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1" r:id="rId5"/>
    <p:sldId id="258" r:id="rId6"/>
    <p:sldId id="285" r:id="rId7"/>
    <p:sldId id="290" r:id="rId8"/>
    <p:sldId id="294" r:id="rId9"/>
    <p:sldId id="286" r:id="rId10"/>
    <p:sldId id="291" r:id="rId11"/>
    <p:sldId id="295" r:id="rId12"/>
    <p:sldId id="287" r:id="rId13"/>
    <p:sldId id="292" r:id="rId14"/>
    <p:sldId id="296" r:id="rId15"/>
    <p:sldId id="297" r:id="rId16"/>
    <p:sldId id="288" r:id="rId17"/>
    <p:sldId id="293" r:id="rId18"/>
    <p:sldId id="298" r:id="rId19"/>
    <p:sldId id="276" r:id="rId20"/>
    <p:sldId id="277" r:id="rId21"/>
    <p:sldId id="279" r:id="rId22"/>
    <p:sldId id="280" r:id="rId23"/>
    <p:sldId id="281" r:id="rId24"/>
    <p:sldId id="283" r:id="rId25"/>
    <p:sldId id="284" r:id="rId26"/>
    <p:sldId id="259" r:id="rId27"/>
    <p:sldId id="299" r:id="rId28"/>
    <p:sldId id="302" r:id="rId29"/>
    <p:sldId id="304" r:id="rId30"/>
    <p:sldId id="305" r:id="rId31"/>
    <p:sldId id="266" r:id="rId32"/>
    <p:sldId id="267" r:id="rId33"/>
    <p:sldId id="268" r:id="rId34"/>
    <p:sldId id="269" r:id="rId35"/>
    <p:sldId id="272" r:id="rId36"/>
    <p:sldId id="273" r:id="rId37"/>
    <p:sldId id="274" r:id="rId38"/>
    <p:sldId id="289" r:id="rId39"/>
    <p:sldId id="303" r:id="rId40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88F8"/>
    <a:srgbClr val="84B4E0"/>
    <a:srgbClr val="2213E7"/>
    <a:srgbClr val="F86828"/>
    <a:srgbClr val="6565ED"/>
    <a:srgbClr val="EEA0E3"/>
    <a:srgbClr val="ED6011"/>
    <a:srgbClr val="BCC911"/>
    <a:srgbClr val="F7BFDC"/>
    <a:srgbClr val="FCFA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63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4" name="Picture 6" descr="foodpyramid_co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7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tr-TR" altLang="tr-TR" noProof="0" smtClean="0"/>
              <a:t>Asıl başlık stili için tıklatın</a:t>
            </a:r>
            <a:endParaRPr lang="en-US" altLang="tr-TR" noProof="0" smtClean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733800"/>
            <a:ext cx="8534400" cy="9144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i="1"/>
            </a:lvl1pPr>
          </a:lstStyle>
          <a:p>
            <a:pPr lvl="0"/>
            <a:r>
              <a:rPr lang="tr-TR" altLang="tr-TR" noProof="0" smtClean="0"/>
              <a:t>Asıl alt başlık stilini düzenlemek için tıklatın</a:t>
            </a:r>
            <a:endParaRPr lang="en-US" altLang="tr-TR" noProof="0" smtClean="0"/>
          </a:p>
        </p:txBody>
      </p:sp>
    </p:spTree>
    <p:extLst>
      <p:ext uri="{BB962C8B-B14F-4D97-AF65-F5344CB8AC3E}">
        <p14:creationId xmlns:p14="http://schemas.microsoft.com/office/powerpoint/2010/main" val="2569257515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73274317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</p:spTree>
    <p:extLst>
      <p:ext uri="{BB962C8B-B14F-4D97-AF65-F5344CB8AC3E}">
        <p14:creationId xmlns:p14="http://schemas.microsoft.com/office/powerpoint/2010/main" val="374666727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2032000" y="1752600"/>
            <a:ext cx="3962400" cy="38862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97600" y="1752600"/>
            <a:ext cx="3962400" cy="38862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03675548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62657426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00869820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5529700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</p:spTree>
    <p:extLst>
      <p:ext uri="{BB962C8B-B14F-4D97-AF65-F5344CB8AC3E}">
        <p14:creationId xmlns:p14="http://schemas.microsoft.com/office/powerpoint/2010/main" val="1451516886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smtClean="0"/>
              <a:t>Resim eklemek için simgeyi tıklatın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</p:spTree>
    <p:extLst>
      <p:ext uri="{BB962C8B-B14F-4D97-AF65-F5344CB8AC3E}">
        <p14:creationId xmlns:p14="http://schemas.microsoft.com/office/powerpoint/2010/main" val="1309829145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73904225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128000" y="914400"/>
            <a:ext cx="2032000" cy="4724400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2032000" y="914400"/>
            <a:ext cx="5892800" cy="4724400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67163542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Başlık ve Diyagram veya Kuruluş Grafiğ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2032000" y="914400"/>
            <a:ext cx="8128000" cy="762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SmartArt Yer Tutucusu 2"/>
          <p:cNvSpPr>
            <a:spLocks noGrp="1"/>
          </p:cNvSpPr>
          <p:nvPr>
            <p:ph type="dgm" idx="1"/>
          </p:nvPr>
        </p:nvSpPr>
        <p:spPr>
          <a:xfrm>
            <a:off x="2032000" y="1752600"/>
            <a:ext cx="8128000" cy="3886200"/>
          </a:xfrm>
        </p:spPr>
        <p:txBody>
          <a:bodyPr/>
          <a:lstStyle/>
          <a:p>
            <a:r>
              <a:rPr lang="tr-TR" smtClean="0"/>
              <a:t>SmartArt grafiği eklemek için simgeyi tıklatın</a:t>
            </a: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5794948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3" name="Picture 119" descr="foodpyramid_bkgrnd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032000" y="914400"/>
            <a:ext cx="8128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tr-TR" smtClean="0"/>
              <a:t>Asıl başlık stili için tıklatın</a:t>
            </a:r>
            <a:endParaRPr lang="en-US" altLang="tr-TR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032000" y="1752600"/>
            <a:ext cx="81280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tr-TR" smtClean="0"/>
              <a:t>Asıl metin stillerini düzenlemek için tıklatın</a:t>
            </a:r>
          </a:p>
          <a:p>
            <a:pPr lvl="1"/>
            <a:r>
              <a:rPr lang="tr-TR" altLang="tr-TR" smtClean="0"/>
              <a:t>İkinci düzey</a:t>
            </a:r>
          </a:p>
          <a:p>
            <a:pPr lvl="2"/>
            <a:r>
              <a:rPr lang="tr-TR" altLang="tr-TR" smtClean="0"/>
              <a:t>Üçüncü düzey</a:t>
            </a:r>
          </a:p>
          <a:p>
            <a:pPr lvl="3"/>
            <a:r>
              <a:rPr lang="tr-TR" altLang="tr-TR" smtClean="0"/>
              <a:t>Dördüncü düzey</a:t>
            </a:r>
          </a:p>
          <a:p>
            <a:pPr lvl="4"/>
            <a:r>
              <a:rPr lang="tr-TR" altLang="tr-TR" smtClean="0"/>
              <a:t>Beşinci düzey</a:t>
            </a:r>
            <a:endParaRPr lang="en-US" altLang="tr-TR" smtClean="0"/>
          </a:p>
        </p:txBody>
      </p:sp>
    </p:spTree>
    <p:extLst>
      <p:ext uri="{BB962C8B-B14F-4D97-AF65-F5344CB8AC3E}">
        <p14:creationId xmlns:p14="http://schemas.microsoft.com/office/powerpoint/2010/main" val="4279039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spd="slow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anose="020B0502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anose="020B0502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anose="020B0502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anose="020B0502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anose="020B0502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anose="020B0502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anose="020B0502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anose="020B0502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Font typeface="Wingdings" panose="05000000000000000000" pitchFamily="2" charset="2"/>
        <a:buChar char="Ø"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2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914400" y="2024409"/>
            <a:ext cx="10363200" cy="1470025"/>
          </a:xfrm>
        </p:spPr>
        <p:txBody>
          <a:bodyPr/>
          <a:lstStyle/>
          <a:p>
            <a:r>
              <a:rPr lang="tr-TR" sz="44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SAĞLIKLI BESLENİYORUM </a:t>
            </a:r>
            <a:r>
              <a:rPr lang="tr-TR" sz="4400" b="1" dirty="0" smtClean="0">
                <a:latin typeface="Segoe Print" panose="02000600000000000000" pitchFamily="2" charset="0"/>
              </a:rPr>
              <a:t/>
            </a:r>
            <a:br>
              <a:rPr lang="tr-TR" sz="4400" b="1" dirty="0" smtClean="0">
                <a:latin typeface="Segoe Print" panose="02000600000000000000" pitchFamily="2" charset="0"/>
              </a:rPr>
            </a:br>
            <a:r>
              <a:rPr lang="tr-TR" sz="4400" b="1" dirty="0" smtClean="0">
                <a:solidFill>
                  <a:schemeClr val="accent1">
                    <a:lumMod val="50000"/>
                  </a:schemeClr>
                </a:solidFill>
                <a:latin typeface="Segoe Print" panose="02000600000000000000" pitchFamily="2" charset="0"/>
              </a:rPr>
              <a:t>SAĞLIKLI YAŞIYORUM</a:t>
            </a:r>
            <a:endParaRPr lang="tr-TR" sz="4400" dirty="0">
              <a:latin typeface="Segoe Print" panose="02000600000000000000" pitchFamily="2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240" y="421308"/>
            <a:ext cx="1238929" cy="1195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51985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Belirtme Çizgisi 7"/>
          <p:cNvSpPr/>
          <p:nvPr/>
        </p:nvSpPr>
        <p:spPr>
          <a:xfrm>
            <a:off x="3074507" y="596350"/>
            <a:ext cx="6493563" cy="3432312"/>
          </a:xfrm>
          <a:prstGeom prst="wedgeEllipseCallout">
            <a:avLst>
              <a:gd name="adj1" fmla="val -48455"/>
              <a:gd name="adj2" fmla="val 52670"/>
            </a:avLst>
          </a:prstGeom>
          <a:solidFill>
            <a:srgbClr val="A7F7E2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Sağlıklı beslenmek büyüme ve gelişmemize yardımcı olur.</a:t>
            </a:r>
          </a:p>
          <a:p>
            <a:pPr algn="ctr"/>
            <a:r>
              <a:rPr lang="tr-TR" sz="28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Ben de hasta olmamak için sağlıklı beslenirim.</a:t>
            </a:r>
            <a:endParaRPr lang="tr-TR" sz="2800" b="1" dirty="0">
              <a:solidFill>
                <a:srgbClr val="FF0000"/>
              </a:solidFill>
              <a:latin typeface="Segoe Print" panose="02000600000000000000" pitchFamily="2" charset="0"/>
            </a:endParaRPr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131" y="3411367"/>
            <a:ext cx="2396695" cy="2619041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341" y="3411367"/>
            <a:ext cx="1899771" cy="2691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38899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Belirtme Çizgisi 7"/>
          <p:cNvSpPr/>
          <p:nvPr/>
        </p:nvSpPr>
        <p:spPr>
          <a:xfrm>
            <a:off x="3074507" y="596350"/>
            <a:ext cx="6188765" cy="3432312"/>
          </a:xfrm>
          <a:prstGeom prst="wedgeEllipseCallout">
            <a:avLst>
              <a:gd name="adj1" fmla="val 46192"/>
              <a:gd name="adj2" fmla="val 54601"/>
            </a:avLst>
          </a:prstGeom>
          <a:solidFill>
            <a:srgbClr val="F8D4F5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b="1" dirty="0" smtClean="0">
                <a:solidFill>
                  <a:schemeClr val="accent1">
                    <a:lumMod val="50000"/>
                  </a:schemeClr>
                </a:solidFill>
                <a:latin typeface="Segoe Print" panose="02000600000000000000" pitchFamily="2" charset="0"/>
              </a:rPr>
              <a:t>Sağlıklı beslenmek için besin trenimdeki besinleri tüketmeye özen gösteririm.</a:t>
            </a:r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131" y="3411367"/>
            <a:ext cx="2396695" cy="2619041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341" y="3411367"/>
            <a:ext cx="1899771" cy="2691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56453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Belirtme Çizgisi 7"/>
          <p:cNvSpPr/>
          <p:nvPr/>
        </p:nvSpPr>
        <p:spPr>
          <a:xfrm>
            <a:off x="3024794" y="874645"/>
            <a:ext cx="6599580" cy="3432312"/>
          </a:xfrm>
          <a:prstGeom prst="wedgeEllipseCallout">
            <a:avLst>
              <a:gd name="adj1" fmla="val 28419"/>
              <a:gd name="adj2" fmla="val 40701"/>
            </a:avLst>
          </a:prstGeom>
          <a:solidFill>
            <a:srgbClr val="FCFAAC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4000" b="1" dirty="0" smtClean="0">
                <a:solidFill>
                  <a:schemeClr val="accent6">
                    <a:lumMod val="75000"/>
                  </a:schemeClr>
                </a:solidFill>
                <a:latin typeface="Segoe Print" panose="02000600000000000000" pitchFamily="2" charset="0"/>
              </a:rPr>
              <a:t>İŞTE BİZİM </a:t>
            </a:r>
          </a:p>
          <a:p>
            <a:pPr algn="ctr"/>
            <a:r>
              <a:rPr lang="tr-TR" sz="4000" b="1" dirty="0" smtClean="0">
                <a:solidFill>
                  <a:schemeClr val="accent6">
                    <a:lumMod val="75000"/>
                  </a:schemeClr>
                </a:solidFill>
                <a:latin typeface="Segoe Print" panose="02000600000000000000" pitchFamily="2" charset="0"/>
              </a:rPr>
              <a:t>BESİN TRENİMİZ</a:t>
            </a:r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131" y="3411367"/>
            <a:ext cx="2396695" cy="2619041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341" y="3411367"/>
            <a:ext cx="1899771" cy="2691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94179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8296" y="2517913"/>
            <a:ext cx="10188892" cy="4247323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0250" y="4916557"/>
            <a:ext cx="2000687" cy="1708279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4202" y="3771076"/>
            <a:ext cx="2016927" cy="1118980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5843" y="3578089"/>
            <a:ext cx="1997044" cy="1351100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13260" y="3604588"/>
            <a:ext cx="2097988" cy="1317341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55310" y="3804643"/>
            <a:ext cx="1772036" cy="1116676"/>
          </a:xfrm>
          <a:prstGeom prst="ellipse">
            <a:avLst/>
          </a:prstGeom>
        </p:spPr>
      </p:pic>
      <p:sp>
        <p:nvSpPr>
          <p:cNvPr id="11" name="Unvan 1"/>
          <p:cNvSpPr txBox="1">
            <a:spLocks/>
          </p:cNvSpPr>
          <p:nvPr/>
        </p:nvSpPr>
        <p:spPr>
          <a:xfrm>
            <a:off x="1470728" y="906928"/>
            <a:ext cx="6342531" cy="656269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l"/>
            <a:r>
              <a:rPr lang="tr-TR" sz="44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BESİN TRENİMİZ…</a:t>
            </a:r>
            <a:endParaRPr lang="tr-TR" sz="4400" dirty="0">
              <a:latin typeface="Segoe Print" panose="02000600000000000000" pitchFamily="2" charset="0"/>
            </a:endParaRPr>
          </a:p>
        </p:txBody>
      </p:sp>
      <p:sp>
        <p:nvSpPr>
          <p:cNvPr id="12" name="Akış Çizelgesi: Bağlayıcı 11"/>
          <p:cNvSpPr/>
          <p:nvPr/>
        </p:nvSpPr>
        <p:spPr>
          <a:xfrm>
            <a:off x="437322" y="2517912"/>
            <a:ext cx="848139" cy="821635"/>
          </a:xfrm>
          <a:prstGeom prst="flowChartConnector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4" name="Akış Çizelgesi: Bağlayıcı 13"/>
          <p:cNvSpPr/>
          <p:nvPr/>
        </p:nvSpPr>
        <p:spPr>
          <a:xfrm>
            <a:off x="1457740" y="2111042"/>
            <a:ext cx="543339" cy="573158"/>
          </a:xfrm>
          <a:prstGeom prst="flowChartConnector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5" name="Akış Çizelgesi: Bağlayıcı 14"/>
          <p:cNvSpPr/>
          <p:nvPr/>
        </p:nvSpPr>
        <p:spPr>
          <a:xfrm>
            <a:off x="1136374" y="1722783"/>
            <a:ext cx="298174" cy="318051"/>
          </a:xfrm>
          <a:prstGeom prst="flowChartConnector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6" name="Metin kutusu 15"/>
          <p:cNvSpPr txBox="1"/>
          <p:nvPr/>
        </p:nvSpPr>
        <p:spPr>
          <a:xfrm>
            <a:off x="4373217" y="2040834"/>
            <a:ext cx="6228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8000" b="1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1</a:t>
            </a:r>
            <a:endParaRPr lang="tr-TR" sz="8000" b="1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17" name="Metin kutusu 16"/>
          <p:cNvSpPr txBox="1"/>
          <p:nvPr/>
        </p:nvSpPr>
        <p:spPr>
          <a:xfrm>
            <a:off x="6652592" y="2022480"/>
            <a:ext cx="6228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8000" b="1" dirty="0" smtClean="0">
                <a:solidFill>
                  <a:srgbClr val="2213E7"/>
                </a:solidFill>
                <a:latin typeface="Segoe Print" panose="02000600000000000000" pitchFamily="2" charset="0"/>
              </a:rPr>
              <a:t>2</a:t>
            </a:r>
            <a:endParaRPr lang="tr-TR" sz="8000" b="1" dirty="0">
              <a:solidFill>
                <a:srgbClr val="2213E7"/>
              </a:solidFill>
              <a:latin typeface="Segoe Print" panose="02000600000000000000" pitchFamily="2" charset="0"/>
            </a:endParaRPr>
          </a:p>
        </p:txBody>
      </p:sp>
      <p:sp>
        <p:nvSpPr>
          <p:cNvPr id="18" name="Metin kutusu 17"/>
          <p:cNvSpPr txBox="1"/>
          <p:nvPr/>
        </p:nvSpPr>
        <p:spPr>
          <a:xfrm>
            <a:off x="8736357" y="2016108"/>
            <a:ext cx="6228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80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3</a:t>
            </a:r>
            <a:endParaRPr lang="tr-TR" sz="8000" b="1" dirty="0">
              <a:solidFill>
                <a:srgbClr val="FF0000"/>
              </a:solidFill>
              <a:latin typeface="Segoe Print" panose="02000600000000000000" pitchFamily="2" charset="0"/>
            </a:endParaRPr>
          </a:p>
        </p:txBody>
      </p:sp>
      <p:sp>
        <p:nvSpPr>
          <p:cNvPr id="19" name="Metin kutusu 18"/>
          <p:cNvSpPr txBox="1"/>
          <p:nvPr/>
        </p:nvSpPr>
        <p:spPr>
          <a:xfrm>
            <a:off x="10473811" y="2101126"/>
            <a:ext cx="6228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8000" b="1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4</a:t>
            </a:r>
            <a:endParaRPr lang="tr-TR" sz="8000" b="1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355641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510747" y="954156"/>
            <a:ext cx="6228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8000" b="1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1</a:t>
            </a:r>
            <a:endParaRPr lang="tr-TR" sz="8000" b="1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2378764" y="1139687"/>
            <a:ext cx="84880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Et, Yumurta ve </a:t>
            </a:r>
            <a:r>
              <a:rPr lang="tr-TR" sz="3600" b="1" dirty="0" err="1" smtClean="0">
                <a:solidFill>
                  <a:srgbClr val="7030A0"/>
                </a:solidFill>
                <a:latin typeface="Segoe Print" panose="02000600000000000000" pitchFamily="2" charset="0"/>
              </a:rPr>
              <a:t>Kurubaklagiller</a:t>
            </a:r>
            <a:r>
              <a:rPr lang="tr-TR" sz="3600" b="1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 Grubu</a:t>
            </a:r>
            <a:endParaRPr lang="tr-TR" sz="3600" b="1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2556" y="3114261"/>
            <a:ext cx="4729552" cy="2623930"/>
          </a:xfrm>
          <a:prstGeom prst="rect">
            <a:avLst/>
          </a:prstGeom>
        </p:spPr>
      </p:pic>
      <p:sp>
        <p:nvSpPr>
          <p:cNvPr id="6" name="Yuvarlatılmış Dikdörtgen 5"/>
          <p:cNvSpPr/>
          <p:nvPr/>
        </p:nvSpPr>
        <p:spPr>
          <a:xfrm>
            <a:off x="1782418" y="2478157"/>
            <a:ext cx="4041913" cy="3379304"/>
          </a:xfrm>
          <a:prstGeom prst="roundRect">
            <a:avLst/>
          </a:prstGeom>
          <a:solidFill>
            <a:srgbClr val="DD8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b="1" dirty="0">
                <a:latin typeface="Segoe Print" panose="02000600000000000000" pitchFamily="2" charset="0"/>
              </a:rPr>
              <a:t>Bu grupta et, tavuk, balık, yumurta, </a:t>
            </a:r>
            <a:r>
              <a:rPr lang="tr-TR" sz="2400" b="1" dirty="0" err="1">
                <a:latin typeface="Segoe Print" panose="02000600000000000000" pitchFamily="2" charset="0"/>
              </a:rPr>
              <a:t>kurubaklagiller</a:t>
            </a:r>
            <a:r>
              <a:rPr lang="tr-TR" sz="2400" b="1" dirty="0">
                <a:latin typeface="Segoe Print" panose="02000600000000000000" pitchFamily="2" charset="0"/>
              </a:rPr>
              <a:t> (kuru fasulye, nohut, mercimek gibi besinler) bulunur</a:t>
            </a:r>
            <a:r>
              <a:rPr lang="tr-TR" sz="2400" b="1" dirty="0" smtClean="0">
                <a:latin typeface="Segoe Print" panose="02000600000000000000" pitchFamily="2" charset="0"/>
              </a:rPr>
              <a:t>.</a:t>
            </a:r>
            <a:endParaRPr lang="tr-TR" sz="2400" b="1" dirty="0">
              <a:latin typeface="Segoe Print" panose="02000600000000000000" pitchFamily="2" charset="0"/>
            </a:endParaRPr>
          </a:p>
          <a:p>
            <a:pPr algn="ctr"/>
            <a:r>
              <a:rPr lang="tr-TR" sz="2400" b="1" dirty="0">
                <a:latin typeface="Segoe Print" panose="02000600000000000000" pitchFamily="2" charset="0"/>
              </a:rPr>
              <a:t>Ceviz, fındık, fıstık gibi yağlı tohumlar da bu grupta yer alır.</a:t>
            </a:r>
          </a:p>
        </p:txBody>
      </p:sp>
    </p:spTree>
    <p:extLst>
      <p:ext uri="{BB962C8B-B14F-4D97-AF65-F5344CB8AC3E}">
        <p14:creationId xmlns:p14="http://schemas.microsoft.com/office/powerpoint/2010/main" val="383533131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510747" y="954156"/>
            <a:ext cx="6228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8000" b="1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1</a:t>
            </a:r>
            <a:endParaRPr lang="tr-TR" sz="8000" b="1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2378764" y="1139687"/>
            <a:ext cx="84880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Et, Yumurta ve </a:t>
            </a:r>
            <a:r>
              <a:rPr lang="tr-TR" sz="3600" b="1" dirty="0" err="1" smtClean="0">
                <a:solidFill>
                  <a:srgbClr val="7030A0"/>
                </a:solidFill>
                <a:latin typeface="Segoe Print" panose="02000600000000000000" pitchFamily="2" charset="0"/>
              </a:rPr>
              <a:t>Kurubaklagiller</a:t>
            </a:r>
            <a:r>
              <a:rPr lang="tr-TR" sz="3600" b="1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 Grubu</a:t>
            </a:r>
            <a:endParaRPr lang="tr-TR" sz="3600" b="1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4" name="Yuvarlatılmış Dikdörtgen 3"/>
          <p:cNvSpPr/>
          <p:nvPr/>
        </p:nvSpPr>
        <p:spPr>
          <a:xfrm>
            <a:off x="1510747" y="2277595"/>
            <a:ext cx="4936434" cy="3752144"/>
          </a:xfrm>
          <a:prstGeom prst="roundRect">
            <a:avLst/>
          </a:prstGeom>
          <a:solidFill>
            <a:srgbClr val="DD8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altLang="tr-TR" sz="2800" b="1" dirty="0">
                <a:latin typeface="Segoe Print" panose="02000600000000000000" pitchFamily="2" charset="0"/>
              </a:rPr>
              <a:t>Büyüme ve </a:t>
            </a:r>
            <a:r>
              <a:rPr lang="tr-TR" altLang="tr-TR" sz="2800" b="1" dirty="0" smtClean="0">
                <a:latin typeface="Segoe Print" panose="02000600000000000000" pitchFamily="2" charset="0"/>
              </a:rPr>
              <a:t>gelişmemizi sağlar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altLang="tr-TR" sz="2800" b="1" dirty="0" smtClean="0">
                <a:latin typeface="Segoe Print" panose="02000600000000000000" pitchFamily="2" charset="0"/>
              </a:rPr>
              <a:t>Görme </a:t>
            </a:r>
            <a:r>
              <a:rPr lang="tr-TR" altLang="tr-TR" sz="2800" b="1" dirty="0">
                <a:latin typeface="Segoe Print" panose="02000600000000000000" pitchFamily="2" charset="0"/>
              </a:rPr>
              <a:t>işlevinde,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altLang="tr-TR" sz="2800" b="1" dirty="0">
                <a:latin typeface="Segoe Print" panose="02000600000000000000" pitchFamily="2" charset="0"/>
              </a:rPr>
              <a:t>Kan yapımında,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altLang="tr-TR" sz="2800" b="1" dirty="0" smtClean="0">
                <a:latin typeface="Segoe Print" panose="02000600000000000000" pitchFamily="2" charset="0"/>
              </a:rPr>
              <a:t>Hastalıklara </a:t>
            </a:r>
            <a:r>
              <a:rPr lang="tr-TR" altLang="tr-TR" sz="2800" b="1" dirty="0">
                <a:latin typeface="Segoe Print" panose="02000600000000000000" pitchFamily="2" charset="0"/>
              </a:rPr>
              <a:t>karşı direnç </a:t>
            </a:r>
            <a:r>
              <a:rPr lang="tr-TR" altLang="tr-TR" sz="2800" b="1" dirty="0" smtClean="0">
                <a:latin typeface="Segoe Print" panose="02000600000000000000" pitchFamily="2" charset="0"/>
              </a:rPr>
              <a:t>kazanmamızda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altLang="tr-TR" sz="2800" b="1" dirty="0" smtClean="0">
                <a:latin typeface="Segoe Print" panose="02000600000000000000" pitchFamily="2" charset="0"/>
              </a:rPr>
              <a:t>Beyin gelişiminde </a:t>
            </a:r>
            <a:r>
              <a:rPr lang="tr-TR" altLang="tr-TR" sz="2800" b="1" dirty="0">
                <a:latin typeface="Segoe Print" panose="02000600000000000000" pitchFamily="2" charset="0"/>
              </a:rPr>
              <a:t>rolü </a:t>
            </a:r>
            <a:r>
              <a:rPr lang="tr-TR" altLang="tr-TR" sz="2800" b="1" dirty="0" smtClean="0">
                <a:latin typeface="Segoe Print" panose="02000600000000000000" pitchFamily="2" charset="0"/>
              </a:rPr>
              <a:t>olan </a:t>
            </a:r>
            <a:r>
              <a:rPr lang="tr-TR" altLang="tr-TR" sz="2800" b="1" dirty="0">
                <a:latin typeface="Segoe Print" panose="02000600000000000000" pitchFamily="2" charset="0"/>
              </a:rPr>
              <a:t>besin grubudur.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622773" y="2705867"/>
            <a:ext cx="4343400" cy="2895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5097086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Yuvarlatılmış Dikdörtgen 3"/>
          <p:cNvSpPr/>
          <p:nvPr/>
        </p:nvSpPr>
        <p:spPr>
          <a:xfrm>
            <a:off x="1415237" y="1699944"/>
            <a:ext cx="5687596" cy="3752144"/>
          </a:xfrm>
          <a:prstGeom prst="round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4320" indent="-274320" algn="ctr">
              <a:defRPr/>
            </a:pPr>
            <a:r>
              <a:rPr lang="tr-TR" sz="28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Her gün </a:t>
            </a:r>
            <a:r>
              <a:rPr lang="tr-TR" sz="2800" b="1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2-3 </a:t>
            </a:r>
            <a:r>
              <a:rPr lang="tr-TR" sz="28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köfte kadar </a:t>
            </a:r>
            <a:r>
              <a:rPr lang="tr-TR" sz="2800" b="1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et-tavuk-balık-hindi</a:t>
            </a:r>
          </a:p>
          <a:p>
            <a:pPr marL="274320" indent="-274320" algn="ctr">
              <a:defRPr/>
            </a:pPr>
            <a:endParaRPr lang="tr-TR" sz="28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  <a:p>
            <a:pPr marL="274320" indent="-274320" algn="ctr">
              <a:defRPr/>
            </a:pPr>
            <a:r>
              <a:rPr lang="tr-TR" sz="2800" b="1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+</a:t>
            </a:r>
          </a:p>
          <a:p>
            <a:pPr marL="274320" indent="-274320" algn="ctr">
              <a:defRPr/>
            </a:pPr>
            <a:endParaRPr lang="tr-TR" sz="28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  <a:p>
            <a:pPr marL="274320" indent="-274320" algn="ctr">
              <a:defRPr/>
            </a:pPr>
            <a:r>
              <a:rPr lang="tr-TR" sz="2800" b="1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Her gün 1 </a:t>
            </a:r>
            <a:r>
              <a:rPr lang="tr-TR" sz="28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adet </a:t>
            </a:r>
            <a:r>
              <a:rPr lang="tr-TR" sz="2800" b="1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yumurta</a:t>
            </a:r>
          </a:p>
          <a:p>
            <a:pPr marL="274320" indent="-274320" algn="ctr">
              <a:defRPr/>
            </a:pPr>
            <a:endParaRPr lang="tr-TR" sz="28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  <a:p>
            <a:pPr marL="274320" indent="-274320" algn="ctr">
              <a:defRPr/>
            </a:pPr>
            <a:r>
              <a:rPr lang="tr-TR" sz="2800" b="1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+</a:t>
            </a:r>
          </a:p>
          <a:p>
            <a:pPr marL="274320" indent="-274320" algn="ctr">
              <a:defRPr/>
            </a:pPr>
            <a:endParaRPr lang="tr-TR" sz="28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  <a:p>
            <a:pPr marL="274320" indent="-274320" algn="ctr">
              <a:defRPr/>
            </a:pPr>
            <a:r>
              <a:rPr lang="tr-TR" sz="28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Haftada 3-4 kez 1 tabak </a:t>
            </a:r>
            <a:r>
              <a:rPr lang="tr-TR" sz="2800" b="1" dirty="0" err="1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kurubaklagil</a:t>
            </a:r>
            <a:r>
              <a:rPr lang="tr-TR" sz="28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 yemeği</a:t>
            </a: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9681">
            <a:off x="7587872" y="1344318"/>
            <a:ext cx="1113261" cy="711250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9681">
            <a:off x="8438934" y="1367814"/>
            <a:ext cx="1113261" cy="711250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9681">
            <a:off x="9289992" y="1367815"/>
            <a:ext cx="1113261" cy="711250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8331">
            <a:off x="7215741" y="2593323"/>
            <a:ext cx="1708836" cy="2230432"/>
          </a:xfrm>
          <a:prstGeom prst="rect">
            <a:avLst/>
          </a:prstGeom>
        </p:spPr>
      </p:pic>
      <p:pic>
        <p:nvPicPr>
          <p:cNvPr id="1026" name="Picture 2" descr="kuru fasulye ile ilgili gÃ¶rsel sonucu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6211" y="4278061"/>
            <a:ext cx="1778965" cy="180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529212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2378764" y="1139687"/>
            <a:ext cx="8488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 smtClean="0">
                <a:solidFill>
                  <a:srgbClr val="2213E7"/>
                </a:solidFill>
                <a:latin typeface="Segoe Print" panose="02000600000000000000" pitchFamily="2" charset="0"/>
              </a:rPr>
              <a:t>Süt ve Süt Ürünleri Grubu</a:t>
            </a:r>
            <a:endParaRPr lang="tr-TR" sz="3600" b="1" dirty="0">
              <a:solidFill>
                <a:srgbClr val="2213E7"/>
              </a:solidFill>
              <a:latin typeface="Segoe Print" panose="02000600000000000000" pitchFamily="2" charset="0"/>
            </a:endParaRPr>
          </a:p>
        </p:txBody>
      </p:sp>
      <p:sp>
        <p:nvSpPr>
          <p:cNvPr id="5" name="Metin kutusu 4"/>
          <p:cNvSpPr txBox="1"/>
          <p:nvPr/>
        </p:nvSpPr>
        <p:spPr>
          <a:xfrm>
            <a:off x="1470992" y="922550"/>
            <a:ext cx="6228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8000" b="1" dirty="0" smtClean="0">
                <a:solidFill>
                  <a:srgbClr val="2213E7"/>
                </a:solidFill>
                <a:latin typeface="Segoe Print" panose="02000600000000000000" pitchFamily="2" charset="0"/>
              </a:rPr>
              <a:t>2</a:t>
            </a:r>
            <a:endParaRPr lang="tr-TR" sz="8000" b="1" dirty="0">
              <a:solidFill>
                <a:srgbClr val="2213E7"/>
              </a:solidFill>
              <a:latin typeface="Segoe Print" panose="02000600000000000000" pitchFamily="2" charset="0"/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1931" y="2779931"/>
            <a:ext cx="4607622" cy="3117286"/>
          </a:xfrm>
          <a:prstGeom prst="rect">
            <a:avLst/>
          </a:prstGeom>
        </p:spPr>
      </p:pic>
      <p:sp>
        <p:nvSpPr>
          <p:cNvPr id="7" name="Yuvarlatılmış Dikdörtgen 6"/>
          <p:cNvSpPr/>
          <p:nvPr/>
        </p:nvSpPr>
        <p:spPr>
          <a:xfrm>
            <a:off x="1782418" y="2478158"/>
            <a:ext cx="4041913" cy="2822712"/>
          </a:xfrm>
          <a:prstGeom prst="roundRect">
            <a:avLst/>
          </a:prstGeom>
          <a:solidFill>
            <a:srgbClr val="84B4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b="1" dirty="0">
                <a:latin typeface="Segoe Print" panose="02000600000000000000" pitchFamily="2" charset="0"/>
              </a:rPr>
              <a:t>Süt, yoğurt, peynir, süt tozu, dondurma gibi sütten yapılmış besinlerdir.</a:t>
            </a:r>
          </a:p>
        </p:txBody>
      </p:sp>
    </p:spTree>
    <p:extLst>
      <p:ext uri="{BB962C8B-B14F-4D97-AF65-F5344CB8AC3E}">
        <p14:creationId xmlns:p14="http://schemas.microsoft.com/office/powerpoint/2010/main" val="95468180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2378764" y="1139687"/>
            <a:ext cx="8488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 smtClean="0">
                <a:solidFill>
                  <a:srgbClr val="2213E7"/>
                </a:solidFill>
                <a:latin typeface="Segoe Print" panose="02000600000000000000" pitchFamily="2" charset="0"/>
              </a:rPr>
              <a:t>Süt ve Süt Ürünleri Grubu</a:t>
            </a:r>
            <a:endParaRPr lang="tr-TR" sz="3600" b="1" dirty="0">
              <a:solidFill>
                <a:srgbClr val="2213E7"/>
              </a:solidFill>
              <a:latin typeface="Segoe Print" panose="02000600000000000000" pitchFamily="2" charset="0"/>
            </a:endParaRPr>
          </a:p>
        </p:txBody>
      </p:sp>
      <p:sp>
        <p:nvSpPr>
          <p:cNvPr id="5" name="Metin kutusu 4"/>
          <p:cNvSpPr txBox="1"/>
          <p:nvPr/>
        </p:nvSpPr>
        <p:spPr>
          <a:xfrm>
            <a:off x="1470992" y="922550"/>
            <a:ext cx="6228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8000" b="1" dirty="0" smtClean="0">
                <a:solidFill>
                  <a:srgbClr val="2213E7"/>
                </a:solidFill>
                <a:latin typeface="Segoe Print" panose="02000600000000000000" pitchFamily="2" charset="0"/>
              </a:rPr>
              <a:t>2</a:t>
            </a:r>
            <a:endParaRPr lang="tr-TR" sz="8000" b="1" dirty="0">
              <a:solidFill>
                <a:srgbClr val="2213E7"/>
              </a:solidFill>
              <a:latin typeface="Segoe Print" panose="02000600000000000000" pitchFamily="2" charset="0"/>
            </a:endParaRPr>
          </a:p>
        </p:txBody>
      </p:sp>
      <p:sp>
        <p:nvSpPr>
          <p:cNvPr id="6" name="Yuvarlatılmış Dikdörtgen 5"/>
          <p:cNvSpPr/>
          <p:nvPr/>
        </p:nvSpPr>
        <p:spPr>
          <a:xfrm>
            <a:off x="6427305" y="2478158"/>
            <a:ext cx="4041913" cy="2822712"/>
          </a:xfrm>
          <a:prstGeom prst="roundRect">
            <a:avLst/>
          </a:prstGeom>
          <a:solidFill>
            <a:srgbClr val="84B4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200" b="1" dirty="0">
                <a:latin typeface="Segoe Print" panose="02000600000000000000" pitchFamily="2" charset="0"/>
              </a:rPr>
              <a:t>Büyüme, kemik gelişimi ve sağlığının korunmasında büyük rolü vardır.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3283" y="2478158"/>
            <a:ext cx="3886200" cy="28227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34765916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ulut Belirtme Çizgisi 3"/>
          <p:cNvSpPr/>
          <p:nvPr/>
        </p:nvSpPr>
        <p:spPr>
          <a:xfrm>
            <a:off x="1756763" y="773620"/>
            <a:ext cx="4789811" cy="2302252"/>
          </a:xfrm>
          <a:prstGeom prst="cloudCallout">
            <a:avLst>
              <a:gd name="adj1" fmla="val -20526"/>
              <a:gd name="adj2" fmla="val 66766"/>
            </a:avLst>
          </a:prstGeom>
          <a:solidFill>
            <a:srgbClr val="9AE3F4"/>
          </a:solidFill>
          <a:ln>
            <a:noFill/>
          </a:ln>
          <a:effectLst>
            <a:reflection blurRad="6350" stA="52000" endA="300" endPos="35000" dir="5400000" sy="-100000" algn="bl" rotWithShape="0"/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b="1" dirty="0">
                <a:solidFill>
                  <a:srgbClr val="2213E7"/>
                </a:solidFill>
                <a:latin typeface="Segoe Print" panose="02000600000000000000" pitchFamily="2" charset="0"/>
              </a:rPr>
              <a:t>Günde 2 bardak süt </a:t>
            </a:r>
            <a:r>
              <a:rPr lang="tr-TR" sz="2400" b="1" dirty="0" smtClean="0">
                <a:solidFill>
                  <a:srgbClr val="2213E7"/>
                </a:solidFill>
                <a:latin typeface="Segoe Print" panose="02000600000000000000" pitchFamily="2" charset="0"/>
              </a:rPr>
              <a:t>içelim</a:t>
            </a:r>
            <a:endParaRPr lang="tr-TR" sz="2400" dirty="0">
              <a:latin typeface="Segoe Print" panose="02000600000000000000" pitchFamily="2" charset="0"/>
            </a:endParaRP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6699" y="3333916"/>
            <a:ext cx="1969540" cy="2739681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97881" y="1028990"/>
            <a:ext cx="2079720" cy="2046882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1795" y="938171"/>
            <a:ext cx="2171996" cy="2137701"/>
          </a:xfrm>
          <a:prstGeom prst="rect">
            <a:avLst/>
          </a:prstGeom>
        </p:spPr>
      </p:pic>
      <p:sp>
        <p:nvSpPr>
          <p:cNvPr id="5" name="Artı 4"/>
          <p:cNvSpPr/>
          <p:nvPr/>
        </p:nvSpPr>
        <p:spPr>
          <a:xfrm>
            <a:off x="8322366" y="1563756"/>
            <a:ext cx="1179443" cy="1205948"/>
          </a:xfrm>
          <a:prstGeom prst="mathPlus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0" name="Bulut Belirtme Çizgisi 9"/>
          <p:cNvSpPr/>
          <p:nvPr/>
        </p:nvSpPr>
        <p:spPr>
          <a:xfrm>
            <a:off x="3532555" y="3240423"/>
            <a:ext cx="4789811" cy="2302252"/>
          </a:xfrm>
          <a:prstGeom prst="cloudCallout">
            <a:avLst>
              <a:gd name="adj1" fmla="val -60920"/>
              <a:gd name="adj2" fmla="val -35694"/>
            </a:avLst>
          </a:prstGeom>
          <a:solidFill>
            <a:srgbClr val="9AE3F4"/>
          </a:solidFill>
          <a:ln>
            <a:noFill/>
          </a:ln>
          <a:effectLst>
            <a:reflection blurRad="6350" stA="52000" endA="300" endPos="35000" dir="5400000" sy="-100000" algn="bl" rotWithShape="0"/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b="1" dirty="0" smtClean="0">
                <a:solidFill>
                  <a:srgbClr val="2213E7"/>
                </a:solidFill>
                <a:latin typeface="Segoe Print" panose="02000600000000000000" pitchFamily="2" charset="0"/>
              </a:rPr>
              <a:t>1 kibrit kutusu kadar peynir yiyelim</a:t>
            </a:r>
            <a:endParaRPr lang="tr-TR" sz="2400" dirty="0">
              <a:latin typeface="Segoe Print" panose="02000600000000000000" pitchFamily="2" charset="0"/>
            </a:endParaRPr>
          </a:p>
        </p:txBody>
      </p:sp>
      <p:pic>
        <p:nvPicPr>
          <p:cNvPr id="2050" name="Picture 2" descr="beyaz peynir ile ilgili gÃ¶rsel sonuc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2366" y="3610638"/>
            <a:ext cx="2718214" cy="195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233658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513923" y="942681"/>
            <a:ext cx="6228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8000" b="1" dirty="0" smtClean="0">
                <a:solidFill>
                  <a:schemeClr val="accent6">
                    <a:lumMod val="75000"/>
                  </a:schemeClr>
                </a:solidFill>
                <a:latin typeface="Segoe Print" panose="02000600000000000000" pitchFamily="2" charset="0"/>
              </a:rPr>
              <a:t>3</a:t>
            </a:r>
            <a:endParaRPr lang="tr-TR" sz="8000" b="1" dirty="0">
              <a:solidFill>
                <a:schemeClr val="accent6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2484781" y="1139687"/>
            <a:ext cx="8488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 smtClean="0">
                <a:solidFill>
                  <a:schemeClr val="accent6">
                    <a:lumMod val="75000"/>
                  </a:schemeClr>
                </a:solidFill>
                <a:latin typeface="Segoe Print" panose="02000600000000000000" pitchFamily="2" charset="0"/>
              </a:rPr>
              <a:t>Sebze ve Meyve Grubu</a:t>
            </a:r>
            <a:endParaRPr lang="tr-TR" sz="3600" b="1" dirty="0">
              <a:solidFill>
                <a:schemeClr val="accent6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3688" y="1786018"/>
            <a:ext cx="6851374" cy="430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55959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513923" y="942681"/>
            <a:ext cx="6228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8000" b="1" dirty="0" smtClean="0">
                <a:solidFill>
                  <a:schemeClr val="accent6">
                    <a:lumMod val="75000"/>
                  </a:schemeClr>
                </a:solidFill>
                <a:latin typeface="Segoe Print" panose="02000600000000000000" pitchFamily="2" charset="0"/>
              </a:rPr>
              <a:t>3</a:t>
            </a:r>
            <a:endParaRPr lang="tr-TR" sz="8000" b="1" dirty="0">
              <a:solidFill>
                <a:schemeClr val="accent6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2484781" y="1139687"/>
            <a:ext cx="8488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 smtClean="0">
                <a:solidFill>
                  <a:schemeClr val="accent6">
                    <a:lumMod val="75000"/>
                  </a:schemeClr>
                </a:solidFill>
                <a:latin typeface="Segoe Print" panose="02000600000000000000" pitchFamily="2" charset="0"/>
              </a:rPr>
              <a:t>Sebze ve Meyve Grubu</a:t>
            </a:r>
            <a:endParaRPr lang="tr-TR" sz="3600" b="1" dirty="0">
              <a:solidFill>
                <a:schemeClr val="accent6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pic>
        <p:nvPicPr>
          <p:cNvPr id="1026" name="Picture 2" descr="saÄlÄ±klÄ± Ã§ocuk ile ilgili gÃ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008" y="2120348"/>
            <a:ext cx="5366791" cy="40103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Yuvarlatılmış Dikdörtgen 3"/>
          <p:cNvSpPr/>
          <p:nvPr/>
        </p:nvSpPr>
        <p:spPr>
          <a:xfrm>
            <a:off x="1825349" y="2438400"/>
            <a:ext cx="3886338" cy="351182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2200" b="1" dirty="0">
                <a:latin typeface="Segoe Print" panose="02000600000000000000" pitchFamily="2" charset="0"/>
              </a:rPr>
              <a:t>Büyüme ve gelişmeye yardım ederler</a:t>
            </a:r>
            <a:r>
              <a:rPr lang="tr-TR" sz="2200" b="1" dirty="0" smtClean="0">
                <a:latin typeface="Segoe Print" panose="02000600000000000000" pitchFamily="2" charset="0"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2200" b="1" dirty="0">
                <a:latin typeface="Segoe Print" panose="02000600000000000000" pitchFamily="2" charset="0"/>
              </a:rPr>
              <a:t>Diş ve diş eti sağlığını korurlar</a:t>
            </a:r>
            <a:r>
              <a:rPr lang="tr-TR" sz="2200" b="1" dirty="0" smtClean="0">
                <a:latin typeface="Segoe Print" panose="02000600000000000000" pitchFamily="2" charset="0"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2200" b="1" dirty="0">
                <a:latin typeface="Segoe Print" panose="02000600000000000000" pitchFamily="2" charset="0"/>
              </a:rPr>
              <a:t>Vitamin ve mineral </a:t>
            </a:r>
            <a:r>
              <a:rPr lang="tr-TR" sz="2200" b="1" dirty="0" smtClean="0">
                <a:latin typeface="Segoe Print" panose="02000600000000000000" pitchFamily="2" charset="0"/>
              </a:rPr>
              <a:t>yönünden </a:t>
            </a:r>
            <a:r>
              <a:rPr lang="tr-TR" sz="2200" b="1" dirty="0">
                <a:latin typeface="Segoe Print" panose="02000600000000000000" pitchFamily="2" charset="0"/>
              </a:rPr>
              <a:t>zengindirler</a:t>
            </a:r>
            <a:r>
              <a:rPr lang="tr-TR" sz="2200" b="1" dirty="0" smtClean="0">
                <a:latin typeface="Segoe Print" panose="02000600000000000000" pitchFamily="2" charset="0"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2200" b="1" dirty="0" smtClean="0">
                <a:latin typeface="Segoe Print" panose="02000600000000000000" pitchFamily="2" charset="0"/>
              </a:rPr>
              <a:t>Hastalıklarda direnç kazandırırlar. </a:t>
            </a:r>
          </a:p>
        </p:txBody>
      </p:sp>
    </p:spTree>
    <p:extLst>
      <p:ext uri="{BB962C8B-B14F-4D97-AF65-F5344CB8AC3E}">
        <p14:creationId xmlns:p14="http://schemas.microsoft.com/office/powerpoint/2010/main" val="425010295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ulut Belirtme Çizgisi 3"/>
          <p:cNvSpPr/>
          <p:nvPr/>
        </p:nvSpPr>
        <p:spPr>
          <a:xfrm>
            <a:off x="3837354" y="599663"/>
            <a:ext cx="6369879" cy="2504659"/>
          </a:xfrm>
          <a:prstGeom prst="cloudCallout">
            <a:avLst>
              <a:gd name="adj1" fmla="val -46810"/>
              <a:gd name="adj2" fmla="val 67917"/>
            </a:avLst>
          </a:prstGeom>
          <a:solidFill>
            <a:srgbClr val="A3EF9F"/>
          </a:solidFill>
          <a:ln>
            <a:noFill/>
          </a:ln>
          <a:effectLst>
            <a:reflection blurRad="6350" stA="52000" endA="300" endPos="35000" dir="5400000" sy="-100000" algn="bl" rotWithShape="0"/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4470403" y="974036"/>
            <a:ext cx="5309704" cy="1901686"/>
          </a:xfrm>
        </p:spPr>
        <p:txBody>
          <a:bodyPr/>
          <a:lstStyle/>
          <a:p>
            <a:r>
              <a:rPr lang="tr-TR" b="1" dirty="0">
                <a:solidFill>
                  <a:srgbClr val="14621D"/>
                </a:solidFill>
                <a:latin typeface="Segoe Print" panose="02000600000000000000" pitchFamily="2" charset="0"/>
              </a:rPr>
              <a:t>Gün içinde </a:t>
            </a:r>
            <a:r>
              <a:rPr lang="tr-TR" b="1" dirty="0" smtClean="0">
                <a:solidFill>
                  <a:srgbClr val="14621D"/>
                </a:solidFill>
                <a:latin typeface="Segoe Print" panose="02000600000000000000" pitchFamily="2" charset="0"/>
              </a:rPr>
              <a:t>her çeşitten sebze </a:t>
            </a:r>
            <a:r>
              <a:rPr lang="tr-TR" b="1" dirty="0">
                <a:solidFill>
                  <a:srgbClr val="14621D"/>
                </a:solidFill>
                <a:latin typeface="Segoe Print" panose="02000600000000000000" pitchFamily="2" charset="0"/>
              </a:rPr>
              <a:t>ve </a:t>
            </a:r>
            <a:r>
              <a:rPr lang="tr-TR" b="1" dirty="0" smtClean="0">
                <a:solidFill>
                  <a:srgbClr val="14621D"/>
                </a:solidFill>
                <a:latin typeface="Segoe Print" panose="02000600000000000000" pitchFamily="2" charset="0"/>
              </a:rPr>
              <a:t>meyve yemeye dikkat ediyorum.</a:t>
            </a:r>
            <a:endParaRPr lang="tr-TR" b="1" dirty="0">
              <a:solidFill>
                <a:srgbClr val="14621D"/>
              </a:solidFill>
              <a:latin typeface="Segoe Print" panose="02000600000000000000" pitchFamily="2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946" y="3094448"/>
            <a:ext cx="2379408" cy="2908165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2294" y="3432313"/>
            <a:ext cx="3713231" cy="2736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9173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eyve sebze yıkamak ile ilgili g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236" y="755027"/>
            <a:ext cx="9917171" cy="51819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etin kutusu 1"/>
          <p:cNvSpPr txBox="1"/>
          <p:nvPr/>
        </p:nvSpPr>
        <p:spPr>
          <a:xfrm>
            <a:off x="7633253" y="1364974"/>
            <a:ext cx="3233530" cy="415498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r-TR" sz="44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Sebze ve meyveleri bol su ile yıkadıktan sonra yiyelim.</a:t>
            </a:r>
            <a:endParaRPr lang="tr-TR" sz="4400" b="1" dirty="0">
              <a:solidFill>
                <a:srgbClr val="FF0000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89623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382820" y="1001196"/>
            <a:ext cx="6228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8000" b="1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4</a:t>
            </a:r>
            <a:endParaRPr lang="tr-TR" sz="8000" b="1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2484781" y="1139687"/>
            <a:ext cx="8488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Ekmek ve Tahıl Grubu</a:t>
            </a:r>
            <a:endParaRPr lang="tr-TR" sz="3600" b="1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6" name="Yuvarlatılmış Dikdörtgen 5"/>
          <p:cNvSpPr/>
          <p:nvPr/>
        </p:nvSpPr>
        <p:spPr>
          <a:xfrm>
            <a:off x="2005673" y="2324635"/>
            <a:ext cx="3886338" cy="351182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b="1" dirty="0"/>
              <a:t>Buğday, pirinç, mısır, çavdar ve yulaf gibi tahıl taneleri ve bunlardan yapılan un, bulgur, </a:t>
            </a:r>
            <a:r>
              <a:rPr lang="tr-TR" sz="2400" b="1" dirty="0" smtClean="0"/>
              <a:t>makarna, gevrek, ekmek </a:t>
            </a:r>
            <a:r>
              <a:rPr lang="tr-TR" sz="2400" b="1" dirty="0"/>
              <a:t>ve benzeri ürünler bu grup içinde yer alır</a:t>
            </a:r>
            <a:r>
              <a:rPr lang="tr-TR" sz="2400" b="1" dirty="0" smtClean="0"/>
              <a:t>.</a:t>
            </a:r>
            <a:endParaRPr lang="tr-TR" sz="2400" b="1" dirty="0"/>
          </a:p>
        </p:txBody>
      </p:sp>
      <p:pic>
        <p:nvPicPr>
          <p:cNvPr id="7" name="Picture 2" descr="ekmek ve tahÄ±l grubu ile ilgili gÃ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0219" y="2338886"/>
            <a:ext cx="4705962" cy="369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242622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382820" y="1001196"/>
            <a:ext cx="6228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8000" b="1" dirty="0" smtClean="0">
                <a:solidFill>
                  <a:srgbClr val="7030A0"/>
                </a:solidFill>
                <a:latin typeface="Segoe Print" panose="02000600000000000000" pitchFamily="2" charset="0"/>
              </a:rPr>
              <a:t>4</a:t>
            </a:r>
            <a:endParaRPr lang="tr-TR" sz="8000" b="1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2484781" y="1139687"/>
            <a:ext cx="8488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>
                <a:solidFill>
                  <a:srgbClr val="7030A0"/>
                </a:solidFill>
                <a:latin typeface="Segoe Print" panose="02000600000000000000" pitchFamily="2" charset="0"/>
              </a:rPr>
              <a:t>Ekmek ve Tahıl Grubu</a:t>
            </a:r>
          </a:p>
        </p:txBody>
      </p:sp>
      <p:sp>
        <p:nvSpPr>
          <p:cNvPr id="4" name="Yuvarlatılmış Dikdörtgen 3"/>
          <p:cNvSpPr/>
          <p:nvPr/>
        </p:nvSpPr>
        <p:spPr>
          <a:xfrm>
            <a:off x="2005673" y="2324635"/>
            <a:ext cx="3886338" cy="351182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200" b="1" dirty="0" smtClean="0">
                <a:latin typeface="Segoe Print" panose="02000600000000000000" pitchFamily="2" charset="0"/>
              </a:rPr>
              <a:t>Önemli enerji kaynağımızdır.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200" b="1" dirty="0" smtClean="0">
                <a:latin typeface="Segoe Print" panose="02000600000000000000" pitchFamily="2" charset="0"/>
              </a:rPr>
              <a:t>Bu </a:t>
            </a:r>
            <a:r>
              <a:rPr lang="tr-TR" sz="2200" b="1" dirty="0">
                <a:latin typeface="Segoe Print" panose="02000600000000000000" pitchFamily="2" charset="0"/>
              </a:rPr>
              <a:t>gruptaki gıdaların yağ oranı düşüktür. Özellikle tam tahıllı çeşitler, vücudunuzun ihtiyacı olan lif ve mineralleri de sağlarlar. </a:t>
            </a:r>
          </a:p>
        </p:txBody>
      </p:sp>
      <p:pic>
        <p:nvPicPr>
          <p:cNvPr id="2050" name="Picture 2" descr="ekmek ve tahÄ±l grubu ile ilgili gÃ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0219" y="2232870"/>
            <a:ext cx="4705962" cy="369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249115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u ile ilgili gÃ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182" y="685548"/>
            <a:ext cx="7023653" cy="54369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Metin kutusu 1"/>
          <p:cNvSpPr txBox="1"/>
          <p:nvPr/>
        </p:nvSpPr>
        <p:spPr>
          <a:xfrm>
            <a:off x="6864628" y="1418867"/>
            <a:ext cx="392264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</a:rPr>
              <a:t>Sağlıklı bir yaşam için bol bol su içelim</a:t>
            </a:r>
          </a:p>
          <a:p>
            <a:pPr algn="ctr"/>
            <a:r>
              <a:rPr lang="tr-TR" sz="2800" b="1" dirty="0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</a:rPr>
              <a:t>(8-10 Bardak)</a:t>
            </a:r>
          </a:p>
          <a:p>
            <a:pPr algn="ctr"/>
            <a:endParaRPr lang="tr-TR" sz="2800" b="1" dirty="0" smtClean="0">
              <a:solidFill>
                <a:schemeClr val="accent1">
                  <a:lumMod val="75000"/>
                </a:schemeClr>
              </a:solidFill>
              <a:latin typeface="Segoe Print" panose="02000600000000000000" pitchFamily="2" charset="0"/>
            </a:endParaRPr>
          </a:p>
          <a:p>
            <a:pPr algn="ctr"/>
            <a:r>
              <a:rPr lang="tr-TR" sz="2800" b="1" dirty="0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</a:rPr>
              <a:t>ve</a:t>
            </a:r>
          </a:p>
          <a:p>
            <a:pPr algn="ctr"/>
            <a:endParaRPr lang="tr-TR" sz="2800" b="1" dirty="0" smtClean="0">
              <a:solidFill>
                <a:schemeClr val="accent1">
                  <a:lumMod val="75000"/>
                </a:schemeClr>
              </a:solidFill>
              <a:latin typeface="Segoe Print" panose="02000600000000000000" pitchFamily="2" charset="0"/>
            </a:endParaRPr>
          </a:p>
          <a:p>
            <a:pPr algn="ctr"/>
            <a:r>
              <a:rPr lang="tr-TR" sz="2800" b="1" dirty="0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</a:rPr>
              <a:t>İçtiğimiz suyun temiz ve güvenli olduğundan emin olalım.</a:t>
            </a:r>
            <a:endParaRPr lang="tr-TR" sz="2800" b="1" dirty="0">
              <a:solidFill>
                <a:schemeClr val="accent1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075142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2"/>
          <p:cNvSpPr/>
          <p:nvPr/>
        </p:nvSpPr>
        <p:spPr>
          <a:xfrm>
            <a:off x="5693625" y="2623931"/>
            <a:ext cx="4921366" cy="114864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tr-TR" sz="5400" b="1" cap="none" spc="0" dirty="0" smtClean="0"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accent2">
                      <a:lumMod val="40000"/>
                      <a:lumOff val="60000"/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Segoe Print" panose="02000600000000000000" pitchFamily="2" charset="0"/>
              </a:rPr>
              <a:t>BİLMECELER</a:t>
            </a:r>
            <a:endParaRPr lang="tr-TR" sz="5400" b="1" cap="none" spc="0" dirty="0">
              <a:solidFill>
                <a:schemeClr val="accent2">
                  <a:lumMod val="75000"/>
                </a:schemeClr>
              </a:solidFill>
              <a:effectLst>
                <a:glow rad="101600">
                  <a:schemeClr val="accent2">
                    <a:lumMod val="40000"/>
                    <a:lumOff val="60000"/>
                    <a:alpha val="60000"/>
                  </a:schemeClr>
                </a:glow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Segoe Print" panose="02000600000000000000" pitchFamily="2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05090">
            <a:off x="1378226" y="1372424"/>
            <a:ext cx="4112686" cy="4121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13747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470991" y="2080592"/>
            <a:ext cx="5115340" cy="2077164"/>
          </a:xfrm>
          <a:prstGeom prst="roundRect">
            <a:avLst/>
          </a:prstGeom>
          <a:noFill/>
          <a:ln w="149225" cap="rnd" cmpd="sng">
            <a:solidFill>
              <a:schemeClr val="accent4">
                <a:lumMod val="60000"/>
                <a:lumOff val="40000"/>
              </a:schemeClr>
            </a:solidFill>
            <a:prstDash val="solid"/>
            <a:round/>
          </a:ln>
        </p:spPr>
        <p:txBody>
          <a:bodyPr wrap="square" rtlCol="0">
            <a:spAutoFit/>
          </a:bodyPr>
          <a:lstStyle/>
          <a:p>
            <a:pPr algn="ctr"/>
            <a:endParaRPr lang="tr-TR" sz="2800" b="1" dirty="0" smtClean="0">
              <a:solidFill>
                <a:schemeClr val="bg2">
                  <a:lumMod val="50000"/>
                </a:schemeClr>
              </a:solidFill>
              <a:latin typeface="Segoe Print" panose="02000600000000000000" pitchFamily="2" charset="0"/>
            </a:endParaRPr>
          </a:p>
          <a:p>
            <a:pPr algn="ctr"/>
            <a:r>
              <a:rPr lang="tr-TR" sz="2800" b="1" dirty="0" smtClean="0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</a:rPr>
              <a:t>Benim </a:t>
            </a:r>
            <a:r>
              <a:rPr lang="tr-TR" sz="2800" b="1" dirty="0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</a:rPr>
              <a:t>bir kuyum var,</a:t>
            </a:r>
            <a:br>
              <a:rPr lang="tr-TR" sz="2800" b="1" dirty="0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</a:rPr>
            </a:br>
            <a:r>
              <a:rPr lang="tr-TR" sz="2800" b="1" dirty="0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</a:rPr>
              <a:t>İki türlü suyu var </a:t>
            </a:r>
          </a:p>
          <a:p>
            <a:endParaRPr lang="tr-TR" sz="3200" dirty="0">
              <a:solidFill>
                <a:schemeClr val="bg2">
                  <a:lumMod val="50000"/>
                </a:schemeClr>
              </a:solidFill>
              <a:latin typeface="Segoe Print" panose="02000600000000000000" pitchFamily="2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8062" y="795131"/>
            <a:ext cx="3995244" cy="5214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49199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eyaz peynir ile ilgili gÃ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831" y="1672768"/>
            <a:ext cx="3933009" cy="2992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1384404" y="2505011"/>
            <a:ext cx="4552569" cy="1328023"/>
          </a:xfrm>
          <a:prstGeom prst="roundRect">
            <a:avLst/>
          </a:prstGeom>
          <a:noFill/>
          <a:ln w="149225" cap="rnd" cmpd="sng">
            <a:solidFill>
              <a:schemeClr val="accent6">
                <a:lumMod val="60000"/>
                <a:lumOff val="40000"/>
              </a:schemeClr>
            </a:solidFill>
            <a:prstDash val="solid"/>
            <a:round/>
          </a:ln>
        </p:spPr>
        <p:txBody>
          <a:bodyPr wrap="square" rtlCol="0">
            <a:spAutoFit/>
          </a:bodyPr>
          <a:lstStyle/>
          <a:p>
            <a:pPr algn="ctr"/>
            <a:r>
              <a:rPr lang="tr-TR" sz="3600" b="1" dirty="0" smtClean="0">
                <a:solidFill>
                  <a:schemeClr val="accent2">
                    <a:lumMod val="75000"/>
                  </a:schemeClr>
                </a:solidFill>
                <a:latin typeface="Segoe Print" panose="02000600000000000000" pitchFamily="2" charset="0"/>
              </a:rPr>
              <a:t>Küp </a:t>
            </a:r>
            <a:r>
              <a:rPr lang="tr-TR" sz="3600" b="1" dirty="0">
                <a:solidFill>
                  <a:schemeClr val="accent2">
                    <a:lumMod val="75000"/>
                  </a:schemeClr>
                </a:solidFill>
                <a:latin typeface="Segoe Print" panose="02000600000000000000" pitchFamily="2" charset="0"/>
              </a:rPr>
              <a:t>içinde </a:t>
            </a:r>
            <a:endParaRPr lang="tr-TR" sz="3600" b="1" dirty="0" smtClean="0">
              <a:solidFill>
                <a:schemeClr val="accent2">
                  <a:lumMod val="75000"/>
                </a:schemeClr>
              </a:solidFill>
              <a:latin typeface="Segoe Print" panose="02000600000000000000" pitchFamily="2" charset="0"/>
            </a:endParaRPr>
          </a:p>
          <a:p>
            <a:pPr algn="ctr"/>
            <a:r>
              <a:rPr lang="tr-TR" sz="3600" b="1" dirty="0" smtClean="0">
                <a:solidFill>
                  <a:schemeClr val="accent2">
                    <a:lumMod val="75000"/>
                  </a:schemeClr>
                </a:solidFill>
                <a:latin typeface="Segoe Print" panose="02000600000000000000" pitchFamily="2" charset="0"/>
              </a:rPr>
              <a:t>beyaz uşak</a:t>
            </a:r>
          </a:p>
        </p:txBody>
      </p:sp>
    </p:spTree>
    <p:extLst>
      <p:ext uri="{BB962C8B-B14F-4D97-AF65-F5344CB8AC3E}">
        <p14:creationId xmlns:p14="http://schemas.microsoft.com/office/powerpoint/2010/main" val="88328344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731" y="1908311"/>
            <a:ext cx="4940409" cy="3371339"/>
          </a:xfrm>
          <a:prstGeom prst="rect">
            <a:avLst/>
          </a:prstGeom>
        </p:spPr>
      </p:pic>
      <p:sp>
        <p:nvSpPr>
          <p:cNvPr id="3" name="Metin kutusu 2"/>
          <p:cNvSpPr txBox="1"/>
          <p:nvPr/>
        </p:nvSpPr>
        <p:spPr>
          <a:xfrm>
            <a:off x="1728962" y="2607345"/>
            <a:ext cx="4247769" cy="1191816"/>
          </a:xfrm>
          <a:prstGeom prst="roundRect">
            <a:avLst/>
          </a:prstGeom>
          <a:noFill/>
          <a:ln w="149225" cap="rnd" cmpd="sng">
            <a:solidFill>
              <a:schemeClr val="bg1">
                <a:lumMod val="65000"/>
              </a:schemeClr>
            </a:solidFill>
            <a:prstDash val="solid"/>
            <a:round/>
          </a:ln>
        </p:spPr>
        <p:txBody>
          <a:bodyPr wrap="square" rtlCol="0">
            <a:spAutoFit/>
          </a:bodyPr>
          <a:lstStyle/>
          <a:p>
            <a:pPr algn="ctr"/>
            <a:r>
              <a:rPr lang="tr-TR" sz="3200" b="1" dirty="0">
                <a:solidFill>
                  <a:srgbClr val="6565ED"/>
                </a:solidFill>
                <a:latin typeface="Segoe Print" panose="02000600000000000000" pitchFamily="2" charset="0"/>
              </a:rPr>
              <a:t>Ağaç üstünde,</a:t>
            </a:r>
            <a:br>
              <a:rPr lang="tr-TR" sz="3200" b="1" dirty="0">
                <a:solidFill>
                  <a:srgbClr val="6565ED"/>
                </a:solidFill>
                <a:latin typeface="Segoe Print" panose="02000600000000000000" pitchFamily="2" charset="0"/>
              </a:rPr>
            </a:br>
            <a:r>
              <a:rPr lang="tr-TR" sz="3200" b="1" dirty="0">
                <a:solidFill>
                  <a:srgbClr val="6565ED"/>
                </a:solidFill>
                <a:latin typeface="Segoe Print" panose="02000600000000000000" pitchFamily="2" charset="0"/>
              </a:rPr>
              <a:t>Kilitli sandık.</a:t>
            </a:r>
          </a:p>
        </p:txBody>
      </p:sp>
    </p:spTree>
    <p:extLst>
      <p:ext uri="{BB962C8B-B14F-4D97-AF65-F5344CB8AC3E}">
        <p14:creationId xmlns:p14="http://schemas.microsoft.com/office/powerpoint/2010/main" val="384845796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4324" y="1875853"/>
            <a:ext cx="3365711" cy="3167728"/>
          </a:xfrm>
          <a:prstGeom prst="rect">
            <a:avLst/>
          </a:prstGeom>
        </p:spPr>
      </p:pic>
      <p:sp>
        <p:nvSpPr>
          <p:cNvPr id="3" name="Metin kutusu 2"/>
          <p:cNvSpPr txBox="1"/>
          <p:nvPr/>
        </p:nvSpPr>
        <p:spPr>
          <a:xfrm>
            <a:off x="1490422" y="2551713"/>
            <a:ext cx="5135664" cy="1328023"/>
          </a:xfrm>
          <a:prstGeom prst="roundRect">
            <a:avLst/>
          </a:prstGeom>
          <a:noFill/>
          <a:ln w="149225" cap="rnd" cmpd="sng">
            <a:solidFill>
              <a:srgbClr val="F86828"/>
            </a:solidFill>
            <a:prstDash val="solid"/>
            <a:round/>
          </a:ln>
        </p:spPr>
        <p:txBody>
          <a:bodyPr wrap="square" rtlCol="0">
            <a:spAutoFit/>
          </a:bodyPr>
          <a:lstStyle/>
          <a:p>
            <a:pPr algn="ctr"/>
            <a:r>
              <a:rPr lang="tr-TR" sz="3600" b="1" dirty="0" smtClean="0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</a:rPr>
              <a:t>Sarıdır zerdali değil,</a:t>
            </a:r>
          </a:p>
          <a:p>
            <a:pPr algn="ctr"/>
            <a:r>
              <a:rPr lang="tr-TR" sz="3600" b="1" dirty="0" smtClean="0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</a:rPr>
              <a:t>Suludur şeftali değil.</a:t>
            </a:r>
          </a:p>
        </p:txBody>
      </p:sp>
    </p:spTree>
    <p:extLst>
      <p:ext uri="{BB962C8B-B14F-4D97-AF65-F5344CB8AC3E}">
        <p14:creationId xmlns:p14="http://schemas.microsoft.com/office/powerpoint/2010/main" val="427298108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antar ile ilgili gÃ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084" y="2237614"/>
            <a:ext cx="4177216" cy="2771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1410910" y="2779623"/>
            <a:ext cx="5148916" cy="1464231"/>
          </a:xfrm>
          <a:prstGeom prst="roundRect">
            <a:avLst/>
          </a:prstGeom>
          <a:noFill/>
          <a:ln w="149225" cap="rnd" cmpd="sng">
            <a:solidFill>
              <a:schemeClr val="accent5">
                <a:lumMod val="75000"/>
              </a:schemeClr>
            </a:solidFill>
            <a:prstDash val="solid"/>
            <a:round/>
          </a:ln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 smtClean="0">
                <a:solidFill>
                  <a:srgbClr val="FFC000"/>
                </a:solidFill>
                <a:latin typeface="Segoe Print" panose="02000600000000000000" pitchFamily="2" charset="0"/>
              </a:rPr>
              <a:t>Bir bacağım var,</a:t>
            </a:r>
          </a:p>
          <a:p>
            <a:pPr algn="ctr"/>
            <a:r>
              <a:rPr lang="tr-TR" sz="4000" b="1" dirty="0">
                <a:solidFill>
                  <a:srgbClr val="FFC000"/>
                </a:solidFill>
                <a:latin typeface="Segoe Print" panose="02000600000000000000" pitchFamily="2" charset="0"/>
              </a:rPr>
              <a:t>b</a:t>
            </a:r>
            <a:r>
              <a:rPr lang="tr-TR" sz="4000" b="1" dirty="0" smtClean="0">
                <a:solidFill>
                  <a:srgbClr val="FFC000"/>
                </a:solidFill>
                <a:latin typeface="Segoe Print" panose="02000600000000000000" pitchFamily="2" charset="0"/>
              </a:rPr>
              <a:t>ir de şapkam.</a:t>
            </a:r>
          </a:p>
        </p:txBody>
      </p:sp>
    </p:spTree>
    <p:extLst>
      <p:ext uri="{BB962C8B-B14F-4D97-AF65-F5344CB8AC3E}">
        <p14:creationId xmlns:p14="http://schemas.microsoft.com/office/powerpoint/2010/main" val="77630483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410910" y="2779623"/>
            <a:ext cx="5148916" cy="1464231"/>
          </a:xfrm>
          <a:prstGeom prst="roundRect">
            <a:avLst/>
          </a:prstGeom>
          <a:noFill/>
          <a:ln w="149225" cap="rnd" cmpd="sng">
            <a:solidFill>
              <a:schemeClr val="accent6">
                <a:lumMod val="75000"/>
              </a:schemeClr>
            </a:solidFill>
            <a:prstDash val="solid"/>
            <a:round/>
          </a:ln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 smtClean="0">
                <a:solidFill>
                  <a:schemeClr val="accent3">
                    <a:lumMod val="75000"/>
                  </a:schemeClr>
                </a:solidFill>
                <a:latin typeface="Segoe Print" panose="02000600000000000000" pitchFamily="2" charset="0"/>
              </a:rPr>
              <a:t>Yer altında sakallı dede.</a:t>
            </a: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3739" y="951215"/>
            <a:ext cx="2693711" cy="4873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23406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826" y="171173"/>
            <a:ext cx="9170505" cy="6686827"/>
          </a:xfrm>
          <a:prstGeom prst="rect">
            <a:avLst/>
          </a:prstGeom>
        </p:spPr>
      </p:pic>
      <p:sp>
        <p:nvSpPr>
          <p:cNvPr id="3" name="Unvan 1"/>
          <p:cNvSpPr txBox="1">
            <a:spLocks/>
          </p:cNvSpPr>
          <p:nvPr/>
        </p:nvSpPr>
        <p:spPr>
          <a:xfrm>
            <a:off x="2385391" y="1099929"/>
            <a:ext cx="6493566" cy="3472068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r>
              <a:rPr lang="tr-TR" sz="5400" b="1" dirty="0" smtClean="0">
                <a:solidFill>
                  <a:srgbClr val="00B050"/>
                </a:solidFill>
                <a:latin typeface="Segoe Print" panose="02000600000000000000" pitchFamily="2" charset="0"/>
              </a:rPr>
              <a:t>Yeterli ve Dengeli beslenmek için başka neler yapmalıyız </a:t>
            </a:r>
            <a:endParaRPr lang="tr-TR" sz="5400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4537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ulut Belirtme Çizgisi 3"/>
          <p:cNvSpPr/>
          <p:nvPr/>
        </p:nvSpPr>
        <p:spPr>
          <a:xfrm>
            <a:off x="2935179" y="874644"/>
            <a:ext cx="6275083" cy="3021494"/>
          </a:xfrm>
          <a:prstGeom prst="cloudCallout">
            <a:avLst>
              <a:gd name="adj1" fmla="val -39893"/>
              <a:gd name="adj2" fmla="val 70220"/>
            </a:avLst>
          </a:prstGeom>
          <a:solidFill>
            <a:srgbClr val="9AE3F4"/>
          </a:solidFill>
          <a:ln>
            <a:noFill/>
          </a:ln>
          <a:effectLst>
            <a:reflection blurRad="6350" stA="52000" endA="300" endPos="35000" dir="5400000" sy="-100000" algn="bl" rotWithShape="0"/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b="1" dirty="0" smtClean="0">
                <a:solidFill>
                  <a:srgbClr val="2213E7"/>
                </a:solidFill>
                <a:latin typeface="Segoe Print" panose="02000600000000000000" pitchFamily="2" charset="0"/>
              </a:rPr>
              <a:t>Öğünlerimizi atlamamalı, en önemli öğünümüz olan Kahvaltımızı her sabah mutlaka yapmalıyız.</a:t>
            </a:r>
            <a:endParaRPr lang="tr-TR" sz="2400" dirty="0">
              <a:latin typeface="Segoe Print" panose="02000600000000000000" pitchFamily="2" charset="0"/>
            </a:endParaRP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6699" y="3333916"/>
            <a:ext cx="1969540" cy="2739681"/>
          </a:xfrm>
          <a:prstGeom prst="rect">
            <a:avLst/>
          </a:prstGeom>
        </p:spPr>
      </p:pic>
      <p:pic>
        <p:nvPicPr>
          <p:cNvPr id="4100" name="Picture 4" descr="kahvaltÄ± Ã§ocuk ile ilgili gÃ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156" y="3922643"/>
            <a:ext cx="3775876" cy="21961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300632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044" t="22295" r="20355" b="18033"/>
          <a:stretch/>
        </p:blipFill>
        <p:spPr>
          <a:xfrm>
            <a:off x="1311966" y="1258956"/>
            <a:ext cx="5749259" cy="3856383"/>
          </a:xfrm>
          <a:prstGeom prst="rect">
            <a:avLst/>
          </a:prstGeom>
        </p:spPr>
      </p:pic>
      <p:sp>
        <p:nvSpPr>
          <p:cNvPr id="4" name="Unvan 1"/>
          <p:cNvSpPr txBox="1">
            <a:spLocks/>
          </p:cNvSpPr>
          <p:nvPr/>
        </p:nvSpPr>
        <p:spPr>
          <a:xfrm>
            <a:off x="6611197" y="2133942"/>
            <a:ext cx="4558748" cy="3226904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r>
              <a:rPr lang="tr-TR" sz="54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ÖRNEK KAHVALTI MENÜSÜ</a:t>
            </a:r>
            <a:endParaRPr lang="tr-TR" sz="5400" dirty="0">
              <a:solidFill>
                <a:srgbClr val="FF0000"/>
              </a:solidFill>
              <a:latin typeface="Segoe Print" panose="02000600000000000000" pitchFamily="2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1312" y="4107489"/>
            <a:ext cx="1522909" cy="1498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87769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165" y="636104"/>
            <a:ext cx="10217425" cy="5605669"/>
          </a:xfrm>
          <a:prstGeom prst="rect">
            <a:avLst/>
          </a:prstGeom>
        </p:spPr>
      </p:pic>
      <p:sp>
        <p:nvSpPr>
          <p:cNvPr id="3" name="Metin kutusu 2"/>
          <p:cNvSpPr txBox="1"/>
          <p:nvPr/>
        </p:nvSpPr>
        <p:spPr>
          <a:xfrm rot="21366906">
            <a:off x="4028383" y="1799023"/>
            <a:ext cx="478431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MENÜ-1</a:t>
            </a:r>
          </a:p>
          <a:p>
            <a:pPr algn="ctr"/>
            <a:endParaRPr lang="tr-TR" sz="2800" b="1" dirty="0" smtClean="0">
              <a:solidFill>
                <a:srgbClr val="FF0000"/>
              </a:solidFill>
              <a:latin typeface="Segoe Print" panose="02000600000000000000" pitchFamily="2" charset="0"/>
            </a:endParaRPr>
          </a:p>
          <a:p>
            <a:pPr algn="ctr"/>
            <a:r>
              <a:rPr lang="tr-TR" sz="28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1 </a:t>
            </a:r>
            <a:r>
              <a:rPr lang="tr-TR" sz="28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bardak süt</a:t>
            </a:r>
          </a:p>
          <a:p>
            <a:pPr algn="ctr"/>
            <a:r>
              <a:rPr lang="tr-TR" sz="2800" b="1" dirty="0">
                <a:solidFill>
                  <a:srgbClr val="FF0000"/>
                </a:solidFill>
                <a:latin typeface="Segoe Print" panose="02000600000000000000" pitchFamily="2" charset="0"/>
              </a:rPr>
              <a:t>Y</a:t>
            </a:r>
            <a:r>
              <a:rPr lang="tr-TR" sz="28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umurta</a:t>
            </a:r>
            <a:endParaRPr lang="tr-TR" sz="2800" b="1" dirty="0" smtClean="0">
              <a:solidFill>
                <a:srgbClr val="FF0000"/>
              </a:solidFill>
              <a:latin typeface="Segoe Print" panose="02000600000000000000" pitchFamily="2" charset="0"/>
            </a:endParaRPr>
          </a:p>
          <a:p>
            <a:pPr algn="ctr"/>
            <a:r>
              <a:rPr lang="tr-TR" sz="28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Zeytin</a:t>
            </a:r>
          </a:p>
          <a:p>
            <a:pPr algn="ctr"/>
            <a:r>
              <a:rPr lang="tr-TR" sz="28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Ekmek</a:t>
            </a:r>
          </a:p>
          <a:p>
            <a:pPr algn="ctr"/>
            <a:r>
              <a:rPr lang="tr-TR" sz="28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Domates ve </a:t>
            </a:r>
          </a:p>
          <a:p>
            <a:pPr algn="ctr"/>
            <a:r>
              <a:rPr lang="tr-TR" sz="28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yeşillikler</a:t>
            </a:r>
            <a:endParaRPr lang="tr-TR" sz="2800" b="1" dirty="0">
              <a:solidFill>
                <a:srgbClr val="FF0000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342134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165" y="636104"/>
            <a:ext cx="10217425" cy="5605669"/>
          </a:xfrm>
          <a:prstGeom prst="rect">
            <a:avLst/>
          </a:prstGeom>
        </p:spPr>
      </p:pic>
      <p:sp>
        <p:nvSpPr>
          <p:cNvPr id="3" name="Metin kutusu 2"/>
          <p:cNvSpPr txBox="1"/>
          <p:nvPr/>
        </p:nvSpPr>
        <p:spPr>
          <a:xfrm rot="21366906">
            <a:off x="4619407" y="1841010"/>
            <a:ext cx="357190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MENÜ-2</a:t>
            </a:r>
          </a:p>
          <a:p>
            <a:pPr algn="ctr"/>
            <a:endParaRPr lang="tr-TR" sz="2800" b="1" dirty="0" smtClean="0">
              <a:solidFill>
                <a:srgbClr val="FF0000"/>
              </a:solidFill>
              <a:latin typeface="Segoe Print" panose="02000600000000000000" pitchFamily="2" charset="0"/>
            </a:endParaRPr>
          </a:p>
          <a:p>
            <a:pPr algn="ctr"/>
            <a:r>
              <a:rPr lang="tr-TR" sz="2800" b="1" dirty="0">
                <a:solidFill>
                  <a:srgbClr val="FF0000"/>
                </a:solidFill>
                <a:latin typeface="Segoe Print" panose="02000600000000000000" pitchFamily="2" charset="0"/>
              </a:rPr>
              <a:t>1 bardak taze sıkılmış meyve suyu</a:t>
            </a:r>
          </a:p>
          <a:p>
            <a:pPr algn="ctr"/>
            <a:r>
              <a:rPr lang="tr-TR" sz="2800" b="1" dirty="0">
                <a:solidFill>
                  <a:srgbClr val="FF0000"/>
                </a:solidFill>
                <a:latin typeface="Segoe Print" panose="02000600000000000000" pitchFamily="2" charset="0"/>
              </a:rPr>
              <a:t>Peynirli omlet</a:t>
            </a:r>
          </a:p>
          <a:p>
            <a:pPr algn="ctr"/>
            <a:r>
              <a:rPr lang="tr-TR" sz="2800" b="1" dirty="0">
                <a:solidFill>
                  <a:srgbClr val="FF0000"/>
                </a:solidFill>
                <a:latin typeface="Segoe Print" panose="02000600000000000000" pitchFamily="2" charset="0"/>
              </a:rPr>
              <a:t>E</a:t>
            </a:r>
            <a:r>
              <a:rPr lang="tr-TR" sz="28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kmek</a:t>
            </a:r>
            <a:endParaRPr lang="tr-TR" sz="2800" b="1" dirty="0">
              <a:solidFill>
                <a:srgbClr val="FF0000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77327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ulut Belirtme Çizgisi 3"/>
          <p:cNvSpPr/>
          <p:nvPr/>
        </p:nvSpPr>
        <p:spPr>
          <a:xfrm>
            <a:off x="3837354" y="599663"/>
            <a:ext cx="6369879" cy="2504659"/>
          </a:xfrm>
          <a:prstGeom prst="cloudCallout">
            <a:avLst>
              <a:gd name="adj1" fmla="val -46810"/>
              <a:gd name="adj2" fmla="val 67917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4470403" y="974036"/>
            <a:ext cx="5309704" cy="1802296"/>
          </a:xfrm>
        </p:spPr>
        <p:txBody>
          <a:bodyPr/>
          <a:lstStyle/>
          <a:p>
            <a:r>
              <a:rPr lang="tr-TR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Segoe Print" panose="02000600000000000000" pitchFamily="2" charset="0"/>
              </a:rPr>
              <a:t>Açıkta satılan besinleri ve </a:t>
            </a:r>
            <a:r>
              <a:rPr lang="tr-TR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Segoe Print" panose="02000600000000000000" pitchFamily="2" charset="0"/>
              </a:rPr>
              <a:t>fast</a:t>
            </a:r>
            <a:r>
              <a:rPr lang="tr-TR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Print" panose="02000600000000000000" pitchFamily="2" charset="0"/>
              </a:rPr>
              <a:t>-</a:t>
            </a:r>
            <a:r>
              <a:rPr lang="tr-TR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Segoe Print" panose="02000600000000000000" pitchFamily="2" charset="0"/>
              </a:rPr>
              <a:t>food</a:t>
            </a:r>
            <a:r>
              <a:rPr lang="tr-TR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Segoe Print" panose="02000600000000000000" pitchFamily="2" charset="0"/>
              </a:rPr>
              <a:t> besinleri tüketmemeliyiz.</a:t>
            </a:r>
            <a:endParaRPr lang="tr-TR" b="1" dirty="0">
              <a:solidFill>
                <a:schemeClr val="tx1">
                  <a:lumMod val="65000"/>
                  <a:lumOff val="35000"/>
                </a:schemeClr>
              </a:solidFill>
              <a:latin typeface="Segoe Print" panose="02000600000000000000" pitchFamily="2" charset="0"/>
            </a:endParaRP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897" y="2799068"/>
            <a:ext cx="2480457" cy="334931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226" y="4509084"/>
            <a:ext cx="2508440" cy="1663148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520" y="2863805"/>
            <a:ext cx="4094536" cy="3290557"/>
          </a:xfrm>
          <a:prstGeom prst="rect">
            <a:avLst/>
          </a:prstGeom>
        </p:spPr>
      </p:pic>
      <p:sp>
        <p:nvSpPr>
          <p:cNvPr id="10" name="Çarpma 9"/>
          <p:cNvSpPr/>
          <p:nvPr/>
        </p:nvSpPr>
        <p:spPr>
          <a:xfrm>
            <a:off x="4271621" y="1875184"/>
            <a:ext cx="8150087" cy="5353878"/>
          </a:xfrm>
          <a:prstGeom prst="mathMultiply">
            <a:avLst>
              <a:gd name="adj1" fmla="val 137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6554777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ulut Belirtme Çizgisi 3"/>
          <p:cNvSpPr/>
          <p:nvPr/>
        </p:nvSpPr>
        <p:spPr>
          <a:xfrm>
            <a:off x="3670852" y="599663"/>
            <a:ext cx="7063409" cy="3004928"/>
          </a:xfrm>
          <a:prstGeom prst="cloudCallout">
            <a:avLst>
              <a:gd name="adj1" fmla="val -46810"/>
              <a:gd name="adj2" fmla="val 67917"/>
            </a:avLst>
          </a:prstGeom>
          <a:solidFill>
            <a:schemeClr val="bg2">
              <a:lumMod val="9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4547704" y="1093305"/>
            <a:ext cx="5309704" cy="1802296"/>
          </a:xfrm>
        </p:spPr>
        <p:txBody>
          <a:bodyPr/>
          <a:lstStyle/>
          <a:p>
            <a:r>
              <a:rPr lang="tr-TR" b="1" dirty="0" smtClean="0">
                <a:solidFill>
                  <a:schemeClr val="accent4">
                    <a:lumMod val="75000"/>
                  </a:schemeClr>
                </a:solidFill>
                <a:latin typeface="Segoe Print" panose="02000600000000000000" pitchFamily="2" charset="0"/>
              </a:rPr>
              <a:t>Gazlı ve asitli içecekler yerine taze sıkılmış meyve suyu, süt veya ayran tercih ediyorum.</a:t>
            </a:r>
            <a:endParaRPr lang="tr-TR" b="1" dirty="0">
              <a:solidFill>
                <a:schemeClr val="accent4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7983" y="2747181"/>
            <a:ext cx="1552782" cy="3333495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447" y="3649926"/>
            <a:ext cx="4205687" cy="2385413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728" y="3389242"/>
            <a:ext cx="1548976" cy="2691433"/>
          </a:xfrm>
          <a:prstGeom prst="rect">
            <a:avLst/>
          </a:prstGeom>
        </p:spPr>
      </p:pic>
      <p:sp>
        <p:nvSpPr>
          <p:cNvPr id="11" name="Çarpma 10"/>
          <p:cNvSpPr/>
          <p:nvPr/>
        </p:nvSpPr>
        <p:spPr>
          <a:xfrm>
            <a:off x="8051950" y="2663686"/>
            <a:ext cx="3610915" cy="4194314"/>
          </a:xfrm>
          <a:prstGeom prst="mathMultiply">
            <a:avLst>
              <a:gd name="adj1" fmla="val 2624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6393733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826" y="171173"/>
            <a:ext cx="9170505" cy="6686827"/>
          </a:xfrm>
          <a:prstGeom prst="rect">
            <a:avLst/>
          </a:prstGeom>
        </p:spPr>
      </p:pic>
      <p:sp>
        <p:nvSpPr>
          <p:cNvPr id="3" name="Unvan 1"/>
          <p:cNvSpPr txBox="1">
            <a:spLocks/>
          </p:cNvSpPr>
          <p:nvPr/>
        </p:nvSpPr>
        <p:spPr>
          <a:xfrm>
            <a:off x="2385391" y="795129"/>
            <a:ext cx="6493566" cy="3472068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r>
              <a:rPr lang="tr-TR" sz="5400" b="1" dirty="0" smtClean="0">
                <a:solidFill>
                  <a:srgbClr val="BCC911"/>
                </a:solidFill>
                <a:latin typeface="Segoe Print" panose="02000600000000000000" pitchFamily="2" charset="0"/>
              </a:rPr>
              <a:t>Peki </a:t>
            </a:r>
          </a:p>
          <a:p>
            <a:r>
              <a:rPr lang="tr-TR" sz="5400" b="1" dirty="0" smtClean="0">
                <a:solidFill>
                  <a:srgbClr val="BCC911"/>
                </a:solidFill>
                <a:latin typeface="Segoe Print" panose="02000600000000000000" pitchFamily="2" charset="0"/>
              </a:rPr>
              <a:t>Sağlıklı olmak için başka neler yapmalıyız ?</a:t>
            </a:r>
            <a:endParaRPr lang="tr-TR" sz="5400" dirty="0">
              <a:solidFill>
                <a:srgbClr val="BCC911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61196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567" y="2822713"/>
            <a:ext cx="4939422" cy="3568218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989" y="742120"/>
            <a:ext cx="4904298" cy="4904298"/>
          </a:xfrm>
          <a:prstGeom prst="rect">
            <a:avLst/>
          </a:prstGeom>
        </p:spPr>
      </p:pic>
      <p:sp>
        <p:nvSpPr>
          <p:cNvPr id="5" name="Unvan 1"/>
          <p:cNvSpPr txBox="1">
            <a:spLocks/>
          </p:cNvSpPr>
          <p:nvPr/>
        </p:nvSpPr>
        <p:spPr>
          <a:xfrm>
            <a:off x="6594172" y="2411896"/>
            <a:ext cx="4132469" cy="2498036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r>
              <a:rPr lang="tr-TR" b="1" dirty="0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</a:rPr>
              <a:t>Yemeklerden önce ve sonra ellerimizi mutlaka yıkamalıyız.</a:t>
            </a:r>
            <a:endParaRPr lang="tr-TR" b="1" dirty="0">
              <a:solidFill>
                <a:schemeClr val="accent1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59407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931" y="1775791"/>
            <a:ext cx="9978886" cy="43798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790" y="304799"/>
            <a:ext cx="6135757" cy="2941983"/>
          </a:xfrm>
          <a:prstGeom prst="rect">
            <a:avLst/>
          </a:prstGeom>
        </p:spPr>
      </p:pic>
      <p:sp>
        <p:nvSpPr>
          <p:cNvPr id="4" name="Metin kutusu 3"/>
          <p:cNvSpPr txBox="1"/>
          <p:nvPr/>
        </p:nvSpPr>
        <p:spPr>
          <a:xfrm>
            <a:off x="3392558" y="419005"/>
            <a:ext cx="600323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200" b="1" dirty="0" smtClean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Televizyon ve bilgisayar karşısında mümkün olduğunca az zaman harcamalıyız.</a:t>
            </a:r>
            <a:endParaRPr lang="tr-TR" sz="32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89183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340" y="3926239"/>
            <a:ext cx="3177877" cy="2087137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217" y="2970264"/>
            <a:ext cx="7301947" cy="3999086"/>
          </a:xfrm>
          <a:prstGeom prst="rect">
            <a:avLst/>
          </a:prstGeom>
        </p:spPr>
      </p:pic>
      <p:sp>
        <p:nvSpPr>
          <p:cNvPr id="4" name="Metin kutusu 3"/>
          <p:cNvSpPr txBox="1"/>
          <p:nvPr/>
        </p:nvSpPr>
        <p:spPr>
          <a:xfrm>
            <a:off x="1908311" y="1267144"/>
            <a:ext cx="84548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4000" b="1" dirty="0" smtClean="0">
                <a:solidFill>
                  <a:srgbClr val="ED6011"/>
                </a:solidFill>
                <a:latin typeface="Segoe Print" panose="02000600000000000000" pitchFamily="2" charset="0"/>
              </a:rPr>
              <a:t>Her gün düzenli hareket etmeli, egzersizlerimizi yapmalıyız.</a:t>
            </a:r>
            <a:endParaRPr lang="tr-TR" sz="4000" b="1" dirty="0">
              <a:solidFill>
                <a:srgbClr val="ED6011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34355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1183" y="980661"/>
            <a:ext cx="6636694" cy="4995611"/>
          </a:xfrm>
          <a:prstGeom prst="rect">
            <a:avLst/>
          </a:prstGeom>
        </p:spPr>
      </p:pic>
      <p:sp>
        <p:nvSpPr>
          <p:cNvPr id="6" name="Metin kutusu 5"/>
          <p:cNvSpPr txBox="1"/>
          <p:nvPr/>
        </p:nvSpPr>
        <p:spPr>
          <a:xfrm>
            <a:off x="1351724" y="1306901"/>
            <a:ext cx="534062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dirty="0" smtClean="0">
                <a:solidFill>
                  <a:srgbClr val="EEA0E3"/>
                </a:solidFill>
                <a:latin typeface="Segoe Print" panose="02000600000000000000" pitchFamily="2" charset="0"/>
              </a:rPr>
              <a:t>Yemeklerden sonra dişlerimizi fırçalamalıyız.</a:t>
            </a:r>
          </a:p>
          <a:p>
            <a:pPr algn="ctr"/>
            <a:r>
              <a:rPr lang="tr-TR" sz="3600" b="1" dirty="0" smtClean="0">
                <a:solidFill>
                  <a:srgbClr val="EEA0E3"/>
                </a:solidFill>
                <a:latin typeface="Segoe Print" panose="02000600000000000000" pitchFamily="2" charset="0"/>
              </a:rPr>
              <a:t>Fırçalayamadığımızda ise bol su ile çalkalamalıyız</a:t>
            </a:r>
            <a:endParaRPr lang="tr-TR" sz="3600" b="1" dirty="0">
              <a:solidFill>
                <a:srgbClr val="EEA0E3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24066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0292" y="711551"/>
            <a:ext cx="5618922" cy="5434897"/>
          </a:xfrm>
          <a:prstGeom prst="rect">
            <a:avLst/>
          </a:prstGeom>
        </p:spPr>
      </p:pic>
      <p:sp>
        <p:nvSpPr>
          <p:cNvPr id="3" name="Metin kutusu 2"/>
          <p:cNvSpPr txBox="1"/>
          <p:nvPr/>
        </p:nvSpPr>
        <p:spPr>
          <a:xfrm>
            <a:off x="1364976" y="1166841"/>
            <a:ext cx="348531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dirty="0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</a:rPr>
              <a:t>Yemeklerin tadına bakmadan tuz ilave etmemeli,</a:t>
            </a:r>
          </a:p>
          <a:p>
            <a:pPr algn="ctr"/>
            <a:r>
              <a:rPr lang="tr-TR" sz="3600" b="1" dirty="0" smtClean="0">
                <a:solidFill>
                  <a:schemeClr val="accent1">
                    <a:lumMod val="75000"/>
                  </a:schemeClr>
                </a:solidFill>
                <a:latin typeface="Segoe Print" panose="02000600000000000000" pitchFamily="2" charset="0"/>
              </a:rPr>
              <a:t>Soframızdan tuzluğu kaldırmalıyız.</a:t>
            </a:r>
            <a:endParaRPr lang="tr-TR" sz="3600" b="1" dirty="0">
              <a:solidFill>
                <a:schemeClr val="accent1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pic>
        <p:nvPicPr>
          <p:cNvPr id="6148" name="Picture 4" descr="Ä°lgili resi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058" y="2517914"/>
            <a:ext cx="3917786" cy="278815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087502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44" y="2120348"/>
            <a:ext cx="4878001" cy="3965917"/>
          </a:xfrm>
          <a:prstGeom prst="rect">
            <a:avLst/>
          </a:prstGeom>
        </p:spPr>
      </p:pic>
      <p:sp>
        <p:nvSpPr>
          <p:cNvPr id="3" name="Metin kutusu 2"/>
          <p:cNvSpPr txBox="1"/>
          <p:nvPr/>
        </p:nvSpPr>
        <p:spPr>
          <a:xfrm>
            <a:off x="4770785" y="1776442"/>
            <a:ext cx="6838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dirty="0" smtClean="0">
                <a:solidFill>
                  <a:schemeClr val="accent6">
                    <a:lumMod val="75000"/>
                  </a:schemeClr>
                </a:solidFill>
                <a:latin typeface="Segoe Print" panose="02000600000000000000" pitchFamily="2" charset="0"/>
              </a:rPr>
              <a:t>TEŞEKKÜRLER…</a:t>
            </a:r>
          </a:p>
        </p:txBody>
      </p:sp>
    </p:spTree>
    <p:extLst>
      <p:ext uri="{BB962C8B-B14F-4D97-AF65-F5344CB8AC3E}">
        <p14:creationId xmlns:p14="http://schemas.microsoft.com/office/powerpoint/2010/main" val="271159870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Tema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oodPyrPres_ally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FoodPyrPres_all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odPyrPres_all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odPyrPres_all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odPyrPres_all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odPyrPres_all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odPyrPres_all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odPyrPres_all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odPyrPres_all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odPyrPres_all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odPyrPres_all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odPyrPres_all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odPyrPres_all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Tema5" id="{C5F47F01-181C-418E-8431-BEB90AF59C10}" vid="{B49A2178-1D1D-44EA-9121-C3FBD0190DD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Tema5</Template>
  <TotalTime>1371</TotalTime>
  <Words>485</Words>
  <Application>Microsoft Office PowerPoint</Application>
  <PresentationFormat>Geniş ekran</PresentationFormat>
  <Paragraphs>101</Paragraphs>
  <Slides>39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39</vt:i4>
      </vt:variant>
    </vt:vector>
  </HeadingPairs>
  <TitlesOfParts>
    <vt:vector size="44" baseType="lpstr">
      <vt:lpstr>Arial</vt:lpstr>
      <vt:lpstr>Century Gothic</vt:lpstr>
      <vt:lpstr>Segoe Print</vt:lpstr>
      <vt:lpstr>Wingdings</vt:lpstr>
      <vt:lpstr>Tema5</vt:lpstr>
      <vt:lpstr>SAĞLIKLI BESLENİYORUM  SAĞLIKLI YAŞIYORUM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Gün içinde her çeşitten sebze ve meyve yemeye dikkat ediyorum.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Açıkta satılan besinleri ve fast-food besinleri tüketmemeliyiz.</vt:lpstr>
      <vt:lpstr>Gazlı ve asitli içecekler yerine taze sıkılmış meyve suyu, süt veya ayran tercih ediyorum.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SAĞLIKLI BESLENİYORUM  SAĞLIKLI YAŞIYORUM</dc:title>
  <dc:creator>Şeyma Aksoy</dc:creator>
  <cp:lastModifiedBy>Şeyma Aksoy</cp:lastModifiedBy>
  <cp:revision>77</cp:revision>
  <dcterms:created xsi:type="dcterms:W3CDTF">2018-03-16T11:39:46Z</dcterms:created>
  <dcterms:modified xsi:type="dcterms:W3CDTF">2018-04-11T12:47:50Z</dcterms:modified>
</cp:coreProperties>
</file>