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8" r:id="rId22"/>
    <p:sldId id="279" r:id="rId23"/>
    <p:sldId id="281" r:id="rId24"/>
    <p:sldId id="283" r:id="rId25"/>
    <p:sldId id="284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</p:sldIdLst>
  <p:sldSz cx="12060238" cy="882015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37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1"/>
          <p:cNvSpPr txBox="1"/>
          <p:nvPr/>
        </p:nvSpPr>
        <p:spPr>
          <a:xfrm>
            <a:off x="1635114" y="3141937"/>
            <a:ext cx="9606256" cy="49156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4877"/>
              </a:lnSpc>
            </a:pPr>
            <a:r>
              <a:rPr lang="en-US" altLang="zh-CN" sz="3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ERİŞKİN DİYABETLİ BİREYLER İÇİN</a:t>
            </a:r>
          </a:p>
          <a:p>
            <a:pPr indent="2589492">
              <a:lnSpc>
                <a:spcPts val="5054"/>
              </a:lnSpc>
            </a:pPr>
            <a:r>
              <a:rPr lang="en-US" altLang="zh-CN" sz="30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EĞİTİM SETİ - 2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909685">
              <a:lnSpc>
                <a:spcPts val="3157"/>
              </a:lnSpc>
            </a:pPr>
            <a:r>
              <a:rPr lang="en-US" altLang="zh-CN" sz="18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FİZİKSEL AKTİVİTE-EGZERSİZ NEDİR?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480499">
              <a:lnSpc>
                <a:spcPts val="3250"/>
              </a:lnSpc>
            </a:pPr>
            <a:r>
              <a:rPr lang="en-US" altLang="zh-CN" sz="18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İNSÜLİN HARİCİNDEKİ KAN</a:t>
            </a:r>
          </a:p>
          <a:p>
            <a:pPr indent="5017584">
              <a:lnSpc>
                <a:spcPts val="2982"/>
              </a:lnSpc>
            </a:pPr>
            <a:r>
              <a:rPr lang="en-US" altLang="zh-CN" sz="18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ŞEKERİNİ DÜZENLEYİCİ İLAÇLARLA</a:t>
            </a:r>
          </a:p>
          <a:p>
            <a:pPr indent="6783976">
              <a:lnSpc>
                <a:spcPts val="2700"/>
              </a:lnSpc>
            </a:pPr>
            <a:r>
              <a:rPr lang="en-US" altLang="zh-CN" sz="18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TEDAVİ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021138">
              <a:lnSpc>
                <a:spcPts val="2683"/>
              </a:lnSpc>
            </a:pPr>
            <a:r>
              <a:rPr lang="en-US" altLang="zh-CN" sz="18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İNSÜLİN TEDAVİSİ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52" y="900544"/>
            <a:ext cx="1472491" cy="17087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3"/>
          <p:cNvSpPr txBox="1"/>
          <p:nvPr/>
        </p:nvSpPr>
        <p:spPr>
          <a:xfrm>
            <a:off x="2610048" y="1164033"/>
            <a:ext cx="6838606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FİZİKSEL AKTİVİTE-EGZERSİZ NEDİR?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858567" y="2147858"/>
            <a:ext cx="3655875" cy="113388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Fiziksel aktivite; vücutta kas</a:t>
            </a:r>
          </a:p>
          <a:p>
            <a:pPr indent="111747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hareketinin olduğu herhangi</a:t>
            </a:r>
          </a:p>
          <a:p>
            <a:pPr indent="541934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bir aktiviteyi anlatır.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519008" y="2148125"/>
            <a:ext cx="2716192" cy="113388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58673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Egzersiz; planlanmış,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tekrarlı olarak yapılan</a:t>
            </a:r>
          </a:p>
          <a:p>
            <a:pPr indent="183222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fiziksel aktivitedir.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8"/>
          <p:cNvSpPr txBox="1"/>
          <p:nvPr/>
        </p:nvSpPr>
        <p:spPr>
          <a:xfrm>
            <a:off x="2364336" y="1164032"/>
            <a:ext cx="6952224" cy="66043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FİZİKSEL AKTİVİTEMİZİ ARTIRMALIYIZ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0"/>
          <p:cNvSpPr txBox="1"/>
          <p:nvPr/>
        </p:nvSpPr>
        <p:spPr>
          <a:xfrm>
            <a:off x="1568400" y="1164036"/>
            <a:ext cx="8065991" cy="696344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53931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DİYABETTE FİZİKSEL AKTİVİTE / EGZERSİZİN</a:t>
            </a:r>
          </a:p>
          <a:p>
            <a:pPr indent="3284138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FAYDALARI-1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 kontrolünü iyileştirir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duyarlılığını arttırır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Hipertansiyonun kontrolüne destek olur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yağlarını azaltır; kötü kolesterolü düşürürken iyi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kolesterolü yükseltir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Diyabete bağlı ileri dönem sağlık sorunlarının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azaltılmasına yardımcı olur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229056">
              <a:lnSpc>
                <a:spcPts val="333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2"/>
          <p:cNvSpPr txBox="1"/>
          <p:nvPr/>
        </p:nvSpPr>
        <p:spPr>
          <a:xfrm>
            <a:off x="1568400" y="1164032"/>
            <a:ext cx="8065991" cy="696344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53931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DİYABETTE FİZİKSEL AKTİVİTE / EGZERSİZİN</a:t>
            </a:r>
          </a:p>
          <a:p>
            <a:pPr indent="3284138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FAYDALARI-2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 düzenli yapılırsa, hem genel vücut yağ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dağılımını hem de karın bölgesindeki yağı azaltır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Böylece kilo vermeye ve kaybedilen kilonun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korunmasına yardımcı olur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Genel sağlık ve ruh sağlığının iyileştirilmesine katkı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sağlar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İyilik hissini ve yaşam kalitesini arttırır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229056">
              <a:lnSpc>
                <a:spcPts val="3036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14"/>
          <p:cNvSpPr txBox="1"/>
          <p:nvPr/>
        </p:nvSpPr>
        <p:spPr>
          <a:xfrm>
            <a:off x="4110313" y="1164032"/>
            <a:ext cx="3617978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HER YAŞTA EGZERSİZ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687143">
              <a:lnSpc>
                <a:spcPts val="2854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6"/>
          <p:cNvSpPr txBox="1"/>
          <p:nvPr/>
        </p:nvSpPr>
        <p:spPr>
          <a:xfrm>
            <a:off x="1737833" y="1164032"/>
            <a:ext cx="6060633" cy="702756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309812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 VE EGZERSİZ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0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 Planlarken Dikkat Edilecek</a:t>
            </a:r>
          </a:p>
          <a:p>
            <a:pPr indent="1340167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Risk Faktörleri: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091869">
              <a:lnSpc>
                <a:spcPts val="2950"/>
              </a:lnSpc>
            </a:pPr>
            <a:r>
              <a:rPr lang="en-US" altLang="zh-CN" sz="21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Fiziksel kısıtlılıklar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32345">
              <a:lnSpc>
                <a:spcPts val="295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Bacaklarda damar hastalığı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85902">
              <a:lnSpc>
                <a:spcPts val="295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Yürürken bacak krampları olması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75259">
              <a:lnSpc>
                <a:spcPts val="2950"/>
              </a:lnSpc>
            </a:pPr>
            <a:r>
              <a:rPr lang="en-US" altLang="zh-CN" sz="21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Kalp hastalığı, hipertansiyon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69683">
              <a:lnSpc>
                <a:spcPts val="295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Diyabete bağlı sinir hasarı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530591">
              <a:lnSpc>
                <a:spcPts val="2950"/>
              </a:lnSpc>
            </a:pPr>
            <a:r>
              <a:rPr lang="en-US" altLang="zh-CN" sz="21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Ayak yarası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97141">
              <a:lnSpc>
                <a:spcPts val="2950"/>
              </a:lnSpc>
            </a:pPr>
            <a:r>
              <a:rPr lang="en-US" altLang="zh-CN" sz="21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Diyabetik böbrek hastalığı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76884">
              <a:lnSpc>
                <a:spcPts val="2950"/>
              </a:lnSpc>
            </a:pPr>
            <a:r>
              <a:rPr lang="en-US" altLang="zh-CN" sz="21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Diyabetik göz dibi hasarı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99212">
              <a:lnSpc>
                <a:spcPts val="295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Sık tekrarlayan hipoglisemi atakları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059622">
              <a:lnSpc>
                <a:spcPts val="3695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8"/>
          <p:cNvSpPr txBox="1"/>
          <p:nvPr/>
        </p:nvSpPr>
        <p:spPr>
          <a:xfrm>
            <a:off x="1543009" y="1164032"/>
            <a:ext cx="8676734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550774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FİZİKSEL AKTİVİTE VE KAN ŞEKERİ ÖLÇÜMÜ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99758">
              <a:lnSpc>
                <a:spcPts val="377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Fiziksel aktiviteye başlayacak diyabetli kan</a:t>
            </a:r>
          </a:p>
          <a:p>
            <a:pPr indent="904913">
              <a:lnSpc>
                <a:spcPts val="32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şekeri takibi yapmayı bilmelidir.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Egzersizden önce ve sonra, gerekirse egzersiz</a:t>
            </a:r>
          </a:p>
          <a:p>
            <a:pPr indent="856907">
              <a:lnSpc>
                <a:spcPts val="32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sırasında kan şekerini ölçmelidir.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815217">
              <a:lnSpc>
                <a:spcPts val="5458"/>
              </a:lnSpc>
            </a:pPr>
            <a:r>
              <a:rPr lang="en-US" altLang="zh-CN" sz="2400" dirty="0" smtClean="0">
                <a:solidFill>
                  <a:srgbClr val="FEF000"/>
                </a:solidFill>
                <a:latin typeface="Arial" charset="0"/>
                <a:cs typeface="Arial" charset="0"/>
              </a:rPr>
              <a:t>TEST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254447">
              <a:lnSpc>
                <a:spcPts val="3604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20"/>
          <p:cNvSpPr txBox="1"/>
          <p:nvPr/>
        </p:nvSpPr>
        <p:spPr>
          <a:xfrm>
            <a:off x="1807199" y="1164025"/>
            <a:ext cx="8165697" cy="700191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21748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EGZERSİZDEN ÖNCE DİYABETLİNİN</a:t>
            </a:r>
          </a:p>
          <a:p>
            <a:pPr indent="2034725">
              <a:lnSpc>
                <a:spcPts val="3282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KAN ŞEKERİ KAÇ OLMALI?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9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Egzersizden önce 100-250 mg/dl arasında olmalı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5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100 mg/dl’nin altında ise 15 g karbonhidrat alınmalı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5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250 mg/dl veya üzerinde ise idrarda keton testi yapılmalı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31787">
              <a:lnSpc>
                <a:spcPts val="355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Keton pozitif ise negatif oluncaya kadar egzersiz yapılmamalı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31787">
              <a:lnSpc>
                <a:spcPts val="355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Keton negatif ise  hafif şiddette egzersiz yapılabilir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5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Her durumda egzersiz sırasında yanında karbonhidrat içeren gıda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(kesme şeker, meyve suyu gibi) bulundurulmalı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990256">
              <a:lnSpc>
                <a:spcPts val="3525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22"/>
          <p:cNvSpPr txBox="1"/>
          <p:nvPr/>
        </p:nvSpPr>
        <p:spPr>
          <a:xfrm>
            <a:off x="1494000" y="1164032"/>
            <a:ext cx="7238520" cy="69506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491741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EGZERSİZ YOĞUNLUĞU VE SIKLIĞI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2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Haftada 5 (en az 3) gün, günde 30-45 dk yapılmalı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5-10 dk ısınma hareketleri ile başlamalı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20-30 dk uygun tempoda sürdürülmeli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Sonunda 10-15 dk’lık soğuma egzersizleri ile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yavaşlayarak bitirilmeli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İdeal sporlar: bisiklet çevirme, yüzme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En kolay ve düzenli yapılabilen egzersiz yürüyüştür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303456">
              <a:lnSpc>
                <a:spcPts val="354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24"/>
          <p:cNvSpPr txBox="1"/>
          <p:nvPr/>
        </p:nvSpPr>
        <p:spPr>
          <a:xfrm>
            <a:off x="1064514" y="1164032"/>
            <a:ext cx="9230091" cy="696344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EGZERSİZ YAPARKEN KALP HIZI EN FAZLA KAÇ OLMALI?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742920">
              <a:lnSpc>
                <a:spcPts val="306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Maksimum kalp hızı = 220 – yaşınız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427378">
              <a:lnSpc>
                <a:spcPts val="3869"/>
              </a:lnSpc>
            </a:pPr>
            <a:r>
              <a:rPr lang="en-US" altLang="zh-CN" sz="2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Örnek: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158817">
              <a:lnSpc>
                <a:spcPts val="4343"/>
              </a:lnSpc>
            </a:pPr>
            <a:r>
              <a:rPr lang="en-US" altLang="zh-CN" sz="2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50 yaşındaki bir kişi için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861028">
              <a:lnSpc>
                <a:spcPts val="4343"/>
              </a:lnSpc>
            </a:pPr>
            <a:r>
              <a:rPr lang="en-US" altLang="zh-CN" sz="2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220 - 50 = 170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826747">
              <a:lnSpc>
                <a:spcPts val="383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Egzersize yeni başlayanlar için yarısı hedeflenir.</a:t>
            </a:r>
          </a:p>
          <a:p>
            <a:pPr indent="2160122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Bu birey egzersize yeni başlıyorsa kalp hızı</a:t>
            </a:r>
          </a:p>
          <a:p>
            <a:pPr indent="2733794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dakikada 85’ten fazla olmamalıdır.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655427">
              <a:lnSpc>
                <a:spcPts val="3192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26"/>
          <p:cNvSpPr txBox="1"/>
          <p:nvPr/>
        </p:nvSpPr>
        <p:spPr>
          <a:xfrm>
            <a:off x="1282277" y="1164032"/>
            <a:ext cx="8962390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EGZERSİZ SIRASINDA DİKKAT EDİLMESİ GEREKENLER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314237">
              <a:lnSpc>
                <a:spcPts val="4040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Güvenli kan şekeri düzeyi</a:t>
            </a:r>
          </a:p>
          <a:p>
            <a:pPr indent="2391210">
              <a:lnSpc>
                <a:spcPts val="2999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sağlanmalı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242381">
              <a:lnSpc>
                <a:spcPts val="3267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Uygun sıvı alımı sağlanmalı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974525">
              <a:lnSpc>
                <a:spcPts val="3266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İyi bir ayak bakımı sağlanmalı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21961">
              <a:lnSpc>
                <a:spcPts val="3267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Uygun bir spor ayakkabısı seçilmeli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31498">
              <a:lnSpc>
                <a:spcPts val="3266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Vücut hijyenine dikkat edilmelidir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437664">
              <a:lnSpc>
                <a:spcPts val="374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28"/>
          <p:cNvSpPr txBox="1"/>
          <p:nvPr/>
        </p:nvSpPr>
        <p:spPr>
          <a:xfrm>
            <a:off x="1426944" y="1164032"/>
            <a:ext cx="9422451" cy="66428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620702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 VE EGZERSİZ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703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 sırasında: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51"/>
              </a:lnSpc>
            </a:pPr>
            <a:r>
              <a:rPr lang="en-US" altLang="zh-CN" sz="23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Terleme, titreme, kalp çarpıntısı, solukluk/solgunluk, bilinç</a:t>
            </a:r>
          </a:p>
          <a:p>
            <a:pPr indent="0">
              <a:lnSpc>
                <a:spcPts val="3300"/>
              </a:lnSpc>
            </a:pPr>
            <a:r>
              <a:rPr lang="en-US" altLang="zh-CN" sz="23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bulanıklığı, konuşma ve koordinasyonda bozulma </a:t>
            </a: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varsa egzersiz</a:t>
            </a:r>
          </a:p>
          <a:p>
            <a:pPr indent="0">
              <a:lnSpc>
                <a:spcPts val="3300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derhal sonlandırılmalıdır.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51"/>
              </a:lnSpc>
            </a:pPr>
            <a:r>
              <a:rPr lang="tr-TR" altLang="zh-CN" sz="24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 100 mg/</a:t>
            </a:r>
            <a:r>
              <a:rPr lang="tr-TR" altLang="zh-CN" sz="24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dL’nin</a:t>
            </a:r>
            <a:r>
              <a:rPr lang="tr-TR" altLang="zh-CN" sz="24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altında ise 15-20 g karbonhidrat alımı </a:t>
            </a:r>
          </a:p>
          <a:p>
            <a:pPr indent="0">
              <a:lnSpc>
                <a:spcPts val="3851"/>
              </a:lnSpc>
            </a:pPr>
            <a:r>
              <a:rPr lang="tr-TR" altLang="zh-CN" sz="24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(4-6 kesme şeker) sağlanmalıdır</a:t>
            </a:r>
            <a:r>
              <a:rPr lang="tr-TR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.</a:t>
            </a:r>
            <a:endParaRPr lang="en-US" altLang="zh-CN" sz="23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51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Bilinç bulanıklığı hissediliyorsa en yakın sağlık kuruluşuna gidilmelidir.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292997">
              <a:lnSpc>
                <a:spcPts val="3395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30"/>
          <p:cNvSpPr txBox="1"/>
          <p:nvPr/>
        </p:nvSpPr>
        <p:spPr>
          <a:xfrm>
            <a:off x="1067550" y="1164032"/>
            <a:ext cx="9215664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980095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 VE EGZERSİZ</a:t>
            </a:r>
          </a:p>
          <a:p>
            <a:pPr indent="0">
              <a:lnSpc>
                <a:spcPts val="367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 sırasında kan şekeri düşmesini önlemek için: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4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Aç karnına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yapılmamalı</a:t>
            </a:r>
            <a:r>
              <a:rPr lang="tr-TR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dır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.</a:t>
            </a:r>
            <a:endParaRPr lang="en-US" altLang="zh-CN" sz="21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7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Egzersizden yarım – bir saat önce karbonhidrat içeren ara öğün alınmalı</a:t>
            </a:r>
          </a:p>
          <a:p>
            <a:pPr indent="0">
              <a:lnSpc>
                <a:spcPts val="32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 uzarsa aktivite sırasında ek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alınabilir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.</a:t>
            </a:r>
            <a:endParaRPr lang="en-US" altLang="zh-CN" sz="21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0">
              <a:lnSpc>
                <a:spcPts val="32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Yoğun egzersiz yapılacaksa öncesinde, egzersiz sırasında ve sonrasında ek</a:t>
            </a:r>
          </a:p>
          <a:p>
            <a:pPr indent="0">
              <a:lnSpc>
                <a:spcPts val="32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alımı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gerekebilir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.</a:t>
            </a:r>
            <a:endParaRPr lang="en-US" altLang="zh-CN" sz="21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719373">
              <a:lnSpc>
                <a:spcPts val="1174"/>
              </a:lnSpc>
            </a:pPr>
            <a:r>
              <a:rPr lang="en-US" altLang="zh-CN" sz="6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Ekmek, Tahıllar, Nişastalı Besinler</a:t>
            </a:r>
          </a:p>
          <a:p>
            <a:pPr indent="4719373">
              <a:lnSpc>
                <a:spcPts val="780"/>
              </a:lnSpc>
            </a:pPr>
            <a:r>
              <a:rPr lang="en-US" altLang="zh-CN" sz="6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Karbonhidrat, protein, lif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 düşmesi, aktiviteden 24-36 saat sonrasına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kadar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gelişebilir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.</a:t>
            </a:r>
            <a:endParaRPr lang="en-US" altLang="zh-CN" sz="21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5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ihtiyacı egzersiz öncesi ve bazen sonrasında da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azalabilir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.</a:t>
            </a:r>
            <a:endParaRPr lang="en-US" altLang="zh-CN" sz="21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652391">
              <a:lnSpc>
                <a:spcPts val="3376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32"/>
          <p:cNvSpPr txBox="1"/>
          <p:nvPr/>
        </p:nvSpPr>
        <p:spPr>
          <a:xfrm>
            <a:off x="2185819" y="1207232"/>
            <a:ext cx="8250335" cy="692497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861826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 VE EGZERSİZ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21894">
              <a:lnSpc>
                <a:spcPts val="3252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Yoğun egzersiz sonrasında kan şekeri yükselebilir.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43903">
              <a:lnSpc>
                <a:spcPts val="3717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Kanda veya idrarda keton varsa egzersiz yapılmaz.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717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 öncesinde, sırasında ve sonrasında kan şekeri</a:t>
            </a:r>
          </a:p>
          <a:p>
            <a:pPr indent="2501544">
              <a:lnSpc>
                <a:spcPts val="3300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düzeyi izlenmelidir.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554697">
              <a:lnSpc>
                <a:spcPts val="4812"/>
              </a:lnSpc>
            </a:pPr>
            <a:r>
              <a:rPr lang="en-US" altLang="zh-CN" sz="1900" dirty="0" smtClean="0">
                <a:solidFill>
                  <a:srgbClr val="FEF000"/>
                </a:solidFill>
                <a:latin typeface="Arial" charset="0"/>
                <a:cs typeface="Arial" charset="0"/>
              </a:rPr>
              <a:t>TEST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534121">
              <a:lnSpc>
                <a:spcPts val="3714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36"/>
          <p:cNvSpPr txBox="1"/>
          <p:nvPr/>
        </p:nvSpPr>
        <p:spPr>
          <a:xfrm>
            <a:off x="3033526" y="1164019"/>
            <a:ext cx="5992301" cy="8996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250 KKAL ENERJİ HARCANMASINI</a:t>
            </a:r>
          </a:p>
          <a:p>
            <a:pPr indent="851535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SAĞLAYAN AKTİVİTELER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871476" y="4314765"/>
            <a:ext cx="795120" cy="55994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46418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3-4 km</a:t>
            </a:r>
          </a:p>
          <a:p>
            <a:pPr indent="0">
              <a:lnSpc>
                <a:spcPts val="204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Yürüyüş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6250910" y="4314549"/>
            <a:ext cx="1634732" cy="55994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522478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 saat</a:t>
            </a:r>
          </a:p>
          <a:p>
            <a:pPr indent="0">
              <a:lnSpc>
                <a:spcPts val="204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Bahçede çalışma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9016374" y="4326640"/>
            <a:ext cx="1335927" cy="55994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55155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35 dk.</a:t>
            </a:r>
          </a:p>
          <a:p>
            <a:pPr indent="0">
              <a:lnSpc>
                <a:spcPts val="204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Tenis oynama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1068879" y="6258729"/>
            <a:ext cx="1528108" cy="55994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469366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 saat</a:t>
            </a:r>
          </a:p>
          <a:p>
            <a:pPr indent="0">
              <a:lnSpc>
                <a:spcPts val="204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Bisiklete binme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674360" y="7602706"/>
            <a:ext cx="1141186" cy="55994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58648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2 saat</a:t>
            </a:r>
          </a:p>
          <a:p>
            <a:pPr indent="0">
              <a:lnSpc>
                <a:spcPts val="204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Balık tutma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9607292" y="7134635"/>
            <a:ext cx="651554" cy="55994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317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40 dk.</a:t>
            </a:r>
          </a:p>
          <a:p>
            <a:pPr indent="0">
              <a:lnSpc>
                <a:spcPts val="204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Yüzme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45"/>
          <p:cNvSpPr txBox="1"/>
          <p:nvPr/>
        </p:nvSpPr>
        <p:spPr>
          <a:xfrm>
            <a:off x="2559043" y="1164032"/>
            <a:ext cx="6941009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DİYABETE BAĞLI </a:t>
            </a:r>
            <a:r>
              <a:rPr lang="en-US" altLang="zh-CN" sz="25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SİNİR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HASARI VARSA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997221" y="2205386"/>
            <a:ext cx="3646172" cy="43140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889177">
              <a:lnSpc>
                <a:spcPts val="2926"/>
              </a:lnSpc>
            </a:pPr>
            <a:r>
              <a:rPr lang="en-US" altLang="zh-CN" sz="2100" dirty="0" smtClean="0">
                <a:solidFill>
                  <a:srgbClr val="40B13A"/>
                </a:solidFill>
                <a:latin typeface="Comic Sans MS" charset="0"/>
                <a:cs typeface="Comic Sans MS" charset="0"/>
              </a:rPr>
              <a:t>ÖNERİLENLER</a:t>
            </a:r>
          </a:p>
          <a:p>
            <a:pPr indent="889177">
              <a:lnSpc>
                <a:spcPts val="3099"/>
              </a:lnSpc>
            </a:pPr>
            <a:r>
              <a:rPr lang="en-US" altLang="zh-CN" sz="2100" dirty="0" smtClean="0">
                <a:solidFill>
                  <a:srgbClr val="40B13A"/>
                </a:solidFill>
                <a:latin typeface="Comic Sans MS" charset="0"/>
                <a:cs typeface="Comic Sans MS" charset="0"/>
              </a:rPr>
              <a:t>EGZERSİZLER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Ağırlık kaldırmayı içermeyen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aktiviteler yapılabilir.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Bunlar;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8312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Yüzme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8312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Bisiklet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8312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Kürek çekme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8312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Kol egzersizleri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7344148" y="2205386"/>
            <a:ext cx="3641915" cy="431375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655015">
              <a:lnSpc>
                <a:spcPts val="2926"/>
              </a:lnSpc>
            </a:pPr>
            <a:r>
              <a:rPr lang="en-US" altLang="zh-CN" sz="2100" dirty="0" smtClean="0">
                <a:solidFill>
                  <a:srgbClr val="40B13A"/>
                </a:solidFill>
                <a:latin typeface="Comic Sans MS" charset="0"/>
                <a:cs typeface="Comic Sans MS" charset="0"/>
              </a:rPr>
              <a:t>ÖNERİLMEYENLER</a:t>
            </a:r>
          </a:p>
          <a:p>
            <a:pPr indent="969454">
              <a:lnSpc>
                <a:spcPts val="3099"/>
              </a:lnSpc>
            </a:pPr>
            <a:r>
              <a:rPr lang="en-US" altLang="zh-CN" sz="2100" dirty="0" smtClean="0">
                <a:solidFill>
                  <a:srgbClr val="40B13A"/>
                </a:solidFill>
                <a:latin typeface="Comic Sans MS" charset="0"/>
                <a:cs typeface="Comic Sans MS" charset="0"/>
              </a:rPr>
              <a:t>EGZERSİZLER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Ağır ve zorlayıcı egzersizler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önerilmez.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8312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Koşu/bandı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8312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Uzamış yürüyüş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8312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Koşma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8312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Step egzersizleri uygun</a:t>
            </a:r>
          </a:p>
          <a:p>
            <a:pPr indent="368312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değildir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50"/>
          <p:cNvSpPr txBox="1"/>
          <p:nvPr/>
        </p:nvSpPr>
        <p:spPr>
          <a:xfrm>
            <a:off x="2257331" y="1164032"/>
            <a:ext cx="7544577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DİYABETE BAĞLI </a:t>
            </a:r>
            <a:r>
              <a:rPr lang="en-US" altLang="zh-CN" sz="25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GÖZ DİBİ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HASARI VARSA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997221" y="2205386"/>
            <a:ext cx="4173180" cy="48516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889177">
              <a:lnSpc>
                <a:spcPts val="2926"/>
              </a:lnSpc>
            </a:pPr>
            <a:r>
              <a:rPr lang="en-US" altLang="zh-CN" sz="2100" dirty="0" smtClean="0">
                <a:solidFill>
                  <a:srgbClr val="40B13A"/>
                </a:solidFill>
                <a:latin typeface="Comic Sans MS" charset="0"/>
                <a:cs typeface="Comic Sans MS" charset="0"/>
              </a:rPr>
              <a:t>ÖNERİLENLER</a:t>
            </a:r>
          </a:p>
          <a:p>
            <a:pPr indent="889177">
              <a:lnSpc>
                <a:spcPts val="3099"/>
              </a:lnSpc>
            </a:pPr>
            <a:r>
              <a:rPr lang="en-US" altLang="zh-CN" sz="2100" dirty="0" smtClean="0">
                <a:solidFill>
                  <a:srgbClr val="40B13A"/>
                </a:solidFill>
                <a:latin typeface="Comic Sans MS" charset="0"/>
                <a:cs typeface="Comic Sans MS" charset="0"/>
              </a:rPr>
              <a:t>EGZERSİZLER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Düşük yoğunluklu kalp-damar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sistemini güçlendiren egzersizler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yapılabilir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Yüzme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Yürüme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Düşük yoğunluklu aerobik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Kondüsyon bisikleti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Dayanıklılık egzersizleri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7344148" y="2205386"/>
            <a:ext cx="3641915" cy="445777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655015">
              <a:lnSpc>
                <a:spcPts val="2926"/>
              </a:lnSpc>
            </a:pPr>
            <a:r>
              <a:rPr lang="en-US" altLang="zh-CN" sz="2100" dirty="0" smtClean="0">
                <a:solidFill>
                  <a:srgbClr val="40B13A"/>
                </a:solidFill>
                <a:latin typeface="Comic Sans MS" charset="0"/>
                <a:cs typeface="Comic Sans MS" charset="0"/>
              </a:rPr>
              <a:t>ÖNERİLMEYENLER</a:t>
            </a:r>
          </a:p>
          <a:p>
            <a:pPr indent="969454">
              <a:lnSpc>
                <a:spcPts val="3099"/>
              </a:lnSpc>
            </a:pPr>
            <a:r>
              <a:rPr lang="en-US" altLang="zh-CN" sz="2100" dirty="0" smtClean="0">
                <a:solidFill>
                  <a:srgbClr val="40B13A"/>
                </a:solidFill>
                <a:latin typeface="Comic Sans MS" charset="0"/>
                <a:cs typeface="Comic Sans MS" charset="0"/>
              </a:rPr>
              <a:t>EGZERSİZLER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Ağır ve zorlayıcı egzersizler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önerilmez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Ağırlık kaldırma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Koşu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Yüksek yoğunluklu aerobik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İzometrik egzersizler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Tenis, masa tenisi gibi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55"/>
          <p:cNvSpPr txBox="1"/>
          <p:nvPr/>
        </p:nvSpPr>
        <p:spPr>
          <a:xfrm>
            <a:off x="2443899" y="1164032"/>
            <a:ext cx="7171198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DİYABETE BAĞLI </a:t>
            </a:r>
            <a:r>
              <a:rPr lang="en-US" altLang="zh-CN" sz="25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BÖBREK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HASARI VARSA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1313846" y="2331387"/>
            <a:ext cx="3337222" cy="18451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697953">
              <a:lnSpc>
                <a:spcPts val="2926"/>
              </a:lnSpc>
            </a:pPr>
            <a:r>
              <a:rPr lang="en-US" altLang="zh-CN" sz="2100" dirty="0" smtClean="0">
                <a:solidFill>
                  <a:srgbClr val="40B13A"/>
                </a:solidFill>
                <a:latin typeface="Comic Sans MS" charset="0"/>
                <a:cs typeface="Comic Sans MS" charset="0"/>
              </a:rPr>
              <a:t>ÖNERİLENLER</a:t>
            </a:r>
          </a:p>
          <a:p>
            <a:pPr indent="697953">
              <a:lnSpc>
                <a:spcPts val="3099"/>
              </a:lnSpc>
            </a:pPr>
            <a:r>
              <a:rPr lang="en-US" altLang="zh-CN" sz="2100" dirty="0" smtClean="0">
                <a:solidFill>
                  <a:srgbClr val="40B13A"/>
                </a:solidFill>
                <a:latin typeface="Comic Sans MS" charset="0"/>
                <a:cs typeface="Comic Sans MS" charset="0"/>
              </a:rPr>
              <a:t>EGZERSİZLER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0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Hafif ya da orta yoğunluklu</a:t>
            </a:r>
          </a:p>
          <a:p>
            <a:pPr indent="462991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 yapılabilir.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7570362" y="2331387"/>
            <a:ext cx="3351642" cy="18451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428853">
              <a:lnSpc>
                <a:spcPts val="2926"/>
              </a:lnSpc>
            </a:pPr>
            <a:r>
              <a:rPr lang="en-US" altLang="zh-CN" sz="2100" dirty="0" smtClean="0">
                <a:solidFill>
                  <a:srgbClr val="40B13A"/>
                </a:solidFill>
                <a:latin typeface="Comic Sans MS" charset="0"/>
                <a:cs typeface="Comic Sans MS" charset="0"/>
              </a:rPr>
              <a:t>ÖNERİLMEYENLER</a:t>
            </a:r>
          </a:p>
          <a:p>
            <a:pPr indent="743293">
              <a:lnSpc>
                <a:spcPts val="3099"/>
              </a:lnSpc>
            </a:pPr>
            <a:r>
              <a:rPr lang="en-US" altLang="zh-CN" sz="2100" dirty="0" smtClean="0">
                <a:solidFill>
                  <a:srgbClr val="40B13A"/>
                </a:solidFill>
                <a:latin typeface="Comic Sans MS" charset="0"/>
                <a:cs typeface="Comic Sans MS" charset="0"/>
              </a:rPr>
              <a:t>EGZERSİZLER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0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Yüksek yoğunluklu egzersiz</a:t>
            </a:r>
          </a:p>
          <a:p>
            <a:pPr indent="1043063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önerilmez.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6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60"/>
          <p:cNvSpPr txBox="1"/>
          <p:nvPr/>
        </p:nvSpPr>
        <p:spPr>
          <a:xfrm>
            <a:off x="6562110" y="4622064"/>
            <a:ext cx="637244" cy="26372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76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üretimi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9074737" y="4626795"/>
            <a:ext cx="546437" cy="26372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76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insülin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9538579" y="7140746"/>
            <a:ext cx="1371203" cy="26372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76"/>
              </a:lnSpc>
            </a:pPr>
            <a:r>
              <a:rPr lang="en-US" altLang="zh-CN" sz="15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direnci  azaltır.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1385406" y="1164032"/>
            <a:ext cx="9287950" cy="157501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İNSÜLİN HARİCİNDEKİ KAN ŞEKERİNİ DÜZENLEYİCİ</a:t>
            </a:r>
          </a:p>
          <a:p>
            <a:pPr indent="2973070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İLAÇLARLA TEDAVİ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329922">
              <a:lnSpc>
                <a:spcPts val="33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İlaçların etkili oldukları hedef organlar farklıdır!...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1280571" y="3274250"/>
            <a:ext cx="2141577" cy="41416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554539">
              <a:lnSpc>
                <a:spcPts val="2090"/>
              </a:lnSpc>
            </a:pPr>
            <a:r>
              <a:rPr lang="en-US" altLang="zh-CN" sz="1500" dirty="0" smtClean="0">
                <a:solidFill>
                  <a:srgbClr val="646161"/>
                </a:solidFill>
                <a:latin typeface="Comic Sans MS" charset="0"/>
                <a:cs typeface="Comic Sans MS" charset="0"/>
              </a:rPr>
              <a:t>Alfa - glukosidaz</a:t>
            </a:r>
          </a:p>
          <a:p>
            <a:pPr indent="817591">
              <a:lnSpc>
                <a:spcPts val="1788"/>
              </a:lnSpc>
            </a:pPr>
            <a:r>
              <a:rPr lang="en-US" altLang="zh-CN" sz="1500" dirty="0" smtClean="0">
                <a:solidFill>
                  <a:srgbClr val="646161"/>
                </a:solidFill>
                <a:latin typeface="Comic Sans MS" charset="0"/>
                <a:cs typeface="Comic Sans MS" charset="0"/>
              </a:rPr>
              <a:t>inhibitörleri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831">
              <a:lnSpc>
                <a:spcPts val="238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Mide</a:t>
            </a:r>
          </a:p>
          <a:p>
            <a:pPr indent="3831">
              <a:lnSpc>
                <a:spcPts val="1788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boşalması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354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Barsakta</a:t>
            </a:r>
          </a:p>
          <a:p>
            <a:pPr indent="0">
              <a:lnSpc>
                <a:spcPts val="1788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glukoz</a:t>
            </a:r>
          </a:p>
          <a:p>
            <a:pPr indent="0">
              <a:lnSpc>
                <a:spcPts val="1788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emilimi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59504">
              <a:lnSpc>
                <a:spcPts val="3056"/>
              </a:lnSpc>
            </a:pPr>
            <a:r>
              <a:rPr lang="en-US" altLang="zh-CN" sz="15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Karbonhidratların</a:t>
            </a:r>
          </a:p>
          <a:p>
            <a:pPr indent="397653">
              <a:lnSpc>
                <a:spcPts val="1788"/>
              </a:lnSpc>
            </a:pPr>
            <a:r>
              <a:rPr lang="en-US" altLang="zh-CN" sz="15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parçalanmasını</a:t>
            </a:r>
          </a:p>
          <a:p>
            <a:pPr indent="148226">
              <a:lnSpc>
                <a:spcPts val="1788"/>
              </a:lnSpc>
            </a:pPr>
            <a:r>
              <a:rPr lang="en-US" altLang="zh-CN" sz="15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ve emilimini azaltır.</a:t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876323" y="3274250"/>
            <a:ext cx="1866730" cy="391452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53401">
              <a:lnSpc>
                <a:spcPts val="2090"/>
              </a:lnSpc>
            </a:pPr>
            <a:r>
              <a:rPr lang="en-US" altLang="zh-CN" sz="1500" dirty="0" smtClean="0">
                <a:solidFill>
                  <a:srgbClr val="646161"/>
                </a:solidFill>
                <a:latin typeface="Comic Sans MS" charset="0"/>
                <a:cs typeface="Comic Sans MS" charset="0"/>
              </a:rPr>
              <a:t>Sulfonulüreler/</a:t>
            </a:r>
          </a:p>
          <a:p>
            <a:pPr indent="325883">
              <a:lnSpc>
                <a:spcPts val="1788"/>
              </a:lnSpc>
            </a:pPr>
            <a:r>
              <a:rPr lang="en-US" altLang="zh-CN" sz="1500" dirty="0" smtClean="0">
                <a:solidFill>
                  <a:srgbClr val="646161"/>
                </a:solidFill>
                <a:latin typeface="Comic Sans MS" charset="0"/>
                <a:cs typeface="Comic Sans MS" charset="0"/>
              </a:rPr>
              <a:t>meglitibidler/</a:t>
            </a:r>
          </a:p>
          <a:p>
            <a:pPr indent="269109">
              <a:lnSpc>
                <a:spcPts val="1788"/>
              </a:lnSpc>
            </a:pPr>
            <a:r>
              <a:rPr lang="en-US" altLang="zh-CN" sz="1500" dirty="0" smtClean="0">
                <a:solidFill>
                  <a:srgbClr val="646161"/>
                </a:solidFill>
                <a:latin typeface="Comic Sans MS" charset="0"/>
                <a:cs typeface="Comic Sans MS" charset="0"/>
              </a:rPr>
              <a:t>DPP 4/GLP-1A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92275">
              <a:lnSpc>
                <a:spcPts val="2384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Bozulmuş</a:t>
            </a:r>
          </a:p>
          <a:p>
            <a:pPr indent="192275">
              <a:lnSpc>
                <a:spcPts val="1788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insülin</a:t>
            </a:r>
          </a:p>
          <a:p>
            <a:pPr indent="192275">
              <a:lnSpc>
                <a:spcPts val="1788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salgısı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407"/>
              </a:lnSpc>
            </a:pPr>
            <a:r>
              <a:rPr lang="en-US" altLang="zh-CN" sz="15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İnsülin sekresyonunu</a:t>
            </a:r>
          </a:p>
          <a:p>
            <a:pPr indent="561305">
              <a:lnSpc>
                <a:spcPts val="1788"/>
              </a:lnSpc>
            </a:pPr>
            <a:r>
              <a:rPr lang="en-US" altLang="zh-CN" sz="15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arttırır.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6279566" y="3274250"/>
            <a:ext cx="2205863" cy="435906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557330">
              <a:lnSpc>
                <a:spcPts val="2090"/>
              </a:lnSpc>
            </a:pPr>
            <a:r>
              <a:rPr lang="en-US" altLang="zh-CN" sz="1500" dirty="0" smtClean="0">
                <a:solidFill>
                  <a:srgbClr val="646161"/>
                </a:solidFill>
                <a:latin typeface="Comic Sans MS" charset="0"/>
                <a:cs typeface="Comic Sans MS" charset="0"/>
              </a:rPr>
              <a:t>Biguanidler</a:t>
            </a:r>
          </a:p>
          <a:p>
            <a:pPr indent="208738">
              <a:lnSpc>
                <a:spcPts val="1788"/>
              </a:lnSpc>
            </a:pPr>
            <a:r>
              <a:rPr lang="en-US" altLang="zh-CN" sz="1500" dirty="0" smtClean="0">
                <a:solidFill>
                  <a:srgbClr val="646161"/>
                </a:solidFill>
                <a:latin typeface="Comic Sans MS" charset="0"/>
                <a:cs typeface="Comic Sans MS" charset="0"/>
              </a:rPr>
              <a:t>Thiazolidinedionlar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82544">
              <a:lnSpc>
                <a:spcPts val="2248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Artmış</a:t>
            </a:r>
          </a:p>
          <a:p>
            <a:pPr indent="282544">
              <a:lnSpc>
                <a:spcPts val="1788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glukoz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043"/>
              </a:lnSpc>
            </a:pPr>
            <a:r>
              <a:rPr lang="en-US" altLang="zh-CN" sz="15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Glukoz çıkışını azaltarak</a:t>
            </a:r>
          </a:p>
          <a:p>
            <a:pPr indent="320583">
              <a:lnSpc>
                <a:spcPts val="1788"/>
              </a:lnSpc>
            </a:pPr>
            <a:r>
              <a:rPr lang="en-US" altLang="zh-CN" sz="15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ve insülin yanıtını</a:t>
            </a:r>
          </a:p>
          <a:p>
            <a:pPr indent="295791">
              <a:lnSpc>
                <a:spcPts val="1788"/>
              </a:lnSpc>
            </a:pPr>
            <a:r>
              <a:rPr lang="en-US" altLang="zh-CN" sz="1500" dirty="0" err="1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artırarak</a:t>
            </a:r>
            <a:r>
              <a:rPr lang="en-US" altLang="zh-CN" sz="15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 direnci</a:t>
            </a:r>
          </a:p>
          <a:p>
            <a:pPr indent="804297">
              <a:lnSpc>
                <a:spcPts val="1788"/>
              </a:lnSpc>
            </a:pPr>
            <a:r>
              <a:rPr lang="en-US" altLang="zh-CN" sz="15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azaltır.</a:t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9058460" y="3274250"/>
            <a:ext cx="1792027" cy="39048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646161"/>
                </a:solidFill>
                <a:latin typeface="Comic Sans MS" charset="0"/>
                <a:cs typeface="Comic Sans MS" charset="0"/>
              </a:rPr>
              <a:t>Thiazolidinedionlar</a:t>
            </a:r>
          </a:p>
          <a:p>
            <a:pPr indent="348592">
              <a:lnSpc>
                <a:spcPts val="1788"/>
              </a:lnSpc>
            </a:pPr>
            <a:r>
              <a:rPr lang="en-US" altLang="zh-CN" sz="1500" dirty="0" smtClean="0">
                <a:solidFill>
                  <a:srgbClr val="646161"/>
                </a:solidFill>
                <a:latin typeface="Comic Sans MS" charset="0"/>
                <a:cs typeface="Comic Sans MS" charset="0"/>
              </a:rPr>
              <a:t>Biguanidler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6276">
              <a:lnSpc>
                <a:spcPts val="2285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Kas ve yağ</a:t>
            </a:r>
          </a:p>
          <a:p>
            <a:pPr indent="16276">
              <a:lnSpc>
                <a:spcPts val="1788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dokusunda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6276">
              <a:lnSpc>
                <a:spcPts val="2576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direnci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57220">
              <a:lnSpc>
                <a:spcPts val="2430"/>
              </a:lnSpc>
            </a:pPr>
            <a:r>
              <a:rPr lang="en-US" altLang="zh-CN" sz="15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İnsülin yanıtını</a:t>
            </a:r>
          </a:p>
          <a:p>
            <a:pPr indent="704943">
              <a:lnSpc>
                <a:spcPts val="1788"/>
              </a:lnSpc>
            </a:pPr>
            <a:r>
              <a:rPr lang="en-US" altLang="zh-CN" sz="15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arttırarak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74"/>
          <p:cNvSpPr txBox="1"/>
          <p:nvPr/>
        </p:nvSpPr>
        <p:spPr>
          <a:xfrm>
            <a:off x="2799397" y="1164032"/>
            <a:ext cx="6502101" cy="655307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METFORMİN KULLANIMINDA DİKKAT</a:t>
            </a:r>
          </a:p>
          <a:p>
            <a:pPr indent="1419542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EDİLECEK NOKTALAR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86862">
              <a:lnSpc>
                <a:spcPts val="301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Böbrek ve karaciğer hastalığı olanlara, fazla alkol</a:t>
            </a:r>
          </a:p>
          <a:p>
            <a:pPr indent="1794796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alanlara verilmemelidir.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18333">
              <a:lnSpc>
                <a:spcPts val="29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Film çekimi gibi sebeplerle iyotlu ilaç alacak veya</a:t>
            </a:r>
          </a:p>
          <a:p>
            <a:pPr indent="667455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ameliyat geçirecek olanlara verilmemedir.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3909">
              <a:lnSpc>
                <a:spcPts val="29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Yaşlılarda (80 yaş üzeri) ancak böbrek fonksiyonları</a:t>
            </a:r>
          </a:p>
          <a:p>
            <a:pPr indent="1142448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normal olmak koşulu ile verilebilir.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Picture 7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76"/>
          <p:cNvSpPr txBox="1"/>
          <p:nvPr/>
        </p:nvSpPr>
        <p:spPr>
          <a:xfrm>
            <a:off x="2325600" y="1164032"/>
            <a:ext cx="7064434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877285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GLİTAZON İLAÇ KULLANIMINDA</a:t>
            </a:r>
          </a:p>
          <a:p>
            <a:pPr indent="1169385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DİKKAT EDİLECEK NOKTALAR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3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Genellikle tedaviye ikinci ilaç olarak eklenir.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8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Bacaklarda ödem yapabilir.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8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Kalp yetersizliğini açığa çıkarabilir veya mevcut kalp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yetersizliğini ağırlaştırabilir.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8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Kemik erimesi ve kırık riski artabileceğinden dikkatli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olunmalıdır.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8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Erkeklerde mesane kanseri riskini artırabileceği kuşkusu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nedeniyle tıbbi kontroller aksatılmamalıdır.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394341">
              <a:lnSpc>
                <a:spcPts val="2882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Picture 8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82"/>
          <p:cNvSpPr txBox="1"/>
          <p:nvPr/>
        </p:nvSpPr>
        <p:spPr>
          <a:xfrm>
            <a:off x="1831514" y="1164032"/>
            <a:ext cx="8478283" cy="700191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554219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SÜLFONİLÜRE KULLANIMINDA</a:t>
            </a:r>
          </a:p>
          <a:p>
            <a:pPr indent="1663439">
              <a:lnSpc>
                <a:spcPts val="34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DİKKAT EDİLECEK NOKTALAR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567679">
              <a:lnSpc>
                <a:spcPts val="3677"/>
              </a:lnSpc>
            </a:pPr>
            <a:r>
              <a:rPr lang="en-US" altLang="zh-CN" sz="2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Hipoglisemi yapabilir.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960386">
              <a:lnSpc>
                <a:spcPts val="325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Uzun etkili olanlarda hipoglisemi daha uzun sürebilir.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9872">
              <a:lnSpc>
                <a:spcPts val="336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İleri yaş, alkol kullanımı, beslenme bozukluğu ve böbrek yetersizliği</a:t>
            </a:r>
          </a:p>
          <a:p>
            <a:pPr indent="1955977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durumlarında hipoglisemi riski artar.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36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Hipoglisemiden korunmak için ilaca küçük dozla başlanır, yavaş yavaş</a:t>
            </a:r>
          </a:p>
          <a:p>
            <a:pPr indent="3630587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arttırılır.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81939">
              <a:lnSpc>
                <a:spcPts val="336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Hipoglisemi belirtileri ve nasıl tedavi edileceği bilinmelidir.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986115">
              <a:lnSpc>
                <a:spcPts val="336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Evde kan şekeri ölçümü yapılmalıdır.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394699">
              <a:lnSpc>
                <a:spcPts val="336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Ara öğünler aksatılmamalıdır.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888427">
              <a:lnSpc>
                <a:spcPts val="348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Picture 8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89"/>
          <p:cNvSpPr txBox="1"/>
          <p:nvPr/>
        </p:nvSpPr>
        <p:spPr>
          <a:xfrm>
            <a:off x="2156508" y="1164032"/>
            <a:ext cx="6586740" cy="696344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83807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İNSÜLİN SALGILATICI İLAÇLARDA</a:t>
            </a:r>
          </a:p>
          <a:p>
            <a:pPr indent="1286380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GÖRÜLEBİLECEK YAN ETKİLER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280426">
              <a:lnSpc>
                <a:spcPts val="367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Hipoglisemi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385239">
              <a:lnSpc>
                <a:spcPts val="35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Kilo artışı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623136">
              <a:lnSpc>
                <a:spcPts val="35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Alerji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972121">
              <a:lnSpc>
                <a:spcPts val="35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Deri döküntüleri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3472">
              <a:lnSpc>
                <a:spcPts val="35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Yüzde kızarıklık ve sıcaklık hissi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Karaciğer enzimlerinde yükselme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563433">
              <a:lnSpc>
                <a:spcPts val="2994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Picture 9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91"/>
          <p:cNvSpPr txBox="1"/>
          <p:nvPr/>
        </p:nvSpPr>
        <p:spPr>
          <a:xfrm>
            <a:off x="1351687" y="1164032"/>
            <a:ext cx="8858194" cy="693779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İNSÜLİN SALGILATICI İLAÇLARIN KULLANILMAMASI</a:t>
            </a:r>
          </a:p>
          <a:p>
            <a:pPr indent="2909570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GEREKEN DURUMLAR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888453">
              <a:lnSpc>
                <a:spcPts val="373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Tip 1 diyabet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047156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Başka hastalıklar sonucunda oluşan diyabet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032754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 yükselmesi ile seyreden komalar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233829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Gebelik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259716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Kaza ve yaralanmalar, cerrahi müdahale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754303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Ağır infeksiyon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534008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Sulfonilüre alerjisi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998741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Ağır hipoglisemiye yatkınlık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957278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İleri dönem karaciğer ve böbrek yetersizliği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368254">
              <a:lnSpc>
                <a:spcPts val="3650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Picture 10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08"/>
          <p:cNvSpPr txBox="1"/>
          <p:nvPr/>
        </p:nvSpPr>
        <p:spPr>
          <a:xfrm>
            <a:off x="2467901" y="1164008"/>
            <a:ext cx="8496878" cy="57579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844793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İNSÜLİN TEDAVİSİ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4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1921’de İnsülinin Keşfi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977689" algn="just">
              <a:lnSpc>
                <a:spcPts val="3519"/>
              </a:lnSpc>
            </a:pPr>
            <a:endParaRPr lang="tr-TR" altLang="zh-CN" dirty="0" smtClean="0"/>
          </a:p>
          <a:p>
            <a:pPr indent="4977689" algn="just">
              <a:lnSpc>
                <a:spcPts val="3519"/>
              </a:lnSpc>
            </a:pP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kullanan ilk diyabetli</a:t>
            </a:r>
          </a:p>
          <a:p>
            <a:pPr indent="4977689" algn="just">
              <a:lnSpc>
                <a:spcPts val="351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74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yaşına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kadar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yaşadı ve</a:t>
            </a:r>
          </a:p>
          <a:p>
            <a:pPr indent="4640846" algn="just">
              <a:lnSpc>
                <a:spcPts val="3000"/>
              </a:lnSpc>
            </a:pP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  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hayatı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boyunca</a:t>
            </a:r>
            <a:endParaRPr lang="tr-TR" altLang="zh-CN" sz="21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4640846" algn="just">
              <a:lnSpc>
                <a:spcPts val="3000"/>
              </a:lnSpc>
            </a:pP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   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insüli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n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enjeksiyonu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yaptı.</a:t>
            </a:r>
          </a:p>
        </p:txBody>
      </p:sp>
      <p:sp>
        <p:nvSpPr>
          <p:cNvPr id="109" name="TextBox 109"/>
          <p:cNvSpPr txBox="1"/>
          <p:nvPr/>
        </p:nvSpPr>
        <p:spPr>
          <a:xfrm>
            <a:off x="2855949" y="7515388"/>
            <a:ext cx="1930425" cy="3716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Banting ve Best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Picture 1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113"/>
          <p:cNvSpPr txBox="1"/>
          <p:nvPr/>
        </p:nvSpPr>
        <p:spPr>
          <a:xfrm>
            <a:off x="3767079" y="1164032"/>
            <a:ext cx="5124131" cy="69010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545615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İNSÜLİN TEDAVİSİ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0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vücut tarafından üretilmediğinde</a:t>
            </a:r>
          </a:p>
          <a:p>
            <a:pPr indent="740359">
              <a:lnSpc>
                <a:spcPts val="29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dışarıdan verilmesi gerekir.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861174">
              <a:lnSpc>
                <a:spcPts val="33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Yerine koyma tedavisidir.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333500">
              <a:lnSpc>
                <a:spcPts val="33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Bağımlılık yapmaz.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952862">
              <a:lnSpc>
                <a:spcPts val="3716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Picture 1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15"/>
          <p:cNvSpPr txBox="1"/>
          <p:nvPr/>
        </p:nvSpPr>
        <p:spPr>
          <a:xfrm rot="16200000">
            <a:off x="1275923" y="5486232"/>
            <a:ext cx="2161888" cy="28317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229"/>
              </a:lnSpc>
            </a:pPr>
            <a:r>
              <a:rPr lang="en-US" altLang="zh-CN" sz="16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Serum  insülin  (mIU/L)</a:t>
            </a:r>
          </a:p>
        </p:txBody>
      </p:sp>
      <p:sp>
        <p:nvSpPr>
          <p:cNvPr id="116" name="TextBox 116"/>
          <p:cNvSpPr txBox="1"/>
          <p:nvPr/>
        </p:nvSpPr>
        <p:spPr>
          <a:xfrm>
            <a:off x="2297949" y="1164032"/>
            <a:ext cx="7462961" cy="278616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SAĞLIKLI BİREYLERDE İNSÜLİN SALINIMI</a:t>
            </a:r>
          </a:p>
          <a:p>
            <a:pPr indent="414050">
              <a:lnSpc>
                <a:spcPts val="377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1. Bazal insülin: Öğün dışındaki saatlerde ve gece</a:t>
            </a:r>
          </a:p>
          <a:p>
            <a:pPr indent="41405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ihtiyaç duyulan insülin.</a:t>
            </a:r>
          </a:p>
          <a:p>
            <a:pPr indent="41405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2. Bolüs insülin: Yemeği takiben kan şekeri</a:t>
            </a:r>
          </a:p>
          <a:p>
            <a:pPr indent="41405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yükselmesini önlemek için ihtiyaç duyulan insülindir.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234184">
              <a:lnSpc>
                <a:spcPts val="367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Normal İnsülin Sekresyonu</a:t>
            </a:r>
          </a:p>
        </p:txBody>
      </p:sp>
      <p:sp>
        <p:nvSpPr>
          <p:cNvPr id="117" name="TextBox 117"/>
          <p:cNvSpPr txBox="1"/>
          <p:nvPr/>
        </p:nvSpPr>
        <p:spPr>
          <a:xfrm>
            <a:off x="2691358" y="4577189"/>
            <a:ext cx="208744" cy="224313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811"/>
              </a:lnSpc>
            </a:pPr>
            <a:r>
              <a:rPr lang="en-US" altLang="zh-CN" sz="1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50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100"/>
              </a:lnSpc>
            </a:pPr>
            <a:r>
              <a:rPr lang="en-US" altLang="zh-CN" sz="1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40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200"/>
              </a:lnSpc>
            </a:pPr>
            <a:r>
              <a:rPr lang="en-US" altLang="zh-CN" sz="1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30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174"/>
              </a:lnSpc>
            </a:pPr>
            <a:r>
              <a:rPr lang="en-US" altLang="zh-CN" sz="1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20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225"/>
              </a:lnSpc>
            </a:pPr>
            <a:r>
              <a:rPr lang="en-US" altLang="zh-CN" sz="1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10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07975">
              <a:lnSpc>
                <a:spcPts val="2149"/>
              </a:lnSpc>
            </a:pPr>
            <a:r>
              <a:rPr lang="en-US" altLang="zh-CN" sz="1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0</a:t>
            </a:r>
          </a:p>
        </p:txBody>
      </p:sp>
      <p:sp>
        <p:nvSpPr>
          <p:cNvPr id="118" name="TextBox 118"/>
          <p:cNvSpPr txBox="1"/>
          <p:nvPr/>
        </p:nvSpPr>
        <p:spPr>
          <a:xfrm>
            <a:off x="3050121" y="4661885"/>
            <a:ext cx="6912149" cy="344966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965030">
              <a:lnSpc>
                <a:spcPts val="1811"/>
              </a:lnSpc>
            </a:pPr>
            <a:r>
              <a:rPr lang="en-US" altLang="zh-CN" sz="1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Yemek zamanı (bolüs)</a:t>
            </a:r>
          </a:p>
          <a:p>
            <a:pPr indent="2830804">
              <a:lnSpc>
                <a:spcPts val="1560"/>
              </a:lnSpc>
            </a:pPr>
            <a:r>
              <a:rPr lang="en-US" altLang="zh-CN" sz="1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insülin gereksinimi </a:t>
            </a:r>
            <a:r>
              <a:rPr lang="en-US" altLang="zh-CN" sz="1300" dirty="0" smtClean="0">
                <a:solidFill>
                  <a:srgbClr val="221E1F"/>
                </a:solidFill>
                <a:latin typeface="Symbol" charset="0"/>
                <a:cs typeface="Symbol" charset="0"/>
              </a:rPr>
              <a:t>~</a:t>
            </a:r>
            <a:r>
              <a:rPr lang="en-US" altLang="zh-CN" sz="1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%50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025301">
              <a:lnSpc>
                <a:spcPts val="2081"/>
              </a:lnSpc>
            </a:pPr>
            <a:r>
              <a:rPr lang="en-US" altLang="zh-CN" sz="1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Bazal İnsülin Gereksinimleri </a:t>
            </a:r>
            <a:r>
              <a:rPr lang="en-US" altLang="zh-CN" sz="1100" dirty="0" smtClean="0">
                <a:solidFill>
                  <a:srgbClr val="221E1F"/>
                </a:solidFill>
                <a:latin typeface="Symbol" charset="0"/>
                <a:cs typeface="Symbol" charset="0"/>
              </a:rPr>
              <a:t>~</a:t>
            </a:r>
            <a:r>
              <a:rPr lang="en-US" altLang="zh-CN" sz="1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%50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067"/>
              </a:lnSpc>
            </a:pPr>
            <a:r>
              <a:rPr lang="en-US" altLang="zh-CN" sz="1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0         2         4          6         8         10        12        14        16       18        20       22       24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677245">
              <a:lnSpc>
                <a:spcPts val="2290"/>
              </a:lnSpc>
            </a:pPr>
            <a:r>
              <a:rPr lang="en-US" altLang="zh-CN" sz="1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Zaman (saat)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669820">
              <a:lnSpc>
                <a:spcPts val="2985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Picture 1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20"/>
          <p:cNvSpPr txBox="1"/>
          <p:nvPr/>
        </p:nvSpPr>
        <p:spPr>
          <a:xfrm>
            <a:off x="1134138" y="1164032"/>
            <a:ext cx="9763829" cy="153819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90760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İNSÜLİNLERİN ÇEŞİTLERİ VE ETKİ SÜRELERİ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046479">
              <a:lnSpc>
                <a:spcPts val="3683"/>
              </a:lnSpc>
            </a:pPr>
            <a:r>
              <a:rPr lang="en-US" altLang="zh-CN" sz="2000" dirty="0" smtClean="0">
                <a:solidFill>
                  <a:srgbClr val="FEFEFE"/>
                </a:solidFill>
                <a:latin typeface="Comic Sans MS" charset="0"/>
                <a:cs typeface="Comic Sans MS" charset="0"/>
              </a:rPr>
              <a:t>İnsülin Tipi, Jenerik adı                  Etki başlangıcı   Pik etkisi    Etki süresi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44"/>
              </a:lnSpc>
            </a:pPr>
            <a:r>
              <a:rPr lang="en-US" altLang="zh-CN" sz="20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A. Bolüs (Yemek öncesi) İnsülinler</a:t>
            </a:r>
          </a:p>
        </p:txBody>
      </p:sp>
      <p:sp>
        <p:nvSpPr>
          <p:cNvPr id="121" name="TextBox 121"/>
          <p:cNvSpPr txBox="1"/>
          <p:nvPr/>
        </p:nvSpPr>
        <p:spPr>
          <a:xfrm>
            <a:off x="1133376" y="2840771"/>
            <a:ext cx="4281772" cy="48218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indent="761">
              <a:lnSpc>
                <a:spcPts val="2787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Kısa etkili: Kristalize insan insülini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08">
              <a:lnSpc>
                <a:spcPts val="2985"/>
              </a:lnSpc>
            </a:pPr>
            <a:endParaRPr lang="tr-TR" altLang="zh-CN" sz="20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508">
              <a:lnSpc>
                <a:spcPts val="2985"/>
              </a:lnSpc>
            </a:pPr>
            <a:endParaRPr lang="tr-TR" altLang="zh-CN" sz="2000" dirty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508">
              <a:lnSpc>
                <a:spcPts val="2985"/>
              </a:lnSpc>
            </a:pPr>
            <a:r>
              <a:rPr lang="en-US" altLang="zh-CN" sz="20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Hızlı</a:t>
            </a: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etkili: Aspart, Glulisin, Lispro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08">
              <a:lnSpc>
                <a:spcPts val="3042"/>
              </a:lnSpc>
            </a:pPr>
            <a:r>
              <a:rPr lang="en-US" altLang="zh-CN" sz="20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B. Bazal insülinler</a:t>
            </a:r>
          </a:p>
          <a:p>
            <a:pPr indent="508">
              <a:lnSpc>
                <a:spcPts val="3041"/>
              </a:lnSpc>
            </a:pPr>
            <a:endParaRPr lang="tr-TR" altLang="zh-CN" sz="20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508">
              <a:lnSpc>
                <a:spcPts val="3041"/>
              </a:lnSpc>
            </a:pPr>
            <a:r>
              <a:rPr lang="en-US" altLang="zh-CN" sz="20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Orta</a:t>
            </a: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etkili: NPH insan insülin</a:t>
            </a:r>
          </a:p>
          <a:p>
            <a:pPr indent="253">
              <a:lnSpc>
                <a:spcPts val="3744"/>
              </a:lnSpc>
            </a:pPr>
            <a:endParaRPr lang="tr-TR" altLang="zh-CN" sz="20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253">
              <a:lnSpc>
                <a:spcPts val="3744"/>
              </a:lnSpc>
            </a:pPr>
            <a:r>
              <a:rPr lang="en-US" altLang="zh-CN" sz="20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Uzun</a:t>
            </a: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etkili: Detemir, Glargin</a:t>
            </a:r>
          </a:p>
          <a:p>
            <a:pPr indent="0">
              <a:lnSpc>
                <a:spcPts val="3744"/>
              </a:lnSpc>
            </a:pPr>
            <a:endParaRPr lang="tr-TR" altLang="zh-CN" sz="20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0">
              <a:lnSpc>
                <a:spcPts val="3744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Ultra </a:t>
            </a:r>
            <a:r>
              <a:rPr lang="en-US" altLang="zh-CN" sz="20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uzun</a:t>
            </a: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0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etkili</a:t>
            </a:r>
            <a:r>
              <a:rPr lang="tr-TR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:</a:t>
            </a:r>
            <a:r>
              <a:rPr lang="en-US" altLang="zh-CN" sz="20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Degludec</a:t>
            </a:r>
            <a:endParaRPr lang="en-US" altLang="zh-CN" sz="20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122" name="TextBox 122"/>
          <p:cNvSpPr txBox="1"/>
          <p:nvPr/>
        </p:nvSpPr>
        <p:spPr>
          <a:xfrm>
            <a:off x="6558308" y="3037621"/>
            <a:ext cx="4261110" cy="441262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787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30-60 dk          2–4 sa.         5–8 sa.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28091">
              <a:lnSpc>
                <a:spcPts val="3085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15 dk           30-90 dk        3-5 sa.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56717">
              <a:lnSpc>
                <a:spcPts val="3183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1–3 sa.              8 sa.          12–16 sa.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90067">
              <a:lnSpc>
                <a:spcPts val="2844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 sa.               Piksiz        20-26 sa.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69493">
              <a:lnSpc>
                <a:spcPts val="2844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2 sa.               Piksiz           40 sa.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Picture 1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25"/>
          <p:cNvSpPr txBox="1"/>
          <p:nvPr/>
        </p:nvSpPr>
        <p:spPr>
          <a:xfrm>
            <a:off x="1027079" y="1164032"/>
            <a:ext cx="9899973" cy="177052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014658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İNSÜLİNLERİN ÇEŞİTLERİ VE ETKİ SÜRELERİ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084580">
              <a:lnSpc>
                <a:spcPts val="3271"/>
              </a:lnSpc>
            </a:pPr>
            <a:r>
              <a:rPr lang="en-US" altLang="zh-CN" sz="2000" dirty="0" smtClean="0">
                <a:solidFill>
                  <a:srgbClr val="FEFEFE"/>
                </a:solidFill>
                <a:latin typeface="Comic Sans MS" charset="0"/>
                <a:cs typeface="Comic Sans MS" charset="0"/>
              </a:rPr>
              <a:t>İnsülin Tipi, Jenerik adı                  Etki başlangıcı   Pik etkisi     Etki süresi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85"/>
              </a:lnSpc>
            </a:pPr>
            <a:r>
              <a:rPr lang="en-US" altLang="zh-CN" sz="20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C. Hazır Karışım (bifazik) insülinler</a:t>
            </a:r>
          </a:p>
        </p:txBody>
      </p:sp>
      <p:sp>
        <p:nvSpPr>
          <p:cNvPr id="126" name="TextBox 126"/>
          <p:cNvSpPr txBox="1"/>
          <p:nvPr/>
        </p:nvSpPr>
        <p:spPr>
          <a:xfrm>
            <a:off x="1027079" y="3121873"/>
            <a:ext cx="4719241" cy="359072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787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Hazır karışım insan (kristalize+NPH)</a:t>
            </a:r>
          </a:p>
          <a:p>
            <a:pPr>
              <a:lnSpc>
                <a:spcPts val="1000"/>
              </a:lnSpc>
            </a:pPr>
            <a:endParaRPr lang="tr-TR" dirty="0" smtClean="0"/>
          </a:p>
          <a:p>
            <a:pPr>
              <a:lnSpc>
                <a:spcPts val="1000"/>
              </a:lnSpc>
            </a:pPr>
            <a:endParaRPr lang="tr-TR" dirty="0"/>
          </a:p>
          <a:p>
            <a:pPr>
              <a:lnSpc>
                <a:spcPts val="1000"/>
              </a:lnSpc>
            </a:pPr>
            <a:endParaRPr lang="tr-TR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69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Hazır karışım analog (Lispro+NPL)</a:t>
            </a:r>
          </a:p>
          <a:p>
            <a:pPr>
              <a:lnSpc>
                <a:spcPts val="1000"/>
              </a:lnSpc>
            </a:pPr>
            <a:endParaRPr lang="tr-TR" dirty="0" smtClean="0"/>
          </a:p>
          <a:p>
            <a:pPr>
              <a:lnSpc>
                <a:spcPts val="1000"/>
              </a:lnSpc>
            </a:pPr>
            <a:endParaRPr lang="tr-TR" dirty="0"/>
          </a:p>
          <a:p>
            <a:pPr>
              <a:lnSpc>
                <a:spcPts val="1000"/>
              </a:lnSpc>
            </a:pPr>
            <a:endParaRPr lang="tr-TR" dirty="0" smtClean="0"/>
          </a:p>
          <a:p>
            <a:pPr>
              <a:lnSpc>
                <a:spcPts val="1000"/>
              </a:lnSpc>
            </a:pPr>
            <a:endParaRPr lang="tr-TR" dirty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70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Hazır karışım analog (Aspart+NPA)</a:t>
            </a:r>
          </a:p>
          <a:p>
            <a:pPr>
              <a:lnSpc>
                <a:spcPts val="1000"/>
              </a:lnSpc>
            </a:pPr>
            <a:endParaRPr lang="tr-TR" dirty="0" smtClean="0"/>
          </a:p>
          <a:p>
            <a:pPr>
              <a:lnSpc>
                <a:spcPts val="1000"/>
              </a:lnSpc>
            </a:pPr>
            <a:endParaRPr lang="tr-TR" dirty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69"/>
              </a:lnSpc>
            </a:pPr>
            <a:endParaRPr lang="tr-TR" altLang="zh-CN" sz="20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0">
              <a:lnSpc>
                <a:spcPts val="3269"/>
              </a:lnSpc>
            </a:pPr>
            <a:r>
              <a:rPr lang="en-US" altLang="zh-CN" sz="20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Hazır</a:t>
            </a: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karışım analog (</a:t>
            </a:r>
            <a:r>
              <a:rPr lang="en-US" altLang="zh-CN" sz="20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Aspart+Degludec</a:t>
            </a: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)</a:t>
            </a:r>
          </a:p>
        </p:txBody>
      </p:sp>
      <p:sp>
        <p:nvSpPr>
          <p:cNvPr id="127" name="TextBox 127"/>
          <p:cNvSpPr txBox="1"/>
          <p:nvPr/>
        </p:nvSpPr>
        <p:spPr>
          <a:xfrm>
            <a:off x="6527703" y="3318723"/>
            <a:ext cx="4280922" cy="31619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787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30-60 dk        Değişken       10-16 sa.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0640">
              <a:lnSpc>
                <a:spcPts val="3369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10-15 dk        Değişken       10-16 sa.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0640">
              <a:lnSpc>
                <a:spcPts val="3370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10-15 dk        Değişken       10-16 sa.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0640">
              <a:lnSpc>
                <a:spcPts val="3369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10-15 dk        Değişken         40 sa.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Picture 1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30"/>
          <p:cNvSpPr txBox="1"/>
          <p:nvPr/>
        </p:nvSpPr>
        <p:spPr>
          <a:xfrm>
            <a:off x="2889219" y="1164032"/>
            <a:ext cx="5942332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623249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KİMLER İNSÜLİN KULLANIR?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901037">
              <a:lnSpc>
                <a:spcPts val="3137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Tip 1 diyabetliler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816406">
              <a:lnSpc>
                <a:spcPts val="3266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Şeker komasına giren diyabetliler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50647">
              <a:lnSpc>
                <a:spcPts val="3266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Bazı geçici durumlarda tip 2 diyabetliler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10363">
              <a:lnSpc>
                <a:spcPts val="3266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Komplikasyon gelişmiş olan tip 2 diyabetliler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66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Tıbbi beslenme tedavisi ile kan şekeri kontrol</a:t>
            </a:r>
          </a:p>
          <a:p>
            <a:pPr indent="234137">
              <a:lnSpc>
                <a:spcPts val="30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altına alınamayan, gebelik diyabeti olanlar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830722">
              <a:lnSpc>
                <a:spcPts val="3649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Picture 1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32"/>
          <p:cNvSpPr txBox="1"/>
          <p:nvPr/>
        </p:nvSpPr>
        <p:spPr>
          <a:xfrm>
            <a:off x="2302478" y="1164008"/>
            <a:ext cx="7454388" cy="69010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İNSÜLİN TEDAVİSİ UYGULAMA ÇEŞİTLERİ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16957">
              <a:lnSpc>
                <a:spcPts val="379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1. Geleneksel insülin tedavisi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825021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Günde bir veya iki doz bazal insülin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825021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Günde bir veya iki doz karışım insülin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16957">
              <a:lnSpc>
                <a:spcPts val="31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2. Yoğun insülin uygulaması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825021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Günde üç veya daha fazla çoklu doz insülin uygulaması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825021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pompa tedavisi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417463">
              <a:lnSpc>
                <a:spcPts val="2923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Picture 1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134"/>
          <p:cNvSpPr txBox="1"/>
          <p:nvPr/>
        </p:nvSpPr>
        <p:spPr>
          <a:xfrm>
            <a:off x="2754000" y="1164008"/>
            <a:ext cx="6121869" cy="696344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551472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İNSÜLİN UYGULAMA ARAÇLARI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30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enjektörü                            İnsülin kalemi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322156">
              <a:lnSpc>
                <a:spcPts val="350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pompası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965941">
              <a:lnSpc>
                <a:spcPts val="304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Picture 1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36"/>
          <p:cNvSpPr txBox="1"/>
          <p:nvPr/>
        </p:nvSpPr>
        <p:spPr>
          <a:xfrm>
            <a:off x="1043999" y="1164008"/>
            <a:ext cx="7787193" cy="69010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184466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İNSÜLİN UYGULAMA BÖLGELERİ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3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Hızlı ve kısa etkili insülinler için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tercih edilen yerler:</a:t>
            </a:r>
          </a:p>
          <a:p>
            <a:pPr indent="360045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Karın</a:t>
            </a:r>
          </a:p>
          <a:p>
            <a:pPr indent="360045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Ön bacak (uyluk) uzun etkili</a:t>
            </a:r>
          </a:p>
          <a:p>
            <a:pPr indent="360045">
              <a:lnSpc>
                <a:spcPts val="3000"/>
              </a:lnSpc>
            </a:pP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insülinler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için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de kullanılır.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0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Uzun etkili insülinler için tercih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edilen yerler:</a:t>
            </a:r>
          </a:p>
          <a:p>
            <a:pPr indent="360045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Kalça</a:t>
            </a:r>
          </a:p>
          <a:p>
            <a:pPr indent="360045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Çünkü bu bölgede çocuklarda ve</a:t>
            </a:r>
          </a:p>
          <a:p>
            <a:pPr indent="360045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zayıf insanlarda yeteri kadar deri</a:t>
            </a:r>
          </a:p>
          <a:p>
            <a:pPr indent="360045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altı tabakası mevcuttur.</a:t>
            </a:r>
          </a:p>
          <a:p>
            <a:pPr indent="360045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emilimi daha yavaştır.</a:t>
            </a:r>
          </a:p>
          <a:p>
            <a:pPr indent="360045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Gece enjeksiyonu için idealdir.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675941">
              <a:lnSpc>
                <a:spcPts val="3202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Picture 1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38"/>
          <p:cNvSpPr txBox="1"/>
          <p:nvPr/>
        </p:nvSpPr>
        <p:spPr>
          <a:xfrm>
            <a:off x="1548000" y="1164008"/>
            <a:ext cx="8917506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842771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HAFTALIK BÖLGE ROTASYONU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6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1. Hafta                2. Hafta                  3. Hafta                         4. Hafta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171941">
              <a:lnSpc>
                <a:spcPts val="3393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Picture 1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140"/>
          <p:cNvSpPr txBox="1"/>
          <p:nvPr/>
        </p:nvSpPr>
        <p:spPr>
          <a:xfrm>
            <a:off x="3353333" y="4107589"/>
            <a:ext cx="1645163" cy="3716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etkisi  azalır.</a:t>
            </a:r>
          </a:p>
        </p:txBody>
      </p:sp>
      <p:sp>
        <p:nvSpPr>
          <p:cNvPr id="141" name="TextBox 141"/>
          <p:cNvSpPr txBox="1"/>
          <p:nvPr/>
        </p:nvSpPr>
        <p:spPr>
          <a:xfrm>
            <a:off x="1805673" y="4776473"/>
            <a:ext cx="4740864" cy="3716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Enjeksiyon  noktası  bir  parmak  ölçüsü</a:t>
            </a:r>
          </a:p>
        </p:txBody>
      </p:sp>
      <p:sp>
        <p:nvSpPr>
          <p:cNvPr id="142" name="TextBox 142"/>
          <p:cNvSpPr txBox="1"/>
          <p:nvPr/>
        </p:nvSpPr>
        <p:spPr>
          <a:xfrm>
            <a:off x="1653654" y="6588699"/>
            <a:ext cx="5044275" cy="3716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dolayısıyla  kan  şekeri  seviyesinin    daha</a:t>
            </a:r>
          </a:p>
        </p:txBody>
      </p:sp>
      <p:sp>
        <p:nvSpPr>
          <p:cNvPr id="143" name="TextBox 143"/>
          <p:cNvSpPr txBox="1"/>
          <p:nvPr/>
        </p:nvSpPr>
        <p:spPr>
          <a:xfrm>
            <a:off x="1716328" y="1164008"/>
            <a:ext cx="8530713" cy="338395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96164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AYNI ÖĞÜNDE AYNI BÖLGE VE O BÖLGE İÇİNDE</a:t>
            </a:r>
          </a:p>
          <a:p>
            <a:pPr indent="3358794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ROTASYON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7873">
              <a:lnSpc>
                <a:spcPts val="375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Bölge içi ve bölgeler arası değişim ile</a:t>
            </a:r>
          </a:p>
          <a:p>
            <a:pPr indent="200745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yapılır.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51281">
              <a:lnSpc>
                <a:spcPts val="326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Sürekli aynı noktaya yapılan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enjeksiyonda insülin emilimi bozulur ve</a:t>
            </a:r>
          </a:p>
          <a:p>
            <a:pPr indent="6341897">
              <a:lnSpc>
                <a:spcPts val="2341"/>
              </a:lnSpc>
            </a:pPr>
            <a:r>
              <a:rPr lang="en-US" altLang="zh-CN" sz="10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YATMA</a:t>
            </a:r>
          </a:p>
          <a:p>
            <a:pPr indent="6296050">
              <a:lnSpc>
                <a:spcPts val="1200"/>
              </a:lnSpc>
            </a:pPr>
            <a:r>
              <a:rPr lang="en-US" altLang="zh-CN" sz="10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ZAMANI</a:t>
            </a:r>
          </a:p>
        </p:txBody>
      </p:sp>
      <p:sp>
        <p:nvSpPr>
          <p:cNvPr id="144" name="TextBox 144"/>
          <p:cNvSpPr txBox="1"/>
          <p:nvPr/>
        </p:nvSpPr>
        <p:spPr>
          <a:xfrm>
            <a:off x="10562539" y="4758590"/>
            <a:ext cx="451239" cy="17698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393"/>
              </a:lnSpc>
            </a:pPr>
            <a:r>
              <a:rPr lang="en-US" altLang="zh-CN" sz="10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SABAH</a:t>
            </a:r>
          </a:p>
        </p:txBody>
      </p:sp>
      <p:sp>
        <p:nvSpPr>
          <p:cNvPr id="145" name="TextBox 145"/>
          <p:cNvSpPr txBox="1"/>
          <p:nvPr/>
        </p:nvSpPr>
        <p:spPr>
          <a:xfrm>
            <a:off x="1660588" y="5157587"/>
            <a:ext cx="5030079" cy="142165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011859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genişliğinde değiştirilir.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6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Enjeksiyon bölgesinin rotasyonu, insülin</a:t>
            </a:r>
          </a:p>
          <a:p>
            <a:pPr indent="358978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ihtiyacını önemli ölçüde azaltır ve</a:t>
            </a:r>
          </a:p>
        </p:txBody>
      </p:sp>
      <p:sp>
        <p:nvSpPr>
          <p:cNvPr id="146" name="TextBox 146"/>
          <p:cNvSpPr txBox="1"/>
          <p:nvPr/>
        </p:nvSpPr>
        <p:spPr>
          <a:xfrm>
            <a:off x="6956501" y="5505604"/>
            <a:ext cx="463398" cy="17698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393"/>
              </a:lnSpc>
            </a:pPr>
            <a:r>
              <a:rPr lang="en-US" altLang="zh-CN" sz="10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AKŞAM</a:t>
            </a:r>
          </a:p>
        </p:txBody>
      </p:sp>
      <p:sp>
        <p:nvSpPr>
          <p:cNvPr id="147" name="TextBox 147"/>
          <p:cNvSpPr txBox="1"/>
          <p:nvPr/>
        </p:nvSpPr>
        <p:spPr>
          <a:xfrm>
            <a:off x="8792794" y="6663082"/>
            <a:ext cx="336995" cy="17698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393"/>
              </a:lnSpc>
            </a:pPr>
            <a:r>
              <a:rPr lang="en-US" altLang="zh-CN" sz="10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ÖĞLE</a:t>
            </a:r>
          </a:p>
        </p:txBody>
      </p:sp>
      <p:sp>
        <p:nvSpPr>
          <p:cNvPr id="148" name="TextBox 148"/>
          <p:cNvSpPr txBox="1"/>
          <p:nvPr/>
        </p:nvSpPr>
        <p:spPr>
          <a:xfrm>
            <a:off x="2611374" y="6969813"/>
            <a:ext cx="3246081" cy="11028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sabit tutulmasını sağlar.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108567">
              <a:lnSpc>
                <a:spcPts val="369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Picture 1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150"/>
          <p:cNvSpPr txBox="1"/>
          <p:nvPr/>
        </p:nvSpPr>
        <p:spPr>
          <a:xfrm>
            <a:off x="4270216" y="1164057"/>
            <a:ext cx="3519610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UYGULAMA TEKNİĞİ</a:t>
            </a:r>
          </a:p>
        </p:txBody>
      </p:sp>
      <p:sp>
        <p:nvSpPr>
          <p:cNvPr id="151" name="TextBox 151"/>
          <p:cNvSpPr txBox="1"/>
          <p:nvPr/>
        </p:nvSpPr>
        <p:spPr>
          <a:xfrm>
            <a:off x="1222839" y="2069090"/>
            <a:ext cx="3677345" cy="36425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7160">
              <a:lnSpc>
                <a:spcPts val="2647"/>
              </a:lnSpc>
            </a:pP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cilt altı dokuya yapılır.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5488">
              <a:lnSpc>
                <a:spcPts val="2062"/>
              </a:lnSpc>
            </a:pPr>
            <a:r>
              <a:rPr lang="en-US" altLang="zh-CN" sz="1050" dirty="0" smtClean="0">
                <a:solidFill>
                  <a:srgbClr val="EB008A"/>
                </a:solidFill>
                <a:latin typeface="Times New Roman" charset="0"/>
                <a:cs typeface="Times New Roman" charset="0"/>
              </a:rPr>
              <a:t>Yağ Doku</a:t>
            </a:r>
          </a:p>
          <a:p>
            <a:pPr indent="1849306">
              <a:lnSpc>
                <a:spcPts val="0"/>
              </a:lnSpc>
            </a:pPr>
            <a:r>
              <a:rPr lang="en-US" altLang="zh-CN" sz="1050" dirty="0" smtClean="0">
                <a:solidFill>
                  <a:srgbClr val="EB008A"/>
                </a:solidFill>
                <a:latin typeface="Times New Roman" charset="0"/>
                <a:cs typeface="Times New Roman" charset="0"/>
              </a:rPr>
              <a:t>Yağ Doku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5488">
              <a:lnSpc>
                <a:spcPts val="1818"/>
              </a:lnSpc>
            </a:pPr>
            <a:r>
              <a:rPr lang="en-US" altLang="zh-CN" sz="1050" dirty="0" smtClean="0">
                <a:solidFill>
                  <a:srgbClr val="F1EE14"/>
                </a:solidFill>
                <a:latin typeface="Times New Roman" charset="0"/>
                <a:cs typeface="Times New Roman" charset="0"/>
              </a:rPr>
              <a:t>Kas Doku</a:t>
            </a:r>
          </a:p>
          <a:p>
            <a:pPr indent="1849306">
              <a:lnSpc>
                <a:spcPts val="0"/>
              </a:lnSpc>
            </a:pPr>
            <a:r>
              <a:rPr lang="en-US" altLang="zh-CN" sz="1050" dirty="0" smtClean="0">
                <a:solidFill>
                  <a:srgbClr val="F1EE14"/>
                </a:solidFill>
                <a:latin typeface="Times New Roman" charset="0"/>
                <a:cs typeface="Times New Roman" charset="0"/>
              </a:rPr>
              <a:t>Kas Doku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54"/>
              </a:lnSpc>
            </a:pP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Kısa iğne (4,5,6 mm) kullanımında</a:t>
            </a:r>
          </a:p>
          <a:p>
            <a:pPr indent="314896">
              <a:lnSpc>
                <a:spcPts val="2599"/>
              </a:lnSpc>
            </a:pP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çimdik tekniğine gerek yok,</a:t>
            </a:r>
          </a:p>
          <a:p>
            <a:pPr indent="246608">
              <a:lnSpc>
                <a:spcPts val="2599"/>
              </a:lnSpc>
            </a:pP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90 derece açı ile enjeksiyon.</a:t>
            </a:r>
          </a:p>
        </p:txBody>
      </p:sp>
      <p:sp>
        <p:nvSpPr>
          <p:cNvPr id="152" name="TextBox 152"/>
          <p:cNvSpPr txBox="1"/>
          <p:nvPr/>
        </p:nvSpPr>
        <p:spPr>
          <a:xfrm>
            <a:off x="5676996" y="1907178"/>
            <a:ext cx="5161669" cy="620682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647"/>
              </a:lnSpc>
            </a:pP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Uzun iğne kullanımında (8 mm ve üzeri) çimdik</a:t>
            </a:r>
          </a:p>
          <a:p>
            <a:pPr indent="382219">
              <a:lnSpc>
                <a:spcPts val="2500"/>
              </a:lnSpc>
            </a:pP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tekniği ve 45 derece açı ile enjeksiyon.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86041">
              <a:lnSpc>
                <a:spcPts val="3539"/>
              </a:lnSpc>
            </a:pP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Çimdik tekniği</a:t>
            </a:r>
          </a:p>
          <a:p>
            <a:pPr indent="2799931">
              <a:lnSpc>
                <a:spcPts val="117"/>
              </a:lnSpc>
            </a:pP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Çimdik tekniği</a:t>
            </a:r>
          </a:p>
          <a:p>
            <a:pPr indent="978598">
              <a:lnSpc>
                <a:spcPts val="2162"/>
              </a:lnSpc>
            </a:pP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uygulanmış</a:t>
            </a:r>
          </a:p>
          <a:p>
            <a:pPr indent="2837090">
              <a:lnSpc>
                <a:spcPts val="117"/>
              </a:lnSpc>
            </a:pP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uygulanmamış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2945">
              <a:lnSpc>
                <a:spcPts val="3401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Picture 15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54"/>
          <p:cNvSpPr txBox="1"/>
          <p:nvPr/>
        </p:nvSpPr>
        <p:spPr>
          <a:xfrm>
            <a:off x="2117693" y="1164057"/>
            <a:ext cx="7383431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İNSÜLİN EMİLİMİNİ ETKİLEYEN FAKTÖRLER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009129">
              <a:lnSpc>
                <a:spcPts val="345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Lipohipertrofi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85391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Enjeksiyon dozu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132486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Enjeksiyon yeri ve derinliği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332102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312775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Ortam ve vücut sıcaklığı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126477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türü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098223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Yeterince karıştırılmaması sebebiyle insülin</a:t>
            </a:r>
          </a:p>
          <a:p>
            <a:pPr indent="1038749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yoğunluğunun değişmesi (bulanık insülinlerde)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649884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 seviyesi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02248">
              <a:lnSpc>
                <a:spcPts val="349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Picture 1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466"/>
            <a:ext cx="12054840" cy="8823960"/>
          </a:xfrm>
          <a:prstGeom prst="rect">
            <a:avLst/>
          </a:prstGeom>
        </p:spPr>
      </p:pic>
      <p:sp>
        <p:nvSpPr>
          <p:cNvPr id="2" name="TextBox 156"/>
          <p:cNvSpPr txBox="1"/>
          <p:nvPr/>
        </p:nvSpPr>
        <p:spPr>
          <a:xfrm>
            <a:off x="7366402" y="2418066"/>
            <a:ext cx="1898882" cy="3716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Neden  Oluşur?</a:t>
            </a:r>
          </a:p>
        </p:txBody>
      </p:sp>
      <p:sp>
        <p:nvSpPr>
          <p:cNvPr id="157" name="TextBox 157"/>
          <p:cNvSpPr txBox="1"/>
          <p:nvPr/>
        </p:nvSpPr>
        <p:spPr>
          <a:xfrm>
            <a:off x="6714043" y="3550149"/>
            <a:ext cx="2545569" cy="64466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647"/>
              </a:lnSpc>
            </a:pPr>
            <a:r>
              <a:rPr lang="en-US" altLang="zh-CN" sz="19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Enjeksiyon</a:t>
            </a: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19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bölgesinin</a:t>
            </a:r>
            <a:r>
              <a:rPr lang="tr-TR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</a:p>
          <a:p>
            <a:pPr indent="0">
              <a:lnSpc>
                <a:spcPts val="2647"/>
              </a:lnSpc>
            </a:pPr>
            <a:r>
              <a:rPr lang="tr-TR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değiştirilmemesi</a:t>
            </a:r>
            <a:endParaRPr lang="en-US" altLang="zh-CN" sz="19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158" name="TextBox 158"/>
          <p:cNvSpPr txBox="1"/>
          <p:nvPr/>
        </p:nvSpPr>
        <p:spPr>
          <a:xfrm>
            <a:off x="1893463" y="1164057"/>
            <a:ext cx="8272753" cy="8996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306829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LİPOHİPERTROFİ NE DEMEKTİR?</a:t>
            </a:r>
          </a:p>
          <a:p>
            <a:pPr indent="0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VÜCUDUMUZDA NASIL VE NERELERDE OLUŞUR?</a:t>
            </a:r>
          </a:p>
        </p:txBody>
      </p:sp>
      <p:sp>
        <p:nvSpPr>
          <p:cNvPr id="159" name="TextBox 159"/>
          <p:cNvSpPr txBox="1"/>
          <p:nvPr/>
        </p:nvSpPr>
        <p:spPr>
          <a:xfrm>
            <a:off x="866899" y="2802781"/>
            <a:ext cx="5047013" cy="30008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indent="0" algn="just">
              <a:lnSpc>
                <a:spcPts val="2647"/>
              </a:lnSpc>
            </a:pPr>
            <a:r>
              <a:rPr lang="tr-TR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enjeksiyonun yanlış uygulanmasından kaynaklanan, deri altı yağ tabakasında meydana gelen şişlikleridir.</a:t>
            </a:r>
          </a:p>
          <a:p>
            <a:pPr indent="0" algn="just">
              <a:lnSpc>
                <a:spcPts val="2647"/>
              </a:lnSpc>
            </a:pPr>
            <a:endParaRPr lang="tr-TR" altLang="zh-CN" sz="19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0" algn="just">
              <a:lnSpc>
                <a:spcPts val="2647"/>
              </a:lnSpc>
            </a:pPr>
            <a:r>
              <a:rPr lang="tr-TR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enjekte edilen her yerde oluşabilir.</a:t>
            </a:r>
          </a:p>
          <a:p>
            <a:pPr indent="0" algn="just">
              <a:lnSpc>
                <a:spcPts val="2647"/>
              </a:lnSpc>
            </a:pPr>
            <a:endParaRPr lang="tr-TR" altLang="zh-CN" sz="19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0" algn="just">
              <a:lnSpc>
                <a:spcPts val="2647"/>
              </a:lnSpc>
            </a:pPr>
            <a:r>
              <a:rPr lang="en-US" altLang="zh-CN" sz="19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</a:t>
            </a: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glukoz </a:t>
            </a:r>
            <a:r>
              <a:rPr lang="en-US" altLang="zh-CN" sz="19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seviyesinin</a:t>
            </a: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19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kontrolün</a:t>
            </a:r>
            <a:r>
              <a:rPr lang="tr-TR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ün </a:t>
            </a:r>
            <a:r>
              <a:rPr lang="en-US" altLang="zh-CN" sz="19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güçleşmesine</a:t>
            </a: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sebep </a:t>
            </a:r>
            <a:r>
              <a:rPr lang="en-US" altLang="zh-CN" sz="19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olur</a:t>
            </a: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.</a:t>
            </a:r>
            <a:endParaRPr lang="tr-TR" altLang="zh-CN" sz="19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0" algn="just">
              <a:lnSpc>
                <a:spcPts val="2647"/>
              </a:lnSpc>
            </a:pPr>
            <a:endParaRPr lang="en-US" altLang="zh-CN" sz="19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160" name="TextBox 160"/>
          <p:cNvSpPr txBox="1"/>
          <p:nvPr/>
        </p:nvSpPr>
        <p:spPr>
          <a:xfrm>
            <a:off x="6714043" y="4414962"/>
            <a:ext cx="2826095" cy="64466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 algn="just">
              <a:lnSpc>
                <a:spcPts val="2647"/>
              </a:lnSpc>
            </a:pP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</a:t>
            </a:r>
            <a:r>
              <a:rPr lang="en-US" altLang="zh-CN" sz="19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iğnelerinin</a:t>
            </a: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19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tekrar</a:t>
            </a:r>
            <a:endParaRPr lang="tr-TR" altLang="zh-CN" sz="19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0" algn="just">
              <a:lnSpc>
                <a:spcPts val="2647"/>
              </a:lnSpc>
            </a:pPr>
            <a:r>
              <a:rPr lang="en-US" altLang="zh-CN" sz="19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tekrar</a:t>
            </a: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kullanılması</a:t>
            </a:r>
          </a:p>
        </p:txBody>
      </p:sp>
      <p:sp>
        <p:nvSpPr>
          <p:cNvPr id="8" name="TextBox 157"/>
          <p:cNvSpPr txBox="1"/>
          <p:nvPr/>
        </p:nvSpPr>
        <p:spPr>
          <a:xfrm>
            <a:off x="6714043" y="2932036"/>
            <a:ext cx="3140283" cy="33342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647"/>
              </a:lnSpc>
            </a:pPr>
            <a:r>
              <a:rPr lang="en-US" altLang="zh-CN" sz="19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Enjeksiyon</a:t>
            </a: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 </a:t>
            </a:r>
            <a:r>
              <a:rPr lang="tr-TR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uygulama hatası</a:t>
            </a:r>
            <a:endParaRPr lang="en-US" altLang="zh-CN" sz="19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Picture 16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63"/>
          <p:cNvSpPr txBox="1"/>
          <p:nvPr/>
        </p:nvSpPr>
        <p:spPr>
          <a:xfrm>
            <a:off x="1380523" y="1164057"/>
            <a:ext cx="8734763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İNSÜLİN TEDAVİSİNİN ÖNLENEBİLİR YAN ETKİLERİ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77602">
              <a:lnSpc>
                <a:spcPts val="3704"/>
              </a:lnSpc>
            </a:pPr>
            <a:r>
              <a:rPr lang="en-US" altLang="zh-CN" sz="26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Hipoglisemi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781439">
              <a:lnSpc>
                <a:spcPts val="4390"/>
              </a:lnSpc>
            </a:pPr>
            <a:r>
              <a:rPr lang="en-US" altLang="zh-CN" sz="26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Kilo artışı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482361">
              <a:lnSpc>
                <a:spcPts val="4390"/>
              </a:lnSpc>
            </a:pPr>
            <a:r>
              <a:rPr lang="en-US" altLang="zh-CN" sz="26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Lipohipertrofi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746094">
              <a:lnSpc>
                <a:spcPts val="4390"/>
              </a:lnSpc>
            </a:pPr>
            <a:r>
              <a:rPr lang="en-US" altLang="zh-CN" sz="26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Kanama, sızma ve ağrı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339418">
              <a:lnSpc>
                <a:spcPts val="2979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Picture 16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5957133"/>
              </p:ext>
            </p:extLst>
          </p:nvPr>
        </p:nvGraphicFramePr>
        <p:xfrm>
          <a:off x="732699" y="984718"/>
          <a:ext cx="10636925" cy="71809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978337"/>
                <a:gridCol w="818498"/>
                <a:gridCol w="4840090"/>
              </a:tblGrid>
              <a:tr h="638055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 indent="856116">
                        <a:lnSpc>
                          <a:spcPts val="3613"/>
                        </a:lnSpc>
                      </a:pPr>
                      <a:r>
                        <a:rPr lang="en-US" altLang="zh-CN" sz="2200" dirty="0" smtClean="0">
                          <a:solidFill>
                            <a:srgbClr val="D01E26"/>
                          </a:solidFill>
                          <a:latin typeface="Comic Sans MS" charset="0"/>
                          <a:cs typeface="Comic Sans MS" charset="0"/>
                        </a:rPr>
                        <a:t>İNSÜLİN SAKLANMASI</a:t>
                      </a:r>
                    </a:p>
                  </a:txBody>
                  <a:tcPr marL="0" marR="0" marT="0" marB="0">
                    <a:lnL w="42333">
                      <a:solidFill>
                        <a:srgbClr val="1F1E22"/>
                      </a:solidFill>
                      <a:prstDash val="sysDash"/>
                    </a:lnL>
                    <a:lnT w="42333">
                      <a:solidFill>
                        <a:srgbClr val="1F1E22"/>
                      </a:solidFill>
                      <a:prstDash val="sysDash"/>
                    </a:lnT>
                  </a:tcPr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42333">
                      <a:solidFill>
                        <a:srgbClr val="1F1E22"/>
                      </a:solidFill>
                      <a:prstDash val="sysDash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 indent="189489">
                        <a:lnSpc>
                          <a:spcPts val="3234"/>
                        </a:lnSpc>
                      </a:pPr>
                      <a:r>
                        <a:rPr lang="en-US" altLang="zh-CN" sz="2200" dirty="0" smtClean="0">
                          <a:solidFill>
                            <a:srgbClr val="D01E26"/>
                          </a:solidFill>
                          <a:latin typeface="Comic Sans MS" charset="0"/>
                          <a:cs typeface="Comic Sans MS" charset="0"/>
                        </a:rPr>
                        <a:t>İNSÜLİN UYGULAMALARINI</a:t>
                      </a:r>
                    </a:p>
                  </a:txBody>
                  <a:tcPr marL="0" marR="0" marT="0" marB="0">
                    <a:lnR w="42333">
                      <a:solidFill>
                        <a:srgbClr val="1F1E22"/>
                      </a:solidFill>
                      <a:prstDash val="sysDash"/>
                    </a:lnR>
                    <a:lnT w="42333">
                      <a:solidFill>
                        <a:srgbClr val="1F1E22"/>
                      </a:solidFill>
                      <a:prstDash val="sysDash"/>
                    </a:lnT>
                  </a:tcPr>
                </a:tc>
              </a:tr>
              <a:tr h="5141815">
                <a:tc>
                  <a:txBody>
                    <a:bodyPr/>
                    <a:lstStyle/>
                    <a:p>
                      <a:pPr indent="525780">
                        <a:lnSpc>
                          <a:spcPts val="3281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Açılmamış insülin kalem ve kartuşlarını</a:t>
                      </a:r>
                    </a:p>
                    <a:p>
                      <a:pPr indent="525780">
                        <a:lnSpc>
                          <a:spcPts val="2279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son kullanma tarihine kadar</a:t>
                      </a:r>
                    </a:p>
                    <a:p>
                      <a:pPr indent="525780">
                        <a:lnSpc>
                          <a:spcPts val="2280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buzdolabında 2-8ºC arasında saklayınız.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 indent="525780">
                        <a:lnSpc>
                          <a:spcPts val="3094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Şişe açıldıktan sonra tercihen</a:t>
                      </a:r>
                    </a:p>
                    <a:p>
                      <a:pPr indent="525780">
                        <a:lnSpc>
                          <a:spcPts val="2279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buzdolabında ara rafta 28 gün</a:t>
                      </a:r>
                    </a:p>
                    <a:p>
                      <a:pPr indent="525780">
                        <a:lnSpc>
                          <a:spcPts val="2280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saklanabilir.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 indent="525780">
                        <a:lnSpc>
                          <a:spcPts val="3094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İnsülini kesinlikle dondurmayınız.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 indent="525780">
                        <a:lnSpc>
                          <a:spcPts val="3094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Soba, kalorifer vb. gibi ısı kaynağından</a:t>
                      </a:r>
                    </a:p>
                    <a:p>
                      <a:pPr indent="525780">
                        <a:lnSpc>
                          <a:spcPts val="2280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uzak tutunuz.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 indent="525780">
                        <a:lnSpc>
                          <a:spcPts val="3094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İnsülini doğrudan güneş ışığında</a:t>
                      </a:r>
                    </a:p>
                    <a:p>
                      <a:pPr indent="525780">
                        <a:lnSpc>
                          <a:spcPts val="2280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bırakmayınız.</a:t>
                      </a:r>
                    </a:p>
                  </a:txBody>
                  <a:tcPr marL="0" marR="0" marT="0" marB="0">
                    <a:lnL w="42333">
                      <a:solidFill>
                        <a:srgbClr val="1F1E22"/>
                      </a:solidFill>
                      <a:prstDash val="sysDash"/>
                    </a:lnL>
                  </a:tcPr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indent="778464">
                        <a:lnSpc>
                          <a:spcPts val="3143"/>
                        </a:lnSpc>
                      </a:pPr>
                      <a:r>
                        <a:rPr lang="en-US" altLang="zh-CN" sz="2200" dirty="0" smtClean="0">
                          <a:solidFill>
                            <a:srgbClr val="D01E26"/>
                          </a:solidFill>
                          <a:latin typeface="Comic Sans MS" charset="0"/>
                          <a:cs typeface="Comic Sans MS" charset="0"/>
                        </a:rPr>
                        <a:t>İYİLEŞTİRMEK İÇİN</a:t>
                      </a:r>
                    </a:p>
                    <a:p>
                      <a:pPr indent="1559107">
                        <a:lnSpc>
                          <a:spcPts val="3599"/>
                        </a:lnSpc>
                      </a:pPr>
                      <a:r>
                        <a:rPr lang="en-US" altLang="zh-CN" sz="2200" dirty="0" smtClean="0">
                          <a:solidFill>
                            <a:srgbClr val="D01E26"/>
                          </a:solidFill>
                          <a:latin typeface="Comic Sans MS" charset="0"/>
                          <a:cs typeface="Comic Sans MS" charset="0"/>
                        </a:rPr>
                        <a:t>ÖNERİLER</a:t>
                      </a:r>
                    </a:p>
                    <a:p>
                      <a:pPr indent="292464">
                        <a:lnSpc>
                          <a:spcPts val="2962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İnsülin enjeksiyonunu doğru zamanda</a:t>
                      </a:r>
                    </a:p>
                    <a:p>
                      <a:pPr indent="292464">
                        <a:lnSpc>
                          <a:spcPts val="2279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ve yöntemle kendiniz yapınız.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 indent="292464">
                        <a:lnSpc>
                          <a:spcPts val="3094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Enjeksiyon sırasında cilde girerken</a:t>
                      </a:r>
                    </a:p>
                    <a:p>
                      <a:pPr indent="292464">
                        <a:lnSpc>
                          <a:spcPts val="2279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ve ciltten çıkarken iğnenin açısını</a:t>
                      </a:r>
                    </a:p>
                    <a:p>
                      <a:pPr indent="292464">
                        <a:lnSpc>
                          <a:spcPts val="2280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değiştirmeyiniz.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 indent="292464">
                        <a:lnSpc>
                          <a:spcPts val="3094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İnsülin uyguladığınız bölgeleri her</a:t>
                      </a:r>
                    </a:p>
                    <a:p>
                      <a:pPr indent="292464">
                        <a:lnSpc>
                          <a:spcPts val="2279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uygulamada kontrol ediniz ve önerilen</a:t>
                      </a:r>
                    </a:p>
                    <a:p>
                      <a:pPr indent="292464">
                        <a:lnSpc>
                          <a:spcPts val="2279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değişim planına uyunuz.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 indent="292464">
                        <a:lnSpc>
                          <a:spcPts val="3094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Lipodistrofi varsa iyileşinceye kadar o</a:t>
                      </a:r>
                    </a:p>
                    <a:p>
                      <a:pPr indent="292464">
                        <a:lnSpc>
                          <a:spcPts val="2280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bölgeye enjeksiyon yapmayınız.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 indent="292464">
                        <a:lnSpc>
                          <a:spcPts val="3094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Önerilen uzunlukta iğne kullanınız.</a:t>
                      </a:r>
                    </a:p>
                  </a:txBody>
                  <a:tcPr marL="0" marR="0" marT="0" marB="0">
                    <a:lnR w="42333">
                      <a:solidFill>
                        <a:srgbClr val="1F1E22"/>
                      </a:solidFill>
                      <a:prstDash val="sysDash"/>
                    </a:lnR>
                  </a:tcPr>
                </a:tc>
              </a:tr>
              <a:tr h="1401069">
                <a:tc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2333">
                      <a:solidFill>
                        <a:srgbClr val="1F1E22"/>
                      </a:solidFill>
                      <a:prstDash val="sysDash"/>
                    </a:lnL>
                    <a:lnB w="42333">
                      <a:solidFill>
                        <a:srgbClr val="1F1E22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 indent="8904">
                        <a:lnSpc>
                          <a:spcPts val="3240"/>
                        </a:lnSpc>
                      </a:pPr>
                      <a:endParaRPr lang="en-US" altLang="zh-CN" sz="2000" dirty="0" smtClean="0">
                        <a:solidFill>
                          <a:srgbClr val="293C90"/>
                        </a:solidFill>
                        <a:latin typeface="Comic Sans MS" charset="0"/>
                        <a:cs typeface="Comic Sans MS" charset="0"/>
                      </a:endParaRPr>
                    </a:p>
                  </a:txBody>
                  <a:tcPr marL="0" marR="0" marT="0" marB="0">
                    <a:lnB w="42333">
                      <a:solidFill>
                        <a:srgbClr val="1F1E22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indent="292464">
                        <a:lnSpc>
                          <a:spcPts val="3371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Bulanık insülinleri  hafifçe</a:t>
                      </a:r>
                    </a:p>
                    <a:p>
                      <a:pPr indent="292464">
                        <a:lnSpc>
                          <a:spcPts val="2279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yuvarlayarak karıştırınız.</a:t>
                      </a:r>
                    </a:p>
                    <a:p>
                      <a:pPr indent="292464">
                        <a:lnSpc>
                          <a:spcPts val="2279"/>
                        </a:lnSpc>
                      </a:pPr>
                      <a:r>
                        <a:rPr lang="en-US" altLang="zh-CN" sz="19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ÇALKALAMAYINIZ!</a:t>
                      </a:r>
                    </a:p>
                  </a:txBody>
                  <a:tcPr marL="0" marR="0" marT="0" marB="0">
                    <a:lnR w="42333">
                      <a:solidFill>
                        <a:srgbClr val="1F1E22"/>
                      </a:solidFill>
                      <a:prstDash val="sysDash"/>
                    </a:lnR>
                    <a:lnB w="42333">
                      <a:solidFill>
                        <a:srgbClr val="1F1E22"/>
                      </a:solidFill>
                      <a:prstDash val="sysDash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Freeform 166"/>
          <p:cNvSpPr/>
          <p:nvPr/>
        </p:nvSpPr>
        <p:spPr>
          <a:xfrm>
            <a:off x="-1282700" y="7251700"/>
            <a:ext cx="10604500" cy="698500"/>
          </a:xfrm>
          <a:custGeom>
            <a:avLst/>
            <a:gdLst>
              <a:gd name="connsiteX0" fmla="*/ 10552073 w 10604500"/>
              <a:gd name="connsiteY0" fmla="*/ 38311 h 698500"/>
              <a:gd name="connsiteX1" fmla="*/ 10581740 w 10604500"/>
              <a:gd name="connsiteY1" fmla="*/ 499791 h 698500"/>
              <a:gd name="connsiteX2" fmla="*/ 10484356 w 10604500"/>
              <a:gd name="connsiteY2" fmla="*/ 626804 h 698500"/>
              <a:gd name="connsiteX3" fmla="*/ 10370056 w 10604500"/>
              <a:gd name="connsiteY3" fmla="*/ 681820 h 698500"/>
              <a:gd name="connsiteX4" fmla="*/ 10200652 w 10604500"/>
              <a:gd name="connsiteY4" fmla="*/ 660662 h 698500"/>
              <a:gd name="connsiteX5" fmla="*/ 10073664 w 10604500"/>
              <a:gd name="connsiteY5" fmla="*/ 656395 h 698500"/>
              <a:gd name="connsiteX6" fmla="*/ 9925442 w 10604500"/>
              <a:gd name="connsiteY6" fmla="*/ 660662 h 698500"/>
              <a:gd name="connsiteX7" fmla="*/ 9777271 w 10604500"/>
              <a:gd name="connsiteY7" fmla="*/ 669146 h 698500"/>
              <a:gd name="connsiteX8" fmla="*/ 9662959 w 10604500"/>
              <a:gd name="connsiteY8" fmla="*/ 673400 h 698500"/>
              <a:gd name="connsiteX9" fmla="*/ 8843720 w 10604500"/>
              <a:gd name="connsiteY9" fmla="*/ 664904 h 698500"/>
              <a:gd name="connsiteX10" fmla="*/ 8467991 w 10604500"/>
              <a:gd name="connsiteY10" fmla="*/ 672003 h 698500"/>
              <a:gd name="connsiteX11" fmla="*/ 7761755 w 10604500"/>
              <a:gd name="connsiteY11" fmla="*/ 661462 h 698500"/>
              <a:gd name="connsiteX12" fmla="*/ 7266329 w 10604500"/>
              <a:gd name="connsiteY12" fmla="*/ 640367 h 698500"/>
              <a:gd name="connsiteX13" fmla="*/ 6412508 w 10604500"/>
              <a:gd name="connsiteY13" fmla="*/ 650909 h 698500"/>
              <a:gd name="connsiteX14" fmla="*/ 5390043 w 10604500"/>
              <a:gd name="connsiteY14" fmla="*/ 640367 h 698500"/>
              <a:gd name="connsiteX15" fmla="*/ 4494058 w 10604500"/>
              <a:gd name="connsiteY15" fmla="*/ 598191 h 698500"/>
              <a:gd name="connsiteX16" fmla="*/ 3629683 w 10604500"/>
              <a:gd name="connsiteY16" fmla="*/ 608745 h 698500"/>
              <a:gd name="connsiteX17" fmla="*/ 2396399 w 10604500"/>
              <a:gd name="connsiteY17" fmla="*/ 619260 h 698500"/>
              <a:gd name="connsiteX18" fmla="*/ 1057705 w 10604500"/>
              <a:gd name="connsiteY18" fmla="*/ 556014 h 698500"/>
              <a:gd name="connsiteX19" fmla="*/ 19404 w 10604500"/>
              <a:gd name="connsiteY19" fmla="*/ 471699 h 69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604500" h="698500">
                <a:moveTo>
                  <a:pt x="10552073" y="38311"/>
                </a:moveTo>
                <a:cubicBezTo>
                  <a:pt x="10530902" y="152624"/>
                  <a:pt x="10581740" y="499791"/>
                  <a:pt x="10581740" y="499791"/>
                </a:cubicBezTo>
                <a:cubicBezTo>
                  <a:pt x="10602873" y="575978"/>
                  <a:pt x="10484356" y="626804"/>
                  <a:pt x="10484356" y="626804"/>
                </a:cubicBezTo>
                <a:cubicBezTo>
                  <a:pt x="10403903" y="694533"/>
                  <a:pt x="10370056" y="681820"/>
                  <a:pt x="10370056" y="681820"/>
                </a:cubicBezTo>
                <a:cubicBezTo>
                  <a:pt x="10370056" y="681820"/>
                  <a:pt x="10259923" y="643720"/>
                  <a:pt x="10200652" y="660662"/>
                </a:cubicBezTo>
                <a:cubicBezTo>
                  <a:pt x="10141406" y="677667"/>
                  <a:pt x="10073664" y="656395"/>
                  <a:pt x="10073664" y="656395"/>
                </a:cubicBezTo>
                <a:cubicBezTo>
                  <a:pt x="10048225" y="626753"/>
                  <a:pt x="9925442" y="660662"/>
                  <a:pt x="9925442" y="660662"/>
                </a:cubicBezTo>
                <a:cubicBezTo>
                  <a:pt x="9925442" y="660662"/>
                  <a:pt x="9798480" y="660662"/>
                  <a:pt x="9777271" y="669146"/>
                </a:cubicBezTo>
                <a:cubicBezTo>
                  <a:pt x="9756075" y="677591"/>
                  <a:pt x="9662959" y="673400"/>
                  <a:pt x="9662959" y="673400"/>
                </a:cubicBezTo>
                <a:cubicBezTo>
                  <a:pt x="9510521" y="686125"/>
                  <a:pt x="8843720" y="664904"/>
                  <a:pt x="8843720" y="664904"/>
                </a:cubicBezTo>
                <a:lnTo>
                  <a:pt x="8467991" y="672003"/>
                </a:lnTo>
                <a:lnTo>
                  <a:pt x="7761755" y="661462"/>
                </a:lnTo>
                <a:lnTo>
                  <a:pt x="7266329" y="640367"/>
                </a:lnTo>
                <a:lnTo>
                  <a:pt x="6412508" y="650909"/>
                </a:lnTo>
                <a:cubicBezTo>
                  <a:pt x="6412508" y="650909"/>
                  <a:pt x="5590336" y="671990"/>
                  <a:pt x="5390043" y="640367"/>
                </a:cubicBezTo>
                <a:cubicBezTo>
                  <a:pt x="5189765" y="608745"/>
                  <a:pt x="4494058" y="598191"/>
                  <a:pt x="4494058" y="598191"/>
                </a:cubicBezTo>
                <a:lnTo>
                  <a:pt x="3629683" y="608745"/>
                </a:lnTo>
                <a:lnTo>
                  <a:pt x="2396399" y="619260"/>
                </a:lnTo>
                <a:cubicBezTo>
                  <a:pt x="2396399" y="619260"/>
                  <a:pt x="1510981" y="661411"/>
                  <a:pt x="1057705" y="556014"/>
                </a:cubicBezTo>
                <a:cubicBezTo>
                  <a:pt x="604441" y="450617"/>
                  <a:pt x="19404" y="471699"/>
                  <a:pt x="19404" y="471699"/>
                </a:cubicBezTo>
              </a:path>
            </a:pathLst>
          </a:custGeom>
          <a:ln w="52705">
            <a:solidFill>
              <a:srgbClr val="221E1F">
                <a:alpha val="100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8" name="Picture 1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68"/>
          <p:cNvSpPr txBox="1"/>
          <p:nvPr/>
        </p:nvSpPr>
        <p:spPr>
          <a:xfrm>
            <a:off x="1487752" y="1164057"/>
            <a:ext cx="7358259" cy="69010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218154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HATIRLAYALIM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7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Tip 1 diyabeti olan tüm bireyler insülinle tedavi edilmelidir.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0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Tip 2 diyabeti olan bireylerin bir kısmında tanıyı izleyen 7</a:t>
            </a:r>
          </a:p>
          <a:p>
            <a:pPr indent="0">
              <a:lnSpc>
                <a:spcPts val="251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ile 10 yıl içinde insülin kullanımı gerekli olabilir.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0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tedavisi gerektiğinde uygulanabilecek bir tedavi</a:t>
            </a:r>
          </a:p>
          <a:p>
            <a:pPr indent="0">
              <a:lnSpc>
                <a:spcPts val="251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yöntemidir.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0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kullanacak diyabetli insülin tedavisi ile ilgili temel</a:t>
            </a:r>
          </a:p>
          <a:p>
            <a:pPr indent="0">
              <a:lnSpc>
                <a:spcPts val="252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bilgi ve beceriye sahip olmalıdır.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0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tedavisi uygulamaları özenli ve dikkatli yapılan bir</a:t>
            </a:r>
          </a:p>
          <a:p>
            <a:pPr indent="0">
              <a:lnSpc>
                <a:spcPts val="251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eğitim gerektirir.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0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dozlarınızı doktorunuza danışmadan değiştirmeyiniz.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232188">
              <a:lnSpc>
                <a:spcPts val="3679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Picture 1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70"/>
          <p:cNvSpPr txBox="1"/>
          <p:nvPr/>
        </p:nvSpPr>
        <p:spPr>
          <a:xfrm>
            <a:off x="2084400" y="1164057"/>
            <a:ext cx="7896797" cy="69010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402305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TEMEL MESAJLAR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917"/>
              </a:lnSpc>
            </a:pPr>
            <a:r>
              <a:rPr lang="en-US" altLang="zh-CN" sz="2100" dirty="0" smtClean="0">
                <a:solidFill>
                  <a:srgbClr val="FEFEFE"/>
                </a:solidFill>
                <a:latin typeface="Comic Sans MS" charset="0"/>
                <a:cs typeface="Comic Sans MS" charset="0"/>
              </a:rPr>
              <a:t>İlaç tedavisinin etkili olabilmesi için doğru beslenme ve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FEFEFE"/>
                </a:solidFill>
                <a:latin typeface="Comic Sans MS" charset="0"/>
                <a:cs typeface="Comic Sans MS" charset="0"/>
              </a:rPr>
              <a:t>düzenli egzersiz şarttır.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99"/>
              </a:lnSpc>
            </a:pPr>
            <a:r>
              <a:rPr lang="en-US" altLang="zh-CN" sz="2100" dirty="0" smtClean="0">
                <a:solidFill>
                  <a:srgbClr val="FEFEFE"/>
                </a:solidFill>
                <a:latin typeface="Comic Sans MS" charset="0"/>
                <a:cs typeface="Comic Sans MS" charset="0"/>
              </a:rPr>
              <a:t>Hipoglisemi hiperglisemiden daha tehlikelidir ve hemen tedavi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FEFEFE"/>
                </a:solidFill>
                <a:latin typeface="Comic Sans MS" charset="0"/>
                <a:cs typeface="Comic Sans MS" charset="0"/>
              </a:rPr>
              <a:t>edilmesi gerekir.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99"/>
              </a:lnSpc>
            </a:pPr>
            <a:r>
              <a:rPr lang="en-US" altLang="zh-CN" sz="2100" dirty="0" smtClean="0">
                <a:solidFill>
                  <a:srgbClr val="FEFEFE"/>
                </a:solidFill>
                <a:latin typeface="Comic Sans MS" charset="0"/>
                <a:cs typeface="Comic Sans MS" charset="0"/>
              </a:rPr>
              <a:t>Bireyin ilaçlarını zamanında ve kullanım şekline uygun alması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FEFEFE"/>
                </a:solidFill>
                <a:latin typeface="Comic Sans MS" charset="0"/>
                <a:cs typeface="Comic Sans MS" charset="0"/>
              </a:rPr>
              <a:t>tedavinin başarısında önemlidir.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99"/>
              </a:lnSpc>
            </a:pPr>
            <a:r>
              <a:rPr lang="en-US" altLang="zh-CN" sz="2100" dirty="0" smtClean="0">
                <a:solidFill>
                  <a:srgbClr val="FEFEFE"/>
                </a:solidFill>
                <a:latin typeface="Comic Sans MS" charset="0"/>
                <a:cs typeface="Comic Sans MS" charset="0"/>
              </a:rPr>
              <a:t>İnsülinden glukoz düzenleyici ilaçlara veya bu ilaçlardan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FEFEFE"/>
                </a:solidFill>
                <a:latin typeface="Comic Sans MS" charset="0"/>
                <a:cs typeface="Comic Sans MS" charset="0"/>
              </a:rPr>
              <a:t>insüline geçilebilir.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35541">
              <a:lnSpc>
                <a:spcPts val="2934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Picture 17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172"/>
          <p:cNvSpPr txBox="1"/>
          <p:nvPr/>
        </p:nvSpPr>
        <p:spPr>
          <a:xfrm>
            <a:off x="9468000" y="2070964"/>
            <a:ext cx="610908" cy="150434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1845"/>
              </a:lnSpc>
            </a:pPr>
            <a:r>
              <a:rPr lang="en-US" altLang="zh-CN" sz="8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?</a:t>
            </a:r>
          </a:p>
        </p:txBody>
      </p:sp>
      <p:sp>
        <p:nvSpPr>
          <p:cNvPr id="173" name="TextBox 173"/>
          <p:cNvSpPr txBox="1"/>
          <p:nvPr/>
        </p:nvSpPr>
        <p:spPr>
          <a:xfrm>
            <a:off x="3287413" y="2239002"/>
            <a:ext cx="3363100" cy="605293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23773">
              <a:lnSpc>
                <a:spcPts val="2926"/>
              </a:lnSpc>
            </a:pP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Diyabetli bireylerin </a:t>
            </a:r>
          </a:p>
          <a:p>
            <a:pPr indent="323773">
              <a:lnSpc>
                <a:spcPts val="2926"/>
              </a:lnSpc>
            </a:pPr>
            <a:r>
              <a:rPr lang="tr-TR" altLang="zh-CN" sz="2100" dirty="0">
                <a:solidFill>
                  <a:srgbClr val="221E1F"/>
                </a:solidFill>
                <a:latin typeface="Comic Sans MS" charset="0"/>
                <a:cs typeface="Comic Sans MS" charset="0"/>
              </a:rPr>
              <a:t>i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htiyaç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duyduğu</a:t>
            </a:r>
            <a:endParaRPr lang="tr-TR" altLang="zh-CN" sz="21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323773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ilaç farklıdır.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8138">
              <a:lnSpc>
                <a:spcPts val="29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Bu nedenle bir diyabetlinin</a:t>
            </a:r>
          </a:p>
          <a:p>
            <a:pPr indent="151485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ilacı diğer diyabetliye iyi</a:t>
            </a:r>
          </a:p>
          <a:p>
            <a:pPr indent="119481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gelmeyebilir, hatta zarar</a:t>
            </a:r>
          </a:p>
          <a:p>
            <a:pPr indent="1164412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verebilir.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08280">
              <a:lnSpc>
                <a:spcPts val="29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Tedavi bireye özgü; yaşı,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işi, hastalıkları vb. dikkate</a:t>
            </a:r>
          </a:p>
          <a:p>
            <a:pPr indent="273634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alınarak planlanmalıdır.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538854">
              <a:lnSpc>
                <a:spcPts val="3506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Picture 17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75"/>
          <p:cNvSpPr txBox="1"/>
          <p:nvPr/>
        </p:nvSpPr>
        <p:spPr>
          <a:xfrm>
            <a:off x="1266896" y="1164057"/>
            <a:ext cx="9525759" cy="38262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İLAÇ KULLANAN DİYABETLİLERDE KAN ŞEKERİ TAKİBİ</a:t>
            </a:r>
          </a:p>
          <a:p>
            <a:pPr indent="3348990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NASIL YAPILIR?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81103">
              <a:lnSpc>
                <a:spcPts val="305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Evde kan şekeri ölçülmelidir. Ölçüm zamanları ilacın</a:t>
            </a:r>
          </a:p>
          <a:p>
            <a:pPr indent="581103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etkisine göre diyabet ekibi tarafından önerilir.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085166">
              <a:lnSpc>
                <a:spcPts val="298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Açlık kan şekeri sabah aç karnına ölçülen</a:t>
            </a:r>
          </a:p>
          <a:p>
            <a:pPr indent="1085166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şekerdir.</a:t>
            </a:r>
          </a:p>
        </p:txBody>
      </p:sp>
      <p:sp>
        <p:nvSpPr>
          <p:cNvPr id="176" name="TextBox 176"/>
          <p:cNvSpPr txBox="1"/>
          <p:nvPr/>
        </p:nvSpPr>
        <p:spPr>
          <a:xfrm>
            <a:off x="2352062" y="5251532"/>
            <a:ext cx="5828519" cy="283410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Tokluk şekeri yemeğe başladıktan 2 saat sonra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ölçülür.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367879">
              <a:lnSpc>
                <a:spcPts val="3226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177" name="TextBox 177"/>
          <p:cNvSpPr txBox="1"/>
          <p:nvPr/>
        </p:nvSpPr>
        <p:spPr>
          <a:xfrm>
            <a:off x="9265981" y="5216038"/>
            <a:ext cx="1197227" cy="23917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883"/>
              </a:lnSpc>
            </a:pPr>
            <a:r>
              <a:rPr lang="en-US" altLang="zh-CN" sz="1500" dirty="0" smtClean="0">
                <a:solidFill>
                  <a:srgbClr val="BD1B2C"/>
                </a:solidFill>
                <a:latin typeface="Times New Roman" charset="0"/>
                <a:cs typeface="Times New Roman" charset="0"/>
              </a:rPr>
              <a:t>GLUKOMETRE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1945</Words>
  <Application>Microsoft Office PowerPoint</Application>
  <PresentationFormat>Özel</PresentationFormat>
  <Paragraphs>1458</Paragraphs>
  <Slides>45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45</vt:i4>
      </vt:variant>
    </vt:vector>
  </HeadingPairs>
  <TitlesOfParts>
    <vt:vector size="52" baseType="lpstr">
      <vt:lpstr>宋体</vt:lpstr>
      <vt:lpstr>Arial</vt:lpstr>
      <vt:lpstr>Calibri</vt:lpstr>
      <vt:lpstr>Comic Sans MS</vt:lpstr>
      <vt:lpstr>Symbol</vt:lpstr>
      <vt:lpstr>Times New Roman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Lighten PDF Converter Master</dc:creator>
  <cp:lastModifiedBy>Demet ONUR</cp:lastModifiedBy>
  <cp:revision>9</cp:revision>
  <dcterms:created xsi:type="dcterms:W3CDTF">2012-06-15T16:23:20Z</dcterms:created>
  <dcterms:modified xsi:type="dcterms:W3CDTF">2017-11-06T13:45:11Z</dcterms:modified>
</cp:coreProperties>
</file>