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6"/>
  </p:notesMasterIdLst>
  <p:sldIdLst>
    <p:sldId id="256" r:id="rId2"/>
    <p:sldId id="363" r:id="rId3"/>
    <p:sldId id="262" r:id="rId4"/>
    <p:sldId id="366" r:id="rId5"/>
    <p:sldId id="368" r:id="rId6"/>
    <p:sldId id="257" r:id="rId7"/>
    <p:sldId id="471" r:id="rId8"/>
    <p:sldId id="472" r:id="rId9"/>
    <p:sldId id="473" r:id="rId10"/>
    <p:sldId id="474" r:id="rId11"/>
    <p:sldId id="475" r:id="rId12"/>
    <p:sldId id="481" r:id="rId13"/>
    <p:sldId id="482" r:id="rId14"/>
    <p:sldId id="483" r:id="rId15"/>
    <p:sldId id="485" r:id="rId16"/>
    <p:sldId id="486" r:id="rId17"/>
    <p:sldId id="487" r:id="rId18"/>
    <p:sldId id="488" r:id="rId19"/>
    <p:sldId id="489" r:id="rId20"/>
    <p:sldId id="493" r:id="rId21"/>
    <p:sldId id="494" r:id="rId22"/>
    <p:sldId id="495" r:id="rId23"/>
    <p:sldId id="496" r:id="rId24"/>
    <p:sldId id="497" r:id="rId25"/>
    <p:sldId id="498" r:id="rId26"/>
    <p:sldId id="499" r:id="rId27"/>
    <p:sldId id="500" r:id="rId28"/>
    <p:sldId id="501" r:id="rId29"/>
    <p:sldId id="502" r:id="rId30"/>
    <p:sldId id="503" r:id="rId31"/>
    <p:sldId id="504" r:id="rId32"/>
    <p:sldId id="505" r:id="rId33"/>
    <p:sldId id="506" r:id="rId34"/>
    <p:sldId id="507" r:id="rId35"/>
    <p:sldId id="510" r:id="rId36"/>
    <p:sldId id="511" r:id="rId37"/>
    <p:sldId id="512" r:id="rId38"/>
    <p:sldId id="513" r:id="rId39"/>
    <p:sldId id="515" r:id="rId40"/>
    <p:sldId id="516" r:id="rId41"/>
    <p:sldId id="439" r:id="rId42"/>
    <p:sldId id="440" r:id="rId43"/>
    <p:sldId id="441" r:id="rId44"/>
    <p:sldId id="442" r:id="rId45"/>
    <p:sldId id="443" r:id="rId46"/>
    <p:sldId id="444" r:id="rId47"/>
    <p:sldId id="445" r:id="rId48"/>
    <p:sldId id="446" r:id="rId49"/>
    <p:sldId id="447" r:id="rId50"/>
    <p:sldId id="448" r:id="rId51"/>
    <p:sldId id="449" r:id="rId52"/>
    <p:sldId id="450" r:id="rId53"/>
    <p:sldId id="451" r:id="rId54"/>
    <p:sldId id="452" r:id="rId55"/>
    <p:sldId id="453" r:id="rId56"/>
    <p:sldId id="454" r:id="rId57"/>
    <p:sldId id="455" r:id="rId58"/>
    <p:sldId id="456" r:id="rId59"/>
    <p:sldId id="457" r:id="rId60"/>
    <p:sldId id="458" r:id="rId61"/>
    <p:sldId id="459" r:id="rId62"/>
    <p:sldId id="460" r:id="rId63"/>
    <p:sldId id="461" r:id="rId64"/>
    <p:sldId id="462" r:id="rId65"/>
    <p:sldId id="463" r:id="rId66"/>
    <p:sldId id="464" r:id="rId67"/>
    <p:sldId id="465" r:id="rId68"/>
    <p:sldId id="466" r:id="rId69"/>
    <p:sldId id="467" r:id="rId70"/>
    <p:sldId id="468" r:id="rId71"/>
    <p:sldId id="469" r:id="rId72"/>
    <p:sldId id="328" r:id="rId73"/>
    <p:sldId id="412" r:id="rId74"/>
    <p:sldId id="413" r:id="rId75"/>
    <p:sldId id="414" r:id="rId76"/>
    <p:sldId id="415" r:id="rId77"/>
    <p:sldId id="416" r:id="rId78"/>
    <p:sldId id="417" r:id="rId79"/>
    <p:sldId id="418" r:id="rId80"/>
    <p:sldId id="419" r:id="rId81"/>
    <p:sldId id="420" r:id="rId82"/>
    <p:sldId id="421" r:id="rId83"/>
    <p:sldId id="422" r:id="rId84"/>
    <p:sldId id="423" r:id="rId85"/>
    <p:sldId id="424" r:id="rId86"/>
    <p:sldId id="425" r:id="rId87"/>
    <p:sldId id="426" r:id="rId88"/>
    <p:sldId id="427" r:id="rId89"/>
    <p:sldId id="428" r:id="rId90"/>
    <p:sldId id="429" r:id="rId91"/>
    <p:sldId id="430" r:id="rId92"/>
    <p:sldId id="431" r:id="rId93"/>
    <p:sldId id="432" r:id="rId94"/>
    <p:sldId id="433" r:id="rId95"/>
    <p:sldId id="434" r:id="rId96"/>
    <p:sldId id="435" r:id="rId97"/>
    <p:sldId id="436" r:id="rId98"/>
    <p:sldId id="437" r:id="rId99"/>
    <p:sldId id="329" r:id="rId100"/>
    <p:sldId id="383" r:id="rId101"/>
    <p:sldId id="384" r:id="rId102"/>
    <p:sldId id="385" r:id="rId103"/>
    <p:sldId id="386" r:id="rId104"/>
    <p:sldId id="387" r:id="rId105"/>
    <p:sldId id="388" r:id="rId106"/>
    <p:sldId id="389" r:id="rId107"/>
    <p:sldId id="390" r:id="rId108"/>
    <p:sldId id="391" r:id="rId109"/>
    <p:sldId id="392" r:id="rId110"/>
    <p:sldId id="393" r:id="rId111"/>
    <p:sldId id="394" r:id="rId112"/>
    <p:sldId id="395" r:id="rId113"/>
    <p:sldId id="396" r:id="rId114"/>
    <p:sldId id="397" r:id="rId115"/>
    <p:sldId id="398" r:id="rId116"/>
    <p:sldId id="399" r:id="rId117"/>
    <p:sldId id="400" r:id="rId118"/>
    <p:sldId id="401" r:id="rId119"/>
    <p:sldId id="402" r:id="rId120"/>
    <p:sldId id="403" r:id="rId121"/>
    <p:sldId id="404" r:id="rId122"/>
    <p:sldId id="405" r:id="rId123"/>
    <p:sldId id="406" r:id="rId124"/>
    <p:sldId id="407" r:id="rId125"/>
    <p:sldId id="408" r:id="rId126"/>
    <p:sldId id="409" r:id="rId127"/>
    <p:sldId id="410" r:id="rId128"/>
    <p:sldId id="411" r:id="rId129"/>
    <p:sldId id="261" r:id="rId130"/>
    <p:sldId id="376" r:id="rId131"/>
    <p:sldId id="381" r:id="rId132"/>
    <p:sldId id="382" r:id="rId133"/>
    <p:sldId id="370" r:id="rId134"/>
    <p:sldId id="517" r:id="rId135"/>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330"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AA0724-E0CB-4862-ABE0-A834587AF2A3}" type="datetimeFigureOut">
              <a:rPr lang="tr-TR" smtClean="0"/>
              <a:t>04.01.2022</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7F2FE1-4E34-4417-829B-40CCF21DCAD0}" type="slidenum">
              <a:rPr lang="tr-TR" smtClean="0"/>
              <a:t>‹#›</a:t>
            </a:fld>
            <a:endParaRPr lang="tr-TR"/>
          </a:p>
        </p:txBody>
      </p:sp>
    </p:spTree>
    <p:extLst>
      <p:ext uri="{BB962C8B-B14F-4D97-AF65-F5344CB8AC3E}">
        <p14:creationId xmlns:p14="http://schemas.microsoft.com/office/powerpoint/2010/main" val="2532605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13</a:t>
            </a:fld>
            <a:endParaRPr lang="tr-TR" dirty="0"/>
          </a:p>
        </p:txBody>
      </p:sp>
    </p:spTree>
    <p:extLst>
      <p:ext uri="{BB962C8B-B14F-4D97-AF65-F5344CB8AC3E}">
        <p14:creationId xmlns:p14="http://schemas.microsoft.com/office/powerpoint/2010/main" val="1053293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15</a:t>
            </a:fld>
            <a:endParaRPr lang="tr-TR" dirty="0"/>
          </a:p>
        </p:txBody>
      </p:sp>
    </p:spTree>
    <p:extLst>
      <p:ext uri="{BB962C8B-B14F-4D97-AF65-F5344CB8AC3E}">
        <p14:creationId xmlns:p14="http://schemas.microsoft.com/office/powerpoint/2010/main" val="4139347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7BAD5BDD-E197-41AA-BB24-89DAFD855049}" type="datetimeFigureOut">
              <a:rPr lang="tr-TR" smtClean="0"/>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1213640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BAD5BDD-E197-41AA-BB24-89DAFD855049}" type="datetimeFigureOut">
              <a:rPr lang="tr-TR" smtClean="0"/>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1109483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7BAD5BDD-E197-41AA-BB24-89DAFD855049}" type="datetimeFigureOut">
              <a:rPr lang="tr-TR" smtClean="0"/>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199996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7BAD5BDD-E197-41AA-BB24-89DAFD855049}" type="datetimeFigureOut">
              <a:rPr lang="tr-TR" smtClean="0"/>
              <a:t>04.01.2022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1541125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7BAD5BDD-E197-41AA-BB24-89DAFD855049}" type="datetimeFigureOut">
              <a:rPr lang="tr-TR" smtClean="0"/>
              <a:t>04.01.2022</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3567525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7BAD5BDD-E197-41AA-BB24-89DAFD855049}" type="datetimeFigureOut">
              <a:rPr lang="tr-TR" smtClean="0"/>
              <a:t>04.01.2022</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960409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7BAD5BDD-E197-41AA-BB24-89DAFD855049}" type="datetimeFigureOut">
              <a:rPr lang="tr-TR" smtClean="0"/>
              <a:t>04.01.2022</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1651536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7BAD5BDD-E197-41AA-BB24-89DAFD855049}" type="datetimeFigureOut">
              <a:rPr lang="tr-TR" smtClean="0"/>
              <a:t>04.01.2022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2339164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7BAD5BDD-E197-41AA-BB24-89DAFD855049}" type="datetimeFigureOut">
              <a:rPr lang="tr-TR" smtClean="0"/>
              <a:t>04.01.2022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3210596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BAD5BDD-E197-41AA-BB24-89DAFD855049}" type="datetimeFigureOut">
              <a:rPr lang="tr-TR" smtClean="0"/>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25863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BAD5BDD-E197-41AA-BB24-89DAFD855049}" type="datetimeFigureOut">
              <a:rPr lang="tr-TR" smtClean="0"/>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EC3F6A0-B1BB-441D-9DF7-0B0420B6E916}" type="slidenum">
              <a:rPr lang="tr-TR" smtClean="0"/>
              <a:t>‹#›</a:t>
            </a:fld>
            <a:endParaRPr lang="tr-TR"/>
          </a:p>
        </p:txBody>
      </p:sp>
    </p:spTree>
    <p:extLst>
      <p:ext uri="{BB962C8B-B14F-4D97-AF65-F5344CB8AC3E}">
        <p14:creationId xmlns:p14="http://schemas.microsoft.com/office/powerpoint/2010/main" val="626863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D5BDD-E197-41AA-BB24-89DAFD855049}" type="datetimeFigureOut">
              <a:rPr lang="tr-TR" smtClean="0"/>
              <a:t>04.01.2022</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C3F6A0-B1BB-441D-9DF7-0B0420B6E916}" type="slidenum">
              <a:rPr lang="tr-TR" smtClean="0"/>
              <a:t>‹#›</a:t>
            </a:fld>
            <a:endParaRPr lang="tr-TR"/>
          </a:p>
        </p:txBody>
      </p:sp>
    </p:spTree>
    <p:extLst>
      <p:ext uri="{BB962C8B-B14F-4D97-AF65-F5344CB8AC3E}">
        <p14:creationId xmlns:p14="http://schemas.microsoft.com/office/powerpoint/2010/main" val="4015830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jpg"/><Relationship Id="rId4" Type="http://schemas.openxmlformats.org/officeDocument/2006/relationships/image" Target="../media/image27.jp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22.wmf"/><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35.gif"/></Relationships>
</file>

<file path=ppt/slides/_rels/slide10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43.jpg"/></Relationships>
</file>

<file path=ppt/slides/_rels/slide11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4.xml"/></Relationships>
</file>

<file path=ppt/slides/_rels/slide119.xml.rels><?xml version="1.0" encoding="UTF-8" standalone="yes"?>
<Relationships xmlns="http://schemas.openxmlformats.org/package/2006/relationships"><Relationship Id="rId2" Type="http://schemas.openxmlformats.org/officeDocument/2006/relationships/hyperlink" Target="http://www.tugsanyilmaz.av.tr/is-hukuku/isci-haklari-nelerdir" TargetMode="Externa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hyperlink" Target="http://www.tugsanyilmaz.av.tr/is-hukuku/isci-haklari-nelerdir" TargetMode="External"/><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48.jpg"/></Relationships>
</file>

<file path=ppt/slides/_rels/slide12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4.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0" y="1122363"/>
            <a:ext cx="11924778" cy="4927708"/>
          </a:xfrm>
        </p:spPr>
        <p:txBody>
          <a:bodyPr>
            <a:normAutofit fontScale="90000"/>
          </a:bodyPr>
          <a:lstStyle/>
          <a:p>
            <a:r>
              <a:rPr lang="tr-TR" b="1" dirty="0" smtClean="0">
                <a:solidFill>
                  <a:srgbClr val="FF0000"/>
                </a:solidFill>
                <a:latin typeface="Elephant" panose="02020904090505020303" pitchFamily="18" charset="0"/>
                <a:cs typeface="Times New Roman" panose="02020603050405020304" pitchFamily="18" charset="0"/>
              </a:rPr>
              <a:t>İZMİR İ.S.M.</a:t>
            </a:r>
            <a:br>
              <a:rPr lang="tr-TR" b="1" dirty="0" smtClean="0">
                <a:solidFill>
                  <a:srgbClr val="FF0000"/>
                </a:solidFill>
                <a:latin typeface="Elephant" panose="02020904090505020303" pitchFamily="18" charset="0"/>
                <a:cs typeface="Times New Roman" panose="02020603050405020304" pitchFamily="18" charset="0"/>
              </a:rPr>
            </a:br>
            <a:r>
              <a:rPr lang="tr-TR" b="1" dirty="0" smtClean="0">
                <a:solidFill>
                  <a:srgbClr val="FF0000"/>
                </a:solidFill>
                <a:latin typeface="Elephant" panose="02020904090505020303" pitchFamily="18" charset="0"/>
                <a:cs typeface="Times New Roman" panose="02020603050405020304" pitchFamily="18" charset="0"/>
              </a:rPr>
              <a:t>ÇALIŞAN </a:t>
            </a:r>
            <a:r>
              <a:rPr lang="tr-TR" b="1" dirty="0">
                <a:solidFill>
                  <a:srgbClr val="FF0000"/>
                </a:solidFill>
                <a:latin typeface="Elephant" panose="02020904090505020303" pitchFamily="18" charset="0"/>
                <a:cs typeface="Times New Roman" panose="02020603050405020304" pitchFamily="18" charset="0"/>
              </a:rPr>
              <a:t>HAKLARI </a:t>
            </a:r>
            <a:br>
              <a:rPr lang="tr-TR" b="1" dirty="0">
                <a:solidFill>
                  <a:srgbClr val="FF0000"/>
                </a:solidFill>
                <a:latin typeface="Elephant" panose="02020904090505020303" pitchFamily="18" charset="0"/>
                <a:cs typeface="Times New Roman" panose="02020603050405020304" pitchFamily="18" charset="0"/>
              </a:rPr>
            </a:br>
            <a:r>
              <a:rPr lang="tr-TR" b="1" dirty="0">
                <a:solidFill>
                  <a:srgbClr val="FF0000"/>
                </a:solidFill>
                <a:latin typeface="Elephant" panose="02020904090505020303" pitchFamily="18" charset="0"/>
                <a:cs typeface="Times New Roman" panose="02020603050405020304" pitchFamily="18" charset="0"/>
              </a:rPr>
              <a:t>VE</a:t>
            </a:r>
            <a:br>
              <a:rPr lang="tr-TR" b="1" dirty="0">
                <a:solidFill>
                  <a:srgbClr val="FF0000"/>
                </a:solidFill>
                <a:latin typeface="Elephant" panose="02020904090505020303" pitchFamily="18" charset="0"/>
                <a:cs typeface="Times New Roman" panose="02020603050405020304" pitchFamily="18" charset="0"/>
              </a:rPr>
            </a:br>
            <a:r>
              <a:rPr lang="tr-TR" b="1" dirty="0">
                <a:solidFill>
                  <a:srgbClr val="FF0000"/>
                </a:solidFill>
                <a:latin typeface="Elephant" panose="02020904090505020303" pitchFamily="18" charset="0"/>
                <a:cs typeface="Times New Roman" panose="02020603050405020304" pitchFamily="18" charset="0"/>
              </a:rPr>
              <a:t> GÜVENLİĞİ BİRİM</a:t>
            </a:r>
            <a:br>
              <a:rPr lang="tr-TR" b="1" dirty="0">
                <a:solidFill>
                  <a:srgbClr val="FF0000"/>
                </a:solidFill>
                <a:latin typeface="Elephant" panose="02020904090505020303" pitchFamily="18" charset="0"/>
                <a:cs typeface="Times New Roman" panose="02020603050405020304" pitchFamily="18" charset="0"/>
              </a:rPr>
            </a:br>
            <a:r>
              <a:rPr lang="tr-TR" b="1" dirty="0">
                <a:solidFill>
                  <a:srgbClr val="FF0000"/>
                </a:solidFill>
                <a:latin typeface="Elephant" panose="02020904090505020303" pitchFamily="18" charset="0"/>
                <a:cs typeface="Times New Roman" panose="02020603050405020304" pitchFamily="18" charset="0"/>
              </a:rPr>
              <a:t>UYGULAMALARI</a:t>
            </a:r>
            <a:br>
              <a:rPr lang="tr-TR" b="1" dirty="0">
                <a:solidFill>
                  <a:srgbClr val="FF0000"/>
                </a:solidFill>
                <a:latin typeface="Elephant" panose="02020904090505020303" pitchFamily="18" charset="0"/>
                <a:cs typeface="Times New Roman" panose="02020603050405020304" pitchFamily="18" charset="0"/>
              </a:rPr>
            </a:br>
            <a:endParaRPr lang="tr-TR" b="1" dirty="0">
              <a:solidFill>
                <a:srgbClr val="FF0000"/>
              </a:solidFill>
              <a:latin typeface="Elephant" panose="02020904090505020303" pitchFamily="18" charset="0"/>
              <a:cs typeface="Times New Roman" panose="02020603050405020304" pitchFamily="18" charset="0"/>
            </a:endParaRPr>
          </a:p>
        </p:txBody>
      </p:sp>
    </p:spTree>
    <p:extLst>
      <p:ext uri="{BB962C8B-B14F-4D97-AF65-F5344CB8AC3E}">
        <p14:creationId xmlns:p14="http://schemas.microsoft.com/office/powerpoint/2010/main" val="13609057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1215025" y="2274838"/>
            <a:ext cx="10045873" cy="3108543"/>
          </a:xfrm>
          <a:prstGeom prst="rect">
            <a:avLst/>
          </a:prstGeom>
        </p:spPr>
        <p:txBody>
          <a:bodyPr wrap="square">
            <a:spAutoFit/>
          </a:bodyPr>
          <a:lstStyle/>
          <a:p>
            <a:r>
              <a:rPr lang="tr-TR" sz="2800" b="1" dirty="0">
                <a:solidFill>
                  <a:srgbClr val="000000"/>
                </a:solidFill>
                <a:latin typeface="Times New Roman" panose="02020603050405020304" pitchFamily="18" charset="0"/>
                <a:ea typeface="Courier New" panose="02070309020205020404" pitchFamily="49" charset="0"/>
              </a:rPr>
              <a:t>Sayı	:</a:t>
            </a:r>
            <a:r>
              <a:rPr lang="tr-TR" sz="2800" dirty="0">
                <a:solidFill>
                  <a:srgbClr val="000000"/>
                </a:solidFill>
                <a:latin typeface="Times New Roman" panose="02020603050405020304" pitchFamily="18" charset="0"/>
                <a:ea typeface="Courier New" panose="02070309020205020404" pitchFamily="49" charset="0"/>
              </a:rPr>
              <a:t> B.10.0.SHG.0.21.00.00/951.99/6665														</a:t>
            </a:r>
            <a:r>
              <a:rPr lang="tr-TR" sz="2800" dirty="0" smtClean="0">
                <a:solidFill>
                  <a:srgbClr val="000000"/>
                </a:solidFill>
                <a:latin typeface="Times New Roman" panose="02020603050405020304" pitchFamily="18" charset="0"/>
                <a:ea typeface="Courier New" panose="02070309020205020404" pitchFamily="49" charset="0"/>
              </a:rPr>
              <a:t>									14.05.2012</a:t>
            </a:r>
            <a:endParaRPr lang="tr-TR" sz="2800" dirty="0">
              <a:solidFill>
                <a:srgbClr val="000000"/>
              </a:solidFill>
              <a:latin typeface="Courier New" panose="02070309020205020404" pitchFamily="49" charset="0"/>
              <a:ea typeface="Courier New" panose="02070309020205020404" pitchFamily="49" charset="0"/>
            </a:endParaRPr>
          </a:p>
          <a:p>
            <a:r>
              <a:rPr lang="tr-TR" sz="2800" b="1" dirty="0">
                <a:solidFill>
                  <a:srgbClr val="000000"/>
                </a:solidFill>
                <a:latin typeface="Times New Roman" panose="02020603050405020304" pitchFamily="18" charset="0"/>
                <a:ea typeface="Courier New" panose="02070309020205020404" pitchFamily="49" charset="0"/>
              </a:rPr>
              <a:t>Konu	:</a:t>
            </a:r>
            <a:r>
              <a:rPr lang="tr-TR" sz="2800" dirty="0">
                <a:solidFill>
                  <a:srgbClr val="000000"/>
                </a:solidFill>
                <a:latin typeface="Times New Roman" panose="02020603050405020304" pitchFamily="18" charset="0"/>
                <a:ea typeface="Courier New" panose="02070309020205020404" pitchFamily="49" charset="0"/>
              </a:rPr>
              <a:t> Çalışan güvenliğinin sağlanması</a:t>
            </a:r>
            <a:endParaRPr lang="tr-TR" sz="2800" dirty="0">
              <a:solidFill>
                <a:srgbClr val="000000"/>
              </a:solidFill>
              <a:latin typeface="Courier New" panose="02070309020205020404" pitchFamily="49" charset="0"/>
              <a:ea typeface="Courier New" panose="02070309020205020404" pitchFamily="49" charset="0"/>
            </a:endParaRPr>
          </a:p>
          <a:p>
            <a:r>
              <a:rPr lang="tr-TR" sz="2800" dirty="0">
                <a:solidFill>
                  <a:srgbClr val="000000"/>
                </a:solidFill>
                <a:latin typeface="Times New Roman" panose="02020603050405020304" pitchFamily="18" charset="0"/>
                <a:ea typeface="Courier New" panose="02070309020205020404" pitchFamily="49" charset="0"/>
              </a:rPr>
              <a:t> </a:t>
            </a:r>
            <a:endParaRPr lang="tr-TR" sz="2800" dirty="0">
              <a:solidFill>
                <a:srgbClr val="000000"/>
              </a:solidFill>
              <a:latin typeface="Courier New" panose="02070309020205020404" pitchFamily="49" charset="0"/>
              <a:ea typeface="Courier New" panose="02070309020205020404" pitchFamily="49" charset="0"/>
            </a:endParaRPr>
          </a:p>
          <a:p>
            <a:pPr algn="ctr"/>
            <a:r>
              <a:rPr lang="tr-TR" sz="2800" b="1" dirty="0">
                <a:solidFill>
                  <a:srgbClr val="000000"/>
                </a:solidFill>
                <a:latin typeface="Times New Roman" panose="02020603050405020304" pitchFamily="18" charset="0"/>
                <a:ea typeface="Courier New" panose="02070309020205020404" pitchFamily="49" charset="0"/>
              </a:rPr>
              <a:t>GENELGE</a:t>
            </a:r>
          </a:p>
          <a:p>
            <a:pPr algn="ctr"/>
            <a:r>
              <a:rPr lang="tr-TR" sz="2800" b="1" dirty="0">
                <a:solidFill>
                  <a:srgbClr val="000000"/>
                </a:solidFill>
                <a:latin typeface="Times New Roman" panose="02020603050405020304" pitchFamily="18" charset="0"/>
                <a:ea typeface="Courier New" panose="02070309020205020404" pitchFamily="49" charset="0"/>
              </a:rPr>
              <a:t>2012/23</a:t>
            </a:r>
          </a:p>
        </p:txBody>
      </p:sp>
    </p:spTree>
    <p:extLst>
      <p:ext uri="{BB962C8B-B14F-4D97-AF65-F5344CB8AC3E}">
        <p14:creationId xmlns:p14="http://schemas.microsoft.com/office/powerpoint/2010/main" val="16558363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title"/>
          </p:nvPr>
        </p:nvSpPr>
        <p:spPr/>
        <p:txBody>
          <a:bodyPr>
            <a:normAutofit/>
          </a:bodyPr>
          <a:lstStyle/>
          <a:p>
            <a:pPr algn="ctr"/>
            <a:r>
              <a:rPr lang="tr-TR" b="1" dirty="0" smtClean="0">
                <a:solidFill>
                  <a:srgbClr val="FF0000"/>
                </a:solidFill>
                <a:latin typeface="Times New Roman" panose="02020603050405020304" pitchFamily="18" charset="0"/>
                <a:cs typeface="Times New Roman" panose="02020603050405020304" pitchFamily="18" charset="0"/>
              </a:rPr>
              <a:t>Koordinasyon</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5" name="İçerik Yer Tutucusu 4"/>
          <p:cNvSpPr>
            <a:spLocks noGrp="1"/>
          </p:cNvSpPr>
          <p:nvPr>
            <p:ph idx="1"/>
          </p:nvPr>
        </p:nvSpPr>
        <p:spPr>
          <a:xfrm>
            <a:off x="162838" y="2267210"/>
            <a:ext cx="11711836" cy="3546681"/>
          </a:xfrm>
        </p:spPr>
        <p:txBody>
          <a:bodyPr>
            <a:normAutofit/>
          </a:bodyPr>
          <a:lstStyle/>
          <a:p>
            <a:pPr marL="0" indent="0" algn="just">
              <a:buNone/>
            </a:pPr>
            <a:r>
              <a:rPr lang="tr-TR" dirty="0" smtClean="0"/>
              <a:t>	</a:t>
            </a:r>
            <a:r>
              <a:rPr lang="tr-TR" dirty="0" smtClean="0">
                <a:latin typeface="Times New Roman" panose="02020603050405020304" pitchFamily="18" charset="0"/>
                <a:cs typeface="Times New Roman" panose="02020603050405020304" pitchFamily="18" charset="0"/>
              </a:rPr>
              <a:t>İl Sağlık Müdürünün talimatları gereği İl Koordinasyonu Halk Sağlığı Hizmetleri Başkanlığınca yürütülen Çalışan Hakları ve Güvenliği Hizmetlerinin verilmesi sırasında yürütülen tüm faaliyetlerde işlemlerin aksaksız bir şekilde yürütülmesi için ;</a:t>
            </a:r>
          </a:p>
          <a:p>
            <a:pPr algn="just"/>
            <a:r>
              <a:rPr lang="tr-TR" dirty="0" smtClean="0">
                <a:latin typeface="Times New Roman" panose="02020603050405020304" pitchFamily="18" charset="0"/>
                <a:cs typeface="Times New Roman" panose="02020603050405020304" pitchFamily="18" charset="0"/>
              </a:rPr>
              <a:t>Acil Sağlık Hizmetleri Başkanlığı, </a:t>
            </a:r>
          </a:p>
          <a:p>
            <a:r>
              <a:rPr lang="tr-TR" dirty="0" smtClean="0">
                <a:latin typeface="Times New Roman" panose="02020603050405020304" pitchFamily="18" charset="0"/>
                <a:cs typeface="Times New Roman" panose="02020603050405020304" pitchFamily="18" charset="0"/>
              </a:rPr>
              <a:t>Kamu Hastaneleri Hizmetleri Başkanlığı 1 ve 2</a:t>
            </a:r>
          </a:p>
          <a:p>
            <a:pPr algn="just"/>
            <a:r>
              <a:rPr lang="tr-TR" dirty="0" smtClean="0">
                <a:latin typeface="Times New Roman" panose="02020603050405020304" pitchFamily="18" charset="0"/>
                <a:cs typeface="Times New Roman" panose="02020603050405020304" pitchFamily="18" charset="0"/>
              </a:rPr>
              <a:t>Destek Hizmetleri Başkanlığı ile koordineli bir çalışma yürütülmektedir. </a:t>
            </a:r>
            <a:r>
              <a:rPr lang="tr-TR" b="1" dirty="0" smtClean="0">
                <a:solidFill>
                  <a:srgbClr val="C00000"/>
                </a:solidFill>
              </a:rPr>
              <a:t>	</a:t>
            </a:r>
            <a:endParaRPr lang="tr-TR" dirty="0"/>
          </a:p>
          <a:p>
            <a:pPr marL="0" indent="0">
              <a:buNone/>
            </a:pPr>
            <a:endParaRPr lang="tr-TR" dirty="0"/>
          </a:p>
        </p:txBody>
      </p:sp>
    </p:spTree>
    <p:extLst>
      <p:ext uri="{BB962C8B-B14F-4D97-AF65-F5344CB8AC3E}">
        <p14:creationId xmlns:p14="http://schemas.microsoft.com/office/powerpoint/2010/main" val="10444981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935270" y="111800"/>
            <a:ext cx="8229600" cy="778098"/>
          </a:xfrm>
        </p:spPr>
        <p:txBody>
          <a:bodyPr>
            <a:normAutofit/>
          </a:bodyPr>
          <a:lstStyle/>
          <a:p>
            <a:r>
              <a:rPr lang="tr-TR" sz="4800" dirty="0" smtClean="0">
                <a:solidFill>
                  <a:srgbClr val="FF0000"/>
                </a:solidFill>
                <a:latin typeface="Times New Roman" panose="02020603050405020304" pitchFamily="18" charset="0"/>
                <a:cs typeface="Times New Roman" panose="02020603050405020304" pitchFamily="18" charset="0"/>
              </a:rPr>
              <a:t>AMAÇ</a:t>
            </a:r>
            <a:endParaRPr lang="tr-TR" sz="4800"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137786" y="1052737"/>
            <a:ext cx="11824569" cy="5598584"/>
          </a:xfrm>
        </p:spPr>
        <p:txBody>
          <a:bodyPr>
            <a:noAutofit/>
          </a:bodyPr>
          <a:lstStyle/>
          <a:p>
            <a:r>
              <a:rPr lang="tr-TR" dirty="0">
                <a:latin typeface="Times New Roman" panose="02020603050405020304" pitchFamily="18" charset="0"/>
                <a:cs typeface="Times New Roman" panose="02020603050405020304" pitchFamily="18" charset="0"/>
              </a:rPr>
              <a:t>Tüm Sağlık Kurumlarında, hasta ve çalışan güvenliği için </a:t>
            </a:r>
            <a:r>
              <a:rPr lang="tr-TR" b="1" dirty="0">
                <a:solidFill>
                  <a:srgbClr val="FF0000"/>
                </a:solidFill>
                <a:latin typeface="Times New Roman" panose="02020603050405020304" pitchFamily="18" charset="0"/>
                <a:cs typeface="Times New Roman" panose="02020603050405020304" pitchFamily="18" charset="0"/>
              </a:rPr>
              <a:t>güvenli hizmet sunumu ve güvenli bir ortam</a:t>
            </a:r>
            <a:r>
              <a:rPr lang="tr-TR" dirty="0">
                <a:latin typeface="Times New Roman" panose="02020603050405020304" pitchFamily="18" charset="0"/>
                <a:cs typeface="Times New Roman" panose="02020603050405020304" pitchFamily="18" charset="0"/>
              </a:rPr>
              <a:t> sağlanması, gerekli düzenlemelerin yapılması </a:t>
            </a:r>
            <a:endParaRPr lang="tr-TR" dirty="0" smtClean="0">
              <a:latin typeface="Times New Roman" panose="02020603050405020304" pitchFamily="18" charset="0"/>
              <a:cs typeface="Times New Roman" panose="02020603050405020304" pitchFamily="18" charset="0"/>
            </a:endParaRPr>
          </a:p>
          <a:p>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Sağlık Kurumlarında hasta ve çalışanlar için </a:t>
            </a:r>
            <a:r>
              <a:rPr lang="tr-TR" b="1" dirty="0">
                <a:solidFill>
                  <a:srgbClr val="FF0000"/>
                </a:solidFill>
                <a:latin typeface="Times New Roman" panose="02020603050405020304" pitchFamily="18" charset="0"/>
                <a:cs typeface="Times New Roman" panose="02020603050405020304" pitchFamily="18" charset="0"/>
              </a:rPr>
              <a:t>muhtemel risklerin </a:t>
            </a:r>
            <a:r>
              <a:rPr lang="tr-TR" b="1" dirty="0" smtClean="0">
                <a:solidFill>
                  <a:srgbClr val="FF0000"/>
                </a:solidFill>
                <a:latin typeface="Times New Roman" panose="02020603050405020304" pitchFamily="18" charset="0"/>
                <a:cs typeface="Times New Roman" panose="02020603050405020304" pitchFamily="18" charset="0"/>
              </a:rPr>
              <a:t>belirlenmesi, </a:t>
            </a:r>
            <a:r>
              <a:rPr lang="tr-TR" dirty="0" smtClean="0">
                <a:latin typeface="Times New Roman" panose="02020603050405020304" pitchFamily="18" charset="0"/>
                <a:cs typeface="Times New Roman" panose="02020603050405020304" pitchFamily="18" charset="0"/>
              </a:rPr>
              <a:t> bunların </a:t>
            </a:r>
            <a:r>
              <a:rPr lang="tr-TR" dirty="0">
                <a:latin typeface="Times New Roman" panose="02020603050405020304" pitchFamily="18" charset="0"/>
                <a:cs typeface="Times New Roman" panose="02020603050405020304" pitchFamily="18" charset="0"/>
              </a:rPr>
              <a:t>giderilmesi için uygun yöntem ve tekniklerin </a:t>
            </a:r>
            <a:r>
              <a:rPr lang="tr-TR" dirty="0" smtClean="0">
                <a:latin typeface="Times New Roman" panose="02020603050405020304" pitchFamily="18" charset="0"/>
                <a:cs typeface="Times New Roman" panose="02020603050405020304" pitchFamily="18" charset="0"/>
              </a:rPr>
              <a:t>uygulanması </a:t>
            </a:r>
          </a:p>
          <a:p>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Çalışanlardan gelen </a:t>
            </a:r>
            <a:r>
              <a:rPr lang="tr-TR" b="1" dirty="0">
                <a:solidFill>
                  <a:srgbClr val="FF0000"/>
                </a:solidFill>
                <a:latin typeface="Times New Roman" panose="02020603050405020304" pitchFamily="18" charset="0"/>
                <a:cs typeface="Times New Roman" panose="02020603050405020304" pitchFamily="18" charset="0"/>
              </a:rPr>
              <a:t>talep ve şikayetlerin değerlendirilmesi</a:t>
            </a:r>
            <a:r>
              <a:rPr lang="tr-TR" dirty="0" smtClean="0">
                <a:latin typeface="Times New Roman" panose="02020603050405020304" pitchFamily="18" charset="0"/>
                <a:cs typeface="Times New Roman" panose="02020603050405020304" pitchFamily="18" charset="0"/>
              </a:rPr>
              <a:t>.</a:t>
            </a:r>
          </a:p>
          <a:p>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 Çalışanlara </a:t>
            </a:r>
            <a:r>
              <a:rPr lang="tr-TR" b="1" dirty="0">
                <a:solidFill>
                  <a:srgbClr val="FF0000"/>
                </a:solidFill>
                <a:latin typeface="Times New Roman" panose="02020603050405020304" pitchFamily="18" charset="0"/>
                <a:cs typeface="Times New Roman" panose="02020603050405020304" pitchFamily="18" charset="0"/>
              </a:rPr>
              <a:t>hizmet içi eğitimler </a:t>
            </a:r>
            <a:r>
              <a:rPr lang="tr-TR" dirty="0">
                <a:latin typeface="Times New Roman" panose="02020603050405020304" pitchFamily="18" charset="0"/>
                <a:cs typeface="Times New Roman" panose="02020603050405020304" pitchFamily="18" charset="0"/>
              </a:rPr>
              <a:t>ile güvenli hizmet sunumu ve güvenli çalışma ortamının sürdürülebilirliğinin sağlanması</a:t>
            </a:r>
            <a:r>
              <a:rPr lang="tr-TR" dirty="0" smtClean="0">
                <a:latin typeface="Times New Roman" panose="02020603050405020304" pitchFamily="18" charset="0"/>
                <a:cs typeface="Times New Roman" panose="02020603050405020304" pitchFamily="18" charset="0"/>
              </a:rPr>
              <a:t>.</a:t>
            </a:r>
          </a:p>
          <a:p>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 </a:t>
            </a:r>
            <a:r>
              <a:rPr lang="tr-TR" b="1" dirty="0">
                <a:solidFill>
                  <a:srgbClr val="FF0000"/>
                </a:solidFill>
                <a:latin typeface="Times New Roman" panose="02020603050405020304" pitchFamily="18" charset="0"/>
                <a:cs typeface="Times New Roman" panose="02020603050405020304" pitchFamily="18" charset="0"/>
              </a:rPr>
              <a:t>Çalışan memnuniyeti</a:t>
            </a:r>
            <a:r>
              <a:rPr lang="tr-TR" dirty="0">
                <a:latin typeface="Times New Roman" panose="02020603050405020304" pitchFamily="18" charset="0"/>
                <a:cs typeface="Times New Roman" panose="02020603050405020304" pitchFamily="18" charset="0"/>
              </a:rPr>
              <a:t>nin arttırılması.</a:t>
            </a:r>
          </a:p>
          <a:p>
            <a:pPr marL="0" indent="0">
              <a:buNone/>
            </a:pPr>
            <a:endParaRPr lang="tr-TR" dirty="0"/>
          </a:p>
        </p:txBody>
      </p:sp>
    </p:spTree>
    <p:extLst>
      <p:ext uri="{BB962C8B-B14F-4D97-AF65-F5344CB8AC3E}">
        <p14:creationId xmlns:p14="http://schemas.microsoft.com/office/powerpoint/2010/main" val="9071968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25467" y="4597052"/>
            <a:ext cx="3926317" cy="1626270"/>
          </a:xfrm>
        </p:spPr>
        <p:txBody>
          <a:bodyPr>
            <a:noAutofit/>
          </a:bodyPr>
          <a:lstStyle/>
          <a:p>
            <a:r>
              <a:rPr lang="tr-TR" sz="2800" b="1" dirty="0">
                <a:latin typeface="Times New Roman" panose="02020603050405020304" pitchFamily="18" charset="0"/>
                <a:cs typeface="Times New Roman" panose="02020603050405020304" pitchFamily="18" charset="0"/>
              </a:rPr>
              <a:t/>
            </a:r>
            <a:br>
              <a:rPr lang="tr-TR" sz="2800" b="1" dirty="0">
                <a:latin typeface="Times New Roman" panose="02020603050405020304" pitchFamily="18" charset="0"/>
                <a:cs typeface="Times New Roman" panose="02020603050405020304" pitchFamily="18" charset="0"/>
              </a:rPr>
            </a:br>
            <a:endParaRPr lang="tr-TR" sz="2800" b="1" dirty="0">
              <a:latin typeface="Times New Roman" panose="02020603050405020304" pitchFamily="18" charset="0"/>
              <a:cs typeface="Times New Roman" panose="02020603050405020304" pitchFamily="18" charset="0"/>
            </a:endParaRPr>
          </a:p>
        </p:txBody>
      </p:sp>
      <p:graphicFrame>
        <p:nvGraphicFramePr>
          <p:cNvPr id="3" name="Nesne 2"/>
          <p:cNvGraphicFramePr>
            <a:graphicFrameLocks noChangeAspect="1"/>
          </p:cNvGraphicFramePr>
          <p:nvPr>
            <p:extLst/>
          </p:nvPr>
        </p:nvGraphicFramePr>
        <p:xfrm>
          <a:off x="4151785" y="548681"/>
          <a:ext cx="4371975" cy="6181725"/>
        </p:xfrm>
        <a:graphic>
          <a:graphicData uri="http://schemas.openxmlformats.org/presentationml/2006/ole">
            <mc:AlternateContent xmlns:mc="http://schemas.openxmlformats.org/markup-compatibility/2006">
              <mc:Choice xmlns:v="urn:schemas-microsoft-com:vml" Requires="v">
                <p:oleObj spid="_x0000_s11344" name="Acrobat Document" r:id="rId3" imgW="4371962" imgH="6181479" progId="AcroExch.Document.DC">
                  <p:embed/>
                </p:oleObj>
              </mc:Choice>
              <mc:Fallback>
                <p:oleObj name="Acrobat Document" r:id="rId3" imgW="4371962" imgH="6181479" progId="AcroExch.Document.DC">
                  <p:embed/>
                  <p:pic>
                    <p:nvPicPr>
                      <p:cNvPr id="0" name=""/>
                      <p:cNvPicPr/>
                      <p:nvPr/>
                    </p:nvPicPr>
                    <p:blipFill>
                      <a:blip r:embed="rId4"/>
                      <a:stretch>
                        <a:fillRect/>
                      </a:stretch>
                    </p:blipFill>
                    <p:spPr>
                      <a:xfrm>
                        <a:off x="4151785" y="548681"/>
                        <a:ext cx="4371975" cy="6181725"/>
                      </a:xfrm>
                      <a:prstGeom prst="rect">
                        <a:avLst/>
                      </a:prstGeom>
                    </p:spPr>
                  </p:pic>
                </p:oleObj>
              </mc:Fallback>
            </mc:AlternateContent>
          </a:graphicData>
        </a:graphic>
      </p:graphicFrame>
    </p:spTree>
    <p:extLst>
      <p:ext uri="{BB962C8B-B14F-4D97-AF65-F5344CB8AC3E}">
        <p14:creationId xmlns:p14="http://schemas.microsoft.com/office/powerpoint/2010/main" val="22129885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lgn="ctr"/>
            <a:r>
              <a:rPr lang="tr-TR" b="1" dirty="0" smtClean="0">
                <a:solidFill>
                  <a:srgbClr val="FF0000"/>
                </a:solidFill>
                <a:latin typeface="Times New Roman" panose="02020603050405020304" pitchFamily="18" charset="0"/>
                <a:cs typeface="Times New Roman" panose="02020603050405020304" pitchFamily="18" charset="0"/>
              </a:rPr>
              <a:t>Konu Başlıkları</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425885" y="1825625"/>
            <a:ext cx="11311003" cy="4351338"/>
          </a:xfrm>
        </p:spPr>
        <p:txBody>
          <a:bodyPr>
            <a:normAutofit/>
          </a:bodyPr>
          <a:lstStyle/>
          <a:p>
            <a:pPr marL="0" indent="0">
              <a:buNone/>
            </a:pPr>
            <a:endParaRPr lang="tr-TR" b="1" dirty="0">
              <a:latin typeface="Times New Roman" panose="02020603050405020304" pitchFamily="18" charset="0"/>
              <a:cs typeface="Times New Roman" panose="02020603050405020304" pitchFamily="18" charset="0"/>
            </a:endParaRPr>
          </a:p>
          <a:p>
            <a:r>
              <a:rPr lang="tr-TR" b="1" dirty="0" smtClean="0">
                <a:latin typeface="Times New Roman" panose="02020603050405020304" pitchFamily="18" charset="0"/>
                <a:cs typeface="Times New Roman" panose="02020603050405020304" pitchFamily="18" charset="0"/>
              </a:rPr>
              <a:t>1-Beyaz Kod</a:t>
            </a:r>
          </a:p>
          <a:p>
            <a:endParaRPr lang="tr-TR" b="1" dirty="0" smtClean="0">
              <a:latin typeface="Times New Roman" panose="02020603050405020304" pitchFamily="18" charset="0"/>
              <a:cs typeface="Times New Roman" panose="02020603050405020304" pitchFamily="18" charset="0"/>
            </a:endParaRPr>
          </a:p>
          <a:p>
            <a:r>
              <a:rPr lang="tr-TR" b="1" dirty="0" smtClean="0">
                <a:latin typeface="Times New Roman" panose="02020603050405020304" pitchFamily="18" charset="0"/>
                <a:cs typeface="Times New Roman" panose="02020603050405020304" pitchFamily="18" charset="0"/>
              </a:rPr>
              <a:t>2-Mobbing</a:t>
            </a:r>
          </a:p>
          <a:p>
            <a:endParaRPr lang="tr-TR" b="1" dirty="0" smtClean="0">
              <a:latin typeface="Times New Roman" panose="02020603050405020304" pitchFamily="18" charset="0"/>
              <a:cs typeface="Times New Roman" panose="02020603050405020304" pitchFamily="18" charset="0"/>
            </a:endParaRPr>
          </a:p>
          <a:p>
            <a:r>
              <a:rPr lang="tr-TR" b="1" dirty="0" smtClean="0">
                <a:latin typeface="Times New Roman" panose="02020603050405020304" pitchFamily="18" charset="0"/>
                <a:cs typeface="Times New Roman" panose="02020603050405020304" pitchFamily="18" charset="0"/>
              </a:rPr>
              <a:t>3-Çalışanın Yasal Haklarına Yönelik Başvurular</a:t>
            </a:r>
          </a:p>
          <a:p>
            <a:endParaRPr lang="tr-TR" b="1" dirty="0" smtClean="0">
              <a:latin typeface="Times New Roman" panose="02020603050405020304" pitchFamily="18" charset="0"/>
              <a:cs typeface="Times New Roman" panose="02020603050405020304" pitchFamily="18" charset="0"/>
            </a:endParaRPr>
          </a:p>
          <a:p>
            <a:r>
              <a:rPr lang="tr-TR" b="1" dirty="0" smtClean="0">
                <a:latin typeface="Times New Roman" panose="02020603050405020304" pitchFamily="18" charset="0"/>
                <a:cs typeface="Times New Roman" panose="02020603050405020304" pitchFamily="18" charset="0"/>
              </a:rPr>
              <a:t>4-Çalışanın Motivasyonu</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57493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lgn="ctr"/>
            <a:r>
              <a:rPr lang="tr-TR" b="1" dirty="0">
                <a:solidFill>
                  <a:srgbClr val="FF0000"/>
                </a:solidFill>
                <a:latin typeface="Times New Roman" panose="02020603050405020304" pitchFamily="18" charset="0"/>
                <a:cs typeface="Times New Roman" panose="02020603050405020304" pitchFamily="18" charset="0"/>
              </a:rPr>
              <a:t>1-BEYAZ KOD</a:t>
            </a:r>
            <a:endParaRPr lang="tr-TR"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p:txBody>
          <a:bodyPr/>
          <a:lstStyle/>
          <a:p>
            <a:pPr marL="0" indent="0">
              <a:buNone/>
            </a:pPr>
            <a:endParaRPr lang="tr-TR" dirty="0" smtClean="0"/>
          </a:p>
          <a:p>
            <a:pPr marL="0" indent="0">
              <a:buNone/>
            </a:pPr>
            <a:r>
              <a:rPr lang="tr-TR" b="1" dirty="0" smtClean="0">
                <a:solidFill>
                  <a:srgbClr val="FF0000"/>
                </a:solidFill>
                <a:latin typeface="Times New Roman" panose="02020603050405020304" pitchFamily="18" charset="0"/>
                <a:cs typeface="Times New Roman" panose="02020603050405020304" pitchFamily="18" charset="0"/>
              </a:rPr>
              <a:t>TANIM:</a:t>
            </a:r>
            <a:endParaRPr lang="tr-TR" b="1" dirty="0">
              <a:solidFill>
                <a:srgbClr val="FF0000"/>
              </a:solidFill>
              <a:latin typeface="Times New Roman" panose="02020603050405020304" pitchFamily="18" charset="0"/>
              <a:cs typeface="Times New Roman" panose="02020603050405020304" pitchFamily="18" charset="0"/>
            </a:endParaRPr>
          </a:p>
          <a:p>
            <a:pPr marL="0" indent="0" algn="just">
              <a:buNone/>
            </a:pPr>
            <a:r>
              <a:rPr lang="tr-TR" dirty="0" smtClean="0">
                <a:latin typeface="Times New Roman" panose="02020603050405020304" pitchFamily="18" charset="0"/>
                <a:cs typeface="Times New Roman" panose="02020603050405020304" pitchFamily="18" charset="0"/>
              </a:rPr>
              <a:t>Sağlık hizmeti sunumu sırasında veya bu görevlerinden dolayı sağlık çalışanına karşı işlenen suçlar :</a:t>
            </a:r>
          </a:p>
          <a:p>
            <a:pPr marL="0" indent="0">
              <a:buNone/>
            </a:pPr>
            <a:endParaRPr lang="tr-TR" dirty="0" smtClean="0">
              <a:latin typeface="Times New Roman" panose="02020603050405020304" pitchFamily="18" charset="0"/>
              <a:cs typeface="Times New Roman" panose="02020603050405020304" pitchFamily="18" charset="0"/>
            </a:endParaRPr>
          </a:p>
          <a:p>
            <a:pPr lvl="2"/>
            <a:r>
              <a:rPr lang="tr-TR" b="1" dirty="0" smtClean="0">
                <a:latin typeface="Times New Roman" panose="02020603050405020304" pitchFamily="18" charset="0"/>
                <a:cs typeface="Times New Roman" panose="02020603050405020304" pitchFamily="18" charset="0"/>
              </a:rPr>
              <a:t>Sözel</a:t>
            </a:r>
          </a:p>
          <a:p>
            <a:pPr lvl="2"/>
            <a:r>
              <a:rPr lang="tr-TR" b="1" dirty="0" smtClean="0">
                <a:latin typeface="Times New Roman" panose="02020603050405020304" pitchFamily="18" charset="0"/>
                <a:cs typeface="Times New Roman" panose="02020603050405020304" pitchFamily="18" charset="0"/>
              </a:rPr>
              <a:t>Sözel ve Fiziksel</a:t>
            </a:r>
          </a:p>
          <a:p>
            <a:pPr lvl="2"/>
            <a:r>
              <a:rPr lang="tr-TR" b="1" dirty="0" smtClean="0">
                <a:latin typeface="Times New Roman" panose="02020603050405020304" pitchFamily="18" charset="0"/>
                <a:cs typeface="Times New Roman" panose="02020603050405020304" pitchFamily="18" charset="0"/>
              </a:rPr>
              <a:t>Fiziksel</a:t>
            </a:r>
          </a:p>
          <a:p>
            <a:pPr lvl="2"/>
            <a:r>
              <a:rPr lang="tr-TR" b="1" dirty="0" smtClean="0">
                <a:latin typeface="Times New Roman" panose="02020603050405020304" pitchFamily="18" charset="0"/>
                <a:cs typeface="Times New Roman" panose="02020603050405020304" pitchFamily="18" charset="0"/>
              </a:rPr>
              <a:t>Cinsel </a:t>
            </a:r>
            <a:endParaRPr lang="tr-T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36777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ctr"/>
            <a:r>
              <a:rPr lang="tr-TR" b="1" dirty="0" smtClean="0">
                <a:solidFill>
                  <a:srgbClr val="FF0000"/>
                </a:solidFill>
                <a:latin typeface="Times New Roman" panose="02020603050405020304" pitchFamily="18" charset="0"/>
                <a:cs typeface="Times New Roman" panose="02020603050405020304" pitchFamily="18" charset="0"/>
              </a:rPr>
              <a:t>BEYAZ KOD YÖNETİMİ</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p:txBody>
          <a:bodyPr>
            <a:normAutofit/>
          </a:bodyPr>
          <a:lstStyle/>
          <a:p>
            <a:r>
              <a:rPr lang="tr-TR" dirty="0">
                <a:latin typeface="Times New Roman" pitchFamily="18" charset="0"/>
                <a:cs typeface="Times New Roman" pitchFamily="18" charset="0"/>
              </a:rPr>
              <a:t>Şiddet Öncesi</a:t>
            </a:r>
          </a:p>
          <a:p>
            <a:pPr marL="0" indent="0">
              <a:buNone/>
            </a:pPr>
            <a:r>
              <a:rPr lang="tr-TR" dirty="0">
                <a:latin typeface="Times New Roman" pitchFamily="18" charset="0"/>
                <a:cs typeface="Times New Roman" pitchFamily="18" charset="0"/>
              </a:rPr>
              <a:t>    Koruyucu Önlemler</a:t>
            </a:r>
          </a:p>
          <a:p>
            <a:pPr marL="0" indent="0">
              <a:buNone/>
            </a:pPr>
            <a:endParaRPr lang="tr-TR" dirty="0">
              <a:solidFill>
                <a:schemeClr val="bg2">
                  <a:lumMod val="10000"/>
                </a:schemeClr>
              </a:solidFill>
              <a:latin typeface="Times New Roman" pitchFamily="18" charset="0"/>
              <a:cs typeface="Times New Roman" pitchFamily="18" charset="0"/>
            </a:endParaRPr>
          </a:p>
          <a:p>
            <a:r>
              <a:rPr lang="tr-TR" dirty="0">
                <a:latin typeface="Times New Roman" pitchFamily="18" charset="0"/>
                <a:cs typeface="Times New Roman" pitchFamily="18" charset="0"/>
              </a:rPr>
              <a:t>Şiddet Sırasında</a:t>
            </a:r>
          </a:p>
          <a:p>
            <a:pPr marL="0" indent="0">
              <a:buNone/>
            </a:pPr>
            <a:r>
              <a:rPr lang="tr-TR" dirty="0">
                <a:latin typeface="Times New Roman" pitchFamily="18" charset="0"/>
                <a:cs typeface="Times New Roman" pitchFamily="18" charset="0"/>
              </a:rPr>
              <a:t>    Acil Yardım</a:t>
            </a:r>
          </a:p>
          <a:p>
            <a:pPr marL="0" indent="0">
              <a:buNone/>
            </a:pPr>
            <a:endParaRPr lang="tr-TR" dirty="0">
              <a:latin typeface="Times New Roman" pitchFamily="18" charset="0"/>
              <a:cs typeface="Times New Roman" pitchFamily="18" charset="0"/>
            </a:endParaRPr>
          </a:p>
          <a:p>
            <a:r>
              <a:rPr lang="tr-TR" dirty="0">
                <a:latin typeface="Times New Roman" pitchFamily="18" charset="0"/>
                <a:cs typeface="Times New Roman" pitchFamily="18" charset="0"/>
              </a:rPr>
              <a:t>Şiddet Sonrasında</a:t>
            </a:r>
          </a:p>
          <a:p>
            <a:pPr marL="0" indent="0">
              <a:buNone/>
            </a:pPr>
            <a:r>
              <a:rPr lang="tr-TR" dirty="0">
                <a:latin typeface="Times New Roman" pitchFamily="18" charset="0"/>
                <a:cs typeface="Times New Roman" pitchFamily="18" charset="0"/>
              </a:rPr>
              <a:t>    Tedavi ve Rehabilitasyon</a:t>
            </a:r>
          </a:p>
          <a:p>
            <a:endParaRPr lang="tr-TR" dirty="0"/>
          </a:p>
        </p:txBody>
      </p:sp>
    </p:spTree>
    <p:extLst>
      <p:ext uri="{BB962C8B-B14F-4D97-AF65-F5344CB8AC3E}">
        <p14:creationId xmlns:p14="http://schemas.microsoft.com/office/powerpoint/2010/main" val="12699512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981200" y="274638"/>
            <a:ext cx="8229600" cy="778098"/>
          </a:xfrm>
        </p:spPr>
        <p:txBody>
          <a:bodyPr>
            <a:normAutofit fontScale="90000"/>
          </a:bodyPr>
          <a:lstStyle/>
          <a:p>
            <a:pPr algn="ctr"/>
            <a:r>
              <a:rPr lang="tr-TR" sz="4900" b="1" dirty="0" smtClean="0">
                <a:solidFill>
                  <a:srgbClr val="FF0000"/>
                </a:solidFill>
                <a:latin typeface="Times New Roman" pitchFamily="18" charset="0"/>
                <a:cs typeface="Times New Roman" pitchFamily="18" charset="0"/>
              </a:rPr>
              <a:t>A-ŞİDDET </a:t>
            </a:r>
            <a:r>
              <a:rPr lang="tr-TR" sz="4900" b="1" dirty="0">
                <a:solidFill>
                  <a:srgbClr val="FF0000"/>
                </a:solidFill>
                <a:latin typeface="Times New Roman" pitchFamily="18" charset="0"/>
                <a:cs typeface="Times New Roman" pitchFamily="18" charset="0"/>
              </a:rPr>
              <a:t>ÖNCESİ</a:t>
            </a:r>
            <a:r>
              <a:rPr lang="tr-TR" dirty="0">
                <a:latin typeface="Times New Roman" pitchFamily="18" charset="0"/>
                <a:cs typeface="Times New Roman" pitchFamily="18" charset="0"/>
              </a:rPr>
              <a:t/>
            </a:r>
            <a:br>
              <a:rPr lang="tr-TR" dirty="0">
                <a:latin typeface="Times New Roman" pitchFamily="18" charset="0"/>
                <a:cs typeface="Times New Roman" pitchFamily="18" charset="0"/>
              </a:rPr>
            </a:br>
            <a:endParaRPr lang="tr-TR" dirty="0"/>
          </a:p>
        </p:txBody>
      </p:sp>
      <p:sp>
        <p:nvSpPr>
          <p:cNvPr id="3" name="İçerik Yer Tutucusu 2"/>
          <p:cNvSpPr>
            <a:spLocks noGrp="1"/>
          </p:cNvSpPr>
          <p:nvPr>
            <p:ph idx="1"/>
          </p:nvPr>
        </p:nvSpPr>
        <p:spPr>
          <a:xfrm>
            <a:off x="0" y="1052737"/>
            <a:ext cx="12037512" cy="5073427"/>
          </a:xfrm>
        </p:spPr>
        <p:txBody>
          <a:bodyPr>
            <a:normAutofit/>
          </a:bodyPr>
          <a:lstStyle/>
          <a:p>
            <a:pPr>
              <a:buFont typeface="Wingdings" pitchFamily="2" charset="2"/>
              <a:buChar char="ü"/>
            </a:pPr>
            <a:r>
              <a:rPr lang="tr-TR" dirty="0">
                <a:latin typeface="Times New Roman" pitchFamily="18" charset="0"/>
                <a:cs typeface="Times New Roman" pitchFamily="18" charset="0"/>
              </a:rPr>
              <a:t>Genel güvenlik uygulamaları(x-ray, kamera sistemleri, kart okuyucu kapı vb</a:t>
            </a:r>
            <a:r>
              <a:rPr lang="tr-TR" dirty="0" smtClean="0">
                <a:latin typeface="Times New Roman" pitchFamily="18" charset="0"/>
                <a:cs typeface="Times New Roman" pitchFamily="18" charset="0"/>
              </a:rPr>
              <a:t>.).</a:t>
            </a:r>
          </a:p>
          <a:p>
            <a:pPr>
              <a:buFont typeface="Wingdings" pitchFamily="2" charset="2"/>
              <a:buChar char="ü"/>
            </a:pPr>
            <a:r>
              <a:rPr lang="tr-TR" dirty="0" smtClean="0">
                <a:latin typeface="Times New Roman" pitchFamily="18" charset="0"/>
                <a:cs typeface="Times New Roman" pitchFamily="18" charset="0"/>
              </a:rPr>
              <a:t>Güvenlik </a:t>
            </a:r>
            <a:r>
              <a:rPr lang="tr-TR" dirty="0">
                <a:latin typeface="Times New Roman" pitchFamily="18" charset="0"/>
                <a:cs typeface="Times New Roman" pitchFamily="18" charset="0"/>
              </a:rPr>
              <a:t>Destek Hattı vb. </a:t>
            </a:r>
          </a:p>
          <a:p>
            <a:pPr>
              <a:buFont typeface="Wingdings" pitchFamily="2" charset="2"/>
              <a:buChar char="ü"/>
            </a:pPr>
            <a:r>
              <a:rPr lang="tr-TR" dirty="0">
                <a:latin typeface="Times New Roman" pitchFamily="18" charset="0"/>
                <a:cs typeface="Times New Roman" pitchFamily="18" charset="0"/>
              </a:rPr>
              <a:t>Hastane Polisi ve Güvenlik.</a:t>
            </a:r>
          </a:p>
          <a:p>
            <a:pPr>
              <a:buFont typeface="Wingdings" pitchFamily="2" charset="2"/>
              <a:buChar char="ü"/>
            </a:pPr>
            <a:r>
              <a:rPr lang="tr-TR" dirty="0">
                <a:latin typeface="Times New Roman" pitchFamily="18" charset="0"/>
                <a:cs typeface="Times New Roman" pitchFamily="18" charset="0"/>
              </a:rPr>
              <a:t>İnsan gücü planlaması.</a:t>
            </a:r>
          </a:p>
          <a:p>
            <a:pPr>
              <a:buFont typeface="Wingdings" pitchFamily="2" charset="2"/>
              <a:buChar char="ü"/>
            </a:pPr>
            <a:r>
              <a:rPr lang="tr-TR" dirty="0">
                <a:latin typeface="Times New Roman" pitchFamily="18" charset="0"/>
                <a:cs typeface="Times New Roman" pitchFamily="18" charset="0"/>
              </a:rPr>
              <a:t>İlkyardım ve acil prosedürleri.</a:t>
            </a:r>
          </a:p>
          <a:p>
            <a:pPr>
              <a:buFont typeface="Wingdings" pitchFamily="2" charset="2"/>
              <a:buChar char="ü"/>
            </a:pPr>
            <a:r>
              <a:rPr lang="tr-TR" dirty="0">
                <a:latin typeface="Times New Roman" pitchFamily="18" charset="0"/>
                <a:cs typeface="Times New Roman" pitchFamily="18" charset="0"/>
              </a:rPr>
              <a:t>Eğitim.</a:t>
            </a:r>
          </a:p>
          <a:p>
            <a:pPr>
              <a:buFont typeface="Wingdings" pitchFamily="2" charset="2"/>
              <a:buChar char="ü"/>
            </a:pPr>
            <a:r>
              <a:rPr lang="tr-TR" dirty="0">
                <a:latin typeface="Times New Roman" pitchFamily="18" charset="0"/>
                <a:cs typeface="Times New Roman" pitchFamily="18" charset="0"/>
              </a:rPr>
              <a:t>Beyaz Kod Afiş ve Broşürlerinin Kurum içerisinde efektif kullanımı.</a:t>
            </a:r>
          </a:p>
          <a:p>
            <a:pPr>
              <a:buFont typeface="Wingdings" pitchFamily="2" charset="2"/>
              <a:buChar char="ü"/>
            </a:pPr>
            <a:r>
              <a:rPr lang="tr-TR" dirty="0">
                <a:latin typeface="Times New Roman" pitchFamily="18" charset="0"/>
                <a:cs typeface="Times New Roman" pitchFamily="18" charset="0"/>
              </a:rPr>
              <a:t>Bilgilendirme/Bilinçlendirme..</a:t>
            </a:r>
          </a:p>
          <a:p>
            <a:endParaRPr lang="tr-TR" dirty="0"/>
          </a:p>
        </p:txBody>
      </p:sp>
    </p:spTree>
    <p:extLst>
      <p:ext uri="{BB962C8B-B14F-4D97-AF65-F5344CB8AC3E}">
        <p14:creationId xmlns:p14="http://schemas.microsoft.com/office/powerpoint/2010/main" val="8213976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ctr"/>
            <a:r>
              <a:rPr lang="tr-TR" b="1" dirty="0" smtClean="0">
                <a:solidFill>
                  <a:srgbClr val="FF0000"/>
                </a:solidFill>
                <a:latin typeface="Times New Roman" panose="02020603050405020304" pitchFamily="18" charset="0"/>
                <a:cs typeface="Times New Roman" panose="02020603050405020304" pitchFamily="18" charset="0"/>
              </a:rPr>
              <a:t>B-ŞİDDET SIRASINDA</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p:txBody>
          <a:bodyPr>
            <a:normAutofit lnSpcReduction="10000"/>
          </a:bodyPr>
          <a:lstStyle/>
          <a:p>
            <a:pPr algn="just"/>
            <a:r>
              <a:rPr lang="tr-TR" dirty="0">
                <a:latin typeface="Times New Roman" pitchFamily="18" charset="0"/>
                <a:cs typeface="Times New Roman" pitchFamily="18" charset="0"/>
              </a:rPr>
              <a:t>ACİL </a:t>
            </a:r>
            <a:r>
              <a:rPr lang="tr-TR" dirty="0" smtClean="0">
                <a:latin typeface="Times New Roman" pitchFamily="18" charset="0"/>
                <a:cs typeface="Times New Roman" pitchFamily="18" charset="0"/>
              </a:rPr>
              <a:t>YARDIM</a:t>
            </a:r>
          </a:p>
          <a:p>
            <a:pPr algn="just"/>
            <a:endParaRPr lang="tr-TR" dirty="0">
              <a:latin typeface="Times New Roman" pitchFamily="18" charset="0"/>
              <a:cs typeface="Times New Roman" pitchFamily="18" charset="0"/>
            </a:endParaRPr>
          </a:p>
          <a:p>
            <a:pPr algn="just">
              <a:buFont typeface="Wingdings" pitchFamily="2" charset="2"/>
              <a:buChar char="ü"/>
            </a:pPr>
            <a:r>
              <a:rPr lang="tr-TR" dirty="0">
                <a:latin typeface="Times New Roman" pitchFamily="18" charset="0"/>
                <a:cs typeface="Times New Roman" pitchFamily="18" charset="0"/>
              </a:rPr>
              <a:t>Sağlık </a:t>
            </a:r>
            <a:r>
              <a:rPr lang="tr-TR" dirty="0" smtClean="0">
                <a:latin typeface="Times New Roman" pitchFamily="18" charset="0"/>
                <a:cs typeface="Times New Roman" pitchFamily="18" charset="0"/>
              </a:rPr>
              <a:t>yardımı</a:t>
            </a:r>
          </a:p>
          <a:p>
            <a:pPr algn="just">
              <a:buFont typeface="Wingdings" pitchFamily="2" charset="2"/>
              <a:buChar char="ü"/>
            </a:pPr>
            <a:endParaRPr lang="tr-TR" dirty="0">
              <a:latin typeface="Times New Roman" pitchFamily="18" charset="0"/>
              <a:cs typeface="Times New Roman" pitchFamily="18" charset="0"/>
            </a:endParaRPr>
          </a:p>
          <a:p>
            <a:pPr algn="just">
              <a:buFont typeface="Wingdings" pitchFamily="2" charset="2"/>
              <a:buChar char="ü"/>
            </a:pPr>
            <a:r>
              <a:rPr lang="tr-TR" dirty="0">
                <a:latin typeface="Times New Roman" pitchFamily="18" charset="0"/>
                <a:cs typeface="Times New Roman" pitchFamily="18" charset="0"/>
              </a:rPr>
              <a:t>Adli </a:t>
            </a:r>
            <a:r>
              <a:rPr lang="tr-TR" dirty="0" smtClean="0">
                <a:latin typeface="Times New Roman" pitchFamily="18" charset="0"/>
                <a:cs typeface="Times New Roman" pitchFamily="18" charset="0"/>
              </a:rPr>
              <a:t>yardım</a:t>
            </a:r>
          </a:p>
          <a:p>
            <a:pPr algn="just">
              <a:buFont typeface="Wingdings" pitchFamily="2" charset="2"/>
              <a:buChar char="ü"/>
            </a:pPr>
            <a:endParaRPr lang="tr-TR" dirty="0">
              <a:latin typeface="Times New Roman" pitchFamily="18" charset="0"/>
              <a:cs typeface="Times New Roman" pitchFamily="18" charset="0"/>
            </a:endParaRPr>
          </a:p>
          <a:p>
            <a:pPr marL="0" indent="0" algn="just">
              <a:buNone/>
            </a:pPr>
            <a:r>
              <a:rPr lang="tr-TR" dirty="0">
                <a:latin typeface="Times New Roman" pitchFamily="18" charset="0"/>
                <a:cs typeface="Times New Roman" pitchFamily="18" charset="0"/>
              </a:rPr>
              <a:t>	Suçla ilgili </a:t>
            </a:r>
            <a:r>
              <a:rPr lang="tr-TR" dirty="0" smtClean="0">
                <a:latin typeface="Times New Roman" pitchFamily="18" charset="0"/>
                <a:cs typeface="Times New Roman" pitchFamily="18" charset="0"/>
              </a:rPr>
              <a:t>bildirim</a:t>
            </a:r>
          </a:p>
          <a:p>
            <a:pPr marL="0" indent="0" algn="just">
              <a:buNone/>
            </a:pPr>
            <a:endParaRPr lang="tr-TR" dirty="0">
              <a:latin typeface="Times New Roman" pitchFamily="18" charset="0"/>
              <a:cs typeface="Times New Roman" pitchFamily="18" charset="0"/>
            </a:endParaRPr>
          </a:p>
          <a:p>
            <a:pPr marL="0" indent="0" algn="just">
              <a:buNone/>
            </a:pPr>
            <a:r>
              <a:rPr lang="tr-TR" dirty="0">
                <a:latin typeface="Times New Roman" pitchFamily="18" charset="0"/>
                <a:cs typeface="Times New Roman" pitchFamily="18" charset="0"/>
              </a:rPr>
              <a:t>	Şiddet bulgularını belgeleme ve rapor etme</a:t>
            </a:r>
          </a:p>
          <a:p>
            <a:endParaRPr lang="tr-TR" dirty="0"/>
          </a:p>
        </p:txBody>
      </p:sp>
    </p:spTree>
    <p:extLst>
      <p:ext uri="{BB962C8B-B14F-4D97-AF65-F5344CB8AC3E}">
        <p14:creationId xmlns:p14="http://schemas.microsoft.com/office/powerpoint/2010/main" val="2343076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b="1" dirty="0" smtClean="0">
                <a:solidFill>
                  <a:srgbClr val="FF0000"/>
                </a:solidFill>
                <a:latin typeface="Times New Roman" pitchFamily="18" charset="0"/>
                <a:cs typeface="Times New Roman" pitchFamily="18" charset="0"/>
              </a:rPr>
              <a:t>C-ŞİDDET </a:t>
            </a:r>
            <a:r>
              <a:rPr lang="tr-TR" b="1" dirty="0">
                <a:solidFill>
                  <a:srgbClr val="FF0000"/>
                </a:solidFill>
                <a:latin typeface="Times New Roman" pitchFamily="18" charset="0"/>
                <a:cs typeface="Times New Roman" pitchFamily="18" charset="0"/>
              </a:rPr>
              <a:t>SONRASINDA</a:t>
            </a:r>
            <a:r>
              <a:rPr lang="tr-TR" dirty="0">
                <a:latin typeface="Times New Roman" pitchFamily="18" charset="0"/>
                <a:cs typeface="Times New Roman" pitchFamily="18" charset="0"/>
              </a:rPr>
              <a:t/>
            </a:r>
            <a:br>
              <a:rPr lang="tr-TR" dirty="0">
                <a:latin typeface="Times New Roman" pitchFamily="18" charset="0"/>
                <a:cs typeface="Times New Roman" pitchFamily="18" charset="0"/>
              </a:rPr>
            </a:br>
            <a:endParaRPr lang="tr-TR" dirty="0"/>
          </a:p>
        </p:txBody>
      </p:sp>
      <p:sp>
        <p:nvSpPr>
          <p:cNvPr id="3" name="İçerik Yer Tutucusu 2"/>
          <p:cNvSpPr>
            <a:spLocks noGrp="1"/>
          </p:cNvSpPr>
          <p:nvPr>
            <p:ph idx="1"/>
          </p:nvPr>
        </p:nvSpPr>
        <p:spPr>
          <a:xfrm>
            <a:off x="838200" y="964504"/>
            <a:ext cx="10515600" cy="5787025"/>
          </a:xfrm>
        </p:spPr>
        <p:txBody>
          <a:bodyPr>
            <a:normAutofit/>
          </a:bodyPr>
          <a:lstStyle/>
          <a:p>
            <a:pPr algn="just">
              <a:buFont typeface="Wingdings" pitchFamily="2" charset="2"/>
              <a:buChar char="ü"/>
            </a:pPr>
            <a:r>
              <a:rPr lang="tr-TR" dirty="0" smtClean="0">
                <a:latin typeface="Times New Roman" pitchFamily="18" charset="0"/>
                <a:cs typeface="Times New Roman" pitchFamily="18" charset="0"/>
              </a:rPr>
              <a:t>Tedavi </a:t>
            </a:r>
            <a:r>
              <a:rPr lang="tr-TR" dirty="0">
                <a:latin typeface="Times New Roman" pitchFamily="18" charset="0"/>
                <a:cs typeface="Times New Roman" pitchFamily="18" charset="0"/>
              </a:rPr>
              <a:t>ve </a:t>
            </a:r>
            <a:r>
              <a:rPr lang="tr-TR" dirty="0" smtClean="0">
                <a:latin typeface="Times New Roman" pitchFamily="18" charset="0"/>
                <a:cs typeface="Times New Roman" pitchFamily="18" charset="0"/>
              </a:rPr>
              <a:t>rehabilitasyon.</a:t>
            </a:r>
          </a:p>
          <a:p>
            <a:pPr algn="just">
              <a:buFont typeface="Wingdings" pitchFamily="2" charset="2"/>
              <a:buChar char="ü"/>
            </a:pPr>
            <a:endParaRPr lang="tr-TR" dirty="0">
              <a:latin typeface="Times New Roman" pitchFamily="18" charset="0"/>
              <a:cs typeface="Times New Roman" pitchFamily="18" charset="0"/>
            </a:endParaRPr>
          </a:p>
          <a:p>
            <a:pPr algn="just">
              <a:buFont typeface="Wingdings" pitchFamily="2" charset="2"/>
              <a:buChar char="ü"/>
            </a:pPr>
            <a:r>
              <a:rPr lang="tr-TR" dirty="0">
                <a:latin typeface="Times New Roman" pitchFamily="18" charset="0"/>
                <a:cs typeface="Times New Roman" pitchFamily="18" charset="0"/>
              </a:rPr>
              <a:t>Şiddet sonuçlarının ortadan kaldırılması</a:t>
            </a:r>
            <a:r>
              <a:rPr lang="tr-TR" dirty="0" smtClean="0">
                <a:latin typeface="Times New Roman" pitchFamily="18" charset="0"/>
                <a:cs typeface="Times New Roman" pitchFamily="18" charset="0"/>
              </a:rPr>
              <a:t>.</a:t>
            </a:r>
          </a:p>
          <a:p>
            <a:pPr algn="just">
              <a:buFont typeface="Wingdings" pitchFamily="2" charset="2"/>
              <a:buChar char="ü"/>
            </a:pPr>
            <a:endParaRPr lang="tr-TR" dirty="0" smtClean="0">
              <a:latin typeface="Times New Roman" pitchFamily="18" charset="0"/>
              <a:cs typeface="Times New Roman" pitchFamily="18" charset="0"/>
            </a:endParaRPr>
          </a:p>
          <a:p>
            <a:pPr algn="just">
              <a:buFont typeface="Wingdings" pitchFamily="2" charset="2"/>
              <a:buChar char="ü"/>
            </a:pPr>
            <a:r>
              <a:rPr lang="tr-TR" dirty="0" smtClean="0">
                <a:latin typeface="Times New Roman" pitchFamily="18" charset="0"/>
                <a:cs typeface="Times New Roman" pitchFamily="18" charset="0"/>
              </a:rPr>
              <a:t>Olayın kök neden analizinin yapılması.</a:t>
            </a:r>
          </a:p>
          <a:p>
            <a:pPr algn="just">
              <a:buFont typeface="Wingdings" pitchFamily="2" charset="2"/>
              <a:buChar char="ü"/>
            </a:pPr>
            <a:endParaRPr lang="tr-TR" dirty="0" smtClean="0">
              <a:latin typeface="Times New Roman" pitchFamily="18" charset="0"/>
              <a:cs typeface="Times New Roman" pitchFamily="18" charset="0"/>
            </a:endParaRPr>
          </a:p>
          <a:p>
            <a:pPr algn="just">
              <a:buFont typeface="Wingdings" pitchFamily="2" charset="2"/>
              <a:buChar char="ü"/>
            </a:pPr>
            <a:r>
              <a:rPr lang="tr-TR" dirty="0" smtClean="0">
                <a:latin typeface="Times New Roman" pitchFamily="18" charset="0"/>
                <a:cs typeface="Times New Roman" pitchFamily="18" charset="0"/>
              </a:rPr>
              <a:t>Düzeltici/önleyici faaliyetler.</a:t>
            </a:r>
          </a:p>
          <a:p>
            <a:pPr algn="just">
              <a:buFont typeface="Wingdings" pitchFamily="2" charset="2"/>
              <a:buChar char="ü"/>
            </a:pPr>
            <a:endParaRPr lang="tr-TR" dirty="0" smtClean="0">
              <a:latin typeface="Times New Roman" pitchFamily="18" charset="0"/>
              <a:cs typeface="Times New Roman" pitchFamily="18" charset="0"/>
            </a:endParaRPr>
          </a:p>
          <a:p>
            <a:pPr algn="just">
              <a:buFont typeface="Wingdings" pitchFamily="2" charset="2"/>
              <a:buChar char="ü"/>
            </a:pPr>
            <a:r>
              <a:rPr lang="tr-TR" dirty="0" smtClean="0">
                <a:latin typeface="Times New Roman" pitchFamily="18" charset="0"/>
                <a:cs typeface="Times New Roman" pitchFamily="18" charset="0"/>
              </a:rPr>
              <a:t>Adli sürecin yönetimi.</a:t>
            </a:r>
          </a:p>
          <a:p>
            <a:pPr algn="just">
              <a:buFont typeface="Wingdings" pitchFamily="2" charset="2"/>
              <a:buChar char="ü"/>
            </a:pPr>
            <a:endParaRPr lang="tr-TR" dirty="0" smtClean="0">
              <a:latin typeface="Times New Roman" pitchFamily="18" charset="0"/>
              <a:cs typeface="Times New Roman" pitchFamily="18" charset="0"/>
            </a:endParaRPr>
          </a:p>
          <a:p>
            <a:pPr algn="just">
              <a:buFont typeface="Wingdings" pitchFamily="2" charset="2"/>
              <a:buChar char="ü"/>
            </a:pPr>
            <a:r>
              <a:rPr lang="tr-TR" dirty="0" smtClean="0">
                <a:latin typeface="Times New Roman" pitchFamily="18" charset="0"/>
                <a:cs typeface="Times New Roman" pitchFamily="18" charset="0"/>
              </a:rPr>
              <a:t>Yönetimin sürece dahil olması.</a:t>
            </a:r>
            <a:endParaRPr lang="tr-TR" dirty="0">
              <a:latin typeface="Times New Roman" pitchFamily="18" charset="0"/>
              <a:cs typeface="Times New Roman" pitchFamily="18" charset="0"/>
            </a:endParaRPr>
          </a:p>
          <a:p>
            <a:pPr marL="0" indent="0">
              <a:buNone/>
            </a:pPr>
            <a:endParaRPr lang="tr-TR" dirty="0"/>
          </a:p>
        </p:txBody>
      </p:sp>
    </p:spTree>
    <p:extLst>
      <p:ext uri="{BB962C8B-B14F-4D97-AF65-F5344CB8AC3E}">
        <p14:creationId xmlns:p14="http://schemas.microsoft.com/office/powerpoint/2010/main" val="37382067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pic>
        <p:nvPicPr>
          <p:cNvPr id="4" name="İçerik Yer Tutucusu 3"/>
          <p:cNvPicPr>
            <a:picLocks noGrp="1" noChangeAspect="1"/>
          </p:cNvPicPr>
          <p:nvPr>
            <p:ph idx="1"/>
          </p:nvPr>
        </p:nvPicPr>
        <p:blipFill>
          <a:blip r:embed="rId2"/>
          <a:stretch>
            <a:fillRect/>
          </a:stretch>
        </p:blipFill>
        <p:spPr>
          <a:xfrm>
            <a:off x="838199" y="1825625"/>
            <a:ext cx="10723323" cy="4351338"/>
          </a:xfrm>
          <a:prstGeom prst="rect">
            <a:avLst/>
          </a:prstGeom>
        </p:spPr>
      </p:pic>
    </p:spTree>
    <p:extLst>
      <p:ext uri="{BB962C8B-B14F-4D97-AF65-F5344CB8AC3E}">
        <p14:creationId xmlns:p14="http://schemas.microsoft.com/office/powerpoint/2010/main" val="27047699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063554" y="2006600"/>
            <a:ext cx="8064895" cy="1077218"/>
          </a:xfrm>
          <a:prstGeom prst="rect">
            <a:avLst/>
          </a:prstGeom>
        </p:spPr>
        <p:txBody>
          <a:bodyPr wrap="square">
            <a:spAutoFit/>
          </a:bodyPr>
          <a:lstStyle/>
          <a:p>
            <a:pPr algn="just">
              <a:defRPr/>
            </a:pPr>
            <a:endParaRPr lang="tr-TR" b="1" dirty="0">
              <a:latin typeface="Times New Roman" panose="02020603050405020304" pitchFamily="18" charset="0"/>
              <a:cs typeface="Times New Roman" panose="02020603050405020304" pitchFamily="18" charset="0"/>
            </a:endParaRPr>
          </a:p>
          <a:p>
            <a:pPr algn="just">
              <a:defRPr/>
            </a:pPr>
            <a:r>
              <a:rPr lang="tr-TR" b="1" dirty="0">
                <a:latin typeface="Times New Roman" panose="02020603050405020304" pitchFamily="18" charset="0"/>
                <a:cs typeface="Times New Roman" panose="02020603050405020304" pitchFamily="18" charset="0"/>
              </a:rPr>
              <a:t>	</a:t>
            </a:r>
            <a:endParaRPr lang="tr-TR" sz="2400" dirty="0">
              <a:cs typeface="Times New Roman" pitchFamily="18" charset="0"/>
            </a:endParaRPr>
          </a:p>
          <a:p>
            <a:pPr>
              <a:defRPr/>
            </a:pPr>
            <a:endParaRPr lang="tr-TR" dirty="0">
              <a:latin typeface="Times New Roman" pitchFamily="18" charset="0"/>
              <a:cs typeface="Times New Roman" pitchFamily="18" charset="0"/>
            </a:endParaRPr>
          </a:p>
          <a:p>
            <a:pPr>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endParaRPr lang="tr-TR" dirty="0"/>
          </a:p>
        </p:txBody>
      </p:sp>
      <p:sp>
        <p:nvSpPr>
          <p:cNvPr id="6" name="Metin kutusu 4"/>
          <p:cNvSpPr txBox="1">
            <a:spLocks noChangeArrowheads="1"/>
          </p:cNvSpPr>
          <p:nvPr/>
        </p:nvSpPr>
        <p:spPr bwMode="auto">
          <a:xfrm>
            <a:off x="176421" y="237764"/>
            <a:ext cx="10384077" cy="1446550"/>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4400" b="1" dirty="0" smtClean="0">
                <a:solidFill>
                  <a:srgbClr val="FF0000"/>
                </a:solidFill>
                <a:latin typeface="Times New Roman" panose="02020603050405020304" pitchFamily="18" charset="0"/>
                <a:cs typeface="Times New Roman" panose="02020603050405020304" pitchFamily="18" charset="0"/>
              </a:rPr>
              <a:t>Yapılan </a:t>
            </a:r>
            <a:r>
              <a:rPr lang="tr-TR" sz="4400" b="1" dirty="0">
                <a:solidFill>
                  <a:srgbClr val="FF0000"/>
                </a:solidFill>
                <a:latin typeface="Times New Roman" panose="02020603050405020304" pitchFamily="18" charset="0"/>
                <a:cs typeface="Times New Roman" panose="02020603050405020304" pitchFamily="18" charset="0"/>
              </a:rPr>
              <a:t>Başvuru </a:t>
            </a:r>
            <a:r>
              <a:rPr lang="tr-TR" sz="4400" b="1" dirty="0" smtClean="0">
                <a:solidFill>
                  <a:srgbClr val="FF0000"/>
                </a:solidFill>
                <a:latin typeface="Times New Roman" panose="02020603050405020304" pitchFamily="18" charset="0"/>
                <a:cs typeface="Times New Roman" panose="02020603050405020304" pitchFamily="18" charset="0"/>
              </a:rPr>
              <a:t>Sonrasında Doldurulması Gereken Belgeler</a:t>
            </a:r>
            <a:endParaRPr lang="tr-TR" sz="4400" b="1" dirty="0">
              <a:solidFill>
                <a:srgbClr val="FF0000"/>
              </a:solidFill>
              <a:latin typeface="Times New Roman" panose="02020603050405020304" pitchFamily="18" charset="0"/>
              <a:cs typeface="Times New Roman" panose="02020603050405020304" pitchFamily="18" charset="0"/>
            </a:endParaRPr>
          </a:p>
        </p:txBody>
      </p:sp>
      <p:sp>
        <p:nvSpPr>
          <p:cNvPr id="9" name="Dikdörtgen 8"/>
          <p:cNvSpPr/>
          <p:nvPr/>
        </p:nvSpPr>
        <p:spPr>
          <a:xfrm>
            <a:off x="176421" y="1889383"/>
            <a:ext cx="11610571" cy="4401205"/>
          </a:xfrm>
          <a:prstGeom prst="rect">
            <a:avLst/>
          </a:prstGeom>
        </p:spPr>
        <p:txBody>
          <a:bodyPr wrap="square">
            <a:spAutoFit/>
          </a:bodyPr>
          <a:lstStyle/>
          <a:p>
            <a:pPr algn="just"/>
            <a:r>
              <a:rPr lang="tr-TR" i="1" dirty="0"/>
              <a:t>	</a:t>
            </a:r>
            <a:r>
              <a:rPr lang="tr-TR" b="1" i="1" dirty="0">
                <a:solidFill>
                  <a:prstClr val="black"/>
                </a:solidFill>
                <a:latin typeface="Times New Roman" panose="02020603050405020304" pitchFamily="18" charset="0"/>
                <a:cs typeface="Times New Roman" panose="02020603050405020304" pitchFamily="18" charset="0"/>
              </a:rPr>
              <a:t> </a:t>
            </a:r>
            <a:r>
              <a:rPr lang="tr-TR" sz="2400" i="1" dirty="0">
                <a:solidFill>
                  <a:prstClr val="black"/>
                </a:solidFill>
                <a:latin typeface="Times New Roman" panose="02020603050405020304" pitchFamily="18" charset="0"/>
                <a:cs typeface="Times New Roman" panose="02020603050405020304" pitchFamily="18" charset="0"/>
              </a:rPr>
              <a:t>“</a:t>
            </a:r>
            <a:r>
              <a:rPr lang="tr-TR" sz="2800" i="1" dirty="0">
                <a:latin typeface="Times New Roman" panose="02020603050405020304" pitchFamily="18" charset="0"/>
                <a:cs typeface="Times New Roman" panose="02020603050405020304" pitchFamily="18" charset="0"/>
              </a:rPr>
              <a:t>a) </a:t>
            </a:r>
            <a:r>
              <a:rPr lang="tr-TR" sz="2800" b="1" i="1" u="sng" dirty="0" smtClean="0">
                <a:solidFill>
                  <a:srgbClr val="FF0000"/>
                </a:solidFill>
                <a:latin typeface="Times New Roman" panose="02020603050405020304" pitchFamily="18" charset="0"/>
                <a:cs typeface="Times New Roman" panose="02020603050405020304" pitchFamily="18" charset="0"/>
              </a:rPr>
              <a:t>OLAY TUTANAĞI</a:t>
            </a:r>
            <a:endParaRPr lang="tr-TR" sz="2800" i="1" dirty="0" smtClean="0">
              <a:latin typeface="Times New Roman" panose="02020603050405020304" pitchFamily="18" charset="0"/>
              <a:cs typeface="Times New Roman" panose="02020603050405020304" pitchFamily="18" charset="0"/>
            </a:endParaRPr>
          </a:p>
          <a:p>
            <a:pPr algn="just"/>
            <a:r>
              <a:rPr lang="tr-TR" sz="2800" i="1" dirty="0" smtClean="0">
                <a:latin typeface="Times New Roman" panose="02020603050405020304" pitchFamily="18" charset="0"/>
                <a:cs typeface="Times New Roman" panose="02020603050405020304" pitchFamily="18" charset="0"/>
              </a:rPr>
              <a:t>Şiddet </a:t>
            </a:r>
            <a:r>
              <a:rPr lang="tr-TR" sz="2800" i="1" dirty="0">
                <a:latin typeface="Times New Roman" panose="02020603050405020304" pitchFamily="18" charset="0"/>
                <a:cs typeface="Times New Roman" panose="02020603050405020304" pitchFamily="18" charset="0"/>
              </a:rPr>
              <a:t>olayı sonrasında tutulan ve hadiseyi izah eden tutanaktır. </a:t>
            </a:r>
            <a:r>
              <a:rPr lang="tr-TR" sz="2800" b="1" i="1" dirty="0">
                <a:latin typeface="Times New Roman" panose="02020603050405020304" pitchFamily="18" charset="0"/>
                <a:cs typeface="Times New Roman" panose="02020603050405020304" pitchFamily="18" charset="0"/>
              </a:rPr>
              <a:t>Şiddete maruz kalan çalışan, adli süreçlerde kanıt teşkil etmesi açısından olaya tanık olan diğer personel ile birlikte, olayı anlatan ve belgeleyen bir tutanak düzenlemelidir. </a:t>
            </a:r>
            <a:r>
              <a:rPr lang="tr-TR" sz="2800" i="1" dirty="0">
                <a:latin typeface="Times New Roman" panose="02020603050405020304" pitchFamily="18" charset="0"/>
                <a:cs typeface="Times New Roman" panose="02020603050405020304" pitchFamily="18" charset="0"/>
              </a:rPr>
              <a:t>Tutanakta, tarih ve saat bilgileri ile failin kimlik bilgilerine (eğer bilinmiyorsa açık eşkâline), olayın gelişim seyrine ve mağdur çalışana yönelik saldırının ayrıntılarına yer vermesinin yanı sıra mutlaka olaya tanık olan personelin adları ve imzaları, ayrıca tutanağın düzenlendiği tarih de yer almalıdır. Tutanak el yazısı ile düzenlenebilir, ancak okunaklı olması gerekir. Düzenlenen olay tutanağının </a:t>
            </a:r>
            <a:r>
              <a:rPr lang="tr-TR" sz="2800" i="1" dirty="0" err="1">
                <a:latin typeface="Times New Roman" panose="02020603050405020304" pitchFamily="18" charset="0"/>
                <a:cs typeface="Times New Roman" panose="02020603050405020304" pitchFamily="18" charset="0"/>
              </a:rPr>
              <a:t>ÇGB’ye</a:t>
            </a:r>
            <a:r>
              <a:rPr lang="tr-TR" sz="2800" i="1" dirty="0">
                <a:latin typeface="Times New Roman" panose="02020603050405020304" pitchFamily="18" charset="0"/>
                <a:cs typeface="Times New Roman" panose="02020603050405020304" pitchFamily="18" charset="0"/>
              </a:rPr>
              <a:t> teslim edilmesi gerekmektedir. </a:t>
            </a:r>
            <a:endParaRPr lang="tr-TR"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92023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25260" y="237995"/>
            <a:ext cx="12066740" cy="5816977"/>
          </a:xfrm>
          <a:prstGeom prst="rect">
            <a:avLst/>
          </a:prstGeom>
        </p:spPr>
        <p:txBody>
          <a:bodyPr wrap="square">
            <a:spAutoFit/>
          </a:bodyPr>
          <a:lstStyle/>
          <a:p>
            <a:pPr algn="ctr">
              <a:spcAft>
                <a:spcPts val="0"/>
              </a:spcAft>
            </a:pPr>
            <a:r>
              <a:rPr lang="tr-TR" sz="1200" b="1" dirty="0">
                <a:latin typeface="Times New Roman" panose="02020603050405020304" pitchFamily="18" charset="0"/>
                <a:ea typeface="Calibri" panose="020F0502020204030204" pitchFamily="34" charset="0"/>
              </a:rPr>
              <a:t>OLAY TUTANAĞI</a:t>
            </a:r>
            <a:endParaRPr lang="tr-TR" sz="1200" dirty="0">
              <a:latin typeface="Times New Roman" panose="02020603050405020304" pitchFamily="18" charset="0"/>
              <a:ea typeface="Calibri" panose="020F0502020204030204" pitchFamily="34" charset="0"/>
            </a:endParaRPr>
          </a:p>
          <a:p>
            <a:pPr algn="just">
              <a:spcAft>
                <a:spcPts val="0"/>
              </a:spcAft>
            </a:pPr>
            <a:r>
              <a:rPr lang="tr-TR" sz="1200" b="1" dirty="0">
                <a:latin typeface="Times New Roman" panose="02020603050405020304" pitchFamily="18"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algn="just">
              <a:spcAft>
                <a:spcPts val="0"/>
              </a:spcAft>
              <a:tabLst>
                <a:tab pos="900430" algn="l"/>
                <a:tab pos="990600" algn="l"/>
              </a:tabLst>
            </a:pPr>
            <a:r>
              <a:rPr lang="tr-TR" sz="1200" b="1" dirty="0">
                <a:latin typeface="Times New Roman" panose="02020603050405020304" pitchFamily="18" charset="0"/>
                <a:ea typeface="Calibri" panose="020F0502020204030204" pitchFamily="34" charset="0"/>
              </a:rPr>
              <a:t>Olay Tarihi	;	</a:t>
            </a:r>
            <a:r>
              <a:rPr lang="tr-TR" sz="1200" dirty="0">
                <a:latin typeface="Times New Roman" panose="02020603050405020304" pitchFamily="18" charset="0"/>
                <a:ea typeface="Calibri" panose="020F0502020204030204" pitchFamily="34" charset="0"/>
              </a:rPr>
              <a:t>…/…/…</a:t>
            </a:r>
          </a:p>
          <a:p>
            <a:pPr algn="just">
              <a:spcAft>
                <a:spcPts val="0"/>
              </a:spcAft>
              <a:tabLst>
                <a:tab pos="900430" algn="l"/>
                <a:tab pos="990600" algn="l"/>
              </a:tabLst>
            </a:pPr>
            <a:r>
              <a:rPr lang="tr-TR" sz="1200" b="1" dirty="0">
                <a:latin typeface="Times New Roman" panose="02020603050405020304" pitchFamily="18" charset="0"/>
                <a:ea typeface="Calibri" panose="020F0502020204030204" pitchFamily="34" charset="0"/>
              </a:rPr>
              <a:t>Olay Saati	;	</a:t>
            </a:r>
            <a:r>
              <a:rPr lang="tr-TR" sz="1200" dirty="0">
                <a:latin typeface="Times New Roman" panose="02020603050405020304" pitchFamily="18" charset="0"/>
                <a:ea typeface="Calibri" panose="020F0502020204030204" pitchFamily="34" charset="0"/>
              </a:rPr>
              <a:t>…-… ‘de,</a:t>
            </a:r>
          </a:p>
          <a:p>
            <a:pPr>
              <a:spcAft>
                <a:spcPts val="0"/>
              </a:spcAft>
              <a:tabLst>
                <a:tab pos="900430" algn="l"/>
                <a:tab pos="990600" algn="l"/>
              </a:tabLst>
            </a:pPr>
            <a:r>
              <a:rPr lang="tr-TR" sz="1200" b="1" dirty="0">
                <a:latin typeface="Times New Roman" panose="02020603050405020304" pitchFamily="18" charset="0"/>
                <a:ea typeface="Calibri" panose="020F0502020204030204" pitchFamily="34" charset="0"/>
              </a:rPr>
              <a:t>Olay yeri	;	</a:t>
            </a:r>
            <a:r>
              <a:rPr lang="tr-TR" sz="1200" dirty="0">
                <a:latin typeface="Times New Roman" panose="02020603050405020304" pitchFamily="18" charset="0"/>
                <a:ea typeface="Calibri" panose="020F0502020204030204" pitchFamily="34" charset="0"/>
              </a:rPr>
              <a:t>………… Hastanesi, ………………birimi</a:t>
            </a:r>
          </a:p>
          <a:p>
            <a:pPr algn="just">
              <a:spcAft>
                <a:spcPts val="0"/>
              </a:spcAft>
              <a:tabLst>
                <a:tab pos="900430" algn="l"/>
                <a:tab pos="990600" algn="l"/>
              </a:tabLst>
            </a:pPr>
            <a:r>
              <a:rPr lang="tr-TR" sz="1200" b="1" dirty="0">
                <a:latin typeface="Times New Roman" panose="02020603050405020304" pitchFamily="18" charset="0"/>
                <a:ea typeface="Calibri" panose="020F0502020204030204" pitchFamily="34" charset="0"/>
              </a:rPr>
              <a:t>Şüpheliler	;</a:t>
            </a:r>
            <a:r>
              <a:rPr lang="tr-TR" sz="1200" dirty="0">
                <a:latin typeface="Times New Roman" panose="02020603050405020304" pitchFamily="18" charset="0"/>
                <a:ea typeface="Calibri" panose="020F0502020204030204" pitchFamily="34" charset="0"/>
              </a:rPr>
              <a:t>…………………………………….. (veya olayla ilgili olası kişilerin kimliklerinin tespitinde ana ayırt edici nitelikleri olan boy, kilo, cinsiyet, yaş aralığı gibi ifadeler.) </a:t>
            </a:r>
          </a:p>
          <a:p>
            <a:pPr indent="449580" algn="just">
              <a:spcAft>
                <a:spcPts val="0"/>
              </a:spcAft>
            </a:pPr>
            <a:r>
              <a:rPr lang="tr-TR" sz="1200" dirty="0">
                <a:latin typeface="Times New Roman" panose="02020603050405020304" pitchFamily="18" charset="0"/>
                <a:ea typeface="Calibri" panose="020F0502020204030204" pitchFamily="34" charset="0"/>
              </a:rPr>
              <a:t>Yukarıda zikredilen kişi/kişiler tarafından sözel ve/veya fiziksel şiddete maruz kaldım. Söz konusu hadise şu şekilde vuku bulmuştur;</a:t>
            </a:r>
          </a:p>
          <a:p>
            <a:pPr indent="449580" algn="just">
              <a:spcAft>
                <a:spcPts val="0"/>
              </a:spcAft>
            </a:pPr>
            <a:r>
              <a:rPr lang="tr-TR" sz="1200" dirty="0">
                <a:latin typeface="Times New Roman" panose="02020603050405020304" pitchFamily="18" charset="0"/>
                <a:ea typeface="Calibri" panose="020F0502020204030204" pitchFamily="34" charset="0"/>
              </a:rPr>
              <a:t>………………………………………………………………………………………………………………………………………………………………………………………………………………………………………………………………………………………………………………………………………………………………………………………………………………………………………………………………………………………………………………………………………………………………………………………………………. </a:t>
            </a:r>
          </a:p>
          <a:p>
            <a:pPr indent="449580" algn="just">
              <a:spcAft>
                <a:spcPts val="0"/>
              </a:spcAft>
            </a:pPr>
            <a:r>
              <a:rPr lang="tr-TR" sz="1200" dirty="0" smtClean="0">
                <a:latin typeface="Times New Roman" panose="02020603050405020304" pitchFamily="18" charset="0"/>
                <a:ea typeface="Calibri" panose="020F0502020204030204" pitchFamily="34" charset="0"/>
              </a:rPr>
              <a:t>İşbu </a:t>
            </a:r>
            <a:r>
              <a:rPr lang="tr-TR" sz="1200" dirty="0">
                <a:latin typeface="Times New Roman" panose="02020603050405020304" pitchFamily="18" charset="0"/>
                <a:ea typeface="Calibri" panose="020F0502020204030204" pitchFamily="34" charset="0"/>
              </a:rPr>
              <a:t>tutanak tarafımdan olay yerinde tanzim edildikten sonra, imza altına alınmıştır. …./…./…., saat …:…</a:t>
            </a:r>
          </a:p>
          <a:p>
            <a:pPr indent="449580" algn="just">
              <a:spcAft>
                <a:spcPts val="0"/>
              </a:spcAft>
            </a:pPr>
            <a:r>
              <a:rPr lang="tr-TR" sz="1200" dirty="0">
                <a:latin typeface="Times New Roman" panose="02020603050405020304" pitchFamily="18" charset="0"/>
                <a:ea typeface="Calibri" panose="020F0502020204030204" pitchFamily="34" charset="0"/>
              </a:rPr>
              <a:t> </a:t>
            </a:r>
          </a:p>
          <a:p>
            <a:pPr indent="449580" algn="just">
              <a:spcAft>
                <a:spcPts val="0"/>
              </a:spcAft>
            </a:pPr>
            <a:r>
              <a:rPr lang="tr-TR" sz="1200" dirty="0">
                <a:latin typeface="Times New Roman" panose="02020603050405020304" pitchFamily="18" charset="0"/>
                <a:ea typeface="Calibri" panose="020F0502020204030204" pitchFamily="34" charset="0"/>
              </a:rPr>
              <a:t> </a:t>
            </a:r>
          </a:p>
          <a:p>
            <a:pPr>
              <a:spcAft>
                <a:spcPts val="0"/>
              </a:spcAft>
            </a:pPr>
            <a:r>
              <a:rPr lang="tr-TR" sz="1200" dirty="0">
                <a:latin typeface="Times New Roman" panose="02020603050405020304" pitchFamily="18" charset="0"/>
                <a:ea typeface="Calibri" panose="020F0502020204030204" pitchFamily="34" charset="0"/>
              </a:rPr>
              <a:t> </a:t>
            </a:r>
          </a:p>
          <a:p>
            <a:pPr>
              <a:spcAft>
                <a:spcPts val="0"/>
              </a:spcAft>
            </a:pPr>
            <a:r>
              <a:rPr lang="tr-TR" sz="1200" dirty="0">
                <a:latin typeface="Times New Roman" panose="02020603050405020304" pitchFamily="18" charset="0"/>
                <a:ea typeface="Calibri" panose="020F0502020204030204" pitchFamily="34" charset="0"/>
              </a:rPr>
              <a:t>1.Tanık			2.Tanık		Yönetici		Mağdur</a:t>
            </a:r>
          </a:p>
          <a:p>
            <a:pPr>
              <a:spcAft>
                <a:spcPts val="0"/>
              </a:spcAft>
            </a:pPr>
            <a:r>
              <a:rPr lang="tr-TR" sz="1200" dirty="0">
                <a:latin typeface="Times New Roman" panose="02020603050405020304" pitchFamily="18" charset="0"/>
                <a:ea typeface="Calibri" panose="020F0502020204030204" pitchFamily="34" charset="0"/>
              </a:rPr>
              <a:t>İmza			</a:t>
            </a:r>
            <a:r>
              <a:rPr lang="tr-TR" sz="1200" dirty="0" smtClean="0">
                <a:latin typeface="Times New Roman" panose="02020603050405020304" pitchFamily="18" charset="0"/>
                <a:ea typeface="Calibri" panose="020F0502020204030204" pitchFamily="34" charset="0"/>
              </a:rPr>
              <a:t>İmza</a:t>
            </a:r>
            <a:r>
              <a:rPr lang="tr-TR" sz="1200" dirty="0">
                <a:latin typeface="Times New Roman" panose="02020603050405020304" pitchFamily="18" charset="0"/>
                <a:ea typeface="Calibri" panose="020F0502020204030204" pitchFamily="34" charset="0"/>
              </a:rPr>
              <a:t>		</a:t>
            </a:r>
            <a:r>
              <a:rPr lang="tr-TR" sz="1200" dirty="0" smtClean="0">
                <a:latin typeface="Times New Roman" panose="02020603050405020304" pitchFamily="18" charset="0"/>
                <a:ea typeface="Calibri" panose="020F0502020204030204" pitchFamily="34" charset="0"/>
              </a:rPr>
              <a:t>İmza</a:t>
            </a:r>
            <a:r>
              <a:rPr lang="tr-TR" sz="1200" dirty="0">
                <a:latin typeface="Times New Roman" panose="02020603050405020304" pitchFamily="18" charset="0"/>
                <a:ea typeface="Calibri" panose="020F0502020204030204" pitchFamily="34" charset="0"/>
              </a:rPr>
              <a:t>		</a:t>
            </a:r>
            <a:r>
              <a:rPr lang="tr-TR" sz="1200" dirty="0" smtClean="0">
                <a:latin typeface="Times New Roman" panose="02020603050405020304" pitchFamily="18" charset="0"/>
                <a:ea typeface="Calibri" panose="020F0502020204030204" pitchFamily="34" charset="0"/>
              </a:rPr>
              <a:t>İmza</a:t>
            </a:r>
            <a:endParaRPr lang="tr-TR" sz="1200" dirty="0">
              <a:latin typeface="Times New Roman" panose="02020603050405020304" pitchFamily="18" charset="0"/>
              <a:ea typeface="Calibri" panose="020F0502020204030204" pitchFamily="34" charset="0"/>
            </a:endParaRPr>
          </a:p>
          <a:p>
            <a:pPr>
              <a:spcAft>
                <a:spcPts val="0"/>
              </a:spcAft>
            </a:pPr>
            <a:r>
              <a:rPr lang="tr-TR" sz="1200" dirty="0">
                <a:latin typeface="Times New Roman" panose="02020603050405020304" pitchFamily="18" charset="0"/>
                <a:ea typeface="Calibri" panose="020F0502020204030204" pitchFamily="34" charset="0"/>
              </a:rPr>
              <a:t>Ad-</a:t>
            </a:r>
            <a:r>
              <a:rPr lang="tr-TR" sz="1200" dirty="0" err="1">
                <a:latin typeface="Times New Roman" panose="02020603050405020304" pitchFamily="18" charset="0"/>
                <a:ea typeface="Calibri" panose="020F0502020204030204" pitchFamily="34" charset="0"/>
              </a:rPr>
              <a:t>soyad</a:t>
            </a:r>
            <a:r>
              <a:rPr lang="tr-TR" sz="1200" dirty="0">
                <a:latin typeface="Times New Roman" panose="02020603050405020304" pitchFamily="18" charset="0"/>
                <a:ea typeface="Calibri" panose="020F0502020204030204" pitchFamily="34" charset="0"/>
              </a:rPr>
              <a:t>			Ad-</a:t>
            </a:r>
            <a:r>
              <a:rPr lang="tr-TR" sz="1200" dirty="0" err="1">
                <a:latin typeface="Times New Roman" panose="02020603050405020304" pitchFamily="18" charset="0"/>
                <a:ea typeface="Calibri" panose="020F0502020204030204" pitchFamily="34" charset="0"/>
              </a:rPr>
              <a:t>soyad</a:t>
            </a:r>
            <a:r>
              <a:rPr lang="tr-TR" sz="1200" dirty="0">
                <a:latin typeface="Times New Roman" panose="02020603050405020304" pitchFamily="18" charset="0"/>
                <a:ea typeface="Calibri" panose="020F0502020204030204" pitchFamily="34" charset="0"/>
              </a:rPr>
              <a:t>		Ad-</a:t>
            </a:r>
            <a:r>
              <a:rPr lang="tr-TR" sz="1200" dirty="0" err="1">
                <a:latin typeface="Times New Roman" panose="02020603050405020304" pitchFamily="18" charset="0"/>
                <a:ea typeface="Calibri" panose="020F0502020204030204" pitchFamily="34" charset="0"/>
              </a:rPr>
              <a:t>soyad</a:t>
            </a:r>
            <a:r>
              <a:rPr lang="tr-TR" sz="1200" dirty="0">
                <a:latin typeface="Times New Roman" panose="02020603050405020304" pitchFamily="18" charset="0"/>
                <a:ea typeface="Calibri" panose="020F0502020204030204" pitchFamily="34" charset="0"/>
              </a:rPr>
              <a:t>		Ad-</a:t>
            </a:r>
            <a:r>
              <a:rPr lang="tr-TR" sz="1200" dirty="0" err="1">
                <a:latin typeface="Times New Roman" panose="02020603050405020304" pitchFamily="18" charset="0"/>
                <a:ea typeface="Calibri" panose="020F0502020204030204" pitchFamily="34" charset="0"/>
              </a:rPr>
              <a:t>soyad</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dirty="0">
                <a:latin typeface="Times New Roman" panose="02020603050405020304" pitchFamily="18"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dirty="0">
                <a:latin typeface="Times New Roman" panose="02020603050405020304" pitchFamily="18"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dirty="0">
                <a:latin typeface="Times New Roman" panose="02020603050405020304" pitchFamily="18"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dirty="0">
                <a:latin typeface="Times New Roman" panose="02020603050405020304" pitchFamily="18"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dirty="0">
                <a:latin typeface="Times New Roman" panose="02020603050405020304" pitchFamily="18"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dirty="0">
                <a:latin typeface="Times New Roman" panose="02020603050405020304" pitchFamily="18"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u="sng" dirty="0">
                <a:latin typeface="Tahoma" panose="020B0604030504040204" pitchFamily="34" charset="0"/>
                <a:ea typeface="Calibri" panose="020F0502020204030204" pitchFamily="34" charset="0"/>
              </a:rPr>
              <a:t>TUTANAK TUTMA İLKELERİ</a:t>
            </a:r>
            <a:endParaRPr lang="tr-TR" sz="1200" dirty="0">
              <a:latin typeface="Times New Roman" panose="02020603050405020304" pitchFamily="18" charset="0"/>
              <a:ea typeface="Calibri" panose="020F0502020204030204" pitchFamily="34" charset="0"/>
            </a:endParaRPr>
          </a:p>
          <a:p>
            <a:pPr algn="ctr">
              <a:spcAft>
                <a:spcPts val="0"/>
              </a:spcAft>
            </a:pPr>
            <a:r>
              <a:rPr lang="tr-TR" sz="1200" b="1" dirty="0">
                <a:latin typeface="Tahoma" panose="020B0604030504040204" pitchFamily="34" charset="0"/>
                <a:ea typeface="Calibri" panose="020F0502020204030204" pitchFamily="34" charset="0"/>
              </a:rPr>
              <a:t> </a:t>
            </a:r>
            <a:endParaRPr lang="tr-TR" sz="1200" dirty="0">
              <a:latin typeface="Times New Roman" panose="02020603050405020304" pitchFamily="18" charset="0"/>
              <a:ea typeface="Calibri" panose="020F0502020204030204" pitchFamily="34" charset="0"/>
            </a:endParaRPr>
          </a:p>
          <a:p>
            <a:pPr indent="449580" algn="just">
              <a:spcAft>
                <a:spcPts val="0"/>
              </a:spcAft>
            </a:pPr>
            <a:r>
              <a:rPr lang="tr-TR" sz="1200" dirty="0">
                <a:latin typeface="Tahoma" panose="020B0604030504040204" pitchFamily="34" charset="0"/>
                <a:ea typeface="Calibri" panose="020F0502020204030204" pitchFamily="34" charset="0"/>
              </a:rPr>
              <a:t>1.) Tutanaklar, olay tarihi ve saati ile başlar, tutanağın tutulduğu tarih ve saatle biter.</a:t>
            </a:r>
            <a:endParaRPr lang="tr-TR" sz="1200" dirty="0">
              <a:latin typeface="Times New Roman" panose="02020603050405020304" pitchFamily="18" charset="0"/>
              <a:ea typeface="Calibri" panose="020F0502020204030204" pitchFamily="34" charset="0"/>
            </a:endParaRPr>
          </a:p>
          <a:p>
            <a:pPr indent="449580" algn="just">
              <a:spcAft>
                <a:spcPts val="0"/>
              </a:spcAft>
            </a:pPr>
            <a:r>
              <a:rPr lang="tr-TR" sz="1200" dirty="0">
                <a:latin typeface="Tahoma" panose="020B0604030504040204" pitchFamily="34" charset="0"/>
                <a:ea typeface="Calibri" panose="020F0502020204030204" pitchFamily="34" charset="0"/>
              </a:rPr>
              <a:t>2.) Tutanaklar da mümkünse 2 tanık (2 yoksa 1 de olur), tutanağı tutan kişi ve amirin imzalarıyla beraber 4 imza olmalıdır.</a:t>
            </a:r>
            <a:endParaRPr lang="tr-TR" sz="1200" dirty="0">
              <a:latin typeface="Times New Roman" panose="02020603050405020304" pitchFamily="18" charset="0"/>
              <a:ea typeface="Calibri" panose="020F0502020204030204" pitchFamily="34" charset="0"/>
            </a:endParaRPr>
          </a:p>
          <a:p>
            <a:pPr indent="449580" algn="just">
              <a:spcAft>
                <a:spcPts val="0"/>
              </a:spcAft>
            </a:pPr>
            <a:r>
              <a:rPr lang="tr-TR" sz="1200" dirty="0">
                <a:latin typeface="Tahoma" panose="020B0604030504040204" pitchFamily="34" charset="0"/>
                <a:ea typeface="Calibri" panose="020F0502020204030204" pitchFamily="34" charset="0"/>
              </a:rPr>
              <a:t>3.) Tutanaklar kâğıdı temiz olmalı, yazılarda silinti veya kazıntı olmamalıdır.</a:t>
            </a:r>
            <a:endParaRPr lang="tr-TR" sz="1200" dirty="0">
              <a:latin typeface="Times New Roman" panose="02020603050405020304" pitchFamily="18" charset="0"/>
              <a:ea typeface="Calibri" panose="020F0502020204030204" pitchFamily="34" charset="0"/>
            </a:endParaRPr>
          </a:p>
          <a:p>
            <a:pPr indent="449580" algn="just">
              <a:spcAft>
                <a:spcPts val="0"/>
              </a:spcAft>
            </a:pPr>
            <a:r>
              <a:rPr lang="tr-TR" sz="1200" dirty="0">
                <a:latin typeface="Tahoma" panose="020B0604030504040204" pitchFamily="34" charset="0"/>
                <a:ea typeface="Calibri" panose="020F0502020204030204" pitchFamily="34" charset="0"/>
              </a:rPr>
              <a:t>4.) Tutanaklarda kâğıdın sadece bir yüzüne yazı yazılır. Eğer birden fazla sayfaya yazılacaksa, üst tarafa sayfa numaraları yazılır. Her sayfası tutanağı tutan kişi veya kişilerce paraflanmalıdır.</a:t>
            </a:r>
            <a:endParaRPr lang="tr-TR" sz="1200" dirty="0">
              <a:latin typeface="Times New Roman" panose="02020603050405020304" pitchFamily="18" charset="0"/>
              <a:ea typeface="Calibri" panose="020F0502020204030204" pitchFamily="34" charset="0"/>
            </a:endParaRPr>
          </a:p>
          <a:p>
            <a:pPr marL="449580" algn="just">
              <a:spcAft>
                <a:spcPts val="0"/>
              </a:spcAft>
            </a:pPr>
            <a:r>
              <a:rPr lang="tr-TR" sz="1200" dirty="0">
                <a:latin typeface="Tahoma" panose="020B0604030504040204" pitchFamily="34" charset="0"/>
                <a:ea typeface="Calibri" panose="020F0502020204030204" pitchFamily="34" charset="0"/>
              </a:rPr>
              <a:t>5.) Tutanaklar, aynı kalemle ve aynı kişi tarafında yazılmalıdır. Daktilo veya bilgisayarda da hazırlanabilir.</a:t>
            </a:r>
            <a:endParaRPr lang="tr-TR"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1066562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063554" y="2006600"/>
            <a:ext cx="8064895" cy="1077218"/>
          </a:xfrm>
          <a:prstGeom prst="rect">
            <a:avLst/>
          </a:prstGeom>
        </p:spPr>
        <p:txBody>
          <a:bodyPr wrap="square">
            <a:spAutoFit/>
          </a:bodyPr>
          <a:lstStyle/>
          <a:p>
            <a:pPr algn="just">
              <a:defRPr/>
            </a:pPr>
            <a:endParaRPr lang="tr-TR" b="1" dirty="0">
              <a:latin typeface="Times New Roman" panose="02020603050405020304" pitchFamily="18" charset="0"/>
              <a:cs typeface="Times New Roman" panose="02020603050405020304" pitchFamily="18" charset="0"/>
            </a:endParaRPr>
          </a:p>
          <a:p>
            <a:pPr algn="just">
              <a:defRPr/>
            </a:pPr>
            <a:r>
              <a:rPr lang="tr-TR" b="1" dirty="0">
                <a:latin typeface="Times New Roman" panose="02020603050405020304" pitchFamily="18" charset="0"/>
                <a:cs typeface="Times New Roman" panose="02020603050405020304" pitchFamily="18" charset="0"/>
              </a:rPr>
              <a:t>	</a:t>
            </a:r>
            <a:endParaRPr lang="tr-TR" sz="2400" dirty="0">
              <a:cs typeface="Times New Roman" pitchFamily="18" charset="0"/>
            </a:endParaRPr>
          </a:p>
          <a:p>
            <a:pPr>
              <a:defRPr/>
            </a:pPr>
            <a:endParaRPr lang="tr-TR" dirty="0">
              <a:latin typeface="Times New Roman" pitchFamily="18" charset="0"/>
              <a:cs typeface="Times New Roman" pitchFamily="18" charset="0"/>
            </a:endParaRPr>
          </a:p>
          <a:p>
            <a:pPr>
              <a:defRPr/>
            </a:pPr>
            <a:endParaRPr lang="tr-TR" sz="1000" dirty="0">
              <a:latin typeface="Times New Roman" pitchFamily="18" charset="0"/>
              <a:cs typeface="Times New Roman" pitchFamily="18" charset="0"/>
            </a:endParaRPr>
          </a:p>
        </p:txBody>
      </p:sp>
      <p:sp>
        <p:nvSpPr>
          <p:cNvPr id="6" name="Metin kutusu 4"/>
          <p:cNvSpPr txBox="1">
            <a:spLocks noChangeArrowheads="1"/>
          </p:cNvSpPr>
          <p:nvPr/>
        </p:nvSpPr>
        <p:spPr bwMode="auto">
          <a:xfrm>
            <a:off x="3184612" y="883216"/>
            <a:ext cx="5822776" cy="430887"/>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endParaRPr lang="tr-TR" sz="1600" b="1" dirty="0">
              <a:solidFill>
                <a:srgbClr val="FF0000"/>
              </a:solidFill>
              <a:latin typeface="Times New Roman" panose="02020603050405020304" pitchFamily="18" charset="0"/>
              <a:cs typeface="Times New Roman" panose="02020603050405020304" pitchFamily="18" charset="0"/>
            </a:endParaRPr>
          </a:p>
        </p:txBody>
      </p:sp>
      <p:sp>
        <p:nvSpPr>
          <p:cNvPr id="9" name="Dikdörtgen 8"/>
          <p:cNvSpPr/>
          <p:nvPr/>
        </p:nvSpPr>
        <p:spPr>
          <a:xfrm>
            <a:off x="413358" y="2405607"/>
            <a:ext cx="11448789" cy="3354765"/>
          </a:xfrm>
          <a:prstGeom prst="rect">
            <a:avLst/>
          </a:prstGeom>
        </p:spPr>
        <p:txBody>
          <a:bodyPr wrap="square">
            <a:spAutoFit/>
          </a:bodyPr>
          <a:lstStyle/>
          <a:p>
            <a:pPr algn="just"/>
            <a:r>
              <a:rPr lang="tr-TR" i="1" dirty="0"/>
              <a:t>	</a:t>
            </a:r>
            <a:r>
              <a:rPr lang="tr-TR" sz="2800" b="1" i="1" dirty="0">
                <a:solidFill>
                  <a:prstClr val="black"/>
                </a:solidFill>
                <a:latin typeface="Times New Roman" panose="02020603050405020304" pitchFamily="18" charset="0"/>
                <a:cs typeface="Times New Roman" panose="02020603050405020304" pitchFamily="18" charset="0"/>
              </a:rPr>
              <a:t> </a:t>
            </a:r>
            <a:r>
              <a:rPr lang="tr-TR" sz="2800" i="1" dirty="0">
                <a:solidFill>
                  <a:prstClr val="black"/>
                </a:solidFill>
                <a:latin typeface="Times New Roman" panose="02020603050405020304" pitchFamily="18" charset="0"/>
                <a:cs typeface="Times New Roman" panose="02020603050405020304" pitchFamily="18" charset="0"/>
              </a:rPr>
              <a:t>“</a:t>
            </a:r>
            <a:r>
              <a:rPr lang="tr-TR" sz="2800" i="1" dirty="0">
                <a:latin typeface="Times New Roman" panose="02020603050405020304" pitchFamily="18" charset="0"/>
                <a:cs typeface="Times New Roman" panose="02020603050405020304" pitchFamily="18" charset="0"/>
              </a:rPr>
              <a:t>b) </a:t>
            </a:r>
            <a:r>
              <a:rPr lang="tr-TR" sz="2800" b="1" i="1" u="sng" dirty="0" smtClean="0">
                <a:solidFill>
                  <a:srgbClr val="FF0000"/>
                </a:solidFill>
                <a:latin typeface="Times New Roman" panose="02020603050405020304" pitchFamily="18" charset="0"/>
                <a:cs typeface="Times New Roman" panose="02020603050405020304" pitchFamily="18" charset="0"/>
              </a:rPr>
              <a:t>HUKUKİ YARDIM TALEP FORMU</a:t>
            </a:r>
            <a:endParaRPr lang="tr-TR" sz="2800" i="1" dirty="0" smtClean="0">
              <a:latin typeface="Times New Roman" panose="02020603050405020304" pitchFamily="18" charset="0"/>
              <a:cs typeface="Times New Roman" panose="02020603050405020304" pitchFamily="18" charset="0"/>
            </a:endParaRPr>
          </a:p>
          <a:p>
            <a:pPr algn="just"/>
            <a:r>
              <a:rPr lang="tr-TR" sz="2800" i="1" dirty="0" smtClean="0">
                <a:latin typeface="Times New Roman" panose="02020603050405020304" pitchFamily="18" charset="0"/>
                <a:cs typeface="Times New Roman" panose="02020603050405020304" pitchFamily="18" charset="0"/>
              </a:rPr>
              <a:t> </a:t>
            </a:r>
            <a:r>
              <a:rPr lang="tr-TR" sz="2800" i="1" dirty="0">
                <a:latin typeface="Times New Roman" panose="02020603050405020304" pitchFamily="18" charset="0"/>
                <a:cs typeface="Times New Roman" panose="02020603050405020304" pitchFamily="18" charset="0"/>
              </a:rPr>
              <a:t>Bu form beyaz kod kapsamında hukukî yardım talep edip etmediğinizi belirtir. Görevli birim/personel tarafından hazırlanarak size imzalatılır. Hukukî yardım talep etmeniz halinde, söz konusu başvurunuz beyaz kod kapsamında ise, ceza yargılaması aşamasında Bakanlığımız avukatlarınca tarafınıza hukukî yardım verilecektir.</a:t>
            </a:r>
            <a:r>
              <a:rPr lang="tr-TR" sz="2800" dirty="0">
                <a:latin typeface="Times New Roman" panose="02020603050405020304" pitchFamily="18" charset="0"/>
                <a:cs typeface="Times New Roman" panose="02020603050405020304" pitchFamily="18" charset="0"/>
              </a:rPr>
              <a:t>’’</a:t>
            </a:r>
            <a:r>
              <a:rPr lang="tr-TR" sz="2800" i="1" dirty="0">
                <a:latin typeface="Times New Roman" panose="02020603050405020304" pitchFamily="18" charset="0"/>
                <a:cs typeface="Times New Roman" panose="02020603050405020304" pitchFamily="18" charset="0"/>
              </a:rPr>
              <a:t> </a:t>
            </a:r>
            <a:r>
              <a:rPr lang="tr-TR" sz="2800" i="1" dirty="0" smtClean="0">
                <a:latin typeface="Times New Roman" panose="02020603050405020304" pitchFamily="18" charset="0"/>
                <a:cs typeface="Times New Roman" panose="02020603050405020304" pitchFamily="18" charset="0"/>
              </a:rPr>
              <a:t>Hukuki yardım talep edilmemiş ise başvuru doğrudan Beyaz Kod Kapsam Dışında olarak değerlendirilir.</a:t>
            </a:r>
            <a:endParaRPr lang="tr-TR" sz="2800" i="1" dirty="0">
              <a:latin typeface="Times New Roman" panose="02020603050405020304" pitchFamily="18" charset="0"/>
              <a:cs typeface="Times New Roman" panose="02020603050405020304" pitchFamily="18" charset="0"/>
            </a:endParaRPr>
          </a:p>
          <a:p>
            <a:pPr algn="just"/>
            <a:r>
              <a:rPr lang="tr-TR" sz="1600" i="1" dirty="0"/>
              <a:t>	</a:t>
            </a:r>
          </a:p>
        </p:txBody>
      </p:sp>
      <p:sp>
        <p:nvSpPr>
          <p:cNvPr id="10" name="Metin kutusu 4"/>
          <p:cNvSpPr txBox="1">
            <a:spLocks noChangeArrowheads="1"/>
          </p:cNvSpPr>
          <p:nvPr/>
        </p:nvSpPr>
        <p:spPr bwMode="auto">
          <a:xfrm>
            <a:off x="413359" y="283052"/>
            <a:ext cx="10384077" cy="1446550"/>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1200" dirty="0">
                <a:solidFill>
                  <a:srgbClr val="CF142B"/>
                </a:solidFill>
                <a:latin typeface="Times New Roman" pitchFamily="18" charset="0"/>
                <a:cs typeface="Times New Roman" pitchFamily="18" charset="0"/>
              </a:rPr>
              <a:t> </a:t>
            </a:r>
            <a:r>
              <a:rPr lang="tr-TR" sz="4400" b="1" dirty="0">
                <a:solidFill>
                  <a:srgbClr val="FF0000"/>
                </a:solidFill>
                <a:latin typeface="Times New Roman" panose="02020603050405020304" pitchFamily="18" charset="0"/>
                <a:cs typeface="Times New Roman" panose="02020603050405020304" pitchFamily="18" charset="0"/>
              </a:rPr>
              <a:t>Yapılan Başvuru Sonrasında Doldurulması Gereken Belgeler</a:t>
            </a:r>
          </a:p>
        </p:txBody>
      </p:sp>
    </p:spTree>
    <p:extLst>
      <p:ext uri="{BB962C8B-B14F-4D97-AF65-F5344CB8AC3E}">
        <p14:creationId xmlns:p14="http://schemas.microsoft.com/office/powerpoint/2010/main" val="3261020409"/>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377863" y="98431"/>
            <a:ext cx="9670093" cy="6648871"/>
          </a:xfrm>
          <a:prstGeom prst="rect">
            <a:avLst/>
          </a:prstGeom>
        </p:spPr>
        <p:txBody>
          <a:bodyPr wrap="square">
            <a:spAutoFit/>
          </a:bodyPr>
          <a:lstStyle/>
          <a:p>
            <a:pPr algn="ctr">
              <a:lnSpc>
                <a:spcPct val="107000"/>
              </a:lnSpc>
              <a:spcAft>
                <a:spcPts val="800"/>
              </a:spcAft>
            </a:pPr>
            <a:r>
              <a:rPr lang="tr-TR" b="1" dirty="0">
                <a:latin typeface="Times New Roman" panose="02020603050405020304" pitchFamily="18" charset="0"/>
                <a:ea typeface="Calibri" panose="020F0502020204030204" pitchFamily="34" charset="0"/>
                <a:cs typeface="Times New Roman" panose="02020603050405020304" pitchFamily="18" charset="0"/>
              </a:rPr>
              <a:t>İZMİR VALİLİĞİNE</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(İl Beyaz Kod Koordinatörlüğü)</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tr-TR" b="1" dirty="0">
                <a:latin typeface="Times New Roman" panose="02020603050405020304" pitchFamily="18" charset="0"/>
                <a:ea typeface="Calibri" panose="020F0502020204030204" pitchFamily="34" charset="0"/>
                <a:cs typeface="Times New Roman" panose="02020603050405020304" pitchFamily="18" charset="0"/>
              </a:rPr>
              <a:t>Konu :</a:t>
            </a:r>
            <a:r>
              <a:rPr lang="tr-TR" dirty="0">
                <a:latin typeface="Times New Roman" panose="02020603050405020304" pitchFamily="18" charset="0"/>
                <a:ea typeface="Calibri" panose="020F0502020204030204" pitchFamily="34" charset="0"/>
                <a:cs typeface="Times New Roman" panose="02020603050405020304" pitchFamily="18" charset="0"/>
              </a:rPr>
              <a:t> Hukuki Yardım Talebi</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...../…../20...  tarihinde maruz kaldığım olay nedeniyle, 663 sayılı Sağlık Bakanlığı ve Bağlı Kuruluşlarının Teşkilat ve Görevleri Hakkında Kanun Hükmünde Kararname’nin 54 üncü maddesi ve  28/04/2012 ve 28277 sayılı Resmi </a:t>
            </a:r>
            <a:r>
              <a:rPr lang="tr-TR" dirty="0" err="1">
                <a:latin typeface="Times New Roman" panose="02020603050405020304" pitchFamily="18" charset="0"/>
                <a:ea typeface="Calibri" panose="020F0502020204030204" pitchFamily="34" charset="0"/>
                <a:cs typeface="Times New Roman" panose="02020603050405020304" pitchFamily="18" charset="0"/>
              </a:rPr>
              <a:t>Gazete’de</a:t>
            </a:r>
            <a:r>
              <a:rPr lang="tr-TR" dirty="0">
                <a:latin typeface="Times New Roman" panose="02020603050405020304" pitchFamily="18" charset="0"/>
                <a:ea typeface="Calibri" panose="020F0502020204030204" pitchFamily="34" charset="0"/>
                <a:cs typeface="Times New Roman" panose="02020603050405020304" pitchFamily="18" charset="0"/>
              </a:rPr>
              <a:t> yayımlanan Sağlık Bakanlığı Personeline Karşı İşlenen Suçlar Nedeniyle Yapılacak Hukuki Yardımın Usul ve Esasları Hakkında Yönetmelik uyarınca hukuki yardım verilmesini talep …………………</a:t>
            </a:r>
            <a:r>
              <a:rPr lang="tr-TR" sz="1050" dirty="0">
                <a:latin typeface="Calibri" panose="020F0502020204030204" pitchFamily="34" charset="0"/>
                <a:ea typeface="Calibri" panose="020F0502020204030204" pitchFamily="34" charset="0"/>
                <a:cs typeface="Times New Roman" panose="02020603050405020304" pitchFamily="18" charset="0"/>
              </a:rPr>
              <a:t> </a:t>
            </a:r>
            <a:r>
              <a:rPr lang="tr-TR" dirty="0">
                <a:latin typeface="Times New Roman" panose="02020603050405020304" pitchFamily="18" charset="0"/>
                <a:ea typeface="Calibri" panose="020F0502020204030204" pitchFamily="34" charset="0"/>
                <a:cs typeface="Times New Roman" panose="02020603050405020304" pitchFamily="18" charset="0"/>
              </a:rPr>
              <a:t>  …../…../20...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Gereğini arz ederim.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 </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marL="3596640" indent="449580" algn="ctr">
              <a:lnSpc>
                <a:spcPct val="107000"/>
              </a:lnSpc>
              <a:spcAft>
                <a:spcPts val="800"/>
              </a:spcAft>
            </a:pPr>
            <a:r>
              <a:rPr lang="tr-TR" dirty="0" smtClean="0">
                <a:latin typeface="Times New Roman" panose="02020603050405020304" pitchFamily="18" charset="0"/>
                <a:ea typeface="Calibri" panose="020F0502020204030204" pitchFamily="34" charset="0"/>
                <a:cs typeface="Times New Roman" panose="02020603050405020304" pitchFamily="18" charset="0"/>
              </a:rPr>
              <a:t>Adı Soyadı</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marL="3596640" indent="449580" algn="ctr">
              <a:lnSpc>
                <a:spcPct val="107000"/>
              </a:lnSpc>
              <a:spcAft>
                <a:spcPts val="800"/>
              </a:spcAft>
            </a:pPr>
            <a:r>
              <a:rPr lang="tr-TR" dirty="0">
                <a:latin typeface="Times New Roman" panose="02020603050405020304" pitchFamily="18" charset="0"/>
                <a:ea typeface="Calibri" panose="020F0502020204030204" pitchFamily="34" charset="0"/>
                <a:cs typeface="Times New Roman" panose="02020603050405020304" pitchFamily="18" charset="0"/>
              </a:rPr>
              <a:t>İmza</a:t>
            </a:r>
            <a:endParaRPr lang="tr-TR" sz="1600"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tr-TR" sz="1050" dirty="0">
                <a:latin typeface="Calibri" panose="020F0502020204030204" pitchFamily="34" charset="0"/>
                <a:ea typeface="Calibri" panose="020F0502020204030204" pitchFamily="34" charset="0"/>
                <a:cs typeface="Times New Roman" panose="02020603050405020304" pitchFamily="18" charset="0"/>
              </a:rPr>
              <a:t> </a:t>
            </a:r>
            <a:r>
              <a:rPr lang="tr-TR" sz="1200" dirty="0">
                <a:latin typeface="Calibri" panose="020F0502020204030204" pitchFamily="34" charset="0"/>
                <a:ea typeface="Calibri" panose="020F0502020204030204" pitchFamily="34" charset="0"/>
                <a:cs typeface="Times New Roman" panose="02020603050405020304" pitchFamily="18" charset="0"/>
              </a:rPr>
              <a:t>Hukuki yardım talep ediliyorsa “ ediyorum” , talep edilmiyor ise “ etmiyorum” yazılacaktır.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17167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063554" y="2006600"/>
            <a:ext cx="8064895" cy="1077218"/>
          </a:xfrm>
          <a:prstGeom prst="rect">
            <a:avLst/>
          </a:prstGeom>
        </p:spPr>
        <p:txBody>
          <a:bodyPr wrap="square">
            <a:spAutoFit/>
          </a:bodyPr>
          <a:lstStyle/>
          <a:p>
            <a:pPr algn="just">
              <a:defRPr/>
            </a:pPr>
            <a:endParaRPr lang="tr-TR" b="1" dirty="0">
              <a:latin typeface="Times New Roman" panose="02020603050405020304" pitchFamily="18" charset="0"/>
              <a:cs typeface="Times New Roman" panose="02020603050405020304" pitchFamily="18" charset="0"/>
            </a:endParaRPr>
          </a:p>
          <a:p>
            <a:pPr algn="just">
              <a:defRPr/>
            </a:pPr>
            <a:r>
              <a:rPr lang="tr-TR" b="1" dirty="0">
                <a:latin typeface="Times New Roman" panose="02020603050405020304" pitchFamily="18" charset="0"/>
                <a:cs typeface="Times New Roman" panose="02020603050405020304" pitchFamily="18" charset="0"/>
              </a:rPr>
              <a:t>	</a:t>
            </a:r>
            <a:endParaRPr lang="tr-TR" sz="2400" dirty="0">
              <a:cs typeface="Times New Roman" pitchFamily="18" charset="0"/>
            </a:endParaRPr>
          </a:p>
          <a:p>
            <a:pPr>
              <a:defRPr/>
            </a:pPr>
            <a:endParaRPr lang="tr-TR" dirty="0">
              <a:latin typeface="Times New Roman" pitchFamily="18" charset="0"/>
              <a:cs typeface="Times New Roman" pitchFamily="18" charset="0"/>
            </a:endParaRPr>
          </a:p>
          <a:p>
            <a:pPr>
              <a:defRPr/>
            </a:pPr>
            <a:endParaRPr lang="tr-TR" sz="1000" dirty="0">
              <a:latin typeface="Times New Roman" pitchFamily="18" charset="0"/>
              <a:cs typeface="Times New Roman" pitchFamily="18" charset="0"/>
            </a:endParaRPr>
          </a:p>
        </p:txBody>
      </p:sp>
      <p:sp>
        <p:nvSpPr>
          <p:cNvPr id="6" name="Metin kutusu 4"/>
          <p:cNvSpPr txBox="1">
            <a:spLocks noChangeArrowheads="1"/>
          </p:cNvSpPr>
          <p:nvPr/>
        </p:nvSpPr>
        <p:spPr bwMode="auto">
          <a:xfrm>
            <a:off x="2891644" y="865754"/>
            <a:ext cx="6408712" cy="430887"/>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endParaRPr lang="tr-TR" sz="1600" b="1" dirty="0">
              <a:solidFill>
                <a:srgbClr val="FF0000"/>
              </a:solidFill>
              <a:latin typeface="Times New Roman" panose="02020603050405020304" pitchFamily="18" charset="0"/>
              <a:cs typeface="Times New Roman" panose="02020603050405020304" pitchFamily="18" charset="0"/>
            </a:endParaRPr>
          </a:p>
        </p:txBody>
      </p:sp>
      <p:sp>
        <p:nvSpPr>
          <p:cNvPr id="13" name="Dikdörtgen 12"/>
          <p:cNvSpPr/>
          <p:nvPr/>
        </p:nvSpPr>
        <p:spPr>
          <a:xfrm>
            <a:off x="513567" y="2137707"/>
            <a:ext cx="11548997" cy="3539430"/>
          </a:xfrm>
          <a:prstGeom prst="rect">
            <a:avLst/>
          </a:prstGeom>
        </p:spPr>
        <p:txBody>
          <a:bodyPr wrap="square">
            <a:spAutoFit/>
          </a:bodyPr>
          <a:lstStyle/>
          <a:p>
            <a:pPr lvl="0" algn="just"/>
            <a:r>
              <a:rPr lang="tr-TR" sz="1600" i="1" dirty="0">
                <a:solidFill>
                  <a:prstClr val="black"/>
                </a:solidFill>
              </a:rPr>
              <a:t>	</a:t>
            </a:r>
            <a:r>
              <a:rPr lang="tr-TR" sz="2800" dirty="0" smtClean="0">
                <a:solidFill>
                  <a:prstClr val="black"/>
                </a:solidFill>
                <a:latin typeface="Times New Roman" panose="02020603050405020304" pitchFamily="18" charset="0"/>
                <a:cs typeface="Times New Roman" panose="02020603050405020304" pitchFamily="18" charset="0"/>
              </a:rPr>
              <a:t>‘‘</a:t>
            </a:r>
            <a:r>
              <a:rPr lang="tr-TR" sz="2800" i="1" dirty="0" smtClean="0">
                <a:solidFill>
                  <a:prstClr val="black"/>
                </a:solidFill>
                <a:latin typeface="Times New Roman" panose="02020603050405020304" pitchFamily="18" charset="0"/>
                <a:cs typeface="Times New Roman" panose="02020603050405020304" pitchFamily="18" charset="0"/>
              </a:rPr>
              <a:t>c) </a:t>
            </a:r>
            <a:r>
              <a:rPr lang="tr-TR" sz="2800" b="1" i="1" u="sng" dirty="0" smtClean="0">
                <a:solidFill>
                  <a:srgbClr val="FF0000"/>
                </a:solidFill>
                <a:latin typeface="Times New Roman" panose="02020603050405020304" pitchFamily="18" charset="0"/>
                <a:cs typeface="Times New Roman" panose="02020603050405020304" pitchFamily="18" charset="0"/>
              </a:rPr>
              <a:t>ONAM FORMU</a:t>
            </a:r>
          </a:p>
          <a:p>
            <a:pPr lvl="0" algn="just"/>
            <a:r>
              <a:rPr lang="tr-TR" sz="2800" i="1" dirty="0" smtClean="0">
                <a:solidFill>
                  <a:prstClr val="black"/>
                </a:solidFill>
                <a:latin typeface="Times New Roman" panose="02020603050405020304" pitchFamily="18" charset="0"/>
                <a:cs typeface="Times New Roman" panose="02020603050405020304" pitchFamily="18" charset="0"/>
              </a:rPr>
              <a:t> </a:t>
            </a:r>
            <a:r>
              <a:rPr lang="tr-TR" sz="2800" i="1" dirty="0">
                <a:solidFill>
                  <a:prstClr val="black"/>
                </a:solidFill>
                <a:latin typeface="Times New Roman" panose="02020603050405020304" pitchFamily="18" charset="0"/>
                <a:cs typeface="Times New Roman" panose="02020603050405020304" pitchFamily="18" charset="0"/>
              </a:rPr>
              <a:t>Beyaz kod kapsamında yapmış olduğunuz başvuru ve bu başvuru nedeniyle yürütülen adli süreçte elde edilen bilgi ve belgeler, kişisel bilgileriniz anonimleştirilerek, başka bir ifade ile; kişisel bilgilerinizden arındırılarak, analizlerinin yapılmasında ve neticesinde sağlık personeline karşı gerçekleşen şiddet olaylarının önlenmesi amacıyla kullanılacaktır. Bu durumu izah eden ve söz konusu bilgi ve belgelerin kullanılmasına izin veren onam formu görevli birim/personel tarafından hazırlanacak ve tarafınıza imzalanacaktır.</a:t>
            </a:r>
            <a:r>
              <a:rPr lang="tr-TR" sz="2800" dirty="0">
                <a:solidFill>
                  <a:prstClr val="black"/>
                </a:solidFill>
                <a:latin typeface="Times New Roman" panose="02020603050405020304" pitchFamily="18" charset="0"/>
                <a:cs typeface="Times New Roman" panose="02020603050405020304" pitchFamily="18" charset="0"/>
              </a:rPr>
              <a:t>’’</a:t>
            </a:r>
            <a:r>
              <a:rPr lang="tr-TR" sz="2800" i="1" dirty="0">
                <a:solidFill>
                  <a:prstClr val="black"/>
                </a:solidFill>
                <a:latin typeface="Times New Roman" panose="02020603050405020304" pitchFamily="18" charset="0"/>
                <a:cs typeface="Times New Roman" panose="02020603050405020304" pitchFamily="18" charset="0"/>
              </a:rPr>
              <a:t> 	</a:t>
            </a:r>
          </a:p>
        </p:txBody>
      </p:sp>
      <p:sp>
        <p:nvSpPr>
          <p:cNvPr id="9" name="Metin kutusu 4"/>
          <p:cNvSpPr txBox="1">
            <a:spLocks noChangeArrowheads="1"/>
          </p:cNvSpPr>
          <p:nvPr/>
        </p:nvSpPr>
        <p:spPr bwMode="auto">
          <a:xfrm>
            <a:off x="400833" y="254259"/>
            <a:ext cx="10384077" cy="1446550"/>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4400" b="1" dirty="0" smtClean="0">
                <a:solidFill>
                  <a:srgbClr val="FF0000"/>
                </a:solidFill>
                <a:latin typeface="Times New Roman" panose="02020603050405020304" pitchFamily="18" charset="0"/>
                <a:cs typeface="Times New Roman" panose="02020603050405020304" pitchFamily="18" charset="0"/>
              </a:rPr>
              <a:t>Yapılan </a:t>
            </a:r>
            <a:r>
              <a:rPr lang="tr-TR" sz="4400" b="1" dirty="0">
                <a:solidFill>
                  <a:srgbClr val="FF0000"/>
                </a:solidFill>
                <a:latin typeface="Times New Roman" panose="02020603050405020304" pitchFamily="18" charset="0"/>
                <a:cs typeface="Times New Roman" panose="02020603050405020304" pitchFamily="18" charset="0"/>
              </a:rPr>
              <a:t>Başvuru </a:t>
            </a:r>
            <a:r>
              <a:rPr lang="tr-TR" sz="4400" b="1" dirty="0" smtClean="0">
                <a:solidFill>
                  <a:srgbClr val="FF0000"/>
                </a:solidFill>
                <a:latin typeface="Times New Roman" panose="02020603050405020304" pitchFamily="18" charset="0"/>
                <a:cs typeface="Times New Roman" panose="02020603050405020304" pitchFamily="18" charset="0"/>
              </a:rPr>
              <a:t>Sonrasında Doldurulması Gereken Belgeler</a:t>
            </a:r>
            <a:endParaRPr lang="tr-TR" sz="4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5587321"/>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488515" y="526523"/>
            <a:ext cx="10947747" cy="6331477"/>
          </a:xfrm>
          <a:prstGeom prst="rect">
            <a:avLst/>
          </a:prstGeom>
        </p:spPr>
        <p:txBody>
          <a:bodyPr wrap="square">
            <a:spAutoFit/>
          </a:bodyPr>
          <a:lstStyle/>
          <a:p>
            <a:pPr algn="ctr">
              <a:lnSpc>
                <a:spcPct val="150000"/>
              </a:lnSpc>
              <a:spcAft>
                <a:spcPts val="0"/>
              </a:spcAft>
            </a:pPr>
            <a:r>
              <a:rPr lang="tr-TR" sz="1600" b="1" dirty="0">
                <a:solidFill>
                  <a:srgbClr val="000000"/>
                </a:solidFill>
                <a:ea typeface="Calibri"/>
                <a:cs typeface="Times New Roman"/>
              </a:rPr>
              <a:t>KİŞİSEL VERİ PAYLAŞIMI BİLGİLENDİRME </a:t>
            </a:r>
            <a:r>
              <a:rPr lang="tr-TR" sz="1600" b="1" dirty="0" smtClean="0">
                <a:solidFill>
                  <a:srgbClr val="000000"/>
                </a:solidFill>
                <a:ea typeface="Calibri"/>
                <a:cs typeface="Times New Roman"/>
              </a:rPr>
              <a:t>FORMU</a:t>
            </a:r>
            <a:r>
              <a:rPr lang="tr-TR" sz="1600" b="1" dirty="0">
                <a:solidFill>
                  <a:srgbClr val="000000"/>
                </a:solidFill>
                <a:ea typeface="Calibri"/>
                <a:cs typeface="Times New Roman"/>
              </a:rPr>
              <a:t> </a:t>
            </a:r>
            <a:endParaRPr lang="tr-TR" sz="1400" dirty="0">
              <a:ea typeface="Calibri"/>
              <a:cs typeface="Times New Roman"/>
            </a:endParaRPr>
          </a:p>
          <a:p>
            <a:pPr indent="450215" algn="just">
              <a:lnSpc>
                <a:spcPct val="150000"/>
              </a:lnSpc>
              <a:spcAft>
                <a:spcPts val="0"/>
              </a:spcAft>
            </a:pPr>
            <a:r>
              <a:rPr lang="tr-TR" sz="1600" dirty="0">
                <a:solidFill>
                  <a:srgbClr val="000000"/>
                </a:solidFill>
                <a:ea typeface="Calibri"/>
                <a:cs typeface="Times New Roman"/>
              </a:rPr>
              <a:t>Görev sırasında maruz kaldığım şiddet olayı neticesinde beyaz kod başvurusunda bulundum. Beyaz kod başvurumda muhtemel yargı sürecinde elde edilecek kişisel bilgilerimin beyaz kod sisteminde saklanacağını öğrendim.</a:t>
            </a:r>
            <a:endParaRPr lang="tr-TR" sz="1400" dirty="0">
              <a:ea typeface="Calibri"/>
              <a:cs typeface="Times New Roman"/>
            </a:endParaRPr>
          </a:p>
          <a:p>
            <a:pPr indent="450215" algn="just">
              <a:lnSpc>
                <a:spcPct val="150000"/>
              </a:lnSpc>
              <a:spcAft>
                <a:spcPts val="0"/>
              </a:spcAft>
            </a:pPr>
            <a:r>
              <a:rPr lang="tr-TR" sz="1600" dirty="0">
                <a:solidFill>
                  <a:srgbClr val="000000"/>
                </a:solidFill>
                <a:ea typeface="Calibri"/>
                <a:cs typeface="Times New Roman"/>
              </a:rPr>
              <a:t>Söz konusu bilgiler içinde;  kimlik bilgileri, adres ve iletişim bilgileri, iş, meslek, öğrenim durumu gibi bilgilerin yer aldığı bana anlatıldı.</a:t>
            </a:r>
            <a:endParaRPr lang="tr-TR" sz="1400" dirty="0">
              <a:ea typeface="Calibri"/>
              <a:cs typeface="Times New Roman"/>
            </a:endParaRPr>
          </a:p>
          <a:p>
            <a:pPr indent="450215" algn="just">
              <a:lnSpc>
                <a:spcPct val="150000"/>
              </a:lnSpc>
              <a:spcAft>
                <a:spcPts val="0"/>
              </a:spcAft>
            </a:pPr>
            <a:r>
              <a:rPr lang="tr-TR" sz="1600" dirty="0">
                <a:solidFill>
                  <a:srgbClr val="000000"/>
                </a:solidFill>
                <a:ea typeface="Calibri"/>
                <a:cs typeface="Times New Roman"/>
              </a:rPr>
              <a:t>Sağlık Bakanlığı tarafından beyaz kod sistemine işlenen şahsıma  ait kayıtların, </a:t>
            </a:r>
            <a:r>
              <a:rPr lang="tr-TR" sz="1600" dirty="0">
                <a:ea typeface="Calibri"/>
                <a:cs typeface="Times New Roman"/>
              </a:rPr>
              <a:t>korunması gereken kişisel veriler içerisinde yer aldığını</a:t>
            </a:r>
            <a:r>
              <a:rPr lang="tr-TR" sz="1600" dirty="0">
                <a:solidFill>
                  <a:srgbClr val="000000"/>
                </a:solidFill>
                <a:ea typeface="Calibri"/>
                <a:cs typeface="Times New Roman"/>
              </a:rPr>
              <a:t>, rızam olmaksızın bu bilgilerin, yetkisiz kişi ve kurumlarla paylaşılmasının özel hayatımın gizliliğinin korunması hakkıma müdahale sayıldığını biliyorum. </a:t>
            </a:r>
            <a:endParaRPr lang="tr-TR" sz="1400" dirty="0">
              <a:ea typeface="Calibri"/>
              <a:cs typeface="Times New Roman"/>
            </a:endParaRPr>
          </a:p>
          <a:p>
            <a:pPr indent="450215" algn="just">
              <a:lnSpc>
                <a:spcPct val="150000"/>
              </a:lnSpc>
              <a:spcAft>
                <a:spcPts val="0"/>
              </a:spcAft>
            </a:pPr>
            <a:r>
              <a:rPr lang="tr-TR" sz="1600" dirty="0">
                <a:solidFill>
                  <a:srgbClr val="000000"/>
                </a:solidFill>
                <a:ea typeface="Calibri"/>
                <a:cs typeface="Times New Roman"/>
              </a:rPr>
              <a:t>Beyaz Kod sisteminde toplanan bilgilerin, </a:t>
            </a:r>
            <a:r>
              <a:rPr lang="tr-TR" sz="1600" b="1" dirty="0">
                <a:solidFill>
                  <a:srgbClr val="000000"/>
                </a:solidFill>
                <a:ea typeface="Calibri"/>
                <a:cs typeface="Times New Roman"/>
              </a:rPr>
              <a:t>kişisel bilgilerden arındırılarak</a:t>
            </a:r>
            <a:r>
              <a:rPr lang="tr-TR" sz="1600" dirty="0">
                <a:solidFill>
                  <a:srgbClr val="000000"/>
                </a:solidFill>
                <a:ea typeface="Calibri"/>
                <a:cs typeface="Times New Roman"/>
              </a:rPr>
              <a:t> </a:t>
            </a:r>
            <a:r>
              <a:rPr lang="tr-TR" sz="1600" b="1" dirty="0">
                <a:solidFill>
                  <a:srgbClr val="000000"/>
                </a:solidFill>
                <a:ea typeface="Calibri"/>
                <a:cs typeface="Times New Roman"/>
              </a:rPr>
              <a:t>ve anonimleştirilerek</a:t>
            </a:r>
            <a:r>
              <a:rPr lang="tr-TR" sz="1600" dirty="0">
                <a:solidFill>
                  <a:srgbClr val="000000"/>
                </a:solidFill>
                <a:ea typeface="Calibri"/>
                <a:cs typeface="Times New Roman"/>
              </a:rPr>
              <a:t> analizlerinin yapılabileceği ve sonuçların sağlık personeline karşı gerçekleşen şiddet olaylarının önlenmesi amacıyla kullanılabileceği  tarafıma açıklandı.</a:t>
            </a:r>
            <a:endParaRPr lang="tr-TR" sz="1400" dirty="0">
              <a:ea typeface="Calibri"/>
              <a:cs typeface="Times New Roman"/>
            </a:endParaRPr>
          </a:p>
          <a:p>
            <a:pPr indent="450215" algn="just">
              <a:lnSpc>
                <a:spcPct val="150000"/>
              </a:lnSpc>
              <a:spcAft>
                <a:spcPts val="0"/>
              </a:spcAft>
            </a:pPr>
            <a:r>
              <a:rPr lang="tr-TR" sz="1600" dirty="0">
                <a:solidFill>
                  <a:srgbClr val="000000"/>
                </a:solidFill>
                <a:ea typeface="Calibri"/>
                <a:cs typeface="Times New Roman"/>
              </a:rPr>
              <a:t> </a:t>
            </a:r>
            <a:r>
              <a:rPr lang="tr-TR" sz="1600" b="1" dirty="0">
                <a:solidFill>
                  <a:srgbClr val="000000"/>
                </a:solidFill>
                <a:ea typeface="Calibri"/>
                <a:cs typeface="Times New Roman"/>
              </a:rPr>
              <a:t>Sistemin işleyişinin ve hukuki yardımın verilmesinin şartı olan bilgilerin verilmemesi halinde, işlem yapılamayacağı bildirildi.</a:t>
            </a:r>
            <a:endParaRPr lang="tr-TR" sz="1400" dirty="0">
              <a:ea typeface="Calibri"/>
              <a:cs typeface="Times New Roman"/>
            </a:endParaRPr>
          </a:p>
          <a:p>
            <a:pPr indent="450215" algn="just">
              <a:lnSpc>
                <a:spcPct val="150000"/>
              </a:lnSpc>
              <a:spcAft>
                <a:spcPts val="0"/>
              </a:spcAft>
            </a:pPr>
            <a:r>
              <a:rPr lang="tr-TR" sz="1600" dirty="0">
                <a:solidFill>
                  <a:srgbClr val="000000"/>
                </a:solidFill>
                <a:ea typeface="Calibri"/>
                <a:cs typeface="Times New Roman"/>
              </a:rPr>
              <a:t>Bu bilgiler ışığında kişisel verilerin </a:t>
            </a:r>
            <a:r>
              <a:rPr lang="tr-TR" sz="1600" dirty="0" smtClean="0">
                <a:solidFill>
                  <a:srgbClr val="000000"/>
                </a:solidFill>
                <a:ea typeface="Calibri"/>
                <a:cs typeface="Times New Roman"/>
              </a:rPr>
              <a:t>muhafaza </a:t>
            </a:r>
            <a:r>
              <a:rPr lang="tr-TR" sz="1600" dirty="0">
                <a:solidFill>
                  <a:srgbClr val="000000"/>
                </a:solidFill>
                <a:ea typeface="Calibri"/>
                <a:cs typeface="Times New Roman"/>
              </a:rPr>
              <a:t>edileceği ve yetkisiz kişilerle paylaşılmayacağı, adli, idari ve diğer süreçlerde öğrenilecek veriler de dahil olmak üzere, kişisel verilerin Beyaz Kod sistemine aktarılacağı  bildirildi. </a:t>
            </a:r>
            <a:endParaRPr lang="tr-TR" sz="1400" dirty="0">
              <a:ea typeface="Calibri"/>
              <a:cs typeface="Times New Roman"/>
            </a:endParaRPr>
          </a:p>
          <a:p>
            <a:pPr algn="just">
              <a:lnSpc>
                <a:spcPct val="150000"/>
              </a:lnSpc>
              <a:spcAft>
                <a:spcPts val="0"/>
              </a:spcAft>
            </a:pPr>
            <a:r>
              <a:rPr lang="tr-TR" sz="1600" dirty="0">
                <a:latin typeface="Times New Roman"/>
                <a:ea typeface="Calibri"/>
                <a:cs typeface="Times New Roman"/>
              </a:rPr>
              <a:t> </a:t>
            </a:r>
            <a:endParaRPr lang="tr-TR" sz="1400" dirty="0">
              <a:ea typeface="Calibri"/>
              <a:cs typeface="Times New Roman"/>
            </a:endParaRPr>
          </a:p>
          <a:p>
            <a:pPr marL="4495800" algn="ctr">
              <a:lnSpc>
                <a:spcPct val="150000"/>
              </a:lnSpc>
              <a:spcAft>
                <a:spcPts val="0"/>
              </a:spcAft>
            </a:pPr>
            <a:r>
              <a:rPr lang="tr-TR" sz="1600" dirty="0" smtClean="0">
                <a:solidFill>
                  <a:srgbClr val="000000"/>
                </a:solidFill>
                <a:latin typeface="Times New Roman"/>
                <a:ea typeface="Calibri"/>
                <a:cs typeface="Times New Roman"/>
              </a:rPr>
              <a:t>             Ad-</a:t>
            </a:r>
            <a:r>
              <a:rPr lang="tr-TR" sz="1600" dirty="0" err="1" smtClean="0">
                <a:solidFill>
                  <a:srgbClr val="000000"/>
                </a:solidFill>
                <a:latin typeface="Times New Roman"/>
                <a:ea typeface="Calibri"/>
                <a:cs typeface="Times New Roman"/>
              </a:rPr>
              <a:t>Soyad</a:t>
            </a:r>
            <a:endParaRPr lang="tr-TR" sz="1400" dirty="0">
              <a:ea typeface="Calibri"/>
              <a:cs typeface="Times New Roman"/>
            </a:endParaRPr>
          </a:p>
          <a:p>
            <a:pPr marL="4945380" algn="just">
              <a:lnSpc>
                <a:spcPct val="150000"/>
              </a:lnSpc>
              <a:spcAft>
                <a:spcPts val="0"/>
              </a:spcAft>
            </a:pPr>
            <a:r>
              <a:rPr lang="tr-TR" sz="1600" dirty="0">
                <a:solidFill>
                  <a:srgbClr val="000000"/>
                </a:solidFill>
                <a:latin typeface="Times New Roman"/>
                <a:ea typeface="Calibri"/>
                <a:cs typeface="Times New Roman"/>
              </a:rPr>
              <a:t>  </a:t>
            </a:r>
            <a:r>
              <a:rPr lang="tr-TR" sz="1600" dirty="0" smtClean="0">
                <a:solidFill>
                  <a:srgbClr val="000000"/>
                </a:solidFill>
                <a:latin typeface="Times New Roman"/>
                <a:ea typeface="Calibri"/>
                <a:cs typeface="Times New Roman"/>
              </a:rPr>
              <a:t>                                                     </a:t>
            </a:r>
            <a:r>
              <a:rPr lang="tr-TR" sz="1600" dirty="0">
                <a:solidFill>
                  <a:srgbClr val="000000"/>
                </a:solidFill>
                <a:latin typeface="Times New Roman"/>
                <a:ea typeface="Calibri"/>
                <a:cs typeface="Times New Roman"/>
              </a:rPr>
              <a:t>İmza</a:t>
            </a:r>
            <a:endParaRPr lang="tr-TR" sz="1400" dirty="0">
              <a:ea typeface="Calibri"/>
              <a:cs typeface="Times New Roman"/>
            </a:endParaRPr>
          </a:p>
        </p:txBody>
      </p:sp>
    </p:spTree>
    <p:extLst>
      <p:ext uri="{BB962C8B-B14F-4D97-AF65-F5344CB8AC3E}">
        <p14:creationId xmlns:p14="http://schemas.microsoft.com/office/powerpoint/2010/main" val="3418566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063554" y="2006600"/>
            <a:ext cx="8064895" cy="1077218"/>
          </a:xfrm>
          <a:prstGeom prst="rect">
            <a:avLst/>
          </a:prstGeom>
        </p:spPr>
        <p:txBody>
          <a:bodyPr wrap="square">
            <a:spAutoFit/>
          </a:bodyPr>
          <a:lstStyle/>
          <a:p>
            <a:pPr algn="just">
              <a:defRPr/>
            </a:pPr>
            <a:endParaRPr lang="tr-TR" b="1" dirty="0">
              <a:latin typeface="Times New Roman" panose="02020603050405020304" pitchFamily="18" charset="0"/>
              <a:cs typeface="Times New Roman" panose="02020603050405020304" pitchFamily="18" charset="0"/>
            </a:endParaRPr>
          </a:p>
          <a:p>
            <a:pPr algn="just">
              <a:defRPr/>
            </a:pPr>
            <a:r>
              <a:rPr lang="tr-TR" b="1" dirty="0">
                <a:latin typeface="Times New Roman" panose="02020603050405020304" pitchFamily="18" charset="0"/>
                <a:cs typeface="Times New Roman" panose="02020603050405020304" pitchFamily="18" charset="0"/>
              </a:rPr>
              <a:t>	</a:t>
            </a:r>
            <a:endParaRPr lang="tr-TR" sz="2400" dirty="0">
              <a:cs typeface="Times New Roman" pitchFamily="18" charset="0"/>
            </a:endParaRPr>
          </a:p>
          <a:p>
            <a:pPr>
              <a:defRPr/>
            </a:pPr>
            <a:endParaRPr lang="tr-TR" dirty="0">
              <a:latin typeface="Times New Roman" pitchFamily="18" charset="0"/>
              <a:cs typeface="Times New Roman" pitchFamily="18" charset="0"/>
            </a:endParaRPr>
          </a:p>
          <a:p>
            <a:pPr>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endParaRPr lang="tr-TR" dirty="0"/>
          </a:p>
        </p:txBody>
      </p:sp>
      <p:sp>
        <p:nvSpPr>
          <p:cNvPr id="6" name="Metin kutusu 4"/>
          <p:cNvSpPr txBox="1">
            <a:spLocks noChangeArrowheads="1"/>
          </p:cNvSpPr>
          <p:nvPr/>
        </p:nvSpPr>
        <p:spPr bwMode="auto">
          <a:xfrm>
            <a:off x="2891644" y="1017335"/>
            <a:ext cx="6408712" cy="430887"/>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endParaRPr lang="tr-TR" sz="1600" b="1" dirty="0">
              <a:solidFill>
                <a:srgbClr val="FF0000"/>
              </a:solidFill>
              <a:latin typeface="Times New Roman" panose="02020603050405020304" pitchFamily="18" charset="0"/>
              <a:cs typeface="Times New Roman" panose="02020603050405020304" pitchFamily="18" charset="0"/>
            </a:endParaRPr>
          </a:p>
        </p:txBody>
      </p:sp>
      <p:sp>
        <p:nvSpPr>
          <p:cNvPr id="13" name="Dikdörtgen 12"/>
          <p:cNvSpPr/>
          <p:nvPr/>
        </p:nvSpPr>
        <p:spPr>
          <a:xfrm>
            <a:off x="196241" y="2631525"/>
            <a:ext cx="11799518" cy="2677656"/>
          </a:xfrm>
          <a:prstGeom prst="rect">
            <a:avLst/>
          </a:prstGeom>
        </p:spPr>
        <p:txBody>
          <a:bodyPr wrap="square">
            <a:spAutoFit/>
          </a:bodyPr>
          <a:lstStyle/>
          <a:p>
            <a:pPr lvl="0" algn="just"/>
            <a:r>
              <a:rPr lang="tr-TR" sz="1600" i="1" dirty="0">
                <a:solidFill>
                  <a:prstClr val="black"/>
                </a:solidFill>
              </a:rPr>
              <a:t>	</a:t>
            </a:r>
            <a:r>
              <a:rPr lang="tr-TR" sz="2800" dirty="0" smtClean="0">
                <a:solidFill>
                  <a:prstClr val="black"/>
                </a:solidFill>
                <a:latin typeface="Times New Roman" panose="02020603050405020304" pitchFamily="18" charset="0"/>
                <a:cs typeface="Times New Roman" panose="02020603050405020304" pitchFamily="18" charset="0"/>
              </a:rPr>
              <a:t>‘‘</a:t>
            </a:r>
            <a:r>
              <a:rPr lang="tr-TR" sz="2800" i="1" dirty="0" smtClean="0">
                <a:solidFill>
                  <a:prstClr val="black"/>
                </a:solidFill>
                <a:latin typeface="Times New Roman" panose="02020603050405020304" pitchFamily="18" charset="0"/>
                <a:cs typeface="Times New Roman" panose="02020603050405020304" pitchFamily="18" charset="0"/>
              </a:rPr>
              <a:t>d) </a:t>
            </a:r>
            <a:r>
              <a:rPr lang="tr-TR" sz="2800" b="1" i="1" u="sng" dirty="0" smtClean="0">
                <a:solidFill>
                  <a:srgbClr val="FF0000"/>
                </a:solidFill>
                <a:latin typeface="Times New Roman" panose="02020603050405020304" pitchFamily="18" charset="0"/>
                <a:cs typeface="Times New Roman" panose="02020603050405020304" pitchFamily="18" charset="0"/>
              </a:rPr>
              <a:t>İHBAR FORMU</a:t>
            </a:r>
          </a:p>
          <a:p>
            <a:pPr lvl="0" algn="just"/>
            <a:r>
              <a:rPr lang="tr-TR" sz="2800" i="1" dirty="0" err="1" smtClean="0">
                <a:solidFill>
                  <a:prstClr val="black"/>
                </a:solidFill>
                <a:latin typeface="Times New Roman" panose="02020603050405020304" pitchFamily="18" charset="0"/>
                <a:cs typeface="Times New Roman" panose="02020603050405020304" pitchFamily="18" charset="0"/>
              </a:rPr>
              <a:t>Beyazkod</a:t>
            </a:r>
            <a:r>
              <a:rPr lang="tr-TR" sz="2800" i="1" dirty="0" smtClean="0">
                <a:solidFill>
                  <a:prstClr val="black"/>
                </a:solidFill>
                <a:latin typeface="Times New Roman" panose="02020603050405020304" pitchFamily="18" charset="0"/>
                <a:cs typeface="Times New Roman" panose="02020603050405020304" pitchFamily="18" charset="0"/>
              </a:rPr>
              <a:t> </a:t>
            </a:r>
            <a:r>
              <a:rPr lang="tr-TR" sz="2800" i="1" dirty="0">
                <a:solidFill>
                  <a:prstClr val="black"/>
                </a:solidFill>
                <a:latin typeface="Times New Roman" panose="02020603050405020304" pitchFamily="18" charset="0"/>
                <a:cs typeface="Times New Roman" panose="02020603050405020304" pitchFamily="18" charset="0"/>
              </a:rPr>
              <a:t>kapsamında işlenen suçlar genel itibariyle takibi şikâyete bağlı olmayan, başka bir ifade ile </a:t>
            </a:r>
            <a:r>
              <a:rPr lang="tr-TR" sz="2800" b="1" i="1" dirty="0">
                <a:solidFill>
                  <a:prstClr val="black"/>
                </a:solidFill>
                <a:latin typeface="Times New Roman" panose="02020603050405020304" pitchFamily="18" charset="0"/>
                <a:cs typeface="Times New Roman" panose="02020603050405020304" pitchFamily="18" charset="0"/>
              </a:rPr>
              <a:t>siz şikâyetçi olmasanız dahi adli mercilerce kendiliğinden soruşturulan suçlardır. Bu tür suçtan haberdar olan yöneticinin, suçu adli mercilere intikal ettirmesi yasal bir zorunluluktur.</a:t>
            </a:r>
            <a:r>
              <a:rPr lang="tr-TR" sz="2800" i="1" dirty="0">
                <a:solidFill>
                  <a:prstClr val="black"/>
                </a:solidFill>
                <a:latin typeface="Times New Roman" panose="02020603050405020304" pitchFamily="18" charset="0"/>
                <a:cs typeface="Times New Roman" panose="02020603050405020304" pitchFamily="18" charset="0"/>
              </a:rPr>
              <a:t> Bu nedenle görevli birim/personel tarafından hazırlanarak yöneticiye imzalatılır.</a:t>
            </a:r>
            <a:r>
              <a:rPr lang="tr-TR" sz="2800" dirty="0">
                <a:solidFill>
                  <a:prstClr val="black"/>
                </a:solidFill>
                <a:latin typeface="Times New Roman" panose="02020603050405020304" pitchFamily="18" charset="0"/>
                <a:cs typeface="Times New Roman" panose="02020603050405020304" pitchFamily="18" charset="0"/>
              </a:rPr>
              <a:t>’’</a:t>
            </a:r>
            <a:r>
              <a:rPr lang="tr-TR" sz="2800" i="1" dirty="0">
                <a:solidFill>
                  <a:prstClr val="black"/>
                </a:solidFill>
                <a:latin typeface="Times New Roman" panose="02020603050405020304" pitchFamily="18" charset="0"/>
                <a:cs typeface="Times New Roman" panose="02020603050405020304" pitchFamily="18" charset="0"/>
              </a:rPr>
              <a:t> </a:t>
            </a:r>
          </a:p>
        </p:txBody>
      </p:sp>
      <p:sp>
        <p:nvSpPr>
          <p:cNvPr id="10" name="Metin kutusu 4"/>
          <p:cNvSpPr txBox="1">
            <a:spLocks noChangeArrowheads="1"/>
          </p:cNvSpPr>
          <p:nvPr/>
        </p:nvSpPr>
        <p:spPr bwMode="auto">
          <a:xfrm>
            <a:off x="601250" y="137806"/>
            <a:ext cx="10384077" cy="1446550"/>
          </a:xfrm>
          <a:prstGeom prst="rect">
            <a:avLst/>
          </a:prstGeom>
          <a:noFill/>
          <a:ln w="9525">
            <a:noFill/>
            <a:miter lim="800000"/>
            <a:headEnd/>
            <a:tailEnd/>
          </a:ln>
        </p:spPr>
        <p:txBody>
          <a:bodyPr wrap="square">
            <a:spAutoFit/>
          </a:bodyPr>
          <a:lstStyle/>
          <a:p>
            <a:pPr algn="ctr"/>
            <a:r>
              <a:rPr lang="tr-TR" sz="4400" dirty="0">
                <a:solidFill>
                  <a:srgbClr val="CF142B"/>
                </a:solidFill>
                <a:latin typeface="Times New Roman" pitchFamily="18" charset="0"/>
                <a:cs typeface="Times New Roman" pitchFamily="18" charset="0"/>
              </a:rPr>
              <a:t> </a:t>
            </a:r>
            <a:r>
              <a:rPr lang="tr-TR" sz="4400" b="1" dirty="0" smtClean="0">
                <a:solidFill>
                  <a:srgbClr val="FF0000"/>
                </a:solidFill>
                <a:latin typeface="Times New Roman" panose="02020603050405020304" pitchFamily="18" charset="0"/>
                <a:cs typeface="Times New Roman" panose="02020603050405020304" pitchFamily="18" charset="0"/>
              </a:rPr>
              <a:t>Yapılan </a:t>
            </a:r>
            <a:r>
              <a:rPr lang="tr-TR" sz="4400" b="1" dirty="0">
                <a:solidFill>
                  <a:srgbClr val="FF0000"/>
                </a:solidFill>
                <a:latin typeface="Times New Roman" panose="02020603050405020304" pitchFamily="18" charset="0"/>
                <a:cs typeface="Times New Roman" panose="02020603050405020304" pitchFamily="18" charset="0"/>
              </a:rPr>
              <a:t>Başvuru </a:t>
            </a:r>
            <a:r>
              <a:rPr lang="tr-TR" sz="4400" b="1" dirty="0" smtClean="0">
                <a:solidFill>
                  <a:srgbClr val="FF0000"/>
                </a:solidFill>
                <a:latin typeface="Times New Roman" panose="02020603050405020304" pitchFamily="18" charset="0"/>
                <a:cs typeface="Times New Roman" panose="02020603050405020304" pitchFamily="18" charset="0"/>
              </a:rPr>
              <a:t>Sonrasında Doldurulması Gereken Belgeler</a:t>
            </a:r>
            <a:endParaRPr lang="tr-TR" sz="4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044284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063554" y="2006600"/>
            <a:ext cx="8064895" cy="1077218"/>
          </a:xfrm>
          <a:prstGeom prst="rect">
            <a:avLst/>
          </a:prstGeom>
        </p:spPr>
        <p:txBody>
          <a:bodyPr wrap="square">
            <a:spAutoFit/>
          </a:bodyPr>
          <a:lstStyle/>
          <a:p>
            <a:pPr algn="just">
              <a:defRPr/>
            </a:pPr>
            <a:endParaRPr lang="tr-TR" b="1" dirty="0">
              <a:latin typeface="Times New Roman" panose="02020603050405020304" pitchFamily="18" charset="0"/>
              <a:cs typeface="Times New Roman" panose="02020603050405020304" pitchFamily="18" charset="0"/>
            </a:endParaRPr>
          </a:p>
          <a:p>
            <a:pPr algn="just">
              <a:defRPr/>
            </a:pPr>
            <a:r>
              <a:rPr lang="tr-TR" b="1" dirty="0">
                <a:latin typeface="Times New Roman" panose="02020603050405020304" pitchFamily="18" charset="0"/>
                <a:cs typeface="Times New Roman" panose="02020603050405020304" pitchFamily="18" charset="0"/>
              </a:rPr>
              <a:t>	</a:t>
            </a:r>
            <a:endParaRPr lang="tr-TR" sz="2400" dirty="0">
              <a:cs typeface="Times New Roman" pitchFamily="18" charset="0"/>
            </a:endParaRPr>
          </a:p>
          <a:p>
            <a:pPr>
              <a:defRPr/>
            </a:pPr>
            <a:endParaRPr lang="tr-TR" dirty="0">
              <a:latin typeface="Times New Roman" pitchFamily="18" charset="0"/>
              <a:cs typeface="Times New Roman" pitchFamily="18" charset="0"/>
            </a:endParaRPr>
          </a:p>
          <a:p>
            <a:pPr>
              <a:defRPr/>
            </a:pPr>
            <a:endParaRPr lang="tr-TR" sz="1000" dirty="0">
              <a:latin typeface="Times New Roman" pitchFamily="18" charset="0"/>
              <a:cs typeface="Times New Roman" pitchFamily="18" charset="0"/>
            </a:endParaRPr>
          </a:p>
        </p:txBody>
      </p:sp>
      <p:sp>
        <p:nvSpPr>
          <p:cNvPr id="6" name="Metin kutusu 4"/>
          <p:cNvSpPr txBox="1">
            <a:spLocks noChangeArrowheads="1"/>
          </p:cNvSpPr>
          <p:nvPr/>
        </p:nvSpPr>
        <p:spPr bwMode="auto">
          <a:xfrm>
            <a:off x="2783632" y="959083"/>
            <a:ext cx="6408712" cy="430887"/>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endParaRPr lang="tr-TR" sz="1600" b="1" dirty="0">
              <a:solidFill>
                <a:srgbClr val="FF0000"/>
              </a:solidFill>
              <a:latin typeface="Times New Roman" panose="02020603050405020304" pitchFamily="18" charset="0"/>
              <a:cs typeface="Times New Roman" panose="02020603050405020304" pitchFamily="18" charset="0"/>
            </a:endParaRPr>
          </a:p>
        </p:txBody>
      </p:sp>
      <p:sp>
        <p:nvSpPr>
          <p:cNvPr id="13" name="Dikdörtgen 12"/>
          <p:cNvSpPr/>
          <p:nvPr/>
        </p:nvSpPr>
        <p:spPr>
          <a:xfrm>
            <a:off x="225468" y="3206589"/>
            <a:ext cx="11085534" cy="1815882"/>
          </a:xfrm>
          <a:prstGeom prst="rect">
            <a:avLst/>
          </a:prstGeom>
        </p:spPr>
        <p:txBody>
          <a:bodyPr wrap="square">
            <a:spAutoFit/>
          </a:bodyPr>
          <a:lstStyle/>
          <a:p>
            <a:pPr lvl="0" algn="just"/>
            <a:r>
              <a:rPr lang="tr-TR" sz="1600" i="1" dirty="0">
                <a:solidFill>
                  <a:prstClr val="black"/>
                </a:solidFill>
              </a:rPr>
              <a:t>	</a:t>
            </a:r>
            <a:r>
              <a:rPr lang="tr-TR" sz="2800" dirty="0">
                <a:solidFill>
                  <a:prstClr val="black"/>
                </a:solidFill>
                <a:latin typeface="Times New Roman" panose="02020603050405020304" pitchFamily="18" charset="0"/>
                <a:cs typeface="Times New Roman" panose="02020603050405020304" pitchFamily="18" charset="0"/>
              </a:rPr>
              <a:t>‘‘</a:t>
            </a:r>
            <a:r>
              <a:rPr lang="tr-TR" sz="2800" i="1" dirty="0">
                <a:solidFill>
                  <a:prstClr val="black"/>
                </a:solidFill>
                <a:latin typeface="Times New Roman" panose="02020603050405020304" pitchFamily="18" charset="0"/>
                <a:cs typeface="Times New Roman" panose="02020603050405020304" pitchFamily="18" charset="0"/>
              </a:rPr>
              <a:t>e) </a:t>
            </a:r>
            <a:r>
              <a:rPr lang="tr-TR" sz="2800" b="1" i="1" u="sng" dirty="0" smtClean="0">
                <a:solidFill>
                  <a:srgbClr val="FF0000"/>
                </a:solidFill>
                <a:latin typeface="Times New Roman" panose="02020603050405020304" pitchFamily="18" charset="0"/>
                <a:cs typeface="Times New Roman" panose="02020603050405020304" pitchFamily="18" charset="0"/>
              </a:rPr>
              <a:t>OLAYI DOĞRULAYAN DİĞER KANITLAR</a:t>
            </a:r>
            <a:r>
              <a:rPr lang="tr-TR" sz="2800" i="1" dirty="0">
                <a:solidFill>
                  <a:prstClr val="black"/>
                </a:solidFill>
                <a:latin typeface="Times New Roman" panose="02020603050405020304" pitchFamily="18" charset="0"/>
                <a:cs typeface="Times New Roman" panose="02020603050405020304" pitchFamily="18" charset="0"/>
              </a:rPr>
              <a:t> </a:t>
            </a:r>
            <a:r>
              <a:rPr lang="tr-TR" sz="2800" i="1" dirty="0" smtClean="0">
                <a:solidFill>
                  <a:prstClr val="black"/>
                </a:solidFill>
                <a:latin typeface="Times New Roman" panose="02020603050405020304" pitchFamily="18" charset="0"/>
                <a:cs typeface="Times New Roman" panose="02020603050405020304" pitchFamily="18" charset="0"/>
              </a:rPr>
              <a:t>şiddet </a:t>
            </a:r>
            <a:r>
              <a:rPr lang="tr-TR" sz="2800" i="1" dirty="0">
                <a:solidFill>
                  <a:prstClr val="black"/>
                </a:solidFill>
                <a:latin typeface="Times New Roman" panose="02020603050405020304" pitchFamily="18" charset="0"/>
                <a:cs typeface="Times New Roman" panose="02020603050405020304" pitchFamily="18" charset="0"/>
              </a:rPr>
              <a:t>uygulayanın kimlik bilgileri, kamera kayıtları, tanıklar, olaya ilişkin diğer tutanaklar ve benzeri tüm bilgi ve </a:t>
            </a:r>
            <a:r>
              <a:rPr lang="tr-TR" sz="2800" i="1" dirty="0" smtClean="0">
                <a:solidFill>
                  <a:prstClr val="black"/>
                </a:solidFill>
                <a:latin typeface="Times New Roman" panose="02020603050405020304" pitchFamily="18" charset="0"/>
                <a:cs typeface="Times New Roman" panose="02020603050405020304" pitchFamily="18" charset="0"/>
              </a:rPr>
              <a:t>belgeler, kolluk kuvvetlerine verilen ifade örnekleri </a:t>
            </a:r>
            <a:r>
              <a:rPr lang="tr-TR" sz="2800" i="1" dirty="0">
                <a:solidFill>
                  <a:prstClr val="black"/>
                </a:solidFill>
                <a:latin typeface="Times New Roman" panose="02020603050405020304" pitchFamily="18" charset="0"/>
                <a:cs typeface="Times New Roman" panose="02020603050405020304" pitchFamily="18" charset="0"/>
              </a:rPr>
              <a:t>görevli birim/personel tarafından toplanarak sisteme kaydedilir.</a:t>
            </a:r>
            <a:r>
              <a:rPr lang="tr-TR" sz="2800" dirty="0">
                <a:solidFill>
                  <a:prstClr val="black"/>
                </a:solidFill>
                <a:latin typeface="Times New Roman" panose="02020603050405020304" pitchFamily="18" charset="0"/>
                <a:cs typeface="Times New Roman" panose="02020603050405020304" pitchFamily="18" charset="0"/>
              </a:rPr>
              <a:t>’’</a:t>
            </a:r>
            <a:r>
              <a:rPr lang="tr-TR" sz="2800" i="1" dirty="0">
                <a:solidFill>
                  <a:prstClr val="black"/>
                </a:solidFill>
                <a:latin typeface="Times New Roman" panose="02020603050405020304" pitchFamily="18" charset="0"/>
                <a:cs typeface="Times New Roman" panose="02020603050405020304" pitchFamily="18" charset="0"/>
              </a:rPr>
              <a:t> </a:t>
            </a:r>
          </a:p>
        </p:txBody>
      </p:sp>
      <p:sp>
        <p:nvSpPr>
          <p:cNvPr id="9" name="Metin kutusu 4"/>
          <p:cNvSpPr txBox="1">
            <a:spLocks noChangeArrowheads="1"/>
          </p:cNvSpPr>
          <p:nvPr/>
        </p:nvSpPr>
        <p:spPr bwMode="auto">
          <a:xfrm>
            <a:off x="576197" y="303389"/>
            <a:ext cx="10384077" cy="1446550"/>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4400" b="1" dirty="0" smtClean="0">
                <a:solidFill>
                  <a:srgbClr val="FF0000"/>
                </a:solidFill>
                <a:latin typeface="Times New Roman" panose="02020603050405020304" pitchFamily="18" charset="0"/>
                <a:cs typeface="Times New Roman" panose="02020603050405020304" pitchFamily="18" charset="0"/>
              </a:rPr>
              <a:t>Yapılan </a:t>
            </a:r>
            <a:r>
              <a:rPr lang="tr-TR" sz="4400" b="1" dirty="0">
                <a:solidFill>
                  <a:srgbClr val="FF0000"/>
                </a:solidFill>
                <a:latin typeface="Times New Roman" panose="02020603050405020304" pitchFamily="18" charset="0"/>
                <a:cs typeface="Times New Roman" panose="02020603050405020304" pitchFamily="18" charset="0"/>
              </a:rPr>
              <a:t>Başvuru </a:t>
            </a:r>
            <a:r>
              <a:rPr lang="tr-TR" sz="4400" b="1" dirty="0" smtClean="0">
                <a:solidFill>
                  <a:srgbClr val="FF0000"/>
                </a:solidFill>
                <a:latin typeface="Times New Roman" panose="02020603050405020304" pitchFamily="18" charset="0"/>
                <a:cs typeface="Times New Roman" panose="02020603050405020304" pitchFamily="18" charset="0"/>
              </a:rPr>
              <a:t>Sonrasında Doldurulması Gereken Belgeler</a:t>
            </a:r>
            <a:endParaRPr lang="tr-TR" sz="4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7874608"/>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3624" t="9231" r="15341" b="15858"/>
          <a:stretch/>
        </p:blipFill>
        <p:spPr bwMode="auto">
          <a:xfrm>
            <a:off x="1524000" y="404665"/>
            <a:ext cx="9162846" cy="5873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0861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164" t="8463" r="20748" b="6161"/>
          <a:stretch/>
        </p:blipFill>
        <p:spPr bwMode="auto">
          <a:xfrm>
            <a:off x="1775520" y="32474"/>
            <a:ext cx="8468752" cy="6245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93340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3190" t="16045" r="14693" b="6250"/>
          <a:stretch/>
        </p:blipFill>
        <p:spPr bwMode="auto">
          <a:xfrm>
            <a:off x="1540479" y="0"/>
            <a:ext cx="9127521"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91715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380" t="23180" r="17720" b="6251"/>
          <a:stretch/>
        </p:blipFill>
        <p:spPr bwMode="auto">
          <a:xfrm>
            <a:off x="1631504" y="692696"/>
            <a:ext cx="8834512" cy="5760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25801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488" t="18657" r="15558" b="6250"/>
          <a:stretch/>
        </p:blipFill>
        <p:spPr bwMode="auto">
          <a:xfrm>
            <a:off x="1524000" y="730424"/>
            <a:ext cx="9101798" cy="5493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68768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921" t="21456" r="18801" b="8846"/>
          <a:stretch/>
        </p:blipFill>
        <p:spPr bwMode="auto">
          <a:xfrm>
            <a:off x="1703513" y="476672"/>
            <a:ext cx="8839519"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96404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163" t="20770" r="15559" b="6250"/>
          <a:stretch/>
        </p:blipFill>
        <p:spPr bwMode="auto">
          <a:xfrm>
            <a:off x="1524000" y="404665"/>
            <a:ext cx="9120080" cy="5976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70025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487" t="21455" r="19451" b="8269"/>
          <a:stretch/>
        </p:blipFill>
        <p:spPr bwMode="auto">
          <a:xfrm>
            <a:off x="1703512" y="620689"/>
            <a:ext cx="871296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44493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3298" t="16346" r="14153" b="11122"/>
          <a:stretch/>
        </p:blipFill>
        <p:spPr bwMode="auto">
          <a:xfrm>
            <a:off x="1555968" y="764705"/>
            <a:ext cx="9004528" cy="5305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96271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488" t="13078" r="15018" b="11940"/>
          <a:stretch/>
        </p:blipFill>
        <p:spPr bwMode="auto">
          <a:xfrm>
            <a:off x="1513674" y="476672"/>
            <a:ext cx="9172136" cy="54851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80242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272" t="19038" r="12963" b="23135"/>
          <a:stretch/>
        </p:blipFill>
        <p:spPr bwMode="auto">
          <a:xfrm>
            <a:off x="1542858" y="980728"/>
            <a:ext cx="9125142" cy="4230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44134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705" t="17351" r="17072" b="15384"/>
          <a:stretch/>
        </p:blipFill>
        <p:spPr bwMode="auto">
          <a:xfrm>
            <a:off x="1557391" y="620688"/>
            <a:ext cx="8876714"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48187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163" t="25962" r="15234" b="13992"/>
          <a:stretch/>
        </p:blipFill>
        <p:spPr bwMode="auto">
          <a:xfrm>
            <a:off x="1524000" y="404664"/>
            <a:ext cx="9135188"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40574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838200" y="365125"/>
            <a:ext cx="10986370" cy="1325563"/>
          </a:xfrm>
        </p:spPr>
        <p:txBody>
          <a:bodyPr>
            <a:normAutofit/>
          </a:bodyPr>
          <a:lstStyle/>
          <a:p>
            <a:r>
              <a:rPr lang="tr-TR" b="1" dirty="0" smtClean="0">
                <a:solidFill>
                  <a:srgbClr val="FF0000"/>
                </a:solidFill>
                <a:latin typeface="Times New Roman" panose="02020603050405020304" pitchFamily="18" charset="0"/>
                <a:cs typeface="Times New Roman" panose="02020603050405020304" pitchFamily="18" charset="0"/>
              </a:rPr>
              <a:t>Beyaz Kod dokümanları sistem üzerinden     İl Koordinatörüne gönderildikten sonra</a:t>
            </a:r>
            <a:r>
              <a:rPr lang="tr-TR" dirty="0" smtClean="0"/>
              <a:t>;</a:t>
            </a:r>
            <a:endParaRPr lang="tr-TR" dirty="0"/>
          </a:p>
        </p:txBody>
      </p:sp>
      <p:sp>
        <p:nvSpPr>
          <p:cNvPr id="4" name="İçerik Yer Tutucusu 3"/>
          <p:cNvSpPr>
            <a:spLocks noGrp="1"/>
          </p:cNvSpPr>
          <p:nvPr>
            <p:ph idx="1"/>
          </p:nvPr>
        </p:nvSpPr>
        <p:spPr/>
        <p:txBody>
          <a:bodyPr/>
          <a:lstStyle/>
          <a:p>
            <a:r>
              <a:rPr lang="tr-TR" dirty="0" smtClean="0">
                <a:latin typeface="Times New Roman" panose="02020603050405020304" pitchFamily="18" charset="0"/>
                <a:cs typeface="Times New Roman" panose="02020603050405020304" pitchFamily="18" charset="0"/>
              </a:rPr>
              <a:t>EBYS üzerinden üst yazı ile;</a:t>
            </a:r>
          </a:p>
          <a:p>
            <a:r>
              <a:rPr lang="tr-TR" dirty="0" smtClean="0">
                <a:solidFill>
                  <a:srgbClr val="FF0000"/>
                </a:solidFill>
                <a:latin typeface="Times New Roman" panose="02020603050405020304" pitchFamily="18" charset="0"/>
                <a:cs typeface="Times New Roman" panose="02020603050405020304" pitchFamily="18" charset="0"/>
              </a:rPr>
              <a:t>Gereği için </a:t>
            </a:r>
            <a:r>
              <a:rPr lang="tr-TR" dirty="0" smtClean="0">
                <a:latin typeface="Times New Roman" panose="02020603050405020304" pitchFamily="18" charset="0"/>
                <a:cs typeface="Times New Roman" panose="02020603050405020304" pitchFamily="18" charset="0"/>
              </a:rPr>
              <a:t>İzmir İli Hukuk ve </a:t>
            </a:r>
            <a:r>
              <a:rPr lang="tr-TR" dirty="0" err="1" smtClean="0">
                <a:latin typeface="Times New Roman" panose="02020603050405020304" pitchFamily="18" charset="0"/>
                <a:cs typeface="Times New Roman" panose="02020603050405020304" pitchFamily="18" charset="0"/>
              </a:rPr>
              <a:t>Muhakemat</a:t>
            </a:r>
            <a:r>
              <a:rPr lang="tr-TR" dirty="0" smtClean="0">
                <a:latin typeface="Times New Roman" panose="02020603050405020304" pitchFamily="18" charset="0"/>
                <a:cs typeface="Times New Roman" panose="02020603050405020304" pitchFamily="18" charset="0"/>
              </a:rPr>
              <a:t> Birimine,</a:t>
            </a:r>
          </a:p>
          <a:p>
            <a:r>
              <a:rPr lang="tr-TR" dirty="0" smtClean="0">
                <a:solidFill>
                  <a:srgbClr val="FF0000"/>
                </a:solidFill>
                <a:latin typeface="Times New Roman" panose="02020603050405020304" pitchFamily="18" charset="0"/>
                <a:cs typeface="Times New Roman" panose="02020603050405020304" pitchFamily="18" charset="0"/>
              </a:rPr>
              <a:t>Bilgi için </a:t>
            </a:r>
            <a:r>
              <a:rPr lang="tr-TR" dirty="0" smtClean="0">
                <a:latin typeface="Times New Roman" panose="02020603050405020304" pitchFamily="18" charset="0"/>
                <a:cs typeface="Times New Roman" panose="02020603050405020304" pitchFamily="18" charset="0"/>
              </a:rPr>
              <a:t>İzmir İli Çalışan Hakları ve Güvenliği Birimine gönderilir.</a:t>
            </a:r>
          </a:p>
          <a:p>
            <a:r>
              <a:rPr lang="tr-TR" dirty="0" smtClean="0">
                <a:latin typeface="Times New Roman" panose="02020603050405020304" pitchFamily="18" charset="0"/>
                <a:cs typeface="Times New Roman" panose="02020603050405020304" pitchFamily="18" charset="0"/>
              </a:rPr>
              <a:t>Beyaz Kod dokümanlarının asılları </a:t>
            </a:r>
            <a:r>
              <a:rPr lang="tr-TR" dirty="0" err="1" smtClean="0">
                <a:latin typeface="Times New Roman" panose="02020603050405020304" pitchFamily="18" charset="0"/>
                <a:cs typeface="Times New Roman" panose="02020603050405020304" pitchFamily="18" charset="0"/>
              </a:rPr>
              <a:t>fiziken</a:t>
            </a:r>
            <a:r>
              <a:rPr lang="tr-TR" dirty="0" smtClean="0">
                <a:latin typeface="Times New Roman" panose="02020603050405020304" pitchFamily="18" charset="0"/>
                <a:cs typeface="Times New Roman" panose="02020603050405020304" pitchFamily="18" charset="0"/>
              </a:rPr>
              <a:t> Hukuk ve </a:t>
            </a:r>
            <a:r>
              <a:rPr lang="tr-TR" dirty="0" err="1" smtClean="0">
                <a:latin typeface="Times New Roman" panose="02020603050405020304" pitchFamily="18" charset="0"/>
                <a:cs typeface="Times New Roman" panose="02020603050405020304" pitchFamily="18" charset="0"/>
              </a:rPr>
              <a:t>Muhakemat</a:t>
            </a:r>
            <a:r>
              <a:rPr lang="tr-TR" dirty="0" smtClean="0">
                <a:latin typeface="Times New Roman" panose="02020603050405020304" pitchFamily="18" charset="0"/>
                <a:cs typeface="Times New Roman" panose="02020603050405020304" pitchFamily="18" charset="0"/>
              </a:rPr>
              <a:t> Birimine(Beyaz Kod İl Koordinatörü) teslim edilir.</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22735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idx="4294967295"/>
          </p:nvPr>
        </p:nvSpPr>
        <p:spPr>
          <a:xfrm>
            <a:off x="1816274" y="11265"/>
            <a:ext cx="9118948" cy="1178707"/>
          </a:xfrm>
        </p:spPr>
        <p:txBody>
          <a:bodyPr>
            <a:noAutofit/>
          </a:bodyPr>
          <a:lstStyle/>
          <a:p>
            <a:r>
              <a:rPr lang="tr-TR" b="1" dirty="0" err="1">
                <a:solidFill>
                  <a:srgbClr val="FF0000"/>
                </a:solidFill>
                <a:latin typeface="Times New Roman" panose="02020603050405020304" pitchFamily="18" charset="0"/>
                <a:cs typeface="Times New Roman" panose="02020603050405020304" pitchFamily="18" charset="0"/>
              </a:rPr>
              <a:t>Psikososyal</a:t>
            </a:r>
            <a:r>
              <a:rPr lang="tr-TR" b="1" dirty="0">
                <a:solidFill>
                  <a:srgbClr val="FF0000"/>
                </a:solidFill>
                <a:latin typeface="Times New Roman" panose="02020603050405020304" pitchFamily="18" charset="0"/>
                <a:cs typeface="Times New Roman" panose="02020603050405020304" pitchFamily="18" charset="0"/>
              </a:rPr>
              <a:t> Destek Talep Formu</a:t>
            </a:r>
          </a:p>
        </p:txBody>
      </p:sp>
      <p:pic>
        <p:nvPicPr>
          <p:cNvPr id="18434" name="Picture 2"/>
          <p:cNvPicPr>
            <a:picLocks noGrp="1" noChangeAspect="1" noChangeArrowheads="1"/>
          </p:cNvPicPr>
          <p:nvPr>
            <p:ph idx="4294967295"/>
          </p:nvPr>
        </p:nvPicPr>
        <p:blipFill>
          <a:blip r:embed="rId2" cstate="print">
            <a:extLst>
              <a:ext uri="{28A0092B-C50C-407E-A947-70E740481C1C}">
                <a14:useLocalDpi xmlns:a14="http://schemas.microsoft.com/office/drawing/2010/main" val="0"/>
              </a:ext>
            </a:extLst>
          </a:blip>
          <a:stretch>
            <a:fillRect/>
          </a:stretch>
        </p:blipFill>
        <p:spPr bwMode="auto">
          <a:xfrm>
            <a:off x="3647729" y="1189972"/>
            <a:ext cx="4206875" cy="513981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86474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063554" y="2006600"/>
            <a:ext cx="8064895" cy="1077218"/>
          </a:xfrm>
          <a:prstGeom prst="rect">
            <a:avLst/>
          </a:prstGeom>
        </p:spPr>
        <p:txBody>
          <a:bodyPr wrap="square">
            <a:spAutoFit/>
          </a:bodyPr>
          <a:lstStyle/>
          <a:p>
            <a:pPr algn="just">
              <a:defRPr/>
            </a:pPr>
            <a:endParaRPr lang="tr-TR" b="1" dirty="0">
              <a:latin typeface="Times New Roman" panose="02020603050405020304" pitchFamily="18" charset="0"/>
              <a:cs typeface="Times New Roman" panose="02020603050405020304" pitchFamily="18" charset="0"/>
            </a:endParaRPr>
          </a:p>
          <a:p>
            <a:pPr algn="just">
              <a:defRPr/>
            </a:pPr>
            <a:r>
              <a:rPr lang="tr-TR" b="1" dirty="0">
                <a:latin typeface="Times New Roman" panose="02020603050405020304" pitchFamily="18" charset="0"/>
                <a:cs typeface="Times New Roman" panose="02020603050405020304" pitchFamily="18" charset="0"/>
              </a:rPr>
              <a:t>	</a:t>
            </a:r>
            <a:endParaRPr lang="tr-TR" sz="2400" dirty="0">
              <a:cs typeface="Times New Roman" pitchFamily="18" charset="0"/>
            </a:endParaRPr>
          </a:p>
          <a:p>
            <a:pPr>
              <a:defRPr/>
            </a:pPr>
            <a:endParaRPr lang="tr-TR" dirty="0">
              <a:latin typeface="Times New Roman" pitchFamily="18" charset="0"/>
              <a:cs typeface="Times New Roman" pitchFamily="18" charset="0"/>
            </a:endParaRPr>
          </a:p>
          <a:p>
            <a:pPr>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endParaRPr lang="tr-TR" dirty="0"/>
          </a:p>
        </p:txBody>
      </p:sp>
      <p:sp>
        <p:nvSpPr>
          <p:cNvPr id="13" name="Dikdörtgen 12"/>
          <p:cNvSpPr/>
          <p:nvPr/>
        </p:nvSpPr>
        <p:spPr>
          <a:xfrm>
            <a:off x="1526420" y="1628800"/>
            <a:ext cx="9144000" cy="338554"/>
          </a:xfrm>
          <a:prstGeom prst="rect">
            <a:avLst/>
          </a:prstGeom>
        </p:spPr>
        <p:txBody>
          <a:bodyPr wrap="square">
            <a:spAutoFit/>
          </a:bodyPr>
          <a:lstStyle/>
          <a:p>
            <a:pPr lvl="0" algn="just"/>
            <a:r>
              <a:rPr lang="tr-TR" sz="1600" i="1" dirty="0">
                <a:solidFill>
                  <a:prstClr val="black"/>
                </a:solidFill>
              </a:rPr>
              <a:t>	</a:t>
            </a:r>
          </a:p>
        </p:txBody>
      </p:sp>
      <p:sp>
        <p:nvSpPr>
          <p:cNvPr id="8" name="Dikdörtgen 7"/>
          <p:cNvSpPr/>
          <p:nvPr/>
        </p:nvSpPr>
        <p:spPr>
          <a:xfrm>
            <a:off x="187890" y="728007"/>
            <a:ext cx="11699310" cy="5509200"/>
          </a:xfrm>
          <a:prstGeom prst="rect">
            <a:avLst/>
          </a:prstGeom>
        </p:spPr>
        <p:txBody>
          <a:bodyPr wrap="square">
            <a:spAutoFit/>
          </a:bodyPr>
          <a:lstStyle/>
          <a:p>
            <a:pPr algn="ctr"/>
            <a:r>
              <a:rPr lang="tr-TR" sz="4400" b="1" i="1" u="sng" dirty="0" smtClean="0">
                <a:solidFill>
                  <a:srgbClr val="FF0000"/>
                </a:solidFill>
                <a:latin typeface="Times New Roman" panose="02020603050405020304" pitchFamily="18" charset="0"/>
                <a:cs typeface="Times New Roman" panose="02020603050405020304" pitchFamily="18" charset="0"/>
              </a:rPr>
              <a:t>Adli </a:t>
            </a:r>
            <a:r>
              <a:rPr lang="tr-TR" sz="4400" b="1" i="1" u="sng" dirty="0">
                <a:solidFill>
                  <a:srgbClr val="FF0000"/>
                </a:solidFill>
                <a:latin typeface="Times New Roman" panose="02020603050405020304" pitchFamily="18" charset="0"/>
                <a:cs typeface="Times New Roman" panose="02020603050405020304" pitchFamily="18" charset="0"/>
              </a:rPr>
              <a:t>süreç: </a:t>
            </a:r>
            <a:endParaRPr lang="tr-TR" sz="4400" b="1" i="1" u="sng" dirty="0" smtClean="0">
              <a:solidFill>
                <a:srgbClr val="FF0000"/>
              </a:solidFill>
              <a:latin typeface="Times New Roman" panose="02020603050405020304" pitchFamily="18" charset="0"/>
              <a:cs typeface="Times New Roman" panose="02020603050405020304" pitchFamily="18" charset="0"/>
            </a:endParaRPr>
          </a:p>
          <a:p>
            <a:pPr algn="just"/>
            <a:endParaRPr lang="tr-TR" sz="2800" b="1" i="1" u="sng" dirty="0">
              <a:solidFill>
                <a:srgbClr val="FF0000"/>
              </a:solidFill>
              <a:latin typeface="Times New Roman" panose="02020603050405020304" pitchFamily="18" charset="0"/>
              <a:cs typeface="Times New Roman" panose="02020603050405020304" pitchFamily="18" charset="0"/>
            </a:endParaRPr>
          </a:p>
          <a:p>
            <a:pPr algn="just"/>
            <a:r>
              <a:rPr lang="tr-TR" sz="2800" i="1" dirty="0">
                <a:latin typeface="Times New Roman" panose="02020603050405020304" pitchFamily="18" charset="0"/>
                <a:cs typeface="Times New Roman" panose="02020603050405020304" pitchFamily="18" charset="0"/>
              </a:rPr>
              <a:t>	a. Bu süreçte </a:t>
            </a:r>
            <a:r>
              <a:rPr lang="tr-TR" sz="2800" b="1" i="1" u="sng" dirty="0">
                <a:latin typeface="Times New Roman" panose="02020603050405020304" pitchFamily="18" charset="0"/>
                <a:cs typeface="Times New Roman" panose="02020603050405020304" pitchFamily="18" charset="0"/>
              </a:rPr>
              <a:t>adli mercilerce tarafınıza yapılacak tüm tebligatlar hususunda en kısa sürede il koordinatörlüğünü haberdar etmeniz önem arz etmektedir</a:t>
            </a:r>
            <a:r>
              <a:rPr lang="tr-TR" sz="2800" b="1" i="1" u="sng" dirty="0" smtClean="0">
                <a:latin typeface="Times New Roman" panose="02020603050405020304" pitchFamily="18" charset="0"/>
                <a:cs typeface="Times New Roman" panose="02020603050405020304" pitchFamily="18" charset="0"/>
              </a:rPr>
              <a:t>.</a:t>
            </a:r>
          </a:p>
          <a:p>
            <a:pPr algn="just"/>
            <a:endParaRPr lang="tr-TR" sz="2800" b="1" i="1" dirty="0">
              <a:latin typeface="Times New Roman" panose="02020603050405020304" pitchFamily="18" charset="0"/>
              <a:cs typeface="Times New Roman" panose="02020603050405020304" pitchFamily="18" charset="0"/>
            </a:endParaRPr>
          </a:p>
          <a:p>
            <a:pPr algn="just"/>
            <a:r>
              <a:rPr lang="tr-TR" sz="2800" i="1" dirty="0">
                <a:latin typeface="Times New Roman" panose="02020603050405020304" pitchFamily="18" charset="0"/>
                <a:cs typeface="Times New Roman" panose="02020603050405020304" pitchFamily="18" charset="0"/>
              </a:rPr>
              <a:t>  	b. Yapılacak duruşmalarda bulunmanız gerekmektedir. Aksi halde mahkemece zorla getirilme kararı verilebilir</a:t>
            </a:r>
            <a:r>
              <a:rPr lang="tr-TR" sz="2800" i="1" dirty="0" smtClean="0">
                <a:latin typeface="Times New Roman" panose="02020603050405020304" pitchFamily="18" charset="0"/>
                <a:cs typeface="Times New Roman" panose="02020603050405020304" pitchFamily="18" charset="0"/>
              </a:rPr>
              <a:t>.</a:t>
            </a:r>
          </a:p>
          <a:p>
            <a:pPr algn="just"/>
            <a:endParaRPr lang="tr-TR" sz="2800" i="1" dirty="0">
              <a:latin typeface="Times New Roman" panose="02020603050405020304" pitchFamily="18" charset="0"/>
              <a:cs typeface="Times New Roman" panose="02020603050405020304" pitchFamily="18" charset="0"/>
            </a:endParaRPr>
          </a:p>
          <a:p>
            <a:pPr algn="just"/>
            <a:r>
              <a:rPr lang="tr-TR" sz="2800" i="1" dirty="0">
                <a:latin typeface="Times New Roman" panose="02020603050405020304" pitchFamily="18" charset="0"/>
                <a:cs typeface="Times New Roman" panose="02020603050405020304" pitchFamily="18" charset="0"/>
              </a:rPr>
              <a:t>	c. Bu süreçte özel avukatınızdan da hukuki yardım alabilirsiniz. Bu durumda Bakanlığımız avukatlarından hukuki yardım almaya devam edip etmeyeceğiniz hususunda il koordinatörlüğünü bilgilendirmeniz gerekmektedir.</a:t>
            </a:r>
            <a:r>
              <a:rPr lang="tr-TR" sz="2800" dirty="0">
                <a:solidFill>
                  <a:prstClr val="black"/>
                </a:solidFill>
                <a:latin typeface="Times New Roman" panose="02020603050405020304" pitchFamily="18" charset="0"/>
                <a:cs typeface="Times New Roman" panose="02020603050405020304" pitchFamily="18" charset="0"/>
              </a:rPr>
              <a:t>”</a:t>
            </a:r>
            <a:endParaRPr lang="tr-TR" sz="2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6816527"/>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513567" y="2690336"/>
            <a:ext cx="11361107" cy="1815882"/>
          </a:xfrm>
          <a:prstGeom prst="rect">
            <a:avLst/>
          </a:prstGeom>
        </p:spPr>
        <p:txBody>
          <a:bodyPr wrap="square">
            <a:spAutoFit/>
          </a:bodyPr>
          <a:lstStyle/>
          <a:p>
            <a:pPr marL="365125" indent="-282575">
              <a:spcAft>
                <a:spcPct val="0"/>
              </a:spcAft>
              <a:buFont typeface="Wingdings 2" charset="0"/>
              <a:buChar char=""/>
            </a:pPr>
            <a:r>
              <a:rPr lang="tr-TR" sz="2800" dirty="0">
                <a:latin typeface="Times New Roman" panose="02020603050405020304" pitchFamily="18" charset="0"/>
                <a:cs typeface="Times New Roman" panose="02020603050405020304" pitchFamily="18" charset="0"/>
              </a:rPr>
              <a:t>Sağlık çalışanları, sağlık hizmeti sunumu esnasında şiddete uğraması halinde, </a:t>
            </a:r>
            <a:r>
              <a:rPr lang="tr-TR" sz="2800" b="1" u="sng" dirty="0">
                <a:solidFill>
                  <a:srgbClr val="FF0000"/>
                </a:solidFill>
                <a:latin typeface="Times New Roman" panose="02020603050405020304" pitchFamily="18" charset="0"/>
                <a:cs typeface="Times New Roman" panose="02020603050405020304" pitchFamily="18" charset="0"/>
              </a:rPr>
              <a:t>acil verilmesi gereken hizmetler hariç olmak üzere</a:t>
            </a:r>
            <a:r>
              <a:rPr lang="tr-TR" sz="2800" b="1" u="sng" dirty="0">
                <a:solidFill>
                  <a:srgbClr val="FF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hizmetten çekilme talebinde bulunabilir. Bu talebi kurum tarafından belirlenen yöneticiye sözlü veya yazılı olarak bildirir.</a:t>
            </a:r>
          </a:p>
        </p:txBody>
      </p:sp>
      <p:sp>
        <p:nvSpPr>
          <p:cNvPr id="3" name="Başlık 1"/>
          <p:cNvSpPr txBox="1">
            <a:spLocks/>
          </p:cNvSpPr>
          <p:nvPr/>
        </p:nvSpPr>
        <p:spPr>
          <a:xfrm>
            <a:off x="838200" y="375781"/>
            <a:ext cx="10515600" cy="131490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b="1" smtClean="0">
                <a:solidFill>
                  <a:srgbClr val="FF0000"/>
                </a:solidFill>
                <a:latin typeface="Times New Roman" panose="02020603050405020304" pitchFamily="18" charset="0"/>
                <a:cs typeface="Times New Roman" panose="02020603050405020304" pitchFamily="18" charset="0"/>
              </a:rPr>
              <a:t>HİZMETTEN ÇEKİLME</a:t>
            </a:r>
            <a:endParaRPr lang="tr-TR" b="1" dirty="0">
              <a:solidFill>
                <a:srgbClr val="000000"/>
              </a:solidFill>
              <a:latin typeface="Comic Sans MS" charset="0"/>
            </a:endParaRPr>
          </a:p>
        </p:txBody>
      </p:sp>
    </p:spTree>
    <p:extLst>
      <p:ext uri="{BB962C8B-B14F-4D97-AF65-F5344CB8AC3E}">
        <p14:creationId xmlns:p14="http://schemas.microsoft.com/office/powerpoint/2010/main" val="3511714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50521" y="365125"/>
            <a:ext cx="11786991" cy="1325563"/>
          </a:xfrm>
        </p:spPr>
        <p:txBody>
          <a:bodyPr/>
          <a:lstStyle/>
          <a:p>
            <a:pPr algn="ctr"/>
            <a:r>
              <a:rPr lang="tr-TR" b="1" dirty="0" smtClean="0">
                <a:solidFill>
                  <a:srgbClr val="FF0000"/>
                </a:solidFill>
                <a:latin typeface="Times New Roman" panose="02020603050405020304" pitchFamily="18" charset="0"/>
                <a:cs typeface="Times New Roman" panose="02020603050405020304" pitchFamily="18" charset="0"/>
              </a:rPr>
              <a:t>HİZMETTEN ÇEKİLME / AH KAYDININ ALDIRILMASI</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p:txBody>
          <a:bodyPr>
            <a:normAutofit fontScale="92500" lnSpcReduction="10000"/>
          </a:bodyPr>
          <a:lstStyle/>
          <a:p>
            <a:pPr algn="just"/>
            <a:r>
              <a:rPr lang="tr-TR" dirty="0" smtClean="0">
                <a:latin typeface="Times New Roman" panose="02020603050405020304" pitchFamily="18" charset="0"/>
                <a:cs typeface="Times New Roman" panose="02020603050405020304" pitchFamily="18" charset="0"/>
              </a:rPr>
              <a:t>1.Basamak Sağlık Kurumlarındaki </a:t>
            </a:r>
            <a:r>
              <a:rPr lang="tr-TR" dirty="0" err="1" smtClean="0">
                <a:latin typeface="Times New Roman" panose="02020603050405020304" pitchFamily="18" charset="0"/>
                <a:cs typeface="Times New Roman" panose="02020603050405020304" pitchFamily="18" charset="0"/>
              </a:rPr>
              <a:t>AH’leri</a:t>
            </a:r>
            <a:r>
              <a:rPr lang="tr-TR" dirty="0" smtClean="0">
                <a:latin typeface="Times New Roman" panose="02020603050405020304" pitchFamily="18" charset="0"/>
                <a:cs typeface="Times New Roman" panose="02020603050405020304" pitchFamily="18" charset="0"/>
              </a:rPr>
              <a:t> Beyaz Kod kararı verilmesinden sonra Aile Hekimliği Uygulama Yönetmeliğinin 8.Maddesinin </a:t>
            </a:r>
            <a:r>
              <a:rPr lang="tr-TR" dirty="0">
                <a:latin typeface="Times New Roman" panose="02020603050405020304" pitchFamily="18" charset="0"/>
                <a:cs typeface="Times New Roman" panose="02020603050405020304" pitchFamily="18" charset="0"/>
              </a:rPr>
              <a:t>(2) bendi  </a:t>
            </a:r>
            <a:r>
              <a:rPr lang="tr-TR" b="1" dirty="0">
                <a:latin typeface="Times New Roman" panose="02020603050405020304" pitchFamily="18" charset="0"/>
                <a:cs typeface="Times New Roman" panose="02020603050405020304" pitchFamily="18" charset="0"/>
              </a:rPr>
              <a:t>“ Sağlık hizmeti sunumu sırasında meydana gelen şiddet olayının adli veya mülki idare makamlarınca verilen belgeyle belgelendirilmesi durumunda, aile hekimi veya aile sağlığı elemanına şiddet uygulayan kişinin müdürlükçe mevcut aile hekiminden kaydı silinir. Bu şekilde kaydı silinen kişinin, aynı iş günü içerisinde yeni aile hekimi seçmemesi durumunda ikamet ettiği bölge göz önünde bulundurulmak suretiyle kayıtlı nüfusu en düşük aile hekimine </a:t>
            </a:r>
            <a:r>
              <a:rPr lang="tr-TR" b="1" u="sng" dirty="0">
                <a:latin typeface="Times New Roman" panose="02020603050405020304" pitchFamily="18" charset="0"/>
                <a:cs typeface="Times New Roman" panose="02020603050405020304" pitchFamily="18" charset="0"/>
              </a:rPr>
              <a:t>müdürlükçe kaydı yapılır</a:t>
            </a:r>
            <a:r>
              <a:rPr lang="tr-TR" b="1"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hükmü gereğince İlçe Müdürlüğünden kişinin aile kaydının kendinden alınmasını talep edebilir. Bu durumda </a:t>
            </a:r>
            <a:r>
              <a:rPr lang="tr-TR" b="1" dirty="0" smtClean="0">
                <a:solidFill>
                  <a:srgbClr val="FF0000"/>
                </a:solidFill>
                <a:latin typeface="Times New Roman" panose="02020603050405020304" pitchFamily="18" charset="0"/>
                <a:cs typeface="Times New Roman" panose="02020603050405020304" pitchFamily="18" charset="0"/>
              </a:rPr>
              <a:t>ikamet adresinde bulunan aile fertlerinin tamamı ( </a:t>
            </a:r>
            <a:r>
              <a:rPr lang="tr-TR" b="1" dirty="0" err="1" smtClean="0">
                <a:solidFill>
                  <a:srgbClr val="FF0000"/>
                </a:solidFill>
                <a:latin typeface="Times New Roman" panose="02020603050405020304" pitchFamily="18" charset="0"/>
                <a:cs typeface="Times New Roman" panose="02020603050405020304" pitchFamily="18" charset="0"/>
              </a:rPr>
              <a:t>anne,baba,eş</a:t>
            </a:r>
            <a:r>
              <a:rPr lang="tr-TR" b="1" dirty="0" smtClean="0">
                <a:solidFill>
                  <a:srgbClr val="FF0000"/>
                </a:solidFill>
                <a:latin typeface="Times New Roman" panose="02020603050405020304" pitchFamily="18" charset="0"/>
                <a:cs typeface="Times New Roman" panose="02020603050405020304" pitchFamily="18" charset="0"/>
              </a:rPr>
              <a:t> ve çocuklar ) için AH değiştirme işlemi uygulanmalıdır.</a:t>
            </a:r>
            <a:endParaRPr lang="tr-TR"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4534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7786" y="365125"/>
            <a:ext cx="11624154" cy="737165"/>
          </a:xfrm>
        </p:spPr>
        <p:txBody>
          <a:bodyPr>
            <a:noAutofit/>
          </a:bodyPr>
          <a:lstStyle/>
          <a:p>
            <a:pPr algn="ctr"/>
            <a:r>
              <a:rPr lang="tr-TR" b="1" dirty="0" smtClean="0">
                <a:solidFill>
                  <a:srgbClr val="FF0000"/>
                </a:solidFill>
                <a:latin typeface="Times New Roman" panose="02020603050405020304" pitchFamily="18" charset="0"/>
                <a:cs typeface="Times New Roman" panose="02020603050405020304" pitchFamily="18" charset="0"/>
              </a:rPr>
              <a:t>HASTANELERDE HİZMETTEN ÇEKİLME</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838200" y="1102290"/>
            <a:ext cx="10515600" cy="5074673"/>
          </a:xfrm>
        </p:spPr>
        <p:txBody>
          <a:bodyPr>
            <a:noAutofit/>
          </a:bodyPr>
          <a:lstStyle/>
          <a:p>
            <a:pPr marL="0" indent="0" algn="just" fontAlgn="base">
              <a:buNone/>
            </a:pPr>
            <a:r>
              <a:rPr lang="tr-TR" sz="2000" dirty="0">
                <a:latin typeface="Times New Roman" panose="02020603050405020304" pitchFamily="18" charset="0"/>
                <a:cs typeface="Times New Roman" panose="02020603050405020304" pitchFamily="18" charset="0"/>
              </a:rPr>
              <a:t>Bilindiği üzere Bakanlığımız Sağlık Hizmetleri Genel Müdürlüğü’nün 2012/23 sayılı Çalışan Güvenliği Genelgesi’nde </a:t>
            </a:r>
            <a:r>
              <a:rPr lang="tr-TR" sz="2000" b="1" i="1" u="sng" dirty="0" smtClean="0">
                <a:latin typeface="Times New Roman" panose="02020603050405020304" pitchFamily="18" charset="0"/>
                <a:cs typeface="Times New Roman" panose="02020603050405020304" pitchFamily="18" charset="0"/>
              </a:rPr>
              <a:t>Hizmetten </a:t>
            </a:r>
            <a:r>
              <a:rPr lang="tr-TR" sz="2000" b="1" i="1" u="sng" dirty="0">
                <a:latin typeface="Times New Roman" panose="02020603050405020304" pitchFamily="18" charset="0"/>
                <a:cs typeface="Times New Roman" panose="02020603050405020304" pitchFamily="18" charset="0"/>
              </a:rPr>
              <a:t>Çekilme</a:t>
            </a:r>
            <a:r>
              <a:rPr lang="tr-TR" sz="2000" dirty="0">
                <a:latin typeface="Times New Roman" panose="02020603050405020304" pitchFamily="18" charset="0"/>
                <a:cs typeface="Times New Roman" panose="02020603050405020304" pitchFamily="18" charset="0"/>
              </a:rPr>
              <a:t> başlıklı 6.Maddede şu şekilde açıklanmıştır:</a:t>
            </a:r>
          </a:p>
          <a:p>
            <a:pPr marL="0" indent="0" algn="just" fontAlgn="base">
              <a:buNone/>
            </a:pPr>
            <a:r>
              <a:rPr lang="tr-TR" sz="2000" b="1" i="1" dirty="0">
                <a:latin typeface="Times New Roman" panose="02020603050405020304" pitchFamily="18" charset="0"/>
                <a:cs typeface="Times New Roman" panose="02020603050405020304" pitchFamily="18" charset="0"/>
              </a:rPr>
              <a:t>“</a:t>
            </a:r>
            <a:r>
              <a:rPr lang="tr-TR" sz="2000" b="1" i="1" u="sng" dirty="0">
                <a:latin typeface="Times New Roman" panose="02020603050405020304" pitchFamily="18" charset="0"/>
                <a:cs typeface="Times New Roman" panose="02020603050405020304" pitchFamily="18" charset="0"/>
              </a:rPr>
              <a:t>Sağlık çalışanları, sağlık hizmeti sunumu esnasında şiddete uğraması halinde, acil verilmesi gereken hizmetler hariç olmak üzere hizmetten çekilme talebinde bulunabilir.</a:t>
            </a:r>
            <a:endParaRPr lang="tr-TR" sz="2000" dirty="0">
              <a:latin typeface="Times New Roman" panose="02020603050405020304" pitchFamily="18" charset="0"/>
              <a:cs typeface="Times New Roman" panose="02020603050405020304" pitchFamily="18" charset="0"/>
            </a:endParaRPr>
          </a:p>
          <a:p>
            <a:pPr algn="just" fontAlgn="base"/>
            <a:r>
              <a:rPr lang="tr-TR" sz="2000" b="1" i="1" dirty="0">
                <a:latin typeface="Times New Roman" panose="02020603050405020304" pitchFamily="18" charset="0"/>
                <a:cs typeface="Times New Roman" panose="02020603050405020304" pitchFamily="18" charset="0"/>
              </a:rPr>
              <a:t>a)       Hizmetten çekilme talebi, kurum tarafından belirlenen yöneticiye sözlü veya yazılı olarak bildirilecektir.</a:t>
            </a:r>
            <a:endParaRPr lang="tr-TR" sz="2000" dirty="0">
              <a:latin typeface="Times New Roman" panose="02020603050405020304" pitchFamily="18" charset="0"/>
              <a:cs typeface="Times New Roman" panose="02020603050405020304" pitchFamily="18" charset="0"/>
            </a:endParaRPr>
          </a:p>
          <a:p>
            <a:pPr algn="just" fontAlgn="base"/>
            <a:r>
              <a:rPr lang="tr-TR" sz="2000" b="1" i="1" dirty="0">
                <a:latin typeface="Times New Roman" panose="02020603050405020304" pitchFamily="18" charset="0"/>
                <a:cs typeface="Times New Roman" panose="02020603050405020304" pitchFamily="18" charset="0"/>
              </a:rPr>
              <a:t>b)      Bildirim üzerine yetkili yönetici, olayı derhal değerlendirerek hizmetten çekilme talebinin uygun olup olmadığı hakkında gecikmeksizin karar verecektir. </a:t>
            </a:r>
            <a:endParaRPr lang="tr-TR" sz="2000" dirty="0">
              <a:latin typeface="Times New Roman" panose="02020603050405020304" pitchFamily="18" charset="0"/>
              <a:cs typeface="Times New Roman" panose="02020603050405020304" pitchFamily="18" charset="0"/>
            </a:endParaRPr>
          </a:p>
          <a:p>
            <a:pPr algn="just" fontAlgn="base"/>
            <a:r>
              <a:rPr lang="tr-TR" sz="2000" b="1" i="1" dirty="0">
                <a:latin typeface="Times New Roman" panose="02020603050405020304" pitchFamily="18" charset="0"/>
                <a:cs typeface="Times New Roman" panose="02020603050405020304" pitchFamily="18" charset="0"/>
              </a:rPr>
              <a:t>c)       Yetkili yönetici, hizmetten çekilme talebini uygun bulduğu takdirde hastanın sağlık hizmeti almasına ve tedavisinin devamına yönelik tedbirleri güvenlik tedbirleriyle birlikte alacaktır. Bu kapsamda ilgili hastanın sağlık hizmetini devam ettirecek yeni sağlık çalışanını belirleyecek, </a:t>
            </a:r>
            <a:r>
              <a:rPr lang="tr-TR" sz="2000" b="1" i="1" u="sng" dirty="0">
                <a:latin typeface="Times New Roman" panose="02020603050405020304" pitchFamily="18" charset="0"/>
                <a:cs typeface="Times New Roman" panose="02020603050405020304" pitchFamily="18" charset="0"/>
              </a:rPr>
              <a:t>kurum içerisinde bunun mümkün olmaması halinde hastanın hizmet alabileceği başka bir sağlık kurumuna sevkini ve hizmet alımını sağlayacaktır. Bu süreç sırasında hastanın tedavisinin aksatılmamasına itina edilecektir.”</a:t>
            </a:r>
            <a:endParaRPr lang="tr-TR" sz="2000" dirty="0">
              <a:latin typeface="Times New Roman" panose="02020603050405020304" pitchFamily="18" charset="0"/>
              <a:cs typeface="Times New Roman" panose="02020603050405020304" pitchFamily="18" charset="0"/>
            </a:endParaRPr>
          </a:p>
          <a:p>
            <a:pPr marL="0" indent="0" algn="just">
              <a:buNone/>
            </a:pPr>
            <a:r>
              <a:rPr lang="tr-TR" sz="2000" dirty="0" smtClean="0">
                <a:latin typeface="Times New Roman" panose="02020603050405020304" pitchFamily="18" charset="0"/>
                <a:cs typeface="Times New Roman" panose="02020603050405020304" pitchFamily="18" charset="0"/>
              </a:rPr>
              <a:t>     </a:t>
            </a:r>
            <a:r>
              <a:rPr lang="tr-TR" sz="2000" dirty="0">
                <a:latin typeface="Times New Roman" panose="02020603050405020304" pitchFamily="18" charset="0"/>
                <a:cs typeface="Times New Roman" panose="02020603050405020304" pitchFamily="18" charset="0"/>
              </a:rPr>
              <a:t>Görüldüğü üzere, hükümde hizmetten çekilme hakkı yalnızca hekimlere değil her türlü sağlık kurumunda her düzeydeki </a:t>
            </a:r>
            <a:r>
              <a:rPr lang="tr-TR" sz="2000">
                <a:latin typeface="Times New Roman" panose="02020603050405020304" pitchFamily="18" charset="0"/>
                <a:cs typeface="Times New Roman" panose="02020603050405020304" pitchFamily="18" charset="0"/>
              </a:rPr>
              <a:t>sağlık </a:t>
            </a:r>
            <a:r>
              <a:rPr lang="tr-TR" sz="2000" smtClean="0">
                <a:latin typeface="Times New Roman" panose="02020603050405020304" pitchFamily="18" charset="0"/>
                <a:cs typeface="Times New Roman" panose="02020603050405020304" pitchFamily="18" charset="0"/>
              </a:rPr>
              <a:t>çalışanına </a:t>
            </a:r>
            <a:r>
              <a:rPr lang="tr-TR" sz="2000" dirty="0">
                <a:latin typeface="Times New Roman" panose="02020603050405020304" pitchFamily="18" charset="0"/>
                <a:cs typeface="Times New Roman" panose="02020603050405020304" pitchFamily="18" charset="0"/>
              </a:rPr>
              <a:t>tanınmıştır. Ayrıca şiddete uğrayan sağlık personelinin hizmetten çekilme talebi konusunda izleyeceği yol ve yöneticilerin konu ile ilgili sorumlulukları ilgili genelgede açıkça belirtilmiştir.</a:t>
            </a:r>
          </a:p>
        </p:txBody>
      </p:sp>
    </p:spTree>
    <p:extLst>
      <p:ext uri="{BB962C8B-B14F-4D97-AF65-F5344CB8AC3E}">
        <p14:creationId xmlns:p14="http://schemas.microsoft.com/office/powerpoint/2010/main" val="14800057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algn="just"/>
            <a:endParaRPr lang="tr-TR" dirty="0" smtClean="0">
              <a:latin typeface="Times New Roman" panose="02020603050405020304" pitchFamily="18" charset="0"/>
              <a:cs typeface="Times New Roman" panose="02020603050405020304" pitchFamily="18" charset="0"/>
            </a:endParaRPr>
          </a:p>
          <a:p>
            <a:pPr algn="just"/>
            <a:endParaRPr lang="tr-TR" dirty="0">
              <a:latin typeface="Times New Roman" panose="02020603050405020304" pitchFamily="18" charset="0"/>
              <a:cs typeface="Times New Roman" panose="02020603050405020304" pitchFamily="18" charset="0"/>
            </a:endParaRPr>
          </a:p>
          <a:p>
            <a:pPr algn="just"/>
            <a:endParaRPr lang="tr-TR" dirty="0" smtClean="0">
              <a:latin typeface="Times New Roman" panose="02020603050405020304" pitchFamily="18" charset="0"/>
              <a:cs typeface="Times New Roman" panose="02020603050405020304" pitchFamily="18" charset="0"/>
            </a:endParaRPr>
          </a:p>
          <a:p>
            <a:pPr algn="just"/>
            <a:r>
              <a:rPr lang="tr-TR" dirty="0" err="1" smtClean="0">
                <a:latin typeface="Times New Roman" panose="02020603050405020304" pitchFamily="18" charset="0"/>
                <a:cs typeface="Times New Roman" panose="02020603050405020304" pitchFamily="18" charset="0"/>
              </a:rPr>
              <a:t>Probel</a:t>
            </a:r>
            <a:r>
              <a:rPr lang="tr-TR" dirty="0" smtClean="0">
                <a:latin typeface="Times New Roman" panose="02020603050405020304" pitchFamily="18" charset="0"/>
                <a:cs typeface="Times New Roman" panose="02020603050405020304" pitchFamily="18" charset="0"/>
              </a:rPr>
              <a:t> sisteminden uyarı düşmek suretiyle Beyaz Kod vakasında ismi geçen şahsın muayene için başvurma durumunda başka bir hekime yönlendirilmesini sağlayacak tedbirler alınabilir.</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89861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12734" y="381000"/>
            <a:ext cx="12079266" cy="1066800"/>
          </a:xfrm>
        </p:spPr>
        <p:txBody>
          <a:bodyPr>
            <a:noAutofit/>
          </a:bodyPr>
          <a:lstStyle/>
          <a:p>
            <a:pPr algn="ctr">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1270588" y="1447800"/>
            <a:ext cx="10371550"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1-‘‘BEYAZ KOD SİSTEMİ’’ NEDİR; HUKUKİ </a:t>
            </a:r>
          </a:p>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DAYANAKLARI NELERDİR</a:t>
            </a:r>
          </a:p>
          <a:p>
            <a:pPr marL="0">
              <a:spcBef>
                <a:spcPts val="0"/>
              </a:spcBef>
              <a:buNone/>
              <a:defRPr/>
            </a:pPr>
            <a:endParaRPr lang="tr-TR" altLang="tr-TR" sz="2800" dirty="0">
              <a:latin typeface="Times New Roman" panose="02020603050405020304" pitchFamily="18" charset="0"/>
              <a:cs typeface="Times New Roman" panose="02020603050405020304" pitchFamily="18" charset="0"/>
            </a:endParaRP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‘‘Beyaz Kod Sistemi’’; meri mevzuat ile sistem kapsamında yer aldığı belirtilen personelin görevi sebebiyle maruz kaldığı ve yürürlükteki ‘‘Ceza Yasaları’’</a:t>
            </a:r>
            <a:r>
              <a:rPr lang="tr-TR" altLang="tr-TR" sz="2800" dirty="0" err="1">
                <a:latin typeface="Times New Roman" panose="02020603050405020304" pitchFamily="18" charset="0"/>
                <a:cs typeface="Times New Roman" panose="02020603050405020304" pitchFamily="18" charset="0"/>
              </a:rPr>
              <a:t>nda</a:t>
            </a:r>
            <a:r>
              <a:rPr lang="tr-TR" altLang="tr-TR" sz="2800" dirty="0">
                <a:latin typeface="Times New Roman" panose="02020603050405020304" pitchFamily="18" charset="0"/>
                <a:cs typeface="Times New Roman" panose="02020603050405020304" pitchFamily="18" charset="0"/>
              </a:rPr>
              <a:t> ‘‘Suç’’ olarak tanımlanan eylemler sebebiyle konunun, Bakanlığımızca oluşturulan sisteme kaydı ile adli mercilere intikalini ve olayın mağdurunun talebi halinde tarafına Bakanlığımız vekillerince ‘‘Hukuki Yardım’’ sağlanmasını amaç edinen bir sistem olarak tanımlanabilir.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5124"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23541630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7682" y="381000"/>
            <a:ext cx="12104318" cy="1066800"/>
          </a:xfrm>
        </p:spPr>
        <p:txBody>
          <a:bodyPr>
            <a:noAutofit/>
          </a:bodyPr>
          <a:lstStyle/>
          <a:p>
            <a:pPr algn="ctr">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288098" y="1447800"/>
            <a:ext cx="11574050" cy="4114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800" dirty="0"/>
              <a:t>  </a:t>
            </a:r>
            <a:r>
              <a:rPr lang="tr-TR" altLang="tr-TR" sz="2800" dirty="0">
                <a:latin typeface="Times New Roman" panose="02020603050405020304" pitchFamily="18" charset="0"/>
                <a:cs typeface="Times New Roman" panose="02020603050405020304" pitchFamily="18" charset="0"/>
              </a:rPr>
              <a:t>‘‘Beyaz Kod Sistemi’’nin ‘‘Hukuki Dayanakları’’ ise öncelikle 663 sayılı Kanun Hükmünde Kararname’nin 54. maddesi, 28.10.2012 tarih ve 28277 sayılı Resmi Gazete’de yayımlanıp yürürlüğe giren ‘‘Sağlık Bakanlığı Personeline Karşı İşlenen Suçlar Nedeniyle Yapılacak Hukuki Yardımın Usul Ve Esasları Hakkında Yönetmelik’’, Bakanlığımız Hukuk Müşavirliği’nin 2016/3 sayılı Genelgesi, Bakanlığımız Hukuk Müşavirliği’nin 2013/2 sayılı Genelgesi’nin meri hükümleri ve</a:t>
            </a: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Bakanlığımız Sağlık Hizmetleri Genel Müdürlüğü’nün 2012/23 sayılı Genelgesi’nin meri hükümleri olarak sıralanabilir. Nitekim işbu sunum da adı geçen mevzuatın meri hükümlerinin bir özeti niteliğini haiz olmakla ilgilenen mesai arkadaşlarımız, bahsi geçen mevzuat hükümlerini inceleyebileceklerdir.</a:t>
            </a:r>
          </a:p>
          <a:p>
            <a:pPr marL="0" algn="just">
              <a:spcBef>
                <a:spcPts val="0"/>
              </a:spcBef>
              <a:buNone/>
              <a:defRPr/>
            </a:pPr>
            <a:r>
              <a:rPr lang="tr-TR" altLang="tr-TR" sz="2000" dirty="0"/>
              <a:t>  </a:t>
            </a: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6148"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222257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63254" y="381000"/>
            <a:ext cx="11461315" cy="1066800"/>
          </a:xfrm>
        </p:spPr>
        <p:txBody>
          <a:bodyPr>
            <a:noAutofit/>
          </a:bodyPr>
          <a:lstStyle/>
          <a:p>
            <a:pPr algn="ctr">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1152395" y="1905000"/>
            <a:ext cx="9287005"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2-‘‘BEYAZ KOD SİSTEMİ’’NDE SAĞLANACAK OLAN HUKUKİ YARDIMIN KAPSAMI </a:t>
            </a:r>
          </a:p>
          <a:p>
            <a:pPr marL="0">
              <a:spcBef>
                <a:spcPts val="0"/>
              </a:spcBef>
              <a:buNone/>
              <a:defRPr/>
            </a:pPr>
            <a:endParaRPr lang="tr-TR" altLang="tr-TR" sz="2800" b="1" dirty="0">
              <a:latin typeface="Times New Roman" panose="02020603050405020304" pitchFamily="18" charset="0"/>
              <a:cs typeface="Times New Roman" panose="02020603050405020304" pitchFamily="18" charset="0"/>
            </a:endParaRP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‘‘Beyaz Kod Sistemi’’ kapsamında ‘‘Hukuki Yardım’’dan faydalanabilecek olan personeller ve bahsi geçen personellere hangi vakalarda hukuki yardım sağlanabilineceği hususları yürürlükteki mevzuat ile tahdidi bir şekil de belirlenmiş bulunmaktadır. Bu cümleden</a:t>
            </a:r>
            <a:r>
              <a:rPr lang="tr-TR" altLang="tr-TR" sz="2000" dirty="0"/>
              <a:t>;</a:t>
            </a:r>
            <a:endParaRPr lang="tr-TR" altLang="tr-TR" sz="2000" b="1" dirty="0"/>
          </a:p>
          <a:p>
            <a:pPr marL="0">
              <a:spcBef>
                <a:spcPts val="0"/>
              </a:spcBef>
              <a:buNone/>
              <a:defRPr/>
            </a:pPr>
            <a:r>
              <a:rPr lang="tr-TR" altLang="tr-TR" sz="2000" b="1" dirty="0"/>
              <a:t> </a:t>
            </a: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791832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526093" y="1228594"/>
            <a:ext cx="11500807" cy="5299206"/>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A)Sistem Kapsamında ‘‘Hukuki Yardım’’dan Faydalanabilecek Olan Personeller</a:t>
            </a:r>
            <a:endPar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algn="just">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Sistem kapsamında ‘‘Hukuki Yardım’’dan faydalanabilecek olan personeller; Müşavirliğimiz’in 2016/3 sayılı Genelgesi’nin 2. maddesinde ayrıntılı ve tahdidi bir şekilde sayılmış olmakla;</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*Kadrolu personeller (Memurlar) </a:t>
            </a:r>
            <a:r>
              <a:rPr lang="tr-TR" altLang="tr-TR" sz="2800" dirty="0">
                <a:latin typeface="Times New Roman" panose="02020603050405020304" pitchFamily="18" charset="0"/>
                <a:cs typeface="Times New Roman" panose="02020603050405020304" pitchFamily="18" charset="0"/>
              </a:rPr>
              <a:t>*663 sayılı KHK’nın eki 2 sayılı cetvelde belirtilen pozisyonlarda istihdam edilen sözleşmeli </a:t>
            </a:r>
            <a:r>
              <a:rPr lang="tr-TR" altLang="tr-TR" sz="2800" dirty="0" smtClean="0">
                <a:latin typeface="Times New Roman" panose="02020603050405020304" pitchFamily="18" charset="0"/>
                <a:cs typeface="Times New Roman" panose="02020603050405020304" pitchFamily="18" charset="0"/>
              </a:rPr>
              <a:t>personeller    </a:t>
            </a:r>
            <a:r>
              <a:rPr lang="tr-TR" altLang="tr-TR" sz="2800" b="1" dirty="0">
                <a:latin typeface="Times New Roman" panose="02020603050405020304" pitchFamily="18" charset="0"/>
                <a:cs typeface="Times New Roman" panose="02020603050405020304" pitchFamily="18" charset="0"/>
              </a:rPr>
              <a:t>*657 sayılı Yasa’nın 4/B maddesine göre istihdam edilen personeller </a:t>
            </a:r>
            <a:r>
              <a:rPr lang="tr-TR" altLang="tr-TR" sz="2800" dirty="0">
                <a:latin typeface="Times New Roman" panose="02020603050405020304" pitchFamily="18" charset="0"/>
                <a:cs typeface="Times New Roman" panose="02020603050405020304" pitchFamily="18" charset="0"/>
              </a:rPr>
              <a:t>*657 sayılı Yasa’nın 86. maddesine göre açıktan vekil olarak atanan personeller </a:t>
            </a:r>
            <a:r>
              <a:rPr lang="tr-TR" altLang="tr-TR" sz="2800" b="1" dirty="0">
                <a:latin typeface="Times New Roman" panose="02020603050405020304" pitchFamily="18" charset="0"/>
                <a:cs typeface="Times New Roman" panose="02020603050405020304" pitchFamily="18" charset="0"/>
              </a:rPr>
              <a:t>*4924 sayılı Yasa uyarınca görev yapan sözleşmeli personeller</a:t>
            </a:r>
            <a:r>
              <a:rPr lang="tr-TR" altLang="tr-TR" sz="2800" dirty="0">
                <a:latin typeface="Times New Roman" panose="02020603050405020304" pitchFamily="18" charset="0"/>
                <a:cs typeface="Times New Roman" panose="02020603050405020304" pitchFamily="18" charset="0"/>
              </a:rPr>
              <a:t> *Aile Hekimliği Kanunu kapsamında görev yapanlar </a:t>
            </a:r>
            <a:r>
              <a:rPr lang="tr-TR" altLang="tr-TR" sz="2800" b="1" dirty="0">
                <a:latin typeface="Times New Roman" panose="02020603050405020304" pitchFamily="18" charset="0"/>
                <a:cs typeface="Times New Roman" panose="02020603050405020304" pitchFamily="18" charset="0"/>
              </a:rPr>
              <a:t>*3359 sayılı Yasa’nın ek 1. maddesine göre sözleşmeli çalışan eğitim görevlileri </a:t>
            </a: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8196"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1904682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1102290" y="1905000"/>
            <a:ext cx="9337110"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*3359 sayılı Yasa’nın ek 9. maddesine göre üniversiteler ile birlikte kullanımdaki Sağlık Bakanlığı ve Bağlı Kuruluşları’na ait kurum ve kuruluşlarda göre yapan üniversite personeli </a:t>
            </a:r>
            <a:r>
              <a:rPr lang="tr-TR" altLang="tr-TR" sz="2800" b="1" dirty="0">
                <a:latin typeface="Times New Roman" panose="02020603050405020304" pitchFamily="18" charset="0"/>
                <a:cs typeface="Times New Roman" panose="02020603050405020304" pitchFamily="18" charset="0"/>
              </a:rPr>
              <a:t>*Kadro ve pozisyonları diğer kamu kurum ve kuruluşlarında olup, Bakanlık ve Bağlı Kuruluşları’nda görevlendirilen personeller,</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‘‘Hukuki Yardım’’dan faydalanabilecek olan personeller arasında sayılmış bulunmaktadır.</a:t>
            </a:r>
            <a:endParaRPr lang="tr-TR" altLang="tr-TR" sz="2800" b="1" dirty="0">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None/>
              <a:defRPr/>
            </a:pPr>
            <a:r>
              <a:rPr lang="tr-TR" altLang="tr-TR" sz="2000" b="1" dirty="0">
                <a:effectLst>
                  <a:outerShdw blurRad="38100" dist="38100" dir="2700000" algn="tl">
                    <a:srgbClr val="000000">
                      <a:alpha val="43137"/>
                    </a:srgbClr>
                  </a:outerShdw>
                </a:effectLst>
              </a:rPr>
              <a:t>  </a:t>
            </a: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9220"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39854254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526093" y="1905000"/>
            <a:ext cx="10584493"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B)Sistem Kapsamında ‘‘Hukuki Yardım’’dan Faydalanamayacak Olan Personeller</a:t>
            </a:r>
          </a:p>
          <a:p>
            <a:pPr marL="0" algn="just">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Sistem kapsamında ‘‘Hukuki Yardım’’dan faydalanamayacak olan personeller; yine Müşavirliğimiz’in 2016/3 sayılı Genelgesi’nin 3. maddesinde ayrıntılı ve tahdidi bir şekilde sayılmış olmakla;</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*Hizmet satın alma yoluyla çalıştırılanlar *</a:t>
            </a:r>
            <a:r>
              <a:rPr lang="tr-TR" altLang="tr-TR" sz="2800" dirty="0">
                <a:latin typeface="Times New Roman" panose="02020603050405020304" pitchFamily="18" charset="0"/>
                <a:cs typeface="Times New Roman" panose="02020603050405020304" pitchFamily="18" charset="0"/>
              </a:rPr>
              <a:t>Stajyer ve intörnler,</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‘‘Hukuki Yardım’’dan faydalanamayacak olan personeller arasında sayılmış bulunmaktadır.</a:t>
            </a:r>
          </a:p>
          <a:p>
            <a:pPr marL="0" algn="just">
              <a:spcBef>
                <a:spcPts val="0"/>
              </a:spcBef>
              <a:buNone/>
              <a:defRPr/>
            </a:pPr>
            <a:r>
              <a:rPr lang="tr-TR" altLang="tr-TR" sz="2000" dirty="0"/>
              <a:t>  </a:t>
            </a:r>
          </a:p>
          <a:p>
            <a:pPr marL="0">
              <a:spcBef>
                <a:spcPts val="0"/>
              </a:spcBef>
              <a:buNone/>
              <a:defRPr/>
            </a:pPr>
            <a:r>
              <a:rPr lang="tr-TR" altLang="tr-TR" sz="2000" b="1" dirty="0"/>
              <a:t>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0244"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975639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588723" y="1905000"/>
            <a:ext cx="11185743"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C)Sistem Kapsamında ‘‘Hukuki Yardım’’dan Faydalanabilecek Olan Personellere Karşı Gerçekleştirilen Saldırı Vakalarından Sistem Kapsamında Değerlendirilecek/ Değerlendirilemeyecek Olanlar</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Durum bu olmakla birlikte sistem kapsamında yer aldığı belirtilen personele karşı gerçekleştirilecek tüm saldırı vakaları sistem kapsamı dahilinde değerlendirilememekte; başka bir ifade ile kadrosu/ görevi itibari ile sistem kapsamında bulunan personele karşı gerçekleştirilen saldırı vakalarının bir kısmı sistem kapsamı dışında yer almakta ve bu meyanda personele ‘‘Hukuki Yardım’’ sağlanamamaktadır.</a:t>
            </a:r>
          </a:p>
          <a:p>
            <a:pPr eaLnBrk="1" hangingPunct="1">
              <a:buFont typeface="Wingdings" panose="05000000000000000000" pitchFamily="2" charset="2"/>
              <a:buNone/>
              <a:defRPr/>
            </a:pPr>
            <a:endPar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1268"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3721515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288099" y="1240076"/>
            <a:ext cx="11548998" cy="4944823"/>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000" b="1" dirty="0">
                <a:effectLst>
                  <a:outerShdw blurRad="38100" dist="38100" dir="2700000" algn="tl">
                    <a:srgbClr val="000000">
                      <a:alpha val="43137"/>
                    </a:srgbClr>
                  </a:outerShdw>
                </a:effectLst>
              </a:rPr>
              <a:t>  </a:t>
            </a:r>
            <a:r>
              <a:rPr lang="tr-TR" altLang="tr-TR" sz="2600" dirty="0" smtClean="0">
                <a:latin typeface="Times New Roman" panose="02020603050405020304" pitchFamily="18" charset="0"/>
                <a:cs typeface="Times New Roman" panose="02020603050405020304" pitchFamily="18" charset="0"/>
              </a:rPr>
              <a:t>Bu yöndeki düzenleme de Müşavirliğimizin 2016/3 sayılı Genelgesi’nin 3. maddesinde yer almıştır. Madde metninden hareketle görevleri/ kadroları itibari ile sistem kapsamında yer alan personel dahi olunsa başvurunun sistem kapsamında değerlendirilerek mağdur personele ‘‘Hukuki Yardım’’ sağlanabilmesi için;</a:t>
            </a:r>
          </a:p>
          <a:p>
            <a:pPr marL="0" algn="just">
              <a:spcBef>
                <a:spcPts val="0"/>
              </a:spcBef>
              <a:buNone/>
              <a:defRPr/>
            </a:pPr>
            <a:r>
              <a:rPr lang="tr-TR" altLang="tr-TR" sz="2600" dirty="0" smtClean="0">
                <a:latin typeface="Times New Roman" panose="02020603050405020304" pitchFamily="18" charset="0"/>
                <a:cs typeface="Times New Roman" panose="02020603050405020304" pitchFamily="18" charset="0"/>
              </a:rPr>
              <a:t>  *Öncelikle yaşanan saldırı vakasının ‘‘Hizmet Sunumu’’ sebebiyle gerçekleşmesi gerekmektedir. Başka bir ifade ile saldırı vakası, mağdur personelin görevi gereği ifa ettiği eylemler sebebiyle ortaya çıkmış olmalıdır. Hemen belirtmek gerekir ki saldırı vakasının sebebinin ‘‘Hizmet Sunumu’’ olması yeterli olup; bu meyanda saldırının gerçekleştirildiği mekan ya da zaman dilimi önem arz etmemektedir. Başka bir ifade ile ‘‘Hizmet Sunumu’’ sebebiyle gerçekleştirilen saldırı vakası, mesai saatleri içinde ya da dışında, kurum içinde ya da dışında gerçekleştirildiğine bakılmaksızın sistem kapsamı dahilinde değerlendirilecektir.     </a:t>
            </a:r>
          </a:p>
          <a:p>
            <a:pPr eaLnBrk="1" hangingPunct="1">
              <a:buFont typeface="Wingdings" panose="05000000000000000000" pitchFamily="2" charset="2"/>
              <a:buNone/>
              <a:defRPr/>
            </a:pPr>
            <a:endParaRPr lang="tr-TR" altLang="tr-TR" sz="2600" b="1" dirty="0" smtClean="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147614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957437" y="1447800"/>
            <a:ext cx="10997852"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*Bir üst madde ile bağlantılı olarak, gerçekleştirilen saldırının sebebinin ‘‘Hizmet Sunumu’’ değil ve fakat kişisel ya da sair diğer sebepler olması halinde, saldırı mesai saatleri içerisinde ya da Kurum içerisinde gerçekleştirilse dahi başvuru, sistem dahilinde değerlendirilmeyecektir.  </a:t>
            </a:r>
            <a:endPar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algn="just">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*Durum bu olmakla birlikte sağlık çalışanlarının kendi aralarında vuku bulan vakalar, ancak saldırının hizmet verme-hizmet alma ilişkisinden kaynaklanması halinde sistem dahilinde değerlendirilebilinecektir.</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*Bu kapsamda belirtilmesi gereken son nokta ise, sağlık kuruluşunda çalışanlar arasında vuku bulduğu iddia olunan ‘‘</a:t>
            </a:r>
            <a:r>
              <a:rPr lang="tr-TR" altLang="tr-TR" sz="2800" b="1" dirty="0" err="1" smtClean="0">
                <a:latin typeface="Times New Roman" panose="02020603050405020304" pitchFamily="18" charset="0"/>
                <a:cs typeface="Times New Roman" panose="02020603050405020304" pitchFamily="18" charset="0"/>
              </a:rPr>
              <a:t>Mobbing</a:t>
            </a:r>
            <a:r>
              <a:rPr lang="tr-TR" altLang="tr-TR" sz="2800" b="1" dirty="0">
                <a:latin typeface="Times New Roman" panose="02020603050405020304" pitchFamily="18" charset="0"/>
                <a:cs typeface="Times New Roman" panose="02020603050405020304" pitchFamily="18" charset="0"/>
              </a:rPr>
              <a:t>’’ vakalarının sistem dahilinde değerlendirilmeyecek olduğu hususudur.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3316"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35462400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400832" y="1266172"/>
            <a:ext cx="11661732" cy="4791728"/>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algn="ctr" eaLnBrk="1" hangingPunct="1">
              <a:buFont typeface="Wingdings" panose="05000000000000000000" pitchFamily="2" charset="2"/>
              <a:buNone/>
              <a:defRPr/>
            </a:pPr>
            <a:r>
              <a:rPr lang="tr-TR" altLang="tr-TR" sz="2800" b="1" dirty="0">
                <a:latin typeface="Times New Roman" panose="02020603050405020304" pitchFamily="18" charset="0"/>
                <a:cs typeface="Times New Roman" panose="02020603050405020304" pitchFamily="18" charset="0"/>
              </a:rPr>
              <a:t>3-SİSTEM KAPSAMINDA YER ALAN PERSONELE KARŞI SİSTEM DAHİLİNDE DEĞERLENDİRİLEN BİR SALDIRI VAKASININ GERÇEKLEŞTİRİLMESİ HALİNDE VAKANIN SİSTEME KAYDI</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Bu başlık kapsamında öncelikle belirtilmesi gereken husus, yapılan düzenlemeler ile her bir sağlık kuruluşu için ‘‘ÇGB’’ ve ‘‘Yönetici’’ adı altında 2 adet rol tanımlamasının yapıldığı ve tarafınızca yapılacak olan başvuruların anı anına adı geçen yetkililere intikal olacağı ve derhal tarafınızla iletişime geçilerek tesisi gerekli işlemlerin ifasına başlanacağı hususudur.</a:t>
            </a:r>
            <a:endParaRPr lang="tr-TR" altLang="tr-TR" sz="2800" b="1" dirty="0">
              <a:latin typeface="Times New Roman" panose="02020603050405020304" pitchFamily="18" charset="0"/>
              <a:cs typeface="Times New Roman" panose="02020603050405020304" pitchFamily="18" charset="0"/>
            </a:endParaRP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Bir üst başlıkta izah edilen sistem kapsamı dahilinde yer alan personele karşı sistem kapsamı dahilinde değerlendirilebilecek bir saldırı vakasının gerçekleştirilmesi halinde durum, sisteme 3 yol ile kaydedilebilinecektir. </a:t>
            </a:r>
          </a:p>
          <a:p>
            <a:pPr marL="0" algn="just">
              <a:spcBef>
                <a:spcPts val="0"/>
              </a:spcBef>
              <a:buNone/>
              <a:defRPr/>
            </a:pPr>
            <a:endParaRPr lang="tr-TR" altLang="tr-TR" sz="2000" dirty="0"/>
          </a:p>
          <a:p>
            <a:pPr marL="0" algn="just">
              <a:spcBef>
                <a:spcPts val="0"/>
              </a:spcBef>
              <a:buNone/>
              <a:defRPr/>
            </a:pPr>
            <a:endParaRPr lang="tr-TR" altLang="tr-TR" sz="2000" dirty="0"/>
          </a:p>
          <a:p>
            <a:pPr marL="0" algn="just">
              <a:spcBef>
                <a:spcPts val="0"/>
              </a:spcBef>
              <a:buNone/>
              <a:defRPr/>
            </a:pPr>
            <a:r>
              <a:rPr lang="tr-TR" altLang="tr-TR" sz="2000" dirty="0"/>
              <a:t> </a:t>
            </a: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4340"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21702928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613775" y="1828800"/>
            <a:ext cx="11085535"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*Saldırıya uğrayan personel öncelikle Bakanlığımızın 7/24 esasına göre hizmet veren 113 numaralı telefon hattını arayarak görevlinin talep ettiği bilgileri vererek sistem kaydını gerçekleştirebilecektir.</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*İkinci bir yöntem olarak saldırıya uğrayan personel, Bakanlığımızın ‘‘www.beyazkod.saglik.gov.tr’’ linkli internet sitesine girerek öncelikle sayfa üzerinden üyelik yapıp akabinde vaka kaydını kendisi gerçekleştirebilecektir. Bu meyanda; aşağıdaki fotoğrafta yer alan ekrandaki linkten üyelik işlemleri gerçekleştirilebilecek ve bir yine bir alttaki fotoğrafta yer alan ekrandaki linkten vaka kaydı yapılabilecektir.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5364"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7559273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3048000" y="1905000"/>
            <a:ext cx="7391400"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6388"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pic>
        <p:nvPicPr>
          <p:cNvPr id="16389" name="Resim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1858963"/>
            <a:ext cx="64389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97170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4572000" y="2286000"/>
            <a:ext cx="5867400" cy="3352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pic>
        <p:nvPicPr>
          <p:cNvPr id="17413" name="Resim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49614" y="2209800"/>
            <a:ext cx="7189787"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880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350729" y="1353854"/>
            <a:ext cx="11523771" cy="5275546"/>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800" b="1" dirty="0"/>
              <a:t>  </a:t>
            </a:r>
            <a:r>
              <a:rPr lang="tr-TR" altLang="tr-TR" sz="2800" dirty="0">
                <a:latin typeface="Times New Roman" panose="02020603050405020304" pitchFamily="18" charset="0"/>
                <a:cs typeface="Times New Roman" panose="02020603050405020304" pitchFamily="18" charset="0"/>
              </a:rPr>
              <a:t>*Üçüncü ve son bir yöntem olarak ise saldırıya uğrayan personel, çalıştığı sağlık kurumunda görevli ÇGB ile irtibata geçip uğramış olduğu saldırının sisteme kaydedilmesini talep edebilecektir.   </a:t>
            </a:r>
          </a:p>
          <a:p>
            <a:pPr marL="0" algn="just">
              <a:spcBef>
                <a:spcPts val="0"/>
              </a:spcBef>
              <a:buNone/>
              <a:defRPr/>
            </a:pPr>
            <a:r>
              <a:rPr lang="tr-TR" altLang="tr-TR"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Bu başlık altında üzerinde durulması gereken diğer bir husus ise; Bakanlığımızca yürürlüğe konan yeni sistem kapsamında takibi yapılan vakaların her bir aşamasının, kayıt sırasında üyelik bilgisi olarak verilen mail adresine anı anına e-mail olarak gönderileceği hususudur. Bu kapsamda vakanın adli makamlara hangi tarihte intikal ettirildiği, soruşturma aşamasında hangi kararın verildiği, dava açılması halinde dosya ve duruşma bilgileri ile dava sonucunda verilen karara ilişkin bilgiler sistem üzerinden anı anına güncellenecek ve eş zamanlı olarak mağdurun mail adresine bilgi mahiyetli olarak gönderilecektir.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8436"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1620479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1077239" y="1735136"/>
            <a:ext cx="9211849" cy="4378328"/>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b="1" dirty="0"/>
              <a:t>  </a:t>
            </a:r>
            <a:r>
              <a:rPr lang="tr-TR" altLang="tr-TR" sz="2800" dirty="0">
                <a:latin typeface="Times New Roman" panose="02020603050405020304" pitchFamily="18" charset="0"/>
                <a:cs typeface="Times New Roman" panose="02020603050405020304" pitchFamily="18" charset="0"/>
              </a:rPr>
              <a:t>Benzeri şekilde sistem üzerinde  aşağıda yer alan linke tıklanmak suretiyle de vakanın güncel durumu hakkında bilgi sahibi olunabilir.</a:t>
            </a:r>
          </a:p>
          <a:p>
            <a:pPr marL="0" algn="just">
              <a:spcBef>
                <a:spcPts val="0"/>
              </a:spcBef>
              <a:buNone/>
              <a:defRPr/>
            </a:pPr>
            <a:endParaRPr lang="tr-TR" altLang="tr-TR" sz="2000" dirty="0">
              <a:effectLst>
                <a:outerShdw blurRad="38100" dist="38100" dir="2700000" algn="tl">
                  <a:srgbClr val="000000">
                    <a:alpha val="43137"/>
                  </a:srgbClr>
                </a:outerShdw>
              </a:effectLst>
            </a:endParaRPr>
          </a:p>
          <a:p>
            <a:pPr marL="0" algn="just">
              <a:spcBef>
                <a:spcPts val="0"/>
              </a:spcBef>
              <a:buNone/>
              <a:defRPr/>
            </a:pPr>
            <a:endParaRPr lang="tr-TR" altLang="tr-TR" sz="2000"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19460"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pic>
        <p:nvPicPr>
          <p:cNvPr id="19461" name="Resim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18140" y="3174207"/>
            <a:ext cx="5486400"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02595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501041" y="1905000"/>
            <a:ext cx="11210795"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  4-MAĞDUR PERSONELE ‘‘HUKUKİ YARDIM’’ SAĞLANABİLMESİNİN/GEÇERLİ BİR VEKALET </a:t>
            </a:r>
            <a:r>
              <a:rPr lang="tr-TR" altLang="tr-TR" sz="2800" b="1" dirty="0" smtClean="0">
                <a:latin typeface="Times New Roman" panose="02020603050405020304" pitchFamily="18" charset="0"/>
                <a:cs typeface="Times New Roman" panose="02020603050405020304" pitchFamily="18" charset="0"/>
              </a:rPr>
              <a:t>İLİŞKİSİNİN </a:t>
            </a:r>
            <a:r>
              <a:rPr lang="tr-TR" altLang="tr-TR" sz="2800" b="1" dirty="0">
                <a:latin typeface="Times New Roman" panose="02020603050405020304" pitchFamily="18" charset="0"/>
                <a:cs typeface="Times New Roman" panose="02020603050405020304" pitchFamily="18" charset="0"/>
              </a:rPr>
              <a:t>KURULABİLMESİNİN ÖNKOŞULU OLARAK ‘‘HUKUKİ YARDIM TALEBİ’’</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Yukarıdaki açıklamalar ışığında yapılan başvurunun sistem kapsamında değerlendirilmesini müteakip mağdur personele hukuki yardım sağlanabilmesi için geçerli bir ‘‘Vekalet </a:t>
            </a:r>
            <a:r>
              <a:rPr lang="tr-TR" altLang="tr-TR" sz="2800" dirty="0" smtClean="0">
                <a:latin typeface="Times New Roman" panose="02020603050405020304" pitchFamily="18" charset="0"/>
                <a:cs typeface="Times New Roman" panose="02020603050405020304" pitchFamily="18" charset="0"/>
              </a:rPr>
              <a:t>ilişkisi’’</a:t>
            </a:r>
            <a:r>
              <a:rPr lang="tr-TR" altLang="tr-TR" sz="2800" dirty="0" err="1" smtClean="0">
                <a:latin typeface="Times New Roman" panose="02020603050405020304" pitchFamily="18" charset="0"/>
                <a:cs typeface="Times New Roman" panose="02020603050405020304" pitchFamily="18" charset="0"/>
              </a:rPr>
              <a:t>nin</a:t>
            </a:r>
            <a:r>
              <a:rPr lang="tr-TR" altLang="tr-TR" sz="2800" dirty="0" smtClean="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kurulması gerekmektedir.</a:t>
            </a:r>
          </a:p>
          <a:p>
            <a:pPr marL="0" algn="ctr">
              <a:spcBef>
                <a:spcPts val="0"/>
              </a:spcBef>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397045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300624" y="1278698"/>
            <a:ext cx="11421475" cy="5350702"/>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  A)Geçerli Bir ‘‘Vekalet İlişkisi’’ Nasıl Kurulur</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Takdir edileceği üzere günlük yaşamda karşılaşılan hukuki problemler dolayısıyla bir avukatın hukuki yardımından yararlanmak için noterler tarafından düzenlenen bir ‘‘Vekâletname’’nin mevcudiyeti şarttır. </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Durum bu olmakla birlikte ‘‘Beyaz Kod Sistemi’’ kapsamındaki ‘‘Vekalet İlişkisi’’, 659 sayılı KHK’nın 54. maddesi uyarınca, Kanun hükmü ile kurulduğu cihetle sistem kapsamında ayrıca ‘‘Vekâletname’’ düzenlenmesi gibi bir gereklilik söz konusu olmayıp, yalnızca çalıştığınız sağlık kuruluşundaki ÇGB’nin size sunmuş olduğu evraklar arasında yer alan ‘‘Hukuki Yardım Talebi’’nin usulüne uygun bir şekilde doldurulup imzalanması geçerli bir ‘‘Vekalet İlişkisi’nin kurulması adına yeterli olacaktır.</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21508"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9957668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388307" y="1290181"/>
            <a:ext cx="11448789"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B)Kurulmuş Olan ‘‘Vekalet İlişkisi’’</a:t>
            </a:r>
            <a:r>
              <a:rPr lang="tr-TR" altLang="tr-TR" sz="2800" b="1" dirty="0" err="1">
                <a:latin typeface="Times New Roman" panose="02020603050405020304" pitchFamily="18" charset="0"/>
                <a:cs typeface="Times New Roman" panose="02020603050405020304" pitchFamily="18" charset="0"/>
              </a:rPr>
              <a:t>ni</a:t>
            </a:r>
            <a:r>
              <a:rPr lang="tr-TR" altLang="tr-TR" sz="2800" b="1" dirty="0">
                <a:latin typeface="Times New Roman" panose="02020603050405020304" pitchFamily="18" charset="0"/>
                <a:cs typeface="Times New Roman" panose="02020603050405020304" pitchFamily="18" charset="0"/>
              </a:rPr>
              <a:t> Sona Erdiren Haller</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Sistem kapsamında geçerli bir şekilde kurulmuş olan ‘‘Vekalet İlişkisi’’, belirli bir takım durumların gerçekleşmesi ihtimalinde sona erecek, başka bir deyişle dosyada görev alan avukatın ‘‘Vekil’’ sıfatı ile ifa etmiş olduğu görev ve mağdura sağlanan hukuki yardım son bulmuş olacaktır. Bu cümleden Müşavirliğimizin 2016/3 sayılı Genelgesi’nin 3. maddesinde ayrıntısı ile düzenlendiği üzere;</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*Tarafına ‘‘Hukuki Yardım’’ sağlanan personelin görevinin herhangi bir sebeple sona ermesi ya da erdirilmesi </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*Hukuki yardım talebinde bulunmakla birlikte sistem kapsamında ikamesi gerekli ve mağdura görevli ÇGB tarafından sunulacak varakanın temininin engellenmesi ya da güçleştirilmesi</a:t>
            </a:r>
          </a:p>
          <a:p>
            <a:pPr marL="0" algn="just">
              <a:spcBef>
                <a:spcPts val="0"/>
              </a:spcBef>
              <a:buNone/>
              <a:defRPr/>
            </a:pPr>
            <a:endParaRPr lang="tr-TR" altLang="tr-TR" sz="2000" dirty="0"/>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460397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425885" y="1828800"/>
            <a:ext cx="11098060"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*Soruşturma ya da kovuşturma aşamalarında şüpheli ya sanıklardan ‘‘Şikayetçi Olunmadığı’’nın ya da kovuşturma aşamasında ‘‘Katılma Talebinde Bulunulmadığı’’nın beyan edilmesi hallerinde </a:t>
            </a:r>
            <a:r>
              <a:rPr lang="tr-TR" altLang="tr-TR" sz="2800" dirty="0">
                <a:latin typeface="Times New Roman" panose="02020603050405020304" pitchFamily="18" charset="0"/>
                <a:cs typeface="Times New Roman" panose="02020603050405020304" pitchFamily="18" charset="0"/>
              </a:rPr>
              <a:t>sağlanan ‘‘Hukuki Yardım’’ kendiliğinden sona erecektir.</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*Durum bu olmakla birlikte mağdur personelin adli süreç içerisinde özel bir vekil tayin etmesi durumunda mağdurun beyanına göre işlem tesis edilecek; bu ihtimalde ‘‘Hukuki Yardım Talebi’’nin sona erdirilmesi yönündeki beyanın sunulması halinde sağlanan yardım sona erdirilecektir.</a:t>
            </a: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35359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300625" y="1828800"/>
            <a:ext cx="11398685"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C) ‘‘Hukuki Yardım Talebi’’</a:t>
            </a:r>
            <a:r>
              <a:rPr lang="tr-TR" altLang="tr-TR" sz="2800" b="1" dirty="0" err="1">
                <a:latin typeface="Times New Roman" panose="02020603050405020304" pitchFamily="18" charset="0"/>
                <a:cs typeface="Times New Roman" panose="02020603050405020304" pitchFamily="18" charset="0"/>
              </a:rPr>
              <a:t>nde</a:t>
            </a:r>
            <a:r>
              <a:rPr lang="tr-TR" altLang="tr-TR" sz="2800" b="1" dirty="0">
                <a:latin typeface="Times New Roman" panose="02020603050405020304" pitchFamily="18" charset="0"/>
                <a:cs typeface="Times New Roman" panose="02020603050405020304" pitchFamily="18" charset="0"/>
              </a:rPr>
              <a:t> Bulunulmamasının Yaşanan Vakanın Adli Mercilere İntikali İle Bir Bağlantısının Olmadığına Dair  </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Takibi yapılan vakalarda elde edilen tecrübe ile sabit olduğu üzere mağdur personel ‘‘Hukuki Yardım Talebi’’</a:t>
            </a:r>
            <a:r>
              <a:rPr lang="tr-TR" altLang="tr-TR" sz="2800" dirty="0" err="1">
                <a:latin typeface="Times New Roman" panose="02020603050405020304" pitchFamily="18" charset="0"/>
                <a:cs typeface="Times New Roman" panose="02020603050405020304" pitchFamily="18" charset="0"/>
              </a:rPr>
              <a:t>nde</a:t>
            </a:r>
            <a:r>
              <a:rPr lang="tr-TR" altLang="tr-TR" sz="2800" dirty="0">
                <a:latin typeface="Times New Roman" panose="02020603050405020304" pitchFamily="18" charset="0"/>
                <a:cs typeface="Times New Roman" panose="02020603050405020304" pitchFamily="18" charset="0"/>
              </a:rPr>
              <a:t> bulunmama halini, yaşanan vakanın adli mercilere intikal ettirilmeyeceği şeklinde yanlış bir biçimde algılamaktadır. Başka bir anlatımla vuku bulan ve sistem kaydı yapılan her vaka, meri düzenlemeler uyarınca istisnasız olarak adli mercilere intikal ettirilmektedir. ‘‘Hukuki Yardım Talebi’’</a:t>
            </a:r>
            <a:r>
              <a:rPr lang="tr-TR" altLang="tr-TR" sz="2800" dirty="0" err="1">
                <a:latin typeface="Times New Roman" panose="02020603050405020304" pitchFamily="18" charset="0"/>
                <a:cs typeface="Times New Roman" panose="02020603050405020304" pitchFamily="18" charset="0"/>
              </a:rPr>
              <a:t>nde</a:t>
            </a:r>
            <a:r>
              <a:rPr lang="tr-TR" altLang="tr-TR" sz="2800" dirty="0">
                <a:latin typeface="Times New Roman" panose="02020603050405020304" pitchFamily="18" charset="0"/>
                <a:cs typeface="Times New Roman" panose="02020603050405020304" pitchFamily="18" charset="0"/>
              </a:rPr>
              <a:t> bulunma ya da bulunmama hali ise yalnızca müteakip aşamalarda Bakanlık avukatlarının dosyada görev alabilmesi, mağdura ‘‘Hukuki Yardım’’ sağlanabilmesi adına önem arz etmektedir.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24580"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23144889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538619" y="1447800"/>
            <a:ext cx="11423737" cy="4418012"/>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D)Özel Bir Durum Olarak Mağdur/Müşteki Personelin Aynı Zamanda Şüpheli/Sanık Mevkiinde Yer Alması Hali</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İşbu başlık altında üzerinde durulması gerekli diğer bir konu ise; sistem kapsamında tarafına ‘‘Hukuki Yardım’’ sağlanan personelin aynı vaka sebebiyle aynı zamanda ‘‘Şüpheli’’ ya da ‘‘Sanık’’ durumunda yer alması; başka bir ifade ile yaşanan olay sebebiyle mağdur personele de suç atfında bulunulmuş olunması halidir. </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Bu durum ‘‘Sağlık Bakanlığı Personeline Karşı İşlenen Suçlar Nedeniyle Yapılacak Hukuki Yardımın Usul Ve Esasları Hakkında </a:t>
            </a:r>
            <a:r>
              <a:rPr lang="tr-TR" altLang="tr-TR" sz="2800" dirty="0" err="1">
                <a:latin typeface="Times New Roman" panose="02020603050405020304" pitchFamily="18" charset="0"/>
                <a:cs typeface="Times New Roman" panose="02020603050405020304" pitchFamily="18" charset="0"/>
              </a:rPr>
              <a:t>Yönetmelik’’in</a:t>
            </a:r>
            <a:r>
              <a:rPr lang="tr-TR" altLang="tr-TR" sz="2800" dirty="0">
                <a:latin typeface="Times New Roman" panose="02020603050405020304" pitchFamily="18" charset="0"/>
                <a:cs typeface="Times New Roman" panose="02020603050405020304" pitchFamily="18" charset="0"/>
              </a:rPr>
              <a:t> 5. maddesinin 2. fıkrası ile düzenlenmiş, ve mağdur personele yalnızca mağduriyeti sebebiyle ve ‘‘Müşteki’’ sıfatı dolayısıyla ‘‘Hukuki Yardım’’ sağlanacağı hükme bağlanmıştır.</a:t>
            </a:r>
          </a:p>
          <a:p>
            <a:pPr marL="0" algn="just">
              <a:spcBef>
                <a:spcPts val="0"/>
              </a:spcBef>
              <a:buNone/>
              <a:defRPr/>
            </a:pPr>
            <a:r>
              <a:rPr lang="tr-TR" altLang="tr-TR" sz="1800" b="1" dirty="0"/>
              <a:t>  </a:t>
            </a:r>
            <a:endParaRPr lang="tr-TR" altLang="tr-TR" sz="2000" b="1" dirty="0"/>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25604"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16601603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0"/>
            <a:ext cx="8229600" cy="951978"/>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629673" y="951978"/>
            <a:ext cx="11422627" cy="5766322"/>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5-SAĞLIK PERSONELİNİN GÖREVİ</a:t>
            </a:r>
          </a:p>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   SIRASINDA MARUZ KALDIĞI EN BELİRGİN</a:t>
            </a:r>
          </a:p>
          <a:p>
            <a:pPr marL="0" algn="ctr">
              <a:spcBef>
                <a:spcPts val="0"/>
              </a:spcBef>
              <a:buNone/>
              <a:defRPr/>
            </a:pPr>
            <a:r>
              <a:rPr lang="tr-TR" altLang="tr-TR" sz="2800" b="1" dirty="0">
                <a:latin typeface="Times New Roman" panose="02020603050405020304" pitchFamily="18" charset="0"/>
                <a:cs typeface="Times New Roman" panose="02020603050405020304" pitchFamily="18" charset="0"/>
              </a:rPr>
              <a:t>   SUÇ TİPLERİ,BU SUÇLARIN NİTELİKLERİ ve ‘‘ŞİKAYET BEYANINI’’NIN ADLİ SÜREÇLER ÜZERİNDEKİ ETKİSİ</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Ceza Yasalarımızda tanımlanan suçların kamu görevlisine karşı işlenmesi halinde soruşturma ve kovuşturma çok büyük oranda re’sen takip edilmekte, başka bir anlatımla kamu görevlisi olan mağdurun şikayetçi olup olmamasına bakılmaksızın adli süreç sonuna kadar ilerlemektedir. Bu kapsamda mağdur personeller tarafından tarafımıza yapılan geri dönüşlerde şikayetçi olunmadığının beyan edilmesi halinde durumun ne olacağı sorusu ile sıklıkla karşılaşılmaktadır. Öncelikle belirtmek gerekir ki yukarıda da izah edildiği üzere mağdur personelin şikayetçi olmadığı yönündeki beyanı, tarafına sağlanan ‘‘Hukuki </a:t>
            </a:r>
            <a:r>
              <a:rPr lang="tr-TR" altLang="tr-TR" sz="2800" dirty="0" err="1">
                <a:latin typeface="Times New Roman" panose="02020603050405020304" pitchFamily="18" charset="0"/>
                <a:cs typeface="Times New Roman" panose="02020603050405020304" pitchFamily="18" charset="0"/>
              </a:rPr>
              <a:t>Yardım’’ı</a:t>
            </a:r>
            <a:r>
              <a:rPr lang="tr-TR" altLang="tr-TR" sz="2800" dirty="0">
                <a:latin typeface="Times New Roman" panose="02020603050405020304" pitchFamily="18" charset="0"/>
                <a:cs typeface="Times New Roman" panose="02020603050405020304" pitchFamily="18" charset="0"/>
              </a:rPr>
              <a:t> sona erdirecektir.     </a:t>
            </a:r>
          </a:p>
          <a:p>
            <a:pPr marL="0" algn="just">
              <a:spcBef>
                <a:spcPts val="0"/>
              </a:spcBef>
              <a:buNone/>
              <a:defRPr/>
            </a:pPr>
            <a:endParaRPr lang="tr-TR" altLang="tr-TR" sz="2000" dirty="0"/>
          </a:p>
          <a:p>
            <a:pPr marL="0" algn="just">
              <a:spcBef>
                <a:spcPts val="0"/>
              </a:spcBef>
              <a:buNone/>
              <a:defRPr/>
            </a:pPr>
            <a:r>
              <a:rPr lang="tr-TR" altLang="tr-TR" sz="2000" dirty="0"/>
              <a:t>.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575392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1002081" y="1828800"/>
            <a:ext cx="10421655"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Müteakiben belirtmek gerekir ki Bakanlığımız ‘‘Beyaz Kod Sistemi’’nin devreye girişi ile birlikte tutulmaya başlanan istatistiki veriler nazarında sağlık personelinin maruz bırakıldığı en bariz suç tiplerinin “</a:t>
            </a:r>
            <a:r>
              <a:rPr lang="tr-TR" altLang="tr-TR" sz="2800" i="1" dirty="0">
                <a:latin typeface="Times New Roman" panose="02020603050405020304" pitchFamily="18" charset="0"/>
                <a:cs typeface="Times New Roman" panose="02020603050405020304" pitchFamily="18" charset="0"/>
              </a:rPr>
              <a:t>Hakaret</a:t>
            </a:r>
            <a:r>
              <a:rPr lang="tr-TR" altLang="tr-TR" sz="2800" dirty="0">
                <a:latin typeface="Times New Roman" panose="02020603050405020304" pitchFamily="18" charset="0"/>
                <a:cs typeface="Times New Roman" panose="02020603050405020304" pitchFamily="18" charset="0"/>
              </a:rPr>
              <a:t>”, “</a:t>
            </a:r>
            <a:r>
              <a:rPr lang="tr-TR" altLang="tr-TR" sz="2800" i="1" dirty="0">
                <a:latin typeface="Times New Roman" panose="02020603050405020304" pitchFamily="18" charset="0"/>
                <a:cs typeface="Times New Roman" panose="02020603050405020304" pitchFamily="18" charset="0"/>
              </a:rPr>
              <a:t>Tehdit</a:t>
            </a:r>
            <a:r>
              <a:rPr lang="tr-TR" altLang="tr-TR" sz="2800" dirty="0">
                <a:latin typeface="Times New Roman" panose="02020603050405020304" pitchFamily="18" charset="0"/>
                <a:cs typeface="Times New Roman" panose="02020603050405020304" pitchFamily="18" charset="0"/>
              </a:rPr>
              <a:t>” ve “</a:t>
            </a:r>
            <a:r>
              <a:rPr lang="tr-TR" altLang="tr-TR" sz="2800" i="1" dirty="0">
                <a:latin typeface="Times New Roman" panose="02020603050405020304" pitchFamily="18" charset="0"/>
                <a:cs typeface="Times New Roman" panose="02020603050405020304" pitchFamily="18" charset="0"/>
              </a:rPr>
              <a:t>Kasten Yaralama</a:t>
            </a:r>
            <a:r>
              <a:rPr lang="tr-TR" altLang="tr-TR" sz="2800" dirty="0">
                <a:latin typeface="Times New Roman" panose="02020603050405020304" pitchFamily="18" charset="0"/>
                <a:cs typeface="Times New Roman" panose="02020603050405020304" pitchFamily="18" charset="0"/>
              </a:rPr>
              <a:t>” suçları olduğu ortaya çıkmış bulunmaktadır.</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Adı geçen suç tiplerinin nitelikleri ve mağdur personelce şikayetçi olunup olunmamasının bu suçlar üzerindeki etkilerine değinilecek olunursa; </a:t>
            </a:r>
          </a:p>
          <a:p>
            <a:pPr eaLnBrk="1" hangingPunct="1">
              <a:buFont typeface="Wingdings" panose="05000000000000000000" pitchFamily="2" charset="2"/>
              <a:buNone/>
              <a:defRPr/>
            </a:pPr>
            <a:endParaRPr lang="tr-TR" altLang="tr-TR" sz="2000" b="1"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27652"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27690961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513567" y="1828800"/>
            <a:ext cx="11073008"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lnSpc>
                <a:spcPct val="90000"/>
              </a:lnSpc>
              <a:spcBef>
                <a:spcPts val="0"/>
              </a:spcBef>
              <a:buNone/>
              <a:defRPr/>
            </a:pPr>
            <a:r>
              <a:rPr lang="tr-TR" altLang="tr-TR" sz="2000" b="1" dirty="0">
                <a:effectLst>
                  <a:outerShdw blurRad="38100" dist="38100" dir="2700000" algn="tl">
                    <a:srgbClr val="000000">
                      <a:alpha val="43137"/>
                    </a:srgbClr>
                  </a:outerShdw>
                </a:effectLst>
              </a:rPr>
              <a:t>  </a:t>
            </a:r>
            <a:r>
              <a:rPr lang="tr-TR" altLang="tr-TR" sz="2800" dirty="0">
                <a:latin typeface="Times New Roman" panose="02020603050405020304" pitchFamily="18" charset="0"/>
                <a:cs typeface="Times New Roman" panose="02020603050405020304" pitchFamily="18" charset="0"/>
              </a:rPr>
              <a:t>Hakaret Suçunun;</a:t>
            </a:r>
          </a:p>
          <a:p>
            <a:pPr marL="0" algn="just">
              <a:lnSpc>
                <a:spcPct val="90000"/>
              </a:lnSpc>
              <a:spcBef>
                <a:spcPts val="0"/>
              </a:spcBef>
              <a:buNone/>
              <a:defRPr/>
            </a:pPr>
            <a:r>
              <a:rPr lang="tr-TR" altLang="tr-TR" sz="2800" dirty="0">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*Kamu görevlisine karşı görevinden dolayı işlenmesi halinde faile verilecek cezanın alt sınırı 1 yıldan az olamaz.</a:t>
            </a:r>
          </a:p>
          <a:p>
            <a:pPr marL="0" algn="just">
              <a:lnSpc>
                <a:spcPct val="90000"/>
              </a:lnSpc>
              <a:spcBef>
                <a:spcPts val="0"/>
              </a:spcBef>
              <a:buNone/>
              <a:defRPr/>
            </a:pPr>
            <a:r>
              <a:rPr lang="tr-TR" altLang="tr-TR" sz="2800" dirty="0">
                <a:latin typeface="Times New Roman" panose="02020603050405020304" pitchFamily="18" charset="0"/>
                <a:cs typeface="Times New Roman" panose="02020603050405020304" pitchFamily="18" charset="0"/>
              </a:rPr>
              <a:t>  *Suçun soruşturulması ve kovuşturulması mağdurun şikayetine bağlıdır.</a:t>
            </a:r>
          </a:p>
          <a:p>
            <a:pPr marL="0" algn="just">
              <a:lnSpc>
                <a:spcPct val="90000"/>
              </a:lnSpc>
              <a:spcBef>
                <a:spcPts val="0"/>
              </a:spcBef>
              <a:buNone/>
              <a:defRPr/>
            </a:pPr>
            <a:r>
              <a:rPr lang="tr-TR" altLang="tr-TR" sz="2800" dirty="0">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Ancak kamu görevlisine karşı görevinden dolayı işlenen hakaret suçu re’sen kovuşturulur. Başka bir ifade ile kamu görevlisine karşı görevi sebebiyle işlenen hakaret suçu dolayısıyla takibi yapılan adli vakada mağdur personel şikayetçi olmadığını beyan etse dahi soruşturma ve kovuşturma sonuna kadar yürüyecektir. </a:t>
            </a:r>
            <a:endPar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28676"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17930910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288099" y="1828800"/>
            <a:ext cx="11361106"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000" b="1" dirty="0">
                <a:effectLst>
                  <a:outerShdw blurRad="38100" dist="38100" dir="2700000" algn="tl">
                    <a:srgbClr val="000000">
                      <a:alpha val="43137"/>
                    </a:srgbClr>
                  </a:outerShdw>
                </a:effectLst>
              </a:rPr>
              <a:t>  </a:t>
            </a:r>
            <a:r>
              <a:rPr lang="tr-TR" altLang="tr-TR" sz="2800" dirty="0">
                <a:latin typeface="Times New Roman" panose="02020603050405020304" pitchFamily="18" charset="0"/>
                <a:cs typeface="Times New Roman" panose="02020603050405020304" pitchFamily="18" charset="0"/>
              </a:rPr>
              <a:t>Tehdit Suçu;</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*Re’sen kovuşturulan bir suçtur. Ancak olayda suçun ‘‘Sair Tehdit’’ adı verilen hali mevcut ise; yani malvarlığı bakımından büyük bir zarara uğratılacağından veya sair bir kötülük edileceğinden söz edilerek tehdit suçu işlenmişse soruşturma ve kovuşturmanın yapılması mağdurun şikayetine bağlı olarak yürüyecektir</a:t>
            </a:r>
            <a:r>
              <a:rPr lang="tr-TR" altLang="tr-TR" sz="2800" dirty="0">
                <a:latin typeface="Times New Roman" panose="02020603050405020304" pitchFamily="18" charset="0"/>
                <a:cs typeface="Times New Roman" panose="02020603050405020304" pitchFamily="18" charset="0"/>
              </a:rPr>
              <a:t>.</a:t>
            </a:r>
          </a:p>
          <a:p>
            <a:pPr marL="0" algn="just">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Görüldüğü üzere tehdit suçunun takibi ve şikayet beyanı bağlamında mağdurun kamu görevlisi olup olmaması bir önem arz etmemekte, suçun niteliği önem taşımaktadır. Yukarıda da belirtildiği üzere ‘‘Sair Tehdit’’ nev’inde bir suçun varlığı halinde adli sürecin ilerlemesi, ancak mağdurun şikayetçi olduğunu beyan etmesi halinde mümkündür.</a:t>
            </a: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29700"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37247113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2870200" y="1828800"/>
            <a:ext cx="7391400"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just">
              <a:spcBef>
                <a:spcPts val="0"/>
              </a:spcBef>
              <a:buNone/>
              <a:defRPr/>
            </a:pPr>
            <a:r>
              <a:rPr lang="tr-TR" altLang="tr-TR" sz="2000" b="1" dirty="0">
                <a:effectLst>
                  <a:outerShdw blurRad="38100" dist="38100" dir="2700000" algn="tl">
                    <a:srgbClr val="000000">
                      <a:alpha val="43137"/>
                    </a:srgbClr>
                  </a:outerShdw>
                </a:effectLst>
              </a:rPr>
              <a:t>  </a:t>
            </a: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a:p>
            <a:pPr eaLnBrk="1" hangingPunct="1">
              <a:buFont typeface="Wingdings" panose="05000000000000000000" pitchFamily="2" charset="2"/>
              <a:buNone/>
              <a:defRPr/>
            </a:pPr>
            <a:endParaRPr lang="tr-TR" altLang="tr-TR" b="1" u="sng" dirty="0">
              <a:effectLst>
                <a:outerShdw blurRad="38100" dist="38100" dir="2700000" algn="tl">
                  <a:srgbClr val="000000">
                    <a:alpha val="43137"/>
                  </a:srgbClr>
                </a:outerShdw>
              </a:effectLst>
            </a:endParaRPr>
          </a:p>
        </p:txBody>
      </p:sp>
      <p:sp>
        <p:nvSpPr>
          <p:cNvPr id="2" name="Dikdörtgen 1"/>
          <p:cNvSpPr/>
          <p:nvPr/>
        </p:nvSpPr>
        <p:spPr>
          <a:xfrm>
            <a:off x="350729" y="1828800"/>
            <a:ext cx="11135638" cy="3847207"/>
          </a:xfrm>
          <a:prstGeom prst="rect">
            <a:avLst/>
          </a:prstGeom>
        </p:spPr>
        <p:txBody>
          <a:bodyPr wrap="square">
            <a:spAutoFit/>
          </a:bodyPr>
          <a:lstStyle/>
          <a:p>
            <a:pPr algn="just" eaLnBrk="1" hangingPunct="1">
              <a:buFont typeface="Wingdings" panose="05000000000000000000" pitchFamily="2" charset="2"/>
              <a:buNone/>
              <a:defRPr/>
            </a:pPr>
            <a:r>
              <a:rPr lang="tr-TR" altLang="tr-TR" sz="2800" dirty="0">
                <a:latin typeface="Times New Roman" panose="02020603050405020304" pitchFamily="18" charset="0"/>
                <a:cs typeface="Times New Roman" panose="02020603050405020304" pitchFamily="18" charset="0"/>
              </a:rPr>
              <a:t>  Kasten Yaralama Suçunun;</a:t>
            </a:r>
          </a:p>
          <a:p>
            <a:pPr algn="just" eaLnBrk="1" hangingPunct="1">
              <a:buFont typeface="Wingdings" panose="05000000000000000000" pitchFamily="2" charset="2"/>
              <a:buNone/>
              <a:defRPr/>
            </a:pPr>
            <a:r>
              <a:rPr lang="tr-TR" altLang="tr-TR" sz="2800" dirty="0">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*Kişinin yerine getirdiği kamu görevi nedeniyle işlenmesi halinde verilecek ceza yarı oranında arttırılır.</a:t>
            </a:r>
          </a:p>
          <a:p>
            <a:pPr algn="just" eaLnBrk="1" hangingPunct="1">
              <a:defRPr/>
            </a:pPr>
            <a:r>
              <a:rPr lang="tr-TR" altLang="tr-TR" sz="2800" dirty="0">
                <a:latin typeface="Times New Roman" panose="02020603050405020304" pitchFamily="18" charset="0"/>
                <a:cs typeface="Times New Roman" panose="02020603050405020304" pitchFamily="18" charset="0"/>
              </a:rPr>
              <a:t>  *Kamu görevlilerine karşı işlenen kasten yaralama suçu re’sen soruşturulmakta ve kovuşturulmaktadır.</a:t>
            </a: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Başka bir ifade ile kamu görevlisine karşı görevi sebebiyle işlenen kasten yaralama suçu dolayısıyla takibi yapılan adli vakada mağdur personel şikayetçi olmadığını beyan etse dahi soruşturma ve kovuşturma sonuna kadar yürüyecektir. </a:t>
            </a:r>
            <a:endParaRPr lang="tr-TR" altLang="tr-TR"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None/>
              <a:defRPr/>
            </a:pPr>
            <a:endParaRPr lang="tr-TR" sz="2000" dirty="0"/>
          </a:p>
        </p:txBody>
      </p:sp>
    </p:spTree>
    <p:extLst>
      <p:ext uri="{BB962C8B-B14F-4D97-AF65-F5344CB8AC3E}">
        <p14:creationId xmlns:p14="http://schemas.microsoft.com/office/powerpoint/2010/main" val="3968540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212941" y="1828800"/>
            <a:ext cx="11311003" cy="42672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algn="ctr" eaLnBrk="1" hangingPunct="1">
              <a:buFont typeface="Wingdings" panose="05000000000000000000" pitchFamily="2" charset="2"/>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7-YAŞANACAK ADLİ SÜREÇTE SAHİP OLUNAN SAİR DİĞER HAKLAR ve MUAFİYETLER   </a:t>
            </a:r>
          </a:p>
          <a:p>
            <a:pPr algn="ctr" eaLnBrk="1" hangingPunct="1">
              <a:buFont typeface="Wingdings" panose="05000000000000000000" pitchFamily="2" charset="2"/>
              <a:buNone/>
              <a:defRPr/>
            </a:pPr>
            <a:r>
              <a:rPr lang="tr-TR" altLang="tr-TR" sz="2800" b="1" dirty="0">
                <a:latin typeface="Times New Roman" panose="02020603050405020304" pitchFamily="18" charset="0"/>
                <a:cs typeface="Times New Roman" panose="02020603050405020304" pitchFamily="18" charset="0"/>
              </a:rPr>
              <a:t>A)Hizmetten Çekilme Hakkı</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14.05.2012 tarih ve 2012/23 sayılı, ‘‘Çalışan Güvenliğinin Sağlanması’’ konulu Genelge’nin 6. maddesinde belirtilen şartların varlığı halinde ifa etmiş olduğu görev sebebiyle şiddete uğrayan sağlık çalışanına ‘‘Hizmetten Çekilme Hakkı’’ tanınmış; madde metninde hakkın sınırları ve kullanılmasının koşulları açık bir biçimde düzenlenmiştir. Bu meyanda madde metni tetkik edilecek olunursa;</a:t>
            </a:r>
          </a:p>
          <a:p>
            <a:pPr algn="just" eaLnBrk="1" hangingPunct="1">
              <a:buFont typeface="Wingdings" panose="05000000000000000000" pitchFamily="2" charset="2"/>
              <a:buNone/>
              <a:defRPr/>
            </a:pPr>
            <a:r>
              <a:rPr lang="tr-TR" altLang="tr-TR" sz="2000" b="1" dirty="0"/>
              <a:t>  </a:t>
            </a:r>
          </a:p>
        </p:txBody>
      </p:sp>
      <p:sp>
        <p:nvSpPr>
          <p:cNvPr id="31748"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2795194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112734"/>
            <a:ext cx="8229600" cy="425885"/>
          </a:xfrm>
        </p:spPr>
        <p:txBody>
          <a:bodyPr>
            <a:normAutofit/>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413358" y="538619"/>
            <a:ext cx="11348582" cy="42672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algn="ctr" eaLnBrk="1" hangingPunct="1">
              <a:buFont typeface="Wingdings" panose="05000000000000000000" pitchFamily="2" charset="2"/>
              <a:buNone/>
              <a:defRPr/>
            </a:pPr>
            <a:r>
              <a:rPr lang="tr-TR" altLang="tr-TR" sz="2400" b="1" dirty="0">
                <a:latin typeface="Times New Roman" panose="02020603050405020304" pitchFamily="18" charset="0"/>
                <a:cs typeface="Times New Roman" panose="02020603050405020304" pitchFamily="18" charset="0"/>
              </a:rPr>
              <a:t>2012/23 SAYILI ÇALIŞAN GÜVENLİĞİNİN SAĞLANMASI HAKKINDA SAĞLIK HİZMETLERİ GENEL MÜDÜRLÜĞÜ GENELGESİ</a:t>
            </a:r>
          </a:p>
          <a:p>
            <a:pPr algn="just" eaLnBrk="1" hangingPunct="1">
              <a:buFont typeface="Wingdings" panose="05000000000000000000" pitchFamily="2" charset="2"/>
              <a:buNone/>
              <a:defRPr/>
            </a:pPr>
            <a:r>
              <a:rPr lang="tr-TR" altLang="tr-TR" sz="2400" b="1" dirty="0">
                <a:latin typeface="Times New Roman" panose="02020603050405020304" pitchFamily="18" charset="0"/>
                <a:cs typeface="Times New Roman" panose="02020603050405020304" pitchFamily="18" charset="0"/>
              </a:rPr>
              <a:t>  Madde-6</a:t>
            </a:r>
          </a:p>
          <a:p>
            <a:pPr marL="0" algn="just">
              <a:spcBef>
                <a:spcPct val="0"/>
              </a:spcBef>
              <a:buClrTx/>
              <a:buSzTx/>
              <a:buNone/>
              <a:defRPr/>
            </a:pPr>
            <a:r>
              <a:rPr lang="tr-TR" altLang="tr-TR" sz="2400" dirty="0">
                <a:latin typeface="Times New Roman" panose="02020603050405020304" pitchFamily="18" charset="0"/>
                <a:cs typeface="Times New Roman" panose="02020603050405020304" pitchFamily="18" charset="0"/>
              </a:rPr>
              <a:t>  Hizmetten çekilme;</a:t>
            </a:r>
          </a:p>
          <a:p>
            <a:pPr marL="0" algn="just">
              <a:spcBef>
                <a:spcPct val="0"/>
              </a:spcBef>
              <a:buClrTx/>
              <a:buSzTx/>
              <a:buNone/>
              <a:defRPr/>
            </a:pPr>
            <a:r>
              <a:rPr lang="tr-TR" altLang="tr-TR" sz="2400" dirty="0">
                <a:latin typeface="Times New Roman" panose="02020603050405020304" pitchFamily="18" charset="0"/>
                <a:cs typeface="Times New Roman" panose="02020603050405020304" pitchFamily="18" charset="0"/>
              </a:rPr>
              <a:t>  Sağlık çalışanları, sağlık hizmeti sunumu esnasında şiddete uğraması halinde, </a:t>
            </a:r>
            <a:r>
              <a:rPr lang="tr-TR" altLang="tr-TR" sz="2400" u="sng" dirty="0">
                <a:latin typeface="Times New Roman" panose="02020603050405020304" pitchFamily="18" charset="0"/>
                <a:cs typeface="Times New Roman" panose="02020603050405020304" pitchFamily="18" charset="0"/>
              </a:rPr>
              <a:t>acil verilmesi gereken hizmetler hariç olmak üzere hizmetten çekilme talebinde bulunabilir.</a:t>
            </a:r>
          </a:p>
          <a:p>
            <a:pPr marL="0" algn="just">
              <a:spcBef>
                <a:spcPct val="0"/>
              </a:spcBef>
              <a:buClrTx/>
              <a:buSzTx/>
              <a:buNone/>
              <a:defRPr/>
            </a:pPr>
            <a:r>
              <a:rPr lang="tr-TR" altLang="tr-TR" sz="2400" dirty="0">
                <a:latin typeface="Times New Roman" panose="02020603050405020304" pitchFamily="18" charset="0"/>
                <a:cs typeface="Times New Roman" panose="02020603050405020304" pitchFamily="18" charset="0"/>
              </a:rPr>
              <a:t>  a)</a:t>
            </a:r>
            <a:r>
              <a:rPr lang="tr-TR" altLang="tr-TR" sz="2400" u="sng" dirty="0">
                <a:latin typeface="Times New Roman" panose="02020603050405020304" pitchFamily="18" charset="0"/>
                <a:cs typeface="Times New Roman" panose="02020603050405020304" pitchFamily="18" charset="0"/>
              </a:rPr>
              <a:t>Hizmetten çekilme talebi, kurum tarafından belirlenen yöneticiye sözlü veya yazılı olarak bildirilecektir.</a:t>
            </a:r>
          </a:p>
          <a:p>
            <a:pPr marL="0" algn="just">
              <a:spcBef>
                <a:spcPct val="0"/>
              </a:spcBef>
              <a:buClrTx/>
              <a:buSzTx/>
              <a:buNone/>
              <a:defRPr/>
            </a:pPr>
            <a:r>
              <a:rPr lang="tr-TR" altLang="tr-TR" sz="2400" dirty="0">
                <a:latin typeface="Times New Roman" panose="02020603050405020304" pitchFamily="18" charset="0"/>
                <a:cs typeface="Times New Roman" panose="02020603050405020304" pitchFamily="18" charset="0"/>
              </a:rPr>
              <a:t>  b)</a:t>
            </a:r>
            <a:r>
              <a:rPr lang="tr-TR" altLang="tr-TR" sz="2400" u="sng" dirty="0">
                <a:latin typeface="Times New Roman" panose="02020603050405020304" pitchFamily="18" charset="0"/>
                <a:cs typeface="Times New Roman" panose="02020603050405020304" pitchFamily="18" charset="0"/>
              </a:rPr>
              <a:t>Bildirim üzerine yetkili yönetici, olayı derhal değerlendirerek hizmetten çekilme talebinin uygun olup olmadığı hakkında gecikmeksizin karar verecektir</a:t>
            </a:r>
            <a:r>
              <a:rPr lang="tr-TR" altLang="tr-TR" sz="2400" dirty="0">
                <a:latin typeface="Times New Roman" panose="02020603050405020304" pitchFamily="18" charset="0"/>
                <a:cs typeface="Times New Roman" panose="02020603050405020304" pitchFamily="18" charset="0"/>
              </a:rPr>
              <a:t>. </a:t>
            </a:r>
          </a:p>
          <a:p>
            <a:pPr marL="0" algn="just">
              <a:spcBef>
                <a:spcPct val="0"/>
              </a:spcBef>
              <a:buClrTx/>
              <a:buSzTx/>
              <a:buNone/>
              <a:defRPr/>
            </a:pPr>
            <a:r>
              <a:rPr lang="tr-TR" altLang="tr-TR" sz="2400" dirty="0">
                <a:latin typeface="Times New Roman" panose="02020603050405020304" pitchFamily="18" charset="0"/>
                <a:cs typeface="Times New Roman" panose="02020603050405020304" pitchFamily="18" charset="0"/>
              </a:rPr>
              <a:t>  c)Yetkili yönetici, hizmetten çekilme talebini uygun bulduğu takdirde hastanın sağlık hizmeti almasına ve tedavisinin devamına yönelik tedbirleri güvenlik tedbirleriyle birlikte alacaktır. </a:t>
            </a:r>
          </a:p>
          <a:p>
            <a:pPr marL="0" algn="just">
              <a:spcBef>
                <a:spcPct val="0"/>
              </a:spcBef>
              <a:buClrTx/>
              <a:buSzTx/>
              <a:buNone/>
              <a:defRPr/>
            </a:pPr>
            <a:r>
              <a:rPr lang="tr-TR" altLang="tr-TR" sz="2400" u="sng" dirty="0">
                <a:latin typeface="Times New Roman" panose="02020603050405020304" pitchFamily="18" charset="0"/>
                <a:cs typeface="Times New Roman" panose="02020603050405020304" pitchFamily="18" charset="0"/>
              </a:rPr>
              <a:t>  Bu kapsamda ilgili hastanın sağlık hizmetini devam ettirecek yeni sağlık çalışanını belirleyecek, kurum içerisinde bunun mümkün olmaması halinde hastanın hizmet alabileceği başka bir sağlık kurumuna sevkini ve hizmet alımını sağlayacaktır. Bu süreç sırasında hastanın tedavisinin aksatılmamasına itina edilecektir.</a:t>
            </a:r>
          </a:p>
          <a:p>
            <a:pPr algn="just" eaLnBrk="1" hangingPunct="1">
              <a:buFont typeface="Wingdings" panose="05000000000000000000" pitchFamily="2" charset="2"/>
              <a:buNone/>
              <a:defRPr/>
            </a:pPr>
            <a:endParaRPr lang="tr-TR" altLang="tr-TR" sz="2000" b="1" dirty="0"/>
          </a:p>
          <a:p>
            <a:pPr algn="just" eaLnBrk="1" hangingPunct="1">
              <a:buFont typeface="Wingdings" panose="05000000000000000000" pitchFamily="2" charset="2"/>
              <a:buNone/>
              <a:defRPr/>
            </a:pPr>
            <a:r>
              <a:rPr lang="tr-TR" altLang="tr-TR" sz="2000" b="1" dirty="0"/>
              <a:t>  </a:t>
            </a:r>
          </a:p>
        </p:txBody>
      </p:sp>
      <p:sp>
        <p:nvSpPr>
          <p:cNvPr id="32772"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40697319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33795" name="Rectangle 6"/>
          <p:cNvSpPr>
            <a:spLocks noChangeArrowheads="1"/>
          </p:cNvSpPr>
          <p:nvPr/>
        </p:nvSpPr>
        <p:spPr bwMode="auto">
          <a:xfrm>
            <a:off x="263047" y="1828800"/>
            <a:ext cx="1146131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2900">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None/>
            </a:pPr>
            <a:r>
              <a:rPr lang="tr-TR" altLang="tr-TR" sz="2800" b="1" dirty="0">
                <a:latin typeface="Times New Roman" panose="02020603050405020304" pitchFamily="18" charset="0"/>
                <a:cs typeface="Times New Roman" panose="02020603050405020304" pitchFamily="18" charset="0"/>
              </a:rPr>
              <a:t>  B)‘‘Kasten Yaralama Suçu’’</a:t>
            </a:r>
            <a:r>
              <a:rPr lang="tr-TR" altLang="tr-TR" sz="2800" b="1" dirty="0" err="1">
                <a:latin typeface="Times New Roman" panose="02020603050405020304" pitchFamily="18" charset="0"/>
                <a:cs typeface="Times New Roman" panose="02020603050405020304" pitchFamily="18" charset="0"/>
              </a:rPr>
              <a:t>nun</a:t>
            </a:r>
            <a:r>
              <a:rPr lang="tr-TR" altLang="tr-TR" sz="2800" b="1" dirty="0">
                <a:latin typeface="Times New Roman" panose="02020603050405020304" pitchFamily="18" charset="0"/>
                <a:cs typeface="Times New Roman" panose="02020603050405020304" pitchFamily="18" charset="0"/>
              </a:rPr>
              <a:t> İşlenmesi Halinde Uygulanacak  ‘‘ Tutuklama’’ Koruma Tedbiri </a:t>
            </a:r>
          </a:p>
          <a:p>
            <a:pPr algn="just" eaLnBrk="1" hangingPunct="1">
              <a:spcBef>
                <a:spcPct val="0"/>
              </a:spcBef>
              <a:buFont typeface="Wingdings" panose="05000000000000000000" pitchFamily="2" charset="2"/>
              <a:buNone/>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Yürürlükteki ‘‘Sağlık Hizmetleri Temel Kanunu’’</a:t>
            </a:r>
            <a:r>
              <a:rPr lang="tr-TR" altLang="tr-TR" sz="2800" dirty="0" err="1">
                <a:latin typeface="Times New Roman" panose="02020603050405020304" pitchFamily="18" charset="0"/>
                <a:cs typeface="Times New Roman" panose="02020603050405020304" pitchFamily="18" charset="0"/>
              </a:rPr>
              <a:t>na</a:t>
            </a:r>
            <a:r>
              <a:rPr lang="tr-TR" altLang="tr-TR" sz="2800" dirty="0">
                <a:latin typeface="Times New Roman" panose="02020603050405020304" pitchFamily="18" charset="0"/>
                <a:cs typeface="Times New Roman" panose="02020603050405020304" pitchFamily="18" charset="0"/>
              </a:rPr>
              <a:t> 6514 sayılı Yasa’nın 47. maddesi ile eklenen ek madde 12 ile sağlık çalışanlarına karşı görevleri sebebiyle işlenen ‘‘Kasten Yaralama Suçu’’, 5271 sayılı Yasa’nın 100. maddesinin 3. fıkrasında sayılı ‘‘Katalog Suçlardan’’ biri olarak kapsama dahil edilmiş; böylece takdiri adli mercilerde olmak üzere bahsi geçen suçun ikası halinde ‘‘Tutuklama’’ koruma tedbirinin uygulanabilmesinin önü açılmıştır.   </a:t>
            </a:r>
          </a:p>
          <a:p>
            <a:pPr algn="just" eaLnBrk="1" hangingPunct="1">
              <a:spcBef>
                <a:spcPct val="0"/>
              </a:spcBef>
              <a:buFont typeface="Wingdings" panose="05000000000000000000" pitchFamily="2" charset="2"/>
              <a:buNone/>
            </a:pPr>
            <a:r>
              <a:rPr lang="tr-TR" altLang="tr-TR" sz="2800" b="1" dirty="0">
                <a:latin typeface="Times New Roman" panose="02020603050405020304" pitchFamily="18" charset="0"/>
                <a:cs typeface="Times New Roman" panose="02020603050405020304" pitchFamily="18" charset="0"/>
              </a:rPr>
              <a:t>  </a:t>
            </a:r>
          </a:p>
        </p:txBody>
      </p:sp>
      <p:sp>
        <p:nvSpPr>
          <p:cNvPr id="33796"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581253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313151" y="1828800"/>
            <a:ext cx="11511419"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algn="ctr" eaLnBrk="1" hangingPunct="1">
              <a:buFont typeface="Wingdings" panose="05000000000000000000" pitchFamily="2" charset="2"/>
              <a:buNone/>
              <a:defRPr/>
            </a:pPr>
            <a:r>
              <a:rPr lang="tr-TR" altLang="tr-TR" b="1" dirty="0"/>
              <a:t>  </a:t>
            </a:r>
            <a:r>
              <a:rPr lang="tr-TR" altLang="tr-TR" sz="2800" b="1" dirty="0">
                <a:latin typeface="Times New Roman" panose="02020603050405020304" pitchFamily="18" charset="0"/>
                <a:cs typeface="Times New Roman" panose="02020603050405020304" pitchFamily="18" charset="0"/>
              </a:rPr>
              <a:t>C)Kolluk Kuvvetlerince Alınacak İfadenin Çalışılan Sağlık Kuruluşunda Alınabilmesi Hususu</a:t>
            </a:r>
          </a:p>
          <a:p>
            <a:pPr marL="0" algn="just">
              <a:spcBef>
                <a:spcPts val="0"/>
              </a:spcBef>
              <a:buNone/>
              <a:defRPr/>
            </a:pPr>
            <a:r>
              <a:rPr lang="tr-TR" altLang="tr-TR" sz="2800" b="1" dirty="0">
                <a:latin typeface="Times New Roman" panose="02020603050405020304" pitchFamily="18" charset="0"/>
                <a:cs typeface="Times New Roman" panose="02020603050405020304" pitchFamily="18" charset="0"/>
              </a:rPr>
              <a:t>  </a:t>
            </a:r>
            <a:r>
              <a:rPr lang="tr-TR" altLang="tr-TR" sz="2800" dirty="0">
                <a:latin typeface="Times New Roman" panose="02020603050405020304" pitchFamily="18" charset="0"/>
                <a:cs typeface="Times New Roman" panose="02020603050405020304" pitchFamily="18" charset="0"/>
              </a:rPr>
              <a:t>Yürürlükteki Polis Vazife ve Salahiyetleri Kanunu’nun 15. maddesine 6638 sayılı Yasa’nın 3. maddesi ile eklenen hüküm ile müşteki, mağdur ve tanık ifadelerinin talep halinde ikamet edilen adres veya işyerlerinde alınabileceği hükmü getirilmiş, bu itibarla mağdur personelin ya da olaya tanıklık eden personelin karakola gitmesine gerek kalmaksızın ifade verebilmesinin önü açılmıştır.</a:t>
            </a:r>
            <a:r>
              <a:rPr lang="tr-TR" altLang="tr-TR" sz="28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619980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341563" y="381000"/>
            <a:ext cx="8229600" cy="1066800"/>
          </a:xfrm>
        </p:spPr>
        <p:txBody>
          <a:bodyPr/>
          <a:lstStyle/>
          <a:p>
            <a:pPr eaLnBrk="1" hangingPunct="1">
              <a:defRPr/>
            </a:pPr>
            <a:r>
              <a:rPr lang="tr-TR" altLang="tr-TR" sz="19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Çalışan Hakları ve Güvenliği-Beyaz Kod Sistem Sunumu</a:t>
            </a:r>
          </a:p>
        </p:txBody>
      </p:sp>
      <p:sp>
        <p:nvSpPr>
          <p:cNvPr id="76806" name="Rectangle 6"/>
          <p:cNvSpPr>
            <a:spLocks noChangeArrowheads="1"/>
          </p:cNvSpPr>
          <p:nvPr/>
        </p:nvSpPr>
        <p:spPr bwMode="auto">
          <a:xfrm>
            <a:off x="688932" y="1828800"/>
            <a:ext cx="11073008" cy="3733800"/>
          </a:xfrm>
          <a:prstGeom prst="rect">
            <a:avLst/>
          </a:prstGeom>
          <a:noFill/>
          <a:ln>
            <a:noFill/>
          </a:ln>
          <a:extLst/>
        </p:spPr>
        <p:txBody>
          <a:bodyPr/>
          <a:lstStyle>
            <a:lvl1pPr marL="342900" indent="-342900">
              <a:spcBef>
                <a:spcPct val="20000"/>
              </a:spcBef>
              <a:buClr>
                <a:schemeClr val="bg2"/>
              </a:buClr>
              <a:buSzPct val="70000"/>
              <a:buFont typeface="Wingdings" panose="05000000000000000000" pitchFamily="2" charset="2"/>
              <a:buChar char="l"/>
              <a:defRPr sz="2700">
                <a:solidFill>
                  <a:schemeClr val="tx1"/>
                </a:solidFill>
                <a:latin typeface="Arial" panose="020B0604020202020204" pitchFamily="34" charset="0"/>
              </a:defRPr>
            </a:lvl1pPr>
            <a:lvl2pPr marL="742950" indent="-285750">
              <a:spcBef>
                <a:spcPct val="20000"/>
              </a:spcBef>
              <a:buClr>
                <a:schemeClr val="accent1"/>
              </a:buClr>
              <a:buSzPct val="150000"/>
              <a:buChar char="•"/>
              <a:defRPr sz="2200">
                <a:solidFill>
                  <a:schemeClr val="tx1"/>
                </a:solidFill>
                <a:latin typeface="Arial" panose="020B0604020202020204" pitchFamily="34" charset="0"/>
              </a:defRPr>
            </a:lvl2pPr>
            <a:lvl3pPr marL="1143000" indent="-228600">
              <a:spcBef>
                <a:spcPct val="20000"/>
              </a:spcBef>
              <a:buClr>
                <a:schemeClr val="tx1"/>
              </a:buClr>
              <a:buSzPct val="150000"/>
              <a:buChar char="•"/>
              <a:defRPr sz="2000">
                <a:solidFill>
                  <a:schemeClr val="tx1"/>
                </a:solidFill>
                <a:latin typeface="Arial" panose="020B0604020202020204" pitchFamily="34" charset="0"/>
              </a:defRPr>
            </a:lvl3pPr>
            <a:lvl4pPr marL="1600200" indent="-228600">
              <a:spcBef>
                <a:spcPct val="20000"/>
              </a:spcBef>
              <a:buClr>
                <a:schemeClr val="tx2"/>
              </a:buClr>
              <a:buSzPct val="150000"/>
              <a:buChar char="•"/>
              <a:defRPr>
                <a:solidFill>
                  <a:schemeClr val="tx1"/>
                </a:solidFill>
                <a:latin typeface="Arial" panose="020B0604020202020204" pitchFamily="34" charset="0"/>
              </a:defRPr>
            </a:lvl4pPr>
            <a:lvl5pPr marL="2057400" indent="-228600">
              <a:spcBef>
                <a:spcPct val="20000"/>
              </a:spcBef>
              <a:buClr>
                <a:schemeClr val="folHlink"/>
              </a:buClr>
              <a:buSzPct val="150000"/>
              <a:buChar char="•"/>
              <a:defRPr>
                <a:solidFill>
                  <a:schemeClr val="tx1"/>
                </a:solidFill>
                <a:latin typeface="Arial" panose="020B0604020202020204" pitchFamily="34" charset="0"/>
              </a:defRPr>
            </a:lvl5pPr>
            <a:lvl6pPr marL="25146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6pPr>
            <a:lvl7pPr marL="29718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7pPr>
            <a:lvl8pPr marL="34290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8pPr>
            <a:lvl9pPr marL="3886200" indent="-228600" fontAlgn="base">
              <a:spcBef>
                <a:spcPct val="20000"/>
              </a:spcBef>
              <a:spcAft>
                <a:spcPct val="0"/>
              </a:spcAft>
              <a:buClr>
                <a:schemeClr val="folHlink"/>
              </a:buClr>
              <a:buSzPct val="150000"/>
              <a:buChar char="•"/>
              <a:defRPr>
                <a:solidFill>
                  <a:schemeClr val="tx1"/>
                </a:solidFill>
                <a:latin typeface="Arial" panose="020B0604020202020204" pitchFamily="34" charset="0"/>
              </a:defRPr>
            </a:lvl9pPr>
          </a:lstStyle>
          <a:p>
            <a:pPr marL="0" algn="ctr">
              <a:spcBef>
                <a:spcPts val="0"/>
              </a:spcBef>
              <a:buNone/>
              <a:defRPr/>
            </a:pPr>
            <a:r>
              <a:rPr lang="tr-TR" alt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altLang="tr-TR" sz="2800" b="1" dirty="0">
                <a:latin typeface="Times New Roman" panose="02020603050405020304" pitchFamily="18" charset="0"/>
                <a:cs typeface="Times New Roman" panose="02020603050405020304" pitchFamily="18" charset="0"/>
              </a:rPr>
              <a:t>D)Takip Edilecek Adli Süreçler Nedeniyle Ortaya Çıkması Muhtemel Masraflar</a:t>
            </a:r>
          </a:p>
          <a:p>
            <a:pPr marL="0" algn="just">
              <a:spcBef>
                <a:spcPts val="0"/>
              </a:spcBef>
              <a:buNone/>
              <a:defRPr/>
            </a:pPr>
            <a:r>
              <a:rPr lang="tr-TR" altLang="tr-TR" sz="2800" dirty="0">
                <a:latin typeface="Times New Roman" panose="02020603050405020304" pitchFamily="18" charset="0"/>
                <a:cs typeface="Times New Roman" panose="02020603050405020304" pitchFamily="18" charset="0"/>
              </a:rPr>
              <a:t>  Ceza yargılamasının niteliği nazarında yargılamalar sebebiyle ortaya çıkması muhtemel masraf kalemlerinden hüküm giyen sanıkların sorumlu olması sebebiyle; ‘‘Beyaz Kod Sistemi’’ kapsamında takibi yapılan dosyalar sebebiyle mağdur personel tarafından ödenmek durumunda olacak herhangi bir yargılama gideri bulunmamaktadır.</a:t>
            </a:r>
          </a:p>
        </p:txBody>
      </p:sp>
      <p:sp>
        <p:nvSpPr>
          <p:cNvPr id="35844" name="6 Slayt Numarası Yer Tutucusu"/>
          <p:cNvSpPr txBox="1">
            <a:spLocks noGrp="1"/>
          </p:cNvSpPr>
          <p:nvPr/>
        </p:nvSpPr>
        <p:spPr bwMode="auto">
          <a:xfrm>
            <a:off x="8382000" y="6400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70000"/>
              <a:buFont typeface="Wingdings" panose="05000000000000000000" pitchFamily="2" charset="2"/>
              <a:buChar char="l"/>
              <a:defRPr sz="3100">
                <a:solidFill>
                  <a:schemeClr val="tx1"/>
                </a:solidFill>
                <a:latin typeface="Arial" panose="020B0604020202020204" pitchFamily="34" charset="0"/>
              </a:defRPr>
            </a:lvl1pPr>
            <a:lvl2pPr marL="742950" indent="-285750">
              <a:spcBef>
                <a:spcPct val="20000"/>
              </a:spcBef>
              <a:buClr>
                <a:schemeClr val="accent1"/>
              </a:buClr>
              <a:buSzPct val="150000"/>
              <a:buChar char="•"/>
              <a:defRPr sz="2600">
                <a:solidFill>
                  <a:schemeClr val="tx1"/>
                </a:solidFill>
                <a:latin typeface="Arial" panose="020B0604020202020204" pitchFamily="34" charset="0"/>
              </a:defRPr>
            </a:lvl2pPr>
            <a:lvl3pPr marL="1143000" indent="-228600">
              <a:spcBef>
                <a:spcPct val="20000"/>
              </a:spcBef>
              <a:buClr>
                <a:schemeClr val="tx1"/>
              </a:buClr>
              <a:buSzPct val="150000"/>
              <a:buChar char="•"/>
              <a:defRPr sz="2200">
                <a:solidFill>
                  <a:schemeClr val="tx1"/>
                </a:solidFill>
                <a:latin typeface="Arial" panose="020B0604020202020204" pitchFamily="34" charset="0"/>
              </a:defRPr>
            </a:lvl3pPr>
            <a:lvl4pPr marL="1600200" indent="-228600">
              <a:spcBef>
                <a:spcPct val="20000"/>
              </a:spcBef>
              <a:buClr>
                <a:schemeClr val="tx2"/>
              </a:buClr>
              <a:buSzPct val="150000"/>
              <a:buChar char="•"/>
              <a:defRPr sz="2000">
                <a:solidFill>
                  <a:schemeClr val="tx1"/>
                </a:solidFill>
                <a:latin typeface="Arial" panose="020B0604020202020204" pitchFamily="34" charset="0"/>
              </a:defRPr>
            </a:lvl4pPr>
            <a:lvl5pPr marL="2057400" indent="-228600">
              <a:spcBef>
                <a:spcPct val="20000"/>
              </a:spcBef>
              <a:buClr>
                <a:schemeClr val="folHlink"/>
              </a:buClr>
              <a:buSzPct val="1500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panose="020B0604020202020204" pitchFamily="34" charset="0"/>
              </a:defRPr>
            </a:lvl9pPr>
          </a:lstStyle>
          <a:p>
            <a:pPr algn="ctr" eaLnBrk="1" hangingPunct="1">
              <a:spcBef>
                <a:spcPct val="0"/>
              </a:spcBef>
              <a:buClrTx/>
              <a:buSzTx/>
              <a:buFontTx/>
              <a:buNone/>
            </a:pPr>
            <a:endParaRPr lang="tr-TR" altLang="tr-TR" sz="1400" dirty="0"/>
          </a:p>
        </p:txBody>
      </p:sp>
    </p:spTree>
    <p:extLst>
      <p:ext uri="{BB962C8B-B14F-4D97-AF65-F5344CB8AC3E}">
        <p14:creationId xmlns:p14="http://schemas.microsoft.com/office/powerpoint/2010/main" val="18101750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1224364" cy="6035675"/>
          </a:xfrm>
        </p:spPr>
        <p:txBody>
          <a:bodyPr/>
          <a:lstStyle/>
          <a:p>
            <a:pPr algn="ctr"/>
            <a:r>
              <a:rPr lang="tr-TR" b="1" dirty="0" smtClean="0">
                <a:solidFill>
                  <a:srgbClr val="FF0000"/>
                </a:solidFill>
                <a:latin typeface="Times New Roman" panose="02020603050405020304" pitchFamily="18" charset="0"/>
                <a:cs typeface="Times New Roman" panose="02020603050405020304" pitchFamily="18" charset="0"/>
              </a:rPr>
              <a:t>2-MOBBİNG</a:t>
            </a:r>
            <a:br>
              <a:rPr lang="tr-TR" b="1" dirty="0" smtClean="0">
                <a:solidFill>
                  <a:srgbClr val="FF0000"/>
                </a:solidFill>
                <a:latin typeface="Times New Roman" panose="02020603050405020304" pitchFamily="18" charset="0"/>
                <a:cs typeface="Times New Roman" panose="02020603050405020304" pitchFamily="18" charset="0"/>
              </a:rPr>
            </a:br>
            <a:r>
              <a:rPr lang="tr-TR" b="1" dirty="0" smtClean="0">
                <a:solidFill>
                  <a:srgbClr val="FF0000"/>
                </a:solidFill>
                <a:latin typeface="Times New Roman" panose="02020603050405020304" pitchFamily="18" charset="0"/>
                <a:cs typeface="Times New Roman" panose="02020603050405020304" pitchFamily="18" charset="0"/>
              </a:rPr>
              <a:t/>
            </a:r>
            <a:br>
              <a:rPr lang="tr-TR" b="1" dirty="0" smtClean="0">
                <a:solidFill>
                  <a:srgbClr val="FF0000"/>
                </a:solidFill>
                <a:latin typeface="Times New Roman" panose="02020603050405020304" pitchFamily="18" charset="0"/>
                <a:cs typeface="Times New Roman" panose="02020603050405020304" pitchFamily="18" charset="0"/>
              </a:rPr>
            </a:br>
            <a:r>
              <a:rPr lang="tr-TR" b="1" dirty="0">
                <a:solidFill>
                  <a:srgbClr val="FF0000"/>
                </a:solidFill>
                <a:latin typeface="Times New Roman" panose="02020603050405020304" pitchFamily="18" charset="0"/>
                <a:cs typeface="Times New Roman" panose="02020603050405020304" pitchFamily="18" charset="0"/>
              </a:rPr>
              <a:t/>
            </a:r>
            <a:br>
              <a:rPr lang="tr-TR" b="1" dirty="0">
                <a:solidFill>
                  <a:srgbClr val="FF0000"/>
                </a:solidFill>
                <a:latin typeface="Times New Roman" panose="02020603050405020304" pitchFamily="18" charset="0"/>
                <a:cs typeface="Times New Roman" panose="02020603050405020304" pitchFamily="18" charset="0"/>
              </a:rPr>
            </a:br>
            <a:r>
              <a:rPr lang="tr-TR" b="1" dirty="0" smtClean="0">
                <a:solidFill>
                  <a:srgbClr val="FF0000"/>
                </a:solidFill>
                <a:latin typeface="Times New Roman" panose="02020603050405020304" pitchFamily="18" charset="0"/>
                <a:cs typeface="Times New Roman" panose="02020603050405020304" pitchFamily="18" charset="0"/>
              </a:rPr>
              <a:t/>
            </a:r>
            <a:br>
              <a:rPr lang="tr-TR" b="1" dirty="0" smtClean="0">
                <a:solidFill>
                  <a:srgbClr val="FF0000"/>
                </a:solidFill>
                <a:latin typeface="Times New Roman" panose="02020603050405020304" pitchFamily="18" charset="0"/>
                <a:cs typeface="Times New Roman" panose="02020603050405020304" pitchFamily="18" charset="0"/>
              </a:rPr>
            </a:br>
            <a:r>
              <a:rPr lang="tr-TR" b="1" dirty="0">
                <a:solidFill>
                  <a:srgbClr val="FF0000"/>
                </a:solidFill>
                <a:latin typeface="Times New Roman" panose="02020603050405020304" pitchFamily="18" charset="0"/>
                <a:cs typeface="Times New Roman" panose="02020603050405020304" pitchFamily="18" charset="0"/>
              </a:rPr>
              <a:t/>
            </a:r>
            <a:br>
              <a:rPr lang="tr-TR" b="1" dirty="0">
                <a:solidFill>
                  <a:srgbClr val="FF0000"/>
                </a:solidFill>
                <a:latin typeface="Times New Roman" panose="02020603050405020304" pitchFamily="18" charset="0"/>
                <a:cs typeface="Times New Roman" panose="02020603050405020304" pitchFamily="18" charset="0"/>
              </a:rPr>
            </a:br>
            <a:r>
              <a:rPr lang="tr-TR" b="1" dirty="0" smtClean="0">
                <a:solidFill>
                  <a:srgbClr val="FF0000"/>
                </a:solidFill>
                <a:latin typeface="Times New Roman" panose="02020603050405020304" pitchFamily="18" charset="0"/>
                <a:cs typeface="Times New Roman" panose="02020603050405020304" pitchFamily="18" charset="0"/>
              </a:rPr>
              <a:t>			</a:t>
            </a:r>
            <a:endParaRPr lang="tr-TR"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329466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2968" y="234951"/>
            <a:ext cx="7691965" cy="611716"/>
          </a:xfrm>
        </p:spPr>
        <p:txBody>
          <a:bodyPr rtlCol="0">
            <a:normAutofit fontScale="90000"/>
          </a:bodyPr>
          <a:lstStyle/>
          <a:p>
            <a:pPr algn="ctr" fontAlgn="auto">
              <a:spcAft>
                <a:spcPts val="0"/>
              </a:spcAft>
              <a:defRPr/>
            </a:pPr>
            <a:r>
              <a:rPr lang="tr-TR" dirty="0" smtClean="0">
                <a:solidFill>
                  <a:schemeClr val="tx1"/>
                </a:solidFill>
                <a:latin typeface="+mn-lt"/>
                <a:cs typeface="Comic Sans MS"/>
              </a:rPr>
              <a:t>   </a:t>
            </a:r>
            <a:r>
              <a:rPr lang="tr-TR" sz="4900" dirty="0" err="1" smtClean="0">
                <a:solidFill>
                  <a:schemeClr val="tx1"/>
                </a:solidFill>
                <a:latin typeface="Times New Roman" panose="02020603050405020304" pitchFamily="18" charset="0"/>
                <a:cs typeface="Times New Roman" panose="02020603050405020304" pitchFamily="18" charset="0"/>
              </a:rPr>
              <a:t>Mobbing</a:t>
            </a:r>
            <a:endParaRPr lang="en-US" sz="4900" dirty="0">
              <a:solidFill>
                <a:schemeClr val="tx1"/>
              </a:solidFill>
              <a:latin typeface="Times New Roman" panose="02020603050405020304" pitchFamily="18" charset="0"/>
              <a:cs typeface="Times New Roman" panose="02020603050405020304" pitchFamily="18" charset="0"/>
            </a:endParaRPr>
          </a:p>
        </p:txBody>
      </p:sp>
      <p:sp>
        <p:nvSpPr>
          <p:cNvPr id="5" name="4 İçerik Yer Tutucusu"/>
          <p:cNvSpPr>
            <a:spLocks noGrp="1"/>
          </p:cNvSpPr>
          <p:nvPr>
            <p:ph idx="1"/>
          </p:nvPr>
        </p:nvSpPr>
        <p:spPr>
          <a:xfrm>
            <a:off x="762000" y="990600"/>
            <a:ext cx="9567333" cy="4898496"/>
          </a:xfrm>
          <a:solidFill>
            <a:schemeClr val="accent1">
              <a:lumMod val="60000"/>
              <a:lumOff val="40000"/>
            </a:schemeClr>
          </a:solidFill>
        </p:spPr>
        <p:txBody>
          <a:bodyPr>
            <a:normAutofit fontScale="70000" lnSpcReduction="20000"/>
          </a:bodyPr>
          <a:lstStyle/>
          <a:p>
            <a:pPr marL="365760" lvl="4" indent="-256032">
              <a:spcBef>
                <a:spcPts val="400"/>
              </a:spcBef>
              <a:buClr>
                <a:schemeClr val="accent1"/>
              </a:buClr>
              <a:buSzPct val="68000"/>
              <a:buFont typeface="Wingdings" pitchFamily="2" charset="2"/>
              <a:buChar char="ü"/>
            </a:pPr>
            <a:r>
              <a:rPr lang="tr-TR" sz="3300" b="1" i="1" dirty="0" smtClean="0">
                <a:solidFill>
                  <a:srgbClr val="FF0000"/>
                </a:solidFill>
                <a:latin typeface="Garamond" pitchFamily="18" charset="0"/>
                <a:cs typeface="Times New Roman" pitchFamily="18" charset="0"/>
              </a:rPr>
              <a:t>Haftada en az bir kez, 6 ay süreyle</a:t>
            </a:r>
          </a:p>
          <a:p>
            <a:pPr marL="365760" lvl="4" indent="-256032">
              <a:spcBef>
                <a:spcPts val="400"/>
              </a:spcBef>
              <a:buClr>
                <a:schemeClr val="accent1"/>
              </a:buClr>
              <a:buSzPct val="68000"/>
              <a:buNone/>
            </a:pPr>
            <a:endParaRPr lang="tr-TR" sz="2800" b="1" i="1" dirty="0" smtClean="0">
              <a:solidFill>
                <a:srgbClr val="FF0000"/>
              </a:solidFill>
              <a:latin typeface="Garamond" pitchFamily="18" charset="0"/>
              <a:cs typeface="Times New Roman" pitchFamily="18" charset="0"/>
            </a:endParaRPr>
          </a:p>
          <a:p>
            <a:pPr lvl="1">
              <a:buFont typeface="Wingdings" pitchFamily="2" charset="2"/>
              <a:buChar char="ü"/>
            </a:pPr>
            <a:r>
              <a:rPr lang="tr-TR" sz="3300" dirty="0" smtClean="0">
                <a:solidFill>
                  <a:schemeClr val="tx1"/>
                </a:solidFill>
                <a:latin typeface="Times New Roman" pitchFamily="18" charset="0"/>
                <a:cs typeface="Times New Roman" pitchFamily="18" charset="0"/>
              </a:rPr>
              <a:t>İşyerinde gerçekleşmelidir.</a:t>
            </a:r>
          </a:p>
          <a:p>
            <a:pPr lvl="1">
              <a:buFont typeface="Wingdings" pitchFamily="2" charset="2"/>
              <a:buChar char="ü"/>
            </a:pPr>
            <a:r>
              <a:rPr lang="tr-TR" sz="3300" dirty="0" smtClean="0">
                <a:solidFill>
                  <a:schemeClr val="tx1"/>
                </a:solidFill>
                <a:latin typeface="Times New Roman" pitchFamily="18" charset="0"/>
                <a:cs typeface="Times New Roman" pitchFamily="18" charset="0"/>
              </a:rPr>
              <a:t>Kasıtlı yapılmalıdır.</a:t>
            </a:r>
          </a:p>
          <a:p>
            <a:pPr lvl="1">
              <a:buFont typeface="Wingdings" pitchFamily="2" charset="2"/>
              <a:buChar char="ü"/>
            </a:pPr>
            <a:r>
              <a:rPr lang="tr-TR" sz="3300" dirty="0" smtClean="0">
                <a:solidFill>
                  <a:schemeClr val="tx1"/>
                </a:solidFill>
                <a:latin typeface="Times New Roman" pitchFamily="18" charset="0"/>
                <a:cs typeface="Times New Roman" pitchFamily="18" charset="0"/>
              </a:rPr>
              <a:t>Sistemli bir şekilde yapılmalıdır. </a:t>
            </a:r>
          </a:p>
          <a:p>
            <a:pPr lvl="1">
              <a:buFont typeface="Wingdings" pitchFamily="2" charset="2"/>
              <a:buChar char="ü"/>
            </a:pPr>
            <a:r>
              <a:rPr lang="tr-TR" sz="3300" dirty="0" smtClean="0">
                <a:solidFill>
                  <a:schemeClr val="tx1"/>
                </a:solidFill>
                <a:latin typeface="Times New Roman" pitchFamily="18" charset="0"/>
                <a:cs typeface="Times New Roman" pitchFamily="18" charset="0"/>
              </a:rPr>
              <a:t>Süreklilik kazanmış bir sıklıkla tekrarlanmalıdır.</a:t>
            </a:r>
          </a:p>
          <a:p>
            <a:pPr lvl="1">
              <a:buFont typeface="Wingdings" pitchFamily="2" charset="2"/>
              <a:buChar char="ü"/>
            </a:pPr>
            <a:r>
              <a:rPr lang="tr-TR" sz="3300" dirty="0" smtClean="0">
                <a:solidFill>
                  <a:schemeClr val="tx1"/>
                </a:solidFill>
                <a:latin typeface="Times New Roman" pitchFamily="18" charset="0"/>
                <a:cs typeface="Times New Roman" pitchFamily="18" charset="0"/>
              </a:rPr>
              <a:t>Üstler tarafından astlarına uygulanabileceği gibi, astları tarafından üstlerine de uygulanabilir ya da eşitler arasında gerçekleşmesi mümkündür.</a:t>
            </a:r>
          </a:p>
          <a:p>
            <a:pPr lvl="1">
              <a:buNone/>
            </a:pPr>
            <a:endParaRPr lang="tr-TR" sz="2000" dirty="0" smtClean="0">
              <a:solidFill>
                <a:schemeClr val="tx1"/>
              </a:solidFill>
              <a:latin typeface="Georgia" pitchFamily="18" charset="0"/>
              <a:cs typeface="Aharoni" pitchFamily="2" charset="-79"/>
            </a:endParaRPr>
          </a:p>
          <a:p>
            <a:pPr algn="just">
              <a:lnSpc>
                <a:spcPct val="150000"/>
              </a:lnSpc>
              <a:buNone/>
            </a:pPr>
            <a:r>
              <a:rPr lang="tr-TR" sz="4000" b="1" i="1" dirty="0" smtClean="0">
                <a:solidFill>
                  <a:srgbClr val="FF0000"/>
                </a:solidFill>
                <a:latin typeface="Lucida Handwriting" pitchFamily="66" charset="0"/>
                <a:cs typeface="Times New Roman" pitchFamily="18" charset="0"/>
              </a:rPr>
              <a:t>15-46 ay devam ediyorsa: </a:t>
            </a:r>
          </a:p>
          <a:p>
            <a:pPr algn="ctr">
              <a:lnSpc>
                <a:spcPct val="150000"/>
              </a:lnSpc>
              <a:buNone/>
            </a:pPr>
            <a:r>
              <a:rPr lang="tr-TR" sz="4000" b="1" i="1" dirty="0" smtClean="0">
                <a:solidFill>
                  <a:srgbClr val="FF0000"/>
                </a:solidFill>
                <a:latin typeface="Lucida Handwriting" pitchFamily="66" charset="0"/>
                <a:cs typeface="Times New Roman" pitchFamily="18" charset="0"/>
              </a:rPr>
              <a:t>KALICI RUHSAL ve  FİZİKSEL SAĞLIK KAYBINA MAL OLAN BİR DURUM!</a:t>
            </a:r>
          </a:p>
          <a:p>
            <a:endParaRPr lang="tr-TR" dirty="0"/>
          </a:p>
        </p:txBody>
      </p:sp>
    </p:spTree>
    <p:extLst>
      <p:ext uri="{BB962C8B-B14F-4D97-AF65-F5344CB8AC3E}">
        <p14:creationId xmlns:p14="http://schemas.microsoft.com/office/powerpoint/2010/main" val="152666582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dirty="0" err="1" smtClean="0">
                <a:solidFill>
                  <a:schemeClr val="tx1"/>
                </a:solidFill>
                <a:latin typeface="Times New Roman" panose="02020603050405020304" pitchFamily="18" charset="0"/>
                <a:cs typeface="Times New Roman" panose="02020603050405020304" pitchFamily="18" charset="0"/>
              </a:rPr>
              <a:t>Mobbing</a:t>
            </a:r>
            <a:r>
              <a:rPr lang="tr-TR" dirty="0" smtClean="0">
                <a:solidFill>
                  <a:schemeClr val="tx1"/>
                </a:solidFill>
                <a:latin typeface="Times New Roman" panose="02020603050405020304" pitchFamily="18" charset="0"/>
                <a:cs typeface="Times New Roman" panose="02020603050405020304" pitchFamily="18" charset="0"/>
              </a:rPr>
              <a:t> Ne</a:t>
            </a:r>
            <a:r>
              <a:rPr lang="tr-TR" dirty="0" smtClean="0">
                <a:solidFill>
                  <a:schemeClr val="bg2">
                    <a:lumMod val="50000"/>
                  </a:schemeClr>
                </a:solidFill>
                <a:latin typeface="Times New Roman" panose="02020603050405020304" pitchFamily="18" charset="0"/>
                <a:cs typeface="Times New Roman" panose="02020603050405020304" pitchFamily="18" charset="0"/>
              </a:rPr>
              <a:t> </a:t>
            </a:r>
            <a:r>
              <a:rPr lang="tr-TR" dirty="0" smtClean="0">
                <a:solidFill>
                  <a:schemeClr val="tx1"/>
                </a:solidFill>
                <a:latin typeface="Times New Roman" panose="02020603050405020304" pitchFamily="18" charset="0"/>
                <a:cs typeface="Times New Roman" panose="02020603050405020304" pitchFamily="18" charset="0"/>
              </a:rPr>
              <a:t>Değildir?</a:t>
            </a:r>
          </a:p>
        </p:txBody>
      </p:sp>
      <p:sp>
        <p:nvSpPr>
          <p:cNvPr id="5" name="1 İçerik Yer Tutucusu"/>
          <p:cNvSpPr>
            <a:spLocks noGrp="1"/>
          </p:cNvSpPr>
          <p:nvPr>
            <p:ph idx="1"/>
          </p:nvPr>
        </p:nvSpPr>
        <p:spPr>
          <a:solidFill>
            <a:schemeClr val="accent1">
              <a:lumMod val="60000"/>
              <a:lumOff val="40000"/>
            </a:schemeClr>
          </a:solidFill>
        </p:spPr>
        <p:txBody>
          <a:bodyPr vert="horz">
            <a:normAutofit/>
          </a:bodyPr>
          <a:lstStyle/>
          <a:p>
            <a:pPr algn="just">
              <a:lnSpc>
                <a:spcPct val="80000"/>
              </a:lnSpc>
            </a:pPr>
            <a:endParaRPr lang="tr-TR" b="1" i="1" dirty="0" smtClean="0">
              <a:solidFill>
                <a:srgbClr val="FF0000"/>
              </a:solidFill>
              <a:latin typeface="Garamond" pitchFamily="18" charset="0"/>
              <a:cs typeface="Times New Roman" pitchFamily="18" charset="0"/>
            </a:endParaRPr>
          </a:p>
          <a:p>
            <a:pPr algn="just">
              <a:lnSpc>
                <a:spcPct val="80000"/>
              </a:lnSpc>
            </a:pPr>
            <a:r>
              <a:rPr lang="tr-TR" b="1" i="1" dirty="0" smtClean="0">
                <a:solidFill>
                  <a:srgbClr val="FF0000"/>
                </a:solidFill>
                <a:latin typeface="Garamond" pitchFamily="18" charset="0"/>
                <a:cs typeface="Times New Roman" pitchFamily="18" charset="0"/>
              </a:rPr>
              <a:t>Yönetici ya da iş arkadaşlarıyla yaşanan; Anlık olaylar, çatışmalar,geçici darılmalar,</a:t>
            </a:r>
          </a:p>
          <a:p>
            <a:pPr algn="just">
              <a:lnSpc>
                <a:spcPct val="80000"/>
              </a:lnSpc>
              <a:buNone/>
            </a:pPr>
            <a:endParaRPr lang="tr-TR" b="1" i="1" dirty="0" smtClean="0">
              <a:solidFill>
                <a:srgbClr val="FF0000"/>
              </a:solidFill>
              <a:latin typeface="Garamond" pitchFamily="18" charset="0"/>
              <a:cs typeface="Times New Roman" pitchFamily="18" charset="0"/>
            </a:endParaRPr>
          </a:p>
          <a:p>
            <a:pPr algn="just">
              <a:lnSpc>
                <a:spcPct val="80000"/>
              </a:lnSpc>
              <a:buNone/>
            </a:pPr>
            <a:endParaRPr lang="tr-TR" b="1" i="1" dirty="0" smtClean="0">
              <a:solidFill>
                <a:srgbClr val="FF0000"/>
              </a:solidFill>
              <a:latin typeface="Garamond" pitchFamily="18" charset="0"/>
              <a:cs typeface="Times New Roman" pitchFamily="18" charset="0"/>
            </a:endParaRPr>
          </a:p>
          <a:p>
            <a:pPr algn="just">
              <a:lnSpc>
                <a:spcPct val="80000"/>
              </a:lnSpc>
              <a:buNone/>
            </a:pPr>
            <a:r>
              <a:rPr lang="tr-TR" b="1" i="1" dirty="0" smtClean="0">
                <a:solidFill>
                  <a:srgbClr val="FF0000"/>
                </a:solidFill>
                <a:latin typeface="Garamond" pitchFamily="18" charset="0"/>
                <a:cs typeface="Times New Roman" pitchFamily="18" charset="0"/>
              </a:rPr>
              <a:t>     </a:t>
            </a:r>
            <a:r>
              <a:rPr lang="tr-TR" b="1" i="1" dirty="0" err="1" smtClean="0">
                <a:solidFill>
                  <a:srgbClr val="FF0000"/>
                </a:solidFill>
                <a:latin typeface="Garamond" pitchFamily="18" charset="0"/>
                <a:cs typeface="Times New Roman" pitchFamily="18" charset="0"/>
              </a:rPr>
              <a:t>Mobbing</a:t>
            </a:r>
            <a:r>
              <a:rPr lang="tr-TR" b="1" i="1" dirty="0" smtClean="0">
                <a:solidFill>
                  <a:srgbClr val="FF0000"/>
                </a:solidFill>
                <a:latin typeface="Garamond" pitchFamily="18" charset="0"/>
                <a:cs typeface="Times New Roman" pitchFamily="18" charset="0"/>
              </a:rPr>
              <a:t> olarak tanımlanamaz.(Yönetici işe sürekli geç gelen,kurum iç huzurunu bozan ya da işi aksatan personeli küfür hakaret içermeyen cümlelerle uyarıp gerekli tedbirleri alabilir.)</a:t>
            </a:r>
          </a:p>
          <a:p>
            <a:pPr>
              <a:lnSpc>
                <a:spcPct val="80000"/>
              </a:lnSpc>
              <a:buNone/>
            </a:pPr>
            <a:endParaRPr lang="tr-TR" b="1" i="1" dirty="0">
              <a:solidFill>
                <a:srgbClr val="FF0000"/>
              </a:solidFill>
              <a:latin typeface="Garamond" pitchFamily="18" charset="0"/>
              <a:cs typeface="Times New Roman" pitchFamily="18" charset="0"/>
            </a:endParaRPr>
          </a:p>
        </p:txBody>
      </p:sp>
    </p:spTree>
    <p:extLst>
      <p:ext uri="{BB962C8B-B14F-4D97-AF65-F5344CB8AC3E}">
        <p14:creationId xmlns:p14="http://schemas.microsoft.com/office/powerpoint/2010/main" val="319323314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ismail.arslan\Desktop\Adsız.jpg"/>
          <p:cNvPicPr>
            <a:picLocks noChangeAspect="1" noChangeArrowheads="1"/>
          </p:cNvPicPr>
          <p:nvPr/>
        </p:nvPicPr>
        <p:blipFill>
          <a:blip r:embed="rId2" cstate="print"/>
          <a:srcRect/>
          <a:stretch>
            <a:fillRect/>
          </a:stretch>
        </p:blipFill>
        <p:spPr bwMode="auto">
          <a:xfrm>
            <a:off x="316806" y="389467"/>
            <a:ext cx="9961728" cy="5884331"/>
          </a:xfrm>
          <a:prstGeom prst="rect">
            <a:avLst/>
          </a:prstGeom>
          <a:noFill/>
          <a:ln w="9525">
            <a:noFill/>
            <a:miter lim="800000"/>
            <a:headEnd/>
            <a:tailEnd/>
          </a:ln>
        </p:spPr>
      </p:pic>
    </p:spTree>
    <p:extLst>
      <p:ext uri="{BB962C8B-B14F-4D97-AF65-F5344CB8AC3E}">
        <p14:creationId xmlns:p14="http://schemas.microsoft.com/office/powerpoint/2010/main" val="418983121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35000" y="465665"/>
            <a:ext cx="9618133" cy="714905"/>
          </a:xfrm>
        </p:spPr>
        <p:txBody>
          <a:bodyPr>
            <a:normAutofit/>
          </a:bodyPr>
          <a:lstStyle/>
          <a:p>
            <a:pPr algn="ctr"/>
            <a:r>
              <a:rPr lang="tr-TR" b="1" dirty="0" err="1" smtClean="0">
                <a:solidFill>
                  <a:schemeClr val="tx1"/>
                </a:solidFill>
                <a:latin typeface="Times New Roman" pitchFamily="18" charset="0"/>
                <a:cs typeface="Times New Roman" pitchFamily="18" charset="0"/>
              </a:rPr>
              <a:t>Mobbing</a:t>
            </a:r>
            <a:r>
              <a:rPr lang="tr-TR" b="1" dirty="0" smtClean="0">
                <a:solidFill>
                  <a:schemeClr val="tx1"/>
                </a:solidFill>
                <a:latin typeface="Times New Roman" pitchFamily="18" charset="0"/>
                <a:cs typeface="Times New Roman" pitchFamily="18" charset="0"/>
              </a:rPr>
              <a:t> Sürecinde Neler Oluyor?</a:t>
            </a:r>
          </a:p>
        </p:txBody>
      </p:sp>
      <p:sp>
        <p:nvSpPr>
          <p:cNvPr id="3" name="Content Placeholder 2"/>
          <p:cNvSpPr>
            <a:spLocks noGrp="1"/>
          </p:cNvSpPr>
          <p:nvPr>
            <p:ph idx="1"/>
          </p:nvPr>
        </p:nvSpPr>
        <p:spPr>
          <a:xfrm>
            <a:off x="660400" y="1273704"/>
            <a:ext cx="10813441" cy="5050896"/>
          </a:xfrm>
          <a:solidFill>
            <a:schemeClr val="accent1">
              <a:lumMod val="60000"/>
              <a:lumOff val="40000"/>
            </a:schemeClr>
          </a:solidFill>
        </p:spPr>
        <p:txBody>
          <a:bodyPr rtlCol="0">
            <a:normAutofit fontScale="92500" lnSpcReduction="20000"/>
          </a:bodyPr>
          <a:lstStyle/>
          <a:p>
            <a:pPr fontAlgn="auto">
              <a:spcAft>
                <a:spcPts val="0"/>
              </a:spcAft>
              <a:buFont typeface="Arial"/>
              <a:buChar char="•"/>
              <a:defRPr/>
            </a:pPr>
            <a:r>
              <a:rPr lang="tr-TR" sz="3000" b="1" dirty="0" smtClean="0">
                <a:latin typeface="Times New Roman" pitchFamily="18" charset="0"/>
                <a:cs typeface="Times New Roman" pitchFamily="18" charset="0"/>
              </a:rPr>
              <a:t>İtibarını Zedelemek: </a:t>
            </a:r>
            <a:r>
              <a:rPr lang="tr-TR" sz="3000" dirty="0" smtClean="0">
                <a:latin typeface="Times New Roman" pitchFamily="18" charset="0"/>
                <a:cs typeface="Times New Roman" pitchFamily="18" charset="0"/>
              </a:rPr>
              <a:t>Hedeflenen kişi hakkında dedikodu yapmak,</a:t>
            </a:r>
            <a:br>
              <a:rPr lang="tr-TR" sz="3000" dirty="0" smtClean="0">
                <a:latin typeface="Times New Roman" pitchFamily="18" charset="0"/>
                <a:cs typeface="Times New Roman" pitchFamily="18" charset="0"/>
              </a:rPr>
            </a:br>
            <a:r>
              <a:rPr lang="tr-TR" sz="3000" dirty="0" smtClean="0">
                <a:latin typeface="Times New Roman" pitchFamily="18" charset="0"/>
                <a:cs typeface="Times New Roman" pitchFamily="18" charset="0"/>
              </a:rPr>
              <a:t>asıls</a:t>
            </a:r>
            <a:r>
              <a:rPr lang="tr-TR" sz="3000" dirty="0">
                <a:latin typeface="Times New Roman" pitchFamily="18" charset="0"/>
                <a:cs typeface="Times New Roman" pitchFamily="18" charset="0"/>
              </a:rPr>
              <a:t>ı</a:t>
            </a:r>
            <a:r>
              <a:rPr lang="tr-TR" sz="3000" dirty="0" smtClean="0">
                <a:latin typeface="Times New Roman" pitchFamily="18" charset="0"/>
                <a:cs typeface="Times New Roman" pitchFamily="18" charset="0"/>
              </a:rPr>
              <a:t>z söylenti çıkartmak, ile alay etmek, hakkında yersiz suçlamalarda bulunmak vb. </a:t>
            </a:r>
          </a:p>
          <a:p>
            <a:pPr fontAlgn="auto">
              <a:spcAft>
                <a:spcPts val="0"/>
              </a:spcAft>
              <a:buFont typeface="Arial"/>
              <a:buChar char="•"/>
              <a:defRPr/>
            </a:pPr>
            <a:r>
              <a:rPr lang="tr-TR" sz="3000" b="1" dirty="0" smtClean="0">
                <a:latin typeface="Times New Roman" pitchFamily="18" charset="0"/>
                <a:cs typeface="Times New Roman" pitchFamily="18" charset="0"/>
              </a:rPr>
              <a:t>Tahammülünü Zorlamak: </a:t>
            </a:r>
            <a:r>
              <a:rPr lang="tr-TR" sz="3000" dirty="0" smtClean="0">
                <a:latin typeface="Times New Roman" pitchFamily="18" charset="0"/>
                <a:cs typeface="Times New Roman" pitchFamily="18" charset="0"/>
              </a:rPr>
              <a:t>Hedeflenen kişiye </a:t>
            </a:r>
            <a:r>
              <a:rPr lang="tr-TR" sz="3000" dirty="0">
                <a:latin typeface="Times New Roman" pitchFamily="18" charset="0"/>
                <a:cs typeface="Times New Roman" pitchFamily="18" charset="0"/>
              </a:rPr>
              <a:t>isim takmak</a:t>
            </a:r>
            <a:r>
              <a:rPr lang="tr-TR" sz="3000" dirty="0" smtClean="0">
                <a:latin typeface="Times New Roman" pitchFamily="18" charset="0"/>
                <a:cs typeface="Times New Roman" pitchFamily="18" charset="0"/>
              </a:rPr>
              <a:t>, </a:t>
            </a:r>
            <a:r>
              <a:rPr lang="tr-TR" sz="3000" dirty="0">
                <a:latin typeface="Times New Roman" pitchFamily="18" charset="0"/>
                <a:cs typeface="Times New Roman" pitchFamily="18" charset="0"/>
              </a:rPr>
              <a:t>alenen hakaret etmek</a:t>
            </a:r>
            <a:r>
              <a:rPr lang="tr-TR" sz="3000" dirty="0" smtClean="0">
                <a:latin typeface="Times New Roman" pitchFamily="18" charset="0"/>
                <a:cs typeface="Times New Roman" pitchFamily="18" charset="0"/>
              </a:rPr>
              <a:t>, alenen dışlamak, </a:t>
            </a:r>
            <a:r>
              <a:rPr lang="tr-TR" sz="3000" dirty="0">
                <a:latin typeface="Times New Roman" pitchFamily="18" charset="0"/>
                <a:cs typeface="Times New Roman" pitchFamily="18" charset="0"/>
              </a:rPr>
              <a:t>hor </a:t>
            </a:r>
            <a:r>
              <a:rPr lang="tr-TR" sz="3000" dirty="0" smtClean="0">
                <a:latin typeface="Times New Roman" pitchFamily="18" charset="0"/>
                <a:cs typeface="Times New Roman" pitchFamily="18" charset="0"/>
              </a:rPr>
              <a:t>görmek, küçümsemek, gözdağı </a:t>
            </a:r>
            <a:r>
              <a:rPr lang="tr-TR" sz="3000" dirty="0">
                <a:latin typeface="Times New Roman" pitchFamily="18" charset="0"/>
                <a:cs typeface="Times New Roman" pitchFamily="18" charset="0"/>
              </a:rPr>
              <a:t>vermek</a:t>
            </a:r>
            <a:r>
              <a:rPr lang="tr-TR" sz="3000" dirty="0" smtClean="0">
                <a:latin typeface="Times New Roman" pitchFamily="18" charset="0"/>
                <a:cs typeface="Times New Roman" pitchFamily="18" charset="0"/>
              </a:rPr>
              <a:t>, bağırmak,</a:t>
            </a:r>
            <a:r>
              <a:rPr lang="tr-TR" sz="3000" dirty="0">
                <a:latin typeface="Times New Roman" pitchFamily="18" charset="0"/>
                <a:cs typeface="Times New Roman" pitchFamily="18" charset="0"/>
              </a:rPr>
              <a:t> </a:t>
            </a:r>
            <a:r>
              <a:rPr lang="tr-TR" sz="3000" dirty="0" smtClean="0">
                <a:latin typeface="Times New Roman" pitchFamily="18" charset="0"/>
                <a:cs typeface="Times New Roman" pitchFamily="18" charset="0"/>
              </a:rPr>
              <a:t>ters </a:t>
            </a:r>
            <a:r>
              <a:rPr lang="tr-TR" sz="3000" dirty="0">
                <a:latin typeface="Times New Roman" pitchFamily="18" charset="0"/>
                <a:cs typeface="Times New Roman" pitchFamily="18" charset="0"/>
              </a:rPr>
              <a:t>ters bakmak</a:t>
            </a:r>
            <a:r>
              <a:rPr lang="tr-TR" sz="3000" dirty="0" smtClean="0">
                <a:latin typeface="Times New Roman" pitchFamily="18" charset="0"/>
                <a:cs typeface="Times New Roman" pitchFamily="18" charset="0"/>
              </a:rPr>
              <a:t>, küfretmek </a:t>
            </a:r>
            <a:r>
              <a:rPr lang="tr-TR" sz="3000" dirty="0">
                <a:latin typeface="Times New Roman" pitchFamily="18" charset="0"/>
                <a:cs typeface="Times New Roman" pitchFamily="18" charset="0"/>
              </a:rPr>
              <a:t>vb. </a:t>
            </a:r>
            <a:endParaRPr lang="tr-TR" sz="3000" dirty="0" smtClean="0">
              <a:latin typeface="Times New Roman" pitchFamily="18" charset="0"/>
              <a:cs typeface="Times New Roman" pitchFamily="18" charset="0"/>
            </a:endParaRPr>
          </a:p>
          <a:p>
            <a:pPr fontAlgn="auto">
              <a:spcAft>
                <a:spcPts val="0"/>
              </a:spcAft>
              <a:buFont typeface="Arial"/>
              <a:buChar char="•"/>
              <a:defRPr/>
            </a:pPr>
            <a:r>
              <a:rPr lang="tr-TR" sz="3000" b="1" dirty="0" smtClean="0">
                <a:latin typeface="Times New Roman" pitchFamily="18" charset="0"/>
                <a:cs typeface="Times New Roman" pitchFamily="18" charset="0"/>
              </a:rPr>
              <a:t>İzole Etmek, İstifaya Zorlamak: </a:t>
            </a:r>
            <a:r>
              <a:rPr lang="tr-TR" sz="3000" dirty="0">
                <a:latin typeface="Times New Roman" pitchFamily="18" charset="0"/>
                <a:cs typeface="Times New Roman" pitchFamily="18" charset="0"/>
              </a:rPr>
              <a:t>Hedeflenen </a:t>
            </a:r>
            <a:r>
              <a:rPr lang="tr-TR" sz="3000" dirty="0" smtClean="0">
                <a:latin typeface="Times New Roman" pitchFamily="18" charset="0"/>
                <a:cs typeface="Times New Roman" pitchFamily="18" charset="0"/>
              </a:rPr>
              <a:t>kişiyi </a:t>
            </a:r>
            <a:r>
              <a:rPr lang="tr-TR" sz="3000" dirty="0">
                <a:latin typeface="Times New Roman" pitchFamily="18" charset="0"/>
                <a:cs typeface="Times New Roman" pitchFamily="18" charset="0"/>
              </a:rPr>
              <a:t>mesleki faaliyetlerin </a:t>
            </a:r>
            <a:r>
              <a:rPr lang="tr-TR" sz="3000" dirty="0" smtClean="0">
                <a:latin typeface="Times New Roman" pitchFamily="18" charset="0"/>
                <a:cs typeface="Times New Roman" pitchFamily="18" charset="0"/>
              </a:rPr>
              <a:t>dışında bırakmak, fırsatlara erişimini </a:t>
            </a:r>
            <a:r>
              <a:rPr lang="tr-TR" sz="3000" dirty="0">
                <a:latin typeface="Times New Roman" pitchFamily="18" charset="0"/>
                <a:cs typeface="Times New Roman" pitchFamily="18" charset="0"/>
              </a:rPr>
              <a:t>engellemek</a:t>
            </a:r>
            <a:r>
              <a:rPr lang="tr-TR" sz="3000" dirty="0" smtClean="0">
                <a:latin typeface="Times New Roman" pitchFamily="18" charset="0"/>
                <a:cs typeface="Times New Roman" pitchFamily="18" charset="0"/>
              </a:rPr>
              <a:t>,</a:t>
            </a:r>
            <a:r>
              <a:rPr lang="tr-TR" sz="3000" dirty="0">
                <a:latin typeface="Times New Roman" pitchFamily="18" charset="0"/>
                <a:cs typeface="Times New Roman" pitchFamily="18" charset="0"/>
              </a:rPr>
              <a:t> </a:t>
            </a:r>
            <a:r>
              <a:rPr lang="tr-TR" sz="3000" dirty="0" smtClean="0">
                <a:latin typeface="Times New Roman" pitchFamily="18" charset="0"/>
                <a:cs typeface="Times New Roman" pitchFamily="18" charset="0"/>
              </a:rPr>
              <a:t>fiziksel </a:t>
            </a:r>
            <a:r>
              <a:rPr lang="tr-TR" sz="3000" dirty="0">
                <a:latin typeface="Times New Roman" pitchFamily="18" charset="0"/>
                <a:cs typeface="Times New Roman" pitchFamily="18" charset="0"/>
              </a:rPr>
              <a:t>ve sosyal olarak </a:t>
            </a:r>
            <a:r>
              <a:rPr lang="tr-TR" sz="3000" dirty="0" smtClean="0">
                <a:latin typeface="Times New Roman" pitchFamily="18" charset="0"/>
                <a:cs typeface="Times New Roman" pitchFamily="18" charset="0"/>
              </a:rPr>
              <a:t>dışlamak,</a:t>
            </a:r>
            <a:r>
              <a:rPr lang="tr-TR" sz="3000" dirty="0">
                <a:latin typeface="Times New Roman" pitchFamily="18" charset="0"/>
                <a:cs typeface="Times New Roman" pitchFamily="18" charset="0"/>
              </a:rPr>
              <a:t> </a:t>
            </a:r>
            <a:r>
              <a:rPr lang="tr-TR" sz="3000" dirty="0" smtClean="0">
                <a:latin typeface="Times New Roman" pitchFamily="18" charset="0"/>
                <a:cs typeface="Times New Roman" pitchFamily="18" charset="0"/>
              </a:rPr>
              <a:t>işle </a:t>
            </a:r>
            <a:r>
              <a:rPr lang="tr-TR" sz="3000" dirty="0">
                <a:latin typeface="Times New Roman" pitchFamily="18" charset="0"/>
                <a:cs typeface="Times New Roman" pitchFamily="18" charset="0"/>
              </a:rPr>
              <a:t>ilgili </a:t>
            </a:r>
            <a:r>
              <a:rPr lang="tr-TR" sz="3000" dirty="0" smtClean="0">
                <a:latin typeface="Times New Roman" pitchFamily="18" charset="0"/>
                <a:cs typeface="Times New Roman" pitchFamily="18" charset="0"/>
              </a:rPr>
              <a:t>önerilerini makul </a:t>
            </a:r>
            <a:r>
              <a:rPr lang="tr-TR" sz="3000" dirty="0">
                <a:latin typeface="Times New Roman" pitchFamily="18" charset="0"/>
                <a:cs typeface="Times New Roman" pitchFamily="18" charset="0"/>
              </a:rPr>
              <a:t>bir neden </a:t>
            </a:r>
            <a:r>
              <a:rPr lang="tr-TR" sz="3000" dirty="0" smtClean="0">
                <a:latin typeface="Times New Roman" pitchFamily="18" charset="0"/>
                <a:cs typeface="Times New Roman" pitchFamily="18" charset="0"/>
              </a:rPr>
              <a:t>göstermeksizin </a:t>
            </a:r>
            <a:r>
              <a:rPr lang="tr-TR" sz="3000" dirty="0">
                <a:latin typeface="Times New Roman" pitchFamily="18" charset="0"/>
                <a:cs typeface="Times New Roman" pitchFamily="18" charset="0"/>
              </a:rPr>
              <a:t>reddetmek, </a:t>
            </a:r>
            <a:r>
              <a:rPr lang="tr-TR" sz="3000" dirty="0" smtClean="0">
                <a:latin typeface="Times New Roman" pitchFamily="18" charset="0"/>
                <a:cs typeface="Times New Roman" pitchFamily="18" charset="0"/>
              </a:rPr>
              <a:t>örgütsel </a:t>
            </a:r>
            <a:r>
              <a:rPr lang="tr-TR" sz="3000" dirty="0">
                <a:latin typeface="Times New Roman" pitchFamily="18" charset="0"/>
                <a:cs typeface="Times New Roman" pitchFamily="18" charset="0"/>
              </a:rPr>
              <a:t>bilgileri vermemek, </a:t>
            </a:r>
            <a:r>
              <a:rPr lang="tr-TR" sz="3000" dirty="0" smtClean="0">
                <a:latin typeface="Times New Roman" pitchFamily="18" charset="0"/>
                <a:cs typeface="Times New Roman" pitchFamily="18" charset="0"/>
              </a:rPr>
              <a:t>sorumluluklarını </a:t>
            </a:r>
            <a:r>
              <a:rPr lang="tr-TR" sz="3000" dirty="0">
                <a:latin typeface="Times New Roman" pitchFamily="18" charset="0"/>
                <a:cs typeface="Times New Roman" pitchFamily="18" charset="0"/>
              </a:rPr>
              <a:t>keyfi </a:t>
            </a:r>
            <a:r>
              <a:rPr lang="tr-TR" sz="3000" dirty="0" smtClean="0">
                <a:latin typeface="Times New Roman" pitchFamily="18" charset="0"/>
                <a:cs typeface="Times New Roman" pitchFamily="18" charset="0"/>
              </a:rPr>
              <a:t>olarak </a:t>
            </a:r>
            <a:r>
              <a:rPr lang="tr-TR" sz="3000" dirty="0">
                <a:latin typeface="Times New Roman" pitchFamily="18" charset="0"/>
                <a:cs typeface="Times New Roman" pitchFamily="18" charset="0"/>
              </a:rPr>
              <a:t>azaltmak</a:t>
            </a:r>
            <a:r>
              <a:rPr lang="tr-TR" sz="3000" dirty="0" smtClean="0">
                <a:latin typeface="Times New Roman" pitchFamily="18" charset="0"/>
                <a:cs typeface="Times New Roman" pitchFamily="18" charset="0"/>
              </a:rPr>
              <a:t>, </a:t>
            </a:r>
            <a:r>
              <a:rPr lang="tr-TR" sz="3000" dirty="0">
                <a:latin typeface="Times New Roman" pitchFamily="18" charset="0"/>
                <a:cs typeface="Times New Roman" pitchFamily="18" charset="0"/>
              </a:rPr>
              <a:t>kasti olarak yasal </a:t>
            </a:r>
            <a:r>
              <a:rPr lang="tr-TR" sz="3000" dirty="0" smtClean="0">
                <a:latin typeface="Times New Roman" pitchFamily="18" charset="0"/>
                <a:cs typeface="Times New Roman" pitchFamily="18" charset="0"/>
              </a:rPr>
              <a:t>çalışma süresinin üstünde çalıştırmak, terfi </a:t>
            </a:r>
            <a:r>
              <a:rPr lang="tr-TR" sz="3000" dirty="0">
                <a:latin typeface="Times New Roman" pitchFamily="18" charset="0"/>
                <a:cs typeface="Times New Roman" pitchFamily="18" charset="0"/>
              </a:rPr>
              <a:t>etmesini engellemek</a:t>
            </a:r>
            <a:r>
              <a:rPr lang="tr-TR" sz="3000" dirty="0" smtClean="0">
                <a:latin typeface="Times New Roman" pitchFamily="18" charset="0"/>
                <a:cs typeface="Times New Roman" pitchFamily="18" charset="0"/>
              </a:rPr>
              <a:t>,</a:t>
            </a:r>
            <a:r>
              <a:rPr lang="tr-TR" sz="3000" dirty="0">
                <a:latin typeface="Times New Roman" pitchFamily="18" charset="0"/>
                <a:cs typeface="Times New Roman" pitchFamily="18" charset="0"/>
              </a:rPr>
              <a:t> </a:t>
            </a:r>
            <a:r>
              <a:rPr lang="tr-TR" sz="3000" dirty="0" smtClean="0">
                <a:latin typeface="Times New Roman" pitchFamily="18" charset="0"/>
                <a:cs typeface="Times New Roman" pitchFamily="18" charset="0"/>
              </a:rPr>
              <a:t>fazla iş yükü̈ </a:t>
            </a:r>
            <a:r>
              <a:rPr lang="tr-TR" sz="3000" dirty="0">
                <a:latin typeface="Times New Roman" pitchFamily="18" charset="0"/>
                <a:cs typeface="Times New Roman" pitchFamily="18" charset="0"/>
              </a:rPr>
              <a:t>vermek</a:t>
            </a:r>
            <a:r>
              <a:rPr lang="tr-TR" sz="3000" dirty="0" smtClean="0">
                <a:latin typeface="Times New Roman" pitchFamily="18" charset="0"/>
                <a:cs typeface="Times New Roman" pitchFamily="18" charset="0"/>
              </a:rPr>
              <a:t>, </a:t>
            </a:r>
            <a:r>
              <a:rPr lang="tr-TR" sz="3000" dirty="0">
                <a:latin typeface="Times New Roman" pitchFamily="18" charset="0"/>
                <a:cs typeface="Times New Roman" pitchFamily="18" charset="0"/>
              </a:rPr>
              <a:t>izin taleplerini makul bir neden </a:t>
            </a:r>
            <a:r>
              <a:rPr lang="tr-TR" sz="3000" dirty="0" smtClean="0">
                <a:latin typeface="Times New Roman" pitchFamily="18" charset="0"/>
                <a:cs typeface="Times New Roman" pitchFamily="18" charset="0"/>
              </a:rPr>
              <a:t>olmaksızın sürekli </a:t>
            </a:r>
            <a:r>
              <a:rPr lang="tr-TR" sz="3000" dirty="0">
                <a:latin typeface="Times New Roman" pitchFamily="18" charset="0"/>
                <a:cs typeface="Times New Roman" pitchFamily="18" charset="0"/>
              </a:rPr>
              <a:t>reddetmek</a:t>
            </a:r>
            <a:r>
              <a:rPr lang="tr-TR" sz="3000" dirty="0" smtClean="0">
                <a:latin typeface="Times New Roman" pitchFamily="18" charset="0"/>
                <a:cs typeface="Times New Roman" pitchFamily="18" charset="0"/>
              </a:rPr>
              <a:t>, istifaya zorlamak </a:t>
            </a:r>
            <a:r>
              <a:rPr lang="tr-TR" sz="3000" dirty="0">
                <a:latin typeface="Times New Roman" pitchFamily="18" charset="0"/>
                <a:cs typeface="Times New Roman" pitchFamily="18" charset="0"/>
              </a:rPr>
              <a:t>vb. </a:t>
            </a:r>
          </a:p>
          <a:p>
            <a:pPr fontAlgn="auto">
              <a:spcAft>
                <a:spcPts val="0"/>
              </a:spcAft>
              <a:buFont typeface="Arial"/>
              <a:buChar char="•"/>
              <a:defRPr/>
            </a:pPr>
            <a:endParaRPr lang="tr-TR" b="1" dirty="0" smtClean="0"/>
          </a:p>
          <a:p>
            <a:pPr fontAlgn="auto">
              <a:spcAft>
                <a:spcPts val="0"/>
              </a:spcAft>
              <a:buFont typeface="Arial"/>
              <a:buChar char="•"/>
              <a:defRPr/>
            </a:pPr>
            <a:endParaRPr lang="en-US" dirty="0"/>
          </a:p>
        </p:txBody>
      </p:sp>
    </p:spTree>
    <p:extLst>
      <p:ext uri="{BB962C8B-B14F-4D97-AF65-F5344CB8AC3E}">
        <p14:creationId xmlns:p14="http://schemas.microsoft.com/office/powerpoint/2010/main" val="389653554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Başlık"/>
          <p:cNvSpPr>
            <a:spLocks noGrp="1"/>
          </p:cNvSpPr>
          <p:nvPr>
            <p:ph type="title"/>
          </p:nvPr>
        </p:nvSpPr>
        <p:spPr/>
        <p:txBody>
          <a:bodyPr/>
          <a:lstStyle/>
          <a:p>
            <a:pPr algn="ctr"/>
            <a:r>
              <a:rPr lang="tr-TR" b="1" dirty="0" err="1" smtClean="0">
                <a:solidFill>
                  <a:schemeClr val="tx1"/>
                </a:solidFill>
                <a:latin typeface="Times New Roman" pitchFamily="18" charset="0"/>
                <a:cs typeface="Times New Roman" pitchFamily="18" charset="0"/>
              </a:rPr>
              <a:t>Mobbing</a:t>
            </a:r>
            <a:r>
              <a:rPr lang="tr-TR" b="1" dirty="0" smtClean="0">
                <a:solidFill>
                  <a:schemeClr val="tx1"/>
                </a:solidFill>
                <a:latin typeface="Times New Roman" pitchFamily="18" charset="0"/>
                <a:cs typeface="Times New Roman" pitchFamily="18" charset="0"/>
              </a:rPr>
              <a:t> Görülme Şekilleri</a:t>
            </a:r>
          </a:p>
        </p:txBody>
      </p:sp>
      <p:sp>
        <p:nvSpPr>
          <p:cNvPr id="3" name="2 İçerik Yer Tutucusu"/>
          <p:cNvSpPr>
            <a:spLocks noGrp="1"/>
          </p:cNvSpPr>
          <p:nvPr>
            <p:ph idx="1"/>
          </p:nvPr>
        </p:nvSpPr>
        <p:spPr>
          <a:solidFill>
            <a:schemeClr val="accent1">
              <a:lumMod val="60000"/>
              <a:lumOff val="40000"/>
            </a:schemeClr>
          </a:solidFill>
        </p:spPr>
        <p:txBody>
          <a:bodyPr rtlCol="0">
            <a:normAutofit/>
          </a:bodyPr>
          <a:lstStyle/>
          <a:p>
            <a:pPr fontAlgn="auto">
              <a:spcAft>
                <a:spcPts val="0"/>
              </a:spcAft>
              <a:buFont typeface="Arial"/>
              <a:buChar char="•"/>
              <a:defRPr/>
            </a:pPr>
            <a:r>
              <a:rPr lang="tr-TR" dirty="0" smtClean="0">
                <a:latin typeface="Times New Roman" pitchFamily="18" charset="0"/>
                <a:cs typeface="Times New Roman" pitchFamily="18" charset="0"/>
              </a:rPr>
              <a:t>Saldırgan davranışlar/ Damgalama. </a:t>
            </a:r>
          </a:p>
          <a:p>
            <a:pPr fontAlgn="auto">
              <a:spcAft>
                <a:spcPts val="0"/>
              </a:spcAft>
              <a:buFont typeface="Arial"/>
              <a:buChar char="•"/>
              <a:defRPr/>
            </a:pPr>
            <a:r>
              <a:rPr lang="tr-TR" dirty="0" smtClean="0">
                <a:latin typeface="Times New Roman" pitchFamily="18" charset="0"/>
                <a:cs typeface="Times New Roman" pitchFamily="18" charset="0"/>
              </a:rPr>
              <a:t>Disiplin soruşturmaları açılması ve/veya disiplin cezaları verilmesi.</a:t>
            </a:r>
          </a:p>
          <a:p>
            <a:pPr fontAlgn="auto">
              <a:spcAft>
                <a:spcPts val="0"/>
              </a:spcAft>
              <a:buFont typeface="Arial"/>
              <a:buChar char="•"/>
              <a:defRPr/>
            </a:pPr>
            <a:r>
              <a:rPr lang="tr-TR" dirty="0" smtClean="0">
                <a:latin typeface="Times New Roman" pitchFamily="18" charset="0"/>
                <a:cs typeface="Times New Roman" pitchFamily="18" charset="0"/>
              </a:rPr>
              <a:t>Geçici görevlendirme.</a:t>
            </a:r>
          </a:p>
          <a:p>
            <a:pPr fontAlgn="auto">
              <a:spcAft>
                <a:spcPts val="0"/>
              </a:spcAft>
              <a:buFont typeface="Arial"/>
              <a:buChar char="•"/>
              <a:defRPr/>
            </a:pPr>
            <a:r>
              <a:rPr lang="tr-TR" dirty="0" smtClean="0">
                <a:latin typeface="Times New Roman" pitchFamily="18" charset="0"/>
                <a:cs typeface="Times New Roman" pitchFamily="18" charset="0"/>
              </a:rPr>
              <a:t>Naklen atama.</a:t>
            </a:r>
          </a:p>
          <a:p>
            <a:pPr fontAlgn="auto">
              <a:spcAft>
                <a:spcPts val="0"/>
              </a:spcAft>
              <a:buFont typeface="Arial"/>
              <a:buChar char="•"/>
              <a:defRPr/>
            </a:pPr>
            <a:r>
              <a:rPr lang="tr-TR" dirty="0" smtClean="0">
                <a:latin typeface="Times New Roman" pitchFamily="18" charset="0"/>
                <a:cs typeface="Times New Roman" pitchFamily="18" charset="0"/>
              </a:rPr>
              <a:t>İşe son verme.</a:t>
            </a:r>
          </a:p>
          <a:p>
            <a:pPr fontAlgn="auto">
              <a:spcAft>
                <a:spcPts val="0"/>
              </a:spcAft>
              <a:buNone/>
              <a:defRPr/>
            </a:pPr>
            <a:endParaRPr lang="tr-TR" dirty="0" smtClean="0">
              <a:latin typeface="Times New Roman" pitchFamily="18" charset="0"/>
              <a:cs typeface="Times New Roman" pitchFamily="18" charset="0"/>
            </a:endParaRPr>
          </a:p>
          <a:p>
            <a:pPr algn="ctr" fontAlgn="auto">
              <a:spcAft>
                <a:spcPts val="0"/>
              </a:spcAft>
              <a:buFont typeface="Arial"/>
              <a:buNone/>
              <a:defRPr/>
            </a:pPr>
            <a:r>
              <a:rPr lang="tr-TR" b="1" u="sng" dirty="0" smtClean="0">
                <a:latin typeface="Times New Roman" pitchFamily="18" charset="0"/>
                <a:cs typeface="Times New Roman" pitchFamily="18" charset="0"/>
              </a:rPr>
              <a:t>Bu olayların hizmetin gerekleri ve kamu yararı gözetilmeden, sadece memuru yıldırma ve cezalandırma amacı ile yapılması mobbing olarak değerlendirilir.</a:t>
            </a:r>
            <a:endParaRPr lang="tr-TR" b="1" u="sng" dirty="0">
              <a:latin typeface="Times New Roman" pitchFamily="18" charset="0"/>
              <a:cs typeface="Times New Roman" pitchFamily="18" charset="0"/>
            </a:endParaRPr>
          </a:p>
        </p:txBody>
      </p:sp>
    </p:spTree>
    <p:extLst>
      <p:ext uri="{BB962C8B-B14F-4D97-AF65-F5344CB8AC3E}">
        <p14:creationId xmlns:p14="http://schemas.microsoft.com/office/powerpoint/2010/main" val="327015622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86266" y="215900"/>
            <a:ext cx="11523134" cy="6172200"/>
          </a:xfrm>
          <a:solidFill>
            <a:schemeClr val="accent1">
              <a:lumMod val="60000"/>
              <a:lumOff val="40000"/>
            </a:schemeClr>
          </a:solidFill>
        </p:spPr>
        <p:txBody>
          <a:bodyPr>
            <a:noAutofit/>
          </a:bodyPr>
          <a:lstStyle/>
          <a:p>
            <a:pPr>
              <a:buNone/>
            </a:pPr>
            <a:r>
              <a:rPr lang="tr-TR" sz="2400" b="1" dirty="0" smtClean="0">
                <a:latin typeface="Times New Roman" pitchFamily="18" charset="0"/>
                <a:cs typeface="Times New Roman" pitchFamily="18" charset="0"/>
              </a:rPr>
              <a:t>Mobbing’e maruz kaldıysanız;</a:t>
            </a:r>
            <a:endParaRPr lang="tr-TR" sz="2400" dirty="0" smtClean="0">
              <a:latin typeface="Times New Roman" pitchFamily="18" charset="0"/>
              <a:cs typeface="Times New Roman" pitchFamily="18" charset="0"/>
            </a:endParaRPr>
          </a:p>
          <a:p>
            <a:r>
              <a:rPr lang="tr-TR" sz="2400" dirty="0" smtClean="0">
                <a:latin typeface="Times New Roman" pitchFamily="18" charset="0"/>
                <a:cs typeface="Times New Roman" pitchFamily="18" charset="0"/>
              </a:rPr>
              <a:t>Öncelikle Üst Yönetiminizi bilgilendirin,olayı en dürüst biçimde anlatın,yardım isteyin.</a:t>
            </a:r>
          </a:p>
          <a:p>
            <a:pPr>
              <a:buNone/>
            </a:pPr>
            <a:r>
              <a:rPr lang="tr-TR" sz="2400" b="1" u="sng" dirty="0" smtClean="0">
                <a:latin typeface="Times New Roman" pitchFamily="18" charset="0"/>
                <a:cs typeface="Times New Roman" pitchFamily="18" charset="0"/>
              </a:rPr>
              <a:t>Nerelere başvuru:</a:t>
            </a:r>
          </a:p>
          <a:p>
            <a:r>
              <a:rPr lang="tr-TR" sz="2400" dirty="0" smtClean="0">
                <a:latin typeface="Times New Roman" pitchFamily="18" charset="0"/>
                <a:cs typeface="Times New Roman" pitchFamily="18" charset="0"/>
              </a:rPr>
              <a:t>Çalışan Güvenliği Biriminize,</a:t>
            </a:r>
          </a:p>
          <a:p>
            <a:r>
              <a:rPr lang="tr-TR" sz="2400" dirty="0" smtClean="0">
                <a:latin typeface="Times New Roman" pitchFamily="18" charset="0"/>
                <a:cs typeface="Times New Roman" pitchFamily="18" charset="0"/>
              </a:rPr>
              <a:t>İlçelerde Kaymakamlık ve İl Merkezinde </a:t>
            </a:r>
            <a:r>
              <a:rPr lang="tr-TR" sz="2400" dirty="0" err="1" smtClean="0">
                <a:latin typeface="Times New Roman" pitchFamily="18" charset="0"/>
                <a:cs typeface="Times New Roman" pitchFamily="18" charset="0"/>
              </a:rPr>
              <a:t>Valilik’te</a:t>
            </a:r>
            <a:r>
              <a:rPr lang="tr-TR" sz="2400" dirty="0" smtClean="0">
                <a:latin typeface="Times New Roman" pitchFamily="18" charset="0"/>
                <a:cs typeface="Times New Roman" pitchFamily="18" charset="0"/>
              </a:rPr>
              <a:t> bulunan kurullar kanalıyla veya doğrudan Türkiye İnsan Hakları ve Eşitlik Kurumu’na,</a:t>
            </a:r>
          </a:p>
          <a:p>
            <a:r>
              <a:rPr lang="tr-TR" sz="2400" dirty="0" smtClean="0">
                <a:latin typeface="Times New Roman" pitchFamily="18" charset="0"/>
                <a:cs typeface="Times New Roman" pitchFamily="18" charset="0"/>
              </a:rPr>
              <a:t>Anayasa Mahkemesine,Kamu Görevlileri Etik Kuruluna, Kamu Denetçiliği Kurumuna, TBMM’ ne,</a:t>
            </a:r>
          </a:p>
          <a:p>
            <a:r>
              <a:rPr lang="tr-TR" sz="2400" dirty="0" smtClean="0">
                <a:latin typeface="Times New Roman" pitchFamily="18" charset="0"/>
                <a:cs typeface="Times New Roman" pitchFamily="18" charset="0"/>
              </a:rPr>
              <a:t>4982 sayılı Bilgi Edinme Hakkı Kanunu ve 3071 sayılı </a:t>
            </a:r>
            <a:r>
              <a:rPr lang="fi-FI" sz="2400" dirty="0" smtClean="0">
                <a:latin typeface="Times New Roman" pitchFamily="18" charset="0"/>
                <a:cs typeface="Times New Roman" pitchFamily="18" charset="0"/>
              </a:rPr>
              <a:t>D</a:t>
            </a:r>
            <a:r>
              <a:rPr lang="tr-TR" sz="2400" dirty="0" err="1" smtClean="0">
                <a:latin typeface="Times New Roman" pitchFamily="18" charset="0"/>
                <a:cs typeface="Times New Roman" pitchFamily="18" charset="0"/>
              </a:rPr>
              <a:t>ilekçe</a:t>
            </a:r>
            <a:r>
              <a:rPr lang="fi-FI" sz="2400" dirty="0" smtClean="0">
                <a:latin typeface="Times New Roman" pitchFamily="18" charset="0"/>
                <a:cs typeface="Times New Roman" pitchFamily="18" charset="0"/>
              </a:rPr>
              <a:t> H</a:t>
            </a:r>
            <a:r>
              <a:rPr lang="tr-TR" sz="2400" dirty="0" err="1" smtClean="0">
                <a:latin typeface="Times New Roman" pitchFamily="18" charset="0"/>
                <a:cs typeface="Times New Roman" pitchFamily="18" charset="0"/>
              </a:rPr>
              <a:t>akkının</a:t>
            </a:r>
            <a:r>
              <a:rPr lang="fi-FI" sz="2400" dirty="0" smtClean="0">
                <a:latin typeface="Times New Roman" pitchFamily="18" charset="0"/>
                <a:cs typeface="Times New Roman" pitchFamily="18" charset="0"/>
              </a:rPr>
              <a:t> K</a:t>
            </a:r>
            <a:r>
              <a:rPr lang="tr-TR" sz="2400" dirty="0" err="1" smtClean="0">
                <a:latin typeface="Times New Roman" pitchFamily="18" charset="0"/>
                <a:cs typeface="Times New Roman" pitchFamily="18" charset="0"/>
              </a:rPr>
              <a:t>ullanılmasına</a:t>
            </a:r>
            <a:r>
              <a:rPr lang="fi-FI" sz="2400" dirty="0" smtClean="0">
                <a:latin typeface="Times New Roman" pitchFamily="18" charset="0"/>
                <a:cs typeface="Times New Roman" pitchFamily="18" charset="0"/>
              </a:rPr>
              <a:t> D</a:t>
            </a:r>
            <a:r>
              <a:rPr lang="tr-TR" sz="2400" dirty="0" err="1" smtClean="0">
                <a:latin typeface="Times New Roman" pitchFamily="18" charset="0"/>
                <a:cs typeface="Times New Roman" pitchFamily="18" charset="0"/>
              </a:rPr>
              <a:t>air</a:t>
            </a:r>
            <a:r>
              <a:rPr lang="fi-FI" sz="2400" dirty="0" smtClean="0">
                <a:latin typeface="Times New Roman" pitchFamily="18" charset="0"/>
                <a:cs typeface="Times New Roman" pitchFamily="18" charset="0"/>
              </a:rPr>
              <a:t> K</a:t>
            </a:r>
            <a:r>
              <a:rPr lang="tr-TR" sz="2400" dirty="0" err="1" smtClean="0">
                <a:latin typeface="Times New Roman" pitchFamily="18" charset="0"/>
                <a:cs typeface="Times New Roman" pitchFamily="18" charset="0"/>
              </a:rPr>
              <a:t>anun</a:t>
            </a:r>
            <a:r>
              <a:rPr lang="tr-TR" sz="2400" dirty="0" smtClean="0">
                <a:latin typeface="Times New Roman" pitchFamily="18" charset="0"/>
                <a:cs typeface="Times New Roman" pitchFamily="18" charset="0"/>
              </a:rPr>
              <a:t> çerçevesinde; </a:t>
            </a:r>
            <a:r>
              <a:rPr lang="tr-TR" sz="2400" dirty="0" err="1" smtClean="0">
                <a:latin typeface="Times New Roman" pitchFamily="18" charset="0"/>
                <a:cs typeface="Times New Roman" pitchFamily="18" charset="0"/>
              </a:rPr>
              <a:t>CİMER’e</a:t>
            </a:r>
            <a:r>
              <a:rPr lang="tr-TR" sz="2400" dirty="0" smtClean="0">
                <a:latin typeface="Times New Roman" pitchFamily="18" charset="0"/>
                <a:cs typeface="Times New Roman" pitchFamily="18" charset="0"/>
              </a:rPr>
              <a:t>,</a:t>
            </a:r>
          </a:p>
          <a:p>
            <a:r>
              <a:rPr lang="tr-TR" sz="2400" b="1" u="sng" dirty="0" smtClean="0">
                <a:solidFill>
                  <a:srgbClr val="FF0000"/>
                </a:solidFill>
                <a:latin typeface="Times New Roman" pitchFamily="18" charset="0"/>
                <a:cs typeface="Times New Roman" pitchFamily="18" charset="0"/>
              </a:rPr>
              <a:t>Kamu ve özel sektör ayırt etmeksizin tüm çalışanlar şikayet ve bilgi almak için 7 gün 24 saat ALO 170 Hattına başvuru yapabilirsiniz.</a:t>
            </a:r>
          </a:p>
          <a:p>
            <a:pPr>
              <a:buNone/>
            </a:pPr>
            <a:endParaRPr lang="tr-TR" sz="2400" b="1" u="sng" dirty="0" smtClean="0">
              <a:solidFill>
                <a:srgbClr val="FF0000"/>
              </a:solidFill>
              <a:latin typeface="Times New Roman" pitchFamily="18" charset="0"/>
              <a:cs typeface="Times New Roman" pitchFamily="18" charset="0"/>
            </a:endParaRPr>
          </a:p>
          <a:p>
            <a:pPr>
              <a:buNone/>
            </a:pPr>
            <a:r>
              <a:rPr lang="tr-TR" sz="2400" dirty="0" smtClean="0">
                <a:latin typeface="Times New Roman" pitchFamily="18" charset="0"/>
                <a:cs typeface="Times New Roman" pitchFamily="18" charset="0"/>
              </a:rPr>
              <a:t>(Yapılan şikayet sonucu mobbing yapıldığını kanıtlamak için kamera </a:t>
            </a:r>
            <a:r>
              <a:rPr lang="tr-TR" sz="2400" dirty="0" err="1" smtClean="0">
                <a:latin typeface="Times New Roman" pitchFamily="18" charset="0"/>
                <a:cs typeface="Times New Roman" pitchFamily="18" charset="0"/>
              </a:rPr>
              <a:t>kayıtları,e</a:t>
            </a:r>
            <a:r>
              <a:rPr lang="tr-TR" sz="2400" dirty="0" smtClean="0">
                <a:latin typeface="Times New Roman" pitchFamily="18" charset="0"/>
                <a:cs typeface="Times New Roman" pitchFamily="18" charset="0"/>
              </a:rPr>
              <a:t>-mailler, kullanılan ilaç faturaları,verilen işlerle ilgili belge ve örnekler alınarak delil olarak sunun.)</a:t>
            </a:r>
          </a:p>
          <a:p>
            <a:endParaRPr lang="tr-TR" sz="24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73966992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521" y="365126"/>
            <a:ext cx="11574049" cy="937582"/>
          </a:xfrm>
        </p:spPr>
        <p:txBody>
          <a:bodyPr>
            <a:normAutofit fontScale="90000"/>
          </a:bodyPr>
          <a:lstStyle/>
          <a:p>
            <a:pPr algn="ctr"/>
            <a:r>
              <a:rPr lang="tr-TR" sz="3200" b="1" dirty="0" smtClean="0">
                <a:solidFill>
                  <a:schemeClr val="tx1"/>
                </a:solidFill>
                <a:latin typeface="Times New Roman" pitchFamily="18" charset="0"/>
                <a:cs typeface="Times New Roman" pitchFamily="18" charset="0"/>
              </a:rPr>
              <a:t/>
            </a:r>
            <a:br>
              <a:rPr lang="tr-TR" sz="3200" b="1" dirty="0" smtClean="0">
                <a:solidFill>
                  <a:schemeClr val="tx1"/>
                </a:solidFill>
                <a:latin typeface="Times New Roman" pitchFamily="18" charset="0"/>
                <a:cs typeface="Times New Roman" pitchFamily="18" charset="0"/>
              </a:rPr>
            </a:br>
            <a:r>
              <a:rPr lang="tr-TR" sz="3200" dirty="0" smtClean="0">
                <a:solidFill>
                  <a:schemeClr val="tx1"/>
                </a:solidFill>
                <a:latin typeface="Times New Roman" pitchFamily="18" charset="0"/>
                <a:cs typeface="Times New Roman" pitchFamily="18" charset="0"/>
              </a:rPr>
              <a:t/>
            </a:r>
            <a:br>
              <a:rPr lang="tr-TR" sz="3200" dirty="0" smtClean="0">
                <a:solidFill>
                  <a:schemeClr val="tx1"/>
                </a:solidFill>
                <a:latin typeface="Times New Roman" pitchFamily="18" charset="0"/>
                <a:cs typeface="Times New Roman" pitchFamily="18" charset="0"/>
              </a:rPr>
            </a:br>
            <a:r>
              <a:rPr lang="tr-TR" sz="4900" b="1" dirty="0" smtClean="0">
                <a:solidFill>
                  <a:schemeClr val="tx1"/>
                </a:solidFill>
                <a:latin typeface="Times New Roman" pitchFamily="18" charset="0"/>
                <a:cs typeface="Times New Roman" pitchFamily="18" charset="0"/>
              </a:rPr>
              <a:t>Kamu Görevlilerinin </a:t>
            </a:r>
            <a:r>
              <a:rPr lang="tr-TR" sz="4900" b="1" dirty="0" err="1" smtClean="0">
                <a:solidFill>
                  <a:schemeClr val="tx1"/>
                </a:solidFill>
                <a:latin typeface="Times New Roman" pitchFamily="18" charset="0"/>
                <a:cs typeface="Times New Roman" pitchFamily="18" charset="0"/>
              </a:rPr>
              <a:t>Mobbingle</a:t>
            </a:r>
            <a:r>
              <a:rPr lang="tr-TR" sz="4900" b="1" dirty="0" smtClean="0">
                <a:solidFill>
                  <a:schemeClr val="tx1"/>
                </a:solidFill>
                <a:latin typeface="Times New Roman" pitchFamily="18" charset="0"/>
                <a:cs typeface="Times New Roman" pitchFamily="18" charset="0"/>
              </a:rPr>
              <a:t> Mücadelede Başvurabilecekleri Hukuki Yollar</a:t>
            </a:r>
            <a:endParaRPr lang="en-US" sz="4900" b="1" dirty="0">
              <a:solidFill>
                <a:schemeClr val="tx1"/>
              </a:solidFill>
              <a:latin typeface="Times New Roman" pitchFamily="18" charset="0"/>
              <a:cs typeface="Times New Roman" pitchFamily="18" charset="0"/>
            </a:endParaRPr>
          </a:p>
        </p:txBody>
      </p:sp>
      <p:sp>
        <p:nvSpPr>
          <p:cNvPr id="3" name="Content Placeholder 2"/>
          <p:cNvSpPr>
            <a:spLocks noGrp="1"/>
          </p:cNvSpPr>
          <p:nvPr>
            <p:ph idx="1"/>
          </p:nvPr>
        </p:nvSpPr>
        <p:spPr>
          <a:xfrm>
            <a:off x="844062" y="2367418"/>
            <a:ext cx="9527606" cy="3758745"/>
          </a:xfrm>
          <a:solidFill>
            <a:schemeClr val="accent1">
              <a:lumMod val="60000"/>
              <a:lumOff val="40000"/>
            </a:schemeClr>
          </a:solidFill>
        </p:spPr>
        <p:txBody>
          <a:bodyPr/>
          <a:lstStyle/>
          <a:p>
            <a:pPr marL="514350" indent="-514350">
              <a:buAutoNum type="arabicPeriod"/>
            </a:pPr>
            <a:r>
              <a:rPr lang="tr-TR" dirty="0" smtClean="0">
                <a:latin typeface="Times New Roman" pitchFamily="18" charset="0"/>
                <a:cs typeface="Times New Roman" pitchFamily="18" charset="0"/>
              </a:rPr>
              <a:t>Türkiye İnsan Hakları ve Eşitlik Kurumuna  başvuru.</a:t>
            </a:r>
          </a:p>
          <a:p>
            <a:pPr marL="514350" indent="-514350">
              <a:buAutoNum type="arabicPeriod"/>
            </a:pPr>
            <a:r>
              <a:rPr lang="tr-TR" dirty="0" smtClean="0">
                <a:latin typeface="Times New Roman" pitchFamily="18" charset="0"/>
                <a:cs typeface="Times New Roman" pitchFamily="18" charset="0"/>
              </a:rPr>
              <a:t>İdareye şikayet başvurusu.</a:t>
            </a:r>
          </a:p>
          <a:p>
            <a:pPr marL="514350" indent="-514350">
              <a:buAutoNum type="arabicPeriod"/>
            </a:pPr>
            <a:r>
              <a:rPr lang="tr-TR" dirty="0" smtClean="0">
                <a:latin typeface="Times New Roman" pitchFamily="18" charset="0"/>
                <a:cs typeface="Times New Roman" pitchFamily="18" charset="0"/>
              </a:rPr>
              <a:t>Kamu Denetçiliği Kurumuna başvuru.</a:t>
            </a:r>
          </a:p>
          <a:p>
            <a:pPr marL="514350" indent="-514350">
              <a:buAutoNum type="arabicPeriod"/>
            </a:pPr>
            <a:r>
              <a:rPr lang="tr-TR" dirty="0" smtClean="0">
                <a:latin typeface="Times New Roman" pitchFamily="18" charset="0"/>
                <a:cs typeface="Times New Roman" pitchFamily="18" charset="0"/>
              </a:rPr>
              <a:t>Tazminat davası açılması.</a:t>
            </a:r>
          </a:p>
          <a:p>
            <a:pPr marL="514350" indent="-514350">
              <a:buAutoNum type="arabicPeriod"/>
            </a:pPr>
            <a:r>
              <a:rPr lang="tr-TR" dirty="0" smtClean="0">
                <a:latin typeface="Times New Roman" pitchFamily="18" charset="0"/>
                <a:cs typeface="Times New Roman" pitchFamily="18" charset="0"/>
              </a:rPr>
              <a:t>Cumhuriyet Başsavcılığına şikayette bulunma.</a:t>
            </a:r>
          </a:p>
          <a:p>
            <a:pPr marL="514350" indent="-514350">
              <a:buFont typeface="Arial" panose="020B0604020202020204" pitchFamily="34" charset="0"/>
              <a:buAutoNum type="arabicPeriod"/>
            </a:pPr>
            <a:r>
              <a:rPr lang="tr-TR" dirty="0">
                <a:latin typeface="Times New Roman" pitchFamily="18" charset="0"/>
                <a:cs typeface="Times New Roman" pitchFamily="18" charset="0"/>
              </a:rPr>
              <a:t>Çalışmaktan kaçınma hakkının kullanılması.</a:t>
            </a:r>
          </a:p>
          <a:p>
            <a:pPr marL="514350" indent="-514350">
              <a:buAutoNum type="arabicPeriod"/>
            </a:pPr>
            <a:endParaRPr lang="en-US" dirty="0"/>
          </a:p>
        </p:txBody>
      </p:sp>
    </p:spTree>
    <p:extLst>
      <p:ext uri="{BB962C8B-B14F-4D97-AF65-F5344CB8AC3E}">
        <p14:creationId xmlns:p14="http://schemas.microsoft.com/office/powerpoint/2010/main" val="121407416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rtlCol="0">
            <a:noAutofit/>
          </a:bodyPr>
          <a:lstStyle/>
          <a:p>
            <a:pPr algn="ctr" fontAlgn="auto">
              <a:spcAft>
                <a:spcPts val="0"/>
              </a:spcAft>
              <a:defRPr/>
            </a:pPr>
            <a:r>
              <a:rPr lang="tr-TR" b="1" dirty="0" smtClean="0">
                <a:solidFill>
                  <a:schemeClr val="tx1"/>
                </a:solidFill>
                <a:latin typeface="Times New Roman" pitchFamily="18" charset="0"/>
                <a:cs typeface="Times New Roman" pitchFamily="18" charset="0"/>
              </a:rPr>
              <a:t>1.İdareye Şikayet Başvurusu</a:t>
            </a:r>
            <a:br>
              <a:rPr lang="tr-TR" b="1" dirty="0" smtClean="0">
                <a:solidFill>
                  <a:schemeClr val="tx1"/>
                </a:solidFill>
                <a:latin typeface="Times New Roman" pitchFamily="18" charset="0"/>
                <a:cs typeface="Times New Roman" pitchFamily="18" charset="0"/>
              </a:rPr>
            </a:br>
            <a:r>
              <a:rPr lang="tr-TR" b="1" dirty="0" smtClean="0">
                <a:solidFill>
                  <a:schemeClr val="tx1"/>
                </a:solidFill>
                <a:latin typeface="Times New Roman" pitchFamily="18" charset="0"/>
                <a:cs typeface="Times New Roman" pitchFamily="18" charset="0"/>
              </a:rPr>
              <a:t>-Dilekçe Hakkı-</a:t>
            </a:r>
            <a:endParaRPr lang="tr-TR" b="1" dirty="0">
              <a:solidFill>
                <a:schemeClr val="tx1"/>
              </a:solidFill>
              <a:latin typeface="Times New Roman" pitchFamily="18" charset="0"/>
              <a:cs typeface="Times New Roman" pitchFamily="18" charset="0"/>
            </a:endParaRPr>
          </a:p>
        </p:txBody>
      </p:sp>
      <p:sp>
        <p:nvSpPr>
          <p:cNvPr id="16387" name="2 İçerik Yer Tutucusu"/>
          <p:cNvSpPr>
            <a:spLocks noGrp="1"/>
          </p:cNvSpPr>
          <p:nvPr>
            <p:ph idx="1"/>
          </p:nvPr>
        </p:nvSpPr>
        <p:spPr>
          <a:solidFill>
            <a:schemeClr val="accent1">
              <a:lumMod val="60000"/>
              <a:lumOff val="40000"/>
            </a:schemeClr>
          </a:solidFill>
        </p:spPr>
        <p:txBody>
          <a:bodyPr/>
          <a:lstStyle/>
          <a:p>
            <a:endParaRPr lang="tr-TR" dirty="0" smtClean="0"/>
          </a:p>
          <a:p>
            <a:r>
              <a:rPr lang="tr-TR" dirty="0" smtClean="0">
                <a:latin typeface="Times New Roman" panose="02020603050405020304" pitchFamily="18" charset="0"/>
                <a:cs typeface="Times New Roman" panose="02020603050405020304" pitchFamily="18" charset="0"/>
              </a:rPr>
              <a:t>Şikayet başvurusunun incelenmesi ve idare tarafından 30 gün içinde cevap verilmesi zorunludur.</a:t>
            </a:r>
          </a:p>
          <a:p>
            <a:r>
              <a:rPr lang="tr-TR" dirty="0" smtClean="0">
                <a:latin typeface="Times New Roman" panose="02020603050405020304" pitchFamily="18" charset="0"/>
                <a:cs typeface="Times New Roman" panose="02020603050405020304" pitchFamily="18" charset="0"/>
              </a:rPr>
              <a:t>Şikayet başvurusu üzerine veya kendiliğinden psikolojik taciz yapıldığını öğrenen idare, tacizde bulunan kamu görevlisi hakkında disiplin soruşturması başlatmalıdır.</a:t>
            </a:r>
          </a:p>
        </p:txBody>
      </p:sp>
    </p:spTree>
    <p:extLst>
      <p:ext uri="{BB962C8B-B14F-4D97-AF65-F5344CB8AC3E}">
        <p14:creationId xmlns:p14="http://schemas.microsoft.com/office/powerpoint/2010/main" val="149844189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algn="ctr" fontAlgn="auto">
              <a:spcAft>
                <a:spcPts val="0"/>
              </a:spcAft>
              <a:defRPr/>
            </a:pPr>
            <a:r>
              <a:rPr lang="tr-TR" b="1" dirty="0" smtClean="0">
                <a:solidFill>
                  <a:schemeClr val="tx1"/>
                </a:solidFill>
                <a:latin typeface="Times New Roman" pitchFamily="18" charset="0"/>
                <a:cs typeface="Times New Roman" pitchFamily="18" charset="0"/>
              </a:rPr>
              <a:t>2.Türkiye İnsan Hakları ve Eşitlik Kurumu’na Başvuru</a:t>
            </a:r>
            <a:endParaRPr lang="tr-TR" dirty="0">
              <a:solidFill>
                <a:schemeClr val="tx1"/>
              </a:solidFill>
              <a:latin typeface="Times New Roman" pitchFamily="18" charset="0"/>
              <a:cs typeface="Times New Roman" pitchFamily="18" charset="0"/>
            </a:endParaRPr>
          </a:p>
        </p:txBody>
      </p:sp>
      <p:sp>
        <p:nvSpPr>
          <p:cNvPr id="3" name="Content Placeholder 2"/>
          <p:cNvSpPr>
            <a:spLocks noGrp="1"/>
          </p:cNvSpPr>
          <p:nvPr>
            <p:ph idx="1"/>
          </p:nvPr>
        </p:nvSpPr>
        <p:spPr>
          <a:solidFill>
            <a:schemeClr val="accent1">
              <a:lumMod val="60000"/>
              <a:lumOff val="40000"/>
            </a:schemeClr>
          </a:solidFill>
        </p:spPr>
        <p:txBody>
          <a:bodyPr rtlCol="0">
            <a:normAutofit lnSpcReduction="10000"/>
          </a:bodyPr>
          <a:lstStyle/>
          <a:p>
            <a:pPr fontAlgn="auto">
              <a:spcAft>
                <a:spcPts val="0"/>
              </a:spcAft>
              <a:buFont typeface="Arial"/>
              <a:buChar char="•"/>
              <a:defRPr/>
            </a:pPr>
            <a:r>
              <a:rPr lang="tr-TR" b="1" dirty="0" smtClean="0">
                <a:latin typeface="Times New Roman" panose="02020603050405020304" pitchFamily="18" charset="0"/>
                <a:cs typeface="Times New Roman" panose="02020603050405020304" pitchFamily="18" charset="0"/>
              </a:rPr>
              <a:t>Süreç: </a:t>
            </a:r>
            <a:endParaRPr lang="tr-TR" dirty="0" smtClean="0">
              <a:latin typeface="Times New Roman" panose="02020603050405020304" pitchFamily="18" charset="0"/>
              <a:cs typeface="Times New Roman" panose="02020603050405020304" pitchFamily="18" charset="0"/>
            </a:endParaRPr>
          </a:p>
          <a:p>
            <a:pPr lvl="1" fontAlgn="auto">
              <a:spcAft>
                <a:spcPts val="0"/>
              </a:spcAft>
              <a:buFont typeface="Arial"/>
              <a:buChar char="–"/>
              <a:defRPr/>
            </a:pPr>
            <a:r>
              <a:rPr lang="tr-TR" sz="2800" dirty="0" smtClean="0">
                <a:solidFill>
                  <a:schemeClr val="tx1"/>
                </a:solidFill>
                <a:latin typeface="Times New Roman" panose="02020603050405020304" pitchFamily="18" charset="0"/>
                <a:cs typeface="Times New Roman" panose="02020603050405020304" pitchFamily="18" charset="0"/>
              </a:rPr>
              <a:t>Karşılıklı taraflardan yazılı görüş isteme.</a:t>
            </a:r>
          </a:p>
          <a:p>
            <a:pPr lvl="1" fontAlgn="auto">
              <a:spcAft>
                <a:spcPts val="0"/>
              </a:spcAft>
              <a:buFont typeface="Arial"/>
              <a:buChar char="–"/>
              <a:defRPr/>
            </a:pPr>
            <a:r>
              <a:rPr lang="tr-TR" sz="2800" dirty="0" smtClean="0">
                <a:solidFill>
                  <a:schemeClr val="tx1"/>
                </a:solidFill>
                <a:latin typeface="Times New Roman" panose="02020603050405020304" pitchFamily="18" charset="0"/>
                <a:cs typeface="Times New Roman" panose="02020603050405020304" pitchFamily="18" charset="0"/>
              </a:rPr>
              <a:t>Uzlaşmaya çağırma(resen veya talep üzerine).</a:t>
            </a:r>
          </a:p>
          <a:p>
            <a:pPr lvl="2" fontAlgn="auto">
              <a:spcAft>
                <a:spcPts val="0"/>
              </a:spcAft>
              <a:buFont typeface="Arial"/>
              <a:buChar char="•"/>
              <a:defRPr/>
            </a:pPr>
            <a:r>
              <a:rPr lang="tr-TR" sz="2800" dirty="0" smtClean="0">
                <a:latin typeface="Times New Roman" panose="02020603050405020304" pitchFamily="18" charset="0"/>
                <a:cs typeface="Times New Roman" panose="02020603050405020304" pitchFamily="18" charset="0"/>
              </a:rPr>
              <a:t>Son verme</a:t>
            </a:r>
          </a:p>
          <a:p>
            <a:pPr lvl="2" fontAlgn="auto">
              <a:spcAft>
                <a:spcPts val="0"/>
              </a:spcAft>
              <a:buFont typeface="Arial"/>
              <a:buChar char="•"/>
              <a:defRPr/>
            </a:pPr>
            <a:r>
              <a:rPr lang="tr-TR" sz="2800" dirty="0" smtClean="0">
                <a:latin typeface="Times New Roman" panose="02020603050405020304" pitchFamily="18" charset="0"/>
                <a:cs typeface="Times New Roman" panose="02020603050405020304" pitchFamily="18" charset="0"/>
              </a:rPr>
              <a:t>Tazminat ödeme</a:t>
            </a:r>
          </a:p>
          <a:p>
            <a:pPr lvl="1" fontAlgn="auto">
              <a:spcAft>
                <a:spcPts val="0"/>
              </a:spcAft>
              <a:buFont typeface="Arial"/>
              <a:buChar char="–"/>
              <a:defRPr/>
            </a:pPr>
            <a:r>
              <a:rPr lang="tr-TR" sz="2800" dirty="0" smtClean="0">
                <a:solidFill>
                  <a:schemeClr val="tx1"/>
                </a:solidFill>
                <a:latin typeface="Times New Roman" panose="02020603050405020304" pitchFamily="18" charset="0"/>
                <a:cs typeface="Times New Roman" panose="02020603050405020304" pitchFamily="18" charset="0"/>
              </a:rPr>
              <a:t>Uzlaşma sağlanmazsa karar verme.</a:t>
            </a:r>
          </a:p>
          <a:p>
            <a:pPr fontAlgn="auto">
              <a:spcAft>
                <a:spcPts val="0"/>
              </a:spcAft>
              <a:buFont typeface="Arial"/>
              <a:buChar char="•"/>
              <a:defRPr/>
            </a:pPr>
            <a:r>
              <a:rPr lang="tr-TR" b="1" dirty="0" smtClean="0">
                <a:latin typeface="Times New Roman" panose="02020603050405020304" pitchFamily="18" charset="0"/>
                <a:cs typeface="Times New Roman" panose="02020603050405020304" pitchFamily="18" charset="0"/>
              </a:rPr>
              <a:t>Yetkileri:</a:t>
            </a:r>
          </a:p>
          <a:p>
            <a:pPr lvl="1" fontAlgn="auto">
              <a:spcAft>
                <a:spcPts val="0"/>
              </a:spcAft>
              <a:buFont typeface="Arial"/>
              <a:buChar char="–"/>
              <a:defRPr/>
            </a:pPr>
            <a:r>
              <a:rPr lang="tr-TR" sz="2800" dirty="0" smtClean="0">
                <a:solidFill>
                  <a:schemeClr val="tx1"/>
                </a:solidFill>
                <a:latin typeface="Times New Roman" panose="02020603050405020304" pitchFamily="18" charset="0"/>
                <a:cs typeface="Times New Roman" panose="02020603050405020304" pitchFamily="18" charset="0"/>
              </a:rPr>
              <a:t>İnceleme, araştırma, bilgi ve belge isteme.</a:t>
            </a:r>
          </a:p>
          <a:p>
            <a:pPr lvl="1" fontAlgn="auto">
              <a:spcAft>
                <a:spcPts val="0"/>
              </a:spcAft>
              <a:buFont typeface="Arial"/>
              <a:buChar char="–"/>
              <a:defRPr/>
            </a:pPr>
            <a:r>
              <a:rPr lang="tr-TR" sz="2800" dirty="0" smtClean="0">
                <a:solidFill>
                  <a:schemeClr val="tx1"/>
                </a:solidFill>
                <a:latin typeface="Times New Roman" panose="02020603050405020304" pitchFamily="18" charset="0"/>
                <a:cs typeface="Times New Roman" panose="02020603050405020304" pitchFamily="18" charset="0"/>
              </a:rPr>
              <a:t>Bilirkişiye başvurma.</a:t>
            </a:r>
          </a:p>
          <a:p>
            <a:pPr lvl="1" fontAlgn="auto">
              <a:spcAft>
                <a:spcPts val="0"/>
              </a:spcAft>
              <a:buFont typeface="Arial"/>
              <a:buChar char="–"/>
              <a:defRPr/>
            </a:pPr>
            <a:r>
              <a:rPr lang="tr-TR" sz="2800" dirty="0" smtClean="0">
                <a:solidFill>
                  <a:schemeClr val="tx1"/>
                </a:solidFill>
                <a:latin typeface="Times New Roman" panose="02020603050405020304" pitchFamily="18" charset="0"/>
                <a:cs typeface="Times New Roman" panose="02020603050405020304" pitchFamily="18" charset="0"/>
              </a:rPr>
              <a:t>Kötü muameleye maruz kaldığı iddia edilen kişi ile görüşme.</a:t>
            </a:r>
          </a:p>
          <a:p>
            <a:pPr marL="800100" lvl="2" indent="0" fontAlgn="auto">
              <a:spcAft>
                <a:spcPts val="0"/>
              </a:spcAft>
              <a:buFont typeface="Arial"/>
              <a:buNone/>
              <a:defRPr/>
            </a:pPr>
            <a:endParaRPr lang="tr-TR" b="1" dirty="0"/>
          </a:p>
        </p:txBody>
      </p:sp>
    </p:spTree>
    <p:extLst>
      <p:ext uri="{BB962C8B-B14F-4D97-AF65-F5344CB8AC3E}">
        <p14:creationId xmlns:p14="http://schemas.microsoft.com/office/powerpoint/2010/main" val="356222604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a:spLocks noGrp="1"/>
          </p:cNvSpPr>
          <p:nvPr>
            <p:ph type="title"/>
          </p:nvPr>
        </p:nvSpPr>
        <p:spPr/>
        <p:txBody>
          <a:bodyPr>
            <a:normAutofit/>
          </a:bodyPr>
          <a:lstStyle/>
          <a:p>
            <a:pPr algn="ctr"/>
            <a:r>
              <a:rPr lang="tr-TR"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HUKUKİ BİLGİLER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İçerik Yer Tutucusu 2"/>
          <p:cNvSpPr>
            <a:spLocks noGrp="1"/>
          </p:cNvSpPr>
          <p:nvPr>
            <p:ph idx="1"/>
          </p:nvPr>
        </p:nvSpPr>
        <p:spPr>
          <a:solidFill>
            <a:schemeClr val="accent1">
              <a:lumMod val="60000"/>
              <a:lumOff val="40000"/>
            </a:schemeClr>
          </a:solidFill>
        </p:spPr>
        <p:txBody>
          <a:bodyPr>
            <a:normAutofit lnSpcReduction="10000"/>
          </a:bodyPr>
          <a:lstStyle/>
          <a:p>
            <a:pPr marL="514350" indent="-514350">
              <a:buAutoNum type="arabicPlain" startAt="5237"/>
            </a:pPr>
            <a:r>
              <a:rPr lang="tr-TR" sz="2800" dirty="0" smtClean="0">
                <a:solidFill>
                  <a:srgbClr val="660066"/>
                </a:solidFill>
                <a:latin typeface="Times New Roman" panose="02020603050405020304" pitchFamily="18" charset="0"/>
                <a:cs typeface="Times New Roman" panose="02020603050405020304" pitchFamily="18" charset="0"/>
              </a:rPr>
              <a:t>SAYILI TÜRK CEZA KANUNU</a:t>
            </a:r>
            <a:r>
              <a:rPr lang="tr-TR" sz="2800" b="1" dirty="0" smtClean="0">
                <a:solidFill>
                  <a:srgbClr val="660066"/>
                </a:solidFill>
                <a:latin typeface="Times New Roman" panose="02020603050405020304" pitchFamily="18" charset="0"/>
                <a:cs typeface="Times New Roman" panose="02020603050405020304" pitchFamily="18" charset="0"/>
              </a:rPr>
              <a:t> </a:t>
            </a:r>
          </a:p>
          <a:p>
            <a:pPr marL="0" indent="0">
              <a:buNone/>
            </a:pPr>
            <a:r>
              <a:rPr lang="tr-TR" sz="3200" b="1" dirty="0" smtClean="0">
                <a:solidFill>
                  <a:srgbClr val="660066"/>
                </a:solidFill>
                <a:latin typeface="Times New Roman" panose="02020603050405020304" pitchFamily="18" charset="0"/>
                <a:cs typeface="Times New Roman" panose="02020603050405020304" pitchFamily="18" charset="0"/>
              </a:rPr>
              <a:t>Madde 94</a:t>
            </a:r>
            <a:r>
              <a:rPr lang="tr-TR" sz="2800" b="1" dirty="0" smtClean="0">
                <a:solidFill>
                  <a:srgbClr val="660066"/>
                </a:solidFill>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Bir kişiye karşı insan onuruyla bağdaşmayan ve bedensel veya ruhsal yönden acı çekmesine, algılama veya irade yeteneğinin etkilenmesine, aşağılanmasına yol açacak davranışları gerçekleştiren kamu görevlisi hakkında 3 yıldan 12 yıla kadar hapis cezası hükmolunur.</a:t>
            </a:r>
          </a:p>
          <a:p>
            <a:r>
              <a:rPr lang="tr-TR" sz="2800" dirty="0" smtClean="0">
                <a:latin typeface="Times New Roman" panose="02020603050405020304" pitchFamily="18" charset="0"/>
                <a:cs typeface="Times New Roman" panose="02020603050405020304" pitchFamily="18" charset="0"/>
              </a:rPr>
              <a:t>Bu suçun işlenişine iştirak eden diğer kişilerde kamu görevlisi gibi cezalandırılır.</a:t>
            </a:r>
          </a:p>
          <a:p>
            <a:r>
              <a:rPr lang="tr-TR" sz="2800" dirty="0" smtClean="0">
                <a:latin typeface="Times New Roman" panose="02020603050405020304" pitchFamily="18" charset="0"/>
                <a:cs typeface="Times New Roman" panose="02020603050405020304" pitchFamily="18" charset="0"/>
              </a:rPr>
              <a:t>Bu suçun ihmali davranışla işlenmesi halinde, verilecek cezada bu nedenle indirim yapılmaz.</a:t>
            </a:r>
            <a:endParaRPr lang="tr-TR" sz="2800" b="1" dirty="0" smtClean="0">
              <a:solidFill>
                <a:srgbClr val="66006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normAutofit/>
          </a:bodyPr>
          <a:lstStyle/>
          <a:p>
            <a:endParaRPr lang="tr-TR" dirty="0"/>
          </a:p>
        </p:txBody>
      </p:sp>
    </p:spTree>
    <p:extLst>
      <p:ext uri="{BB962C8B-B14F-4D97-AF65-F5344CB8AC3E}">
        <p14:creationId xmlns:p14="http://schemas.microsoft.com/office/powerpoint/2010/main" val="252726828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HUKUKİ BİLGİLER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İçerik Yer Tutucusu 2"/>
          <p:cNvSpPr>
            <a:spLocks noGrp="1"/>
          </p:cNvSpPr>
          <p:nvPr>
            <p:ph idx="1"/>
          </p:nvPr>
        </p:nvSpPr>
        <p:spPr>
          <a:xfrm>
            <a:off x="239349" y="1643051"/>
            <a:ext cx="10115384" cy="4483113"/>
          </a:xfrm>
          <a:solidFill>
            <a:schemeClr val="accent1">
              <a:lumMod val="60000"/>
              <a:lumOff val="40000"/>
            </a:schemeClr>
          </a:solidFill>
        </p:spPr>
        <p:txBody>
          <a:bodyPr>
            <a:normAutofit/>
          </a:bodyPr>
          <a:lstStyle/>
          <a:p>
            <a:pPr algn="ctr">
              <a:buNone/>
            </a:pPr>
            <a:r>
              <a:rPr lang="tr-TR" sz="2800" dirty="0" smtClean="0">
                <a:solidFill>
                  <a:srgbClr val="660066"/>
                </a:solidFill>
                <a:latin typeface="Times New Roman" panose="02020603050405020304" pitchFamily="18" charset="0"/>
                <a:cs typeface="Times New Roman" panose="02020603050405020304" pitchFamily="18" charset="0"/>
              </a:rPr>
              <a:t>YENİ BORÇLAR KANUNU</a:t>
            </a:r>
          </a:p>
          <a:p>
            <a:pPr>
              <a:buNone/>
            </a:pPr>
            <a:r>
              <a:rPr lang="tr-TR" sz="2800" b="1" dirty="0" smtClean="0">
                <a:solidFill>
                  <a:srgbClr val="660066"/>
                </a:solidFill>
                <a:latin typeface="Times New Roman" panose="02020603050405020304" pitchFamily="18" charset="0"/>
                <a:cs typeface="Times New Roman" panose="02020603050405020304" pitchFamily="18" charset="0"/>
              </a:rPr>
              <a:t>Madde 417: </a:t>
            </a:r>
            <a:r>
              <a:rPr lang="tr-TR" sz="2800" dirty="0" smtClean="0">
                <a:latin typeface="Times New Roman" panose="02020603050405020304" pitchFamily="18" charset="0"/>
                <a:cs typeface="Times New Roman" panose="02020603050405020304" pitchFamily="18" charset="0"/>
              </a:rPr>
              <a:t>İşveren, hizmet ilişkisinde işçinin kişiliğini korumak ve saygı göstermek ve işyerinde dürüstlük ilkelerine uygun bir düzeni sağlamakla, özellikle işçilerin psikolojik ve cinsel tacize uğramamaları ve bu tür tacizlere uğramış olanların daha fazla zarar görmemeleri için gerekli önlemleri almakla yükümlüdür.</a:t>
            </a:r>
          </a:p>
          <a:p>
            <a:pPr algn="just"/>
            <a:endParaRPr lang="tr-TR" sz="2800" dirty="0"/>
          </a:p>
        </p:txBody>
      </p:sp>
    </p:spTree>
    <p:extLst>
      <p:ext uri="{BB962C8B-B14F-4D97-AF65-F5344CB8AC3E}">
        <p14:creationId xmlns:p14="http://schemas.microsoft.com/office/powerpoint/2010/main" val="226434509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a:spLocks noGrp="1"/>
          </p:cNvSpPr>
          <p:nvPr>
            <p:ph type="title"/>
          </p:nvPr>
        </p:nvSpPr>
        <p:spPr/>
        <p:txBody>
          <a:bodyPr>
            <a:normAutofit/>
          </a:bodyPr>
          <a:lstStyle/>
          <a:p>
            <a:pPr algn="ctr"/>
            <a:r>
              <a:rPr lang="tr-TR"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HUKUKİ BİLGİLER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2 İçerik Yer Tutucusu"/>
          <p:cNvSpPr>
            <a:spLocks noGrp="1"/>
          </p:cNvSpPr>
          <p:nvPr>
            <p:ph idx="1"/>
          </p:nvPr>
        </p:nvSpPr>
        <p:spPr>
          <a:xfrm>
            <a:off x="609600" y="1714488"/>
            <a:ext cx="11252548" cy="4442472"/>
          </a:xfrm>
          <a:solidFill>
            <a:schemeClr val="accent1">
              <a:lumMod val="60000"/>
              <a:lumOff val="40000"/>
            </a:schemeClr>
          </a:solidFill>
        </p:spPr>
        <p:txBody>
          <a:bodyPr>
            <a:normAutofit fontScale="92500" lnSpcReduction="20000"/>
          </a:bodyPr>
          <a:lstStyle/>
          <a:p>
            <a:pPr>
              <a:buNone/>
            </a:pPr>
            <a:r>
              <a:rPr lang="tr-TR" sz="3000" dirty="0" smtClean="0">
                <a:solidFill>
                  <a:srgbClr val="660066"/>
                </a:solidFill>
                <a:latin typeface="Times New Roman" panose="02020603050405020304" pitchFamily="18" charset="0"/>
                <a:cs typeface="Times New Roman" panose="02020603050405020304" pitchFamily="18" charset="0"/>
              </a:rPr>
              <a:t>657 SAYILI DEVLET MEMURLARI KANUNU</a:t>
            </a:r>
          </a:p>
          <a:p>
            <a:pPr>
              <a:buNone/>
            </a:pPr>
            <a:r>
              <a:rPr lang="tr-TR" sz="3000" b="1" dirty="0" smtClean="0">
                <a:solidFill>
                  <a:srgbClr val="660066"/>
                </a:solidFill>
                <a:latin typeface="Times New Roman" panose="02020603050405020304" pitchFamily="18" charset="0"/>
                <a:cs typeface="Times New Roman" panose="02020603050405020304" pitchFamily="18" charset="0"/>
              </a:rPr>
              <a:t>Madde 10: </a:t>
            </a:r>
            <a:r>
              <a:rPr lang="tr-TR" sz="3000" dirty="0" smtClean="0">
                <a:latin typeface="Times New Roman" panose="02020603050405020304" pitchFamily="18" charset="0"/>
                <a:cs typeface="Times New Roman" panose="02020603050405020304" pitchFamily="18" charset="0"/>
              </a:rPr>
              <a:t>Amir maiyetindeki memurlara hakkaniyet ve eşitlik içinde davranır. Amirlik yetkisini kanun, tüzük ve yönetmeliklerde belirtilen esaslar içinde kullanır.</a:t>
            </a:r>
          </a:p>
          <a:p>
            <a:pPr>
              <a:buNone/>
            </a:pPr>
            <a:r>
              <a:rPr lang="tr-TR" sz="3000" b="1" dirty="0" smtClean="0">
                <a:solidFill>
                  <a:srgbClr val="660066"/>
                </a:solidFill>
                <a:latin typeface="Times New Roman" panose="02020603050405020304" pitchFamily="18" charset="0"/>
                <a:cs typeface="Times New Roman" panose="02020603050405020304" pitchFamily="18" charset="0"/>
              </a:rPr>
              <a:t>Madde 11: </a:t>
            </a:r>
            <a:r>
              <a:rPr lang="tr-TR" sz="3000" dirty="0" smtClean="0">
                <a:latin typeface="Times New Roman" panose="02020603050405020304" pitchFamily="18" charset="0"/>
                <a:cs typeface="Times New Roman" panose="02020603050405020304" pitchFamily="18" charset="0"/>
              </a:rPr>
              <a:t>Devlet memurları kanun, tüzük ve yönetmeliklerde belirtilen esaslara uymakla ve amirler tarafından verilen görevleri yerine getirmekle yükümlü ve görevlerinin iyi ve doğru yürütülmesinden amirlerine karşı sorumludurlar.</a:t>
            </a:r>
          </a:p>
          <a:p>
            <a:pPr>
              <a:buNone/>
            </a:pPr>
            <a:r>
              <a:rPr lang="tr-TR" sz="3000" b="1" dirty="0" smtClean="0">
                <a:solidFill>
                  <a:srgbClr val="660066"/>
                </a:solidFill>
                <a:latin typeface="Times New Roman" panose="02020603050405020304" pitchFamily="18" charset="0"/>
                <a:cs typeface="Times New Roman" panose="02020603050405020304" pitchFamily="18" charset="0"/>
              </a:rPr>
              <a:t>Madde17:</a:t>
            </a:r>
            <a:r>
              <a:rPr lang="tr-TR" sz="3000" dirty="0" smtClean="0">
                <a:solidFill>
                  <a:srgbClr val="660066"/>
                </a:solidFill>
                <a:latin typeface="Times New Roman" panose="02020603050405020304" pitchFamily="18" charset="0"/>
                <a:cs typeface="Times New Roman" panose="02020603050405020304" pitchFamily="18" charset="0"/>
              </a:rPr>
              <a:t> </a:t>
            </a:r>
            <a:r>
              <a:rPr lang="tr-TR" sz="3000" dirty="0" smtClean="0">
                <a:latin typeface="Times New Roman" panose="02020603050405020304" pitchFamily="18" charset="0"/>
                <a:cs typeface="Times New Roman" panose="02020603050405020304" pitchFamily="18" charset="0"/>
              </a:rPr>
              <a:t>Devlet memurları, bu kanun ve kanuna dayanılarak yayınlanan tüzük ve yönetmeliklere göre tayin ve tespit olunup yürürlükte bulunan hükümlerin kendileri hakkında aynen uygulanmasını istemek hakkına sahiptir.</a:t>
            </a:r>
          </a:p>
          <a:p>
            <a:pPr>
              <a:buClr>
                <a:srgbClr val="660066"/>
              </a:buClr>
              <a:buFont typeface="Wingdings" pitchFamily="2" charset="2"/>
              <a:buChar char="v"/>
            </a:pPr>
            <a:endParaRPr lang="tr-TR" sz="2800" dirty="0"/>
          </a:p>
        </p:txBody>
      </p:sp>
    </p:spTree>
    <p:extLst>
      <p:ext uri="{BB962C8B-B14F-4D97-AF65-F5344CB8AC3E}">
        <p14:creationId xmlns:p14="http://schemas.microsoft.com/office/powerpoint/2010/main" val="25558875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82600" y="1464733"/>
            <a:ext cx="9745133" cy="4692227"/>
          </a:xfrm>
          <a:solidFill>
            <a:schemeClr val="accent1">
              <a:lumMod val="60000"/>
              <a:lumOff val="40000"/>
            </a:schemeClr>
          </a:solidFill>
        </p:spPr>
        <p:txBody>
          <a:bodyPr>
            <a:normAutofit/>
          </a:bodyPr>
          <a:lstStyle/>
          <a:p>
            <a:pPr>
              <a:buNone/>
            </a:pPr>
            <a:r>
              <a:rPr lang="tr-TR" sz="2800" b="1" dirty="0" smtClean="0">
                <a:solidFill>
                  <a:srgbClr val="660066"/>
                </a:solidFill>
                <a:latin typeface="Times New Roman" pitchFamily="18" charset="0"/>
                <a:cs typeface="Times New Roman" pitchFamily="18" charset="0"/>
              </a:rPr>
              <a:t>Madde18: </a:t>
            </a:r>
            <a:r>
              <a:rPr lang="tr-TR" sz="2800" dirty="0" smtClean="0">
                <a:latin typeface="Times New Roman" pitchFamily="18" charset="0"/>
                <a:cs typeface="Times New Roman" pitchFamily="18" charset="0"/>
              </a:rPr>
              <a:t>Kanunlarda yazılı haller dışında devlet memurunun memurluğuna son verilemez, aylık ve başka hakları elinden alınamaz</a:t>
            </a:r>
          </a:p>
          <a:p>
            <a:pPr>
              <a:buNone/>
            </a:pPr>
            <a:r>
              <a:rPr lang="tr-TR" sz="2800" b="1" dirty="0" smtClean="0">
                <a:solidFill>
                  <a:srgbClr val="660066"/>
                </a:solidFill>
                <a:latin typeface="Times New Roman" pitchFamily="18" charset="0"/>
                <a:cs typeface="Times New Roman" pitchFamily="18" charset="0"/>
              </a:rPr>
              <a:t>Madde 21: </a:t>
            </a:r>
            <a:r>
              <a:rPr lang="tr-TR" sz="2800" dirty="0" smtClean="0">
                <a:latin typeface="Times New Roman" pitchFamily="18" charset="0"/>
                <a:cs typeface="Times New Roman" pitchFamily="18" charset="0"/>
              </a:rPr>
              <a:t>Devlet memurları kurumlarıyla ilgili resmi ve şahsi işlerinden dolayı müracaat; amirleri veya kurumları tarafından kendilerine uygulanan idari eylem ve işlemlerden dolayı şikayet ve dava açma hakkına sahiptir.</a:t>
            </a:r>
          </a:p>
          <a:p>
            <a:r>
              <a:rPr lang="tr-TR" sz="2800" dirty="0" smtClean="0">
                <a:latin typeface="Times New Roman" pitchFamily="18" charset="0"/>
                <a:cs typeface="Times New Roman" pitchFamily="18" charset="0"/>
              </a:rPr>
              <a:t>Şikayet ve müracaatlara ilişkin  ‘ Devlet Memurlarının Şikayet ve Müracaatları Hakkında Yönetmelik’ de bulunmaktadır.</a:t>
            </a:r>
          </a:p>
          <a:p>
            <a:endParaRPr lang="tr-TR" sz="2800" dirty="0" smtClean="0"/>
          </a:p>
          <a:p>
            <a:endParaRPr lang="tr-TR" sz="2800" dirty="0"/>
          </a:p>
        </p:txBody>
      </p:sp>
      <p:sp>
        <p:nvSpPr>
          <p:cNvPr id="5" name="Başlık 1"/>
          <p:cNvSpPr txBox="1">
            <a:spLocks/>
          </p:cNvSpPr>
          <p:nvPr/>
        </p:nvSpPr>
        <p:spPr>
          <a:xfrm>
            <a:off x="381000" y="516467"/>
            <a:ext cx="9652000" cy="853440"/>
          </a:xfrm>
          <a:prstGeom prst="rect">
            <a:avLst/>
          </a:prstGeom>
        </p:spPr>
        <p:txBody>
          <a:bodyPr vert="horz" lIns="45720" tIns="0" rIns="45720" bIns="0" anchor="b" anchorCtr="0">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4400" b="1" i="0" u="none" strike="noStrike" kern="1200" cap="all" spc="0" normalizeH="0" baseline="0" noProof="0" dirty="0" smtClean="0">
                <a:ln w="500">
                  <a:solidFill>
                    <a:schemeClr val="tx2">
                      <a:shade val="20000"/>
                      <a:satMod val="120000"/>
                    </a:schemeClr>
                  </a:solidFill>
                </a:ln>
                <a:solidFill>
                  <a:schemeClr val="tx1"/>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rPr>
              <a:t>HUKUKİ BİLGİLER</a:t>
            </a:r>
            <a:endParaRPr kumimoji="0" lang="tr-TR" sz="4400" b="1" i="0" u="none" strike="noStrike" kern="1200" cap="all" spc="0" normalizeH="0" baseline="0" noProof="0" dirty="0">
              <a:ln w="500">
                <a:solidFill>
                  <a:schemeClr val="tx2">
                    <a:shade val="20000"/>
                    <a:satMod val="120000"/>
                  </a:schemeClr>
                </a:solidFill>
              </a:ln>
              <a:solidFill>
                <a:schemeClr val="tx1"/>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endParaRPr>
          </a:p>
        </p:txBody>
      </p:sp>
    </p:spTree>
    <p:extLst>
      <p:ext uri="{BB962C8B-B14F-4D97-AF65-F5344CB8AC3E}">
        <p14:creationId xmlns:p14="http://schemas.microsoft.com/office/powerpoint/2010/main" val="245569832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623392" y="260648"/>
            <a:ext cx="9985341" cy="884046"/>
          </a:xfrm>
        </p:spPr>
        <p:txBody>
          <a:bodyPr>
            <a:normAutofit/>
          </a:bodyPr>
          <a:lstStyle/>
          <a:p>
            <a:pPr algn="ctr">
              <a:defRPr/>
            </a:pPr>
            <a:r>
              <a:rPr lang="tr-TR" b="1" dirty="0" smtClean="0">
                <a:solidFill>
                  <a:schemeClr val="tx1"/>
                </a:solidFill>
                <a:latin typeface="Times New Roman" pitchFamily="18" charset="0"/>
                <a:ea typeface="+mn-ea"/>
                <a:cs typeface="Times New Roman" pitchFamily="18" charset="0"/>
              </a:rPr>
              <a:t>HUKUKİ BİLGİLER</a:t>
            </a:r>
            <a:endParaRPr lang="tr-TR" b="1" dirty="0">
              <a:solidFill>
                <a:schemeClr val="tx1"/>
              </a:solidFill>
              <a:latin typeface="Times New Roman" pitchFamily="18" charset="0"/>
              <a:ea typeface="+mn-ea"/>
              <a:cs typeface="Times New Roman" pitchFamily="18" charset="0"/>
            </a:endParaRPr>
          </a:p>
        </p:txBody>
      </p:sp>
      <p:sp>
        <p:nvSpPr>
          <p:cNvPr id="3" name="İçerik Yer Tutucusu 2"/>
          <p:cNvSpPr>
            <a:spLocks noGrp="1"/>
          </p:cNvSpPr>
          <p:nvPr>
            <p:ph idx="1"/>
          </p:nvPr>
        </p:nvSpPr>
        <p:spPr>
          <a:xfrm>
            <a:off x="609600" y="1484784"/>
            <a:ext cx="10926871" cy="4608512"/>
          </a:xfrm>
          <a:solidFill>
            <a:schemeClr val="accent1">
              <a:lumMod val="60000"/>
              <a:lumOff val="40000"/>
            </a:schemeClr>
          </a:solidFill>
        </p:spPr>
        <p:txBody>
          <a:bodyPr>
            <a:noAutofit/>
          </a:bodyPr>
          <a:lstStyle/>
          <a:p>
            <a:pPr>
              <a:buNone/>
            </a:pPr>
            <a:r>
              <a:rPr lang="tr-TR" b="1" dirty="0" smtClean="0">
                <a:solidFill>
                  <a:srgbClr val="660066"/>
                </a:solidFill>
                <a:latin typeface="Times New Roman" panose="02020603050405020304" pitchFamily="18" charset="0"/>
                <a:cs typeface="Times New Roman" panose="02020603050405020304" pitchFamily="18" charset="0"/>
              </a:rPr>
              <a:t>Madde 125: </a:t>
            </a:r>
            <a:r>
              <a:rPr lang="tr-TR" dirty="0" smtClean="0">
                <a:latin typeface="Times New Roman" panose="02020603050405020304" pitchFamily="18" charset="0"/>
                <a:cs typeface="Times New Roman" panose="02020603050405020304" pitchFamily="18" charset="0"/>
              </a:rPr>
              <a:t>Devlet memurlarına verilecek disiplin cezaları ile her bir disiplin cezasını gerektiren fiil ve haller şunlardır: </a:t>
            </a:r>
          </a:p>
          <a:p>
            <a:pPr>
              <a:buNone/>
            </a:pPr>
            <a:r>
              <a:rPr lang="tr-TR" b="1" dirty="0" smtClean="0">
                <a:solidFill>
                  <a:srgbClr val="660066"/>
                </a:solidFill>
                <a:latin typeface="Times New Roman" panose="02020603050405020304" pitchFamily="18" charset="0"/>
                <a:cs typeface="Times New Roman" panose="02020603050405020304" pitchFamily="18" charset="0"/>
              </a:rPr>
              <a:t>Kınama cezasını gerektiren fiil ve haller: </a:t>
            </a:r>
          </a:p>
          <a:p>
            <a:pPr>
              <a:buFont typeface="Wingdings" pitchFamily="2" charset="2"/>
              <a:buChar char="v"/>
            </a:pPr>
            <a:r>
              <a:rPr lang="tr-TR" dirty="0" smtClean="0">
                <a:latin typeface="Times New Roman" panose="02020603050405020304" pitchFamily="18" charset="0"/>
                <a:cs typeface="Times New Roman" panose="02020603050405020304" pitchFamily="18" charset="0"/>
              </a:rPr>
              <a:t>Görev sırasında amire hal ve hareketi ile saygısız davranmak</a:t>
            </a:r>
          </a:p>
          <a:p>
            <a:pPr>
              <a:buFont typeface="Wingdings" pitchFamily="2" charset="2"/>
              <a:buChar char="v"/>
            </a:pPr>
            <a:r>
              <a:rPr lang="tr-TR" dirty="0" smtClean="0">
                <a:latin typeface="Times New Roman" panose="02020603050405020304" pitchFamily="18" charset="0"/>
                <a:cs typeface="Times New Roman" panose="02020603050405020304" pitchFamily="18" charset="0"/>
              </a:rPr>
              <a:t>İş arkadaşlarına, maiyetindeki personele ve iş sahiplerine kötü muamelede bulunmak,</a:t>
            </a:r>
          </a:p>
          <a:p>
            <a:pPr>
              <a:buFont typeface="Wingdings" pitchFamily="2" charset="2"/>
              <a:buChar char="v"/>
            </a:pPr>
            <a:r>
              <a:rPr lang="tr-TR" dirty="0" smtClean="0">
                <a:latin typeface="Times New Roman" panose="02020603050405020304" pitchFamily="18" charset="0"/>
                <a:cs typeface="Times New Roman" panose="02020603050405020304" pitchFamily="18" charset="0"/>
              </a:rPr>
              <a:t>İş arkadaşlarına ve iş sahiplerine söz veya hareketle sataşmak</a:t>
            </a:r>
          </a:p>
          <a:p>
            <a:pPr>
              <a:buFont typeface="Wingdings" pitchFamily="2" charset="2"/>
              <a:buChar char="v"/>
            </a:pPr>
            <a:r>
              <a:rPr lang="tr-TR" dirty="0" smtClean="0">
                <a:latin typeface="Times New Roman" panose="02020603050405020304" pitchFamily="18" charset="0"/>
                <a:cs typeface="Times New Roman" panose="02020603050405020304" pitchFamily="18" charset="0"/>
              </a:rPr>
              <a:t>Görev mahallinde genel ahlak ve edep dışı davranışlarda bulunmak ve bu tür yazı yazmak, işaret, resim ve benzeri şekiller çizmek ve yapmak,</a:t>
            </a:r>
          </a:p>
          <a:p>
            <a:pPr>
              <a:buFont typeface="Wingdings" pitchFamily="2" charset="2"/>
              <a:buChar char="v"/>
            </a:pPr>
            <a:r>
              <a:rPr lang="tr-TR" dirty="0" smtClean="0">
                <a:latin typeface="Times New Roman" panose="02020603050405020304" pitchFamily="18" charset="0"/>
                <a:cs typeface="Times New Roman" panose="02020603050405020304" pitchFamily="18" charset="0"/>
              </a:rPr>
              <a:t>Kurumların huzur, sükun ve çalışma düzenini bozmak</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7764297"/>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a:spLocks noGrp="1"/>
          </p:cNvSpPr>
          <p:nvPr>
            <p:ph type="title"/>
          </p:nvPr>
        </p:nvSpPr>
        <p:spPr/>
        <p:txBody>
          <a:bodyPr>
            <a:normAutofit/>
          </a:bodyPr>
          <a:lstStyle/>
          <a:p>
            <a:pPr algn="ctr">
              <a:defRPr/>
            </a:pPr>
            <a:r>
              <a:rPr lang="tr-TR" b="1" dirty="0" smtClean="0">
                <a:solidFill>
                  <a:schemeClr val="tx1"/>
                </a:solidFill>
                <a:latin typeface="Times New Roman" pitchFamily="18" charset="0"/>
                <a:ea typeface="+mn-ea"/>
                <a:cs typeface="Times New Roman" pitchFamily="18" charset="0"/>
              </a:rPr>
              <a:t>HUKUKİ BİLGİLER</a:t>
            </a:r>
            <a:endParaRPr lang="tr-TR" b="1" dirty="0">
              <a:solidFill>
                <a:schemeClr val="tx1"/>
              </a:solidFill>
              <a:latin typeface="Times New Roman" pitchFamily="18" charset="0"/>
              <a:ea typeface="+mn-ea"/>
              <a:cs typeface="Times New Roman" pitchFamily="18" charset="0"/>
            </a:endParaRPr>
          </a:p>
        </p:txBody>
      </p:sp>
      <p:sp>
        <p:nvSpPr>
          <p:cNvPr id="5" name="İçerik Yer Tutucusu 2"/>
          <p:cNvSpPr txBox="1">
            <a:spLocks noGrp="1"/>
          </p:cNvSpPr>
          <p:nvPr>
            <p:ph idx="1"/>
          </p:nvPr>
        </p:nvSpPr>
        <p:spPr>
          <a:xfrm>
            <a:off x="609600" y="1643050"/>
            <a:ext cx="9575800" cy="4513910"/>
          </a:xfrm>
          <a:prstGeom prst="rect">
            <a:avLst/>
          </a:prstGeom>
          <a:solidFill>
            <a:schemeClr val="accent1">
              <a:lumMod val="60000"/>
              <a:lumOff val="40000"/>
            </a:schemeClr>
          </a:solid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tr-TR" sz="2800" b="1" dirty="0" smtClean="0">
                <a:solidFill>
                  <a:srgbClr val="660066"/>
                </a:solidFill>
                <a:latin typeface="Times New Roman" pitchFamily="18" charset="0"/>
                <a:cs typeface="Times New Roman" pitchFamily="18" charset="0"/>
              </a:rPr>
              <a:t>Aylıktan kesme cezasını gerektiren fiil ve haller şunlardır:</a:t>
            </a:r>
          </a:p>
          <a:p>
            <a:pPr>
              <a:buFont typeface="Wingdings" pitchFamily="2" charset="2"/>
              <a:buChar char="v"/>
            </a:pPr>
            <a:r>
              <a:rPr lang="tr-TR" sz="2800" dirty="0" smtClean="0">
                <a:latin typeface="Times New Roman" pitchFamily="18" charset="0"/>
                <a:cs typeface="Times New Roman" pitchFamily="18" charset="0"/>
              </a:rPr>
              <a:t>Görev sırasında amirine sözle saygısızlık etmek,</a:t>
            </a:r>
          </a:p>
          <a:p>
            <a:pPr>
              <a:buNone/>
            </a:pPr>
            <a:r>
              <a:rPr lang="tr-TR" sz="2800" b="1" dirty="0" smtClean="0">
                <a:solidFill>
                  <a:srgbClr val="660066"/>
                </a:solidFill>
                <a:latin typeface="Times New Roman" pitchFamily="18" charset="0"/>
                <a:cs typeface="Times New Roman" pitchFamily="18" charset="0"/>
              </a:rPr>
              <a:t>Kademe ilerlemesinin durdurulması cezasını gerektiren fiil </a:t>
            </a:r>
          </a:p>
          <a:p>
            <a:pPr>
              <a:buNone/>
            </a:pPr>
            <a:r>
              <a:rPr lang="tr-TR" sz="2800" b="1" dirty="0" smtClean="0">
                <a:solidFill>
                  <a:srgbClr val="660066"/>
                </a:solidFill>
                <a:latin typeface="Times New Roman" pitchFamily="18" charset="0"/>
                <a:cs typeface="Times New Roman" pitchFamily="18" charset="0"/>
              </a:rPr>
              <a:t>ve haller şunlardır:</a:t>
            </a:r>
          </a:p>
          <a:p>
            <a:pPr>
              <a:buFont typeface="Wingdings" pitchFamily="2" charset="2"/>
              <a:buChar char="v"/>
            </a:pPr>
            <a:r>
              <a:rPr lang="tr-TR" sz="2800" dirty="0" smtClean="0">
                <a:latin typeface="Times New Roman" pitchFamily="18" charset="0"/>
                <a:cs typeface="Times New Roman" pitchFamily="18" charset="0"/>
              </a:rPr>
              <a:t>Amirine veya maiyetindekilere karşı küçük düşürücü veya aşağılayıcı fiil ve hareketler yapmak,</a:t>
            </a:r>
          </a:p>
          <a:p>
            <a:pPr>
              <a:buFont typeface="Wingdings" pitchFamily="2" charset="2"/>
              <a:buChar char="v"/>
            </a:pPr>
            <a:r>
              <a:rPr lang="tr-TR" sz="2800" dirty="0" smtClean="0">
                <a:latin typeface="Times New Roman" pitchFamily="18" charset="0"/>
                <a:cs typeface="Times New Roman" pitchFamily="18" charset="0"/>
              </a:rPr>
              <a:t>Amirlerine, maiyetindekilere, iş arkadaşları veya iş sahiplerine hakarette bulunmak veya bunları tehdit etmek</a:t>
            </a:r>
          </a:p>
        </p:txBody>
      </p:sp>
      <p:sp>
        <p:nvSpPr>
          <p:cNvPr id="6" name="Slide Number Placeholder 5"/>
          <p:cNvSpPr>
            <a:spLocks noGrp="1"/>
          </p:cNvSpPr>
          <p:nvPr>
            <p:ph type="sldNum" sz="quarter" idx="12"/>
          </p:nvPr>
        </p:nvSpPr>
        <p:spPr/>
        <p:txBody>
          <a:bodyPr>
            <a:normAutofit/>
          </a:bodyPr>
          <a:lstStyle/>
          <a:p>
            <a:endParaRPr lang="tr-TR" dirty="0"/>
          </a:p>
        </p:txBody>
      </p:sp>
    </p:spTree>
    <p:extLst>
      <p:ext uri="{BB962C8B-B14F-4D97-AF65-F5344CB8AC3E}">
        <p14:creationId xmlns:p14="http://schemas.microsoft.com/office/powerpoint/2010/main" val="414684653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609600" y="0"/>
            <a:ext cx="9745133" cy="901874"/>
          </a:xfrm>
        </p:spPr>
        <p:txBody>
          <a:bodyPr>
            <a:noAutofit/>
          </a:bodyPr>
          <a:lstStyle/>
          <a:p>
            <a:pPr algn="ctr">
              <a:defRPr/>
            </a:pPr>
            <a:r>
              <a:rPr lang="tr-TR" b="1" dirty="0" smtClean="0">
                <a:solidFill>
                  <a:schemeClr val="tx1"/>
                </a:solidFill>
                <a:latin typeface="Times New Roman" pitchFamily="18" charset="0"/>
                <a:ea typeface="+mn-ea"/>
                <a:cs typeface="Times New Roman" pitchFamily="18" charset="0"/>
              </a:rPr>
              <a:t>Denetim Eksikliği</a:t>
            </a:r>
          </a:p>
        </p:txBody>
      </p:sp>
      <p:sp>
        <p:nvSpPr>
          <p:cNvPr id="3" name="Content Placeholder 2"/>
          <p:cNvSpPr>
            <a:spLocks noGrp="1"/>
          </p:cNvSpPr>
          <p:nvPr>
            <p:ph idx="1"/>
          </p:nvPr>
        </p:nvSpPr>
        <p:spPr>
          <a:xfrm>
            <a:off x="198968" y="1169989"/>
            <a:ext cx="10206566" cy="5280025"/>
          </a:xfrm>
          <a:solidFill>
            <a:schemeClr val="accent1">
              <a:lumMod val="60000"/>
              <a:lumOff val="40000"/>
            </a:schemeClr>
          </a:solidFill>
        </p:spPr>
        <p:txBody>
          <a:bodyPr>
            <a:normAutofit/>
          </a:bodyPr>
          <a:lstStyle/>
          <a:p>
            <a:pPr>
              <a:lnSpc>
                <a:spcPct val="80000"/>
              </a:lnSpc>
            </a:pPr>
            <a:r>
              <a:rPr lang="tr-TR" sz="2800" b="1" dirty="0" smtClean="0">
                <a:latin typeface="Times New Roman" pitchFamily="18" charset="0"/>
                <a:cs typeface="Times New Roman" pitchFamily="18" charset="0"/>
              </a:rPr>
              <a:t>İşyerlerinde Psikolojik Tacizin Önlenmesi Genelgesi Madde-1</a:t>
            </a:r>
          </a:p>
          <a:p>
            <a:pPr>
              <a:lnSpc>
                <a:spcPct val="80000"/>
              </a:lnSpc>
              <a:buFont typeface="Arial" charset="0"/>
              <a:buNone/>
            </a:pPr>
            <a:r>
              <a:rPr lang="tr-TR" sz="2800" dirty="0" smtClean="0">
                <a:latin typeface="Times New Roman" pitchFamily="18" charset="0"/>
                <a:cs typeface="Times New Roman" pitchFamily="18" charset="0"/>
              </a:rPr>
              <a:t>İşyerinde psikolojik tacizle mücadelenin öncelikle işverenin sorumluluğunda olduğunu ve işverenlerin çalışanların tacize maruz kalmamaları için gerekli bütün önlemleri almaları gerektiğini düzenlemektedir.</a:t>
            </a:r>
          </a:p>
          <a:p>
            <a:pPr>
              <a:lnSpc>
                <a:spcPct val="80000"/>
              </a:lnSpc>
              <a:buFont typeface="Arial" charset="0"/>
              <a:buNone/>
            </a:pPr>
            <a:endParaRPr lang="tr-TR" sz="2800" dirty="0" smtClean="0">
              <a:latin typeface="Times New Roman" pitchFamily="18" charset="0"/>
              <a:cs typeface="Times New Roman" pitchFamily="18" charset="0"/>
            </a:endParaRPr>
          </a:p>
          <a:p>
            <a:pPr>
              <a:lnSpc>
                <a:spcPct val="80000"/>
              </a:lnSpc>
            </a:pPr>
            <a:r>
              <a:rPr lang="tr-TR" sz="2800" b="1" dirty="0" smtClean="0">
                <a:latin typeface="Times New Roman" pitchFamily="18" charset="0"/>
                <a:cs typeface="Times New Roman" pitchFamily="18" charset="0"/>
              </a:rPr>
              <a:t>657 sayılı Devlet Memurları Kanunu Madde-10/1</a:t>
            </a:r>
          </a:p>
          <a:p>
            <a:pPr>
              <a:lnSpc>
                <a:spcPct val="80000"/>
              </a:lnSpc>
              <a:buFont typeface="Arial" charset="0"/>
              <a:buNone/>
            </a:pPr>
            <a:r>
              <a:rPr lang="tr-TR" sz="2800" dirty="0" smtClean="0">
                <a:latin typeface="Times New Roman" pitchFamily="18" charset="0"/>
                <a:cs typeface="Times New Roman" pitchFamily="18" charset="0"/>
              </a:rPr>
              <a:t>Devlet memurları amiri oldukları kuruluş ve hizmet birimlerinde....mahiyetindeki memurlarını yetiştirmekten hal ve hareketlerini takip ve kontrol etmekten sorumludurlar.</a:t>
            </a:r>
          </a:p>
          <a:p>
            <a:pPr>
              <a:lnSpc>
                <a:spcPct val="80000"/>
              </a:lnSpc>
            </a:pPr>
            <a:r>
              <a:rPr lang="tr-TR" sz="2800" dirty="0" smtClean="0">
                <a:latin typeface="Times New Roman" pitchFamily="18" charset="0"/>
                <a:ea typeface="Comic Sans MS" pitchFamily="66" charset="0"/>
                <a:cs typeface="Times New Roman" pitchFamily="18" charset="0"/>
              </a:rPr>
              <a:t>İşyerlerinde mobbing şikayetleri dikkate alınmalı ve adil çözüm yolları geliştirilmelidir. </a:t>
            </a:r>
          </a:p>
          <a:p>
            <a:pPr>
              <a:lnSpc>
                <a:spcPct val="80000"/>
              </a:lnSpc>
              <a:buFont typeface="Arial" charset="0"/>
              <a:buNone/>
            </a:pPr>
            <a:endParaRPr lang="tr-TR" sz="3000" dirty="0" smtClean="0"/>
          </a:p>
        </p:txBody>
      </p:sp>
    </p:spTree>
    <p:extLst>
      <p:ext uri="{BB962C8B-B14F-4D97-AF65-F5344CB8AC3E}">
        <p14:creationId xmlns:p14="http://schemas.microsoft.com/office/powerpoint/2010/main" val="277825329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618" y="107951"/>
            <a:ext cx="9975849" cy="828675"/>
          </a:xfrm>
        </p:spPr>
        <p:txBody>
          <a:bodyPr rtlCol="0">
            <a:normAutofit/>
          </a:bodyPr>
          <a:lstStyle/>
          <a:p>
            <a:pPr algn="ctr">
              <a:defRPr/>
            </a:pPr>
            <a:r>
              <a:rPr lang="tr-TR" b="1" dirty="0" smtClean="0">
                <a:solidFill>
                  <a:schemeClr val="tx1"/>
                </a:solidFill>
                <a:latin typeface="Times New Roman" pitchFamily="18" charset="0"/>
                <a:ea typeface="+mn-ea"/>
                <a:cs typeface="Times New Roman" pitchFamily="18" charset="0"/>
              </a:rPr>
              <a:t>Bireysel Mücadele İçin? </a:t>
            </a:r>
            <a:endParaRPr lang="en-US" b="1" dirty="0">
              <a:solidFill>
                <a:schemeClr val="tx1"/>
              </a:solidFill>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446618" y="1092200"/>
            <a:ext cx="11590894" cy="5437188"/>
          </a:xfrm>
          <a:solidFill>
            <a:schemeClr val="accent1">
              <a:lumMod val="60000"/>
              <a:lumOff val="40000"/>
            </a:schemeClr>
          </a:solidFill>
        </p:spPr>
        <p:txBody>
          <a:bodyPr>
            <a:normAutofit lnSpcReduction="10000"/>
          </a:bodyPr>
          <a:lstStyle/>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Kişi, öncelikle çatışmadan kaçınılmalı ve sakin olmaya gayret etmelidir.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Mobbing üst yönetim tarafından gerçekleştirilmiyorsa konuyu üst yönetime uygun bir şekilde iletmelidir.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Mobbinge uğradığını kanıtlayacak yazışma,not,mesaj,e-posta gibi bilgi ve belgeleri saklamalıdır.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Yaşanılan mobbing sürecine ilişkin günlük tutmalıdır.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Yaşanılan sürece şahit olan/ olabilecek çalışma arkadaşları ile görüşmelidir.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Kişi,üyesi olduğu sendikadan destek talep etmelidir.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Çalışma ve Sosyal Güvenlik Bakanlığının İletişim Merkezi Alo 170’i arayarak, işyerlerinde mobbing konusunda uzman psikologlardan destek almalıdır.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Kişi, gereksinim duyduğunda tıbbi ve hukuki destek almalıdır.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İşyerlerinde mobbinge uğrayan kişi sorunu işyerinde çözemediği takdirde konuyu yargıya taşımalıdır. </a:t>
            </a:r>
          </a:p>
          <a:p>
            <a:pPr>
              <a:lnSpc>
                <a:spcPct val="80000"/>
              </a:lnSpc>
            </a:pPr>
            <a:endParaRPr lang="en-US" sz="3000" dirty="0" smtClean="0">
              <a:solidFill>
                <a:srgbClr val="000000"/>
              </a:solidFill>
            </a:endParaRPr>
          </a:p>
        </p:txBody>
      </p:sp>
    </p:spTree>
    <p:extLst>
      <p:ext uri="{BB962C8B-B14F-4D97-AF65-F5344CB8AC3E}">
        <p14:creationId xmlns:p14="http://schemas.microsoft.com/office/powerpoint/2010/main" val="91963612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968" y="584200"/>
            <a:ext cx="10147300" cy="552450"/>
          </a:xfrm>
        </p:spPr>
        <p:txBody>
          <a:bodyPr rtlCol="0">
            <a:noAutofit/>
          </a:bodyPr>
          <a:lstStyle/>
          <a:p>
            <a:pPr algn="ctr" fontAlgn="auto">
              <a:spcAft>
                <a:spcPts val="0"/>
              </a:spcAft>
              <a:defRPr/>
            </a:pPr>
            <a:r>
              <a:rPr lang="tr-TR" b="1" dirty="0">
                <a:solidFill>
                  <a:schemeClr val="tx1"/>
                </a:solidFill>
                <a:latin typeface="Times New Roman" pitchFamily="18" charset="0"/>
                <a:ea typeface="+mn-ea"/>
                <a:cs typeface="Times New Roman" pitchFamily="18" charset="0"/>
              </a:rPr>
              <a:t>Kurumsal </a:t>
            </a:r>
            <a:r>
              <a:rPr lang="tr-TR" b="1" dirty="0" smtClean="0">
                <a:solidFill>
                  <a:schemeClr val="tx1"/>
                </a:solidFill>
                <a:latin typeface="Times New Roman" pitchFamily="18" charset="0"/>
                <a:ea typeface="+mn-ea"/>
                <a:cs typeface="Times New Roman" pitchFamily="18" charset="0"/>
              </a:rPr>
              <a:t>Mücadele İçin? </a:t>
            </a:r>
            <a:endParaRPr lang="tr-TR" b="1" dirty="0">
              <a:solidFill>
                <a:schemeClr val="tx1"/>
              </a:solidFill>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325968" y="1292226"/>
            <a:ext cx="11648914" cy="5326063"/>
          </a:xfrm>
          <a:solidFill>
            <a:schemeClr val="accent1">
              <a:lumMod val="60000"/>
              <a:lumOff val="40000"/>
            </a:schemeClr>
          </a:solidFill>
        </p:spPr>
        <p:txBody>
          <a:bodyPr>
            <a:normAutofit lnSpcReduction="10000"/>
          </a:bodyPr>
          <a:lstStyle/>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İşyerleri, mobbingi önleyici politikalar geliştirmelidir.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İşyerlerinde mobbing konusunda tehlikeleri anlatan broşürler dağıtılmalı, isçilere ve yöneticilere yönelik eğitim ve bilgilendirme çalışmalarının yapılmalıdır.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İşyerleri, kendi işletme yapısına uygun olarak, mobbing olaylarının incelenmesi için yöntemler geliştirmeli, işyerinde mobbinge kalkışan kişiler için disiplin cezaları ve rehabilitasyon önlemleri alınmalıdır.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İşyerlerinde mobbing şikayetleri dikkate alınmalı ve adil çözüm yolları geliştirilmelidir.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İşyerlerinde mobbingi önlemek için alınacak önlemlerde, bu yöndeki iddiaların araştırılması ve soruşturulmasında “gizliliğin korunmasına” özel duyarlılık gösterilmelidir. </a:t>
            </a:r>
          </a:p>
          <a:p>
            <a:pPr>
              <a:lnSpc>
                <a:spcPct val="80000"/>
              </a:lnSpc>
            </a:pP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Toplu </a:t>
            </a:r>
            <a:r>
              <a:rPr lang="tr-TR" dirty="0" err="1" smtClean="0">
                <a:solidFill>
                  <a:srgbClr val="000000"/>
                </a:solidFill>
                <a:latin typeface="Times New Roman" panose="02020603050405020304" pitchFamily="18" charset="0"/>
                <a:ea typeface="Comic Sans MS" pitchFamily="66" charset="0"/>
                <a:cs typeface="Times New Roman" panose="02020603050405020304" pitchFamily="18" charset="0"/>
              </a:rPr>
              <a:t>iş</a:t>
            </a: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 sözleşmesi, </a:t>
            </a:r>
            <a:r>
              <a:rPr lang="tr-TR" dirty="0" err="1" smtClean="0">
                <a:solidFill>
                  <a:srgbClr val="000000"/>
                </a:solidFill>
                <a:latin typeface="Times New Roman" panose="02020603050405020304" pitchFamily="18" charset="0"/>
                <a:ea typeface="Comic Sans MS" pitchFamily="66" charset="0"/>
                <a:cs typeface="Times New Roman" panose="02020603050405020304" pitchFamily="18" charset="0"/>
              </a:rPr>
              <a:t>iş</a:t>
            </a:r>
            <a:r>
              <a:rPr lang="tr-TR" dirty="0" smtClean="0">
                <a:solidFill>
                  <a:srgbClr val="000000"/>
                </a:solidFill>
                <a:latin typeface="Times New Roman" panose="02020603050405020304" pitchFamily="18" charset="0"/>
                <a:ea typeface="Comic Sans MS" pitchFamily="66" charset="0"/>
                <a:cs typeface="Times New Roman" panose="02020603050405020304" pitchFamily="18" charset="0"/>
              </a:rPr>
              <a:t> sözleşmesi veya işyeri yönetmeliklerine konuyla ilgili hükümler konulmalıdır. </a:t>
            </a:r>
          </a:p>
          <a:p>
            <a:pPr>
              <a:lnSpc>
                <a:spcPct val="80000"/>
              </a:lnSpc>
            </a:pPr>
            <a:endParaRPr lang="en-US" sz="2500" dirty="0" smtClean="0"/>
          </a:p>
        </p:txBody>
      </p:sp>
    </p:spTree>
    <p:extLst>
      <p:ext uri="{BB962C8B-B14F-4D97-AF65-F5344CB8AC3E}">
        <p14:creationId xmlns:p14="http://schemas.microsoft.com/office/powerpoint/2010/main" val="1864367905"/>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defRPr/>
            </a:pPr>
            <a:r>
              <a:rPr lang="tr-TR" b="1" dirty="0" smtClean="0">
                <a:solidFill>
                  <a:schemeClr val="tx1"/>
                </a:solidFill>
                <a:latin typeface="Times New Roman" pitchFamily="18" charset="0"/>
                <a:ea typeface="+mn-ea"/>
                <a:cs typeface="Times New Roman" pitchFamily="18" charset="0"/>
              </a:rPr>
              <a:t>Çalışan Hakları ve Güvenliği Birimi Açısından?</a:t>
            </a:r>
          </a:p>
        </p:txBody>
      </p:sp>
      <p:sp>
        <p:nvSpPr>
          <p:cNvPr id="3" name="2 İçerik Yer Tutucusu"/>
          <p:cNvSpPr>
            <a:spLocks noGrp="1"/>
          </p:cNvSpPr>
          <p:nvPr>
            <p:ph idx="1"/>
          </p:nvPr>
        </p:nvSpPr>
        <p:spPr>
          <a:xfrm>
            <a:off x="0" y="1578279"/>
            <a:ext cx="12192000" cy="5123146"/>
          </a:xfrm>
          <a:solidFill>
            <a:schemeClr val="accent1">
              <a:lumMod val="60000"/>
              <a:lumOff val="40000"/>
            </a:schemeClr>
          </a:solidFill>
        </p:spPr>
        <p:txBody>
          <a:bodyPr vert="horz">
            <a:normAutofit lnSpcReduction="10000"/>
          </a:bodyPr>
          <a:lstStyle/>
          <a:p>
            <a:pPr>
              <a:buFont typeface="Wingdings 2"/>
              <a:buNone/>
            </a:pPr>
            <a:r>
              <a:rPr lang="tr-TR" b="1" u="sng" dirty="0" smtClean="0">
                <a:latin typeface="Times New Roman" pitchFamily="18" charset="0"/>
                <a:cs typeface="Times New Roman" pitchFamily="18" charset="0"/>
              </a:rPr>
              <a:t>Mobbing öncesi;</a:t>
            </a:r>
          </a:p>
          <a:p>
            <a:r>
              <a:rPr lang="tr-TR" dirty="0" smtClean="0">
                <a:latin typeface="Times New Roman" pitchFamily="18" charset="0"/>
                <a:cs typeface="Times New Roman" pitchFamily="18" charset="0"/>
              </a:rPr>
              <a:t>Çalışan Hakları ve Güvenliği Birim çalışanları görev aldığı komitelerde mobbing konusunun gündeme dahil edilmesini sağlamalı ve kurumun bu konu hakkında politikalar oluşturmasına kılavuzluk etmelidir.</a:t>
            </a:r>
          </a:p>
          <a:p>
            <a:r>
              <a:rPr lang="tr-TR" dirty="0" smtClean="0">
                <a:latin typeface="Times New Roman" pitchFamily="18" charset="0"/>
                <a:cs typeface="Times New Roman" pitchFamily="18" charset="0"/>
              </a:rPr>
              <a:t>Bakanlığın belirlediği eğitim takvimi çerçevesinde mobbing eğitimleri tüm çalışanları kapsayacak şekliyle verilmelidir.</a:t>
            </a:r>
          </a:p>
          <a:p>
            <a:r>
              <a:rPr lang="tr-TR" dirty="0" smtClean="0">
                <a:latin typeface="Times New Roman" pitchFamily="18" charset="0"/>
                <a:cs typeface="Times New Roman" pitchFamily="18" charset="0"/>
              </a:rPr>
              <a:t>Eğitimin verilmesi sırasında hangi durumların mobbingi oluşturduğu mümkün olduğunca net tanımlanmalıdır.</a:t>
            </a:r>
          </a:p>
          <a:p>
            <a:r>
              <a:rPr lang="tr-TR" dirty="0" smtClean="0">
                <a:latin typeface="Times New Roman" pitchFamily="18" charset="0"/>
                <a:cs typeface="Times New Roman" pitchFamily="18" charset="0"/>
              </a:rPr>
              <a:t>Düzenlenen eğitimlerde çalışanların hak ve sorumlulukları konusuna da önem verilmelidir.</a:t>
            </a:r>
          </a:p>
          <a:p>
            <a:r>
              <a:rPr lang="tr-TR" dirty="0" smtClean="0">
                <a:latin typeface="Times New Roman" pitchFamily="18" charset="0"/>
                <a:cs typeface="Times New Roman" pitchFamily="18" charset="0"/>
              </a:rPr>
              <a:t>Çalışan Hakları ve Güvenliği Birimleri mobbing konusunda tarafsız, ilkeli ve mevzuata uygun biçimiyle danışmanlık vermelidir.</a:t>
            </a:r>
          </a:p>
          <a:p>
            <a:endParaRPr lang="tr-TR" sz="20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50564102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b="1" dirty="0" smtClean="0">
                <a:solidFill>
                  <a:schemeClr val="tx1"/>
                </a:solidFill>
                <a:latin typeface="Times New Roman" pitchFamily="18" charset="0"/>
                <a:cs typeface="Times New Roman" pitchFamily="18" charset="0"/>
              </a:rPr>
              <a:t>Çalışan Hakları ve Güvenliği Birimi Ne Yapmalı?</a:t>
            </a:r>
            <a:endParaRPr lang="tr-TR" b="1" dirty="0"/>
          </a:p>
        </p:txBody>
      </p:sp>
      <p:sp>
        <p:nvSpPr>
          <p:cNvPr id="3" name="2 İçerik Yer Tutucusu"/>
          <p:cNvSpPr>
            <a:spLocks noGrp="1"/>
          </p:cNvSpPr>
          <p:nvPr>
            <p:ph idx="1"/>
          </p:nvPr>
        </p:nvSpPr>
        <p:spPr>
          <a:solidFill>
            <a:schemeClr val="accent1">
              <a:lumMod val="60000"/>
              <a:lumOff val="40000"/>
            </a:schemeClr>
          </a:solidFill>
        </p:spPr>
        <p:txBody>
          <a:bodyPr vert="horz">
            <a:normAutofit/>
          </a:bodyPr>
          <a:lstStyle/>
          <a:p>
            <a:pPr>
              <a:buFont typeface="Wingdings 2"/>
              <a:buNone/>
            </a:pPr>
            <a:r>
              <a:rPr lang="tr-TR" b="1" u="sng" dirty="0" smtClean="0">
                <a:latin typeface="Times New Roman" pitchFamily="18" charset="0"/>
                <a:cs typeface="Times New Roman" pitchFamily="18" charset="0"/>
              </a:rPr>
              <a:t>Mobbing öncesi;</a:t>
            </a:r>
          </a:p>
          <a:p>
            <a:r>
              <a:rPr lang="tr-TR" dirty="0" smtClean="0">
                <a:latin typeface="Times New Roman" pitchFamily="18" charset="0"/>
                <a:cs typeface="Times New Roman" pitchFamily="18" charset="0"/>
              </a:rPr>
              <a:t>Uyum eğitimleri gerçekleştirilmelidir.</a:t>
            </a:r>
          </a:p>
          <a:p>
            <a:r>
              <a:rPr lang="tr-TR" dirty="0" smtClean="0">
                <a:latin typeface="Times New Roman" pitchFamily="18" charset="0"/>
                <a:cs typeface="Times New Roman" pitchFamily="18" charset="0"/>
              </a:rPr>
              <a:t>Bakanlığın çalışan motivasyonuna yaklaşımı çerçevesinde; Kurumsal kurallar ve görev dağılımları net ve adil olmalıdır. Kişiler almış oldukları eğitimlere uygun pozisyonlarda değerlendirilmelidir.</a:t>
            </a:r>
          </a:p>
          <a:p>
            <a:r>
              <a:rPr lang="tr-TR" dirty="0" smtClean="0">
                <a:latin typeface="Times New Roman" pitchFamily="18" charset="0"/>
                <a:cs typeface="Times New Roman" pitchFamily="18" charset="0"/>
              </a:rPr>
              <a:t>Çalışanlar </a:t>
            </a:r>
            <a:r>
              <a:rPr lang="tr-TR" dirty="0" err="1" smtClean="0">
                <a:latin typeface="Times New Roman" pitchFamily="18" charset="0"/>
                <a:cs typeface="Times New Roman" pitchFamily="18" charset="0"/>
              </a:rPr>
              <a:t>psiko</a:t>
            </a:r>
            <a:r>
              <a:rPr lang="tr-TR" dirty="0" smtClean="0">
                <a:latin typeface="Times New Roman" pitchFamily="18" charset="0"/>
                <a:cs typeface="Times New Roman" pitchFamily="18" charset="0"/>
              </a:rPr>
              <a:t>-sosyal açıdan değerlendirilerek fiziksel ve ruhsal olarak uygun görevler verilmelidir.</a:t>
            </a:r>
          </a:p>
          <a:p>
            <a:r>
              <a:rPr lang="tr-TR" dirty="0" smtClean="0">
                <a:latin typeface="Times New Roman" pitchFamily="18" charset="0"/>
                <a:cs typeface="Times New Roman" pitchFamily="18" charset="0"/>
              </a:rPr>
              <a:t>İşyerinde kişiler arası ilişkilerin kuvvetlenmesine yönelik kurum içi sosyal  faaliyetlere ağırlık verilmesi sağlanmalıdır.</a:t>
            </a:r>
          </a:p>
          <a:p>
            <a:endParaRPr lang="tr-TR" sz="20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77127664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312" y="365125"/>
            <a:ext cx="12041688" cy="1325563"/>
          </a:xfrm>
        </p:spPr>
        <p:txBody>
          <a:bodyPr>
            <a:noAutofit/>
          </a:bodyPr>
          <a:lstStyle/>
          <a:p>
            <a:pPr algn="ctr"/>
            <a:r>
              <a:rPr lang="tr-TR" sz="4800" b="1" dirty="0" smtClean="0">
                <a:solidFill>
                  <a:schemeClr val="tx1"/>
                </a:solidFill>
                <a:latin typeface="Times New Roman" pitchFamily="18" charset="0"/>
                <a:cs typeface="Times New Roman" pitchFamily="18" charset="0"/>
              </a:rPr>
              <a:t>Çalışan Hakları ve Güvenliği Birimi Ne Yapmalı?</a:t>
            </a:r>
            <a:endParaRPr lang="tr-TR" sz="4800" b="1" dirty="0"/>
          </a:p>
        </p:txBody>
      </p:sp>
      <p:sp>
        <p:nvSpPr>
          <p:cNvPr id="3" name="2 İçerik Yer Tutucusu"/>
          <p:cNvSpPr>
            <a:spLocks noGrp="1"/>
          </p:cNvSpPr>
          <p:nvPr>
            <p:ph idx="1"/>
          </p:nvPr>
        </p:nvSpPr>
        <p:spPr>
          <a:xfrm>
            <a:off x="150312" y="1825625"/>
            <a:ext cx="11749414" cy="4351338"/>
          </a:xfrm>
          <a:solidFill>
            <a:schemeClr val="accent1">
              <a:lumMod val="60000"/>
              <a:lumOff val="40000"/>
            </a:schemeClr>
          </a:solidFill>
        </p:spPr>
        <p:txBody>
          <a:bodyPr vert="horz">
            <a:normAutofit/>
          </a:bodyPr>
          <a:lstStyle/>
          <a:p>
            <a:pPr>
              <a:buFont typeface="Wingdings 2"/>
              <a:buNone/>
            </a:pPr>
            <a:r>
              <a:rPr lang="tr-TR" sz="2000" dirty="0" smtClean="0">
                <a:latin typeface="Times New Roman" pitchFamily="18" charset="0"/>
                <a:cs typeface="Times New Roman" pitchFamily="18" charset="0"/>
              </a:rPr>
              <a:t> </a:t>
            </a:r>
            <a:r>
              <a:rPr lang="tr-TR" b="1" dirty="0" smtClean="0">
                <a:latin typeface="Times New Roman" pitchFamily="18" charset="0"/>
                <a:cs typeface="Times New Roman" pitchFamily="18" charset="0"/>
              </a:rPr>
              <a:t>Mobbing Başvurusu Sırasında;</a:t>
            </a:r>
          </a:p>
          <a:p>
            <a:r>
              <a:rPr lang="tr-TR" dirty="0" smtClean="0">
                <a:latin typeface="Times New Roman" pitchFamily="18" charset="0"/>
                <a:cs typeface="Times New Roman" pitchFamily="18" charset="0"/>
              </a:rPr>
              <a:t>Müracaat ve şikayetler en yakın amirden başlayarak silsile yolu ile gerekli durumlarda şikayet edilen amirler atlanarak yapılır. </a:t>
            </a:r>
          </a:p>
          <a:p>
            <a:r>
              <a:rPr lang="tr-TR" dirty="0" smtClean="0">
                <a:latin typeface="Times New Roman" pitchFamily="18" charset="0"/>
                <a:cs typeface="Times New Roman" pitchFamily="18" charset="0"/>
              </a:rPr>
              <a:t>Usulsüz şikayet olduğu yapılan inceleme sonucunda belirlenen durumlarda şikayetçi hakkında gerekli disiplin işlemi yapılacağı bilinmelidir.</a:t>
            </a:r>
          </a:p>
          <a:p>
            <a:r>
              <a:rPr lang="tr-TR" dirty="0" smtClean="0">
                <a:latin typeface="Times New Roman" pitchFamily="18" charset="0"/>
                <a:cs typeface="Times New Roman" pitchFamily="18" charset="0"/>
              </a:rPr>
              <a:t>İdare tarafından yapılan incelemenin sonrasında kendisine gönderilen cevabi yazıda mobbing konusunun sübuta ermediği belirtilmiş ise ondan sonra üst makamlara başvurma hakkının olacağı verilen danışmanlık sırasında belirtilmelidir.</a:t>
            </a:r>
          </a:p>
        </p:txBody>
      </p:sp>
    </p:spTree>
    <p:extLst>
      <p:ext uri="{BB962C8B-B14F-4D97-AF65-F5344CB8AC3E}">
        <p14:creationId xmlns:p14="http://schemas.microsoft.com/office/powerpoint/2010/main" val="257894540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225468" y="1825625"/>
            <a:ext cx="11837096" cy="4351338"/>
          </a:xfrm>
          <a:solidFill>
            <a:schemeClr val="accent1">
              <a:lumMod val="60000"/>
              <a:lumOff val="40000"/>
            </a:schemeClr>
          </a:solidFill>
        </p:spPr>
        <p:txBody>
          <a:bodyPr vert="horz">
            <a:noAutofit/>
          </a:bodyPr>
          <a:lstStyle/>
          <a:p>
            <a:pPr>
              <a:buNone/>
            </a:pPr>
            <a:r>
              <a:rPr lang="tr-TR" b="1" dirty="0" smtClean="0">
                <a:latin typeface="Times New Roman" pitchFamily="18" charset="0"/>
                <a:cs typeface="Times New Roman" pitchFamily="18" charset="0"/>
              </a:rPr>
              <a:t>Mobbing Başvurusu Sırasında; </a:t>
            </a:r>
          </a:p>
          <a:p>
            <a:r>
              <a:rPr lang="tr-TR" dirty="0" smtClean="0">
                <a:latin typeface="Times New Roman" pitchFamily="18" charset="0"/>
                <a:cs typeface="Times New Roman" pitchFamily="18" charset="0"/>
              </a:rPr>
              <a:t>İlçelerde Kaymakamlık ve İl Merkezinde Valilik’ </a:t>
            </a:r>
            <a:r>
              <a:rPr lang="tr-TR" dirty="0" err="1" smtClean="0">
                <a:latin typeface="Times New Roman" pitchFamily="18" charset="0"/>
                <a:cs typeface="Times New Roman" pitchFamily="18" charset="0"/>
              </a:rPr>
              <a:t>te</a:t>
            </a:r>
            <a:r>
              <a:rPr lang="tr-TR" dirty="0" smtClean="0">
                <a:latin typeface="Times New Roman" pitchFamily="18" charset="0"/>
                <a:cs typeface="Times New Roman" pitchFamily="18" charset="0"/>
              </a:rPr>
              <a:t> bulunan kurullar kanalıyla veya doğrudan Türkiye İnsan Hakları ve Eşitlik Kurumu’na başvuru yapılabilir.</a:t>
            </a:r>
          </a:p>
          <a:p>
            <a:r>
              <a:rPr lang="tr-TR" dirty="0" smtClean="0">
                <a:latin typeface="Times New Roman" pitchFamily="18" charset="0"/>
                <a:cs typeface="Times New Roman" pitchFamily="18" charset="0"/>
              </a:rPr>
              <a:t>AÇSHB Çalışma Genel Müdürlüğü Alo 170 Hattını arayarak başvuruda bulunabilir ve destek alınabilir.</a:t>
            </a:r>
          </a:p>
          <a:p>
            <a:r>
              <a:rPr lang="tr-TR" dirty="0" smtClean="0">
                <a:latin typeface="Times New Roman" pitchFamily="18" charset="0"/>
                <a:cs typeface="Times New Roman" pitchFamily="18" charset="0"/>
              </a:rPr>
              <a:t>Kamu Görevlileri Etik Kurulu, Kamu Denetçiliği Kurumu, TBMM’ ne başvuru yapılabilir.</a:t>
            </a:r>
          </a:p>
          <a:p>
            <a:r>
              <a:rPr lang="tr-TR" dirty="0" smtClean="0">
                <a:latin typeface="Times New Roman" pitchFamily="18" charset="0"/>
                <a:cs typeface="Times New Roman" pitchFamily="18" charset="0"/>
              </a:rPr>
              <a:t>4982 sayılı Bilgi Edinme Hakkı Kanunu ve 3071 sayılı </a:t>
            </a:r>
            <a:r>
              <a:rPr lang="fi-FI" dirty="0" smtClean="0">
                <a:latin typeface="Times New Roman" pitchFamily="18" charset="0"/>
                <a:cs typeface="Times New Roman" pitchFamily="18" charset="0"/>
              </a:rPr>
              <a:t>D</a:t>
            </a:r>
            <a:r>
              <a:rPr lang="tr-TR" dirty="0" err="1" smtClean="0">
                <a:latin typeface="Times New Roman" pitchFamily="18" charset="0"/>
                <a:cs typeface="Times New Roman" pitchFamily="18" charset="0"/>
              </a:rPr>
              <a:t>ilekçe</a:t>
            </a:r>
            <a:r>
              <a:rPr lang="fi-FI" dirty="0" smtClean="0">
                <a:latin typeface="Times New Roman" pitchFamily="18" charset="0"/>
                <a:cs typeface="Times New Roman" pitchFamily="18" charset="0"/>
              </a:rPr>
              <a:t> H</a:t>
            </a:r>
            <a:r>
              <a:rPr lang="tr-TR" dirty="0" err="1" smtClean="0">
                <a:latin typeface="Times New Roman" pitchFamily="18" charset="0"/>
                <a:cs typeface="Times New Roman" pitchFamily="18" charset="0"/>
              </a:rPr>
              <a:t>akkının</a:t>
            </a:r>
            <a:r>
              <a:rPr lang="fi-FI" dirty="0" smtClean="0">
                <a:latin typeface="Times New Roman" pitchFamily="18" charset="0"/>
                <a:cs typeface="Times New Roman" pitchFamily="18" charset="0"/>
              </a:rPr>
              <a:t> K</a:t>
            </a:r>
            <a:r>
              <a:rPr lang="tr-TR" dirty="0" err="1" smtClean="0">
                <a:latin typeface="Times New Roman" pitchFamily="18" charset="0"/>
                <a:cs typeface="Times New Roman" pitchFamily="18" charset="0"/>
              </a:rPr>
              <a:t>ullanılmasına</a:t>
            </a:r>
            <a:r>
              <a:rPr lang="fi-FI" dirty="0" smtClean="0">
                <a:latin typeface="Times New Roman" pitchFamily="18" charset="0"/>
                <a:cs typeface="Times New Roman" pitchFamily="18" charset="0"/>
              </a:rPr>
              <a:t> D</a:t>
            </a:r>
            <a:r>
              <a:rPr lang="tr-TR" dirty="0" err="1" smtClean="0">
                <a:latin typeface="Times New Roman" pitchFamily="18" charset="0"/>
                <a:cs typeface="Times New Roman" pitchFamily="18" charset="0"/>
              </a:rPr>
              <a:t>air</a:t>
            </a:r>
            <a:r>
              <a:rPr lang="fi-FI" dirty="0" smtClean="0">
                <a:latin typeface="Times New Roman" pitchFamily="18" charset="0"/>
                <a:cs typeface="Times New Roman" pitchFamily="18" charset="0"/>
              </a:rPr>
              <a:t> K</a:t>
            </a:r>
            <a:r>
              <a:rPr lang="tr-TR" dirty="0" err="1" smtClean="0">
                <a:latin typeface="Times New Roman" pitchFamily="18" charset="0"/>
                <a:cs typeface="Times New Roman" pitchFamily="18" charset="0"/>
              </a:rPr>
              <a:t>anun</a:t>
            </a:r>
            <a:r>
              <a:rPr lang="tr-TR" dirty="0" smtClean="0">
                <a:latin typeface="Times New Roman" pitchFamily="18" charset="0"/>
                <a:cs typeface="Times New Roman" pitchFamily="18" charset="0"/>
              </a:rPr>
              <a:t> çerçevesinde; CİMER Başvurusunda bulunulabilir.</a:t>
            </a:r>
          </a:p>
          <a:p>
            <a:endParaRPr lang="tr-TR" dirty="0" smtClean="0">
              <a:latin typeface="Times New Roman" pitchFamily="18" charset="0"/>
              <a:cs typeface="Times New Roman" pitchFamily="18" charset="0"/>
            </a:endParaRPr>
          </a:p>
        </p:txBody>
      </p:sp>
      <p:sp>
        <p:nvSpPr>
          <p:cNvPr id="4" name="1 Başlık"/>
          <p:cNvSpPr>
            <a:spLocks noGrp="1"/>
          </p:cNvSpPr>
          <p:nvPr>
            <p:ph type="title"/>
          </p:nvPr>
        </p:nvSpPr>
        <p:spPr/>
        <p:txBody>
          <a:bodyPr>
            <a:normAutofit/>
          </a:bodyPr>
          <a:lstStyle/>
          <a:p>
            <a:pPr algn="ctr"/>
            <a:r>
              <a:rPr lang="tr-TR" b="1" dirty="0" smtClean="0">
                <a:solidFill>
                  <a:schemeClr val="tx1"/>
                </a:solidFill>
                <a:latin typeface="Times New Roman" pitchFamily="18" charset="0"/>
                <a:cs typeface="Times New Roman" pitchFamily="18" charset="0"/>
              </a:rPr>
              <a:t>Çalışan Hakları ve Güvenliği Birimi Ne Yapmalı?</a:t>
            </a:r>
            <a:endParaRPr lang="tr-TR" b="1" dirty="0"/>
          </a:p>
        </p:txBody>
      </p:sp>
    </p:spTree>
    <p:extLst>
      <p:ext uri="{BB962C8B-B14F-4D97-AF65-F5344CB8AC3E}">
        <p14:creationId xmlns:p14="http://schemas.microsoft.com/office/powerpoint/2010/main" val="399042604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normAutofit/>
          </a:bodyPr>
          <a:lstStyle/>
          <a:p>
            <a:pPr algn="ctr" eaLnBrk="1" fontAlgn="auto" hangingPunct="1">
              <a:spcAft>
                <a:spcPts val="0"/>
              </a:spcAft>
              <a:defRPr/>
            </a:pPr>
            <a:r>
              <a:rPr lang="tr-TR" sz="4800" b="1" dirty="0" err="1" smtClean="0">
                <a:solidFill>
                  <a:schemeClr val="tx1"/>
                </a:solidFill>
                <a:latin typeface="Times New Roman" pitchFamily="18" charset="0"/>
                <a:ea typeface="+mn-ea"/>
                <a:cs typeface="Times New Roman" pitchFamily="18" charset="0"/>
              </a:rPr>
              <a:t>Mobbingi</a:t>
            </a:r>
            <a:r>
              <a:rPr lang="tr-TR" sz="4800" b="1" dirty="0" smtClean="0">
                <a:solidFill>
                  <a:schemeClr val="tx1"/>
                </a:solidFill>
                <a:effectLst/>
                <a:latin typeface="Times New Roman" pitchFamily="18" charset="0"/>
                <a:cs typeface="Times New Roman" pitchFamily="18" charset="0"/>
              </a:rPr>
              <a:t> </a:t>
            </a:r>
            <a:r>
              <a:rPr lang="tr-TR" sz="4800" b="1" dirty="0" smtClean="0">
                <a:solidFill>
                  <a:schemeClr val="tx1"/>
                </a:solidFill>
                <a:latin typeface="Times New Roman" pitchFamily="18" charset="0"/>
                <a:ea typeface="+mn-ea"/>
                <a:cs typeface="Times New Roman" pitchFamily="18" charset="0"/>
              </a:rPr>
              <a:t>Önleme</a:t>
            </a:r>
            <a:endParaRPr lang="tr-TR" sz="4800" b="1" dirty="0">
              <a:solidFill>
                <a:schemeClr val="tx1"/>
              </a:solidFill>
              <a:latin typeface="Times New Roman" pitchFamily="18" charset="0"/>
              <a:ea typeface="+mn-ea"/>
              <a:cs typeface="Times New Roman" pitchFamily="18" charset="0"/>
            </a:endParaRPr>
          </a:p>
        </p:txBody>
      </p:sp>
      <p:sp>
        <p:nvSpPr>
          <p:cNvPr id="40962" name="İçerik Yer Tutucusu 1"/>
          <p:cNvSpPr>
            <a:spLocks noGrp="1"/>
          </p:cNvSpPr>
          <p:nvPr>
            <p:ph sz="quarter" idx="1"/>
          </p:nvPr>
        </p:nvSpPr>
        <p:spPr>
          <a:xfrm>
            <a:off x="609600" y="1481138"/>
            <a:ext cx="10744199" cy="4525962"/>
          </a:xfrm>
          <a:solidFill>
            <a:schemeClr val="accent1">
              <a:lumMod val="60000"/>
              <a:lumOff val="40000"/>
            </a:schemeClr>
          </a:solidFill>
        </p:spPr>
        <p:txBody>
          <a:bodyPr>
            <a:normAutofit/>
          </a:bodyPr>
          <a:lstStyle/>
          <a:p>
            <a:pPr eaLnBrk="1" hangingPunct="1">
              <a:lnSpc>
                <a:spcPct val="150000"/>
              </a:lnSpc>
              <a:buFont typeface="Wingdings 3" pitchFamily="18" charset="2"/>
              <a:buNone/>
            </a:pPr>
            <a:r>
              <a:rPr lang="tr-TR" dirty="0" smtClean="0">
                <a:latin typeface="Times New Roman" pitchFamily="18" charset="0"/>
                <a:cs typeface="Times New Roman" pitchFamily="18" charset="0"/>
              </a:rPr>
              <a:t>  Asıl olan </a:t>
            </a:r>
            <a:r>
              <a:rPr lang="tr-TR" dirty="0" err="1" smtClean="0">
                <a:latin typeface="Times New Roman" pitchFamily="18" charset="0"/>
                <a:cs typeface="Times New Roman" pitchFamily="18" charset="0"/>
              </a:rPr>
              <a:t>Mobbingin</a:t>
            </a:r>
            <a:r>
              <a:rPr lang="tr-TR" dirty="0" smtClean="0">
                <a:latin typeface="Times New Roman" pitchFamily="18" charset="0"/>
                <a:cs typeface="Times New Roman" pitchFamily="18" charset="0"/>
              </a:rPr>
              <a:t> olmadan önlenmesidir.</a:t>
            </a:r>
          </a:p>
          <a:p>
            <a:pPr eaLnBrk="1" hangingPunct="1">
              <a:lnSpc>
                <a:spcPct val="150000"/>
              </a:lnSpc>
              <a:buFont typeface="Wingdings" pitchFamily="2" charset="2"/>
              <a:buChar char="Ø"/>
            </a:pPr>
            <a:r>
              <a:rPr lang="tr-TR" b="1" dirty="0" smtClean="0">
                <a:solidFill>
                  <a:srgbClr val="0000FF"/>
                </a:solidFill>
                <a:latin typeface="Times New Roman" pitchFamily="18" charset="0"/>
                <a:cs typeface="Times New Roman" pitchFamily="18" charset="0"/>
              </a:rPr>
              <a:t>Birincil önleme: </a:t>
            </a:r>
            <a:r>
              <a:rPr lang="tr-TR" dirty="0" smtClean="0">
                <a:latin typeface="Times New Roman" pitchFamily="18" charset="0"/>
                <a:cs typeface="Times New Roman" pitchFamily="18" charset="0"/>
              </a:rPr>
              <a:t>Ortaya çıkmadan </a:t>
            </a:r>
            <a:r>
              <a:rPr lang="tr-TR" dirty="0" err="1" smtClean="0">
                <a:latin typeface="Times New Roman" pitchFamily="18" charset="0"/>
                <a:cs typeface="Times New Roman" pitchFamily="18" charset="0"/>
              </a:rPr>
              <a:t>mobbingin</a:t>
            </a:r>
            <a:r>
              <a:rPr lang="tr-TR" dirty="0" smtClean="0">
                <a:latin typeface="Times New Roman" pitchFamily="18" charset="0"/>
                <a:cs typeface="Times New Roman" pitchFamily="18" charset="0"/>
              </a:rPr>
              <a:t> önlenmesi, daha çok örgütsel konulara yöneliktir.</a:t>
            </a:r>
          </a:p>
          <a:p>
            <a:pPr eaLnBrk="1" hangingPunct="1">
              <a:lnSpc>
                <a:spcPct val="150000"/>
              </a:lnSpc>
              <a:buFont typeface="Wingdings" pitchFamily="2" charset="2"/>
              <a:buChar char="Ø"/>
            </a:pPr>
            <a:r>
              <a:rPr lang="tr-TR" b="1" dirty="0" smtClean="0">
                <a:solidFill>
                  <a:srgbClr val="0000FF"/>
                </a:solidFill>
                <a:latin typeface="Times New Roman" pitchFamily="18" charset="0"/>
                <a:cs typeface="Times New Roman" pitchFamily="18" charset="0"/>
              </a:rPr>
              <a:t>İkincil önleme: </a:t>
            </a:r>
            <a:r>
              <a:rPr lang="tr-TR" dirty="0" smtClean="0">
                <a:latin typeface="Times New Roman" pitchFamily="18" charset="0"/>
                <a:cs typeface="Times New Roman" pitchFamily="18" charset="0"/>
              </a:rPr>
              <a:t>Acil durumlara yöneliktir.</a:t>
            </a:r>
          </a:p>
          <a:p>
            <a:pPr eaLnBrk="1" hangingPunct="1">
              <a:lnSpc>
                <a:spcPct val="150000"/>
              </a:lnSpc>
              <a:buFont typeface="Wingdings" pitchFamily="2" charset="2"/>
              <a:buChar char="Ø"/>
            </a:pPr>
            <a:r>
              <a:rPr lang="tr-TR" b="1" dirty="0" smtClean="0">
                <a:solidFill>
                  <a:srgbClr val="0000FF"/>
                </a:solidFill>
                <a:latin typeface="Times New Roman" pitchFamily="18" charset="0"/>
                <a:cs typeface="Times New Roman" pitchFamily="18" charset="0"/>
              </a:rPr>
              <a:t>Üçüncül önleme: </a:t>
            </a:r>
            <a:r>
              <a:rPr lang="tr-TR" dirty="0" smtClean="0">
                <a:latin typeface="Times New Roman" pitchFamily="18" charset="0"/>
                <a:cs typeface="Times New Roman" pitchFamily="18" charset="0"/>
              </a:rPr>
              <a:t>Rehabilitasyon gibi uzun erimli, bakıma, ruhsal sorunları azaltma ve desteğe yöneliktir.</a:t>
            </a:r>
          </a:p>
          <a:p>
            <a:pPr eaLnBrk="1" hangingPunct="1"/>
            <a:endParaRPr lang="tr-TR" dirty="0" smtClean="0"/>
          </a:p>
        </p:txBody>
      </p:sp>
    </p:spTree>
    <p:extLst>
      <p:ext uri="{BB962C8B-B14F-4D97-AF65-F5344CB8AC3E}">
        <p14:creationId xmlns:p14="http://schemas.microsoft.com/office/powerpoint/2010/main" val="2451067608"/>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609600" y="274638"/>
            <a:ext cx="9685867" cy="706090"/>
          </a:xfrm>
        </p:spPr>
        <p:txBody>
          <a:bodyPr>
            <a:normAutofit/>
          </a:bodyPr>
          <a:lstStyle/>
          <a:p>
            <a:pPr marL="109728" algn="ctr">
              <a:lnSpc>
                <a:spcPct val="80000"/>
              </a:lnSpc>
              <a:defRPr/>
            </a:pPr>
            <a:r>
              <a:rPr lang="tr-TR" b="1" dirty="0" smtClean="0">
                <a:solidFill>
                  <a:schemeClr val="tx1"/>
                </a:solidFill>
                <a:latin typeface="Times New Roman" pitchFamily="18" charset="0"/>
                <a:cs typeface="Times New Roman" pitchFamily="18" charset="0"/>
              </a:rPr>
              <a:t>Bireysel Tutum</a:t>
            </a:r>
          </a:p>
        </p:txBody>
      </p:sp>
      <p:sp>
        <p:nvSpPr>
          <p:cNvPr id="4" name="3 İçerik Yer Tutucusu"/>
          <p:cNvSpPr>
            <a:spLocks noGrp="1"/>
          </p:cNvSpPr>
          <p:nvPr>
            <p:ph sz="quarter" idx="1"/>
          </p:nvPr>
        </p:nvSpPr>
        <p:spPr>
          <a:xfrm>
            <a:off x="431370" y="980728"/>
            <a:ext cx="10666689" cy="5545332"/>
          </a:xfrm>
          <a:solidFill>
            <a:schemeClr val="accent1">
              <a:lumMod val="60000"/>
              <a:lumOff val="40000"/>
            </a:schemeClr>
          </a:solidFill>
        </p:spPr>
        <p:txBody>
          <a:bodyPr>
            <a:normAutofit fontScale="40000" lnSpcReduction="20000"/>
          </a:bodyPr>
          <a:lstStyle/>
          <a:p>
            <a:pPr marL="365760" indent="-256032" algn="just">
              <a:lnSpc>
                <a:spcPct val="150000"/>
              </a:lnSpc>
              <a:buFont typeface="Wingdings" pitchFamily="2" charset="2"/>
              <a:buChar char="Ø"/>
              <a:defRPr/>
            </a:pPr>
            <a:r>
              <a:rPr lang="tr-TR" sz="5100" dirty="0" smtClean="0">
                <a:latin typeface="Times New Roman" pitchFamily="18" charset="0"/>
                <a:cs typeface="Times New Roman" pitchFamily="18" charset="0"/>
              </a:rPr>
              <a:t>Hem özel, hem de mesleki yaşamında insan ilişkilerine özen göstermek, </a:t>
            </a:r>
          </a:p>
          <a:p>
            <a:pPr marL="365760" indent="-256032" algn="just">
              <a:lnSpc>
                <a:spcPct val="150000"/>
              </a:lnSpc>
              <a:buFont typeface="Wingdings" pitchFamily="2" charset="2"/>
              <a:buChar char="Ø"/>
              <a:defRPr/>
            </a:pPr>
            <a:r>
              <a:rPr lang="tr-TR" sz="5100" dirty="0" smtClean="0">
                <a:latin typeface="Times New Roman" pitchFamily="18" charset="0"/>
                <a:cs typeface="Times New Roman" pitchFamily="18" charset="0"/>
              </a:rPr>
              <a:t>Kendi sınırlarını çizmek,başkalarının kendileri için çizdikleri sınırlara saygı göstermek,</a:t>
            </a:r>
          </a:p>
          <a:p>
            <a:pPr marL="365760" indent="-256032" algn="just">
              <a:lnSpc>
                <a:spcPct val="150000"/>
              </a:lnSpc>
              <a:buFont typeface="Wingdings" pitchFamily="2" charset="2"/>
              <a:buChar char="Ø"/>
              <a:defRPr/>
            </a:pPr>
            <a:r>
              <a:rPr lang="tr-TR" sz="5100" dirty="0" smtClean="0">
                <a:latin typeface="Times New Roman" pitchFamily="18" charset="0"/>
                <a:cs typeface="Times New Roman" pitchFamily="18" charset="0"/>
              </a:rPr>
              <a:t>Kendisinin ve başkasının güçsüz yanlarını kabul etmek,</a:t>
            </a:r>
          </a:p>
          <a:p>
            <a:pPr marL="365760" indent="-256032">
              <a:lnSpc>
                <a:spcPct val="150000"/>
              </a:lnSpc>
              <a:buFont typeface="Wingdings" pitchFamily="2" charset="2"/>
              <a:buChar char="Ø"/>
              <a:defRPr/>
            </a:pPr>
            <a:r>
              <a:rPr lang="tr-TR" sz="5100" dirty="0" smtClean="0">
                <a:latin typeface="Times New Roman" pitchFamily="18" charset="0"/>
                <a:cs typeface="Times New Roman" pitchFamily="18" charset="0"/>
              </a:rPr>
              <a:t>Başkasının sesi olmak, kendisinin sesi olmayı başarmak,</a:t>
            </a:r>
          </a:p>
          <a:p>
            <a:pPr marL="365760" indent="-256032">
              <a:lnSpc>
                <a:spcPct val="150000"/>
              </a:lnSpc>
              <a:buFont typeface="Wingdings" pitchFamily="2" charset="2"/>
              <a:buChar char="Ø"/>
              <a:defRPr/>
            </a:pPr>
            <a:r>
              <a:rPr lang="tr-TR" sz="5100" dirty="0" smtClean="0">
                <a:latin typeface="Times New Roman" pitchFamily="18" charset="0"/>
                <a:cs typeface="Times New Roman" pitchFamily="18" charset="0"/>
              </a:rPr>
              <a:t>Başkalarının sözüne göre konuşmamak, davranmamak,</a:t>
            </a:r>
          </a:p>
          <a:p>
            <a:pPr>
              <a:lnSpc>
                <a:spcPct val="150000"/>
              </a:lnSpc>
              <a:buFont typeface="Wingdings" pitchFamily="2" charset="2"/>
              <a:buChar char="Ø"/>
            </a:pPr>
            <a:r>
              <a:rPr lang="tr-TR" sz="5100" dirty="0" smtClean="0">
                <a:latin typeface="Times New Roman" pitchFamily="18" charset="0"/>
                <a:cs typeface="Times New Roman" pitchFamily="18" charset="0"/>
              </a:rPr>
              <a:t>Çevreyle iyi ilişkiler kurmak,</a:t>
            </a:r>
          </a:p>
          <a:p>
            <a:pPr>
              <a:lnSpc>
                <a:spcPct val="150000"/>
              </a:lnSpc>
              <a:buFont typeface="Wingdings" pitchFamily="2" charset="2"/>
              <a:buChar char="Ø"/>
            </a:pPr>
            <a:r>
              <a:rPr lang="tr-TR" sz="5100" dirty="0" smtClean="0">
                <a:latin typeface="Times New Roman" pitchFamily="18" charset="0"/>
                <a:cs typeface="Times New Roman" pitchFamily="18" charset="0"/>
              </a:rPr>
              <a:t>Soğukkanlılığı korumak,</a:t>
            </a:r>
          </a:p>
          <a:p>
            <a:pPr>
              <a:lnSpc>
                <a:spcPct val="150000"/>
              </a:lnSpc>
              <a:buFont typeface="Wingdings" pitchFamily="2" charset="2"/>
              <a:buChar char="Ø"/>
            </a:pPr>
            <a:r>
              <a:rPr lang="tr-TR" sz="5100" dirty="0" smtClean="0">
                <a:latin typeface="Times New Roman" pitchFamily="18" charset="0"/>
                <a:cs typeface="Times New Roman" pitchFamily="18" charset="0"/>
              </a:rPr>
              <a:t>Kişisel değerlerin bilincine varmak.</a:t>
            </a:r>
          </a:p>
          <a:p>
            <a:pPr>
              <a:lnSpc>
                <a:spcPct val="150000"/>
              </a:lnSpc>
              <a:buFont typeface="Wingdings" pitchFamily="2" charset="2"/>
              <a:buChar char="Ø"/>
            </a:pPr>
            <a:r>
              <a:rPr lang="tr-TR" sz="5100" dirty="0" smtClean="0">
                <a:latin typeface="Times New Roman" pitchFamily="18" charset="0"/>
                <a:cs typeface="Times New Roman" pitchFamily="18" charset="0"/>
              </a:rPr>
              <a:t>Özsaygının geliştirilmesini sağlamak.</a:t>
            </a:r>
          </a:p>
          <a:p>
            <a:pPr>
              <a:lnSpc>
                <a:spcPct val="150000"/>
              </a:lnSpc>
              <a:buFont typeface="Wingdings" pitchFamily="2" charset="2"/>
              <a:buChar char="Ø"/>
            </a:pPr>
            <a:r>
              <a:rPr lang="tr-TR" sz="5100" dirty="0" smtClean="0">
                <a:latin typeface="Times New Roman" pitchFamily="18" charset="0"/>
                <a:cs typeface="Times New Roman" pitchFamily="18" charset="0"/>
              </a:rPr>
              <a:t>Mesleki beceri ve niteliklerini geliştirmek .</a:t>
            </a:r>
          </a:p>
          <a:p>
            <a:endParaRPr lang="tr-TR" dirty="0"/>
          </a:p>
        </p:txBody>
      </p:sp>
    </p:spTree>
    <p:extLst>
      <p:ext uri="{BB962C8B-B14F-4D97-AF65-F5344CB8AC3E}">
        <p14:creationId xmlns:p14="http://schemas.microsoft.com/office/powerpoint/2010/main" val="2446566375"/>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2"/>
          <p:cNvSpPr>
            <a:spLocks noGrp="1"/>
          </p:cNvSpPr>
          <p:nvPr>
            <p:ph type="title"/>
          </p:nvPr>
        </p:nvSpPr>
        <p:spPr>
          <a:xfrm>
            <a:off x="601133" y="0"/>
            <a:ext cx="9643533" cy="613775"/>
          </a:xfrm>
        </p:spPr>
        <p:txBody>
          <a:bodyPr>
            <a:noAutofit/>
          </a:bodyPr>
          <a:lstStyle/>
          <a:p>
            <a:pPr algn="ctr">
              <a:defRPr/>
            </a:pPr>
            <a:r>
              <a:rPr lang="tr-TR" b="1" dirty="0" smtClean="0">
                <a:solidFill>
                  <a:schemeClr val="tx1"/>
                </a:solidFill>
                <a:effectLst/>
                <a:latin typeface="Times New Roman" pitchFamily="18" charset="0"/>
                <a:cs typeface="Times New Roman" pitchFamily="18" charset="0"/>
              </a:rPr>
              <a:t>Örgütsel Tutum</a:t>
            </a:r>
            <a:endParaRPr lang="tr-TR" b="1" dirty="0">
              <a:solidFill>
                <a:schemeClr val="tx1"/>
              </a:solidFill>
              <a:effectLst/>
              <a:latin typeface="Times New Roman" pitchFamily="18" charset="0"/>
              <a:cs typeface="Times New Roman" pitchFamily="18" charset="0"/>
            </a:endParaRPr>
          </a:p>
        </p:txBody>
      </p:sp>
      <p:sp>
        <p:nvSpPr>
          <p:cNvPr id="2" name="İçerik Yer Tutucusu 1"/>
          <p:cNvSpPr>
            <a:spLocks noGrp="1"/>
          </p:cNvSpPr>
          <p:nvPr>
            <p:ph sz="quarter" idx="1"/>
          </p:nvPr>
        </p:nvSpPr>
        <p:spPr>
          <a:xfrm>
            <a:off x="137786" y="613775"/>
            <a:ext cx="12054214" cy="5787025"/>
          </a:xfrm>
          <a:solidFill>
            <a:schemeClr val="accent1">
              <a:lumMod val="60000"/>
              <a:lumOff val="40000"/>
            </a:schemeClr>
          </a:solidFill>
        </p:spPr>
        <p:txBody>
          <a:bodyPr>
            <a:normAutofit fontScale="25000" lnSpcReduction="20000"/>
          </a:bodyPr>
          <a:lstStyle/>
          <a:p>
            <a:pPr marL="0" indent="109538" algn="just" eaLnBrk="1" fontAlgn="auto" hangingPunct="1">
              <a:lnSpc>
                <a:spcPct val="150000"/>
              </a:lnSpc>
              <a:spcAft>
                <a:spcPts val="0"/>
              </a:spcAft>
              <a:buFont typeface="Wingdings 3"/>
              <a:buChar char=""/>
              <a:defRPr/>
            </a:pPr>
            <a:r>
              <a:rPr lang="tr-TR" sz="7200" dirty="0">
                <a:latin typeface="Times New Roman" pitchFamily="18" charset="0"/>
                <a:cs typeface="Times New Roman" pitchFamily="18" charset="0"/>
              </a:rPr>
              <a:t>İşyerinde mobbingin ortadan kaldırılması için, lider vasıfları </a:t>
            </a:r>
            <a:r>
              <a:rPr lang="tr-TR" sz="7200" dirty="0" smtClean="0">
                <a:latin typeface="Times New Roman" pitchFamily="18" charset="0"/>
                <a:cs typeface="Times New Roman" pitchFamily="18" charset="0"/>
              </a:rPr>
              <a:t>olan bir </a:t>
            </a:r>
            <a:r>
              <a:rPr lang="tr-TR" sz="7200" dirty="0">
                <a:latin typeface="Times New Roman" pitchFamily="18" charset="0"/>
                <a:cs typeface="Times New Roman" pitchFamily="18" charset="0"/>
              </a:rPr>
              <a:t>yönetici, tarafları memnun edecek veya iki tarafın da bazı fedakarlıklarda bulunacakları bir sonuç için müzakere tekniklerini kullanmalıdır.</a:t>
            </a:r>
          </a:p>
          <a:p>
            <a:pPr marL="85725" indent="-85725" eaLnBrk="1" fontAlgn="auto" hangingPunct="1">
              <a:lnSpc>
                <a:spcPct val="150000"/>
              </a:lnSpc>
              <a:spcAft>
                <a:spcPts val="0"/>
              </a:spcAft>
              <a:buFont typeface="Wingdings 3"/>
              <a:buChar char=""/>
              <a:defRPr/>
            </a:pPr>
            <a:r>
              <a:rPr lang="tr-TR" sz="7200" dirty="0">
                <a:latin typeface="Times New Roman" pitchFamily="18" charset="0"/>
                <a:cs typeface="Times New Roman" pitchFamily="18" charset="0"/>
              </a:rPr>
              <a:t>Örgütsel liderliğin önemli fonksiyonlarından biri, örgüt </a:t>
            </a:r>
            <a:r>
              <a:rPr lang="tr-TR" sz="7200" dirty="0" smtClean="0">
                <a:latin typeface="Times New Roman" pitchFamily="18" charset="0"/>
                <a:cs typeface="Times New Roman" pitchFamily="18" charset="0"/>
              </a:rPr>
              <a:t>çalışanlarını yönlendirecek paylaşılan </a:t>
            </a:r>
            <a:r>
              <a:rPr lang="tr-TR" sz="7200" dirty="0">
                <a:latin typeface="Times New Roman" pitchFamily="18" charset="0"/>
                <a:cs typeface="Times New Roman" pitchFamily="18" charset="0"/>
              </a:rPr>
              <a:t>bir </a:t>
            </a:r>
            <a:r>
              <a:rPr lang="tr-TR" sz="7200" dirty="0" smtClean="0">
                <a:latin typeface="Times New Roman" pitchFamily="18" charset="0"/>
                <a:cs typeface="Times New Roman" pitchFamily="18" charset="0"/>
              </a:rPr>
              <a:t>vizyon</a:t>
            </a:r>
            <a:r>
              <a:rPr lang="tr-TR" sz="7200" dirty="0">
                <a:latin typeface="Times New Roman" pitchFamily="18" charset="0"/>
                <a:cs typeface="Times New Roman" pitchFamily="18" charset="0"/>
              </a:rPr>
              <a:t> oluşturmaktır.</a:t>
            </a:r>
          </a:p>
          <a:p>
            <a:pPr marL="0" indent="0" algn="just" eaLnBrk="1" fontAlgn="auto" hangingPunct="1">
              <a:lnSpc>
                <a:spcPct val="150000"/>
              </a:lnSpc>
              <a:spcAft>
                <a:spcPts val="0"/>
              </a:spcAft>
              <a:buFont typeface="Wingdings 3"/>
              <a:buChar char=""/>
              <a:defRPr/>
            </a:pPr>
            <a:r>
              <a:rPr lang="tr-TR" sz="7200" dirty="0">
                <a:latin typeface="Times New Roman" pitchFamily="18" charset="0"/>
                <a:cs typeface="Times New Roman" pitchFamily="18" charset="0"/>
              </a:rPr>
              <a:t>İşin insancılaştırılması, işin ve çalışma koşullarının ve iş çevresinin insani gereksinimlere uygun olarak organize edilmesidir</a:t>
            </a:r>
            <a:r>
              <a:rPr lang="tr-TR" sz="7200" dirty="0" smtClean="0">
                <a:latin typeface="Times New Roman" pitchFamily="18" charset="0"/>
                <a:cs typeface="Times New Roman" pitchFamily="18" charset="0"/>
              </a:rPr>
              <a:t>.</a:t>
            </a:r>
          </a:p>
          <a:p>
            <a:pPr>
              <a:lnSpc>
                <a:spcPct val="150000"/>
              </a:lnSpc>
              <a:buFont typeface="Wingdings" pitchFamily="2" charset="2"/>
              <a:buChar char="Ø"/>
            </a:pPr>
            <a:r>
              <a:rPr lang="tr-TR" sz="7200" dirty="0" smtClean="0">
                <a:latin typeface="Times New Roman" pitchFamily="18" charset="0"/>
                <a:cs typeface="Times New Roman" pitchFamily="18" charset="0"/>
              </a:rPr>
              <a:t>Bireysel saygıya dayalı işyeri kültürü geliştirilmeli, </a:t>
            </a:r>
            <a:endParaRPr lang="en-GB" sz="7200" dirty="0" smtClean="0">
              <a:latin typeface="Times New Roman" pitchFamily="18" charset="0"/>
              <a:cs typeface="Times New Roman" pitchFamily="18" charset="0"/>
            </a:endParaRPr>
          </a:p>
          <a:p>
            <a:pPr>
              <a:lnSpc>
                <a:spcPct val="150000"/>
              </a:lnSpc>
              <a:buFont typeface="Wingdings" pitchFamily="2" charset="2"/>
              <a:buChar char="Ø"/>
            </a:pPr>
            <a:r>
              <a:rPr lang="tr-TR" sz="7200" dirty="0" smtClean="0">
                <a:latin typeface="Times New Roman" pitchFamily="18" charset="0"/>
                <a:cs typeface="Times New Roman" pitchFamily="18" charset="0"/>
              </a:rPr>
              <a:t>Açık, anlaşılır, şeffaf bir politika izlenmeli,</a:t>
            </a:r>
            <a:endParaRPr lang="en-GB" sz="7200" dirty="0" smtClean="0">
              <a:latin typeface="Times New Roman" pitchFamily="18" charset="0"/>
              <a:cs typeface="Times New Roman" pitchFamily="18" charset="0"/>
            </a:endParaRPr>
          </a:p>
          <a:p>
            <a:pPr>
              <a:lnSpc>
                <a:spcPct val="150000"/>
              </a:lnSpc>
              <a:buFont typeface="Wingdings" pitchFamily="2" charset="2"/>
              <a:buChar char="Ø"/>
            </a:pPr>
            <a:r>
              <a:rPr lang="tr-TR" sz="7200" dirty="0" smtClean="0">
                <a:latin typeface="Times New Roman" pitchFamily="18" charset="0"/>
                <a:cs typeface="Times New Roman" pitchFamily="18" charset="0"/>
              </a:rPr>
              <a:t>Farkındalık arttırılmalı,</a:t>
            </a:r>
            <a:endParaRPr lang="en-GB" sz="7200" dirty="0" smtClean="0">
              <a:latin typeface="Times New Roman" pitchFamily="18" charset="0"/>
              <a:cs typeface="Times New Roman" pitchFamily="18" charset="0"/>
            </a:endParaRPr>
          </a:p>
          <a:p>
            <a:pPr>
              <a:lnSpc>
                <a:spcPct val="150000"/>
              </a:lnSpc>
              <a:buFont typeface="Wingdings" pitchFamily="2" charset="2"/>
              <a:buChar char="Ø"/>
            </a:pPr>
            <a:r>
              <a:rPr lang="tr-TR" sz="7200" dirty="0" smtClean="0">
                <a:latin typeface="Times New Roman" pitchFamily="18" charset="0"/>
                <a:cs typeface="Times New Roman" pitchFamily="18" charset="0"/>
              </a:rPr>
              <a:t>İşyeri</a:t>
            </a:r>
            <a:r>
              <a:rPr lang="en-GB" sz="7200" dirty="0" smtClean="0">
                <a:latin typeface="Times New Roman" pitchFamily="18" charset="0"/>
                <a:cs typeface="Times New Roman" pitchFamily="18" charset="0"/>
              </a:rPr>
              <a:t> </a:t>
            </a:r>
            <a:r>
              <a:rPr lang="tr-TR" sz="7200" dirty="0" smtClean="0">
                <a:latin typeface="Times New Roman" pitchFamily="18" charset="0"/>
                <a:cs typeface="Times New Roman" pitchFamily="18" charset="0"/>
              </a:rPr>
              <a:t>sürekli izlenmeli ve değerlendirilmeli,</a:t>
            </a:r>
          </a:p>
          <a:p>
            <a:pPr>
              <a:lnSpc>
                <a:spcPct val="150000"/>
              </a:lnSpc>
              <a:buFont typeface="Wingdings" pitchFamily="2" charset="2"/>
              <a:buChar char="Ø"/>
            </a:pPr>
            <a:r>
              <a:rPr lang="tr-TR" sz="7200" dirty="0" smtClean="0">
                <a:latin typeface="Times New Roman" pitchFamily="18" charset="0"/>
                <a:cs typeface="Times New Roman" pitchFamily="18" charset="0"/>
              </a:rPr>
              <a:t>Raporlama  ve tüm olayların kayıt altına alınması sağlanmalı,</a:t>
            </a:r>
          </a:p>
          <a:p>
            <a:pPr>
              <a:lnSpc>
                <a:spcPct val="150000"/>
              </a:lnSpc>
              <a:buFont typeface="Wingdings" pitchFamily="2" charset="2"/>
              <a:buChar char="Ø"/>
            </a:pPr>
            <a:r>
              <a:rPr lang="tr-TR" sz="7200" dirty="0" smtClean="0">
                <a:latin typeface="Times New Roman" pitchFamily="18" charset="0"/>
                <a:cs typeface="Times New Roman" pitchFamily="18" charset="0"/>
              </a:rPr>
              <a:t>Çalışanların düzenli geri bildirimi sağlanmalı,</a:t>
            </a:r>
          </a:p>
          <a:p>
            <a:pPr>
              <a:lnSpc>
                <a:spcPct val="150000"/>
              </a:lnSpc>
              <a:buFont typeface="Wingdings" pitchFamily="2" charset="2"/>
              <a:buChar char="Ø"/>
            </a:pPr>
            <a:r>
              <a:rPr lang="tr-TR" sz="7200" dirty="0" smtClean="0">
                <a:latin typeface="Times New Roman" pitchFamily="18" charset="0"/>
                <a:cs typeface="Times New Roman" pitchFamily="18" charset="0"/>
              </a:rPr>
              <a:t>Periyodik olarak ortak yönetim-çalışan toplantıları gerçekleştirilmeli,</a:t>
            </a:r>
          </a:p>
          <a:p>
            <a:pPr>
              <a:lnSpc>
                <a:spcPct val="150000"/>
              </a:lnSpc>
              <a:buFont typeface="Wingdings" pitchFamily="2" charset="2"/>
              <a:buChar char="Ø"/>
            </a:pPr>
            <a:r>
              <a:rPr lang="tr-TR" sz="7200" dirty="0" smtClean="0">
                <a:latin typeface="Times New Roman" pitchFamily="18" charset="0"/>
                <a:cs typeface="Times New Roman" pitchFamily="18" charset="0"/>
              </a:rPr>
              <a:t>Yönetim planının düzenli aralıklarla  gözden  geçirilmesi sağlanmalıdır.</a:t>
            </a:r>
            <a:endParaRPr lang="tr-TR" sz="7200" dirty="0">
              <a:latin typeface="Times New Roman" pitchFamily="18" charset="0"/>
              <a:cs typeface="Times New Roman" pitchFamily="18" charset="0"/>
            </a:endParaRPr>
          </a:p>
          <a:p>
            <a:pPr marL="365760" indent="-256032" eaLnBrk="1" fontAlgn="auto" hangingPunct="1">
              <a:spcAft>
                <a:spcPts val="0"/>
              </a:spcAft>
              <a:buFont typeface="Wingdings 3"/>
              <a:buChar char=""/>
              <a:defRPr/>
            </a:pPr>
            <a:endParaRPr lang="tr-TR" dirty="0"/>
          </a:p>
        </p:txBody>
      </p:sp>
    </p:spTree>
    <p:extLst>
      <p:ext uri="{BB962C8B-B14F-4D97-AF65-F5344CB8AC3E}">
        <p14:creationId xmlns:p14="http://schemas.microsoft.com/office/powerpoint/2010/main" val="3848302892"/>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C:\Users\ÖZLEM\Desktop\KAYNAK SUNUMLAR\Mobbing+Sürecinde+Özgüven+Geliştirenler.jpg"/>
          <p:cNvPicPr>
            <a:picLocks noGrp="1" noChangeAspect="1" noChangeArrowheads="1"/>
          </p:cNvPicPr>
          <p:nvPr>
            <p:ph idx="1"/>
          </p:nvPr>
        </p:nvPicPr>
        <p:blipFill>
          <a:blip r:embed="rId2"/>
          <a:srcRect b="5653"/>
          <a:stretch>
            <a:fillRect/>
          </a:stretch>
        </p:blipFill>
        <p:spPr bwMode="auto">
          <a:xfrm>
            <a:off x="917575" y="509058"/>
            <a:ext cx="9022292" cy="5694441"/>
          </a:xfrm>
          <a:prstGeom prst="rect">
            <a:avLst/>
          </a:prstGeom>
          <a:noFill/>
        </p:spPr>
      </p:pic>
    </p:spTree>
    <p:extLst>
      <p:ext uri="{BB962C8B-B14F-4D97-AF65-F5344CB8AC3E}">
        <p14:creationId xmlns:p14="http://schemas.microsoft.com/office/powerpoint/2010/main" val="3578051368"/>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idx="4294967295"/>
          </p:nvPr>
        </p:nvSpPr>
        <p:spPr>
          <a:xfrm>
            <a:off x="0" y="365125"/>
            <a:ext cx="10515600" cy="5822733"/>
          </a:xfrm>
        </p:spPr>
        <p:txBody>
          <a:bodyPr>
            <a:normAutofit/>
          </a:bodyPr>
          <a:lstStyle/>
          <a:p>
            <a:pPr algn="ctr"/>
            <a:r>
              <a:rPr lang="tr-TR" sz="4900" b="1" dirty="0" smtClean="0">
                <a:solidFill>
                  <a:srgbClr val="FF0000"/>
                </a:solidFill>
                <a:latin typeface="Times New Roman" panose="02020603050405020304" pitchFamily="18" charset="0"/>
                <a:cs typeface="Times New Roman" panose="02020603050405020304" pitchFamily="18" charset="0"/>
              </a:rPr>
              <a:t>3-ÇALIŞANIN YASAL HAKLARINA YÖNELİK BAŞVURULAR</a:t>
            </a:r>
            <a:br>
              <a:rPr lang="tr-TR" sz="4900" b="1" dirty="0" smtClean="0">
                <a:solidFill>
                  <a:srgbClr val="FF0000"/>
                </a:solidFill>
                <a:latin typeface="Times New Roman" panose="02020603050405020304" pitchFamily="18" charset="0"/>
                <a:cs typeface="Times New Roman" panose="02020603050405020304" pitchFamily="18" charset="0"/>
              </a:rPr>
            </a:br>
            <a:r>
              <a:rPr lang="tr-TR" sz="4900" b="1" dirty="0" smtClean="0">
                <a:solidFill>
                  <a:srgbClr val="FF0000"/>
                </a:solidFill>
                <a:latin typeface="Times New Roman" panose="02020603050405020304" pitchFamily="18" charset="0"/>
                <a:cs typeface="Times New Roman" panose="02020603050405020304" pitchFamily="18" charset="0"/>
              </a:rPr>
              <a:t/>
            </a:r>
            <a:br>
              <a:rPr lang="tr-TR" sz="4900" b="1" dirty="0" smtClean="0">
                <a:solidFill>
                  <a:srgbClr val="FF0000"/>
                </a:solidFill>
                <a:latin typeface="Times New Roman" panose="02020603050405020304" pitchFamily="18" charset="0"/>
                <a:cs typeface="Times New Roman" panose="02020603050405020304" pitchFamily="18" charset="0"/>
              </a:rPr>
            </a:br>
            <a:r>
              <a:rPr lang="tr-TR" sz="4900" b="1" dirty="0">
                <a:solidFill>
                  <a:srgbClr val="FF0000"/>
                </a:solidFill>
                <a:latin typeface="Times New Roman" panose="02020603050405020304" pitchFamily="18" charset="0"/>
                <a:cs typeface="Times New Roman" panose="02020603050405020304" pitchFamily="18" charset="0"/>
              </a:rPr>
              <a:t/>
            </a:r>
            <a:br>
              <a:rPr lang="tr-TR" sz="4900" b="1" dirty="0">
                <a:solidFill>
                  <a:srgbClr val="FF0000"/>
                </a:solidFill>
                <a:latin typeface="Times New Roman" panose="02020603050405020304" pitchFamily="18" charset="0"/>
                <a:cs typeface="Times New Roman" panose="02020603050405020304" pitchFamily="18" charset="0"/>
              </a:rPr>
            </a:br>
            <a:r>
              <a:rPr lang="tr-TR" sz="4900" b="1" dirty="0">
                <a:solidFill>
                  <a:srgbClr val="FF0000"/>
                </a:solidFill>
                <a:latin typeface="Times New Roman" panose="02020603050405020304" pitchFamily="18" charset="0"/>
                <a:cs typeface="Times New Roman" panose="02020603050405020304" pitchFamily="18" charset="0"/>
              </a:rPr>
              <a:t/>
            </a:r>
            <a:br>
              <a:rPr lang="tr-TR" sz="4900" b="1" dirty="0">
                <a:solidFill>
                  <a:srgbClr val="FF0000"/>
                </a:solidFill>
                <a:latin typeface="Times New Roman" panose="02020603050405020304" pitchFamily="18" charset="0"/>
                <a:cs typeface="Times New Roman" panose="02020603050405020304" pitchFamily="18" charset="0"/>
              </a:rPr>
            </a:br>
            <a:r>
              <a:rPr lang="tr-TR" sz="4900" b="1" dirty="0" smtClean="0">
                <a:solidFill>
                  <a:srgbClr val="FF0000"/>
                </a:solidFill>
                <a:latin typeface="Times New Roman" panose="02020603050405020304" pitchFamily="18" charset="0"/>
                <a:cs typeface="Times New Roman" panose="02020603050405020304" pitchFamily="18" charset="0"/>
              </a:rPr>
              <a:t>					</a:t>
            </a:r>
            <a:r>
              <a:rPr lang="tr-TR" b="1" dirty="0">
                <a:solidFill>
                  <a:srgbClr val="FF0000"/>
                </a:solidFill>
                <a:latin typeface="Times New Roman" panose="02020603050405020304" pitchFamily="18" charset="0"/>
                <a:cs typeface="Times New Roman" panose="02020603050405020304" pitchFamily="18" charset="0"/>
              </a:rPr>
              <a:t/>
            </a:r>
            <a:br>
              <a:rPr lang="tr-TR" b="1" dirty="0">
                <a:solidFill>
                  <a:srgbClr val="FF0000"/>
                </a:solidFill>
                <a:latin typeface="Times New Roman" panose="02020603050405020304" pitchFamily="18" charset="0"/>
                <a:cs typeface="Times New Roman" panose="02020603050405020304" pitchFamily="18" charset="0"/>
              </a:rPr>
            </a:br>
            <a:endParaRPr lang="tr-TR" dirty="0">
              <a:solidFill>
                <a:srgbClr val="FF0000"/>
              </a:solidFill>
              <a:latin typeface="Times New Roman" panose="02020603050405020304" pitchFamily="18" charset="0"/>
              <a:cs typeface="Times New Roman" panose="02020603050405020304" pitchFamily="18" charset="0"/>
            </a:endParaRPr>
          </a:p>
        </p:txBody>
      </p:sp>
      <p:sp>
        <p:nvSpPr>
          <p:cNvPr id="3" name="Alt Başlık 3"/>
          <p:cNvSpPr txBox="1">
            <a:spLocks/>
          </p:cNvSpPr>
          <p:nvPr/>
        </p:nvSpPr>
        <p:spPr>
          <a:xfrm>
            <a:off x="1524000" y="4747097"/>
            <a:ext cx="1042583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endParaRPr lang="tr-TR" b="1" dirty="0">
              <a:solidFill>
                <a:srgbClr val="FF0000"/>
              </a:solidFill>
              <a:latin typeface="Times New Roman" panose="02020603050405020304" pitchFamily="18" charset="0"/>
              <a:cs typeface="Times New Roman" panose="02020603050405020304" pitchFamily="18" charset="0"/>
            </a:endParaRPr>
          </a:p>
        </p:txBody>
      </p:sp>
      <p:pic>
        <p:nvPicPr>
          <p:cNvPr id="4" name="Picture 28" descr="MCBD07159_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4194" y="4629150"/>
            <a:ext cx="1738312" cy="148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6641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latin typeface="Times New Roman" panose="02020603050405020304" pitchFamily="18" charset="0"/>
                <a:cs typeface="Times New Roman" panose="02020603050405020304" pitchFamily="18" charset="0"/>
              </a:rPr>
              <a:t>ÇALIŞMA USUL VE ESASLARI İLE </a:t>
            </a:r>
            <a:br>
              <a:rPr lang="tr-TR" b="1" dirty="0" smtClean="0">
                <a:solidFill>
                  <a:srgbClr val="FF0000"/>
                </a:solidFill>
                <a:latin typeface="Times New Roman" panose="02020603050405020304" pitchFamily="18" charset="0"/>
                <a:cs typeface="Times New Roman" panose="02020603050405020304" pitchFamily="18" charset="0"/>
              </a:rPr>
            </a:br>
            <a:r>
              <a:rPr lang="tr-TR" b="1" dirty="0" smtClean="0">
                <a:solidFill>
                  <a:srgbClr val="FF0000"/>
                </a:solidFill>
                <a:latin typeface="Times New Roman" panose="02020603050405020304" pitchFamily="18" charset="0"/>
                <a:cs typeface="Times New Roman" panose="02020603050405020304" pitchFamily="18" charset="0"/>
              </a:rPr>
              <a:t>ÖZLÜK HAKLARI</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p:txBody>
          <a:bodyPr/>
          <a:lstStyle/>
          <a:p>
            <a:pPr marL="0" indent="0">
              <a:buNone/>
            </a:pPr>
            <a:r>
              <a:rPr lang="tr-TR" b="1" u="sng" dirty="0" smtClean="0">
                <a:solidFill>
                  <a:srgbClr val="FF0000"/>
                </a:solidFill>
                <a:latin typeface="Times New Roman" panose="02020603050405020304" pitchFamily="18" charset="0"/>
                <a:cs typeface="Times New Roman" panose="02020603050405020304" pitchFamily="18" charset="0"/>
              </a:rPr>
              <a:t>MEVZUAT (Kanun ve Yönetmelikler)</a:t>
            </a:r>
          </a:p>
          <a:p>
            <a:pPr>
              <a:buClr>
                <a:srgbClr val="FF0000"/>
              </a:buClr>
              <a:buFont typeface="Wingdings" panose="05000000000000000000" pitchFamily="2" charset="2"/>
              <a:buChar char="Ø"/>
            </a:pPr>
            <a:r>
              <a:rPr lang="tr-TR" dirty="0" smtClean="0">
                <a:solidFill>
                  <a:srgbClr val="FF0000"/>
                </a:solidFill>
              </a:rPr>
              <a:t>657</a:t>
            </a:r>
            <a:r>
              <a:rPr lang="tr-TR" dirty="0" smtClean="0"/>
              <a:t> Sayılı </a:t>
            </a:r>
            <a:r>
              <a:rPr lang="tr-TR" dirty="0"/>
              <a:t>K</a:t>
            </a:r>
            <a:r>
              <a:rPr lang="tr-TR" dirty="0" smtClean="0"/>
              <a:t>anun</a:t>
            </a:r>
          </a:p>
          <a:p>
            <a:pPr>
              <a:buClr>
                <a:srgbClr val="FF0000"/>
              </a:buClr>
              <a:buFont typeface="Wingdings" panose="05000000000000000000" pitchFamily="2" charset="2"/>
              <a:buChar char="Ø"/>
            </a:pPr>
            <a:r>
              <a:rPr lang="tr-TR" dirty="0"/>
              <a:t>Yataklı </a:t>
            </a:r>
            <a:r>
              <a:rPr lang="tr-TR" dirty="0" smtClean="0"/>
              <a:t>Tedavi Kurumları İşletme Yönetmeliği</a:t>
            </a:r>
            <a:endParaRPr lang="tr-TR" dirty="0"/>
          </a:p>
          <a:p>
            <a:pPr>
              <a:buClr>
                <a:srgbClr val="FF0000"/>
              </a:buClr>
              <a:buFont typeface="Wingdings" panose="05000000000000000000" pitchFamily="2" charset="2"/>
              <a:buChar char="Ø"/>
            </a:pPr>
            <a:r>
              <a:rPr lang="tr-TR" dirty="0" smtClean="0"/>
              <a:t>Sözleşmeli Personel Çalıştırılmasına Dair Esaslar                        (28.02.1978-</a:t>
            </a:r>
            <a:r>
              <a:rPr lang="tr-TR" dirty="0" smtClean="0">
                <a:solidFill>
                  <a:srgbClr val="FF0000"/>
                </a:solidFill>
              </a:rPr>
              <a:t>2143</a:t>
            </a:r>
            <a:r>
              <a:rPr lang="tr-TR" dirty="0" smtClean="0"/>
              <a:t> </a:t>
            </a:r>
            <a:r>
              <a:rPr lang="tr-TR" dirty="0"/>
              <a:t>sayılı kanun)</a:t>
            </a:r>
          </a:p>
          <a:p>
            <a:pPr>
              <a:buClr>
                <a:srgbClr val="FF0000"/>
              </a:buClr>
              <a:buFont typeface="Wingdings" panose="05000000000000000000" pitchFamily="2" charset="2"/>
              <a:buChar char="Ø"/>
            </a:pPr>
            <a:r>
              <a:rPr lang="tr-TR" dirty="0"/>
              <a:t>İş </a:t>
            </a:r>
            <a:r>
              <a:rPr lang="tr-TR" dirty="0" smtClean="0"/>
              <a:t>Kanunu </a:t>
            </a:r>
            <a:r>
              <a:rPr lang="tr-TR" dirty="0"/>
              <a:t>(22.05.2003- </a:t>
            </a:r>
            <a:r>
              <a:rPr lang="tr-TR" dirty="0">
                <a:solidFill>
                  <a:srgbClr val="FF0000"/>
                </a:solidFill>
              </a:rPr>
              <a:t>4857</a:t>
            </a:r>
            <a:r>
              <a:rPr lang="tr-TR" dirty="0"/>
              <a:t> sayılı </a:t>
            </a:r>
            <a:r>
              <a:rPr lang="tr-TR" dirty="0" smtClean="0"/>
              <a:t>kanun)</a:t>
            </a:r>
            <a:endParaRPr lang="tr-TR" dirty="0"/>
          </a:p>
          <a:p>
            <a:pPr>
              <a:buClr>
                <a:srgbClr val="FF0000"/>
              </a:buClr>
              <a:buFont typeface="Wingdings" panose="05000000000000000000" pitchFamily="2" charset="2"/>
              <a:buChar char="Ø"/>
            </a:pPr>
            <a:r>
              <a:rPr lang="tr-TR" dirty="0"/>
              <a:t>Sosyal sigortalar ve genel sağlık sigortası kanunu (</a:t>
            </a:r>
            <a:r>
              <a:rPr lang="tr-TR" dirty="0">
                <a:solidFill>
                  <a:srgbClr val="FF0000"/>
                </a:solidFill>
              </a:rPr>
              <a:t>5510</a:t>
            </a:r>
            <a:r>
              <a:rPr lang="tr-TR" dirty="0"/>
              <a:t> sayılı kanun)</a:t>
            </a:r>
          </a:p>
          <a:p>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9679" y="2926364"/>
            <a:ext cx="2466975" cy="1847850"/>
          </a:xfrm>
          <a:prstGeom prst="rect">
            <a:avLst/>
          </a:prstGeom>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04762" y="1667026"/>
            <a:ext cx="1381125" cy="1409700"/>
          </a:xfrm>
          <a:prstGeom prst="rect">
            <a:avLst/>
          </a:prstGeom>
        </p:spPr>
      </p:pic>
    </p:spTree>
    <p:extLst>
      <p:ext uri="{BB962C8B-B14F-4D97-AF65-F5344CB8AC3E}">
        <p14:creationId xmlns:p14="http://schemas.microsoft.com/office/powerpoint/2010/main" val="282412384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Başlık"/>
          <p:cNvSpPr>
            <a:spLocks noGrp="1"/>
          </p:cNvSpPr>
          <p:nvPr>
            <p:ph type="title"/>
          </p:nvPr>
        </p:nvSpPr>
        <p:spPr>
          <a:xfrm>
            <a:off x="1981200" y="513988"/>
            <a:ext cx="8229600" cy="654050"/>
          </a:xfrm>
        </p:spPr>
        <p:txBody>
          <a:bodyPr>
            <a:normAutofit fontScale="90000"/>
          </a:bodyPr>
          <a:lstStyle/>
          <a:p>
            <a:r>
              <a:rPr lang="tr-TR" sz="4900" b="1" dirty="0" smtClean="0">
                <a:solidFill>
                  <a:srgbClr val="FF0000"/>
                </a:solidFill>
                <a:latin typeface="Times New Roman" panose="02020603050405020304" pitchFamily="18" charset="0"/>
                <a:cs typeface="Times New Roman" panose="02020603050405020304" pitchFamily="18" charset="0"/>
              </a:rPr>
              <a:t>MEMURLARIN HAKLARI</a:t>
            </a:r>
            <a:r>
              <a:rPr lang="tr-TR" sz="4900" b="1" dirty="0" smtClean="0">
                <a:solidFill>
                  <a:srgbClr val="CC3300"/>
                </a:solidFill>
                <a:latin typeface="Times New Roman" panose="02020603050405020304" pitchFamily="18" charset="0"/>
                <a:cs typeface="Times New Roman" panose="02020603050405020304" pitchFamily="18" charset="0"/>
              </a:rPr>
              <a:t> </a:t>
            </a:r>
            <a:r>
              <a:rPr lang="tr-TR" sz="3200" b="1" u="sng" dirty="0">
                <a:solidFill>
                  <a:srgbClr val="CC3300"/>
                </a:solidFill>
                <a:latin typeface="Times New Roman" panose="02020603050405020304" pitchFamily="18" charset="0"/>
                <a:cs typeface="Times New Roman" panose="02020603050405020304" pitchFamily="18" charset="0"/>
              </a:rPr>
              <a:t/>
            </a:r>
            <a:br>
              <a:rPr lang="tr-TR" sz="3200" b="1" u="sng" dirty="0">
                <a:solidFill>
                  <a:srgbClr val="CC3300"/>
                </a:solidFill>
                <a:latin typeface="Times New Roman" panose="02020603050405020304" pitchFamily="18" charset="0"/>
                <a:cs typeface="Times New Roman" panose="02020603050405020304" pitchFamily="18" charset="0"/>
              </a:rPr>
            </a:br>
            <a:endParaRPr lang="tr-TR" sz="3200" dirty="0">
              <a:latin typeface="Times New Roman" panose="02020603050405020304" pitchFamily="18" charset="0"/>
              <a:cs typeface="Times New Roman" panose="02020603050405020304" pitchFamily="18" charset="0"/>
            </a:endParaRPr>
          </a:p>
        </p:txBody>
      </p:sp>
      <p:sp>
        <p:nvSpPr>
          <p:cNvPr id="14339" name="2 İçerik Yer Tutucusu"/>
          <p:cNvSpPr>
            <a:spLocks noGrp="1"/>
          </p:cNvSpPr>
          <p:nvPr>
            <p:ph idx="1"/>
          </p:nvPr>
        </p:nvSpPr>
        <p:spPr>
          <a:xfrm>
            <a:off x="1981200" y="1238249"/>
            <a:ext cx="8229600" cy="4887913"/>
          </a:xfrm>
        </p:spPr>
        <p:txBody>
          <a:bodyPr>
            <a:normAutofit/>
          </a:bodyPr>
          <a:lstStyle/>
          <a:p>
            <a:r>
              <a:rPr lang="tr-TR" dirty="0">
                <a:solidFill>
                  <a:srgbClr val="FF0000"/>
                </a:solidFill>
                <a:latin typeface="Times New Roman" panose="02020603050405020304" pitchFamily="18" charset="0"/>
                <a:cs typeface="Times New Roman" panose="02020603050405020304" pitchFamily="18" charset="0"/>
              </a:rPr>
              <a:t>Madde 17 – </a:t>
            </a:r>
            <a:r>
              <a:rPr lang="tr-TR" dirty="0" smtClean="0">
                <a:latin typeface="Times New Roman" panose="02020603050405020304" pitchFamily="18" charset="0"/>
                <a:cs typeface="Times New Roman" panose="02020603050405020304" pitchFamily="18" charset="0"/>
              </a:rPr>
              <a:t>Uygulamayı İsteme Hakkı</a:t>
            </a:r>
          </a:p>
          <a:p>
            <a:r>
              <a:rPr lang="tr-TR" dirty="0" smtClean="0">
                <a:solidFill>
                  <a:srgbClr val="FF0000"/>
                </a:solidFill>
                <a:latin typeface="Times New Roman" panose="02020603050405020304" pitchFamily="18" charset="0"/>
                <a:cs typeface="Times New Roman" panose="02020603050405020304" pitchFamily="18" charset="0"/>
              </a:rPr>
              <a:t>Madde 18 – </a:t>
            </a:r>
            <a:r>
              <a:rPr lang="tr-TR" dirty="0">
                <a:latin typeface="Times New Roman" panose="02020603050405020304" pitchFamily="18" charset="0"/>
                <a:cs typeface="Times New Roman" panose="02020603050405020304" pitchFamily="18" charset="0"/>
              </a:rPr>
              <a:t>Güvenlik </a:t>
            </a:r>
          </a:p>
          <a:p>
            <a:r>
              <a:rPr lang="tr-TR" dirty="0" smtClean="0">
                <a:solidFill>
                  <a:srgbClr val="FF0000"/>
                </a:solidFill>
                <a:latin typeface="Times New Roman" panose="02020603050405020304" pitchFamily="18" charset="0"/>
                <a:cs typeface="Times New Roman" panose="02020603050405020304" pitchFamily="18" charset="0"/>
              </a:rPr>
              <a:t>Madde 19 – </a:t>
            </a:r>
            <a:r>
              <a:rPr lang="tr-TR" dirty="0">
                <a:latin typeface="Times New Roman" panose="02020603050405020304" pitchFamily="18" charset="0"/>
                <a:cs typeface="Times New Roman" panose="02020603050405020304" pitchFamily="18" charset="0"/>
              </a:rPr>
              <a:t>Emeklilik </a:t>
            </a:r>
          </a:p>
          <a:p>
            <a:r>
              <a:rPr lang="tr-TR" dirty="0" smtClean="0">
                <a:solidFill>
                  <a:srgbClr val="FF0000"/>
                </a:solidFill>
                <a:latin typeface="Times New Roman" panose="02020603050405020304" pitchFamily="18" charset="0"/>
                <a:cs typeface="Times New Roman" panose="02020603050405020304" pitchFamily="18" charset="0"/>
              </a:rPr>
              <a:t>Madde 20 – </a:t>
            </a:r>
            <a:r>
              <a:rPr lang="tr-TR" dirty="0">
                <a:latin typeface="Times New Roman" panose="02020603050405020304" pitchFamily="18" charset="0"/>
                <a:cs typeface="Times New Roman" panose="02020603050405020304" pitchFamily="18" charset="0"/>
              </a:rPr>
              <a:t>Çekilme </a:t>
            </a:r>
          </a:p>
          <a:p>
            <a:r>
              <a:rPr lang="tr-TR" dirty="0">
                <a:solidFill>
                  <a:srgbClr val="FF0000"/>
                </a:solidFill>
                <a:latin typeface="Times New Roman" panose="02020603050405020304" pitchFamily="18" charset="0"/>
                <a:cs typeface="Times New Roman" panose="02020603050405020304" pitchFamily="18" charset="0"/>
              </a:rPr>
              <a:t>Madde 21 – </a:t>
            </a:r>
            <a:r>
              <a:rPr lang="tr-TR" dirty="0" smtClean="0">
                <a:latin typeface="Times New Roman" panose="02020603050405020304" pitchFamily="18" charset="0"/>
                <a:cs typeface="Times New Roman" panose="02020603050405020304" pitchFamily="18" charset="0"/>
              </a:rPr>
              <a:t>Müracaat, Şikayet ve Dava Açma </a:t>
            </a:r>
          </a:p>
          <a:p>
            <a:r>
              <a:rPr lang="tr-TR" dirty="0">
                <a:solidFill>
                  <a:srgbClr val="FF0000"/>
                </a:solidFill>
                <a:latin typeface="Times New Roman" panose="02020603050405020304" pitchFamily="18" charset="0"/>
                <a:cs typeface="Times New Roman" panose="02020603050405020304" pitchFamily="18" charset="0"/>
              </a:rPr>
              <a:t>Madde 22 – </a:t>
            </a:r>
            <a:r>
              <a:rPr lang="tr-TR" dirty="0" smtClean="0">
                <a:latin typeface="Times New Roman" panose="02020603050405020304" pitchFamily="18" charset="0"/>
                <a:cs typeface="Times New Roman" panose="02020603050405020304" pitchFamily="18" charset="0"/>
              </a:rPr>
              <a:t>Sendika Kurma </a:t>
            </a:r>
          </a:p>
          <a:p>
            <a:r>
              <a:rPr lang="tr-TR" dirty="0" smtClean="0">
                <a:solidFill>
                  <a:srgbClr val="FF0000"/>
                </a:solidFill>
                <a:latin typeface="Times New Roman" panose="02020603050405020304" pitchFamily="18" charset="0"/>
                <a:cs typeface="Times New Roman" panose="02020603050405020304" pitchFamily="18" charset="0"/>
              </a:rPr>
              <a:t>Madde 23 – </a:t>
            </a:r>
            <a:r>
              <a:rPr lang="tr-TR" dirty="0">
                <a:latin typeface="Times New Roman" panose="02020603050405020304" pitchFamily="18" charset="0"/>
                <a:cs typeface="Times New Roman" panose="02020603050405020304" pitchFamily="18" charset="0"/>
              </a:rPr>
              <a:t>İzin </a:t>
            </a:r>
          </a:p>
          <a:p>
            <a:r>
              <a:rPr lang="tr-TR" dirty="0">
                <a:solidFill>
                  <a:srgbClr val="FF0000"/>
                </a:solidFill>
                <a:latin typeface="Times New Roman" panose="02020603050405020304" pitchFamily="18" charset="0"/>
                <a:cs typeface="Times New Roman" panose="02020603050405020304" pitchFamily="18" charset="0"/>
              </a:rPr>
              <a:t>Madde 24 – </a:t>
            </a:r>
            <a:r>
              <a:rPr lang="tr-TR" dirty="0" smtClean="0">
                <a:latin typeface="Times New Roman" panose="02020603050405020304" pitchFamily="18" charset="0"/>
                <a:cs typeface="Times New Roman" panose="02020603050405020304" pitchFamily="18" charset="0"/>
              </a:rPr>
              <a:t>Kovuşturma ve Yargılama </a:t>
            </a:r>
          </a:p>
          <a:p>
            <a:r>
              <a:rPr lang="tr-TR" dirty="0">
                <a:solidFill>
                  <a:srgbClr val="FF0000"/>
                </a:solidFill>
                <a:latin typeface="Times New Roman" panose="02020603050405020304" pitchFamily="18" charset="0"/>
                <a:cs typeface="Times New Roman" panose="02020603050405020304" pitchFamily="18" charset="0"/>
              </a:rPr>
              <a:t>Madde 25 – </a:t>
            </a:r>
            <a:r>
              <a:rPr lang="tr-TR" dirty="0" smtClean="0">
                <a:latin typeface="Times New Roman" panose="02020603050405020304" pitchFamily="18" charset="0"/>
                <a:cs typeface="Times New Roman" panose="02020603050405020304" pitchFamily="18" charset="0"/>
              </a:rPr>
              <a:t>İsnat ve İftiralara Karşı </a:t>
            </a:r>
            <a:r>
              <a:rPr lang="tr-TR" dirty="0">
                <a:latin typeface="Times New Roman" panose="02020603050405020304" pitchFamily="18" charset="0"/>
                <a:cs typeface="Times New Roman" panose="02020603050405020304" pitchFamily="18" charset="0"/>
              </a:rPr>
              <a:t>K</a:t>
            </a:r>
            <a:r>
              <a:rPr lang="tr-TR" dirty="0" smtClean="0">
                <a:latin typeface="Times New Roman" panose="02020603050405020304" pitchFamily="18" charset="0"/>
                <a:cs typeface="Times New Roman" panose="02020603050405020304" pitchFamily="18" charset="0"/>
              </a:rPr>
              <a:t>oruma </a:t>
            </a:r>
          </a:p>
          <a:p>
            <a:endParaRPr lang="tr-TR" dirty="0" smtClean="0"/>
          </a:p>
          <a:p>
            <a:endParaRPr lang="tr-TR" dirty="0" smtClean="0"/>
          </a:p>
        </p:txBody>
      </p:sp>
      <p:pic>
        <p:nvPicPr>
          <p:cNvPr id="5" name="Picture 29" descr="MPj04388480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10800" y="5559786"/>
            <a:ext cx="1616075"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1" descr="MCj023432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98006" y="4166552"/>
            <a:ext cx="187325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92281" y="2484176"/>
            <a:ext cx="2319852" cy="1459130"/>
          </a:xfrm>
          <a:prstGeom prst="rect">
            <a:avLst/>
          </a:prstGeom>
        </p:spPr>
      </p:pic>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92281" y="229391"/>
            <a:ext cx="2619375" cy="1743075"/>
          </a:xfrm>
          <a:prstGeom prst="rect">
            <a:avLst/>
          </a:prstGeom>
        </p:spPr>
      </p:pic>
    </p:spTree>
    <p:extLst>
      <p:ext uri="{BB962C8B-B14F-4D97-AF65-F5344CB8AC3E}">
        <p14:creationId xmlns:p14="http://schemas.microsoft.com/office/powerpoint/2010/main" val="1382743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a:xfrm>
            <a:off x="263047" y="274639"/>
            <a:ext cx="11298476" cy="6249987"/>
          </a:xfrm>
        </p:spPr>
        <p:txBody>
          <a:bodyPr/>
          <a:lstStyle/>
          <a:p>
            <a:pPr algn="l" eaLnBrk="1" hangingPunct="1"/>
            <a:r>
              <a:rPr lang="tr-TR" sz="2600" b="1" dirty="0">
                <a:solidFill>
                  <a:srgbClr val="CC3300"/>
                </a:solidFill>
                <a:cs typeface="Calibri" panose="020F0502020204030204" pitchFamily="34" charset="0"/>
              </a:rPr>
              <a:t>			</a:t>
            </a:r>
            <a:r>
              <a:rPr lang="tr-TR" sz="2800" b="1" dirty="0">
                <a:solidFill>
                  <a:srgbClr val="CC3300"/>
                </a:solidFill>
                <a:cs typeface="Calibri" panose="020F0502020204030204" pitchFamily="34" charset="0"/>
              </a:rPr>
              <a:t/>
            </a:r>
            <a:br>
              <a:rPr lang="tr-TR" sz="2800" b="1" dirty="0">
                <a:solidFill>
                  <a:srgbClr val="CC3300"/>
                </a:solidFill>
                <a:cs typeface="Calibri" panose="020F0502020204030204" pitchFamily="34" charset="0"/>
              </a:rPr>
            </a:br>
            <a:r>
              <a:rPr lang="tr-TR" sz="2600" dirty="0">
                <a:solidFill>
                  <a:srgbClr val="FF0000"/>
                </a:solidFill>
                <a:latin typeface="Times New Roman" panose="02020603050405020304" pitchFamily="18" charset="0"/>
                <a:cs typeface="Times New Roman" panose="02020603050405020304" pitchFamily="18" charset="0"/>
              </a:rPr>
              <a:t> </a:t>
            </a:r>
            <a:r>
              <a:rPr lang="tr-TR" sz="2800" b="1" dirty="0">
                <a:solidFill>
                  <a:srgbClr val="FF0000"/>
                </a:solidFill>
                <a:latin typeface="Times New Roman" panose="02020603050405020304" pitchFamily="18" charset="0"/>
                <a:cs typeface="Times New Roman" panose="02020603050405020304" pitchFamily="18" charset="0"/>
              </a:rPr>
              <a:t>Madde 17 – Uygulamayı İsteme Hakkı:</a:t>
            </a:r>
            <a:br>
              <a:rPr lang="tr-TR" sz="2800" b="1" dirty="0">
                <a:solidFill>
                  <a:srgbClr val="FF00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r>
            <a:br>
              <a:rPr lang="tr-TR" sz="2800" b="1" dirty="0">
                <a:solidFill>
                  <a:srgbClr val="CC33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a:t>
            </a:r>
            <a:r>
              <a:rPr lang="tr-TR" sz="2800" dirty="0">
                <a:latin typeface="Times New Roman" panose="02020603050405020304" pitchFamily="18" charset="0"/>
                <a:cs typeface="Times New Roman" panose="02020603050405020304" pitchFamily="18" charset="0"/>
              </a:rPr>
              <a:t>, bu Kanun ve bu Kanuna dayanılarak yayınlanan tüzük ve yönetmeliklere göre tayin ve tespit olunup yürürlükte bulunan hükümlerin kendileri hakkında aynen uygulanmasını istemek hakkına sahiptirler.</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r>
            <a:br>
              <a:rPr lang="tr-TR" sz="2800" dirty="0">
                <a:latin typeface="Times New Roman" panose="02020603050405020304" pitchFamily="18" charset="0"/>
                <a:cs typeface="Times New Roman" panose="02020603050405020304" pitchFamily="18" charset="0"/>
              </a:rPr>
            </a:br>
            <a:r>
              <a:rPr lang="tr-TR" sz="2800" dirty="0">
                <a:solidFill>
                  <a:srgbClr val="FF0000"/>
                </a:solidFill>
                <a:latin typeface="Times New Roman" panose="02020603050405020304" pitchFamily="18" charset="0"/>
                <a:cs typeface="Times New Roman" panose="02020603050405020304" pitchFamily="18" charset="0"/>
              </a:rPr>
              <a:t> </a:t>
            </a:r>
            <a:r>
              <a:rPr lang="tr-TR" sz="2800" b="1" dirty="0">
                <a:solidFill>
                  <a:srgbClr val="FF0000"/>
                </a:solidFill>
                <a:latin typeface="Times New Roman" panose="02020603050405020304" pitchFamily="18" charset="0"/>
                <a:cs typeface="Times New Roman" panose="02020603050405020304" pitchFamily="18" charset="0"/>
              </a:rPr>
              <a:t>Madde 18 – Güvenlik:</a:t>
            </a:r>
            <a:br>
              <a:rPr lang="tr-TR" sz="2800" b="1" dirty="0">
                <a:solidFill>
                  <a:srgbClr val="FF00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r>
            <a:br>
              <a:rPr lang="tr-TR" sz="2800" b="1" dirty="0">
                <a:solidFill>
                  <a:srgbClr val="CC33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Kanunlarda yazılı haller dışında Devlet </a:t>
            </a:r>
            <a:r>
              <a:rPr lang="tr-TR" sz="2800" dirty="0" smtClean="0">
                <a:latin typeface="Times New Roman" panose="02020603050405020304" pitchFamily="18" charset="0"/>
                <a:cs typeface="Times New Roman" panose="02020603050405020304" pitchFamily="18" charset="0"/>
              </a:rPr>
              <a:t>Memurunun </a:t>
            </a:r>
            <a:r>
              <a:rPr lang="tr-TR" sz="2800" dirty="0">
                <a:latin typeface="Times New Roman" panose="02020603050405020304" pitchFamily="18" charset="0"/>
                <a:cs typeface="Times New Roman" panose="02020603050405020304" pitchFamily="18" charset="0"/>
              </a:rPr>
              <a:t>memurluğuna son verilemez, aylık ve başka hakları elinden alınamaz.</a:t>
            </a:r>
          </a:p>
        </p:txBody>
      </p:sp>
    </p:spTree>
    <p:extLst>
      <p:ext uri="{BB962C8B-B14F-4D97-AF65-F5344CB8AC3E}">
        <p14:creationId xmlns:p14="http://schemas.microsoft.com/office/powerpoint/2010/main" val="2884977898"/>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826718" y="1400415"/>
            <a:ext cx="1109806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tr-TR" sz="2800" b="1" dirty="0">
                <a:solidFill>
                  <a:srgbClr val="FF0000"/>
                </a:solidFill>
                <a:latin typeface="Times New Roman" panose="02020603050405020304" pitchFamily="18" charset="0"/>
                <a:cs typeface="Times New Roman" panose="02020603050405020304" pitchFamily="18" charset="0"/>
              </a:rPr>
              <a:t>Madde 19 – Emeklilik:</a:t>
            </a:r>
          </a:p>
          <a:p>
            <a:pPr eaLnBrk="1" hangingPunct="1"/>
            <a:r>
              <a:rPr lang="tr-TR" sz="2800" dirty="0">
                <a:solidFill>
                  <a:srgbClr val="CC3300"/>
                </a:solidFill>
                <a:latin typeface="Times New Roman" panose="02020603050405020304" pitchFamily="18" charset="0"/>
                <a:cs typeface="Times New Roman" panose="02020603050405020304" pitchFamily="18" charset="0"/>
              </a:rPr>
              <a:t/>
            </a:r>
            <a:br>
              <a:rPr lang="tr-TR" sz="2800" dirty="0">
                <a:solidFill>
                  <a:srgbClr val="CC3300"/>
                </a:solidFill>
                <a:latin typeface="Times New Roman" panose="02020603050405020304" pitchFamily="18" charset="0"/>
                <a:cs typeface="Times New Roman" panose="02020603050405020304" pitchFamily="18" charset="0"/>
              </a:rPr>
            </a:br>
            <a:r>
              <a:rPr lang="tr-TR" sz="2800"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Memurlarının</a:t>
            </a:r>
            <a:r>
              <a:rPr lang="tr-TR" sz="2800" dirty="0">
                <a:latin typeface="Times New Roman" panose="02020603050405020304" pitchFamily="18" charset="0"/>
                <a:cs typeface="Times New Roman" panose="02020603050405020304" pitchFamily="18" charset="0"/>
              </a:rPr>
              <a:t>, özel kanununda yazılı belirli şartlar içinde, emeklilik hakları vardır.</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r>
            <a:br>
              <a:rPr lang="tr-TR" sz="2800" dirty="0">
                <a:latin typeface="Times New Roman" panose="02020603050405020304" pitchFamily="18" charset="0"/>
                <a:cs typeface="Times New Roman" panose="02020603050405020304" pitchFamily="18" charset="0"/>
              </a:rPr>
            </a:br>
            <a:endParaRPr lang="tr-TR" sz="2800" dirty="0">
              <a:latin typeface="Times New Roman" panose="02020603050405020304" pitchFamily="18" charset="0"/>
              <a:cs typeface="Times New Roman" panose="02020603050405020304" pitchFamily="18" charset="0"/>
            </a:endParaRPr>
          </a:p>
          <a:p>
            <a:pPr eaLnBrk="1" hangingPunct="1"/>
            <a:r>
              <a:rPr lang="tr-TR" sz="2800" b="1" dirty="0">
                <a:solidFill>
                  <a:srgbClr val="FF0000"/>
                </a:solidFill>
                <a:latin typeface="Times New Roman" panose="02020603050405020304" pitchFamily="18" charset="0"/>
                <a:cs typeface="Times New Roman" panose="02020603050405020304" pitchFamily="18" charset="0"/>
              </a:rPr>
              <a:t>Madde 20 – Çekilme:</a:t>
            </a:r>
          </a:p>
          <a:p>
            <a:pPr eaLnBrk="1" hangingPunct="1"/>
            <a:r>
              <a:rPr lang="tr-TR" sz="2800" dirty="0">
                <a:solidFill>
                  <a:srgbClr val="CC3300"/>
                </a:solidFill>
                <a:latin typeface="Times New Roman" panose="02020603050405020304" pitchFamily="18" charset="0"/>
                <a:cs typeface="Times New Roman" panose="02020603050405020304" pitchFamily="18" charset="0"/>
              </a:rPr>
              <a:t/>
            </a:r>
            <a:br>
              <a:rPr lang="tr-TR" sz="2800" dirty="0">
                <a:solidFill>
                  <a:srgbClr val="CC3300"/>
                </a:solidFill>
                <a:latin typeface="Times New Roman" panose="02020603050405020304" pitchFamily="18" charset="0"/>
                <a:cs typeface="Times New Roman" panose="02020603050405020304" pitchFamily="18" charset="0"/>
              </a:rPr>
            </a:br>
            <a:r>
              <a:rPr lang="tr-TR" sz="2800"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a:t>
            </a:r>
            <a:r>
              <a:rPr lang="tr-TR" sz="2800" dirty="0">
                <a:latin typeface="Times New Roman" panose="02020603050405020304" pitchFamily="18" charset="0"/>
                <a:cs typeface="Times New Roman" panose="02020603050405020304" pitchFamily="18" charset="0"/>
              </a:rPr>
              <a:t>, bu Kanunda belirtilen esaslara göre memurluktan çekilebilirler.</a:t>
            </a:r>
          </a:p>
        </p:txBody>
      </p:sp>
    </p:spTree>
    <p:extLst>
      <p:ext uri="{BB962C8B-B14F-4D97-AF65-F5344CB8AC3E}">
        <p14:creationId xmlns:p14="http://schemas.microsoft.com/office/powerpoint/2010/main" val="97357979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a:xfrm>
            <a:off x="363255" y="274639"/>
            <a:ext cx="11461315" cy="5818187"/>
          </a:xfrm>
        </p:spPr>
        <p:txBody>
          <a:bodyPr>
            <a:noAutofit/>
          </a:bodyPr>
          <a:lstStyle/>
          <a:p>
            <a:pPr algn="l" eaLnBrk="1" hangingPunct="1"/>
            <a:r>
              <a:rPr lang="tr-TR" sz="2800" b="1" dirty="0">
                <a:solidFill>
                  <a:srgbClr val="FF0000"/>
                </a:solidFill>
                <a:latin typeface="Times New Roman" panose="02020603050405020304" pitchFamily="18" charset="0"/>
                <a:cs typeface="Times New Roman" panose="02020603050405020304" pitchFamily="18" charset="0"/>
              </a:rPr>
              <a:t>Madde 21 – Müracaat, Şikayet ve Dava Açma:</a:t>
            </a:r>
            <a:br>
              <a:rPr lang="tr-TR" sz="2800" b="1" dirty="0">
                <a:solidFill>
                  <a:srgbClr val="FF00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r>
            <a:br>
              <a:rPr lang="tr-TR" sz="2800" b="1" dirty="0">
                <a:solidFill>
                  <a:srgbClr val="CC3300"/>
                </a:solidFill>
                <a:latin typeface="Times New Roman" panose="02020603050405020304" pitchFamily="18" charset="0"/>
                <a:cs typeface="Times New Roman" panose="02020603050405020304" pitchFamily="18" charset="0"/>
              </a:rPr>
            </a:br>
            <a:r>
              <a:rPr lang="tr-TR" sz="2800"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 </a:t>
            </a:r>
            <a:r>
              <a:rPr lang="tr-TR" sz="2800" dirty="0">
                <a:latin typeface="Times New Roman" panose="02020603050405020304" pitchFamily="18" charset="0"/>
                <a:cs typeface="Times New Roman" panose="02020603050405020304" pitchFamily="18" charset="0"/>
              </a:rPr>
              <a:t>kurumlarıyla ilgili resmi ve şahsi işlerinden dolayı </a:t>
            </a:r>
            <a:r>
              <a:rPr lang="tr-TR" sz="2800" u="sng" dirty="0">
                <a:latin typeface="Times New Roman" panose="02020603050405020304" pitchFamily="18" charset="0"/>
                <a:cs typeface="Times New Roman" panose="02020603050405020304" pitchFamily="18" charset="0"/>
              </a:rPr>
              <a:t>müracaat; </a:t>
            </a:r>
            <a:r>
              <a:rPr lang="tr-TR" sz="2800" dirty="0">
                <a:latin typeface="Times New Roman" panose="02020603050405020304" pitchFamily="18" charset="0"/>
                <a:cs typeface="Times New Roman" panose="02020603050405020304" pitchFamily="18" charset="0"/>
              </a:rPr>
              <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         Amirleri </a:t>
            </a:r>
            <a:r>
              <a:rPr lang="tr-TR" sz="2800" dirty="0">
                <a:latin typeface="Times New Roman" panose="02020603050405020304" pitchFamily="18" charset="0"/>
                <a:cs typeface="Times New Roman" panose="02020603050405020304" pitchFamily="18" charset="0"/>
              </a:rPr>
              <a:t>veya kurumları tarafından kendilerine uygulanan idari eylem ve işlemlerden dolayı </a:t>
            </a:r>
            <a:r>
              <a:rPr lang="tr-TR" sz="2800" u="sng" dirty="0">
                <a:latin typeface="Times New Roman" panose="02020603050405020304" pitchFamily="18" charset="0"/>
                <a:cs typeface="Times New Roman" panose="02020603050405020304" pitchFamily="18" charset="0"/>
              </a:rPr>
              <a:t>şikayet ve dava açma </a:t>
            </a:r>
            <a:r>
              <a:rPr lang="tr-TR" sz="2800" dirty="0">
                <a:latin typeface="Times New Roman" panose="02020603050405020304" pitchFamily="18" charset="0"/>
                <a:cs typeface="Times New Roman" panose="02020603050405020304" pitchFamily="18" charset="0"/>
              </a:rPr>
              <a:t>hakkına sahiptirler.</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t>
            </a:r>
            <a:r>
              <a:rPr lang="tr-TR" sz="2800" dirty="0">
                <a:solidFill>
                  <a:srgbClr val="CC3300"/>
                </a:solidFill>
                <a:latin typeface="Times New Roman" panose="02020603050405020304" pitchFamily="18" charset="0"/>
                <a:cs typeface="Times New Roman" panose="02020603050405020304" pitchFamily="18" charset="0"/>
              </a:rPr>
              <a:t>Müracaat ve şikayetler söz veya yazı ile en yakın amirden başlayarak silsile yolu ile şikayet edilen amirler atlanarak yapılır.</a:t>
            </a:r>
            <a:br>
              <a:rPr lang="tr-TR" sz="2800" dirty="0">
                <a:solidFill>
                  <a:srgbClr val="CC3300"/>
                </a:solidFill>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Müracaat ve şikayetler Dilekçe Hakkının Kullanılmasına Dair Kanunun 7.maddesi gereği en geç 30 gün içerisinde cevaplandırılır. </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309289521"/>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26093" y="1"/>
            <a:ext cx="11073007" cy="6858000"/>
          </a:xfrm>
        </p:spPr>
        <p:txBody>
          <a:bodyPr>
            <a:normAutofit/>
          </a:bodyPr>
          <a:lstStyle/>
          <a:p>
            <a:pPr algn="l" eaLnBrk="1" hangingPunct="1"/>
            <a:r>
              <a:rPr lang="tr-TR" sz="2800" b="1" dirty="0">
                <a:solidFill>
                  <a:srgbClr val="FF0000"/>
                </a:solidFill>
                <a:latin typeface="Times New Roman" panose="02020603050405020304" pitchFamily="18" charset="0"/>
                <a:cs typeface="Times New Roman" panose="02020603050405020304" pitchFamily="18" charset="0"/>
              </a:rPr>
              <a:t>Madde 22 – Sendika Kurma:</a:t>
            </a:r>
            <a:br>
              <a:rPr lang="tr-TR" sz="2800" b="1" dirty="0">
                <a:solidFill>
                  <a:srgbClr val="FF00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r>
            <a:br>
              <a:rPr lang="tr-TR" sz="2800" b="1" dirty="0">
                <a:solidFill>
                  <a:srgbClr val="CC33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a:t>
            </a:r>
            <a:r>
              <a:rPr lang="tr-TR" sz="2800" dirty="0">
                <a:latin typeface="Times New Roman" panose="02020603050405020304" pitchFamily="18" charset="0"/>
                <a:cs typeface="Times New Roman" panose="02020603050405020304" pitchFamily="18" charset="0"/>
              </a:rPr>
              <a:t>, Anayasada ve özel kanununda belirtilen hükümler uyarınca sendikalar ve üst kuruluşlar kurabilir ve bunlara üye olabilirler. </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r>
            <a:br>
              <a:rPr lang="tr-TR" sz="2800" dirty="0">
                <a:latin typeface="Times New Roman" panose="02020603050405020304" pitchFamily="18" charset="0"/>
                <a:cs typeface="Times New Roman" panose="02020603050405020304" pitchFamily="18" charset="0"/>
              </a:rPr>
            </a:br>
            <a:r>
              <a:rPr lang="tr-TR" sz="2800" dirty="0">
                <a:latin typeface="Times New Roman" panose="02020603050405020304" pitchFamily="18" charset="0"/>
                <a:cs typeface="Times New Roman" panose="02020603050405020304" pitchFamily="18" charset="0"/>
              </a:rPr>
              <a:t/>
            </a:r>
            <a:br>
              <a:rPr lang="tr-TR" sz="2800" dirty="0">
                <a:latin typeface="Times New Roman" panose="02020603050405020304" pitchFamily="18" charset="0"/>
                <a:cs typeface="Times New Roman" panose="02020603050405020304" pitchFamily="18" charset="0"/>
              </a:rPr>
            </a:br>
            <a:r>
              <a:rPr lang="tr-TR" sz="2800" dirty="0">
                <a:solidFill>
                  <a:srgbClr val="FF0000"/>
                </a:solidFill>
                <a:latin typeface="Times New Roman" panose="02020603050405020304" pitchFamily="18" charset="0"/>
                <a:cs typeface="Times New Roman" panose="02020603050405020304" pitchFamily="18" charset="0"/>
              </a:rPr>
              <a:t> </a:t>
            </a:r>
            <a:r>
              <a:rPr lang="tr-TR" sz="2800" b="1" dirty="0">
                <a:solidFill>
                  <a:srgbClr val="FF0000"/>
                </a:solidFill>
                <a:latin typeface="Times New Roman" panose="02020603050405020304" pitchFamily="18" charset="0"/>
                <a:cs typeface="Times New Roman" panose="02020603050405020304" pitchFamily="18" charset="0"/>
              </a:rPr>
              <a:t>Madde 23 – İzin:</a:t>
            </a:r>
            <a:br>
              <a:rPr lang="tr-TR" sz="2800" b="1" dirty="0">
                <a:solidFill>
                  <a:srgbClr val="FF00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r>
            <a:br>
              <a:rPr lang="tr-TR" sz="2800" b="1" dirty="0">
                <a:solidFill>
                  <a:srgbClr val="CC3300"/>
                </a:solidFill>
                <a:latin typeface="Times New Roman" panose="02020603050405020304" pitchFamily="18" charset="0"/>
                <a:cs typeface="Times New Roman" panose="02020603050405020304" pitchFamily="18" charset="0"/>
              </a:rPr>
            </a:br>
            <a:r>
              <a:rPr lang="tr-TR" sz="2800" b="1"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a:t>
            </a:r>
            <a:r>
              <a:rPr lang="tr-TR" sz="2800" dirty="0">
                <a:latin typeface="Times New Roman" panose="02020603050405020304" pitchFamily="18" charset="0"/>
                <a:cs typeface="Times New Roman" panose="02020603050405020304" pitchFamily="18" charset="0"/>
              </a:rPr>
              <a:t>, bu Kanunda gösterilen süre ve şartlarla izin hakkına sahiptirler.</a:t>
            </a: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6746" y="426824"/>
            <a:ext cx="2659663" cy="1437656"/>
          </a:xfrm>
          <a:prstGeom prst="rect">
            <a:avLst/>
          </a:prstGeom>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6746" y="5141881"/>
            <a:ext cx="3796098" cy="1716119"/>
          </a:xfrm>
          <a:prstGeom prst="rect">
            <a:avLst/>
          </a:prstGeom>
        </p:spPr>
      </p:pic>
    </p:spTree>
    <p:extLst>
      <p:ext uri="{BB962C8B-B14F-4D97-AF65-F5344CB8AC3E}">
        <p14:creationId xmlns:p14="http://schemas.microsoft.com/office/powerpoint/2010/main" val="238256445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ChangeArrowheads="1"/>
          </p:cNvSpPr>
          <p:nvPr/>
        </p:nvSpPr>
        <p:spPr bwMode="auto">
          <a:xfrm>
            <a:off x="237995" y="510871"/>
            <a:ext cx="11327929"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tr-TR" sz="2800" b="1" dirty="0">
                <a:solidFill>
                  <a:srgbClr val="FF0000"/>
                </a:solidFill>
                <a:latin typeface="Times New Roman" panose="02020603050405020304" pitchFamily="18" charset="0"/>
                <a:cs typeface="Times New Roman" panose="02020603050405020304" pitchFamily="18" charset="0"/>
              </a:rPr>
              <a:t>Madde 24 – Kovuşturma ve Yargılama:</a:t>
            </a:r>
          </a:p>
          <a:p>
            <a:pPr eaLnBrk="1" hangingPunct="1"/>
            <a:r>
              <a:rPr lang="tr-TR" sz="2800" dirty="0">
                <a:solidFill>
                  <a:srgbClr val="CC3300"/>
                </a:solidFill>
                <a:latin typeface="Times New Roman" panose="02020603050405020304" pitchFamily="18" charset="0"/>
                <a:cs typeface="Times New Roman" panose="02020603050405020304" pitchFamily="18" charset="0"/>
              </a:rPr>
              <a:t/>
            </a:r>
            <a:br>
              <a:rPr lang="tr-TR" sz="2800" dirty="0">
                <a:solidFill>
                  <a:srgbClr val="CC3300"/>
                </a:solidFill>
                <a:latin typeface="Times New Roman" panose="02020603050405020304" pitchFamily="18" charset="0"/>
                <a:cs typeface="Times New Roman" panose="02020603050405020304" pitchFamily="18" charset="0"/>
              </a:rPr>
            </a:br>
            <a:r>
              <a:rPr lang="tr-TR" sz="2800"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Memurlarının </a:t>
            </a:r>
            <a:r>
              <a:rPr lang="tr-TR" sz="2800" dirty="0">
                <a:latin typeface="Times New Roman" panose="02020603050405020304" pitchFamily="18" charset="0"/>
                <a:cs typeface="Times New Roman" panose="02020603050405020304" pitchFamily="18" charset="0"/>
              </a:rPr>
              <a:t>görevleri ile ilgili veya görevleri sırasında işledikleri suçlardan dolayı soruşturma ve kovuşturma yapılması ve haklarında dava açılması özel hükümlere tabidir.</a:t>
            </a:r>
            <a:br>
              <a:rPr lang="tr-TR" sz="2800" dirty="0">
                <a:latin typeface="Times New Roman" panose="02020603050405020304" pitchFamily="18" charset="0"/>
                <a:cs typeface="Times New Roman" panose="02020603050405020304" pitchFamily="18" charset="0"/>
              </a:rPr>
            </a:br>
            <a:endParaRPr lang="tr-TR" sz="2800" dirty="0">
              <a:latin typeface="Times New Roman" panose="02020603050405020304" pitchFamily="18" charset="0"/>
              <a:cs typeface="Times New Roman" panose="02020603050405020304" pitchFamily="18" charset="0"/>
            </a:endParaRPr>
          </a:p>
          <a:p>
            <a:pPr algn="just" eaLnBrk="1" hangingPunct="1"/>
            <a:r>
              <a:rPr lang="tr-TR" sz="2800" b="1" dirty="0">
                <a:solidFill>
                  <a:srgbClr val="FF0000"/>
                </a:solidFill>
                <a:latin typeface="Times New Roman" panose="02020603050405020304" pitchFamily="18" charset="0"/>
                <a:cs typeface="Times New Roman" panose="02020603050405020304" pitchFamily="18" charset="0"/>
              </a:rPr>
              <a:t>Madde 25 – İsnat ve İftiralara Karşı Koruma:</a:t>
            </a:r>
          </a:p>
          <a:p>
            <a:pPr algn="just" eaLnBrk="1" hangingPunct="1"/>
            <a:r>
              <a:rPr lang="tr-TR" sz="2800" dirty="0">
                <a:solidFill>
                  <a:srgbClr val="CC3300"/>
                </a:solidFill>
                <a:latin typeface="Times New Roman" panose="02020603050405020304" pitchFamily="18" charset="0"/>
                <a:cs typeface="Times New Roman" panose="02020603050405020304" pitchFamily="18" charset="0"/>
              </a:rPr>
              <a:t/>
            </a:r>
            <a:br>
              <a:rPr lang="tr-TR" sz="2800" dirty="0">
                <a:solidFill>
                  <a:srgbClr val="CC3300"/>
                </a:solidFill>
                <a:latin typeface="Times New Roman" panose="02020603050405020304" pitchFamily="18" charset="0"/>
                <a:cs typeface="Times New Roman" panose="02020603050405020304" pitchFamily="18" charset="0"/>
              </a:rPr>
            </a:br>
            <a:r>
              <a:rPr lang="tr-TR" sz="2800" dirty="0">
                <a:solidFill>
                  <a:srgbClr val="CC3300"/>
                </a:solidFill>
                <a:latin typeface="Times New Roman" panose="02020603050405020304" pitchFamily="18" charset="0"/>
                <a:cs typeface="Times New Roman" panose="02020603050405020304" pitchFamily="18" charset="0"/>
              </a:rPr>
              <a:t>	</a:t>
            </a:r>
            <a:r>
              <a:rPr lang="tr-TR" sz="2800" dirty="0">
                <a:latin typeface="Times New Roman" panose="02020603050405020304" pitchFamily="18" charset="0"/>
                <a:cs typeface="Times New Roman" panose="02020603050405020304" pitchFamily="18" charset="0"/>
              </a:rPr>
              <a:t>Devlet </a:t>
            </a:r>
            <a:r>
              <a:rPr lang="tr-TR" sz="2800" dirty="0" smtClean="0">
                <a:latin typeface="Times New Roman" panose="02020603050405020304" pitchFamily="18" charset="0"/>
                <a:cs typeface="Times New Roman" panose="02020603050405020304" pitchFamily="18" charset="0"/>
              </a:rPr>
              <a:t>Memurları </a:t>
            </a:r>
            <a:r>
              <a:rPr lang="tr-TR" sz="2800" dirty="0">
                <a:latin typeface="Times New Roman" panose="02020603050405020304" pitchFamily="18" charset="0"/>
                <a:cs typeface="Times New Roman" panose="02020603050405020304" pitchFamily="18" charset="0"/>
              </a:rPr>
              <a:t>hakkındaki ihbar ve şikayetler, garez veya mücerret hakaret için, uydurma bir suç isnadı suretiyle yapıldığı ve soruşturma veya yargılamanın tabi olduğu kanuni işlem sonucunda bu isnat sabit olmadığı takdirde, merkezde bu memurun en büyük amiri, illerde valiler, isnatta bulunanlar hakkında kamu davası açılmasını Cumhuriyet Savcılığından isterler.</a:t>
            </a: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45360" y="127172"/>
            <a:ext cx="2352675" cy="1317498"/>
          </a:xfrm>
          <a:prstGeom prst="rect">
            <a:avLst/>
          </a:prstGeom>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0308" y="2507421"/>
            <a:ext cx="3133725" cy="1457325"/>
          </a:xfrm>
          <a:prstGeom prst="rect">
            <a:avLst/>
          </a:prstGeom>
        </p:spPr>
      </p:pic>
    </p:spTree>
    <p:extLst>
      <p:ext uri="{BB962C8B-B14F-4D97-AF65-F5344CB8AC3E}">
        <p14:creationId xmlns:p14="http://schemas.microsoft.com/office/powerpoint/2010/main" val="399040663"/>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xfrm>
            <a:off x="663290" y="1216025"/>
            <a:ext cx="10515600" cy="4351338"/>
          </a:xfrm>
        </p:spPr>
        <p:txBody>
          <a:bodyPr/>
          <a:lstStyle/>
          <a:p>
            <a:endParaRPr lang="tr-TR" dirty="0" smtClean="0"/>
          </a:p>
          <a:p>
            <a:endParaRPr lang="tr-TR" dirty="0"/>
          </a:p>
          <a:p>
            <a:endParaRPr lang="tr-TR" dirty="0" smtClean="0"/>
          </a:p>
          <a:p>
            <a:pPr marL="0" indent="0">
              <a:buNone/>
            </a:pPr>
            <a:r>
              <a:rPr lang="tr-TR" b="1" dirty="0" smtClean="0">
                <a:solidFill>
                  <a:srgbClr val="FF0000"/>
                </a:solidFill>
                <a:latin typeface="Times New Roman" panose="02020603050405020304" pitchFamily="18" charset="0"/>
                <a:cs typeface="Times New Roman" panose="02020603050405020304" pitchFamily="18" charset="0"/>
              </a:rPr>
              <a:t>Tabii ki </a:t>
            </a:r>
            <a:r>
              <a:rPr lang="tr-TR" b="1" dirty="0">
                <a:solidFill>
                  <a:srgbClr val="FF0000"/>
                </a:solidFill>
                <a:latin typeface="Times New Roman" panose="02020603050405020304" pitchFamily="18" charset="0"/>
                <a:cs typeface="Times New Roman" panose="02020603050405020304" pitchFamily="18" charset="0"/>
              </a:rPr>
              <a:t>h</a:t>
            </a:r>
            <a:r>
              <a:rPr lang="tr-TR" b="1" dirty="0" smtClean="0">
                <a:solidFill>
                  <a:srgbClr val="FF0000"/>
                </a:solidFill>
                <a:latin typeface="Times New Roman" panose="02020603050405020304" pitchFamily="18" charset="0"/>
                <a:cs typeface="Times New Roman" panose="02020603050405020304" pitchFamily="18" charset="0"/>
              </a:rPr>
              <a:t>akların yanında………………….</a:t>
            </a:r>
            <a:endParaRPr lang="tr-TR" b="1" dirty="0">
              <a:solidFill>
                <a:srgbClr val="FF0000"/>
              </a:solidFill>
              <a:latin typeface="Times New Roman" panose="02020603050405020304" pitchFamily="18" charset="0"/>
              <a:cs typeface="Times New Roman" panose="02020603050405020304" pitchFamily="18" charset="0"/>
            </a:endParaRPr>
          </a:p>
        </p:txBody>
      </p:sp>
      <p:pic>
        <p:nvPicPr>
          <p:cNvPr id="4" name="Picture 22" descr="MCj0319116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21628" y="4706272"/>
            <a:ext cx="715962"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2" descr="MCj0319116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83074" y="3173367"/>
            <a:ext cx="71596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2" descr="MCj0319116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78890" y="6026150"/>
            <a:ext cx="71596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5655212"/>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Başlık"/>
          <p:cNvSpPr>
            <a:spLocks noGrp="1"/>
          </p:cNvSpPr>
          <p:nvPr>
            <p:ph type="title"/>
          </p:nvPr>
        </p:nvSpPr>
        <p:spPr/>
        <p:txBody>
          <a:bodyPr>
            <a:normAutofit/>
          </a:bodyPr>
          <a:lstStyle/>
          <a:p>
            <a:pPr algn="ctr"/>
            <a:r>
              <a:rPr lang="tr-TR" b="1" u="sng" dirty="0" smtClean="0">
                <a:solidFill>
                  <a:srgbClr val="FF0000"/>
                </a:solidFill>
                <a:latin typeface="Times New Roman" panose="02020603050405020304" pitchFamily="18" charset="0"/>
                <a:cs typeface="Times New Roman" panose="02020603050405020304" pitchFamily="18" charset="0"/>
              </a:rPr>
              <a:t>MEMURLARA GETİRİLEN YASAKLAR </a:t>
            </a:r>
            <a:r>
              <a:rPr lang="tr-TR" b="1" u="sng" dirty="0">
                <a:solidFill>
                  <a:srgbClr val="CC3300"/>
                </a:solidFill>
                <a:latin typeface="Times New Roman" panose="02020603050405020304" pitchFamily="18" charset="0"/>
                <a:cs typeface="Times New Roman" panose="02020603050405020304" pitchFamily="18" charset="0"/>
              </a:rPr>
              <a:t/>
            </a:r>
            <a:br>
              <a:rPr lang="tr-TR" b="1" u="sng" dirty="0">
                <a:solidFill>
                  <a:srgbClr val="CC3300"/>
                </a:solidFill>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20483" name="2 İçerik Yer Tutucusu"/>
          <p:cNvSpPr>
            <a:spLocks noGrp="1"/>
          </p:cNvSpPr>
          <p:nvPr>
            <p:ph idx="1"/>
          </p:nvPr>
        </p:nvSpPr>
        <p:spPr>
          <a:xfrm>
            <a:off x="327026" y="1346593"/>
            <a:ext cx="11572700" cy="5126038"/>
          </a:xfrm>
        </p:spPr>
        <p:txBody>
          <a:bodyPr/>
          <a:lstStyle/>
          <a:p>
            <a:r>
              <a:rPr lang="tr-TR" dirty="0">
                <a:solidFill>
                  <a:srgbClr val="FF0000"/>
                </a:solidFill>
                <a:latin typeface="Times New Roman" panose="02020603050405020304" pitchFamily="18" charset="0"/>
                <a:cs typeface="Times New Roman" panose="02020603050405020304" pitchFamily="18" charset="0"/>
              </a:rPr>
              <a:t>Madde 26 – </a:t>
            </a:r>
            <a:r>
              <a:rPr lang="tr-TR" dirty="0">
                <a:latin typeface="Times New Roman" panose="02020603050405020304" pitchFamily="18" charset="0"/>
                <a:cs typeface="Times New Roman" panose="02020603050405020304" pitchFamily="18" charset="0"/>
              </a:rPr>
              <a:t>Toplu Eylem ve Hareketlerde Bulunma Yasağı </a:t>
            </a:r>
          </a:p>
          <a:p>
            <a:r>
              <a:rPr lang="tr-TR" dirty="0">
                <a:solidFill>
                  <a:srgbClr val="FF0000"/>
                </a:solidFill>
                <a:latin typeface="Times New Roman" panose="02020603050405020304" pitchFamily="18" charset="0"/>
                <a:cs typeface="Times New Roman" panose="02020603050405020304" pitchFamily="18" charset="0"/>
              </a:rPr>
              <a:t>Madde 27 – </a:t>
            </a:r>
            <a:r>
              <a:rPr lang="tr-TR" dirty="0">
                <a:latin typeface="Times New Roman" panose="02020603050405020304" pitchFamily="18" charset="0"/>
                <a:cs typeface="Times New Roman" panose="02020603050405020304" pitchFamily="18" charset="0"/>
              </a:rPr>
              <a:t>Grev Yasağı </a:t>
            </a:r>
          </a:p>
          <a:p>
            <a:r>
              <a:rPr lang="tr-TR" dirty="0">
                <a:solidFill>
                  <a:srgbClr val="FF0000"/>
                </a:solidFill>
                <a:latin typeface="Times New Roman" panose="02020603050405020304" pitchFamily="18" charset="0"/>
                <a:cs typeface="Times New Roman" panose="02020603050405020304" pitchFamily="18" charset="0"/>
              </a:rPr>
              <a:t>Madde 28 – </a:t>
            </a:r>
            <a:r>
              <a:rPr lang="tr-TR" dirty="0">
                <a:latin typeface="Times New Roman" panose="02020603050405020304" pitchFamily="18" charset="0"/>
                <a:cs typeface="Times New Roman" panose="02020603050405020304" pitchFamily="18" charset="0"/>
              </a:rPr>
              <a:t>Ticaret ve Diğer Kazanç Getirici Faaliyetlerde Bulunma Yasağı </a:t>
            </a:r>
          </a:p>
          <a:p>
            <a:r>
              <a:rPr lang="tr-TR" dirty="0">
                <a:solidFill>
                  <a:srgbClr val="FF0000"/>
                </a:solidFill>
                <a:latin typeface="Times New Roman" panose="02020603050405020304" pitchFamily="18" charset="0"/>
                <a:cs typeface="Times New Roman" panose="02020603050405020304" pitchFamily="18" charset="0"/>
              </a:rPr>
              <a:t>Madde 29 – </a:t>
            </a:r>
            <a:r>
              <a:rPr lang="tr-TR" dirty="0">
                <a:latin typeface="Times New Roman" panose="02020603050405020304" pitchFamily="18" charset="0"/>
                <a:cs typeface="Times New Roman" panose="02020603050405020304" pitchFamily="18" charset="0"/>
              </a:rPr>
              <a:t>Hediye Alma, Menfaat Sağlama Yasağı </a:t>
            </a:r>
          </a:p>
          <a:p>
            <a:r>
              <a:rPr lang="tr-TR" dirty="0">
                <a:solidFill>
                  <a:srgbClr val="FF0000"/>
                </a:solidFill>
                <a:latin typeface="Times New Roman" panose="02020603050405020304" pitchFamily="18" charset="0"/>
                <a:cs typeface="Times New Roman" panose="02020603050405020304" pitchFamily="18" charset="0"/>
              </a:rPr>
              <a:t>Madde 30 – </a:t>
            </a:r>
            <a:r>
              <a:rPr lang="tr-TR" dirty="0">
                <a:latin typeface="Times New Roman" panose="02020603050405020304" pitchFamily="18" charset="0"/>
                <a:cs typeface="Times New Roman" panose="02020603050405020304" pitchFamily="18" charset="0"/>
              </a:rPr>
              <a:t>Denetimindeki Teşebbüsten Menfaat Sağlama Yasağı </a:t>
            </a:r>
          </a:p>
          <a:p>
            <a:r>
              <a:rPr lang="tr-TR" dirty="0">
                <a:solidFill>
                  <a:srgbClr val="FF0000"/>
                </a:solidFill>
                <a:latin typeface="Times New Roman" panose="02020603050405020304" pitchFamily="18" charset="0"/>
                <a:cs typeface="Times New Roman" panose="02020603050405020304" pitchFamily="18" charset="0"/>
              </a:rPr>
              <a:t>Madde 31 – </a:t>
            </a:r>
            <a:r>
              <a:rPr lang="tr-TR" dirty="0">
                <a:latin typeface="Times New Roman" panose="02020603050405020304" pitchFamily="18" charset="0"/>
                <a:cs typeface="Times New Roman" panose="02020603050405020304" pitchFamily="18" charset="0"/>
              </a:rPr>
              <a:t>Gizli Bilgileri Açıklama Yasağı</a:t>
            </a:r>
            <a:r>
              <a:rPr lang="tr-TR" dirty="0"/>
              <a:t> </a:t>
            </a:r>
          </a:p>
          <a:p>
            <a:endParaRPr lang="tr-TR" dirty="0"/>
          </a:p>
          <a:p>
            <a:endParaRPr lang="tr-TR" dirty="0" smtClean="0"/>
          </a:p>
        </p:txBody>
      </p:sp>
      <p:pic>
        <p:nvPicPr>
          <p:cNvPr id="6" name="Picture 17" descr="MCBD07159_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455" y="4973431"/>
            <a:ext cx="1738312" cy="127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3" descr="MCBD06992_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82554" y="4122652"/>
            <a:ext cx="1371600" cy="195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5" descr="MMj02829930000[1]"/>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694355" y="4973431"/>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sim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9957" y="4570078"/>
            <a:ext cx="2011834" cy="1676528"/>
          </a:xfrm>
          <a:prstGeom prst="rect">
            <a:avLst/>
          </a:prstGeom>
        </p:spPr>
      </p:pic>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79419" y="5101345"/>
            <a:ext cx="2314936" cy="1268249"/>
          </a:xfrm>
          <a:prstGeom prst="rect">
            <a:avLst/>
          </a:prstGeom>
        </p:spPr>
      </p:pic>
    </p:spTree>
    <p:extLst>
      <p:ext uri="{BB962C8B-B14F-4D97-AF65-F5344CB8AC3E}">
        <p14:creationId xmlns:p14="http://schemas.microsoft.com/office/powerpoint/2010/main" val="1288083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500"/>
                                        <p:tgtEl>
                                          <p:spTgt spid="7"/>
                                        </p:tgtEl>
                                      </p:cBhvr>
                                    </p:animEffect>
                                  </p:childTnLst>
                                </p:cTn>
                              </p:par>
                              <p:par>
                                <p:cTn id="11" presetID="8"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b="1" dirty="0" smtClean="0">
                <a:solidFill>
                  <a:srgbClr val="FF0000"/>
                </a:solidFill>
                <a:latin typeface="Times New Roman" panose="02020603050405020304" pitchFamily="18" charset="0"/>
                <a:cs typeface="Times New Roman" panose="02020603050405020304" pitchFamily="18" charset="0"/>
              </a:rPr>
              <a:t>Madde</a:t>
            </a:r>
            <a:r>
              <a:rPr lang="tr-TR" b="1" dirty="0">
                <a:solidFill>
                  <a:srgbClr val="FF0000"/>
                </a:solidFill>
                <a:latin typeface="Times New Roman" panose="02020603050405020304" pitchFamily="18" charset="0"/>
                <a:cs typeface="Times New Roman" panose="02020603050405020304" pitchFamily="18" charset="0"/>
              </a:rPr>
              <a:t> 26 – Toplu eylem ve hareketlerde bulunma yasağı: </a:t>
            </a:r>
          </a:p>
        </p:txBody>
      </p:sp>
      <p:sp>
        <p:nvSpPr>
          <p:cNvPr id="3" name="İçerik Yer Tutucusu 2"/>
          <p:cNvSpPr>
            <a:spLocks noGrp="1"/>
          </p:cNvSpPr>
          <p:nvPr>
            <p:ph idx="1"/>
          </p:nvPr>
        </p:nvSpPr>
        <p:spPr/>
        <p:txBody>
          <a:bodyPr/>
          <a:lstStyle/>
          <a:p>
            <a:pPr marL="0" indent="0">
              <a:buNone/>
            </a:pPr>
            <a:r>
              <a:rPr lang="tr-TR" dirty="0" smtClean="0"/>
              <a:t>       </a:t>
            </a:r>
          </a:p>
          <a:p>
            <a:pPr marL="0" indent="0" algn="just">
              <a:buNone/>
            </a:pPr>
            <a:r>
              <a:rPr lang="tr-TR" dirty="0"/>
              <a:t> </a:t>
            </a:r>
            <a:r>
              <a:rPr lang="tr-TR" dirty="0" smtClean="0"/>
              <a:t>        </a:t>
            </a:r>
            <a:r>
              <a:rPr lang="tr-TR" dirty="0" smtClean="0">
                <a:latin typeface="Times New Roman" panose="02020603050405020304" pitchFamily="18" charset="0"/>
                <a:cs typeface="Times New Roman" panose="02020603050405020304" pitchFamily="18" charset="0"/>
              </a:rPr>
              <a:t>Devlet </a:t>
            </a:r>
            <a:r>
              <a:rPr lang="tr-TR" dirty="0">
                <a:latin typeface="Times New Roman" panose="02020603050405020304" pitchFamily="18" charset="0"/>
                <a:cs typeface="Times New Roman" panose="02020603050405020304" pitchFamily="18" charset="0"/>
              </a:rPr>
              <a:t>memurlarının kamu hizmetlerini aksatacak şekilde memurluktan kasıtlı olarak birlikte çekilmeleri veya görevlerine gelmemeleri veya görevlerine </a:t>
            </a:r>
            <a:r>
              <a:rPr lang="tr-TR" dirty="0" smtClean="0">
                <a:latin typeface="Times New Roman" panose="02020603050405020304" pitchFamily="18" charset="0"/>
                <a:cs typeface="Times New Roman" panose="02020603050405020304" pitchFamily="18" charset="0"/>
              </a:rPr>
              <a:t>gelip de </a:t>
            </a:r>
            <a:r>
              <a:rPr lang="tr-TR" dirty="0">
                <a:latin typeface="Times New Roman" panose="02020603050405020304" pitchFamily="18" charset="0"/>
                <a:cs typeface="Times New Roman" panose="02020603050405020304" pitchFamily="18" charset="0"/>
              </a:rPr>
              <a:t>Devlet hizmetlerinin ve işlerinin yavaşlatılması veya aksatılması sonucunu doğuracak eylem ve hareketlerde bulunmaları yasaktır. </a:t>
            </a: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9850" y="4547287"/>
            <a:ext cx="3700206" cy="2052938"/>
          </a:xfrm>
          <a:prstGeom prst="rect">
            <a:avLst/>
          </a:prstGeom>
        </p:spPr>
      </p:pic>
    </p:spTree>
    <p:extLst>
      <p:ext uri="{BB962C8B-B14F-4D97-AF65-F5344CB8AC3E}">
        <p14:creationId xmlns:p14="http://schemas.microsoft.com/office/powerpoint/2010/main" val="2335361712"/>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latin typeface="Times New Roman" panose="02020603050405020304" pitchFamily="18" charset="0"/>
                <a:cs typeface="Times New Roman" panose="02020603050405020304" pitchFamily="18" charset="0"/>
              </a:rPr>
              <a:t>Madde 27 </a:t>
            </a:r>
            <a:r>
              <a:rPr lang="tr-TR" b="1" dirty="0" smtClean="0">
                <a:solidFill>
                  <a:srgbClr val="FF0000"/>
                </a:solidFill>
                <a:latin typeface="Times New Roman" panose="02020603050405020304" pitchFamily="18" charset="0"/>
                <a:cs typeface="Times New Roman" panose="02020603050405020304" pitchFamily="18" charset="0"/>
              </a:rPr>
              <a:t>– </a:t>
            </a:r>
            <a:r>
              <a:rPr lang="tr-TR" b="1" dirty="0">
                <a:solidFill>
                  <a:srgbClr val="FF0000"/>
                </a:solidFill>
                <a:latin typeface="Times New Roman" panose="02020603050405020304" pitchFamily="18" charset="0"/>
                <a:cs typeface="Times New Roman" panose="02020603050405020304" pitchFamily="18" charset="0"/>
              </a:rPr>
              <a:t>Grev yasağı: </a:t>
            </a:r>
          </a:p>
        </p:txBody>
      </p:sp>
      <p:sp>
        <p:nvSpPr>
          <p:cNvPr id="3" name="İçerik Yer Tutucusu 2"/>
          <p:cNvSpPr>
            <a:spLocks noGrp="1"/>
          </p:cNvSpPr>
          <p:nvPr>
            <p:ph idx="1"/>
          </p:nvPr>
        </p:nvSpPr>
        <p:spPr/>
        <p:txBody>
          <a:bodyPr/>
          <a:lstStyle/>
          <a:p>
            <a:pPr marL="0" indent="0" algn="just">
              <a:buNone/>
            </a:pPr>
            <a:r>
              <a:rPr lang="tr-TR" dirty="0" smtClean="0"/>
              <a:t>        </a:t>
            </a:r>
            <a:r>
              <a:rPr lang="tr-TR" dirty="0" smtClean="0">
                <a:latin typeface="Times New Roman" panose="02020603050405020304" pitchFamily="18" charset="0"/>
                <a:cs typeface="Times New Roman" panose="02020603050405020304" pitchFamily="18" charset="0"/>
              </a:rPr>
              <a:t>Devlet </a:t>
            </a:r>
            <a:r>
              <a:rPr lang="tr-TR" dirty="0">
                <a:latin typeface="Times New Roman" panose="02020603050405020304" pitchFamily="18" charset="0"/>
                <a:cs typeface="Times New Roman" panose="02020603050405020304" pitchFamily="18" charset="0"/>
              </a:rPr>
              <a:t>memurlarının greve karar vermeleri, grev tertiplemeleri, ilan etmeleri, bu yolda propaganda yapmaları yasaktır. </a:t>
            </a:r>
            <a:endParaRPr lang="tr-TR" dirty="0" smtClean="0">
              <a:latin typeface="Times New Roman" panose="02020603050405020304" pitchFamily="18" charset="0"/>
              <a:cs typeface="Times New Roman" panose="02020603050405020304" pitchFamily="18" charset="0"/>
            </a:endParaRPr>
          </a:p>
          <a:p>
            <a:pPr marL="0" indent="0" algn="just">
              <a:buNone/>
            </a:pPr>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       Devlet </a:t>
            </a:r>
            <a:r>
              <a:rPr lang="tr-TR" dirty="0">
                <a:latin typeface="Times New Roman" panose="02020603050405020304" pitchFamily="18" charset="0"/>
                <a:cs typeface="Times New Roman" panose="02020603050405020304" pitchFamily="18" charset="0"/>
              </a:rPr>
              <a:t>memurları, </a:t>
            </a:r>
            <a:r>
              <a:rPr lang="tr-TR" dirty="0" smtClean="0">
                <a:latin typeface="Times New Roman" panose="02020603050405020304" pitchFamily="18" charset="0"/>
                <a:cs typeface="Times New Roman" panose="02020603050405020304" pitchFamily="18" charset="0"/>
              </a:rPr>
              <a:t>herhangi </a:t>
            </a:r>
            <a:r>
              <a:rPr lang="tr-TR" dirty="0">
                <a:latin typeface="Times New Roman" panose="02020603050405020304" pitchFamily="18" charset="0"/>
                <a:cs typeface="Times New Roman" panose="02020603050405020304" pitchFamily="18" charset="0"/>
              </a:rPr>
              <a:t>bir greve veya grev teşebbüsüne katılamaz, grevi </a:t>
            </a:r>
            <a:r>
              <a:rPr lang="tr-TR" dirty="0" smtClean="0">
                <a:latin typeface="Times New Roman" panose="02020603050405020304" pitchFamily="18" charset="0"/>
                <a:cs typeface="Times New Roman" panose="02020603050405020304" pitchFamily="18" charset="0"/>
              </a:rPr>
              <a:t>destekleyemez </a:t>
            </a:r>
            <a:r>
              <a:rPr lang="tr-TR" dirty="0">
                <a:latin typeface="Times New Roman" panose="02020603050405020304" pitchFamily="18" charset="0"/>
                <a:cs typeface="Times New Roman" panose="02020603050405020304" pitchFamily="18" charset="0"/>
              </a:rPr>
              <a:t>veya teşvik edemezler.</a:t>
            </a: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3474" y="4100889"/>
            <a:ext cx="4152386" cy="2211011"/>
          </a:xfrm>
          <a:prstGeom prst="rect">
            <a:avLst/>
          </a:prstGeom>
        </p:spPr>
      </p:pic>
    </p:spTree>
    <p:extLst>
      <p:ext uri="{BB962C8B-B14F-4D97-AF65-F5344CB8AC3E}">
        <p14:creationId xmlns:p14="http://schemas.microsoft.com/office/powerpoint/2010/main" val="35822171"/>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latin typeface="Times New Roman" panose="02020603050405020304" pitchFamily="18" charset="0"/>
                <a:cs typeface="Times New Roman" panose="02020603050405020304" pitchFamily="18" charset="0"/>
              </a:rPr>
              <a:t>Madde</a:t>
            </a:r>
            <a:r>
              <a:rPr lang="tr-TR" b="1" dirty="0">
                <a:solidFill>
                  <a:srgbClr val="FF0000"/>
                </a:solidFill>
                <a:latin typeface="Times New Roman" panose="02020603050405020304" pitchFamily="18" charset="0"/>
                <a:cs typeface="Times New Roman" panose="02020603050405020304" pitchFamily="18" charset="0"/>
              </a:rPr>
              <a:t> </a:t>
            </a:r>
            <a:r>
              <a:rPr lang="tr-TR" b="1" dirty="0" smtClean="0">
                <a:solidFill>
                  <a:srgbClr val="FF0000"/>
                </a:solidFill>
                <a:latin typeface="Times New Roman" panose="02020603050405020304" pitchFamily="18" charset="0"/>
                <a:cs typeface="Times New Roman" panose="02020603050405020304" pitchFamily="18" charset="0"/>
              </a:rPr>
              <a:t>28: </a:t>
            </a:r>
            <a:r>
              <a:rPr lang="tr-TR" b="1" dirty="0">
                <a:solidFill>
                  <a:srgbClr val="FF0000"/>
                </a:solidFill>
                <a:latin typeface="Times New Roman" panose="02020603050405020304" pitchFamily="18" charset="0"/>
                <a:cs typeface="Times New Roman" panose="02020603050405020304" pitchFamily="18" charset="0"/>
              </a:rPr>
              <a:t>Ticaret ve diğer kazanç getirici faaliyetlerde bulunma yasağı</a:t>
            </a:r>
          </a:p>
        </p:txBody>
      </p:sp>
      <p:sp>
        <p:nvSpPr>
          <p:cNvPr id="3" name="İçerik Yer Tutucusu 2"/>
          <p:cNvSpPr>
            <a:spLocks noGrp="1"/>
          </p:cNvSpPr>
          <p:nvPr>
            <p:ph idx="1"/>
          </p:nvPr>
        </p:nvSpPr>
        <p:spPr>
          <a:xfrm>
            <a:off x="906161" y="1725571"/>
            <a:ext cx="10200503" cy="4512404"/>
          </a:xfrm>
        </p:spPr>
        <p:txBody>
          <a:bodyPr>
            <a:normAutofit fontScale="92500" lnSpcReduction="20000"/>
          </a:bodyPr>
          <a:lstStyle/>
          <a:p>
            <a:pPr marL="0" indent="0" algn="just">
              <a:buNone/>
            </a:pPr>
            <a:r>
              <a:rPr lang="tr-TR" dirty="0" smtClean="0"/>
              <a:t>          </a:t>
            </a:r>
            <a:r>
              <a:rPr lang="tr-TR" sz="3100" dirty="0" smtClean="0">
                <a:latin typeface="Times New Roman" panose="02020603050405020304" pitchFamily="18" charset="0"/>
                <a:cs typeface="Times New Roman" panose="02020603050405020304" pitchFamily="18" charset="0"/>
              </a:rPr>
              <a:t>Memurlar </a:t>
            </a:r>
            <a:r>
              <a:rPr lang="tr-TR" sz="3100" dirty="0">
                <a:latin typeface="Times New Roman" panose="02020603050405020304" pitchFamily="18" charset="0"/>
                <a:cs typeface="Times New Roman" panose="02020603050405020304" pitchFamily="18" charset="0"/>
              </a:rPr>
              <a:t>Türk Ticaret Kanununa göre (Tacir) veya (Esnaf) sayılmalarını gerektirecek bir faaliyette bulunamaz, ticaret ve sanayi müesseselerinde görev alamaz, ticari mümessil veya ticari vekil veya </a:t>
            </a:r>
            <a:r>
              <a:rPr lang="tr-TR" sz="3100" dirty="0" err="1">
                <a:latin typeface="Times New Roman" panose="02020603050405020304" pitchFamily="18" charset="0"/>
                <a:cs typeface="Times New Roman" panose="02020603050405020304" pitchFamily="18" charset="0"/>
              </a:rPr>
              <a:t>kollektif</a:t>
            </a:r>
            <a:r>
              <a:rPr lang="tr-TR" sz="3100" dirty="0">
                <a:latin typeface="Times New Roman" panose="02020603050405020304" pitchFamily="18" charset="0"/>
                <a:cs typeface="Times New Roman" panose="02020603050405020304" pitchFamily="18" charset="0"/>
              </a:rPr>
              <a:t> şirketlerde ortak veya komandit şirkette komandite ortak olamazlar.  </a:t>
            </a:r>
            <a:r>
              <a:rPr lang="tr-TR" sz="3100" dirty="0" smtClean="0">
                <a:latin typeface="Times New Roman" panose="02020603050405020304" pitchFamily="18" charset="0"/>
                <a:cs typeface="Times New Roman" panose="02020603050405020304" pitchFamily="18" charset="0"/>
              </a:rPr>
              <a:t>(</a:t>
            </a:r>
            <a:r>
              <a:rPr lang="tr-TR" sz="3100" dirty="0">
                <a:latin typeface="Times New Roman" panose="02020603050405020304" pitchFamily="18" charset="0"/>
                <a:cs typeface="Times New Roman" panose="02020603050405020304" pitchFamily="18" charset="0"/>
              </a:rPr>
              <a:t>Görevli oldukları kurumların iştiraklerinde kurumlarını temsilen alacakları görevler hariç). </a:t>
            </a:r>
            <a:endParaRPr lang="tr-TR" sz="3100" dirty="0" smtClean="0">
              <a:latin typeface="Times New Roman" panose="02020603050405020304" pitchFamily="18" charset="0"/>
              <a:cs typeface="Times New Roman" panose="02020603050405020304" pitchFamily="18" charset="0"/>
            </a:endParaRPr>
          </a:p>
          <a:p>
            <a:pPr marL="0" indent="0" algn="just">
              <a:buNone/>
            </a:pPr>
            <a:r>
              <a:rPr lang="tr-TR" sz="3100" dirty="0" smtClean="0">
                <a:latin typeface="Times New Roman" panose="02020603050405020304" pitchFamily="18" charset="0"/>
                <a:cs typeface="Times New Roman" panose="02020603050405020304" pitchFamily="18" charset="0"/>
              </a:rPr>
              <a:t>         Memurlar</a:t>
            </a:r>
            <a:r>
              <a:rPr lang="tr-TR" sz="3100" dirty="0">
                <a:latin typeface="Times New Roman" panose="02020603050405020304" pitchFamily="18" charset="0"/>
                <a:cs typeface="Times New Roman" panose="02020603050405020304" pitchFamily="18" charset="0"/>
              </a:rPr>
              <a:t>, mesleki faaliyette veya serbest meslek icrasında bulunmak üzere ofis, büro, muayenehane ve benzeri yerler açamaz; gerçek kişilere, özel hukuk tüzel kişilerine veya kamu kurumu niteliğindeki meslek kuruluşlarına ait herhangi bir iş yerinde veya vakıf yükseköğretim kurumlarında çalışamaz. </a:t>
            </a:r>
            <a:endParaRPr lang="tr-TR" sz="3100" dirty="0" smtClean="0">
              <a:latin typeface="Times New Roman" panose="02020603050405020304" pitchFamily="18" charset="0"/>
              <a:cs typeface="Times New Roman" panose="02020603050405020304" pitchFamily="18" charset="0"/>
            </a:endParaRPr>
          </a:p>
          <a:p>
            <a:pPr marL="0" indent="0" algn="just">
              <a:buNone/>
            </a:pPr>
            <a:r>
              <a:rPr lang="tr-TR" sz="3100" dirty="0" smtClean="0">
                <a:latin typeface="Times New Roman" panose="02020603050405020304" pitchFamily="18" charset="0"/>
                <a:cs typeface="Times New Roman" panose="02020603050405020304" pitchFamily="18" charset="0"/>
              </a:rPr>
              <a:t>         </a:t>
            </a:r>
            <a:endParaRPr lang="tr-TR" sz="3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647963"/>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dirty="0" smtClean="0">
                <a:latin typeface="Times New Roman" panose="02020603050405020304" pitchFamily="18" charset="0"/>
                <a:cs typeface="Times New Roman" panose="02020603050405020304" pitchFamily="18" charset="0"/>
              </a:rPr>
              <a:t>        Memurların </a:t>
            </a:r>
            <a:r>
              <a:rPr lang="tr-TR" dirty="0">
                <a:latin typeface="Times New Roman" panose="02020603050405020304" pitchFamily="18" charset="0"/>
                <a:cs typeface="Times New Roman" panose="02020603050405020304" pitchFamily="18" charset="0"/>
              </a:rPr>
              <a:t>üyesi oldukları yapı, kalkınma ve tüketim kooperatifleri, kamu kurumu niteliğindeki meslek kuruluşları ve kanunla veya Cumhurbaşkanlığı kararnamesiyle kurulmuş yardım sandıklarının yönetim, denetim ve disiplin kurulları üyelikleri ile özel kanunlarda belirtilen görevler bu yasaklamanın dışındadır. </a:t>
            </a:r>
            <a:endParaRPr lang="tr-TR" dirty="0" smtClean="0">
              <a:latin typeface="Times New Roman" panose="02020603050405020304" pitchFamily="18" charset="0"/>
              <a:cs typeface="Times New Roman" panose="02020603050405020304" pitchFamily="18" charset="0"/>
            </a:endParaRPr>
          </a:p>
          <a:p>
            <a:pPr marL="0" indent="0" algn="just">
              <a:buNone/>
            </a:pPr>
            <a:endParaRPr lang="tr-TR" dirty="0">
              <a:latin typeface="Times New Roman" panose="02020603050405020304" pitchFamily="18" charset="0"/>
              <a:cs typeface="Times New Roman" panose="02020603050405020304" pitchFamily="18" charset="0"/>
            </a:endParaRPr>
          </a:p>
          <a:p>
            <a:pPr marL="0" indent="0" algn="just">
              <a:buNone/>
            </a:pPr>
            <a:r>
              <a:rPr lang="tr-TR" dirty="0" smtClean="0">
                <a:latin typeface="Times New Roman" panose="02020603050405020304" pitchFamily="18" charset="0"/>
                <a:cs typeface="Times New Roman" panose="02020603050405020304" pitchFamily="18" charset="0"/>
              </a:rPr>
              <a:t>       Eşleri</a:t>
            </a:r>
            <a:r>
              <a:rPr lang="tr-TR" dirty="0">
                <a:latin typeface="Times New Roman" panose="02020603050405020304" pitchFamily="18" charset="0"/>
                <a:cs typeface="Times New Roman" panose="02020603050405020304" pitchFamily="18" charset="0"/>
              </a:rPr>
              <a:t>, reşit olmayan veya mahcur olan çocukları, yasaklanan faaliyetlerde bulunan memurlar bu durumu 15 gün içinde bağlı oldukları kuruma bildirmekle yükümlüdürler.</a:t>
            </a:r>
          </a:p>
          <a:p>
            <a:endParaRPr lang="tr-TR" dirty="0"/>
          </a:p>
        </p:txBody>
      </p:sp>
    </p:spTree>
    <p:extLst>
      <p:ext uri="{BB962C8B-B14F-4D97-AF65-F5344CB8AC3E}">
        <p14:creationId xmlns:p14="http://schemas.microsoft.com/office/powerpoint/2010/main" val="1739656310"/>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latin typeface="Times New Roman" panose="02020603050405020304" pitchFamily="18" charset="0"/>
                <a:cs typeface="Times New Roman" panose="02020603050405020304" pitchFamily="18" charset="0"/>
              </a:rPr>
              <a:t>Madde 29- </a:t>
            </a:r>
            <a:r>
              <a:rPr lang="tr-TR" b="1" dirty="0">
                <a:solidFill>
                  <a:srgbClr val="FF0000"/>
                </a:solidFill>
                <a:latin typeface="Times New Roman" panose="02020603050405020304" pitchFamily="18" charset="0"/>
                <a:cs typeface="Times New Roman" panose="02020603050405020304" pitchFamily="18" charset="0"/>
              </a:rPr>
              <a:t>Hediye alma, menfaat sağlama </a:t>
            </a:r>
            <a:r>
              <a:rPr lang="tr-TR" b="1" dirty="0" smtClean="0">
                <a:solidFill>
                  <a:srgbClr val="FF0000"/>
                </a:solidFill>
                <a:latin typeface="Times New Roman" panose="02020603050405020304" pitchFamily="18" charset="0"/>
                <a:cs typeface="Times New Roman" panose="02020603050405020304" pitchFamily="18" charset="0"/>
              </a:rPr>
              <a:t>yasağı:</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p:txBody>
          <a:bodyPr/>
          <a:lstStyle/>
          <a:p>
            <a:pPr marL="0" indent="0" algn="just">
              <a:buNone/>
            </a:pPr>
            <a:r>
              <a:rPr lang="tr-TR" dirty="0" smtClean="0"/>
              <a:t>         </a:t>
            </a:r>
            <a:r>
              <a:rPr lang="tr-TR" dirty="0" smtClean="0">
                <a:latin typeface="Times New Roman" panose="02020603050405020304" pitchFamily="18" charset="0"/>
                <a:cs typeface="Times New Roman" panose="02020603050405020304" pitchFamily="18" charset="0"/>
              </a:rPr>
              <a:t>Devlet </a:t>
            </a:r>
            <a:r>
              <a:rPr lang="tr-TR" dirty="0">
                <a:latin typeface="Times New Roman" panose="02020603050405020304" pitchFamily="18" charset="0"/>
                <a:cs typeface="Times New Roman" panose="02020603050405020304" pitchFamily="18" charset="0"/>
              </a:rPr>
              <a:t>memurlarının doğrudan doğruya veya aracı eliyle hediye istemeleri ve görevleri sırasında olmasa dahi menfaat sağlama amacı ile hediye kabul etmeleri veya iş sahiplerinden borç para istemeleri ve almaları yasaktır. </a:t>
            </a:r>
            <a:endParaRPr lang="tr-TR" dirty="0" smtClean="0">
              <a:latin typeface="Times New Roman" panose="02020603050405020304" pitchFamily="18" charset="0"/>
              <a:cs typeface="Times New Roman" panose="02020603050405020304" pitchFamily="18" charset="0"/>
            </a:endParaRPr>
          </a:p>
          <a:p>
            <a:pPr marL="0" indent="0" algn="just">
              <a:buNone/>
            </a:pPr>
            <a:r>
              <a:rPr lang="tr-TR" dirty="0" smtClean="0">
                <a:latin typeface="Times New Roman" panose="02020603050405020304" pitchFamily="18" charset="0"/>
                <a:cs typeface="Times New Roman" panose="02020603050405020304" pitchFamily="18" charset="0"/>
              </a:rPr>
              <a:t>         Kamu </a:t>
            </a:r>
            <a:r>
              <a:rPr lang="tr-TR" dirty="0">
                <a:latin typeface="Times New Roman" panose="02020603050405020304" pitchFamily="18" charset="0"/>
                <a:cs typeface="Times New Roman" panose="02020603050405020304" pitchFamily="18" charset="0"/>
              </a:rPr>
              <a:t>Görevlileri Etik Kurulu, hediye alma yasağının kapsamını belirlemeye ve en az genel müdür veya eşiti seviyedeki üst düzey kamu görevlilerince alınan hediyelerin listesini gerektiğinde her takvim yılı sonunda bu görevlilerden istemeye yetkilidir</a:t>
            </a: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3475" y="4834581"/>
            <a:ext cx="2600325" cy="1752600"/>
          </a:xfrm>
          <a:prstGeom prst="rect">
            <a:avLst/>
          </a:prstGeom>
        </p:spPr>
      </p:pic>
    </p:spTree>
    <p:extLst>
      <p:ext uri="{BB962C8B-B14F-4D97-AF65-F5344CB8AC3E}">
        <p14:creationId xmlns:p14="http://schemas.microsoft.com/office/powerpoint/2010/main" val="1834270526"/>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latin typeface="Times New Roman" panose="02020603050405020304" pitchFamily="18" charset="0"/>
                <a:cs typeface="Times New Roman" panose="02020603050405020304" pitchFamily="18" charset="0"/>
              </a:rPr>
              <a:t>Madde 30 </a:t>
            </a:r>
            <a:r>
              <a:rPr lang="tr-TR" b="1" dirty="0" smtClean="0">
                <a:solidFill>
                  <a:srgbClr val="FF0000"/>
                </a:solidFill>
                <a:latin typeface="Times New Roman" panose="02020603050405020304" pitchFamily="18" charset="0"/>
                <a:cs typeface="Times New Roman" panose="02020603050405020304" pitchFamily="18" charset="0"/>
              </a:rPr>
              <a:t>–</a:t>
            </a:r>
            <a:r>
              <a:rPr lang="tr-TR" b="1" dirty="0">
                <a:solidFill>
                  <a:srgbClr val="FF0000"/>
                </a:solidFill>
                <a:latin typeface="Times New Roman" panose="02020603050405020304" pitchFamily="18" charset="0"/>
                <a:cs typeface="Times New Roman" panose="02020603050405020304" pitchFamily="18" charset="0"/>
              </a:rPr>
              <a:t>Denetimindeki </a:t>
            </a:r>
            <a:r>
              <a:rPr lang="tr-TR" b="1" dirty="0" smtClean="0">
                <a:solidFill>
                  <a:srgbClr val="FF0000"/>
                </a:solidFill>
                <a:latin typeface="Times New Roman" panose="02020603050405020304" pitchFamily="18" charset="0"/>
                <a:cs typeface="Times New Roman" panose="02020603050405020304" pitchFamily="18" charset="0"/>
              </a:rPr>
              <a:t>teşebbüsten menfaat sağlama yasağı:</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half" idx="1"/>
          </p:nvPr>
        </p:nvSpPr>
        <p:spPr/>
        <p:txBody>
          <a:bodyPr/>
          <a:lstStyle/>
          <a:p>
            <a:pPr marL="0" indent="0">
              <a:buNone/>
            </a:pPr>
            <a:r>
              <a:rPr lang="tr-TR" dirty="0" smtClean="0">
                <a:latin typeface="Times New Roman" panose="02020603050405020304" pitchFamily="18" charset="0"/>
                <a:cs typeface="Times New Roman" panose="02020603050405020304" pitchFamily="18" charset="0"/>
              </a:rPr>
              <a:t>Devlet </a:t>
            </a:r>
            <a:r>
              <a:rPr lang="tr-TR" dirty="0">
                <a:latin typeface="Times New Roman" panose="02020603050405020304" pitchFamily="18" charset="0"/>
                <a:cs typeface="Times New Roman" panose="02020603050405020304" pitchFamily="18" charset="0"/>
              </a:rPr>
              <a:t>memurunun, denetimi altında bulunan veya kendi görevi veya mensup olduğu kurum ile ilgisi olan bir teşebbüsten, doğrudan doğruya veya aracı eliyle her ne ad altında olursa olsun bir menfaat sağlaması yasaktır</a:t>
            </a:r>
          </a:p>
        </p:txBody>
      </p:sp>
      <p:sp>
        <p:nvSpPr>
          <p:cNvPr id="5" name="İçerik Yer Tutucusu 4"/>
          <p:cNvSpPr>
            <a:spLocks noGrp="1"/>
          </p:cNvSpPr>
          <p:nvPr>
            <p:ph sz="half" idx="2"/>
          </p:nvPr>
        </p:nvSpPr>
        <p:spPr/>
        <p:txBody>
          <a:bodyPr/>
          <a:lstStyle/>
          <a:p>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4360" y="1690688"/>
            <a:ext cx="3577280" cy="3577280"/>
          </a:xfrm>
          <a:prstGeom prst="rect">
            <a:avLst/>
          </a:prstGeom>
        </p:spPr>
      </p:pic>
    </p:spTree>
    <p:extLst>
      <p:ext uri="{BB962C8B-B14F-4D97-AF65-F5344CB8AC3E}">
        <p14:creationId xmlns:p14="http://schemas.microsoft.com/office/powerpoint/2010/main" val="506521078"/>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latin typeface="Times New Roman" panose="02020603050405020304" pitchFamily="18" charset="0"/>
                <a:cs typeface="Times New Roman" panose="02020603050405020304" pitchFamily="18" charset="0"/>
              </a:rPr>
              <a:t>Madde 31: Gizli bilgileri açıklama yasağı:</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p:txBody>
          <a:bodyPr/>
          <a:lstStyle/>
          <a:p>
            <a:pPr marL="0" indent="0" algn="just">
              <a:buNone/>
            </a:pPr>
            <a:r>
              <a:rPr lang="tr-TR" dirty="0" smtClean="0"/>
              <a:t>       </a:t>
            </a:r>
            <a:r>
              <a:rPr lang="tr-TR" dirty="0" smtClean="0">
                <a:latin typeface="Times New Roman" panose="02020603050405020304" pitchFamily="18" charset="0"/>
                <a:cs typeface="Times New Roman" panose="02020603050405020304" pitchFamily="18" charset="0"/>
              </a:rPr>
              <a:t>Devlet </a:t>
            </a:r>
            <a:r>
              <a:rPr lang="tr-TR" dirty="0">
                <a:latin typeface="Times New Roman" panose="02020603050405020304" pitchFamily="18" charset="0"/>
                <a:cs typeface="Times New Roman" panose="02020603050405020304" pitchFamily="18" charset="0"/>
              </a:rPr>
              <a:t>memurlarının kamu hizmetleri ile ilgili gizli bilgileri görevlerinden ayrılmış bile olsalar, yetkili bakanın yazılı izni olmadıkça açıklamaları yasaktır.</a:t>
            </a: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708" y="3898814"/>
            <a:ext cx="2886075" cy="1581150"/>
          </a:xfrm>
          <a:prstGeom prst="rect">
            <a:avLst/>
          </a:prstGeom>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7168" y="3995115"/>
            <a:ext cx="2962275" cy="1543050"/>
          </a:xfrm>
          <a:prstGeom prst="rect">
            <a:avLst/>
          </a:prstGeom>
        </p:spPr>
      </p:pic>
      <p:pic>
        <p:nvPicPr>
          <p:cNvPr id="6" name="Resi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3826" y="3706255"/>
            <a:ext cx="2937289" cy="2200132"/>
          </a:xfrm>
          <a:prstGeom prst="rect">
            <a:avLst/>
          </a:prstGeom>
        </p:spPr>
      </p:pic>
    </p:spTree>
    <p:extLst>
      <p:ext uri="{BB962C8B-B14F-4D97-AF65-F5344CB8AC3E}">
        <p14:creationId xmlns:p14="http://schemas.microsoft.com/office/powerpoint/2010/main" val="211693218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65206" y="107092"/>
            <a:ext cx="10515600" cy="1342767"/>
          </a:xfrm>
        </p:spPr>
        <p:txBody>
          <a:bodyPr>
            <a:noAutofit/>
          </a:bodyPr>
          <a:lstStyle/>
          <a:p>
            <a:pPr algn="ctr"/>
            <a:r>
              <a:rPr lang="tr-TR" b="1" dirty="0" smtClean="0">
                <a:solidFill>
                  <a:srgbClr val="FF0000"/>
                </a:solidFill>
                <a:latin typeface="Times New Roman" panose="02020603050405020304" pitchFamily="18" charset="0"/>
                <a:cs typeface="Times New Roman" panose="02020603050405020304" pitchFamily="18" charset="0"/>
              </a:rPr>
              <a:t>İŞÇİLERİN YASAL HAKLARI</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128588" y="1708623"/>
            <a:ext cx="12063412" cy="6094412"/>
          </a:xfrm>
        </p:spPr>
        <p:txBody>
          <a:bodyPr>
            <a:normAutofit/>
          </a:bodyPr>
          <a:lstStyle/>
          <a:p>
            <a:pPr marL="0" indent="0" algn="just">
              <a:buNone/>
            </a:pPr>
            <a:r>
              <a:rPr lang="tr-TR" dirty="0" smtClean="0">
                <a:solidFill>
                  <a:srgbClr val="FF0000"/>
                </a:solidFill>
                <a:latin typeface="Times New Roman" panose="02020603050405020304" pitchFamily="18" charset="0"/>
                <a:cs typeface="Times New Roman" panose="02020603050405020304" pitchFamily="18" charset="0"/>
              </a:rPr>
              <a:t>        İşçi</a:t>
            </a:r>
            <a:r>
              <a:rPr lang="tr-TR" dirty="0">
                <a:solidFill>
                  <a:srgbClr val="FF0000"/>
                </a:solidFill>
                <a:latin typeface="Times New Roman" panose="02020603050405020304" pitchFamily="18" charset="0"/>
                <a:cs typeface="Times New Roman" panose="02020603050405020304" pitchFamily="18" charset="0"/>
              </a:rPr>
              <a:t>;</a:t>
            </a:r>
            <a:r>
              <a:rPr lang="tr-TR" dirty="0" smtClean="0">
                <a:solidFill>
                  <a:srgbClr val="FF0000"/>
                </a:solidFill>
                <a:latin typeface="Times New Roman" panose="02020603050405020304" pitchFamily="18" charset="0"/>
                <a:cs typeface="Times New Roman" panose="02020603050405020304" pitchFamily="18" charset="0"/>
              </a:rPr>
              <a:t> </a:t>
            </a:r>
            <a:r>
              <a:rPr lang="tr-TR" dirty="0">
                <a:latin typeface="Times New Roman" panose="02020603050405020304" pitchFamily="18" charset="0"/>
                <a:cs typeface="Times New Roman" panose="02020603050405020304" pitchFamily="18" charset="0"/>
              </a:rPr>
              <a:t>genel tanımı ile </a:t>
            </a:r>
            <a:r>
              <a:rPr lang="tr-TR" dirty="0" smtClean="0">
                <a:latin typeface="Times New Roman" panose="02020603050405020304" pitchFamily="18" charset="0"/>
                <a:cs typeface="Times New Roman" panose="02020603050405020304" pitchFamily="18" charset="0"/>
              </a:rPr>
              <a:t>bir </a:t>
            </a:r>
            <a:r>
              <a:rPr lang="tr-TR" dirty="0">
                <a:latin typeface="Times New Roman" panose="02020603050405020304" pitchFamily="18" charset="0"/>
                <a:cs typeface="Times New Roman" panose="02020603050405020304" pitchFamily="18" charset="0"/>
              </a:rPr>
              <a:t>iş sözleşmesine dayanarak ücret karşılığı çalışan </a:t>
            </a:r>
            <a:r>
              <a:rPr lang="tr-TR" dirty="0" err="1">
                <a:latin typeface="Times New Roman" panose="02020603050405020304" pitchFamily="18" charset="0"/>
                <a:cs typeface="Times New Roman" panose="02020603050405020304" pitchFamily="18" charset="0"/>
              </a:rPr>
              <a:t>kişi’dir</a:t>
            </a:r>
            <a:r>
              <a:rPr lang="tr-TR" dirty="0">
                <a:latin typeface="Times New Roman" panose="02020603050405020304" pitchFamily="18" charset="0"/>
                <a:cs typeface="Times New Roman" panose="02020603050405020304" pitchFamily="18" charset="0"/>
              </a:rPr>
              <a:t>. Buna göre ister bir yerde masa başı çalışan olsun isterse beden gücü ile çalışan bir kimse kanunen </a:t>
            </a:r>
            <a:r>
              <a:rPr lang="tr-TR" dirty="0" err="1">
                <a:latin typeface="Times New Roman" panose="02020603050405020304" pitchFamily="18" charset="0"/>
                <a:cs typeface="Times New Roman" panose="02020603050405020304" pitchFamily="18" charset="0"/>
              </a:rPr>
              <a:t>işçi’dir</a:t>
            </a:r>
            <a:r>
              <a:rPr lang="tr-TR" dirty="0">
                <a:latin typeface="Times New Roman" panose="02020603050405020304" pitchFamily="18" charset="0"/>
                <a:cs typeface="Times New Roman" panose="02020603050405020304" pitchFamily="18" charset="0"/>
              </a:rPr>
              <a:t> ve kanunun belirlediği hak ve sorumluluklara sahiptir</a:t>
            </a:r>
            <a:r>
              <a:rPr lang="tr-TR" dirty="0" smtClean="0">
                <a:latin typeface="Times New Roman" panose="02020603050405020304" pitchFamily="18" charset="0"/>
                <a:cs typeface="Times New Roman" panose="02020603050405020304" pitchFamily="18" charset="0"/>
              </a:rPr>
              <a:t>.</a:t>
            </a:r>
          </a:p>
          <a:p>
            <a:pPr marL="0" lvl="0" indent="0" algn="just">
              <a:buNone/>
            </a:pPr>
            <a:r>
              <a:rPr lang="tr-TR" dirty="0" smtClean="0">
                <a:latin typeface="Times New Roman" panose="02020603050405020304" pitchFamily="18" charset="0"/>
                <a:cs typeface="Times New Roman" panose="02020603050405020304" pitchFamily="18" charset="0"/>
              </a:rPr>
              <a:t>       (4857 </a:t>
            </a:r>
            <a:r>
              <a:rPr lang="tr-TR" dirty="0">
                <a:latin typeface="Times New Roman" panose="02020603050405020304" pitchFamily="18" charset="0"/>
                <a:cs typeface="Times New Roman" panose="02020603050405020304" pitchFamily="18" charset="0"/>
              </a:rPr>
              <a:t>sayılı İş Kanununda, 5510 Sayılı Kanunda, Borçlar Kanununda ve genel olarak iş mevzuatının bütününde işverenlerin yükümlülükleri gösterilmiştir</a:t>
            </a:r>
            <a:r>
              <a:rPr lang="tr-TR" dirty="0" smtClean="0">
                <a:latin typeface="Times New Roman" panose="02020603050405020304" pitchFamily="18" charset="0"/>
                <a:cs typeface="Times New Roman" panose="02020603050405020304" pitchFamily="18" charset="0"/>
              </a:rPr>
              <a:t>.)</a:t>
            </a:r>
            <a:endParaRPr lang="tr-TR" dirty="0">
              <a:latin typeface="Times New Roman" panose="02020603050405020304" pitchFamily="18" charset="0"/>
              <a:cs typeface="Times New Roman" panose="02020603050405020304" pitchFamily="18" charset="0"/>
            </a:endParaRP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5358" y="4440194"/>
            <a:ext cx="4124436" cy="2309684"/>
          </a:xfrm>
          <a:prstGeom prst="rect">
            <a:avLst/>
          </a:prstGeom>
        </p:spPr>
      </p:pic>
    </p:spTree>
    <p:extLst>
      <p:ext uri="{BB962C8B-B14F-4D97-AF65-F5344CB8AC3E}">
        <p14:creationId xmlns:p14="http://schemas.microsoft.com/office/powerpoint/2010/main" val="2256126418"/>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latin typeface="Times New Roman" panose="02020603050405020304" pitchFamily="18" charset="0"/>
                <a:cs typeface="Times New Roman" panose="02020603050405020304" pitchFamily="18" charset="0"/>
              </a:rPr>
              <a:t>En önemli işçi hakları </a:t>
            </a:r>
            <a:r>
              <a:rPr lang="tr-TR" b="1" dirty="0" smtClean="0">
                <a:solidFill>
                  <a:srgbClr val="FF0000"/>
                </a:solidFill>
                <a:latin typeface="Times New Roman" panose="02020603050405020304" pitchFamily="18" charset="0"/>
                <a:cs typeface="Times New Roman" panose="02020603050405020304" pitchFamily="18" charset="0"/>
              </a:rPr>
              <a:t>arasında;</a:t>
            </a:r>
            <a:r>
              <a:rPr lang="tr-TR" dirty="0"/>
              <a:t> </a:t>
            </a:r>
          </a:p>
        </p:txBody>
      </p:sp>
      <p:sp>
        <p:nvSpPr>
          <p:cNvPr id="3" name="İçerik Yer Tutucusu 2"/>
          <p:cNvSpPr>
            <a:spLocks noGrp="1"/>
          </p:cNvSpPr>
          <p:nvPr>
            <p:ph idx="1"/>
          </p:nvPr>
        </p:nvSpPr>
        <p:spPr/>
        <p:txBody>
          <a:bodyPr>
            <a:normAutofit fontScale="92500" lnSpcReduction="20000"/>
          </a:bodyPr>
          <a:lstStyle/>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Maaş</a:t>
            </a:r>
            <a:r>
              <a:rPr lang="tr-TR" sz="3000" dirty="0">
                <a:latin typeface="Times New Roman" panose="02020603050405020304" pitchFamily="18" charset="0"/>
                <a:cs typeface="Times New Roman" panose="02020603050405020304" pitchFamily="18" charset="0"/>
              </a:rPr>
              <a:t>,</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Sosyal </a:t>
            </a:r>
            <a:r>
              <a:rPr lang="tr-TR" sz="3000" dirty="0">
                <a:latin typeface="Times New Roman" panose="02020603050405020304" pitchFamily="18" charset="0"/>
                <a:cs typeface="Times New Roman" panose="02020603050405020304" pitchFamily="18" charset="0"/>
              </a:rPr>
              <a:t>sigorta,</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Kıdem </a:t>
            </a:r>
            <a:r>
              <a:rPr lang="tr-TR" sz="3000" dirty="0">
                <a:latin typeface="Times New Roman" panose="02020603050405020304" pitchFamily="18" charset="0"/>
                <a:cs typeface="Times New Roman" panose="02020603050405020304" pitchFamily="18" charset="0"/>
              </a:rPr>
              <a:t>tazminatı,</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İhbar </a:t>
            </a:r>
            <a:r>
              <a:rPr lang="tr-TR" sz="3000" dirty="0">
                <a:latin typeface="Times New Roman" panose="02020603050405020304" pitchFamily="18" charset="0"/>
                <a:cs typeface="Times New Roman" panose="02020603050405020304" pitchFamily="18" charset="0"/>
              </a:rPr>
              <a:t>tazminatı,</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Fazla </a:t>
            </a:r>
            <a:r>
              <a:rPr lang="tr-TR" sz="3000" dirty="0">
                <a:latin typeface="Times New Roman" panose="02020603050405020304" pitchFamily="18" charset="0"/>
                <a:cs typeface="Times New Roman" panose="02020603050405020304" pitchFamily="18" charset="0"/>
              </a:rPr>
              <a:t>mesai ücreti,</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Yıllık </a:t>
            </a:r>
            <a:r>
              <a:rPr lang="tr-TR" sz="3000" dirty="0">
                <a:latin typeface="Times New Roman" panose="02020603050405020304" pitchFamily="18" charset="0"/>
                <a:cs typeface="Times New Roman" panose="02020603050405020304" pitchFamily="18" charset="0"/>
              </a:rPr>
              <a:t>ücretli izin,</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Hafta </a:t>
            </a:r>
            <a:r>
              <a:rPr lang="tr-TR" sz="3000" dirty="0">
                <a:latin typeface="Times New Roman" panose="02020603050405020304" pitchFamily="18" charset="0"/>
                <a:cs typeface="Times New Roman" panose="02020603050405020304" pitchFamily="18" charset="0"/>
              </a:rPr>
              <a:t>tatili,</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Resmi </a:t>
            </a:r>
            <a:r>
              <a:rPr lang="tr-TR" sz="3000" dirty="0">
                <a:latin typeface="Times New Roman" panose="02020603050405020304" pitchFamily="18" charset="0"/>
                <a:cs typeface="Times New Roman" panose="02020603050405020304" pitchFamily="18" charset="0"/>
              </a:rPr>
              <a:t>tatil ve bayram tatilleri,</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Maddi </a:t>
            </a:r>
            <a:r>
              <a:rPr lang="tr-TR" sz="3000" dirty="0">
                <a:latin typeface="Times New Roman" panose="02020603050405020304" pitchFamily="18" charset="0"/>
                <a:cs typeface="Times New Roman" panose="02020603050405020304" pitchFamily="18" charset="0"/>
              </a:rPr>
              <a:t>ve manevi zararların tanzimi,</a:t>
            </a:r>
          </a:p>
          <a:p>
            <a:pPr>
              <a:buClr>
                <a:srgbClr val="FF0000"/>
              </a:buClr>
              <a:buFont typeface="Wingdings" panose="05000000000000000000" pitchFamily="2" charset="2"/>
              <a:buChar char="Ø"/>
            </a:pPr>
            <a:r>
              <a:rPr lang="tr-TR" sz="3000" dirty="0" smtClean="0">
                <a:latin typeface="Times New Roman" panose="02020603050405020304" pitchFamily="18" charset="0"/>
                <a:cs typeface="Times New Roman" panose="02020603050405020304" pitchFamily="18" charset="0"/>
              </a:rPr>
              <a:t>İşe </a:t>
            </a:r>
            <a:r>
              <a:rPr lang="tr-TR" sz="3000" dirty="0">
                <a:latin typeface="Times New Roman" panose="02020603050405020304" pitchFamily="18" charset="0"/>
                <a:cs typeface="Times New Roman" panose="02020603050405020304" pitchFamily="18" charset="0"/>
              </a:rPr>
              <a:t>iade hakkı </a:t>
            </a:r>
          </a:p>
          <a:p>
            <a:endParaRPr lang="tr-TR" dirty="0"/>
          </a:p>
        </p:txBody>
      </p:sp>
    </p:spTree>
    <p:extLst>
      <p:ext uri="{BB962C8B-B14F-4D97-AF65-F5344CB8AC3E}">
        <p14:creationId xmlns:p14="http://schemas.microsoft.com/office/powerpoint/2010/main" val="1022164917"/>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half" idx="1"/>
          </p:nvPr>
        </p:nvSpPr>
        <p:spPr>
          <a:xfrm>
            <a:off x="838200" y="1075682"/>
            <a:ext cx="5181600" cy="5782318"/>
          </a:xfrm>
        </p:spPr>
        <p:txBody>
          <a:bodyPr>
            <a:normAutofit lnSpcReduction="10000"/>
          </a:bodyPr>
          <a:lstStyle/>
          <a:p>
            <a:pPr marL="0" indent="0">
              <a:buNone/>
            </a:pPr>
            <a:r>
              <a:rPr lang="tr-TR" sz="3100" b="1" dirty="0">
                <a:solidFill>
                  <a:srgbClr val="FF0000"/>
                </a:solidFill>
                <a:latin typeface="Times New Roman" panose="02020603050405020304" pitchFamily="18" charset="0"/>
                <a:cs typeface="Times New Roman" panose="02020603050405020304" pitchFamily="18" charset="0"/>
              </a:rPr>
              <a:t>Maaş:</a:t>
            </a:r>
            <a:r>
              <a:rPr lang="tr-TR" sz="3100" dirty="0">
                <a:latin typeface="Times New Roman" panose="02020603050405020304" pitchFamily="18" charset="0"/>
                <a:cs typeface="Times New Roman" panose="02020603050405020304" pitchFamily="18" charset="0"/>
              </a:rPr>
              <a:t> </a:t>
            </a:r>
            <a:endParaRPr lang="tr-TR" sz="3100" dirty="0" smtClean="0">
              <a:latin typeface="Times New Roman" panose="02020603050405020304" pitchFamily="18" charset="0"/>
              <a:cs typeface="Times New Roman" panose="02020603050405020304" pitchFamily="18" charset="0"/>
            </a:endParaRPr>
          </a:p>
          <a:p>
            <a:pPr marL="0" indent="0" algn="just">
              <a:buNone/>
            </a:pPr>
            <a:r>
              <a:rPr lang="tr-TR" sz="3000" dirty="0" smtClean="0">
                <a:latin typeface="Times New Roman" panose="02020603050405020304" pitchFamily="18" charset="0"/>
                <a:cs typeface="Times New Roman" panose="02020603050405020304" pitchFamily="18" charset="0"/>
              </a:rPr>
              <a:t>İşçi tanımı </a:t>
            </a:r>
            <a:r>
              <a:rPr lang="tr-TR" sz="3000" dirty="0">
                <a:latin typeface="Times New Roman" panose="02020603050405020304" pitchFamily="18" charset="0"/>
                <a:cs typeface="Times New Roman" panose="02020603050405020304" pitchFamily="18" charset="0"/>
              </a:rPr>
              <a:t>gereği bir ücret karşılığı çalışır, dolayısıyla da maaşı işçi hakları arasında en temel haklardan biridir. İşçi maaşını tam olarak ve zamanında alma hakkına sahiptir ve bu süreçte yaşanacak aksaklıklara karşı işçinin dava açma hakkı bulunmaktadır. Bu konuda haksızlığa uğrayan, örneğin maaşı zamanında yatırılmayan işçi, hukuki yollarla hakkını arayabilir. </a:t>
            </a:r>
          </a:p>
          <a:p>
            <a:endParaRPr lang="tr-TR" dirty="0"/>
          </a:p>
        </p:txBody>
      </p:sp>
      <p:sp>
        <p:nvSpPr>
          <p:cNvPr id="5" name="İçerik Yer Tutucusu 4"/>
          <p:cNvSpPr>
            <a:spLocks noGrp="1"/>
          </p:cNvSpPr>
          <p:nvPr>
            <p:ph sz="half" idx="2"/>
          </p:nvPr>
        </p:nvSpPr>
        <p:spPr/>
        <p:txBody>
          <a:bodyPr>
            <a:normAutofit lnSpcReduction="10000"/>
          </a:bodyPr>
          <a:lstStyle/>
          <a:p>
            <a:endParaRPr lang="tr-TR" dirty="0"/>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2200" y="1818825"/>
            <a:ext cx="5181600" cy="4358138"/>
          </a:xfrm>
          <a:prstGeom prst="rect">
            <a:avLst/>
          </a:prstGeom>
        </p:spPr>
      </p:pic>
    </p:spTree>
    <p:extLst>
      <p:ext uri="{BB962C8B-B14F-4D97-AF65-F5344CB8AC3E}">
        <p14:creationId xmlns:p14="http://schemas.microsoft.com/office/powerpoint/2010/main" val="972767400"/>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510746" y="922639"/>
            <a:ext cx="10799805" cy="4524315"/>
          </a:xfrm>
          <a:prstGeom prst="rect">
            <a:avLst/>
          </a:prstGeom>
        </p:spPr>
        <p:txBody>
          <a:bodyPr wrap="square">
            <a:spAutoFit/>
          </a:bodyPr>
          <a:lstStyle/>
          <a:p>
            <a:pPr algn="just"/>
            <a:r>
              <a:rPr lang="tr-TR" sz="2400" b="1" dirty="0">
                <a:solidFill>
                  <a:srgbClr val="FF0000"/>
                </a:solidFill>
                <a:latin typeface="Times New Roman" panose="02020603050405020304" pitchFamily="18" charset="0"/>
                <a:cs typeface="Times New Roman" panose="02020603050405020304" pitchFamily="18" charset="0"/>
              </a:rPr>
              <a:t>Sosyal sigorta:</a:t>
            </a:r>
          </a:p>
          <a:p>
            <a:pPr algn="just"/>
            <a:r>
              <a:rPr lang="tr-TR" sz="2400" dirty="0">
                <a:latin typeface="Times New Roman" panose="02020603050405020304" pitchFamily="18" charset="0"/>
                <a:cs typeface="Times New Roman" panose="02020603050405020304" pitchFamily="18" charset="0"/>
              </a:rPr>
              <a:t>Sosyal sigorta; işçinin hem emekliliği noktasında hem de sağlık imkanlarından faydalanabilmesi noktasında son derece önemli bir konudur ve işçinin kendisinin yanı sıra bakmakla yükümlü olduğu kişileri de ilgilendirir. </a:t>
            </a:r>
            <a:r>
              <a:rPr lang="tr-TR" sz="2400" u="sng" dirty="0">
                <a:latin typeface="Times New Roman" panose="02020603050405020304" pitchFamily="18" charset="0"/>
                <a:cs typeface="Times New Roman" panose="02020603050405020304" pitchFamily="18" charset="0"/>
              </a:rPr>
              <a:t>Kanunen işveren işçi çalışmaya başladığı gün itibariyle işçisinin sigortasını yaptırmak ve kesintisiz olarak sigorta primlerini yatırmak zorundadır.</a:t>
            </a:r>
            <a:r>
              <a:rPr lang="tr-TR" sz="2400" dirty="0">
                <a:latin typeface="Times New Roman" panose="02020603050405020304" pitchFamily="18" charset="0"/>
                <a:cs typeface="Times New Roman" panose="02020603050405020304" pitchFamily="18" charset="0"/>
              </a:rPr>
              <a:t> Bu konuda şunu da belirtmeliyiz ki bazı işverenler tarafından </a:t>
            </a:r>
            <a:r>
              <a:rPr lang="tr-TR" sz="2400" dirty="0">
                <a:latin typeface="Times New Roman" panose="02020603050405020304" pitchFamily="18" charset="0"/>
                <a:cs typeface="Times New Roman" panose="02020603050405020304" pitchFamily="18" charset="0"/>
                <a:hlinkClick r:id="rId2"/>
              </a:rPr>
              <a:t>işçi hakları</a:t>
            </a:r>
            <a:r>
              <a:rPr lang="tr-TR" sz="2400" dirty="0">
                <a:latin typeface="Times New Roman" panose="02020603050405020304" pitchFamily="18" charset="0"/>
                <a:cs typeface="Times New Roman" panose="02020603050405020304" pitchFamily="18" charset="0"/>
              </a:rPr>
              <a:t> hiçe sayılarak </a:t>
            </a:r>
            <a:r>
              <a:rPr lang="tr-TR" sz="2400" u="sng" dirty="0">
                <a:latin typeface="Times New Roman" panose="02020603050405020304" pitchFamily="18" charset="0"/>
                <a:cs typeface="Times New Roman" panose="02020603050405020304" pitchFamily="18" charset="0"/>
              </a:rPr>
              <a:t>deneme süresinde </a:t>
            </a:r>
            <a:r>
              <a:rPr lang="tr-TR" sz="2400" dirty="0">
                <a:latin typeface="Times New Roman" panose="02020603050405020304" pitchFamily="18" charset="0"/>
                <a:cs typeface="Times New Roman" panose="02020603050405020304" pitchFamily="18" charset="0"/>
              </a:rPr>
              <a:t>işçilere sosyal sigorta yapılmamaktadır. Bu durum kanunlara uygun değildir. </a:t>
            </a:r>
          </a:p>
          <a:p>
            <a:pPr algn="just"/>
            <a:r>
              <a:rPr lang="tr-TR" sz="2400" dirty="0">
                <a:latin typeface="Times New Roman" panose="02020603050405020304" pitchFamily="18" charset="0"/>
                <a:cs typeface="Times New Roman" panose="02020603050405020304" pitchFamily="18" charset="0"/>
              </a:rPr>
              <a:t>Ülkemizde işçi hakları ihlali noktasında sık karşılaşılan durumlardan biri de daha fazla ücret alıyor olmasına rağmen farkı elden vermek suretiyle işçinin sigortasının asgari ücret üzerinden yatırılmasıdır. Bu durum işçinin emekliliğine dönük hak kayıplarına yol açabilmektedir.</a:t>
            </a:r>
          </a:p>
        </p:txBody>
      </p:sp>
    </p:spTree>
    <p:extLst>
      <p:ext uri="{BB962C8B-B14F-4D97-AF65-F5344CB8AC3E}">
        <p14:creationId xmlns:p14="http://schemas.microsoft.com/office/powerpoint/2010/main" val="3433486466"/>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4294967295"/>
          </p:nvPr>
        </p:nvSpPr>
        <p:spPr>
          <a:xfrm>
            <a:off x="403654" y="914400"/>
            <a:ext cx="10923373" cy="5609968"/>
          </a:xfrm>
        </p:spPr>
        <p:txBody>
          <a:bodyPr>
            <a:normAutofit/>
          </a:bodyPr>
          <a:lstStyle/>
          <a:p>
            <a:pPr marL="0" indent="0">
              <a:buNone/>
            </a:pPr>
            <a:r>
              <a:rPr lang="tr-TR" sz="3000" b="1" dirty="0">
                <a:solidFill>
                  <a:srgbClr val="FF0000"/>
                </a:solidFill>
                <a:latin typeface="Times New Roman" panose="02020603050405020304" pitchFamily="18" charset="0"/>
                <a:cs typeface="Times New Roman" panose="02020603050405020304" pitchFamily="18" charset="0"/>
              </a:rPr>
              <a:t>Kıdem tazminatı</a:t>
            </a:r>
            <a:r>
              <a:rPr lang="tr-TR" sz="3000" b="1" dirty="0" smtClean="0">
                <a:solidFill>
                  <a:srgbClr val="FF0000"/>
                </a:solidFill>
                <a:latin typeface="Times New Roman" panose="02020603050405020304" pitchFamily="18" charset="0"/>
                <a:cs typeface="Times New Roman" panose="02020603050405020304" pitchFamily="18" charset="0"/>
              </a:rPr>
              <a:t>:</a:t>
            </a:r>
          </a:p>
          <a:p>
            <a:pPr marL="0" indent="0" algn="just">
              <a:buNone/>
            </a:pPr>
            <a:r>
              <a:rPr lang="tr-TR" sz="3000" dirty="0" smtClean="0">
                <a:latin typeface="Times New Roman" panose="02020603050405020304" pitchFamily="18" charset="0"/>
                <a:cs typeface="Times New Roman" panose="02020603050405020304" pitchFamily="18" charset="0"/>
              </a:rPr>
              <a:t>İşçilerin </a:t>
            </a:r>
            <a:r>
              <a:rPr lang="tr-TR" sz="3000" dirty="0">
                <a:latin typeface="Times New Roman" panose="02020603050405020304" pitchFamily="18" charset="0"/>
                <a:cs typeface="Times New Roman" panose="02020603050405020304" pitchFamily="18" charset="0"/>
              </a:rPr>
              <a:t>keyfi ya da önemsiz sebeplerle işten çıkarılmalarının önünde frenleyici bir işlevi bulunan kıdem tazminatı haksız bir sebeple işten çıkarılan ya da haklı bir sebeple işinden ayrılan işçinin işverenden alacağı paradır. Burada işverenin işçiyi işten çıkarabileceği haklı nedenler, genel ahlak ya da iyi niyet kurallarına aykırı hareketlerdir. Buna karşın iş yerinde </a:t>
            </a:r>
            <a:r>
              <a:rPr lang="tr-TR" sz="3000" dirty="0" smtClean="0">
                <a:latin typeface="Times New Roman" panose="02020603050405020304" pitchFamily="18" charset="0"/>
                <a:cs typeface="Times New Roman" panose="02020603050405020304" pitchFamily="18" charset="0"/>
              </a:rPr>
              <a:t>haksızlığa uğrayan</a:t>
            </a:r>
            <a:r>
              <a:rPr lang="tr-TR" sz="3000" dirty="0">
                <a:latin typeface="Times New Roman" panose="02020603050405020304" pitchFamily="18" charset="0"/>
                <a:cs typeface="Times New Roman" panose="02020603050405020304" pitchFamily="18" charset="0"/>
              </a:rPr>
              <a:t>, küfür, tehdit, hakaret gibi durumlarla karşılaşan, maaşı, primleri, ikramiyeleri ya da sigorta primleri ödenmeyen işçi, </a:t>
            </a:r>
            <a:r>
              <a:rPr lang="tr-TR" sz="3000" dirty="0">
                <a:latin typeface="Times New Roman" panose="02020603050405020304" pitchFamily="18" charset="0"/>
                <a:cs typeface="Times New Roman" panose="02020603050405020304" pitchFamily="18" charset="0"/>
                <a:hlinkClick r:id="rId2"/>
              </a:rPr>
              <a:t>işçi hakları</a:t>
            </a:r>
            <a:r>
              <a:rPr lang="tr-TR" sz="3000" dirty="0">
                <a:latin typeface="Times New Roman" panose="02020603050405020304" pitchFamily="18" charset="0"/>
                <a:cs typeface="Times New Roman" panose="02020603050405020304" pitchFamily="18" charset="0"/>
              </a:rPr>
              <a:t> kapsamında iş akdini feshederek kıdem tazminatı talep edebilir. Ayrıca erkek işçiler için askerlik hizmeti ve kadın işçiler için yeni evlenmiş olmak iş akdini feshetmek için geçerli sebeplerdir ve bu kişiler kıdem tazminatı alabilir. </a:t>
            </a:r>
          </a:p>
        </p:txBody>
      </p:sp>
    </p:spTree>
    <p:extLst>
      <p:ext uri="{BB962C8B-B14F-4D97-AF65-F5344CB8AC3E}">
        <p14:creationId xmlns:p14="http://schemas.microsoft.com/office/powerpoint/2010/main" val="266578668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543697" y="222421"/>
            <a:ext cx="10239633" cy="4124206"/>
          </a:xfrm>
          <a:prstGeom prst="rect">
            <a:avLst/>
          </a:prstGeom>
        </p:spPr>
        <p:txBody>
          <a:bodyPr wrap="square">
            <a:spAutoFit/>
          </a:bodyPr>
          <a:lstStyle/>
          <a:p>
            <a:pPr algn="just"/>
            <a:endParaRPr lang="tr-TR" sz="2800" b="1" dirty="0" smtClean="0">
              <a:solidFill>
                <a:srgbClr val="FF0000"/>
              </a:solidFill>
              <a:latin typeface="Times New Roman" panose="02020603050405020304" pitchFamily="18" charset="0"/>
              <a:cs typeface="Times New Roman" panose="02020603050405020304" pitchFamily="18" charset="0"/>
            </a:endParaRPr>
          </a:p>
          <a:p>
            <a:pPr algn="just"/>
            <a:r>
              <a:rPr lang="tr-TR" sz="2400" b="1" dirty="0" smtClean="0">
                <a:solidFill>
                  <a:srgbClr val="FF0000"/>
                </a:solidFill>
                <a:latin typeface="Times New Roman" panose="02020603050405020304" pitchFamily="18" charset="0"/>
                <a:cs typeface="Times New Roman" panose="02020603050405020304" pitchFamily="18" charset="0"/>
              </a:rPr>
              <a:t>İhbar </a:t>
            </a:r>
            <a:r>
              <a:rPr lang="tr-TR" sz="2400" b="1" dirty="0">
                <a:solidFill>
                  <a:srgbClr val="FF0000"/>
                </a:solidFill>
                <a:latin typeface="Times New Roman" panose="02020603050405020304" pitchFamily="18" charset="0"/>
                <a:cs typeface="Times New Roman" panose="02020603050405020304" pitchFamily="18" charset="0"/>
              </a:rPr>
              <a:t>tazminatı:</a:t>
            </a:r>
            <a:r>
              <a:rPr lang="tr-TR" sz="2400" dirty="0">
                <a:solidFill>
                  <a:srgbClr val="FF0000"/>
                </a:solidFill>
                <a:latin typeface="Times New Roman" panose="02020603050405020304" pitchFamily="18" charset="0"/>
                <a:cs typeface="Times New Roman" panose="02020603050405020304" pitchFamily="18" charset="0"/>
              </a:rPr>
              <a:t> </a:t>
            </a:r>
          </a:p>
          <a:p>
            <a:pPr algn="just"/>
            <a:r>
              <a:rPr lang="tr-TR" sz="2400" dirty="0" smtClean="0">
                <a:latin typeface="Times New Roman" panose="02020603050405020304" pitchFamily="18" charset="0"/>
                <a:cs typeface="Times New Roman" panose="02020603050405020304" pitchFamily="18" charset="0"/>
              </a:rPr>
              <a:t>         İşçiye </a:t>
            </a:r>
            <a:r>
              <a:rPr lang="tr-TR" sz="2400" dirty="0">
                <a:latin typeface="Times New Roman" panose="02020603050405020304" pitchFamily="18" charset="0"/>
                <a:cs typeface="Times New Roman" panose="02020603050405020304" pitchFamily="18" charset="0"/>
              </a:rPr>
              <a:t>işi bırakmadan belli bir süre önce; işverene de işçiyi işten çıkartmadan belli bir süre önce haber verme sorumluluğu getirir. Bu sorumluluğa uyulmadığı takdirde karşı taraf zarara uğratılmış sayılır ve ihbar tazminatı hakkı doğmaktadır. İşten ayrılmanın ya da işten çıkarmanın ne kadar süre önceden karşı tarafa bildirilmesi gerektiği işin ne süredir yapıldığına bağlanmıştır. </a:t>
            </a:r>
          </a:p>
          <a:p>
            <a:pPr algn="just"/>
            <a:r>
              <a:rPr lang="tr-TR" sz="2400" dirty="0">
                <a:solidFill>
                  <a:srgbClr val="FF0000"/>
                </a:solidFill>
                <a:latin typeface="Times New Roman" panose="02020603050405020304" pitchFamily="18" charset="0"/>
                <a:cs typeface="Times New Roman" panose="02020603050405020304" pitchFamily="18" charset="0"/>
              </a:rPr>
              <a:t>İş arama hakkı </a:t>
            </a:r>
            <a:r>
              <a:rPr lang="tr-TR" sz="2400" dirty="0">
                <a:latin typeface="Times New Roman" panose="02020603050405020304" pitchFamily="18" charset="0"/>
                <a:cs typeface="Times New Roman" panose="02020603050405020304" pitchFamily="18" charset="0"/>
              </a:rPr>
              <a:t>da işçi hakları arasında yer almaktadır ve işçiyi işten çıkaran işveren işçiye işten çıkarıldığını bildirten sonra iş arama izni vermek zorundadır. Bu iş arama izni iş saatleri içerisindedir ve herhangi bir ücret kesintisi yapılamaz. </a:t>
            </a:r>
          </a:p>
          <a:p>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09268" y="4604739"/>
            <a:ext cx="3782731" cy="2053127"/>
          </a:xfrm>
          <a:prstGeom prst="rect">
            <a:avLst/>
          </a:prstGeom>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54" y="4604739"/>
            <a:ext cx="3410079" cy="2053127"/>
          </a:xfrm>
          <a:prstGeom prst="rect">
            <a:avLst/>
          </a:prstGeom>
        </p:spPr>
      </p:pic>
      <p:pic>
        <p:nvPicPr>
          <p:cNvPr id="6" name="Resi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67975" y="4853727"/>
            <a:ext cx="2914650" cy="1571625"/>
          </a:xfrm>
          <a:prstGeom prst="rect">
            <a:avLst/>
          </a:prstGeom>
        </p:spPr>
      </p:pic>
    </p:spTree>
    <p:extLst>
      <p:ext uri="{BB962C8B-B14F-4D97-AF65-F5344CB8AC3E}">
        <p14:creationId xmlns:p14="http://schemas.microsoft.com/office/powerpoint/2010/main" val="3704317271"/>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4294967295"/>
          </p:nvPr>
        </p:nvSpPr>
        <p:spPr>
          <a:xfrm>
            <a:off x="313038" y="469556"/>
            <a:ext cx="11269362" cy="3336325"/>
          </a:xfrm>
        </p:spPr>
        <p:txBody>
          <a:bodyPr>
            <a:normAutofit lnSpcReduction="10000"/>
          </a:bodyPr>
          <a:lstStyle/>
          <a:p>
            <a:pPr marL="0" indent="0">
              <a:buNone/>
            </a:pPr>
            <a:r>
              <a:rPr lang="tr-TR" sz="2400" b="1" dirty="0">
                <a:solidFill>
                  <a:srgbClr val="FF0000"/>
                </a:solidFill>
                <a:latin typeface="Times New Roman" panose="02020603050405020304" pitchFamily="18" charset="0"/>
                <a:cs typeface="Times New Roman" panose="02020603050405020304" pitchFamily="18" charset="0"/>
              </a:rPr>
              <a:t>Maddi-manevi zararların tanzimi:</a:t>
            </a:r>
            <a:r>
              <a:rPr lang="tr-TR" sz="2400" dirty="0">
                <a:latin typeface="Times New Roman" panose="02020603050405020304" pitchFamily="18" charset="0"/>
                <a:cs typeface="Times New Roman" panose="02020603050405020304" pitchFamily="18" charset="0"/>
              </a:rPr>
              <a:t> </a:t>
            </a:r>
            <a:endParaRPr lang="tr-TR" sz="2400" dirty="0" smtClean="0">
              <a:latin typeface="Times New Roman" panose="02020603050405020304" pitchFamily="18" charset="0"/>
              <a:cs typeface="Times New Roman" panose="02020603050405020304" pitchFamily="18" charset="0"/>
            </a:endParaRPr>
          </a:p>
          <a:p>
            <a:pPr marL="0" indent="0" algn="just">
              <a:buNone/>
            </a:pPr>
            <a:r>
              <a:rPr lang="tr-TR" sz="2400" dirty="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      İş </a:t>
            </a:r>
            <a:r>
              <a:rPr lang="tr-TR" sz="2400" dirty="0">
                <a:latin typeface="Times New Roman" panose="02020603050405020304" pitchFamily="18" charset="0"/>
                <a:cs typeface="Times New Roman" panose="02020603050405020304" pitchFamily="18" charset="0"/>
              </a:rPr>
              <a:t>süresince işçinin başına gelebilecek kazalar için işçinin maddi manevi tazminat talep etme hakkı da işçi hakları kapsamında düzenlenmiştir. </a:t>
            </a:r>
            <a:endParaRPr lang="tr-TR" sz="2400" dirty="0" smtClean="0">
              <a:latin typeface="Times New Roman" panose="02020603050405020304" pitchFamily="18" charset="0"/>
              <a:cs typeface="Times New Roman" panose="02020603050405020304" pitchFamily="18" charset="0"/>
            </a:endParaRPr>
          </a:p>
          <a:p>
            <a:pPr marL="0" indent="0" algn="just">
              <a:buNone/>
            </a:pPr>
            <a:r>
              <a:rPr lang="tr-TR" sz="2400" dirty="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      İşçi</a:t>
            </a:r>
            <a:r>
              <a:rPr lang="tr-TR" sz="2400" dirty="0">
                <a:latin typeface="Times New Roman" panose="02020603050405020304" pitchFamily="18" charset="0"/>
                <a:cs typeface="Times New Roman" panose="02020603050405020304" pitchFamily="18" charset="0"/>
              </a:rPr>
              <a:t>, iş kazası sonucunda ortaya çıkan maddi zararlarının giderilmesini talep edebilir. Tedavi giderleri, işçinin çalışamayacağı süre boyunca yaşayacağı ekonomik kayıplar, kaza sonucu meydana gelen iş gücü kaybı talep edilebilir. </a:t>
            </a:r>
          </a:p>
          <a:p>
            <a:pPr marL="0" indent="0" algn="just">
              <a:buNone/>
            </a:pPr>
            <a:r>
              <a:rPr lang="tr-TR" sz="2400" dirty="0" smtClean="0">
                <a:latin typeface="Times New Roman" panose="02020603050405020304" pitchFamily="18" charset="0"/>
                <a:cs typeface="Times New Roman" panose="02020603050405020304" pitchFamily="18" charset="0"/>
              </a:rPr>
              <a:t>       Kaza </a:t>
            </a:r>
            <a:r>
              <a:rPr lang="tr-TR" sz="2400" dirty="0">
                <a:latin typeface="Times New Roman" panose="02020603050405020304" pitchFamily="18" charset="0"/>
                <a:cs typeface="Times New Roman" panose="02020603050405020304" pitchFamily="18" charset="0"/>
              </a:rPr>
              <a:t>sonucu işçinin ölümü halinde de işçinin varisleri tarafından cenaze masrafları, ölümünden önceki tedavi giderleri ve ölüm dolayısıyla yaşanacak gelir kaybı talep edilebilmektedir. </a:t>
            </a:r>
            <a:endParaRPr lang="tr-TR" sz="2400" dirty="0" smtClean="0">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4046193"/>
            <a:ext cx="8077200" cy="2752725"/>
          </a:xfrm>
          <a:prstGeom prst="rect">
            <a:avLst/>
          </a:prstGeom>
        </p:spPr>
      </p:pic>
    </p:spTree>
    <p:extLst>
      <p:ext uri="{BB962C8B-B14F-4D97-AF65-F5344CB8AC3E}">
        <p14:creationId xmlns:p14="http://schemas.microsoft.com/office/powerpoint/2010/main" val="3659701659"/>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4294967295"/>
          </p:nvPr>
        </p:nvSpPr>
        <p:spPr>
          <a:xfrm>
            <a:off x="700216" y="387178"/>
            <a:ext cx="6573795" cy="6198974"/>
          </a:xfrm>
        </p:spPr>
        <p:txBody>
          <a:bodyPr>
            <a:normAutofit/>
          </a:bodyPr>
          <a:lstStyle/>
          <a:p>
            <a:pPr marL="0" indent="0">
              <a:buNone/>
            </a:pPr>
            <a:r>
              <a:rPr lang="tr-TR" sz="2400" b="1" dirty="0">
                <a:solidFill>
                  <a:srgbClr val="FF0000"/>
                </a:solidFill>
                <a:latin typeface="Times New Roman" panose="02020603050405020304" pitchFamily="18" charset="0"/>
                <a:cs typeface="Times New Roman" panose="02020603050405020304" pitchFamily="18" charset="0"/>
              </a:rPr>
              <a:t>Fazla mesai ücreti:</a:t>
            </a:r>
            <a:r>
              <a:rPr lang="tr-TR" sz="2400" dirty="0">
                <a:solidFill>
                  <a:srgbClr val="FF0000"/>
                </a:solidFill>
                <a:latin typeface="Times New Roman" panose="02020603050405020304" pitchFamily="18" charset="0"/>
                <a:cs typeface="Times New Roman" panose="02020603050405020304" pitchFamily="18" charset="0"/>
              </a:rPr>
              <a:t> </a:t>
            </a:r>
            <a:endParaRPr lang="tr-TR" sz="2400"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tr-TR" sz="2400" dirty="0">
                <a:solidFill>
                  <a:srgbClr val="FF0000"/>
                </a:solidFill>
                <a:latin typeface="Times New Roman" panose="02020603050405020304" pitchFamily="18" charset="0"/>
                <a:cs typeface="Times New Roman" panose="02020603050405020304" pitchFamily="18" charset="0"/>
              </a:rPr>
              <a:t> </a:t>
            </a:r>
            <a:r>
              <a:rPr lang="tr-TR" sz="2400" dirty="0" smtClean="0">
                <a:solidFill>
                  <a:srgbClr val="FF0000"/>
                </a:solidFill>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Genel </a:t>
            </a:r>
            <a:r>
              <a:rPr lang="tr-TR" sz="2400" dirty="0">
                <a:latin typeface="Times New Roman" panose="02020603050405020304" pitchFamily="18" charset="0"/>
                <a:cs typeface="Times New Roman" panose="02020603050405020304" pitchFamily="18" charset="0"/>
              </a:rPr>
              <a:t>anlamıyla normal çalışma süresini aşan mesai fazla mesaidir. Fazla mesai de temel işçi hakları arasında yer  alan fazla mesai ücretini beraberinde getirir. </a:t>
            </a:r>
            <a:endParaRPr lang="tr-TR" sz="2400" dirty="0" smtClean="0">
              <a:latin typeface="Times New Roman" panose="02020603050405020304" pitchFamily="18" charset="0"/>
              <a:cs typeface="Times New Roman" panose="02020603050405020304" pitchFamily="18" charset="0"/>
            </a:endParaRPr>
          </a:p>
          <a:p>
            <a:pPr marL="0" indent="0">
              <a:buNone/>
            </a:pPr>
            <a:r>
              <a:rPr lang="tr-TR" sz="2400" dirty="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      Fazla </a:t>
            </a:r>
            <a:r>
              <a:rPr lang="tr-TR" sz="2400" dirty="0">
                <a:latin typeface="Times New Roman" panose="02020603050405020304" pitchFamily="18" charset="0"/>
                <a:cs typeface="Times New Roman" panose="02020603050405020304" pitchFamily="18" charset="0"/>
              </a:rPr>
              <a:t>mesai ücretinin ne kadar olacağı ise işçinin ücretine bağlıdır. Fazla mesai ücreti işçinin normal çalışma ücretinin iki katı olarak hesaplanmaktadır. Burada şunu da belirtmemiz gerekmektedir ki işçi yaptığı </a:t>
            </a:r>
            <a:r>
              <a:rPr lang="tr-TR" sz="2400" u="sng" dirty="0">
                <a:latin typeface="Times New Roman" panose="02020603050405020304" pitchFamily="18" charset="0"/>
                <a:cs typeface="Times New Roman" panose="02020603050405020304" pitchFamily="18" charset="0"/>
              </a:rPr>
              <a:t>fazla mesainin karşılığı olarak fazladan dinlenme talep etme hakkına da sahiptir. </a:t>
            </a:r>
          </a:p>
          <a:p>
            <a:pPr marL="0" indent="0">
              <a:buNone/>
            </a:pPr>
            <a:r>
              <a:rPr lang="tr-TR" sz="2400" dirty="0" smtClean="0">
                <a:latin typeface="Times New Roman" panose="02020603050405020304" pitchFamily="18" charset="0"/>
                <a:cs typeface="Times New Roman" panose="02020603050405020304" pitchFamily="18" charset="0"/>
              </a:rPr>
              <a:t>       Fazla </a:t>
            </a:r>
            <a:r>
              <a:rPr lang="tr-TR" sz="2400" dirty="0">
                <a:latin typeface="Times New Roman" panose="02020603050405020304" pitchFamily="18" charset="0"/>
                <a:cs typeface="Times New Roman" panose="02020603050405020304" pitchFamily="18" charset="0"/>
              </a:rPr>
              <a:t>mesai konusunda belirtmemiz gereken en önemli nokta da eğer toplu iş sözleşmesinde aksi bir madde yok ise işverenin talep etmesi durumunda işçinin fazla mesai yapmak zorunda olduğudur. </a:t>
            </a:r>
          </a:p>
          <a:p>
            <a:pPr marL="0" indent="0">
              <a:buNone/>
            </a:pPr>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7178" y="1676427"/>
            <a:ext cx="3509320" cy="3620475"/>
          </a:xfrm>
          <a:prstGeom prst="rect">
            <a:avLst/>
          </a:prstGeom>
        </p:spPr>
      </p:pic>
    </p:spTree>
    <p:extLst>
      <p:ext uri="{BB962C8B-B14F-4D97-AF65-F5344CB8AC3E}">
        <p14:creationId xmlns:p14="http://schemas.microsoft.com/office/powerpoint/2010/main" val="1455984618"/>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329514" y="222422"/>
            <a:ext cx="11178745" cy="2677656"/>
          </a:xfrm>
          <a:prstGeom prst="rect">
            <a:avLst/>
          </a:prstGeom>
        </p:spPr>
        <p:txBody>
          <a:bodyPr wrap="square">
            <a:spAutoFit/>
          </a:bodyPr>
          <a:lstStyle/>
          <a:p>
            <a:r>
              <a:rPr lang="tr-TR" sz="2400" b="1" dirty="0">
                <a:solidFill>
                  <a:srgbClr val="FF0000"/>
                </a:solidFill>
                <a:latin typeface="Times New Roman" panose="02020603050405020304" pitchFamily="18" charset="0"/>
                <a:cs typeface="Times New Roman" panose="02020603050405020304" pitchFamily="18" charset="0"/>
              </a:rPr>
              <a:t>Hafta tatili:</a:t>
            </a:r>
            <a:r>
              <a:rPr lang="tr-TR" sz="2400" dirty="0">
                <a:solidFill>
                  <a:srgbClr val="FF0000"/>
                </a:solidFill>
                <a:latin typeface="Times New Roman" panose="02020603050405020304" pitchFamily="18" charset="0"/>
                <a:cs typeface="Times New Roman" panose="02020603050405020304" pitchFamily="18" charset="0"/>
              </a:rPr>
              <a:t> </a:t>
            </a:r>
          </a:p>
          <a:p>
            <a:r>
              <a:rPr lang="tr-TR" sz="2400" dirty="0">
                <a:latin typeface="Times New Roman" panose="02020603050405020304" pitchFamily="18" charset="0"/>
                <a:cs typeface="Times New Roman" panose="02020603050405020304" pitchFamily="18" charset="0"/>
              </a:rPr>
              <a:t>        İşçi hakları kapsamında işçilerin en az haftada bir gün ücretli izin hakkı bulunmaktadır. </a:t>
            </a:r>
          </a:p>
          <a:p>
            <a:r>
              <a:rPr lang="tr-TR" sz="2400" b="1" dirty="0">
                <a:solidFill>
                  <a:srgbClr val="FF0000"/>
                </a:solidFill>
                <a:latin typeface="Times New Roman" panose="02020603050405020304" pitchFamily="18" charset="0"/>
                <a:cs typeface="Times New Roman" panose="02020603050405020304" pitchFamily="18" charset="0"/>
              </a:rPr>
              <a:t>Ara dinlenmesi:</a:t>
            </a:r>
            <a:r>
              <a:rPr lang="tr-TR" sz="2400" dirty="0">
                <a:latin typeface="Times New Roman" panose="02020603050405020304" pitchFamily="18" charset="0"/>
                <a:cs typeface="Times New Roman" panose="02020603050405020304" pitchFamily="18" charset="0"/>
              </a:rPr>
              <a:t> </a:t>
            </a:r>
          </a:p>
          <a:p>
            <a:r>
              <a:rPr lang="tr-TR" sz="2400" dirty="0">
                <a:latin typeface="Times New Roman" panose="02020603050405020304" pitchFamily="18" charset="0"/>
                <a:cs typeface="Times New Roman" panose="02020603050405020304" pitchFamily="18" charset="0"/>
              </a:rPr>
              <a:t>         İşçiye gün içerisinde dinlenmesi için süre tanınması da işçi hakları arasındadır. İşyerinde ara dinlenme süreleri, günlük çalışma saatine bağlı olarak belirlenir. Ancak bu süreler mesai süresine dahil edilmez. </a:t>
            </a:r>
          </a:p>
        </p:txBody>
      </p:sp>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3525" y="2784560"/>
            <a:ext cx="3078763" cy="4073440"/>
          </a:xfrm>
          <a:prstGeom prst="rect">
            <a:avLst/>
          </a:prstGeom>
        </p:spPr>
      </p:pic>
      <p:pic>
        <p:nvPicPr>
          <p:cNvPr id="12" name="Resim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60" y="3328827"/>
            <a:ext cx="4943862" cy="3248314"/>
          </a:xfrm>
          <a:prstGeom prst="rect">
            <a:avLst/>
          </a:prstGeom>
        </p:spPr>
      </p:pic>
    </p:spTree>
    <p:extLst>
      <p:ext uri="{BB962C8B-B14F-4D97-AF65-F5344CB8AC3E}">
        <p14:creationId xmlns:p14="http://schemas.microsoft.com/office/powerpoint/2010/main" val="3363905081"/>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4294967295"/>
          </p:nvPr>
        </p:nvSpPr>
        <p:spPr>
          <a:xfrm>
            <a:off x="329514" y="486032"/>
            <a:ext cx="11434118" cy="5708822"/>
          </a:xfrm>
        </p:spPr>
        <p:txBody>
          <a:bodyPr>
            <a:normAutofit fontScale="92500" lnSpcReduction="10000"/>
          </a:bodyPr>
          <a:lstStyle/>
          <a:p>
            <a:pPr marL="0" indent="0">
              <a:buNone/>
            </a:pPr>
            <a:r>
              <a:rPr lang="tr-TR" b="1" dirty="0">
                <a:solidFill>
                  <a:srgbClr val="FF0000"/>
                </a:solidFill>
                <a:latin typeface="Times New Roman" panose="02020603050405020304" pitchFamily="18" charset="0"/>
                <a:cs typeface="Times New Roman" panose="02020603050405020304" pitchFamily="18" charset="0"/>
              </a:rPr>
              <a:t>Yıllık ücretli izin:</a:t>
            </a:r>
            <a:r>
              <a:rPr lang="tr-TR" dirty="0">
                <a:latin typeface="Times New Roman" panose="02020603050405020304" pitchFamily="18" charset="0"/>
                <a:cs typeface="Times New Roman" panose="02020603050405020304" pitchFamily="18" charset="0"/>
              </a:rPr>
              <a:t> </a:t>
            </a:r>
            <a:endParaRPr lang="tr-TR" dirty="0" smtClean="0">
              <a:latin typeface="Times New Roman" panose="02020603050405020304" pitchFamily="18" charset="0"/>
              <a:cs typeface="Times New Roman" panose="02020603050405020304" pitchFamily="18" charset="0"/>
            </a:endParaRPr>
          </a:p>
          <a:p>
            <a:pPr marL="0" indent="0">
              <a:buNone/>
            </a:pPr>
            <a:r>
              <a:rPr lang="tr-TR" dirty="0" smtClean="0">
                <a:latin typeface="Times New Roman" panose="02020603050405020304" pitchFamily="18" charset="0"/>
                <a:cs typeface="Times New Roman" panose="02020603050405020304" pitchFamily="18" charset="0"/>
              </a:rPr>
              <a:t>        Dinlenmek </a:t>
            </a:r>
            <a:r>
              <a:rPr lang="tr-TR" dirty="0">
                <a:latin typeface="Times New Roman" panose="02020603050405020304" pitchFamily="18" charset="0"/>
                <a:cs typeface="Times New Roman" panose="02020603050405020304" pitchFamily="18" charset="0"/>
              </a:rPr>
              <a:t>işçi hakları kapsamında bir haktır ve işçilerin kanunla belirtildiği şekilde ve sürelerde dinlenme hakkı bulunmaktadır. Bu doğrultuda yıllık, haftalık ve gün içi dinlenme işçi hakları kapsamındadır. Aynı işyerinde bir yılı tamamlamış işçinin yıllık ücretli izin hakkı bulunmaktadır. Yıllık ücretli izin hakkı işin ne süredir yapıldığına bağlıdır. İşçi  hakları kapsamında yıllık izin süresi bitimine müteakip 4 gün ücretsiz izin hakkı da bulunmaktadır. </a:t>
            </a:r>
            <a:endParaRPr lang="tr-TR" dirty="0" smtClean="0">
              <a:latin typeface="Times New Roman" panose="02020603050405020304" pitchFamily="18" charset="0"/>
              <a:cs typeface="Times New Roman" panose="02020603050405020304" pitchFamily="18" charset="0"/>
            </a:endParaRPr>
          </a:p>
          <a:p>
            <a:pPr marL="0" indent="0">
              <a:buNone/>
            </a:pPr>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       İşçi </a:t>
            </a:r>
            <a:r>
              <a:rPr lang="tr-TR" dirty="0">
                <a:latin typeface="Times New Roman" panose="02020603050405020304" pitchFamily="18" charset="0"/>
                <a:cs typeface="Times New Roman" panose="02020603050405020304" pitchFamily="18" charset="0"/>
              </a:rPr>
              <a:t>hakları arasında önemli bir yer tutan yıllık ücretli izin hakkının kullandırılmaması durumunda bu süreye denk gelen ücret dava açmak suretiyle talep edebilir.</a:t>
            </a:r>
          </a:p>
          <a:p>
            <a:pPr marL="0" indent="0">
              <a:buNone/>
            </a:pPr>
            <a:r>
              <a:rPr lang="tr-TR" b="1" dirty="0" smtClean="0">
                <a:solidFill>
                  <a:srgbClr val="FF0000"/>
                </a:solidFill>
                <a:latin typeface="Times New Roman" panose="02020603050405020304" pitchFamily="18" charset="0"/>
                <a:cs typeface="Times New Roman" panose="02020603050405020304" pitchFamily="18" charset="0"/>
              </a:rPr>
              <a:t>Resmi </a:t>
            </a:r>
            <a:r>
              <a:rPr lang="tr-TR" b="1" dirty="0">
                <a:solidFill>
                  <a:srgbClr val="FF0000"/>
                </a:solidFill>
                <a:latin typeface="Times New Roman" panose="02020603050405020304" pitchFamily="18" charset="0"/>
                <a:cs typeface="Times New Roman" panose="02020603050405020304" pitchFamily="18" charset="0"/>
              </a:rPr>
              <a:t>tatiller ve bayram tatilleri: </a:t>
            </a:r>
            <a:endParaRPr lang="tr-TR" b="1"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tr-TR" dirty="0" smtClean="0">
                <a:latin typeface="Times New Roman" panose="02020603050405020304" pitchFamily="18" charset="0"/>
                <a:cs typeface="Times New Roman" panose="02020603050405020304" pitchFamily="18" charset="0"/>
              </a:rPr>
              <a:t>        İşçinin </a:t>
            </a:r>
            <a:r>
              <a:rPr lang="tr-TR" dirty="0">
                <a:latin typeface="Times New Roman" panose="02020603050405020304" pitchFamily="18" charset="0"/>
                <a:cs typeface="Times New Roman" panose="02020603050405020304" pitchFamily="18" charset="0"/>
              </a:rPr>
              <a:t>resmi tatiller il bayram günlerinde tatil yapma hakkı işçi hakları dahilindedir. </a:t>
            </a:r>
            <a:endParaRPr lang="tr-TR" dirty="0" smtClean="0">
              <a:latin typeface="Times New Roman" panose="02020603050405020304" pitchFamily="18" charset="0"/>
              <a:cs typeface="Times New Roman" panose="02020603050405020304" pitchFamily="18" charset="0"/>
            </a:endParaRPr>
          </a:p>
          <a:p>
            <a:pPr marL="0" indent="0">
              <a:buNone/>
            </a:pPr>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       Bu </a:t>
            </a:r>
            <a:r>
              <a:rPr lang="tr-TR" dirty="0">
                <a:latin typeface="Times New Roman" panose="02020603050405020304" pitchFamily="18" charset="0"/>
                <a:cs typeface="Times New Roman" panose="02020603050405020304" pitchFamily="18" charset="0"/>
              </a:rPr>
              <a:t>günlerde çalışan işçi misli ile birlikte ücret talep etme hakkına sahiptir. </a:t>
            </a:r>
          </a:p>
          <a:p>
            <a:endParaRPr lang="tr-TR" dirty="0"/>
          </a:p>
        </p:txBody>
      </p:sp>
    </p:spTree>
    <p:extLst>
      <p:ext uri="{BB962C8B-B14F-4D97-AF65-F5344CB8AC3E}">
        <p14:creationId xmlns:p14="http://schemas.microsoft.com/office/powerpoint/2010/main" val="2706583755"/>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4294967295"/>
          </p:nvPr>
        </p:nvSpPr>
        <p:spPr>
          <a:xfrm>
            <a:off x="667264" y="1227438"/>
            <a:ext cx="10437341" cy="5132173"/>
          </a:xfrm>
        </p:spPr>
        <p:txBody>
          <a:bodyPr>
            <a:noAutofit/>
          </a:bodyPr>
          <a:lstStyle/>
          <a:p>
            <a:pPr marL="0" indent="0">
              <a:buNone/>
            </a:pPr>
            <a:r>
              <a:rPr lang="tr-TR" b="1" dirty="0">
                <a:solidFill>
                  <a:srgbClr val="FF0000"/>
                </a:solidFill>
                <a:latin typeface="Times New Roman" panose="02020603050405020304" pitchFamily="18" charset="0"/>
                <a:cs typeface="Times New Roman" panose="02020603050405020304" pitchFamily="18" charset="0"/>
              </a:rPr>
              <a:t>İşe iade hakkı:</a:t>
            </a:r>
            <a:r>
              <a:rPr lang="tr-TR" dirty="0">
                <a:latin typeface="Times New Roman" panose="02020603050405020304" pitchFamily="18" charset="0"/>
                <a:cs typeface="Times New Roman" panose="02020603050405020304" pitchFamily="18" charset="0"/>
              </a:rPr>
              <a:t> </a:t>
            </a:r>
            <a:endParaRPr lang="tr-TR" dirty="0" smtClean="0">
              <a:latin typeface="Times New Roman" panose="02020603050405020304" pitchFamily="18" charset="0"/>
              <a:cs typeface="Times New Roman" panose="02020603050405020304" pitchFamily="18" charset="0"/>
            </a:endParaRPr>
          </a:p>
          <a:p>
            <a:pPr marL="0" indent="0" algn="just">
              <a:buNone/>
            </a:pPr>
            <a:r>
              <a:rPr lang="tr-TR" dirty="0" smtClean="0">
                <a:latin typeface="Times New Roman" panose="02020603050405020304" pitchFamily="18" charset="0"/>
                <a:cs typeface="Times New Roman" panose="02020603050405020304" pitchFamily="18" charset="0"/>
              </a:rPr>
              <a:t>        Haklı </a:t>
            </a:r>
            <a:r>
              <a:rPr lang="tr-TR" dirty="0">
                <a:latin typeface="Times New Roman" panose="02020603050405020304" pitchFamily="18" charset="0"/>
                <a:cs typeface="Times New Roman" panose="02020603050405020304" pitchFamily="18" charset="0"/>
              </a:rPr>
              <a:t>bir sebep olmaksızın işten çıkarılan işçi işe geri alınması talebiyle dava açabilir. İlgili mahkeme durumu değerlendirerek kararını verir ve işçiyi haklı bulması durumunda belli bir süre içerisinde işçinin yeniden işe alınmasını emreder. Aksi durumunda işçinin zararını ortadan kaldıracak bir para ödenmesine karar verilir. </a:t>
            </a:r>
          </a:p>
          <a:p>
            <a:pPr marL="0" indent="0" algn="just">
              <a:buNone/>
            </a:pP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2756773"/>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latin typeface="Times New Roman" panose="02020603050405020304" pitchFamily="18" charset="0"/>
                <a:cs typeface="Times New Roman" panose="02020603050405020304" pitchFamily="18" charset="0"/>
              </a:rPr>
              <a:t>İş Davası </a:t>
            </a:r>
            <a:r>
              <a:rPr lang="tr-TR" b="1" dirty="0">
                <a:solidFill>
                  <a:srgbClr val="FF0000"/>
                </a:solidFill>
                <a:latin typeface="Times New Roman" panose="02020603050405020304" pitchFamily="18" charset="0"/>
                <a:cs typeface="Times New Roman" panose="02020603050405020304" pitchFamily="18" charset="0"/>
              </a:rPr>
              <a:t>Öncesi Zorunlu </a:t>
            </a:r>
            <a:r>
              <a:rPr lang="tr-TR" b="1" dirty="0" smtClean="0">
                <a:solidFill>
                  <a:srgbClr val="FF0000"/>
                </a:solidFill>
                <a:latin typeface="Times New Roman" panose="02020603050405020304" pitchFamily="18" charset="0"/>
                <a:cs typeface="Times New Roman" panose="02020603050405020304" pitchFamily="18" charset="0"/>
              </a:rPr>
              <a:t>Arabuluculuk</a:t>
            </a:r>
            <a:endParaRPr lang="tr-TR" b="1" dirty="0">
              <a:solidFill>
                <a:srgbClr val="FF0000"/>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half" idx="1"/>
          </p:nvPr>
        </p:nvSpPr>
        <p:spPr>
          <a:xfrm>
            <a:off x="1186249" y="1825625"/>
            <a:ext cx="3987114" cy="4351338"/>
          </a:xfrm>
        </p:spPr>
        <p:txBody>
          <a:bodyPr>
            <a:normAutofit fontScale="85000" lnSpcReduction="10000"/>
          </a:bodyPr>
          <a:lstStyle/>
          <a:p>
            <a:pPr marL="0" indent="0" algn="ctr">
              <a:buNone/>
            </a:pPr>
            <a:r>
              <a:rPr lang="tr-TR" dirty="0" smtClean="0">
                <a:latin typeface="Times New Roman" panose="02020603050405020304" pitchFamily="18" charset="0"/>
                <a:cs typeface="Times New Roman" panose="02020603050405020304" pitchFamily="18" charset="0"/>
              </a:rPr>
              <a:t>Arabuluculuk müessesi; </a:t>
            </a:r>
          </a:p>
          <a:p>
            <a:pPr marL="0" indent="0" algn="ctr">
              <a:buNone/>
            </a:pPr>
            <a:r>
              <a:rPr lang="tr-TR" dirty="0" smtClean="0">
                <a:latin typeface="Times New Roman" panose="02020603050405020304" pitchFamily="18" charset="0"/>
                <a:cs typeface="Times New Roman" panose="02020603050405020304" pitchFamily="18" charset="0"/>
              </a:rPr>
              <a:t>iş </a:t>
            </a:r>
            <a:r>
              <a:rPr lang="tr-TR" dirty="0">
                <a:latin typeface="Times New Roman" panose="02020603050405020304" pitchFamily="18" charset="0"/>
                <a:cs typeface="Times New Roman" panose="02020603050405020304" pitchFamily="18" charset="0"/>
              </a:rPr>
              <a:t>yargılaması bakımından bazı dava tiplerinde istisnai olarak zorunlu olmamakla birlikte kural olarak zorunlu hale </a:t>
            </a:r>
            <a:r>
              <a:rPr lang="tr-TR" dirty="0" smtClean="0">
                <a:latin typeface="Times New Roman" panose="02020603050405020304" pitchFamily="18" charset="0"/>
                <a:cs typeface="Times New Roman" panose="02020603050405020304" pitchFamily="18" charset="0"/>
              </a:rPr>
              <a:t>gelmiştir.</a:t>
            </a:r>
          </a:p>
          <a:p>
            <a:pPr marL="0" indent="0" algn="ctr">
              <a:buNone/>
            </a:pPr>
            <a:r>
              <a:rPr lang="tr-TR" dirty="0" smtClean="0">
                <a:latin typeface="Times New Roman" panose="02020603050405020304" pitchFamily="18" charset="0"/>
                <a:cs typeface="Times New Roman" panose="02020603050405020304" pitchFamily="18" charset="0"/>
              </a:rPr>
              <a:t>Bu nedenle;</a:t>
            </a:r>
          </a:p>
          <a:p>
            <a:pPr marL="0" indent="0" algn="ctr">
              <a:buNone/>
            </a:pPr>
            <a:r>
              <a:rPr lang="tr-TR" dirty="0" smtClean="0">
                <a:latin typeface="Times New Roman" panose="02020603050405020304" pitchFamily="18" charset="0"/>
                <a:cs typeface="Times New Roman" panose="02020603050405020304" pitchFamily="18" charset="0"/>
              </a:rPr>
              <a:t>dava </a:t>
            </a:r>
            <a:r>
              <a:rPr lang="tr-TR" dirty="0">
                <a:latin typeface="Times New Roman" panose="02020603050405020304" pitchFamily="18" charset="0"/>
                <a:cs typeface="Times New Roman" panose="02020603050405020304" pitchFamily="18" charset="0"/>
              </a:rPr>
              <a:t>açılmadan önce ve davanın usulden </a:t>
            </a:r>
            <a:r>
              <a:rPr lang="tr-TR" dirty="0" smtClean="0">
                <a:latin typeface="Times New Roman" panose="02020603050405020304" pitchFamily="18" charset="0"/>
                <a:cs typeface="Times New Roman" panose="02020603050405020304" pitchFamily="18" charset="0"/>
              </a:rPr>
              <a:t>reddedilmemesi adına </a:t>
            </a:r>
            <a:r>
              <a:rPr lang="tr-TR" dirty="0">
                <a:latin typeface="Times New Roman" panose="02020603050405020304" pitchFamily="18" charset="0"/>
                <a:cs typeface="Times New Roman" panose="02020603050405020304" pitchFamily="18" charset="0"/>
              </a:rPr>
              <a:t>arabuluculuk başvurusunun yapılması ve sonrasında dava açılması gerekmektedir. </a:t>
            </a:r>
          </a:p>
        </p:txBody>
      </p:sp>
      <p:sp>
        <p:nvSpPr>
          <p:cNvPr id="5" name="İçerik Yer Tutucusu 4"/>
          <p:cNvSpPr>
            <a:spLocks noGrp="1"/>
          </p:cNvSpPr>
          <p:nvPr>
            <p:ph sz="half" idx="2"/>
          </p:nvPr>
        </p:nvSpPr>
        <p:spPr/>
        <p:txBody>
          <a:bodyPr>
            <a:normAutofit fontScale="85000" lnSpcReduction="10000"/>
          </a:bodyPr>
          <a:lstStyle/>
          <a:p>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13836" y="2220662"/>
            <a:ext cx="3773033" cy="3326325"/>
          </a:xfrm>
          <a:prstGeom prst="rect">
            <a:avLst/>
          </a:prstGeom>
        </p:spPr>
      </p:pic>
    </p:spTree>
    <p:extLst>
      <p:ext uri="{BB962C8B-B14F-4D97-AF65-F5344CB8AC3E}">
        <p14:creationId xmlns:p14="http://schemas.microsoft.com/office/powerpoint/2010/main" val="256339547"/>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47583" y="1240738"/>
            <a:ext cx="10515600" cy="4351338"/>
          </a:xfrm>
        </p:spPr>
        <p:txBody>
          <a:bodyPr/>
          <a:lstStyle/>
          <a:p>
            <a:endParaRPr lang="tr-TR" dirty="0" smtClean="0">
              <a:latin typeface="Times New Roman" panose="02020603050405020304" pitchFamily="18" charset="0"/>
              <a:cs typeface="Times New Roman" panose="02020603050405020304" pitchFamily="18" charset="0"/>
            </a:endParaRPr>
          </a:p>
          <a:p>
            <a:endParaRPr lang="tr-TR" dirty="0">
              <a:latin typeface="Times New Roman" panose="02020603050405020304" pitchFamily="18" charset="0"/>
              <a:cs typeface="Times New Roman" panose="02020603050405020304" pitchFamily="18" charset="0"/>
            </a:endParaRPr>
          </a:p>
          <a:p>
            <a:pPr marL="0" indent="0">
              <a:buNone/>
            </a:pPr>
            <a:r>
              <a:rPr lang="tr-TR" dirty="0" smtClean="0">
                <a:latin typeface="Times New Roman" panose="02020603050405020304" pitchFamily="18" charset="0"/>
                <a:cs typeface="Times New Roman" panose="02020603050405020304" pitchFamily="18" charset="0"/>
              </a:rPr>
              <a:t>Öncelikli hiyerarşik sıralamaya uygun şekilde kurumsal çözüm noktasından hareketle; yasal mevzuat çerçevesinde bilgi talebi önerisi ile;</a:t>
            </a:r>
          </a:p>
          <a:p>
            <a:pPr marL="0" indent="0">
              <a:buNone/>
            </a:pPr>
            <a:r>
              <a:rPr lang="tr-TR" dirty="0">
                <a:latin typeface="Times New Roman" panose="02020603050405020304" pitchFamily="18" charset="0"/>
                <a:cs typeface="Times New Roman" panose="02020603050405020304" pitchFamily="18" charset="0"/>
              </a:rPr>
              <a:t>Y</a:t>
            </a:r>
            <a:r>
              <a:rPr lang="tr-TR" dirty="0" smtClean="0">
                <a:latin typeface="Times New Roman" panose="02020603050405020304" pitchFamily="18" charset="0"/>
                <a:cs typeface="Times New Roman" panose="02020603050405020304" pitchFamily="18" charset="0"/>
              </a:rPr>
              <a:t>asal haklarının korunması amacıyla yapılacak müracaatların yazılı olması esastır.</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3308312"/>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1353800" cy="6148409"/>
          </a:xfrm>
        </p:spPr>
        <p:txBody>
          <a:bodyPr/>
          <a:lstStyle/>
          <a:p>
            <a:pPr algn="ctr"/>
            <a:r>
              <a:rPr lang="tr-TR" b="1" dirty="0" smtClean="0">
                <a:solidFill>
                  <a:srgbClr val="FF0000"/>
                </a:solidFill>
                <a:latin typeface="Times New Roman" panose="02020603050405020304" pitchFamily="18" charset="0"/>
                <a:cs typeface="Times New Roman" panose="02020603050405020304" pitchFamily="18" charset="0"/>
              </a:rPr>
              <a:t>4-ÇALIŞAN MOTİVASYONU</a:t>
            </a:r>
            <a:br>
              <a:rPr lang="tr-TR" b="1" dirty="0" smtClean="0">
                <a:solidFill>
                  <a:srgbClr val="FF0000"/>
                </a:solidFill>
                <a:latin typeface="Times New Roman" panose="02020603050405020304" pitchFamily="18" charset="0"/>
                <a:cs typeface="Times New Roman" panose="02020603050405020304" pitchFamily="18" charset="0"/>
              </a:rPr>
            </a:br>
            <a:r>
              <a:rPr lang="tr-TR" b="1" dirty="0" smtClean="0">
                <a:solidFill>
                  <a:srgbClr val="FF0000"/>
                </a:solidFill>
                <a:latin typeface="Times New Roman" panose="02020603050405020304" pitchFamily="18" charset="0"/>
                <a:cs typeface="Times New Roman" panose="02020603050405020304" pitchFamily="18" charset="0"/>
              </a:rPr>
              <a:t/>
            </a:r>
            <a:br>
              <a:rPr lang="tr-TR" b="1" dirty="0" smtClean="0">
                <a:solidFill>
                  <a:srgbClr val="FF0000"/>
                </a:solidFill>
                <a:latin typeface="Times New Roman" panose="02020603050405020304" pitchFamily="18" charset="0"/>
                <a:cs typeface="Times New Roman" panose="02020603050405020304" pitchFamily="18" charset="0"/>
              </a:rPr>
            </a:br>
            <a:r>
              <a:rPr lang="tr-TR" b="1" dirty="0" smtClean="0">
                <a:solidFill>
                  <a:srgbClr val="FF0000"/>
                </a:solidFill>
                <a:latin typeface="Times New Roman" panose="02020603050405020304" pitchFamily="18" charset="0"/>
                <a:cs typeface="Times New Roman" panose="02020603050405020304" pitchFamily="18" charset="0"/>
              </a:rPr>
              <a:t/>
            </a:r>
            <a:br>
              <a:rPr lang="tr-TR" b="1" dirty="0" smtClean="0">
                <a:solidFill>
                  <a:srgbClr val="FF0000"/>
                </a:solidFill>
                <a:latin typeface="Times New Roman" panose="02020603050405020304" pitchFamily="18" charset="0"/>
                <a:cs typeface="Times New Roman" panose="02020603050405020304" pitchFamily="18" charset="0"/>
              </a:rPr>
            </a:br>
            <a:r>
              <a:rPr lang="tr-TR" b="1" dirty="0">
                <a:solidFill>
                  <a:srgbClr val="FF0000"/>
                </a:solidFill>
                <a:latin typeface="Times New Roman" panose="02020603050405020304" pitchFamily="18" charset="0"/>
                <a:cs typeface="Times New Roman" panose="02020603050405020304" pitchFamily="18" charset="0"/>
              </a:rPr>
              <a:t/>
            </a:r>
            <a:br>
              <a:rPr lang="tr-TR" b="1" dirty="0">
                <a:solidFill>
                  <a:srgbClr val="FF0000"/>
                </a:solidFill>
                <a:latin typeface="Times New Roman" panose="02020603050405020304" pitchFamily="18" charset="0"/>
                <a:cs typeface="Times New Roman" panose="02020603050405020304" pitchFamily="18" charset="0"/>
              </a:rPr>
            </a:br>
            <a:r>
              <a:rPr lang="tr-TR" b="1" dirty="0">
                <a:solidFill>
                  <a:srgbClr val="FF0000"/>
                </a:solidFill>
                <a:latin typeface="Times New Roman" panose="02020603050405020304" pitchFamily="18" charset="0"/>
                <a:cs typeface="Times New Roman" panose="02020603050405020304" pitchFamily="18" charset="0"/>
              </a:rPr>
              <a:t/>
            </a:r>
            <a:br>
              <a:rPr lang="tr-TR" b="1" dirty="0">
                <a:solidFill>
                  <a:srgbClr val="FF0000"/>
                </a:solidFill>
                <a:latin typeface="Times New Roman" panose="02020603050405020304" pitchFamily="18" charset="0"/>
                <a:cs typeface="Times New Roman" panose="02020603050405020304" pitchFamily="18" charset="0"/>
              </a:rPr>
            </a:br>
            <a:r>
              <a:rPr lang="tr-TR" b="1" dirty="0" smtClean="0">
                <a:solidFill>
                  <a:srgbClr val="FF0000"/>
                </a:solidFill>
                <a:latin typeface="Times New Roman" panose="02020603050405020304" pitchFamily="18" charset="0"/>
                <a:cs typeface="Times New Roman" panose="02020603050405020304" pitchFamily="18" charset="0"/>
              </a:rPr>
              <a:t> 		</a:t>
            </a:r>
            <a:r>
              <a:rPr lang="tr-TR" sz="2800" b="1" dirty="0">
                <a:solidFill>
                  <a:srgbClr val="FF0000"/>
                </a:solidFill>
                <a:latin typeface="Times New Roman" panose="02020603050405020304" pitchFamily="18" charset="0"/>
                <a:cs typeface="Times New Roman" panose="02020603050405020304" pitchFamily="18" charset="0"/>
              </a:rPr>
              <a:t/>
            </a:r>
            <a:br>
              <a:rPr lang="tr-TR" sz="2800" b="1" dirty="0">
                <a:solidFill>
                  <a:srgbClr val="FF0000"/>
                </a:solidFill>
                <a:latin typeface="Times New Roman" panose="02020603050405020304" pitchFamily="18" charset="0"/>
                <a:cs typeface="Times New Roman" panose="02020603050405020304" pitchFamily="18" charset="0"/>
              </a:rPr>
            </a:br>
            <a:endParaRPr lang="tr-TR"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474571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nvGraphicFramePr>
        <p:xfrm>
          <a:off x="1627340" y="960596"/>
          <a:ext cx="8896612" cy="4947644"/>
        </p:xfrm>
        <a:graphic>
          <a:graphicData uri="http://schemas.openxmlformats.org/drawingml/2006/table">
            <a:tbl>
              <a:tblPr>
                <a:tableStyleId>{5C22544A-7EE6-4342-B048-85BDC9FD1C3A}</a:tableStyleId>
              </a:tblPr>
              <a:tblGrid>
                <a:gridCol w="4660939"/>
                <a:gridCol w="2602641"/>
                <a:gridCol w="544344"/>
                <a:gridCol w="544344"/>
                <a:gridCol w="544344"/>
              </a:tblGrid>
              <a:tr h="123067">
                <a:tc gridSpan="5">
                  <a:txBody>
                    <a:bodyPr/>
                    <a:lstStyle/>
                    <a:p>
                      <a:pPr algn="ctr" fontAlgn="ctr"/>
                      <a:r>
                        <a:rPr lang="tr-TR" sz="800" u="none" strike="noStrike" dirty="0">
                          <a:effectLst/>
                        </a:rPr>
                        <a:t>ÇALIŞAN MOTİVASYONU</a:t>
                      </a:r>
                      <a:endParaRPr lang="tr-TR" sz="800" b="1" i="0" u="none" strike="noStrike" dirty="0">
                        <a:solidFill>
                          <a:srgbClr val="000000"/>
                        </a:solidFill>
                        <a:effectLst/>
                        <a:latin typeface="Times New Roman" panose="02020603050405020304" pitchFamily="18" charset="0"/>
                      </a:endParaRPr>
                    </a:p>
                  </a:txBody>
                  <a:tcPr marL="3052" marR="3052" marT="3052"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23067">
                <a:tc gridSpan="2">
                  <a:txBody>
                    <a:bodyPr/>
                    <a:lstStyle/>
                    <a:p>
                      <a:pPr algn="ctr" fontAlgn="ctr"/>
                      <a:r>
                        <a:rPr lang="tr-TR" sz="800" u="none" strike="noStrike" dirty="0">
                          <a:effectLst/>
                        </a:rPr>
                        <a:t>KONU BAŞLIĞI</a:t>
                      </a:r>
                      <a:endParaRPr lang="tr-TR" sz="800" b="1"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ctr" fontAlgn="ctr"/>
                      <a:r>
                        <a:rPr lang="tr-TR" sz="800" u="none" strike="noStrike" dirty="0">
                          <a:effectLst/>
                        </a:rPr>
                        <a:t>EVET</a:t>
                      </a:r>
                      <a:endParaRPr lang="tr-TR" sz="800" b="1" i="0" u="none" strike="noStrike" dirty="0">
                        <a:solidFill>
                          <a:srgbClr val="000000"/>
                        </a:solidFill>
                        <a:effectLst/>
                        <a:latin typeface="Calibri" panose="020F0502020204030204" pitchFamily="34" charset="0"/>
                      </a:endParaRPr>
                    </a:p>
                  </a:txBody>
                  <a:tcPr marL="3052" marR="3052" marT="3052" marB="0" anchor="ctr"/>
                </a:tc>
                <a:tc>
                  <a:txBody>
                    <a:bodyPr/>
                    <a:lstStyle/>
                    <a:p>
                      <a:pPr algn="ctr" fontAlgn="ctr"/>
                      <a:r>
                        <a:rPr lang="tr-TR" sz="800" u="none" strike="noStrike" dirty="0">
                          <a:effectLst/>
                        </a:rPr>
                        <a:t>HAYIR</a:t>
                      </a:r>
                      <a:endParaRPr lang="tr-TR" sz="800" b="1" i="0" u="none" strike="noStrike" dirty="0">
                        <a:solidFill>
                          <a:srgbClr val="000000"/>
                        </a:solidFill>
                        <a:effectLst/>
                        <a:latin typeface="Calibri" panose="020F0502020204030204" pitchFamily="34" charset="0"/>
                      </a:endParaRPr>
                    </a:p>
                  </a:txBody>
                  <a:tcPr marL="3052" marR="3052" marT="3052" marB="0" anchor="ctr"/>
                </a:tc>
                <a:tc>
                  <a:txBody>
                    <a:bodyPr/>
                    <a:lstStyle/>
                    <a:p>
                      <a:pPr algn="ctr" fontAlgn="ctr"/>
                      <a:r>
                        <a:rPr lang="tr-TR" sz="800" u="none" strike="noStrike" dirty="0">
                          <a:effectLst/>
                        </a:rPr>
                        <a:t>BAZEN</a:t>
                      </a:r>
                      <a:endParaRPr lang="tr-TR" sz="800" b="1" i="0" u="none" strike="noStrike" dirty="0">
                        <a:solidFill>
                          <a:srgbClr val="000000"/>
                        </a:solidFill>
                        <a:effectLst/>
                        <a:latin typeface="Calibri" panose="020F0502020204030204" pitchFamily="34" charset="0"/>
                      </a:endParaRPr>
                    </a:p>
                  </a:txBody>
                  <a:tcPr marL="3052" marR="3052" marT="3052" marB="0" anchor="ctr"/>
                </a:tc>
              </a:tr>
              <a:tr h="143482">
                <a:tc gridSpan="2">
                  <a:txBody>
                    <a:bodyPr/>
                    <a:lstStyle/>
                    <a:p>
                      <a:pPr algn="l" fontAlgn="ctr"/>
                      <a:r>
                        <a:rPr lang="tr-TR" sz="900" u="none" strike="noStrike" dirty="0">
                          <a:effectLst/>
                        </a:rPr>
                        <a:t>Sağlık çalışanlarına özel günlerde SMS yolu ile mesaj geliyor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Hizmette 25 yılını dolduran sağlık çalışanına Teşekkür belgesi veriliyor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Emekli olan sağlık çalışanına Teşekkür belgesi veriliyor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282830">
                <a:tc gridSpan="2">
                  <a:txBody>
                    <a:bodyPr/>
                    <a:lstStyle/>
                    <a:p>
                      <a:pPr algn="l" fontAlgn="ctr"/>
                      <a:r>
                        <a:rPr lang="tr-TR" sz="900" u="none" strike="noStrike" dirty="0">
                          <a:effectLst/>
                        </a:rPr>
                        <a:t>Sağlık çalışanının ağır hastalığı yada vefatı sonrasında üst yönetimce ziyaret yapılıyor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282830">
                <a:tc gridSpan="2">
                  <a:txBody>
                    <a:bodyPr/>
                    <a:lstStyle/>
                    <a:p>
                      <a:pPr algn="l" fontAlgn="ctr"/>
                      <a:r>
                        <a:rPr lang="tr-TR" sz="900" u="none" strike="noStrike" dirty="0">
                          <a:effectLst/>
                        </a:rPr>
                        <a:t>Çalışanların önerilerini sunabileceği web adresi / iletişim adresleri mevcut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Kurum kantininde sağlık çalışanına indirim yapılıyor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Kurum kültürünü geliştirmek için organizasyonlar yapılıyor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Sağlık Çalışanlarının eğitim ihtiyacı belirleniyor mu ?</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Sağlık çalışanlarına eğitimde fırsat eşitliği veriliyor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Sağlık çalışanına iletişim yeteneğini arttıracak eğitimler veriliyor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Sağlık çalışanlarına yönetsel yeteneğini arttıracak eğitimler veriliyor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282830">
                <a:tc gridSpan="2">
                  <a:txBody>
                    <a:bodyPr/>
                    <a:lstStyle/>
                    <a:p>
                      <a:pPr algn="l" fontAlgn="ctr"/>
                      <a:r>
                        <a:rPr lang="tr-TR" sz="900" u="none" strike="noStrike" dirty="0">
                          <a:effectLst/>
                        </a:rPr>
                        <a:t>Sağlık çalışanlarının görev tanımına ve aldıkları eğitimlere uygun yerde çalışmaları sağlanıyor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282830">
                <a:tc gridSpan="2">
                  <a:txBody>
                    <a:bodyPr/>
                    <a:lstStyle/>
                    <a:p>
                      <a:pPr algn="l" fontAlgn="ctr"/>
                      <a:r>
                        <a:rPr lang="tr-TR" sz="900" u="none" strike="noStrike" dirty="0">
                          <a:effectLst/>
                        </a:rPr>
                        <a:t>Personel çalışma listeleri belli aralıklarla incelenip adaletli ve verimli olması sağlanıyor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r h="282830">
                <a:tc gridSpan="2">
                  <a:txBody>
                    <a:bodyPr/>
                    <a:lstStyle/>
                    <a:p>
                      <a:pPr algn="l" fontAlgn="ctr"/>
                      <a:r>
                        <a:rPr lang="tr-TR" sz="900" u="none" strike="noStrike" dirty="0">
                          <a:effectLst/>
                        </a:rPr>
                        <a:t>Hemşire </a:t>
                      </a:r>
                      <a:r>
                        <a:rPr lang="tr-TR" sz="900" u="none" strike="noStrike" dirty="0" err="1">
                          <a:effectLst/>
                        </a:rPr>
                        <a:t>odaları,asistan</a:t>
                      </a:r>
                      <a:r>
                        <a:rPr lang="tr-TR" sz="900" u="none" strike="noStrike" dirty="0">
                          <a:effectLst/>
                        </a:rPr>
                        <a:t> odaları ve doktor odalarının donanımlı ve konforlu olmaları sağlanıyor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143482">
                <a:tc gridSpan="2">
                  <a:txBody>
                    <a:bodyPr/>
                    <a:lstStyle/>
                    <a:p>
                      <a:pPr algn="l" fontAlgn="ctr"/>
                      <a:r>
                        <a:rPr lang="tr-TR" sz="900" u="none" strike="noStrike" dirty="0">
                          <a:effectLst/>
                        </a:rPr>
                        <a:t>Engelli sağlık çalışanları engellerine uygun işlerde çalıştırılıyor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282830">
                <a:tc gridSpan="2">
                  <a:txBody>
                    <a:bodyPr/>
                    <a:lstStyle/>
                    <a:p>
                      <a:pPr algn="l" fontAlgn="ctr"/>
                      <a:r>
                        <a:rPr lang="tr-TR" sz="900" u="none" strike="noStrike" dirty="0">
                          <a:effectLst/>
                        </a:rPr>
                        <a:t>Beyaz Kod verildiğinde üst yönetim olaya müdahil </a:t>
                      </a:r>
                      <a:r>
                        <a:rPr lang="tr-TR" sz="900" u="none" strike="noStrike" dirty="0" err="1">
                          <a:effectLst/>
                        </a:rPr>
                        <a:t>olup,adli</a:t>
                      </a:r>
                      <a:r>
                        <a:rPr lang="tr-TR" sz="900" u="none" strike="noStrike" dirty="0">
                          <a:effectLst/>
                        </a:rPr>
                        <a:t> sürece dahil oluyor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422178">
                <a:tc gridSpan="2">
                  <a:txBody>
                    <a:bodyPr/>
                    <a:lstStyle/>
                    <a:p>
                      <a:pPr algn="l" fontAlgn="ctr"/>
                      <a:r>
                        <a:rPr lang="tr-TR" sz="900" u="none" strike="noStrike" dirty="0">
                          <a:effectLst/>
                        </a:rPr>
                        <a:t>Eğitim Araştırma Hastanelerinde asistanlara kendi branşlarında düzenlenen "kış okulu" türü eğitim toplantılarına katılımları teşvik ediliyor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282830">
                <a:tc gridSpan="2">
                  <a:txBody>
                    <a:bodyPr/>
                    <a:lstStyle/>
                    <a:p>
                      <a:pPr algn="l" fontAlgn="ctr"/>
                      <a:r>
                        <a:rPr lang="tr-TR" sz="900" u="none" strike="noStrike" dirty="0">
                          <a:effectLst/>
                        </a:rPr>
                        <a:t>Eğitim Araştırma Hastanelerinde asistanların bilgi beceri eksikliklerinin rotasyonlarla tamamlanması sağlanıyor mu?</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143482">
                <a:tc rowSpan="5">
                  <a:txBody>
                    <a:bodyPr/>
                    <a:lstStyle/>
                    <a:p>
                      <a:pPr algn="l" fontAlgn="ctr"/>
                      <a:r>
                        <a:rPr lang="tr-TR" sz="900" u="none" strike="noStrike">
                          <a:effectLst/>
                        </a:rPr>
                        <a:t>Kurumda sosyal alanlar sağlanıyor mu?</a:t>
                      </a:r>
                      <a:endParaRPr lang="tr-TR" sz="900" b="0" i="0" u="none" strike="noStrike">
                        <a:solidFill>
                          <a:srgbClr val="000000"/>
                        </a:solidFill>
                        <a:effectLst/>
                        <a:latin typeface="Calibri" panose="020F0502020204030204" pitchFamily="34" charset="0"/>
                      </a:endParaRPr>
                    </a:p>
                  </a:txBody>
                  <a:tcPr marL="3052" marR="3052" marT="3052" marB="0" anchor="ctr"/>
                </a:tc>
                <a:tc>
                  <a:txBody>
                    <a:bodyPr/>
                    <a:lstStyle/>
                    <a:p>
                      <a:pPr algn="l" fontAlgn="ctr"/>
                      <a:r>
                        <a:rPr lang="tr-TR" sz="900" u="none" strike="noStrike" dirty="0">
                          <a:effectLst/>
                        </a:rPr>
                        <a:t>Kafeterya</a:t>
                      </a:r>
                      <a:endParaRPr lang="tr-TR" sz="900" b="0" i="0" u="none" strike="noStrike" dirty="0">
                        <a:solidFill>
                          <a:srgbClr val="000000"/>
                        </a:solidFill>
                        <a:effectLst/>
                        <a:latin typeface="Calibri" panose="020F0502020204030204" pitchFamily="34" charset="0"/>
                      </a:endParaRPr>
                    </a:p>
                  </a:txBody>
                  <a:tcPr marL="3052" marR="3052" marT="3052" marB="0" anchor="ct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143482">
                <a:tc vMerge="1">
                  <a:txBody>
                    <a:bodyPr/>
                    <a:lstStyle/>
                    <a:p>
                      <a:endParaRPr lang="tr-TR"/>
                    </a:p>
                  </a:txBody>
                  <a:tcPr/>
                </a:tc>
                <a:tc>
                  <a:txBody>
                    <a:bodyPr/>
                    <a:lstStyle/>
                    <a:p>
                      <a:pPr algn="l" fontAlgn="ctr"/>
                      <a:r>
                        <a:rPr lang="tr-TR" sz="900" u="none" strike="noStrike" dirty="0">
                          <a:effectLst/>
                        </a:rPr>
                        <a:t>Okuma salonu</a:t>
                      </a:r>
                      <a:endParaRPr lang="tr-TR" sz="900" b="0" i="0" u="none" strike="noStrike" dirty="0">
                        <a:solidFill>
                          <a:srgbClr val="000000"/>
                        </a:solidFill>
                        <a:effectLst/>
                        <a:latin typeface="Calibri" panose="020F0502020204030204" pitchFamily="34" charset="0"/>
                      </a:endParaRPr>
                    </a:p>
                  </a:txBody>
                  <a:tcPr marL="3052" marR="3052" marT="3052" marB="0" anchor="ct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143482">
                <a:tc vMerge="1">
                  <a:txBody>
                    <a:bodyPr/>
                    <a:lstStyle/>
                    <a:p>
                      <a:endParaRPr lang="tr-TR"/>
                    </a:p>
                  </a:txBody>
                  <a:tcPr/>
                </a:tc>
                <a:tc>
                  <a:txBody>
                    <a:bodyPr/>
                    <a:lstStyle/>
                    <a:p>
                      <a:pPr algn="l" fontAlgn="ctr"/>
                      <a:r>
                        <a:rPr lang="tr-TR" sz="900" u="none" strike="noStrike" dirty="0">
                          <a:effectLst/>
                        </a:rPr>
                        <a:t>Kütüphane</a:t>
                      </a:r>
                      <a:endParaRPr lang="tr-TR" sz="900" b="0" i="0" u="none" strike="noStrike" dirty="0">
                        <a:solidFill>
                          <a:srgbClr val="000000"/>
                        </a:solidFill>
                        <a:effectLst/>
                        <a:latin typeface="Calibri" panose="020F0502020204030204" pitchFamily="34" charset="0"/>
                      </a:endParaRPr>
                    </a:p>
                  </a:txBody>
                  <a:tcPr marL="3052" marR="3052" marT="3052" marB="0" anchor="ct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143482">
                <a:tc vMerge="1">
                  <a:txBody>
                    <a:bodyPr/>
                    <a:lstStyle/>
                    <a:p>
                      <a:endParaRPr lang="tr-TR"/>
                    </a:p>
                  </a:txBody>
                  <a:tcPr/>
                </a:tc>
                <a:tc>
                  <a:txBody>
                    <a:bodyPr/>
                    <a:lstStyle/>
                    <a:p>
                      <a:pPr algn="l" fontAlgn="ctr"/>
                      <a:r>
                        <a:rPr lang="tr-TR" sz="900" u="none" strike="noStrike" dirty="0">
                          <a:effectLst/>
                        </a:rPr>
                        <a:t>Mescit</a:t>
                      </a:r>
                      <a:endParaRPr lang="tr-TR" sz="900" b="0" i="0" u="none" strike="noStrike" dirty="0">
                        <a:solidFill>
                          <a:srgbClr val="000000"/>
                        </a:solidFill>
                        <a:effectLst/>
                        <a:latin typeface="Calibri" panose="020F0502020204030204" pitchFamily="34" charset="0"/>
                      </a:endParaRPr>
                    </a:p>
                  </a:txBody>
                  <a:tcPr marL="3052" marR="3052" marT="3052" marB="0" anchor="ct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r>
              <a:tr h="143482">
                <a:tc vMerge="1">
                  <a:txBody>
                    <a:bodyPr/>
                    <a:lstStyle/>
                    <a:p>
                      <a:endParaRPr lang="tr-TR"/>
                    </a:p>
                  </a:txBody>
                  <a:tcPr/>
                </a:tc>
                <a:tc>
                  <a:txBody>
                    <a:bodyPr/>
                    <a:lstStyle/>
                    <a:p>
                      <a:pPr algn="l" fontAlgn="ctr"/>
                      <a:r>
                        <a:rPr lang="tr-TR" sz="900" u="none" strike="noStrike" dirty="0">
                          <a:effectLst/>
                        </a:rPr>
                        <a:t>Diğer ( belirtiniz)</a:t>
                      </a:r>
                      <a:endParaRPr lang="tr-TR" sz="900" b="0" i="0" u="none" strike="noStrike" dirty="0">
                        <a:solidFill>
                          <a:srgbClr val="000000"/>
                        </a:solidFill>
                        <a:effectLst/>
                        <a:latin typeface="Calibri" panose="020F0502020204030204" pitchFamily="34" charset="0"/>
                      </a:endParaRPr>
                    </a:p>
                  </a:txBody>
                  <a:tcPr marL="3052" marR="3052" marT="3052" marB="0" anchor="ctr"/>
                </a:tc>
                <a:tc gridSpan="3">
                  <a:txBody>
                    <a:bodyPr/>
                    <a:lstStyle/>
                    <a:p>
                      <a:pPr algn="ctr"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hMerge="1">
                  <a:txBody>
                    <a:bodyPr/>
                    <a:lstStyle/>
                    <a:p>
                      <a:endParaRPr lang="tr-TR"/>
                    </a:p>
                  </a:txBody>
                  <a:tcPr/>
                </a:tc>
                <a:tc hMerge="1">
                  <a:txBody>
                    <a:bodyPr/>
                    <a:lstStyle/>
                    <a:p>
                      <a:endParaRPr lang="tr-TR"/>
                    </a:p>
                  </a:txBody>
                  <a:tcPr/>
                </a:tc>
              </a:tr>
              <a:tr h="143482">
                <a:tc gridSpan="2">
                  <a:txBody>
                    <a:bodyPr/>
                    <a:lstStyle/>
                    <a:p>
                      <a:pPr algn="l" fontAlgn="ctr"/>
                      <a:r>
                        <a:rPr lang="tr-TR" sz="900" u="none" strike="noStrike" dirty="0">
                          <a:effectLst/>
                        </a:rPr>
                        <a:t>Sağlık çalışanları ile üst Yönetiminde katıldığı toplantılar </a:t>
                      </a:r>
                      <a:r>
                        <a:rPr lang="tr-TR" sz="900" u="none" strike="noStrike" dirty="0" err="1">
                          <a:effectLst/>
                        </a:rPr>
                        <a:t>yapılıyormu</a:t>
                      </a: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3052" marR="3052" marT="3052" marB="0" anchor="ctr"/>
                </a:tc>
                <a:tc hMerge="1">
                  <a:txBody>
                    <a:bodyPr/>
                    <a:lstStyle/>
                    <a:p>
                      <a:endParaRPr lang="tr-TR"/>
                    </a:p>
                  </a:txBody>
                  <a:tcPr/>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a:effectLst/>
                        </a:rPr>
                        <a:t> </a:t>
                      </a:r>
                      <a:endParaRPr lang="tr-TR" sz="700" b="0" i="0" u="none" strike="noStrike">
                        <a:solidFill>
                          <a:srgbClr val="000000"/>
                        </a:solidFill>
                        <a:effectLst/>
                        <a:latin typeface="Calibri" panose="020F0502020204030204" pitchFamily="34" charset="0"/>
                      </a:endParaRPr>
                    </a:p>
                  </a:txBody>
                  <a:tcPr marL="3052" marR="3052" marT="3052" marB="0" anchor="b"/>
                </a:tc>
                <a:tc>
                  <a:txBody>
                    <a:bodyPr/>
                    <a:lstStyle/>
                    <a:p>
                      <a:pPr algn="l" fontAlgn="b"/>
                      <a:r>
                        <a:rPr lang="tr-TR" sz="700" u="none" strike="noStrike" dirty="0">
                          <a:effectLst/>
                        </a:rPr>
                        <a:t> </a:t>
                      </a:r>
                      <a:endParaRPr lang="tr-TR" sz="700" b="0" i="0" u="none" strike="noStrike" dirty="0">
                        <a:solidFill>
                          <a:srgbClr val="000000"/>
                        </a:solidFill>
                        <a:effectLst/>
                        <a:latin typeface="Calibri" panose="020F0502020204030204" pitchFamily="34" charset="0"/>
                      </a:endParaRPr>
                    </a:p>
                  </a:txBody>
                  <a:tcPr marL="3052" marR="3052" marT="3052" marB="0" anchor="b"/>
                </a:tc>
              </a:tr>
            </a:tbl>
          </a:graphicData>
        </a:graphic>
      </p:graphicFrame>
    </p:spTree>
    <p:extLst>
      <p:ext uri="{BB962C8B-B14F-4D97-AF65-F5344CB8AC3E}">
        <p14:creationId xmlns:p14="http://schemas.microsoft.com/office/powerpoint/2010/main" val="394659065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25468" y="1391007"/>
            <a:ext cx="11561523" cy="3970318"/>
          </a:xfrm>
          <a:prstGeom prst="rect">
            <a:avLst/>
          </a:prstGeom>
        </p:spPr>
        <p:txBody>
          <a:bodyPr wrap="square">
            <a:spAutoFit/>
          </a:bodyPr>
          <a:lstStyle/>
          <a:p>
            <a:pPr marL="285750" indent="-285750">
              <a:buFont typeface="Wingdings" panose="05000000000000000000" pitchFamily="2" charset="2"/>
              <a:buChar char="§"/>
            </a:pPr>
            <a:r>
              <a:rPr lang="tr-TR" sz="2800" dirty="0">
                <a:latin typeface="Times New Roman" panose="02020603050405020304" pitchFamily="18" charset="0"/>
                <a:cs typeface="Times New Roman" panose="02020603050405020304" pitchFamily="18" charset="0"/>
              </a:rPr>
              <a:t>Çalışan Hakları ve Güvenliği Birimleri sağlık tesisine yeni atanan çalışanın uyum programında aktif görev almalıdır.</a:t>
            </a:r>
          </a:p>
          <a:p>
            <a:endParaRPr lang="tr-TR" sz="28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2800" dirty="0">
                <a:latin typeface="Times New Roman" panose="02020603050405020304" pitchFamily="18" charset="0"/>
                <a:cs typeface="Times New Roman" panose="02020603050405020304" pitchFamily="18" charset="0"/>
              </a:rPr>
              <a:t>Kamu Hastaneleri Genel Müdürlüğü’nün Çalışan Motivasyonu konulu yazısı Başhekimlik ile birlikte Çalışan Hakları ve Güvenliği Birimi tarafından takip edilmelidir. </a:t>
            </a:r>
          </a:p>
          <a:p>
            <a:endParaRPr lang="tr-TR" sz="28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2800" dirty="0">
                <a:latin typeface="Times New Roman" panose="02020603050405020304" pitchFamily="18" charset="0"/>
                <a:cs typeface="Times New Roman" panose="02020603050405020304" pitchFamily="18" charset="0"/>
              </a:rPr>
              <a:t>Hastane idaresi tarafından koordine edilen çalışan motivasyonu sürecinde Çalışan Hakları ve Güvenliği Birimleri aktif katılım sağlamalıdır.</a:t>
            </a:r>
          </a:p>
        </p:txBody>
      </p:sp>
    </p:spTree>
    <p:extLst>
      <p:ext uri="{BB962C8B-B14F-4D97-AF65-F5344CB8AC3E}">
        <p14:creationId xmlns:p14="http://schemas.microsoft.com/office/powerpoint/2010/main" val="3964817035"/>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88099" y="548680"/>
            <a:ext cx="11298476" cy="3970318"/>
          </a:xfrm>
          <a:prstGeom prst="rect">
            <a:avLst/>
          </a:prstGeom>
        </p:spPr>
        <p:txBody>
          <a:bodyPr wrap="square">
            <a:spAutoFit/>
          </a:bodyPr>
          <a:lstStyle/>
          <a:p>
            <a:pPr algn="just"/>
            <a:r>
              <a:rPr lang="tr-TR" sz="2800" dirty="0">
                <a:latin typeface="Times New Roman" panose="02020603050405020304" pitchFamily="18" charset="0"/>
                <a:cs typeface="Times New Roman" panose="02020603050405020304" pitchFamily="18" charset="0"/>
              </a:rPr>
              <a:t>Bakanlığın Çalışan Hakları ve Güvenliği Uygulamaları Rehberinin 2.12.maddesinde de belirtildiği üzere (sayfa 10) </a:t>
            </a:r>
            <a:r>
              <a:rPr lang="tr-TR" sz="2800" i="1" u="sng" dirty="0">
                <a:latin typeface="Times New Roman" panose="02020603050405020304" pitchFamily="18" charset="0"/>
                <a:cs typeface="Times New Roman" panose="02020603050405020304" pitchFamily="18" charset="0"/>
              </a:rPr>
              <a:t>«Hastane idaresi tarafından koordine edilen çalışan motivasyonu sürecinde çalışan hakları ve güvenliği birimleri aktif katılım sağlamalıdır» </a:t>
            </a:r>
            <a:r>
              <a:rPr lang="tr-TR" sz="2800" dirty="0">
                <a:latin typeface="Times New Roman" panose="02020603050405020304" pitchFamily="18" charset="0"/>
                <a:cs typeface="Times New Roman" panose="02020603050405020304" pitchFamily="18" charset="0"/>
              </a:rPr>
              <a:t>ibaresi gereği sürece dahil olmak durumundayız</a:t>
            </a:r>
            <a:r>
              <a:rPr lang="tr-TR" sz="2800" dirty="0" smtClean="0">
                <a:latin typeface="Times New Roman" panose="02020603050405020304" pitchFamily="18" charset="0"/>
                <a:cs typeface="Times New Roman" panose="02020603050405020304" pitchFamily="18" charset="0"/>
              </a:rPr>
              <a:t>.</a:t>
            </a:r>
          </a:p>
          <a:p>
            <a:pPr algn="just"/>
            <a:endParaRPr lang="tr-TR" sz="2800" dirty="0">
              <a:latin typeface="Times New Roman" panose="02020603050405020304" pitchFamily="18" charset="0"/>
              <a:cs typeface="Times New Roman" panose="02020603050405020304" pitchFamily="18" charset="0"/>
            </a:endParaRPr>
          </a:p>
          <a:p>
            <a:pPr algn="just"/>
            <a:r>
              <a:rPr lang="tr-TR" sz="2800" i="1" dirty="0">
                <a:latin typeface="Times New Roman" panose="02020603050405020304" pitchFamily="18" charset="0"/>
                <a:cs typeface="Times New Roman" panose="02020603050405020304" pitchFamily="18" charset="0"/>
              </a:rPr>
              <a:t>Bakanlığın talep ettiği ancak kurumumuzda alınmayan/alınamayan tedbirlerin alınması için kurum amirine raporlamada bulunmalıyız ve süreci takip etmeliyiz.</a:t>
            </a:r>
          </a:p>
        </p:txBody>
      </p:sp>
    </p:spTree>
    <p:extLst>
      <p:ext uri="{BB962C8B-B14F-4D97-AF65-F5344CB8AC3E}">
        <p14:creationId xmlns:p14="http://schemas.microsoft.com/office/powerpoint/2010/main" val="4007092722"/>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inlediÄiniz iÃ§in teÅekkÃ¼rler slaytÄ± ile ilgili gÃ¶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57903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692243" y="2196935"/>
            <a:ext cx="7510196" cy="646331"/>
          </a:xfrm>
          <a:prstGeom prst="rect">
            <a:avLst/>
          </a:prstGeom>
          <a:noFill/>
        </p:spPr>
        <p:txBody>
          <a:bodyPr wrap="none" rtlCol="0">
            <a:spAutoFit/>
          </a:bodyPr>
          <a:lstStyle/>
          <a:p>
            <a:pPr algn="ctr"/>
            <a:r>
              <a:rPr lang="tr-TR" dirty="0" smtClean="0"/>
              <a:t>6698 sayılı KVKK gereği; hazırlayan kişilerin bilgileri sunumlardan kaldırılmıştır. </a:t>
            </a:r>
          </a:p>
          <a:p>
            <a:pPr algn="ctr"/>
            <a:r>
              <a:rPr lang="tr-TR" dirty="0" smtClean="0"/>
              <a:t>Bilgi İçin: 232 248 33 21 </a:t>
            </a:r>
            <a:endParaRPr lang="tr-TR" dirty="0"/>
          </a:p>
        </p:txBody>
      </p:sp>
    </p:spTree>
    <p:extLst>
      <p:ext uri="{BB962C8B-B14F-4D97-AF65-F5344CB8AC3E}">
        <p14:creationId xmlns:p14="http://schemas.microsoft.com/office/powerpoint/2010/main" val="836673775"/>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1909</TotalTime>
  <Words>6051</Words>
  <Application>Microsoft Office PowerPoint</Application>
  <PresentationFormat>Özel</PresentationFormat>
  <Paragraphs>744</Paragraphs>
  <Slides>134</Slides>
  <Notes>2</Notes>
  <HiddenSlides>0</HiddenSlides>
  <MMClips>0</MMClips>
  <ScaleCrop>false</ScaleCrop>
  <HeadingPairs>
    <vt:vector size="6" baseType="variant">
      <vt:variant>
        <vt:lpstr>Tema</vt:lpstr>
      </vt:variant>
      <vt:variant>
        <vt:i4>1</vt:i4>
      </vt:variant>
      <vt:variant>
        <vt:lpstr>Katıştırılmış OLE Hizmet Programları</vt:lpstr>
      </vt:variant>
      <vt:variant>
        <vt:i4>1</vt:i4>
      </vt:variant>
      <vt:variant>
        <vt:lpstr>Slayt Başlıkları</vt:lpstr>
      </vt:variant>
      <vt:variant>
        <vt:i4>134</vt:i4>
      </vt:variant>
    </vt:vector>
  </HeadingPairs>
  <TitlesOfParts>
    <vt:vector size="136" baseType="lpstr">
      <vt:lpstr>Office Teması</vt:lpstr>
      <vt:lpstr>Acrobat Document</vt:lpstr>
      <vt:lpstr>İZMİR İ.S.M. ÇALIŞAN HAKLARI  VE  GÜVENLİĞİ BİRİM UYGULAMALARI </vt:lpstr>
      <vt:lpstr>PowerPoint Sunusu</vt:lpstr>
      <vt:lpstr>Koordinasyon</vt:lpstr>
      <vt:lpstr>AMAÇ</vt:lpstr>
      <vt:lpstr> </vt:lpstr>
      <vt:lpstr>Konu Başlıkları</vt:lpstr>
      <vt:lpstr>1-BEYAZ KOD</vt:lpstr>
      <vt:lpstr>BEYAZ KOD YÖNETİMİ</vt:lpstr>
      <vt:lpstr>A-ŞİDDET ÖNCESİ </vt:lpstr>
      <vt:lpstr>B-ŞİDDET SIRASINDA</vt:lpstr>
      <vt:lpstr>C-ŞİDDET SONRASINDA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Beyaz Kod dokümanları sistem üzerinden     İl Koordinatörüne gönderildikten sonra;</vt:lpstr>
      <vt:lpstr>Psikososyal Destek Talep Formu</vt:lpstr>
      <vt:lpstr>PowerPoint Sunusu</vt:lpstr>
      <vt:lpstr>PowerPoint Sunusu</vt:lpstr>
      <vt:lpstr>HİZMETTEN ÇEKİLME / AH KAYDININ ALDIRILMASI</vt:lpstr>
      <vt:lpstr>HASTANELERDE HİZMETTEN ÇEKİLME</vt:lpstr>
      <vt:lpstr>PowerPoint Sunusu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Çalışan Hakları ve Güvenliği-Beyaz Kod Sistem Sunumu</vt:lpstr>
      <vt:lpstr>2-MOBBİNG        </vt:lpstr>
      <vt:lpstr>   Mobbing</vt:lpstr>
      <vt:lpstr>Mobbing Ne Değildir?</vt:lpstr>
      <vt:lpstr>PowerPoint Sunusu</vt:lpstr>
      <vt:lpstr>Mobbing Sürecinde Neler Oluyor?</vt:lpstr>
      <vt:lpstr>Mobbing Görülme Şekilleri</vt:lpstr>
      <vt:lpstr>PowerPoint Sunusu</vt:lpstr>
      <vt:lpstr>  Kamu Görevlilerinin Mobbingle Mücadelede Başvurabilecekleri Hukuki Yollar</vt:lpstr>
      <vt:lpstr>1.İdareye Şikayet Başvurusu -Dilekçe Hakkı-</vt:lpstr>
      <vt:lpstr>2.Türkiye İnsan Hakları ve Eşitlik Kurumu’na Başvuru</vt:lpstr>
      <vt:lpstr>HUKUKİ BİLGİLER</vt:lpstr>
      <vt:lpstr>HUKUKİ BİLGİLER</vt:lpstr>
      <vt:lpstr>HUKUKİ BİLGİLER</vt:lpstr>
      <vt:lpstr>PowerPoint Sunusu</vt:lpstr>
      <vt:lpstr>HUKUKİ BİLGİLER</vt:lpstr>
      <vt:lpstr>HUKUKİ BİLGİLER</vt:lpstr>
      <vt:lpstr>Denetim Eksikliği</vt:lpstr>
      <vt:lpstr>Bireysel Mücadele İçin? </vt:lpstr>
      <vt:lpstr>Kurumsal Mücadele İçin? </vt:lpstr>
      <vt:lpstr>Çalışan Hakları ve Güvenliği Birimi Açısından?</vt:lpstr>
      <vt:lpstr>Çalışan Hakları ve Güvenliği Birimi Ne Yapmalı?</vt:lpstr>
      <vt:lpstr>Çalışan Hakları ve Güvenliği Birimi Ne Yapmalı?</vt:lpstr>
      <vt:lpstr>Çalışan Hakları ve Güvenliği Birimi Ne Yapmalı?</vt:lpstr>
      <vt:lpstr>Mobbingi Önleme</vt:lpstr>
      <vt:lpstr>Bireysel Tutum</vt:lpstr>
      <vt:lpstr>Örgütsel Tutum</vt:lpstr>
      <vt:lpstr>PowerPoint Sunusu</vt:lpstr>
      <vt:lpstr>3-ÇALIŞANIN YASAL HAKLARINA YÖNELİK BAŞVURULAR          </vt:lpstr>
      <vt:lpstr>ÇALIŞMA USUL VE ESASLARI İLE  ÖZLÜK HAKLARI</vt:lpstr>
      <vt:lpstr>MEMURLARIN HAKLARI  </vt:lpstr>
      <vt:lpstr>     Madde 17 – Uygulamayı İsteme Hakkı:   Devlet Memurları, bu Kanun ve bu Kanuna dayanılarak yayınlanan tüzük ve yönetmeliklere göre tayin ve tespit olunup yürürlükte bulunan hükümlerin kendileri hakkında aynen uygulanmasını istemek hakkına sahiptirler.   Madde 18 – Güvenlik:   Kanunlarda yazılı haller dışında Devlet Memurunun memurluğuna son verilemez, aylık ve başka hakları elinden alınamaz.</vt:lpstr>
      <vt:lpstr>PowerPoint Sunusu</vt:lpstr>
      <vt:lpstr>Madde 21 – Müracaat, Şikayet ve Dava Açma:   Devlet Memurları kurumlarıyla ilgili resmi ve şahsi işlerinden dolayı müracaat;            Amirleri veya kurumları tarafından kendilerine uygulanan idari eylem ve işlemlerden dolayı şikayet ve dava açma hakkına sahiptirler.   Müracaat ve şikayetler söz veya yazı ile en yakın amirden başlayarak silsile yolu ile şikayet edilen amirler atlanarak yapılır.   Müracaat ve şikayetler Dilekçe Hakkının Kullanılmasına Dair Kanunun 7.maddesi gereği en geç 30 gün içerisinde cevaplandırılır.   </vt:lpstr>
      <vt:lpstr>Madde 22 – Sendika Kurma:   Devlet Memurları, Anayasada ve özel kanununda belirtilen hükümler uyarınca sendikalar ve üst kuruluşlar kurabilir ve bunlara üye olabilirler.     Madde 23 – İzin:   Devlet Memurları, bu Kanunda gösterilen süre ve şartlarla izin hakkına sahiptirler.</vt:lpstr>
      <vt:lpstr>PowerPoint Sunusu</vt:lpstr>
      <vt:lpstr>PowerPoint Sunusu</vt:lpstr>
      <vt:lpstr>MEMURLARA GETİRİLEN YASAKLAR  </vt:lpstr>
      <vt:lpstr>Madde 26 – Toplu eylem ve hareketlerde bulunma yasağı: </vt:lpstr>
      <vt:lpstr>Madde 27 – Grev yasağı: </vt:lpstr>
      <vt:lpstr>Madde 28: Ticaret ve diğer kazanç getirici faaliyetlerde bulunma yasağı</vt:lpstr>
      <vt:lpstr>PowerPoint Sunusu</vt:lpstr>
      <vt:lpstr>Madde 29- Hediye alma, menfaat sağlama yasağı:</vt:lpstr>
      <vt:lpstr>Madde 30 –Denetimindeki teşebbüsten menfaat sağlama yasağı:</vt:lpstr>
      <vt:lpstr>Madde 31: Gizli bilgileri açıklama yasağı:</vt:lpstr>
      <vt:lpstr>İŞÇİLERİN YASAL HAKLARI</vt:lpstr>
      <vt:lpstr>En önemli işçi hakları arasında;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İş Davası Öncesi Zorunlu Arabuluculuk</vt:lpstr>
      <vt:lpstr>PowerPoint Sunusu</vt:lpstr>
      <vt:lpstr>4-ÇALIŞAN MOTİVASYONU         </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ÇALIŞAN HAKLARI VE GÜVENLİĞİ</dc:title>
  <dc:creator>İsmail ARSLAN</dc:creator>
  <cp:lastModifiedBy>Ruhiye TARGAY</cp:lastModifiedBy>
  <cp:revision>163</cp:revision>
  <dcterms:created xsi:type="dcterms:W3CDTF">2019-02-18T07:36:55Z</dcterms:created>
  <dcterms:modified xsi:type="dcterms:W3CDTF">2022-01-04T11:50:08Z</dcterms:modified>
</cp:coreProperties>
</file>