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3"/>
  </p:notesMasterIdLst>
  <p:handoutMasterIdLst>
    <p:handoutMasterId r:id="rId44"/>
  </p:handoutMasterIdLst>
  <p:sldIdLst>
    <p:sldId id="344" r:id="rId2"/>
    <p:sldId id="327" r:id="rId3"/>
    <p:sldId id="297" r:id="rId4"/>
    <p:sldId id="314" r:id="rId5"/>
    <p:sldId id="355" r:id="rId6"/>
    <p:sldId id="356" r:id="rId7"/>
    <p:sldId id="361" r:id="rId8"/>
    <p:sldId id="359" r:id="rId9"/>
    <p:sldId id="360" r:id="rId10"/>
    <p:sldId id="275"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23" r:id="rId24"/>
    <p:sldId id="311" r:id="rId25"/>
    <p:sldId id="345" r:id="rId26"/>
    <p:sldId id="347" r:id="rId27"/>
    <p:sldId id="348" r:id="rId28"/>
    <p:sldId id="349" r:id="rId29"/>
    <p:sldId id="318" r:id="rId30"/>
    <p:sldId id="319" r:id="rId31"/>
    <p:sldId id="320" r:id="rId32"/>
    <p:sldId id="350" r:id="rId33"/>
    <p:sldId id="351" r:id="rId34"/>
    <p:sldId id="352" r:id="rId35"/>
    <p:sldId id="353" r:id="rId36"/>
    <p:sldId id="354" r:id="rId37"/>
    <p:sldId id="342" r:id="rId38"/>
    <p:sldId id="315" r:id="rId39"/>
    <p:sldId id="316" r:id="rId40"/>
    <p:sldId id="317" r:id="rId41"/>
    <p:sldId id="343" r:id="rId42"/>
  </p:sldIdLst>
  <p:sldSz cx="9144000" cy="6858000" type="screen4x3"/>
  <p:notesSz cx="6669088" cy="9926638"/>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446" autoAdjust="0"/>
    <p:restoredTop sz="94660"/>
  </p:normalViewPr>
  <p:slideViewPr>
    <p:cSldViewPr>
      <p:cViewPr varScale="1">
        <p:scale>
          <a:sx n="91" d="100"/>
          <a:sy n="91" d="100"/>
        </p:scale>
        <p:origin x="-1254" y="-114"/>
      </p:cViewPr>
      <p:guideLst>
        <p:guide orient="horz" pos="2160"/>
        <p:guide pos="2880"/>
      </p:guideLst>
    </p:cSldViewPr>
  </p:slideViewPr>
  <p:notesTextViewPr>
    <p:cViewPr>
      <p:scale>
        <a:sx n="1" d="1"/>
        <a:sy n="1" d="1"/>
      </p:scale>
      <p:origin x="0" y="0"/>
    </p:cViewPr>
  </p:notesTextViewPr>
  <p:sorterViewPr>
    <p:cViewPr>
      <p:scale>
        <a:sx n="40" d="100"/>
        <a:sy n="40" d="100"/>
      </p:scale>
      <p:origin x="0" y="0"/>
    </p:cViewPr>
  </p:sorterViewPr>
  <p:notesViewPr>
    <p:cSldViewPr>
      <p:cViewPr varScale="1">
        <p:scale>
          <a:sx n="83" d="100"/>
          <a:sy n="83" d="100"/>
        </p:scale>
        <p:origin x="-1992" y="-72"/>
      </p:cViewPr>
      <p:guideLst>
        <p:guide orient="horz" pos="3127"/>
        <p:guide pos="210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777607" y="0"/>
            <a:ext cx="2889938" cy="496332"/>
          </a:xfrm>
          <a:prstGeom prst="rect">
            <a:avLst/>
          </a:prstGeom>
        </p:spPr>
        <p:txBody>
          <a:bodyPr vert="horz" lIns="91440" tIns="45720" rIns="91440" bIns="45720" rtlCol="0"/>
          <a:lstStyle>
            <a:lvl1pPr algn="r">
              <a:defRPr sz="1200"/>
            </a:lvl1pPr>
          </a:lstStyle>
          <a:p>
            <a:fld id="{3D2461CD-16B0-4BEC-8790-623618BF9916}" type="datetimeFigureOut">
              <a:rPr lang="tr-TR" smtClean="0"/>
              <a:pPr/>
              <a:t>19.11.2018</a:t>
            </a:fld>
            <a:endParaRPr lang="tr-TR"/>
          </a:p>
        </p:txBody>
      </p:sp>
      <p:sp>
        <p:nvSpPr>
          <p:cNvPr id="4" name="Altbilgi Yer Tutucusu 3"/>
          <p:cNvSpPr>
            <a:spLocks noGrp="1"/>
          </p:cNvSpPr>
          <p:nvPr>
            <p:ph type="ftr" sz="quarter" idx="2"/>
          </p:nvPr>
        </p:nvSpPr>
        <p:spPr>
          <a:xfrm>
            <a:off x="0" y="9428583"/>
            <a:ext cx="2889938" cy="496332"/>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777607" y="9428583"/>
            <a:ext cx="2889938" cy="496332"/>
          </a:xfrm>
          <a:prstGeom prst="rect">
            <a:avLst/>
          </a:prstGeom>
        </p:spPr>
        <p:txBody>
          <a:bodyPr vert="horz" lIns="91440" tIns="45720" rIns="91440" bIns="45720" rtlCol="0" anchor="b"/>
          <a:lstStyle>
            <a:lvl1pPr algn="r">
              <a:defRPr sz="1200"/>
            </a:lvl1pPr>
          </a:lstStyle>
          <a:p>
            <a:fld id="{B355B421-F858-4453-9FAB-68699CC65BAB}" type="slidenum">
              <a:rPr lang="tr-TR" smtClean="0"/>
              <a:pPr/>
              <a:t>‹#›</a:t>
            </a:fld>
            <a:endParaRPr lang="tr-TR"/>
          </a:p>
        </p:txBody>
      </p:sp>
    </p:spTree>
    <p:extLst>
      <p:ext uri="{BB962C8B-B14F-4D97-AF65-F5344CB8AC3E}">
        <p14:creationId xmlns:p14="http://schemas.microsoft.com/office/powerpoint/2010/main" xmlns="" val="29183218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777607" y="0"/>
            <a:ext cx="2889938" cy="496332"/>
          </a:xfrm>
          <a:prstGeom prst="rect">
            <a:avLst/>
          </a:prstGeom>
        </p:spPr>
        <p:txBody>
          <a:bodyPr vert="horz" lIns="91440" tIns="45720" rIns="91440" bIns="45720" rtlCol="0"/>
          <a:lstStyle>
            <a:lvl1pPr algn="r">
              <a:defRPr sz="1200"/>
            </a:lvl1pPr>
          </a:lstStyle>
          <a:p>
            <a:fld id="{31A88479-ED92-4732-A82D-521D73D41706}" type="datetimeFigureOut">
              <a:rPr lang="tr-TR" smtClean="0"/>
              <a:pPr/>
              <a:t>19.11.2018</a:t>
            </a:fld>
            <a:endParaRPr lang="tr-TR"/>
          </a:p>
        </p:txBody>
      </p:sp>
      <p:sp>
        <p:nvSpPr>
          <p:cNvPr id="4" name="Slayt Görüntüsü Yer Tutucusu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66909" y="4715153"/>
            <a:ext cx="5335270" cy="4466987"/>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428583"/>
            <a:ext cx="2889938" cy="496332"/>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777607" y="9428583"/>
            <a:ext cx="2889938" cy="496332"/>
          </a:xfrm>
          <a:prstGeom prst="rect">
            <a:avLst/>
          </a:prstGeom>
        </p:spPr>
        <p:txBody>
          <a:bodyPr vert="horz" lIns="91440" tIns="45720" rIns="91440" bIns="45720" rtlCol="0" anchor="b"/>
          <a:lstStyle>
            <a:lvl1pPr algn="r">
              <a:defRPr sz="1200"/>
            </a:lvl1pPr>
          </a:lstStyle>
          <a:p>
            <a:fld id="{9C921673-A770-4760-9B14-E2CC284F0A1A}" type="slidenum">
              <a:rPr lang="tr-TR" smtClean="0"/>
              <a:pPr/>
              <a:t>‹#›</a:t>
            </a:fld>
            <a:endParaRPr lang="tr-TR"/>
          </a:p>
        </p:txBody>
      </p:sp>
    </p:spTree>
    <p:extLst>
      <p:ext uri="{BB962C8B-B14F-4D97-AF65-F5344CB8AC3E}">
        <p14:creationId xmlns:p14="http://schemas.microsoft.com/office/powerpoint/2010/main" xmlns="" val="3387164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1</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2</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3</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10</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11</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13</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14</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20</a:t>
            </a:fld>
            <a:endParaRPr lang="tr-TR"/>
          </a:p>
        </p:txBody>
      </p:sp>
    </p:spTree>
    <p:extLst>
      <p:ext uri="{BB962C8B-B14F-4D97-AF65-F5344CB8AC3E}">
        <p14:creationId xmlns:p14="http://schemas.microsoft.com/office/powerpoint/2010/main" xmlns="" val="4184444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C921673-A770-4760-9B14-E2CC284F0A1A}" type="slidenum">
              <a:rPr lang="tr-TR" smtClean="0"/>
              <a:pPr/>
              <a:t>21</a:t>
            </a:fld>
            <a:endParaRPr lang="tr-TR"/>
          </a:p>
        </p:txBody>
      </p:sp>
    </p:spTree>
    <p:extLst>
      <p:ext uri="{BB962C8B-B14F-4D97-AF65-F5344CB8AC3E}">
        <p14:creationId xmlns:p14="http://schemas.microsoft.com/office/powerpoint/2010/main" xmlns="" val="41844442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F4E89371-A582-460E-8D42-3E5D207AD054}" type="datetime1">
              <a:rPr lang="tr-TR" smtClean="0"/>
              <a:pPr/>
              <a:t>19.11.2018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5987BA9D-9DAD-4732-B445-863DE650A69D}" type="slidenum">
              <a:rPr lang="tr-TR" smtClean="0"/>
              <a:pPr/>
              <a:t>‹#›</a:t>
            </a:fld>
            <a:endParaRPr lang="tr-TR"/>
          </a:p>
        </p:txBody>
      </p:sp>
      <p:pic>
        <p:nvPicPr>
          <p:cNvPr id="7" name="Resim 6" descr="C:\Users\kezban.maden\Desktop\HSGM-LOGO.png"/>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8" name="Metin kutusu 7"/>
          <p:cNvSpPr txBox="1"/>
          <p:nvPr userDrawn="1"/>
        </p:nvSpPr>
        <p:spPr>
          <a:xfrm>
            <a:off x="6228184" y="6433831"/>
            <a:ext cx="2664296" cy="230832"/>
          </a:xfrm>
          <a:prstGeom prst="rect">
            <a:avLst/>
          </a:prstGeom>
          <a:noFill/>
        </p:spPr>
        <p:txBody>
          <a:bodyPr wrap="square" rtlCol="0">
            <a:spAutoFit/>
          </a:bodyPr>
          <a:lstStyle/>
          <a:p>
            <a:pPr algn="r"/>
            <a:r>
              <a:rPr lang="tr-TR" sz="900" dirty="0" smtClean="0">
                <a:latin typeface="Times New Roman" panose="02020603050405020304" pitchFamily="18" charset="0"/>
                <a:cs typeface="Times New Roman" panose="02020603050405020304" pitchFamily="18" charset="0"/>
              </a:rPr>
              <a:t>Çocuk ve Ergen Sağlığı Daire Başkanlığı</a:t>
            </a:r>
            <a:endParaRPr lang="tr-TR" sz="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54235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A080687-DEC5-472F-8590-4668FE1286C4}" type="datetime1">
              <a:rPr lang="tr-TR" smtClean="0"/>
              <a:pPr/>
              <a:t>19.11.2018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1774560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CC6216A0-9376-44E9-A498-3D46AEDE9850}" type="datetime1">
              <a:rPr lang="tr-TR" smtClean="0"/>
              <a:pPr/>
              <a:t>19.11.2018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3847809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33C98EE6-63E6-45B2-8EAF-E5DC6402DCCD}" type="datetime1">
              <a:rPr lang="tr-TR" smtClean="0"/>
              <a:pPr/>
              <a:t>19.11.2018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1734917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6D850D26-D755-4A8E-A35E-F2911B0A812B}" type="datetime1">
              <a:rPr lang="tr-TR" smtClean="0"/>
              <a:pPr/>
              <a:t>19.11.2018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228780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F6B8D63-D28F-49FF-BE5F-AB3BAEB251A7}" type="datetime1">
              <a:rPr lang="tr-TR" smtClean="0"/>
              <a:pPr/>
              <a:t>19.11.2018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4046162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FCD5890D-10C7-4A84-870A-AD11A32F1F4E}" type="datetime1">
              <a:rPr lang="tr-TR" smtClean="0"/>
              <a:pPr/>
              <a:t>19.11.2018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395001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A6AFD797-4D4C-432A-A000-B9788D012420}" type="datetime1">
              <a:rPr lang="tr-TR" smtClean="0"/>
              <a:pPr/>
              <a:t>19.11.2018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316235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E96FFA8D-840B-423C-9CA4-608F5F588F7D}" type="datetime1">
              <a:rPr lang="tr-TR" smtClean="0"/>
              <a:pPr/>
              <a:t>19.11.2018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236174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0F2422EE-EEA8-41C3-A249-7B23F66798D3}" type="datetime1">
              <a:rPr lang="tr-TR" smtClean="0"/>
              <a:pPr/>
              <a:t>19.11.2018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3685047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F949C8B-04EF-4F74-80CE-F98483698AD4}" type="datetime1">
              <a:rPr lang="tr-TR" smtClean="0"/>
              <a:pPr/>
              <a:t>19.11.2018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4194087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6" name="Altbilgi Yer Tutucusu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Slayt Numarası Yer Tutucusu 6"/>
          <p:cNvSpPr>
            <a:spLocks noGrp="1"/>
          </p:cNvSpPr>
          <p:nvPr>
            <p:ph type="sldNum" sz="quarter" idx="12"/>
          </p:nvPr>
        </p:nvSpPr>
        <p:spPr>
          <a:xfrm>
            <a:off x="6553200" y="6245225"/>
            <a:ext cx="2133600" cy="476250"/>
          </a:xfrm>
        </p:spPr>
        <p:txBody>
          <a:bodyPr/>
          <a:lstStyle>
            <a:lvl1pPr>
              <a:defRPr/>
            </a:lvl1pPr>
          </a:lstStyle>
          <a:p>
            <a:pPr>
              <a:defRPr/>
            </a:pPr>
            <a:fld id="{384E0F94-679B-49E2-9C8C-59A1D2FB45CA}" type="slidenum">
              <a:rPr lang="en-US"/>
              <a:pPr>
                <a:defRPr/>
              </a:pPr>
              <a:t>‹#›</a:t>
            </a:fld>
            <a:endParaRPr lang="en-US"/>
          </a:p>
        </p:txBody>
      </p:sp>
    </p:spTree>
    <p:extLst>
      <p:ext uri="{BB962C8B-B14F-4D97-AF65-F5344CB8AC3E}">
        <p14:creationId xmlns:p14="http://schemas.microsoft.com/office/powerpoint/2010/main" xmlns="" val="3075419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C9D022-8E37-44A9-8EEB-1092E19B1E61}" type="datetime1">
              <a:rPr lang="tr-TR" smtClean="0"/>
              <a:pPr/>
              <a:t>19.11.2018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87BA9D-9DAD-4732-B445-863DE650A69D}" type="slidenum">
              <a:rPr lang="tr-TR" smtClean="0"/>
              <a:pPr/>
              <a:t>‹#›</a:t>
            </a:fld>
            <a:endParaRPr lang="tr-TR"/>
          </a:p>
        </p:txBody>
      </p:sp>
    </p:spTree>
    <p:extLst>
      <p:ext uri="{BB962C8B-B14F-4D97-AF65-F5344CB8AC3E}">
        <p14:creationId xmlns:p14="http://schemas.microsoft.com/office/powerpoint/2010/main" xmlns="" val="10039891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txBox="1">
            <a:spLocks/>
          </p:cNvSpPr>
          <p:nvPr/>
        </p:nvSpPr>
        <p:spPr>
          <a:xfrm>
            <a:off x="899592" y="3573016"/>
            <a:ext cx="7344816" cy="1656184"/>
          </a:xfrm>
          <a:prstGeom prst="rect">
            <a:avLst/>
          </a:prstGeom>
          <a:noFill/>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2400" b="0" i="0" u="none" strike="noStrike" kern="1200" cap="none" spc="0" normalizeH="0" baseline="0" noProof="0" dirty="0" smtClean="0">
                <a:ln>
                  <a:noFill/>
                </a:ln>
                <a:solidFill>
                  <a:schemeClr val="dk1"/>
                </a:solidFill>
                <a:effectLst/>
                <a:uLnTx/>
                <a:uFillTx/>
                <a:latin typeface="Times New Roman" panose="02020603050405020304" pitchFamily="18" charset="0"/>
                <a:cs typeface="Times New Roman" panose="02020603050405020304" pitchFamily="18" charset="0"/>
              </a:rPr>
              <a:t>EVLİLİK ÖNCESİ HEMOGLOBİNOPATİ TARAMA PROGRAMI</a:t>
            </a:r>
            <a:endParaRPr kumimoji="0" lang="tr-TR" sz="2400" b="0"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endParaRPr>
          </a:p>
        </p:txBody>
      </p:sp>
      <p:sp>
        <p:nvSpPr>
          <p:cNvPr id="7" name="6 Metin kutusu"/>
          <p:cNvSpPr txBox="1"/>
          <p:nvPr/>
        </p:nvSpPr>
        <p:spPr>
          <a:xfrm>
            <a:off x="2042559" y="476672"/>
            <a:ext cx="5058885" cy="830997"/>
          </a:xfrm>
          <a:prstGeom prst="rect">
            <a:avLst/>
          </a:prstGeom>
          <a:noFill/>
        </p:spPr>
        <p:txBody>
          <a:bodyPr wrap="none" rtlCol="0">
            <a:spAutoFit/>
          </a:bodyPr>
          <a:lstStyle/>
          <a:p>
            <a:pPr algn="ctr"/>
            <a:r>
              <a:rPr lang="tr-TR" sz="1600" b="1" dirty="0" smtClean="0">
                <a:solidFill>
                  <a:srgbClr val="FF0000"/>
                </a:solidFill>
                <a:latin typeface="Times New Roman" pitchFamily="18" charset="0"/>
                <a:cs typeface="Times New Roman" pitchFamily="18" charset="0"/>
              </a:rPr>
              <a:t>T.C. SAĞLIK BAKANLIĞI</a:t>
            </a:r>
          </a:p>
          <a:p>
            <a:pPr algn="ctr"/>
            <a:r>
              <a:rPr lang="tr-TR" sz="1600" b="1" dirty="0" smtClean="0">
                <a:solidFill>
                  <a:srgbClr val="FF0000"/>
                </a:solidFill>
                <a:latin typeface="Times New Roman" pitchFamily="18" charset="0"/>
                <a:cs typeface="Times New Roman" pitchFamily="18" charset="0"/>
              </a:rPr>
              <a:t>HALK SAĞLIĞI GENEL MÜDÜRLÜĞÜ</a:t>
            </a:r>
          </a:p>
          <a:p>
            <a:pPr algn="ctr"/>
            <a:r>
              <a:rPr lang="tr-TR" sz="1600" b="1" dirty="0" smtClean="0">
                <a:solidFill>
                  <a:srgbClr val="FF0000"/>
                </a:solidFill>
                <a:latin typeface="Times New Roman" pitchFamily="18" charset="0"/>
                <a:cs typeface="Times New Roman" pitchFamily="18" charset="0"/>
              </a:rPr>
              <a:t>ÇOCUK VE ERGEN SAĞLIĞI DAİRE BAŞKANLIĞI</a:t>
            </a:r>
            <a:endParaRPr lang="tr-TR" sz="1600" b="1" dirty="0">
              <a:solidFill>
                <a:srgbClr val="FF0000"/>
              </a:solidFill>
              <a:latin typeface="Times New Roman" pitchFamily="18" charset="0"/>
              <a:cs typeface="Times New Roman" pitchFamily="18" charset="0"/>
            </a:endParaRPr>
          </a:p>
        </p:txBody>
      </p:sp>
      <p:sp>
        <p:nvSpPr>
          <p:cNvPr id="6" name="5 Metin kutusu"/>
          <p:cNvSpPr txBox="1"/>
          <p:nvPr/>
        </p:nvSpPr>
        <p:spPr>
          <a:xfrm>
            <a:off x="4245628" y="6165304"/>
            <a:ext cx="652743" cy="369332"/>
          </a:xfrm>
          <a:prstGeom prst="rect">
            <a:avLst/>
          </a:prstGeom>
          <a:noFill/>
        </p:spPr>
        <p:txBody>
          <a:bodyPr wrap="none" rtlCol="0">
            <a:spAutoFit/>
          </a:bodyPr>
          <a:lstStyle/>
          <a:p>
            <a:r>
              <a:rPr lang="tr-TR" dirty="0" smtClean="0"/>
              <a:t>2018</a:t>
            </a:r>
            <a:endParaRPr lang="tr-TR" dirty="0"/>
          </a:p>
        </p:txBody>
      </p:sp>
      <p:pic>
        <p:nvPicPr>
          <p:cNvPr id="10" name="Resim 9"/>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563888" y="1628800"/>
            <a:ext cx="1872208" cy="1368152"/>
          </a:xfrm>
          <a:prstGeom prst="rect">
            <a:avLst/>
          </a:prstGeom>
        </p:spPr>
      </p:pic>
    </p:spTree>
    <p:extLst>
      <p:ext uri="{BB962C8B-B14F-4D97-AF65-F5344CB8AC3E}">
        <p14:creationId xmlns:p14="http://schemas.microsoft.com/office/powerpoint/2010/main" xmlns="" val="29680831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1331640" y="620689"/>
            <a:ext cx="6718435" cy="864095"/>
          </a:xfrm>
        </p:spPr>
        <p:txBody>
          <a:bodyPr>
            <a:normAutofit/>
          </a:bodyPr>
          <a:lstStyle/>
          <a:p>
            <a:r>
              <a:rPr lang="tr-TR" sz="3600" dirty="0" smtClean="0">
                <a:solidFill>
                  <a:srgbClr val="FF0000"/>
                </a:solidFill>
                <a:latin typeface="Times New Roman" panose="02020603050405020304" pitchFamily="18" charset="0"/>
                <a:cs typeface="Times New Roman" panose="02020603050405020304" pitchFamily="18" charset="0"/>
              </a:rPr>
              <a:t>Amaç ve Öğrenim Hedefleri</a:t>
            </a:r>
            <a:endParaRPr lang="tr-TR" sz="3600" dirty="0">
              <a:solidFill>
                <a:srgbClr val="FF0000"/>
              </a:solidFill>
              <a:latin typeface="Times New Roman" panose="02020603050405020304" pitchFamily="18" charset="0"/>
              <a:cs typeface="Times New Roman" panose="02020603050405020304" pitchFamily="18" charset="0"/>
            </a:endParaRPr>
          </a:p>
        </p:txBody>
      </p:sp>
      <p:sp>
        <p:nvSpPr>
          <p:cNvPr id="3" name="Alt Başlık 2"/>
          <p:cNvSpPr>
            <a:spLocks noGrp="1"/>
          </p:cNvSpPr>
          <p:nvPr>
            <p:ph type="subTitle" idx="1"/>
          </p:nvPr>
        </p:nvSpPr>
        <p:spPr>
          <a:xfrm>
            <a:off x="467544" y="1628800"/>
            <a:ext cx="8424936" cy="4536504"/>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85000" lnSpcReduction="20000"/>
          </a:bodyPr>
          <a:lstStyle/>
          <a:p>
            <a:pPr algn="l"/>
            <a:r>
              <a:rPr lang="tr-TR" sz="2800" b="1" dirty="0" smtClean="0">
                <a:solidFill>
                  <a:schemeClr val="tx1"/>
                </a:solidFill>
                <a:latin typeface="Times New Roman" panose="02020603050405020304" pitchFamily="18" charset="0"/>
                <a:cs typeface="Times New Roman" panose="02020603050405020304" pitchFamily="18" charset="0"/>
              </a:rPr>
              <a:t>Amaç</a:t>
            </a:r>
            <a:r>
              <a:rPr lang="tr-TR" sz="2800" b="1" dirty="0">
                <a:solidFill>
                  <a:schemeClr val="tx1"/>
                </a:solidFill>
                <a:latin typeface="Times New Roman" panose="02020603050405020304" pitchFamily="18" charset="0"/>
                <a:cs typeface="Times New Roman" panose="02020603050405020304" pitchFamily="18" charset="0"/>
              </a:rPr>
              <a:t>:</a:t>
            </a:r>
            <a:r>
              <a:rPr lang="tr-TR" sz="2800" dirty="0">
                <a:solidFill>
                  <a:schemeClr val="tx1"/>
                </a:solidFill>
                <a:latin typeface="Times New Roman" panose="02020603050405020304" pitchFamily="18" charset="0"/>
                <a:cs typeface="Times New Roman" panose="02020603050405020304" pitchFamily="18" charset="0"/>
              </a:rPr>
              <a:t> </a:t>
            </a:r>
            <a:r>
              <a:rPr lang="tr-TR" sz="2800" dirty="0" smtClean="0">
                <a:solidFill>
                  <a:schemeClr val="tx1"/>
                </a:solidFill>
                <a:latin typeface="Times New Roman" panose="02020603050405020304" pitchFamily="18" charset="0"/>
                <a:cs typeface="Times New Roman" panose="02020603050405020304" pitchFamily="18" charset="0"/>
              </a:rPr>
              <a:t>Evlilik Öncesi Hemoglobinopati Tarama Programı, Orak Hücreli Anemi ve Talasemi Hastalığı hakkında bilgi edinmek</a:t>
            </a:r>
          </a:p>
          <a:p>
            <a:pPr algn="l"/>
            <a:endParaRPr lang="tr-TR" sz="2800" dirty="0" smtClean="0">
              <a:solidFill>
                <a:schemeClr val="tx1"/>
              </a:solidFill>
              <a:latin typeface="Times New Roman" panose="02020603050405020304" pitchFamily="18" charset="0"/>
              <a:cs typeface="Times New Roman" panose="02020603050405020304" pitchFamily="18" charset="0"/>
            </a:endParaRPr>
          </a:p>
          <a:p>
            <a:pPr algn="l"/>
            <a:r>
              <a:rPr lang="tr-TR" sz="2800" b="1" dirty="0" smtClean="0">
                <a:solidFill>
                  <a:schemeClr val="tx1"/>
                </a:solidFill>
                <a:latin typeface="Times New Roman" panose="02020603050405020304" pitchFamily="18" charset="0"/>
                <a:cs typeface="Times New Roman" panose="02020603050405020304" pitchFamily="18" charset="0"/>
              </a:rPr>
              <a:t>Öğrenim Hedefleri:</a:t>
            </a:r>
          </a:p>
          <a:p>
            <a:pPr algn="l"/>
            <a:r>
              <a:rPr lang="tr-TR" sz="2800" dirty="0" smtClean="0">
                <a:solidFill>
                  <a:schemeClr val="tx1"/>
                </a:solidFill>
                <a:latin typeface="Times New Roman" panose="02020603050405020304" pitchFamily="18" charset="0"/>
                <a:cs typeface="Times New Roman" panose="02020603050405020304" pitchFamily="18" charset="0"/>
              </a:rPr>
              <a:t>1.</a:t>
            </a:r>
            <a:r>
              <a:rPr lang="tr-TR" sz="2800" dirty="0">
                <a:solidFill>
                  <a:schemeClr val="tx1"/>
                </a:solidFill>
                <a:latin typeface="Times New Roman" panose="02020603050405020304" pitchFamily="18" charset="0"/>
                <a:cs typeface="Times New Roman" panose="02020603050405020304" pitchFamily="18" charset="0"/>
              </a:rPr>
              <a:t> Evlilik Öncesi Hemoglobinopati Tarama  </a:t>
            </a:r>
            <a:r>
              <a:rPr lang="tr-TR" sz="2800" dirty="0" smtClean="0">
                <a:solidFill>
                  <a:schemeClr val="tx1"/>
                </a:solidFill>
                <a:latin typeface="Times New Roman" panose="02020603050405020304" pitchFamily="18" charset="0"/>
                <a:cs typeface="Times New Roman" panose="02020603050405020304" pitchFamily="18" charset="0"/>
              </a:rPr>
              <a:t>Programının gerekçesi ve hedeflerini açıklayabilmek</a:t>
            </a:r>
          </a:p>
          <a:p>
            <a:pPr algn="l"/>
            <a:r>
              <a:rPr lang="tr-TR" sz="2800" dirty="0" smtClean="0">
                <a:solidFill>
                  <a:schemeClr val="tx1"/>
                </a:solidFill>
                <a:latin typeface="Times New Roman" panose="02020603050405020304" pitchFamily="18" charset="0"/>
                <a:cs typeface="Times New Roman" panose="02020603050405020304" pitchFamily="18" charset="0"/>
              </a:rPr>
              <a:t>2. Orak Hücreli Anemi, Talasemi hastalığı ve tiplerini tanımlayabilmek</a:t>
            </a:r>
          </a:p>
          <a:p>
            <a:pPr algn="l"/>
            <a:r>
              <a:rPr lang="tr-TR" sz="2800" dirty="0" smtClean="0">
                <a:solidFill>
                  <a:schemeClr val="tx1"/>
                </a:solidFill>
                <a:latin typeface="Times New Roman" panose="02020603050405020304" pitchFamily="18" charset="0"/>
                <a:cs typeface="Times New Roman" panose="02020603050405020304" pitchFamily="18" charset="0"/>
              </a:rPr>
              <a:t>3. Talasemi ve diğer kalıtsal kan hastalıklarının önlenmesindeki yöntemler ve  söyleyebilmek</a:t>
            </a:r>
          </a:p>
          <a:p>
            <a:pPr algn="l"/>
            <a:r>
              <a:rPr lang="tr-TR" sz="2800" dirty="0" smtClean="0">
                <a:solidFill>
                  <a:schemeClr val="tx1"/>
                </a:solidFill>
                <a:latin typeface="Times New Roman" panose="02020603050405020304" pitchFamily="18" charset="0"/>
                <a:cs typeface="Times New Roman" panose="02020603050405020304" pitchFamily="18" charset="0"/>
              </a:rPr>
              <a:t>4. </a:t>
            </a:r>
            <a:r>
              <a:rPr lang="tr-TR" sz="2800" dirty="0">
                <a:solidFill>
                  <a:schemeClr val="tx1"/>
                </a:solidFill>
                <a:latin typeface="Times New Roman" panose="02020603050405020304" pitchFamily="18" charset="0"/>
                <a:cs typeface="Times New Roman" panose="02020603050405020304" pitchFamily="18" charset="0"/>
              </a:rPr>
              <a:t>Evlilik Öncesi Hemoglobinopati Tarama  </a:t>
            </a:r>
            <a:r>
              <a:rPr lang="tr-TR" sz="2800" dirty="0" smtClean="0">
                <a:solidFill>
                  <a:schemeClr val="tx1"/>
                </a:solidFill>
                <a:latin typeface="Times New Roman" panose="02020603050405020304" pitchFamily="18" charset="0"/>
                <a:cs typeface="Times New Roman" panose="02020603050405020304" pitchFamily="18" charset="0"/>
              </a:rPr>
              <a:t>Programında eğitim, farkındalığın arttırılması ve kurumlar arası işbirliğinin önemini kavrayabilmek</a:t>
            </a:r>
          </a:p>
          <a:p>
            <a:endParaRPr lang="tr-TR" dirty="0">
              <a:solidFill>
                <a:schemeClr val="tx1"/>
              </a:solidFill>
            </a:endParaRPr>
          </a:p>
        </p:txBody>
      </p:sp>
    </p:spTree>
    <p:extLst>
      <p:ext uri="{BB962C8B-B14F-4D97-AF65-F5344CB8AC3E}">
        <p14:creationId xmlns:p14="http://schemas.microsoft.com/office/powerpoint/2010/main" xmlns="" val="576797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1331640" y="620689"/>
            <a:ext cx="6984776" cy="792087"/>
          </a:xfrm>
        </p:spPr>
        <p:txBody>
          <a:bodyPr>
            <a:normAutofit/>
          </a:bodyPr>
          <a:lstStyle/>
          <a:p>
            <a:pPr algn="l"/>
            <a:r>
              <a:rPr lang="tr-TR" sz="3200" b="1" dirty="0" smtClean="0">
                <a:solidFill>
                  <a:srgbClr val="FF0000"/>
                </a:solidFill>
                <a:latin typeface="Times New Roman" panose="02020603050405020304" pitchFamily="18" charset="0"/>
                <a:cs typeface="Times New Roman" panose="02020603050405020304" pitchFamily="18" charset="0"/>
              </a:rPr>
              <a:t>                        Gerekçe</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5" name="Alt Başlık 4"/>
          <p:cNvSpPr>
            <a:spLocks noGrp="1"/>
          </p:cNvSpPr>
          <p:nvPr>
            <p:ph type="subTitle" idx="1"/>
          </p:nvPr>
        </p:nvSpPr>
        <p:spPr>
          <a:xfrm>
            <a:off x="467544" y="1340768"/>
            <a:ext cx="8280920" cy="4896544"/>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92500" lnSpcReduction="10000"/>
          </a:bodyPr>
          <a:lstStyle/>
          <a:p>
            <a:pPr algn="just"/>
            <a:r>
              <a:rPr lang="tr-TR" sz="2200" dirty="0">
                <a:solidFill>
                  <a:schemeClr val="tx1"/>
                </a:solidFill>
                <a:latin typeface="Times New Roman" panose="02020603050405020304" pitchFamily="18" charset="0"/>
                <a:cs typeface="Times New Roman" panose="02020603050405020304" pitchFamily="18" charset="0"/>
              </a:rPr>
              <a:t>Kalıtsal Kan Hastalıklarının erken dönemde  saptanması ve önlenmesi amacı ile </a:t>
            </a:r>
            <a:r>
              <a:rPr lang="en-US" sz="2200" dirty="0">
                <a:solidFill>
                  <a:schemeClr val="tx1"/>
                </a:solidFill>
                <a:latin typeface="Times New Roman" panose="02020603050405020304" pitchFamily="18" charset="0"/>
                <a:cs typeface="Times New Roman" panose="02020603050405020304" pitchFamily="18" charset="0"/>
              </a:rPr>
              <a:t>1993 </a:t>
            </a:r>
            <a:r>
              <a:rPr lang="tr-TR" sz="2200" dirty="0">
                <a:solidFill>
                  <a:schemeClr val="tx1"/>
                </a:solidFill>
                <a:latin typeface="Times New Roman" panose="02020603050405020304" pitchFamily="18" charset="0"/>
                <a:cs typeface="Times New Roman" panose="02020603050405020304" pitchFamily="18" charset="0"/>
              </a:rPr>
              <a:t>yılında 3960 sayılı K</a:t>
            </a:r>
            <a:r>
              <a:rPr lang="en-US" sz="2200" dirty="0">
                <a:solidFill>
                  <a:schemeClr val="tx1"/>
                </a:solidFill>
                <a:latin typeface="Times New Roman" panose="02020603050405020304" pitchFamily="18" charset="0"/>
                <a:cs typeface="Times New Roman" panose="02020603050405020304" pitchFamily="18" charset="0"/>
              </a:rPr>
              <a:t>alıtsal </a:t>
            </a:r>
            <a:r>
              <a:rPr lang="tr-TR" sz="2200" dirty="0">
                <a:solidFill>
                  <a:schemeClr val="tx1"/>
                </a:solidFill>
                <a:latin typeface="Times New Roman" panose="02020603050405020304" pitchFamily="18" charset="0"/>
                <a:cs typeface="Times New Roman" panose="02020603050405020304" pitchFamily="18" charset="0"/>
              </a:rPr>
              <a:t>K</a:t>
            </a:r>
            <a:r>
              <a:rPr lang="en-US" sz="2200" dirty="0">
                <a:solidFill>
                  <a:schemeClr val="tx1"/>
                </a:solidFill>
                <a:latin typeface="Times New Roman" panose="02020603050405020304" pitchFamily="18" charset="0"/>
                <a:cs typeface="Times New Roman" panose="02020603050405020304" pitchFamily="18" charset="0"/>
              </a:rPr>
              <a:t>an </a:t>
            </a:r>
            <a:r>
              <a:rPr lang="tr-TR" sz="2200" dirty="0">
                <a:solidFill>
                  <a:schemeClr val="tx1"/>
                </a:solidFill>
                <a:latin typeface="Times New Roman" panose="02020603050405020304" pitchFamily="18" charset="0"/>
                <a:cs typeface="Times New Roman" panose="02020603050405020304" pitchFamily="18" charset="0"/>
              </a:rPr>
              <a:t>H</a:t>
            </a:r>
            <a:r>
              <a:rPr lang="en-US" sz="2200" dirty="0">
                <a:solidFill>
                  <a:schemeClr val="tx1"/>
                </a:solidFill>
                <a:latin typeface="Times New Roman" panose="02020603050405020304" pitchFamily="18" charset="0"/>
                <a:cs typeface="Times New Roman" panose="02020603050405020304" pitchFamily="18" charset="0"/>
              </a:rPr>
              <a:t>astalıkları </a:t>
            </a:r>
            <a:r>
              <a:rPr lang="tr-TR" sz="2200" dirty="0">
                <a:solidFill>
                  <a:schemeClr val="tx1"/>
                </a:solidFill>
                <a:latin typeface="Times New Roman" panose="02020603050405020304" pitchFamily="18" charset="0"/>
                <a:cs typeface="Times New Roman" panose="02020603050405020304" pitchFamily="18" charset="0"/>
              </a:rPr>
              <a:t>i</a:t>
            </a:r>
            <a:r>
              <a:rPr lang="en-US" sz="2200" dirty="0">
                <a:solidFill>
                  <a:schemeClr val="tx1"/>
                </a:solidFill>
                <a:latin typeface="Times New Roman" panose="02020603050405020304" pitchFamily="18" charset="0"/>
                <a:cs typeface="Times New Roman" panose="02020603050405020304" pitchFamily="18" charset="0"/>
              </a:rPr>
              <a:t>le </a:t>
            </a:r>
            <a:r>
              <a:rPr lang="tr-TR" sz="2200" dirty="0">
                <a:solidFill>
                  <a:schemeClr val="tx1"/>
                </a:solidFill>
                <a:latin typeface="Times New Roman" panose="02020603050405020304" pitchFamily="18" charset="0"/>
                <a:cs typeface="Times New Roman" panose="02020603050405020304" pitchFamily="18" charset="0"/>
              </a:rPr>
              <a:t>M</a:t>
            </a:r>
            <a:r>
              <a:rPr lang="en-US" sz="2200" dirty="0">
                <a:solidFill>
                  <a:schemeClr val="tx1"/>
                </a:solidFill>
                <a:latin typeface="Times New Roman" panose="02020603050405020304" pitchFamily="18" charset="0"/>
                <a:cs typeface="Times New Roman" panose="02020603050405020304" pitchFamily="18" charset="0"/>
              </a:rPr>
              <a:t>ücadele </a:t>
            </a:r>
            <a:r>
              <a:rPr lang="tr-TR" sz="2200" dirty="0">
                <a:solidFill>
                  <a:schemeClr val="tx1"/>
                </a:solidFill>
                <a:latin typeface="Times New Roman" panose="02020603050405020304" pitchFamily="18" charset="0"/>
                <a:cs typeface="Times New Roman" panose="02020603050405020304" pitchFamily="18" charset="0"/>
              </a:rPr>
              <a:t>K</a:t>
            </a:r>
            <a:r>
              <a:rPr lang="en-US" sz="2200" dirty="0" smtClean="0">
                <a:solidFill>
                  <a:schemeClr val="tx1"/>
                </a:solidFill>
                <a:latin typeface="Times New Roman" panose="02020603050405020304" pitchFamily="18" charset="0"/>
                <a:cs typeface="Times New Roman" panose="02020603050405020304" pitchFamily="18" charset="0"/>
              </a:rPr>
              <a:t>anunu</a:t>
            </a:r>
            <a:r>
              <a:rPr lang="tr-TR" sz="2200" dirty="0" smtClean="0">
                <a:solidFill>
                  <a:schemeClr val="tx1"/>
                </a:solidFill>
                <a:latin typeface="Times New Roman" panose="02020603050405020304" pitchFamily="18" charset="0"/>
                <a:cs typeface="Times New Roman" panose="02020603050405020304" pitchFamily="18" charset="0"/>
              </a:rPr>
              <a:t> çıkarılmıştır. Kanun daha sonra Kalıtsal Hastalıklar Kanunu adını almıştır.</a:t>
            </a:r>
            <a:endParaRPr lang="tr-TR" sz="2200" dirty="0">
              <a:solidFill>
                <a:schemeClr val="tx1"/>
              </a:solidFill>
              <a:latin typeface="Times New Roman" panose="02020603050405020304" pitchFamily="18" charset="0"/>
              <a:cs typeface="Times New Roman" panose="02020603050405020304" pitchFamily="18" charset="0"/>
            </a:endParaRPr>
          </a:p>
          <a:p>
            <a:pPr algn="l"/>
            <a:r>
              <a:rPr lang="tr-TR" sz="2200" dirty="0">
                <a:solidFill>
                  <a:schemeClr val="tx1"/>
                </a:solidFill>
                <a:latin typeface="Times New Roman" panose="02020603050405020304" pitchFamily="18" charset="0"/>
                <a:cs typeface="Times New Roman" panose="02020603050405020304" pitchFamily="18" charset="0"/>
              </a:rPr>
              <a:t>Bu kanun;</a:t>
            </a:r>
            <a:endParaRPr lang="en-US" sz="2200" dirty="0">
              <a:solidFill>
                <a:schemeClr val="tx1"/>
              </a:solidFill>
              <a:latin typeface="Times New Roman" panose="02020603050405020304" pitchFamily="18" charset="0"/>
              <a:cs typeface="Times New Roman" panose="02020603050405020304" pitchFamily="18" charset="0"/>
            </a:endParaRPr>
          </a:p>
          <a:p>
            <a:pPr lvl="1" algn="l">
              <a:buFont typeface="Arial" pitchFamily="34" charset="0"/>
              <a:buChar char="•"/>
            </a:pPr>
            <a:r>
              <a:rPr lang="en-US" sz="2200" dirty="0">
                <a:solidFill>
                  <a:schemeClr val="tx1"/>
                </a:solidFill>
                <a:latin typeface="Times New Roman" panose="02020603050405020304" pitchFamily="18" charset="0"/>
                <a:cs typeface="Times New Roman" panose="02020603050405020304" pitchFamily="18" charset="0"/>
              </a:rPr>
              <a:t>Başta </a:t>
            </a:r>
            <a:r>
              <a:rPr lang="en-US" sz="2200" dirty="0" smtClean="0">
                <a:solidFill>
                  <a:schemeClr val="tx1"/>
                </a:solidFill>
                <a:latin typeface="Times New Roman" panose="02020603050405020304" pitchFamily="18" charset="0"/>
                <a:cs typeface="Times New Roman" panose="02020603050405020304" pitchFamily="18" charset="0"/>
              </a:rPr>
              <a:t>talasemi </a:t>
            </a:r>
            <a:r>
              <a:rPr lang="en-US" sz="2200" dirty="0">
                <a:solidFill>
                  <a:schemeClr val="tx1"/>
                </a:solidFill>
                <a:latin typeface="Times New Roman" panose="02020603050405020304" pitchFamily="18" charset="0"/>
                <a:cs typeface="Times New Roman" panose="02020603050405020304" pitchFamily="18" charset="0"/>
              </a:rPr>
              <a:t>olmak </a:t>
            </a:r>
            <a:r>
              <a:rPr lang="en-US" sz="2200" dirty="0" smtClean="0">
                <a:solidFill>
                  <a:schemeClr val="tx1"/>
                </a:solidFill>
                <a:latin typeface="Times New Roman" panose="02020603050405020304" pitchFamily="18" charset="0"/>
                <a:cs typeface="Times New Roman" panose="02020603050405020304" pitchFamily="18" charset="0"/>
              </a:rPr>
              <a:t>üzere</a:t>
            </a:r>
            <a:endParaRPr lang="tr-TR" sz="2200" dirty="0">
              <a:solidFill>
                <a:schemeClr val="tx1"/>
              </a:solidFill>
              <a:latin typeface="Times New Roman" panose="02020603050405020304" pitchFamily="18" charset="0"/>
              <a:cs typeface="Times New Roman" panose="02020603050405020304" pitchFamily="18" charset="0"/>
            </a:endParaRPr>
          </a:p>
          <a:p>
            <a:pPr lvl="1" algn="l">
              <a:buFont typeface="Arial" pitchFamily="34" charset="0"/>
              <a:buChar char="•"/>
            </a:pPr>
            <a:r>
              <a:rPr lang="tr-TR" sz="2200" dirty="0">
                <a:solidFill>
                  <a:schemeClr val="tx1"/>
                </a:solidFill>
                <a:latin typeface="Times New Roman" panose="02020603050405020304" pitchFamily="18" charset="0"/>
                <a:cs typeface="Times New Roman" panose="02020603050405020304" pitchFamily="18" charset="0"/>
              </a:rPr>
              <a:t>H</a:t>
            </a:r>
            <a:r>
              <a:rPr lang="en-US" sz="2200" dirty="0">
                <a:solidFill>
                  <a:schemeClr val="tx1"/>
                </a:solidFill>
                <a:latin typeface="Times New Roman" panose="02020603050405020304" pitchFamily="18" charset="0"/>
                <a:cs typeface="Times New Roman" panose="02020603050405020304" pitchFamily="18" charset="0"/>
              </a:rPr>
              <a:t>emofili</a:t>
            </a:r>
          </a:p>
          <a:p>
            <a:pPr lvl="1" algn="l">
              <a:buFont typeface="Arial" pitchFamily="34" charset="0"/>
              <a:buChar char="•"/>
            </a:pPr>
            <a:r>
              <a:rPr lang="tr-TR" sz="2200" dirty="0">
                <a:solidFill>
                  <a:schemeClr val="tx1"/>
                </a:solidFill>
                <a:latin typeface="Times New Roman" panose="02020603050405020304" pitchFamily="18" charset="0"/>
                <a:cs typeface="Times New Roman" panose="02020603050405020304" pitchFamily="18" charset="0"/>
              </a:rPr>
              <a:t>O</a:t>
            </a:r>
            <a:r>
              <a:rPr lang="en-US" sz="2200" dirty="0">
                <a:solidFill>
                  <a:schemeClr val="tx1"/>
                </a:solidFill>
                <a:latin typeface="Times New Roman" panose="02020603050405020304" pitchFamily="18" charset="0"/>
                <a:cs typeface="Times New Roman" panose="02020603050405020304" pitchFamily="18" charset="0"/>
              </a:rPr>
              <a:t>rak hücreli anemi</a:t>
            </a:r>
          </a:p>
          <a:p>
            <a:pPr lvl="1" algn="l">
              <a:buFont typeface="Arial" pitchFamily="34" charset="0"/>
              <a:buChar char="•"/>
            </a:pPr>
            <a:r>
              <a:rPr lang="tr-TR" sz="2200" dirty="0">
                <a:solidFill>
                  <a:schemeClr val="tx1"/>
                </a:solidFill>
                <a:latin typeface="Times New Roman" panose="02020603050405020304" pitchFamily="18" charset="0"/>
                <a:cs typeface="Times New Roman" panose="02020603050405020304" pitchFamily="18" charset="0"/>
              </a:rPr>
              <a:t>E</a:t>
            </a:r>
            <a:r>
              <a:rPr lang="en-US" sz="2200" dirty="0">
                <a:solidFill>
                  <a:schemeClr val="tx1"/>
                </a:solidFill>
                <a:latin typeface="Times New Roman" panose="02020603050405020304" pitchFamily="18" charset="0"/>
                <a:cs typeface="Times New Roman" panose="02020603050405020304" pitchFamily="18" charset="0"/>
              </a:rPr>
              <a:t>ritrosit enzim hastalıkları  </a:t>
            </a:r>
            <a:r>
              <a:rPr lang="tr-TR" sz="2200" dirty="0" smtClean="0">
                <a:solidFill>
                  <a:schemeClr val="tx1"/>
                </a:solidFill>
                <a:latin typeface="Times New Roman" panose="02020603050405020304" pitchFamily="18" charset="0"/>
                <a:cs typeface="Times New Roman" panose="02020603050405020304" pitchFamily="18" charset="0"/>
              </a:rPr>
              <a:t>başta olmak üzere tüm</a:t>
            </a:r>
            <a:r>
              <a:rPr lang="en-US" sz="2200" dirty="0" smtClean="0">
                <a:solidFill>
                  <a:schemeClr val="tx1"/>
                </a:solidFill>
                <a:latin typeface="Times New Roman" panose="02020603050405020304" pitchFamily="18" charset="0"/>
                <a:cs typeface="Times New Roman" panose="02020603050405020304" pitchFamily="18" charset="0"/>
              </a:rPr>
              <a:t> </a:t>
            </a:r>
            <a:r>
              <a:rPr lang="en-US" sz="2200" dirty="0">
                <a:solidFill>
                  <a:schemeClr val="tx1"/>
                </a:solidFill>
                <a:latin typeface="Times New Roman" panose="02020603050405020304" pitchFamily="18" charset="0"/>
                <a:cs typeface="Times New Roman" panose="02020603050405020304" pitchFamily="18" charset="0"/>
              </a:rPr>
              <a:t>kalıtsal </a:t>
            </a:r>
            <a:r>
              <a:rPr lang="en-US" sz="2200" dirty="0" smtClean="0">
                <a:solidFill>
                  <a:schemeClr val="tx1"/>
                </a:solidFill>
                <a:latin typeface="Times New Roman" panose="02020603050405020304" pitchFamily="18" charset="0"/>
                <a:cs typeface="Times New Roman" panose="02020603050405020304" pitchFamily="18" charset="0"/>
              </a:rPr>
              <a:t>hastalıkları </a:t>
            </a:r>
            <a:r>
              <a:rPr lang="tr-TR" sz="2200" dirty="0" smtClean="0">
                <a:solidFill>
                  <a:schemeClr val="tx1"/>
                </a:solidFill>
                <a:latin typeface="Times New Roman" panose="02020603050405020304" pitchFamily="18" charset="0"/>
                <a:cs typeface="Times New Roman" panose="02020603050405020304" pitchFamily="18" charset="0"/>
              </a:rPr>
              <a:t>kapsamaktadır</a:t>
            </a:r>
          </a:p>
          <a:p>
            <a:pPr lvl="1" algn="l"/>
            <a:endParaRPr lang="tr-TR" sz="2200" dirty="0" smtClean="0">
              <a:solidFill>
                <a:schemeClr val="tx1"/>
              </a:solidFill>
              <a:latin typeface="Times New Roman" panose="02020603050405020304" pitchFamily="18" charset="0"/>
              <a:cs typeface="Times New Roman" panose="02020603050405020304" pitchFamily="18" charset="0"/>
            </a:endParaRPr>
          </a:p>
          <a:p>
            <a:pPr marL="0" lvl="1" algn="just">
              <a:spcBef>
                <a:spcPts val="0"/>
              </a:spcBef>
            </a:pPr>
            <a:r>
              <a:rPr kumimoji="1" lang="tr-TR" sz="2400" dirty="0" smtClean="0">
                <a:solidFill>
                  <a:schemeClr val="tx1"/>
                </a:solidFill>
                <a:latin typeface="Times New Roman" pitchFamily="18" charset="0"/>
              </a:rPr>
              <a:t>Sağlık </a:t>
            </a:r>
            <a:r>
              <a:rPr kumimoji="1" lang="tr-TR" sz="2400" dirty="0">
                <a:solidFill>
                  <a:schemeClr val="tx1"/>
                </a:solidFill>
                <a:latin typeface="Times New Roman" pitchFamily="18" charset="0"/>
              </a:rPr>
              <a:t>Bakanlığı tarafından, 2003 yılında </a:t>
            </a:r>
            <a:r>
              <a:rPr kumimoji="1" lang="tr-TR" sz="2400" dirty="0" smtClean="0">
                <a:solidFill>
                  <a:schemeClr val="tx1"/>
                </a:solidFill>
                <a:latin typeface="Times New Roman" pitchFamily="18" charset="0"/>
              </a:rPr>
              <a:t>Hemoglobinopatilere </a:t>
            </a:r>
            <a:r>
              <a:rPr kumimoji="1" lang="tr-TR" sz="2400" dirty="0">
                <a:solidFill>
                  <a:schemeClr val="tx1"/>
                </a:solidFill>
                <a:latin typeface="Times New Roman" pitchFamily="18" charset="0"/>
              </a:rPr>
              <a:t>bağlı morbidite ve mortalitenin azaltılması amacıyla </a:t>
            </a:r>
            <a:r>
              <a:rPr kumimoji="1" lang="tr-TR" sz="2400" b="1" dirty="0">
                <a:solidFill>
                  <a:schemeClr val="tx1"/>
                </a:solidFill>
                <a:latin typeface="Times New Roman" pitchFamily="18" charset="0"/>
              </a:rPr>
              <a:t>Ulusal Hemoglobinopati Kontrol Programı</a:t>
            </a:r>
            <a:r>
              <a:rPr kumimoji="1" lang="tr-TR" sz="2400" dirty="0">
                <a:solidFill>
                  <a:schemeClr val="tx1"/>
                </a:solidFill>
                <a:latin typeface="Times New Roman" pitchFamily="18" charset="0"/>
              </a:rPr>
              <a:t>  </a:t>
            </a:r>
            <a:r>
              <a:rPr kumimoji="1" lang="tr-TR" sz="2400" dirty="0" smtClean="0">
                <a:solidFill>
                  <a:schemeClr val="tx1"/>
                </a:solidFill>
                <a:latin typeface="Times New Roman" pitchFamily="18" charset="0"/>
              </a:rPr>
              <a:t>başlatılmış ve 2018 yılı itibariyle </a:t>
            </a:r>
            <a:r>
              <a:rPr kumimoji="1" lang="tr-TR" sz="2400" b="1" dirty="0" smtClean="0">
                <a:solidFill>
                  <a:schemeClr val="tx1"/>
                </a:solidFill>
                <a:latin typeface="Times New Roman" pitchFamily="18" charset="0"/>
              </a:rPr>
              <a:t>81 ilde </a:t>
            </a:r>
            <a:r>
              <a:rPr kumimoji="1" lang="tr-TR" sz="2400" dirty="0" smtClean="0">
                <a:solidFill>
                  <a:schemeClr val="tx1"/>
                </a:solidFill>
                <a:latin typeface="Times New Roman" pitchFamily="18" charset="0"/>
              </a:rPr>
              <a:t>evlilik öncesinde çiftlere ve riskli gruplara tarama uygulanmaktadır</a:t>
            </a:r>
            <a:endParaRPr lang="tr-TR" sz="2400" dirty="0" smtClean="0">
              <a:solidFill>
                <a:schemeClr val="tx1"/>
              </a:solidFill>
              <a:latin typeface="Times New Roman" panose="02020603050405020304" pitchFamily="18" charset="0"/>
              <a:cs typeface="Times New Roman" panose="02020603050405020304" pitchFamily="18" charset="0"/>
            </a:endParaRPr>
          </a:p>
          <a:p>
            <a:pPr lvl="1" algn="l">
              <a:buFont typeface="Arial" pitchFamily="34" charset="0"/>
              <a:buChar char="•"/>
            </a:pPr>
            <a:endParaRPr lang="tr-TR" dirty="0">
              <a:solidFill>
                <a:schemeClr val="tx1"/>
              </a:solidFill>
              <a:latin typeface="Times New Roman" panose="02020603050405020304" pitchFamily="18" charset="0"/>
              <a:cs typeface="Times New Roman" panose="02020603050405020304" pitchFamily="18" charset="0"/>
            </a:endParaRPr>
          </a:p>
          <a:p>
            <a:pPr algn="l"/>
            <a:endParaRPr lang="tr-TR" dirty="0">
              <a:solidFill>
                <a:schemeClr val="tx1"/>
              </a:solidFill>
            </a:endParaRPr>
          </a:p>
        </p:txBody>
      </p:sp>
    </p:spTree>
    <p:extLst>
      <p:ext uri="{BB962C8B-B14F-4D97-AF65-F5344CB8AC3E}">
        <p14:creationId xmlns:p14="http://schemas.microsoft.com/office/powerpoint/2010/main" xmlns="" val="38007194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00856" y="436769"/>
            <a:ext cx="8229600" cy="471951"/>
          </a:xfrm>
        </p:spPr>
        <p:txBody>
          <a:bodyPr>
            <a:normAutofit fontScale="90000"/>
          </a:bodyPr>
          <a:lstStyle/>
          <a:p>
            <a:r>
              <a:rPr lang="tr-TR" sz="3600" b="1" dirty="0" smtClean="0">
                <a:solidFill>
                  <a:srgbClr val="FF0000"/>
                </a:solidFill>
                <a:latin typeface="Times New Roman" panose="02020603050405020304" pitchFamily="18" charset="0"/>
                <a:cs typeface="Times New Roman" panose="02020603050405020304" pitchFamily="18" charset="0"/>
              </a:rPr>
              <a:t>Programın Hedefleri</a:t>
            </a:r>
            <a:endParaRPr lang="tr-TR" sz="3600" b="1" dirty="0">
              <a:solidFill>
                <a:srgbClr val="FF0000"/>
              </a:solidFill>
              <a:latin typeface="Times New Roman" panose="02020603050405020304" pitchFamily="18" charset="0"/>
              <a:cs typeface="Times New Roman" panose="02020603050405020304" pitchFamily="18" charset="0"/>
            </a:endParaRPr>
          </a:p>
        </p:txBody>
      </p:sp>
      <p:sp>
        <p:nvSpPr>
          <p:cNvPr id="16388" name="Text Box 4"/>
          <p:cNvSpPr txBox="1">
            <a:spLocks noChangeArrowheads="1"/>
          </p:cNvSpPr>
          <p:nvPr/>
        </p:nvSpPr>
        <p:spPr bwMode="auto">
          <a:xfrm>
            <a:off x="179512" y="970856"/>
            <a:ext cx="8784976" cy="6047809"/>
          </a:xfrm>
          <a:prstGeom prst="rect">
            <a:avLst/>
          </a:prstGeom>
          <a:noFill/>
          <a:ln>
            <a:noFill/>
          </a:ln>
          <a:effectLst/>
          <a:extLst/>
        </p:spPr>
        <p:style>
          <a:lnRef idx="1">
            <a:schemeClr val="accent5"/>
          </a:lnRef>
          <a:fillRef idx="2">
            <a:schemeClr val="accent5"/>
          </a:fillRef>
          <a:effectRef idx="1">
            <a:schemeClr val="accent5"/>
          </a:effectRef>
          <a:fontRef idx="minor">
            <a:schemeClr val="dk1"/>
          </a:fontRef>
        </p:style>
        <p:txBody>
          <a:bodyPr wrap="square">
            <a:spAutoFit/>
          </a:bodyPr>
          <a:lstStyle/>
          <a:p>
            <a:pPr marL="342900" indent="-342900">
              <a:lnSpc>
                <a:spcPct val="150000"/>
              </a:lnSpc>
              <a:buClr>
                <a:schemeClr val="tx1"/>
              </a:buClr>
              <a:buFont typeface="Arial" pitchFamily="34" charset="0"/>
              <a:buChar char="•"/>
            </a:pPr>
            <a:r>
              <a:rPr lang="tr-TR" dirty="0" smtClean="0">
                <a:latin typeface="Times New Roman" pitchFamily="18" charset="0"/>
              </a:rPr>
              <a:t>İlde </a:t>
            </a:r>
            <a:r>
              <a:rPr lang="tr-TR" dirty="0">
                <a:latin typeface="Times New Roman" pitchFamily="18" charset="0"/>
              </a:rPr>
              <a:t>evlenecek </a:t>
            </a:r>
            <a:r>
              <a:rPr lang="tr-TR" dirty="0" smtClean="0">
                <a:latin typeface="Times New Roman" pitchFamily="18" charset="0"/>
              </a:rPr>
              <a:t>çiftlerden öncelikle erkek eş adayının taranması taşıyıcılık yada hastalık durumunda kadının da </a:t>
            </a:r>
            <a:r>
              <a:rPr lang="tr-TR" dirty="0">
                <a:latin typeface="Times New Roman" pitchFamily="18" charset="0"/>
              </a:rPr>
              <a:t>tarama </a:t>
            </a:r>
            <a:r>
              <a:rPr lang="tr-TR" dirty="0" smtClean="0">
                <a:latin typeface="Times New Roman" pitchFamily="18" charset="0"/>
              </a:rPr>
              <a:t>testine alınarak riskli durumları tespit ederek tanı sürecini belirlemek</a:t>
            </a:r>
          </a:p>
          <a:p>
            <a:pPr marL="342900" indent="-342900">
              <a:lnSpc>
                <a:spcPct val="150000"/>
              </a:lnSpc>
              <a:buClr>
                <a:schemeClr val="tx1"/>
              </a:buClr>
              <a:buFont typeface="Arial" pitchFamily="34" charset="0"/>
              <a:buChar char="•"/>
            </a:pPr>
            <a:r>
              <a:rPr lang="tr-TR" dirty="0" smtClean="0">
                <a:latin typeface="Times New Roman" pitchFamily="18" charset="0"/>
              </a:rPr>
              <a:t>Tanı </a:t>
            </a:r>
            <a:r>
              <a:rPr lang="tr-TR" dirty="0">
                <a:latin typeface="Times New Roman" pitchFamily="18" charset="0"/>
              </a:rPr>
              <a:t>konan taşıyıcı çiftlere genetik danışmanlık vermek, prenatal tanı hizmetlerinden yararlanmalarını </a:t>
            </a:r>
            <a:r>
              <a:rPr lang="tr-TR" dirty="0" smtClean="0">
                <a:latin typeface="Times New Roman" pitchFamily="18" charset="0"/>
              </a:rPr>
              <a:t>sağlamak </a:t>
            </a:r>
            <a:endParaRPr lang="tr-TR" dirty="0">
              <a:latin typeface="Times New Roman" pitchFamily="18" charset="0"/>
            </a:endParaRPr>
          </a:p>
          <a:p>
            <a:pPr marL="342900" indent="-342900">
              <a:lnSpc>
                <a:spcPct val="150000"/>
              </a:lnSpc>
              <a:buClr>
                <a:schemeClr val="tx1"/>
              </a:buClr>
              <a:buFont typeface="Arial" pitchFamily="34" charset="0"/>
              <a:buChar char="•"/>
            </a:pPr>
            <a:r>
              <a:rPr lang="tr-TR" dirty="0" smtClean="0">
                <a:latin typeface="Times New Roman" pitchFamily="18" charset="0"/>
              </a:rPr>
              <a:t>Birinci </a:t>
            </a:r>
            <a:r>
              <a:rPr lang="tr-TR" dirty="0">
                <a:latin typeface="Times New Roman" pitchFamily="18" charset="0"/>
              </a:rPr>
              <a:t>basamak sağlık personelinin </a:t>
            </a:r>
            <a:r>
              <a:rPr lang="tr-TR" dirty="0" smtClean="0">
                <a:latin typeface="Times New Roman" pitchFamily="18" charset="0"/>
              </a:rPr>
              <a:t>tamamına </a:t>
            </a:r>
            <a:r>
              <a:rPr lang="tr-TR" dirty="0" err="1" smtClean="0">
                <a:latin typeface="Times New Roman" pitchFamily="18" charset="0"/>
              </a:rPr>
              <a:t>hemoglobinopatilerin</a:t>
            </a:r>
            <a:r>
              <a:rPr lang="tr-TR" dirty="0" smtClean="0">
                <a:latin typeface="Times New Roman" pitchFamily="18" charset="0"/>
              </a:rPr>
              <a:t> </a:t>
            </a:r>
            <a:r>
              <a:rPr lang="tr-TR" dirty="0">
                <a:latin typeface="Times New Roman" pitchFamily="18" charset="0"/>
              </a:rPr>
              <a:t>önlenmesi konusunda hizmet içi eğitimler </a:t>
            </a:r>
            <a:r>
              <a:rPr lang="tr-TR" dirty="0" smtClean="0">
                <a:latin typeface="Times New Roman" pitchFamily="18" charset="0"/>
              </a:rPr>
              <a:t>vermek</a:t>
            </a:r>
            <a:endParaRPr lang="tr-TR" dirty="0">
              <a:latin typeface="Times New Roman" pitchFamily="18" charset="0"/>
            </a:endParaRPr>
          </a:p>
          <a:p>
            <a:pPr marL="342900" indent="-342900">
              <a:lnSpc>
                <a:spcPct val="150000"/>
              </a:lnSpc>
              <a:buClr>
                <a:schemeClr val="tx1"/>
              </a:buClr>
              <a:buFont typeface="Arial" pitchFamily="34" charset="0"/>
              <a:buChar char="•"/>
            </a:pPr>
            <a:r>
              <a:rPr lang="tr-TR" dirty="0" smtClean="0">
                <a:latin typeface="Times New Roman" pitchFamily="18" charset="0"/>
              </a:rPr>
              <a:t>Mevcut </a:t>
            </a:r>
            <a:r>
              <a:rPr lang="tr-TR" dirty="0">
                <a:latin typeface="Times New Roman" pitchFamily="18" charset="0"/>
              </a:rPr>
              <a:t>sorunların çözümünde akraba evliliklerinin riskleri konusunda toplumu </a:t>
            </a:r>
            <a:r>
              <a:rPr lang="tr-TR" dirty="0" smtClean="0">
                <a:latin typeface="Times New Roman" pitchFamily="18" charset="0"/>
              </a:rPr>
              <a:t>bilgilendirmek</a:t>
            </a:r>
            <a:endParaRPr lang="tr-TR" dirty="0">
              <a:latin typeface="Times New Roman" pitchFamily="18" charset="0"/>
            </a:endParaRPr>
          </a:p>
          <a:p>
            <a:pPr marL="342900" indent="-342900">
              <a:lnSpc>
                <a:spcPct val="150000"/>
              </a:lnSpc>
              <a:buClr>
                <a:schemeClr val="tx1"/>
              </a:buClr>
              <a:buFont typeface="Arial" pitchFamily="34" charset="0"/>
              <a:buChar char="•"/>
            </a:pPr>
            <a:r>
              <a:rPr lang="tr-TR" dirty="0" smtClean="0">
                <a:latin typeface="Times New Roman" pitchFamily="18" charset="0"/>
              </a:rPr>
              <a:t>Konu </a:t>
            </a:r>
            <a:r>
              <a:rPr lang="tr-TR" dirty="0">
                <a:latin typeface="Times New Roman" pitchFamily="18" charset="0"/>
              </a:rPr>
              <a:t>ile ilgili kurum ve kuruluşlarla işbirliği yaparak daha geniş kitlelere </a:t>
            </a:r>
            <a:r>
              <a:rPr lang="tr-TR" dirty="0" smtClean="0">
                <a:latin typeface="Times New Roman" pitchFamily="18" charset="0"/>
              </a:rPr>
              <a:t>ulaşmak</a:t>
            </a:r>
          </a:p>
          <a:p>
            <a:pPr algn="ctr">
              <a:lnSpc>
                <a:spcPct val="150000"/>
              </a:lnSpc>
              <a:buClr>
                <a:schemeClr val="tx1"/>
              </a:buClr>
            </a:pPr>
            <a:r>
              <a:rPr lang="tr-TR" sz="2000" b="1" dirty="0" smtClean="0">
                <a:latin typeface="Times New Roman" pitchFamily="18" charset="0"/>
              </a:rPr>
              <a:t>    41 ilde aktif olarak uygulanan program, 2018 yılı Kasım ayında </a:t>
            </a:r>
            <a:r>
              <a:rPr lang="tr-TR" sz="2000" b="1" dirty="0">
                <a:latin typeface="Times New Roman" pitchFamily="18" charset="0"/>
              </a:rPr>
              <a:t>81 İlde Evlilik Öncesi Hemoglobinopati Tarama </a:t>
            </a:r>
            <a:r>
              <a:rPr lang="tr-TR" sz="2000" b="1" dirty="0" smtClean="0">
                <a:latin typeface="Times New Roman" pitchFamily="18" charset="0"/>
              </a:rPr>
              <a:t>Programı olarak uygulanmaya başlamıştır</a:t>
            </a:r>
            <a:endParaRPr lang="tr-TR" sz="2000" b="1" dirty="0">
              <a:latin typeface="Times New Roman" pitchFamily="18" charset="0"/>
            </a:endParaRPr>
          </a:p>
          <a:p>
            <a:pPr marL="342900" indent="-342900">
              <a:lnSpc>
                <a:spcPct val="150000"/>
              </a:lnSpc>
              <a:buClr>
                <a:schemeClr val="tx1"/>
              </a:buClr>
              <a:buFont typeface="Arial" pitchFamily="34" charset="0"/>
              <a:buChar char="•"/>
            </a:pPr>
            <a:endParaRPr lang="tr-TR" dirty="0">
              <a:latin typeface="Times New Roman" pitchFamily="18" charset="0"/>
            </a:endParaRPr>
          </a:p>
        </p:txBody>
      </p:sp>
      <p:sp>
        <p:nvSpPr>
          <p:cNvPr id="3" name="Slayt Numarası Yer Tutucusu 2"/>
          <p:cNvSpPr>
            <a:spLocks noGrp="1"/>
          </p:cNvSpPr>
          <p:nvPr>
            <p:ph type="sldNum" sz="quarter" idx="11"/>
          </p:nvPr>
        </p:nvSpPr>
        <p:spPr/>
        <p:txBody>
          <a:bodyPr/>
          <a:lstStyle/>
          <a:p>
            <a:fld id="{B42519C3-FD92-42BA-99F1-05CFB5D255D1}" type="slidenum">
              <a:rPr lang="tr-TR" smtClean="0"/>
              <a:pPr/>
              <a:t>4</a:t>
            </a:fld>
            <a:endParaRPr lang="tr-TR"/>
          </a:p>
        </p:txBody>
      </p:sp>
      <p:sp>
        <p:nvSpPr>
          <p:cNvPr id="6" name="Altbilgi Yer Tutucusu 5"/>
          <p:cNvSpPr>
            <a:spLocks noGrp="1"/>
          </p:cNvSpPr>
          <p:nvPr>
            <p:ph type="ftr" sz="quarter" idx="12"/>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Tree>
    <p:extLst>
      <p:ext uri="{BB962C8B-B14F-4D97-AF65-F5344CB8AC3E}">
        <p14:creationId xmlns:p14="http://schemas.microsoft.com/office/powerpoint/2010/main" xmlns="" val="72785198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15616" y="274638"/>
            <a:ext cx="7571184" cy="864269"/>
          </a:xfrm>
        </p:spPr>
        <p:txBody>
          <a:bodyPr>
            <a:normAutofit/>
          </a:bodyPr>
          <a:lstStyle/>
          <a:p>
            <a:r>
              <a:rPr lang="tr-TR" sz="4000" b="1" dirty="0" err="1" smtClean="0">
                <a:solidFill>
                  <a:srgbClr val="FF0000"/>
                </a:solidFill>
                <a:latin typeface="Times New Roman" panose="02020603050405020304" pitchFamily="18" charset="0"/>
                <a:cs typeface="Times New Roman" panose="02020603050405020304" pitchFamily="18" charset="0"/>
              </a:rPr>
              <a:t>Hemoglobinopatiler</a:t>
            </a:r>
            <a:endParaRPr lang="tr-TR" sz="4000" b="1" dirty="0">
              <a:solidFill>
                <a:srgbClr val="FF0000"/>
              </a:solidFill>
              <a:latin typeface="Times New Roman" panose="02020603050405020304" pitchFamily="18" charset="0"/>
              <a:cs typeface="Times New Roman" panose="02020603050405020304" pitchFamily="18" charset="0"/>
            </a:endParaRPr>
          </a:p>
        </p:txBody>
      </p:sp>
      <p:sp>
        <p:nvSpPr>
          <p:cNvPr id="4" name="İçerik Yer Tutucusu 3"/>
          <p:cNvSpPr>
            <a:spLocks noGrp="1"/>
          </p:cNvSpPr>
          <p:nvPr>
            <p:ph idx="1"/>
          </p:nvPr>
        </p:nvSpPr>
        <p:spPr>
          <a:xfrm>
            <a:off x="457200" y="1340768"/>
            <a:ext cx="8229600" cy="4785395"/>
          </a:xfrm>
        </p:spPr>
        <p:txBody>
          <a:bodyPr>
            <a:normAutofit fontScale="85000" lnSpcReduction="20000"/>
          </a:bodyPr>
          <a:lstStyle/>
          <a:p>
            <a:pPr>
              <a:buFont typeface="Wingdings" panose="05000000000000000000" pitchFamily="2" charset="2"/>
              <a:buChar char="v"/>
            </a:pPr>
            <a:r>
              <a:rPr lang="tr-TR" sz="3100" dirty="0">
                <a:latin typeface="Times New Roman" panose="02020603050405020304" pitchFamily="18" charset="0"/>
                <a:cs typeface="Times New Roman" panose="02020603050405020304" pitchFamily="18" charset="0"/>
              </a:rPr>
              <a:t>Bugüne kadar yaklaşık </a:t>
            </a:r>
            <a:r>
              <a:rPr lang="tr-TR" sz="3100" b="1" dirty="0">
                <a:solidFill>
                  <a:srgbClr val="FF0000"/>
                </a:solidFill>
                <a:latin typeface="Times New Roman" panose="02020603050405020304" pitchFamily="18" charset="0"/>
                <a:cs typeface="Times New Roman" panose="02020603050405020304" pitchFamily="18" charset="0"/>
              </a:rPr>
              <a:t>700</a:t>
            </a:r>
            <a:r>
              <a:rPr lang="tr-TR" sz="3100" b="1" dirty="0">
                <a:latin typeface="Times New Roman" panose="02020603050405020304" pitchFamily="18" charset="0"/>
                <a:cs typeface="Times New Roman" panose="02020603050405020304" pitchFamily="18" charset="0"/>
              </a:rPr>
              <a:t> </a:t>
            </a:r>
            <a:r>
              <a:rPr lang="tr-TR" sz="3100" dirty="0">
                <a:latin typeface="Times New Roman" panose="02020603050405020304" pitchFamily="18" charset="0"/>
                <a:cs typeface="Times New Roman" panose="02020603050405020304" pitchFamily="18" charset="0"/>
              </a:rPr>
              <a:t>adet </a:t>
            </a:r>
            <a:r>
              <a:rPr lang="tr-TR" sz="3100" b="1" dirty="0">
                <a:solidFill>
                  <a:srgbClr val="FF0000"/>
                </a:solidFill>
                <a:latin typeface="Times New Roman" panose="02020603050405020304" pitchFamily="18" charset="0"/>
                <a:cs typeface="Times New Roman" panose="02020603050405020304" pitchFamily="18" charset="0"/>
              </a:rPr>
              <a:t>anormal</a:t>
            </a:r>
            <a:r>
              <a:rPr lang="tr-TR" sz="3100" b="1" dirty="0">
                <a:latin typeface="Times New Roman" panose="02020603050405020304" pitchFamily="18" charset="0"/>
                <a:cs typeface="Times New Roman" panose="02020603050405020304" pitchFamily="18" charset="0"/>
              </a:rPr>
              <a:t> </a:t>
            </a:r>
            <a:r>
              <a:rPr lang="tr-TR" sz="3100" dirty="0">
                <a:latin typeface="Times New Roman" panose="02020603050405020304" pitchFamily="18" charset="0"/>
                <a:cs typeface="Times New Roman" panose="02020603050405020304" pitchFamily="18" charset="0"/>
              </a:rPr>
              <a:t>hemoglobin </a:t>
            </a:r>
            <a:r>
              <a:rPr lang="tr-TR" sz="3100" dirty="0" smtClean="0">
                <a:latin typeface="Times New Roman" panose="02020603050405020304" pitchFamily="18" charset="0"/>
                <a:cs typeface="Times New Roman" panose="02020603050405020304" pitchFamily="18" charset="0"/>
              </a:rPr>
              <a:t>tanımlanmıştır.</a:t>
            </a:r>
          </a:p>
          <a:p>
            <a:pPr>
              <a:buFont typeface="Wingdings" panose="05000000000000000000" pitchFamily="2" charset="2"/>
              <a:buChar char="v"/>
            </a:pPr>
            <a:r>
              <a:rPr lang="tr-TR" sz="3100" dirty="0" smtClean="0">
                <a:latin typeface="Times New Roman" panose="02020603050405020304" pitchFamily="18" charset="0"/>
                <a:cs typeface="Times New Roman" panose="02020603050405020304" pitchFamily="18" charset="0"/>
              </a:rPr>
              <a:t>Bunlar </a:t>
            </a:r>
            <a:r>
              <a:rPr lang="tr-TR" sz="3100" dirty="0" err="1">
                <a:latin typeface="Times New Roman" panose="02020603050405020304" pitchFamily="18" charset="0"/>
                <a:cs typeface="Times New Roman" panose="02020603050405020304" pitchFamily="18" charset="0"/>
              </a:rPr>
              <a:t>Hb</a:t>
            </a:r>
            <a:r>
              <a:rPr lang="tr-TR" sz="3100" b="1" dirty="0" err="1">
                <a:latin typeface="Times New Roman" panose="02020603050405020304" pitchFamily="18" charset="0"/>
                <a:cs typeface="Times New Roman" panose="02020603050405020304" pitchFamily="18" charset="0"/>
              </a:rPr>
              <a:t>S</a:t>
            </a:r>
            <a:r>
              <a:rPr lang="tr-TR" sz="3100" dirty="0">
                <a:latin typeface="Times New Roman" panose="02020603050405020304" pitchFamily="18" charset="0"/>
                <a:cs typeface="Times New Roman" panose="02020603050405020304" pitchFamily="18" charset="0"/>
              </a:rPr>
              <a:t>, </a:t>
            </a:r>
            <a:r>
              <a:rPr lang="tr-TR" sz="3100" dirty="0" err="1">
                <a:latin typeface="Times New Roman" panose="02020603050405020304" pitchFamily="18" charset="0"/>
                <a:cs typeface="Times New Roman" panose="02020603050405020304" pitchFamily="18" charset="0"/>
              </a:rPr>
              <a:t>Hb</a:t>
            </a:r>
            <a:r>
              <a:rPr lang="tr-TR" sz="3100" b="1" dirty="0" err="1">
                <a:latin typeface="Times New Roman" panose="02020603050405020304" pitchFamily="18" charset="0"/>
                <a:cs typeface="Times New Roman" panose="02020603050405020304" pitchFamily="18" charset="0"/>
              </a:rPr>
              <a:t>C</a:t>
            </a:r>
            <a:r>
              <a:rPr lang="tr-TR" sz="3100" dirty="0">
                <a:latin typeface="Times New Roman" panose="02020603050405020304" pitchFamily="18" charset="0"/>
                <a:cs typeface="Times New Roman" panose="02020603050405020304" pitchFamily="18" charset="0"/>
              </a:rPr>
              <a:t>, </a:t>
            </a:r>
            <a:r>
              <a:rPr lang="tr-TR" sz="3100" dirty="0" err="1">
                <a:latin typeface="Times New Roman" panose="02020603050405020304" pitchFamily="18" charset="0"/>
                <a:cs typeface="Times New Roman" panose="02020603050405020304" pitchFamily="18" charset="0"/>
              </a:rPr>
              <a:t>Hb</a:t>
            </a:r>
            <a:r>
              <a:rPr lang="tr-TR" sz="3100" b="1" dirty="0" err="1">
                <a:latin typeface="Times New Roman" panose="02020603050405020304" pitchFamily="18" charset="0"/>
                <a:cs typeface="Times New Roman" panose="02020603050405020304" pitchFamily="18" charset="0"/>
              </a:rPr>
              <a:t>D</a:t>
            </a:r>
            <a:r>
              <a:rPr lang="tr-TR" sz="3100" dirty="0">
                <a:latin typeface="Times New Roman" panose="02020603050405020304" pitchFamily="18" charset="0"/>
                <a:cs typeface="Times New Roman" panose="02020603050405020304" pitchFamily="18" charset="0"/>
              </a:rPr>
              <a:t>, </a:t>
            </a:r>
            <a:r>
              <a:rPr lang="tr-TR" sz="3100" dirty="0" err="1">
                <a:latin typeface="Times New Roman" panose="02020603050405020304" pitchFamily="18" charset="0"/>
                <a:cs typeface="Times New Roman" panose="02020603050405020304" pitchFamily="18" charset="0"/>
              </a:rPr>
              <a:t>Hb</a:t>
            </a:r>
            <a:r>
              <a:rPr lang="tr-TR" sz="3100" b="1" dirty="0" err="1">
                <a:latin typeface="Times New Roman" panose="02020603050405020304" pitchFamily="18" charset="0"/>
                <a:cs typeface="Times New Roman" panose="02020603050405020304" pitchFamily="18" charset="0"/>
              </a:rPr>
              <a:t>E</a:t>
            </a:r>
            <a:r>
              <a:rPr lang="tr-TR" sz="3100" dirty="0">
                <a:latin typeface="Times New Roman" panose="02020603050405020304" pitchFamily="18" charset="0"/>
                <a:cs typeface="Times New Roman" panose="02020603050405020304" pitchFamily="18" charset="0"/>
              </a:rPr>
              <a:t> vb. olarak isimlendirilmişlerdir. </a:t>
            </a:r>
            <a:endParaRPr lang="tr-TR" sz="31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tr-TR" sz="3100" dirty="0" smtClean="0">
                <a:latin typeface="Times New Roman" panose="02020603050405020304" pitchFamily="18" charset="0"/>
                <a:cs typeface="Times New Roman" panose="02020603050405020304" pitchFamily="18" charset="0"/>
              </a:rPr>
              <a:t>Bunların </a:t>
            </a:r>
            <a:r>
              <a:rPr lang="tr-TR" sz="3100" dirty="0">
                <a:latin typeface="Times New Roman" panose="02020603050405020304" pitchFamily="18" charset="0"/>
                <a:cs typeface="Times New Roman" panose="02020603050405020304" pitchFamily="18" charset="0"/>
              </a:rPr>
              <a:t>hepsi klinik belirti </a:t>
            </a:r>
            <a:r>
              <a:rPr lang="tr-TR" sz="3100" dirty="0" smtClean="0">
                <a:latin typeface="Times New Roman" panose="02020603050405020304" pitchFamily="18" charset="0"/>
                <a:cs typeface="Times New Roman" panose="02020603050405020304" pitchFamily="18" charset="0"/>
              </a:rPr>
              <a:t>vermez.</a:t>
            </a:r>
          </a:p>
          <a:p>
            <a:pPr>
              <a:buFont typeface="Wingdings" panose="05000000000000000000" pitchFamily="2" charset="2"/>
              <a:buChar char="v"/>
            </a:pPr>
            <a:r>
              <a:rPr lang="tr-TR" sz="3100" dirty="0" smtClean="0">
                <a:latin typeface="Times New Roman" panose="02020603050405020304" pitchFamily="18" charset="0"/>
                <a:cs typeface="Times New Roman" panose="02020603050405020304" pitchFamily="18" charset="0"/>
              </a:rPr>
              <a:t>Türkiye’de </a:t>
            </a:r>
            <a:r>
              <a:rPr lang="tr-TR" sz="3100" dirty="0">
                <a:latin typeface="Times New Roman" panose="02020603050405020304" pitchFamily="18" charset="0"/>
                <a:cs typeface="Times New Roman" panose="02020603050405020304" pitchFamily="18" charset="0"/>
              </a:rPr>
              <a:t>ve dünyada en sıklıkla görülen anormal hemoglobinlerden biri </a:t>
            </a:r>
            <a:r>
              <a:rPr lang="tr-TR" sz="3100" b="1" dirty="0">
                <a:latin typeface="Times New Roman" panose="02020603050405020304" pitchFamily="18" charset="0"/>
                <a:cs typeface="Times New Roman" panose="02020603050405020304" pitchFamily="18" charset="0"/>
              </a:rPr>
              <a:t>Orak Hücreli Anemi</a:t>
            </a:r>
            <a:r>
              <a:rPr lang="tr-TR" sz="3100" dirty="0">
                <a:latin typeface="Times New Roman" panose="02020603050405020304" pitchFamily="18" charset="0"/>
                <a:cs typeface="Times New Roman" panose="02020603050405020304" pitchFamily="18" charset="0"/>
              </a:rPr>
              <a:t>’ ye neden olan Hb</a:t>
            </a:r>
            <a:r>
              <a:rPr lang="tr-TR" sz="3100" b="1" dirty="0">
                <a:latin typeface="Times New Roman" panose="02020603050405020304" pitchFamily="18" charset="0"/>
                <a:cs typeface="Times New Roman" panose="02020603050405020304" pitchFamily="18" charset="0"/>
              </a:rPr>
              <a:t>S’</a:t>
            </a:r>
            <a:r>
              <a:rPr lang="tr-TR" sz="3100" dirty="0">
                <a:latin typeface="Times New Roman" panose="02020603050405020304" pitchFamily="18" charset="0"/>
                <a:cs typeface="Times New Roman" panose="02020603050405020304" pitchFamily="18" charset="0"/>
              </a:rPr>
              <a:t>dir. </a:t>
            </a:r>
            <a:endParaRPr lang="tr-TR" sz="31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tr-TR" sz="3100" dirty="0" smtClean="0">
                <a:latin typeface="Times New Roman" panose="02020603050405020304" pitchFamily="18" charset="0"/>
                <a:cs typeface="Times New Roman" panose="02020603050405020304" pitchFamily="18" charset="0"/>
              </a:rPr>
              <a:t>Hb</a:t>
            </a:r>
            <a:r>
              <a:rPr lang="tr-TR" sz="3100" b="1" dirty="0" smtClean="0">
                <a:latin typeface="Times New Roman" panose="02020603050405020304" pitchFamily="18" charset="0"/>
                <a:cs typeface="Times New Roman" panose="02020603050405020304" pitchFamily="18" charset="0"/>
              </a:rPr>
              <a:t>S’</a:t>
            </a:r>
            <a:r>
              <a:rPr lang="tr-TR" sz="3100" dirty="0" smtClean="0">
                <a:latin typeface="Times New Roman" panose="02020603050405020304" pitchFamily="18" charset="0"/>
                <a:cs typeface="Times New Roman" panose="02020603050405020304" pitchFamily="18" charset="0"/>
              </a:rPr>
              <a:t>in </a:t>
            </a:r>
            <a:r>
              <a:rPr lang="tr-TR" sz="3100" dirty="0">
                <a:latin typeface="Times New Roman" panose="02020603050405020304" pitchFamily="18" charset="0"/>
                <a:cs typeface="Times New Roman" panose="02020603050405020304" pitchFamily="18" charset="0"/>
              </a:rPr>
              <a:t>neden olduğu klinik durumlar, Orak Hücreli Anemi ve Orak Hücreli Anemi </a:t>
            </a:r>
            <a:r>
              <a:rPr lang="tr-TR" sz="3100" dirty="0" smtClean="0">
                <a:latin typeface="Times New Roman" panose="02020603050405020304" pitchFamily="18" charset="0"/>
                <a:cs typeface="Times New Roman" panose="02020603050405020304" pitchFamily="18" charset="0"/>
              </a:rPr>
              <a:t>Taşıyıcılığıdır. </a:t>
            </a:r>
          </a:p>
          <a:p>
            <a:pPr>
              <a:buFont typeface="Wingdings" panose="05000000000000000000" pitchFamily="2" charset="2"/>
              <a:buChar char="v"/>
            </a:pPr>
            <a:r>
              <a:rPr lang="tr-TR" sz="3100" dirty="0" smtClean="0">
                <a:latin typeface="Times New Roman" panose="02020603050405020304" pitchFamily="18" charset="0"/>
                <a:cs typeface="Times New Roman" panose="02020603050405020304" pitchFamily="18" charset="0"/>
              </a:rPr>
              <a:t>Bozuk </a:t>
            </a:r>
            <a:r>
              <a:rPr lang="tr-TR" sz="3100" dirty="0">
                <a:latin typeface="Times New Roman" panose="02020603050405020304" pitchFamily="18" charset="0"/>
                <a:cs typeface="Times New Roman" panose="02020603050405020304" pitchFamily="18" charset="0"/>
              </a:rPr>
              <a:t>gen tek </a:t>
            </a:r>
            <a:r>
              <a:rPr lang="tr-TR" sz="3100" b="1" dirty="0">
                <a:latin typeface="Times New Roman" panose="02020603050405020304" pitchFamily="18" charset="0"/>
                <a:cs typeface="Times New Roman" panose="02020603050405020304" pitchFamily="18" charset="0"/>
              </a:rPr>
              <a:t>bir ebeveynden </a:t>
            </a:r>
            <a:r>
              <a:rPr lang="tr-TR" sz="3100" dirty="0">
                <a:latin typeface="Times New Roman" panose="02020603050405020304" pitchFamily="18" charset="0"/>
                <a:cs typeface="Times New Roman" panose="02020603050405020304" pitchFamily="18" charset="0"/>
              </a:rPr>
              <a:t>kalıtıldığında </a:t>
            </a:r>
            <a:r>
              <a:rPr lang="tr-TR" sz="3100" b="1" dirty="0" err="1">
                <a:latin typeface="Times New Roman" panose="02020603050405020304" pitchFamily="18" charset="0"/>
                <a:cs typeface="Times New Roman" panose="02020603050405020304" pitchFamily="18" charset="0"/>
              </a:rPr>
              <a:t>HbS</a:t>
            </a:r>
            <a:r>
              <a:rPr lang="tr-TR" sz="3100" b="1" dirty="0">
                <a:latin typeface="Times New Roman" panose="02020603050405020304" pitchFamily="18" charset="0"/>
                <a:cs typeface="Times New Roman" panose="02020603050405020304" pitchFamily="18" charset="0"/>
              </a:rPr>
              <a:t> </a:t>
            </a:r>
            <a:r>
              <a:rPr lang="tr-TR" sz="3100" dirty="0">
                <a:latin typeface="Times New Roman" panose="02020603050405020304" pitchFamily="18" charset="0"/>
                <a:cs typeface="Times New Roman" panose="02020603050405020304" pitchFamily="18" charset="0"/>
              </a:rPr>
              <a:t>t</a:t>
            </a:r>
            <a:r>
              <a:rPr lang="tr-TR" sz="3100" b="1" dirty="0">
                <a:latin typeface="Times New Roman" panose="02020603050405020304" pitchFamily="18" charset="0"/>
                <a:cs typeface="Times New Roman" panose="02020603050405020304" pitchFamily="18" charset="0"/>
              </a:rPr>
              <a:t>aşıyıcılığı</a:t>
            </a:r>
            <a:r>
              <a:rPr lang="tr-TR" sz="3100" dirty="0">
                <a:latin typeface="Times New Roman" panose="02020603050405020304" pitchFamily="18" charset="0"/>
                <a:cs typeface="Times New Roman" panose="02020603050405020304" pitchFamily="18" charset="0"/>
              </a:rPr>
              <a:t>, her iki ebeveynden kalıtıldığında Orak Hücreli Anemi </a:t>
            </a:r>
            <a:r>
              <a:rPr lang="tr-TR" sz="3100" b="1" dirty="0">
                <a:latin typeface="Times New Roman" panose="02020603050405020304" pitchFamily="18" charset="0"/>
                <a:cs typeface="Times New Roman" panose="02020603050405020304" pitchFamily="18" charset="0"/>
              </a:rPr>
              <a:t>hastalığı</a:t>
            </a:r>
            <a:r>
              <a:rPr lang="tr-TR" sz="3100" dirty="0">
                <a:latin typeface="Times New Roman" panose="02020603050405020304" pitchFamily="18" charset="0"/>
                <a:cs typeface="Times New Roman" panose="02020603050405020304" pitchFamily="18" charset="0"/>
              </a:rPr>
              <a:t> söz konusudur. </a:t>
            </a:r>
          </a:p>
          <a:p>
            <a:endParaRPr lang="tr-TR" dirty="0"/>
          </a:p>
        </p:txBody>
      </p:sp>
      <p:sp>
        <p:nvSpPr>
          <p:cNvPr id="6" name="Altbilgi Yer Tutucusu 5"/>
          <p:cNvSpPr>
            <a:spLocks noGrp="1"/>
          </p:cNvSpPr>
          <p:nvPr>
            <p:ph type="ftr" sz="quarter" idx="11"/>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3" name="Slayt Numarası Yer Tutucusu 2"/>
          <p:cNvSpPr>
            <a:spLocks noGrp="1"/>
          </p:cNvSpPr>
          <p:nvPr>
            <p:ph type="sldNum" sz="quarter" idx="12"/>
          </p:nvPr>
        </p:nvSpPr>
        <p:spPr/>
        <p:txBody>
          <a:bodyPr/>
          <a:lstStyle/>
          <a:p>
            <a:fld id="{B42519C3-FD92-42BA-99F1-05CFB5D255D1}" type="slidenum">
              <a:rPr lang="tr-TR" smtClean="0"/>
              <a:pPr/>
              <a:t>5</a:t>
            </a:fld>
            <a:endParaRPr lang="tr-T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Tree>
    <p:extLst>
      <p:ext uri="{BB962C8B-B14F-4D97-AF65-F5344CB8AC3E}">
        <p14:creationId xmlns:p14="http://schemas.microsoft.com/office/powerpoint/2010/main" xmlns="" val="265395292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15616" y="274638"/>
            <a:ext cx="7571184" cy="864269"/>
          </a:xfrm>
        </p:spPr>
        <p:txBody>
          <a:bodyPr>
            <a:normAutofit/>
          </a:bodyPr>
          <a:lstStyle/>
          <a:p>
            <a:r>
              <a:rPr lang="tr-TR" altLang="tr-TR" sz="3200" b="1" dirty="0">
                <a:solidFill>
                  <a:srgbClr val="FF0000"/>
                </a:solidFill>
                <a:latin typeface="Times New Roman" panose="02020603050405020304" pitchFamily="18" charset="0"/>
                <a:cs typeface="Times New Roman" panose="02020603050405020304" pitchFamily="18" charset="0"/>
              </a:rPr>
              <a:t>ORAK HÜCRELİ ANEMİ</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4" name="İçerik Yer Tutucusu 3"/>
          <p:cNvSpPr>
            <a:spLocks noGrp="1"/>
          </p:cNvSpPr>
          <p:nvPr>
            <p:ph idx="1"/>
          </p:nvPr>
        </p:nvSpPr>
        <p:spPr>
          <a:xfrm>
            <a:off x="457200" y="1196752"/>
            <a:ext cx="4114800" cy="5159598"/>
          </a:xfrm>
        </p:spPr>
        <p:txBody>
          <a:bodyPr>
            <a:normAutofit fontScale="40000" lnSpcReduction="20000"/>
          </a:bodyPr>
          <a:lstStyle/>
          <a:p>
            <a:pPr marL="0">
              <a:lnSpc>
                <a:spcPct val="160000"/>
              </a:lnSpc>
              <a:spcBef>
                <a:spcPts val="95"/>
              </a:spcBef>
            </a:pPr>
            <a:r>
              <a:rPr lang="tr-TR" sz="4200" dirty="0">
                <a:latin typeface="Times New Roman" panose="02020603050405020304" pitchFamily="18" charset="0"/>
                <a:cs typeface="Times New Roman" panose="02020603050405020304" pitchFamily="18" charset="0"/>
              </a:rPr>
              <a:t>Hemoglobinin bir bölümü alyuvarları sert ve orak şekline dönüştüren çubuk benzeri yapılar oluşturur. </a:t>
            </a:r>
            <a:endParaRPr lang="tr-TR" sz="4200" dirty="0" smtClean="0">
              <a:latin typeface="Times New Roman" panose="02020603050405020304" pitchFamily="18" charset="0"/>
              <a:cs typeface="Times New Roman" panose="02020603050405020304" pitchFamily="18" charset="0"/>
            </a:endParaRPr>
          </a:p>
          <a:p>
            <a:pPr marL="0">
              <a:lnSpc>
                <a:spcPct val="160000"/>
              </a:lnSpc>
              <a:spcBef>
                <a:spcPts val="95"/>
              </a:spcBef>
            </a:pPr>
            <a:r>
              <a:rPr lang="tr-TR" sz="4200" dirty="0" smtClean="0">
                <a:latin typeface="Times New Roman" panose="02020603050405020304" pitchFamily="18" charset="0"/>
                <a:cs typeface="Times New Roman" panose="02020603050405020304" pitchFamily="18" charset="0"/>
              </a:rPr>
              <a:t>Bu </a:t>
            </a:r>
            <a:r>
              <a:rPr lang="tr-TR" sz="4200" dirty="0">
                <a:latin typeface="Times New Roman" panose="02020603050405020304" pitchFamily="18" charset="0"/>
                <a:cs typeface="Times New Roman" panose="02020603050405020304" pitchFamily="18" charset="0"/>
              </a:rPr>
              <a:t>hücreler küçük kan damarlarını tıkayarak bazı organların ya da dokuların yeterli oksijen almasını engeller</a:t>
            </a:r>
            <a:r>
              <a:rPr lang="tr-TR" sz="4200" dirty="0" smtClean="0">
                <a:latin typeface="Times New Roman" panose="02020603050405020304" pitchFamily="18" charset="0"/>
                <a:cs typeface="Times New Roman" panose="02020603050405020304" pitchFamily="18" charset="0"/>
              </a:rPr>
              <a:t>.</a:t>
            </a:r>
          </a:p>
          <a:p>
            <a:pPr marL="0">
              <a:lnSpc>
                <a:spcPct val="160000"/>
              </a:lnSpc>
              <a:spcBef>
                <a:spcPts val="95"/>
              </a:spcBef>
            </a:pPr>
            <a:r>
              <a:rPr lang="tr-TR" sz="4400" dirty="0">
                <a:latin typeface="Times New Roman" panose="02020603050405020304" pitchFamily="18" charset="0"/>
                <a:cs typeface="Times New Roman" panose="02020603050405020304" pitchFamily="18" charset="0"/>
              </a:rPr>
              <a:t>Bu durum, şiddetli ağrı ataklarına neden olabilir.</a:t>
            </a:r>
            <a:endParaRPr lang="tr-TR" altLang="tr-TR" sz="4200" dirty="0" smtClean="0">
              <a:latin typeface="Times New Roman" panose="02020603050405020304" pitchFamily="18" charset="0"/>
              <a:cs typeface="Times New Roman" panose="02020603050405020304" pitchFamily="18" charset="0"/>
            </a:endParaRPr>
          </a:p>
          <a:p>
            <a:pPr marL="0">
              <a:lnSpc>
                <a:spcPct val="160000"/>
              </a:lnSpc>
              <a:spcBef>
                <a:spcPts val="95"/>
              </a:spcBef>
            </a:pPr>
            <a:r>
              <a:rPr lang="tr-TR" altLang="tr-TR" sz="4200" dirty="0" smtClean="0">
                <a:latin typeface="Times New Roman" panose="02020603050405020304" pitchFamily="18" charset="0"/>
                <a:cs typeface="Times New Roman" panose="02020603050405020304" pitchFamily="18" charset="0"/>
              </a:rPr>
              <a:t>Hemoglobin </a:t>
            </a:r>
            <a:r>
              <a:rPr lang="tr-TR" altLang="tr-TR" sz="4200" dirty="0">
                <a:latin typeface="Times New Roman" panose="02020603050405020304" pitchFamily="18" charset="0"/>
                <a:cs typeface="Times New Roman" panose="02020603050405020304" pitchFamily="18" charset="0"/>
              </a:rPr>
              <a:t>genindeki bir değişimden kaynaklanmaktadır </a:t>
            </a:r>
          </a:p>
          <a:p>
            <a:pPr marL="0">
              <a:lnSpc>
                <a:spcPct val="160000"/>
              </a:lnSpc>
              <a:spcBef>
                <a:spcPts val="95"/>
              </a:spcBef>
            </a:pPr>
            <a:r>
              <a:rPr lang="tr-TR" altLang="tr-TR" sz="4200" dirty="0">
                <a:latin typeface="Times New Roman" panose="02020603050405020304" pitchFamily="18" charset="0"/>
                <a:cs typeface="Times New Roman" panose="02020603050405020304" pitchFamily="18" charset="0"/>
              </a:rPr>
              <a:t>Bu durumda alyuvarlar yeterli oksijeni taşıyamazlar</a:t>
            </a:r>
          </a:p>
          <a:p>
            <a:pPr marL="0">
              <a:lnSpc>
                <a:spcPct val="160000"/>
              </a:lnSpc>
              <a:spcBef>
                <a:spcPts val="95"/>
              </a:spcBef>
            </a:pPr>
            <a:r>
              <a:rPr lang="tr-TR" altLang="tr-TR" sz="4200" dirty="0">
                <a:latin typeface="Times New Roman" panose="02020603050405020304" pitchFamily="18" charset="0"/>
                <a:cs typeface="Times New Roman" panose="02020603050405020304" pitchFamily="18" charset="0"/>
              </a:rPr>
              <a:t>Kalıtım Talasemi de olduğu </a:t>
            </a:r>
            <a:r>
              <a:rPr lang="tr-TR" altLang="tr-TR" sz="4200" dirty="0" smtClean="0">
                <a:latin typeface="Times New Roman" panose="02020603050405020304" pitchFamily="18" charset="0"/>
                <a:cs typeface="Times New Roman" panose="02020603050405020304" pitchFamily="18" charset="0"/>
              </a:rPr>
              <a:t>gibidir</a:t>
            </a:r>
          </a:p>
          <a:p>
            <a:endParaRPr lang="tr-TR" dirty="0"/>
          </a:p>
        </p:txBody>
      </p:sp>
      <p:sp>
        <p:nvSpPr>
          <p:cNvPr id="6" name="Altbilgi Yer Tutucusu 5"/>
          <p:cNvSpPr>
            <a:spLocks noGrp="1"/>
          </p:cNvSpPr>
          <p:nvPr>
            <p:ph type="ftr" sz="quarter" idx="11"/>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3" name="Slayt Numarası Yer Tutucusu 2"/>
          <p:cNvSpPr>
            <a:spLocks noGrp="1"/>
          </p:cNvSpPr>
          <p:nvPr>
            <p:ph type="sldNum" sz="quarter" idx="12"/>
          </p:nvPr>
        </p:nvSpPr>
        <p:spPr/>
        <p:txBody>
          <a:bodyPr/>
          <a:lstStyle/>
          <a:p>
            <a:fld id="{B42519C3-FD92-42BA-99F1-05CFB5D255D1}" type="slidenum">
              <a:rPr lang="tr-TR" smtClean="0"/>
              <a:pPr/>
              <a:t>6</a:t>
            </a:fld>
            <a:endParaRPr lang="tr-TR" dirty="0"/>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pic>
        <p:nvPicPr>
          <p:cNvPr id="8" name="Picture 2" descr="http://www.adanaozon.net/upload/2010/03/orak-hucreli-anemi.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72000" y="1988840"/>
            <a:ext cx="4392488" cy="3528392"/>
          </a:xfrm>
          <a:prstGeom prst="rect">
            <a:avLst/>
          </a:prstGeom>
          <a:noFill/>
          <a:ln w="254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8380653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15616" y="274638"/>
            <a:ext cx="7571184" cy="864269"/>
          </a:xfrm>
        </p:spPr>
        <p:txBody>
          <a:bodyPr>
            <a:normAutofit/>
          </a:bodyPr>
          <a:lstStyle/>
          <a:p>
            <a:r>
              <a:rPr lang="tr-TR" altLang="tr-TR" sz="3200" b="1" dirty="0" smtClean="0">
                <a:solidFill>
                  <a:srgbClr val="FF0000"/>
                </a:solidFill>
                <a:latin typeface="Times New Roman" panose="02020603050405020304" pitchFamily="18" charset="0"/>
                <a:cs typeface="Times New Roman" panose="02020603050405020304" pitchFamily="18" charset="0"/>
              </a:rPr>
              <a:t>Orak Hücreli Anemi</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4" name="İçerik Yer Tutucusu 3"/>
          <p:cNvSpPr>
            <a:spLocks noGrp="1"/>
          </p:cNvSpPr>
          <p:nvPr>
            <p:ph idx="1"/>
          </p:nvPr>
        </p:nvSpPr>
        <p:spPr>
          <a:xfrm>
            <a:off x="457200" y="1138908"/>
            <a:ext cx="5915000" cy="4987256"/>
          </a:xfrm>
        </p:spPr>
        <p:txBody>
          <a:bodyPr>
            <a:normAutofit/>
          </a:bodyPr>
          <a:lstStyle/>
          <a:p>
            <a:r>
              <a:rPr lang="tr-TR" sz="2800" dirty="0" smtClean="0">
                <a:latin typeface="Times New Roman" panose="02020603050405020304" pitchFamily="18" charset="0"/>
                <a:cs typeface="Times New Roman" panose="02020603050405020304" pitchFamily="18" charset="0"/>
              </a:rPr>
              <a:t>Orak </a:t>
            </a:r>
            <a:r>
              <a:rPr lang="tr-TR" sz="2800" dirty="0">
                <a:latin typeface="Times New Roman" panose="02020603050405020304" pitchFamily="18" charset="0"/>
                <a:cs typeface="Times New Roman" panose="02020603050405020304" pitchFamily="18" charset="0"/>
              </a:rPr>
              <a:t>Hücreli Anemi </a:t>
            </a:r>
            <a:r>
              <a:rPr lang="tr-TR" sz="2800" dirty="0" smtClean="0">
                <a:latin typeface="Times New Roman" panose="02020603050405020304" pitchFamily="18" charset="0"/>
                <a:cs typeface="Times New Roman" panose="02020603050405020304" pitchFamily="18" charset="0"/>
              </a:rPr>
              <a:t>taşıyıcılığında klinik </a:t>
            </a:r>
            <a:r>
              <a:rPr lang="tr-TR" sz="2800" dirty="0">
                <a:latin typeface="Times New Roman" panose="02020603050405020304" pitchFamily="18" charset="0"/>
                <a:cs typeface="Times New Roman" panose="02020603050405020304" pitchFamily="18" charset="0"/>
              </a:rPr>
              <a:t>olarak hiçbir bulgu </a:t>
            </a:r>
            <a:r>
              <a:rPr lang="tr-TR" sz="2800" dirty="0" smtClean="0">
                <a:latin typeface="Times New Roman" panose="02020603050405020304" pitchFamily="18" charset="0"/>
                <a:cs typeface="Times New Roman" panose="02020603050405020304" pitchFamily="18" charset="0"/>
              </a:rPr>
              <a:t>yoktur.</a:t>
            </a:r>
          </a:p>
          <a:p>
            <a:r>
              <a:rPr lang="tr-TR" sz="2800" dirty="0" smtClean="0">
                <a:latin typeface="Times New Roman" panose="02020603050405020304" pitchFamily="18" charset="0"/>
                <a:cs typeface="Times New Roman" panose="02020603050405020304" pitchFamily="18" charset="0"/>
              </a:rPr>
              <a:t>Hemogram </a:t>
            </a:r>
            <a:r>
              <a:rPr lang="tr-TR" sz="2800" dirty="0">
                <a:latin typeface="Times New Roman" panose="02020603050405020304" pitchFamily="18" charset="0"/>
                <a:cs typeface="Times New Roman" panose="02020603050405020304" pitchFamily="18" charset="0"/>
              </a:rPr>
              <a:t>ve kan mikroskobisi </a:t>
            </a:r>
            <a:r>
              <a:rPr lang="tr-TR" sz="2800" dirty="0" smtClean="0">
                <a:latin typeface="Times New Roman" panose="02020603050405020304" pitchFamily="18" charset="0"/>
                <a:cs typeface="Times New Roman" panose="02020603050405020304" pitchFamily="18" charset="0"/>
              </a:rPr>
              <a:t>normaldir.</a:t>
            </a:r>
          </a:p>
          <a:p>
            <a:r>
              <a:rPr lang="tr-TR" sz="2800" dirty="0" smtClean="0">
                <a:latin typeface="Times New Roman" panose="02020603050405020304" pitchFamily="18" charset="0"/>
                <a:cs typeface="Times New Roman" panose="02020603050405020304" pitchFamily="18" charset="0"/>
              </a:rPr>
              <a:t>Elektroforezde </a:t>
            </a:r>
            <a:r>
              <a:rPr lang="tr-TR" sz="2800" dirty="0" err="1">
                <a:latin typeface="Times New Roman" panose="02020603050405020304" pitchFamily="18" charset="0"/>
                <a:cs typeface="Times New Roman" panose="02020603050405020304" pitchFamily="18" charset="0"/>
              </a:rPr>
              <a:t>HbS</a:t>
            </a:r>
            <a:r>
              <a:rPr lang="tr-TR" sz="2800" dirty="0">
                <a:latin typeface="Times New Roman" panose="02020603050405020304" pitchFamily="18" charset="0"/>
                <a:cs typeface="Times New Roman" panose="02020603050405020304" pitchFamily="18" charset="0"/>
              </a:rPr>
              <a:t> %20-40 ve </a:t>
            </a:r>
            <a:r>
              <a:rPr lang="tr-TR" sz="2800" dirty="0" err="1">
                <a:latin typeface="Times New Roman" panose="02020603050405020304" pitchFamily="18" charset="0"/>
                <a:cs typeface="Times New Roman" panose="02020603050405020304" pitchFamily="18" charset="0"/>
              </a:rPr>
              <a:t>HbA</a:t>
            </a:r>
            <a:r>
              <a:rPr lang="tr-TR" sz="2800" dirty="0">
                <a:latin typeface="Times New Roman" panose="02020603050405020304" pitchFamily="18" charset="0"/>
                <a:cs typeface="Times New Roman" panose="02020603050405020304" pitchFamily="18" charset="0"/>
              </a:rPr>
              <a:t> %60-80 olarak tespit edilir. </a:t>
            </a:r>
            <a:endParaRPr lang="tr-TR" sz="2800" dirty="0" smtClean="0">
              <a:latin typeface="Times New Roman" panose="02020603050405020304" pitchFamily="18" charset="0"/>
              <a:cs typeface="Times New Roman" panose="02020603050405020304" pitchFamily="18" charset="0"/>
            </a:endParaRPr>
          </a:p>
          <a:p>
            <a:r>
              <a:rPr lang="tr-TR" sz="2800" dirty="0" smtClean="0">
                <a:latin typeface="Times New Roman" panose="02020603050405020304" pitchFamily="18" charset="0"/>
                <a:cs typeface="Times New Roman" panose="02020603050405020304" pitchFamily="18" charset="0"/>
              </a:rPr>
              <a:t>Orak </a:t>
            </a:r>
            <a:r>
              <a:rPr lang="tr-TR" sz="2800" dirty="0">
                <a:latin typeface="Times New Roman" panose="02020603050405020304" pitchFamily="18" charset="0"/>
                <a:cs typeface="Times New Roman" panose="02020603050405020304" pitchFamily="18" charset="0"/>
              </a:rPr>
              <a:t>Hücreli Anemi taşıyıcılarında yaklaşık olarak %10 oranında beta talasemi taşıyıcılığı birlikteliği görülebilir. </a:t>
            </a:r>
          </a:p>
          <a:p>
            <a:endParaRPr lang="tr-TR" dirty="0"/>
          </a:p>
        </p:txBody>
      </p:sp>
      <p:sp>
        <p:nvSpPr>
          <p:cNvPr id="6" name="Altbilgi Yer Tutucusu 5"/>
          <p:cNvSpPr>
            <a:spLocks noGrp="1"/>
          </p:cNvSpPr>
          <p:nvPr>
            <p:ph type="ftr" sz="quarter" idx="11"/>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3" name="Slayt Numarası Yer Tutucusu 2"/>
          <p:cNvSpPr>
            <a:spLocks noGrp="1"/>
          </p:cNvSpPr>
          <p:nvPr>
            <p:ph type="sldNum" sz="quarter" idx="12"/>
          </p:nvPr>
        </p:nvSpPr>
        <p:spPr/>
        <p:txBody>
          <a:bodyPr/>
          <a:lstStyle/>
          <a:p>
            <a:fld id="{B42519C3-FD92-42BA-99F1-05CFB5D255D1}" type="slidenum">
              <a:rPr lang="tr-TR" smtClean="0"/>
              <a:pPr/>
              <a:t>7</a:t>
            </a:fld>
            <a:endParaRPr lang="tr-T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pic>
        <p:nvPicPr>
          <p:cNvPr id="5" name="Resim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023570" y="4492800"/>
            <a:ext cx="2771775" cy="1647825"/>
          </a:xfrm>
          <a:prstGeom prst="rect">
            <a:avLst/>
          </a:prstGeom>
        </p:spPr>
      </p:pic>
    </p:spTree>
    <p:extLst>
      <p:ext uri="{BB962C8B-B14F-4D97-AF65-F5344CB8AC3E}">
        <p14:creationId xmlns:p14="http://schemas.microsoft.com/office/powerpoint/2010/main" xmlns="" val="236469141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15616" y="274639"/>
            <a:ext cx="7571184" cy="634081"/>
          </a:xfrm>
        </p:spPr>
        <p:txBody>
          <a:bodyPr>
            <a:normAutofit/>
          </a:bodyPr>
          <a:lstStyle/>
          <a:p>
            <a:r>
              <a:rPr lang="tr-TR" altLang="tr-TR" sz="3200" b="1" dirty="0" smtClean="0">
                <a:solidFill>
                  <a:srgbClr val="FF0000"/>
                </a:solidFill>
                <a:latin typeface="Times New Roman" panose="02020603050405020304" pitchFamily="18" charset="0"/>
                <a:cs typeface="Times New Roman" panose="02020603050405020304" pitchFamily="18" charset="0"/>
              </a:rPr>
              <a:t>Orak Hücreli Anemi ’de Belirtiler</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4" name="İçerik Yer Tutucusu 3"/>
          <p:cNvSpPr>
            <a:spLocks noGrp="1"/>
          </p:cNvSpPr>
          <p:nvPr>
            <p:ph idx="1"/>
          </p:nvPr>
        </p:nvSpPr>
        <p:spPr>
          <a:xfrm>
            <a:off x="457200" y="1124744"/>
            <a:ext cx="8229600" cy="5231606"/>
          </a:xfrm>
        </p:spPr>
        <p:txBody>
          <a:bodyPr>
            <a:noAutofit/>
          </a:bodyPr>
          <a:lstStyle/>
          <a:p>
            <a:r>
              <a:rPr lang="tr-TR" sz="2200" dirty="0" smtClean="0">
                <a:latin typeface="Times New Roman" panose="02020603050405020304" pitchFamily="18" charset="0"/>
                <a:cs typeface="Times New Roman" panose="02020603050405020304" pitchFamily="18" charset="0"/>
              </a:rPr>
              <a:t>Kemiklerde</a:t>
            </a:r>
            <a:r>
              <a:rPr lang="tr-TR" sz="2200" dirty="0">
                <a:latin typeface="Times New Roman" panose="02020603050405020304" pitchFamily="18" charset="0"/>
                <a:cs typeface="Times New Roman" panose="02020603050405020304" pitchFamily="18" charset="0"/>
              </a:rPr>
              <a:t>, kaslarda ya da karında günlerce </a:t>
            </a:r>
            <a:r>
              <a:rPr lang="tr-TR" sz="2200" dirty="0" smtClean="0">
                <a:latin typeface="Times New Roman" panose="02020603050405020304" pitchFamily="18" charset="0"/>
                <a:cs typeface="Times New Roman" panose="02020603050405020304" pitchFamily="18" charset="0"/>
              </a:rPr>
              <a:t>süren </a:t>
            </a:r>
            <a:r>
              <a:rPr lang="tr-TR" sz="2200" dirty="0">
                <a:latin typeface="Times New Roman" panose="02020603050405020304" pitchFamily="18" charset="0"/>
                <a:cs typeface="Times New Roman" panose="02020603050405020304" pitchFamily="18" charset="0"/>
              </a:rPr>
              <a:t>şiddetli ağrı </a:t>
            </a:r>
            <a:endParaRPr lang="tr-TR" sz="2200" dirty="0" smtClean="0">
              <a:latin typeface="Times New Roman" panose="02020603050405020304" pitchFamily="18" charset="0"/>
              <a:cs typeface="Times New Roman" panose="02020603050405020304" pitchFamily="18" charset="0"/>
            </a:endParaRPr>
          </a:p>
          <a:p>
            <a:r>
              <a:rPr lang="tr-TR" sz="2200" dirty="0" smtClean="0">
                <a:latin typeface="Times New Roman" panose="02020603050405020304" pitchFamily="18" charset="0"/>
                <a:cs typeface="Times New Roman" panose="02020603050405020304" pitchFamily="18" charset="0"/>
              </a:rPr>
              <a:t>Halsizlik</a:t>
            </a:r>
            <a:r>
              <a:rPr lang="tr-TR" sz="2200" dirty="0">
                <a:latin typeface="Times New Roman" panose="02020603050405020304" pitchFamily="18" charset="0"/>
                <a:cs typeface="Times New Roman" panose="02020603050405020304" pitchFamily="18" charset="0"/>
              </a:rPr>
              <a:t>, solgunluk ve nefes </a:t>
            </a:r>
            <a:r>
              <a:rPr lang="tr-TR" sz="2200" dirty="0" smtClean="0">
                <a:latin typeface="Times New Roman" panose="02020603050405020304" pitchFamily="18" charset="0"/>
                <a:cs typeface="Times New Roman" panose="02020603050405020304" pitchFamily="18" charset="0"/>
              </a:rPr>
              <a:t>darlığı</a:t>
            </a:r>
          </a:p>
          <a:p>
            <a:r>
              <a:rPr lang="tr-TR" sz="2200" dirty="0" smtClean="0">
                <a:latin typeface="Times New Roman" panose="02020603050405020304" pitchFamily="18" charset="0"/>
                <a:cs typeface="Times New Roman" panose="02020603050405020304" pitchFamily="18" charset="0"/>
              </a:rPr>
              <a:t>Retina, dolaşımdaki </a:t>
            </a:r>
            <a:r>
              <a:rPr lang="tr-TR" sz="2200" dirty="0">
                <a:latin typeface="Times New Roman" panose="02020603050405020304" pitchFamily="18" charset="0"/>
                <a:cs typeface="Times New Roman" panose="02020603050405020304" pitchFamily="18" charset="0"/>
              </a:rPr>
              <a:t>alyuvarlardan yeterince beslenemediğinde görme sorunları ya da </a:t>
            </a:r>
            <a:r>
              <a:rPr lang="tr-TR" sz="2200" dirty="0" smtClean="0">
                <a:latin typeface="Times New Roman" panose="02020603050405020304" pitchFamily="18" charset="0"/>
                <a:cs typeface="Times New Roman" panose="02020603050405020304" pitchFamily="18" charset="0"/>
              </a:rPr>
              <a:t>körlük</a:t>
            </a:r>
          </a:p>
          <a:p>
            <a:r>
              <a:rPr lang="tr-TR" sz="2200" dirty="0" smtClean="0">
                <a:latin typeface="Times New Roman" panose="02020603050405020304" pitchFamily="18" charset="0"/>
                <a:cs typeface="Times New Roman" panose="02020603050405020304" pitchFamily="18" charset="0"/>
              </a:rPr>
              <a:t>Karaciğerde </a:t>
            </a:r>
            <a:r>
              <a:rPr lang="tr-TR" sz="2200" dirty="0">
                <a:latin typeface="Times New Roman" panose="02020603050405020304" pitchFamily="18" charset="0"/>
                <a:cs typeface="Times New Roman" panose="02020603050405020304" pitchFamily="18" charset="0"/>
              </a:rPr>
              <a:t>işlev bozukluğu (sarılık) nedeniyle derinin ve gözlerin </a:t>
            </a:r>
            <a:r>
              <a:rPr lang="tr-TR" sz="2200" dirty="0" smtClean="0">
                <a:latin typeface="Times New Roman" panose="02020603050405020304" pitchFamily="18" charset="0"/>
                <a:cs typeface="Times New Roman" panose="02020603050405020304" pitchFamily="18" charset="0"/>
              </a:rPr>
              <a:t>sararması ve ç</a:t>
            </a:r>
            <a:r>
              <a:rPr lang="tr-TR" sz="2400" dirty="0" smtClean="0">
                <a:latin typeface="Times New Roman" panose="02020603050405020304" pitchFamily="18" charset="0"/>
                <a:cs typeface="Times New Roman" panose="02020603050405020304" pitchFamily="18" charset="0"/>
              </a:rPr>
              <a:t>ocuklarda splenomegali (</a:t>
            </a:r>
            <a:r>
              <a:rPr lang="tr-TR" sz="2400" dirty="0">
                <a:latin typeface="Times New Roman" panose="02020603050405020304" pitchFamily="18" charset="0"/>
                <a:cs typeface="Times New Roman" panose="02020603050405020304" pitchFamily="18" charset="0"/>
              </a:rPr>
              <a:t>Dalak büyümesi) görülür</a:t>
            </a:r>
            <a:r>
              <a:rPr lang="tr-TR" sz="2400" dirty="0" smtClean="0">
                <a:latin typeface="Times New Roman" panose="02020603050405020304" pitchFamily="18" charset="0"/>
                <a:cs typeface="Times New Roman" panose="02020603050405020304" pitchFamily="18" charset="0"/>
              </a:rPr>
              <a:t>.</a:t>
            </a:r>
            <a:endParaRPr lang="tr-TR" sz="2200" dirty="0" smtClean="0">
              <a:latin typeface="Times New Roman" panose="02020603050405020304" pitchFamily="18" charset="0"/>
              <a:cs typeface="Times New Roman" panose="02020603050405020304" pitchFamily="18" charset="0"/>
            </a:endParaRPr>
          </a:p>
          <a:p>
            <a:r>
              <a:rPr lang="tr-TR" sz="2200" dirty="0" smtClean="0">
                <a:latin typeface="Times New Roman" panose="02020603050405020304" pitchFamily="18" charset="0"/>
                <a:cs typeface="Times New Roman" panose="02020603050405020304" pitchFamily="18" charset="0"/>
              </a:rPr>
              <a:t>Çocuklarda </a:t>
            </a:r>
            <a:r>
              <a:rPr lang="tr-TR" sz="2200" dirty="0">
                <a:latin typeface="Times New Roman" panose="02020603050405020304" pitchFamily="18" charset="0"/>
                <a:cs typeface="Times New Roman" panose="02020603050405020304" pitchFamily="18" charset="0"/>
              </a:rPr>
              <a:t>büyümenin ve </a:t>
            </a:r>
            <a:r>
              <a:rPr lang="tr-TR" sz="2200" dirty="0" smtClean="0">
                <a:latin typeface="Times New Roman" panose="02020603050405020304" pitchFamily="18" charset="0"/>
                <a:cs typeface="Times New Roman" panose="02020603050405020304" pitchFamily="18" charset="0"/>
              </a:rPr>
              <a:t>pubertenin gecikmesi</a:t>
            </a:r>
          </a:p>
          <a:p>
            <a:r>
              <a:rPr lang="tr-TR" sz="2200" dirty="0" smtClean="0">
                <a:latin typeface="Times New Roman" panose="02020603050405020304" pitchFamily="18" charset="0"/>
                <a:cs typeface="Times New Roman" panose="02020603050405020304" pitchFamily="18" charset="0"/>
              </a:rPr>
              <a:t>Enfeksiyonlara </a:t>
            </a:r>
            <a:r>
              <a:rPr lang="tr-TR" sz="2200" dirty="0">
                <a:latin typeface="Times New Roman" panose="02020603050405020304" pitchFamily="18" charset="0"/>
                <a:cs typeface="Times New Roman" panose="02020603050405020304" pitchFamily="18" charset="0"/>
              </a:rPr>
              <a:t>yüksek düzeyde </a:t>
            </a:r>
            <a:r>
              <a:rPr lang="tr-TR" sz="2200" dirty="0" smtClean="0">
                <a:latin typeface="Times New Roman" panose="02020603050405020304" pitchFamily="18" charset="0"/>
                <a:cs typeface="Times New Roman" panose="02020603050405020304" pitchFamily="18" charset="0"/>
              </a:rPr>
              <a:t>yatkınlık</a:t>
            </a:r>
          </a:p>
          <a:p>
            <a:r>
              <a:rPr lang="tr-TR" sz="2200" dirty="0" smtClean="0">
                <a:latin typeface="Times New Roman" panose="02020603050405020304" pitchFamily="18" charset="0"/>
                <a:cs typeface="Times New Roman" panose="02020603050405020304" pitchFamily="18" charset="0"/>
              </a:rPr>
              <a:t>Beyindeki </a:t>
            </a:r>
            <a:r>
              <a:rPr lang="tr-TR" sz="2200" dirty="0">
                <a:latin typeface="Times New Roman" panose="02020603050405020304" pitchFamily="18" charset="0"/>
                <a:cs typeface="Times New Roman" panose="02020603050405020304" pitchFamily="18" charset="0"/>
              </a:rPr>
              <a:t>küçük kan damarlarının beynin bazı bölümlerinde hasara neden olabilecek biçimde daralması ya da tıkanması (</a:t>
            </a:r>
            <a:r>
              <a:rPr lang="tr-TR" sz="2200" dirty="0" smtClean="0">
                <a:latin typeface="Times New Roman" panose="02020603050405020304" pitchFamily="18" charset="0"/>
                <a:cs typeface="Times New Roman" panose="02020603050405020304" pitchFamily="18" charset="0"/>
              </a:rPr>
              <a:t>inme)</a:t>
            </a:r>
          </a:p>
          <a:p>
            <a:r>
              <a:rPr lang="tr-TR" sz="2200" dirty="0" smtClean="0">
                <a:latin typeface="Times New Roman" panose="02020603050405020304" pitchFamily="18" charset="0"/>
                <a:cs typeface="Times New Roman" panose="02020603050405020304" pitchFamily="18" charset="0"/>
              </a:rPr>
              <a:t>Enfeksiyonun </a:t>
            </a:r>
            <a:r>
              <a:rPr lang="tr-TR" sz="2200" dirty="0">
                <a:latin typeface="Times New Roman" panose="02020603050405020304" pitchFamily="18" charset="0"/>
                <a:cs typeface="Times New Roman" panose="02020603050405020304" pitchFamily="18" charset="0"/>
              </a:rPr>
              <a:t>ya da akciğerde sıkışıp kalan orak hücrelerin neden olduğu </a:t>
            </a:r>
            <a:r>
              <a:rPr lang="tr-TR" sz="2200" dirty="0" smtClean="0">
                <a:latin typeface="Times New Roman" panose="02020603050405020304" pitchFamily="18" charset="0"/>
                <a:cs typeface="Times New Roman" panose="02020603050405020304" pitchFamily="18" charset="0"/>
              </a:rPr>
              <a:t>komplikasyonlar oluşabilir.</a:t>
            </a:r>
            <a:endParaRPr lang="tr-TR" sz="2200" dirty="0">
              <a:latin typeface="Times New Roman" panose="02020603050405020304" pitchFamily="18" charset="0"/>
              <a:cs typeface="Times New Roman" panose="02020603050405020304" pitchFamily="18" charset="0"/>
            </a:endParaRPr>
          </a:p>
        </p:txBody>
      </p:sp>
      <p:sp>
        <p:nvSpPr>
          <p:cNvPr id="6" name="Altbilgi Yer Tutucusu 5"/>
          <p:cNvSpPr>
            <a:spLocks noGrp="1"/>
          </p:cNvSpPr>
          <p:nvPr>
            <p:ph type="ftr" sz="quarter" idx="11"/>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3" name="Slayt Numarası Yer Tutucusu 2"/>
          <p:cNvSpPr>
            <a:spLocks noGrp="1"/>
          </p:cNvSpPr>
          <p:nvPr>
            <p:ph type="sldNum" sz="quarter" idx="12"/>
          </p:nvPr>
        </p:nvSpPr>
        <p:spPr/>
        <p:txBody>
          <a:bodyPr/>
          <a:lstStyle/>
          <a:p>
            <a:fld id="{B42519C3-FD92-42BA-99F1-05CFB5D255D1}" type="slidenum">
              <a:rPr lang="tr-TR" smtClean="0"/>
              <a:pPr/>
              <a:t>8</a:t>
            </a:fld>
            <a:endParaRPr lang="tr-T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Tree>
    <p:extLst>
      <p:ext uri="{BB962C8B-B14F-4D97-AF65-F5344CB8AC3E}">
        <p14:creationId xmlns:p14="http://schemas.microsoft.com/office/powerpoint/2010/main" xmlns="" val="424297662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15616" y="274638"/>
            <a:ext cx="7571184" cy="864269"/>
          </a:xfrm>
        </p:spPr>
        <p:txBody>
          <a:bodyPr>
            <a:normAutofit/>
          </a:bodyPr>
          <a:lstStyle/>
          <a:p>
            <a:r>
              <a:rPr lang="tr-TR" altLang="tr-TR" sz="3200" b="1" dirty="0" smtClean="0">
                <a:solidFill>
                  <a:srgbClr val="FF0000"/>
                </a:solidFill>
                <a:latin typeface="Times New Roman" panose="02020603050405020304" pitchFamily="18" charset="0"/>
                <a:cs typeface="Times New Roman" panose="02020603050405020304" pitchFamily="18" charset="0"/>
              </a:rPr>
              <a:t>Orak Hücreli Anemi de Tedavi</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4" name="İçerik Yer Tutucusu 3"/>
          <p:cNvSpPr>
            <a:spLocks noGrp="1"/>
          </p:cNvSpPr>
          <p:nvPr>
            <p:ph idx="1"/>
          </p:nvPr>
        </p:nvSpPr>
        <p:spPr>
          <a:xfrm>
            <a:off x="457200" y="1340768"/>
            <a:ext cx="8229600" cy="4785395"/>
          </a:xfrm>
        </p:spPr>
        <p:txBody>
          <a:bodyPr>
            <a:normAutofit/>
          </a:bodyPr>
          <a:lstStyle/>
          <a:p>
            <a:r>
              <a:rPr lang="tr-TR" sz="2800" dirty="0" smtClean="0">
                <a:latin typeface="Times New Roman" panose="02020603050405020304" pitchFamily="18" charset="0"/>
                <a:cs typeface="Times New Roman" panose="02020603050405020304" pitchFamily="18" charset="0"/>
              </a:rPr>
              <a:t>Antibiyotikler </a:t>
            </a:r>
            <a:r>
              <a:rPr lang="tr-TR" sz="2800" dirty="0">
                <a:latin typeface="Times New Roman" panose="02020603050405020304" pitchFamily="18" charset="0"/>
                <a:cs typeface="Times New Roman" panose="02020603050405020304" pitchFamily="18" charset="0"/>
              </a:rPr>
              <a:t>bebeklerde enfeksiyonları önlemeye yardımcı olur ve ağrı kesiciler (ağızdan ya da damar yoluyla), damar yoluyla alınan sıvılar ve oksijen solumak ağrı ataklarının tedavisinde yararlı </a:t>
            </a:r>
            <a:r>
              <a:rPr lang="tr-TR" sz="2800" dirty="0" smtClean="0">
                <a:latin typeface="Times New Roman" panose="02020603050405020304" pitchFamily="18" charset="0"/>
                <a:cs typeface="Times New Roman" panose="02020603050405020304" pitchFamily="18" charset="0"/>
              </a:rPr>
              <a:t>olur</a:t>
            </a:r>
          </a:p>
          <a:p>
            <a:r>
              <a:rPr lang="tr-TR" sz="2800" dirty="0" smtClean="0">
                <a:latin typeface="Times New Roman" panose="02020603050405020304" pitchFamily="18" charset="0"/>
                <a:cs typeface="Times New Roman" panose="02020603050405020304" pitchFamily="18" charset="0"/>
              </a:rPr>
              <a:t>Kan </a:t>
            </a:r>
            <a:r>
              <a:rPr lang="tr-TR" sz="2800" dirty="0">
                <a:latin typeface="Times New Roman" panose="02020603050405020304" pitchFamily="18" charset="0"/>
                <a:cs typeface="Times New Roman" panose="02020603050405020304" pitchFamily="18" charset="0"/>
              </a:rPr>
              <a:t>transfüzyonu, dolaşımdaki alyuvar sayısını artırarak aneminin düzeltilmesine yardımcı </a:t>
            </a:r>
            <a:r>
              <a:rPr lang="tr-TR" sz="2800" dirty="0" smtClean="0">
                <a:latin typeface="Times New Roman" panose="02020603050405020304" pitchFamily="18" charset="0"/>
                <a:cs typeface="Times New Roman" panose="02020603050405020304" pitchFamily="18" charset="0"/>
              </a:rPr>
              <a:t>olur.</a:t>
            </a:r>
          </a:p>
          <a:p>
            <a:r>
              <a:rPr lang="tr-TR" sz="2800" dirty="0" smtClean="0">
                <a:latin typeface="Times New Roman" panose="02020603050405020304" pitchFamily="18" charset="0"/>
                <a:cs typeface="Times New Roman" panose="02020603050405020304" pitchFamily="18" charset="0"/>
              </a:rPr>
              <a:t>Hidroksiüre </a:t>
            </a:r>
            <a:r>
              <a:rPr lang="tr-TR" sz="2800" dirty="0">
                <a:latin typeface="Times New Roman" panose="02020603050405020304" pitchFamily="18" charset="0"/>
                <a:cs typeface="Times New Roman" panose="02020603050405020304" pitchFamily="18" charset="0"/>
              </a:rPr>
              <a:t>bazı erişkinlerde yararlı olabilir, ancak çocuklarda tedaviye ilişkin araştırmalar devam </a:t>
            </a:r>
            <a:r>
              <a:rPr lang="tr-TR" sz="2800" dirty="0" smtClean="0">
                <a:latin typeface="Times New Roman" panose="02020603050405020304" pitchFamily="18" charset="0"/>
                <a:cs typeface="Times New Roman" panose="02020603050405020304" pitchFamily="18" charset="0"/>
              </a:rPr>
              <a:t>etmektedir</a:t>
            </a:r>
            <a:endParaRPr lang="tr-TR" sz="2800" dirty="0">
              <a:latin typeface="Times New Roman" panose="02020603050405020304" pitchFamily="18" charset="0"/>
              <a:cs typeface="Times New Roman" panose="02020603050405020304" pitchFamily="18" charset="0"/>
            </a:endParaRPr>
          </a:p>
        </p:txBody>
      </p:sp>
      <p:sp>
        <p:nvSpPr>
          <p:cNvPr id="6" name="Altbilgi Yer Tutucusu 5"/>
          <p:cNvSpPr>
            <a:spLocks noGrp="1"/>
          </p:cNvSpPr>
          <p:nvPr>
            <p:ph type="ftr" sz="quarter" idx="11"/>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3" name="Slayt Numarası Yer Tutucusu 2"/>
          <p:cNvSpPr>
            <a:spLocks noGrp="1"/>
          </p:cNvSpPr>
          <p:nvPr>
            <p:ph type="sldNum" sz="quarter" idx="12"/>
          </p:nvPr>
        </p:nvSpPr>
        <p:spPr/>
        <p:txBody>
          <a:bodyPr/>
          <a:lstStyle/>
          <a:p>
            <a:fld id="{B42519C3-FD92-42BA-99F1-05CFB5D255D1}" type="slidenum">
              <a:rPr lang="tr-TR" smtClean="0"/>
              <a:pPr/>
              <a:t>9</a:t>
            </a:fld>
            <a:endParaRPr lang="tr-T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Tree>
    <p:extLst>
      <p:ext uri="{BB962C8B-B14F-4D97-AF65-F5344CB8AC3E}">
        <p14:creationId xmlns:p14="http://schemas.microsoft.com/office/powerpoint/2010/main" xmlns="" val="290671229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t Başlık 2"/>
          <p:cNvSpPr>
            <a:spLocks noGrp="1"/>
          </p:cNvSpPr>
          <p:nvPr>
            <p:ph type="subTitle" idx="1"/>
          </p:nvPr>
        </p:nvSpPr>
        <p:spPr>
          <a:xfrm>
            <a:off x="395536" y="1052736"/>
            <a:ext cx="8424936" cy="5256584"/>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85000" lnSpcReduction="20000"/>
          </a:bodyPr>
          <a:lstStyle/>
          <a:p>
            <a:pPr algn="l">
              <a:lnSpc>
                <a:spcPct val="170000"/>
              </a:lnSpc>
              <a:spcBef>
                <a:spcPts val="0"/>
              </a:spcBef>
              <a:buClr>
                <a:srgbClr val="FF0066"/>
              </a:buClr>
              <a:buSzPct val="90000"/>
              <a:defRPr/>
            </a:pPr>
            <a:r>
              <a:rPr lang="tr-TR" sz="2600" b="1" dirty="0" smtClean="0">
                <a:solidFill>
                  <a:prstClr val="black"/>
                </a:solidFill>
                <a:latin typeface="Times New Roman" panose="02020603050405020304" pitchFamily="18" charset="0"/>
                <a:cs typeface="Times New Roman" panose="02020603050405020304" pitchFamily="18" charset="0"/>
              </a:rPr>
              <a:t>Vücudun </a:t>
            </a:r>
            <a:r>
              <a:rPr lang="tr-TR" sz="2600" b="1" dirty="0">
                <a:solidFill>
                  <a:prstClr val="black"/>
                </a:solidFill>
                <a:latin typeface="Times New Roman" panose="02020603050405020304" pitchFamily="18" charset="0"/>
                <a:cs typeface="Times New Roman" panose="02020603050405020304" pitchFamily="18" charset="0"/>
              </a:rPr>
              <a:t>yeterli miktarda ve yüksek kalitede kan </a:t>
            </a:r>
            <a:r>
              <a:rPr lang="tr-TR" sz="2600" b="1" dirty="0" smtClean="0">
                <a:solidFill>
                  <a:prstClr val="black"/>
                </a:solidFill>
                <a:latin typeface="Times New Roman" panose="02020603050405020304" pitchFamily="18" charset="0"/>
                <a:cs typeface="Times New Roman" panose="02020603050405020304" pitchFamily="18" charset="0"/>
              </a:rPr>
              <a:t>üretimini </a:t>
            </a:r>
            <a:r>
              <a:rPr lang="tr-TR" sz="2600" b="1" dirty="0">
                <a:solidFill>
                  <a:prstClr val="black"/>
                </a:solidFill>
                <a:latin typeface="Times New Roman" panose="02020603050405020304" pitchFamily="18" charset="0"/>
                <a:cs typeface="Times New Roman" panose="02020603050405020304" pitchFamily="18" charset="0"/>
              </a:rPr>
              <a:t>engelleyen, </a:t>
            </a:r>
            <a:r>
              <a:rPr lang="tr-TR" sz="2600" b="1" dirty="0">
                <a:solidFill>
                  <a:srgbClr val="FF0000"/>
                </a:solidFill>
                <a:latin typeface="Times New Roman" panose="02020603050405020304" pitchFamily="18" charset="0"/>
                <a:cs typeface="Times New Roman" panose="02020603050405020304" pitchFamily="18" charset="0"/>
              </a:rPr>
              <a:t>önlenebilir,</a:t>
            </a:r>
            <a:r>
              <a:rPr lang="tr-TR" sz="2600" b="1" dirty="0">
                <a:solidFill>
                  <a:prstClr val="black"/>
                </a:solidFill>
                <a:latin typeface="Times New Roman" panose="02020603050405020304" pitchFamily="18" charset="0"/>
                <a:cs typeface="Times New Roman" panose="02020603050405020304" pitchFamily="18" charset="0"/>
              </a:rPr>
              <a:t> kalıtsal geçişli bir grup </a:t>
            </a:r>
            <a:r>
              <a:rPr lang="tr-TR" sz="2600" b="1" dirty="0" smtClean="0">
                <a:solidFill>
                  <a:prstClr val="black"/>
                </a:solidFill>
                <a:latin typeface="Times New Roman" panose="02020603050405020304" pitchFamily="18" charset="0"/>
                <a:cs typeface="Times New Roman" panose="02020603050405020304" pitchFamily="18" charset="0"/>
              </a:rPr>
              <a:t>hastalıktır</a:t>
            </a:r>
            <a:endParaRPr lang="tr-TR" sz="2600" dirty="0" smtClean="0">
              <a:solidFill>
                <a:prstClr val="black"/>
              </a:solidFill>
              <a:latin typeface="Times New Roman" panose="02020603050405020304" pitchFamily="18" charset="0"/>
              <a:cs typeface="Times New Roman" panose="02020603050405020304" pitchFamily="18" charset="0"/>
            </a:endParaRPr>
          </a:p>
          <a:p>
            <a:pPr algn="l">
              <a:lnSpc>
                <a:spcPct val="170000"/>
              </a:lnSpc>
              <a:spcBef>
                <a:spcPts val="0"/>
              </a:spcBef>
              <a:buClr>
                <a:srgbClr val="FF0066"/>
              </a:buClr>
              <a:buSzPct val="90000"/>
              <a:defRPr/>
            </a:pPr>
            <a:r>
              <a:rPr lang="tr-TR" sz="2600" dirty="0" smtClean="0">
                <a:solidFill>
                  <a:prstClr val="black"/>
                </a:solidFill>
                <a:latin typeface="Times New Roman" panose="02020603050405020304" pitchFamily="18" charset="0"/>
                <a:cs typeface="Times New Roman" panose="02020603050405020304" pitchFamily="18" charset="0"/>
              </a:rPr>
              <a:t>Türkiye </a:t>
            </a:r>
            <a:r>
              <a:rPr lang="tr-TR" sz="2600" dirty="0">
                <a:solidFill>
                  <a:prstClr val="black"/>
                </a:solidFill>
                <a:latin typeface="Times New Roman" panose="02020603050405020304" pitchFamily="18" charset="0"/>
                <a:cs typeface="Times New Roman" panose="02020603050405020304" pitchFamily="18" charset="0"/>
              </a:rPr>
              <a:t>dahil, tüm Akdeniz ülkelerinde önemli </a:t>
            </a:r>
            <a:r>
              <a:rPr lang="tr-TR" sz="2600" dirty="0">
                <a:solidFill>
                  <a:srgbClr val="FF0000"/>
                </a:solidFill>
                <a:latin typeface="Times New Roman" panose="02020603050405020304" pitchFamily="18" charset="0"/>
                <a:cs typeface="Times New Roman" panose="02020603050405020304" pitchFamily="18" charset="0"/>
              </a:rPr>
              <a:t>bir halk sağlığı </a:t>
            </a:r>
            <a:r>
              <a:rPr lang="tr-TR" sz="2600" dirty="0">
                <a:solidFill>
                  <a:prstClr val="black"/>
                </a:solidFill>
                <a:latin typeface="Times New Roman" panose="02020603050405020304" pitchFamily="18" charset="0"/>
                <a:cs typeface="Times New Roman" panose="02020603050405020304" pitchFamily="18" charset="0"/>
              </a:rPr>
              <a:t>sorunudur. </a:t>
            </a:r>
            <a:r>
              <a:rPr lang="tr-TR" sz="2600" dirty="0" smtClean="0">
                <a:solidFill>
                  <a:prstClr val="black"/>
                </a:solidFill>
                <a:latin typeface="Times New Roman" panose="02020603050405020304" pitchFamily="18" charset="0"/>
                <a:cs typeface="Times New Roman" panose="02020603050405020304" pitchFamily="18" charset="0"/>
              </a:rPr>
              <a:t>Tedavi maliyeti yüksek, ancak korunmak ucuz ve kolaydır</a:t>
            </a:r>
            <a:endParaRPr lang="tr-TR" sz="2600" dirty="0">
              <a:solidFill>
                <a:prstClr val="black"/>
              </a:solidFill>
              <a:latin typeface="Times New Roman" panose="02020603050405020304" pitchFamily="18" charset="0"/>
              <a:cs typeface="Times New Roman" panose="02020603050405020304" pitchFamily="18" charset="0"/>
            </a:endParaRPr>
          </a:p>
          <a:p>
            <a:pPr algn="l">
              <a:spcBef>
                <a:spcPts val="0"/>
              </a:spcBef>
              <a:buClr>
                <a:srgbClr val="FF0066"/>
              </a:buClr>
              <a:buSzPct val="90000"/>
              <a:defRPr/>
            </a:pPr>
            <a:endParaRPr lang="tr-TR" sz="2600" dirty="0">
              <a:solidFill>
                <a:prstClr val="black"/>
              </a:solidFill>
              <a:latin typeface="Times New Roman" panose="02020603050405020304" pitchFamily="18" charset="0"/>
              <a:cs typeface="Times New Roman" panose="02020603050405020304" pitchFamily="18" charset="0"/>
            </a:endParaRPr>
          </a:p>
          <a:p>
            <a:pPr algn="l">
              <a:spcBef>
                <a:spcPts val="0"/>
              </a:spcBef>
              <a:buClr>
                <a:srgbClr val="FF0066"/>
              </a:buClr>
              <a:buSzPct val="90000"/>
              <a:defRPr/>
            </a:pPr>
            <a:r>
              <a:rPr lang="tr-TR" sz="2600" dirty="0" smtClean="0">
                <a:solidFill>
                  <a:prstClr val="black"/>
                </a:solidFill>
                <a:latin typeface="Times New Roman" panose="02020603050405020304" pitchFamily="18" charset="0"/>
                <a:cs typeface="Times New Roman" panose="02020603050405020304" pitchFamily="18" charset="0"/>
              </a:rPr>
              <a:t>Ülkemizde sık görülmesinin nedeni ise;</a:t>
            </a:r>
            <a:endParaRPr lang="tr-TR" sz="2600" dirty="0">
              <a:solidFill>
                <a:prstClr val="black"/>
              </a:solidFill>
              <a:latin typeface="Times New Roman" panose="02020603050405020304" pitchFamily="18" charset="0"/>
              <a:cs typeface="Times New Roman" panose="02020603050405020304" pitchFamily="18" charset="0"/>
            </a:endParaRPr>
          </a:p>
          <a:p>
            <a:pPr algn="just">
              <a:lnSpc>
                <a:spcPct val="150000"/>
              </a:lnSpc>
              <a:buFont typeface="Arial" pitchFamily="34" charset="0"/>
              <a:buChar char="•"/>
            </a:pPr>
            <a:r>
              <a:rPr lang="tr-TR" sz="2600" dirty="0">
                <a:solidFill>
                  <a:schemeClr val="tx1"/>
                </a:solidFill>
                <a:latin typeface="Times New Roman" pitchFamily="18" charset="0"/>
                <a:cs typeface="Times New Roman" pitchFamily="18" charset="0"/>
              </a:rPr>
              <a:t>Akraba evlilikleri oranının yüksek olması (1/4)</a:t>
            </a:r>
          </a:p>
          <a:p>
            <a:pPr algn="just">
              <a:lnSpc>
                <a:spcPct val="150000"/>
              </a:lnSpc>
              <a:buFont typeface="Arial" pitchFamily="34" charset="0"/>
              <a:buChar char="•"/>
            </a:pPr>
            <a:r>
              <a:rPr lang="tr-TR" sz="2600" dirty="0">
                <a:solidFill>
                  <a:schemeClr val="tx1"/>
                </a:solidFill>
                <a:latin typeface="Times New Roman" pitchFamily="18" charset="0"/>
                <a:cs typeface="Times New Roman" pitchFamily="18" charset="0"/>
              </a:rPr>
              <a:t>Akraba evliliklerinin en çok birinci dereceden </a:t>
            </a:r>
            <a:endParaRPr lang="tr-TR" sz="2600" dirty="0" smtClean="0">
              <a:solidFill>
                <a:schemeClr val="tx1"/>
              </a:solidFill>
              <a:latin typeface="Times New Roman" pitchFamily="18" charset="0"/>
              <a:cs typeface="Times New Roman" pitchFamily="18" charset="0"/>
            </a:endParaRPr>
          </a:p>
          <a:p>
            <a:pPr algn="just">
              <a:lnSpc>
                <a:spcPct val="150000"/>
              </a:lnSpc>
            </a:pPr>
            <a:r>
              <a:rPr lang="tr-TR" sz="2600" dirty="0">
                <a:solidFill>
                  <a:schemeClr val="tx1"/>
                </a:solidFill>
                <a:latin typeface="Times New Roman" pitchFamily="18" charset="0"/>
                <a:cs typeface="Times New Roman" pitchFamily="18" charset="0"/>
              </a:rPr>
              <a:t> </a:t>
            </a:r>
            <a:r>
              <a:rPr lang="tr-TR" sz="2600" dirty="0" smtClean="0">
                <a:solidFill>
                  <a:schemeClr val="tx1"/>
                </a:solidFill>
                <a:latin typeface="Times New Roman" pitchFamily="18" charset="0"/>
                <a:cs typeface="Times New Roman" pitchFamily="18" charset="0"/>
              </a:rPr>
              <a:t>akrabalar </a:t>
            </a:r>
            <a:r>
              <a:rPr lang="tr-TR" sz="2600" dirty="0">
                <a:solidFill>
                  <a:schemeClr val="tx1"/>
                </a:solidFill>
                <a:latin typeface="Times New Roman" pitchFamily="18" charset="0"/>
                <a:cs typeface="Times New Roman" pitchFamily="18" charset="0"/>
              </a:rPr>
              <a:t>arasında gerçekleşmesi (%70) </a:t>
            </a:r>
          </a:p>
          <a:p>
            <a:pPr algn="just">
              <a:lnSpc>
                <a:spcPct val="150000"/>
              </a:lnSpc>
              <a:buFont typeface="Arial" pitchFamily="34" charset="0"/>
              <a:buChar char="•"/>
            </a:pPr>
            <a:r>
              <a:rPr lang="tr-TR" sz="2600" dirty="0">
                <a:solidFill>
                  <a:schemeClr val="tx1"/>
                </a:solidFill>
                <a:latin typeface="Times New Roman" pitchFamily="18" charset="0"/>
                <a:cs typeface="Times New Roman" pitchFamily="18" charset="0"/>
              </a:rPr>
              <a:t>Anadolu’da yıllar boyunca çok çeşitli ırk </a:t>
            </a:r>
            <a:r>
              <a:rPr lang="tr-TR" sz="2600" dirty="0" smtClean="0">
                <a:solidFill>
                  <a:schemeClr val="tx1"/>
                </a:solidFill>
                <a:latin typeface="Times New Roman" pitchFamily="18" charset="0"/>
                <a:cs typeface="Times New Roman" pitchFamily="18" charset="0"/>
              </a:rPr>
              <a:t>ve</a:t>
            </a:r>
          </a:p>
          <a:p>
            <a:pPr algn="just">
              <a:lnSpc>
                <a:spcPct val="150000"/>
              </a:lnSpc>
            </a:pPr>
            <a:r>
              <a:rPr lang="tr-TR" sz="2600" dirty="0" smtClean="0">
                <a:solidFill>
                  <a:schemeClr val="tx1"/>
                </a:solidFill>
                <a:latin typeface="Times New Roman" pitchFamily="18" charset="0"/>
                <a:cs typeface="Times New Roman" pitchFamily="18" charset="0"/>
              </a:rPr>
              <a:t>  </a:t>
            </a:r>
            <a:r>
              <a:rPr lang="tr-TR" sz="2600" dirty="0">
                <a:solidFill>
                  <a:schemeClr val="tx1"/>
                </a:solidFill>
                <a:latin typeface="Times New Roman" pitchFamily="18" charset="0"/>
                <a:cs typeface="Times New Roman" pitchFamily="18" charset="0"/>
              </a:rPr>
              <a:t>kültürlerin yaşamasından </a:t>
            </a:r>
            <a:r>
              <a:rPr lang="tr-TR" sz="2600" dirty="0" smtClean="0">
                <a:solidFill>
                  <a:schemeClr val="tx1"/>
                </a:solidFill>
                <a:latin typeface="Times New Roman" pitchFamily="18" charset="0"/>
                <a:cs typeface="Times New Roman" pitchFamily="18" charset="0"/>
              </a:rPr>
              <a:t>kaynaklanmaktadır</a:t>
            </a:r>
            <a:endParaRPr lang="tr-TR" sz="2600" dirty="0">
              <a:solidFill>
                <a:schemeClr val="tx1"/>
              </a:solidFill>
              <a:latin typeface="Times New Roman" pitchFamily="18" charset="0"/>
              <a:cs typeface="Times New Roman" pitchFamily="18" charset="0"/>
            </a:endParaRPr>
          </a:p>
          <a:p>
            <a:pPr algn="l"/>
            <a:endParaRPr lang="tr-TR" sz="3100" dirty="0"/>
          </a:p>
        </p:txBody>
      </p:sp>
      <p:pic>
        <p:nvPicPr>
          <p:cNvPr id="5" name="Picture 2" descr="C:\Users\meliha.babayigit\Desktop\talasemia.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09402" y="3212976"/>
            <a:ext cx="3127094" cy="2736304"/>
          </a:xfrm>
          <a:prstGeom prst="rect">
            <a:avLst/>
          </a:prstGeom>
          <a:noFill/>
          <a:ln>
            <a:noFill/>
          </a:ln>
          <a:extLst>
            <a:ext uri="{909E8E84-426E-40DD-AFC4-6F175D3DCCD1}">
              <a14:hiddenFill xmlns:a14="http://schemas.microsoft.com/office/drawing/2010/main" xmlns="">
                <a:solidFill>
                  <a:srgbClr val="FFFFFF"/>
                </a:solidFill>
              </a14:hiddenFill>
            </a:ext>
          </a:extLst>
        </p:spPr>
      </p:pic>
      <p:sp>
        <p:nvSpPr>
          <p:cNvPr id="4" name="3 Metin kutusu"/>
          <p:cNvSpPr txBox="1"/>
          <p:nvPr/>
        </p:nvSpPr>
        <p:spPr>
          <a:xfrm>
            <a:off x="3563888" y="467961"/>
            <a:ext cx="2345514" cy="584775"/>
          </a:xfrm>
          <a:prstGeom prst="rect">
            <a:avLst/>
          </a:prstGeom>
          <a:noFill/>
        </p:spPr>
        <p:txBody>
          <a:bodyPr wrap="none" rtlCol="0">
            <a:sp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a:t>
            </a:r>
            <a:endParaRPr lang="tr-TR" sz="3200" dirty="0"/>
          </a:p>
        </p:txBody>
      </p:sp>
    </p:spTree>
    <p:extLst>
      <p:ext uri="{BB962C8B-B14F-4D97-AF65-F5344CB8AC3E}">
        <p14:creationId xmlns:p14="http://schemas.microsoft.com/office/powerpoint/2010/main" xmlns="" val="6038801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1356798" y="476672"/>
            <a:ext cx="6430403" cy="1008112"/>
          </a:xfrm>
        </p:spPr>
        <p:txBody>
          <a:bodyPr>
            <a:normAutofit/>
          </a:bodyPr>
          <a:lstStyle/>
          <a:p>
            <a:r>
              <a:rPr lang="tr-TR" altLang="tr-TR" sz="3200" b="1" dirty="0">
                <a:solidFill>
                  <a:srgbClr val="FF0000"/>
                </a:solidFill>
                <a:latin typeface="Times New Roman" pitchFamily="18" charset="0"/>
                <a:cs typeface="Times New Roman" pitchFamily="18" charset="0"/>
              </a:rPr>
              <a:t>Talasemi Nedir? </a:t>
            </a:r>
            <a:endParaRPr lang="tr-TR" sz="3200" dirty="0">
              <a:solidFill>
                <a:srgbClr val="FF0000"/>
              </a:solidFill>
              <a:latin typeface="Times New Roman" pitchFamily="18" charset="0"/>
              <a:cs typeface="Times New Roman" pitchFamily="18" charset="0"/>
            </a:endParaRPr>
          </a:p>
        </p:txBody>
      </p:sp>
      <p:sp>
        <p:nvSpPr>
          <p:cNvPr id="5" name="İçerik Yer Tutucusu 2"/>
          <p:cNvSpPr>
            <a:spLocks noGrp="1"/>
          </p:cNvSpPr>
          <p:nvPr>
            <p:ph type="subTitle" idx="1"/>
          </p:nvPr>
        </p:nvSpPr>
        <p:spPr>
          <a:xfrm>
            <a:off x="395536" y="1484784"/>
            <a:ext cx="5688632" cy="4896544"/>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pPr algn="l">
              <a:buFontTx/>
              <a:buBlip>
                <a:blip r:embed="rId3"/>
              </a:buBlip>
            </a:pPr>
            <a:r>
              <a:rPr lang="tr-TR" altLang="tr-TR" sz="2200" dirty="0" smtClean="0">
                <a:solidFill>
                  <a:schemeClr val="tx1"/>
                </a:solidFill>
                <a:latin typeface="Times New Roman" pitchFamily="18" charset="0"/>
                <a:cs typeface="Times New Roman" pitchFamily="18" charset="0"/>
              </a:rPr>
              <a:t>Talasemi 3-4 aylıkken başlayan, sürekli kan nakli gerektiren çok ciddi bir kan hastalığıdır </a:t>
            </a:r>
          </a:p>
          <a:p>
            <a:pPr algn="l"/>
            <a:endParaRPr lang="tr-TR" altLang="tr-TR" sz="2000" dirty="0" smtClean="0">
              <a:solidFill>
                <a:schemeClr val="tx1"/>
              </a:solidFill>
              <a:latin typeface="Times New Roman" pitchFamily="18" charset="0"/>
              <a:cs typeface="Times New Roman" pitchFamily="18" charset="0"/>
            </a:endParaRPr>
          </a:p>
          <a:p>
            <a:pPr algn="l">
              <a:buFontTx/>
              <a:buBlip>
                <a:blip r:embed="rId3"/>
              </a:buBlip>
            </a:pPr>
            <a:r>
              <a:rPr lang="tr-TR" altLang="tr-TR" sz="2000" dirty="0" smtClean="0">
                <a:solidFill>
                  <a:schemeClr val="tx1"/>
                </a:solidFill>
                <a:latin typeface="Times New Roman" pitchFamily="18" charset="0"/>
                <a:cs typeface="Times New Roman" pitchFamily="18" charset="0"/>
              </a:rPr>
              <a:t>Halsizlik, solgunluk iştahsızlık, huzursuzluk, karaciğer-dalak büyümesi sonucu karın şişliği, sık sık ateşlenme iskelet sisteminde değişiklik, yüz ve kafa kemiklerinden başlayarak kemiklerde değişiklik ve tipik bir yüz görünümü ortaya çıkar</a:t>
            </a:r>
          </a:p>
          <a:p>
            <a:pPr algn="l"/>
            <a:endParaRPr lang="tr-TR" altLang="tr-TR" sz="2000" dirty="0" smtClean="0">
              <a:solidFill>
                <a:schemeClr val="tx1"/>
              </a:solidFill>
              <a:latin typeface="Times New Roman" pitchFamily="18" charset="0"/>
              <a:cs typeface="Times New Roman" pitchFamily="18" charset="0"/>
            </a:endParaRPr>
          </a:p>
          <a:p>
            <a:pPr algn="l">
              <a:buFontTx/>
              <a:buBlip>
                <a:blip r:embed="rId3"/>
              </a:buBlip>
            </a:pPr>
            <a:r>
              <a:rPr lang="tr-TR" altLang="tr-TR" sz="2000" dirty="0" smtClean="0">
                <a:solidFill>
                  <a:schemeClr val="tx1"/>
                </a:solidFill>
                <a:latin typeface="Times New Roman" pitchFamily="18" charset="0"/>
                <a:cs typeface="Times New Roman" pitchFamily="18" charset="0"/>
              </a:rPr>
              <a:t>Talasemi hastaları hayatları boyunca düzenli tedavi görmek zorundadırlar</a:t>
            </a:r>
          </a:p>
          <a:p>
            <a:pPr algn="l"/>
            <a:endParaRPr lang="tr-TR" altLang="tr-TR" sz="2000" dirty="0" smtClean="0">
              <a:solidFill>
                <a:schemeClr val="tx1"/>
              </a:solidFill>
              <a:latin typeface="Times New Roman" pitchFamily="18" charset="0"/>
              <a:cs typeface="Times New Roman" pitchFamily="18" charset="0"/>
            </a:endParaRPr>
          </a:p>
          <a:p>
            <a:pPr algn="l">
              <a:buFontTx/>
              <a:buBlip>
                <a:blip r:embed="rId3"/>
              </a:buBlip>
            </a:pPr>
            <a:r>
              <a:rPr lang="tr-TR" altLang="tr-TR" sz="2000" dirty="0" smtClean="0">
                <a:solidFill>
                  <a:schemeClr val="tx1"/>
                </a:solidFill>
                <a:latin typeface="Times New Roman" pitchFamily="18" charset="0"/>
                <a:cs typeface="Times New Roman" pitchFamily="18" charset="0"/>
              </a:rPr>
              <a:t>Uygulanan tedaviler zor ve pahalıdır</a:t>
            </a:r>
          </a:p>
          <a:p>
            <a:pPr algn="l"/>
            <a:endParaRPr lang="tr-TR" altLang="tr-TR" sz="2000" dirty="0" smtClean="0">
              <a:solidFill>
                <a:schemeClr val="tx1"/>
              </a:solidFill>
              <a:latin typeface="Times New Roman" pitchFamily="18" charset="0"/>
              <a:cs typeface="Times New Roman" pitchFamily="18" charset="0"/>
            </a:endParaRPr>
          </a:p>
        </p:txBody>
      </p:sp>
      <p:pic>
        <p:nvPicPr>
          <p:cNvPr id="6" name="Picture 11" descr="eski.gif (44527 bytes)"/>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156176" y="1628800"/>
            <a:ext cx="2519610" cy="360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6038801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116632"/>
            <a:ext cx="648072" cy="792088"/>
          </a:xfrm>
          <a:prstGeom prst="rect">
            <a:avLst/>
          </a:prstGeom>
          <a:noFill/>
          <a:ln>
            <a:noFill/>
          </a:ln>
        </p:spPr>
      </p:pic>
      <p:sp>
        <p:nvSpPr>
          <p:cNvPr id="6" name="Dikdörtgen 5"/>
          <p:cNvSpPr/>
          <p:nvPr/>
        </p:nvSpPr>
        <p:spPr>
          <a:xfrm>
            <a:off x="6756808" y="6593491"/>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3075" name="Picture 3"/>
          <p:cNvPicPr>
            <a:picLocks noChangeAspect="1" noChangeArrowheads="1"/>
          </p:cNvPicPr>
          <p:nvPr/>
        </p:nvPicPr>
        <p:blipFill>
          <a:blip r:embed="rId3" cstate="print"/>
          <a:srcRect/>
          <a:stretch>
            <a:fillRect/>
          </a:stretch>
        </p:blipFill>
        <p:spPr bwMode="auto">
          <a:xfrm>
            <a:off x="1043608" y="980728"/>
            <a:ext cx="7372350" cy="5391150"/>
          </a:xfrm>
          <a:prstGeom prst="rect">
            <a:avLst/>
          </a:prstGeom>
          <a:noFill/>
          <a:ln w="9525">
            <a:noFill/>
            <a:miter lim="800000"/>
            <a:headEnd/>
            <a:tailEnd/>
          </a:ln>
        </p:spPr>
      </p:pic>
    </p:spTree>
    <p:extLst>
      <p:ext uri="{BB962C8B-B14F-4D97-AF65-F5344CB8AC3E}">
        <p14:creationId xmlns:p14="http://schemas.microsoft.com/office/powerpoint/2010/main" xmlns="" val="4558035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1212782" y="404664"/>
            <a:ext cx="6718435" cy="864095"/>
          </a:xfrm>
        </p:spPr>
        <p:txBody>
          <a:bodyPr>
            <a:norm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 Tipleri</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a:spLocks noGrp="1" noChangeArrowheads="1"/>
          </p:cNvSpPr>
          <p:nvPr>
            <p:ph type="subTitle" idx="1"/>
          </p:nvPr>
        </p:nvSpPr>
        <p:spPr>
          <a:xfrm>
            <a:off x="251520" y="1268759"/>
            <a:ext cx="5184576" cy="5400601"/>
          </a:xfrm>
        </p:spPr>
        <p:txBody>
          <a:bodyPr>
            <a:normAutofit fontScale="25000" lnSpcReduction="20000"/>
          </a:bodyPr>
          <a:lstStyle/>
          <a:p>
            <a:pPr marL="457200" indent="-457200" algn="l">
              <a:lnSpc>
                <a:spcPct val="90000"/>
              </a:lnSpc>
              <a:buFont typeface="Wingdings" pitchFamily="2" charset="2"/>
              <a:buNone/>
            </a:pPr>
            <a:r>
              <a:rPr lang="tr-TR" sz="7200" b="1" dirty="0" smtClean="0">
                <a:solidFill>
                  <a:srgbClr val="FF0000"/>
                </a:solidFill>
                <a:latin typeface="Times New Roman" panose="02020603050405020304" pitchFamily="18" charset="0"/>
                <a:cs typeface="Times New Roman" panose="02020603050405020304" pitchFamily="18" charset="0"/>
              </a:rPr>
              <a:t>1.TALASEMİ MİNÖR  </a:t>
            </a:r>
          </a:p>
          <a:p>
            <a:pPr marL="457200" indent="-457200" algn="l">
              <a:lnSpc>
                <a:spcPct val="90000"/>
              </a:lnSpc>
              <a:buFont typeface="Wingdings" pitchFamily="2" charset="2"/>
              <a:buNone/>
            </a:pPr>
            <a:r>
              <a:rPr lang="tr-TR" sz="6400" i="1" dirty="0" smtClean="0">
                <a:solidFill>
                  <a:srgbClr val="FF0000"/>
                </a:solidFill>
                <a:latin typeface="Times New Roman" panose="02020603050405020304" pitchFamily="18" charset="0"/>
                <a:cs typeface="Times New Roman" panose="02020603050405020304" pitchFamily="18" charset="0"/>
              </a:rPr>
              <a:t>(TALASEMİ TAŞIYICILIĞI)</a:t>
            </a:r>
            <a:endParaRPr lang="tr-TR" sz="7200" b="1" dirty="0" smtClean="0">
              <a:solidFill>
                <a:srgbClr val="FF0000"/>
              </a:solidFill>
              <a:latin typeface="Times New Roman" panose="02020603050405020304" pitchFamily="18" charset="0"/>
              <a:cs typeface="Times New Roman" panose="02020603050405020304" pitchFamily="18" charset="0"/>
            </a:endParaRPr>
          </a:p>
          <a:p>
            <a:pPr marL="457200" indent="-457200" algn="l">
              <a:lnSpc>
                <a:spcPct val="90000"/>
              </a:lnSpc>
              <a:buFont typeface="Wingdings" pitchFamily="2" charset="2"/>
              <a:buNone/>
            </a:pPr>
            <a:endParaRPr lang="tr-TR" sz="2400" b="1" dirty="0">
              <a:solidFill>
                <a:srgbClr val="FF0000"/>
              </a:solidFill>
              <a:latin typeface="Times New Roman" panose="02020603050405020304" pitchFamily="18" charset="0"/>
              <a:cs typeface="Times New Roman" panose="02020603050405020304" pitchFamily="18" charset="0"/>
            </a:endParaRPr>
          </a:p>
          <a:p>
            <a:pPr marL="342900" indent="-342900" algn="l">
              <a:lnSpc>
                <a:spcPct val="170000"/>
              </a:lnSpc>
              <a:spcBef>
                <a:spcPts val="0"/>
              </a:spcBef>
              <a:buFont typeface="Arial" panose="020B0604020202020204" pitchFamily="34" charset="0"/>
              <a:buChar char="•"/>
            </a:pPr>
            <a:r>
              <a:rPr lang="tr-TR" sz="7600" dirty="0" smtClean="0">
                <a:solidFill>
                  <a:schemeClr val="tx1"/>
                </a:solidFill>
                <a:latin typeface="Times New Roman" panose="02020603050405020304" pitchFamily="18" charset="0"/>
                <a:cs typeface="Times New Roman" panose="02020603050405020304" pitchFamily="18" charset="0"/>
              </a:rPr>
              <a:t>Bu </a:t>
            </a:r>
            <a:r>
              <a:rPr lang="tr-TR" sz="7600" dirty="0">
                <a:solidFill>
                  <a:schemeClr val="tx1"/>
                </a:solidFill>
                <a:latin typeface="Times New Roman" panose="02020603050405020304" pitchFamily="18" charset="0"/>
                <a:cs typeface="Times New Roman" panose="02020603050405020304" pitchFamily="18" charset="0"/>
              </a:rPr>
              <a:t>bireyler, tamamen </a:t>
            </a:r>
            <a:r>
              <a:rPr lang="tr-TR" sz="7600" dirty="0" smtClean="0">
                <a:solidFill>
                  <a:schemeClr val="tx1"/>
                </a:solidFill>
                <a:latin typeface="Times New Roman" panose="02020603050405020304" pitchFamily="18" charset="0"/>
                <a:cs typeface="Times New Roman" panose="02020603050405020304" pitchFamily="18" charset="0"/>
              </a:rPr>
              <a:t>sağlıklıdır</a:t>
            </a:r>
          </a:p>
          <a:p>
            <a:pPr marL="342900" indent="-342900" algn="l">
              <a:lnSpc>
                <a:spcPct val="170000"/>
              </a:lnSpc>
              <a:spcBef>
                <a:spcPts val="0"/>
              </a:spcBef>
              <a:buFont typeface="Arial" panose="020B0604020202020204" pitchFamily="34" charset="0"/>
              <a:buChar char="•"/>
            </a:pPr>
            <a:r>
              <a:rPr lang="tr-TR" sz="7600" dirty="0" smtClean="0">
                <a:solidFill>
                  <a:schemeClr val="tx1"/>
                </a:solidFill>
                <a:latin typeface="Times New Roman" panose="02020603050405020304" pitchFamily="18" charset="0"/>
                <a:cs typeface="Times New Roman" panose="02020603050405020304" pitchFamily="18" charset="0"/>
              </a:rPr>
              <a:t>Eğer </a:t>
            </a:r>
            <a:r>
              <a:rPr lang="tr-TR" sz="7600" dirty="0">
                <a:solidFill>
                  <a:schemeClr val="tx1"/>
                </a:solidFill>
                <a:latin typeface="Times New Roman" panose="02020603050405020304" pitchFamily="18" charset="0"/>
                <a:cs typeface="Times New Roman" panose="02020603050405020304" pitchFamily="18" charset="0"/>
              </a:rPr>
              <a:t>her iki ebeveyn de talasemi taşıyıcı ise, çocuklarına aktardıkları </a:t>
            </a:r>
            <a:r>
              <a:rPr lang="tr-TR" sz="7600" dirty="0" smtClean="0">
                <a:solidFill>
                  <a:schemeClr val="tx1"/>
                </a:solidFill>
                <a:latin typeface="Times New Roman" panose="02020603050405020304" pitchFamily="18" charset="0"/>
                <a:cs typeface="Times New Roman" panose="02020603050405020304" pitchFamily="18" charset="0"/>
              </a:rPr>
              <a:t>talasemi </a:t>
            </a:r>
            <a:r>
              <a:rPr lang="tr-TR" sz="7600" dirty="0">
                <a:solidFill>
                  <a:schemeClr val="tx1"/>
                </a:solidFill>
                <a:latin typeface="Times New Roman" panose="02020603050405020304" pitchFamily="18" charset="0"/>
                <a:cs typeface="Times New Roman" panose="02020603050405020304" pitchFamily="18" charset="0"/>
              </a:rPr>
              <a:t>geni ile talasemi hastalığına neden </a:t>
            </a:r>
            <a:r>
              <a:rPr lang="tr-TR" sz="7600" dirty="0" smtClean="0">
                <a:solidFill>
                  <a:schemeClr val="tx1"/>
                </a:solidFill>
                <a:latin typeface="Times New Roman" panose="02020603050405020304" pitchFamily="18" charset="0"/>
                <a:cs typeface="Times New Roman" panose="02020603050405020304" pitchFamily="18" charset="0"/>
              </a:rPr>
              <a:t>olabilirler</a:t>
            </a:r>
          </a:p>
          <a:p>
            <a:pPr marL="342900" indent="-342900" algn="l">
              <a:lnSpc>
                <a:spcPct val="170000"/>
              </a:lnSpc>
              <a:spcBef>
                <a:spcPts val="0"/>
              </a:spcBef>
              <a:buFont typeface="Arial" panose="020B0604020202020204" pitchFamily="34" charset="0"/>
              <a:buChar char="•"/>
            </a:pPr>
            <a:r>
              <a:rPr lang="tr-TR" sz="7600" dirty="0" smtClean="0">
                <a:solidFill>
                  <a:schemeClr val="tx1"/>
                </a:solidFill>
                <a:latin typeface="Times New Roman" panose="02020603050405020304" pitchFamily="18" charset="0"/>
                <a:cs typeface="Times New Roman" panose="02020603050405020304" pitchFamily="18" charset="0"/>
              </a:rPr>
              <a:t>Talasemi </a:t>
            </a:r>
            <a:r>
              <a:rPr lang="tr-TR" sz="7600" dirty="0">
                <a:solidFill>
                  <a:schemeClr val="tx1"/>
                </a:solidFill>
                <a:latin typeface="Times New Roman" panose="02020603050405020304" pitchFamily="18" charset="0"/>
                <a:cs typeface="Times New Roman" panose="02020603050405020304" pitchFamily="18" charset="0"/>
              </a:rPr>
              <a:t>taşıyıcılarına T</a:t>
            </a:r>
            <a:r>
              <a:rPr lang="tr-TR" sz="7600" dirty="0" smtClean="0">
                <a:solidFill>
                  <a:schemeClr val="tx1"/>
                </a:solidFill>
                <a:latin typeface="Times New Roman" panose="02020603050405020304" pitchFamily="18" charset="0"/>
                <a:cs typeface="Times New Roman" panose="02020603050405020304" pitchFamily="18" charset="0"/>
              </a:rPr>
              <a:t>alasemi Minör denir </a:t>
            </a:r>
          </a:p>
          <a:p>
            <a:pPr marL="342900" indent="-342900" algn="l">
              <a:lnSpc>
                <a:spcPct val="170000"/>
              </a:lnSpc>
              <a:spcBef>
                <a:spcPts val="0"/>
              </a:spcBef>
              <a:buFont typeface="Arial" panose="020B0604020202020204" pitchFamily="34" charset="0"/>
              <a:buChar char="•"/>
            </a:pPr>
            <a:r>
              <a:rPr lang="tr-TR" sz="7600" dirty="0" smtClean="0">
                <a:solidFill>
                  <a:schemeClr val="tx1"/>
                </a:solidFill>
                <a:latin typeface="Times New Roman" panose="02020603050405020304" pitchFamily="18" charset="0"/>
                <a:cs typeface="Times New Roman" panose="02020603050405020304" pitchFamily="18" charset="0"/>
              </a:rPr>
              <a:t>Bu </a:t>
            </a:r>
            <a:r>
              <a:rPr lang="tr-TR" sz="7600" dirty="0">
                <a:solidFill>
                  <a:schemeClr val="tx1"/>
                </a:solidFill>
                <a:latin typeface="Times New Roman" panose="02020603050405020304" pitchFamily="18" charset="0"/>
                <a:cs typeface="Times New Roman" panose="02020603050405020304" pitchFamily="18" charset="0"/>
              </a:rPr>
              <a:t>bireyler tamamen sağlıklıdır ve </a:t>
            </a:r>
            <a:r>
              <a:rPr lang="tr-TR" sz="7600" b="1" dirty="0">
                <a:solidFill>
                  <a:schemeClr val="tx1"/>
                </a:solidFill>
                <a:latin typeface="Times New Roman" panose="02020603050405020304" pitchFamily="18" charset="0"/>
                <a:cs typeface="Times New Roman" panose="02020603050405020304" pitchFamily="18" charset="0"/>
              </a:rPr>
              <a:t>hafif derecede anemi </a:t>
            </a:r>
            <a:r>
              <a:rPr lang="tr-TR" sz="7600" dirty="0">
                <a:solidFill>
                  <a:schemeClr val="tx1"/>
                </a:solidFill>
                <a:latin typeface="Times New Roman" panose="02020603050405020304" pitchFamily="18" charset="0"/>
                <a:cs typeface="Times New Roman" panose="02020603050405020304" pitchFamily="18" charset="0"/>
              </a:rPr>
              <a:t>dışında herhangi bir bulgu </a:t>
            </a:r>
            <a:r>
              <a:rPr lang="tr-TR" sz="7600" dirty="0" smtClean="0">
                <a:solidFill>
                  <a:schemeClr val="tx1"/>
                </a:solidFill>
                <a:latin typeface="Times New Roman" panose="02020603050405020304" pitchFamily="18" charset="0"/>
                <a:cs typeface="Times New Roman" panose="02020603050405020304" pitchFamily="18" charset="0"/>
              </a:rPr>
              <a:t>yoktur</a:t>
            </a:r>
            <a:endParaRPr lang="tr-TR" sz="7600" dirty="0">
              <a:solidFill>
                <a:schemeClr val="tx1"/>
              </a:solidFill>
              <a:latin typeface="Times New Roman" panose="02020603050405020304" pitchFamily="18" charset="0"/>
              <a:cs typeface="Times New Roman" panose="02020603050405020304" pitchFamily="18" charset="0"/>
            </a:endParaRPr>
          </a:p>
          <a:p>
            <a:pPr marL="342900" indent="-342900" algn="l">
              <a:lnSpc>
                <a:spcPct val="170000"/>
              </a:lnSpc>
              <a:spcBef>
                <a:spcPts val="0"/>
              </a:spcBef>
              <a:buFont typeface="Arial" panose="020B0604020202020204" pitchFamily="34" charset="0"/>
              <a:buChar char="•"/>
            </a:pPr>
            <a:r>
              <a:rPr lang="tr-TR" sz="7600" b="1" dirty="0">
                <a:solidFill>
                  <a:schemeClr val="tx1"/>
                </a:solidFill>
                <a:latin typeface="Times New Roman" panose="02020603050405020304" pitchFamily="18" charset="0"/>
                <a:cs typeface="Times New Roman" panose="02020603050405020304" pitchFamily="18" charset="0"/>
              </a:rPr>
              <a:t>Beta talasemi taşıyıcıları, yanlış </a:t>
            </a:r>
            <a:r>
              <a:rPr lang="tr-TR" sz="7600" b="1" dirty="0" smtClean="0">
                <a:solidFill>
                  <a:schemeClr val="tx1"/>
                </a:solidFill>
                <a:latin typeface="Times New Roman" panose="02020603050405020304" pitchFamily="18" charset="0"/>
                <a:cs typeface="Times New Roman" panose="02020603050405020304" pitchFamily="18" charset="0"/>
              </a:rPr>
              <a:t>teşhisle </a:t>
            </a:r>
            <a:r>
              <a:rPr lang="tr-TR" sz="7600" b="1" dirty="0">
                <a:solidFill>
                  <a:schemeClr val="tx1"/>
                </a:solidFill>
                <a:latin typeface="Times New Roman" panose="02020603050405020304" pitchFamily="18" charset="0"/>
                <a:cs typeface="Times New Roman" panose="02020603050405020304" pitchFamily="18" charset="0"/>
              </a:rPr>
              <a:t>demir eksikliği anemisi zannedilip yıllarca buna yönelik tedavi </a:t>
            </a:r>
            <a:r>
              <a:rPr lang="tr-TR" sz="7600" b="1" dirty="0" smtClean="0">
                <a:solidFill>
                  <a:schemeClr val="tx1"/>
                </a:solidFill>
                <a:latin typeface="Times New Roman" panose="02020603050405020304" pitchFamily="18" charset="0"/>
                <a:cs typeface="Times New Roman" panose="02020603050405020304" pitchFamily="18" charset="0"/>
              </a:rPr>
              <a:t>edilirler </a:t>
            </a:r>
            <a:endParaRPr lang="tr-TR" sz="7600" b="1" dirty="0">
              <a:solidFill>
                <a:schemeClr val="tx1"/>
              </a:solidFill>
              <a:latin typeface="Times New Roman" panose="02020603050405020304" pitchFamily="18" charset="0"/>
              <a:cs typeface="Times New Roman" panose="02020603050405020304" pitchFamily="18" charset="0"/>
            </a:endParaRPr>
          </a:p>
          <a:p>
            <a:pPr marL="457200" indent="-457200" algn="l">
              <a:lnSpc>
                <a:spcPct val="90000"/>
              </a:lnSpc>
              <a:buFont typeface="Wingdings" pitchFamily="2" charset="2"/>
              <a:buNone/>
            </a:pPr>
            <a:r>
              <a:rPr lang="tr-TR" sz="2400" dirty="0">
                <a:solidFill>
                  <a:schemeClr val="tx1"/>
                </a:solidFill>
                <a:latin typeface="Times New Roman" panose="02020603050405020304" pitchFamily="18" charset="0"/>
                <a:cs typeface="Times New Roman" panose="02020603050405020304" pitchFamily="18" charset="0"/>
              </a:rPr>
              <a:t/>
            </a:r>
            <a:br>
              <a:rPr lang="tr-TR" sz="2400" dirty="0">
                <a:solidFill>
                  <a:schemeClr val="tx1"/>
                </a:solidFill>
                <a:latin typeface="Times New Roman" panose="02020603050405020304" pitchFamily="18" charset="0"/>
                <a:cs typeface="Times New Roman" panose="02020603050405020304" pitchFamily="18" charset="0"/>
              </a:rPr>
            </a:br>
            <a:endParaRPr lang="tr-TR" sz="2400" dirty="0">
              <a:solidFill>
                <a:schemeClr val="tx1"/>
              </a:solidFill>
              <a:latin typeface="Times New Roman" panose="02020603050405020304" pitchFamily="18" charset="0"/>
              <a:cs typeface="Times New Roman" panose="02020603050405020304" pitchFamily="18" charset="0"/>
            </a:endParaRPr>
          </a:p>
        </p:txBody>
      </p:sp>
      <p:pic>
        <p:nvPicPr>
          <p:cNvPr id="5" name="Picture 3" descr="C:\Users\meliha.babayigit\Desktop\understanding-hemophilia-how-you-can-help-your-hemophiliac-child_0c6eb.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80112" y="2204864"/>
            <a:ext cx="3441595" cy="352839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403039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meliha.babayigit\Desktop\major-ve-minor-talasemi-00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03648" y="1124744"/>
            <a:ext cx="6791977" cy="3993730"/>
          </a:xfrm>
          <a:prstGeom prst="rect">
            <a:avLst/>
          </a:prstGeom>
          <a:noFill/>
          <a:ln w="25400">
            <a:solidFill>
              <a:schemeClr val="tx1"/>
            </a:solidFill>
          </a:ln>
          <a:extLst>
            <a:ext uri="{909E8E84-426E-40DD-AFC4-6F175D3DCCD1}">
              <a14:hiddenFill xmlns:a14="http://schemas.microsoft.com/office/drawing/2010/main" xmlns="">
                <a:solidFill>
                  <a:srgbClr val="FFFFFF"/>
                </a:solidFill>
              </a14:hiddenFill>
            </a:ext>
          </a:extLst>
        </p:spPr>
      </p:pic>
      <p:sp>
        <p:nvSpPr>
          <p:cNvPr id="5" name="Unvan 4"/>
          <p:cNvSpPr>
            <a:spLocks noGrp="1"/>
          </p:cNvSpPr>
          <p:nvPr>
            <p:ph type="ctrTitle"/>
          </p:nvPr>
        </p:nvSpPr>
        <p:spPr>
          <a:xfrm>
            <a:off x="1115616" y="404663"/>
            <a:ext cx="7772400" cy="720081"/>
          </a:xfrm>
        </p:spPr>
        <p:txBody>
          <a:bodyPr>
            <a:norm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 Taşıyıcılığı</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7" name="Dikdörtgen 6"/>
          <p:cNvSpPr/>
          <p:nvPr/>
        </p:nvSpPr>
        <p:spPr>
          <a:xfrm>
            <a:off x="395536" y="5229200"/>
            <a:ext cx="8424936" cy="923330"/>
          </a:xfrm>
          <a:prstGeom prst="rect">
            <a:avLst/>
          </a:prstGeom>
        </p:spPr>
        <p:txBody>
          <a:bodyPr wrap="square">
            <a:spAutoFit/>
          </a:bodyPr>
          <a:lstStyle/>
          <a:p>
            <a:pPr algn="just"/>
            <a:r>
              <a:rPr lang="tr-TR" dirty="0">
                <a:solidFill>
                  <a:srgbClr val="FF0000"/>
                </a:solidFill>
                <a:latin typeface="Times New Roman" panose="02020603050405020304" pitchFamily="18" charset="0"/>
                <a:cs typeface="Times New Roman" panose="02020603050405020304" pitchFamily="18" charset="0"/>
              </a:rPr>
              <a:t>Talasemi Majörlü </a:t>
            </a:r>
            <a:r>
              <a:rPr lang="tr-TR" dirty="0">
                <a:latin typeface="Times New Roman" panose="02020603050405020304" pitchFamily="18" charset="0"/>
                <a:cs typeface="Times New Roman" panose="02020603050405020304" pitchFamily="18" charset="0"/>
              </a:rPr>
              <a:t>bir çocuk doğduktan sonra bile, her gebelikte % 25 olasılıkla </a:t>
            </a:r>
            <a:r>
              <a:rPr lang="tr-TR" dirty="0">
                <a:solidFill>
                  <a:srgbClr val="FF0000"/>
                </a:solidFill>
                <a:latin typeface="Times New Roman" panose="02020603050405020304" pitchFamily="18" charset="0"/>
                <a:cs typeface="Times New Roman" panose="02020603050405020304" pitchFamily="18" charset="0"/>
              </a:rPr>
              <a:t>Talasemi Majörlü </a:t>
            </a:r>
            <a:r>
              <a:rPr lang="tr-TR" dirty="0">
                <a:latin typeface="Times New Roman" panose="02020603050405020304" pitchFamily="18" charset="0"/>
                <a:cs typeface="Times New Roman" panose="02020603050405020304" pitchFamily="18" charset="0"/>
              </a:rPr>
              <a:t>çocuk </a:t>
            </a:r>
            <a:r>
              <a:rPr lang="tr-TR" dirty="0" smtClean="0">
                <a:latin typeface="Times New Roman" panose="02020603050405020304" pitchFamily="18" charset="0"/>
                <a:cs typeface="Times New Roman" panose="02020603050405020304" pitchFamily="18" charset="0"/>
              </a:rPr>
              <a:t>doğma </a:t>
            </a:r>
            <a:r>
              <a:rPr lang="tr-TR" dirty="0">
                <a:latin typeface="Times New Roman" panose="02020603050405020304" pitchFamily="18" charset="0"/>
                <a:cs typeface="Times New Roman" panose="02020603050405020304" pitchFamily="18" charset="0"/>
              </a:rPr>
              <a:t>riski devam eder. Böylece Talasemili bir çocuğa sahip olan bir ailenin ikinci çocuğu da </a:t>
            </a:r>
            <a:r>
              <a:rPr lang="tr-TR" dirty="0">
                <a:solidFill>
                  <a:srgbClr val="FF0000"/>
                </a:solidFill>
                <a:latin typeface="Times New Roman" panose="02020603050405020304" pitchFamily="18" charset="0"/>
                <a:cs typeface="Times New Roman" panose="02020603050405020304" pitchFamily="18" charset="0"/>
              </a:rPr>
              <a:t>Talasemi Majörlü </a:t>
            </a:r>
            <a:r>
              <a:rPr lang="tr-TR" dirty="0" smtClean="0">
                <a:latin typeface="Times New Roman" panose="02020603050405020304" pitchFamily="18" charset="0"/>
                <a:cs typeface="Times New Roman" panose="02020603050405020304" pitchFamily="18" charset="0"/>
              </a:rPr>
              <a:t>olabilir</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250718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Talasemi’nin Tipleri</a:t>
            </a:r>
            <a:endParaRPr lang="tr-TR" sz="3200" b="1" dirty="0">
              <a:latin typeface="Times New Roman" panose="02020603050405020304" pitchFamily="18" charset="0"/>
              <a:cs typeface="Times New Roman" panose="02020603050405020304" pitchFamily="18" charset="0"/>
            </a:endParaRPr>
          </a:p>
        </p:txBody>
      </p:sp>
      <p:pic>
        <p:nvPicPr>
          <p:cNvPr id="4" name="Resim 3"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6" name="Dikdörtgen 5"/>
          <p:cNvSpPr/>
          <p:nvPr/>
        </p:nvSpPr>
        <p:spPr>
          <a:xfrm>
            <a:off x="249901" y="1379203"/>
            <a:ext cx="4680520" cy="4824537"/>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t"/>
          <a:lstStyle/>
          <a:p>
            <a:pPr>
              <a:lnSpc>
                <a:spcPct val="90000"/>
              </a:lnSpc>
            </a:pPr>
            <a:r>
              <a:rPr lang="tr-TR" sz="2000" b="1" dirty="0">
                <a:solidFill>
                  <a:srgbClr val="FF0000"/>
                </a:solidFill>
                <a:latin typeface="Times New Roman" pitchFamily="18" charset="0"/>
                <a:cs typeface="Times New Roman" pitchFamily="18" charset="0"/>
              </a:rPr>
              <a:t>2 .</a:t>
            </a:r>
            <a:r>
              <a:rPr lang="tr-TR" b="1" dirty="0">
                <a:solidFill>
                  <a:srgbClr val="FF0000"/>
                </a:solidFill>
                <a:latin typeface="Times New Roman" pitchFamily="18" charset="0"/>
                <a:cs typeface="Times New Roman" pitchFamily="18" charset="0"/>
              </a:rPr>
              <a:t>TALASEMİ </a:t>
            </a:r>
            <a:r>
              <a:rPr lang="tr-TR" b="1" dirty="0" smtClean="0">
                <a:solidFill>
                  <a:srgbClr val="FF0000"/>
                </a:solidFill>
                <a:latin typeface="Times New Roman" pitchFamily="18" charset="0"/>
                <a:cs typeface="Times New Roman" pitchFamily="18" charset="0"/>
              </a:rPr>
              <a:t>İNTERMEDİA </a:t>
            </a:r>
            <a:endParaRPr lang="tr-TR" b="1" dirty="0">
              <a:solidFill>
                <a:srgbClr val="FF0000"/>
              </a:solidFill>
              <a:latin typeface="Times New Roman" pitchFamily="18" charset="0"/>
              <a:cs typeface="Times New Roman" pitchFamily="18" charset="0"/>
            </a:endParaRPr>
          </a:p>
          <a:p>
            <a:pPr marL="285750" indent="-285750">
              <a:buFont typeface="Arial" panose="020B0604020202020204" pitchFamily="34" charset="0"/>
              <a:buChar char="•"/>
            </a:pPr>
            <a:r>
              <a:rPr lang="tr-TR" sz="2200" dirty="0">
                <a:latin typeface="Times New Roman" pitchFamily="18" charset="0"/>
                <a:cs typeface="Times New Roman" pitchFamily="18" charset="0"/>
              </a:rPr>
              <a:t>Hastalık belirtileri genellikle ileri yaşlarda başlayan, kan gereksinimleri daha az olan hastalığın hafif formudur</a:t>
            </a:r>
            <a:r>
              <a:rPr lang="tr-TR" sz="2200" dirty="0" smtClean="0">
                <a:latin typeface="Times New Roman" pitchFamily="18" charset="0"/>
                <a:cs typeface="Times New Roman" pitchFamily="18" charset="0"/>
              </a:rPr>
              <a:t>.</a:t>
            </a:r>
            <a:endParaRPr lang="tr-TR" sz="2200" dirty="0">
              <a:latin typeface="Times New Roman" pitchFamily="18" charset="0"/>
              <a:cs typeface="Times New Roman" pitchFamily="18" charset="0"/>
            </a:endParaRPr>
          </a:p>
          <a:p>
            <a:pPr marL="285750" indent="-285750">
              <a:buFont typeface="Arial" panose="020B0604020202020204" pitchFamily="34" charset="0"/>
              <a:buChar char="•"/>
            </a:pPr>
            <a:r>
              <a:rPr lang="tr-TR" sz="2200" dirty="0">
                <a:latin typeface="Times New Roman" pitchFamily="18" charset="0"/>
                <a:cs typeface="Times New Roman" pitchFamily="18" charset="0"/>
              </a:rPr>
              <a:t>Kan transfüzyonu ihtiyaçları genelde </a:t>
            </a:r>
            <a:r>
              <a:rPr lang="tr-TR" sz="2200" dirty="0" smtClean="0">
                <a:latin typeface="Times New Roman" pitchFamily="18" charset="0"/>
                <a:cs typeface="Times New Roman" pitchFamily="18" charset="0"/>
              </a:rPr>
              <a:t>olmaz </a:t>
            </a:r>
            <a:endParaRPr lang="tr-TR" sz="2200" dirty="0">
              <a:latin typeface="Times New Roman" pitchFamily="18" charset="0"/>
              <a:cs typeface="Times New Roman" pitchFamily="18" charset="0"/>
            </a:endParaRPr>
          </a:p>
          <a:p>
            <a:pPr marL="285750" indent="-285750">
              <a:buFont typeface="Arial" panose="020B0604020202020204" pitchFamily="34" charset="0"/>
              <a:buChar char="•"/>
            </a:pPr>
            <a:r>
              <a:rPr lang="tr-TR" sz="2200" dirty="0">
                <a:latin typeface="Times New Roman" pitchFamily="18" charset="0"/>
                <a:cs typeface="Times New Roman" pitchFamily="18" charset="0"/>
              </a:rPr>
              <a:t>Klinik Talasemi Major’a göre daha hafif </a:t>
            </a:r>
            <a:r>
              <a:rPr lang="tr-TR" sz="2200" dirty="0" smtClean="0">
                <a:latin typeface="Times New Roman" pitchFamily="18" charset="0"/>
                <a:cs typeface="Times New Roman" pitchFamily="18" charset="0"/>
              </a:rPr>
              <a:t>seyreder</a:t>
            </a:r>
            <a:endParaRPr lang="tr-TR" sz="2200" dirty="0">
              <a:latin typeface="Times New Roman" pitchFamily="18" charset="0"/>
              <a:cs typeface="Times New Roman" pitchFamily="18" charset="0"/>
            </a:endParaRPr>
          </a:p>
          <a:p>
            <a:pPr marL="285750" indent="-285750">
              <a:buFont typeface="Arial" panose="020B0604020202020204" pitchFamily="34" charset="0"/>
              <a:buChar char="•"/>
            </a:pPr>
            <a:r>
              <a:rPr lang="tr-TR" sz="2200" dirty="0" smtClean="0">
                <a:latin typeface="Times New Roman" pitchFamily="18" charset="0"/>
                <a:cs typeface="Times New Roman" pitchFamily="18" charset="0"/>
              </a:rPr>
              <a:t>Hastalık </a:t>
            </a:r>
            <a:r>
              <a:rPr lang="tr-TR" sz="2200" dirty="0">
                <a:latin typeface="Times New Roman" pitchFamily="18" charset="0"/>
                <a:cs typeface="Times New Roman" pitchFamily="18" charset="0"/>
              </a:rPr>
              <a:t>belirtileri </a:t>
            </a:r>
            <a:r>
              <a:rPr lang="tr-TR" sz="2200" b="1" dirty="0">
                <a:latin typeface="Times New Roman" pitchFamily="18" charset="0"/>
                <a:cs typeface="Times New Roman" pitchFamily="18" charset="0"/>
              </a:rPr>
              <a:t>2-4 </a:t>
            </a:r>
            <a:r>
              <a:rPr lang="tr-TR" sz="2200" dirty="0">
                <a:latin typeface="Times New Roman" pitchFamily="18" charset="0"/>
                <a:cs typeface="Times New Roman" pitchFamily="18" charset="0"/>
              </a:rPr>
              <a:t>yaşlarında ortaya </a:t>
            </a:r>
            <a:r>
              <a:rPr lang="tr-TR" sz="2200" dirty="0" smtClean="0">
                <a:latin typeface="Times New Roman" pitchFamily="18" charset="0"/>
                <a:cs typeface="Times New Roman" pitchFamily="18" charset="0"/>
              </a:rPr>
              <a:t>çıkar</a:t>
            </a:r>
            <a:endParaRPr lang="tr-TR" sz="2200" dirty="0">
              <a:latin typeface="Times New Roman" pitchFamily="18" charset="0"/>
              <a:cs typeface="Times New Roman" pitchFamily="18" charset="0"/>
            </a:endParaRPr>
          </a:p>
          <a:p>
            <a:pPr marL="285750" indent="-285750">
              <a:buFont typeface="Arial" panose="020B0604020202020204" pitchFamily="34" charset="0"/>
              <a:buChar char="•"/>
            </a:pPr>
            <a:r>
              <a:rPr lang="tr-TR" sz="2200" b="1" dirty="0">
                <a:latin typeface="Times New Roman" pitchFamily="18" charset="0"/>
                <a:cs typeface="Times New Roman" pitchFamily="18" charset="0"/>
              </a:rPr>
              <a:t>Hepatomegali </a:t>
            </a:r>
            <a:r>
              <a:rPr lang="tr-TR" sz="2200" dirty="0">
                <a:latin typeface="Times New Roman" pitchFamily="18" charset="0"/>
                <a:cs typeface="Times New Roman" pitchFamily="18" charset="0"/>
              </a:rPr>
              <a:t>(karaciğer büyümesi)</a:t>
            </a:r>
            <a:r>
              <a:rPr lang="tr-TR" sz="2200" b="1" dirty="0">
                <a:latin typeface="Times New Roman" pitchFamily="18" charset="0"/>
                <a:cs typeface="Times New Roman" pitchFamily="18" charset="0"/>
              </a:rPr>
              <a:t> </a:t>
            </a:r>
            <a:r>
              <a:rPr lang="tr-TR" sz="2200" dirty="0">
                <a:latin typeface="Times New Roman" pitchFamily="18" charset="0"/>
                <a:cs typeface="Times New Roman" pitchFamily="18" charset="0"/>
              </a:rPr>
              <a:t>ve </a:t>
            </a:r>
            <a:r>
              <a:rPr lang="tr-TR" sz="2200" b="1" dirty="0">
                <a:latin typeface="Times New Roman" pitchFamily="18" charset="0"/>
                <a:cs typeface="Times New Roman" pitchFamily="18" charset="0"/>
              </a:rPr>
              <a:t>splenomegali</a:t>
            </a:r>
            <a:r>
              <a:rPr lang="tr-TR" sz="2200" dirty="0">
                <a:latin typeface="Times New Roman" pitchFamily="18" charset="0"/>
                <a:cs typeface="Times New Roman" pitchFamily="18" charset="0"/>
              </a:rPr>
              <a:t> (</a:t>
            </a:r>
            <a:r>
              <a:rPr lang="tr-TR" sz="2200" dirty="0" smtClean="0">
                <a:latin typeface="Times New Roman" pitchFamily="18" charset="0"/>
                <a:cs typeface="Times New Roman" pitchFamily="18" charset="0"/>
              </a:rPr>
              <a:t>Dalak Büyümesi) </a:t>
            </a:r>
            <a:r>
              <a:rPr lang="tr-TR" sz="2200" dirty="0">
                <a:latin typeface="Times New Roman" pitchFamily="18" charset="0"/>
                <a:cs typeface="Times New Roman" pitchFamily="18" charset="0"/>
              </a:rPr>
              <a:t>görülebilir</a:t>
            </a:r>
          </a:p>
        </p:txBody>
      </p:sp>
      <p:pic>
        <p:nvPicPr>
          <p:cNvPr id="2050" name="Picture 2" descr="C:\Users\meliha.babayigit\Desktop\Arteria1-300817-850x49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37720" y="1417639"/>
            <a:ext cx="3694715" cy="467565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711785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504056"/>
          </a:xfrm>
        </p:spPr>
        <p:txBody>
          <a:bodyPr>
            <a:no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Talasemi’nin Tipleri</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323528" y="1196752"/>
            <a:ext cx="8353962" cy="5256584"/>
          </a:xfrm>
          <a:noFill/>
          <a:ln>
            <a:noFill/>
          </a:ln>
          <a:effectLst/>
        </p:spPr>
        <p:style>
          <a:lnRef idx="1">
            <a:schemeClr val="accent5"/>
          </a:lnRef>
          <a:fillRef idx="2">
            <a:schemeClr val="accent5"/>
          </a:fillRef>
          <a:effectRef idx="1">
            <a:schemeClr val="accent5"/>
          </a:effectRef>
          <a:fontRef idx="minor">
            <a:schemeClr val="dk1"/>
          </a:fontRef>
        </p:style>
        <p:txBody>
          <a:bodyPr>
            <a:noAutofit/>
          </a:bodyPr>
          <a:lstStyle/>
          <a:p>
            <a:pPr marL="0" indent="0">
              <a:buNone/>
            </a:pPr>
            <a:r>
              <a:rPr lang="tr-TR" sz="2000" b="1" dirty="0" smtClean="0">
                <a:solidFill>
                  <a:srgbClr val="FF0000"/>
                </a:solidFill>
                <a:latin typeface="Times New Roman" panose="02020603050405020304" pitchFamily="18" charset="0"/>
                <a:cs typeface="Times New Roman" panose="02020603050405020304" pitchFamily="18" charset="0"/>
              </a:rPr>
              <a:t>3. </a:t>
            </a:r>
            <a:r>
              <a:rPr lang="tr-TR" sz="1800" b="1" dirty="0" smtClean="0">
                <a:solidFill>
                  <a:srgbClr val="FF0000"/>
                </a:solidFill>
                <a:latin typeface="Times New Roman" panose="02020603050405020304" pitchFamily="18" charset="0"/>
                <a:cs typeface="Times New Roman" panose="02020603050405020304" pitchFamily="18" charset="0"/>
              </a:rPr>
              <a:t>TALASEMİ MAJÖR</a:t>
            </a:r>
            <a:endParaRPr lang="tr-TR" sz="1800" dirty="0" smtClean="0">
              <a:latin typeface="Times New Roman" panose="02020603050405020304" pitchFamily="18" charset="0"/>
              <a:cs typeface="Times New Roman" panose="02020603050405020304" pitchFamily="18" charset="0"/>
            </a:endParaRPr>
          </a:p>
          <a:p>
            <a:r>
              <a:rPr lang="tr-TR" sz="2000" dirty="0" smtClean="0">
                <a:latin typeface="Times New Roman" panose="02020603050405020304" pitchFamily="18" charset="0"/>
                <a:cs typeface="Times New Roman" panose="02020603050405020304" pitchFamily="18" charset="0"/>
              </a:rPr>
              <a:t>Akdeniz </a:t>
            </a:r>
            <a:r>
              <a:rPr lang="tr-TR" sz="2000" dirty="0">
                <a:latin typeface="Times New Roman" panose="02020603050405020304" pitchFamily="18" charset="0"/>
                <a:cs typeface="Times New Roman" panose="02020603050405020304" pitchFamily="18" charset="0"/>
              </a:rPr>
              <a:t>anemisi olarak </a:t>
            </a:r>
            <a:r>
              <a:rPr lang="tr-TR" sz="2000" dirty="0" smtClean="0">
                <a:latin typeface="Times New Roman" panose="02020603050405020304" pitchFamily="18" charset="0"/>
                <a:cs typeface="Times New Roman" panose="02020603050405020304" pitchFamily="18" charset="0"/>
              </a:rPr>
              <a:t>bilinir.</a:t>
            </a:r>
          </a:p>
          <a:p>
            <a:r>
              <a:rPr lang="tr-TR" sz="2000" dirty="0" smtClean="0">
                <a:latin typeface="Times New Roman" panose="02020603050405020304" pitchFamily="18" charset="0"/>
                <a:cs typeface="Times New Roman" panose="02020603050405020304" pitchFamily="18" charset="0"/>
              </a:rPr>
              <a:t>Hastalığın </a:t>
            </a:r>
            <a:r>
              <a:rPr lang="tr-TR" sz="2000" dirty="0">
                <a:latin typeface="Times New Roman" panose="02020603050405020304" pitchFamily="18" charset="0"/>
                <a:cs typeface="Times New Roman" panose="02020603050405020304" pitchFamily="18" charset="0"/>
              </a:rPr>
              <a:t>ağır seyreden </a:t>
            </a:r>
            <a:r>
              <a:rPr lang="tr-TR" sz="2000" dirty="0" smtClean="0">
                <a:latin typeface="Times New Roman" panose="02020603050405020304" pitchFamily="18" charset="0"/>
                <a:cs typeface="Times New Roman" panose="02020603050405020304" pitchFamily="18" charset="0"/>
              </a:rPr>
              <a:t>şeklidir </a:t>
            </a:r>
            <a:endParaRPr lang="tr-TR" sz="2000" dirty="0">
              <a:latin typeface="Times New Roman" panose="02020603050405020304" pitchFamily="18" charset="0"/>
              <a:cs typeface="Times New Roman" panose="02020603050405020304" pitchFamily="18" charset="0"/>
            </a:endParaRPr>
          </a:p>
          <a:p>
            <a:r>
              <a:rPr lang="tr-TR" sz="2000" dirty="0">
                <a:latin typeface="Times New Roman" panose="02020603050405020304" pitchFamily="18" charset="0"/>
                <a:cs typeface="Times New Roman" panose="02020603050405020304" pitchFamily="18" charset="0"/>
              </a:rPr>
              <a:t>Anne ve babanın </a:t>
            </a:r>
            <a:r>
              <a:rPr lang="tr-TR" sz="2000" b="1" dirty="0">
                <a:latin typeface="Times New Roman" panose="02020603050405020304" pitchFamily="18" charset="0"/>
                <a:cs typeface="Times New Roman" panose="02020603050405020304" pitchFamily="18" charset="0"/>
              </a:rPr>
              <a:t>her ikisinin </a:t>
            </a:r>
            <a:r>
              <a:rPr lang="tr-TR" sz="2000" i="1" dirty="0">
                <a:latin typeface="Times New Roman" panose="02020603050405020304" pitchFamily="18" charset="0"/>
                <a:cs typeface="Times New Roman" panose="02020603050405020304" pitchFamily="18" charset="0"/>
              </a:rPr>
              <a:t>de taşıyıcı </a:t>
            </a:r>
            <a:r>
              <a:rPr lang="tr-TR" sz="2000" dirty="0">
                <a:latin typeface="Times New Roman" panose="02020603050405020304" pitchFamily="18" charset="0"/>
                <a:cs typeface="Times New Roman" panose="02020603050405020304" pitchFamily="18" charset="0"/>
              </a:rPr>
              <a:t>olduğu </a:t>
            </a:r>
            <a:endParaRPr lang="tr-TR" sz="2000" dirty="0" smtClean="0">
              <a:latin typeface="Times New Roman" panose="02020603050405020304" pitchFamily="18" charset="0"/>
              <a:cs typeface="Times New Roman" panose="02020603050405020304" pitchFamily="18" charset="0"/>
            </a:endParaRPr>
          </a:p>
          <a:p>
            <a:pPr marL="0" indent="0">
              <a:buNone/>
            </a:pPr>
            <a:r>
              <a:rPr lang="tr-TR" sz="2000" dirty="0" smtClean="0">
                <a:latin typeface="Times New Roman" panose="02020603050405020304" pitchFamily="18" charset="0"/>
                <a:cs typeface="Times New Roman" panose="02020603050405020304" pitchFamily="18" charset="0"/>
              </a:rPr>
              <a:t>      evliliklerden doğan </a:t>
            </a:r>
            <a:r>
              <a:rPr lang="tr-TR" sz="2000" dirty="0">
                <a:latin typeface="Times New Roman" panose="02020603050405020304" pitchFamily="18" charset="0"/>
                <a:cs typeface="Times New Roman" panose="02020603050405020304" pitchFamily="18" charset="0"/>
              </a:rPr>
              <a:t>çocuklarda </a:t>
            </a:r>
            <a:r>
              <a:rPr lang="tr-TR" sz="2000" dirty="0" smtClean="0">
                <a:latin typeface="Times New Roman" panose="02020603050405020304" pitchFamily="18" charset="0"/>
                <a:cs typeface="Times New Roman" panose="02020603050405020304" pitchFamily="18" charset="0"/>
              </a:rPr>
              <a:t>görülür </a:t>
            </a:r>
            <a:endParaRPr lang="tr-TR" sz="2000" dirty="0">
              <a:latin typeface="Times New Roman" panose="02020603050405020304" pitchFamily="18" charset="0"/>
              <a:cs typeface="Times New Roman" panose="02020603050405020304" pitchFamily="18" charset="0"/>
            </a:endParaRPr>
          </a:p>
          <a:p>
            <a:r>
              <a:rPr lang="tr-TR" sz="2000" dirty="0">
                <a:latin typeface="Times New Roman" panose="02020603050405020304" pitchFamily="18" charset="0"/>
                <a:cs typeface="Times New Roman" panose="02020603050405020304" pitchFamily="18" charset="0"/>
              </a:rPr>
              <a:t>Hasta çocuklar doğduklarında normal görünüme </a:t>
            </a:r>
            <a:r>
              <a:rPr lang="tr-TR" sz="2000" dirty="0" smtClean="0">
                <a:latin typeface="Times New Roman" panose="02020603050405020304" pitchFamily="18" charset="0"/>
                <a:cs typeface="Times New Roman" panose="02020603050405020304" pitchFamily="18" charset="0"/>
              </a:rPr>
              <a:t>sahiptirler</a:t>
            </a:r>
          </a:p>
          <a:p>
            <a:r>
              <a:rPr lang="tr-TR" sz="2000" b="1" dirty="0" smtClean="0">
                <a:latin typeface="Times New Roman" panose="02020603050405020304" pitchFamily="18" charset="0"/>
                <a:cs typeface="Times New Roman" panose="02020603050405020304" pitchFamily="18" charset="0"/>
              </a:rPr>
              <a:t>6</a:t>
            </a:r>
            <a:r>
              <a:rPr lang="tr-TR" sz="2000" b="1" dirty="0">
                <a:latin typeface="Times New Roman" panose="02020603050405020304" pitchFamily="18" charset="0"/>
                <a:cs typeface="Times New Roman" panose="02020603050405020304" pitchFamily="18" charset="0"/>
              </a:rPr>
              <a:t>. aydan </a:t>
            </a:r>
            <a:r>
              <a:rPr lang="tr-TR" sz="2000" dirty="0">
                <a:latin typeface="Times New Roman" panose="02020603050405020304" pitchFamily="18" charset="0"/>
                <a:cs typeface="Times New Roman" panose="02020603050405020304" pitchFamily="18" charset="0"/>
              </a:rPr>
              <a:t>sonra hastalığın klasik belirti ve bulguları görülmeye </a:t>
            </a:r>
            <a:r>
              <a:rPr lang="tr-TR" sz="2000" dirty="0" smtClean="0">
                <a:latin typeface="Times New Roman" panose="02020603050405020304" pitchFamily="18" charset="0"/>
                <a:cs typeface="Times New Roman" panose="02020603050405020304" pitchFamily="18" charset="0"/>
              </a:rPr>
              <a:t>başlar</a:t>
            </a:r>
          </a:p>
          <a:p>
            <a:r>
              <a:rPr lang="tr-TR" sz="2000" b="1" dirty="0">
                <a:latin typeface="Times New Roman" panose="02020603050405020304" pitchFamily="18" charset="0"/>
                <a:cs typeface="Times New Roman" panose="02020603050405020304" pitchFamily="18" charset="0"/>
              </a:rPr>
              <a:t>Gelişme geriliği </a:t>
            </a:r>
            <a:r>
              <a:rPr lang="tr-TR" sz="2000" dirty="0">
                <a:latin typeface="Times New Roman" panose="02020603050405020304" pitchFamily="18" charset="0"/>
                <a:cs typeface="Times New Roman" panose="02020603050405020304" pitchFamily="18" charset="0"/>
              </a:rPr>
              <a:t>vardır. </a:t>
            </a:r>
            <a:r>
              <a:rPr lang="tr-TR" sz="2000" b="1" dirty="0">
                <a:latin typeface="Times New Roman" panose="02020603050405020304" pitchFamily="18" charset="0"/>
                <a:cs typeface="Times New Roman" panose="02020603050405020304" pitchFamily="18" charset="0"/>
              </a:rPr>
              <a:t>Halsizlik,</a:t>
            </a:r>
            <a:r>
              <a:rPr lang="tr-TR" sz="2000" dirty="0">
                <a:latin typeface="Times New Roman" panose="02020603050405020304" pitchFamily="18" charset="0"/>
                <a:cs typeface="Times New Roman" panose="02020603050405020304" pitchFamily="18" charset="0"/>
              </a:rPr>
              <a:t> </a:t>
            </a:r>
            <a:r>
              <a:rPr lang="tr-TR" sz="2000" b="1" dirty="0">
                <a:latin typeface="Times New Roman" panose="02020603050405020304" pitchFamily="18" charset="0"/>
                <a:cs typeface="Times New Roman" panose="02020603050405020304" pitchFamily="18" charset="0"/>
              </a:rPr>
              <a:t>solukluk</a:t>
            </a:r>
            <a:r>
              <a:rPr lang="tr-TR" sz="2000" dirty="0">
                <a:latin typeface="Times New Roman" panose="02020603050405020304" pitchFamily="18" charset="0"/>
                <a:cs typeface="Times New Roman" panose="02020603050405020304" pitchFamily="18" charset="0"/>
              </a:rPr>
              <a:t>, </a:t>
            </a:r>
            <a:r>
              <a:rPr lang="tr-TR" sz="2000" b="1" dirty="0">
                <a:latin typeface="Times New Roman" panose="02020603050405020304" pitchFamily="18" charset="0"/>
                <a:cs typeface="Times New Roman" panose="02020603050405020304" pitchFamily="18" charset="0"/>
              </a:rPr>
              <a:t>iştahsızlık</a:t>
            </a:r>
            <a:r>
              <a:rPr lang="tr-TR" sz="2000" dirty="0">
                <a:latin typeface="Times New Roman" panose="02020603050405020304" pitchFamily="18" charset="0"/>
                <a:cs typeface="Times New Roman" panose="02020603050405020304" pitchFamily="18" charset="0"/>
              </a:rPr>
              <a:t>, </a:t>
            </a:r>
            <a:r>
              <a:rPr lang="tr-TR" sz="2000" b="1" dirty="0">
                <a:latin typeface="Times New Roman" panose="02020603050405020304" pitchFamily="18" charset="0"/>
                <a:cs typeface="Times New Roman" panose="02020603050405020304" pitchFamily="18" charset="0"/>
              </a:rPr>
              <a:t>beslenme güçlüğü </a:t>
            </a:r>
            <a:r>
              <a:rPr lang="tr-TR" sz="2000" dirty="0">
                <a:latin typeface="Times New Roman" panose="02020603050405020304" pitchFamily="18" charset="0"/>
                <a:cs typeface="Times New Roman" panose="02020603050405020304" pitchFamily="18" charset="0"/>
              </a:rPr>
              <a:t>görülür. </a:t>
            </a:r>
            <a:endParaRPr lang="tr-TR" sz="2000" dirty="0" smtClean="0">
              <a:latin typeface="Times New Roman" panose="02020603050405020304" pitchFamily="18" charset="0"/>
              <a:cs typeface="Times New Roman" panose="02020603050405020304" pitchFamily="18" charset="0"/>
            </a:endParaRPr>
          </a:p>
          <a:p>
            <a:r>
              <a:rPr lang="tr-TR" sz="2000" dirty="0" smtClean="0">
                <a:latin typeface="Times New Roman" panose="02020603050405020304" pitchFamily="18" charset="0"/>
                <a:cs typeface="Times New Roman" panose="02020603050405020304" pitchFamily="18" charset="0"/>
              </a:rPr>
              <a:t>Mongoloid </a:t>
            </a:r>
            <a:r>
              <a:rPr lang="tr-TR" sz="2000" dirty="0">
                <a:latin typeface="Times New Roman" panose="02020603050405020304" pitchFamily="18" charset="0"/>
                <a:cs typeface="Times New Roman" panose="02020603050405020304" pitchFamily="18" charset="0"/>
              </a:rPr>
              <a:t>bir yüz görünümü </a:t>
            </a:r>
            <a:r>
              <a:rPr lang="tr-TR" sz="2000" dirty="0" smtClean="0">
                <a:latin typeface="Times New Roman" panose="02020603050405020304" pitchFamily="18" charset="0"/>
                <a:cs typeface="Times New Roman" panose="02020603050405020304" pitchFamily="18" charset="0"/>
              </a:rPr>
              <a:t>vardır</a:t>
            </a:r>
            <a:endParaRPr lang="tr-TR" sz="2000" dirty="0">
              <a:latin typeface="Times New Roman" panose="02020603050405020304" pitchFamily="18" charset="0"/>
              <a:cs typeface="Times New Roman" panose="02020603050405020304" pitchFamily="18" charset="0"/>
            </a:endParaRPr>
          </a:p>
          <a:p>
            <a:r>
              <a:rPr lang="tr-TR" sz="2000" b="1" dirty="0" smtClean="0">
                <a:latin typeface="Times New Roman" panose="02020603050405020304" pitchFamily="18" charset="0"/>
                <a:cs typeface="Times New Roman" panose="02020603050405020304" pitchFamily="18" charset="0"/>
              </a:rPr>
              <a:t>Hepatomegali </a:t>
            </a:r>
            <a:r>
              <a:rPr lang="tr-TR" sz="2000" dirty="0" smtClean="0">
                <a:latin typeface="Times New Roman" panose="02020603050405020304" pitchFamily="18" charset="0"/>
                <a:cs typeface="Times New Roman" panose="02020603050405020304" pitchFamily="18" charset="0"/>
              </a:rPr>
              <a:t>(Karaciğer </a:t>
            </a:r>
            <a:r>
              <a:rPr lang="tr-TR" sz="2000" dirty="0">
                <a:latin typeface="Times New Roman" panose="02020603050405020304" pitchFamily="18" charset="0"/>
                <a:cs typeface="Times New Roman" panose="02020603050405020304" pitchFamily="18" charset="0"/>
              </a:rPr>
              <a:t>büyümesi) ve </a:t>
            </a:r>
            <a:r>
              <a:rPr lang="tr-TR" sz="2000" b="1" dirty="0" smtClean="0">
                <a:latin typeface="Times New Roman" panose="02020603050405020304" pitchFamily="18" charset="0"/>
                <a:cs typeface="Times New Roman" panose="02020603050405020304" pitchFamily="18" charset="0"/>
              </a:rPr>
              <a:t>Splenomegali </a:t>
            </a:r>
            <a:r>
              <a:rPr lang="tr-TR" sz="2000" b="1" dirty="0">
                <a:latin typeface="Times New Roman" panose="02020603050405020304" pitchFamily="18" charset="0"/>
                <a:cs typeface="Times New Roman" panose="02020603050405020304" pitchFamily="18" charset="0"/>
              </a:rPr>
              <a:t>(</a:t>
            </a:r>
            <a:r>
              <a:rPr lang="tr-TR" sz="2000" dirty="0" smtClean="0">
                <a:latin typeface="Times New Roman" panose="02020603050405020304" pitchFamily="18" charset="0"/>
                <a:cs typeface="Times New Roman" panose="02020603050405020304" pitchFamily="18" charset="0"/>
              </a:rPr>
              <a:t>Dalak büyümesi</a:t>
            </a:r>
            <a:r>
              <a:rPr lang="tr-TR" sz="2000" b="1" dirty="0" smtClean="0">
                <a:latin typeface="Times New Roman" panose="02020603050405020304" pitchFamily="18" charset="0"/>
                <a:cs typeface="Times New Roman" panose="02020603050405020304" pitchFamily="18" charset="0"/>
              </a:rPr>
              <a:t>)</a:t>
            </a:r>
            <a:r>
              <a:rPr lang="tr-TR" sz="2000" dirty="0" smtClean="0">
                <a:latin typeface="Times New Roman" panose="02020603050405020304" pitchFamily="18" charset="0"/>
                <a:cs typeface="Times New Roman" panose="02020603050405020304" pitchFamily="18" charset="0"/>
              </a:rPr>
              <a:t> </a:t>
            </a:r>
            <a:r>
              <a:rPr lang="tr-TR" sz="2000" dirty="0">
                <a:latin typeface="Times New Roman" panose="02020603050405020304" pitchFamily="18" charset="0"/>
                <a:cs typeface="Times New Roman" panose="02020603050405020304" pitchFamily="18" charset="0"/>
              </a:rPr>
              <a:t>en önemli </a:t>
            </a:r>
            <a:r>
              <a:rPr lang="tr-TR" sz="2000" dirty="0" smtClean="0">
                <a:latin typeface="Times New Roman" panose="02020603050405020304" pitchFamily="18" charset="0"/>
                <a:cs typeface="Times New Roman" panose="02020603050405020304" pitchFamily="18" charset="0"/>
              </a:rPr>
              <a:t>bulgulardır</a:t>
            </a:r>
            <a:endParaRPr lang="tr-TR" sz="2000" dirty="0">
              <a:latin typeface="Times New Roman" panose="02020603050405020304" pitchFamily="18" charset="0"/>
              <a:cs typeface="Times New Roman" panose="02020603050405020304" pitchFamily="18" charset="0"/>
            </a:endParaRPr>
          </a:p>
          <a:p>
            <a:r>
              <a:rPr lang="tr-TR" sz="2000" dirty="0" smtClean="0">
                <a:latin typeface="Times New Roman" panose="02020603050405020304" pitchFamily="18" charset="0"/>
                <a:cs typeface="Times New Roman" panose="02020603050405020304" pitchFamily="18" charset="0"/>
              </a:rPr>
              <a:t>Kemik </a:t>
            </a:r>
            <a:r>
              <a:rPr lang="tr-TR" sz="2000" dirty="0">
                <a:latin typeface="Times New Roman" panose="02020603050405020304" pitchFamily="18" charset="0"/>
                <a:cs typeface="Times New Roman" panose="02020603050405020304" pitchFamily="18" charset="0"/>
              </a:rPr>
              <a:t>iliğinde aşırı </a:t>
            </a:r>
            <a:r>
              <a:rPr lang="tr-TR" sz="2000" b="1" dirty="0" smtClean="0">
                <a:latin typeface="Times New Roman" panose="02020603050405020304" pitchFamily="18" charset="0"/>
                <a:cs typeface="Times New Roman" panose="02020603050405020304" pitchFamily="18" charset="0"/>
              </a:rPr>
              <a:t>doku,organ büyümesi </a:t>
            </a:r>
            <a:r>
              <a:rPr lang="tr-TR" sz="2000" dirty="0">
                <a:latin typeface="Times New Roman" panose="02020603050405020304" pitchFamily="18" charset="0"/>
                <a:cs typeface="Times New Roman" panose="02020603050405020304" pitchFamily="18" charset="0"/>
              </a:rPr>
              <a:t>ve iliğin genişlemesi sonucu çeşitli iskelet değişiklikleri </a:t>
            </a:r>
            <a:r>
              <a:rPr lang="tr-TR" sz="2000" dirty="0" smtClean="0">
                <a:latin typeface="Times New Roman" panose="02020603050405020304" pitchFamily="18" charset="0"/>
                <a:cs typeface="Times New Roman" panose="02020603050405020304" pitchFamily="18" charset="0"/>
              </a:rPr>
              <a:t>oluşur</a:t>
            </a:r>
            <a:endParaRPr lang="tr-TR" sz="2000" dirty="0">
              <a:latin typeface="Times New Roman" panose="02020603050405020304" pitchFamily="18" charset="0"/>
              <a:cs typeface="Times New Roman" panose="02020603050405020304" pitchFamily="18" charset="0"/>
            </a:endParaRPr>
          </a:p>
          <a:p>
            <a:pPr marL="0" indent="0">
              <a:buNone/>
            </a:pPr>
            <a:r>
              <a:rPr lang="tr-TR" sz="1800" dirty="0" smtClean="0">
                <a:latin typeface="Times New Roman" panose="02020603050405020304" pitchFamily="18" charset="0"/>
                <a:cs typeface="Times New Roman" panose="02020603050405020304" pitchFamily="18" charset="0"/>
              </a:rPr>
              <a:t> </a:t>
            </a:r>
            <a:r>
              <a:rPr lang="tr-TR" sz="1050" dirty="0"/>
              <a:t/>
            </a:r>
            <a:br>
              <a:rPr lang="tr-TR" sz="1050" dirty="0"/>
            </a:br>
            <a:endParaRPr lang="tr-TR" sz="1050" dirty="0"/>
          </a:p>
        </p:txBody>
      </p:sp>
      <p:pic>
        <p:nvPicPr>
          <p:cNvPr id="4" name="Resim 3"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7" name="Picture 2" descr="C:\Users\CANAN\Desktop\talasemi-bebek.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516216" y="1268760"/>
            <a:ext cx="2160240" cy="1944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263606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aşlık 5"/>
          <p:cNvSpPr>
            <a:spLocks noGrp="1"/>
          </p:cNvSpPr>
          <p:nvPr>
            <p:ph type="title"/>
          </p:nvPr>
        </p:nvSpPr>
        <p:spPr>
          <a:xfrm>
            <a:off x="971600" y="260648"/>
            <a:ext cx="7200800" cy="1143000"/>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r>
              <a:rPr lang="tr-TR" sz="3600" dirty="0" smtClean="0">
                <a:solidFill>
                  <a:srgbClr val="FF0000"/>
                </a:solidFill>
                <a:latin typeface="Times New Roman" panose="02020603050405020304" pitchFamily="18" charset="0"/>
                <a:cs typeface="Times New Roman" panose="02020603050405020304" pitchFamily="18" charset="0"/>
              </a:rPr>
              <a:t>TALASEMİ MAJÖR</a:t>
            </a:r>
            <a:endParaRPr lang="tr-TR" sz="3600" dirty="0">
              <a:solidFill>
                <a:srgbClr val="FF0000"/>
              </a:solidFill>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idx="1"/>
          </p:nvPr>
        </p:nvPicPr>
        <p:blipFill>
          <a:blip r:embed="rId2" cstate="print"/>
          <a:stretch>
            <a:fillRect/>
          </a:stretch>
        </p:blipFill>
        <p:spPr bwMode="auto">
          <a:xfrm>
            <a:off x="1034016" y="1600200"/>
            <a:ext cx="7354407" cy="4525963"/>
          </a:xfrm>
          <a:prstGeom prst="rect">
            <a:avLst/>
          </a:prstGeom>
          <a:noFill/>
          <a:ln w="9525">
            <a:noFill/>
            <a:miter lim="800000"/>
            <a:headEnd/>
            <a:tailEnd/>
          </a:ln>
          <a:effectLst/>
        </p:spPr>
      </p:pic>
      <p:pic>
        <p:nvPicPr>
          <p:cNvPr id="4" name="Resim 3" descr="C:\Users\kezban.maden\Desktop\HSGM-LOGO.pn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228184" y="6417132"/>
            <a:ext cx="2715791" cy="261610"/>
          </a:xfrm>
          <a:prstGeom prst="rect">
            <a:avLst/>
          </a:prstGeom>
        </p:spPr>
        <p:txBody>
          <a:bodyPr wrap="square">
            <a:spAutoFit/>
          </a:bodyPr>
          <a:lstStyle/>
          <a:p>
            <a:pPr lvl="0" algn="r"/>
            <a:r>
              <a:rPr lang="tr-TR" sz="1050" dirty="0">
                <a:solidFill>
                  <a:prstClr val="black"/>
                </a:solidFill>
                <a:latin typeface="Times New Roman" panose="02020603050405020304" pitchFamily="18" charset="0"/>
                <a:cs typeface="Times New Roman" panose="02020603050405020304" pitchFamily="18" charset="0"/>
              </a:rPr>
              <a:t>Çocuk</a:t>
            </a:r>
            <a:r>
              <a:rPr lang="tr-TR" sz="1100" dirty="0">
                <a:solidFill>
                  <a:prstClr val="black"/>
                </a:solidFill>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38296490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32656"/>
            <a:ext cx="8229600" cy="936104"/>
          </a:xfrm>
        </p:spPr>
        <p:txBody>
          <a:bodyPr>
            <a:normAutofit/>
          </a:bodyPr>
          <a:lstStyle/>
          <a:p>
            <a:r>
              <a:rPr lang="tr-TR" sz="3200" b="1" dirty="0">
                <a:solidFill>
                  <a:srgbClr val="FF0000"/>
                </a:solidFill>
                <a:latin typeface="Times New Roman" panose="02020603050405020304" pitchFamily="18" charset="0"/>
                <a:cs typeface="Times New Roman" panose="02020603050405020304" pitchFamily="18" charset="0"/>
              </a:rPr>
              <a:t>Talasemi Majör ’de Tedavi</a:t>
            </a:r>
            <a:endParaRPr lang="tr-TR" sz="3200" b="1"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179512" y="1268760"/>
            <a:ext cx="5256584" cy="5279192"/>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r>
              <a:rPr lang="tr-TR" sz="2600" dirty="0">
                <a:latin typeface="Times New Roman" panose="02020603050405020304" pitchFamily="18" charset="0"/>
                <a:cs typeface="Times New Roman" panose="02020603050405020304" pitchFamily="18" charset="0"/>
              </a:rPr>
              <a:t>Talasemi </a:t>
            </a:r>
            <a:r>
              <a:rPr lang="tr-TR" sz="2600" dirty="0" smtClean="0">
                <a:latin typeface="Times New Roman" panose="02020603050405020304" pitchFamily="18" charset="0"/>
                <a:cs typeface="Times New Roman" panose="02020603050405020304" pitchFamily="18" charset="0"/>
              </a:rPr>
              <a:t>Majör’ün özel </a:t>
            </a:r>
            <a:r>
              <a:rPr lang="tr-TR" sz="2600" dirty="0">
                <a:latin typeface="Times New Roman" panose="02020603050405020304" pitchFamily="18" charset="0"/>
                <a:cs typeface="Times New Roman" panose="02020603050405020304" pitchFamily="18" charset="0"/>
              </a:rPr>
              <a:t>bir tedavisi </a:t>
            </a:r>
            <a:r>
              <a:rPr lang="tr-TR" sz="2600" dirty="0" smtClean="0">
                <a:latin typeface="Times New Roman" panose="02020603050405020304" pitchFamily="18" charset="0"/>
                <a:cs typeface="Times New Roman" panose="02020603050405020304" pitchFamily="18" charset="0"/>
              </a:rPr>
              <a:t>yoktur </a:t>
            </a:r>
            <a:endParaRPr lang="tr-TR" sz="2600" dirty="0">
              <a:latin typeface="Times New Roman" panose="02020603050405020304" pitchFamily="18" charset="0"/>
              <a:cs typeface="Times New Roman" panose="02020603050405020304" pitchFamily="18" charset="0"/>
            </a:endParaRPr>
          </a:p>
          <a:p>
            <a:r>
              <a:rPr lang="tr-TR" sz="2600" dirty="0">
                <a:latin typeface="Times New Roman" panose="02020603050405020304" pitchFamily="18" charset="0"/>
                <a:cs typeface="Times New Roman" panose="02020603050405020304" pitchFamily="18" charset="0"/>
              </a:rPr>
              <a:t>Tedavi </a:t>
            </a:r>
            <a:r>
              <a:rPr lang="tr-TR" sz="2600" dirty="0" smtClean="0">
                <a:latin typeface="Times New Roman" panose="02020603050405020304" pitchFamily="18" charset="0"/>
                <a:cs typeface="Times New Roman" panose="02020603050405020304" pitchFamily="18" charset="0"/>
              </a:rPr>
              <a:t>bulgulara yöneliktir </a:t>
            </a:r>
            <a:endParaRPr lang="tr-TR" sz="2600" dirty="0">
              <a:latin typeface="Times New Roman" panose="02020603050405020304" pitchFamily="18" charset="0"/>
              <a:cs typeface="Times New Roman" panose="02020603050405020304" pitchFamily="18" charset="0"/>
            </a:endParaRPr>
          </a:p>
          <a:p>
            <a:r>
              <a:rPr lang="tr-TR" sz="2600" dirty="0">
                <a:latin typeface="Times New Roman" panose="02020603050405020304" pitchFamily="18" charset="0"/>
                <a:cs typeface="Times New Roman" panose="02020603050405020304" pitchFamily="18" charset="0"/>
              </a:rPr>
              <a:t>Anemiye bağlı belirtilerin giderilmesinde en etkili yol </a:t>
            </a:r>
            <a:r>
              <a:rPr lang="tr-TR" sz="2600" b="1" dirty="0">
                <a:latin typeface="Times New Roman" panose="02020603050405020304" pitchFamily="18" charset="0"/>
                <a:cs typeface="Times New Roman" panose="02020603050405020304" pitchFamily="18" charset="0"/>
              </a:rPr>
              <a:t>kan </a:t>
            </a:r>
            <a:r>
              <a:rPr lang="tr-TR" sz="2600" b="1" dirty="0" smtClean="0">
                <a:latin typeface="Times New Roman" panose="02020603050405020304" pitchFamily="18" charset="0"/>
                <a:cs typeface="Times New Roman" panose="02020603050405020304" pitchFamily="18" charset="0"/>
              </a:rPr>
              <a:t>transfüzyonudur</a:t>
            </a:r>
            <a:r>
              <a:rPr lang="tr-TR" sz="2600" dirty="0" smtClean="0">
                <a:latin typeface="Times New Roman" panose="02020603050405020304" pitchFamily="18" charset="0"/>
                <a:cs typeface="Times New Roman" panose="02020603050405020304" pitchFamily="18" charset="0"/>
              </a:rPr>
              <a:t> </a:t>
            </a:r>
            <a:endParaRPr lang="tr-TR" sz="2600" dirty="0">
              <a:latin typeface="Times New Roman" panose="02020603050405020304" pitchFamily="18" charset="0"/>
              <a:cs typeface="Times New Roman" panose="02020603050405020304" pitchFamily="18" charset="0"/>
            </a:endParaRPr>
          </a:p>
          <a:p>
            <a:r>
              <a:rPr lang="tr-TR" sz="2600" dirty="0">
                <a:latin typeface="Times New Roman" panose="02020603050405020304" pitchFamily="18" charset="0"/>
                <a:cs typeface="Times New Roman" panose="02020603050405020304" pitchFamily="18" charset="0"/>
              </a:rPr>
              <a:t>Yapılan transfüzyonlara bağlı olarak vücutta biriken </a:t>
            </a:r>
            <a:r>
              <a:rPr lang="tr-TR" sz="2600" b="1" dirty="0">
                <a:latin typeface="Times New Roman" panose="02020603050405020304" pitchFamily="18" charset="0"/>
                <a:cs typeface="Times New Roman" panose="02020603050405020304" pitchFamily="18" charset="0"/>
              </a:rPr>
              <a:t>demir</a:t>
            </a:r>
            <a:r>
              <a:rPr lang="tr-TR" sz="2600" dirty="0">
                <a:latin typeface="Times New Roman" panose="02020603050405020304" pitchFamily="18" charset="0"/>
                <a:cs typeface="Times New Roman" panose="02020603050405020304" pitchFamily="18" charset="0"/>
              </a:rPr>
              <a:t>, </a:t>
            </a:r>
            <a:r>
              <a:rPr lang="tr-TR" sz="2600" b="1" dirty="0">
                <a:latin typeface="Times New Roman" panose="02020603050405020304" pitchFamily="18" charset="0"/>
                <a:cs typeface="Times New Roman" panose="02020603050405020304" pitchFamily="18" charset="0"/>
              </a:rPr>
              <a:t>şelasyon</a:t>
            </a:r>
            <a:r>
              <a:rPr lang="tr-TR" sz="2600" dirty="0">
                <a:latin typeface="Times New Roman" panose="02020603050405020304" pitchFamily="18" charset="0"/>
                <a:cs typeface="Times New Roman" panose="02020603050405020304" pitchFamily="18" charset="0"/>
              </a:rPr>
              <a:t> tedavisi ile </a:t>
            </a:r>
            <a:r>
              <a:rPr lang="tr-TR" sz="2600" dirty="0" smtClean="0">
                <a:latin typeface="Times New Roman" panose="02020603050405020304" pitchFamily="18" charset="0"/>
                <a:cs typeface="Times New Roman" panose="02020603050405020304" pitchFamily="18" charset="0"/>
              </a:rPr>
              <a:t>uzaklaştırılır </a:t>
            </a:r>
            <a:endParaRPr lang="tr-TR" sz="2600" dirty="0">
              <a:latin typeface="Times New Roman" panose="02020603050405020304" pitchFamily="18" charset="0"/>
              <a:cs typeface="Times New Roman" panose="02020603050405020304" pitchFamily="18" charset="0"/>
            </a:endParaRPr>
          </a:p>
          <a:p>
            <a:r>
              <a:rPr lang="tr-TR" sz="2600" dirty="0">
                <a:latin typeface="Times New Roman" panose="02020603050405020304" pitchFamily="18" charset="0"/>
                <a:cs typeface="Times New Roman" panose="02020603050405020304" pitchFamily="18" charset="0"/>
              </a:rPr>
              <a:t>Bugün için </a:t>
            </a:r>
            <a:r>
              <a:rPr lang="tr-TR" sz="2600" dirty="0" smtClean="0">
                <a:latin typeface="Times New Roman" panose="02020603050405020304" pitchFamily="18" charset="0"/>
                <a:cs typeface="Times New Roman" panose="02020603050405020304" pitchFamily="18" charset="0"/>
              </a:rPr>
              <a:t>Majör Talasemi’nin </a:t>
            </a:r>
            <a:r>
              <a:rPr lang="tr-TR" sz="2600" b="1" dirty="0">
                <a:latin typeface="Times New Roman" panose="02020603050405020304" pitchFamily="18" charset="0"/>
                <a:cs typeface="Times New Roman" panose="02020603050405020304" pitchFamily="18" charset="0"/>
              </a:rPr>
              <a:t>kesin tedavisi </a:t>
            </a:r>
            <a:r>
              <a:rPr lang="tr-TR" sz="2600" dirty="0">
                <a:latin typeface="Times New Roman" panose="02020603050405020304" pitchFamily="18" charset="0"/>
                <a:cs typeface="Times New Roman" panose="02020603050405020304" pitchFamily="18" charset="0"/>
              </a:rPr>
              <a:t>kemik </a:t>
            </a:r>
            <a:r>
              <a:rPr lang="tr-TR" sz="2600" b="1" dirty="0">
                <a:latin typeface="Times New Roman" panose="02020603050405020304" pitchFamily="18" charset="0"/>
                <a:cs typeface="Times New Roman" panose="02020603050405020304" pitchFamily="18" charset="0"/>
              </a:rPr>
              <a:t>iliği</a:t>
            </a:r>
            <a:r>
              <a:rPr lang="tr-TR" sz="2600" dirty="0">
                <a:latin typeface="Times New Roman" panose="02020603050405020304" pitchFamily="18" charset="0"/>
                <a:cs typeface="Times New Roman" panose="02020603050405020304" pitchFamily="18" charset="0"/>
              </a:rPr>
              <a:t> </a:t>
            </a:r>
            <a:r>
              <a:rPr lang="tr-TR" sz="2600" dirty="0" smtClean="0">
                <a:latin typeface="Times New Roman" panose="02020603050405020304" pitchFamily="18" charset="0"/>
                <a:cs typeface="Times New Roman" panose="02020603050405020304" pitchFamily="18" charset="0"/>
              </a:rPr>
              <a:t>transplantasyonudur </a:t>
            </a:r>
            <a:endParaRPr lang="tr-TR" sz="2600" dirty="0">
              <a:latin typeface="Times New Roman" panose="02020603050405020304" pitchFamily="18" charset="0"/>
              <a:cs typeface="Times New Roman" panose="02020603050405020304" pitchFamily="18" charset="0"/>
            </a:endParaRPr>
          </a:p>
          <a:p>
            <a:endParaRPr lang="tr-TR" dirty="0"/>
          </a:p>
        </p:txBody>
      </p:sp>
      <p:pic>
        <p:nvPicPr>
          <p:cNvPr id="4" name="Resim 3"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557248" y="6420994"/>
            <a:ext cx="2403222" cy="253916"/>
          </a:xfrm>
          <a:prstGeom prst="rect">
            <a:avLst/>
          </a:prstGeom>
        </p:spPr>
        <p:txBody>
          <a:bodyPr wrap="none">
            <a:spAutoFit/>
          </a:bodyPr>
          <a:lstStyle/>
          <a:p>
            <a:pPr algn="r"/>
            <a:r>
              <a:rPr lang="tr-TR" sz="1050" dirty="0">
                <a:latin typeface="Times New Roman" panose="02020603050405020304" pitchFamily="18" charset="0"/>
                <a:cs typeface="Times New Roman" panose="02020603050405020304" pitchFamily="18" charset="0"/>
              </a:rPr>
              <a:t>Çocuk ve Ergen Sağlığı Daire Başkanlığı</a:t>
            </a:r>
          </a:p>
        </p:txBody>
      </p:sp>
      <p:pic>
        <p:nvPicPr>
          <p:cNvPr id="2050" name="Picture 2" descr="C:\Users\aslihan.ugur\Desktop\567393-da-pomogneme-se-bara-nulta-pozitiv-krvna-grupa-za-5-godishniot-andrej-tripunoski.jpg"/>
          <p:cNvPicPr>
            <a:picLocks noChangeAspect="1" noChangeArrowheads="1"/>
          </p:cNvPicPr>
          <p:nvPr/>
        </p:nvPicPr>
        <p:blipFill>
          <a:blip r:embed="rId3" cstate="print"/>
          <a:srcRect/>
          <a:stretch>
            <a:fillRect/>
          </a:stretch>
        </p:blipFill>
        <p:spPr bwMode="auto">
          <a:xfrm>
            <a:off x="5292080" y="1700808"/>
            <a:ext cx="3579531" cy="3744416"/>
          </a:xfrm>
          <a:prstGeom prst="rect">
            <a:avLst/>
          </a:prstGeom>
          <a:noFill/>
        </p:spPr>
      </p:pic>
    </p:spTree>
    <p:extLst>
      <p:ext uri="{BB962C8B-B14F-4D97-AF65-F5344CB8AC3E}">
        <p14:creationId xmlns:p14="http://schemas.microsoft.com/office/powerpoint/2010/main" xmlns="" val="18749424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 Majör ’de Tedavi</a:t>
            </a:r>
            <a:endParaRPr lang="tr-TR" sz="3200" b="1" dirty="0">
              <a:latin typeface="Times New Roman" panose="02020603050405020304" pitchFamily="18" charset="0"/>
              <a:cs typeface="Times New Roman" panose="02020603050405020304" pitchFamily="18" charset="0"/>
            </a:endParaRPr>
          </a:p>
        </p:txBody>
      </p:sp>
      <p:pic>
        <p:nvPicPr>
          <p:cNvPr id="4" name="Picture 1" descr="C:\Users\CANAN\Desktop\talasemi_demir.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7504" y="1484784"/>
            <a:ext cx="4265936" cy="47525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Dikdörtgen 4"/>
          <p:cNvSpPr/>
          <p:nvPr/>
        </p:nvSpPr>
        <p:spPr>
          <a:xfrm>
            <a:off x="4211960" y="1988840"/>
            <a:ext cx="4716016" cy="4154984"/>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ctr">
              <a:defRPr/>
            </a:pPr>
            <a:r>
              <a:rPr lang="tr-TR" sz="2400" u="sng" dirty="0">
                <a:solidFill>
                  <a:srgbClr val="FF0000"/>
                </a:solidFill>
                <a:latin typeface="Times New Roman" panose="02020603050405020304" pitchFamily="18" charset="0"/>
                <a:cs typeface="Times New Roman" panose="02020603050405020304" pitchFamily="18" charset="0"/>
              </a:rPr>
              <a:t>Demir birikimini önlemek amacıyla </a:t>
            </a:r>
            <a:r>
              <a:rPr lang="tr-TR" sz="2400" dirty="0">
                <a:latin typeface="Times New Roman" panose="02020603050405020304" pitchFamily="18" charset="0"/>
                <a:cs typeface="Times New Roman" panose="02020603050405020304" pitchFamily="18" charset="0"/>
              </a:rPr>
              <a:t>hastalara genellikle 3 yaş civarında özel bir pompa ile haftanın en az 5 günü, 8-12 saat süren deri altı infüzyonu ile verilen bir ilaç (desferrioksamin) </a:t>
            </a:r>
            <a:r>
              <a:rPr lang="tr-TR" sz="2400" dirty="0" smtClean="0">
                <a:latin typeface="Times New Roman" panose="02020603050405020304" pitchFamily="18" charset="0"/>
                <a:cs typeface="Times New Roman" panose="02020603050405020304" pitchFamily="18" charset="0"/>
              </a:rPr>
              <a:t>başlanır </a:t>
            </a:r>
            <a:endParaRPr lang="tr-TR" sz="2400" dirty="0">
              <a:latin typeface="Times New Roman" panose="02020603050405020304" pitchFamily="18" charset="0"/>
              <a:cs typeface="Times New Roman" panose="02020603050405020304" pitchFamily="18" charset="0"/>
            </a:endParaRPr>
          </a:p>
          <a:p>
            <a:pPr algn="ctr">
              <a:defRPr/>
            </a:pPr>
            <a:endParaRPr lang="tr-TR" sz="2400" dirty="0">
              <a:latin typeface="Times New Roman" panose="02020603050405020304" pitchFamily="18" charset="0"/>
              <a:cs typeface="Times New Roman" panose="02020603050405020304" pitchFamily="18" charset="0"/>
            </a:endParaRPr>
          </a:p>
          <a:p>
            <a:pPr algn="ctr">
              <a:defRPr/>
            </a:pPr>
            <a:r>
              <a:rPr lang="tr-TR" sz="2400" dirty="0">
                <a:latin typeface="Times New Roman" panose="02020603050405020304" pitchFamily="18" charset="0"/>
                <a:cs typeface="Times New Roman" panose="02020603050405020304" pitchFamily="18" charset="0"/>
              </a:rPr>
              <a:t>Son yıllarda ağızdan alınan tablet şeklindeki ilaçlar da doktorun uygun gördüğü hastalarda kullanılmaya </a:t>
            </a:r>
            <a:r>
              <a:rPr lang="tr-TR" sz="2400" dirty="0" smtClean="0">
                <a:latin typeface="Times New Roman" panose="02020603050405020304" pitchFamily="18" charset="0"/>
                <a:cs typeface="Times New Roman" panose="02020603050405020304" pitchFamily="18" charset="0"/>
              </a:rPr>
              <a:t>başlanmıştır</a:t>
            </a:r>
            <a:r>
              <a:rPr lang="tr-TR" sz="2400" dirty="0">
                <a:latin typeface="Times New Roman" panose="02020603050405020304" pitchFamily="18" charset="0"/>
                <a:cs typeface="Times New Roman" panose="02020603050405020304" pitchFamily="18" charset="0"/>
              </a:rPr>
              <a:t> </a:t>
            </a:r>
          </a:p>
        </p:txBody>
      </p:sp>
      <p:pic>
        <p:nvPicPr>
          <p:cNvPr id="6" name="Resim 5" descr="C:\Users\kezban.maden\Desktop\HSGM-LOGO.pn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7" name="Dikdörtgen 6"/>
          <p:cNvSpPr/>
          <p:nvPr/>
        </p:nvSpPr>
        <p:spPr>
          <a:xfrm>
            <a:off x="4788024" y="1340768"/>
            <a:ext cx="3528392" cy="504056"/>
          </a:xfrm>
          <a:prstGeom prst="rect">
            <a:avLst/>
          </a:prstGeom>
          <a:ln>
            <a:noFill/>
          </a:ln>
        </p:spPr>
        <p:style>
          <a:lnRef idx="2">
            <a:schemeClr val="accent5"/>
          </a:lnRef>
          <a:fillRef idx="1">
            <a:schemeClr val="lt1"/>
          </a:fillRef>
          <a:effectRef idx="0">
            <a:schemeClr val="accent5"/>
          </a:effectRef>
          <a:fontRef idx="minor">
            <a:schemeClr val="dk1"/>
          </a:fontRef>
        </p:style>
        <p:txBody>
          <a:bodyPr rtlCol="0" anchor="ctr"/>
          <a:lstStyle/>
          <a:p>
            <a:pPr algn="ctr"/>
            <a:r>
              <a:rPr lang="tr-TR" sz="2000" b="1" dirty="0" smtClean="0">
                <a:latin typeface="Times New Roman" panose="02020603050405020304" pitchFamily="18" charset="0"/>
                <a:cs typeface="Times New Roman" panose="02020603050405020304" pitchFamily="18" charset="0"/>
              </a:rPr>
              <a:t>ŞELASYON TEDAVİSİ </a:t>
            </a:r>
            <a:endParaRPr lang="tr-TR" sz="2000" b="1" dirty="0">
              <a:latin typeface="Times New Roman" panose="02020603050405020304" pitchFamily="18" charset="0"/>
              <a:cs typeface="Times New Roman" panose="02020603050405020304" pitchFamily="18" charset="0"/>
            </a:endParaRPr>
          </a:p>
        </p:txBody>
      </p:sp>
      <p:sp>
        <p:nvSpPr>
          <p:cNvPr id="8" name="Dikdörtgen 7"/>
          <p:cNvSpPr/>
          <p:nvPr/>
        </p:nvSpPr>
        <p:spPr>
          <a:xfrm>
            <a:off x="6506994" y="6381328"/>
            <a:ext cx="2492990" cy="261610"/>
          </a:xfrm>
          <a:prstGeom prst="rect">
            <a:avLst/>
          </a:prstGeom>
        </p:spPr>
        <p:txBody>
          <a:bodyPr wrap="none">
            <a:spAutoFit/>
          </a:bodyPr>
          <a:lstStyle/>
          <a:p>
            <a:pPr lvl="0" algn="r"/>
            <a:r>
              <a:rPr lang="tr-TR" sz="1050" dirty="0">
                <a:solidFill>
                  <a:prstClr val="black"/>
                </a:solidFill>
                <a:latin typeface="Times New Roman" panose="02020603050405020304" pitchFamily="18" charset="0"/>
                <a:cs typeface="Times New Roman" panose="02020603050405020304" pitchFamily="18" charset="0"/>
              </a:rPr>
              <a:t>Çocuk</a:t>
            </a:r>
            <a:r>
              <a:rPr lang="tr-TR" sz="1100" dirty="0">
                <a:solidFill>
                  <a:prstClr val="black"/>
                </a:solidFill>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4265690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924750" y="548680"/>
            <a:ext cx="7294499" cy="1224135"/>
          </a:xfrm>
        </p:spPr>
        <p:txBody>
          <a:bodyPr>
            <a:norm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 ve Orak Hücreli Anemi Taşıyıcılığı Nasıl Anlaşılır?</a:t>
            </a:r>
            <a:endParaRPr lang="tr-TR" sz="3200" b="1" dirty="0">
              <a:solidFill>
                <a:srgbClr val="FF0000"/>
              </a:solidFill>
              <a:latin typeface="Times New Roman" panose="02020603050405020304" pitchFamily="18" charset="0"/>
              <a:cs typeface="Times New Roman" panose="02020603050405020304" pitchFamily="18" charset="0"/>
            </a:endParaRPr>
          </a:p>
        </p:txBody>
      </p:sp>
      <p:sp>
        <p:nvSpPr>
          <p:cNvPr id="5" name="Alt Başlık 4"/>
          <p:cNvSpPr>
            <a:spLocks noGrp="1"/>
          </p:cNvSpPr>
          <p:nvPr>
            <p:ph type="subTitle" idx="1"/>
          </p:nvPr>
        </p:nvSpPr>
        <p:spPr>
          <a:xfrm>
            <a:off x="323528" y="1844824"/>
            <a:ext cx="5040560" cy="4464496"/>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92500" lnSpcReduction="10000"/>
          </a:bodyPr>
          <a:lstStyle/>
          <a:p>
            <a:pPr marL="457200" indent="-457200" algn="l">
              <a:buFont typeface="Arial" panose="020B0604020202020204" pitchFamily="34" charset="0"/>
              <a:buChar char="•"/>
            </a:pPr>
            <a:r>
              <a:rPr lang="tr-TR" sz="2800" dirty="0" smtClean="0">
                <a:solidFill>
                  <a:schemeClr val="tx1"/>
                </a:solidFill>
                <a:latin typeface="Times New Roman" panose="02020603050405020304" pitchFamily="18" charset="0"/>
                <a:cs typeface="Times New Roman" panose="02020603050405020304" pitchFamily="18" charset="0"/>
              </a:rPr>
              <a:t>Evlilik öncesi çiftler özel bir kan testi yaptırmalıdır</a:t>
            </a:r>
          </a:p>
          <a:p>
            <a:pPr marL="457200" indent="-457200" algn="l">
              <a:buFont typeface="Arial" panose="020B0604020202020204" pitchFamily="34" charset="0"/>
              <a:buChar char="•"/>
            </a:pPr>
            <a:r>
              <a:rPr lang="tr-TR" sz="2800" dirty="0" smtClean="0">
                <a:solidFill>
                  <a:schemeClr val="tx1"/>
                </a:solidFill>
                <a:latin typeface="Times New Roman" panose="02020603050405020304" pitchFamily="18" charset="0"/>
                <a:cs typeface="Times New Roman" panose="02020603050405020304" pitchFamily="18" charset="0"/>
              </a:rPr>
              <a:t>Öncelikle erkek eş adayına kan testi uygulanır. Taşıyıcı yada hastalık durumunda kadın eş adayından da kan alınarak tarama tamamlanır</a:t>
            </a:r>
          </a:p>
          <a:p>
            <a:pPr marL="457200" indent="-457200" algn="l">
              <a:buFont typeface="Arial" panose="020B0604020202020204" pitchFamily="34" charset="0"/>
              <a:buChar char="•"/>
            </a:pPr>
            <a:r>
              <a:rPr lang="tr-TR" sz="2800" dirty="0" smtClean="0">
                <a:solidFill>
                  <a:schemeClr val="tx1"/>
                </a:solidFill>
                <a:latin typeface="Times New Roman" panose="02020603050405020304" pitchFamily="18" charset="0"/>
                <a:cs typeface="Times New Roman" panose="02020603050405020304" pitchFamily="18" charset="0"/>
              </a:rPr>
              <a:t>Bu testin amacı evlenmeyi engellemek değil taşıyıcılığın tespit edilmesi ve hasta çocukların doğmasını önlemektir</a:t>
            </a:r>
            <a:endParaRPr lang="tr-TR" sz="2800" dirty="0">
              <a:solidFill>
                <a:schemeClr val="tx1"/>
              </a:solidFill>
              <a:latin typeface="Times New Roman" panose="02020603050405020304" pitchFamily="18" charset="0"/>
              <a:cs typeface="Times New Roman" panose="02020603050405020304" pitchFamily="18" charset="0"/>
            </a:endParaRPr>
          </a:p>
        </p:txBody>
      </p:sp>
      <p:pic>
        <p:nvPicPr>
          <p:cNvPr id="10242" name="Picture 2" descr="married couple"/>
          <p:cNvPicPr>
            <a:picLocks noChangeAspect="1" noChangeArrowheads="1"/>
          </p:cNvPicPr>
          <p:nvPr/>
        </p:nvPicPr>
        <p:blipFill>
          <a:blip r:embed="rId3" cstate="print"/>
          <a:srcRect/>
          <a:stretch>
            <a:fillRect/>
          </a:stretch>
        </p:blipFill>
        <p:spPr bwMode="auto">
          <a:xfrm>
            <a:off x="5220072" y="2492896"/>
            <a:ext cx="3436268" cy="2824209"/>
          </a:xfrm>
          <a:prstGeom prst="rect">
            <a:avLst/>
          </a:prstGeom>
          <a:noFill/>
        </p:spPr>
      </p:pic>
    </p:spTree>
    <p:extLst>
      <p:ext uri="{BB962C8B-B14F-4D97-AF65-F5344CB8AC3E}">
        <p14:creationId xmlns:p14="http://schemas.microsoft.com/office/powerpoint/2010/main" xmlns="" val="36066028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1331640" y="332656"/>
            <a:ext cx="6718435" cy="864096"/>
          </a:xfrm>
        </p:spPr>
        <p:txBody>
          <a:bodyPr>
            <a:normAutofit/>
          </a:bodyPr>
          <a:lstStyle/>
          <a:p>
            <a:r>
              <a:rPr lang="tr-TR" sz="3600" b="1" dirty="0" smtClean="0">
                <a:solidFill>
                  <a:srgbClr val="FF0000"/>
                </a:solidFill>
                <a:latin typeface="Times New Roman" panose="02020603050405020304" pitchFamily="18" charset="0"/>
                <a:cs typeface="Times New Roman" panose="02020603050405020304" pitchFamily="18" charset="0"/>
              </a:rPr>
              <a:t>Önemli Noktalar!!</a:t>
            </a:r>
            <a:endParaRPr lang="tr-TR" sz="3600" b="1" dirty="0">
              <a:solidFill>
                <a:srgbClr val="FF0000"/>
              </a:solidFill>
              <a:latin typeface="Times New Roman" panose="02020603050405020304" pitchFamily="18" charset="0"/>
              <a:cs typeface="Times New Roman" panose="02020603050405020304" pitchFamily="18" charset="0"/>
            </a:endParaRPr>
          </a:p>
        </p:txBody>
      </p:sp>
      <p:sp>
        <p:nvSpPr>
          <p:cNvPr id="4" name="İçerik Yer Tutucusu 2"/>
          <p:cNvSpPr txBox="1">
            <a:spLocks noGrp="1"/>
          </p:cNvSpPr>
          <p:nvPr>
            <p:ph type="subTitle" idx="1"/>
          </p:nvPr>
        </p:nvSpPr>
        <p:spPr>
          <a:xfrm>
            <a:off x="323528" y="1124744"/>
            <a:ext cx="8280920" cy="5328592"/>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Blip>
                <a:blip r:embed="rId3"/>
              </a:buBlip>
              <a:defRPr/>
            </a:pPr>
            <a:r>
              <a:rPr lang="tr-TR" altLang="tr-TR" sz="2000" dirty="0" smtClean="0">
                <a:latin typeface="Times New Roman" panose="02020603050405020304" pitchFamily="18" charset="0"/>
                <a:cs typeface="Times New Roman" panose="02020603050405020304" pitchFamily="18" charset="0"/>
              </a:rPr>
              <a:t>Talasemi ve Orak Hücreli Anemi taşıyıcılarının büyük çoğunluğu bu hastalığı taşıdıklarını bilmezler</a:t>
            </a:r>
          </a:p>
          <a:p>
            <a:pPr>
              <a:buBlip>
                <a:blip r:embed="rId3"/>
              </a:buBlip>
              <a:defRPr/>
            </a:pPr>
            <a:r>
              <a:rPr lang="tr-TR" altLang="tr-TR" sz="2000" dirty="0" smtClean="0">
                <a:latin typeface="Times New Roman" panose="02020603050405020304" pitchFamily="18" charset="0"/>
                <a:cs typeface="Times New Roman" panose="02020603050405020304" pitchFamily="18" charset="0"/>
              </a:rPr>
              <a:t>Ancak hasta bir çocuk sahibi olduklarında ya da özel kan testi yaptırdıklarında öğrenirler</a:t>
            </a:r>
          </a:p>
          <a:p>
            <a:pPr fontAlgn="auto">
              <a:spcAft>
                <a:spcPts val="0"/>
              </a:spcAft>
              <a:buFontTx/>
              <a:buBlip>
                <a:blip r:embed="rId3"/>
              </a:buBlip>
              <a:defRPr/>
            </a:pPr>
            <a:r>
              <a:rPr lang="tr-TR" altLang="tr-TR" sz="2000" dirty="0">
                <a:latin typeface="Times New Roman" panose="02020603050405020304" pitchFamily="18" charset="0"/>
                <a:cs typeface="Times New Roman" panose="02020603050405020304" pitchFamily="18" charset="0"/>
              </a:rPr>
              <a:t>Talasemi ve Orak Hücreli Anemi</a:t>
            </a:r>
            <a:r>
              <a:rPr lang="tr-TR" altLang="tr-TR" sz="2000" dirty="0" smtClean="0">
                <a:latin typeface="Times New Roman" panose="02020603050405020304" pitchFamily="18" charset="0"/>
                <a:cs typeface="Times New Roman" panose="02020603050405020304" pitchFamily="18" charset="0"/>
              </a:rPr>
              <a:t> evliliğe engel değildir</a:t>
            </a:r>
          </a:p>
          <a:p>
            <a:pPr fontAlgn="auto">
              <a:spcAft>
                <a:spcPts val="0"/>
              </a:spcAft>
              <a:buFontTx/>
              <a:buBlip>
                <a:blip r:embed="rId3"/>
              </a:buBlip>
              <a:defRPr/>
            </a:pPr>
            <a:r>
              <a:rPr lang="tr-TR" altLang="tr-TR" sz="2000" dirty="0">
                <a:latin typeface="Times New Roman" panose="02020603050405020304" pitchFamily="18" charset="0"/>
                <a:cs typeface="Times New Roman" panose="02020603050405020304" pitchFamily="18" charset="0"/>
              </a:rPr>
              <a:t>Talasemi ve Orak Hücreli Anemi taşıyıcılığı </a:t>
            </a:r>
            <a:r>
              <a:rPr lang="tr-TR" altLang="tr-TR" sz="2000" dirty="0" smtClean="0">
                <a:latin typeface="Times New Roman" panose="02020603050405020304" pitchFamily="18" charset="0"/>
                <a:cs typeface="Times New Roman" panose="02020603050405020304" pitchFamily="18" charset="0"/>
              </a:rPr>
              <a:t>bulaşıcı değildir. Temasla yada başka bir şekilde bulaşmaz</a:t>
            </a:r>
          </a:p>
          <a:p>
            <a:pPr fontAlgn="auto">
              <a:spcAft>
                <a:spcPts val="0"/>
              </a:spcAft>
              <a:buFontTx/>
              <a:buBlip>
                <a:blip r:embed="rId3"/>
              </a:buBlip>
              <a:defRPr/>
            </a:pPr>
            <a:r>
              <a:rPr lang="tr-TR" altLang="tr-TR" sz="2000" dirty="0" smtClean="0">
                <a:latin typeface="Times New Roman" panose="02020603050405020304" pitchFamily="18" charset="0"/>
                <a:cs typeface="Times New Roman" panose="02020603050405020304" pitchFamily="18" charset="0"/>
              </a:rPr>
              <a:t>Talasemi ve Orak Hücreli Anemi taşıyıcılığı kalıtsal bir özelliktir</a:t>
            </a:r>
          </a:p>
          <a:p>
            <a:pPr fontAlgn="auto">
              <a:spcAft>
                <a:spcPts val="0"/>
              </a:spcAft>
              <a:buFontTx/>
              <a:buBlip>
                <a:blip r:embed="rId3"/>
              </a:buBlip>
              <a:defRPr/>
            </a:pPr>
            <a:r>
              <a:rPr lang="tr-TR" sz="2000" dirty="0" smtClean="0">
                <a:latin typeface="Times New Roman" panose="02020603050405020304" pitchFamily="18" charset="0"/>
                <a:cs typeface="Times New Roman" panose="02020603050405020304" pitchFamily="18" charset="0"/>
              </a:rPr>
              <a:t>Taşıyıcı </a:t>
            </a:r>
            <a:r>
              <a:rPr lang="tr-TR" sz="2000" dirty="0">
                <a:latin typeface="Times New Roman" panose="02020603050405020304" pitchFamily="18" charset="0"/>
                <a:cs typeface="Times New Roman" panose="02020603050405020304" pitchFamily="18" charset="0"/>
              </a:rPr>
              <a:t>çiftler prenatal tanı yöntemleri kullanılarak </a:t>
            </a:r>
            <a:r>
              <a:rPr lang="tr-TR" sz="2000" b="1" dirty="0">
                <a:latin typeface="Times New Roman" panose="02020603050405020304" pitchFamily="18" charset="0"/>
                <a:cs typeface="Times New Roman" panose="02020603050405020304" pitchFamily="18" charset="0"/>
              </a:rPr>
              <a:t>sağlıklı bir bebek </a:t>
            </a:r>
            <a:r>
              <a:rPr lang="tr-TR" sz="2000" dirty="0">
                <a:latin typeface="Times New Roman" panose="02020603050405020304" pitchFamily="18" charset="0"/>
                <a:cs typeface="Times New Roman" panose="02020603050405020304" pitchFamily="18" charset="0"/>
              </a:rPr>
              <a:t>sahibi </a:t>
            </a:r>
            <a:r>
              <a:rPr lang="tr-TR" sz="2000" dirty="0" smtClean="0">
                <a:latin typeface="Times New Roman" panose="02020603050405020304" pitchFamily="18" charset="0"/>
                <a:cs typeface="Times New Roman" panose="02020603050405020304" pitchFamily="18" charset="0"/>
              </a:rPr>
              <a:t>olabilirler</a:t>
            </a:r>
            <a:endParaRPr lang="tr-TR" sz="2000" dirty="0">
              <a:latin typeface="Times New Roman" panose="02020603050405020304" pitchFamily="18" charset="0"/>
              <a:cs typeface="Times New Roman" panose="02020603050405020304" pitchFamily="18" charset="0"/>
            </a:endParaRPr>
          </a:p>
          <a:p>
            <a:pPr fontAlgn="auto">
              <a:spcAft>
                <a:spcPts val="0"/>
              </a:spcAft>
              <a:buFontTx/>
              <a:buBlip>
                <a:blip r:embed="rId3"/>
              </a:buBlip>
              <a:defRPr/>
            </a:pPr>
            <a:r>
              <a:rPr lang="tr-TR" sz="2000" dirty="0" smtClean="0">
                <a:latin typeface="Times New Roman" panose="02020603050405020304" pitchFamily="18" charset="0"/>
                <a:cs typeface="Times New Roman" panose="02020603050405020304" pitchFamily="18" charset="0"/>
              </a:rPr>
              <a:t>Ancak </a:t>
            </a:r>
            <a:r>
              <a:rPr lang="tr-TR" sz="2000" dirty="0">
                <a:latin typeface="Times New Roman" panose="02020603050405020304" pitchFamily="18" charset="0"/>
                <a:cs typeface="Times New Roman" panose="02020603050405020304" pitchFamily="18" charset="0"/>
              </a:rPr>
              <a:t>gebelik gerçekleşmeden önce mutasyonların belirlenmesi </a:t>
            </a:r>
            <a:r>
              <a:rPr lang="tr-TR" sz="2000" dirty="0" smtClean="0">
                <a:latin typeface="Times New Roman" panose="02020603050405020304" pitchFamily="18" charset="0"/>
                <a:cs typeface="Times New Roman" panose="02020603050405020304" pitchFamily="18" charset="0"/>
              </a:rPr>
              <a:t>gerekmektedir</a:t>
            </a:r>
            <a:endParaRPr lang="tr-TR" sz="2000" dirty="0">
              <a:latin typeface="Times New Roman" panose="02020603050405020304" pitchFamily="18" charset="0"/>
              <a:cs typeface="Times New Roman" panose="02020603050405020304" pitchFamily="18" charset="0"/>
            </a:endParaRPr>
          </a:p>
          <a:p>
            <a:pPr fontAlgn="auto">
              <a:spcAft>
                <a:spcPts val="0"/>
              </a:spcAft>
              <a:buFontTx/>
              <a:buBlip>
                <a:blip r:embed="rId3"/>
              </a:buBlip>
              <a:defRPr/>
            </a:pPr>
            <a:r>
              <a:rPr lang="tr-TR" sz="2000" dirty="0" smtClean="0">
                <a:latin typeface="Times New Roman" panose="02020603050405020304" pitchFamily="18" charset="0"/>
                <a:cs typeface="Times New Roman" panose="02020603050405020304" pitchFamily="18" charset="0"/>
              </a:rPr>
              <a:t>Ebeveynlerdeki </a:t>
            </a:r>
            <a:r>
              <a:rPr lang="tr-TR" sz="2000" dirty="0">
                <a:latin typeface="Times New Roman" panose="02020603050405020304" pitchFamily="18" charset="0"/>
                <a:cs typeface="Times New Roman" panose="02020603050405020304" pitchFamily="18" charset="0"/>
              </a:rPr>
              <a:t>bu mutasyonlara göre fetüsün hasta ya da sağlıklı olabileceği </a:t>
            </a:r>
            <a:r>
              <a:rPr lang="tr-TR" sz="2000" dirty="0" smtClean="0">
                <a:latin typeface="Times New Roman" panose="02020603050405020304" pitchFamily="18" charset="0"/>
                <a:cs typeface="Times New Roman" panose="02020603050405020304" pitchFamily="18" charset="0"/>
              </a:rPr>
              <a:t>belirlenebilir </a:t>
            </a:r>
            <a:endParaRPr lang="tr-TR" sz="2000" dirty="0">
              <a:latin typeface="Times New Roman" panose="02020603050405020304" pitchFamily="18" charset="0"/>
              <a:cs typeface="Times New Roman" panose="02020603050405020304" pitchFamily="18" charset="0"/>
            </a:endParaRPr>
          </a:p>
          <a:p>
            <a:pPr fontAlgn="auto">
              <a:spcAft>
                <a:spcPts val="0"/>
              </a:spcAft>
              <a:buFontTx/>
              <a:buBlip>
                <a:blip r:embed="rId3"/>
              </a:buBlip>
              <a:defRPr/>
            </a:pPr>
            <a:r>
              <a:rPr lang="tr-TR" sz="2000" dirty="0" smtClean="0">
                <a:latin typeface="Times New Roman" panose="02020603050405020304" pitchFamily="18" charset="0"/>
                <a:cs typeface="Times New Roman" panose="02020603050405020304" pitchFamily="18" charset="0"/>
              </a:rPr>
              <a:t>Hemoglobinopatilerin </a:t>
            </a:r>
            <a:r>
              <a:rPr lang="tr-TR" sz="2000" dirty="0">
                <a:latin typeface="Times New Roman" panose="02020603050405020304" pitchFamily="18" charset="0"/>
                <a:cs typeface="Times New Roman" panose="02020603050405020304" pitchFamily="18" charset="0"/>
              </a:rPr>
              <a:t>çeşitli tipleri anne ya da babadan genler yoluyla çocuğa </a:t>
            </a:r>
            <a:r>
              <a:rPr lang="tr-TR" sz="2000" dirty="0" smtClean="0">
                <a:latin typeface="Times New Roman" panose="02020603050405020304" pitchFamily="18" charset="0"/>
                <a:cs typeface="Times New Roman" panose="02020603050405020304" pitchFamily="18" charset="0"/>
              </a:rPr>
              <a:t>aktarılır</a:t>
            </a:r>
            <a:endParaRPr lang="tr-TR" sz="2000" dirty="0">
              <a:latin typeface="Times New Roman" panose="02020603050405020304" pitchFamily="18" charset="0"/>
              <a:cs typeface="Times New Roman" panose="02020603050405020304" pitchFamily="18" charset="0"/>
            </a:endParaRPr>
          </a:p>
          <a:p>
            <a:pPr marL="0" indent="0" fontAlgn="auto">
              <a:spcAft>
                <a:spcPts val="0"/>
              </a:spcAft>
              <a:buNone/>
              <a:defRPr/>
            </a:pPr>
            <a:endParaRPr lang="tr-TR" altLang="tr-TR" sz="2800" b="1" dirty="0" smtClean="0"/>
          </a:p>
          <a:p>
            <a:pPr marL="0" indent="0" fontAlgn="auto">
              <a:spcAft>
                <a:spcPts val="0"/>
              </a:spcAft>
              <a:buFont typeface="Arial" pitchFamily="34" charset="0"/>
              <a:buNone/>
              <a:defRPr/>
            </a:pPr>
            <a:endParaRPr lang="tr-TR" sz="2400" dirty="0" smtClean="0"/>
          </a:p>
        </p:txBody>
      </p:sp>
      <p:pic>
        <p:nvPicPr>
          <p:cNvPr id="5" name="Picture 2" descr="C:\Users\ceren.armut1\Desktop\okk.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884368" y="-1"/>
            <a:ext cx="1152128" cy="112474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780815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200" b="1" dirty="0">
                <a:solidFill>
                  <a:srgbClr val="FF0000"/>
                </a:solidFill>
                <a:latin typeface="Times New Roman" panose="02020603050405020304" pitchFamily="18" charset="0"/>
                <a:cs typeface="Times New Roman" panose="02020603050405020304" pitchFamily="18" charset="0"/>
              </a:rPr>
              <a:t>Preimplantasyon Genetik Tanı</a:t>
            </a:r>
          </a:p>
        </p:txBody>
      </p:sp>
      <p:sp>
        <p:nvSpPr>
          <p:cNvPr id="3" name="İçerik Yer Tutucusu 2"/>
          <p:cNvSpPr>
            <a:spLocks noGrp="1"/>
          </p:cNvSpPr>
          <p:nvPr>
            <p:ph idx="1"/>
          </p:nvPr>
        </p:nvSpPr>
        <p:spPr>
          <a:noFill/>
          <a:ln>
            <a:noFill/>
          </a:ln>
          <a:effectLst/>
        </p:spPr>
        <p:style>
          <a:lnRef idx="1">
            <a:schemeClr val="accent5"/>
          </a:lnRef>
          <a:fillRef idx="2">
            <a:schemeClr val="accent5"/>
          </a:fillRef>
          <a:effectRef idx="1">
            <a:schemeClr val="accent5"/>
          </a:effectRef>
          <a:fontRef idx="minor">
            <a:schemeClr val="dk1"/>
          </a:fontRef>
        </p:style>
        <p:txBody>
          <a:bodyPr/>
          <a:lstStyle/>
          <a:p>
            <a:r>
              <a:rPr lang="tr-TR" sz="2400" dirty="0" smtClean="0">
                <a:solidFill>
                  <a:schemeClr val="tx1"/>
                </a:solidFill>
                <a:latin typeface="Times New Roman" panose="02020603050405020304" pitchFamily="18" charset="0"/>
                <a:cs typeface="Times New Roman" panose="02020603050405020304" pitchFamily="18" charset="0"/>
              </a:rPr>
              <a:t>Her  ikisi de taşıyıcı  </a:t>
            </a:r>
            <a:r>
              <a:rPr lang="tr-TR" sz="2400" dirty="0">
                <a:solidFill>
                  <a:schemeClr val="tx1"/>
                </a:solidFill>
                <a:latin typeface="Times New Roman" panose="02020603050405020304" pitchFamily="18" charset="0"/>
                <a:cs typeface="Times New Roman" panose="02020603050405020304" pitchFamily="18" charset="0"/>
              </a:rPr>
              <a:t>olan  çiftlerin; sperm  ve  yumurtaları  ayıklanıp, sağlam  dokular  birleştirilip, tüp  bebek  yöntemiyle  </a:t>
            </a:r>
            <a:r>
              <a:rPr lang="tr-TR" sz="2400" dirty="0" smtClean="0">
                <a:solidFill>
                  <a:schemeClr val="tx1"/>
                </a:solidFill>
                <a:latin typeface="Times New Roman" panose="02020603050405020304" pitchFamily="18" charset="0"/>
                <a:cs typeface="Times New Roman" panose="02020603050405020304" pitchFamily="18" charset="0"/>
              </a:rPr>
              <a:t>uterusa yerleştirilir</a:t>
            </a:r>
            <a:endParaRPr lang="tr-TR" sz="2400" dirty="0">
              <a:solidFill>
                <a:schemeClr val="tx1"/>
              </a:solidFill>
              <a:latin typeface="Times New Roman" panose="02020603050405020304" pitchFamily="18" charset="0"/>
              <a:cs typeface="Times New Roman" panose="02020603050405020304" pitchFamily="18" charset="0"/>
            </a:endParaRPr>
          </a:p>
          <a:p>
            <a:r>
              <a:rPr lang="tr-TR" sz="2400" dirty="0">
                <a:solidFill>
                  <a:schemeClr val="tx1"/>
                </a:solidFill>
                <a:latin typeface="Times New Roman" panose="02020603050405020304" pitchFamily="18" charset="0"/>
                <a:cs typeface="Times New Roman" panose="02020603050405020304" pitchFamily="18" charset="0"/>
              </a:rPr>
              <a:t>Bu yöntem; Talasemi  hastası  çocuğu  olup, </a:t>
            </a:r>
            <a:endParaRPr lang="tr-TR" sz="24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tr-TR" sz="2400" dirty="0" smtClean="0">
                <a:solidFill>
                  <a:schemeClr val="tx1"/>
                </a:solidFill>
                <a:latin typeface="Times New Roman" panose="02020603050405020304" pitchFamily="18" charset="0"/>
                <a:cs typeface="Times New Roman" panose="02020603050405020304" pitchFamily="18" charset="0"/>
              </a:rPr>
              <a:t>     kök </a:t>
            </a:r>
            <a:r>
              <a:rPr lang="tr-TR" sz="2400" dirty="0">
                <a:solidFill>
                  <a:schemeClr val="tx1"/>
                </a:solidFill>
                <a:latin typeface="Times New Roman" panose="02020603050405020304" pitchFamily="18" charset="0"/>
                <a:cs typeface="Times New Roman" panose="02020603050405020304" pitchFamily="18" charset="0"/>
              </a:rPr>
              <a:t>hücre  nakli  </a:t>
            </a:r>
            <a:r>
              <a:rPr lang="tr-TR" sz="2400" dirty="0" smtClean="0">
                <a:solidFill>
                  <a:schemeClr val="tx1"/>
                </a:solidFill>
                <a:latin typeface="Times New Roman" panose="02020603050405020304" pitchFamily="18" charset="0"/>
                <a:cs typeface="Times New Roman" panose="02020603050405020304" pitchFamily="18" charset="0"/>
              </a:rPr>
              <a:t>amacıyla</a:t>
            </a:r>
          </a:p>
          <a:p>
            <a:pPr marL="0" indent="0">
              <a:buNone/>
            </a:pPr>
            <a:r>
              <a:rPr lang="tr-TR" sz="2400" dirty="0">
                <a:solidFill>
                  <a:schemeClr val="tx1"/>
                </a:solidFill>
                <a:latin typeface="Times New Roman" panose="02020603050405020304" pitchFamily="18" charset="0"/>
                <a:cs typeface="Times New Roman" panose="02020603050405020304" pitchFamily="18" charset="0"/>
              </a:rPr>
              <a:t> </a:t>
            </a:r>
            <a:r>
              <a:rPr lang="tr-TR" sz="2400" dirty="0" smtClean="0">
                <a:solidFill>
                  <a:schemeClr val="tx1"/>
                </a:solidFill>
                <a:latin typeface="Times New Roman" panose="02020603050405020304" pitchFamily="18" charset="0"/>
                <a:cs typeface="Times New Roman" panose="02020603050405020304" pitchFamily="18" charset="0"/>
              </a:rPr>
              <a:t>    HLA (doku) </a:t>
            </a:r>
            <a:r>
              <a:rPr lang="tr-TR" sz="2400" dirty="0">
                <a:solidFill>
                  <a:schemeClr val="tx1"/>
                </a:solidFill>
                <a:latin typeface="Times New Roman" panose="02020603050405020304" pitchFamily="18" charset="0"/>
                <a:cs typeface="Times New Roman" panose="02020603050405020304" pitchFamily="18" charset="0"/>
              </a:rPr>
              <a:t>uyumlu kardeş</a:t>
            </a:r>
            <a:endParaRPr lang="tr-TR" sz="24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tr-TR" sz="2400" dirty="0" smtClean="0">
                <a:solidFill>
                  <a:schemeClr val="tx1"/>
                </a:solidFill>
                <a:latin typeface="Times New Roman" panose="02020603050405020304" pitchFamily="18" charset="0"/>
                <a:cs typeface="Times New Roman" panose="02020603050405020304" pitchFamily="18" charset="0"/>
              </a:rPr>
              <a:t>     yapmak  </a:t>
            </a:r>
            <a:r>
              <a:rPr lang="tr-TR" sz="2400" dirty="0">
                <a:solidFill>
                  <a:schemeClr val="tx1"/>
                </a:solidFill>
                <a:latin typeface="Times New Roman" panose="02020603050405020304" pitchFamily="18" charset="0"/>
                <a:cs typeface="Times New Roman" panose="02020603050405020304" pitchFamily="18" charset="0"/>
              </a:rPr>
              <a:t>isteyen </a:t>
            </a:r>
            <a:r>
              <a:rPr lang="tr-TR" sz="2400" dirty="0" smtClean="0">
                <a:solidFill>
                  <a:schemeClr val="tx1"/>
                </a:solidFill>
                <a:latin typeface="Times New Roman" panose="02020603050405020304" pitchFamily="18" charset="0"/>
                <a:cs typeface="Times New Roman" panose="02020603050405020304" pitchFamily="18" charset="0"/>
              </a:rPr>
              <a:t>çiftler</a:t>
            </a:r>
          </a:p>
          <a:p>
            <a:pPr marL="0" indent="0">
              <a:buNone/>
            </a:pPr>
            <a:r>
              <a:rPr lang="tr-TR" sz="2400" dirty="0" smtClean="0">
                <a:solidFill>
                  <a:schemeClr val="tx1"/>
                </a:solidFill>
                <a:latin typeface="Times New Roman" panose="02020603050405020304" pitchFamily="18" charset="0"/>
                <a:cs typeface="Times New Roman" panose="02020603050405020304" pitchFamily="18" charset="0"/>
              </a:rPr>
              <a:t>     </a:t>
            </a:r>
            <a:r>
              <a:rPr lang="tr-TR" sz="2400" dirty="0">
                <a:solidFill>
                  <a:schemeClr val="tx1"/>
                </a:solidFill>
                <a:latin typeface="Times New Roman" panose="02020603050405020304" pitchFamily="18" charset="0"/>
                <a:cs typeface="Times New Roman" panose="02020603050405020304" pitchFamily="18" charset="0"/>
              </a:rPr>
              <a:t>içinde  </a:t>
            </a:r>
            <a:r>
              <a:rPr lang="tr-TR" sz="2400" dirty="0" smtClean="0">
                <a:solidFill>
                  <a:schemeClr val="tx1"/>
                </a:solidFill>
                <a:latin typeface="Times New Roman" panose="02020603050405020304" pitchFamily="18" charset="0"/>
                <a:cs typeface="Times New Roman" panose="02020603050405020304" pitchFamily="18" charset="0"/>
              </a:rPr>
              <a:t>kullanılabilir </a:t>
            </a:r>
            <a:endParaRPr lang="tr-TR" sz="2400" dirty="0">
              <a:solidFill>
                <a:schemeClr val="tx1"/>
              </a:solidFill>
              <a:latin typeface="Times New Roman" panose="02020603050405020304" pitchFamily="18" charset="0"/>
              <a:cs typeface="Times New Roman" panose="02020603050405020304" pitchFamily="18" charset="0"/>
            </a:endParaRPr>
          </a:p>
          <a:p>
            <a:pPr>
              <a:buNone/>
            </a:pPr>
            <a:endParaRPr lang="tr-TR" dirty="0">
              <a:solidFill>
                <a:schemeClr val="tx1"/>
              </a:solidFill>
            </a:endParaRPr>
          </a:p>
        </p:txBody>
      </p:sp>
      <p:pic>
        <p:nvPicPr>
          <p:cNvPr id="4" name="Resim 3"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511384" y="6381328"/>
            <a:ext cx="2492990" cy="261610"/>
          </a:xfrm>
          <a:prstGeom prst="rect">
            <a:avLst/>
          </a:prstGeom>
        </p:spPr>
        <p:txBody>
          <a:bodyPr wrap="none">
            <a:spAutoFit/>
          </a:bodyPr>
          <a:lstStyle/>
          <a:p>
            <a:pPr lvl="0" algn="r"/>
            <a:r>
              <a:rPr lang="tr-TR" sz="1050" dirty="0">
                <a:solidFill>
                  <a:prstClr val="black"/>
                </a:solidFill>
                <a:latin typeface="Times New Roman" panose="02020603050405020304" pitchFamily="18" charset="0"/>
                <a:cs typeface="Times New Roman" panose="02020603050405020304" pitchFamily="18" charset="0"/>
              </a:rPr>
              <a:t>Çocuk</a:t>
            </a:r>
            <a:r>
              <a:rPr lang="tr-TR" sz="1100" dirty="0">
                <a:solidFill>
                  <a:prstClr val="black"/>
                </a:solidFill>
                <a:latin typeface="Times New Roman" panose="02020603050405020304" pitchFamily="18" charset="0"/>
                <a:cs typeface="Times New Roman" panose="02020603050405020304" pitchFamily="18" charset="0"/>
              </a:rPr>
              <a:t> ve Ergen Sağlığı Daire Başkanlığı</a:t>
            </a:r>
          </a:p>
        </p:txBody>
      </p:sp>
      <p:pic>
        <p:nvPicPr>
          <p:cNvPr id="1026" name="Picture 2" descr="C:\Users\meliha.babayigit\Desktop\1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88024" y="3429000"/>
            <a:ext cx="3816423" cy="258603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528158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200" b="1" dirty="0" smtClean="0">
                <a:solidFill>
                  <a:srgbClr val="FF0000"/>
                </a:solidFill>
                <a:latin typeface="Times New Roman" panose="02020603050405020304" pitchFamily="18" charset="0"/>
                <a:cs typeface="Times New Roman" panose="02020603050405020304" pitchFamily="18" charset="0"/>
              </a:rPr>
              <a:t>Talasemi de Gebelik Gerçekleştiyse</a:t>
            </a:r>
            <a:endParaRPr lang="tr-TR" sz="3200" dirty="0">
              <a:latin typeface="Times New Roman" panose="02020603050405020304" pitchFamily="18" charset="0"/>
              <a:cs typeface="Times New Roman" panose="02020603050405020304" pitchFamily="18" charset="0"/>
            </a:endParaRPr>
          </a:p>
        </p:txBody>
      </p:sp>
      <p:sp>
        <p:nvSpPr>
          <p:cNvPr id="4" name="İçerik Yer Tutucusu 3"/>
          <p:cNvSpPr>
            <a:spLocks noGrp="1"/>
          </p:cNvSpPr>
          <p:nvPr>
            <p:ph idx="1"/>
          </p:nvPr>
        </p:nvSpPr>
        <p:spPr>
          <a:xfrm>
            <a:off x="457200" y="1600200"/>
            <a:ext cx="8229600" cy="3459409"/>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a:spAutoFit/>
          </a:bodyPr>
          <a:lstStyle/>
          <a:p>
            <a:pPr marL="0" indent="0">
              <a:lnSpc>
                <a:spcPct val="90000"/>
              </a:lnSpc>
              <a:buNone/>
            </a:pPr>
            <a:r>
              <a:rPr lang="tr-TR" sz="2400" dirty="0">
                <a:latin typeface="Times New Roman" panose="02020603050405020304" pitchFamily="18" charset="0"/>
                <a:cs typeface="Times New Roman" panose="02020603050405020304" pitchFamily="18" charset="0"/>
              </a:rPr>
              <a:t>Gebelik gerçekleşmişse, gebeliğin belli dönemlerinde </a:t>
            </a:r>
            <a:r>
              <a:rPr lang="tr-TR" sz="2400" b="1" dirty="0">
                <a:latin typeface="Times New Roman" panose="02020603050405020304" pitchFamily="18" charset="0"/>
                <a:cs typeface="Times New Roman" panose="02020603050405020304" pitchFamily="18" charset="0"/>
              </a:rPr>
              <a:t>amniosentez, kordosentez ya da koryon villüs </a:t>
            </a:r>
            <a:r>
              <a:rPr lang="tr-TR" sz="2400" dirty="0">
                <a:latin typeface="Times New Roman" panose="02020603050405020304" pitchFamily="18" charset="0"/>
                <a:cs typeface="Times New Roman" panose="02020603050405020304" pitchFamily="18" charset="0"/>
              </a:rPr>
              <a:t>örneklemesi yapılarak </a:t>
            </a:r>
            <a:r>
              <a:rPr lang="tr-TR" sz="2400" b="1" dirty="0">
                <a:latin typeface="Times New Roman" panose="02020603050405020304" pitchFamily="18" charset="0"/>
                <a:cs typeface="Times New Roman" panose="02020603050405020304" pitchFamily="18" charset="0"/>
              </a:rPr>
              <a:t>fetüsün</a:t>
            </a:r>
            <a:r>
              <a:rPr lang="tr-TR" sz="2400" dirty="0">
                <a:latin typeface="Times New Roman" panose="02020603050405020304" pitchFamily="18" charset="0"/>
                <a:cs typeface="Times New Roman" panose="02020603050405020304" pitchFamily="18" charset="0"/>
              </a:rPr>
              <a:t> sağlıklı ya da hasta olduğu belirlenebilir. </a:t>
            </a:r>
          </a:p>
          <a:p>
            <a:pPr marL="0" indent="0">
              <a:spcBef>
                <a:spcPts val="0"/>
              </a:spcBef>
              <a:buNone/>
            </a:pPr>
            <a:endParaRPr lang="tr-TR" altLang="tr-TR" sz="1800" dirty="0" smtClean="0">
              <a:solidFill>
                <a:srgbClr val="FF0000"/>
              </a:solidFill>
              <a:latin typeface="Times New Roman" panose="02020603050405020304" pitchFamily="18" charset="0"/>
              <a:cs typeface="Times New Roman" panose="02020603050405020304" pitchFamily="18" charset="0"/>
            </a:endParaRPr>
          </a:p>
          <a:p>
            <a:pPr marL="0" indent="0">
              <a:spcBef>
                <a:spcPts val="0"/>
              </a:spcBef>
              <a:buNone/>
            </a:pPr>
            <a:endParaRPr lang="tr-TR" altLang="tr-TR" sz="1800" dirty="0" smtClean="0">
              <a:solidFill>
                <a:srgbClr val="FF0000"/>
              </a:solidFill>
              <a:latin typeface="Times New Roman" panose="02020603050405020304" pitchFamily="18" charset="0"/>
              <a:cs typeface="Times New Roman" panose="02020603050405020304" pitchFamily="18" charset="0"/>
            </a:endParaRPr>
          </a:p>
          <a:p>
            <a:pPr marL="0" indent="0">
              <a:spcBef>
                <a:spcPts val="0"/>
              </a:spcBef>
              <a:buNone/>
            </a:pPr>
            <a:endParaRPr lang="tr-TR" altLang="tr-TR" sz="1800" dirty="0">
              <a:solidFill>
                <a:srgbClr val="FF0000"/>
              </a:solidFill>
              <a:latin typeface="Times New Roman" panose="02020603050405020304" pitchFamily="18" charset="0"/>
              <a:cs typeface="Times New Roman" panose="02020603050405020304" pitchFamily="18" charset="0"/>
            </a:endParaRPr>
          </a:p>
          <a:p>
            <a:pPr marL="0" indent="0">
              <a:spcBef>
                <a:spcPts val="0"/>
              </a:spcBef>
              <a:buNone/>
            </a:pPr>
            <a:r>
              <a:rPr lang="tr-TR" altLang="tr-TR" sz="2000" dirty="0" smtClean="0">
                <a:solidFill>
                  <a:srgbClr val="FF0000"/>
                </a:solidFill>
                <a:latin typeface="Times New Roman" panose="02020603050405020304" pitchFamily="18" charset="0"/>
                <a:cs typeface="Times New Roman" panose="02020603050405020304" pitchFamily="18" charset="0"/>
              </a:rPr>
              <a:t>8-12 hafta    </a:t>
            </a:r>
            <a:r>
              <a:rPr lang="tr-TR" altLang="tr-TR" sz="2000" dirty="0" smtClean="0">
                <a:latin typeface="Times New Roman" panose="02020603050405020304" pitchFamily="18" charset="0"/>
                <a:cs typeface="Times New Roman" panose="02020603050405020304" pitchFamily="18" charset="0"/>
              </a:rPr>
              <a:t>Koryonik Villus Örneği</a:t>
            </a:r>
          </a:p>
          <a:p>
            <a:pPr>
              <a:spcBef>
                <a:spcPts val="0"/>
              </a:spcBef>
            </a:pPr>
            <a:endParaRPr lang="tr-TR" altLang="tr-TR" sz="2000" dirty="0">
              <a:solidFill>
                <a:srgbClr val="FF0000"/>
              </a:solidFill>
              <a:latin typeface="Times New Roman" panose="02020603050405020304" pitchFamily="18" charset="0"/>
              <a:cs typeface="Times New Roman" panose="02020603050405020304" pitchFamily="18" charset="0"/>
            </a:endParaRPr>
          </a:p>
          <a:p>
            <a:pPr marL="0" indent="0">
              <a:spcBef>
                <a:spcPts val="0"/>
              </a:spcBef>
              <a:buNone/>
            </a:pPr>
            <a:r>
              <a:rPr lang="tr-TR" altLang="tr-TR" sz="2000" dirty="0" smtClean="0">
                <a:solidFill>
                  <a:srgbClr val="FF0000"/>
                </a:solidFill>
                <a:latin typeface="Times New Roman" panose="02020603050405020304" pitchFamily="18" charset="0"/>
                <a:cs typeface="Times New Roman" panose="02020603050405020304" pitchFamily="18" charset="0"/>
              </a:rPr>
              <a:t>12-16 hafta   </a:t>
            </a:r>
            <a:r>
              <a:rPr lang="tr-TR" altLang="tr-TR" sz="2000" dirty="0" smtClean="0">
                <a:latin typeface="Times New Roman" panose="02020603050405020304" pitchFamily="18" charset="0"/>
                <a:cs typeface="Times New Roman" panose="02020603050405020304" pitchFamily="18" charset="0"/>
              </a:rPr>
              <a:t>Amniosentez </a:t>
            </a:r>
          </a:p>
          <a:p>
            <a:pPr>
              <a:spcBef>
                <a:spcPts val="0"/>
              </a:spcBef>
            </a:pPr>
            <a:endParaRPr lang="tr-TR" altLang="tr-TR" sz="2000" dirty="0" smtClean="0">
              <a:solidFill>
                <a:srgbClr val="FF0000"/>
              </a:solidFill>
              <a:latin typeface="Times New Roman" panose="02020603050405020304" pitchFamily="18" charset="0"/>
              <a:cs typeface="Times New Roman" panose="02020603050405020304" pitchFamily="18" charset="0"/>
            </a:endParaRPr>
          </a:p>
          <a:p>
            <a:pPr marL="0" indent="0">
              <a:spcBef>
                <a:spcPts val="0"/>
              </a:spcBef>
              <a:buNone/>
            </a:pPr>
            <a:r>
              <a:rPr lang="tr-TR" altLang="tr-TR" sz="2000" dirty="0" smtClean="0">
                <a:solidFill>
                  <a:srgbClr val="FF0000"/>
                </a:solidFill>
                <a:latin typeface="Times New Roman" panose="02020603050405020304" pitchFamily="18" charset="0"/>
                <a:cs typeface="Times New Roman" panose="02020603050405020304" pitchFamily="18" charset="0"/>
              </a:rPr>
              <a:t>16-22 hafta   </a:t>
            </a:r>
            <a:r>
              <a:rPr lang="tr-TR" altLang="tr-TR" sz="2000" dirty="0" smtClean="0">
                <a:latin typeface="Times New Roman" panose="02020603050405020304" pitchFamily="18" charset="0"/>
                <a:cs typeface="Times New Roman" panose="02020603050405020304" pitchFamily="18" charset="0"/>
              </a:rPr>
              <a:t>Kordosentez</a:t>
            </a:r>
          </a:p>
        </p:txBody>
      </p:sp>
      <p:pic>
        <p:nvPicPr>
          <p:cNvPr id="5" name="İçerik Yer Tutucusu 3"/>
          <p:cNvPicPr>
            <a:picLocks noChangeAspect="1"/>
          </p:cNvPicPr>
          <p:nvPr/>
        </p:nvPicPr>
        <p:blipFill>
          <a:blip r:embed="rId2" cstate="print"/>
          <a:stretch>
            <a:fillRect/>
          </a:stretch>
        </p:blipFill>
        <p:spPr>
          <a:xfrm rot="16200000">
            <a:off x="5562939" y="2222037"/>
            <a:ext cx="2134347" cy="4116225"/>
          </a:xfrm>
          <a:prstGeom prst="rect">
            <a:avLst/>
          </a:prstGeom>
        </p:spPr>
      </p:pic>
      <p:pic>
        <p:nvPicPr>
          <p:cNvPr id="6" name="Resim 5" descr="C:\Users\kezban.maden\Desktop\HSGM-LOGO.pn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7" name="Dikdörtgen 6"/>
          <p:cNvSpPr/>
          <p:nvPr/>
        </p:nvSpPr>
        <p:spPr>
          <a:xfrm>
            <a:off x="6511384" y="6381328"/>
            <a:ext cx="2492990" cy="261610"/>
          </a:xfrm>
          <a:prstGeom prst="rect">
            <a:avLst/>
          </a:prstGeom>
        </p:spPr>
        <p:txBody>
          <a:bodyPr wrap="none">
            <a:spAutoFit/>
          </a:bodyPr>
          <a:lstStyle/>
          <a:p>
            <a:pPr lvl="0" algn="r"/>
            <a:r>
              <a:rPr lang="tr-TR" sz="1050" dirty="0">
                <a:solidFill>
                  <a:prstClr val="black"/>
                </a:solidFill>
                <a:latin typeface="Times New Roman" panose="02020603050405020304" pitchFamily="18" charset="0"/>
                <a:cs typeface="Times New Roman" panose="02020603050405020304" pitchFamily="18" charset="0"/>
              </a:rPr>
              <a:t>Çocuk</a:t>
            </a:r>
            <a:r>
              <a:rPr lang="tr-TR" sz="1100" dirty="0">
                <a:solidFill>
                  <a:prstClr val="black"/>
                </a:solidFill>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3523490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smtClean="0">
                <a:solidFill>
                  <a:srgbClr val="FF0000"/>
                </a:solidFill>
                <a:cs typeface="Times New Roman" panose="02020603050405020304" pitchFamily="18" charset="0"/>
              </a:rPr>
              <a:t/>
            </a:r>
            <a:br>
              <a:rPr lang="tr-TR" dirty="0" smtClean="0">
                <a:solidFill>
                  <a:srgbClr val="FF0000"/>
                </a:solidFill>
                <a:cs typeface="Times New Roman" panose="02020603050405020304" pitchFamily="18" charset="0"/>
              </a:rPr>
            </a:br>
            <a:r>
              <a:rPr lang="tr-TR" sz="3600" b="1" dirty="0" smtClean="0">
                <a:solidFill>
                  <a:srgbClr val="FF0000"/>
                </a:solidFill>
                <a:latin typeface="Times New Roman" panose="02020603050405020304" pitchFamily="18" charset="0"/>
                <a:cs typeface="Times New Roman" panose="02020603050405020304" pitchFamily="18" charset="0"/>
              </a:rPr>
              <a:t>Ülkemizde </a:t>
            </a:r>
            <a:r>
              <a:rPr lang="tr-TR" sz="3600" b="1" dirty="0">
                <a:solidFill>
                  <a:srgbClr val="FF0000"/>
                </a:solidFill>
                <a:latin typeface="Times New Roman" panose="02020603050405020304" pitchFamily="18" charset="0"/>
                <a:cs typeface="Times New Roman" panose="02020603050405020304" pitchFamily="18" charset="0"/>
              </a:rPr>
              <a:t>Durum</a:t>
            </a:r>
            <a:r>
              <a:rPr lang="tr-TR" sz="4000" dirty="0">
                <a:solidFill>
                  <a:srgbClr val="FF0000"/>
                </a:solidFill>
                <a:latin typeface="Times New Roman" panose="02020603050405020304" pitchFamily="18" charset="0"/>
                <a:cs typeface="Times New Roman" panose="02020603050405020304" pitchFamily="18" charset="0"/>
              </a:rPr>
              <a:t/>
            </a:r>
            <a:br>
              <a:rPr lang="tr-TR" sz="4000" dirty="0">
                <a:solidFill>
                  <a:srgbClr val="FF0000"/>
                </a:solidFill>
                <a:latin typeface="Times New Roman" panose="02020603050405020304" pitchFamily="18" charset="0"/>
                <a:cs typeface="Times New Roman" panose="02020603050405020304" pitchFamily="18" charset="0"/>
              </a:rPr>
            </a:br>
            <a:endParaRPr lang="tr-TR" sz="4000"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457200" y="1196752"/>
            <a:ext cx="8229600" cy="5040560"/>
          </a:xfrm>
          <a:noFill/>
          <a:ln>
            <a:noFill/>
          </a:ln>
          <a:effectLst/>
        </p:spPr>
        <p:style>
          <a:lnRef idx="1">
            <a:schemeClr val="accent5"/>
          </a:lnRef>
          <a:fillRef idx="2">
            <a:schemeClr val="accent5"/>
          </a:fillRef>
          <a:effectRef idx="1">
            <a:schemeClr val="accent5"/>
          </a:effectRef>
          <a:fontRef idx="minor">
            <a:schemeClr val="dk1"/>
          </a:fontRef>
        </p:style>
        <p:txBody>
          <a:bodyPr>
            <a:noAutofit/>
          </a:bodyPr>
          <a:lstStyle/>
          <a:p>
            <a:pPr lvl="1"/>
            <a:r>
              <a:rPr lang="tr-TR" sz="2400" dirty="0" smtClean="0">
                <a:solidFill>
                  <a:schemeClr val="tx1"/>
                </a:solidFill>
                <a:latin typeface="Times New Roman" panose="02020603050405020304" pitchFamily="18" charset="0"/>
                <a:cs typeface="Times New Roman" panose="02020603050405020304" pitchFamily="18" charset="0"/>
              </a:rPr>
              <a:t>Beta-</a:t>
            </a:r>
            <a:r>
              <a:rPr lang="tr-TR" sz="2400" dirty="0" smtClean="0">
                <a:latin typeface="Times New Roman" panose="02020603050405020304" pitchFamily="18" charset="0"/>
                <a:cs typeface="Times New Roman" panose="02020603050405020304" pitchFamily="18" charset="0"/>
              </a:rPr>
              <a:t>T</a:t>
            </a:r>
            <a:r>
              <a:rPr lang="tr-TR" sz="2400" dirty="0" smtClean="0">
                <a:solidFill>
                  <a:schemeClr val="tx1"/>
                </a:solidFill>
                <a:latin typeface="Times New Roman" panose="02020603050405020304" pitchFamily="18" charset="0"/>
                <a:cs typeface="Times New Roman" panose="02020603050405020304" pitchFamily="18" charset="0"/>
              </a:rPr>
              <a:t>alasemi taşıyıcı sıklığı </a:t>
            </a:r>
            <a:r>
              <a:rPr lang="tr-TR" sz="2400" b="1" dirty="0" smtClean="0">
                <a:solidFill>
                  <a:srgbClr val="FF0000"/>
                </a:solidFill>
                <a:latin typeface="Times New Roman" panose="02020603050405020304" pitchFamily="18" charset="0"/>
                <a:cs typeface="Times New Roman" panose="02020603050405020304" pitchFamily="18" charset="0"/>
              </a:rPr>
              <a:t>%2,1 </a:t>
            </a:r>
            <a:r>
              <a:rPr lang="tr-TR" sz="2400" dirty="0" smtClean="0">
                <a:solidFill>
                  <a:schemeClr val="tx1"/>
                </a:solidFill>
                <a:latin typeface="Times New Roman" panose="02020603050405020304" pitchFamily="18" charset="0"/>
                <a:cs typeface="Times New Roman" panose="02020603050405020304" pitchFamily="18" charset="0"/>
              </a:rPr>
              <a:t>olup, bu oran bazı bölgelerde </a:t>
            </a:r>
            <a:r>
              <a:rPr lang="tr-TR" sz="2400" b="1" dirty="0" smtClean="0">
                <a:solidFill>
                  <a:srgbClr val="FF0000"/>
                </a:solidFill>
                <a:latin typeface="Times New Roman" panose="02020603050405020304" pitchFamily="18" charset="0"/>
                <a:cs typeface="Times New Roman" panose="02020603050405020304" pitchFamily="18" charset="0"/>
              </a:rPr>
              <a:t>% 10’ u </a:t>
            </a:r>
            <a:r>
              <a:rPr lang="tr-TR" sz="2400" dirty="0" smtClean="0">
                <a:solidFill>
                  <a:schemeClr val="tx1"/>
                </a:solidFill>
                <a:latin typeface="Times New Roman" panose="02020603050405020304" pitchFamily="18" charset="0"/>
                <a:cs typeface="Times New Roman" panose="02020603050405020304" pitchFamily="18" charset="0"/>
              </a:rPr>
              <a:t>bulabilmektedir</a:t>
            </a:r>
          </a:p>
          <a:p>
            <a:pPr lvl="1"/>
            <a:r>
              <a:rPr lang="tr-TR" sz="2400" dirty="0">
                <a:solidFill>
                  <a:schemeClr val="tx1"/>
                </a:solidFill>
                <a:latin typeface="Times New Roman" panose="02020603050405020304" pitchFamily="18" charset="0"/>
                <a:cs typeface="Times New Roman" panose="02020603050405020304" pitchFamily="18" charset="0"/>
              </a:rPr>
              <a:t>Orak Hücreli Anemi taşıyıcı sıklığı </a:t>
            </a:r>
            <a:r>
              <a:rPr lang="tr-TR" sz="2400" b="1" dirty="0">
                <a:solidFill>
                  <a:srgbClr val="FF0000"/>
                </a:solidFill>
                <a:latin typeface="Times New Roman" panose="02020603050405020304" pitchFamily="18" charset="0"/>
                <a:cs typeface="Times New Roman" panose="02020603050405020304" pitchFamily="18" charset="0"/>
              </a:rPr>
              <a:t>%0,03 </a:t>
            </a:r>
            <a:r>
              <a:rPr lang="tr-TR" sz="2400" dirty="0">
                <a:solidFill>
                  <a:schemeClr val="tx1"/>
                </a:solidFill>
                <a:latin typeface="Times New Roman" panose="02020603050405020304" pitchFamily="18" charset="0"/>
                <a:cs typeface="Times New Roman" panose="02020603050405020304" pitchFamily="18" charset="0"/>
              </a:rPr>
              <a:t>olup, bu oran bazı bölgelerde </a:t>
            </a:r>
            <a:r>
              <a:rPr lang="tr-TR" sz="2400" b="1" dirty="0">
                <a:solidFill>
                  <a:srgbClr val="FF0000"/>
                </a:solidFill>
                <a:latin typeface="Times New Roman" panose="02020603050405020304" pitchFamily="18" charset="0"/>
                <a:cs typeface="Times New Roman" panose="02020603050405020304" pitchFamily="18" charset="0"/>
              </a:rPr>
              <a:t>% 10’ u </a:t>
            </a:r>
            <a:r>
              <a:rPr lang="tr-TR" sz="2400" dirty="0" smtClean="0">
                <a:solidFill>
                  <a:schemeClr val="tx1"/>
                </a:solidFill>
                <a:latin typeface="Times New Roman" panose="02020603050405020304" pitchFamily="18" charset="0"/>
                <a:cs typeface="Times New Roman" panose="02020603050405020304" pitchFamily="18" charset="0"/>
              </a:rPr>
              <a:t>bulabilmektedir</a:t>
            </a:r>
          </a:p>
          <a:p>
            <a:pPr lvl="1"/>
            <a:r>
              <a:rPr lang="tr-TR" sz="2400" dirty="0" smtClean="0">
                <a:solidFill>
                  <a:schemeClr val="tx1"/>
                </a:solidFill>
                <a:latin typeface="Times New Roman" panose="02020603050405020304" pitchFamily="18" charset="0"/>
                <a:cs typeface="Times New Roman" panose="02020603050405020304" pitchFamily="18" charset="0"/>
              </a:rPr>
              <a:t>Yaklaşık </a:t>
            </a:r>
            <a:r>
              <a:rPr lang="tr-TR" sz="2400" b="1" dirty="0" smtClean="0">
                <a:solidFill>
                  <a:srgbClr val="FF0000"/>
                </a:solidFill>
                <a:latin typeface="Times New Roman" panose="02020603050405020304" pitchFamily="18" charset="0"/>
                <a:cs typeface="Times New Roman" panose="02020603050405020304" pitchFamily="18" charset="0"/>
              </a:rPr>
              <a:t>1.300.000</a:t>
            </a:r>
            <a:r>
              <a:rPr lang="tr-TR" sz="2400" dirty="0" smtClean="0">
                <a:solidFill>
                  <a:schemeClr val="tx1"/>
                </a:solidFill>
                <a:latin typeface="Times New Roman" panose="02020603050405020304" pitchFamily="18" charset="0"/>
                <a:cs typeface="Times New Roman" panose="02020603050405020304" pitchFamily="18" charset="0"/>
              </a:rPr>
              <a:t> taşıyıcı</a:t>
            </a:r>
          </a:p>
          <a:p>
            <a:pPr lvl="1"/>
            <a:r>
              <a:rPr lang="tr-TR" sz="2400" b="1" dirty="0" smtClean="0">
                <a:solidFill>
                  <a:srgbClr val="FF0000"/>
                </a:solidFill>
                <a:latin typeface="Times New Roman" panose="02020603050405020304" pitchFamily="18" charset="0"/>
                <a:cs typeface="Times New Roman" panose="02020603050405020304" pitchFamily="18" charset="0"/>
              </a:rPr>
              <a:t>5.500</a:t>
            </a:r>
            <a:r>
              <a:rPr lang="tr-TR" sz="2400" dirty="0" smtClean="0">
                <a:solidFill>
                  <a:srgbClr val="FF0000"/>
                </a:solidFill>
                <a:latin typeface="Times New Roman" panose="02020603050405020304" pitchFamily="18" charset="0"/>
                <a:cs typeface="Times New Roman" panose="02020603050405020304" pitchFamily="18" charset="0"/>
              </a:rPr>
              <a:t> </a:t>
            </a:r>
            <a:r>
              <a:rPr lang="tr-TR" sz="2400" dirty="0" smtClean="0">
                <a:solidFill>
                  <a:schemeClr val="tx1"/>
                </a:solidFill>
                <a:latin typeface="Times New Roman" panose="02020603050405020304" pitchFamily="18" charset="0"/>
                <a:cs typeface="Times New Roman" panose="02020603050405020304" pitchFamily="18" charset="0"/>
              </a:rPr>
              <a:t>civarında hasta vardır</a:t>
            </a:r>
          </a:p>
          <a:p>
            <a:pPr lvl="1">
              <a:buNone/>
            </a:pPr>
            <a:endParaRPr lang="tr-TR" sz="2800" dirty="0" smtClean="0">
              <a:solidFill>
                <a:schemeClr val="tx1"/>
              </a:solidFill>
              <a:latin typeface="Times New Roman" panose="02020603050405020304" pitchFamily="18" charset="0"/>
              <a:cs typeface="Times New Roman" panose="02020603050405020304" pitchFamily="18" charset="0"/>
            </a:endParaRPr>
          </a:p>
          <a:p>
            <a:pPr marL="342900" lvl="1" indent="-342900" algn="ctr">
              <a:spcBef>
                <a:spcPts val="0"/>
              </a:spcBef>
              <a:buFont typeface="Wingdings" pitchFamily="2" charset="2"/>
              <a:buChar char="v"/>
            </a:pPr>
            <a:r>
              <a:rPr lang="tr-TR" altLang="tr-TR" sz="2000" b="1" dirty="0" smtClean="0">
                <a:solidFill>
                  <a:schemeClr val="hlink"/>
                </a:solidFill>
                <a:latin typeface="Times New Roman" pitchFamily="18" charset="0"/>
                <a:cs typeface="Times New Roman" pitchFamily="18" charset="0"/>
              </a:rPr>
              <a:t>2002 yılında hazırlanan Yönetmeliğe </a:t>
            </a:r>
            <a:r>
              <a:rPr lang="tr-TR" altLang="tr-TR" sz="2000" b="1" dirty="0">
                <a:solidFill>
                  <a:schemeClr val="hlink"/>
                </a:solidFill>
                <a:latin typeface="Times New Roman" pitchFamily="18" charset="0"/>
                <a:cs typeface="Times New Roman" pitchFamily="18" charset="0"/>
              </a:rPr>
              <a:t>dayanılarak </a:t>
            </a:r>
            <a:r>
              <a:rPr lang="tr-TR" altLang="tr-TR" sz="2000" b="1" dirty="0" smtClean="0">
                <a:solidFill>
                  <a:schemeClr val="hlink"/>
                </a:solidFill>
                <a:latin typeface="Times New Roman" pitchFamily="18" charset="0"/>
                <a:cs typeface="Times New Roman" pitchFamily="18" charset="0"/>
              </a:rPr>
              <a:t>Bilim </a:t>
            </a:r>
            <a:r>
              <a:rPr lang="tr-TR" altLang="tr-TR" sz="2000" b="1" dirty="0">
                <a:solidFill>
                  <a:schemeClr val="hlink"/>
                </a:solidFill>
                <a:latin typeface="Times New Roman" pitchFamily="18" charset="0"/>
                <a:cs typeface="Times New Roman" pitchFamily="18" charset="0"/>
              </a:rPr>
              <a:t>Komisyonu </a:t>
            </a:r>
            <a:r>
              <a:rPr lang="tr-TR" altLang="tr-TR" sz="2000" b="1" dirty="0" smtClean="0">
                <a:solidFill>
                  <a:schemeClr val="hlink"/>
                </a:solidFill>
                <a:latin typeface="Times New Roman" pitchFamily="18" charset="0"/>
                <a:cs typeface="Times New Roman" pitchFamily="18" charset="0"/>
              </a:rPr>
              <a:t>oluşturulmuş </a:t>
            </a:r>
            <a:r>
              <a:rPr lang="tr-TR" altLang="tr-TR" sz="2000" b="1" dirty="0">
                <a:solidFill>
                  <a:schemeClr val="hlink"/>
                </a:solidFill>
                <a:latin typeface="Times New Roman" pitchFamily="18" charset="0"/>
                <a:cs typeface="Times New Roman" pitchFamily="18" charset="0"/>
              </a:rPr>
              <a:t>ve </a:t>
            </a:r>
            <a:r>
              <a:rPr lang="tr-TR" altLang="tr-TR" sz="2000" b="1" dirty="0" smtClean="0">
                <a:solidFill>
                  <a:schemeClr val="hlink"/>
                </a:solidFill>
                <a:latin typeface="Times New Roman" pitchFamily="18" charset="0"/>
                <a:cs typeface="Times New Roman" pitchFamily="18" charset="0"/>
              </a:rPr>
              <a:t>Hemoglobinopati Kontrol Programı başlatılmıştır</a:t>
            </a:r>
          </a:p>
          <a:p>
            <a:pPr marL="0" lvl="1" indent="0" algn="ctr">
              <a:spcBef>
                <a:spcPts val="0"/>
              </a:spcBef>
              <a:buFont typeface="Wingdings" pitchFamily="2" charset="2"/>
              <a:buChar char="v"/>
            </a:pPr>
            <a:r>
              <a:rPr lang="tr-TR" altLang="tr-TR" sz="2000" b="1" dirty="0" smtClean="0">
                <a:solidFill>
                  <a:schemeClr val="hlink"/>
                </a:solidFill>
                <a:latin typeface="Times New Roman" pitchFamily="18" charset="0"/>
                <a:cs typeface="Times New Roman" pitchFamily="18" charset="0"/>
              </a:rPr>
              <a:t>  2018 yılında yeni yönetmelik çalışmaları devam etmekle beraber 1    Kasım 2018  yılından itibaren 81 ilde program devam edecektir</a:t>
            </a:r>
          </a:p>
          <a:p>
            <a:pPr marL="393192" lvl="1" indent="0">
              <a:buNone/>
            </a:pPr>
            <a:endParaRPr lang="tr-TR" sz="1400" dirty="0" smtClean="0">
              <a:solidFill>
                <a:schemeClr val="tx1"/>
              </a:solidFill>
              <a:latin typeface="+mn-lt"/>
              <a:cs typeface="Times New Roman" panose="02020603050405020304" pitchFamily="18" charset="0"/>
            </a:endParaRPr>
          </a:p>
          <a:p>
            <a:pPr marL="678942" lvl="1">
              <a:buFont typeface="Wingdings" panose="05000000000000000000" pitchFamily="2" charset="2"/>
              <a:buChar char="v"/>
            </a:pPr>
            <a:r>
              <a:rPr lang="tr-TR" sz="1400" dirty="0" smtClean="0">
                <a:solidFill>
                  <a:schemeClr val="tx1"/>
                </a:solidFill>
                <a:latin typeface="Times New Roman" panose="02020603050405020304" pitchFamily="18" charset="0"/>
                <a:cs typeface="Times New Roman" panose="02020603050405020304" pitchFamily="18" charset="0"/>
              </a:rPr>
              <a:t>Söz konusu veriler Sağlık Bakanlığı tarafından 2002 yılında Programın başında durum saptaması için yapılan  çalışmadan alınmıştır. </a:t>
            </a:r>
          </a:p>
        </p:txBody>
      </p:sp>
      <p:sp>
        <p:nvSpPr>
          <p:cNvPr id="4" name="Dikdörtgen 3"/>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5" name="Resim 4"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Tree>
    <p:extLst>
      <p:ext uri="{BB962C8B-B14F-4D97-AF65-F5344CB8AC3E}">
        <p14:creationId xmlns:p14="http://schemas.microsoft.com/office/powerpoint/2010/main" xmlns="" val="27653674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Başlık 1"/>
          <p:cNvSpPr>
            <a:spLocks noGrp="1"/>
          </p:cNvSpPr>
          <p:nvPr>
            <p:ph type="title"/>
          </p:nvPr>
        </p:nvSpPr>
        <p:spPr>
          <a:xfrm>
            <a:off x="457200" y="274638"/>
            <a:ext cx="8229600" cy="850106"/>
          </a:xfrm>
        </p:spPr>
        <p:txBody>
          <a:bodyPr>
            <a:normAutofit/>
          </a:bodyPr>
          <a:lstStyle/>
          <a:p>
            <a:r>
              <a:rPr lang="tr-TR" sz="3200" b="1" dirty="0">
                <a:solidFill>
                  <a:srgbClr val="FF0000"/>
                </a:solidFill>
                <a:latin typeface="Times New Roman" panose="02020603050405020304" pitchFamily="18" charset="0"/>
                <a:cs typeface="Times New Roman" panose="02020603050405020304" pitchFamily="18" charset="0"/>
              </a:rPr>
              <a:t>Programın İşleyişi</a:t>
            </a:r>
            <a:endParaRPr lang="tr-TR" altLang="tr-TR" sz="3200" b="1" dirty="0" smtClean="0">
              <a:solidFill>
                <a:schemeClr val="hlink"/>
              </a:solidFill>
              <a:latin typeface="Times New Roman" panose="02020603050405020304" pitchFamily="18" charset="0"/>
              <a:cs typeface="Times New Roman" panose="02020603050405020304" pitchFamily="18" charset="0"/>
            </a:endParaRPr>
          </a:p>
        </p:txBody>
      </p:sp>
      <p:pic>
        <p:nvPicPr>
          <p:cNvPr id="4" name="Resim 3"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2" name="Dikdörtgen 1"/>
          <p:cNvSpPr/>
          <p:nvPr/>
        </p:nvSpPr>
        <p:spPr>
          <a:xfrm>
            <a:off x="6511384" y="6453336"/>
            <a:ext cx="2492990" cy="261610"/>
          </a:xfrm>
          <a:prstGeom prst="rect">
            <a:avLst/>
          </a:prstGeom>
        </p:spPr>
        <p:txBody>
          <a:bodyPr wrap="none">
            <a:spAutoFit/>
          </a:bodyPr>
          <a:lstStyle/>
          <a:p>
            <a:pPr lvl="0" algn="r"/>
            <a:r>
              <a:rPr lang="tr-TR" sz="1050" dirty="0">
                <a:solidFill>
                  <a:prstClr val="black"/>
                </a:solidFill>
                <a:latin typeface="Times New Roman" panose="02020603050405020304" pitchFamily="18" charset="0"/>
                <a:cs typeface="Times New Roman" panose="02020603050405020304" pitchFamily="18" charset="0"/>
              </a:rPr>
              <a:t>Çocuk</a:t>
            </a:r>
            <a:r>
              <a:rPr lang="tr-TR" sz="1100" dirty="0">
                <a:solidFill>
                  <a:prstClr val="black"/>
                </a:solidFill>
                <a:latin typeface="Times New Roman" panose="02020603050405020304" pitchFamily="18" charset="0"/>
                <a:cs typeface="Times New Roman" panose="02020603050405020304" pitchFamily="18" charset="0"/>
              </a:rPr>
              <a:t> ve Ergen Sağlığı Daire Başkanlığı</a:t>
            </a:r>
          </a:p>
        </p:txBody>
      </p:sp>
      <p:pic>
        <p:nvPicPr>
          <p:cNvPr id="5" name="İçerik Yer Tutucusu 4"/>
          <p:cNvPicPr>
            <a:picLocks noGrp="1" noChangeAspect="1"/>
          </p:cNvPicPr>
          <p:nvPr>
            <p:ph idx="1"/>
          </p:nvPr>
        </p:nvPicPr>
        <p:blipFill>
          <a:blip r:embed="rId3">
            <a:extLst>
              <a:ext uri="{28A0092B-C50C-407E-A947-70E740481C1C}">
                <a14:useLocalDpi xmlns:a14="http://schemas.microsoft.com/office/drawing/2010/main" xmlns="" val="0"/>
              </a:ext>
            </a:extLst>
          </a:blip>
          <a:stretch>
            <a:fillRect/>
          </a:stretch>
        </p:blipFill>
        <p:spPr>
          <a:xfrm>
            <a:off x="1835696" y="1052736"/>
            <a:ext cx="5544616" cy="5256584"/>
          </a:xfrm>
        </p:spPr>
      </p:pic>
    </p:spTree>
    <p:extLst>
      <p:ext uri="{BB962C8B-B14F-4D97-AF65-F5344CB8AC3E}">
        <p14:creationId xmlns:p14="http://schemas.microsoft.com/office/powerpoint/2010/main" xmlns="" val="41506882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43608" y="274638"/>
            <a:ext cx="7643192" cy="1066130"/>
          </a:xfrm>
        </p:spPr>
        <p:txBody>
          <a:bodyPr>
            <a:normAutofit/>
          </a:bodyPr>
          <a:lstStyle/>
          <a:p>
            <a:r>
              <a:rPr lang="tr-TR" sz="3200" b="1" dirty="0">
                <a:solidFill>
                  <a:srgbClr val="FF0000"/>
                </a:solidFill>
                <a:latin typeface="Times New Roman" panose="02020603050405020304" pitchFamily="18" charset="0"/>
                <a:cs typeface="Times New Roman" panose="02020603050405020304" pitchFamily="18" charset="0"/>
              </a:rPr>
              <a:t>Programın İşleyişi</a:t>
            </a:r>
            <a:endParaRPr lang="tr-TR" sz="3200" dirty="0">
              <a:latin typeface="Times New Roman" panose="02020603050405020304" pitchFamily="18" charset="0"/>
              <a:cs typeface="Times New Roman" panose="02020603050405020304" pitchFamily="18" charset="0"/>
            </a:endParaRPr>
          </a:p>
        </p:txBody>
      </p:sp>
      <p:sp>
        <p:nvSpPr>
          <p:cNvPr id="37890" name="İçerik Yer Tutucusu 2"/>
          <p:cNvSpPr>
            <a:spLocks noGrp="1"/>
          </p:cNvSpPr>
          <p:nvPr>
            <p:ph idx="1"/>
          </p:nvPr>
        </p:nvSpPr>
        <p:spPr>
          <a:xfrm>
            <a:off x="457200" y="1484784"/>
            <a:ext cx="8229600" cy="4641379"/>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pPr>
              <a:buFont typeface="Wingdings" panose="05000000000000000000" pitchFamily="2" charset="2"/>
              <a:buChar char="v"/>
            </a:pPr>
            <a:r>
              <a:rPr lang="tr-TR" sz="3000" dirty="0">
                <a:latin typeface="Times New Roman" panose="02020603050405020304" pitchFamily="18" charset="0"/>
                <a:cs typeface="Times New Roman" panose="02020603050405020304" pitchFamily="18" charset="0"/>
              </a:rPr>
              <a:t>Tarama Programı illerde İl Sağlık Müdürlüğü Çocuk, Ergen, Kadın, Üreme Sağlığı Hizmetleri (ÇEKÜS) Birimi tarafından yürütülecektir.</a:t>
            </a:r>
          </a:p>
          <a:p>
            <a:pPr>
              <a:buFont typeface="Wingdings" panose="05000000000000000000" pitchFamily="2" charset="2"/>
              <a:buChar char="v"/>
            </a:pPr>
            <a:r>
              <a:rPr lang="tr-TR" sz="3000" dirty="0" smtClean="0">
                <a:latin typeface="Times New Roman" panose="02020603050405020304" pitchFamily="18" charset="0"/>
                <a:cs typeface="Times New Roman" panose="02020603050405020304" pitchFamily="18" charset="0"/>
              </a:rPr>
              <a:t>İl </a:t>
            </a:r>
            <a:r>
              <a:rPr lang="tr-TR" sz="3000" dirty="0">
                <a:latin typeface="Times New Roman" panose="02020603050405020304" pitchFamily="18" charset="0"/>
                <a:cs typeface="Times New Roman" panose="02020603050405020304" pitchFamily="18" charset="0"/>
              </a:rPr>
              <a:t>program sorumlusu; Halk Sağlığı Başkan Yardımcısı ya da ÇEKÜS Birim Sorumlusudur. İlde yürütülen çalışmalardan Halk Sağlığı Hizmetleri Başkanı ve İl Sağlık Müdürü de sorumludur.</a:t>
            </a:r>
          </a:p>
          <a:p>
            <a:pPr eaLnBrk="1" hangingPunct="1">
              <a:buNone/>
            </a:pPr>
            <a:endParaRPr lang="tr-TR" altLang="tr-TR" dirty="0" smtClean="0"/>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10019577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43608" y="274638"/>
            <a:ext cx="7643192" cy="1066130"/>
          </a:xfrm>
        </p:spPr>
        <p:txBody>
          <a:bodyPr>
            <a:normAutofit fontScale="90000"/>
          </a:bodyPr>
          <a:lstStyle/>
          <a:p>
            <a:r>
              <a:rPr lang="tr-TR" sz="3600" b="1" dirty="0">
                <a:solidFill>
                  <a:srgbClr val="FF0000"/>
                </a:solidFill>
                <a:latin typeface="Times New Roman" panose="02020603050405020304" pitchFamily="18" charset="0"/>
                <a:cs typeface="Times New Roman" panose="02020603050405020304" pitchFamily="18" charset="0"/>
              </a:rPr>
              <a:t>İl Sağlık Müdürlüğünün Görev, Yetki ve Sorumlulukları</a:t>
            </a:r>
            <a:endParaRPr lang="tr-TR" sz="3600" dirty="0">
              <a:latin typeface="Times New Roman" panose="02020603050405020304" pitchFamily="18" charset="0"/>
              <a:cs typeface="Times New Roman" panose="02020603050405020304" pitchFamily="18" charset="0"/>
            </a:endParaRPr>
          </a:p>
        </p:txBody>
      </p:sp>
      <p:sp>
        <p:nvSpPr>
          <p:cNvPr id="37890" name="İçerik Yer Tutucusu 2"/>
          <p:cNvSpPr>
            <a:spLocks noGrp="1"/>
          </p:cNvSpPr>
          <p:nvPr>
            <p:ph idx="1"/>
          </p:nvPr>
        </p:nvSpPr>
        <p:spPr>
          <a:xfrm>
            <a:off x="457200" y="1484784"/>
            <a:ext cx="8229600" cy="4824536"/>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77500" lnSpcReduction="20000"/>
          </a:bodyPr>
          <a:lstStyle/>
          <a:p>
            <a:pPr lvl="0"/>
            <a:r>
              <a:rPr lang="tr-TR" sz="3400" dirty="0">
                <a:latin typeface="Times New Roman" panose="02020603050405020304" pitchFamily="18" charset="0"/>
                <a:cs typeface="Times New Roman" panose="02020603050405020304" pitchFamily="18" charset="0"/>
              </a:rPr>
              <a:t>Tarama için </a:t>
            </a:r>
            <a:r>
              <a:rPr lang="tr-TR" sz="3400" dirty="0" smtClean="0">
                <a:latin typeface="Times New Roman" panose="02020603050405020304" pitchFamily="18" charset="0"/>
                <a:cs typeface="Times New Roman" panose="02020603050405020304" pitchFamily="18" charset="0"/>
              </a:rPr>
              <a:t>AHB’ler de </a:t>
            </a:r>
            <a:r>
              <a:rPr lang="tr-TR" sz="3400" dirty="0">
                <a:latin typeface="Times New Roman" panose="02020603050405020304" pitchFamily="18" charset="0"/>
                <a:cs typeface="Times New Roman" panose="02020603050405020304" pitchFamily="18" charset="0"/>
              </a:rPr>
              <a:t>alınan kan örneklerinin, Tüketici Güvenliği ve Halk Sağlığı Laboratuvarları Daire Başkanlığı tarafından o il için belirlenen/yetkilendirilen laboratuvarlara gönderimini sağlamak</a:t>
            </a:r>
          </a:p>
          <a:p>
            <a:pPr lvl="0"/>
            <a:r>
              <a:rPr lang="tr-TR" sz="3400" dirty="0">
                <a:latin typeface="Times New Roman" panose="02020603050405020304" pitchFamily="18" charset="0"/>
                <a:cs typeface="Times New Roman" panose="02020603050405020304" pitchFamily="18" charset="0"/>
              </a:rPr>
              <a:t>Yapılan taramaların aile hekimlerince AHBS</a:t>
            </a:r>
            <a:r>
              <a:rPr lang="tr-TR" sz="3400" dirty="0" smtClean="0">
                <a:latin typeface="Times New Roman" panose="02020603050405020304" pitchFamily="18" charset="0"/>
                <a:cs typeface="Times New Roman" panose="02020603050405020304" pitchFamily="18" charset="0"/>
              </a:rPr>
              <a:t>’ ye </a:t>
            </a:r>
            <a:r>
              <a:rPr lang="tr-TR" sz="3400" dirty="0">
                <a:latin typeface="Times New Roman" panose="02020603050405020304" pitchFamily="18" charset="0"/>
                <a:cs typeface="Times New Roman" panose="02020603050405020304" pitchFamily="18" charset="0"/>
              </a:rPr>
              <a:t>veri girişlerinin yapılmasını sağlamak ve KDS sistemi</a:t>
            </a:r>
            <a:r>
              <a:rPr lang="tr-TR" sz="3400" b="1" dirty="0">
                <a:latin typeface="Times New Roman" panose="02020603050405020304" pitchFamily="18" charset="0"/>
                <a:cs typeface="Times New Roman" panose="02020603050405020304" pitchFamily="18" charset="0"/>
              </a:rPr>
              <a:t> </a:t>
            </a:r>
            <a:r>
              <a:rPr lang="tr-TR" sz="3400" dirty="0">
                <a:latin typeface="Times New Roman" panose="02020603050405020304" pitchFamily="18" charset="0"/>
                <a:cs typeface="Times New Roman" panose="02020603050405020304" pitchFamily="18" charset="0"/>
              </a:rPr>
              <a:t>üzerinden</a:t>
            </a:r>
            <a:r>
              <a:rPr lang="tr-TR" sz="3400" b="1" dirty="0">
                <a:latin typeface="Times New Roman" panose="02020603050405020304" pitchFamily="18" charset="0"/>
                <a:cs typeface="Times New Roman" panose="02020603050405020304" pitchFamily="18" charset="0"/>
              </a:rPr>
              <a:t> </a:t>
            </a:r>
            <a:r>
              <a:rPr lang="tr-TR" sz="3400" dirty="0">
                <a:latin typeface="Times New Roman" panose="02020603050405020304" pitchFamily="18" charset="0"/>
                <a:cs typeface="Times New Roman" panose="02020603050405020304" pitchFamily="18" charset="0"/>
              </a:rPr>
              <a:t>kontrolünü, ilin aylık ve yıllık veri takiplerini yapmak</a:t>
            </a:r>
          </a:p>
          <a:p>
            <a:pPr lvl="0"/>
            <a:r>
              <a:rPr lang="tr-TR" sz="3400" dirty="0">
                <a:latin typeface="Times New Roman" panose="02020603050405020304" pitchFamily="18" charset="0"/>
                <a:cs typeface="Times New Roman" panose="02020603050405020304" pitchFamily="18" charset="0"/>
              </a:rPr>
              <a:t>Tarama sırasında oluşan teknik problemlerin çözümü ve Halk Sağlığı Genel Müdürlüğüne bildiriminde görev almak</a:t>
            </a:r>
          </a:p>
          <a:p>
            <a:pPr lvl="0"/>
            <a:r>
              <a:rPr lang="tr-TR" sz="3400" dirty="0">
                <a:latin typeface="Times New Roman" panose="02020603050405020304" pitchFamily="18" charset="0"/>
                <a:cs typeface="Times New Roman" panose="02020603050405020304" pitchFamily="18" charset="0"/>
              </a:rPr>
              <a:t>Tarama ile ilgili olarak sağlık personelinin </a:t>
            </a:r>
            <a:r>
              <a:rPr lang="tr-TR" sz="3400" dirty="0" smtClean="0">
                <a:latin typeface="Times New Roman" panose="02020603050405020304" pitchFamily="18" charset="0"/>
                <a:cs typeface="Times New Roman" panose="02020603050405020304" pitchFamily="18" charset="0"/>
              </a:rPr>
              <a:t>hizmet içi </a:t>
            </a:r>
            <a:r>
              <a:rPr lang="tr-TR" sz="3400" dirty="0">
                <a:latin typeface="Times New Roman" panose="02020603050405020304" pitchFamily="18" charset="0"/>
                <a:cs typeface="Times New Roman" panose="02020603050405020304" pitchFamily="18" charset="0"/>
              </a:rPr>
              <a:t>eğitimlerini planlamak ve uygulamak</a:t>
            </a:r>
          </a:p>
          <a:p>
            <a:pPr eaLnBrk="1" hangingPunct="1">
              <a:buNone/>
            </a:pPr>
            <a:endParaRPr lang="tr-TR" altLang="tr-TR" dirty="0" smtClean="0"/>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20675462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43608" y="274638"/>
            <a:ext cx="7643192" cy="1066130"/>
          </a:xfrm>
        </p:spPr>
        <p:txBody>
          <a:bodyPr>
            <a:normAutofit/>
          </a:bodyPr>
          <a:lstStyle/>
          <a:p>
            <a:r>
              <a:rPr lang="tr-TR" sz="2800" b="1" dirty="0">
                <a:solidFill>
                  <a:srgbClr val="FF0000"/>
                </a:solidFill>
                <a:latin typeface="Times New Roman" panose="02020603050405020304" pitchFamily="18" charset="0"/>
                <a:cs typeface="Times New Roman" panose="02020603050405020304" pitchFamily="18" charset="0"/>
              </a:rPr>
              <a:t>İl Sağlık Müdürlüğünün Görev, Yetki ve Sorumlulukları</a:t>
            </a:r>
            <a:endParaRPr lang="tr-TR" sz="2800" dirty="0">
              <a:latin typeface="Times New Roman" panose="02020603050405020304" pitchFamily="18" charset="0"/>
              <a:cs typeface="Times New Roman" panose="02020603050405020304" pitchFamily="18" charset="0"/>
            </a:endParaRPr>
          </a:p>
        </p:txBody>
      </p:sp>
      <p:sp>
        <p:nvSpPr>
          <p:cNvPr id="37890" name="İçerik Yer Tutucusu 2"/>
          <p:cNvSpPr>
            <a:spLocks noGrp="1"/>
          </p:cNvSpPr>
          <p:nvPr>
            <p:ph idx="1"/>
          </p:nvPr>
        </p:nvSpPr>
        <p:spPr>
          <a:xfrm>
            <a:off x="457200" y="1484783"/>
            <a:ext cx="8229600" cy="4896545"/>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85000" lnSpcReduction="10000"/>
          </a:bodyPr>
          <a:lstStyle/>
          <a:p>
            <a:pPr lvl="0"/>
            <a:r>
              <a:rPr lang="tr-TR" sz="3100" dirty="0">
                <a:latin typeface="Times New Roman" panose="02020603050405020304" pitchFamily="18" charset="0"/>
                <a:cs typeface="Times New Roman" panose="02020603050405020304" pitchFamily="18" charset="0"/>
              </a:rPr>
              <a:t>İlde taramada her ikisi de taşıyıcı çıkan çiftlerin bebek sahibi olmadan önce aile hekimleri tarafından takip edilip edilmediğini denetlemek</a:t>
            </a:r>
          </a:p>
          <a:p>
            <a:pPr lvl="0"/>
            <a:r>
              <a:rPr lang="tr-TR" sz="3100" dirty="0">
                <a:latin typeface="Times New Roman" panose="02020603050405020304" pitchFamily="18" charset="0"/>
                <a:cs typeface="Times New Roman" panose="02020603050405020304" pitchFamily="18" charset="0"/>
              </a:rPr>
              <a:t>İlde taramada her ikisi de taşıyıcı çıkan çiftlerin genetik danışmanlık merkezleri tarafından izlenmesini sağlamak</a:t>
            </a:r>
          </a:p>
          <a:p>
            <a:pPr lvl="0"/>
            <a:r>
              <a:rPr lang="tr-TR" sz="3100" dirty="0">
                <a:latin typeface="Times New Roman" panose="02020603050405020304" pitchFamily="18" charset="0"/>
                <a:cs typeface="Times New Roman" panose="02020603050405020304" pitchFamily="18" charset="0"/>
              </a:rPr>
              <a:t>İldeki tarama hizmetlerini yılda en az iki kez yerinde denetlemek</a:t>
            </a:r>
          </a:p>
          <a:p>
            <a:pPr lvl="0"/>
            <a:r>
              <a:rPr lang="tr-TR" sz="3100" dirty="0">
                <a:latin typeface="Times New Roman" panose="02020603050405020304" pitchFamily="18" charset="0"/>
                <a:cs typeface="Times New Roman" panose="02020603050405020304" pitchFamily="18" charset="0"/>
              </a:rPr>
              <a:t>Tarama Programında ülke hedeflerine ulaşabilmek için il düzeyinde strateji belirlemek ve uygulamak</a:t>
            </a:r>
          </a:p>
          <a:p>
            <a:pPr lvl="0"/>
            <a:r>
              <a:rPr lang="tr-TR" sz="3100" dirty="0">
                <a:latin typeface="Times New Roman" panose="02020603050405020304" pitchFamily="18" charset="0"/>
                <a:cs typeface="Times New Roman" panose="02020603050405020304" pitchFamily="18" charset="0"/>
              </a:rPr>
              <a:t>Genetik Hastalıklar Tanı Ve Tedavi Merkezlerine sevkleri takip etmek</a:t>
            </a:r>
          </a:p>
          <a:p>
            <a:pPr lvl="0"/>
            <a:r>
              <a:rPr lang="tr-TR" sz="3100" dirty="0">
                <a:latin typeface="Times New Roman" panose="02020603050405020304" pitchFamily="18" charset="0"/>
                <a:cs typeface="Times New Roman" panose="02020603050405020304" pitchFamily="18" charset="0"/>
              </a:rPr>
              <a:t>Halka yönelik bilgilendirme çalışmalarını yürütmektir</a:t>
            </a:r>
            <a:r>
              <a:rPr lang="tr-TR" dirty="0">
                <a:latin typeface="Times New Roman" panose="02020603050405020304" pitchFamily="18" charset="0"/>
                <a:cs typeface="Times New Roman" panose="02020603050405020304" pitchFamily="18" charset="0"/>
              </a:rPr>
              <a:t>.</a:t>
            </a:r>
          </a:p>
          <a:p>
            <a:pPr eaLnBrk="1" hangingPunct="1">
              <a:buNone/>
            </a:pPr>
            <a:endParaRPr lang="tr-TR" altLang="tr-TR" dirty="0" smtClean="0"/>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3920997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Başlık 1"/>
          <p:cNvSpPr>
            <a:spLocks noGrp="1"/>
          </p:cNvSpPr>
          <p:nvPr>
            <p:ph type="title"/>
          </p:nvPr>
        </p:nvSpPr>
        <p:spPr/>
        <p:txBody>
          <a:bodyPr>
            <a:normAutofit/>
          </a:bodyPr>
          <a:lstStyle/>
          <a:p>
            <a:r>
              <a:rPr lang="tr-TR" sz="3200" b="1" dirty="0">
                <a:solidFill>
                  <a:srgbClr val="FF0000"/>
                </a:solidFill>
                <a:latin typeface="Times New Roman" panose="02020603050405020304" pitchFamily="18" charset="0"/>
                <a:cs typeface="Times New Roman" panose="02020603050405020304" pitchFamily="18" charset="0"/>
              </a:rPr>
              <a:t>Programın İşleyişi</a:t>
            </a:r>
            <a:endParaRPr lang="tr-TR" altLang="tr-TR" sz="3200" b="1" dirty="0" smtClean="0">
              <a:solidFill>
                <a:schemeClr val="hlink"/>
              </a:solidFill>
              <a:latin typeface="Times New Roman" panose="02020603050405020304" pitchFamily="18" charset="0"/>
              <a:cs typeface="Times New Roman" panose="02020603050405020304" pitchFamily="18" charset="0"/>
            </a:endParaRPr>
          </a:p>
        </p:txBody>
      </p:sp>
      <p:sp>
        <p:nvSpPr>
          <p:cNvPr id="35843" name="İçerik Yer Tutucusu 2"/>
          <p:cNvSpPr>
            <a:spLocks noGrp="1"/>
          </p:cNvSpPr>
          <p:nvPr>
            <p:ph idx="1"/>
          </p:nvPr>
        </p:nvSpPr>
        <p:spPr>
          <a:xfrm>
            <a:off x="468312" y="1484313"/>
            <a:ext cx="8424167" cy="4886325"/>
          </a:xfrm>
          <a:noFill/>
          <a:ln>
            <a:noFill/>
          </a:ln>
          <a:effectLst/>
        </p:spPr>
        <p:style>
          <a:lnRef idx="1">
            <a:schemeClr val="accent5"/>
          </a:lnRef>
          <a:fillRef idx="2">
            <a:schemeClr val="accent5"/>
          </a:fillRef>
          <a:effectRef idx="1">
            <a:schemeClr val="accent5"/>
          </a:effectRef>
          <a:fontRef idx="minor">
            <a:schemeClr val="dk1"/>
          </a:fontRef>
        </p:style>
        <p:txBody>
          <a:bodyPr/>
          <a:lstStyle/>
          <a:p>
            <a:pPr algn="ctr" eaLnBrk="1" hangingPunct="1">
              <a:buNone/>
            </a:pPr>
            <a:r>
              <a:rPr lang="tr-TR" altLang="tr-TR" sz="2800" b="1" dirty="0" smtClean="0">
                <a:solidFill>
                  <a:srgbClr val="FF0000"/>
                </a:solidFill>
                <a:latin typeface="Times New Roman" panose="02020603050405020304" pitchFamily="18" charset="0"/>
                <a:cs typeface="Times New Roman" panose="02020603050405020304" pitchFamily="18" charset="0"/>
              </a:rPr>
              <a:t>Birinci Basamakta:</a:t>
            </a:r>
          </a:p>
          <a:p>
            <a:pPr eaLnBrk="1" hangingPunct="1">
              <a:buNone/>
            </a:pPr>
            <a:r>
              <a:rPr lang="tr-TR" altLang="tr-TR" sz="2800" dirty="0" smtClean="0">
                <a:solidFill>
                  <a:srgbClr val="FF0000"/>
                </a:solidFill>
                <a:latin typeface="Times New Roman" panose="02020603050405020304" pitchFamily="18" charset="0"/>
                <a:cs typeface="Times New Roman" panose="02020603050405020304" pitchFamily="18" charset="0"/>
              </a:rPr>
              <a:t>Aile Hekimleri ve TSM/SHM’ lerde</a:t>
            </a:r>
          </a:p>
          <a:p>
            <a:pPr eaLnBrk="1" hangingPunct="1">
              <a:buFont typeface="Wingdings" pitchFamily="2" charset="2"/>
              <a:buChar char="v"/>
            </a:pPr>
            <a:r>
              <a:rPr lang="tr-TR" altLang="tr-TR" sz="2800" dirty="0" smtClean="0">
                <a:latin typeface="Times New Roman" panose="02020603050405020304" pitchFamily="18" charset="0"/>
                <a:cs typeface="Times New Roman" panose="02020603050405020304" pitchFamily="18" charset="0"/>
              </a:rPr>
              <a:t>Evlilik öncesi tarama, </a:t>
            </a:r>
          </a:p>
          <a:p>
            <a:pPr eaLnBrk="1" hangingPunct="1">
              <a:buFont typeface="Wingdings" pitchFamily="2" charset="2"/>
              <a:buChar char="v"/>
            </a:pPr>
            <a:r>
              <a:rPr lang="tr-TR" altLang="tr-TR" sz="2800" dirty="0" smtClean="0">
                <a:latin typeface="Times New Roman" panose="02020603050405020304" pitchFamily="18" charset="0"/>
                <a:cs typeface="Times New Roman" panose="02020603050405020304" pitchFamily="18" charset="0"/>
              </a:rPr>
              <a:t>Eğitim</a:t>
            </a:r>
          </a:p>
          <a:p>
            <a:pPr eaLnBrk="1" hangingPunct="1">
              <a:buFont typeface="Wingdings" pitchFamily="2" charset="2"/>
              <a:buChar char="v"/>
            </a:pPr>
            <a:r>
              <a:rPr lang="tr-TR" altLang="tr-TR" sz="2800" dirty="0" smtClean="0">
                <a:latin typeface="Times New Roman" panose="02020603050405020304" pitchFamily="18" charset="0"/>
                <a:cs typeface="Times New Roman" panose="02020603050405020304" pitchFamily="18" charset="0"/>
              </a:rPr>
              <a:t>Danışmanlık </a:t>
            </a:r>
            <a:endParaRPr lang="tr-TR" altLang="tr-TR" sz="2800" dirty="0">
              <a:latin typeface="Times New Roman" panose="02020603050405020304" pitchFamily="18" charset="0"/>
              <a:cs typeface="Times New Roman" panose="02020603050405020304" pitchFamily="18" charset="0"/>
            </a:endParaRPr>
          </a:p>
          <a:p>
            <a:pPr eaLnBrk="1" hangingPunct="1">
              <a:buFont typeface="Wingdings" pitchFamily="2" charset="2"/>
              <a:buChar char="v"/>
            </a:pPr>
            <a:r>
              <a:rPr lang="tr-TR" altLang="tr-TR" sz="2800" dirty="0" smtClean="0">
                <a:latin typeface="Times New Roman" panose="02020603050405020304" pitchFamily="18" charset="0"/>
                <a:cs typeface="Times New Roman" panose="02020603050405020304" pitchFamily="18" charset="0"/>
              </a:rPr>
              <a:t>Şüpheli durumlarda veya taşıyıcılık durumunda sevk hizmetleri verilmektedir. </a:t>
            </a:r>
          </a:p>
          <a:p>
            <a:pPr eaLnBrk="1" hangingPunct="1">
              <a:buFont typeface="Arial" pitchFamily="34" charset="0"/>
              <a:buNone/>
            </a:pPr>
            <a:endParaRPr lang="tr-TR" altLang="tr-TR" dirty="0" smtClean="0">
              <a:latin typeface="Times New Roman" panose="02020603050405020304" pitchFamily="18" charset="0"/>
              <a:cs typeface="Times New Roman" panose="02020603050405020304" pitchFamily="18" charset="0"/>
            </a:endParaRPr>
          </a:p>
        </p:txBody>
      </p:sp>
      <p:pic>
        <p:nvPicPr>
          <p:cNvPr id="4" name="Resim 3"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2" name="Dikdörtgen 1"/>
          <p:cNvSpPr/>
          <p:nvPr/>
        </p:nvSpPr>
        <p:spPr>
          <a:xfrm>
            <a:off x="6511384" y="6453336"/>
            <a:ext cx="2492990" cy="261610"/>
          </a:xfrm>
          <a:prstGeom prst="rect">
            <a:avLst/>
          </a:prstGeom>
        </p:spPr>
        <p:txBody>
          <a:bodyPr wrap="none">
            <a:spAutoFit/>
          </a:bodyPr>
          <a:lstStyle/>
          <a:p>
            <a:pPr lvl="0" algn="r"/>
            <a:r>
              <a:rPr lang="tr-TR" sz="1050" dirty="0">
                <a:solidFill>
                  <a:prstClr val="black"/>
                </a:solidFill>
                <a:latin typeface="Times New Roman" panose="02020603050405020304" pitchFamily="18" charset="0"/>
                <a:cs typeface="Times New Roman" panose="02020603050405020304" pitchFamily="18" charset="0"/>
              </a:rPr>
              <a:t>Çocuk</a:t>
            </a:r>
            <a:r>
              <a:rPr lang="tr-TR" sz="1100" dirty="0">
                <a:solidFill>
                  <a:prstClr val="black"/>
                </a:solidFill>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17852763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600" b="1" dirty="0" smtClean="0">
                <a:solidFill>
                  <a:srgbClr val="FF0000"/>
                </a:solidFill>
                <a:latin typeface="Times New Roman" panose="02020603050405020304" pitchFamily="18" charset="0"/>
                <a:cs typeface="Times New Roman" panose="02020603050405020304" pitchFamily="18" charset="0"/>
              </a:rPr>
              <a:t>Programın İşleyişi</a:t>
            </a:r>
            <a:endParaRPr lang="tr-TR" sz="3600" b="1" dirty="0">
              <a:solidFill>
                <a:srgbClr val="FF0000"/>
              </a:solidFill>
              <a:latin typeface="Times New Roman" panose="02020603050405020304" pitchFamily="18" charset="0"/>
              <a:cs typeface="Times New Roman" panose="02020603050405020304" pitchFamily="18" charset="0"/>
            </a:endParaRPr>
          </a:p>
        </p:txBody>
      </p:sp>
      <p:sp>
        <p:nvSpPr>
          <p:cNvPr id="36866" name="İçerik Yer Tutucusu 2"/>
          <p:cNvSpPr>
            <a:spLocks noGrp="1"/>
          </p:cNvSpPr>
          <p:nvPr>
            <p:ph idx="1"/>
          </p:nvPr>
        </p:nvSpPr>
        <p:spPr>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pPr algn="ctr" eaLnBrk="1" hangingPunct="1">
              <a:buNone/>
            </a:pPr>
            <a:r>
              <a:rPr lang="tr-TR" altLang="tr-TR" sz="2800" b="1" dirty="0" smtClean="0">
                <a:solidFill>
                  <a:srgbClr val="FF0000"/>
                </a:solidFill>
                <a:latin typeface="Times New Roman" panose="02020603050405020304" pitchFamily="18" charset="0"/>
                <a:cs typeface="Times New Roman" panose="02020603050405020304" pitchFamily="18" charset="0"/>
              </a:rPr>
              <a:t>İkinci Basamakta:</a:t>
            </a:r>
          </a:p>
          <a:p>
            <a:pPr algn="just" eaLnBrk="1" hangingPunct="1">
              <a:buFont typeface="Wingdings" panose="05000000000000000000" pitchFamily="2" charset="2"/>
              <a:buChar char="v"/>
            </a:pPr>
            <a:r>
              <a:rPr lang="tr-TR" altLang="tr-TR" sz="2400" dirty="0" smtClean="0">
                <a:latin typeface="Times New Roman" panose="02020603050405020304" pitchFamily="18" charset="0"/>
                <a:cs typeface="Times New Roman" panose="02020603050405020304" pitchFamily="18" charset="0"/>
              </a:rPr>
              <a:t>Serum demir, total demir bağlama düzeyi, ferritin ve diğer ayırıcı tanı yöntemleri ile </a:t>
            </a:r>
          </a:p>
          <a:p>
            <a:pPr algn="just" eaLnBrk="1" hangingPunct="1">
              <a:buFont typeface="Wingdings" panose="05000000000000000000" pitchFamily="2" charset="2"/>
              <a:buChar char="v"/>
            </a:pPr>
            <a:r>
              <a:rPr lang="tr-TR" altLang="tr-TR" sz="2400" dirty="0" smtClean="0">
                <a:latin typeface="Times New Roman" panose="02020603050405020304" pitchFamily="18" charset="0"/>
                <a:cs typeface="Times New Roman" panose="02020603050405020304" pitchFamily="18" charset="0"/>
              </a:rPr>
              <a:t>Transfüzyon tedavisi, şelasyon tedavisi, splenoktemi ve komplikasyon tedavileri uygulanmakta olup, ilgili uzmanlık alanlarının yer aldığı hastanelerde hizmet verilmektedir</a:t>
            </a:r>
          </a:p>
          <a:p>
            <a:pPr eaLnBrk="1" hangingPunct="1">
              <a:buFont typeface="Arial" pitchFamily="34" charset="0"/>
              <a:buNone/>
            </a:pPr>
            <a:r>
              <a:rPr lang="tr-TR" altLang="tr-TR" b="1" dirty="0" smtClean="0">
                <a:solidFill>
                  <a:schemeClr val="tx1"/>
                </a:solidFill>
                <a:latin typeface="Times New Roman" panose="02020603050405020304" pitchFamily="18" charset="0"/>
                <a:cs typeface="Times New Roman" panose="02020603050405020304" pitchFamily="18" charset="0"/>
              </a:rPr>
              <a:t>    </a:t>
            </a:r>
            <a:r>
              <a:rPr lang="tr-TR" altLang="tr-TR" sz="2000" i="1" dirty="0" smtClean="0">
                <a:solidFill>
                  <a:schemeClr val="tx1"/>
                </a:solidFill>
                <a:latin typeface="Times New Roman" pitchFamily="18" charset="0"/>
                <a:cs typeface="Times New Roman" pitchFamily="18" charset="0"/>
              </a:rPr>
              <a:t>Yapılan çalışmalar; güvenli ve uygun kanın verildiği düzenli transfüzyon tedavisi ile beraber etkili demir şelasyonunun hastaların yaşam süresi ve kalitesini arttırdığını göstermektedir</a:t>
            </a:r>
            <a:endParaRPr lang="tr-TR" altLang="tr-TR" i="1" dirty="0" smtClean="0">
              <a:solidFill>
                <a:schemeClr val="tx1"/>
              </a:solidFill>
              <a:latin typeface="Times New Roman" pitchFamily="18" charset="0"/>
              <a:cs typeface="Times New Roman" pitchFamily="18" charset="0"/>
            </a:endParaRPr>
          </a:p>
          <a:p>
            <a:pPr eaLnBrk="1" hangingPunct="1"/>
            <a:endParaRPr lang="tr-TR" altLang="tr-TR" dirty="0" smtClean="0">
              <a:solidFill>
                <a:schemeClr val="accent2"/>
              </a:solidFill>
            </a:endParaRPr>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37278188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43608" y="274638"/>
            <a:ext cx="7643192" cy="1066130"/>
          </a:xfrm>
        </p:spPr>
        <p:txBody>
          <a:bodyPr>
            <a:normAutofit/>
          </a:bodyPr>
          <a:lstStyle/>
          <a:p>
            <a:r>
              <a:rPr lang="tr-TR" sz="3600" b="1" dirty="0">
                <a:solidFill>
                  <a:srgbClr val="FF0000"/>
                </a:solidFill>
                <a:latin typeface="Times New Roman" panose="02020603050405020304" pitchFamily="18" charset="0"/>
                <a:cs typeface="Times New Roman" panose="02020603050405020304" pitchFamily="18" charset="0"/>
              </a:rPr>
              <a:t>Programın İşleyişi</a:t>
            </a:r>
            <a:endParaRPr lang="tr-TR" sz="3600" dirty="0">
              <a:latin typeface="Times New Roman" panose="02020603050405020304" pitchFamily="18" charset="0"/>
              <a:cs typeface="Times New Roman" panose="02020603050405020304" pitchFamily="18" charset="0"/>
            </a:endParaRPr>
          </a:p>
        </p:txBody>
      </p:sp>
      <p:sp>
        <p:nvSpPr>
          <p:cNvPr id="37890" name="İçerik Yer Tutucusu 2"/>
          <p:cNvSpPr>
            <a:spLocks noGrp="1"/>
          </p:cNvSpPr>
          <p:nvPr>
            <p:ph idx="1"/>
          </p:nvPr>
        </p:nvSpPr>
        <p:spPr>
          <a:xfrm>
            <a:off x="457200" y="1484784"/>
            <a:ext cx="8229600" cy="4641379"/>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pPr algn="ctr" eaLnBrk="1" hangingPunct="1">
              <a:buNone/>
            </a:pPr>
            <a:r>
              <a:rPr lang="tr-TR" altLang="tr-TR" b="1" dirty="0" smtClean="0">
                <a:solidFill>
                  <a:srgbClr val="FF0000"/>
                </a:solidFill>
                <a:latin typeface="Times New Roman" panose="02020603050405020304" pitchFamily="18" charset="0"/>
                <a:cs typeface="Times New Roman" panose="02020603050405020304" pitchFamily="18" charset="0"/>
              </a:rPr>
              <a:t>Üçüncü Basamakta:</a:t>
            </a:r>
            <a:endParaRPr lang="tr-TR" altLang="tr-TR" dirty="0" smtClean="0">
              <a:solidFill>
                <a:srgbClr val="FF0000"/>
              </a:solidFill>
              <a:latin typeface="Times New Roman" panose="02020603050405020304" pitchFamily="18" charset="0"/>
              <a:cs typeface="Times New Roman" panose="02020603050405020304" pitchFamily="18" charset="0"/>
            </a:endParaRPr>
          </a:p>
          <a:p>
            <a:pPr algn="just" eaLnBrk="1" hangingPunct="1">
              <a:buFont typeface="Arial" pitchFamily="34" charset="0"/>
              <a:buNone/>
            </a:pPr>
            <a:r>
              <a:rPr lang="tr-TR" altLang="tr-TR" sz="2800" dirty="0" smtClean="0">
                <a:latin typeface="Times New Roman" panose="02020603050405020304" pitchFamily="18" charset="0"/>
                <a:cs typeface="Times New Roman" panose="02020603050405020304" pitchFamily="18" charset="0"/>
              </a:rPr>
              <a:t>   </a:t>
            </a:r>
            <a:r>
              <a:rPr lang="tr-TR" altLang="tr-TR" sz="2400" dirty="0" smtClean="0">
                <a:latin typeface="Times New Roman" panose="02020603050405020304" pitchFamily="18" charset="0"/>
                <a:cs typeface="Times New Roman" panose="02020603050405020304" pitchFamily="18" charset="0"/>
              </a:rPr>
              <a:t>İkinci basamak merkezlerin görevlerine ek olarak </a:t>
            </a:r>
          </a:p>
          <a:p>
            <a:pPr algn="just" eaLnBrk="1" hangingPunct="1">
              <a:buFont typeface="Wingdings" pitchFamily="2" charset="2"/>
              <a:buChar char="v"/>
            </a:pPr>
            <a:r>
              <a:rPr lang="tr-TR" altLang="tr-TR" sz="2400" dirty="0" smtClean="0">
                <a:latin typeface="Times New Roman" panose="02020603050405020304" pitchFamily="18" charset="0"/>
                <a:cs typeface="Times New Roman" panose="02020603050405020304" pitchFamily="18" charset="0"/>
              </a:rPr>
              <a:t>Mutasyon analizi</a:t>
            </a:r>
          </a:p>
          <a:p>
            <a:pPr algn="just" eaLnBrk="1" hangingPunct="1">
              <a:buFont typeface="Wingdings" pitchFamily="2" charset="2"/>
              <a:buChar char="v"/>
            </a:pPr>
            <a:r>
              <a:rPr lang="tr-TR" altLang="tr-TR" sz="2400" dirty="0" smtClean="0">
                <a:latin typeface="Times New Roman" panose="02020603050405020304" pitchFamily="18" charset="0"/>
                <a:cs typeface="Times New Roman" panose="02020603050405020304" pitchFamily="18" charset="0"/>
              </a:rPr>
              <a:t>Doğum öncesi tanı</a:t>
            </a:r>
          </a:p>
          <a:p>
            <a:pPr algn="just" eaLnBrk="1" hangingPunct="1">
              <a:buFont typeface="Wingdings" pitchFamily="2" charset="2"/>
              <a:buChar char="v"/>
            </a:pPr>
            <a:r>
              <a:rPr lang="tr-TR" altLang="tr-TR" sz="2400" dirty="0" smtClean="0">
                <a:latin typeface="Times New Roman" panose="02020603050405020304" pitchFamily="18" charset="0"/>
                <a:cs typeface="Times New Roman" panose="02020603050405020304" pitchFamily="18" charset="0"/>
              </a:rPr>
              <a:t>Kemik iliği transplantasyonu hizmetlerinden tümü ya da herhangi biri verilmek suretiyle Hemoglobinopatilerin ileri tetkik ve tedavilerini yapılmaktadır</a:t>
            </a:r>
          </a:p>
          <a:p>
            <a:pPr eaLnBrk="1" hangingPunct="1">
              <a:buNone/>
            </a:pPr>
            <a:endParaRPr lang="tr-TR" altLang="tr-TR" dirty="0" smtClean="0"/>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1193427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İçerik Yer Tutucusu 2"/>
          <p:cNvSpPr>
            <a:spLocks noGrp="1"/>
          </p:cNvSpPr>
          <p:nvPr>
            <p:ph idx="1"/>
          </p:nvPr>
        </p:nvSpPr>
        <p:spPr>
          <a:xfrm>
            <a:off x="457200" y="1268760"/>
            <a:ext cx="8229600" cy="5184575"/>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92500"/>
          </a:bodyPr>
          <a:lstStyle/>
          <a:p>
            <a:pPr indent="0">
              <a:spcBef>
                <a:spcPts val="0"/>
              </a:spcBef>
              <a:buFont typeface="Wingdings" panose="05000000000000000000" pitchFamily="2" charset="2"/>
              <a:buChar char="v"/>
            </a:pPr>
            <a:r>
              <a:rPr lang="tr-TR" sz="2800" dirty="0">
                <a:latin typeface="Times New Roman" panose="02020603050405020304" pitchFamily="18" charset="0"/>
                <a:cs typeface="Times New Roman" panose="02020603050405020304" pitchFamily="18" charset="0"/>
              </a:rPr>
              <a:t>Kendisine kayıtlı nüfustan evlenecek olan çiftlere    evlilik öncesi danışmanlık vermek, gerektiğinde danışmanlık için TSM/SHM</a:t>
            </a:r>
            <a:r>
              <a:rPr lang="tr-TR" sz="2800" dirty="0" smtClean="0">
                <a:latin typeface="Times New Roman" panose="02020603050405020304" pitchFamily="18" charset="0"/>
                <a:cs typeface="Times New Roman" panose="02020603050405020304" pitchFamily="18" charset="0"/>
              </a:rPr>
              <a:t>’ lere yönlendirmek</a:t>
            </a:r>
          </a:p>
          <a:p>
            <a:pPr indent="0">
              <a:spcBef>
                <a:spcPts val="0"/>
              </a:spcBef>
              <a:buFont typeface="Wingdings" panose="05000000000000000000" pitchFamily="2" charset="2"/>
              <a:buChar char="v"/>
            </a:pPr>
            <a:r>
              <a:rPr lang="tr-TR" sz="2800" dirty="0" smtClean="0">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Evlilik raporu düzenlemeden önce hemoglobinopati taraması için, başvuran erkek adaydan kan almak, kan örneklerini İl Sağlık Müdürlükleri tarafından toplanana kadar uygun biçimde muhafaza </a:t>
            </a:r>
            <a:r>
              <a:rPr lang="tr-TR" sz="2800" dirty="0" smtClean="0">
                <a:latin typeface="Times New Roman" panose="02020603050405020304" pitchFamily="18" charset="0"/>
                <a:cs typeface="Times New Roman" panose="02020603050405020304" pitchFamily="18" charset="0"/>
              </a:rPr>
              <a:t>etmek</a:t>
            </a:r>
            <a:endParaRPr lang="tr-TR" sz="2800" dirty="0">
              <a:latin typeface="Times New Roman" panose="02020603050405020304" pitchFamily="18" charset="0"/>
              <a:cs typeface="Times New Roman" panose="02020603050405020304" pitchFamily="18" charset="0"/>
            </a:endParaRPr>
          </a:p>
          <a:p>
            <a:pPr indent="0">
              <a:spcBef>
                <a:spcPts val="0"/>
              </a:spcBef>
              <a:buFont typeface="Wingdings" panose="05000000000000000000" pitchFamily="2" charset="2"/>
              <a:buChar char="v"/>
            </a:pPr>
            <a:r>
              <a:rPr lang="tr-TR" sz="2800" dirty="0" smtClean="0">
                <a:latin typeface="Times New Roman" panose="02020603050405020304" pitchFamily="18" charset="0"/>
                <a:cs typeface="Times New Roman" panose="02020603050405020304" pitchFamily="18" charset="0"/>
              </a:rPr>
              <a:t>Bilgileri AHBS’ ye girmek, kan testi sonucunu takip etmek, taşıyıcı çıkan olgularda danışmanlık vermek / verilmesini sağlamak ve kendine kayıtlı ise diğer eş adayının da test için kan örneğini almak/ başka aile hekimine kayıtlı ise test yaptırdığını takip etmek </a:t>
            </a:r>
          </a:p>
          <a:p>
            <a:pPr eaLnBrk="1" hangingPunct="1">
              <a:buNone/>
            </a:pPr>
            <a:endParaRPr lang="tr-TR" altLang="tr-TR" dirty="0" smtClean="0"/>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7" name="Başlık 1"/>
          <p:cNvSpPr>
            <a:spLocks noGrp="1"/>
          </p:cNvSpPr>
          <p:nvPr>
            <p:ph type="title"/>
          </p:nvPr>
        </p:nvSpPr>
        <p:spPr>
          <a:xfrm>
            <a:off x="1042988" y="274638"/>
            <a:ext cx="7643812" cy="1066800"/>
          </a:xfrm>
        </p:spPr>
        <p:txBody>
          <a:bodyPr>
            <a:normAutofit/>
          </a:bodyPr>
          <a:lstStyle/>
          <a:p>
            <a:r>
              <a:rPr lang="tr-TR" sz="3000" b="1" dirty="0" smtClean="0">
                <a:solidFill>
                  <a:srgbClr val="FF0000"/>
                </a:solidFill>
                <a:latin typeface="Times New Roman" panose="02020603050405020304" pitchFamily="18" charset="0"/>
                <a:cs typeface="Times New Roman" panose="02020603050405020304" pitchFamily="18" charset="0"/>
              </a:rPr>
              <a:t>AHB’lerin </a:t>
            </a:r>
            <a:r>
              <a:rPr lang="tr-TR" sz="3000" b="1" dirty="0">
                <a:solidFill>
                  <a:srgbClr val="FF0000"/>
                </a:solidFill>
                <a:latin typeface="Times New Roman" panose="02020603050405020304" pitchFamily="18" charset="0"/>
                <a:cs typeface="Times New Roman" panose="02020603050405020304" pitchFamily="18" charset="0"/>
              </a:rPr>
              <a:t>Görev Yetki ve Sorumlulukları</a:t>
            </a:r>
            <a:r>
              <a:rPr lang="tr-TR" sz="3000" dirty="0">
                <a:solidFill>
                  <a:srgbClr val="FF0000"/>
                </a:solidFill>
                <a:latin typeface="Times New Roman" panose="02020603050405020304" pitchFamily="18" charset="0"/>
                <a:cs typeface="Times New Roman" panose="02020603050405020304" pitchFamily="18" charset="0"/>
              </a:rPr>
              <a:t> </a:t>
            </a:r>
            <a:endParaRPr lang="tr-TR" altLang="tr-TR" sz="3000" b="1" dirty="0"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4827989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İçerik Yer Tutucusu 2"/>
          <p:cNvSpPr>
            <a:spLocks noGrp="1"/>
          </p:cNvSpPr>
          <p:nvPr>
            <p:ph idx="1"/>
          </p:nvPr>
        </p:nvSpPr>
        <p:spPr>
          <a:xfrm>
            <a:off x="457200" y="1268760"/>
            <a:ext cx="8229600" cy="5184575"/>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pPr indent="0">
              <a:spcBef>
                <a:spcPts val="0"/>
              </a:spcBef>
              <a:buFont typeface="Wingdings" panose="05000000000000000000" pitchFamily="2" charset="2"/>
              <a:buChar char="v"/>
            </a:pPr>
            <a:r>
              <a:rPr lang="tr-TR" sz="2600" dirty="0">
                <a:latin typeface="Times New Roman" panose="02020603050405020304" pitchFamily="18" charset="0"/>
                <a:cs typeface="Times New Roman" panose="02020603050405020304" pitchFamily="18" charset="0"/>
              </a:rPr>
              <a:t>Özellikle kadın eş adayının T.C kimlik numarası ve telefon numarası kaydedilmek zorundadır. Çünkü erkek eş adayı taşıyıcı çıktığında mutlaka kadın eş adayına da tarama testi yapılması gerekmektedir. Ve kadın eş adayı başka bir aile hekimine kayıtlı olabilir. </a:t>
            </a:r>
          </a:p>
          <a:p>
            <a:pPr indent="0">
              <a:spcBef>
                <a:spcPts val="0"/>
              </a:spcBef>
              <a:buFont typeface="Wingdings" panose="05000000000000000000" pitchFamily="2" charset="2"/>
              <a:buChar char="v"/>
            </a:pPr>
            <a:r>
              <a:rPr lang="tr-TR" sz="2600" dirty="0">
                <a:latin typeface="Times New Roman" panose="02020603050405020304" pitchFamily="18" charset="0"/>
                <a:cs typeface="Times New Roman" panose="02020603050405020304" pitchFamily="18" charset="0"/>
              </a:rPr>
              <a:t>Kadın eş adayının tarama sonucu görülmeden erkek eş adayının evlilik raporu düzenlenmemelidir. Eşlerin her ikisinin taşıyıcı çıkması evliliğe engel bir durum olmamakla birlikte, her iki eş adayına ait tarama sonuçları çıktıktan sonra, sonuç ne olursa olsun evlilik raporu düzenlenebilir. Mutlaka danışmanlık verilmelidir.  </a:t>
            </a:r>
            <a:endParaRPr lang="tr-TR" altLang="tr-TR" sz="2600" dirty="0">
              <a:latin typeface="Times New Roman" panose="02020603050405020304" pitchFamily="18" charset="0"/>
              <a:cs typeface="Times New Roman" panose="02020603050405020304" pitchFamily="18" charset="0"/>
            </a:endParaRPr>
          </a:p>
          <a:p>
            <a:pPr eaLnBrk="1" hangingPunct="1">
              <a:buNone/>
            </a:pPr>
            <a:endParaRPr lang="tr-TR" altLang="tr-TR" dirty="0" smtClean="0"/>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7" name="Başlık 1"/>
          <p:cNvSpPr>
            <a:spLocks noGrp="1"/>
          </p:cNvSpPr>
          <p:nvPr>
            <p:ph type="title"/>
          </p:nvPr>
        </p:nvSpPr>
        <p:spPr>
          <a:xfrm>
            <a:off x="1042988" y="274638"/>
            <a:ext cx="7643812" cy="1066800"/>
          </a:xfrm>
        </p:spPr>
        <p:txBody>
          <a:bodyPr>
            <a:normAutofit/>
          </a:bodyPr>
          <a:lstStyle/>
          <a:p>
            <a:r>
              <a:rPr lang="tr-TR" sz="2800" b="1" dirty="0" smtClean="0">
                <a:solidFill>
                  <a:srgbClr val="FF0000"/>
                </a:solidFill>
                <a:latin typeface="Times New Roman" panose="02020603050405020304" pitchFamily="18" charset="0"/>
                <a:cs typeface="Times New Roman" panose="02020603050405020304" pitchFamily="18" charset="0"/>
              </a:rPr>
              <a:t>AHB’lerin </a:t>
            </a:r>
            <a:r>
              <a:rPr lang="tr-TR" sz="2800" b="1" dirty="0">
                <a:solidFill>
                  <a:srgbClr val="FF0000"/>
                </a:solidFill>
                <a:latin typeface="Times New Roman" panose="02020603050405020304" pitchFamily="18" charset="0"/>
                <a:cs typeface="Times New Roman" panose="02020603050405020304" pitchFamily="18" charset="0"/>
              </a:rPr>
              <a:t>Görev Yetki ve Sorumlulukları</a:t>
            </a:r>
            <a:r>
              <a:rPr lang="tr-TR" sz="2800" dirty="0">
                <a:solidFill>
                  <a:srgbClr val="FF0000"/>
                </a:solidFill>
                <a:latin typeface="Times New Roman" panose="02020603050405020304" pitchFamily="18" charset="0"/>
                <a:cs typeface="Times New Roman" panose="02020603050405020304" pitchFamily="18" charset="0"/>
              </a:rPr>
              <a:t> </a:t>
            </a:r>
            <a:endParaRPr lang="tr-TR" altLang="tr-TR" sz="2000" b="1" dirty="0"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347554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43608" y="274638"/>
            <a:ext cx="7643192" cy="490066"/>
          </a:xfrm>
        </p:spPr>
        <p:txBody>
          <a:bodyPr>
            <a:noAutofit/>
          </a:bodyPr>
          <a:lstStyle/>
          <a:p>
            <a:r>
              <a:rPr lang="tr-TR" sz="2800" b="1" dirty="0">
                <a:solidFill>
                  <a:srgbClr val="FF0000"/>
                </a:solidFill>
                <a:latin typeface="Times New Roman" panose="02020603050405020304" pitchFamily="18" charset="0"/>
                <a:cs typeface="Times New Roman" panose="02020603050405020304" pitchFamily="18" charset="0"/>
              </a:rPr>
              <a:t>Programın İşleyişi</a:t>
            </a:r>
            <a:endParaRPr lang="tr-TR" sz="2800" dirty="0">
              <a:latin typeface="Times New Roman" panose="02020603050405020304" pitchFamily="18" charset="0"/>
              <a:cs typeface="Times New Roman" panose="02020603050405020304" pitchFamily="18" charset="0"/>
            </a:endParaRPr>
          </a:p>
        </p:txBody>
      </p:sp>
      <p:pic>
        <p:nvPicPr>
          <p:cNvPr id="3" name="Resim 2"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6" name="İçerik Yer Tutucusu 5"/>
          <p:cNvPicPr>
            <a:picLocks noGrp="1" noChangeAspect="1"/>
          </p:cNvPicPr>
          <p:nvPr>
            <p:ph idx="1"/>
          </p:nvPr>
        </p:nvPicPr>
        <p:blipFill>
          <a:blip r:embed="rId3">
            <a:extLst>
              <a:ext uri="{28A0092B-C50C-407E-A947-70E740481C1C}">
                <a14:useLocalDpi xmlns:a14="http://schemas.microsoft.com/office/drawing/2010/main" xmlns="" val="0"/>
              </a:ext>
            </a:extLst>
          </a:blip>
          <a:stretch>
            <a:fillRect/>
          </a:stretch>
        </p:blipFill>
        <p:spPr>
          <a:xfrm>
            <a:off x="2699792" y="908720"/>
            <a:ext cx="3960440" cy="5217443"/>
          </a:xfrm>
        </p:spPr>
      </p:pic>
    </p:spTree>
    <p:extLst>
      <p:ext uri="{BB962C8B-B14F-4D97-AF65-F5344CB8AC3E}">
        <p14:creationId xmlns:p14="http://schemas.microsoft.com/office/powerpoint/2010/main" xmlns="" val="87192344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43608" y="274638"/>
            <a:ext cx="7643192" cy="490066"/>
          </a:xfrm>
        </p:spPr>
        <p:txBody>
          <a:bodyPr>
            <a:noAutofit/>
          </a:bodyPr>
          <a:lstStyle/>
          <a:p>
            <a:r>
              <a:rPr lang="tr-TR" sz="2800" b="1" dirty="0">
                <a:solidFill>
                  <a:srgbClr val="FF0000"/>
                </a:solidFill>
                <a:latin typeface="Times New Roman" panose="02020603050405020304" pitchFamily="18" charset="0"/>
                <a:cs typeface="Times New Roman" panose="02020603050405020304" pitchFamily="18" charset="0"/>
              </a:rPr>
              <a:t>Programın İşleyişi</a:t>
            </a:r>
            <a:endParaRPr lang="tr-TR" sz="2800" dirty="0">
              <a:latin typeface="Times New Roman" panose="02020603050405020304" pitchFamily="18" charset="0"/>
              <a:cs typeface="Times New Roman" panose="02020603050405020304" pitchFamily="18" charset="0"/>
            </a:endParaRP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2699792" y="980728"/>
            <a:ext cx="3960439" cy="5145435"/>
          </a:xfrm>
        </p:spPr>
        <p:style>
          <a:lnRef idx="1">
            <a:schemeClr val="accent5"/>
          </a:lnRef>
          <a:fillRef idx="2">
            <a:schemeClr val="accent5"/>
          </a:fillRef>
          <a:effectRef idx="1">
            <a:schemeClr val="accent5"/>
          </a:effectRef>
          <a:fontRef idx="minor">
            <a:schemeClr val="dk1"/>
          </a:fontRef>
        </p:style>
      </p:pic>
      <p:pic>
        <p:nvPicPr>
          <p:cNvPr id="3" name="Resim 2" descr="C:\Users\kezban.maden\Desktop\HSGM-LOGO.pn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966599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043608" y="274638"/>
            <a:ext cx="7643192" cy="490066"/>
          </a:xfrm>
        </p:spPr>
        <p:txBody>
          <a:bodyPr>
            <a:noAutofit/>
          </a:bodyPr>
          <a:lstStyle/>
          <a:p>
            <a:r>
              <a:rPr lang="tr-TR" sz="2800" b="1" dirty="0">
                <a:solidFill>
                  <a:srgbClr val="FF0000"/>
                </a:solidFill>
                <a:latin typeface="Times New Roman" panose="02020603050405020304" pitchFamily="18" charset="0"/>
                <a:cs typeface="Times New Roman" panose="02020603050405020304" pitchFamily="18" charset="0"/>
              </a:rPr>
              <a:t>Programın İşleyişi</a:t>
            </a:r>
            <a:endParaRPr lang="tr-TR" sz="2800" dirty="0">
              <a:latin typeface="Times New Roman" panose="02020603050405020304" pitchFamily="18" charset="0"/>
              <a:cs typeface="Times New Roman" panose="02020603050405020304" pitchFamily="18" charset="0"/>
            </a:endParaRP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2627785" y="908720"/>
            <a:ext cx="4248472" cy="5217443"/>
          </a:xfrm>
        </p:spPr>
        <p:style>
          <a:lnRef idx="1">
            <a:schemeClr val="accent5"/>
          </a:lnRef>
          <a:fillRef idx="2">
            <a:schemeClr val="accent5"/>
          </a:fillRef>
          <a:effectRef idx="1">
            <a:schemeClr val="accent5"/>
          </a:effectRef>
          <a:fontRef idx="minor">
            <a:schemeClr val="dk1"/>
          </a:fontRef>
        </p:style>
      </p:pic>
      <p:pic>
        <p:nvPicPr>
          <p:cNvPr id="3" name="Resim 2" descr="C:\Users\kezban.maden\Desktop\HSGM-LOGO.pn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Dikdörtgen 4"/>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Tree>
    <p:extLst>
      <p:ext uri="{BB962C8B-B14F-4D97-AF65-F5344CB8AC3E}">
        <p14:creationId xmlns:p14="http://schemas.microsoft.com/office/powerpoint/2010/main" xmlns="" val="4446997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sz="3200" b="1" dirty="0" smtClean="0">
                <a:solidFill>
                  <a:srgbClr val="FF0000"/>
                </a:solidFill>
                <a:latin typeface="Times New Roman" pitchFamily="18" charset="0"/>
                <a:cs typeface="Times New Roman" pitchFamily="18" charset="0"/>
              </a:rPr>
              <a:t>HEDEFİMİZ</a:t>
            </a:r>
            <a:endParaRPr lang="tr-TR" sz="3200" b="1" dirty="0">
              <a:solidFill>
                <a:srgbClr val="FF0000"/>
              </a:solidFill>
              <a:latin typeface="Times New Roman" pitchFamily="18" charset="0"/>
              <a:cs typeface="Times New Roman" pitchFamily="18" charset="0"/>
            </a:endParaRPr>
          </a:p>
        </p:txBody>
      </p:sp>
      <p:sp>
        <p:nvSpPr>
          <p:cNvPr id="3" name="2 Dikdörtgen"/>
          <p:cNvSpPr/>
          <p:nvPr/>
        </p:nvSpPr>
        <p:spPr>
          <a:xfrm>
            <a:off x="1007604" y="1268760"/>
            <a:ext cx="7128792" cy="3074688"/>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ctr">
              <a:lnSpc>
                <a:spcPct val="90000"/>
              </a:lnSpc>
              <a:buFont typeface="Wingdings" pitchFamily="2" charset="2"/>
              <a:buNone/>
            </a:pPr>
            <a:r>
              <a:rPr lang="tr-TR" sz="2400" b="1" dirty="0">
                <a:latin typeface="Times New Roman" pitchFamily="18" charset="0"/>
                <a:cs typeface="Times New Roman" pitchFamily="18" charset="0"/>
              </a:rPr>
              <a:t>H</a:t>
            </a:r>
            <a:r>
              <a:rPr lang="tr-TR" sz="2400" b="1" dirty="0" smtClean="0">
                <a:latin typeface="Times New Roman" pitchFamily="18" charset="0"/>
                <a:cs typeface="Times New Roman" pitchFamily="18" charset="0"/>
              </a:rPr>
              <a:t>emoglobinopatilerin önlenmesiyle </a:t>
            </a:r>
            <a:r>
              <a:rPr lang="tr-TR" sz="2000" dirty="0" smtClean="0">
                <a:latin typeface="Times New Roman" pitchFamily="18" charset="0"/>
                <a:cs typeface="Times New Roman" pitchFamily="18" charset="0"/>
              </a:rPr>
              <a:t>Ülkemize sağlıklı nesiller kazandırmaktır</a:t>
            </a:r>
            <a:r>
              <a:rPr lang="tr-TR" dirty="0" smtClean="0">
                <a:latin typeface="Times New Roman" pitchFamily="18" charset="0"/>
                <a:cs typeface="Times New Roman" pitchFamily="18" charset="0"/>
              </a:rPr>
              <a:t>  </a:t>
            </a:r>
          </a:p>
          <a:p>
            <a:pPr>
              <a:lnSpc>
                <a:spcPct val="90000"/>
              </a:lnSpc>
              <a:buFont typeface="Wingdings" pitchFamily="2" charset="2"/>
              <a:buNone/>
            </a:pPr>
            <a:r>
              <a:rPr lang="tr-TR" dirty="0" smtClean="0">
                <a:solidFill>
                  <a:srgbClr val="FF99FF"/>
                </a:solidFill>
                <a:latin typeface="Times New Roman" pitchFamily="18" charset="0"/>
                <a:cs typeface="Times New Roman" pitchFamily="18" charset="0"/>
              </a:rPr>
              <a:t>  </a:t>
            </a:r>
          </a:p>
          <a:p>
            <a:pPr>
              <a:lnSpc>
                <a:spcPct val="90000"/>
              </a:lnSpc>
              <a:buFont typeface="Wingdings" pitchFamily="2" charset="2"/>
              <a:buNone/>
            </a:pPr>
            <a:r>
              <a:rPr lang="tr-TR" sz="2000" dirty="0" smtClean="0">
                <a:solidFill>
                  <a:srgbClr val="FF99FF"/>
                </a:solidFill>
                <a:latin typeface="Times New Roman" pitchFamily="18" charset="0"/>
                <a:cs typeface="Times New Roman" pitchFamily="18" charset="0"/>
              </a:rPr>
              <a:t>    </a:t>
            </a:r>
            <a:r>
              <a:rPr lang="tr-TR" sz="2000" dirty="0" smtClean="0">
                <a:solidFill>
                  <a:srgbClr val="FF0000"/>
                </a:solidFill>
                <a:latin typeface="Times New Roman" pitchFamily="18" charset="0"/>
                <a:cs typeface="Times New Roman" pitchFamily="18" charset="0"/>
              </a:rPr>
              <a:t>Bu hedefe ulaşmanın yolu;</a:t>
            </a:r>
          </a:p>
          <a:p>
            <a:pPr>
              <a:lnSpc>
                <a:spcPct val="150000"/>
              </a:lnSpc>
              <a:buFont typeface="Wingdings" pitchFamily="2" charset="2"/>
              <a:buChar char="v"/>
            </a:pPr>
            <a:r>
              <a:rPr lang="tr-TR" sz="2000" dirty="0" smtClean="0">
                <a:latin typeface="Times New Roman" pitchFamily="18" charset="0"/>
                <a:cs typeface="Times New Roman" pitchFamily="18" charset="0"/>
              </a:rPr>
              <a:t>Evlilik öncesi taşıyıcıların belirlenmesi </a:t>
            </a:r>
          </a:p>
          <a:p>
            <a:pPr>
              <a:lnSpc>
                <a:spcPct val="150000"/>
              </a:lnSpc>
              <a:buFont typeface="Wingdings" pitchFamily="2" charset="2"/>
              <a:buChar char="v"/>
            </a:pPr>
            <a:r>
              <a:rPr lang="tr-TR" sz="2000" dirty="0" smtClean="0">
                <a:latin typeface="Times New Roman" pitchFamily="18" charset="0"/>
                <a:cs typeface="Times New Roman" pitchFamily="18" charset="0"/>
              </a:rPr>
              <a:t>Doğum  öncesi tanı</a:t>
            </a:r>
          </a:p>
          <a:p>
            <a:pPr>
              <a:lnSpc>
                <a:spcPct val="150000"/>
              </a:lnSpc>
              <a:buFont typeface="Wingdings" pitchFamily="2" charset="2"/>
              <a:buChar char="v"/>
            </a:pPr>
            <a:r>
              <a:rPr lang="tr-TR" sz="2000" dirty="0" smtClean="0">
                <a:latin typeface="Times New Roman" pitchFamily="18" charset="0"/>
                <a:cs typeface="Times New Roman" pitchFamily="18" charset="0"/>
              </a:rPr>
              <a:t>Genetik danışma</a:t>
            </a:r>
          </a:p>
          <a:p>
            <a:pPr>
              <a:lnSpc>
                <a:spcPct val="150000"/>
              </a:lnSpc>
              <a:buFont typeface="Wingdings" pitchFamily="2" charset="2"/>
              <a:buChar char="v"/>
            </a:pPr>
            <a:r>
              <a:rPr lang="tr-TR" sz="2000" dirty="0" smtClean="0">
                <a:latin typeface="Times New Roman" pitchFamily="18" charset="0"/>
                <a:cs typeface="Times New Roman" pitchFamily="18" charset="0"/>
              </a:rPr>
              <a:t>Eğitim  </a:t>
            </a:r>
            <a:endParaRPr lang="tr-TR" sz="2000" dirty="0">
              <a:latin typeface="Times New Roman" pitchFamily="18" charset="0"/>
              <a:cs typeface="Times New Roman" pitchFamily="18" charset="0"/>
            </a:endParaRPr>
          </a:p>
        </p:txBody>
      </p:sp>
      <p:pic>
        <p:nvPicPr>
          <p:cNvPr id="5" name="Resim 4"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6" name="Dikdörtgen 5"/>
          <p:cNvSpPr/>
          <p:nvPr/>
        </p:nvSpPr>
        <p:spPr>
          <a:xfrm>
            <a:off x="6445243" y="6381329"/>
            <a:ext cx="2387192" cy="253916"/>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7" name="Picture 4" descr="child thal"/>
          <p:cNvPicPr>
            <a:picLocks noChangeAspect="1" noChangeArrowheads="1"/>
          </p:cNvPicPr>
          <p:nvPr/>
        </p:nvPicPr>
        <p:blipFill>
          <a:blip r:embed="rId3" cstate="print"/>
          <a:srcRect/>
          <a:stretch>
            <a:fillRect/>
          </a:stretch>
        </p:blipFill>
        <p:spPr bwMode="auto">
          <a:xfrm>
            <a:off x="2684078" y="4293096"/>
            <a:ext cx="3775844" cy="2204864"/>
          </a:xfrm>
          <a:prstGeom prst="rect">
            <a:avLst/>
          </a:prstGeom>
          <a:noFill/>
        </p:spPr>
      </p:pic>
    </p:spTree>
    <p:extLst>
      <p:ext uri="{BB962C8B-B14F-4D97-AF65-F5344CB8AC3E}">
        <p14:creationId xmlns:p14="http://schemas.microsoft.com/office/powerpoint/2010/main" xmlns="" val="5943210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a:xfrm>
            <a:off x="611560" y="1268760"/>
            <a:ext cx="7776864" cy="4536356"/>
          </a:xfrm>
          <a:noFill/>
          <a:ln>
            <a:noFill/>
          </a:ln>
          <a:effectLst/>
        </p:spPr>
        <p:style>
          <a:lnRef idx="1">
            <a:schemeClr val="accent5"/>
          </a:lnRef>
          <a:fillRef idx="2">
            <a:schemeClr val="accent5"/>
          </a:fillRef>
          <a:effectRef idx="1">
            <a:schemeClr val="accent5"/>
          </a:effectRef>
          <a:fontRef idx="minor">
            <a:schemeClr val="dk1"/>
          </a:fontRef>
        </p:style>
        <p:txBody>
          <a:bodyPr>
            <a:normAutofit lnSpcReduction="10000"/>
          </a:bodyPr>
          <a:lstStyle/>
          <a:p>
            <a:pPr marL="457200" indent="-457200">
              <a:lnSpc>
                <a:spcPct val="150000"/>
              </a:lnSpc>
              <a:buFont typeface="Arial" pitchFamily="34" charset="0"/>
              <a:buChar char="•"/>
            </a:pPr>
            <a:r>
              <a:rPr lang="tr-TR" sz="2400" dirty="0" smtClean="0">
                <a:latin typeface="Times New Roman" panose="02020603050405020304" pitchFamily="18" charset="0"/>
                <a:cs typeface="Times New Roman" panose="02020603050405020304" pitchFamily="18" charset="0"/>
              </a:rPr>
              <a:t>Talasemi </a:t>
            </a:r>
            <a:r>
              <a:rPr lang="tr-TR" sz="2400" dirty="0">
                <a:latin typeface="Times New Roman" panose="02020603050405020304" pitchFamily="18" charset="0"/>
                <a:cs typeface="Times New Roman" panose="02020603050405020304" pitchFamily="18" charset="0"/>
              </a:rPr>
              <a:t>gibi otozomal resesif geçiş gösteren kalıtsal hastalıkların kontrolünde en etkili yöntem, hastalık hakkında toplumun </a:t>
            </a:r>
            <a:r>
              <a:rPr lang="tr-TR" sz="2400" dirty="0" smtClean="0">
                <a:latin typeface="Times New Roman" panose="02020603050405020304" pitchFamily="18" charset="0"/>
                <a:cs typeface="Times New Roman" panose="02020603050405020304" pitchFamily="18" charset="0"/>
              </a:rPr>
              <a:t>bilgilendirilmesi ve bilinçlendirilmesidir</a:t>
            </a:r>
            <a:endParaRPr lang="tr-TR" sz="2400" dirty="0">
              <a:latin typeface="Times New Roman" panose="02020603050405020304" pitchFamily="18" charset="0"/>
              <a:cs typeface="Times New Roman" panose="02020603050405020304" pitchFamily="18" charset="0"/>
            </a:endParaRPr>
          </a:p>
          <a:p>
            <a:pPr marL="457200" indent="-457200">
              <a:lnSpc>
                <a:spcPct val="150000"/>
              </a:lnSpc>
              <a:buFont typeface="Arial" pitchFamily="34" charset="0"/>
              <a:buChar char="•"/>
            </a:pPr>
            <a:r>
              <a:rPr lang="tr-TR" sz="2400" dirty="0">
                <a:latin typeface="Times New Roman" panose="02020603050405020304" pitchFamily="18" charset="0"/>
                <a:cs typeface="Times New Roman" panose="02020603050405020304" pitchFamily="18" charset="0"/>
              </a:rPr>
              <a:t>Toplum, bilinçlenip hastalığın önemi kavrandıkça korunma için de aktif olarak çaba </a:t>
            </a:r>
            <a:r>
              <a:rPr lang="tr-TR" sz="2400" dirty="0" smtClean="0">
                <a:latin typeface="Times New Roman" panose="02020603050405020304" pitchFamily="18" charset="0"/>
                <a:cs typeface="Times New Roman" panose="02020603050405020304" pitchFamily="18" charset="0"/>
              </a:rPr>
              <a:t>gösterecektir </a:t>
            </a:r>
            <a:endParaRPr lang="tr-TR" sz="2400" dirty="0">
              <a:latin typeface="Times New Roman" panose="02020603050405020304" pitchFamily="18" charset="0"/>
              <a:cs typeface="Times New Roman" panose="02020603050405020304" pitchFamily="18" charset="0"/>
            </a:endParaRPr>
          </a:p>
          <a:p>
            <a:pPr marL="457200" indent="-457200" algn="just">
              <a:lnSpc>
                <a:spcPct val="150000"/>
              </a:lnSpc>
              <a:buFont typeface="Arial" pitchFamily="34" charset="0"/>
              <a:buChar char="•"/>
            </a:pPr>
            <a:r>
              <a:rPr lang="tr-TR" sz="2400" dirty="0">
                <a:latin typeface="Times New Roman" panose="02020603050405020304" pitchFamily="18" charset="0"/>
                <a:cs typeface="Times New Roman" panose="02020603050405020304" pitchFamily="18" charset="0"/>
              </a:rPr>
              <a:t>Eğitimde hedef, toplumdaki farklı yaş grupları ve meslekleri kapsayarak geniş kitlelere </a:t>
            </a:r>
            <a:r>
              <a:rPr lang="tr-TR" sz="2400" dirty="0" smtClean="0">
                <a:latin typeface="Times New Roman" panose="02020603050405020304" pitchFamily="18" charset="0"/>
                <a:cs typeface="Times New Roman" panose="02020603050405020304" pitchFamily="18" charset="0"/>
              </a:rPr>
              <a:t>ulaşmaktır</a:t>
            </a:r>
            <a:endParaRPr lang="tr-TR" sz="2400" dirty="0">
              <a:latin typeface="Times New Roman" panose="02020603050405020304" pitchFamily="18" charset="0"/>
              <a:cs typeface="Times New Roman" panose="02020603050405020304" pitchFamily="18" charset="0"/>
            </a:endParaRPr>
          </a:p>
        </p:txBody>
      </p:sp>
      <p:sp>
        <p:nvSpPr>
          <p:cNvPr id="3" name="Dikdörtgen 2"/>
          <p:cNvSpPr/>
          <p:nvPr/>
        </p:nvSpPr>
        <p:spPr>
          <a:xfrm>
            <a:off x="1475086" y="332656"/>
            <a:ext cx="6336704" cy="646331"/>
          </a:xfrm>
          <a:prstGeom prst="rect">
            <a:avLst/>
          </a:prstGeom>
        </p:spPr>
        <p:txBody>
          <a:bodyPr wrap="square">
            <a:spAutoFit/>
          </a:bodyPr>
          <a:lstStyle/>
          <a:p>
            <a:pPr lvl="0" algn="ctr">
              <a:spcBef>
                <a:spcPts val="600"/>
              </a:spcBef>
              <a:spcAft>
                <a:spcPts val="600"/>
              </a:spcAft>
            </a:pPr>
            <a:r>
              <a:rPr lang="tr-TR" sz="3200" b="1" kern="0" dirty="0" smtClean="0">
                <a:solidFill>
                  <a:srgbClr val="FF0000"/>
                </a:solidFill>
                <a:latin typeface="Times New Roman" pitchFamily="18" charset="0"/>
                <a:cs typeface="Times New Roman" pitchFamily="18" charset="0"/>
              </a:rPr>
              <a:t>Toplum Eğitimi </a:t>
            </a:r>
            <a:r>
              <a:rPr lang="tr-TR" sz="3600" b="1" kern="0" dirty="0" smtClean="0">
                <a:solidFill>
                  <a:srgbClr val="FF0000"/>
                </a:solidFill>
                <a:latin typeface="Times New Roman" pitchFamily="18" charset="0"/>
                <a:cs typeface="Times New Roman" pitchFamily="18" charset="0"/>
              </a:rPr>
              <a:t>Programl</a:t>
            </a:r>
            <a:r>
              <a:rPr lang="tr-TR" sz="3200" b="1" kern="0" dirty="0" smtClean="0">
                <a:solidFill>
                  <a:srgbClr val="FF0000"/>
                </a:solidFill>
                <a:latin typeface="Times New Roman" pitchFamily="18" charset="0"/>
                <a:cs typeface="Times New Roman" pitchFamily="18" charset="0"/>
              </a:rPr>
              <a:t>arı</a:t>
            </a:r>
            <a:endParaRPr lang="tr-TR" sz="3200" b="1" kern="0" dirty="0">
              <a:solidFill>
                <a:srgbClr val="FF0000"/>
              </a:solidFill>
              <a:latin typeface="Times New Roman" pitchFamily="18" charset="0"/>
              <a:cs typeface="Times New Roman" pitchFamily="18" charset="0"/>
            </a:endParaRPr>
          </a:p>
        </p:txBody>
      </p:sp>
      <p:sp>
        <p:nvSpPr>
          <p:cNvPr id="4" name="Slayt Numarası Yer Tutucusu 3"/>
          <p:cNvSpPr>
            <a:spLocks noGrp="1"/>
          </p:cNvSpPr>
          <p:nvPr>
            <p:ph type="sldNum" sz="quarter" idx="11"/>
          </p:nvPr>
        </p:nvSpPr>
        <p:spPr/>
        <p:txBody>
          <a:bodyPr/>
          <a:lstStyle/>
          <a:p>
            <a:fld id="{B42519C3-FD92-42BA-99F1-05CFB5D255D1}" type="slidenum">
              <a:rPr lang="tr-TR" smtClean="0"/>
              <a:pPr/>
              <a:t>38</a:t>
            </a:fld>
            <a:endParaRPr lang="tr-TR"/>
          </a:p>
        </p:txBody>
      </p:sp>
      <p:sp>
        <p:nvSpPr>
          <p:cNvPr id="6" name="Altbilgi Yer Tutucusu 5"/>
          <p:cNvSpPr>
            <a:spLocks noGrp="1"/>
          </p:cNvSpPr>
          <p:nvPr>
            <p:ph type="ftr" sz="quarter" idx="12"/>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Tree>
    <p:extLst>
      <p:ext uri="{BB962C8B-B14F-4D97-AF65-F5344CB8AC3E}">
        <p14:creationId xmlns:p14="http://schemas.microsoft.com/office/powerpoint/2010/main" xmlns="" val="233589046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1"/>
          </p:nvPr>
        </p:nvSpPr>
        <p:spPr>
          <a:xfrm>
            <a:off x="457200" y="1124744"/>
            <a:ext cx="8229600" cy="5112568"/>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pPr>
              <a:buFont typeface="Arial" pitchFamily="34" charset="0"/>
              <a:buChar char="•"/>
            </a:pPr>
            <a:r>
              <a:rPr lang="tr-TR" sz="2800" dirty="0" smtClean="0">
                <a:latin typeface="Times New Roman" panose="02020603050405020304" pitchFamily="18" charset="0"/>
                <a:cs typeface="Times New Roman" panose="02020603050405020304" pitchFamily="18" charset="0"/>
              </a:rPr>
              <a:t>Okullarda Eğitim</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Öğretmenler</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Öğrenciler</a:t>
            </a:r>
          </a:p>
          <a:p>
            <a:pPr>
              <a:buFont typeface="Arial" pitchFamily="34" charset="0"/>
              <a:buChar char="•"/>
            </a:pPr>
            <a:r>
              <a:rPr lang="tr-TR" sz="2800" dirty="0" smtClean="0">
                <a:latin typeface="Times New Roman" panose="02020603050405020304" pitchFamily="18" charset="0"/>
                <a:cs typeface="Times New Roman" panose="02020603050405020304" pitchFamily="18" charset="0"/>
              </a:rPr>
              <a:t>Yetişkin Eğitimi</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Evlilik öncesi</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Gebelik öncesi</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Toplum liderleri (öğretmen,müftü, imam vb.)</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Nikah kıyan görevliler (Belediye Bşk., muhtar vb.)</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Gönüllü kuruluşlar ve çeşitli toplulukların eğitimi</a:t>
            </a:r>
          </a:p>
          <a:p>
            <a:pPr lvl="1">
              <a:buFont typeface="Courier New" pitchFamily="49" charset="0"/>
              <a:buChar char="o"/>
            </a:pPr>
            <a:r>
              <a:rPr lang="tr-TR" sz="2400" dirty="0" smtClean="0">
                <a:latin typeface="Times New Roman" panose="02020603050405020304" pitchFamily="18" charset="0"/>
                <a:cs typeface="Times New Roman" panose="02020603050405020304" pitchFamily="18" charset="0"/>
              </a:rPr>
              <a:t>Kitle iletişim araçları ile halkın eğitimi</a:t>
            </a:r>
          </a:p>
          <a:p>
            <a:pPr>
              <a:buFont typeface="Arial" pitchFamily="34" charset="0"/>
              <a:buChar char="•"/>
            </a:pPr>
            <a:r>
              <a:rPr lang="tr-TR" sz="2800" dirty="0" smtClean="0">
                <a:latin typeface="Times New Roman" panose="02020603050405020304" pitchFamily="18" charset="0"/>
                <a:cs typeface="Times New Roman" panose="02020603050405020304" pitchFamily="18" charset="0"/>
              </a:rPr>
              <a:t>Taşıyıcı, Hasta ve Yakınlarının Eğitimi</a:t>
            </a:r>
          </a:p>
          <a:p>
            <a:pPr>
              <a:buFont typeface="Arial" pitchFamily="34" charset="0"/>
              <a:buChar char="•"/>
            </a:pPr>
            <a:endParaRPr lang="tr-TR" sz="1800" dirty="0" smtClean="0"/>
          </a:p>
        </p:txBody>
      </p:sp>
      <p:sp>
        <p:nvSpPr>
          <p:cNvPr id="3" name="Dikdörtgen 2"/>
          <p:cNvSpPr/>
          <p:nvPr/>
        </p:nvSpPr>
        <p:spPr>
          <a:xfrm>
            <a:off x="1475086" y="404664"/>
            <a:ext cx="6336704" cy="584775"/>
          </a:xfrm>
          <a:prstGeom prst="rect">
            <a:avLst/>
          </a:prstGeom>
        </p:spPr>
        <p:txBody>
          <a:bodyPr wrap="square">
            <a:spAutoFit/>
          </a:bodyPr>
          <a:lstStyle/>
          <a:p>
            <a:pPr algn="ctr"/>
            <a:r>
              <a:rPr lang="tr-TR" sz="3200" b="1" kern="0" dirty="0">
                <a:solidFill>
                  <a:srgbClr val="FF0000"/>
                </a:solidFill>
                <a:latin typeface="Times New Roman" pitchFamily="18" charset="0"/>
                <a:cs typeface="Times New Roman" pitchFamily="18" charset="0"/>
              </a:rPr>
              <a:t>Eğitim Verilecek </a:t>
            </a:r>
            <a:r>
              <a:rPr lang="tr-TR" sz="3200" b="1" kern="0" dirty="0" smtClean="0">
                <a:solidFill>
                  <a:srgbClr val="FF0000"/>
                </a:solidFill>
                <a:latin typeface="Times New Roman" pitchFamily="18" charset="0"/>
                <a:cs typeface="Times New Roman" pitchFamily="18" charset="0"/>
              </a:rPr>
              <a:t>Gruplar</a:t>
            </a:r>
            <a:r>
              <a:rPr lang="tr-TR" sz="3200" kern="0" dirty="0" smtClean="0">
                <a:solidFill>
                  <a:srgbClr val="FF0000"/>
                </a:solidFill>
                <a:latin typeface="Times New Roman" pitchFamily="18" charset="0"/>
                <a:cs typeface="Times New Roman" pitchFamily="18" charset="0"/>
              </a:rPr>
              <a:t> </a:t>
            </a:r>
            <a:endParaRPr lang="tr-TR" sz="3200" dirty="0"/>
          </a:p>
        </p:txBody>
      </p:sp>
      <p:sp>
        <p:nvSpPr>
          <p:cNvPr id="4" name="Slayt Numarası Yer Tutucusu 3"/>
          <p:cNvSpPr>
            <a:spLocks noGrp="1"/>
          </p:cNvSpPr>
          <p:nvPr>
            <p:ph type="sldNum" sz="quarter" idx="11"/>
          </p:nvPr>
        </p:nvSpPr>
        <p:spPr/>
        <p:txBody>
          <a:bodyPr/>
          <a:lstStyle/>
          <a:p>
            <a:fld id="{B42519C3-FD92-42BA-99F1-05CFB5D255D1}" type="slidenum">
              <a:rPr lang="tr-TR" smtClean="0"/>
              <a:pPr/>
              <a:t>39</a:t>
            </a:fld>
            <a:endParaRPr lang="tr-TR"/>
          </a:p>
        </p:txBody>
      </p:sp>
      <p:sp>
        <p:nvSpPr>
          <p:cNvPr id="6" name="Altbilgi Yer Tutucusu 5"/>
          <p:cNvSpPr>
            <a:spLocks noGrp="1"/>
          </p:cNvSpPr>
          <p:nvPr>
            <p:ph type="ftr" sz="quarter" idx="12"/>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Tree>
    <p:extLst>
      <p:ext uri="{BB962C8B-B14F-4D97-AF65-F5344CB8AC3E}">
        <p14:creationId xmlns:p14="http://schemas.microsoft.com/office/powerpoint/2010/main" xmlns="" val="247554782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27584" y="332656"/>
            <a:ext cx="7669422" cy="720080"/>
          </a:xfrm>
        </p:spPr>
        <p:txBody>
          <a:bodyPr>
            <a:noAutofit/>
          </a:bodyPr>
          <a:lstStyle/>
          <a:p>
            <a:r>
              <a:rPr lang="tr-TR" sz="2800" b="1" dirty="0" smtClean="0">
                <a:solidFill>
                  <a:srgbClr val="FF0000"/>
                </a:solidFill>
                <a:latin typeface="Times New Roman" panose="02020603050405020304" pitchFamily="18" charset="0"/>
                <a:cs typeface="Times New Roman" panose="02020603050405020304" pitchFamily="18" charset="0"/>
              </a:rPr>
              <a:t>İşbirliği Yapılması Gereken Diğer Kuruluşlar</a:t>
            </a:r>
            <a:endParaRPr lang="tr-TR" sz="2800" b="1" dirty="0">
              <a:solidFill>
                <a:srgbClr val="FF0000"/>
              </a:solidFill>
              <a:latin typeface="Times New Roman" panose="02020603050405020304" pitchFamily="18" charset="0"/>
              <a:cs typeface="Times New Roman" panose="02020603050405020304" pitchFamily="18" charset="0"/>
            </a:endParaRPr>
          </a:p>
        </p:txBody>
      </p:sp>
      <p:sp>
        <p:nvSpPr>
          <p:cNvPr id="22531" name="Rectangle 3"/>
          <p:cNvSpPr>
            <a:spLocks noGrp="1" noChangeArrowheads="1"/>
          </p:cNvSpPr>
          <p:nvPr>
            <p:ph type="body" idx="1"/>
          </p:nvPr>
        </p:nvSpPr>
        <p:spPr>
          <a:xfrm>
            <a:off x="323529" y="1556792"/>
            <a:ext cx="5256583" cy="4392612"/>
          </a:xfrm>
          <a:noFill/>
          <a:ln>
            <a:noFill/>
          </a:ln>
          <a:effectLst/>
        </p:spPr>
        <p:style>
          <a:lnRef idx="1">
            <a:schemeClr val="accent5"/>
          </a:lnRef>
          <a:fillRef idx="2">
            <a:schemeClr val="accent5"/>
          </a:fillRef>
          <a:effectRef idx="1">
            <a:schemeClr val="accent5"/>
          </a:effectRef>
          <a:fontRef idx="minor">
            <a:schemeClr val="dk1"/>
          </a:fontRef>
        </p:style>
        <p:txBody>
          <a:bodyPr>
            <a:normAutofit/>
          </a:bodyPr>
          <a:lstStyle/>
          <a:p>
            <a:pPr marL="342900" indent="-342900">
              <a:lnSpc>
                <a:spcPct val="90000"/>
              </a:lnSpc>
              <a:buFont typeface="Arial" pitchFamily="34" charset="0"/>
              <a:buChar char="•"/>
            </a:pPr>
            <a:r>
              <a:rPr lang="tr-TR" sz="2400" dirty="0" smtClean="0">
                <a:latin typeface="Times New Roman" panose="02020603050405020304" pitchFamily="18" charset="0"/>
                <a:cs typeface="Times New Roman" panose="02020603050405020304" pitchFamily="18" charset="0"/>
              </a:rPr>
              <a:t>Valilikler</a:t>
            </a:r>
            <a:endParaRPr lang="tr-TR" sz="2400" dirty="0">
              <a:latin typeface="Times New Roman" panose="02020603050405020304" pitchFamily="18" charset="0"/>
              <a:cs typeface="Times New Roman" panose="02020603050405020304" pitchFamily="18" charset="0"/>
            </a:endParaRPr>
          </a:p>
          <a:p>
            <a:pPr marL="342900" indent="-342900">
              <a:lnSpc>
                <a:spcPct val="90000"/>
              </a:lnSpc>
              <a:buFont typeface="Arial" pitchFamily="34" charset="0"/>
              <a:buChar char="•"/>
            </a:pPr>
            <a:r>
              <a:rPr lang="tr-TR" sz="2400" dirty="0">
                <a:latin typeface="Times New Roman" panose="02020603050405020304" pitchFamily="18" charset="0"/>
                <a:cs typeface="Times New Roman" panose="02020603050405020304" pitchFamily="18" charset="0"/>
              </a:rPr>
              <a:t>Üniversiteler</a:t>
            </a:r>
          </a:p>
          <a:p>
            <a:pPr marL="342900" indent="-342900">
              <a:lnSpc>
                <a:spcPct val="90000"/>
              </a:lnSpc>
              <a:buFont typeface="Arial" pitchFamily="34" charset="0"/>
              <a:buChar char="•"/>
            </a:pPr>
            <a:r>
              <a:rPr lang="tr-TR" sz="2400" dirty="0">
                <a:latin typeface="Times New Roman" panose="02020603050405020304" pitchFamily="18" charset="0"/>
                <a:cs typeface="Times New Roman" panose="02020603050405020304" pitchFamily="18" charset="0"/>
              </a:rPr>
              <a:t>Belediyeler</a:t>
            </a:r>
          </a:p>
          <a:p>
            <a:pPr marL="342900" indent="-342900">
              <a:lnSpc>
                <a:spcPct val="90000"/>
              </a:lnSpc>
              <a:buFont typeface="Arial" pitchFamily="34" charset="0"/>
              <a:buChar char="•"/>
            </a:pPr>
            <a:r>
              <a:rPr lang="tr-TR" sz="2400" dirty="0">
                <a:latin typeface="Times New Roman" panose="02020603050405020304" pitchFamily="18" charset="0"/>
                <a:cs typeface="Times New Roman" panose="02020603050405020304" pitchFamily="18" charset="0"/>
              </a:rPr>
              <a:t>Milli </a:t>
            </a:r>
            <a:r>
              <a:rPr lang="en-GB" sz="2400" dirty="0">
                <a:latin typeface="Times New Roman" panose="02020603050405020304" pitchFamily="18" charset="0"/>
                <a:cs typeface="Times New Roman" panose="02020603050405020304" pitchFamily="18" charset="0"/>
              </a:rPr>
              <a:t>E</a:t>
            </a:r>
            <a:r>
              <a:rPr lang="tr-TR" sz="2400" dirty="0">
                <a:latin typeface="Times New Roman" panose="02020603050405020304" pitchFamily="18" charset="0"/>
                <a:cs typeface="Times New Roman" panose="02020603050405020304" pitchFamily="18" charset="0"/>
              </a:rPr>
              <a:t>ğitim </a:t>
            </a:r>
            <a:r>
              <a:rPr lang="tr-TR" sz="2400" dirty="0" smtClean="0">
                <a:latin typeface="Times New Roman" panose="02020603050405020304" pitchFamily="18" charset="0"/>
                <a:cs typeface="Times New Roman" panose="02020603050405020304" pitchFamily="18" charset="0"/>
              </a:rPr>
              <a:t>Bakanlığı(Okullar)</a:t>
            </a:r>
          </a:p>
          <a:p>
            <a:pPr marL="342900" indent="-342900">
              <a:lnSpc>
                <a:spcPct val="90000"/>
              </a:lnSpc>
              <a:buFont typeface="Arial" pitchFamily="34" charset="0"/>
              <a:buChar char="•"/>
            </a:pPr>
            <a:r>
              <a:rPr lang="tr-TR" sz="2400" dirty="0" smtClean="0">
                <a:latin typeface="Times New Roman" panose="02020603050405020304" pitchFamily="18" charset="0"/>
                <a:cs typeface="Times New Roman" panose="02020603050405020304" pitchFamily="18" charset="0"/>
              </a:rPr>
              <a:t>Aile ve Sosyal </a:t>
            </a:r>
            <a:r>
              <a:rPr lang="tr-TR" sz="2400" dirty="0">
                <a:latin typeface="Times New Roman" panose="02020603050405020304" pitchFamily="18" charset="0"/>
                <a:cs typeface="Times New Roman" panose="02020603050405020304" pitchFamily="18" charset="0"/>
              </a:rPr>
              <a:t>P</a:t>
            </a:r>
            <a:r>
              <a:rPr lang="tr-TR" sz="2400" dirty="0" smtClean="0">
                <a:latin typeface="Times New Roman" panose="02020603050405020304" pitchFamily="18" charset="0"/>
                <a:cs typeface="Times New Roman" panose="02020603050405020304" pitchFamily="18" charset="0"/>
              </a:rPr>
              <a:t>olitikalar </a:t>
            </a:r>
            <a:r>
              <a:rPr lang="tr-TR" sz="2400" dirty="0">
                <a:latin typeface="Times New Roman" panose="02020603050405020304" pitchFamily="18" charset="0"/>
                <a:cs typeface="Times New Roman" panose="02020603050405020304" pitchFamily="18" charset="0"/>
              </a:rPr>
              <a:t>B</a:t>
            </a:r>
            <a:r>
              <a:rPr lang="tr-TR" sz="2400" dirty="0" smtClean="0">
                <a:latin typeface="Times New Roman" panose="02020603050405020304" pitchFamily="18" charset="0"/>
                <a:cs typeface="Times New Roman" panose="02020603050405020304" pitchFamily="18" charset="0"/>
              </a:rPr>
              <a:t>akanlığı</a:t>
            </a:r>
            <a:endParaRPr lang="tr-TR" sz="2400" dirty="0">
              <a:latin typeface="Times New Roman" panose="02020603050405020304" pitchFamily="18" charset="0"/>
              <a:cs typeface="Times New Roman" panose="02020603050405020304" pitchFamily="18" charset="0"/>
            </a:endParaRPr>
          </a:p>
          <a:p>
            <a:pPr marL="342900" indent="-342900">
              <a:lnSpc>
                <a:spcPct val="90000"/>
              </a:lnSpc>
              <a:buFont typeface="Arial" pitchFamily="34" charset="0"/>
              <a:buChar char="•"/>
            </a:pPr>
            <a:r>
              <a:rPr lang="tr-TR" sz="2400" dirty="0" smtClean="0">
                <a:latin typeface="Times New Roman" panose="02020603050405020304" pitchFamily="18" charset="0"/>
                <a:cs typeface="Times New Roman" panose="02020603050405020304" pitchFamily="18" charset="0"/>
              </a:rPr>
              <a:t>Diyanet İşleri Başkanlığı(Müftülükler)</a:t>
            </a:r>
            <a:endParaRPr lang="tr-TR" sz="2400" dirty="0">
              <a:latin typeface="Times New Roman" panose="02020603050405020304" pitchFamily="18" charset="0"/>
              <a:cs typeface="Times New Roman" panose="02020603050405020304" pitchFamily="18" charset="0"/>
            </a:endParaRPr>
          </a:p>
          <a:p>
            <a:pPr marL="342900" indent="-342900">
              <a:lnSpc>
                <a:spcPct val="90000"/>
              </a:lnSpc>
              <a:buFont typeface="Arial" pitchFamily="34" charset="0"/>
              <a:buChar char="•"/>
            </a:pPr>
            <a:r>
              <a:rPr lang="tr-TR" sz="2400" dirty="0">
                <a:latin typeface="Times New Roman" panose="02020603050405020304" pitchFamily="18" charset="0"/>
                <a:cs typeface="Times New Roman" panose="02020603050405020304" pitchFamily="18" charset="0"/>
              </a:rPr>
              <a:t>Sosyal </a:t>
            </a:r>
            <a:r>
              <a:rPr lang="tr-TR" sz="2400" dirty="0" smtClean="0">
                <a:latin typeface="Times New Roman" panose="02020603050405020304" pitchFamily="18" charset="0"/>
                <a:cs typeface="Times New Roman" panose="02020603050405020304" pitchFamily="18" charset="0"/>
              </a:rPr>
              <a:t>Güvenlik </a:t>
            </a:r>
            <a:r>
              <a:rPr lang="tr-TR" sz="2400" dirty="0">
                <a:latin typeface="Times New Roman" panose="02020603050405020304" pitchFamily="18" charset="0"/>
                <a:cs typeface="Times New Roman" panose="02020603050405020304" pitchFamily="18" charset="0"/>
              </a:rPr>
              <a:t>Kuruluşları</a:t>
            </a:r>
          </a:p>
          <a:p>
            <a:pPr marL="342900" indent="-342900">
              <a:lnSpc>
                <a:spcPct val="90000"/>
              </a:lnSpc>
              <a:buFont typeface="Arial" pitchFamily="34" charset="0"/>
              <a:buChar char="•"/>
            </a:pPr>
            <a:r>
              <a:rPr lang="tr-TR" sz="2400" dirty="0">
                <a:latin typeface="Times New Roman" panose="02020603050405020304" pitchFamily="18" charset="0"/>
                <a:cs typeface="Times New Roman" panose="02020603050405020304" pitchFamily="18" charset="0"/>
              </a:rPr>
              <a:t>Talasemi </a:t>
            </a:r>
            <a:r>
              <a:rPr lang="tr-TR" sz="2400" dirty="0" smtClean="0">
                <a:latin typeface="Times New Roman" panose="02020603050405020304" pitchFamily="18" charset="0"/>
                <a:cs typeface="Times New Roman" panose="02020603050405020304" pitchFamily="18" charset="0"/>
              </a:rPr>
              <a:t>Federasyonu, Kan Hastalıkları Federasyonu, HETADER </a:t>
            </a:r>
            <a:r>
              <a:rPr lang="tr-TR" sz="2400" dirty="0">
                <a:latin typeface="Times New Roman" panose="02020603050405020304" pitchFamily="18" charset="0"/>
                <a:cs typeface="Times New Roman" panose="02020603050405020304" pitchFamily="18" charset="0"/>
              </a:rPr>
              <a:t>ve </a:t>
            </a:r>
            <a:r>
              <a:rPr lang="tr-TR" sz="2400" dirty="0" smtClean="0">
                <a:latin typeface="Times New Roman" panose="02020603050405020304" pitchFamily="18" charset="0"/>
                <a:cs typeface="Times New Roman" panose="02020603050405020304" pitchFamily="18" charset="0"/>
              </a:rPr>
              <a:t>diğer sivil toplum kuruluşları</a:t>
            </a:r>
            <a:endParaRPr lang="tr-TR" sz="2400" dirty="0">
              <a:latin typeface="Times New Roman" panose="02020603050405020304" pitchFamily="18" charset="0"/>
              <a:cs typeface="Times New Roman" panose="02020603050405020304" pitchFamily="18" charset="0"/>
            </a:endParaRPr>
          </a:p>
          <a:p>
            <a:pPr>
              <a:lnSpc>
                <a:spcPct val="90000"/>
              </a:lnSpc>
              <a:buNone/>
            </a:pPr>
            <a:endParaRPr lang="tr-TR" sz="2800" dirty="0"/>
          </a:p>
        </p:txBody>
      </p:sp>
      <p:sp>
        <p:nvSpPr>
          <p:cNvPr id="3" name="Slayt Numarası Yer Tutucusu 2"/>
          <p:cNvSpPr>
            <a:spLocks noGrp="1"/>
          </p:cNvSpPr>
          <p:nvPr>
            <p:ph type="sldNum" sz="quarter" idx="11"/>
          </p:nvPr>
        </p:nvSpPr>
        <p:spPr/>
        <p:txBody>
          <a:bodyPr/>
          <a:lstStyle/>
          <a:p>
            <a:fld id="{B42519C3-FD92-42BA-99F1-05CFB5D255D1}" type="slidenum">
              <a:rPr lang="tr-TR" smtClean="0"/>
              <a:pPr/>
              <a:t>40</a:t>
            </a:fld>
            <a:endParaRPr lang="tr-TR"/>
          </a:p>
        </p:txBody>
      </p:sp>
      <p:sp>
        <p:nvSpPr>
          <p:cNvPr id="6" name="Altbilgi Yer Tutucusu 5"/>
          <p:cNvSpPr>
            <a:spLocks noGrp="1"/>
          </p:cNvSpPr>
          <p:nvPr>
            <p:ph type="ftr" sz="quarter" idx="12"/>
          </p:nvPr>
        </p:nvSpPr>
        <p:spPr>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pic>
        <p:nvPicPr>
          <p:cNvPr id="7" name="Resim 6"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pic>
        <p:nvPicPr>
          <p:cNvPr id="1026" name="Picture 2" descr="C:\Users\meliha.babayigit\Desktop\images.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652120" y="1988840"/>
            <a:ext cx="2952328" cy="352839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9199330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836712"/>
            <a:ext cx="8435280" cy="1728192"/>
          </a:xfrm>
          <a:noFill/>
          <a:ln>
            <a:noFill/>
          </a:ln>
          <a:effectLst/>
        </p:spPr>
        <p:style>
          <a:lnRef idx="1">
            <a:schemeClr val="accent5"/>
          </a:lnRef>
          <a:fillRef idx="2">
            <a:schemeClr val="accent5"/>
          </a:fillRef>
          <a:effectRef idx="1">
            <a:schemeClr val="accent5"/>
          </a:effectRef>
          <a:fontRef idx="minor">
            <a:schemeClr val="dk1"/>
          </a:fontRef>
        </p:style>
        <p:txBody>
          <a:bodyPr>
            <a:normAutofit fontScale="90000"/>
          </a:bodyPr>
          <a:lstStyle/>
          <a:p>
            <a:r>
              <a:rPr lang="tr-TR" sz="3100" b="1" dirty="0" smtClean="0">
                <a:solidFill>
                  <a:srgbClr val="FF0000"/>
                </a:solidFill>
                <a:latin typeface="Times New Roman" panose="02020603050405020304" pitchFamily="18" charset="0"/>
                <a:cs typeface="Times New Roman" panose="02020603050405020304" pitchFamily="18" charset="0"/>
              </a:rPr>
              <a:t/>
            </a:r>
            <a:br>
              <a:rPr lang="tr-TR" sz="3100" b="1" dirty="0" smtClean="0">
                <a:solidFill>
                  <a:srgbClr val="FF0000"/>
                </a:solidFill>
                <a:latin typeface="Times New Roman" panose="02020603050405020304" pitchFamily="18" charset="0"/>
                <a:cs typeface="Times New Roman" panose="02020603050405020304" pitchFamily="18" charset="0"/>
              </a:rPr>
            </a:br>
            <a:r>
              <a:rPr lang="tr-TR" sz="3100" dirty="0" smtClean="0">
                <a:solidFill>
                  <a:schemeClr val="tx1"/>
                </a:solidFill>
                <a:latin typeface="Times New Roman" panose="02020603050405020304" pitchFamily="18" charset="0"/>
                <a:cs typeface="Times New Roman" panose="02020603050405020304" pitchFamily="18" charset="0"/>
              </a:rPr>
              <a:t>Talasemi ve orak hücreli anemi </a:t>
            </a:r>
            <a:r>
              <a:rPr lang="tr-TR" sz="3100" dirty="0">
                <a:solidFill>
                  <a:schemeClr val="tx1"/>
                </a:solidFill>
                <a:latin typeface="Times New Roman" panose="02020603050405020304" pitchFamily="18" charset="0"/>
                <a:cs typeface="Times New Roman" panose="02020603050405020304" pitchFamily="18" charset="0"/>
              </a:rPr>
              <a:t>genetik ve önlenebilir </a:t>
            </a:r>
            <a:r>
              <a:rPr lang="tr-TR" sz="3100" dirty="0" smtClean="0">
                <a:solidFill>
                  <a:schemeClr val="tx1"/>
                </a:solidFill>
                <a:latin typeface="Times New Roman" panose="02020603050405020304" pitchFamily="18" charset="0"/>
                <a:cs typeface="Times New Roman" panose="02020603050405020304" pitchFamily="18" charset="0"/>
              </a:rPr>
              <a:t>hastalıklardır</a:t>
            </a:r>
            <a:br>
              <a:rPr lang="tr-TR" sz="3100" dirty="0" smtClean="0">
                <a:solidFill>
                  <a:schemeClr val="tx1"/>
                </a:solidFill>
                <a:latin typeface="Times New Roman" panose="02020603050405020304" pitchFamily="18" charset="0"/>
                <a:cs typeface="Times New Roman" panose="02020603050405020304" pitchFamily="18" charset="0"/>
              </a:rPr>
            </a:br>
            <a:r>
              <a:rPr lang="tr-TR" sz="3100" dirty="0" smtClean="0">
                <a:solidFill>
                  <a:schemeClr val="tx1"/>
                </a:solidFill>
                <a:latin typeface="Times New Roman" panose="02020603050405020304" pitchFamily="18" charset="0"/>
                <a:cs typeface="Times New Roman" panose="02020603050405020304" pitchFamily="18" charset="0"/>
              </a:rPr>
              <a:t>Evlilik </a:t>
            </a:r>
            <a:r>
              <a:rPr lang="tr-TR" sz="3100" dirty="0">
                <a:solidFill>
                  <a:schemeClr val="tx1"/>
                </a:solidFill>
                <a:latin typeface="Times New Roman" panose="02020603050405020304" pitchFamily="18" charset="0"/>
                <a:cs typeface="Times New Roman" panose="02020603050405020304" pitchFamily="18" charset="0"/>
              </a:rPr>
              <a:t>öncesi </a:t>
            </a:r>
            <a:r>
              <a:rPr lang="tr-TR" sz="3100" dirty="0" smtClean="0">
                <a:solidFill>
                  <a:schemeClr val="tx1"/>
                </a:solidFill>
                <a:latin typeface="Times New Roman" panose="02020603050405020304" pitchFamily="18" charset="0"/>
                <a:cs typeface="Times New Roman" panose="02020603050405020304" pitchFamily="18" charset="0"/>
              </a:rPr>
              <a:t>verilecek </a:t>
            </a:r>
            <a:r>
              <a:rPr lang="tr-TR" sz="3100" dirty="0">
                <a:solidFill>
                  <a:schemeClr val="tx1"/>
                </a:solidFill>
                <a:latin typeface="Times New Roman" panose="02020603050405020304" pitchFamily="18" charset="0"/>
                <a:cs typeface="Times New Roman" panose="02020603050405020304" pitchFamily="18" charset="0"/>
              </a:rPr>
              <a:t>kan örneği sağlıklı </a:t>
            </a:r>
            <a:r>
              <a:rPr lang="tr-TR" sz="3100" dirty="0" smtClean="0">
                <a:solidFill>
                  <a:schemeClr val="tx1"/>
                </a:solidFill>
                <a:latin typeface="Times New Roman" panose="02020603050405020304" pitchFamily="18" charset="0"/>
                <a:cs typeface="Times New Roman" panose="02020603050405020304" pitchFamily="18" charset="0"/>
              </a:rPr>
              <a:t>bebeklerin </a:t>
            </a:r>
            <a:r>
              <a:rPr lang="tr-TR" sz="3100" dirty="0">
                <a:solidFill>
                  <a:schemeClr val="tx1"/>
                </a:solidFill>
                <a:latin typeface="Times New Roman" panose="02020603050405020304" pitchFamily="18" charset="0"/>
                <a:cs typeface="Times New Roman" panose="02020603050405020304" pitchFamily="18" charset="0"/>
              </a:rPr>
              <a:t>doğması için açılan </a:t>
            </a:r>
            <a:r>
              <a:rPr lang="tr-TR" sz="3100" dirty="0" smtClean="0">
                <a:solidFill>
                  <a:schemeClr val="tx1"/>
                </a:solidFill>
                <a:latin typeface="Times New Roman" panose="02020603050405020304" pitchFamily="18" charset="0"/>
                <a:cs typeface="Times New Roman" panose="02020603050405020304" pitchFamily="18" charset="0"/>
              </a:rPr>
              <a:t>bir kapıdır</a:t>
            </a:r>
            <a:r>
              <a:rPr lang="tr-TR" sz="3600" dirty="0">
                <a:solidFill>
                  <a:schemeClr val="tx1"/>
                </a:solidFill>
                <a:latin typeface="Times New Roman" panose="02020603050405020304" pitchFamily="18" charset="0"/>
                <a:cs typeface="Times New Roman" panose="02020603050405020304" pitchFamily="18" charset="0"/>
              </a:rPr>
              <a:t/>
            </a:r>
            <a:br>
              <a:rPr lang="tr-TR" sz="3600" dirty="0">
                <a:solidFill>
                  <a:schemeClr val="tx1"/>
                </a:solidFill>
                <a:latin typeface="Times New Roman" panose="02020603050405020304" pitchFamily="18" charset="0"/>
                <a:cs typeface="Times New Roman" panose="02020603050405020304" pitchFamily="18" charset="0"/>
              </a:rPr>
            </a:br>
            <a:endParaRPr lang="tr-TR" sz="3600" dirty="0">
              <a:solidFill>
                <a:schemeClr val="tx1"/>
              </a:solidFill>
              <a:latin typeface="Times New Roman" panose="02020603050405020304" pitchFamily="18" charset="0"/>
              <a:cs typeface="Times New Roman" panose="02020603050405020304" pitchFamily="18" charset="0"/>
            </a:endParaRPr>
          </a:p>
        </p:txBody>
      </p:sp>
      <p:pic>
        <p:nvPicPr>
          <p:cNvPr id="4" name="Resim 3" descr="C:\Users\kezban.maden\Desktop\HSGM-LOGO.pn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188640"/>
            <a:ext cx="576063" cy="720080"/>
          </a:xfrm>
          <a:prstGeom prst="rect">
            <a:avLst/>
          </a:prstGeom>
          <a:noFill/>
          <a:ln>
            <a:noFill/>
          </a:ln>
        </p:spPr>
      </p:pic>
      <p:sp>
        <p:nvSpPr>
          <p:cNvPr id="5" name="Altbilgi Yer Tutucusu 6"/>
          <p:cNvSpPr>
            <a:spLocks noGrp="1"/>
          </p:cNvSpPr>
          <p:nvPr>
            <p:ph type="ftr" sz="quarter" idx="12"/>
          </p:nvPr>
        </p:nvSpPr>
        <p:spPr>
          <a:xfrm>
            <a:off x="6553200" y="6356350"/>
            <a:ext cx="2133600" cy="365125"/>
          </a:xfrm>
          <a:prstGeom prst="rect">
            <a:avLst/>
          </a:prstGeom>
        </p:spPr>
        <p:txBody>
          <a:bodyPr wrap="none">
            <a:spAutoFit/>
          </a:bodyPr>
          <a:lstStyle/>
          <a:p>
            <a:pPr algn="r"/>
            <a:r>
              <a:rPr lang="tr-TR" sz="1000" dirty="0">
                <a:latin typeface="Times New Roman" panose="02020603050405020304" pitchFamily="18" charset="0"/>
                <a:cs typeface="Times New Roman" panose="02020603050405020304" pitchFamily="18" charset="0"/>
              </a:rPr>
              <a:t>Çocuk</a:t>
            </a:r>
            <a:r>
              <a:rPr lang="tr-TR" sz="1050" dirty="0">
                <a:latin typeface="Times New Roman" panose="02020603050405020304" pitchFamily="18" charset="0"/>
                <a:cs typeface="Times New Roman" panose="02020603050405020304" pitchFamily="18" charset="0"/>
              </a:rPr>
              <a:t> ve Ergen Sağlığı Daire Başkanlığı</a:t>
            </a:r>
          </a:p>
        </p:txBody>
      </p:sp>
      <p:sp>
        <p:nvSpPr>
          <p:cNvPr id="6" name="Dikdörtgen 5"/>
          <p:cNvSpPr/>
          <p:nvPr/>
        </p:nvSpPr>
        <p:spPr>
          <a:xfrm>
            <a:off x="5508104" y="5229200"/>
            <a:ext cx="3456384" cy="648072"/>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r>
              <a:rPr lang="tr-TR" sz="2800" b="1" dirty="0">
                <a:solidFill>
                  <a:srgbClr val="FF0000"/>
                </a:solidFill>
                <a:latin typeface="Times New Roman" panose="02020603050405020304" pitchFamily="18" charset="0"/>
                <a:cs typeface="Times New Roman" panose="02020603050405020304" pitchFamily="18" charset="0"/>
              </a:rPr>
              <a:t>Teşekkürler..</a:t>
            </a:r>
          </a:p>
        </p:txBody>
      </p:sp>
      <p:pic>
        <p:nvPicPr>
          <p:cNvPr id="1026" name="Picture 2" descr="C:\Users\aslihan.ugur\Desktop\timthumb.jpg"/>
          <p:cNvPicPr>
            <a:picLocks noChangeAspect="1" noChangeArrowheads="1"/>
          </p:cNvPicPr>
          <p:nvPr/>
        </p:nvPicPr>
        <p:blipFill>
          <a:blip r:embed="rId3" cstate="print"/>
          <a:srcRect/>
          <a:stretch>
            <a:fillRect/>
          </a:stretch>
        </p:blipFill>
        <p:spPr bwMode="auto">
          <a:xfrm>
            <a:off x="2902849" y="2852936"/>
            <a:ext cx="2533247" cy="2088232"/>
          </a:xfrm>
          <a:prstGeom prst="rect">
            <a:avLst/>
          </a:prstGeom>
          <a:noFill/>
        </p:spPr>
      </p:pic>
      <p:pic>
        <p:nvPicPr>
          <p:cNvPr id="1027" name="Picture 3" descr="C:\Users\aslihan.ugur\Desktop\DNA.jpg"/>
          <p:cNvPicPr>
            <a:picLocks noChangeAspect="1" noChangeArrowheads="1"/>
          </p:cNvPicPr>
          <p:nvPr/>
        </p:nvPicPr>
        <p:blipFill>
          <a:blip r:embed="rId4" cstate="print"/>
          <a:srcRect/>
          <a:stretch>
            <a:fillRect/>
          </a:stretch>
        </p:blipFill>
        <p:spPr bwMode="auto">
          <a:xfrm>
            <a:off x="683568" y="2924944"/>
            <a:ext cx="2016224" cy="1987345"/>
          </a:xfrm>
          <a:prstGeom prst="rect">
            <a:avLst/>
          </a:prstGeom>
          <a:noFill/>
        </p:spPr>
      </p:pic>
      <p:pic>
        <p:nvPicPr>
          <p:cNvPr id="1029" name="Picture 5"/>
          <p:cNvPicPr>
            <a:picLocks noChangeAspect="1" noChangeArrowheads="1"/>
          </p:cNvPicPr>
          <p:nvPr/>
        </p:nvPicPr>
        <p:blipFill>
          <a:blip r:embed="rId5" cstate="print"/>
          <a:srcRect/>
          <a:stretch>
            <a:fillRect/>
          </a:stretch>
        </p:blipFill>
        <p:spPr bwMode="auto">
          <a:xfrm>
            <a:off x="5508104" y="2852936"/>
            <a:ext cx="2382940" cy="2088232"/>
          </a:xfrm>
          <a:prstGeom prst="rect">
            <a:avLst/>
          </a:prstGeom>
          <a:noFill/>
          <a:ln w="9525">
            <a:noFill/>
            <a:miter lim="800000"/>
            <a:headEnd/>
            <a:tailEnd/>
          </a:ln>
        </p:spPr>
      </p:pic>
    </p:spTree>
    <p:extLst>
      <p:ext uri="{BB962C8B-B14F-4D97-AF65-F5344CB8AC3E}">
        <p14:creationId xmlns:p14="http://schemas.microsoft.com/office/powerpoint/2010/main" xmlns="" val="1430365953"/>
      </p:ext>
    </p:extLst>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1267</TotalTime>
  <Words>2335</Words>
  <Application>Microsoft Office PowerPoint</Application>
  <PresentationFormat>Ekran Gösterisi (4:3)</PresentationFormat>
  <Paragraphs>293</Paragraphs>
  <Slides>41</Slides>
  <Notes>9</Notes>
  <HiddenSlides>0</HiddenSlides>
  <MMClips>0</MMClips>
  <ScaleCrop>false</ScaleCrop>
  <HeadingPairs>
    <vt:vector size="4" baseType="variant">
      <vt:variant>
        <vt:lpstr>Tema</vt:lpstr>
      </vt:variant>
      <vt:variant>
        <vt:i4>1</vt:i4>
      </vt:variant>
      <vt:variant>
        <vt:lpstr>Slayt Başlıkları</vt:lpstr>
      </vt:variant>
      <vt:variant>
        <vt:i4>41</vt:i4>
      </vt:variant>
    </vt:vector>
  </HeadingPairs>
  <TitlesOfParts>
    <vt:vector size="42" baseType="lpstr">
      <vt:lpstr>Ofis Teması</vt:lpstr>
      <vt:lpstr>Slayt 1</vt:lpstr>
      <vt:lpstr>Amaç ve Öğrenim Hedefleri</vt:lpstr>
      <vt:lpstr>                        Gerekçe</vt:lpstr>
      <vt:lpstr>Programın Hedefleri</vt:lpstr>
      <vt:lpstr>Hemoglobinopatiler</vt:lpstr>
      <vt:lpstr>ORAK HÜCRELİ ANEMİ</vt:lpstr>
      <vt:lpstr>Orak Hücreli Anemi</vt:lpstr>
      <vt:lpstr>Orak Hücreli Anemi ’de Belirtiler</vt:lpstr>
      <vt:lpstr>Orak Hücreli Anemi de Tedavi</vt:lpstr>
      <vt:lpstr>Slayt 10</vt:lpstr>
      <vt:lpstr>Talasemi Nedir? </vt:lpstr>
      <vt:lpstr>Slayt 12</vt:lpstr>
      <vt:lpstr>Talasemi Tipleri</vt:lpstr>
      <vt:lpstr>Talasemi Taşıyıcılığı</vt:lpstr>
      <vt:lpstr>Talasemi’nin Tipleri</vt:lpstr>
      <vt:lpstr>Talasemi’nin Tipleri</vt:lpstr>
      <vt:lpstr>TALASEMİ MAJÖR</vt:lpstr>
      <vt:lpstr>Talasemi Majör ’de Tedavi</vt:lpstr>
      <vt:lpstr>Talasemi Majör ’de Tedavi</vt:lpstr>
      <vt:lpstr>Talasemi ve Orak Hücreli Anemi Taşıyıcılığı Nasıl Anlaşılır?</vt:lpstr>
      <vt:lpstr>Önemli Noktalar!!</vt:lpstr>
      <vt:lpstr>Preimplantasyon Genetik Tanı</vt:lpstr>
      <vt:lpstr>Talasemi de Gebelik Gerçekleştiyse</vt:lpstr>
      <vt:lpstr> Ülkemizde Durum </vt:lpstr>
      <vt:lpstr>Programın İşleyişi</vt:lpstr>
      <vt:lpstr>Programın İşleyişi</vt:lpstr>
      <vt:lpstr>İl Sağlık Müdürlüğünün Görev, Yetki ve Sorumlulukları</vt:lpstr>
      <vt:lpstr>İl Sağlık Müdürlüğünün Görev, Yetki ve Sorumlulukları</vt:lpstr>
      <vt:lpstr>Programın İşleyişi</vt:lpstr>
      <vt:lpstr>Programın İşleyişi</vt:lpstr>
      <vt:lpstr>Programın İşleyişi</vt:lpstr>
      <vt:lpstr>AHB’lerin Görev Yetki ve Sorumlulukları </vt:lpstr>
      <vt:lpstr>AHB’lerin Görev Yetki ve Sorumlulukları </vt:lpstr>
      <vt:lpstr>Programın İşleyişi</vt:lpstr>
      <vt:lpstr>Programın İşleyişi</vt:lpstr>
      <vt:lpstr>Programın İşleyişi</vt:lpstr>
      <vt:lpstr>HEDEFİMİZ</vt:lpstr>
      <vt:lpstr>Slayt 38</vt:lpstr>
      <vt:lpstr>Slayt 39</vt:lpstr>
      <vt:lpstr>İşbirliği Yapılması Gereken Diğer Kuruluşlar</vt:lpstr>
      <vt:lpstr> Talasemi ve orak hücreli anemi genetik ve önlenebilir hastalıklardır Evlilik öncesi verilecek kan örneği sağlıklı bebeklerin doğması için açılan bir kapıdır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TALASEMİ</dc:title>
  <dc:creator>MELİHA BABAYİĞİT</dc:creator>
  <cp:lastModifiedBy>sebnem.alsan</cp:lastModifiedBy>
  <cp:revision>126</cp:revision>
  <dcterms:created xsi:type="dcterms:W3CDTF">2018-02-16T08:14:57Z</dcterms:created>
  <dcterms:modified xsi:type="dcterms:W3CDTF">2018-11-19T13:28:53Z</dcterms:modified>
</cp:coreProperties>
</file>