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1" r:id="rId1"/>
  </p:sldMasterIdLst>
  <p:notesMasterIdLst>
    <p:notesMasterId r:id="rId37"/>
  </p:notesMasterIdLst>
  <p:sldIdLst>
    <p:sldId id="361" r:id="rId2"/>
    <p:sldId id="362" r:id="rId3"/>
    <p:sldId id="363" r:id="rId4"/>
    <p:sldId id="364" r:id="rId5"/>
    <p:sldId id="365" r:id="rId6"/>
    <p:sldId id="394" r:id="rId7"/>
    <p:sldId id="366" r:id="rId8"/>
    <p:sldId id="367" r:id="rId9"/>
    <p:sldId id="368" r:id="rId10"/>
    <p:sldId id="370" r:id="rId11"/>
    <p:sldId id="369" r:id="rId12"/>
    <p:sldId id="392" r:id="rId13"/>
    <p:sldId id="371" r:id="rId14"/>
    <p:sldId id="372" r:id="rId15"/>
    <p:sldId id="373" r:id="rId16"/>
    <p:sldId id="374" r:id="rId17"/>
    <p:sldId id="375" r:id="rId18"/>
    <p:sldId id="393" r:id="rId19"/>
    <p:sldId id="376" r:id="rId20"/>
    <p:sldId id="377" r:id="rId21"/>
    <p:sldId id="378" r:id="rId22"/>
    <p:sldId id="308" r:id="rId23"/>
    <p:sldId id="384" r:id="rId24"/>
    <p:sldId id="385" r:id="rId25"/>
    <p:sldId id="397" r:id="rId26"/>
    <p:sldId id="386" r:id="rId27"/>
    <p:sldId id="387" r:id="rId28"/>
    <p:sldId id="388" r:id="rId29"/>
    <p:sldId id="389" r:id="rId30"/>
    <p:sldId id="395" r:id="rId31"/>
    <p:sldId id="390" r:id="rId32"/>
    <p:sldId id="342" r:id="rId33"/>
    <p:sldId id="344" r:id="rId34"/>
    <p:sldId id="396" r:id="rId35"/>
    <p:sldId id="341" r:id="rId3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8603FDC-E32A-4AB5-989C-0864C3EAD2B8}" styleName="Tema Uygulanmış Stil 2 - Vurgu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Açık Stil 3 - Vurgu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97" autoAdjust="0"/>
    <p:restoredTop sz="45699" autoAdjust="0"/>
  </p:normalViewPr>
  <p:slideViewPr>
    <p:cSldViewPr>
      <p:cViewPr varScale="1">
        <p:scale>
          <a:sx n="116" d="100"/>
          <a:sy n="116" d="100"/>
        </p:scale>
        <p:origin x="142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35B93-EE7F-4ED8-9ADC-ABD5305C9BEE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E03AF9-D2A3-4FEB-8735-13899FAE361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4779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2419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185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08138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84739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20746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0312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1149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15636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22806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97166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96086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65982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3919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540977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002780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13464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pPr/>
              <a:t>4.04.2018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37828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3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  <p:sldLayoutId id="2147483943" r:id="rId12"/>
    <p:sldLayoutId id="2147483944" r:id="rId13"/>
    <p:sldLayoutId id="2147483945" r:id="rId14"/>
    <p:sldLayoutId id="2147483946" r:id="rId15"/>
    <p:sldLayoutId id="21474839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van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Fiziksel Aktivite</a:t>
            </a:r>
          </a:p>
        </p:txBody>
      </p:sp>
      <p:sp>
        <p:nvSpPr>
          <p:cNvPr id="5" name="Alt Başlık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r-TR" smtClean="0"/>
              <a:t>İzmir </a:t>
            </a:r>
            <a:r>
              <a:rPr lang="tr-TR" dirty="0" smtClean="0"/>
              <a:t>İl Sağlık Müdürlüğü Halk Sağlığı Hizmetleri Başkanlığı</a:t>
            </a:r>
          </a:p>
          <a:p>
            <a:r>
              <a:rPr lang="tr-TR" dirty="0" smtClean="0"/>
              <a:t>Bulaşıcı Olmayan Hastalıklar ve Kronik Durumlar / Sağlıklı Beslenme ve Hareketli Hayat Birimleri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8584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Fiziksel </a:t>
            </a:r>
            <a:r>
              <a:rPr lang="tr-TR" dirty="0"/>
              <a:t>Aktivite Tanımı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tr-TR" sz="1600" dirty="0" smtClean="0"/>
              <a:t>Dünya Sağlık Örgütü (DSÖ)</a:t>
            </a:r>
          </a:p>
          <a:p>
            <a:pPr lvl="1"/>
            <a:r>
              <a:rPr lang="tr-TR" sz="1400" dirty="0" smtClean="0"/>
              <a:t>Enerji </a:t>
            </a:r>
            <a:r>
              <a:rPr lang="tr-TR" sz="1400" dirty="0"/>
              <a:t>harcanmasını </a:t>
            </a:r>
            <a:r>
              <a:rPr lang="tr-TR" sz="1400" dirty="0" smtClean="0"/>
              <a:t>gerektiren</a:t>
            </a:r>
          </a:p>
          <a:p>
            <a:pPr lvl="1"/>
            <a:r>
              <a:rPr lang="tr-TR" sz="1400" dirty="0" smtClean="0"/>
              <a:t>İskelet </a:t>
            </a:r>
            <a:r>
              <a:rPr lang="tr-TR" sz="1400" dirty="0"/>
              <a:t>kasları tarafından </a:t>
            </a:r>
            <a:r>
              <a:rPr lang="tr-TR" sz="1400" dirty="0" smtClean="0"/>
              <a:t>üretilen</a:t>
            </a:r>
          </a:p>
          <a:p>
            <a:pPr lvl="1"/>
            <a:r>
              <a:rPr lang="tr-TR" sz="1400" dirty="0" smtClean="0"/>
              <a:t>Herhangi </a:t>
            </a:r>
            <a:r>
              <a:rPr lang="tr-TR" sz="1400" dirty="0"/>
              <a:t>bir </a:t>
            </a:r>
            <a:r>
              <a:rPr lang="tr-TR" sz="1400" dirty="0" smtClean="0"/>
              <a:t>hareket</a:t>
            </a:r>
            <a:endParaRPr lang="tr-TR" sz="1400" dirty="0"/>
          </a:p>
          <a:p>
            <a:r>
              <a:rPr lang="tr-TR" sz="1600" dirty="0" smtClean="0"/>
              <a:t>Aktivite alanları</a:t>
            </a:r>
          </a:p>
          <a:p>
            <a:pPr lvl="1"/>
            <a:r>
              <a:rPr lang="tr-TR" sz="1400" dirty="0" smtClean="0"/>
              <a:t>Çalışırken</a:t>
            </a:r>
          </a:p>
          <a:p>
            <a:pPr lvl="1"/>
            <a:r>
              <a:rPr lang="tr-TR" sz="1400" dirty="0" smtClean="0"/>
              <a:t>Ev </a:t>
            </a:r>
            <a:r>
              <a:rPr lang="tr-TR" sz="1400" dirty="0"/>
              <a:t>işleri yaparken ya </a:t>
            </a:r>
            <a:r>
              <a:rPr lang="tr-TR" sz="1400" dirty="0" smtClean="0"/>
              <a:t>da</a:t>
            </a:r>
          </a:p>
          <a:p>
            <a:pPr lvl="1"/>
            <a:r>
              <a:rPr lang="tr-TR" sz="1400" dirty="0" smtClean="0"/>
              <a:t>Boş </a:t>
            </a:r>
            <a:r>
              <a:rPr lang="tr-TR" sz="1400" dirty="0"/>
              <a:t>zaman </a:t>
            </a:r>
            <a:r>
              <a:rPr lang="tr-TR" sz="1400" dirty="0" smtClean="0"/>
              <a:t>etkinlikleri</a:t>
            </a:r>
          </a:p>
          <a:p>
            <a:r>
              <a:rPr lang="tr-TR" sz="1600" dirty="0" smtClean="0"/>
              <a:t>«Egzersiz» den farklı</a:t>
            </a:r>
          </a:p>
          <a:p>
            <a:pPr lvl="1"/>
            <a:r>
              <a:rPr lang="tr-TR" sz="1400" dirty="0" smtClean="0"/>
              <a:t>Fiziksel </a:t>
            </a:r>
            <a:r>
              <a:rPr lang="tr-TR" sz="1400" dirty="0"/>
              <a:t>aktivitenin bir alt </a:t>
            </a:r>
            <a:r>
              <a:rPr lang="tr-TR" sz="1400" dirty="0" smtClean="0"/>
              <a:t>kategorisi</a:t>
            </a:r>
          </a:p>
          <a:p>
            <a:pPr lvl="1"/>
            <a:r>
              <a:rPr lang="tr-TR" sz="1400" dirty="0" smtClean="0"/>
              <a:t>Planlanmış</a:t>
            </a:r>
          </a:p>
          <a:p>
            <a:pPr lvl="1"/>
            <a:r>
              <a:rPr lang="tr-TR" sz="1400" dirty="0"/>
              <a:t>Y</a:t>
            </a:r>
            <a:r>
              <a:rPr lang="tr-TR" sz="1400" dirty="0" smtClean="0"/>
              <a:t>apılandırılmış ve</a:t>
            </a:r>
          </a:p>
          <a:p>
            <a:pPr lvl="1"/>
            <a:r>
              <a:rPr lang="tr-TR" sz="1400" dirty="0" smtClean="0"/>
              <a:t>Tekrarlayıcı</a:t>
            </a:r>
          </a:p>
        </p:txBody>
      </p:sp>
    </p:spTree>
    <p:extLst>
      <p:ext uri="{BB962C8B-B14F-4D97-AF65-F5344CB8AC3E}">
        <p14:creationId xmlns:p14="http://schemas.microsoft.com/office/powerpoint/2010/main" val="366774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Fiziksel </a:t>
            </a:r>
            <a:r>
              <a:rPr lang="tr-TR" dirty="0"/>
              <a:t>Aktivite Tipleri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Fiziksel aktivitenin dört tipi </a:t>
            </a:r>
            <a:r>
              <a:rPr lang="tr-TR" dirty="0" smtClean="0"/>
              <a:t>vardır</a:t>
            </a:r>
          </a:p>
          <a:p>
            <a:pPr lvl="1"/>
            <a:r>
              <a:rPr lang="tr-TR" dirty="0" smtClean="0"/>
              <a:t>Aerobik</a:t>
            </a:r>
          </a:p>
          <a:p>
            <a:pPr lvl="1"/>
            <a:r>
              <a:rPr lang="tr-TR" dirty="0" smtClean="0"/>
              <a:t>Kas güçlendirme</a:t>
            </a:r>
          </a:p>
          <a:p>
            <a:pPr lvl="1"/>
            <a:r>
              <a:rPr lang="tr-TR" dirty="0" smtClean="0"/>
              <a:t>Kemik güçlendirme</a:t>
            </a:r>
          </a:p>
          <a:p>
            <a:pPr lvl="1"/>
            <a:r>
              <a:rPr lang="tr-TR" dirty="0" smtClean="0"/>
              <a:t>Esnetme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9850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Aerobik </a:t>
            </a:r>
            <a:r>
              <a:rPr lang="tr-TR" dirty="0"/>
              <a:t>Aktivite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 smtClean="0"/>
              <a:t>Büyük </a:t>
            </a:r>
            <a:r>
              <a:rPr lang="tr-TR" dirty="0"/>
              <a:t>kas </a:t>
            </a:r>
            <a:r>
              <a:rPr lang="tr-TR" dirty="0" smtClean="0"/>
              <a:t>grupları</a:t>
            </a:r>
          </a:p>
          <a:p>
            <a:pPr lvl="1"/>
            <a:r>
              <a:rPr lang="tr-TR" dirty="0" smtClean="0"/>
              <a:t>Kol </a:t>
            </a:r>
            <a:r>
              <a:rPr lang="tr-TR" dirty="0"/>
              <a:t>ve </a:t>
            </a:r>
            <a:r>
              <a:rPr lang="tr-TR" dirty="0" smtClean="0"/>
              <a:t>bacaklar</a:t>
            </a:r>
          </a:p>
          <a:p>
            <a:r>
              <a:rPr lang="tr-TR" dirty="0" smtClean="0"/>
              <a:t>Örnekler</a:t>
            </a:r>
          </a:p>
          <a:p>
            <a:pPr lvl="1"/>
            <a:r>
              <a:rPr lang="tr-TR" dirty="0" smtClean="0"/>
              <a:t>Koşu</a:t>
            </a:r>
          </a:p>
          <a:p>
            <a:pPr lvl="1"/>
            <a:r>
              <a:rPr lang="tr-TR" dirty="0" smtClean="0"/>
              <a:t>Yüzme</a:t>
            </a:r>
          </a:p>
          <a:p>
            <a:pPr lvl="1"/>
            <a:r>
              <a:rPr lang="tr-TR" dirty="0" smtClean="0"/>
              <a:t>Yürüme</a:t>
            </a:r>
          </a:p>
          <a:p>
            <a:pPr lvl="1"/>
            <a:r>
              <a:rPr lang="tr-TR" dirty="0" smtClean="0"/>
              <a:t>Bisiklet sürme</a:t>
            </a:r>
          </a:p>
          <a:p>
            <a:pPr lvl="1"/>
            <a:r>
              <a:rPr lang="tr-TR" dirty="0" smtClean="0"/>
              <a:t>Dans </a:t>
            </a:r>
            <a:r>
              <a:rPr lang="tr-TR" dirty="0"/>
              <a:t>etme </a:t>
            </a:r>
            <a:endParaRPr lang="tr-TR" dirty="0" smtClean="0"/>
          </a:p>
          <a:p>
            <a:r>
              <a:rPr lang="tr-TR" dirty="0" smtClean="0"/>
              <a:t>Diğer adı dayanıklılık aktiviteleri </a:t>
            </a:r>
            <a:r>
              <a:rPr lang="tr-TR" dirty="0"/>
              <a:t>(</a:t>
            </a:r>
            <a:r>
              <a:rPr lang="tr-TR" dirty="0" err="1"/>
              <a:t>endurance</a:t>
            </a:r>
            <a:r>
              <a:rPr lang="tr-TR" dirty="0"/>
              <a:t> </a:t>
            </a:r>
            <a:r>
              <a:rPr lang="tr-TR" dirty="0" err="1"/>
              <a:t>activity</a:t>
            </a:r>
            <a:r>
              <a:rPr lang="tr-TR" dirty="0" smtClean="0"/>
              <a:t>)</a:t>
            </a:r>
            <a:endParaRPr lang="tr-TR" dirty="0"/>
          </a:p>
          <a:p>
            <a:r>
              <a:rPr lang="tr-TR" dirty="0" smtClean="0"/>
              <a:t>Nabız ve solunum sayısı normalden daha hızlı</a:t>
            </a:r>
          </a:p>
          <a:p>
            <a:r>
              <a:rPr lang="tr-TR" dirty="0" smtClean="0"/>
              <a:t>Düzenli </a:t>
            </a:r>
            <a:r>
              <a:rPr lang="tr-TR" dirty="0"/>
              <a:t>aerobik aktivite kalp ve akciğerleri </a:t>
            </a:r>
            <a:r>
              <a:rPr lang="tr-TR" dirty="0" smtClean="0"/>
              <a:t>güçlendirmekte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32553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Diğer</a:t>
            </a:r>
            <a:r>
              <a:rPr lang="de-DE" dirty="0" smtClean="0"/>
              <a:t> </a:t>
            </a:r>
            <a:r>
              <a:rPr lang="de-DE" dirty="0" err="1"/>
              <a:t>Fiziksel</a:t>
            </a:r>
            <a:r>
              <a:rPr lang="de-DE" dirty="0"/>
              <a:t> </a:t>
            </a:r>
            <a:r>
              <a:rPr lang="de-DE" dirty="0" err="1"/>
              <a:t>Aktivite</a:t>
            </a:r>
            <a:r>
              <a:rPr lang="de-DE" dirty="0"/>
              <a:t> </a:t>
            </a:r>
            <a:r>
              <a:rPr lang="de-DE" dirty="0" err="1"/>
              <a:t>Türleri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Kas </a:t>
            </a:r>
            <a:r>
              <a:rPr lang="tr-TR" dirty="0"/>
              <a:t>G</a:t>
            </a:r>
            <a:r>
              <a:rPr lang="tr-TR" dirty="0" smtClean="0"/>
              <a:t>üçlendirme Aktiviteleri</a:t>
            </a:r>
          </a:p>
          <a:p>
            <a:r>
              <a:rPr lang="tr-TR" dirty="0" smtClean="0"/>
              <a:t>Kasların</a:t>
            </a:r>
          </a:p>
          <a:p>
            <a:pPr lvl="1"/>
            <a:r>
              <a:rPr lang="tr-TR" dirty="0" smtClean="0"/>
              <a:t>Güç </a:t>
            </a:r>
            <a:r>
              <a:rPr lang="tr-TR" dirty="0"/>
              <a:t>ve </a:t>
            </a:r>
            <a:endParaRPr lang="tr-TR" dirty="0" smtClean="0"/>
          </a:p>
          <a:p>
            <a:pPr lvl="1"/>
            <a:r>
              <a:rPr lang="tr-TR" dirty="0" smtClean="0"/>
              <a:t>Dayanıklılığı artmakta</a:t>
            </a:r>
          </a:p>
          <a:p>
            <a:r>
              <a:rPr lang="tr-TR" dirty="0" smtClean="0"/>
              <a:t>Örnekler</a:t>
            </a:r>
          </a:p>
          <a:p>
            <a:pPr lvl="1"/>
            <a:r>
              <a:rPr lang="tr-TR" dirty="0" err="1" smtClean="0"/>
              <a:t>Şınav</a:t>
            </a:r>
            <a:r>
              <a:rPr lang="tr-TR" dirty="0" smtClean="0"/>
              <a:t> </a:t>
            </a:r>
            <a:r>
              <a:rPr lang="tr-TR" dirty="0"/>
              <a:t>ve mekik </a:t>
            </a:r>
            <a:r>
              <a:rPr lang="tr-TR" dirty="0" smtClean="0"/>
              <a:t>çekmek</a:t>
            </a:r>
          </a:p>
          <a:p>
            <a:pPr lvl="1"/>
            <a:r>
              <a:rPr lang="tr-TR" dirty="0" smtClean="0"/>
              <a:t>Ağırlık kaldırmak</a:t>
            </a:r>
          </a:p>
          <a:p>
            <a:pPr lvl="1"/>
            <a:r>
              <a:rPr lang="tr-TR" dirty="0" smtClean="0"/>
              <a:t>Merdiven </a:t>
            </a:r>
            <a:r>
              <a:rPr lang="tr-TR" dirty="0"/>
              <a:t>çıkmak </a:t>
            </a:r>
            <a:endParaRPr lang="tr-TR" dirty="0" smtClean="0"/>
          </a:p>
          <a:p>
            <a:pPr lvl="1"/>
            <a:r>
              <a:rPr lang="tr-TR" dirty="0"/>
              <a:t>B</a:t>
            </a:r>
            <a:r>
              <a:rPr lang="tr-TR" dirty="0" smtClean="0"/>
              <a:t>ahçede </a:t>
            </a:r>
            <a:r>
              <a:rPr lang="tr-TR" dirty="0"/>
              <a:t>kazı </a:t>
            </a:r>
            <a:r>
              <a:rPr lang="tr-TR" dirty="0" smtClean="0"/>
              <a:t>yapmak</a:t>
            </a:r>
          </a:p>
        </p:txBody>
      </p:sp>
    </p:spTree>
    <p:extLst>
      <p:ext uri="{BB962C8B-B14F-4D97-AF65-F5344CB8AC3E}">
        <p14:creationId xmlns:p14="http://schemas.microsoft.com/office/powerpoint/2010/main" val="2174008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098" name="Picture 2" descr="down syndrome physical activity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344" y="2133600"/>
            <a:ext cx="6334125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141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Diğer Fiziksel Aktivite Türleri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tr-TR" dirty="0"/>
              <a:t>Kemik G</a:t>
            </a:r>
            <a:r>
              <a:rPr lang="tr-TR" dirty="0" smtClean="0"/>
              <a:t>üçlendirme Aktiviteleri</a:t>
            </a:r>
          </a:p>
          <a:p>
            <a:r>
              <a:rPr lang="tr-TR" dirty="0"/>
              <a:t>A</a:t>
            </a:r>
            <a:r>
              <a:rPr lang="tr-TR" dirty="0" smtClean="0"/>
              <a:t>yak</a:t>
            </a:r>
            <a:r>
              <a:rPr lang="tr-TR" dirty="0"/>
              <a:t>, bacak veya kollar vücudun ağırlığını </a:t>
            </a:r>
            <a:r>
              <a:rPr lang="tr-TR" dirty="0" smtClean="0"/>
              <a:t>desteklemekte</a:t>
            </a:r>
          </a:p>
          <a:p>
            <a:r>
              <a:rPr lang="tr-TR" dirty="0" smtClean="0"/>
              <a:t>Kemiklere </a:t>
            </a:r>
            <a:r>
              <a:rPr lang="tr-TR" dirty="0"/>
              <a:t>karşı </a:t>
            </a:r>
            <a:r>
              <a:rPr lang="tr-TR" dirty="0" smtClean="0"/>
              <a:t>kuvvet</a:t>
            </a:r>
            <a:endParaRPr lang="tr-TR" dirty="0"/>
          </a:p>
          <a:p>
            <a:r>
              <a:rPr lang="tr-TR" dirty="0" smtClean="0"/>
              <a:t>Kemikler kuvvetlenir</a:t>
            </a:r>
          </a:p>
          <a:p>
            <a:r>
              <a:rPr lang="tr-TR" dirty="0" smtClean="0"/>
              <a:t>Örnekler</a:t>
            </a:r>
          </a:p>
          <a:p>
            <a:pPr lvl="1"/>
            <a:r>
              <a:rPr lang="tr-TR" dirty="0" smtClean="0"/>
              <a:t>Koşu</a:t>
            </a:r>
          </a:p>
          <a:p>
            <a:pPr lvl="1"/>
            <a:r>
              <a:rPr lang="tr-TR" dirty="0" smtClean="0"/>
              <a:t>Yürüme</a:t>
            </a:r>
          </a:p>
          <a:p>
            <a:pPr lvl="1"/>
            <a:r>
              <a:rPr lang="tr-TR" dirty="0"/>
              <a:t>İ</a:t>
            </a:r>
            <a:r>
              <a:rPr lang="tr-TR" dirty="0" smtClean="0"/>
              <a:t>p atlama</a:t>
            </a:r>
          </a:p>
          <a:p>
            <a:pPr lvl="1"/>
            <a:r>
              <a:rPr lang="tr-TR" dirty="0"/>
              <a:t>A</a:t>
            </a:r>
            <a:r>
              <a:rPr lang="tr-TR" dirty="0" smtClean="0"/>
              <a:t>ğırlık kaldırma</a:t>
            </a:r>
          </a:p>
          <a:p>
            <a:r>
              <a:rPr lang="tr-TR" dirty="0"/>
              <a:t>Eğer nabız ve solunum sayısı normalden daha hızlı </a:t>
            </a:r>
            <a:r>
              <a:rPr lang="tr-TR" dirty="0" smtClean="0"/>
              <a:t>oluyorsa</a:t>
            </a:r>
          </a:p>
          <a:p>
            <a:pPr lvl="1"/>
            <a:r>
              <a:rPr lang="tr-TR" dirty="0" smtClean="0"/>
              <a:t>Kas ve </a:t>
            </a:r>
            <a:r>
              <a:rPr lang="tr-TR" dirty="0"/>
              <a:t>kemik güçlendirme aktiviteleri aynı zamanda aerobik </a:t>
            </a:r>
            <a:r>
              <a:rPr lang="tr-TR" dirty="0" smtClean="0"/>
              <a:t>aktivite</a:t>
            </a:r>
          </a:p>
          <a:p>
            <a:pPr lvl="1"/>
            <a:r>
              <a:rPr lang="tr-TR" dirty="0"/>
              <a:t>K</a:t>
            </a:r>
            <a:r>
              <a:rPr lang="tr-TR" dirty="0" smtClean="0"/>
              <a:t>oşu </a:t>
            </a:r>
            <a:r>
              <a:rPr lang="tr-TR" dirty="0"/>
              <a:t>hem aerobik hem de kemik güçlendirme </a:t>
            </a:r>
            <a:r>
              <a:rPr lang="tr-TR" dirty="0" smtClean="0"/>
              <a:t>aktivitesi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3906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Diğer Fiziksel Aktivite Türleri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/>
              <a:t>Esnetme A</a:t>
            </a:r>
            <a:r>
              <a:rPr lang="tr-TR" dirty="0" smtClean="0"/>
              <a:t>ktiviteleri </a:t>
            </a:r>
          </a:p>
          <a:p>
            <a:r>
              <a:rPr lang="tr-TR" dirty="0"/>
              <a:t>E</a:t>
            </a:r>
            <a:r>
              <a:rPr lang="tr-TR" dirty="0" smtClean="0"/>
              <a:t>snekliği </a:t>
            </a:r>
            <a:r>
              <a:rPr lang="tr-TR" dirty="0"/>
              <a:t>artırmaya yardım </a:t>
            </a:r>
            <a:r>
              <a:rPr lang="tr-TR" dirty="0" smtClean="0"/>
              <a:t>etmekte</a:t>
            </a:r>
          </a:p>
          <a:p>
            <a:r>
              <a:rPr lang="tr-TR" dirty="0" smtClean="0"/>
              <a:t>Eklemlerin </a:t>
            </a:r>
            <a:r>
              <a:rPr lang="tr-TR" dirty="0"/>
              <a:t>hareket yeteneğini </a:t>
            </a:r>
            <a:r>
              <a:rPr lang="tr-TR" dirty="0" smtClean="0"/>
              <a:t>geliştirmekte</a:t>
            </a:r>
          </a:p>
          <a:p>
            <a:r>
              <a:rPr lang="tr-TR" dirty="0" smtClean="0"/>
              <a:t>Örnekler</a:t>
            </a:r>
          </a:p>
          <a:p>
            <a:pPr lvl="1"/>
            <a:r>
              <a:rPr lang="tr-TR" dirty="0" smtClean="0"/>
              <a:t>Ayak </a:t>
            </a:r>
            <a:r>
              <a:rPr lang="tr-TR" dirty="0"/>
              <a:t>parmaklarına uzanarak </a:t>
            </a:r>
            <a:r>
              <a:rPr lang="tr-TR" dirty="0" smtClean="0"/>
              <a:t>dokunmak</a:t>
            </a:r>
          </a:p>
          <a:p>
            <a:pPr lvl="1"/>
            <a:r>
              <a:rPr lang="tr-TR" dirty="0" smtClean="0"/>
              <a:t>Kolları </a:t>
            </a:r>
            <a:r>
              <a:rPr lang="tr-TR" dirty="0"/>
              <a:t>yanlara doğru uzatarak </a:t>
            </a:r>
            <a:r>
              <a:rPr lang="tr-TR" dirty="0" smtClean="0"/>
              <a:t>esnetmek</a:t>
            </a:r>
          </a:p>
          <a:p>
            <a:pPr lvl="1"/>
            <a:r>
              <a:rPr lang="tr-TR" dirty="0" smtClean="0"/>
              <a:t>Yoga yapmak</a:t>
            </a:r>
          </a:p>
        </p:txBody>
      </p:sp>
    </p:spTree>
    <p:extLst>
      <p:ext uri="{BB962C8B-B14F-4D97-AF65-F5344CB8AC3E}">
        <p14:creationId xmlns:p14="http://schemas.microsoft.com/office/powerpoint/2010/main" val="127057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Fiziksel </a:t>
            </a:r>
            <a:r>
              <a:rPr lang="tr-TR" dirty="0"/>
              <a:t>Aktivite Şiddeti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Aktivite </a:t>
            </a:r>
            <a:r>
              <a:rPr lang="tr-TR" dirty="0"/>
              <a:t>yapılma hızı ya </a:t>
            </a:r>
            <a:r>
              <a:rPr lang="tr-TR" dirty="0" smtClean="0"/>
              <a:t>da</a:t>
            </a:r>
          </a:p>
          <a:p>
            <a:pPr lvl="1"/>
            <a:r>
              <a:rPr lang="tr-TR" dirty="0" smtClean="0"/>
              <a:t>Yapmak </a:t>
            </a:r>
            <a:r>
              <a:rPr lang="tr-TR" dirty="0"/>
              <a:t>için gereken eforun </a:t>
            </a:r>
            <a:r>
              <a:rPr lang="tr-TR" dirty="0" smtClean="0"/>
              <a:t>büyüklüğü</a:t>
            </a:r>
            <a:endParaRPr lang="tr-TR" dirty="0"/>
          </a:p>
          <a:p>
            <a:r>
              <a:rPr lang="tr-TR" dirty="0" smtClean="0"/>
              <a:t>“Aktiviteyi </a:t>
            </a:r>
            <a:r>
              <a:rPr lang="tr-TR" dirty="0"/>
              <a:t>yapmak için bir insan ne kadar zorlanmaktadır?” sorusuyla </a:t>
            </a:r>
            <a:r>
              <a:rPr lang="tr-TR" dirty="0" smtClean="0"/>
              <a:t>anlaşılabilir</a:t>
            </a:r>
          </a:p>
          <a:p>
            <a:r>
              <a:rPr lang="tr-TR" dirty="0" smtClean="0"/>
              <a:t>Kişiden </a:t>
            </a:r>
            <a:r>
              <a:rPr lang="tr-TR" dirty="0"/>
              <a:t>kişiye </a:t>
            </a:r>
            <a:r>
              <a:rPr lang="tr-TR" dirty="0" smtClean="0"/>
              <a:t>değişmekte</a:t>
            </a:r>
          </a:p>
          <a:p>
            <a:r>
              <a:rPr lang="tr-TR" dirty="0" smtClean="0"/>
              <a:t>Fiziksel </a:t>
            </a:r>
            <a:r>
              <a:rPr lang="tr-TR" dirty="0"/>
              <a:t>aktivitenin şiddeti </a:t>
            </a:r>
            <a:r>
              <a:rPr lang="tr-TR" dirty="0" smtClean="0"/>
              <a:t>bireyin</a:t>
            </a:r>
          </a:p>
          <a:p>
            <a:pPr lvl="1"/>
            <a:r>
              <a:rPr lang="tr-TR" dirty="0" smtClean="0"/>
              <a:t>Önceki </a:t>
            </a:r>
            <a:r>
              <a:rPr lang="tr-TR" dirty="0"/>
              <a:t>egzersiz deneyimine </a:t>
            </a:r>
            <a:r>
              <a:rPr lang="tr-TR" dirty="0" smtClean="0"/>
              <a:t>bağlı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94540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Fiziksel Aktivite Şiddeti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err="1"/>
              <a:t>Metabolik</a:t>
            </a:r>
            <a:r>
              <a:rPr lang="tr-TR" dirty="0"/>
              <a:t> eş değer (MET</a:t>
            </a:r>
            <a:r>
              <a:rPr lang="tr-TR" dirty="0" smtClean="0"/>
              <a:t>)</a:t>
            </a:r>
          </a:p>
          <a:p>
            <a:r>
              <a:rPr lang="tr-TR" dirty="0" smtClean="0"/>
              <a:t>Bir </a:t>
            </a:r>
            <a:r>
              <a:rPr lang="tr-TR" dirty="0"/>
              <a:t>kişinin çalıştığı durumdaki </a:t>
            </a:r>
            <a:r>
              <a:rPr lang="tr-TR" dirty="0" err="1"/>
              <a:t>metabolik</a:t>
            </a:r>
            <a:r>
              <a:rPr lang="tr-TR" dirty="0"/>
              <a:t> </a:t>
            </a:r>
            <a:r>
              <a:rPr lang="tr-TR" dirty="0" smtClean="0"/>
              <a:t>hızının</a:t>
            </a:r>
          </a:p>
          <a:p>
            <a:pPr lvl="1"/>
            <a:r>
              <a:rPr lang="tr-TR" dirty="0"/>
              <a:t>D</a:t>
            </a:r>
            <a:r>
              <a:rPr lang="tr-TR" dirty="0" smtClean="0"/>
              <a:t>inlenmiş </a:t>
            </a:r>
            <a:r>
              <a:rPr lang="tr-TR" dirty="0"/>
              <a:t>durumdaki </a:t>
            </a:r>
            <a:r>
              <a:rPr lang="tr-TR" dirty="0" err="1"/>
              <a:t>metabolik</a:t>
            </a:r>
            <a:r>
              <a:rPr lang="tr-TR" dirty="0"/>
              <a:t> hıza </a:t>
            </a:r>
            <a:r>
              <a:rPr lang="tr-TR" dirty="0" smtClean="0"/>
              <a:t>oranı</a:t>
            </a:r>
          </a:p>
          <a:p>
            <a:r>
              <a:rPr lang="tr-TR" dirty="0"/>
              <a:t>1</a:t>
            </a:r>
            <a:r>
              <a:rPr lang="tr-TR" dirty="0" smtClean="0"/>
              <a:t> MET</a:t>
            </a:r>
          </a:p>
          <a:p>
            <a:pPr lvl="1"/>
            <a:r>
              <a:rPr lang="tr-TR" dirty="0"/>
              <a:t>S</a:t>
            </a:r>
            <a:r>
              <a:rPr lang="tr-TR" dirty="0" smtClean="0"/>
              <a:t>akin </a:t>
            </a:r>
            <a:r>
              <a:rPr lang="tr-TR" dirty="0"/>
              <a:t>bir şekilde otururken harcanan </a:t>
            </a:r>
            <a:r>
              <a:rPr lang="tr-TR" dirty="0" smtClean="0"/>
              <a:t>enerji</a:t>
            </a:r>
          </a:p>
          <a:p>
            <a:pPr lvl="1"/>
            <a:r>
              <a:rPr lang="tr-TR" dirty="0" smtClean="0"/>
              <a:t>1 </a:t>
            </a:r>
            <a:r>
              <a:rPr lang="tr-TR" dirty="0" err="1"/>
              <a:t>kcal</a:t>
            </a:r>
            <a:r>
              <a:rPr lang="tr-TR" dirty="0"/>
              <a:t>/kg/saat kalori harcanmasına eş </a:t>
            </a:r>
            <a:r>
              <a:rPr lang="tr-TR" dirty="0" smtClean="0"/>
              <a:t>değer</a:t>
            </a:r>
          </a:p>
          <a:p>
            <a:r>
              <a:rPr lang="tr-TR" dirty="0" smtClean="0"/>
              <a:t>Sakin </a:t>
            </a:r>
            <a:r>
              <a:rPr lang="tr-TR" dirty="0"/>
              <a:t>bir şekilde oturmayla </a:t>
            </a:r>
            <a:r>
              <a:rPr lang="tr-TR" dirty="0" smtClean="0"/>
              <a:t>kıyaslanırsa</a:t>
            </a:r>
          </a:p>
          <a:p>
            <a:pPr lvl="1"/>
            <a:r>
              <a:rPr lang="tr-TR" dirty="0" smtClean="0"/>
              <a:t>Orta </a:t>
            </a:r>
            <a:r>
              <a:rPr lang="tr-TR" dirty="0"/>
              <a:t>şiddetli aktivitede </a:t>
            </a:r>
            <a:r>
              <a:rPr lang="tr-TR" dirty="0" smtClean="0"/>
              <a:t>(3-6 MET) bir insanın kalori harcaması üç ile altı kez</a:t>
            </a:r>
          </a:p>
          <a:p>
            <a:pPr lvl="1"/>
            <a:r>
              <a:rPr lang="tr-TR" dirty="0" smtClean="0"/>
              <a:t>Yüksek </a:t>
            </a:r>
            <a:r>
              <a:rPr lang="tr-TR" dirty="0"/>
              <a:t>şiddetli aktivitede (&gt;6 MET) </a:t>
            </a:r>
            <a:r>
              <a:rPr lang="tr-TR" dirty="0" smtClean="0"/>
              <a:t>altı </a:t>
            </a:r>
            <a:r>
              <a:rPr lang="tr-TR" dirty="0"/>
              <a:t>kattan </a:t>
            </a:r>
            <a:r>
              <a:rPr lang="tr-TR" dirty="0" smtClean="0"/>
              <a:t>yüksek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896413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Fiziksel Aktivite Şiddeti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Orta şiddetli fiziksel </a:t>
            </a:r>
            <a:r>
              <a:rPr lang="tr-TR" dirty="0" smtClean="0"/>
              <a:t>aktivite</a:t>
            </a:r>
          </a:p>
          <a:p>
            <a:pPr lvl="1"/>
            <a:r>
              <a:rPr lang="tr-TR" dirty="0" smtClean="0"/>
              <a:t>Yaklaşık </a:t>
            </a:r>
            <a:r>
              <a:rPr lang="tr-TR" dirty="0"/>
              <a:t>olarak 3-6 MET değerine denk </a:t>
            </a:r>
            <a:r>
              <a:rPr lang="tr-TR" dirty="0" smtClean="0"/>
              <a:t>gelmekte</a:t>
            </a:r>
          </a:p>
          <a:p>
            <a:r>
              <a:rPr lang="tr-TR" dirty="0" smtClean="0"/>
              <a:t>Ilımlı </a:t>
            </a:r>
            <a:r>
              <a:rPr lang="tr-TR" dirty="0"/>
              <a:t>bir efor ve belirgin bir nabız </a:t>
            </a:r>
            <a:r>
              <a:rPr lang="tr-TR" dirty="0" smtClean="0"/>
              <a:t>artışı</a:t>
            </a:r>
          </a:p>
          <a:p>
            <a:r>
              <a:rPr lang="tr-TR" dirty="0" smtClean="0"/>
              <a:t>Örnekler</a:t>
            </a:r>
          </a:p>
          <a:p>
            <a:pPr lvl="1"/>
            <a:r>
              <a:rPr lang="tr-TR" dirty="0" smtClean="0"/>
              <a:t>Hızlı </a:t>
            </a:r>
            <a:r>
              <a:rPr lang="tr-TR" dirty="0"/>
              <a:t>yürüme, dans </a:t>
            </a:r>
            <a:r>
              <a:rPr lang="tr-TR" dirty="0" smtClean="0"/>
              <a:t>etme</a:t>
            </a:r>
          </a:p>
          <a:p>
            <a:pPr lvl="1"/>
            <a:r>
              <a:rPr lang="tr-TR" dirty="0" smtClean="0"/>
              <a:t>Bahçe </a:t>
            </a:r>
            <a:r>
              <a:rPr lang="tr-TR" dirty="0"/>
              <a:t>işleri, ev işleri, </a:t>
            </a:r>
            <a:r>
              <a:rPr lang="tr-TR" dirty="0" smtClean="0"/>
              <a:t>avcılık</a:t>
            </a:r>
          </a:p>
          <a:p>
            <a:pPr lvl="1"/>
            <a:r>
              <a:rPr lang="tr-TR" dirty="0" smtClean="0"/>
              <a:t>Çocukların </a:t>
            </a:r>
            <a:r>
              <a:rPr lang="tr-TR" dirty="0"/>
              <a:t>oyun ve sporlarına aktif katılım, evcil hayvanları </a:t>
            </a:r>
            <a:r>
              <a:rPr lang="tr-TR" dirty="0" smtClean="0"/>
              <a:t>yürütme</a:t>
            </a:r>
          </a:p>
          <a:p>
            <a:pPr lvl="1"/>
            <a:r>
              <a:rPr lang="tr-TR" dirty="0"/>
              <a:t>G</a:t>
            </a:r>
            <a:r>
              <a:rPr lang="tr-TR" dirty="0" smtClean="0"/>
              <a:t>enel </a:t>
            </a:r>
            <a:r>
              <a:rPr lang="tr-TR" dirty="0"/>
              <a:t>inşaat işleri (çatı işleri, boya işleri gibi), ılımlı yükleri taşıma / hareket ettirme (&lt;20 </a:t>
            </a:r>
            <a:r>
              <a:rPr lang="tr-TR" dirty="0" smtClean="0"/>
              <a:t>kg)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15175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2050" name="Picture 2" descr="down syndrome physical activity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120" y="1268760"/>
            <a:ext cx="7920880" cy="528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825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Fiziksel Aktivite Şiddeti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 smtClean="0"/>
              <a:t>Yüksek şiddetli aktivite</a:t>
            </a:r>
          </a:p>
          <a:p>
            <a:pPr lvl="1"/>
            <a:r>
              <a:rPr lang="tr-TR" dirty="0" smtClean="0"/>
              <a:t>Yaklaşık </a:t>
            </a:r>
            <a:r>
              <a:rPr lang="tr-TR" dirty="0"/>
              <a:t>6 MET değerinin üstünde enerji </a:t>
            </a:r>
            <a:r>
              <a:rPr lang="tr-TR" dirty="0" smtClean="0"/>
              <a:t>harcanır</a:t>
            </a:r>
          </a:p>
          <a:p>
            <a:r>
              <a:rPr lang="tr-TR" dirty="0" smtClean="0"/>
              <a:t>Büyük </a:t>
            </a:r>
            <a:r>
              <a:rPr lang="tr-TR" dirty="0"/>
              <a:t>bir efor, solunum sayısı ve nabızda önemli bir artış </a:t>
            </a:r>
            <a:r>
              <a:rPr lang="tr-TR" dirty="0" smtClean="0"/>
              <a:t>gerekmektedir</a:t>
            </a:r>
          </a:p>
          <a:p>
            <a:r>
              <a:rPr lang="tr-TR" dirty="0" smtClean="0"/>
              <a:t>Örnekler</a:t>
            </a:r>
          </a:p>
          <a:p>
            <a:pPr lvl="1"/>
            <a:r>
              <a:rPr lang="tr-TR" dirty="0" smtClean="0"/>
              <a:t>Koşu</a:t>
            </a:r>
            <a:r>
              <a:rPr lang="tr-TR" dirty="0"/>
              <a:t>, bir tepeye hızlı bir şekilde yürüme / </a:t>
            </a:r>
            <a:r>
              <a:rPr lang="tr-TR" dirty="0" smtClean="0"/>
              <a:t>tırmanma</a:t>
            </a:r>
          </a:p>
          <a:p>
            <a:pPr lvl="1"/>
            <a:r>
              <a:rPr lang="tr-TR" dirty="0" smtClean="0"/>
              <a:t>Hızlı </a:t>
            </a:r>
            <a:r>
              <a:rPr lang="tr-TR" dirty="0"/>
              <a:t>pedal çevirme, aerobik </a:t>
            </a:r>
            <a:r>
              <a:rPr lang="tr-TR" dirty="0" smtClean="0"/>
              <a:t>egzersizler</a:t>
            </a:r>
          </a:p>
          <a:p>
            <a:pPr lvl="1"/>
            <a:r>
              <a:rPr lang="tr-TR" dirty="0" smtClean="0"/>
              <a:t>Hızlı </a:t>
            </a:r>
            <a:r>
              <a:rPr lang="tr-TR" dirty="0"/>
              <a:t>yüzme, spor yarışmaları (futbol, voleybol, basketbol, hokey </a:t>
            </a:r>
            <a:r>
              <a:rPr lang="tr-TR" dirty="0" smtClean="0"/>
              <a:t>gibi)</a:t>
            </a:r>
          </a:p>
          <a:p>
            <a:pPr lvl="1"/>
            <a:r>
              <a:rPr lang="tr-TR" dirty="0" smtClean="0"/>
              <a:t>Hendek </a:t>
            </a:r>
            <a:r>
              <a:rPr lang="tr-TR" dirty="0"/>
              <a:t>kazma veya ağır kürek işleri, ağır yükleri taşıma / hareket ettirme (&gt; 20 kg</a:t>
            </a:r>
            <a:r>
              <a:rPr lang="tr-TR" dirty="0" smtClean="0"/>
              <a:t>)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97174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i-FI" dirty="0" smtClean="0"/>
              <a:t>Fiziksel </a:t>
            </a:r>
            <a:r>
              <a:rPr lang="fi-FI" dirty="0"/>
              <a:t>Aktivitenin Sağlığa Etkileri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Sağlıklı </a:t>
            </a:r>
            <a:r>
              <a:rPr lang="tr-TR" dirty="0"/>
              <a:t>kilo </a:t>
            </a:r>
            <a:r>
              <a:rPr lang="tr-TR" dirty="0" smtClean="0"/>
              <a:t>vermek</a:t>
            </a:r>
          </a:p>
          <a:p>
            <a:r>
              <a:rPr lang="tr-TR" dirty="0" smtClean="0"/>
              <a:t>Sağlıklı </a:t>
            </a:r>
            <a:r>
              <a:rPr lang="tr-TR" dirty="0"/>
              <a:t>düzeyde kiloyu </a:t>
            </a:r>
            <a:r>
              <a:rPr lang="tr-TR" dirty="0" smtClean="0"/>
              <a:t>korumak</a:t>
            </a:r>
          </a:p>
          <a:p>
            <a:r>
              <a:rPr lang="tr-TR" dirty="0" smtClean="0"/>
              <a:t>Sindirim </a:t>
            </a:r>
            <a:r>
              <a:rPr lang="tr-TR" dirty="0"/>
              <a:t>sistemini </a:t>
            </a:r>
            <a:r>
              <a:rPr lang="tr-TR" dirty="0" smtClean="0"/>
              <a:t>düzenlemek</a:t>
            </a:r>
          </a:p>
          <a:p>
            <a:r>
              <a:rPr lang="tr-TR" dirty="0" smtClean="0"/>
              <a:t>Kemik yoğunluğunu</a:t>
            </a:r>
          </a:p>
          <a:p>
            <a:pPr lvl="1"/>
            <a:r>
              <a:rPr lang="tr-TR" dirty="0" smtClean="0"/>
              <a:t>Kas kuvvetini</a:t>
            </a:r>
          </a:p>
          <a:p>
            <a:pPr lvl="1"/>
            <a:r>
              <a:rPr lang="tr-TR" dirty="0" smtClean="0"/>
              <a:t>Eklem </a:t>
            </a:r>
            <a:r>
              <a:rPr lang="tr-TR" dirty="0" err="1"/>
              <a:t>mobilitesini</a:t>
            </a:r>
            <a:r>
              <a:rPr lang="tr-TR" dirty="0"/>
              <a:t> </a:t>
            </a:r>
            <a:r>
              <a:rPr lang="tr-TR" dirty="0" smtClean="0"/>
              <a:t>artırmak</a:t>
            </a:r>
          </a:p>
          <a:p>
            <a:r>
              <a:rPr lang="tr-TR" dirty="0" err="1" smtClean="0"/>
              <a:t>İmmün</a:t>
            </a:r>
            <a:r>
              <a:rPr lang="tr-TR" dirty="0" smtClean="0"/>
              <a:t> </a:t>
            </a:r>
            <a:r>
              <a:rPr lang="tr-TR" dirty="0"/>
              <a:t>sistemi </a:t>
            </a:r>
            <a:r>
              <a:rPr lang="tr-TR" dirty="0" smtClean="0"/>
              <a:t>güçlendirmek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176487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i-FI" dirty="0"/>
              <a:t>Fiziksel Aktivitenin Sağlığa Etkileri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Yaşam </a:t>
            </a:r>
            <a:r>
              <a:rPr lang="tr-TR" dirty="0"/>
              <a:t>beklentisi ve kalitesini </a:t>
            </a:r>
            <a:r>
              <a:rPr lang="tr-TR" dirty="0" smtClean="0"/>
              <a:t>artırabilir</a:t>
            </a:r>
          </a:p>
          <a:p>
            <a:r>
              <a:rPr lang="tr-TR" dirty="0" smtClean="0"/>
              <a:t>Orta </a:t>
            </a:r>
            <a:r>
              <a:rPr lang="tr-TR" dirty="0"/>
              <a:t>ve yüksek şiddetli fiziksel aktivite yapan </a:t>
            </a:r>
            <a:r>
              <a:rPr lang="tr-TR" dirty="0" smtClean="0"/>
              <a:t>insanlarda</a:t>
            </a:r>
          </a:p>
          <a:p>
            <a:pPr lvl="1"/>
            <a:r>
              <a:rPr lang="tr-TR" dirty="0" smtClean="0"/>
              <a:t>Aktivite </a:t>
            </a:r>
            <a:r>
              <a:rPr lang="tr-TR" dirty="0"/>
              <a:t>yapmayanlara göre </a:t>
            </a:r>
            <a:r>
              <a:rPr lang="tr-TR" dirty="0" err="1"/>
              <a:t>mortalite</a:t>
            </a:r>
            <a:r>
              <a:rPr lang="tr-TR" dirty="0"/>
              <a:t> hızı daha </a:t>
            </a:r>
            <a:r>
              <a:rPr lang="tr-TR" dirty="0" smtClean="0"/>
              <a:t>düşük</a:t>
            </a:r>
          </a:p>
          <a:p>
            <a:r>
              <a:rPr lang="tr-TR" dirty="0" smtClean="0"/>
              <a:t>Orta </a:t>
            </a:r>
            <a:r>
              <a:rPr lang="tr-TR" dirty="0"/>
              <a:t>şiddetli fiziksel </a:t>
            </a:r>
            <a:r>
              <a:rPr lang="tr-TR" dirty="0" smtClean="0"/>
              <a:t>aktivite</a:t>
            </a:r>
          </a:p>
          <a:p>
            <a:pPr lvl="1"/>
            <a:r>
              <a:rPr lang="tr-TR" dirty="0" err="1" smtClean="0"/>
              <a:t>Enflamasyon</a:t>
            </a:r>
            <a:r>
              <a:rPr lang="tr-TR" dirty="0" smtClean="0"/>
              <a:t> </a:t>
            </a:r>
            <a:r>
              <a:rPr lang="tr-TR" dirty="0"/>
              <a:t>olasılığını </a:t>
            </a:r>
            <a:r>
              <a:rPr lang="tr-TR" dirty="0" smtClean="0"/>
              <a:t>azaltarak</a:t>
            </a:r>
          </a:p>
          <a:p>
            <a:pPr lvl="1"/>
            <a:r>
              <a:rPr lang="tr-TR" dirty="0" smtClean="0"/>
              <a:t>Yaşlanmayı </a:t>
            </a:r>
            <a:r>
              <a:rPr lang="tr-TR" dirty="0"/>
              <a:t>önler ve yaşam kalitesini iyileştirir </a:t>
            </a:r>
          </a:p>
        </p:txBody>
      </p:sp>
    </p:spTree>
    <p:extLst>
      <p:ext uri="{BB962C8B-B14F-4D97-AF65-F5344CB8AC3E}">
        <p14:creationId xmlns:p14="http://schemas.microsoft.com/office/powerpoint/2010/main" val="3767824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/>
              <a:t>Fiziksel Aktivitenin Sağlığa Etkileri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Fiziksel aktiviteden en çok </a:t>
            </a:r>
            <a:r>
              <a:rPr lang="tr-TR" dirty="0" smtClean="0"/>
              <a:t>yarar</a:t>
            </a:r>
          </a:p>
          <a:p>
            <a:pPr lvl="1"/>
            <a:r>
              <a:rPr lang="tr-TR" dirty="0" smtClean="0"/>
              <a:t>Haftada </a:t>
            </a:r>
            <a:r>
              <a:rPr lang="tr-TR" dirty="0"/>
              <a:t>3000-3500 MET </a:t>
            </a:r>
            <a:r>
              <a:rPr lang="tr-TR" dirty="0" smtClean="0"/>
              <a:t>dakika</a:t>
            </a:r>
          </a:p>
          <a:p>
            <a:r>
              <a:rPr lang="tr-TR" dirty="0" smtClean="0"/>
              <a:t>Her gün</a:t>
            </a:r>
          </a:p>
          <a:p>
            <a:pPr lvl="1"/>
            <a:r>
              <a:rPr lang="tr-TR" dirty="0" smtClean="0"/>
              <a:t>10 </a:t>
            </a:r>
            <a:r>
              <a:rPr lang="tr-TR" dirty="0" err="1"/>
              <a:t>dk</a:t>
            </a:r>
            <a:r>
              <a:rPr lang="tr-TR" dirty="0"/>
              <a:t> merdiven </a:t>
            </a:r>
            <a:r>
              <a:rPr lang="tr-TR" dirty="0" smtClean="0"/>
              <a:t>çıkmak</a:t>
            </a:r>
          </a:p>
          <a:p>
            <a:pPr lvl="1"/>
            <a:r>
              <a:rPr lang="tr-TR" dirty="0" smtClean="0"/>
              <a:t>15 </a:t>
            </a:r>
            <a:r>
              <a:rPr lang="tr-TR" dirty="0" err="1"/>
              <a:t>dk</a:t>
            </a:r>
            <a:r>
              <a:rPr lang="tr-TR" dirty="0"/>
              <a:t> elektrik süpürgesiyle </a:t>
            </a:r>
            <a:r>
              <a:rPr lang="tr-TR" dirty="0" smtClean="0"/>
              <a:t>süpürmek</a:t>
            </a:r>
          </a:p>
          <a:p>
            <a:pPr lvl="1"/>
            <a:r>
              <a:rPr lang="tr-TR" dirty="0" smtClean="0"/>
              <a:t>20 </a:t>
            </a:r>
            <a:r>
              <a:rPr lang="tr-TR" dirty="0" err="1"/>
              <a:t>dk</a:t>
            </a:r>
            <a:r>
              <a:rPr lang="tr-TR" dirty="0"/>
              <a:t> bahçe işi </a:t>
            </a:r>
            <a:r>
              <a:rPr lang="tr-TR" dirty="0" smtClean="0"/>
              <a:t>yapmak</a:t>
            </a:r>
          </a:p>
          <a:p>
            <a:pPr lvl="1"/>
            <a:r>
              <a:rPr lang="tr-TR" dirty="0" smtClean="0"/>
              <a:t>20 </a:t>
            </a:r>
            <a:r>
              <a:rPr lang="tr-TR" dirty="0" err="1"/>
              <a:t>dk</a:t>
            </a:r>
            <a:r>
              <a:rPr lang="tr-TR" dirty="0"/>
              <a:t> koşu </a:t>
            </a:r>
            <a:r>
              <a:rPr lang="tr-TR" dirty="0" smtClean="0"/>
              <a:t>yapmak</a:t>
            </a:r>
          </a:p>
          <a:p>
            <a:pPr lvl="1"/>
            <a:r>
              <a:rPr lang="tr-TR" dirty="0" smtClean="0"/>
              <a:t>Ulaşım </a:t>
            </a:r>
            <a:r>
              <a:rPr lang="tr-TR" dirty="0"/>
              <a:t>için 25 </a:t>
            </a:r>
            <a:r>
              <a:rPr lang="tr-TR" dirty="0" err="1"/>
              <a:t>dk</a:t>
            </a:r>
            <a:r>
              <a:rPr lang="tr-TR" dirty="0"/>
              <a:t> yürümek veya bisiklet </a:t>
            </a:r>
            <a:r>
              <a:rPr lang="tr-TR" dirty="0" smtClean="0"/>
              <a:t>sürmek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807725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/>
              <a:t>Fiziksel Aktivitenin Sağlığa Etkileri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Yetersiz fiziksel </a:t>
            </a:r>
            <a:r>
              <a:rPr lang="tr-TR" dirty="0" smtClean="0"/>
              <a:t>aktivite dünya </a:t>
            </a:r>
            <a:r>
              <a:rPr lang="tr-TR" dirty="0"/>
              <a:t>genelinde hastalık yükü </a:t>
            </a:r>
            <a:r>
              <a:rPr lang="tr-TR" dirty="0" smtClean="0"/>
              <a:t>olarak</a:t>
            </a:r>
          </a:p>
          <a:p>
            <a:pPr lvl="1"/>
            <a:r>
              <a:rPr lang="tr-TR" dirty="0" smtClean="0"/>
              <a:t>Koroner </a:t>
            </a:r>
            <a:r>
              <a:rPr lang="tr-TR" dirty="0"/>
              <a:t>arter hastalığının %</a:t>
            </a:r>
            <a:r>
              <a:rPr lang="tr-TR" dirty="0" smtClean="0"/>
              <a:t>6’sı</a:t>
            </a:r>
          </a:p>
          <a:p>
            <a:pPr lvl="1"/>
            <a:r>
              <a:rPr lang="tr-TR" dirty="0" smtClean="0"/>
              <a:t>Tip </a:t>
            </a:r>
            <a:r>
              <a:rPr lang="tr-TR" dirty="0"/>
              <a:t>2 diyabetin %</a:t>
            </a:r>
            <a:r>
              <a:rPr lang="tr-TR" dirty="0" smtClean="0"/>
              <a:t>7’si</a:t>
            </a:r>
          </a:p>
          <a:p>
            <a:pPr lvl="1"/>
            <a:r>
              <a:rPr lang="tr-TR" dirty="0" smtClean="0"/>
              <a:t>Meme </a:t>
            </a:r>
            <a:r>
              <a:rPr lang="tr-TR" dirty="0"/>
              <a:t>kanserinin %</a:t>
            </a:r>
            <a:r>
              <a:rPr lang="tr-TR" dirty="0" smtClean="0"/>
              <a:t>10’u</a:t>
            </a:r>
          </a:p>
          <a:p>
            <a:pPr lvl="1"/>
            <a:r>
              <a:rPr lang="tr-TR" dirty="0" smtClean="0"/>
              <a:t>Kolon </a:t>
            </a:r>
            <a:r>
              <a:rPr lang="tr-TR" dirty="0"/>
              <a:t>kanserinin %</a:t>
            </a:r>
            <a:r>
              <a:rPr lang="tr-TR" dirty="0" smtClean="0"/>
              <a:t>10’u oluşturmakta</a:t>
            </a:r>
          </a:p>
          <a:p>
            <a:r>
              <a:rPr lang="tr-TR" dirty="0" smtClean="0"/>
              <a:t>Yetersiz </a:t>
            </a:r>
            <a:r>
              <a:rPr lang="tr-TR" dirty="0"/>
              <a:t>fiziksel aktivite dünya genelinde </a:t>
            </a:r>
            <a:r>
              <a:rPr lang="tr-TR" dirty="0" err="1"/>
              <a:t>prematür</a:t>
            </a:r>
            <a:r>
              <a:rPr lang="tr-TR" dirty="0"/>
              <a:t> ölümlerin %9’una sebep olmaktadır</a:t>
            </a:r>
          </a:p>
        </p:txBody>
      </p:sp>
    </p:spTree>
    <p:extLst>
      <p:ext uri="{BB962C8B-B14F-4D97-AF65-F5344CB8AC3E}">
        <p14:creationId xmlns:p14="http://schemas.microsoft.com/office/powerpoint/2010/main" val="1863811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076" name="Picture 4" descr="down syndrome physical activity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51" y="1556792"/>
            <a:ext cx="7368449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77408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Fiziksel </a:t>
            </a:r>
            <a:r>
              <a:rPr lang="tr-TR" dirty="0"/>
              <a:t>Aktivitenin Halk Sağlığı Açısından Önemi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Dünya genelinde en sık </a:t>
            </a:r>
            <a:r>
              <a:rPr lang="tr-TR" dirty="0" smtClean="0"/>
              <a:t>ölüm sebepleri</a:t>
            </a:r>
          </a:p>
          <a:p>
            <a:pPr lvl="1"/>
            <a:r>
              <a:rPr lang="tr-TR" dirty="0" smtClean="0"/>
              <a:t>Yüksek </a:t>
            </a:r>
            <a:r>
              <a:rPr lang="tr-TR" dirty="0"/>
              <a:t>tansiyon (%</a:t>
            </a:r>
            <a:r>
              <a:rPr lang="tr-TR" dirty="0" smtClean="0"/>
              <a:t>13)</a:t>
            </a:r>
          </a:p>
          <a:p>
            <a:pPr lvl="1"/>
            <a:r>
              <a:rPr lang="tr-TR" dirty="0" smtClean="0"/>
              <a:t>Tütün </a:t>
            </a:r>
            <a:r>
              <a:rPr lang="tr-TR" dirty="0"/>
              <a:t>kullanımı (%</a:t>
            </a:r>
            <a:r>
              <a:rPr lang="tr-TR" dirty="0" smtClean="0"/>
              <a:t>13)</a:t>
            </a:r>
          </a:p>
          <a:p>
            <a:pPr lvl="1"/>
            <a:r>
              <a:rPr lang="tr-TR" dirty="0"/>
              <a:t>Y</a:t>
            </a:r>
            <a:r>
              <a:rPr lang="tr-TR" dirty="0" smtClean="0"/>
              <a:t>üksek </a:t>
            </a:r>
            <a:r>
              <a:rPr lang="tr-TR" dirty="0"/>
              <a:t>kan şekeri (%</a:t>
            </a:r>
            <a:r>
              <a:rPr lang="tr-TR" dirty="0" smtClean="0"/>
              <a:t>6)</a:t>
            </a:r>
          </a:p>
          <a:p>
            <a:pPr lvl="1"/>
            <a:r>
              <a:rPr lang="tr-TR" dirty="0" smtClean="0"/>
              <a:t>Fiziksel hareketsizlik (%6)</a:t>
            </a:r>
          </a:p>
          <a:p>
            <a:r>
              <a:rPr lang="tr-TR" dirty="0" smtClean="0"/>
              <a:t>Aşırı </a:t>
            </a:r>
            <a:r>
              <a:rPr lang="tr-TR" dirty="0"/>
              <a:t>kiloluluk ve </a:t>
            </a:r>
            <a:r>
              <a:rPr lang="tr-TR" dirty="0" err="1" smtClean="0"/>
              <a:t>obezite</a:t>
            </a:r>
            <a:endParaRPr lang="tr-TR" dirty="0" smtClean="0"/>
          </a:p>
          <a:p>
            <a:pPr lvl="1"/>
            <a:r>
              <a:rPr lang="tr-TR" dirty="0" smtClean="0"/>
              <a:t>Dünyadaki </a:t>
            </a:r>
            <a:r>
              <a:rPr lang="tr-TR" dirty="0"/>
              <a:t>ölümlerin %5’inden </a:t>
            </a:r>
            <a:r>
              <a:rPr lang="tr-TR" dirty="0" smtClean="0"/>
              <a:t>sorumludur</a:t>
            </a:r>
          </a:p>
        </p:txBody>
      </p:sp>
    </p:spTree>
    <p:extLst>
      <p:ext uri="{BB962C8B-B14F-4D97-AF65-F5344CB8AC3E}">
        <p14:creationId xmlns:p14="http://schemas.microsoft.com/office/powerpoint/2010/main" val="21773248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/>
              <a:t>Fiziksel Aktivitenin Halk Sağlığı Açısından Önemi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F</a:t>
            </a:r>
            <a:r>
              <a:rPr lang="tr-TR" dirty="0" smtClean="0"/>
              <a:t>iziksel hareketsizlik düzeyleri yükselmektedir</a:t>
            </a:r>
          </a:p>
          <a:p>
            <a:r>
              <a:rPr lang="tr-TR" dirty="0" smtClean="0"/>
              <a:t>Yüksek </a:t>
            </a:r>
            <a:r>
              <a:rPr lang="tr-TR" dirty="0"/>
              <a:t>kan </a:t>
            </a:r>
            <a:r>
              <a:rPr lang="tr-TR" dirty="0" smtClean="0"/>
              <a:t>basıncı, yüksek </a:t>
            </a:r>
            <a:r>
              <a:rPr lang="tr-TR" dirty="0"/>
              <a:t>kan </a:t>
            </a:r>
            <a:r>
              <a:rPr lang="tr-TR" dirty="0" smtClean="0"/>
              <a:t>şekeri ve aşırı </a:t>
            </a:r>
            <a:r>
              <a:rPr lang="tr-TR" dirty="0"/>
              <a:t>kiloluluk gibi risk faktörlerinin </a:t>
            </a:r>
            <a:r>
              <a:rPr lang="tr-TR" dirty="0" smtClean="0"/>
              <a:t>sonucu </a:t>
            </a:r>
          </a:p>
          <a:p>
            <a:pPr lvl="1"/>
            <a:r>
              <a:rPr lang="tr-TR" dirty="0" err="1" smtClean="0"/>
              <a:t>Kardiyovasküler</a:t>
            </a:r>
            <a:r>
              <a:rPr lang="tr-TR" dirty="0" smtClean="0"/>
              <a:t> </a:t>
            </a:r>
            <a:r>
              <a:rPr lang="tr-TR" dirty="0"/>
              <a:t>hastalıklar, diyabet ve kanser gibi kronik hastalıkların </a:t>
            </a:r>
            <a:r>
              <a:rPr lang="tr-TR" dirty="0" err="1"/>
              <a:t>prevalansı</a:t>
            </a:r>
            <a:r>
              <a:rPr lang="tr-TR" dirty="0"/>
              <a:t> </a:t>
            </a:r>
            <a:r>
              <a:rPr lang="tr-TR" dirty="0" smtClean="0"/>
              <a:t>artmaktadır</a:t>
            </a:r>
          </a:p>
        </p:txBody>
      </p:sp>
    </p:spTree>
    <p:extLst>
      <p:ext uri="{BB962C8B-B14F-4D97-AF65-F5344CB8AC3E}">
        <p14:creationId xmlns:p14="http://schemas.microsoft.com/office/powerpoint/2010/main" val="35397928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/>
              <a:t>Fiziksel Aktivitenin Halk Sağlığı Açısından Önemi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Fiziksel </a:t>
            </a:r>
            <a:r>
              <a:rPr lang="tr-TR" dirty="0" smtClean="0"/>
              <a:t>hareketsizlik</a:t>
            </a:r>
            <a:endParaRPr lang="tr-TR" dirty="0"/>
          </a:p>
          <a:p>
            <a:pPr lvl="1"/>
            <a:r>
              <a:rPr lang="tr-TR" dirty="0"/>
              <a:t>Meme ve kolon kanseri yükünün %21-25’i</a:t>
            </a:r>
          </a:p>
          <a:p>
            <a:pPr lvl="1"/>
            <a:r>
              <a:rPr lang="tr-TR" dirty="0"/>
              <a:t>Diyabetin %27’si</a:t>
            </a:r>
          </a:p>
          <a:p>
            <a:pPr lvl="1"/>
            <a:r>
              <a:rPr lang="tr-TR" dirty="0" err="1"/>
              <a:t>İskemik</a:t>
            </a:r>
            <a:r>
              <a:rPr lang="tr-TR" dirty="0"/>
              <a:t> kalp hastalığı yükünün %30’u</a:t>
            </a:r>
          </a:p>
          <a:p>
            <a:r>
              <a:rPr lang="tr-TR" dirty="0" smtClean="0"/>
              <a:t>Kronik </a:t>
            </a:r>
            <a:r>
              <a:rPr lang="tr-TR" dirty="0"/>
              <a:t>hastalıklar küresel hastalık yükünün </a:t>
            </a:r>
            <a:r>
              <a:rPr lang="tr-TR" dirty="0" smtClean="0"/>
              <a:t>yarısı</a:t>
            </a:r>
          </a:p>
          <a:p>
            <a:r>
              <a:rPr lang="tr-TR" dirty="0" smtClean="0"/>
              <a:t>Ölümlerin </a:t>
            </a:r>
            <a:r>
              <a:rPr lang="tr-TR" dirty="0"/>
              <a:t>%</a:t>
            </a:r>
            <a:r>
              <a:rPr lang="tr-TR" dirty="0" smtClean="0"/>
              <a:t>68’i </a:t>
            </a:r>
            <a:r>
              <a:rPr lang="tr-TR" dirty="0"/>
              <a:t>kronik hastalıklara </a:t>
            </a:r>
            <a:r>
              <a:rPr lang="tr-TR" dirty="0" smtClean="0"/>
              <a:t>atfedilmiştir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102745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DSÖ’nün Önerisi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tr-TR" sz="2800" dirty="0" smtClean="0"/>
              <a:t>1 hafta boyunca</a:t>
            </a:r>
          </a:p>
          <a:p>
            <a:pPr lvl="1"/>
            <a:r>
              <a:rPr lang="tr-TR" sz="2200" dirty="0" smtClean="0"/>
              <a:t>En </a:t>
            </a:r>
            <a:r>
              <a:rPr lang="tr-TR" sz="2200" dirty="0"/>
              <a:t>az 150 </a:t>
            </a:r>
            <a:r>
              <a:rPr lang="tr-TR" sz="2200" dirty="0" smtClean="0"/>
              <a:t>dk. </a:t>
            </a:r>
            <a:r>
              <a:rPr lang="tr-TR" sz="2200" dirty="0"/>
              <a:t>orta </a:t>
            </a:r>
            <a:r>
              <a:rPr lang="tr-TR" sz="2200" dirty="0" smtClean="0"/>
              <a:t>şiddetli fiziksel aktivite ya da</a:t>
            </a:r>
          </a:p>
          <a:p>
            <a:pPr lvl="2"/>
            <a:r>
              <a:rPr lang="tr-TR" sz="2000" dirty="0" smtClean="0"/>
              <a:t>Yürümek, bisiklet sürmek, </a:t>
            </a:r>
            <a:r>
              <a:rPr lang="tr-TR" sz="2000" dirty="0" err="1" smtClean="0"/>
              <a:t>pilates</a:t>
            </a:r>
            <a:r>
              <a:rPr lang="tr-TR" sz="2000" dirty="0" smtClean="0"/>
              <a:t> gibi</a:t>
            </a:r>
          </a:p>
          <a:p>
            <a:pPr lvl="1"/>
            <a:r>
              <a:rPr lang="tr-TR" sz="2400" dirty="0" smtClean="0"/>
              <a:t>75 dakika </a:t>
            </a:r>
            <a:r>
              <a:rPr lang="tr-TR" sz="2400" dirty="0"/>
              <a:t>yüksek </a:t>
            </a:r>
            <a:r>
              <a:rPr lang="tr-TR" sz="2400" dirty="0" smtClean="0"/>
              <a:t>şiddetli fiziksel aktivite</a:t>
            </a:r>
          </a:p>
          <a:p>
            <a:pPr lvl="2"/>
            <a:r>
              <a:rPr lang="tr-TR" sz="2200" dirty="0" smtClean="0"/>
              <a:t>Koşu, futbol, basketbol gibi</a:t>
            </a:r>
          </a:p>
          <a:p>
            <a:r>
              <a:rPr lang="tr-TR" sz="2600" dirty="0" smtClean="0"/>
              <a:t>En </a:t>
            </a:r>
            <a:r>
              <a:rPr lang="tr-TR" sz="2600" dirty="0"/>
              <a:t>az 10 </a:t>
            </a:r>
            <a:r>
              <a:rPr lang="tr-TR" sz="2600" dirty="0" smtClean="0"/>
              <a:t>dakika sürmeli</a:t>
            </a:r>
            <a:endParaRPr lang="tr-TR" sz="2600" dirty="0"/>
          </a:p>
        </p:txBody>
      </p:sp>
      <p:pic>
        <p:nvPicPr>
          <p:cNvPr id="1026" name="Picture 2" descr="Pi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9080"/>
            <a:ext cx="2299720" cy="153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20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graphicFrame>
        <p:nvGraphicFramePr>
          <p:cNvPr id="9" name="İçerik Yer Tutucusu 8"/>
          <p:cNvGraphicFramePr>
            <a:graphicFrameLocks noGrp="1"/>
          </p:cNvGraphicFramePr>
          <p:nvPr>
            <p:ph idx="1"/>
            <p:extLst/>
          </p:nvPr>
        </p:nvGraphicFramePr>
        <p:xfrm>
          <a:off x="1403648" y="5082064"/>
          <a:ext cx="6296660" cy="1762969"/>
        </p:xfrm>
        <a:graphic>
          <a:graphicData uri="http://schemas.openxmlformats.org/drawingml/2006/table">
            <a:tbl>
              <a:tblPr firstRow="1" firstCol="1" bandRow="1"/>
              <a:tblGrid>
                <a:gridCol w="993140"/>
                <a:gridCol w="5303520"/>
              </a:tblGrid>
              <a:tr h="1762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BOŞ ZAMANDA YÜKSEK şiddetli fiziksel aktiviteye diğer örnekler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Futbol </a:t>
                      </a:r>
                      <a:endParaRPr lang="tr-TR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Ragbi</a:t>
                      </a:r>
                      <a:endParaRPr lang="tr-TR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Tenis</a:t>
                      </a:r>
                      <a:endParaRPr lang="tr-TR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Yüksek şiddetli aerobik </a:t>
                      </a:r>
                      <a:endParaRPr lang="tr-TR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 aerobiği </a:t>
                      </a:r>
                      <a:endParaRPr lang="tr-TR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Bale</a:t>
                      </a:r>
                      <a:endParaRPr lang="tr-TR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Hızlı yüzme</a:t>
                      </a:r>
                      <a:endParaRPr lang="tr-TR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24" y="2"/>
            <a:ext cx="8191500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3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/>
          </p:nvPr>
        </p:nvGraphicFramePr>
        <p:xfrm>
          <a:off x="1691680" y="5349240"/>
          <a:ext cx="6296660" cy="1508760"/>
        </p:xfrm>
        <a:graphic>
          <a:graphicData uri="http://schemas.openxmlformats.org/drawingml/2006/table">
            <a:tbl>
              <a:tblPr firstRow="1" firstCol="1" bandRow="1"/>
              <a:tblGrid>
                <a:gridCol w="993140"/>
                <a:gridCol w="530352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BOŞ ZAMANDA ORTA şiddetli fiziksel aktiviteye diğer örnekler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Pedal çevirerek bisiklete binme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Yavaş koşu (jogging)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Dans etme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Ata binme 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Tai</a:t>
                      </a:r>
                      <a:r>
                        <a:rPr lang="tr-TR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Yoga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Pilates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Düşük şiddetli aerobik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09855" algn="l"/>
                        </a:tabLs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Kriket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7696200" cy="53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8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28" name="Picture 4" descr="down syndrome physical activity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508437" cy="425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8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dirty="0" smtClean="0"/>
              <a:t>Fiziksel Aktivitenin </a:t>
            </a:r>
            <a:r>
              <a:rPr lang="tr-TR" dirty="0" err="1" smtClean="0"/>
              <a:t>Down</a:t>
            </a:r>
            <a:r>
              <a:rPr lang="tr-TR" dirty="0" smtClean="0"/>
              <a:t> Sendromlu Bireylere Faydaları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Fiziksel aktivite </a:t>
            </a:r>
            <a:r>
              <a:rPr lang="tr-TR" dirty="0" err="1" smtClean="0"/>
              <a:t>Down</a:t>
            </a:r>
            <a:r>
              <a:rPr lang="tr-TR" dirty="0" smtClean="0"/>
              <a:t> sendromlu bireylerin sağlığının bir tamamlayıcısı</a:t>
            </a:r>
          </a:p>
          <a:p>
            <a:r>
              <a:rPr lang="tr-TR" dirty="0" smtClean="0"/>
              <a:t>Kemiklerin gelişimini destekler</a:t>
            </a:r>
          </a:p>
          <a:p>
            <a:pPr lvl="1"/>
            <a:r>
              <a:rPr lang="tr-TR" dirty="0" smtClean="0"/>
              <a:t>Kasların hareketlerini geliştirir</a:t>
            </a:r>
          </a:p>
          <a:p>
            <a:pPr lvl="1"/>
            <a:r>
              <a:rPr lang="tr-TR" dirty="0" smtClean="0"/>
              <a:t>Denge ve koordinasyon becerilerine yardımcı olur</a:t>
            </a:r>
          </a:p>
          <a:p>
            <a:r>
              <a:rPr lang="tr-TR" dirty="0" smtClean="0"/>
              <a:t>Sosyal becerilerin gelişimini arttırır</a:t>
            </a:r>
          </a:p>
          <a:p>
            <a:pPr lvl="1"/>
            <a:r>
              <a:rPr lang="tr-TR" dirty="0" smtClean="0"/>
              <a:t>Çocukların bağımsız olmasını destekler</a:t>
            </a:r>
          </a:p>
          <a:p>
            <a:pPr lvl="1"/>
            <a:r>
              <a:rPr lang="tr-TR" dirty="0" smtClean="0"/>
              <a:t>Vücut ağırlığını korumasına yardım eder</a:t>
            </a:r>
          </a:p>
        </p:txBody>
      </p:sp>
    </p:spTree>
    <p:extLst>
      <p:ext uri="{BB962C8B-B14F-4D97-AF65-F5344CB8AC3E}">
        <p14:creationId xmlns:p14="http://schemas.microsoft.com/office/powerpoint/2010/main" val="22498585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dirty="0"/>
              <a:t>Fiziksel Aktivitenin </a:t>
            </a:r>
            <a:r>
              <a:rPr lang="tr-TR" dirty="0" err="1"/>
              <a:t>Down</a:t>
            </a:r>
            <a:r>
              <a:rPr lang="tr-TR" dirty="0"/>
              <a:t> Sendromlu Bireylere Faydaları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tr-TR" dirty="0" smtClean="0"/>
              <a:t>Yeterli fiziksel aktivite</a:t>
            </a:r>
          </a:p>
          <a:p>
            <a:pPr lvl="1"/>
            <a:r>
              <a:rPr lang="tr-TR" dirty="0" smtClean="0"/>
              <a:t>Uyku</a:t>
            </a:r>
          </a:p>
          <a:p>
            <a:pPr lvl="1"/>
            <a:r>
              <a:rPr lang="tr-TR" dirty="0" smtClean="0"/>
              <a:t>Konsantrasyon</a:t>
            </a:r>
          </a:p>
          <a:p>
            <a:pPr lvl="1"/>
            <a:r>
              <a:rPr lang="tr-TR" dirty="0" smtClean="0"/>
              <a:t>Okul başarısı ve</a:t>
            </a:r>
          </a:p>
          <a:p>
            <a:pPr lvl="1"/>
            <a:r>
              <a:rPr lang="tr-TR" dirty="0" smtClean="0"/>
              <a:t>Kendine saygıyı arttırabilir</a:t>
            </a:r>
          </a:p>
          <a:p>
            <a:r>
              <a:rPr lang="tr-TR" dirty="0" smtClean="0"/>
              <a:t>Düzenli </a:t>
            </a:r>
            <a:r>
              <a:rPr lang="tr-TR" dirty="0"/>
              <a:t>fiziksel </a:t>
            </a:r>
            <a:r>
              <a:rPr lang="tr-TR" dirty="0" smtClean="0"/>
              <a:t>aktivite</a:t>
            </a:r>
          </a:p>
          <a:p>
            <a:pPr lvl="1"/>
            <a:r>
              <a:rPr lang="tr-TR" dirty="0" smtClean="0"/>
              <a:t>Kalp hastalığı</a:t>
            </a:r>
          </a:p>
          <a:p>
            <a:pPr lvl="1"/>
            <a:r>
              <a:rPr lang="tr-TR" dirty="0" smtClean="0"/>
              <a:t>Tip </a:t>
            </a:r>
            <a:r>
              <a:rPr lang="tr-TR" dirty="0"/>
              <a:t>2 </a:t>
            </a:r>
            <a:r>
              <a:rPr lang="tr-TR" dirty="0" smtClean="0"/>
              <a:t>diyabet</a:t>
            </a:r>
          </a:p>
          <a:p>
            <a:pPr lvl="1"/>
            <a:r>
              <a:rPr lang="tr-TR" dirty="0" smtClean="0"/>
              <a:t>Osteoporoz</a:t>
            </a:r>
          </a:p>
          <a:p>
            <a:pPr lvl="1"/>
            <a:r>
              <a:rPr lang="tr-TR" dirty="0"/>
              <a:t>D</a:t>
            </a:r>
            <a:r>
              <a:rPr lang="tr-TR" dirty="0" smtClean="0"/>
              <a:t>epresyon ve</a:t>
            </a:r>
          </a:p>
          <a:p>
            <a:pPr lvl="1"/>
            <a:r>
              <a:rPr lang="tr-TR" dirty="0" err="1" smtClean="0"/>
              <a:t>Obezite</a:t>
            </a:r>
            <a:r>
              <a:rPr lang="tr-TR" dirty="0" smtClean="0"/>
              <a:t> gelişme </a:t>
            </a:r>
            <a:r>
              <a:rPr lang="tr-TR" dirty="0"/>
              <a:t>riskini </a:t>
            </a:r>
            <a:r>
              <a:rPr lang="tr-TR" dirty="0" smtClean="0"/>
              <a:t>azaltır</a:t>
            </a:r>
          </a:p>
          <a:p>
            <a:r>
              <a:rPr lang="tr-TR" dirty="0" err="1" smtClean="0"/>
              <a:t>Down</a:t>
            </a:r>
            <a:r>
              <a:rPr lang="tr-TR" dirty="0" smtClean="0"/>
              <a:t> sendromlu kişilerde bu riskler arttığı için</a:t>
            </a:r>
          </a:p>
          <a:p>
            <a:pPr lvl="1"/>
            <a:r>
              <a:rPr lang="tr-TR" dirty="0" smtClean="0"/>
              <a:t>Fiziksel aktivitenin bu yararları özellikle önemlidir</a:t>
            </a:r>
          </a:p>
        </p:txBody>
      </p:sp>
    </p:spTree>
    <p:extLst>
      <p:ext uri="{BB962C8B-B14F-4D97-AF65-F5344CB8AC3E}">
        <p14:creationId xmlns:p14="http://schemas.microsoft.com/office/powerpoint/2010/main" val="28662351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dirty="0" err="1" smtClean="0"/>
              <a:t>Down</a:t>
            </a:r>
            <a:r>
              <a:rPr lang="tr-TR" dirty="0" smtClean="0"/>
              <a:t> </a:t>
            </a:r>
            <a:r>
              <a:rPr lang="tr-TR" smtClean="0"/>
              <a:t>Sendromlu Bireylerin </a:t>
            </a:r>
            <a:r>
              <a:rPr lang="tr-TR" dirty="0" smtClean="0"/>
              <a:t>Dikkat Etmesi Gereken Durumlar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err="1"/>
              <a:t>Down</a:t>
            </a:r>
            <a:r>
              <a:rPr lang="tr-TR" dirty="0"/>
              <a:t> sendromlu bireylerde eklemlerde aşırı esneklik </a:t>
            </a:r>
            <a:r>
              <a:rPr lang="tr-TR" dirty="0" smtClean="0"/>
              <a:t>nedeniyle</a:t>
            </a:r>
          </a:p>
          <a:p>
            <a:pPr lvl="1"/>
            <a:r>
              <a:rPr lang="tr-TR" dirty="0"/>
              <a:t>E</a:t>
            </a:r>
            <a:r>
              <a:rPr lang="tr-TR" dirty="0" smtClean="0"/>
              <a:t>sneklik </a:t>
            </a:r>
            <a:r>
              <a:rPr lang="tr-TR" dirty="0"/>
              <a:t>egzersizlerinden </a:t>
            </a:r>
            <a:r>
              <a:rPr lang="tr-TR" dirty="0" smtClean="0"/>
              <a:t>kaçınılmalıdır</a:t>
            </a:r>
          </a:p>
          <a:p>
            <a:r>
              <a:rPr lang="tr-TR" dirty="0" err="1"/>
              <a:t>Konjenital</a:t>
            </a:r>
            <a:r>
              <a:rPr lang="tr-TR" dirty="0"/>
              <a:t> kalp hastalığı olan </a:t>
            </a:r>
            <a:r>
              <a:rPr lang="tr-TR" dirty="0" err="1"/>
              <a:t>D</a:t>
            </a:r>
            <a:r>
              <a:rPr lang="tr-TR" dirty="0" err="1" smtClean="0"/>
              <a:t>own</a:t>
            </a:r>
            <a:r>
              <a:rPr lang="tr-TR" dirty="0" smtClean="0"/>
              <a:t> sendromlu  bireylerde</a:t>
            </a:r>
          </a:p>
          <a:p>
            <a:pPr lvl="1"/>
            <a:r>
              <a:rPr lang="tr-TR" dirty="0" smtClean="0"/>
              <a:t>Fiziksel aktivite planlanırken </a:t>
            </a:r>
            <a:r>
              <a:rPr lang="tr-TR" dirty="0"/>
              <a:t>dikkatli </a:t>
            </a:r>
            <a:r>
              <a:rPr lang="tr-TR" dirty="0" smtClean="0"/>
              <a:t>olunmalıdır</a:t>
            </a:r>
          </a:p>
          <a:p>
            <a:r>
              <a:rPr lang="tr-TR" dirty="0" err="1" smtClean="0"/>
              <a:t>Atlantoaksiyal</a:t>
            </a:r>
            <a:r>
              <a:rPr lang="tr-TR" dirty="0" smtClean="0"/>
              <a:t> </a:t>
            </a:r>
            <a:r>
              <a:rPr lang="tr-TR" dirty="0" err="1" smtClean="0"/>
              <a:t>instabilitesi</a:t>
            </a:r>
            <a:r>
              <a:rPr lang="tr-TR" dirty="0" smtClean="0"/>
              <a:t> (boyun ekleminde dengesizlik) </a:t>
            </a:r>
            <a:r>
              <a:rPr lang="tr-TR" dirty="0"/>
              <a:t>olan </a:t>
            </a:r>
            <a:r>
              <a:rPr lang="tr-TR" dirty="0" err="1" smtClean="0"/>
              <a:t>Down</a:t>
            </a:r>
            <a:r>
              <a:rPr lang="tr-TR" dirty="0" smtClean="0"/>
              <a:t> sendromlu bireyler</a:t>
            </a:r>
          </a:p>
          <a:p>
            <a:pPr lvl="1"/>
            <a:r>
              <a:rPr lang="tr-TR" dirty="0" smtClean="0"/>
              <a:t>Temas sporlarından kaçınmalıdır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150740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 smtClean="0"/>
              <a:t>Down</a:t>
            </a:r>
            <a:r>
              <a:rPr lang="tr-TR" dirty="0" smtClean="0"/>
              <a:t> Sendromlu Bireylerde Fiziksel Aktivite Önerileri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tr-TR" dirty="0"/>
              <a:t>Çocuklar günlük en az 60 </a:t>
            </a:r>
            <a:r>
              <a:rPr lang="tr-TR" dirty="0" smtClean="0"/>
              <a:t>dakika</a:t>
            </a:r>
          </a:p>
          <a:p>
            <a:pPr lvl="1"/>
            <a:r>
              <a:rPr lang="tr-TR" dirty="0" smtClean="0"/>
              <a:t>Yetişkinler ise haftada </a:t>
            </a:r>
            <a:r>
              <a:rPr lang="tr-TR" dirty="0"/>
              <a:t>en az 150 dakika orta </a:t>
            </a:r>
            <a:r>
              <a:rPr lang="tr-TR" dirty="0" smtClean="0"/>
              <a:t>şiddetli aktivite</a:t>
            </a:r>
          </a:p>
          <a:p>
            <a:r>
              <a:rPr lang="tr-TR" dirty="0" smtClean="0"/>
              <a:t>Bireyin ailesi, arkadaşları </a:t>
            </a:r>
            <a:r>
              <a:rPr lang="tr-TR" dirty="0"/>
              <a:t>vb. desteğiyle veya </a:t>
            </a:r>
            <a:r>
              <a:rPr lang="tr-TR" dirty="0" smtClean="0"/>
              <a:t>direkt katılımıyla yapılmalıdır</a:t>
            </a:r>
          </a:p>
          <a:p>
            <a:r>
              <a:rPr lang="tr-TR" smtClean="0"/>
              <a:t>Örnekler</a:t>
            </a:r>
            <a:endParaRPr lang="tr-TR" dirty="0" smtClean="0"/>
          </a:p>
          <a:p>
            <a:pPr lvl="1"/>
            <a:r>
              <a:rPr lang="tr-TR" dirty="0" smtClean="0"/>
              <a:t>Yüzme</a:t>
            </a:r>
          </a:p>
          <a:p>
            <a:pPr lvl="1"/>
            <a:r>
              <a:rPr lang="tr-TR" dirty="0" smtClean="0"/>
              <a:t>Yürüme</a:t>
            </a:r>
          </a:p>
          <a:p>
            <a:pPr lvl="1"/>
            <a:r>
              <a:rPr lang="tr-TR" dirty="0"/>
              <a:t>Bisiklete </a:t>
            </a:r>
            <a:r>
              <a:rPr lang="tr-TR" dirty="0" smtClean="0"/>
              <a:t>binme</a:t>
            </a:r>
          </a:p>
          <a:p>
            <a:pPr lvl="1"/>
            <a:r>
              <a:rPr lang="tr-TR" dirty="0"/>
              <a:t>Duyu-motor oyun aktiviteleri </a:t>
            </a:r>
            <a:r>
              <a:rPr lang="tr-TR" dirty="0" smtClean="0"/>
              <a:t>(top </a:t>
            </a:r>
            <a:r>
              <a:rPr lang="tr-TR" dirty="0"/>
              <a:t>oyunları</a:t>
            </a:r>
            <a:r>
              <a:rPr lang="tr-TR" dirty="0" smtClean="0"/>
              <a:t>, çocuk </a:t>
            </a:r>
            <a:r>
              <a:rPr lang="tr-TR" dirty="0"/>
              <a:t>parkı </a:t>
            </a:r>
            <a:r>
              <a:rPr lang="tr-TR" dirty="0" smtClean="0"/>
              <a:t>aktiviteleri vb.)</a:t>
            </a:r>
          </a:p>
          <a:p>
            <a:pPr lvl="1"/>
            <a:r>
              <a:rPr lang="tr-TR" dirty="0" smtClean="0"/>
              <a:t>Dans</a:t>
            </a:r>
          </a:p>
        </p:txBody>
      </p:sp>
    </p:spTree>
    <p:extLst>
      <p:ext uri="{BB962C8B-B14F-4D97-AF65-F5344CB8AC3E}">
        <p14:creationId xmlns:p14="http://schemas.microsoft.com/office/powerpoint/2010/main" val="8995615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122" name="Picture 2" descr="down syndrome physical activity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319" y="2133600"/>
            <a:ext cx="6734175" cy="360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7084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Down</a:t>
            </a:r>
            <a:r>
              <a:rPr lang="tr-TR" dirty="0"/>
              <a:t> Sendromlu Bireylerde Fiziksel Aktivite Önerileri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Örnekler</a:t>
            </a:r>
          </a:p>
          <a:p>
            <a:pPr lvl="1"/>
            <a:r>
              <a:rPr lang="tr-TR" dirty="0"/>
              <a:t>Merdiven inip çıkma</a:t>
            </a:r>
          </a:p>
          <a:p>
            <a:pPr lvl="1"/>
            <a:r>
              <a:rPr lang="tr-TR" dirty="0"/>
              <a:t>Bahçe işleri</a:t>
            </a:r>
          </a:p>
          <a:p>
            <a:pPr lvl="1"/>
            <a:r>
              <a:rPr lang="tr-TR" dirty="0"/>
              <a:t>Spor (Futbol, basketbol, masa tenisi vb.)</a:t>
            </a:r>
          </a:p>
          <a:p>
            <a:pPr lvl="1"/>
            <a:r>
              <a:rPr lang="tr-TR" dirty="0"/>
              <a:t>Doğa gezileri, kamplar</a:t>
            </a:r>
          </a:p>
          <a:p>
            <a:pPr lvl="1"/>
            <a:r>
              <a:rPr lang="tr-TR" dirty="0"/>
              <a:t>Sokak ve ev içi oyunları (Yakalamaca, yakan top vb.)</a:t>
            </a:r>
          </a:p>
          <a:p>
            <a:pPr lvl="1"/>
            <a:r>
              <a:rPr lang="tr-TR" dirty="0"/>
              <a:t>Basit taşıma işleri (ev eşyaları, </a:t>
            </a:r>
            <a:r>
              <a:rPr lang="tr-TR" dirty="0" smtClean="0"/>
              <a:t>market poşetleri vb.)</a:t>
            </a:r>
          </a:p>
          <a:p>
            <a:pPr lvl="1"/>
            <a:r>
              <a:rPr lang="tr-TR" dirty="0"/>
              <a:t>Evcil hayvanları dışarıda gezdirme</a:t>
            </a: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9001988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Kaynaklar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tr-TR" dirty="0" smtClean="0"/>
              <a:t>1. </a:t>
            </a:r>
            <a:r>
              <a:rPr lang="tr-TR" dirty="0" err="1" smtClean="0"/>
              <a:t>Bassuk</a:t>
            </a:r>
            <a:r>
              <a:rPr lang="tr-TR" dirty="0" smtClean="0"/>
              <a:t> </a:t>
            </a:r>
            <a:r>
              <a:rPr lang="tr-TR" dirty="0"/>
              <a:t>SS, </a:t>
            </a:r>
            <a:r>
              <a:rPr lang="tr-TR" dirty="0" err="1"/>
              <a:t>Manson</a:t>
            </a:r>
            <a:r>
              <a:rPr lang="tr-TR" dirty="0"/>
              <a:t> JE. </a:t>
            </a:r>
            <a:r>
              <a:rPr lang="tr-TR" dirty="0" err="1"/>
              <a:t>Physical</a:t>
            </a:r>
            <a:r>
              <a:rPr lang="tr-TR" dirty="0"/>
              <a:t> </a:t>
            </a:r>
            <a:r>
              <a:rPr lang="tr-TR" dirty="0" err="1"/>
              <a:t>activity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health</a:t>
            </a:r>
            <a:r>
              <a:rPr lang="tr-TR" dirty="0"/>
              <a:t> in </a:t>
            </a:r>
            <a:r>
              <a:rPr lang="tr-TR" dirty="0" err="1"/>
              <a:t>women</a:t>
            </a:r>
            <a:r>
              <a:rPr lang="tr-TR" dirty="0"/>
              <a:t>: a </a:t>
            </a:r>
            <a:r>
              <a:rPr lang="tr-TR" dirty="0" err="1"/>
              <a:t>review</a:t>
            </a:r>
            <a:r>
              <a:rPr lang="tr-TR" dirty="0"/>
              <a:t> of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epidemiologic</a:t>
            </a:r>
            <a:r>
              <a:rPr lang="tr-TR" dirty="0"/>
              <a:t> </a:t>
            </a:r>
            <a:r>
              <a:rPr lang="tr-TR" dirty="0" err="1"/>
              <a:t>evidence</a:t>
            </a:r>
            <a:r>
              <a:rPr lang="tr-TR" dirty="0"/>
              <a:t>. </a:t>
            </a:r>
            <a:r>
              <a:rPr lang="tr-TR" dirty="0" err="1"/>
              <a:t>Am</a:t>
            </a:r>
            <a:r>
              <a:rPr lang="tr-TR" dirty="0"/>
              <a:t> J </a:t>
            </a:r>
            <a:r>
              <a:rPr lang="tr-TR" dirty="0" err="1"/>
              <a:t>Lifestyle</a:t>
            </a:r>
            <a:r>
              <a:rPr lang="tr-TR" dirty="0"/>
              <a:t> </a:t>
            </a:r>
            <a:r>
              <a:rPr lang="tr-TR" dirty="0" err="1"/>
              <a:t>Med</a:t>
            </a:r>
            <a:r>
              <a:rPr lang="tr-TR" dirty="0"/>
              <a:t>. 2014; 8(3):144–58. </a:t>
            </a:r>
          </a:p>
          <a:p>
            <a:pPr marL="0" indent="0">
              <a:buNone/>
            </a:pPr>
            <a:r>
              <a:rPr lang="tr-TR" dirty="0"/>
              <a:t>2. </a:t>
            </a:r>
            <a:r>
              <a:rPr lang="tr-TR" dirty="0" err="1"/>
              <a:t>Samitz</a:t>
            </a:r>
            <a:r>
              <a:rPr lang="tr-TR" dirty="0"/>
              <a:t> G, </a:t>
            </a:r>
            <a:r>
              <a:rPr lang="tr-TR" dirty="0" err="1"/>
              <a:t>Egger</a:t>
            </a:r>
            <a:r>
              <a:rPr lang="tr-TR" dirty="0"/>
              <a:t> M, </a:t>
            </a:r>
            <a:r>
              <a:rPr lang="tr-TR" dirty="0" err="1"/>
              <a:t>Zwahlen</a:t>
            </a:r>
            <a:r>
              <a:rPr lang="tr-TR" dirty="0"/>
              <a:t> M. </a:t>
            </a:r>
            <a:r>
              <a:rPr lang="tr-TR" dirty="0" err="1"/>
              <a:t>Domains</a:t>
            </a:r>
            <a:r>
              <a:rPr lang="tr-TR" dirty="0"/>
              <a:t> of </a:t>
            </a:r>
            <a:r>
              <a:rPr lang="tr-TR" dirty="0" err="1"/>
              <a:t>physical</a:t>
            </a:r>
            <a:r>
              <a:rPr lang="tr-TR" dirty="0"/>
              <a:t> </a:t>
            </a:r>
            <a:r>
              <a:rPr lang="tr-TR" dirty="0" err="1"/>
              <a:t>activity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all-cause</a:t>
            </a:r>
            <a:r>
              <a:rPr lang="tr-TR" dirty="0"/>
              <a:t> </a:t>
            </a:r>
            <a:r>
              <a:rPr lang="tr-TR" dirty="0" err="1"/>
              <a:t>mortality</a:t>
            </a:r>
            <a:r>
              <a:rPr lang="tr-TR" dirty="0"/>
              <a:t>: </a:t>
            </a:r>
            <a:r>
              <a:rPr lang="tr-TR" dirty="0" err="1"/>
              <a:t>systematic</a:t>
            </a:r>
            <a:r>
              <a:rPr lang="tr-TR" dirty="0"/>
              <a:t> </a:t>
            </a:r>
            <a:r>
              <a:rPr lang="tr-TR" dirty="0" err="1"/>
              <a:t>review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dose</a:t>
            </a:r>
            <a:r>
              <a:rPr lang="tr-TR" dirty="0"/>
              <a:t>–</a:t>
            </a:r>
            <a:r>
              <a:rPr lang="tr-TR" dirty="0" err="1"/>
              <a:t>response</a:t>
            </a:r>
            <a:r>
              <a:rPr lang="tr-TR" dirty="0"/>
              <a:t> meta-</a:t>
            </a:r>
            <a:r>
              <a:rPr lang="tr-TR" dirty="0" err="1"/>
              <a:t>analysis</a:t>
            </a:r>
            <a:r>
              <a:rPr lang="tr-TR" dirty="0"/>
              <a:t> of </a:t>
            </a:r>
            <a:r>
              <a:rPr lang="tr-TR" dirty="0" err="1"/>
              <a:t>cohort</a:t>
            </a:r>
            <a:r>
              <a:rPr lang="tr-TR" dirty="0"/>
              <a:t> </a:t>
            </a:r>
            <a:r>
              <a:rPr lang="tr-TR" dirty="0" err="1"/>
              <a:t>studies</a:t>
            </a:r>
            <a:r>
              <a:rPr lang="tr-TR" dirty="0"/>
              <a:t>. </a:t>
            </a:r>
            <a:r>
              <a:rPr lang="tr-TR" dirty="0" err="1"/>
              <a:t>Int</a:t>
            </a:r>
            <a:r>
              <a:rPr lang="tr-TR" dirty="0"/>
              <a:t> J </a:t>
            </a:r>
            <a:r>
              <a:rPr lang="tr-TR" dirty="0" err="1"/>
              <a:t>Epidemiol</a:t>
            </a:r>
            <a:r>
              <a:rPr lang="tr-TR" dirty="0"/>
              <a:t>. 2011; 40(5):1382–400. </a:t>
            </a:r>
          </a:p>
          <a:p>
            <a:pPr marL="0" indent="0">
              <a:buNone/>
            </a:pPr>
            <a:r>
              <a:rPr lang="tr-TR" dirty="0"/>
              <a:t>3. World </a:t>
            </a:r>
            <a:r>
              <a:rPr lang="tr-TR" dirty="0" err="1"/>
              <a:t>Health</a:t>
            </a:r>
            <a:r>
              <a:rPr lang="tr-TR" dirty="0"/>
              <a:t> </a:t>
            </a:r>
            <a:r>
              <a:rPr lang="tr-TR" dirty="0" err="1"/>
              <a:t>Organization</a:t>
            </a:r>
            <a:r>
              <a:rPr lang="tr-TR" dirty="0"/>
              <a:t>. Global </a:t>
            </a:r>
            <a:r>
              <a:rPr lang="tr-TR" dirty="0" err="1"/>
              <a:t>physical</a:t>
            </a:r>
            <a:r>
              <a:rPr lang="tr-TR" dirty="0"/>
              <a:t> </a:t>
            </a:r>
            <a:r>
              <a:rPr lang="tr-TR" dirty="0" err="1"/>
              <a:t>activity</a:t>
            </a:r>
            <a:r>
              <a:rPr lang="tr-TR" dirty="0"/>
              <a:t> </a:t>
            </a:r>
            <a:r>
              <a:rPr lang="tr-TR" dirty="0" err="1"/>
              <a:t>questionnaire</a:t>
            </a:r>
            <a:r>
              <a:rPr lang="tr-TR" dirty="0"/>
              <a:t> (GPAQ) </a:t>
            </a:r>
            <a:r>
              <a:rPr lang="tr-TR" dirty="0" err="1"/>
              <a:t>analysis</a:t>
            </a:r>
            <a:r>
              <a:rPr lang="tr-TR" dirty="0"/>
              <a:t> </a:t>
            </a:r>
            <a:r>
              <a:rPr lang="tr-TR" dirty="0" err="1"/>
              <a:t>guide</a:t>
            </a:r>
            <a:r>
              <a:rPr lang="tr-TR" dirty="0"/>
              <a:t>. </a:t>
            </a:r>
            <a:r>
              <a:rPr lang="tr-TR" dirty="0" err="1"/>
              <a:t>Geneva</a:t>
            </a:r>
            <a:r>
              <a:rPr lang="tr-TR" dirty="0"/>
              <a:t>: World </a:t>
            </a:r>
            <a:r>
              <a:rPr lang="tr-TR" dirty="0" err="1"/>
              <a:t>Health</a:t>
            </a:r>
            <a:r>
              <a:rPr lang="tr-TR" dirty="0"/>
              <a:t> </a:t>
            </a:r>
            <a:r>
              <a:rPr lang="tr-TR" dirty="0" err="1"/>
              <a:t>Organization</a:t>
            </a:r>
            <a:r>
              <a:rPr lang="tr-TR" dirty="0"/>
              <a:t>. 2012. </a:t>
            </a:r>
          </a:p>
          <a:p>
            <a:pPr marL="0" indent="0">
              <a:buNone/>
            </a:pPr>
            <a:r>
              <a:rPr lang="tr-TR" dirty="0"/>
              <a:t>4. </a:t>
            </a:r>
            <a:r>
              <a:rPr lang="tr-TR" dirty="0" err="1"/>
              <a:t>Blair</a:t>
            </a:r>
            <a:r>
              <a:rPr lang="tr-TR" dirty="0"/>
              <a:t> J, </a:t>
            </a:r>
            <a:r>
              <a:rPr lang="tr-TR" dirty="0" err="1"/>
              <a:t>Czaja</a:t>
            </a:r>
            <a:r>
              <a:rPr lang="tr-TR" dirty="0"/>
              <a:t> RF, </a:t>
            </a:r>
            <a:r>
              <a:rPr lang="tr-TR" dirty="0" err="1"/>
              <a:t>Blair</a:t>
            </a:r>
            <a:r>
              <a:rPr lang="tr-TR" dirty="0"/>
              <a:t> EA. </a:t>
            </a:r>
            <a:r>
              <a:rPr lang="tr-TR" dirty="0" err="1"/>
              <a:t>Designing</a:t>
            </a:r>
            <a:r>
              <a:rPr lang="tr-TR" dirty="0"/>
              <a:t> </a:t>
            </a:r>
            <a:r>
              <a:rPr lang="tr-TR" dirty="0" err="1"/>
              <a:t>surveys</a:t>
            </a:r>
            <a:r>
              <a:rPr lang="tr-TR" dirty="0"/>
              <a:t>: a </a:t>
            </a:r>
            <a:r>
              <a:rPr lang="tr-TR" dirty="0" err="1"/>
              <a:t>guide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decisions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procedures</a:t>
            </a:r>
            <a:r>
              <a:rPr lang="tr-TR" dirty="0"/>
              <a:t> ( 3rd Edition). </a:t>
            </a:r>
            <a:r>
              <a:rPr lang="tr-TR" dirty="0" err="1"/>
              <a:t>Thousand</a:t>
            </a:r>
            <a:r>
              <a:rPr lang="tr-TR" dirty="0"/>
              <a:t> </a:t>
            </a:r>
            <a:r>
              <a:rPr lang="tr-TR" dirty="0" err="1"/>
              <a:t>Oaks</a:t>
            </a:r>
            <a:r>
              <a:rPr lang="tr-TR" dirty="0"/>
              <a:t>, CA: </a:t>
            </a:r>
            <a:r>
              <a:rPr lang="tr-TR" dirty="0" err="1"/>
              <a:t>Sage</a:t>
            </a:r>
            <a:r>
              <a:rPr lang="tr-TR" dirty="0"/>
              <a:t> Publications; 2014. </a:t>
            </a:r>
          </a:p>
          <a:p>
            <a:pPr marL="0" indent="0">
              <a:buNone/>
            </a:pPr>
            <a:r>
              <a:rPr lang="tr-TR" dirty="0"/>
              <a:t>5. Armstrong T, </a:t>
            </a:r>
            <a:r>
              <a:rPr lang="tr-TR" dirty="0" err="1"/>
              <a:t>Bull</a:t>
            </a:r>
            <a:r>
              <a:rPr lang="tr-TR" dirty="0"/>
              <a:t> F. Development of </a:t>
            </a:r>
            <a:r>
              <a:rPr lang="tr-TR" dirty="0" err="1"/>
              <a:t>the</a:t>
            </a:r>
            <a:r>
              <a:rPr lang="tr-TR" dirty="0"/>
              <a:t> World </a:t>
            </a:r>
            <a:r>
              <a:rPr lang="tr-TR" dirty="0" err="1"/>
              <a:t>Health</a:t>
            </a:r>
            <a:r>
              <a:rPr lang="tr-TR" dirty="0"/>
              <a:t> </a:t>
            </a:r>
            <a:r>
              <a:rPr lang="tr-TR" dirty="0" err="1"/>
              <a:t>Organization</a:t>
            </a:r>
            <a:r>
              <a:rPr lang="tr-TR" dirty="0"/>
              <a:t> Global </a:t>
            </a:r>
            <a:r>
              <a:rPr lang="tr-TR" dirty="0" err="1"/>
              <a:t>Physical</a:t>
            </a:r>
            <a:r>
              <a:rPr lang="tr-TR" dirty="0"/>
              <a:t> Activity </a:t>
            </a:r>
            <a:r>
              <a:rPr lang="tr-TR" dirty="0" err="1"/>
              <a:t>Questionnaire</a:t>
            </a:r>
            <a:r>
              <a:rPr lang="tr-TR" dirty="0"/>
              <a:t> (GPAQ). J </a:t>
            </a:r>
            <a:r>
              <a:rPr lang="tr-TR" dirty="0" err="1"/>
              <a:t>Public</a:t>
            </a:r>
            <a:r>
              <a:rPr lang="tr-TR" dirty="0"/>
              <a:t> </a:t>
            </a:r>
            <a:r>
              <a:rPr lang="tr-TR" dirty="0" err="1"/>
              <a:t>Health</a:t>
            </a:r>
            <a:r>
              <a:rPr lang="tr-TR" dirty="0"/>
              <a:t>. 2006; 14(2):66–70. </a:t>
            </a:r>
          </a:p>
          <a:p>
            <a:pPr marL="0" indent="0">
              <a:buNone/>
            </a:pPr>
            <a:r>
              <a:rPr lang="tr-TR" dirty="0"/>
              <a:t>6. </a:t>
            </a:r>
            <a:r>
              <a:rPr lang="tr-TR" dirty="0" err="1"/>
              <a:t>Bull</a:t>
            </a:r>
            <a:r>
              <a:rPr lang="tr-TR" dirty="0"/>
              <a:t> FC, </a:t>
            </a:r>
            <a:r>
              <a:rPr lang="tr-TR" dirty="0" err="1"/>
              <a:t>Maslin</a:t>
            </a:r>
            <a:r>
              <a:rPr lang="tr-TR" dirty="0"/>
              <a:t> TS, Armstrong T. Global </a:t>
            </a:r>
            <a:r>
              <a:rPr lang="tr-TR" dirty="0" err="1"/>
              <a:t>Physical</a:t>
            </a:r>
            <a:r>
              <a:rPr lang="tr-TR" dirty="0"/>
              <a:t> Activity </a:t>
            </a:r>
            <a:r>
              <a:rPr lang="tr-TR" dirty="0" err="1"/>
              <a:t>Questionnaire</a:t>
            </a:r>
            <a:r>
              <a:rPr lang="tr-TR" dirty="0"/>
              <a:t> (GPAQ): nine </a:t>
            </a:r>
            <a:r>
              <a:rPr lang="tr-TR" dirty="0" err="1"/>
              <a:t>country</a:t>
            </a:r>
            <a:r>
              <a:rPr lang="tr-TR" dirty="0"/>
              <a:t> </a:t>
            </a:r>
            <a:r>
              <a:rPr lang="tr-TR" dirty="0" err="1"/>
              <a:t>reliability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validity</a:t>
            </a:r>
            <a:r>
              <a:rPr lang="tr-TR" dirty="0"/>
              <a:t> </a:t>
            </a:r>
            <a:r>
              <a:rPr lang="tr-TR" dirty="0" err="1"/>
              <a:t>study</a:t>
            </a:r>
            <a:r>
              <a:rPr lang="tr-TR" dirty="0"/>
              <a:t>. J </a:t>
            </a:r>
            <a:r>
              <a:rPr lang="tr-TR" dirty="0" err="1"/>
              <a:t>Phys</a:t>
            </a:r>
            <a:r>
              <a:rPr lang="tr-TR" dirty="0"/>
              <a:t> </a:t>
            </a:r>
            <a:r>
              <a:rPr lang="tr-TR" dirty="0" err="1"/>
              <a:t>Act</a:t>
            </a:r>
            <a:r>
              <a:rPr lang="tr-TR" dirty="0"/>
              <a:t> </a:t>
            </a:r>
            <a:r>
              <a:rPr lang="tr-TR" dirty="0" err="1"/>
              <a:t>Health</a:t>
            </a:r>
            <a:r>
              <a:rPr lang="tr-TR" dirty="0"/>
              <a:t>. 2009; 6(6):790–804. </a:t>
            </a:r>
          </a:p>
          <a:p>
            <a:pPr marL="0" indent="0">
              <a:buNone/>
            </a:pPr>
            <a:r>
              <a:rPr lang="tr-TR" dirty="0"/>
              <a:t>7. Öztürk, M. Üniversitede Eğitim-Öğretim Gören Öğrencilerde Uluslararası Fiziksel Aktivite Anketinin Geçerliliği Ve Güvenirliği Ve Fiziksel Aktivite Düzeylerinin Belirlenmesi. Yüksek Lisans Tezi, 2005. </a:t>
            </a:r>
          </a:p>
          <a:p>
            <a:pPr marL="0" indent="0">
              <a:buNone/>
            </a:pPr>
            <a:r>
              <a:rPr lang="tr-TR" dirty="0"/>
              <a:t>8. </a:t>
            </a:r>
            <a:r>
              <a:rPr lang="tr-TR" dirty="0" smtClean="0"/>
              <a:t>Türkiye Beslenme </a:t>
            </a:r>
            <a:r>
              <a:rPr lang="tr-TR" smtClean="0"/>
              <a:t>Sağlık Araştırması, 2010</a:t>
            </a:r>
            <a:endParaRPr lang="tr-TR" dirty="0" smtClean="0"/>
          </a:p>
          <a:p>
            <a:pPr marL="0" indent="0">
              <a:buNone/>
            </a:pPr>
            <a:r>
              <a:rPr lang="tr-TR" dirty="0" smtClean="0"/>
              <a:t>9. P</a:t>
            </a:r>
            <a:r>
              <a:rPr lang="en-US" dirty="0" err="1" smtClean="0"/>
              <a:t>reventing</a:t>
            </a:r>
            <a:r>
              <a:rPr lang="en-US" dirty="0" smtClean="0"/>
              <a:t> </a:t>
            </a:r>
            <a:r>
              <a:rPr lang="en-US" dirty="0"/>
              <a:t>chronic diseases: </a:t>
            </a:r>
            <a:r>
              <a:rPr lang="en-US" dirty="0" smtClean="0"/>
              <a:t>a</a:t>
            </a:r>
            <a:r>
              <a:rPr lang="tr-TR" dirty="0" smtClean="0"/>
              <a:t> </a:t>
            </a:r>
            <a:r>
              <a:rPr lang="en-US" dirty="0" smtClean="0"/>
              <a:t>vital investment</a:t>
            </a:r>
            <a:r>
              <a:rPr lang="tr-TR" dirty="0" smtClean="0"/>
              <a:t>, </a:t>
            </a:r>
            <a:r>
              <a:rPr lang="en-US" dirty="0" smtClean="0"/>
              <a:t>2005</a:t>
            </a:r>
            <a:r>
              <a:rPr lang="tr-TR" dirty="0" smtClean="0"/>
              <a:t>,</a:t>
            </a:r>
            <a:r>
              <a:rPr lang="en-US" dirty="0" smtClean="0"/>
              <a:t> </a:t>
            </a:r>
            <a:r>
              <a:rPr lang="en-US" dirty="0"/>
              <a:t>World Health Organization, </a:t>
            </a:r>
            <a:r>
              <a:rPr lang="en-US" dirty="0" smtClean="0"/>
              <a:t>Geneva</a:t>
            </a: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257325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Kaynaklar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r-TR" sz="1100" dirty="0" smtClean="0"/>
              <a:t>10</a:t>
            </a:r>
            <a:r>
              <a:rPr lang="tr-TR" sz="1100" dirty="0"/>
              <a:t>. </a:t>
            </a:r>
            <a:r>
              <a:rPr lang="tr-TR" sz="1100" dirty="0" err="1"/>
              <a:t>Bull</a:t>
            </a:r>
            <a:r>
              <a:rPr lang="tr-TR" sz="1100" dirty="0"/>
              <a:t> F, Armstrong </a:t>
            </a:r>
            <a:r>
              <a:rPr lang="tr-TR" sz="1100" dirty="0" smtClean="0"/>
              <a:t>T, 2004, </a:t>
            </a:r>
            <a:r>
              <a:rPr lang="tr-TR" sz="1100" dirty="0" err="1" smtClean="0"/>
              <a:t>Physical</a:t>
            </a:r>
            <a:r>
              <a:rPr lang="tr-TR" sz="1100" dirty="0" smtClean="0"/>
              <a:t> </a:t>
            </a:r>
            <a:r>
              <a:rPr lang="tr-TR" sz="1100" dirty="0" err="1" smtClean="0"/>
              <a:t>inactivity</a:t>
            </a:r>
            <a:r>
              <a:rPr lang="tr-TR" sz="1100" dirty="0" smtClean="0"/>
              <a:t>. </a:t>
            </a:r>
            <a:r>
              <a:rPr lang="tr-TR" sz="1100" dirty="0" err="1" smtClean="0"/>
              <a:t>Comparative</a:t>
            </a:r>
            <a:r>
              <a:rPr lang="tr-TR" sz="1100" dirty="0" smtClean="0"/>
              <a:t> </a:t>
            </a:r>
            <a:r>
              <a:rPr lang="tr-TR" sz="1100" dirty="0" err="1"/>
              <a:t>quantification</a:t>
            </a:r>
            <a:r>
              <a:rPr lang="tr-TR" sz="1100" dirty="0"/>
              <a:t> of </a:t>
            </a:r>
            <a:r>
              <a:rPr lang="tr-TR" sz="1100" dirty="0" err="1"/>
              <a:t>health</a:t>
            </a:r>
            <a:r>
              <a:rPr lang="tr-TR" sz="1100" dirty="0"/>
              <a:t> </a:t>
            </a:r>
            <a:r>
              <a:rPr lang="tr-TR" sz="1100" dirty="0" err="1"/>
              <a:t>risks</a:t>
            </a:r>
            <a:r>
              <a:rPr lang="tr-TR" sz="1100" dirty="0"/>
              <a:t>: global </a:t>
            </a:r>
            <a:r>
              <a:rPr lang="tr-TR" sz="1100" dirty="0" err="1" smtClean="0"/>
              <a:t>and</a:t>
            </a:r>
            <a:r>
              <a:rPr lang="tr-TR" sz="1100" dirty="0" smtClean="0"/>
              <a:t> </a:t>
            </a:r>
            <a:r>
              <a:rPr lang="tr-TR" sz="1100" dirty="0" err="1" smtClean="0"/>
              <a:t>regional</a:t>
            </a:r>
            <a:r>
              <a:rPr lang="tr-TR" sz="1100" dirty="0" smtClean="0"/>
              <a:t> </a:t>
            </a:r>
            <a:r>
              <a:rPr lang="tr-TR" sz="1100" dirty="0" err="1"/>
              <a:t>burden</a:t>
            </a:r>
            <a:r>
              <a:rPr lang="tr-TR" sz="1100" dirty="0"/>
              <a:t> of </a:t>
            </a:r>
            <a:r>
              <a:rPr lang="tr-TR" sz="1100" dirty="0" err="1"/>
              <a:t>disease</a:t>
            </a:r>
            <a:r>
              <a:rPr lang="tr-TR" sz="1100" dirty="0"/>
              <a:t> </a:t>
            </a:r>
            <a:r>
              <a:rPr lang="tr-TR" sz="1100" dirty="0" err="1"/>
              <a:t>attributable</a:t>
            </a:r>
            <a:r>
              <a:rPr lang="tr-TR" sz="1100" dirty="0"/>
              <a:t> </a:t>
            </a:r>
            <a:r>
              <a:rPr lang="tr-TR" sz="1100" dirty="0" err="1"/>
              <a:t>to</a:t>
            </a:r>
            <a:r>
              <a:rPr lang="tr-TR" sz="1100" dirty="0"/>
              <a:t> </a:t>
            </a:r>
            <a:r>
              <a:rPr lang="tr-TR" sz="1100" dirty="0" err="1"/>
              <a:t>selected</a:t>
            </a:r>
            <a:r>
              <a:rPr lang="tr-TR" sz="1100" dirty="0"/>
              <a:t> </a:t>
            </a:r>
            <a:r>
              <a:rPr lang="tr-TR" sz="1100" dirty="0" err="1"/>
              <a:t>major</a:t>
            </a:r>
            <a:r>
              <a:rPr lang="tr-TR" sz="1100" dirty="0"/>
              <a:t> </a:t>
            </a:r>
            <a:r>
              <a:rPr lang="tr-TR" sz="1100" dirty="0" smtClean="0"/>
              <a:t>risk </a:t>
            </a:r>
            <a:r>
              <a:rPr lang="tr-TR" sz="1100" dirty="0" err="1" smtClean="0"/>
              <a:t>factors</a:t>
            </a:r>
            <a:r>
              <a:rPr lang="tr-TR" sz="1100" dirty="0" smtClean="0"/>
              <a:t>, World </a:t>
            </a:r>
            <a:r>
              <a:rPr lang="tr-TR" sz="1100" dirty="0" err="1"/>
              <a:t>Health</a:t>
            </a:r>
            <a:r>
              <a:rPr lang="tr-TR" sz="1100" dirty="0"/>
              <a:t> </a:t>
            </a:r>
            <a:r>
              <a:rPr lang="tr-TR" sz="1100" dirty="0" err="1"/>
              <a:t>Organization</a:t>
            </a:r>
            <a:r>
              <a:rPr lang="tr-TR" sz="1100" dirty="0"/>
              <a:t>, </a:t>
            </a:r>
            <a:r>
              <a:rPr lang="tr-TR" sz="1100" dirty="0" err="1" smtClean="0"/>
              <a:t>Geneva</a:t>
            </a:r>
            <a:endParaRPr lang="tr-TR" sz="1100" dirty="0" smtClean="0"/>
          </a:p>
          <a:p>
            <a:pPr marL="0" indent="0">
              <a:buNone/>
            </a:pPr>
            <a:r>
              <a:rPr lang="tr-TR" sz="1100" dirty="0" smtClean="0"/>
              <a:t>11. </a:t>
            </a:r>
            <a:r>
              <a:rPr lang="en-US" sz="1100" dirty="0" err="1"/>
              <a:t>Saxena</a:t>
            </a:r>
            <a:r>
              <a:rPr lang="en-US" sz="1100" dirty="0"/>
              <a:t> S, van </a:t>
            </a:r>
            <a:r>
              <a:rPr lang="en-US" sz="1100" dirty="0" err="1"/>
              <a:t>Ommeren</a:t>
            </a:r>
            <a:r>
              <a:rPr lang="en-US" sz="1100" dirty="0"/>
              <a:t> </a:t>
            </a:r>
            <a:r>
              <a:rPr lang="en-US" sz="1100" dirty="0" smtClean="0"/>
              <a:t>M</a:t>
            </a:r>
            <a:r>
              <a:rPr lang="tr-TR" sz="1100" dirty="0" smtClean="0"/>
              <a:t>, </a:t>
            </a:r>
            <a:r>
              <a:rPr lang="en-US" sz="1100" dirty="0" smtClean="0"/>
              <a:t>2005</a:t>
            </a:r>
            <a:r>
              <a:rPr lang="tr-TR" sz="1100" dirty="0" smtClean="0"/>
              <a:t>,</a:t>
            </a:r>
            <a:r>
              <a:rPr lang="en-US" sz="1100" dirty="0" smtClean="0"/>
              <a:t> Mental</a:t>
            </a:r>
            <a:r>
              <a:rPr lang="tr-TR" sz="1100" dirty="0" smtClean="0"/>
              <a:t> </a:t>
            </a:r>
            <a:r>
              <a:rPr lang="en-US" sz="1100" dirty="0" smtClean="0"/>
              <a:t>health </a:t>
            </a:r>
            <a:r>
              <a:rPr lang="en-US" sz="1100" dirty="0"/>
              <a:t>benefits of physical </a:t>
            </a:r>
            <a:r>
              <a:rPr lang="en-US" sz="1100" dirty="0" smtClean="0"/>
              <a:t>activity</a:t>
            </a:r>
            <a:r>
              <a:rPr lang="tr-TR" sz="1100" dirty="0" smtClean="0"/>
              <a:t>, </a:t>
            </a:r>
            <a:r>
              <a:rPr lang="en-US" sz="1100" dirty="0" smtClean="0"/>
              <a:t>Journal </a:t>
            </a:r>
            <a:r>
              <a:rPr lang="en-US" sz="1100" dirty="0"/>
              <a:t>of Mental </a:t>
            </a:r>
            <a:r>
              <a:rPr lang="en-US" sz="1100" dirty="0" smtClean="0"/>
              <a:t>Health</a:t>
            </a:r>
            <a:endParaRPr lang="tr-TR" sz="1100" dirty="0" smtClean="0"/>
          </a:p>
          <a:p>
            <a:pPr marL="0" indent="0">
              <a:buNone/>
            </a:pPr>
            <a:r>
              <a:rPr lang="tr-TR" sz="1100" dirty="0" smtClean="0"/>
              <a:t>12. </a:t>
            </a:r>
            <a:r>
              <a:rPr lang="en-US" sz="1100" dirty="0"/>
              <a:t>Bauman A (2004) Updating the evidence that physical activity </a:t>
            </a:r>
            <a:r>
              <a:rPr lang="en-US" sz="1100" dirty="0" smtClean="0"/>
              <a:t>is</a:t>
            </a:r>
            <a:r>
              <a:rPr lang="tr-TR" sz="1100" dirty="0" smtClean="0"/>
              <a:t> </a:t>
            </a:r>
            <a:r>
              <a:rPr lang="en-US" sz="1100" dirty="0" smtClean="0"/>
              <a:t>good </a:t>
            </a:r>
            <a:r>
              <a:rPr lang="en-US" sz="1100" dirty="0"/>
              <a:t>for health: an epidemiological review 2000–2003. J </a:t>
            </a:r>
            <a:r>
              <a:rPr lang="en-US" sz="1100" dirty="0" err="1" smtClean="0"/>
              <a:t>Sci</a:t>
            </a:r>
            <a:r>
              <a:rPr lang="tr-TR" sz="1100" dirty="0" smtClean="0"/>
              <a:t> </a:t>
            </a:r>
            <a:r>
              <a:rPr lang="en-US" sz="1100" dirty="0" smtClean="0"/>
              <a:t>Med </a:t>
            </a:r>
            <a:r>
              <a:rPr lang="en-US" sz="1100" dirty="0" err="1" smtClean="0"/>
              <a:t>Spor</a:t>
            </a:r>
            <a:r>
              <a:rPr lang="tr-TR" sz="1100" dirty="0" smtClean="0"/>
              <a:t>t</a:t>
            </a:r>
          </a:p>
          <a:p>
            <a:pPr marL="0" indent="0">
              <a:buNone/>
            </a:pPr>
            <a:r>
              <a:rPr lang="tr-TR" sz="1100" dirty="0" smtClean="0"/>
              <a:t>13. Türkiye Fiziksel </a:t>
            </a:r>
            <a:r>
              <a:rPr lang="tr-TR" sz="1100" smtClean="0"/>
              <a:t>Aktivite Rehberi, 2014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236478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6146" name="Picture 2" descr="down syndrome physical activity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103" y="2133600"/>
            <a:ext cx="5472608" cy="316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80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Teşekkürler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7270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an">
  <a:themeElements>
    <a:clrScheme name="Duman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Duma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uma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2808</TotalTime>
  <Words>1387</Words>
  <Application>Microsoft Office PowerPoint</Application>
  <PresentationFormat>Ekran Gösterisi (4:3)</PresentationFormat>
  <Paragraphs>240</Paragraphs>
  <Slides>35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35</vt:i4>
      </vt:variant>
    </vt:vector>
  </HeadingPairs>
  <TitlesOfParts>
    <vt:vector size="42" baseType="lpstr">
      <vt:lpstr>Arial</vt:lpstr>
      <vt:lpstr>Calibri</vt:lpstr>
      <vt:lpstr>Century Gothic</vt:lpstr>
      <vt:lpstr>Symbol</vt:lpstr>
      <vt:lpstr>Times New Roman</vt:lpstr>
      <vt:lpstr>Wingdings 3</vt:lpstr>
      <vt:lpstr>Duman</vt:lpstr>
      <vt:lpstr>Fiziksel Aktivite</vt:lpstr>
      <vt:lpstr>Fiziksel Aktivite Tanımı</vt:lpstr>
      <vt:lpstr>Fiziksel Aktivite Tipleri</vt:lpstr>
      <vt:lpstr>Aerobik Aktivite</vt:lpstr>
      <vt:lpstr>Diğer Fiziksel Aktivite Türleri</vt:lpstr>
      <vt:lpstr>PowerPoint Sunusu</vt:lpstr>
      <vt:lpstr>Diğer Fiziksel Aktivite Türleri</vt:lpstr>
      <vt:lpstr>Diğer Fiziksel Aktivite Türleri</vt:lpstr>
      <vt:lpstr>Fiziksel Aktivite Şiddeti</vt:lpstr>
      <vt:lpstr>Fiziksel Aktivite Şiddeti</vt:lpstr>
      <vt:lpstr>Fiziksel Aktivite Şiddeti</vt:lpstr>
      <vt:lpstr>PowerPoint Sunusu</vt:lpstr>
      <vt:lpstr>Fiziksel Aktivite Şiddeti</vt:lpstr>
      <vt:lpstr>Fiziksel Aktivitenin Sağlığa Etkileri</vt:lpstr>
      <vt:lpstr>Fiziksel Aktivitenin Sağlığa Etkileri</vt:lpstr>
      <vt:lpstr>Fiziksel Aktivitenin Sağlığa Etkileri</vt:lpstr>
      <vt:lpstr>Fiziksel Aktivitenin Sağlığa Etkileri</vt:lpstr>
      <vt:lpstr>PowerPoint Sunusu</vt:lpstr>
      <vt:lpstr>Fiziksel Aktivitenin Halk Sağlığı Açısından Önemi</vt:lpstr>
      <vt:lpstr>Fiziksel Aktivitenin Halk Sağlığı Açısından Önemi</vt:lpstr>
      <vt:lpstr>Fiziksel Aktivitenin Halk Sağlığı Açısından Önemi</vt:lpstr>
      <vt:lpstr>DSÖ’nün Önerisi</vt:lpstr>
      <vt:lpstr>PowerPoint Sunusu</vt:lpstr>
      <vt:lpstr>PowerPoint Sunusu</vt:lpstr>
      <vt:lpstr>PowerPoint Sunusu</vt:lpstr>
      <vt:lpstr>Fiziksel Aktivitenin Down Sendromlu Bireylere Faydaları</vt:lpstr>
      <vt:lpstr>Fiziksel Aktivitenin Down Sendromlu Bireylere Faydaları</vt:lpstr>
      <vt:lpstr>Down Sendromlu Bireylerin Dikkat Etmesi Gereken Durumlar</vt:lpstr>
      <vt:lpstr>Down Sendromlu Bireylerde Fiziksel Aktivite Önerileri</vt:lpstr>
      <vt:lpstr>PowerPoint Sunusu</vt:lpstr>
      <vt:lpstr>Down Sendromlu Bireylerde Fiziksel Aktivite Önerileri</vt:lpstr>
      <vt:lpstr>Kaynaklar</vt:lpstr>
      <vt:lpstr>Kaynaklar</vt:lpstr>
      <vt:lpstr>PowerPoint Sunusu</vt:lpstr>
      <vt:lpstr>Teşekkürler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AİLE HEKİMİNİN BİR ÜNİVERSİTE HASTANESİ ÇOCUK GÖĞÜS HASTALIKLARI VE ALERJİ POLİKLİNİĞİ’NDEN HİZMET ALAN ASTIM TANILI ÇOCUKLARIN SAĞLIK HİZMETLERİNİN EŞGÜDÜMÜNÜ SAĞLAYABİLME DÜZEYİ</dc:title>
  <dc:creator>pc10</dc:creator>
  <cp:lastModifiedBy>Admin</cp:lastModifiedBy>
  <cp:revision>635</cp:revision>
  <dcterms:created xsi:type="dcterms:W3CDTF">2015-12-22T06:40:01Z</dcterms:created>
  <dcterms:modified xsi:type="dcterms:W3CDTF">2018-04-04T13:17:54Z</dcterms:modified>
</cp:coreProperties>
</file>