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9" r:id="rId40"/>
    <p:sldId id="310" r:id="rId41"/>
    <p:sldId id="308" r:id="rId42"/>
    <p:sldId id="313" r:id="rId43"/>
    <p:sldId id="314" r:id="rId44"/>
    <p:sldId id="315" r:id="rId45"/>
    <p:sldId id="316" r:id="rId46"/>
    <p:sldId id="317" r:id="rId47"/>
    <p:sldId id="318" r:id="rId48"/>
    <p:sldId id="319" r:id="rId49"/>
    <p:sldId id="320" r:id="rId50"/>
    <p:sldId id="321" r:id="rId51"/>
    <p:sldId id="322" r:id="rId52"/>
    <p:sldId id="324" r:id="rId53"/>
    <p:sldId id="325" r:id="rId54"/>
    <p:sldId id="326" r:id="rId55"/>
    <p:sldId id="312" r:id="rId56"/>
  </p:sldIdLst>
  <p:sldSz cx="12060238" cy="882015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3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/>
          <p:nvPr/>
        </p:nvSpPr>
        <p:spPr>
          <a:xfrm>
            <a:off x="1635114" y="3159936"/>
            <a:ext cx="9460400" cy="44701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4877"/>
              </a:lnSpc>
            </a:pPr>
            <a:r>
              <a:rPr lang="en-US" altLang="zh-CN" sz="3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ERİŞKİN DİYABETLİ BİREYLER İÇİN</a:t>
            </a:r>
          </a:p>
          <a:p>
            <a:pPr indent="2589492">
              <a:lnSpc>
                <a:spcPts val="5054"/>
              </a:lnSpc>
            </a:pPr>
            <a:r>
              <a:rPr lang="en-US" altLang="zh-CN" sz="3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EĞİTİM SETİ - 3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299536">
              <a:lnSpc>
                <a:spcPts val="2986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DİYABET KOMPLİKASYONLARI VE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627473">
              <a:lnSpc>
                <a:spcPts val="2600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ÖNLENMESİ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204334">
              <a:lnSpc>
                <a:spcPts val="2679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DİYABETLE YAŞAM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153" y="558208"/>
            <a:ext cx="2989729" cy="215728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"/>
          <p:cNvSpPr txBox="1"/>
          <p:nvPr/>
        </p:nvSpPr>
        <p:spPr>
          <a:xfrm>
            <a:off x="2015994" y="1164033"/>
            <a:ext cx="8052324" cy="690101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KOMPLİKASYONLARI VE ÖNLENMESİ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36006">
              <a:lnSpc>
                <a:spcPts val="2933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4.1. Kısa dönemde gelişen komplikasyonlar: 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</a:t>
            </a:r>
          </a:p>
          <a:p>
            <a:pPr indent="93600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ketoasidoz, hiperglisemik hiperozmolar durum ve</a:t>
            </a:r>
          </a:p>
          <a:p>
            <a:pPr indent="93600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36006">
              <a:lnSpc>
                <a:spcPts val="3117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4.2. Uzun dönemde gelişen komplikasyonlar: 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Retinopati,</a:t>
            </a:r>
          </a:p>
          <a:p>
            <a:pPr indent="93600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nefropati, nöropati, kalp-damar hastalıkları, periferik</a:t>
            </a:r>
          </a:p>
          <a:p>
            <a:pPr indent="93600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damar hastalıkları, inme ve ayak ülserleri.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781462">
              <a:lnSpc>
                <a:spcPts val="280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260000" y="1164032"/>
            <a:ext cx="9001913" cy="674129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3780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4.1. DİYABETİN KISA DÖNEMDE, ANİ GELİŞEN,</a:t>
            </a:r>
          </a:p>
          <a:p>
            <a:pPr indent="274348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İSTENMEYEN ETKİLERİ</a:t>
            </a:r>
          </a:p>
          <a:p>
            <a:pPr indent="0">
              <a:lnSpc>
                <a:spcPts val="3333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Hiperglisemi: 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şekerinin normalden yüksek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olmasıdır.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Nedenleri: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 düzenleyici ilaçlar ve insülinin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yeterli dozda alınmaması.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enjeksiyonunun doğru yapılmaması.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Çok fazla yemek yenmesi.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yapılmaması.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Başka hastalıkların (ateşli hastalıklar vb.) eşlik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etmesi.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Bireyin stresli olması.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Kullanılan bazı ilaçlar (kortizon, kemoterapi,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diüretik, antidepresan vb.)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"/>
          <p:cNvSpPr txBox="1"/>
          <p:nvPr/>
        </p:nvSpPr>
        <p:spPr>
          <a:xfrm>
            <a:off x="2270475" y="1164036"/>
            <a:ext cx="6555571" cy="293363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6268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HİPERGLİSEMİNİN BELİRTİLERİ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06438">
              <a:lnSpc>
                <a:spcPts val="351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Çok su içme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00ABEE"/>
                </a:solidFill>
                <a:latin typeface="Comic Sans MS" charset="0"/>
                <a:cs typeface="Comic Sans MS" charset="0"/>
              </a:rPr>
              <a:t>Sık idrara çıkma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9092">
              <a:lnSpc>
                <a:spcPts val="3699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Ağız kuruluğu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5388">
              <a:lnSpc>
                <a:spcPts val="3699"/>
              </a:lnSpc>
            </a:pPr>
            <a:r>
              <a:rPr lang="en-US" altLang="zh-CN" sz="2100" dirty="0" smtClean="0">
                <a:solidFill>
                  <a:srgbClr val="E16719"/>
                </a:solidFill>
                <a:latin typeface="Comic Sans MS" charset="0"/>
                <a:cs typeface="Comic Sans MS" charset="0"/>
              </a:rPr>
              <a:t>Kilo kaybı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26407" y="4322889"/>
            <a:ext cx="3217808" cy="27591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42963">
              <a:lnSpc>
                <a:spcPts val="2926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Yorgunluk ve bitkinlik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28065">
              <a:lnSpc>
                <a:spcPts val="3699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Görme bulanıklığı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32383">
              <a:lnSpc>
                <a:spcPts val="3699"/>
              </a:lnSpc>
            </a:pPr>
            <a:r>
              <a:rPr lang="en-US" altLang="zh-CN" sz="2100" dirty="0" smtClean="0">
                <a:solidFill>
                  <a:srgbClr val="446F83"/>
                </a:solidFill>
                <a:latin typeface="Comic Sans MS" charset="0"/>
                <a:cs typeface="Comic Sans MS" charset="0"/>
              </a:rPr>
              <a:t>Açlık Hissi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Deride kuruluk ve kaşıntı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48893">
              <a:lnSpc>
                <a:spcPts val="3699"/>
              </a:lnSpc>
            </a:pPr>
            <a:r>
              <a:rPr lang="en-US" altLang="zh-CN" sz="2100" dirty="0" smtClean="0">
                <a:solidFill>
                  <a:srgbClr val="00ABEE"/>
                </a:solidFill>
                <a:latin typeface="Comic Sans MS" charset="0"/>
                <a:cs typeface="Comic Sans MS" charset="0"/>
              </a:rPr>
              <a:t>Uyuma İsteği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98986" y="4228811"/>
            <a:ext cx="906857" cy="33947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8187">
              <a:lnSpc>
                <a:spcPts val="1950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Sık idrara</a:t>
            </a:r>
          </a:p>
          <a:p>
            <a:pPr indent="235545">
              <a:lnSpc>
                <a:spcPts val="1679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çıkma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419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Yorgunluk</a:t>
            </a:r>
          </a:p>
          <a:p>
            <a:pPr indent="255320">
              <a:lnSpc>
                <a:spcPts val="1679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hissi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24027" y="4228785"/>
            <a:ext cx="1011696" cy="34074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45736">
              <a:lnSpc>
                <a:spcPts val="1950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 kaybı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199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Çok su içme</a:t>
            </a:r>
          </a:p>
          <a:p>
            <a:pPr indent="273811">
              <a:lnSpc>
                <a:spcPts val="1680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isteği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4"/>
          <p:cNvSpPr txBox="1"/>
          <p:nvPr/>
        </p:nvSpPr>
        <p:spPr>
          <a:xfrm>
            <a:off x="2347162" y="1164032"/>
            <a:ext cx="5753498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42446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HİPERGLİSEMİK KOMALAR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27570">
              <a:lnSpc>
                <a:spcPts val="3654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Diyabetik ketoasidoz:</a:t>
            </a:r>
          </a:p>
          <a:p>
            <a:pPr indent="61607">
              <a:lnSpc>
                <a:spcPts val="34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hastalarda kan ve idrarda</a:t>
            </a:r>
          </a:p>
          <a:p>
            <a:pPr indent="441121">
              <a:lnSpc>
                <a:spcPts val="32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glukoz ve keton yüksekliği ile</a:t>
            </a:r>
          </a:p>
          <a:p>
            <a:pPr indent="0">
              <a:lnSpc>
                <a:spcPts val="32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seyreden ve komaya kadar varabilen</a:t>
            </a:r>
          </a:p>
          <a:p>
            <a:pPr indent="1048130">
              <a:lnSpc>
                <a:spcPts val="32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ciddi komplikasyon.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1742">
              <a:lnSpc>
                <a:spcPts val="3184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Hiperglisemik hiperozmolar koma:</a:t>
            </a:r>
          </a:p>
          <a:p>
            <a:pPr indent="152819">
              <a:lnSpc>
                <a:spcPts val="34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çok az da olsa pankreastan insülin</a:t>
            </a:r>
          </a:p>
          <a:p>
            <a:pPr indent="4000">
              <a:lnSpc>
                <a:spcPts val="32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salınımı vardır, kan ve idrarda keton</a:t>
            </a:r>
          </a:p>
          <a:p>
            <a:pPr indent="153885">
              <a:lnSpc>
                <a:spcPts val="32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artmaz, ağır kan şekeri yüksekliği</a:t>
            </a:r>
          </a:p>
          <a:p>
            <a:pPr indent="1016393">
              <a:lnSpc>
                <a:spcPts val="32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ile seyreden durum.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50294">
              <a:lnSpc>
                <a:spcPts val="284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820208" y="5237992"/>
            <a:ext cx="1582941" cy="3162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490"/>
              </a:lnSpc>
            </a:pPr>
            <a:r>
              <a:rPr lang="en-US" altLang="zh-CN" sz="2000" dirty="0" smtClean="0">
                <a:solidFill>
                  <a:srgbClr val="BD1B2C"/>
                </a:solidFill>
                <a:latin typeface="Times New Roman" charset="0"/>
                <a:cs typeface="Times New Roman" charset="0"/>
              </a:rPr>
              <a:t>GLUKOMETRE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7"/>
          <p:cNvSpPr txBox="1"/>
          <p:nvPr/>
        </p:nvSpPr>
        <p:spPr>
          <a:xfrm>
            <a:off x="2522987" y="1164032"/>
            <a:ext cx="7013461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7606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KETOASİDOZ NEDENLERİ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58"/>
              </a:lnSpc>
            </a:pPr>
            <a:r>
              <a:rPr lang="en-US" altLang="zh-CN" sz="2100" dirty="0" smtClean="0">
                <a:solidFill>
                  <a:srgbClr val="00ABEE"/>
                </a:solidFill>
                <a:latin typeface="Comic Sans MS" charset="0"/>
                <a:cs typeface="Comic Sans MS" charset="0"/>
              </a:rPr>
              <a:t>İnfeksiyonlar (özellikle idrar yolu infeksiyonları ve üst</a:t>
            </a:r>
          </a:p>
          <a:p>
            <a:pPr indent="1759686">
              <a:lnSpc>
                <a:spcPts val="3000"/>
              </a:lnSpc>
            </a:pPr>
            <a:r>
              <a:rPr lang="en-US" altLang="zh-CN" sz="2100" dirty="0" smtClean="0">
                <a:solidFill>
                  <a:srgbClr val="00ABEE"/>
                </a:solidFill>
                <a:latin typeface="Comic Sans MS" charset="0"/>
                <a:cs typeface="Comic Sans MS" charset="0"/>
              </a:rPr>
              <a:t>solunum yolu infeksiyonları)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99033">
              <a:lnSpc>
                <a:spcPts val="3416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Yetersiz insülin kullanımı veya insülinin hiç</a:t>
            </a:r>
          </a:p>
          <a:p>
            <a:pPr indent="2617127">
              <a:lnSpc>
                <a:spcPts val="3000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kullanılmaması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30082">
              <a:lnSpc>
                <a:spcPts val="3416"/>
              </a:lnSpc>
            </a:pPr>
            <a:r>
              <a:rPr lang="en-US" altLang="zh-CN" sz="2100" dirty="0" smtClean="0">
                <a:solidFill>
                  <a:srgbClr val="446F83"/>
                </a:solidFill>
                <a:latin typeface="Comic Sans MS" charset="0"/>
                <a:cs typeface="Comic Sans MS" charset="0"/>
              </a:rPr>
              <a:t>Yeni başlayan tip 1 diyabet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009726">
              <a:lnSpc>
                <a:spcPts val="3416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İnsülin pompasında kateterin tıkanması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29232">
              <a:lnSpc>
                <a:spcPts val="3416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Sürekli aynı yere insülin yapılması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08022">
              <a:lnSpc>
                <a:spcPts val="3416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Kontrolsüz diyabet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59228">
              <a:lnSpc>
                <a:spcPts val="3416"/>
              </a:lnSpc>
            </a:pPr>
            <a:r>
              <a:rPr lang="en-US" altLang="zh-CN" sz="2100" dirty="0" smtClean="0">
                <a:solidFill>
                  <a:srgbClr val="E16719"/>
                </a:solidFill>
                <a:latin typeface="Comic Sans MS" charset="0"/>
                <a:cs typeface="Comic Sans MS" charset="0"/>
              </a:rPr>
              <a:t>Yeme bozuklukları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274469">
              <a:lnSpc>
                <a:spcPts val="289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0632"/>
            <a:ext cx="12054840" cy="8823960"/>
          </a:xfrm>
          <a:prstGeom prst="rect">
            <a:avLst/>
          </a:prstGeom>
        </p:spPr>
      </p:pic>
      <p:sp>
        <p:nvSpPr>
          <p:cNvPr id="2" name="TextBox 19"/>
          <p:cNvSpPr txBox="1"/>
          <p:nvPr/>
        </p:nvSpPr>
        <p:spPr>
          <a:xfrm>
            <a:off x="3763982" y="6950025"/>
            <a:ext cx="658659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Koma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33545" y="1164032"/>
            <a:ext cx="8036660" cy="2909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354748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KETOASİDOZ BELİRTİLERİ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7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şekerinin yükselmesine bağlı belirtiler:</a:t>
            </a:r>
          </a:p>
          <a:p>
            <a:pPr indent="1694611">
              <a:lnSpc>
                <a:spcPts val="3654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Sık idrara çıkma</a:t>
            </a:r>
          </a:p>
          <a:p>
            <a:pPr indent="2001050">
              <a:lnSpc>
                <a:spcPts val="3654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Çok su içme</a:t>
            </a:r>
          </a:p>
          <a:p>
            <a:pPr indent="1694611">
              <a:lnSpc>
                <a:spcPts val="3654"/>
              </a:lnSpc>
            </a:pPr>
            <a:r>
              <a:rPr lang="en-US" altLang="zh-CN" sz="2100" dirty="0" smtClean="0">
                <a:solidFill>
                  <a:srgbClr val="446F83"/>
                </a:solidFill>
                <a:latin typeface="Comic Sans MS" charset="0"/>
                <a:cs typeface="Comic Sans MS" charset="0"/>
              </a:rPr>
              <a:t>Çok yemek yeme</a:t>
            </a:r>
          </a:p>
          <a:p>
            <a:pPr indent="1903704">
              <a:lnSpc>
                <a:spcPts val="3653"/>
              </a:lnSpc>
            </a:pPr>
            <a:r>
              <a:rPr lang="en-US" altLang="zh-CN" sz="2100" dirty="0" smtClean="0">
                <a:solidFill>
                  <a:srgbClr val="00ABEE"/>
                </a:solidFill>
                <a:latin typeface="Comic Sans MS" charset="0"/>
                <a:cs typeface="Comic Sans MS" charset="0"/>
              </a:rPr>
              <a:t>Ağız kuruluğu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337671" y="4165677"/>
            <a:ext cx="3600666" cy="39626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Ağızda çürük meyve kokusu</a:t>
            </a:r>
          </a:p>
          <a:p>
            <a:pPr indent="945718">
              <a:lnSpc>
                <a:spcPts val="3654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Ağırlık kaybı</a:t>
            </a:r>
          </a:p>
          <a:p>
            <a:pPr indent="1321498">
              <a:lnSpc>
                <a:spcPts val="3654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Bulantı</a:t>
            </a:r>
          </a:p>
          <a:p>
            <a:pPr indent="1022261">
              <a:lnSpc>
                <a:spcPts val="3653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Karın ağrısı</a:t>
            </a:r>
          </a:p>
          <a:p>
            <a:pPr indent="1222552">
              <a:lnSpc>
                <a:spcPts val="3654"/>
              </a:lnSpc>
            </a:pPr>
            <a:r>
              <a:rPr lang="en-US" altLang="zh-CN" sz="2100" dirty="0" smtClean="0">
                <a:solidFill>
                  <a:srgbClr val="6C449A"/>
                </a:solidFill>
                <a:latin typeface="Comic Sans MS" charset="0"/>
                <a:cs typeface="Comic Sans MS" charset="0"/>
              </a:rPr>
              <a:t>Halsizlik</a:t>
            </a:r>
          </a:p>
          <a:p>
            <a:pPr indent="782231">
              <a:lnSpc>
                <a:spcPts val="365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Şuur bulanıklığı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59785">
              <a:lnSpc>
                <a:spcPts val="350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7741175" y="4192808"/>
            <a:ext cx="868670" cy="4611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950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Sık idrara</a:t>
            </a:r>
          </a:p>
          <a:p>
            <a:pPr indent="197357">
              <a:lnSpc>
                <a:spcPts val="1679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çıkma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370205" y="4287187"/>
            <a:ext cx="1719702" cy="34496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950"/>
              </a:lnSpc>
            </a:pPr>
            <a:r>
              <a:rPr lang="en-US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 kaybı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8077">
              <a:lnSpc>
                <a:spcPts val="2879"/>
              </a:lnSpc>
            </a:pPr>
            <a:r>
              <a:rPr lang="tr-TR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Aşırı su içme </a:t>
            </a:r>
            <a:r>
              <a:rPr lang="en-US" altLang="zh-CN" sz="14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isteği</a:t>
            </a:r>
            <a:endParaRPr lang="en-US" altLang="zh-CN" sz="14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8" name="TextBox 22"/>
          <p:cNvSpPr txBox="1"/>
          <p:nvPr/>
        </p:nvSpPr>
        <p:spPr>
          <a:xfrm>
            <a:off x="7653040" y="7499412"/>
            <a:ext cx="708527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950"/>
              </a:lnSpc>
            </a:pPr>
            <a:r>
              <a:rPr lang="tr-TR" altLang="zh-CN" sz="1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Halsizlik</a:t>
            </a:r>
            <a:endParaRPr lang="en-US" altLang="zh-CN" sz="14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3" y="0"/>
            <a:ext cx="12062461" cy="8823960"/>
          </a:xfrm>
          <a:prstGeom prst="rect">
            <a:avLst/>
          </a:prstGeom>
        </p:spPr>
      </p:pic>
      <p:sp>
        <p:nvSpPr>
          <p:cNvPr id="2" name="TextBox 25"/>
          <p:cNvSpPr txBox="1"/>
          <p:nvPr/>
        </p:nvSpPr>
        <p:spPr>
          <a:xfrm>
            <a:off x="2248761" y="1164032"/>
            <a:ext cx="7152599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KETOASİDOZU ÖNLEMEK İÇİN…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86715">
              <a:lnSpc>
                <a:spcPts val="356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Düzenli kan şekeri takibi</a:t>
            </a:r>
          </a:p>
          <a:p>
            <a:pPr indent="3441743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yapılmalıdır.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16536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Verilen tedavi uygulanmalıdır.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38393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250 mg/dl üzerinde</a:t>
            </a:r>
          </a:p>
          <a:p>
            <a:pPr indent="2466154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ise idrarda glukoz ve keton</a:t>
            </a:r>
          </a:p>
          <a:p>
            <a:pPr indent="3452677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48695">
              <a:lnSpc>
                <a:spcPts val="374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7"/>
          <p:cNvSpPr txBox="1"/>
          <p:nvPr/>
        </p:nvSpPr>
        <p:spPr>
          <a:xfrm>
            <a:off x="1992781" y="1164025"/>
            <a:ext cx="8263481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4963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HİPERGLİSEMİK HİPEROZMOLAR DURUM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25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2 diyabetli, yaşlı kişilerde kan şekeri düzeyinin çok fazla</a:t>
            </a:r>
          </a:p>
          <a:p>
            <a:pPr indent="0">
              <a:lnSpc>
                <a:spcPts val="3199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yükselmesi ve aşırı sıvı kaybı sonucu gelişir.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52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Hiperglisemik hiperozmolar komada ölüm riski çok yüksektir.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52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nedenle erken önlem alınması önemlidir.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04675">
              <a:lnSpc>
                <a:spcPts val="282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9"/>
          <p:cNvSpPr txBox="1"/>
          <p:nvPr/>
        </p:nvSpPr>
        <p:spPr>
          <a:xfrm>
            <a:off x="2969462" y="1164032"/>
            <a:ext cx="6181179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15162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NEDİR?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bireylerde kan şekeri seviyesinin aniden</a:t>
            </a:r>
          </a:p>
          <a:p>
            <a:pPr indent="1369771">
              <a:lnSpc>
                <a:spcPts val="3000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70 mg/dl’nin altına düşmesi</a:t>
            </a:r>
          </a:p>
          <a:p>
            <a:pPr indent="107320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ilgili belirtilerin görülmesidir.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27994">
              <a:lnSpc>
                <a:spcPts val="323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31"/>
          <p:cNvSpPr txBox="1"/>
          <p:nvPr/>
        </p:nvSpPr>
        <p:spPr>
          <a:xfrm>
            <a:off x="3781858" y="1164032"/>
            <a:ext cx="4495923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NEDENLERİ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81600" y="2187387"/>
            <a:ext cx="9893734" cy="59375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Nedenleri: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 düzenleyici ilaçlar ve insülinin yüksek dozda alınması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Bireyin yaşam tarzı için uygun olmayan insülin seçimi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uygulaması ile öğün arasında uzun zaman geçmesi, yetersiz karbonhidrat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alınması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enjeksiyonunun derialtı yerine kas içine yapılması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Aşırı egzersiz yapılması, egzersizde kullanılacak bölgeye insülin yapılması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Karaciğerde glukoz üretiminin azalmış olması (alkol kullanılması)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Mide boşalmasının gecikmesi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yetmezliğine bağlı vücutta insülin birikmesi</a:t>
            </a:r>
          </a:p>
          <a:p>
            <a:pPr indent="0">
              <a:lnSpc>
                <a:spcPts val="359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Diyabete bağlı sinir sistemi hasarı olması (hipoglisemiyi farketmeme)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38341">
              <a:lnSpc>
                <a:spcPts val="299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658" y="-75627"/>
            <a:ext cx="12145299" cy="8884558"/>
          </a:xfrm>
          <a:prstGeom prst="rect">
            <a:avLst/>
          </a:prstGeom>
        </p:spPr>
      </p:pic>
      <p:sp>
        <p:nvSpPr>
          <p:cNvPr id="2" name="TextBox 34"/>
          <p:cNvSpPr txBox="1"/>
          <p:nvPr/>
        </p:nvSpPr>
        <p:spPr>
          <a:xfrm>
            <a:off x="1507740" y="1164032"/>
            <a:ext cx="6880262" cy="5079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163358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BELİRTİLERİ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02550">
              <a:lnSpc>
                <a:spcPts val="3240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Terleme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13485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Titreme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02283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Sinirlilik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Halsizlik ve yorgunluk hissi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62253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Huzursuzluk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5229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Baş dönmesi, sersemlik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35825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Aşırı açlık hissi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23619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Çarpıntı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910">
              <a:lnSpc>
                <a:spcPts val="3034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Duygusal değişiklikler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472002" y="6636395"/>
            <a:ext cx="3517131" cy="11082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Ağır Hipoglisemi Belirtileri:</a:t>
            </a:r>
          </a:p>
          <a:p>
            <a:pPr indent="323240">
              <a:lnSpc>
                <a:spcPts val="2900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Şuur bulanıklığı/kaybı,</a:t>
            </a:r>
          </a:p>
          <a:p>
            <a:pPr indent="628345">
              <a:lnSpc>
                <a:spcPts val="2900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kasılmalar, koma.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8"/>
          <p:cNvSpPr txBox="1"/>
          <p:nvPr/>
        </p:nvSpPr>
        <p:spPr>
          <a:xfrm>
            <a:off x="2104000" y="1164032"/>
            <a:ext cx="7922040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32266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HİPOGLİSEMİYİ FARKETMEME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51585">
              <a:lnSpc>
                <a:spcPts val="30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şekeriniz 55-60 mg/dl’nin altına düştüğünde</a:t>
            </a:r>
          </a:p>
          <a:p>
            <a:pPr indent="2216543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belirtileri hisseder misiniz?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zaman hissederim veya çoğunlukla hissederim demiyorsanız</a:t>
            </a:r>
          </a:p>
          <a:p>
            <a:pPr indent="174155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hipoglisemiyi algılamanız azalmıştır!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15941">
              <a:lnSpc>
                <a:spcPts val="365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40"/>
          <p:cNvSpPr txBox="1"/>
          <p:nvPr/>
        </p:nvSpPr>
        <p:spPr>
          <a:xfrm>
            <a:off x="1715999" y="1164032"/>
            <a:ext cx="8958345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24148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HİPOGLİSEMİDEN KORUNMAK İÇİN</a:t>
            </a:r>
          </a:p>
          <a:p>
            <a:pPr indent="2601018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NE YAPMALISINIZ?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8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Yanınızda glukagon ve şekerli besinler taşıyınız.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Aile ve arkadaşlarınızın glukagon yapmayı öğrenmesini sağlayınız.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889410">
              <a:lnSpc>
                <a:spcPts val="2558"/>
              </a:lnSpc>
            </a:pPr>
            <a:r>
              <a:rPr lang="en-US" altLang="zh-CN" sz="11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KİMLİK KARTI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7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 kimlik kartı, künyesi, kolyesi vb. taşıyınız.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şekerinizi düzenli ölçünüz.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düşmesinden korunmak için diğer önlemleri alınız.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03941">
              <a:lnSpc>
                <a:spcPts val="343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42"/>
          <p:cNvSpPr txBox="1"/>
          <p:nvPr/>
        </p:nvSpPr>
        <p:spPr>
          <a:xfrm>
            <a:off x="971476" y="3065718"/>
            <a:ext cx="625413" cy="14654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1539"/>
              </a:lnSpc>
            </a:pPr>
            <a:r>
              <a:rPr lang="en-US" altLang="zh-CN" sz="960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081900" y="5603718"/>
            <a:ext cx="451860" cy="14654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1539"/>
              </a:lnSpc>
            </a:pPr>
            <a:r>
              <a:rPr lang="en-US" altLang="zh-CN" sz="815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2088000" y="1164032"/>
            <a:ext cx="7790623" cy="2520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81357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TEDAVİSİ</a:t>
            </a:r>
          </a:p>
          <a:p>
            <a:pPr indent="93041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ŞEKERİ 70 mg/dl’NİN ALTINDA İSE - 1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59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BİLİNÇ AÇIK VE YUTABİLİYORSA: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15-20 g glukoz alınır ve mümkünse aynı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anda kan şekeri ölçülür.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2106000" y="3827187"/>
            <a:ext cx="2705869" cy="8335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3-4 glukoz tablet/jel,</a:t>
            </a:r>
          </a:p>
          <a:p>
            <a:pPr indent="0">
              <a:lnSpc>
                <a:spcPts val="3593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-6 kesme şeker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6716605" y="3827187"/>
            <a:ext cx="2899833" cy="10900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150-200 ml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suyu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(üzüm, vişne veya elma)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da limonata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2052000" y="5553387"/>
            <a:ext cx="4959691" cy="25391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Sonra 15 dakika beklenir ve tekrar kan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şekerine bakılır.</a:t>
            </a:r>
          </a:p>
          <a:p>
            <a:pPr indent="0">
              <a:lnSpc>
                <a:spcPts val="359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Hala 70 mg/dl’den azsa yeniden 15-20 g</a:t>
            </a:r>
          </a:p>
          <a:p>
            <a:pPr indent="0">
              <a:lnSpc>
                <a:spcPts val="27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 içeren besin tüketilir.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67941">
              <a:lnSpc>
                <a:spcPts val="365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49"/>
          <p:cNvSpPr txBox="1"/>
          <p:nvPr/>
        </p:nvSpPr>
        <p:spPr>
          <a:xfrm>
            <a:off x="1225900" y="3707578"/>
            <a:ext cx="451861" cy="11563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9105"/>
              </a:lnSpc>
            </a:pPr>
            <a:r>
              <a:rPr lang="en-US" altLang="zh-CN" sz="815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181042" y="1164032"/>
            <a:ext cx="7971413" cy="59375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2053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TEDAVİSİ</a:t>
            </a:r>
          </a:p>
          <a:p>
            <a:pPr indent="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ŞEKERİ 70 mg/dl’NİN ALTINDA İSE - 2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4957">
              <a:lnSpc>
                <a:spcPts val="3895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Kan şekeri 70 mg/dl üzerine çıktığında;</a:t>
            </a:r>
          </a:p>
          <a:p>
            <a:pPr indent="194957">
              <a:lnSpc>
                <a:spcPts val="33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Ara öğün zamanı ise ara öğün alınır.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4957">
              <a:lnSpc>
                <a:spcPts val="37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Ana öğün zamanı ise ana öğün alınır.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94957">
              <a:lnSpc>
                <a:spcPts val="36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Hipoglisemik atak sonrası bir saat içinde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yemek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yenmeyecekse</a:t>
            </a:r>
            <a:endParaRPr lang="tr-TR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194957">
              <a:lnSpc>
                <a:spcPts val="36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15 g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içeren bir ara öğün alınmalıdır.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8899">
              <a:lnSpc>
                <a:spcPts val="287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52"/>
          <p:cNvSpPr txBox="1"/>
          <p:nvPr/>
        </p:nvSpPr>
        <p:spPr>
          <a:xfrm>
            <a:off x="2537999" y="3597373"/>
            <a:ext cx="3409499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dozunda  kas  içine  uygulanır.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2181042" y="1164019"/>
            <a:ext cx="6993902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2053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TEDAVİSİ</a:t>
            </a:r>
          </a:p>
          <a:p>
            <a:pPr indent="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ŞEKERİ 70 mg/dl’NİN ALTINDA İSE - 3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6957">
              <a:lnSpc>
                <a:spcPts val="3735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BİLİNÇ KAPALI VE YUTAMIYORSA: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6957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Glukagon 5 yaş ve üzeri yetişkinlerde 1 mg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6957">
              <a:lnSpc>
                <a:spcPts val="35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Glukagon yoksa çevresindeki kişiler şekerli</a:t>
            </a:r>
          </a:p>
          <a:p>
            <a:pPr indent="356957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gıdayı ağız içine, yanak kenarına sürer; reçel,</a:t>
            </a:r>
          </a:p>
          <a:p>
            <a:pPr indent="356957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bal gibi.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8899">
              <a:lnSpc>
                <a:spcPts val="369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55"/>
          <p:cNvSpPr txBox="1"/>
          <p:nvPr/>
        </p:nvSpPr>
        <p:spPr>
          <a:xfrm>
            <a:off x="1081900" y="3598451"/>
            <a:ext cx="451860" cy="11563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9105"/>
              </a:lnSpc>
            </a:pPr>
            <a:r>
              <a:rPr lang="en-US" altLang="zh-CN" sz="815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2181042" y="1164032"/>
            <a:ext cx="7697581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2053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TEDAVİSİ</a:t>
            </a:r>
          </a:p>
          <a:p>
            <a:pPr indent="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ŞEKERİ 70 mg/dl’NİN ALTINDA İSE - 4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57758">
              <a:lnSpc>
                <a:spcPts val="364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Yapılan girişim sonrasında 15 dakika süre ile beklenir ve</a:t>
            </a:r>
          </a:p>
          <a:p>
            <a:pPr indent="457758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yeniden kan şekeri bakılır. 70 mg/dl üzerine çıkmamışsa</a:t>
            </a:r>
          </a:p>
          <a:p>
            <a:pPr indent="457758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15-20 g glukoz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içeren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besinlerden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biri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tüketilir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57758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sırada diyabetli birey en yakın sağlık kuruluşuna</a:t>
            </a:r>
          </a:p>
          <a:p>
            <a:pPr indent="457758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ulaştırılmalıdır.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1253">
              <a:lnSpc>
                <a:spcPts val="2932"/>
              </a:lnSpc>
            </a:pPr>
            <a:r>
              <a:rPr lang="en-US" altLang="zh-CN" sz="2100" dirty="0" smtClean="0">
                <a:solidFill>
                  <a:srgbClr val="CF1B2A"/>
                </a:solidFill>
                <a:latin typeface="Times New Roman" charset="0"/>
                <a:cs typeface="Times New Roman" charset="0"/>
              </a:rPr>
              <a:t>112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8899">
              <a:lnSpc>
                <a:spcPts val="340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436"/>
            <a:ext cx="12054840" cy="8823960"/>
          </a:xfrm>
          <a:prstGeom prst="rect">
            <a:avLst/>
          </a:prstGeom>
        </p:spPr>
      </p:pic>
      <p:sp>
        <p:nvSpPr>
          <p:cNvPr id="2" name="TextBox 58"/>
          <p:cNvSpPr txBox="1"/>
          <p:nvPr/>
        </p:nvSpPr>
        <p:spPr>
          <a:xfrm>
            <a:off x="9393382" y="3016332"/>
            <a:ext cx="2386943" cy="1513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>
              <a:lnSpc>
                <a:spcPts val="11842"/>
              </a:lnSpc>
            </a:pPr>
            <a:r>
              <a:rPr lang="en-US" altLang="zh-CN" sz="10600" dirty="0" smtClean="0">
                <a:solidFill>
                  <a:srgbClr val="DB1C24"/>
                </a:solidFill>
                <a:latin typeface="Arial" charset="0"/>
                <a:cs typeface="Arial" charset="0"/>
              </a:rPr>
              <a:t>X   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1071636" y="1343781"/>
            <a:ext cx="8914040" cy="67925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13990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HATIRLAYALIM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0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 koması ani ve hızlı; hiperglisemi komaları saatler veya günler</a:t>
            </a:r>
          </a:p>
          <a:p>
            <a:pPr indent="0">
              <a:lnSpc>
                <a:spcPts val="252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içinde gelişebilir.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4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 tedavisinde çikolata, gofret gibi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yağlı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yiyec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kler</a:t>
            </a: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25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alınmamalıdır.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4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Glukagon enjeksiyonu özellikle tip 1 diyabetli bireylerde hayat kurtarıcı</a:t>
            </a:r>
          </a:p>
          <a:p>
            <a:pPr indent="0">
              <a:lnSpc>
                <a:spcPts val="252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olabilir. Diyabetli yakınları glukagon yapmayı öğrenmelidir.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53941">
              <a:lnSpc>
                <a:spcPts val="375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61"/>
          <p:cNvSpPr txBox="1"/>
          <p:nvPr/>
        </p:nvSpPr>
        <p:spPr>
          <a:xfrm>
            <a:off x="1767600" y="1209529"/>
            <a:ext cx="6865662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7494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HİPOGLİSEMİ ÖNLENEBİLİR!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4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şekerinizi düşüren sebebi bulup önlem alınız.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 atlamayınız, yeterince karbonhidrat tüketiniz.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Önerilen dozdan daha yüksek ilaç/insülin kullanmayınız.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Aç karnına egzersiz yapmayınız.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Tekrarlayan kan şekeri düşmeleri oluyorsa diyabet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ekibinize başvurunuz.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Doktorunuza danışmadan şeker düşürücü ilaç ve insülini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azaltmayınız, bırakmayınız.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52341">
              <a:lnSpc>
                <a:spcPts val="305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63"/>
          <p:cNvSpPr txBox="1"/>
          <p:nvPr/>
        </p:nvSpPr>
        <p:spPr>
          <a:xfrm>
            <a:off x="1507172" y="1209529"/>
            <a:ext cx="7861126" cy="346248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DİYABETİN UZUN DÖNEM KOMPLİKASYONLARI</a:t>
            </a:r>
          </a:p>
          <a:p>
            <a:pPr indent="1582826">
              <a:lnSpc>
                <a:spcPts val="2642"/>
              </a:lnSpc>
            </a:pPr>
            <a:r>
              <a:rPr lang="en-US" altLang="zh-CN" sz="1800" dirty="0" smtClean="0">
                <a:solidFill>
                  <a:srgbClr val="2B3691"/>
                </a:solidFill>
                <a:latin typeface="Comic Sans MS" charset="0"/>
                <a:cs typeface="Comic Sans MS" charset="0"/>
              </a:rPr>
              <a:t>MAKROVASKÜLER                MİKROVASKÜLER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43637">
              <a:lnSpc>
                <a:spcPts val="2883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İnme</a:t>
            </a:r>
          </a:p>
          <a:p>
            <a:pPr indent="4970916">
              <a:lnSpc>
                <a:spcPts val="2700"/>
              </a:lnSpc>
            </a:pPr>
            <a:r>
              <a:rPr lang="en-US" altLang="zh-CN" sz="1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göz hastalığı</a:t>
            </a:r>
          </a:p>
          <a:p>
            <a:pPr indent="4902870">
              <a:lnSpc>
                <a:spcPts val="2164"/>
              </a:lnSpc>
            </a:pPr>
            <a:r>
              <a:rPr lang="en-US" altLang="zh-CN" sz="1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(Retinopati ve katarakt)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430968">
              <a:lnSpc>
                <a:spcPts val="2651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Kalp hastalığı ve</a:t>
            </a:r>
          </a:p>
          <a:p>
            <a:pPr indent="1605319">
              <a:lnSpc>
                <a:spcPts val="2164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hipertansiyon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629831">
              <a:lnSpc>
                <a:spcPts val="3185"/>
              </a:lnSpc>
            </a:pPr>
            <a:r>
              <a:rPr lang="en-US" altLang="zh-CN" sz="1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hastalığı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2861848" y="5422435"/>
            <a:ext cx="1939041" cy="21363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508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Periferik damar</a:t>
            </a:r>
          </a:p>
          <a:p>
            <a:pPr indent="427056">
              <a:lnSpc>
                <a:spcPts val="2164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55248">
              <a:lnSpc>
                <a:spcPts val="2983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Ülser ve</a:t>
            </a:r>
          </a:p>
          <a:p>
            <a:pPr indent="655248">
              <a:lnSpc>
                <a:spcPts val="2164"/>
              </a:lnSpc>
            </a:pPr>
            <a:r>
              <a:rPr lang="en-US" altLang="zh-CN" sz="1800" dirty="0" smtClean="0">
                <a:solidFill>
                  <a:srgbClr val="BE192B"/>
                </a:solidFill>
                <a:latin typeface="Comic Sans MS" charset="0"/>
                <a:cs typeface="Comic Sans MS" charset="0"/>
              </a:rPr>
              <a:t>Ampütasyon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7247663" y="5918912"/>
            <a:ext cx="2373622" cy="5934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508"/>
              </a:lnSpc>
            </a:pPr>
            <a:r>
              <a:rPr lang="en-US" altLang="zh-CN" sz="1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Sinir Hasarı</a:t>
            </a:r>
          </a:p>
          <a:p>
            <a:pPr indent="0">
              <a:lnSpc>
                <a:spcPts val="2164"/>
              </a:lnSpc>
            </a:pPr>
            <a:r>
              <a:rPr lang="en-US" altLang="zh-CN" sz="1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(Nöropati)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68"/>
          <p:cNvSpPr txBox="1"/>
          <p:nvPr/>
        </p:nvSpPr>
        <p:spPr>
          <a:xfrm>
            <a:off x="936936" y="2882419"/>
            <a:ext cx="1643686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A: Normal göz dibi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3551693" y="1209133"/>
            <a:ext cx="7149042" cy="37885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GÖZ HASTALIĞI</a:t>
            </a:r>
          </a:p>
          <a:p>
            <a:pPr indent="1222057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(RETİNOPATİ)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08307">
              <a:lnSpc>
                <a:spcPts val="338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Gözün arkasında ışığa duyarlı tabakanın</a:t>
            </a:r>
          </a:p>
          <a:p>
            <a:pPr indent="1308307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hastalığıdır.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08307">
              <a:lnSpc>
                <a:spcPts val="308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Erişkinlerde körlük nedenlerinin başında gelir.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08307">
              <a:lnSpc>
                <a:spcPts val="308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 hastalarında katarakt ve göz tansiyonu</a:t>
            </a:r>
          </a:p>
          <a:p>
            <a:pPr indent="1308307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gibi sorunlar sıkça görülür.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936936" y="5126318"/>
            <a:ext cx="3106155" cy="26476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B: Orta dönem diyabetik retinopati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757"/>
              </a:lnSpc>
            </a:pPr>
            <a:r>
              <a:rPr lang="en-US" altLang="zh-CN" sz="1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C: İleri dönem diyabetik retinopati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4860000" y="5271728"/>
            <a:ext cx="5597686" cy="24365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retinopati gelişmiş kişiler egzersiz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seçimine özen göstermelidir.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73"/>
          <p:cNvSpPr txBox="1"/>
          <p:nvPr/>
        </p:nvSpPr>
        <p:spPr>
          <a:xfrm>
            <a:off x="1736961" y="1209337"/>
            <a:ext cx="7640233" cy="69121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1445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GÖZ HASTALIĞINI ÖNLEMEK VE</a:t>
            </a:r>
          </a:p>
          <a:p>
            <a:pPr indent="2396921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ERKEN TANI KOYMAK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Tanı konduğunda göz dibinin de değerlendirildiği göz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muayenesi yapılmalı.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Sorun yoksa yılda bir kez göz muayenesi tekrarlanmalı.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Gözde sorun varsa göz doktorunun tavsiye ettiği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şekilde tedavi takip yapılmalı.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82980">
              <a:lnSpc>
                <a:spcPts val="280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75"/>
          <p:cNvSpPr txBox="1"/>
          <p:nvPr/>
        </p:nvSpPr>
        <p:spPr>
          <a:xfrm>
            <a:off x="1634399" y="1209448"/>
            <a:ext cx="7293663" cy="69506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62310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BÖBREK HASTALIĞI</a:t>
            </a:r>
          </a:p>
          <a:p>
            <a:pPr indent="324489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(NEFROPATİ)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7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Böbreklerin hastalığıdır.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İyi kontrol edilemeyen diyabetlilerde ortaya çıkar.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Mikroalbuminüri nefropatinin en erken habercisidir. Uygun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tedaviyle normale dönebilir veya ilerlemesi yavaşlatılabilir.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yetersizliğine yol açabilir.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Diyaliz tedavisi veya böbrek nakli gerekebilir.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85541">
              <a:lnSpc>
                <a:spcPts val="315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77"/>
          <p:cNvSpPr txBox="1"/>
          <p:nvPr/>
        </p:nvSpPr>
        <p:spPr>
          <a:xfrm>
            <a:off x="6157285" y="4905388"/>
            <a:ext cx="1109699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Yüzde  ve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2282400" y="1209529"/>
            <a:ext cx="8266687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21468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NEFROPATİ BELİRTİLERİ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4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Yüksek tansiyon                                                            Böbreklerin</a:t>
            </a:r>
          </a:p>
          <a:p>
            <a:pPr indent="3758336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bacaklarda                   bozulması</a:t>
            </a:r>
          </a:p>
          <a:p>
            <a:pPr indent="410477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ödem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37540">
              <a:lnSpc>
                <a:spcPts val="295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0"/>
          <p:cNvSpPr txBox="1"/>
          <p:nvPr/>
        </p:nvSpPr>
        <p:spPr>
          <a:xfrm>
            <a:off x="1835999" y="1209337"/>
            <a:ext cx="6619761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42150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BÖBREK HASTALIĞI</a:t>
            </a:r>
          </a:p>
          <a:p>
            <a:pPr indent="3043291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(NEFROPATİ)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6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böbrek hastalığı olmayan her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yılda bir kez mikroalbüminüri ölçümü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yaptırmalıdır.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08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Mikroalbüminüri ölçümü: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0045">
              <a:lnSpc>
                <a:spcPts val="308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Anlık alınan idrarda veya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0045">
              <a:lnSpc>
                <a:spcPts val="308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24 saat toplanmış olan idrarda yapılabilir.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83942">
              <a:lnSpc>
                <a:spcPts val="358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2"/>
          <p:cNvSpPr txBox="1"/>
          <p:nvPr/>
        </p:nvSpPr>
        <p:spPr>
          <a:xfrm>
            <a:off x="1720800" y="1209133"/>
            <a:ext cx="6588539" cy="68559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95704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SİNİR HASARI</a:t>
            </a:r>
          </a:p>
          <a:p>
            <a:pPr indent="3232123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(NÖROPATİ)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Sinirlerin hastalığıdır.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Genellikle ayak ve bacaklarda ağrı ve hissizlik,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travma ve infeksiyonlara, ağır vakalarda ayak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ülserlerine neden olur.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Ayrıca kalp, akciğerler, mesane, mide ve barsak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sinirleri de etkilenebilir.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erkeklerde iktidarsızlığa, kadınlarda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 bazı cinsel sorunlara sebep olabilir.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99141">
              <a:lnSpc>
                <a:spcPts val="325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4"/>
          <p:cNvSpPr txBox="1"/>
          <p:nvPr/>
        </p:nvSpPr>
        <p:spPr>
          <a:xfrm>
            <a:off x="1806528" y="1209529"/>
            <a:ext cx="7827143" cy="69121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87150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NÖROPATİ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İLERLEYİCİDİR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4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sinir hasarı belirtileri herhangi bir zamanda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ortaya çıkabildiği  gibi, tip 2 diyabet tanısı sırasında da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saptanabilir.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Hastaları en fazla rahatsız eden şikayet ‘ağrı’dır.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 hasarı belirtisiz de seyredebilir! Bu nedenle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ayaklarınızı her gün muayene ediniz.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13413">
              <a:lnSpc>
                <a:spcPts val="294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86"/>
          <p:cNvSpPr txBox="1"/>
          <p:nvPr/>
        </p:nvSpPr>
        <p:spPr>
          <a:xfrm>
            <a:off x="1620000" y="1209529"/>
            <a:ext cx="7751802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20467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NÖROPATİ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VE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EGZERSİZ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5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Periferik veya otonom nöropati gelişmiş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kişiler egzersiz seçimine özen göstermeli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Uygun ayakkabı seçimi yapmalı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Cilt hasarı gözlemi yapmalı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99941">
              <a:lnSpc>
                <a:spcPts val="377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Picture 1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42"/>
          <p:cNvSpPr txBox="1"/>
          <p:nvPr/>
        </p:nvSpPr>
        <p:spPr>
          <a:xfrm>
            <a:off x="1832399" y="1209554"/>
            <a:ext cx="6371937" cy="69121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67968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KALP-DAMAR HASTALIKLARI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3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Dolaşım sisteminin hastalığıdır. İnme ve kalp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krizlerine neden olur.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Diyabetlilerde ölümlerin yarısından fazlası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kalp-damar hastalıkları nedeniyledir.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Başlıca risk faktörleri; sigara, hipertansiyon,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kolesterol yüksekliği ve obezitedir.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Korunma son derece önemlidir.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87542">
              <a:lnSpc>
                <a:spcPts val="370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Picture 1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44"/>
          <p:cNvSpPr txBox="1"/>
          <p:nvPr/>
        </p:nvSpPr>
        <p:spPr>
          <a:xfrm>
            <a:off x="1494000" y="1209554"/>
            <a:ext cx="5959484" cy="68555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03975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HİPERTANSİYON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5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2 diyabet tanısı konulduğunda vakaların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yarısında tansiyon yüksektir.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Hipertansiyon sıklığı yaşlanma ile artar.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 ve hipertansiyon birlikte olduğunda: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063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Kalp-damar hastalıkları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063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063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böbrek 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063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Kronik böbrek yetersizliği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8063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Ölüm riski artar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25941">
              <a:lnSpc>
                <a:spcPts val="372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Picture 1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46"/>
          <p:cNvSpPr txBox="1"/>
          <p:nvPr/>
        </p:nvSpPr>
        <p:spPr>
          <a:xfrm>
            <a:off x="1758277" y="1209554"/>
            <a:ext cx="8011809" cy="69121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KARDİYOVASKÜLER HASTALIK RİSK FAKTÖRLERİ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112583">
              <a:lnSpc>
                <a:spcPts val="346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Diyabet, kalp-damar hastalıkları yönünden tek başına</a:t>
            </a:r>
          </a:p>
          <a:p>
            <a:pPr indent="316163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 risk faktörüdür.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32604">
              <a:lnSpc>
                <a:spcPts val="3517"/>
              </a:lnSpc>
            </a:pPr>
            <a:r>
              <a:rPr lang="en-US" altLang="zh-CN" sz="2100" dirty="0" smtClean="0">
                <a:solidFill>
                  <a:srgbClr val="40B13A"/>
                </a:solidFill>
                <a:latin typeface="Comic Sans MS" charset="0"/>
                <a:cs typeface="Comic Sans MS" charset="0"/>
              </a:rPr>
              <a:t>Hipertansiyon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46068">
              <a:lnSpc>
                <a:spcPts val="3019"/>
              </a:lnSpc>
            </a:pPr>
            <a:r>
              <a:rPr lang="en-US" altLang="zh-CN" sz="2100" dirty="0" smtClean="0">
                <a:solidFill>
                  <a:srgbClr val="663A5B"/>
                </a:solidFill>
                <a:latin typeface="Comic Sans MS" charset="0"/>
                <a:cs typeface="Comic Sans MS" charset="0"/>
              </a:rPr>
              <a:t>Kan yağları oranlarında bozulma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39196">
              <a:lnSpc>
                <a:spcPts val="3019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Sigara veya diğer tütün</a:t>
            </a:r>
          </a:p>
          <a:p>
            <a:pPr indent="3061891">
              <a:lnSpc>
                <a:spcPts val="2799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ürünlerinin kullanımı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16185">
              <a:lnSpc>
                <a:spcPts val="3019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Ailede erken kalp-damar hastalığı</a:t>
            </a:r>
          </a:p>
          <a:p>
            <a:pPr indent="3877726">
              <a:lnSpc>
                <a:spcPts val="2799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öyküsü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789182">
              <a:lnSpc>
                <a:spcPts val="3019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Obezite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511955">
              <a:lnSpc>
                <a:spcPts val="3019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Yaşı 45’den büyük olan erkek</a:t>
            </a:r>
          </a:p>
          <a:p>
            <a:pPr indent="2657840">
              <a:lnSpc>
                <a:spcPts val="2799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ve 50’den büyük olan kadın</a:t>
            </a:r>
          </a:p>
          <a:p>
            <a:pPr indent="3576888">
              <a:lnSpc>
                <a:spcPts val="2799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diyabetliler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61664">
              <a:lnSpc>
                <a:spcPts val="321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Picture 1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48"/>
          <p:cNvSpPr txBox="1"/>
          <p:nvPr/>
        </p:nvSpPr>
        <p:spPr>
          <a:xfrm>
            <a:off x="2933768" y="1209554"/>
            <a:ext cx="6338274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5929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PERİFERİK DAMAR HASTALIĞI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7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ve bacakların büyük damarlarının hastalığıdır.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4421">
              <a:lnSpc>
                <a:spcPts val="29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 süreli ve kontrolsüz diyabeti bulunanlarda,</a:t>
            </a:r>
          </a:p>
          <a:p>
            <a:pPr indent="50432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özellikle sigara içen diyabetlilerde görülür.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50230">
              <a:lnSpc>
                <a:spcPts val="3043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Damar tıkanıklığı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99163">
              <a:lnSpc>
                <a:spcPts val="31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 hasarı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86173">
              <a:lnSpc>
                <a:spcPts val="369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Picture 1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0"/>
          <p:cNvSpPr txBox="1"/>
          <p:nvPr/>
        </p:nvSpPr>
        <p:spPr>
          <a:xfrm>
            <a:off x="2696655" y="1209554"/>
            <a:ext cx="6303649" cy="651460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KOMPLİKASYONLARDAN KORUNMA - 1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43542">
              <a:lnSpc>
                <a:spcPts val="344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Komplikasyonların oluşumunu engellemek veya</a:t>
            </a:r>
          </a:p>
          <a:p>
            <a:pPr indent="1600207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geciktirebilmek mümkündür.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8056">
              <a:lnSpc>
                <a:spcPts val="339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Açlık ve tokluk kan şekeri ve HbA</a:t>
            </a: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1c 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değerlerinin</a:t>
            </a:r>
          </a:p>
          <a:p>
            <a:pPr indent="636760">
              <a:lnSpc>
                <a:spcPts val="259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hedeflenen değerlerde olması sağlanmalıdır.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006741">
              <a:lnSpc>
                <a:spcPts val="389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&lt;%7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icture 1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2"/>
          <p:cNvSpPr txBox="1"/>
          <p:nvPr/>
        </p:nvSpPr>
        <p:spPr>
          <a:xfrm>
            <a:off x="2696655" y="1164553"/>
            <a:ext cx="6666342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KOMPLİKASYONLARDAN KORUNMA - 2</a:t>
            </a:r>
          </a:p>
        </p:txBody>
      </p:sp>
      <p:sp>
        <p:nvSpPr>
          <p:cNvPr id="153" name="TextBox 153"/>
          <p:cNvSpPr txBox="1"/>
          <p:nvPr/>
        </p:nvSpPr>
        <p:spPr>
          <a:xfrm>
            <a:off x="4306859" y="2813812"/>
            <a:ext cx="3473708" cy="532197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30199">
              <a:lnSpc>
                <a:spcPts val="2926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Glukoz kontrolü ile</a:t>
            </a:r>
          </a:p>
          <a:p>
            <a:pPr indent="0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Mikrovasküler komplikasyon</a:t>
            </a:r>
          </a:p>
          <a:p>
            <a:pPr indent="456857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Miyokard infarktüsü</a:t>
            </a:r>
          </a:p>
          <a:p>
            <a:pPr indent="396316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Retinopati önlenebilir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413082">
              <a:lnSpc>
                <a:spcPts val="286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54" name="TextBox 154"/>
          <p:cNvSpPr txBox="1"/>
          <p:nvPr/>
        </p:nvSpPr>
        <p:spPr>
          <a:xfrm>
            <a:off x="9345853" y="2510239"/>
            <a:ext cx="938362" cy="10914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8593"/>
              </a:lnSpc>
            </a:pPr>
            <a:r>
              <a:rPr lang="en-US" altLang="zh-CN" sz="5100" dirty="0" smtClean="0">
                <a:solidFill>
                  <a:srgbClr val="FEFEFE"/>
                </a:solidFill>
                <a:latin typeface="Times New Roman" charset="0"/>
                <a:cs typeface="Times New Roman" charset="0"/>
              </a:rPr>
              <a:t>DUR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1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6"/>
          <p:cNvSpPr txBox="1"/>
          <p:nvPr/>
        </p:nvSpPr>
        <p:spPr>
          <a:xfrm>
            <a:off x="2235197" y="1164553"/>
            <a:ext cx="6698629" cy="66043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61458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KOMPLİKASYONLARDAN KORUNMA - 3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4317">
              <a:lnSpc>
                <a:spcPts val="3433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basıncı kontrolü ile</a:t>
            </a:r>
          </a:p>
          <a:p>
            <a:pPr indent="177888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Mikrovasküler komplikasyon</a:t>
            </a:r>
          </a:p>
          <a:p>
            <a:pPr indent="1194816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İnme (felç)</a:t>
            </a:r>
          </a:p>
          <a:p>
            <a:pPr indent="444322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Retinopatinin ilerlemesi</a:t>
            </a:r>
          </a:p>
          <a:p>
            <a:pPr indent="0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Diyabete bağlı ölüm önlenebilir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icture 1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070231"/>
              </p:ext>
            </p:extLst>
          </p:nvPr>
        </p:nvGraphicFramePr>
        <p:xfrm>
          <a:off x="732699" y="984718"/>
          <a:ext cx="10636924" cy="71809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5650"/>
                <a:gridCol w="4396450"/>
                <a:gridCol w="4396450"/>
                <a:gridCol w="1058374"/>
              </a:tblGrid>
              <a:tr h="724453">
                <a:tc rowSpan="13">
                  <a:txBody>
                    <a:bodyPr/>
                    <a:lstStyle/>
                    <a:p>
                      <a:endParaRPr dirty="0"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1627529">
                        <a:lnSpc>
                          <a:spcPts val="3920"/>
                        </a:lnSpc>
                      </a:pPr>
                      <a:r>
                        <a:rPr lang="en-US" altLang="zh-CN" sz="2500" dirty="0" smtClean="0">
                          <a:solidFill>
                            <a:srgbClr val="D01E26"/>
                          </a:solidFill>
                          <a:latin typeface="Comic Sans MS" charset="0"/>
                          <a:cs typeface="Comic Sans MS" charset="0"/>
                        </a:rPr>
                        <a:t>DİYABETTE KONTROL HEDEFLERİ</a:t>
                      </a:r>
                    </a:p>
                  </a:txBody>
                  <a:tcPr marL="0" marR="0" marT="0" marB="0">
                    <a:lnL w="21166" cap="flat" cmpd="sng" algn="ctr">
                      <a:solidFill>
                        <a:srgbClr val="903C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42333">
                      <a:solidFill>
                        <a:srgbClr val="F0FE00"/>
                      </a:solidFill>
                      <a:prstDash val="sysDash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42333">
                      <a:solidFill>
                        <a:srgbClr val="F0FE00"/>
                      </a:solidFill>
                      <a:prstDash val="sysDash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</a:tr>
              <a:tr h="43199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293C90"/>
                    </a:solidFill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FEFEFE"/>
                          </a:solidFill>
                          <a:latin typeface="Comic Sans MS" charset="0"/>
                          <a:cs typeface="Comic Sans MS" charset="0"/>
                        </a:rPr>
                        <a:t>Hedef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293C90"/>
                    </a:solidFill>
                  </a:tcPr>
                </a:tc>
                <a:tc rowSpan="12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534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Glukoz Kontrolü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4BC4F2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4BC4F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199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534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Açlık kan şekeri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tr-TR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80-130</a:t>
                      </a: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 mg/dl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534">
                        <a:lnSpc>
                          <a:spcPts val="2987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Tokluk kan şekeri (2. st)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7"/>
                        </a:lnSpc>
                      </a:pPr>
                      <a:r>
                        <a:rPr lang="tr-TR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160-180</a:t>
                      </a: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 mg/dl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199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534">
                        <a:lnSpc>
                          <a:spcPts val="3430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HbA</a:t>
                      </a:r>
                      <a:r>
                        <a:rPr lang="en-US" altLang="zh-CN" sz="12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1c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%6,5-7,0</a:t>
                      </a:r>
                      <a:r>
                        <a:rPr lang="en-US" altLang="zh-CN" sz="12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a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Kan basıncı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4BC4F2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4BC4F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199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Genel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732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&lt;140/</a:t>
                      </a:r>
                      <a:r>
                        <a:rPr lang="tr-TR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9</a:t>
                      </a: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0 mmHg</a:t>
                      </a:r>
                      <a:r>
                        <a:rPr lang="en-US" altLang="zh-CN" sz="12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Lipidler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4BC4F2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  <a:solidFill>
                      <a:srgbClr val="4BC4F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HDL-kolesterol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732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Kadın &gt;50, Erkek &gt;40 mg/dl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199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LDL-kolesterol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732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&lt;100 mg/</a:t>
                      </a:r>
                      <a:r>
                        <a:rPr lang="en-US" altLang="zh-CN" sz="2100" dirty="0" err="1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dl</a:t>
                      </a:r>
                      <a:r>
                        <a:rPr lang="en-US" altLang="zh-CN" sz="1200" dirty="0" err="1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c</a:t>
                      </a:r>
                      <a:endParaRPr lang="en-US" altLang="zh-CN" sz="1200" dirty="0" smtClean="0">
                        <a:solidFill>
                          <a:srgbClr val="221E1F"/>
                        </a:solidFill>
                        <a:latin typeface="Comic Sans MS" charset="0"/>
                        <a:cs typeface="Comic Sans MS" charset="0"/>
                      </a:endParaRP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indent="29633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Trigliserid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indent="29732">
                        <a:lnSpc>
                          <a:spcPts val="2986"/>
                        </a:lnSpc>
                      </a:pPr>
                      <a:r>
                        <a:rPr lang="en-US" altLang="zh-CN" sz="21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&lt;150 mg/dl</a:t>
                      </a:r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21166">
                      <a:solidFill>
                        <a:srgbClr val="903C29"/>
                      </a:solidFill>
                      <a:prstDash val="solid"/>
                    </a:lnT>
                    <a:lnB w="21166">
                      <a:solidFill>
                        <a:srgbClr val="903C29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  <a:tr h="170448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2333">
                      <a:solidFill>
                        <a:srgbClr val="F0FE00"/>
                      </a:solidFill>
                      <a:prstDash val="sysDash"/>
                    </a:lnL>
                    <a:lnR w="21166">
                      <a:solidFill>
                        <a:srgbClr val="903C29"/>
                      </a:solidFill>
                      <a:prstDash val="solid"/>
                    </a:lnR>
                    <a:lnT w="42333">
                      <a:solidFill>
                        <a:srgbClr val="F0FE00"/>
                      </a:solidFill>
                      <a:prstDash val="sysDash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 indent="849">
                        <a:lnSpc>
                          <a:spcPts val="3067"/>
                        </a:lnSpc>
                      </a:pPr>
                      <a:r>
                        <a:rPr lang="en-US" altLang="zh-CN" sz="10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a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HbA1</a:t>
                      </a:r>
                      <a:r>
                        <a:rPr lang="en-US" altLang="zh-CN" sz="10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c 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hedefi bireyselleştirilmelidir.</a:t>
                      </a:r>
                    </a:p>
                    <a:p>
                      <a:pPr indent="849">
                        <a:lnSpc>
                          <a:spcPts val="2590"/>
                        </a:lnSpc>
                      </a:pPr>
                      <a:r>
                        <a:rPr lang="en-US" altLang="zh-CN" sz="10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b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Kronik böbrek yetersizliği varsa KB hedefi &lt;1</a:t>
                      </a:r>
                      <a:r>
                        <a:rPr lang="tr-TR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30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/</a:t>
                      </a:r>
                      <a:r>
                        <a:rPr lang="tr-TR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80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 mmHg </a:t>
                      </a:r>
                      <a:r>
                        <a:rPr lang="en-US" altLang="zh-CN" sz="1700" dirty="0" err="1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olmalıdır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.</a:t>
                      </a:r>
                    </a:p>
                    <a:p>
                      <a:pPr indent="849">
                        <a:lnSpc>
                          <a:spcPts val="2950"/>
                        </a:lnSpc>
                      </a:pPr>
                      <a:r>
                        <a:rPr lang="en-US" altLang="zh-CN" sz="10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c</a:t>
                      </a:r>
                      <a:r>
                        <a:rPr lang="tr-TR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Diyabetin yanı sıra ilave risk faktörü olan bireylerde 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LDL-</a:t>
                      </a:r>
                      <a:r>
                        <a:rPr lang="en-US" altLang="zh-CN" sz="1700" dirty="0" err="1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kolesterol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 </a:t>
                      </a:r>
                      <a:r>
                        <a:rPr lang="en-US" altLang="zh-CN" sz="1700" dirty="0" err="1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hedefi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 &lt;70 mg/dl </a:t>
                      </a:r>
                      <a:r>
                        <a:rPr lang="en-US" altLang="zh-CN" sz="1700" dirty="0" err="1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olmalıdır</a:t>
                      </a:r>
                      <a:r>
                        <a:rPr lang="en-US" altLang="zh-CN" sz="1700" dirty="0" smtClean="0">
                          <a:solidFill>
                            <a:srgbClr val="221E1F"/>
                          </a:solidFill>
                          <a:latin typeface="Comic Sans MS" charset="0"/>
                          <a:cs typeface="Comic Sans MS" charset="0"/>
                        </a:rPr>
                        <a:t>.</a:t>
                      </a:r>
                    </a:p>
                  </a:txBody>
                  <a:tcPr marL="0" marR="0" marT="0" marB="0">
                    <a:lnT w="21166">
                      <a:solidFill>
                        <a:srgbClr val="903C29"/>
                      </a:solidFill>
                      <a:prstDash val="solid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1166">
                      <a:solidFill>
                        <a:srgbClr val="903C29"/>
                      </a:solidFill>
                      <a:prstDash val="solid"/>
                    </a:lnT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1166">
                      <a:solidFill>
                        <a:srgbClr val="903C29"/>
                      </a:solidFill>
                      <a:prstDash val="solid"/>
                    </a:lnL>
                    <a:lnR w="42333">
                      <a:solidFill>
                        <a:srgbClr val="F0FE00"/>
                      </a:solidFill>
                      <a:prstDash val="sysDash"/>
                    </a:lnR>
                    <a:lnB w="42333">
                      <a:solidFill>
                        <a:srgbClr val="F0FE00"/>
                      </a:solidFill>
                      <a:prstDash val="sysDash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icture 1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61"/>
          <p:cNvSpPr txBox="1"/>
          <p:nvPr/>
        </p:nvSpPr>
        <p:spPr>
          <a:xfrm>
            <a:off x="4470401" y="1164553"/>
            <a:ext cx="3266063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DİYABETLE YAŞAM</a:t>
            </a:r>
          </a:p>
        </p:txBody>
      </p:sp>
      <p:sp>
        <p:nvSpPr>
          <p:cNvPr id="162" name="TextBox 162"/>
          <p:cNvSpPr txBox="1"/>
          <p:nvPr/>
        </p:nvSpPr>
        <p:spPr>
          <a:xfrm>
            <a:off x="1165720" y="2241412"/>
            <a:ext cx="4105238" cy="46657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398041">
              <a:lnSpc>
                <a:spcPts val="2926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Cilt bakımı</a:t>
            </a:r>
          </a:p>
          <a:p>
            <a:pPr indent="1307896">
              <a:lnSpc>
                <a:spcPts val="3851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Ayak bakımı</a:t>
            </a:r>
          </a:p>
          <a:p>
            <a:pPr indent="0">
              <a:lnSpc>
                <a:spcPts val="3851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Kan şekeri takibi ve günlük tutma</a:t>
            </a:r>
          </a:p>
          <a:p>
            <a:pPr indent="1128941">
              <a:lnSpc>
                <a:spcPts val="3851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Ağız diş sağlığı</a:t>
            </a:r>
          </a:p>
          <a:p>
            <a:pPr indent="797166">
              <a:lnSpc>
                <a:spcPts val="3851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Sağlıklı cinsel yaşam</a:t>
            </a:r>
          </a:p>
          <a:p>
            <a:pPr indent="1506588">
              <a:lnSpc>
                <a:spcPts val="3851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Aşılanma</a:t>
            </a:r>
          </a:p>
          <a:p>
            <a:pPr indent="915581">
              <a:lnSpc>
                <a:spcPts val="3851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Sigara kullanmama</a:t>
            </a:r>
          </a:p>
          <a:p>
            <a:pPr indent="596874">
              <a:lnSpc>
                <a:spcPts val="3851"/>
              </a:lnSpc>
            </a:pPr>
            <a:r>
              <a:rPr lang="en-US" altLang="zh-CN" sz="21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Düzenli fiziksel aktivite</a:t>
            </a:r>
          </a:p>
          <a:p>
            <a:pPr indent="58140">
              <a:lnSpc>
                <a:spcPts val="3851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Diyabete uygun beslenme ve kilo</a:t>
            </a:r>
          </a:p>
          <a:p>
            <a:pPr indent="1537792">
              <a:lnSpc>
                <a:spcPts val="3000"/>
              </a:lnSpc>
            </a:pPr>
            <a:r>
              <a:rPr lang="en-US" altLang="zh-CN" sz="21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kontrolü</a:t>
            </a:r>
          </a:p>
        </p:txBody>
      </p:sp>
      <p:sp>
        <p:nvSpPr>
          <p:cNvPr id="163" name="TextBox 163"/>
          <p:cNvSpPr txBox="1"/>
          <p:nvPr/>
        </p:nvSpPr>
        <p:spPr>
          <a:xfrm>
            <a:off x="8152728" y="4623360"/>
            <a:ext cx="337087" cy="31793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503"/>
              </a:lnSpc>
            </a:pPr>
            <a:r>
              <a:rPr lang="en-US" altLang="zh-CN" sz="1100" dirty="0" smtClean="0">
                <a:solidFill>
                  <a:srgbClr val="FEF000"/>
                </a:solidFill>
                <a:latin typeface="Arial" charset="0"/>
                <a:cs typeface="Arial" charset="0"/>
              </a:rPr>
              <a:t>TEST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icture 1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68"/>
          <p:cNvSpPr txBox="1"/>
          <p:nvPr/>
        </p:nvSpPr>
        <p:spPr>
          <a:xfrm>
            <a:off x="1601999" y="1164553"/>
            <a:ext cx="7519366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1239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GLUKOZ ÖLÇÜM ZAMANLARI VE SIKLIĞI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3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Ölçüm zamanları ve sıklığı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82727">
              <a:lnSpc>
                <a:spcPts val="378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Kullanılan ilaç veya insülin tedavisine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82727">
              <a:lnSpc>
                <a:spcPts val="378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 – ara öğün zamanlarına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82727">
              <a:lnSpc>
                <a:spcPts val="378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Çalışma, aktivite tablosuna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82727">
              <a:lnSpc>
                <a:spcPts val="378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 yapma zamanına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82727">
              <a:lnSpc>
                <a:spcPts val="378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seyrine (hipoglisemi sıklığı vb.)</a:t>
            </a:r>
          </a:p>
          <a:p>
            <a:pPr indent="478460">
              <a:lnSpc>
                <a:spcPts val="252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göre değişir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17942">
              <a:lnSpc>
                <a:spcPts val="375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icture 1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70"/>
          <p:cNvSpPr txBox="1"/>
          <p:nvPr/>
        </p:nvSpPr>
        <p:spPr>
          <a:xfrm>
            <a:off x="4798809" y="7191928"/>
            <a:ext cx="2955778" cy="1000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>
              <a:lnSpc>
                <a:spcPts val="2647"/>
              </a:lnSpc>
            </a:pP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Egzersiz/aktivite 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zamanı</a:t>
            </a:r>
            <a:r>
              <a:rPr lang="en-US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,</a:t>
            </a: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süresi yoğunluğunu gözden geçiriniz.</a:t>
            </a:r>
            <a:endParaRPr lang="en-US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71" name="TextBox 171"/>
          <p:cNvSpPr txBox="1"/>
          <p:nvPr/>
        </p:nvSpPr>
        <p:spPr>
          <a:xfrm>
            <a:off x="2020765" y="1164156"/>
            <a:ext cx="7880362" cy="4629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HEDEF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ŞEKERİ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DEĞERİNE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ULAŞMAK İÇİN</a:t>
            </a:r>
          </a:p>
          <a:p>
            <a:pPr indent="114617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NE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YAPACAĞINIZI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PLANLAYINIZ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76725">
              <a:lnSpc>
                <a:spcPts val="353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sonucunuz</a:t>
            </a:r>
          </a:p>
          <a:p>
            <a:pPr indent="182754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hedeflediğinizden yüksek veya düşük</a:t>
            </a:r>
          </a:p>
          <a:p>
            <a:pPr indent="206516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gelirse nedeni anlamaya çalışınız.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96079">
              <a:lnSpc>
                <a:spcPts val="1515"/>
              </a:lnSpc>
            </a:pPr>
            <a:r>
              <a:rPr lang="en-US" altLang="zh-CN" sz="750" dirty="0" smtClean="0">
                <a:solidFill>
                  <a:srgbClr val="221E1F"/>
                </a:solidFill>
                <a:latin typeface="Times New Roman" charset="0"/>
                <a:cs typeface="Times New Roman" charset="0"/>
              </a:rPr>
              <a:t>İNSÜLİN</a:t>
            </a:r>
          </a:p>
        </p:txBody>
      </p:sp>
      <p:sp>
        <p:nvSpPr>
          <p:cNvPr id="172" name="TextBox 172"/>
          <p:cNvSpPr txBox="1"/>
          <p:nvPr/>
        </p:nvSpPr>
        <p:spPr>
          <a:xfrm>
            <a:off x="795647" y="7191928"/>
            <a:ext cx="3693225" cy="6668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>
              <a:lnSpc>
                <a:spcPts val="2647"/>
              </a:lnSpc>
            </a:pP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İnsülin/ilaç dozu ve  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zamanı</a:t>
            </a:r>
            <a:r>
              <a:rPr lang="tr-TR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nı</a:t>
            </a: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gözden geçiriniz.</a:t>
            </a:r>
            <a:endParaRPr lang="en-US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73" name="TextBox 173"/>
          <p:cNvSpPr txBox="1"/>
          <p:nvPr/>
        </p:nvSpPr>
        <p:spPr>
          <a:xfrm>
            <a:off x="8205849" y="7163659"/>
            <a:ext cx="2968832" cy="1000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>
              <a:lnSpc>
                <a:spcPts val="2647"/>
              </a:lnSpc>
            </a:pP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Yemek zamanı, miktarı,</a:t>
            </a:r>
            <a:r>
              <a:rPr lang="en-US" altLang="zh-CN" sz="19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çeşid</a:t>
            </a:r>
            <a:r>
              <a:rPr lang="tr-TR" altLang="zh-CN" sz="1900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i</a:t>
            </a:r>
            <a:r>
              <a:rPr lang="tr-TR" altLang="zh-CN" sz="19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ni gözden geçiriniz.</a:t>
            </a:r>
            <a:endParaRPr lang="en-US" altLang="zh-CN" sz="19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Picture 1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66"/>
          <p:cNvSpPr txBox="1"/>
          <p:nvPr/>
        </p:nvSpPr>
        <p:spPr>
          <a:xfrm>
            <a:off x="2789407" y="1164553"/>
            <a:ext cx="6158417" cy="67839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9640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GLUKOZU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HEDEFLERİ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Açlık kan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glukozu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        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8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0-1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0 mg/dl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1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Tokluk kan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glukozu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     1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6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0-1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8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0 mg/dl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426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HbA</a:t>
            </a: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1c                                                                    </a:t>
            </a:r>
            <a:r>
              <a:rPr lang="en-US" altLang="zh-CN" sz="2100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%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6,5-7,0</a:t>
            </a:r>
            <a:endParaRPr lang="tr-TR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4261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67490">
              <a:lnSpc>
                <a:spcPts val="3384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hedefler her diyabetliye uymayabilir,</a:t>
            </a:r>
          </a:p>
          <a:p>
            <a:pPr indent="500015">
              <a:lnSpc>
                <a:spcPts val="2799"/>
              </a:lnSpc>
            </a:pPr>
            <a:r>
              <a:rPr lang="en-US" altLang="zh-CN" sz="2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bireye uygun olan hedefler saptanmalıdır.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30534">
              <a:lnSpc>
                <a:spcPts val="350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88"/>
          <p:cNvSpPr txBox="1"/>
          <p:nvPr/>
        </p:nvSpPr>
        <p:spPr>
          <a:xfrm>
            <a:off x="2450455" y="1209529"/>
            <a:ext cx="7159011" cy="44884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AYAKLARDA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SİNİR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HASARI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BELİRTİLERİ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264132" y="4205345"/>
            <a:ext cx="2383037" cy="28951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57936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Yanma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7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İğne-bıçak batması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6572546" y="4205345"/>
            <a:ext cx="2132126" cy="28663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Elektrik Çarpıyor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3633">
              <a:lnSpc>
                <a:spcPts val="364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Karıncalanma</a:t>
            </a:r>
          </a:p>
        </p:txBody>
      </p:sp>
    </p:spTree>
    <p:extLst>
      <p:ext uri="{BB962C8B-B14F-4D97-AF65-F5344CB8AC3E}">
        <p14:creationId xmlns:p14="http://schemas.microsoft.com/office/powerpoint/2010/main" val="15829009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93"/>
          <p:cNvSpPr txBox="1"/>
          <p:nvPr/>
        </p:nvSpPr>
        <p:spPr>
          <a:xfrm>
            <a:off x="1871750" y="1209133"/>
            <a:ext cx="8077532" cy="91050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NEDEN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DİYABETLİNİN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AYAKLARINDA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YARALAR</a:t>
            </a:r>
          </a:p>
          <a:p>
            <a:pPr indent="280130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KOLAY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AÇILIR?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2196936" y="3701915"/>
            <a:ext cx="3385924" cy="30264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Sinir Hasarı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53948">
              <a:lnSpc>
                <a:spcPts val="3196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Genellikle ikisi</a:t>
            </a:r>
          </a:p>
          <a:p>
            <a:pPr indent="1139609">
              <a:lnSpc>
                <a:spcPts val="2520"/>
              </a:lnSpc>
            </a:pPr>
            <a:r>
              <a:rPr lang="tr-TR" altLang="zh-CN" sz="2100" dirty="0" err="1">
                <a:solidFill>
                  <a:srgbClr val="71236D"/>
                </a:solidFill>
                <a:latin typeface="Comic Sans MS" charset="0"/>
                <a:cs typeface="Comic Sans MS" charset="0"/>
              </a:rPr>
              <a:t>b</a:t>
            </a:r>
            <a:r>
              <a:rPr lang="en-US" altLang="zh-CN" sz="2100" dirty="0" err="1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irden</a:t>
            </a:r>
            <a:r>
              <a:rPr lang="tr-TR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 görülür.</a:t>
            </a:r>
            <a:endParaRPr lang="en-US" altLang="zh-CN" sz="2100" dirty="0" smtClean="0">
              <a:solidFill>
                <a:srgbClr val="71236D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95" name="TextBox 95"/>
          <p:cNvSpPr txBox="1"/>
          <p:nvPr/>
        </p:nvSpPr>
        <p:spPr>
          <a:xfrm>
            <a:off x="7267145" y="3791526"/>
            <a:ext cx="1978187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71236D"/>
                </a:solidFill>
                <a:latin typeface="Comic Sans MS" charset="0"/>
                <a:cs typeface="Comic Sans MS" charset="0"/>
              </a:rPr>
              <a:t>Damar Hastalığı</a:t>
            </a:r>
          </a:p>
        </p:txBody>
      </p:sp>
    </p:spTree>
    <p:extLst>
      <p:ext uri="{BB962C8B-B14F-4D97-AF65-F5344CB8AC3E}">
        <p14:creationId xmlns:p14="http://schemas.microsoft.com/office/powerpoint/2010/main" val="41417648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98"/>
          <p:cNvSpPr txBox="1"/>
          <p:nvPr/>
        </p:nvSpPr>
        <p:spPr>
          <a:xfrm>
            <a:off x="1782000" y="1209529"/>
            <a:ext cx="6626173" cy="748923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3291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ÜLSERLERİ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002"/>
              </a:lnSpc>
            </a:pPr>
            <a:r>
              <a:rPr lang="en-US" altLang="zh-CN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Diyabetlilerin %15’inde ayak </a:t>
            </a:r>
            <a:r>
              <a:rPr lang="en-US" altLang="zh-CN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ülserleri</a:t>
            </a:r>
            <a:r>
              <a:rPr lang="en-US" altLang="zh-CN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oluşur</a:t>
            </a:r>
            <a:r>
              <a:rPr lang="en-US" altLang="zh-CN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tr-TR" altLang="zh-CN" dirty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002"/>
              </a:lnSpc>
            </a:pPr>
            <a:endParaRPr lang="tr-TR" altLang="zh-CN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tr-TR" altLang="zh-CN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r>
              <a:rPr lang="en-US" altLang="zh-CN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</a:t>
            </a:r>
            <a:r>
              <a:rPr lang="tr-TR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s</a:t>
            </a:r>
            <a:r>
              <a:rPr lang="en-US" altLang="zh-CN" dirty="0" err="1">
                <a:solidFill>
                  <a:srgbClr val="221E1F"/>
                </a:solidFill>
                <a:latin typeface="Comic Sans MS" charset="0"/>
                <a:cs typeface="Comic Sans MS" charset="0"/>
              </a:rPr>
              <a:t>tanın</a:t>
            </a:r>
            <a:r>
              <a:rPr lang="en-US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dirty="0" err="1">
                <a:solidFill>
                  <a:srgbClr val="221E1F"/>
                </a:solidFill>
                <a:latin typeface="Comic Sans MS" charset="0"/>
                <a:cs typeface="Comic Sans MS" charset="0"/>
              </a:rPr>
              <a:t>yaşam</a:t>
            </a:r>
            <a:r>
              <a:rPr lang="en-US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dirty="0" err="1">
                <a:solidFill>
                  <a:srgbClr val="221E1F"/>
                </a:solidFill>
                <a:latin typeface="Comic Sans MS" charset="0"/>
                <a:cs typeface="Comic Sans MS" charset="0"/>
              </a:rPr>
              <a:t>kalitesini</a:t>
            </a:r>
            <a:r>
              <a:rPr lang="en-US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tr-TR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azaltır.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3266"/>
              </a:lnSpc>
            </a:pPr>
            <a:r>
              <a:rPr lang="tr-TR" altLang="zh-CN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ülserleri </a:t>
            </a:r>
            <a:r>
              <a:rPr lang="tr-TR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iyi bir ayak bakımı ile erken </a:t>
            </a:r>
            <a:r>
              <a:rPr lang="tr-TR" altLang="zh-CN" dirty="0" err="1">
                <a:solidFill>
                  <a:srgbClr val="221E1F"/>
                </a:solidFill>
                <a:latin typeface="Comic Sans MS" charset="0"/>
                <a:cs typeface="Comic Sans MS" charset="0"/>
              </a:rPr>
              <a:t>farkedilebilir</a:t>
            </a:r>
            <a:r>
              <a:rPr lang="tr-TR" altLang="zh-CN" dirty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  <a:endParaRPr lang="en-US" altLang="zh-CN" dirty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266"/>
              </a:lnSpc>
            </a:pPr>
            <a:endParaRPr lang="tr-TR" altLang="zh-CN" dirty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266"/>
              </a:lnSpc>
            </a:pPr>
            <a:endParaRPr lang="en-US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37941">
              <a:lnSpc>
                <a:spcPts val="295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8409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1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0"/>
          <p:cNvSpPr txBox="1"/>
          <p:nvPr/>
        </p:nvSpPr>
        <p:spPr>
          <a:xfrm>
            <a:off x="2169551" y="1209505"/>
            <a:ext cx="7798610" cy="69121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SORUNLARI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ÖNLENEBİLİR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2448">
              <a:lnSpc>
                <a:spcPts val="364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Diyabetlide organ (parmak, ayak, bacak)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2448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kesilmelerinin yarısı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2623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Eğitim ve bilinçlenme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2623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Evde düzenli ayak bakımı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2623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Erken müdahale ile önlenebilir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50390">
              <a:lnSpc>
                <a:spcPts val="377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5755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icture 1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02"/>
          <p:cNvSpPr txBox="1"/>
          <p:nvPr/>
        </p:nvSpPr>
        <p:spPr>
          <a:xfrm>
            <a:off x="1602000" y="1209337"/>
            <a:ext cx="8851514" cy="51857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77825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VE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BACAKLARDA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DAMAR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HASARINA</a:t>
            </a:r>
          </a:p>
          <a:p>
            <a:pPr indent="279311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BAĞLI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BELİRTİLER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Bacak ve ayak damarlarında hasar oluştuysa bazı belirtiler ortaya çıkar.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868">
              <a:lnSpc>
                <a:spcPts val="384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Aralıklı topallama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868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nabızlarında azalma veya nabız olmaması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868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İstirahatte ağrı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868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Sağlıksız cilt ve tırnaklar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868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Ayaklarda üşüme, soğukluk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868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ve bacaklarda kıllarda dökülme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7830001" y="7353387"/>
            <a:ext cx="2041179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Buz gibi donuyor</a:t>
            </a:r>
          </a:p>
        </p:txBody>
      </p:sp>
    </p:spTree>
    <p:extLst>
      <p:ext uri="{BB962C8B-B14F-4D97-AF65-F5344CB8AC3E}">
        <p14:creationId xmlns:p14="http://schemas.microsoft.com/office/powerpoint/2010/main" val="254629563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1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6"/>
          <p:cNvSpPr txBox="1"/>
          <p:nvPr/>
        </p:nvSpPr>
        <p:spPr>
          <a:xfrm>
            <a:off x="1566000" y="1209337"/>
            <a:ext cx="8059340" cy="308681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796088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DİYABETLİNİN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AYAĞINDAKİ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DUYU KAYBI</a:t>
            </a:r>
          </a:p>
          <a:p>
            <a:pPr indent="144855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YARALANMALARI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KOLAYLAŞTIRIR!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2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Diyabetlinin ayağında duyu kaybı varsa ağrıyı hissetmeyebilir.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nedenle çok basit sebeplerle yaralanmalar olabilir.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Örneğin yabancı cisim batması, ayakkabı vurması, yanıklar,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donmalar gibi.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2486056" y="6966741"/>
            <a:ext cx="1339844" cy="5802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Yabancı cisim</a:t>
            </a:r>
          </a:p>
          <a:p>
            <a:pPr indent="277863">
              <a:lnSpc>
                <a:spcPts val="21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batması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4924863" y="6594745"/>
            <a:ext cx="1760097" cy="14875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Ayakkabı vurması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95078">
              <a:lnSpc>
                <a:spcPts val="320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09" name="TextBox 109"/>
          <p:cNvSpPr txBox="1"/>
          <p:nvPr/>
        </p:nvSpPr>
        <p:spPr>
          <a:xfrm>
            <a:off x="7284002" y="6378845"/>
            <a:ext cx="2963813" cy="85961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Diyabetlilerin ayakkabılarında</a:t>
            </a:r>
          </a:p>
          <a:p>
            <a:pPr indent="180923">
              <a:lnSpc>
                <a:spcPts val="21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fark edemedikleri ve ayak</a:t>
            </a:r>
          </a:p>
          <a:p>
            <a:pPr indent="15976">
              <a:lnSpc>
                <a:spcPts val="21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yarasına sebep olan maddeler</a:t>
            </a:r>
          </a:p>
        </p:txBody>
      </p:sp>
    </p:spTree>
    <p:extLst>
      <p:ext uri="{BB962C8B-B14F-4D97-AF65-F5344CB8AC3E}">
        <p14:creationId xmlns:p14="http://schemas.microsoft.com/office/powerpoint/2010/main" val="34872206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icture 1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11"/>
          <p:cNvSpPr txBox="1"/>
          <p:nvPr/>
        </p:nvSpPr>
        <p:spPr>
          <a:xfrm>
            <a:off x="2390768" y="1209337"/>
            <a:ext cx="7529305" cy="318035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YARASINA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SEBEP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OLAN</a:t>
            </a:r>
          </a:p>
          <a:p>
            <a:pPr indent="202120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DİĞER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FAKTÖRLER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98150">
              <a:lnSpc>
                <a:spcPts val="336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Eklem hareketinde kısıtlılık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9077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Kemik çıkıntıları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0996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deformitesi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279898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Nasırlar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2345752" y="6873741"/>
            <a:ext cx="1536283" cy="55994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tabanında</a:t>
            </a:r>
          </a:p>
          <a:p>
            <a:pPr indent="385165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nasırlar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4749583" y="6873741"/>
            <a:ext cx="5346015" cy="120545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 hasarı parmak ve ayaklarda şekil bozukluklarına</a:t>
            </a:r>
          </a:p>
          <a:p>
            <a:pPr indent="2098764">
              <a:lnSpc>
                <a:spcPts val="204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sebep olur.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70358">
              <a:lnSpc>
                <a:spcPts val="297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5274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15"/>
          <p:cNvSpPr txBox="1"/>
          <p:nvPr/>
        </p:nvSpPr>
        <p:spPr>
          <a:xfrm>
            <a:off x="2390768" y="1209337"/>
            <a:ext cx="7205341" cy="350272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AYAK YARASINA SEBEP OLAN</a:t>
            </a:r>
          </a:p>
          <a:p>
            <a:pPr indent="202120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DİĞER FAKTÖRLER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374382">
              <a:lnSpc>
                <a:spcPts val="294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bakımı eksikliği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456525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Yanlış tırnak kesimi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13232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Günlük bakım ve hijyen eksikliği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70419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mantarları</a:t>
            </a:r>
          </a:p>
        </p:txBody>
      </p:sp>
      <p:sp>
        <p:nvSpPr>
          <p:cNvPr id="116" name="TextBox 116"/>
          <p:cNvSpPr txBox="1"/>
          <p:nvPr/>
        </p:nvSpPr>
        <p:spPr>
          <a:xfrm>
            <a:off x="2171693" y="7012190"/>
            <a:ext cx="1927614" cy="88509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 hasarına bağlı</a:t>
            </a:r>
          </a:p>
          <a:p>
            <a:pPr indent="29578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terleme azalır, cilt</a:t>
            </a:r>
          </a:p>
          <a:p>
            <a:pPr indent="188480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kurur ve çatlar.</a:t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4759903" y="7012190"/>
            <a:ext cx="2200924" cy="106439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Yanlış tırnak kesimine</a:t>
            </a:r>
          </a:p>
          <a:p>
            <a:pPr indent="67360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bağlı tırnak batması.</a:t>
            </a:r>
          </a:p>
          <a:p>
            <a:pPr indent="960038">
              <a:lnSpc>
                <a:spcPts val="362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18" name="TextBox 118"/>
          <p:cNvSpPr txBox="1"/>
          <p:nvPr/>
        </p:nvSpPr>
        <p:spPr>
          <a:xfrm>
            <a:off x="8003584" y="7012190"/>
            <a:ext cx="2302296" cy="59298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Nasır bandı kullanımına</a:t>
            </a:r>
          </a:p>
          <a:p>
            <a:pPr indent="637337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bağlı yara.</a:t>
            </a:r>
          </a:p>
        </p:txBody>
      </p:sp>
    </p:spTree>
    <p:extLst>
      <p:ext uri="{BB962C8B-B14F-4D97-AF65-F5344CB8AC3E}">
        <p14:creationId xmlns:p14="http://schemas.microsoft.com/office/powerpoint/2010/main" val="27977770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20"/>
          <p:cNvSpPr txBox="1"/>
          <p:nvPr/>
        </p:nvSpPr>
        <p:spPr>
          <a:xfrm>
            <a:off x="1782000" y="1209337"/>
            <a:ext cx="7810793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82808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YARASI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OLUŞUMUNU</a:t>
            </a:r>
          </a:p>
          <a:p>
            <a:pPr indent="1716129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KOLAYLAŞTIRAN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FAKTÖRLER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7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Sigara öyküsü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Kontrolsüz diyabet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İlave sağlık sorunları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Geçirilmiş ülser veya amputasyon öyküsü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37941">
              <a:lnSpc>
                <a:spcPts val="346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1268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22"/>
          <p:cNvSpPr txBox="1"/>
          <p:nvPr/>
        </p:nvSpPr>
        <p:spPr>
          <a:xfrm>
            <a:off x="1447200" y="1209505"/>
            <a:ext cx="8852744" cy="688650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3268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YARASI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VARSA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YAPILMASI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GEREKENLER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4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Mutlaka doktor takibinde olunmalı.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Önerilen antibiyotik ve diğer ilaçlar kullanılmalı.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hedef değerlerde tutulmaya çalışılmalı.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Ayağın üzerine basılmamalı!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Koltuk değneği, atel, tekerlekli sandalye vs.</a:t>
            </a:r>
          </a:p>
          <a:p>
            <a:pPr indent="0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kullanarak ayak üstüne yük verilmemeli.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İstirahat edilmeli.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Oturur ve yatarken ayak yüksekte tutulmalı.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Düzenli pansuman yapılmalı, yara temiz tutulmalı.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72741">
              <a:lnSpc>
                <a:spcPts val="322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8788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Picture 1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4"/>
          <p:cNvSpPr txBox="1"/>
          <p:nvPr/>
        </p:nvSpPr>
        <p:spPr>
          <a:xfrm>
            <a:off x="1277999" y="1209313"/>
            <a:ext cx="8791509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78462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EKİBİNE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BAŞVURMAYI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GEREKTİREN</a:t>
            </a:r>
          </a:p>
          <a:p>
            <a:pPr indent="343670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DURUMLAR - 1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0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Parmak aralarında kaşıntı ve akıntı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Ayaklarda sıcaklık artışı ve kızarıklık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Ayaklarda soğukluk ve üşüme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Bacaklarda ağrı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Ayaklarda ve ayak bileğinde şişme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Topukta çatlaklar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Tırnaklarda mantar enfeksiyonu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41942">
              <a:lnSpc>
                <a:spcPts val="336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3061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1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6"/>
          <p:cNvSpPr txBox="1"/>
          <p:nvPr/>
        </p:nvSpPr>
        <p:spPr>
          <a:xfrm>
            <a:off x="1434599" y="1209375"/>
            <a:ext cx="8633133" cy="605293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628025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EKİBİNE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BAŞVURMAYI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GEREKTİREN</a:t>
            </a:r>
          </a:p>
          <a:p>
            <a:pPr indent="328010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DURUMLAR - 2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Ayakkabı sürtmeleri veya darlığı nedeniyle ciltte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kızarıklık ve su toplaması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6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Ayakların ısı kaynaklarına temas etmesi sonucunda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yanması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6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Tırnağın kesilmesi esnasında kanama olması, tırnak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batması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6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Nasırların üzerine dokununca hassasiyet, ağrı olması ve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renginin koyulaşması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6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Ayakta taban çökmesi, şişlik ve şekil bozukluğu oluşması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6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Renk değişikliği, morarma ve kızarıklık olması</a:t>
            </a:r>
          </a:p>
        </p:txBody>
      </p:sp>
      <p:sp>
        <p:nvSpPr>
          <p:cNvPr id="137" name="TextBox 137"/>
          <p:cNvSpPr txBox="1"/>
          <p:nvPr/>
        </p:nvSpPr>
        <p:spPr>
          <a:xfrm>
            <a:off x="1434599" y="7435340"/>
            <a:ext cx="2703611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Yabancı cisim batması</a:t>
            </a:r>
          </a:p>
        </p:txBody>
      </p:sp>
    </p:spTree>
    <p:extLst>
      <p:ext uri="{BB962C8B-B14F-4D97-AF65-F5344CB8AC3E}">
        <p14:creationId xmlns:p14="http://schemas.microsoft.com/office/powerpoint/2010/main" val="28004474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Picture 1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40"/>
          <p:cNvSpPr txBox="1"/>
          <p:nvPr/>
        </p:nvSpPr>
        <p:spPr>
          <a:xfrm>
            <a:off x="1540800" y="1209505"/>
            <a:ext cx="6165790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79468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DÜZENLİ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KONTROL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3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tıbbi kontrolde ayak muayenesi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Yılda bir kez EMG (sinir hasarının testi)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Gerekirse doppler (damar incelemesi)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35569">
              <a:lnSpc>
                <a:spcPts val="3398"/>
              </a:lnSpc>
            </a:pPr>
            <a:r>
              <a:rPr lang="en-US" altLang="zh-CN" sz="2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tıbbi kontrolde</a:t>
            </a:r>
          </a:p>
          <a:p>
            <a:pPr indent="2020329">
              <a:lnSpc>
                <a:spcPts val="3300"/>
              </a:lnSpc>
            </a:pPr>
            <a:r>
              <a:rPr lang="en-US" altLang="zh-CN" sz="24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“Ayakkabıları çıkar”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79140">
              <a:lnSpc>
                <a:spcPts val="296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7201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icture 1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78"/>
          <p:cNvSpPr txBox="1"/>
          <p:nvPr/>
        </p:nvSpPr>
        <p:spPr>
          <a:xfrm>
            <a:off x="3869716" y="1164553"/>
            <a:ext cx="4275209" cy="44884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KORUYUCU 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AYAK</a:t>
            </a:r>
            <a:r>
              <a:rPr lang="tr-TR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 BAKIMI</a:t>
            </a:r>
          </a:p>
        </p:txBody>
      </p:sp>
      <p:sp>
        <p:nvSpPr>
          <p:cNvPr id="179" name="TextBox 179"/>
          <p:cNvSpPr txBox="1"/>
          <p:nvPr/>
        </p:nvSpPr>
        <p:spPr>
          <a:xfrm>
            <a:off x="1304674" y="3876766"/>
            <a:ext cx="2490766" cy="6057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gün ılık su ile yıkayıp</a:t>
            </a:r>
          </a:p>
          <a:p>
            <a:pPr indent="706856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kurulayınız</a:t>
            </a:r>
          </a:p>
        </p:txBody>
      </p:sp>
      <p:sp>
        <p:nvSpPr>
          <p:cNvPr id="180" name="TextBox 180"/>
          <p:cNvSpPr txBox="1"/>
          <p:nvPr/>
        </p:nvSpPr>
        <p:spPr>
          <a:xfrm>
            <a:off x="4631693" y="3876766"/>
            <a:ext cx="1764394" cy="91057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Ayaklarınızı nemli</a:t>
            </a:r>
          </a:p>
          <a:p>
            <a:pPr indent="205321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tutmayı ihmal</a:t>
            </a:r>
          </a:p>
          <a:p>
            <a:pPr indent="397904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etmeyiniz</a:t>
            </a:r>
          </a:p>
        </p:txBody>
      </p:sp>
      <p:sp>
        <p:nvSpPr>
          <p:cNvPr id="181" name="TextBox 181"/>
          <p:cNvSpPr txBox="1"/>
          <p:nvPr/>
        </p:nvSpPr>
        <p:spPr>
          <a:xfrm>
            <a:off x="7082159" y="3876766"/>
            <a:ext cx="1380699" cy="91057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9961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Ayaklarınızı</a:t>
            </a:r>
          </a:p>
          <a:p>
            <a:pPr indent="179844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akşam</a:t>
            </a:r>
          </a:p>
          <a:p>
            <a:pPr indent="0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kontrol ediniz</a:t>
            </a:r>
          </a:p>
        </p:txBody>
      </p:sp>
      <p:sp>
        <p:nvSpPr>
          <p:cNvPr id="182" name="TextBox 182"/>
          <p:cNvSpPr txBox="1"/>
          <p:nvPr/>
        </p:nvSpPr>
        <p:spPr>
          <a:xfrm>
            <a:off x="9103847" y="3876982"/>
            <a:ext cx="1759784" cy="91057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24751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Ayna ile ayak</a:t>
            </a:r>
          </a:p>
          <a:p>
            <a:pPr indent="0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tabanınızı kontrol</a:t>
            </a:r>
          </a:p>
          <a:p>
            <a:pPr indent="582497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ediniz</a:t>
            </a:r>
          </a:p>
        </p:txBody>
      </p:sp>
      <p:sp>
        <p:nvSpPr>
          <p:cNvPr id="183" name="TextBox 183"/>
          <p:cNvSpPr txBox="1"/>
          <p:nvPr/>
        </p:nvSpPr>
        <p:spPr>
          <a:xfrm>
            <a:off x="1690272" y="6930240"/>
            <a:ext cx="1754421" cy="60571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Tırnaklarınızı düz</a:t>
            </a:r>
          </a:p>
          <a:p>
            <a:pPr indent="532409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kesiniz</a:t>
            </a:r>
          </a:p>
        </p:txBody>
      </p:sp>
      <p:sp>
        <p:nvSpPr>
          <p:cNvPr id="184" name="TextBox 184"/>
          <p:cNvSpPr txBox="1"/>
          <p:nvPr/>
        </p:nvSpPr>
        <p:spPr>
          <a:xfrm>
            <a:off x="3997379" y="6930240"/>
            <a:ext cx="1364547" cy="91057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51408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Su</a:t>
            </a:r>
          </a:p>
          <a:p>
            <a:pPr indent="0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kabarcıklarını</a:t>
            </a:r>
          </a:p>
          <a:p>
            <a:pPr indent="12522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patlatmayınız</a:t>
            </a:r>
          </a:p>
        </p:txBody>
      </p:sp>
      <p:sp>
        <p:nvSpPr>
          <p:cNvPr id="185" name="TextBox 185"/>
          <p:cNvSpPr txBox="1"/>
          <p:nvPr/>
        </p:nvSpPr>
        <p:spPr>
          <a:xfrm>
            <a:off x="5719941" y="6930240"/>
            <a:ext cx="2526974" cy="11541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05348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Rahat ayakkabı ve</a:t>
            </a:r>
          </a:p>
          <a:p>
            <a:pPr indent="111940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pamuklu çoraplar giyiniz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6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86" name="TextBox 186"/>
          <p:cNvSpPr txBox="1"/>
          <p:nvPr/>
        </p:nvSpPr>
        <p:spPr>
          <a:xfrm>
            <a:off x="9051814" y="6930240"/>
            <a:ext cx="1276770" cy="60571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Çıplak ayakla</a:t>
            </a:r>
          </a:p>
          <a:p>
            <a:pPr indent="10147">
              <a:lnSpc>
                <a:spcPts val="24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dolaşmayınız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2138</Words>
  <Application>Microsoft Office PowerPoint</Application>
  <PresentationFormat>Özel</PresentationFormat>
  <Paragraphs>1671</Paragraphs>
  <Slides>55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55</vt:i4>
      </vt:variant>
    </vt:vector>
  </HeadingPairs>
  <TitlesOfParts>
    <vt:vector size="61" baseType="lpstr">
      <vt:lpstr>宋体</vt:lpstr>
      <vt:lpstr>Arial</vt:lpstr>
      <vt:lpstr>Calibri</vt:lpstr>
      <vt:lpstr>Comic Sans MS</vt:lpstr>
      <vt:lpstr>Times New Roman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Lighten PDF Converter Master</dc:creator>
  <cp:lastModifiedBy>Demet ONUR</cp:lastModifiedBy>
  <cp:revision>8</cp:revision>
  <dcterms:created xsi:type="dcterms:W3CDTF">2012-06-15T16:23:20Z</dcterms:created>
  <dcterms:modified xsi:type="dcterms:W3CDTF">2017-11-06T13:46:05Z</dcterms:modified>
</cp:coreProperties>
</file>