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5312" r:id="rId1"/>
  </p:sldMasterIdLst>
  <p:notesMasterIdLst>
    <p:notesMasterId r:id="rId40"/>
  </p:notesMasterIdLst>
  <p:handoutMasterIdLst>
    <p:handoutMasterId r:id="rId41"/>
  </p:handoutMasterIdLst>
  <p:sldIdLst>
    <p:sldId id="366" r:id="rId2"/>
    <p:sldId id="293" r:id="rId3"/>
    <p:sldId id="350" r:id="rId4"/>
    <p:sldId id="407" r:id="rId5"/>
    <p:sldId id="368" r:id="rId6"/>
    <p:sldId id="378" r:id="rId7"/>
    <p:sldId id="371" r:id="rId8"/>
    <p:sldId id="406" r:id="rId9"/>
    <p:sldId id="399" r:id="rId10"/>
    <p:sldId id="372" r:id="rId11"/>
    <p:sldId id="369" r:id="rId12"/>
    <p:sldId id="379" r:id="rId13"/>
    <p:sldId id="382" r:id="rId14"/>
    <p:sldId id="383" r:id="rId15"/>
    <p:sldId id="380" r:id="rId16"/>
    <p:sldId id="385" r:id="rId17"/>
    <p:sldId id="386" r:id="rId18"/>
    <p:sldId id="387" r:id="rId19"/>
    <p:sldId id="388" r:id="rId20"/>
    <p:sldId id="402" r:id="rId21"/>
    <p:sldId id="403" r:id="rId22"/>
    <p:sldId id="404" r:id="rId23"/>
    <p:sldId id="405" r:id="rId24"/>
    <p:sldId id="408" r:id="rId25"/>
    <p:sldId id="409" r:id="rId26"/>
    <p:sldId id="376" r:id="rId27"/>
    <p:sldId id="373" r:id="rId28"/>
    <p:sldId id="389" r:id="rId29"/>
    <p:sldId id="393" r:id="rId30"/>
    <p:sldId id="394" r:id="rId31"/>
    <p:sldId id="390" r:id="rId32"/>
    <p:sldId id="395" r:id="rId33"/>
    <p:sldId id="396" r:id="rId34"/>
    <p:sldId id="391" r:id="rId35"/>
    <p:sldId id="392" r:id="rId36"/>
    <p:sldId id="397" r:id="rId37"/>
    <p:sldId id="398" r:id="rId38"/>
    <p:sldId id="410" r:id="rId39"/>
  </p:sldIdLst>
  <p:sldSz cx="9144000" cy="6858000" type="screen4x3"/>
  <p:notesSz cx="6858000" cy="9144000"/>
  <p:defaultTextStyle>
    <a:defPPr>
      <a:defRPr lang="tr-T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 xmlns:p15="http://schemas.microsoft.com/office/powerpoint/2012/main">
        <p15:guide id="1" orient="horz" pos="3113">
          <p15:clr>
            <a:srgbClr val="A4A3A4"/>
          </p15:clr>
        </p15:guide>
        <p15:guide id="2" orient="horz" pos="1253">
          <p15:clr>
            <a:srgbClr val="A4A3A4"/>
          </p15:clr>
        </p15:guide>
        <p15:guide id="3" orient="horz" pos="2024">
          <p15:clr>
            <a:srgbClr val="A4A3A4"/>
          </p15:clr>
        </p15:guide>
        <p15:guide id="4" pos="703">
          <p15:clr>
            <a:srgbClr val="A4A3A4"/>
          </p15:clr>
        </p15:guide>
        <p15:guide id="5" pos="5420">
          <p15:clr>
            <a:srgbClr val="A4A3A4"/>
          </p15:clr>
        </p15:guide>
        <p15:guide id="6" pos="2880">
          <p15:clr>
            <a:srgbClr val="A4A3A4"/>
          </p15:clr>
        </p15:guide>
      </p15:sldGuideLst>
    </p:ext>
    <p:ext uri="{2D200454-40CA-4A62-9FC3-DE9A4176ACB9}">
      <p15:notesGuideLst xmlns=""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D1A54"/>
    <a:srgbClr val="75C2BD"/>
    <a:srgbClr val="CF14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Orta Stil 2 - Vurgu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Orta Stil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2838BEF-8BB2-4498-84A7-C5851F593DF1}" styleName="Orta Stil 4 - Vurgu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E8B1032C-EA38-4F05-BA0D-38AFFFC7BED3}" styleName="Açık Stil 3 - Vurgu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5940675A-B579-460E-94D1-54222C63F5DA}" styleName="Stil Yok, Tablo Kılavuzu">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ema Uygulanmış Stil 2 - Vurgu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68D230F3-CF80-4859-8CE7-A43EE81993B5}" styleName="Açık Stil 1 - Vurgu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912C8C85-51F0-491E-9774-3900AFEF0FD7}" styleName="Açık Stil 2 - Vurgu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16D9F66E-5EB9-4882-86FB-DCBF35E3C3E4}" styleName="Orta Stil 4 - Vurgu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Orta Stil 2 - Vurgu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Orta Stil 1 - Vurgu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211" autoAdjust="0"/>
    <p:restoredTop sz="94580" autoAdjust="0"/>
  </p:normalViewPr>
  <p:slideViewPr>
    <p:cSldViewPr>
      <p:cViewPr>
        <p:scale>
          <a:sx n="60" d="100"/>
          <a:sy n="60" d="100"/>
        </p:scale>
        <p:origin x="-1698" y="-318"/>
      </p:cViewPr>
      <p:guideLst>
        <p:guide orient="horz" pos="3113"/>
        <p:guide orient="horz" pos="1253"/>
        <p:guide orient="horz" pos="2024"/>
        <p:guide pos="703"/>
        <p:guide pos="5420"/>
        <p:guide pos="2880"/>
      </p:guideLst>
    </p:cSldViewPr>
  </p:slideViewPr>
  <p:notesTextViewPr>
    <p:cViewPr>
      <p:scale>
        <a:sx n="100" d="100"/>
        <a:sy n="100" d="100"/>
      </p:scale>
      <p:origin x="0" y="0"/>
    </p:cViewPr>
  </p:notesTextViewPr>
  <p:notesViewPr>
    <p:cSldViewPr>
      <p:cViewPr varScale="1">
        <p:scale>
          <a:sx n="87" d="100"/>
          <a:sy n="87" d="100"/>
        </p:scale>
        <p:origin x="-3762" y="-84"/>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tr-TR"/>
          </a:p>
        </p:txBody>
      </p:sp>
      <p:sp>
        <p:nvSpPr>
          <p:cNvPr id="3" name="Veri Yer Tutucusu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DBFA129E-CEC6-4C7E-9743-7746ED2BDDB2}" type="datetimeFigureOut">
              <a:rPr lang="tr-TR"/>
              <a:pPr>
                <a:defRPr/>
              </a:pPr>
              <a:t>04.01.2022</a:t>
            </a:fld>
            <a:endParaRPr lang="tr-TR"/>
          </a:p>
        </p:txBody>
      </p:sp>
      <p:sp>
        <p:nvSpPr>
          <p:cNvPr id="4" name="Altbilgi Yer Tutucusu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tr-TR"/>
          </a:p>
        </p:txBody>
      </p:sp>
      <p:sp>
        <p:nvSpPr>
          <p:cNvPr id="5" name="Slayt Numarası Yer Tutucusu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D34A2034-7C14-48C9-BCCF-1066E82BC5B7}" type="slidenum">
              <a:rPr lang="tr-TR"/>
              <a:pPr>
                <a:defRPr/>
              </a:pPr>
              <a:t>‹#›</a:t>
            </a:fld>
            <a:endParaRPr lang="tr-TR"/>
          </a:p>
        </p:txBody>
      </p:sp>
    </p:spTree>
    <p:extLst>
      <p:ext uri="{BB962C8B-B14F-4D97-AF65-F5344CB8AC3E}">
        <p14:creationId xmlns:p14="http://schemas.microsoft.com/office/powerpoint/2010/main" val="289965751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bilgi Yer Tutucusu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tr-TR"/>
          </a:p>
        </p:txBody>
      </p:sp>
      <p:sp>
        <p:nvSpPr>
          <p:cNvPr id="3" name="Veri Yer Tutucusu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F0892D15-5F3D-4957-B92A-ED1B6A73ED94}" type="datetimeFigureOut">
              <a:rPr lang="tr-TR"/>
              <a:pPr>
                <a:defRPr/>
              </a:pPr>
              <a:t>04.01.2022</a:t>
            </a:fld>
            <a:endParaRPr lang="tr-TR" dirty="0"/>
          </a:p>
        </p:txBody>
      </p:sp>
      <p:sp>
        <p:nvSpPr>
          <p:cNvPr id="4" name="Slayt Görüntüsü Yer Tutucus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tr-TR" noProof="0" dirty="0"/>
          </a:p>
        </p:txBody>
      </p:sp>
      <p:sp>
        <p:nvSpPr>
          <p:cNvPr id="5" name="Not Yer Tutucusu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tr-TR" noProof="0" smtClean="0"/>
              <a:t>Asıl metin stillerini düzenlemek için tıklatın</a:t>
            </a:r>
          </a:p>
          <a:p>
            <a:pPr lvl="1"/>
            <a:r>
              <a:rPr lang="tr-TR" noProof="0" smtClean="0"/>
              <a:t>İkinci düzey</a:t>
            </a:r>
          </a:p>
          <a:p>
            <a:pPr lvl="2"/>
            <a:r>
              <a:rPr lang="tr-TR" noProof="0" smtClean="0"/>
              <a:t>Üçüncü düzey</a:t>
            </a:r>
          </a:p>
          <a:p>
            <a:pPr lvl="3"/>
            <a:r>
              <a:rPr lang="tr-TR" noProof="0" smtClean="0"/>
              <a:t>Dördüncü düzey</a:t>
            </a:r>
          </a:p>
          <a:p>
            <a:pPr lvl="4"/>
            <a:r>
              <a:rPr lang="tr-TR" noProof="0" smtClean="0"/>
              <a:t>Beşinci düzey</a:t>
            </a:r>
            <a:endParaRPr lang="tr-TR" noProof="0"/>
          </a:p>
        </p:txBody>
      </p:sp>
      <p:sp>
        <p:nvSpPr>
          <p:cNvPr id="6" name="Altbilgi Yer Tutucusu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tr-TR"/>
          </a:p>
        </p:txBody>
      </p:sp>
      <p:sp>
        <p:nvSpPr>
          <p:cNvPr id="7" name="Slayt Numarası Yer Tutucus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A5F0DD6-448C-45B4-BD0F-1EADED61BAFB}" type="slidenum">
              <a:rPr lang="tr-TR"/>
              <a:pPr>
                <a:defRPr/>
              </a:pPr>
              <a:t>‹#›</a:t>
            </a:fld>
            <a:endParaRPr lang="tr-TR" dirty="0"/>
          </a:p>
        </p:txBody>
      </p:sp>
    </p:spTree>
    <p:extLst>
      <p:ext uri="{BB962C8B-B14F-4D97-AF65-F5344CB8AC3E}">
        <p14:creationId xmlns:p14="http://schemas.microsoft.com/office/powerpoint/2010/main" val="13228074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7" name="1 Slayt Görüntüsü Yer Tutucusu"/>
          <p:cNvSpPr>
            <a:spLocks noGrp="1" noRot="1" noChangeAspect="1"/>
          </p:cNvSpPr>
          <p:nvPr>
            <p:ph type="sldImg"/>
          </p:nvPr>
        </p:nvSpPr>
        <p:spPr bwMode="auto">
          <a:noFill/>
          <a:ln>
            <a:solidFill>
              <a:srgbClr val="000000"/>
            </a:solidFill>
            <a:miter lim="800000"/>
            <a:headEnd/>
            <a:tailEnd/>
          </a:ln>
        </p:spPr>
      </p:sp>
      <p:sp>
        <p:nvSpPr>
          <p:cNvPr id="3" name="2 Not Yer Tutucusu"/>
          <p:cNvSpPr>
            <a:spLocks noGrp="1"/>
          </p:cNvSpPr>
          <p:nvPr>
            <p:ph type="body" idx="1"/>
          </p:nvPr>
        </p:nvSpPr>
        <p:spPr/>
        <p:style>
          <a:lnRef idx="2">
            <a:schemeClr val="accent2"/>
          </a:lnRef>
          <a:fillRef idx="1">
            <a:schemeClr val="lt1"/>
          </a:fillRef>
          <a:effectRef idx="0">
            <a:schemeClr val="accent2"/>
          </a:effectRef>
          <a:fontRef idx="minor">
            <a:schemeClr val="dk1"/>
          </a:fontRef>
        </p:style>
        <p:txBody>
          <a:bodyPr>
            <a:normAutofit/>
          </a:bodyPr>
          <a:lstStyle/>
          <a:p>
            <a:pPr eaLnBrk="1" fontAlgn="auto" hangingPunct="1">
              <a:spcBef>
                <a:spcPts val="0"/>
              </a:spcBef>
              <a:spcAft>
                <a:spcPts val="0"/>
              </a:spcAft>
              <a:defRPr/>
            </a:pPr>
            <a:endParaRPr lang="tr-TR" dirty="0"/>
          </a:p>
        </p:txBody>
      </p:sp>
      <p:sp>
        <p:nvSpPr>
          <p:cNvPr id="29699" name="3 Slayt Numarası Yer Tutucusu"/>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8B2BEFE-D84D-4762-B72A-4EA4F01F9D94}" type="slidenum">
              <a:rPr lang="tr-TR">
                <a:cs typeface="Arial" charset="0"/>
              </a:rPr>
              <a:pPr fontAlgn="base">
                <a:spcBef>
                  <a:spcPct val="0"/>
                </a:spcBef>
                <a:spcAft>
                  <a:spcPct val="0"/>
                </a:spcAft>
                <a:defRPr/>
              </a:pPr>
              <a:t>1</a:t>
            </a:fld>
            <a:endParaRPr lang="tr-TR">
              <a:cs typeface="Arial" charset="0"/>
            </a:endParaRPr>
          </a:p>
        </p:txBody>
      </p:sp>
    </p:spTree>
    <p:extLst>
      <p:ext uri="{BB962C8B-B14F-4D97-AF65-F5344CB8AC3E}">
        <p14:creationId xmlns:p14="http://schemas.microsoft.com/office/powerpoint/2010/main" val="351562552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2</a:t>
            </a:fld>
            <a:endParaRPr lang="tr-TR" dirty="0"/>
          </a:p>
        </p:txBody>
      </p:sp>
    </p:spTree>
    <p:extLst>
      <p:ext uri="{BB962C8B-B14F-4D97-AF65-F5344CB8AC3E}">
        <p14:creationId xmlns:p14="http://schemas.microsoft.com/office/powerpoint/2010/main" val="25404940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4</a:t>
            </a:fld>
            <a:endParaRPr lang="tr-TR" dirty="0"/>
          </a:p>
        </p:txBody>
      </p:sp>
    </p:spTree>
    <p:extLst>
      <p:ext uri="{BB962C8B-B14F-4D97-AF65-F5344CB8AC3E}">
        <p14:creationId xmlns:p14="http://schemas.microsoft.com/office/powerpoint/2010/main" val="748431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5</a:t>
            </a:fld>
            <a:endParaRPr lang="tr-TR" dirty="0"/>
          </a:p>
        </p:txBody>
      </p:sp>
    </p:spTree>
    <p:extLst>
      <p:ext uri="{BB962C8B-B14F-4D97-AF65-F5344CB8AC3E}">
        <p14:creationId xmlns:p14="http://schemas.microsoft.com/office/powerpoint/2010/main" val="75684361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7</a:t>
            </a:fld>
            <a:endParaRPr lang="tr-TR" dirty="0"/>
          </a:p>
        </p:txBody>
      </p:sp>
    </p:spTree>
    <p:extLst>
      <p:ext uri="{BB962C8B-B14F-4D97-AF65-F5344CB8AC3E}">
        <p14:creationId xmlns:p14="http://schemas.microsoft.com/office/powerpoint/2010/main" val="4924528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8</a:t>
            </a:fld>
            <a:endParaRPr lang="tr-TR" dirty="0"/>
          </a:p>
        </p:txBody>
      </p:sp>
    </p:spTree>
    <p:extLst>
      <p:ext uri="{BB962C8B-B14F-4D97-AF65-F5344CB8AC3E}">
        <p14:creationId xmlns:p14="http://schemas.microsoft.com/office/powerpoint/2010/main" val="326937192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9</a:t>
            </a:fld>
            <a:endParaRPr lang="tr-TR" dirty="0"/>
          </a:p>
        </p:txBody>
      </p:sp>
    </p:spTree>
    <p:extLst>
      <p:ext uri="{BB962C8B-B14F-4D97-AF65-F5344CB8AC3E}">
        <p14:creationId xmlns:p14="http://schemas.microsoft.com/office/powerpoint/2010/main" val="38112178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10</a:t>
            </a:fld>
            <a:endParaRPr lang="tr-TR" dirty="0"/>
          </a:p>
        </p:txBody>
      </p:sp>
    </p:spTree>
    <p:extLst>
      <p:ext uri="{BB962C8B-B14F-4D97-AF65-F5344CB8AC3E}">
        <p14:creationId xmlns:p14="http://schemas.microsoft.com/office/powerpoint/2010/main" val="4765428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11</a:t>
            </a:fld>
            <a:endParaRPr lang="tr-TR" dirty="0"/>
          </a:p>
        </p:txBody>
      </p:sp>
    </p:spTree>
    <p:extLst>
      <p:ext uri="{BB962C8B-B14F-4D97-AF65-F5344CB8AC3E}">
        <p14:creationId xmlns:p14="http://schemas.microsoft.com/office/powerpoint/2010/main" val="13006327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12</a:t>
            </a:fld>
            <a:endParaRPr lang="tr-TR" dirty="0"/>
          </a:p>
        </p:txBody>
      </p:sp>
    </p:spTree>
    <p:extLst>
      <p:ext uri="{BB962C8B-B14F-4D97-AF65-F5344CB8AC3E}">
        <p14:creationId xmlns:p14="http://schemas.microsoft.com/office/powerpoint/2010/main" val="24078384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13</a:t>
            </a:fld>
            <a:endParaRPr lang="tr-TR" dirty="0"/>
          </a:p>
        </p:txBody>
      </p:sp>
    </p:spTree>
    <p:extLst>
      <p:ext uri="{BB962C8B-B14F-4D97-AF65-F5344CB8AC3E}">
        <p14:creationId xmlns:p14="http://schemas.microsoft.com/office/powerpoint/2010/main" val="63431103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14</a:t>
            </a:fld>
            <a:endParaRPr lang="tr-TR" dirty="0"/>
          </a:p>
        </p:txBody>
      </p:sp>
    </p:spTree>
    <p:extLst>
      <p:ext uri="{BB962C8B-B14F-4D97-AF65-F5344CB8AC3E}">
        <p14:creationId xmlns:p14="http://schemas.microsoft.com/office/powerpoint/2010/main" val="286749866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15</a:t>
            </a:fld>
            <a:endParaRPr lang="tr-TR" dirty="0"/>
          </a:p>
        </p:txBody>
      </p:sp>
    </p:spTree>
    <p:extLst>
      <p:ext uri="{BB962C8B-B14F-4D97-AF65-F5344CB8AC3E}">
        <p14:creationId xmlns:p14="http://schemas.microsoft.com/office/powerpoint/2010/main" val="53777834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16</a:t>
            </a:fld>
            <a:endParaRPr lang="tr-TR" dirty="0"/>
          </a:p>
        </p:txBody>
      </p:sp>
    </p:spTree>
    <p:extLst>
      <p:ext uri="{BB962C8B-B14F-4D97-AF65-F5344CB8AC3E}">
        <p14:creationId xmlns:p14="http://schemas.microsoft.com/office/powerpoint/2010/main" val="20945406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solidFill>
                  <a:prstClr val="black"/>
                </a:solidFill>
              </a:rPr>
              <a:pPr>
                <a:defRPr/>
              </a:pPr>
              <a:t>17</a:t>
            </a:fld>
            <a:endParaRPr lang="tr-TR" dirty="0">
              <a:solidFill>
                <a:prstClr val="black"/>
              </a:solidFill>
            </a:endParaRPr>
          </a:p>
        </p:txBody>
      </p:sp>
    </p:spTree>
    <p:extLst>
      <p:ext uri="{BB962C8B-B14F-4D97-AF65-F5344CB8AC3E}">
        <p14:creationId xmlns:p14="http://schemas.microsoft.com/office/powerpoint/2010/main" val="12878408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solidFill>
                  <a:prstClr val="black"/>
                </a:solidFill>
              </a:rPr>
              <a:pPr>
                <a:defRPr/>
              </a:pPr>
              <a:t>18</a:t>
            </a:fld>
            <a:endParaRPr lang="tr-TR" dirty="0">
              <a:solidFill>
                <a:prstClr val="black"/>
              </a:solidFill>
            </a:endParaRPr>
          </a:p>
        </p:txBody>
      </p:sp>
    </p:spTree>
    <p:extLst>
      <p:ext uri="{BB962C8B-B14F-4D97-AF65-F5344CB8AC3E}">
        <p14:creationId xmlns:p14="http://schemas.microsoft.com/office/powerpoint/2010/main" val="396760494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solidFill>
                  <a:prstClr val="black"/>
                </a:solidFill>
              </a:rPr>
              <a:pPr>
                <a:defRPr/>
              </a:pPr>
              <a:t>19</a:t>
            </a:fld>
            <a:endParaRPr lang="tr-TR" dirty="0">
              <a:solidFill>
                <a:prstClr val="black"/>
              </a:solidFill>
            </a:endParaRPr>
          </a:p>
        </p:txBody>
      </p:sp>
    </p:spTree>
    <p:extLst>
      <p:ext uri="{BB962C8B-B14F-4D97-AF65-F5344CB8AC3E}">
        <p14:creationId xmlns:p14="http://schemas.microsoft.com/office/powerpoint/2010/main" val="240092243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solidFill>
                  <a:prstClr val="black"/>
                </a:solidFill>
              </a:rPr>
              <a:pPr>
                <a:defRPr/>
              </a:pPr>
              <a:t>20</a:t>
            </a:fld>
            <a:endParaRPr lang="tr-TR" dirty="0">
              <a:solidFill>
                <a:prstClr val="black"/>
              </a:solidFill>
            </a:endParaRPr>
          </a:p>
        </p:txBody>
      </p:sp>
    </p:spTree>
    <p:extLst>
      <p:ext uri="{BB962C8B-B14F-4D97-AF65-F5344CB8AC3E}">
        <p14:creationId xmlns:p14="http://schemas.microsoft.com/office/powerpoint/2010/main" val="93800133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solidFill>
                  <a:prstClr val="black"/>
                </a:solidFill>
              </a:rPr>
              <a:pPr>
                <a:defRPr/>
              </a:pPr>
              <a:t>21</a:t>
            </a:fld>
            <a:endParaRPr lang="tr-TR" dirty="0">
              <a:solidFill>
                <a:prstClr val="black"/>
              </a:solidFill>
            </a:endParaRPr>
          </a:p>
        </p:txBody>
      </p:sp>
    </p:spTree>
    <p:extLst>
      <p:ext uri="{BB962C8B-B14F-4D97-AF65-F5344CB8AC3E}">
        <p14:creationId xmlns:p14="http://schemas.microsoft.com/office/powerpoint/2010/main" val="341039955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solidFill>
                  <a:prstClr val="black"/>
                </a:solidFill>
              </a:rPr>
              <a:pPr>
                <a:defRPr/>
              </a:pPr>
              <a:t>22</a:t>
            </a:fld>
            <a:endParaRPr lang="tr-TR" dirty="0">
              <a:solidFill>
                <a:prstClr val="black"/>
              </a:solidFill>
            </a:endParaRPr>
          </a:p>
        </p:txBody>
      </p:sp>
    </p:spTree>
    <p:extLst>
      <p:ext uri="{BB962C8B-B14F-4D97-AF65-F5344CB8AC3E}">
        <p14:creationId xmlns:p14="http://schemas.microsoft.com/office/powerpoint/2010/main" val="181202786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solidFill>
                  <a:prstClr val="black"/>
                </a:solidFill>
              </a:rPr>
              <a:pPr>
                <a:defRPr/>
              </a:pPr>
              <a:t>23</a:t>
            </a:fld>
            <a:endParaRPr lang="tr-TR" dirty="0">
              <a:solidFill>
                <a:prstClr val="black"/>
              </a:solidFill>
            </a:endParaRPr>
          </a:p>
        </p:txBody>
      </p:sp>
    </p:spTree>
    <p:extLst>
      <p:ext uri="{BB962C8B-B14F-4D97-AF65-F5344CB8AC3E}">
        <p14:creationId xmlns:p14="http://schemas.microsoft.com/office/powerpoint/2010/main" val="364226998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solidFill>
                  <a:prstClr val="black"/>
                </a:solidFill>
              </a:rPr>
              <a:pPr>
                <a:defRPr/>
              </a:pPr>
              <a:t>24</a:t>
            </a:fld>
            <a:endParaRPr lang="tr-TR" dirty="0">
              <a:solidFill>
                <a:prstClr val="black"/>
              </a:solidFill>
            </a:endParaRPr>
          </a:p>
        </p:txBody>
      </p:sp>
    </p:spTree>
    <p:extLst>
      <p:ext uri="{BB962C8B-B14F-4D97-AF65-F5344CB8AC3E}">
        <p14:creationId xmlns:p14="http://schemas.microsoft.com/office/powerpoint/2010/main" val="34384505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25</a:t>
            </a:fld>
            <a:endParaRPr lang="tr-TR" dirty="0"/>
          </a:p>
        </p:txBody>
      </p:sp>
    </p:spTree>
    <p:extLst>
      <p:ext uri="{BB962C8B-B14F-4D97-AF65-F5344CB8AC3E}">
        <p14:creationId xmlns:p14="http://schemas.microsoft.com/office/powerpoint/2010/main" val="748431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28</a:t>
            </a:fld>
            <a:endParaRPr lang="tr-TR" dirty="0"/>
          </a:p>
        </p:txBody>
      </p:sp>
    </p:spTree>
    <p:extLst>
      <p:ext uri="{BB962C8B-B14F-4D97-AF65-F5344CB8AC3E}">
        <p14:creationId xmlns:p14="http://schemas.microsoft.com/office/powerpoint/2010/main" val="20891128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29</a:t>
            </a:fld>
            <a:endParaRPr lang="tr-TR" dirty="0"/>
          </a:p>
        </p:txBody>
      </p:sp>
    </p:spTree>
    <p:extLst>
      <p:ext uri="{BB962C8B-B14F-4D97-AF65-F5344CB8AC3E}">
        <p14:creationId xmlns:p14="http://schemas.microsoft.com/office/powerpoint/2010/main" val="80676548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Görüntüsü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10"/>
          </p:nvPr>
        </p:nvSpPr>
        <p:spPr/>
        <p:txBody>
          <a:bodyPr/>
          <a:lstStyle/>
          <a:p>
            <a:pPr>
              <a:defRPr/>
            </a:pPr>
            <a:fld id="{7A5F0DD6-448C-45B4-BD0F-1EADED61BAFB}" type="slidenum">
              <a:rPr lang="tr-TR" smtClean="0"/>
              <a:pPr>
                <a:defRPr/>
              </a:pPr>
              <a:t>30</a:t>
            </a:fld>
            <a:endParaRPr lang="tr-TR" dirty="0"/>
          </a:p>
        </p:txBody>
      </p:sp>
    </p:spTree>
    <p:extLst>
      <p:ext uri="{BB962C8B-B14F-4D97-AF65-F5344CB8AC3E}">
        <p14:creationId xmlns:p14="http://schemas.microsoft.com/office/powerpoint/2010/main" val="402906959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2" name="Başlık 1"/>
          <p:cNvSpPr>
            <a:spLocks noGrp="1"/>
          </p:cNvSpPr>
          <p:nvPr>
            <p:ph type="ctrTitle"/>
          </p:nvPr>
        </p:nvSpPr>
        <p:spPr>
          <a:xfrm>
            <a:off x="685800" y="2130425"/>
            <a:ext cx="7772400" cy="1470025"/>
          </a:xfrm>
        </p:spPr>
        <p:txBody>
          <a:bodyPr/>
          <a:lstStyle/>
          <a:p>
            <a:r>
              <a:rPr lang="tr-TR" smtClean="0"/>
              <a:t>Asıl başlık stili için tıklatın</a:t>
            </a:r>
            <a:endParaRPr lang="tr-TR"/>
          </a:p>
        </p:txBody>
      </p:sp>
      <p:sp>
        <p:nvSpPr>
          <p:cNvPr id="3" name="Alt Başlık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smtClean="0"/>
              <a:t>Asıl alt başlık stilini düzenlemek için tıklatın</a:t>
            </a:r>
            <a:endParaRPr lang="tr-TR"/>
          </a:p>
        </p:txBody>
      </p:sp>
      <p:sp>
        <p:nvSpPr>
          <p:cNvPr id="4" name="Veri Yer Tutucusu 3"/>
          <p:cNvSpPr>
            <a:spLocks noGrp="1"/>
          </p:cNvSpPr>
          <p:nvPr>
            <p:ph type="dt" sz="half" idx="10"/>
          </p:nvPr>
        </p:nvSpPr>
        <p:spPr/>
        <p:txBody>
          <a:bodyPr/>
          <a:lstStyle>
            <a:lvl1pPr>
              <a:defRPr/>
            </a:lvl1pPr>
          </a:lstStyle>
          <a:p>
            <a:pPr>
              <a:defRPr/>
            </a:pPr>
            <a:endParaRPr lang="tr-TR"/>
          </a:p>
        </p:txBody>
      </p:sp>
      <p:sp>
        <p:nvSpPr>
          <p:cNvPr id="5" name="Altbilgi Yer Tutucusu 4"/>
          <p:cNvSpPr>
            <a:spLocks noGrp="1"/>
          </p:cNvSpPr>
          <p:nvPr>
            <p:ph type="ftr" sz="quarter" idx="11"/>
          </p:nvPr>
        </p:nvSpPr>
        <p:spPr/>
        <p:txBody>
          <a:bodyPr/>
          <a:lstStyle>
            <a:lvl1pPr>
              <a:defRPr/>
            </a:lvl1pPr>
          </a:lstStyle>
          <a:p>
            <a:pPr>
              <a:defRPr/>
            </a:pPr>
            <a:r>
              <a:rPr lang="tr-TR" smtClean="0"/>
              <a:t>Dr. Vet. Hekim Ramazan UZUN, Çalışan Sağlığı ve Güvenliği Daire Başkanlığı</a:t>
            </a:r>
            <a:endParaRPr lang="tr-TR"/>
          </a:p>
        </p:txBody>
      </p:sp>
      <p:sp>
        <p:nvSpPr>
          <p:cNvPr id="6" name="Slayt Numarası Yer Tutucusu 5"/>
          <p:cNvSpPr>
            <a:spLocks noGrp="1"/>
          </p:cNvSpPr>
          <p:nvPr>
            <p:ph type="sldNum" sz="quarter" idx="12"/>
          </p:nvPr>
        </p:nvSpPr>
        <p:spPr/>
        <p:txBody>
          <a:bodyPr/>
          <a:lstStyle>
            <a:lvl1pPr>
              <a:defRPr/>
            </a:lvl1pPr>
          </a:lstStyle>
          <a:p>
            <a:pPr>
              <a:defRPr/>
            </a:pPr>
            <a:fld id="{935849DF-AF2F-4AF5-A01C-8317735A77A2}" type="slidenum">
              <a:rPr lang="tr-TR"/>
              <a:pPr>
                <a:defRPr/>
              </a:pPr>
              <a:t>‹#›</a:t>
            </a:fld>
            <a:endParaRPr lang="tr-T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endParaRPr lang="tr-TR"/>
          </a:p>
        </p:txBody>
      </p:sp>
      <p:sp>
        <p:nvSpPr>
          <p:cNvPr id="5" name="Altbilgi Yer Tutucusu 4"/>
          <p:cNvSpPr>
            <a:spLocks noGrp="1"/>
          </p:cNvSpPr>
          <p:nvPr>
            <p:ph type="ftr" sz="quarter" idx="11"/>
          </p:nvPr>
        </p:nvSpPr>
        <p:spPr/>
        <p:txBody>
          <a:bodyPr/>
          <a:lstStyle>
            <a:lvl1pPr>
              <a:defRPr/>
            </a:lvl1pPr>
          </a:lstStyle>
          <a:p>
            <a:pPr>
              <a:defRPr/>
            </a:pPr>
            <a:r>
              <a:rPr lang="tr-TR" smtClean="0"/>
              <a:t>Dr. Vet. Hekim Ramazan UZUN, Çalışan Sağlığı ve Güvenliği Daire Başkanlığı</a:t>
            </a:r>
            <a:endParaRPr lang="tr-TR"/>
          </a:p>
        </p:txBody>
      </p:sp>
      <p:sp>
        <p:nvSpPr>
          <p:cNvPr id="6" name="Slayt Numarası Yer Tutucusu 5"/>
          <p:cNvSpPr>
            <a:spLocks noGrp="1"/>
          </p:cNvSpPr>
          <p:nvPr>
            <p:ph type="sldNum" sz="quarter" idx="12"/>
          </p:nvPr>
        </p:nvSpPr>
        <p:spPr/>
        <p:txBody>
          <a:bodyPr/>
          <a:lstStyle>
            <a:lvl1pPr>
              <a:defRPr/>
            </a:lvl1pPr>
          </a:lstStyle>
          <a:p>
            <a:pPr>
              <a:defRPr/>
            </a:pPr>
            <a:fld id="{9EEDE79B-1B25-411C-8E56-2242FCF9F697}" type="slidenum">
              <a:rPr lang="tr-TR"/>
              <a:pPr>
                <a:defRPr/>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Başlık 1"/>
          <p:cNvSpPr>
            <a:spLocks noGrp="1"/>
          </p:cNvSpPr>
          <p:nvPr>
            <p:ph type="title"/>
          </p:nvPr>
        </p:nvSpPr>
        <p:spPr>
          <a:xfrm>
            <a:off x="722313" y="4406900"/>
            <a:ext cx="7772400" cy="1362075"/>
          </a:xfrm>
        </p:spPr>
        <p:txBody>
          <a:bodyPr anchor="t"/>
          <a:lstStyle>
            <a:lvl1pPr algn="l">
              <a:defRPr sz="4000" b="1" cap="all"/>
            </a:lvl1pPr>
          </a:lstStyle>
          <a:p>
            <a:r>
              <a:rPr lang="tr-TR" smtClean="0"/>
              <a:t>Asıl başlık stili için tıklatın</a:t>
            </a:r>
            <a:endParaRPr lang="tr-TR"/>
          </a:p>
        </p:txBody>
      </p:sp>
      <p:sp>
        <p:nvSpPr>
          <p:cNvPr id="3" name="Metin Yer Tutucus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smtClean="0"/>
              <a:t>Asıl metin stillerini düzenlemek için tıklatın</a:t>
            </a:r>
          </a:p>
        </p:txBody>
      </p:sp>
      <p:sp>
        <p:nvSpPr>
          <p:cNvPr id="4" name="Veri Yer Tutucusu 3"/>
          <p:cNvSpPr>
            <a:spLocks noGrp="1"/>
          </p:cNvSpPr>
          <p:nvPr>
            <p:ph type="dt" sz="half" idx="10"/>
          </p:nvPr>
        </p:nvSpPr>
        <p:spPr/>
        <p:txBody>
          <a:bodyPr/>
          <a:lstStyle>
            <a:lvl1pPr>
              <a:defRPr/>
            </a:lvl1pPr>
          </a:lstStyle>
          <a:p>
            <a:pPr>
              <a:defRPr/>
            </a:pPr>
            <a:endParaRPr lang="tr-TR"/>
          </a:p>
        </p:txBody>
      </p:sp>
      <p:sp>
        <p:nvSpPr>
          <p:cNvPr id="5" name="Altbilgi Yer Tutucusu 4"/>
          <p:cNvSpPr>
            <a:spLocks noGrp="1"/>
          </p:cNvSpPr>
          <p:nvPr>
            <p:ph type="ftr" sz="quarter" idx="11"/>
          </p:nvPr>
        </p:nvSpPr>
        <p:spPr/>
        <p:txBody>
          <a:bodyPr/>
          <a:lstStyle>
            <a:lvl1pPr>
              <a:defRPr/>
            </a:lvl1pPr>
          </a:lstStyle>
          <a:p>
            <a:pPr>
              <a:defRPr/>
            </a:pPr>
            <a:r>
              <a:rPr lang="tr-TR" smtClean="0"/>
              <a:t>Dr. Vet. Hekim Ramazan UZUN, Çalışan Sağlığı ve Güvenliği Daire Başkanlığı</a:t>
            </a:r>
            <a:endParaRPr lang="tr-TR"/>
          </a:p>
        </p:txBody>
      </p:sp>
      <p:sp>
        <p:nvSpPr>
          <p:cNvPr id="6" name="Slayt Numarası Yer Tutucusu 5"/>
          <p:cNvSpPr>
            <a:spLocks noGrp="1"/>
          </p:cNvSpPr>
          <p:nvPr>
            <p:ph type="sldNum" sz="quarter" idx="12"/>
          </p:nvPr>
        </p:nvSpPr>
        <p:spPr/>
        <p:txBody>
          <a:bodyPr/>
          <a:lstStyle>
            <a:lvl1pPr>
              <a:defRPr/>
            </a:lvl1pPr>
          </a:lstStyle>
          <a:p>
            <a:pPr>
              <a:defRPr/>
            </a:pPr>
            <a:fld id="{77D5ECFC-C2AA-4D63-9C13-990481B7E261}" type="slidenum">
              <a:rPr lang="tr-TR"/>
              <a:pPr>
                <a:defRPr/>
              </a:pPr>
              <a:t>‹#›</a:t>
            </a:fld>
            <a:endParaRPr lang="tr-T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İçerik Yer Tutucus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İçerik Yer Tutucus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Veri Yer Tutucusu 3"/>
          <p:cNvSpPr>
            <a:spLocks noGrp="1"/>
          </p:cNvSpPr>
          <p:nvPr>
            <p:ph type="dt" sz="half" idx="10"/>
          </p:nvPr>
        </p:nvSpPr>
        <p:spPr/>
        <p:txBody>
          <a:bodyPr/>
          <a:lstStyle>
            <a:lvl1pPr>
              <a:defRPr/>
            </a:lvl1pPr>
          </a:lstStyle>
          <a:p>
            <a:pPr>
              <a:defRPr/>
            </a:pPr>
            <a:endParaRPr lang="tr-TR"/>
          </a:p>
        </p:txBody>
      </p:sp>
      <p:sp>
        <p:nvSpPr>
          <p:cNvPr id="6" name="Altbilgi Yer Tutucusu 4"/>
          <p:cNvSpPr>
            <a:spLocks noGrp="1"/>
          </p:cNvSpPr>
          <p:nvPr>
            <p:ph type="ftr" sz="quarter" idx="11"/>
          </p:nvPr>
        </p:nvSpPr>
        <p:spPr/>
        <p:txBody>
          <a:bodyPr/>
          <a:lstStyle>
            <a:lvl1pPr>
              <a:defRPr/>
            </a:lvl1pPr>
          </a:lstStyle>
          <a:p>
            <a:pPr>
              <a:defRPr/>
            </a:pPr>
            <a:r>
              <a:rPr lang="tr-TR" smtClean="0"/>
              <a:t>Dr. Vet. Hekim Ramazan UZUN, Çalışan Sağlığı ve Güvenliği Daire Başkanlığı</a:t>
            </a:r>
            <a:endParaRPr lang="tr-TR"/>
          </a:p>
        </p:txBody>
      </p:sp>
      <p:sp>
        <p:nvSpPr>
          <p:cNvPr id="7" name="Slayt Numarası Yer Tutucusu 5"/>
          <p:cNvSpPr>
            <a:spLocks noGrp="1"/>
          </p:cNvSpPr>
          <p:nvPr>
            <p:ph type="sldNum" sz="quarter" idx="12"/>
          </p:nvPr>
        </p:nvSpPr>
        <p:spPr/>
        <p:txBody>
          <a:bodyPr/>
          <a:lstStyle>
            <a:lvl1pPr>
              <a:defRPr/>
            </a:lvl1pPr>
          </a:lstStyle>
          <a:p>
            <a:pPr>
              <a:defRPr/>
            </a:pPr>
            <a:fld id="{F384D54D-4480-4F3E-977C-FFDAF27B2CF1}" type="slidenum">
              <a:rPr lang="tr-TR"/>
              <a:pPr>
                <a:defRPr/>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lvl1pPr>
              <a:defRPr/>
            </a:lvl1pPr>
          </a:lstStyle>
          <a:p>
            <a:r>
              <a:rPr lang="tr-TR" smtClean="0"/>
              <a:t>Asıl başlık stili için tıklatın</a:t>
            </a:r>
            <a:endParaRPr lang="tr-TR"/>
          </a:p>
        </p:txBody>
      </p:sp>
      <p:sp>
        <p:nvSpPr>
          <p:cNvPr id="3" name="Metin Yer Tutucus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İçerik Yer Tutucus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Metin Yer Tutucus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İçerik Yer Tutucus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Veri Yer Tutucusu 3"/>
          <p:cNvSpPr>
            <a:spLocks noGrp="1"/>
          </p:cNvSpPr>
          <p:nvPr>
            <p:ph type="dt" sz="half" idx="10"/>
          </p:nvPr>
        </p:nvSpPr>
        <p:spPr/>
        <p:txBody>
          <a:bodyPr/>
          <a:lstStyle>
            <a:lvl1pPr>
              <a:defRPr/>
            </a:lvl1pPr>
          </a:lstStyle>
          <a:p>
            <a:pPr>
              <a:defRPr/>
            </a:pPr>
            <a:endParaRPr lang="tr-TR"/>
          </a:p>
        </p:txBody>
      </p:sp>
      <p:sp>
        <p:nvSpPr>
          <p:cNvPr id="8" name="Altbilgi Yer Tutucusu 4"/>
          <p:cNvSpPr>
            <a:spLocks noGrp="1"/>
          </p:cNvSpPr>
          <p:nvPr>
            <p:ph type="ftr" sz="quarter" idx="11"/>
          </p:nvPr>
        </p:nvSpPr>
        <p:spPr/>
        <p:txBody>
          <a:bodyPr/>
          <a:lstStyle>
            <a:lvl1pPr>
              <a:defRPr/>
            </a:lvl1pPr>
          </a:lstStyle>
          <a:p>
            <a:pPr>
              <a:defRPr/>
            </a:pPr>
            <a:r>
              <a:rPr lang="tr-TR" smtClean="0"/>
              <a:t>Dr. Vet. Hekim Ramazan UZUN, Çalışan Sağlığı ve Güvenliği Daire Başkanlığı</a:t>
            </a:r>
            <a:endParaRPr lang="tr-TR"/>
          </a:p>
        </p:txBody>
      </p:sp>
      <p:sp>
        <p:nvSpPr>
          <p:cNvPr id="9" name="Slayt Numarası Yer Tutucusu 5"/>
          <p:cNvSpPr>
            <a:spLocks noGrp="1"/>
          </p:cNvSpPr>
          <p:nvPr>
            <p:ph type="sldNum" sz="quarter" idx="12"/>
          </p:nvPr>
        </p:nvSpPr>
        <p:spPr/>
        <p:txBody>
          <a:bodyPr/>
          <a:lstStyle>
            <a:lvl1pPr>
              <a:defRPr/>
            </a:lvl1pPr>
          </a:lstStyle>
          <a:p>
            <a:pPr>
              <a:defRPr/>
            </a:pPr>
            <a:fld id="{16E680BE-8082-45F9-819A-F71B83878A8A}" type="slidenum">
              <a:rPr lang="tr-TR"/>
              <a:pPr>
                <a:defRPr/>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Veri Yer Tutucusu 3"/>
          <p:cNvSpPr>
            <a:spLocks noGrp="1"/>
          </p:cNvSpPr>
          <p:nvPr>
            <p:ph type="dt" sz="half" idx="10"/>
          </p:nvPr>
        </p:nvSpPr>
        <p:spPr/>
        <p:txBody>
          <a:bodyPr/>
          <a:lstStyle>
            <a:lvl1pPr>
              <a:defRPr/>
            </a:lvl1pPr>
          </a:lstStyle>
          <a:p>
            <a:pPr>
              <a:defRPr/>
            </a:pPr>
            <a:endParaRPr lang="tr-TR"/>
          </a:p>
        </p:txBody>
      </p:sp>
      <p:sp>
        <p:nvSpPr>
          <p:cNvPr id="4" name="Altbilgi Yer Tutucusu 4"/>
          <p:cNvSpPr>
            <a:spLocks noGrp="1"/>
          </p:cNvSpPr>
          <p:nvPr>
            <p:ph type="ftr" sz="quarter" idx="11"/>
          </p:nvPr>
        </p:nvSpPr>
        <p:spPr/>
        <p:txBody>
          <a:bodyPr/>
          <a:lstStyle>
            <a:lvl1pPr>
              <a:defRPr/>
            </a:lvl1pPr>
          </a:lstStyle>
          <a:p>
            <a:pPr>
              <a:defRPr/>
            </a:pPr>
            <a:r>
              <a:rPr lang="tr-TR" smtClean="0"/>
              <a:t>Dr. Vet. Hekim Ramazan UZUN, Çalışan Sağlığı ve Güvenliği Daire Başkanlığı</a:t>
            </a:r>
            <a:endParaRPr lang="tr-TR"/>
          </a:p>
        </p:txBody>
      </p:sp>
      <p:sp>
        <p:nvSpPr>
          <p:cNvPr id="5" name="Slayt Numarası Yer Tutucusu 5"/>
          <p:cNvSpPr>
            <a:spLocks noGrp="1"/>
          </p:cNvSpPr>
          <p:nvPr>
            <p:ph type="sldNum" sz="quarter" idx="12"/>
          </p:nvPr>
        </p:nvSpPr>
        <p:spPr/>
        <p:txBody>
          <a:bodyPr/>
          <a:lstStyle>
            <a:lvl1pPr>
              <a:defRPr/>
            </a:lvl1pPr>
          </a:lstStyle>
          <a:p>
            <a:pPr>
              <a:defRPr/>
            </a:pPr>
            <a:fld id="{B2DAAB36-E59C-4487-B522-619955EFFCBB}" type="slidenum">
              <a:rPr lang="tr-TR"/>
              <a:pPr>
                <a:defRPr/>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Veri Yer Tutucusu 3"/>
          <p:cNvSpPr>
            <a:spLocks noGrp="1"/>
          </p:cNvSpPr>
          <p:nvPr>
            <p:ph type="dt" sz="half" idx="10"/>
          </p:nvPr>
        </p:nvSpPr>
        <p:spPr/>
        <p:txBody>
          <a:bodyPr/>
          <a:lstStyle>
            <a:lvl1pPr>
              <a:defRPr/>
            </a:lvl1pPr>
          </a:lstStyle>
          <a:p>
            <a:pPr>
              <a:defRPr/>
            </a:pPr>
            <a:endParaRPr lang="tr-TR"/>
          </a:p>
        </p:txBody>
      </p:sp>
      <p:sp>
        <p:nvSpPr>
          <p:cNvPr id="3" name="Altbilgi Yer Tutucusu 4"/>
          <p:cNvSpPr>
            <a:spLocks noGrp="1"/>
          </p:cNvSpPr>
          <p:nvPr>
            <p:ph type="ftr" sz="quarter" idx="11"/>
          </p:nvPr>
        </p:nvSpPr>
        <p:spPr/>
        <p:txBody>
          <a:bodyPr/>
          <a:lstStyle>
            <a:lvl1pPr>
              <a:defRPr/>
            </a:lvl1pPr>
          </a:lstStyle>
          <a:p>
            <a:pPr>
              <a:defRPr/>
            </a:pPr>
            <a:endParaRPr lang="tr-TR" dirty="0"/>
          </a:p>
        </p:txBody>
      </p:sp>
      <p:sp>
        <p:nvSpPr>
          <p:cNvPr id="4" name="Slayt Numarası Yer Tutucusu 5"/>
          <p:cNvSpPr>
            <a:spLocks noGrp="1"/>
          </p:cNvSpPr>
          <p:nvPr>
            <p:ph type="sldNum" sz="quarter" idx="12"/>
          </p:nvPr>
        </p:nvSpPr>
        <p:spPr/>
        <p:txBody>
          <a:bodyPr/>
          <a:lstStyle>
            <a:lvl1pPr>
              <a:defRPr/>
            </a:lvl1pPr>
          </a:lstStyle>
          <a:p>
            <a:pPr>
              <a:defRPr/>
            </a:pPr>
            <a:fld id="{D9934E31-15CE-40E4-B25B-EF7427B155A5}" type="slidenum">
              <a:rPr lang="tr-TR"/>
              <a:pPr>
                <a:defRPr/>
              </a:pPr>
              <a:t>‹#›</a:t>
            </a:fld>
            <a:endParaRPr lang="tr-T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Başlık 1"/>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İçerik Yer Tutucus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Metin Yer Tutucus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3"/>
          <p:cNvSpPr>
            <a:spLocks noGrp="1"/>
          </p:cNvSpPr>
          <p:nvPr>
            <p:ph type="dt" sz="half" idx="10"/>
          </p:nvPr>
        </p:nvSpPr>
        <p:spPr/>
        <p:txBody>
          <a:bodyPr/>
          <a:lstStyle>
            <a:lvl1pPr>
              <a:defRPr/>
            </a:lvl1pPr>
          </a:lstStyle>
          <a:p>
            <a:pPr>
              <a:defRPr/>
            </a:pPr>
            <a:endParaRPr lang="tr-TR"/>
          </a:p>
        </p:txBody>
      </p:sp>
      <p:sp>
        <p:nvSpPr>
          <p:cNvPr id="7" name="Slayt Numarası Yer Tutucusu 5"/>
          <p:cNvSpPr>
            <a:spLocks noGrp="1"/>
          </p:cNvSpPr>
          <p:nvPr>
            <p:ph type="sldNum" sz="quarter" idx="12"/>
          </p:nvPr>
        </p:nvSpPr>
        <p:spPr/>
        <p:txBody>
          <a:bodyPr/>
          <a:lstStyle>
            <a:lvl1pPr>
              <a:defRPr/>
            </a:lvl1pPr>
          </a:lstStyle>
          <a:p>
            <a:pPr>
              <a:defRPr/>
            </a:pPr>
            <a:fld id="{E6957DF9-0787-4213-A74B-25D6704F9553}" type="slidenum">
              <a:rPr lang="tr-TR"/>
              <a:pPr>
                <a:defRPr/>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Başlık 1"/>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Resim Yer Tutucusu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a:p>
        </p:txBody>
      </p:sp>
      <p:sp>
        <p:nvSpPr>
          <p:cNvPr id="4" name="Metin Yer Tutucus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Veri Yer Tutucusu 3"/>
          <p:cNvSpPr>
            <a:spLocks noGrp="1"/>
          </p:cNvSpPr>
          <p:nvPr>
            <p:ph type="dt" sz="half" idx="10"/>
          </p:nvPr>
        </p:nvSpPr>
        <p:spPr/>
        <p:txBody>
          <a:bodyPr/>
          <a:lstStyle>
            <a:lvl1pPr>
              <a:defRPr/>
            </a:lvl1pPr>
          </a:lstStyle>
          <a:p>
            <a:pPr>
              <a:defRPr/>
            </a:pPr>
            <a:endParaRPr lang="tr-TR"/>
          </a:p>
        </p:txBody>
      </p:sp>
      <p:sp>
        <p:nvSpPr>
          <p:cNvPr id="7" name="Slayt Numarası Yer Tutucusu 5"/>
          <p:cNvSpPr>
            <a:spLocks noGrp="1"/>
          </p:cNvSpPr>
          <p:nvPr>
            <p:ph type="sldNum" sz="quarter" idx="12"/>
          </p:nvPr>
        </p:nvSpPr>
        <p:spPr/>
        <p:txBody>
          <a:bodyPr/>
          <a:lstStyle>
            <a:lvl1pPr>
              <a:defRPr/>
            </a:lvl1pPr>
          </a:lstStyle>
          <a:p>
            <a:pPr>
              <a:defRPr/>
            </a:pPr>
            <a:fld id="{01E9A580-EF9A-408B-9A71-5E4C1EDC2753}" type="slidenum">
              <a:rPr lang="tr-TR"/>
              <a:pPr>
                <a:defRPr/>
              </a:pPr>
              <a:t>‹#›</a:t>
            </a:fld>
            <a:endParaRPr lang="tr-T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Başlık 1"/>
          <p:cNvSpPr>
            <a:spLocks noGrp="1"/>
          </p:cNvSpPr>
          <p:nvPr>
            <p:ph type="title"/>
          </p:nvPr>
        </p:nvSpPr>
        <p:spPr/>
        <p:txBody>
          <a:bodyPr/>
          <a:lstStyle/>
          <a:p>
            <a:r>
              <a:rPr lang="tr-TR" smtClean="0"/>
              <a:t>Asıl başlık stili için tıklatın</a:t>
            </a:r>
            <a:endParaRPr lang="tr-TR"/>
          </a:p>
        </p:txBody>
      </p:sp>
      <p:sp>
        <p:nvSpPr>
          <p:cNvPr id="3" name="Dikey Metin Yer Tutucusu 2"/>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dirty="0"/>
          </a:p>
        </p:txBody>
      </p:sp>
      <p:sp>
        <p:nvSpPr>
          <p:cNvPr id="6" name="Slayt Numarası Yer Tutucusu 5"/>
          <p:cNvSpPr>
            <a:spLocks noGrp="1"/>
          </p:cNvSpPr>
          <p:nvPr>
            <p:ph type="sldNum" sz="quarter" idx="12"/>
          </p:nvPr>
        </p:nvSpPr>
        <p:spPr/>
        <p:txBody>
          <a:bodyPr/>
          <a:lstStyle>
            <a:lvl1pPr>
              <a:defRPr/>
            </a:lvl1pPr>
          </a:lstStyle>
          <a:p>
            <a:pPr>
              <a:defRPr/>
            </a:pPr>
            <a:fld id="{E883B530-C31E-430E-A7FE-6C9BB52DDB00}" type="slidenum">
              <a:rPr lang="tr-TR"/>
              <a:pPr>
                <a:defRPr/>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Dikey Başlık 1"/>
          <p:cNvSpPr>
            <a:spLocks noGrp="1"/>
          </p:cNvSpPr>
          <p:nvPr>
            <p:ph type="title" orient="vert"/>
          </p:nvPr>
        </p:nvSpPr>
        <p:spPr>
          <a:xfrm>
            <a:off x="6629400" y="274638"/>
            <a:ext cx="2057400" cy="5851525"/>
          </a:xfrm>
        </p:spPr>
        <p:txBody>
          <a:bodyPr vert="eaVert"/>
          <a:lstStyle/>
          <a:p>
            <a:r>
              <a:rPr lang="tr-TR" smtClean="0"/>
              <a:t>Asıl başlık stili için tıklatın</a:t>
            </a:r>
            <a:endParaRPr lang="tr-TR"/>
          </a:p>
        </p:txBody>
      </p:sp>
      <p:sp>
        <p:nvSpPr>
          <p:cNvPr id="3" name="Dikey Metin Yer Tutucusu 2"/>
          <p:cNvSpPr>
            <a:spLocks noGrp="1"/>
          </p:cNvSpPr>
          <p:nvPr>
            <p:ph type="body" orient="vert" idx="1"/>
          </p:nvPr>
        </p:nvSpPr>
        <p:spPr>
          <a:xfrm>
            <a:off x="457200" y="274638"/>
            <a:ext cx="6019800" cy="5851525"/>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Veri Yer Tutucusu 3"/>
          <p:cNvSpPr>
            <a:spLocks noGrp="1"/>
          </p:cNvSpPr>
          <p:nvPr>
            <p:ph type="dt" sz="half" idx="10"/>
          </p:nvPr>
        </p:nvSpPr>
        <p:spPr/>
        <p:txBody>
          <a:bodyPr/>
          <a:lstStyle>
            <a:lvl1pPr>
              <a:defRPr/>
            </a:lvl1pPr>
          </a:lstStyle>
          <a:p>
            <a:pPr>
              <a:defRPr/>
            </a:pPr>
            <a:endParaRPr lang="tr-TR"/>
          </a:p>
        </p:txBody>
      </p:sp>
      <p:sp>
        <p:nvSpPr>
          <p:cNvPr id="5" name="Altbilgi Yer Tutucusu 4"/>
          <p:cNvSpPr>
            <a:spLocks noGrp="1"/>
          </p:cNvSpPr>
          <p:nvPr>
            <p:ph type="ftr" sz="quarter" idx="11"/>
          </p:nvPr>
        </p:nvSpPr>
        <p:spPr/>
        <p:txBody>
          <a:bodyPr/>
          <a:lstStyle>
            <a:lvl1pPr>
              <a:defRPr/>
            </a:lvl1pPr>
          </a:lstStyle>
          <a:p>
            <a:pPr>
              <a:defRPr/>
            </a:pPr>
            <a:endParaRPr lang="tr-TR" dirty="0"/>
          </a:p>
        </p:txBody>
      </p:sp>
      <p:sp>
        <p:nvSpPr>
          <p:cNvPr id="6" name="Slayt Numarası Yer Tutucusu 5"/>
          <p:cNvSpPr>
            <a:spLocks noGrp="1"/>
          </p:cNvSpPr>
          <p:nvPr>
            <p:ph type="sldNum" sz="quarter" idx="12"/>
          </p:nvPr>
        </p:nvSpPr>
        <p:spPr/>
        <p:txBody>
          <a:bodyPr/>
          <a:lstStyle>
            <a:lvl1pPr>
              <a:defRPr/>
            </a:lvl1pPr>
          </a:lstStyle>
          <a:p>
            <a:pPr>
              <a:defRPr/>
            </a:pPr>
            <a:fld id="{9B57C570-EF8C-4781-8045-3275703383D1}" type="slidenum">
              <a:rPr lang="tr-TR"/>
              <a:pPr>
                <a:defRPr/>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4338" name="Başlık Yer Tutucusu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tr-TR" smtClean="0"/>
              <a:t>Asıl başlık stili için tıklatın</a:t>
            </a:r>
          </a:p>
        </p:txBody>
      </p:sp>
      <p:sp>
        <p:nvSpPr>
          <p:cNvPr id="14339" name="Metin Yer Tutucusu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p>
        </p:txBody>
      </p:sp>
      <p:sp>
        <p:nvSpPr>
          <p:cNvPr id="4" name="Veri Yer Tutucusu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endParaRPr lang="tr-TR"/>
          </a:p>
        </p:txBody>
      </p:sp>
      <p:sp>
        <p:nvSpPr>
          <p:cNvPr id="5" name="Altbilgi Yer Tutucusu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r>
              <a:rPr lang="tr-TR" smtClean="0"/>
              <a:t>Dr. Vet. Hekim Ramazan UZUN, Çalışan Sağlığı ve Güvenliği Daire Başkanlığı</a:t>
            </a:r>
            <a:endParaRPr lang="tr-TR"/>
          </a:p>
        </p:txBody>
      </p:sp>
      <p:sp>
        <p:nvSpPr>
          <p:cNvPr id="6" name="Slayt Numarası Yer Tutucus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6FB4A2A4-0610-44F6-B5EB-33C1F89AFF1A}" type="slidenum">
              <a:rPr lang="tr-TR"/>
              <a:pPr>
                <a:defRPr/>
              </a:pPr>
              <a:t>‹#›</a:t>
            </a:fld>
            <a:endParaRPr lang="tr-TR"/>
          </a:p>
        </p:txBody>
      </p:sp>
    </p:spTree>
  </p:cSld>
  <p:clrMap bg1="lt1" tx1="dk1" bg2="lt2" tx2="dk2" accent1="accent1" accent2="accent2" accent3="accent3" accent4="accent4" accent5="accent5" accent6="accent6" hlink="hlink" folHlink="folHlink"/>
  <p:sldLayoutIdLst>
    <p:sldLayoutId id="2147485325" r:id="rId1"/>
    <p:sldLayoutId id="2147485326" r:id="rId2"/>
    <p:sldLayoutId id="2147485327" r:id="rId3"/>
    <p:sldLayoutId id="2147485328" r:id="rId4"/>
    <p:sldLayoutId id="2147485329" r:id="rId5"/>
    <p:sldLayoutId id="2147485330" r:id="rId6"/>
    <p:sldLayoutId id="2147485331" r:id="rId7"/>
    <p:sldLayoutId id="2147485332" r:id="rId8"/>
    <p:sldLayoutId id="2147485333" r:id="rId9"/>
    <p:sldLayoutId id="2147485334" r:id="rId10"/>
    <p:sldLayoutId id="2147485335" r:id="rId11"/>
  </p:sldLayoutIdLst>
  <p:timing>
    <p:tnLst>
      <p:par>
        <p:cTn id="1" dur="indefinite" restart="never" nodeType="tmRoot"/>
      </p:par>
    </p:tnLst>
  </p:timing>
  <p:hf hdr="0" dt="0"/>
  <p:txStyles>
    <p:titleStyle>
      <a:lvl1pPr algn="ctr" rtl="0" eaLnBrk="0" fontAlgn="base" hangingPunct="0">
        <a:spcBef>
          <a:spcPct val="0"/>
        </a:spcBef>
        <a:spcAft>
          <a:spcPct val="0"/>
        </a:spcAft>
        <a:defRPr sz="4400" kern="1200">
          <a:solidFill>
            <a:schemeClr val="tx1"/>
          </a:solidFill>
          <a:latin typeface="Times New Roman" pitchFamily="18" charset="0"/>
          <a:ea typeface="+mj-ea"/>
          <a:cs typeface="Times New Roman" pitchFamily="18" charset="0"/>
        </a:defRPr>
      </a:lvl1pPr>
      <a:lvl2pPr algn="ctr" rtl="0" eaLnBrk="0" fontAlgn="base" hangingPunct="0">
        <a:spcBef>
          <a:spcPct val="0"/>
        </a:spcBef>
        <a:spcAft>
          <a:spcPct val="0"/>
        </a:spcAft>
        <a:defRPr sz="4400">
          <a:solidFill>
            <a:schemeClr val="tx1"/>
          </a:solidFill>
          <a:latin typeface="Times New Roman" pitchFamily="18" charset="0"/>
          <a:cs typeface="Times New Roman" pitchFamily="18" charset="0"/>
        </a:defRPr>
      </a:lvl2pPr>
      <a:lvl3pPr algn="ctr" rtl="0" eaLnBrk="0" fontAlgn="base" hangingPunct="0">
        <a:spcBef>
          <a:spcPct val="0"/>
        </a:spcBef>
        <a:spcAft>
          <a:spcPct val="0"/>
        </a:spcAft>
        <a:defRPr sz="4400">
          <a:solidFill>
            <a:schemeClr val="tx1"/>
          </a:solidFill>
          <a:latin typeface="Times New Roman" pitchFamily="18" charset="0"/>
          <a:cs typeface="Times New Roman" pitchFamily="18" charset="0"/>
        </a:defRPr>
      </a:lvl3pPr>
      <a:lvl4pPr algn="ctr" rtl="0" eaLnBrk="0" fontAlgn="base" hangingPunct="0">
        <a:spcBef>
          <a:spcPct val="0"/>
        </a:spcBef>
        <a:spcAft>
          <a:spcPct val="0"/>
        </a:spcAft>
        <a:defRPr sz="4400">
          <a:solidFill>
            <a:schemeClr val="tx1"/>
          </a:solidFill>
          <a:latin typeface="Times New Roman" pitchFamily="18" charset="0"/>
          <a:cs typeface="Times New Roman" pitchFamily="18" charset="0"/>
        </a:defRPr>
      </a:lvl4pPr>
      <a:lvl5pPr algn="ctr" rtl="0" eaLnBrk="0" fontAlgn="base" hangingPunct="0">
        <a:spcBef>
          <a:spcPct val="0"/>
        </a:spcBef>
        <a:spcAft>
          <a:spcPct val="0"/>
        </a:spcAft>
        <a:defRPr sz="4400">
          <a:solidFill>
            <a:schemeClr val="tx1"/>
          </a:solidFill>
          <a:latin typeface="Times New Roman" pitchFamily="18" charset="0"/>
          <a:cs typeface="Times New Roman" pitchFamily="18" charset="0"/>
        </a:defRPr>
      </a:lvl5pPr>
      <a:lvl6pPr marL="457200" algn="ctr" rtl="0" fontAlgn="base">
        <a:spcBef>
          <a:spcPct val="0"/>
        </a:spcBef>
        <a:spcAft>
          <a:spcPct val="0"/>
        </a:spcAft>
        <a:defRPr sz="4400">
          <a:solidFill>
            <a:schemeClr val="tx1"/>
          </a:solidFill>
          <a:latin typeface="Times New Roman" pitchFamily="18" charset="0"/>
          <a:cs typeface="Times New Roman" pitchFamily="18" charset="0"/>
        </a:defRPr>
      </a:lvl6pPr>
      <a:lvl7pPr marL="914400" algn="ctr" rtl="0" fontAlgn="base">
        <a:spcBef>
          <a:spcPct val="0"/>
        </a:spcBef>
        <a:spcAft>
          <a:spcPct val="0"/>
        </a:spcAft>
        <a:defRPr sz="4400">
          <a:solidFill>
            <a:schemeClr val="tx1"/>
          </a:solidFill>
          <a:latin typeface="Times New Roman" pitchFamily="18" charset="0"/>
          <a:cs typeface="Times New Roman" pitchFamily="18" charset="0"/>
        </a:defRPr>
      </a:lvl7pPr>
      <a:lvl8pPr marL="1371600" algn="ctr" rtl="0" fontAlgn="base">
        <a:spcBef>
          <a:spcPct val="0"/>
        </a:spcBef>
        <a:spcAft>
          <a:spcPct val="0"/>
        </a:spcAft>
        <a:defRPr sz="4400">
          <a:solidFill>
            <a:schemeClr val="tx1"/>
          </a:solidFill>
          <a:latin typeface="Times New Roman" pitchFamily="18" charset="0"/>
          <a:cs typeface="Times New Roman" pitchFamily="18" charset="0"/>
        </a:defRPr>
      </a:lvl8pPr>
      <a:lvl9pPr marL="1828800" algn="ctr" rtl="0" fontAlgn="base">
        <a:spcBef>
          <a:spcPct val="0"/>
        </a:spcBef>
        <a:spcAft>
          <a:spcPct val="0"/>
        </a:spcAft>
        <a:defRPr sz="4400">
          <a:solidFill>
            <a:schemeClr val="tx1"/>
          </a:solidFill>
          <a:latin typeface="Times New Roman" pitchFamily="18" charset="0"/>
          <a:cs typeface="Times New Roman" pitchFamily="18"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Times New Roman" pitchFamily="18" charset="0"/>
          <a:ea typeface="+mn-ea"/>
          <a:cs typeface="Times New Roman" pitchFamily="18" charset="0"/>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Times New Roman" pitchFamily="18" charset="0"/>
          <a:ea typeface="+mn-ea"/>
          <a:cs typeface="Times New Roman" pitchFamily="18" charset="0"/>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Times New Roman" pitchFamily="18" charset="0"/>
          <a:ea typeface="+mn-ea"/>
          <a:cs typeface="Times New Roman" pitchFamily="18" charset="0"/>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Times New Roman" pitchFamily="18" charset="0"/>
          <a:ea typeface="+mn-ea"/>
          <a:cs typeface="Times New Roman" pitchFamily="18" charset="0"/>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Times New Roman" pitchFamily="18" charset="0"/>
          <a:ea typeface="+mn-ea"/>
          <a:cs typeface="Times New Roman" pitchFamily="18" charset="0"/>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2.pn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1 Başlık"/>
          <p:cNvSpPr txBox="1">
            <a:spLocks/>
          </p:cNvSpPr>
          <p:nvPr/>
        </p:nvSpPr>
        <p:spPr>
          <a:xfrm>
            <a:off x="576263" y="2565400"/>
            <a:ext cx="7164387" cy="1079500"/>
          </a:xfrm>
          <a:prstGeom prst="rect">
            <a:avLst/>
          </a:prstGeom>
        </p:spPr>
        <p:txBody>
          <a:bodyPr anchor="ctr">
            <a:normAutofit/>
          </a:bodyPr>
          <a:lstStyle/>
          <a:p>
            <a:pPr algn="r" fontAlgn="auto">
              <a:spcAft>
                <a:spcPts val="0"/>
              </a:spcAft>
              <a:defRPr/>
            </a:pPr>
            <a:endParaRPr lang="tr-TR" sz="2400" dirty="0">
              <a:latin typeface="+mj-lt"/>
              <a:ea typeface="+mj-ea"/>
              <a:cs typeface="+mj-cs"/>
            </a:endParaRPr>
          </a:p>
        </p:txBody>
      </p:sp>
      <p:sp>
        <p:nvSpPr>
          <p:cNvPr id="3" name="Altbilgi Yer Tutucusu 2"/>
          <p:cNvSpPr>
            <a:spLocks noGrp="1"/>
          </p:cNvSpPr>
          <p:nvPr>
            <p:ph type="ftr" sz="quarter" idx="11"/>
          </p:nvPr>
        </p:nvSpPr>
        <p:spPr>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1</a:t>
            </a:fld>
            <a:endParaRPr lang="tr-TR" dirty="0"/>
          </a:p>
        </p:txBody>
      </p:sp>
      <p:cxnSp>
        <p:nvCxnSpPr>
          <p:cNvPr id="8" name="4 Düz Bağlayıcı"/>
          <p:cNvCxnSpPr/>
          <p:nvPr/>
        </p:nvCxnSpPr>
        <p:spPr>
          <a:xfrm>
            <a:off x="1979613" y="3213100"/>
            <a:ext cx="5616575" cy="0"/>
          </a:xfrm>
          <a:prstGeom prst="line">
            <a:avLst/>
          </a:prstGeom>
        </p:spPr>
        <p:style>
          <a:lnRef idx="1">
            <a:schemeClr val="accent1"/>
          </a:lnRef>
          <a:fillRef idx="0">
            <a:schemeClr val="accent1"/>
          </a:fillRef>
          <a:effectRef idx="0">
            <a:schemeClr val="accent1"/>
          </a:effectRef>
          <a:fontRef idx="minor">
            <a:schemeClr val="tx1"/>
          </a:fontRef>
        </p:style>
      </p:cxnSp>
      <p:sp>
        <p:nvSpPr>
          <p:cNvPr id="2" name="Metin kutusu 1"/>
          <p:cNvSpPr txBox="1"/>
          <p:nvPr/>
        </p:nvSpPr>
        <p:spPr>
          <a:xfrm>
            <a:off x="1831256" y="3922896"/>
            <a:ext cx="6201048" cy="461665"/>
          </a:xfrm>
          <a:prstGeom prst="rect">
            <a:avLst/>
          </a:prstGeom>
          <a:noFill/>
        </p:spPr>
        <p:txBody>
          <a:bodyPr wrap="square">
            <a:spAutoFit/>
          </a:bodyPr>
          <a:lstStyle/>
          <a:p>
            <a:pPr algn="ctr" fontAlgn="auto">
              <a:spcBef>
                <a:spcPts val="0"/>
              </a:spcBef>
              <a:spcAft>
                <a:spcPts val="0"/>
              </a:spcAft>
              <a:defRPr/>
            </a:pPr>
            <a:r>
              <a:rPr lang="tr-TR" sz="2400" b="1" dirty="0" smtClean="0">
                <a:latin typeface="Times New Roman" panose="02020603050405020304" pitchFamily="18" charset="0"/>
                <a:cs typeface="Times New Roman" panose="02020603050405020304" pitchFamily="18" charset="0"/>
              </a:rPr>
              <a:t>Çalışan Sağlığı Dairesi Başkanlığı</a:t>
            </a:r>
            <a:endParaRPr lang="tr-TR" sz="2400" b="1" dirty="0">
              <a:latin typeface="Times New Roman" panose="02020603050405020304" pitchFamily="18" charset="0"/>
              <a:cs typeface="Times New Roman" panose="02020603050405020304" pitchFamily="18" charset="0"/>
            </a:endParaRPr>
          </a:p>
        </p:txBody>
      </p:sp>
      <p:pic>
        <p:nvPicPr>
          <p:cNvPr id="28677" name="Picture 2" descr="T:\BEYAZ KOD\haber-289291214717-buyuk.jpg"/>
          <p:cNvPicPr>
            <a:picLocks noChangeAspect="1" noChangeArrowheads="1"/>
          </p:cNvPicPr>
          <p:nvPr/>
        </p:nvPicPr>
        <p:blipFill>
          <a:blip r:embed="rId3"/>
          <a:srcRect/>
          <a:stretch>
            <a:fillRect/>
          </a:stretch>
        </p:blipFill>
        <p:spPr bwMode="auto">
          <a:xfrm>
            <a:off x="3262313" y="1052513"/>
            <a:ext cx="2749550" cy="2060575"/>
          </a:xfrm>
          <a:prstGeom prst="rect">
            <a:avLst/>
          </a:prstGeom>
          <a:noFill/>
          <a:ln w="9525">
            <a:noFill/>
            <a:miter lim="800000"/>
            <a:headEnd/>
            <a:tailEnd/>
          </a:ln>
        </p:spPr>
      </p:pic>
      <p:pic>
        <p:nvPicPr>
          <p:cNvPr id="10" name="Resim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90109664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ltbilgi Yer Tutucusu 1"/>
          <p:cNvSpPr>
            <a:spLocks noGrp="1"/>
          </p:cNvSpPr>
          <p:nvPr>
            <p:ph type="ftr" sz="quarter" idx="11"/>
          </p:nvPr>
        </p:nvSpPr>
        <p:spPr>
          <a:xfrm>
            <a:off x="3541811" y="6356349"/>
            <a:ext cx="216788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pPr algn="r">
                <a:defRPr/>
              </a:pPr>
              <a:t>2</a:t>
            </a:fld>
            <a:endParaRPr lang="tr-TR" dirty="0"/>
          </a:p>
        </p:txBody>
      </p:sp>
      <p:sp>
        <p:nvSpPr>
          <p:cNvPr id="30721" name="Dikdörtgen 2"/>
          <p:cNvSpPr>
            <a:spLocks noChangeArrowheads="1"/>
          </p:cNvSpPr>
          <p:nvPr/>
        </p:nvSpPr>
        <p:spPr bwMode="auto">
          <a:xfrm>
            <a:off x="107504" y="1768177"/>
            <a:ext cx="9036495" cy="3303468"/>
          </a:xfrm>
          <a:prstGeom prst="rect">
            <a:avLst/>
          </a:prstGeom>
          <a:noFill/>
          <a:ln w="9525">
            <a:noFill/>
            <a:miter lim="800000"/>
            <a:headEnd/>
            <a:tailEnd/>
          </a:ln>
        </p:spPr>
        <p:txBody>
          <a:bodyPr wrap="square">
            <a:spAutoFit/>
          </a:bodyPr>
          <a:lstStyle/>
          <a:p>
            <a:pPr lvl="1" algn="ctr">
              <a:spcAft>
                <a:spcPts val="1000"/>
              </a:spcAft>
            </a:pPr>
            <a:endParaRPr lang="tr-TR" sz="2800" b="1" dirty="0">
              <a:latin typeface="Calibri" pitchFamily="34" charset="0"/>
              <a:cs typeface="Times New Roman" pitchFamily="18" charset="0"/>
            </a:endParaRPr>
          </a:p>
          <a:p>
            <a:pPr lvl="1" algn="just">
              <a:spcAft>
                <a:spcPts val="1000"/>
              </a:spcAft>
            </a:pPr>
            <a:r>
              <a:rPr lang="tr-TR" sz="2800" b="1" dirty="0" smtClean="0">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Sağlık çalışanlarının, sağlık hizmeti sunumu sırasında veya bu hizmetlerinden dolayı karşılaşabilecekleri, fiziki veya psikolojik açıdan çalışanların zarar görmeleriyle sonuçlanan/sonuçlanması muhtemel sözlü veya fiili davranışlardır. </a:t>
            </a:r>
          </a:p>
          <a:p>
            <a:pPr lvl="1" algn="just">
              <a:spcAft>
                <a:spcPts val="1000"/>
              </a:spcAft>
            </a:pPr>
            <a:r>
              <a:rPr lang="tr-TR" sz="2400" b="1" dirty="0" smtClean="0">
                <a:latin typeface="Calibri" pitchFamily="34" charset="0"/>
                <a:cs typeface="Times New Roman" pitchFamily="18" charset="0"/>
              </a:rPr>
              <a:t>	</a:t>
            </a:r>
            <a:endParaRPr lang="tr-TR" sz="2400" dirty="0">
              <a:latin typeface="Times New Roman" pitchFamily="18" charset="0"/>
              <a:cs typeface="Times New Roman" pitchFamily="18" charset="0"/>
            </a:endParaRPr>
          </a:p>
        </p:txBody>
      </p:sp>
      <p:sp>
        <p:nvSpPr>
          <p:cNvPr id="5" name="Metin kutusu 4"/>
          <p:cNvSpPr txBox="1">
            <a:spLocks noChangeArrowheads="1"/>
          </p:cNvSpPr>
          <p:nvPr/>
        </p:nvSpPr>
        <p:spPr bwMode="auto">
          <a:xfrm>
            <a:off x="2289965" y="1418306"/>
            <a:ext cx="4564070" cy="461665"/>
          </a:xfrm>
          <a:prstGeom prst="rect">
            <a:avLst/>
          </a:prstGeom>
          <a:noFill/>
          <a:ln w="9525">
            <a:noFill/>
            <a:miter lim="800000"/>
            <a:headEnd/>
            <a:tailEnd/>
          </a:ln>
        </p:spPr>
        <p:txBody>
          <a:bodyPr wrap="none">
            <a:spAutoFit/>
          </a:bodyPr>
          <a:lstStyle/>
          <a:p>
            <a:pPr lvl="1" algn="ctr">
              <a:spcAft>
                <a:spcPts val="1000"/>
              </a:spcAft>
            </a:pPr>
            <a:r>
              <a:rPr lang="tr-TR" sz="2200" dirty="0" smtClean="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Sağlık Kurumlarında </a:t>
            </a:r>
            <a:r>
              <a:rPr lang="tr-TR" sz="2400" b="1" dirty="0" smtClean="0">
                <a:solidFill>
                  <a:srgbClr val="FF0000"/>
                </a:solidFill>
                <a:latin typeface="Times New Roman" panose="02020603050405020304" pitchFamily="18" charset="0"/>
                <a:cs typeface="Times New Roman" panose="02020603050405020304" pitchFamily="18" charset="0"/>
              </a:rPr>
              <a:t>Şiddet:</a:t>
            </a:r>
            <a:endParaRPr lang="tr-TR" sz="2400" b="1" dirty="0">
              <a:solidFill>
                <a:srgbClr val="FF0000"/>
              </a:solidFill>
              <a:latin typeface="Times New Roman" panose="02020603050405020304" pitchFamily="18" charset="0"/>
              <a:cs typeface="Times New Roman" panose="02020603050405020304" pitchFamily="18" charset="0"/>
            </a:endParaRPr>
          </a:p>
        </p:txBody>
      </p:sp>
      <p:pic>
        <p:nvPicPr>
          <p:cNvPr id="7" name="Resim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Dikdörtgen 2"/>
          <p:cNvSpPr>
            <a:spLocks noChangeArrowheads="1"/>
          </p:cNvSpPr>
          <p:nvPr/>
        </p:nvSpPr>
        <p:spPr bwMode="auto">
          <a:xfrm>
            <a:off x="395350" y="1981253"/>
            <a:ext cx="8569138" cy="3244478"/>
          </a:xfrm>
          <a:prstGeom prst="rect">
            <a:avLst/>
          </a:prstGeom>
          <a:noFill/>
          <a:ln w="9525">
            <a:noFill/>
            <a:miter lim="800000"/>
            <a:headEnd/>
            <a:tailEnd/>
          </a:ln>
        </p:spPr>
        <p:txBody>
          <a:bodyPr wrap="square">
            <a:spAutoFit/>
          </a:bodyPr>
          <a:lstStyle/>
          <a:p>
            <a:pPr marL="0" lvl="1" indent="-450000" algn="just">
              <a:spcAft>
                <a:spcPts val="0"/>
              </a:spcAft>
            </a:pPr>
            <a:r>
              <a:rPr lang="tr-TR" sz="2400" b="1" dirty="0" smtClean="0">
                <a:latin typeface="Times New Roman" panose="02020603050405020304" pitchFamily="18" charset="0"/>
                <a:cs typeface="Times New Roman" panose="02020603050405020304" pitchFamily="18" charset="0"/>
              </a:rPr>
              <a:t>	Sağlık </a:t>
            </a:r>
            <a:r>
              <a:rPr lang="tr-TR" sz="2400" b="1" dirty="0">
                <a:latin typeface="Times New Roman" panose="02020603050405020304" pitchFamily="18" charset="0"/>
                <a:cs typeface="Times New Roman" panose="02020603050405020304" pitchFamily="18" charset="0"/>
              </a:rPr>
              <a:t>çalışanlarının maruz kaldığı şiddetin en önemli </a:t>
            </a:r>
            <a:r>
              <a:rPr lang="tr-TR" sz="2400" b="1" dirty="0" smtClean="0">
                <a:latin typeface="Times New Roman" panose="02020603050405020304" pitchFamily="18" charset="0"/>
                <a:cs typeface="Times New Roman" panose="02020603050405020304" pitchFamily="18" charset="0"/>
              </a:rPr>
              <a:t>özelliği, </a:t>
            </a:r>
            <a:r>
              <a:rPr lang="tr-TR" sz="2400" b="1" dirty="0">
                <a:latin typeface="Times New Roman" panose="02020603050405020304" pitchFamily="18" charset="0"/>
                <a:cs typeface="Times New Roman" panose="02020603050405020304" pitchFamily="18" charset="0"/>
              </a:rPr>
              <a:t>şiddetin diğer iş </a:t>
            </a:r>
            <a:r>
              <a:rPr lang="tr-TR" sz="2400" b="1" dirty="0" smtClean="0">
                <a:latin typeface="Times New Roman" panose="02020603050405020304" pitchFamily="18" charset="0"/>
                <a:cs typeface="Times New Roman" panose="02020603050405020304" pitchFamily="18" charset="0"/>
              </a:rPr>
              <a:t>kollarına göre daha fazla olmasıdır. </a:t>
            </a:r>
            <a:endParaRPr lang="tr-TR" sz="2400" b="1" dirty="0">
              <a:latin typeface="Times New Roman" panose="02020603050405020304" pitchFamily="18" charset="0"/>
              <a:cs typeface="Times New Roman" panose="02020603050405020304" pitchFamily="18" charset="0"/>
            </a:endParaRPr>
          </a:p>
          <a:p>
            <a:pPr marL="0" lvl="1" indent="-450000" algn="just">
              <a:spcAft>
                <a:spcPts val="0"/>
              </a:spcAft>
            </a:pPr>
            <a:r>
              <a:rPr lang="tr-TR" sz="2400" b="1" dirty="0" smtClean="0">
                <a:latin typeface="Times New Roman" panose="02020603050405020304" pitchFamily="18" charset="0"/>
                <a:cs typeface="Times New Roman" panose="02020603050405020304" pitchFamily="18" charset="0"/>
              </a:rPr>
              <a:t>	</a:t>
            </a:r>
            <a:r>
              <a:rPr lang="tr-TR" sz="2400" b="1" dirty="0" err="1" smtClean="0">
                <a:latin typeface="Times New Roman" panose="02020603050405020304" pitchFamily="18" charset="0"/>
                <a:cs typeface="Times New Roman" panose="02020603050405020304" pitchFamily="18" charset="0"/>
              </a:rPr>
              <a:t>Elliot’un</a:t>
            </a:r>
            <a:r>
              <a:rPr lang="tr-TR" sz="2400" b="1" dirty="0" smtClean="0">
                <a:latin typeface="Times New Roman" panose="02020603050405020304" pitchFamily="18" charset="0"/>
                <a:cs typeface="Times New Roman" panose="02020603050405020304" pitchFamily="18" charset="0"/>
              </a:rPr>
              <a:t> </a:t>
            </a:r>
            <a:r>
              <a:rPr lang="tr-TR" sz="2400" b="1" dirty="0">
                <a:latin typeface="Times New Roman" panose="02020603050405020304" pitchFamily="18" charset="0"/>
                <a:cs typeface="Times New Roman" panose="02020603050405020304" pitchFamily="18" charset="0"/>
              </a:rPr>
              <a:t>yaptığı bir   </a:t>
            </a:r>
            <a:r>
              <a:rPr lang="tr-TR" sz="2400" b="1" dirty="0" smtClean="0">
                <a:latin typeface="Times New Roman" panose="02020603050405020304" pitchFamily="18" charset="0"/>
                <a:cs typeface="Times New Roman" panose="02020603050405020304" pitchFamily="18" charset="0"/>
              </a:rPr>
              <a:t>çalışmada, </a:t>
            </a:r>
            <a:r>
              <a:rPr lang="tr-TR" sz="2400" b="1" dirty="0">
                <a:latin typeface="Times New Roman" panose="02020603050405020304" pitchFamily="18" charset="0"/>
                <a:cs typeface="Times New Roman" panose="02020603050405020304" pitchFamily="18" charset="0"/>
              </a:rPr>
              <a:t>sağlık kurumunda çalışmanın diğer </a:t>
            </a:r>
            <a:r>
              <a:rPr lang="tr-TR" sz="2400" b="1" dirty="0" smtClean="0">
                <a:latin typeface="Times New Roman" panose="02020603050405020304" pitchFamily="18" charset="0"/>
                <a:cs typeface="Times New Roman" panose="02020603050405020304" pitchFamily="18" charset="0"/>
              </a:rPr>
              <a:t>iş yerlerine </a:t>
            </a:r>
            <a:r>
              <a:rPr lang="tr-TR" sz="2400" b="1" dirty="0">
                <a:latin typeface="Times New Roman" panose="02020603050405020304" pitchFamily="18" charset="0"/>
                <a:cs typeface="Times New Roman" panose="02020603050405020304" pitchFamily="18" charset="0"/>
              </a:rPr>
              <a:t>göre şiddete uğrama yönünden 16 kat daha riskli olduğu gösterilmiştir</a:t>
            </a:r>
            <a:r>
              <a:rPr lang="tr-TR" sz="2400" b="1" dirty="0" smtClean="0">
                <a:latin typeface="Times New Roman" panose="02020603050405020304" pitchFamily="18" charset="0"/>
                <a:cs typeface="Times New Roman" panose="02020603050405020304" pitchFamily="18" charset="0"/>
              </a:rPr>
              <a:t>.*</a:t>
            </a:r>
          </a:p>
          <a:p>
            <a:pPr marL="0" lvl="1" indent="-450000" algn="just">
              <a:spcAft>
                <a:spcPts val="0"/>
              </a:spcAft>
            </a:pPr>
            <a:endParaRPr lang="tr-TR" sz="2400" b="1" dirty="0">
              <a:latin typeface="Times New Roman" panose="02020603050405020304" pitchFamily="18" charset="0"/>
              <a:cs typeface="Times New Roman" panose="02020603050405020304" pitchFamily="18" charset="0"/>
            </a:endParaRPr>
          </a:p>
          <a:p>
            <a:pPr marL="0" lvl="1" indent="-450000" algn="just">
              <a:spcAft>
                <a:spcPts val="0"/>
              </a:spcAft>
            </a:pPr>
            <a:endParaRPr lang="tr-TR" sz="2400" b="1" dirty="0" smtClean="0">
              <a:latin typeface="Times New Roman" panose="02020603050405020304" pitchFamily="18" charset="0"/>
              <a:cs typeface="Times New Roman" panose="02020603050405020304" pitchFamily="18" charset="0"/>
            </a:endParaRPr>
          </a:p>
          <a:p>
            <a:pPr lvl="1" algn="just">
              <a:spcAft>
                <a:spcPts val="1000"/>
              </a:spcAft>
            </a:pPr>
            <a:r>
              <a:rPr lang="tr-TR" sz="1050" b="1" dirty="0">
                <a:latin typeface="Times New Roman" panose="02020603050405020304" pitchFamily="18" charset="0"/>
                <a:cs typeface="Times New Roman" panose="02020603050405020304" pitchFamily="18" charset="0"/>
              </a:rPr>
              <a:t>*ANNAGÜR, B., (2010). Psikiyatride Güncel Yaklaşımlar. </a:t>
            </a:r>
            <a:r>
              <a:rPr lang="tr-TR" sz="1050" b="1" dirty="0" err="1">
                <a:latin typeface="Times New Roman" panose="02020603050405020304" pitchFamily="18" charset="0"/>
                <a:cs typeface="Times New Roman" panose="02020603050405020304" pitchFamily="18" charset="0"/>
              </a:rPr>
              <a:t>Current</a:t>
            </a:r>
            <a:r>
              <a:rPr lang="tr-TR" sz="1050" b="1" dirty="0">
                <a:latin typeface="Times New Roman" panose="02020603050405020304" pitchFamily="18" charset="0"/>
                <a:cs typeface="Times New Roman" panose="02020603050405020304" pitchFamily="18" charset="0"/>
              </a:rPr>
              <a:t> </a:t>
            </a:r>
            <a:r>
              <a:rPr lang="en-US" sz="1050" b="1" dirty="0">
                <a:latin typeface="Times New Roman" panose="02020603050405020304" pitchFamily="18" charset="0"/>
                <a:cs typeface="Times New Roman" panose="02020603050405020304" pitchFamily="18" charset="0"/>
              </a:rPr>
              <a:t>Approaches In Psych</a:t>
            </a:r>
            <a:r>
              <a:rPr lang="tr-TR" sz="1050" b="1" dirty="0">
                <a:latin typeface="Times New Roman" panose="02020603050405020304" pitchFamily="18" charset="0"/>
                <a:cs typeface="Times New Roman" panose="02020603050405020304" pitchFamily="18" charset="0"/>
              </a:rPr>
              <a:t>i</a:t>
            </a:r>
            <a:r>
              <a:rPr lang="en-US" sz="1050" b="1" dirty="0" err="1">
                <a:latin typeface="Times New Roman" panose="02020603050405020304" pitchFamily="18" charset="0"/>
                <a:cs typeface="Times New Roman" panose="02020603050405020304" pitchFamily="18" charset="0"/>
              </a:rPr>
              <a:t>atry</a:t>
            </a:r>
            <a:r>
              <a:rPr lang="en-US" sz="1050" b="1" dirty="0">
                <a:latin typeface="Times New Roman" panose="02020603050405020304" pitchFamily="18" charset="0"/>
                <a:cs typeface="Times New Roman" panose="02020603050405020304" pitchFamily="18" charset="0"/>
              </a:rPr>
              <a:t> 2010;</a:t>
            </a:r>
            <a:r>
              <a:rPr lang="tr-TR" sz="1050" b="1" dirty="0">
                <a:latin typeface="Times New Roman" panose="02020603050405020304" pitchFamily="18" charset="0"/>
                <a:cs typeface="Times New Roman" panose="02020603050405020304" pitchFamily="18" charset="0"/>
              </a:rPr>
              <a:t> </a:t>
            </a:r>
            <a:r>
              <a:rPr lang="en-US" sz="1050" b="1" dirty="0">
                <a:latin typeface="Times New Roman" panose="02020603050405020304" pitchFamily="18" charset="0"/>
                <a:cs typeface="Times New Roman" panose="02020603050405020304" pitchFamily="18" charset="0"/>
              </a:rPr>
              <a:t>2(2):161</a:t>
            </a:r>
            <a:r>
              <a:rPr lang="tr-TR" sz="1050" b="1" dirty="0">
                <a:latin typeface="Times New Roman" panose="02020603050405020304" pitchFamily="18" charset="0"/>
                <a:cs typeface="Times New Roman" panose="02020603050405020304" pitchFamily="18" charset="0"/>
              </a:rPr>
              <a:t>-</a:t>
            </a:r>
            <a:r>
              <a:rPr lang="en-US" sz="1050" b="1" dirty="0" smtClean="0">
                <a:latin typeface="Times New Roman" panose="02020603050405020304" pitchFamily="18" charset="0"/>
                <a:cs typeface="Times New Roman" panose="02020603050405020304" pitchFamily="18" charset="0"/>
              </a:rPr>
              <a:t>173</a:t>
            </a:r>
            <a:endParaRPr lang="tr-TR" dirty="0">
              <a:latin typeface="Times New Roman" pitchFamily="18" charset="0"/>
              <a:cs typeface="Times New Roman" pitchFamily="18" charset="0"/>
            </a:endParaRPr>
          </a:p>
          <a:p>
            <a:endParaRPr lang="tr-TR" dirty="0">
              <a:latin typeface="Times New Roman" pitchFamily="18" charset="0"/>
              <a:cs typeface="Times New Roman" pitchFamily="18" charset="0"/>
            </a:endParaRPr>
          </a:p>
        </p:txBody>
      </p:sp>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pPr algn="r">
                <a:defRPr/>
              </a:pPr>
              <a:t>3</a:t>
            </a:fld>
            <a:endParaRPr lang="tr-TR" dirty="0"/>
          </a:p>
        </p:txBody>
      </p:sp>
      <p:sp>
        <p:nvSpPr>
          <p:cNvPr id="5" name="Metin kutusu 4"/>
          <p:cNvSpPr txBox="1">
            <a:spLocks noChangeArrowheads="1"/>
          </p:cNvSpPr>
          <p:nvPr/>
        </p:nvSpPr>
        <p:spPr bwMode="auto">
          <a:xfrm>
            <a:off x="2289965" y="1306512"/>
            <a:ext cx="4564070" cy="461665"/>
          </a:xfrm>
          <a:prstGeom prst="rect">
            <a:avLst/>
          </a:prstGeom>
          <a:noFill/>
          <a:ln w="9525">
            <a:noFill/>
            <a:miter lim="800000"/>
            <a:headEnd/>
            <a:tailEnd/>
          </a:ln>
        </p:spPr>
        <p:txBody>
          <a:bodyPr wrap="none">
            <a:spAutoFit/>
          </a:bodyPr>
          <a:lstStyle/>
          <a:p>
            <a:pPr lvl="1" algn="ctr">
              <a:spcAft>
                <a:spcPts val="1000"/>
              </a:spcAft>
            </a:pPr>
            <a:r>
              <a:rPr lang="tr-TR" sz="2200" dirty="0" smtClean="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Sağlık Kurumlarında </a:t>
            </a:r>
            <a:r>
              <a:rPr lang="tr-TR" sz="2400" b="1" dirty="0" smtClean="0">
                <a:solidFill>
                  <a:srgbClr val="FF0000"/>
                </a:solidFill>
                <a:latin typeface="Times New Roman" panose="02020603050405020304" pitchFamily="18" charset="0"/>
                <a:cs typeface="Times New Roman" panose="02020603050405020304" pitchFamily="18" charset="0"/>
              </a:rPr>
              <a:t>Şiddet</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7" name="Resi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321308181"/>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51520" y="987079"/>
            <a:ext cx="8568952" cy="5416868"/>
          </a:xfrm>
          <a:prstGeom prst="rect">
            <a:avLst/>
          </a:prstGeom>
        </p:spPr>
        <p:txBody>
          <a:bodyPr wrap="square">
            <a:spAutoFit/>
          </a:bodyPr>
          <a:lstStyle/>
          <a:p>
            <a:pPr algn="just">
              <a:defRPr/>
            </a:pPr>
            <a:r>
              <a:rPr lang="tr-TR" sz="2000" b="1" dirty="0">
                <a:solidFill>
                  <a:srgbClr val="CF142B"/>
                </a:solidFill>
                <a:latin typeface="Times New Roman" panose="02020603050405020304" pitchFamily="18" charset="0"/>
                <a:cs typeface="Times New Roman" panose="02020603050405020304" pitchFamily="18" charset="0"/>
              </a:rPr>
              <a:t>	</a:t>
            </a:r>
            <a:r>
              <a:rPr lang="tr-TR" sz="2400" b="1" dirty="0">
                <a:solidFill>
                  <a:srgbClr val="CF142B"/>
                </a:solidFill>
                <a:latin typeface="Times New Roman" panose="02020603050405020304" pitchFamily="18" charset="0"/>
                <a:cs typeface="Times New Roman" panose="02020603050405020304" pitchFamily="18" charset="0"/>
              </a:rPr>
              <a:t>Sağlık Hizmetleri Genel Müdürlüğü</a:t>
            </a:r>
            <a:r>
              <a:rPr lang="tr-TR" sz="2400" b="1" dirty="0">
                <a:latin typeface="Times New Roman" panose="02020603050405020304" pitchFamily="18" charset="0"/>
                <a:cs typeface="Times New Roman" panose="02020603050405020304" pitchFamily="18" charset="0"/>
              </a:rPr>
              <a:t>ne, 663 Sayılı Sağlık Bakanlığı ve Bağlı Kuruluşlarının Teşkilat ve Görevleri Hakkında Kanun Hükmünde Kararname’nin (KHK) 8’inci maddesinin 1’inci fıkrasının (</a:t>
            </a:r>
            <a:r>
              <a:rPr lang="tr-TR" sz="2400" dirty="0">
                <a:latin typeface="Times New Roman" panose="02020603050405020304" pitchFamily="18" charset="0"/>
                <a:cs typeface="Times New Roman" panose="02020603050405020304" pitchFamily="18" charset="0"/>
              </a:rPr>
              <a:t>d) bendi ile “ </a:t>
            </a:r>
            <a:r>
              <a:rPr lang="tr-TR" sz="2400" i="1" dirty="0">
                <a:latin typeface="Times New Roman" panose="02020603050405020304" pitchFamily="18" charset="0"/>
                <a:cs typeface="Times New Roman" panose="02020603050405020304" pitchFamily="18" charset="0"/>
              </a:rPr>
              <a:t>Hasta hakları ile hasta ve çalışan güvenliğine yönelik düzenleme yapmak.” </a:t>
            </a:r>
            <a:r>
              <a:rPr lang="tr-TR" sz="2400" dirty="0">
                <a:latin typeface="Times New Roman" panose="02020603050405020304" pitchFamily="18" charset="0"/>
                <a:cs typeface="Times New Roman" panose="02020603050405020304" pitchFamily="18" charset="0"/>
              </a:rPr>
              <a:t> yükümlülüğü verilmiştir (</a:t>
            </a:r>
            <a:r>
              <a:rPr lang="tr-TR" sz="2400" b="1" i="1" dirty="0">
                <a:latin typeface="Times New Roman" panose="02020603050405020304" pitchFamily="18" charset="0"/>
                <a:cs typeface="Times New Roman" panose="02020603050405020304" pitchFamily="18" charset="0"/>
              </a:rPr>
              <a:t>1 Numaralı Cumhurbaşkanlığı Kararnamesi, 355’inci madde, 1’inci fıkra, (d) bendi </a:t>
            </a:r>
            <a:r>
              <a:rPr lang="tr-TR" sz="2400" b="1" dirty="0">
                <a:latin typeface="Times New Roman" panose="02020603050405020304" pitchFamily="18" charset="0"/>
                <a:cs typeface="Times New Roman" panose="02020603050405020304" pitchFamily="18" charset="0"/>
              </a:rPr>
              <a:t>ile aynı görev korunmuştur</a:t>
            </a:r>
            <a:r>
              <a:rPr lang="tr-TR" sz="2400" dirty="0">
                <a:latin typeface="Times New Roman" panose="02020603050405020304" pitchFamily="18" charset="0"/>
                <a:cs typeface="Times New Roman" panose="02020603050405020304" pitchFamily="18" charset="0"/>
              </a:rPr>
              <a:t>).</a:t>
            </a:r>
            <a:endParaRPr lang="tr-TR" sz="2400" b="1" dirty="0">
              <a:latin typeface="Times New Roman" panose="02020603050405020304" pitchFamily="18" charset="0"/>
              <a:cs typeface="Times New Roman" panose="02020603050405020304" pitchFamily="18" charset="0"/>
            </a:endParaRPr>
          </a:p>
          <a:p>
            <a:pPr algn="just">
              <a:defRPr/>
            </a:pPr>
            <a:r>
              <a:rPr lang="tr-TR" sz="2400" dirty="0">
                <a:latin typeface="Times New Roman" panose="02020603050405020304" pitchFamily="18" charset="0"/>
                <a:cs typeface="Times New Roman" panose="02020603050405020304" pitchFamily="18" charset="0"/>
              </a:rPr>
              <a:t>	Sağlık çalışanlarının güvenliğinin sağlanmasına yönelik olarak 14.05.2012 tarihli ve 2012/23 sayılı “</a:t>
            </a:r>
            <a:r>
              <a:rPr lang="tr-TR" sz="2400" i="1" dirty="0">
                <a:latin typeface="Times New Roman" panose="02020603050405020304" pitchFamily="18" charset="0"/>
                <a:cs typeface="Times New Roman" panose="02020603050405020304" pitchFamily="18" charset="0"/>
              </a:rPr>
              <a:t>Çalışan Güvenliğinin Sağlanması”</a:t>
            </a:r>
            <a:r>
              <a:rPr lang="tr-TR" sz="2400" b="1" dirty="0">
                <a:latin typeface="Times New Roman" panose="02020603050405020304" pitchFamily="18" charset="0"/>
                <a:cs typeface="Times New Roman" panose="02020603050405020304" pitchFamily="18" charset="0"/>
              </a:rPr>
              <a:t> </a:t>
            </a:r>
            <a:r>
              <a:rPr lang="tr-TR" sz="2400" dirty="0">
                <a:latin typeface="Times New Roman" panose="02020603050405020304" pitchFamily="18" charset="0"/>
                <a:cs typeface="Times New Roman" panose="02020603050405020304" pitchFamily="18" charset="0"/>
              </a:rPr>
              <a:t>Genelgesi ile ülke genelinde sağlık çalışanlarının maruz kaldığı şiddete ilişkin iş ve işlemler </a:t>
            </a:r>
            <a:r>
              <a:rPr lang="tr-TR" sz="2400" dirty="0">
                <a:solidFill>
                  <a:srgbClr val="CF142B"/>
                </a:solidFill>
                <a:latin typeface="Times New Roman" panose="02020603050405020304" pitchFamily="18" charset="0"/>
                <a:cs typeface="Times New Roman" panose="02020603050405020304" pitchFamily="18" charset="0"/>
              </a:rPr>
              <a:t>Sağlık Hizmetleri Genel Müdürlüğü</a:t>
            </a:r>
            <a:r>
              <a:rPr lang="tr-TR" sz="2400" dirty="0">
                <a:latin typeface="Times New Roman" panose="02020603050405020304" pitchFamily="18" charset="0"/>
                <a:cs typeface="Times New Roman" panose="02020603050405020304" pitchFamily="18" charset="0"/>
              </a:rPr>
              <a:t> bünyesinde iken,</a:t>
            </a:r>
            <a:endParaRPr lang="tr-TR" sz="2400" b="1" dirty="0">
              <a:latin typeface="Times New Roman" panose="02020603050405020304" pitchFamily="18" charset="0"/>
              <a:cs typeface="Times New Roman" panose="02020603050405020304" pitchFamily="18" charset="0"/>
            </a:endParaRPr>
          </a:p>
          <a:p>
            <a:pPr algn="just">
              <a:defRPr/>
            </a:pPr>
            <a:r>
              <a:rPr lang="tr-TR" sz="2400" b="1" dirty="0">
                <a:latin typeface="Times New Roman" panose="02020603050405020304" pitchFamily="18" charset="0"/>
                <a:cs typeface="Times New Roman" panose="02020603050405020304" pitchFamily="18" charset="0"/>
              </a:rPr>
              <a:t>	</a:t>
            </a:r>
            <a:r>
              <a:rPr lang="tr-TR" sz="2400" dirty="0">
                <a:latin typeface="Times New Roman" panose="02020603050405020304" pitchFamily="18" charset="0"/>
                <a:cs typeface="Times New Roman" panose="02020603050405020304" pitchFamily="18" charset="0"/>
              </a:rPr>
              <a:t>2014 başından itibaren Bakanlığımız </a:t>
            </a:r>
            <a:r>
              <a:rPr lang="tr-TR" sz="2400" b="1" dirty="0">
                <a:latin typeface="Times New Roman" panose="02020603050405020304" pitchFamily="18" charset="0"/>
                <a:cs typeface="Times New Roman" panose="02020603050405020304" pitchFamily="18" charset="0"/>
              </a:rPr>
              <a:t>Hukuk Hizmetleri Genel Müdürlüğüne </a:t>
            </a:r>
            <a:r>
              <a:rPr lang="tr-TR" sz="2400" dirty="0">
                <a:latin typeface="Times New Roman" panose="02020603050405020304" pitchFamily="18" charset="0"/>
                <a:cs typeface="Times New Roman" panose="02020603050405020304" pitchFamily="18" charset="0"/>
              </a:rPr>
              <a:t>devredilmiştir. </a:t>
            </a:r>
          </a:p>
          <a:p>
            <a:pPr>
              <a:defRPr/>
            </a:pPr>
            <a:endParaRPr lang="tr-TR" sz="1000" dirty="0">
              <a:latin typeface="Times New Roman" pitchFamily="18" charset="0"/>
              <a:cs typeface="Times New Roman" pitchFamily="18" charset="0"/>
            </a:endParaRPr>
          </a:p>
        </p:txBody>
      </p:sp>
      <p:sp>
        <p:nvSpPr>
          <p:cNvPr id="34818" name="Metin kutusu 4"/>
          <p:cNvSpPr txBox="1">
            <a:spLocks noChangeArrowheads="1"/>
          </p:cNvSpPr>
          <p:nvPr/>
        </p:nvSpPr>
        <p:spPr bwMode="auto">
          <a:xfrm>
            <a:off x="2645029" y="504563"/>
            <a:ext cx="3781933" cy="461665"/>
          </a:xfrm>
          <a:prstGeom prst="rect">
            <a:avLst/>
          </a:prstGeom>
          <a:noFill/>
          <a:ln w="9525">
            <a:noFill/>
            <a:miter lim="800000"/>
            <a:headEnd/>
            <a:tailEnd/>
          </a:ln>
        </p:spPr>
        <p:txBody>
          <a:bodyPr wrap="none">
            <a:spAutoFit/>
          </a:bodyPr>
          <a:lstStyle/>
          <a:p>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BEYAZ</a:t>
            </a:r>
            <a:r>
              <a:rPr lang="tr-TR" sz="2400" b="1" dirty="0">
                <a:solidFill>
                  <a:srgbClr val="CF142B"/>
                </a:solidFill>
                <a:latin typeface="Times New Roman" panose="02020603050405020304" pitchFamily="18" charset="0"/>
                <a:cs typeface="Times New Roman" panose="02020603050405020304" pitchFamily="18" charset="0"/>
              </a:rPr>
              <a:t> </a:t>
            </a:r>
            <a:r>
              <a:rPr lang="tr-TR" sz="2400" b="1" dirty="0">
                <a:solidFill>
                  <a:srgbClr val="FF0000"/>
                </a:solidFill>
                <a:latin typeface="Times New Roman" panose="02020603050405020304" pitchFamily="18" charset="0"/>
                <a:cs typeface="Times New Roman" panose="02020603050405020304" pitchFamily="18" charset="0"/>
              </a:rPr>
              <a:t>KOD DAYANAĞI</a:t>
            </a:r>
          </a:p>
        </p:txBody>
      </p:sp>
      <p:sp>
        <p:nvSpPr>
          <p:cNvPr id="4" name="Slayt Numarası Yer Tutucusu 3"/>
          <p:cNvSpPr>
            <a:spLocks noGrp="1"/>
          </p:cNvSpPr>
          <p:nvPr>
            <p:ph type="sldNum" sz="quarter" idx="12"/>
          </p:nvPr>
        </p:nvSpPr>
        <p:spPr/>
        <p:txBody>
          <a:bodyPr/>
          <a:lstStyle/>
          <a:p>
            <a:pPr>
              <a:defRPr/>
            </a:pPr>
            <a:fld id="{CDA5ED3D-89DE-4ACC-9511-F24786325676}" type="slidenum">
              <a:rPr lang="tr-TR" smtClean="0"/>
              <a:pPr>
                <a:defRPr/>
              </a:pPr>
              <a:t>4</a:t>
            </a:fld>
            <a:endParaRPr lang="tr-TR" dirty="0"/>
          </a:p>
        </p:txBody>
      </p:sp>
      <p:sp>
        <p:nvSpPr>
          <p:cNvPr id="7" name="Altbilgi Yer Tutucusu 2"/>
          <p:cNvSpPr>
            <a:spLocks noGrp="1"/>
          </p:cNvSpPr>
          <p:nvPr>
            <p:ph type="ftr" sz="quarter" idx="11"/>
          </p:nvPr>
        </p:nvSpPr>
        <p:spPr>
          <a:xfrm>
            <a:off x="3486150" y="6356352"/>
            <a:ext cx="21717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274346578"/>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0" y="1254142"/>
            <a:ext cx="8964488" cy="4832092"/>
          </a:xfrm>
          <a:prstGeom prst="rect">
            <a:avLst/>
          </a:prstGeom>
        </p:spPr>
        <p:txBody>
          <a:bodyPr wrap="square">
            <a:spAutoFit/>
          </a:bodyPr>
          <a:lstStyle/>
          <a:p>
            <a:pPr marL="342900" indent="-342900" algn="just" fontAlgn="auto">
              <a:spcBef>
                <a:spcPts val="0"/>
              </a:spcBef>
              <a:spcAft>
                <a:spcPts val="0"/>
              </a:spcAft>
              <a:buFont typeface="Wingdings" panose="05000000000000000000" pitchFamily="2" charset="2"/>
              <a:buChar char="Ø"/>
              <a:defRPr/>
            </a:pPr>
            <a:r>
              <a:rPr lang="tr-TR" dirty="0" smtClean="0">
                <a:latin typeface="Times New Roman" panose="02020603050405020304" pitchFamily="18" charset="0"/>
                <a:cs typeface="Times New Roman" panose="02020603050405020304" pitchFamily="18" charset="0"/>
              </a:rPr>
              <a:t>Bakanlığımızca hazırlanan 14.05.2012 </a:t>
            </a:r>
            <a:r>
              <a:rPr lang="tr-TR" dirty="0">
                <a:latin typeface="Times New Roman" panose="02020603050405020304" pitchFamily="18" charset="0"/>
                <a:cs typeface="Times New Roman" panose="02020603050405020304" pitchFamily="18" charset="0"/>
              </a:rPr>
              <a:t>tarihli ve B.10.0.SHG.0.21.00.00-951.99-6665 </a:t>
            </a:r>
            <a:r>
              <a:rPr lang="tr-TR" b="1" dirty="0">
                <a:latin typeface="Times New Roman" panose="02020603050405020304" pitchFamily="18" charset="0"/>
                <a:cs typeface="Times New Roman" panose="02020603050405020304" pitchFamily="18" charset="0"/>
              </a:rPr>
              <a:t>(2012/23) sayılı “</a:t>
            </a:r>
            <a:r>
              <a:rPr lang="tr-TR" b="1" i="1" dirty="0">
                <a:latin typeface="Times New Roman" panose="02020603050405020304" pitchFamily="18" charset="0"/>
                <a:cs typeface="Times New Roman" panose="02020603050405020304" pitchFamily="18" charset="0"/>
              </a:rPr>
              <a:t>Çalışan Güvenliğinin Sağlanması”</a:t>
            </a:r>
            <a:r>
              <a:rPr lang="tr-TR" dirty="0" smtClean="0">
                <a:latin typeface="Times New Roman" panose="02020603050405020304" pitchFamily="18" charset="0"/>
                <a:cs typeface="Times New Roman" panose="02020603050405020304" pitchFamily="18" charset="0"/>
              </a:rPr>
              <a:t> konulu Genelge.</a:t>
            </a: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Bu Genelge ile:</a:t>
            </a:r>
          </a:p>
          <a:p>
            <a:pPr marL="800100" lvl="1" indent="-342900" algn="just" fontAlgn="auto">
              <a:spcBef>
                <a:spcPts val="0"/>
              </a:spcBef>
              <a:spcAft>
                <a:spcPts val="0"/>
              </a:spcAft>
              <a:buFont typeface="Wingdings" panose="05000000000000000000" pitchFamily="2" charset="2"/>
              <a:buChar char="ü"/>
              <a:defRPr/>
            </a:pPr>
            <a:r>
              <a:rPr lang="tr-TR" dirty="0" smtClean="0">
                <a:latin typeface="Times New Roman" panose="02020603050405020304" pitchFamily="18" charset="0"/>
                <a:cs typeface="Times New Roman" panose="02020603050405020304" pitchFamily="18" charset="0"/>
              </a:rPr>
              <a:t>Beyaz kod uygulamasının nasıl olacağı </a:t>
            </a:r>
            <a:r>
              <a:rPr lang="tr-TR" b="1" dirty="0" smtClean="0">
                <a:latin typeface="Times New Roman" panose="02020603050405020304" pitchFamily="18" charset="0"/>
                <a:cs typeface="Times New Roman" panose="02020603050405020304" pitchFamily="18" charset="0"/>
              </a:rPr>
              <a:t>(1. madde)</a:t>
            </a:r>
            <a:r>
              <a:rPr lang="tr-TR" dirty="0" smtClean="0">
                <a:latin typeface="Times New Roman" panose="02020603050405020304" pitchFamily="18" charset="0"/>
                <a:cs typeface="Times New Roman" panose="02020603050405020304" pitchFamily="18" charset="0"/>
              </a:rPr>
              <a:t>,</a:t>
            </a:r>
          </a:p>
          <a:p>
            <a:pPr marL="800100" lvl="1" indent="-342900" algn="just" fontAlgn="auto">
              <a:spcBef>
                <a:spcPts val="0"/>
              </a:spcBef>
              <a:spcAft>
                <a:spcPts val="0"/>
              </a:spcAft>
              <a:buFont typeface="Wingdings" panose="05000000000000000000" pitchFamily="2" charset="2"/>
              <a:buChar char="ü"/>
              <a:defRPr/>
            </a:pPr>
            <a:r>
              <a:rPr lang="tr-TR" dirty="0" smtClean="0">
                <a:latin typeface="Times New Roman" panose="02020603050405020304" pitchFamily="18" charset="0"/>
                <a:cs typeface="Times New Roman" panose="02020603050405020304" pitchFamily="18" charset="0"/>
              </a:rPr>
              <a:t>Sağlık kurum ve kuruluşlarının beyaz kod kapsamında yapması gereken çalışmalar ve alınması gereken önlemler </a:t>
            </a:r>
            <a:r>
              <a:rPr lang="tr-TR" b="1" dirty="0" smtClean="0">
                <a:latin typeface="Times New Roman" panose="02020603050405020304" pitchFamily="18" charset="0"/>
                <a:cs typeface="Times New Roman" panose="02020603050405020304" pitchFamily="18" charset="0"/>
              </a:rPr>
              <a:t>(3. madde)</a:t>
            </a:r>
            <a:r>
              <a:rPr lang="tr-TR" dirty="0" smtClean="0">
                <a:latin typeface="Times New Roman" panose="02020603050405020304" pitchFamily="18" charset="0"/>
                <a:cs typeface="Times New Roman" panose="02020603050405020304" pitchFamily="18" charset="0"/>
              </a:rPr>
              <a:t>,</a:t>
            </a:r>
          </a:p>
          <a:p>
            <a:pPr marL="800100" lvl="1" indent="-342900" algn="just" fontAlgn="auto">
              <a:spcBef>
                <a:spcPts val="0"/>
              </a:spcBef>
              <a:spcAft>
                <a:spcPts val="0"/>
              </a:spcAft>
              <a:buFont typeface="Wingdings" panose="05000000000000000000" pitchFamily="2" charset="2"/>
              <a:buChar char="ü"/>
              <a:defRPr/>
            </a:pPr>
            <a:r>
              <a:rPr lang="tr-TR" dirty="0" smtClean="0">
                <a:latin typeface="Times New Roman" panose="02020603050405020304" pitchFamily="18" charset="0"/>
                <a:cs typeface="Times New Roman" panose="02020603050405020304" pitchFamily="18" charset="0"/>
              </a:rPr>
              <a:t>Sağlık çalışanlarının bilgilenmesine/bilinçlenmesine yönelik (</a:t>
            </a:r>
            <a:r>
              <a:rPr lang="tr-TR" i="1" dirty="0" smtClean="0">
                <a:latin typeface="Times New Roman" panose="02020603050405020304" pitchFamily="18" charset="0"/>
                <a:cs typeface="Times New Roman" panose="02020603050405020304" pitchFamily="18" charset="0"/>
              </a:rPr>
              <a:t>iletişim becerileri, stres yönetimi, öfke kontrolü, öfkeli hasta ve hasta yakınına yaklaşım, problem çözme teknikleri vb.</a:t>
            </a:r>
            <a:r>
              <a:rPr lang="tr-TR" b="1" dirty="0" smtClean="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eğitimler </a:t>
            </a:r>
            <a:r>
              <a:rPr lang="tr-TR" b="1" dirty="0" smtClean="0">
                <a:latin typeface="Times New Roman" panose="02020603050405020304" pitchFamily="18" charset="0"/>
                <a:cs typeface="Times New Roman" panose="02020603050405020304" pitchFamily="18" charset="0"/>
              </a:rPr>
              <a:t>(4</a:t>
            </a:r>
            <a:r>
              <a:rPr lang="tr-TR" b="1" dirty="0">
                <a:latin typeface="Times New Roman" panose="02020603050405020304" pitchFamily="18" charset="0"/>
                <a:cs typeface="Times New Roman" panose="02020603050405020304" pitchFamily="18" charset="0"/>
              </a:rPr>
              <a:t>. madde</a:t>
            </a:r>
            <a:r>
              <a:rPr lang="tr-TR" b="1" dirty="0" smtClean="0">
                <a:latin typeface="Times New Roman" panose="02020603050405020304" pitchFamily="18" charset="0"/>
                <a:cs typeface="Times New Roman" panose="02020603050405020304" pitchFamily="18" charset="0"/>
              </a:rPr>
              <a:t>)</a:t>
            </a:r>
            <a:r>
              <a:rPr lang="tr-TR" dirty="0" smtClean="0">
                <a:latin typeface="Times New Roman" panose="02020603050405020304" pitchFamily="18" charset="0"/>
                <a:cs typeface="Times New Roman" panose="02020603050405020304" pitchFamily="18" charset="0"/>
              </a:rPr>
              <a:t>,</a:t>
            </a:r>
            <a:r>
              <a:rPr lang="tr-TR" b="1" dirty="0" smtClean="0">
                <a:latin typeface="Times New Roman" panose="02020603050405020304" pitchFamily="18" charset="0"/>
                <a:cs typeface="Times New Roman" panose="02020603050405020304" pitchFamily="18" charset="0"/>
              </a:rPr>
              <a:t> </a:t>
            </a:r>
          </a:p>
          <a:p>
            <a:pPr marL="800100" lvl="1" indent="-342900" algn="just" fontAlgn="auto">
              <a:spcBef>
                <a:spcPts val="0"/>
              </a:spcBef>
              <a:spcAft>
                <a:spcPts val="0"/>
              </a:spcAft>
              <a:buFont typeface="Wingdings" panose="05000000000000000000" pitchFamily="2" charset="2"/>
              <a:buChar char="ü"/>
              <a:defRPr/>
            </a:pPr>
            <a:r>
              <a:rPr lang="tr-TR" dirty="0">
                <a:latin typeface="Times New Roman" panose="02020603050405020304" pitchFamily="18" charset="0"/>
                <a:cs typeface="Times New Roman" panose="02020603050405020304" pitchFamily="18" charset="0"/>
              </a:rPr>
              <a:t>Halkın bilgilenmesine/bilinçlenmesine yönelik (</a:t>
            </a:r>
            <a:r>
              <a:rPr lang="tr-TR" i="1" dirty="0" smtClean="0">
                <a:latin typeface="Times New Roman" panose="02020603050405020304" pitchFamily="18" charset="0"/>
                <a:cs typeface="Times New Roman" panose="02020603050405020304" pitchFamily="18" charset="0"/>
              </a:rPr>
              <a:t>sağlık kuruluşlarındaki işlemlere ilişkin bilgilendirmeler, sağlık çalışanının hizmet vermekten çekilme hakkı olduğu, şiddet uygulayanların mutlaka yargılanacağı/cezalandırılacağı vb.</a:t>
            </a:r>
            <a:r>
              <a:rPr lang="tr-TR" dirty="0" smtClean="0">
                <a:latin typeface="Times New Roman" panose="02020603050405020304" pitchFamily="18" charset="0"/>
                <a:cs typeface="Times New Roman" panose="02020603050405020304" pitchFamily="18" charset="0"/>
              </a:rPr>
              <a:t>)</a:t>
            </a:r>
            <a:r>
              <a:rPr lang="tr-TR" i="1" dirty="0" smtClean="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çalışmalar </a:t>
            </a:r>
            <a:r>
              <a:rPr lang="tr-TR" b="1" dirty="0" smtClean="0">
                <a:latin typeface="Times New Roman" panose="02020603050405020304" pitchFamily="18" charset="0"/>
                <a:cs typeface="Times New Roman" panose="02020603050405020304" pitchFamily="18" charset="0"/>
              </a:rPr>
              <a:t>(5. madde)</a:t>
            </a:r>
            <a:r>
              <a:rPr lang="tr-TR" dirty="0" smtClean="0">
                <a:latin typeface="Times New Roman" panose="02020603050405020304" pitchFamily="18" charset="0"/>
                <a:cs typeface="Times New Roman" panose="02020603050405020304" pitchFamily="18" charset="0"/>
              </a:rPr>
              <a:t>,</a:t>
            </a:r>
          </a:p>
          <a:p>
            <a:pPr marL="800100" lvl="1" indent="-342900" algn="just" fontAlgn="auto">
              <a:spcBef>
                <a:spcPts val="0"/>
              </a:spcBef>
              <a:spcAft>
                <a:spcPts val="0"/>
              </a:spcAft>
              <a:buFont typeface="Wingdings" panose="05000000000000000000" pitchFamily="2" charset="2"/>
              <a:buChar char="ü"/>
              <a:defRPr/>
            </a:pPr>
            <a:r>
              <a:rPr lang="tr-TR" dirty="0" smtClean="0">
                <a:latin typeface="Times New Roman" panose="02020603050405020304" pitchFamily="18" charset="0"/>
                <a:cs typeface="Times New Roman" panose="02020603050405020304" pitchFamily="18" charset="0"/>
              </a:rPr>
              <a:t>Sağlık çalışanının şiddet uygulayana hizmet vermekten çekilme hakkının düzenlenmesi </a:t>
            </a:r>
            <a:r>
              <a:rPr lang="tr-TR" b="1" dirty="0" smtClean="0">
                <a:latin typeface="Times New Roman" panose="02020603050405020304" pitchFamily="18" charset="0"/>
                <a:cs typeface="Times New Roman" panose="02020603050405020304" pitchFamily="18" charset="0"/>
              </a:rPr>
              <a:t>(6. madde)</a:t>
            </a:r>
            <a:r>
              <a:rPr lang="tr-TR" dirty="0" smtClean="0">
                <a:latin typeface="Times New Roman" panose="02020603050405020304" pitchFamily="18" charset="0"/>
                <a:cs typeface="Times New Roman" panose="02020603050405020304" pitchFamily="18" charset="0"/>
              </a:rPr>
              <a:t>, </a:t>
            </a:r>
          </a:p>
          <a:p>
            <a:pPr marL="800100" lvl="1" indent="-342900" algn="just" fontAlgn="auto">
              <a:spcBef>
                <a:spcPts val="0"/>
              </a:spcBef>
              <a:spcAft>
                <a:spcPts val="0"/>
              </a:spcAft>
              <a:buFont typeface="Wingdings" panose="05000000000000000000" pitchFamily="2" charset="2"/>
              <a:buChar char="ü"/>
              <a:defRPr/>
            </a:pPr>
            <a:r>
              <a:rPr lang="tr-TR" dirty="0" smtClean="0">
                <a:latin typeface="Times New Roman" panose="02020603050405020304" pitchFamily="18" charset="0"/>
                <a:cs typeface="Times New Roman" panose="02020603050405020304" pitchFamily="18" charset="0"/>
              </a:rPr>
              <a:t>Beyaz kod bildirim süreci ve hukuki yardım konularının nasıl olacağı </a:t>
            </a:r>
            <a:r>
              <a:rPr lang="tr-TR" b="1" dirty="0" smtClean="0">
                <a:latin typeface="Times New Roman" panose="02020603050405020304" pitchFamily="18" charset="0"/>
                <a:cs typeface="Times New Roman" panose="02020603050405020304" pitchFamily="18" charset="0"/>
              </a:rPr>
              <a:t>(7. madde) </a:t>
            </a:r>
            <a:r>
              <a:rPr lang="tr-TR" dirty="0" smtClean="0">
                <a:latin typeface="Times New Roman" panose="02020603050405020304" pitchFamily="18" charset="0"/>
                <a:cs typeface="Times New Roman" panose="02020603050405020304" pitchFamily="18" charset="0"/>
              </a:rPr>
              <a:t>konuları düzenlenmiştir.</a:t>
            </a:r>
            <a:endParaRPr lang="tr-TR" sz="2000" b="1" dirty="0" smtClean="0">
              <a:latin typeface="Times New Roman" panose="02020603050405020304" pitchFamily="18" charset="0"/>
              <a:cs typeface="Times New Roman" panose="02020603050405020304" pitchFamily="18" charset="0"/>
            </a:endParaRPr>
          </a:p>
        </p:txBody>
      </p:sp>
      <p:sp>
        <p:nvSpPr>
          <p:cNvPr id="34818" name="Metin kutusu 4"/>
          <p:cNvSpPr txBox="1">
            <a:spLocks noChangeArrowheads="1"/>
          </p:cNvSpPr>
          <p:nvPr/>
        </p:nvSpPr>
        <p:spPr bwMode="auto">
          <a:xfrm>
            <a:off x="2555776" y="764704"/>
            <a:ext cx="4070538" cy="461665"/>
          </a:xfrm>
          <a:prstGeom prst="rect">
            <a:avLst/>
          </a:prstGeom>
          <a:noFill/>
          <a:ln w="9525">
            <a:noFill/>
            <a:miter lim="800000"/>
            <a:headEnd/>
            <a:tailEnd/>
          </a:ln>
        </p:spPr>
        <p:txBody>
          <a:bodyPr wrap="none">
            <a:spAutoFit/>
          </a:bodyPr>
          <a:lstStyle/>
          <a:p>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BEYAZ </a:t>
            </a:r>
            <a:r>
              <a:rPr lang="tr-TR" sz="2400" b="1" dirty="0" smtClean="0">
                <a:solidFill>
                  <a:srgbClr val="FF0000"/>
                </a:solidFill>
                <a:latin typeface="Times New Roman" panose="02020603050405020304" pitchFamily="18" charset="0"/>
                <a:cs typeface="Times New Roman" panose="02020603050405020304" pitchFamily="18" charset="0"/>
              </a:rPr>
              <a:t>KOD MEVZUATI-1</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5" name="Slayt Numarası Yer Tutucusu 4"/>
          <p:cNvSpPr>
            <a:spLocks noGrp="1"/>
          </p:cNvSpPr>
          <p:nvPr>
            <p:ph type="sldNum" sz="quarter" idx="12"/>
          </p:nvPr>
        </p:nvSpPr>
        <p:spPr/>
        <p:txBody>
          <a:bodyPr/>
          <a:lstStyle/>
          <a:p>
            <a:pPr algn="r">
              <a:defRPr/>
            </a:pPr>
            <a:fld id="{CDA5ED3D-89DE-4ACC-9511-F24786325676}" type="slidenum">
              <a:rPr lang="tr-TR" smtClean="0"/>
              <a:pPr algn="r">
                <a:defRPr/>
              </a:pPr>
              <a:t>5</a:t>
            </a:fld>
            <a:endParaRPr lang="tr-TR" dirty="0"/>
          </a:p>
        </p:txBody>
      </p:sp>
      <p:sp>
        <p:nvSpPr>
          <p:cNvPr id="7"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994758430"/>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0" y="1772816"/>
            <a:ext cx="8964488" cy="4401205"/>
          </a:xfrm>
          <a:prstGeom prst="rect">
            <a:avLst/>
          </a:prstGeom>
        </p:spPr>
        <p:txBody>
          <a:bodyPr wrap="square">
            <a:spAutoFit/>
          </a:bodyPr>
          <a:lstStyle/>
          <a:p>
            <a:pPr algn="just" fontAlgn="auto">
              <a:spcBef>
                <a:spcPts val="0"/>
              </a:spcBef>
              <a:spcAft>
                <a:spcPts val="0"/>
              </a:spcAft>
              <a:defRPr/>
            </a:pPr>
            <a:r>
              <a:rPr lang="tr-TR" sz="2000" b="1" dirty="0" smtClean="0">
                <a:solidFill>
                  <a:srgbClr val="CF142B"/>
                </a:solidFill>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Sağlık Bakanlığı çalışanlarına görevleri sırasında işlenen suçlarda verilebilecek hukuki destek ise 663 </a:t>
            </a:r>
            <a:r>
              <a:rPr lang="tr-TR" sz="2800" dirty="0">
                <a:latin typeface="Times New Roman" panose="02020603050405020304" pitchFamily="18" charset="0"/>
                <a:cs typeface="Times New Roman" panose="02020603050405020304" pitchFamily="18" charset="0"/>
              </a:rPr>
              <a:t>Sayılı </a:t>
            </a:r>
            <a:r>
              <a:rPr lang="tr-TR" sz="2800" dirty="0" smtClean="0">
                <a:latin typeface="Times New Roman" panose="02020603050405020304" pitchFamily="18" charset="0"/>
                <a:cs typeface="Times New Roman" panose="02020603050405020304" pitchFamily="18" charset="0"/>
              </a:rPr>
              <a:t>KHK’nın “</a:t>
            </a:r>
            <a:r>
              <a:rPr lang="tr-TR" sz="2800" i="1" dirty="0">
                <a:latin typeface="Times New Roman" panose="02020603050405020304" pitchFamily="18" charset="0"/>
                <a:cs typeface="Times New Roman" panose="02020603050405020304" pitchFamily="18" charset="0"/>
              </a:rPr>
              <a:t>Hukukî yardım</a:t>
            </a:r>
            <a:r>
              <a:rPr lang="tr-TR" sz="2800" i="1" dirty="0" smtClean="0">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başlığı altında: </a:t>
            </a:r>
            <a:endParaRPr lang="tr-TR" sz="2800" b="1" dirty="0" smtClean="0">
              <a:solidFill>
                <a:srgbClr val="CF142B"/>
              </a:solidFill>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800" b="1" dirty="0" smtClean="0">
                <a:latin typeface="Times New Roman" panose="02020603050405020304" pitchFamily="18" charset="0"/>
                <a:cs typeface="Times New Roman" panose="02020603050405020304" pitchFamily="18" charset="0"/>
              </a:rPr>
              <a:t>	“</a:t>
            </a:r>
            <a:r>
              <a:rPr lang="tr-TR" sz="2800" b="1" i="1" dirty="0" smtClean="0">
                <a:latin typeface="Times New Roman" panose="02020603050405020304" pitchFamily="18" charset="0"/>
                <a:cs typeface="Times New Roman" panose="02020603050405020304" pitchFamily="18" charset="0"/>
              </a:rPr>
              <a:t>MADDE </a:t>
            </a:r>
            <a:r>
              <a:rPr lang="tr-TR" sz="2800" b="1" i="1" dirty="0">
                <a:latin typeface="Times New Roman" panose="02020603050405020304" pitchFamily="18" charset="0"/>
                <a:cs typeface="Times New Roman" panose="02020603050405020304" pitchFamily="18" charset="0"/>
              </a:rPr>
              <a:t>54- (1) Bakanlık ve bağlı kuruluşlarında; sağlık hizmeti sunumu sırasında veya bu görevlerden dolayı personele karşı işlenen suçlar sebebiyle ceza hukuku kapsamında yürütülmekte olan işlemler ve davalarda personelin talebi üzerine Bakanlık ve bağlı kuruluşlarınca hukukî yardım yapılır. Bu yardımın </a:t>
            </a:r>
            <a:r>
              <a:rPr lang="tr-TR" sz="2800" b="1" i="1" dirty="0" err="1">
                <a:latin typeface="Times New Roman" panose="02020603050405020304" pitchFamily="18" charset="0"/>
                <a:cs typeface="Times New Roman" panose="02020603050405020304" pitchFamily="18" charset="0"/>
              </a:rPr>
              <a:t>usûl</a:t>
            </a:r>
            <a:r>
              <a:rPr lang="tr-TR" sz="2800" b="1" i="1" dirty="0">
                <a:latin typeface="Times New Roman" panose="02020603050405020304" pitchFamily="18" charset="0"/>
                <a:cs typeface="Times New Roman" panose="02020603050405020304" pitchFamily="18" charset="0"/>
              </a:rPr>
              <a:t> ve esasları Bakanlıkça belirlenir</a:t>
            </a:r>
            <a:r>
              <a:rPr lang="tr-TR" sz="2800" b="1" i="1" dirty="0" smtClean="0">
                <a:latin typeface="Times New Roman" panose="02020603050405020304" pitchFamily="18" charset="0"/>
                <a:cs typeface="Times New Roman" panose="02020603050405020304" pitchFamily="18" charset="0"/>
              </a:rPr>
              <a:t>.”</a:t>
            </a:r>
            <a:r>
              <a:rPr lang="tr-TR" sz="2800" i="1" dirty="0" smtClean="0">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şeklinde hükme bağlanmıştır.</a:t>
            </a:r>
            <a:endParaRPr lang="tr-TR" sz="2800" b="1" dirty="0">
              <a:latin typeface="Times New Roman" panose="02020603050405020304" pitchFamily="18" charset="0"/>
              <a:cs typeface="Times New Roman" panose="02020603050405020304" pitchFamily="18" charset="0"/>
            </a:endParaRPr>
          </a:p>
        </p:txBody>
      </p:sp>
      <p:sp>
        <p:nvSpPr>
          <p:cNvPr id="34818" name="Metin kutusu 4"/>
          <p:cNvSpPr txBox="1">
            <a:spLocks noChangeArrowheads="1"/>
          </p:cNvSpPr>
          <p:nvPr/>
        </p:nvSpPr>
        <p:spPr bwMode="auto">
          <a:xfrm>
            <a:off x="2536730" y="1052736"/>
            <a:ext cx="4123501" cy="461665"/>
          </a:xfrm>
          <a:prstGeom prst="rect">
            <a:avLst/>
          </a:prstGeom>
          <a:noFill/>
          <a:ln w="9525">
            <a:noFill/>
            <a:miter lim="800000"/>
            <a:headEnd/>
            <a:tailEnd/>
          </a:ln>
        </p:spPr>
        <p:txBody>
          <a:bodyPr wrap="square">
            <a:spAutoFit/>
          </a:bodyPr>
          <a:lstStyle/>
          <a:p>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BEYAZ KOD </a:t>
            </a:r>
            <a:r>
              <a:rPr lang="tr-TR" sz="2400" b="1" dirty="0" smtClean="0">
                <a:solidFill>
                  <a:srgbClr val="FF0000"/>
                </a:solidFill>
                <a:latin typeface="Times New Roman" panose="02020603050405020304" pitchFamily="18" charset="0"/>
                <a:cs typeface="Times New Roman" panose="02020603050405020304" pitchFamily="18" charset="0"/>
              </a:rPr>
              <a:t>MEVZUATI-2</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6</a:t>
            </a:fld>
            <a:endParaRPr lang="tr-TR" dirty="0"/>
          </a:p>
        </p:txBody>
      </p:sp>
      <p:sp>
        <p:nvSpPr>
          <p:cNvPr id="7"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8" name="Resim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456211136"/>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20283" y="1627020"/>
            <a:ext cx="9144000" cy="4401205"/>
          </a:xfrm>
          <a:prstGeom prst="rect">
            <a:avLst/>
          </a:prstGeom>
        </p:spPr>
        <p:txBody>
          <a:bodyPr wrap="square">
            <a:spAutoFit/>
          </a:bodyPr>
          <a:lstStyle/>
          <a:p>
            <a:pPr marL="342900" indent="-342900" algn="just" fontAlgn="auto">
              <a:spcBef>
                <a:spcPts val="0"/>
              </a:spcBef>
              <a:spcAft>
                <a:spcPts val="0"/>
              </a:spcAft>
              <a:buFont typeface="Wingdings" panose="05000000000000000000" pitchFamily="2" charset="2"/>
              <a:buChar char="Ø"/>
              <a:defRPr/>
            </a:pPr>
            <a:r>
              <a:rPr lang="tr-TR" sz="2800" dirty="0">
                <a:latin typeface="Times New Roman" panose="02020603050405020304" pitchFamily="18" charset="0"/>
                <a:cs typeface="Times New Roman" panose="02020603050405020304" pitchFamily="18" charset="0"/>
              </a:rPr>
              <a:t>S</a:t>
            </a:r>
            <a:r>
              <a:rPr lang="tr-TR" sz="2800" dirty="0" smtClean="0">
                <a:latin typeface="Times New Roman" panose="02020603050405020304" pitchFamily="18" charset="0"/>
                <a:cs typeface="Times New Roman" panose="02020603050405020304" pitchFamily="18" charset="0"/>
              </a:rPr>
              <a:t>ağlık Bakanlığınca 663 sayılı KHK’nın 54’üncü maddesi çerçevesinde hazırlanıp 28.04.2012 </a:t>
            </a:r>
            <a:r>
              <a:rPr lang="tr-TR" sz="2800" dirty="0">
                <a:latin typeface="Times New Roman" panose="02020603050405020304" pitchFamily="18" charset="0"/>
                <a:cs typeface="Times New Roman" panose="02020603050405020304" pitchFamily="18" charset="0"/>
              </a:rPr>
              <a:t>tarihli ve 28277 sayılı </a:t>
            </a:r>
            <a:r>
              <a:rPr lang="tr-TR" sz="2800" dirty="0" smtClean="0">
                <a:latin typeface="Times New Roman" panose="02020603050405020304" pitchFamily="18" charset="0"/>
                <a:cs typeface="Times New Roman" panose="02020603050405020304" pitchFamily="18" charset="0"/>
              </a:rPr>
              <a:t>Resmî </a:t>
            </a:r>
            <a:r>
              <a:rPr lang="tr-TR" sz="2800" dirty="0" err="1">
                <a:latin typeface="Times New Roman" panose="02020603050405020304" pitchFamily="18" charset="0"/>
                <a:cs typeface="Times New Roman" panose="02020603050405020304" pitchFamily="18" charset="0"/>
              </a:rPr>
              <a:t>Gazete’de</a:t>
            </a:r>
            <a:r>
              <a:rPr lang="tr-TR" sz="2800" dirty="0">
                <a:latin typeface="Times New Roman" panose="02020603050405020304" pitchFamily="18" charset="0"/>
                <a:cs typeface="Times New Roman" panose="02020603050405020304" pitchFamily="18" charset="0"/>
              </a:rPr>
              <a:t> yayımlanan </a:t>
            </a:r>
            <a:r>
              <a:rPr lang="tr-TR" sz="2800" dirty="0" smtClean="0">
                <a:latin typeface="Times New Roman" panose="02020603050405020304" pitchFamily="18" charset="0"/>
                <a:cs typeface="Times New Roman" panose="02020603050405020304" pitchFamily="18" charset="0"/>
              </a:rPr>
              <a:t>  “</a:t>
            </a:r>
            <a:r>
              <a:rPr lang="tr-TR" sz="2800" i="1" dirty="0" smtClean="0">
                <a:latin typeface="Times New Roman" panose="02020603050405020304" pitchFamily="18" charset="0"/>
                <a:cs typeface="Times New Roman" panose="02020603050405020304" pitchFamily="18" charset="0"/>
              </a:rPr>
              <a:t>Sağlık </a:t>
            </a:r>
            <a:r>
              <a:rPr lang="tr-TR" sz="2800" i="1" dirty="0">
                <a:latin typeface="Times New Roman" panose="02020603050405020304" pitchFamily="18" charset="0"/>
                <a:cs typeface="Times New Roman" panose="02020603050405020304" pitchFamily="18" charset="0"/>
              </a:rPr>
              <a:t>Bakanlığı Personeline Karşı İşlenen Suçlar Nedeniyle Yapılacak Hukuki Yardımın Usul ve Esasları Hakkında </a:t>
            </a:r>
            <a:r>
              <a:rPr lang="tr-TR" sz="2800" i="1" dirty="0" smtClean="0">
                <a:latin typeface="Times New Roman" panose="02020603050405020304" pitchFamily="18" charset="0"/>
                <a:cs typeface="Times New Roman" panose="02020603050405020304" pitchFamily="18" charset="0"/>
              </a:rPr>
              <a:t>Yönetmelik” </a:t>
            </a:r>
            <a:r>
              <a:rPr lang="tr-TR" sz="2800" dirty="0" smtClean="0">
                <a:latin typeface="Times New Roman" panose="02020603050405020304" pitchFamily="18" charset="0"/>
                <a:cs typeface="Times New Roman" panose="02020603050405020304" pitchFamily="18" charset="0"/>
              </a:rPr>
              <a:t>ile </a:t>
            </a:r>
            <a:r>
              <a:rPr lang="tr-TR" sz="2800" b="1" dirty="0" smtClean="0">
                <a:latin typeface="Times New Roman" panose="02020603050405020304" pitchFamily="18" charset="0"/>
                <a:cs typeface="Times New Roman" panose="02020603050405020304" pitchFamily="18" charset="0"/>
              </a:rPr>
              <a:t>sağlık </a:t>
            </a:r>
            <a:r>
              <a:rPr lang="tr-TR" sz="2800" b="1" dirty="0">
                <a:latin typeface="Times New Roman" panose="02020603050405020304" pitchFamily="18" charset="0"/>
                <a:cs typeface="Times New Roman" panose="02020603050405020304" pitchFamily="18" charset="0"/>
              </a:rPr>
              <a:t>hizmeti sunumu sırasında veya bu görevlerinden dolayı çalışanlara karşı işlenen suçlar sebebiyle </a:t>
            </a:r>
            <a:r>
              <a:rPr lang="tr-TR" sz="2800" b="1" dirty="0" smtClean="0">
                <a:latin typeface="Times New Roman" panose="02020603050405020304" pitchFamily="18" charset="0"/>
                <a:cs typeface="Times New Roman" panose="02020603050405020304" pitchFamily="18" charset="0"/>
              </a:rPr>
              <a:t>çalışanların </a:t>
            </a:r>
            <a:r>
              <a:rPr lang="tr-TR" sz="2800" b="1" dirty="0">
                <a:latin typeface="Times New Roman" panose="02020603050405020304" pitchFamily="18" charset="0"/>
                <a:cs typeface="Times New Roman" panose="02020603050405020304" pitchFamily="18" charset="0"/>
              </a:rPr>
              <a:t>veya kanuni mirasçılarının talebi üzerine Bakanlık ve bağlı kuruluşlarınca yapılacak hukuki yardıma ilişkin usul ve </a:t>
            </a:r>
            <a:r>
              <a:rPr lang="tr-TR" sz="2800" b="1" dirty="0" smtClean="0">
                <a:latin typeface="Times New Roman" panose="02020603050405020304" pitchFamily="18" charset="0"/>
                <a:cs typeface="Times New Roman" panose="02020603050405020304" pitchFamily="18" charset="0"/>
              </a:rPr>
              <a:t>esaslar </a:t>
            </a:r>
            <a:r>
              <a:rPr lang="tr-TR" sz="2800" dirty="0" smtClean="0">
                <a:latin typeface="Times New Roman" panose="02020603050405020304" pitchFamily="18" charset="0"/>
                <a:cs typeface="Times New Roman" panose="02020603050405020304" pitchFamily="18" charset="0"/>
              </a:rPr>
              <a:t>düzenlenmiştir.</a:t>
            </a:r>
          </a:p>
        </p:txBody>
      </p:sp>
      <p:sp>
        <p:nvSpPr>
          <p:cNvPr id="34818" name="Metin kutusu 4"/>
          <p:cNvSpPr txBox="1">
            <a:spLocks noChangeArrowheads="1"/>
          </p:cNvSpPr>
          <p:nvPr/>
        </p:nvSpPr>
        <p:spPr bwMode="auto">
          <a:xfrm>
            <a:off x="2699792" y="1050821"/>
            <a:ext cx="4070538" cy="461665"/>
          </a:xfrm>
          <a:prstGeom prst="rect">
            <a:avLst/>
          </a:prstGeom>
          <a:noFill/>
          <a:ln w="9525">
            <a:noFill/>
            <a:miter lim="800000"/>
            <a:headEnd/>
            <a:tailEnd/>
          </a:ln>
        </p:spPr>
        <p:txBody>
          <a:bodyPr wrap="none">
            <a:spAutoFit/>
          </a:bodyPr>
          <a:lstStyle/>
          <a:p>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BEYAZ </a:t>
            </a:r>
            <a:r>
              <a:rPr lang="tr-TR" sz="2400" b="1" dirty="0" smtClean="0">
                <a:solidFill>
                  <a:srgbClr val="FF0000"/>
                </a:solidFill>
                <a:latin typeface="Times New Roman" panose="02020603050405020304" pitchFamily="18" charset="0"/>
                <a:cs typeface="Times New Roman" panose="02020603050405020304" pitchFamily="18" charset="0"/>
              </a:rPr>
              <a:t>KOD MEVZUATI-3</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7</a:t>
            </a:fld>
            <a:endParaRPr lang="tr-TR" dirty="0"/>
          </a:p>
        </p:txBody>
      </p:sp>
      <p:sp>
        <p:nvSpPr>
          <p:cNvPr id="7"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466123370"/>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1223963" y="2006600"/>
            <a:ext cx="7272337" cy="1508105"/>
          </a:xfrm>
          <a:prstGeom prst="rect">
            <a:avLst/>
          </a:prstGeom>
        </p:spPr>
        <p:txBody>
          <a:bodyPr>
            <a:spAutoFit/>
          </a:bodyPr>
          <a:lstStyle/>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400" dirty="0">
                <a:latin typeface="+mn-lt"/>
                <a:cs typeface="+mn-cs"/>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34818" name="Metin kutusu 4"/>
          <p:cNvSpPr txBox="1">
            <a:spLocks noChangeArrowheads="1"/>
          </p:cNvSpPr>
          <p:nvPr/>
        </p:nvSpPr>
        <p:spPr bwMode="auto">
          <a:xfrm>
            <a:off x="2536731" y="747779"/>
            <a:ext cx="4070538" cy="461665"/>
          </a:xfrm>
          <a:prstGeom prst="rect">
            <a:avLst/>
          </a:prstGeom>
          <a:noFill/>
          <a:ln w="9525">
            <a:noFill/>
            <a:miter lim="800000"/>
            <a:headEnd/>
            <a:tailEnd/>
          </a:ln>
        </p:spPr>
        <p:txBody>
          <a:bodyPr wrap="none">
            <a:spAutoFit/>
          </a:bodyPr>
          <a:lstStyle/>
          <a:p>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BEYAZ </a:t>
            </a:r>
            <a:r>
              <a:rPr lang="tr-TR" sz="2400" b="1" dirty="0" smtClean="0">
                <a:solidFill>
                  <a:srgbClr val="FF0000"/>
                </a:solidFill>
                <a:latin typeface="Times New Roman" panose="02020603050405020304" pitchFamily="18" charset="0"/>
                <a:cs typeface="Times New Roman" panose="02020603050405020304" pitchFamily="18" charset="0"/>
              </a:rPr>
              <a:t>KOD MEVZUATI-4</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8</a:t>
            </a:fld>
            <a:endParaRPr lang="tr-TR" dirty="0"/>
          </a:p>
        </p:txBody>
      </p:sp>
      <p:sp>
        <p:nvSpPr>
          <p:cNvPr id="6" name="Dikdörtgen 5"/>
          <p:cNvSpPr/>
          <p:nvPr/>
        </p:nvSpPr>
        <p:spPr>
          <a:xfrm>
            <a:off x="0" y="1209444"/>
            <a:ext cx="9144000" cy="5170646"/>
          </a:xfrm>
          <a:prstGeom prst="rect">
            <a:avLst/>
          </a:prstGeom>
        </p:spPr>
        <p:txBody>
          <a:bodyPr wrap="square">
            <a:spAutoFit/>
          </a:bodyPr>
          <a:lstStyle/>
          <a:p>
            <a:pPr algn="just"/>
            <a:r>
              <a:rPr lang="tr-TR" sz="2000" dirty="0" smtClean="0">
                <a:latin typeface="Times New Roman" panose="02020603050405020304" pitchFamily="18" charset="0"/>
                <a:cs typeface="Times New Roman" panose="02020603050405020304" pitchFamily="18" charset="0"/>
              </a:rPr>
              <a:t>	Anılan Yönetmelik’te </a:t>
            </a:r>
            <a:r>
              <a:rPr lang="tr-TR" sz="2200" dirty="0" smtClean="0">
                <a:latin typeface="Times New Roman" panose="02020603050405020304" pitchFamily="18" charset="0"/>
                <a:cs typeface="Times New Roman" panose="02020603050405020304" pitchFamily="18" charset="0"/>
              </a:rPr>
              <a:t>“</a:t>
            </a:r>
            <a:r>
              <a:rPr lang="tr-TR" sz="2200" i="1" dirty="0" smtClean="0">
                <a:latin typeface="Times New Roman" panose="02020603050405020304" pitchFamily="18" charset="0"/>
                <a:cs typeface="Times New Roman" panose="02020603050405020304" pitchFamily="18" charset="0"/>
              </a:rPr>
              <a:t>Hukuki </a:t>
            </a:r>
            <a:r>
              <a:rPr lang="tr-TR" sz="2200" i="1" dirty="0">
                <a:latin typeface="Times New Roman" panose="02020603050405020304" pitchFamily="18" charset="0"/>
                <a:cs typeface="Times New Roman" panose="02020603050405020304" pitchFamily="18" charset="0"/>
              </a:rPr>
              <a:t>yardım yapılacak haller</a:t>
            </a:r>
          </a:p>
          <a:p>
            <a:pPr algn="just"/>
            <a:r>
              <a:rPr lang="tr-TR" sz="2200" b="1" i="1" dirty="0" smtClean="0">
                <a:latin typeface="Times New Roman" panose="02020603050405020304" pitchFamily="18" charset="0"/>
                <a:cs typeface="Times New Roman" panose="02020603050405020304" pitchFamily="18" charset="0"/>
              </a:rPr>
              <a:t>	MADDE </a:t>
            </a:r>
            <a:r>
              <a:rPr lang="tr-TR" sz="2200" b="1" i="1" dirty="0">
                <a:latin typeface="Times New Roman" panose="02020603050405020304" pitchFamily="18" charset="0"/>
                <a:cs typeface="Times New Roman" panose="02020603050405020304" pitchFamily="18" charset="0"/>
              </a:rPr>
              <a:t>5 –</a:t>
            </a:r>
            <a:r>
              <a:rPr lang="tr-TR" sz="2200" i="1" dirty="0">
                <a:latin typeface="Times New Roman" panose="02020603050405020304" pitchFamily="18" charset="0"/>
                <a:cs typeface="Times New Roman" panose="02020603050405020304" pitchFamily="18" charset="0"/>
              </a:rPr>
              <a:t> (1) Sağlık Bakanlığı ve bağlı kuruluşlarda görev yapan personele veya bunların vefatı halinde kanuni mirasçılarına bu Yönetmelik kapsamında hukuki yardımda bulunulabilmesi için aşağıda belirtilen hallerin gerçekleşmiş olması gerekir</a:t>
            </a:r>
            <a:r>
              <a:rPr lang="tr-TR" sz="2200" i="1" dirty="0" smtClean="0">
                <a:latin typeface="Times New Roman" panose="02020603050405020304" pitchFamily="18" charset="0"/>
                <a:cs typeface="Times New Roman" panose="02020603050405020304" pitchFamily="18" charset="0"/>
              </a:rPr>
              <a:t>.</a:t>
            </a:r>
          </a:p>
          <a:p>
            <a:pPr algn="just"/>
            <a:endParaRPr lang="tr-TR" sz="2200" i="1" dirty="0">
              <a:latin typeface="Times New Roman" panose="02020603050405020304" pitchFamily="18" charset="0"/>
              <a:cs typeface="Times New Roman" panose="02020603050405020304" pitchFamily="18" charset="0"/>
            </a:endParaRPr>
          </a:p>
          <a:p>
            <a:pPr algn="just"/>
            <a:r>
              <a:rPr lang="tr-TR" sz="2200" i="1" dirty="0" smtClean="0">
                <a:latin typeface="Times New Roman" panose="02020603050405020304" pitchFamily="18" charset="0"/>
                <a:cs typeface="Times New Roman" panose="02020603050405020304" pitchFamily="18" charset="0"/>
              </a:rPr>
              <a:t>	a</a:t>
            </a:r>
            <a:r>
              <a:rPr lang="tr-TR" sz="2200" i="1" dirty="0">
                <a:latin typeface="Times New Roman" panose="02020603050405020304" pitchFamily="18" charset="0"/>
                <a:cs typeface="Times New Roman" panose="02020603050405020304" pitchFamily="18" charset="0"/>
              </a:rPr>
              <a:t>) </a:t>
            </a:r>
            <a:r>
              <a:rPr lang="tr-TR" sz="2200" i="1" dirty="0" smtClean="0">
                <a:latin typeface="Times New Roman" panose="02020603050405020304" pitchFamily="18" charset="0"/>
                <a:cs typeface="Times New Roman" panose="02020603050405020304" pitchFamily="18" charset="0"/>
              </a:rPr>
              <a:t>Sağlık </a:t>
            </a:r>
            <a:r>
              <a:rPr lang="tr-TR" sz="2200" i="1" dirty="0">
                <a:latin typeface="Times New Roman" panose="02020603050405020304" pitchFamily="18" charset="0"/>
                <a:cs typeface="Times New Roman" panose="02020603050405020304" pitchFamily="18" charset="0"/>
              </a:rPr>
              <a:t>hizmeti sunumu sırasında veya bu görevlerinden dolayı personele karşı kanunlarda suç olarak tanımlanan bir fiilin gerçekleştirilmiş </a:t>
            </a:r>
            <a:r>
              <a:rPr lang="tr-TR" sz="2200" i="1" dirty="0" smtClean="0">
                <a:latin typeface="Times New Roman" panose="02020603050405020304" pitchFamily="18" charset="0"/>
                <a:cs typeface="Times New Roman" panose="02020603050405020304" pitchFamily="18" charset="0"/>
              </a:rPr>
              <a:t>olması.</a:t>
            </a:r>
          </a:p>
          <a:p>
            <a:pPr algn="just"/>
            <a:r>
              <a:rPr lang="tr-TR" sz="2200" i="1" dirty="0">
                <a:latin typeface="Times New Roman" panose="02020603050405020304" pitchFamily="18" charset="0"/>
                <a:cs typeface="Times New Roman" panose="02020603050405020304" pitchFamily="18" charset="0"/>
              </a:rPr>
              <a:t>	</a:t>
            </a:r>
            <a:r>
              <a:rPr lang="tr-TR" sz="2200" i="1" dirty="0" smtClean="0">
                <a:latin typeface="Times New Roman" panose="02020603050405020304" pitchFamily="18" charset="0"/>
                <a:cs typeface="Times New Roman" panose="02020603050405020304" pitchFamily="18" charset="0"/>
              </a:rPr>
              <a:t>b</a:t>
            </a:r>
            <a:r>
              <a:rPr lang="tr-TR" sz="2200" i="1" dirty="0">
                <a:latin typeface="Times New Roman" panose="02020603050405020304" pitchFamily="18" charset="0"/>
                <a:cs typeface="Times New Roman" panose="02020603050405020304" pitchFamily="18" charset="0"/>
              </a:rPr>
              <a:t>) İlgilinin veya kanuni mirasçılarının talepte bulunması.</a:t>
            </a:r>
          </a:p>
          <a:p>
            <a:pPr algn="just"/>
            <a:r>
              <a:rPr lang="tr-TR" sz="2200" i="1" dirty="0" smtClean="0">
                <a:latin typeface="Times New Roman" panose="02020603050405020304" pitchFamily="18" charset="0"/>
                <a:cs typeface="Times New Roman" panose="02020603050405020304" pitchFamily="18" charset="0"/>
              </a:rPr>
              <a:t>	c</a:t>
            </a:r>
            <a:r>
              <a:rPr lang="tr-TR" sz="2200" i="1" dirty="0">
                <a:latin typeface="Times New Roman" panose="02020603050405020304" pitchFamily="18" charset="0"/>
                <a:cs typeface="Times New Roman" panose="02020603050405020304" pitchFamily="18" charset="0"/>
              </a:rPr>
              <a:t>) İlgili personelin soruşturma safhasında şüpheli, kovuşturma safhasında ise sanık durumunda bulunmaması.</a:t>
            </a:r>
          </a:p>
          <a:p>
            <a:pPr algn="just"/>
            <a:r>
              <a:rPr lang="tr-TR" sz="2200" i="1" dirty="0" smtClean="0">
                <a:latin typeface="Times New Roman" panose="02020603050405020304" pitchFamily="18" charset="0"/>
                <a:cs typeface="Times New Roman" panose="02020603050405020304" pitchFamily="18" charset="0"/>
              </a:rPr>
              <a:t>	(</a:t>
            </a:r>
            <a:r>
              <a:rPr lang="tr-TR" sz="2200" i="1" dirty="0">
                <a:latin typeface="Times New Roman" panose="02020603050405020304" pitchFamily="18" charset="0"/>
                <a:cs typeface="Times New Roman" panose="02020603050405020304" pitchFamily="18" charset="0"/>
              </a:rPr>
              <a:t>2) Personelin, bir olayda hem mağdur hem de şüpheli veya sanık durumunda olması halinde mağdur sıfatıyla hukuki yardım yapılır</a:t>
            </a:r>
            <a:r>
              <a:rPr lang="tr-TR" sz="2200" dirty="0" smtClean="0">
                <a:latin typeface="Times New Roman" panose="02020603050405020304" pitchFamily="18" charset="0"/>
                <a:cs typeface="Times New Roman" panose="02020603050405020304" pitchFamily="18" charset="0"/>
              </a:rPr>
              <a:t>.” şeklinde hükme bağlanmıştır.</a:t>
            </a:r>
            <a:endParaRPr lang="tr-TR" sz="2200" dirty="0">
              <a:latin typeface="Times New Roman" panose="02020603050405020304" pitchFamily="18" charset="0"/>
              <a:cs typeface="Times New Roman" panose="02020603050405020304" pitchFamily="18" charset="0"/>
            </a:endParaRP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9" name="Resim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01440317"/>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323850" y="1628800"/>
            <a:ext cx="8496300" cy="3108543"/>
          </a:xfrm>
          <a:prstGeom prst="rect">
            <a:avLst/>
          </a:prstGeom>
        </p:spPr>
        <p:txBody>
          <a:bodyPr wrap="square">
            <a:spAutoFit/>
          </a:bodyPr>
          <a:lstStyle/>
          <a:p>
            <a:pPr marL="342900" indent="-342900" algn="just" fontAlgn="auto">
              <a:spcBef>
                <a:spcPts val="0"/>
              </a:spcBef>
              <a:spcAft>
                <a:spcPts val="0"/>
              </a:spcAft>
              <a:buFont typeface="Wingdings" panose="05000000000000000000" pitchFamily="2" charset="2"/>
              <a:buChar char="Ø"/>
              <a:defRPr/>
            </a:pPr>
            <a:r>
              <a:rPr lang="tr-TR" sz="2800" dirty="0" smtClean="0">
                <a:latin typeface="Times New Roman" panose="02020603050405020304" pitchFamily="18" charset="0"/>
                <a:cs typeface="Times New Roman" panose="02020603050405020304" pitchFamily="18" charset="0"/>
              </a:rPr>
              <a:t>Hukuki yardım konusundaki tereddütlerin giderildiği ve söz konusu </a:t>
            </a:r>
            <a:r>
              <a:rPr lang="tr-TR" sz="2800" b="1" dirty="0" smtClean="0">
                <a:latin typeface="Times New Roman" panose="02020603050405020304" pitchFamily="18" charset="0"/>
                <a:cs typeface="Times New Roman" panose="02020603050405020304" pitchFamily="18" charset="0"/>
              </a:rPr>
              <a:t>Yönetmelik’in nasıl uygulanacağına ilişkin ilkelerin ve beyaz kod uygulamasının nasıl olacağına dair hususların belirlendiği </a:t>
            </a:r>
            <a:r>
              <a:rPr lang="tr-TR" sz="2800" dirty="0" smtClean="0">
                <a:latin typeface="Times New Roman" panose="02020603050405020304" pitchFamily="18" charset="0"/>
                <a:cs typeface="Times New Roman" panose="02020603050405020304" pitchFamily="18" charset="0"/>
              </a:rPr>
              <a:t>16.03.2016 tarihli ve 11045126-010.06.01-E.6867  (2016/3) sayılı</a:t>
            </a:r>
            <a:r>
              <a:rPr lang="tr-TR" sz="2800" i="1" dirty="0" smtClean="0">
                <a:latin typeface="Times New Roman" panose="02020603050405020304" pitchFamily="18" charset="0"/>
                <a:cs typeface="Times New Roman" panose="02020603050405020304" pitchFamily="18" charset="0"/>
              </a:rPr>
              <a:t> “Hukuki Yardım ve Beyaz Kod Uygulaması”</a:t>
            </a:r>
            <a:r>
              <a:rPr lang="tr-TR" sz="2800" dirty="0" smtClean="0">
                <a:latin typeface="Times New Roman" panose="02020603050405020304" pitchFamily="18" charset="0"/>
                <a:cs typeface="Times New Roman" panose="02020603050405020304" pitchFamily="18" charset="0"/>
              </a:rPr>
              <a:t> konulu Genelge.</a:t>
            </a:r>
            <a:endParaRPr lang="tr-TR" sz="2800" i="1" dirty="0" smtClean="0">
              <a:latin typeface="Times New Roman" panose="02020603050405020304" pitchFamily="18" charset="0"/>
              <a:cs typeface="Times New Roman" panose="02020603050405020304" pitchFamily="18" charset="0"/>
            </a:endParaRPr>
          </a:p>
        </p:txBody>
      </p:sp>
      <p:sp>
        <p:nvSpPr>
          <p:cNvPr id="34818" name="Metin kutusu 4"/>
          <p:cNvSpPr txBox="1">
            <a:spLocks noChangeArrowheads="1"/>
          </p:cNvSpPr>
          <p:nvPr/>
        </p:nvSpPr>
        <p:spPr bwMode="auto">
          <a:xfrm>
            <a:off x="2627784" y="1051711"/>
            <a:ext cx="4070538" cy="461665"/>
          </a:xfrm>
          <a:prstGeom prst="rect">
            <a:avLst/>
          </a:prstGeom>
          <a:noFill/>
          <a:ln w="9525">
            <a:noFill/>
            <a:miter lim="800000"/>
            <a:headEnd/>
            <a:tailEnd/>
          </a:ln>
        </p:spPr>
        <p:txBody>
          <a:bodyPr wrap="none">
            <a:spAutoFit/>
          </a:bodyPr>
          <a:lstStyle/>
          <a:p>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BEYAZ </a:t>
            </a:r>
            <a:r>
              <a:rPr lang="tr-TR" sz="2400" b="1" dirty="0" smtClean="0">
                <a:solidFill>
                  <a:srgbClr val="FF0000"/>
                </a:solidFill>
                <a:latin typeface="Times New Roman" panose="02020603050405020304" pitchFamily="18" charset="0"/>
                <a:cs typeface="Times New Roman" panose="02020603050405020304" pitchFamily="18" charset="0"/>
              </a:rPr>
              <a:t>KOD MEVZUATI-5</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9</a:t>
            </a:fld>
            <a:endParaRPr lang="tr-TR" dirty="0"/>
          </a:p>
        </p:txBody>
      </p:sp>
      <p:sp>
        <p:nvSpPr>
          <p:cNvPr id="7"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906245069"/>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45159" y="1726948"/>
            <a:ext cx="9036496" cy="6124754"/>
          </a:xfrm>
          <a:prstGeom prst="rect">
            <a:avLst/>
          </a:prstGeom>
        </p:spPr>
        <p:txBody>
          <a:bodyPr wrap="square">
            <a:spAutoFit/>
          </a:bodyPr>
          <a:lstStyle/>
          <a:p>
            <a:pPr marL="342900" indent="-342900" algn="just" fontAlgn="auto">
              <a:spcBef>
                <a:spcPts val="0"/>
              </a:spcBef>
              <a:spcAft>
                <a:spcPts val="0"/>
              </a:spcAft>
              <a:buFont typeface="Wingdings" panose="05000000000000000000" pitchFamily="2" charset="2"/>
              <a:buChar char="Ø"/>
              <a:defRPr/>
            </a:pPr>
            <a:r>
              <a:rPr lang="tr-TR" sz="2400" dirty="0" smtClean="0">
                <a:latin typeface="Times New Roman" panose="02020603050405020304" pitchFamily="18" charset="0"/>
                <a:cs typeface="Times New Roman" panose="02020603050405020304" pitchFamily="18" charset="0"/>
              </a:rPr>
              <a:t>2016/3 sayılı </a:t>
            </a:r>
            <a:r>
              <a:rPr lang="tr-TR" sz="2400" dirty="0" err="1" smtClean="0">
                <a:latin typeface="Times New Roman" panose="02020603050405020304" pitchFamily="18" charset="0"/>
                <a:cs typeface="Times New Roman" panose="02020603050405020304" pitchFamily="18" charset="0"/>
              </a:rPr>
              <a:t>Genelge’de</a:t>
            </a:r>
            <a:r>
              <a:rPr lang="tr-TR" sz="2400" dirty="0" smtClean="0">
                <a:latin typeface="Times New Roman" panose="02020603050405020304" pitchFamily="18" charset="0"/>
                <a:cs typeface="Times New Roman" panose="02020603050405020304" pitchFamily="18" charset="0"/>
              </a:rPr>
              <a:t> ayrıca:</a:t>
            </a:r>
          </a:p>
          <a:p>
            <a:pPr algn="just" fontAlgn="auto">
              <a:spcBef>
                <a:spcPts val="0"/>
              </a:spcBef>
              <a:spcAft>
                <a:spcPts val="0"/>
              </a:spcAft>
              <a:defRPr/>
            </a:pPr>
            <a:r>
              <a:rPr lang="tr-TR" sz="2400" dirty="0">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27.03.2015 tarihli ve 6638 sayılı</a:t>
            </a:r>
            <a:r>
              <a:rPr lang="tr-TR" sz="2400" i="1" dirty="0">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Kanunla,</a:t>
            </a:r>
            <a:r>
              <a:rPr lang="tr-TR" sz="2400" i="1" dirty="0" smtClean="0">
                <a:latin typeface="Times New Roman" panose="02020603050405020304" pitchFamily="18" charset="0"/>
                <a:cs typeface="Times New Roman" panose="02020603050405020304" pitchFamily="18" charset="0"/>
              </a:rPr>
              <a:t> “Polis Vazife ve Salahiyetleri </a:t>
            </a:r>
            <a:r>
              <a:rPr lang="tr-TR" sz="2400" i="1" dirty="0" err="1" smtClean="0">
                <a:latin typeface="Times New Roman" panose="02020603050405020304" pitchFamily="18" charset="0"/>
                <a:cs typeface="Times New Roman" panose="02020603050405020304" pitchFamily="18" charset="0"/>
              </a:rPr>
              <a:t>Kanunu”</a:t>
            </a:r>
            <a:r>
              <a:rPr lang="tr-TR" sz="2400" dirty="0" err="1" smtClean="0">
                <a:latin typeface="Times New Roman" panose="02020603050405020304" pitchFamily="18" charset="0"/>
                <a:cs typeface="Times New Roman" panose="02020603050405020304" pitchFamily="18" charset="0"/>
              </a:rPr>
              <a:t>nun</a:t>
            </a:r>
            <a:r>
              <a:rPr lang="tr-TR" sz="2400" i="1" dirty="0" smtClean="0">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15’inci maddesine </a:t>
            </a:r>
            <a:r>
              <a:rPr lang="tr-TR" sz="2400" i="1" dirty="0" smtClean="0">
                <a:latin typeface="Times New Roman" panose="02020603050405020304" pitchFamily="18" charset="0"/>
                <a:cs typeface="Times New Roman" panose="02020603050405020304" pitchFamily="18" charset="0"/>
              </a:rPr>
              <a:t>“Polis</a:t>
            </a:r>
            <a:r>
              <a:rPr lang="tr-TR" sz="2400" i="1" dirty="0">
                <a:latin typeface="Times New Roman" panose="02020603050405020304" pitchFamily="18" charset="0"/>
                <a:cs typeface="Times New Roman" panose="02020603050405020304" pitchFamily="18" charset="0"/>
              </a:rPr>
              <a:t>; müşteki, mağdur </a:t>
            </a:r>
            <a:r>
              <a:rPr lang="tr-TR" sz="2400" i="1" dirty="0" smtClean="0">
                <a:latin typeface="Times New Roman" panose="02020603050405020304" pitchFamily="18" charset="0"/>
                <a:cs typeface="Times New Roman" panose="02020603050405020304" pitchFamily="18" charset="0"/>
              </a:rPr>
              <a:t>veya </a:t>
            </a:r>
            <a:r>
              <a:rPr lang="tr-TR" sz="2400" i="1" dirty="0">
                <a:latin typeface="Times New Roman" panose="02020603050405020304" pitchFamily="18" charset="0"/>
                <a:cs typeface="Times New Roman" panose="02020603050405020304" pitchFamily="18" charset="0"/>
              </a:rPr>
              <a:t>tanık </a:t>
            </a:r>
            <a:r>
              <a:rPr lang="tr-TR" sz="2400" i="1" dirty="0" smtClean="0">
                <a:latin typeface="Times New Roman" panose="02020603050405020304" pitchFamily="18" charset="0"/>
                <a:cs typeface="Times New Roman" panose="02020603050405020304" pitchFamily="18" charset="0"/>
              </a:rPr>
              <a:t>ifadelerini, </a:t>
            </a:r>
            <a:r>
              <a:rPr lang="tr-TR" sz="2400" i="1" dirty="0">
                <a:latin typeface="Times New Roman" panose="02020603050405020304" pitchFamily="18" charset="0"/>
                <a:cs typeface="Times New Roman" panose="02020603050405020304" pitchFamily="18" charset="0"/>
              </a:rPr>
              <a:t>talepleri </a:t>
            </a:r>
            <a:r>
              <a:rPr lang="tr-TR" sz="2400" i="1" dirty="0" smtClean="0">
                <a:latin typeface="Times New Roman" panose="02020603050405020304" pitchFamily="18" charset="0"/>
                <a:cs typeface="Times New Roman" panose="02020603050405020304" pitchFamily="18" charset="0"/>
              </a:rPr>
              <a:t>hâlinde </a:t>
            </a:r>
            <a:r>
              <a:rPr lang="tr-TR" sz="2400" i="1" dirty="0">
                <a:latin typeface="Times New Roman" panose="02020603050405020304" pitchFamily="18" charset="0"/>
                <a:cs typeface="Times New Roman" panose="02020603050405020304" pitchFamily="18" charset="0"/>
              </a:rPr>
              <a:t>ikamet ettikleri yerlerde </a:t>
            </a:r>
            <a:r>
              <a:rPr lang="tr-TR" sz="2400" i="1" dirty="0" smtClean="0">
                <a:latin typeface="Times New Roman" panose="02020603050405020304" pitchFamily="18" charset="0"/>
                <a:cs typeface="Times New Roman" panose="02020603050405020304" pitchFamily="18" charset="0"/>
              </a:rPr>
              <a:t>veya işyerlerinde de </a:t>
            </a:r>
            <a:r>
              <a:rPr lang="tr-TR" sz="2400" i="1" dirty="0">
                <a:latin typeface="Times New Roman" panose="02020603050405020304" pitchFamily="18" charset="0"/>
                <a:cs typeface="Times New Roman" panose="02020603050405020304" pitchFamily="18" charset="0"/>
              </a:rPr>
              <a:t>alabilir</a:t>
            </a:r>
            <a:r>
              <a:rPr lang="tr-TR" sz="2400" i="1" dirty="0" smtClean="0">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hükmü eklendiği bilgisinin yanında, sağlık çalışanlarının ifade vermek üzere görev yerinden ayrılmasının sağlık hizmeti sunumunu aksattığı ve dolayısıyla sağlık hizmetinden faydalanan vatandaşların mağduriyetine sebep </a:t>
            </a:r>
            <a:r>
              <a:rPr lang="tr-TR" sz="2400" smtClean="0">
                <a:latin typeface="Times New Roman" panose="02020603050405020304" pitchFamily="18" charset="0"/>
                <a:cs typeface="Times New Roman" panose="02020603050405020304" pitchFamily="18" charset="0"/>
              </a:rPr>
              <a:t>olunduğundan da bahisle</a:t>
            </a:r>
            <a:r>
              <a:rPr lang="tr-TR" sz="2400" dirty="0" smtClean="0">
                <a:latin typeface="Times New Roman" panose="02020603050405020304" pitchFamily="18" charset="0"/>
                <a:cs typeface="Times New Roman" panose="02020603050405020304" pitchFamily="18" charset="0"/>
              </a:rPr>
              <a:t>,  </a:t>
            </a:r>
            <a:r>
              <a:rPr lang="tr-TR" sz="2400" b="1" dirty="0" smtClean="0">
                <a:latin typeface="Times New Roman" panose="02020603050405020304" pitchFamily="18" charset="0"/>
                <a:cs typeface="Times New Roman" panose="02020603050405020304" pitchFamily="18" charset="0"/>
              </a:rPr>
              <a:t>sağlık çalışanlarına yönelik şiddet olayları sonrasında, talebi hâlinde çalışanımızın ifadesinin görev yaptığı yerde alınabileceği </a:t>
            </a:r>
            <a:r>
              <a:rPr lang="tr-TR" sz="2400" dirty="0" smtClean="0">
                <a:latin typeface="Times New Roman" panose="02020603050405020304" pitchFamily="18" charset="0"/>
                <a:cs typeface="Times New Roman" panose="02020603050405020304" pitchFamily="18" charset="0"/>
              </a:rPr>
              <a:t>de belirtilmiştir.</a:t>
            </a:r>
            <a:r>
              <a:rPr lang="tr-TR" sz="2400" dirty="0"/>
              <a:t> </a:t>
            </a:r>
            <a:endParaRPr lang="tr-TR" sz="2800"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800" dirty="0" smtClean="0">
                <a:latin typeface="Times New Roman" panose="02020603050405020304" pitchFamily="18" charset="0"/>
                <a:cs typeface="Times New Roman" panose="02020603050405020304" pitchFamily="18" charset="0"/>
              </a:rPr>
              <a:t>	</a:t>
            </a:r>
          </a:p>
          <a:p>
            <a:pPr algn="just" fontAlgn="auto">
              <a:spcBef>
                <a:spcPts val="0"/>
              </a:spcBef>
              <a:spcAft>
                <a:spcPts val="0"/>
              </a:spcAft>
              <a:defRPr/>
            </a:pPr>
            <a:endParaRPr lang="tr-TR" sz="28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400" dirty="0">
                <a:latin typeface="+mn-lt"/>
                <a:cs typeface="+mn-cs"/>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34818" name="Metin kutusu 4"/>
          <p:cNvSpPr txBox="1">
            <a:spLocks noChangeArrowheads="1"/>
          </p:cNvSpPr>
          <p:nvPr/>
        </p:nvSpPr>
        <p:spPr bwMode="auto">
          <a:xfrm>
            <a:off x="2482662" y="1100785"/>
            <a:ext cx="4070538" cy="461665"/>
          </a:xfrm>
          <a:prstGeom prst="rect">
            <a:avLst/>
          </a:prstGeom>
          <a:noFill/>
          <a:ln w="9525">
            <a:noFill/>
            <a:miter lim="800000"/>
            <a:headEnd/>
            <a:tailEnd/>
          </a:ln>
        </p:spPr>
        <p:txBody>
          <a:bodyPr wrap="none">
            <a:spAutoFit/>
          </a:bodyPr>
          <a:lstStyle/>
          <a:p>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BEYAZ </a:t>
            </a:r>
            <a:r>
              <a:rPr lang="tr-TR" sz="2400" b="1" dirty="0" smtClean="0">
                <a:solidFill>
                  <a:srgbClr val="FF0000"/>
                </a:solidFill>
                <a:latin typeface="Times New Roman" panose="02020603050405020304" pitchFamily="18" charset="0"/>
                <a:cs typeface="Times New Roman" panose="02020603050405020304" pitchFamily="18" charset="0"/>
              </a:rPr>
              <a:t>KOD MEVZUATI-6</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10</a:t>
            </a:fld>
            <a:endParaRPr lang="tr-TR" dirty="0"/>
          </a:p>
        </p:txBody>
      </p:sp>
      <p:sp>
        <p:nvSpPr>
          <p:cNvPr id="7"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smtClean="0">
              <a:latin typeface="Times New Roman" panose="02020603050405020304" pitchFamily="18" charset="0"/>
              <a:cs typeface="Times New Roman" panose="02020603050405020304" pitchFamily="18" charset="0"/>
            </a:endParaRPr>
          </a:p>
        </p:txBody>
      </p:sp>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4032896627"/>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0" y="1196753"/>
            <a:ext cx="9144000" cy="5262979"/>
          </a:xfrm>
          <a:prstGeom prst="rect">
            <a:avLst/>
          </a:prstGeom>
        </p:spPr>
        <p:txBody>
          <a:bodyPr wrap="square">
            <a:spAutoFit/>
          </a:bodyPr>
          <a:lstStyle/>
          <a:p>
            <a:pPr marL="342900" indent="-342900" algn="just" fontAlgn="auto">
              <a:spcBef>
                <a:spcPts val="0"/>
              </a:spcBef>
              <a:spcAft>
                <a:spcPts val="0"/>
              </a:spcAft>
              <a:buFont typeface="Wingdings" panose="05000000000000000000" pitchFamily="2" charset="2"/>
              <a:buChar char="Ø"/>
              <a:defRPr/>
            </a:pPr>
            <a:r>
              <a:rPr lang="tr-TR" sz="2400" dirty="0" smtClean="0">
                <a:latin typeface="Times New Roman" panose="02020603050405020304" pitchFamily="18" charset="0"/>
                <a:cs typeface="Times New Roman" panose="02020603050405020304" pitchFamily="18" charset="0"/>
              </a:rPr>
              <a:t>İçişleri Bakanlığı (Emniyet Genel Müdürlüğü)’</a:t>
            </a:r>
            <a:r>
              <a:rPr lang="tr-TR" sz="2400" dirty="0" err="1" smtClean="0">
                <a:latin typeface="Times New Roman" panose="02020603050405020304" pitchFamily="18" charset="0"/>
                <a:cs typeface="Times New Roman" panose="02020603050405020304" pitchFamily="18" charset="0"/>
              </a:rPr>
              <a:t>ınca</a:t>
            </a:r>
            <a:r>
              <a:rPr lang="tr-TR" sz="2400" dirty="0" smtClean="0">
                <a:latin typeface="Times New Roman" panose="02020603050405020304" pitchFamily="18" charset="0"/>
                <a:cs typeface="Times New Roman" panose="02020603050405020304" pitchFamily="18" charset="0"/>
              </a:rPr>
              <a:t> hazırlanan 26.04.2012 </a:t>
            </a:r>
            <a:r>
              <a:rPr lang="tr-TR" sz="2400" dirty="0">
                <a:latin typeface="Times New Roman" panose="02020603050405020304" pitchFamily="18" charset="0"/>
                <a:cs typeface="Times New Roman" panose="02020603050405020304" pitchFamily="18" charset="0"/>
              </a:rPr>
              <a:t>tarihli ve B.05.1.EGM.0.11.49761 (Bakanlık Genelge Nu.: 2012/22, EGM Genelge Nu.: 2012/39) sayılı “</a:t>
            </a:r>
            <a:r>
              <a:rPr lang="tr-TR" sz="2400" i="1" dirty="0">
                <a:latin typeface="Times New Roman" panose="02020603050405020304" pitchFamily="18" charset="0"/>
                <a:cs typeface="Times New Roman" panose="02020603050405020304" pitchFamily="18" charset="0"/>
              </a:rPr>
              <a:t>Sağlık Çalışanlarına Karşı İşlenen Suçların </a:t>
            </a:r>
            <a:r>
              <a:rPr lang="tr-TR" sz="2400" i="1" dirty="0" smtClean="0">
                <a:latin typeface="Times New Roman" panose="02020603050405020304" pitchFamily="18" charset="0"/>
                <a:cs typeface="Times New Roman" panose="02020603050405020304" pitchFamily="18" charset="0"/>
              </a:rPr>
              <a:t>Soruşturulması” </a:t>
            </a:r>
            <a:r>
              <a:rPr lang="tr-TR" sz="2400" dirty="0" smtClean="0">
                <a:latin typeface="Times New Roman" panose="02020603050405020304" pitchFamily="18" charset="0"/>
                <a:cs typeface="Times New Roman" panose="02020603050405020304" pitchFamily="18" charset="0"/>
              </a:rPr>
              <a:t>Genelgesi.</a:t>
            </a:r>
            <a:endParaRPr lang="tr-TR" sz="2400"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400" dirty="0" smtClean="0">
                <a:latin typeface="Times New Roman" panose="02020603050405020304" pitchFamily="18" charset="0"/>
                <a:cs typeface="Times New Roman" panose="02020603050405020304" pitchFamily="18" charset="0"/>
              </a:rPr>
              <a:t>	Bu </a:t>
            </a:r>
            <a:r>
              <a:rPr lang="tr-TR" sz="2400" dirty="0" err="1" smtClean="0">
                <a:latin typeface="Times New Roman" panose="02020603050405020304" pitchFamily="18" charset="0"/>
                <a:cs typeface="Times New Roman" panose="02020603050405020304" pitchFamily="18" charset="0"/>
              </a:rPr>
              <a:t>Genelge’ye</a:t>
            </a:r>
            <a:r>
              <a:rPr lang="tr-TR" sz="2400" dirty="0" smtClean="0">
                <a:latin typeface="Times New Roman" panose="02020603050405020304" pitchFamily="18" charset="0"/>
                <a:cs typeface="Times New Roman" panose="02020603050405020304" pitchFamily="18" charset="0"/>
              </a:rPr>
              <a:t> göre sağlık çalışanlarına karşı 5237 sayılı Türk Ceza Kanunu’nun (TCK):</a:t>
            </a:r>
          </a:p>
          <a:p>
            <a:pPr marL="800100" lvl="1" indent="-342900" algn="just" fontAlgn="auto">
              <a:spcBef>
                <a:spcPts val="0"/>
              </a:spcBef>
              <a:spcAft>
                <a:spcPts val="0"/>
              </a:spcAft>
              <a:buFont typeface="Wingdings" panose="05000000000000000000" pitchFamily="2" charset="2"/>
              <a:buChar char="ü"/>
              <a:defRPr/>
            </a:pPr>
            <a:r>
              <a:rPr lang="tr-TR" sz="2400" b="1" dirty="0" smtClean="0">
                <a:latin typeface="Times New Roman" panose="02020603050405020304" pitchFamily="18" charset="0"/>
                <a:cs typeface="Times New Roman" panose="02020603050405020304" pitchFamily="18" charset="0"/>
              </a:rPr>
              <a:t>Yaralama</a:t>
            </a:r>
            <a:r>
              <a:rPr lang="tr-TR" sz="2400" dirty="0" smtClean="0">
                <a:latin typeface="Times New Roman" panose="02020603050405020304" pitchFamily="18" charset="0"/>
                <a:cs typeface="Times New Roman" panose="02020603050405020304" pitchFamily="18" charset="0"/>
              </a:rPr>
              <a:t> (Madde 86-87),</a:t>
            </a:r>
          </a:p>
          <a:p>
            <a:pPr marL="800100" lvl="1" indent="-342900" algn="just" fontAlgn="auto">
              <a:spcBef>
                <a:spcPts val="0"/>
              </a:spcBef>
              <a:spcAft>
                <a:spcPts val="0"/>
              </a:spcAft>
              <a:buFont typeface="Wingdings" panose="05000000000000000000" pitchFamily="2" charset="2"/>
              <a:buChar char="ü"/>
              <a:defRPr/>
            </a:pPr>
            <a:r>
              <a:rPr lang="tr-TR" sz="2400" b="1" dirty="0" smtClean="0">
                <a:latin typeface="Times New Roman" panose="02020603050405020304" pitchFamily="18" charset="0"/>
                <a:cs typeface="Times New Roman" panose="02020603050405020304" pitchFamily="18" charset="0"/>
              </a:rPr>
              <a:t>Tehdit</a:t>
            </a:r>
            <a:r>
              <a:rPr lang="tr-TR" sz="2400" dirty="0" smtClean="0">
                <a:latin typeface="Times New Roman" panose="02020603050405020304" pitchFamily="18" charset="0"/>
                <a:cs typeface="Times New Roman" panose="02020603050405020304" pitchFamily="18" charset="0"/>
              </a:rPr>
              <a:t> (Madde 106) ve</a:t>
            </a:r>
          </a:p>
          <a:p>
            <a:pPr marL="800100" lvl="1" indent="-342900" algn="just" fontAlgn="auto">
              <a:spcBef>
                <a:spcPts val="0"/>
              </a:spcBef>
              <a:spcAft>
                <a:spcPts val="0"/>
              </a:spcAft>
              <a:buFont typeface="Wingdings" panose="05000000000000000000" pitchFamily="2" charset="2"/>
              <a:buChar char="ü"/>
              <a:defRPr/>
            </a:pPr>
            <a:r>
              <a:rPr lang="tr-TR" sz="2400" b="1" dirty="0" smtClean="0">
                <a:latin typeface="Times New Roman" panose="02020603050405020304" pitchFamily="18" charset="0"/>
                <a:cs typeface="Times New Roman" panose="02020603050405020304" pitchFamily="18" charset="0"/>
              </a:rPr>
              <a:t>Hakaret</a:t>
            </a:r>
            <a:r>
              <a:rPr lang="tr-TR" sz="2400" dirty="0" smtClean="0">
                <a:latin typeface="Times New Roman" panose="02020603050405020304" pitchFamily="18" charset="0"/>
                <a:cs typeface="Times New Roman" panose="02020603050405020304" pitchFamily="18" charset="0"/>
              </a:rPr>
              <a:t> (Madde 125)</a:t>
            </a:r>
          </a:p>
          <a:p>
            <a:pPr algn="just" fontAlgn="auto">
              <a:spcBef>
                <a:spcPts val="0"/>
              </a:spcBef>
              <a:spcAft>
                <a:spcPts val="0"/>
              </a:spcAft>
              <a:defRPr/>
            </a:pPr>
            <a:r>
              <a:rPr lang="tr-TR" sz="2400" dirty="0" smtClean="0">
                <a:latin typeface="Times New Roman" panose="02020603050405020304" pitchFamily="18" charset="0"/>
                <a:cs typeface="Times New Roman" panose="02020603050405020304" pitchFamily="18" charset="0"/>
              </a:rPr>
              <a:t>	Maddelerinde tanımlanan fiillerin işlenmesi durumunda, </a:t>
            </a:r>
            <a:r>
              <a:rPr lang="tr-TR" sz="2400" b="1" dirty="0" smtClean="0">
                <a:latin typeface="Times New Roman" panose="02020603050405020304" pitchFamily="18" charset="0"/>
                <a:cs typeface="Times New Roman" panose="02020603050405020304" pitchFamily="18" charset="0"/>
              </a:rPr>
              <a:t>mağdurun şikâyeti olup olmadığına bakılmaksızın işlem yapılması, ilgili cumhuriyet savcısına bilgi verilmesi ve savcının talimatı doğrultusunda soruşturma işlemlerine başlanması gerektiği </a:t>
            </a:r>
            <a:r>
              <a:rPr lang="tr-TR" sz="2400" dirty="0" smtClean="0">
                <a:latin typeface="Times New Roman" panose="02020603050405020304" pitchFamily="18" charset="0"/>
                <a:cs typeface="Times New Roman" panose="02020603050405020304" pitchFamily="18" charset="0"/>
              </a:rPr>
              <a:t>ifade edilmiştir.</a:t>
            </a: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11</a:t>
            </a:fld>
            <a:endParaRPr lang="tr-TR" dirty="0"/>
          </a:p>
        </p:txBody>
      </p:sp>
      <p:sp>
        <p:nvSpPr>
          <p:cNvPr id="6" name="Metin kutusu 4"/>
          <p:cNvSpPr txBox="1">
            <a:spLocks noChangeArrowheads="1"/>
          </p:cNvSpPr>
          <p:nvPr/>
        </p:nvSpPr>
        <p:spPr bwMode="auto">
          <a:xfrm>
            <a:off x="2339752" y="835688"/>
            <a:ext cx="4464496" cy="461665"/>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BEYAZ </a:t>
            </a:r>
            <a:r>
              <a:rPr lang="tr-TR" sz="2400" b="1" dirty="0" smtClean="0">
                <a:solidFill>
                  <a:srgbClr val="FF0000"/>
                </a:solidFill>
                <a:latin typeface="Times New Roman" panose="02020603050405020304" pitchFamily="18" charset="0"/>
                <a:cs typeface="Times New Roman" panose="02020603050405020304" pitchFamily="18" charset="0"/>
              </a:rPr>
              <a:t>KOD MEVZUATI-7</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9" name="Resim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462937410"/>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323528" y="1916832"/>
            <a:ext cx="8363272" cy="2739211"/>
          </a:xfrm>
          <a:prstGeom prst="rect">
            <a:avLst/>
          </a:prstGeom>
        </p:spPr>
        <p:txBody>
          <a:bodyPr wrap="square">
            <a:spAutoFit/>
          </a:bodyPr>
          <a:lstStyle/>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400" dirty="0">
                <a:latin typeface="+mn-lt"/>
                <a:cs typeface="+mn-cs"/>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12</a:t>
            </a:fld>
            <a:endParaRPr lang="tr-TR" dirty="0"/>
          </a:p>
        </p:txBody>
      </p:sp>
      <p:sp>
        <p:nvSpPr>
          <p:cNvPr id="6" name="Metin kutusu 4"/>
          <p:cNvSpPr txBox="1">
            <a:spLocks noChangeArrowheads="1"/>
          </p:cNvSpPr>
          <p:nvPr/>
        </p:nvSpPr>
        <p:spPr bwMode="auto">
          <a:xfrm>
            <a:off x="2339752" y="620841"/>
            <a:ext cx="4464496" cy="461665"/>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smtClean="0">
                <a:solidFill>
                  <a:srgbClr val="FF0000"/>
                </a:solidFill>
                <a:latin typeface="Times New Roman" panose="02020603050405020304" pitchFamily="18" charset="0"/>
                <a:cs typeface="Times New Roman" panose="02020603050405020304" pitchFamily="18" charset="0"/>
              </a:rPr>
              <a:t>TCK, Madde 86</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8" name="Dikdörtgen 7"/>
          <p:cNvSpPr/>
          <p:nvPr/>
        </p:nvSpPr>
        <p:spPr>
          <a:xfrm>
            <a:off x="0" y="944485"/>
            <a:ext cx="9144000" cy="5324535"/>
          </a:xfrm>
          <a:prstGeom prst="rect">
            <a:avLst/>
          </a:prstGeom>
        </p:spPr>
        <p:txBody>
          <a:bodyPr wrap="square">
            <a:spAutoFit/>
          </a:bodyPr>
          <a:lstStyle/>
          <a:p>
            <a:r>
              <a:rPr lang="tr-TR" sz="2000" i="1" dirty="0" smtClean="0">
                <a:latin typeface="Times New Roman" panose="02020603050405020304" pitchFamily="18" charset="0"/>
                <a:cs typeface="Times New Roman" panose="02020603050405020304" pitchFamily="18" charset="0"/>
              </a:rPr>
              <a:t>	“</a:t>
            </a:r>
            <a:r>
              <a:rPr lang="tr-TR" sz="2000" b="1" i="1" dirty="0" smtClean="0">
                <a:latin typeface="Times New Roman" panose="02020603050405020304" pitchFamily="18" charset="0"/>
                <a:cs typeface="Times New Roman" panose="02020603050405020304" pitchFamily="18" charset="0"/>
              </a:rPr>
              <a:t>Kasten </a:t>
            </a:r>
            <a:r>
              <a:rPr lang="tr-TR" sz="2000" b="1" i="1" dirty="0">
                <a:latin typeface="Times New Roman" panose="02020603050405020304" pitchFamily="18" charset="0"/>
                <a:cs typeface="Times New Roman" panose="02020603050405020304" pitchFamily="18" charset="0"/>
              </a:rPr>
              <a:t>yaralama </a:t>
            </a:r>
            <a:endParaRPr lang="tr-TR" sz="2000" dirty="0">
              <a:latin typeface="Times New Roman" panose="02020603050405020304" pitchFamily="18" charset="0"/>
              <a:cs typeface="Times New Roman" panose="02020603050405020304" pitchFamily="18" charset="0"/>
            </a:endParaRPr>
          </a:p>
          <a:p>
            <a:pPr algn="just"/>
            <a:r>
              <a:rPr lang="tr-TR" sz="2000" b="1" dirty="0">
                <a:latin typeface="Times New Roman" panose="02020603050405020304" pitchFamily="18" charset="0"/>
                <a:cs typeface="Times New Roman" panose="02020603050405020304" pitchFamily="18" charset="0"/>
              </a:rPr>
              <a:t> </a:t>
            </a:r>
            <a:r>
              <a:rPr lang="tr-TR" sz="2000" b="1" dirty="0" smtClean="0">
                <a:latin typeface="Times New Roman" panose="02020603050405020304" pitchFamily="18" charset="0"/>
                <a:cs typeface="Times New Roman" panose="02020603050405020304" pitchFamily="18" charset="0"/>
              </a:rPr>
              <a:t>	</a:t>
            </a:r>
            <a:r>
              <a:rPr lang="tr-TR" sz="2000" b="1" i="1" dirty="0" smtClean="0">
                <a:latin typeface="Times New Roman" panose="02020603050405020304" pitchFamily="18" charset="0"/>
                <a:cs typeface="Times New Roman" panose="02020603050405020304" pitchFamily="18" charset="0"/>
              </a:rPr>
              <a:t>Madde </a:t>
            </a:r>
            <a:r>
              <a:rPr lang="tr-TR" sz="2000" b="1" i="1" dirty="0">
                <a:latin typeface="Times New Roman" panose="02020603050405020304" pitchFamily="18" charset="0"/>
                <a:cs typeface="Times New Roman" panose="02020603050405020304" pitchFamily="18" charset="0"/>
              </a:rPr>
              <a:t>86- </a:t>
            </a:r>
            <a:r>
              <a:rPr lang="tr-TR" sz="2000" i="1" dirty="0">
                <a:latin typeface="Times New Roman" panose="02020603050405020304" pitchFamily="18" charset="0"/>
                <a:cs typeface="Times New Roman" panose="02020603050405020304" pitchFamily="18" charset="0"/>
              </a:rPr>
              <a:t>(1) Kasten başkasının vücuduna acı veren veya sağlığının ya da algılama yeteneğinin bozulmasına </a:t>
            </a:r>
            <a:r>
              <a:rPr lang="tr-TR" sz="2000" i="1" dirty="0" smtClean="0">
                <a:latin typeface="Times New Roman" panose="02020603050405020304" pitchFamily="18" charset="0"/>
                <a:cs typeface="Times New Roman" panose="02020603050405020304" pitchFamily="18" charset="0"/>
              </a:rPr>
              <a:t>neden olan </a:t>
            </a:r>
            <a:r>
              <a:rPr lang="tr-TR" sz="2000" i="1" dirty="0">
                <a:latin typeface="Times New Roman" panose="02020603050405020304" pitchFamily="18" charset="0"/>
                <a:cs typeface="Times New Roman" panose="02020603050405020304" pitchFamily="18" charset="0"/>
              </a:rPr>
              <a:t>kişi, bir yıldan üç yıla kadar hapis cezası ile cezalandırılır.</a:t>
            </a:r>
          </a:p>
          <a:p>
            <a:pPr algn="just">
              <a:tabLst>
                <a:tab pos="627063" algn="l"/>
              </a:tabLst>
            </a:pPr>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a:t>
            </a:r>
            <a:r>
              <a:rPr lang="tr-TR" sz="2000" i="1" dirty="0">
                <a:latin typeface="Times New Roman" panose="02020603050405020304" pitchFamily="18" charset="0"/>
                <a:cs typeface="Times New Roman" panose="02020603050405020304" pitchFamily="18" charset="0"/>
              </a:rPr>
              <a:t>2) (Ek fıkra: 31/3/2005 – 5328/4 </a:t>
            </a:r>
            <a:r>
              <a:rPr lang="tr-TR" sz="2000" i="1" dirty="0" err="1">
                <a:latin typeface="Times New Roman" panose="02020603050405020304" pitchFamily="18" charset="0"/>
                <a:cs typeface="Times New Roman" panose="02020603050405020304" pitchFamily="18" charset="0"/>
              </a:rPr>
              <a:t>md.</a:t>
            </a:r>
            <a:r>
              <a:rPr lang="tr-TR" sz="2000" i="1" dirty="0">
                <a:latin typeface="Times New Roman" panose="02020603050405020304" pitchFamily="18" charset="0"/>
                <a:cs typeface="Times New Roman" panose="02020603050405020304" pitchFamily="18" charset="0"/>
              </a:rPr>
              <a:t>) Kasten yaralama fiilinin kişi  üzerindeki  etkisinin basit  bir  tıbbî </a:t>
            </a:r>
            <a:r>
              <a:rPr lang="tr-TR" sz="2000" i="1" dirty="0" smtClean="0">
                <a:latin typeface="Times New Roman" panose="02020603050405020304" pitchFamily="18" charset="0"/>
                <a:cs typeface="Times New Roman" panose="02020603050405020304" pitchFamily="18" charset="0"/>
              </a:rPr>
              <a:t>müdahaleyle </a:t>
            </a:r>
            <a:r>
              <a:rPr lang="tr-TR" sz="2000" i="1" dirty="0">
                <a:latin typeface="Times New Roman" panose="02020603050405020304" pitchFamily="18" charset="0"/>
                <a:cs typeface="Times New Roman" panose="02020603050405020304" pitchFamily="18" charset="0"/>
              </a:rPr>
              <a:t>giderilebilecek ölçüde hafif olması hâlinde, mağdurun şikâyeti üzerine, dört aydan </a:t>
            </a:r>
            <a:r>
              <a:rPr lang="tr-TR" sz="2000" i="1" dirty="0" smtClean="0">
                <a:latin typeface="Times New Roman" panose="02020603050405020304" pitchFamily="18" charset="0"/>
                <a:cs typeface="Times New Roman" panose="02020603050405020304" pitchFamily="18" charset="0"/>
              </a:rPr>
              <a:t>bir yıla </a:t>
            </a:r>
            <a:r>
              <a:rPr lang="tr-TR" sz="2000" i="1" dirty="0">
                <a:latin typeface="Times New Roman" panose="02020603050405020304" pitchFamily="18" charset="0"/>
                <a:cs typeface="Times New Roman" panose="02020603050405020304" pitchFamily="18" charset="0"/>
              </a:rPr>
              <a:t>kadar hapis veya </a:t>
            </a:r>
            <a:r>
              <a:rPr lang="tr-TR" sz="2000" i="1" dirty="0" smtClean="0">
                <a:latin typeface="Times New Roman" panose="02020603050405020304" pitchFamily="18" charset="0"/>
                <a:cs typeface="Times New Roman" panose="02020603050405020304" pitchFamily="18" charset="0"/>
              </a:rPr>
              <a:t>adlî para </a:t>
            </a:r>
            <a:r>
              <a:rPr lang="tr-TR" sz="2000" i="1" dirty="0">
                <a:latin typeface="Times New Roman" panose="02020603050405020304" pitchFamily="18" charset="0"/>
                <a:cs typeface="Times New Roman" panose="02020603050405020304" pitchFamily="18" charset="0"/>
              </a:rPr>
              <a:t>cezasına hükmolunur.</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a:t>
            </a:r>
            <a:r>
              <a:rPr lang="tr-TR" sz="2000" i="1" dirty="0">
                <a:latin typeface="Times New Roman" panose="02020603050405020304" pitchFamily="18" charset="0"/>
                <a:cs typeface="Times New Roman" panose="02020603050405020304" pitchFamily="18" charset="0"/>
              </a:rPr>
              <a:t>3) Kasten yaralama suçunun;</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a</a:t>
            </a:r>
            <a:r>
              <a:rPr lang="tr-TR" sz="2000" i="1" dirty="0">
                <a:latin typeface="Times New Roman" panose="02020603050405020304" pitchFamily="18" charset="0"/>
                <a:cs typeface="Times New Roman" panose="02020603050405020304" pitchFamily="18" charset="0"/>
              </a:rPr>
              <a:t>) Üstsoya, altsoya, eşe veya kardeşe karşı,</a:t>
            </a:r>
          </a:p>
          <a:p>
            <a:pPr algn="just"/>
            <a:r>
              <a:rPr lang="tr-TR" sz="2000" i="1" dirty="0" smtClean="0">
                <a:latin typeface="Times New Roman" panose="02020603050405020304" pitchFamily="18" charset="0"/>
                <a:cs typeface="Times New Roman" panose="02020603050405020304" pitchFamily="18" charset="0"/>
              </a:rPr>
              <a:t>	 </a:t>
            </a:r>
            <a:r>
              <a:rPr lang="tr-TR" sz="2000" i="1" dirty="0">
                <a:latin typeface="Times New Roman" panose="02020603050405020304" pitchFamily="18" charset="0"/>
                <a:cs typeface="Times New Roman" panose="02020603050405020304" pitchFamily="18" charset="0"/>
              </a:rPr>
              <a:t>b) Beden veya ruh bakımından kendisini savunamayacak durumda bulunan kişiye karşı, </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c</a:t>
            </a:r>
            <a:r>
              <a:rPr lang="tr-TR" sz="2000" i="1" dirty="0">
                <a:latin typeface="Times New Roman" panose="02020603050405020304" pitchFamily="18" charset="0"/>
                <a:cs typeface="Times New Roman" panose="02020603050405020304" pitchFamily="18" charset="0"/>
              </a:rPr>
              <a:t>) </a:t>
            </a:r>
            <a:r>
              <a:rPr lang="tr-TR" sz="2000" b="1" i="1" dirty="0">
                <a:latin typeface="Times New Roman" panose="02020603050405020304" pitchFamily="18" charset="0"/>
                <a:cs typeface="Times New Roman" panose="02020603050405020304" pitchFamily="18" charset="0"/>
              </a:rPr>
              <a:t>Kişinin yerine getirdiği kamu görevi nedeniyle,</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d</a:t>
            </a:r>
            <a:r>
              <a:rPr lang="tr-TR" sz="2000" i="1" dirty="0">
                <a:latin typeface="Times New Roman" panose="02020603050405020304" pitchFamily="18" charset="0"/>
                <a:cs typeface="Times New Roman" panose="02020603050405020304" pitchFamily="18" charset="0"/>
              </a:rPr>
              <a:t>) Kamu görevlisinin sahip bulunduğu nüfuz kötüye kullanılmak suretiyle, </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e</a:t>
            </a:r>
            <a:r>
              <a:rPr lang="tr-TR" sz="2000" i="1" dirty="0">
                <a:latin typeface="Times New Roman" panose="02020603050405020304" pitchFamily="18" charset="0"/>
                <a:cs typeface="Times New Roman" panose="02020603050405020304" pitchFamily="18" charset="0"/>
              </a:rPr>
              <a:t>) Silahla,</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İşlenmesi </a:t>
            </a:r>
            <a:r>
              <a:rPr lang="tr-TR" sz="2000" i="1" dirty="0">
                <a:latin typeface="Times New Roman" panose="02020603050405020304" pitchFamily="18" charset="0"/>
                <a:cs typeface="Times New Roman" panose="02020603050405020304" pitchFamily="18" charset="0"/>
              </a:rPr>
              <a:t>halinde, şikâyet aranmaksızın, verilecek ceza yarı oranında artırılır</a:t>
            </a:r>
            <a:r>
              <a:rPr lang="tr-TR" sz="2000" i="1" dirty="0" smtClean="0">
                <a:latin typeface="Times New Roman" panose="02020603050405020304" pitchFamily="18" charset="0"/>
                <a:cs typeface="Times New Roman" panose="02020603050405020304" pitchFamily="18" charset="0"/>
              </a:rPr>
              <a:t>.”</a:t>
            </a:r>
            <a:endParaRPr lang="tr-TR" sz="2000" i="1" dirty="0">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4198298362"/>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323528" y="1916832"/>
            <a:ext cx="8363272" cy="2739211"/>
          </a:xfrm>
          <a:prstGeom prst="rect">
            <a:avLst/>
          </a:prstGeom>
        </p:spPr>
        <p:txBody>
          <a:bodyPr wrap="square">
            <a:spAutoFit/>
          </a:bodyPr>
          <a:lstStyle/>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400" dirty="0">
                <a:latin typeface="+mn-lt"/>
                <a:cs typeface="+mn-cs"/>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13</a:t>
            </a:fld>
            <a:endParaRPr lang="tr-TR" dirty="0"/>
          </a:p>
        </p:txBody>
      </p:sp>
      <p:sp>
        <p:nvSpPr>
          <p:cNvPr id="6" name="Metin kutusu 4"/>
          <p:cNvSpPr txBox="1">
            <a:spLocks noChangeArrowheads="1"/>
          </p:cNvSpPr>
          <p:nvPr/>
        </p:nvSpPr>
        <p:spPr bwMode="auto">
          <a:xfrm>
            <a:off x="2339752" y="462888"/>
            <a:ext cx="4464496" cy="461665"/>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smtClean="0">
                <a:solidFill>
                  <a:srgbClr val="FF0000"/>
                </a:solidFill>
                <a:latin typeface="Times New Roman" panose="02020603050405020304" pitchFamily="18" charset="0"/>
                <a:cs typeface="Times New Roman" panose="02020603050405020304" pitchFamily="18" charset="0"/>
              </a:rPr>
              <a:t>TCK,  Madde 87</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8" name="Dikdörtgen 7"/>
          <p:cNvSpPr/>
          <p:nvPr/>
        </p:nvSpPr>
        <p:spPr>
          <a:xfrm>
            <a:off x="0" y="821352"/>
            <a:ext cx="9144000" cy="5786199"/>
          </a:xfrm>
          <a:prstGeom prst="rect">
            <a:avLst/>
          </a:prstGeom>
        </p:spPr>
        <p:txBody>
          <a:bodyPr wrap="square">
            <a:spAutoFit/>
          </a:bodyPr>
          <a:lstStyle/>
          <a:p>
            <a:pPr algn="just"/>
            <a:r>
              <a:rPr lang="tr-TR" i="1" dirty="0" smtClean="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a:t>
            </a:r>
            <a:r>
              <a:rPr lang="tr-TR" sz="1600" b="1" i="1" dirty="0">
                <a:latin typeface="Times New Roman" panose="02020603050405020304" pitchFamily="18" charset="0"/>
                <a:cs typeface="Times New Roman" panose="02020603050405020304" pitchFamily="18" charset="0"/>
              </a:rPr>
              <a:t>Neticesi sebebiyle ağırlaşmış yaralama</a:t>
            </a:r>
          </a:p>
          <a:p>
            <a:pPr algn="just"/>
            <a:r>
              <a:rPr lang="tr-TR" sz="1600" b="1" i="1" dirty="0">
                <a:latin typeface="Times New Roman" panose="02020603050405020304" pitchFamily="18" charset="0"/>
                <a:cs typeface="Times New Roman" panose="02020603050405020304" pitchFamily="18" charset="0"/>
              </a:rPr>
              <a:t> </a:t>
            </a:r>
            <a:r>
              <a:rPr lang="tr-TR" sz="1600" b="1" i="1" dirty="0" smtClean="0">
                <a:latin typeface="Times New Roman" panose="02020603050405020304" pitchFamily="18" charset="0"/>
                <a:cs typeface="Times New Roman" panose="02020603050405020304" pitchFamily="18" charset="0"/>
              </a:rPr>
              <a:t>	Madde </a:t>
            </a:r>
            <a:r>
              <a:rPr lang="tr-TR" sz="1600" b="1" i="1" dirty="0">
                <a:latin typeface="Times New Roman" panose="02020603050405020304" pitchFamily="18" charset="0"/>
                <a:cs typeface="Times New Roman" panose="02020603050405020304" pitchFamily="18" charset="0"/>
              </a:rPr>
              <a:t>87- </a:t>
            </a:r>
            <a:r>
              <a:rPr lang="tr-TR" sz="1600" i="1" dirty="0">
                <a:latin typeface="Times New Roman" panose="02020603050405020304" pitchFamily="18" charset="0"/>
                <a:cs typeface="Times New Roman" panose="02020603050405020304" pitchFamily="18" charset="0"/>
              </a:rPr>
              <a:t>(1) Kasten yaralama fiili, mağdurun;</a:t>
            </a: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a</a:t>
            </a:r>
            <a:r>
              <a:rPr lang="tr-TR" sz="1600" i="1" dirty="0">
                <a:latin typeface="Times New Roman" panose="02020603050405020304" pitchFamily="18" charset="0"/>
                <a:cs typeface="Times New Roman" panose="02020603050405020304" pitchFamily="18" charset="0"/>
              </a:rPr>
              <a:t>) Duyularından veya organlarından birinin işlevinin sürekli zayıflamasına, </a:t>
            </a: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b</a:t>
            </a:r>
            <a:r>
              <a:rPr lang="tr-TR" sz="1600" i="1" dirty="0">
                <a:latin typeface="Times New Roman" panose="02020603050405020304" pitchFamily="18" charset="0"/>
                <a:cs typeface="Times New Roman" panose="02020603050405020304" pitchFamily="18" charset="0"/>
              </a:rPr>
              <a:t>) Konuşmasında sürekli zorluğa,</a:t>
            </a: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c</a:t>
            </a:r>
            <a:r>
              <a:rPr lang="tr-TR" sz="1600" i="1" dirty="0">
                <a:latin typeface="Times New Roman" panose="02020603050405020304" pitchFamily="18" charset="0"/>
                <a:cs typeface="Times New Roman" panose="02020603050405020304" pitchFamily="18" charset="0"/>
              </a:rPr>
              <a:t>) Yüzünde sabit ize,</a:t>
            </a:r>
          </a:p>
          <a:p>
            <a:pPr algn="just"/>
            <a:r>
              <a:rPr lang="tr-TR" sz="1600" i="1" dirty="0" smtClean="0">
                <a:latin typeface="Times New Roman" panose="02020603050405020304" pitchFamily="18" charset="0"/>
                <a:cs typeface="Times New Roman" panose="02020603050405020304" pitchFamily="18" charset="0"/>
              </a:rPr>
              <a:t>	 </a:t>
            </a:r>
            <a:r>
              <a:rPr lang="tr-TR" sz="1600" i="1" dirty="0">
                <a:latin typeface="Times New Roman" panose="02020603050405020304" pitchFamily="18" charset="0"/>
                <a:cs typeface="Times New Roman" panose="02020603050405020304" pitchFamily="18" charset="0"/>
              </a:rPr>
              <a:t>d) Yaşamını tehlikeye sokan bir duruma,</a:t>
            </a:r>
          </a:p>
          <a:p>
            <a:pPr algn="just"/>
            <a:r>
              <a:rPr lang="tr-TR" sz="1600" i="1" dirty="0" smtClean="0">
                <a:latin typeface="Times New Roman" panose="02020603050405020304" pitchFamily="18" charset="0"/>
                <a:cs typeface="Times New Roman" panose="02020603050405020304" pitchFamily="18" charset="0"/>
              </a:rPr>
              <a:t>	 </a:t>
            </a:r>
            <a:r>
              <a:rPr lang="tr-TR" sz="1600" i="1" dirty="0">
                <a:latin typeface="Times New Roman" panose="02020603050405020304" pitchFamily="18" charset="0"/>
                <a:cs typeface="Times New Roman" panose="02020603050405020304" pitchFamily="18" charset="0"/>
              </a:rPr>
              <a:t>e) Gebe bir kadına karşı işlenip de çocuğunun vaktinden önce doğmasına</a:t>
            </a:r>
            <a:r>
              <a:rPr lang="tr-TR" sz="1600" i="1" dirty="0" smtClean="0">
                <a:latin typeface="Times New Roman" panose="02020603050405020304" pitchFamily="18" charset="0"/>
                <a:cs typeface="Times New Roman" panose="02020603050405020304" pitchFamily="18" charset="0"/>
              </a:rPr>
              <a:t>,</a:t>
            </a:r>
          </a:p>
          <a:p>
            <a:pPr algn="just"/>
            <a:r>
              <a:rPr lang="tr-TR" sz="1600" i="1" dirty="0" smtClean="0">
                <a:latin typeface="Times New Roman" panose="02020603050405020304" pitchFamily="18" charset="0"/>
                <a:cs typeface="Times New Roman" panose="02020603050405020304" pitchFamily="18" charset="0"/>
              </a:rPr>
              <a:t>	Neden </a:t>
            </a:r>
            <a:r>
              <a:rPr lang="tr-TR" sz="1600" i="1" dirty="0">
                <a:latin typeface="Times New Roman" panose="02020603050405020304" pitchFamily="18" charset="0"/>
                <a:cs typeface="Times New Roman" panose="02020603050405020304" pitchFamily="18" charset="0"/>
              </a:rPr>
              <a:t>olmuşsa, yukarıdaki maddeye göre belirlenen ceza, bir kat artırılır. Ancak, verilecek ceza, birinci fıkraya </a:t>
            </a:r>
            <a:r>
              <a:rPr lang="tr-TR" sz="1600" i="1" dirty="0" smtClean="0">
                <a:latin typeface="Times New Roman" panose="02020603050405020304" pitchFamily="18" charset="0"/>
                <a:cs typeface="Times New Roman" panose="02020603050405020304" pitchFamily="18" charset="0"/>
              </a:rPr>
              <a:t>giren hallerde üç yıldan, üçüncü fıkraya giren hallerde beş yıldan az olamaz.</a:t>
            </a:r>
            <a:endParaRPr lang="tr-TR" sz="1600" i="1" dirty="0">
              <a:latin typeface="Times New Roman" panose="02020603050405020304" pitchFamily="18" charset="0"/>
              <a:cs typeface="Times New Roman" panose="02020603050405020304" pitchFamily="18" charset="0"/>
            </a:endParaRP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a:t>
            </a:r>
            <a:r>
              <a:rPr lang="tr-TR" sz="1600" i="1" dirty="0">
                <a:latin typeface="Times New Roman" panose="02020603050405020304" pitchFamily="18" charset="0"/>
                <a:cs typeface="Times New Roman" panose="02020603050405020304" pitchFamily="18" charset="0"/>
              </a:rPr>
              <a:t>2) Kasten yaralama fiili, mağdurun;</a:t>
            </a: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a</a:t>
            </a:r>
            <a:r>
              <a:rPr lang="tr-TR" sz="1600" i="1" dirty="0">
                <a:latin typeface="Times New Roman" panose="02020603050405020304" pitchFamily="18" charset="0"/>
                <a:cs typeface="Times New Roman" panose="02020603050405020304" pitchFamily="18" charset="0"/>
              </a:rPr>
              <a:t>) İyileşmesi olanağı bulunmayan bir hastalığa veya bitkisel hayata girmesine, </a:t>
            </a:r>
          </a:p>
          <a:p>
            <a:pPr algn="just"/>
            <a:r>
              <a:rPr lang="tr-TR" sz="1600" i="1" dirty="0" smtClean="0">
                <a:latin typeface="Times New Roman" panose="02020603050405020304" pitchFamily="18" charset="0"/>
                <a:cs typeface="Times New Roman" panose="02020603050405020304" pitchFamily="18" charset="0"/>
              </a:rPr>
              <a:t>	 </a:t>
            </a:r>
            <a:r>
              <a:rPr lang="tr-TR" sz="1600" i="1" dirty="0">
                <a:latin typeface="Times New Roman" panose="02020603050405020304" pitchFamily="18" charset="0"/>
                <a:cs typeface="Times New Roman" panose="02020603050405020304" pitchFamily="18" charset="0"/>
              </a:rPr>
              <a:t>b) Duyularından veya organlarından birinin işlevinin yitirilmesine,</a:t>
            </a: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c</a:t>
            </a:r>
            <a:r>
              <a:rPr lang="tr-TR" sz="1600" i="1" dirty="0">
                <a:latin typeface="Times New Roman" panose="02020603050405020304" pitchFamily="18" charset="0"/>
                <a:cs typeface="Times New Roman" panose="02020603050405020304" pitchFamily="18" charset="0"/>
              </a:rPr>
              <a:t>) Konuşma ya da çocuk yapma yeteneklerinin kaybolmasına, </a:t>
            </a:r>
          </a:p>
          <a:p>
            <a:pPr algn="just"/>
            <a:r>
              <a:rPr lang="tr-TR" sz="1600" i="1" dirty="0" smtClean="0">
                <a:latin typeface="Times New Roman" panose="02020603050405020304" pitchFamily="18" charset="0"/>
                <a:cs typeface="Times New Roman" panose="02020603050405020304" pitchFamily="18" charset="0"/>
              </a:rPr>
              <a:t>	 </a:t>
            </a:r>
            <a:r>
              <a:rPr lang="tr-TR" sz="1600" i="1" dirty="0">
                <a:latin typeface="Times New Roman" panose="02020603050405020304" pitchFamily="18" charset="0"/>
                <a:cs typeface="Times New Roman" panose="02020603050405020304" pitchFamily="18" charset="0"/>
              </a:rPr>
              <a:t>d) Yüzünün sürekli değişikliğine,</a:t>
            </a: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e</a:t>
            </a:r>
            <a:r>
              <a:rPr lang="tr-TR" sz="1600" i="1" dirty="0">
                <a:latin typeface="Times New Roman" panose="02020603050405020304" pitchFamily="18" charset="0"/>
                <a:cs typeface="Times New Roman" panose="02020603050405020304" pitchFamily="18" charset="0"/>
              </a:rPr>
              <a:t>) Gebe bir kadına karşı işlenip de çocuğunun düşmesine,</a:t>
            </a: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Neden </a:t>
            </a:r>
            <a:r>
              <a:rPr lang="tr-TR" sz="1600" i="1" dirty="0">
                <a:latin typeface="Times New Roman" panose="02020603050405020304" pitchFamily="18" charset="0"/>
                <a:cs typeface="Times New Roman" panose="02020603050405020304" pitchFamily="18" charset="0"/>
              </a:rPr>
              <a:t>olmuşsa, yukarıdaki maddeye göre belirlenen ceza, iki kat artırılır. Ancak, verilecek ceza, birinci fıkraya </a:t>
            </a:r>
            <a:r>
              <a:rPr lang="tr-TR" sz="1600" i="1" dirty="0" smtClean="0">
                <a:latin typeface="Times New Roman" panose="02020603050405020304" pitchFamily="18" charset="0"/>
                <a:cs typeface="Times New Roman" panose="02020603050405020304" pitchFamily="18" charset="0"/>
              </a:rPr>
              <a:t>giren hallerde </a:t>
            </a:r>
            <a:r>
              <a:rPr lang="tr-TR" sz="1600" i="1" dirty="0">
                <a:latin typeface="Times New Roman" panose="02020603050405020304" pitchFamily="18" charset="0"/>
                <a:cs typeface="Times New Roman" panose="02020603050405020304" pitchFamily="18" charset="0"/>
              </a:rPr>
              <a:t>beş yıldan, üçüncü fıkraya giren hallerde sekiz yıldan az olamaz</a:t>
            </a:r>
            <a:r>
              <a:rPr lang="tr-TR" sz="1600" i="1" dirty="0" smtClean="0">
                <a:latin typeface="Times New Roman" panose="02020603050405020304" pitchFamily="18" charset="0"/>
                <a:cs typeface="Times New Roman" panose="02020603050405020304" pitchFamily="18" charset="0"/>
              </a:rPr>
              <a:t>.</a:t>
            </a:r>
            <a:endParaRPr lang="tr-TR" sz="1600" i="1" dirty="0">
              <a:latin typeface="Times New Roman" panose="02020603050405020304" pitchFamily="18" charset="0"/>
              <a:cs typeface="Times New Roman" panose="02020603050405020304" pitchFamily="18" charset="0"/>
            </a:endParaRPr>
          </a:p>
          <a:p>
            <a:pPr algn="just"/>
            <a:r>
              <a:rPr lang="tr-TR" sz="1600" i="1" dirty="0">
                <a:latin typeface="Times New Roman" panose="02020603050405020304" pitchFamily="18" charset="0"/>
                <a:cs typeface="Times New Roman" panose="02020603050405020304" pitchFamily="18" charset="0"/>
              </a:rPr>
              <a:t> </a:t>
            </a:r>
            <a:r>
              <a:rPr lang="tr-TR" sz="1600" i="1" dirty="0" smtClean="0">
                <a:latin typeface="Times New Roman" panose="02020603050405020304" pitchFamily="18" charset="0"/>
                <a:cs typeface="Times New Roman" panose="02020603050405020304" pitchFamily="18" charset="0"/>
              </a:rPr>
              <a:t>	(</a:t>
            </a:r>
            <a:r>
              <a:rPr lang="tr-TR" sz="1600" i="1" dirty="0">
                <a:latin typeface="Times New Roman" panose="02020603050405020304" pitchFamily="18" charset="0"/>
                <a:cs typeface="Times New Roman" panose="02020603050405020304" pitchFamily="18" charset="0"/>
              </a:rPr>
              <a:t>3) (Değişik: 6/12/2006 – 5560/4 </a:t>
            </a:r>
            <a:r>
              <a:rPr lang="tr-TR" sz="1600" i="1" dirty="0" err="1">
                <a:latin typeface="Times New Roman" panose="02020603050405020304" pitchFamily="18" charset="0"/>
                <a:cs typeface="Times New Roman" panose="02020603050405020304" pitchFamily="18" charset="0"/>
              </a:rPr>
              <a:t>md.</a:t>
            </a:r>
            <a:r>
              <a:rPr lang="tr-TR" sz="1600" i="1" dirty="0">
                <a:latin typeface="Times New Roman" panose="02020603050405020304" pitchFamily="18" charset="0"/>
                <a:cs typeface="Times New Roman" panose="02020603050405020304" pitchFamily="18" charset="0"/>
              </a:rPr>
              <a:t>) Kasten yaralamanın vücutta kemik kırılmasına veya çıkığına neden </a:t>
            </a:r>
            <a:r>
              <a:rPr lang="tr-TR" sz="1600" i="1" dirty="0" smtClean="0">
                <a:latin typeface="Times New Roman" panose="02020603050405020304" pitchFamily="18" charset="0"/>
                <a:cs typeface="Times New Roman" panose="02020603050405020304" pitchFamily="18" charset="0"/>
              </a:rPr>
              <a:t>olması halinde</a:t>
            </a:r>
            <a:r>
              <a:rPr lang="tr-TR" sz="1600" i="1" dirty="0">
                <a:latin typeface="Times New Roman" panose="02020603050405020304" pitchFamily="18" charset="0"/>
                <a:cs typeface="Times New Roman" panose="02020603050405020304" pitchFamily="18" charset="0"/>
              </a:rPr>
              <a:t>, yukarıdaki maddeye göre belirlenen ceza, kırık veya çıkığın hayat fonksiyonlarındaki etkisine göre, yarısına </a:t>
            </a:r>
            <a:r>
              <a:rPr lang="tr-TR" sz="1600" i="1" dirty="0" smtClean="0">
                <a:latin typeface="Times New Roman" panose="02020603050405020304" pitchFamily="18" charset="0"/>
                <a:cs typeface="Times New Roman" panose="02020603050405020304" pitchFamily="18" charset="0"/>
              </a:rPr>
              <a:t>kadar artırılır</a:t>
            </a:r>
            <a:r>
              <a:rPr lang="tr-TR" sz="1600" i="1" dirty="0">
                <a:latin typeface="Times New Roman" panose="02020603050405020304" pitchFamily="18" charset="0"/>
                <a:cs typeface="Times New Roman" panose="02020603050405020304" pitchFamily="18" charset="0"/>
              </a:rPr>
              <a:t>.</a:t>
            </a:r>
          </a:p>
          <a:p>
            <a:pPr algn="just"/>
            <a:r>
              <a:rPr lang="tr-TR" sz="1600" i="1" dirty="0" smtClean="0">
                <a:latin typeface="Times New Roman" panose="02020603050405020304" pitchFamily="18" charset="0"/>
                <a:cs typeface="Times New Roman" panose="02020603050405020304" pitchFamily="18" charset="0"/>
              </a:rPr>
              <a:t>	 </a:t>
            </a:r>
            <a:r>
              <a:rPr lang="tr-TR" sz="1600" i="1" dirty="0">
                <a:latin typeface="Times New Roman" panose="02020603050405020304" pitchFamily="18" charset="0"/>
                <a:cs typeface="Times New Roman" panose="02020603050405020304" pitchFamily="18" charset="0"/>
              </a:rPr>
              <a:t>(4) Kasten yaralama sonucunda ölüm meydana gelmişse, yukarıdaki maddenin birinci fıkrasına giren hallerde </a:t>
            </a:r>
            <a:r>
              <a:rPr lang="tr-TR" sz="1600" i="1" dirty="0" smtClean="0">
                <a:latin typeface="Times New Roman" panose="02020603050405020304" pitchFamily="18" charset="0"/>
                <a:cs typeface="Times New Roman" panose="02020603050405020304" pitchFamily="18" charset="0"/>
              </a:rPr>
              <a:t>sekiz yıldan </a:t>
            </a:r>
            <a:r>
              <a:rPr lang="tr-TR" sz="1600" i="1" dirty="0" err="1">
                <a:latin typeface="Times New Roman" panose="02020603050405020304" pitchFamily="18" charset="0"/>
                <a:cs typeface="Times New Roman" panose="02020603050405020304" pitchFamily="18" charset="0"/>
              </a:rPr>
              <a:t>oniki</a:t>
            </a:r>
            <a:r>
              <a:rPr lang="tr-TR" sz="1600" i="1" dirty="0">
                <a:latin typeface="Times New Roman" panose="02020603050405020304" pitchFamily="18" charset="0"/>
                <a:cs typeface="Times New Roman" panose="02020603050405020304" pitchFamily="18" charset="0"/>
              </a:rPr>
              <a:t> yıla kadar, üçüncü fıkrasına giren hallerde ise </a:t>
            </a:r>
            <a:r>
              <a:rPr lang="tr-TR" sz="1600" i="1" dirty="0" err="1">
                <a:latin typeface="Times New Roman" panose="02020603050405020304" pitchFamily="18" charset="0"/>
                <a:cs typeface="Times New Roman" panose="02020603050405020304" pitchFamily="18" charset="0"/>
              </a:rPr>
              <a:t>oniki</a:t>
            </a:r>
            <a:r>
              <a:rPr lang="tr-TR" sz="1600" i="1" dirty="0">
                <a:latin typeface="Times New Roman" panose="02020603050405020304" pitchFamily="18" charset="0"/>
                <a:cs typeface="Times New Roman" panose="02020603050405020304" pitchFamily="18" charset="0"/>
              </a:rPr>
              <a:t> yıldan </a:t>
            </a:r>
            <a:r>
              <a:rPr lang="tr-TR" sz="1600" i="1" dirty="0" err="1">
                <a:latin typeface="Times New Roman" panose="02020603050405020304" pitchFamily="18" charset="0"/>
                <a:cs typeface="Times New Roman" panose="02020603050405020304" pitchFamily="18" charset="0"/>
              </a:rPr>
              <a:t>onaltı</a:t>
            </a:r>
            <a:r>
              <a:rPr lang="tr-TR" sz="1600" i="1" dirty="0">
                <a:latin typeface="Times New Roman" panose="02020603050405020304" pitchFamily="18" charset="0"/>
                <a:cs typeface="Times New Roman" panose="02020603050405020304" pitchFamily="18" charset="0"/>
              </a:rPr>
              <a:t> yıla kadar hapis cezasına hükmolunur</a:t>
            </a:r>
            <a:r>
              <a:rPr lang="tr-TR" sz="1600" i="1" dirty="0" smtClean="0">
                <a:latin typeface="Times New Roman" panose="02020603050405020304" pitchFamily="18" charset="0"/>
                <a:cs typeface="Times New Roman" panose="02020603050405020304" pitchFamily="18" charset="0"/>
              </a:rPr>
              <a:t>.”</a:t>
            </a:r>
            <a:endParaRPr lang="tr-TR" sz="1600" i="1" dirty="0">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416837326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323528" y="1916832"/>
            <a:ext cx="8363272" cy="2739211"/>
          </a:xfrm>
          <a:prstGeom prst="rect">
            <a:avLst/>
          </a:prstGeom>
        </p:spPr>
        <p:txBody>
          <a:bodyPr wrap="square">
            <a:spAutoFit/>
          </a:bodyPr>
          <a:lstStyle/>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400" dirty="0">
                <a:latin typeface="+mn-lt"/>
                <a:cs typeface="+mn-cs"/>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14</a:t>
            </a:fld>
            <a:endParaRPr lang="tr-TR" dirty="0"/>
          </a:p>
        </p:txBody>
      </p:sp>
      <p:sp>
        <p:nvSpPr>
          <p:cNvPr id="6" name="Metin kutusu 4"/>
          <p:cNvSpPr txBox="1">
            <a:spLocks noChangeArrowheads="1"/>
          </p:cNvSpPr>
          <p:nvPr/>
        </p:nvSpPr>
        <p:spPr bwMode="auto">
          <a:xfrm>
            <a:off x="2339752" y="533431"/>
            <a:ext cx="4464496" cy="461665"/>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smtClean="0">
                <a:solidFill>
                  <a:srgbClr val="FF0000"/>
                </a:solidFill>
                <a:latin typeface="Times New Roman" panose="02020603050405020304" pitchFamily="18" charset="0"/>
                <a:cs typeface="Times New Roman" panose="02020603050405020304" pitchFamily="18" charset="0"/>
              </a:rPr>
              <a:t>TCK, Madde 106</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8" name="Dikdörtgen 7"/>
          <p:cNvSpPr/>
          <p:nvPr/>
        </p:nvSpPr>
        <p:spPr>
          <a:xfrm>
            <a:off x="-8503" y="860362"/>
            <a:ext cx="9144000" cy="5632311"/>
          </a:xfrm>
          <a:prstGeom prst="rect">
            <a:avLst/>
          </a:prstGeom>
        </p:spPr>
        <p:txBody>
          <a:bodyPr wrap="square">
            <a:spAutoFit/>
          </a:bodyPr>
          <a:lstStyle/>
          <a:p>
            <a:r>
              <a:rPr lang="tr-TR" i="1" dirty="0" smtClean="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a:t>
            </a:r>
            <a:r>
              <a:rPr lang="tr-TR" sz="2000" b="1" i="1" dirty="0">
                <a:latin typeface="Times New Roman" panose="02020603050405020304" pitchFamily="18" charset="0"/>
                <a:cs typeface="Times New Roman" panose="02020603050405020304" pitchFamily="18" charset="0"/>
              </a:rPr>
              <a:t>Tehdit</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a:t>
            </a:r>
            <a:r>
              <a:rPr lang="tr-TR" sz="2000" b="1" i="1" dirty="0" smtClean="0">
                <a:latin typeface="Times New Roman" panose="02020603050405020304" pitchFamily="18" charset="0"/>
                <a:cs typeface="Times New Roman" panose="02020603050405020304" pitchFamily="18" charset="0"/>
              </a:rPr>
              <a:t>Madde </a:t>
            </a:r>
            <a:r>
              <a:rPr lang="tr-TR" sz="2000" b="1" i="1" dirty="0">
                <a:latin typeface="Times New Roman" panose="02020603050405020304" pitchFamily="18" charset="0"/>
                <a:cs typeface="Times New Roman" panose="02020603050405020304" pitchFamily="18" charset="0"/>
              </a:rPr>
              <a:t>106- </a:t>
            </a:r>
            <a:r>
              <a:rPr lang="tr-TR" sz="2000" i="1" dirty="0">
                <a:latin typeface="Times New Roman" panose="02020603050405020304" pitchFamily="18" charset="0"/>
                <a:cs typeface="Times New Roman" panose="02020603050405020304" pitchFamily="18" charset="0"/>
              </a:rPr>
              <a:t>(1) Bir başkasını, kendisinin veya yakınının hayatına, vücut veya cinsel dokunulmazlığına yönelik </a:t>
            </a:r>
            <a:r>
              <a:rPr lang="tr-TR" sz="2000" i="1" dirty="0" smtClean="0">
                <a:latin typeface="Times New Roman" panose="02020603050405020304" pitchFamily="18" charset="0"/>
                <a:cs typeface="Times New Roman" panose="02020603050405020304" pitchFamily="18" charset="0"/>
              </a:rPr>
              <a:t>bir saldırı </a:t>
            </a:r>
            <a:r>
              <a:rPr lang="tr-TR" sz="2000" i="1" dirty="0">
                <a:latin typeface="Times New Roman" panose="02020603050405020304" pitchFamily="18" charset="0"/>
                <a:cs typeface="Times New Roman" panose="02020603050405020304" pitchFamily="18" charset="0"/>
              </a:rPr>
              <a:t>gerçekleştireceğinden bahisle tehdit eden kişi, altı aydan iki yıla kadar hapis cezası ile cezalandırılır. Malvarlığı </a:t>
            </a:r>
            <a:r>
              <a:rPr lang="tr-TR" sz="2000" i="1" dirty="0" smtClean="0">
                <a:latin typeface="Times New Roman" panose="02020603050405020304" pitchFamily="18" charset="0"/>
                <a:cs typeface="Times New Roman" panose="02020603050405020304" pitchFamily="18" charset="0"/>
              </a:rPr>
              <a:t>itibarıyla </a:t>
            </a:r>
            <a:r>
              <a:rPr lang="tr-TR" sz="2000" i="1" dirty="0">
                <a:latin typeface="Times New Roman" panose="02020603050405020304" pitchFamily="18" charset="0"/>
                <a:cs typeface="Times New Roman" panose="02020603050405020304" pitchFamily="18" charset="0"/>
              </a:rPr>
              <a:t>büyük bir zarara uğratacağından veya sair bir kötülük edeceğinden bahisle tehditte </a:t>
            </a:r>
            <a:r>
              <a:rPr lang="tr-TR" sz="2000" i="1" dirty="0" smtClean="0">
                <a:latin typeface="Times New Roman" panose="02020603050405020304" pitchFamily="18" charset="0"/>
                <a:cs typeface="Times New Roman" panose="02020603050405020304" pitchFamily="18" charset="0"/>
              </a:rPr>
              <a:t>ise</a:t>
            </a:r>
            <a:r>
              <a:rPr lang="tr-TR" sz="2000" i="1" dirty="0">
                <a:latin typeface="Times New Roman" panose="02020603050405020304" pitchFamily="18" charset="0"/>
                <a:cs typeface="Times New Roman" panose="02020603050405020304" pitchFamily="18" charset="0"/>
              </a:rPr>
              <a:t>, mağdurun şikayeti </a:t>
            </a:r>
            <a:r>
              <a:rPr lang="tr-TR" sz="2000" i="1" dirty="0" smtClean="0">
                <a:latin typeface="Times New Roman" panose="02020603050405020304" pitchFamily="18" charset="0"/>
                <a:cs typeface="Times New Roman" panose="02020603050405020304" pitchFamily="18" charset="0"/>
              </a:rPr>
              <a:t>üzerine, altı </a:t>
            </a:r>
            <a:r>
              <a:rPr lang="tr-TR" sz="2000" i="1" dirty="0">
                <a:latin typeface="Times New Roman" panose="02020603050405020304" pitchFamily="18" charset="0"/>
                <a:cs typeface="Times New Roman" panose="02020603050405020304" pitchFamily="18" charset="0"/>
              </a:rPr>
              <a:t>aya kadar hapis veya adlî para cezasına hükmolunur.</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a:t>
            </a:r>
            <a:r>
              <a:rPr lang="tr-TR" sz="2000" i="1" dirty="0">
                <a:latin typeface="Times New Roman" panose="02020603050405020304" pitchFamily="18" charset="0"/>
                <a:cs typeface="Times New Roman" panose="02020603050405020304" pitchFamily="18" charset="0"/>
              </a:rPr>
              <a:t>2) Tehdidin;</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a</a:t>
            </a:r>
            <a:r>
              <a:rPr lang="tr-TR" sz="2000" i="1" dirty="0">
                <a:latin typeface="Times New Roman" panose="02020603050405020304" pitchFamily="18" charset="0"/>
                <a:cs typeface="Times New Roman" panose="02020603050405020304" pitchFamily="18" charset="0"/>
              </a:rPr>
              <a:t>) Silahla,</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b</a:t>
            </a:r>
            <a:r>
              <a:rPr lang="tr-TR" sz="2000" i="1" dirty="0">
                <a:latin typeface="Times New Roman" panose="02020603050405020304" pitchFamily="18" charset="0"/>
                <a:cs typeface="Times New Roman" panose="02020603050405020304" pitchFamily="18" charset="0"/>
              </a:rPr>
              <a:t>) Kişinin kendisini tanınmayacak bir hale koyması suretiyle, imzasız mektupla veya özel işaretlerle, </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c</a:t>
            </a:r>
            <a:r>
              <a:rPr lang="tr-TR" sz="2000" i="1" dirty="0">
                <a:latin typeface="Times New Roman" panose="02020603050405020304" pitchFamily="18" charset="0"/>
                <a:cs typeface="Times New Roman" panose="02020603050405020304" pitchFamily="18" charset="0"/>
              </a:rPr>
              <a:t>) Birden fazla kişi tarafından birlikte,</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d</a:t>
            </a:r>
            <a:r>
              <a:rPr lang="tr-TR" sz="2000" i="1" dirty="0">
                <a:latin typeface="Times New Roman" panose="02020603050405020304" pitchFamily="18" charset="0"/>
                <a:cs typeface="Times New Roman" panose="02020603050405020304" pitchFamily="18" charset="0"/>
              </a:rPr>
              <a:t>) Var olan veya var sayılan suç örgütlerinin oluşturdukları korkutucu güçten yararlanılarak, </a:t>
            </a:r>
            <a:endParaRPr lang="tr-TR" sz="2000" i="1" dirty="0" smtClean="0">
              <a:latin typeface="Times New Roman" panose="02020603050405020304" pitchFamily="18" charset="0"/>
              <a:cs typeface="Times New Roman" panose="02020603050405020304" pitchFamily="18" charset="0"/>
            </a:endParaRP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İşlenmesi </a:t>
            </a:r>
            <a:r>
              <a:rPr lang="tr-TR" sz="2000" i="1" dirty="0">
                <a:latin typeface="Times New Roman" panose="02020603050405020304" pitchFamily="18" charset="0"/>
                <a:cs typeface="Times New Roman" panose="02020603050405020304" pitchFamily="18" charset="0"/>
              </a:rPr>
              <a:t>halinde, fail hakkında iki yıldan beş yıla kadar hapis cezasına hükmolunur.</a:t>
            </a:r>
          </a:p>
          <a:p>
            <a:pPr algn="just"/>
            <a:r>
              <a:rPr lang="tr-TR" sz="2000" i="1" dirty="0">
                <a:latin typeface="Times New Roman" panose="02020603050405020304" pitchFamily="18" charset="0"/>
                <a:cs typeface="Times New Roman" panose="02020603050405020304" pitchFamily="18" charset="0"/>
              </a:rPr>
              <a:t> </a:t>
            </a:r>
            <a:r>
              <a:rPr lang="tr-TR" sz="2000" i="1" dirty="0" smtClean="0">
                <a:latin typeface="Times New Roman" panose="02020603050405020304" pitchFamily="18" charset="0"/>
                <a:cs typeface="Times New Roman" panose="02020603050405020304" pitchFamily="18" charset="0"/>
              </a:rPr>
              <a:t>	(</a:t>
            </a:r>
            <a:r>
              <a:rPr lang="tr-TR" sz="2000" i="1" dirty="0">
                <a:latin typeface="Times New Roman" panose="02020603050405020304" pitchFamily="18" charset="0"/>
                <a:cs typeface="Times New Roman" panose="02020603050405020304" pitchFamily="18" charset="0"/>
              </a:rPr>
              <a:t>3) Tehdit amacıyla kasten öldürme, kasten yaralama veya malvarlığına zarar verme suçunun işlenmesi halinde,</a:t>
            </a:r>
          </a:p>
          <a:p>
            <a:pPr algn="just"/>
            <a:r>
              <a:rPr lang="tr-TR" sz="2000" i="1" dirty="0">
                <a:latin typeface="Times New Roman" panose="02020603050405020304" pitchFamily="18" charset="0"/>
                <a:cs typeface="Times New Roman" panose="02020603050405020304" pitchFamily="18" charset="0"/>
              </a:rPr>
              <a:t>ayrıca bu suçlardan dolayı ceza verilir</a:t>
            </a:r>
            <a:r>
              <a:rPr lang="tr-TR" sz="2000" i="1" dirty="0" smtClean="0">
                <a:latin typeface="Times New Roman" panose="02020603050405020304" pitchFamily="18" charset="0"/>
                <a:cs typeface="Times New Roman" panose="02020603050405020304" pitchFamily="18" charset="0"/>
              </a:rPr>
              <a:t>.”</a:t>
            </a:r>
            <a:endParaRPr lang="tr-TR" sz="2000" i="1" dirty="0">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502593488"/>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323528" y="1916832"/>
            <a:ext cx="8363272" cy="2739211"/>
          </a:xfrm>
          <a:prstGeom prst="rect">
            <a:avLst/>
          </a:prstGeom>
        </p:spPr>
        <p:txBody>
          <a:bodyPr wrap="square">
            <a:spAutoFit/>
          </a:bodyPr>
          <a:lstStyle/>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dirty="0" smtClean="0">
              <a:latin typeface="Times New Roman" panose="02020603050405020304" pitchFamily="18" charset="0"/>
              <a:cs typeface="Times New Roman" panose="02020603050405020304" pitchFamily="18" charset="0"/>
            </a:endParaRPr>
          </a:p>
          <a:p>
            <a:pPr marL="342900" indent="-342900" algn="just" fontAlgn="auto">
              <a:spcBef>
                <a:spcPts val="0"/>
              </a:spcBef>
              <a:spcAft>
                <a:spcPts val="0"/>
              </a:spcAft>
              <a:buFont typeface="Arial" panose="020B0604020202020204" pitchFamily="34" charset="0"/>
              <a:buChar char="•"/>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400" dirty="0">
                <a:latin typeface="+mn-lt"/>
                <a:cs typeface="+mn-cs"/>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15</a:t>
            </a:fld>
            <a:endParaRPr lang="tr-TR" dirty="0"/>
          </a:p>
        </p:txBody>
      </p:sp>
      <p:sp>
        <p:nvSpPr>
          <p:cNvPr id="6" name="Metin kutusu 4"/>
          <p:cNvSpPr txBox="1">
            <a:spLocks noChangeArrowheads="1"/>
          </p:cNvSpPr>
          <p:nvPr/>
        </p:nvSpPr>
        <p:spPr bwMode="auto">
          <a:xfrm>
            <a:off x="2411760" y="444757"/>
            <a:ext cx="4464496" cy="461665"/>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smtClean="0">
                <a:solidFill>
                  <a:srgbClr val="FF0000"/>
                </a:solidFill>
                <a:latin typeface="Times New Roman" panose="02020603050405020304" pitchFamily="18" charset="0"/>
                <a:cs typeface="Times New Roman" panose="02020603050405020304" pitchFamily="18" charset="0"/>
              </a:rPr>
              <a:t>TCK, Madde 125</a:t>
            </a:r>
            <a:endParaRPr lang="tr-TR" sz="2400" b="1" dirty="0">
              <a:solidFill>
                <a:srgbClr val="FF0000"/>
              </a:solidFill>
              <a:latin typeface="Times New Roman" panose="02020603050405020304" pitchFamily="18" charset="0"/>
              <a:cs typeface="Times New Roman" panose="02020603050405020304" pitchFamily="18" charset="0"/>
            </a:endParaRPr>
          </a:p>
        </p:txBody>
      </p:sp>
      <p:sp>
        <p:nvSpPr>
          <p:cNvPr id="7" name="Dikdörtgen 6"/>
          <p:cNvSpPr/>
          <p:nvPr/>
        </p:nvSpPr>
        <p:spPr>
          <a:xfrm>
            <a:off x="0" y="724039"/>
            <a:ext cx="9144000" cy="5632311"/>
          </a:xfrm>
          <a:prstGeom prst="rect">
            <a:avLst/>
          </a:prstGeom>
        </p:spPr>
        <p:txBody>
          <a:bodyPr wrap="square">
            <a:spAutoFit/>
          </a:bodyPr>
          <a:lstStyle/>
          <a:p>
            <a:pPr algn="just"/>
            <a:r>
              <a:rPr lang="tr-TR" sz="1700" b="1" i="1" dirty="0" smtClean="0">
                <a:latin typeface="Times New Roman" panose="02020603050405020304" pitchFamily="18" charset="0"/>
                <a:cs typeface="Times New Roman" panose="02020603050405020304" pitchFamily="18" charset="0"/>
              </a:rPr>
              <a:t>	</a:t>
            </a:r>
            <a:r>
              <a:rPr lang="tr-TR" b="1" i="1" dirty="0" smtClean="0">
                <a:latin typeface="Times New Roman" panose="02020603050405020304" pitchFamily="18" charset="0"/>
                <a:cs typeface="Times New Roman" panose="02020603050405020304" pitchFamily="18" charset="0"/>
              </a:rPr>
              <a:t>“</a:t>
            </a:r>
            <a:r>
              <a:rPr lang="tr-TR" b="1" i="1" dirty="0">
                <a:latin typeface="Times New Roman" panose="02020603050405020304" pitchFamily="18" charset="0"/>
                <a:cs typeface="Times New Roman" panose="02020603050405020304" pitchFamily="18" charset="0"/>
              </a:rPr>
              <a:t>Hakaret</a:t>
            </a:r>
          </a:p>
          <a:p>
            <a:pPr algn="just"/>
            <a:r>
              <a:rPr lang="tr-TR" i="1" dirty="0">
                <a:latin typeface="Times New Roman" panose="02020603050405020304" pitchFamily="18" charset="0"/>
                <a:cs typeface="Times New Roman" panose="02020603050405020304" pitchFamily="18" charset="0"/>
              </a:rPr>
              <a:t> </a:t>
            </a:r>
            <a:r>
              <a:rPr lang="tr-TR" i="1" dirty="0" smtClean="0">
                <a:latin typeface="Times New Roman" panose="02020603050405020304" pitchFamily="18" charset="0"/>
                <a:cs typeface="Times New Roman" panose="02020603050405020304" pitchFamily="18" charset="0"/>
              </a:rPr>
              <a:t>	</a:t>
            </a:r>
            <a:r>
              <a:rPr lang="tr-TR" b="1" i="1" dirty="0" smtClean="0">
                <a:latin typeface="Times New Roman" panose="02020603050405020304" pitchFamily="18" charset="0"/>
                <a:cs typeface="Times New Roman" panose="02020603050405020304" pitchFamily="18" charset="0"/>
              </a:rPr>
              <a:t>Madde </a:t>
            </a:r>
            <a:r>
              <a:rPr lang="tr-TR" b="1" i="1" dirty="0">
                <a:latin typeface="Times New Roman" panose="02020603050405020304" pitchFamily="18" charset="0"/>
                <a:cs typeface="Times New Roman" panose="02020603050405020304" pitchFamily="18" charset="0"/>
              </a:rPr>
              <a:t>125- </a:t>
            </a:r>
            <a:r>
              <a:rPr lang="tr-TR" i="1" dirty="0">
                <a:latin typeface="Times New Roman" panose="02020603050405020304" pitchFamily="18" charset="0"/>
                <a:cs typeface="Times New Roman" panose="02020603050405020304" pitchFamily="18" charset="0"/>
              </a:rPr>
              <a:t>(1) Bir kimseye onur, şeref ve saygınlığını rencide edebilecek nitelikte somut bir fiil veya olgu </a:t>
            </a:r>
            <a:r>
              <a:rPr lang="tr-TR" i="1" dirty="0" smtClean="0">
                <a:latin typeface="Times New Roman" panose="02020603050405020304" pitchFamily="18" charset="0"/>
                <a:cs typeface="Times New Roman" panose="02020603050405020304" pitchFamily="18" charset="0"/>
              </a:rPr>
              <a:t>isnat eden </a:t>
            </a:r>
            <a:r>
              <a:rPr lang="tr-TR" i="1" dirty="0">
                <a:latin typeface="Times New Roman" panose="02020603050405020304" pitchFamily="18" charset="0"/>
                <a:cs typeface="Times New Roman" panose="02020603050405020304" pitchFamily="18" charset="0"/>
              </a:rPr>
              <a:t>(...) </a:t>
            </a:r>
            <a:r>
              <a:rPr lang="tr-TR" i="1" dirty="0" smtClean="0">
                <a:latin typeface="Times New Roman" panose="02020603050405020304" pitchFamily="18" charset="0"/>
                <a:cs typeface="Times New Roman" panose="02020603050405020304" pitchFamily="18" charset="0"/>
              </a:rPr>
              <a:t>(1) veya </a:t>
            </a:r>
            <a:r>
              <a:rPr lang="tr-TR" i="1" dirty="0">
                <a:latin typeface="Times New Roman" panose="02020603050405020304" pitchFamily="18" charset="0"/>
                <a:cs typeface="Times New Roman" panose="02020603050405020304" pitchFamily="18" charset="0"/>
              </a:rPr>
              <a:t>sövmek suretiyle bir kimsenin onur, şeref ve saygınlığına saldıran kişi, üç aydan iki yıla kadar hapis </a:t>
            </a:r>
            <a:r>
              <a:rPr lang="tr-TR" i="1" dirty="0" smtClean="0">
                <a:latin typeface="Times New Roman" panose="02020603050405020304" pitchFamily="18" charset="0"/>
                <a:cs typeface="Times New Roman" panose="02020603050405020304" pitchFamily="18" charset="0"/>
              </a:rPr>
              <a:t>veya adlî </a:t>
            </a:r>
            <a:r>
              <a:rPr lang="tr-TR" i="1" dirty="0">
                <a:latin typeface="Times New Roman" panose="02020603050405020304" pitchFamily="18" charset="0"/>
                <a:cs typeface="Times New Roman" panose="02020603050405020304" pitchFamily="18" charset="0"/>
              </a:rPr>
              <a:t>para cezası ile cezalandırılır. Mağdurun gıyabında hakaretin cezalandırılabilmesi için fiilin en az üç kişiyle ihtilat </a:t>
            </a:r>
            <a:r>
              <a:rPr lang="tr-TR" i="1" dirty="0" smtClean="0">
                <a:latin typeface="Times New Roman" panose="02020603050405020304" pitchFamily="18" charset="0"/>
                <a:cs typeface="Times New Roman" panose="02020603050405020304" pitchFamily="18" charset="0"/>
              </a:rPr>
              <a:t>ederek işlenmesi </a:t>
            </a:r>
            <a:r>
              <a:rPr lang="tr-TR" i="1" dirty="0">
                <a:latin typeface="Times New Roman" panose="02020603050405020304" pitchFamily="18" charset="0"/>
                <a:cs typeface="Times New Roman" panose="02020603050405020304" pitchFamily="18" charset="0"/>
              </a:rPr>
              <a:t>gerekir.</a:t>
            </a:r>
          </a:p>
          <a:p>
            <a:pPr algn="just"/>
            <a:r>
              <a:rPr lang="tr-TR" i="1" dirty="0" smtClean="0">
                <a:latin typeface="Times New Roman" panose="02020603050405020304" pitchFamily="18" charset="0"/>
                <a:cs typeface="Times New Roman" panose="02020603050405020304" pitchFamily="18" charset="0"/>
              </a:rPr>
              <a:t>	 </a:t>
            </a:r>
            <a:r>
              <a:rPr lang="tr-TR" i="1" dirty="0">
                <a:latin typeface="Times New Roman" panose="02020603050405020304" pitchFamily="18" charset="0"/>
                <a:cs typeface="Times New Roman" panose="02020603050405020304" pitchFamily="18" charset="0"/>
              </a:rPr>
              <a:t>(2) Fiilin, mağduru muhatap alan sesli, yazılı veya görüntülü bir iletiyle işlenmesi halinde, yukarıdaki </a:t>
            </a:r>
            <a:r>
              <a:rPr lang="tr-TR" i="1" dirty="0" smtClean="0">
                <a:latin typeface="Times New Roman" panose="02020603050405020304" pitchFamily="18" charset="0"/>
                <a:cs typeface="Times New Roman" panose="02020603050405020304" pitchFamily="18" charset="0"/>
              </a:rPr>
              <a:t>fıkrada belirtilen </a:t>
            </a:r>
            <a:r>
              <a:rPr lang="tr-TR" i="1" dirty="0">
                <a:latin typeface="Times New Roman" panose="02020603050405020304" pitchFamily="18" charset="0"/>
                <a:cs typeface="Times New Roman" panose="02020603050405020304" pitchFamily="18" charset="0"/>
              </a:rPr>
              <a:t>cezaya hükmolunur.</a:t>
            </a:r>
          </a:p>
          <a:p>
            <a:pPr algn="just"/>
            <a:r>
              <a:rPr lang="tr-TR" i="1" dirty="0">
                <a:latin typeface="Times New Roman" panose="02020603050405020304" pitchFamily="18" charset="0"/>
                <a:cs typeface="Times New Roman" panose="02020603050405020304" pitchFamily="18" charset="0"/>
              </a:rPr>
              <a:t> </a:t>
            </a:r>
            <a:r>
              <a:rPr lang="tr-TR" i="1" dirty="0" smtClean="0">
                <a:latin typeface="Times New Roman" panose="02020603050405020304" pitchFamily="18" charset="0"/>
                <a:cs typeface="Times New Roman" panose="02020603050405020304" pitchFamily="18" charset="0"/>
              </a:rPr>
              <a:t>	(</a:t>
            </a:r>
            <a:r>
              <a:rPr lang="tr-TR" i="1" dirty="0">
                <a:latin typeface="Times New Roman" panose="02020603050405020304" pitchFamily="18" charset="0"/>
                <a:cs typeface="Times New Roman" panose="02020603050405020304" pitchFamily="18" charset="0"/>
              </a:rPr>
              <a:t>3) Hakaret suçunun;</a:t>
            </a:r>
          </a:p>
          <a:p>
            <a:pPr algn="just"/>
            <a:r>
              <a:rPr lang="tr-TR" i="1" dirty="0" smtClean="0">
                <a:latin typeface="Times New Roman" panose="02020603050405020304" pitchFamily="18" charset="0"/>
                <a:cs typeface="Times New Roman" panose="02020603050405020304" pitchFamily="18" charset="0"/>
              </a:rPr>
              <a:t>	 </a:t>
            </a:r>
            <a:r>
              <a:rPr lang="tr-TR" i="1" dirty="0">
                <a:latin typeface="Times New Roman" panose="02020603050405020304" pitchFamily="18" charset="0"/>
                <a:cs typeface="Times New Roman" panose="02020603050405020304" pitchFamily="18" charset="0"/>
              </a:rPr>
              <a:t>a) </a:t>
            </a:r>
            <a:r>
              <a:rPr lang="tr-TR" b="1" i="1" dirty="0">
                <a:latin typeface="Times New Roman" panose="02020603050405020304" pitchFamily="18" charset="0"/>
                <a:cs typeface="Times New Roman" panose="02020603050405020304" pitchFamily="18" charset="0"/>
              </a:rPr>
              <a:t>Kamu görevlisine karşı görevinden dolayı,</a:t>
            </a:r>
          </a:p>
          <a:p>
            <a:pPr algn="just"/>
            <a:r>
              <a:rPr lang="tr-TR" i="1" dirty="0">
                <a:latin typeface="Times New Roman" panose="02020603050405020304" pitchFamily="18" charset="0"/>
                <a:cs typeface="Times New Roman" panose="02020603050405020304" pitchFamily="18" charset="0"/>
              </a:rPr>
              <a:t> </a:t>
            </a:r>
            <a:r>
              <a:rPr lang="tr-TR" i="1" dirty="0" smtClean="0">
                <a:latin typeface="Times New Roman" panose="02020603050405020304" pitchFamily="18" charset="0"/>
                <a:cs typeface="Times New Roman" panose="02020603050405020304" pitchFamily="18" charset="0"/>
              </a:rPr>
              <a:t>	b</a:t>
            </a:r>
            <a:r>
              <a:rPr lang="tr-TR" i="1" dirty="0">
                <a:latin typeface="Times New Roman" panose="02020603050405020304" pitchFamily="18" charset="0"/>
                <a:cs typeface="Times New Roman" panose="02020603050405020304" pitchFamily="18" charset="0"/>
              </a:rPr>
              <a:t>) Dini, siyasi, sosyal, felsefi inanç, düşünce ve kanaatlerini açıklamasından, değiştirmesinden, yaymaya</a:t>
            </a:r>
          </a:p>
          <a:p>
            <a:pPr algn="just"/>
            <a:r>
              <a:rPr lang="tr-TR" i="1" dirty="0">
                <a:latin typeface="Times New Roman" panose="02020603050405020304" pitchFamily="18" charset="0"/>
                <a:cs typeface="Times New Roman" panose="02020603050405020304" pitchFamily="18" charset="0"/>
              </a:rPr>
              <a:t>çalışmasından, mensup olduğu dinin emir ve yasaklarına uygun davranmasından dolayı, </a:t>
            </a:r>
          </a:p>
          <a:p>
            <a:pPr algn="just"/>
            <a:r>
              <a:rPr lang="tr-TR" i="1" dirty="0" smtClean="0">
                <a:latin typeface="Times New Roman" panose="02020603050405020304" pitchFamily="18" charset="0"/>
                <a:cs typeface="Times New Roman" panose="02020603050405020304" pitchFamily="18" charset="0"/>
              </a:rPr>
              <a:t>	 </a:t>
            </a:r>
            <a:r>
              <a:rPr lang="tr-TR" i="1" dirty="0">
                <a:latin typeface="Times New Roman" panose="02020603050405020304" pitchFamily="18" charset="0"/>
                <a:cs typeface="Times New Roman" panose="02020603050405020304" pitchFamily="18" charset="0"/>
              </a:rPr>
              <a:t>c) Kişinin mensup bulunduğu dine göre kutsal sayılan değerlerden bahisle,</a:t>
            </a:r>
          </a:p>
          <a:p>
            <a:pPr algn="just"/>
            <a:r>
              <a:rPr lang="tr-TR" i="1" dirty="0">
                <a:latin typeface="Times New Roman" panose="02020603050405020304" pitchFamily="18" charset="0"/>
                <a:cs typeface="Times New Roman" panose="02020603050405020304" pitchFamily="18" charset="0"/>
              </a:rPr>
              <a:t> İşlenmesi halinde, cezanın alt sınırı bir yıldan az olamaz. </a:t>
            </a:r>
          </a:p>
          <a:p>
            <a:pPr algn="just"/>
            <a:r>
              <a:rPr lang="tr-TR" i="1" dirty="0" smtClean="0">
                <a:latin typeface="Times New Roman" panose="02020603050405020304" pitchFamily="18" charset="0"/>
                <a:cs typeface="Times New Roman" panose="02020603050405020304" pitchFamily="18" charset="0"/>
              </a:rPr>
              <a:t>	 </a:t>
            </a:r>
            <a:r>
              <a:rPr lang="tr-TR" i="1" dirty="0">
                <a:latin typeface="Times New Roman" panose="02020603050405020304" pitchFamily="18" charset="0"/>
                <a:cs typeface="Times New Roman" panose="02020603050405020304" pitchFamily="18" charset="0"/>
              </a:rPr>
              <a:t>(4) (Değişik: 29/6/2005 – 5377/15 </a:t>
            </a:r>
            <a:r>
              <a:rPr lang="tr-TR" i="1" dirty="0" err="1">
                <a:latin typeface="Times New Roman" panose="02020603050405020304" pitchFamily="18" charset="0"/>
                <a:cs typeface="Times New Roman" panose="02020603050405020304" pitchFamily="18" charset="0"/>
              </a:rPr>
              <a:t>md.</a:t>
            </a:r>
            <a:r>
              <a:rPr lang="tr-TR" i="1" dirty="0">
                <a:latin typeface="Times New Roman" panose="02020603050405020304" pitchFamily="18" charset="0"/>
                <a:cs typeface="Times New Roman" panose="02020603050405020304" pitchFamily="18" charset="0"/>
              </a:rPr>
              <a:t>) Hakaretin alenen işlenmesi halinde ceza altıda biri oranında artırılır. </a:t>
            </a:r>
          </a:p>
          <a:p>
            <a:pPr algn="just"/>
            <a:r>
              <a:rPr lang="tr-TR" i="1" dirty="0">
                <a:latin typeface="Times New Roman" panose="02020603050405020304" pitchFamily="18" charset="0"/>
                <a:cs typeface="Times New Roman" panose="02020603050405020304" pitchFamily="18" charset="0"/>
              </a:rPr>
              <a:t> </a:t>
            </a:r>
            <a:r>
              <a:rPr lang="tr-TR" i="1" dirty="0" smtClean="0">
                <a:latin typeface="Times New Roman" panose="02020603050405020304" pitchFamily="18" charset="0"/>
                <a:cs typeface="Times New Roman" panose="02020603050405020304" pitchFamily="18" charset="0"/>
              </a:rPr>
              <a:t>	(</a:t>
            </a:r>
            <a:r>
              <a:rPr lang="tr-TR" i="1" dirty="0">
                <a:latin typeface="Times New Roman" panose="02020603050405020304" pitchFamily="18" charset="0"/>
                <a:cs typeface="Times New Roman" panose="02020603050405020304" pitchFamily="18" charset="0"/>
              </a:rPr>
              <a:t>5) (Değişik: 29/6/2005 – 5377/15 </a:t>
            </a:r>
            <a:r>
              <a:rPr lang="tr-TR" i="1" dirty="0" err="1">
                <a:latin typeface="Times New Roman" panose="02020603050405020304" pitchFamily="18" charset="0"/>
                <a:cs typeface="Times New Roman" panose="02020603050405020304" pitchFamily="18" charset="0"/>
              </a:rPr>
              <a:t>md.</a:t>
            </a:r>
            <a:r>
              <a:rPr lang="tr-TR" i="1" dirty="0">
                <a:latin typeface="Times New Roman" panose="02020603050405020304" pitchFamily="18" charset="0"/>
                <a:cs typeface="Times New Roman" panose="02020603050405020304" pitchFamily="18" charset="0"/>
              </a:rPr>
              <a:t>) Kurul hâlinde çalışan kamu görevlilerine görevlerinden dolayı </a:t>
            </a:r>
            <a:r>
              <a:rPr lang="tr-TR" i="1" dirty="0" smtClean="0">
                <a:latin typeface="Times New Roman" panose="02020603050405020304" pitchFamily="18" charset="0"/>
                <a:cs typeface="Times New Roman" panose="02020603050405020304" pitchFamily="18" charset="0"/>
              </a:rPr>
              <a:t>hakaret edilmesi </a:t>
            </a:r>
            <a:r>
              <a:rPr lang="tr-TR" i="1" dirty="0">
                <a:latin typeface="Times New Roman" panose="02020603050405020304" pitchFamily="18" charset="0"/>
                <a:cs typeface="Times New Roman" panose="02020603050405020304" pitchFamily="18" charset="0"/>
              </a:rPr>
              <a:t>hâlinde suç, kurulu oluşturan üyelere karşı işlenmiş sayılır. Ancak, bu durumda zincirleme suça ilişkin </a:t>
            </a:r>
            <a:r>
              <a:rPr lang="tr-TR" i="1" dirty="0" smtClean="0">
                <a:latin typeface="Times New Roman" panose="02020603050405020304" pitchFamily="18" charset="0"/>
                <a:cs typeface="Times New Roman" panose="02020603050405020304" pitchFamily="18" charset="0"/>
              </a:rPr>
              <a:t>madde hükümleri </a:t>
            </a:r>
            <a:r>
              <a:rPr lang="tr-TR" i="1" dirty="0">
                <a:latin typeface="Times New Roman" panose="02020603050405020304" pitchFamily="18" charset="0"/>
                <a:cs typeface="Times New Roman" panose="02020603050405020304" pitchFamily="18" charset="0"/>
              </a:rPr>
              <a:t>uygulanır</a:t>
            </a:r>
            <a:r>
              <a:rPr lang="tr-TR" i="1" dirty="0" smtClean="0">
                <a:latin typeface="Times New Roman" panose="02020603050405020304" pitchFamily="18" charset="0"/>
                <a:cs typeface="Times New Roman" panose="02020603050405020304" pitchFamily="18" charset="0"/>
              </a:rPr>
              <a:t>.”</a:t>
            </a:r>
            <a:endParaRPr lang="tr-TR" i="1" dirty="0">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504" y="75284"/>
            <a:ext cx="2088231" cy="846849"/>
          </a:xfrm>
          <a:prstGeom prst="rect">
            <a:avLst/>
          </a:prstGeom>
        </p:spPr>
      </p:pic>
    </p:spTree>
    <p:extLst>
      <p:ext uri="{BB962C8B-B14F-4D97-AF65-F5344CB8AC3E}">
        <p14:creationId xmlns:p14="http://schemas.microsoft.com/office/powerpoint/2010/main" val="247545461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pPr algn="r">
                <a:defRPr/>
              </a:pPr>
              <a:t>16</a:t>
            </a:fld>
            <a:endParaRPr lang="tr-TR" dirty="0"/>
          </a:p>
        </p:txBody>
      </p:sp>
      <p:sp>
        <p:nvSpPr>
          <p:cNvPr id="4" name="Dikdörtgen 3"/>
          <p:cNvSpPr/>
          <p:nvPr/>
        </p:nvSpPr>
        <p:spPr>
          <a:xfrm>
            <a:off x="395536" y="1710100"/>
            <a:ext cx="7848872" cy="2123658"/>
          </a:xfrm>
          <a:prstGeom prst="rect">
            <a:avLst/>
          </a:prstGeom>
        </p:spPr>
        <p:txBody>
          <a:bodyPr wrap="square">
            <a:spAutoFit/>
          </a:bodyPr>
          <a:lstStyle/>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p:txBody>
      </p:sp>
      <p:sp>
        <p:nvSpPr>
          <p:cNvPr id="5" name="Dikdörtgen 4"/>
          <p:cNvSpPr/>
          <p:nvPr/>
        </p:nvSpPr>
        <p:spPr>
          <a:xfrm>
            <a:off x="3492217" y="781387"/>
            <a:ext cx="2159566" cy="461665"/>
          </a:xfrm>
          <a:prstGeom prst="rect">
            <a:avLst/>
          </a:prstGeom>
        </p:spPr>
        <p:txBody>
          <a:bodyPr wrap="none">
            <a:spAutoFit/>
          </a:bodyPr>
          <a:lstStyle/>
          <a:p>
            <a:r>
              <a:rPr lang="tr-TR" sz="2400" b="1" dirty="0" smtClean="0">
                <a:solidFill>
                  <a:srgbClr val="FF0000"/>
                </a:solidFill>
                <a:latin typeface="Times New Roman" panose="02020603050405020304" pitchFamily="18" charset="0"/>
                <a:cs typeface="Times New Roman" panose="02020603050405020304" pitchFamily="18" charset="0"/>
              </a:rPr>
              <a:t>TCK, Madde 2</a:t>
            </a:r>
            <a:endParaRPr lang="tr-TR" sz="2400" dirty="0">
              <a:solidFill>
                <a:srgbClr val="FF0000"/>
              </a:solidFill>
            </a:endParaRPr>
          </a:p>
        </p:txBody>
      </p:sp>
      <p:sp>
        <p:nvSpPr>
          <p:cNvPr id="6" name="Dikdörtgen 5"/>
          <p:cNvSpPr/>
          <p:nvPr/>
        </p:nvSpPr>
        <p:spPr>
          <a:xfrm>
            <a:off x="102745" y="1247389"/>
            <a:ext cx="9036496" cy="5478423"/>
          </a:xfrm>
          <a:prstGeom prst="rect">
            <a:avLst/>
          </a:prstGeom>
        </p:spPr>
        <p:txBody>
          <a:bodyPr wrap="square">
            <a:spAutoFit/>
          </a:bodyPr>
          <a:lstStyle/>
          <a:p>
            <a:r>
              <a:rPr lang="tr-TR" sz="2400" dirty="0" smtClean="0">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a:t>
            </a:r>
            <a:r>
              <a:rPr lang="tr-TR" sz="2800" i="1" dirty="0" smtClean="0">
                <a:latin typeface="Times New Roman" panose="02020603050405020304" pitchFamily="18" charset="0"/>
                <a:cs typeface="Times New Roman" panose="02020603050405020304" pitchFamily="18" charset="0"/>
              </a:rPr>
              <a:t>Suçta </a:t>
            </a:r>
            <a:r>
              <a:rPr lang="tr-TR" sz="2800" i="1" dirty="0">
                <a:latin typeface="Times New Roman" panose="02020603050405020304" pitchFamily="18" charset="0"/>
                <a:cs typeface="Times New Roman" panose="02020603050405020304" pitchFamily="18" charset="0"/>
              </a:rPr>
              <a:t>ve cezada </a:t>
            </a:r>
            <a:r>
              <a:rPr lang="tr-TR" sz="2800" i="1" dirty="0" err="1">
                <a:latin typeface="Times New Roman" panose="02020603050405020304" pitchFamily="18" charset="0"/>
                <a:cs typeface="Times New Roman" panose="02020603050405020304" pitchFamily="18" charset="0"/>
              </a:rPr>
              <a:t>kanunîlik</a:t>
            </a:r>
            <a:r>
              <a:rPr lang="tr-TR" sz="2800" i="1" dirty="0">
                <a:latin typeface="Times New Roman" panose="02020603050405020304" pitchFamily="18" charset="0"/>
                <a:cs typeface="Times New Roman" panose="02020603050405020304" pitchFamily="18" charset="0"/>
              </a:rPr>
              <a:t> </a:t>
            </a:r>
            <a:r>
              <a:rPr lang="tr-TR" sz="2800" i="1" dirty="0" smtClean="0">
                <a:latin typeface="Times New Roman" panose="02020603050405020304" pitchFamily="18" charset="0"/>
                <a:cs typeface="Times New Roman" panose="02020603050405020304" pitchFamily="18" charset="0"/>
              </a:rPr>
              <a:t>ilkesi</a:t>
            </a:r>
          </a:p>
          <a:p>
            <a:pPr algn="just"/>
            <a:r>
              <a:rPr lang="tr-TR" sz="2800" b="1" i="1" dirty="0" smtClean="0">
                <a:latin typeface="Times New Roman" panose="02020603050405020304" pitchFamily="18" charset="0"/>
                <a:cs typeface="Times New Roman" panose="02020603050405020304" pitchFamily="18" charset="0"/>
              </a:rPr>
              <a:t>	Madde </a:t>
            </a:r>
            <a:r>
              <a:rPr lang="tr-TR" sz="2800" b="1" i="1" dirty="0">
                <a:latin typeface="Times New Roman" panose="02020603050405020304" pitchFamily="18" charset="0"/>
                <a:cs typeface="Times New Roman" panose="02020603050405020304" pitchFamily="18" charset="0"/>
              </a:rPr>
              <a:t>2- </a:t>
            </a:r>
            <a:r>
              <a:rPr lang="tr-TR" sz="2800" i="1" dirty="0">
                <a:latin typeface="Times New Roman" panose="02020603050405020304" pitchFamily="18" charset="0"/>
                <a:cs typeface="Times New Roman" panose="02020603050405020304" pitchFamily="18" charset="0"/>
              </a:rPr>
              <a:t>(1) Kanunun açıkça suç saymadığı bir fiil için kimseye ceza verilemez ve güvenlik tedbiri uygulanamaz. Kanunda yazılı cezalardan ve güvenlik tedbirlerinden başka bir ceza ve güvenlik tedbirine hükmolunamaz. </a:t>
            </a:r>
            <a:endParaRPr lang="tr-TR" sz="2800" i="1" dirty="0" smtClean="0">
              <a:latin typeface="Times New Roman" panose="02020603050405020304" pitchFamily="18" charset="0"/>
              <a:cs typeface="Times New Roman" panose="02020603050405020304" pitchFamily="18" charset="0"/>
            </a:endParaRPr>
          </a:p>
          <a:p>
            <a:pPr algn="just"/>
            <a:r>
              <a:rPr lang="tr-TR" sz="2800" i="1" dirty="0" smtClean="0">
                <a:latin typeface="Times New Roman" panose="02020603050405020304" pitchFamily="18" charset="0"/>
                <a:cs typeface="Times New Roman" panose="02020603050405020304" pitchFamily="18" charset="0"/>
              </a:rPr>
              <a:t>	(</a:t>
            </a:r>
            <a:r>
              <a:rPr lang="tr-TR" sz="2800" i="1" dirty="0">
                <a:latin typeface="Times New Roman" panose="02020603050405020304" pitchFamily="18" charset="0"/>
                <a:cs typeface="Times New Roman" panose="02020603050405020304" pitchFamily="18" charset="0"/>
              </a:rPr>
              <a:t>2) İdarenin düzenleyici işlemleriyle suç ve ceza konulamaz. </a:t>
            </a:r>
            <a:endParaRPr lang="tr-TR" sz="2800" i="1" dirty="0" smtClean="0">
              <a:latin typeface="Times New Roman" panose="02020603050405020304" pitchFamily="18" charset="0"/>
              <a:cs typeface="Times New Roman" panose="02020603050405020304" pitchFamily="18" charset="0"/>
            </a:endParaRPr>
          </a:p>
          <a:p>
            <a:pPr algn="just"/>
            <a:r>
              <a:rPr lang="tr-TR" sz="2800" i="1" dirty="0" smtClean="0">
                <a:latin typeface="Times New Roman" panose="02020603050405020304" pitchFamily="18" charset="0"/>
                <a:cs typeface="Times New Roman" panose="02020603050405020304" pitchFamily="18" charset="0"/>
              </a:rPr>
              <a:t>	(</a:t>
            </a:r>
            <a:r>
              <a:rPr lang="tr-TR" sz="2800" i="1" dirty="0">
                <a:latin typeface="Times New Roman" panose="02020603050405020304" pitchFamily="18" charset="0"/>
                <a:cs typeface="Times New Roman" panose="02020603050405020304" pitchFamily="18" charset="0"/>
              </a:rPr>
              <a:t>3) Kanunların suç ve ceza içeren hükümlerinin uygulanmasında kıyas yapılamaz. Suç ve ceza içeren hükümler, kıyasa yol açacak biçimde geniş </a:t>
            </a:r>
            <a:r>
              <a:rPr lang="tr-TR" sz="2800" i="1" dirty="0" smtClean="0">
                <a:latin typeface="Times New Roman" panose="02020603050405020304" pitchFamily="18" charset="0"/>
                <a:cs typeface="Times New Roman" panose="02020603050405020304" pitchFamily="18" charset="0"/>
              </a:rPr>
              <a:t>yorumlanamaz.” </a:t>
            </a:r>
            <a:r>
              <a:rPr lang="tr-TR" sz="2800" dirty="0" smtClean="0">
                <a:latin typeface="Times New Roman" panose="02020603050405020304" pitchFamily="18" charset="0"/>
                <a:cs typeface="Times New Roman" panose="02020603050405020304" pitchFamily="18" charset="0"/>
              </a:rPr>
              <a:t>hükmüne yer verilmiştir.</a:t>
            </a:r>
          </a:p>
          <a:p>
            <a:pPr algn="just"/>
            <a:endParaRPr lang="tr-TR" sz="2400" i="1" dirty="0">
              <a:latin typeface="Times New Roman" panose="02020603050405020304" pitchFamily="18" charset="0"/>
              <a:cs typeface="Times New Roman" panose="02020603050405020304" pitchFamily="18" charset="0"/>
            </a:endParaRPr>
          </a:p>
          <a:p>
            <a:r>
              <a:rPr lang="tr-TR" dirty="0" smtClean="0">
                <a:latin typeface="Times New Roman" panose="02020603050405020304" pitchFamily="18" charset="0"/>
                <a:cs typeface="Times New Roman" panose="02020603050405020304" pitchFamily="18" charset="0"/>
              </a:rPr>
              <a:t> </a:t>
            </a:r>
            <a:endParaRPr lang="tr-TR" dirty="0">
              <a:latin typeface="Times New Roman" panose="02020603050405020304" pitchFamily="18" charset="0"/>
              <a:cs typeface="Times New Roman" panose="02020603050405020304" pitchFamily="18" charset="0"/>
            </a:endParaRP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smtClean="0">
              <a:latin typeface="Times New Roman" panose="02020603050405020304" pitchFamily="18" charset="0"/>
              <a:cs typeface="Times New Roman" panose="02020603050405020304" pitchFamily="18" charset="0"/>
            </a:endParaRPr>
          </a:p>
        </p:txBody>
      </p:sp>
      <p:pic>
        <p:nvPicPr>
          <p:cNvPr id="9" name="Resim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06758125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solidFill>
                  <a:prstClr val="black"/>
                </a:solidFill>
              </a:rPr>
              <a:pPr algn="r">
                <a:defRPr/>
              </a:pPr>
              <a:t>17</a:t>
            </a:fld>
            <a:endParaRPr lang="tr-TR" dirty="0">
              <a:solidFill>
                <a:prstClr val="black"/>
              </a:solidFill>
            </a:endParaRPr>
          </a:p>
        </p:txBody>
      </p:sp>
      <p:sp>
        <p:nvSpPr>
          <p:cNvPr id="5" name="Dikdörtgen 4"/>
          <p:cNvSpPr/>
          <p:nvPr/>
        </p:nvSpPr>
        <p:spPr>
          <a:xfrm>
            <a:off x="3110642" y="1559818"/>
            <a:ext cx="2031325" cy="523220"/>
          </a:xfrm>
          <a:prstGeom prst="rect">
            <a:avLst/>
          </a:prstGeom>
        </p:spPr>
        <p:txBody>
          <a:bodyPr wrap="none">
            <a:spAutoFit/>
          </a:bodyPr>
          <a:lstStyle/>
          <a:p>
            <a:pPr lvl="0"/>
            <a:r>
              <a:rPr lang="tr-TR" sz="2800" b="1" dirty="0">
                <a:solidFill>
                  <a:srgbClr val="FF0000"/>
                </a:solidFill>
                <a:latin typeface="Times New Roman" panose="02020603050405020304" pitchFamily="18" charset="0"/>
                <a:cs typeface="Times New Roman" panose="02020603050405020304" pitchFamily="18" charset="0"/>
              </a:rPr>
              <a:t>Bu sebeple:</a:t>
            </a:r>
            <a:r>
              <a:rPr lang="tr-TR" b="1" dirty="0">
                <a:solidFill>
                  <a:srgbClr val="FF0000"/>
                </a:solidFill>
                <a:latin typeface="Times New Roman" panose="02020603050405020304" pitchFamily="18" charset="0"/>
                <a:cs typeface="Times New Roman" panose="02020603050405020304" pitchFamily="18" charset="0"/>
              </a:rPr>
              <a:t>	</a:t>
            </a:r>
            <a:endParaRPr lang="tr-TR" dirty="0">
              <a:solidFill>
                <a:srgbClr val="FF0000"/>
              </a:solidFill>
            </a:endParaRPr>
          </a:p>
        </p:txBody>
      </p:sp>
      <p:sp>
        <p:nvSpPr>
          <p:cNvPr id="6" name="Dikdörtgen 5"/>
          <p:cNvSpPr/>
          <p:nvPr/>
        </p:nvSpPr>
        <p:spPr>
          <a:xfrm>
            <a:off x="683568" y="1628800"/>
            <a:ext cx="8136904" cy="369332"/>
          </a:xfrm>
          <a:prstGeom prst="rect">
            <a:avLst/>
          </a:prstGeom>
        </p:spPr>
        <p:txBody>
          <a:bodyPr wrap="square">
            <a:spAutoFit/>
          </a:bodyPr>
          <a:lstStyle/>
          <a:p>
            <a:r>
              <a:rPr lang="tr-TR" dirty="0" smtClean="0">
                <a:solidFill>
                  <a:prstClr val="black"/>
                </a:solidFill>
                <a:latin typeface="Times New Roman" panose="02020603050405020304" pitchFamily="18" charset="0"/>
                <a:cs typeface="Times New Roman" panose="02020603050405020304" pitchFamily="18" charset="0"/>
              </a:rPr>
              <a:t> </a:t>
            </a:r>
            <a:endParaRPr lang="tr-TR" dirty="0">
              <a:solidFill>
                <a:prstClr val="black"/>
              </a:solidFill>
              <a:latin typeface="Times New Roman" panose="02020603050405020304" pitchFamily="18" charset="0"/>
              <a:cs typeface="Times New Roman" panose="02020603050405020304" pitchFamily="18" charset="0"/>
            </a:endParaRPr>
          </a:p>
        </p:txBody>
      </p:sp>
      <p:sp>
        <p:nvSpPr>
          <p:cNvPr id="7" name="Dikdörtgen 6"/>
          <p:cNvSpPr/>
          <p:nvPr/>
        </p:nvSpPr>
        <p:spPr>
          <a:xfrm>
            <a:off x="-10048" y="2691164"/>
            <a:ext cx="9036496" cy="1815882"/>
          </a:xfrm>
          <a:prstGeom prst="rect">
            <a:avLst/>
          </a:prstGeom>
        </p:spPr>
        <p:txBody>
          <a:bodyPr wrap="square">
            <a:spAutoFit/>
          </a:bodyPr>
          <a:lstStyle/>
          <a:p>
            <a:pPr marL="457200" lvl="0" indent="-457200" algn="just" fontAlgn="auto">
              <a:spcBef>
                <a:spcPts val="0"/>
              </a:spcBef>
              <a:spcAft>
                <a:spcPts val="0"/>
              </a:spcAft>
              <a:buFont typeface="Wingdings" panose="05000000000000000000" pitchFamily="2" charset="2"/>
              <a:buChar char="ü"/>
              <a:defRPr/>
            </a:pPr>
            <a:r>
              <a:rPr lang="tr-TR" sz="2800" b="1" dirty="0" smtClean="0">
                <a:solidFill>
                  <a:prstClr val="black"/>
                </a:solidFill>
                <a:latin typeface="Times New Roman" panose="02020603050405020304" pitchFamily="18" charset="0"/>
                <a:cs typeface="Times New Roman" panose="02020603050405020304" pitchFamily="18" charset="0"/>
              </a:rPr>
              <a:t>Çalışanlara karşı işbu mevzuatta </a:t>
            </a:r>
            <a:r>
              <a:rPr lang="tr-TR" sz="2800" b="1" dirty="0">
                <a:solidFill>
                  <a:prstClr val="black"/>
                </a:solidFill>
                <a:latin typeface="Times New Roman" panose="02020603050405020304" pitchFamily="18" charset="0"/>
                <a:cs typeface="Times New Roman" panose="02020603050405020304" pitchFamily="18" charset="0"/>
              </a:rPr>
              <a:t>suç olarak </a:t>
            </a:r>
            <a:r>
              <a:rPr lang="tr-TR" sz="2800" b="1" dirty="0" smtClean="0">
                <a:solidFill>
                  <a:prstClr val="black"/>
                </a:solidFill>
                <a:latin typeface="Times New Roman" panose="02020603050405020304" pitchFamily="18" charset="0"/>
                <a:cs typeface="Times New Roman" panose="02020603050405020304" pitchFamily="18" charset="0"/>
              </a:rPr>
              <a:t>tanımlanan fiillerin  işlenmesi durumunda, </a:t>
            </a:r>
            <a:r>
              <a:rPr lang="tr-TR" sz="2800" b="1" dirty="0">
                <a:solidFill>
                  <a:prstClr val="black"/>
                </a:solidFill>
                <a:latin typeface="Times New Roman" panose="02020603050405020304" pitchFamily="18" charset="0"/>
                <a:cs typeface="Times New Roman" panose="02020603050405020304" pitchFamily="18" charset="0"/>
              </a:rPr>
              <a:t>yapılan başvurulardan hukuki olarak </a:t>
            </a:r>
            <a:r>
              <a:rPr lang="tr-TR" sz="2800" b="1" dirty="0" smtClean="0">
                <a:solidFill>
                  <a:prstClr val="black"/>
                </a:solidFill>
                <a:latin typeface="Times New Roman" panose="02020603050405020304" pitchFamily="18" charset="0"/>
                <a:cs typeface="Times New Roman" panose="02020603050405020304" pitchFamily="18" charset="0"/>
              </a:rPr>
              <a:t>daha tatmin edici sonuçların alınabileceği kanaati taşınmaktadır.</a:t>
            </a:r>
            <a:endParaRPr lang="tr-TR" sz="2800" b="1" dirty="0">
              <a:solidFill>
                <a:prstClr val="black"/>
              </a:solidFill>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2930665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solidFill>
                  <a:prstClr val="black"/>
                </a:solidFill>
              </a:rPr>
              <a:pPr algn="r">
                <a:defRPr/>
              </a:pPr>
              <a:t>18</a:t>
            </a:fld>
            <a:endParaRPr lang="tr-TR" dirty="0">
              <a:solidFill>
                <a:prstClr val="black"/>
              </a:solidFill>
            </a:endParaRPr>
          </a:p>
        </p:txBody>
      </p:sp>
      <p:sp>
        <p:nvSpPr>
          <p:cNvPr id="5" name="Dikdörtgen 4"/>
          <p:cNvSpPr/>
          <p:nvPr/>
        </p:nvSpPr>
        <p:spPr>
          <a:xfrm>
            <a:off x="3049692" y="688050"/>
            <a:ext cx="3044616" cy="369332"/>
          </a:xfrm>
          <a:prstGeom prst="rect">
            <a:avLst/>
          </a:prstGeom>
        </p:spPr>
        <p:txBody>
          <a:bodyPr wrap="none">
            <a:spAutoFit/>
          </a:bodyPr>
          <a:lstStyle/>
          <a:p>
            <a:r>
              <a:rPr lang="tr-TR" b="1" dirty="0">
                <a:solidFill>
                  <a:srgbClr val="FF0000"/>
                </a:solidFill>
                <a:latin typeface="Times New Roman" panose="02020603050405020304" pitchFamily="18" charset="0"/>
                <a:cs typeface="Times New Roman" panose="02020603050405020304" pitchFamily="18" charset="0"/>
              </a:rPr>
              <a:t>BEYAZ KOD </a:t>
            </a:r>
            <a:r>
              <a:rPr lang="tr-TR" b="1" dirty="0" smtClean="0">
                <a:solidFill>
                  <a:srgbClr val="FF0000"/>
                </a:solidFill>
                <a:latin typeface="Times New Roman" panose="02020603050405020304" pitchFamily="18" charset="0"/>
                <a:cs typeface="Times New Roman" panose="02020603050405020304" pitchFamily="18" charset="0"/>
              </a:rPr>
              <a:t>MEVZUATI-8</a:t>
            </a:r>
            <a:endParaRPr lang="tr-TR" dirty="0">
              <a:solidFill>
                <a:srgbClr val="FF0000"/>
              </a:solidFill>
            </a:endParaRPr>
          </a:p>
        </p:txBody>
      </p:sp>
      <p:sp>
        <p:nvSpPr>
          <p:cNvPr id="6" name="Dikdörtgen 5"/>
          <p:cNvSpPr/>
          <p:nvPr/>
        </p:nvSpPr>
        <p:spPr>
          <a:xfrm>
            <a:off x="683568" y="1628800"/>
            <a:ext cx="8136904" cy="369332"/>
          </a:xfrm>
          <a:prstGeom prst="rect">
            <a:avLst/>
          </a:prstGeom>
        </p:spPr>
        <p:txBody>
          <a:bodyPr wrap="square">
            <a:spAutoFit/>
          </a:bodyPr>
          <a:lstStyle/>
          <a:p>
            <a:r>
              <a:rPr lang="tr-TR" dirty="0" smtClean="0">
                <a:solidFill>
                  <a:prstClr val="black"/>
                </a:solidFill>
                <a:latin typeface="Times New Roman" panose="02020603050405020304" pitchFamily="18" charset="0"/>
                <a:cs typeface="Times New Roman" panose="02020603050405020304" pitchFamily="18" charset="0"/>
              </a:rPr>
              <a:t> </a:t>
            </a:r>
            <a:endParaRPr lang="tr-TR" dirty="0">
              <a:solidFill>
                <a:prstClr val="black"/>
              </a:solidFill>
              <a:latin typeface="Times New Roman" panose="02020603050405020304" pitchFamily="18" charset="0"/>
              <a:cs typeface="Times New Roman" panose="02020603050405020304" pitchFamily="18" charset="0"/>
            </a:endParaRPr>
          </a:p>
        </p:txBody>
      </p:sp>
      <p:sp>
        <p:nvSpPr>
          <p:cNvPr id="11" name="Dikdörtgen 10"/>
          <p:cNvSpPr/>
          <p:nvPr/>
        </p:nvSpPr>
        <p:spPr>
          <a:xfrm>
            <a:off x="53752" y="1124744"/>
            <a:ext cx="9036496" cy="4893647"/>
          </a:xfrm>
          <a:prstGeom prst="rect">
            <a:avLst/>
          </a:prstGeom>
        </p:spPr>
        <p:txBody>
          <a:bodyPr wrap="square">
            <a:spAutoFit/>
          </a:bodyPr>
          <a:lstStyle/>
          <a:p>
            <a:pPr marL="342900" lvl="0" indent="-342900" algn="just" fontAlgn="auto">
              <a:spcBef>
                <a:spcPts val="0"/>
              </a:spcBef>
              <a:spcAft>
                <a:spcPts val="0"/>
              </a:spcAft>
              <a:buFont typeface="Wingdings" panose="05000000000000000000" pitchFamily="2" charset="2"/>
              <a:buChar char="Ø"/>
              <a:defRPr/>
            </a:pPr>
            <a:r>
              <a:rPr lang="tr-TR" sz="2400" dirty="0" smtClean="0">
                <a:solidFill>
                  <a:prstClr val="black"/>
                </a:solidFill>
                <a:latin typeface="Times New Roman" panose="02020603050405020304" pitchFamily="18" charset="0"/>
                <a:cs typeface="Times New Roman" panose="02020603050405020304" pitchFamily="18" charset="0"/>
              </a:rPr>
              <a:t>Yine </a:t>
            </a:r>
            <a:r>
              <a:rPr lang="tr-TR" sz="2400" dirty="0">
                <a:solidFill>
                  <a:prstClr val="black"/>
                </a:solidFill>
                <a:latin typeface="Times New Roman" panose="02020603050405020304" pitchFamily="18" charset="0"/>
                <a:cs typeface="Times New Roman" panose="02020603050405020304" pitchFamily="18" charset="0"/>
              </a:rPr>
              <a:t>sağlık Bakanlığınca Ekim 2015’te yapılan B “</a:t>
            </a:r>
            <a:r>
              <a:rPr lang="tr-TR" sz="2400" i="1" dirty="0">
                <a:solidFill>
                  <a:prstClr val="black"/>
                </a:solidFill>
                <a:latin typeface="Times New Roman" panose="02020603050405020304" pitchFamily="18" charset="0"/>
                <a:cs typeface="Times New Roman" panose="02020603050405020304" pitchFamily="18" charset="0"/>
              </a:rPr>
              <a:t>Beyaz Kod Sisteminin Güncellenmesi”</a:t>
            </a:r>
            <a:r>
              <a:rPr lang="tr-TR" sz="2400" dirty="0">
                <a:solidFill>
                  <a:prstClr val="black"/>
                </a:solidFill>
                <a:latin typeface="Times New Roman" panose="02020603050405020304" pitchFamily="18" charset="0"/>
                <a:cs typeface="Times New Roman" panose="02020603050405020304" pitchFamily="18" charset="0"/>
              </a:rPr>
              <a:t>  kapsamında </a:t>
            </a:r>
            <a:r>
              <a:rPr lang="tr-TR" sz="2400" b="1" i="1" dirty="0">
                <a:solidFill>
                  <a:prstClr val="black"/>
                </a:solidFill>
                <a:latin typeface="Times New Roman" panose="02020603050405020304" pitchFamily="18" charset="0"/>
                <a:cs typeface="Times New Roman" panose="02020603050405020304" pitchFamily="18" charset="0"/>
              </a:rPr>
              <a:t>BEYAZ KOD KULLANICI KILAVUZU </a:t>
            </a:r>
            <a:r>
              <a:rPr lang="tr-TR" sz="2400" dirty="0">
                <a:solidFill>
                  <a:prstClr val="black"/>
                </a:solidFill>
                <a:latin typeface="Times New Roman" panose="02020603050405020304" pitchFamily="18" charset="0"/>
                <a:cs typeface="Times New Roman" panose="02020603050405020304" pitchFamily="18" charset="0"/>
              </a:rPr>
              <a:t>yayımlanmıştır</a:t>
            </a:r>
            <a:r>
              <a:rPr lang="tr-TR" sz="2400" dirty="0" smtClean="0">
                <a:solidFill>
                  <a:prstClr val="black"/>
                </a:solidFill>
                <a:latin typeface="Times New Roman" panose="02020603050405020304" pitchFamily="18" charset="0"/>
                <a:cs typeface="Times New Roman" panose="02020603050405020304" pitchFamily="18" charset="0"/>
              </a:rPr>
              <a:t>.</a:t>
            </a:r>
            <a:endParaRPr lang="tr-TR" sz="2400" dirty="0">
              <a:solidFill>
                <a:prstClr val="black"/>
              </a:solidFill>
              <a:latin typeface="Times New Roman" panose="02020603050405020304" pitchFamily="18" charset="0"/>
              <a:cs typeface="Times New Roman" panose="02020603050405020304" pitchFamily="18" charset="0"/>
            </a:endParaRPr>
          </a:p>
          <a:p>
            <a:pPr marL="742950" lvl="1" indent="-285750" algn="just" fontAlgn="auto">
              <a:spcBef>
                <a:spcPts val="0"/>
              </a:spcBef>
              <a:spcAft>
                <a:spcPts val="0"/>
              </a:spcAft>
              <a:buFont typeface="Wingdings" panose="05000000000000000000" pitchFamily="2" charset="2"/>
              <a:buChar char="ü"/>
              <a:defRPr/>
            </a:pPr>
            <a:r>
              <a:rPr lang="tr-TR" sz="2400" dirty="0">
                <a:solidFill>
                  <a:prstClr val="black"/>
                </a:solidFill>
                <a:latin typeface="Times New Roman" panose="02020603050405020304" pitchFamily="18" charset="0"/>
                <a:cs typeface="Times New Roman" panose="02020603050405020304" pitchFamily="18" charset="0"/>
              </a:rPr>
              <a:t>Kılavuz’un 1.2.1’inde </a:t>
            </a:r>
            <a:r>
              <a:rPr lang="tr-TR" sz="2400" b="1" dirty="0">
                <a:solidFill>
                  <a:prstClr val="black"/>
                </a:solidFill>
                <a:latin typeface="Times New Roman" panose="02020603050405020304" pitchFamily="18" charset="0"/>
                <a:cs typeface="Times New Roman" panose="02020603050405020304" pitchFamily="18" charset="0"/>
              </a:rPr>
              <a:t>aile sağlığı merkezi (ASM) sorumlu hekimi</a:t>
            </a:r>
            <a:r>
              <a:rPr lang="tr-TR" sz="2400" dirty="0">
                <a:solidFill>
                  <a:prstClr val="black"/>
                </a:solidFill>
                <a:latin typeface="Times New Roman" panose="02020603050405020304" pitchFamily="18" charset="0"/>
                <a:cs typeface="Times New Roman" panose="02020603050405020304" pitchFamily="18" charset="0"/>
              </a:rPr>
              <a:t>, </a:t>
            </a:r>
            <a:r>
              <a:rPr lang="tr-TR" sz="2400" dirty="0" err="1">
                <a:solidFill>
                  <a:prstClr val="black"/>
                </a:solidFill>
                <a:latin typeface="Times New Roman" panose="02020603050405020304" pitchFamily="18" charset="0"/>
                <a:cs typeface="Times New Roman" panose="02020603050405020304" pitchFamily="18" charset="0"/>
              </a:rPr>
              <a:t>ASM’den</a:t>
            </a:r>
            <a:r>
              <a:rPr lang="tr-TR" sz="2400" dirty="0">
                <a:solidFill>
                  <a:prstClr val="black"/>
                </a:solidFill>
                <a:latin typeface="Times New Roman" panose="02020603050405020304" pitchFamily="18" charset="0"/>
                <a:cs typeface="Times New Roman" panose="02020603050405020304" pitchFamily="18" charset="0"/>
              </a:rPr>
              <a:t> yapılan beyaz kod başvurularına ilişkin süreci takip etmek üzere </a:t>
            </a:r>
            <a:r>
              <a:rPr lang="tr-TR" sz="2400" b="1" dirty="0">
                <a:solidFill>
                  <a:prstClr val="black"/>
                </a:solidFill>
                <a:latin typeface="Times New Roman" panose="02020603050405020304" pitchFamily="18" charset="0"/>
                <a:cs typeface="Times New Roman" panose="02020603050405020304" pitchFamily="18" charset="0"/>
              </a:rPr>
              <a:t>yönetici </a:t>
            </a:r>
            <a:r>
              <a:rPr lang="tr-TR" sz="2400" dirty="0">
                <a:solidFill>
                  <a:prstClr val="black"/>
                </a:solidFill>
                <a:latin typeface="Times New Roman" panose="02020603050405020304" pitchFamily="18" charset="0"/>
                <a:cs typeface="Times New Roman" panose="02020603050405020304" pitchFamily="18" charset="0"/>
              </a:rPr>
              <a:t>olarak tanımlanmıştır.</a:t>
            </a:r>
          </a:p>
          <a:p>
            <a:pPr marL="742950" lvl="1" indent="-285750" algn="just" fontAlgn="auto">
              <a:spcBef>
                <a:spcPts val="0"/>
              </a:spcBef>
              <a:spcAft>
                <a:spcPts val="0"/>
              </a:spcAft>
              <a:buFont typeface="Wingdings" panose="05000000000000000000" pitchFamily="2" charset="2"/>
              <a:buChar char="ü"/>
              <a:defRPr/>
            </a:pPr>
            <a:r>
              <a:rPr lang="tr-TR" sz="2400" dirty="0">
                <a:solidFill>
                  <a:prstClr val="black"/>
                </a:solidFill>
                <a:latin typeface="Times New Roman" panose="02020603050405020304" pitchFamily="18" charset="0"/>
                <a:cs typeface="Times New Roman" panose="02020603050405020304" pitchFamily="18" charset="0"/>
              </a:rPr>
              <a:t>Aynı Kılavuz’un 1.2.2’sin de ise </a:t>
            </a:r>
            <a:r>
              <a:rPr lang="tr-TR" sz="2400" b="1" dirty="0">
                <a:solidFill>
                  <a:prstClr val="black"/>
                </a:solidFill>
                <a:latin typeface="Times New Roman" panose="02020603050405020304" pitchFamily="18" charset="0"/>
                <a:cs typeface="Times New Roman" panose="02020603050405020304" pitchFamily="18" charset="0"/>
              </a:rPr>
              <a:t>toplum sağlığı merkezlerinde (TSM) bir ÇGB personeli belirlenmesi</a:t>
            </a:r>
            <a:r>
              <a:rPr lang="tr-TR" sz="2400" dirty="0">
                <a:solidFill>
                  <a:prstClr val="black"/>
                </a:solidFill>
                <a:latin typeface="Times New Roman" panose="02020603050405020304" pitchFamily="18" charset="0"/>
                <a:cs typeface="Times New Roman" panose="02020603050405020304" pitchFamily="18" charset="0"/>
              </a:rPr>
              <a:t> bilgisine yer vererek bu çalışanın görevi TSM ile </a:t>
            </a:r>
            <a:r>
              <a:rPr lang="tr-TR" sz="2400" dirty="0" err="1">
                <a:solidFill>
                  <a:prstClr val="black"/>
                </a:solidFill>
                <a:latin typeface="Times New Roman" panose="02020603050405020304" pitchFamily="18" charset="0"/>
                <a:cs typeface="Times New Roman" panose="02020603050405020304" pitchFamily="18" charset="0"/>
              </a:rPr>
              <a:t>TSM’ye</a:t>
            </a:r>
            <a:r>
              <a:rPr lang="tr-TR" sz="2400" dirty="0">
                <a:solidFill>
                  <a:prstClr val="black"/>
                </a:solidFill>
                <a:latin typeface="Times New Roman" panose="02020603050405020304" pitchFamily="18" charset="0"/>
                <a:cs typeface="Times New Roman" panose="02020603050405020304" pitchFamily="18" charset="0"/>
              </a:rPr>
              <a:t> bağlı </a:t>
            </a:r>
            <a:r>
              <a:rPr lang="tr-TR" sz="2400" dirty="0" err="1">
                <a:solidFill>
                  <a:prstClr val="black"/>
                </a:solidFill>
                <a:latin typeface="Times New Roman" panose="02020603050405020304" pitchFamily="18" charset="0"/>
                <a:cs typeface="Times New Roman" panose="02020603050405020304" pitchFamily="18" charset="0"/>
              </a:rPr>
              <a:t>ASM’lerden</a:t>
            </a:r>
            <a:r>
              <a:rPr lang="tr-TR" sz="2400" dirty="0">
                <a:solidFill>
                  <a:prstClr val="black"/>
                </a:solidFill>
                <a:latin typeface="Times New Roman" panose="02020603050405020304" pitchFamily="18" charset="0"/>
                <a:cs typeface="Times New Roman" panose="02020603050405020304" pitchFamily="18" charset="0"/>
              </a:rPr>
              <a:t> yapılacak beyaz kod başvurularına ilişkin sürecin takip edilmesi şeklinde tanımlanmıştır.</a:t>
            </a:r>
          </a:p>
          <a:p>
            <a:pPr marL="742950" lvl="1" indent="-285750" algn="just" fontAlgn="auto">
              <a:spcBef>
                <a:spcPts val="0"/>
              </a:spcBef>
              <a:spcAft>
                <a:spcPts val="0"/>
              </a:spcAft>
              <a:buFont typeface="Wingdings" panose="05000000000000000000" pitchFamily="2" charset="2"/>
              <a:buChar char="ü"/>
              <a:defRPr/>
            </a:pPr>
            <a:r>
              <a:rPr lang="tr-TR" sz="2400" dirty="0">
                <a:solidFill>
                  <a:prstClr val="black"/>
                </a:solidFill>
                <a:latin typeface="Times New Roman" panose="02020603050405020304" pitchFamily="18" charset="0"/>
                <a:cs typeface="Times New Roman" panose="02020603050405020304" pitchFamily="18" charset="0"/>
              </a:rPr>
              <a:t>Ayrıca, Kılavuz’da yeniden yapılandırılan beyaz kod sisteminin işleyişi konusunda detaylı bilgi bulunmaktadır.  </a:t>
            </a: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smtClean="0">
              <a:latin typeface="Times New Roman" panose="02020603050405020304" pitchFamily="18" charset="0"/>
              <a:cs typeface="Times New Roman" panose="02020603050405020304" pitchFamily="18" charset="0"/>
            </a:endParaRPr>
          </a:p>
        </p:txBody>
      </p:sp>
      <p:pic>
        <p:nvPicPr>
          <p:cNvPr id="9" name="Resim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74035616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solidFill>
                  <a:prstClr val="black"/>
                </a:solidFill>
              </a:rPr>
              <a:pPr algn="r">
                <a:defRPr/>
              </a:pPr>
              <a:t>19</a:t>
            </a:fld>
            <a:endParaRPr lang="tr-TR" dirty="0">
              <a:solidFill>
                <a:prstClr val="black"/>
              </a:solidFill>
            </a:endParaRPr>
          </a:p>
        </p:txBody>
      </p:sp>
      <p:sp>
        <p:nvSpPr>
          <p:cNvPr id="5" name="Dikdörtgen 4"/>
          <p:cNvSpPr/>
          <p:nvPr/>
        </p:nvSpPr>
        <p:spPr>
          <a:xfrm>
            <a:off x="2995940" y="829017"/>
            <a:ext cx="3224152" cy="369332"/>
          </a:xfrm>
          <a:prstGeom prst="rect">
            <a:avLst/>
          </a:prstGeom>
        </p:spPr>
        <p:txBody>
          <a:bodyPr wrap="none">
            <a:spAutoFit/>
          </a:bodyPr>
          <a:lstStyle/>
          <a:p>
            <a:r>
              <a:rPr lang="tr-TR" b="1" dirty="0">
                <a:solidFill>
                  <a:srgbClr val="FF0000"/>
                </a:solidFill>
                <a:latin typeface="Times New Roman" panose="02020603050405020304" pitchFamily="18" charset="0"/>
                <a:cs typeface="Times New Roman" panose="02020603050405020304" pitchFamily="18" charset="0"/>
              </a:rPr>
              <a:t>BEYAZ KOD </a:t>
            </a:r>
            <a:r>
              <a:rPr lang="tr-TR" b="1" dirty="0" smtClean="0">
                <a:solidFill>
                  <a:srgbClr val="FF0000"/>
                </a:solidFill>
                <a:latin typeface="Times New Roman" panose="02020603050405020304" pitchFamily="18" charset="0"/>
                <a:cs typeface="Times New Roman" panose="02020603050405020304" pitchFamily="18" charset="0"/>
              </a:rPr>
              <a:t>MEVZUATI-9/1</a:t>
            </a:r>
            <a:endParaRPr lang="tr-TR" dirty="0">
              <a:solidFill>
                <a:srgbClr val="FF0000"/>
              </a:solidFill>
            </a:endParaRPr>
          </a:p>
        </p:txBody>
      </p:sp>
      <p:sp>
        <p:nvSpPr>
          <p:cNvPr id="6" name="Dikdörtgen 5"/>
          <p:cNvSpPr/>
          <p:nvPr/>
        </p:nvSpPr>
        <p:spPr>
          <a:xfrm>
            <a:off x="683568" y="1628800"/>
            <a:ext cx="8136904" cy="369332"/>
          </a:xfrm>
          <a:prstGeom prst="rect">
            <a:avLst/>
          </a:prstGeom>
        </p:spPr>
        <p:txBody>
          <a:bodyPr wrap="square">
            <a:spAutoFit/>
          </a:bodyPr>
          <a:lstStyle/>
          <a:p>
            <a:r>
              <a:rPr lang="tr-TR" dirty="0" smtClean="0">
                <a:solidFill>
                  <a:prstClr val="black"/>
                </a:solidFill>
                <a:latin typeface="Times New Roman" panose="02020603050405020304" pitchFamily="18" charset="0"/>
                <a:cs typeface="Times New Roman" panose="02020603050405020304" pitchFamily="18" charset="0"/>
              </a:rPr>
              <a:t> </a:t>
            </a:r>
            <a:endParaRPr lang="tr-TR" dirty="0">
              <a:solidFill>
                <a:prstClr val="black"/>
              </a:solidFill>
              <a:latin typeface="Times New Roman" panose="02020603050405020304" pitchFamily="18" charset="0"/>
              <a:cs typeface="Times New Roman" panose="02020603050405020304" pitchFamily="18" charset="0"/>
            </a:endParaRPr>
          </a:p>
        </p:txBody>
      </p:sp>
      <p:sp>
        <p:nvSpPr>
          <p:cNvPr id="11" name="Dikdörtgen 10"/>
          <p:cNvSpPr/>
          <p:nvPr/>
        </p:nvSpPr>
        <p:spPr>
          <a:xfrm>
            <a:off x="0" y="976662"/>
            <a:ext cx="9036496" cy="400110"/>
          </a:xfrm>
          <a:prstGeom prst="rect">
            <a:avLst/>
          </a:prstGeom>
        </p:spPr>
        <p:txBody>
          <a:bodyPr wrap="square">
            <a:spAutoFit/>
          </a:bodyPr>
          <a:lstStyle/>
          <a:p>
            <a:pPr algn="just" fontAlgn="auto">
              <a:spcBef>
                <a:spcPts val="0"/>
              </a:spcBef>
              <a:spcAft>
                <a:spcPts val="0"/>
              </a:spcAft>
              <a:defRPr/>
            </a:pPr>
            <a:r>
              <a:rPr lang="tr-TR" sz="2000" dirty="0" smtClean="0">
                <a:solidFill>
                  <a:prstClr val="black"/>
                </a:solidFill>
                <a:latin typeface="Times New Roman" panose="02020603050405020304" pitchFamily="18" charset="0"/>
                <a:cs typeface="Times New Roman" panose="02020603050405020304" pitchFamily="18" charset="0"/>
              </a:rPr>
              <a:t>	</a:t>
            </a:r>
            <a:endParaRPr lang="tr-TR" sz="2400" dirty="0">
              <a:solidFill>
                <a:prstClr val="black"/>
              </a:solidFill>
              <a:latin typeface="Times New Roman" panose="02020603050405020304" pitchFamily="18" charset="0"/>
              <a:cs typeface="Times New Roman" panose="02020603050405020304" pitchFamily="18" charset="0"/>
            </a:endParaRPr>
          </a:p>
        </p:txBody>
      </p:sp>
      <p:sp>
        <p:nvSpPr>
          <p:cNvPr id="4" name="Dikdörtgen 3"/>
          <p:cNvSpPr/>
          <p:nvPr/>
        </p:nvSpPr>
        <p:spPr>
          <a:xfrm>
            <a:off x="0" y="1250515"/>
            <a:ext cx="9144000" cy="5078313"/>
          </a:xfrm>
          <a:prstGeom prst="rect">
            <a:avLst/>
          </a:prstGeom>
        </p:spPr>
        <p:txBody>
          <a:bodyPr wrap="square">
            <a:spAutoFit/>
          </a:bodyPr>
          <a:lstStyle/>
          <a:p>
            <a:pPr marL="342900" lvl="0" indent="-342900" algn="just" fontAlgn="auto">
              <a:spcBef>
                <a:spcPts val="0"/>
              </a:spcBef>
              <a:spcAft>
                <a:spcPts val="0"/>
              </a:spcAft>
              <a:buFont typeface="Wingdings" panose="05000000000000000000" pitchFamily="2" charset="2"/>
              <a:buChar char="Ø"/>
              <a:defRPr/>
            </a:pPr>
            <a:r>
              <a:rPr lang="tr-TR" b="1" dirty="0" smtClean="0">
                <a:solidFill>
                  <a:prstClr val="black"/>
                </a:solidFill>
                <a:latin typeface="Times New Roman" panose="02020603050405020304" pitchFamily="18" charset="0"/>
                <a:cs typeface="Times New Roman" panose="02020603050405020304" pitchFamily="18" charset="0"/>
              </a:rPr>
              <a:t>Ayrıca, Genel Müdürlüğümüzce </a:t>
            </a:r>
            <a:r>
              <a:rPr lang="tr-TR" b="1" dirty="0">
                <a:solidFill>
                  <a:prstClr val="black"/>
                </a:solidFill>
                <a:latin typeface="Times New Roman" panose="02020603050405020304" pitchFamily="18" charset="0"/>
                <a:cs typeface="Times New Roman" panose="02020603050405020304" pitchFamily="18" charset="0"/>
              </a:rPr>
              <a:t>birinci basamak sağlık </a:t>
            </a:r>
            <a:r>
              <a:rPr lang="tr-TR" b="1" dirty="0" smtClean="0">
                <a:solidFill>
                  <a:prstClr val="black"/>
                </a:solidFill>
                <a:latin typeface="Times New Roman" panose="02020603050405020304" pitchFamily="18" charset="0"/>
                <a:cs typeface="Times New Roman" panose="02020603050405020304" pitchFamily="18" charset="0"/>
              </a:rPr>
              <a:t>kuruluşlarında şiddetin önlenmesi </a:t>
            </a:r>
            <a:r>
              <a:rPr lang="tr-TR" b="1" dirty="0">
                <a:solidFill>
                  <a:prstClr val="black"/>
                </a:solidFill>
                <a:latin typeface="Times New Roman" panose="02020603050405020304" pitchFamily="18" charset="0"/>
                <a:cs typeface="Times New Roman" panose="02020603050405020304" pitchFamily="18" charset="0"/>
              </a:rPr>
              <a:t>için </a:t>
            </a:r>
            <a:r>
              <a:rPr lang="tr-TR" b="1" dirty="0" smtClean="0">
                <a:solidFill>
                  <a:prstClr val="black"/>
                </a:solidFill>
                <a:latin typeface="Times New Roman" panose="02020603050405020304" pitchFamily="18" charset="0"/>
                <a:cs typeface="Times New Roman" panose="02020603050405020304" pitchFamily="18" charset="0"/>
              </a:rPr>
              <a:t>yapılacak çalışmalara ilişkin 25.09.2018 </a:t>
            </a:r>
            <a:r>
              <a:rPr lang="tr-TR" b="1" dirty="0">
                <a:solidFill>
                  <a:prstClr val="black"/>
                </a:solidFill>
                <a:latin typeface="Times New Roman" panose="02020603050405020304" pitchFamily="18" charset="0"/>
                <a:cs typeface="Times New Roman" panose="02020603050405020304" pitchFamily="18" charset="0"/>
              </a:rPr>
              <a:t>tarihli ve </a:t>
            </a:r>
            <a:r>
              <a:rPr lang="tr-TR" b="1" dirty="0" smtClean="0">
                <a:solidFill>
                  <a:prstClr val="black"/>
                </a:solidFill>
                <a:latin typeface="Times New Roman" panose="02020603050405020304" pitchFamily="18" charset="0"/>
                <a:cs typeface="Times New Roman" panose="02020603050405020304" pitchFamily="18" charset="0"/>
              </a:rPr>
              <a:t>90611027-010.07.01-E-325 </a:t>
            </a:r>
            <a:r>
              <a:rPr lang="tr-TR" b="1" dirty="0">
                <a:solidFill>
                  <a:prstClr val="black"/>
                </a:solidFill>
                <a:latin typeface="Times New Roman" panose="02020603050405020304" pitchFamily="18" charset="0"/>
                <a:cs typeface="Times New Roman" panose="02020603050405020304" pitchFamily="18" charset="0"/>
              </a:rPr>
              <a:t>sayılı </a:t>
            </a:r>
            <a:r>
              <a:rPr lang="tr-TR" b="1" dirty="0" smtClean="0">
                <a:solidFill>
                  <a:prstClr val="black"/>
                </a:solidFill>
                <a:latin typeface="Times New Roman" panose="02020603050405020304" pitchFamily="18" charset="0"/>
                <a:cs typeface="Times New Roman" panose="02020603050405020304" pitchFamily="18" charset="0"/>
              </a:rPr>
              <a:t>“</a:t>
            </a:r>
            <a:r>
              <a:rPr lang="tr-TR" b="1" i="1" dirty="0" smtClean="0">
                <a:solidFill>
                  <a:prstClr val="black"/>
                </a:solidFill>
                <a:latin typeface="Times New Roman" panose="02020603050405020304" pitchFamily="18" charset="0"/>
                <a:cs typeface="Times New Roman" panose="02020603050405020304" pitchFamily="18" charset="0"/>
              </a:rPr>
              <a:t>Birinci Basamak Beyaz </a:t>
            </a:r>
            <a:r>
              <a:rPr lang="tr-TR" b="1" i="1" dirty="0">
                <a:solidFill>
                  <a:prstClr val="black"/>
                </a:solidFill>
                <a:latin typeface="Times New Roman" panose="02020603050405020304" pitchFamily="18" charset="0"/>
                <a:cs typeface="Times New Roman" panose="02020603050405020304" pitchFamily="18" charset="0"/>
              </a:rPr>
              <a:t>Kod </a:t>
            </a:r>
            <a:r>
              <a:rPr lang="tr-TR" b="1" i="1" dirty="0" smtClean="0">
                <a:solidFill>
                  <a:prstClr val="black"/>
                </a:solidFill>
                <a:latin typeface="Times New Roman" panose="02020603050405020304" pitchFamily="18" charset="0"/>
                <a:cs typeface="Times New Roman" panose="02020603050405020304" pitchFamily="18" charset="0"/>
              </a:rPr>
              <a:t>Uygulama Talimatı</a:t>
            </a:r>
            <a:r>
              <a:rPr lang="tr-TR" b="1" dirty="0" smtClean="0">
                <a:solidFill>
                  <a:prstClr val="black"/>
                </a:solidFill>
                <a:latin typeface="Times New Roman" panose="02020603050405020304" pitchFamily="18" charset="0"/>
                <a:cs typeface="Times New Roman" panose="02020603050405020304" pitchFamily="18" charset="0"/>
              </a:rPr>
              <a:t>” hazırlanmıştır</a:t>
            </a:r>
            <a:r>
              <a:rPr lang="tr-TR" b="1" dirty="0">
                <a:solidFill>
                  <a:prstClr val="black"/>
                </a:solidFill>
                <a:latin typeface="Times New Roman" panose="02020603050405020304" pitchFamily="18" charset="0"/>
                <a:cs typeface="Times New Roman" panose="02020603050405020304" pitchFamily="18" charset="0"/>
              </a:rPr>
              <a:t>.</a:t>
            </a:r>
          </a:p>
          <a:p>
            <a:pPr lvl="0" algn="just" fontAlgn="auto">
              <a:spcBef>
                <a:spcPts val="0"/>
              </a:spcBef>
              <a:spcAft>
                <a:spcPts val="0"/>
              </a:spcAft>
              <a:defRPr/>
            </a:pPr>
            <a:endParaRPr lang="tr-TR" b="1" dirty="0">
              <a:solidFill>
                <a:prstClr val="black"/>
              </a:solidFill>
              <a:latin typeface="Times New Roman" panose="02020603050405020304" pitchFamily="18" charset="0"/>
              <a:cs typeface="Times New Roman" panose="02020603050405020304" pitchFamily="18" charset="0"/>
            </a:endParaRPr>
          </a:p>
          <a:p>
            <a:pPr lvl="0" algn="just" defTabSz="363538" fontAlgn="auto">
              <a:spcBef>
                <a:spcPts val="0"/>
              </a:spcBef>
              <a:spcAft>
                <a:spcPts val="0"/>
              </a:spcAft>
              <a:defRPr/>
            </a:pPr>
            <a:r>
              <a:rPr lang="tr-TR" b="1" dirty="0" smtClean="0">
                <a:solidFill>
                  <a:prstClr val="black"/>
                </a:solidFill>
                <a:latin typeface="Times New Roman" panose="02020603050405020304" pitchFamily="18" charset="0"/>
                <a:cs typeface="Times New Roman" panose="02020603050405020304" pitchFamily="18" charset="0"/>
              </a:rPr>
              <a:t>	Bu talimatta</a:t>
            </a:r>
            <a:r>
              <a:rPr lang="tr-TR" b="1" dirty="0">
                <a:solidFill>
                  <a:prstClr val="black"/>
                </a:solidFill>
                <a:latin typeface="Times New Roman" panose="02020603050405020304" pitchFamily="18" charset="0"/>
                <a:cs typeface="Times New Roman" panose="02020603050405020304" pitchFamily="18" charset="0"/>
              </a:rPr>
              <a:t>: </a:t>
            </a:r>
          </a:p>
          <a:p>
            <a:pPr marL="363538" lvl="2" indent="-363538" algn="just" fontAlgn="auto">
              <a:spcBef>
                <a:spcPts val="0"/>
              </a:spcBef>
              <a:spcAft>
                <a:spcPts val="0"/>
              </a:spcAft>
              <a:buFont typeface="Wingdings" panose="05000000000000000000" pitchFamily="2" charset="2"/>
              <a:buChar char="ü"/>
              <a:defRPr/>
            </a:pPr>
            <a:r>
              <a:rPr lang="tr-TR" dirty="0" smtClean="0">
                <a:latin typeface="Times New Roman" panose="02020603050405020304" pitchFamily="18" charset="0"/>
                <a:cs typeface="Times New Roman" panose="02020603050405020304" pitchFamily="18" charset="0"/>
              </a:rPr>
              <a:t>Birinci </a:t>
            </a:r>
            <a:r>
              <a:rPr lang="tr-TR" dirty="0">
                <a:latin typeface="Times New Roman" panose="02020603050405020304" pitchFamily="18" charset="0"/>
                <a:cs typeface="Times New Roman" panose="02020603050405020304" pitchFamily="18" charset="0"/>
              </a:rPr>
              <a:t>basamak sağlık </a:t>
            </a:r>
            <a:r>
              <a:rPr lang="tr-TR" dirty="0" smtClean="0">
                <a:latin typeface="Times New Roman" panose="02020603050405020304" pitchFamily="18" charset="0"/>
                <a:cs typeface="Times New Roman" panose="02020603050405020304" pitchFamily="18" charset="0"/>
              </a:rPr>
              <a:t>kuruluşlarından yapılan </a:t>
            </a:r>
            <a:r>
              <a:rPr lang="tr-TR" dirty="0">
                <a:latin typeface="Times New Roman" panose="02020603050405020304" pitchFamily="18" charset="0"/>
                <a:cs typeface="Times New Roman" panose="02020603050405020304" pitchFamily="18" charset="0"/>
              </a:rPr>
              <a:t>beyaz kod </a:t>
            </a:r>
            <a:r>
              <a:rPr lang="tr-TR" dirty="0" smtClean="0">
                <a:latin typeface="Times New Roman" panose="02020603050405020304" pitchFamily="18" charset="0"/>
                <a:cs typeface="Times New Roman" panose="02020603050405020304" pitchFamily="18" charset="0"/>
              </a:rPr>
              <a:t>bildirimlerinin büyük </a:t>
            </a:r>
            <a:r>
              <a:rPr lang="tr-TR" dirty="0">
                <a:latin typeface="Times New Roman" panose="02020603050405020304" pitchFamily="18" charset="0"/>
                <a:cs typeface="Times New Roman" panose="02020603050405020304" pitchFamily="18" charset="0"/>
              </a:rPr>
              <a:t>çoğunluğunun aile sağlığı merkezlerinden/birimlerinden </a:t>
            </a:r>
            <a:r>
              <a:rPr lang="tr-TR" dirty="0" smtClean="0">
                <a:latin typeface="Times New Roman" panose="02020603050405020304" pitchFamily="18" charset="0"/>
                <a:cs typeface="Times New Roman" panose="02020603050405020304" pitchFamily="18" charset="0"/>
              </a:rPr>
              <a:t>olduğu, az </a:t>
            </a:r>
            <a:r>
              <a:rPr lang="tr-TR" dirty="0">
                <a:latin typeface="Times New Roman" panose="02020603050405020304" pitchFamily="18" charset="0"/>
                <a:cs typeface="Times New Roman" panose="02020603050405020304" pitchFamily="18" charset="0"/>
              </a:rPr>
              <a:t>sayıda entegre hastanelerden ve diğer birimlerden de beyaz kod bildirimi </a:t>
            </a:r>
            <a:r>
              <a:rPr lang="tr-TR" dirty="0" smtClean="0">
                <a:latin typeface="Times New Roman" panose="02020603050405020304" pitchFamily="18" charset="0"/>
                <a:cs typeface="Times New Roman" panose="02020603050405020304" pitchFamily="18" charset="0"/>
              </a:rPr>
              <a:t>yapıldığı,</a:t>
            </a:r>
          </a:p>
          <a:p>
            <a:pPr marL="363538" lvl="2" indent="-363538" algn="just" fontAlgn="auto">
              <a:spcBef>
                <a:spcPts val="0"/>
              </a:spcBef>
              <a:spcAft>
                <a:spcPts val="0"/>
              </a:spcAft>
              <a:buFont typeface="Wingdings" panose="05000000000000000000" pitchFamily="2" charset="2"/>
              <a:buChar char="ü"/>
              <a:defRPr/>
            </a:pPr>
            <a:r>
              <a:rPr lang="tr-TR" dirty="0" smtClean="0">
                <a:latin typeface="Times New Roman" panose="02020603050405020304" pitchFamily="18" charset="0"/>
                <a:cs typeface="Times New Roman" panose="02020603050405020304" pitchFamily="18" charset="0"/>
              </a:rPr>
              <a:t>Bildirimlerinin </a:t>
            </a:r>
            <a:r>
              <a:rPr lang="tr-TR" dirty="0">
                <a:latin typeface="Times New Roman" panose="02020603050405020304" pitchFamily="18" charset="0"/>
                <a:cs typeface="Times New Roman" panose="02020603050405020304" pitchFamily="18" charset="0"/>
              </a:rPr>
              <a:t>çoğunlukla hekimler tarafından yapıldığı, bunu sırasıyla hekim </a:t>
            </a:r>
            <a:r>
              <a:rPr lang="tr-TR" dirty="0" smtClean="0">
                <a:latin typeface="Times New Roman" panose="02020603050405020304" pitchFamily="18" charset="0"/>
                <a:cs typeface="Times New Roman" panose="02020603050405020304" pitchFamily="18" charset="0"/>
              </a:rPr>
              <a:t>dışı sağlık </a:t>
            </a:r>
            <a:r>
              <a:rPr lang="tr-TR" dirty="0">
                <a:latin typeface="Times New Roman" panose="02020603050405020304" pitchFamily="18" charset="0"/>
                <a:cs typeface="Times New Roman" panose="02020603050405020304" pitchFamily="18" charset="0"/>
              </a:rPr>
              <a:t>çalışanlarının ve sözleşmeli çalışanların yaptığı bildirimlerin takip </a:t>
            </a:r>
            <a:r>
              <a:rPr lang="tr-TR" dirty="0" smtClean="0">
                <a:latin typeface="Times New Roman" panose="02020603050405020304" pitchFamily="18" charset="0"/>
                <a:cs typeface="Times New Roman" panose="02020603050405020304" pitchFamily="18" charset="0"/>
              </a:rPr>
              <a:t>ettiği,</a:t>
            </a:r>
          </a:p>
          <a:p>
            <a:pPr marL="285750" indent="-285750" algn="just" defTabSz="1163638">
              <a:buFont typeface="Wingdings" panose="05000000000000000000" pitchFamily="2" charset="2"/>
              <a:buChar char="ü"/>
            </a:pPr>
            <a:r>
              <a:rPr lang="tr-TR" dirty="0" smtClean="0">
                <a:latin typeface="Times New Roman" panose="02020603050405020304" pitchFamily="18" charset="0"/>
                <a:cs typeface="Times New Roman" panose="02020603050405020304" pitchFamily="18" charset="0"/>
              </a:rPr>
              <a:t>Meydana </a:t>
            </a:r>
            <a:r>
              <a:rPr lang="tr-TR" dirty="0">
                <a:latin typeface="Times New Roman" panose="02020603050405020304" pitchFamily="18" charset="0"/>
                <a:cs typeface="Times New Roman" panose="02020603050405020304" pitchFamily="18" charset="0"/>
              </a:rPr>
              <a:t>gelen olaylarının genellikle sözlü şiddet şeklinde gerçekleştiği, bunu </a:t>
            </a:r>
            <a:r>
              <a:rPr lang="tr-TR" dirty="0" smtClean="0">
                <a:latin typeface="Times New Roman" panose="02020603050405020304" pitchFamily="18" charset="0"/>
                <a:cs typeface="Times New Roman" panose="02020603050405020304" pitchFamily="18" charset="0"/>
              </a:rPr>
              <a:t>takiben fiziki </a:t>
            </a:r>
            <a:r>
              <a:rPr lang="tr-TR" dirty="0">
                <a:latin typeface="Times New Roman" panose="02020603050405020304" pitchFamily="18" charset="0"/>
                <a:cs typeface="Times New Roman" panose="02020603050405020304" pitchFamily="18" charset="0"/>
              </a:rPr>
              <a:t>ve sözlü şiddet ile fiziki şiddet vakalarının </a:t>
            </a:r>
            <a:r>
              <a:rPr lang="tr-TR" dirty="0" smtClean="0">
                <a:latin typeface="Times New Roman" panose="02020603050405020304" pitchFamily="18" charset="0"/>
                <a:cs typeface="Times New Roman" panose="02020603050405020304" pitchFamily="18" charset="0"/>
              </a:rPr>
              <a:t>geldiği,</a:t>
            </a:r>
            <a:r>
              <a:rPr lang="tr-TR" dirty="0"/>
              <a:t> </a:t>
            </a:r>
            <a:endParaRPr lang="tr-TR" dirty="0" smtClean="0"/>
          </a:p>
          <a:p>
            <a:pPr marL="285750" indent="-285750" algn="just" defTabSz="1163638">
              <a:buFont typeface="Wingdings" panose="05000000000000000000" pitchFamily="2" charset="2"/>
              <a:buChar char="ü"/>
            </a:pPr>
            <a:r>
              <a:rPr lang="tr-TR" dirty="0" smtClean="0">
                <a:latin typeface="Times New Roman" panose="02020603050405020304" pitchFamily="18" charset="0"/>
                <a:cs typeface="Times New Roman" panose="02020603050405020304" pitchFamily="18" charset="0"/>
              </a:rPr>
              <a:t>Şiddet vakalarının </a:t>
            </a:r>
            <a:r>
              <a:rPr lang="tr-TR" dirty="0">
                <a:latin typeface="Times New Roman" panose="02020603050405020304" pitchFamily="18" charset="0"/>
                <a:cs typeface="Times New Roman" panose="02020603050405020304" pitchFamily="18" charset="0"/>
              </a:rPr>
              <a:t>esas itibarıyla polikliniklerde </a:t>
            </a:r>
            <a:r>
              <a:rPr lang="tr-TR" dirty="0" smtClean="0">
                <a:latin typeface="Times New Roman" panose="02020603050405020304" pitchFamily="18" charset="0"/>
                <a:cs typeface="Times New Roman" panose="02020603050405020304" pitchFamily="18" charset="0"/>
              </a:rPr>
              <a:t>yaşandığı, olayların </a:t>
            </a:r>
            <a:r>
              <a:rPr lang="tr-TR" dirty="0">
                <a:latin typeface="Times New Roman" panose="02020603050405020304" pitchFamily="18" charset="0"/>
                <a:cs typeface="Times New Roman" panose="02020603050405020304" pitchFamily="18" charset="0"/>
              </a:rPr>
              <a:t>çoğunlukla </a:t>
            </a:r>
            <a:r>
              <a:rPr lang="tr-TR" dirty="0" smtClean="0">
                <a:latin typeface="Times New Roman" panose="02020603050405020304" pitchFamily="18" charset="0"/>
                <a:cs typeface="Times New Roman" panose="02020603050405020304" pitchFamily="18" charset="0"/>
              </a:rPr>
              <a:t>saat 9.00-11.00 </a:t>
            </a:r>
            <a:r>
              <a:rPr lang="tr-TR" dirty="0">
                <a:latin typeface="Times New Roman" panose="02020603050405020304" pitchFamily="18" charset="0"/>
                <a:cs typeface="Times New Roman" panose="02020603050405020304" pitchFamily="18" charset="0"/>
              </a:rPr>
              <a:t>ila saat 13.00-16.00 arasında daha fazla meydana </a:t>
            </a:r>
            <a:r>
              <a:rPr lang="tr-TR" dirty="0" smtClean="0">
                <a:latin typeface="Times New Roman" panose="02020603050405020304" pitchFamily="18" charset="0"/>
                <a:cs typeface="Times New Roman" panose="02020603050405020304" pitchFamily="18" charset="0"/>
              </a:rPr>
              <a:t>geldiği,</a:t>
            </a:r>
          </a:p>
          <a:p>
            <a:pPr marL="285750" indent="-285750" algn="just" defTabSz="1163638">
              <a:buFont typeface="Wingdings" panose="05000000000000000000" pitchFamily="2" charset="2"/>
              <a:buChar char="ü"/>
            </a:pPr>
            <a:r>
              <a:rPr lang="tr-TR" dirty="0" smtClean="0">
                <a:latin typeface="Times New Roman" panose="02020603050405020304" pitchFamily="18" charset="0"/>
                <a:cs typeface="Times New Roman" panose="02020603050405020304" pitchFamily="18" charset="0"/>
              </a:rPr>
              <a:t>Beyaz </a:t>
            </a:r>
            <a:r>
              <a:rPr lang="tr-TR" dirty="0">
                <a:latin typeface="Times New Roman" panose="02020603050405020304" pitchFamily="18" charset="0"/>
                <a:cs typeface="Times New Roman" panose="02020603050405020304" pitchFamily="18" charset="0"/>
              </a:rPr>
              <a:t>kod girişlerinin azımsanmayacak bir kısmının da beyaz kod kapsamı </a:t>
            </a:r>
            <a:r>
              <a:rPr lang="tr-TR" dirty="0" smtClean="0">
                <a:latin typeface="Times New Roman" panose="02020603050405020304" pitchFamily="18" charset="0"/>
                <a:cs typeface="Times New Roman" panose="02020603050405020304" pitchFamily="18" charset="0"/>
              </a:rPr>
              <a:t>dışında kaldığı anlaşıldığından, çalışanların beyaz kod konusundaki bilgilerinin yenilenmesi gerektiğinin anlaşıldığı belirtilmiştir.</a:t>
            </a:r>
            <a:r>
              <a:rPr lang="tr-TR" b="1" dirty="0">
                <a:solidFill>
                  <a:prstClr val="black"/>
                </a:solidFill>
                <a:latin typeface="Times New Roman" panose="02020603050405020304" pitchFamily="18" charset="0"/>
                <a:cs typeface="Times New Roman" panose="02020603050405020304" pitchFamily="18" charset="0"/>
              </a:rPr>
              <a:t>	</a:t>
            </a:r>
            <a:endParaRPr lang="tr-TR" b="1" dirty="0" smtClean="0">
              <a:solidFill>
                <a:prstClr val="black"/>
              </a:solidFill>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endParaRPr lang="tr-TR" b="1" dirty="0">
              <a:solidFill>
                <a:prstClr val="black"/>
              </a:solidFill>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87237229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solidFill>
                  <a:prstClr val="black"/>
                </a:solidFill>
              </a:rPr>
              <a:pPr algn="r">
                <a:defRPr/>
              </a:pPr>
              <a:t>20</a:t>
            </a:fld>
            <a:endParaRPr lang="tr-TR" dirty="0">
              <a:solidFill>
                <a:prstClr val="black"/>
              </a:solidFill>
            </a:endParaRPr>
          </a:p>
        </p:txBody>
      </p:sp>
      <p:sp>
        <p:nvSpPr>
          <p:cNvPr id="5" name="Dikdörtgen 4"/>
          <p:cNvSpPr/>
          <p:nvPr/>
        </p:nvSpPr>
        <p:spPr>
          <a:xfrm>
            <a:off x="2991984" y="738907"/>
            <a:ext cx="3224152" cy="369332"/>
          </a:xfrm>
          <a:prstGeom prst="rect">
            <a:avLst/>
          </a:prstGeom>
        </p:spPr>
        <p:txBody>
          <a:bodyPr wrap="none">
            <a:spAutoFit/>
          </a:bodyPr>
          <a:lstStyle/>
          <a:p>
            <a:r>
              <a:rPr lang="tr-TR" b="1" dirty="0">
                <a:solidFill>
                  <a:srgbClr val="FF0000"/>
                </a:solidFill>
                <a:latin typeface="Times New Roman" panose="02020603050405020304" pitchFamily="18" charset="0"/>
                <a:cs typeface="Times New Roman" panose="02020603050405020304" pitchFamily="18" charset="0"/>
              </a:rPr>
              <a:t>BEYAZ KOD </a:t>
            </a:r>
            <a:r>
              <a:rPr lang="tr-TR" b="1" dirty="0" smtClean="0">
                <a:solidFill>
                  <a:srgbClr val="FF0000"/>
                </a:solidFill>
                <a:latin typeface="Times New Roman" panose="02020603050405020304" pitchFamily="18" charset="0"/>
                <a:cs typeface="Times New Roman" panose="02020603050405020304" pitchFamily="18" charset="0"/>
              </a:rPr>
              <a:t>MEVZUATI-9/2</a:t>
            </a:r>
            <a:endParaRPr lang="tr-TR" dirty="0">
              <a:solidFill>
                <a:srgbClr val="FF0000"/>
              </a:solidFill>
            </a:endParaRPr>
          </a:p>
        </p:txBody>
      </p:sp>
      <p:sp>
        <p:nvSpPr>
          <p:cNvPr id="6" name="Dikdörtgen 5"/>
          <p:cNvSpPr/>
          <p:nvPr/>
        </p:nvSpPr>
        <p:spPr>
          <a:xfrm>
            <a:off x="683568" y="1628800"/>
            <a:ext cx="8136904" cy="369332"/>
          </a:xfrm>
          <a:prstGeom prst="rect">
            <a:avLst/>
          </a:prstGeom>
        </p:spPr>
        <p:txBody>
          <a:bodyPr wrap="square">
            <a:spAutoFit/>
          </a:bodyPr>
          <a:lstStyle/>
          <a:p>
            <a:r>
              <a:rPr lang="tr-TR" dirty="0" smtClean="0">
                <a:solidFill>
                  <a:prstClr val="black"/>
                </a:solidFill>
                <a:latin typeface="Times New Roman" panose="02020603050405020304" pitchFamily="18" charset="0"/>
                <a:cs typeface="Times New Roman" panose="02020603050405020304" pitchFamily="18" charset="0"/>
              </a:rPr>
              <a:t> </a:t>
            </a:r>
            <a:endParaRPr lang="tr-TR" dirty="0">
              <a:solidFill>
                <a:prstClr val="black"/>
              </a:solidFill>
              <a:latin typeface="Times New Roman" panose="02020603050405020304" pitchFamily="18" charset="0"/>
              <a:cs typeface="Times New Roman" panose="02020603050405020304" pitchFamily="18" charset="0"/>
            </a:endParaRPr>
          </a:p>
        </p:txBody>
      </p:sp>
      <p:sp>
        <p:nvSpPr>
          <p:cNvPr id="11" name="Dikdörtgen 10"/>
          <p:cNvSpPr/>
          <p:nvPr/>
        </p:nvSpPr>
        <p:spPr>
          <a:xfrm>
            <a:off x="0" y="976662"/>
            <a:ext cx="9036496" cy="400110"/>
          </a:xfrm>
          <a:prstGeom prst="rect">
            <a:avLst/>
          </a:prstGeom>
        </p:spPr>
        <p:txBody>
          <a:bodyPr wrap="square">
            <a:spAutoFit/>
          </a:bodyPr>
          <a:lstStyle/>
          <a:p>
            <a:pPr algn="just" fontAlgn="auto">
              <a:spcBef>
                <a:spcPts val="0"/>
              </a:spcBef>
              <a:spcAft>
                <a:spcPts val="0"/>
              </a:spcAft>
              <a:defRPr/>
            </a:pPr>
            <a:r>
              <a:rPr lang="tr-TR" sz="2000" dirty="0" smtClean="0">
                <a:solidFill>
                  <a:prstClr val="black"/>
                </a:solidFill>
                <a:latin typeface="Times New Roman" panose="02020603050405020304" pitchFamily="18" charset="0"/>
                <a:cs typeface="Times New Roman" panose="02020603050405020304" pitchFamily="18" charset="0"/>
              </a:rPr>
              <a:t>	</a:t>
            </a:r>
            <a:endParaRPr lang="tr-TR" sz="2400" dirty="0">
              <a:solidFill>
                <a:prstClr val="black"/>
              </a:solidFill>
              <a:latin typeface="Times New Roman" panose="02020603050405020304" pitchFamily="18" charset="0"/>
              <a:cs typeface="Times New Roman" panose="02020603050405020304" pitchFamily="18" charset="0"/>
            </a:endParaRPr>
          </a:p>
        </p:txBody>
      </p:sp>
      <p:sp>
        <p:nvSpPr>
          <p:cNvPr id="4" name="Dikdörtgen 3"/>
          <p:cNvSpPr/>
          <p:nvPr/>
        </p:nvSpPr>
        <p:spPr>
          <a:xfrm>
            <a:off x="251520" y="1108239"/>
            <a:ext cx="7992888" cy="5078313"/>
          </a:xfrm>
          <a:prstGeom prst="rect">
            <a:avLst/>
          </a:prstGeom>
        </p:spPr>
        <p:txBody>
          <a:bodyPr wrap="square">
            <a:spAutoFit/>
          </a:bodyPr>
          <a:lstStyle/>
          <a:p>
            <a:pPr marL="342900" lvl="0" indent="-342900" algn="just" fontAlgn="auto">
              <a:spcBef>
                <a:spcPts val="0"/>
              </a:spcBef>
              <a:spcAft>
                <a:spcPts val="0"/>
              </a:spcAft>
              <a:buFont typeface="Wingdings" panose="05000000000000000000" pitchFamily="2" charset="2"/>
              <a:buChar char="Ø"/>
              <a:defRPr/>
            </a:pPr>
            <a:r>
              <a:rPr lang="tr-TR" b="1" dirty="0">
                <a:solidFill>
                  <a:prstClr val="black"/>
                </a:solidFill>
                <a:latin typeface="Times New Roman" panose="02020603050405020304" pitchFamily="18" charset="0"/>
                <a:cs typeface="Times New Roman" panose="02020603050405020304" pitchFamily="18" charset="0"/>
              </a:rPr>
              <a:t>Bu </a:t>
            </a:r>
            <a:r>
              <a:rPr lang="tr-TR" b="1" dirty="0" smtClean="0">
                <a:solidFill>
                  <a:prstClr val="black"/>
                </a:solidFill>
                <a:latin typeface="Times New Roman" panose="02020603050405020304" pitchFamily="18" charset="0"/>
                <a:cs typeface="Times New Roman" panose="02020603050405020304" pitchFamily="18" charset="0"/>
              </a:rPr>
              <a:t>talimatta Birinci Basamaktaki Şiddet Sebeplerinin: </a:t>
            </a:r>
            <a:endParaRPr lang="tr-TR" b="1" dirty="0">
              <a:solidFill>
                <a:prstClr val="black"/>
              </a:solidFill>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İletişim kusurları,</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Tedavi memnuniyetsizliği,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Hastanın kendi istediği ilaçları yazdırma talebi,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Rapor talepleri,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Randevu sırası ihlalleri,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Ziyaret kuralı ihlali,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Tıbbi gereklilik olduğu hâlde sevk istememe,</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Tetkik isteği,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Mahremiyet ihlali,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Bilgilendirme eksiklikleri,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Çalışanların tutum ve davranışları,</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Yönlendirme hataları,</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Bilgilendirme yetersizliği,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Tıbbi gereklilik olmadan sevk isteme,</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Hasta ziyareti isteği,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Çalışan yetersizliği,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Tıbbi malzeme eksikliği </a:t>
            </a:r>
            <a:r>
              <a:rPr lang="tr-TR" dirty="0" smtClean="0">
                <a:latin typeface="Times New Roman" panose="02020603050405020304" pitchFamily="18" charset="0"/>
                <a:cs typeface="Times New Roman" panose="02020603050405020304" pitchFamily="18" charset="0"/>
              </a:rPr>
              <a:t>olduğu ifade edilmiştir.</a:t>
            </a:r>
            <a:endParaRPr lang="tr-TR" b="1" dirty="0">
              <a:solidFill>
                <a:prstClr val="black"/>
              </a:solidFill>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69681874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solidFill>
                  <a:prstClr val="black"/>
                </a:solidFill>
              </a:rPr>
              <a:pPr algn="r">
                <a:defRPr/>
              </a:pPr>
              <a:t>21</a:t>
            </a:fld>
            <a:endParaRPr lang="tr-TR" dirty="0">
              <a:solidFill>
                <a:prstClr val="black"/>
              </a:solidFill>
            </a:endParaRPr>
          </a:p>
        </p:txBody>
      </p:sp>
      <p:sp>
        <p:nvSpPr>
          <p:cNvPr id="5" name="Dikdörtgen 4"/>
          <p:cNvSpPr/>
          <p:nvPr/>
        </p:nvSpPr>
        <p:spPr>
          <a:xfrm>
            <a:off x="2991984" y="738907"/>
            <a:ext cx="3224152" cy="369332"/>
          </a:xfrm>
          <a:prstGeom prst="rect">
            <a:avLst/>
          </a:prstGeom>
        </p:spPr>
        <p:txBody>
          <a:bodyPr wrap="none">
            <a:spAutoFit/>
          </a:bodyPr>
          <a:lstStyle/>
          <a:p>
            <a:r>
              <a:rPr lang="tr-TR" b="1" dirty="0">
                <a:solidFill>
                  <a:srgbClr val="FF0000"/>
                </a:solidFill>
                <a:latin typeface="Times New Roman" panose="02020603050405020304" pitchFamily="18" charset="0"/>
                <a:cs typeface="Times New Roman" panose="02020603050405020304" pitchFamily="18" charset="0"/>
              </a:rPr>
              <a:t>BEYAZ KOD </a:t>
            </a:r>
            <a:r>
              <a:rPr lang="tr-TR" b="1" dirty="0" smtClean="0">
                <a:solidFill>
                  <a:srgbClr val="FF0000"/>
                </a:solidFill>
                <a:latin typeface="Times New Roman" panose="02020603050405020304" pitchFamily="18" charset="0"/>
                <a:cs typeface="Times New Roman" panose="02020603050405020304" pitchFamily="18" charset="0"/>
              </a:rPr>
              <a:t>MEVZUATI-9/3</a:t>
            </a:r>
            <a:endParaRPr lang="tr-TR" dirty="0">
              <a:solidFill>
                <a:srgbClr val="FF0000"/>
              </a:solidFill>
            </a:endParaRPr>
          </a:p>
        </p:txBody>
      </p:sp>
      <p:sp>
        <p:nvSpPr>
          <p:cNvPr id="6" name="Dikdörtgen 5"/>
          <p:cNvSpPr/>
          <p:nvPr/>
        </p:nvSpPr>
        <p:spPr>
          <a:xfrm>
            <a:off x="683568" y="1628800"/>
            <a:ext cx="8136904" cy="369332"/>
          </a:xfrm>
          <a:prstGeom prst="rect">
            <a:avLst/>
          </a:prstGeom>
        </p:spPr>
        <p:txBody>
          <a:bodyPr wrap="square">
            <a:spAutoFit/>
          </a:bodyPr>
          <a:lstStyle/>
          <a:p>
            <a:r>
              <a:rPr lang="tr-TR" dirty="0" smtClean="0">
                <a:solidFill>
                  <a:prstClr val="black"/>
                </a:solidFill>
                <a:latin typeface="Times New Roman" panose="02020603050405020304" pitchFamily="18" charset="0"/>
                <a:cs typeface="Times New Roman" panose="02020603050405020304" pitchFamily="18" charset="0"/>
              </a:rPr>
              <a:t> </a:t>
            </a:r>
            <a:endParaRPr lang="tr-TR" dirty="0">
              <a:solidFill>
                <a:prstClr val="black"/>
              </a:solidFill>
              <a:latin typeface="Times New Roman" panose="02020603050405020304" pitchFamily="18" charset="0"/>
              <a:cs typeface="Times New Roman" panose="02020603050405020304" pitchFamily="18" charset="0"/>
            </a:endParaRPr>
          </a:p>
        </p:txBody>
      </p:sp>
      <p:sp>
        <p:nvSpPr>
          <p:cNvPr id="11" name="Dikdörtgen 10"/>
          <p:cNvSpPr/>
          <p:nvPr/>
        </p:nvSpPr>
        <p:spPr>
          <a:xfrm>
            <a:off x="-28600" y="985128"/>
            <a:ext cx="9036496" cy="400110"/>
          </a:xfrm>
          <a:prstGeom prst="rect">
            <a:avLst/>
          </a:prstGeom>
        </p:spPr>
        <p:txBody>
          <a:bodyPr wrap="square">
            <a:spAutoFit/>
          </a:bodyPr>
          <a:lstStyle/>
          <a:p>
            <a:pPr algn="just" fontAlgn="auto">
              <a:spcBef>
                <a:spcPts val="0"/>
              </a:spcBef>
              <a:spcAft>
                <a:spcPts val="0"/>
              </a:spcAft>
              <a:defRPr/>
            </a:pPr>
            <a:r>
              <a:rPr lang="tr-TR" sz="2000" dirty="0" smtClean="0">
                <a:solidFill>
                  <a:prstClr val="black"/>
                </a:solidFill>
                <a:latin typeface="Times New Roman" panose="02020603050405020304" pitchFamily="18" charset="0"/>
                <a:cs typeface="Times New Roman" panose="02020603050405020304" pitchFamily="18" charset="0"/>
              </a:rPr>
              <a:t>	</a:t>
            </a:r>
            <a:endParaRPr lang="tr-TR" sz="2400" dirty="0">
              <a:solidFill>
                <a:prstClr val="black"/>
              </a:solidFill>
              <a:latin typeface="Times New Roman" panose="02020603050405020304" pitchFamily="18" charset="0"/>
              <a:cs typeface="Times New Roman" panose="02020603050405020304" pitchFamily="18" charset="0"/>
            </a:endParaRPr>
          </a:p>
        </p:txBody>
      </p:sp>
      <p:sp>
        <p:nvSpPr>
          <p:cNvPr id="4" name="Dikdörtgen 3"/>
          <p:cNvSpPr/>
          <p:nvPr/>
        </p:nvSpPr>
        <p:spPr>
          <a:xfrm>
            <a:off x="251520" y="1108239"/>
            <a:ext cx="7992888" cy="4247317"/>
          </a:xfrm>
          <a:prstGeom prst="rect">
            <a:avLst/>
          </a:prstGeom>
        </p:spPr>
        <p:txBody>
          <a:bodyPr wrap="square">
            <a:spAutoFit/>
          </a:bodyPr>
          <a:lstStyle/>
          <a:p>
            <a:pPr marL="342900" lvl="0" indent="-342900" algn="just" fontAlgn="auto">
              <a:spcBef>
                <a:spcPts val="0"/>
              </a:spcBef>
              <a:spcAft>
                <a:spcPts val="0"/>
              </a:spcAft>
              <a:buFont typeface="Wingdings" panose="05000000000000000000" pitchFamily="2" charset="2"/>
              <a:buChar char="Ø"/>
              <a:defRPr/>
            </a:pPr>
            <a:endParaRPr lang="tr-TR" b="1" dirty="0">
              <a:solidFill>
                <a:prstClr val="black"/>
              </a:solidFill>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r>
              <a:rPr lang="tr-TR" b="1" dirty="0">
                <a:solidFill>
                  <a:prstClr val="black"/>
                </a:solidFill>
                <a:latin typeface="Times New Roman" panose="02020603050405020304" pitchFamily="18" charset="0"/>
                <a:cs typeface="Times New Roman" panose="02020603050405020304" pitchFamily="18" charset="0"/>
              </a:rPr>
              <a:t>Bu </a:t>
            </a:r>
            <a:r>
              <a:rPr lang="tr-TR" b="1" dirty="0" smtClean="0">
                <a:solidFill>
                  <a:prstClr val="black"/>
                </a:solidFill>
                <a:latin typeface="Times New Roman" panose="02020603050405020304" pitchFamily="18" charset="0"/>
                <a:cs typeface="Times New Roman" panose="02020603050405020304" pitchFamily="18" charset="0"/>
              </a:rPr>
              <a:t>talimatta Birinci Basamak Çalışanlarına Verilecek Eğitim Konularının:</a:t>
            </a:r>
          </a:p>
          <a:p>
            <a:r>
              <a:rPr lang="tr-TR" dirty="0" smtClean="0">
                <a:latin typeface="Times New Roman" panose="02020603050405020304" pitchFamily="18" charset="0"/>
                <a:cs typeface="Times New Roman" panose="02020603050405020304" pitchFamily="18" charset="0"/>
              </a:rPr>
              <a:t>	</a:t>
            </a:r>
          </a:p>
          <a:p>
            <a:r>
              <a:rPr lang="tr-TR" dirty="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2012/23 </a:t>
            </a:r>
            <a:r>
              <a:rPr lang="tr-TR" dirty="0">
                <a:latin typeface="Times New Roman" panose="02020603050405020304" pitchFamily="18" charset="0"/>
                <a:cs typeface="Times New Roman" panose="02020603050405020304" pitchFamily="18" charset="0"/>
              </a:rPr>
              <a:t>sayılı “</a:t>
            </a:r>
            <a:r>
              <a:rPr lang="tr-TR" i="1" dirty="0">
                <a:latin typeface="Times New Roman" panose="02020603050405020304" pitchFamily="18" charset="0"/>
                <a:cs typeface="Times New Roman" panose="02020603050405020304" pitchFamily="18" charset="0"/>
              </a:rPr>
              <a:t>Çalışan Güvenliğinin </a:t>
            </a:r>
            <a:r>
              <a:rPr lang="tr-TR" i="1" dirty="0" smtClean="0">
                <a:latin typeface="Times New Roman" panose="02020603050405020304" pitchFamily="18" charset="0"/>
                <a:cs typeface="Times New Roman" panose="02020603050405020304" pitchFamily="18" charset="0"/>
              </a:rPr>
              <a:t>Sağlanması” </a:t>
            </a:r>
            <a:r>
              <a:rPr lang="tr-TR" dirty="0" smtClean="0">
                <a:latin typeface="Times New Roman" panose="02020603050405020304" pitchFamily="18" charset="0"/>
                <a:cs typeface="Times New Roman" panose="02020603050405020304" pitchFamily="18" charset="0"/>
              </a:rPr>
              <a:t>konulu </a:t>
            </a:r>
            <a:r>
              <a:rPr lang="tr-TR" dirty="0">
                <a:latin typeface="Times New Roman" panose="02020603050405020304" pitchFamily="18" charset="0"/>
                <a:cs typeface="Times New Roman" panose="02020603050405020304" pitchFamily="18" charset="0"/>
              </a:rPr>
              <a:t>Genelge’nin 4’üncü </a:t>
            </a:r>
            <a:r>
              <a:rPr lang="tr-TR" dirty="0" smtClean="0">
                <a:latin typeface="Times New Roman" panose="02020603050405020304" pitchFamily="18" charset="0"/>
                <a:cs typeface="Times New Roman" panose="02020603050405020304" pitchFamily="18" charset="0"/>
              </a:rPr>
              <a:t>maddesinde de yer verildiği üzere:</a:t>
            </a:r>
            <a:endParaRPr lang="tr-TR"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İletişim becerileri,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Problem çözme teknikleri,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Stres yönetimi ve öfke kontrolü,</a:t>
            </a:r>
          </a:p>
          <a:p>
            <a:pPr marL="285750" indent="-285750">
              <a:buFont typeface="Wingdings" panose="05000000000000000000" pitchFamily="2" charset="2"/>
              <a:buChar char="ü"/>
            </a:pPr>
            <a:r>
              <a:rPr lang="es-ES" i="1" dirty="0">
                <a:latin typeface="Times New Roman" panose="02020603050405020304" pitchFamily="18" charset="0"/>
                <a:cs typeface="Times New Roman" panose="02020603050405020304" pitchFamily="18" charset="0"/>
              </a:rPr>
              <a:t>Öfkeli hastalarla ve hasta yakınlarıyla iletişim,</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Beyaz kod mevzuatı </a:t>
            </a:r>
            <a:r>
              <a:rPr lang="tr-TR" dirty="0">
                <a:latin typeface="Times New Roman" panose="02020603050405020304" pitchFamily="18" charset="0"/>
                <a:cs typeface="Times New Roman" panose="02020603050405020304" pitchFamily="18" charset="0"/>
              </a:rPr>
              <a:t>ve </a:t>
            </a:r>
            <a:r>
              <a:rPr lang="tr-TR" i="1" dirty="0">
                <a:latin typeface="Times New Roman" panose="02020603050405020304" pitchFamily="18" charset="0"/>
                <a:cs typeface="Times New Roman" panose="02020603050405020304" pitchFamily="18" charset="0"/>
              </a:rPr>
              <a:t>bu mevzuatla sağlanan imkânlar hakkında çalışanların</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bilgilendirilmesi yanında, beyaz kod kapsamında olan ve olmayan fiillerin de neler </a:t>
            </a:r>
            <a:r>
              <a:rPr lang="tr-TR" i="1" dirty="0" smtClean="0">
                <a:latin typeface="Times New Roman" panose="02020603050405020304" pitchFamily="18" charset="0"/>
                <a:cs typeface="Times New Roman" panose="02020603050405020304" pitchFamily="18" charset="0"/>
              </a:rPr>
              <a:t>olduğu </a:t>
            </a:r>
            <a:r>
              <a:rPr lang="tr-TR" dirty="0" smtClean="0">
                <a:latin typeface="Times New Roman" panose="02020603050405020304" pitchFamily="18" charset="0"/>
                <a:cs typeface="Times New Roman" panose="02020603050405020304" pitchFamily="18" charset="0"/>
              </a:rPr>
              <a:t>gibi hususlar olabileceği önerilmiştir.</a:t>
            </a:r>
            <a:endParaRPr lang="tr-TR" b="1" dirty="0" smtClean="0">
              <a:solidFill>
                <a:prstClr val="black"/>
              </a:solidFill>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endParaRPr lang="tr-TR" b="1" dirty="0" smtClean="0">
              <a:solidFill>
                <a:prstClr val="black"/>
              </a:solidFill>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endParaRPr lang="tr-TR" b="1" dirty="0">
              <a:solidFill>
                <a:prstClr val="black"/>
              </a:solidFill>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r>
              <a:rPr lang="tr-TR" b="1" dirty="0" smtClean="0">
                <a:solidFill>
                  <a:prstClr val="black"/>
                </a:solidFill>
                <a:latin typeface="Times New Roman" panose="02020603050405020304" pitchFamily="18" charset="0"/>
                <a:cs typeface="Times New Roman" panose="02020603050405020304" pitchFamily="18" charset="0"/>
              </a:rPr>
              <a:t> </a:t>
            </a:r>
            <a:endParaRPr lang="tr-TR" b="1" dirty="0">
              <a:solidFill>
                <a:prstClr val="black"/>
              </a:solidFill>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836517674"/>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solidFill>
                  <a:prstClr val="black"/>
                </a:solidFill>
              </a:rPr>
              <a:pPr algn="r">
                <a:defRPr/>
              </a:pPr>
              <a:t>22</a:t>
            </a:fld>
            <a:endParaRPr lang="tr-TR" dirty="0">
              <a:solidFill>
                <a:prstClr val="black"/>
              </a:solidFill>
            </a:endParaRPr>
          </a:p>
        </p:txBody>
      </p:sp>
      <p:sp>
        <p:nvSpPr>
          <p:cNvPr id="5" name="Dikdörtgen 4"/>
          <p:cNvSpPr/>
          <p:nvPr/>
        </p:nvSpPr>
        <p:spPr>
          <a:xfrm>
            <a:off x="2991984" y="738907"/>
            <a:ext cx="3224152" cy="369332"/>
          </a:xfrm>
          <a:prstGeom prst="rect">
            <a:avLst/>
          </a:prstGeom>
        </p:spPr>
        <p:txBody>
          <a:bodyPr wrap="none">
            <a:spAutoFit/>
          </a:bodyPr>
          <a:lstStyle/>
          <a:p>
            <a:r>
              <a:rPr lang="tr-TR" b="1" dirty="0">
                <a:solidFill>
                  <a:srgbClr val="FF0000"/>
                </a:solidFill>
                <a:latin typeface="Times New Roman" panose="02020603050405020304" pitchFamily="18" charset="0"/>
                <a:cs typeface="Times New Roman" panose="02020603050405020304" pitchFamily="18" charset="0"/>
              </a:rPr>
              <a:t>BEYAZ KOD </a:t>
            </a:r>
            <a:r>
              <a:rPr lang="tr-TR" b="1" dirty="0" smtClean="0">
                <a:solidFill>
                  <a:srgbClr val="FF0000"/>
                </a:solidFill>
                <a:latin typeface="Times New Roman" panose="02020603050405020304" pitchFamily="18" charset="0"/>
                <a:cs typeface="Times New Roman" panose="02020603050405020304" pitchFamily="18" charset="0"/>
              </a:rPr>
              <a:t>MEVZUATI-9/4</a:t>
            </a:r>
            <a:endParaRPr lang="tr-TR" dirty="0">
              <a:solidFill>
                <a:srgbClr val="FF0000"/>
              </a:solidFill>
            </a:endParaRPr>
          </a:p>
        </p:txBody>
      </p:sp>
      <p:sp>
        <p:nvSpPr>
          <p:cNvPr id="6" name="Dikdörtgen 5"/>
          <p:cNvSpPr/>
          <p:nvPr/>
        </p:nvSpPr>
        <p:spPr>
          <a:xfrm>
            <a:off x="683568" y="1628800"/>
            <a:ext cx="8136904" cy="369332"/>
          </a:xfrm>
          <a:prstGeom prst="rect">
            <a:avLst/>
          </a:prstGeom>
        </p:spPr>
        <p:txBody>
          <a:bodyPr wrap="square">
            <a:spAutoFit/>
          </a:bodyPr>
          <a:lstStyle/>
          <a:p>
            <a:r>
              <a:rPr lang="tr-TR" dirty="0" smtClean="0">
                <a:solidFill>
                  <a:prstClr val="black"/>
                </a:solidFill>
                <a:latin typeface="Times New Roman" panose="02020603050405020304" pitchFamily="18" charset="0"/>
                <a:cs typeface="Times New Roman" panose="02020603050405020304" pitchFamily="18" charset="0"/>
              </a:rPr>
              <a:t> </a:t>
            </a:r>
            <a:endParaRPr lang="tr-TR" dirty="0">
              <a:solidFill>
                <a:prstClr val="black"/>
              </a:solidFill>
              <a:latin typeface="Times New Roman" panose="02020603050405020304" pitchFamily="18" charset="0"/>
              <a:cs typeface="Times New Roman" panose="02020603050405020304" pitchFamily="18" charset="0"/>
            </a:endParaRPr>
          </a:p>
        </p:txBody>
      </p:sp>
      <p:sp>
        <p:nvSpPr>
          <p:cNvPr id="11" name="Dikdörtgen 10"/>
          <p:cNvSpPr/>
          <p:nvPr/>
        </p:nvSpPr>
        <p:spPr>
          <a:xfrm>
            <a:off x="-28600" y="985128"/>
            <a:ext cx="9036496" cy="400110"/>
          </a:xfrm>
          <a:prstGeom prst="rect">
            <a:avLst/>
          </a:prstGeom>
        </p:spPr>
        <p:txBody>
          <a:bodyPr wrap="square">
            <a:spAutoFit/>
          </a:bodyPr>
          <a:lstStyle/>
          <a:p>
            <a:pPr algn="just" fontAlgn="auto">
              <a:spcBef>
                <a:spcPts val="0"/>
              </a:spcBef>
              <a:spcAft>
                <a:spcPts val="0"/>
              </a:spcAft>
              <a:defRPr/>
            </a:pPr>
            <a:r>
              <a:rPr lang="tr-TR" sz="2000" dirty="0" smtClean="0">
                <a:solidFill>
                  <a:prstClr val="black"/>
                </a:solidFill>
                <a:latin typeface="Times New Roman" panose="02020603050405020304" pitchFamily="18" charset="0"/>
                <a:cs typeface="Times New Roman" panose="02020603050405020304" pitchFamily="18" charset="0"/>
              </a:rPr>
              <a:t>	</a:t>
            </a:r>
            <a:endParaRPr lang="tr-TR" sz="2400" dirty="0">
              <a:solidFill>
                <a:prstClr val="black"/>
              </a:solidFill>
              <a:latin typeface="Times New Roman" panose="02020603050405020304" pitchFamily="18" charset="0"/>
              <a:cs typeface="Times New Roman" panose="02020603050405020304" pitchFamily="18" charset="0"/>
            </a:endParaRPr>
          </a:p>
        </p:txBody>
      </p:sp>
      <p:sp>
        <p:nvSpPr>
          <p:cNvPr id="4" name="Dikdörtgen 3"/>
          <p:cNvSpPr/>
          <p:nvPr/>
        </p:nvSpPr>
        <p:spPr>
          <a:xfrm>
            <a:off x="251520" y="1108239"/>
            <a:ext cx="7992888" cy="4801314"/>
          </a:xfrm>
          <a:prstGeom prst="rect">
            <a:avLst/>
          </a:prstGeom>
        </p:spPr>
        <p:txBody>
          <a:bodyPr wrap="square">
            <a:spAutoFit/>
          </a:bodyPr>
          <a:lstStyle/>
          <a:p>
            <a:pPr marL="342900" lvl="0" indent="-342900" algn="just" fontAlgn="auto">
              <a:spcBef>
                <a:spcPts val="0"/>
              </a:spcBef>
              <a:spcAft>
                <a:spcPts val="0"/>
              </a:spcAft>
              <a:buFont typeface="Wingdings" panose="05000000000000000000" pitchFamily="2" charset="2"/>
              <a:buChar char="Ø"/>
              <a:defRPr/>
            </a:pPr>
            <a:endParaRPr lang="tr-TR" b="1" dirty="0">
              <a:solidFill>
                <a:prstClr val="black"/>
              </a:solidFill>
              <a:latin typeface="Times New Roman" panose="02020603050405020304" pitchFamily="18" charset="0"/>
              <a:cs typeface="Times New Roman" panose="02020603050405020304" pitchFamily="18" charset="0"/>
            </a:endParaRPr>
          </a:p>
          <a:p>
            <a:pPr algn="just"/>
            <a:r>
              <a:rPr lang="tr-TR" dirty="0" smtClean="0">
                <a:latin typeface="Times New Roman" panose="02020603050405020304" pitchFamily="18" charset="0"/>
                <a:cs typeface="Times New Roman" panose="02020603050405020304" pitchFamily="18" charset="0"/>
              </a:rPr>
              <a:t>	</a:t>
            </a:r>
            <a:r>
              <a:rPr lang="tr-TR" b="1" dirty="0">
                <a:solidFill>
                  <a:prstClr val="black"/>
                </a:solidFill>
                <a:latin typeface="Times New Roman" panose="02020603050405020304" pitchFamily="18" charset="0"/>
                <a:cs typeface="Times New Roman" panose="02020603050405020304" pitchFamily="18" charset="0"/>
              </a:rPr>
              <a:t> Bu </a:t>
            </a:r>
            <a:r>
              <a:rPr lang="tr-TR" b="1" dirty="0" smtClean="0">
                <a:solidFill>
                  <a:prstClr val="black"/>
                </a:solidFill>
                <a:latin typeface="Times New Roman" panose="02020603050405020304" pitchFamily="18" charset="0"/>
                <a:cs typeface="Times New Roman" panose="02020603050405020304" pitchFamily="18" charset="0"/>
              </a:rPr>
              <a:t>talimatta:</a:t>
            </a:r>
            <a:endParaRPr lang="tr-TR" b="1" dirty="0">
              <a:solidFill>
                <a:prstClr val="black"/>
              </a:solidFill>
              <a:latin typeface="Times New Roman" panose="02020603050405020304" pitchFamily="18" charset="0"/>
              <a:cs typeface="Times New Roman" panose="02020603050405020304" pitchFamily="18" charset="0"/>
            </a:endParaRPr>
          </a:p>
          <a:p>
            <a:pPr algn="just"/>
            <a:r>
              <a:rPr lang="tr-TR" b="1" dirty="0" smtClean="0">
                <a:solidFill>
                  <a:prstClr val="black"/>
                </a:solidFill>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Birinci </a:t>
            </a:r>
            <a:r>
              <a:rPr lang="tr-TR" dirty="0">
                <a:latin typeface="Times New Roman" panose="02020603050405020304" pitchFamily="18" charset="0"/>
                <a:cs typeface="Times New Roman" panose="02020603050405020304" pitchFamily="18" charset="0"/>
              </a:rPr>
              <a:t>basamak sağlık kuruluşlarında beyaz kod kapsamında ciddi bir fiziki </a:t>
            </a:r>
            <a:r>
              <a:rPr lang="tr-TR" dirty="0" smtClean="0">
                <a:latin typeface="Times New Roman" panose="02020603050405020304" pitchFamily="18" charset="0"/>
                <a:cs typeface="Times New Roman" panose="02020603050405020304" pitchFamily="18" charset="0"/>
              </a:rPr>
              <a:t>şiddet olayı </a:t>
            </a:r>
            <a:r>
              <a:rPr lang="tr-TR" dirty="0">
                <a:latin typeface="Times New Roman" panose="02020603050405020304" pitchFamily="18" charset="0"/>
                <a:cs typeface="Times New Roman" panose="02020603050405020304" pitchFamily="18" charset="0"/>
              </a:rPr>
              <a:t>meydana gelmesi </a:t>
            </a:r>
            <a:r>
              <a:rPr lang="tr-TR" dirty="0" smtClean="0">
                <a:latin typeface="Times New Roman" panose="02020603050405020304" pitchFamily="18" charset="0"/>
                <a:cs typeface="Times New Roman" panose="02020603050405020304" pitchFamily="18" charset="0"/>
              </a:rPr>
              <a:t>durumunda:</a:t>
            </a:r>
            <a:endParaRPr lang="tr-TR" dirty="0">
              <a:latin typeface="Times New Roman" panose="02020603050405020304" pitchFamily="18" charset="0"/>
              <a:cs typeface="Times New Roman" panose="02020603050405020304" pitchFamily="18" charset="0"/>
            </a:endParaRP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Olayın nasıl gerçekleştiği,</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Olaya ilişkin neler yapıldığı,</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Mağdurla görüşülüp görüşülmediği/ziyaret edilip edilmediği (Özellikle fiziki </a:t>
            </a:r>
            <a:r>
              <a:rPr lang="tr-TR" i="1" dirty="0" smtClean="0">
                <a:latin typeface="Times New Roman" panose="02020603050405020304" pitchFamily="18" charset="0"/>
                <a:cs typeface="Times New Roman" panose="02020603050405020304" pitchFamily="18" charset="0"/>
              </a:rPr>
              <a:t>şiddet olaylarında </a:t>
            </a:r>
            <a:r>
              <a:rPr lang="tr-TR" i="1" dirty="0">
                <a:latin typeface="Times New Roman" panose="02020603050405020304" pitchFamily="18" charset="0"/>
                <a:cs typeface="Times New Roman" panose="02020603050405020304" pitchFamily="18" charset="0"/>
              </a:rPr>
              <a:t>mağdur ziyaret edilmelidir.),</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Mağdurun hastaneye başvurup vurmadığı,</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Hastaneye başvuru var ise verilen tedavinin ne olduğu,</a:t>
            </a:r>
          </a:p>
          <a:p>
            <a:pPr marL="285750" indent="-285750">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Darp raporu verilip verilmediği,</a:t>
            </a:r>
          </a:p>
          <a:p>
            <a:pPr marL="285750" indent="-285750" algn="just">
              <a:buFont typeface="Wingdings" panose="05000000000000000000" pitchFamily="2" charset="2"/>
              <a:buChar char="ü"/>
            </a:pPr>
            <a:r>
              <a:rPr lang="tr-TR" i="1" dirty="0">
                <a:latin typeface="Times New Roman" panose="02020603050405020304" pitchFamily="18" charset="0"/>
                <a:cs typeface="Times New Roman" panose="02020603050405020304" pitchFamily="18" charset="0"/>
              </a:rPr>
              <a:t>Adli sürece ilişkin durum ile mağdurun hukuki yardım talebi olup </a:t>
            </a:r>
            <a:r>
              <a:rPr lang="tr-TR" i="1" dirty="0" smtClean="0">
                <a:latin typeface="Times New Roman" panose="02020603050405020304" pitchFamily="18" charset="0"/>
                <a:cs typeface="Times New Roman" panose="02020603050405020304" pitchFamily="18" charset="0"/>
              </a:rPr>
              <a:t>olmadığı </a:t>
            </a:r>
            <a:r>
              <a:rPr lang="tr-TR" dirty="0" smtClean="0">
                <a:latin typeface="Times New Roman" panose="02020603050405020304" pitchFamily="18" charset="0"/>
                <a:cs typeface="Times New Roman" panose="02020603050405020304" pitchFamily="18" charset="0"/>
              </a:rPr>
              <a:t>gibi hususlara ilişkin olarak Bakanlığa (Halk Sağlığı </a:t>
            </a:r>
            <a:r>
              <a:rPr lang="tr-TR" dirty="0">
                <a:latin typeface="Times New Roman" panose="02020603050405020304" pitchFamily="18" charset="0"/>
                <a:cs typeface="Times New Roman" panose="02020603050405020304" pitchFamily="18" charset="0"/>
              </a:rPr>
              <a:t>G</a:t>
            </a:r>
            <a:r>
              <a:rPr lang="tr-TR" dirty="0" smtClean="0">
                <a:latin typeface="Times New Roman" panose="02020603050405020304" pitchFamily="18" charset="0"/>
                <a:cs typeface="Times New Roman" panose="02020603050405020304" pitchFamily="18" charset="0"/>
              </a:rPr>
              <a:t>enel Müdürlüğü) bilgi verilmesi gerektiği vurgulanmıştır.</a:t>
            </a:r>
          </a:p>
          <a:p>
            <a:r>
              <a:rPr lang="tr-TR" dirty="0">
                <a:latin typeface="Times New Roman" panose="02020603050405020304" pitchFamily="18" charset="0"/>
                <a:cs typeface="Times New Roman" panose="02020603050405020304" pitchFamily="18" charset="0"/>
              </a:rPr>
              <a:t>	</a:t>
            </a:r>
            <a:endParaRPr lang="tr-TR" b="1" dirty="0" smtClean="0">
              <a:solidFill>
                <a:prstClr val="black"/>
              </a:solidFill>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endParaRPr lang="tr-TR" b="1" dirty="0">
              <a:solidFill>
                <a:prstClr val="black"/>
              </a:solidFill>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r>
              <a:rPr lang="tr-TR" b="1" dirty="0" smtClean="0">
                <a:solidFill>
                  <a:prstClr val="black"/>
                </a:solidFill>
                <a:latin typeface="Times New Roman" panose="02020603050405020304" pitchFamily="18" charset="0"/>
                <a:cs typeface="Times New Roman" panose="02020603050405020304" pitchFamily="18" charset="0"/>
              </a:rPr>
              <a:t> </a:t>
            </a:r>
            <a:endParaRPr lang="tr-TR" b="1" dirty="0">
              <a:solidFill>
                <a:prstClr val="black"/>
              </a:solidFill>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47638005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solidFill>
                  <a:prstClr val="black"/>
                </a:solidFill>
              </a:rPr>
              <a:pPr algn="r">
                <a:defRPr/>
              </a:pPr>
              <a:t>23</a:t>
            </a:fld>
            <a:endParaRPr lang="tr-TR" dirty="0">
              <a:solidFill>
                <a:prstClr val="black"/>
              </a:solidFill>
            </a:endParaRPr>
          </a:p>
        </p:txBody>
      </p:sp>
      <p:sp>
        <p:nvSpPr>
          <p:cNvPr id="5" name="Dikdörtgen 4"/>
          <p:cNvSpPr/>
          <p:nvPr/>
        </p:nvSpPr>
        <p:spPr>
          <a:xfrm>
            <a:off x="2991984" y="738907"/>
            <a:ext cx="3224152" cy="369332"/>
          </a:xfrm>
          <a:prstGeom prst="rect">
            <a:avLst/>
          </a:prstGeom>
        </p:spPr>
        <p:txBody>
          <a:bodyPr wrap="none">
            <a:spAutoFit/>
          </a:bodyPr>
          <a:lstStyle/>
          <a:p>
            <a:r>
              <a:rPr lang="tr-TR" b="1" dirty="0">
                <a:solidFill>
                  <a:srgbClr val="FF0000"/>
                </a:solidFill>
                <a:latin typeface="Times New Roman" panose="02020603050405020304" pitchFamily="18" charset="0"/>
                <a:cs typeface="Times New Roman" panose="02020603050405020304" pitchFamily="18" charset="0"/>
              </a:rPr>
              <a:t>BEYAZ KOD </a:t>
            </a:r>
            <a:r>
              <a:rPr lang="tr-TR" b="1" dirty="0" smtClean="0">
                <a:solidFill>
                  <a:srgbClr val="FF0000"/>
                </a:solidFill>
                <a:latin typeface="Times New Roman" panose="02020603050405020304" pitchFamily="18" charset="0"/>
                <a:cs typeface="Times New Roman" panose="02020603050405020304" pitchFamily="18" charset="0"/>
              </a:rPr>
              <a:t>MEVZUATI-9/5</a:t>
            </a:r>
            <a:endParaRPr lang="tr-TR" dirty="0">
              <a:solidFill>
                <a:srgbClr val="FF0000"/>
              </a:solidFill>
            </a:endParaRPr>
          </a:p>
        </p:txBody>
      </p:sp>
      <p:sp>
        <p:nvSpPr>
          <p:cNvPr id="6" name="Dikdörtgen 5"/>
          <p:cNvSpPr/>
          <p:nvPr/>
        </p:nvSpPr>
        <p:spPr>
          <a:xfrm>
            <a:off x="683568" y="1628800"/>
            <a:ext cx="8136904" cy="369332"/>
          </a:xfrm>
          <a:prstGeom prst="rect">
            <a:avLst/>
          </a:prstGeom>
        </p:spPr>
        <p:txBody>
          <a:bodyPr wrap="square">
            <a:spAutoFit/>
          </a:bodyPr>
          <a:lstStyle/>
          <a:p>
            <a:r>
              <a:rPr lang="tr-TR" dirty="0" smtClean="0">
                <a:solidFill>
                  <a:prstClr val="black"/>
                </a:solidFill>
                <a:latin typeface="Times New Roman" panose="02020603050405020304" pitchFamily="18" charset="0"/>
                <a:cs typeface="Times New Roman" panose="02020603050405020304" pitchFamily="18" charset="0"/>
              </a:rPr>
              <a:t> </a:t>
            </a:r>
            <a:endParaRPr lang="tr-TR" dirty="0">
              <a:solidFill>
                <a:prstClr val="black"/>
              </a:solidFill>
              <a:latin typeface="Times New Roman" panose="02020603050405020304" pitchFamily="18" charset="0"/>
              <a:cs typeface="Times New Roman" panose="02020603050405020304" pitchFamily="18" charset="0"/>
            </a:endParaRPr>
          </a:p>
        </p:txBody>
      </p:sp>
      <p:sp>
        <p:nvSpPr>
          <p:cNvPr id="11" name="Dikdörtgen 10"/>
          <p:cNvSpPr/>
          <p:nvPr/>
        </p:nvSpPr>
        <p:spPr>
          <a:xfrm>
            <a:off x="-28600" y="985128"/>
            <a:ext cx="9036496" cy="400110"/>
          </a:xfrm>
          <a:prstGeom prst="rect">
            <a:avLst/>
          </a:prstGeom>
        </p:spPr>
        <p:txBody>
          <a:bodyPr wrap="square">
            <a:spAutoFit/>
          </a:bodyPr>
          <a:lstStyle/>
          <a:p>
            <a:pPr algn="just" fontAlgn="auto">
              <a:spcBef>
                <a:spcPts val="0"/>
              </a:spcBef>
              <a:spcAft>
                <a:spcPts val="0"/>
              </a:spcAft>
              <a:defRPr/>
            </a:pPr>
            <a:r>
              <a:rPr lang="tr-TR" sz="2000" dirty="0" smtClean="0">
                <a:solidFill>
                  <a:prstClr val="black"/>
                </a:solidFill>
                <a:latin typeface="Times New Roman" panose="02020603050405020304" pitchFamily="18" charset="0"/>
                <a:cs typeface="Times New Roman" panose="02020603050405020304" pitchFamily="18" charset="0"/>
              </a:rPr>
              <a:t>	</a:t>
            </a:r>
            <a:endParaRPr lang="tr-TR" sz="2400" dirty="0">
              <a:solidFill>
                <a:prstClr val="black"/>
              </a:solidFill>
              <a:latin typeface="Times New Roman" panose="02020603050405020304" pitchFamily="18" charset="0"/>
              <a:cs typeface="Times New Roman" panose="02020603050405020304" pitchFamily="18" charset="0"/>
            </a:endParaRPr>
          </a:p>
        </p:txBody>
      </p:sp>
      <p:sp>
        <p:nvSpPr>
          <p:cNvPr id="4" name="Dikdörtgen 3"/>
          <p:cNvSpPr/>
          <p:nvPr/>
        </p:nvSpPr>
        <p:spPr>
          <a:xfrm>
            <a:off x="251520" y="1350872"/>
            <a:ext cx="7992888" cy="3416320"/>
          </a:xfrm>
          <a:prstGeom prst="rect">
            <a:avLst/>
          </a:prstGeom>
        </p:spPr>
        <p:txBody>
          <a:bodyPr wrap="square">
            <a:spAutoFit/>
          </a:bodyPr>
          <a:lstStyle/>
          <a:p>
            <a:pPr marL="342900" lvl="0" indent="-342900" algn="just" fontAlgn="auto">
              <a:spcBef>
                <a:spcPts val="0"/>
              </a:spcBef>
              <a:spcAft>
                <a:spcPts val="0"/>
              </a:spcAft>
              <a:buFont typeface="Wingdings" panose="05000000000000000000" pitchFamily="2" charset="2"/>
              <a:buChar char="Ø"/>
              <a:defRPr/>
            </a:pPr>
            <a:endParaRPr lang="tr-TR" b="1" dirty="0">
              <a:solidFill>
                <a:prstClr val="black"/>
              </a:solidFill>
              <a:latin typeface="Times New Roman" panose="02020603050405020304" pitchFamily="18" charset="0"/>
              <a:cs typeface="Times New Roman" panose="02020603050405020304" pitchFamily="18" charset="0"/>
            </a:endParaRPr>
          </a:p>
          <a:p>
            <a:pPr algn="just"/>
            <a:r>
              <a:rPr lang="tr-TR" dirty="0" smtClean="0">
                <a:latin typeface="Times New Roman" panose="02020603050405020304" pitchFamily="18" charset="0"/>
                <a:cs typeface="Times New Roman" panose="02020603050405020304" pitchFamily="18" charset="0"/>
              </a:rPr>
              <a:t>	</a:t>
            </a:r>
            <a:r>
              <a:rPr lang="tr-TR" b="1" dirty="0">
                <a:solidFill>
                  <a:prstClr val="black"/>
                </a:solidFill>
                <a:latin typeface="Times New Roman" panose="02020603050405020304" pitchFamily="18" charset="0"/>
                <a:cs typeface="Times New Roman" panose="02020603050405020304" pitchFamily="18" charset="0"/>
              </a:rPr>
              <a:t> Y</a:t>
            </a:r>
            <a:r>
              <a:rPr lang="tr-TR" b="1" dirty="0" smtClean="0">
                <a:solidFill>
                  <a:prstClr val="black"/>
                </a:solidFill>
                <a:latin typeface="Times New Roman" panose="02020603050405020304" pitchFamily="18" charset="0"/>
                <a:cs typeface="Times New Roman" panose="02020603050405020304" pitchFamily="18" charset="0"/>
              </a:rPr>
              <a:t>ine Bu Yazıda: </a:t>
            </a:r>
            <a:endParaRPr lang="tr-TR" dirty="0" smtClean="0">
              <a:latin typeface="Times New Roman" panose="02020603050405020304" pitchFamily="18" charset="0"/>
              <a:cs typeface="Times New Roman" panose="02020603050405020304" pitchFamily="18" charset="0"/>
            </a:endParaRPr>
          </a:p>
          <a:p>
            <a:pPr algn="just"/>
            <a:r>
              <a:rPr lang="tr-TR" dirty="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Yukarıda 9. slaytlarda belirtilen </a:t>
            </a:r>
            <a:r>
              <a:rPr lang="tr-TR" dirty="0">
                <a:latin typeface="Times New Roman" panose="02020603050405020304" pitchFamily="18" charset="0"/>
                <a:cs typeface="Times New Roman" panose="02020603050405020304" pitchFamily="18" charset="0"/>
              </a:rPr>
              <a:t>hususlarda yapılması icap eden faaliyetler </a:t>
            </a:r>
            <a:r>
              <a:rPr lang="tr-TR" dirty="0" smtClean="0">
                <a:latin typeface="Times New Roman" panose="02020603050405020304" pitchFamily="18" charset="0"/>
                <a:cs typeface="Times New Roman" panose="02020603050405020304" pitchFamily="18" charset="0"/>
              </a:rPr>
              <a:t>ile birinci </a:t>
            </a:r>
            <a:r>
              <a:rPr lang="tr-TR" dirty="0">
                <a:latin typeface="Times New Roman" panose="02020603050405020304" pitchFamily="18" charset="0"/>
                <a:cs typeface="Times New Roman" panose="02020603050405020304" pitchFamily="18" charset="0"/>
              </a:rPr>
              <a:t>basamak beyaz kod kapsamındaki işlerin ve işlemlerin yapılması için işin </a:t>
            </a:r>
            <a:r>
              <a:rPr lang="tr-TR" dirty="0" smtClean="0">
                <a:latin typeface="Times New Roman" panose="02020603050405020304" pitchFamily="18" charset="0"/>
                <a:cs typeface="Times New Roman" panose="02020603050405020304" pitchFamily="18" charset="0"/>
              </a:rPr>
              <a:t>muhatabı olan </a:t>
            </a:r>
            <a:r>
              <a:rPr lang="tr-TR" dirty="0">
                <a:latin typeface="Times New Roman" panose="02020603050405020304" pitchFamily="18" charset="0"/>
                <a:cs typeface="Times New Roman" panose="02020603050405020304" pitchFamily="18" charset="0"/>
              </a:rPr>
              <a:t>uygulama birimleri nezdinde eş güdümün sağlanması, gerektiğinde toplantılar </a:t>
            </a:r>
            <a:r>
              <a:rPr lang="tr-TR" dirty="0" smtClean="0">
                <a:latin typeface="Times New Roman" panose="02020603050405020304" pitchFamily="18" charset="0"/>
                <a:cs typeface="Times New Roman" panose="02020603050405020304" pitchFamily="18" charset="0"/>
              </a:rPr>
              <a:t>planlaması ve </a:t>
            </a:r>
            <a:r>
              <a:rPr lang="tr-TR" dirty="0">
                <a:latin typeface="Times New Roman" panose="02020603050405020304" pitchFamily="18" charset="0"/>
                <a:cs typeface="Times New Roman" panose="02020603050405020304" pitchFamily="18" charset="0"/>
              </a:rPr>
              <a:t>düzenlenmesi, işbu toplantıların sekretarya hizmetlerinin ifası ve alınan kararlara </a:t>
            </a:r>
            <a:r>
              <a:rPr lang="tr-TR" dirty="0" smtClean="0">
                <a:latin typeface="Times New Roman" panose="02020603050405020304" pitchFamily="18" charset="0"/>
                <a:cs typeface="Times New Roman" panose="02020603050405020304" pitchFamily="18" charset="0"/>
              </a:rPr>
              <a:t>ait uygulamaların </a:t>
            </a:r>
            <a:r>
              <a:rPr lang="tr-TR" dirty="0">
                <a:latin typeface="Times New Roman" panose="02020603050405020304" pitchFamily="18" charset="0"/>
                <a:cs typeface="Times New Roman" panose="02020603050405020304" pitchFamily="18" charset="0"/>
              </a:rPr>
              <a:t>takip edilmesi gibi işlerin yürütülmesi ve Genel Müdürlüğümüzle </a:t>
            </a:r>
            <a:r>
              <a:rPr lang="tr-TR" dirty="0" smtClean="0">
                <a:latin typeface="Times New Roman" panose="02020603050405020304" pitchFamily="18" charset="0"/>
                <a:cs typeface="Times New Roman" panose="02020603050405020304" pitchFamily="18" charset="0"/>
              </a:rPr>
              <a:t>irtibat hâlinde </a:t>
            </a:r>
            <a:r>
              <a:rPr lang="tr-TR" dirty="0">
                <a:latin typeface="Times New Roman" panose="02020603050405020304" pitchFamily="18" charset="0"/>
                <a:cs typeface="Times New Roman" panose="02020603050405020304" pitchFamily="18" charset="0"/>
              </a:rPr>
              <a:t>olunması amacıyla en az iki çalışanın görev yaptığı “</a:t>
            </a:r>
            <a:r>
              <a:rPr lang="tr-TR" i="1" dirty="0">
                <a:latin typeface="Times New Roman" panose="02020603050405020304" pitchFamily="18" charset="0"/>
                <a:cs typeface="Times New Roman" panose="02020603050405020304" pitchFamily="18" charset="0"/>
              </a:rPr>
              <a:t>birinci basamak çalışan </a:t>
            </a:r>
            <a:r>
              <a:rPr lang="tr-TR" i="1" dirty="0" smtClean="0">
                <a:latin typeface="Times New Roman" panose="02020603050405020304" pitchFamily="18" charset="0"/>
                <a:cs typeface="Times New Roman" panose="02020603050405020304" pitchFamily="18" charset="0"/>
              </a:rPr>
              <a:t>hakları birimi</a:t>
            </a:r>
            <a:r>
              <a:rPr lang="tr-TR" dirty="0">
                <a:latin typeface="Times New Roman" panose="02020603050405020304" pitchFamily="18" charset="0"/>
                <a:cs typeface="Times New Roman" panose="02020603050405020304" pitchFamily="18" charset="0"/>
              </a:rPr>
              <a:t>” </a:t>
            </a:r>
            <a:r>
              <a:rPr lang="tr-TR" dirty="0" smtClean="0">
                <a:latin typeface="Times New Roman" panose="02020603050405020304" pitchFamily="18" charset="0"/>
                <a:cs typeface="Times New Roman" panose="02020603050405020304" pitchFamily="18" charset="0"/>
              </a:rPr>
              <a:t>oluşturulması konusundaki talimat dile getirilmiştir.</a:t>
            </a:r>
            <a:endParaRPr lang="tr-TR" dirty="0">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endParaRPr lang="tr-TR" b="1" dirty="0">
              <a:solidFill>
                <a:prstClr val="black"/>
              </a:solidFill>
              <a:latin typeface="Times New Roman" panose="02020603050405020304" pitchFamily="18" charset="0"/>
              <a:cs typeface="Times New Roman" panose="02020603050405020304" pitchFamily="18" charset="0"/>
            </a:endParaRPr>
          </a:p>
          <a:p>
            <a:pPr lvl="0" algn="just" fontAlgn="auto">
              <a:spcBef>
                <a:spcPts val="0"/>
              </a:spcBef>
              <a:spcAft>
                <a:spcPts val="0"/>
              </a:spcAft>
              <a:defRPr/>
            </a:pPr>
            <a:r>
              <a:rPr lang="tr-TR" b="1" dirty="0" smtClean="0">
                <a:solidFill>
                  <a:prstClr val="black"/>
                </a:solidFill>
                <a:latin typeface="Times New Roman" panose="02020603050405020304" pitchFamily="18" charset="0"/>
                <a:cs typeface="Times New Roman" panose="02020603050405020304" pitchFamily="18" charset="0"/>
              </a:rPr>
              <a:t> </a:t>
            </a:r>
            <a:endParaRPr lang="tr-TR" b="1" dirty="0">
              <a:solidFill>
                <a:prstClr val="black"/>
              </a:solidFill>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389425601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ayt Numarası Yer Tutucusu 2"/>
          <p:cNvSpPr>
            <a:spLocks noGrp="1"/>
          </p:cNvSpPr>
          <p:nvPr>
            <p:ph type="sldNum" sz="quarter" idx="12"/>
          </p:nvPr>
        </p:nvSpPr>
        <p:spPr/>
        <p:txBody>
          <a:bodyPr/>
          <a:lstStyle/>
          <a:p>
            <a:pPr algn="r">
              <a:defRPr/>
            </a:pPr>
            <a:fld id="{CDA5ED3D-89DE-4ACC-9511-F24786325676}" type="slidenum">
              <a:rPr lang="tr-TR" smtClean="0">
                <a:solidFill>
                  <a:prstClr val="black"/>
                </a:solidFill>
              </a:rPr>
              <a:pPr algn="r">
                <a:defRPr/>
              </a:pPr>
              <a:t>24</a:t>
            </a:fld>
            <a:endParaRPr lang="tr-TR" dirty="0">
              <a:solidFill>
                <a:prstClr val="black"/>
              </a:solidFill>
            </a:endParaRPr>
          </a:p>
        </p:txBody>
      </p:sp>
      <p:sp>
        <p:nvSpPr>
          <p:cNvPr id="5" name="Dikdörtgen 4"/>
          <p:cNvSpPr/>
          <p:nvPr/>
        </p:nvSpPr>
        <p:spPr>
          <a:xfrm>
            <a:off x="3386988" y="738907"/>
            <a:ext cx="3147272" cy="369332"/>
          </a:xfrm>
          <a:prstGeom prst="rect">
            <a:avLst/>
          </a:prstGeom>
        </p:spPr>
        <p:txBody>
          <a:bodyPr wrap="none">
            <a:spAutoFit/>
          </a:bodyPr>
          <a:lstStyle/>
          <a:p>
            <a:r>
              <a:rPr lang="tr-TR" b="1" dirty="0">
                <a:solidFill>
                  <a:srgbClr val="FF0000"/>
                </a:solidFill>
                <a:latin typeface="Times New Roman" panose="02020603050405020304" pitchFamily="18" charset="0"/>
                <a:cs typeface="Times New Roman" panose="02020603050405020304" pitchFamily="18" charset="0"/>
              </a:rPr>
              <a:t>BEYAZ KOD MEVZUATI-11</a:t>
            </a:r>
            <a:endParaRPr lang="tr-TR" dirty="0">
              <a:solidFill>
                <a:srgbClr val="FF0000"/>
              </a:solidFill>
            </a:endParaRPr>
          </a:p>
        </p:txBody>
      </p:sp>
      <p:sp>
        <p:nvSpPr>
          <p:cNvPr id="6" name="Dikdörtgen 5"/>
          <p:cNvSpPr/>
          <p:nvPr/>
        </p:nvSpPr>
        <p:spPr>
          <a:xfrm>
            <a:off x="1655676" y="1628800"/>
            <a:ext cx="6102678" cy="369332"/>
          </a:xfrm>
          <a:prstGeom prst="rect">
            <a:avLst/>
          </a:prstGeom>
        </p:spPr>
        <p:txBody>
          <a:bodyPr wrap="square">
            <a:spAutoFit/>
          </a:bodyPr>
          <a:lstStyle/>
          <a:p>
            <a:r>
              <a:rPr lang="tr-TR" dirty="0">
                <a:solidFill>
                  <a:prstClr val="black"/>
                </a:solidFill>
                <a:latin typeface="Times New Roman" panose="02020603050405020304" pitchFamily="18" charset="0"/>
                <a:cs typeface="Times New Roman" panose="02020603050405020304" pitchFamily="18" charset="0"/>
              </a:rPr>
              <a:t> </a:t>
            </a:r>
          </a:p>
        </p:txBody>
      </p:sp>
      <p:sp>
        <p:nvSpPr>
          <p:cNvPr id="11" name="Dikdörtgen 10"/>
          <p:cNvSpPr/>
          <p:nvPr/>
        </p:nvSpPr>
        <p:spPr>
          <a:xfrm>
            <a:off x="467544" y="1350872"/>
            <a:ext cx="7992888" cy="707886"/>
          </a:xfrm>
          <a:prstGeom prst="rect">
            <a:avLst/>
          </a:prstGeom>
        </p:spPr>
        <p:txBody>
          <a:bodyPr wrap="square">
            <a:spAutoFit/>
          </a:bodyPr>
          <a:lstStyle/>
          <a:p>
            <a:pPr algn="just">
              <a:defRPr/>
            </a:pPr>
            <a:r>
              <a:rPr lang="tr-TR" sz="2000" i="1" dirty="0">
                <a:solidFill>
                  <a:prstClr val="black"/>
                </a:solidFill>
                <a:latin typeface="Times New Roman" panose="02020603050405020304" pitchFamily="18" charset="0"/>
                <a:cs typeface="Times New Roman" panose="02020603050405020304" pitchFamily="18" charset="0"/>
              </a:rPr>
              <a:t>Aile Hekimliği Uygulama Yönetmeliği’</a:t>
            </a:r>
            <a:r>
              <a:rPr lang="tr-TR" sz="2000" dirty="0">
                <a:solidFill>
                  <a:prstClr val="black"/>
                </a:solidFill>
                <a:latin typeface="Times New Roman" panose="02020603050405020304" pitchFamily="18" charset="0"/>
                <a:cs typeface="Times New Roman" panose="02020603050405020304" pitchFamily="18" charset="0"/>
              </a:rPr>
              <a:t>nin</a:t>
            </a:r>
            <a:r>
              <a:rPr lang="tr-TR" sz="2000" i="1" dirty="0">
                <a:solidFill>
                  <a:prstClr val="black"/>
                </a:solidFill>
                <a:latin typeface="Times New Roman" panose="02020603050405020304" pitchFamily="18" charset="0"/>
                <a:cs typeface="Times New Roman" panose="02020603050405020304" pitchFamily="18" charset="0"/>
              </a:rPr>
              <a:t> </a:t>
            </a:r>
            <a:r>
              <a:rPr lang="tr-TR" sz="2000" dirty="0">
                <a:solidFill>
                  <a:prstClr val="black"/>
                </a:solidFill>
                <a:latin typeface="Times New Roman" panose="02020603050405020304" pitchFamily="18" charset="0"/>
                <a:cs typeface="Times New Roman" panose="02020603050405020304" pitchFamily="18" charset="0"/>
              </a:rPr>
              <a:t>8’inci maddesinin 2’nci fıkrası aşağıdaki şekilde düzenlenmiştir.	</a:t>
            </a:r>
            <a:endParaRPr lang="tr-TR" sz="2400" dirty="0">
              <a:solidFill>
                <a:prstClr val="black"/>
              </a:solidFill>
              <a:latin typeface="Times New Roman" panose="02020603050405020304" pitchFamily="18" charset="0"/>
              <a:cs typeface="Times New Roman" panose="02020603050405020304" pitchFamily="18" charset="0"/>
            </a:endParaRPr>
          </a:p>
        </p:txBody>
      </p:sp>
      <p:sp>
        <p:nvSpPr>
          <p:cNvPr id="4" name="Dikdörtgen 3"/>
          <p:cNvSpPr/>
          <p:nvPr/>
        </p:nvSpPr>
        <p:spPr>
          <a:xfrm>
            <a:off x="467544" y="1350872"/>
            <a:ext cx="8352928" cy="923330"/>
          </a:xfrm>
          <a:prstGeom prst="rect">
            <a:avLst/>
          </a:prstGeom>
        </p:spPr>
        <p:txBody>
          <a:bodyPr wrap="square">
            <a:spAutoFit/>
          </a:bodyPr>
          <a:lstStyle/>
          <a:p>
            <a:pPr marL="342900" indent="-342900" algn="just">
              <a:buFont typeface="Wingdings" panose="05000000000000000000" pitchFamily="2" charset="2"/>
              <a:buChar char="Ø"/>
              <a:defRPr/>
            </a:pPr>
            <a:endParaRPr lang="tr-TR" b="1" dirty="0">
              <a:solidFill>
                <a:prstClr val="black"/>
              </a:solidFill>
              <a:latin typeface="Times New Roman" panose="02020603050405020304" pitchFamily="18" charset="0"/>
              <a:cs typeface="Times New Roman" panose="02020603050405020304" pitchFamily="18" charset="0"/>
            </a:endParaRPr>
          </a:p>
          <a:p>
            <a:pPr algn="just"/>
            <a:r>
              <a:rPr lang="tr-TR" dirty="0">
                <a:latin typeface="Times New Roman" panose="02020603050405020304" pitchFamily="18" charset="0"/>
                <a:cs typeface="Times New Roman" panose="02020603050405020304" pitchFamily="18" charset="0"/>
              </a:rPr>
              <a:t>	</a:t>
            </a:r>
            <a:endParaRPr lang="tr-TR" b="1" dirty="0">
              <a:solidFill>
                <a:prstClr val="black"/>
              </a:solidFill>
              <a:latin typeface="Times New Roman" panose="02020603050405020304" pitchFamily="18" charset="0"/>
              <a:cs typeface="Times New Roman" panose="02020603050405020304" pitchFamily="18" charset="0"/>
            </a:endParaRPr>
          </a:p>
          <a:p>
            <a:pPr algn="just">
              <a:defRPr/>
            </a:pPr>
            <a:r>
              <a:rPr lang="tr-TR" b="1" dirty="0">
                <a:solidFill>
                  <a:prstClr val="black"/>
                </a:solidFill>
                <a:latin typeface="Times New Roman" panose="02020603050405020304" pitchFamily="18" charset="0"/>
                <a:cs typeface="Times New Roman" panose="02020603050405020304" pitchFamily="18" charset="0"/>
              </a:rPr>
              <a:t> </a:t>
            </a:r>
          </a:p>
        </p:txBody>
      </p:sp>
      <p:sp>
        <p:nvSpPr>
          <p:cNvPr id="9" name="Altbilgi Yer Tutucusu 2"/>
          <p:cNvSpPr>
            <a:spLocks noGrp="1"/>
          </p:cNvSpPr>
          <p:nvPr>
            <p:ph type="ftr" sz="quarter" idx="11"/>
          </p:nvPr>
        </p:nvSpPr>
        <p:spPr>
          <a:xfrm>
            <a:off x="3486150" y="6356352"/>
            <a:ext cx="21717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sp>
        <p:nvSpPr>
          <p:cNvPr id="2" name="Dikdörtgen 1"/>
          <p:cNvSpPr/>
          <p:nvPr/>
        </p:nvSpPr>
        <p:spPr>
          <a:xfrm>
            <a:off x="323528" y="2301391"/>
            <a:ext cx="8280920" cy="3046988"/>
          </a:xfrm>
          <a:prstGeom prst="rect">
            <a:avLst/>
          </a:prstGeom>
        </p:spPr>
        <p:txBody>
          <a:bodyPr wrap="square">
            <a:spAutoFit/>
          </a:bodyPr>
          <a:lstStyle/>
          <a:p>
            <a:pPr algn="just"/>
            <a:r>
              <a:rPr lang="tr-TR" dirty="0">
                <a:latin typeface="Times New Roman" panose="02020603050405020304" pitchFamily="18" charset="0"/>
                <a:cs typeface="Times New Roman" panose="02020603050405020304" pitchFamily="18" charset="0"/>
              </a:rPr>
              <a:t>“</a:t>
            </a:r>
            <a:r>
              <a:rPr lang="tr-TR" sz="2400" i="1" dirty="0">
                <a:solidFill>
                  <a:srgbClr val="1C283D"/>
                </a:solidFill>
                <a:latin typeface="Times New Roman" panose="02020603050405020304" pitchFamily="18" charset="0"/>
                <a:cs typeface="Times New Roman" panose="02020603050405020304" pitchFamily="18" charset="0"/>
              </a:rPr>
              <a:t>Sağlık hizmeti sunumu sırasında meydana gelen şiddet olayının adli veya mülki idare makamlarınca verilen belgeyle belgelendirilmesi durumunda, aile hekimi veya aile sağlığı elemanına şiddet uygulayan kişinin müdürlükçe mevcut aile hekiminden kaydı silinir. Bu şekilde kaydı silinen kişinin, aynı iş günü içerisinde yeni aile hekimi seçmemesi durumunda ikamet ettiği bölge göz önünde bulundurulmak suretiyle kayıtlı nüfusu en düşük aile hekimine müdürlükçe kaydı yapılır.</a:t>
            </a:r>
            <a:r>
              <a:rPr lang="tr-TR" i="1" dirty="0">
                <a:solidFill>
                  <a:prstClr val="black"/>
                </a:solidFill>
                <a:latin typeface="Times New Roman" panose="02020603050405020304" pitchFamily="18" charset="0"/>
                <a:cs typeface="Times New Roman" panose="02020603050405020304" pitchFamily="18" charset="0"/>
              </a:rPr>
              <a:t>”</a:t>
            </a:r>
            <a:endParaRPr lang="tr-TR" i="1" dirty="0">
              <a:latin typeface="Times New Roman" panose="02020603050405020304" pitchFamily="18" charset="0"/>
              <a:cs typeface="Times New Roman" panose="02020603050405020304" pitchFamily="18" charset="0"/>
            </a:endParaRPr>
          </a:p>
        </p:txBody>
      </p:sp>
      <p:pic>
        <p:nvPicPr>
          <p:cNvPr id="12" name="Resim 1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312362215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ayt Numarası Yer Tutucusu 3"/>
          <p:cNvSpPr>
            <a:spLocks noGrp="1"/>
          </p:cNvSpPr>
          <p:nvPr>
            <p:ph type="sldNum" sz="quarter" idx="12"/>
          </p:nvPr>
        </p:nvSpPr>
        <p:spPr/>
        <p:txBody>
          <a:bodyPr/>
          <a:lstStyle/>
          <a:p>
            <a:pPr>
              <a:defRPr/>
            </a:pPr>
            <a:fld id="{CDA5ED3D-89DE-4ACC-9511-F24786325676}" type="slidenum">
              <a:rPr lang="tr-TR" smtClean="0"/>
              <a:pPr>
                <a:defRPr/>
              </a:pPr>
              <a:t>25</a:t>
            </a:fld>
            <a:endParaRPr lang="tr-TR" dirty="0"/>
          </a:p>
        </p:txBody>
      </p:sp>
      <p:sp>
        <p:nvSpPr>
          <p:cNvPr id="7" name="Altbilgi Yer Tutucusu 2"/>
          <p:cNvSpPr>
            <a:spLocks noGrp="1"/>
          </p:cNvSpPr>
          <p:nvPr>
            <p:ph type="ftr" sz="quarter" idx="11"/>
          </p:nvPr>
        </p:nvSpPr>
        <p:spPr>
          <a:xfrm>
            <a:off x="3486150" y="6356352"/>
            <a:ext cx="21717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8" name="Resi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143001" y="2"/>
            <a:ext cx="1656304" cy="692695"/>
          </a:xfrm>
          <a:prstGeom prst="rect">
            <a:avLst/>
          </a:prstGeom>
        </p:spPr>
      </p:pic>
      <p:sp>
        <p:nvSpPr>
          <p:cNvPr id="10" name="Dikdörtgen 9"/>
          <p:cNvSpPr/>
          <p:nvPr/>
        </p:nvSpPr>
        <p:spPr>
          <a:xfrm>
            <a:off x="3287826" y="827243"/>
            <a:ext cx="3160032" cy="369332"/>
          </a:xfrm>
          <a:prstGeom prst="rect">
            <a:avLst/>
          </a:prstGeom>
        </p:spPr>
        <p:txBody>
          <a:bodyPr wrap="none">
            <a:spAutoFit/>
          </a:bodyPr>
          <a:lstStyle/>
          <a:p>
            <a:pPr fontAlgn="base">
              <a:spcBef>
                <a:spcPct val="0"/>
              </a:spcBef>
              <a:spcAft>
                <a:spcPct val="0"/>
              </a:spcAft>
            </a:pPr>
            <a:r>
              <a:rPr lang="tr-TR" b="1" dirty="0">
                <a:solidFill>
                  <a:srgbClr val="FF0000"/>
                </a:solidFill>
                <a:latin typeface="Times New Roman" panose="02020603050405020304" pitchFamily="18" charset="0"/>
                <a:cs typeface="Times New Roman" panose="02020603050405020304" pitchFamily="18" charset="0"/>
              </a:rPr>
              <a:t>BEYAZ KOD </a:t>
            </a:r>
            <a:r>
              <a:rPr lang="tr-TR" b="1" dirty="0" smtClean="0">
                <a:solidFill>
                  <a:srgbClr val="FF0000"/>
                </a:solidFill>
                <a:latin typeface="Times New Roman" panose="02020603050405020304" pitchFamily="18" charset="0"/>
                <a:cs typeface="Times New Roman" panose="02020603050405020304" pitchFamily="18" charset="0"/>
              </a:rPr>
              <a:t>MEVZUATI-12</a:t>
            </a:r>
            <a:endParaRPr lang="tr-TR" dirty="0">
              <a:solidFill>
                <a:srgbClr val="FF0000"/>
              </a:solidFill>
              <a:latin typeface="Arial" charset="0"/>
              <a:cs typeface="Arial" charset="0"/>
            </a:endParaRPr>
          </a:p>
        </p:txBody>
      </p:sp>
      <p:sp>
        <p:nvSpPr>
          <p:cNvPr id="11" name="Dikdörtgen 10"/>
          <p:cNvSpPr/>
          <p:nvPr/>
        </p:nvSpPr>
        <p:spPr>
          <a:xfrm>
            <a:off x="683568" y="1625993"/>
            <a:ext cx="7704856" cy="4431983"/>
          </a:xfrm>
          <a:prstGeom prst="rect">
            <a:avLst/>
          </a:prstGeom>
        </p:spPr>
        <p:txBody>
          <a:bodyPr wrap="square">
            <a:spAutoFit/>
          </a:bodyPr>
          <a:lstStyle/>
          <a:p>
            <a:pPr algn="just" fontAlgn="base">
              <a:spcBef>
                <a:spcPct val="0"/>
              </a:spcBef>
              <a:spcAft>
                <a:spcPct val="0"/>
              </a:spcAft>
            </a:pPr>
            <a:r>
              <a:rPr lang="tr-TR" sz="2400" b="1" dirty="0">
                <a:solidFill>
                  <a:prstClr val="black"/>
                </a:solidFill>
                <a:latin typeface="Times New Roman" panose="02020603050405020304" pitchFamily="18" charset="0"/>
                <a:cs typeface="Times New Roman" panose="02020603050405020304" pitchFamily="18" charset="0"/>
              </a:rPr>
              <a:t>Beyaz kod vakalarının iş kazası olarak bildirimleri</a:t>
            </a:r>
            <a:r>
              <a:rPr lang="tr-TR" sz="2400" b="1" dirty="0" smtClean="0">
                <a:solidFill>
                  <a:prstClr val="black"/>
                </a:solidFill>
                <a:latin typeface="Times New Roman" panose="02020603050405020304" pitchFamily="18" charset="0"/>
                <a:cs typeface="Times New Roman" panose="02020603050405020304" pitchFamily="18" charset="0"/>
              </a:rPr>
              <a:t>:</a:t>
            </a:r>
          </a:p>
          <a:p>
            <a:pPr algn="just" fontAlgn="base">
              <a:spcBef>
                <a:spcPct val="0"/>
              </a:spcBef>
              <a:spcAft>
                <a:spcPct val="0"/>
              </a:spcAft>
            </a:pPr>
            <a:endParaRPr lang="tr-TR" sz="2400" dirty="0" smtClean="0">
              <a:solidFill>
                <a:prstClr val="black"/>
              </a:solidFill>
              <a:latin typeface="Times New Roman" panose="02020603050405020304" pitchFamily="18" charset="0"/>
              <a:cs typeface="Times New Roman" panose="02020603050405020304" pitchFamily="18" charset="0"/>
            </a:endParaRPr>
          </a:p>
          <a:p>
            <a:pPr marL="285750" indent="-285750" algn="just" fontAlgn="base">
              <a:spcBef>
                <a:spcPct val="0"/>
              </a:spcBef>
              <a:spcAft>
                <a:spcPct val="0"/>
              </a:spcAft>
              <a:buFont typeface="Wingdings" panose="05000000000000000000" pitchFamily="2" charset="2"/>
              <a:buChar char="Ø"/>
            </a:pPr>
            <a:r>
              <a:rPr lang="tr-TR" sz="2400" dirty="0" smtClean="0">
                <a:solidFill>
                  <a:prstClr val="black"/>
                </a:solidFill>
                <a:latin typeface="Times New Roman" panose="02020603050405020304" pitchFamily="18" charset="0"/>
                <a:cs typeface="Times New Roman" panose="02020603050405020304" pitchFamily="18" charset="0"/>
              </a:rPr>
              <a:t>5510 saylı </a:t>
            </a:r>
            <a:r>
              <a:rPr lang="tr-TR" sz="2400" i="1" dirty="0" smtClean="0">
                <a:solidFill>
                  <a:prstClr val="black"/>
                </a:solidFill>
                <a:latin typeface="Times New Roman" panose="02020603050405020304" pitchFamily="18" charset="0"/>
                <a:cs typeface="Times New Roman" panose="02020603050405020304" pitchFamily="18" charset="0"/>
              </a:rPr>
              <a:t>Sosyal Sigortalar ve Genel Sağlık Sigortası Kanunu</a:t>
            </a:r>
            <a:r>
              <a:rPr lang="tr-TR" sz="2400" dirty="0" smtClean="0">
                <a:solidFill>
                  <a:prstClr val="black"/>
                </a:solidFill>
                <a:latin typeface="Times New Roman" panose="02020603050405020304" pitchFamily="18" charset="0"/>
                <a:cs typeface="Times New Roman" panose="02020603050405020304" pitchFamily="18" charset="0"/>
              </a:rPr>
              <a:t>’nun </a:t>
            </a:r>
            <a:r>
              <a:rPr lang="tr-TR" sz="2400" b="1" dirty="0" smtClean="0">
                <a:solidFill>
                  <a:prstClr val="black"/>
                </a:solidFill>
                <a:latin typeface="Times New Roman" panose="02020603050405020304" pitchFamily="18" charset="0"/>
                <a:cs typeface="Times New Roman" panose="02020603050405020304" pitchFamily="18" charset="0"/>
              </a:rPr>
              <a:t>13’üncü maddesi,</a:t>
            </a:r>
          </a:p>
          <a:p>
            <a:pPr marL="285750" indent="-285750" algn="just" fontAlgn="base">
              <a:spcBef>
                <a:spcPct val="0"/>
              </a:spcBef>
              <a:spcAft>
                <a:spcPct val="0"/>
              </a:spcAft>
              <a:buFont typeface="Wingdings" panose="05000000000000000000" pitchFamily="2" charset="2"/>
              <a:buChar char="Ø"/>
            </a:pPr>
            <a:r>
              <a:rPr lang="tr-TR" sz="2400" dirty="0" smtClean="0">
                <a:solidFill>
                  <a:prstClr val="black"/>
                </a:solidFill>
                <a:latin typeface="Times New Roman" panose="02020603050405020304" pitchFamily="18" charset="0"/>
                <a:cs typeface="Times New Roman" panose="02020603050405020304" pitchFamily="18" charset="0"/>
              </a:rPr>
              <a:t>6331 sayılı </a:t>
            </a:r>
            <a:r>
              <a:rPr lang="tr-TR" sz="2400" i="1" dirty="0" smtClean="0">
                <a:solidFill>
                  <a:prstClr val="black"/>
                </a:solidFill>
                <a:latin typeface="Times New Roman" panose="02020603050405020304" pitchFamily="18" charset="0"/>
                <a:cs typeface="Times New Roman" panose="02020603050405020304" pitchFamily="18" charset="0"/>
              </a:rPr>
              <a:t>İş Sağlığı ve Güvenliği Kanunu</a:t>
            </a:r>
            <a:r>
              <a:rPr lang="tr-TR" sz="2400" dirty="0" smtClean="0">
                <a:solidFill>
                  <a:prstClr val="black"/>
                </a:solidFill>
                <a:latin typeface="Times New Roman" panose="02020603050405020304" pitchFamily="18" charset="0"/>
                <a:cs typeface="Times New Roman" panose="02020603050405020304" pitchFamily="18" charset="0"/>
              </a:rPr>
              <a:t>’nun </a:t>
            </a:r>
            <a:r>
              <a:rPr lang="tr-TR" sz="2400" b="1" dirty="0" smtClean="0">
                <a:solidFill>
                  <a:prstClr val="black"/>
                </a:solidFill>
                <a:latin typeface="Times New Roman" panose="02020603050405020304" pitchFamily="18" charset="0"/>
                <a:cs typeface="Times New Roman" panose="02020603050405020304" pitchFamily="18" charset="0"/>
              </a:rPr>
              <a:t>14’üncü maddesi</a:t>
            </a:r>
            <a:r>
              <a:rPr lang="tr-TR" sz="2400" dirty="0">
                <a:solidFill>
                  <a:prstClr val="black"/>
                </a:solidFill>
                <a:latin typeface="Times New Roman" panose="02020603050405020304" pitchFamily="18" charset="0"/>
                <a:cs typeface="Times New Roman" panose="02020603050405020304" pitchFamily="18" charset="0"/>
              </a:rPr>
              <a:t> </a:t>
            </a:r>
            <a:r>
              <a:rPr lang="tr-TR" sz="2400" dirty="0" smtClean="0">
                <a:solidFill>
                  <a:prstClr val="black"/>
                </a:solidFill>
                <a:latin typeface="Times New Roman" panose="02020603050405020304" pitchFamily="18" charset="0"/>
                <a:cs typeface="Times New Roman" panose="02020603050405020304" pitchFamily="18" charset="0"/>
              </a:rPr>
              <a:t>yanında,</a:t>
            </a:r>
          </a:p>
          <a:p>
            <a:pPr marL="285750" indent="-285750" algn="just" fontAlgn="base">
              <a:spcBef>
                <a:spcPct val="0"/>
              </a:spcBef>
              <a:spcAft>
                <a:spcPct val="0"/>
              </a:spcAft>
              <a:buFont typeface="Wingdings" panose="05000000000000000000" pitchFamily="2" charset="2"/>
              <a:buChar char="Ø"/>
            </a:pPr>
            <a:r>
              <a:rPr lang="tr-TR" sz="2400" dirty="0" smtClean="0">
                <a:solidFill>
                  <a:prstClr val="black"/>
                </a:solidFill>
                <a:latin typeface="Times New Roman" panose="02020603050405020304" pitchFamily="18" charset="0"/>
                <a:cs typeface="Times New Roman" panose="02020603050405020304" pitchFamily="18" charset="0"/>
              </a:rPr>
              <a:t>Bakanlığımız </a:t>
            </a:r>
            <a:r>
              <a:rPr lang="tr-TR" sz="2400" dirty="0">
                <a:solidFill>
                  <a:prstClr val="black"/>
                </a:solidFill>
                <a:latin typeface="Times New Roman" panose="02020603050405020304" pitchFamily="18" charset="0"/>
                <a:cs typeface="Times New Roman" panose="02020603050405020304" pitchFamily="18" charset="0"/>
              </a:rPr>
              <a:t>H</a:t>
            </a:r>
            <a:r>
              <a:rPr lang="tr-TR" sz="2400" dirty="0" smtClean="0">
                <a:solidFill>
                  <a:prstClr val="black"/>
                </a:solidFill>
                <a:latin typeface="Times New Roman" panose="02020603050405020304" pitchFamily="18" charset="0"/>
                <a:cs typeface="Times New Roman" panose="02020603050405020304" pitchFamily="18" charset="0"/>
              </a:rPr>
              <a:t>ukuk Hizmetleri </a:t>
            </a:r>
            <a:r>
              <a:rPr lang="tr-TR" sz="2400" dirty="0">
                <a:solidFill>
                  <a:prstClr val="black"/>
                </a:solidFill>
                <a:latin typeface="Times New Roman" panose="02020603050405020304" pitchFamily="18" charset="0"/>
                <a:cs typeface="Times New Roman" panose="02020603050405020304" pitchFamily="18" charset="0"/>
              </a:rPr>
              <a:t>G</a:t>
            </a:r>
            <a:r>
              <a:rPr lang="tr-TR" sz="2400" dirty="0" smtClean="0">
                <a:solidFill>
                  <a:prstClr val="black"/>
                </a:solidFill>
                <a:latin typeface="Times New Roman" panose="02020603050405020304" pitchFamily="18" charset="0"/>
                <a:cs typeface="Times New Roman" panose="02020603050405020304" pitchFamily="18" charset="0"/>
              </a:rPr>
              <a:t>enel Müdürlüğünce, </a:t>
            </a:r>
            <a:r>
              <a:rPr lang="tr-TR" sz="2400" b="1" dirty="0" smtClean="0">
                <a:solidFill>
                  <a:prstClr val="black"/>
                </a:solidFill>
                <a:latin typeface="Times New Roman" panose="02020603050405020304" pitchFamily="18" charset="0"/>
                <a:cs typeface="Times New Roman" panose="02020603050405020304" pitchFamily="18" charset="0"/>
              </a:rPr>
              <a:t>01.03.2018 tarihli ve 11045126-045.02-E.6508 (63999623) </a:t>
            </a:r>
            <a:r>
              <a:rPr lang="tr-TR" sz="2400" dirty="0" smtClean="0">
                <a:solidFill>
                  <a:prstClr val="black"/>
                </a:solidFill>
                <a:latin typeface="Times New Roman" panose="02020603050405020304" pitchFamily="18" charset="0"/>
                <a:cs typeface="Times New Roman" panose="02020603050405020304" pitchFamily="18" charset="0"/>
              </a:rPr>
              <a:t>sayıyla </a:t>
            </a:r>
            <a:r>
              <a:rPr lang="tr-TR" sz="2400" dirty="0">
                <a:solidFill>
                  <a:prstClr val="black"/>
                </a:solidFill>
                <a:latin typeface="Times New Roman" panose="02020603050405020304" pitchFamily="18" charset="0"/>
                <a:cs typeface="Times New Roman" panose="02020603050405020304" pitchFamily="18" charset="0"/>
              </a:rPr>
              <a:t>81 il valiliğine (il sağlık </a:t>
            </a:r>
            <a:r>
              <a:rPr lang="tr-TR" sz="2400" dirty="0" smtClean="0">
                <a:solidFill>
                  <a:prstClr val="black"/>
                </a:solidFill>
                <a:latin typeface="Times New Roman" panose="02020603050405020304" pitchFamily="18" charset="0"/>
                <a:cs typeface="Times New Roman" panose="02020603050405020304" pitchFamily="18" charset="0"/>
              </a:rPr>
              <a:t>müdürlüğü) yollanan ve sonraki </a:t>
            </a:r>
            <a:r>
              <a:rPr lang="tr-TR" sz="2400" dirty="0">
                <a:solidFill>
                  <a:prstClr val="black"/>
                </a:solidFill>
                <a:latin typeface="Times New Roman" panose="02020603050405020304" pitchFamily="18" charset="0"/>
                <a:cs typeface="Times New Roman" panose="02020603050405020304" pitchFamily="18" charset="0"/>
              </a:rPr>
              <a:t>slaytta </a:t>
            </a:r>
            <a:r>
              <a:rPr lang="tr-TR" sz="2400" dirty="0" smtClean="0">
                <a:solidFill>
                  <a:prstClr val="black"/>
                </a:solidFill>
                <a:latin typeface="Times New Roman" panose="02020603050405020304" pitchFamily="18" charset="0"/>
                <a:cs typeface="Times New Roman" panose="02020603050405020304" pitchFamily="18" charset="0"/>
              </a:rPr>
              <a:t>da sureti yer alan yazıda belirtilen hususlar çerçevesinde olacaktır.</a:t>
            </a:r>
          </a:p>
          <a:p>
            <a:pPr algn="just" fontAlgn="base">
              <a:spcBef>
                <a:spcPct val="0"/>
              </a:spcBef>
              <a:spcAft>
                <a:spcPct val="0"/>
              </a:spcAft>
            </a:pPr>
            <a:r>
              <a:rPr lang="tr-TR" dirty="0" smtClean="0">
                <a:solidFill>
                  <a:prstClr val="black"/>
                </a:solidFill>
                <a:latin typeface="Times New Roman" panose="02020603050405020304" pitchFamily="18" charset="0"/>
                <a:cs typeface="Times New Roman" panose="02020603050405020304" pitchFamily="18" charset="0"/>
              </a:rPr>
              <a:t> </a:t>
            </a:r>
            <a:endParaRPr lang="tr-TR" b="1" dirty="0">
              <a:solidFill>
                <a:prstClr val="black"/>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55748927"/>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107504" y="1772816"/>
            <a:ext cx="8784976" cy="5201424"/>
          </a:xfrm>
          <a:prstGeom prst="rect">
            <a:avLst/>
          </a:prstGeom>
        </p:spPr>
        <p:txBody>
          <a:bodyPr wrap="square">
            <a:spAutoFit/>
          </a:bodyPr>
          <a:lstStyle/>
          <a:p>
            <a:pPr algn="just" fontAlgn="auto">
              <a:spcBef>
                <a:spcPts val="0"/>
              </a:spcBef>
              <a:spcAft>
                <a:spcPts val="0"/>
              </a:spcAft>
              <a:defRPr/>
            </a:pPr>
            <a:r>
              <a:rPr lang="tr-TR" sz="2400" b="1" dirty="0" smtClean="0">
                <a:latin typeface="Times New Roman" panose="02020603050405020304" pitchFamily="18" charset="0"/>
                <a:cs typeface="Times New Roman" panose="02020603050405020304" pitchFamily="18" charset="0"/>
              </a:rPr>
              <a:t>	</a:t>
            </a:r>
            <a:r>
              <a:rPr lang="tr-TR" sz="2800" b="1" dirty="0" smtClean="0">
                <a:latin typeface="Times New Roman" panose="02020603050405020304" pitchFamily="18" charset="0"/>
                <a:cs typeface="Times New Roman" panose="02020603050405020304" pitchFamily="18" charset="0"/>
              </a:rPr>
              <a:t>Bakanlık tarafından, 24 </a:t>
            </a:r>
            <a:r>
              <a:rPr lang="tr-TR" sz="2800" b="1" dirty="0">
                <a:latin typeface="Times New Roman" panose="02020603050405020304" pitchFamily="18" charset="0"/>
                <a:cs typeface="Times New Roman" panose="02020603050405020304" pitchFamily="18" charset="0"/>
              </a:rPr>
              <a:t>saat hizmet verecek </a:t>
            </a:r>
            <a:r>
              <a:rPr lang="tr-TR" sz="2800" b="1" dirty="0">
                <a:solidFill>
                  <a:srgbClr val="CF142B"/>
                </a:solidFill>
                <a:latin typeface="Times New Roman" panose="02020603050405020304" pitchFamily="18" charset="0"/>
                <a:cs typeface="Times New Roman" panose="02020603050405020304" pitchFamily="18" charset="0"/>
              </a:rPr>
              <a:t>“113” </a:t>
            </a:r>
            <a:r>
              <a:rPr lang="tr-TR" sz="2800" b="1" dirty="0">
                <a:latin typeface="Times New Roman" panose="02020603050405020304" pitchFamily="18" charset="0"/>
                <a:cs typeface="Times New Roman" panose="02020603050405020304" pitchFamily="18" charset="0"/>
              </a:rPr>
              <a:t>numaralı telefon ve </a:t>
            </a:r>
            <a:r>
              <a:rPr lang="tr-TR" sz="2800" b="1" dirty="0">
                <a:solidFill>
                  <a:srgbClr val="CF142B"/>
                </a:solidFill>
                <a:latin typeface="Times New Roman" panose="02020603050405020304" pitchFamily="18" charset="0"/>
                <a:cs typeface="Times New Roman" panose="02020603050405020304" pitchFamily="18" charset="0"/>
              </a:rPr>
              <a:t>“www.beyazkod.saglik.gov.tr” </a:t>
            </a:r>
            <a:r>
              <a:rPr lang="tr-TR" sz="2800" b="1" dirty="0">
                <a:latin typeface="Times New Roman" panose="02020603050405020304" pitchFamily="18" charset="0"/>
                <a:cs typeface="Times New Roman" panose="02020603050405020304" pitchFamily="18" charset="0"/>
              </a:rPr>
              <a:t>internet sayfası oluşturulmuştur. </a:t>
            </a:r>
            <a:r>
              <a:rPr lang="tr-TR" sz="2800" dirty="0">
                <a:latin typeface="Times New Roman" panose="02020603050405020304" pitchFamily="18" charset="0"/>
                <a:cs typeface="Times New Roman" panose="02020603050405020304" pitchFamily="18" charset="0"/>
              </a:rPr>
              <a:t>	</a:t>
            </a:r>
            <a:endParaRPr lang="tr-TR" sz="2800"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800" dirty="0">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Bu </a:t>
            </a:r>
            <a:r>
              <a:rPr lang="tr-TR" sz="2800" dirty="0">
                <a:latin typeface="Times New Roman" panose="02020603050405020304" pitchFamily="18" charset="0"/>
                <a:cs typeface="Times New Roman" panose="02020603050405020304" pitchFamily="18" charset="0"/>
              </a:rPr>
              <a:t>kapsamda şiddete maruz kalan sağlık çalışanı aşağıdaki yollardan biri ile süreci başlatabilir</a:t>
            </a:r>
            <a:r>
              <a:rPr lang="tr-TR" sz="2800" dirty="0" smtClean="0">
                <a:latin typeface="Times New Roman" panose="02020603050405020304" pitchFamily="18" charset="0"/>
                <a:cs typeface="Times New Roman" panose="02020603050405020304" pitchFamily="18" charset="0"/>
              </a:rPr>
              <a:t>.</a:t>
            </a:r>
            <a:endParaRPr lang="tr-TR" sz="2800" dirty="0">
              <a:latin typeface="Times New Roman" panose="02020603050405020304" pitchFamily="18" charset="0"/>
              <a:cs typeface="Times New Roman" panose="02020603050405020304" pitchFamily="18" charset="0"/>
            </a:endParaRPr>
          </a:p>
          <a:p>
            <a:pPr marL="800100" lvl="1" indent="-342900" algn="just" fontAlgn="auto">
              <a:spcBef>
                <a:spcPts val="0"/>
              </a:spcBef>
              <a:spcAft>
                <a:spcPts val="0"/>
              </a:spcAft>
              <a:buFont typeface="Wingdings" panose="05000000000000000000" pitchFamily="2" charset="2"/>
              <a:buChar char="Ø"/>
              <a:defRPr/>
            </a:pPr>
            <a:r>
              <a:rPr lang="tr-TR" sz="2800" dirty="0" smtClean="0">
                <a:latin typeface="Times New Roman" panose="02020603050405020304" pitchFamily="18" charset="0"/>
                <a:cs typeface="Times New Roman" panose="02020603050405020304" pitchFamily="18" charset="0"/>
              </a:rPr>
              <a:t>“</a:t>
            </a:r>
            <a:r>
              <a:rPr lang="tr-TR" sz="2800" b="1" dirty="0" smtClean="0">
                <a:latin typeface="Times New Roman" panose="02020603050405020304" pitchFamily="18" charset="0"/>
                <a:cs typeface="Times New Roman" panose="02020603050405020304" pitchFamily="18" charset="0"/>
              </a:rPr>
              <a:t>http</a:t>
            </a:r>
            <a:r>
              <a:rPr lang="tr-TR" sz="2800" b="1" dirty="0">
                <a:latin typeface="Times New Roman" panose="02020603050405020304" pitchFamily="18" charset="0"/>
                <a:cs typeface="Times New Roman" panose="02020603050405020304" pitchFamily="18" charset="0"/>
              </a:rPr>
              <a:t>://www.beyazkod.saglik.gov.tr” adresinden kendisi </a:t>
            </a:r>
            <a:r>
              <a:rPr lang="tr-TR" sz="2800" b="1" dirty="0" smtClean="0">
                <a:latin typeface="Times New Roman" panose="02020603050405020304" pitchFamily="18" charset="0"/>
                <a:cs typeface="Times New Roman" panose="02020603050405020304" pitchFamily="18" charset="0"/>
              </a:rPr>
              <a:t>başvurarak,</a:t>
            </a:r>
          </a:p>
          <a:p>
            <a:pPr marL="800100" lvl="1" indent="-342900" algn="just" fontAlgn="auto">
              <a:spcBef>
                <a:spcPts val="0"/>
              </a:spcBef>
              <a:spcAft>
                <a:spcPts val="0"/>
              </a:spcAft>
              <a:buFont typeface="Wingdings" panose="05000000000000000000" pitchFamily="2" charset="2"/>
              <a:buChar char="Ø"/>
              <a:defRPr/>
            </a:pPr>
            <a:r>
              <a:rPr lang="tr-TR" sz="2800" b="1" dirty="0" smtClean="0">
                <a:latin typeface="Times New Roman" panose="02020603050405020304" pitchFamily="18" charset="0"/>
                <a:cs typeface="Times New Roman" panose="02020603050405020304" pitchFamily="18" charset="0"/>
              </a:rPr>
              <a:t>Telefonla </a:t>
            </a:r>
            <a:r>
              <a:rPr lang="tr-TR" sz="2800" b="1" dirty="0">
                <a:latin typeface="Times New Roman" panose="02020603050405020304" pitchFamily="18" charset="0"/>
                <a:cs typeface="Times New Roman" panose="02020603050405020304" pitchFamily="18" charset="0"/>
              </a:rPr>
              <a:t>113 numaralı çağrı merkezini </a:t>
            </a:r>
            <a:r>
              <a:rPr lang="tr-TR" sz="2800" b="1" dirty="0" smtClean="0">
                <a:latin typeface="Times New Roman" panose="02020603050405020304" pitchFamily="18" charset="0"/>
                <a:cs typeface="Times New Roman" panose="02020603050405020304" pitchFamily="18" charset="0"/>
              </a:rPr>
              <a:t>arayarak,</a:t>
            </a:r>
          </a:p>
          <a:p>
            <a:pPr marL="800100" lvl="1" indent="-342900" algn="just" fontAlgn="auto">
              <a:spcBef>
                <a:spcPts val="0"/>
              </a:spcBef>
              <a:spcAft>
                <a:spcPts val="0"/>
              </a:spcAft>
              <a:buFont typeface="Wingdings" panose="05000000000000000000" pitchFamily="2" charset="2"/>
              <a:buChar char="Ø"/>
              <a:defRPr/>
            </a:pPr>
            <a:r>
              <a:rPr lang="tr-TR" sz="2800" b="1" dirty="0" smtClean="0">
                <a:latin typeface="Times New Roman" panose="02020603050405020304" pitchFamily="18" charset="0"/>
                <a:cs typeface="Times New Roman" panose="02020603050405020304" pitchFamily="18" charset="0"/>
              </a:rPr>
              <a:t>Çalışan sağlığı ve güvenliği birimine/personeline </a:t>
            </a:r>
            <a:r>
              <a:rPr lang="tr-TR" sz="2800" b="1" dirty="0">
                <a:latin typeface="Times New Roman" panose="02020603050405020304" pitchFamily="18" charset="0"/>
                <a:cs typeface="Times New Roman" panose="02020603050405020304" pitchFamily="18" charset="0"/>
              </a:rPr>
              <a:t>müracaat ederek.</a:t>
            </a:r>
          </a:p>
          <a:p>
            <a:pPr algn="just" fontAlgn="auto">
              <a:spcBef>
                <a:spcPts val="0"/>
              </a:spcBef>
              <a:spcAft>
                <a:spcPts val="0"/>
              </a:spcAft>
              <a:defRPr/>
            </a:pP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26</a:t>
            </a:fld>
            <a:endParaRPr lang="tr-TR" dirty="0"/>
          </a:p>
        </p:txBody>
      </p:sp>
      <p:sp>
        <p:nvSpPr>
          <p:cNvPr id="6" name="Metin kutusu 4"/>
          <p:cNvSpPr txBox="1">
            <a:spLocks noChangeArrowheads="1"/>
          </p:cNvSpPr>
          <p:nvPr/>
        </p:nvSpPr>
        <p:spPr bwMode="auto">
          <a:xfrm>
            <a:off x="1875537" y="936287"/>
            <a:ext cx="4896545"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smtClean="0">
                <a:solidFill>
                  <a:srgbClr val="FF0000"/>
                </a:solidFill>
                <a:latin typeface="Times New Roman" panose="02020603050405020304" pitchFamily="18" charset="0"/>
                <a:cs typeface="Times New Roman" panose="02020603050405020304" pitchFamily="18" charset="0"/>
              </a:rPr>
              <a:t>BEYAZ KOD BAŞVURU-1</a:t>
            </a:r>
          </a:p>
          <a:p>
            <a:pPr lvl="0" algn="ctr"/>
            <a:r>
              <a:rPr lang="tr-TR" sz="1600" b="1" dirty="0">
                <a:solidFill>
                  <a:srgbClr val="FF0000"/>
                </a:solidFill>
                <a:latin typeface="Times New Roman" panose="02020603050405020304" pitchFamily="18" charset="0"/>
                <a:cs typeface="Times New Roman" panose="02020603050405020304" pitchFamily="18" charset="0"/>
              </a:rPr>
              <a:t>(Beyaz Kod Kullanıcı Kılavuzu</a:t>
            </a:r>
            <a:r>
              <a:rPr lang="tr-TR" sz="1600" b="1" dirty="0" smtClean="0">
                <a:solidFill>
                  <a:srgbClr val="FF0000"/>
                </a:solidFill>
                <a:latin typeface="Times New Roman" panose="02020603050405020304" pitchFamily="18" charset="0"/>
                <a:cs typeface="Times New Roman" panose="02020603050405020304" pitchFamily="18" charset="0"/>
              </a:rPr>
              <a:t>)</a:t>
            </a:r>
            <a:endParaRPr lang="tr-TR" sz="1600" b="1" dirty="0">
              <a:solidFill>
                <a:srgbClr val="FF0000"/>
              </a:solidFill>
              <a:latin typeface="Times New Roman" panose="02020603050405020304" pitchFamily="18" charset="0"/>
              <a:cs typeface="Times New Roman" panose="02020603050405020304" pitchFamily="18" charset="0"/>
            </a:endParaRPr>
          </a:p>
        </p:txBody>
      </p:sp>
      <p:pic>
        <p:nvPicPr>
          <p:cNvPr id="2" name="Resim 1"/>
          <p:cNvPicPr>
            <a:picLocks noChangeAspect="1"/>
          </p:cNvPicPr>
          <p:nvPr/>
        </p:nvPicPr>
        <p:blipFill>
          <a:blip r:embed="rId2"/>
          <a:stretch>
            <a:fillRect/>
          </a:stretch>
        </p:blipFill>
        <p:spPr>
          <a:xfrm>
            <a:off x="4633300" y="-13463"/>
            <a:ext cx="4536736" cy="585267"/>
          </a:xfrm>
          <a:prstGeom prst="rect">
            <a:avLst/>
          </a:prstGeom>
        </p:spPr>
      </p:pic>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9" name="Resim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530158309"/>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1259632" y="1737982"/>
            <a:ext cx="7272337" cy="2554545"/>
          </a:xfrm>
          <a:prstGeom prst="rect">
            <a:avLst/>
          </a:prstGeom>
        </p:spPr>
        <p:txBody>
          <a:bodyPr>
            <a:spAutoFit/>
          </a:bodyPr>
          <a:lstStyle/>
          <a:p>
            <a:pPr algn="just" fontAlgn="auto">
              <a:spcBef>
                <a:spcPts val="0"/>
              </a:spcBef>
              <a:spcAft>
                <a:spcPts val="0"/>
              </a:spcAft>
              <a:defRPr/>
            </a:pPr>
            <a:endParaRPr lang="tr-TR" sz="2000"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sz="2000" b="1" dirty="0" smtClean="0">
                <a:latin typeface="Times New Roman" panose="02020603050405020304" pitchFamily="18" charset="0"/>
                <a:cs typeface="Times New Roman" panose="02020603050405020304" pitchFamily="18" charset="0"/>
              </a:rPr>
              <a:t>	</a:t>
            </a:r>
            <a:endParaRPr lang="tr-TR" sz="2000"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b="1" dirty="0" smtClean="0">
              <a:latin typeface="Times New Roman" panose="02020603050405020304" pitchFamily="18" charset="0"/>
              <a:cs typeface="Times New Roman" panose="02020603050405020304" pitchFamily="18" charset="0"/>
            </a:endParaRPr>
          </a:p>
          <a:p>
            <a:pPr algn="just" fontAlgn="auto">
              <a:spcBef>
                <a:spcPts val="0"/>
              </a:spcBef>
              <a:spcAft>
                <a:spcPts val="0"/>
              </a:spcAft>
              <a:defRPr/>
            </a:pPr>
            <a:endParaRPr lang="tr-TR" sz="2000" b="1" dirty="0">
              <a:latin typeface="Times New Roman" panose="02020603050405020304" pitchFamily="18" charset="0"/>
              <a:cs typeface="Times New Roman" panose="02020603050405020304" pitchFamily="18" charset="0"/>
            </a:endParaRPr>
          </a:p>
        </p:txBody>
      </p:sp>
      <p:sp>
        <p:nvSpPr>
          <p:cNvPr id="34818" name="Metin kutusu 4"/>
          <p:cNvSpPr txBox="1">
            <a:spLocks noChangeArrowheads="1"/>
          </p:cNvSpPr>
          <p:nvPr/>
        </p:nvSpPr>
        <p:spPr bwMode="auto">
          <a:xfrm>
            <a:off x="1439652" y="759965"/>
            <a:ext cx="6264696" cy="677108"/>
          </a:xfrm>
          <a:prstGeom prst="rect">
            <a:avLst/>
          </a:prstGeom>
          <a:noFill/>
          <a:ln w="9525">
            <a:noFill/>
            <a:miter lim="800000"/>
            <a:headEnd/>
            <a:tailEnd/>
          </a:ln>
        </p:spPr>
        <p:txBody>
          <a:bodyPr wrap="square">
            <a:spAutoFit/>
          </a:bodyPr>
          <a:lstStyle/>
          <a:p>
            <a:pPr algn="ctr"/>
            <a:r>
              <a:rPr lang="tr-TR" sz="2200" dirty="0">
                <a:solidFill>
                  <a:srgbClr val="FF0000"/>
                </a:solidFill>
                <a:latin typeface="Times New Roman" pitchFamily="18" charset="0"/>
                <a:cs typeface="Times New Roman" pitchFamily="18" charset="0"/>
              </a:rPr>
              <a:t> </a:t>
            </a:r>
            <a:r>
              <a:rPr lang="tr-TR" sz="2400" b="1" dirty="0" smtClean="0">
                <a:solidFill>
                  <a:srgbClr val="FF0000"/>
                </a:solidFill>
                <a:latin typeface="Times New Roman" panose="02020603050405020304" pitchFamily="18" charset="0"/>
                <a:cs typeface="Times New Roman" panose="02020603050405020304" pitchFamily="18" charset="0"/>
              </a:rPr>
              <a:t>BEYAZ KOD BAŞVURU-2</a:t>
            </a:r>
          </a:p>
          <a:p>
            <a:pPr algn="ctr"/>
            <a:r>
              <a:rPr lang="tr-TR" sz="1400" b="1" dirty="0">
                <a:solidFill>
                  <a:srgbClr val="FF0000"/>
                </a:solidFill>
                <a:latin typeface="Times New Roman" panose="02020603050405020304" pitchFamily="18" charset="0"/>
                <a:cs typeface="Times New Roman" panose="02020603050405020304" pitchFamily="18" charset="0"/>
              </a:rPr>
              <a:t>(Beyaz Kod </a:t>
            </a:r>
            <a:r>
              <a:rPr lang="tr-TR" sz="1400" b="1" dirty="0" smtClean="0">
                <a:solidFill>
                  <a:srgbClr val="FF0000"/>
                </a:solidFill>
                <a:latin typeface="Times New Roman" panose="02020603050405020304" pitchFamily="18" charset="0"/>
                <a:cs typeface="Times New Roman" panose="02020603050405020304" pitchFamily="18" charset="0"/>
              </a:rPr>
              <a:t>Kullanıcı Kılavuzu)</a:t>
            </a:r>
            <a:endParaRPr lang="tr-TR" sz="1400" b="1" dirty="0">
              <a:solidFill>
                <a:srgbClr val="FF0000"/>
              </a:solidFill>
              <a:latin typeface="Times New Roman" panose="02020603050405020304" pitchFamily="18" charset="0"/>
              <a:cs typeface="Times New Roman" panose="02020603050405020304" pitchFamily="18" charset="0"/>
            </a:endParaRPr>
          </a:p>
        </p:txBody>
      </p:sp>
      <p:pic>
        <p:nvPicPr>
          <p:cNvPr id="34819" name="Picture 3" descr="C:\Users\handan.erincik\Desktop\113%20site%20new11.jpg"/>
          <p:cNvPicPr>
            <a:picLocks noChangeAspect="1" noChangeArrowheads="1"/>
          </p:cNvPicPr>
          <p:nvPr/>
        </p:nvPicPr>
        <p:blipFill>
          <a:blip r:embed="rId2"/>
          <a:srcRect/>
          <a:stretch>
            <a:fillRect/>
          </a:stretch>
        </p:blipFill>
        <p:spPr bwMode="auto">
          <a:xfrm>
            <a:off x="4635871" y="-20638"/>
            <a:ext cx="4536504" cy="588876"/>
          </a:xfrm>
          <a:prstGeom prst="rect">
            <a:avLst/>
          </a:prstGeom>
          <a:noFill/>
          <a:ln w="9525">
            <a:noFill/>
            <a:miter lim="800000"/>
            <a:headEnd/>
            <a:tailEnd/>
          </a:ln>
        </p:spPr>
      </p:pic>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27</a:t>
            </a:fld>
            <a:endParaRPr lang="tr-TR" dirty="0"/>
          </a:p>
        </p:txBody>
      </p:sp>
      <p:pic>
        <p:nvPicPr>
          <p:cNvPr id="2" name="Resim 1"/>
          <p:cNvPicPr>
            <a:picLocks noChangeAspect="1"/>
          </p:cNvPicPr>
          <p:nvPr/>
        </p:nvPicPr>
        <p:blipFill>
          <a:blip r:embed="rId3"/>
          <a:stretch>
            <a:fillRect/>
          </a:stretch>
        </p:blipFill>
        <p:spPr>
          <a:xfrm>
            <a:off x="0" y="1556792"/>
            <a:ext cx="9144000" cy="4799558"/>
          </a:xfrm>
          <a:prstGeom prst="rect">
            <a:avLst/>
          </a:prstGeom>
        </p:spPr>
      </p:pic>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020268954"/>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28</a:t>
            </a:fld>
            <a:endParaRPr lang="tr-TR" dirty="0"/>
          </a:p>
        </p:txBody>
      </p:sp>
      <p:sp>
        <p:nvSpPr>
          <p:cNvPr id="6" name="Metin kutusu 4"/>
          <p:cNvSpPr txBox="1">
            <a:spLocks noChangeArrowheads="1"/>
          </p:cNvSpPr>
          <p:nvPr/>
        </p:nvSpPr>
        <p:spPr bwMode="auto">
          <a:xfrm>
            <a:off x="1660612" y="936898"/>
            <a:ext cx="5822776"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a:t>
            </a:r>
            <a:r>
              <a:rPr lang="tr-TR" sz="2400" b="1" dirty="0" smtClean="0">
                <a:solidFill>
                  <a:srgbClr val="FF0000"/>
                </a:solidFill>
                <a:latin typeface="Times New Roman" panose="02020603050405020304" pitchFamily="18" charset="0"/>
                <a:cs typeface="Times New Roman" panose="02020603050405020304" pitchFamily="18" charset="0"/>
              </a:rPr>
              <a:t>Olduğunuz Başvuru Neticesinde-1</a:t>
            </a:r>
          </a:p>
          <a:p>
            <a:pPr algn="ctr"/>
            <a:r>
              <a:rPr lang="tr-TR" sz="1600" b="1" dirty="0" smtClean="0">
                <a:solidFill>
                  <a:srgbClr val="FF0000"/>
                </a:solidFill>
                <a:latin typeface="Times New Roman" panose="02020603050405020304" pitchFamily="18" charset="0"/>
                <a:cs typeface="Times New Roman" panose="02020603050405020304" pitchFamily="18" charset="0"/>
              </a:rPr>
              <a:t>(Beyaz Kod Kullanıcı Kılavuzu)</a:t>
            </a:r>
            <a:endParaRPr lang="tr-TR" sz="1600" b="1" dirty="0">
              <a:solidFill>
                <a:srgbClr val="FF0000"/>
              </a:solidFill>
              <a:latin typeface="Times New Roman" panose="02020603050405020304" pitchFamily="18" charset="0"/>
              <a:cs typeface="Times New Roman" panose="02020603050405020304" pitchFamily="18" charset="0"/>
            </a:endParaRPr>
          </a:p>
        </p:txBody>
      </p:sp>
      <p:sp>
        <p:nvSpPr>
          <p:cNvPr id="9" name="Dikdörtgen 8"/>
          <p:cNvSpPr/>
          <p:nvPr/>
        </p:nvSpPr>
        <p:spPr>
          <a:xfrm>
            <a:off x="395536" y="1974301"/>
            <a:ext cx="8352928" cy="2954655"/>
          </a:xfrm>
          <a:prstGeom prst="rect">
            <a:avLst/>
          </a:prstGeom>
        </p:spPr>
        <p:txBody>
          <a:bodyPr wrap="square">
            <a:spAutoFit/>
          </a:bodyPr>
          <a:lstStyle/>
          <a:p>
            <a:pPr algn="just"/>
            <a:r>
              <a:rPr lang="tr-TR" i="1" dirty="0" smtClean="0"/>
              <a:t>	</a:t>
            </a:r>
            <a:r>
              <a:rPr lang="tr-TR" sz="2800" b="1" i="1" dirty="0">
                <a:solidFill>
                  <a:prstClr val="black"/>
                </a:solidFill>
                <a:latin typeface="Times New Roman" panose="02020603050405020304" pitchFamily="18" charset="0"/>
                <a:cs typeface="Times New Roman" panose="02020603050405020304" pitchFamily="18" charset="0"/>
              </a:rPr>
              <a:t> </a:t>
            </a:r>
            <a:r>
              <a:rPr lang="tr-TR" sz="2800" i="1" dirty="0" smtClean="0">
                <a:solidFill>
                  <a:prstClr val="black"/>
                </a:solidFill>
                <a:latin typeface="Times New Roman" panose="02020603050405020304" pitchFamily="18" charset="0"/>
                <a:cs typeface="Times New Roman" panose="02020603050405020304" pitchFamily="18" charset="0"/>
              </a:rPr>
              <a:t>“</a:t>
            </a:r>
            <a:r>
              <a:rPr lang="tr-TR" sz="2800" i="1" dirty="0" smtClean="0">
                <a:latin typeface="Times New Roman" panose="02020603050405020304" pitchFamily="18" charset="0"/>
                <a:cs typeface="Times New Roman" panose="02020603050405020304" pitchFamily="18" charset="0"/>
              </a:rPr>
              <a:t>1- </a:t>
            </a:r>
            <a:r>
              <a:rPr lang="tr-TR" sz="2800" i="1" dirty="0">
                <a:latin typeface="Times New Roman" panose="02020603050405020304" pitchFamily="18" charset="0"/>
                <a:cs typeface="Times New Roman" panose="02020603050405020304" pitchFamily="18" charset="0"/>
              </a:rPr>
              <a:t>Kurumunuzda/biriminizde görevlendirilen birim/personel en kısa sürede sizinle irtibata geçecektir.</a:t>
            </a:r>
          </a:p>
          <a:p>
            <a:pPr algn="just"/>
            <a:r>
              <a:rPr lang="tr-TR" sz="2800" i="1" dirty="0" smtClean="0">
                <a:latin typeface="Times New Roman" panose="02020603050405020304" pitchFamily="18" charset="0"/>
                <a:cs typeface="Times New Roman" panose="02020603050405020304" pitchFamily="18" charset="0"/>
              </a:rPr>
              <a:t>	2- </a:t>
            </a:r>
            <a:r>
              <a:rPr lang="tr-TR" sz="2800" i="1" dirty="0">
                <a:latin typeface="Times New Roman" panose="02020603050405020304" pitchFamily="18" charset="0"/>
                <a:cs typeface="Times New Roman" panose="02020603050405020304" pitchFamily="18" charset="0"/>
              </a:rPr>
              <a:t>Söz konusu birim/personel başvurunuza ilişkin olarak aşağıdaki bilgi ve belgeleri temin ederek beyaz kod sistemine kaydedecek </a:t>
            </a:r>
            <a:r>
              <a:rPr lang="tr-TR" sz="2800" i="1" dirty="0" smtClean="0">
                <a:latin typeface="Times New Roman" panose="02020603050405020304" pitchFamily="18" charset="0"/>
                <a:cs typeface="Times New Roman" panose="02020603050405020304" pitchFamily="18" charset="0"/>
              </a:rPr>
              <a:t>ve </a:t>
            </a:r>
            <a:r>
              <a:rPr lang="tr-TR" sz="2800" i="1" dirty="0">
                <a:latin typeface="Times New Roman" panose="02020603050405020304" pitchFamily="18" charset="0"/>
                <a:cs typeface="Times New Roman" panose="02020603050405020304" pitchFamily="18" charset="0"/>
              </a:rPr>
              <a:t>asıllarını İl Beyaz Kod koordinatörlüğüne intikal ettirecektir</a:t>
            </a:r>
            <a:r>
              <a:rPr lang="tr-TR" sz="2800" i="1" dirty="0" smtClean="0">
                <a:latin typeface="Times New Roman" panose="02020603050405020304" pitchFamily="18" charset="0"/>
                <a:cs typeface="Times New Roman" panose="02020603050405020304" pitchFamily="18" charset="0"/>
              </a:rPr>
              <a:t>.</a:t>
            </a:r>
            <a:r>
              <a:rPr lang="tr-TR" sz="2800" dirty="0" smtClean="0">
                <a:latin typeface="Times New Roman" panose="02020603050405020304" pitchFamily="18" charset="0"/>
                <a:cs typeface="Times New Roman" panose="02020603050405020304" pitchFamily="18" charset="0"/>
              </a:rPr>
              <a:t>’’</a:t>
            </a:r>
            <a:endParaRPr lang="tr-TR" sz="2800" dirty="0">
              <a:latin typeface="Times New Roman" panose="02020603050405020304" pitchFamily="18" charset="0"/>
              <a:cs typeface="Times New Roman" panose="02020603050405020304" pitchFamily="18" charset="0"/>
            </a:endParaRPr>
          </a:p>
          <a:p>
            <a:pPr algn="just"/>
            <a:r>
              <a:rPr lang="tr-TR" i="1" dirty="0" smtClean="0">
                <a:latin typeface="Times New Roman" panose="02020603050405020304" pitchFamily="18" charset="0"/>
                <a:cs typeface="Times New Roman" panose="02020603050405020304" pitchFamily="18" charset="0"/>
              </a:rPr>
              <a:t>	</a:t>
            </a:r>
            <a:r>
              <a:rPr lang="tr-TR" sz="1600" i="1" dirty="0" smtClean="0"/>
              <a:t>	</a:t>
            </a:r>
            <a:endParaRPr lang="tr-TR" sz="1600" i="1" dirty="0"/>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077813175"/>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29</a:t>
            </a:fld>
            <a:endParaRPr lang="tr-TR" dirty="0"/>
          </a:p>
        </p:txBody>
      </p:sp>
      <p:sp>
        <p:nvSpPr>
          <p:cNvPr id="6" name="Metin kutusu 4"/>
          <p:cNvSpPr txBox="1">
            <a:spLocks noChangeArrowheads="1"/>
          </p:cNvSpPr>
          <p:nvPr/>
        </p:nvSpPr>
        <p:spPr bwMode="auto">
          <a:xfrm>
            <a:off x="1660612" y="807150"/>
            <a:ext cx="5822776"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a:t>
            </a:r>
            <a:r>
              <a:rPr lang="tr-TR" sz="2400" b="1" dirty="0" smtClean="0">
                <a:solidFill>
                  <a:srgbClr val="FF0000"/>
                </a:solidFill>
                <a:latin typeface="Times New Roman" panose="02020603050405020304" pitchFamily="18" charset="0"/>
                <a:cs typeface="Times New Roman" panose="02020603050405020304" pitchFamily="18" charset="0"/>
              </a:rPr>
              <a:t>Olduğunuz Başvuru Neticesinde-2</a:t>
            </a:r>
          </a:p>
          <a:p>
            <a:pPr algn="ctr"/>
            <a:r>
              <a:rPr lang="tr-TR" sz="1600" b="1" dirty="0" smtClean="0">
                <a:solidFill>
                  <a:srgbClr val="FF0000"/>
                </a:solidFill>
                <a:latin typeface="Times New Roman" panose="02020603050405020304" pitchFamily="18" charset="0"/>
                <a:cs typeface="Times New Roman" panose="02020603050405020304" pitchFamily="18" charset="0"/>
              </a:rPr>
              <a:t>(Beyaz Kod Kullanıcı Kılavuzu)</a:t>
            </a:r>
            <a:endParaRPr lang="tr-TR" sz="1600" b="1" dirty="0">
              <a:solidFill>
                <a:srgbClr val="FF0000"/>
              </a:solidFill>
              <a:latin typeface="Times New Roman" panose="02020603050405020304" pitchFamily="18" charset="0"/>
              <a:cs typeface="Times New Roman" panose="02020603050405020304" pitchFamily="18" charset="0"/>
            </a:endParaRPr>
          </a:p>
        </p:txBody>
      </p:sp>
      <p:sp>
        <p:nvSpPr>
          <p:cNvPr id="9" name="Dikdörtgen 8"/>
          <p:cNvSpPr/>
          <p:nvPr/>
        </p:nvSpPr>
        <p:spPr>
          <a:xfrm>
            <a:off x="107504" y="1556792"/>
            <a:ext cx="8928993" cy="4524315"/>
          </a:xfrm>
          <a:prstGeom prst="rect">
            <a:avLst/>
          </a:prstGeom>
        </p:spPr>
        <p:txBody>
          <a:bodyPr wrap="square">
            <a:spAutoFit/>
          </a:bodyPr>
          <a:lstStyle/>
          <a:p>
            <a:pPr algn="just"/>
            <a:r>
              <a:rPr lang="tr-TR" i="1" dirty="0" smtClean="0"/>
              <a:t>	</a:t>
            </a:r>
            <a:r>
              <a:rPr lang="tr-TR" b="1" i="1" dirty="0">
                <a:solidFill>
                  <a:prstClr val="black"/>
                </a:solidFill>
                <a:latin typeface="Times New Roman" panose="02020603050405020304" pitchFamily="18" charset="0"/>
                <a:cs typeface="Times New Roman" panose="02020603050405020304" pitchFamily="18" charset="0"/>
              </a:rPr>
              <a:t> </a:t>
            </a:r>
            <a:r>
              <a:rPr lang="tr-TR" sz="2400" i="1" dirty="0" smtClean="0">
                <a:solidFill>
                  <a:prstClr val="black"/>
                </a:solidFill>
                <a:latin typeface="Times New Roman" panose="02020603050405020304" pitchFamily="18" charset="0"/>
                <a:cs typeface="Times New Roman" panose="02020603050405020304" pitchFamily="18" charset="0"/>
              </a:rPr>
              <a:t>“</a:t>
            </a:r>
            <a:r>
              <a:rPr lang="tr-TR" sz="2400" i="1" dirty="0" smtClean="0">
                <a:latin typeface="Times New Roman" panose="02020603050405020304" pitchFamily="18" charset="0"/>
                <a:cs typeface="Times New Roman" panose="02020603050405020304" pitchFamily="18" charset="0"/>
              </a:rPr>
              <a:t>a</a:t>
            </a:r>
            <a:r>
              <a:rPr lang="tr-TR" sz="2400" i="1" dirty="0">
                <a:latin typeface="Times New Roman" panose="02020603050405020304" pitchFamily="18" charset="0"/>
                <a:cs typeface="Times New Roman" panose="02020603050405020304" pitchFamily="18" charset="0"/>
              </a:rPr>
              <a:t>) Olay tutanağı; Şiddet olayı sonrasında tutulan ve hadiseyi izah eden tutanaktır. </a:t>
            </a:r>
            <a:r>
              <a:rPr lang="tr-TR" sz="2400" b="1" i="1" dirty="0">
                <a:latin typeface="Times New Roman" panose="02020603050405020304" pitchFamily="18" charset="0"/>
                <a:cs typeface="Times New Roman" panose="02020603050405020304" pitchFamily="18" charset="0"/>
              </a:rPr>
              <a:t>Şiddete maruz kalan çalışan, adli süreçlerde </a:t>
            </a:r>
            <a:r>
              <a:rPr lang="tr-TR" sz="2400" b="1" i="1" dirty="0" smtClean="0">
                <a:latin typeface="Times New Roman" panose="02020603050405020304" pitchFamily="18" charset="0"/>
                <a:cs typeface="Times New Roman" panose="02020603050405020304" pitchFamily="18" charset="0"/>
              </a:rPr>
              <a:t>kanıt </a:t>
            </a:r>
            <a:r>
              <a:rPr lang="tr-TR" sz="2400" b="1" i="1" dirty="0">
                <a:latin typeface="Times New Roman" panose="02020603050405020304" pitchFamily="18" charset="0"/>
                <a:cs typeface="Times New Roman" panose="02020603050405020304" pitchFamily="18" charset="0"/>
              </a:rPr>
              <a:t>teşkil etmesi açısından olaya tanık olan diğer personel ile birlikte, olayı anlatan ve belgeleyen bir tutanak </a:t>
            </a:r>
            <a:r>
              <a:rPr lang="tr-TR" sz="2400" b="1" i="1" dirty="0" smtClean="0">
                <a:latin typeface="Times New Roman" panose="02020603050405020304" pitchFamily="18" charset="0"/>
                <a:cs typeface="Times New Roman" panose="02020603050405020304" pitchFamily="18" charset="0"/>
              </a:rPr>
              <a:t>düzenlemelidir. </a:t>
            </a:r>
            <a:r>
              <a:rPr lang="tr-TR" sz="2400" i="1" dirty="0" smtClean="0">
                <a:latin typeface="Times New Roman" panose="02020603050405020304" pitchFamily="18" charset="0"/>
                <a:cs typeface="Times New Roman" panose="02020603050405020304" pitchFamily="18" charset="0"/>
              </a:rPr>
              <a:t>Tutanakta</a:t>
            </a:r>
            <a:r>
              <a:rPr lang="tr-TR" sz="2400" i="1" dirty="0">
                <a:latin typeface="Times New Roman" panose="02020603050405020304" pitchFamily="18" charset="0"/>
                <a:cs typeface="Times New Roman" panose="02020603050405020304" pitchFamily="18" charset="0"/>
              </a:rPr>
              <a:t>, tarih ve saat bilgileri ile failin kimlik bilgilerine (eğer bilinmiyorsa açık eşkâline), olayın gelişim seyrine ve mağdur çalışana </a:t>
            </a:r>
            <a:r>
              <a:rPr lang="tr-TR" sz="2400" i="1" dirty="0" smtClean="0">
                <a:latin typeface="Times New Roman" panose="02020603050405020304" pitchFamily="18" charset="0"/>
                <a:cs typeface="Times New Roman" panose="02020603050405020304" pitchFamily="18" charset="0"/>
              </a:rPr>
              <a:t>yönelik saldırının </a:t>
            </a:r>
            <a:r>
              <a:rPr lang="tr-TR" sz="2400" i="1" dirty="0">
                <a:latin typeface="Times New Roman" panose="02020603050405020304" pitchFamily="18" charset="0"/>
                <a:cs typeface="Times New Roman" panose="02020603050405020304" pitchFamily="18" charset="0"/>
              </a:rPr>
              <a:t>ayrıntılarına yer vermesinin yanı sıra mutlaka olaya tanık olan personelin adları ve imzaları, ayrıca tutanağın düzenlendiği tarih de </a:t>
            </a:r>
            <a:r>
              <a:rPr lang="tr-TR" sz="2400" i="1" dirty="0" smtClean="0">
                <a:latin typeface="Times New Roman" panose="02020603050405020304" pitchFamily="18" charset="0"/>
                <a:cs typeface="Times New Roman" panose="02020603050405020304" pitchFamily="18" charset="0"/>
              </a:rPr>
              <a:t>yer almalıdır</a:t>
            </a:r>
            <a:r>
              <a:rPr lang="tr-TR" sz="2400" i="1" dirty="0">
                <a:latin typeface="Times New Roman" panose="02020603050405020304" pitchFamily="18" charset="0"/>
                <a:cs typeface="Times New Roman" panose="02020603050405020304" pitchFamily="18" charset="0"/>
              </a:rPr>
              <a:t>. Tutanak el yazısı ile düzenlenebilir, ancak okunaklı olması gerekir. Düzenlenen olay tutanağının </a:t>
            </a:r>
            <a:r>
              <a:rPr lang="tr-TR" sz="2400" i="1" dirty="0" err="1">
                <a:latin typeface="Times New Roman" panose="02020603050405020304" pitchFamily="18" charset="0"/>
                <a:cs typeface="Times New Roman" panose="02020603050405020304" pitchFamily="18" charset="0"/>
              </a:rPr>
              <a:t>ÇGB’ye</a:t>
            </a:r>
            <a:r>
              <a:rPr lang="tr-TR" sz="2400" i="1" dirty="0">
                <a:latin typeface="Times New Roman" panose="02020603050405020304" pitchFamily="18" charset="0"/>
                <a:cs typeface="Times New Roman" panose="02020603050405020304" pitchFamily="18" charset="0"/>
              </a:rPr>
              <a:t> teslim </a:t>
            </a:r>
            <a:r>
              <a:rPr lang="tr-TR" sz="2400" i="1" dirty="0" smtClean="0">
                <a:latin typeface="Times New Roman" panose="02020603050405020304" pitchFamily="18" charset="0"/>
                <a:cs typeface="Times New Roman" panose="02020603050405020304" pitchFamily="18" charset="0"/>
              </a:rPr>
              <a:t>edilmesi gerekmektedir</a:t>
            </a:r>
            <a:r>
              <a:rPr lang="tr-TR" sz="2400" i="1" dirty="0">
                <a:latin typeface="Times New Roman" panose="02020603050405020304" pitchFamily="18" charset="0"/>
                <a:cs typeface="Times New Roman" panose="02020603050405020304" pitchFamily="18" charset="0"/>
              </a:rPr>
              <a:t>. Sistemden ‘Örnek </a:t>
            </a:r>
            <a:r>
              <a:rPr lang="tr-TR" sz="2400" i="1" dirty="0" err="1" smtClean="0">
                <a:latin typeface="Times New Roman" panose="02020603050405020304" pitchFamily="18" charset="0"/>
                <a:cs typeface="Times New Roman" panose="02020603050405020304" pitchFamily="18" charset="0"/>
              </a:rPr>
              <a:t>Dokümanlar</a:t>
            </a:r>
            <a:r>
              <a:rPr lang="tr-TR" sz="2400" i="1" dirty="0" err="1">
                <a:latin typeface="Times New Roman" panose="02020603050405020304" pitchFamily="18" charset="0"/>
                <a:cs typeface="Times New Roman" panose="02020603050405020304" pitchFamily="18" charset="0"/>
              </a:rPr>
              <a:t>’’a</a:t>
            </a:r>
            <a:r>
              <a:rPr lang="tr-TR" sz="2400" i="1" dirty="0">
                <a:latin typeface="Times New Roman" panose="02020603050405020304" pitchFamily="18" charset="0"/>
                <a:cs typeface="Times New Roman" panose="02020603050405020304" pitchFamily="18" charset="0"/>
              </a:rPr>
              <a:t> tıklayarak “olay tutanağı formu” örneğine ulaşabilirsiniz</a:t>
            </a:r>
            <a:r>
              <a:rPr lang="tr-TR" sz="2400" i="1" dirty="0" smtClean="0">
                <a:latin typeface="Times New Roman" panose="02020603050405020304" pitchFamily="18" charset="0"/>
                <a:cs typeface="Times New Roman" panose="02020603050405020304" pitchFamily="18" charset="0"/>
              </a:rPr>
              <a:t>.</a:t>
            </a:r>
            <a:r>
              <a:rPr lang="tr-TR" sz="2400" dirty="0" smtClean="0">
                <a:latin typeface="Times New Roman" panose="02020603050405020304" pitchFamily="18" charset="0"/>
                <a:cs typeface="Times New Roman" panose="02020603050405020304" pitchFamily="18" charset="0"/>
              </a:rPr>
              <a:t>’’</a:t>
            </a:r>
            <a:endParaRPr lang="tr-TR" sz="2400" dirty="0">
              <a:latin typeface="Times New Roman" panose="02020603050405020304" pitchFamily="18" charset="0"/>
              <a:cs typeface="Times New Roman" panose="02020603050405020304" pitchFamily="18" charset="0"/>
            </a:endParaRP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780348171"/>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30</a:t>
            </a:fld>
            <a:endParaRPr lang="tr-TR" dirty="0"/>
          </a:p>
        </p:txBody>
      </p:sp>
      <p:sp>
        <p:nvSpPr>
          <p:cNvPr id="6" name="Metin kutusu 4"/>
          <p:cNvSpPr txBox="1">
            <a:spLocks noChangeArrowheads="1"/>
          </p:cNvSpPr>
          <p:nvPr/>
        </p:nvSpPr>
        <p:spPr bwMode="auto">
          <a:xfrm>
            <a:off x="1660612" y="883216"/>
            <a:ext cx="5822776"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a:t>
            </a:r>
            <a:r>
              <a:rPr lang="tr-TR" sz="2400" b="1" dirty="0" smtClean="0">
                <a:solidFill>
                  <a:srgbClr val="FF0000"/>
                </a:solidFill>
                <a:latin typeface="Times New Roman" panose="02020603050405020304" pitchFamily="18" charset="0"/>
                <a:cs typeface="Times New Roman" panose="02020603050405020304" pitchFamily="18" charset="0"/>
              </a:rPr>
              <a:t>Olduğunuz Başvuru Neticesinde-3</a:t>
            </a:r>
          </a:p>
          <a:p>
            <a:pPr algn="ctr"/>
            <a:r>
              <a:rPr lang="tr-TR" sz="1600" b="1" dirty="0" smtClean="0">
                <a:solidFill>
                  <a:srgbClr val="FF0000"/>
                </a:solidFill>
                <a:latin typeface="Times New Roman" panose="02020603050405020304" pitchFamily="18" charset="0"/>
                <a:cs typeface="Times New Roman" panose="02020603050405020304" pitchFamily="18" charset="0"/>
              </a:rPr>
              <a:t>(Beyaz Kod Kullanıcı Kılavuzu)</a:t>
            </a:r>
            <a:endParaRPr lang="tr-TR" sz="1600" b="1" dirty="0">
              <a:solidFill>
                <a:srgbClr val="FF0000"/>
              </a:solidFill>
              <a:latin typeface="Times New Roman" panose="02020603050405020304" pitchFamily="18" charset="0"/>
              <a:cs typeface="Times New Roman" panose="02020603050405020304" pitchFamily="18" charset="0"/>
            </a:endParaRPr>
          </a:p>
        </p:txBody>
      </p:sp>
      <p:sp>
        <p:nvSpPr>
          <p:cNvPr id="9" name="Dikdörtgen 8"/>
          <p:cNvSpPr/>
          <p:nvPr/>
        </p:nvSpPr>
        <p:spPr>
          <a:xfrm>
            <a:off x="251521" y="1729601"/>
            <a:ext cx="8712968" cy="3354765"/>
          </a:xfrm>
          <a:prstGeom prst="rect">
            <a:avLst/>
          </a:prstGeom>
        </p:spPr>
        <p:txBody>
          <a:bodyPr wrap="square">
            <a:spAutoFit/>
          </a:bodyPr>
          <a:lstStyle/>
          <a:p>
            <a:pPr algn="just"/>
            <a:r>
              <a:rPr lang="tr-TR" i="1" dirty="0" smtClean="0"/>
              <a:t>	</a:t>
            </a:r>
            <a:r>
              <a:rPr lang="tr-TR" sz="2800" b="1" i="1" dirty="0">
                <a:solidFill>
                  <a:prstClr val="black"/>
                </a:solidFill>
                <a:latin typeface="Times New Roman" panose="02020603050405020304" pitchFamily="18" charset="0"/>
                <a:cs typeface="Times New Roman" panose="02020603050405020304" pitchFamily="18" charset="0"/>
              </a:rPr>
              <a:t> </a:t>
            </a:r>
            <a:r>
              <a:rPr lang="tr-TR" sz="2800" i="1" dirty="0" smtClean="0">
                <a:solidFill>
                  <a:prstClr val="black"/>
                </a:solidFill>
                <a:latin typeface="Times New Roman" panose="02020603050405020304" pitchFamily="18" charset="0"/>
                <a:cs typeface="Times New Roman" panose="02020603050405020304" pitchFamily="18" charset="0"/>
              </a:rPr>
              <a:t>“</a:t>
            </a:r>
            <a:r>
              <a:rPr lang="tr-TR" sz="2800" i="1" dirty="0" smtClean="0">
                <a:latin typeface="Times New Roman" panose="02020603050405020304" pitchFamily="18" charset="0"/>
                <a:cs typeface="Times New Roman" panose="02020603050405020304" pitchFamily="18" charset="0"/>
              </a:rPr>
              <a:t>b</a:t>
            </a:r>
            <a:r>
              <a:rPr lang="tr-TR" sz="2800" i="1" dirty="0">
                <a:latin typeface="Times New Roman" panose="02020603050405020304" pitchFamily="18" charset="0"/>
                <a:cs typeface="Times New Roman" panose="02020603050405020304" pitchFamily="18" charset="0"/>
              </a:rPr>
              <a:t>) Hukukî yardım talep formu; Bu form beyaz kod kapsamında hukukî yardım talep edip etmediğinizi belirtir. Görevli </a:t>
            </a:r>
            <a:r>
              <a:rPr lang="tr-TR" sz="2800" i="1" dirty="0" smtClean="0">
                <a:latin typeface="Times New Roman" panose="02020603050405020304" pitchFamily="18" charset="0"/>
                <a:cs typeface="Times New Roman" panose="02020603050405020304" pitchFamily="18" charset="0"/>
              </a:rPr>
              <a:t>birim/personel tarafından </a:t>
            </a:r>
            <a:r>
              <a:rPr lang="tr-TR" sz="2800" i="1" dirty="0">
                <a:latin typeface="Times New Roman" panose="02020603050405020304" pitchFamily="18" charset="0"/>
                <a:cs typeface="Times New Roman" panose="02020603050405020304" pitchFamily="18" charset="0"/>
              </a:rPr>
              <a:t>hazırlanarak size imzalatılır. Hukukî yardım talep etmeniz halinde, söz konusu başvurunuz beyaz kod kapsamında ise, </a:t>
            </a:r>
            <a:r>
              <a:rPr lang="tr-TR" sz="2800" i="1" dirty="0" smtClean="0">
                <a:latin typeface="Times New Roman" panose="02020603050405020304" pitchFamily="18" charset="0"/>
                <a:cs typeface="Times New Roman" panose="02020603050405020304" pitchFamily="18" charset="0"/>
              </a:rPr>
              <a:t>ceza yargılaması </a:t>
            </a:r>
            <a:r>
              <a:rPr lang="tr-TR" sz="2800" i="1" dirty="0">
                <a:latin typeface="Times New Roman" panose="02020603050405020304" pitchFamily="18" charset="0"/>
                <a:cs typeface="Times New Roman" panose="02020603050405020304" pitchFamily="18" charset="0"/>
              </a:rPr>
              <a:t>aşamasında Bakanlığımız avukatlarınca tarafınıza hukukî yardım verilecektir</a:t>
            </a:r>
            <a:r>
              <a:rPr lang="tr-TR" sz="2800" i="1" dirty="0" smtClean="0">
                <a:latin typeface="Times New Roman" panose="02020603050405020304" pitchFamily="18" charset="0"/>
                <a:cs typeface="Times New Roman" panose="02020603050405020304" pitchFamily="18" charset="0"/>
              </a:rPr>
              <a:t>.</a:t>
            </a:r>
            <a:r>
              <a:rPr lang="tr-TR" sz="2800" dirty="0" smtClean="0">
                <a:latin typeface="Times New Roman" panose="02020603050405020304" pitchFamily="18" charset="0"/>
                <a:cs typeface="Times New Roman" panose="02020603050405020304" pitchFamily="18" charset="0"/>
              </a:rPr>
              <a:t>’’</a:t>
            </a:r>
            <a:r>
              <a:rPr lang="tr-TR" sz="2800" i="1" dirty="0" smtClean="0">
                <a:latin typeface="Times New Roman" panose="02020603050405020304" pitchFamily="18" charset="0"/>
                <a:cs typeface="Times New Roman" panose="02020603050405020304" pitchFamily="18" charset="0"/>
              </a:rPr>
              <a:t> </a:t>
            </a:r>
            <a:endParaRPr lang="tr-TR" sz="2800" i="1" dirty="0">
              <a:latin typeface="Times New Roman" panose="02020603050405020304" pitchFamily="18" charset="0"/>
              <a:cs typeface="Times New Roman" panose="02020603050405020304" pitchFamily="18" charset="0"/>
            </a:endParaRPr>
          </a:p>
          <a:p>
            <a:pPr algn="just"/>
            <a:r>
              <a:rPr lang="tr-TR" sz="1600" i="1" dirty="0" smtClean="0"/>
              <a:t>	</a:t>
            </a:r>
            <a:endParaRPr lang="tr-TR" sz="1600" i="1" dirty="0"/>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16832414"/>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31</a:t>
            </a:fld>
            <a:endParaRPr lang="tr-TR" dirty="0"/>
          </a:p>
        </p:txBody>
      </p:sp>
      <p:sp>
        <p:nvSpPr>
          <p:cNvPr id="6" name="Metin kutusu 4"/>
          <p:cNvSpPr txBox="1">
            <a:spLocks noChangeArrowheads="1"/>
          </p:cNvSpPr>
          <p:nvPr/>
        </p:nvSpPr>
        <p:spPr bwMode="auto">
          <a:xfrm>
            <a:off x="1367644" y="1017335"/>
            <a:ext cx="6408712"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Olduğunuz Başvuru </a:t>
            </a:r>
            <a:r>
              <a:rPr lang="tr-TR" sz="2400" b="1" dirty="0" smtClean="0">
                <a:solidFill>
                  <a:srgbClr val="FF0000"/>
                </a:solidFill>
                <a:latin typeface="Times New Roman" panose="02020603050405020304" pitchFamily="18" charset="0"/>
                <a:cs typeface="Times New Roman" panose="02020603050405020304" pitchFamily="18" charset="0"/>
              </a:rPr>
              <a:t>Neticesinde-4</a:t>
            </a:r>
          </a:p>
          <a:p>
            <a:pPr lvl="0" algn="ctr"/>
            <a:r>
              <a:rPr lang="tr-TR" sz="1600" b="1" dirty="0">
                <a:solidFill>
                  <a:srgbClr val="FF0000"/>
                </a:solidFill>
                <a:latin typeface="Times New Roman" panose="02020603050405020304" pitchFamily="18" charset="0"/>
                <a:cs typeface="Times New Roman" panose="02020603050405020304" pitchFamily="18" charset="0"/>
              </a:rPr>
              <a:t>(Beyaz Kod Kullanıcı </a:t>
            </a:r>
            <a:r>
              <a:rPr lang="tr-TR" sz="1600" b="1" dirty="0" smtClean="0">
                <a:solidFill>
                  <a:srgbClr val="FF0000"/>
                </a:solidFill>
                <a:latin typeface="Times New Roman" panose="02020603050405020304" pitchFamily="18" charset="0"/>
                <a:cs typeface="Times New Roman" panose="02020603050405020304" pitchFamily="18" charset="0"/>
              </a:rPr>
              <a:t>Kılavuzu)</a:t>
            </a:r>
          </a:p>
        </p:txBody>
      </p:sp>
      <p:sp>
        <p:nvSpPr>
          <p:cNvPr id="13" name="Dikdörtgen 12"/>
          <p:cNvSpPr/>
          <p:nvPr/>
        </p:nvSpPr>
        <p:spPr>
          <a:xfrm>
            <a:off x="575556" y="1972432"/>
            <a:ext cx="7992888" cy="3539430"/>
          </a:xfrm>
          <a:prstGeom prst="rect">
            <a:avLst/>
          </a:prstGeom>
        </p:spPr>
        <p:txBody>
          <a:bodyPr wrap="square">
            <a:spAutoFit/>
          </a:bodyPr>
          <a:lstStyle/>
          <a:p>
            <a:pPr lvl="0" algn="just"/>
            <a:r>
              <a:rPr lang="tr-TR" sz="1600" i="1" dirty="0" smtClean="0">
                <a:solidFill>
                  <a:prstClr val="black"/>
                </a:solidFill>
              </a:rPr>
              <a:t>	</a:t>
            </a:r>
            <a:r>
              <a:rPr lang="tr-TR" sz="2800" dirty="0" smtClean="0">
                <a:solidFill>
                  <a:prstClr val="black"/>
                </a:solidFill>
              </a:rPr>
              <a:t>‘‘</a:t>
            </a:r>
            <a:r>
              <a:rPr lang="tr-TR" sz="2800" i="1" dirty="0" smtClean="0">
                <a:solidFill>
                  <a:prstClr val="black"/>
                </a:solidFill>
                <a:latin typeface="Times New Roman" panose="02020603050405020304" pitchFamily="18" charset="0"/>
                <a:cs typeface="Times New Roman" panose="02020603050405020304" pitchFamily="18" charset="0"/>
              </a:rPr>
              <a:t>c</a:t>
            </a:r>
            <a:r>
              <a:rPr lang="tr-TR" sz="2800" i="1" dirty="0">
                <a:solidFill>
                  <a:prstClr val="black"/>
                </a:solidFill>
                <a:latin typeface="Times New Roman" panose="02020603050405020304" pitchFamily="18" charset="0"/>
                <a:cs typeface="Times New Roman" panose="02020603050405020304" pitchFamily="18" charset="0"/>
              </a:rPr>
              <a:t>) İhbar dilekçesi; </a:t>
            </a:r>
            <a:r>
              <a:rPr lang="tr-TR" sz="2800" i="1" dirty="0" err="1">
                <a:solidFill>
                  <a:prstClr val="black"/>
                </a:solidFill>
                <a:latin typeface="Times New Roman" panose="02020603050405020304" pitchFamily="18" charset="0"/>
                <a:cs typeface="Times New Roman" panose="02020603050405020304" pitchFamily="18" charset="0"/>
              </a:rPr>
              <a:t>Beyazkod</a:t>
            </a:r>
            <a:r>
              <a:rPr lang="tr-TR" sz="2800" i="1" dirty="0">
                <a:solidFill>
                  <a:prstClr val="black"/>
                </a:solidFill>
                <a:latin typeface="Times New Roman" panose="02020603050405020304" pitchFamily="18" charset="0"/>
                <a:cs typeface="Times New Roman" panose="02020603050405020304" pitchFamily="18" charset="0"/>
              </a:rPr>
              <a:t> kapsamında işlenen suçlar genel itibariyle takibi şikâyete bağlı olmayan, başka bir ifade ile siz şikâyetçi olmasanız dahi adli mercilerce kendiliğinden soruşturulan suçlardır. Bu tür suçtan haberdar olan yöneticinin, suçu adli mercilere intikal ettirmesi yasal bir zorunluluktur. Bu nedenle görevli birim/personel tarafından hazırlanarak yöneticiye imzalatılır</a:t>
            </a:r>
            <a:r>
              <a:rPr lang="tr-TR" sz="2800" i="1" dirty="0" smtClean="0">
                <a:solidFill>
                  <a:prstClr val="black"/>
                </a:solidFill>
                <a:latin typeface="Times New Roman" panose="02020603050405020304" pitchFamily="18" charset="0"/>
                <a:cs typeface="Times New Roman" panose="02020603050405020304" pitchFamily="18" charset="0"/>
              </a:rPr>
              <a:t>.</a:t>
            </a:r>
            <a:r>
              <a:rPr lang="tr-TR" sz="2800" dirty="0" smtClean="0">
                <a:solidFill>
                  <a:prstClr val="black"/>
                </a:solidFill>
                <a:latin typeface="Times New Roman" panose="02020603050405020304" pitchFamily="18" charset="0"/>
                <a:cs typeface="Times New Roman" panose="02020603050405020304" pitchFamily="18" charset="0"/>
              </a:rPr>
              <a:t>’’</a:t>
            </a:r>
            <a:r>
              <a:rPr lang="tr-TR" sz="2800" i="1" dirty="0" smtClean="0">
                <a:solidFill>
                  <a:prstClr val="black"/>
                </a:solidFill>
                <a:latin typeface="Times New Roman" panose="02020603050405020304" pitchFamily="18" charset="0"/>
                <a:cs typeface="Times New Roman" panose="02020603050405020304" pitchFamily="18" charset="0"/>
              </a:rPr>
              <a:t> </a:t>
            </a:r>
            <a:endParaRPr lang="tr-TR" sz="2800" i="1" dirty="0">
              <a:solidFill>
                <a:prstClr val="black"/>
              </a:solidFill>
              <a:latin typeface="Times New Roman" panose="02020603050405020304" pitchFamily="18" charset="0"/>
              <a:cs typeface="Times New Roman" panose="02020603050405020304" pitchFamily="18" charset="0"/>
            </a:endParaRP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9" name="Resim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033909785"/>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32</a:t>
            </a:fld>
            <a:endParaRPr lang="tr-TR" dirty="0"/>
          </a:p>
        </p:txBody>
      </p:sp>
      <p:sp>
        <p:nvSpPr>
          <p:cNvPr id="6" name="Metin kutusu 4"/>
          <p:cNvSpPr txBox="1">
            <a:spLocks noChangeArrowheads="1"/>
          </p:cNvSpPr>
          <p:nvPr/>
        </p:nvSpPr>
        <p:spPr bwMode="auto">
          <a:xfrm>
            <a:off x="1367644" y="865754"/>
            <a:ext cx="6408712"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Olduğunuz Başvuru </a:t>
            </a:r>
            <a:r>
              <a:rPr lang="tr-TR" sz="2400" b="1" dirty="0" smtClean="0">
                <a:solidFill>
                  <a:srgbClr val="FF0000"/>
                </a:solidFill>
                <a:latin typeface="Times New Roman" panose="02020603050405020304" pitchFamily="18" charset="0"/>
                <a:cs typeface="Times New Roman" panose="02020603050405020304" pitchFamily="18" charset="0"/>
              </a:rPr>
              <a:t>Neticesinde-5</a:t>
            </a:r>
          </a:p>
          <a:p>
            <a:pPr lvl="0" algn="ctr"/>
            <a:r>
              <a:rPr lang="tr-TR" sz="1600" b="1" dirty="0">
                <a:solidFill>
                  <a:srgbClr val="FF0000"/>
                </a:solidFill>
                <a:latin typeface="Times New Roman" panose="02020603050405020304" pitchFamily="18" charset="0"/>
                <a:cs typeface="Times New Roman" panose="02020603050405020304" pitchFamily="18" charset="0"/>
              </a:rPr>
              <a:t>(Beyaz Kod Kullanıcı </a:t>
            </a:r>
            <a:r>
              <a:rPr lang="tr-TR" sz="1600" b="1" dirty="0" smtClean="0">
                <a:solidFill>
                  <a:srgbClr val="FF0000"/>
                </a:solidFill>
                <a:latin typeface="Times New Roman" panose="02020603050405020304" pitchFamily="18" charset="0"/>
                <a:cs typeface="Times New Roman" panose="02020603050405020304" pitchFamily="18" charset="0"/>
              </a:rPr>
              <a:t>Kılavuzu)</a:t>
            </a:r>
          </a:p>
        </p:txBody>
      </p:sp>
      <p:sp>
        <p:nvSpPr>
          <p:cNvPr id="13" name="Dikdörtgen 12"/>
          <p:cNvSpPr/>
          <p:nvPr/>
        </p:nvSpPr>
        <p:spPr>
          <a:xfrm>
            <a:off x="0" y="1700808"/>
            <a:ext cx="9144000" cy="4401205"/>
          </a:xfrm>
          <a:prstGeom prst="rect">
            <a:avLst/>
          </a:prstGeom>
        </p:spPr>
        <p:txBody>
          <a:bodyPr wrap="square">
            <a:spAutoFit/>
          </a:bodyPr>
          <a:lstStyle/>
          <a:p>
            <a:pPr lvl="0" algn="just"/>
            <a:r>
              <a:rPr lang="tr-TR" sz="1600" i="1" dirty="0">
                <a:solidFill>
                  <a:prstClr val="black"/>
                </a:solidFill>
              </a:rPr>
              <a:t>	</a:t>
            </a:r>
            <a:r>
              <a:rPr lang="tr-TR" sz="2800" dirty="0" smtClean="0">
                <a:solidFill>
                  <a:prstClr val="black"/>
                </a:solidFill>
              </a:rPr>
              <a:t>‘‘</a:t>
            </a:r>
            <a:r>
              <a:rPr lang="tr-TR" sz="2800" i="1" dirty="0" smtClean="0">
                <a:solidFill>
                  <a:prstClr val="black"/>
                </a:solidFill>
                <a:latin typeface="Times New Roman" panose="02020603050405020304" pitchFamily="18" charset="0"/>
                <a:cs typeface="Times New Roman" panose="02020603050405020304" pitchFamily="18" charset="0"/>
              </a:rPr>
              <a:t>d) Onam </a:t>
            </a:r>
            <a:r>
              <a:rPr lang="tr-TR" sz="2800" i="1" dirty="0">
                <a:solidFill>
                  <a:prstClr val="black"/>
                </a:solidFill>
                <a:latin typeface="Times New Roman" panose="02020603050405020304" pitchFamily="18" charset="0"/>
                <a:cs typeface="Times New Roman" panose="02020603050405020304" pitchFamily="18" charset="0"/>
              </a:rPr>
              <a:t>formu; Beyaz kod kapsamında yapmış olduğunuz başvuru ve bu başvuru nedeniyle yürütülen adli süreçte elde edilen </a:t>
            </a:r>
            <a:r>
              <a:rPr lang="tr-TR" sz="2800" i="1" dirty="0" smtClean="0">
                <a:solidFill>
                  <a:prstClr val="black"/>
                </a:solidFill>
                <a:latin typeface="Times New Roman" panose="02020603050405020304" pitchFamily="18" charset="0"/>
                <a:cs typeface="Times New Roman" panose="02020603050405020304" pitchFamily="18" charset="0"/>
              </a:rPr>
              <a:t>bilgi ve </a:t>
            </a:r>
            <a:r>
              <a:rPr lang="tr-TR" sz="2800" i="1" dirty="0">
                <a:solidFill>
                  <a:prstClr val="black"/>
                </a:solidFill>
                <a:latin typeface="Times New Roman" panose="02020603050405020304" pitchFamily="18" charset="0"/>
                <a:cs typeface="Times New Roman" panose="02020603050405020304" pitchFamily="18" charset="0"/>
              </a:rPr>
              <a:t>belgeler, kişisel bilgileriniz anonimleştirilerek, başka bir ifade ile; kişisel bilgilerinizden arındırılarak, analizlerinin yapılmasında </a:t>
            </a:r>
            <a:r>
              <a:rPr lang="tr-TR" sz="2800" i="1" dirty="0" smtClean="0">
                <a:solidFill>
                  <a:prstClr val="black"/>
                </a:solidFill>
                <a:latin typeface="Times New Roman" panose="02020603050405020304" pitchFamily="18" charset="0"/>
                <a:cs typeface="Times New Roman" panose="02020603050405020304" pitchFamily="18" charset="0"/>
              </a:rPr>
              <a:t>ve neticesinde </a:t>
            </a:r>
            <a:r>
              <a:rPr lang="tr-TR" sz="2800" i="1" dirty="0">
                <a:solidFill>
                  <a:prstClr val="black"/>
                </a:solidFill>
                <a:latin typeface="Times New Roman" panose="02020603050405020304" pitchFamily="18" charset="0"/>
                <a:cs typeface="Times New Roman" panose="02020603050405020304" pitchFamily="18" charset="0"/>
              </a:rPr>
              <a:t>sağlık personeline karşı gerçekleşen şiddet olaylarının önlenmesi amacıyla kullanılacaktır. Bu durumu izah eden ve söz konusu </a:t>
            </a:r>
            <a:r>
              <a:rPr lang="tr-TR" sz="2800" i="1" dirty="0" smtClean="0">
                <a:solidFill>
                  <a:prstClr val="black"/>
                </a:solidFill>
                <a:latin typeface="Times New Roman" panose="02020603050405020304" pitchFamily="18" charset="0"/>
                <a:cs typeface="Times New Roman" panose="02020603050405020304" pitchFamily="18" charset="0"/>
              </a:rPr>
              <a:t>bilgi ve </a:t>
            </a:r>
            <a:r>
              <a:rPr lang="tr-TR" sz="2800" i="1" dirty="0">
                <a:solidFill>
                  <a:prstClr val="black"/>
                </a:solidFill>
                <a:latin typeface="Times New Roman" panose="02020603050405020304" pitchFamily="18" charset="0"/>
                <a:cs typeface="Times New Roman" panose="02020603050405020304" pitchFamily="18" charset="0"/>
              </a:rPr>
              <a:t>belgelerin kullanılmasına izin veren onam formu görevli birim/personel tarafından hazırlanacak ve tarafınıza imzalanacaktır</a:t>
            </a:r>
            <a:r>
              <a:rPr lang="tr-TR" sz="2800" i="1" dirty="0" smtClean="0">
                <a:solidFill>
                  <a:prstClr val="black"/>
                </a:solidFill>
                <a:latin typeface="Times New Roman" panose="02020603050405020304" pitchFamily="18" charset="0"/>
                <a:cs typeface="Times New Roman" panose="02020603050405020304" pitchFamily="18" charset="0"/>
              </a:rPr>
              <a:t>.</a:t>
            </a:r>
            <a:r>
              <a:rPr lang="tr-TR" sz="2800" dirty="0" smtClean="0">
                <a:solidFill>
                  <a:prstClr val="black"/>
                </a:solidFill>
                <a:latin typeface="Times New Roman" panose="02020603050405020304" pitchFamily="18" charset="0"/>
                <a:cs typeface="Times New Roman" panose="02020603050405020304" pitchFamily="18" charset="0"/>
              </a:rPr>
              <a:t>’’</a:t>
            </a:r>
            <a:r>
              <a:rPr lang="tr-TR" sz="2800" i="1" dirty="0" smtClean="0">
                <a:solidFill>
                  <a:prstClr val="black"/>
                </a:solidFill>
                <a:latin typeface="Times New Roman" panose="02020603050405020304" pitchFamily="18" charset="0"/>
                <a:cs typeface="Times New Roman" panose="02020603050405020304" pitchFamily="18" charset="0"/>
              </a:rPr>
              <a:t> 	</a:t>
            </a:r>
            <a:endParaRPr lang="tr-TR" sz="2800" i="1" dirty="0">
              <a:solidFill>
                <a:prstClr val="black"/>
              </a:solidFill>
              <a:latin typeface="Times New Roman" panose="02020603050405020304" pitchFamily="18" charset="0"/>
              <a:cs typeface="Times New Roman" panose="02020603050405020304" pitchFamily="18" charset="0"/>
            </a:endParaRP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9" name="Resim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898196385"/>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33</a:t>
            </a:fld>
            <a:endParaRPr lang="tr-TR" dirty="0"/>
          </a:p>
        </p:txBody>
      </p:sp>
      <p:sp>
        <p:nvSpPr>
          <p:cNvPr id="6" name="Metin kutusu 4"/>
          <p:cNvSpPr txBox="1">
            <a:spLocks noChangeArrowheads="1"/>
          </p:cNvSpPr>
          <p:nvPr/>
        </p:nvSpPr>
        <p:spPr bwMode="auto">
          <a:xfrm>
            <a:off x="1259632" y="959083"/>
            <a:ext cx="6408712"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Olduğunuz Başvuru </a:t>
            </a:r>
            <a:r>
              <a:rPr lang="tr-TR" sz="2400" b="1" dirty="0" smtClean="0">
                <a:solidFill>
                  <a:srgbClr val="FF0000"/>
                </a:solidFill>
                <a:latin typeface="Times New Roman" panose="02020603050405020304" pitchFamily="18" charset="0"/>
                <a:cs typeface="Times New Roman" panose="02020603050405020304" pitchFamily="18" charset="0"/>
              </a:rPr>
              <a:t>Neticesinde-6</a:t>
            </a:r>
          </a:p>
          <a:p>
            <a:pPr lvl="0" algn="ctr"/>
            <a:r>
              <a:rPr lang="tr-TR" sz="1600" b="1" dirty="0">
                <a:solidFill>
                  <a:srgbClr val="FF0000"/>
                </a:solidFill>
                <a:latin typeface="Times New Roman" panose="02020603050405020304" pitchFamily="18" charset="0"/>
                <a:cs typeface="Times New Roman" panose="02020603050405020304" pitchFamily="18" charset="0"/>
              </a:rPr>
              <a:t>(Beyaz Kod Kullanıcı </a:t>
            </a:r>
            <a:r>
              <a:rPr lang="tr-TR" sz="1600" b="1" dirty="0" smtClean="0">
                <a:solidFill>
                  <a:srgbClr val="FF0000"/>
                </a:solidFill>
                <a:latin typeface="Times New Roman" panose="02020603050405020304" pitchFamily="18" charset="0"/>
                <a:cs typeface="Times New Roman" panose="02020603050405020304" pitchFamily="18" charset="0"/>
              </a:rPr>
              <a:t>Kılavuzu)</a:t>
            </a:r>
          </a:p>
        </p:txBody>
      </p:sp>
      <p:sp>
        <p:nvSpPr>
          <p:cNvPr id="13" name="Dikdörtgen 12"/>
          <p:cNvSpPr/>
          <p:nvPr/>
        </p:nvSpPr>
        <p:spPr>
          <a:xfrm>
            <a:off x="284942" y="2149708"/>
            <a:ext cx="8496944" cy="2246769"/>
          </a:xfrm>
          <a:prstGeom prst="rect">
            <a:avLst/>
          </a:prstGeom>
        </p:spPr>
        <p:txBody>
          <a:bodyPr wrap="square">
            <a:spAutoFit/>
          </a:bodyPr>
          <a:lstStyle/>
          <a:p>
            <a:pPr lvl="0" algn="just"/>
            <a:r>
              <a:rPr lang="tr-TR" sz="1600" i="1" dirty="0">
                <a:solidFill>
                  <a:prstClr val="black"/>
                </a:solidFill>
              </a:rPr>
              <a:t>	</a:t>
            </a:r>
            <a:r>
              <a:rPr lang="tr-TR" sz="2800" dirty="0" smtClean="0">
                <a:solidFill>
                  <a:prstClr val="black"/>
                </a:solidFill>
                <a:latin typeface="Times New Roman" panose="02020603050405020304" pitchFamily="18" charset="0"/>
                <a:cs typeface="Times New Roman" panose="02020603050405020304" pitchFamily="18" charset="0"/>
              </a:rPr>
              <a:t>‘‘</a:t>
            </a:r>
            <a:r>
              <a:rPr lang="tr-TR" sz="2800" i="1" dirty="0" smtClean="0">
                <a:solidFill>
                  <a:prstClr val="black"/>
                </a:solidFill>
                <a:latin typeface="Times New Roman" panose="02020603050405020304" pitchFamily="18" charset="0"/>
                <a:cs typeface="Times New Roman" panose="02020603050405020304" pitchFamily="18" charset="0"/>
              </a:rPr>
              <a:t>e</a:t>
            </a:r>
            <a:r>
              <a:rPr lang="tr-TR" sz="2800" i="1" dirty="0">
                <a:solidFill>
                  <a:prstClr val="black"/>
                </a:solidFill>
                <a:latin typeface="Times New Roman" panose="02020603050405020304" pitchFamily="18" charset="0"/>
                <a:cs typeface="Times New Roman" panose="02020603050405020304" pitchFamily="18" charset="0"/>
              </a:rPr>
              <a:t>) Olayı doğrulayan diğer kanıtlar; şiddet uygulayanın kimlik bilgileri, kamera kayıtları, tanıklar, olaya ilişkin diğer tutanaklar </a:t>
            </a:r>
            <a:r>
              <a:rPr lang="tr-TR" sz="2800" i="1" dirty="0" smtClean="0">
                <a:solidFill>
                  <a:prstClr val="black"/>
                </a:solidFill>
                <a:latin typeface="Times New Roman" panose="02020603050405020304" pitchFamily="18" charset="0"/>
                <a:cs typeface="Times New Roman" panose="02020603050405020304" pitchFamily="18" charset="0"/>
              </a:rPr>
              <a:t>ve benzeri </a:t>
            </a:r>
            <a:r>
              <a:rPr lang="tr-TR" sz="2800" i="1" dirty="0">
                <a:solidFill>
                  <a:prstClr val="black"/>
                </a:solidFill>
                <a:latin typeface="Times New Roman" panose="02020603050405020304" pitchFamily="18" charset="0"/>
                <a:cs typeface="Times New Roman" panose="02020603050405020304" pitchFamily="18" charset="0"/>
              </a:rPr>
              <a:t>tüm bilgi ve belgeler görevli birim/personel tarafından toplanarak sisteme kaydedilir</a:t>
            </a:r>
            <a:r>
              <a:rPr lang="tr-TR" sz="2800" i="1" dirty="0" smtClean="0">
                <a:solidFill>
                  <a:prstClr val="black"/>
                </a:solidFill>
                <a:latin typeface="Times New Roman" panose="02020603050405020304" pitchFamily="18" charset="0"/>
                <a:cs typeface="Times New Roman" panose="02020603050405020304" pitchFamily="18" charset="0"/>
              </a:rPr>
              <a:t>.</a:t>
            </a:r>
            <a:r>
              <a:rPr lang="tr-TR" sz="2800" dirty="0" smtClean="0">
                <a:solidFill>
                  <a:prstClr val="black"/>
                </a:solidFill>
                <a:latin typeface="Times New Roman" panose="02020603050405020304" pitchFamily="18" charset="0"/>
                <a:cs typeface="Times New Roman" panose="02020603050405020304" pitchFamily="18" charset="0"/>
              </a:rPr>
              <a:t>’’</a:t>
            </a:r>
            <a:r>
              <a:rPr lang="tr-TR" sz="2800" i="1" dirty="0" smtClean="0">
                <a:solidFill>
                  <a:prstClr val="black"/>
                </a:solidFill>
                <a:latin typeface="Times New Roman" panose="02020603050405020304" pitchFamily="18" charset="0"/>
                <a:cs typeface="Times New Roman" panose="02020603050405020304" pitchFamily="18" charset="0"/>
              </a:rPr>
              <a:t> </a:t>
            </a:r>
            <a:endParaRPr lang="tr-TR" sz="2800" i="1" dirty="0">
              <a:solidFill>
                <a:prstClr val="black"/>
              </a:solidFill>
              <a:latin typeface="Times New Roman" panose="02020603050405020304" pitchFamily="18" charset="0"/>
              <a:cs typeface="Times New Roman" panose="02020603050405020304" pitchFamily="18" charset="0"/>
            </a:endParaRPr>
          </a:p>
        </p:txBody>
      </p:sp>
      <p:sp>
        <p:nvSpPr>
          <p:cNvPr id="8"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9" name="Resim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3763024949"/>
      </p:ext>
    </p:extLst>
  </p:cSld>
  <p:clrMapOvr>
    <a:masterClrMapping/>
  </p:clrMapOv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34</a:t>
            </a:fld>
            <a:endParaRPr lang="tr-TR" dirty="0"/>
          </a:p>
        </p:txBody>
      </p:sp>
      <p:sp>
        <p:nvSpPr>
          <p:cNvPr id="6" name="Metin kutusu 4"/>
          <p:cNvSpPr txBox="1">
            <a:spLocks noChangeArrowheads="1"/>
          </p:cNvSpPr>
          <p:nvPr/>
        </p:nvSpPr>
        <p:spPr bwMode="auto">
          <a:xfrm>
            <a:off x="935595" y="806777"/>
            <a:ext cx="7272808"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Olduğunuz Başvuru </a:t>
            </a:r>
            <a:r>
              <a:rPr lang="tr-TR" sz="2400" b="1" dirty="0" smtClean="0">
                <a:solidFill>
                  <a:srgbClr val="FF0000"/>
                </a:solidFill>
                <a:latin typeface="Times New Roman" panose="02020603050405020304" pitchFamily="18" charset="0"/>
                <a:cs typeface="Times New Roman" panose="02020603050405020304" pitchFamily="18" charset="0"/>
              </a:rPr>
              <a:t>Neticesinde-7</a:t>
            </a:r>
          </a:p>
          <a:p>
            <a:pPr lvl="0" algn="ctr"/>
            <a:r>
              <a:rPr lang="tr-TR" sz="1600" b="1" dirty="0">
                <a:solidFill>
                  <a:srgbClr val="FF0000"/>
                </a:solidFill>
                <a:latin typeface="Times New Roman" panose="02020603050405020304" pitchFamily="18" charset="0"/>
                <a:cs typeface="Times New Roman" panose="02020603050405020304" pitchFamily="18" charset="0"/>
              </a:rPr>
              <a:t>(Beyaz Kod Kullanıcı </a:t>
            </a:r>
            <a:r>
              <a:rPr lang="tr-TR" sz="1600" b="1" dirty="0" smtClean="0">
                <a:solidFill>
                  <a:srgbClr val="FF0000"/>
                </a:solidFill>
                <a:latin typeface="Times New Roman" panose="02020603050405020304" pitchFamily="18" charset="0"/>
                <a:cs typeface="Times New Roman" panose="02020603050405020304" pitchFamily="18" charset="0"/>
              </a:rPr>
              <a:t>Kılavuzu)</a:t>
            </a:r>
          </a:p>
        </p:txBody>
      </p:sp>
      <p:sp>
        <p:nvSpPr>
          <p:cNvPr id="13" name="Dikdörtgen 12"/>
          <p:cNvSpPr/>
          <p:nvPr/>
        </p:nvSpPr>
        <p:spPr>
          <a:xfrm>
            <a:off x="2420" y="1628800"/>
            <a:ext cx="9144000" cy="338554"/>
          </a:xfrm>
          <a:prstGeom prst="rect">
            <a:avLst/>
          </a:prstGeom>
        </p:spPr>
        <p:txBody>
          <a:bodyPr wrap="square">
            <a:spAutoFit/>
          </a:bodyPr>
          <a:lstStyle/>
          <a:p>
            <a:pPr lvl="0" algn="just"/>
            <a:r>
              <a:rPr lang="tr-TR" sz="1600" i="1" dirty="0" smtClean="0">
                <a:solidFill>
                  <a:prstClr val="black"/>
                </a:solidFill>
              </a:rPr>
              <a:t>	</a:t>
            </a:r>
            <a:endParaRPr lang="tr-TR" sz="1600" i="1" dirty="0">
              <a:solidFill>
                <a:prstClr val="black"/>
              </a:solidFill>
            </a:endParaRPr>
          </a:p>
        </p:txBody>
      </p:sp>
      <p:sp>
        <p:nvSpPr>
          <p:cNvPr id="8" name="Dikdörtgen 7"/>
          <p:cNvSpPr/>
          <p:nvPr/>
        </p:nvSpPr>
        <p:spPr>
          <a:xfrm>
            <a:off x="251519" y="1673349"/>
            <a:ext cx="8640960" cy="4524315"/>
          </a:xfrm>
          <a:prstGeom prst="rect">
            <a:avLst/>
          </a:prstGeom>
        </p:spPr>
        <p:txBody>
          <a:bodyPr wrap="square">
            <a:spAutoFit/>
          </a:bodyPr>
          <a:lstStyle/>
          <a:p>
            <a:pPr algn="just"/>
            <a:r>
              <a:rPr lang="tr-TR" sz="1600" dirty="0" smtClean="0">
                <a:latin typeface="Times New Roman" panose="02020603050405020304" pitchFamily="18" charset="0"/>
                <a:cs typeface="Times New Roman" panose="02020603050405020304" pitchFamily="18" charset="0"/>
              </a:rPr>
              <a:t>	</a:t>
            </a:r>
            <a:r>
              <a:rPr lang="tr-TR" sz="2400" dirty="0" smtClean="0">
                <a:latin typeface="Times New Roman" panose="02020603050405020304" pitchFamily="18" charset="0"/>
                <a:cs typeface="Times New Roman" panose="02020603050405020304" pitchFamily="18" charset="0"/>
              </a:rPr>
              <a:t>‘‘</a:t>
            </a:r>
            <a:r>
              <a:rPr lang="tr-TR" sz="2400" i="1" dirty="0" smtClean="0">
                <a:latin typeface="Times New Roman" panose="02020603050405020304" pitchFamily="18" charset="0"/>
                <a:cs typeface="Times New Roman" panose="02020603050405020304" pitchFamily="18" charset="0"/>
              </a:rPr>
              <a:t>3- </a:t>
            </a:r>
            <a:r>
              <a:rPr lang="tr-TR" sz="2400" i="1" dirty="0">
                <a:latin typeface="Times New Roman" panose="02020603050405020304" pitchFamily="18" charset="0"/>
                <a:cs typeface="Times New Roman" panose="02020603050405020304" pitchFamily="18" charset="0"/>
              </a:rPr>
              <a:t>İl Beyaz Kod Koordinatörü tarafından görevli birim/personel tarafından intikal ettirilen bilgi ve belgeler tetkik edilerek;</a:t>
            </a:r>
          </a:p>
          <a:p>
            <a:pPr algn="just"/>
            <a:r>
              <a:rPr lang="tr-TR" sz="2400" i="1" dirty="0" smtClean="0">
                <a:latin typeface="Times New Roman" panose="02020603050405020304" pitchFamily="18" charset="0"/>
                <a:cs typeface="Times New Roman" panose="02020603050405020304" pitchFamily="18" charset="0"/>
              </a:rPr>
              <a:t>	a</a:t>
            </a:r>
            <a:r>
              <a:rPr lang="tr-TR" sz="2400" i="1" dirty="0">
                <a:latin typeface="Times New Roman" panose="02020603050405020304" pitchFamily="18" charset="0"/>
                <a:cs typeface="Times New Roman" panose="02020603050405020304" pitchFamily="18" charset="0"/>
              </a:rPr>
              <a:t>. Başvurunuz beyaz kod kapsamında ise bilgi ve belgeler adli mercilere intikal ettirilerek adli süreç başlatılır ve süreç boyunca size </a:t>
            </a:r>
            <a:r>
              <a:rPr lang="tr-TR" sz="2400" i="1" dirty="0" smtClean="0">
                <a:latin typeface="Times New Roman" panose="02020603050405020304" pitchFamily="18" charset="0"/>
                <a:cs typeface="Times New Roman" panose="02020603050405020304" pitchFamily="18" charset="0"/>
              </a:rPr>
              <a:t> hukuki </a:t>
            </a:r>
            <a:r>
              <a:rPr lang="tr-TR" sz="2400" i="1" dirty="0">
                <a:latin typeface="Times New Roman" panose="02020603050405020304" pitchFamily="18" charset="0"/>
                <a:cs typeface="Times New Roman" panose="02020603050405020304" pitchFamily="18" charset="0"/>
              </a:rPr>
              <a:t>yardım yapılır.</a:t>
            </a:r>
          </a:p>
          <a:p>
            <a:pPr algn="just"/>
            <a:r>
              <a:rPr lang="tr-TR" sz="2400" i="1" dirty="0" smtClean="0">
                <a:latin typeface="Times New Roman" panose="02020603050405020304" pitchFamily="18" charset="0"/>
                <a:cs typeface="Times New Roman" panose="02020603050405020304" pitchFamily="18" charset="0"/>
              </a:rPr>
              <a:t>	b</a:t>
            </a:r>
            <a:r>
              <a:rPr lang="tr-TR" sz="2400" i="1" dirty="0">
                <a:latin typeface="Times New Roman" panose="02020603050405020304" pitchFamily="18" charset="0"/>
                <a:cs typeface="Times New Roman" panose="02020603050405020304" pitchFamily="18" charset="0"/>
              </a:rPr>
              <a:t>. Başvurunuz beyaz kod kapsamında değil ise tarafınıza gerekli bilgilendirme yapılacaktır. Bu durumda hukuki yardım talebinizde </a:t>
            </a:r>
            <a:r>
              <a:rPr lang="tr-TR" sz="2400" i="1" dirty="0" smtClean="0">
                <a:latin typeface="Times New Roman" panose="02020603050405020304" pitchFamily="18" charset="0"/>
                <a:cs typeface="Times New Roman" panose="02020603050405020304" pitchFamily="18" charset="0"/>
              </a:rPr>
              <a:t>karşılanmayacaktır</a:t>
            </a:r>
            <a:r>
              <a:rPr lang="tr-TR" sz="2400" i="1" dirty="0">
                <a:latin typeface="Times New Roman" panose="02020603050405020304" pitchFamily="18" charset="0"/>
                <a:cs typeface="Times New Roman" panose="02020603050405020304" pitchFamily="18" charset="0"/>
              </a:rPr>
              <a:t>. Başvurunuzun beyaz kod kapsamında olmadığına ilişkin bilgilendirme tarihinden itibaren 7 gün içerisinde İl Beyaz </a:t>
            </a:r>
            <a:r>
              <a:rPr lang="tr-TR" sz="2400" i="1" dirty="0" smtClean="0">
                <a:latin typeface="Times New Roman" panose="02020603050405020304" pitchFamily="18" charset="0"/>
                <a:cs typeface="Times New Roman" panose="02020603050405020304" pitchFamily="18" charset="0"/>
              </a:rPr>
              <a:t>Kod Koordinatörlüğüne </a:t>
            </a:r>
            <a:r>
              <a:rPr lang="tr-TR" sz="2400" i="1" dirty="0">
                <a:latin typeface="Times New Roman" panose="02020603050405020304" pitchFamily="18" charset="0"/>
                <a:cs typeface="Times New Roman" panose="02020603050405020304" pitchFamily="18" charset="0"/>
              </a:rPr>
              <a:t>bir dilekçe ile itiraz edebilirsiniz</a:t>
            </a:r>
            <a:r>
              <a:rPr lang="tr-TR" sz="2400" i="1" dirty="0" smtClean="0">
                <a:latin typeface="Times New Roman" panose="02020603050405020304" pitchFamily="18" charset="0"/>
                <a:cs typeface="Times New Roman" panose="02020603050405020304" pitchFamily="18" charset="0"/>
              </a:rPr>
              <a:t>.</a:t>
            </a:r>
            <a:r>
              <a:rPr lang="tr-TR" sz="2400" dirty="0" smtClean="0">
                <a:latin typeface="Times New Roman" panose="02020603050405020304" pitchFamily="18" charset="0"/>
                <a:cs typeface="Times New Roman" panose="02020603050405020304" pitchFamily="18" charset="0"/>
              </a:rPr>
              <a:t>’’</a:t>
            </a:r>
            <a:endParaRPr lang="tr-TR" sz="2400" b="1" i="1" dirty="0">
              <a:latin typeface="Times New Roman" panose="02020603050405020304" pitchFamily="18" charset="0"/>
              <a:cs typeface="Times New Roman" panose="02020603050405020304" pitchFamily="18" charset="0"/>
            </a:endParaRPr>
          </a:p>
        </p:txBody>
      </p:sp>
      <p:sp>
        <p:nvSpPr>
          <p:cNvPr id="10"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1" name="Resim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516443613"/>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35</a:t>
            </a:fld>
            <a:endParaRPr lang="tr-TR" dirty="0"/>
          </a:p>
        </p:txBody>
      </p:sp>
      <p:sp>
        <p:nvSpPr>
          <p:cNvPr id="6" name="Metin kutusu 4"/>
          <p:cNvSpPr txBox="1">
            <a:spLocks noChangeArrowheads="1"/>
          </p:cNvSpPr>
          <p:nvPr/>
        </p:nvSpPr>
        <p:spPr bwMode="auto">
          <a:xfrm>
            <a:off x="935595" y="908720"/>
            <a:ext cx="7272808"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Olduğunuz Başvuru </a:t>
            </a:r>
            <a:r>
              <a:rPr lang="tr-TR" sz="2400" b="1" dirty="0" smtClean="0">
                <a:solidFill>
                  <a:srgbClr val="FF0000"/>
                </a:solidFill>
                <a:latin typeface="Times New Roman" panose="02020603050405020304" pitchFamily="18" charset="0"/>
                <a:cs typeface="Times New Roman" panose="02020603050405020304" pitchFamily="18" charset="0"/>
              </a:rPr>
              <a:t>Neticesinde-8</a:t>
            </a:r>
          </a:p>
          <a:p>
            <a:pPr lvl="0" algn="ctr"/>
            <a:r>
              <a:rPr lang="tr-TR" sz="1600" b="1" dirty="0">
                <a:solidFill>
                  <a:srgbClr val="FF0000"/>
                </a:solidFill>
                <a:latin typeface="Times New Roman" panose="02020603050405020304" pitchFamily="18" charset="0"/>
                <a:cs typeface="Times New Roman" panose="02020603050405020304" pitchFamily="18" charset="0"/>
              </a:rPr>
              <a:t>(Beyaz Kod Kullanıcı </a:t>
            </a:r>
            <a:r>
              <a:rPr lang="tr-TR" sz="1600" b="1" dirty="0" smtClean="0">
                <a:solidFill>
                  <a:srgbClr val="FF0000"/>
                </a:solidFill>
                <a:latin typeface="Times New Roman" panose="02020603050405020304" pitchFamily="18" charset="0"/>
                <a:cs typeface="Times New Roman" panose="02020603050405020304" pitchFamily="18" charset="0"/>
              </a:rPr>
              <a:t>Kılavuzu)</a:t>
            </a:r>
          </a:p>
        </p:txBody>
      </p:sp>
      <p:sp>
        <p:nvSpPr>
          <p:cNvPr id="13" name="Dikdörtgen 12"/>
          <p:cNvSpPr/>
          <p:nvPr/>
        </p:nvSpPr>
        <p:spPr>
          <a:xfrm>
            <a:off x="2420" y="1628800"/>
            <a:ext cx="9144000" cy="338554"/>
          </a:xfrm>
          <a:prstGeom prst="rect">
            <a:avLst/>
          </a:prstGeom>
        </p:spPr>
        <p:txBody>
          <a:bodyPr wrap="square">
            <a:spAutoFit/>
          </a:bodyPr>
          <a:lstStyle/>
          <a:p>
            <a:pPr lvl="0" algn="just"/>
            <a:r>
              <a:rPr lang="tr-TR" sz="1600" i="1" dirty="0" smtClean="0">
                <a:solidFill>
                  <a:prstClr val="black"/>
                </a:solidFill>
              </a:rPr>
              <a:t>	</a:t>
            </a:r>
            <a:endParaRPr lang="tr-TR" sz="1600" i="1" dirty="0">
              <a:solidFill>
                <a:prstClr val="black"/>
              </a:solidFill>
            </a:endParaRPr>
          </a:p>
        </p:txBody>
      </p:sp>
      <p:sp>
        <p:nvSpPr>
          <p:cNvPr id="8" name="Dikdörtgen 7"/>
          <p:cNvSpPr/>
          <p:nvPr/>
        </p:nvSpPr>
        <p:spPr>
          <a:xfrm>
            <a:off x="107503" y="1798077"/>
            <a:ext cx="8928993" cy="4401205"/>
          </a:xfrm>
          <a:prstGeom prst="rect">
            <a:avLst/>
          </a:prstGeom>
        </p:spPr>
        <p:txBody>
          <a:bodyPr wrap="square">
            <a:spAutoFit/>
          </a:bodyPr>
          <a:lstStyle/>
          <a:p>
            <a:pPr algn="just"/>
            <a:r>
              <a:rPr lang="tr-TR" sz="1600" dirty="0" smtClean="0">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a:t>
            </a:r>
            <a:r>
              <a:rPr lang="tr-TR" sz="2800" i="1" dirty="0" smtClean="0">
                <a:latin typeface="Times New Roman" panose="02020603050405020304" pitchFamily="18" charset="0"/>
                <a:cs typeface="Times New Roman" panose="02020603050405020304" pitchFamily="18" charset="0"/>
              </a:rPr>
              <a:t>4- </a:t>
            </a:r>
            <a:r>
              <a:rPr lang="tr-TR" sz="2800" i="1" dirty="0">
                <a:latin typeface="Times New Roman" panose="02020603050405020304" pitchFamily="18" charset="0"/>
                <a:cs typeface="Times New Roman" panose="02020603050405020304" pitchFamily="18" charset="0"/>
              </a:rPr>
              <a:t>Adli süreç: </a:t>
            </a:r>
          </a:p>
          <a:p>
            <a:pPr algn="just"/>
            <a:r>
              <a:rPr lang="tr-TR" sz="2800" i="1" dirty="0" smtClean="0">
                <a:latin typeface="Times New Roman" panose="02020603050405020304" pitchFamily="18" charset="0"/>
                <a:cs typeface="Times New Roman" panose="02020603050405020304" pitchFamily="18" charset="0"/>
              </a:rPr>
              <a:t>	a</a:t>
            </a:r>
            <a:r>
              <a:rPr lang="tr-TR" sz="2800" i="1" dirty="0">
                <a:latin typeface="Times New Roman" panose="02020603050405020304" pitchFamily="18" charset="0"/>
                <a:cs typeface="Times New Roman" panose="02020603050405020304" pitchFamily="18" charset="0"/>
              </a:rPr>
              <a:t>. Bu süreçte </a:t>
            </a:r>
            <a:r>
              <a:rPr lang="tr-TR" sz="2800" b="1" i="1" dirty="0">
                <a:latin typeface="Times New Roman" panose="02020603050405020304" pitchFamily="18" charset="0"/>
                <a:cs typeface="Times New Roman" panose="02020603050405020304" pitchFamily="18" charset="0"/>
              </a:rPr>
              <a:t>adli mercilerce tarafınıza yapılacak tüm tebligatlar hususunda en kısa sürede il koordinatörlüğünü haberdar </a:t>
            </a:r>
            <a:r>
              <a:rPr lang="tr-TR" sz="2800" b="1" i="1" dirty="0" smtClean="0">
                <a:latin typeface="Times New Roman" panose="02020603050405020304" pitchFamily="18" charset="0"/>
                <a:cs typeface="Times New Roman" panose="02020603050405020304" pitchFamily="18" charset="0"/>
              </a:rPr>
              <a:t>etmeniz </a:t>
            </a:r>
            <a:r>
              <a:rPr lang="tr-TR" sz="2800" b="1" i="1" dirty="0">
                <a:latin typeface="Times New Roman" panose="02020603050405020304" pitchFamily="18" charset="0"/>
                <a:cs typeface="Times New Roman" panose="02020603050405020304" pitchFamily="18" charset="0"/>
              </a:rPr>
              <a:t>önem arz etmektedir</a:t>
            </a:r>
            <a:r>
              <a:rPr lang="tr-TR" sz="2800" b="1" i="1" dirty="0" smtClean="0">
                <a:latin typeface="Times New Roman" panose="02020603050405020304" pitchFamily="18" charset="0"/>
                <a:cs typeface="Times New Roman" panose="02020603050405020304" pitchFamily="18" charset="0"/>
              </a:rPr>
              <a:t>.</a:t>
            </a:r>
          </a:p>
          <a:p>
            <a:pPr algn="just"/>
            <a:r>
              <a:rPr lang="tr-TR" sz="2800" i="1" dirty="0">
                <a:latin typeface="Times New Roman" panose="02020603050405020304" pitchFamily="18" charset="0"/>
                <a:cs typeface="Times New Roman" panose="02020603050405020304" pitchFamily="18" charset="0"/>
              </a:rPr>
              <a:t>  </a:t>
            </a:r>
            <a:r>
              <a:rPr lang="tr-TR" sz="2800" i="1" dirty="0" smtClean="0">
                <a:latin typeface="Times New Roman" panose="02020603050405020304" pitchFamily="18" charset="0"/>
                <a:cs typeface="Times New Roman" panose="02020603050405020304" pitchFamily="18" charset="0"/>
              </a:rPr>
              <a:t>	b</a:t>
            </a:r>
            <a:r>
              <a:rPr lang="tr-TR" sz="2800" i="1" dirty="0">
                <a:latin typeface="Times New Roman" panose="02020603050405020304" pitchFamily="18" charset="0"/>
                <a:cs typeface="Times New Roman" panose="02020603050405020304" pitchFamily="18" charset="0"/>
              </a:rPr>
              <a:t>. Yapılacak duruşmalarda bulunmanız gerekmektedir. Aksi halde mahkemece zorla getirilme kararı verilebilir.</a:t>
            </a:r>
          </a:p>
          <a:p>
            <a:pPr algn="just"/>
            <a:r>
              <a:rPr lang="tr-TR" sz="2800" i="1" dirty="0" smtClean="0">
                <a:latin typeface="Times New Roman" panose="02020603050405020304" pitchFamily="18" charset="0"/>
                <a:cs typeface="Times New Roman" panose="02020603050405020304" pitchFamily="18" charset="0"/>
              </a:rPr>
              <a:t>	c</a:t>
            </a:r>
            <a:r>
              <a:rPr lang="tr-TR" sz="2800" i="1" dirty="0">
                <a:latin typeface="Times New Roman" panose="02020603050405020304" pitchFamily="18" charset="0"/>
                <a:cs typeface="Times New Roman" panose="02020603050405020304" pitchFamily="18" charset="0"/>
              </a:rPr>
              <a:t>. Bu süreçte özel avukatınızdan da hukuki yardım alabilirsiniz. Bu durumda Bakanlığımız avukatlarından hukuki yardım almaya </a:t>
            </a:r>
            <a:r>
              <a:rPr lang="tr-TR" sz="2800" i="1" dirty="0" smtClean="0">
                <a:latin typeface="Times New Roman" panose="02020603050405020304" pitchFamily="18" charset="0"/>
                <a:cs typeface="Times New Roman" panose="02020603050405020304" pitchFamily="18" charset="0"/>
              </a:rPr>
              <a:t>devam </a:t>
            </a:r>
            <a:r>
              <a:rPr lang="tr-TR" sz="2800" i="1" dirty="0">
                <a:latin typeface="Times New Roman" panose="02020603050405020304" pitchFamily="18" charset="0"/>
                <a:cs typeface="Times New Roman" panose="02020603050405020304" pitchFamily="18" charset="0"/>
              </a:rPr>
              <a:t>edip etmeyeceğiniz hususunda il koordinatörlüğünü bilgilendirmeniz gerekmektedir</a:t>
            </a:r>
            <a:r>
              <a:rPr lang="tr-TR" sz="2800" i="1" dirty="0" smtClean="0">
                <a:latin typeface="Times New Roman" panose="02020603050405020304" pitchFamily="18" charset="0"/>
                <a:cs typeface="Times New Roman" panose="02020603050405020304" pitchFamily="18" charset="0"/>
              </a:rPr>
              <a:t>.</a:t>
            </a:r>
            <a:r>
              <a:rPr lang="tr-TR" sz="2800" dirty="0" smtClean="0">
                <a:solidFill>
                  <a:prstClr val="black"/>
                </a:solidFill>
                <a:latin typeface="Times New Roman" panose="02020603050405020304" pitchFamily="18" charset="0"/>
                <a:cs typeface="Times New Roman" panose="02020603050405020304" pitchFamily="18" charset="0"/>
              </a:rPr>
              <a:t>”</a:t>
            </a:r>
            <a:endParaRPr lang="tr-TR" sz="2800" i="1" dirty="0">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1" name="Resim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2982095487"/>
      </p:ext>
    </p:extLst>
  </p:cSld>
  <p:clrMapOvr>
    <a:masterClrMapping/>
  </p:clrMapOvr>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006600"/>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36</a:t>
            </a:fld>
            <a:endParaRPr lang="tr-TR" dirty="0"/>
          </a:p>
        </p:txBody>
      </p:sp>
      <p:sp>
        <p:nvSpPr>
          <p:cNvPr id="6" name="Metin kutusu 4"/>
          <p:cNvSpPr txBox="1">
            <a:spLocks noChangeArrowheads="1"/>
          </p:cNvSpPr>
          <p:nvPr/>
        </p:nvSpPr>
        <p:spPr bwMode="auto">
          <a:xfrm>
            <a:off x="935596" y="1007205"/>
            <a:ext cx="7272808" cy="707886"/>
          </a:xfrm>
          <a:prstGeom prst="rect">
            <a:avLst/>
          </a:prstGeom>
          <a:noFill/>
          <a:ln w="9525">
            <a:noFill/>
            <a:miter lim="800000"/>
            <a:headEnd/>
            <a:tailEnd/>
          </a:ln>
        </p:spPr>
        <p:txBody>
          <a:bodyPr wrap="square">
            <a:spAutoFit/>
          </a:bodyPr>
          <a:lstStyle/>
          <a:p>
            <a:pPr algn="ctr"/>
            <a:r>
              <a:rPr lang="tr-TR" sz="2200" dirty="0">
                <a:solidFill>
                  <a:srgbClr val="CF142B"/>
                </a:solidFill>
                <a:latin typeface="Times New Roman" pitchFamily="18" charset="0"/>
                <a:cs typeface="Times New Roman" pitchFamily="18" charset="0"/>
              </a:rPr>
              <a:t> </a:t>
            </a:r>
            <a:r>
              <a:rPr lang="tr-TR" sz="2400" b="1" dirty="0">
                <a:solidFill>
                  <a:srgbClr val="FF0000"/>
                </a:solidFill>
                <a:latin typeface="Times New Roman" panose="02020603050405020304" pitchFamily="18" charset="0"/>
                <a:cs typeface="Times New Roman" panose="02020603050405020304" pitchFamily="18" charset="0"/>
              </a:rPr>
              <a:t>Yapmış Olduğunuz Başvuru </a:t>
            </a:r>
            <a:r>
              <a:rPr lang="tr-TR" sz="2400" b="1" dirty="0" smtClean="0">
                <a:solidFill>
                  <a:srgbClr val="FF0000"/>
                </a:solidFill>
                <a:latin typeface="Times New Roman" panose="02020603050405020304" pitchFamily="18" charset="0"/>
                <a:cs typeface="Times New Roman" panose="02020603050405020304" pitchFamily="18" charset="0"/>
              </a:rPr>
              <a:t>Neticesinde-9</a:t>
            </a:r>
          </a:p>
          <a:p>
            <a:pPr lvl="0" algn="ctr"/>
            <a:r>
              <a:rPr lang="tr-TR" sz="1600" b="1" dirty="0">
                <a:solidFill>
                  <a:srgbClr val="FF0000"/>
                </a:solidFill>
                <a:latin typeface="Times New Roman" panose="02020603050405020304" pitchFamily="18" charset="0"/>
                <a:cs typeface="Times New Roman" panose="02020603050405020304" pitchFamily="18" charset="0"/>
              </a:rPr>
              <a:t>(Beyaz Kod Kullanıcı </a:t>
            </a:r>
            <a:r>
              <a:rPr lang="tr-TR" sz="1600" b="1" dirty="0" smtClean="0">
                <a:solidFill>
                  <a:srgbClr val="FF0000"/>
                </a:solidFill>
                <a:latin typeface="Times New Roman" panose="02020603050405020304" pitchFamily="18" charset="0"/>
                <a:cs typeface="Times New Roman" panose="02020603050405020304" pitchFamily="18" charset="0"/>
              </a:rPr>
              <a:t>Kılavuzu)</a:t>
            </a:r>
          </a:p>
        </p:txBody>
      </p:sp>
      <p:sp>
        <p:nvSpPr>
          <p:cNvPr id="13" name="Dikdörtgen 12"/>
          <p:cNvSpPr/>
          <p:nvPr/>
        </p:nvSpPr>
        <p:spPr>
          <a:xfrm>
            <a:off x="2420" y="1628800"/>
            <a:ext cx="9144000" cy="338554"/>
          </a:xfrm>
          <a:prstGeom prst="rect">
            <a:avLst/>
          </a:prstGeom>
        </p:spPr>
        <p:txBody>
          <a:bodyPr wrap="square">
            <a:spAutoFit/>
          </a:bodyPr>
          <a:lstStyle/>
          <a:p>
            <a:pPr lvl="0" algn="just"/>
            <a:r>
              <a:rPr lang="tr-TR" sz="1600" i="1" dirty="0" smtClean="0">
                <a:solidFill>
                  <a:prstClr val="black"/>
                </a:solidFill>
              </a:rPr>
              <a:t>	</a:t>
            </a:r>
            <a:endParaRPr lang="tr-TR" sz="1600" i="1" dirty="0">
              <a:solidFill>
                <a:prstClr val="black"/>
              </a:solidFill>
            </a:endParaRPr>
          </a:p>
        </p:txBody>
      </p:sp>
      <p:sp>
        <p:nvSpPr>
          <p:cNvPr id="8" name="Dikdörtgen 7"/>
          <p:cNvSpPr/>
          <p:nvPr/>
        </p:nvSpPr>
        <p:spPr>
          <a:xfrm>
            <a:off x="539553" y="2209992"/>
            <a:ext cx="8208912" cy="1815882"/>
          </a:xfrm>
          <a:prstGeom prst="rect">
            <a:avLst/>
          </a:prstGeom>
        </p:spPr>
        <p:txBody>
          <a:bodyPr wrap="square">
            <a:spAutoFit/>
          </a:bodyPr>
          <a:lstStyle/>
          <a:p>
            <a:pPr algn="just"/>
            <a:r>
              <a:rPr lang="tr-TR" sz="1600" dirty="0" smtClean="0">
                <a:latin typeface="Times New Roman" panose="02020603050405020304" pitchFamily="18" charset="0"/>
                <a:cs typeface="Times New Roman" panose="02020603050405020304" pitchFamily="18" charset="0"/>
              </a:rPr>
              <a:t>	</a:t>
            </a:r>
            <a:r>
              <a:rPr lang="tr-TR" sz="2800" dirty="0" smtClean="0">
                <a:latin typeface="Times New Roman" panose="02020603050405020304" pitchFamily="18" charset="0"/>
                <a:cs typeface="Times New Roman" panose="02020603050405020304" pitchFamily="18" charset="0"/>
              </a:rPr>
              <a:t>‘‘</a:t>
            </a:r>
            <a:r>
              <a:rPr lang="tr-TR" sz="2800" i="1" dirty="0" smtClean="0">
                <a:latin typeface="Times New Roman" panose="02020603050405020304" pitchFamily="18" charset="0"/>
                <a:cs typeface="Times New Roman" panose="02020603050405020304" pitchFamily="18" charset="0"/>
              </a:rPr>
              <a:t>5- </a:t>
            </a:r>
            <a:r>
              <a:rPr lang="tr-TR" sz="2800" i="1" dirty="0">
                <a:latin typeface="Times New Roman" panose="02020603050405020304" pitchFamily="18" charset="0"/>
                <a:cs typeface="Times New Roman" panose="02020603050405020304" pitchFamily="18" charset="0"/>
              </a:rPr>
              <a:t>Bilgilendirme: </a:t>
            </a:r>
            <a:r>
              <a:rPr lang="tr-TR" sz="2800" b="1" i="1" dirty="0">
                <a:latin typeface="Times New Roman" panose="02020603050405020304" pitchFamily="18" charset="0"/>
                <a:cs typeface="Times New Roman" panose="02020603050405020304" pitchFamily="18" charset="0"/>
              </a:rPr>
              <a:t>Tüm bu süreç boyunca, sürecin her aşamasından, tarafımıza vermiş olduğunuz mail adresine bilgilendirme </a:t>
            </a:r>
            <a:r>
              <a:rPr lang="tr-TR" sz="2800" b="1" i="1" dirty="0" smtClean="0">
                <a:latin typeface="Times New Roman" panose="02020603050405020304" pitchFamily="18" charset="0"/>
                <a:cs typeface="Times New Roman" panose="02020603050405020304" pitchFamily="18" charset="0"/>
              </a:rPr>
              <a:t>mailleri </a:t>
            </a:r>
            <a:r>
              <a:rPr lang="tr-TR" sz="2800" b="1" i="1" dirty="0">
                <a:latin typeface="Times New Roman" panose="02020603050405020304" pitchFamily="18" charset="0"/>
                <a:cs typeface="Times New Roman" panose="02020603050405020304" pitchFamily="18" charset="0"/>
              </a:rPr>
              <a:t>gönderilerek haberdar edileceksiniz</a:t>
            </a:r>
            <a:r>
              <a:rPr lang="tr-TR" sz="2800" b="1" i="1" dirty="0" smtClean="0">
                <a:latin typeface="Times New Roman" panose="02020603050405020304" pitchFamily="18" charset="0"/>
                <a:cs typeface="Times New Roman" panose="02020603050405020304" pitchFamily="18" charset="0"/>
              </a:rPr>
              <a:t>.</a:t>
            </a:r>
            <a:r>
              <a:rPr lang="tr-TR" sz="2800" dirty="0" smtClean="0">
                <a:solidFill>
                  <a:prstClr val="black"/>
                </a:solidFill>
                <a:latin typeface="Times New Roman" panose="02020603050405020304" pitchFamily="18" charset="0"/>
                <a:cs typeface="Times New Roman" panose="02020603050405020304" pitchFamily="18" charset="0"/>
              </a:rPr>
              <a:t>”</a:t>
            </a:r>
            <a:endParaRPr lang="tr-TR" sz="2800" i="1" dirty="0">
              <a:latin typeface="Times New Roman" panose="02020603050405020304" pitchFamily="18" charset="0"/>
              <a:cs typeface="Times New Roman" panose="02020603050405020304" pitchFamily="18" charset="0"/>
            </a:endParaRPr>
          </a:p>
        </p:txBody>
      </p:sp>
      <p:sp>
        <p:nvSpPr>
          <p:cNvPr id="10"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1" name="Resim 10"/>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1458399756"/>
      </p:ext>
    </p:extLst>
  </p:cSld>
  <p:clrMapOvr>
    <a:masterClrMapping/>
  </p:clrMapOvr>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Dikdörtgen 2"/>
          <p:cNvSpPr/>
          <p:nvPr/>
        </p:nvSpPr>
        <p:spPr>
          <a:xfrm>
            <a:off x="539553" y="2132856"/>
            <a:ext cx="8064895" cy="1169551"/>
          </a:xfrm>
          <a:prstGeom prst="rect">
            <a:avLst/>
          </a:prstGeom>
        </p:spPr>
        <p:txBody>
          <a:bodyPr wrap="square">
            <a:spAutoFit/>
          </a:bodyPr>
          <a:lstStyle/>
          <a:p>
            <a:pPr algn="just" fontAlgn="auto">
              <a:spcBef>
                <a:spcPts val="0"/>
              </a:spcBef>
              <a:spcAft>
                <a:spcPts val="0"/>
              </a:spcAft>
              <a:defRPr/>
            </a:pPr>
            <a:endParaRPr lang="tr-TR" b="1" dirty="0">
              <a:latin typeface="Times New Roman" panose="02020603050405020304" pitchFamily="18" charset="0"/>
              <a:cs typeface="Times New Roman" panose="02020603050405020304" pitchFamily="18" charset="0"/>
            </a:endParaRPr>
          </a:p>
          <a:p>
            <a:pPr algn="just" fontAlgn="auto">
              <a:spcBef>
                <a:spcPts val="0"/>
              </a:spcBef>
              <a:spcAft>
                <a:spcPts val="0"/>
              </a:spcAft>
              <a:defRPr/>
            </a:pPr>
            <a:r>
              <a:rPr lang="tr-TR" b="1" dirty="0" smtClean="0">
                <a:latin typeface="Times New Roman" panose="02020603050405020304" pitchFamily="18" charset="0"/>
                <a:cs typeface="Times New Roman" panose="02020603050405020304" pitchFamily="18" charset="0"/>
              </a:rPr>
              <a:t>	</a:t>
            </a:r>
            <a:endParaRPr lang="tr-TR" sz="2400" dirty="0">
              <a:latin typeface="+mn-lt"/>
              <a:cs typeface="Times New Roman" pitchFamily="18" charset="0"/>
            </a:endParaRPr>
          </a:p>
          <a:p>
            <a:pPr fontAlgn="auto">
              <a:spcBef>
                <a:spcPts val="0"/>
              </a:spcBef>
              <a:spcAft>
                <a:spcPts val="0"/>
              </a:spcAft>
              <a:defRPr/>
            </a:pPr>
            <a:endParaRPr lang="tr-TR" dirty="0">
              <a:latin typeface="Times New Roman" pitchFamily="18" charset="0"/>
              <a:cs typeface="Times New Roman" pitchFamily="18" charset="0"/>
            </a:endParaRPr>
          </a:p>
          <a:p>
            <a:pPr fontAlgn="auto">
              <a:spcBef>
                <a:spcPts val="0"/>
              </a:spcBef>
              <a:spcAft>
                <a:spcPts val="0"/>
              </a:spcAft>
              <a:defRPr/>
            </a:pPr>
            <a:endParaRPr lang="tr-TR" sz="1000" dirty="0">
              <a:latin typeface="Times New Roman" pitchFamily="18" charset="0"/>
              <a:cs typeface="Times New Roman" pitchFamily="18" charset="0"/>
            </a:endParaRPr>
          </a:p>
        </p:txBody>
      </p:sp>
      <p:sp>
        <p:nvSpPr>
          <p:cNvPr id="4" name="Slayt Numarası Yer Tutucusu 3"/>
          <p:cNvSpPr>
            <a:spLocks noGrp="1"/>
          </p:cNvSpPr>
          <p:nvPr>
            <p:ph type="sldNum" sz="quarter" idx="12"/>
          </p:nvPr>
        </p:nvSpPr>
        <p:spPr/>
        <p:txBody>
          <a:bodyPr/>
          <a:lstStyle/>
          <a:p>
            <a:pPr algn="r">
              <a:defRPr/>
            </a:pPr>
            <a:fld id="{CDA5ED3D-89DE-4ACC-9511-F24786325676}" type="slidenum">
              <a:rPr lang="tr-TR" smtClean="0"/>
              <a:pPr algn="r">
                <a:defRPr/>
              </a:pPr>
              <a:t>37</a:t>
            </a:fld>
            <a:endParaRPr lang="tr-TR" dirty="0"/>
          </a:p>
        </p:txBody>
      </p:sp>
      <p:sp>
        <p:nvSpPr>
          <p:cNvPr id="13" name="Dikdörtgen 12"/>
          <p:cNvSpPr/>
          <p:nvPr/>
        </p:nvSpPr>
        <p:spPr>
          <a:xfrm>
            <a:off x="2420" y="1628800"/>
            <a:ext cx="9144000" cy="338554"/>
          </a:xfrm>
          <a:prstGeom prst="rect">
            <a:avLst/>
          </a:prstGeom>
        </p:spPr>
        <p:txBody>
          <a:bodyPr wrap="square">
            <a:spAutoFit/>
          </a:bodyPr>
          <a:lstStyle/>
          <a:p>
            <a:pPr lvl="0" algn="just"/>
            <a:r>
              <a:rPr lang="tr-TR" sz="1600" i="1" dirty="0" smtClean="0">
                <a:solidFill>
                  <a:prstClr val="black"/>
                </a:solidFill>
              </a:rPr>
              <a:t>	</a:t>
            </a:r>
            <a:endParaRPr lang="tr-TR" sz="1600" i="1" dirty="0">
              <a:solidFill>
                <a:prstClr val="black"/>
              </a:solidFill>
            </a:endParaRPr>
          </a:p>
        </p:txBody>
      </p:sp>
      <p:sp>
        <p:nvSpPr>
          <p:cNvPr id="8" name="Dikdörtgen 7"/>
          <p:cNvSpPr/>
          <p:nvPr/>
        </p:nvSpPr>
        <p:spPr>
          <a:xfrm>
            <a:off x="539553" y="2420888"/>
            <a:ext cx="7776863" cy="1015663"/>
          </a:xfrm>
          <a:prstGeom prst="rect">
            <a:avLst/>
          </a:prstGeom>
        </p:spPr>
        <p:txBody>
          <a:bodyPr wrap="square">
            <a:spAutoFit/>
          </a:bodyPr>
          <a:lstStyle/>
          <a:p>
            <a:pPr algn="ctr"/>
            <a:r>
              <a:rPr lang="tr-TR" sz="6000" dirty="0" smtClean="0">
                <a:latin typeface="Times New Roman" panose="02020603050405020304" pitchFamily="18" charset="0"/>
                <a:cs typeface="Times New Roman" panose="02020603050405020304" pitchFamily="18" charset="0"/>
              </a:rPr>
              <a:t>İYİ ÇALIŞMALAR</a:t>
            </a:r>
            <a:endParaRPr lang="tr-TR" sz="6000" i="1" dirty="0">
              <a:latin typeface="Times New Roman" panose="02020603050405020304" pitchFamily="18" charset="0"/>
              <a:cs typeface="Times New Roman" panose="02020603050405020304" pitchFamily="18" charset="0"/>
            </a:endParaRPr>
          </a:p>
        </p:txBody>
      </p:sp>
      <p:sp>
        <p:nvSpPr>
          <p:cNvPr id="9" name="Altbilgi Yer Tutucusu 2"/>
          <p:cNvSpPr>
            <a:spLocks noGrp="1"/>
          </p:cNvSpPr>
          <p:nvPr>
            <p:ph type="ftr" sz="quarter" idx="11"/>
          </p:nvPr>
        </p:nvSpPr>
        <p:spPr>
          <a:xfrm>
            <a:off x="3124200" y="6356350"/>
            <a:ext cx="2895600" cy="365125"/>
          </a:xfrm>
          <a:prstGeom prst="rect">
            <a:avLst/>
          </a:prstGeom>
        </p:spPr>
        <p:txBody>
          <a:bodyPr/>
          <a:lstStyle/>
          <a:p>
            <a:pPr algn="ctr">
              <a:defRPr/>
            </a:pPr>
            <a:endParaRPr lang="tr-TR" sz="1000" dirty="0">
              <a:latin typeface="Times New Roman" panose="02020603050405020304" pitchFamily="18" charset="0"/>
              <a:cs typeface="Times New Roman" panose="02020603050405020304" pitchFamily="18" charset="0"/>
            </a:endParaRPr>
          </a:p>
        </p:txBody>
      </p:sp>
      <p:pic>
        <p:nvPicPr>
          <p:cNvPr id="10" name="Resim 9"/>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520" y="158215"/>
            <a:ext cx="2088231" cy="846849"/>
          </a:xfrm>
          <a:prstGeom prst="rect">
            <a:avLst/>
          </a:prstGeom>
        </p:spPr>
      </p:pic>
    </p:spTree>
    <p:extLst>
      <p:ext uri="{BB962C8B-B14F-4D97-AF65-F5344CB8AC3E}">
        <p14:creationId xmlns:p14="http://schemas.microsoft.com/office/powerpoint/2010/main" val="3501873151"/>
      </p:ext>
    </p:extLst>
  </p:cSld>
  <p:clrMapOvr>
    <a:masterClrMapping/>
  </p:clrMapOvr>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ltbilgi Yer Tutucusu 1"/>
          <p:cNvSpPr>
            <a:spLocks noGrp="1"/>
          </p:cNvSpPr>
          <p:nvPr>
            <p:ph type="ftr" sz="quarter" idx="11"/>
          </p:nvPr>
        </p:nvSpPr>
        <p:spPr/>
        <p:txBody>
          <a:bodyPr/>
          <a:lstStyle/>
          <a:p>
            <a:pPr>
              <a:defRPr/>
            </a:pPr>
            <a:endParaRPr lang="tr-TR" dirty="0"/>
          </a:p>
        </p:txBody>
      </p:sp>
      <p:sp>
        <p:nvSpPr>
          <p:cNvPr id="3" name="Slayt Numarası Yer Tutucusu 2"/>
          <p:cNvSpPr>
            <a:spLocks noGrp="1"/>
          </p:cNvSpPr>
          <p:nvPr>
            <p:ph type="sldNum" sz="quarter" idx="12"/>
          </p:nvPr>
        </p:nvSpPr>
        <p:spPr/>
        <p:txBody>
          <a:bodyPr/>
          <a:lstStyle/>
          <a:p>
            <a:pPr>
              <a:defRPr/>
            </a:pPr>
            <a:fld id="{D9934E31-15CE-40E4-B25B-EF7427B155A5}" type="slidenum">
              <a:rPr lang="tr-TR" smtClean="0"/>
              <a:pPr>
                <a:defRPr/>
              </a:pPr>
              <a:t>38</a:t>
            </a:fld>
            <a:endParaRPr lang="tr-TR"/>
          </a:p>
        </p:txBody>
      </p:sp>
      <p:sp>
        <p:nvSpPr>
          <p:cNvPr id="4" name="Dikdörtgen 3"/>
          <p:cNvSpPr/>
          <p:nvPr/>
        </p:nvSpPr>
        <p:spPr>
          <a:xfrm>
            <a:off x="2286000" y="2967335"/>
            <a:ext cx="4572000" cy="923330"/>
          </a:xfrm>
          <a:prstGeom prst="rect">
            <a:avLst/>
          </a:prstGeom>
        </p:spPr>
        <p:txBody>
          <a:bodyPr>
            <a:spAutoFit/>
          </a:bodyPr>
          <a:lstStyle/>
          <a:p>
            <a:pPr algn="ctr"/>
            <a:r>
              <a:rPr lang="tr-TR" dirty="0"/>
              <a:t>6698 sayılı KVKK gereği; hazırlayan </a:t>
            </a:r>
            <a:r>
              <a:rPr lang="tr-TR" dirty="0" smtClean="0"/>
              <a:t>kişinin </a:t>
            </a:r>
            <a:r>
              <a:rPr lang="tr-TR" dirty="0"/>
              <a:t>bilgileri </a:t>
            </a:r>
            <a:r>
              <a:rPr lang="tr-TR" dirty="0" smtClean="0"/>
              <a:t>sunumdan </a:t>
            </a:r>
            <a:r>
              <a:rPr lang="tr-TR" dirty="0"/>
              <a:t>kaldırılmıştır. </a:t>
            </a:r>
          </a:p>
          <a:p>
            <a:pPr algn="ctr"/>
            <a:r>
              <a:rPr lang="tr-TR" dirty="0"/>
              <a:t>Bilgi İçin: 232 248 33 21 </a:t>
            </a:r>
          </a:p>
        </p:txBody>
      </p:sp>
    </p:spTree>
    <p:extLst>
      <p:ext uri="{BB962C8B-B14F-4D97-AF65-F5344CB8AC3E}">
        <p14:creationId xmlns:p14="http://schemas.microsoft.com/office/powerpoint/2010/main" val="183665601"/>
      </p:ext>
    </p:extLst>
  </p:cSld>
  <p:clrMapOvr>
    <a:masterClrMapping/>
  </p:clrMapOvr>
</p:sld>
</file>

<file path=ppt/theme/theme1.xml><?xml version="1.0" encoding="utf-8"?>
<a:theme xmlns:a="http://schemas.openxmlformats.org/drawingml/2006/main" name="Özel Tasarım">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4963</TotalTime>
  <Words>984</Words>
  <Application>Microsoft Office PowerPoint</Application>
  <PresentationFormat>Ekran Gösterisi (4:3)</PresentationFormat>
  <Paragraphs>385</Paragraphs>
  <Slides>38</Slides>
  <Notes>26</Notes>
  <HiddenSlides>0</HiddenSlides>
  <MMClips>0</MMClips>
  <ScaleCrop>false</ScaleCrop>
  <HeadingPairs>
    <vt:vector size="4" baseType="variant">
      <vt:variant>
        <vt:lpstr>Tema</vt:lpstr>
      </vt:variant>
      <vt:variant>
        <vt:i4>1</vt:i4>
      </vt:variant>
      <vt:variant>
        <vt:lpstr>Slayt Başlıkları</vt:lpstr>
      </vt:variant>
      <vt:variant>
        <vt:i4>38</vt:i4>
      </vt:variant>
    </vt:vector>
  </HeadingPairs>
  <TitlesOfParts>
    <vt:vector size="39" baseType="lpstr">
      <vt:lpstr>Özel Tasarım</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Sunusu</dc:title>
  <dc:creator>Handan Erincik</dc:creator>
  <cp:lastModifiedBy>Ruhiye TARGAY</cp:lastModifiedBy>
  <cp:revision>759</cp:revision>
  <dcterms:created xsi:type="dcterms:W3CDTF">2012-11-27T13:54:11Z</dcterms:created>
  <dcterms:modified xsi:type="dcterms:W3CDTF">2022-01-04T13:17:02Z</dcterms:modified>
</cp:coreProperties>
</file>