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webextensions/taskpanes.xml" ContentType="application/vnd.ms-office.webextensiontaskpanes+xml"/>
  <Override PartName="/ppt/webextensions/webextension1.xml" ContentType="application/vnd.ms-office.webextension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91" r:id="rId13"/>
    <p:sldId id="290" r:id="rId14"/>
    <p:sldId id="306" r:id="rId15"/>
    <p:sldId id="294" r:id="rId16"/>
    <p:sldId id="269" r:id="rId17"/>
    <p:sldId id="270" r:id="rId18"/>
    <p:sldId id="292" r:id="rId19"/>
    <p:sldId id="307" r:id="rId20"/>
    <p:sldId id="295" r:id="rId21"/>
    <p:sldId id="303" r:id="rId22"/>
    <p:sldId id="296" r:id="rId23"/>
    <p:sldId id="273" r:id="rId24"/>
    <p:sldId id="297" r:id="rId25"/>
    <p:sldId id="304" r:id="rId26"/>
    <p:sldId id="298" r:id="rId27"/>
    <p:sldId id="299" r:id="rId28"/>
    <p:sldId id="300" r:id="rId29"/>
    <p:sldId id="301" r:id="rId30"/>
    <p:sldId id="302" r:id="rId31"/>
    <p:sldId id="305" r:id="rId32"/>
    <p:sldId id="293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308" r:id="rId4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C2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57E1E8-E1B0-4CF9-85A5-0F492BDE2CB2}" type="doc">
      <dgm:prSet loTypeId="urn:microsoft.com/office/officeart/2005/8/layout/process2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291E740A-64A4-446E-98B2-BEE69EE8437B}">
      <dgm:prSet custT="1"/>
      <dgm:spPr/>
      <dgm:t>
        <a:bodyPr/>
        <a:lstStyle/>
        <a:p>
          <a:pPr algn="ctr" rtl="0"/>
          <a:r>
            <a:rPr lang="tr-TR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Her bebek kayıt altına alınmalı</a:t>
          </a:r>
          <a:endParaRPr lang="tr-TR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FDDD7D-E307-4033-8625-C88C7340E1AE}" type="parTrans" cxnId="{0B6C3D7D-EE54-4296-A07D-611EB8DA1577}">
      <dgm:prSet/>
      <dgm:spPr/>
      <dgm:t>
        <a:bodyPr/>
        <a:lstStyle/>
        <a:p>
          <a:endParaRPr lang="tr-TR"/>
        </a:p>
      </dgm:t>
    </dgm:pt>
    <dgm:pt modelId="{BFD4C5E1-D8DC-4F6E-88AD-8F863BD82F41}" type="sibTrans" cxnId="{0B6C3D7D-EE54-4296-A07D-611EB8DA1577}">
      <dgm:prSet/>
      <dgm:spPr/>
      <dgm:t>
        <a:bodyPr/>
        <a:lstStyle/>
        <a:p>
          <a:endParaRPr lang="tr-TR"/>
        </a:p>
      </dgm:t>
    </dgm:pt>
    <dgm:pt modelId="{EC8B3ADF-88D6-4F38-867C-286E2C60D16A}">
      <dgm:prSet custT="1"/>
      <dgm:spPr/>
      <dgm:t>
        <a:bodyPr/>
        <a:lstStyle/>
        <a:p>
          <a:pPr algn="l" rtl="0"/>
          <a:endParaRPr lang="tr-TR" sz="2400" dirty="0" smtClean="0"/>
        </a:p>
        <a:p>
          <a:pPr algn="l" rtl="0"/>
          <a:r>
            <a:rPr lang="tr-TR" sz="3200" dirty="0" smtClean="0"/>
            <a:t>	</a:t>
          </a:r>
        </a:p>
        <a:p>
          <a:pPr algn="ctr" rtl="0"/>
          <a:r>
            <a:rPr lang="tr-TR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Kaydedilen her bebek izlenmeli</a:t>
          </a:r>
          <a:endParaRPr lang="tr-TR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E861F1-07B1-4290-80C2-6E8C5D79A593}" type="parTrans" cxnId="{F4F232EC-E629-441C-B3FA-5016A724DE17}">
      <dgm:prSet/>
      <dgm:spPr/>
      <dgm:t>
        <a:bodyPr/>
        <a:lstStyle/>
        <a:p>
          <a:endParaRPr lang="tr-TR"/>
        </a:p>
      </dgm:t>
    </dgm:pt>
    <dgm:pt modelId="{172C6AE1-4BA4-43A6-965B-5FDC29CFF481}" type="sibTrans" cxnId="{F4F232EC-E629-441C-B3FA-5016A724DE17}">
      <dgm:prSet/>
      <dgm:spPr/>
      <dgm:t>
        <a:bodyPr/>
        <a:lstStyle/>
        <a:p>
          <a:endParaRPr lang="tr-TR"/>
        </a:p>
      </dgm:t>
    </dgm:pt>
    <dgm:pt modelId="{7FB4968D-D8AC-4DDB-BD73-4613788BD546}">
      <dgm:prSet custT="1"/>
      <dgm:spPr/>
      <dgm:t>
        <a:bodyPr/>
        <a:lstStyle/>
        <a:p>
          <a:pPr algn="l" rtl="0"/>
          <a:r>
            <a:rPr lang="tr-TR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İlk 1 yaşta en az 9 kez</a:t>
          </a:r>
          <a:endParaRPr lang="tr-TR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37A1C4-062A-4888-89AE-DF77CDEB1E63}" type="parTrans" cxnId="{C2BD3F54-4BC3-4732-890B-6FA8C7DCFEB6}">
      <dgm:prSet/>
      <dgm:spPr/>
      <dgm:t>
        <a:bodyPr/>
        <a:lstStyle/>
        <a:p>
          <a:endParaRPr lang="tr-TR"/>
        </a:p>
      </dgm:t>
    </dgm:pt>
    <dgm:pt modelId="{C48635C0-241E-40D5-8E5E-6B150AF8022E}" type="sibTrans" cxnId="{C2BD3F54-4BC3-4732-890B-6FA8C7DCFEB6}">
      <dgm:prSet/>
      <dgm:spPr/>
      <dgm:t>
        <a:bodyPr/>
        <a:lstStyle/>
        <a:p>
          <a:endParaRPr lang="tr-TR"/>
        </a:p>
      </dgm:t>
    </dgm:pt>
    <dgm:pt modelId="{6005D76E-4994-40C6-A496-1B43AC90C587}">
      <dgm:prSet custT="1"/>
      <dgm:spPr/>
      <dgm:t>
        <a:bodyPr/>
        <a:lstStyle/>
        <a:p>
          <a:pPr algn="l" rtl="0"/>
          <a:r>
            <a:rPr lang="tr-TR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 yaşa kadar toplam 16 kez</a:t>
          </a:r>
          <a:endParaRPr lang="tr-TR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47235F-68B2-4418-82BB-B7EC29B0C8E5}" type="parTrans" cxnId="{2638A1FF-468D-4E93-9480-018080650C03}">
      <dgm:prSet/>
      <dgm:spPr/>
      <dgm:t>
        <a:bodyPr/>
        <a:lstStyle/>
        <a:p>
          <a:endParaRPr lang="tr-TR"/>
        </a:p>
      </dgm:t>
    </dgm:pt>
    <dgm:pt modelId="{906E1B17-491F-435C-B2E8-15007F28EBCE}" type="sibTrans" cxnId="{2638A1FF-468D-4E93-9480-018080650C03}">
      <dgm:prSet/>
      <dgm:spPr/>
      <dgm:t>
        <a:bodyPr/>
        <a:lstStyle/>
        <a:p>
          <a:endParaRPr lang="tr-TR"/>
        </a:p>
      </dgm:t>
    </dgm:pt>
    <dgm:pt modelId="{059DD290-8673-4D93-AF36-548784653106}">
      <dgm:prSet custT="1"/>
      <dgm:spPr/>
      <dgm:t>
        <a:bodyPr/>
        <a:lstStyle/>
        <a:p>
          <a:pPr algn="l" rtl="0"/>
          <a:endParaRPr lang="tr-TR" sz="500" dirty="0"/>
        </a:p>
      </dgm:t>
    </dgm:pt>
    <dgm:pt modelId="{A63DC8A4-605B-430C-BF35-E30B67D10142}" type="parTrans" cxnId="{0B268388-15F0-4A7B-BB3D-4AFA37EA929A}">
      <dgm:prSet/>
      <dgm:spPr/>
      <dgm:t>
        <a:bodyPr/>
        <a:lstStyle/>
        <a:p>
          <a:endParaRPr lang="tr-TR"/>
        </a:p>
      </dgm:t>
    </dgm:pt>
    <dgm:pt modelId="{BCBCE8E6-BFA8-434F-8E7C-8803052D6D1B}" type="sibTrans" cxnId="{0B268388-15F0-4A7B-BB3D-4AFA37EA929A}">
      <dgm:prSet/>
      <dgm:spPr/>
      <dgm:t>
        <a:bodyPr/>
        <a:lstStyle/>
        <a:p>
          <a:endParaRPr lang="tr-TR"/>
        </a:p>
      </dgm:t>
    </dgm:pt>
    <dgm:pt modelId="{54FD2023-B7A1-4D58-A657-2C9F8A65B720}">
      <dgm:prSet custT="1"/>
      <dgm:spPr/>
      <dgm:t>
        <a:bodyPr/>
        <a:lstStyle/>
        <a:p>
          <a:pPr algn="l" rtl="0"/>
          <a:endParaRPr lang="tr-TR" sz="1800" dirty="0"/>
        </a:p>
      </dgm:t>
    </dgm:pt>
    <dgm:pt modelId="{45AD2A88-C202-4A6A-867A-6687160325B3}" type="parTrans" cxnId="{FA3453F9-FB5B-4586-BE0B-6C7710C39167}">
      <dgm:prSet/>
      <dgm:spPr/>
      <dgm:t>
        <a:bodyPr/>
        <a:lstStyle/>
        <a:p>
          <a:endParaRPr lang="tr-TR"/>
        </a:p>
      </dgm:t>
    </dgm:pt>
    <dgm:pt modelId="{7B6C07F8-45DC-45AB-A073-0BF1377D5292}" type="sibTrans" cxnId="{FA3453F9-FB5B-4586-BE0B-6C7710C39167}">
      <dgm:prSet/>
      <dgm:spPr/>
      <dgm:t>
        <a:bodyPr/>
        <a:lstStyle/>
        <a:p>
          <a:endParaRPr lang="tr-TR"/>
        </a:p>
      </dgm:t>
    </dgm:pt>
    <dgm:pt modelId="{68D0C0AD-62CE-436A-8548-F4FF42EC6151}">
      <dgm:prSet custT="1"/>
      <dgm:spPr/>
      <dgm:t>
        <a:bodyPr/>
        <a:lstStyle/>
        <a:p>
          <a:pPr algn="l" rtl="0"/>
          <a:r>
            <a:rPr lang="tr-TR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6-9 yaş: yılda 1 kez</a:t>
          </a:r>
          <a:endParaRPr lang="tr-TR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2A0936-9627-47A0-96C7-09EB2A325404}" type="parTrans" cxnId="{9979E810-48C4-4DA9-B984-87967AA3068F}">
      <dgm:prSet/>
      <dgm:spPr/>
      <dgm:t>
        <a:bodyPr/>
        <a:lstStyle/>
        <a:p>
          <a:endParaRPr lang="tr-TR"/>
        </a:p>
      </dgm:t>
    </dgm:pt>
    <dgm:pt modelId="{A2ED264F-56F2-4385-8C18-B5A148DDA9A2}" type="sibTrans" cxnId="{9979E810-48C4-4DA9-B984-87967AA3068F}">
      <dgm:prSet/>
      <dgm:spPr/>
      <dgm:t>
        <a:bodyPr/>
        <a:lstStyle/>
        <a:p>
          <a:endParaRPr lang="tr-TR"/>
        </a:p>
      </dgm:t>
    </dgm:pt>
    <dgm:pt modelId="{C072A9CA-1061-46B5-820B-F9DEFCEA6932}">
      <dgm:prSet custT="1"/>
      <dgm:spPr/>
      <dgm:t>
        <a:bodyPr/>
        <a:lstStyle/>
        <a:p>
          <a:pPr algn="l" rtl="0"/>
          <a:endParaRPr lang="tr-TR" sz="1800" dirty="0"/>
        </a:p>
      </dgm:t>
    </dgm:pt>
    <dgm:pt modelId="{E258A9E6-EF66-48CA-8658-AA7174DD6466}" type="parTrans" cxnId="{777E354D-2D47-4882-A6C1-86A93114BC96}">
      <dgm:prSet/>
      <dgm:spPr/>
      <dgm:t>
        <a:bodyPr/>
        <a:lstStyle/>
        <a:p>
          <a:endParaRPr lang="tr-TR"/>
        </a:p>
      </dgm:t>
    </dgm:pt>
    <dgm:pt modelId="{7F091BEB-18CD-4F27-9784-1CB67AACF57B}" type="sibTrans" cxnId="{777E354D-2D47-4882-A6C1-86A93114BC96}">
      <dgm:prSet/>
      <dgm:spPr/>
      <dgm:t>
        <a:bodyPr/>
        <a:lstStyle/>
        <a:p>
          <a:endParaRPr lang="tr-TR"/>
        </a:p>
      </dgm:t>
    </dgm:pt>
    <dgm:pt modelId="{B7B1F6DD-36E2-4E6E-8CCA-CAED1681C656}">
      <dgm:prSet custT="1"/>
      <dgm:spPr/>
      <dgm:t>
        <a:bodyPr/>
        <a:lstStyle/>
        <a:p>
          <a:pPr algn="l" rtl="0"/>
          <a:r>
            <a:rPr lang="tr-TR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10-21 yaş ergen/genç izlemi: yılda 1 kez</a:t>
          </a:r>
          <a:endParaRPr lang="tr-TR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27AEA0-1277-4508-A435-15813CE59C67}" type="parTrans" cxnId="{FD238E92-E83D-4B7E-8E9B-FC07D4364D81}">
      <dgm:prSet/>
      <dgm:spPr/>
      <dgm:t>
        <a:bodyPr/>
        <a:lstStyle/>
        <a:p>
          <a:endParaRPr lang="tr-TR"/>
        </a:p>
      </dgm:t>
    </dgm:pt>
    <dgm:pt modelId="{34FF17D6-0158-4EB8-AD32-FC984A98E890}" type="sibTrans" cxnId="{FD238E92-E83D-4B7E-8E9B-FC07D4364D81}">
      <dgm:prSet/>
      <dgm:spPr/>
      <dgm:t>
        <a:bodyPr/>
        <a:lstStyle/>
        <a:p>
          <a:endParaRPr lang="tr-TR"/>
        </a:p>
      </dgm:t>
    </dgm:pt>
    <dgm:pt modelId="{EA95447A-4EE0-4929-B7A3-B7DA7F964772}">
      <dgm:prSet custT="1"/>
      <dgm:spPr/>
      <dgm:t>
        <a:bodyPr/>
        <a:lstStyle/>
        <a:p>
          <a:pPr algn="l" rtl="0"/>
          <a:endParaRPr lang="tr-TR" sz="1800" dirty="0"/>
        </a:p>
      </dgm:t>
    </dgm:pt>
    <dgm:pt modelId="{FE67C1D1-859A-4DEB-B8D4-425F7B2FE386}" type="sibTrans" cxnId="{02CCBC11-BD68-48B8-BC10-FC16608DBB3E}">
      <dgm:prSet/>
      <dgm:spPr/>
      <dgm:t>
        <a:bodyPr/>
        <a:lstStyle/>
        <a:p>
          <a:endParaRPr lang="tr-TR"/>
        </a:p>
      </dgm:t>
    </dgm:pt>
    <dgm:pt modelId="{C0D2A958-B53C-47AD-A7EC-5EA204F24D49}" type="parTrans" cxnId="{02CCBC11-BD68-48B8-BC10-FC16608DBB3E}">
      <dgm:prSet/>
      <dgm:spPr/>
      <dgm:t>
        <a:bodyPr/>
        <a:lstStyle/>
        <a:p>
          <a:endParaRPr lang="tr-TR"/>
        </a:p>
      </dgm:t>
    </dgm:pt>
    <dgm:pt modelId="{9410834E-6D03-490E-BFF8-93928FC43595}">
      <dgm:prSet custT="1"/>
      <dgm:spPr/>
      <dgm:t>
        <a:bodyPr/>
        <a:lstStyle/>
        <a:p>
          <a:pPr algn="ctr"/>
          <a:r>
            <a:rPr lang="tr-TR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Her izlem kayıt sistemine girilmeli</a:t>
          </a:r>
          <a:endParaRPr lang="tr-TR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2C0E94-37B7-4387-BB2F-3B50C63B6C26}" type="parTrans" cxnId="{B9BC4704-D043-42C3-84CB-08B9093AD380}">
      <dgm:prSet/>
      <dgm:spPr/>
      <dgm:t>
        <a:bodyPr/>
        <a:lstStyle/>
        <a:p>
          <a:endParaRPr lang="tr-TR"/>
        </a:p>
      </dgm:t>
    </dgm:pt>
    <dgm:pt modelId="{8627DDAE-2506-4214-ACD7-8B1FBEDFBA39}" type="sibTrans" cxnId="{B9BC4704-D043-42C3-84CB-08B9093AD380}">
      <dgm:prSet/>
      <dgm:spPr/>
      <dgm:t>
        <a:bodyPr/>
        <a:lstStyle/>
        <a:p>
          <a:endParaRPr lang="tr-TR"/>
        </a:p>
      </dgm:t>
    </dgm:pt>
    <dgm:pt modelId="{114D80DB-4034-4B9F-AF41-990A618B19E1}" type="pres">
      <dgm:prSet presAssocID="{0257E1E8-E1B0-4CF9-85A5-0F492BDE2CB2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813255A-40BE-4059-BCC5-0DEC76B22816}" type="pres">
      <dgm:prSet presAssocID="{291E740A-64A4-446E-98B2-BEE69EE8437B}" presName="node" presStyleLbl="node1" presStyleIdx="0" presStyleCnt="3" custScaleX="402268" custScaleY="45942" custLinFactNeighborY="279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C40D006-6A48-4A90-8AB3-150E928D86B4}" type="pres">
      <dgm:prSet presAssocID="{BFD4C5E1-D8DC-4F6E-88AD-8F863BD82F41}" presName="sibTrans" presStyleLbl="sibTrans2D1" presStyleIdx="0" presStyleCnt="2" custScaleX="98490" custScaleY="86833" custLinFactNeighborX="5821" custLinFactNeighborY="-1263"/>
      <dgm:spPr/>
      <dgm:t>
        <a:bodyPr/>
        <a:lstStyle/>
        <a:p>
          <a:endParaRPr lang="tr-TR"/>
        </a:p>
      </dgm:t>
    </dgm:pt>
    <dgm:pt modelId="{438A051C-7BBA-4344-9D06-23A5FAD53674}" type="pres">
      <dgm:prSet presAssocID="{BFD4C5E1-D8DC-4F6E-88AD-8F863BD82F41}" presName="connectorText" presStyleLbl="sibTrans2D1" presStyleIdx="0" presStyleCnt="2"/>
      <dgm:spPr/>
      <dgm:t>
        <a:bodyPr/>
        <a:lstStyle/>
        <a:p>
          <a:endParaRPr lang="tr-TR"/>
        </a:p>
      </dgm:t>
    </dgm:pt>
    <dgm:pt modelId="{9D662855-0DAA-43BF-BE69-68A7E25D7EBA}" type="pres">
      <dgm:prSet presAssocID="{EC8B3ADF-88D6-4F38-867C-286E2C60D16A}" presName="node" presStyleLbl="node1" presStyleIdx="1" presStyleCnt="3" custScaleX="409858" custScaleY="21487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FEBBD97-7BD5-4E4D-B4DD-C183AA014BE9}" type="pres">
      <dgm:prSet presAssocID="{172C6AE1-4BA4-43A6-965B-5FDC29CFF481}" presName="sibTrans" presStyleLbl="sibTrans2D1" presStyleIdx="1" presStyleCnt="2"/>
      <dgm:spPr/>
      <dgm:t>
        <a:bodyPr/>
        <a:lstStyle/>
        <a:p>
          <a:endParaRPr lang="tr-TR"/>
        </a:p>
      </dgm:t>
    </dgm:pt>
    <dgm:pt modelId="{EF293E94-33D8-4C67-A586-108D6014BFA5}" type="pres">
      <dgm:prSet presAssocID="{172C6AE1-4BA4-43A6-965B-5FDC29CFF481}" presName="connectorText" presStyleLbl="sibTrans2D1" presStyleIdx="1" presStyleCnt="2"/>
      <dgm:spPr/>
      <dgm:t>
        <a:bodyPr/>
        <a:lstStyle/>
        <a:p>
          <a:endParaRPr lang="tr-TR"/>
        </a:p>
      </dgm:t>
    </dgm:pt>
    <dgm:pt modelId="{4390D5A5-F379-4C12-AF7E-6EF13BED7F21}" type="pres">
      <dgm:prSet presAssocID="{9410834E-6D03-490E-BFF8-93928FC43595}" presName="node" presStyleLbl="node1" presStyleIdx="2" presStyleCnt="3" custScaleX="409858" custScaleY="4453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F64B889-7AA7-412D-B6D6-CB87CB77A1D0}" type="presOf" srcId="{EA95447A-4EE0-4929-B7A3-B7DA7F964772}" destId="{9D662855-0DAA-43BF-BE69-68A7E25D7EBA}" srcOrd="0" destOrd="6" presId="urn:microsoft.com/office/officeart/2005/8/layout/process2"/>
    <dgm:cxn modelId="{9C01EAD4-3DBD-4862-A208-E3D7FCC89F7C}" type="presOf" srcId="{172C6AE1-4BA4-43A6-965B-5FDC29CFF481}" destId="{EF293E94-33D8-4C67-A586-108D6014BFA5}" srcOrd="1" destOrd="0" presId="urn:microsoft.com/office/officeart/2005/8/layout/process2"/>
    <dgm:cxn modelId="{9C181FE9-F6C8-4D72-96BB-8DEC2E0B560F}" type="presOf" srcId="{9410834E-6D03-490E-BFF8-93928FC43595}" destId="{4390D5A5-F379-4C12-AF7E-6EF13BED7F21}" srcOrd="0" destOrd="0" presId="urn:microsoft.com/office/officeart/2005/8/layout/process2"/>
    <dgm:cxn modelId="{0B268388-15F0-4A7B-BB3D-4AFA37EA929A}" srcId="{EC8B3ADF-88D6-4F38-867C-286E2C60D16A}" destId="{059DD290-8673-4D93-AF36-548784653106}" srcOrd="7" destOrd="0" parTransId="{A63DC8A4-605B-430C-BF35-E30B67D10142}" sibTransId="{BCBCE8E6-BFA8-434F-8E7C-8803052D6D1B}"/>
    <dgm:cxn modelId="{257B30E1-CE67-49A6-82F8-D85EA305C3B1}" type="presOf" srcId="{291E740A-64A4-446E-98B2-BEE69EE8437B}" destId="{F813255A-40BE-4059-BCC5-0DEC76B22816}" srcOrd="0" destOrd="0" presId="urn:microsoft.com/office/officeart/2005/8/layout/process2"/>
    <dgm:cxn modelId="{AB727C6D-AD09-46C7-9420-A26AABE2E1D7}" type="presOf" srcId="{7FB4968D-D8AC-4DDB-BD73-4613788BD546}" destId="{9D662855-0DAA-43BF-BE69-68A7E25D7EBA}" srcOrd="0" destOrd="1" presId="urn:microsoft.com/office/officeart/2005/8/layout/process2"/>
    <dgm:cxn modelId="{FD238E92-E83D-4B7E-8E9B-FC07D4364D81}" srcId="{EC8B3ADF-88D6-4F38-867C-286E2C60D16A}" destId="{B7B1F6DD-36E2-4E6E-8CCA-CAED1681C656}" srcOrd="3" destOrd="0" parTransId="{F727AEA0-1277-4508-A435-15813CE59C67}" sibTransId="{34FF17D6-0158-4EB8-AD32-FC984A98E890}"/>
    <dgm:cxn modelId="{777E354D-2D47-4882-A6C1-86A93114BC96}" srcId="{EC8B3ADF-88D6-4F38-867C-286E2C60D16A}" destId="{C072A9CA-1061-46B5-820B-F9DEFCEA6932}" srcOrd="4" destOrd="0" parTransId="{E258A9E6-EF66-48CA-8658-AA7174DD6466}" sibTransId="{7F091BEB-18CD-4F27-9784-1CB67AACF57B}"/>
    <dgm:cxn modelId="{C2BD3F54-4BC3-4732-890B-6FA8C7DCFEB6}" srcId="{EC8B3ADF-88D6-4F38-867C-286E2C60D16A}" destId="{7FB4968D-D8AC-4DDB-BD73-4613788BD546}" srcOrd="0" destOrd="0" parTransId="{F037A1C4-062A-4888-89AE-DF77CDEB1E63}" sibTransId="{C48635C0-241E-40D5-8E5E-6B150AF8022E}"/>
    <dgm:cxn modelId="{472CAD6C-63DC-4F86-B25D-6BA974FBD483}" type="presOf" srcId="{54FD2023-B7A1-4D58-A657-2C9F8A65B720}" destId="{9D662855-0DAA-43BF-BE69-68A7E25D7EBA}" srcOrd="0" destOrd="7" presId="urn:microsoft.com/office/officeart/2005/8/layout/process2"/>
    <dgm:cxn modelId="{9979E810-48C4-4DA9-B984-87967AA3068F}" srcId="{EC8B3ADF-88D6-4F38-867C-286E2C60D16A}" destId="{68D0C0AD-62CE-436A-8548-F4FF42EC6151}" srcOrd="2" destOrd="0" parTransId="{AE2A0936-9627-47A0-96C7-09EB2A325404}" sibTransId="{A2ED264F-56F2-4385-8C18-B5A148DDA9A2}"/>
    <dgm:cxn modelId="{2638A1FF-468D-4E93-9480-018080650C03}" srcId="{EC8B3ADF-88D6-4F38-867C-286E2C60D16A}" destId="{6005D76E-4994-40C6-A496-1B43AC90C587}" srcOrd="1" destOrd="0" parTransId="{B947235F-68B2-4418-82BB-B7EC29B0C8E5}" sibTransId="{906E1B17-491F-435C-B2E8-15007F28EBCE}"/>
    <dgm:cxn modelId="{DA14CA22-428E-4FE3-93B6-F2DBE69DBAFD}" type="presOf" srcId="{C072A9CA-1061-46B5-820B-F9DEFCEA6932}" destId="{9D662855-0DAA-43BF-BE69-68A7E25D7EBA}" srcOrd="0" destOrd="5" presId="urn:microsoft.com/office/officeart/2005/8/layout/process2"/>
    <dgm:cxn modelId="{FA3453F9-FB5B-4586-BE0B-6C7710C39167}" srcId="{EC8B3ADF-88D6-4F38-867C-286E2C60D16A}" destId="{54FD2023-B7A1-4D58-A657-2C9F8A65B720}" srcOrd="6" destOrd="0" parTransId="{45AD2A88-C202-4A6A-867A-6687160325B3}" sibTransId="{7B6C07F8-45DC-45AB-A073-0BF1377D5292}"/>
    <dgm:cxn modelId="{42E4557C-03FF-4AF8-ADEF-D6A6D1838F19}" type="presOf" srcId="{BFD4C5E1-D8DC-4F6E-88AD-8F863BD82F41}" destId="{438A051C-7BBA-4344-9D06-23A5FAD53674}" srcOrd="1" destOrd="0" presId="urn:microsoft.com/office/officeart/2005/8/layout/process2"/>
    <dgm:cxn modelId="{72EDD65D-9833-4BAE-A2C9-EBAF66A8A192}" type="presOf" srcId="{BFD4C5E1-D8DC-4F6E-88AD-8F863BD82F41}" destId="{3C40D006-6A48-4A90-8AB3-150E928D86B4}" srcOrd="0" destOrd="0" presId="urn:microsoft.com/office/officeart/2005/8/layout/process2"/>
    <dgm:cxn modelId="{E8237E1F-F651-4541-BDA9-D6B2DB197B17}" type="presOf" srcId="{EC8B3ADF-88D6-4F38-867C-286E2C60D16A}" destId="{9D662855-0DAA-43BF-BE69-68A7E25D7EBA}" srcOrd="0" destOrd="0" presId="urn:microsoft.com/office/officeart/2005/8/layout/process2"/>
    <dgm:cxn modelId="{F4F232EC-E629-441C-B3FA-5016A724DE17}" srcId="{0257E1E8-E1B0-4CF9-85A5-0F492BDE2CB2}" destId="{EC8B3ADF-88D6-4F38-867C-286E2C60D16A}" srcOrd="1" destOrd="0" parTransId="{03E861F1-07B1-4290-80C2-6E8C5D79A593}" sibTransId="{172C6AE1-4BA4-43A6-965B-5FDC29CFF481}"/>
    <dgm:cxn modelId="{02CCBC11-BD68-48B8-BC10-FC16608DBB3E}" srcId="{EC8B3ADF-88D6-4F38-867C-286E2C60D16A}" destId="{EA95447A-4EE0-4929-B7A3-B7DA7F964772}" srcOrd="5" destOrd="0" parTransId="{C0D2A958-B53C-47AD-A7EC-5EA204F24D49}" sibTransId="{FE67C1D1-859A-4DEB-B8D4-425F7B2FE386}"/>
    <dgm:cxn modelId="{B9BC4704-D043-42C3-84CB-08B9093AD380}" srcId="{0257E1E8-E1B0-4CF9-85A5-0F492BDE2CB2}" destId="{9410834E-6D03-490E-BFF8-93928FC43595}" srcOrd="2" destOrd="0" parTransId="{F72C0E94-37B7-4387-BB2F-3B50C63B6C26}" sibTransId="{8627DDAE-2506-4214-ACD7-8B1FBEDFBA39}"/>
    <dgm:cxn modelId="{0B6C3D7D-EE54-4296-A07D-611EB8DA1577}" srcId="{0257E1E8-E1B0-4CF9-85A5-0F492BDE2CB2}" destId="{291E740A-64A4-446E-98B2-BEE69EE8437B}" srcOrd="0" destOrd="0" parTransId="{02FDDD7D-E307-4033-8625-C88C7340E1AE}" sibTransId="{BFD4C5E1-D8DC-4F6E-88AD-8F863BD82F41}"/>
    <dgm:cxn modelId="{2BD35F2F-205D-4671-AF2C-40F69491627C}" type="presOf" srcId="{0257E1E8-E1B0-4CF9-85A5-0F492BDE2CB2}" destId="{114D80DB-4034-4B9F-AF41-990A618B19E1}" srcOrd="0" destOrd="0" presId="urn:microsoft.com/office/officeart/2005/8/layout/process2"/>
    <dgm:cxn modelId="{0587580B-9E13-47F5-B1D9-C91FB79E7CBA}" type="presOf" srcId="{6005D76E-4994-40C6-A496-1B43AC90C587}" destId="{9D662855-0DAA-43BF-BE69-68A7E25D7EBA}" srcOrd="0" destOrd="2" presId="urn:microsoft.com/office/officeart/2005/8/layout/process2"/>
    <dgm:cxn modelId="{31EF5112-7E0C-4901-81DB-2B98841A9EF6}" type="presOf" srcId="{172C6AE1-4BA4-43A6-965B-5FDC29CFF481}" destId="{9FEBBD97-7BD5-4E4D-B4DD-C183AA014BE9}" srcOrd="0" destOrd="0" presId="urn:microsoft.com/office/officeart/2005/8/layout/process2"/>
    <dgm:cxn modelId="{CC3D22EA-C470-4703-8064-945ED4A4FA87}" type="presOf" srcId="{68D0C0AD-62CE-436A-8548-F4FF42EC6151}" destId="{9D662855-0DAA-43BF-BE69-68A7E25D7EBA}" srcOrd="0" destOrd="3" presId="urn:microsoft.com/office/officeart/2005/8/layout/process2"/>
    <dgm:cxn modelId="{512DB503-0421-4932-BAEB-7015C597D345}" type="presOf" srcId="{059DD290-8673-4D93-AF36-548784653106}" destId="{9D662855-0DAA-43BF-BE69-68A7E25D7EBA}" srcOrd="0" destOrd="8" presId="urn:microsoft.com/office/officeart/2005/8/layout/process2"/>
    <dgm:cxn modelId="{02507678-00E1-49A8-9A4E-0E47B6D70EA5}" type="presOf" srcId="{B7B1F6DD-36E2-4E6E-8CCA-CAED1681C656}" destId="{9D662855-0DAA-43BF-BE69-68A7E25D7EBA}" srcOrd="0" destOrd="4" presId="urn:microsoft.com/office/officeart/2005/8/layout/process2"/>
    <dgm:cxn modelId="{34D73841-14CA-4F5C-A22B-346DE2DADE51}" type="presParOf" srcId="{114D80DB-4034-4B9F-AF41-990A618B19E1}" destId="{F813255A-40BE-4059-BCC5-0DEC76B22816}" srcOrd="0" destOrd="0" presId="urn:microsoft.com/office/officeart/2005/8/layout/process2"/>
    <dgm:cxn modelId="{868F4A52-5150-40BA-A83E-E56B4D88D343}" type="presParOf" srcId="{114D80DB-4034-4B9F-AF41-990A618B19E1}" destId="{3C40D006-6A48-4A90-8AB3-150E928D86B4}" srcOrd="1" destOrd="0" presId="urn:microsoft.com/office/officeart/2005/8/layout/process2"/>
    <dgm:cxn modelId="{A9EDB7EF-1ABB-45D7-94D2-ED8C9B25AB99}" type="presParOf" srcId="{3C40D006-6A48-4A90-8AB3-150E928D86B4}" destId="{438A051C-7BBA-4344-9D06-23A5FAD53674}" srcOrd="0" destOrd="0" presId="urn:microsoft.com/office/officeart/2005/8/layout/process2"/>
    <dgm:cxn modelId="{3E2603F3-40CF-4CA1-9A9C-B5472A202C9C}" type="presParOf" srcId="{114D80DB-4034-4B9F-AF41-990A618B19E1}" destId="{9D662855-0DAA-43BF-BE69-68A7E25D7EBA}" srcOrd="2" destOrd="0" presId="urn:microsoft.com/office/officeart/2005/8/layout/process2"/>
    <dgm:cxn modelId="{FA5DA629-C1C7-4907-9D68-BD521320D64B}" type="presParOf" srcId="{114D80DB-4034-4B9F-AF41-990A618B19E1}" destId="{9FEBBD97-7BD5-4E4D-B4DD-C183AA014BE9}" srcOrd="3" destOrd="0" presId="urn:microsoft.com/office/officeart/2005/8/layout/process2"/>
    <dgm:cxn modelId="{48F3ECA1-7FC6-4FD1-91F3-762C0ED312F4}" type="presParOf" srcId="{9FEBBD97-7BD5-4E4D-B4DD-C183AA014BE9}" destId="{EF293E94-33D8-4C67-A586-108D6014BFA5}" srcOrd="0" destOrd="0" presId="urn:microsoft.com/office/officeart/2005/8/layout/process2"/>
    <dgm:cxn modelId="{5B56707A-D7AB-433C-88CE-8A65321A4868}" type="presParOf" srcId="{114D80DB-4034-4B9F-AF41-990A618B19E1}" destId="{4390D5A5-F379-4C12-AF7E-6EF13BED7F21}" srcOrd="4" destOrd="0" presId="urn:microsoft.com/office/officeart/2005/8/layout/process2"/>
  </dgm:cxnLst>
  <dgm:bg>
    <a:effectLst>
      <a:glow rad="139700">
        <a:schemeClr val="accent5">
          <a:satMod val="175000"/>
          <a:alpha val="40000"/>
        </a:schemeClr>
      </a:glow>
      <a:softEdge rad="12700"/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99366C-7EE8-4C91-ADB8-52F2E2B79DA1}" type="doc">
      <dgm:prSet loTypeId="urn:microsoft.com/office/officeart/2005/8/layout/radial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BF8AAD1F-847E-4CB0-B5FF-5F86281198AB}">
      <dgm:prSet phldrT="[Metin]"/>
      <dgm:spPr/>
      <dgm:t>
        <a:bodyPr/>
        <a:lstStyle/>
        <a:p>
          <a:r>
            <a:rPr lang="tr-TR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Kontrol listeleri</a:t>
          </a:r>
          <a:endParaRPr lang="tr-T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364339-AD78-4731-A2EA-7BA551CB4CB3}" type="parTrans" cxnId="{C813FFF8-5BD7-4BC9-BE32-6C0BDF3AD871}">
      <dgm:prSet/>
      <dgm:spPr/>
      <dgm:t>
        <a:bodyPr/>
        <a:lstStyle/>
        <a:p>
          <a:endParaRPr lang="tr-TR"/>
        </a:p>
      </dgm:t>
    </dgm:pt>
    <dgm:pt modelId="{90AA5054-0B17-45DC-A6A8-E0C8BDD6E4F1}" type="sibTrans" cxnId="{C813FFF8-5BD7-4BC9-BE32-6C0BDF3AD871}">
      <dgm:prSet/>
      <dgm:spPr/>
      <dgm:t>
        <a:bodyPr/>
        <a:lstStyle/>
        <a:p>
          <a:endParaRPr lang="tr-TR"/>
        </a:p>
      </dgm:t>
    </dgm:pt>
    <dgm:pt modelId="{D10219D1-608E-44BB-A08D-28766EBB3883}">
      <dgm:prSet phldrT="[Metin]"/>
      <dgm:spPr/>
      <dgm:t>
        <a:bodyPr/>
        <a:lstStyle/>
        <a:p>
          <a:r>
            <a:rPr lang="tr-TR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Akış şemaları</a:t>
          </a:r>
          <a:endParaRPr lang="tr-T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CD3AD9-B1C9-4354-B295-CAF1ADDD700B}" type="parTrans" cxnId="{E77BE8E3-E8D8-4B1D-9FC2-4726D8CAF2FA}">
      <dgm:prSet/>
      <dgm:spPr/>
      <dgm:t>
        <a:bodyPr/>
        <a:lstStyle/>
        <a:p>
          <a:endParaRPr lang="tr-TR"/>
        </a:p>
      </dgm:t>
    </dgm:pt>
    <dgm:pt modelId="{18B0732B-CFBA-4705-93F1-3C448BD0520A}" type="sibTrans" cxnId="{E77BE8E3-E8D8-4B1D-9FC2-4726D8CAF2FA}">
      <dgm:prSet/>
      <dgm:spPr/>
      <dgm:t>
        <a:bodyPr/>
        <a:lstStyle/>
        <a:p>
          <a:endParaRPr lang="tr-TR"/>
        </a:p>
      </dgm:t>
    </dgm:pt>
    <dgm:pt modelId="{E0640E5D-F269-434D-98E3-BB1C259D6425}">
      <dgm:prSet phldrT="[Metin]"/>
      <dgm:spPr/>
      <dgm:t>
        <a:bodyPr/>
        <a:lstStyle/>
        <a:p>
          <a:r>
            <a:rPr lang="tr-TR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Yönergeler</a:t>
          </a:r>
          <a:endParaRPr lang="tr-T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81D998-01E1-42C5-8585-C9BC334D3199}" type="parTrans" cxnId="{3617ABF5-68A9-4D17-BD18-7CFF4710C003}">
      <dgm:prSet/>
      <dgm:spPr/>
      <dgm:t>
        <a:bodyPr/>
        <a:lstStyle/>
        <a:p>
          <a:endParaRPr lang="tr-TR"/>
        </a:p>
      </dgm:t>
    </dgm:pt>
    <dgm:pt modelId="{47F662EE-67E4-4729-8CA3-573811972A00}" type="sibTrans" cxnId="{3617ABF5-68A9-4D17-BD18-7CFF4710C003}">
      <dgm:prSet/>
      <dgm:spPr/>
      <dgm:t>
        <a:bodyPr/>
        <a:lstStyle/>
        <a:p>
          <a:endParaRPr lang="tr-TR"/>
        </a:p>
      </dgm:t>
    </dgm:pt>
    <dgm:pt modelId="{318EC8A3-18BD-4004-967F-499FBEAE3CC3}" type="pres">
      <dgm:prSet presAssocID="{EF99366C-7EE8-4C91-ADB8-52F2E2B79DA1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6FE427E0-6C7B-464E-99B4-A8E3D345D681}" type="pres">
      <dgm:prSet presAssocID="{EF99366C-7EE8-4C91-ADB8-52F2E2B79DA1}" presName="cycle" presStyleCnt="0"/>
      <dgm:spPr/>
    </dgm:pt>
    <dgm:pt modelId="{54C2068E-837E-4909-A5EF-51E25AC51E1E}" type="pres">
      <dgm:prSet presAssocID="{EF99366C-7EE8-4C91-ADB8-52F2E2B79DA1}" presName="centerShape" presStyleCnt="0"/>
      <dgm:spPr/>
    </dgm:pt>
    <dgm:pt modelId="{8CCB3E44-A85A-48FA-A5B4-EB8F7DE2943E}" type="pres">
      <dgm:prSet presAssocID="{EF99366C-7EE8-4C91-ADB8-52F2E2B79DA1}" presName="connSite" presStyleLbl="node1" presStyleIdx="0" presStyleCnt="4"/>
      <dgm:spPr/>
    </dgm:pt>
    <dgm:pt modelId="{A54EF69D-6E94-41A6-BDDA-A67A4B2650DC}" type="pres">
      <dgm:prSet presAssocID="{EF99366C-7EE8-4C91-ADB8-52F2E2B79DA1}" presName="visible" presStyleLbl="node1" presStyleIdx="0" presStyleCnt="4" custLinFactNeighborX="1032" custLinFactNeighborY="-508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</dgm:spPr>
      <dgm:t>
        <a:bodyPr/>
        <a:lstStyle/>
        <a:p>
          <a:endParaRPr lang="tr-TR"/>
        </a:p>
      </dgm:t>
    </dgm:pt>
    <dgm:pt modelId="{49EF4163-B760-49DB-B25B-6CE96C6CF15E}" type="pres">
      <dgm:prSet presAssocID="{1E364339-AD78-4731-A2EA-7BA551CB4CB3}" presName="Name25" presStyleLbl="parChTrans1D1" presStyleIdx="0" presStyleCnt="3"/>
      <dgm:spPr/>
      <dgm:t>
        <a:bodyPr/>
        <a:lstStyle/>
        <a:p>
          <a:endParaRPr lang="tr-TR"/>
        </a:p>
      </dgm:t>
    </dgm:pt>
    <dgm:pt modelId="{B1BEDA3F-C79A-4745-8D29-6C3B09A63E87}" type="pres">
      <dgm:prSet presAssocID="{BF8AAD1F-847E-4CB0-B5FF-5F86281198AB}" presName="node" presStyleCnt="0"/>
      <dgm:spPr/>
    </dgm:pt>
    <dgm:pt modelId="{08236DB8-BADE-416D-8C3A-0986412FA8FF}" type="pres">
      <dgm:prSet presAssocID="{BF8AAD1F-847E-4CB0-B5FF-5F86281198AB}" presName="parentNode" presStyleLbl="node1" presStyleIdx="1" presStyleCnt="4" custScaleX="139836" custScaleY="138589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EE8B4AC-2FBB-401A-A4E5-D31BE558CC85}" type="pres">
      <dgm:prSet presAssocID="{BF8AAD1F-847E-4CB0-B5FF-5F86281198A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DE2CAA7-B57C-40D7-90A5-8AE691510EC9}" type="pres">
      <dgm:prSet presAssocID="{5ECD3AD9-B1C9-4354-B295-CAF1ADDD700B}" presName="Name25" presStyleLbl="parChTrans1D1" presStyleIdx="1" presStyleCnt="3"/>
      <dgm:spPr/>
      <dgm:t>
        <a:bodyPr/>
        <a:lstStyle/>
        <a:p>
          <a:endParaRPr lang="tr-TR"/>
        </a:p>
      </dgm:t>
    </dgm:pt>
    <dgm:pt modelId="{6130EA8F-A04A-4637-BAC6-74E4DAED68AF}" type="pres">
      <dgm:prSet presAssocID="{D10219D1-608E-44BB-A08D-28766EBB3883}" presName="node" presStyleCnt="0"/>
      <dgm:spPr/>
    </dgm:pt>
    <dgm:pt modelId="{F36675F0-E903-422E-A228-D4ED41D17D06}" type="pres">
      <dgm:prSet presAssocID="{D10219D1-608E-44BB-A08D-28766EBB3883}" presName="parentNode" presStyleLbl="node1" presStyleIdx="2" presStyleCnt="4" custScaleX="144411" custScaleY="138146" custLinFactNeighborX="64167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3BD893F-6E00-4634-98A8-F5DB117D1FE0}" type="pres">
      <dgm:prSet presAssocID="{D10219D1-608E-44BB-A08D-28766EBB3883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739059C-18A9-41F7-8041-760D9BC2CACB}" type="pres">
      <dgm:prSet presAssocID="{4081D998-01E1-42C5-8585-C9BC334D3199}" presName="Name25" presStyleLbl="parChTrans1D1" presStyleIdx="2" presStyleCnt="3"/>
      <dgm:spPr/>
      <dgm:t>
        <a:bodyPr/>
        <a:lstStyle/>
        <a:p>
          <a:endParaRPr lang="tr-TR"/>
        </a:p>
      </dgm:t>
    </dgm:pt>
    <dgm:pt modelId="{61AD4DEC-DD76-4446-826B-8F9E952B9CB2}" type="pres">
      <dgm:prSet presAssocID="{E0640E5D-F269-434D-98E3-BB1C259D6425}" presName="node" presStyleCnt="0"/>
      <dgm:spPr/>
    </dgm:pt>
    <dgm:pt modelId="{DFCABF15-CA0B-42AF-A8B4-9D379B73AA75}" type="pres">
      <dgm:prSet presAssocID="{E0640E5D-F269-434D-98E3-BB1C259D6425}" presName="parentNode" presStyleLbl="node1" presStyleIdx="3" presStyleCnt="4" custScaleX="131839" custScaleY="130923" custLinFactNeighborX="9797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7B900A7-3A67-499D-9896-C6BEDC006F66}" type="pres">
      <dgm:prSet presAssocID="{E0640E5D-F269-434D-98E3-BB1C259D642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74544D8-E855-481F-B911-F2BD1A9EBF3F}" type="presOf" srcId="{E0640E5D-F269-434D-98E3-BB1C259D6425}" destId="{DFCABF15-CA0B-42AF-A8B4-9D379B73AA75}" srcOrd="0" destOrd="0" presId="urn:microsoft.com/office/officeart/2005/8/layout/radial2"/>
    <dgm:cxn modelId="{7975C57C-65B2-40EE-BC0C-F30619597E12}" type="presOf" srcId="{BF8AAD1F-847E-4CB0-B5FF-5F86281198AB}" destId="{08236DB8-BADE-416D-8C3A-0986412FA8FF}" srcOrd="0" destOrd="0" presId="urn:microsoft.com/office/officeart/2005/8/layout/radial2"/>
    <dgm:cxn modelId="{2DE0ABC7-D8CF-40FC-8926-CD8DEDD100FD}" type="presOf" srcId="{D10219D1-608E-44BB-A08D-28766EBB3883}" destId="{F36675F0-E903-422E-A228-D4ED41D17D06}" srcOrd="0" destOrd="0" presId="urn:microsoft.com/office/officeart/2005/8/layout/radial2"/>
    <dgm:cxn modelId="{63D68630-0ABD-49EA-A4A9-FBBF4FE1047D}" type="presOf" srcId="{4081D998-01E1-42C5-8585-C9BC334D3199}" destId="{8739059C-18A9-41F7-8041-760D9BC2CACB}" srcOrd="0" destOrd="0" presId="urn:microsoft.com/office/officeart/2005/8/layout/radial2"/>
    <dgm:cxn modelId="{A788CA0B-E732-41DB-A4AA-1E4CFF857F89}" type="presOf" srcId="{1E364339-AD78-4731-A2EA-7BA551CB4CB3}" destId="{49EF4163-B760-49DB-B25B-6CE96C6CF15E}" srcOrd="0" destOrd="0" presId="urn:microsoft.com/office/officeart/2005/8/layout/radial2"/>
    <dgm:cxn modelId="{C813FFF8-5BD7-4BC9-BE32-6C0BDF3AD871}" srcId="{EF99366C-7EE8-4C91-ADB8-52F2E2B79DA1}" destId="{BF8AAD1F-847E-4CB0-B5FF-5F86281198AB}" srcOrd="0" destOrd="0" parTransId="{1E364339-AD78-4731-A2EA-7BA551CB4CB3}" sibTransId="{90AA5054-0B17-45DC-A6A8-E0C8BDD6E4F1}"/>
    <dgm:cxn modelId="{0847398A-DEAA-4BC4-91D8-14D9BF15C16B}" type="presOf" srcId="{5ECD3AD9-B1C9-4354-B295-CAF1ADDD700B}" destId="{0DE2CAA7-B57C-40D7-90A5-8AE691510EC9}" srcOrd="0" destOrd="0" presId="urn:microsoft.com/office/officeart/2005/8/layout/radial2"/>
    <dgm:cxn modelId="{9EECF0BE-203D-45D5-977E-FA3E0FA8DB16}" type="presOf" srcId="{EF99366C-7EE8-4C91-ADB8-52F2E2B79DA1}" destId="{318EC8A3-18BD-4004-967F-499FBEAE3CC3}" srcOrd="0" destOrd="0" presId="urn:microsoft.com/office/officeart/2005/8/layout/radial2"/>
    <dgm:cxn modelId="{3617ABF5-68A9-4D17-BD18-7CFF4710C003}" srcId="{EF99366C-7EE8-4C91-ADB8-52F2E2B79DA1}" destId="{E0640E5D-F269-434D-98E3-BB1C259D6425}" srcOrd="2" destOrd="0" parTransId="{4081D998-01E1-42C5-8585-C9BC334D3199}" sibTransId="{47F662EE-67E4-4729-8CA3-573811972A00}"/>
    <dgm:cxn modelId="{E77BE8E3-E8D8-4B1D-9FC2-4726D8CAF2FA}" srcId="{EF99366C-7EE8-4C91-ADB8-52F2E2B79DA1}" destId="{D10219D1-608E-44BB-A08D-28766EBB3883}" srcOrd="1" destOrd="0" parTransId="{5ECD3AD9-B1C9-4354-B295-CAF1ADDD700B}" sibTransId="{18B0732B-CFBA-4705-93F1-3C448BD0520A}"/>
    <dgm:cxn modelId="{E2964F67-B882-48E5-8F9B-F473D96B1769}" type="presParOf" srcId="{318EC8A3-18BD-4004-967F-499FBEAE3CC3}" destId="{6FE427E0-6C7B-464E-99B4-A8E3D345D681}" srcOrd="0" destOrd="0" presId="urn:microsoft.com/office/officeart/2005/8/layout/radial2"/>
    <dgm:cxn modelId="{7C2CECC5-C2D5-4164-865F-221754AABF48}" type="presParOf" srcId="{6FE427E0-6C7B-464E-99B4-A8E3D345D681}" destId="{54C2068E-837E-4909-A5EF-51E25AC51E1E}" srcOrd="0" destOrd="0" presId="urn:microsoft.com/office/officeart/2005/8/layout/radial2"/>
    <dgm:cxn modelId="{C94D8590-2846-45F2-9D8F-316FCD2ABEAB}" type="presParOf" srcId="{54C2068E-837E-4909-A5EF-51E25AC51E1E}" destId="{8CCB3E44-A85A-48FA-A5B4-EB8F7DE2943E}" srcOrd="0" destOrd="0" presId="urn:microsoft.com/office/officeart/2005/8/layout/radial2"/>
    <dgm:cxn modelId="{D628E770-E9C2-4326-9F14-E30DF1EA5289}" type="presParOf" srcId="{54C2068E-837E-4909-A5EF-51E25AC51E1E}" destId="{A54EF69D-6E94-41A6-BDDA-A67A4B2650DC}" srcOrd="1" destOrd="0" presId="urn:microsoft.com/office/officeart/2005/8/layout/radial2"/>
    <dgm:cxn modelId="{A5F24936-114C-4448-9FAE-237DFCCA63D7}" type="presParOf" srcId="{6FE427E0-6C7B-464E-99B4-A8E3D345D681}" destId="{49EF4163-B760-49DB-B25B-6CE96C6CF15E}" srcOrd="1" destOrd="0" presId="urn:microsoft.com/office/officeart/2005/8/layout/radial2"/>
    <dgm:cxn modelId="{B1F9FC3B-BFD3-4AAF-BA46-FE74FC4DAE8C}" type="presParOf" srcId="{6FE427E0-6C7B-464E-99B4-A8E3D345D681}" destId="{B1BEDA3F-C79A-4745-8D29-6C3B09A63E87}" srcOrd="2" destOrd="0" presId="urn:microsoft.com/office/officeart/2005/8/layout/radial2"/>
    <dgm:cxn modelId="{C2BD9D05-1C50-4E96-AEEA-DF962D25150D}" type="presParOf" srcId="{B1BEDA3F-C79A-4745-8D29-6C3B09A63E87}" destId="{08236DB8-BADE-416D-8C3A-0986412FA8FF}" srcOrd="0" destOrd="0" presId="urn:microsoft.com/office/officeart/2005/8/layout/radial2"/>
    <dgm:cxn modelId="{6FBD4180-8910-4687-A2A0-58AD230ABBCA}" type="presParOf" srcId="{B1BEDA3F-C79A-4745-8D29-6C3B09A63E87}" destId="{BEE8B4AC-2FBB-401A-A4E5-D31BE558CC85}" srcOrd="1" destOrd="0" presId="urn:microsoft.com/office/officeart/2005/8/layout/radial2"/>
    <dgm:cxn modelId="{606A65B5-72E5-4A1A-96F4-FFFD6630361E}" type="presParOf" srcId="{6FE427E0-6C7B-464E-99B4-A8E3D345D681}" destId="{0DE2CAA7-B57C-40D7-90A5-8AE691510EC9}" srcOrd="3" destOrd="0" presId="urn:microsoft.com/office/officeart/2005/8/layout/radial2"/>
    <dgm:cxn modelId="{DBDF43C7-0328-4087-9A1B-58AC7A0780CA}" type="presParOf" srcId="{6FE427E0-6C7B-464E-99B4-A8E3D345D681}" destId="{6130EA8F-A04A-4637-BAC6-74E4DAED68AF}" srcOrd="4" destOrd="0" presId="urn:microsoft.com/office/officeart/2005/8/layout/radial2"/>
    <dgm:cxn modelId="{E9C10ED1-A06C-4462-92BB-EFD0CACDAF9E}" type="presParOf" srcId="{6130EA8F-A04A-4637-BAC6-74E4DAED68AF}" destId="{F36675F0-E903-422E-A228-D4ED41D17D06}" srcOrd="0" destOrd="0" presId="urn:microsoft.com/office/officeart/2005/8/layout/radial2"/>
    <dgm:cxn modelId="{960354FD-89C6-4082-9D47-06D8D67D2E34}" type="presParOf" srcId="{6130EA8F-A04A-4637-BAC6-74E4DAED68AF}" destId="{B3BD893F-6E00-4634-98A8-F5DB117D1FE0}" srcOrd="1" destOrd="0" presId="urn:microsoft.com/office/officeart/2005/8/layout/radial2"/>
    <dgm:cxn modelId="{A4A02377-AC3C-4456-AA1D-F63F9E01B8E7}" type="presParOf" srcId="{6FE427E0-6C7B-464E-99B4-A8E3D345D681}" destId="{8739059C-18A9-41F7-8041-760D9BC2CACB}" srcOrd="5" destOrd="0" presId="urn:microsoft.com/office/officeart/2005/8/layout/radial2"/>
    <dgm:cxn modelId="{07D51844-C127-43C1-9DD8-FA4F57F35B4E}" type="presParOf" srcId="{6FE427E0-6C7B-464E-99B4-A8E3D345D681}" destId="{61AD4DEC-DD76-4446-826B-8F9E952B9CB2}" srcOrd="6" destOrd="0" presId="urn:microsoft.com/office/officeart/2005/8/layout/radial2"/>
    <dgm:cxn modelId="{4D3550F4-D825-4B75-BA89-C06034DF4374}" type="presParOf" srcId="{61AD4DEC-DD76-4446-826B-8F9E952B9CB2}" destId="{DFCABF15-CA0B-42AF-A8B4-9D379B73AA75}" srcOrd="0" destOrd="0" presId="urn:microsoft.com/office/officeart/2005/8/layout/radial2"/>
    <dgm:cxn modelId="{33D2077E-BA78-4D9E-8058-C31FD4B8AC22}" type="presParOf" srcId="{61AD4DEC-DD76-4446-826B-8F9E952B9CB2}" destId="{D7B900A7-3A67-499D-9896-C6BEDC006F66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CDD0E4-F59A-485E-BF27-79B8026FD59A}" type="doc">
      <dgm:prSet loTypeId="urn:microsoft.com/office/officeart/2005/8/layout/radial1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62B897A1-AD5C-4C3B-94DA-DB008284393A}">
      <dgm:prSet phldrT="[Metin]" custT="1"/>
      <dgm:spPr/>
      <dgm:t>
        <a:bodyPr/>
        <a:lstStyle/>
        <a:p>
          <a:r>
            <a:rPr lang="tr-TR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İletişim</a:t>
          </a:r>
          <a:endParaRPr lang="tr-TR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EC5EC2-2F12-4177-A83B-674A73C0AF8A}" type="parTrans" cxnId="{790F0112-064B-439D-A846-AB033BCD5A02}">
      <dgm:prSet/>
      <dgm:spPr/>
      <dgm:t>
        <a:bodyPr/>
        <a:lstStyle/>
        <a:p>
          <a:endParaRPr lang="tr-TR" sz="1200"/>
        </a:p>
      </dgm:t>
    </dgm:pt>
    <dgm:pt modelId="{97A5A09E-41CC-4074-8892-E3CE1CB35890}" type="sibTrans" cxnId="{790F0112-064B-439D-A846-AB033BCD5A02}">
      <dgm:prSet/>
      <dgm:spPr/>
      <dgm:t>
        <a:bodyPr/>
        <a:lstStyle/>
        <a:p>
          <a:endParaRPr lang="tr-TR" sz="1200"/>
        </a:p>
      </dgm:t>
    </dgm:pt>
    <dgm:pt modelId="{DCFE006A-DC5E-4C6B-8EE6-E490378DEDC9}">
      <dgm:prSet phldrT="[Metin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r-TR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Antropometrik</a:t>
          </a:r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ölçümler</a:t>
          </a:r>
          <a:endParaRPr lang="tr-TR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6DB8E-25B8-48EC-A23C-7DA67314CCB4}" type="parTrans" cxnId="{BC3E169E-DF67-4AA1-A6A0-FB4CBAAC56FC}">
      <dgm:prSet custT="1"/>
      <dgm:spPr/>
      <dgm:t>
        <a:bodyPr/>
        <a:lstStyle/>
        <a:p>
          <a:endParaRPr lang="tr-TR" sz="1200"/>
        </a:p>
      </dgm:t>
    </dgm:pt>
    <dgm:pt modelId="{B0A6FDD5-A637-4052-AAC2-C2CD8D9695C8}" type="sibTrans" cxnId="{BC3E169E-DF67-4AA1-A6A0-FB4CBAAC56FC}">
      <dgm:prSet/>
      <dgm:spPr/>
      <dgm:t>
        <a:bodyPr/>
        <a:lstStyle/>
        <a:p>
          <a:endParaRPr lang="tr-TR" sz="1200"/>
        </a:p>
      </dgm:t>
    </dgm:pt>
    <dgm:pt modelId="{99EDF8F4-F3E8-4EA1-96E6-9B2F1C698EEA}">
      <dgm:prSet phldrT="[Metin]" custT="1"/>
      <dgm:spPr/>
      <dgm:t>
        <a:bodyPr/>
        <a:lstStyle/>
        <a:p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Fizik muayene</a:t>
          </a:r>
          <a:endParaRPr lang="tr-TR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9EA97C-3FC4-4275-8963-07E7E713EBFB}" type="parTrans" cxnId="{CE7533C1-67EE-431D-AAF0-DB2528B4676B}">
      <dgm:prSet custT="1"/>
      <dgm:spPr/>
      <dgm:t>
        <a:bodyPr/>
        <a:lstStyle/>
        <a:p>
          <a:endParaRPr lang="tr-TR" sz="1200"/>
        </a:p>
      </dgm:t>
    </dgm:pt>
    <dgm:pt modelId="{08C599C9-751B-4C61-B15E-22AA1E0DBFEF}" type="sibTrans" cxnId="{CE7533C1-67EE-431D-AAF0-DB2528B4676B}">
      <dgm:prSet/>
      <dgm:spPr/>
      <dgm:t>
        <a:bodyPr/>
        <a:lstStyle/>
        <a:p>
          <a:endParaRPr lang="tr-TR" sz="1200"/>
        </a:p>
      </dgm:t>
    </dgm:pt>
    <dgm:pt modelId="{F7DE7811-260C-4581-BCB6-E50FDBC18F9A}">
      <dgm:prSet phldrT="[Metin]" custT="1"/>
      <dgm:spPr/>
      <dgm:t>
        <a:bodyPr/>
        <a:lstStyle/>
        <a:p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Danışmanlık</a:t>
          </a:r>
          <a:endParaRPr lang="tr-TR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E2211D-B46A-44E3-8E1D-1647A112D293}" type="parTrans" cxnId="{DD32187A-3B7A-43B6-8318-EAB67A5EF8D4}">
      <dgm:prSet custT="1"/>
      <dgm:spPr/>
      <dgm:t>
        <a:bodyPr/>
        <a:lstStyle/>
        <a:p>
          <a:endParaRPr lang="tr-TR" sz="1200"/>
        </a:p>
      </dgm:t>
    </dgm:pt>
    <dgm:pt modelId="{B4F48F50-9083-483D-BA03-02D7792EA3AE}" type="sibTrans" cxnId="{DD32187A-3B7A-43B6-8318-EAB67A5EF8D4}">
      <dgm:prSet/>
      <dgm:spPr/>
      <dgm:t>
        <a:bodyPr/>
        <a:lstStyle/>
        <a:p>
          <a:endParaRPr lang="tr-TR" sz="1200"/>
        </a:p>
      </dgm:t>
    </dgm:pt>
    <dgm:pt modelId="{0C578957-F5AB-4228-B628-00045264E913}">
      <dgm:prSet phldrT="[Metin]" custT="1"/>
      <dgm:spPr/>
      <dgm:t>
        <a:bodyPr/>
        <a:lstStyle/>
        <a:p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Uygulamalar (</a:t>
          </a:r>
          <a:r>
            <a:rPr lang="tr-TR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bağışıklama</a:t>
          </a:r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tarama vb)</a:t>
          </a:r>
          <a:endParaRPr lang="tr-TR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07627F-FA42-45C2-91EB-7A1D07DC70EE}" type="parTrans" cxnId="{9B196C69-EF06-43D1-94A1-EA603B8ECD88}">
      <dgm:prSet custT="1"/>
      <dgm:spPr/>
      <dgm:t>
        <a:bodyPr/>
        <a:lstStyle/>
        <a:p>
          <a:endParaRPr lang="tr-TR" sz="1200"/>
        </a:p>
      </dgm:t>
    </dgm:pt>
    <dgm:pt modelId="{5BE9855B-16B8-4D49-B6DF-840D9D2300F1}" type="sibTrans" cxnId="{9B196C69-EF06-43D1-94A1-EA603B8ECD88}">
      <dgm:prSet/>
      <dgm:spPr/>
      <dgm:t>
        <a:bodyPr/>
        <a:lstStyle/>
        <a:p>
          <a:endParaRPr lang="tr-TR" sz="1200"/>
        </a:p>
      </dgm:t>
    </dgm:pt>
    <dgm:pt modelId="{C9C98155-2623-4906-9DD9-062A612CB76D}">
      <dgm:prSet phldrT="[Metin]" custT="1"/>
      <dgm:spPr/>
      <dgm:t>
        <a:bodyPr/>
        <a:lstStyle/>
        <a:p>
          <a:r>
            <a:rPr lang="tr-TR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Kayıt</a:t>
          </a:r>
          <a:r>
            <a:rPr lang="tr-TR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tr-TR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F789-B1E6-4956-B58C-E3F87AB2BCBA}" type="parTrans" cxnId="{440E59D4-10E1-4EFF-AA49-4BED126D4F16}">
      <dgm:prSet custT="1"/>
      <dgm:spPr/>
      <dgm:t>
        <a:bodyPr/>
        <a:lstStyle/>
        <a:p>
          <a:endParaRPr lang="tr-TR" sz="1200"/>
        </a:p>
      </dgm:t>
    </dgm:pt>
    <dgm:pt modelId="{A89BE09B-AE0E-4CC3-93FF-0BE70C5F4571}" type="sibTrans" cxnId="{440E59D4-10E1-4EFF-AA49-4BED126D4F16}">
      <dgm:prSet/>
      <dgm:spPr/>
      <dgm:t>
        <a:bodyPr/>
        <a:lstStyle/>
        <a:p>
          <a:endParaRPr lang="tr-TR" sz="1200"/>
        </a:p>
      </dgm:t>
    </dgm:pt>
    <dgm:pt modelId="{940F0E96-A731-44E1-B239-86332B6F1F3C}" type="pres">
      <dgm:prSet presAssocID="{7FCDD0E4-F59A-485E-BF27-79B8026FD59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4F7EF77-CD2E-4386-BD53-A62EC5CC3C9B}" type="pres">
      <dgm:prSet presAssocID="{62B897A1-AD5C-4C3B-94DA-DB008284393A}" presName="centerShape" presStyleLbl="node0" presStyleIdx="0" presStyleCnt="1" custScaleX="129279" custScaleY="126860"/>
      <dgm:spPr/>
      <dgm:t>
        <a:bodyPr/>
        <a:lstStyle/>
        <a:p>
          <a:endParaRPr lang="tr-TR"/>
        </a:p>
      </dgm:t>
    </dgm:pt>
    <dgm:pt modelId="{058839D5-BB0D-4114-9EFB-5554D59BD1EC}" type="pres">
      <dgm:prSet presAssocID="{D136DB8E-25B8-48EC-A23C-7DA67314CCB4}" presName="Name9" presStyleLbl="parChTrans1D2" presStyleIdx="0" presStyleCnt="5"/>
      <dgm:spPr/>
      <dgm:t>
        <a:bodyPr/>
        <a:lstStyle/>
        <a:p>
          <a:endParaRPr lang="tr-TR"/>
        </a:p>
      </dgm:t>
    </dgm:pt>
    <dgm:pt modelId="{406DF83A-BDB4-4986-B3CB-75C1B9366EB9}" type="pres">
      <dgm:prSet presAssocID="{D136DB8E-25B8-48EC-A23C-7DA67314CCB4}" presName="connTx" presStyleLbl="parChTrans1D2" presStyleIdx="0" presStyleCnt="5"/>
      <dgm:spPr/>
      <dgm:t>
        <a:bodyPr/>
        <a:lstStyle/>
        <a:p>
          <a:endParaRPr lang="tr-TR"/>
        </a:p>
      </dgm:t>
    </dgm:pt>
    <dgm:pt modelId="{5044629E-A9EE-427A-AE45-DB695DDE8957}" type="pres">
      <dgm:prSet presAssocID="{DCFE006A-DC5E-4C6B-8EE6-E490378DEDC9}" presName="node" presStyleLbl="node1" presStyleIdx="0" presStyleCnt="5" custScaleX="119110" custScaleY="11256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D6F0542-C0A4-4A4C-AD6E-F222A4FDB9ED}" type="pres">
      <dgm:prSet presAssocID="{579EA97C-3FC4-4275-8963-07E7E713EBFB}" presName="Name9" presStyleLbl="parChTrans1D2" presStyleIdx="1" presStyleCnt="5"/>
      <dgm:spPr/>
      <dgm:t>
        <a:bodyPr/>
        <a:lstStyle/>
        <a:p>
          <a:endParaRPr lang="tr-TR"/>
        </a:p>
      </dgm:t>
    </dgm:pt>
    <dgm:pt modelId="{F315C011-1751-496F-B00A-6B78BEE1B831}" type="pres">
      <dgm:prSet presAssocID="{579EA97C-3FC4-4275-8963-07E7E713EBFB}" presName="connTx" presStyleLbl="parChTrans1D2" presStyleIdx="1" presStyleCnt="5"/>
      <dgm:spPr/>
      <dgm:t>
        <a:bodyPr/>
        <a:lstStyle/>
        <a:p>
          <a:endParaRPr lang="tr-TR"/>
        </a:p>
      </dgm:t>
    </dgm:pt>
    <dgm:pt modelId="{A49BF586-300C-4764-8EB2-851302F1D167}" type="pres">
      <dgm:prSet presAssocID="{99EDF8F4-F3E8-4EA1-96E6-9B2F1C698EEA}" presName="node" presStyleLbl="node1" presStyleIdx="1" presStyleCnt="5" custScaleX="119960" custScaleY="11292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F097D81-FBA8-435C-ABF9-2A4F5053EB50}" type="pres">
      <dgm:prSet presAssocID="{29E2211D-B46A-44E3-8E1D-1647A112D293}" presName="Name9" presStyleLbl="parChTrans1D2" presStyleIdx="2" presStyleCnt="5"/>
      <dgm:spPr/>
      <dgm:t>
        <a:bodyPr/>
        <a:lstStyle/>
        <a:p>
          <a:endParaRPr lang="tr-TR"/>
        </a:p>
      </dgm:t>
    </dgm:pt>
    <dgm:pt modelId="{9EFB141E-160A-47A1-9516-97C58C2FDE1A}" type="pres">
      <dgm:prSet presAssocID="{29E2211D-B46A-44E3-8E1D-1647A112D293}" presName="connTx" presStyleLbl="parChTrans1D2" presStyleIdx="2" presStyleCnt="5"/>
      <dgm:spPr/>
      <dgm:t>
        <a:bodyPr/>
        <a:lstStyle/>
        <a:p>
          <a:endParaRPr lang="tr-TR"/>
        </a:p>
      </dgm:t>
    </dgm:pt>
    <dgm:pt modelId="{9FB176EA-954B-44DB-BFDB-A5579A285B06}" type="pres">
      <dgm:prSet presAssocID="{F7DE7811-260C-4581-BCB6-E50FDBC18F9A}" presName="node" presStyleLbl="node1" presStyleIdx="2" presStyleCnt="5" custScaleX="131216" custScaleY="119927" custRadScaleRad="108363" custRadScaleInc="-1364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D23AF37-E046-4F64-97A7-DA7E96A33A4B}" type="pres">
      <dgm:prSet presAssocID="{8407627F-FA42-45C2-91EB-7A1D07DC70EE}" presName="Name9" presStyleLbl="parChTrans1D2" presStyleIdx="3" presStyleCnt="5"/>
      <dgm:spPr/>
      <dgm:t>
        <a:bodyPr/>
        <a:lstStyle/>
        <a:p>
          <a:endParaRPr lang="tr-TR"/>
        </a:p>
      </dgm:t>
    </dgm:pt>
    <dgm:pt modelId="{4D0D921D-6FFE-42BF-B240-6C5D28C10F18}" type="pres">
      <dgm:prSet presAssocID="{8407627F-FA42-45C2-91EB-7A1D07DC70EE}" presName="connTx" presStyleLbl="parChTrans1D2" presStyleIdx="3" presStyleCnt="5"/>
      <dgm:spPr/>
      <dgm:t>
        <a:bodyPr/>
        <a:lstStyle/>
        <a:p>
          <a:endParaRPr lang="tr-TR"/>
        </a:p>
      </dgm:t>
    </dgm:pt>
    <dgm:pt modelId="{AB83ADBF-3FCC-4287-81DA-F52E563BC7A8}" type="pres">
      <dgm:prSet presAssocID="{0C578957-F5AB-4228-B628-00045264E913}" presName="node" presStyleLbl="node1" presStyleIdx="3" presStyleCnt="5" custScaleX="129040" custScaleY="119198" custRadScaleRad="106081" custRadScaleInc="1092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5167B17-8545-4E95-A613-D2F27586DC08}" type="pres">
      <dgm:prSet presAssocID="{A6A4F789-B1E6-4956-B58C-E3F87AB2BCBA}" presName="Name9" presStyleLbl="parChTrans1D2" presStyleIdx="4" presStyleCnt="5"/>
      <dgm:spPr/>
      <dgm:t>
        <a:bodyPr/>
        <a:lstStyle/>
        <a:p>
          <a:endParaRPr lang="tr-TR"/>
        </a:p>
      </dgm:t>
    </dgm:pt>
    <dgm:pt modelId="{0ABF9BB1-46DF-4DEC-9B9B-BC63B47505A5}" type="pres">
      <dgm:prSet presAssocID="{A6A4F789-B1E6-4956-B58C-E3F87AB2BCBA}" presName="connTx" presStyleLbl="parChTrans1D2" presStyleIdx="4" presStyleCnt="5"/>
      <dgm:spPr/>
      <dgm:t>
        <a:bodyPr/>
        <a:lstStyle/>
        <a:p>
          <a:endParaRPr lang="tr-TR"/>
        </a:p>
      </dgm:t>
    </dgm:pt>
    <dgm:pt modelId="{B2791135-E62E-4F13-B80A-772C3132AD3E}" type="pres">
      <dgm:prSet presAssocID="{C9C98155-2623-4906-9DD9-062A612CB76D}" presName="node" presStyleLbl="node1" presStyleIdx="4" presStyleCnt="5" custScaleX="120337" custScaleY="12328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A37406F-EEBE-44EB-BB46-BB45C8E47168}" type="presOf" srcId="{A6A4F789-B1E6-4956-B58C-E3F87AB2BCBA}" destId="{55167B17-8545-4E95-A613-D2F27586DC08}" srcOrd="0" destOrd="0" presId="urn:microsoft.com/office/officeart/2005/8/layout/radial1"/>
    <dgm:cxn modelId="{0041CB17-C417-42C6-8E0B-6C60D52D1487}" type="presOf" srcId="{D136DB8E-25B8-48EC-A23C-7DA67314CCB4}" destId="{406DF83A-BDB4-4986-B3CB-75C1B9366EB9}" srcOrd="1" destOrd="0" presId="urn:microsoft.com/office/officeart/2005/8/layout/radial1"/>
    <dgm:cxn modelId="{92204BD2-5F6D-4621-A77C-60ED0B6EFFD4}" type="presOf" srcId="{C9C98155-2623-4906-9DD9-062A612CB76D}" destId="{B2791135-E62E-4F13-B80A-772C3132AD3E}" srcOrd="0" destOrd="0" presId="urn:microsoft.com/office/officeart/2005/8/layout/radial1"/>
    <dgm:cxn modelId="{790F0112-064B-439D-A846-AB033BCD5A02}" srcId="{7FCDD0E4-F59A-485E-BF27-79B8026FD59A}" destId="{62B897A1-AD5C-4C3B-94DA-DB008284393A}" srcOrd="0" destOrd="0" parTransId="{A8EC5EC2-2F12-4177-A83B-674A73C0AF8A}" sibTransId="{97A5A09E-41CC-4074-8892-E3CE1CB35890}"/>
    <dgm:cxn modelId="{DD32187A-3B7A-43B6-8318-EAB67A5EF8D4}" srcId="{62B897A1-AD5C-4C3B-94DA-DB008284393A}" destId="{F7DE7811-260C-4581-BCB6-E50FDBC18F9A}" srcOrd="2" destOrd="0" parTransId="{29E2211D-B46A-44E3-8E1D-1647A112D293}" sibTransId="{B4F48F50-9083-483D-BA03-02D7792EA3AE}"/>
    <dgm:cxn modelId="{5680BD33-274B-42F7-B55C-550CE862A63B}" type="presOf" srcId="{579EA97C-3FC4-4275-8963-07E7E713EBFB}" destId="{AD6F0542-C0A4-4A4C-AD6E-F222A4FDB9ED}" srcOrd="0" destOrd="0" presId="urn:microsoft.com/office/officeart/2005/8/layout/radial1"/>
    <dgm:cxn modelId="{107A5F90-69E7-491A-8758-DBD28C2BF035}" type="presOf" srcId="{579EA97C-3FC4-4275-8963-07E7E713EBFB}" destId="{F315C011-1751-496F-B00A-6B78BEE1B831}" srcOrd="1" destOrd="0" presId="urn:microsoft.com/office/officeart/2005/8/layout/radial1"/>
    <dgm:cxn modelId="{1A627A4A-378E-4ECB-B9DE-2F1125FD312D}" type="presOf" srcId="{8407627F-FA42-45C2-91EB-7A1D07DC70EE}" destId="{4D0D921D-6FFE-42BF-B240-6C5D28C10F18}" srcOrd="1" destOrd="0" presId="urn:microsoft.com/office/officeart/2005/8/layout/radial1"/>
    <dgm:cxn modelId="{AA7BFD64-E60C-44CD-AAA2-F4A1534A4255}" type="presOf" srcId="{D136DB8E-25B8-48EC-A23C-7DA67314CCB4}" destId="{058839D5-BB0D-4114-9EFB-5554D59BD1EC}" srcOrd="0" destOrd="0" presId="urn:microsoft.com/office/officeart/2005/8/layout/radial1"/>
    <dgm:cxn modelId="{8A0B2349-F408-4A37-9D71-E0B64151F5D2}" type="presOf" srcId="{62B897A1-AD5C-4C3B-94DA-DB008284393A}" destId="{B4F7EF77-CD2E-4386-BD53-A62EC5CC3C9B}" srcOrd="0" destOrd="0" presId="urn:microsoft.com/office/officeart/2005/8/layout/radial1"/>
    <dgm:cxn modelId="{1196EAC2-830A-47CD-9E22-DA603900786A}" type="presOf" srcId="{8407627F-FA42-45C2-91EB-7A1D07DC70EE}" destId="{0D23AF37-E046-4F64-97A7-DA7E96A33A4B}" srcOrd="0" destOrd="0" presId="urn:microsoft.com/office/officeart/2005/8/layout/radial1"/>
    <dgm:cxn modelId="{BC3E169E-DF67-4AA1-A6A0-FB4CBAAC56FC}" srcId="{62B897A1-AD5C-4C3B-94DA-DB008284393A}" destId="{DCFE006A-DC5E-4C6B-8EE6-E490378DEDC9}" srcOrd="0" destOrd="0" parTransId="{D136DB8E-25B8-48EC-A23C-7DA67314CCB4}" sibTransId="{B0A6FDD5-A637-4052-AAC2-C2CD8D9695C8}"/>
    <dgm:cxn modelId="{440E59D4-10E1-4EFF-AA49-4BED126D4F16}" srcId="{62B897A1-AD5C-4C3B-94DA-DB008284393A}" destId="{C9C98155-2623-4906-9DD9-062A612CB76D}" srcOrd="4" destOrd="0" parTransId="{A6A4F789-B1E6-4956-B58C-E3F87AB2BCBA}" sibTransId="{A89BE09B-AE0E-4CC3-93FF-0BE70C5F4571}"/>
    <dgm:cxn modelId="{D2E56730-AD7F-4328-9AFB-3D1EE50673C8}" type="presOf" srcId="{A6A4F789-B1E6-4956-B58C-E3F87AB2BCBA}" destId="{0ABF9BB1-46DF-4DEC-9B9B-BC63B47505A5}" srcOrd="1" destOrd="0" presId="urn:microsoft.com/office/officeart/2005/8/layout/radial1"/>
    <dgm:cxn modelId="{5E182DA9-D51E-4818-A3F4-181474CF752A}" type="presOf" srcId="{7FCDD0E4-F59A-485E-BF27-79B8026FD59A}" destId="{940F0E96-A731-44E1-B239-86332B6F1F3C}" srcOrd="0" destOrd="0" presId="urn:microsoft.com/office/officeart/2005/8/layout/radial1"/>
    <dgm:cxn modelId="{CE7533C1-67EE-431D-AAF0-DB2528B4676B}" srcId="{62B897A1-AD5C-4C3B-94DA-DB008284393A}" destId="{99EDF8F4-F3E8-4EA1-96E6-9B2F1C698EEA}" srcOrd="1" destOrd="0" parTransId="{579EA97C-3FC4-4275-8963-07E7E713EBFB}" sibTransId="{08C599C9-751B-4C61-B15E-22AA1E0DBFEF}"/>
    <dgm:cxn modelId="{D0AA0248-F8F4-4C16-A9C5-C629324F124C}" type="presOf" srcId="{29E2211D-B46A-44E3-8E1D-1647A112D293}" destId="{9EFB141E-160A-47A1-9516-97C58C2FDE1A}" srcOrd="1" destOrd="0" presId="urn:microsoft.com/office/officeart/2005/8/layout/radial1"/>
    <dgm:cxn modelId="{0EB8BA7B-95EB-4EB0-9A76-C6238A5EB4B4}" type="presOf" srcId="{0C578957-F5AB-4228-B628-00045264E913}" destId="{AB83ADBF-3FCC-4287-81DA-F52E563BC7A8}" srcOrd="0" destOrd="0" presId="urn:microsoft.com/office/officeart/2005/8/layout/radial1"/>
    <dgm:cxn modelId="{550A11BD-E0A4-4423-B953-4959ABFCA270}" type="presOf" srcId="{99EDF8F4-F3E8-4EA1-96E6-9B2F1C698EEA}" destId="{A49BF586-300C-4764-8EB2-851302F1D167}" srcOrd="0" destOrd="0" presId="urn:microsoft.com/office/officeart/2005/8/layout/radial1"/>
    <dgm:cxn modelId="{9B196C69-EF06-43D1-94A1-EA603B8ECD88}" srcId="{62B897A1-AD5C-4C3B-94DA-DB008284393A}" destId="{0C578957-F5AB-4228-B628-00045264E913}" srcOrd="3" destOrd="0" parTransId="{8407627F-FA42-45C2-91EB-7A1D07DC70EE}" sibTransId="{5BE9855B-16B8-4D49-B6DF-840D9D2300F1}"/>
    <dgm:cxn modelId="{2680942A-78F1-4730-A9C5-629F54391CA2}" type="presOf" srcId="{29E2211D-B46A-44E3-8E1D-1647A112D293}" destId="{2F097D81-FBA8-435C-ABF9-2A4F5053EB50}" srcOrd="0" destOrd="0" presId="urn:microsoft.com/office/officeart/2005/8/layout/radial1"/>
    <dgm:cxn modelId="{81C6BADE-FE3D-43B3-A3E6-745D29EC0054}" type="presOf" srcId="{F7DE7811-260C-4581-BCB6-E50FDBC18F9A}" destId="{9FB176EA-954B-44DB-BFDB-A5579A285B06}" srcOrd="0" destOrd="0" presId="urn:microsoft.com/office/officeart/2005/8/layout/radial1"/>
    <dgm:cxn modelId="{7853508D-004F-4517-9A06-4F2C1833BD7F}" type="presOf" srcId="{DCFE006A-DC5E-4C6B-8EE6-E490378DEDC9}" destId="{5044629E-A9EE-427A-AE45-DB695DDE8957}" srcOrd="0" destOrd="0" presId="urn:microsoft.com/office/officeart/2005/8/layout/radial1"/>
    <dgm:cxn modelId="{FD6EDDB6-CDB8-4EE3-942D-9B75F6986AE2}" type="presParOf" srcId="{940F0E96-A731-44E1-B239-86332B6F1F3C}" destId="{B4F7EF77-CD2E-4386-BD53-A62EC5CC3C9B}" srcOrd="0" destOrd="0" presId="urn:microsoft.com/office/officeart/2005/8/layout/radial1"/>
    <dgm:cxn modelId="{4B40210A-D02E-4B88-9ED1-7083E8E04024}" type="presParOf" srcId="{940F0E96-A731-44E1-B239-86332B6F1F3C}" destId="{058839D5-BB0D-4114-9EFB-5554D59BD1EC}" srcOrd="1" destOrd="0" presId="urn:microsoft.com/office/officeart/2005/8/layout/radial1"/>
    <dgm:cxn modelId="{B74060F8-B5D6-4797-B15A-3E52CC368FA8}" type="presParOf" srcId="{058839D5-BB0D-4114-9EFB-5554D59BD1EC}" destId="{406DF83A-BDB4-4986-B3CB-75C1B9366EB9}" srcOrd="0" destOrd="0" presId="urn:microsoft.com/office/officeart/2005/8/layout/radial1"/>
    <dgm:cxn modelId="{50B67DB7-D91D-44E8-8BB5-DFF704FC7541}" type="presParOf" srcId="{940F0E96-A731-44E1-B239-86332B6F1F3C}" destId="{5044629E-A9EE-427A-AE45-DB695DDE8957}" srcOrd="2" destOrd="0" presId="urn:microsoft.com/office/officeart/2005/8/layout/radial1"/>
    <dgm:cxn modelId="{C45B1614-A392-4605-B553-C43B07931C4C}" type="presParOf" srcId="{940F0E96-A731-44E1-B239-86332B6F1F3C}" destId="{AD6F0542-C0A4-4A4C-AD6E-F222A4FDB9ED}" srcOrd="3" destOrd="0" presId="urn:microsoft.com/office/officeart/2005/8/layout/radial1"/>
    <dgm:cxn modelId="{B2403AD7-86D4-487D-908F-0FCA82100F3E}" type="presParOf" srcId="{AD6F0542-C0A4-4A4C-AD6E-F222A4FDB9ED}" destId="{F315C011-1751-496F-B00A-6B78BEE1B831}" srcOrd="0" destOrd="0" presId="urn:microsoft.com/office/officeart/2005/8/layout/radial1"/>
    <dgm:cxn modelId="{43064908-CF48-47F4-90AA-34C122CD1E59}" type="presParOf" srcId="{940F0E96-A731-44E1-B239-86332B6F1F3C}" destId="{A49BF586-300C-4764-8EB2-851302F1D167}" srcOrd="4" destOrd="0" presId="urn:microsoft.com/office/officeart/2005/8/layout/radial1"/>
    <dgm:cxn modelId="{017ACE8E-82C8-4B9A-A02F-B58735366A7C}" type="presParOf" srcId="{940F0E96-A731-44E1-B239-86332B6F1F3C}" destId="{2F097D81-FBA8-435C-ABF9-2A4F5053EB50}" srcOrd="5" destOrd="0" presId="urn:microsoft.com/office/officeart/2005/8/layout/radial1"/>
    <dgm:cxn modelId="{44A4213F-4DA1-410B-B95B-00057F6175B4}" type="presParOf" srcId="{2F097D81-FBA8-435C-ABF9-2A4F5053EB50}" destId="{9EFB141E-160A-47A1-9516-97C58C2FDE1A}" srcOrd="0" destOrd="0" presId="urn:microsoft.com/office/officeart/2005/8/layout/radial1"/>
    <dgm:cxn modelId="{581E6047-751A-4765-9DC3-9F4973FF79A7}" type="presParOf" srcId="{940F0E96-A731-44E1-B239-86332B6F1F3C}" destId="{9FB176EA-954B-44DB-BFDB-A5579A285B06}" srcOrd="6" destOrd="0" presId="urn:microsoft.com/office/officeart/2005/8/layout/radial1"/>
    <dgm:cxn modelId="{D8178F58-0057-4AE3-8011-3ACDD7EB40A7}" type="presParOf" srcId="{940F0E96-A731-44E1-B239-86332B6F1F3C}" destId="{0D23AF37-E046-4F64-97A7-DA7E96A33A4B}" srcOrd="7" destOrd="0" presId="urn:microsoft.com/office/officeart/2005/8/layout/radial1"/>
    <dgm:cxn modelId="{B257047B-833C-4BC6-9760-452FEB4A07EF}" type="presParOf" srcId="{0D23AF37-E046-4F64-97A7-DA7E96A33A4B}" destId="{4D0D921D-6FFE-42BF-B240-6C5D28C10F18}" srcOrd="0" destOrd="0" presId="urn:microsoft.com/office/officeart/2005/8/layout/radial1"/>
    <dgm:cxn modelId="{3665067E-2917-4FCD-B1E6-B61A32EA9CA7}" type="presParOf" srcId="{940F0E96-A731-44E1-B239-86332B6F1F3C}" destId="{AB83ADBF-3FCC-4287-81DA-F52E563BC7A8}" srcOrd="8" destOrd="0" presId="urn:microsoft.com/office/officeart/2005/8/layout/radial1"/>
    <dgm:cxn modelId="{0493BADB-2F6B-4D8E-84FD-ED775949E719}" type="presParOf" srcId="{940F0E96-A731-44E1-B239-86332B6F1F3C}" destId="{55167B17-8545-4E95-A613-D2F27586DC08}" srcOrd="9" destOrd="0" presId="urn:microsoft.com/office/officeart/2005/8/layout/radial1"/>
    <dgm:cxn modelId="{CBE1D3C1-5716-42C9-9918-F7E6F64A8683}" type="presParOf" srcId="{55167B17-8545-4E95-A613-D2F27586DC08}" destId="{0ABF9BB1-46DF-4DEC-9B9B-BC63B47505A5}" srcOrd="0" destOrd="0" presId="urn:microsoft.com/office/officeart/2005/8/layout/radial1"/>
    <dgm:cxn modelId="{EF221BA1-3A6E-4EB9-9A30-44A3D53D7B76}" type="presParOf" srcId="{940F0E96-A731-44E1-B239-86332B6F1F3C}" destId="{B2791135-E62E-4F13-B80A-772C3132AD3E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DEEAC-5001-4B0F-BCA0-29B4B593CD27}" type="datetimeFigureOut">
              <a:rPr lang="tr-TR" smtClean="0"/>
              <a:t>25.01.2019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83FDB-ED7F-4383-89D2-B4E356BC193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5776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+mutlaka yapılacak</a:t>
            </a:r>
          </a:p>
          <a:p>
            <a:r>
              <a:rPr lang="tr-TR" dirty="0" smtClean="0"/>
              <a:t>*değerlendirme</a:t>
            </a:r>
            <a:r>
              <a:rPr lang="tr-TR" baseline="0" dirty="0" smtClean="0"/>
              <a:t> sonucunda gerekirse yapılacak.</a:t>
            </a:r>
          </a:p>
          <a:p>
            <a:r>
              <a:rPr lang="tr-TR" baseline="0" dirty="0" smtClean="0"/>
              <a:t>Bu </a:t>
            </a:r>
            <a:r>
              <a:rPr lang="tr-TR" baseline="0" dirty="0" err="1" smtClean="0"/>
              <a:t>slaytı</a:t>
            </a:r>
            <a:r>
              <a:rPr lang="tr-TR" baseline="0" dirty="0" smtClean="0"/>
              <a:t> katılımcılardan izlem protokolleri kitabını açarak izlemelerini sağlayarak anlatın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12B72-1302-49B0-9ABF-75CF68438606}" type="slidenum">
              <a:rPr lang="tr-TR" smtClean="0"/>
              <a:pPr/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3557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5" indent="0" algn="ctr">
              <a:buNone/>
              <a:defRPr sz="2000"/>
            </a:lvl2pPr>
            <a:lvl3pPr marL="914310" indent="0" algn="ctr">
              <a:buNone/>
              <a:defRPr sz="1800"/>
            </a:lvl3pPr>
            <a:lvl4pPr marL="1371464" indent="0" algn="ctr">
              <a:buNone/>
              <a:defRPr sz="1600"/>
            </a:lvl4pPr>
            <a:lvl5pPr marL="1828618" indent="0" algn="ctr">
              <a:buNone/>
              <a:defRPr sz="1600"/>
            </a:lvl5pPr>
            <a:lvl6pPr marL="2285774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5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F9F58-64A1-4B27-8738-31B8E3E40B19}" type="datetime1">
              <a:rPr lang="tr-TR" smtClean="0"/>
              <a:t>25.01.2019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0745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9D305-584D-4CAC-9A08-9FAF6891B5D9}" type="datetime1">
              <a:rPr lang="tr-TR" smtClean="0"/>
              <a:t>25.01.2019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3330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91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1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5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0A-78BC-44E1-9848-DA2A7A572A25}" type="datetime1">
              <a:rPr lang="tr-TR" smtClean="0"/>
              <a:t>25.01.2019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9271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65E60-62A1-4F89-90D7-A8B4EF2783C3}" type="datetime1">
              <a:rPr lang="tr-TR" smtClean="0"/>
              <a:t>25.01.2019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3226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365130"/>
            <a:ext cx="78867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8" indent="0">
              <a:buNone/>
              <a:defRPr sz="1600" b="1"/>
            </a:lvl5pPr>
            <a:lvl6pPr marL="2285774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5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8" indent="0">
              <a:buNone/>
              <a:defRPr sz="1600" b="1"/>
            </a:lvl5pPr>
            <a:lvl6pPr marL="2285774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5" y="2505075"/>
            <a:ext cx="3887391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3E2D6-9105-45C5-A736-1153518E8DF7}" type="datetime1">
              <a:rPr lang="tr-TR" smtClean="0"/>
              <a:t>25.01.2019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65274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73D23-98C0-469C-8F70-B46D130C352D}" type="datetime1">
              <a:rPr lang="tr-TR" smtClean="0"/>
              <a:t>25.01.2019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711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63179-2D57-4E11-BE94-00A94F181DE4}" type="datetime1">
              <a:rPr lang="tr-TR" smtClean="0"/>
              <a:t>25.01.2019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41570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5" y="987430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5" indent="0">
              <a:buNone/>
              <a:defRPr sz="1400"/>
            </a:lvl2pPr>
            <a:lvl3pPr marL="914310" indent="0">
              <a:buNone/>
              <a:defRPr sz="1200"/>
            </a:lvl3pPr>
            <a:lvl4pPr marL="1371464" indent="0">
              <a:buNone/>
              <a:defRPr sz="1000"/>
            </a:lvl4pPr>
            <a:lvl5pPr marL="1828618" indent="0">
              <a:buNone/>
              <a:defRPr sz="1000"/>
            </a:lvl5pPr>
            <a:lvl6pPr marL="2285774" indent="0">
              <a:buNone/>
              <a:defRPr sz="1000"/>
            </a:lvl6pPr>
            <a:lvl7pPr marL="2742926" indent="0">
              <a:buNone/>
              <a:defRPr sz="1000"/>
            </a:lvl7pPr>
            <a:lvl8pPr marL="3200080" indent="0">
              <a:buNone/>
              <a:defRPr sz="1000"/>
            </a:lvl8pPr>
            <a:lvl9pPr marL="3657235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0FC2-19D5-4022-8F26-A59E9A7AD5CC}" type="datetime1">
              <a:rPr lang="tr-TR" smtClean="0"/>
              <a:t>25.01.2019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68802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5" y="987430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400"/>
            </a:lvl3pPr>
            <a:lvl4pPr marL="1371464" indent="0">
              <a:buNone/>
              <a:defRPr sz="2000"/>
            </a:lvl4pPr>
            <a:lvl5pPr marL="1828618" indent="0">
              <a:buNone/>
              <a:defRPr sz="2000"/>
            </a:lvl5pPr>
            <a:lvl6pPr marL="2285774" indent="0">
              <a:buNone/>
              <a:defRPr sz="2000"/>
            </a:lvl6pPr>
            <a:lvl7pPr marL="2742926" indent="0">
              <a:buNone/>
              <a:defRPr sz="2000"/>
            </a:lvl7pPr>
            <a:lvl8pPr marL="3200080" indent="0">
              <a:buNone/>
              <a:defRPr sz="2000"/>
            </a:lvl8pPr>
            <a:lvl9pPr marL="3657235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5" indent="0">
              <a:buNone/>
              <a:defRPr sz="1400"/>
            </a:lvl2pPr>
            <a:lvl3pPr marL="914310" indent="0">
              <a:buNone/>
              <a:defRPr sz="1200"/>
            </a:lvl3pPr>
            <a:lvl4pPr marL="1371464" indent="0">
              <a:buNone/>
              <a:defRPr sz="1000"/>
            </a:lvl4pPr>
            <a:lvl5pPr marL="1828618" indent="0">
              <a:buNone/>
              <a:defRPr sz="1000"/>
            </a:lvl5pPr>
            <a:lvl6pPr marL="2285774" indent="0">
              <a:buNone/>
              <a:defRPr sz="1000"/>
            </a:lvl6pPr>
            <a:lvl7pPr marL="2742926" indent="0">
              <a:buNone/>
              <a:defRPr sz="1000"/>
            </a:lvl7pPr>
            <a:lvl8pPr marL="3200080" indent="0">
              <a:buNone/>
              <a:defRPr sz="1000"/>
            </a:lvl8pPr>
            <a:lvl9pPr marL="3657235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260F-9D7A-4EEE-A2C8-469394ADFF6A}" type="datetime1">
              <a:rPr lang="tr-TR" smtClean="0"/>
              <a:t>25.01.2019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529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C15A-7583-4FDA-9E17-6E21708CA7BE}" type="datetime1">
              <a:rPr lang="tr-TR" smtClean="0"/>
              <a:t>25.01.2019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2992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365127"/>
            <a:ext cx="1971675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7"/>
            <a:ext cx="5800725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FD6C-0FDC-405D-ACF1-5FB52C2A5638}" type="datetime1">
              <a:rPr lang="tr-TR" smtClean="0"/>
              <a:t>25.01.2019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81064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Başlık, Metin ve Küçü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Küçük Resim Yer Tutucusu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tr-TR" noProof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595E2-B108-4A37-8DD6-3371717DA8D5}" type="datetime1">
              <a:rPr lang="tr-TR" smtClean="0"/>
              <a:t>25.01.2019</a:t>
            </a:fld>
            <a:endParaRPr lang="en-US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Çocuk ve Ergen Sağlığı Dairesi Başkanlığı</a:t>
            </a:r>
            <a:endParaRPr lang="en-US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30ABE-AE9F-4815-96AD-956BADEC23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461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6369483" y="6561952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 smtClean="0"/>
              <a:t>İstatistik ve Bilgi İşlem Daire Başkanlığı</a:t>
            </a:r>
            <a:endParaRPr lang="tr-TR" sz="1200" dirty="0"/>
          </a:p>
        </p:txBody>
      </p:sp>
      <p:pic>
        <p:nvPicPr>
          <p:cNvPr id="13" name="11 Resim" descr="sagliklogo-1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763000" y="6222704"/>
            <a:ext cx="366680" cy="6352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etin kutusu"/>
          <p:cNvSpPr txBox="1"/>
          <p:nvPr userDrawn="1"/>
        </p:nvSpPr>
        <p:spPr>
          <a:xfrm>
            <a:off x="6400800" y="6604087"/>
            <a:ext cx="2438400" cy="2540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r-TR" sz="1051" dirty="0" smtClean="0"/>
              <a:t>Çocuk ve Ergen Sağlığı Daire Başkanlığı</a:t>
            </a:r>
            <a:endParaRPr lang="tr-TR" sz="105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100" b="0"/>
            </a:lvl1pPr>
          </a:lstStyle>
          <a:p>
            <a:pPr algn="r"/>
            <a:fld id="{5729A877-110F-45D6-97CF-4CA347A21BEF}" type="slidenum">
              <a:rPr lang="tr-TR" smtClean="0"/>
              <a:pPr algn="r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3007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651933"/>
            <a:ext cx="7886700" cy="10387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C1B6B-2EC6-4EC4-9738-E382009AE5F5}" type="datetime1">
              <a:rPr lang="tr-TR" smtClean="0"/>
              <a:t>25.01.2019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Çocuk ve Ergen Sağlığı Dairesi Başkanlığı</a:t>
            </a:r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F4693-9243-487F-9922-E3D7C687370D}" type="slidenum">
              <a:rPr lang="tr-TR" smtClean="0"/>
              <a:t>‹#›</a:t>
            </a:fld>
            <a:endParaRPr lang="tr-TR"/>
          </a:p>
        </p:txBody>
      </p:sp>
      <p:sp>
        <p:nvSpPr>
          <p:cNvPr id="9" name="Metin kutusu 5"/>
          <p:cNvSpPr txBox="1"/>
          <p:nvPr userDrawn="1"/>
        </p:nvSpPr>
        <p:spPr>
          <a:xfrm>
            <a:off x="8322732" y="796062"/>
            <a:ext cx="821267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tr-TR" sz="600" b="1" dirty="0">
                <a:solidFill>
                  <a:srgbClr val="C00000"/>
                </a:solidFill>
                <a:latin typeface="Segoe UI Semibold" pitchFamily="34" charset="0"/>
                <a:cs typeface="Calibri" pitchFamily="34" charset="0"/>
              </a:rPr>
              <a:t>Halk Sağlığı</a:t>
            </a:r>
          </a:p>
          <a:p>
            <a:pPr algn="ctr"/>
            <a:r>
              <a:rPr lang="tr-TR" sz="600" b="1" dirty="0">
                <a:solidFill>
                  <a:srgbClr val="C00000"/>
                </a:solidFill>
                <a:latin typeface="Segoe UI Semibold" pitchFamily="34" charset="0"/>
                <a:cs typeface="Calibri" pitchFamily="34" charset="0"/>
              </a:rPr>
              <a:t>Genel Müdürlüğü</a:t>
            </a:r>
          </a:p>
        </p:txBody>
      </p:sp>
      <p:pic>
        <p:nvPicPr>
          <p:cNvPr id="10" name="Resim 9"/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7" t="5431" r="25734" b="5433"/>
          <a:stretch/>
        </p:blipFill>
        <p:spPr>
          <a:xfrm>
            <a:off x="8367519" y="44624"/>
            <a:ext cx="740985" cy="740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8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l" defTabSz="91431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0000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578" indent="-228578" algn="l" defTabSz="91431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734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2886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040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195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349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4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8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4" indent="-228578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8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hsgm.saglik.gov.tr/tr/cocukergen-anasayfa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685799" y="1864519"/>
            <a:ext cx="7772400" cy="2449074"/>
          </a:xfrm>
        </p:spPr>
        <p:txBody>
          <a:bodyPr>
            <a:noAutofit/>
          </a:bodyPr>
          <a:lstStyle/>
          <a:p>
            <a:r>
              <a:rPr lang="tr-TR" sz="4800" dirty="0" smtClean="0">
                <a:solidFill>
                  <a:srgbClr val="C00000"/>
                </a:solidFill>
              </a:rPr>
              <a:t>BEBEK, ÇOCUK, ERGEN İZLEMLERİ</a:t>
            </a:r>
            <a:br>
              <a:rPr lang="tr-TR" sz="4800" dirty="0" smtClean="0">
                <a:solidFill>
                  <a:srgbClr val="C00000"/>
                </a:solidFill>
              </a:rPr>
            </a:br>
            <a:r>
              <a:rPr lang="tr-TR" sz="4800" dirty="0" smtClean="0">
                <a:solidFill>
                  <a:srgbClr val="C00000"/>
                </a:solidFill>
              </a:rPr>
              <a:t>VE</a:t>
            </a:r>
            <a:br>
              <a:rPr lang="tr-TR" sz="4800" dirty="0" smtClean="0">
                <a:solidFill>
                  <a:srgbClr val="C00000"/>
                </a:solidFill>
              </a:rPr>
            </a:br>
            <a:r>
              <a:rPr lang="tr-TR" sz="4800" dirty="0" smtClean="0">
                <a:solidFill>
                  <a:srgbClr val="C00000"/>
                </a:solidFill>
              </a:rPr>
              <a:t>İZLEM PROTOKOLLERİ</a:t>
            </a:r>
            <a:endParaRPr lang="tr-TR" sz="4800" dirty="0">
              <a:solidFill>
                <a:srgbClr val="C00000"/>
              </a:solidFill>
            </a:endParaRPr>
          </a:p>
        </p:txBody>
      </p:sp>
      <p:sp>
        <p:nvSpPr>
          <p:cNvPr id="6" name="Altbilgi Yer Tutucusu 4"/>
          <p:cNvSpPr>
            <a:spLocks noGrp="1"/>
          </p:cNvSpPr>
          <p:nvPr>
            <p:ph type="ftr" sz="quarter" idx="11"/>
          </p:nvPr>
        </p:nvSpPr>
        <p:spPr>
          <a:xfrm>
            <a:off x="3028951" y="6356355"/>
            <a:ext cx="3086100" cy="365125"/>
          </a:xfrm>
        </p:spPr>
        <p:txBody>
          <a:bodyPr/>
          <a:lstStyle/>
          <a:p>
            <a:r>
              <a:rPr lang="tr-TR" dirty="0" smtClean="0"/>
              <a:t>Çocuk ve Ergen Sağlığı Dairesi Başkanlığı</a:t>
            </a:r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693" y="4443764"/>
            <a:ext cx="6268613" cy="165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Amaç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Clr>
                <a:srgbClr val="0070C0"/>
              </a:buClr>
              <a:buNone/>
            </a:pPr>
            <a:r>
              <a:rPr lang="tr-TR" altLang="tr-TR" dirty="0" smtClean="0">
                <a:ea typeface="Times" pitchFamily="18" charset="0"/>
              </a:rPr>
              <a:t>Bu </a:t>
            </a:r>
            <a:r>
              <a:rPr lang="tr-TR" altLang="tr-TR" dirty="0">
                <a:ea typeface="Times" pitchFamily="18" charset="0"/>
              </a:rPr>
              <a:t>oturumun sonunda bebek, çocuk, ergen izlemleri ve hazırlanan protokoller hakkında bilgi sahibi olunması ve öneminin kavranması amaçlanmıştır.</a:t>
            </a:r>
          </a:p>
          <a:p>
            <a:pPr marL="0" indent="0" algn="just">
              <a:buNone/>
            </a:pPr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Çocuk ve Ergen Sağlığı Dairesi Başkanlığı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5847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 smtClean="0">
                <a:solidFill>
                  <a:srgbClr val="C00000"/>
                </a:solidFill>
                <a:ea typeface="+mn-ea"/>
              </a:rPr>
              <a:t>Öğrenim hedefleri</a:t>
            </a:r>
            <a:endParaRPr lang="tr-TR" sz="4000" dirty="0">
              <a:solidFill>
                <a:srgbClr val="C00000"/>
              </a:solidFill>
              <a:ea typeface="+mn-ea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İzlem yapılması gerekli grupları sayabilmeliyiz</a:t>
            </a:r>
          </a:p>
          <a:p>
            <a:r>
              <a:rPr lang="tr-TR" dirty="0" smtClean="0"/>
              <a:t>İzlemin önemini söyleyebilmeliyiz</a:t>
            </a:r>
          </a:p>
          <a:p>
            <a:r>
              <a:rPr lang="tr-TR" dirty="0" smtClean="0"/>
              <a:t>İzlemin ilkelerini sayabilmeliyiz</a:t>
            </a:r>
          </a:p>
          <a:p>
            <a:r>
              <a:rPr lang="tr-TR" dirty="0" smtClean="0"/>
              <a:t>Bebek, çocuk ve ergenlerde tanımlanan izlem zamanlarını ve aralıklarını sayabilmeliyiz</a:t>
            </a:r>
          </a:p>
          <a:p>
            <a:r>
              <a:rPr lang="tr-TR" dirty="0" smtClean="0"/>
              <a:t>Protokollerin içeriği ve kullanım yöntemini açıklayabilmeliyiz</a:t>
            </a:r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9486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>
                <a:solidFill>
                  <a:srgbClr val="C00000"/>
                </a:solidFill>
              </a:rPr>
              <a:t>Öğrenim hedefleri</a:t>
            </a:r>
            <a:endParaRPr lang="tr-TR" sz="4000" dirty="0">
              <a:solidFill>
                <a:srgbClr val="C00000"/>
              </a:solidFill>
              <a:ea typeface="+mn-ea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Her izlemde yapılması gerekenleri sıralayabilmeliyiz</a:t>
            </a:r>
          </a:p>
          <a:p>
            <a:r>
              <a:rPr lang="tr-TR" dirty="0" smtClean="0"/>
              <a:t>Protokollerin önemini söyleyebilmeliyiz</a:t>
            </a:r>
          </a:p>
          <a:p>
            <a:r>
              <a:rPr lang="tr-TR" dirty="0" smtClean="0"/>
              <a:t>İzlemlerin performans sitemindeki yerini söyleyebilmeliyiz</a:t>
            </a:r>
          </a:p>
          <a:p>
            <a:r>
              <a:rPr lang="tr-TR" dirty="0" smtClean="0"/>
              <a:t>Tam izlenen kavramını açıklayabilmeliyiz</a:t>
            </a:r>
          </a:p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4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4669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pPr eaLnBrk="0" hangingPunct="0"/>
            <a:r>
              <a:rPr lang="tr-TR" sz="4000" dirty="0">
                <a:solidFill>
                  <a:srgbClr val="C00000"/>
                </a:solidFill>
                <a:ea typeface="+mn-ea"/>
              </a:rPr>
              <a:t>İzlenmesi Gereken Gruplar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-TR" dirty="0" smtClean="0"/>
              <a:t>15- 49 yaş kadınlar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Gebeler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Lohusalar</a:t>
            </a:r>
          </a:p>
          <a:p>
            <a:pPr>
              <a:lnSpc>
                <a:spcPct val="90000"/>
              </a:lnSpc>
            </a:pPr>
            <a:r>
              <a:rPr lang="tr-TR" dirty="0" smtClean="0">
                <a:solidFill>
                  <a:schemeClr val="hlink"/>
                </a:solidFill>
              </a:rPr>
              <a:t>0-5 yaş çocuklar</a:t>
            </a:r>
          </a:p>
          <a:p>
            <a:pPr>
              <a:lnSpc>
                <a:spcPct val="90000"/>
              </a:lnSpc>
            </a:pPr>
            <a:r>
              <a:rPr lang="tr-TR" dirty="0" smtClean="0">
                <a:solidFill>
                  <a:schemeClr val="hlink"/>
                </a:solidFill>
              </a:rPr>
              <a:t>Okul çağı çocuklar</a:t>
            </a:r>
          </a:p>
          <a:p>
            <a:pPr>
              <a:lnSpc>
                <a:spcPct val="90000"/>
              </a:lnSpc>
            </a:pPr>
            <a:r>
              <a:rPr lang="tr-TR" dirty="0" smtClean="0">
                <a:solidFill>
                  <a:schemeClr val="hlink"/>
                </a:solidFill>
              </a:rPr>
              <a:t>Ergenler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Bulaşıcı hastalıklar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Kronik Hastalıklar</a:t>
            </a:r>
          </a:p>
          <a:p>
            <a:pPr>
              <a:lnSpc>
                <a:spcPct val="90000"/>
              </a:lnSpc>
            </a:pPr>
            <a:endParaRPr lang="tr-TR" dirty="0" smtClean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6729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/>
            <a:r>
              <a:rPr lang="tr-TR" sz="4000" dirty="0">
                <a:solidFill>
                  <a:srgbClr val="C00000"/>
                </a:solidFill>
                <a:ea typeface="+mn-ea"/>
              </a:rPr>
              <a:t>Çocuk İzlemleri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en-AU" sz="3600" b="1" dirty="0" err="1"/>
              <a:t>Biyolojik</a:t>
            </a:r>
            <a:r>
              <a:rPr lang="tr-TR" sz="3600" b="1" dirty="0"/>
              <a:t>,</a:t>
            </a:r>
            <a:r>
              <a:rPr lang="tr-TR" sz="3600" dirty="0"/>
              <a:t> </a:t>
            </a:r>
          </a:p>
          <a:p>
            <a:pPr marL="0" indent="0">
              <a:buNone/>
            </a:pPr>
            <a:r>
              <a:rPr lang="en-AU" sz="3600" b="1" dirty="0" err="1"/>
              <a:t>psikososyal</a:t>
            </a:r>
            <a:r>
              <a:rPr lang="en-AU" sz="3600" b="1" dirty="0"/>
              <a:t> </a:t>
            </a:r>
            <a:endParaRPr lang="tr-TR" sz="3600" b="1" dirty="0"/>
          </a:p>
          <a:p>
            <a:pPr marL="0" indent="0">
              <a:buNone/>
            </a:pPr>
            <a:r>
              <a:rPr lang="tr-TR" sz="3600" dirty="0"/>
              <a:t>ve </a:t>
            </a:r>
            <a:r>
              <a:rPr lang="en-AU" sz="3600" b="1" dirty="0" err="1"/>
              <a:t>gelişimsel</a:t>
            </a:r>
            <a:r>
              <a:rPr lang="tr-TR" sz="3600" b="1" dirty="0"/>
              <a:t> </a:t>
            </a:r>
            <a:r>
              <a:rPr lang="tr-TR" sz="3600" dirty="0"/>
              <a:t>problemlerin </a:t>
            </a:r>
            <a:r>
              <a:rPr lang="en-AU" sz="3600" dirty="0" err="1"/>
              <a:t>tanı</a:t>
            </a:r>
            <a:r>
              <a:rPr lang="tr-TR" sz="3600" dirty="0"/>
              <a:t>,</a:t>
            </a:r>
            <a:r>
              <a:rPr lang="en-AU" sz="3600" dirty="0"/>
              <a:t> </a:t>
            </a:r>
            <a:r>
              <a:rPr lang="en-AU" sz="3600" dirty="0" err="1"/>
              <a:t>tedavi</a:t>
            </a:r>
            <a:r>
              <a:rPr lang="en-AU" sz="3600" dirty="0"/>
              <a:t> </a:t>
            </a:r>
            <a:r>
              <a:rPr lang="en-AU" sz="3600" dirty="0" err="1"/>
              <a:t>ve</a:t>
            </a:r>
            <a:r>
              <a:rPr lang="tr-TR" sz="3600" dirty="0"/>
              <a:t> </a:t>
            </a:r>
            <a:r>
              <a:rPr lang="en-AU" sz="3600" dirty="0" err="1"/>
              <a:t>rehabilitasyonu</a:t>
            </a:r>
            <a:r>
              <a:rPr lang="tr-TR" sz="3600" dirty="0" err="1"/>
              <a:t>na</a:t>
            </a:r>
            <a:r>
              <a:rPr lang="tr-TR" sz="3600" dirty="0"/>
              <a:t> yönelik önemli hizmetler sunan,</a:t>
            </a:r>
            <a:r>
              <a:rPr lang="en-AU" sz="3600" dirty="0"/>
              <a:t>  </a:t>
            </a:r>
            <a:endParaRPr lang="tr-TR" sz="3600" dirty="0"/>
          </a:p>
          <a:p>
            <a:pPr marL="0" indent="0">
              <a:buNone/>
            </a:pPr>
            <a:r>
              <a:rPr lang="tr-TR" sz="3600" dirty="0"/>
              <a:t>o</a:t>
            </a:r>
            <a:r>
              <a:rPr lang="en-AU" sz="3600" dirty="0" err="1"/>
              <a:t>kul</a:t>
            </a:r>
            <a:r>
              <a:rPr lang="en-AU" sz="3600" dirty="0"/>
              <a:t> </a:t>
            </a:r>
            <a:r>
              <a:rPr lang="en-AU" sz="3600" dirty="0" err="1"/>
              <a:t>öncesinde</a:t>
            </a:r>
            <a:r>
              <a:rPr lang="en-AU" sz="3600" dirty="0"/>
              <a:t> HER </a:t>
            </a:r>
            <a:r>
              <a:rPr lang="tr-TR" sz="3600" dirty="0"/>
              <a:t>ÇOCUĞU </a:t>
            </a:r>
            <a:r>
              <a:rPr lang="en-AU" sz="3600" dirty="0" err="1"/>
              <a:t>izleyen</a:t>
            </a:r>
            <a:r>
              <a:rPr lang="en-AU" sz="3600" dirty="0"/>
              <a:t> </a:t>
            </a:r>
            <a:r>
              <a:rPr lang="en-AU" sz="3600" dirty="0" err="1"/>
              <a:t>tek</a:t>
            </a:r>
            <a:r>
              <a:rPr lang="en-AU" sz="3600" dirty="0"/>
              <a:t> </a:t>
            </a:r>
            <a:r>
              <a:rPr lang="tr-TR" sz="3600" dirty="0"/>
              <a:t>s</a:t>
            </a:r>
            <a:r>
              <a:rPr lang="en-AU" sz="3600" dirty="0" err="1"/>
              <a:t>istem</a:t>
            </a:r>
            <a:r>
              <a:rPr lang="tr-TR" sz="3600" dirty="0"/>
              <a:t>, </a:t>
            </a:r>
            <a:r>
              <a:rPr lang="en-AU" sz="3600" b="1" dirty="0" err="1"/>
              <a:t>sağlık</a:t>
            </a:r>
            <a:r>
              <a:rPr lang="tr-TR" sz="3600" b="1" dirty="0"/>
              <a:t> </a:t>
            </a:r>
            <a:r>
              <a:rPr lang="en-AU" sz="3600" b="1" dirty="0" err="1"/>
              <a:t>sistemidir</a:t>
            </a:r>
            <a:r>
              <a:rPr lang="en-AU" sz="3600" dirty="0"/>
              <a:t>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/>
            </a:pPr>
            <a:fld id="{CEF30ABE-AE9F-4815-96AD-956BADEC23A9}" type="slidenum">
              <a:rPr lang="en-US" smtClean="0"/>
              <a:pPr algn="r">
                <a:defRPr/>
              </a:pPr>
              <a:t>6</a:t>
            </a:fld>
            <a:endParaRPr lang="en-US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684069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Sağlıklı Çocuk İzlemi Nedir?</a:t>
            </a:r>
          </a:p>
        </p:txBody>
      </p:sp>
      <p:sp>
        <p:nvSpPr>
          <p:cNvPr id="7" name="6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Çocuk sağlığı izlemi; </a:t>
            </a:r>
          </a:p>
          <a:p>
            <a:pPr lvl="1"/>
            <a:r>
              <a:rPr lang="tr-TR" dirty="0" smtClean="0"/>
              <a:t>Tüm çocuklara verilmesi gereken ve </a:t>
            </a:r>
          </a:p>
          <a:p>
            <a:pPr lvl="1"/>
            <a:r>
              <a:rPr lang="tr-TR" dirty="0" smtClean="0"/>
              <a:t>Çocuğun fiziksel, ruhsal  ve sosyal yönden tam bir iyilik hali içinde olup olmadığının değerlendirilmesidir</a:t>
            </a:r>
          </a:p>
          <a:p>
            <a:r>
              <a:rPr lang="tr-TR" dirty="0" smtClean="0"/>
              <a:t>Bu izlem; </a:t>
            </a:r>
          </a:p>
          <a:p>
            <a:pPr lvl="1"/>
            <a:r>
              <a:rPr lang="tr-TR" dirty="0" smtClean="0"/>
              <a:t>Hekim, aile, hekim dışı sağlık personeli işbirliği içinde yürütülmeli </a:t>
            </a:r>
          </a:p>
          <a:p>
            <a:pPr lvl="1"/>
            <a:r>
              <a:rPr lang="tr-TR" dirty="0" smtClean="0"/>
              <a:t>Çocuk, içinde bulunduğu fiziksel ve sosyal çevre ile birlikte değerlendirilmelidir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F30ABE-AE9F-4815-96AD-956BADEC23A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6605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İzlem Neden Önemlidir?</a:t>
            </a:r>
          </a:p>
        </p:txBody>
      </p:sp>
      <p:sp>
        <p:nvSpPr>
          <p:cNvPr id="7" name="6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Birinci basamak çocuk sağlığı ve hastalıkları hizmetlerinin </a:t>
            </a:r>
            <a:r>
              <a:rPr lang="tr-TR" b="1" dirty="0"/>
              <a:t>temel</a:t>
            </a:r>
            <a:r>
              <a:rPr lang="tr-TR" dirty="0"/>
              <a:t>ini </a:t>
            </a:r>
            <a:r>
              <a:rPr lang="tr-TR" dirty="0" smtClean="0"/>
              <a:t>oluşturmakta </a:t>
            </a:r>
            <a:endParaRPr lang="tr-TR" dirty="0"/>
          </a:p>
          <a:p>
            <a:r>
              <a:rPr lang="tr-TR" b="1" dirty="0"/>
              <a:t>Koruyucu</a:t>
            </a:r>
            <a:r>
              <a:rPr lang="tr-TR" dirty="0"/>
              <a:t> hekimlik uygulamalarının sunulduğu bir </a:t>
            </a:r>
            <a:r>
              <a:rPr lang="tr-TR" b="1" dirty="0"/>
              <a:t>sağlık </a:t>
            </a:r>
            <a:r>
              <a:rPr lang="tr-TR" b="1" dirty="0" smtClean="0"/>
              <a:t>hizmeti</a:t>
            </a:r>
            <a:r>
              <a:rPr lang="tr-TR" dirty="0" smtClean="0"/>
              <a:t> </a:t>
            </a:r>
            <a:endParaRPr lang="tr-TR" dirty="0"/>
          </a:p>
          <a:p>
            <a:r>
              <a:rPr lang="tr-TR" dirty="0"/>
              <a:t>Hekimler, çocuk sağlığı hizmetlerinin köşe taşını oluşturan </a:t>
            </a:r>
            <a:r>
              <a:rPr lang="tr-TR" b="1" dirty="0"/>
              <a:t>ön bilgilendirme ve koruyucu hekimlik uygulama olanağı</a:t>
            </a:r>
            <a:r>
              <a:rPr lang="tr-TR" dirty="0"/>
              <a:t>nı en çok rutin sağlam çocuk kontrolleri sırasında </a:t>
            </a:r>
            <a:r>
              <a:rPr lang="tr-TR" dirty="0" smtClean="0"/>
              <a:t>bulurlar </a:t>
            </a:r>
            <a:endParaRPr lang="tr-TR" dirty="0"/>
          </a:p>
          <a:p>
            <a:r>
              <a:rPr lang="tr-TR" dirty="0"/>
              <a:t>Amaç</a:t>
            </a:r>
            <a:r>
              <a:rPr lang="tr-TR" b="1" dirty="0"/>
              <a:t> </a:t>
            </a:r>
            <a:r>
              <a:rPr lang="it-IT" b="1" dirty="0"/>
              <a:t>sağlığın geliştirilmesi ve desteklenmesi</a:t>
            </a:r>
            <a:r>
              <a:rPr lang="it-IT" dirty="0"/>
              <a:t>ni </a:t>
            </a:r>
            <a:r>
              <a:rPr lang="it-IT" dirty="0" smtClean="0"/>
              <a:t>sağlamak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F30ABE-AE9F-4815-96AD-956BADEC23A9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793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İzlemin İlkeleri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341313" indent="-341313">
              <a:spcBef>
                <a:spcPts val="0"/>
              </a:spcBef>
              <a:buNone/>
            </a:pPr>
            <a:r>
              <a:rPr lang="tr-TR" dirty="0"/>
              <a:t>1. Hastalıkların önlenmesi</a:t>
            </a:r>
          </a:p>
          <a:p>
            <a:pPr lvl="1">
              <a:spcBef>
                <a:spcPts val="0"/>
              </a:spcBef>
            </a:pPr>
            <a:r>
              <a:rPr lang="tr-TR" dirty="0"/>
              <a:t>Büyüme-gelişmenin izlenmesi</a:t>
            </a:r>
          </a:p>
          <a:p>
            <a:pPr lvl="1">
              <a:spcBef>
                <a:spcPts val="0"/>
              </a:spcBef>
            </a:pPr>
            <a:r>
              <a:rPr lang="tr-TR" dirty="0"/>
              <a:t>Yaşa uygun beslenmenin sağlanması</a:t>
            </a:r>
          </a:p>
          <a:p>
            <a:pPr lvl="1">
              <a:spcBef>
                <a:spcPts val="0"/>
              </a:spcBef>
            </a:pPr>
            <a:r>
              <a:rPr lang="tr-TR" dirty="0"/>
              <a:t>Aşılama</a:t>
            </a:r>
          </a:p>
          <a:p>
            <a:pPr lvl="1">
              <a:spcBef>
                <a:spcPts val="0"/>
              </a:spcBef>
            </a:pPr>
            <a:r>
              <a:rPr lang="tr-TR" dirty="0"/>
              <a:t>Sağlık eğitimi</a:t>
            </a:r>
          </a:p>
          <a:p>
            <a:pPr marL="341313" indent="-341313">
              <a:spcBef>
                <a:spcPts val="0"/>
              </a:spcBef>
              <a:buNone/>
            </a:pPr>
            <a:r>
              <a:rPr lang="tr-TR" dirty="0"/>
              <a:t>2. Hastalıkların erken tanı ve tedavisi</a:t>
            </a:r>
          </a:p>
          <a:p>
            <a:pPr lvl="1">
              <a:spcBef>
                <a:spcPts val="0"/>
              </a:spcBef>
            </a:pPr>
            <a:r>
              <a:rPr lang="tr-TR" dirty="0"/>
              <a:t>Öykü</a:t>
            </a:r>
          </a:p>
          <a:p>
            <a:pPr lvl="1">
              <a:spcBef>
                <a:spcPts val="0"/>
              </a:spcBef>
            </a:pPr>
            <a:r>
              <a:rPr lang="tr-TR" dirty="0"/>
              <a:t>Fizik muayene</a:t>
            </a:r>
          </a:p>
          <a:p>
            <a:pPr lvl="1">
              <a:spcBef>
                <a:spcPts val="0"/>
              </a:spcBef>
            </a:pPr>
            <a:r>
              <a:rPr lang="tr-TR" dirty="0" smtClean="0"/>
              <a:t>Taramalar</a:t>
            </a:r>
            <a:endParaRPr lang="tr-TR" dirty="0"/>
          </a:p>
        </p:txBody>
      </p:sp>
      <p:sp>
        <p:nvSpPr>
          <p:cNvPr id="6" name="İçerik Yer Tutucusu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341313" indent="-341313">
              <a:spcBef>
                <a:spcPts val="0"/>
              </a:spcBef>
              <a:buNone/>
            </a:pPr>
            <a:r>
              <a:rPr lang="tr-TR" dirty="0"/>
              <a:t>3. Çocuğun sağlıklı yetişmesi konusunda aileye destek</a:t>
            </a:r>
          </a:p>
          <a:p>
            <a:pPr lvl="1">
              <a:spcBef>
                <a:spcPts val="0"/>
              </a:spcBef>
            </a:pPr>
            <a:r>
              <a:rPr lang="tr-TR" dirty="0"/>
              <a:t>Sağlık eğitimi</a:t>
            </a:r>
          </a:p>
          <a:p>
            <a:pPr lvl="1">
              <a:spcBef>
                <a:spcPts val="0"/>
              </a:spcBef>
            </a:pPr>
            <a:r>
              <a:rPr lang="tr-TR" dirty="0"/>
              <a:t>Çocuk yetiştirilmesi konusunda danışmanlık</a:t>
            </a:r>
          </a:p>
          <a:p>
            <a:pPr lvl="1">
              <a:spcBef>
                <a:spcPts val="0"/>
              </a:spcBef>
            </a:pPr>
            <a:r>
              <a:rPr lang="tr-TR" dirty="0"/>
              <a:t>Aile planlaması konusunda danışmanlık</a:t>
            </a:r>
          </a:p>
          <a:p>
            <a:pPr marL="341313" indent="-341313">
              <a:spcBef>
                <a:spcPts val="0"/>
              </a:spcBef>
              <a:buNone/>
            </a:pPr>
            <a:r>
              <a:rPr lang="pt-BR" dirty="0"/>
              <a:t>4. Bakımın sürekli olmasının sağlanması</a:t>
            </a:r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8528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yagram"/>
          <p:cNvGraphicFramePr/>
          <p:nvPr>
            <p:extLst>
              <p:ext uri="{D42A27DB-BD31-4B8C-83A1-F6EECF244321}">
                <p14:modId xmlns:p14="http://schemas.microsoft.com/office/powerpoint/2010/main" val="2729140786"/>
              </p:ext>
            </p:extLst>
          </p:nvPr>
        </p:nvGraphicFramePr>
        <p:xfrm>
          <a:off x="457200" y="1052517"/>
          <a:ext cx="8229600" cy="5303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10</a:t>
            </a:fld>
            <a:endParaRPr lang="tr-TR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866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van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en-US" sz="4000" dirty="0" err="1">
                <a:solidFill>
                  <a:srgbClr val="C00000"/>
                </a:solidFill>
                <a:ea typeface="+mn-ea"/>
              </a:rPr>
              <a:t>Bebek</a:t>
            </a:r>
            <a:r>
              <a:rPr lang="en-US" sz="4000" dirty="0">
                <a:solidFill>
                  <a:srgbClr val="C00000"/>
                </a:solidFill>
                <a:ea typeface="+mn-ea"/>
              </a:rPr>
              <a:t> </a:t>
            </a:r>
            <a:r>
              <a:rPr lang="en-US" sz="4000" dirty="0" err="1">
                <a:solidFill>
                  <a:srgbClr val="C00000"/>
                </a:solidFill>
                <a:ea typeface="+mn-ea"/>
              </a:rPr>
              <a:t>İzlem</a:t>
            </a:r>
            <a:r>
              <a:rPr lang="tr-TR" sz="4000" dirty="0">
                <a:solidFill>
                  <a:srgbClr val="C00000"/>
                </a:solidFill>
                <a:ea typeface="+mn-ea"/>
              </a:rPr>
              <a:t> Zamanları ve Aralıkları</a:t>
            </a:r>
          </a:p>
        </p:txBody>
      </p:sp>
      <p:sp>
        <p:nvSpPr>
          <p:cNvPr id="5837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28650" y="1825625"/>
            <a:ext cx="4926115" cy="435133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lvl="1" indent="0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1. İzlem: Doğumda</a:t>
            </a:r>
            <a:endParaRPr lang="tr-TR" dirty="0"/>
          </a:p>
          <a:p>
            <a:pPr marL="0" lvl="1" indent="0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2. İzlem: Doğumdan sonraki ilk hafta içinde </a:t>
            </a:r>
            <a:r>
              <a:rPr lang="tr-TR" dirty="0" err="1" smtClean="0"/>
              <a:t>yenidoğanın</a:t>
            </a:r>
            <a:r>
              <a:rPr lang="tr-TR" dirty="0" smtClean="0"/>
              <a:t> izlemi (1.-10.gün arası)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3. İzlem: 15. gün (11.-29. gün arası)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4. İzlem: 41. gün (30.-59. gün arası)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5. İzlem: 2. ay (60.-89. gün arası)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6. İzlem: 3. ay (90.-115. gün)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7. İzlem: 4. ay (120.-150. gün)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8. İzlem: 6. ay (180.-210. gün)</a:t>
            </a:r>
          </a:p>
          <a:p>
            <a:pPr marL="0" lvl="1" indent="0" fontAlgn="base">
              <a:spcBef>
                <a:spcPts val="476"/>
              </a:spcBef>
              <a:spcAft>
                <a:spcPts val="332"/>
              </a:spcAft>
              <a:buClr>
                <a:schemeClr val="tx1"/>
              </a:buClr>
              <a:buNone/>
            </a:pPr>
            <a:r>
              <a:rPr lang="tr-TR" dirty="0" smtClean="0"/>
              <a:t>9. İzlem: 9. ay (250.-290. gün)</a:t>
            </a:r>
          </a:p>
          <a:p>
            <a:pPr marL="990502" lvl="1" indent="-533347">
              <a:lnSpc>
                <a:spcPct val="110000"/>
              </a:lnSpc>
              <a:spcAft>
                <a:spcPct val="15000"/>
              </a:spcAft>
              <a:buClr>
                <a:schemeClr val="tx1"/>
              </a:buClr>
              <a:buNone/>
            </a:pPr>
            <a:endParaRPr lang="tr-TR" dirty="0" smtClean="0"/>
          </a:p>
        </p:txBody>
      </p:sp>
      <p:sp>
        <p:nvSpPr>
          <p:cNvPr id="9" name="İçerik Yer Tutucusu 8"/>
          <p:cNvSpPr>
            <a:spLocks noGrp="1"/>
          </p:cNvSpPr>
          <p:nvPr>
            <p:ph sz="half" idx="2"/>
          </p:nvPr>
        </p:nvSpPr>
        <p:spPr>
          <a:xfrm>
            <a:off x="5648769" y="1825625"/>
            <a:ext cx="2866581" cy="435133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tr-TR" sz="3600" b="1" dirty="0"/>
              <a:t>Aile hekimleri bebek </a:t>
            </a:r>
            <a:r>
              <a:rPr lang="tr-TR" sz="3600" b="1" dirty="0" smtClean="0"/>
              <a:t>izlemlerinde</a:t>
            </a:r>
            <a:r>
              <a:rPr lang="tr-TR" sz="3600" b="1" dirty="0"/>
              <a:t>; </a:t>
            </a:r>
            <a:endParaRPr lang="tr-TR" sz="3600" b="1" dirty="0" smtClean="0"/>
          </a:p>
          <a:p>
            <a:pPr marL="0" indent="0" algn="ctr">
              <a:buNone/>
            </a:pPr>
            <a:r>
              <a:rPr lang="tr-TR" sz="3600" b="1" dirty="0" smtClean="0"/>
              <a:t>ilk </a:t>
            </a:r>
            <a:r>
              <a:rPr lang="tr-TR" sz="3600" b="1" dirty="0"/>
              <a:t>izlem hariç (doğumda), </a:t>
            </a:r>
            <a:endParaRPr lang="tr-TR" sz="3600" b="1" dirty="0" smtClean="0"/>
          </a:p>
          <a:p>
            <a:pPr marL="0" indent="0" algn="ctr">
              <a:buNone/>
            </a:pPr>
            <a:r>
              <a:rPr lang="tr-TR" sz="3600" b="1" dirty="0" smtClean="0"/>
              <a:t>diğer </a:t>
            </a:r>
            <a:r>
              <a:rPr lang="tr-TR" sz="3600" b="1" dirty="0"/>
              <a:t>8 </a:t>
            </a:r>
            <a:r>
              <a:rPr lang="tr-TR" sz="3600" b="1" dirty="0" smtClean="0"/>
              <a:t>izlemin tamamından sorumludur</a:t>
            </a:r>
            <a:endParaRPr lang="tr-TR" sz="3600" b="1" dirty="0"/>
          </a:p>
          <a:p>
            <a:pPr marL="0" indent="0" algn="ctr">
              <a:buNone/>
            </a:pPr>
            <a:endParaRPr lang="tr-TR" sz="3600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11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0836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en-US" sz="4000" dirty="0" err="1">
                <a:solidFill>
                  <a:srgbClr val="C00000"/>
                </a:solidFill>
                <a:ea typeface="+mn-ea"/>
              </a:rPr>
              <a:t>Çocuk</a:t>
            </a:r>
            <a:r>
              <a:rPr lang="en-US" sz="4000" dirty="0">
                <a:solidFill>
                  <a:srgbClr val="C00000"/>
                </a:solidFill>
                <a:ea typeface="+mn-ea"/>
              </a:rPr>
              <a:t> </a:t>
            </a:r>
            <a:r>
              <a:rPr lang="en-US" sz="4000" dirty="0" err="1">
                <a:solidFill>
                  <a:srgbClr val="C00000"/>
                </a:solidFill>
                <a:ea typeface="+mn-ea"/>
              </a:rPr>
              <a:t>İzlem</a:t>
            </a:r>
            <a:r>
              <a:rPr lang="tr-TR" sz="4000" dirty="0">
                <a:solidFill>
                  <a:srgbClr val="C00000"/>
                </a:solidFill>
                <a:ea typeface="+mn-ea"/>
              </a:rPr>
              <a:t> </a:t>
            </a:r>
            <a:r>
              <a:rPr lang="tr-TR" sz="4000" dirty="0">
                <a:solidFill>
                  <a:srgbClr val="C00000"/>
                </a:solidFill>
              </a:rPr>
              <a:t>Zamanları ve Aralıkları </a:t>
            </a:r>
            <a:endParaRPr lang="tr-TR" sz="4000" dirty="0">
              <a:solidFill>
                <a:srgbClr val="C00000"/>
              </a:solidFill>
              <a:ea typeface="+mn-ea"/>
            </a:endParaRPr>
          </a:p>
        </p:txBody>
      </p:sp>
      <p:sp>
        <p:nvSpPr>
          <p:cNvPr id="5939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28650" y="1825625"/>
            <a:ext cx="5601233" cy="435133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ts val="572"/>
              </a:spcBef>
              <a:buNone/>
            </a:pPr>
            <a:r>
              <a:rPr lang="tr-TR" sz="2500" dirty="0"/>
              <a:t>1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12. ay </a:t>
            </a:r>
            <a:r>
              <a:rPr lang="en-US" sz="2500" dirty="0" err="1"/>
              <a:t>izlemi</a:t>
            </a:r>
            <a:r>
              <a:rPr lang="en-US" sz="2500" dirty="0"/>
              <a:t> (365.-394. </a:t>
            </a:r>
            <a:r>
              <a:rPr lang="en-US" sz="2500" dirty="0" err="1"/>
              <a:t>gün</a:t>
            </a:r>
            <a:r>
              <a:rPr lang="en-US" sz="2500" dirty="0"/>
              <a:t>) </a:t>
            </a:r>
          </a:p>
          <a:p>
            <a:pPr>
              <a:spcBef>
                <a:spcPts val="572"/>
              </a:spcBef>
              <a:buNone/>
            </a:pPr>
            <a:r>
              <a:rPr lang="tr-TR" sz="2500" dirty="0"/>
              <a:t>2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18. ay </a:t>
            </a:r>
            <a:r>
              <a:rPr lang="en-US" sz="2500" dirty="0" err="1"/>
              <a:t>izlemi</a:t>
            </a:r>
            <a:r>
              <a:rPr lang="en-US" sz="2500" dirty="0"/>
              <a:t> </a:t>
            </a:r>
            <a:r>
              <a:rPr lang="tr-TR" sz="2500" dirty="0"/>
              <a:t>(481.gün-570.gün)</a:t>
            </a:r>
            <a:r>
              <a:rPr lang="en-US" sz="2500" dirty="0"/>
              <a:t> </a:t>
            </a:r>
          </a:p>
          <a:p>
            <a:pPr>
              <a:spcBef>
                <a:spcPts val="572"/>
              </a:spcBef>
              <a:buNone/>
            </a:pPr>
            <a:r>
              <a:rPr lang="tr-TR" sz="2500" dirty="0"/>
              <a:t>3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24. ay </a:t>
            </a:r>
            <a:r>
              <a:rPr lang="en-US" sz="2500" dirty="0" err="1"/>
              <a:t>izlemi</a:t>
            </a:r>
            <a:r>
              <a:rPr lang="en-US" sz="2500" dirty="0"/>
              <a:t> </a:t>
            </a:r>
            <a:r>
              <a:rPr lang="tr-TR" sz="2500" dirty="0"/>
              <a:t>(661.gün-760.gün)</a:t>
            </a:r>
            <a:r>
              <a:rPr lang="en-US" sz="2500" dirty="0"/>
              <a:t> </a:t>
            </a:r>
          </a:p>
          <a:p>
            <a:pPr>
              <a:spcBef>
                <a:spcPts val="572"/>
              </a:spcBef>
              <a:buNone/>
            </a:pPr>
            <a:r>
              <a:rPr lang="tr-TR" sz="2500" dirty="0"/>
              <a:t>4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30. ay </a:t>
            </a:r>
            <a:r>
              <a:rPr lang="en-US" sz="2500" dirty="0" err="1"/>
              <a:t>izlemi</a:t>
            </a:r>
            <a:r>
              <a:rPr lang="en-US" sz="2500" dirty="0"/>
              <a:t> </a:t>
            </a:r>
            <a:r>
              <a:rPr lang="tr-TR" sz="2500" dirty="0"/>
              <a:t>(841.gün-930.gün)</a:t>
            </a:r>
            <a:r>
              <a:rPr lang="en-US" sz="2500" dirty="0"/>
              <a:t> </a:t>
            </a:r>
          </a:p>
          <a:p>
            <a:pPr>
              <a:spcBef>
                <a:spcPts val="572"/>
              </a:spcBef>
              <a:buNone/>
            </a:pPr>
            <a:r>
              <a:rPr lang="tr-TR" sz="2500" dirty="0"/>
              <a:t>5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36. ay </a:t>
            </a:r>
            <a:r>
              <a:rPr lang="en-US" sz="2500" dirty="0" err="1"/>
              <a:t>izlemi</a:t>
            </a:r>
            <a:r>
              <a:rPr lang="en-US" sz="2500" dirty="0"/>
              <a:t> </a:t>
            </a:r>
            <a:r>
              <a:rPr lang="tr-TR" sz="2500" dirty="0"/>
              <a:t>(1021.gün-1110.gün)</a:t>
            </a:r>
            <a:r>
              <a:rPr lang="en-US" sz="2500" dirty="0"/>
              <a:t> </a:t>
            </a:r>
          </a:p>
          <a:p>
            <a:pPr>
              <a:spcBef>
                <a:spcPts val="572"/>
              </a:spcBef>
              <a:buNone/>
            </a:pPr>
            <a:r>
              <a:rPr lang="tr-TR" sz="2500" dirty="0"/>
              <a:t>6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48 ay </a:t>
            </a:r>
            <a:r>
              <a:rPr lang="en-US" sz="2500" dirty="0" err="1"/>
              <a:t>izlemi</a:t>
            </a:r>
            <a:r>
              <a:rPr lang="en-US" sz="2500" dirty="0"/>
              <a:t> </a:t>
            </a:r>
            <a:r>
              <a:rPr lang="tr-TR" sz="2500" dirty="0"/>
              <a:t>(1321.gün-1530.gün)</a:t>
            </a:r>
            <a:r>
              <a:rPr lang="en-US" sz="2500" dirty="0"/>
              <a:t> </a:t>
            </a:r>
          </a:p>
          <a:p>
            <a:pPr>
              <a:spcBef>
                <a:spcPts val="572"/>
              </a:spcBef>
              <a:buNone/>
            </a:pPr>
            <a:r>
              <a:rPr lang="tr-TR" sz="2500" dirty="0"/>
              <a:t>7</a:t>
            </a:r>
            <a:r>
              <a:rPr lang="en-US" sz="2500" dirty="0"/>
              <a:t>. </a:t>
            </a:r>
            <a:r>
              <a:rPr lang="en-US" sz="2500" dirty="0" err="1"/>
              <a:t>İzlem</a:t>
            </a:r>
            <a:r>
              <a:rPr lang="en-US" sz="2500" dirty="0"/>
              <a:t>: 60. ay </a:t>
            </a:r>
            <a:r>
              <a:rPr lang="en-US" sz="2500" dirty="0" err="1"/>
              <a:t>izlemi</a:t>
            </a:r>
            <a:r>
              <a:rPr lang="en-US" sz="2500" dirty="0"/>
              <a:t> </a:t>
            </a:r>
            <a:r>
              <a:rPr lang="tr-TR" sz="2500" dirty="0"/>
              <a:t>(1681.gün-1890.gün)</a:t>
            </a:r>
            <a:r>
              <a:rPr lang="en-US" sz="2500" dirty="0"/>
              <a:t> </a:t>
            </a:r>
            <a:endParaRPr lang="tr-TR" sz="2500" dirty="0"/>
          </a:p>
        </p:txBody>
      </p:sp>
      <p:sp>
        <p:nvSpPr>
          <p:cNvPr id="5" name="İçerik Yer Tutucusu 4"/>
          <p:cNvSpPr>
            <a:spLocks noGrp="1"/>
          </p:cNvSpPr>
          <p:nvPr>
            <p:ph sz="half" idx="2"/>
          </p:nvPr>
        </p:nvSpPr>
        <p:spPr>
          <a:xfrm>
            <a:off x="6366617" y="1825625"/>
            <a:ext cx="2148734" cy="435133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tr-TR" sz="3300" b="1" dirty="0"/>
              <a:t>Aile hekimleri; </a:t>
            </a:r>
            <a:endParaRPr lang="tr-TR" sz="3300" b="1" dirty="0" smtClean="0"/>
          </a:p>
          <a:p>
            <a:pPr marL="0" indent="0" algn="ctr">
              <a:lnSpc>
                <a:spcPct val="110000"/>
              </a:lnSpc>
              <a:buNone/>
            </a:pPr>
            <a:r>
              <a:rPr lang="tr-TR" sz="3300" b="1" dirty="0" smtClean="0"/>
              <a:t>çocuk izlemlerinde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tr-TR" sz="3300" b="1" dirty="0" smtClean="0"/>
              <a:t>7 izlemin tamamından sorumludur</a:t>
            </a:r>
            <a:endParaRPr lang="tr-TR" sz="3300" b="1" dirty="0"/>
          </a:p>
          <a:p>
            <a:pPr marL="0" indent="0" algn="ctr">
              <a:lnSpc>
                <a:spcPct val="110000"/>
              </a:lnSpc>
              <a:buNone/>
            </a:pPr>
            <a:endParaRPr lang="tr-TR" sz="3300" b="1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12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9437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4000" dirty="0">
                <a:solidFill>
                  <a:srgbClr val="C00000"/>
                </a:solidFill>
              </a:rPr>
              <a:t>Okul Çağı</a:t>
            </a:r>
            <a:r>
              <a:rPr lang="en-US" sz="4000" dirty="0">
                <a:solidFill>
                  <a:srgbClr val="C00000"/>
                </a:solidFill>
              </a:rPr>
              <a:t> </a:t>
            </a:r>
            <a:r>
              <a:rPr lang="tr-TR" sz="4000" dirty="0">
                <a:solidFill>
                  <a:srgbClr val="C00000"/>
                </a:solidFill>
              </a:rPr>
              <a:t>Çocuk/Genç İzlem Zamanları ve Aralıkları </a:t>
            </a:r>
            <a:endParaRPr lang="tr-TR" sz="4000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5567051" cy="435133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1.izlem: 6. Yaş izlemi (zaman aralığı: 67.-78.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2.izlem: 7. Yaş izlemi (zaman aralığı: 79.-90.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3.izlem: 8. Yaş izlemi (zaman aralığı: 91.-102.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4.izlem: 9. Yaş izlemi (zaman aralığı: 103.-114.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5.izlem: 10. Yaş izlemi (zaman aralığı: 115.-126.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6.izlem: 11. Yaş izlemi (zaman aralığı: 127.-138.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7.izlem: 12. Yaş izlemi (zaman aralığı: 139.-150.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8.izlem: 13. Yaş izlemi (zaman aralığı: 151.-162. ay)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13</a:t>
            </a:fld>
            <a:endParaRPr lang="tr-TR"/>
          </a:p>
        </p:txBody>
      </p:sp>
      <p:sp>
        <p:nvSpPr>
          <p:cNvPr id="8" name="İçerik Yer Tutucusu 2"/>
          <p:cNvSpPr txBox="1">
            <a:spLocks/>
          </p:cNvSpPr>
          <p:nvPr/>
        </p:nvSpPr>
        <p:spPr>
          <a:xfrm>
            <a:off x="4572000" y="2139935"/>
            <a:ext cx="4572000" cy="28457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0378" indent="0">
              <a:lnSpc>
                <a:spcPct val="100000"/>
              </a:lnSpc>
              <a:spcBef>
                <a:spcPts val="600"/>
              </a:spcBef>
              <a:buNone/>
            </a:pPr>
            <a:endParaRPr lang="tr-TR" sz="1500" dirty="0"/>
          </a:p>
        </p:txBody>
      </p:sp>
      <p:sp>
        <p:nvSpPr>
          <p:cNvPr id="7" name="İçerik Yer Tutucusu 6"/>
          <p:cNvSpPr>
            <a:spLocks noGrp="1"/>
          </p:cNvSpPr>
          <p:nvPr>
            <p:ph sz="half" idx="2"/>
          </p:nvPr>
        </p:nvSpPr>
        <p:spPr>
          <a:xfrm>
            <a:off x="6195701" y="1825625"/>
            <a:ext cx="231965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tr-TR" b="1" dirty="0"/>
              <a:t>Aile hekimleri; </a:t>
            </a:r>
            <a:endParaRPr lang="tr-TR" b="1" dirty="0" smtClean="0"/>
          </a:p>
          <a:p>
            <a:pPr marL="0" indent="0" algn="ctr">
              <a:buNone/>
            </a:pPr>
            <a:r>
              <a:rPr lang="tr-TR" b="1" dirty="0" smtClean="0"/>
              <a:t>6-19 </a:t>
            </a:r>
            <a:r>
              <a:rPr lang="tr-TR" b="1" dirty="0"/>
              <a:t>yaş grubundaki </a:t>
            </a:r>
            <a:endParaRPr lang="tr-TR" b="1" dirty="0" smtClean="0"/>
          </a:p>
          <a:p>
            <a:pPr marL="0" indent="0" algn="ctr">
              <a:buNone/>
            </a:pPr>
            <a:r>
              <a:rPr lang="tr-TR" b="1" dirty="0" smtClean="0"/>
              <a:t>tüm </a:t>
            </a:r>
            <a:r>
              <a:rPr lang="tr-TR" b="1" dirty="0"/>
              <a:t>izlemlerden </a:t>
            </a:r>
            <a:r>
              <a:rPr lang="tr-TR" b="1" dirty="0" smtClean="0"/>
              <a:t>sorumludur</a:t>
            </a:r>
            <a:endParaRPr lang="tr-TR" b="1" dirty="0"/>
          </a:p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3815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4000" dirty="0">
                <a:solidFill>
                  <a:srgbClr val="C00000"/>
                </a:solidFill>
              </a:rPr>
              <a:t>Okul Çağı</a:t>
            </a:r>
            <a:r>
              <a:rPr lang="en-US" sz="4000" dirty="0">
                <a:solidFill>
                  <a:srgbClr val="C00000"/>
                </a:solidFill>
              </a:rPr>
              <a:t> </a:t>
            </a:r>
            <a:r>
              <a:rPr lang="tr-TR" sz="4000" dirty="0">
                <a:solidFill>
                  <a:srgbClr val="C00000"/>
                </a:solidFill>
              </a:rPr>
              <a:t>Çocuk/Genç İzlem Zamanları ve Aralıkları </a:t>
            </a:r>
            <a:endParaRPr lang="tr-TR" sz="4000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14</a:t>
            </a:fld>
            <a:endParaRPr lang="tr-TR"/>
          </a:p>
        </p:txBody>
      </p:sp>
      <p:sp>
        <p:nvSpPr>
          <p:cNvPr id="7" name="İçerik Yer Tutucusu 6"/>
          <p:cNvSpPr>
            <a:spLocks noGrp="1"/>
          </p:cNvSpPr>
          <p:nvPr>
            <p:ph sz="half" idx="1"/>
          </p:nvPr>
        </p:nvSpPr>
        <p:spPr>
          <a:xfrm>
            <a:off x="628651" y="1825624"/>
            <a:ext cx="5661054" cy="459226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9.izlem: 14. Yaş izlemi (zaman aralığı: 163.-174.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10.izlem: 15. Yaş izlemi (zaman aralığı: 175.-186.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11.izlem: 16. Yaş izlemi (zaman aralığı: 187.-198.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12.izlem: 17. Yaş izlemi (zaman aralığı: 199.-210.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13.izlem: 18. Yaş izlemi (zaman aralığı: 211.-222.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14.izlem: 19. Yaş izlemi (zaman aralığı: 223.-234.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15.izlem: 20. Yaş izlemi (zaman aralığı: 235.-246. ay)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tr-TR" sz="2000" dirty="0"/>
              <a:t>16.izlem: 21. Yaş izlemi (zaman aralığı: 247.-258. ay</a:t>
            </a:r>
            <a:r>
              <a:rPr lang="tr-TR" sz="2000" dirty="0" smtClean="0"/>
              <a:t>)</a:t>
            </a:r>
            <a:endParaRPr lang="tr-TR" sz="2000" dirty="0"/>
          </a:p>
        </p:txBody>
      </p:sp>
      <p:sp>
        <p:nvSpPr>
          <p:cNvPr id="11" name="İçerik Yer Tutucusu 6"/>
          <p:cNvSpPr>
            <a:spLocks noGrp="1"/>
          </p:cNvSpPr>
          <p:nvPr>
            <p:ph sz="half" idx="2"/>
          </p:nvPr>
        </p:nvSpPr>
        <p:spPr>
          <a:xfrm>
            <a:off x="6195701" y="1825625"/>
            <a:ext cx="231965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tr-TR" b="1" dirty="0"/>
              <a:t>Aile hekimleri;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tr-TR" b="1" dirty="0"/>
              <a:t>6-19 yaş grubundaki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tr-TR" b="1" dirty="0"/>
              <a:t>tüm izlemlerden sorumludur</a:t>
            </a:r>
          </a:p>
          <a:p>
            <a:pPr marL="0" indent="0" algn="ctr">
              <a:lnSpc>
                <a:spcPct val="110000"/>
              </a:lnSpc>
              <a:buNone/>
            </a:pP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137385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tr-TR" sz="4000" dirty="0">
                <a:solidFill>
                  <a:srgbClr val="C00000"/>
                </a:solidFill>
              </a:rPr>
              <a:t>Dikkat!!!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8651" y="1690689"/>
            <a:ext cx="7886700" cy="4486275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İzlem zamanlarının, </a:t>
            </a:r>
            <a:r>
              <a:rPr lang="tr-TR" dirty="0"/>
              <a:t>büyümenin hızlı olduğu dönemlerde ve aşıların yapıldığı dönemlerde daha sık olduğu </a:t>
            </a:r>
            <a:r>
              <a:rPr lang="tr-TR" dirty="0" smtClean="0"/>
              <a:t>görülmekte</a:t>
            </a:r>
            <a:endParaRPr lang="tr-TR" dirty="0"/>
          </a:p>
          <a:p>
            <a:r>
              <a:rPr lang="tr-TR" dirty="0" smtClean="0"/>
              <a:t>Protokollerde yer alan izlem zamanları, </a:t>
            </a:r>
            <a:r>
              <a:rPr lang="tr-TR" dirty="0"/>
              <a:t>asgari izlem </a:t>
            </a:r>
            <a:r>
              <a:rPr lang="tr-TR" dirty="0" smtClean="0"/>
              <a:t>sıklıkları </a:t>
            </a:r>
          </a:p>
          <a:p>
            <a:r>
              <a:rPr lang="tr-TR" dirty="0" smtClean="0"/>
              <a:t>Risk </a:t>
            </a:r>
            <a:r>
              <a:rPr lang="tr-TR" dirty="0"/>
              <a:t>durumunda, sevk edilmesi gereken bir durum </a:t>
            </a:r>
            <a:r>
              <a:rPr lang="tr-TR" dirty="0" smtClean="0"/>
              <a:t>tespitinde, bireysel </a:t>
            </a:r>
            <a:r>
              <a:rPr lang="tr-TR" dirty="0"/>
              <a:t>ve ailevi sorunların olduğu dönemlerde çocuğun ve ailenin durumuna göre daha sık aralıklarda planlanarak </a:t>
            </a:r>
            <a:r>
              <a:rPr lang="tr-TR" dirty="0" smtClean="0"/>
              <a:t>yapılmalı </a:t>
            </a:r>
            <a:endParaRPr lang="tr-TR" dirty="0"/>
          </a:p>
          <a:p>
            <a:r>
              <a:rPr lang="tr-TR" dirty="0" smtClean="0"/>
              <a:t> İzlem grubu, içinde </a:t>
            </a:r>
            <a:r>
              <a:rPr lang="tr-TR" dirty="0"/>
              <a:t>bulunduğu fiziksel ve sosyal çevre ile birlikte </a:t>
            </a:r>
            <a:r>
              <a:rPr lang="tr-TR" dirty="0" smtClean="0"/>
              <a:t>değerlendirilmeli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9398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 rotWithShape="1">
          <a:blip r:embed="rId2" cstate="print"/>
          <a:srcRect l="11211" r="-1" b="24634"/>
          <a:stretch/>
        </p:blipFill>
        <p:spPr bwMode="auto">
          <a:xfrm>
            <a:off x="4721845" y="1262747"/>
            <a:ext cx="3793507" cy="3929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>
          <a:xfrm>
            <a:off x="628649" y="835026"/>
            <a:ext cx="4093195" cy="5652863"/>
          </a:xfrm>
        </p:spPr>
        <p:txBody>
          <a:bodyPr rtlCol="0">
            <a:normAutofit lnSpcReduction="10000"/>
          </a:bodyPr>
          <a:lstStyle/>
          <a:p>
            <a:pPr>
              <a:defRPr/>
            </a:pPr>
            <a:r>
              <a:rPr lang="tr-TR" dirty="0"/>
              <a:t>“Bebek Çocuk, Ergen İzlem </a:t>
            </a:r>
            <a:r>
              <a:rPr lang="tr-TR" dirty="0" smtClean="0"/>
              <a:t>Protokolleri” </a:t>
            </a:r>
            <a:r>
              <a:rPr lang="tr-TR" dirty="0"/>
              <a:t>sağlık personelinin </a:t>
            </a:r>
            <a:r>
              <a:rPr lang="tr-TR" dirty="0" smtClean="0"/>
              <a:t>uygulamaları </a:t>
            </a:r>
            <a:r>
              <a:rPr lang="tr-TR" dirty="0"/>
              <a:t>sırasında kullanılmak </a:t>
            </a:r>
            <a:r>
              <a:rPr lang="tr-TR" dirty="0" smtClean="0"/>
              <a:t>üzere, </a:t>
            </a:r>
            <a:r>
              <a:rPr lang="tr-TR" dirty="0"/>
              <a:t>başvuru kaynağı olarak </a:t>
            </a:r>
            <a:r>
              <a:rPr lang="tr-TR" dirty="0" smtClean="0"/>
              <a:t>oluşturuldu</a:t>
            </a:r>
            <a:endParaRPr lang="tr-TR" dirty="0"/>
          </a:p>
          <a:p>
            <a:pPr>
              <a:defRPr/>
            </a:pPr>
            <a:r>
              <a:rPr lang="tr-TR" dirty="0" smtClean="0"/>
              <a:t>İzlemler</a:t>
            </a:r>
            <a:r>
              <a:rPr lang="tr-TR" dirty="0"/>
              <a:t>, </a:t>
            </a:r>
          </a:p>
          <a:p>
            <a:pPr>
              <a:buNone/>
              <a:defRPr/>
            </a:pPr>
            <a:r>
              <a:rPr lang="tr-TR" dirty="0"/>
              <a:t>	Bakanlık politikaları ve  Dünya Sağlık Örgütü’nün önerileri doğrultusunda ve Derneklerin katkıları ile </a:t>
            </a:r>
            <a:r>
              <a:rPr lang="tr-TR" dirty="0" smtClean="0"/>
              <a:t>hazırlandı</a:t>
            </a:r>
            <a:endParaRPr lang="en-US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16</a:t>
            </a:fld>
            <a:endParaRPr lang="tr-TR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298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Protokollerin içeriği</a:t>
            </a:r>
          </a:p>
        </p:txBody>
      </p:sp>
      <p:graphicFrame>
        <p:nvGraphicFramePr>
          <p:cNvPr id="7" name="6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046382"/>
              </p:ext>
            </p:extLst>
          </p:nvPr>
        </p:nvGraphicFramePr>
        <p:xfrm>
          <a:off x="628651" y="1825625"/>
          <a:ext cx="7886700" cy="43513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17</a:t>
            </a:fld>
            <a:endParaRPr lang="tr-TR" dirty="0"/>
          </a:p>
        </p:txBody>
      </p:sp>
      <p:sp>
        <p:nvSpPr>
          <p:cNvPr id="13" name="12 Metin kutusu"/>
          <p:cNvSpPr txBox="1"/>
          <p:nvPr/>
        </p:nvSpPr>
        <p:spPr>
          <a:xfrm>
            <a:off x="5148943" y="1524000"/>
            <a:ext cx="2895600" cy="1200329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>
            <a:defPPr>
              <a:defRPr lang="tr-TR"/>
            </a:defPPr>
            <a:lvl1pPr lvl="0">
              <a:defRPr b="1">
                <a:solidFill>
                  <a:schemeClr val="bg1"/>
                </a:solidFill>
              </a:defRPr>
            </a:lvl1pPr>
          </a:lstStyle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Bebek/çocuk/ergenin yaşına göre yapılması/ sorgulanması gerekenleri içerir</a:t>
            </a:r>
          </a:p>
        </p:txBody>
      </p:sp>
      <p:sp>
        <p:nvSpPr>
          <p:cNvPr id="15" name="14 Sol Yukarı Ok"/>
          <p:cNvSpPr/>
          <p:nvPr/>
        </p:nvSpPr>
        <p:spPr>
          <a:xfrm rot="20726811">
            <a:off x="4876179" y="4607137"/>
            <a:ext cx="1119596" cy="1114003"/>
          </a:xfrm>
          <a:prstGeom prst="leftUpArrow">
            <a:avLst>
              <a:gd name="adj1" fmla="val 15403"/>
              <a:gd name="adj2" fmla="val 25000"/>
              <a:gd name="adj3" fmla="val 25000"/>
            </a:avLst>
          </a:prstGeom>
          <a:solidFill>
            <a:srgbClr val="F7F47C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15 Metin kutusu"/>
          <p:cNvSpPr txBox="1"/>
          <p:nvPr/>
        </p:nvSpPr>
        <p:spPr>
          <a:xfrm rot="814802">
            <a:off x="5851911" y="5189110"/>
            <a:ext cx="2743200" cy="1200329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lvl="0"/>
            <a:r>
              <a:rPr lang="tr-T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Kontrol listesinde yer alan işlemler ile ilgili açıklamalar ve detaylı bilgi içerir</a:t>
            </a: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4782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8651" y="651935"/>
            <a:ext cx="7886700" cy="676124"/>
          </a:xfrm>
        </p:spPr>
        <p:txBody>
          <a:bodyPr>
            <a:normAutofit/>
          </a:bodyPr>
          <a:lstStyle/>
          <a:p>
            <a:r>
              <a:rPr lang="tr-TR" sz="4000" dirty="0">
                <a:solidFill>
                  <a:srgbClr val="C00000"/>
                </a:solidFill>
              </a:rPr>
              <a:t>Protokollerin içeriği</a:t>
            </a:r>
            <a:endParaRPr lang="tr-TR" sz="4000" dirty="0">
              <a:solidFill>
                <a:srgbClr val="C00000"/>
              </a:solidFill>
              <a:ea typeface="+mn-ea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8651" y="1328059"/>
            <a:ext cx="7886700" cy="5138056"/>
          </a:xfrm>
        </p:spPr>
        <p:txBody>
          <a:bodyPr>
            <a:noAutofit/>
          </a:bodyPr>
          <a:lstStyle/>
          <a:p>
            <a:r>
              <a:rPr lang="tr-TR" dirty="0"/>
              <a:t>Kontrol listeleri; bebek, çocuk, ergenin yaşına göre yapılması, sorgulanması gerekenleri içerir</a:t>
            </a:r>
          </a:p>
          <a:p>
            <a:pPr lvl="0"/>
            <a:r>
              <a:rPr lang="tr-TR" dirty="0"/>
              <a:t>Kontrol listesinde yer alan işlemler ile ilgili açıklamalar ve detaylı bilgiler Akış Şemaları ve Yönergelerde bulunmaktadır. İlgili maddenin yanında numarası ile yönlendirme yapılır</a:t>
            </a:r>
          </a:p>
          <a:p>
            <a:r>
              <a:rPr lang="tr-TR" dirty="0"/>
              <a:t>Protokollerde; 9 adet kontrol listesi, 1 adet özet tablo, 24 akış şeması, 38 yönerge ile  anafilaksi ile ilgili bir bölüm </a:t>
            </a:r>
            <a:r>
              <a:rPr lang="tr-TR" dirty="0" smtClean="0"/>
              <a:t>bulunmakta</a:t>
            </a: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306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8651" y="651935"/>
            <a:ext cx="7886700" cy="676124"/>
          </a:xfrm>
        </p:spPr>
        <p:txBody>
          <a:bodyPr>
            <a:normAutofit/>
          </a:bodyPr>
          <a:lstStyle/>
          <a:p>
            <a:r>
              <a:rPr lang="tr-TR" sz="4000" dirty="0">
                <a:solidFill>
                  <a:srgbClr val="C00000"/>
                </a:solidFill>
              </a:rPr>
              <a:t>Protokollerin içeriği</a:t>
            </a:r>
            <a:endParaRPr lang="tr-TR" sz="4000" dirty="0">
              <a:solidFill>
                <a:srgbClr val="C00000"/>
              </a:solidFill>
              <a:ea typeface="+mn-ea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8651" y="1328059"/>
            <a:ext cx="7886700" cy="5138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dirty="0" smtClean="0"/>
              <a:t>Protokollerde </a:t>
            </a:r>
            <a:r>
              <a:rPr lang="tr-TR" dirty="0"/>
              <a:t>bulunan kontrol listeleri;</a:t>
            </a:r>
          </a:p>
          <a:p>
            <a:pPr lvl="1"/>
            <a:r>
              <a:rPr lang="tr-TR" sz="2800" dirty="0" err="1"/>
              <a:t>Yenidoğmuş</a:t>
            </a:r>
            <a:r>
              <a:rPr lang="tr-TR" sz="2800" dirty="0"/>
              <a:t> bebeğin değerlendirilmesi</a:t>
            </a:r>
          </a:p>
          <a:p>
            <a:pPr lvl="1"/>
            <a:r>
              <a:rPr lang="tr-TR" sz="2800" dirty="0"/>
              <a:t>Doğumdan sonraki ilk hafta içinde </a:t>
            </a:r>
            <a:r>
              <a:rPr lang="tr-TR" sz="2800" dirty="0" err="1"/>
              <a:t>yenidoğanın</a:t>
            </a:r>
            <a:r>
              <a:rPr lang="tr-TR" sz="2800" dirty="0"/>
              <a:t> değerlendirilmesi</a:t>
            </a:r>
          </a:p>
          <a:p>
            <a:pPr lvl="1"/>
            <a:r>
              <a:rPr lang="tr-TR" sz="2800" dirty="0"/>
              <a:t>15.-41. gün ve 2. ay izlemleri</a:t>
            </a:r>
          </a:p>
          <a:p>
            <a:pPr lvl="1"/>
            <a:r>
              <a:rPr lang="tr-TR" sz="2800" dirty="0"/>
              <a:t>3.-4. ay izlemleri</a:t>
            </a:r>
          </a:p>
          <a:p>
            <a:pPr lvl="1"/>
            <a:r>
              <a:rPr lang="tr-TR" sz="2800" dirty="0"/>
              <a:t>6.-9. ve 12. ay izlemleri</a:t>
            </a:r>
          </a:p>
          <a:p>
            <a:pPr lvl="1"/>
            <a:r>
              <a:rPr lang="tr-TR" sz="2800" dirty="0"/>
              <a:t>13-36 ay arası çocuk izlemleri</a:t>
            </a:r>
          </a:p>
          <a:p>
            <a:pPr lvl="1"/>
            <a:r>
              <a:rPr lang="tr-TR" sz="2800" dirty="0"/>
              <a:t>4-6 yaş arası çocuk izlemleri</a:t>
            </a:r>
          </a:p>
          <a:p>
            <a:pPr lvl="1"/>
            <a:r>
              <a:rPr lang="tr-TR" sz="2800" dirty="0"/>
              <a:t>7-9 yaş arası çocuk izlemleri</a:t>
            </a:r>
          </a:p>
          <a:p>
            <a:pPr lvl="1"/>
            <a:r>
              <a:rPr lang="tr-TR" sz="2800" dirty="0"/>
              <a:t>10-21 yaş arası ergen/genç izlemleri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384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20</a:t>
            </a:fld>
            <a:endParaRPr lang="tr-TR"/>
          </a:p>
        </p:txBody>
      </p:sp>
      <p:pic>
        <p:nvPicPr>
          <p:cNvPr id="21" name="İçerik Yer Tutucusu 20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28651" y="667448"/>
            <a:ext cx="3886200" cy="5659629"/>
          </a:xfrm>
          <a:prstGeom prst="rect">
            <a:avLst/>
          </a:prstGeom>
        </p:spPr>
      </p:pic>
      <p:pic>
        <p:nvPicPr>
          <p:cNvPr id="22" name="İçerik Yer Tutucusu 21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37332" y="638177"/>
            <a:ext cx="3869837" cy="5718175"/>
          </a:xfrm>
          <a:prstGeom prst="rect">
            <a:avLst/>
          </a:prstGeom>
        </p:spPr>
      </p:pic>
      <p:sp>
        <p:nvSpPr>
          <p:cNvPr id="11" name="6 Oval"/>
          <p:cNvSpPr/>
          <p:nvPr/>
        </p:nvSpPr>
        <p:spPr>
          <a:xfrm>
            <a:off x="1532709" y="1025161"/>
            <a:ext cx="609600" cy="152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878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8906" y="838201"/>
            <a:ext cx="3506191" cy="5338763"/>
          </a:xfrm>
          <a:prstGeom prst="rect">
            <a:avLst/>
          </a:prstGeom>
        </p:spPr>
      </p:pic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774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54340" y="679450"/>
            <a:ext cx="3834820" cy="5497513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66224" y="679450"/>
            <a:ext cx="3812052" cy="5497513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22</a:t>
            </a:fld>
            <a:endParaRPr lang="tr-TR"/>
          </a:p>
        </p:txBody>
      </p:sp>
      <p:sp>
        <p:nvSpPr>
          <p:cNvPr id="8" name="6 Oval"/>
          <p:cNvSpPr/>
          <p:nvPr/>
        </p:nvSpPr>
        <p:spPr>
          <a:xfrm>
            <a:off x="2571750" y="2408688"/>
            <a:ext cx="609600" cy="152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063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23</a:t>
            </a:fld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812" y="136521"/>
            <a:ext cx="4354377" cy="672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8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55452" y="679450"/>
            <a:ext cx="3832595" cy="5497513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77390" y="679450"/>
            <a:ext cx="3789720" cy="5497513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24</a:t>
            </a:fld>
            <a:endParaRPr lang="tr-TR"/>
          </a:p>
        </p:txBody>
      </p:sp>
      <p:sp>
        <p:nvSpPr>
          <p:cNvPr id="8" name="6 Oval"/>
          <p:cNvSpPr/>
          <p:nvPr/>
        </p:nvSpPr>
        <p:spPr>
          <a:xfrm>
            <a:off x="2461754" y="4628321"/>
            <a:ext cx="609600" cy="152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521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İçerik Yer Tutucusu 7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28650" y="659219"/>
            <a:ext cx="3886200" cy="5603358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29151" y="850605"/>
            <a:ext cx="3886200" cy="5411972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3711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8098" y="679450"/>
            <a:ext cx="3787303" cy="5497513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95366" y="679450"/>
            <a:ext cx="3753767" cy="5497513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8907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91238" y="679450"/>
            <a:ext cx="3761024" cy="5497513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80614" y="679450"/>
            <a:ext cx="3583271" cy="5497513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466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38188" y="679450"/>
            <a:ext cx="3867123" cy="5497513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47948" y="679450"/>
            <a:ext cx="3648603" cy="5497513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0930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46183" y="679450"/>
            <a:ext cx="3851134" cy="5497513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98387" y="679450"/>
            <a:ext cx="3747725" cy="5497513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29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43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İçerik Yer Tutucusu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65916" y="679450"/>
            <a:ext cx="3811668" cy="5497513"/>
          </a:xfrm>
          <a:prstGeom prst="rect">
            <a:avLst/>
          </a:prstGeom>
        </p:spPr>
      </p:pic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29151" y="679273"/>
            <a:ext cx="3886200" cy="5497695"/>
          </a:xfrm>
        </p:spPr>
        <p:txBody>
          <a:bodyPr/>
          <a:lstStyle/>
          <a:p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2946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İçerik Yer Tutucusu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29150" y="682539"/>
            <a:ext cx="3886200" cy="5491334"/>
          </a:xfrm>
          <a:prstGeom prst="rect">
            <a:avLst/>
          </a:prstGeom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31</a:t>
            </a:fld>
            <a:endParaRPr lang="tr-TR"/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21531" y="679450"/>
            <a:ext cx="3700438" cy="549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3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32</a:t>
            </a:fld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58"/>
          <a:stretch/>
        </p:blipFill>
        <p:spPr>
          <a:xfrm>
            <a:off x="1219205" y="283376"/>
            <a:ext cx="6705599" cy="643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3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tr-TR" sz="3600" dirty="0">
                <a:solidFill>
                  <a:srgbClr val="C00000"/>
                </a:solidFill>
                <a:ea typeface="+mn-ea"/>
              </a:rPr>
              <a:t>Her izlemde yapılması gerekenler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Anneyi ve bebeği/çocuğu karşılayın ve </a:t>
            </a:r>
            <a:r>
              <a:rPr lang="tr-TR" b="1" dirty="0" smtClean="0"/>
              <a:t>uygun</a:t>
            </a:r>
            <a:r>
              <a:rPr lang="tr-TR" dirty="0" smtClean="0"/>
              <a:t> </a:t>
            </a:r>
            <a:r>
              <a:rPr lang="tr-TR" b="1" dirty="0" smtClean="0"/>
              <a:t>iletişim</a:t>
            </a:r>
            <a:r>
              <a:rPr lang="tr-TR" dirty="0" smtClean="0"/>
              <a:t>i kurun</a:t>
            </a:r>
          </a:p>
          <a:p>
            <a:r>
              <a:rPr lang="tr-TR" dirty="0" smtClean="0"/>
              <a:t>Bebek/çocuk bilgilerini kullandığınız </a:t>
            </a:r>
            <a:r>
              <a:rPr lang="tr-TR" b="1" dirty="0" smtClean="0"/>
              <a:t>kayıt</a:t>
            </a:r>
            <a:r>
              <a:rPr lang="tr-TR" dirty="0" smtClean="0"/>
              <a:t> sistemine girin</a:t>
            </a:r>
          </a:p>
          <a:p>
            <a:r>
              <a:rPr lang="tr-TR" dirty="0" smtClean="0"/>
              <a:t>Anneye bebeğin/çocuğun herhangi bir sorununun/</a:t>
            </a:r>
            <a:r>
              <a:rPr lang="tr-TR" b="1" dirty="0" smtClean="0"/>
              <a:t>yakınma</a:t>
            </a:r>
            <a:r>
              <a:rPr lang="tr-TR" dirty="0" smtClean="0"/>
              <a:t>sının olup olmadığını sorun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33</a:t>
            </a:fld>
            <a:endParaRPr lang="tr-TR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6505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Her izlemde yapılması gerekenler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50577"/>
            <a:ext cx="8229600" cy="4016824"/>
          </a:xfrm>
        </p:spPr>
        <p:txBody>
          <a:bodyPr/>
          <a:lstStyle/>
          <a:p>
            <a:r>
              <a:rPr lang="tr-TR" dirty="0" smtClean="0"/>
              <a:t>Bebeğe/çocuğa </a:t>
            </a:r>
            <a:r>
              <a:rPr lang="tr-TR" b="1" dirty="0" smtClean="0"/>
              <a:t>tam</a:t>
            </a:r>
            <a:r>
              <a:rPr lang="tr-TR" dirty="0" smtClean="0"/>
              <a:t> bir </a:t>
            </a:r>
            <a:r>
              <a:rPr lang="tr-TR" b="1" dirty="0" smtClean="0"/>
              <a:t>sistemik muayene </a:t>
            </a:r>
            <a:r>
              <a:rPr lang="tr-TR" dirty="0" smtClean="0"/>
              <a:t>yapın </a:t>
            </a:r>
          </a:p>
          <a:p>
            <a:r>
              <a:rPr lang="tr-TR" dirty="0" smtClean="0"/>
              <a:t>Fizik muayene bulgularını değerlendirirken </a:t>
            </a:r>
            <a:r>
              <a:rPr lang="tr-TR" b="1" dirty="0" smtClean="0"/>
              <a:t>istismar ve/veya ihmal olasılığı</a:t>
            </a:r>
            <a:r>
              <a:rPr lang="tr-TR" dirty="0" smtClean="0"/>
              <a:t>nı göz ardı etmeyin</a:t>
            </a:r>
          </a:p>
          <a:p>
            <a:pPr>
              <a:buNone/>
            </a:pP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34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599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Her izlemde yapılması gerekenler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>
              <a:defRPr/>
            </a:pPr>
            <a:r>
              <a:rPr lang="tr-TR" dirty="0" smtClean="0"/>
              <a:t>Bebeğin/çocuğun </a:t>
            </a:r>
            <a:r>
              <a:rPr lang="tr-TR" b="1" dirty="0" smtClean="0"/>
              <a:t>aşılar</a:t>
            </a:r>
            <a:r>
              <a:rPr lang="tr-TR" dirty="0" smtClean="0"/>
              <a:t>ını kontrol edin eksik aşılarını tamamlayın, aşı yan etkileri hakkında bilgilendirme yapın </a:t>
            </a:r>
          </a:p>
          <a:p>
            <a:pPr>
              <a:defRPr/>
            </a:pPr>
            <a:r>
              <a:rPr lang="tr-TR" dirty="0" smtClean="0"/>
              <a:t>Bebeğin/çocuğun  yaşına uygun </a:t>
            </a:r>
            <a:r>
              <a:rPr lang="tr-TR" b="1" dirty="0" smtClean="0"/>
              <a:t>uygulamalar</a:t>
            </a:r>
            <a:r>
              <a:rPr lang="tr-TR" dirty="0" smtClean="0"/>
              <a:t>ı yapın/sorgulayın </a:t>
            </a:r>
          </a:p>
          <a:p>
            <a:pPr lvl="1">
              <a:defRPr/>
            </a:pPr>
            <a:r>
              <a:rPr lang="tr-TR" dirty="0" smtClean="0"/>
              <a:t>Taramalar </a:t>
            </a:r>
          </a:p>
          <a:p>
            <a:pPr lvl="2">
              <a:defRPr/>
            </a:pPr>
            <a:r>
              <a:rPr lang="tr-TR" dirty="0" smtClean="0"/>
              <a:t>NTP</a:t>
            </a:r>
          </a:p>
          <a:p>
            <a:pPr lvl="2">
              <a:defRPr/>
            </a:pPr>
            <a:r>
              <a:rPr lang="tr-TR" dirty="0" smtClean="0"/>
              <a:t>İşitme </a:t>
            </a:r>
          </a:p>
          <a:p>
            <a:pPr lvl="2">
              <a:defRPr/>
            </a:pPr>
            <a:r>
              <a:rPr lang="tr-TR" dirty="0" smtClean="0"/>
              <a:t>GKD </a:t>
            </a:r>
          </a:p>
          <a:p>
            <a:pPr lvl="2">
              <a:defRPr/>
            </a:pPr>
            <a:r>
              <a:rPr lang="tr-TR" dirty="0" smtClean="0"/>
              <a:t>Görme </a:t>
            </a:r>
          </a:p>
          <a:p>
            <a:pPr lvl="2">
              <a:defRPr/>
            </a:pPr>
            <a:r>
              <a:rPr lang="tr-TR" dirty="0" smtClean="0"/>
              <a:t>…</a:t>
            </a:r>
          </a:p>
          <a:p>
            <a:pPr lvl="1">
              <a:defRPr/>
            </a:pPr>
            <a:r>
              <a:rPr lang="tr-TR" dirty="0" err="1" smtClean="0"/>
              <a:t>Mikrobesin</a:t>
            </a:r>
            <a:r>
              <a:rPr lang="tr-TR" dirty="0" smtClean="0"/>
              <a:t> destekleri </a:t>
            </a:r>
          </a:p>
          <a:p>
            <a:pPr lvl="2">
              <a:defRPr/>
            </a:pPr>
            <a:r>
              <a:rPr lang="tr-TR" dirty="0" smtClean="0"/>
              <a:t>Demir desteği</a:t>
            </a:r>
          </a:p>
          <a:p>
            <a:pPr lvl="2">
              <a:defRPr/>
            </a:pPr>
            <a:r>
              <a:rPr lang="tr-TR" dirty="0" smtClean="0"/>
              <a:t>D vitamini desteği</a:t>
            </a:r>
          </a:p>
          <a:p>
            <a:pPr lvl="1">
              <a:defRPr/>
            </a:pPr>
            <a:r>
              <a:rPr lang="tr-TR" dirty="0" smtClean="0"/>
              <a:t>Gelişimin izlenmesi ve desteklenmesi </a:t>
            </a:r>
          </a:p>
          <a:p>
            <a:pPr lvl="1">
              <a:defRPr/>
            </a:pPr>
            <a:r>
              <a:rPr lang="tr-TR" dirty="0" smtClean="0"/>
              <a:t>…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35</a:t>
            </a:fld>
            <a:endParaRPr lang="tr-TR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487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Her izlemde yapılması gerekenler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46315" y="1643743"/>
            <a:ext cx="8229600" cy="4267200"/>
          </a:xfrm>
        </p:spPr>
        <p:txBody>
          <a:bodyPr rtlCol="0">
            <a:noAutofit/>
          </a:bodyPr>
          <a:lstStyle/>
          <a:p>
            <a:r>
              <a:rPr lang="tr-TR" b="1" dirty="0" smtClean="0"/>
              <a:t>Danışmanlık</a:t>
            </a:r>
            <a:r>
              <a:rPr lang="tr-TR" dirty="0" smtClean="0"/>
              <a:t> verin (anne/ergen vb)</a:t>
            </a:r>
          </a:p>
          <a:p>
            <a:pPr lvl="1"/>
            <a:r>
              <a:rPr lang="tr-TR" dirty="0" smtClean="0"/>
              <a:t>Beslenme, </a:t>
            </a:r>
          </a:p>
          <a:p>
            <a:pPr lvl="1"/>
            <a:r>
              <a:rPr lang="tr-TR" dirty="0" smtClean="0"/>
              <a:t>Bakım, </a:t>
            </a:r>
          </a:p>
          <a:p>
            <a:pPr lvl="1"/>
            <a:r>
              <a:rPr lang="tr-TR" dirty="0" smtClean="0"/>
              <a:t>İletişim</a:t>
            </a:r>
          </a:p>
          <a:p>
            <a:pPr lvl="1"/>
            <a:r>
              <a:rPr lang="tr-TR" dirty="0" smtClean="0"/>
              <a:t>Kazalardan korunma</a:t>
            </a:r>
          </a:p>
          <a:p>
            <a:pPr lvl="1"/>
            <a:r>
              <a:rPr lang="tr-TR" dirty="0" smtClean="0"/>
              <a:t>Dönemine uygun aile planlaması ya da üreme sağlığı</a:t>
            </a:r>
          </a:p>
          <a:p>
            <a:pPr lvl="1"/>
            <a:r>
              <a:rPr lang="tr-TR" dirty="0" smtClean="0"/>
              <a:t>Yaşına uygun ve saptanan soruna ilişkin diğer danışmanlıklar</a:t>
            </a:r>
          </a:p>
          <a:p>
            <a:pPr>
              <a:buNone/>
              <a:defRPr/>
            </a:pPr>
            <a:endParaRPr lang="tr-TR" dirty="0" smtClean="0"/>
          </a:p>
          <a:p>
            <a:pPr marL="812720" indent="-812720">
              <a:defRPr/>
            </a:pPr>
            <a:endParaRPr lang="tr-TR" dirty="0" smtClean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36</a:t>
            </a:fld>
            <a:endParaRPr lang="tr-TR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86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Her izlemde yapılması gerekenler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Bulgularınızı </a:t>
            </a:r>
            <a:r>
              <a:rPr lang="tr-TR" b="1" dirty="0" smtClean="0"/>
              <a:t>kayıt</a:t>
            </a:r>
            <a:r>
              <a:rPr lang="tr-TR" dirty="0" smtClean="0"/>
              <a:t>larınıza işleyin</a:t>
            </a:r>
          </a:p>
          <a:p>
            <a:pPr>
              <a:defRPr/>
            </a:pPr>
            <a:r>
              <a:rPr lang="tr-TR" dirty="0" smtClean="0"/>
              <a:t>Değerlendirmeniz sırasında bebekte/çocukta bir sorun saptarsanız </a:t>
            </a:r>
            <a:r>
              <a:rPr lang="tr-TR" b="1" dirty="0" smtClean="0"/>
              <a:t>ilgili yönergeler</a:t>
            </a:r>
            <a:r>
              <a:rPr lang="tr-TR" dirty="0" smtClean="0"/>
              <a:t>e göre hareket edin, gerektiğinde bebeği bir uzmana yönlendirin</a:t>
            </a:r>
          </a:p>
          <a:p>
            <a:pPr>
              <a:defRPr/>
            </a:pPr>
            <a:r>
              <a:rPr lang="tr-TR" dirty="0" smtClean="0"/>
              <a:t>Ailenin </a:t>
            </a:r>
            <a:r>
              <a:rPr lang="tr-TR" b="1" dirty="0" smtClean="0"/>
              <a:t>soruları</a:t>
            </a:r>
            <a:r>
              <a:rPr lang="tr-TR" dirty="0" smtClean="0"/>
              <a:t>nı </a:t>
            </a:r>
            <a:r>
              <a:rPr lang="tr-TR" b="1" dirty="0" smtClean="0"/>
              <a:t>yanıtla</a:t>
            </a:r>
            <a:r>
              <a:rPr lang="tr-TR" dirty="0" smtClean="0"/>
              <a:t>yın ve verilen önerilerle ilgili broşürleri verin</a:t>
            </a:r>
          </a:p>
          <a:p>
            <a:pPr>
              <a:defRPr/>
            </a:pPr>
            <a:r>
              <a:rPr lang="tr-TR" b="1" dirty="0" smtClean="0"/>
              <a:t>Kontrol</a:t>
            </a:r>
            <a:r>
              <a:rPr lang="tr-TR" dirty="0" smtClean="0"/>
              <a:t> için randevu </a:t>
            </a:r>
            <a:r>
              <a:rPr lang="tr-TR" b="1" dirty="0" smtClean="0"/>
              <a:t>tarihi</a:t>
            </a:r>
            <a:r>
              <a:rPr lang="tr-TR" dirty="0" smtClean="0"/>
              <a:t>ni belirleyin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37</a:t>
            </a:fld>
            <a:endParaRPr lang="tr-TR" dirty="0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1451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Protokoller neden önemli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Protokoller </a:t>
            </a:r>
            <a:r>
              <a:rPr lang="tr-TR" b="1" dirty="0" smtClean="0"/>
              <a:t>kanıta dayalı</a:t>
            </a:r>
            <a:r>
              <a:rPr lang="tr-TR" dirty="0" smtClean="0"/>
              <a:t>dır</a:t>
            </a:r>
          </a:p>
          <a:p>
            <a:r>
              <a:rPr lang="tr-TR" b="1" dirty="0" smtClean="0"/>
              <a:t>İyi uygulama örnekleri</a:t>
            </a:r>
            <a:r>
              <a:rPr lang="tr-TR" dirty="0" smtClean="0"/>
              <a:t>ni içerir</a:t>
            </a:r>
          </a:p>
          <a:p>
            <a:r>
              <a:rPr lang="tr-TR" dirty="0" smtClean="0"/>
              <a:t>Bebek ya da çocuğun sağlık düzeyini, risklerini </a:t>
            </a:r>
            <a:r>
              <a:rPr lang="tr-TR" b="1" dirty="0" smtClean="0"/>
              <a:t>bütüncül bir yaklaşım</a:t>
            </a:r>
            <a:r>
              <a:rPr lang="tr-TR" dirty="0" smtClean="0"/>
              <a:t>la belirlemeyi sağlar</a:t>
            </a:r>
          </a:p>
          <a:p>
            <a:r>
              <a:rPr lang="tr-TR" dirty="0" smtClean="0"/>
              <a:t>Bakanlıkça yürütülen çocuklara yönelik </a:t>
            </a:r>
            <a:r>
              <a:rPr lang="tr-TR" b="1" dirty="0" smtClean="0"/>
              <a:t>program uygulamaları</a:t>
            </a:r>
            <a:r>
              <a:rPr lang="tr-TR" dirty="0" smtClean="0"/>
              <a:t>nın tamamını içerir</a:t>
            </a:r>
          </a:p>
          <a:p>
            <a:r>
              <a:rPr lang="tr-TR" dirty="0" smtClean="0"/>
              <a:t>Uygun müdahaleler için </a:t>
            </a:r>
            <a:r>
              <a:rPr lang="tr-TR" b="1" dirty="0" smtClean="0"/>
              <a:t>yol gösterici</a:t>
            </a:r>
            <a:r>
              <a:rPr lang="tr-TR" dirty="0" smtClean="0"/>
              <a:t>dir</a:t>
            </a:r>
          </a:p>
          <a:p>
            <a:r>
              <a:rPr lang="tr-TR" dirty="0" smtClean="0"/>
              <a:t>Çalışmalarınız için </a:t>
            </a:r>
            <a:r>
              <a:rPr lang="tr-TR" b="1" dirty="0" smtClean="0"/>
              <a:t>yasal zemin </a:t>
            </a:r>
            <a:r>
              <a:rPr lang="tr-TR" dirty="0" smtClean="0"/>
              <a:t>oluşturur, sizleri korur</a:t>
            </a:r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38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423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Performans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AİLE HEKİMLİĞİ ÖDEME VE SÖZLEŞME YÖNETMELİĞİ Bakanlar Kurulu Kararının Tarihi : 24/12/2010 No : 2010/1237 (değişik 16/3/2015 tarihli ve 2015/7528 sayılı Bakanlar Kurulu Kararı)</a:t>
            </a:r>
          </a:p>
          <a:p>
            <a:r>
              <a:rPr lang="tr-TR" dirty="0"/>
              <a:t>"MADDE 18- (1) Koruyucu hekimlik hizmetlerinden; aşılama, gebe, bebek-çocuk takibi için ayrı ayrı, başarı oranına göre kesinti uygulanır. ..... Aşılama, gebe, bebek-çocuk takiplerinin hangi aralıklarda ne şekilde yapılacağı ve kesintilerin </a:t>
            </a:r>
            <a:r>
              <a:rPr lang="tr-TR" dirty="0" err="1"/>
              <a:t>usûl</a:t>
            </a:r>
            <a:r>
              <a:rPr lang="tr-TR" dirty="0"/>
              <a:t> ve esasları Bakanlıkça belirlenerek duyurulur"</a:t>
            </a:r>
          </a:p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39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667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28651" y="651933"/>
            <a:ext cx="7886700" cy="861181"/>
          </a:xfrm>
        </p:spPr>
        <p:txBody>
          <a:bodyPr>
            <a:normAutofit/>
          </a:bodyPr>
          <a:lstStyle/>
          <a:p>
            <a:pPr eaLnBrk="0" hangingPunct="0">
              <a:defRPr/>
            </a:pPr>
            <a:r>
              <a:rPr lang="tr-TR" sz="4000" dirty="0">
                <a:solidFill>
                  <a:srgbClr val="C00000"/>
                </a:solidFill>
                <a:ea typeface="+mn-ea"/>
              </a:rPr>
              <a:t>Tam İzlenen Bebek/Çocuk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r>
              <a:rPr lang="tr-TR" dirty="0" smtClean="0"/>
              <a:t>Belirlenen izlem zamanı ve aralığında yaş grubu için tüm izlemlerin yapılmış olması durumudur. Yani;</a:t>
            </a:r>
          </a:p>
          <a:p>
            <a:pPr lvl="1">
              <a:buFont typeface="Times New Roman" panose="02020603050405020304" pitchFamily="18" charset="0"/>
              <a:buChar char="-"/>
            </a:pPr>
            <a:r>
              <a:rPr lang="tr-TR" sz="2600" dirty="0"/>
              <a:t>Bir bebek yaşamının ilk yılı boyunca 9 kez izlenmelidir (İlk izlem doğumdan hemen sonra hastanede)</a:t>
            </a:r>
          </a:p>
          <a:p>
            <a:pPr lvl="2"/>
            <a:r>
              <a:rPr lang="tr-TR" sz="2200" dirty="0" smtClean="0"/>
              <a:t>En </a:t>
            </a:r>
            <a:r>
              <a:rPr lang="tr-TR" sz="2200" dirty="0"/>
              <a:t>az 8 kez, belirlenen dönem ve zaman aralıklarında izlenen bebek tam izlenmiş </a:t>
            </a:r>
            <a:r>
              <a:rPr lang="tr-TR" sz="2200" dirty="0" smtClean="0"/>
              <a:t>sayılır</a:t>
            </a:r>
            <a:endParaRPr lang="tr-TR" sz="2200" dirty="0"/>
          </a:p>
          <a:p>
            <a:pPr lvl="1">
              <a:buFont typeface="Times New Roman" panose="02020603050405020304" pitchFamily="18" charset="0"/>
              <a:buChar char="-"/>
            </a:pPr>
            <a:r>
              <a:rPr lang="tr-TR" sz="2600" dirty="0"/>
              <a:t>Bir çocuk 6 yaşına dek 7 kez izlenmelidir</a:t>
            </a:r>
          </a:p>
          <a:p>
            <a:pPr lvl="2"/>
            <a:r>
              <a:rPr lang="tr-TR" sz="2200" dirty="0" smtClean="0"/>
              <a:t>En </a:t>
            </a:r>
            <a:r>
              <a:rPr lang="tr-TR" sz="2200" dirty="0"/>
              <a:t>az 7 kez, belirlenen dönem ve zaman aralıklarında izlenen çocuk tam izlenmiş </a:t>
            </a:r>
            <a:r>
              <a:rPr lang="tr-TR" sz="2200" dirty="0" smtClean="0"/>
              <a:t>sayılır</a:t>
            </a:r>
          </a:p>
          <a:p>
            <a:r>
              <a:rPr lang="tr-TR" dirty="0" smtClean="0"/>
              <a:t>Bebek/çocukların almaları gereken sağlık bakım hizmetini ölçebilmek amacıyla kullanılan daha hassas bir göstergedir </a:t>
            </a:r>
          </a:p>
          <a:p>
            <a:r>
              <a:rPr lang="tr-TR" dirty="0" smtClean="0"/>
              <a:t>Bundan sonraki dönemde nicelik değil niteliğin değerlendirilmesi ön plana alınacaktır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40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458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10199" y="1299930"/>
            <a:ext cx="3298676" cy="4258139"/>
          </a:xfrm>
        </p:spPr>
        <p:txBody>
          <a:bodyPr>
            <a:noAutofit/>
          </a:bodyPr>
          <a:lstStyle/>
          <a:p>
            <a:pPr eaLnBrk="0" hangingPunct="0">
              <a:defRPr/>
            </a:pPr>
            <a:r>
              <a:rPr lang="tr-TR" sz="3600" dirty="0">
                <a:solidFill>
                  <a:srgbClr val="C00000"/>
                </a:solidFill>
                <a:ea typeface="+mn-ea"/>
              </a:rPr>
              <a:t>Protokollerin </a:t>
            </a:r>
            <a:r>
              <a:rPr lang="tr-TR" sz="3600" dirty="0" smtClean="0">
                <a:solidFill>
                  <a:srgbClr val="C00000"/>
                </a:solidFill>
                <a:ea typeface="+mn-ea"/>
              </a:rPr>
              <a:t>uygulanması </a:t>
            </a:r>
            <a:br>
              <a:rPr lang="tr-TR" sz="3600" dirty="0" smtClean="0">
                <a:solidFill>
                  <a:srgbClr val="C00000"/>
                </a:solidFill>
                <a:ea typeface="+mn-ea"/>
              </a:rPr>
            </a:br>
            <a:r>
              <a:rPr lang="tr-TR" sz="3600" dirty="0" smtClean="0">
                <a:solidFill>
                  <a:srgbClr val="C00000"/>
                </a:solidFill>
                <a:ea typeface="+mn-ea"/>
              </a:rPr>
              <a:t>EKİP </a:t>
            </a:r>
            <a:r>
              <a:rPr lang="tr-TR" sz="3600" dirty="0">
                <a:solidFill>
                  <a:srgbClr val="C00000"/>
                </a:solidFill>
                <a:ea typeface="+mn-ea"/>
              </a:rPr>
              <a:t>ÇALIŞMASI!!!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5729A877-110F-45D6-97CF-4CA347A21BEF}" type="slidenum">
              <a:rPr lang="tr-TR" smtClean="0"/>
              <a:pPr algn="r"/>
              <a:t>41</a:t>
            </a:fld>
            <a:endParaRPr lang="tr-TR" dirty="0"/>
          </a:p>
        </p:txBody>
      </p:sp>
      <p:graphicFrame>
        <p:nvGraphicFramePr>
          <p:cNvPr id="6" name="5 Diyagram"/>
          <p:cNvGraphicFramePr/>
          <p:nvPr>
            <p:extLst>
              <p:ext uri="{D42A27DB-BD31-4B8C-83A1-F6EECF244321}">
                <p14:modId xmlns:p14="http://schemas.microsoft.com/office/powerpoint/2010/main" val="2090845183"/>
              </p:ext>
            </p:extLst>
          </p:nvPr>
        </p:nvGraphicFramePr>
        <p:xfrm>
          <a:off x="2593016" y="1455167"/>
          <a:ext cx="7729869" cy="4807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7306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TEŞEKKÜRLER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Metin Yer Tutucusu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hsgm.saglik.gov.tr/tr/cocukergen-anasayfa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Çocuk ve Ergen Sağlığı Dairesi Başkanlığı</a:t>
            </a:r>
            <a:endParaRPr lang="tr-TR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F4693-9243-487F-9922-E3D7C687370D}" type="slidenum">
              <a:rPr lang="tr-TR" smtClean="0"/>
              <a:t>42</a:t>
            </a:fld>
            <a:endParaRPr lang="tr-TR"/>
          </a:p>
        </p:txBody>
      </p:sp>
      <p:pic>
        <p:nvPicPr>
          <p:cNvPr id="2050" name="Picture 2" descr="https://hsgm.saglik.gov.tr/depo/birimler/cocuk_ergen_db/banner/cocuklargenel2.pn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1443039"/>
            <a:ext cx="7886700" cy="213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688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9A1BEE1-E63F-4298-B2B2-29ECED85D0C2}">
  <we:reference id="wa104178141" version="3.10.0.152" store="tr-TR" storeType="OMEX"/>
  <we:alternateReferences>
    <we:reference id="WA104178141" version="3.10.0.152" store="WA104178141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424</TotalTime>
  <Words>1677</Words>
  <Application>Microsoft Office PowerPoint</Application>
  <PresentationFormat>Ekran Gösterisi (4:3)</PresentationFormat>
  <Paragraphs>289</Paragraphs>
  <Slides>42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42</vt:i4>
      </vt:variant>
    </vt:vector>
  </HeadingPairs>
  <TitlesOfParts>
    <vt:vector size="43" baseType="lpstr">
      <vt:lpstr>Office Teması</vt:lpstr>
      <vt:lpstr>BEBEK, ÇOCUK, ERGEN İZLEMLERİ VE İZLEM PROTOKOLLERİ</vt:lpstr>
      <vt:lpstr>Amaç</vt:lpstr>
      <vt:lpstr>Öğrenim hedefleri</vt:lpstr>
      <vt:lpstr>Öğrenim hedefleri</vt:lpstr>
      <vt:lpstr>İzlenmesi Gereken Gruplar</vt:lpstr>
      <vt:lpstr>Çocuk İzlemleri</vt:lpstr>
      <vt:lpstr>Sağlıklı Çocuk İzlemi Nedir?</vt:lpstr>
      <vt:lpstr>İzlem Neden Önemlidir?</vt:lpstr>
      <vt:lpstr>İzlemin İlkeleri</vt:lpstr>
      <vt:lpstr>PowerPoint Sunusu</vt:lpstr>
      <vt:lpstr>Bebek İzlem Zamanları ve Aralıkları</vt:lpstr>
      <vt:lpstr>Çocuk İzlem Zamanları ve Aralıkları </vt:lpstr>
      <vt:lpstr>Okul Çağı Çocuk/Genç İzlem Zamanları ve Aralıkları </vt:lpstr>
      <vt:lpstr>Okul Çağı Çocuk/Genç İzlem Zamanları ve Aralıkları </vt:lpstr>
      <vt:lpstr>Dikkat!!!</vt:lpstr>
      <vt:lpstr>PowerPoint Sunusu</vt:lpstr>
      <vt:lpstr>Protokollerin içeriği</vt:lpstr>
      <vt:lpstr>Protokollerin içeriği</vt:lpstr>
      <vt:lpstr>Protokollerin içeriği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Her izlemde yapılması gerekenler</vt:lpstr>
      <vt:lpstr>Her izlemde yapılması gerekenler</vt:lpstr>
      <vt:lpstr>Her izlemde yapılması gerekenler</vt:lpstr>
      <vt:lpstr>Her izlemde yapılması gerekenler</vt:lpstr>
      <vt:lpstr>Her izlemde yapılması gerekenler</vt:lpstr>
      <vt:lpstr>Protokoller neden önemli</vt:lpstr>
      <vt:lpstr>Performans</vt:lpstr>
      <vt:lpstr>Tam İzlenen Bebek/Çocuk</vt:lpstr>
      <vt:lpstr>Protokollerin uygulanması  EKİP ÇALIŞMASI!!!</vt:lpstr>
      <vt:lpstr>TEŞEKKÜRLER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ÇOCUKLARDA GÖRME TARAMA PROGRAMI</dc:title>
  <dc:creator>BAŞAK TEZEL</dc:creator>
  <cp:lastModifiedBy>Lütfiye Serap GÖNENÇ</cp:lastModifiedBy>
  <cp:revision>56</cp:revision>
  <dcterms:created xsi:type="dcterms:W3CDTF">2018-11-05T13:59:00Z</dcterms:created>
  <dcterms:modified xsi:type="dcterms:W3CDTF">2019-01-25T13:10:25Z</dcterms:modified>
</cp:coreProperties>
</file>