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0"/>
  </p:notesMasterIdLst>
  <p:sldIdLst>
    <p:sldId id="389" r:id="rId2"/>
    <p:sldId id="390" r:id="rId3"/>
    <p:sldId id="392" r:id="rId4"/>
    <p:sldId id="543" r:id="rId5"/>
    <p:sldId id="399" r:id="rId6"/>
    <p:sldId id="400" r:id="rId7"/>
    <p:sldId id="450" r:id="rId8"/>
    <p:sldId id="483" r:id="rId9"/>
    <p:sldId id="482" r:id="rId10"/>
    <p:sldId id="401" r:id="rId11"/>
    <p:sldId id="402" r:id="rId12"/>
    <p:sldId id="403" r:id="rId13"/>
    <p:sldId id="546" r:id="rId14"/>
    <p:sldId id="413" r:id="rId15"/>
    <p:sldId id="414" r:id="rId16"/>
    <p:sldId id="415" r:id="rId17"/>
    <p:sldId id="548" r:id="rId18"/>
    <p:sldId id="418" r:id="rId19"/>
    <p:sldId id="419" r:id="rId20"/>
    <p:sldId id="420" r:id="rId21"/>
    <p:sldId id="421" r:id="rId22"/>
    <p:sldId id="422" r:id="rId23"/>
    <p:sldId id="423" r:id="rId24"/>
    <p:sldId id="424" r:id="rId25"/>
    <p:sldId id="547" r:id="rId26"/>
    <p:sldId id="425" r:id="rId27"/>
    <p:sldId id="426" r:id="rId28"/>
    <p:sldId id="427" r:id="rId29"/>
    <p:sldId id="549" r:id="rId30"/>
    <p:sldId id="459" r:id="rId31"/>
    <p:sldId id="461" r:id="rId32"/>
    <p:sldId id="462" r:id="rId33"/>
    <p:sldId id="463" r:id="rId34"/>
    <p:sldId id="464" r:id="rId35"/>
    <p:sldId id="467" r:id="rId36"/>
    <p:sldId id="468" r:id="rId37"/>
    <p:sldId id="470" r:id="rId38"/>
    <p:sldId id="475" r:id="rId39"/>
    <p:sldId id="476" r:id="rId40"/>
    <p:sldId id="477" r:id="rId41"/>
    <p:sldId id="478" r:id="rId42"/>
    <p:sldId id="480" r:id="rId43"/>
    <p:sldId id="544" r:id="rId44"/>
    <p:sldId id="484" r:id="rId45"/>
    <p:sldId id="485" r:id="rId46"/>
    <p:sldId id="492" r:id="rId47"/>
    <p:sldId id="493" r:id="rId48"/>
    <p:sldId id="494" r:id="rId49"/>
    <p:sldId id="495" r:id="rId50"/>
    <p:sldId id="496" r:id="rId51"/>
    <p:sldId id="497" r:id="rId52"/>
    <p:sldId id="498" r:id="rId53"/>
    <p:sldId id="499" r:id="rId54"/>
    <p:sldId id="500" r:id="rId55"/>
    <p:sldId id="536" r:id="rId56"/>
    <p:sldId id="537" r:id="rId57"/>
    <p:sldId id="538" r:id="rId58"/>
    <p:sldId id="504" r:id="rId59"/>
    <p:sldId id="539" r:id="rId60"/>
    <p:sldId id="540" r:id="rId61"/>
    <p:sldId id="541" r:id="rId62"/>
    <p:sldId id="542" r:id="rId63"/>
    <p:sldId id="509" r:id="rId64"/>
    <p:sldId id="510" r:id="rId65"/>
    <p:sldId id="511" r:id="rId66"/>
    <p:sldId id="512" r:id="rId67"/>
    <p:sldId id="513" r:id="rId68"/>
    <p:sldId id="514" r:id="rId69"/>
    <p:sldId id="518" r:id="rId70"/>
    <p:sldId id="516" r:id="rId71"/>
    <p:sldId id="517" r:id="rId72"/>
    <p:sldId id="519" r:id="rId73"/>
    <p:sldId id="520" r:id="rId74"/>
    <p:sldId id="521" r:id="rId75"/>
    <p:sldId id="522" r:id="rId76"/>
    <p:sldId id="524" r:id="rId77"/>
    <p:sldId id="525" r:id="rId78"/>
    <p:sldId id="526" r:id="rId79"/>
    <p:sldId id="527" r:id="rId80"/>
    <p:sldId id="528" r:id="rId81"/>
    <p:sldId id="529" r:id="rId82"/>
    <p:sldId id="530" r:id="rId83"/>
    <p:sldId id="531" r:id="rId84"/>
    <p:sldId id="532" r:id="rId85"/>
    <p:sldId id="533" r:id="rId86"/>
    <p:sldId id="534" r:id="rId87"/>
    <p:sldId id="535" r:id="rId88"/>
    <p:sldId id="545" r:id="rId89"/>
  </p:sldIdLst>
  <p:sldSz cx="12192000" cy="6858000"/>
  <p:notesSz cx="6735763" cy="9866313"/>
  <p:defaultTextStyle>
    <a:defPPr>
      <a:defRPr lang="tr-T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521415D9-36F7-43E2-AB2F-B90AF26B5E84}">
      <p14:sectionLst xmlns:p14="http://schemas.microsoft.com/office/powerpoint/2010/main">
        <p14:section name="Varsayılan Bölüm" id="{3A3AF8E1-960B-4DC8-94ED-8DB87DD61206}">
          <p14:sldIdLst>
            <p14:sldId id="389"/>
            <p14:sldId id="390"/>
            <p14:sldId id="392"/>
            <p14:sldId id="543"/>
            <p14:sldId id="399"/>
            <p14:sldId id="400"/>
            <p14:sldId id="450"/>
            <p14:sldId id="483"/>
            <p14:sldId id="482"/>
            <p14:sldId id="401"/>
            <p14:sldId id="402"/>
            <p14:sldId id="403"/>
            <p14:sldId id="546"/>
            <p14:sldId id="413"/>
            <p14:sldId id="414"/>
            <p14:sldId id="415"/>
            <p14:sldId id="548"/>
            <p14:sldId id="418"/>
            <p14:sldId id="419"/>
            <p14:sldId id="420"/>
            <p14:sldId id="421"/>
            <p14:sldId id="422"/>
            <p14:sldId id="423"/>
            <p14:sldId id="424"/>
            <p14:sldId id="547"/>
            <p14:sldId id="425"/>
            <p14:sldId id="426"/>
            <p14:sldId id="427"/>
            <p14:sldId id="549"/>
            <p14:sldId id="459"/>
            <p14:sldId id="461"/>
            <p14:sldId id="462"/>
            <p14:sldId id="463"/>
            <p14:sldId id="464"/>
            <p14:sldId id="467"/>
            <p14:sldId id="468"/>
            <p14:sldId id="470"/>
            <p14:sldId id="475"/>
            <p14:sldId id="476"/>
            <p14:sldId id="477"/>
            <p14:sldId id="478"/>
            <p14:sldId id="480"/>
            <p14:sldId id="544"/>
            <p14:sldId id="484"/>
            <p14:sldId id="485"/>
            <p14:sldId id="492"/>
            <p14:sldId id="493"/>
            <p14:sldId id="494"/>
            <p14:sldId id="495"/>
            <p14:sldId id="496"/>
            <p14:sldId id="497"/>
            <p14:sldId id="498"/>
            <p14:sldId id="499"/>
            <p14:sldId id="500"/>
            <p14:sldId id="536"/>
            <p14:sldId id="537"/>
            <p14:sldId id="538"/>
            <p14:sldId id="504"/>
            <p14:sldId id="539"/>
            <p14:sldId id="540"/>
            <p14:sldId id="541"/>
            <p14:sldId id="542"/>
            <p14:sldId id="509"/>
            <p14:sldId id="510"/>
            <p14:sldId id="511"/>
            <p14:sldId id="512"/>
            <p14:sldId id="513"/>
            <p14:sldId id="514"/>
            <p14:sldId id="518"/>
            <p14:sldId id="516"/>
            <p14:sldId id="517"/>
            <p14:sldId id="519"/>
            <p14:sldId id="520"/>
            <p14:sldId id="521"/>
            <p14:sldId id="522"/>
            <p14:sldId id="524"/>
            <p14:sldId id="525"/>
            <p14:sldId id="526"/>
            <p14:sldId id="527"/>
            <p14:sldId id="528"/>
            <p14:sldId id="529"/>
            <p14:sldId id="530"/>
            <p14:sldId id="531"/>
            <p14:sldId id="532"/>
            <p14:sldId id="533"/>
            <p14:sldId id="534"/>
            <p14:sldId id="535"/>
            <p14:sldId id="545"/>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07">
          <p15:clr>
            <a:srgbClr val="A4A3A4"/>
          </p15:clr>
        </p15:guide>
        <p15:guide id="2" pos="212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rzu tanrıöver" initials="at"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387" autoAdjust="0"/>
  </p:normalViewPr>
  <p:slideViewPr>
    <p:cSldViewPr snapToGrid="0">
      <p:cViewPr varScale="1">
        <p:scale>
          <a:sx n="75" d="100"/>
          <a:sy n="75" d="100"/>
        </p:scale>
        <p:origin x="1026" y="66"/>
      </p:cViewPr>
      <p:guideLst>
        <p:guide orient="horz" pos="2160"/>
        <p:guide pos="3840"/>
      </p:guideLst>
    </p:cSldViewPr>
  </p:slideViewPr>
  <p:notesTextViewPr>
    <p:cViewPr>
      <p:scale>
        <a:sx n="1" d="1"/>
        <a:sy n="1" d="1"/>
      </p:scale>
      <p:origin x="0" y="0"/>
    </p:cViewPr>
  </p:notesTextViewPr>
  <p:notesViewPr>
    <p:cSldViewPr snapToGrid="0">
      <p:cViewPr varScale="1">
        <p:scale>
          <a:sx n="52" d="100"/>
          <a:sy n="52" d="100"/>
        </p:scale>
        <p:origin x="-2994" y="-108"/>
      </p:cViewPr>
      <p:guideLst>
        <p:guide orient="horz" pos="3107"/>
        <p:guide pos="212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C8E04A-3CBA-4ECE-B1D6-3B975288DC8E}" type="doc">
      <dgm:prSet loTypeId="urn:microsoft.com/office/officeart/2005/8/layout/hProcess9" loCatId="process" qsTypeId="urn:microsoft.com/office/officeart/2005/8/quickstyle/simple1" qsCatId="simple" csTypeId="urn:microsoft.com/office/officeart/2005/8/colors/accent1_2" csCatId="accent1" phldr="1"/>
      <dgm:spPr/>
    </dgm:pt>
    <dgm:pt modelId="{3DA0DE9F-AA23-4C26-8E65-FE17F7C89951}">
      <dgm:prSet phldrT="[Metin]" custT="1"/>
      <dgm:spPr/>
      <dgm:t>
        <a:bodyPr/>
        <a:lstStyle/>
        <a:p>
          <a:r>
            <a:rPr lang="tr-TR" sz="2000" dirty="0" smtClean="0"/>
            <a:t>Sağlık Bakanlığı</a:t>
          </a:r>
        </a:p>
        <a:p>
          <a:r>
            <a:rPr lang="tr-TR" sz="2000" dirty="0" smtClean="0"/>
            <a:t> </a:t>
          </a:r>
          <a:r>
            <a:rPr lang="tr-TR" sz="1800" dirty="0" smtClean="0"/>
            <a:t>Merkez Soğuk Hava Deposu</a:t>
          </a:r>
          <a:endParaRPr lang="tr-TR" sz="1800" dirty="0"/>
        </a:p>
      </dgm:t>
    </dgm:pt>
    <dgm:pt modelId="{C805E6AE-001F-4D32-B3A3-98CCE6202C9B}" type="parTrans" cxnId="{918380DB-1058-4C9F-A182-131257E4992E}">
      <dgm:prSet/>
      <dgm:spPr/>
      <dgm:t>
        <a:bodyPr/>
        <a:lstStyle/>
        <a:p>
          <a:endParaRPr lang="tr-TR" sz="1600"/>
        </a:p>
      </dgm:t>
    </dgm:pt>
    <dgm:pt modelId="{0D71875B-529A-4B95-A04A-41B822E773BE}" type="sibTrans" cxnId="{918380DB-1058-4C9F-A182-131257E4992E}">
      <dgm:prSet/>
      <dgm:spPr/>
      <dgm:t>
        <a:bodyPr/>
        <a:lstStyle/>
        <a:p>
          <a:endParaRPr lang="tr-TR" sz="1600"/>
        </a:p>
      </dgm:t>
    </dgm:pt>
    <dgm:pt modelId="{75CDC181-3853-4D41-B2B1-C0F9B6E75811}">
      <dgm:prSet phldrT="[Metin]" custT="1"/>
      <dgm:spPr/>
      <dgm:t>
        <a:bodyPr/>
        <a:lstStyle/>
        <a:p>
          <a:r>
            <a:rPr lang="tr-TR" sz="2000" dirty="0" smtClean="0"/>
            <a:t>İl Halk Sağlığı Müdürlüğü</a:t>
          </a:r>
        </a:p>
        <a:p>
          <a:r>
            <a:rPr lang="tr-TR" sz="2000" dirty="0" smtClean="0"/>
            <a:t> </a:t>
          </a:r>
          <a:r>
            <a:rPr lang="tr-TR" sz="1800" dirty="0" smtClean="0"/>
            <a:t>Soğuk Hava Depoları</a:t>
          </a:r>
          <a:endParaRPr lang="tr-TR" sz="1800" dirty="0"/>
        </a:p>
      </dgm:t>
    </dgm:pt>
    <dgm:pt modelId="{BA127F84-7BD3-482E-8974-4A3FF8D48A40}" type="parTrans" cxnId="{343A76B1-5637-4E0D-BA20-8556D5A4D9BF}">
      <dgm:prSet/>
      <dgm:spPr/>
      <dgm:t>
        <a:bodyPr/>
        <a:lstStyle/>
        <a:p>
          <a:endParaRPr lang="tr-TR" sz="1600"/>
        </a:p>
      </dgm:t>
    </dgm:pt>
    <dgm:pt modelId="{661AB198-83CB-4620-83B0-C675D7364D29}" type="sibTrans" cxnId="{343A76B1-5637-4E0D-BA20-8556D5A4D9BF}">
      <dgm:prSet/>
      <dgm:spPr/>
      <dgm:t>
        <a:bodyPr/>
        <a:lstStyle/>
        <a:p>
          <a:endParaRPr lang="tr-TR" sz="1600"/>
        </a:p>
      </dgm:t>
    </dgm:pt>
    <dgm:pt modelId="{0CB8C22D-3F17-4F6F-9C4E-EDD8FB94C24D}">
      <dgm:prSet phldrT="[Metin]" custT="1"/>
      <dgm:spPr/>
      <dgm:t>
        <a:bodyPr/>
        <a:lstStyle/>
        <a:p>
          <a:r>
            <a:rPr lang="tr-TR" sz="1800" dirty="0" smtClean="0"/>
            <a:t>Aile Sağlığı Merkezleri</a:t>
          </a:r>
        </a:p>
        <a:p>
          <a:r>
            <a:rPr lang="tr-TR" sz="1800" dirty="0" smtClean="0"/>
            <a:t> Hastaneler</a:t>
          </a:r>
          <a:endParaRPr lang="tr-TR" sz="1800" dirty="0"/>
        </a:p>
      </dgm:t>
    </dgm:pt>
    <dgm:pt modelId="{6812DE8C-0536-4474-BBD9-6A38772AC7E2}" type="parTrans" cxnId="{DC8FADC0-9F94-492E-B9C9-62A7034D9612}">
      <dgm:prSet/>
      <dgm:spPr/>
      <dgm:t>
        <a:bodyPr/>
        <a:lstStyle/>
        <a:p>
          <a:endParaRPr lang="tr-TR" sz="1600"/>
        </a:p>
      </dgm:t>
    </dgm:pt>
    <dgm:pt modelId="{948119BF-E3C5-42B0-ABDF-64C178CADA22}" type="sibTrans" cxnId="{DC8FADC0-9F94-492E-B9C9-62A7034D9612}">
      <dgm:prSet/>
      <dgm:spPr/>
      <dgm:t>
        <a:bodyPr/>
        <a:lstStyle/>
        <a:p>
          <a:endParaRPr lang="tr-TR" sz="1600"/>
        </a:p>
      </dgm:t>
    </dgm:pt>
    <dgm:pt modelId="{C3251192-8A4A-4F8B-B163-DBF9516A5044}">
      <dgm:prSet custT="1"/>
      <dgm:spPr/>
      <dgm:t>
        <a:bodyPr/>
        <a:lstStyle/>
        <a:p>
          <a:r>
            <a:rPr lang="tr-TR" sz="1800" dirty="0" smtClean="0"/>
            <a:t>Toplum Sağlığı Merkezleri </a:t>
          </a:r>
          <a:endParaRPr lang="tr-TR" sz="1800" dirty="0"/>
        </a:p>
      </dgm:t>
    </dgm:pt>
    <dgm:pt modelId="{0CF10E89-A729-4720-B4F9-3018599AF122}" type="sibTrans" cxnId="{5A1FB960-CA8E-4312-9A2E-2D7DDD80FE88}">
      <dgm:prSet/>
      <dgm:spPr/>
      <dgm:t>
        <a:bodyPr/>
        <a:lstStyle/>
        <a:p>
          <a:endParaRPr lang="tr-TR" sz="1600"/>
        </a:p>
      </dgm:t>
    </dgm:pt>
    <dgm:pt modelId="{1058618E-0386-4103-AA84-E03C6960F416}" type="parTrans" cxnId="{5A1FB960-CA8E-4312-9A2E-2D7DDD80FE88}">
      <dgm:prSet/>
      <dgm:spPr/>
      <dgm:t>
        <a:bodyPr/>
        <a:lstStyle/>
        <a:p>
          <a:endParaRPr lang="tr-TR" sz="1600"/>
        </a:p>
      </dgm:t>
    </dgm:pt>
    <dgm:pt modelId="{F438A3D7-B117-448F-B061-C8AC74AC7917}" type="pres">
      <dgm:prSet presAssocID="{BFC8E04A-3CBA-4ECE-B1D6-3B975288DC8E}" presName="CompostProcess" presStyleCnt="0">
        <dgm:presLayoutVars>
          <dgm:dir/>
          <dgm:resizeHandles val="exact"/>
        </dgm:presLayoutVars>
      </dgm:prSet>
      <dgm:spPr/>
    </dgm:pt>
    <dgm:pt modelId="{75EFFBD4-D4B5-4CD5-8AE1-2B2E7D4B39D9}" type="pres">
      <dgm:prSet presAssocID="{BFC8E04A-3CBA-4ECE-B1D6-3B975288DC8E}" presName="arrow" presStyleLbl="bgShp" presStyleIdx="0" presStyleCnt="1" custLinFactNeighborY="-2562"/>
      <dgm:spPr/>
    </dgm:pt>
    <dgm:pt modelId="{A0133F59-AE3E-4FC5-A48B-3DEF897ED843}" type="pres">
      <dgm:prSet presAssocID="{BFC8E04A-3CBA-4ECE-B1D6-3B975288DC8E}" presName="linearProcess" presStyleCnt="0"/>
      <dgm:spPr/>
    </dgm:pt>
    <dgm:pt modelId="{48375460-E40C-4636-9508-5F81540C1ECE}" type="pres">
      <dgm:prSet presAssocID="{3DA0DE9F-AA23-4C26-8E65-FE17F7C89951}" presName="textNode" presStyleLbl="node1" presStyleIdx="0" presStyleCnt="4">
        <dgm:presLayoutVars>
          <dgm:bulletEnabled val="1"/>
        </dgm:presLayoutVars>
      </dgm:prSet>
      <dgm:spPr/>
      <dgm:t>
        <a:bodyPr/>
        <a:lstStyle/>
        <a:p>
          <a:endParaRPr lang="tr-TR"/>
        </a:p>
      </dgm:t>
    </dgm:pt>
    <dgm:pt modelId="{8AD9AA05-C73B-4A0C-ABB9-9A5720A81F6E}" type="pres">
      <dgm:prSet presAssocID="{0D71875B-529A-4B95-A04A-41B822E773BE}" presName="sibTrans" presStyleCnt="0"/>
      <dgm:spPr/>
    </dgm:pt>
    <dgm:pt modelId="{02ACF99E-A474-4B6E-BD68-66E46B20262E}" type="pres">
      <dgm:prSet presAssocID="{75CDC181-3853-4D41-B2B1-C0F9B6E75811}" presName="textNode" presStyleLbl="node1" presStyleIdx="1" presStyleCnt="4">
        <dgm:presLayoutVars>
          <dgm:bulletEnabled val="1"/>
        </dgm:presLayoutVars>
      </dgm:prSet>
      <dgm:spPr/>
      <dgm:t>
        <a:bodyPr/>
        <a:lstStyle/>
        <a:p>
          <a:endParaRPr lang="tr-TR"/>
        </a:p>
      </dgm:t>
    </dgm:pt>
    <dgm:pt modelId="{A5E3AF38-6F07-4855-A160-2504F5206BF2}" type="pres">
      <dgm:prSet presAssocID="{661AB198-83CB-4620-83B0-C675D7364D29}" presName="sibTrans" presStyleCnt="0"/>
      <dgm:spPr/>
    </dgm:pt>
    <dgm:pt modelId="{C4ACB856-EA87-4446-B1A0-D42BFB24EAEE}" type="pres">
      <dgm:prSet presAssocID="{C3251192-8A4A-4F8B-B163-DBF9516A5044}" presName="textNode" presStyleLbl="node1" presStyleIdx="2" presStyleCnt="4">
        <dgm:presLayoutVars>
          <dgm:bulletEnabled val="1"/>
        </dgm:presLayoutVars>
      </dgm:prSet>
      <dgm:spPr/>
      <dgm:t>
        <a:bodyPr/>
        <a:lstStyle/>
        <a:p>
          <a:endParaRPr lang="tr-TR"/>
        </a:p>
      </dgm:t>
    </dgm:pt>
    <dgm:pt modelId="{68C6B28F-0A07-4678-BCE2-E527F00B7EA2}" type="pres">
      <dgm:prSet presAssocID="{0CF10E89-A729-4720-B4F9-3018599AF122}" presName="sibTrans" presStyleCnt="0"/>
      <dgm:spPr/>
    </dgm:pt>
    <dgm:pt modelId="{4F012554-6A48-4E0A-AF5D-DADC9317A98C}" type="pres">
      <dgm:prSet presAssocID="{0CB8C22D-3F17-4F6F-9C4E-EDD8FB94C24D}" presName="textNode" presStyleLbl="node1" presStyleIdx="3" presStyleCnt="4">
        <dgm:presLayoutVars>
          <dgm:bulletEnabled val="1"/>
        </dgm:presLayoutVars>
      </dgm:prSet>
      <dgm:spPr/>
      <dgm:t>
        <a:bodyPr/>
        <a:lstStyle/>
        <a:p>
          <a:endParaRPr lang="tr-TR"/>
        </a:p>
      </dgm:t>
    </dgm:pt>
  </dgm:ptLst>
  <dgm:cxnLst>
    <dgm:cxn modelId="{3B00A411-EEDA-451A-BD8E-ECD88B591DC4}" type="presOf" srcId="{75CDC181-3853-4D41-B2B1-C0F9B6E75811}" destId="{02ACF99E-A474-4B6E-BD68-66E46B20262E}" srcOrd="0" destOrd="0" presId="urn:microsoft.com/office/officeart/2005/8/layout/hProcess9"/>
    <dgm:cxn modelId="{5A1FB960-CA8E-4312-9A2E-2D7DDD80FE88}" srcId="{BFC8E04A-3CBA-4ECE-B1D6-3B975288DC8E}" destId="{C3251192-8A4A-4F8B-B163-DBF9516A5044}" srcOrd="2" destOrd="0" parTransId="{1058618E-0386-4103-AA84-E03C6960F416}" sibTransId="{0CF10E89-A729-4720-B4F9-3018599AF122}"/>
    <dgm:cxn modelId="{D5CFC89E-E55E-4B97-9096-573EA3DA349A}" type="presOf" srcId="{C3251192-8A4A-4F8B-B163-DBF9516A5044}" destId="{C4ACB856-EA87-4446-B1A0-D42BFB24EAEE}" srcOrd="0" destOrd="0" presId="urn:microsoft.com/office/officeart/2005/8/layout/hProcess9"/>
    <dgm:cxn modelId="{918380DB-1058-4C9F-A182-131257E4992E}" srcId="{BFC8E04A-3CBA-4ECE-B1D6-3B975288DC8E}" destId="{3DA0DE9F-AA23-4C26-8E65-FE17F7C89951}" srcOrd="0" destOrd="0" parTransId="{C805E6AE-001F-4D32-B3A3-98CCE6202C9B}" sibTransId="{0D71875B-529A-4B95-A04A-41B822E773BE}"/>
    <dgm:cxn modelId="{A861939D-2F9E-4C23-8790-C4C6A397EDA6}" type="presOf" srcId="{3DA0DE9F-AA23-4C26-8E65-FE17F7C89951}" destId="{48375460-E40C-4636-9508-5F81540C1ECE}" srcOrd="0" destOrd="0" presId="urn:microsoft.com/office/officeart/2005/8/layout/hProcess9"/>
    <dgm:cxn modelId="{F331A57B-DB9A-4710-A1C3-E983CB665BE8}" type="presOf" srcId="{BFC8E04A-3CBA-4ECE-B1D6-3B975288DC8E}" destId="{F438A3D7-B117-448F-B061-C8AC74AC7917}" srcOrd="0" destOrd="0" presId="urn:microsoft.com/office/officeart/2005/8/layout/hProcess9"/>
    <dgm:cxn modelId="{343A76B1-5637-4E0D-BA20-8556D5A4D9BF}" srcId="{BFC8E04A-3CBA-4ECE-B1D6-3B975288DC8E}" destId="{75CDC181-3853-4D41-B2B1-C0F9B6E75811}" srcOrd="1" destOrd="0" parTransId="{BA127F84-7BD3-482E-8974-4A3FF8D48A40}" sibTransId="{661AB198-83CB-4620-83B0-C675D7364D29}"/>
    <dgm:cxn modelId="{DC8FADC0-9F94-492E-B9C9-62A7034D9612}" srcId="{BFC8E04A-3CBA-4ECE-B1D6-3B975288DC8E}" destId="{0CB8C22D-3F17-4F6F-9C4E-EDD8FB94C24D}" srcOrd="3" destOrd="0" parTransId="{6812DE8C-0536-4474-BBD9-6A38772AC7E2}" sibTransId="{948119BF-E3C5-42B0-ABDF-64C178CADA22}"/>
    <dgm:cxn modelId="{F792881F-A5E6-4FF0-8EED-82C0CCE6E670}" type="presOf" srcId="{0CB8C22D-3F17-4F6F-9C4E-EDD8FB94C24D}" destId="{4F012554-6A48-4E0A-AF5D-DADC9317A98C}" srcOrd="0" destOrd="0" presId="urn:microsoft.com/office/officeart/2005/8/layout/hProcess9"/>
    <dgm:cxn modelId="{B37DEF58-ED6D-4010-905A-0A5BA51ADE9E}" type="presParOf" srcId="{F438A3D7-B117-448F-B061-C8AC74AC7917}" destId="{75EFFBD4-D4B5-4CD5-8AE1-2B2E7D4B39D9}" srcOrd="0" destOrd="0" presId="urn:microsoft.com/office/officeart/2005/8/layout/hProcess9"/>
    <dgm:cxn modelId="{9A7055B6-9391-4484-A0A5-66FA89EBFB20}" type="presParOf" srcId="{F438A3D7-B117-448F-B061-C8AC74AC7917}" destId="{A0133F59-AE3E-4FC5-A48B-3DEF897ED843}" srcOrd="1" destOrd="0" presId="urn:microsoft.com/office/officeart/2005/8/layout/hProcess9"/>
    <dgm:cxn modelId="{7685FE7A-8347-418E-9FFB-888E5E5DF55A}" type="presParOf" srcId="{A0133F59-AE3E-4FC5-A48B-3DEF897ED843}" destId="{48375460-E40C-4636-9508-5F81540C1ECE}" srcOrd="0" destOrd="0" presId="urn:microsoft.com/office/officeart/2005/8/layout/hProcess9"/>
    <dgm:cxn modelId="{B8B269C3-6AC7-4CAE-ADE3-AFF2CC6634C1}" type="presParOf" srcId="{A0133F59-AE3E-4FC5-A48B-3DEF897ED843}" destId="{8AD9AA05-C73B-4A0C-ABB9-9A5720A81F6E}" srcOrd="1" destOrd="0" presId="urn:microsoft.com/office/officeart/2005/8/layout/hProcess9"/>
    <dgm:cxn modelId="{6F096AE0-D857-48A5-AC8F-46681628C690}" type="presParOf" srcId="{A0133F59-AE3E-4FC5-A48B-3DEF897ED843}" destId="{02ACF99E-A474-4B6E-BD68-66E46B20262E}" srcOrd="2" destOrd="0" presId="urn:microsoft.com/office/officeart/2005/8/layout/hProcess9"/>
    <dgm:cxn modelId="{4198D9A4-1DD5-46F4-AE66-562B125BE6D7}" type="presParOf" srcId="{A0133F59-AE3E-4FC5-A48B-3DEF897ED843}" destId="{A5E3AF38-6F07-4855-A160-2504F5206BF2}" srcOrd="3" destOrd="0" presId="urn:microsoft.com/office/officeart/2005/8/layout/hProcess9"/>
    <dgm:cxn modelId="{F43D9118-CB15-4E2A-8AD1-C383AECE13D3}" type="presParOf" srcId="{A0133F59-AE3E-4FC5-A48B-3DEF897ED843}" destId="{C4ACB856-EA87-4446-B1A0-D42BFB24EAEE}" srcOrd="4" destOrd="0" presId="urn:microsoft.com/office/officeart/2005/8/layout/hProcess9"/>
    <dgm:cxn modelId="{8A66DEE9-5999-41B8-AED1-5C331FF1FB81}" type="presParOf" srcId="{A0133F59-AE3E-4FC5-A48B-3DEF897ED843}" destId="{68C6B28F-0A07-4678-BCE2-E527F00B7EA2}" srcOrd="5" destOrd="0" presId="urn:microsoft.com/office/officeart/2005/8/layout/hProcess9"/>
    <dgm:cxn modelId="{0D4F8E58-6830-4707-B49F-CF1DC75F6A3C}" type="presParOf" srcId="{A0133F59-AE3E-4FC5-A48B-3DEF897ED843}" destId="{4F012554-6A48-4E0A-AF5D-DADC9317A98C}"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FFBD4-D4B5-4CD5-8AE1-2B2E7D4B39D9}">
      <dsp:nvSpPr>
        <dsp:cNvPr id="0" name=""/>
        <dsp:cNvSpPr/>
      </dsp:nvSpPr>
      <dsp:spPr>
        <a:xfrm>
          <a:off x="788669" y="0"/>
          <a:ext cx="8938260" cy="27559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375460-E40C-4636-9508-5F81540C1ECE}">
      <dsp:nvSpPr>
        <dsp:cNvPr id="0" name=""/>
        <dsp:cNvSpPr/>
      </dsp:nvSpPr>
      <dsp:spPr>
        <a:xfrm>
          <a:off x="3594" y="826770"/>
          <a:ext cx="2335202" cy="1102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tr-TR" sz="2000" kern="1200" dirty="0" smtClean="0"/>
            <a:t>Sağlık Bakanlığı</a:t>
          </a:r>
        </a:p>
        <a:p>
          <a:pPr lvl="0" algn="ctr" defTabSz="889000">
            <a:lnSpc>
              <a:spcPct val="90000"/>
            </a:lnSpc>
            <a:spcBef>
              <a:spcPct val="0"/>
            </a:spcBef>
            <a:spcAft>
              <a:spcPct val="35000"/>
            </a:spcAft>
          </a:pPr>
          <a:r>
            <a:rPr lang="tr-TR" sz="2000" kern="1200" dirty="0" smtClean="0"/>
            <a:t> </a:t>
          </a:r>
          <a:r>
            <a:rPr lang="tr-TR" sz="1800" kern="1200" dirty="0" smtClean="0"/>
            <a:t>Merkez Soğuk Hava Deposu</a:t>
          </a:r>
          <a:endParaRPr lang="tr-TR" sz="1800" kern="1200" dirty="0"/>
        </a:p>
      </dsp:txBody>
      <dsp:txXfrm>
        <a:off x="57407" y="880583"/>
        <a:ext cx="2227576" cy="994734"/>
      </dsp:txXfrm>
    </dsp:sp>
    <dsp:sp modelId="{02ACF99E-A474-4B6E-BD68-66E46B20262E}">
      <dsp:nvSpPr>
        <dsp:cNvPr id="0" name=""/>
        <dsp:cNvSpPr/>
      </dsp:nvSpPr>
      <dsp:spPr>
        <a:xfrm>
          <a:off x="2727997" y="826770"/>
          <a:ext cx="2335202" cy="1102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tr-TR" sz="2000" kern="1200" dirty="0" smtClean="0"/>
            <a:t>İl Halk Sağlığı Müdürlüğü</a:t>
          </a:r>
        </a:p>
        <a:p>
          <a:pPr lvl="0" algn="ctr" defTabSz="889000">
            <a:lnSpc>
              <a:spcPct val="90000"/>
            </a:lnSpc>
            <a:spcBef>
              <a:spcPct val="0"/>
            </a:spcBef>
            <a:spcAft>
              <a:spcPct val="35000"/>
            </a:spcAft>
          </a:pPr>
          <a:r>
            <a:rPr lang="tr-TR" sz="2000" kern="1200" dirty="0" smtClean="0"/>
            <a:t> </a:t>
          </a:r>
          <a:r>
            <a:rPr lang="tr-TR" sz="1800" kern="1200" dirty="0" smtClean="0"/>
            <a:t>Soğuk Hava Depoları</a:t>
          </a:r>
          <a:endParaRPr lang="tr-TR" sz="1800" kern="1200" dirty="0"/>
        </a:p>
      </dsp:txBody>
      <dsp:txXfrm>
        <a:off x="2781810" y="880583"/>
        <a:ext cx="2227576" cy="994734"/>
      </dsp:txXfrm>
    </dsp:sp>
    <dsp:sp modelId="{C4ACB856-EA87-4446-B1A0-D42BFB24EAEE}">
      <dsp:nvSpPr>
        <dsp:cNvPr id="0" name=""/>
        <dsp:cNvSpPr/>
      </dsp:nvSpPr>
      <dsp:spPr>
        <a:xfrm>
          <a:off x="5452400" y="826770"/>
          <a:ext cx="2335202" cy="1102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tr-TR" sz="1800" kern="1200" dirty="0" smtClean="0"/>
            <a:t>Toplum Sağlığı Merkezleri </a:t>
          </a:r>
          <a:endParaRPr lang="tr-TR" sz="1800" kern="1200" dirty="0"/>
        </a:p>
      </dsp:txBody>
      <dsp:txXfrm>
        <a:off x="5506213" y="880583"/>
        <a:ext cx="2227576" cy="994734"/>
      </dsp:txXfrm>
    </dsp:sp>
    <dsp:sp modelId="{4F012554-6A48-4E0A-AF5D-DADC9317A98C}">
      <dsp:nvSpPr>
        <dsp:cNvPr id="0" name=""/>
        <dsp:cNvSpPr/>
      </dsp:nvSpPr>
      <dsp:spPr>
        <a:xfrm>
          <a:off x="8176803" y="826770"/>
          <a:ext cx="2335202" cy="1102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tr-TR" sz="1800" kern="1200" dirty="0" smtClean="0"/>
            <a:t>Aile Sağlığı Merkezleri</a:t>
          </a:r>
        </a:p>
        <a:p>
          <a:pPr lvl="0" algn="ctr" defTabSz="800100">
            <a:lnSpc>
              <a:spcPct val="90000"/>
            </a:lnSpc>
            <a:spcBef>
              <a:spcPct val="0"/>
            </a:spcBef>
            <a:spcAft>
              <a:spcPct val="35000"/>
            </a:spcAft>
          </a:pPr>
          <a:r>
            <a:rPr lang="tr-TR" sz="1800" kern="1200" dirty="0" smtClean="0"/>
            <a:t> Hastaneler</a:t>
          </a:r>
          <a:endParaRPr lang="tr-TR" sz="1800" kern="1200" dirty="0"/>
        </a:p>
      </dsp:txBody>
      <dsp:txXfrm>
        <a:off x="8230616" y="880583"/>
        <a:ext cx="2227576" cy="99473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19413" cy="4953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tr-TR"/>
          </a:p>
        </p:txBody>
      </p:sp>
      <p:sp>
        <p:nvSpPr>
          <p:cNvPr id="3" name="Veri Yer Tutucusu 2"/>
          <p:cNvSpPr>
            <a:spLocks noGrp="1"/>
          </p:cNvSpPr>
          <p:nvPr>
            <p:ph type="dt" idx="1"/>
          </p:nvPr>
        </p:nvSpPr>
        <p:spPr>
          <a:xfrm>
            <a:off x="3814763" y="0"/>
            <a:ext cx="2919412" cy="4953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23134F4-B19B-41E7-A8F5-E91F0CBC8084}" type="datetimeFigureOut">
              <a:rPr lang="tr-TR"/>
              <a:pPr>
                <a:defRPr/>
              </a:pPr>
              <a:t>27.10.2017</a:t>
            </a:fld>
            <a:endParaRPr lang="tr-TR"/>
          </a:p>
        </p:txBody>
      </p:sp>
      <p:sp>
        <p:nvSpPr>
          <p:cNvPr id="4" name="Slayt Görüntüsü Yer Tutucusu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pPr lvl="0"/>
            <a:endParaRPr lang="tr-TR" noProof="0"/>
          </a:p>
        </p:txBody>
      </p:sp>
      <p:sp>
        <p:nvSpPr>
          <p:cNvPr id="5" name="Not Yer Tutucusu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endParaRPr lang="tr-TR" noProof="0"/>
          </a:p>
        </p:txBody>
      </p:sp>
      <p:sp>
        <p:nvSpPr>
          <p:cNvPr id="6" name="Altbilgi Yer Tutucusu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tr-TR"/>
          </a:p>
        </p:txBody>
      </p:sp>
      <p:sp>
        <p:nvSpPr>
          <p:cNvPr id="7" name="Slayt Numarası Yer Tutucusu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08304B2-C653-4A6C-B0F1-4327E5B03C02}" type="slidenum">
              <a:rPr lang="tr-TR"/>
              <a:pPr>
                <a:defRPr/>
              </a:pPr>
              <a:t>‹#›</a:t>
            </a:fld>
            <a:endParaRPr lang="tr-TR"/>
          </a:p>
        </p:txBody>
      </p:sp>
    </p:spTree>
    <p:extLst>
      <p:ext uri="{BB962C8B-B14F-4D97-AF65-F5344CB8AC3E}">
        <p14:creationId xmlns:p14="http://schemas.microsoft.com/office/powerpoint/2010/main" val="28169573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Altbilgi Yer Tutucusu 3"/>
          <p:cNvSpPr>
            <a:spLocks noGrp="1"/>
          </p:cNvSpPr>
          <p:nvPr>
            <p:ph type="ftr" sz="quarter" idx="10"/>
          </p:nvPr>
        </p:nvSpPr>
        <p:spPr/>
        <p:txBody>
          <a:bodyPr/>
          <a:lstStyle/>
          <a:p>
            <a:endParaRPr lang="tr-TR"/>
          </a:p>
        </p:txBody>
      </p:sp>
      <p:sp>
        <p:nvSpPr>
          <p:cNvPr id="5" name="Slayt Numarası Yer Tutucusu 4"/>
          <p:cNvSpPr>
            <a:spLocks noGrp="1"/>
          </p:cNvSpPr>
          <p:nvPr>
            <p:ph type="sldNum" sz="quarter" idx="11"/>
          </p:nvPr>
        </p:nvSpPr>
        <p:spPr/>
        <p:txBody>
          <a:bodyPr/>
          <a:lstStyle/>
          <a:p>
            <a:fld id="{00EFB700-FE66-4F19-8D0F-887B55676209}" type="slidenum">
              <a:rPr lang="tr-TR" smtClean="0"/>
              <a:pPr/>
              <a:t>2</a:t>
            </a:fld>
            <a:endParaRPr lang="tr-TR"/>
          </a:p>
        </p:txBody>
      </p:sp>
    </p:spTree>
    <p:extLst>
      <p:ext uri="{BB962C8B-B14F-4D97-AF65-F5344CB8AC3E}">
        <p14:creationId xmlns:p14="http://schemas.microsoft.com/office/powerpoint/2010/main" val="2483698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Uygulamakta olduğumuz</a:t>
            </a:r>
            <a:r>
              <a:rPr lang="tr-TR" baseline="0" dirty="0" smtClean="0"/>
              <a:t> a</a:t>
            </a:r>
            <a:r>
              <a:rPr lang="tr-TR" dirty="0" smtClean="0"/>
              <a:t>şılarımızı sağlık bakanlığı temin ediyor</a:t>
            </a:r>
            <a:r>
              <a:rPr lang="tr-TR" baseline="0" dirty="0" smtClean="0"/>
              <a:t> ve</a:t>
            </a:r>
            <a:r>
              <a:rPr lang="tr-TR" dirty="0" smtClean="0"/>
              <a:t> illerdeki Halk Sağlığı müdürlüklerine gönderiyor. Aşılar Sağlık</a:t>
            </a:r>
            <a:r>
              <a:rPr lang="tr-TR" baseline="0" dirty="0" smtClean="0"/>
              <a:t> bakanlığı ve illerde soğuk hava depolarında</a:t>
            </a:r>
            <a:r>
              <a:rPr lang="tr-TR" dirty="0" smtClean="0"/>
              <a:t> muhafaza ediliyor. Halk Sağlığı müdürlüklerinden Toplum</a:t>
            </a:r>
            <a:r>
              <a:rPr lang="tr-TR" baseline="0" dirty="0" smtClean="0"/>
              <a:t> Sağlığı Merkezleri aracılığıyla da bizlere yani Aile Sağlığı Merkezlerine ulaşıyor.</a:t>
            </a:r>
            <a:endParaRPr lang="tr-TR" dirty="0"/>
          </a:p>
        </p:txBody>
      </p:sp>
      <p:sp>
        <p:nvSpPr>
          <p:cNvPr id="4" name="Slayt Numarası Yer Tutucusu 3"/>
          <p:cNvSpPr>
            <a:spLocks noGrp="1"/>
          </p:cNvSpPr>
          <p:nvPr>
            <p:ph type="sldNum" sz="quarter" idx="10"/>
          </p:nvPr>
        </p:nvSpPr>
        <p:spPr/>
        <p:txBody>
          <a:bodyPr/>
          <a:lstStyle/>
          <a:p>
            <a:fld id="{F346AF7A-FAF6-45F1-BC4A-FF35B6E6F019}" type="slidenum">
              <a:rPr lang="tr-TR" smtClean="0"/>
              <a:pPr/>
              <a:t>44</a:t>
            </a:fld>
            <a:endParaRPr lang="tr-TR"/>
          </a:p>
        </p:txBody>
      </p:sp>
    </p:spTree>
    <p:extLst>
      <p:ext uri="{BB962C8B-B14F-4D97-AF65-F5344CB8AC3E}">
        <p14:creationId xmlns:p14="http://schemas.microsoft.com/office/powerpoint/2010/main" val="2018076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tr-TR" dirty="0" smtClean="0"/>
              <a:t>Aşıların bozulmasını</a:t>
            </a:r>
            <a:r>
              <a:rPr lang="tr-TR" baseline="0" dirty="0" smtClean="0"/>
              <a:t> ve etkisini kaybetmesini önlemek için saklama ve  taşınmada özen gösterilmektedir.</a:t>
            </a:r>
            <a:endParaRPr lang="tr-TR" dirty="0"/>
          </a:p>
        </p:txBody>
      </p:sp>
      <p:sp>
        <p:nvSpPr>
          <p:cNvPr id="4" name="Slayt Numarası Yer Tutucusu 3"/>
          <p:cNvSpPr>
            <a:spLocks noGrp="1"/>
          </p:cNvSpPr>
          <p:nvPr>
            <p:ph type="sldNum" sz="quarter" idx="10"/>
          </p:nvPr>
        </p:nvSpPr>
        <p:spPr/>
        <p:txBody>
          <a:bodyPr/>
          <a:lstStyle/>
          <a:p>
            <a:fld id="{F346AF7A-FAF6-45F1-BC4A-FF35B6E6F019}" type="slidenum">
              <a:rPr lang="tr-TR" smtClean="0"/>
              <a:pPr/>
              <a:t>45</a:t>
            </a:fld>
            <a:endParaRPr lang="tr-TR"/>
          </a:p>
        </p:txBody>
      </p:sp>
    </p:spTree>
    <p:extLst>
      <p:ext uri="{BB962C8B-B14F-4D97-AF65-F5344CB8AC3E}">
        <p14:creationId xmlns:p14="http://schemas.microsoft.com/office/powerpoint/2010/main" val="2547281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F08304B2-C653-4A6C-B0F1-4327E5B03C02}" type="slidenum">
              <a:rPr lang="tr-TR" smtClean="0"/>
              <a:pPr>
                <a:defRPr/>
              </a:pPr>
              <a:t>49</a:t>
            </a:fld>
            <a:endParaRPr lang="tr-TR"/>
          </a:p>
        </p:txBody>
      </p:sp>
    </p:spTree>
    <p:extLst>
      <p:ext uri="{BB962C8B-B14F-4D97-AF65-F5344CB8AC3E}">
        <p14:creationId xmlns:p14="http://schemas.microsoft.com/office/powerpoint/2010/main" val="3857290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719B83C9-6585-47E4-91F5-BDB5F0C5A31B}" type="slidenum">
              <a:rPr lang="tr-TR" smtClean="0"/>
              <a:pPr/>
              <a:t>69</a:t>
            </a:fld>
            <a:endParaRPr lang="tr-TR"/>
          </a:p>
        </p:txBody>
      </p:sp>
    </p:spTree>
    <p:extLst>
      <p:ext uri="{BB962C8B-B14F-4D97-AF65-F5344CB8AC3E}">
        <p14:creationId xmlns:p14="http://schemas.microsoft.com/office/powerpoint/2010/main" val="4196070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719B83C9-6585-47E4-91F5-BDB5F0C5A31B}" type="slidenum">
              <a:rPr lang="tr-TR" smtClean="0"/>
              <a:pPr/>
              <a:t>72</a:t>
            </a:fld>
            <a:endParaRPr lang="tr-TR" dirty="0"/>
          </a:p>
        </p:txBody>
      </p:sp>
    </p:spTree>
    <p:extLst>
      <p:ext uri="{BB962C8B-B14F-4D97-AF65-F5344CB8AC3E}">
        <p14:creationId xmlns:p14="http://schemas.microsoft.com/office/powerpoint/2010/main" val="675476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74755" name="2 Not Yer Tutucusu"/>
          <p:cNvSpPr>
            <a:spLocks noGrp="1"/>
          </p:cNvSpPr>
          <p:nvPr>
            <p:ph type="body" idx="1"/>
          </p:nvPr>
        </p:nvSpPr>
        <p:spPr bwMode="auto">
          <a:noFill/>
        </p:spPr>
        <p:txBody>
          <a:bodyPr wrap="square" numCol="1" anchor="t" anchorCtr="0" compatLnSpc="1">
            <a:prstTxWarp prst="textNoShape">
              <a:avLst/>
            </a:prstTxWarp>
          </a:bodyPr>
          <a:lstStyle/>
          <a:p>
            <a:endParaRPr lang="tr-TR" smtClean="0"/>
          </a:p>
        </p:txBody>
      </p:sp>
      <p:sp>
        <p:nvSpPr>
          <p:cNvPr id="74756"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D8E26D0-6163-40D5-96B3-65D67F8D8C88}" type="slidenum">
              <a:rPr lang="tr-TR" smtClean="0"/>
              <a:pPr/>
              <a:t>85</a:t>
            </a:fld>
            <a:endParaRPr lang="tr-TR" smtClean="0"/>
          </a:p>
        </p:txBody>
      </p:sp>
    </p:spTree>
    <p:extLst>
      <p:ext uri="{BB962C8B-B14F-4D97-AF65-F5344CB8AC3E}">
        <p14:creationId xmlns:p14="http://schemas.microsoft.com/office/powerpoint/2010/main" val="21351098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75779" name="2 Not Yer Tutucusu"/>
          <p:cNvSpPr>
            <a:spLocks noGrp="1"/>
          </p:cNvSpPr>
          <p:nvPr>
            <p:ph type="body" idx="1"/>
          </p:nvPr>
        </p:nvSpPr>
        <p:spPr bwMode="auto">
          <a:noFill/>
        </p:spPr>
        <p:txBody>
          <a:bodyPr wrap="square" numCol="1" anchor="t" anchorCtr="0" compatLnSpc="1">
            <a:prstTxWarp prst="textNoShape">
              <a:avLst/>
            </a:prstTxWarp>
          </a:bodyPr>
          <a:lstStyle/>
          <a:p>
            <a:endParaRPr lang="tr-TR" smtClean="0"/>
          </a:p>
        </p:txBody>
      </p:sp>
      <p:sp>
        <p:nvSpPr>
          <p:cNvPr id="75780"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AF12ABB-D113-4005-B80E-E29258D6760F}" type="slidenum">
              <a:rPr lang="tr-TR" smtClean="0"/>
              <a:pPr/>
              <a:t>86</a:t>
            </a:fld>
            <a:endParaRPr lang="tr-TR" smtClean="0"/>
          </a:p>
        </p:txBody>
      </p:sp>
    </p:spTree>
    <p:extLst>
      <p:ext uri="{BB962C8B-B14F-4D97-AF65-F5344CB8AC3E}">
        <p14:creationId xmlns:p14="http://schemas.microsoft.com/office/powerpoint/2010/main" val="36818575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77827" name="2 Not Yer Tutucusu"/>
          <p:cNvSpPr>
            <a:spLocks noGrp="1"/>
          </p:cNvSpPr>
          <p:nvPr>
            <p:ph type="body" idx="1"/>
          </p:nvPr>
        </p:nvSpPr>
        <p:spPr bwMode="auto">
          <a:noFill/>
        </p:spPr>
        <p:txBody>
          <a:bodyPr wrap="square" numCol="1" anchor="t" anchorCtr="0" compatLnSpc="1">
            <a:prstTxWarp prst="textNoShape">
              <a:avLst/>
            </a:prstTxWarp>
          </a:bodyPr>
          <a:lstStyle/>
          <a:p>
            <a:endParaRPr lang="tr-TR" smtClean="0"/>
          </a:p>
        </p:txBody>
      </p:sp>
      <p:sp>
        <p:nvSpPr>
          <p:cNvPr id="77828"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6CD63D6-7756-44EA-8141-843B43A5EA6E}" type="slidenum">
              <a:rPr lang="tr-TR" smtClean="0"/>
              <a:pPr/>
              <a:t>87</a:t>
            </a:fld>
            <a:endParaRPr lang="tr-TR" smtClean="0"/>
          </a:p>
        </p:txBody>
      </p:sp>
    </p:spTree>
    <p:extLst>
      <p:ext uri="{BB962C8B-B14F-4D97-AF65-F5344CB8AC3E}">
        <p14:creationId xmlns:p14="http://schemas.microsoft.com/office/powerpoint/2010/main" val="488693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11 Resim" descr="sagliklogo-1.png"/>
          <p:cNvPicPr>
            <a:picLocks noChangeAspect="1"/>
          </p:cNvPicPr>
          <p:nvPr userDrawn="1"/>
        </p:nvPicPr>
        <p:blipFill>
          <a:blip r:embed="rId2" cstate="print"/>
          <a:srcRect/>
          <a:stretch>
            <a:fillRect/>
          </a:stretch>
        </p:blipFill>
        <p:spPr bwMode="auto">
          <a:xfrm>
            <a:off x="11684000" y="6223000"/>
            <a:ext cx="488950" cy="635000"/>
          </a:xfrm>
          <a:prstGeom prst="rect">
            <a:avLst/>
          </a:prstGeom>
          <a:noFill/>
          <a:ln w="9525">
            <a:noFill/>
            <a:miter lim="800000"/>
            <a:headEnd/>
            <a:tailEnd/>
          </a:ln>
        </p:spPr>
      </p:pic>
      <p:sp>
        <p:nvSpPr>
          <p:cNvPr id="3" name="Slide Number Placeholder 14"/>
          <p:cNvSpPr>
            <a:spLocks noGrp="1"/>
          </p:cNvSpPr>
          <p:nvPr userDrawn="1">
            <p:ph type="sldNum" sz="quarter" idx="10"/>
          </p:nvPr>
        </p:nvSpPr>
        <p:spPr>
          <a:xfrm>
            <a:off x="20638" y="6469063"/>
            <a:ext cx="1198562" cy="365125"/>
          </a:xfrm>
        </p:spPr>
        <p:txBody>
          <a:bodyPr/>
          <a:lstStyle>
            <a:lvl1pPr>
              <a:defRPr/>
            </a:lvl1pPr>
          </a:lstStyle>
          <a:p>
            <a:pPr>
              <a:defRPr/>
            </a:pPr>
            <a:r>
              <a:rPr lang="tr-TR"/>
              <a:t>Slayt  No </a:t>
            </a:r>
            <a:fld id="{3331D9C5-A2B5-4347-8CF2-63E37EC55268}" type="slidenum">
              <a:rPr lang="tr-TR"/>
              <a:pPr>
                <a:defRPr/>
              </a:pPr>
              <a:t>‹#›</a:t>
            </a:fld>
            <a:endParaRPr lang="tr-T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smtClean="0"/>
              <a:t>Click to edit Master title style</a:t>
            </a:r>
            <a:endParaRPr lang="tr-T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5" name="Footer Placeholder 4"/>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6" name="Slide Number Placeholder 5"/>
          <p:cNvSpPr>
            <a:spLocks noGrp="1"/>
          </p:cNvSpPr>
          <p:nvPr>
            <p:ph type="sldNum" sz="quarter" idx="12"/>
          </p:nvPr>
        </p:nvSpPr>
        <p:spPr>
          <a:xfrm>
            <a:off x="8737600" y="6356350"/>
            <a:ext cx="2844800" cy="365125"/>
          </a:xfrm>
        </p:spPr>
        <p:txBody>
          <a:bodyPr/>
          <a:lstStyle>
            <a:lvl1pPr>
              <a:defRPr/>
            </a:lvl1pPr>
          </a:lstStyle>
          <a:p>
            <a:pPr>
              <a:defRPr/>
            </a:pPr>
            <a:fld id="{7E0AA6DC-BF90-4A9C-9F73-DF8D9902E1D4}"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Date Placeholder 4"/>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6" name="Footer Placeholder 5"/>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7" name="Slide Number Placeholder 6"/>
          <p:cNvSpPr>
            <a:spLocks noGrp="1"/>
          </p:cNvSpPr>
          <p:nvPr>
            <p:ph type="sldNum" sz="quarter" idx="12"/>
          </p:nvPr>
        </p:nvSpPr>
        <p:spPr>
          <a:xfrm>
            <a:off x="8737600" y="6356350"/>
            <a:ext cx="2844800" cy="365125"/>
          </a:xfrm>
        </p:spPr>
        <p:txBody>
          <a:bodyPr/>
          <a:lstStyle>
            <a:lvl1pPr>
              <a:defRPr/>
            </a:lvl1pPr>
          </a:lstStyle>
          <a:p>
            <a:pPr>
              <a:defRPr/>
            </a:pPr>
            <a:fld id="{B15581F1-2959-42FB-96D7-42DFE68269B0}"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smtClean="0"/>
              <a:t>Click to edit Master title style</a:t>
            </a:r>
            <a:endParaRPr lang="tr-T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7" name="Date Placeholder 6"/>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8" name="Footer Placeholder 7"/>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9" name="Slide Number Placeholder 8"/>
          <p:cNvSpPr>
            <a:spLocks noGrp="1"/>
          </p:cNvSpPr>
          <p:nvPr>
            <p:ph type="sldNum" sz="quarter" idx="12"/>
          </p:nvPr>
        </p:nvSpPr>
        <p:spPr>
          <a:xfrm>
            <a:off x="8737600" y="6356350"/>
            <a:ext cx="2844800" cy="365125"/>
          </a:xfrm>
        </p:spPr>
        <p:txBody>
          <a:bodyPr/>
          <a:lstStyle>
            <a:lvl1pPr>
              <a:defRPr/>
            </a:lvl1pPr>
          </a:lstStyle>
          <a:p>
            <a:pPr>
              <a:defRPr/>
            </a:pPr>
            <a:fld id="{BD158CD8-AB70-4154-9827-D9358C74C180}"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Date Placeholder 2"/>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4" name="Footer Placeholder 3"/>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5" name="Slide Number Placeholder 4"/>
          <p:cNvSpPr>
            <a:spLocks noGrp="1"/>
          </p:cNvSpPr>
          <p:nvPr>
            <p:ph type="sldNum" sz="quarter" idx="12"/>
          </p:nvPr>
        </p:nvSpPr>
        <p:spPr>
          <a:xfrm>
            <a:off x="8737600" y="6356350"/>
            <a:ext cx="2844800" cy="365125"/>
          </a:xfrm>
        </p:spPr>
        <p:txBody>
          <a:bodyPr/>
          <a:lstStyle>
            <a:lvl1pPr>
              <a:defRPr/>
            </a:lvl1pPr>
          </a:lstStyle>
          <a:p>
            <a:pPr>
              <a:defRPr/>
            </a:pPr>
            <a:fld id="{A880123F-EF30-4501-998D-FCB2843FC566}"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3" name="Footer Placeholder 2"/>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4" name="Slide Number Placeholder 3"/>
          <p:cNvSpPr>
            <a:spLocks noGrp="1"/>
          </p:cNvSpPr>
          <p:nvPr>
            <p:ph type="sldNum" sz="quarter" idx="12"/>
          </p:nvPr>
        </p:nvSpPr>
        <p:spPr>
          <a:xfrm>
            <a:off x="8737600" y="6356350"/>
            <a:ext cx="2844800" cy="365125"/>
          </a:xfrm>
        </p:spPr>
        <p:txBody>
          <a:bodyPr/>
          <a:lstStyle>
            <a:lvl1pPr>
              <a:defRPr/>
            </a:lvl1pPr>
          </a:lstStyle>
          <a:p>
            <a:pPr>
              <a:defRPr/>
            </a:pPr>
            <a:fld id="{F2D975B6-EB94-40DA-98D9-22269BF6D00D}"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smtClean="0"/>
              <a:t>Click to edit Master title style</a:t>
            </a:r>
            <a:endParaRPr lang="tr-T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6" name="Footer Placeholder 5"/>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7" name="Slide Number Placeholder 6"/>
          <p:cNvSpPr>
            <a:spLocks noGrp="1"/>
          </p:cNvSpPr>
          <p:nvPr>
            <p:ph type="sldNum" sz="quarter" idx="12"/>
          </p:nvPr>
        </p:nvSpPr>
        <p:spPr>
          <a:xfrm>
            <a:off x="8737600" y="6356350"/>
            <a:ext cx="2844800" cy="365125"/>
          </a:xfrm>
        </p:spPr>
        <p:txBody>
          <a:bodyPr/>
          <a:lstStyle>
            <a:lvl1pPr>
              <a:defRPr/>
            </a:lvl1pPr>
          </a:lstStyle>
          <a:p>
            <a:pPr>
              <a:defRPr/>
            </a:pPr>
            <a:fld id="{A9CB78DB-4AFB-4833-8E6F-C7B8A91FBD95}" type="slidenum">
              <a:rPr lang="tr-TR"/>
              <a:pPr>
                <a:defRPr/>
              </a:pPr>
              <a:t>‹#›</a:t>
            </a:fld>
            <a:endParaRPr lang="tr-T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smtClean="0"/>
              <a:t>Click to edit Master title style</a:t>
            </a:r>
            <a:endParaRPr lang="tr-T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6" name="Footer Placeholder 5"/>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7" name="Slide Number Placeholder 6"/>
          <p:cNvSpPr>
            <a:spLocks noGrp="1"/>
          </p:cNvSpPr>
          <p:nvPr>
            <p:ph type="sldNum" sz="quarter" idx="12"/>
          </p:nvPr>
        </p:nvSpPr>
        <p:spPr>
          <a:xfrm>
            <a:off x="8737600" y="6356350"/>
            <a:ext cx="2844800" cy="365125"/>
          </a:xfrm>
        </p:spPr>
        <p:txBody>
          <a:bodyPr/>
          <a:lstStyle>
            <a:lvl1pPr>
              <a:defRPr/>
            </a:lvl1pPr>
          </a:lstStyle>
          <a:p>
            <a:pPr>
              <a:defRPr/>
            </a:pPr>
            <a:fld id="{57CC1E30-BC00-40BE-B7D5-A3C91C6CFC2F}" type="slidenum">
              <a:rPr lang="tr-TR"/>
              <a:pPr>
                <a:defRPr/>
              </a:pPr>
              <a:t>‹#›</a:t>
            </a:fld>
            <a:endParaRPr lang="tr-T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tr-T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5" name="Footer Placeholder 4"/>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6" name="Slide Number Placeholder 5"/>
          <p:cNvSpPr>
            <a:spLocks noGrp="1"/>
          </p:cNvSpPr>
          <p:nvPr>
            <p:ph type="sldNum" sz="quarter" idx="12"/>
          </p:nvPr>
        </p:nvSpPr>
        <p:spPr>
          <a:xfrm>
            <a:off x="8737600" y="6356350"/>
            <a:ext cx="2844800" cy="365125"/>
          </a:xfrm>
        </p:spPr>
        <p:txBody>
          <a:bodyPr/>
          <a:lstStyle>
            <a:lvl1pPr>
              <a:defRPr/>
            </a:lvl1pPr>
          </a:lstStyle>
          <a:p>
            <a:pPr>
              <a:defRPr/>
            </a:pPr>
            <a:fld id="{1153699A-6CA4-4537-893B-3E30BCDDCE55}" type="slidenum">
              <a:rPr lang="tr-TR"/>
              <a:pPr>
                <a:defRPr/>
              </a:pPr>
              <a:t>‹#›</a:t>
            </a:fld>
            <a:endParaRPr lang="tr-T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smtClean="0"/>
              <a:t>Click to edit Master title style</a:t>
            </a:r>
            <a:endParaRPr lang="tr-T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a:xfrm>
            <a:off x="609600" y="6356350"/>
            <a:ext cx="2844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5" name="Footer Placeholder 4"/>
          <p:cNvSpPr>
            <a:spLocks noGrp="1"/>
          </p:cNvSpPr>
          <p:nvPr>
            <p:ph type="ftr" sz="quarter" idx="11"/>
          </p:nvPr>
        </p:nvSpPr>
        <p:spPr>
          <a:xfrm>
            <a:off x="4165600" y="6356350"/>
            <a:ext cx="3860800" cy="365125"/>
          </a:xfrm>
          <a:prstGeom prst="rect">
            <a:avLst/>
          </a:prstGeom>
        </p:spPr>
        <p:txBody>
          <a:bodyPr/>
          <a:lstStyle>
            <a:lvl1pPr fontAlgn="auto">
              <a:spcBef>
                <a:spcPts val="0"/>
              </a:spcBef>
              <a:spcAft>
                <a:spcPts val="0"/>
              </a:spcAft>
              <a:defRPr>
                <a:solidFill>
                  <a:prstClr val="black"/>
                </a:solidFill>
                <a:latin typeface="+mn-lt"/>
                <a:cs typeface="+mn-cs"/>
              </a:defRPr>
            </a:lvl1pPr>
          </a:lstStyle>
          <a:p>
            <a:pPr>
              <a:defRPr/>
            </a:pPr>
            <a:endParaRPr lang="tr-TR"/>
          </a:p>
        </p:txBody>
      </p:sp>
      <p:sp>
        <p:nvSpPr>
          <p:cNvPr id="6" name="Slide Number Placeholder 5"/>
          <p:cNvSpPr>
            <a:spLocks noGrp="1"/>
          </p:cNvSpPr>
          <p:nvPr>
            <p:ph type="sldNum" sz="quarter" idx="12"/>
          </p:nvPr>
        </p:nvSpPr>
        <p:spPr>
          <a:xfrm>
            <a:off x="8737600" y="6356350"/>
            <a:ext cx="2844800" cy="365125"/>
          </a:xfrm>
        </p:spPr>
        <p:txBody>
          <a:bodyPr/>
          <a:lstStyle>
            <a:lvl1pPr>
              <a:defRPr/>
            </a:lvl1pPr>
          </a:lstStyle>
          <a:p>
            <a:pPr>
              <a:defRPr/>
            </a:pPr>
            <a:fld id="{9D6D4C3D-0D7E-47CB-82CE-2AFEE67EE688}" type="slidenum">
              <a:rPr lang="tr-TR"/>
              <a:pPr>
                <a:defRPr/>
              </a:pPr>
              <a:t>‹#›</a:t>
            </a:fld>
            <a:endParaRPr lang="tr-T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a:xfrm>
            <a:off x="609600" y="274638"/>
            <a:ext cx="10972800" cy="1143000"/>
          </a:xfrm>
          <a:prstGeom prst="rect">
            <a:avLst/>
          </a:prstGeom>
        </p:spPr>
        <p:txBody>
          <a:bodyPr/>
          <a:lstStyle/>
          <a:p>
            <a:r>
              <a:rPr lang="tr-TR" smtClean="0"/>
              <a:t>Asıl başlık stili için tıklatın</a:t>
            </a:r>
            <a:endParaRPr lang="tr-TR"/>
          </a:p>
        </p:txBody>
      </p:sp>
      <p:sp>
        <p:nvSpPr>
          <p:cNvPr id="3" name="Slayt Numarası Yer Tutucusu 2"/>
          <p:cNvSpPr>
            <a:spLocks noGrp="1"/>
          </p:cNvSpPr>
          <p:nvPr>
            <p:ph type="sldNum" sz="quarter" idx="10"/>
          </p:nvPr>
        </p:nvSpPr>
        <p:spPr/>
        <p:txBody>
          <a:bodyPr/>
          <a:lstStyle/>
          <a:p>
            <a:pPr>
              <a:defRPr/>
            </a:pPr>
            <a:r>
              <a:rPr lang="tr-TR" smtClean="0"/>
              <a:t>Slayt  No </a:t>
            </a:r>
            <a:fld id="{31FD5960-5D60-4694-BB03-8F02C03902D4}" type="slidenum">
              <a:rPr lang="tr-TR" smtClean="0"/>
              <a:pPr>
                <a:defRPr/>
              </a:pPr>
              <a:t>‹#›</a:t>
            </a:fld>
            <a:endParaRPr lang="tr-TR" dirty="0"/>
          </a:p>
        </p:txBody>
      </p:sp>
    </p:spTree>
    <p:extLst>
      <p:ext uri="{BB962C8B-B14F-4D97-AF65-F5344CB8AC3E}">
        <p14:creationId xmlns:p14="http://schemas.microsoft.com/office/powerpoint/2010/main" val="234225798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Başlık ve Tablo">
    <p:spTree>
      <p:nvGrpSpPr>
        <p:cNvPr id="1" name=""/>
        <p:cNvGrpSpPr/>
        <p:nvPr/>
      </p:nvGrpSpPr>
      <p:grpSpPr>
        <a:xfrm>
          <a:off x="0" y="0"/>
          <a:ext cx="0" cy="0"/>
          <a:chOff x="0" y="0"/>
          <a:chExt cx="0" cy="0"/>
        </a:xfrm>
      </p:grpSpPr>
      <p:sp>
        <p:nvSpPr>
          <p:cNvPr id="2" name="1 Başlık"/>
          <p:cNvSpPr>
            <a:spLocks noGrp="1"/>
          </p:cNvSpPr>
          <p:nvPr>
            <p:ph type="title"/>
          </p:nvPr>
        </p:nvSpPr>
        <p:spPr>
          <a:xfrm>
            <a:off x="914400" y="609600"/>
            <a:ext cx="10363200" cy="1143000"/>
          </a:xfrm>
        </p:spPr>
        <p:txBody>
          <a:bodyPr/>
          <a:lstStyle/>
          <a:p>
            <a:r>
              <a:rPr lang="tr-TR" smtClean="0"/>
              <a:t>Asıl başlık stili için tıklatın</a:t>
            </a:r>
            <a:endParaRPr lang="tr-TR"/>
          </a:p>
        </p:txBody>
      </p:sp>
      <p:sp>
        <p:nvSpPr>
          <p:cNvPr id="3" name="2 Tablo Yer Tutucusu"/>
          <p:cNvSpPr>
            <a:spLocks noGrp="1"/>
          </p:cNvSpPr>
          <p:nvPr>
            <p:ph type="tbl" idx="1"/>
          </p:nvPr>
        </p:nvSpPr>
        <p:spPr>
          <a:xfrm>
            <a:off x="914400" y="1981200"/>
            <a:ext cx="10363200" cy="4114800"/>
          </a:xfrm>
        </p:spPr>
        <p:txBody>
          <a:bodyPr>
            <a:normAutofit/>
          </a:bodyPr>
          <a:lstStyle/>
          <a:p>
            <a:pPr lvl="0"/>
            <a:endParaRPr lang="tr-TR" noProof="0"/>
          </a:p>
        </p:txBody>
      </p:sp>
      <p:sp>
        <p:nvSpPr>
          <p:cNvPr id="4" name="3 Veri Yer Tutucusu"/>
          <p:cNvSpPr>
            <a:spLocks noGrp="1"/>
          </p:cNvSpPr>
          <p:nvPr>
            <p:ph type="dt" sz="half" idx="10"/>
          </p:nvPr>
        </p:nvSpPr>
        <p:spPr>
          <a:xfrm>
            <a:off x="914400" y="6248400"/>
            <a:ext cx="2540000" cy="457200"/>
          </a:xfrm>
        </p:spPr>
        <p:txBody>
          <a:bodyPr/>
          <a:lstStyle>
            <a:lvl1pPr>
              <a:defRPr/>
            </a:lvl1pPr>
          </a:lstStyle>
          <a:p>
            <a:pPr>
              <a:defRPr/>
            </a:pPr>
            <a:endParaRPr lang="tr-TR"/>
          </a:p>
        </p:txBody>
      </p:sp>
      <p:sp>
        <p:nvSpPr>
          <p:cNvPr id="5" name="4 Altbilgi Yer Tutucusu"/>
          <p:cNvSpPr>
            <a:spLocks noGrp="1"/>
          </p:cNvSpPr>
          <p:nvPr>
            <p:ph type="ftr" sz="quarter" idx="11"/>
          </p:nvPr>
        </p:nvSpPr>
        <p:spPr>
          <a:xfrm>
            <a:off x="4165600" y="6248400"/>
            <a:ext cx="3860800" cy="457200"/>
          </a:xfrm>
        </p:spPr>
        <p:txBody>
          <a:bodyPr/>
          <a:lstStyle>
            <a:lvl1pPr>
              <a:defRPr/>
            </a:lvl1pPr>
          </a:lstStyle>
          <a:p>
            <a:pPr>
              <a:defRPr/>
            </a:pPr>
            <a:endParaRPr lang="tr-TR"/>
          </a:p>
        </p:txBody>
      </p:sp>
      <p:sp>
        <p:nvSpPr>
          <p:cNvPr id="6" name="5 Slayt Numarası Yer Tutucusu"/>
          <p:cNvSpPr>
            <a:spLocks noGrp="1"/>
          </p:cNvSpPr>
          <p:nvPr>
            <p:ph type="sldNum" sz="quarter" idx="12"/>
          </p:nvPr>
        </p:nvSpPr>
        <p:spPr>
          <a:xfrm>
            <a:off x="8737600" y="6248400"/>
            <a:ext cx="2540000" cy="457200"/>
          </a:xfrm>
        </p:spPr>
        <p:txBody>
          <a:bodyPr/>
          <a:lstStyle>
            <a:lvl1pPr>
              <a:defRPr/>
            </a:lvl1pPr>
          </a:lstStyle>
          <a:p>
            <a:fld id="{707313BE-FDC2-43B6-B914-4FD6881C6913}" type="slidenum">
              <a:rPr lang="tr-TR" altLang="tr-TR"/>
              <a:pPr/>
              <a:t>‹#›</a:t>
            </a:fld>
            <a:endParaRPr lang="tr-TR" altLang="tr-TR"/>
          </a:p>
        </p:txBody>
      </p:sp>
    </p:spTree>
    <p:extLst>
      <p:ext uri="{BB962C8B-B14F-4D97-AF65-F5344CB8AC3E}">
        <p14:creationId xmlns:p14="http://schemas.microsoft.com/office/powerpoint/2010/main" val="2213502057"/>
      </p:ext>
    </p:extLst>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146" name="Picture 13" descr="ZEMİN-3.png"/>
          <p:cNvPicPr>
            <a:picLocks noChangeAspect="1"/>
          </p:cNvPicPr>
          <p:nvPr userDrawn="1"/>
        </p:nvPicPr>
        <p:blipFill>
          <a:blip r:embed="rId15" cstate="print"/>
          <a:srcRect/>
          <a:stretch>
            <a:fillRect/>
          </a:stretch>
        </p:blipFill>
        <p:spPr bwMode="auto">
          <a:xfrm>
            <a:off x="0" y="0"/>
            <a:ext cx="12192000" cy="779463"/>
          </a:xfrm>
          <a:prstGeom prst="rect">
            <a:avLst/>
          </a:prstGeom>
          <a:noFill/>
          <a:ln w="9525">
            <a:noFill/>
            <a:miter lim="800000"/>
            <a:headEnd/>
            <a:tailEnd/>
          </a:ln>
        </p:spPr>
      </p:pic>
      <p:sp>
        <p:nvSpPr>
          <p:cNvPr id="11" name="Slide Number Placeholder 14"/>
          <p:cNvSpPr>
            <a:spLocks noGrp="1"/>
          </p:cNvSpPr>
          <p:nvPr userDrawn="1">
            <p:ph type="sldNum" sz="quarter" idx="4"/>
          </p:nvPr>
        </p:nvSpPr>
        <p:spPr>
          <a:xfrm>
            <a:off x="20638" y="6469063"/>
            <a:ext cx="1401762" cy="365125"/>
          </a:xfrm>
          <a:prstGeom prst="rect">
            <a:avLst/>
          </a:prstGeom>
        </p:spPr>
        <p:txBody>
          <a:bodyPr/>
          <a:lstStyle>
            <a:lvl1pPr fontAlgn="auto">
              <a:spcBef>
                <a:spcPts val="0"/>
              </a:spcBef>
              <a:spcAft>
                <a:spcPts val="0"/>
              </a:spcAft>
              <a:defRPr sz="1200">
                <a:solidFill>
                  <a:prstClr val="black"/>
                </a:solidFill>
                <a:latin typeface="+mn-lt"/>
                <a:cs typeface="+mn-cs"/>
              </a:defRPr>
            </a:lvl1pPr>
          </a:lstStyle>
          <a:p>
            <a:pPr>
              <a:defRPr/>
            </a:pPr>
            <a:r>
              <a:rPr lang="tr-TR"/>
              <a:t>Slayt  No </a:t>
            </a:r>
            <a:fld id="{31FD5960-5D60-4694-BB03-8F02C03902D4}" type="slidenum">
              <a:rPr lang="tr-TR"/>
              <a:pPr>
                <a:defRPr/>
              </a:pPr>
              <a:t>‹#›</a:t>
            </a:fld>
            <a:endParaRPr lang="tr-TR" dirty="0"/>
          </a:p>
        </p:txBody>
      </p:sp>
      <p:pic>
        <p:nvPicPr>
          <p:cNvPr id="6148" name="11 Resim" descr="sagliklogo-1.png"/>
          <p:cNvPicPr>
            <a:picLocks noChangeAspect="1"/>
          </p:cNvPicPr>
          <p:nvPr userDrawn="1"/>
        </p:nvPicPr>
        <p:blipFill>
          <a:blip r:embed="rId16" cstate="print"/>
          <a:srcRect/>
          <a:stretch>
            <a:fillRect/>
          </a:stretch>
        </p:blipFill>
        <p:spPr bwMode="auto">
          <a:xfrm>
            <a:off x="11684000" y="6223000"/>
            <a:ext cx="488950" cy="635000"/>
          </a:xfrm>
          <a:prstGeom prst="rect">
            <a:avLst/>
          </a:prstGeom>
          <a:noFill/>
          <a:ln w="9525">
            <a:noFill/>
            <a:miter lim="800000"/>
            <a:headEnd/>
            <a:tailEnd/>
          </a:ln>
        </p:spPr>
      </p:pic>
      <p:sp>
        <p:nvSpPr>
          <p:cNvPr id="1029" name="10 Metin kutusu"/>
          <p:cNvSpPr txBox="1">
            <a:spLocks noChangeArrowheads="1"/>
          </p:cNvSpPr>
          <p:nvPr userDrawn="1"/>
        </p:nvSpPr>
        <p:spPr bwMode="auto">
          <a:xfrm>
            <a:off x="798513" y="312738"/>
            <a:ext cx="3544887" cy="307975"/>
          </a:xfrm>
          <a:prstGeom prst="rect">
            <a:avLst/>
          </a:prstGeom>
          <a:noFill/>
          <a:ln>
            <a:noFill/>
          </a:ln>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defRPr/>
            </a:pPr>
            <a:r>
              <a:rPr lang="tr-TR" sz="1400" b="1" dirty="0" smtClean="0">
                <a:solidFill>
                  <a:schemeClr val="tx2">
                    <a:lumMod val="60000"/>
                    <a:lumOff val="40000"/>
                  </a:schemeClr>
                </a:solidFill>
                <a:latin typeface="Arial" charset="0"/>
              </a:rPr>
              <a:t>İzmir Halk Sağlığı Müdürlüğü</a:t>
            </a:r>
          </a:p>
        </p:txBody>
      </p:sp>
      <p:sp>
        <p:nvSpPr>
          <p:cNvPr id="9" name="Rectangle 8"/>
          <p:cNvSpPr/>
          <p:nvPr userDrawn="1"/>
        </p:nvSpPr>
        <p:spPr>
          <a:xfrm>
            <a:off x="801688" y="41275"/>
            <a:ext cx="3324225" cy="369888"/>
          </a:xfrm>
          <a:prstGeom prst="rect">
            <a:avLst/>
          </a:prstGeom>
        </p:spPr>
        <p:txBody>
          <a:bodyPr>
            <a:spAutoFit/>
          </a:bodyPr>
          <a:lstStyle/>
          <a:p>
            <a:pPr fontAlgn="auto">
              <a:spcBef>
                <a:spcPts val="0"/>
              </a:spcBef>
              <a:spcAft>
                <a:spcPts val="0"/>
              </a:spcAft>
              <a:defRPr/>
            </a:pPr>
            <a:r>
              <a:rPr lang="tr-TR" dirty="0">
                <a:solidFill>
                  <a:srgbClr val="6CCFF6"/>
                </a:solidFill>
                <a:effectLst>
                  <a:outerShdw blurRad="38100" dist="38100" dir="2700000" algn="tl">
                    <a:srgbClr val="000000">
                      <a:alpha val="43137"/>
                    </a:srgbClr>
                  </a:outerShdw>
                </a:effectLst>
                <a:latin typeface="+mn-lt"/>
                <a:cs typeface="+mn-cs"/>
              </a:rPr>
              <a:t>T.C. Halk Sağlığı Kurumu</a:t>
            </a:r>
          </a:p>
        </p:txBody>
      </p:sp>
      <p:pic>
        <p:nvPicPr>
          <p:cNvPr id="6151" name="Picture 11" descr="thsk.png"/>
          <p:cNvPicPr>
            <a:picLocks noChangeAspect="1"/>
          </p:cNvPicPr>
          <p:nvPr userDrawn="1"/>
        </p:nvPicPr>
        <p:blipFill>
          <a:blip r:embed="rId17" cstate="print"/>
          <a:srcRect l="19157" r="23372" b="32951"/>
          <a:stretch>
            <a:fillRect/>
          </a:stretch>
        </p:blipFill>
        <p:spPr bwMode="auto">
          <a:xfrm>
            <a:off x="290513" y="-7938"/>
            <a:ext cx="522287" cy="719138"/>
          </a:xfrm>
          <a:prstGeom prst="rect">
            <a:avLst/>
          </a:prstGeom>
          <a:noFill/>
          <a:ln w="9525">
            <a:noFill/>
            <a:miter lim="800000"/>
            <a:headEnd/>
            <a:tailEnd/>
          </a:ln>
        </p:spPr>
      </p:pic>
      <p:sp>
        <p:nvSpPr>
          <p:cNvPr id="8" name="7 Metin kutusu"/>
          <p:cNvSpPr txBox="1"/>
          <p:nvPr userDrawn="1"/>
        </p:nvSpPr>
        <p:spPr>
          <a:xfrm>
            <a:off x="774700" y="482600"/>
            <a:ext cx="4968220" cy="338554"/>
          </a:xfrm>
          <a:prstGeom prst="rect">
            <a:avLst/>
          </a:prstGeom>
          <a:noFill/>
        </p:spPr>
        <p:txBody>
          <a:bodyPr wrap="none" rtlCol="0">
            <a:spAutoFit/>
          </a:bodyPr>
          <a:lstStyle/>
          <a:p>
            <a:r>
              <a:rPr lang="tr-TR" sz="1600" b="1" dirty="0" smtClean="0">
                <a:solidFill>
                  <a:schemeClr val="accent1">
                    <a:lumMod val="75000"/>
                  </a:schemeClr>
                </a:solidFill>
              </a:rPr>
              <a:t>Bulaşıcı Hastalıklar Kontrol Programları Şube Müdürlüğü</a:t>
            </a:r>
            <a:endParaRPr lang="tr-TR" sz="1600" b="1" dirty="0">
              <a:solidFill>
                <a:schemeClr val="accent1">
                  <a:lumMod val="75000"/>
                </a:schemeClr>
              </a:solidFill>
            </a:endParaRPr>
          </a:p>
        </p:txBody>
      </p:sp>
    </p:spTree>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4" r:id="rId12"/>
    <p:sldLayoutId id="2147483815" r:id="rId13"/>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22.e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image" Target="../media/image24.jpeg"/><Relationship Id="rId4" Type="http://schemas.openxmlformats.org/officeDocument/2006/relationships/diagramLayout" Target="../diagrams/layout1.xml"/><Relationship Id="rId9" Type="http://schemas.openxmlformats.org/officeDocument/2006/relationships/image" Target="../media/image23.jpeg"/></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Unvan 7"/>
          <p:cNvSpPr>
            <a:spLocks noGrp="1"/>
          </p:cNvSpPr>
          <p:nvPr>
            <p:ph type="title"/>
          </p:nvPr>
        </p:nvSpPr>
        <p:spPr>
          <a:xfrm>
            <a:off x="1105319" y="4797153"/>
            <a:ext cx="10269415" cy="1506091"/>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tr-TR" sz="2700" spc="50" dirty="0" smtClean="0">
                <a:ln w="11430"/>
                <a:solidFill>
                  <a:srgbClr val="002060"/>
                </a:solidFill>
                <a:latin typeface="Arial" panose="020B0604020202020204" pitchFamily="34" charset="0"/>
                <a:cs typeface="Arial" panose="020B0604020202020204" pitchFamily="34" charset="0"/>
              </a:rPr>
              <a:t>BULAŞICI HASTALIKLAR </a:t>
            </a:r>
            <a:r>
              <a:rPr lang="tr-TR" sz="2700" spc="50" dirty="0" err="1" smtClean="0">
                <a:ln w="11430"/>
                <a:solidFill>
                  <a:srgbClr val="002060"/>
                </a:solidFill>
                <a:latin typeface="Arial" panose="020B0604020202020204" pitchFamily="34" charset="0"/>
                <a:cs typeface="Arial" panose="020B0604020202020204" pitchFamily="34" charset="0"/>
              </a:rPr>
              <a:t>KONtrOL</a:t>
            </a:r>
            <a:r>
              <a:rPr lang="tr-TR" sz="2700" spc="50" dirty="0" smtClean="0">
                <a:ln w="11430"/>
                <a:solidFill>
                  <a:srgbClr val="002060"/>
                </a:solidFill>
                <a:latin typeface="Arial" panose="020B0604020202020204" pitchFamily="34" charset="0"/>
                <a:cs typeface="Arial" panose="020B0604020202020204" pitchFamily="34" charset="0"/>
              </a:rPr>
              <a:t> PROGRAMLARI ŞUBE MÜDÜRLÜĞÜ</a:t>
            </a:r>
            <a:r>
              <a:rPr lang="tr-TR" sz="2700" spc="50" dirty="0">
                <a:ln w="11430"/>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t/>
            </a:r>
            <a:br>
              <a:rPr lang="tr-TR" sz="2700" spc="50" dirty="0">
                <a:ln w="11430"/>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rPr>
            </a:br>
            <a:endParaRPr lang="tr-TR" sz="2700" spc="50" dirty="0">
              <a:ln w="11430"/>
              <a:effectLst>
                <a:outerShdw blurRad="76200" dist="50800" dir="5400000" algn="tl" rotWithShape="0">
                  <a:srgbClr val="000000">
                    <a:alpha val="65000"/>
                  </a:srgbClr>
                </a:outerShdw>
              </a:effectLst>
              <a:latin typeface="Arial" panose="020B0604020202020204" pitchFamily="34" charset="0"/>
              <a:cs typeface="Arial" panose="020B0604020202020204" pitchFamily="34" charset="0"/>
            </a:endParaRPr>
          </a:p>
        </p:txBody>
      </p:sp>
      <p:sp>
        <p:nvSpPr>
          <p:cNvPr id="9" name="Metin Yer Tutucusu 8"/>
          <p:cNvSpPr>
            <a:spLocks noGrp="1"/>
          </p:cNvSpPr>
          <p:nvPr>
            <p:ph type="body" idx="1"/>
          </p:nvPr>
        </p:nvSpPr>
        <p:spPr>
          <a:xfrm>
            <a:off x="894303" y="1717328"/>
            <a:ext cx="10540721" cy="2448272"/>
          </a:xfrm>
          <a:noFill/>
          <a:ln>
            <a:noFill/>
          </a:ln>
        </p:spPr>
        <p:style>
          <a:lnRef idx="1">
            <a:schemeClr val="accent5"/>
          </a:lnRef>
          <a:fillRef idx="2">
            <a:schemeClr val="accent5"/>
          </a:fillRef>
          <a:effectRef idx="1">
            <a:schemeClr val="accent5"/>
          </a:effectRef>
          <a:fontRef idx="minor">
            <a:schemeClr val="dk1"/>
          </a:fontRef>
        </p:style>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tr-TR" altLang="tr-TR" sz="3600" b="1" dirty="0">
                <a:latin typeface="Times New Roman" panose="02020603050405020304" pitchFamily="18" charset="0"/>
                <a:cs typeface="Times New Roman" panose="02020603050405020304" pitchFamily="18" charset="0"/>
              </a:rPr>
              <a:t/>
            </a:r>
            <a:br>
              <a:rPr lang="tr-TR" altLang="tr-TR" sz="3600" b="1" dirty="0">
                <a:latin typeface="Times New Roman" panose="02020603050405020304" pitchFamily="18" charset="0"/>
                <a:cs typeface="Times New Roman" panose="02020603050405020304" pitchFamily="18" charset="0"/>
              </a:rPr>
            </a:br>
            <a:r>
              <a:rPr lang="tr-TR" altLang="tr-TR" sz="3600" b="1" dirty="0">
                <a:solidFill>
                  <a:srgbClr val="FF0000"/>
                </a:solidFill>
                <a:latin typeface="Arial" pitchFamily="34" charset="0"/>
                <a:cs typeface="Arial" pitchFamily="34" charset="0"/>
              </a:rPr>
              <a:t>GENİŞLETİLMİŞ BAĞIŞIKLAMA </a:t>
            </a:r>
            <a:r>
              <a:rPr lang="tr-TR" altLang="tr-TR" sz="3600" b="1" dirty="0" smtClean="0">
                <a:solidFill>
                  <a:srgbClr val="FF0000"/>
                </a:solidFill>
                <a:latin typeface="Arial" pitchFamily="34" charset="0"/>
                <a:cs typeface="Arial" pitchFamily="34" charset="0"/>
              </a:rPr>
              <a:t>PROGRAMI</a:t>
            </a:r>
            <a:r>
              <a:rPr lang="tr-TR" altLang="tr-TR" sz="3600" b="1" dirty="0">
                <a:solidFill>
                  <a:srgbClr val="FF0000"/>
                </a:solidFill>
                <a:latin typeface="Arial" pitchFamily="34" charset="0"/>
                <a:cs typeface="Arial" pitchFamily="34" charset="0"/>
              </a:rPr>
              <a:t> </a:t>
            </a:r>
            <a:r>
              <a:rPr lang="tr-TR" altLang="tr-TR" sz="3600" b="1" dirty="0" smtClean="0">
                <a:solidFill>
                  <a:srgbClr val="FF0000"/>
                </a:solidFill>
                <a:latin typeface="Arial" pitchFamily="34" charset="0"/>
                <a:cs typeface="Arial" pitchFamily="34" charset="0"/>
              </a:rPr>
              <a:t>(GBP) ve SOĞUK ZİNCİR</a:t>
            </a:r>
            <a:endParaRPr lang="tr-TR" sz="36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1792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a:xfrm>
            <a:off x="2284284" y="1412778"/>
            <a:ext cx="7745010" cy="894376"/>
          </a:xfrm>
        </p:spPr>
        <p:txBody>
          <a:bodyPr>
            <a:normAutofit/>
          </a:bodyPr>
          <a:lstStyle/>
          <a:p>
            <a:r>
              <a:rPr lang="tr-TR" altLang="tr-TR" sz="3200" b="1" dirty="0" smtClean="0">
                <a:solidFill>
                  <a:srgbClr val="FF0000"/>
                </a:solidFill>
                <a:latin typeface="Arial" pitchFamily="34" charset="0"/>
                <a:cs typeface="Arial" pitchFamily="34" charset="0"/>
              </a:rPr>
              <a:t>AMAÇ</a:t>
            </a:r>
            <a:endParaRPr lang="tr-TR" sz="2400" b="1" dirty="0">
              <a:solidFill>
                <a:srgbClr val="FF0000"/>
              </a:solidFill>
              <a:latin typeface="Arial" panose="020B0604020202020204" pitchFamily="34" charset="0"/>
              <a:cs typeface="Arial" panose="020B0604020202020204" pitchFamily="34" charset="0"/>
            </a:endParaRPr>
          </a:p>
        </p:txBody>
      </p:sp>
      <p:sp>
        <p:nvSpPr>
          <p:cNvPr id="7" name="Dikdörtgen 6"/>
          <p:cNvSpPr/>
          <p:nvPr/>
        </p:nvSpPr>
        <p:spPr>
          <a:xfrm>
            <a:off x="698500" y="2612571"/>
            <a:ext cx="10883899" cy="954107"/>
          </a:xfrm>
          <a:prstGeom prst="rect">
            <a:avLst/>
          </a:prstGeom>
        </p:spPr>
        <p:txBody>
          <a:bodyPr wrap="square">
            <a:spAutoFit/>
          </a:bodyPr>
          <a:lstStyle/>
          <a:p>
            <a:pPr algn="just"/>
            <a:r>
              <a:rPr lang="tr-TR" altLang="tr-TR" sz="2800" dirty="0" smtClean="0">
                <a:latin typeface="Arial" pitchFamily="34" charset="0"/>
                <a:cs typeface="Arial" pitchFamily="34" charset="0"/>
              </a:rPr>
              <a:t>Genişletilmiş </a:t>
            </a:r>
            <a:r>
              <a:rPr lang="tr-TR" altLang="tr-TR" sz="2800" dirty="0">
                <a:latin typeface="Arial" pitchFamily="34" charset="0"/>
                <a:cs typeface="Arial" pitchFamily="34" charset="0"/>
              </a:rPr>
              <a:t>Bağışıklama </a:t>
            </a:r>
            <a:r>
              <a:rPr lang="tr-TR" altLang="tr-TR" sz="2800" dirty="0" smtClean="0">
                <a:latin typeface="Arial" pitchFamily="34" charset="0"/>
                <a:cs typeface="Arial" pitchFamily="34" charset="0"/>
              </a:rPr>
              <a:t>Programı, aşı </a:t>
            </a:r>
            <a:r>
              <a:rPr lang="tr-TR" altLang="tr-TR" sz="2800" dirty="0">
                <a:latin typeface="Arial" pitchFamily="34" charset="0"/>
                <a:cs typeface="Arial" pitchFamily="34" charset="0"/>
              </a:rPr>
              <a:t>uygulamaları </a:t>
            </a:r>
            <a:r>
              <a:rPr lang="tr-TR" altLang="tr-TR" sz="2800" dirty="0" smtClean="0">
                <a:latin typeface="Arial" pitchFamily="34" charset="0"/>
                <a:cs typeface="Arial" pitchFamily="34" charset="0"/>
              </a:rPr>
              <a:t>ve soğuk zincir konusunda bilgilerin tazelenmesi </a:t>
            </a:r>
            <a:r>
              <a:rPr lang="tr-TR" altLang="tr-TR" sz="2800" dirty="0">
                <a:latin typeface="Arial" pitchFamily="34" charset="0"/>
                <a:cs typeface="Arial" pitchFamily="34" charset="0"/>
              </a:rPr>
              <a:t>amaçlanmaktadır.</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696" y="4678364"/>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399056" y="4586524"/>
            <a:ext cx="1260475"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72575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085317" y="1678215"/>
            <a:ext cx="7964527" cy="647601"/>
          </a:xfrm>
        </p:spPr>
        <p:txBody>
          <a:bodyPr>
            <a:normAutofit/>
          </a:bodyPr>
          <a:lstStyle/>
          <a:p>
            <a:pPr eaLnBrk="1" hangingPunct="1"/>
            <a:r>
              <a:rPr lang="tr-TR" sz="3600" b="1" dirty="0">
                <a:solidFill>
                  <a:srgbClr val="FF0000"/>
                </a:solidFill>
                <a:latin typeface="Times New Roman" panose="02020603050405020304" pitchFamily="18" charset="0"/>
                <a:cs typeface="Times New Roman" panose="02020603050405020304" pitchFamily="18" charset="0"/>
              </a:rPr>
              <a:t>  </a:t>
            </a:r>
            <a:r>
              <a:rPr lang="tr-TR" sz="3200" b="1" dirty="0">
                <a:solidFill>
                  <a:srgbClr val="FF0000"/>
                </a:solidFill>
                <a:latin typeface="Arial" pitchFamily="34" charset="0"/>
                <a:cs typeface="Arial" pitchFamily="34" charset="0"/>
              </a:rPr>
              <a:t>Aşı Nedir?</a:t>
            </a:r>
            <a:endParaRPr lang="tr-TR" altLang="tr-TR" sz="3200" b="1" dirty="0">
              <a:solidFill>
                <a:srgbClr val="FF0000"/>
              </a:solidFill>
              <a:latin typeface="Arial" pitchFamily="34" charset="0"/>
              <a:cs typeface="Arial" pitchFamily="34" charset="0"/>
            </a:endParaRP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5730" y="5550274"/>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ikdörtgen 7"/>
          <p:cNvSpPr/>
          <p:nvPr/>
        </p:nvSpPr>
        <p:spPr>
          <a:xfrm>
            <a:off x="457200" y="2723103"/>
            <a:ext cx="11074400" cy="1815882"/>
          </a:xfrm>
          <a:prstGeom prst="rect">
            <a:avLst/>
          </a:prstGeom>
        </p:spPr>
        <p:txBody>
          <a:bodyPr wrap="square">
            <a:spAutoFit/>
          </a:bodyPr>
          <a:lstStyle/>
          <a:p>
            <a:pPr marL="271463" algn="just">
              <a:buClr>
                <a:srgbClr val="0070C0"/>
              </a:buClr>
              <a:defRPr/>
            </a:pPr>
            <a:r>
              <a:rPr lang="tr-TR" sz="2400" dirty="0">
                <a:latin typeface="Times New Roman" panose="02020603050405020304" pitchFamily="18" charset="0"/>
                <a:cs typeface="Times New Roman" panose="02020603050405020304" pitchFamily="18" charset="0"/>
              </a:rPr>
              <a:t>	</a:t>
            </a:r>
            <a:r>
              <a:rPr lang="tr-TR" sz="2800" dirty="0" smtClean="0">
                <a:latin typeface="Arial" pitchFamily="34" charset="0"/>
                <a:cs typeface="Arial" pitchFamily="34" charset="0"/>
              </a:rPr>
              <a:t> Bazı enfeksiyon hastalıklarına karşı bağışıklık sağlamak </a:t>
            </a:r>
            <a:r>
              <a:rPr lang="tr-TR" sz="2800" smtClean="0">
                <a:latin typeface="Arial" pitchFamily="34" charset="0"/>
                <a:cs typeface="Arial" pitchFamily="34" charset="0"/>
              </a:rPr>
              <a:t>amacıyla üretilerek </a:t>
            </a:r>
            <a:r>
              <a:rPr lang="tr-TR" sz="2800" dirty="0" smtClean="0">
                <a:latin typeface="Arial" pitchFamily="34" charset="0"/>
                <a:cs typeface="Arial" pitchFamily="34" charset="0"/>
              </a:rPr>
              <a:t>sağlıklı </a:t>
            </a:r>
            <a:r>
              <a:rPr lang="tr-TR" sz="2800" smtClean="0">
                <a:latin typeface="Arial" pitchFamily="34" charset="0"/>
                <a:cs typeface="Arial" pitchFamily="34" charset="0"/>
              </a:rPr>
              <a:t>insanlara uygulanan </a:t>
            </a:r>
            <a:r>
              <a:rPr lang="tr-TR" sz="2800" dirty="0" smtClean="0">
                <a:latin typeface="Arial" pitchFamily="34" charset="0"/>
                <a:cs typeface="Arial" pitchFamily="34" charset="0"/>
              </a:rPr>
              <a:t>ölü </a:t>
            </a:r>
            <a:r>
              <a:rPr lang="tr-TR" sz="2800" dirty="0">
                <a:latin typeface="Arial" pitchFamily="34" charset="0"/>
                <a:cs typeface="Arial" pitchFamily="34" charset="0"/>
              </a:rPr>
              <a:t>veya zayıflatılmış mikroorganizma içeren (bakteri veya virüs) </a:t>
            </a:r>
            <a:r>
              <a:rPr lang="tr-TR" sz="2800" dirty="0" smtClean="0">
                <a:latin typeface="Arial" pitchFamily="34" charset="0"/>
                <a:cs typeface="Arial" pitchFamily="34" charset="0"/>
              </a:rPr>
              <a:t>biyolojik ürünlerdir.</a:t>
            </a:r>
            <a:endParaRPr lang="tr-TR" sz="2800" dirty="0">
              <a:latin typeface="Arial" pitchFamily="34" charset="0"/>
              <a:cs typeface="Arial" pitchFamily="34" charset="0"/>
            </a:endParaRPr>
          </a:p>
        </p:txBody>
      </p:sp>
      <p:sp>
        <p:nvSpPr>
          <p:cNvPr id="11" name="Dikdörtgen 10"/>
          <p:cNvSpPr/>
          <p:nvPr/>
        </p:nvSpPr>
        <p:spPr>
          <a:xfrm>
            <a:off x="4867105" y="6356354"/>
            <a:ext cx="2916183" cy="369332"/>
          </a:xfrm>
          <a:prstGeom prst="rect">
            <a:avLst/>
          </a:prstGeom>
        </p:spPr>
        <p:txBody>
          <a:bodyPr wrap="none">
            <a:spAutoFit/>
          </a:bodyPr>
          <a:lstStyle/>
          <a:p>
            <a:pP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Aşılanın, Önleyin, Koruyun</a:t>
            </a:r>
          </a:p>
        </p:txBody>
      </p:sp>
    </p:spTree>
    <p:extLst>
      <p:ext uri="{BB962C8B-B14F-4D97-AF65-F5344CB8AC3E}">
        <p14:creationId xmlns:p14="http://schemas.microsoft.com/office/powerpoint/2010/main" val="706704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256044" y="867125"/>
            <a:ext cx="9927771" cy="779463"/>
          </a:xfrm>
        </p:spPr>
        <p:txBody>
          <a:bodyPr>
            <a:normAutofit/>
          </a:bodyPr>
          <a:lstStyle/>
          <a:p>
            <a:pPr>
              <a:defRPr/>
            </a:pPr>
            <a:r>
              <a:rPr lang="tr-TR" sz="3200" b="1" dirty="0" smtClean="0">
                <a:solidFill>
                  <a:srgbClr val="FF0000"/>
                </a:solidFill>
                <a:latin typeface="Arial" pitchFamily="34" charset="0"/>
                <a:cs typeface="Arial" pitchFamily="34" charset="0"/>
              </a:rPr>
              <a:t>GBP ( Genişletilmiş </a:t>
            </a:r>
            <a:r>
              <a:rPr lang="tr-TR" sz="3200" b="1" dirty="0" err="1" smtClean="0">
                <a:solidFill>
                  <a:srgbClr val="FF0000"/>
                </a:solidFill>
                <a:latin typeface="Arial" pitchFamily="34" charset="0"/>
                <a:cs typeface="Arial" pitchFamily="34" charset="0"/>
              </a:rPr>
              <a:t>Bağışıklama</a:t>
            </a:r>
            <a:r>
              <a:rPr lang="tr-TR" sz="3200" b="1" dirty="0" smtClean="0">
                <a:solidFill>
                  <a:srgbClr val="FF0000"/>
                </a:solidFill>
                <a:latin typeface="Arial" pitchFamily="34" charset="0"/>
                <a:cs typeface="Arial" pitchFamily="34" charset="0"/>
              </a:rPr>
              <a:t> Programı ) </a:t>
            </a:r>
            <a:endParaRPr lang="tr-TR" sz="3200" b="1" dirty="0">
              <a:solidFill>
                <a:srgbClr val="FF0000"/>
              </a:solidFill>
              <a:latin typeface="Arial" pitchFamily="34" charset="0"/>
              <a:cs typeface="Arial" pitchFamily="34" charset="0"/>
            </a:endParaRPr>
          </a:p>
        </p:txBody>
      </p:sp>
      <p:sp>
        <p:nvSpPr>
          <p:cNvPr id="2" name="Dikdörtgen 1"/>
          <p:cNvSpPr/>
          <p:nvPr/>
        </p:nvSpPr>
        <p:spPr>
          <a:xfrm>
            <a:off x="736600" y="1517302"/>
            <a:ext cx="10985499" cy="2677656"/>
          </a:xfrm>
          <a:prstGeom prst="rect">
            <a:avLst/>
          </a:prstGeom>
        </p:spPr>
        <p:txBody>
          <a:bodyPr wrap="square">
            <a:spAutoFit/>
          </a:bodyPr>
          <a:lstStyle/>
          <a:p>
            <a:pPr algn="just" fontAlgn="auto">
              <a:spcBef>
                <a:spcPts val="0"/>
              </a:spcBef>
              <a:spcAft>
                <a:spcPts val="0"/>
              </a:spcAft>
              <a:defRPr/>
            </a:pPr>
            <a:r>
              <a:rPr lang="tr-TR" sz="2400" dirty="0" smtClean="0"/>
              <a:t>Ülkemizde yürütülecek </a:t>
            </a:r>
            <a:r>
              <a:rPr lang="tr-TR" sz="2400" dirty="0" err="1" smtClean="0"/>
              <a:t>bağışıklama</a:t>
            </a:r>
            <a:r>
              <a:rPr lang="tr-TR" sz="2400" dirty="0" smtClean="0"/>
              <a:t> hizmetlerini düzenleme yetkisi Bakanlığımıza verilmiştir. Bu düzenlemeler yapılırken dünyadaki çeşitli gelişmeler takip edilmekte ve akademisyenlerden oluşan </a:t>
            </a:r>
            <a:r>
              <a:rPr lang="tr-TR" sz="2400" dirty="0" err="1" smtClean="0"/>
              <a:t>Bağışıklama</a:t>
            </a:r>
            <a:r>
              <a:rPr lang="tr-TR" sz="2400" dirty="0" smtClean="0"/>
              <a:t> Danışma Kurulu’nun tavsiyeleri dikkate alınmaktadır. Aşılama hizmetleri GBP Genelgesi’ne göre yürütülür. Amaç, bebekleri, çocukları ya da erişkinleri enfeksiyona yakalanma riskinin en yüksek olduğu dönemden önce aşılayarak bu hastalıklara yakalanmalarını önlemektir. </a:t>
            </a:r>
          </a:p>
          <a:p>
            <a:pPr algn="just" fontAlgn="auto">
              <a:spcBef>
                <a:spcPts val="0"/>
              </a:spcBef>
              <a:spcAft>
                <a:spcPts val="0"/>
              </a:spcAft>
              <a:defRPr/>
            </a:pPr>
            <a:endParaRPr lang="tr-TR" sz="2400" dirty="0">
              <a:latin typeface="Arial" pitchFamily="34" charset="0"/>
              <a:cs typeface="Arial" pitchFamily="34" charset="0"/>
            </a:endParaRPr>
          </a:p>
        </p:txBody>
      </p:sp>
      <p:sp>
        <p:nvSpPr>
          <p:cNvPr id="9" name="Rectangle 3"/>
          <p:cNvSpPr txBox="1">
            <a:spLocks noChangeArrowheads="1"/>
          </p:cNvSpPr>
          <p:nvPr/>
        </p:nvSpPr>
        <p:spPr bwMode="auto">
          <a:xfrm>
            <a:off x="6581670" y="4340888"/>
            <a:ext cx="4734030" cy="1536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857250" indent="-17145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2001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1543050" indent="-17145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a:buNone/>
            </a:pPr>
            <a:r>
              <a:rPr lang="tr-TR" sz="1600" b="1" i="1" dirty="0">
                <a:solidFill>
                  <a:srgbClr val="FF0000"/>
                </a:solidFill>
                <a:cs typeface="Arial" panose="020B0604020202020204" pitchFamily="34" charset="0"/>
              </a:rPr>
              <a:t>Bağışıklama Danışma Kurulu </a:t>
            </a:r>
          </a:p>
          <a:p>
            <a:pPr algn="just" eaLnBrk="1" hangingPunct="1">
              <a:buFont typeface="Arial" panose="020B0604020202020204" pitchFamily="34" charset="0"/>
              <a:buNone/>
            </a:pPr>
            <a:r>
              <a:rPr lang="tr-TR" sz="1600" b="1" i="1" dirty="0">
                <a:solidFill>
                  <a:srgbClr val="000000"/>
                </a:solidFill>
                <a:cs typeface="Arial" panose="020B0604020202020204" pitchFamily="34" charset="0"/>
              </a:rPr>
              <a:t>Sağlık Bakanlığı’nın ilgili birimlerinin temsilcileri ve akademisyenlerden oluşan ve yılda ortalama 2 kez toplanan BDK aşı takvimi ve uygulamaları ile ilgili tavsiye kararları alır, teknik ve bilimsel destek </a:t>
            </a:r>
            <a:r>
              <a:rPr lang="tr-TR" sz="1600" b="1" i="1" dirty="0" smtClean="0">
                <a:solidFill>
                  <a:srgbClr val="000000"/>
                </a:solidFill>
                <a:cs typeface="Arial" panose="020B0604020202020204" pitchFamily="34" charset="0"/>
              </a:rPr>
              <a:t>sağlar</a:t>
            </a:r>
            <a:endParaRPr lang="tr-TR" sz="1600" b="1" i="1" dirty="0">
              <a:solidFill>
                <a:srgbClr val="000000"/>
              </a:solidFill>
              <a:cs typeface="Arial" panose="020B0604020202020204" pitchFamily="34" charset="0"/>
            </a:endParaRP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937" y="5579392"/>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Resim 10"/>
          <p:cNvPicPr>
            <a:picLocks noChangeAspect="1"/>
          </p:cNvPicPr>
          <p:nvPr/>
        </p:nvPicPr>
        <p:blipFill>
          <a:blip r:embed="rId3"/>
          <a:stretch>
            <a:fillRect/>
          </a:stretch>
        </p:blipFill>
        <p:spPr>
          <a:xfrm>
            <a:off x="924449" y="4220308"/>
            <a:ext cx="4180114" cy="1702837"/>
          </a:xfrm>
          <a:prstGeom prst="rect">
            <a:avLst/>
          </a:prstGeom>
          <a:ln w="31750">
            <a:solidFill>
              <a:srgbClr val="0070C0"/>
            </a:solidFill>
          </a:ln>
        </p:spPr>
      </p:pic>
      <p:sp>
        <p:nvSpPr>
          <p:cNvPr id="8" name="Dikdörtgen 7"/>
          <p:cNvSpPr/>
          <p:nvPr/>
        </p:nvSpPr>
        <p:spPr>
          <a:xfrm>
            <a:off x="4799857" y="6309320"/>
            <a:ext cx="2890535" cy="369332"/>
          </a:xfrm>
          <a:prstGeom prst="rect">
            <a:avLst/>
          </a:prstGeom>
        </p:spPr>
        <p:txBody>
          <a:bodyPr wrap="none">
            <a:spAutoFit/>
          </a:bodyPr>
          <a:lstStyle/>
          <a:p>
            <a:pP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Aşılı Çocuk, Sağlıklı Çocuk</a:t>
            </a:r>
          </a:p>
        </p:txBody>
      </p:sp>
    </p:spTree>
    <p:extLst>
      <p:ext uri="{BB962C8B-B14F-4D97-AF65-F5344CB8AC3E}">
        <p14:creationId xmlns:p14="http://schemas.microsoft.com/office/powerpoint/2010/main" val="4504432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33531" y="793820"/>
            <a:ext cx="10582170" cy="458596"/>
          </a:xfrm>
        </p:spPr>
        <p:txBody>
          <a:bodyPr>
            <a:normAutofit fontScale="90000"/>
          </a:bodyPr>
          <a:lstStyle/>
          <a:p>
            <a:pPr>
              <a:defRPr/>
            </a:pPr>
            <a:r>
              <a:rPr lang="tr-TR" sz="3200" b="1" dirty="0">
                <a:solidFill>
                  <a:srgbClr val="FF0000"/>
                </a:solidFill>
                <a:latin typeface="Arial" pitchFamily="34" charset="0"/>
                <a:cs typeface="Arial" pitchFamily="34" charset="0"/>
              </a:rPr>
              <a:t>Aşı </a:t>
            </a:r>
            <a:r>
              <a:rPr lang="tr-TR" sz="3200" b="1" dirty="0" smtClean="0">
                <a:solidFill>
                  <a:srgbClr val="FF0000"/>
                </a:solidFill>
                <a:latin typeface="Arial" pitchFamily="34" charset="0"/>
                <a:cs typeface="Arial" pitchFamily="34" charset="0"/>
              </a:rPr>
              <a:t>Uygulamalarının Başlama Tarihi</a:t>
            </a:r>
            <a:endParaRPr lang="tr-TR" sz="3200" b="1" dirty="0">
              <a:solidFill>
                <a:srgbClr val="FF0000"/>
              </a:solidFill>
              <a:latin typeface="Arial" pitchFamily="34" charset="0"/>
              <a:cs typeface="Arial" pitchFamily="34" charset="0"/>
            </a:endParaRPr>
          </a:p>
        </p:txBody>
      </p:sp>
      <p:sp>
        <p:nvSpPr>
          <p:cNvPr id="8" name="Yuvarlatılmış Dikdörtgen 7"/>
          <p:cNvSpPr/>
          <p:nvPr/>
        </p:nvSpPr>
        <p:spPr>
          <a:xfrm>
            <a:off x="2254908" y="1496873"/>
            <a:ext cx="1620000" cy="1080000"/>
          </a:xfrm>
          <a:prstGeom prst="roundRect">
            <a:avLst/>
          </a:prstGeom>
          <a:gradFill flip="none" rotWithShape="1">
            <a:gsLst>
              <a:gs pos="0">
                <a:schemeClr val="accent1">
                  <a:lumMod val="60000"/>
                  <a:lumOff val="40000"/>
                </a:schemeClr>
              </a:gs>
              <a:gs pos="50000">
                <a:schemeClr val="accent1">
                  <a:satMod val="110000"/>
                  <a:lumMod val="100000"/>
                  <a:shade val="100000"/>
                </a:schemeClr>
              </a:gs>
              <a:gs pos="100000">
                <a:schemeClr val="accent1">
                  <a:lumMod val="99000"/>
                  <a:satMod val="120000"/>
                  <a:shade val="78000"/>
                </a:schemeClr>
              </a:gs>
            </a:gsLst>
            <a:lin ang="2700000" scaled="1"/>
            <a:tileRect/>
          </a:gradFill>
          <a:scene3d>
            <a:camera prst="orthographicFront">
              <a:rot lat="0" lon="0" rev="0"/>
            </a:camera>
            <a:lightRig rig="threePt" dir="t"/>
          </a:scene3d>
          <a:sp3d prstMaterial="flat">
            <a:bevelT h="31750"/>
            <a:bevelB/>
          </a:sp3d>
        </p:spPr>
        <p:style>
          <a:lnRef idx="0">
            <a:schemeClr val="accent1"/>
          </a:lnRef>
          <a:fillRef idx="3">
            <a:schemeClr val="accent1"/>
          </a:fillRef>
          <a:effectRef idx="3">
            <a:schemeClr val="accent1"/>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Çiçek</a:t>
            </a:r>
          </a:p>
          <a:p>
            <a:pPr algn="ctr" eaLnBrk="1" hangingPunct="1">
              <a:defRPr/>
            </a:pPr>
            <a:r>
              <a:rPr lang="tr-TR" b="1" dirty="0">
                <a:solidFill>
                  <a:schemeClr val="tx1"/>
                </a:solidFill>
                <a:latin typeface="Arial" panose="020B0604020202020204" pitchFamily="34" charset="0"/>
                <a:cs typeface="Arial" panose="020B0604020202020204" pitchFamily="34" charset="0"/>
              </a:rPr>
              <a:t>(1930)</a:t>
            </a:r>
          </a:p>
        </p:txBody>
      </p:sp>
      <p:sp>
        <p:nvSpPr>
          <p:cNvPr id="9" name="Yuvarlatılmış Dikdörtgen 8"/>
          <p:cNvSpPr/>
          <p:nvPr/>
        </p:nvSpPr>
        <p:spPr>
          <a:xfrm>
            <a:off x="4248150" y="1496873"/>
            <a:ext cx="1620000" cy="1080000"/>
          </a:xfrm>
          <a:prstGeom prst="roundRect">
            <a:avLst/>
          </a:prstGeom>
          <a:gradFill>
            <a:gsLst>
              <a:gs pos="0">
                <a:schemeClr val="accent2">
                  <a:satMod val="103000"/>
                  <a:lumMod val="102000"/>
                  <a:tint val="94000"/>
                </a:schemeClr>
              </a:gs>
              <a:gs pos="50000">
                <a:schemeClr val="accent2">
                  <a:satMod val="110000"/>
                  <a:lumMod val="100000"/>
                  <a:shade val="100000"/>
                </a:schemeClr>
              </a:gs>
              <a:gs pos="100000">
                <a:schemeClr val="accent2">
                  <a:lumMod val="75000"/>
                </a:schemeClr>
              </a:gs>
            </a:gsLst>
          </a:gradFill>
          <a:scene3d>
            <a:camera prst="orthographicFront"/>
            <a:lightRig rig="threePt" dir="t"/>
          </a:scene3d>
          <a:sp3d>
            <a:bevelT/>
          </a:sp3d>
        </p:spPr>
        <p:style>
          <a:lnRef idx="0">
            <a:schemeClr val="accent2"/>
          </a:lnRef>
          <a:fillRef idx="3">
            <a:schemeClr val="accent2"/>
          </a:fillRef>
          <a:effectRef idx="3">
            <a:schemeClr val="accent2"/>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Difteri, Boğmaca</a:t>
            </a:r>
          </a:p>
          <a:p>
            <a:pPr algn="ctr" eaLnBrk="1" hangingPunct="1">
              <a:defRPr/>
            </a:pPr>
            <a:r>
              <a:rPr lang="tr-TR" b="1" dirty="0">
                <a:solidFill>
                  <a:schemeClr val="tx1"/>
                </a:solidFill>
                <a:latin typeface="Arial" panose="020B0604020202020204" pitchFamily="34" charset="0"/>
                <a:cs typeface="Arial" panose="020B0604020202020204" pitchFamily="34" charset="0"/>
              </a:rPr>
              <a:t>(1937)</a:t>
            </a:r>
          </a:p>
        </p:txBody>
      </p:sp>
      <p:sp>
        <p:nvSpPr>
          <p:cNvPr id="10" name="Yuvarlatılmış Dikdörtgen 9"/>
          <p:cNvSpPr/>
          <p:nvPr/>
        </p:nvSpPr>
        <p:spPr>
          <a:xfrm>
            <a:off x="6288405" y="1505129"/>
            <a:ext cx="1620000" cy="1080000"/>
          </a:xfrm>
          <a:prstGeom prst="roundRect">
            <a:avLst/>
          </a:prstGeom>
          <a:gradFill>
            <a:gsLst>
              <a:gs pos="0">
                <a:schemeClr val="accent3">
                  <a:satMod val="103000"/>
                  <a:lumMod val="102000"/>
                  <a:tint val="94000"/>
                </a:schemeClr>
              </a:gs>
              <a:gs pos="50000">
                <a:schemeClr val="accent3">
                  <a:satMod val="110000"/>
                  <a:lumMod val="100000"/>
                  <a:shade val="100000"/>
                </a:schemeClr>
              </a:gs>
              <a:gs pos="100000">
                <a:schemeClr val="accent3">
                  <a:lumMod val="75000"/>
                </a:schemeClr>
              </a:gs>
            </a:gsLst>
          </a:gradFill>
          <a:scene3d>
            <a:camera prst="orthographicFront"/>
            <a:lightRig rig="threePt" dir="t"/>
          </a:scene3d>
          <a:sp3d>
            <a:bevelT/>
          </a:sp3d>
        </p:spPr>
        <p:style>
          <a:lnRef idx="0">
            <a:schemeClr val="accent3"/>
          </a:lnRef>
          <a:fillRef idx="3">
            <a:schemeClr val="accent3"/>
          </a:fillRef>
          <a:effectRef idx="3">
            <a:schemeClr val="accent3"/>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BCG</a:t>
            </a:r>
          </a:p>
          <a:p>
            <a:pPr algn="ctr" eaLnBrk="1" hangingPunct="1">
              <a:defRPr/>
            </a:pPr>
            <a:r>
              <a:rPr lang="tr-TR" b="1" dirty="0">
                <a:solidFill>
                  <a:schemeClr val="tx1"/>
                </a:solidFill>
                <a:latin typeface="Arial" panose="020B0604020202020204" pitchFamily="34" charset="0"/>
                <a:cs typeface="Arial" panose="020B0604020202020204" pitchFamily="34" charset="0"/>
              </a:rPr>
              <a:t>(1952)</a:t>
            </a:r>
          </a:p>
        </p:txBody>
      </p:sp>
      <p:sp>
        <p:nvSpPr>
          <p:cNvPr id="11" name="Yuvarlatılmış Dikdörtgen 10"/>
          <p:cNvSpPr/>
          <p:nvPr/>
        </p:nvSpPr>
        <p:spPr>
          <a:xfrm>
            <a:off x="8250539" y="1504346"/>
            <a:ext cx="1620000" cy="1080000"/>
          </a:xfrm>
          <a:prstGeom prst="roundRect">
            <a:avLst/>
          </a:prstGeom>
          <a:gradFill>
            <a:gsLst>
              <a:gs pos="0">
                <a:schemeClr val="accent4">
                  <a:satMod val="103000"/>
                  <a:lumMod val="102000"/>
                  <a:tint val="94000"/>
                </a:schemeClr>
              </a:gs>
              <a:gs pos="50000">
                <a:schemeClr val="accent4">
                  <a:satMod val="110000"/>
                  <a:lumMod val="100000"/>
                  <a:shade val="100000"/>
                </a:schemeClr>
              </a:gs>
              <a:gs pos="100000">
                <a:schemeClr val="accent5">
                  <a:lumMod val="75000"/>
                </a:schemeClr>
              </a:gs>
            </a:gsLst>
          </a:gradFill>
          <a:scene3d>
            <a:camera prst="orthographicFront"/>
            <a:lightRig rig="threePt" dir="t"/>
          </a:scene3d>
          <a:sp3d>
            <a:bevelT/>
          </a:sp3d>
        </p:spPr>
        <p:style>
          <a:lnRef idx="0">
            <a:schemeClr val="accent4"/>
          </a:lnRef>
          <a:fillRef idx="3">
            <a:schemeClr val="accent4"/>
          </a:fillRef>
          <a:effectRef idx="3">
            <a:schemeClr val="accent4"/>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Oral </a:t>
            </a:r>
            <a:r>
              <a:rPr lang="tr-TR" b="1" dirty="0" err="1">
                <a:solidFill>
                  <a:schemeClr val="tx1"/>
                </a:solidFill>
                <a:latin typeface="Arial" panose="020B0604020202020204" pitchFamily="34" charset="0"/>
                <a:cs typeface="Arial" panose="020B0604020202020204" pitchFamily="34" charset="0"/>
              </a:rPr>
              <a:t>Polio</a:t>
            </a:r>
            <a:endParaRPr lang="tr-TR" b="1" dirty="0">
              <a:solidFill>
                <a:schemeClr val="tx1"/>
              </a:solidFill>
              <a:latin typeface="Arial" panose="020B0604020202020204" pitchFamily="34" charset="0"/>
              <a:cs typeface="Arial" panose="020B0604020202020204" pitchFamily="34" charset="0"/>
            </a:endParaRPr>
          </a:p>
          <a:p>
            <a:pPr algn="ctr" eaLnBrk="1" hangingPunct="1">
              <a:defRPr/>
            </a:pPr>
            <a:r>
              <a:rPr lang="tr-TR" b="1" dirty="0">
                <a:solidFill>
                  <a:schemeClr val="tx1"/>
                </a:solidFill>
                <a:latin typeface="Arial" panose="020B0604020202020204" pitchFamily="34" charset="0"/>
                <a:cs typeface="Arial" panose="020B0604020202020204" pitchFamily="34" charset="0"/>
              </a:rPr>
              <a:t>(1963)</a:t>
            </a:r>
          </a:p>
        </p:txBody>
      </p:sp>
      <p:sp>
        <p:nvSpPr>
          <p:cNvPr id="12" name="Yuvarlatılmış Dikdörtgen 11"/>
          <p:cNvSpPr/>
          <p:nvPr/>
        </p:nvSpPr>
        <p:spPr>
          <a:xfrm>
            <a:off x="2270933" y="2811168"/>
            <a:ext cx="1620000" cy="1080000"/>
          </a:xfrm>
          <a:prstGeom prst="roundRect">
            <a:avLst/>
          </a:prstGeom>
          <a:solidFill>
            <a:srgbClr val="A033D1"/>
          </a:solidFill>
          <a:effectLst>
            <a:outerShdw blurRad="57150" dist="19050" dir="5400000" algn="ctr" rotWithShape="0">
              <a:srgbClr val="000000">
                <a:alpha val="63000"/>
              </a:srgbClr>
            </a:outerShdw>
            <a:softEdge rad="635000"/>
          </a:effectLst>
          <a:scene3d>
            <a:camera prst="orthographicFront"/>
            <a:lightRig rig="threePt" dir="t"/>
          </a:scene3d>
          <a:sp3d>
            <a:bevelT/>
            <a:bevelB w="114300" prst="hardEdge"/>
          </a:sp3d>
        </p:spPr>
        <p:style>
          <a:lnRef idx="0">
            <a:schemeClr val="accent5"/>
          </a:lnRef>
          <a:fillRef idx="3">
            <a:schemeClr val="accent5"/>
          </a:fillRef>
          <a:effectRef idx="3">
            <a:schemeClr val="accent5"/>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Difteri, Boğmaca, Tetanoz</a:t>
            </a:r>
          </a:p>
          <a:p>
            <a:pPr algn="ctr" eaLnBrk="1" hangingPunct="1">
              <a:defRPr/>
            </a:pPr>
            <a:r>
              <a:rPr lang="tr-TR" b="1" dirty="0">
                <a:solidFill>
                  <a:schemeClr val="tx1"/>
                </a:solidFill>
                <a:latin typeface="Arial" panose="020B0604020202020204" pitchFamily="34" charset="0"/>
                <a:cs typeface="Arial" panose="020B0604020202020204" pitchFamily="34" charset="0"/>
              </a:rPr>
              <a:t>(1968)</a:t>
            </a:r>
          </a:p>
        </p:txBody>
      </p:sp>
      <p:sp>
        <p:nvSpPr>
          <p:cNvPr id="13" name="Yuvarlatılmış Dikdörtgen 12"/>
          <p:cNvSpPr/>
          <p:nvPr/>
        </p:nvSpPr>
        <p:spPr>
          <a:xfrm>
            <a:off x="4274513" y="2858980"/>
            <a:ext cx="1620000" cy="1080000"/>
          </a:xfrm>
          <a:prstGeom prst="roundRect">
            <a:avLst/>
          </a:prstGeom>
          <a:solidFill>
            <a:srgbClr val="BE1FE9"/>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Kızamık</a:t>
            </a:r>
          </a:p>
          <a:p>
            <a:pPr algn="ctr" eaLnBrk="1" hangingPunct="1">
              <a:defRPr/>
            </a:pPr>
            <a:r>
              <a:rPr lang="tr-TR" b="1" dirty="0">
                <a:solidFill>
                  <a:schemeClr val="tx1"/>
                </a:solidFill>
                <a:latin typeface="Arial" panose="020B0604020202020204" pitchFamily="34" charset="0"/>
                <a:cs typeface="Arial" panose="020B0604020202020204" pitchFamily="34" charset="0"/>
              </a:rPr>
              <a:t>(1970)</a:t>
            </a:r>
          </a:p>
        </p:txBody>
      </p:sp>
      <p:sp>
        <p:nvSpPr>
          <p:cNvPr id="14" name="Yuvarlatılmış Dikdörtgen 13"/>
          <p:cNvSpPr/>
          <p:nvPr/>
        </p:nvSpPr>
        <p:spPr>
          <a:xfrm>
            <a:off x="6278094" y="2835212"/>
            <a:ext cx="1620000" cy="1080000"/>
          </a:xfrm>
          <a:prstGeom prst="roundRect">
            <a:avLst/>
          </a:prstGeom>
          <a:solidFill>
            <a:srgbClr val="CE3ACE"/>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Hepatit B</a:t>
            </a:r>
          </a:p>
          <a:p>
            <a:pPr algn="ctr" eaLnBrk="1" hangingPunct="1">
              <a:defRPr/>
            </a:pPr>
            <a:r>
              <a:rPr lang="tr-TR" b="1" dirty="0">
                <a:solidFill>
                  <a:schemeClr val="tx1"/>
                </a:solidFill>
                <a:latin typeface="Arial" panose="020B0604020202020204" pitchFamily="34" charset="0"/>
                <a:cs typeface="Arial" panose="020B0604020202020204" pitchFamily="34" charset="0"/>
              </a:rPr>
              <a:t>(1998)</a:t>
            </a:r>
          </a:p>
        </p:txBody>
      </p:sp>
      <p:sp>
        <p:nvSpPr>
          <p:cNvPr id="15" name="Yuvarlatılmış Dikdörtgen 14"/>
          <p:cNvSpPr/>
          <p:nvPr/>
        </p:nvSpPr>
        <p:spPr>
          <a:xfrm>
            <a:off x="8243721" y="2876210"/>
            <a:ext cx="1620000" cy="1080000"/>
          </a:xfrm>
          <a:prstGeom prst="roundRect">
            <a:avLst/>
          </a:prstGeom>
          <a:solidFill>
            <a:srgbClr val="EB82F6"/>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KKK, </a:t>
            </a:r>
            <a:r>
              <a:rPr lang="tr-TR" b="1" dirty="0" err="1">
                <a:solidFill>
                  <a:schemeClr val="tx1"/>
                </a:solidFill>
                <a:latin typeface="Arial" panose="020B0604020202020204" pitchFamily="34" charset="0"/>
                <a:cs typeface="Arial" panose="020B0604020202020204" pitchFamily="34" charset="0"/>
              </a:rPr>
              <a:t>Hib</a:t>
            </a:r>
            <a:endParaRPr lang="tr-TR" b="1" dirty="0">
              <a:solidFill>
                <a:schemeClr val="tx1"/>
              </a:solidFill>
              <a:latin typeface="Arial" panose="020B0604020202020204" pitchFamily="34" charset="0"/>
              <a:cs typeface="Arial" panose="020B0604020202020204" pitchFamily="34" charset="0"/>
            </a:endParaRPr>
          </a:p>
          <a:p>
            <a:pPr algn="ctr" eaLnBrk="1" hangingPunct="1">
              <a:defRPr/>
            </a:pPr>
            <a:r>
              <a:rPr lang="tr-TR" b="1" dirty="0">
                <a:solidFill>
                  <a:schemeClr val="tx1"/>
                </a:solidFill>
                <a:latin typeface="Arial" panose="020B0604020202020204" pitchFamily="34" charset="0"/>
                <a:cs typeface="Arial" panose="020B0604020202020204" pitchFamily="34" charset="0"/>
              </a:rPr>
              <a:t>(2006)</a:t>
            </a:r>
          </a:p>
        </p:txBody>
      </p:sp>
      <p:sp>
        <p:nvSpPr>
          <p:cNvPr id="16" name="Yuvarlatılmış Dikdörtgen 15"/>
          <p:cNvSpPr/>
          <p:nvPr/>
        </p:nvSpPr>
        <p:spPr>
          <a:xfrm>
            <a:off x="2320486" y="4221088"/>
            <a:ext cx="1620000" cy="1080000"/>
          </a:xfrm>
          <a:prstGeom prst="roundRect">
            <a:avLst/>
          </a:prstGeom>
          <a:solidFill>
            <a:srgbClr val="FFCC66"/>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sz="1600" b="1" dirty="0" err="1">
                <a:solidFill>
                  <a:schemeClr val="tx1"/>
                </a:solidFill>
                <a:latin typeface="Arial" panose="020B0604020202020204" pitchFamily="34" charset="0"/>
                <a:cs typeface="Arial" panose="020B0604020202020204" pitchFamily="34" charset="0"/>
              </a:rPr>
              <a:t>DaBT</a:t>
            </a:r>
            <a:r>
              <a:rPr lang="tr-TR" sz="1600" b="1" dirty="0">
                <a:solidFill>
                  <a:schemeClr val="tx1"/>
                </a:solidFill>
                <a:latin typeface="Arial" panose="020B0604020202020204" pitchFamily="34" charset="0"/>
                <a:cs typeface="Arial" panose="020B0604020202020204" pitchFamily="34" charset="0"/>
              </a:rPr>
              <a:t>-İPA </a:t>
            </a:r>
            <a:r>
              <a:rPr lang="tr-TR" sz="1600" b="1" dirty="0" err="1">
                <a:solidFill>
                  <a:schemeClr val="tx1"/>
                </a:solidFill>
                <a:latin typeface="Arial" panose="020B0604020202020204" pitchFamily="34" charset="0"/>
                <a:cs typeface="Arial" panose="020B0604020202020204" pitchFamily="34" charset="0"/>
              </a:rPr>
              <a:t>Hib</a:t>
            </a:r>
            <a:r>
              <a:rPr lang="tr-TR" sz="1600" b="1" dirty="0">
                <a:solidFill>
                  <a:schemeClr val="tx1"/>
                </a:solidFill>
                <a:latin typeface="Arial" panose="020B0604020202020204" pitchFamily="34" charset="0"/>
                <a:cs typeface="Arial" panose="020B0604020202020204" pitchFamily="34" charset="0"/>
              </a:rPr>
              <a:t>, 7 Bileşenli KPA</a:t>
            </a:r>
          </a:p>
          <a:p>
            <a:pPr algn="ctr" eaLnBrk="1" hangingPunct="1">
              <a:defRPr/>
            </a:pPr>
            <a:r>
              <a:rPr lang="tr-TR" sz="1600" b="1" dirty="0">
                <a:solidFill>
                  <a:schemeClr val="tx1"/>
                </a:solidFill>
                <a:latin typeface="Arial" panose="020B0604020202020204" pitchFamily="34" charset="0"/>
                <a:cs typeface="Arial" panose="020B0604020202020204" pitchFamily="34" charset="0"/>
              </a:rPr>
              <a:t>(2008)</a:t>
            </a:r>
          </a:p>
        </p:txBody>
      </p:sp>
      <p:sp>
        <p:nvSpPr>
          <p:cNvPr id="17" name="Yuvarlatılmış Dikdörtgen 16"/>
          <p:cNvSpPr/>
          <p:nvPr/>
        </p:nvSpPr>
        <p:spPr>
          <a:xfrm>
            <a:off x="4300996" y="4221088"/>
            <a:ext cx="1620000" cy="1080000"/>
          </a:xfrm>
          <a:prstGeom prst="roundRect">
            <a:avLst/>
          </a:prstGeom>
          <a:solidFill>
            <a:srgbClr val="FFFF66"/>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b="1" dirty="0" err="1">
                <a:solidFill>
                  <a:schemeClr val="tx1"/>
                </a:solidFill>
                <a:latin typeface="Arial" panose="020B0604020202020204" pitchFamily="34" charset="0"/>
                <a:cs typeface="Arial" panose="020B0604020202020204" pitchFamily="34" charset="0"/>
              </a:rPr>
              <a:t>DaBT</a:t>
            </a:r>
            <a:r>
              <a:rPr lang="tr-TR" b="1" dirty="0">
                <a:solidFill>
                  <a:schemeClr val="tx1"/>
                </a:solidFill>
                <a:latin typeface="Arial" panose="020B0604020202020204" pitchFamily="34" charset="0"/>
                <a:cs typeface="Arial" panose="020B0604020202020204" pitchFamily="34" charset="0"/>
              </a:rPr>
              <a:t>-İPA</a:t>
            </a:r>
          </a:p>
          <a:p>
            <a:pPr algn="ctr" eaLnBrk="1" hangingPunct="1">
              <a:defRPr/>
            </a:pPr>
            <a:r>
              <a:rPr lang="tr-TR" b="1" dirty="0">
                <a:solidFill>
                  <a:schemeClr val="tx1"/>
                </a:solidFill>
                <a:latin typeface="Arial" panose="020B0604020202020204" pitchFamily="34" charset="0"/>
                <a:cs typeface="Arial" panose="020B0604020202020204" pitchFamily="34" charset="0"/>
              </a:rPr>
              <a:t>(2010)</a:t>
            </a:r>
          </a:p>
        </p:txBody>
      </p:sp>
      <p:sp>
        <p:nvSpPr>
          <p:cNvPr id="18" name="Yuvarlatılmış Dikdörtgen 17"/>
          <p:cNvSpPr/>
          <p:nvPr/>
        </p:nvSpPr>
        <p:spPr>
          <a:xfrm>
            <a:off x="6288405" y="4221088"/>
            <a:ext cx="1620000" cy="1080000"/>
          </a:xfrm>
          <a:prstGeom prst="roundRect">
            <a:avLst/>
          </a:prstGeom>
          <a:solidFill>
            <a:srgbClr val="FFFF99"/>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13 Bileşenli KPA</a:t>
            </a:r>
          </a:p>
          <a:p>
            <a:pPr algn="ctr" eaLnBrk="1" hangingPunct="1">
              <a:defRPr/>
            </a:pPr>
            <a:r>
              <a:rPr lang="tr-TR" b="1" dirty="0">
                <a:solidFill>
                  <a:schemeClr val="tx1"/>
                </a:solidFill>
                <a:latin typeface="Arial" panose="020B0604020202020204" pitchFamily="34" charset="0"/>
                <a:cs typeface="Arial" panose="020B0604020202020204" pitchFamily="34" charset="0"/>
              </a:rPr>
              <a:t>(2011)</a:t>
            </a:r>
          </a:p>
        </p:txBody>
      </p:sp>
      <p:sp>
        <p:nvSpPr>
          <p:cNvPr id="19" name="Yuvarlatılmış Dikdörtgen 18"/>
          <p:cNvSpPr/>
          <p:nvPr/>
        </p:nvSpPr>
        <p:spPr>
          <a:xfrm>
            <a:off x="8234635" y="4248074"/>
            <a:ext cx="1620000" cy="1080000"/>
          </a:xfrm>
          <a:prstGeom prst="roundRect">
            <a:avLst/>
          </a:prstGeom>
          <a:solidFill>
            <a:srgbClr val="FFFFCC"/>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Hepatit A</a:t>
            </a:r>
          </a:p>
          <a:p>
            <a:pPr algn="ctr" eaLnBrk="1" hangingPunct="1">
              <a:defRPr/>
            </a:pPr>
            <a:r>
              <a:rPr lang="tr-TR" b="1" dirty="0">
                <a:solidFill>
                  <a:schemeClr val="tx1"/>
                </a:solidFill>
                <a:latin typeface="Arial" panose="020B0604020202020204" pitchFamily="34" charset="0"/>
                <a:cs typeface="Arial" panose="020B0604020202020204" pitchFamily="34" charset="0"/>
              </a:rPr>
              <a:t>(2012)</a:t>
            </a:r>
          </a:p>
        </p:txBody>
      </p:sp>
      <p:sp>
        <p:nvSpPr>
          <p:cNvPr id="20" name="Yuvarlatılmış Dikdörtgen 19"/>
          <p:cNvSpPr/>
          <p:nvPr/>
        </p:nvSpPr>
        <p:spPr>
          <a:xfrm>
            <a:off x="5254146" y="5386667"/>
            <a:ext cx="1620000" cy="1080000"/>
          </a:xfrm>
          <a:prstGeom prst="roundRect">
            <a:avLst/>
          </a:prstGeom>
          <a:solidFill>
            <a:srgbClr val="FF7C80"/>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eaLnBrk="1" hangingPunct="1">
              <a:defRPr/>
            </a:pPr>
            <a:r>
              <a:rPr lang="tr-TR" b="1" dirty="0">
                <a:solidFill>
                  <a:schemeClr val="tx1"/>
                </a:solidFill>
                <a:latin typeface="Arial" panose="020B0604020202020204" pitchFamily="34" charset="0"/>
                <a:cs typeface="Arial" panose="020B0604020202020204" pitchFamily="34" charset="0"/>
              </a:rPr>
              <a:t>Suçiçeği</a:t>
            </a:r>
          </a:p>
          <a:p>
            <a:pPr algn="ctr" eaLnBrk="1" hangingPunct="1">
              <a:defRPr/>
            </a:pPr>
            <a:r>
              <a:rPr lang="tr-TR" b="1" dirty="0">
                <a:solidFill>
                  <a:schemeClr val="tx1"/>
                </a:solidFill>
                <a:latin typeface="Arial" panose="020B0604020202020204" pitchFamily="34" charset="0"/>
                <a:cs typeface="Arial" panose="020B0604020202020204" pitchFamily="34" charset="0"/>
              </a:rPr>
              <a:t>(2013)</a:t>
            </a:r>
          </a:p>
        </p:txBody>
      </p:sp>
      <p:sp>
        <p:nvSpPr>
          <p:cNvPr id="21" name="Sağ Ok 20"/>
          <p:cNvSpPr/>
          <p:nvPr/>
        </p:nvSpPr>
        <p:spPr>
          <a:xfrm>
            <a:off x="5961268" y="1916831"/>
            <a:ext cx="288000" cy="360000"/>
          </a:xfrm>
          <a:prstGeom prst="rightArrow">
            <a:avLst/>
          </a:prstGeom>
          <a:gradFill>
            <a:gsLst>
              <a:gs pos="0">
                <a:schemeClr val="accent2">
                  <a:satMod val="103000"/>
                  <a:lumMod val="102000"/>
                  <a:tint val="94000"/>
                </a:schemeClr>
              </a:gs>
              <a:gs pos="50000">
                <a:schemeClr val="accent2">
                  <a:satMod val="110000"/>
                  <a:lumMod val="100000"/>
                  <a:shade val="100000"/>
                </a:schemeClr>
              </a:gs>
              <a:gs pos="100000">
                <a:schemeClr val="accent2">
                  <a:lumMod val="75000"/>
                </a:schemeClr>
              </a:gs>
            </a:gsLst>
          </a:gradFill>
          <a:scene3d>
            <a:camera prst="orthographicFront"/>
            <a:lightRig rig="threePt" dir="t"/>
          </a:scene3d>
          <a:sp3d>
            <a:bevelT/>
          </a:sp3d>
        </p:spPr>
        <p:style>
          <a:lnRef idx="0">
            <a:schemeClr val="accent2"/>
          </a:lnRef>
          <a:fillRef idx="3">
            <a:schemeClr val="accent2"/>
          </a:fillRef>
          <a:effectRef idx="3">
            <a:schemeClr val="accent2"/>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2" name="Sağ Ok 21"/>
          <p:cNvSpPr/>
          <p:nvPr/>
        </p:nvSpPr>
        <p:spPr>
          <a:xfrm>
            <a:off x="7955721" y="1972401"/>
            <a:ext cx="288000" cy="360000"/>
          </a:xfrm>
          <a:prstGeom prst="rightArrow">
            <a:avLst/>
          </a:prstGeom>
          <a:gradFill>
            <a:gsLst>
              <a:gs pos="0">
                <a:schemeClr val="accent3">
                  <a:satMod val="103000"/>
                  <a:lumMod val="102000"/>
                  <a:tint val="94000"/>
                </a:schemeClr>
              </a:gs>
              <a:gs pos="50000">
                <a:schemeClr val="accent3">
                  <a:satMod val="110000"/>
                  <a:lumMod val="100000"/>
                  <a:shade val="100000"/>
                </a:schemeClr>
              </a:gs>
              <a:gs pos="100000">
                <a:schemeClr val="accent3">
                  <a:lumMod val="75000"/>
                </a:schemeClr>
              </a:gs>
            </a:gsLst>
          </a:gradFill>
          <a:scene3d>
            <a:camera prst="orthographicFront"/>
            <a:lightRig rig="threePt" dir="t"/>
          </a:scene3d>
          <a:sp3d>
            <a:bevelT/>
          </a:sp3d>
        </p:spPr>
        <p:style>
          <a:lnRef idx="0">
            <a:schemeClr val="accent3"/>
          </a:lnRef>
          <a:fillRef idx="3">
            <a:schemeClr val="accent3"/>
          </a:fillRef>
          <a:effectRef idx="3">
            <a:schemeClr val="accent3"/>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3" name="Sağ Ok 22"/>
          <p:cNvSpPr/>
          <p:nvPr/>
        </p:nvSpPr>
        <p:spPr>
          <a:xfrm>
            <a:off x="3931692" y="1941740"/>
            <a:ext cx="288000" cy="360000"/>
          </a:xfrm>
          <a:prstGeom prst="rightArrow">
            <a:avLst/>
          </a:prstGeom>
          <a:gradFill flip="none" rotWithShape="1">
            <a:gsLst>
              <a:gs pos="0">
                <a:schemeClr val="accent1">
                  <a:lumMod val="60000"/>
                  <a:lumOff val="40000"/>
                </a:schemeClr>
              </a:gs>
              <a:gs pos="50000">
                <a:schemeClr val="accent1">
                  <a:satMod val="110000"/>
                  <a:lumMod val="100000"/>
                  <a:shade val="100000"/>
                </a:schemeClr>
              </a:gs>
              <a:gs pos="100000">
                <a:schemeClr val="accent1">
                  <a:lumMod val="99000"/>
                  <a:satMod val="120000"/>
                  <a:shade val="78000"/>
                </a:schemeClr>
              </a:gs>
            </a:gsLst>
            <a:lin ang="2700000" scaled="1"/>
            <a:tileRect/>
          </a:gradFill>
          <a:scene3d>
            <a:camera prst="orthographicFront">
              <a:rot lat="0" lon="0" rev="0"/>
            </a:camera>
            <a:lightRig rig="threePt" dir="t"/>
          </a:scene3d>
          <a:sp3d prstMaterial="flat">
            <a:bevelT h="31750"/>
            <a:bevelB/>
          </a:sp3d>
        </p:spPr>
        <p:style>
          <a:lnRef idx="0">
            <a:schemeClr val="accent1"/>
          </a:lnRef>
          <a:fillRef idx="3">
            <a:schemeClr val="accent1"/>
          </a:fillRef>
          <a:effectRef idx="3">
            <a:schemeClr val="accent1"/>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4" name="Sağ Ok 23"/>
          <p:cNvSpPr/>
          <p:nvPr/>
        </p:nvSpPr>
        <p:spPr>
          <a:xfrm>
            <a:off x="9932942" y="1913232"/>
            <a:ext cx="288000" cy="360000"/>
          </a:xfrm>
          <a:prstGeom prst="rightArrow">
            <a:avLst/>
          </a:prstGeom>
          <a:gradFill>
            <a:gsLst>
              <a:gs pos="0">
                <a:schemeClr val="accent4">
                  <a:satMod val="103000"/>
                  <a:lumMod val="102000"/>
                  <a:tint val="94000"/>
                </a:schemeClr>
              </a:gs>
              <a:gs pos="50000">
                <a:schemeClr val="accent4">
                  <a:satMod val="110000"/>
                  <a:lumMod val="100000"/>
                  <a:shade val="100000"/>
                </a:schemeClr>
              </a:gs>
              <a:gs pos="100000">
                <a:schemeClr val="accent5">
                  <a:lumMod val="75000"/>
                </a:schemeClr>
              </a:gs>
            </a:gsLst>
          </a:gradFill>
          <a:scene3d>
            <a:camera prst="orthographicFront"/>
            <a:lightRig rig="threePt" dir="t"/>
          </a:scene3d>
          <a:sp3d>
            <a:bevelT/>
          </a:sp3d>
        </p:spPr>
        <p:style>
          <a:lnRef idx="0">
            <a:schemeClr val="accent4"/>
          </a:lnRef>
          <a:fillRef idx="3">
            <a:schemeClr val="accent4"/>
          </a:fillRef>
          <a:effectRef idx="3">
            <a:schemeClr val="accent4"/>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5" name="Sağ Ok 24"/>
          <p:cNvSpPr/>
          <p:nvPr/>
        </p:nvSpPr>
        <p:spPr>
          <a:xfrm>
            <a:off x="3990909" y="3215381"/>
            <a:ext cx="288000" cy="360000"/>
          </a:xfrm>
          <a:prstGeom prst="rightArrow">
            <a:avLst/>
          </a:prstGeom>
          <a:solidFill>
            <a:srgbClr val="A033D1"/>
          </a:solidFill>
          <a:effectLst>
            <a:outerShdw blurRad="57150" dist="19050" dir="5400000" algn="ctr" rotWithShape="0">
              <a:srgbClr val="000000">
                <a:alpha val="63000"/>
              </a:srgbClr>
            </a:outerShdw>
            <a:softEdge rad="635000"/>
          </a:effectLst>
          <a:scene3d>
            <a:camera prst="orthographicFront"/>
            <a:lightRig rig="threePt" dir="t"/>
          </a:scene3d>
          <a:sp3d>
            <a:bevelT/>
            <a:bevelB w="114300" prst="hardEdge"/>
          </a:sp3d>
        </p:spPr>
        <p:style>
          <a:lnRef idx="0">
            <a:schemeClr val="accent5"/>
          </a:lnRef>
          <a:fillRef idx="3">
            <a:schemeClr val="accent5"/>
          </a:fillRef>
          <a:effectRef idx="3">
            <a:schemeClr val="accent5"/>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6" name="Sağ Ok 25"/>
          <p:cNvSpPr/>
          <p:nvPr/>
        </p:nvSpPr>
        <p:spPr>
          <a:xfrm>
            <a:off x="5996021" y="3196708"/>
            <a:ext cx="288000" cy="360000"/>
          </a:xfrm>
          <a:prstGeom prst="rightArrow">
            <a:avLst/>
          </a:prstGeom>
          <a:solidFill>
            <a:srgbClr val="BE1FE9"/>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7" name="Sağ Ok 26"/>
          <p:cNvSpPr/>
          <p:nvPr/>
        </p:nvSpPr>
        <p:spPr>
          <a:xfrm>
            <a:off x="7956293" y="3255255"/>
            <a:ext cx="288000" cy="360000"/>
          </a:xfrm>
          <a:prstGeom prst="rightArrow">
            <a:avLst/>
          </a:prstGeom>
          <a:solidFill>
            <a:srgbClr val="CE3ACE"/>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8" name="Sağ Ok 27"/>
          <p:cNvSpPr/>
          <p:nvPr/>
        </p:nvSpPr>
        <p:spPr>
          <a:xfrm>
            <a:off x="9941056" y="3371497"/>
            <a:ext cx="288000" cy="360000"/>
          </a:xfrm>
          <a:prstGeom prst="rightArrow">
            <a:avLst/>
          </a:prstGeom>
          <a:solidFill>
            <a:srgbClr val="EB82F6"/>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29" name="Sağ Ok 28"/>
          <p:cNvSpPr/>
          <p:nvPr/>
        </p:nvSpPr>
        <p:spPr>
          <a:xfrm>
            <a:off x="3984123" y="4573773"/>
            <a:ext cx="288000" cy="360000"/>
          </a:xfrm>
          <a:prstGeom prst="rightArrow">
            <a:avLst/>
          </a:prstGeom>
          <a:solidFill>
            <a:srgbClr val="FFCC66"/>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a:endParaRPr lang="tr-TR" sz="1600" b="1">
              <a:solidFill>
                <a:schemeClr val="tx1"/>
              </a:solidFill>
              <a:latin typeface="Arial" panose="020B0604020202020204" pitchFamily="34" charset="0"/>
              <a:cs typeface="Arial" panose="020B0604020202020204" pitchFamily="34" charset="0"/>
            </a:endParaRPr>
          </a:p>
        </p:txBody>
      </p:sp>
      <p:sp>
        <p:nvSpPr>
          <p:cNvPr id="30" name="Sağ Ok 29"/>
          <p:cNvSpPr/>
          <p:nvPr/>
        </p:nvSpPr>
        <p:spPr>
          <a:xfrm>
            <a:off x="5990094" y="4585627"/>
            <a:ext cx="288000" cy="360000"/>
          </a:xfrm>
          <a:prstGeom prst="rightArrow">
            <a:avLst/>
          </a:prstGeom>
          <a:solidFill>
            <a:srgbClr val="FFFF66"/>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31" name="Sağ Ok 30"/>
          <p:cNvSpPr/>
          <p:nvPr/>
        </p:nvSpPr>
        <p:spPr>
          <a:xfrm>
            <a:off x="7955721" y="4580317"/>
            <a:ext cx="288000" cy="360000"/>
          </a:xfrm>
          <a:prstGeom prst="rightArrow">
            <a:avLst/>
          </a:prstGeom>
          <a:solidFill>
            <a:srgbClr val="FFFF99"/>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sp>
        <p:nvSpPr>
          <p:cNvPr id="32" name="Sağ Ok 31"/>
          <p:cNvSpPr/>
          <p:nvPr/>
        </p:nvSpPr>
        <p:spPr>
          <a:xfrm>
            <a:off x="9924413" y="4637637"/>
            <a:ext cx="288000" cy="360000"/>
          </a:xfrm>
          <a:prstGeom prst="rightArrow">
            <a:avLst/>
          </a:prstGeom>
          <a:solidFill>
            <a:srgbClr val="FFFFCC"/>
          </a:solidFill>
          <a:scene3d>
            <a:camera prst="orthographicFront"/>
            <a:lightRig rig="threePt" dir="t"/>
          </a:scene3d>
          <a:sp3d>
            <a:bevelT/>
          </a:sp3d>
        </p:spPr>
        <p:style>
          <a:lnRef idx="0">
            <a:schemeClr val="accent6"/>
          </a:lnRef>
          <a:fillRef idx="3">
            <a:schemeClr val="accent6"/>
          </a:fillRef>
          <a:effectRef idx="3">
            <a:schemeClr val="accent6"/>
          </a:effectRef>
          <a:fontRef idx="minor">
            <a:schemeClr val="lt1"/>
          </a:fontRef>
        </p:style>
        <p:txBody>
          <a:bodyPr anchor="ctr"/>
          <a:lstStyle/>
          <a:p>
            <a:pPr algn="ctr"/>
            <a:endParaRPr lang="tr-TR" b="1">
              <a:solidFill>
                <a:schemeClr val="tx1"/>
              </a:solidFill>
              <a:latin typeface="Arial" panose="020B0604020202020204" pitchFamily="34" charset="0"/>
              <a:cs typeface="Arial" panose="020B0604020202020204" pitchFamily="34" charset="0"/>
            </a:endParaRPr>
          </a:p>
        </p:txBody>
      </p:sp>
      <p:pic>
        <p:nvPicPr>
          <p:cNvPr id="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4597" y="5580064"/>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Dikdörtgen 32"/>
          <p:cNvSpPr/>
          <p:nvPr/>
        </p:nvSpPr>
        <p:spPr>
          <a:xfrm>
            <a:off x="5015880" y="6487303"/>
            <a:ext cx="1858266" cy="369332"/>
          </a:xfrm>
          <a:prstGeom prst="rect">
            <a:avLst/>
          </a:prstGeom>
        </p:spPr>
        <p:txBody>
          <a:bodyPr wrap="none">
            <a:spAutoFit/>
          </a:bodyPr>
          <a:lstStyle/>
          <a:p>
            <a:pPr algn="ct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Sağlık Aşılıyoruz</a:t>
            </a:r>
          </a:p>
        </p:txBody>
      </p:sp>
    </p:spTree>
    <p:extLst>
      <p:ext uri="{BB962C8B-B14F-4D97-AF65-F5344CB8AC3E}">
        <p14:creationId xmlns:p14="http://schemas.microsoft.com/office/powerpoint/2010/main" val="951020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flipH="1">
            <a:off x="7168120" y="1175657"/>
            <a:ext cx="3754433" cy="271306"/>
          </a:xfrm>
        </p:spPr>
        <p:txBody>
          <a:bodyPr>
            <a:normAutofit fontScale="90000"/>
          </a:bodyPr>
          <a:lstStyle/>
          <a:p>
            <a:pPr>
              <a:defRPr/>
            </a:pPr>
            <a:endParaRPr lang="tr-TR" sz="3200" b="1" dirty="0">
              <a:solidFill>
                <a:srgbClr val="FF0000"/>
              </a:solidFill>
              <a:latin typeface="Arial" pitchFamily="34" charset="0"/>
              <a:cs typeface="Arial" pitchFamily="34" charset="0"/>
            </a:endParaRPr>
          </a:p>
        </p:txBody>
      </p:sp>
      <p:pic>
        <p:nvPicPr>
          <p:cNvPr id="3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954593"/>
            <a:ext cx="11061700" cy="4874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1505" y="5565503"/>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ikdörtgen 6"/>
          <p:cNvSpPr/>
          <p:nvPr/>
        </p:nvSpPr>
        <p:spPr>
          <a:xfrm>
            <a:off x="4718489" y="6330081"/>
            <a:ext cx="2967544" cy="369332"/>
          </a:xfrm>
          <a:prstGeom prst="rect">
            <a:avLst/>
          </a:prstGeom>
        </p:spPr>
        <p:txBody>
          <a:bodyPr wrap="none">
            <a:spAutoFit/>
          </a:bodyPr>
          <a:lstStyle/>
          <a:p>
            <a:pPr lvl="0" algn="ctr">
              <a:defRPr/>
            </a:pP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Aşıyla Hastalıkları Aşıyoruz</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58053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 calcmode="lin" valueType="num">
                                      <p:cBhvr>
                                        <p:cTn id="9" dur="500" fill="hold"/>
                                        <p:tgtEl>
                                          <p:spTgt spid="33"/>
                                        </p:tgtEl>
                                        <p:attrNameLst>
                                          <p:attrName>style.rotation</p:attrName>
                                        </p:attrNameLst>
                                      </p:cBhvr>
                                      <p:tavLst>
                                        <p:tav tm="0">
                                          <p:val>
                                            <p:fltVal val="360"/>
                                          </p:val>
                                        </p:tav>
                                        <p:tav tm="100000">
                                          <p:val>
                                            <p:fltVal val="0"/>
                                          </p:val>
                                        </p:tav>
                                      </p:tavLst>
                                    </p:anim>
                                    <p:animEffect transition="in" filter="fade">
                                      <p:cBhvr>
                                        <p:cTn id="1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6324600" y="512923"/>
            <a:ext cx="4953000" cy="523220"/>
          </a:xfrm>
          <a:prstGeom prst="rect">
            <a:avLst/>
          </a:prstGeom>
        </p:spPr>
        <p:txBody>
          <a:bodyPr wrap="square">
            <a:spAutoFit/>
          </a:bodyPr>
          <a:lstStyle/>
          <a:p>
            <a:pPr eaLnBrk="1" hangingPunct="1">
              <a:defRPr/>
            </a:pPr>
            <a:r>
              <a:rPr lang="tr-TR" sz="2800" b="1" dirty="0">
                <a:solidFill>
                  <a:srgbClr val="FF0000"/>
                </a:solidFill>
                <a:latin typeface="Arial" pitchFamily="34" charset="0"/>
                <a:cs typeface="Arial" pitchFamily="34" charset="0"/>
              </a:rPr>
              <a:t>Eksik Aşılı Çocuk Aşılaması</a:t>
            </a:r>
          </a:p>
        </p:txBody>
      </p:sp>
      <p:graphicFrame>
        <p:nvGraphicFramePr>
          <p:cNvPr id="5" name="4 Tablo"/>
          <p:cNvGraphicFramePr>
            <a:graphicFrameLocks noGrp="1"/>
          </p:cNvGraphicFramePr>
          <p:nvPr>
            <p:extLst>
              <p:ext uri="{D42A27DB-BD31-4B8C-83A1-F6EECF244321}">
                <p14:modId xmlns:p14="http://schemas.microsoft.com/office/powerpoint/2010/main" val="1265827538"/>
              </p:ext>
            </p:extLst>
          </p:nvPr>
        </p:nvGraphicFramePr>
        <p:xfrm>
          <a:off x="914401" y="1196753"/>
          <a:ext cx="10363199" cy="2880321"/>
        </p:xfrm>
        <a:graphic>
          <a:graphicData uri="http://schemas.openxmlformats.org/drawingml/2006/table">
            <a:tbl>
              <a:tblPr>
                <a:tableStyleId>{69CF1AB2-1976-4502-BF36-3FF5EA218861}</a:tableStyleId>
              </a:tblPr>
              <a:tblGrid>
                <a:gridCol w="2692843">
                  <a:extLst>
                    <a:ext uri="{9D8B030D-6E8A-4147-A177-3AD203B41FA5}">
                      <a16:colId xmlns:a16="http://schemas.microsoft.com/office/drawing/2014/main" val="20000"/>
                    </a:ext>
                  </a:extLst>
                </a:gridCol>
                <a:gridCol w="3427317">
                  <a:extLst>
                    <a:ext uri="{9D8B030D-6E8A-4147-A177-3AD203B41FA5}">
                      <a16:colId xmlns:a16="http://schemas.microsoft.com/office/drawing/2014/main" val="20001"/>
                    </a:ext>
                  </a:extLst>
                </a:gridCol>
                <a:gridCol w="2152229">
                  <a:extLst>
                    <a:ext uri="{9D8B030D-6E8A-4147-A177-3AD203B41FA5}">
                      <a16:colId xmlns:a16="http://schemas.microsoft.com/office/drawing/2014/main" val="20002"/>
                    </a:ext>
                  </a:extLst>
                </a:gridCol>
                <a:gridCol w="2090810">
                  <a:extLst>
                    <a:ext uri="{9D8B030D-6E8A-4147-A177-3AD203B41FA5}">
                      <a16:colId xmlns:a16="http://schemas.microsoft.com/office/drawing/2014/main" val="20003"/>
                    </a:ext>
                  </a:extLst>
                </a:gridCol>
              </a:tblGrid>
              <a:tr h="343058">
                <a:tc>
                  <a:txBody>
                    <a:bodyPr/>
                    <a:lstStyle/>
                    <a:p>
                      <a:pPr>
                        <a:spcAft>
                          <a:spcPts val="0"/>
                        </a:spcAft>
                      </a:pPr>
                      <a:endParaRPr lang="tr-TR" sz="1600" b="1" dirty="0">
                        <a:solidFill>
                          <a:schemeClr val="bg1"/>
                        </a:solidFill>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spcAft>
                          <a:spcPts val="0"/>
                        </a:spcAft>
                      </a:pPr>
                      <a:r>
                        <a:rPr lang="tr-TR" sz="1600" b="1" dirty="0">
                          <a:latin typeface="Arial" pitchFamily="34" charset="0"/>
                          <a:cs typeface="Arial" pitchFamily="34" charset="0"/>
                        </a:rPr>
                        <a:t>12-71 ay (1-5 yaş)*</a:t>
                      </a:r>
                      <a:endParaRPr lang="tr-TR" sz="1600" b="1" dirty="0">
                        <a:solidFill>
                          <a:schemeClr val="tx1"/>
                        </a:solidFill>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spcAft>
                          <a:spcPts val="0"/>
                        </a:spcAft>
                      </a:pPr>
                      <a:r>
                        <a:rPr lang="tr-TR" sz="1600" b="1" dirty="0">
                          <a:latin typeface="Arial" pitchFamily="34" charset="0"/>
                          <a:cs typeface="Arial" pitchFamily="34" charset="0"/>
                        </a:rPr>
                        <a:t>6-13 yaş</a:t>
                      </a:r>
                      <a:endParaRPr lang="tr-TR" sz="1600" b="1" dirty="0">
                        <a:solidFill>
                          <a:schemeClr val="tx1"/>
                        </a:solidFill>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spcAft>
                          <a:spcPts val="0"/>
                        </a:spcAft>
                      </a:pPr>
                      <a:r>
                        <a:rPr lang="tr-TR" sz="1600" b="1" dirty="0">
                          <a:latin typeface="Arial" pitchFamily="34" charset="0"/>
                          <a:cs typeface="Arial" pitchFamily="34" charset="0"/>
                        </a:rPr>
                        <a:t>14 yaş ve üzeri </a:t>
                      </a:r>
                      <a:endParaRPr lang="tr-TR" sz="1600" b="1" dirty="0">
                        <a:solidFill>
                          <a:schemeClr val="tx1"/>
                        </a:solidFill>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extLst>
                  <a:ext uri="{0D108BD9-81ED-4DB2-BD59-A6C34878D82A}">
                    <a16:rowId xmlns:a16="http://schemas.microsoft.com/office/drawing/2014/main" val="10000"/>
                  </a:ext>
                </a:extLst>
              </a:tr>
              <a:tr h="636891">
                <a:tc>
                  <a:txBody>
                    <a:bodyPr/>
                    <a:lstStyle/>
                    <a:p>
                      <a:pPr>
                        <a:spcAft>
                          <a:spcPts val="0"/>
                        </a:spcAft>
                      </a:pPr>
                      <a:r>
                        <a:rPr lang="tr-TR" sz="1600" dirty="0">
                          <a:latin typeface="Arial" pitchFamily="34" charset="0"/>
                          <a:cs typeface="Arial" pitchFamily="34" charset="0"/>
                        </a:rPr>
                        <a:t>İlk karşılaşma	</a:t>
                      </a:r>
                      <a:endParaRPr lang="tr-TR" sz="1600" b="1" dirty="0">
                        <a:solidFill>
                          <a:schemeClr val="tx1"/>
                        </a:solidFill>
                        <a:latin typeface="Arial" pitchFamily="34" charset="0"/>
                        <a:ea typeface="Times New Roman"/>
                        <a:cs typeface="Arial" pitchFamily="34" charset="0"/>
                      </a:endParaRPr>
                    </a:p>
                  </a:txBody>
                  <a:tcPr marL="68580" marR="68580" marT="0" marB="0" anchor="ctr"/>
                </a:tc>
                <a:tc>
                  <a:txBody>
                    <a:bodyPr/>
                    <a:lstStyle/>
                    <a:p>
                      <a:pPr>
                        <a:spcAft>
                          <a:spcPts val="0"/>
                        </a:spcAft>
                      </a:pPr>
                      <a:r>
                        <a:rPr lang="tr-TR" sz="1600" dirty="0">
                          <a:latin typeface="Arial" pitchFamily="34" charset="0"/>
                          <a:cs typeface="Arial" pitchFamily="34" charset="0"/>
                        </a:rPr>
                        <a:t>DaBT-İPA-Hib</a:t>
                      </a:r>
                      <a:r>
                        <a:rPr lang="tr-TR" sz="1600" baseline="30000" dirty="0">
                          <a:latin typeface="Arial" pitchFamily="34" charset="0"/>
                          <a:cs typeface="Arial" pitchFamily="34" charset="0"/>
                        </a:rPr>
                        <a:t>1</a:t>
                      </a:r>
                      <a:r>
                        <a:rPr lang="tr-TR" sz="1600" dirty="0">
                          <a:latin typeface="Arial" pitchFamily="34" charset="0"/>
                          <a:cs typeface="Arial" pitchFamily="34" charset="0"/>
                        </a:rPr>
                        <a:t>, Hep-B, KPA</a:t>
                      </a:r>
                      <a:r>
                        <a:rPr lang="tr-TR" sz="1600" baseline="30000" dirty="0">
                          <a:latin typeface="Arial" pitchFamily="34" charset="0"/>
                          <a:cs typeface="Arial" pitchFamily="34" charset="0"/>
                        </a:rPr>
                        <a:t>2</a:t>
                      </a:r>
                      <a:r>
                        <a:rPr lang="tr-TR" sz="1600" dirty="0">
                          <a:latin typeface="Arial" pitchFamily="34" charset="0"/>
                          <a:cs typeface="Arial" pitchFamily="34" charset="0"/>
                        </a:rPr>
                        <a:t>, </a:t>
                      </a:r>
                      <a:r>
                        <a:rPr lang="tr-TR" sz="1600" dirty="0" err="1">
                          <a:latin typeface="Arial" pitchFamily="34" charset="0"/>
                          <a:cs typeface="Arial" pitchFamily="34" charset="0"/>
                        </a:rPr>
                        <a:t>ppd</a:t>
                      </a:r>
                      <a:r>
                        <a:rPr lang="tr-TR" sz="1600" dirty="0">
                          <a:latin typeface="Arial" pitchFamily="34" charset="0"/>
                          <a:cs typeface="Arial" pitchFamily="34" charset="0"/>
                        </a:rPr>
                        <a:t> ile TCT</a:t>
                      </a:r>
                      <a:endParaRPr lang="tr-TR" sz="1600" dirty="0">
                        <a:latin typeface="Arial" pitchFamily="34" charset="0"/>
                        <a:ea typeface="Times New Roman"/>
                        <a:cs typeface="Arial" pitchFamily="34" charset="0"/>
                      </a:endParaRPr>
                    </a:p>
                  </a:txBody>
                  <a:tcPr marL="68580" marR="68580" marT="0" marB="0" anchor="ctr"/>
                </a:tc>
                <a:tc>
                  <a:txBody>
                    <a:bodyPr/>
                    <a:lstStyle/>
                    <a:p>
                      <a:pPr>
                        <a:spcAft>
                          <a:spcPts val="0"/>
                        </a:spcAft>
                      </a:pPr>
                      <a:r>
                        <a:rPr lang="tr-TR" sz="1600" dirty="0" err="1">
                          <a:latin typeface="Arial" pitchFamily="34" charset="0"/>
                          <a:cs typeface="Arial" pitchFamily="34" charset="0"/>
                        </a:rPr>
                        <a:t>DaBT</a:t>
                      </a:r>
                      <a:r>
                        <a:rPr lang="tr-TR" sz="1600" dirty="0">
                          <a:latin typeface="Arial" pitchFamily="34" charset="0"/>
                          <a:cs typeface="Arial" pitchFamily="34" charset="0"/>
                        </a:rPr>
                        <a:t>-İPA, Hep-B, KKK </a:t>
                      </a:r>
                      <a:endParaRPr lang="tr-TR" sz="1600" dirty="0">
                        <a:latin typeface="Arial" pitchFamily="34" charset="0"/>
                        <a:ea typeface="Times New Roman"/>
                        <a:cs typeface="Arial" pitchFamily="34" charset="0"/>
                      </a:endParaRPr>
                    </a:p>
                  </a:txBody>
                  <a:tcPr marL="68580" marR="68580" marT="0" marB="0" anchor="ctr"/>
                </a:tc>
                <a:tc>
                  <a:txBody>
                    <a:bodyPr/>
                    <a:lstStyle/>
                    <a:p>
                      <a:pPr>
                        <a:spcAft>
                          <a:spcPts val="0"/>
                        </a:spcAft>
                      </a:pPr>
                      <a:r>
                        <a:rPr lang="tr-TR" sz="1600" dirty="0" err="1">
                          <a:latin typeface="Arial" pitchFamily="34" charset="0"/>
                          <a:cs typeface="Arial" pitchFamily="34" charset="0"/>
                        </a:rPr>
                        <a:t>Td</a:t>
                      </a:r>
                      <a:r>
                        <a:rPr lang="tr-TR" sz="1600" dirty="0">
                          <a:latin typeface="Arial" pitchFamily="34" charset="0"/>
                          <a:cs typeface="Arial" pitchFamily="34" charset="0"/>
                        </a:rPr>
                        <a:t>, OPA, </a:t>
                      </a:r>
                      <a:r>
                        <a:rPr lang="tr-TR" sz="1600" dirty="0" smtClean="0">
                          <a:latin typeface="Arial" pitchFamily="34" charset="0"/>
                          <a:cs typeface="Arial" pitchFamily="34" charset="0"/>
                        </a:rPr>
                        <a:t>Hep-B</a:t>
                      </a:r>
                      <a:r>
                        <a:rPr lang="tr-TR" sz="1600" dirty="0">
                          <a:latin typeface="Arial" pitchFamily="34" charset="0"/>
                          <a:cs typeface="Arial" pitchFamily="34" charset="0"/>
                        </a:rPr>
                        <a:t>, KKK </a:t>
                      </a:r>
                      <a:endParaRPr lang="tr-TR" sz="1600" dirty="0">
                        <a:latin typeface="Arial" pitchFamily="34" charset="0"/>
                        <a:ea typeface="Times New Roman"/>
                        <a:cs typeface="Arial" pitchFamily="34" charset="0"/>
                      </a:endParaRPr>
                    </a:p>
                  </a:txBody>
                  <a:tcPr marL="68580" marR="68580" marT="0" marB="0" anchor="ctr"/>
                </a:tc>
                <a:extLst>
                  <a:ext uri="{0D108BD9-81ED-4DB2-BD59-A6C34878D82A}">
                    <a16:rowId xmlns:a16="http://schemas.microsoft.com/office/drawing/2014/main" val="10001"/>
                  </a:ext>
                </a:extLst>
              </a:tr>
              <a:tr h="543054">
                <a:tc>
                  <a:txBody>
                    <a:bodyPr/>
                    <a:lstStyle/>
                    <a:p>
                      <a:pPr>
                        <a:spcAft>
                          <a:spcPts val="0"/>
                        </a:spcAft>
                      </a:pPr>
                      <a:r>
                        <a:rPr lang="tr-TR" sz="1600" dirty="0">
                          <a:latin typeface="Arial" pitchFamily="34" charset="0"/>
                          <a:cs typeface="Arial" pitchFamily="34" charset="0"/>
                        </a:rPr>
                        <a:t>İlk karşılaşmadan 2 gün sonra	</a:t>
                      </a:r>
                      <a:endParaRPr lang="tr-TR" sz="1600" b="1" dirty="0">
                        <a:solidFill>
                          <a:schemeClr val="tx1"/>
                        </a:solidFill>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spcAft>
                          <a:spcPts val="0"/>
                        </a:spcAft>
                      </a:pPr>
                      <a:r>
                        <a:rPr lang="tr-TR" sz="1600" dirty="0">
                          <a:latin typeface="Arial" pitchFamily="34" charset="0"/>
                          <a:cs typeface="Arial" pitchFamily="34" charset="0"/>
                        </a:rPr>
                        <a:t>KKK, TCT sonucuna göre gerekiyorsa </a:t>
                      </a:r>
                      <a:r>
                        <a:rPr lang="tr-TR" sz="1600" dirty="0" smtClean="0">
                          <a:latin typeface="Arial" pitchFamily="34" charset="0"/>
                          <a:cs typeface="Arial" pitchFamily="34" charset="0"/>
                        </a:rPr>
                        <a:t>BCG, Suçiçeği</a:t>
                      </a:r>
                      <a:endParaRPr lang="tr-TR" sz="1600" dirty="0">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lgn="ctr">
                        <a:spcAft>
                          <a:spcPts val="0"/>
                        </a:spcAft>
                      </a:pPr>
                      <a:r>
                        <a:rPr lang="tr-TR" sz="1600" dirty="0">
                          <a:latin typeface="Arial" pitchFamily="34" charset="0"/>
                          <a:cs typeface="Arial" pitchFamily="34" charset="0"/>
                        </a:rPr>
                        <a:t>-</a:t>
                      </a:r>
                      <a:endParaRPr lang="tr-TR" sz="1600" dirty="0">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lgn="ctr">
                        <a:spcAft>
                          <a:spcPts val="0"/>
                        </a:spcAft>
                      </a:pPr>
                      <a:r>
                        <a:rPr lang="tr-TR" sz="1600" dirty="0">
                          <a:latin typeface="Arial" pitchFamily="34" charset="0"/>
                          <a:cs typeface="Arial" pitchFamily="34" charset="0"/>
                        </a:rPr>
                        <a:t>-</a:t>
                      </a:r>
                      <a:endParaRPr lang="tr-TR" sz="1600" dirty="0">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extLst>
                  <a:ext uri="{0D108BD9-81ED-4DB2-BD59-A6C34878D82A}">
                    <a16:rowId xmlns:a16="http://schemas.microsoft.com/office/drawing/2014/main" val="10002"/>
                  </a:ext>
                </a:extLst>
              </a:tr>
              <a:tr h="814264">
                <a:tc>
                  <a:txBody>
                    <a:bodyPr/>
                    <a:lstStyle/>
                    <a:p>
                      <a:pPr>
                        <a:spcAft>
                          <a:spcPts val="0"/>
                        </a:spcAft>
                      </a:pPr>
                      <a:r>
                        <a:rPr lang="tr-TR" sz="1600" dirty="0">
                          <a:latin typeface="Arial" pitchFamily="34" charset="0"/>
                          <a:cs typeface="Arial" pitchFamily="34" charset="0"/>
                        </a:rPr>
                        <a:t>İlk karşılaşmadan 2 ay sonra</a:t>
                      </a:r>
                      <a:r>
                        <a:rPr lang="tr-TR" sz="1600" baseline="30000" dirty="0">
                          <a:latin typeface="Arial" pitchFamily="34" charset="0"/>
                          <a:cs typeface="Arial" pitchFamily="34" charset="0"/>
                        </a:rPr>
                        <a:t>3</a:t>
                      </a:r>
                      <a:r>
                        <a:rPr lang="tr-TR" sz="1600" dirty="0">
                          <a:latin typeface="Arial" pitchFamily="34" charset="0"/>
                          <a:cs typeface="Arial" pitchFamily="34" charset="0"/>
                        </a:rPr>
                        <a:t>	</a:t>
                      </a:r>
                      <a:endParaRPr lang="tr-TR" sz="1600" b="1" dirty="0">
                        <a:solidFill>
                          <a:schemeClr val="tx1"/>
                        </a:solidFill>
                        <a:latin typeface="Arial" pitchFamily="34" charset="0"/>
                        <a:ea typeface="Times New Roman"/>
                        <a:cs typeface="Arial" pitchFamily="34" charset="0"/>
                      </a:endParaRPr>
                    </a:p>
                  </a:txBody>
                  <a:tcPr marL="68580" marR="68580" marT="0" marB="0" anchor="ctr"/>
                </a:tc>
                <a:tc>
                  <a:txBody>
                    <a:bodyPr/>
                    <a:lstStyle/>
                    <a:p>
                      <a:pPr>
                        <a:spcAft>
                          <a:spcPts val="0"/>
                        </a:spcAft>
                      </a:pPr>
                      <a:r>
                        <a:rPr lang="tr-TR" sz="1600" dirty="0" err="1">
                          <a:latin typeface="Arial" pitchFamily="34" charset="0"/>
                          <a:cs typeface="Arial" pitchFamily="34" charset="0"/>
                        </a:rPr>
                        <a:t>DaBT</a:t>
                      </a:r>
                      <a:r>
                        <a:rPr lang="tr-TR" sz="1600" dirty="0">
                          <a:latin typeface="Arial" pitchFamily="34" charset="0"/>
                          <a:cs typeface="Arial" pitchFamily="34" charset="0"/>
                        </a:rPr>
                        <a:t>-İPA-</a:t>
                      </a:r>
                      <a:r>
                        <a:rPr lang="tr-TR" sz="1600" dirty="0" err="1">
                          <a:latin typeface="Arial" pitchFamily="34" charset="0"/>
                          <a:cs typeface="Arial" pitchFamily="34" charset="0"/>
                        </a:rPr>
                        <a:t>Hib</a:t>
                      </a:r>
                      <a:r>
                        <a:rPr lang="tr-TR" sz="1600" dirty="0">
                          <a:latin typeface="Arial" pitchFamily="34" charset="0"/>
                          <a:cs typeface="Arial" pitchFamily="34" charset="0"/>
                        </a:rPr>
                        <a:t> ya da </a:t>
                      </a:r>
                      <a:r>
                        <a:rPr lang="tr-TR" sz="1600" dirty="0" err="1">
                          <a:latin typeface="Arial" pitchFamily="34" charset="0"/>
                          <a:cs typeface="Arial" pitchFamily="34" charset="0"/>
                        </a:rPr>
                        <a:t>DaBT</a:t>
                      </a:r>
                      <a:r>
                        <a:rPr lang="tr-TR" sz="1600" dirty="0">
                          <a:latin typeface="Arial" pitchFamily="34" charset="0"/>
                          <a:cs typeface="Arial" pitchFamily="34" charset="0"/>
                        </a:rPr>
                        <a:t>-İPA, Hep-B, OPA, </a:t>
                      </a:r>
                      <a:r>
                        <a:rPr lang="tr-TR" sz="1600" dirty="0" smtClean="0">
                          <a:latin typeface="Arial" pitchFamily="34" charset="0"/>
                          <a:cs typeface="Arial" pitchFamily="34" charset="0"/>
                        </a:rPr>
                        <a:t>Hep A, KPA</a:t>
                      </a:r>
                      <a:r>
                        <a:rPr lang="tr-TR" sz="1600" baseline="30000" dirty="0" smtClean="0">
                          <a:latin typeface="Arial" pitchFamily="34" charset="0"/>
                          <a:cs typeface="Arial" pitchFamily="34" charset="0"/>
                        </a:rPr>
                        <a:t>2</a:t>
                      </a:r>
                      <a:endParaRPr lang="tr-TR" sz="1600" dirty="0">
                        <a:latin typeface="Arial" pitchFamily="34" charset="0"/>
                        <a:ea typeface="Times New Roman"/>
                        <a:cs typeface="Arial" pitchFamily="34" charset="0"/>
                      </a:endParaRPr>
                    </a:p>
                  </a:txBody>
                  <a:tcPr marL="68580" marR="68580" marT="0" marB="0" anchor="ctr"/>
                </a:tc>
                <a:tc>
                  <a:txBody>
                    <a:bodyPr/>
                    <a:lstStyle/>
                    <a:p>
                      <a:pPr>
                        <a:spcAft>
                          <a:spcPts val="0"/>
                        </a:spcAft>
                      </a:pPr>
                      <a:r>
                        <a:rPr lang="tr-TR" sz="1600" dirty="0" err="1">
                          <a:latin typeface="Arial" pitchFamily="34" charset="0"/>
                          <a:cs typeface="Arial" pitchFamily="34" charset="0"/>
                        </a:rPr>
                        <a:t>DaBT</a:t>
                      </a:r>
                      <a:r>
                        <a:rPr lang="tr-TR" sz="1600" dirty="0">
                          <a:latin typeface="Arial" pitchFamily="34" charset="0"/>
                          <a:cs typeface="Arial" pitchFamily="34" charset="0"/>
                        </a:rPr>
                        <a:t>-İPA, OPA, Hep-B, KKK</a:t>
                      </a:r>
                      <a:endParaRPr lang="tr-TR" sz="1600" dirty="0">
                        <a:latin typeface="Arial" pitchFamily="34" charset="0"/>
                        <a:ea typeface="Times New Roman"/>
                        <a:cs typeface="Arial" pitchFamily="34" charset="0"/>
                      </a:endParaRPr>
                    </a:p>
                  </a:txBody>
                  <a:tcPr marL="68580" marR="68580" marT="0" marB="0" anchor="ctr"/>
                </a:tc>
                <a:tc>
                  <a:txBody>
                    <a:bodyPr/>
                    <a:lstStyle/>
                    <a:p>
                      <a:pPr algn="ctr">
                        <a:spcAft>
                          <a:spcPts val="0"/>
                        </a:spcAft>
                      </a:pPr>
                      <a:r>
                        <a:rPr lang="tr-TR" sz="1600" dirty="0" err="1">
                          <a:latin typeface="Arial" pitchFamily="34" charset="0"/>
                          <a:cs typeface="Arial" pitchFamily="34" charset="0"/>
                        </a:rPr>
                        <a:t>Td</a:t>
                      </a:r>
                      <a:r>
                        <a:rPr lang="tr-TR" sz="1600" dirty="0">
                          <a:latin typeface="Arial" pitchFamily="34" charset="0"/>
                          <a:cs typeface="Arial" pitchFamily="34" charset="0"/>
                        </a:rPr>
                        <a:t>, OPA, </a:t>
                      </a:r>
                      <a:r>
                        <a:rPr lang="tr-TR" sz="1600" dirty="0" smtClean="0">
                          <a:latin typeface="Arial" pitchFamily="34" charset="0"/>
                          <a:cs typeface="Arial" pitchFamily="34" charset="0"/>
                        </a:rPr>
                        <a:t>Hep</a:t>
                      </a:r>
                      <a:r>
                        <a:rPr lang="tr-TR" sz="1600" baseline="0" dirty="0" smtClean="0">
                          <a:latin typeface="Arial" pitchFamily="34" charset="0"/>
                          <a:cs typeface="Arial" pitchFamily="34" charset="0"/>
                        </a:rPr>
                        <a:t> </a:t>
                      </a:r>
                      <a:r>
                        <a:rPr lang="tr-TR" sz="1600" dirty="0" smtClean="0">
                          <a:latin typeface="Arial" pitchFamily="34" charset="0"/>
                          <a:cs typeface="Arial" pitchFamily="34" charset="0"/>
                        </a:rPr>
                        <a:t>B</a:t>
                      </a:r>
                      <a:r>
                        <a:rPr lang="tr-TR" sz="1600" dirty="0">
                          <a:latin typeface="Arial" pitchFamily="34" charset="0"/>
                          <a:cs typeface="Arial" pitchFamily="34" charset="0"/>
                        </a:rPr>
                        <a:t>, KKK</a:t>
                      </a:r>
                      <a:endParaRPr lang="tr-TR" sz="1600" dirty="0">
                        <a:latin typeface="Arial" pitchFamily="34" charset="0"/>
                        <a:ea typeface="Times New Roman"/>
                        <a:cs typeface="Arial" pitchFamily="34" charset="0"/>
                      </a:endParaRPr>
                    </a:p>
                  </a:txBody>
                  <a:tcPr marL="68580" marR="68580" marT="0" marB="0" anchor="ctr"/>
                </a:tc>
                <a:extLst>
                  <a:ext uri="{0D108BD9-81ED-4DB2-BD59-A6C34878D82A}">
                    <a16:rowId xmlns:a16="http://schemas.microsoft.com/office/drawing/2014/main" val="10003"/>
                  </a:ext>
                </a:extLst>
              </a:tr>
              <a:tr h="543054">
                <a:tc>
                  <a:txBody>
                    <a:bodyPr/>
                    <a:lstStyle/>
                    <a:p>
                      <a:pPr>
                        <a:spcAft>
                          <a:spcPts val="0"/>
                        </a:spcAft>
                      </a:pPr>
                      <a:r>
                        <a:rPr lang="tr-TR" sz="1600" dirty="0">
                          <a:latin typeface="Arial" pitchFamily="34" charset="0"/>
                          <a:cs typeface="Arial" pitchFamily="34" charset="0"/>
                        </a:rPr>
                        <a:t>İlk karşılaşmadan 8 ay sonra      </a:t>
                      </a:r>
                      <a:endParaRPr lang="tr-TR" sz="1600" b="1" dirty="0">
                        <a:solidFill>
                          <a:schemeClr val="tx1"/>
                        </a:solidFill>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spcAft>
                          <a:spcPts val="0"/>
                        </a:spcAft>
                      </a:pPr>
                      <a:r>
                        <a:rPr lang="tr-TR" sz="1600" dirty="0" err="1">
                          <a:latin typeface="Arial" pitchFamily="34" charset="0"/>
                          <a:cs typeface="Arial" pitchFamily="34" charset="0"/>
                        </a:rPr>
                        <a:t>DaBT</a:t>
                      </a:r>
                      <a:r>
                        <a:rPr lang="tr-TR" sz="1600" dirty="0">
                          <a:latin typeface="Arial" pitchFamily="34" charset="0"/>
                          <a:cs typeface="Arial" pitchFamily="34" charset="0"/>
                        </a:rPr>
                        <a:t>-İPA, Hep-B, </a:t>
                      </a:r>
                      <a:r>
                        <a:rPr lang="tr-TR" sz="1600" dirty="0" smtClean="0">
                          <a:latin typeface="Arial" pitchFamily="34" charset="0"/>
                          <a:cs typeface="Arial" pitchFamily="34" charset="0"/>
                        </a:rPr>
                        <a:t>OPA, Hep</a:t>
                      </a:r>
                      <a:r>
                        <a:rPr lang="tr-TR" sz="1600" baseline="0" dirty="0" smtClean="0">
                          <a:latin typeface="Arial" pitchFamily="34" charset="0"/>
                          <a:cs typeface="Arial" pitchFamily="34" charset="0"/>
                        </a:rPr>
                        <a:t> A</a:t>
                      </a:r>
                      <a:endParaRPr lang="tr-TR" sz="1600" dirty="0">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spcAft>
                          <a:spcPts val="0"/>
                        </a:spcAft>
                      </a:pPr>
                      <a:r>
                        <a:rPr lang="tr-TR" sz="1600" dirty="0" err="1">
                          <a:latin typeface="Arial" pitchFamily="34" charset="0"/>
                          <a:cs typeface="Arial" pitchFamily="34" charset="0"/>
                        </a:rPr>
                        <a:t>DaBT</a:t>
                      </a:r>
                      <a:r>
                        <a:rPr lang="tr-TR" sz="1600" dirty="0">
                          <a:latin typeface="Arial" pitchFamily="34" charset="0"/>
                          <a:cs typeface="Arial" pitchFamily="34" charset="0"/>
                        </a:rPr>
                        <a:t>-İPA, OPA, Hep-B</a:t>
                      </a:r>
                      <a:endParaRPr lang="tr-TR" sz="1600" dirty="0">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tc>
                  <a:txBody>
                    <a:bodyPr/>
                    <a:lstStyle/>
                    <a:p>
                      <a:pPr>
                        <a:spcAft>
                          <a:spcPts val="0"/>
                        </a:spcAft>
                      </a:pPr>
                      <a:r>
                        <a:rPr lang="tr-TR" sz="1600" dirty="0" err="1">
                          <a:latin typeface="Arial" pitchFamily="34" charset="0"/>
                          <a:cs typeface="Arial" pitchFamily="34" charset="0"/>
                        </a:rPr>
                        <a:t>Td</a:t>
                      </a:r>
                      <a:r>
                        <a:rPr lang="tr-TR" sz="1600" dirty="0">
                          <a:latin typeface="Arial" pitchFamily="34" charset="0"/>
                          <a:cs typeface="Arial" pitchFamily="34" charset="0"/>
                        </a:rPr>
                        <a:t>, Hep-B </a:t>
                      </a:r>
                      <a:endParaRPr lang="tr-TR" sz="1600" dirty="0">
                        <a:latin typeface="Arial" pitchFamily="34" charset="0"/>
                        <a:ea typeface="Times New Roman"/>
                        <a:cs typeface="Arial" pitchFamily="34" charset="0"/>
                      </a:endParaRPr>
                    </a:p>
                  </a:txBody>
                  <a:tcPr marL="68580" marR="68580" marT="0" marB="0" anchor="ctr">
                    <a:solidFill>
                      <a:schemeClr val="tx2">
                        <a:lumMod val="40000"/>
                        <a:lumOff val="60000"/>
                      </a:schemeClr>
                    </a:solidFill>
                  </a:tcPr>
                </a:tc>
                <a:extLst>
                  <a:ext uri="{0D108BD9-81ED-4DB2-BD59-A6C34878D82A}">
                    <a16:rowId xmlns:a16="http://schemas.microsoft.com/office/drawing/2014/main" val="10004"/>
                  </a:ext>
                </a:extLst>
              </a:tr>
            </a:tbl>
          </a:graphicData>
        </a:graphic>
      </p:graphicFrame>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960" y="5654766"/>
            <a:ext cx="959599" cy="120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Dikdörtgen 4"/>
          <p:cNvSpPr>
            <a:spLocks noChangeArrowheads="1"/>
          </p:cNvSpPr>
          <p:nvPr/>
        </p:nvSpPr>
        <p:spPr bwMode="auto">
          <a:xfrm>
            <a:off x="914401" y="4077073"/>
            <a:ext cx="10540999"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tr-TR" sz="1500" dirty="0">
                <a:latin typeface="Times New Roman" panose="02020603050405020304" pitchFamily="18" charset="0"/>
                <a:cs typeface="Times New Roman" panose="02020603050405020304" pitchFamily="18" charset="0"/>
              </a:rPr>
              <a:t>* Çocukluk çağı aşılama takvimine okul aşıları ile devam edilecektir.</a:t>
            </a:r>
          </a:p>
          <a:p>
            <a:pPr algn="just"/>
            <a:r>
              <a:rPr lang="tr-TR" sz="1500" b="1" dirty="0">
                <a:latin typeface="Times New Roman" panose="02020603050405020304" pitchFamily="18" charset="0"/>
                <a:cs typeface="Times New Roman" panose="02020603050405020304" pitchFamily="18" charset="0"/>
              </a:rPr>
              <a:t>1</a:t>
            </a:r>
            <a:r>
              <a:rPr lang="tr-TR" sz="1500" dirty="0">
                <a:latin typeface="Times New Roman" panose="02020603050405020304" pitchFamily="18" charset="0"/>
                <a:cs typeface="Times New Roman" panose="02020603050405020304" pitchFamily="18" charset="0"/>
              </a:rPr>
              <a:t>  59 ayın üzerindeki çocuklara </a:t>
            </a:r>
            <a:r>
              <a:rPr lang="tr-TR" sz="1500" dirty="0" err="1">
                <a:latin typeface="Times New Roman" panose="02020603050405020304" pitchFamily="18" charset="0"/>
                <a:cs typeface="Times New Roman" panose="02020603050405020304" pitchFamily="18" charset="0"/>
              </a:rPr>
              <a:t>DaBT</a:t>
            </a:r>
            <a:r>
              <a:rPr lang="tr-TR" sz="1500" dirty="0">
                <a:latin typeface="Times New Roman" panose="02020603050405020304" pitchFamily="18" charset="0"/>
                <a:cs typeface="Times New Roman" panose="02020603050405020304" pitchFamily="18" charset="0"/>
              </a:rPr>
              <a:t>-İPA şeklinde uygulanır.15–59 ay arası çocuklarda tek doz </a:t>
            </a:r>
            <a:r>
              <a:rPr lang="tr-TR" sz="1500" dirty="0" err="1">
                <a:latin typeface="Times New Roman" panose="02020603050405020304" pitchFamily="18" charset="0"/>
                <a:cs typeface="Times New Roman" panose="02020603050405020304" pitchFamily="18" charset="0"/>
              </a:rPr>
              <a:t>Hib</a:t>
            </a:r>
            <a:r>
              <a:rPr lang="tr-TR" sz="1500" dirty="0">
                <a:latin typeface="Times New Roman" panose="02020603050405020304" pitchFamily="18" charset="0"/>
                <a:cs typeface="Times New Roman" panose="02020603050405020304" pitchFamily="18" charset="0"/>
              </a:rPr>
              <a:t> yeterlidir. </a:t>
            </a:r>
          </a:p>
          <a:p>
            <a:pPr algn="just"/>
            <a:r>
              <a:rPr lang="tr-TR" sz="1500" b="1" dirty="0">
                <a:latin typeface="Times New Roman" panose="02020603050405020304" pitchFamily="18" charset="0"/>
                <a:cs typeface="Times New Roman" panose="02020603050405020304" pitchFamily="18" charset="0"/>
              </a:rPr>
              <a:t>2 </a:t>
            </a:r>
            <a:r>
              <a:rPr lang="tr-TR" sz="1500" dirty="0">
                <a:latin typeface="Times New Roman" panose="02020603050405020304" pitchFamily="18" charset="0"/>
                <a:cs typeface="Times New Roman" panose="02020603050405020304" pitchFamily="18" charset="0"/>
              </a:rPr>
              <a:t>  Mayıs 2008 ve sonrasında doğan çocuklara uygulanacaktır. 12-23 aylık çocuklara 8 hafta ara ile iki doz yapılmalıdır. 24 aydan büyük çocuklarda tek doz yeterlidir. 59 ay üzeri çocuklara uygulanmayacak.</a:t>
            </a:r>
          </a:p>
          <a:p>
            <a:pPr algn="just"/>
            <a:r>
              <a:rPr lang="tr-TR" sz="1500" b="1" dirty="0">
                <a:latin typeface="Times New Roman" panose="02020603050405020304" pitchFamily="18" charset="0"/>
                <a:cs typeface="Times New Roman" panose="02020603050405020304" pitchFamily="18" charset="0"/>
              </a:rPr>
              <a:t>3 </a:t>
            </a:r>
            <a:r>
              <a:rPr lang="tr-TR" sz="1500" dirty="0">
                <a:latin typeface="Times New Roman" panose="02020603050405020304" pitchFamily="18" charset="0"/>
                <a:cs typeface="Times New Roman" panose="02020603050405020304" pitchFamily="18" charset="0"/>
              </a:rPr>
              <a:t> </a:t>
            </a:r>
            <a:r>
              <a:rPr lang="tr-TR" sz="1500" dirty="0" err="1">
                <a:latin typeface="Times New Roman" panose="02020603050405020304" pitchFamily="18" charset="0"/>
                <a:cs typeface="Times New Roman" panose="02020603050405020304" pitchFamily="18" charset="0"/>
              </a:rPr>
              <a:t>DaBT</a:t>
            </a:r>
            <a:r>
              <a:rPr lang="tr-TR" sz="1500" dirty="0">
                <a:latin typeface="Times New Roman" panose="02020603050405020304" pitchFamily="18" charset="0"/>
                <a:cs typeface="Times New Roman" panose="02020603050405020304" pitchFamily="18" charset="0"/>
              </a:rPr>
              <a:t>-İPA-</a:t>
            </a:r>
            <a:r>
              <a:rPr lang="tr-TR" sz="1500" dirty="0" err="1">
                <a:latin typeface="Times New Roman" panose="02020603050405020304" pitchFamily="18" charset="0"/>
                <a:cs typeface="Times New Roman" panose="02020603050405020304" pitchFamily="18" charset="0"/>
              </a:rPr>
              <a:t>Hib</a:t>
            </a:r>
            <a:r>
              <a:rPr lang="tr-TR" sz="1500" dirty="0">
                <a:latin typeface="Times New Roman" panose="02020603050405020304" pitchFamily="18" charset="0"/>
                <a:cs typeface="Times New Roman" panose="02020603050405020304" pitchFamily="18" charset="0"/>
              </a:rPr>
              <a:t> aşısının ilk dozunun 12-14 aylık iken uygulandığı çocuklara ikinci doz da </a:t>
            </a:r>
            <a:r>
              <a:rPr lang="tr-TR" sz="1500" dirty="0" err="1">
                <a:latin typeface="Times New Roman" panose="02020603050405020304" pitchFamily="18" charset="0"/>
                <a:cs typeface="Times New Roman" panose="02020603050405020304" pitchFamily="18" charset="0"/>
              </a:rPr>
              <a:t>DaBT</a:t>
            </a:r>
            <a:r>
              <a:rPr lang="tr-TR" sz="1500" dirty="0">
                <a:latin typeface="Times New Roman" panose="02020603050405020304" pitchFamily="18" charset="0"/>
                <a:cs typeface="Times New Roman" panose="02020603050405020304" pitchFamily="18" charset="0"/>
              </a:rPr>
              <a:t>-İPA-</a:t>
            </a:r>
            <a:r>
              <a:rPr lang="tr-TR" sz="1500" dirty="0" err="1">
                <a:latin typeface="Times New Roman" panose="02020603050405020304" pitchFamily="18" charset="0"/>
                <a:cs typeface="Times New Roman" panose="02020603050405020304" pitchFamily="18" charset="0"/>
              </a:rPr>
              <a:t>Hib</a:t>
            </a:r>
            <a:r>
              <a:rPr lang="tr-TR" sz="1500" dirty="0">
                <a:latin typeface="Times New Roman" panose="02020603050405020304" pitchFamily="18" charset="0"/>
                <a:cs typeface="Times New Roman" panose="02020603050405020304" pitchFamily="18" charset="0"/>
              </a:rPr>
              <a:t> şeklinde uygulanmalıdır.</a:t>
            </a:r>
          </a:p>
          <a:p>
            <a:pPr algn="just"/>
            <a:r>
              <a:rPr lang="tr-TR" sz="1500" dirty="0">
                <a:latin typeface="Times New Roman" panose="02020603050405020304" pitchFamily="18" charset="0"/>
                <a:cs typeface="Times New Roman" panose="02020603050405020304" pitchFamily="18" charset="0"/>
              </a:rPr>
              <a:t>Not: </a:t>
            </a:r>
            <a:r>
              <a:rPr lang="tr-TR" sz="1500" dirty="0" err="1">
                <a:latin typeface="Times New Roman" panose="02020603050405020304" pitchFamily="18" charset="0"/>
                <a:cs typeface="Times New Roman" panose="02020603050405020304" pitchFamily="18" charset="0"/>
              </a:rPr>
              <a:t>Hib’in</a:t>
            </a:r>
            <a:r>
              <a:rPr lang="tr-TR" sz="1500" dirty="0">
                <a:latin typeface="Times New Roman" panose="02020603050405020304" pitchFamily="18" charset="0"/>
                <a:cs typeface="Times New Roman" panose="02020603050405020304" pitchFamily="18" charset="0"/>
              </a:rPr>
              <a:t> 2. dozu sadece ilk doz 12–14 ay arasında yapıldıysa gereklidir, 15–59 ay arası çocuklarda tek doz </a:t>
            </a:r>
            <a:r>
              <a:rPr lang="tr-TR" sz="1500" dirty="0" err="1">
                <a:latin typeface="Times New Roman" panose="02020603050405020304" pitchFamily="18" charset="0"/>
                <a:cs typeface="Times New Roman" panose="02020603050405020304" pitchFamily="18" charset="0"/>
              </a:rPr>
              <a:t>Hib</a:t>
            </a:r>
            <a:r>
              <a:rPr lang="tr-TR" sz="1500" dirty="0">
                <a:latin typeface="Times New Roman" panose="02020603050405020304" pitchFamily="18" charset="0"/>
                <a:cs typeface="Times New Roman" panose="02020603050405020304" pitchFamily="18" charset="0"/>
              </a:rPr>
              <a:t> yeterlidir, 59 aylıktan büyüklerde </a:t>
            </a:r>
            <a:r>
              <a:rPr lang="tr-TR" sz="1500" dirty="0" err="1">
                <a:latin typeface="Times New Roman" panose="02020603050405020304" pitchFamily="18" charset="0"/>
                <a:cs typeface="Times New Roman" panose="02020603050405020304" pitchFamily="18" charset="0"/>
              </a:rPr>
              <a:t>Hib</a:t>
            </a:r>
            <a:r>
              <a:rPr lang="tr-TR" sz="1500" dirty="0">
                <a:latin typeface="Times New Roman" panose="02020603050405020304" pitchFamily="18" charset="0"/>
                <a:cs typeface="Times New Roman" panose="02020603050405020304" pitchFamily="18" charset="0"/>
              </a:rPr>
              <a:t> aşısı gerekli değildir. Hep A aşısı 1 Mart 2011 ve suçiçeği aşısı ise 1 Ocak 2012 doğumlulardan öncesine yapılmaz.</a:t>
            </a:r>
          </a:p>
        </p:txBody>
      </p:sp>
      <p:sp>
        <p:nvSpPr>
          <p:cNvPr id="8" name="Dikdörtgen 7"/>
          <p:cNvSpPr/>
          <p:nvPr/>
        </p:nvSpPr>
        <p:spPr>
          <a:xfrm>
            <a:off x="4511825" y="6237312"/>
            <a:ext cx="3805529" cy="369332"/>
          </a:xfrm>
          <a:prstGeom prst="rect">
            <a:avLst/>
          </a:prstGeom>
        </p:spPr>
        <p:txBody>
          <a:bodyPr wrap="none">
            <a:spAutoFit/>
          </a:bodyPr>
          <a:lstStyle/>
          <a:p>
            <a:pPr>
              <a:defRPr/>
            </a:pP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Aşılar Sadece Çocuklar İçin Değildir</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0300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984738" y="1096964"/>
            <a:ext cx="10550770" cy="638175"/>
          </a:xfrm>
        </p:spPr>
        <p:txBody>
          <a:bodyPr>
            <a:noAutofit/>
          </a:bodyPr>
          <a:lstStyle/>
          <a:p>
            <a:pPr marL="265176" indent="-265176" eaLnBrk="1" hangingPunct="1">
              <a:buClr>
                <a:schemeClr val="accent1"/>
              </a:buClr>
              <a:buSzPct val="80000"/>
              <a:defRPr/>
            </a:pPr>
            <a:r>
              <a:rPr lang="tr-TR" sz="3500" b="1" dirty="0" smtClean="0">
                <a:solidFill>
                  <a:srgbClr val="FF0000"/>
                </a:solidFill>
              </a:rPr>
              <a:t>Gebelikte </a:t>
            </a:r>
            <a:r>
              <a:rPr lang="tr-TR" sz="3500" b="1" dirty="0" err="1" smtClean="0">
                <a:solidFill>
                  <a:srgbClr val="FF0000"/>
                </a:solidFill>
              </a:rPr>
              <a:t>Td</a:t>
            </a:r>
            <a:r>
              <a:rPr lang="tr-TR" sz="3500" b="1" dirty="0" smtClean="0">
                <a:solidFill>
                  <a:srgbClr val="FF0000"/>
                </a:solidFill>
              </a:rPr>
              <a:t> Aşı Takvimi</a:t>
            </a:r>
            <a:endParaRPr lang="tr-TR" sz="3500" b="1" dirty="0">
              <a:solidFill>
                <a:srgbClr val="FF0000"/>
              </a:solidFill>
            </a:endParaRPr>
          </a:p>
        </p:txBody>
      </p:sp>
      <p:graphicFrame>
        <p:nvGraphicFramePr>
          <p:cNvPr id="37952" name="Group 64"/>
          <p:cNvGraphicFramePr>
            <a:graphicFrameLocks noGrp="1"/>
          </p:cNvGraphicFramePr>
          <p:nvPr>
            <p:ph type="tbl" idx="1"/>
            <p:extLst/>
          </p:nvPr>
        </p:nvGraphicFramePr>
        <p:xfrm>
          <a:off x="850900" y="1941513"/>
          <a:ext cx="10871199" cy="4278310"/>
        </p:xfrm>
        <a:graphic>
          <a:graphicData uri="http://schemas.openxmlformats.org/drawingml/2006/table">
            <a:tbl>
              <a:tblPr>
                <a:tableStyleId>{5C22544A-7EE6-4342-B048-85BDC9FD1C3A}</a:tableStyleId>
              </a:tblPr>
              <a:tblGrid>
                <a:gridCol w="1523012">
                  <a:extLst>
                    <a:ext uri="{9D8B030D-6E8A-4147-A177-3AD203B41FA5}">
                      <a16:colId xmlns:a16="http://schemas.microsoft.com/office/drawing/2014/main" val="20000"/>
                    </a:ext>
                  </a:extLst>
                </a:gridCol>
                <a:gridCol w="4276565">
                  <a:extLst>
                    <a:ext uri="{9D8B030D-6E8A-4147-A177-3AD203B41FA5}">
                      <a16:colId xmlns:a16="http://schemas.microsoft.com/office/drawing/2014/main" val="20001"/>
                    </a:ext>
                  </a:extLst>
                </a:gridCol>
                <a:gridCol w="5071622">
                  <a:extLst>
                    <a:ext uri="{9D8B030D-6E8A-4147-A177-3AD203B41FA5}">
                      <a16:colId xmlns:a16="http://schemas.microsoft.com/office/drawing/2014/main" val="20002"/>
                    </a:ext>
                  </a:extLst>
                </a:gridCol>
              </a:tblGrid>
              <a:tr h="6905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200" b="1" u="none" strike="noStrike" cap="none" normalizeH="0" baseline="0" dirty="0" smtClean="0">
                          <a:ln>
                            <a:noFill/>
                          </a:ln>
                          <a:solidFill>
                            <a:schemeClr val="bg1"/>
                          </a:solidFill>
                          <a:effectLst/>
                        </a:rPr>
                        <a:t>DOZ</a:t>
                      </a:r>
                      <a:endParaRPr kumimoji="0" lang="tr-TR" sz="2200" b="1" i="0" u="none" strike="noStrike" cap="none" normalizeH="0" baseline="0" dirty="0" smtClean="0">
                        <a:ln>
                          <a:noFill/>
                        </a:ln>
                        <a:solidFill>
                          <a:schemeClr val="bg1"/>
                        </a:solidFill>
                        <a:effectLst/>
                        <a:latin typeface="+mn-lt"/>
                      </a:endParaRPr>
                    </a:p>
                  </a:txBody>
                  <a:tcPr marL="91442" marR="91442" anchor="ctr" horzOverflow="overflow">
                    <a:solidFill>
                      <a:srgbClr val="C0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200" b="1" u="none" strike="noStrike" cap="none" normalizeH="0" baseline="0" dirty="0" smtClean="0">
                          <a:ln>
                            <a:noFill/>
                          </a:ln>
                          <a:solidFill>
                            <a:schemeClr val="bg1"/>
                          </a:solidFill>
                          <a:effectLst/>
                        </a:rPr>
                        <a:t>GEBELİKTE</a:t>
                      </a:r>
                      <a:endParaRPr kumimoji="0" lang="tr-TR" sz="2200" b="1" i="0" u="none" strike="noStrike" cap="none" normalizeH="0" baseline="0" dirty="0" smtClean="0">
                        <a:ln>
                          <a:noFill/>
                        </a:ln>
                        <a:solidFill>
                          <a:schemeClr val="bg1"/>
                        </a:solidFill>
                        <a:effectLst/>
                        <a:latin typeface="+mn-lt"/>
                      </a:endParaRPr>
                    </a:p>
                  </a:txBody>
                  <a:tcPr marL="91442" marR="91442" anchor="ctr" horzOverflow="overflow">
                    <a:solidFill>
                      <a:srgbClr val="C0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200" b="1" u="none" strike="noStrike" cap="none" normalizeH="0" baseline="0" dirty="0" smtClean="0">
                          <a:ln>
                            <a:noFill/>
                          </a:ln>
                          <a:solidFill>
                            <a:schemeClr val="bg1"/>
                          </a:solidFill>
                          <a:effectLst/>
                        </a:rPr>
                        <a:t>15-49 YAŞ KADINLARDA</a:t>
                      </a:r>
                      <a:endParaRPr kumimoji="0" lang="tr-TR" sz="2200" b="1" i="0" u="none" strike="noStrike" cap="none" normalizeH="0" baseline="0" dirty="0" smtClean="0">
                        <a:ln>
                          <a:noFill/>
                        </a:ln>
                        <a:solidFill>
                          <a:schemeClr val="bg1"/>
                        </a:solidFill>
                        <a:effectLst/>
                        <a:latin typeface="+mn-lt"/>
                      </a:endParaRPr>
                    </a:p>
                  </a:txBody>
                  <a:tcPr marL="91442" marR="91442" anchor="ctr" horzOverflow="overflow">
                    <a:solidFill>
                      <a:srgbClr val="C00000"/>
                    </a:solidFill>
                  </a:tcPr>
                </a:tc>
                <a:extLst>
                  <a:ext uri="{0D108BD9-81ED-4DB2-BD59-A6C34878D82A}">
                    <a16:rowId xmlns:a16="http://schemas.microsoft.com/office/drawing/2014/main" val="10000"/>
                  </a:ext>
                </a:extLst>
              </a:tr>
              <a:tr h="71438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err="1" smtClean="0">
                          <a:ln>
                            <a:noFill/>
                          </a:ln>
                          <a:effectLst/>
                        </a:rPr>
                        <a:t>Td</a:t>
                      </a:r>
                      <a:r>
                        <a:rPr kumimoji="0" lang="tr-TR" sz="2000" u="none" strike="noStrike" cap="none" normalizeH="0" baseline="0" dirty="0" smtClean="0">
                          <a:ln>
                            <a:noFill/>
                          </a:ln>
                          <a:effectLst/>
                        </a:rPr>
                        <a:t> 1</a:t>
                      </a:r>
                      <a:endParaRPr kumimoji="0" lang="tr-TR" sz="2000" b="0" i="0" u="none" strike="noStrike" cap="none" normalizeH="0" baseline="0" dirty="0" smtClean="0">
                        <a:ln>
                          <a:noFill/>
                        </a:ln>
                        <a:solidFill>
                          <a:srgbClr val="FF0000"/>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smtClean="0">
                          <a:ln>
                            <a:noFill/>
                          </a:ln>
                          <a:effectLst/>
                        </a:rPr>
                        <a:t>Gebeliğin 4. ayında</a:t>
                      </a:r>
                      <a:endParaRPr kumimoji="0" lang="tr-TR" sz="2000" b="0" i="0" u="none" strike="noStrike" cap="none" normalizeH="0" baseline="0" dirty="0" smtClean="0">
                        <a:ln>
                          <a:noFill/>
                        </a:ln>
                        <a:solidFill>
                          <a:schemeClr val="tx1"/>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smtClean="0">
                          <a:ln>
                            <a:noFill/>
                          </a:ln>
                          <a:effectLst/>
                        </a:rPr>
                        <a:t>İlk karşılaşıldığında</a:t>
                      </a:r>
                      <a:endParaRPr kumimoji="0" lang="tr-TR" sz="2000" b="0" i="0" u="none" strike="noStrike" cap="none" normalizeH="0" baseline="0" dirty="0" smtClean="0">
                        <a:ln>
                          <a:noFill/>
                        </a:ln>
                        <a:solidFill>
                          <a:schemeClr val="tx1"/>
                        </a:solidFill>
                        <a:effectLst/>
                        <a:latin typeface="+mn-lt"/>
                      </a:endParaRPr>
                    </a:p>
                  </a:txBody>
                  <a:tcPr marL="91442" marR="91442" anchor="ctr" horzOverflow="overflow"/>
                </a:tc>
                <a:extLst>
                  <a:ext uri="{0D108BD9-81ED-4DB2-BD59-A6C34878D82A}">
                    <a16:rowId xmlns:a16="http://schemas.microsoft.com/office/drawing/2014/main" val="10001"/>
                  </a:ext>
                </a:extLst>
              </a:tr>
              <a:tr h="82391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err="1" smtClean="0">
                          <a:ln>
                            <a:noFill/>
                          </a:ln>
                          <a:effectLst/>
                        </a:rPr>
                        <a:t>Td</a:t>
                      </a:r>
                      <a:r>
                        <a:rPr kumimoji="0" lang="tr-TR" sz="2000" u="none" strike="noStrike" cap="none" normalizeH="0" baseline="0" dirty="0" smtClean="0">
                          <a:ln>
                            <a:noFill/>
                          </a:ln>
                          <a:effectLst/>
                        </a:rPr>
                        <a:t> 2</a:t>
                      </a:r>
                      <a:endParaRPr kumimoji="0" lang="tr-TR" sz="2000" b="0" i="0" u="none" strike="noStrike" cap="none" normalizeH="0" baseline="0" dirty="0" smtClean="0">
                        <a:ln>
                          <a:noFill/>
                        </a:ln>
                        <a:solidFill>
                          <a:srgbClr val="FF0000"/>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smtClean="0">
                          <a:ln>
                            <a:noFill/>
                          </a:ln>
                          <a:effectLst/>
                        </a:rPr>
                        <a:t>Gebeliğin 5. ayında</a:t>
                      </a:r>
                      <a:endParaRPr kumimoji="0" lang="tr-TR" sz="2000" b="0" i="0" u="none" strike="noStrike" cap="none" normalizeH="0" baseline="0" dirty="0" smtClean="0">
                        <a:ln>
                          <a:noFill/>
                        </a:ln>
                        <a:solidFill>
                          <a:schemeClr val="tx1"/>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err="1" smtClean="0">
                          <a:ln>
                            <a:noFill/>
                          </a:ln>
                          <a:effectLst/>
                        </a:rPr>
                        <a:t>Td</a:t>
                      </a:r>
                      <a:r>
                        <a:rPr kumimoji="0" lang="tr-TR" sz="2000" u="none" strike="noStrike" cap="none" normalizeH="0" baseline="0" dirty="0" smtClean="0">
                          <a:ln>
                            <a:noFill/>
                          </a:ln>
                          <a:effectLst/>
                        </a:rPr>
                        <a:t> 1’den </a:t>
                      </a:r>
                      <a:r>
                        <a:rPr kumimoji="0" lang="tr-TR" sz="2000" b="1" u="none" strike="noStrike" cap="none" normalizeH="0" baseline="0" dirty="0" smtClean="0">
                          <a:ln>
                            <a:noFill/>
                          </a:ln>
                          <a:effectLst/>
                        </a:rPr>
                        <a:t>1 ay sonra</a:t>
                      </a:r>
                      <a:endParaRPr kumimoji="0" lang="tr-TR" sz="2000" b="1" i="0" u="none" strike="noStrike" cap="none" normalizeH="0" baseline="0" dirty="0" smtClean="0">
                        <a:ln>
                          <a:noFill/>
                        </a:ln>
                        <a:solidFill>
                          <a:srgbClr val="FF0000"/>
                        </a:solidFill>
                        <a:effectLst/>
                        <a:latin typeface="+mn-lt"/>
                      </a:endParaRPr>
                    </a:p>
                  </a:txBody>
                  <a:tcPr marL="91442" marR="91442" anchor="ctr" horzOverflow="overflow"/>
                </a:tc>
                <a:extLst>
                  <a:ext uri="{0D108BD9-81ED-4DB2-BD59-A6C34878D82A}">
                    <a16:rowId xmlns:a16="http://schemas.microsoft.com/office/drawing/2014/main" val="10002"/>
                  </a:ext>
                </a:extLst>
              </a:tr>
              <a:tr h="825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smtClean="0">
                          <a:ln>
                            <a:noFill/>
                          </a:ln>
                          <a:effectLst/>
                        </a:rPr>
                        <a:t>Td 3</a:t>
                      </a:r>
                      <a:endParaRPr kumimoji="0" lang="tr-TR" sz="2000" b="0" i="0" u="none" strike="noStrike" cap="none" normalizeH="0" baseline="0" smtClean="0">
                        <a:ln>
                          <a:noFill/>
                        </a:ln>
                        <a:solidFill>
                          <a:srgbClr val="FF0000"/>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smtClean="0">
                          <a:ln>
                            <a:noFill/>
                          </a:ln>
                          <a:effectLst/>
                        </a:rPr>
                        <a:t>Bir sonraki gebelikte</a:t>
                      </a:r>
                      <a:endParaRPr kumimoji="0" lang="tr-TR" sz="2000" b="0" i="0" u="none" strike="noStrike" cap="none" normalizeH="0" baseline="0" smtClean="0">
                        <a:ln>
                          <a:noFill/>
                        </a:ln>
                        <a:solidFill>
                          <a:schemeClr val="tx1"/>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err="1" smtClean="0">
                          <a:ln>
                            <a:noFill/>
                          </a:ln>
                          <a:effectLst/>
                        </a:rPr>
                        <a:t>Td</a:t>
                      </a:r>
                      <a:r>
                        <a:rPr kumimoji="0" lang="tr-TR" sz="2000" u="none" strike="noStrike" cap="none" normalizeH="0" baseline="0" dirty="0" smtClean="0">
                          <a:ln>
                            <a:noFill/>
                          </a:ln>
                          <a:effectLst/>
                        </a:rPr>
                        <a:t> 2’den </a:t>
                      </a:r>
                      <a:r>
                        <a:rPr kumimoji="0" lang="tr-TR" sz="2000" b="1" u="none" strike="noStrike" cap="none" normalizeH="0" baseline="0" dirty="0" smtClean="0">
                          <a:ln>
                            <a:noFill/>
                          </a:ln>
                          <a:effectLst/>
                        </a:rPr>
                        <a:t>6 ay sonra</a:t>
                      </a:r>
                      <a:endParaRPr kumimoji="0" lang="tr-TR" sz="2000" b="1" i="0" u="none" strike="noStrike" cap="none" normalizeH="0" baseline="0" dirty="0" smtClean="0">
                        <a:ln>
                          <a:noFill/>
                        </a:ln>
                        <a:solidFill>
                          <a:srgbClr val="FF0000"/>
                        </a:solidFill>
                        <a:effectLst/>
                        <a:latin typeface="+mn-lt"/>
                      </a:endParaRPr>
                    </a:p>
                  </a:txBody>
                  <a:tcPr marL="91442" marR="91442" anchor="ctr" horzOverflow="overflow"/>
                </a:tc>
                <a:extLst>
                  <a:ext uri="{0D108BD9-81ED-4DB2-BD59-A6C34878D82A}">
                    <a16:rowId xmlns:a16="http://schemas.microsoft.com/office/drawing/2014/main" val="10003"/>
                  </a:ext>
                </a:extLst>
              </a:tr>
              <a:tr h="8255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smtClean="0">
                          <a:ln>
                            <a:noFill/>
                          </a:ln>
                          <a:effectLst/>
                        </a:rPr>
                        <a:t>Td 4</a:t>
                      </a:r>
                      <a:endParaRPr kumimoji="0" lang="tr-TR" sz="2000" b="0" i="0" u="none" strike="noStrike" cap="none" normalizeH="0" baseline="0" smtClean="0">
                        <a:ln>
                          <a:noFill/>
                        </a:ln>
                        <a:solidFill>
                          <a:srgbClr val="FF0000"/>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smtClean="0">
                          <a:ln>
                            <a:noFill/>
                          </a:ln>
                          <a:effectLst/>
                        </a:rPr>
                        <a:t>Bir sonraki gebelikte</a:t>
                      </a:r>
                      <a:endParaRPr kumimoji="0" lang="tr-TR" sz="2000" b="0" i="0" u="none" strike="noStrike" cap="none" normalizeH="0" baseline="0" smtClean="0">
                        <a:ln>
                          <a:noFill/>
                        </a:ln>
                        <a:solidFill>
                          <a:schemeClr val="tx1"/>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err="1" smtClean="0">
                          <a:ln>
                            <a:noFill/>
                          </a:ln>
                          <a:effectLst/>
                        </a:rPr>
                        <a:t>Td</a:t>
                      </a:r>
                      <a:r>
                        <a:rPr kumimoji="0" lang="tr-TR" sz="2000" u="none" strike="noStrike" cap="none" normalizeH="0" baseline="0" dirty="0" smtClean="0">
                          <a:ln>
                            <a:noFill/>
                          </a:ln>
                          <a:effectLst/>
                        </a:rPr>
                        <a:t> 3’den </a:t>
                      </a:r>
                      <a:r>
                        <a:rPr kumimoji="0" lang="tr-TR" sz="2000" b="1" u="none" strike="noStrike" cap="none" normalizeH="0" baseline="0" dirty="0" smtClean="0">
                          <a:ln>
                            <a:noFill/>
                          </a:ln>
                          <a:effectLst/>
                        </a:rPr>
                        <a:t>1 yıl sonra</a:t>
                      </a:r>
                      <a:endParaRPr kumimoji="0" lang="tr-TR" sz="2000" b="1" i="0" u="none" strike="noStrike" cap="none" normalizeH="0" baseline="0" dirty="0" smtClean="0">
                        <a:ln>
                          <a:noFill/>
                        </a:ln>
                        <a:solidFill>
                          <a:srgbClr val="FF0000"/>
                        </a:solidFill>
                        <a:effectLst/>
                        <a:latin typeface="+mn-lt"/>
                      </a:endParaRPr>
                    </a:p>
                  </a:txBody>
                  <a:tcPr marL="91442" marR="91442" anchor="ctr" horzOverflow="overflow"/>
                </a:tc>
                <a:extLst>
                  <a:ext uri="{0D108BD9-81ED-4DB2-BD59-A6C34878D82A}">
                    <a16:rowId xmlns:a16="http://schemas.microsoft.com/office/drawing/2014/main" val="10004"/>
                  </a:ext>
                </a:extLst>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smtClean="0">
                          <a:ln>
                            <a:noFill/>
                          </a:ln>
                          <a:effectLst/>
                        </a:rPr>
                        <a:t>Td 5</a:t>
                      </a:r>
                      <a:endParaRPr kumimoji="0" lang="tr-TR" sz="2000" b="0" i="0" u="none" strike="noStrike" cap="none" normalizeH="0" baseline="0" smtClean="0">
                        <a:ln>
                          <a:noFill/>
                        </a:ln>
                        <a:solidFill>
                          <a:srgbClr val="FF0000"/>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smtClean="0">
                          <a:ln>
                            <a:noFill/>
                          </a:ln>
                          <a:effectLst/>
                        </a:rPr>
                        <a:t>Bir sonraki gebelikte</a:t>
                      </a:r>
                      <a:endParaRPr kumimoji="0" lang="tr-TR" sz="2000" b="0" i="0" u="none" strike="noStrike" cap="none" normalizeH="0" baseline="0" dirty="0" smtClean="0">
                        <a:ln>
                          <a:noFill/>
                        </a:ln>
                        <a:solidFill>
                          <a:schemeClr val="tx1"/>
                        </a:solidFill>
                        <a:effectLst/>
                        <a:latin typeface="+mn-lt"/>
                      </a:endParaRPr>
                    </a:p>
                  </a:txBody>
                  <a:tcPr marL="91442" marR="91442" anchor="ctr" horzOverflow="overflow"/>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u="none" strike="noStrike" cap="none" normalizeH="0" baseline="0" dirty="0" err="1" smtClean="0">
                          <a:ln>
                            <a:noFill/>
                          </a:ln>
                          <a:effectLst/>
                        </a:rPr>
                        <a:t>Td</a:t>
                      </a:r>
                      <a:r>
                        <a:rPr kumimoji="0" lang="tr-TR" sz="2000" u="none" strike="noStrike" cap="none" normalizeH="0" baseline="0" dirty="0" smtClean="0">
                          <a:ln>
                            <a:noFill/>
                          </a:ln>
                          <a:effectLst/>
                        </a:rPr>
                        <a:t> 4’den </a:t>
                      </a:r>
                      <a:r>
                        <a:rPr kumimoji="0" lang="tr-TR" sz="2000" b="1" u="none" strike="noStrike" cap="none" normalizeH="0" baseline="0" dirty="0" smtClean="0">
                          <a:ln>
                            <a:noFill/>
                          </a:ln>
                          <a:effectLst/>
                        </a:rPr>
                        <a:t>1 yıl sonra</a:t>
                      </a:r>
                      <a:endParaRPr kumimoji="0" lang="tr-TR" sz="2000" b="1" i="0" u="none" strike="noStrike" cap="none" normalizeH="0" baseline="0" dirty="0" smtClean="0">
                        <a:ln>
                          <a:noFill/>
                        </a:ln>
                        <a:solidFill>
                          <a:srgbClr val="FF0000"/>
                        </a:solidFill>
                        <a:effectLst/>
                        <a:latin typeface="+mn-lt"/>
                      </a:endParaRPr>
                    </a:p>
                  </a:txBody>
                  <a:tcPr marL="91442" marR="91442" anchor="ctr" horzOverflow="overflow"/>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900996222"/>
      </p:ext>
    </p:extLst>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53626" y="874648"/>
            <a:ext cx="10621108" cy="609600"/>
          </a:xfrm>
        </p:spPr>
        <p:txBody>
          <a:bodyPr>
            <a:noAutofit/>
          </a:bodyPr>
          <a:lstStyle/>
          <a:p>
            <a:pPr marL="265176" indent="-265176" eaLnBrk="1" hangingPunct="1">
              <a:buClr>
                <a:schemeClr val="accent1"/>
              </a:buClr>
              <a:buSzPct val="80000"/>
              <a:defRPr/>
            </a:pPr>
            <a:r>
              <a:rPr lang="tr-TR" sz="3500" b="1" dirty="0" smtClean="0">
                <a:solidFill>
                  <a:srgbClr val="FF0000"/>
                </a:solidFill>
              </a:rPr>
              <a:t>Yaralanmalarda </a:t>
            </a:r>
            <a:r>
              <a:rPr lang="tr-TR" sz="3500" b="1" dirty="0" err="1" smtClean="0">
                <a:solidFill>
                  <a:srgbClr val="FF0000"/>
                </a:solidFill>
              </a:rPr>
              <a:t>Tetanoz</a:t>
            </a:r>
            <a:r>
              <a:rPr lang="tr-TR" sz="3500" b="1" dirty="0" smtClean="0">
                <a:solidFill>
                  <a:srgbClr val="FF0000"/>
                </a:solidFill>
              </a:rPr>
              <a:t> </a:t>
            </a:r>
            <a:r>
              <a:rPr lang="tr-TR" sz="3500" b="1" dirty="0" err="1" smtClean="0">
                <a:solidFill>
                  <a:srgbClr val="FF0000"/>
                </a:solidFill>
              </a:rPr>
              <a:t>Profilaksisi</a:t>
            </a:r>
            <a:endParaRPr lang="tr-TR" sz="3500" b="1" dirty="0">
              <a:solidFill>
                <a:srgbClr val="FF0000"/>
              </a:solidFill>
            </a:endParaRPr>
          </a:p>
        </p:txBody>
      </p:sp>
      <p:graphicFrame>
        <p:nvGraphicFramePr>
          <p:cNvPr id="36034" name="Group 194"/>
          <p:cNvGraphicFramePr>
            <a:graphicFrameLocks noGrp="1"/>
          </p:cNvGraphicFramePr>
          <p:nvPr>
            <p:ph type="tbl" idx="1"/>
            <p:extLst>
              <p:ext uri="{D42A27DB-BD31-4B8C-83A1-F6EECF244321}">
                <p14:modId xmlns:p14="http://schemas.microsoft.com/office/powerpoint/2010/main" val="3880675487"/>
              </p:ext>
            </p:extLst>
          </p:nvPr>
        </p:nvGraphicFramePr>
        <p:xfrm>
          <a:off x="520699" y="1689014"/>
          <a:ext cx="10972800" cy="3199198"/>
        </p:xfrm>
        <a:graphic>
          <a:graphicData uri="http://schemas.openxmlformats.org/drawingml/2006/table">
            <a:tbl>
              <a:tblPr>
                <a:tableStyleId>{5C22544A-7EE6-4342-B048-85BDC9FD1C3A}</a:tableStyleId>
              </a:tblPr>
              <a:tblGrid>
                <a:gridCol w="3674424">
                  <a:extLst>
                    <a:ext uri="{9D8B030D-6E8A-4147-A177-3AD203B41FA5}">
                      <a16:colId xmlns:a16="http://schemas.microsoft.com/office/drawing/2014/main" val="20000"/>
                    </a:ext>
                  </a:extLst>
                </a:gridCol>
                <a:gridCol w="1163843">
                  <a:extLst>
                    <a:ext uri="{9D8B030D-6E8A-4147-A177-3AD203B41FA5}">
                      <a16:colId xmlns:a16="http://schemas.microsoft.com/office/drawing/2014/main" val="20001"/>
                    </a:ext>
                  </a:extLst>
                </a:gridCol>
                <a:gridCol w="1455652">
                  <a:extLst>
                    <a:ext uri="{9D8B030D-6E8A-4147-A177-3AD203B41FA5}">
                      <a16:colId xmlns:a16="http://schemas.microsoft.com/office/drawing/2014/main" val="20002"/>
                    </a:ext>
                  </a:extLst>
                </a:gridCol>
                <a:gridCol w="1871552">
                  <a:extLst>
                    <a:ext uri="{9D8B030D-6E8A-4147-A177-3AD203B41FA5}">
                      <a16:colId xmlns:a16="http://schemas.microsoft.com/office/drawing/2014/main" val="20003"/>
                    </a:ext>
                  </a:extLst>
                </a:gridCol>
                <a:gridCol w="2807329">
                  <a:extLst>
                    <a:ext uri="{9D8B030D-6E8A-4147-A177-3AD203B41FA5}">
                      <a16:colId xmlns:a16="http://schemas.microsoft.com/office/drawing/2014/main" val="20004"/>
                    </a:ext>
                  </a:extLst>
                </a:gridCol>
              </a:tblGrid>
              <a:tr h="8136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tr-TR" sz="2400" b="0" i="0" u="none" strike="noStrike" cap="none" normalizeH="0" baseline="0" dirty="0" smtClean="0">
                        <a:ln>
                          <a:noFill/>
                        </a:ln>
                        <a:solidFill>
                          <a:schemeClr val="bg1"/>
                        </a:solidFill>
                        <a:effectLst/>
                        <a:latin typeface="+mn-lt"/>
                      </a:endParaRPr>
                    </a:p>
                  </a:txBody>
                  <a:tcPr marT="45710" marB="45710" anchor="ctr" horzOverflow="overflow">
                    <a:solidFill>
                      <a:srgbClr val="C00000"/>
                    </a:solidFill>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solidFill>
                            <a:schemeClr val="bg1"/>
                          </a:solidFill>
                          <a:effectLst/>
                        </a:rPr>
                        <a:t>Temiz Küçük Yaralar</a:t>
                      </a:r>
                      <a:endParaRPr kumimoji="0" lang="tr-TR" sz="2400" b="0" i="0" u="none" strike="noStrike" cap="none" normalizeH="0" baseline="0" dirty="0" smtClean="0">
                        <a:ln>
                          <a:noFill/>
                        </a:ln>
                        <a:solidFill>
                          <a:schemeClr val="bg1"/>
                        </a:solidFill>
                        <a:effectLst/>
                        <a:latin typeface="+mn-lt"/>
                      </a:endParaRPr>
                    </a:p>
                  </a:txBody>
                  <a:tcPr marT="45710" marB="45710" anchor="ctr" horzOverflow="overflow">
                    <a:solidFill>
                      <a:srgbClr val="C00000"/>
                    </a:solidFill>
                  </a:tcPr>
                </a:tc>
                <a:tc hMerge="1">
                  <a:txBody>
                    <a:bodyPr/>
                    <a:lstStyle/>
                    <a:p>
                      <a:endParaRPr lang="tr-TR"/>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solidFill>
                            <a:schemeClr val="bg1"/>
                          </a:solidFill>
                          <a:effectLst/>
                        </a:rPr>
                        <a:t>Bütün Diğer Yaralar</a:t>
                      </a:r>
                      <a:endParaRPr kumimoji="0" lang="tr-TR" sz="2400" b="0" i="0" u="none" strike="noStrike" cap="none" normalizeH="0" baseline="0" dirty="0" smtClean="0">
                        <a:ln>
                          <a:noFill/>
                        </a:ln>
                        <a:solidFill>
                          <a:schemeClr val="bg1"/>
                        </a:solidFill>
                        <a:effectLst/>
                        <a:latin typeface="+mn-lt"/>
                      </a:endParaRPr>
                    </a:p>
                  </a:txBody>
                  <a:tcPr marT="45710" marB="45710" anchor="ctr" horzOverflow="overflow">
                    <a:solidFill>
                      <a:srgbClr val="C00000"/>
                    </a:solidFill>
                  </a:tcPr>
                </a:tc>
                <a:tc hMerge="1">
                  <a:txBody>
                    <a:bodyPr/>
                    <a:lstStyle/>
                    <a:p>
                      <a:endParaRPr lang="tr-TR"/>
                    </a:p>
                  </a:txBody>
                  <a:tcPr/>
                </a:tc>
                <a:extLst>
                  <a:ext uri="{0D108BD9-81ED-4DB2-BD59-A6C34878D82A}">
                    <a16:rowId xmlns:a16="http://schemas.microsoft.com/office/drawing/2014/main" val="10000"/>
                  </a:ext>
                </a:extLst>
              </a:tr>
              <a:tr h="78130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smtClean="0">
                          <a:ln>
                            <a:noFill/>
                          </a:ln>
                          <a:effectLst/>
                        </a:rPr>
                        <a:t>O güne kadar yapılmış TT sayısı</a:t>
                      </a:r>
                      <a:endParaRPr kumimoji="0" lang="tr-TR" sz="2400" b="0" i="0" u="none" strike="noStrike" cap="none" normalizeH="0" baseline="0" smtClean="0">
                        <a:ln>
                          <a:noFill/>
                        </a:ln>
                        <a:solidFill>
                          <a:srgbClr val="FF0000"/>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TT</a:t>
                      </a:r>
                      <a:endParaRPr kumimoji="0" lang="tr-TR" sz="2400" b="0" i="0" u="none" strike="noStrike" cap="none" normalizeH="0" baseline="0" dirty="0" smtClean="0">
                        <a:ln>
                          <a:noFill/>
                        </a:ln>
                        <a:solidFill>
                          <a:srgbClr val="FF0000"/>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TIG</a:t>
                      </a:r>
                      <a:endParaRPr kumimoji="0" lang="tr-TR" sz="2400" b="0" i="0" u="none" strike="noStrike" cap="none" normalizeH="0" baseline="0" dirty="0" smtClean="0">
                        <a:ln>
                          <a:noFill/>
                        </a:ln>
                        <a:solidFill>
                          <a:srgbClr val="FF0000"/>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TT</a:t>
                      </a:r>
                      <a:endParaRPr kumimoji="0" lang="tr-TR" sz="2400" b="0" i="0" u="none" strike="noStrike" cap="none" normalizeH="0" baseline="0" dirty="0" smtClean="0">
                        <a:ln>
                          <a:noFill/>
                        </a:ln>
                        <a:solidFill>
                          <a:srgbClr val="FF0000"/>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TIG</a:t>
                      </a:r>
                      <a:endParaRPr kumimoji="0" lang="tr-TR" sz="2400" b="0" i="0" u="none" strike="noStrike" cap="none" normalizeH="0" baseline="0" dirty="0" smtClean="0">
                        <a:ln>
                          <a:noFill/>
                        </a:ln>
                        <a:solidFill>
                          <a:srgbClr val="FF0000"/>
                        </a:solidFill>
                        <a:effectLst/>
                        <a:latin typeface="+mn-lt"/>
                      </a:endParaRPr>
                    </a:p>
                  </a:txBody>
                  <a:tcPr marT="45710" marB="45710" anchor="ctr" horzOverflow="overflow"/>
                </a:tc>
                <a:extLst>
                  <a:ext uri="{0D108BD9-81ED-4DB2-BD59-A6C34878D82A}">
                    <a16:rowId xmlns:a16="http://schemas.microsoft.com/office/drawing/2014/main" val="10001"/>
                  </a:ext>
                </a:extLst>
              </a:tr>
              <a:tr h="78128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Bilinmiyor veya &lt;3 doz</a:t>
                      </a:r>
                      <a:endParaRPr kumimoji="0" lang="tr-TR" sz="2400" b="0" i="0" u="none" strike="noStrike" cap="none" normalizeH="0" baseline="0" dirty="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Evet</a:t>
                      </a:r>
                      <a:endParaRPr kumimoji="0" lang="tr-TR" sz="2400" b="0" i="0" u="none" strike="noStrike" cap="none" normalizeH="0" baseline="0" dirty="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smtClean="0">
                          <a:ln>
                            <a:noFill/>
                          </a:ln>
                          <a:effectLst/>
                        </a:rPr>
                        <a:t>Hayır</a:t>
                      </a:r>
                      <a:endParaRPr kumimoji="0" lang="tr-TR" sz="2400" b="0" i="0" u="none" strike="noStrike" cap="none" normalizeH="0" baseline="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Evet</a:t>
                      </a:r>
                      <a:endParaRPr kumimoji="0" lang="tr-TR" sz="2400" b="0" i="0" u="none" strike="noStrike" cap="none" normalizeH="0" baseline="0" dirty="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Evet</a:t>
                      </a:r>
                      <a:endParaRPr kumimoji="0" lang="tr-TR" sz="2400" b="0" i="0" u="none" strike="noStrike" cap="none" normalizeH="0" baseline="0" dirty="0" smtClean="0">
                        <a:ln>
                          <a:noFill/>
                        </a:ln>
                        <a:solidFill>
                          <a:schemeClr val="tx1"/>
                        </a:solidFill>
                        <a:effectLst/>
                        <a:latin typeface="+mn-lt"/>
                      </a:endParaRPr>
                    </a:p>
                  </a:txBody>
                  <a:tcPr marT="45710" marB="45710" anchor="ctr" horzOverflow="overflow"/>
                </a:tc>
                <a:extLst>
                  <a:ext uri="{0D108BD9-81ED-4DB2-BD59-A6C34878D82A}">
                    <a16:rowId xmlns:a16="http://schemas.microsoft.com/office/drawing/2014/main" val="10002"/>
                  </a:ext>
                </a:extLst>
              </a:tr>
              <a:tr h="78128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3 doz veya &gt;3 doz</a:t>
                      </a:r>
                      <a:endParaRPr kumimoji="0" lang="tr-TR" sz="2400" b="0" i="0" u="none" strike="noStrike" cap="none" normalizeH="0" baseline="0" dirty="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smtClean="0">
                          <a:ln>
                            <a:noFill/>
                          </a:ln>
                          <a:effectLst/>
                        </a:rPr>
                        <a:t>Hayır*</a:t>
                      </a:r>
                      <a:endParaRPr kumimoji="0" lang="tr-TR" sz="2400" b="0" i="0" u="none" strike="noStrike" cap="none" normalizeH="0" baseline="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smtClean="0">
                          <a:ln>
                            <a:noFill/>
                          </a:ln>
                          <a:effectLst/>
                        </a:rPr>
                        <a:t>Hayır</a:t>
                      </a:r>
                      <a:endParaRPr kumimoji="0" lang="tr-TR" sz="2400" b="0" i="0" u="none" strike="noStrike" cap="none" normalizeH="0" baseline="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Hayır**</a:t>
                      </a:r>
                      <a:endParaRPr kumimoji="0" lang="tr-TR" sz="2400" b="0" i="0" u="none" strike="noStrike" cap="none" normalizeH="0" baseline="0" dirty="0" smtClean="0">
                        <a:ln>
                          <a:noFill/>
                        </a:ln>
                        <a:solidFill>
                          <a:schemeClr val="tx1"/>
                        </a:solidFill>
                        <a:effectLst/>
                        <a:latin typeface="+mn-lt"/>
                      </a:endParaRPr>
                    </a:p>
                  </a:txBody>
                  <a:tcPr marT="45710" marB="4571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u="none" strike="noStrike" cap="none" normalizeH="0" baseline="0" dirty="0" smtClean="0">
                          <a:ln>
                            <a:noFill/>
                          </a:ln>
                          <a:effectLst/>
                        </a:rPr>
                        <a:t>Hayır</a:t>
                      </a:r>
                      <a:endParaRPr kumimoji="0" lang="tr-TR" sz="2400" b="0" i="0" u="none" strike="noStrike" cap="none" normalizeH="0" baseline="0" dirty="0" smtClean="0">
                        <a:ln>
                          <a:noFill/>
                        </a:ln>
                        <a:solidFill>
                          <a:schemeClr val="tx1"/>
                        </a:solidFill>
                        <a:effectLst/>
                        <a:latin typeface="+mn-lt"/>
                      </a:endParaRPr>
                    </a:p>
                  </a:txBody>
                  <a:tcPr marT="45710" marB="45710" anchor="ctr" horzOverflow="overflow"/>
                </a:tc>
                <a:extLst>
                  <a:ext uri="{0D108BD9-81ED-4DB2-BD59-A6C34878D82A}">
                    <a16:rowId xmlns:a16="http://schemas.microsoft.com/office/drawing/2014/main" val="10003"/>
                  </a:ext>
                </a:extLst>
              </a:tr>
            </a:tbl>
          </a:graphicData>
        </a:graphic>
      </p:graphicFrame>
      <p:sp>
        <p:nvSpPr>
          <p:cNvPr id="35886" name="Text Box 46"/>
          <p:cNvSpPr txBox="1">
            <a:spLocks noChangeArrowheads="1"/>
          </p:cNvSpPr>
          <p:nvPr/>
        </p:nvSpPr>
        <p:spPr bwMode="auto">
          <a:xfrm>
            <a:off x="13090525" y="3578226"/>
            <a:ext cx="184150" cy="701675"/>
          </a:xfrm>
          <a:prstGeom prst="rect">
            <a:avLst/>
          </a:prstGeom>
          <a:noFill/>
          <a:ln w="9525">
            <a:noFill/>
            <a:miter lim="800000"/>
            <a:headEnd/>
            <a:tailEnd/>
          </a:ln>
          <a:effectLst/>
        </p:spPr>
        <p:txBody>
          <a:bodyPr wrap="none">
            <a:spAutoFit/>
          </a:bodyPr>
          <a:lstStyle/>
          <a:p>
            <a:pPr>
              <a:defRPr/>
            </a:pPr>
            <a:endParaRPr lang="tr-TR" sz="4000">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ndParaRPr>
          </a:p>
        </p:txBody>
      </p:sp>
      <p:sp>
        <p:nvSpPr>
          <p:cNvPr id="35940" name="Text Box 100"/>
          <p:cNvSpPr txBox="1">
            <a:spLocks noChangeArrowheads="1"/>
          </p:cNvSpPr>
          <p:nvPr/>
        </p:nvSpPr>
        <p:spPr bwMode="auto">
          <a:xfrm>
            <a:off x="2041525" y="5788026"/>
            <a:ext cx="184150" cy="701675"/>
          </a:xfrm>
          <a:prstGeom prst="rect">
            <a:avLst/>
          </a:prstGeom>
          <a:noFill/>
          <a:ln w="9525">
            <a:noFill/>
            <a:miter lim="800000"/>
            <a:headEnd/>
            <a:tailEnd/>
          </a:ln>
          <a:effectLst/>
        </p:spPr>
        <p:txBody>
          <a:bodyPr wrap="none">
            <a:spAutoFit/>
          </a:bodyPr>
          <a:lstStyle/>
          <a:p>
            <a:pPr>
              <a:defRPr/>
            </a:pPr>
            <a:endParaRPr lang="tr-TR" sz="4000">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ndParaRPr>
          </a:p>
        </p:txBody>
      </p:sp>
      <p:sp>
        <p:nvSpPr>
          <p:cNvPr id="35944" name="Text Box 104"/>
          <p:cNvSpPr txBox="1">
            <a:spLocks noChangeArrowheads="1"/>
          </p:cNvSpPr>
          <p:nvPr/>
        </p:nvSpPr>
        <p:spPr bwMode="auto">
          <a:xfrm>
            <a:off x="2041525" y="5940426"/>
            <a:ext cx="184150" cy="701675"/>
          </a:xfrm>
          <a:prstGeom prst="rect">
            <a:avLst/>
          </a:prstGeom>
          <a:noFill/>
          <a:ln w="9525">
            <a:noFill/>
            <a:miter lim="800000"/>
            <a:headEnd/>
            <a:tailEnd/>
          </a:ln>
          <a:effectLst/>
        </p:spPr>
        <p:txBody>
          <a:bodyPr wrap="none">
            <a:spAutoFit/>
          </a:bodyPr>
          <a:lstStyle/>
          <a:p>
            <a:pPr>
              <a:defRPr/>
            </a:pPr>
            <a:endParaRPr lang="tr-TR" sz="4000">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ndParaRPr>
          </a:p>
        </p:txBody>
      </p:sp>
      <p:sp>
        <p:nvSpPr>
          <p:cNvPr id="35961" name="Text Box 121"/>
          <p:cNvSpPr txBox="1">
            <a:spLocks noChangeArrowheads="1"/>
          </p:cNvSpPr>
          <p:nvPr/>
        </p:nvSpPr>
        <p:spPr bwMode="auto">
          <a:xfrm>
            <a:off x="1889125" y="5026026"/>
            <a:ext cx="184150" cy="701675"/>
          </a:xfrm>
          <a:prstGeom prst="rect">
            <a:avLst/>
          </a:prstGeom>
          <a:noFill/>
          <a:ln w="9525">
            <a:noFill/>
            <a:miter lim="800000"/>
            <a:headEnd/>
            <a:tailEnd/>
          </a:ln>
          <a:effectLst/>
        </p:spPr>
        <p:txBody>
          <a:bodyPr wrap="none">
            <a:spAutoFit/>
          </a:bodyPr>
          <a:lstStyle/>
          <a:p>
            <a:pPr>
              <a:defRPr/>
            </a:pPr>
            <a:endParaRPr lang="tr-TR" sz="4000">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ndParaRPr>
          </a:p>
        </p:txBody>
      </p:sp>
      <p:sp>
        <p:nvSpPr>
          <p:cNvPr id="35973" name="Text Box 133"/>
          <p:cNvSpPr txBox="1">
            <a:spLocks noChangeArrowheads="1"/>
          </p:cNvSpPr>
          <p:nvPr/>
        </p:nvSpPr>
        <p:spPr bwMode="auto">
          <a:xfrm>
            <a:off x="2041525" y="5102226"/>
            <a:ext cx="184150" cy="701675"/>
          </a:xfrm>
          <a:prstGeom prst="rect">
            <a:avLst/>
          </a:prstGeom>
          <a:noFill/>
          <a:ln w="9525">
            <a:noFill/>
            <a:miter lim="800000"/>
            <a:headEnd/>
            <a:tailEnd/>
          </a:ln>
          <a:effectLst/>
        </p:spPr>
        <p:txBody>
          <a:bodyPr wrap="none">
            <a:spAutoFit/>
          </a:bodyPr>
          <a:lstStyle/>
          <a:p>
            <a:pPr>
              <a:defRPr/>
            </a:pPr>
            <a:endParaRPr lang="tr-TR" sz="4000">
              <a:solidFill>
                <a:schemeClr val="bg1"/>
              </a:solidFill>
              <a:effectDag name="">
                <a:cont type="tree" name="">
                  <a:effect ref="fillLine"/>
                  <a:outerShdw dist="38100" dir="13500000" algn="br">
                    <a:srgbClr val="FFFFFF"/>
                  </a:outerShdw>
                </a:cont>
                <a:cont type="tree" name="">
                  <a:effect ref="fillLine"/>
                  <a:outerShdw dist="38100" dir="2700000" algn="tl">
                    <a:srgbClr val="999999"/>
                  </a:outerShdw>
                </a:cont>
                <a:effect ref="fillLine"/>
              </a:effectDag>
            </a:endParaRPr>
          </a:p>
        </p:txBody>
      </p:sp>
      <p:sp>
        <p:nvSpPr>
          <p:cNvPr id="35975" name="Text Box 135"/>
          <p:cNvSpPr txBox="1">
            <a:spLocks noChangeArrowheads="1"/>
          </p:cNvSpPr>
          <p:nvPr/>
        </p:nvSpPr>
        <p:spPr bwMode="auto">
          <a:xfrm>
            <a:off x="2171700" y="5254625"/>
            <a:ext cx="7353300" cy="400050"/>
          </a:xfrm>
          <a:prstGeom prst="rect">
            <a:avLst/>
          </a:prstGeom>
          <a:noFill/>
          <a:ln w="9525">
            <a:noFill/>
            <a:miter lim="800000"/>
            <a:headEnd/>
            <a:tailEnd/>
          </a:ln>
          <a:effectLst/>
        </p:spPr>
        <p:txBody>
          <a:bodyPr wrap="none">
            <a:spAutoFit/>
          </a:bodyPr>
          <a:lstStyle/>
          <a:p>
            <a:pPr>
              <a:defRPr/>
            </a:pPr>
            <a:r>
              <a:rPr lang="tr-TR" sz="2000" dirty="0">
                <a:latin typeface="+mn-lt"/>
              </a:rPr>
              <a:t>* Son dozun yapılması üzerinden 10 yıldan fazla süre geçmişse, Evet</a:t>
            </a:r>
          </a:p>
        </p:txBody>
      </p:sp>
      <p:sp>
        <p:nvSpPr>
          <p:cNvPr id="55338" name="Text Box 139"/>
          <p:cNvSpPr txBox="1">
            <a:spLocks noChangeArrowheads="1"/>
          </p:cNvSpPr>
          <p:nvPr/>
        </p:nvSpPr>
        <p:spPr bwMode="auto">
          <a:xfrm>
            <a:off x="2574925" y="5330826"/>
            <a:ext cx="1841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anose="02020603050405020304" pitchFamily="18" charset="0"/>
              </a:defRPr>
            </a:lvl1pPr>
            <a:lvl2pPr marL="742950" indent="-285750" eaLnBrk="0" hangingPunct="0">
              <a:defRPr sz="2400" b="1" i="1">
                <a:solidFill>
                  <a:schemeClr val="tx1"/>
                </a:solidFill>
                <a:latin typeface="Times New Roman" panose="02020603050405020304" pitchFamily="18" charset="0"/>
              </a:defRPr>
            </a:lvl2pPr>
            <a:lvl3pPr marL="1143000" indent="-228600" eaLnBrk="0" hangingPunct="0">
              <a:defRPr sz="2400" b="1" i="1">
                <a:solidFill>
                  <a:schemeClr val="tx1"/>
                </a:solidFill>
                <a:latin typeface="Times New Roman" panose="02020603050405020304" pitchFamily="18" charset="0"/>
              </a:defRPr>
            </a:lvl3pPr>
            <a:lvl4pPr marL="1600200" indent="-228600" eaLnBrk="0" hangingPunct="0">
              <a:defRPr sz="2400" b="1" i="1">
                <a:solidFill>
                  <a:schemeClr val="tx1"/>
                </a:solidFill>
                <a:latin typeface="Times New Roman" panose="02020603050405020304" pitchFamily="18" charset="0"/>
              </a:defRPr>
            </a:lvl4pPr>
            <a:lvl5pPr marL="2057400" indent="-228600" eaLnBrk="0" hangingPunct="0">
              <a:defRPr sz="24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a:solidFill>
                  <a:schemeClr val="tx1"/>
                </a:solidFill>
                <a:latin typeface="Times New Roman" panose="02020603050405020304" pitchFamily="18" charset="0"/>
              </a:defRPr>
            </a:lvl9pPr>
          </a:lstStyle>
          <a:p>
            <a:pPr eaLnBrk="1" hangingPunct="1"/>
            <a:endParaRPr lang="tr-TR" altLang="tr-TR" sz="4000"/>
          </a:p>
        </p:txBody>
      </p:sp>
      <p:sp>
        <p:nvSpPr>
          <p:cNvPr id="35981" name="Text Box 141"/>
          <p:cNvSpPr txBox="1">
            <a:spLocks noChangeArrowheads="1"/>
          </p:cNvSpPr>
          <p:nvPr/>
        </p:nvSpPr>
        <p:spPr bwMode="auto">
          <a:xfrm>
            <a:off x="2238376" y="5572125"/>
            <a:ext cx="7929563" cy="400050"/>
          </a:xfrm>
          <a:prstGeom prst="rect">
            <a:avLst/>
          </a:prstGeom>
          <a:noFill/>
          <a:ln w="9525">
            <a:noFill/>
            <a:miter lim="800000"/>
            <a:headEnd/>
            <a:tailEnd/>
          </a:ln>
          <a:effectLst/>
        </p:spPr>
        <p:txBody>
          <a:bodyPr>
            <a:spAutoFit/>
          </a:bodyPr>
          <a:lstStyle/>
          <a:p>
            <a:pPr>
              <a:defRPr/>
            </a:pPr>
            <a:r>
              <a:rPr lang="tr-TR" sz="2000" dirty="0">
                <a:latin typeface="+mn-lt"/>
              </a:rPr>
              <a:t>**Son dozun yapılması üzerinden 5 yıldan fazla süre geçmişse, Evet</a:t>
            </a:r>
          </a:p>
        </p:txBody>
      </p:sp>
    </p:spTree>
    <p:extLst>
      <p:ext uri="{BB962C8B-B14F-4D97-AF65-F5344CB8AC3E}">
        <p14:creationId xmlns:p14="http://schemas.microsoft.com/office/powerpoint/2010/main" val="29954856"/>
      </p:ext>
    </p:extLst>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653143" y="1035417"/>
            <a:ext cx="10822075" cy="584775"/>
          </a:xfrm>
          <a:prstGeom prst="rect">
            <a:avLst/>
          </a:prstGeom>
        </p:spPr>
        <p:txBody>
          <a:bodyPr wrap="square">
            <a:spAutoFit/>
          </a:bodyPr>
          <a:lstStyle/>
          <a:p>
            <a:pPr algn="ctr">
              <a:defRPr/>
            </a:pPr>
            <a:r>
              <a:rPr lang="tr-TR" sz="3200" b="1" kern="0" dirty="0">
                <a:solidFill>
                  <a:srgbClr val="FF0000"/>
                </a:solidFill>
                <a:latin typeface="Arial" pitchFamily="34" charset="0"/>
                <a:cs typeface="Arial" pitchFamily="34" charset="0"/>
              </a:rPr>
              <a:t>Erişkinlere Yönelik Aşı Uygulamaları </a:t>
            </a:r>
          </a:p>
        </p:txBody>
      </p:sp>
      <p:sp>
        <p:nvSpPr>
          <p:cNvPr id="7" name="Dikdörtgen 6"/>
          <p:cNvSpPr/>
          <p:nvPr/>
        </p:nvSpPr>
        <p:spPr>
          <a:xfrm>
            <a:off x="774700" y="2170708"/>
            <a:ext cx="10109200" cy="3046988"/>
          </a:xfrm>
          <a:prstGeom prst="rect">
            <a:avLst/>
          </a:prstGeom>
        </p:spPr>
        <p:txBody>
          <a:bodyPr wrap="square">
            <a:spAutoFit/>
          </a:bodyPr>
          <a:lstStyle/>
          <a:p>
            <a:pPr marL="342900" lvl="1" indent="-342900">
              <a:buClr>
                <a:srgbClr val="FF0000"/>
              </a:buClr>
              <a:buFont typeface="Arial" pitchFamily="34" charset="0"/>
              <a:buChar char="#"/>
              <a:defRPr/>
            </a:pPr>
            <a:r>
              <a:rPr lang="tr-TR" sz="2400" dirty="0">
                <a:latin typeface="Arial" pitchFamily="34" charset="0"/>
                <a:cs typeface="Arial" pitchFamily="34" charset="0"/>
              </a:rPr>
              <a:t>Hep-B Aşılaması (risk gruplarına)</a:t>
            </a:r>
          </a:p>
          <a:p>
            <a:pPr marL="342900" lvl="1" indent="-342900">
              <a:buClr>
                <a:srgbClr val="FF0000"/>
              </a:buClr>
              <a:buFont typeface="Arial" pitchFamily="34" charset="0"/>
              <a:buChar char="#"/>
              <a:defRPr/>
            </a:pPr>
            <a:r>
              <a:rPr lang="tr-TR" sz="2400" dirty="0">
                <a:latin typeface="Arial" pitchFamily="34" charset="0"/>
                <a:cs typeface="Arial" pitchFamily="34" charset="0"/>
              </a:rPr>
              <a:t>Doğurganlık Çağı Kadınlara Difteri-</a:t>
            </a:r>
            <a:r>
              <a:rPr lang="tr-TR" sz="2400" dirty="0" err="1">
                <a:latin typeface="Arial" pitchFamily="34" charset="0"/>
                <a:cs typeface="Arial" pitchFamily="34" charset="0"/>
              </a:rPr>
              <a:t>Tetanoz</a:t>
            </a:r>
            <a:r>
              <a:rPr lang="tr-TR" sz="2400" dirty="0">
                <a:latin typeface="Arial" pitchFamily="34" charset="0"/>
                <a:cs typeface="Arial" pitchFamily="34" charset="0"/>
              </a:rPr>
              <a:t> Aşılaması</a:t>
            </a:r>
          </a:p>
          <a:p>
            <a:pPr marL="342900" lvl="1" indent="-342900">
              <a:buClr>
                <a:srgbClr val="FF0000"/>
              </a:buClr>
              <a:buFont typeface="Arial" pitchFamily="34" charset="0"/>
              <a:buChar char="#"/>
              <a:defRPr/>
            </a:pPr>
            <a:r>
              <a:rPr lang="tr-TR" sz="2400" dirty="0">
                <a:latin typeface="Arial" pitchFamily="34" charset="0"/>
                <a:cs typeface="Arial" pitchFamily="34" charset="0"/>
              </a:rPr>
              <a:t>Erişkin Difteri-</a:t>
            </a:r>
            <a:r>
              <a:rPr lang="tr-TR" sz="2400" dirty="0" err="1">
                <a:latin typeface="Arial" pitchFamily="34" charset="0"/>
                <a:cs typeface="Arial" pitchFamily="34" charset="0"/>
              </a:rPr>
              <a:t>Tetanoz</a:t>
            </a:r>
            <a:r>
              <a:rPr lang="tr-TR" sz="2400" dirty="0">
                <a:latin typeface="Arial" pitchFamily="34" charset="0"/>
                <a:cs typeface="Arial" pitchFamily="34" charset="0"/>
              </a:rPr>
              <a:t> Aşılaması</a:t>
            </a:r>
          </a:p>
          <a:p>
            <a:pPr marL="342900" lvl="1" indent="-342900">
              <a:buClr>
                <a:srgbClr val="FF0000"/>
              </a:buClr>
              <a:buFont typeface="Arial" pitchFamily="34" charset="0"/>
              <a:buChar char="#"/>
              <a:defRPr/>
            </a:pPr>
            <a:r>
              <a:rPr lang="tr-TR" sz="2400" dirty="0">
                <a:latin typeface="Arial" pitchFamily="34" charset="0"/>
                <a:cs typeface="Arial" pitchFamily="34" charset="0"/>
              </a:rPr>
              <a:t>Sağlık Çalışanı Aşılaması </a:t>
            </a:r>
          </a:p>
          <a:p>
            <a:pPr marL="342900" lvl="1" indent="-342900">
              <a:buClr>
                <a:srgbClr val="FF0000"/>
              </a:buClr>
              <a:buFont typeface="Arial" pitchFamily="34" charset="0"/>
              <a:buChar char="#"/>
              <a:defRPr/>
            </a:pPr>
            <a:r>
              <a:rPr lang="tr-TR" sz="2400" dirty="0">
                <a:latin typeface="Arial" pitchFamily="34" charset="0"/>
                <a:cs typeface="Arial" pitchFamily="34" charset="0"/>
              </a:rPr>
              <a:t>Seyahat Sağlığı Aşılaması</a:t>
            </a:r>
          </a:p>
          <a:p>
            <a:pPr marL="342900" lvl="1" indent="-342900">
              <a:buClr>
                <a:srgbClr val="FF0000"/>
              </a:buClr>
              <a:buFont typeface="Arial" pitchFamily="34" charset="0"/>
              <a:buChar char="#"/>
              <a:defRPr/>
            </a:pPr>
            <a:r>
              <a:rPr lang="tr-TR" sz="2400" dirty="0">
                <a:latin typeface="Arial" pitchFamily="34" charset="0"/>
                <a:cs typeface="Arial" pitchFamily="34" charset="0"/>
              </a:rPr>
              <a:t>Hac ve Umre Aşılaması</a:t>
            </a:r>
          </a:p>
          <a:p>
            <a:pPr marL="342900" lvl="1" indent="-342900">
              <a:buClr>
                <a:srgbClr val="FF0000"/>
              </a:buClr>
              <a:buFont typeface="Arial" pitchFamily="34" charset="0"/>
              <a:buChar char="#"/>
              <a:defRPr/>
            </a:pPr>
            <a:r>
              <a:rPr lang="tr-TR" sz="2400" dirty="0">
                <a:latin typeface="Arial" pitchFamily="34" charset="0"/>
                <a:cs typeface="Arial" pitchFamily="34" charset="0"/>
              </a:rPr>
              <a:t>Askerlik Dönemi Aşılaması </a:t>
            </a:r>
          </a:p>
          <a:p>
            <a:pPr marL="342900" lvl="1" indent="-342900">
              <a:buClr>
                <a:srgbClr val="FF0000"/>
              </a:buClr>
              <a:buFont typeface="Arial" pitchFamily="34" charset="0"/>
              <a:buChar char="#"/>
              <a:defRPr/>
            </a:pPr>
            <a:r>
              <a:rPr lang="tr-TR" sz="2400" dirty="0" err="1">
                <a:latin typeface="Arial" pitchFamily="34" charset="0"/>
                <a:cs typeface="Arial" pitchFamily="34" charset="0"/>
              </a:rPr>
              <a:t>Pnömokok</a:t>
            </a:r>
            <a:r>
              <a:rPr lang="tr-TR" sz="2400" dirty="0">
                <a:latin typeface="Arial" pitchFamily="34" charset="0"/>
                <a:cs typeface="Arial" pitchFamily="34" charset="0"/>
              </a:rPr>
              <a:t> ve Grip Aşısı Uygulaması (risk gruplarına)</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2550" y="5572943"/>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ikdörtgen 5"/>
          <p:cNvSpPr/>
          <p:nvPr/>
        </p:nvSpPr>
        <p:spPr>
          <a:xfrm>
            <a:off x="4727849" y="6237312"/>
            <a:ext cx="2916183" cy="369332"/>
          </a:xfrm>
          <a:prstGeom prst="rect">
            <a:avLst/>
          </a:prstGeom>
        </p:spPr>
        <p:txBody>
          <a:bodyPr wrap="none">
            <a:spAutoFit/>
          </a:bodyPr>
          <a:lstStyle/>
          <a:p>
            <a:pP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Aşılanın, Önleyin, Koruyun</a:t>
            </a:r>
          </a:p>
        </p:txBody>
      </p:sp>
    </p:spTree>
    <p:extLst>
      <p:ext uri="{BB962C8B-B14F-4D97-AF65-F5344CB8AC3E}">
        <p14:creationId xmlns:p14="http://schemas.microsoft.com/office/powerpoint/2010/main" val="28267618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5295481" y="648951"/>
            <a:ext cx="6370655" cy="584775"/>
          </a:xfrm>
          <a:prstGeom prst="rect">
            <a:avLst/>
          </a:prstGeom>
        </p:spPr>
        <p:txBody>
          <a:bodyPr wrap="square">
            <a:spAutoFit/>
          </a:bodyPr>
          <a:lstStyle/>
          <a:p>
            <a:pPr>
              <a:defRPr/>
            </a:pPr>
            <a:r>
              <a:rPr lang="tr-TR" sz="3200" b="1" kern="0" dirty="0">
                <a:solidFill>
                  <a:srgbClr val="FF0000"/>
                </a:solidFill>
                <a:latin typeface="Arial" pitchFamily="34" charset="0"/>
                <a:cs typeface="Arial" pitchFamily="34" charset="0"/>
              </a:rPr>
              <a:t>Sağlık Çalışanı Aşılaması</a:t>
            </a:r>
          </a:p>
        </p:txBody>
      </p:sp>
      <p:sp>
        <p:nvSpPr>
          <p:cNvPr id="6" name="İçerik Yer Tutucusu 13"/>
          <p:cNvSpPr>
            <a:spLocks noGrp="1"/>
          </p:cNvSpPr>
          <p:nvPr>
            <p:ph sz="quarter" idx="4294967295"/>
          </p:nvPr>
        </p:nvSpPr>
        <p:spPr>
          <a:xfrm>
            <a:off x="4938341" y="1522210"/>
            <a:ext cx="6682159" cy="4610252"/>
          </a:xfrm>
          <a:prstGeom prst="rect">
            <a:avLst/>
          </a:prstGeom>
        </p:spPr>
        <p:txBody>
          <a:bodyPr>
            <a:normAutofit/>
          </a:bodyPr>
          <a:lstStyle/>
          <a:p>
            <a:pPr algn="just">
              <a:buClr>
                <a:srgbClr val="FF0000"/>
              </a:buClr>
              <a:buFont typeface="Arial" pitchFamily="34" charset="0"/>
              <a:buChar char="#"/>
            </a:pPr>
            <a:r>
              <a:rPr lang="tr-TR" sz="2400" b="1" dirty="0" err="1">
                <a:latin typeface="Arial" pitchFamily="34" charset="0"/>
                <a:cs typeface="Arial" pitchFamily="34" charset="0"/>
              </a:rPr>
              <a:t>Td</a:t>
            </a:r>
            <a:r>
              <a:rPr lang="tr-TR" sz="2400" b="1" dirty="0">
                <a:latin typeface="Arial" pitchFamily="34" charset="0"/>
                <a:cs typeface="Arial" pitchFamily="34" charset="0"/>
              </a:rPr>
              <a:t> </a:t>
            </a:r>
          </a:p>
          <a:p>
            <a:pPr algn="just">
              <a:buClr>
                <a:srgbClr val="FF0000"/>
              </a:buClr>
              <a:buFont typeface="Arial" pitchFamily="34" charset="0"/>
              <a:buChar char="#"/>
            </a:pPr>
            <a:r>
              <a:rPr lang="tr-TR" sz="2400" b="1" dirty="0">
                <a:latin typeface="Arial" pitchFamily="34" charset="0"/>
                <a:cs typeface="Arial" pitchFamily="34" charset="0"/>
              </a:rPr>
              <a:t>KKK</a:t>
            </a:r>
          </a:p>
          <a:p>
            <a:pPr algn="just">
              <a:buClr>
                <a:srgbClr val="FF0000"/>
              </a:buClr>
              <a:buFont typeface="Arial" pitchFamily="34" charset="0"/>
              <a:buChar char="#"/>
            </a:pPr>
            <a:r>
              <a:rPr lang="tr-TR" sz="2400" b="1" dirty="0">
                <a:latin typeface="Arial" pitchFamily="34" charset="0"/>
                <a:cs typeface="Arial" pitchFamily="34" charset="0"/>
              </a:rPr>
              <a:t>Mevsimsel </a:t>
            </a:r>
            <a:r>
              <a:rPr lang="tr-TR" sz="2400" b="1" dirty="0" err="1">
                <a:latin typeface="Arial" pitchFamily="34" charset="0"/>
                <a:cs typeface="Arial" pitchFamily="34" charset="0"/>
              </a:rPr>
              <a:t>İnfluenza</a:t>
            </a:r>
            <a:endParaRPr lang="tr-TR" sz="2400" b="1" dirty="0">
              <a:latin typeface="Arial" pitchFamily="34" charset="0"/>
              <a:cs typeface="Arial" pitchFamily="34" charset="0"/>
            </a:endParaRPr>
          </a:p>
          <a:p>
            <a:pPr algn="just">
              <a:buClr>
                <a:srgbClr val="FF0000"/>
              </a:buClr>
              <a:buFont typeface="Arial" pitchFamily="34" charset="0"/>
              <a:buChar char="#"/>
            </a:pPr>
            <a:r>
              <a:rPr lang="tr-TR" sz="2400" b="1" dirty="0">
                <a:latin typeface="Arial" pitchFamily="34" charset="0"/>
                <a:cs typeface="Arial" pitchFamily="34" charset="0"/>
              </a:rPr>
              <a:t>Hep-B</a:t>
            </a:r>
          </a:p>
          <a:p>
            <a:pPr algn="just">
              <a:buClr>
                <a:srgbClr val="FF0000"/>
              </a:buClr>
              <a:buFont typeface="Arial" pitchFamily="34" charset="0"/>
              <a:buChar char="#"/>
            </a:pPr>
            <a:r>
              <a:rPr lang="tr-TR" sz="2400" b="1" dirty="0">
                <a:latin typeface="Arial" pitchFamily="34" charset="0"/>
                <a:cs typeface="Arial" pitchFamily="34" charset="0"/>
              </a:rPr>
              <a:t>Hep-A</a:t>
            </a:r>
            <a:r>
              <a:rPr lang="tr-TR" sz="2400" dirty="0">
                <a:latin typeface="Arial" pitchFamily="34" charset="0"/>
                <a:cs typeface="Arial" pitchFamily="34" charset="0"/>
              </a:rPr>
              <a:t> </a:t>
            </a:r>
            <a:r>
              <a:rPr lang="tr-TR" sz="2400" dirty="0" smtClean="0">
                <a:latin typeface="Arial" pitchFamily="34" charset="0"/>
                <a:cs typeface="Arial" pitchFamily="34" charset="0"/>
              </a:rPr>
              <a:t>(</a:t>
            </a:r>
            <a:r>
              <a:rPr lang="tr-TR" sz="2400" i="1" dirty="0" err="1" smtClean="0">
                <a:latin typeface="Arial" pitchFamily="34" charset="0"/>
                <a:cs typeface="Arial" pitchFamily="34" charset="0"/>
              </a:rPr>
              <a:t>Fekal</a:t>
            </a:r>
            <a:r>
              <a:rPr lang="tr-TR" sz="2400" i="1" dirty="0" smtClean="0">
                <a:latin typeface="Arial" pitchFamily="34" charset="0"/>
                <a:cs typeface="Arial" pitchFamily="34" charset="0"/>
              </a:rPr>
              <a:t> </a:t>
            </a:r>
            <a:r>
              <a:rPr lang="tr-TR" sz="2400" i="1" dirty="0">
                <a:latin typeface="Arial" pitchFamily="34" charset="0"/>
                <a:cs typeface="Arial" pitchFamily="34" charset="0"/>
              </a:rPr>
              <a:t>materyale maruz kalan, çocuk ve enfeksiyon hastalıkları servislerinde çalışan sağlık çalışanları için)</a:t>
            </a:r>
          </a:p>
          <a:p>
            <a:pPr algn="just">
              <a:buClr>
                <a:srgbClr val="FF0000"/>
              </a:buClr>
              <a:buFont typeface="Arial" pitchFamily="34" charset="0"/>
              <a:buChar char="#"/>
            </a:pPr>
            <a:r>
              <a:rPr lang="tr-TR" sz="2400" b="1" dirty="0">
                <a:latin typeface="Arial" pitchFamily="34" charset="0"/>
                <a:cs typeface="Arial" pitchFamily="34" charset="0"/>
              </a:rPr>
              <a:t>Suçiçeğ</a:t>
            </a:r>
            <a:r>
              <a:rPr lang="tr-TR" sz="2400" dirty="0">
                <a:latin typeface="Arial" pitchFamily="34" charset="0"/>
                <a:cs typeface="Arial" pitchFamily="34" charset="0"/>
              </a:rPr>
              <a:t>i </a:t>
            </a:r>
            <a:r>
              <a:rPr lang="tr-TR" sz="2400" dirty="0" smtClean="0">
                <a:latin typeface="Arial" pitchFamily="34" charset="0"/>
                <a:cs typeface="Arial" pitchFamily="34" charset="0"/>
              </a:rPr>
              <a:t>(</a:t>
            </a:r>
            <a:r>
              <a:rPr lang="tr-TR" sz="2400" i="1" dirty="0" err="1" smtClean="0">
                <a:latin typeface="Arial" pitchFamily="34" charset="0"/>
                <a:cs typeface="Arial" pitchFamily="34" charset="0"/>
              </a:rPr>
              <a:t>İmmün</a:t>
            </a:r>
            <a:r>
              <a:rPr lang="tr-TR" sz="2400" i="1" dirty="0" smtClean="0">
                <a:latin typeface="Arial" pitchFamily="34" charset="0"/>
                <a:cs typeface="Arial" pitchFamily="34" charset="0"/>
              </a:rPr>
              <a:t> </a:t>
            </a:r>
            <a:r>
              <a:rPr lang="tr-TR" sz="2400" i="1" dirty="0">
                <a:latin typeface="Arial" pitchFamily="34" charset="0"/>
                <a:cs typeface="Arial" pitchFamily="34" charset="0"/>
              </a:rPr>
              <a:t>yetmezlikli kişilerin yattığı servislerde ve </a:t>
            </a:r>
            <a:r>
              <a:rPr lang="tr-TR" sz="2400" i="1" dirty="0" err="1">
                <a:latin typeface="Arial" pitchFamily="34" charset="0"/>
                <a:cs typeface="Arial" pitchFamily="34" charset="0"/>
              </a:rPr>
              <a:t>yenidoğan</a:t>
            </a:r>
            <a:r>
              <a:rPr lang="tr-TR" sz="2400" i="1" dirty="0">
                <a:latin typeface="Arial" pitchFamily="34" charset="0"/>
                <a:cs typeface="Arial" pitchFamily="34" charset="0"/>
              </a:rPr>
              <a:t> servisinde çalışan personel için)</a:t>
            </a:r>
          </a:p>
          <a:p>
            <a:endParaRPr lang="tr-TR" sz="2200" dirty="0">
              <a:latin typeface="Times New Roman" panose="02020603050405020304" pitchFamily="18" charset="0"/>
              <a:cs typeface="Times New Roman" panose="02020603050405020304" pitchFamily="18" charset="0"/>
            </a:endParaRP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206" y="5400715"/>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Resim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43937" y="1319011"/>
            <a:ext cx="3060848" cy="4455741"/>
          </a:xfrm>
          <a:prstGeom prst="rect">
            <a:avLst/>
          </a:prstGeom>
          <a:noFill/>
          <a:ln w="31750">
            <a:solidFill>
              <a:srgbClr val="0070C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663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5838091" y="471792"/>
            <a:ext cx="5627077" cy="1077218"/>
          </a:xfrm>
          <a:prstGeom prst="rect">
            <a:avLst/>
          </a:prstGeom>
        </p:spPr>
        <p:txBody>
          <a:bodyPr wrap="square">
            <a:spAutoFit/>
          </a:bodyPr>
          <a:lstStyle/>
          <a:p>
            <a:pPr algn="ctr">
              <a:defRPr/>
            </a:pPr>
            <a:r>
              <a:rPr lang="tr-TR" sz="3200" b="1" dirty="0">
                <a:solidFill>
                  <a:srgbClr val="FF0000"/>
                </a:solidFill>
                <a:latin typeface="Arial" pitchFamily="34" charset="0"/>
                <a:cs typeface="Arial" pitchFamily="34" charset="0"/>
              </a:rPr>
              <a:t>Seyahat Aşılaması </a:t>
            </a:r>
            <a:endParaRPr lang="tr-TR" sz="3200" b="1" dirty="0" smtClean="0">
              <a:solidFill>
                <a:srgbClr val="FF0000"/>
              </a:solidFill>
              <a:latin typeface="Arial" pitchFamily="34" charset="0"/>
              <a:cs typeface="Arial" pitchFamily="34" charset="0"/>
            </a:endParaRPr>
          </a:p>
          <a:p>
            <a:pPr algn="ctr">
              <a:defRPr/>
            </a:pPr>
            <a:r>
              <a:rPr lang="tr-TR" sz="3200" b="1" i="1" dirty="0" smtClean="0">
                <a:solidFill>
                  <a:srgbClr val="FF0000"/>
                </a:solidFill>
                <a:latin typeface="Arial" pitchFamily="34" charset="0"/>
                <a:cs typeface="Arial" pitchFamily="34" charset="0"/>
              </a:rPr>
              <a:t>444 </a:t>
            </a:r>
            <a:r>
              <a:rPr lang="tr-TR" sz="3200" b="1" i="1" dirty="0">
                <a:solidFill>
                  <a:srgbClr val="FF0000"/>
                </a:solidFill>
                <a:latin typeface="Arial" pitchFamily="34" charset="0"/>
                <a:cs typeface="Arial" pitchFamily="34" charset="0"/>
              </a:rPr>
              <a:t>77 34</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937" y="5579392"/>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İçerik Yer Tutucusu 13"/>
          <p:cNvSpPr>
            <a:spLocks noGrp="1"/>
          </p:cNvSpPr>
          <p:nvPr>
            <p:ph sz="quarter" idx="4294967295"/>
          </p:nvPr>
        </p:nvSpPr>
        <p:spPr>
          <a:xfrm>
            <a:off x="850900" y="1425899"/>
            <a:ext cx="10744200" cy="4331013"/>
          </a:xfrm>
          <a:prstGeom prst="rect">
            <a:avLst/>
          </a:prstGeom>
        </p:spPr>
        <p:txBody>
          <a:bodyPr>
            <a:normAutofit lnSpcReduction="10000"/>
          </a:bodyPr>
          <a:lstStyle/>
          <a:p>
            <a:pPr fontAlgn="ctr">
              <a:buClr>
                <a:srgbClr val="FF0000"/>
              </a:buClr>
              <a:buFont typeface="Arial" pitchFamily="34" charset="0"/>
              <a:buChar char="#"/>
            </a:pPr>
            <a:r>
              <a:rPr lang="tr-TR" sz="2400" dirty="0">
                <a:latin typeface="Arial" pitchFamily="34" charset="0"/>
                <a:cs typeface="Arial" pitchFamily="34" charset="0"/>
              </a:rPr>
              <a:t>Sarı Humma (Orta ve Güney Amerika ile Afrika’nın tropikal bölgelerine gidenlerde zorunlu)</a:t>
            </a:r>
          </a:p>
          <a:p>
            <a:pPr fontAlgn="ctr">
              <a:buClr>
                <a:srgbClr val="FF0000"/>
              </a:buClr>
              <a:buFont typeface="Arial" pitchFamily="34" charset="0"/>
              <a:buChar char="#"/>
            </a:pPr>
            <a:r>
              <a:rPr lang="tr-TR" sz="2400" dirty="0" err="1">
                <a:latin typeface="Arial" pitchFamily="34" charset="0"/>
                <a:cs typeface="Arial" pitchFamily="34" charset="0"/>
              </a:rPr>
              <a:t>Meningokok</a:t>
            </a:r>
            <a:r>
              <a:rPr lang="tr-TR" sz="2400" dirty="0">
                <a:latin typeface="Arial" pitchFamily="34" charset="0"/>
                <a:cs typeface="Arial" pitchFamily="34" charset="0"/>
              </a:rPr>
              <a:t> (Hac ve Umre için zorunlu)</a:t>
            </a:r>
          </a:p>
          <a:p>
            <a:pPr fontAlgn="ctr">
              <a:buClr>
                <a:srgbClr val="FF0000"/>
              </a:buClr>
              <a:buFont typeface="Arial" pitchFamily="34" charset="0"/>
              <a:buChar char="#"/>
            </a:pPr>
            <a:r>
              <a:rPr lang="tr-TR" sz="2400" dirty="0">
                <a:latin typeface="Arial" pitchFamily="34" charset="0"/>
                <a:cs typeface="Arial" pitchFamily="34" charset="0"/>
              </a:rPr>
              <a:t>Tifo</a:t>
            </a:r>
          </a:p>
          <a:p>
            <a:pPr fontAlgn="ctr">
              <a:buClr>
                <a:srgbClr val="FF0000"/>
              </a:buClr>
              <a:buFont typeface="Arial" pitchFamily="34" charset="0"/>
              <a:buChar char="#"/>
            </a:pPr>
            <a:r>
              <a:rPr lang="tr-TR" sz="2400" dirty="0">
                <a:latin typeface="Arial" pitchFamily="34" charset="0"/>
                <a:cs typeface="Arial" pitchFamily="34" charset="0"/>
              </a:rPr>
              <a:t>Kolera</a:t>
            </a:r>
          </a:p>
          <a:p>
            <a:pPr fontAlgn="ctr">
              <a:buClr>
                <a:srgbClr val="FF0000"/>
              </a:buClr>
              <a:buFont typeface="Arial" pitchFamily="34" charset="0"/>
              <a:buChar char="#"/>
            </a:pPr>
            <a:r>
              <a:rPr lang="tr-TR" sz="2400" dirty="0">
                <a:latin typeface="Arial" pitchFamily="34" charset="0"/>
                <a:cs typeface="Arial" pitchFamily="34" charset="0"/>
              </a:rPr>
              <a:t>Hepatit A</a:t>
            </a:r>
          </a:p>
          <a:p>
            <a:pPr fontAlgn="ctr">
              <a:buClr>
                <a:srgbClr val="FF0000"/>
              </a:buClr>
              <a:buFont typeface="Arial" pitchFamily="34" charset="0"/>
              <a:buChar char="#"/>
            </a:pPr>
            <a:r>
              <a:rPr lang="tr-TR" sz="2400" dirty="0">
                <a:latin typeface="Arial" pitchFamily="34" charset="0"/>
                <a:cs typeface="Arial" pitchFamily="34" charset="0"/>
              </a:rPr>
              <a:t>Kuduz</a:t>
            </a:r>
          </a:p>
          <a:p>
            <a:pPr fontAlgn="ctr">
              <a:buClr>
                <a:srgbClr val="FF0000"/>
              </a:buClr>
              <a:buFont typeface="Arial" pitchFamily="34" charset="0"/>
              <a:buChar char="#"/>
            </a:pPr>
            <a:r>
              <a:rPr lang="tr-TR" sz="2400" dirty="0">
                <a:latin typeface="Arial" pitchFamily="34" charset="0"/>
                <a:cs typeface="Arial" pitchFamily="34" charset="0"/>
              </a:rPr>
              <a:t>Japon </a:t>
            </a:r>
            <a:r>
              <a:rPr lang="tr-TR" sz="2400" dirty="0" err="1">
                <a:latin typeface="Arial" pitchFamily="34" charset="0"/>
                <a:cs typeface="Arial" pitchFamily="34" charset="0"/>
              </a:rPr>
              <a:t>Ensefaliti</a:t>
            </a:r>
            <a:endParaRPr lang="tr-TR" sz="2400" dirty="0">
              <a:latin typeface="Arial" pitchFamily="34" charset="0"/>
              <a:cs typeface="Arial" pitchFamily="34" charset="0"/>
            </a:endParaRPr>
          </a:p>
          <a:p>
            <a:pPr fontAlgn="ctr">
              <a:buClr>
                <a:srgbClr val="FF0000"/>
              </a:buClr>
              <a:buFont typeface="Arial" pitchFamily="34" charset="0"/>
              <a:buChar char="#"/>
            </a:pPr>
            <a:r>
              <a:rPr lang="tr-TR" sz="2400" dirty="0">
                <a:latin typeface="Arial" pitchFamily="34" charset="0"/>
                <a:cs typeface="Arial" pitchFamily="34" charset="0"/>
              </a:rPr>
              <a:t>Kene kaynaklı </a:t>
            </a:r>
            <a:r>
              <a:rPr lang="tr-TR" sz="2400" dirty="0" err="1" smtClean="0">
                <a:latin typeface="Arial" pitchFamily="34" charset="0"/>
                <a:cs typeface="Arial" pitchFamily="34" charset="0"/>
              </a:rPr>
              <a:t>ensefalit</a:t>
            </a:r>
            <a:endParaRPr lang="tr-TR" sz="2400" dirty="0">
              <a:latin typeface="Arial" pitchFamily="34" charset="0"/>
              <a:cs typeface="Arial" pitchFamily="34" charset="0"/>
            </a:endParaRPr>
          </a:p>
          <a:p>
            <a:pPr marL="0" indent="0" algn="just" fontAlgn="ctr">
              <a:buClr>
                <a:srgbClr val="0070C0"/>
              </a:buClr>
              <a:buNone/>
            </a:pPr>
            <a:r>
              <a:rPr lang="tr-TR" sz="2400" dirty="0">
                <a:latin typeface="Arial" pitchFamily="34" charset="0"/>
                <a:cs typeface="Arial" pitchFamily="34" charset="0"/>
              </a:rPr>
              <a:t>**</a:t>
            </a:r>
            <a:r>
              <a:rPr lang="tr-TR" sz="2400" b="1" i="1" dirty="0">
                <a:latin typeface="Arial" pitchFamily="34" charset="0"/>
                <a:cs typeface="Arial" pitchFamily="34" charset="0"/>
              </a:rPr>
              <a:t>Bu aşılar  ve diğer rutin aşılar (KKK, </a:t>
            </a:r>
            <a:r>
              <a:rPr lang="tr-TR" sz="2400" b="1" i="1" dirty="0" err="1">
                <a:latin typeface="Arial" pitchFamily="34" charset="0"/>
                <a:cs typeface="Arial" pitchFamily="34" charset="0"/>
              </a:rPr>
              <a:t>Td</a:t>
            </a:r>
            <a:r>
              <a:rPr lang="tr-TR" sz="2400" b="1" i="1" dirty="0">
                <a:latin typeface="Arial" pitchFamily="34" charset="0"/>
                <a:cs typeface="Arial" pitchFamily="34" charset="0"/>
              </a:rPr>
              <a:t>, </a:t>
            </a:r>
            <a:r>
              <a:rPr lang="tr-TR" sz="2400" b="1" i="1" dirty="0" err="1">
                <a:latin typeface="Arial" pitchFamily="34" charset="0"/>
                <a:cs typeface="Arial" pitchFamily="34" charset="0"/>
              </a:rPr>
              <a:t>Polio</a:t>
            </a:r>
            <a:r>
              <a:rPr lang="tr-TR" sz="2400" b="1" i="1" dirty="0">
                <a:latin typeface="Arial" pitchFamily="34" charset="0"/>
                <a:cs typeface="Arial" pitchFamily="34" charset="0"/>
              </a:rPr>
              <a:t>..) her yolcu için yolculuk risk değerlendirmesi temel alınarak tavsiye edilir.</a:t>
            </a:r>
          </a:p>
          <a:p>
            <a:endParaRPr lang="tr-TR" sz="2400" b="1" dirty="0">
              <a:latin typeface="Arial" pitchFamily="34" charset="0"/>
              <a:cs typeface="Arial" pitchFamily="34" charset="0"/>
            </a:endParaRPr>
          </a:p>
        </p:txBody>
      </p:sp>
      <p:sp>
        <p:nvSpPr>
          <p:cNvPr id="6" name="Dikdörtgen 5"/>
          <p:cNvSpPr/>
          <p:nvPr/>
        </p:nvSpPr>
        <p:spPr>
          <a:xfrm>
            <a:off x="5277429" y="6321292"/>
            <a:ext cx="1858266" cy="369332"/>
          </a:xfrm>
          <a:prstGeom prst="rect">
            <a:avLst/>
          </a:prstGeom>
        </p:spPr>
        <p:txBody>
          <a:bodyPr wrap="none">
            <a:spAutoFit/>
          </a:bodyPr>
          <a:lstStyle/>
          <a:p>
            <a:pPr algn="ct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Sağlık Aşılıyoruz</a:t>
            </a:r>
          </a:p>
        </p:txBody>
      </p:sp>
    </p:spTree>
    <p:extLst>
      <p:ext uri="{BB962C8B-B14F-4D97-AF65-F5344CB8AC3E}">
        <p14:creationId xmlns:p14="http://schemas.microsoft.com/office/powerpoint/2010/main" val="1429385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609600" y="2833635"/>
            <a:ext cx="10972800" cy="3292529"/>
          </a:xfrm>
        </p:spPr>
        <p:txBody>
          <a:bodyPr/>
          <a:lstStyle/>
          <a:p>
            <a:pPr algn="ctr">
              <a:buNone/>
            </a:pPr>
            <a:r>
              <a:rPr lang="tr-TR" sz="4400" b="1" dirty="0" smtClean="0">
                <a:solidFill>
                  <a:srgbClr val="FF0000"/>
                </a:solidFill>
              </a:rPr>
              <a:t>AŞI UYGULAMA TEKNİKLERİ</a:t>
            </a:r>
            <a:endParaRPr lang="tr-TR" sz="4400" b="1" dirty="0">
              <a:solidFill>
                <a:srgbClr val="FF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o 5"/>
          <p:cNvGraphicFramePr>
            <a:graphicFrameLocks noGrp="1"/>
          </p:cNvGraphicFramePr>
          <p:nvPr>
            <p:extLst>
              <p:ext uri="{D42A27DB-BD31-4B8C-83A1-F6EECF244321}">
                <p14:modId xmlns:p14="http://schemas.microsoft.com/office/powerpoint/2010/main" val="2633281899"/>
              </p:ext>
            </p:extLst>
          </p:nvPr>
        </p:nvGraphicFramePr>
        <p:xfrm>
          <a:off x="1244599" y="1844040"/>
          <a:ext cx="10439401" cy="3688080"/>
        </p:xfrm>
        <a:graphic>
          <a:graphicData uri="http://schemas.openxmlformats.org/drawingml/2006/table">
            <a:tbl>
              <a:tblPr firstRow="1" bandRow="1">
                <a:tableStyleId>{7DF18680-E054-41AD-8BC1-D1AEF772440D}</a:tableStyleId>
              </a:tblPr>
              <a:tblGrid>
                <a:gridCol w="4514335">
                  <a:extLst>
                    <a:ext uri="{9D8B030D-6E8A-4147-A177-3AD203B41FA5}">
                      <a16:colId xmlns:a16="http://schemas.microsoft.com/office/drawing/2014/main" val="20000"/>
                    </a:ext>
                  </a:extLst>
                </a:gridCol>
                <a:gridCol w="2727411">
                  <a:extLst>
                    <a:ext uri="{9D8B030D-6E8A-4147-A177-3AD203B41FA5}">
                      <a16:colId xmlns:a16="http://schemas.microsoft.com/office/drawing/2014/main" val="20001"/>
                    </a:ext>
                  </a:extLst>
                </a:gridCol>
                <a:gridCol w="3197655">
                  <a:extLst>
                    <a:ext uri="{9D8B030D-6E8A-4147-A177-3AD203B41FA5}">
                      <a16:colId xmlns:a16="http://schemas.microsoft.com/office/drawing/2014/main" val="20002"/>
                    </a:ext>
                  </a:extLst>
                </a:gridCol>
              </a:tblGrid>
              <a:tr h="329275">
                <a:tc>
                  <a:txBody>
                    <a:bodyPr/>
                    <a:lstStyle>
                      <a:lvl1pPr marL="0" algn="l" rtl="0" eaLnBrk="1" latinLnBrk="0" hangingPunct="1">
                        <a:defRPr kumimoji="0" b="1" kern="1200">
                          <a:solidFill>
                            <a:schemeClr val="lt1"/>
                          </a:solidFill>
                          <a:latin typeface="Arial"/>
                        </a:defRPr>
                      </a:lvl1pPr>
                      <a:lvl2pPr marL="457200" algn="l" rtl="0" eaLnBrk="1" latinLnBrk="0" hangingPunct="1">
                        <a:defRPr kumimoji="0" b="1" kern="1200">
                          <a:solidFill>
                            <a:schemeClr val="lt1"/>
                          </a:solidFill>
                          <a:latin typeface="Arial"/>
                        </a:defRPr>
                      </a:lvl2pPr>
                      <a:lvl3pPr marL="914400" algn="l" rtl="0" eaLnBrk="1" latinLnBrk="0" hangingPunct="1">
                        <a:defRPr kumimoji="0" b="1" kern="1200">
                          <a:solidFill>
                            <a:schemeClr val="lt1"/>
                          </a:solidFill>
                          <a:latin typeface="Arial"/>
                        </a:defRPr>
                      </a:lvl3pPr>
                      <a:lvl4pPr marL="1371600" algn="l" rtl="0" eaLnBrk="1" latinLnBrk="0" hangingPunct="1">
                        <a:defRPr kumimoji="0" b="1" kern="1200">
                          <a:solidFill>
                            <a:schemeClr val="lt1"/>
                          </a:solidFill>
                          <a:latin typeface="Arial"/>
                        </a:defRPr>
                      </a:lvl4pPr>
                      <a:lvl5pPr marL="1828800" algn="l" rtl="0" eaLnBrk="1" latinLnBrk="0" hangingPunct="1">
                        <a:defRPr kumimoji="0" b="1" kern="1200">
                          <a:solidFill>
                            <a:schemeClr val="lt1"/>
                          </a:solidFill>
                          <a:latin typeface="Arial"/>
                        </a:defRPr>
                      </a:lvl5pPr>
                      <a:lvl6pPr marL="2286000" algn="l" rtl="0" eaLnBrk="1" latinLnBrk="0" hangingPunct="1">
                        <a:defRPr kumimoji="0" b="1" kern="1200">
                          <a:solidFill>
                            <a:schemeClr val="lt1"/>
                          </a:solidFill>
                          <a:latin typeface="Arial"/>
                        </a:defRPr>
                      </a:lvl6pPr>
                      <a:lvl7pPr marL="2743200" algn="l" rtl="0" eaLnBrk="1" latinLnBrk="0" hangingPunct="1">
                        <a:defRPr kumimoji="0" b="1" kern="1200">
                          <a:solidFill>
                            <a:schemeClr val="lt1"/>
                          </a:solidFill>
                          <a:latin typeface="Arial"/>
                        </a:defRPr>
                      </a:lvl7pPr>
                      <a:lvl8pPr marL="3200400" algn="l" rtl="0" eaLnBrk="1" latinLnBrk="0" hangingPunct="1">
                        <a:defRPr kumimoji="0" b="1" kern="1200">
                          <a:solidFill>
                            <a:schemeClr val="lt1"/>
                          </a:solidFill>
                          <a:latin typeface="Arial"/>
                        </a:defRPr>
                      </a:lvl8pPr>
                      <a:lvl9pPr marL="3657600" algn="l" rtl="0" eaLnBrk="1" latinLnBrk="0" hangingPunct="1">
                        <a:defRPr kumimoji="0" b="1" kern="1200">
                          <a:solidFill>
                            <a:schemeClr val="lt1"/>
                          </a:solidFill>
                          <a:latin typeface="Arial"/>
                        </a:defRPr>
                      </a:lvl9pPr>
                    </a:lstStyle>
                    <a:p>
                      <a:r>
                        <a:rPr lang="tr-TR" sz="2000" dirty="0" smtClean="0">
                          <a:solidFill>
                            <a:schemeClr val="tx1"/>
                          </a:solidFill>
                          <a:latin typeface="Arial" pitchFamily="34" charset="0"/>
                          <a:cs typeface="Arial" pitchFamily="34" charset="0"/>
                        </a:rPr>
                        <a:t>Aşı Adı</a:t>
                      </a:r>
                      <a:endParaRPr lang="tr-TR" sz="20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2">
                        <a:lumMod val="40000"/>
                        <a:lumOff val="60000"/>
                      </a:schemeClr>
                    </a:solidFill>
                  </a:tcPr>
                </a:tc>
                <a:tc>
                  <a:txBody>
                    <a:bodyPr/>
                    <a:lstStyle>
                      <a:lvl1pPr marL="0" algn="l" rtl="0" eaLnBrk="1" latinLnBrk="0" hangingPunct="1">
                        <a:defRPr kumimoji="0" b="1" kern="1200">
                          <a:solidFill>
                            <a:schemeClr val="lt1"/>
                          </a:solidFill>
                          <a:latin typeface="Arial"/>
                        </a:defRPr>
                      </a:lvl1pPr>
                      <a:lvl2pPr marL="457200" algn="l" rtl="0" eaLnBrk="1" latinLnBrk="0" hangingPunct="1">
                        <a:defRPr kumimoji="0" b="1" kern="1200">
                          <a:solidFill>
                            <a:schemeClr val="lt1"/>
                          </a:solidFill>
                          <a:latin typeface="Arial"/>
                        </a:defRPr>
                      </a:lvl2pPr>
                      <a:lvl3pPr marL="914400" algn="l" rtl="0" eaLnBrk="1" latinLnBrk="0" hangingPunct="1">
                        <a:defRPr kumimoji="0" b="1" kern="1200">
                          <a:solidFill>
                            <a:schemeClr val="lt1"/>
                          </a:solidFill>
                          <a:latin typeface="Arial"/>
                        </a:defRPr>
                      </a:lvl3pPr>
                      <a:lvl4pPr marL="1371600" algn="l" rtl="0" eaLnBrk="1" latinLnBrk="0" hangingPunct="1">
                        <a:defRPr kumimoji="0" b="1" kern="1200">
                          <a:solidFill>
                            <a:schemeClr val="lt1"/>
                          </a:solidFill>
                          <a:latin typeface="Arial"/>
                        </a:defRPr>
                      </a:lvl4pPr>
                      <a:lvl5pPr marL="1828800" algn="l" rtl="0" eaLnBrk="1" latinLnBrk="0" hangingPunct="1">
                        <a:defRPr kumimoji="0" b="1" kern="1200">
                          <a:solidFill>
                            <a:schemeClr val="lt1"/>
                          </a:solidFill>
                          <a:latin typeface="Arial"/>
                        </a:defRPr>
                      </a:lvl5pPr>
                      <a:lvl6pPr marL="2286000" algn="l" rtl="0" eaLnBrk="1" latinLnBrk="0" hangingPunct="1">
                        <a:defRPr kumimoji="0" b="1" kern="1200">
                          <a:solidFill>
                            <a:schemeClr val="lt1"/>
                          </a:solidFill>
                          <a:latin typeface="Arial"/>
                        </a:defRPr>
                      </a:lvl6pPr>
                      <a:lvl7pPr marL="2743200" algn="l" rtl="0" eaLnBrk="1" latinLnBrk="0" hangingPunct="1">
                        <a:defRPr kumimoji="0" b="1" kern="1200">
                          <a:solidFill>
                            <a:schemeClr val="lt1"/>
                          </a:solidFill>
                          <a:latin typeface="Arial"/>
                        </a:defRPr>
                      </a:lvl7pPr>
                      <a:lvl8pPr marL="3200400" algn="l" rtl="0" eaLnBrk="1" latinLnBrk="0" hangingPunct="1">
                        <a:defRPr kumimoji="0" b="1" kern="1200">
                          <a:solidFill>
                            <a:schemeClr val="lt1"/>
                          </a:solidFill>
                          <a:latin typeface="Arial"/>
                        </a:defRPr>
                      </a:lvl8pPr>
                      <a:lvl9pPr marL="3657600" algn="l" rtl="0" eaLnBrk="1" latinLnBrk="0" hangingPunct="1">
                        <a:defRPr kumimoji="0" b="1" kern="1200">
                          <a:solidFill>
                            <a:schemeClr val="lt1"/>
                          </a:solidFill>
                          <a:latin typeface="Arial"/>
                        </a:defRPr>
                      </a:lvl9pPr>
                    </a:lstStyle>
                    <a:p>
                      <a:r>
                        <a:rPr lang="tr-TR" sz="2000" dirty="0" smtClean="0">
                          <a:solidFill>
                            <a:schemeClr val="tx1"/>
                          </a:solidFill>
                          <a:latin typeface="Arial" pitchFamily="34" charset="0"/>
                          <a:cs typeface="Arial" pitchFamily="34" charset="0"/>
                        </a:rPr>
                        <a:t>Uygulama Şekli</a:t>
                      </a:r>
                      <a:endParaRPr lang="tr-TR" sz="20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marL="0" algn="l" rtl="0" eaLnBrk="1" latinLnBrk="0" hangingPunct="1">
                        <a:defRPr kumimoji="0" b="1" kern="1200">
                          <a:solidFill>
                            <a:schemeClr val="lt1"/>
                          </a:solidFill>
                          <a:latin typeface="Arial"/>
                        </a:defRPr>
                      </a:lvl1pPr>
                      <a:lvl2pPr marL="457200" algn="l" rtl="0" eaLnBrk="1" latinLnBrk="0" hangingPunct="1">
                        <a:defRPr kumimoji="0" b="1" kern="1200">
                          <a:solidFill>
                            <a:schemeClr val="lt1"/>
                          </a:solidFill>
                          <a:latin typeface="Arial"/>
                        </a:defRPr>
                      </a:lvl2pPr>
                      <a:lvl3pPr marL="914400" algn="l" rtl="0" eaLnBrk="1" latinLnBrk="0" hangingPunct="1">
                        <a:defRPr kumimoji="0" b="1" kern="1200">
                          <a:solidFill>
                            <a:schemeClr val="lt1"/>
                          </a:solidFill>
                          <a:latin typeface="Arial"/>
                        </a:defRPr>
                      </a:lvl3pPr>
                      <a:lvl4pPr marL="1371600" algn="l" rtl="0" eaLnBrk="1" latinLnBrk="0" hangingPunct="1">
                        <a:defRPr kumimoji="0" b="1" kern="1200">
                          <a:solidFill>
                            <a:schemeClr val="lt1"/>
                          </a:solidFill>
                          <a:latin typeface="Arial"/>
                        </a:defRPr>
                      </a:lvl4pPr>
                      <a:lvl5pPr marL="1828800" algn="l" rtl="0" eaLnBrk="1" latinLnBrk="0" hangingPunct="1">
                        <a:defRPr kumimoji="0" b="1" kern="1200">
                          <a:solidFill>
                            <a:schemeClr val="lt1"/>
                          </a:solidFill>
                          <a:latin typeface="Arial"/>
                        </a:defRPr>
                      </a:lvl5pPr>
                      <a:lvl6pPr marL="2286000" algn="l" rtl="0" eaLnBrk="1" latinLnBrk="0" hangingPunct="1">
                        <a:defRPr kumimoji="0" b="1" kern="1200">
                          <a:solidFill>
                            <a:schemeClr val="lt1"/>
                          </a:solidFill>
                          <a:latin typeface="Arial"/>
                        </a:defRPr>
                      </a:lvl6pPr>
                      <a:lvl7pPr marL="2743200" algn="l" rtl="0" eaLnBrk="1" latinLnBrk="0" hangingPunct="1">
                        <a:defRPr kumimoji="0" b="1" kern="1200">
                          <a:solidFill>
                            <a:schemeClr val="lt1"/>
                          </a:solidFill>
                          <a:latin typeface="Arial"/>
                        </a:defRPr>
                      </a:lvl7pPr>
                      <a:lvl8pPr marL="3200400" algn="l" rtl="0" eaLnBrk="1" latinLnBrk="0" hangingPunct="1">
                        <a:defRPr kumimoji="0" b="1" kern="1200">
                          <a:solidFill>
                            <a:schemeClr val="lt1"/>
                          </a:solidFill>
                          <a:latin typeface="Arial"/>
                        </a:defRPr>
                      </a:lvl8pPr>
                      <a:lvl9pPr marL="3657600" algn="l" rtl="0" eaLnBrk="1" latinLnBrk="0" hangingPunct="1">
                        <a:defRPr kumimoji="0" b="1" kern="1200">
                          <a:solidFill>
                            <a:schemeClr val="lt1"/>
                          </a:solidFill>
                          <a:latin typeface="Arial"/>
                        </a:defRPr>
                      </a:lvl9pPr>
                    </a:lstStyle>
                    <a:p>
                      <a:r>
                        <a:rPr lang="tr-TR" sz="2000" dirty="0" smtClean="0">
                          <a:solidFill>
                            <a:schemeClr val="tx1"/>
                          </a:solidFill>
                          <a:latin typeface="Arial" pitchFamily="34" charset="0"/>
                          <a:cs typeface="Arial" pitchFamily="34" charset="0"/>
                        </a:rPr>
                        <a:t>Uygulama Dozu</a:t>
                      </a:r>
                      <a:endParaRPr lang="tr-TR" sz="2000" dirty="0">
                        <a:solidFill>
                          <a:schemeClr val="tx1"/>
                        </a:solidFill>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582563">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KKK/Kızamık/Kızamıkçık </a:t>
                      </a:r>
                      <a:endParaRPr lang="tr-TR" sz="2000" b="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err="1" smtClean="0">
                          <a:latin typeface="Arial" pitchFamily="34" charset="0"/>
                          <a:cs typeface="Arial" pitchFamily="34" charset="0"/>
                        </a:rPr>
                        <a:t>Subkutan</a:t>
                      </a:r>
                      <a:r>
                        <a:rPr lang="tr-TR" sz="2000" dirty="0" smtClean="0">
                          <a:latin typeface="Arial" pitchFamily="34" charset="0"/>
                          <a:cs typeface="Arial" pitchFamily="34" charset="0"/>
                        </a:rPr>
                        <a:t> veya </a:t>
                      </a:r>
                      <a:r>
                        <a:rPr lang="tr-TR" sz="2000" dirty="0" err="1" smtClean="0">
                          <a:latin typeface="Arial" pitchFamily="34" charset="0"/>
                          <a:cs typeface="Arial" pitchFamily="34" charset="0"/>
                        </a:rPr>
                        <a:t>intramüsküler</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0,5 ml</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82563">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BCG</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err="1" smtClean="0">
                          <a:latin typeface="Arial" pitchFamily="34" charset="0"/>
                          <a:cs typeface="Arial" pitchFamily="34" charset="0"/>
                        </a:rPr>
                        <a:t>İntradermal</a:t>
                      </a:r>
                      <a:r>
                        <a:rPr lang="tr-TR" sz="2000" dirty="0" smtClean="0">
                          <a:latin typeface="Arial" pitchFamily="34" charset="0"/>
                          <a:cs typeface="Arial" pitchFamily="34" charset="0"/>
                        </a:rPr>
                        <a:t> - </a:t>
                      </a:r>
                      <a:r>
                        <a:rPr lang="tr-TR" sz="2000" dirty="0" err="1" smtClean="0">
                          <a:latin typeface="Arial" pitchFamily="34" charset="0"/>
                          <a:cs typeface="Arial" pitchFamily="34" charset="0"/>
                        </a:rPr>
                        <a:t>intrakutan</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0 yaşta 0,05 ml, 1 yaş üzerinde 0,1 ml</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2"/>
                  </a:ext>
                </a:extLst>
              </a:tr>
              <a:tr h="329275">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PPD ile Tüberkülin Cilt Testi</a:t>
                      </a:r>
                      <a:endParaRPr lang="tr-TR" sz="2000" b="0" dirty="0">
                        <a:solidFill>
                          <a:schemeClr val="tx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err="1" smtClean="0">
                          <a:latin typeface="Arial" pitchFamily="34" charset="0"/>
                          <a:cs typeface="Arial" pitchFamily="34" charset="0"/>
                        </a:rPr>
                        <a:t>İntradermal</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5 TÜ’den 0,1 ml </a:t>
                      </a:r>
                      <a:endParaRPr lang="tr-TR" sz="2000" dirty="0">
                        <a:solidFill>
                          <a:schemeClr val="dk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582563">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err="1" smtClean="0">
                          <a:latin typeface="Arial" pitchFamily="34" charset="0"/>
                          <a:cs typeface="Arial" pitchFamily="34" charset="0"/>
                        </a:rPr>
                        <a:t>DaBT</a:t>
                      </a:r>
                      <a:r>
                        <a:rPr lang="tr-TR" sz="2000" dirty="0" smtClean="0">
                          <a:latin typeface="Arial" pitchFamily="34" charset="0"/>
                          <a:cs typeface="Arial" pitchFamily="34" charset="0"/>
                        </a:rPr>
                        <a:t>-İPA-</a:t>
                      </a:r>
                      <a:r>
                        <a:rPr lang="tr-TR" sz="2000" dirty="0" err="1" smtClean="0">
                          <a:latin typeface="Arial" pitchFamily="34" charset="0"/>
                          <a:cs typeface="Arial" pitchFamily="34" charset="0"/>
                        </a:rPr>
                        <a:t>Hib</a:t>
                      </a:r>
                      <a:r>
                        <a:rPr lang="tr-TR" sz="2000" dirty="0" smtClean="0">
                          <a:latin typeface="Arial" pitchFamily="34" charset="0"/>
                          <a:cs typeface="Arial" pitchFamily="34" charset="0"/>
                        </a:rPr>
                        <a:t> / DT / </a:t>
                      </a:r>
                      <a:r>
                        <a:rPr lang="tr-TR" sz="2000" dirty="0" err="1" smtClean="0">
                          <a:latin typeface="Arial" pitchFamily="34" charset="0"/>
                          <a:cs typeface="Arial" pitchFamily="34" charset="0"/>
                        </a:rPr>
                        <a:t>Td</a:t>
                      </a:r>
                      <a:r>
                        <a:rPr lang="tr-TR" sz="2000" dirty="0" smtClean="0">
                          <a:latin typeface="Arial" pitchFamily="34" charset="0"/>
                          <a:cs typeface="Arial" pitchFamily="34" charset="0"/>
                        </a:rPr>
                        <a:t>/ Hep B / KPA / Hep A </a:t>
                      </a:r>
                      <a:endParaRPr lang="tr-TR" sz="2000" b="0" dirty="0">
                        <a:solidFill>
                          <a:schemeClr val="tx1"/>
                        </a:solidFill>
                        <a:latin typeface="Arial" pitchFamily="34" charset="0"/>
                        <a:ea typeface="+mn-ea"/>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err="1" smtClean="0">
                          <a:latin typeface="Arial" pitchFamily="34" charset="0"/>
                          <a:cs typeface="Arial" pitchFamily="34" charset="0"/>
                        </a:rPr>
                        <a:t>İntramüsküler</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0,5 ml</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4"/>
                  </a:ext>
                </a:extLst>
              </a:tr>
              <a:tr h="329275">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OPA</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Oral</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2 damla</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48296">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smtClean="0">
                          <a:latin typeface="Arial" pitchFamily="34" charset="0"/>
                          <a:cs typeface="Arial" pitchFamily="34" charset="0"/>
                        </a:rPr>
                        <a:t>Suçiçeği</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r>
                        <a:rPr lang="tr-TR" sz="2000" dirty="0" err="1" smtClean="0">
                          <a:latin typeface="Arial" pitchFamily="34" charset="0"/>
                          <a:cs typeface="Arial" pitchFamily="34" charset="0"/>
                        </a:rPr>
                        <a:t>Subkutan</a:t>
                      </a:r>
                      <a:endParaRPr lang="tr-TR" sz="2000" dirty="0">
                        <a:latin typeface="Arial" pitchFamily="34" charset="0"/>
                        <a:cs typeface="Arial"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lvl1pPr marL="0" algn="l" rtl="0" eaLnBrk="1" latinLnBrk="0" hangingPunct="1">
                        <a:defRPr kumimoji="0" kern="1200">
                          <a:solidFill>
                            <a:schemeClr val="dk1"/>
                          </a:solidFill>
                          <a:latin typeface="Arial"/>
                        </a:defRPr>
                      </a:lvl1pPr>
                      <a:lvl2pPr marL="457200" algn="l" rtl="0" eaLnBrk="1" latinLnBrk="0" hangingPunct="1">
                        <a:defRPr kumimoji="0" kern="1200">
                          <a:solidFill>
                            <a:schemeClr val="dk1"/>
                          </a:solidFill>
                          <a:latin typeface="Arial"/>
                        </a:defRPr>
                      </a:lvl2pPr>
                      <a:lvl3pPr marL="914400" algn="l" rtl="0" eaLnBrk="1" latinLnBrk="0" hangingPunct="1">
                        <a:defRPr kumimoji="0" kern="1200">
                          <a:solidFill>
                            <a:schemeClr val="dk1"/>
                          </a:solidFill>
                          <a:latin typeface="Arial"/>
                        </a:defRPr>
                      </a:lvl3pPr>
                      <a:lvl4pPr marL="1371600" algn="l" rtl="0" eaLnBrk="1" latinLnBrk="0" hangingPunct="1">
                        <a:defRPr kumimoji="0" kern="1200">
                          <a:solidFill>
                            <a:schemeClr val="dk1"/>
                          </a:solidFill>
                          <a:latin typeface="Arial"/>
                        </a:defRPr>
                      </a:lvl4pPr>
                      <a:lvl5pPr marL="1828800" algn="l" rtl="0" eaLnBrk="1" latinLnBrk="0" hangingPunct="1">
                        <a:defRPr kumimoji="0" kern="1200">
                          <a:solidFill>
                            <a:schemeClr val="dk1"/>
                          </a:solidFill>
                          <a:latin typeface="Arial"/>
                        </a:defRPr>
                      </a:lvl5pPr>
                      <a:lvl6pPr marL="2286000" algn="l" rtl="0" eaLnBrk="1" latinLnBrk="0" hangingPunct="1">
                        <a:defRPr kumimoji="0" kern="1200">
                          <a:solidFill>
                            <a:schemeClr val="dk1"/>
                          </a:solidFill>
                          <a:latin typeface="Arial"/>
                        </a:defRPr>
                      </a:lvl6pPr>
                      <a:lvl7pPr marL="2743200" algn="l" rtl="0" eaLnBrk="1" latinLnBrk="0" hangingPunct="1">
                        <a:defRPr kumimoji="0" kern="1200">
                          <a:solidFill>
                            <a:schemeClr val="dk1"/>
                          </a:solidFill>
                          <a:latin typeface="Arial"/>
                        </a:defRPr>
                      </a:lvl7pPr>
                      <a:lvl8pPr marL="3200400" algn="l" rtl="0" eaLnBrk="1" latinLnBrk="0" hangingPunct="1">
                        <a:defRPr kumimoji="0" kern="1200">
                          <a:solidFill>
                            <a:schemeClr val="dk1"/>
                          </a:solidFill>
                          <a:latin typeface="Arial"/>
                        </a:defRPr>
                      </a:lvl8pPr>
                      <a:lvl9pPr marL="3657600" algn="l" rtl="0" eaLnBrk="1" latinLnBrk="0" hangingPunct="1">
                        <a:defRPr kumimoji="0" kern="1200">
                          <a:solidFill>
                            <a:schemeClr val="dk1"/>
                          </a:solidFill>
                          <a:latin typeface="Arial"/>
                        </a:defRPr>
                      </a:lvl9pPr>
                    </a:lstStyle>
                    <a:p>
                      <a:pPr marL="0" marR="0" indent="0" defTabSz="914400" eaLnBrk="1" fontAlgn="auto" latinLnBrk="0" hangingPunct="1">
                        <a:lnSpc>
                          <a:spcPct val="100000"/>
                        </a:lnSpc>
                        <a:spcBef>
                          <a:spcPts val="0"/>
                        </a:spcBef>
                        <a:spcAft>
                          <a:spcPts val="0"/>
                        </a:spcAft>
                        <a:buClrTx/>
                        <a:buSzTx/>
                        <a:buFontTx/>
                        <a:buNone/>
                        <a:tabLst/>
                        <a:defRPr/>
                      </a:pPr>
                      <a:r>
                        <a:rPr lang="tr-TR" sz="2000" dirty="0" smtClean="0">
                          <a:latin typeface="Arial" pitchFamily="34" charset="0"/>
                          <a:cs typeface="Arial" pitchFamily="34" charset="0"/>
                        </a:rPr>
                        <a:t>0,5 ml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6"/>
                  </a:ext>
                </a:extLst>
              </a:tr>
            </a:tbl>
          </a:graphicData>
        </a:graphic>
      </p:graphicFrame>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2576" y="5580064"/>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Unvan 4"/>
          <p:cNvSpPr>
            <a:spLocks noGrp="1"/>
          </p:cNvSpPr>
          <p:nvPr>
            <p:ph type="title"/>
          </p:nvPr>
        </p:nvSpPr>
        <p:spPr>
          <a:xfrm>
            <a:off x="1245996" y="1150696"/>
            <a:ext cx="10420140" cy="538404"/>
          </a:xfrm>
        </p:spPr>
        <p:txBody>
          <a:bodyPr>
            <a:noAutofit/>
          </a:bodyPr>
          <a:lstStyle/>
          <a:p>
            <a:r>
              <a:rPr lang="tr-TR" sz="3200" b="1" dirty="0">
                <a:solidFill>
                  <a:srgbClr val="FF0000"/>
                </a:solidFill>
                <a:latin typeface="Arial" pitchFamily="34" charset="0"/>
                <a:ea typeface="+mn-ea"/>
                <a:cs typeface="Arial" pitchFamily="34" charset="0"/>
              </a:rPr>
              <a:t>Aşı Uygulama Teknikleri- 1</a:t>
            </a:r>
          </a:p>
        </p:txBody>
      </p:sp>
    </p:spTree>
    <p:extLst>
      <p:ext uri="{BB962C8B-B14F-4D97-AF65-F5344CB8AC3E}">
        <p14:creationId xmlns:p14="http://schemas.microsoft.com/office/powerpoint/2010/main" val="38775494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Unvan 4"/>
          <p:cNvSpPr>
            <a:spLocks noGrp="1"/>
          </p:cNvSpPr>
          <p:nvPr>
            <p:ph type="title"/>
          </p:nvPr>
        </p:nvSpPr>
        <p:spPr>
          <a:xfrm>
            <a:off x="5687367" y="211014"/>
            <a:ext cx="5958673" cy="581073"/>
          </a:xfrm>
        </p:spPr>
        <p:txBody>
          <a:bodyPr>
            <a:noAutofit/>
          </a:bodyPr>
          <a:lstStyle/>
          <a:p>
            <a:pPr algn="l"/>
            <a:r>
              <a:rPr lang="tr-TR" sz="3200" b="1" dirty="0">
                <a:solidFill>
                  <a:srgbClr val="FF0000"/>
                </a:solidFill>
                <a:latin typeface="Arial" pitchFamily="34" charset="0"/>
                <a:ea typeface="+mn-ea"/>
                <a:cs typeface="Arial" pitchFamily="34" charset="0"/>
              </a:rPr>
              <a:t>Aşı Uygulama Teknikleri- 2</a:t>
            </a:r>
          </a:p>
        </p:txBody>
      </p:sp>
      <p:pic>
        <p:nvPicPr>
          <p:cNvPr id="4" name="Picture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2076772" y="3805168"/>
            <a:ext cx="2795092" cy="2515582"/>
          </a:xfrm>
          <a:prstGeom prst="rect">
            <a:avLst/>
          </a:prstGeom>
          <a:noFill/>
          <a:ln w="38100">
            <a:solidFill>
              <a:schemeClr val="accent5">
                <a:lumMod val="75000"/>
              </a:schemeClr>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a:xfrm>
            <a:off x="2112188" y="1024177"/>
            <a:ext cx="2759676" cy="2414717"/>
          </a:xfrm>
          <a:prstGeom prst="rect">
            <a:avLst/>
          </a:prstGeom>
          <a:noFill/>
          <a:ln w="38100">
            <a:solidFill>
              <a:schemeClr val="accent5">
                <a:lumMod val="75000"/>
              </a:schemeClr>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48128" y="1024176"/>
            <a:ext cx="2880320" cy="2520280"/>
          </a:xfrm>
          <a:prstGeom prst="rect">
            <a:avLst/>
          </a:prstGeom>
          <a:noFill/>
          <a:ln w="38100">
            <a:solidFill>
              <a:schemeClr val="accent5">
                <a:lumMod val="75000"/>
              </a:schemeClr>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48128" y="3834320"/>
            <a:ext cx="2880320" cy="2619017"/>
          </a:xfrm>
          <a:prstGeom prst="rect">
            <a:avLst/>
          </a:prstGeom>
          <a:noFill/>
          <a:ln w="38100">
            <a:solidFill>
              <a:schemeClr val="accent5">
                <a:lumMod val="75000"/>
              </a:schemeClr>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676" y="5570902"/>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ağ Ok 2"/>
          <p:cNvSpPr/>
          <p:nvPr/>
        </p:nvSpPr>
        <p:spPr>
          <a:xfrm>
            <a:off x="4930104" y="1119072"/>
            <a:ext cx="2255612" cy="2509976"/>
          </a:xfrm>
          <a:prstGeom prst="rightArrow">
            <a:avLst>
              <a:gd name="adj1" fmla="val 50000"/>
              <a:gd name="adj2" fmla="val 28542"/>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tr-TR" sz="1400" dirty="0">
                <a:latin typeface="Arial" pitchFamily="34" charset="0"/>
                <a:cs typeface="Arial" pitchFamily="34" charset="0"/>
              </a:rPr>
              <a:t>12 aya kadar uyluğun orta veya üst 1/3 kısmında, </a:t>
            </a:r>
            <a:r>
              <a:rPr lang="tr-TR" sz="1400" dirty="0" err="1">
                <a:latin typeface="Arial" pitchFamily="34" charset="0"/>
                <a:cs typeface="Arial" pitchFamily="34" charset="0"/>
              </a:rPr>
              <a:t>vastus</a:t>
            </a:r>
            <a:r>
              <a:rPr lang="tr-TR" sz="1400" dirty="0">
                <a:latin typeface="Arial" pitchFamily="34" charset="0"/>
                <a:cs typeface="Arial" pitchFamily="34" charset="0"/>
              </a:rPr>
              <a:t> </a:t>
            </a:r>
            <a:r>
              <a:rPr lang="tr-TR" sz="1400" dirty="0" err="1">
                <a:latin typeface="Arial" pitchFamily="34" charset="0"/>
                <a:cs typeface="Arial" pitchFamily="34" charset="0"/>
              </a:rPr>
              <a:t>lateralis</a:t>
            </a:r>
            <a:r>
              <a:rPr lang="tr-TR" sz="1400" dirty="0">
                <a:latin typeface="Arial" pitchFamily="34" charset="0"/>
                <a:cs typeface="Arial" pitchFamily="34" charset="0"/>
              </a:rPr>
              <a:t> kasının ön yan bölümüne aşı uygulaması</a:t>
            </a:r>
            <a:endParaRPr lang="tr-TR" sz="1400" dirty="0">
              <a:solidFill>
                <a:srgbClr val="FF0000"/>
              </a:solidFill>
              <a:latin typeface="Arial" pitchFamily="34" charset="0"/>
              <a:cs typeface="Arial" pitchFamily="34" charset="0"/>
            </a:endParaRPr>
          </a:p>
        </p:txBody>
      </p:sp>
      <p:sp>
        <p:nvSpPr>
          <p:cNvPr id="12" name="Sağ Ok 11"/>
          <p:cNvSpPr/>
          <p:nvPr/>
        </p:nvSpPr>
        <p:spPr>
          <a:xfrm>
            <a:off x="4956408" y="3699895"/>
            <a:ext cx="2255620" cy="2509976"/>
          </a:xfrm>
          <a:prstGeom prst="rightArrow">
            <a:avLst>
              <a:gd name="adj1" fmla="val 50000"/>
              <a:gd name="adj2" fmla="val 28542"/>
            </a:avLst>
          </a:prstGeom>
        </p:spPr>
        <p:style>
          <a:lnRef idx="1">
            <a:schemeClr val="accent2"/>
          </a:lnRef>
          <a:fillRef idx="2">
            <a:schemeClr val="accent2"/>
          </a:fillRef>
          <a:effectRef idx="1">
            <a:schemeClr val="accent2"/>
          </a:effectRef>
          <a:fontRef idx="minor">
            <a:schemeClr val="dk1"/>
          </a:fontRef>
        </p:style>
        <p:txBody>
          <a:bodyPr rtlCol="0" anchor="ctr"/>
          <a:lstStyle/>
          <a:p>
            <a:pPr>
              <a:lnSpc>
                <a:spcPct val="100000"/>
              </a:lnSpc>
            </a:pPr>
            <a:r>
              <a:rPr lang="tr-TR" sz="1400" dirty="0">
                <a:latin typeface="Arial" pitchFamily="34" charset="0"/>
                <a:cs typeface="Arial" pitchFamily="34" charset="0"/>
              </a:rPr>
              <a:t>12. aydan sonra, kolun üst kısmına </a:t>
            </a:r>
            <a:r>
              <a:rPr lang="tr-TR" sz="1400" dirty="0" err="1">
                <a:latin typeface="Arial" pitchFamily="34" charset="0"/>
                <a:cs typeface="Arial" pitchFamily="34" charset="0"/>
              </a:rPr>
              <a:t>deltoid</a:t>
            </a:r>
            <a:r>
              <a:rPr lang="tr-TR" sz="1400" dirty="0">
                <a:latin typeface="Arial" pitchFamily="34" charset="0"/>
                <a:cs typeface="Arial" pitchFamily="34" charset="0"/>
              </a:rPr>
              <a:t> kasa kol dirsekten 45</a:t>
            </a:r>
            <a:r>
              <a:rPr lang="en-US" sz="1400" dirty="0">
                <a:latin typeface="Arial" pitchFamily="34" charset="0"/>
                <a:cs typeface="Arial" pitchFamily="34" charset="0"/>
              </a:rPr>
              <a:t>°</a:t>
            </a:r>
            <a:r>
              <a:rPr lang="tr-TR" sz="1400" dirty="0">
                <a:latin typeface="Arial" pitchFamily="34" charset="0"/>
                <a:cs typeface="Arial" pitchFamily="34" charset="0"/>
              </a:rPr>
              <a:t> içe bükülerek uygulama</a:t>
            </a:r>
          </a:p>
        </p:txBody>
      </p:sp>
    </p:spTree>
    <p:extLst>
      <p:ext uri="{BB962C8B-B14F-4D97-AF65-F5344CB8AC3E}">
        <p14:creationId xmlns:p14="http://schemas.microsoft.com/office/powerpoint/2010/main" val="476208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gne pozisyon1"/>
          <p:cNvPicPr>
            <a:picLocks noChangeAspect="1" noChangeArrowheads="1"/>
          </p:cNvPicPr>
          <p:nvPr/>
        </p:nvPicPr>
        <p:blipFill>
          <a:blip r:embed="rId2" cstate="print">
            <a:extLst>
              <a:ext uri="{28A0092B-C50C-407E-A947-70E740481C1C}">
                <a14:useLocalDpi xmlns:a14="http://schemas.microsoft.com/office/drawing/2010/main" val="0"/>
              </a:ext>
            </a:extLst>
          </a:blip>
          <a:srcRect t="5249" r="3937" b="15749"/>
          <a:stretch>
            <a:fillRect/>
          </a:stretch>
        </p:blipFill>
        <p:spPr bwMode="auto">
          <a:xfrm>
            <a:off x="2834022" y="1517300"/>
            <a:ext cx="8888077" cy="4300787"/>
          </a:xfrm>
          <a:prstGeom prst="rect">
            <a:avLst/>
          </a:prstGeom>
          <a:noFill/>
          <a:ln w="38100">
            <a:solidFill>
              <a:schemeClr val="accent5">
                <a:lumMod val="75000"/>
              </a:schemeClr>
            </a:solidFill>
            <a:miter lim="800000"/>
            <a:headEnd/>
            <a:tailEnd/>
          </a:ln>
          <a:extLst>
            <a:ext uri="{909E8E84-426E-40DD-AFC4-6F175D3DCCD1}">
              <a14:hiddenFill xmlns:a14="http://schemas.microsoft.com/office/drawing/2010/main">
                <a:solidFill>
                  <a:srgbClr val="FFFFFF"/>
                </a:solidFill>
              </a14:hiddenFill>
            </a:ext>
          </a:extLst>
        </p:spPr>
      </p:pic>
      <p:cxnSp>
        <p:nvCxnSpPr>
          <p:cNvPr id="6" name="Düz Ok Bağlayıcısı 5"/>
          <p:cNvCxnSpPr/>
          <p:nvPr/>
        </p:nvCxnSpPr>
        <p:spPr>
          <a:xfrm>
            <a:off x="3863752" y="2793958"/>
            <a:ext cx="576064" cy="56931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Düz Ok Bağlayıcısı 13"/>
          <p:cNvCxnSpPr/>
          <p:nvPr/>
        </p:nvCxnSpPr>
        <p:spPr>
          <a:xfrm flipH="1">
            <a:off x="4883072" y="2384967"/>
            <a:ext cx="18002" cy="123687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Düz Ok Bağlayıcısı 21"/>
          <p:cNvCxnSpPr/>
          <p:nvPr/>
        </p:nvCxnSpPr>
        <p:spPr>
          <a:xfrm flipH="1">
            <a:off x="5951984" y="2491923"/>
            <a:ext cx="1085878" cy="85764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Unvan 4"/>
          <p:cNvSpPr>
            <a:spLocks noGrp="1"/>
          </p:cNvSpPr>
          <p:nvPr>
            <p:ph type="title"/>
          </p:nvPr>
        </p:nvSpPr>
        <p:spPr>
          <a:xfrm>
            <a:off x="5606980" y="825500"/>
            <a:ext cx="6119446" cy="600100"/>
          </a:xfrm>
        </p:spPr>
        <p:txBody>
          <a:bodyPr>
            <a:noAutofit/>
          </a:bodyPr>
          <a:lstStyle/>
          <a:p>
            <a:pPr algn="l"/>
            <a:r>
              <a:rPr lang="tr-TR" sz="3200" b="1" dirty="0">
                <a:solidFill>
                  <a:srgbClr val="FF0000"/>
                </a:solidFill>
                <a:latin typeface="Arial" pitchFamily="34" charset="0"/>
                <a:ea typeface="+mn-ea"/>
                <a:cs typeface="Arial" pitchFamily="34" charset="0"/>
              </a:rPr>
              <a:t>Aşı Uygulama Teknikleri- 3</a:t>
            </a:r>
          </a:p>
        </p:txBody>
      </p:sp>
      <p:pic>
        <p:nvPicPr>
          <p:cNvPr id="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2576" y="5580064"/>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Dikdörtgen 8"/>
          <p:cNvSpPr/>
          <p:nvPr/>
        </p:nvSpPr>
        <p:spPr>
          <a:xfrm>
            <a:off x="4727849" y="6309320"/>
            <a:ext cx="2961687" cy="369332"/>
          </a:xfrm>
          <a:prstGeom prst="rect">
            <a:avLst/>
          </a:prstGeom>
        </p:spPr>
        <p:txBody>
          <a:bodyPr wrap="square">
            <a:spAutoFit/>
          </a:bodyPr>
          <a:lstStyle/>
          <a:p>
            <a:pPr lvl="0" algn="ctr">
              <a:defRPr/>
            </a:pP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Aşıyla Hastalıkları Aşıyoruz</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5859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609600" y="2803490"/>
            <a:ext cx="10972800" cy="3322674"/>
          </a:xfrm>
        </p:spPr>
        <p:txBody>
          <a:bodyPr/>
          <a:lstStyle/>
          <a:p>
            <a:pPr algn="ctr">
              <a:buNone/>
            </a:pPr>
            <a:r>
              <a:rPr lang="tr-TR" sz="4000" b="1" dirty="0" smtClean="0">
                <a:solidFill>
                  <a:srgbClr val="FF0000"/>
                </a:solidFill>
                <a:latin typeface="Arial" pitchFamily="34" charset="0"/>
                <a:cs typeface="Arial" pitchFamily="34" charset="0"/>
              </a:rPr>
              <a:t>Aşı Uygulamalarında Genel Kurallar</a:t>
            </a:r>
            <a:endParaRPr lang="tr-TR" sz="4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1386673" y="1095269"/>
            <a:ext cx="9878227"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 Uygulamalarında Genel Kurallar-1</a:t>
            </a:r>
            <a:endParaRPr lang="tr-TR" sz="3200" dirty="0">
              <a:solidFill>
                <a:srgbClr val="0070C0"/>
              </a:solidFill>
              <a:latin typeface="Times New Roman" panose="02020603050405020304" pitchFamily="18" charset="0"/>
              <a:cs typeface="Times New Roman" panose="02020603050405020304" pitchFamily="18"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64055"/>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ikdörtgen 6"/>
          <p:cNvSpPr/>
          <p:nvPr/>
        </p:nvSpPr>
        <p:spPr>
          <a:xfrm>
            <a:off x="542824" y="1892776"/>
            <a:ext cx="11404600" cy="3477875"/>
          </a:xfrm>
          <a:prstGeom prst="rect">
            <a:avLst/>
          </a:prstGeom>
        </p:spPr>
        <p:txBody>
          <a:bodyPr wrap="square">
            <a:spAutoFit/>
          </a:bodyPr>
          <a:lstStyle/>
          <a:p>
            <a:pPr marL="342900" indent="-342900" algn="just">
              <a:buClr>
                <a:srgbClr val="FF0000"/>
              </a:buClr>
              <a:buFont typeface="Arial" pitchFamily="34" charset="0"/>
              <a:buChar char="#"/>
              <a:defRPr/>
            </a:pPr>
            <a:r>
              <a:rPr lang="tr-TR" sz="2200" dirty="0">
                <a:latin typeface="Arial" pitchFamily="34" charset="0"/>
                <a:cs typeface="Arial" pitchFamily="34" charset="0"/>
              </a:rPr>
              <a:t>Aşı uygulamalarından önce enjektör, aşı ve varsa sulandırıcı üzerindeki etiketi ve son kullanma tarihi kontrol edilmeli, </a:t>
            </a:r>
          </a:p>
          <a:p>
            <a:pPr marL="342900" indent="-342900" algn="just">
              <a:buClr>
                <a:srgbClr val="FF0000"/>
              </a:buClr>
              <a:buFont typeface="Arial" pitchFamily="34" charset="0"/>
              <a:buChar char="#"/>
              <a:defRPr/>
            </a:pPr>
            <a:r>
              <a:rPr lang="tr-TR" sz="2200" dirty="0">
                <a:latin typeface="Arial" pitchFamily="34" charset="0"/>
                <a:cs typeface="Arial" pitchFamily="34" charset="0"/>
              </a:rPr>
              <a:t>Miadı (kullanım süresi) önce dolacak veya son kullanma tarihi en yakın olan aşı ilk önce kullanılmalı, </a:t>
            </a:r>
          </a:p>
          <a:p>
            <a:pPr marL="342900" indent="-342900" algn="just">
              <a:buClr>
                <a:srgbClr val="FF0000"/>
              </a:buClr>
              <a:buFont typeface="Arial" pitchFamily="34" charset="0"/>
              <a:buChar char="#"/>
              <a:defRPr/>
            </a:pPr>
            <a:r>
              <a:rPr lang="tr-TR" sz="2200" dirty="0">
                <a:latin typeface="Arial" pitchFamily="34" charset="0"/>
                <a:cs typeface="Arial" pitchFamily="34" charset="0"/>
              </a:rPr>
              <a:t>Açılan çoklu aşı </a:t>
            </a:r>
            <a:r>
              <a:rPr lang="tr-TR" sz="2200" dirty="0" err="1">
                <a:latin typeface="Arial" pitchFamily="34" charset="0"/>
                <a:cs typeface="Arial" pitchFamily="34" charset="0"/>
              </a:rPr>
              <a:t>flakonlarına</a:t>
            </a:r>
            <a:r>
              <a:rPr lang="tr-TR" sz="2200" dirty="0">
                <a:latin typeface="Arial" pitchFamily="34" charset="0"/>
                <a:cs typeface="Arial" pitchFamily="34" charset="0"/>
              </a:rPr>
              <a:t> açılış tarih ve saati yazılmalı,</a:t>
            </a:r>
          </a:p>
          <a:p>
            <a:pPr marL="342900" indent="-342900" algn="just">
              <a:buClr>
                <a:srgbClr val="FF0000"/>
              </a:buClr>
              <a:buFont typeface="Arial" pitchFamily="34" charset="0"/>
              <a:buChar char="#"/>
              <a:defRPr/>
            </a:pPr>
            <a:r>
              <a:rPr lang="tr-TR" sz="2200" dirty="0">
                <a:latin typeface="Arial" pitchFamily="34" charset="0"/>
                <a:cs typeface="Arial" pitchFamily="34" charset="0"/>
              </a:rPr>
              <a:t>Kullanıma hazır enjektörlü aşılar hariç, her aşı için ayrı ve steril bir enjektör kullanılmalı,</a:t>
            </a:r>
          </a:p>
          <a:p>
            <a:pPr marL="342900" indent="-342900" algn="just">
              <a:buClr>
                <a:srgbClr val="FF0000"/>
              </a:buClr>
              <a:buFont typeface="Arial" pitchFamily="34" charset="0"/>
              <a:buChar char="#"/>
              <a:defRPr/>
            </a:pPr>
            <a:r>
              <a:rPr lang="tr-TR" sz="2200" dirty="0" err="1">
                <a:latin typeface="Arial" pitchFamily="34" charset="0"/>
                <a:cs typeface="Arial" pitchFamily="34" charset="0"/>
              </a:rPr>
              <a:t>DaBT</a:t>
            </a:r>
            <a:r>
              <a:rPr lang="tr-TR" sz="2200" dirty="0">
                <a:latin typeface="Arial" pitchFamily="34" charset="0"/>
                <a:cs typeface="Arial" pitchFamily="34" charset="0"/>
              </a:rPr>
              <a:t>-İPA-</a:t>
            </a:r>
            <a:r>
              <a:rPr lang="tr-TR" sz="2200" dirty="0" err="1">
                <a:latin typeface="Arial" pitchFamily="34" charset="0"/>
                <a:cs typeface="Arial" pitchFamily="34" charset="0"/>
              </a:rPr>
              <a:t>Hib</a:t>
            </a:r>
            <a:r>
              <a:rPr lang="tr-TR" sz="2200" dirty="0">
                <a:latin typeface="Arial" pitchFamily="34" charset="0"/>
                <a:cs typeface="Arial" pitchFamily="34" charset="0"/>
              </a:rPr>
              <a:t> beşli karma aşısı dışındaki aşılar aynı enjektörde karıştırılmamalı, </a:t>
            </a:r>
          </a:p>
          <a:p>
            <a:pPr marL="342900" indent="-342900" algn="just">
              <a:buClr>
                <a:srgbClr val="FF0000"/>
              </a:buClr>
              <a:buFont typeface="Arial" pitchFamily="34" charset="0"/>
              <a:buChar char="#"/>
              <a:defRPr/>
            </a:pPr>
            <a:r>
              <a:rPr lang="tr-TR" sz="2200" dirty="0">
                <a:latin typeface="Arial" pitchFamily="34" charset="0"/>
                <a:cs typeface="Arial" pitchFamily="34" charset="0"/>
              </a:rPr>
              <a:t>Aşılamada iki doz arasında olması gereken en az sürelere mutlaka uyulmalıdır. Bırakılması gereken en az süreye uyulmadığında yapılan doz geçersiz sayılır ve uygun süre sonra tekrarlanır.</a:t>
            </a:r>
          </a:p>
        </p:txBody>
      </p:sp>
      <p:sp>
        <p:nvSpPr>
          <p:cNvPr id="8" name="Dikdörtgen 7"/>
          <p:cNvSpPr/>
          <p:nvPr/>
        </p:nvSpPr>
        <p:spPr>
          <a:xfrm>
            <a:off x="4799857" y="6309320"/>
            <a:ext cx="2890535" cy="369332"/>
          </a:xfrm>
          <a:prstGeom prst="rect">
            <a:avLst/>
          </a:prstGeom>
        </p:spPr>
        <p:txBody>
          <a:bodyPr wrap="none">
            <a:spAutoFit/>
          </a:bodyPr>
          <a:lstStyle/>
          <a:p>
            <a:pP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Aşılı Çocuk, Sağlıklı Çocuk</a:t>
            </a:r>
          </a:p>
        </p:txBody>
      </p:sp>
    </p:spTree>
    <p:extLst>
      <p:ext uri="{BB962C8B-B14F-4D97-AF65-F5344CB8AC3E}">
        <p14:creationId xmlns:p14="http://schemas.microsoft.com/office/powerpoint/2010/main" val="1729366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64055"/>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ikdörtgen 6"/>
          <p:cNvSpPr/>
          <p:nvPr/>
        </p:nvSpPr>
        <p:spPr>
          <a:xfrm>
            <a:off x="647700" y="2086180"/>
            <a:ext cx="11391900" cy="3477875"/>
          </a:xfrm>
          <a:prstGeom prst="rect">
            <a:avLst/>
          </a:prstGeom>
        </p:spPr>
        <p:txBody>
          <a:bodyPr wrap="square">
            <a:spAutoFit/>
          </a:bodyPr>
          <a:lstStyle/>
          <a:p>
            <a:pPr marL="342900" indent="-342900" algn="just">
              <a:buClr>
                <a:srgbClr val="FF0000"/>
              </a:buClr>
              <a:buFont typeface="Arial" pitchFamily="34" charset="0"/>
              <a:buChar char="#"/>
              <a:defRPr/>
            </a:pPr>
            <a:r>
              <a:rPr lang="tr-TR" sz="2200" dirty="0">
                <a:latin typeface="Arial" pitchFamily="34" charset="0"/>
                <a:cs typeface="Arial" pitchFamily="34" charset="0"/>
              </a:rPr>
              <a:t>Aşı takviminde belirtilen uygulama zamanları ve uygulama aralıklarına uymak esastır. </a:t>
            </a:r>
            <a:r>
              <a:rPr lang="tr-TR" sz="2200" b="1" i="1" dirty="0">
                <a:latin typeface="Arial" pitchFamily="34" charset="0"/>
                <a:cs typeface="Arial" pitchFamily="34" charset="0"/>
              </a:rPr>
              <a:t>Ancak zorunlu hallerde;</a:t>
            </a:r>
          </a:p>
          <a:p>
            <a:pPr marL="712788" indent="-447675" algn="just">
              <a:buClr>
                <a:srgbClr val="FF0000"/>
              </a:buClr>
              <a:buFont typeface="Wingdings" panose="05000000000000000000" pitchFamily="2" charset="2"/>
              <a:buChar char="ü"/>
              <a:defRPr/>
            </a:pPr>
            <a:r>
              <a:rPr lang="tr-TR" sz="2200" dirty="0" err="1">
                <a:latin typeface="Arial" pitchFamily="34" charset="0"/>
                <a:cs typeface="Arial" pitchFamily="34" charset="0"/>
              </a:rPr>
              <a:t>DaBT</a:t>
            </a:r>
            <a:r>
              <a:rPr lang="tr-TR" sz="2200" dirty="0">
                <a:latin typeface="Arial" pitchFamily="34" charset="0"/>
                <a:cs typeface="Arial" pitchFamily="34" charset="0"/>
              </a:rPr>
              <a:t>-İPA-</a:t>
            </a:r>
            <a:r>
              <a:rPr lang="tr-TR" sz="2200" dirty="0" err="1">
                <a:latin typeface="Arial" pitchFamily="34" charset="0"/>
                <a:cs typeface="Arial" pitchFamily="34" charset="0"/>
              </a:rPr>
              <a:t>Hib</a:t>
            </a:r>
            <a:r>
              <a:rPr lang="tr-TR" sz="2200" dirty="0">
                <a:latin typeface="Arial" pitchFamily="34" charset="0"/>
                <a:cs typeface="Arial" pitchFamily="34" charset="0"/>
              </a:rPr>
              <a:t> aşısının 1. ile 2. ve 2. ile 3. dozları arasındaki süre en az 4 hafta olmalıdır. Aynı aşının 3. dozu ile </a:t>
            </a:r>
            <a:r>
              <a:rPr lang="tr-TR" sz="2200" dirty="0" err="1">
                <a:latin typeface="Arial" pitchFamily="34" charset="0"/>
                <a:cs typeface="Arial" pitchFamily="34" charset="0"/>
              </a:rPr>
              <a:t>rapel</a:t>
            </a:r>
            <a:r>
              <a:rPr lang="tr-TR" sz="2200" dirty="0">
                <a:latin typeface="Arial" pitchFamily="34" charset="0"/>
                <a:cs typeface="Arial" pitchFamily="34" charset="0"/>
              </a:rPr>
              <a:t> dozu arasındaki süre ise en az 6 ay olmalı,</a:t>
            </a:r>
          </a:p>
          <a:p>
            <a:pPr marL="712788" indent="-447675" algn="just">
              <a:buClr>
                <a:srgbClr val="FF0000"/>
              </a:buClr>
              <a:buFont typeface="Wingdings" panose="05000000000000000000" pitchFamily="2" charset="2"/>
              <a:buChar char="ü"/>
              <a:defRPr/>
            </a:pPr>
            <a:r>
              <a:rPr lang="tr-TR" sz="2200" dirty="0">
                <a:latin typeface="Arial" pitchFamily="34" charset="0"/>
                <a:cs typeface="Arial" pitchFamily="34" charset="0"/>
              </a:rPr>
              <a:t>Kızamık antijeni içeren 2 aşı arasında en az 4 hafta süre olmalı,</a:t>
            </a:r>
          </a:p>
          <a:p>
            <a:pPr marL="712788" indent="-447675" algn="just">
              <a:buClr>
                <a:srgbClr val="FF0000"/>
              </a:buClr>
              <a:buFont typeface="Wingdings" panose="05000000000000000000" pitchFamily="2" charset="2"/>
              <a:buChar char="ü"/>
              <a:defRPr/>
            </a:pPr>
            <a:r>
              <a:rPr lang="tr-TR" sz="2200" dirty="0">
                <a:latin typeface="Arial" pitchFamily="34" charset="0"/>
                <a:cs typeface="Arial" pitchFamily="34" charset="0"/>
              </a:rPr>
              <a:t>Hepatit B’nin 1. ve 2. dozu arasında en az 4 hafta, 2. ve 3. dozu arasında en az 8 hafta olmalı, ayrıca 3. doz 1. dozdan en az 16 hafta sonra uygulanmalıdır</a:t>
            </a:r>
          </a:p>
          <a:p>
            <a:pPr marL="712788" indent="-447675" algn="just">
              <a:buClr>
                <a:srgbClr val="FF0000"/>
              </a:buClr>
              <a:buFont typeface="Wingdings" panose="05000000000000000000" pitchFamily="2" charset="2"/>
              <a:buChar char="ü"/>
              <a:defRPr/>
            </a:pPr>
            <a:r>
              <a:rPr lang="tr-TR" sz="2200" dirty="0">
                <a:latin typeface="Arial" pitchFamily="34" charset="0"/>
                <a:cs typeface="Arial" pitchFamily="34" charset="0"/>
              </a:rPr>
              <a:t>KPA 12. aydan küçük çocuklarda, </a:t>
            </a:r>
            <a:r>
              <a:rPr lang="tr-TR" sz="2200" dirty="0" err="1">
                <a:latin typeface="Arial" pitchFamily="34" charset="0"/>
                <a:cs typeface="Arial" pitchFamily="34" charset="0"/>
              </a:rPr>
              <a:t>primer</a:t>
            </a:r>
            <a:r>
              <a:rPr lang="tr-TR" sz="2200" dirty="0">
                <a:latin typeface="Arial" pitchFamily="34" charset="0"/>
                <a:cs typeface="Arial" pitchFamily="34" charset="0"/>
              </a:rPr>
              <a:t> seri dozları arasında en az 4 hafta süre bırakılmalıdır. 12. ay ve üzerinde uygulanan dozlar arasında ise en az 8 hafta süre bırakılmalıdır. 3. doz ile pekiştirme dozu arasında en az 8 hafta süre olmalıdır.	</a:t>
            </a:r>
          </a:p>
        </p:txBody>
      </p:sp>
      <p:sp>
        <p:nvSpPr>
          <p:cNvPr id="2" name="Dikdörtgen 1"/>
          <p:cNvSpPr/>
          <p:nvPr/>
        </p:nvSpPr>
        <p:spPr>
          <a:xfrm>
            <a:off x="4266078" y="6237312"/>
            <a:ext cx="3469860" cy="369332"/>
          </a:xfrm>
          <a:prstGeom prst="rect">
            <a:avLst/>
          </a:prstGeom>
        </p:spPr>
        <p:txBody>
          <a:bodyPr wrap="none">
            <a:spAutoFit/>
          </a:bodyPr>
          <a:lstStyle/>
          <a:p>
            <a:pPr algn="ct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Aşılanma Her Çocuğun Hakkıdır</a:t>
            </a:r>
          </a:p>
        </p:txBody>
      </p:sp>
      <p:sp>
        <p:nvSpPr>
          <p:cNvPr id="8" name="Dikdörtgen 7"/>
          <p:cNvSpPr/>
          <p:nvPr/>
        </p:nvSpPr>
        <p:spPr>
          <a:xfrm>
            <a:off x="1286189" y="1225899"/>
            <a:ext cx="9978711"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 Uygulamalarında Genel Kurallar-2</a:t>
            </a:r>
            <a:endParaRPr lang="tr-TR"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4817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5951" y="5448254"/>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ikdörtgen 5"/>
          <p:cNvSpPr/>
          <p:nvPr/>
        </p:nvSpPr>
        <p:spPr>
          <a:xfrm>
            <a:off x="475010" y="1856772"/>
            <a:ext cx="11493500" cy="3477875"/>
          </a:xfrm>
          <a:prstGeom prst="rect">
            <a:avLst/>
          </a:prstGeom>
        </p:spPr>
        <p:txBody>
          <a:bodyPr wrap="square">
            <a:spAutoFit/>
          </a:bodyPr>
          <a:lstStyle/>
          <a:p>
            <a:pPr marL="342900" indent="-342900" algn="just">
              <a:buClr>
                <a:srgbClr val="FF0000"/>
              </a:buClr>
              <a:buFont typeface="Arial" pitchFamily="34" charset="0"/>
              <a:buChar char="#"/>
              <a:defRPr/>
            </a:pPr>
            <a:r>
              <a:rPr lang="tr-TR" sz="2200" dirty="0">
                <a:latin typeface="Arial" pitchFamily="34" charset="0"/>
                <a:cs typeface="Arial" pitchFamily="34" charset="0"/>
              </a:rPr>
              <a:t>Kural olarak </a:t>
            </a:r>
            <a:r>
              <a:rPr lang="tr-TR" sz="2200" u="sng" dirty="0" err="1">
                <a:latin typeface="Arial" pitchFamily="34" charset="0"/>
                <a:cs typeface="Arial" pitchFamily="34" charset="0"/>
              </a:rPr>
              <a:t>parenteral</a:t>
            </a:r>
            <a:r>
              <a:rPr lang="tr-TR" sz="2200" u="sng" dirty="0">
                <a:latin typeface="Arial" pitchFamily="34" charset="0"/>
                <a:cs typeface="Arial" pitchFamily="34" charset="0"/>
              </a:rPr>
              <a:t> (enjeksiyonla) uygulanan iki canlı </a:t>
            </a:r>
            <a:r>
              <a:rPr lang="tr-TR" sz="2200" u="sng" dirty="0" err="1">
                <a:latin typeface="Arial" pitchFamily="34" charset="0"/>
                <a:cs typeface="Arial" pitchFamily="34" charset="0"/>
              </a:rPr>
              <a:t>viral</a:t>
            </a:r>
            <a:r>
              <a:rPr lang="tr-TR" sz="2200" u="sng" dirty="0">
                <a:latin typeface="Arial" pitchFamily="34" charset="0"/>
                <a:cs typeface="Arial" pitchFamily="34" charset="0"/>
              </a:rPr>
              <a:t> aşı</a:t>
            </a:r>
            <a:r>
              <a:rPr lang="tr-TR" sz="2200" dirty="0">
                <a:latin typeface="Arial" pitchFamily="34" charset="0"/>
                <a:cs typeface="Arial" pitchFamily="34" charset="0"/>
              </a:rPr>
              <a:t> aynı anda uygulanabilir.</a:t>
            </a:r>
          </a:p>
          <a:p>
            <a:pPr marL="342900" indent="-342900" algn="just">
              <a:buClr>
                <a:srgbClr val="FF0000"/>
              </a:buClr>
              <a:buFont typeface="Arial" pitchFamily="34" charset="0"/>
              <a:buChar char="#"/>
              <a:defRPr/>
            </a:pPr>
            <a:r>
              <a:rPr lang="tr-TR" sz="2200" dirty="0">
                <a:latin typeface="Arial" pitchFamily="34" charset="0"/>
                <a:cs typeface="Arial" pitchFamily="34" charset="0"/>
              </a:rPr>
              <a:t>İki canlı aşı aynı anda uygulanamayacaksa aralarında en az 4 hafta süre bırakılması gerekir. </a:t>
            </a:r>
          </a:p>
          <a:p>
            <a:pPr marL="342900" indent="-342900" algn="just">
              <a:buClr>
                <a:srgbClr val="FF0000"/>
              </a:buClr>
              <a:buFont typeface="Arial" pitchFamily="34" charset="0"/>
              <a:buChar char="#"/>
              <a:defRPr/>
            </a:pPr>
            <a:r>
              <a:rPr lang="tr-TR" sz="2200" dirty="0">
                <a:latin typeface="Arial" pitchFamily="34" charset="0"/>
                <a:cs typeface="Arial" pitchFamily="34" charset="0"/>
              </a:rPr>
              <a:t>OPA ile diğer canlı aşılar arasında süre bırakılması gerekmez.</a:t>
            </a:r>
          </a:p>
          <a:p>
            <a:pPr marL="342900" indent="-342900" algn="just">
              <a:buClr>
                <a:srgbClr val="FF0000"/>
              </a:buClr>
              <a:buFont typeface="Arial" pitchFamily="34" charset="0"/>
              <a:buChar char="#"/>
              <a:defRPr/>
            </a:pPr>
            <a:r>
              <a:rPr lang="tr-TR" sz="2200" dirty="0">
                <a:latin typeface="Arial" pitchFamily="34" charset="0"/>
                <a:cs typeface="Arial" pitchFamily="34" charset="0"/>
              </a:rPr>
              <a:t>Kızamık ve Suçiçeği hastalıkları ya da aşıları sonrası </a:t>
            </a:r>
            <a:r>
              <a:rPr lang="tr-TR" sz="2200" dirty="0" err="1">
                <a:latin typeface="Arial" pitchFamily="34" charset="0"/>
                <a:cs typeface="Arial" pitchFamily="34" charset="0"/>
              </a:rPr>
              <a:t>lenfopeni</a:t>
            </a:r>
            <a:r>
              <a:rPr lang="tr-TR" sz="2200" dirty="0">
                <a:latin typeface="Arial" pitchFamily="34" charset="0"/>
                <a:cs typeface="Arial" pitchFamily="34" charset="0"/>
              </a:rPr>
              <a:t> (t lenfosit azalması) oluşma olasılığı nedeniyle, hücresel bağışıklık yetersiz kalabileceğinden Kızamık ya da Suçiçeği içeren aşılar sonrası BCG uygulanmasında 4 haftalık bir süre bırakmak gerekir. </a:t>
            </a:r>
          </a:p>
          <a:p>
            <a:pPr marL="342900" indent="-342900" algn="just">
              <a:buClr>
                <a:srgbClr val="FF0000"/>
              </a:buClr>
              <a:buFont typeface="Arial" pitchFamily="34" charset="0"/>
              <a:buChar char="#"/>
              <a:defRPr/>
            </a:pPr>
            <a:r>
              <a:rPr lang="tr-TR" sz="2200" dirty="0">
                <a:latin typeface="Arial" pitchFamily="34" charset="0"/>
                <a:cs typeface="Arial" pitchFamily="34" charset="0"/>
              </a:rPr>
              <a:t>BCG’nin önce uygulandığı durumda ise Kızamık ya da Suçiçeği içeren aşıların uygulanması için süre bırakmaya gerek yoktur. </a:t>
            </a:r>
          </a:p>
        </p:txBody>
      </p:sp>
      <p:sp>
        <p:nvSpPr>
          <p:cNvPr id="7" name="Dikdörtgen 6"/>
          <p:cNvSpPr/>
          <p:nvPr/>
        </p:nvSpPr>
        <p:spPr>
          <a:xfrm>
            <a:off x="3935760" y="6309320"/>
            <a:ext cx="4572000" cy="369332"/>
          </a:xfrm>
          <a:prstGeom prst="rect">
            <a:avLst/>
          </a:prstGeom>
        </p:spPr>
        <p:txBody>
          <a:bodyPr>
            <a:spAutoFit/>
          </a:bodyPr>
          <a:lstStyle/>
          <a:p>
            <a:pPr algn="ct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Her Şeyin Başı Sağlık, Sağlığın Başı </a:t>
            </a: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
        <p:nvSpPr>
          <p:cNvPr id="8" name="Dikdörtgen 7"/>
          <p:cNvSpPr/>
          <p:nvPr/>
        </p:nvSpPr>
        <p:spPr>
          <a:xfrm>
            <a:off x="1045029" y="1085221"/>
            <a:ext cx="10023951"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 Uygulamalarında Genel Kurallar-3</a:t>
            </a:r>
            <a:endParaRPr lang="tr-TR"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5839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84267"/>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ikdörtgen 5"/>
          <p:cNvSpPr/>
          <p:nvPr/>
        </p:nvSpPr>
        <p:spPr>
          <a:xfrm>
            <a:off x="812800" y="1920776"/>
            <a:ext cx="11125199" cy="3816429"/>
          </a:xfrm>
          <a:prstGeom prst="rect">
            <a:avLst/>
          </a:prstGeom>
        </p:spPr>
        <p:txBody>
          <a:bodyPr wrap="square">
            <a:spAutoFit/>
          </a:bodyPr>
          <a:lstStyle/>
          <a:p>
            <a:pPr marL="342900" indent="-342900" algn="just">
              <a:buClr>
                <a:srgbClr val="FF0000"/>
              </a:buClr>
              <a:buFont typeface="Arial" pitchFamily="34" charset="0"/>
              <a:buChar char="#"/>
              <a:defRPr/>
            </a:pPr>
            <a:r>
              <a:rPr lang="tr-TR" sz="2200" dirty="0">
                <a:latin typeface="Arial" pitchFamily="34" charset="0"/>
                <a:cs typeface="Arial" pitchFamily="34" charset="0"/>
              </a:rPr>
              <a:t>Canlı virüs aşıları Tüberkülin Cilt Testini (TCT) bozabilir, bu nedenle </a:t>
            </a:r>
            <a:r>
              <a:rPr lang="tr-TR" sz="2200" dirty="0" err="1">
                <a:latin typeface="Arial" pitchFamily="34" charset="0"/>
                <a:cs typeface="Arial" pitchFamily="34" charset="0"/>
              </a:rPr>
              <a:t>ppd</a:t>
            </a:r>
            <a:r>
              <a:rPr lang="tr-TR" sz="2200" dirty="0">
                <a:latin typeface="Arial" pitchFamily="34" charset="0"/>
                <a:cs typeface="Arial" pitchFamily="34" charset="0"/>
              </a:rPr>
              <a:t> uygulaması Kızamık içeren aşılar ile aynı günde veya 4–6 hafta sonra yapılmalıdır.</a:t>
            </a:r>
          </a:p>
          <a:p>
            <a:pPr marL="342900" indent="-342900" algn="just">
              <a:buClr>
                <a:srgbClr val="FF0000"/>
              </a:buClr>
              <a:buFont typeface="Arial" pitchFamily="34" charset="0"/>
              <a:buChar char="#"/>
              <a:defRPr/>
            </a:pPr>
            <a:r>
              <a:rPr lang="tr-TR" sz="2200" dirty="0">
                <a:latin typeface="Arial" pitchFamily="34" charset="0"/>
                <a:cs typeface="Arial" pitchFamily="34" charset="0"/>
              </a:rPr>
              <a:t>OPA yapıldıktan sonra, çocuğun beslenmesinin sınırlanmasına gerek yoktur. Anne sütü rahatlıkla verilebilir.</a:t>
            </a:r>
          </a:p>
          <a:p>
            <a:pPr marL="342900" indent="-342900" algn="just">
              <a:buClr>
                <a:srgbClr val="FF0000"/>
              </a:buClr>
              <a:buFont typeface="Arial" pitchFamily="34" charset="0"/>
              <a:buChar char="#"/>
              <a:defRPr/>
            </a:pPr>
            <a:r>
              <a:rPr lang="tr-TR" sz="2200" dirty="0">
                <a:latin typeface="Arial" pitchFamily="34" charset="0"/>
                <a:cs typeface="Arial" pitchFamily="34" charset="0"/>
              </a:rPr>
              <a:t>İshali olan çocuğa OPA uygulanabilir, ancak 4 hafta sonra fazladan bir doz daha yapılır. </a:t>
            </a:r>
          </a:p>
          <a:p>
            <a:pPr marL="342900" indent="-342900" algn="just">
              <a:buClr>
                <a:srgbClr val="FF0000"/>
              </a:buClr>
              <a:buFont typeface="Arial" pitchFamily="34" charset="0"/>
              <a:buChar char="#"/>
              <a:defRPr/>
            </a:pPr>
            <a:r>
              <a:rPr lang="tr-TR" sz="2200" dirty="0">
                <a:latin typeface="Arial" pitchFamily="34" charset="0"/>
                <a:cs typeface="Arial" pitchFamily="34" charset="0"/>
              </a:rPr>
              <a:t>Genel ilke olarak gebelikte canlı aşılar yapılmamalıdır, ancak risk-yarar </a:t>
            </a:r>
            <a:r>
              <a:rPr lang="tr-TR" sz="2200" dirty="0" smtClean="0">
                <a:latin typeface="Arial" pitchFamily="34" charset="0"/>
                <a:cs typeface="Arial" pitchFamily="34" charset="0"/>
              </a:rPr>
              <a:t>durumu </a:t>
            </a:r>
            <a:r>
              <a:rPr lang="tr-TR" sz="2200" dirty="0">
                <a:latin typeface="Arial" pitchFamily="34" charset="0"/>
                <a:cs typeface="Arial" pitchFamily="34" charset="0"/>
              </a:rPr>
              <a:t>göz önüne alınarak duruma göre karar verilmelidir.</a:t>
            </a:r>
          </a:p>
          <a:p>
            <a:pPr marL="342900" indent="-342900" algn="just">
              <a:buClr>
                <a:srgbClr val="FF0000"/>
              </a:buClr>
              <a:buFont typeface="Arial" pitchFamily="34" charset="0"/>
              <a:buChar char="#"/>
              <a:defRPr/>
            </a:pPr>
            <a:r>
              <a:rPr lang="tr-TR" sz="2200" dirty="0">
                <a:latin typeface="Arial" pitchFamily="34" charset="0"/>
                <a:cs typeface="Arial" pitchFamily="34" charset="0"/>
              </a:rPr>
              <a:t>BCG aşısı doğumdan itibaren yapılabilir, ancak uygulama kolaylığı, daha az komplikasyon olması ve </a:t>
            </a:r>
            <a:r>
              <a:rPr lang="tr-TR" sz="2200" dirty="0" err="1">
                <a:latin typeface="Arial" pitchFamily="34" charset="0"/>
                <a:cs typeface="Arial" pitchFamily="34" charset="0"/>
              </a:rPr>
              <a:t>immünitenin</a:t>
            </a:r>
            <a:r>
              <a:rPr lang="tr-TR" sz="2200" dirty="0">
                <a:latin typeface="Arial" pitchFamily="34" charset="0"/>
                <a:cs typeface="Arial" pitchFamily="34" charset="0"/>
              </a:rPr>
              <a:t> daha kuvvetli gelişmesi için 2 ayı doldurduğunda uygulanmalıdı</a:t>
            </a:r>
            <a:r>
              <a:rPr lang="tr-TR" sz="2200" dirty="0">
                <a:latin typeface="Times New Roman" panose="02020603050405020304" pitchFamily="18" charset="0"/>
                <a:cs typeface="Times New Roman" panose="02020603050405020304" pitchFamily="18" charset="0"/>
              </a:rPr>
              <a:t>r.</a:t>
            </a:r>
          </a:p>
        </p:txBody>
      </p:sp>
      <p:sp>
        <p:nvSpPr>
          <p:cNvPr id="7" name="Dikdörtgen 6"/>
          <p:cNvSpPr/>
          <p:nvPr/>
        </p:nvSpPr>
        <p:spPr>
          <a:xfrm>
            <a:off x="4583833" y="6237312"/>
            <a:ext cx="3805529" cy="369332"/>
          </a:xfrm>
          <a:prstGeom prst="rect">
            <a:avLst/>
          </a:prstGeom>
        </p:spPr>
        <p:txBody>
          <a:bodyPr wrap="none">
            <a:spAutoFit/>
          </a:bodyPr>
          <a:lstStyle/>
          <a:p>
            <a:pPr>
              <a:defRPr/>
            </a:pP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Aşılar Sadece Çocuklar İçin Değildir</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
        <p:nvSpPr>
          <p:cNvPr id="8" name="Dikdörtgen 7"/>
          <p:cNvSpPr/>
          <p:nvPr/>
        </p:nvSpPr>
        <p:spPr>
          <a:xfrm>
            <a:off x="1256044" y="1145511"/>
            <a:ext cx="9640556"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 Uygulamalarında Genel Kurallar-4</a:t>
            </a:r>
            <a:endParaRPr lang="tr-TR"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81657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84267"/>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ikdörtgen 5"/>
          <p:cNvSpPr/>
          <p:nvPr/>
        </p:nvSpPr>
        <p:spPr>
          <a:xfrm>
            <a:off x="495300" y="2106392"/>
            <a:ext cx="11150600" cy="3477875"/>
          </a:xfrm>
          <a:prstGeom prst="rect">
            <a:avLst/>
          </a:prstGeom>
        </p:spPr>
        <p:txBody>
          <a:bodyPr wrap="square">
            <a:spAutoFit/>
          </a:bodyPr>
          <a:lstStyle/>
          <a:p>
            <a:pPr marL="342900" indent="-342900" algn="just">
              <a:buClr>
                <a:srgbClr val="FF0000"/>
              </a:buClr>
              <a:buFont typeface="Arial" pitchFamily="34" charset="0"/>
              <a:buChar char="#"/>
              <a:defRPr/>
            </a:pPr>
            <a:r>
              <a:rPr lang="pl-PL" sz="2200" dirty="0">
                <a:latin typeface="Arial" pitchFamily="34" charset="0"/>
                <a:cs typeface="Arial" pitchFamily="34" charset="0"/>
              </a:rPr>
              <a:t>BCG aşılaması ile ilgili olarak;</a:t>
            </a:r>
            <a:r>
              <a:rPr lang="tr-TR" sz="2200" dirty="0">
                <a:latin typeface="Arial" pitchFamily="34" charset="0"/>
                <a:cs typeface="Arial" pitchFamily="34" charset="0"/>
              </a:rPr>
              <a:t> kayıtlara göre BCG yapıldığı bilinen çocuklara (</a:t>
            </a:r>
            <a:r>
              <a:rPr lang="tr-TR" sz="2200" dirty="0" err="1">
                <a:latin typeface="Arial" pitchFamily="34" charset="0"/>
                <a:cs typeface="Arial" pitchFamily="34" charset="0"/>
              </a:rPr>
              <a:t>skar</a:t>
            </a:r>
            <a:r>
              <a:rPr lang="tr-TR" sz="2200" dirty="0">
                <a:latin typeface="Arial" pitchFamily="34" charset="0"/>
                <a:cs typeface="Arial" pitchFamily="34" charset="0"/>
              </a:rPr>
              <a:t> görülsün veya görülmesin) ve BCG </a:t>
            </a:r>
            <a:r>
              <a:rPr lang="tr-TR" sz="2200" dirty="0" err="1">
                <a:latin typeface="Arial" pitchFamily="34" charset="0"/>
                <a:cs typeface="Arial" pitchFamily="34" charset="0"/>
              </a:rPr>
              <a:t>skarı</a:t>
            </a:r>
            <a:r>
              <a:rPr lang="tr-TR" sz="2200" dirty="0">
                <a:latin typeface="Arial" pitchFamily="34" charset="0"/>
                <a:cs typeface="Arial" pitchFamily="34" charset="0"/>
              </a:rPr>
              <a:t> bulunan çocuklara herhangi bir yaşta kontrol amacıyla TCT yapılmasına ve  sonucuna göre BCG uygulaması gerekli değildir.</a:t>
            </a:r>
            <a:endParaRPr lang="tr-TR" sz="2200" b="1" dirty="0">
              <a:latin typeface="Arial" pitchFamily="34" charset="0"/>
              <a:cs typeface="Arial" pitchFamily="34" charset="0"/>
            </a:endParaRPr>
          </a:p>
          <a:p>
            <a:pPr marL="342900" indent="-342900" algn="just">
              <a:buClr>
                <a:srgbClr val="FF0000"/>
              </a:buClr>
              <a:buFont typeface="Arial" pitchFamily="34" charset="0"/>
              <a:buChar char="#"/>
              <a:defRPr/>
            </a:pPr>
            <a:r>
              <a:rPr lang="tr-TR" sz="2200" dirty="0">
                <a:latin typeface="Arial" pitchFamily="34" charset="0"/>
                <a:cs typeface="Arial" pitchFamily="34" charset="0"/>
              </a:rPr>
              <a:t>6 yaş üzerinde hiç aşılanmamış çocukta BCG gerekli değildir.</a:t>
            </a:r>
            <a:endParaRPr lang="tr-TR" sz="2200" b="1" dirty="0">
              <a:latin typeface="Arial" pitchFamily="34" charset="0"/>
              <a:cs typeface="Arial" pitchFamily="34" charset="0"/>
            </a:endParaRPr>
          </a:p>
          <a:p>
            <a:pPr marL="342900" indent="-342900" algn="just">
              <a:buClr>
                <a:srgbClr val="FF0000"/>
              </a:buClr>
              <a:buFont typeface="Arial" pitchFamily="34" charset="0"/>
              <a:buChar char="#"/>
              <a:defRPr/>
            </a:pPr>
            <a:r>
              <a:rPr lang="tr-TR" sz="2200" dirty="0">
                <a:latin typeface="Arial" pitchFamily="34" charset="0"/>
                <a:cs typeface="Arial" pitchFamily="34" charset="0"/>
              </a:rPr>
              <a:t>6 yaş altında BCG yapılmamış olan çocuğa TCT sonucuna göre gerekiyorsa BCG uygulanır.</a:t>
            </a:r>
          </a:p>
          <a:p>
            <a:pPr marL="342900" indent="-342900" algn="just">
              <a:buClr>
                <a:srgbClr val="FF0000"/>
              </a:buClr>
              <a:buFont typeface="Arial" pitchFamily="34" charset="0"/>
              <a:buChar char="#"/>
              <a:defRPr/>
            </a:pPr>
            <a:r>
              <a:rPr lang="tr-TR" sz="2200" dirty="0">
                <a:latin typeface="Arial" pitchFamily="34" charset="0"/>
                <a:cs typeface="Arial" pitchFamily="34" charset="0"/>
              </a:rPr>
              <a:t>Birden fazla aşı aynı anda yapılabilir. BCG, OPA, </a:t>
            </a:r>
            <a:r>
              <a:rPr lang="tr-TR" sz="2200" dirty="0" err="1">
                <a:latin typeface="Arial" pitchFamily="34" charset="0"/>
                <a:cs typeface="Arial" pitchFamily="34" charset="0"/>
              </a:rPr>
              <a:t>DaBT</a:t>
            </a:r>
            <a:r>
              <a:rPr lang="tr-TR" sz="2200" dirty="0">
                <a:latin typeface="Arial" pitchFamily="34" charset="0"/>
                <a:cs typeface="Arial" pitchFamily="34" charset="0"/>
              </a:rPr>
              <a:t>-İPA-</a:t>
            </a:r>
            <a:r>
              <a:rPr lang="tr-TR" sz="2200" dirty="0" err="1">
                <a:latin typeface="Arial" pitchFamily="34" charset="0"/>
                <a:cs typeface="Arial" pitchFamily="34" charset="0"/>
              </a:rPr>
              <a:t>Hib</a:t>
            </a:r>
            <a:r>
              <a:rPr lang="tr-TR" sz="2200" dirty="0">
                <a:latin typeface="Arial" pitchFamily="34" charset="0"/>
                <a:cs typeface="Arial" pitchFamily="34" charset="0"/>
              </a:rPr>
              <a:t>, KKK, Hepatit B ve KPA aşılarının aynı gün yapılmasında bir sakınca yoktur. Ayrı ayrı enjektörler ile farklı </a:t>
            </a:r>
            <a:r>
              <a:rPr lang="tr-TR" sz="2200" dirty="0" err="1">
                <a:latin typeface="Arial" pitchFamily="34" charset="0"/>
                <a:cs typeface="Arial" pitchFamily="34" charset="0"/>
              </a:rPr>
              <a:t>ekstremitelerden</a:t>
            </a:r>
            <a:r>
              <a:rPr lang="tr-TR" sz="2200" dirty="0">
                <a:latin typeface="Arial" pitchFamily="34" charset="0"/>
                <a:cs typeface="Arial" pitchFamily="34" charset="0"/>
              </a:rPr>
              <a:t> yapılır. Aynı </a:t>
            </a:r>
            <a:r>
              <a:rPr lang="tr-TR" sz="2200" dirty="0" err="1">
                <a:latin typeface="Arial" pitchFamily="34" charset="0"/>
                <a:cs typeface="Arial" pitchFamily="34" charset="0"/>
              </a:rPr>
              <a:t>ekstremiteden</a:t>
            </a:r>
            <a:r>
              <a:rPr lang="tr-TR" sz="2200" dirty="0">
                <a:latin typeface="Arial" pitchFamily="34" charset="0"/>
                <a:cs typeface="Arial" pitchFamily="34" charset="0"/>
              </a:rPr>
              <a:t> farklı aşıların uygulanması zorunlu ise iki aşının uygulanma bölgesi arasında en az 2 cm mesafe olmalıdır.</a:t>
            </a:r>
          </a:p>
        </p:txBody>
      </p:sp>
      <p:sp>
        <p:nvSpPr>
          <p:cNvPr id="7" name="Dikdörtgen 6"/>
          <p:cNvSpPr/>
          <p:nvPr/>
        </p:nvSpPr>
        <p:spPr>
          <a:xfrm>
            <a:off x="4871865" y="6309320"/>
            <a:ext cx="2916183" cy="369332"/>
          </a:xfrm>
          <a:prstGeom prst="rect">
            <a:avLst/>
          </a:prstGeom>
        </p:spPr>
        <p:txBody>
          <a:bodyPr wrap="none">
            <a:spAutoFit/>
          </a:bodyPr>
          <a:lstStyle/>
          <a:p>
            <a:pP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Aşılanın, Önleyin, Koruyun</a:t>
            </a:r>
          </a:p>
        </p:txBody>
      </p:sp>
      <p:sp>
        <p:nvSpPr>
          <p:cNvPr id="8" name="Dikdörtgen 7"/>
          <p:cNvSpPr/>
          <p:nvPr/>
        </p:nvSpPr>
        <p:spPr>
          <a:xfrm>
            <a:off x="1034980" y="1296237"/>
            <a:ext cx="10153720"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 Uygulamalarında Genel Kurallar-5</a:t>
            </a:r>
            <a:endParaRPr lang="tr-TR"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17532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84267"/>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Dikdörtgen 5"/>
          <p:cNvSpPr/>
          <p:nvPr/>
        </p:nvSpPr>
        <p:spPr>
          <a:xfrm>
            <a:off x="622300" y="1892776"/>
            <a:ext cx="10960100" cy="2800767"/>
          </a:xfrm>
          <a:prstGeom prst="rect">
            <a:avLst/>
          </a:prstGeom>
        </p:spPr>
        <p:txBody>
          <a:bodyPr wrap="square">
            <a:spAutoFit/>
          </a:bodyPr>
          <a:lstStyle/>
          <a:p>
            <a:pPr marL="342900" indent="-342900" algn="just">
              <a:buClr>
                <a:srgbClr val="FF0000"/>
              </a:buClr>
              <a:buFont typeface="Arial" pitchFamily="34" charset="0"/>
              <a:buChar char="#"/>
              <a:defRPr/>
            </a:pPr>
            <a:r>
              <a:rPr lang="tr-TR" sz="2200" dirty="0">
                <a:latin typeface="Arial" pitchFamily="34" charset="0"/>
                <a:cs typeface="Arial" pitchFamily="34" charset="0"/>
              </a:rPr>
              <a:t>BCG aşısı, 3. aydan sonra yapılacaksa </a:t>
            </a:r>
            <a:r>
              <a:rPr lang="tr-TR" sz="2200" dirty="0" err="1">
                <a:latin typeface="Arial" pitchFamily="34" charset="0"/>
                <a:cs typeface="Arial" pitchFamily="34" charset="0"/>
              </a:rPr>
              <a:t>ppd</a:t>
            </a:r>
            <a:r>
              <a:rPr lang="tr-TR" sz="2200" dirty="0">
                <a:latin typeface="Arial" pitchFamily="34" charset="0"/>
                <a:cs typeface="Arial" pitchFamily="34" charset="0"/>
              </a:rPr>
              <a:t> ile TCT yapıldıktan sonra sonucuna göre uygulanır.</a:t>
            </a:r>
          </a:p>
          <a:p>
            <a:pPr marL="342900" indent="-342900" algn="just">
              <a:buClr>
                <a:srgbClr val="FF0000"/>
              </a:buClr>
              <a:buFont typeface="Arial" pitchFamily="34" charset="0"/>
              <a:buChar char="#"/>
              <a:defRPr/>
            </a:pPr>
            <a:r>
              <a:rPr lang="tr-TR" sz="2200" dirty="0">
                <a:latin typeface="Arial" pitchFamily="34" charset="0"/>
                <a:cs typeface="Arial" pitchFamily="34" charset="0"/>
              </a:rPr>
              <a:t>12 aya kadar bebeklerde, </a:t>
            </a:r>
            <a:r>
              <a:rPr lang="tr-TR" sz="2200" dirty="0" err="1">
                <a:latin typeface="Arial" pitchFamily="34" charset="0"/>
                <a:cs typeface="Arial" pitchFamily="34" charset="0"/>
              </a:rPr>
              <a:t>intramuskuler</a:t>
            </a:r>
            <a:r>
              <a:rPr lang="tr-TR" sz="2200" dirty="0">
                <a:latin typeface="Arial" pitchFamily="34" charset="0"/>
                <a:cs typeface="Arial" pitchFamily="34" charset="0"/>
              </a:rPr>
              <a:t> uygulama için uyluğun orta veya üst 1/3 kısmında </a:t>
            </a:r>
            <a:r>
              <a:rPr lang="tr-TR" sz="2200" dirty="0" err="1">
                <a:latin typeface="Arial" pitchFamily="34" charset="0"/>
                <a:cs typeface="Arial" pitchFamily="34" charset="0"/>
              </a:rPr>
              <a:t>vastus</a:t>
            </a:r>
            <a:r>
              <a:rPr lang="tr-TR" sz="2200" dirty="0">
                <a:latin typeface="Arial" pitchFamily="34" charset="0"/>
                <a:cs typeface="Arial" pitchFamily="34" charset="0"/>
              </a:rPr>
              <a:t> </a:t>
            </a:r>
            <a:r>
              <a:rPr lang="tr-TR" sz="2200" dirty="0" err="1">
                <a:latin typeface="Arial" pitchFamily="34" charset="0"/>
                <a:cs typeface="Arial" pitchFamily="34" charset="0"/>
              </a:rPr>
              <a:t>lateralis</a:t>
            </a:r>
            <a:r>
              <a:rPr lang="tr-TR" sz="2200" dirty="0">
                <a:latin typeface="Arial" pitchFamily="34" charset="0"/>
                <a:cs typeface="Arial" pitchFamily="34" charset="0"/>
              </a:rPr>
              <a:t> kasının ön yan bölümü kullanılır.</a:t>
            </a:r>
          </a:p>
          <a:p>
            <a:pPr marL="342900" indent="-342900" algn="just">
              <a:buClr>
                <a:srgbClr val="FF0000"/>
              </a:buClr>
              <a:buFont typeface="Arial" pitchFamily="34" charset="0"/>
              <a:buChar char="#"/>
              <a:defRPr/>
            </a:pPr>
            <a:r>
              <a:rPr lang="tr-TR" sz="2200" dirty="0">
                <a:latin typeface="Arial" pitchFamily="34" charset="0"/>
                <a:cs typeface="Arial" pitchFamily="34" charset="0"/>
              </a:rPr>
              <a:t>Hepatit A aşısı ilk dozu 18. aydadır  ve 12. aydan erken yapılmamalı, 2 doz arasında en az 6 ay süre olmalıdır.</a:t>
            </a:r>
          </a:p>
          <a:p>
            <a:pPr marL="342900" indent="-342900" algn="just">
              <a:buClr>
                <a:srgbClr val="FF0000"/>
              </a:buClr>
              <a:buFont typeface="Arial" pitchFamily="34" charset="0"/>
              <a:buChar char="#"/>
              <a:defRPr/>
            </a:pPr>
            <a:r>
              <a:rPr lang="tr-TR" sz="2200" dirty="0">
                <a:latin typeface="Arial" pitchFamily="34" charset="0"/>
                <a:cs typeface="Arial" pitchFamily="34" charset="0"/>
              </a:rPr>
              <a:t>Her ne kadar kızamıkçık aşısına bağlı </a:t>
            </a:r>
            <a:r>
              <a:rPr lang="tr-TR" sz="2200" dirty="0" err="1">
                <a:latin typeface="Arial" pitchFamily="34" charset="0"/>
                <a:cs typeface="Arial" pitchFamily="34" charset="0"/>
              </a:rPr>
              <a:t>fetal</a:t>
            </a:r>
            <a:r>
              <a:rPr lang="tr-TR" sz="2200" dirty="0">
                <a:latin typeface="Arial" pitchFamily="34" charset="0"/>
                <a:cs typeface="Arial" pitchFamily="34" charset="0"/>
              </a:rPr>
              <a:t> anomaliye dair bir kanıt olmasa da,  kızamıkçık veya KKK aşısı alanlar 4 hafta süre ile gebelikten korunmalıdır. </a:t>
            </a:r>
          </a:p>
        </p:txBody>
      </p:sp>
      <p:pic>
        <p:nvPicPr>
          <p:cNvPr id="7" name="Picture 3" descr="C:\Documents and Settings\Administrator\Local Settings\Temporary Internet Files\Content.IE5\IPKHKP25\MC900280512[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48329" y="5301208"/>
            <a:ext cx="1162473" cy="917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ikdörtgen 7"/>
          <p:cNvSpPr/>
          <p:nvPr/>
        </p:nvSpPr>
        <p:spPr>
          <a:xfrm>
            <a:off x="4439817" y="6309320"/>
            <a:ext cx="3621569" cy="369332"/>
          </a:xfrm>
          <a:prstGeom prst="rect">
            <a:avLst/>
          </a:prstGeom>
        </p:spPr>
        <p:txBody>
          <a:bodyPr wrap="none">
            <a:spAutoFit/>
          </a:bodyPr>
          <a:lstStyle/>
          <a:p>
            <a:pPr algn="ctr">
              <a:defRPr/>
            </a:pP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İki Damla Aşı Dökülmesin Gözyaşı</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
        <p:nvSpPr>
          <p:cNvPr id="9" name="Dikdörtgen 8"/>
          <p:cNvSpPr/>
          <p:nvPr/>
        </p:nvSpPr>
        <p:spPr>
          <a:xfrm>
            <a:off x="683288" y="1075173"/>
            <a:ext cx="10784812"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 Uygulamalarında Genel Kurallar-6</a:t>
            </a:r>
            <a:endParaRPr lang="tr-TR"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6113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50312" y="2031578"/>
            <a:ext cx="11112499" cy="2800767"/>
          </a:xfrm>
          <a:prstGeom prst="rect">
            <a:avLst/>
          </a:prstGeom>
        </p:spPr>
        <p:txBody>
          <a:bodyPr wrap="square">
            <a:spAutoFit/>
          </a:bodyPr>
          <a:lstStyle/>
          <a:p>
            <a:pPr marL="342900" indent="-342900" algn="just">
              <a:buClr>
                <a:srgbClr val="FF0000"/>
              </a:buClr>
              <a:buFont typeface="Arial" pitchFamily="34" charset="0"/>
              <a:buChar char="#"/>
              <a:defRPr/>
            </a:pPr>
            <a:r>
              <a:rPr lang="tr-TR" sz="2200" dirty="0">
                <a:latin typeface="Arial" pitchFamily="34" charset="0"/>
                <a:cs typeface="Arial" pitchFamily="34" charset="0"/>
              </a:rPr>
              <a:t>Ailelere, uygulanan aşı, aşının gerekliliği, bir sonraki aşı için gelmeleri gereken zaman ve olası yan etkileri hakkında bilgi verilmelidir.</a:t>
            </a:r>
          </a:p>
          <a:p>
            <a:pPr marL="342900" indent="-342900" algn="just">
              <a:buClr>
                <a:srgbClr val="FF0000"/>
              </a:buClr>
              <a:buFont typeface="Arial" pitchFamily="34" charset="0"/>
              <a:buChar char="#"/>
              <a:defRPr/>
            </a:pPr>
            <a:r>
              <a:rPr lang="tr-TR" sz="2200" dirty="0">
                <a:latin typeface="Arial" pitchFamily="34" charset="0"/>
                <a:cs typeface="Arial" pitchFamily="34" charset="0"/>
              </a:rPr>
              <a:t>Aşılama öncesi mutlaka aşı </a:t>
            </a:r>
            <a:r>
              <a:rPr lang="tr-TR" sz="2200" dirty="0" err="1">
                <a:latin typeface="Arial" pitchFamily="34" charset="0"/>
                <a:cs typeface="Arial" pitchFamily="34" charset="0"/>
              </a:rPr>
              <a:t>karekod</a:t>
            </a:r>
            <a:r>
              <a:rPr lang="tr-TR" sz="2200" dirty="0">
                <a:latin typeface="Arial" pitchFamily="34" charset="0"/>
                <a:cs typeface="Arial" pitchFamily="34" charset="0"/>
              </a:rPr>
              <a:t> okutularak kullanıma uygun olup olmadığı kontrol edilmelidir.</a:t>
            </a:r>
          </a:p>
          <a:p>
            <a:pPr marL="342900" indent="-342900" algn="just">
              <a:buClr>
                <a:srgbClr val="FF0000"/>
              </a:buClr>
              <a:buFont typeface="Arial" pitchFamily="34" charset="0"/>
              <a:buChar char="#"/>
              <a:defRPr/>
            </a:pPr>
            <a:r>
              <a:rPr lang="tr-TR" sz="2200" dirty="0">
                <a:latin typeface="Arial" pitchFamily="34" charset="0"/>
                <a:cs typeface="Arial" pitchFamily="34" charset="0"/>
              </a:rPr>
              <a:t>Aşılanan her kişiye mutlaka aşı kartı verilmelidir.</a:t>
            </a:r>
          </a:p>
          <a:p>
            <a:pPr marL="342900" indent="-342900" algn="just">
              <a:buClr>
                <a:srgbClr val="FF0000"/>
              </a:buClr>
              <a:buFont typeface="Arial" pitchFamily="34" charset="0"/>
              <a:buChar char="#"/>
              <a:defRPr/>
            </a:pPr>
            <a:r>
              <a:rPr lang="tr-TR" sz="2200" dirty="0">
                <a:latin typeface="Arial" pitchFamily="34" charset="0"/>
                <a:cs typeface="Arial" pitchFamily="34" charset="0"/>
              </a:rPr>
              <a:t>Aşı uygulaması kadar aşılama faaliyetleri sırasında ortaya çıkan tıbbi atıkların uygun şekilde uzaklaştırılması da önemlidir. Bu nedenle aşı uygulaması yapılan her ortamda Enjektör Güvenli Atık Kutusu da kullanılmalıdır.</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58269"/>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Documents and Settings\Administrator\Local Settings\Temporary Internet Files\Content.IE5\IPKHKP25\MC900413384[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7949" y="4832345"/>
            <a:ext cx="1384475" cy="1278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ikdörtgen 6"/>
          <p:cNvSpPr/>
          <p:nvPr/>
        </p:nvSpPr>
        <p:spPr>
          <a:xfrm>
            <a:off x="5277429" y="6321292"/>
            <a:ext cx="1858266" cy="369332"/>
          </a:xfrm>
          <a:prstGeom prst="rect">
            <a:avLst/>
          </a:prstGeom>
        </p:spPr>
        <p:txBody>
          <a:bodyPr wrap="none">
            <a:spAutoFit/>
          </a:bodyPr>
          <a:lstStyle/>
          <a:p>
            <a:pPr algn="ct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Sağlık Aşılıyoruz</a:t>
            </a:r>
          </a:p>
        </p:txBody>
      </p:sp>
      <p:sp>
        <p:nvSpPr>
          <p:cNvPr id="8" name="Dikdörtgen 7"/>
          <p:cNvSpPr/>
          <p:nvPr/>
        </p:nvSpPr>
        <p:spPr>
          <a:xfrm>
            <a:off x="904352" y="1115366"/>
            <a:ext cx="10627248"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 Uygulamalarında Genel Kurallar-7</a:t>
            </a:r>
            <a:endParaRPr lang="tr-TR"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268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1957636" y="1132965"/>
            <a:ext cx="8748464" cy="1014380"/>
          </a:xfrm>
          <a:prstGeom prst="rect">
            <a:avLst/>
          </a:prstGeom>
        </p:spPr>
        <p:txBody>
          <a:bodyPr wrap="square">
            <a:spAutoFit/>
          </a:bodyPr>
          <a:lstStyle/>
          <a:p>
            <a:pPr algn="ctr">
              <a:lnSpc>
                <a:spcPct val="107000"/>
              </a:lnSpc>
              <a:buClr>
                <a:srgbClr val="2E8EA8"/>
              </a:buClr>
            </a:pPr>
            <a:r>
              <a:rPr lang="tr-TR" sz="2800" b="1" dirty="0">
                <a:solidFill>
                  <a:srgbClr val="FF0000"/>
                </a:solidFill>
                <a:latin typeface="Arial" pitchFamily="34" charset="0"/>
                <a:cs typeface="Arial" pitchFamily="34" charset="0"/>
              </a:rPr>
              <a:t>Prematüre (&lt;37 </a:t>
            </a:r>
            <a:r>
              <a:rPr lang="tr-TR" sz="2800" b="1" dirty="0" err="1">
                <a:solidFill>
                  <a:srgbClr val="FF0000"/>
                </a:solidFill>
                <a:latin typeface="Arial" pitchFamily="34" charset="0"/>
                <a:cs typeface="Arial" pitchFamily="34" charset="0"/>
              </a:rPr>
              <a:t>hf</a:t>
            </a:r>
            <a:r>
              <a:rPr lang="tr-TR" sz="2800" b="1" dirty="0">
                <a:solidFill>
                  <a:srgbClr val="FF0000"/>
                </a:solidFill>
                <a:latin typeface="Arial" pitchFamily="34" charset="0"/>
                <a:cs typeface="Arial" pitchFamily="34" charset="0"/>
              </a:rPr>
              <a:t>) ve Düşük Doğum Ağırlıklı </a:t>
            </a:r>
            <a:r>
              <a:rPr lang="tr-TR" sz="2800" b="1" dirty="0" err="1">
                <a:solidFill>
                  <a:srgbClr val="FF0000"/>
                </a:solidFill>
                <a:latin typeface="Arial" pitchFamily="34" charset="0"/>
                <a:cs typeface="Arial" pitchFamily="34" charset="0"/>
              </a:rPr>
              <a:t>Yenidoğanlarda</a:t>
            </a:r>
            <a:r>
              <a:rPr lang="tr-TR" sz="2800" b="1" dirty="0">
                <a:solidFill>
                  <a:srgbClr val="FF0000"/>
                </a:solidFill>
                <a:latin typeface="Arial" pitchFamily="34" charset="0"/>
                <a:cs typeface="Arial" pitchFamily="34" charset="0"/>
              </a:rPr>
              <a:t> Aşılama Genel Kuralları</a:t>
            </a:r>
          </a:p>
        </p:txBody>
      </p:sp>
      <p:sp>
        <p:nvSpPr>
          <p:cNvPr id="2" name="Dikdörtgen 1"/>
          <p:cNvSpPr/>
          <p:nvPr/>
        </p:nvSpPr>
        <p:spPr>
          <a:xfrm>
            <a:off x="696892" y="2355390"/>
            <a:ext cx="11023600" cy="2781018"/>
          </a:xfrm>
          <a:prstGeom prst="rect">
            <a:avLst/>
          </a:prstGeom>
        </p:spPr>
        <p:txBody>
          <a:bodyPr wrap="square">
            <a:spAutoFit/>
          </a:bodyPr>
          <a:lstStyle/>
          <a:p>
            <a:pPr marL="342900" indent="-342900" algn="just">
              <a:lnSpc>
                <a:spcPct val="107000"/>
              </a:lnSpc>
              <a:buClr>
                <a:srgbClr val="FF0000"/>
              </a:buClr>
              <a:buFont typeface="Arial" pitchFamily="34" charset="0"/>
              <a:buChar char="#"/>
            </a:pPr>
            <a:r>
              <a:rPr lang="tr-TR" sz="2400" dirty="0">
                <a:solidFill>
                  <a:srgbClr val="000000"/>
                </a:solidFill>
                <a:latin typeface="Arial" pitchFamily="34" charset="0"/>
                <a:cs typeface="Arial" pitchFamily="34" charset="0"/>
              </a:rPr>
              <a:t>Doğum ağırlıklarına ve gebelik yaşlarına bakılmaksızın bütün prematüreler (Hepatit B </a:t>
            </a:r>
            <a:r>
              <a:rPr lang="tr-TR" sz="2400" dirty="0" smtClean="0">
                <a:solidFill>
                  <a:srgbClr val="000000"/>
                </a:solidFill>
                <a:latin typeface="Arial" pitchFamily="34" charset="0"/>
                <a:cs typeface="Arial" pitchFamily="34" charset="0"/>
              </a:rPr>
              <a:t>aşısı </a:t>
            </a:r>
            <a:r>
              <a:rPr lang="tr-TR" sz="2400" dirty="0">
                <a:solidFill>
                  <a:srgbClr val="000000"/>
                </a:solidFill>
                <a:latin typeface="Arial" pitchFamily="34" charset="0"/>
                <a:cs typeface="Arial" pitchFamily="34" charset="0"/>
              </a:rPr>
              <a:t>hariç) zamanında doğmuş bebeklerle aynı zamanda ve aynı programa göre aşılanmalıdır,</a:t>
            </a:r>
            <a:endParaRPr lang="tr-TR" sz="2400" dirty="0">
              <a:latin typeface="Arial" pitchFamily="34" charset="0"/>
              <a:cs typeface="Arial" pitchFamily="34" charset="0"/>
            </a:endParaRPr>
          </a:p>
          <a:p>
            <a:pPr marL="342900" indent="-342900" algn="just">
              <a:lnSpc>
                <a:spcPct val="107000"/>
              </a:lnSpc>
              <a:buClr>
                <a:srgbClr val="FF0000"/>
              </a:buClr>
              <a:buFont typeface="Arial" pitchFamily="34" charset="0"/>
              <a:buChar char="#"/>
            </a:pPr>
            <a:r>
              <a:rPr lang="tr-TR" sz="2400" dirty="0">
                <a:solidFill>
                  <a:srgbClr val="000000"/>
                </a:solidFill>
                <a:latin typeface="Arial" pitchFamily="34" charset="0"/>
                <a:cs typeface="Arial" pitchFamily="34" charset="0"/>
              </a:rPr>
              <a:t>Aşılar tam doz verilmeli dozlar bölünmemelidir, </a:t>
            </a:r>
            <a:endParaRPr lang="tr-TR" sz="2400" dirty="0">
              <a:latin typeface="Arial" pitchFamily="34" charset="0"/>
              <a:cs typeface="Arial" pitchFamily="34" charset="0"/>
            </a:endParaRPr>
          </a:p>
          <a:p>
            <a:pPr marL="342900" indent="-342900" algn="just">
              <a:buClr>
                <a:srgbClr val="FF0000"/>
              </a:buClr>
              <a:buFont typeface="Arial" pitchFamily="34" charset="0"/>
              <a:buChar char="#"/>
            </a:pPr>
            <a:r>
              <a:rPr lang="tr-TR" sz="2400" dirty="0" err="1">
                <a:solidFill>
                  <a:srgbClr val="000000"/>
                </a:solidFill>
                <a:latin typeface="Arial" pitchFamily="34" charset="0"/>
                <a:cs typeface="Arial" pitchFamily="34" charset="0"/>
              </a:rPr>
              <a:t>Bronkopulmuner</a:t>
            </a:r>
            <a:r>
              <a:rPr lang="tr-TR" sz="2400" dirty="0">
                <a:solidFill>
                  <a:srgbClr val="000000"/>
                </a:solidFill>
                <a:latin typeface="Arial" pitchFamily="34" charset="0"/>
                <a:cs typeface="Arial" pitchFamily="34" charset="0"/>
              </a:rPr>
              <a:t> </a:t>
            </a:r>
            <a:r>
              <a:rPr lang="tr-TR" sz="2400" dirty="0" err="1">
                <a:solidFill>
                  <a:srgbClr val="000000"/>
                </a:solidFill>
                <a:latin typeface="Arial" pitchFamily="34" charset="0"/>
                <a:cs typeface="Arial" pitchFamily="34" charset="0"/>
              </a:rPr>
              <a:t>displazi</a:t>
            </a:r>
            <a:r>
              <a:rPr lang="tr-TR" sz="2400" dirty="0">
                <a:solidFill>
                  <a:srgbClr val="000000"/>
                </a:solidFill>
                <a:latin typeface="Arial" pitchFamily="34" charset="0"/>
                <a:cs typeface="Arial" pitchFamily="34" charset="0"/>
              </a:rPr>
              <a:t> için </a:t>
            </a:r>
            <a:r>
              <a:rPr lang="tr-TR" sz="2400" dirty="0" err="1">
                <a:solidFill>
                  <a:srgbClr val="000000"/>
                </a:solidFill>
                <a:latin typeface="Arial" pitchFamily="34" charset="0"/>
                <a:cs typeface="Arial" pitchFamily="34" charset="0"/>
              </a:rPr>
              <a:t>steroid</a:t>
            </a:r>
            <a:r>
              <a:rPr lang="tr-TR" sz="2400" dirty="0">
                <a:solidFill>
                  <a:srgbClr val="000000"/>
                </a:solidFill>
                <a:latin typeface="Arial" pitchFamily="34" charset="0"/>
                <a:cs typeface="Arial" pitchFamily="34" charset="0"/>
              </a:rPr>
              <a:t> kullanımı aşılama için </a:t>
            </a:r>
            <a:r>
              <a:rPr lang="tr-TR" sz="2400" dirty="0" err="1">
                <a:solidFill>
                  <a:srgbClr val="000000"/>
                </a:solidFill>
                <a:latin typeface="Arial" pitchFamily="34" charset="0"/>
                <a:cs typeface="Arial" pitchFamily="34" charset="0"/>
              </a:rPr>
              <a:t>kontrendikasyon</a:t>
            </a:r>
            <a:r>
              <a:rPr lang="tr-TR" sz="2400" dirty="0">
                <a:solidFill>
                  <a:srgbClr val="000000"/>
                </a:solidFill>
                <a:latin typeface="Arial" pitchFamily="34" charset="0"/>
                <a:cs typeface="Arial" pitchFamily="34" charset="0"/>
              </a:rPr>
              <a:t> oluşturmaz,</a:t>
            </a:r>
            <a:endParaRPr lang="tr-TR" sz="2400" dirty="0">
              <a:latin typeface="Arial" pitchFamily="34" charset="0"/>
              <a:cs typeface="Arial" pitchFamily="34" charset="0"/>
            </a:endParaRPr>
          </a:p>
          <a:p>
            <a:pPr marL="342900" indent="-342900" algn="just">
              <a:buClr>
                <a:srgbClr val="FF0000"/>
              </a:buClr>
              <a:buFont typeface="Arial" pitchFamily="34" charset="0"/>
              <a:buChar char="#"/>
            </a:pPr>
            <a:r>
              <a:rPr lang="tr-TR" sz="2400" dirty="0">
                <a:solidFill>
                  <a:srgbClr val="000000"/>
                </a:solidFill>
                <a:latin typeface="Arial" pitchFamily="34" charset="0"/>
                <a:cs typeface="Arial" pitchFamily="34" charset="0"/>
              </a:rPr>
              <a:t>Ayrıntılı bilgi için Yüksek Riskli Bebek İzlem Rehberi’nden yararlanılabilir.</a:t>
            </a:r>
            <a:endParaRPr lang="tr-TR" sz="2400" dirty="0">
              <a:latin typeface="Arial" pitchFamily="34" charset="0"/>
              <a:cs typeface="Arial" pitchFamily="34"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52498"/>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ikdörtgen 6"/>
          <p:cNvSpPr/>
          <p:nvPr/>
        </p:nvSpPr>
        <p:spPr>
          <a:xfrm>
            <a:off x="4727849" y="6309320"/>
            <a:ext cx="2961687" cy="369332"/>
          </a:xfrm>
          <a:prstGeom prst="rect">
            <a:avLst/>
          </a:prstGeom>
        </p:spPr>
        <p:txBody>
          <a:bodyPr wrap="square">
            <a:spAutoFit/>
          </a:bodyPr>
          <a:lstStyle/>
          <a:p>
            <a:pPr lvl="0" algn="ctr">
              <a:defRPr/>
            </a:pP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Aşıyla Hastalıkları Aşıyoruz</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56066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58269"/>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p:cNvSpPr/>
          <p:nvPr/>
        </p:nvSpPr>
        <p:spPr>
          <a:xfrm>
            <a:off x="1055077" y="932499"/>
            <a:ext cx="10229773" cy="523220"/>
          </a:xfrm>
          <a:prstGeom prst="rect">
            <a:avLst/>
          </a:prstGeom>
        </p:spPr>
        <p:txBody>
          <a:bodyPr wrap="square">
            <a:spAutoFit/>
          </a:bodyPr>
          <a:lstStyle/>
          <a:p>
            <a:pPr algn="ctr"/>
            <a:r>
              <a:rPr lang="tr-TR" sz="2800" b="1" dirty="0">
                <a:solidFill>
                  <a:srgbClr val="FF0000"/>
                </a:solidFill>
                <a:latin typeface="Arial" pitchFamily="34" charset="0"/>
                <a:cs typeface="Arial" pitchFamily="34" charset="0"/>
              </a:rPr>
              <a:t>Aşı </a:t>
            </a:r>
            <a:r>
              <a:rPr lang="tr-TR" sz="2800" b="1" dirty="0" err="1">
                <a:solidFill>
                  <a:srgbClr val="FF0000"/>
                </a:solidFill>
                <a:latin typeface="Arial" pitchFamily="34" charset="0"/>
                <a:cs typeface="Arial" pitchFamily="34" charset="0"/>
              </a:rPr>
              <a:t>Kontrendikasyonları</a:t>
            </a:r>
            <a:endParaRPr lang="tr-TR" sz="2800" b="1" dirty="0">
              <a:solidFill>
                <a:srgbClr val="FF0000"/>
              </a:solidFill>
              <a:latin typeface="Arial" pitchFamily="34" charset="0"/>
              <a:cs typeface="Arial" pitchFamily="34" charset="0"/>
            </a:endParaRPr>
          </a:p>
        </p:txBody>
      </p:sp>
      <p:sp>
        <p:nvSpPr>
          <p:cNvPr id="7" name="Dikdörtgen 6"/>
          <p:cNvSpPr/>
          <p:nvPr/>
        </p:nvSpPr>
        <p:spPr>
          <a:xfrm>
            <a:off x="694762" y="1614168"/>
            <a:ext cx="11023600" cy="3785652"/>
          </a:xfrm>
          <a:prstGeom prst="rect">
            <a:avLst/>
          </a:prstGeom>
        </p:spPr>
        <p:txBody>
          <a:bodyPr wrap="square">
            <a:spAutoFit/>
          </a:bodyPr>
          <a:lstStyle/>
          <a:p>
            <a:pPr algn="just">
              <a:defRPr/>
            </a:pPr>
            <a:r>
              <a:rPr lang="tr-TR" sz="2400" b="1" dirty="0">
                <a:solidFill>
                  <a:srgbClr val="FF0000"/>
                </a:solidFill>
                <a:latin typeface="Arial" pitchFamily="34" charset="0"/>
                <a:cs typeface="Arial" pitchFamily="34" charset="0"/>
              </a:rPr>
              <a:t>Genel Aşı </a:t>
            </a:r>
            <a:r>
              <a:rPr lang="tr-TR" sz="2400" b="1" dirty="0" err="1">
                <a:solidFill>
                  <a:srgbClr val="FF0000"/>
                </a:solidFill>
                <a:latin typeface="Arial" pitchFamily="34" charset="0"/>
                <a:cs typeface="Arial" pitchFamily="34" charset="0"/>
              </a:rPr>
              <a:t>Kontrendikasyonları</a:t>
            </a:r>
            <a:r>
              <a:rPr lang="tr-TR" sz="2400" b="1" dirty="0">
                <a:solidFill>
                  <a:srgbClr val="FF0000"/>
                </a:solidFill>
                <a:latin typeface="Arial" pitchFamily="34" charset="0"/>
                <a:cs typeface="Arial" pitchFamily="34" charset="0"/>
              </a:rPr>
              <a:t>:</a:t>
            </a:r>
          </a:p>
          <a:p>
            <a:pPr marL="342900" lvl="1" indent="-342900" algn="just">
              <a:buClr>
                <a:srgbClr val="FF0000"/>
              </a:buClr>
              <a:buFont typeface="Arial" pitchFamily="34" charset="0"/>
              <a:buChar char="#"/>
              <a:defRPr/>
            </a:pPr>
            <a:r>
              <a:rPr lang="tr-TR" sz="2400" dirty="0">
                <a:latin typeface="Arial" pitchFamily="34" charset="0"/>
                <a:cs typeface="Arial" pitchFamily="34" charset="0"/>
              </a:rPr>
              <a:t>Bir aşıya karşı gelişen </a:t>
            </a:r>
            <a:r>
              <a:rPr lang="tr-TR" sz="2400" dirty="0" err="1">
                <a:latin typeface="Arial" pitchFamily="34" charset="0"/>
                <a:cs typeface="Arial" pitchFamily="34" charset="0"/>
              </a:rPr>
              <a:t>anafilaktik</a:t>
            </a:r>
            <a:r>
              <a:rPr lang="tr-TR" sz="2400" dirty="0">
                <a:latin typeface="Arial" pitchFamily="34" charset="0"/>
                <a:cs typeface="Arial" pitchFamily="34" charset="0"/>
              </a:rPr>
              <a:t> reaksiyon, o aşının sonraki dozları için kesin </a:t>
            </a:r>
            <a:r>
              <a:rPr lang="tr-TR" sz="2400" dirty="0" err="1">
                <a:latin typeface="Arial" pitchFamily="34" charset="0"/>
                <a:cs typeface="Arial" pitchFamily="34" charset="0"/>
              </a:rPr>
              <a:t>kontrendikasyon</a:t>
            </a:r>
            <a:r>
              <a:rPr lang="tr-TR" sz="2400" dirty="0">
                <a:latin typeface="Arial" pitchFamily="34" charset="0"/>
                <a:cs typeface="Arial" pitchFamily="34" charset="0"/>
              </a:rPr>
              <a:t> oluşturur.</a:t>
            </a:r>
          </a:p>
          <a:p>
            <a:pPr marL="342900" lvl="1" indent="-342900" algn="just">
              <a:buClr>
                <a:srgbClr val="FF0000"/>
              </a:buClr>
              <a:buFont typeface="Arial" pitchFamily="34" charset="0"/>
              <a:buChar char="#"/>
              <a:defRPr/>
            </a:pPr>
            <a:r>
              <a:rPr lang="tr-TR" sz="2400" dirty="0">
                <a:latin typeface="Arial" pitchFamily="34" charset="0"/>
                <a:cs typeface="Arial" pitchFamily="34" charset="0"/>
              </a:rPr>
              <a:t>Bir aşı bileşenine karşı gelişen </a:t>
            </a:r>
            <a:r>
              <a:rPr lang="tr-TR" sz="2400" dirty="0" err="1">
                <a:latin typeface="Arial" pitchFamily="34" charset="0"/>
                <a:cs typeface="Arial" pitchFamily="34" charset="0"/>
              </a:rPr>
              <a:t>anafilaktik</a:t>
            </a:r>
            <a:r>
              <a:rPr lang="tr-TR" sz="2400" dirty="0">
                <a:latin typeface="Arial" pitchFamily="34" charset="0"/>
                <a:cs typeface="Arial" pitchFamily="34" charset="0"/>
              </a:rPr>
              <a:t> reaksiyon, bu maddeyi içeren tüm aşılar için kesin </a:t>
            </a:r>
            <a:r>
              <a:rPr lang="tr-TR" sz="2400" dirty="0" err="1">
                <a:latin typeface="Arial" pitchFamily="34" charset="0"/>
                <a:cs typeface="Arial" pitchFamily="34" charset="0"/>
              </a:rPr>
              <a:t>kontrendikasyon</a:t>
            </a:r>
            <a:r>
              <a:rPr lang="tr-TR" sz="2400" dirty="0">
                <a:latin typeface="Arial" pitchFamily="34" charset="0"/>
                <a:cs typeface="Arial" pitchFamily="34" charset="0"/>
              </a:rPr>
              <a:t> oluşturur. </a:t>
            </a:r>
          </a:p>
          <a:p>
            <a:pPr marL="342900" lvl="1" indent="-342900" algn="just">
              <a:buClr>
                <a:srgbClr val="FF0000"/>
              </a:buClr>
              <a:buFont typeface="Arial" pitchFamily="34" charset="0"/>
              <a:buChar char="#"/>
              <a:defRPr/>
            </a:pPr>
            <a:r>
              <a:rPr lang="tr-TR" sz="2400" dirty="0">
                <a:latin typeface="Arial" pitchFamily="34" charset="0"/>
                <a:cs typeface="Arial" pitchFamily="34" charset="0"/>
              </a:rPr>
              <a:t>Ateşli veya ateşsiz ciddi hastalık durumunda, izleyen hekime danışılmadan aşı uygulanmaz.</a:t>
            </a:r>
          </a:p>
          <a:p>
            <a:pPr marL="0" lvl="1" algn="just">
              <a:buClr>
                <a:srgbClr val="0070C0"/>
              </a:buClr>
              <a:defRPr/>
            </a:pPr>
            <a:r>
              <a:rPr lang="tr-TR" sz="2400" b="1" dirty="0">
                <a:solidFill>
                  <a:srgbClr val="FF0000"/>
                </a:solidFill>
                <a:latin typeface="Arial" pitchFamily="34" charset="0"/>
                <a:cs typeface="Arial" pitchFamily="34" charset="0"/>
              </a:rPr>
              <a:t>Aşılara Özel </a:t>
            </a:r>
            <a:r>
              <a:rPr lang="tr-TR" sz="2400" b="1" dirty="0" err="1">
                <a:solidFill>
                  <a:srgbClr val="FF0000"/>
                </a:solidFill>
                <a:latin typeface="Arial" pitchFamily="34" charset="0"/>
                <a:cs typeface="Arial" pitchFamily="34" charset="0"/>
              </a:rPr>
              <a:t>Kontrendikasyonlar</a:t>
            </a:r>
            <a:r>
              <a:rPr lang="tr-TR" sz="2400" b="1" dirty="0">
                <a:solidFill>
                  <a:srgbClr val="FF0000"/>
                </a:solidFill>
                <a:latin typeface="Arial" pitchFamily="34" charset="0"/>
                <a:cs typeface="Arial" pitchFamily="34" charset="0"/>
              </a:rPr>
              <a:t>:</a:t>
            </a:r>
          </a:p>
          <a:p>
            <a:pPr algn="just">
              <a:defRPr/>
            </a:pPr>
            <a:r>
              <a:rPr lang="tr-TR" sz="2400" b="1" dirty="0">
                <a:latin typeface="Arial" pitchFamily="34" charset="0"/>
                <a:cs typeface="Arial" pitchFamily="34" charset="0"/>
              </a:rPr>
              <a:t> </a:t>
            </a:r>
            <a:r>
              <a:rPr lang="tr-TR" sz="2400" dirty="0">
                <a:latin typeface="Arial" pitchFamily="34" charset="0"/>
                <a:cs typeface="Arial" pitchFamily="34" charset="0"/>
              </a:rPr>
              <a:t>Ayrıca her aşının içindeki maddeden veya hastanın özel durumlarından kaynaklanan </a:t>
            </a:r>
            <a:r>
              <a:rPr lang="tr-TR" sz="2400" dirty="0" err="1">
                <a:latin typeface="Arial" pitchFamily="34" charset="0"/>
                <a:cs typeface="Arial" pitchFamily="34" charset="0"/>
              </a:rPr>
              <a:t>kontrendikasyonlar</a:t>
            </a:r>
            <a:r>
              <a:rPr lang="tr-TR" sz="2400" dirty="0">
                <a:latin typeface="Arial" pitchFamily="34" charset="0"/>
                <a:cs typeface="Arial" pitchFamily="34" charset="0"/>
              </a:rPr>
              <a:t> vardır. </a:t>
            </a:r>
          </a:p>
        </p:txBody>
      </p:sp>
      <p:sp>
        <p:nvSpPr>
          <p:cNvPr id="6" name="Dikdörtgen 5"/>
          <p:cNvSpPr/>
          <p:nvPr/>
        </p:nvSpPr>
        <p:spPr>
          <a:xfrm>
            <a:off x="5277429" y="6321292"/>
            <a:ext cx="1858266" cy="369332"/>
          </a:xfrm>
          <a:prstGeom prst="rect">
            <a:avLst/>
          </a:prstGeom>
        </p:spPr>
        <p:txBody>
          <a:bodyPr wrap="none">
            <a:spAutoFit/>
          </a:bodyPr>
          <a:lstStyle/>
          <a:p>
            <a:pPr algn="ct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Sağlık Aşılıyoruz</a:t>
            </a:r>
          </a:p>
        </p:txBody>
      </p:sp>
    </p:spTree>
    <p:extLst>
      <p:ext uri="{BB962C8B-B14F-4D97-AF65-F5344CB8AC3E}">
        <p14:creationId xmlns:p14="http://schemas.microsoft.com/office/powerpoint/2010/main" val="3215010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58269"/>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Dikdörtgen 1"/>
          <p:cNvSpPr/>
          <p:nvPr/>
        </p:nvSpPr>
        <p:spPr>
          <a:xfrm>
            <a:off x="1396721" y="1125413"/>
            <a:ext cx="9410979"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Aşılamaya Engel Olmayan Durumlar-1</a:t>
            </a:r>
          </a:p>
        </p:txBody>
      </p:sp>
      <p:sp>
        <p:nvSpPr>
          <p:cNvPr id="4" name="Dikdörtgen 3"/>
          <p:cNvSpPr/>
          <p:nvPr/>
        </p:nvSpPr>
        <p:spPr>
          <a:xfrm>
            <a:off x="711200" y="1933934"/>
            <a:ext cx="11290300" cy="3416320"/>
          </a:xfrm>
          <a:prstGeom prst="rect">
            <a:avLst/>
          </a:prstGeom>
        </p:spPr>
        <p:txBody>
          <a:bodyPr wrap="square">
            <a:spAutoFit/>
          </a:bodyPr>
          <a:lstStyle/>
          <a:p>
            <a:pPr marL="342900" indent="-342900" algn="just">
              <a:buClr>
                <a:srgbClr val="FF0000"/>
              </a:buClr>
              <a:buFont typeface="Arial" pitchFamily="34" charset="0"/>
              <a:buChar char="#"/>
            </a:pPr>
            <a:r>
              <a:rPr lang="tr-TR" sz="2400" dirty="0" err="1">
                <a:solidFill>
                  <a:srgbClr val="000000"/>
                </a:solidFill>
                <a:latin typeface="Arial" pitchFamily="34" charset="0"/>
                <a:cs typeface="Arial" pitchFamily="34" charset="0"/>
              </a:rPr>
              <a:t>Allerji</a:t>
            </a:r>
            <a:r>
              <a:rPr lang="tr-TR" sz="2400" dirty="0">
                <a:solidFill>
                  <a:srgbClr val="000000"/>
                </a:solidFill>
                <a:latin typeface="Arial" pitchFamily="34" charset="0"/>
                <a:cs typeface="Arial" pitchFamily="34" charset="0"/>
              </a:rPr>
              <a:t> veya astım (aşının belirli bir bileşenine karşı bilinen bir alerji dışında),</a:t>
            </a:r>
            <a:endParaRPr lang="tr-TR" sz="2400" b="1" dirty="0">
              <a:solidFill>
                <a:srgbClr val="000000"/>
              </a:solidFill>
              <a:latin typeface="Arial" pitchFamily="34" charset="0"/>
              <a:cs typeface="Arial" pitchFamily="34" charset="0"/>
            </a:endParaRPr>
          </a:p>
          <a:p>
            <a:pPr marL="342900" indent="-342900" algn="just">
              <a:buClr>
                <a:srgbClr val="FF0000"/>
              </a:buClr>
              <a:buFont typeface="Arial" pitchFamily="34" charset="0"/>
              <a:buChar char="#"/>
            </a:pPr>
            <a:r>
              <a:rPr lang="tr-TR" sz="2400" dirty="0">
                <a:solidFill>
                  <a:srgbClr val="000000"/>
                </a:solidFill>
                <a:latin typeface="Arial" pitchFamily="34" charset="0"/>
                <a:cs typeface="Arial" pitchFamily="34" charset="0"/>
              </a:rPr>
              <a:t>38.5 </a:t>
            </a:r>
            <a:r>
              <a:rPr lang="tr-TR" sz="2400" dirty="0">
                <a:solidFill>
                  <a:srgbClr val="000000"/>
                </a:solidFill>
                <a:latin typeface="Arial" pitchFamily="34" charset="0"/>
                <a:cs typeface="Arial" pitchFamily="34" charset="0"/>
                <a:sym typeface="Symbol" panose="05050102010706020507" pitchFamily="18" charset="2"/>
              </a:rPr>
              <a:t></a:t>
            </a:r>
            <a:r>
              <a:rPr lang="tr-TR" sz="2400" dirty="0">
                <a:solidFill>
                  <a:srgbClr val="000000"/>
                </a:solidFill>
                <a:latin typeface="Arial" pitchFamily="34" charset="0"/>
                <a:cs typeface="Arial" pitchFamily="34" charset="0"/>
              </a:rPr>
              <a:t>C’nin altında ateşle seyreden solunum yolu enfeksiyonu veya ishal...hastalıklar,</a:t>
            </a:r>
            <a:endParaRPr lang="tr-TR" sz="2400" b="1" dirty="0">
              <a:solidFill>
                <a:srgbClr val="000000"/>
              </a:solidFill>
              <a:latin typeface="Arial" pitchFamily="34" charset="0"/>
              <a:cs typeface="Arial" pitchFamily="34" charset="0"/>
            </a:endParaRPr>
          </a:p>
          <a:p>
            <a:pPr marL="342900" indent="-342900" algn="just">
              <a:buClr>
                <a:srgbClr val="FF0000"/>
              </a:buClr>
              <a:buFont typeface="Arial" pitchFamily="34" charset="0"/>
              <a:buChar char="#"/>
            </a:pPr>
            <a:r>
              <a:rPr lang="tr-TR" sz="2400" dirty="0">
                <a:solidFill>
                  <a:srgbClr val="000000"/>
                </a:solidFill>
                <a:latin typeface="Arial" pitchFamily="34" charset="0"/>
                <a:cs typeface="Arial" pitchFamily="34" charset="0"/>
              </a:rPr>
              <a:t>Ailede aşıyı takiben yan etki görülme öyküsü,</a:t>
            </a:r>
            <a:endParaRPr lang="tr-TR" sz="2400" b="1" dirty="0">
              <a:solidFill>
                <a:srgbClr val="000000"/>
              </a:solidFill>
              <a:latin typeface="Arial" pitchFamily="34" charset="0"/>
              <a:cs typeface="Arial" pitchFamily="34" charset="0"/>
            </a:endParaRPr>
          </a:p>
          <a:p>
            <a:pPr marL="342900" indent="-342900" algn="just">
              <a:buClr>
                <a:srgbClr val="FF0000"/>
              </a:buClr>
              <a:buFont typeface="Arial" pitchFamily="34" charset="0"/>
              <a:buChar char="#"/>
            </a:pPr>
            <a:r>
              <a:rPr lang="tr-TR" sz="2400" dirty="0">
                <a:solidFill>
                  <a:srgbClr val="000000"/>
                </a:solidFill>
                <a:latin typeface="Arial" pitchFamily="34" charset="0"/>
                <a:cs typeface="Arial" pitchFamily="34" charset="0"/>
              </a:rPr>
              <a:t>Ailede </a:t>
            </a:r>
            <a:r>
              <a:rPr lang="tr-TR" sz="2400" dirty="0" err="1">
                <a:solidFill>
                  <a:srgbClr val="000000"/>
                </a:solidFill>
                <a:latin typeface="Arial" pitchFamily="34" charset="0"/>
                <a:cs typeface="Arial" pitchFamily="34" charset="0"/>
              </a:rPr>
              <a:t>konvülsiyon</a:t>
            </a:r>
            <a:r>
              <a:rPr lang="tr-TR" sz="2400" dirty="0">
                <a:solidFill>
                  <a:srgbClr val="000000"/>
                </a:solidFill>
                <a:latin typeface="Arial" pitchFamily="34" charset="0"/>
                <a:cs typeface="Arial" pitchFamily="34" charset="0"/>
              </a:rPr>
              <a:t>, felç veya epilepsi bulunma öyküsü,</a:t>
            </a:r>
            <a:endParaRPr lang="tr-TR" sz="2400" b="1" dirty="0">
              <a:solidFill>
                <a:srgbClr val="000000"/>
              </a:solidFill>
              <a:latin typeface="Arial" pitchFamily="34" charset="0"/>
              <a:cs typeface="Arial" pitchFamily="34" charset="0"/>
            </a:endParaRPr>
          </a:p>
          <a:p>
            <a:pPr marL="342900" indent="-342900" algn="just">
              <a:buClr>
                <a:srgbClr val="FF0000"/>
              </a:buClr>
              <a:buFont typeface="Arial" pitchFamily="34" charset="0"/>
              <a:buChar char="#"/>
            </a:pPr>
            <a:r>
              <a:rPr lang="tr-TR" sz="2400" dirty="0">
                <a:solidFill>
                  <a:srgbClr val="000000"/>
                </a:solidFill>
                <a:latin typeface="Arial" pitchFamily="34" charset="0"/>
                <a:cs typeface="Arial" pitchFamily="34" charset="0"/>
              </a:rPr>
              <a:t>Antibiyotik tedavisi görme,</a:t>
            </a:r>
            <a:endParaRPr lang="tr-TR" sz="2400" b="1" dirty="0">
              <a:solidFill>
                <a:srgbClr val="000000"/>
              </a:solidFill>
              <a:latin typeface="Arial" pitchFamily="34" charset="0"/>
              <a:cs typeface="Arial" pitchFamily="34" charset="0"/>
            </a:endParaRPr>
          </a:p>
          <a:p>
            <a:pPr marL="342900" indent="-342900" algn="just">
              <a:buClr>
                <a:srgbClr val="FF0000"/>
              </a:buClr>
              <a:buFont typeface="Arial" pitchFamily="34" charset="0"/>
              <a:buChar char="#"/>
            </a:pPr>
            <a:r>
              <a:rPr lang="tr-TR" sz="2400" dirty="0">
                <a:solidFill>
                  <a:srgbClr val="000000"/>
                </a:solidFill>
                <a:latin typeface="Arial" pitchFamily="34" charset="0"/>
                <a:cs typeface="Arial" pitchFamily="34" charset="0"/>
              </a:rPr>
              <a:t>Anne sütü alma,</a:t>
            </a:r>
            <a:endParaRPr lang="tr-TR" sz="2400" b="1" dirty="0">
              <a:solidFill>
                <a:srgbClr val="000000"/>
              </a:solidFill>
              <a:latin typeface="Arial" pitchFamily="34" charset="0"/>
              <a:cs typeface="Arial" pitchFamily="34" charset="0"/>
            </a:endParaRPr>
          </a:p>
          <a:p>
            <a:pPr marL="342900" indent="-342900" algn="just">
              <a:buClr>
                <a:srgbClr val="FF0000"/>
              </a:buClr>
              <a:buFont typeface="Arial" pitchFamily="34" charset="0"/>
              <a:buChar char="#"/>
            </a:pPr>
            <a:r>
              <a:rPr lang="tr-TR" sz="2400" dirty="0">
                <a:solidFill>
                  <a:srgbClr val="000000"/>
                </a:solidFill>
                <a:latin typeface="Arial" pitchFamily="34" charset="0"/>
                <a:cs typeface="Arial" pitchFamily="34" charset="0"/>
              </a:rPr>
              <a:t>Kronik kalp, akciğer, böbrek veya karaciğer hastalıkları gibi kronik hastalıklar,</a:t>
            </a:r>
            <a:endParaRPr lang="tr-TR" sz="2400" b="1" dirty="0">
              <a:solidFill>
                <a:srgbClr val="000000"/>
              </a:solidFill>
              <a:latin typeface="Arial" pitchFamily="34" charset="0"/>
              <a:cs typeface="Arial" pitchFamily="34" charset="0"/>
            </a:endParaRPr>
          </a:p>
          <a:p>
            <a:pPr marL="342900" indent="-342900" algn="just">
              <a:buClr>
                <a:srgbClr val="FF0000"/>
              </a:buClr>
              <a:buFont typeface="Arial" pitchFamily="34" charset="0"/>
              <a:buChar char="#"/>
            </a:pPr>
            <a:r>
              <a:rPr lang="tr-TR" sz="2400" dirty="0" err="1">
                <a:solidFill>
                  <a:srgbClr val="000000"/>
                </a:solidFill>
                <a:latin typeface="Arial" pitchFamily="34" charset="0"/>
                <a:cs typeface="Arial" pitchFamily="34" charset="0"/>
              </a:rPr>
              <a:t>Serebral</a:t>
            </a:r>
            <a:r>
              <a:rPr lang="tr-TR" sz="2400" dirty="0">
                <a:solidFill>
                  <a:srgbClr val="000000"/>
                </a:solidFill>
                <a:latin typeface="Arial" pitchFamily="34" charset="0"/>
                <a:cs typeface="Arial" pitchFamily="34" charset="0"/>
              </a:rPr>
              <a:t> </a:t>
            </a:r>
            <a:r>
              <a:rPr lang="tr-TR" sz="2400" dirty="0" err="1">
                <a:solidFill>
                  <a:srgbClr val="000000"/>
                </a:solidFill>
                <a:latin typeface="Arial" pitchFamily="34" charset="0"/>
                <a:cs typeface="Arial" pitchFamily="34" charset="0"/>
              </a:rPr>
              <a:t>palsi</a:t>
            </a:r>
            <a:r>
              <a:rPr lang="tr-TR" sz="2400" dirty="0">
                <a:solidFill>
                  <a:srgbClr val="000000"/>
                </a:solidFill>
                <a:latin typeface="Arial" pitchFamily="34" charset="0"/>
                <a:cs typeface="Arial" pitchFamily="34" charset="0"/>
              </a:rPr>
              <a:t>, </a:t>
            </a:r>
            <a:r>
              <a:rPr lang="tr-TR" sz="2400" dirty="0" err="1">
                <a:solidFill>
                  <a:srgbClr val="000000"/>
                </a:solidFill>
                <a:latin typeface="Arial" pitchFamily="34" charset="0"/>
                <a:cs typeface="Arial" pitchFamily="34" charset="0"/>
              </a:rPr>
              <a:t>Down</a:t>
            </a:r>
            <a:r>
              <a:rPr lang="tr-TR" sz="2400" dirty="0">
                <a:solidFill>
                  <a:srgbClr val="000000"/>
                </a:solidFill>
                <a:latin typeface="Arial" pitchFamily="34" charset="0"/>
                <a:cs typeface="Arial" pitchFamily="34" charset="0"/>
              </a:rPr>
              <a:t> sendromu gibi kalıcı nörolojik durumlar,</a:t>
            </a:r>
            <a:endParaRPr lang="tr-TR" sz="2400" b="1" dirty="0">
              <a:solidFill>
                <a:srgbClr val="000000"/>
              </a:solidFill>
              <a:latin typeface="Arial" pitchFamily="34" charset="0"/>
              <a:cs typeface="Arial" pitchFamily="34" charset="0"/>
            </a:endParaRPr>
          </a:p>
        </p:txBody>
      </p:sp>
      <p:sp>
        <p:nvSpPr>
          <p:cNvPr id="6" name="Dikdörtgen 5"/>
          <p:cNvSpPr/>
          <p:nvPr/>
        </p:nvSpPr>
        <p:spPr>
          <a:xfrm>
            <a:off x="4718489" y="6330081"/>
            <a:ext cx="2967544" cy="369332"/>
          </a:xfrm>
          <a:prstGeom prst="rect">
            <a:avLst/>
          </a:prstGeom>
        </p:spPr>
        <p:txBody>
          <a:bodyPr wrap="none">
            <a:spAutoFit/>
          </a:bodyPr>
          <a:lstStyle/>
          <a:p>
            <a:pPr lvl="0" algn="ctr">
              <a:defRPr/>
            </a:pPr>
            <a:r>
              <a:rPr lang="tr-TR" b="1" dirty="0" smtClean="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Aşıyla Hastalıkları Aşıyoruz</a:t>
            </a:r>
            <a:endPar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15199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1505" y="5558269"/>
            <a:ext cx="1019175" cy="127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ikdörtgen 3"/>
          <p:cNvSpPr/>
          <p:nvPr/>
        </p:nvSpPr>
        <p:spPr>
          <a:xfrm>
            <a:off x="800100" y="2080394"/>
            <a:ext cx="11137900" cy="3816429"/>
          </a:xfrm>
          <a:prstGeom prst="rect">
            <a:avLst/>
          </a:prstGeom>
        </p:spPr>
        <p:txBody>
          <a:bodyPr wrap="square">
            <a:spAutoFit/>
          </a:bodyPr>
          <a:lstStyle/>
          <a:p>
            <a:pPr algn="just">
              <a:buClr>
                <a:srgbClr val="0070C0"/>
              </a:buClr>
              <a:buFont typeface="Wingdings" panose="05000000000000000000" pitchFamily="2" charset="2"/>
              <a:buChar char="Ø"/>
            </a:pPr>
            <a:r>
              <a:rPr lang="tr-TR" sz="2200" dirty="0" err="1">
                <a:solidFill>
                  <a:srgbClr val="000000"/>
                </a:solidFill>
                <a:latin typeface="Arial" pitchFamily="34" charset="0"/>
                <a:cs typeface="Arial" pitchFamily="34" charset="0"/>
              </a:rPr>
              <a:t>Prematürite</a:t>
            </a:r>
            <a:r>
              <a:rPr lang="tr-TR" sz="2200" dirty="0">
                <a:solidFill>
                  <a:srgbClr val="000000"/>
                </a:solidFill>
                <a:latin typeface="Arial" pitchFamily="34" charset="0"/>
                <a:cs typeface="Arial" pitchFamily="34" charset="0"/>
              </a:rPr>
              <a:t> (aşılama ertelenmemelidir),</a:t>
            </a:r>
            <a:endParaRPr lang="tr-TR" sz="2200" b="1" dirty="0">
              <a:solidFill>
                <a:srgbClr val="000000"/>
              </a:solidFill>
              <a:latin typeface="Arial" pitchFamily="34" charset="0"/>
              <a:cs typeface="Arial" pitchFamily="34" charset="0"/>
            </a:endParaRPr>
          </a:p>
          <a:p>
            <a:pPr algn="just">
              <a:buClr>
                <a:srgbClr val="0070C0"/>
              </a:buClr>
              <a:buFont typeface="Wingdings" panose="05000000000000000000" pitchFamily="2" charset="2"/>
              <a:buChar char="Ø"/>
            </a:pPr>
            <a:r>
              <a:rPr lang="tr-TR" sz="2200" dirty="0">
                <a:solidFill>
                  <a:srgbClr val="000000"/>
                </a:solidFill>
                <a:latin typeface="Arial" pitchFamily="34" charset="0"/>
                <a:cs typeface="Arial" pitchFamily="34" charset="0"/>
              </a:rPr>
              <a:t>Ameliyat öncesi ve sonrası,</a:t>
            </a:r>
            <a:endParaRPr lang="tr-TR" sz="2200" b="1" dirty="0">
              <a:solidFill>
                <a:srgbClr val="000000"/>
              </a:solidFill>
              <a:latin typeface="Arial" pitchFamily="34" charset="0"/>
              <a:cs typeface="Arial" pitchFamily="34" charset="0"/>
            </a:endParaRPr>
          </a:p>
          <a:p>
            <a:pPr algn="just">
              <a:buClr>
                <a:srgbClr val="0070C0"/>
              </a:buClr>
              <a:buFont typeface="Wingdings" panose="05000000000000000000" pitchFamily="2" charset="2"/>
              <a:buChar char="Ø"/>
            </a:pPr>
            <a:r>
              <a:rPr lang="tr-TR" sz="2200" dirty="0" err="1">
                <a:solidFill>
                  <a:srgbClr val="000000"/>
                </a:solidFill>
                <a:latin typeface="Arial" pitchFamily="34" charset="0"/>
                <a:cs typeface="Arial" pitchFamily="34" charset="0"/>
              </a:rPr>
              <a:t>Malnütrisyon</a:t>
            </a:r>
            <a:r>
              <a:rPr lang="tr-TR" sz="2200" dirty="0">
                <a:solidFill>
                  <a:srgbClr val="000000"/>
                </a:solidFill>
                <a:latin typeface="Arial" pitchFamily="34" charset="0"/>
                <a:cs typeface="Arial" pitchFamily="34" charset="0"/>
              </a:rPr>
              <a:t>, </a:t>
            </a:r>
            <a:endParaRPr lang="tr-TR" sz="2200" b="1" dirty="0">
              <a:solidFill>
                <a:srgbClr val="000000"/>
              </a:solidFill>
              <a:latin typeface="Arial" pitchFamily="34" charset="0"/>
              <a:cs typeface="Arial" pitchFamily="34" charset="0"/>
            </a:endParaRPr>
          </a:p>
          <a:p>
            <a:pPr algn="just">
              <a:buClr>
                <a:srgbClr val="0070C0"/>
              </a:buClr>
              <a:buFont typeface="Wingdings" panose="05000000000000000000" pitchFamily="2" charset="2"/>
              <a:buChar char="Ø"/>
            </a:pPr>
            <a:r>
              <a:rPr lang="tr-TR" sz="2200" dirty="0" err="1">
                <a:solidFill>
                  <a:srgbClr val="000000"/>
                </a:solidFill>
                <a:latin typeface="Arial" pitchFamily="34" charset="0"/>
                <a:cs typeface="Arial" pitchFamily="34" charset="0"/>
              </a:rPr>
              <a:t>Yenidoğan</a:t>
            </a:r>
            <a:r>
              <a:rPr lang="tr-TR" sz="2200" dirty="0">
                <a:solidFill>
                  <a:srgbClr val="000000"/>
                </a:solidFill>
                <a:latin typeface="Arial" pitchFamily="34" charset="0"/>
                <a:cs typeface="Arial" pitchFamily="34" charset="0"/>
              </a:rPr>
              <a:t> sarılığı öyküsü,</a:t>
            </a:r>
            <a:endParaRPr lang="tr-TR" sz="2200" b="1" dirty="0">
              <a:solidFill>
                <a:srgbClr val="000000"/>
              </a:solidFill>
              <a:latin typeface="Arial" pitchFamily="34" charset="0"/>
              <a:cs typeface="Arial" pitchFamily="34" charset="0"/>
            </a:endParaRPr>
          </a:p>
          <a:p>
            <a:pPr algn="just">
              <a:buClr>
                <a:srgbClr val="0070C0"/>
              </a:buClr>
              <a:buFont typeface="Wingdings" panose="05000000000000000000" pitchFamily="2" charset="2"/>
              <a:buChar char="Ø"/>
            </a:pPr>
            <a:r>
              <a:rPr lang="tr-TR" sz="2200" dirty="0" err="1">
                <a:solidFill>
                  <a:srgbClr val="000000"/>
                </a:solidFill>
                <a:latin typeface="Arial" pitchFamily="34" charset="0"/>
                <a:cs typeface="Arial" pitchFamily="34" charset="0"/>
              </a:rPr>
              <a:t>Topikal</a:t>
            </a:r>
            <a:r>
              <a:rPr lang="tr-TR" sz="2200" dirty="0">
                <a:solidFill>
                  <a:srgbClr val="000000"/>
                </a:solidFill>
                <a:latin typeface="Arial" pitchFamily="34" charset="0"/>
                <a:cs typeface="Arial" pitchFamily="34" charset="0"/>
              </a:rPr>
              <a:t> (cilt üzerine krem/merhem), </a:t>
            </a:r>
            <a:r>
              <a:rPr lang="tr-TR" sz="2200" dirty="0" err="1">
                <a:solidFill>
                  <a:srgbClr val="000000"/>
                </a:solidFill>
                <a:latin typeface="Arial" pitchFamily="34" charset="0"/>
                <a:cs typeface="Arial" pitchFamily="34" charset="0"/>
              </a:rPr>
              <a:t>aerosol</a:t>
            </a:r>
            <a:r>
              <a:rPr lang="tr-TR" sz="2200" dirty="0">
                <a:solidFill>
                  <a:srgbClr val="000000"/>
                </a:solidFill>
                <a:latin typeface="Arial" pitchFamily="34" charset="0"/>
                <a:cs typeface="Arial" pitchFamily="34" charset="0"/>
              </a:rPr>
              <a:t> (solunum yolu ile) şeklinde veya lokalize (</a:t>
            </a:r>
            <a:r>
              <a:rPr lang="tr-TR" sz="2200" dirty="0" err="1">
                <a:solidFill>
                  <a:srgbClr val="000000"/>
                </a:solidFill>
                <a:latin typeface="Arial" pitchFamily="34" charset="0"/>
                <a:cs typeface="Arial" pitchFamily="34" charset="0"/>
              </a:rPr>
              <a:t>intraartiküler</a:t>
            </a:r>
            <a:r>
              <a:rPr lang="tr-TR" sz="2200" dirty="0">
                <a:solidFill>
                  <a:srgbClr val="000000"/>
                </a:solidFill>
                <a:latin typeface="Arial" pitchFamily="34" charset="0"/>
                <a:cs typeface="Arial" pitchFamily="34" charset="0"/>
              </a:rPr>
              <a:t>, </a:t>
            </a:r>
            <a:r>
              <a:rPr lang="tr-TR" sz="2200" dirty="0" err="1">
                <a:solidFill>
                  <a:srgbClr val="000000"/>
                </a:solidFill>
                <a:latin typeface="Arial" pitchFamily="34" charset="0"/>
                <a:cs typeface="Arial" pitchFamily="34" charset="0"/>
              </a:rPr>
              <a:t>intrabursal</a:t>
            </a:r>
            <a:r>
              <a:rPr lang="tr-TR" sz="2200" dirty="0">
                <a:solidFill>
                  <a:srgbClr val="000000"/>
                </a:solidFill>
                <a:latin typeface="Arial" pitchFamily="34" charset="0"/>
                <a:cs typeface="Arial" pitchFamily="34" charset="0"/>
              </a:rPr>
              <a:t> veya </a:t>
            </a:r>
            <a:r>
              <a:rPr lang="tr-TR" sz="2200" dirty="0" err="1">
                <a:solidFill>
                  <a:srgbClr val="000000"/>
                </a:solidFill>
                <a:latin typeface="Arial" pitchFamily="34" charset="0"/>
                <a:cs typeface="Arial" pitchFamily="34" charset="0"/>
              </a:rPr>
              <a:t>tendon</a:t>
            </a:r>
            <a:r>
              <a:rPr lang="tr-TR" sz="2200" dirty="0">
                <a:solidFill>
                  <a:srgbClr val="000000"/>
                </a:solidFill>
                <a:latin typeface="Arial" pitchFamily="34" charset="0"/>
                <a:cs typeface="Arial" pitchFamily="34" charset="0"/>
              </a:rPr>
              <a:t> içi vb.) </a:t>
            </a:r>
            <a:r>
              <a:rPr lang="tr-TR" sz="2200" dirty="0" err="1">
                <a:solidFill>
                  <a:srgbClr val="000000"/>
                </a:solidFill>
                <a:latin typeface="Arial" pitchFamily="34" charset="0"/>
                <a:cs typeface="Arial" pitchFamily="34" charset="0"/>
              </a:rPr>
              <a:t>steroid</a:t>
            </a:r>
            <a:r>
              <a:rPr lang="tr-TR" sz="2200" dirty="0">
                <a:solidFill>
                  <a:srgbClr val="000000"/>
                </a:solidFill>
                <a:latin typeface="Arial" pitchFamily="34" charset="0"/>
                <a:cs typeface="Arial" pitchFamily="34" charset="0"/>
              </a:rPr>
              <a:t> kullanımı ya da ağız yolu ile düşük doz </a:t>
            </a:r>
            <a:r>
              <a:rPr lang="tr-TR" sz="2200" dirty="0" err="1">
                <a:solidFill>
                  <a:srgbClr val="000000"/>
                </a:solidFill>
                <a:latin typeface="Arial" pitchFamily="34" charset="0"/>
                <a:cs typeface="Arial" pitchFamily="34" charset="0"/>
              </a:rPr>
              <a:t>steroid</a:t>
            </a:r>
            <a:r>
              <a:rPr lang="tr-TR" sz="2200" dirty="0">
                <a:solidFill>
                  <a:srgbClr val="000000"/>
                </a:solidFill>
                <a:latin typeface="Arial" pitchFamily="34" charset="0"/>
                <a:cs typeface="Arial" pitchFamily="34" charset="0"/>
              </a:rPr>
              <a:t> kullanımı (2 mg/kg veya 20 mg/gün dozundan az), </a:t>
            </a:r>
            <a:endParaRPr lang="tr-TR" sz="2200" b="1" dirty="0">
              <a:solidFill>
                <a:srgbClr val="000000"/>
              </a:solidFill>
              <a:latin typeface="Arial" pitchFamily="34" charset="0"/>
              <a:cs typeface="Arial" pitchFamily="34" charset="0"/>
            </a:endParaRPr>
          </a:p>
          <a:p>
            <a:pPr algn="just">
              <a:buClr>
                <a:srgbClr val="0070C0"/>
              </a:buClr>
              <a:buFont typeface="Wingdings" panose="05000000000000000000" pitchFamily="2" charset="2"/>
              <a:buChar char="Ø"/>
            </a:pPr>
            <a:r>
              <a:rPr lang="tr-TR" sz="2200" dirty="0" err="1">
                <a:solidFill>
                  <a:srgbClr val="000000"/>
                </a:solidFill>
                <a:latin typeface="Arial" pitchFamily="34" charset="0"/>
                <a:cs typeface="Arial" pitchFamily="34" charset="0"/>
              </a:rPr>
              <a:t>Konvülsiyon</a:t>
            </a:r>
            <a:r>
              <a:rPr lang="tr-TR" sz="2200" dirty="0">
                <a:solidFill>
                  <a:srgbClr val="000000"/>
                </a:solidFill>
                <a:latin typeface="Arial" pitchFamily="34" charset="0"/>
                <a:cs typeface="Arial" pitchFamily="34" charset="0"/>
              </a:rPr>
              <a:t> öyküsü: aşılama sonrası ateş görülebileceğinden, </a:t>
            </a:r>
            <a:r>
              <a:rPr lang="tr-TR" sz="2200" dirty="0" err="1">
                <a:solidFill>
                  <a:srgbClr val="000000"/>
                </a:solidFill>
                <a:latin typeface="Arial" pitchFamily="34" charset="0"/>
                <a:cs typeface="Arial" pitchFamily="34" charset="0"/>
              </a:rPr>
              <a:t>febril</a:t>
            </a:r>
            <a:r>
              <a:rPr lang="tr-TR" sz="2200" dirty="0">
                <a:solidFill>
                  <a:srgbClr val="000000"/>
                </a:solidFill>
                <a:latin typeface="Arial" pitchFamily="34" charset="0"/>
                <a:cs typeface="Arial" pitchFamily="34" charset="0"/>
              </a:rPr>
              <a:t> </a:t>
            </a:r>
            <a:r>
              <a:rPr lang="tr-TR" sz="2200" dirty="0" err="1">
                <a:solidFill>
                  <a:srgbClr val="000000"/>
                </a:solidFill>
                <a:latin typeface="Arial" pitchFamily="34" charset="0"/>
                <a:cs typeface="Arial" pitchFamily="34" charset="0"/>
              </a:rPr>
              <a:t>konvülsiyon</a:t>
            </a:r>
            <a:r>
              <a:rPr lang="tr-TR" sz="2200" dirty="0">
                <a:solidFill>
                  <a:srgbClr val="000000"/>
                </a:solidFill>
                <a:latin typeface="Arial" pitchFamily="34" charset="0"/>
                <a:cs typeface="Arial" pitchFamily="34" charset="0"/>
              </a:rPr>
              <a:t> öyküsü olan çocuklarda ateş çıkması beklenen dönemde ateş düşürücü verilmesi uygundur. Çocuk </a:t>
            </a:r>
            <a:r>
              <a:rPr lang="tr-TR" sz="2200" dirty="0" err="1">
                <a:solidFill>
                  <a:srgbClr val="000000"/>
                </a:solidFill>
                <a:latin typeface="Arial" pitchFamily="34" charset="0"/>
                <a:cs typeface="Arial" pitchFamily="34" charset="0"/>
              </a:rPr>
              <a:t>antikonvülzan</a:t>
            </a:r>
            <a:r>
              <a:rPr lang="tr-TR" sz="2200" dirty="0">
                <a:solidFill>
                  <a:srgbClr val="000000"/>
                </a:solidFill>
                <a:latin typeface="Arial" pitchFamily="34" charset="0"/>
                <a:cs typeface="Arial" pitchFamily="34" charset="0"/>
              </a:rPr>
              <a:t> tedavi alıyorsa tedavisine aksatılmadan devam edilmelidir.</a:t>
            </a:r>
            <a:endParaRPr lang="tr-TR" sz="2200" b="1" dirty="0">
              <a:solidFill>
                <a:srgbClr val="000000"/>
              </a:solidFill>
              <a:latin typeface="Arial" pitchFamily="34" charset="0"/>
              <a:cs typeface="Arial" pitchFamily="34" charset="0"/>
            </a:endParaRPr>
          </a:p>
        </p:txBody>
      </p:sp>
      <p:sp>
        <p:nvSpPr>
          <p:cNvPr id="6" name="Dikdörtgen 5"/>
          <p:cNvSpPr/>
          <p:nvPr/>
        </p:nvSpPr>
        <p:spPr>
          <a:xfrm>
            <a:off x="4799857" y="6309320"/>
            <a:ext cx="2890535" cy="369332"/>
          </a:xfrm>
          <a:prstGeom prst="rect">
            <a:avLst/>
          </a:prstGeom>
        </p:spPr>
        <p:txBody>
          <a:bodyPr wrap="none">
            <a:spAutoFit/>
          </a:bodyPr>
          <a:lstStyle/>
          <a:p>
            <a:pPr>
              <a:defRPr/>
            </a:pPr>
            <a:r>
              <a:rPr lang="tr-TR" b="1" dirty="0">
                <a:ln w="0"/>
                <a:solidFill>
                  <a:srgbClr val="FF0000"/>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Aşılı Çocuk, Sağlıklı Çocuk</a:t>
            </a:r>
          </a:p>
        </p:txBody>
      </p:sp>
      <p:sp>
        <p:nvSpPr>
          <p:cNvPr id="7" name="Dikdörtgen 6"/>
          <p:cNvSpPr/>
          <p:nvPr/>
        </p:nvSpPr>
        <p:spPr>
          <a:xfrm>
            <a:off x="914400" y="1135463"/>
            <a:ext cx="9931400" cy="584775"/>
          </a:xfrm>
          <a:prstGeom prst="rect">
            <a:avLst/>
          </a:prstGeom>
        </p:spPr>
        <p:txBody>
          <a:bodyPr wrap="square">
            <a:spAutoFit/>
          </a:bodyPr>
          <a:lstStyle/>
          <a:p>
            <a:pPr algn="ctr"/>
            <a:r>
              <a:rPr lang="tr-TR" sz="3200" b="1" dirty="0">
                <a:solidFill>
                  <a:srgbClr val="FF0000"/>
                </a:solidFill>
                <a:latin typeface="Arial" pitchFamily="34" charset="0"/>
                <a:cs typeface="Arial" pitchFamily="34" charset="0"/>
              </a:rPr>
              <a:t>Aşılamaya Engel Olmayan Durumlar-2</a:t>
            </a:r>
          </a:p>
        </p:txBody>
      </p:sp>
    </p:spTree>
    <p:extLst>
      <p:ext uri="{BB962C8B-B14F-4D97-AF65-F5344CB8AC3E}">
        <p14:creationId xmlns:p14="http://schemas.microsoft.com/office/powerpoint/2010/main" val="33311285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609600" y="2984360"/>
            <a:ext cx="10972800" cy="3141804"/>
          </a:xfrm>
        </p:spPr>
        <p:txBody>
          <a:bodyPr/>
          <a:lstStyle/>
          <a:p>
            <a:pPr algn="ctr">
              <a:buNone/>
            </a:pPr>
            <a:r>
              <a:rPr lang="tr-TR" sz="4800" b="1" dirty="0" smtClean="0">
                <a:solidFill>
                  <a:srgbClr val="FF0000"/>
                </a:solidFill>
              </a:rPr>
              <a:t>AŞILAR</a:t>
            </a:r>
            <a:endParaRPr lang="tr-TR" sz="4800" b="1" dirty="0">
              <a:solidFill>
                <a:srgbClr val="FF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3881438" y="973138"/>
            <a:ext cx="4856162" cy="609600"/>
          </a:xfrm>
        </p:spPr>
        <p:txBody>
          <a:bodyPr lIns="182880" tIns="0"/>
          <a:lstStyle/>
          <a:p>
            <a:pPr marL="36576" eaLnBrk="1" fontAlgn="auto" hangingPunct="1">
              <a:spcAft>
                <a:spcPts val="0"/>
              </a:spcAft>
              <a:buClr>
                <a:schemeClr val="accent1"/>
              </a:buClr>
              <a:buSzPct val="80000"/>
              <a:defRPr/>
            </a:pPr>
            <a:r>
              <a:rPr lang="tr-TR" sz="3500" b="1" dirty="0">
                <a:solidFill>
                  <a:srgbClr val="FF0000"/>
                </a:solidFill>
              </a:rPr>
              <a:t>BCG AŞISI</a:t>
            </a:r>
          </a:p>
        </p:txBody>
      </p:sp>
      <p:sp>
        <p:nvSpPr>
          <p:cNvPr id="16387" name="Rectangle 3"/>
          <p:cNvSpPr>
            <a:spLocks noGrp="1" noChangeArrowheads="1"/>
          </p:cNvSpPr>
          <p:nvPr>
            <p:ph idx="1"/>
          </p:nvPr>
        </p:nvSpPr>
        <p:spPr>
          <a:xfrm>
            <a:off x="272256" y="1763712"/>
            <a:ext cx="11424444" cy="4814887"/>
          </a:xfrm>
        </p:spPr>
        <p:txBody>
          <a:bodyPr/>
          <a:lstStyle/>
          <a:p>
            <a:pPr marL="179388" indent="3175" eaLnBrk="1" hangingPunct="1">
              <a:buClr>
                <a:srgbClr val="C00000"/>
              </a:buClr>
              <a:buSzPct val="100000"/>
              <a:buNone/>
            </a:pPr>
            <a:r>
              <a:rPr lang="tr-TR" altLang="tr-TR" sz="2400" b="1" dirty="0">
                <a:solidFill>
                  <a:srgbClr val="C00000"/>
                </a:solidFill>
              </a:rPr>
              <a:t>YAPISI:</a:t>
            </a:r>
            <a:r>
              <a:rPr lang="tr-TR" altLang="tr-TR" sz="2400" b="1" dirty="0"/>
              <a:t> </a:t>
            </a:r>
            <a:r>
              <a:rPr lang="tr-TR" altLang="tr-TR" sz="2400" dirty="0" err="1"/>
              <a:t>Attenue</a:t>
            </a:r>
            <a:r>
              <a:rPr lang="tr-TR" altLang="tr-TR" sz="2400" dirty="0"/>
              <a:t> canlı </a:t>
            </a:r>
            <a:r>
              <a:rPr lang="tr-TR" altLang="tr-TR" sz="2400" dirty="0" err="1"/>
              <a:t>tbc</a:t>
            </a:r>
            <a:r>
              <a:rPr lang="tr-TR" altLang="tr-TR" sz="2400" dirty="0"/>
              <a:t> bakterisi</a:t>
            </a:r>
          </a:p>
          <a:p>
            <a:pPr marL="179388" indent="3175" eaLnBrk="1" hangingPunct="1">
              <a:buClr>
                <a:srgbClr val="C00000"/>
              </a:buClr>
              <a:buSzPct val="100000"/>
              <a:buNone/>
            </a:pPr>
            <a:r>
              <a:rPr lang="tr-TR" altLang="tr-TR" sz="2400" b="1" dirty="0" smtClean="0">
                <a:solidFill>
                  <a:srgbClr val="C00000"/>
                </a:solidFill>
              </a:rPr>
              <a:t>ŞEKLİ</a:t>
            </a:r>
            <a:r>
              <a:rPr lang="tr-TR" altLang="tr-TR" sz="2400" b="1" dirty="0">
                <a:solidFill>
                  <a:srgbClr val="C00000"/>
                </a:solidFill>
              </a:rPr>
              <a:t>:</a:t>
            </a:r>
            <a:r>
              <a:rPr lang="tr-TR" altLang="tr-TR" sz="2400" b="1" dirty="0"/>
              <a:t> </a:t>
            </a:r>
            <a:r>
              <a:rPr lang="tr-TR" altLang="tr-TR" sz="2400" dirty="0"/>
              <a:t>Kuru-dondurulmuş</a:t>
            </a:r>
          </a:p>
          <a:p>
            <a:pPr marL="179388" indent="3175" eaLnBrk="1" hangingPunct="1">
              <a:buClr>
                <a:srgbClr val="C00000"/>
              </a:buClr>
              <a:buSzPct val="100000"/>
              <a:buNone/>
            </a:pPr>
            <a:r>
              <a:rPr lang="tr-TR" altLang="tr-TR" sz="2400" b="1" dirty="0" smtClean="0">
                <a:solidFill>
                  <a:srgbClr val="C00000"/>
                </a:solidFill>
              </a:rPr>
              <a:t>KORUYUCULUK</a:t>
            </a:r>
            <a:r>
              <a:rPr lang="tr-TR" altLang="tr-TR" sz="2400" b="1" dirty="0">
                <a:solidFill>
                  <a:srgbClr val="C00000"/>
                </a:solidFill>
              </a:rPr>
              <a:t>:</a:t>
            </a:r>
            <a:r>
              <a:rPr lang="tr-TR" altLang="tr-TR" sz="2400" b="1" dirty="0">
                <a:solidFill>
                  <a:schemeClr val="accent2"/>
                </a:solidFill>
              </a:rPr>
              <a:t> </a:t>
            </a:r>
            <a:r>
              <a:rPr lang="tr-TR" altLang="tr-TR" sz="2400" dirty="0"/>
              <a:t>%20-80 arasında değişir. Özellikle </a:t>
            </a:r>
            <a:r>
              <a:rPr lang="tr-TR" altLang="tr-TR" sz="2400" dirty="0" err="1"/>
              <a:t>tbc’nin</a:t>
            </a:r>
            <a:r>
              <a:rPr lang="tr-TR" altLang="tr-TR" sz="2400" dirty="0"/>
              <a:t> </a:t>
            </a:r>
            <a:r>
              <a:rPr lang="tr-TR" altLang="tr-TR" sz="2400" dirty="0" err="1"/>
              <a:t>hemotojen</a:t>
            </a:r>
            <a:r>
              <a:rPr lang="tr-TR" altLang="tr-TR" sz="2400" dirty="0"/>
              <a:t> yayılım sonrası oluşan formlarına karşı korur. Aşı öncesi çevresel </a:t>
            </a:r>
            <a:r>
              <a:rPr lang="tr-TR" altLang="tr-TR" sz="2400" dirty="0" err="1"/>
              <a:t>mycobakteriumlarla</a:t>
            </a:r>
            <a:r>
              <a:rPr lang="tr-TR" altLang="tr-TR" sz="2400" dirty="0"/>
              <a:t> karşılaşma aşı etkinliğini azaltır. </a:t>
            </a:r>
            <a:endParaRPr lang="tr-TR" altLang="tr-TR" sz="2400" dirty="0" smtClean="0"/>
          </a:p>
          <a:p>
            <a:pPr eaLnBrk="1" hangingPunct="1">
              <a:buFont typeface="Wingdings 2" panose="05020102010507070707" pitchFamily="18" charset="2"/>
              <a:buNone/>
            </a:pPr>
            <a:r>
              <a:rPr lang="tr-TR" altLang="tr-TR" sz="2400" b="1" dirty="0" smtClean="0">
                <a:solidFill>
                  <a:srgbClr val="C00000"/>
                </a:solidFill>
              </a:rPr>
              <a:t>  UYGULAMA	: </a:t>
            </a:r>
            <a:r>
              <a:rPr lang="tr-TR" altLang="tr-TR" sz="2400" dirty="0" smtClean="0"/>
              <a:t>2 </a:t>
            </a:r>
            <a:r>
              <a:rPr lang="tr-TR" altLang="tr-TR" sz="2400" dirty="0"/>
              <a:t>aylık bebeğe,  cilt içi </a:t>
            </a:r>
          </a:p>
          <a:p>
            <a:pPr eaLnBrk="1" hangingPunct="1">
              <a:buFont typeface="Wingdings 2" panose="05020102010507070707" pitchFamily="18" charset="2"/>
              <a:buNone/>
            </a:pPr>
            <a:r>
              <a:rPr lang="tr-TR" altLang="tr-TR" sz="2400" b="1" dirty="0" smtClean="0">
                <a:solidFill>
                  <a:srgbClr val="C00000"/>
                </a:solidFill>
              </a:rPr>
              <a:t>  MİKTAR	:</a:t>
            </a:r>
            <a:r>
              <a:rPr lang="tr-TR" altLang="tr-TR" sz="2400" b="1" dirty="0" smtClean="0"/>
              <a:t> </a:t>
            </a:r>
            <a:r>
              <a:rPr lang="tr-TR" altLang="tr-TR" sz="2400" dirty="0" smtClean="0"/>
              <a:t>1 </a:t>
            </a:r>
            <a:r>
              <a:rPr lang="tr-TR" altLang="tr-TR" sz="2400" dirty="0"/>
              <a:t>yaşa kadar 0,05, 1-5 yaş arası 0,1 ml  </a:t>
            </a:r>
          </a:p>
          <a:p>
            <a:pPr eaLnBrk="1" hangingPunct="1">
              <a:buFont typeface="Wingdings 2" panose="05020102010507070707" pitchFamily="18" charset="2"/>
              <a:buNone/>
            </a:pPr>
            <a:r>
              <a:rPr lang="tr-TR" altLang="tr-TR" sz="2400" dirty="0" smtClean="0"/>
              <a:t>			  6 </a:t>
            </a:r>
            <a:r>
              <a:rPr lang="tr-TR" altLang="tr-TR" sz="2400" dirty="0"/>
              <a:t>yaş üzerine gerekli değildir.</a:t>
            </a:r>
          </a:p>
          <a:p>
            <a:pPr eaLnBrk="1" hangingPunct="1">
              <a:buFont typeface="Wingdings 2" panose="05020102010507070707" pitchFamily="18" charset="2"/>
              <a:buNone/>
            </a:pPr>
            <a:r>
              <a:rPr lang="tr-TR" altLang="tr-TR" sz="2400" dirty="0" smtClean="0"/>
              <a:t>			  3 </a:t>
            </a:r>
            <a:r>
              <a:rPr lang="tr-TR" altLang="tr-TR" sz="2400" dirty="0"/>
              <a:t>aylıktan büyüklere </a:t>
            </a:r>
            <a:r>
              <a:rPr lang="tr-TR" altLang="tr-TR" sz="2400" dirty="0" err="1"/>
              <a:t>ppd</a:t>
            </a:r>
            <a:r>
              <a:rPr lang="tr-TR" altLang="tr-TR" sz="2400" dirty="0"/>
              <a:t> kontrolünden sonra uygulanır.</a:t>
            </a:r>
          </a:p>
          <a:p>
            <a:pPr marL="179388" indent="3175" eaLnBrk="1" hangingPunct="1">
              <a:buClr>
                <a:srgbClr val="C00000"/>
              </a:buClr>
              <a:buSzPct val="100000"/>
              <a:buNone/>
            </a:pPr>
            <a:endParaRPr lang="tr-TR" altLang="tr-TR" sz="2400" dirty="0"/>
          </a:p>
        </p:txBody>
      </p:sp>
      <p:sp>
        <p:nvSpPr>
          <p:cNvPr id="4" name="Rectangle 3"/>
          <p:cNvSpPr txBox="1">
            <a:spLocks noChangeArrowheads="1"/>
          </p:cNvSpPr>
          <p:nvPr/>
        </p:nvSpPr>
        <p:spPr>
          <a:xfrm>
            <a:off x="6134100" y="4089400"/>
            <a:ext cx="5880100" cy="2489200"/>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Wingdings 2" panose="05020102010507070707" pitchFamily="18" charset="2"/>
              <a:buNone/>
            </a:pPr>
            <a:endParaRPr lang="tr-TR" altLang="tr-TR" sz="2000" dirty="0"/>
          </a:p>
        </p:txBody>
      </p:sp>
    </p:spTree>
    <p:extLst>
      <p:ext uri="{BB962C8B-B14F-4D97-AF65-F5344CB8AC3E}">
        <p14:creationId xmlns:p14="http://schemas.microsoft.com/office/powerpoint/2010/main" val="1463839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381250" y="1112838"/>
            <a:ext cx="7772400" cy="457200"/>
          </a:xfrm>
        </p:spPr>
        <p:txBody>
          <a:bodyPr>
            <a:noAutofit/>
          </a:bodyPr>
          <a:lstStyle/>
          <a:p>
            <a:pPr eaLnBrk="1" fontAlgn="auto" hangingPunct="1">
              <a:spcAft>
                <a:spcPts val="0"/>
              </a:spcAft>
              <a:defRPr/>
            </a:pPr>
            <a:r>
              <a:rPr lang="tr-TR" sz="3500" b="1" dirty="0">
                <a:solidFill>
                  <a:srgbClr val="FF0000"/>
                </a:solidFill>
              </a:rPr>
              <a:t>DİFTERİ AŞISI</a:t>
            </a:r>
          </a:p>
        </p:txBody>
      </p:sp>
      <p:sp>
        <p:nvSpPr>
          <p:cNvPr id="18435" name="Rectangle 3"/>
          <p:cNvSpPr>
            <a:spLocks noGrp="1" noChangeArrowheads="1"/>
          </p:cNvSpPr>
          <p:nvPr>
            <p:ph idx="1"/>
          </p:nvPr>
        </p:nvSpPr>
        <p:spPr>
          <a:xfrm>
            <a:off x="819150" y="2055815"/>
            <a:ext cx="10896600" cy="3316286"/>
          </a:xfrm>
        </p:spPr>
        <p:txBody>
          <a:bodyPr/>
          <a:lstStyle/>
          <a:p>
            <a:pPr eaLnBrk="1" hangingPunct="1">
              <a:lnSpc>
                <a:spcPct val="90000"/>
              </a:lnSpc>
              <a:buFont typeface="Wingdings 2" panose="05020102010507070707" pitchFamily="18" charset="2"/>
              <a:buNone/>
            </a:pPr>
            <a:r>
              <a:rPr lang="tr-TR" altLang="tr-TR" sz="2500" b="1" dirty="0">
                <a:solidFill>
                  <a:srgbClr val="C00000"/>
                </a:solidFill>
              </a:rPr>
              <a:t>	YAPISI: </a:t>
            </a:r>
            <a:r>
              <a:rPr lang="tr-TR" altLang="tr-TR" sz="2500" dirty="0" err="1"/>
              <a:t>İnaktive</a:t>
            </a:r>
            <a:r>
              <a:rPr lang="tr-TR" altLang="tr-TR" sz="2500" dirty="0"/>
              <a:t> difteri </a:t>
            </a:r>
            <a:r>
              <a:rPr lang="tr-TR" altLang="tr-TR" sz="2500" dirty="0" err="1"/>
              <a:t>toksoidi</a:t>
            </a:r>
            <a:endParaRPr lang="tr-TR" altLang="tr-TR" sz="2500" dirty="0"/>
          </a:p>
          <a:p>
            <a:pPr eaLnBrk="1" hangingPunct="1">
              <a:lnSpc>
                <a:spcPct val="90000"/>
              </a:lnSpc>
            </a:pPr>
            <a:endParaRPr lang="tr-TR" altLang="tr-TR" sz="2500" dirty="0"/>
          </a:p>
          <a:p>
            <a:pPr eaLnBrk="1" hangingPunct="1">
              <a:lnSpc>
                <a:spcPct val="90000"/>
              </a:lnSpc>
              <a:buFont typeface="Wingdings 2" panose="05020102010507070707" pitchFamily="18" charset="2"/>
              <a:buNone/>
            </a:pPr>
            <a:r>
              <a:rPr lang="tr-TR" altLang="tr-TR" sz="2500" dirty="0"/>
              <a:t>	DBT, DT, </a:t>
            </a:r>
            <a:r>
              <a:rPr lang="tr-TR" altLang="tr-TR" sz="2500" dirty="0" err="1"/>
              <a:t>Td</a:t>
            </a:r>
            <a:r>
              <a:rPr lang="tr-TR" altLang="tr-TR" sz="2500" dirty="0"/>
              <a:t>, </a:t>
            </a:r>
            <a:r>
              <a:rPr lang="tr-TR" altLang="tr-TR" sz="2500" dirty="0" err="1"/>
              <a:t>DaBT</a:t>
            </a:r>
            <a:r>
              <a:rPr lang="tr-TR" altLang="tr-TR" sz="2500" dirty="0"/>
              <a:t>-İPA, </a:t>
            </a:r>
            <a:r>
              <a:rPr lang="tr-TR" altLang="tr-TR" sz="2500" dirty="0" err="1"/>
              <a:t>DaBT</a:t>
            </a:r>
            <a:r>
              <a:rPr lang="tr-TR" altLang="tr-TR" sz="2500" dirty="0"/>
              <a:t>-İPA-</a:t>
            </a:r>
            <a:r>
              <a:rPr lang="tr-TR" altLang="tr-TR" sz="2500" dirty="0" err="1"/>
              <a:t>Hib</a:t>
            </a:r>
            <a:endParaRPr lang="tr-TR" altLang="tr-TR" sz="2500" dirty="0"/>
          </a:p>
          <a:p>
            <a:pPr eaLnBrk="1" hangingPunct="1">
              <a:lnSpc>
                <a:spcPct val="90000"/>
              </a:lnSpc>
            </a:pPr>
            <a:endParaRPr lang="tr-TR" altLang="tr-TR" sz="2500" dirty="0"/>
          </a:p>
          <a:p>
            <a:pPr eaLnBrk="1" hangingPunct="1">
              <a:lnSpc>
                <a:spcPct val="90000"/>
              </a:lnSpc>
              <a:buFont typeface="Wingdings 2" panose="05020102010507070707" pitchFamily="18" charset="2"/>
              <a:buNone/>
            </a:pPr>
            <a:r>
              <a:rPr lang="tr-TR" altLang="tr-TR" sz="2500" b="1" dirty="0">
                <a:solidFill>
                  <a:schemeClr val="accent2"/>
                </a:solidFill>
              </a:rPr>
              <a:t>	</a:t>
            </a:r>
            <a:r>
              <a:rPr lang="tr-TR" altLang="tr-TR" sz="2500" b="1" dirty="0">
                <a:solidFill>
                  <a:srgbClr val="C00000"/>
                </a:solidFill>
              </a:rPr>
              <a:t>KORUYUCULUK:</a:t>
            </a:r>
            <a:r>
              <a:rPr lang="tr-TR" altLang="tr-TR" sz="2500" b="1" dirty="0"/>
              <a:t> </a:t>
            </a:r>
            <a:r>
              <a:rPr lang="tr-TR" altLang="tr-TR" sz="2500" dirty="0"/>
              <a:t>Yaklaşık % 95. Aşıya yanıt yaşa bağımlıdır. Çocukluk çağında aşılama ile yüksek düzeyde bağışıklık elde edilir. Bu bağışıklık geç çocukluk ve </a:t>
            </a:r>
            <a:r>
              <a:rPr lang="tr-TR" altLang="tr-TR" sz="2500" dirty="0" err="1"/>
              <a:t>adolesan</a:t>
            </a:r>
            <a:r>
              <a:rPr lang="tr-TR" altLang="tr-TR" sz="2500" dirty="0"/>
              <a:t> döneminde azalır.</a:t>
            </a:r>
          </a:p>
          <a:p>
            <a:pPr eaLnBrk="1" hangingPunct="1">
              <a:lnSpc>
                <a:spcPct val="90000"/>
              </a:lnSpc>
            </a:pPr>
            <a:endParaRPr lang="tr-TR" altLang="tr-TR" sz="2500" dirty="0"/>
          </a:p>
        </p:txBody>
      </p:sp>
    </p:spTree>
    <p:extLst>
      <p:ext uri="{BB962C8B-B14F-4D97-AF65-F5344CB8AC3E}">
        <p14:creationId xmlns:p14="http://schemas.microsoft.com/office/powerpoint/2010/main" val="30948930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024063" y="1035843"/>
            <a:ext cx="7358063" cy="766763"/>
          </a:xfrm>
        </p:spPr>
        <p:txBody>
          <a:bodyPr lIns="182880" tIns="0"/>
          <a:lstStyle/>
          <a:p>
            <a:pPr marL="36576" eaLnBrk="1" fontAlgn="auto" hangingPunct="1">
              <a:spcAft>
                <a:spcPts val="0"/>
              </a:spcAft>
              <a:buClr>
                <a:schemeClr val="accent1"/>
              </a:buClr>
              <a:buSzPct val="80000"/>
              <a:defRPr/>
            </a:pPr>
            <a:r>
              <a:rPr lang="tr-TR" sz="3500" b="1" dirty="0">
                <a:solidFill>
                  <a:srgbClr val="FF0000"/>
                </a:solidFill>
              </a:rPr>
              <a:t>BOĞMACA AŞISI</a:t>
            </a:r>
          </a:p>
        </p:txBody>
      </p:sp>
      <p:sp>
        <p:nvSpPr>
          <p:cNvPr id="21507" name="Rectangle 3"/>
          <p:cNvSpPr>
            <a:spLocks noGrp="1" noChangeArrowheads="1"/>
          </p:cNvSpPr>
          <p:nvPr>
            <p:ph sz="half" idx="1"/>
          </p:nvPr>
        </p:nvSpPr>
        <p:spPr>
          <a:xfrm>
            <a:off x="265906" y="2697162"/>
            <a:ext cx="5588001" cy="3514725"/>
          </a:xfrm>
        </p:spPr>
        <p:txBody>
          <a:bodyPr>
            <a:normAutofit/>
          </a:bodyPr>
          <a:lstStyle/>
          <a:p>
            <a:pPr marL="265176" indent="-265176" algn="ctr" eaLnBrk="1" fontAlgn="auto" hangingPunct="1">
              <a:spcAft>
                <a:spcPts val="0"/>
              </a:spcAft>
              <a:buClr>
                <a:srgbClr val="C00000"/>
              </a:buClr>
              <a:buSzPct val="100000"/>
              <a:buNone/>
              <a:defRPr/>
            </a:pPr>
            <a:r>
              <a:rPr lang="tr-TR" sz="2500" b="1" dirty="0">
                <a:solidFill>
                  <a:srgbClr val="C00000"/>
                </a:solidFill>
              </a:rPr>
              <a:t>TAM HÜCRE AŞISI</a:t>
            </a:r>
          </a:p>
          <a:p>
            <a:pPr marL="265176" indent="-265176" eaLnBrk="1" fontAlgn="auto" hangingPunct="1">
              <a:spcAft>
                <a:spcPts val="0"/>
              </a:spcAft>
              <a:buClr>
                <a:srgbClr val="C00000"/>
              </a:buClr>
              <a:buSzPct val="100000"/>
              <a:buFont typeface="Calibri" pitchFamily="34" charset="0"/>
              <a:buChar char="•"/>
              <a:defRPr/>
            </a:pPr>
            <a:r>
              <a:rPr lang="tr-TR" sz="2500" dirty="0"/>
              <a:t>Üç dozdan sonra koruyuculuk % 70-90</a:t>
            </a:r>
          </a:p>
          <a:p>
            <a:pPr marL="265176" indent="-265176" eaLnBrk="1" fontAlgn="auto" hangingPunct="1">
              <a:spcAft>
                <a:spcPts val="0"/>
              </a:spcAft>
              <a:buClr>
                <a:srgbClr val="C00000"/>
              </a:buClr>
              <a:buSzPct val="100000"/>
              <a:buFont typeface="Calibri" pitchFamily="34" charset="0"/>
              <a:buChar char="•"/>
              <a:defRPr/>
            </a:pPr>
            <a:r>
              <a:rPr lang="tr-TR" sz="2500" dirty="0"/>
              <a:t>Enfeksiyona karşı tam koruyucu değil, ancak hastalığın ağır formlarını önlemede etkili</a:t>
            </a:r>
          </a:p>
          <a:p>
            <a:pPr marL="265176" indent="-265176" eaLnBrk="1" fontAlgn="auto" hangingPunct="1">
              <a:spcAft>
                <a:spcPts val="0"/>
              </a:spcAft>
              <a:buClr>
                <a:srgbClr val="C00000"/>
              </a:buClr>
              <a:buSzPct val="100000"/>
              <a:buFont typeface="Calibri" pitchFamily="34" charset="0"/>
              <a:buChar char="•"/>
              <a:defRPr/>
            </a:pPr>
            <a:r>
              <a:rPr lang="tr-TR" sz="2500" dirty="0"/>
              <a:t>Sıklıkla lokal reaksiyonlara neden olur.</a:t>
            </a:r>
          </a:p>
        </p:txBody>
      </p:sp>
      <p:sp>
        <p:nvSpPr>
          <p:cNvPr id="21508" name="Rectangle 4"/>
          <p:cNvSpPr>
            <a:spLocks noGrp="1" noChangeArrowheads="1"/>
          </p:cNvSpPr>
          <p:nvPr>
            <p:ph sz="half" idx="2"/>
          </p:nvPr>
        </p:nvSpPr>
        <p:spPr>
          <a:xfrm>
            <a:off x="6292057" y="2658665"/>
            <a:ext cx="5484812" cy="3259535"/>
          </a:xfrm>
        </p:spPr>
        <p:txBody>
          <a:bodyPr>
            <a:normAutofit/>
          </a:bodyPr>
          <a:lstStyle/>
          <a:p>
            <a:pPr marL="265176" indent="-265176" algn="ctr" eaLnBrk="1" fontAlgn="auto" hangingPunct="1">
              <a:spcAft>
                <a:spcPts val="0"/>
              </a:spcAft>
              <a:buClr>
                <a:srgbClr val="C00000"/>
              </a:buClr>
              <a:buSzPct val="100000"/>
              <a:buNone/>
              <a:defRPr/>
            </a:pPr>
            <a:r>
              <a:rPr lang="tr-TR" sz="2500" b="1" dirty="0">
                <a:solidFill>
                  <a:srgbClr val="C00000"/>
                </a:solidFill>
              </a:rPr>
              <a:t>ASELLÜLER AŞI </a:t>
            </a:r>
          </a:p>
          <a:p>
            <a:pPr marL="265176" indent="-265176" eaLnBrk="1" fontAlgn="auto" hangingPunct="1">
              <a:spcAft>
                <a:spcPts val="0"/>
              </a:spcAft>
              <a:buClr>
                <a:srgbClr val="C00000"/>
              </a:buClr>
              <a:buSzPct val="100000"/>
              <a:buFont typeface="Calibri" pitchFamily="34" charset="0"/>
              <a:buChar char="•"/>
              <a:defRPr/>
            </a:pPr>
            <a:r>
              <a:rPr lang="tr-TR" sz="2500" dirty="0"/>
              <a:t>Bazı çalışmalarda tam hücre aşısından daha etkin olduğu gösterilmiştir.</a:t>
            </a:r>
          </a:p>
          <a:p>
            <a:pPr marL="265176" indent="-265176" eaLnBrk="1" fontAlgn="auto" hangingPunct="1">
              <a:spcAft>
                <a:spcPts val="0"/>
              </a:spcAft>
              <a:buClr>
                <a:srgbClr val="C00000"/>
              </a:buClr>
              <a:buSzPct val="100000"/>
              <a:buFont typeface="Calibri" pitchFamily="34" charset="0"/>
              <a:buChar char="•"/>
              <a:defRPr/>
            </a:pPr>
            <a:r>
              <a:rPr lang="tr-TR" sz="2500" dirty="0"/>
              <a:t>Lokal reaksiyonlara daha az rastlanır.</a:t>
            </a:r>
          </a:p>
          <a:p>
            <a:pPr marL="265176" indent="-265176" eaLnBrk="1" fontAlgn="auto" hangingPunct="1">
              <a:spcAft>
                <a:spcPts val="0"/>
              </a:spcAft>
              <a:buClr>
                <a:srgbClr val="C00000"/>
              </a:buClr>
              <a:buSzPct val="100000"/>
              <a:buFont typeface="Calibri" pitchFamily="34" charset="0"/>
              <a:buChar char="•"/>
              <a:defRPr/>
            </a:pPr>
            <a:r>
              <a:rPr lang="tr-TR" sz="2500" dirty="0"/>
              <a:t>Tam hücre aşısına göre pahalıdır. </a:t>
            </a:r>
          </a:p>
        </p:txBody>
      </p:sp>
      <p:sp>
        <p:nvSpPr>
          <p:cNvPr id="7" name="6 Dikdörtgen"/>
          <p:cNvSpPr/>
          <p:nvPr/>
        </p:nvSpPr>
        <p:spPr>
          <a:xfrm>
            <a:off x="1985170" y="1633140"/>
            <a:ext cx="8358187" cy="476250"/>
          </a:xfrm>
          <a:prstGeom prst="rect">
            <a:avLst/>
          </a:prstGeom>
        </p:spPr>
        <p:txBody>
          <a:bodyPr>
            <a:spAutoFit/>
          </a:bodyPr>
          <a:lstStyle/>
          <a:p>
            <a:pPr algn="ctr">
              <a:defRPr/>
            </a:pPr>
            <a:r>
              <a:rPr lang="tr-TR" sz="2500" dirty="0">
                <a:latin typeface="+mn-lt"/>
              </a:rPr>
              <a:t>İki tipi var; Tam Hücre Aşısı ve </a:t>
            </a:r>
            <a:r>
              <a:rPr lang="tr-TR" sz="2500" dirty="0" err="1">
                <a:latin typeface="+mn-lt"/>
              </a:rPr>
              <a:t>Asellüler</a:t>
            </a:r>
            <a:r>
              <a:rPr lang="tr-TR" sz="2500" dirty="0">
                <a:latin typeface="+mn-lt"/>
              </a:rPr>
              <a:t> Aşı</a:t>
            </a:r>
          </a:p>
        </p:txBody>
      </p:sp>
    </p:spTree>
    <p:extLst>
      <p:ext uri="{BB962C8B-B14F-4D97-AF65-F5344CB8AC3E}">
        <p14:creationId xmlns:p14="http://schemas.microsoft.com/office/powerpoint/2010/main" val="2096079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187575" y="1143000"/>
            <a:ext cx="8534400" cy="660400"/>
          </a:xfrm>
        </p:spPr>
        <p:txBody>
          <a:bodyPr lIns="182880" tIns="0"/>
          <a:lstStyle/>
          <a:p>
            <a:pPr marL="36576" eaLnBrk="1" fontAlgn="auto" hangingPunct="1">
              <a:spcAft>
                <a:spcPts val="0"/>
              </a:spcAft>
              <a:buClr>
                <a:schemeClr val="accent1"/>
              </a:buClr>
              <a:buSzPct val="80000"/>
              <a:defRPr/>
            </a:pPr>
            <a:r>
              <a:rPr lang="tr-TR" sz="3500" b="1" dirty="0">
                <a:solidFill>
                  <a:srgbClr val="FF0000"/>
                </a:solidFill>
              </a:rPr>
              <a:t>TETANOZ  AŞISI</a:t>
            </a:r>
          </a:p>
        </p:txBody>
      </p:sp>
      <p:sp>
        <p:nvSpPr>
          <p:cNvPr id="20483" name="Rectangle 6"/>
          <p:cNvSpPr>
            <a:spLocks noGrp="1" noChangeArrowheads="1"/>
          </p:cNvSpPr>
          <p:nvPr>
            <p:ph sz="half" idx="1"/>
          </p:nvPr>
        </p:nvSpPr>
        <p:spPr>
          <a:xfrm>
            <a:off x="901700" y="1927225"/>
            <a:ext cx="10363200" cy="3546475"/>
          </a:xfrm>
        </p:spPr>
        <p:txBody>
          <a:bodyPr/>
          <a:lstStyle/>
          <a:p>
            <a:pPr eaLnBrk="1" hangingPunct="1">
              <a:buClr>
                <a:srgbClr val="C00000"/>
              </a:buClr>
              <a:buSzPct val="100000"/>
              <a:buFont typeface="Calibri" panose="020F0502020204030204" pitchFamily="34" charset="0"/>
              <a:buChar char="•"/>
            </a:pPr>
            <a:r>
              <a:rPr lang="tr-TR" altLang="tr-TR" sz="2500" b="1" dirty="0">
                <a:solidFill>
                  <a:srgbClr val="C00000"/>
                </a:solidFill>
              </a:rPr>
              <a:t>UYGULAMA:</a:t>
            </a:r>
            <a:r>
              <a:rPr lang="tr-TR" altLang="tr-TR" sz="2500" b="1" dirty="0"/>
              <a:t>  </a:t>
            </a:r>
            <a:r>
              <a:rPr lang="tr-TR" altLang="tr-TR" sz="2500" dirty="0" smtClean="0"/>
              <a:t>IM</a:t>
            </a:r>
            <a:endParaRPr lang="tr-TR" altLang="tr-TR" sz="2500" dirty="0"/>
          </a:p>
          <a:p>
            <a:pPr eaLnBrk="1" hangingPunct="1">
              <a:buClr>
                <a:srgbClr val="C00000"/>
              </a:buClr>
              <a:buSzPct val="100000"/>
              <a:buFont typeface="Calibri" panose="020F0502020204030204" pitchFamily="34" charset="0"/>
              <a:buChar char="•"/>
            </a:pPr>
            <a:r>
              <a:rPr lang="tr-TR" altLang="tr-TR" sz="2500" b="1" dirty="0">
                <a:solidFill>
                  <a:srgbClr val="C00000"/>
                </a:solidFill>
              </a:rPr>
              <a:t>MİKTAR:</a:t>
            </a:r>
            <a:r>
              <a:rPr lang="tr-TR" altLang="tr-TR" sz="2500" b="1" dirty="0"/>
              <a:t>  </a:t>
            </a:r>
            <a:r>
              <a:rPr lang="tr-TR" altLang="tr-TR" sz="2500" dirty="0"/>
              <a:t>0,5 ml  </a:t>
            </a:r>
            <a:endParaRPr lang="tr-TR" altLang="tr-TR" sz="2500" dirty="0" smtClean="0"/>
          </a:p>
          <a:p>
            <a:pPr marL="457200" lvl="1" indent="0" eaLnBrk="1" hangingPunct="1">
              <a:buClr>
                <a:srgbClr val="C00000"/>
              </a:buClr>
              <a:buSzPct val="100000"/>
              <a:buNone/>
            </a:pPr>
            <a:r>
              <a:rPr lang="tr-TR" altLang="tr-TR" sz="2500" dirty="0" smtClean="0"/>
              <a:t>		*</a:t>
            </a:r>
            <a:r>
              <a:rPr lang="tr-TR" altLang="tr-TR" sz="2500" dirty="0" err="1" smtClean="0"/>
              <a:t>Td</a:t>
            </a:r>
            <a:r>
              <a:rPr lang="tr-TR" altLang="tr-TR" sz="2500" dirty="0" smtClean="0"/>
              <a:t>  </a:t>
            </a:r>
            <a:r>
              <a:rPr lang="tr-TR" altLang="tr-TR" sz="2500" dirty="0"/>
              <a:t>şeklinde uygulanmaktadır</a:t>
            </a:r>
            <a:r>
              <a:rPr lang="tr-TR" altLang="tr-TR" sz="2500" dirty="0" smtClean="0"/>
              <a:t>.</a:t>
            </a:r>
          </a:p>
          <a:p>
            <a:pPr marL="457200" lvl="1" indent="0" eaLnBrk="1" hangingPunct="1">
              <a:buClr>
                <a:srgbClr val="C00000"/>
              </a:buClr>
              <a:buSzPct val="100000"/>
              <a:buNone/>
            </a:pPr>
            <a:r>
              <a:rPr lang="tr-TR" altLang="tr-TR" sz="2500" b="1" dirty="0" err="1" smtClean="0">
                <a:solidFill>
                  <a:srgbClr val="C00000"/>
                </a:solidFill>
              </a:rPr>
              <a:t>Tetanoz</a:t>
            </a:r>
            <a:r>
              <a:rPr lang="tr-TR" altLang="tr-TR" sz="2500" b="1" dirty="0" smtClean="0">
                <a:solidFill>
                  <a:srgbClr val="C00000"/>
                </a:solidFill>
              </a:rPr>
              <a:t> aşısı içeren formlar:</a:t>
            </a:r>
            <a:endParaRPr lang="tr-TR" altLang="tr-TR" sz="2500" b="1" dirty="0">
              <a:solidFill>
                <a:srgbClr val="C00000"/>
              </a:solidFill>
            </a:endParaRPr>
          </a:p>
          <a:p>
            <a:pPr marL="0" indent="0" eaLnBrk="1" hangingPunct="1">
              <a:buClr>
                <a:srgbClr val="C00000"/>
              </a:buClr>
              <a:buSzPct val="100000"/>
              <a:buNone/>
            </a:pPr>
            <a:r>
              <a:rPr lang="tr-TR" altLang="tr-TR" sz="2500" dirty="0" smtClean="0"/>
              <a:t>		*DBT</a:t>
            </a:r>
            <a:r>
              <a:rPr lang="tr-TR" altLang="tr-TR" sz="2500" dirty="0"/>
              <a:t>, DT, </a:t>
            </a:r>
            <a:r>
              <a:rPr lang="tr-TR" altLang="tr-TR" sz="2500" dirty="0" err="1"/>
              <a:t>Td</a:t>
            </a:r>
            <a:r>
              <a:rPr lang="tr-TR" altLang="tr-TR" sz="2500" dirty="0"/>
              <a:t>, </a:t>
            </a:r>
            <a:r>
              <a:rPr lang="tr-TR" altLang="tr-TR" sz="2500" dirty="0" err="1"/>
              <a:t>DaBT</a:t>
            </a:r>
            <a:r>
              <a:rPr lang="tr-TR" altLang="tr-TR" sz="2500" dirty="0"/>
              <a:t>-İPA, </a:t>
            </a:r>
            <a:r>
              <a:rPr lang="tr-TR" altLang="tr-TR" sz="2500" dirty="0" err="1"/>
              <a:t>DaBT</a:t>
            </a:r>
            <a:r>
              <a:rPr lang="tr-TR" altLang="tr-TR" sz="2500" dirty="0"/>
              <a:t>-İPA-</a:t>
            </a:r>
            <a:r>
              <a:rPr lang="tr-TR" altLang="tr-TR" sz="2500" dirty="0" err="1"/>
              <a:t>Hib</a:t>
            </a:r>
            <a:r>
              <a:rPr lang="tr-TR" altLang="tr-TR" sz="2500" dirty="0"/>
              <a:t> </a:t>
            </a:r>
          </a:p>
          <a:p>
            <a:pPr eaLnBrk="1" hangingPunct="1">
              <a:buClr>
                <a:srgbClr val="C00000"/>
              </a:buClr>
              <a:buSzPct val="100000"/>
              <a:buFont typeface="Wingdings 2" panose="05020102010507070707" pitchFamily="18" charset="2"/>
              <a:buNone/>
            </a:pPr>
            <a:r>
              <a:rPr lang="tr-TR" altLang="tr-TR" sz="2500" dirty="0"/>
              <a:t> </a:t>
            </a:r>
          </a:p>
        </p:txBody>
      </p:sp>
    </p:spTree>
    <p:extLst>
      <p:ext uri="{BB962C8B-B14F-4D97-AF65-F5344CB8AC3E}">
        <p14:creationId xmlns:p14="http://schemas.microsoft.com/office/powerpoint/2010/main" val="35578507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451100" y="1574800"/>
            <a:ext cx="7772400" cy="685800"/>
          </a:xfrm>
        </p:spPr>
        <p:txBody>
          <a:bodyPr lIns="182880" tIns="0"/>
          <a:lstStyle/>
          <a:p>
            <a:pPr marL="36576" eaLnBrk="1" fontAlgn="auto" hangingPunct="1">
              <a:spcAft>
                <a:spcPts val="0"/>
              </a:spcAft>
              <a:buClr>
                <a:schemeClr val="accent1"/>
              </a:buClr>
              <a:buSzPct val="80000"/>
              <a:defRPr/>
            </a:pPr>
            <a:r>
              <a:rPr lang="tr-TR" sz="3500" b="1" dirty="0">
                <a:solidFill>
                  <a:srgbClr val="FF0000"/>
                </a:solidFill>
              </a:rPr>
              <a:t>POLİO AŞISI</a:t>
            </a:r>
          </a:p>
        </p:txBody>
      </p:sp>
      <p:sp>
        <p:nvSpPr>
          <p:cNvPr id="22531" name="Rectangle 3"/>
          <p:cNvSpPr>
            <a:spLocks noGrp="1" noChangeArrowheads="1"/>
          </p:cNvSpPr>
          <p:nvPr>
            <p:ph sz="half" idx="1"/>
          </p:nvPr>
        </p:nvSpPr>
        <p:spPr>
          <a:xfrm>
            <a:off x="673100" y="3281363"/>
            <a:ext cx="5038725" cy="2954337"/>
          </a:xfrm>
        </p:spPr>
        <p:txBody>
          <a:bodyPr>
            <a:normAutofit/>
          </a:bodyPr>
          <a:lstStyle/>
          <a:p>
            <a:pPr marL="265176" indent="-265176" algn="ctr" eaLnBrk="1" fontAlgn="auto" hangingPunct="1">
              <a:spcAft>
                <a:spcPts val="0"/>
              </a:spcAft>
              <a:buClr>
                <a:srgbClr val="C00000"/>
              </a:buClr>
              <a:buSzPct val="100000"/>
              <a:buNone/>
              <a:defRPr/>
            </a:pPr>
            <a:r>
              <a:rPr lang="tr-TR" sz="2500" b="1" dirty="0">
                <a:solidFill>
                  <a:srgbClr val="C00000"/>
                </a:solidFill>
              </a:rPr>
              <a:t>OPV (Oral </a:t>
            </a:r>
            <a:r>
              <a:rPr lang="tr-TR" sz="2500" b="1" dirty="0" err="1">
                <a:solidFill>
                  <a:srgbClr val="C00000"/>
                </a:solidFill>
              </a:rPr>
              <a:t>Polio</a:t>
            </a:r>
            <a:r>
              <a:rPr lang="tr-TR" sz="2500" b="1" dirty="0">
                <a:solidFill>
                  <a:srgbClr val="C00000"/>
                </a:solidFill>
              </a:rPr>
              <a:t> Aşısı)</a:t>
            </a:r>
          </a:p>
          <a:p>
            <a:pPr marL="265176" indent="-265176" eaLnBrk="1" fontAlgn="auto" hangingPunct="1">
              <a:spcAft>
                <a:spcPts val="0"/>
              </a:spcAft>
              <a:buClr>
                <a:srgbClr val="C00000"/>
              </a:buClr>
              <a:buSzPct val="100000"/>
              <a:buFont typeface="Calibri" pitchFamily="34" charset="0"/>
              <a:buChar char="•"/>
              <a:defRPr/>
            </a:pPr>
            <a:r>
              <a:rPr lang="tr-TR" sz="2500" dirty="0" err="1" smtClean="0"/>
              <a:t>İntestinal</a:t>
            </a:r>
            <a:r>
              <a:rPr lang="tr-TR" sz="2500" dirty="0" smtClean="0"/>
              <a:t> </a:t>
            </a:r>
            <a:r>
              <a:rPr lang="tr-TR" sz="2500" dirty="0" err="1"/>
              <a:t>immunite</a:t>
            </a:r>
            <a:r>
              <a:rPr lang="tr-TR" sz="2500" dirty="0"/>
              <a:t> yüksek</a:t>
            </a:r>
          </a:p>
          <a:p>
            <a:pPr marL="265176" indent="-265176" eaLnBrk="1" fontAlgn="auto" hangingPunct="1">
              <a:spcAft>
                <a:spcPts val="0"/>
              </a:spcAft>
              <a:buClr>
                <a:srgbClr val="C00000"/>
              </a:buClr>
              <a:buSzPct val="100000"/>
              <a:buFont typeface="Calibri" pitchFamily="34" charset="0"/>
              <a:buChar char="•"/>
              <a:defRPr/>
            </a:pPr>
            <a:r>
              <a:rPr lang="tr-TR" sz="2500" dirty="0"/>
              <a:t>Aşı </a:t>
            </a:r>
            <a:r>
              <a:rPr lang="tr-TR" sz="2500" dirty="0" err="1"/>
              <a:t>virusunun</a:t>
            </a:r>
            <a:r>
              <a:rPr lang="tr-TR" sz="2500" dirty="0"/>
              <a:t> transferi mümkün</a:t>
            </a:r>
          </a:p>
          <a:p>
            <a:pPr marL="265176" indent="-265176" eaLnBrk="1" fontAlgn="auto" hangingPunct="1">
              <a:spcAft>
                <a:spcPts val="0"/>
              </a:spcAft>
              <a:buClr>
                <a:srgbClr val="C00000"/>
              </a:buClr>
              <a:buSzPct val="100000"/>
              <a:buFont typeface="Calibri" pitchFamily="34" charset="0"/>
              <a:buChar char="•"/>
              <a:defRPr/>
            </a:pPr>
            <a:r>
              <a:rPr lang="tr-TR" sz="2500" dirty="0"/>
              <a:t>VAPP riski var</a:t>
            </a:r>
          </a:p>
          <a:p>
            <a:pPr marL="265176" indent="-265176" eaLnBrk="1" fontAlgn="auto" hangingPunct="1">
              <a:spcAft>
                <a:spcPts val="0"/>
              </a:spcAft>
              <a:buClr>
                <a:srgbClr val="C00000"/>
              </a:buClr>
              <a:buSzPct val="100000"/>
              <a:buFont typeface="Calibri" pitchFamily="34" charset="0"/>
              <a:buChar char="•"/>
              <a:defRPr/>
            </a:pPr>
            <a:r>
              <a:rPr lang="tr-TR" sz="2500" dirty="0"/>
              <a:t>Ücreti düşük</a:t>
            </a:r>
          </a:p>
          <a:p>
            <a:pPr marL="265176" indent="-265176" eaLnBrk="1" fontAlgn="auto" hangingPunct="1">
              <a:spcAft>
                <a:spcPts val="0"/>
              </a:spcAft>
              <a:buClr>
                <a:srgbClr val="FF0000"/>
              </a:buClr>
              <a:buFont typeface="Wingdings" pitchFamily="2" charset="2"/>
              <a:buChar char="ü"/>
              <a:defRPr/>
            </a:pPr>
            <a:endParaRPr lang="tr-TR" sz="2500" b="1" dirty="0"/>
          </a:p>
        </p:txBody>
      </p:sp>
      <p:sp>
        <p:nvSpPr>
          <p:cNvPr id="22532" name="Rectangle 4"/>
          <p:cNvSpPr>
            <a:spLocks noGrp="1" noChangeArrowheads="1"/>
          </p:cNvSpPr>
          <p:nvPr>
            <p:ph sz="half" idx="2"/>
          </p:nvPr>
        </p:nvSpPr>
        <p:spPr>
          <a:xfrm>
            <a:off x="6273800" y="3281363"/>
            <a:ext cx="5511800" cy="3259137"/>
          </a:xfrm>
        </p:spPr>
        <p:txBody>
          <a:bodyPr>
            <a:normAutofit/>
          </a:bodyPr>
          <a:lstStyle/>
          <a:p>
            <a:pPr marL="265176" indent="-265176" algn="ctr" eaLnBrk="1" fontAlgn="auto" hangingPunct="1">
              <a:spcAft>
                <a:spcPts val="0"/>
              </a:spcAft>
              <a:buClr>
                <a:srgbClr val="C00000"/>
              </a:buClr>
              <a:buSzPct val="100000"/>
              <a:buNone/>
              <a:defRPr/>
            </a:pPr>
            <a:r>
              <a:rPr lang="tr-TR" sz="2500" b="1" dirty="0">
                <a:solidFill>
                  <a:srgbClr val="C00000"/>
                </a:solidFill>
              </a:rPr>
              <a:t>IPV (</a:t>
            </a:r>
            <a:r>
              <a:rPr lang="tr-TR" sz="2500" b="1" dirty="0" err="1">
                <a:solidFill>
                  <a:srgbClr val="C00000"/>
                </a:solidFill>
              </a:rPr>
              <a:t>Inaktive</a:t>
            </a:r>
            <a:r>
              <a:rPr lang="tr-TR" sz="2500" b="1" dirty="0">
                <a:solidFill>
                  <a:srgbClr val="C00000"/>
                </a:solidFill>
              </a:rPr>
              <a:t> </a:t>
            </a:r>
            <a:r>
              <a:rPr lang="tr-TR" sz="2500" b="1" dirty="0" err="1">
                <a:solidFill>
                  <a:srgbClr val="C00000"/>
                </a:solidFill>
              </a:rPr>
              <a:t>Polio</a:t>
            </a:r>
            <a:r>
              <a:rPr lang="tr-TR" sz="2500" b="1" dirty="0">
                <a:solidFill>
                  <a:srgbClr val="C00000"/>
                </a:solidFill>
              </a:rPr>
              <a:t> Aşısı)</a:t>
            </a:r>
          </a:p>
          <a:p>
            <a:pPr marL="265176" indent="-265176" algn="ctr" eaLnBrk="1" fontAlgn="auto" hangingPunct="1">
              <a:spcAft>
                <a:spcPts val="0"/>
              </a:spcAft>
              <a:buClr>
                <a:srgbClr val="FF0000"/>
              </a:buClr>
              <a:buNone/>
              <a:defRPr/>
            </a:pPr>
            <a:endParaRPr lang="tr-TR" sz="100" b="1" dirty="0">
              <a:solidFill>
                <a:srgbClr val="000099"/>
              </a:solidFill>
            </a:endParaRPr>
          </a:p>
          <a:p>
            <a:pPr marL="265176" indent="-265176" algn="ctr" eaLnBrk="1" fontAlgn="auto" hangingPunct="1">
              <a:spcAft>
                <a:spcPts val="0"/>
              </a:spcAft>
              <a:buClr>
                <a:srgbClr val="FF0000"/>
              </a:buClr>
              <a:buNone/>
              <a:defRPr/>
            </a:pPr>
            <a:endParaRPr lang="tr-TR" sz="100" b="1" dirty="0">
              <a:solidFill>
                <a:srgbClr val="000099"/>
              </a:solidFill>
            </a:endParaRPr>
          </a:p>
          <a:p>
            <a:pPr marL="265176" indent="-265176" algn="ctr" eaLnBrk="1" fontAlgn="auto" hangingPunct="1">
              <a:spcAft>
                <a:spcPts val="0"/>
              </a:spcAft>
              <a:buClr>
                <a:srgbClr val="FF0000"/>
              </a:buClr>
              <a:buNone/>
              <a:defRPr/>
            </a:pPr>
            <a:endParaRPr lang="tr-TR" sz="100" b="1" dirty="0">
              <a:solidFill>
                <a:srgbClr val="000099"/>
              </a:solidFill>
            </a:endParaRPr>
          </a:p>
          <a:p>
            <a:pPr marL="265176" indent="-265176" algn="ctr" eaLnBrk="1" fontAlgn="auto" hangingPunct="1">
              <a:spcAft>
                <a:spcPts val="0"/>
              </a:spcAft>
              <a:buClr>
                <a:srgbClr val="FF0000"/>
              </a:buClr>
              <a:buNone/>
              <a:defRPr/>
            </a:pPr>
            <a:endParaRPr lang="tr-TR" sz="100" b="1" dirty="0">
              <a:solidFill>
                <a:srgbClr val="000099"/>
              </a:solidFill>
            </a:endParaRPr>
          </a:p>
          <a:p>
            <a:pPr marL="265176" indent="-265176" algn="ctr" eaLnBrk="1" fontAlgn="auto" hangingPunct="1">
              <a:spcAft>
                <a:spcPts val="0"/>
              </a:spcAft>
              <a:buClr>
                <a:srgbClr val="FF0000"/>
              </a:buClr>
              <a:buNone/>
              <a:defRPr/>
            </a:pPr>
            <a:endParaRPr lang="tr-TR" sz="100" b="1" dirty="0">
              <a:solidFill>
                <a:srgbClr val="000099"/>
              </a:solidFill>
            </a:endParaRPr>
          </a:p>
          <a:p>
            <a:pPr marL="265176" indent="-265176" algn="ctr" eaLnBrk="1" fontAlgn="auto" hangingPunct="1">
              <a:spcAft>
                <a:spcPts val="0"/>
              </a:spcAft>
              <a:buClr>
                <a:srgbClr val="FF0000"/>
              </a:buClr>
              <a:buNone/>
              <a:defRPr/>
            </a:pPr>
            <a:endParaRPr lang="tr-TR" sz="100" b="1" dirty="0">
              <a:solidFill>
                <a:srgbClr val="000099"/>
              </a:solidFill>
            </a:endParaRPr>
          </a:p>
          <a:p>
            <a:pPr marL="265176" indent="-265176" algn="ctr" eaLnBrk="1" fontAlgn="auto" hangingPunct="1">
              <a:spcAft>
                <a:spcPts val="0"/>
              </a:spcAft>
              <a:buClr>
                <a:srgbClr val="FF0000"/>
              </a:buClr>
              <a:buNone/>
              <a:defRPr/>
            </a:pPr>
            <a:endParaRPr lang="tr-TR" sz="100" b="1" dirty="0">
              <a:solidFill>
                <a:srgbClr val="000099"/>
              </a:solidFill>
            </a:endParaRPr>
          </a:p>
          <a:p>
            <a:pPr marL="265176" indent="-265176" eaLnBrk="1" fontAlgn="auto" hangingPunct="1">
              <a:spcAft>
                <a:spcPts val="0"/>
              </a:spcAft>
              <a:buClr>
                <a:srgbClr val="C00000"/>
              </a:buClr>
              <a:buSzPct val="100000"/>
              <a:buFont typeface="Calibri" pitchFamily="34" charset="0"/>
              <a:buChar char="•"/>
              <a:defRPr/>
            </a:pPr>
            <a:r>
              <a:rPr lang="tr-TR" sz="2500" dirty="0" err="1"/>
              <a:t>İntestinal</a:t>
            </a:r>
            <a:r>
              <a:rPr lang="tr-TR" sz="2500" dirty="0"/>
              <a:t> </a:t>
            </a:r>
            <a:r>
              <a:rPr lang="tr-TR" sz="2500" dirty="0" err="1"/>
              <a:t>immunite</a:t>
            </a:r>
            <a:r>
              <a:rPr lang="tr-TR" sz="2500" dirty="0"/>
              <a:t> düşük</a:t>
            </a:r>
          </a:p>
          <a:p>
            <a:pPr marL="265176" indent="-265176" eaLnBrk="1" fontAlgn="auto" hangingPunct="1">
              <a:spcAft>
                <a:spcPts val="0"/>
              </a:spcAft>
              <a:buClr>
                <a:srgbClr val="C00000"/>
              </a:buClr>
              <a:buSzPct val="100000"/>
              <a:buFont typeface="Calibri" pitchFamily="34" charset="0"/>
              <a:buChar char="•"/>
              <a:defRPr/>
            </a:pPr>
            <a:r>
              <a:rPr lang="tr-TR" sz="2500" dirty="0"/>
              <a:t>Aşı </a:t>
            </a:r>
            <a:r>
              <a:rPr lang="tr-TR" sz="2500" dirty="0" err="1"/>
              <a:t>virusunun</a:t>
            </a:r>
            <a:r>
              <a:rPr lang="tr-TR" sz="2500" dirty="0"/>
              <a:t> transferi mümkün değil</a:t>
            </a:r>
          </a:p>
          <a:p>
            <a:pPr marL="265176" indent="-265176" eaLnBrk="1" fontAlgn="auto" hangingPunct="1">
              <a:spcAft>
                <a:spcPts val="0"/>
              </a:spcAft>
              <a:buClr>
                <a:srgbClr val="C00000"/>
              </a:buClr>
              <a:buSzPct val="100000"/>
              <a:buFont typeface="Calibri" pitchFamily="34" charset="0"/>
              <a:buChar char="•"/>
              <a:defRPr/>
            </a:pPr>
            <a:r>
              <a:rPr lang="tr-TR" sz="2500" dirty="0"/>
              <a:t>VAPP riski yok</a:t>
            </a:r>
          </a:p>
          <a:p>
            <a:pPr marL="265176" indent="-265176" eaLnBrk="1" fontAlgn="auto" hangingPunct="1">
              <a:spcAft>
                <a:spcPts val="0"/>
              </a:spcAft>
              <a:buClr>
                <a:srgbClr val="C00000"/>
              </a:buClr>
              <a:buSzPct val="100000"/>
              <a:buFont typeface="Calibri" pitchFamily="34" charset="0"/>
              <a:buChar char="•"/>
              <a:defRPr/>
            </a:pPr>
            <a:r>
              <a:rPr lang="tr-TR" sz="2500" dirty="0"/>
              <a:t>Ücreti yüksek</a:t>
            </a:r>
          </a:p>
        </p:txBody>
      </p:sp>
      <p:sp>
        <p:nvSpPr>
          <p:cNvPr id="5" name="6 Dikdörtgen"/>
          <p:cNvSpPr/>
          <p:nvPr/>
        </p:nvSpPr>
        <p:spPr>
          <a:xfrm>
            <a:off x="1912938" y="2142331"/>
            <a:ext cx="8358187" cy="476250"/>
          </a:xfrm>
          <a:prstGeom prst="rect">
            <a:avLst/>
          </a:prstGeom>
        </p:spPr>
        <p:txBody>
          <a:bodyPr>
            <a:spAutoFit/>
          </a:bodyPr>
          <a:lstStyle/>
          <a:p>
            <a:pPr algn="ctr">
              <a:defRPr/>
            </a:pPr>
            <a:r>
              <a:rPr lang="tr-TR" sz="2500" dirty="0">
                <a:latin typeface="+mn-lt"/>
              </a:rPr>
              <a:t>İki tipi var; </a:t>
            </a:r>
            <a:r>
              <a:rPr lang="tr-TR" sz="2500" dirty="0" smtClean="0">
                <a:latin typeface="+mn-lt"/>
              </a:rPr>
              <a:t>Oral </a:t>
            </a:r>
            <a:r>
              <a:rPr lang="tr-TR" sz="2500" dirty="0" err="1" smtClean="0">
                <a:latin typeface="+mn-lt"/>
              </a:rPr>
              <a:t>Polio</a:t>
            </a:r>
            <a:r>
              <a:rPr lang="tr-TR" sz="2500" dirty="0" smtClean="0">
                <a:latin typeface="+mn-lt"/>
              </a:rPr>
              <a:t> ve </a:t>
            </a:r>
            <a:r>
              <a:rPr lang="tr-TR" sz="2500" dirty="0" err="1" smtClean="0">
                <a:latin typeface="+mn-lt"/>
              </a:rPr>
              <a:t>İnaktive</a:t>
            </a:r>
            <a:r>
              <a:rPr lang="tr-TR" sz="2500" dirty="0" smtClean="0">
                <a:latin typeface="+mn-lt"/>
              </a:rPr>
              <a:t> </a:t>
            </a:r>
            <a:r>
              <a:rPr lang="tr-TR" sz="2500" dirty="0" err="1" smtClean="0">
                <a:latin typeface="+mn-lt"/>
              </a:rPr>
              <a:t>Polio</a:t>
            </a:r>
            <a:r>
              <a:rPr lang="tr-TR" sz="2500" dirty="0" smtClean="0">
                <a:latin typeface="+mn-lt"/>
              </a:rPr>
              <a:t> </a:t>
            </a:r>
            <a:r>
              <a:rPr lang="tr-TR" sz="2500" dirty="0">
                <a:latin typeface="+mn-lt"/>
              </a:rPr>
              <a:t>Aşı</a:t>
            </a:r>
          </a:p>
        </p:txBody>
      </p:sp>
    </p:spTree>
    <p:extLst>
      <p:ext uri="{BB962C8B-B14F-4D97-AF65-F5344CB8AC3E}">
        <p14:creationId xmlns:p14="http://schemas.microsoft.com/office/powerpoint/2010/main" val="713390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2309813" y="2082800"/>
            <a:ext cx="7772400" cy="685800"/>
          </a:xfrm>
        </p:spPr>
        <p:txBody>
          <a:bodyPr lIns="182880" tIns="0"/>
          <a:lstStyle/>
          <a:p>
            <a:pPr marL="36576" indent="-342900" eaLnBrk="1" fontAlgn="auto" hangingPunct="1">
              <a:spcAft>
                <a:spcPts val="0"/>
              </a:spcAft>
              <a:buClr>
                <a:schemeClr val="accent1"/>
              </a:buClr>
              <a:buSzPct val="80000"/>
              <a:defRPr/>
            </a:pPr>
            <a:r>
              <a:rPr lang="tr-TR" sz="3200" b="1" dirty="0">
                <a:solidFill>
                  <a:srgbClr val="FF0000"/>
                </a:solidFill>
              </a:rPr>
              <a:t>HEPATİT –B AŞISI</a:t>
            </a:r>
          </a:p>
        </p:txBody>
      </p:sp>
      <p:sp>
        <p:nvSpPr>
          <p:cNvPr id="32771" name="Rectangle 3"/>
          <p:cNvSpPr>
            <a:spLocks noGrp="1" noChangeArrowheads="1"/>
          </p:cNvSpPr>
          <p:nvPr>
            <p:ph idx="1"/>
          </p:nvPr>
        </p:nvSpPr>
        <p:spPr>
          <a:xfrm>
            <a:off x="1331913" y="3082925"/>
            <a:ext cx="9728200" cy="2238375"/>
          </a:xfrm>
        </p:spPr>
        <p:txBody>
          <a:bodyPr>
            <a:normAutofit/>
          </a:bodyPr>
          <a:lstStyle/>
          <a:p>
            <a:pPr marL="265176" indent="-265176" eaLnBrk="1" fontAlgn="auto" hangingPunct="1">
              <a:spcAft>
                <a:spcPts val="0"/>
              </a:spcAft>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YAPISI:</a:t>
            </a:r>
            <a:r>
              <a:rPr lang="tr-TR" sz="2500" dirty="0"/>
              <a:t> </a:t>
            </a:r>
            <a:r>
              <a:rPr lang="tr-TR" sz="2500" dirty="0" err="1"/>
              <a:t>İnaktif</a:t>
            </a:r>
            <a:r>
              <a:rPr lang="tr-TR" sz="2500" dirty="0"/>
              <a:t> </a:t>
            </a:r>
            <a:r>
              <a:rPr lang="tr-TR" sz="2500" dirty="0" err="1"/>
              <a:t>subunit</a:t>
            </a:r>
            <a:r>
              <a:rPr lang="tr-TR" sz="2500" dirty="0"/>
              <a:t> (</a:t>
            </a:r>
            <a:r>
              <a:rPr lang="tr-TR" sz="2500" dirty="0" err="1"/>
              <a:t>HbSAg</a:t>
            </a:r>
            <a:r>
              <a:rPr lang="tr-TR" sz="2500" dirty="0"/>
              <a:t>) aşı</a:t>
            </a:r>
          </a:p>
          <a:p>
            <a:pPr marL="265176" indent="-265176" eaLnBrk="1" fontAlgn="auto" hangingPunct="1">
              <a:spcAft>
                <a:spcPts val="0"/>
              </a:spcAft>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ŞEKLİ:</a:t>
            </a:r>
            <a:r>
              <a:rPr lang="tr-TR" sz="2500" dirty="0"/>
              <a:t> Sıvı</a:t>
            </a:r>
          </a:p>
          <a:p>
            <a:pPr marL="265176" indent="-265176" eaLnBrk="1" fontAlgn="auto" hangingPunct="1">
              <a:spcAft>
                <a:spcPts val="0"/>
              </a:spcAft>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KORUYUCULUK:</a:t>
            </a:r>
            <a:r>
              <a:rPr lang="tr-TR" sz="2500" dirty="0"/>
              <a:t> HBV enfeksiyonu ve klinik hepatit </a:t>
            </a:r>
            <a:r>
              <a:rPr lang="tr-TR" sz="2500" dirty="0" err="1"/>
              <a:t>B’den</a:t>
            </a:r>
            <a:r>
              <a:rPr lang="tr-TR" sz="2500" dirty="0"/>
              <a:t> korumada % 90-95 oranında etkilidir.</a:t>
            </a:r>
          </a:p>
          <a:p>
            <a:pPr marL="265176" indent="-265176" eaLnBrk="1" fontAlgn="auto" hangingPunct="1">
              <a:spcAft>
                <a:spcPts val="0"/>
              </a:spcAft>
              <a:buFont typeface="Wingdings 2"/>
              <a:buChar char=""/>
              <a:defRPr/>
            </a:pPr>
            <a:endParaRPr lang="tr-TR" sz="2500" dirty="0"/>
          </a:p>
        </p:txBody>
      </p:sp>
    </p:spTree>
    <p:extLst>
      <p:ext uri="{BB962C8B-B14F-4D97-AF65-F5344CB8AC3E}">
        <p14:creationId xmlns:p14="http://schemas.microsoft.com/office/powerpoint/2010/main" val="27265306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carfamil"/>
          <p:cNvPicPr>
            <a:picLocks noChangeAspect="1" noChangeArrowheads="1" noCrop="1"/>
          </p:cNvPicPr>
          <p:nvPr/>
        </p:nvPicPr>
        <p:blipFill>
          <a:blip r:embed="rId2" cstate="print"/>
          <a:srcRect/>
          <a:stretch>
            <a:fillRect/>
          </a:stretch>
        </p:blipFill>
        <p:spPr bwMode="auto">
          <a:xfrm>
            <a:off x="10130625" y="722758"/>
            <a:ext cx="1785950" cy="29713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2226" name="Rectangle 2"/>
          <p:cNvSpPr>
            <a:spLocks noGrp="1" noChangeArrowheads="1"/>
          </p:cNvSpPr>
          <p:nvPr>
            <p:ph type="title"/>
          </p:nvPr>
        </p:nvSpPr>
        <p:spPr>
          <a:xfrm>
            <a:off x="1968500" y="1017588"/>
            <a:ext cx="7772400" cy="531812"/>
          </a:xfrm>
        </p:spPr>
        <p:txBody>
          <a:bodyPr lIns="182880" tIns="0"/>
          <a:lstStyle/>
          <a:p>
            <a:pPr marL="36576" indent="-342900" eaLnBrk="1" fontAlgn="auto" hangingPunct="1">
              <a:spcAft>
                <a:spcPts val="0"/>
              </a:spcAft>
              <a:buClr>
                <a:schemeClr val="accent1"/>
              </a:buClr>
              <a:buSzPct val="80000"/>
              <a:defRPr/>
            </a:pPr>
            <a:r>
              <a:rPr lang="tr-TR" sz="3500" b="1" dirty="0" smtClean="0">
                <a:solidFill>
                  <a:srgbClr val="FF0000"/>
                </a:solidFill>
              </a:rPr>
              <a:t>VARİCELLA (SU ÇİÇEĞİ) AŞISI</a:t>
            </a:r>
            <a:endParaRPr lang="tr-TR" sz="3500" b="1" dirty="0">
              <a:solidFill>
                <a:srgbClr val="FF0000"/>
              </a:solidFill>
            </a:endParaRPr>
          </a:p>
        </p:txBody>
      </p:sp>
      <p:sp>
        <p:nvSpPr>
          <p:cNvPr id="52227" name="Rectangle 3"/>
          <p:cNvSpPr>
            <a:spLocks noGrp="1" noChangeArrowheads="1"/>
          </p:cNvSpPr>
          <p:nvPr>
            <p:ph idx="1"/>
          </p:nvPr>
        </p:nvSpPr>
        <p:spPr>
          <a:xfrm>
            <a:off x="444500" y="1874838"/>
            <a:ext cx="10579100" cy="4306887"/>
          </a:xfrm>
        </p:spPr>
        <p:txBody>
          <a:bodyPr>
            <a:normAutofit fontScale="92500"/>
          </a:bodyPr>
          <a:lstStyle/>
          <a:p>
            <a:pPr marL="265176" indent="-265176" eaLnBrk="1" fontAlgn="auto" hangingPunct="1">
              <a:spcAft>
                <a:spcPts val="0"/>
              </a:spcAft>
              <a:buClr>
                <a:srgbClr val="CC3300"/>
              </a:buClr>
              <a:buNone/>
              <a:defRPr/>
            </a:pPr>
            <a:r>
              <a:rPr lang="tr-TR" sz="2500" dirty="0"/>
              <a:t>	Canlı </a:t>
            </a:r>
            <a:r>
              <a:rPr lang="tr-TR" sz="2500" dirty="0" err="1"/>
              <a:t>virus</a:t>
            </a:r>
            <a:r>
              <a:rPr lang="tr-TR" sz="2500" dirty="0"/>
              <a:t> aşısı,</a:t>
            </a:r>
          </a:p>
          <a:p>
            <a:pPr marL="265176" indent="-265176" eaLnBrk="1" fontAlgn="auto" hangingPunct="1">
              <a:spcAft>
                <a:spcPts val="0"/>
              </a:spcAft>
              <a:buClr>
                <a:srgbClr val="CC3300"/>
              </a:buClr>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Etkinlik;</a:t>
            </a:r>
            <a:r>
              <a:rPr lang="tr-TR" sz="2500" b="1" dirty="0">
                <a:solidFill>
                  <a:srgbClr val="C00000"/>
                </a:solidFill>
                <a:effectLst>
                  <a:outerShdw blurRad="38100" dist="38100" dir="2700000" algn="tl">
                    <a:srgbClr val="000000">
                      <a:alpha val="43137"/>
                    </a:srgbClr>
                  </a:outerShdw>
                </a:effectLst>
              </a:rPr>
              <a:t> </a:t>
            </a:r>
            <a:r>
              <a:rPr lang="tr-TR" sz="2500" dirty="0"/>
              <a:t>% 95 </a:t>
            </a:r>
          </a:p>
          <a:p>
            <a:pPr marL="265176" indent="-265176" eaLnBrk="1" fontAlgn="auto" hangingPunct="1">
              <a:spcAft>
                <a:spcPts val="0"/>
              </a:spcAft>
              <a:buClr>
                <a:srgbClr val="CC3300"/>
              </a:buClr>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Takvim;</a:t>
            </a:r>
            <a:r>
              <a:rPr lang="tr-TR" sz="2500" b="1" dirty="0">
                <a:solidFill>
                  <a:srgbClr val="C00000"/>
                </a:solidFill>
                <a:effectLst>
                  <a:outerShdw blurRad="38100" dist="38100" dir="2700000" algn="tl">
                    <a:srgbClr val="000000">
                      <a:alpha val="43137"/>
                    </a:srgbClr>
                  </a:outerShdw>
                </a:effectLst>
              </a:rPr>
              <a:t> </a:t>
            </a:r>
            <a:r>
              <a:rPr lang="tr-TR" sz="2500" dirty="0"/>
              <a:t>12. ayda 1 doz</a:t>
            </a:r>
          </a:p>
          <a:p>
            <a:pPr marL="265176" indent="-265176" eaLnBrk="1" fontAlgn="auto" hangingPunct="1">
              <a:spcAft>
                <a:spcPts val="0"/>
              </a:spcAft>
              <a:buClr>
                <a:srgbClr val="C00000"/>
              </a:buClr>
              <a:buSzPct val="100000"/>
              <a:buFont typeface="Calibri" pitchFamily="34" charset="0"/>
              <a:buChar char="•"/>
              <a:defRPr/>
            </a:pPr>
            <a:r>
              <a:rPr lang="tr-TR" sz="2500" dirty="0" smtClean="0"/>
              <a:t>13 </a:t>
            </a:r>
            <a:r>
              <a:rPr lang="tr-TR" sz="2500" dirty="0"/>
              <a:t>yaş ve üzerinde 4 – 8 hafta ara ile iki doz</a:t>
            </a:r>
          </a:p>
          <a:p>
            <a:pPr marL="265176" indent="-265176" eaLnBrk="1" fontAlgn="auto" hangingPunct="1">
              <a:spcAft>
                <a:spcPts val="0"/>
              </a:spcAft>
              <a:buClr>
                <a:srgbClr val="C00000"/>
              </a:buClr>
              <a:buSzPct val="100000"/>
              <a:buFont typeface="Calibri" pitchFamily="34" charset="0"/>
              <a:buChar char="•"/>
              <a:defRPr/>
            </a:pPr>
            <a:r>
              <a:rPr lang="tr-TR" sz="2500" dirty="0" smtClean="0"/>
              <a:t>MMR </a:t>
            </a:r>
            <a:r>
              <a:rPr lang="tr-TR" sz="2500" dirty="0"/>
              <a:t>aşısı ile aynı anda yapılabilir. Aynı anda yapılmadığında, 4 hafta ara verilmelidir. Diğer çocukluk aşıları ile aynı anda yapılabilir</a:t>
            </a:r>
            <a:r>
              <a:rPr lang="tr-TR" sz="2500" dirty="0" smtClean="0"/>
              <a:t>.</a:t>
            </a:r>
          </a:p>
          <a:p>
            <a:pPr marL="265176" indent="-265176" eaLnBrk="1" fontAlgn="auto" hangingPunct="1">
              <a:spcAft>
                <a:spcPts val="0"/>
              </a:spcAft>
              <a:buClr>
                <a:srgbClr val="C00000"/>
              </a:buClr>
              <a:buSzPct val="100000"/>
              <a:buNone/>
              <a:defRPr/>
            </a:pPr>
            <a:r>
              <a:rPr lang="tr-TR" sz="2500" b="1" dirty="0" smtClean="0">
                <a:solidFill>
                  <a:srgbClr val="C00000"/>
                </a:solidFill>
                <a:effectLst>
                  <a:outerShdw blurRad="38100" dist="38100" dir="2700000" algn="tl">
                    <a:srgbClr val="000000">
                      <a:alpha val="43137"/>
                    </a:srgbClr>
                  </a:outerShdw>
                </a:effectLst>
              </a:rPr>
              <a:t>    </a:t>
            </a:r>
            <a:r>
              <a:rPr lang="tr-TR" sz="2500" b="1" dirty="0" smtClean="0">
                <a:solidFill>
                  <a:srgbClr val="C00000"/>
                </a:solidFill>
              </a:rPr>
              <a:t>Uygulama </a:t>
            </a:r>
            <a:r>
              <a:rPr lang="tr-TR" sz="2500" b="1" dirty="0">
                <a:solidFill>
                  <a:srgbClr val="C00000"/>
                </a:solidFill>
              </a:rPr>
              <a:t>şekli:</a:t>
            </a:r>
            <a:r>
              <a:rPr lang="tr-TR" sz="2500" b="1" dirty="0">
                <a:solidFill>
                  <a:srgbClr val="C00000"/>
                </a:solidFill>
                <a:effectLst>
                  <a:outerShdw blurRad="38100" dist="38100" dir="2700000" algn="tl">
                    <a:srgbClr val="000000">
                      <a:alpha val="43137"/>
                    </a:srgbClr>
                  </a:outerShdw>
                </a:effectLst>
              </a:rPr>
              <a:t> </a:t>
            </a:r>
            <a:r>
              <a:rPr lang="tr-TR" sz="2500" dirty="0" err="1"/>
              <a:t>Subkutan</a:t>
            </a:r>
            <a:r>
              <a:rPr lang="tr-TR" sz="2500" dirty="0"/>
              <a:t> </a:t>
            </a:r>
          </a:p>
          <a:p>
            <a:pPr marL="265176" indent="-265176" eaLnBrk="1" fontAlgn="auto" hangingPunct="1">
              <a:spcAft>
                <a:spcPts val="0"/>
              </a:spcAft>
              <a:buClr>
                <a:srgbClr val="C00000"/>
              </a:buClr>
              <a:buSzPct val="100000"/>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Yan etkiler:</a:t>
            </a:r>
            <a:r>
              <a:rPr lang="tr-TR" sz="2500" b="1" dirty="0">
                <a:solidFill>
                  <a:srgbClr val="C00000"/>
                </a:solidFill>
                <a:effectLst>
                  <a:outerShdw blurRad="38100" dist="38100" dir="2700000" algn="tl">
                    <a:srgbClr val="000000">
                      <a:alpha val="43137"/>
                    </a:srgbClr>
                  </a:outerShdw>
                </a:effectLst>
              </a:rPr>
              <a:t> </a:t>
            </a:r>
            <a:r>
              <a:rPr lang="tr-TR" sz="2500" dirty="0"/>
              <a:t>Enjeksiyon yerinde ağrı, şişlik ve kızarıklık, döküntü, sistemik reaksiyonlar</a:t>
            </a:r>
          </a:p>
          <a:p>
            <a:pPr marL="265176" indent="-265176" eaLnBrk="1" fontAlgn="auto" hangingPunct="1">
              <a:spcAft>
                <a:spcPts val="0"/>
              </a:spcAft>
              <a:buClr>
                <a:srgbClr val="C00000"/>
              </a:buClr>
              <a:buSzPct val="100000"/>
              <a:buNone/>
              <a:defRPr/>
            </a:pPr>
            <a:r>
              <a:rPr lang="tr-TR" sz="2500" b="1" dirty="0">
                <a:solidFill>
                  <a:srgbClr val="C00000"/>
                </a:solidFill>
                <a:effectLst>
                  <a:outerShdw blurRad="38100" dist="38100" dir="2700000" algn="tl">
                    <a:srgbClr val="000000">
                      <a:alpha val="43137"/>
                    </a:srgbClr>
                  </a:outerShdw>
                </a:effectLst>
              </a:rPr>
              <a:t>	</a:t>
            </a:r>
            <a:r>
              <a:rPr lang="tr-TR" sz="2500" b="1" dirty="0" err="1">
                <a:solidFill>
                  <a:srgbClr val="C00000"/>
                </a:solidFill>
              </a:rPr>
              <a:t>Kontrendikasyonlar</a:t>
            </a:r>
            <a:r>
              <a:rPr lang="tr-TR" sz="2500" b="1" dirty="0">
                <a:solidFill>
                  <a:srgbClr val="C00000"/>
                </a:solidFill>
              </a:rPr>
              <a:t>:</a:t>
            </a:r>
            <a:r>
              <a:rPr lang="tr-TR" sz="2500" dirty="0"/>
              <a:t> Bir önceki doz veya aşı </a:t>
            </a:r>
            <a:r>
              <a:rPr lang="tr-TR" sz="2500" dirty="0" err="1"/>
              <a:t>komponentine</a:t>
            </a:r>
            <a:r>
              <a:rPr lang="tr-TR" sz="2500" dirty="0"/>
              <a:t> karşı ciddi </a:t>
            </a:r>
            <a:r>
              <a:rPr lang="tr-TR" sz="2500" dirty="0" err="1"/>
              <a:t>allerji</a:t>
            </a:r>
            <a:r>
              <a:rPr lang="tr-TR" sz="2500" dirty="0"/>
              <a:t>, gebelik, </a:t>
            </a:r>
            <a:r>
              <a:rPr lang="tr-TR" sz="2500" dirty="0" err="1"/>
              <a:t>immunosupresyon</a:t>
            </a:r>
            <a:r>
              <a:rPr lang="tr-TR" sz="2500" dirty="0"/>
              <a:t>, orta ya da şiddetli akut hastalık</a:t>
            </a:r>
          </a:p>
          <a:p>
            <a:pPr marL="0" indent="0" eaLnBrk="1" fontAlgn="auto" hangingPunct="1">
              <a:spcAft>
                <a:spcPts val="0"/>
              </a:spcAft>
              <a:buClr>
                <a:srgbClr val="C00000"/>
              </a:buClr>
              <a:buSzPct val="100000"/>
              <a:buNone/>
              <a:defRPr/>
            </a:pPr>
            <a:endParaRPr lang="tr-TR" sz="2500" dirty="0"/>
          </a:p>
          <a:p>
            <a:pPr marL="265176" indent="-265176" eaLnBrk="1" fontAlgn="auto" hangingPunct="1">
              <a:spcAft>
                <a:spcPts val="0"/>
              </a:spcAft>
              <a:buClr>
                <a:srgbClr val="CC3300"/>
              </a:buClr>
              <a:buFontTx/>
              <a:buChar char="o"/>
              <a:defRPr/>
            </a:pPr>
            <a:endParaRPr lang="tr-TR" sz="2500" dirty="0"/>
          </a:p>
        </p:txBody>
      </p:sp>
    </p:spTree>
    <p:extLst>
      <p:ext uri="{BB962C8B-B14F-4D97-AF65-F5344CB8AC3E}">
        <p14:creationId xmlns:p14="http://schemas.microsoft.com/office/powerpoint/2010/main" val="14348575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protect"/>
          <p:cNvPicPr>
            <a:picLocks noChangeAspect="1" noChangeArrowheads="1" noCrop="1"/>
          </p:cNvPicPr>
          <p:nvPr/>
        </p:nvPicPr>
        <p:blipFill>
          <a:blip r:embed="rId2" cstate="print"/>
          <a:srcRect/>
          <a:stretch>
            <a:fillRect/>
          </a:stretch>
        </p:blipFill>
        <p:spPr bwMode="auto">
          <a:xfrm>
            <a:off x="9782188" y="402423"/>
            <a:ext cx="2286000" cy="2270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3251" name="Rectangle 3"/>
          <p:cNvSpPr>
            <a:spLocks noGrp="1" noChangeArrowheads="1"/>
          </p:cNvSpPr>
          <p:nvPr>
            <p:ph type="title"/>
          </p:nvPr>
        </p:nvSpPr>
        <p:spPr>
          <a:xfrm>
            <a:off x="609600" y="1080286"/>
            <a:ext cx="8767763" cy="914400"/>
          </a:xfrm>
        </p:spPr>
        <p:txBody>
          <a:bodyPr lIns="182880" tIns="0">
            <a:normAutofit fontScale="90000"/>
          </a:bodyPr>
          <a:lstStyle/>
          <a:p>
            <a:pPr marL="36576" indent="-342900" eaLnBrk="1" fontAlgn="auto" hangingPunct="1">
              <a:spcAft>
                <a:spcPts val="0"/>
              </a:spcAft>
              <a:buClr>
                <a:schemeClr val="accent1"/>
              </a:buClr>
              <a:buSzPct val="80000"/>
              <a:defRPr/>
            </a:pPr>
            <a:r>
              <a:rPr lang="tr-TR" sz="3500" b="1" dirty="0" smtClean="0">
                <a:solidFill>
                  <a:srgbClr val="FF0000"/>
                </a:solidFill>
              </a:rPr>
              <a:t>MMR AŞISI (KABAKULAK, KIZAMIK, KIZAMIKÇIK)</a:t>
            </a:r>
            <a:endParaRPr lang="tr-TR" sz="3500" b="1" dirty="0">
              <a:solidFill>
                <a:srgbClr val="FF0000"/>
              </a:solidFill>
            </a:endParaRPr>
          </a:p>
        </p:txBody>
      </p:sp>
      <p:sp>
        <p:nvSpPr>
          <p:cNvPr id="53252" name="Rectangle 4"/>
          <p:cNvSpPr>
            <a:spLocks noGrp="1" noChangeArrowheads="1"/>
          </p:cNvSpPr>
          <p:nvPr>
            <p:ph idx="1"/>
          </p:nvPr>
        </p:nvSpPr>
        <p:spPr>
          <a:xfrm>
            <a:off x="292100" y="2225666"/>
            <a:ext cx="11417300" cy="4232275"/>
          </a:xfrm>
        </p:spPr>
        <p:txBody>
          <a:bodyPr>
            <a:normAutofit fontScale="92500" lnSpcReduction="10000"/>
          </a:bodyPr>
          <a:lstStyle/>
          <a:p>
            <a:pPr marL="265176" indent="-265176" eaLnBrk="1" fontAlgn="auto" hangingPunct="1">
              <a:spcAft>
                <a:spcPts val="0"/>
              </a:spcAft>
              <a:buClr>
                <a:srgbClr val="CC3300"/>
              </a:buClr>
              <a:buNone/>
              <a:defRPr/>
            </a:pPr>
            <a:r>
              <a:rPr lang="tr-TR" sz="2500" dirty="0"/>
              <a:t>	Canlı </a:t>
            </a:r>
            <a:r>
              <a:rPr lang="tr-TR" sz="2500" dirty="0" err="1"/>
              <a:t>virus</a:t>
            </a:r>
            <a:r>
              <a:rPr lang="tr-TR" sz="2500" dirty="0"/>
              <a:t> aşısı;</a:t>
            </a:r>
          </a:p>
          <a:p>
            <a:pPr marL="265176" indent="-265176" eaLnBrk="1" fontAlgn="auto" hangingPunct="1">
              <a:spcAft>
                <a:spcPts val="0"/>
              </a:spcAft>
              <a:buClr>
                <a:srgbClr val="CC3300"/>
              </a:buClr>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Etkinlik:</a:t>
            </a:r>
            <a:r>
              <a:rPr lang="tr-TR" sz="2500" b="1" dirty="0">
                <a:solidFill>
                  <a:srgbClr val="C00000"/>
                </a:solidFill>
                <a:effectLst>
                  <a:outerShdw blurRad="38100" dist="38100" dir="2700000" algn="tl">
                    <a:srgbClr val="000000">
                      <a:alpha val="43137"/>
                    </a:srgbClr>
                  </a:outerShdw>
                </a:effectLst>
              </a:rPr>
              <a:t> </a:t>
            </a:r>
            <a:r>
              <a:rPr lang="tr-TR" sz="2500" dirty="0"/>
              <a:t>Her üç antijene karşı yanıt </a:t>
            </a:r>
            <a:r>
              <a:rPr lang="tr-TR" sz="2500" b="1" dirty="0"/>
              <a:t>% 96’</a:t>
            </a:r>
            <a:r>
              <a:rPr lang="tr-TR" sz="2500" dirty="0"/>
              <a:t>dır.</a:t>
            </a:r>
          </a:p>
          <a:p>
            <a:pPr marL="265176" indent="-265176" eaLnBrk="1" fontAlgn="auto" hangingPunct="1">
              <a:spcAft>
                <a:spcPts val="0"/>
              </a:spcAft>
              <a:buClr>
                <a:srgbClr val="CC3300"/>
              </a:buClr>
              <a:buNone/>
              <a:defRPr/>
            </a:pPr>
            <a:r>
              <a:rPr lang="tr-TR" sz="2500" b="1" dirty="0">
                <a:solidFill>
                  <a:srgbClr val="C00000"/>
                </a:solidFill>
                <a:effectLst>
                  <a:outerShdw blurRad="38100" dist="38100" dir="2700000" algn="tl">
                    <a:srgbClr val="000000">
                      <a:alpha val="43137"/>
                    </a:srgbClr>
                  </a:outerShdw>
                </a:effectLst>
              </a:rPr>
              <a:t>	</a:t>
            </a:r>
            <a:r>
              <a:rPr lang="tr-TR" sz="2500" b="1" dirty="0">
                <a:solidFill>
                  <a:srgbClr val="C00000"/>
                </a:solidFill>
              </a:rPr>
              <a:t>Takvim:</a:t>
            </a:r>
            <a:r>
              <a:rPr lang="tr-TR" sz="2500" dirty="0"/>
              <a:t> 12. ayda ve 4 –6 yaşta uygulanan 2 doz  aşı ile oluşan bağışıklık uzun süre devam eder</a:t>
            </a:r>
            <a:r>
              <a:rPr lang="tr-TR" sz="2500" dirty="0" smtClean="0"/>
              <a:t>.</a:t>
            </a:r>
            <a:endParaRPr lang="tr-TR" sz="2500" dirty="0"/>
          </a:p>
          <a:p>
            <a:pPr marL="265176" indent="-265176" eaLnBrk="1" fontAlgn="auto" hangingPunct="1">
              <a:spcAft>
                <a:spcPts val="0"/>
              </a:spcAft>
              <a:buClr>
                <a:srgbClr val="C00000"/>
              </a:buClr>
              <a:buSzPct val="100000"/>
              <a:buFont typeface="Calibri" pitchFamily="34" charset="0"/>
              <a:buChar char="•"/>
              <a:defRPr/>
            </a:pPr>
            <a:r>
              <a:rPr lang="tr-TR" sz="2500" dirty="0"/>
              <a:t>MMR; OPV, DBT ve Su çiçeği aşıları aynı anda yapılabilir. MMR ve Su çiçeği aşısı aynı anda yapılamıyorsa, 4 hafta ara verilmelidir</a:t>
            </a:r>
            <a:r>
              <a:rPr lang="tr-TR" sz="2500" dirty="0" smtClean="0"/>
              <a:t>.</a:t>
            </a:r>
          </a:p>
          <a:p>
            <a:pPr marL="82550" indent="3175" eaLnBrk="1" fontAlgn="auto" hangingPunct="1">
              <a:spcAft>
                <a:spcPts val="0"/>
              </a:spcAft>
              <a:buNone/>
              <a:defRPr/>
            </a:pPr>
            <a:r>
              <a:rPr lang="tr-TR" sz="2500" b="1" dirty="0" smtClean="0">
                <a:solidFill>
                  <a:srgbClr val="C00000"/>
                </a:solidFill>
                <a:effectLst>
                  <a:outerShdw blurRad="38100" dist="38100" dir="2700000" algn="tl">
                    <a:srgbClr val="000000">
                      <a:alpha val="43137"/>
                    </a:srgbClr>
                  </a:outerShdw>
                </a:effectLst>
              </a:rPr>
              <a:t>  </a:t>
            </a:r>
            <a:r>
              <a:rPr lang="tr-TR" sz="2500" b="1" dirty="0" smtClean="0">
                <a:solidFill>
                  <a:srgbClr val="C00000"/>
                </a:solidFill>
              </a:rPr>
              <a:t>Uygulama </a:t>
            </a:r>
            <a:r>
              <a:rPr lang="tr-TR" sz="2500" b="1" dirty="0">
                <a:solidFill>
                  <a:srgbClr val="C00000"/>
                </a:solidFill>
              </a:rPr>
              <a:t>şekli: </a:t>
            </a:r>
            <a:r>
              <a:rPr lang="tr-TR" sz="2500" dirty="0" err="1"/>
              <a:t>Subkutan</a:t>
            </a:r>
            <a:r>
              <a:rPr lang="tr-TR" sz="2500" dirty="0"/>
              <a:t> </a:t>
            </a:r>
          </a:p>
          <a:p>
            <a:pPr marL="82550" indent="3175" eaLnBrk="1" fontAlgn="auto" hangingPunct="1">
              <a:spcAft>
                <a:spcPts val="0"/>
              </a:spcAft>
              <a:buNone/>
              <a:defRPr/>
            </a:pPr>
            <a:r>
              <a:rPr lang="tr-TR" sz="2500" b="1" dirty="0" smtClean="0">
                <a:solidFill>
                  <a:srgbClr val="C00000"/>
                </a:solidFill>
                <a:effectLst>
                  <a:outerShdw blurRad="38100" dist="38100" dir="2700000" algn="tl">
                    <a:srgbClr val="000000">
                      <a:alpha val="43137"/>
                    </a:srgbClr>
                  </a:outerShdw>
                </a:effectLst>
              </a:rPr>
              <a:t>  </a:t>
            </a:r>
            <a:r>
              <a:rPr lang="tr-TR" sz="2500" b="1" dirty="0" smtClean="0">
                <a:solidFill>
                  <a:srgbClr val="C00000"/>
                </a:solidFill>
              </a:rPr>
              <a:t>Yan </a:t>
            </a:r>
            <a:r>
              <a:rPr lang="tr-TR" sz="2500" b="1" dirty="0">
                <a:solidFill>
                  <a:srgbClr val="C00000"/>
                </a:solidFill>
              </a:rPr>
              <a:t>etkileri: </a:t>
            </a:r>
            <a:r>
              <a:rPr lang="tr-TR" sz="2500" dirty="0"/>
              <a:t>Ateş, döküntü, 				</a:t>
            </a:r>
          </a:p>
          <a:p>
            <a:pPr marL="82550" indent="3175" eaLnBrk="1" fontAlgn="auto" hangingPunct="1">
              <a:spcAft>
                <a:spcPts val="0"/>
              </a:spcAft>
              <a:buNone/>
              <a:defRPr/>
            </a:pPr>
            <a:r>
              <a:rPr lang="tr-TR" sz="2500" dirty="0" err="1"/>
              <a:t>trombositopeni</a:t>
            </a:r>
            <a:r>
              <a:rPr lang="tr-TR" sz="2500" dirty="0"/>
              <a:t> (&lt;1/30.000), </a:t>
            </a:r>
            <a:r>
              <a:rPr lang="tr-TR" sz="2500" dirty="0" err="1"/>
              <a:t>parotitis</a:t>
            </a:r>
            <a:r>
              <a:rPr lang="tr-TR" sz="2500" dirty="0"/>
              <a:t>, </a:t>
            </a:r>
            <a:r>
              <a:rPr lang="tr-TR" sz="2500" dirty="0" err="1"/>
              <a:t>ensefalit</a:t>
            </a:r>
            <a:r>
              <a:rPr lang="tr-TR" sz="2500" dirty="0"/>
              <a:t> (&lt;1/1milyon) </a:t>
            </a:r>
          </a:p>
          <a:p>
            <a:pPr marL="82550" indent="3175" eaLnBrk="1" fontAlgn="auto" hangingPunct="1">
              <a:spcAft>
                <a:spcPts val="0"/>
              </a:spcAft>
              <a:buNone/>
              <a:defRPr/>
            </a:pPr>
            <a:r>
              <a:rPr lang="tr-TR" sz="2500" b="1" dirty="0" smtClean="0">
                <a:solidFill>
                  <a:srgbClr val="C00000"/>
                </a:solidFill>
                <a:effectLst>
                  <a:outerShdw blurRad="38100" dist="38100" dir="2700000" algn="tl">
                    <a:srgbClr val="000000">
                      <a:alpha val="43137"/>
                    </a:srgbClr>
                  </a:outerShdw>
                </a:effectLst>
              </a:rPr>
              <a:t>  </a:t>
            </a:r>
            <a:r>
              <a:rPr lang="tr-TR" sz="2500" b="1" dirty="0" err="1" smtClean="0">
                <a:solidFill>
                  <a:srgbClr val="C00000"/>
                </a:solidFill>
              </a:rPr>
              <a:t>Kontrendikasyon</a:t>
            </a:r>
            <a:r>
              <a:rPr lang="tr-TR" sz="2500" b="1" dirty="0">
                <a:solidFill>
                  <a:srgbClr val="C00000"/>
                </a:solidFill>
              </a:rPr>
              <a:t>: </a:t>
            </a:r>
            <a:r>
              <a:rPr lang="tr-TR" sz="2500" dirty="0"/>
              <a:t>Bir önceki doz veya aşı </a:t>
            </a:r>
            <a:r>
              <a:rPr lang="tr-TR" sz="2500" dirty="0" err="1"/>
              <a:t>komponentlerine</a:t>
            </a:r>
            <a:r>
              <a:rPr lang="tr-TR" sz="2500" dirty="0"/>
              <a:t> karşı ciddi </a:t>
            </a:r>
            <a:r>
              <a:rPr lang="tr-TR" sz="2500" dirty="0" err="1"/>
              <a:t>allerji</a:t>
            </a:r>
            <a:r>
              <a:rPr lang="tr-TR" sz="2500" dirty="0"/>
              <a:t>, gebelik, </a:t>
            </a:r>
            <a:r>
              <a:rPr lang="tr-TR" sz="2500" dirty="0" err="1"/>
              <a:t>immunosupresyon</a:t>
            </a:r>
            <a:r>
              <a:rPr lang="tr-TR" sz="2500" dirty="0"/>
              <a:t>, orta ya da şiddetli akut hastalık             </a:t>
            </a:r>
          </a:p>
          <a:p>
            <a:pPr marL="265176" indent="-265176" eaLnBrk="1" fontAlgn="auto" hangingPunct="1">
              <a:spcAft>
                <a:spcPts val="0"/>
              </a:spcAft>
              <a:buClr>
                <a:srgbClr val="C00000"/>
              </a:buClr>
              <a:buSzPct val="100000"/>
              <a:buFont typeface="Calibri" pitchFamily="34" charset="0"/>
              <a:buChar char="•"/>
              <a:defRPr/>
            </a:pPr>
            <a:endParaRPr lang="tr-TR" sz="2500" dirty="0"/>
          </a:p>
          <a:p>
            <a:pPr marL="265176" indent="-265176" eaLnBrk="1" fontAlgn="auto" hangingPunct="1">
              <a:spcAft>
                <a:spcPts val="0"/>
              </a:spcAft>
              <a:buClr>
                <a:srgbClr val="CC3300"/>
              </a:buClr>
              <a:buNone/>
              <a:defRPr/>
            </a:pPr>
            <a:endParaRPr lang="tr-TR" sz="2500" dirty="0"/>
          </a:p>
        </p:txBody>
      </p:sp>
    </p:spTree>
    <p:extLst>
      <p:ext uri="{BB962C8B-B14F-4D97-AF65-F5344CB8AC3E}">
        <p14:creationId xmlns:p14="http://schemas.microsoft.com/office/powerpoint/2010/main" val="16629028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Grp="1" noChangeArrowheads="1"/>
          </p:cNvSpPr>
          <p:nvPr>
            <p:ph type="title"/>
          </p:nvPr>
        </p:nvSpPr>
        <p:spPr>
          <a:xfrm>
            <a:off x="2252663" y="849314"/>
            <a:ext cx="7772400" cy="771525"/>
          </a:xfrm>
        </p:spPr>
        <p:txBody>
          <a:bodyPr lIns="182880" tIns="0">
            <a:noAutofit/>
          </a:bodyPr>
          <a:lstStyle/>
          <a:p>
            <a:pPr marL="36576" indent="-342900" eaLnBrk="1" fontAlgn="auto" hangingPunct="1">
              <a:spcAft>
                <a:spcPts val="0"/>
              </a:spcAft>
              <a:buClr>
                <a:schemeClr val="accent1"/>
              </a:buClr>
              <a:buSzPct val="80000"/>
              <a:defRPr/>
            </a:pPr>
            <a:r>
              <a:rPr lang="tr-TR" sz="3500" b="1" dirty="0" err="1">
                <a:solidFill>
                  <a:srgbClr val="FF0000"/>
                </a:solidFill>
              </a:rPr>
              <a:t>Hemofilus İnfluenza Tip B (Hib)</a:t>
            </a:r>
          </a:p>
        </p:txBody>
      </p:sp>
      <p:sp>
        <p:nvSpPr>
          <p:cNvPr id="64515" name="Rectangle 3"/>
          <p:cNvSpPr>
            <a:spLocks noGrp="1" noChangeArrowheads="1"/>
          </p:cNvSpPr>
          <p:nvPr>
            <p:ph idx="1"/>
          </p:nvPr>
        </p:nvSpPr>
        <p:spPr>
          <a:xfrm>
            <a:off x="609600" y="1828800"/>
            <a:ext cx="10895763" cy="1385888"/>
          </a:xfrm>
        </p:spPr>
        <p:txBody>
          <a:bodyPr>
            <a:normAutofit fontScale="92500"/>
          </a:bodyPr>
          <a:lstStyle/>
          <a:p>
            <a:pPr marL="90488" indent="6350" eaLnBrk="1" fontAlgn="auto" hangingPunct="1">
              <a:lnSpc>
                <a:spcPct val="90000"/>
              </a:lnSpc>
              <a:spcAft>
                <a:spcPts val="0"/>
              </a:spcAft>
              <a:buNone/>
              <a:defRPr/>
            </a:pPr>
            <a:r>
              <a:rPr lang="tr-TR" sz="2500" b="1" dirty="0" err="1">
                <a:solidFill>
                  <a:srgbClr val="C00000"/>
                </a:solidFill>
              </a:rPr>
              <a:t>Rezarvuar</a:t>
            </a:r>
            <a:r>
              <a:rPr lang="tr-TR" sz="2500" b="1" dirty="0">
                <a:solidFill>
                  <a:srgbClr val="C00000"/>
                </a:solidFill>
              </a:rPr>
              <a:t>:</a:t>
            </a:r>
            <a:r>
              <a:rPr lang="tr-TR" sz="2500" dirty="0"/>
              <a:t> İnsan</a:t>
            </a:r>
          </a:p>
          <a:p>
            <a:pPr marL="90488" indent="6350" eaLnBrk="1" fontAlgn="auto" hangingPunct="1">
              <a:lnSpc>
                <a:spcPct val="90000"/>
              </a:lnSpc>
              <a:spcAft>
                <a:spcPts val="0"/>
              </a:spcAft>
              <a:buClr>
                <a:srgbClr val="CC3300"/>
              </a:buClr>
              <a:buNone/>
              <a:defRPr/>
            </a:pPr>
            <a:r>
              <a:rPr lang="tr-TR" sz="2500" b="1" dirty="0">
                <a:solidFill>
                  <a:srgbClr val="C00000"/>
                </a:solidFill>
              </a:rPr>
              <a:t>Bulaş yolu: </a:t>
            </a:r>
            <a:r>
              <a:rPr lang="tr-TR" sz="2500" dirty="0"/>
              <a:t>Solunumla, damlacık yolu </a:t>
            </a:r>
            <a:r>
              <a:rPr lang="tr-TR" sz="2500" dirty="0" err="1"/>
              <a:t>enf</a:t>
            </a:r>
            <a:r>
              <a:rPr lang="tr-TR" sz="2500" dirty="0"/>
              <a:t>.</a:t>
            </a:r>
          </a:p>
          <a:p>
            <a:pPr marL="90488" indent="6350" eaLnBrk="1" fontAlgn="auto" hangingPunct="1">
              <a:lnSpc>
                <a:spcPct val="90000"/>
              </a:lnSpc>
              <a:spcAft>
                <a:spcPts val="0"/>
              </a:spcAft>
              <a:buClr>
                <a:srgbClr val="CC3300"/>
              </a:buClr>
              <a:buNone/>
              <a:defRPr/>
            </a:pPr>
            <a:r>
              <a:rPr lang="tr-TR" sz="2500" b="1" dirty="0">
                <a:solidFill>
                  <a:srgbClr val="C00000"/>
                </a:solidFill>
              </a:rPr>
              <a:t>Hastalık </a:t>
            </a:r>
            <a:r>
              <a:rPr lang="tr-TR" sz="2500" b="1" dirty="0" err="1">
                <a:solidFill>
                  <a:srgbClr val="C00000"/>
                </a:solidFill>
              </a:rPr>
              <a:t>paterni</a:t>
            </a:r>
            <a:r>
              <a:rPr lang="tr-TR" sz="2500" b="1" dirty="0">
                <a:solidFill>
                  <a:srgbClr val="C00000"/>
                </a:solidFill>
              </a:rPr>
              <a:t>: </a:t>
            </a:r>
            <a:r>
              <a:rPr lang="tr-TR" sz="2500" dirty="0" err="1"/>
              <a:t>Bifazik</a:t>
            </a:r>
            <a:r>
              <a:rPr lang="tr-TR" sz="2500" dirty="0"/>
              <a:t> mevsimsel, Ekim-Kasım ve Mart-Mayıs aylarında pik yapar.</a:t>
            </a:r>
          </a:p>
          <a:p>
            <a:pPr marL="90488" indent="6350" eaLnBrk="1" fontAlgn="auto" hangingPunct="1">
              <a:lnSpc>
                <a:spcPct val="90000"/>
              </a:lnSpc>
              <a:spcAft>
                <a:spcPts val="0"/>
              </a:spcAft>
              <a:buClr>
                <a:srgbClr val="CC3300"/>
              </a:buClr>
              <a:buNone/>
              <a:defRPr/>
            </a:pPr>
            <a:endParaRPr lang="tr-TR" sz="2500" dirty="0"/>
          </a:p>
        </p:txBody>
      </p:sp>
      <p:sp>
        <p:nvSpPr>
          <p:cNvPr id="7" name="6 Metin kutusu"/>
          <p:cNvSpPr txBox="1"/>
          <p:nvPr/>
        </p:nvSpPr>
        <p:spPr>
          <a:xfrm>
            <a:off x="419100" y="3577212"/>
            <a:ext cx="10945585" cy="1515800"/>
          </a:xfrm>
          <a:prstGeom prst="rect">
            <a:avLst/>
          </a:prstGeom>
          <a:noFill/>
        </p:spPr>
        <p:txBody>
          <a:bodyPr wrap="square">
            <a:spAutoFit/>
          </a:bodyPr>
          <a:lstStyle/>
          <a:p>
            <a:pPr>
              <a:lnSpc>
                <a:spcPct val="90000"/>
              </a:lnSpc>
              <a:buClr>
                <a:srgbClr val="C00000"/>
              </a:buClr>
              <a:buSzPct val="100000"/>
              <a:buFont typeface="Calibri" pitchFamily="34" charset="0"/>
              <a:buChar char="•"/>
              <a:defRPr/>
            </a:pPr>
            <a:r>
              <a:rPr lang="tr-TR" sz="2500" dirty="0">
                <a:latin typeface="+mn-lt"/>
              </a:rPr>
              <a:t>5 yaşın altındaki çocuklarda bakteriyel menenjite neden olur.</a:t>
            </a:r>
          </a:p>
          <a:p>
            <a:pPr>
              <a:lnSpc>
                <a:spcPct val="90000"/>
              </a:lnSpc>
              <a:buClr>
                <a:srgbClr val="C00000"/>
              </a:buClr>
              <a:buSzPct val="100000"/>
              <a:buFont typeface="Calibri" pitchFamily="34" charset="0"/>
              <a:buChar char="•"/>
              <a:defRPr/>
            </a:pPr>
            <a:r>
              <a:rPr lang="tr-TR" sz="2500" dirty="0">
                <a:latin typeface="+mn-lt"/>
              </a:rPr>
              <a:t>Yaklaşık olarak 200 çocukta bir </a:t>
            </a:r>
            <a:r>
              <a:rPr lang="tr-TR" sz="2500" dirty="0" err="1">
                <a:latin typeface="+mn-lt"/>
              </a:rPr>
              <a:t>invaziv</a:t>
            </a:r>
            <a:r>
              <a:rPr lang="tr-TR" sz="2500" dirty="0">
                <a:latin typeface="+mn-lt"/>
              </a:rPr>
              <a:t> </a:t>
            </a:r>
            <a:r>
              <a:rPr lang="tr-TR" sz="2500" dirty="0" err="1">
                <a:latin typeface="+mn-lt"/>
              </a:rPr>
              <a:t>Hib</a:t>
            </a:r>
            <a:r>
              <a:rPr lang="tr-TR" sz="2500" dirty="0">
                <a:latin typeface="+mn-lt"/>
              </a:rPr>
              <a:t> enfeksiyonu gelişir.</a:t>
            </a:r>
          </a:p>
          <a:p>
            <a:pPr>
              <a:lnSpc>
                <a:spcPct val="90000"/>
              </a:lnSpc>
              <a:buClr>
                <a:srgbClr val="C00000"/>
              </a:buClr>
              <a:buSzPct val="100000"/>
              <a:buFont typeface="Calibri" pitchFamily="34" charset="0"/>
              <a:buChar char="•"/>
              <a:defRPr/>
            </a:pPr>
            <a:r>
              <a:rPr lang="tr-TR" sz="2500" dirty="0">
                <a:latin typeface="+mn-lt"/>
              </a:rPr>
              <a:t>Enfeksiyonların hemen hepsi 5 yaşın altındaki çocuklarda görülür.</a:t>
            </a:r>
          </a:p>
          <a:p>
            <a:pPr>
              <a:defRPr/>
            </a:pPr>
            <a:endParaRPr lang="tr-TR" sz="2500" dirty="0">
              <a:latin typeface="+mn-lt"/>
            </a:endParaRPr>
          </a:p>
        </p:txBody>
      </p:sp>
    </p:spTree>
    <p:extLst>
      <p:ext uri="{BB962C8B-B14F-4D97-AF65-F5344CB8AC3E}">
        <p14:creationId xmlns:p14="http://schemas.microsoft.com/office/powerpoint/2010/main" val="41559234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noChangeArrowheads="1"/>
          </p:cNvSpPr>
          <p:nvPr>
            <p:ph type="title"/>
          </p:nvPr>
        </p:nvSpPr>
        <p:spPr>
          <a:xfrm>
            <a:off x="601662" y="1385889"/>
            <a:ext cx="7772400" cy="833437"/>
          </a:xfrm>
        </p:spPr>
        <p:txBody>
          <a:bodyPr lIns="182880" tIns="0">
            <a:noAutofit/>
          </a:bodyPr>
          <a:lstStyle/>
          <a:p>
            <a:pPr marL="36576" indent="-342900" eaLnBrk="1" fontAlgn="auto" hangingPunct="1">
              <a:spcAft>
                <a:spcPts val="0"/>
              </a:spcAft>
              <a:buClr>
                <a:schemeClr val="accent1"/>
              </a:buClr>
              <a:buSzPct val="80000"/>
              <a:defRPr/>
            </a:pPr>
            <a:r>
              <a:rPr lang="tr-TR" sz="3500" b="1" dirty="0" smtClean="0">
                <a:solidFill>
                  <a:srgbClr val="FF0000"/>
                </a:solidFill>
              </a:rPr>
              <a:t>HEMOFİLUS İNFLUENZA TİP B AŞISI</a:t>
            </a:r>
            <a:endParaRPr lang="tr-TR" sz="3500" b="1" dirty="0">
              <a:solidFill>
                <a:srgbClr val="FF0000"/>
              </a:solidFill>
            </a:endParaRPr>
          </a:p>
        </p:txBody>
      </p:sp>
      <p:sp>
        <p:nvSpPr>
          <p:cNvPr id="68610" name="Rectangle 2"/>
          <p:cNvSpPr>
            <a:spLocks noGrp="1" noChangeArrowheads="1"/>
          </p:cNvSpPr>
          <p:nvPr>
            <p:ph idx="1"/>
          </p:nvPr>
        </p:nvSpPr>
        <p:spPr>
          <a:xfrm>
            <a:off x="431800" y="2714625"/>
            <a:ext cx="9331325" cy="3355975"/>
          </a:xfrm>
        </p:spPr>
        <p:txBody>
          <a:bodyPr>
            <a:noAutofit/>
          </a:bodyPr>
          <a:lstStyle/>
          <a:p>
            <a:pPr marL="85725" indent="12700" eaLnBrk="1" fontAlgn="auto" hangingPunct="1">
              <a:spcAft>
                <a:spcPts val="0"/>
              </a:spcAft>
              <a:buNone/>
              <a:defRPr/>
            </a:pPr>
            <a:r>
              <a:rPr lang="tr-TR" sz="2500" b="1" dirty="0">
                <a:solidFill>
                  <a:srgbClr val="C00000"/>
                </a:solidFill>
              </a:rPr>
              <a:t>Etkinlik:</a:t>
            </a:r>
            <a:r>
              <a:rPr lang="tr-TR" sz="2500" dirty="0"/>
              <a:t> % 95-100 arasındadır.</a:t>
            </a:r>
          </a:p>
          <a:p>
            <a:pPr marL="85725" indent="12700" eaLnBrk="1" fontAlgn="auto" hangingPunct="1">
              <a:spcAft>
                <a:spcPts val="0"/>
              </a:spcAft>
              <a:buNone/>
              <a:defRPr/>
            </a:pPr>
            <a:r>
              <a:rPr lang="tr-TR" sz="2500" b="1" dirty="0">
                <a:solidFill>
                  <a:srgbClr val="C00000"/>
                </a:solidFill>
              </a:rPr>
              <a:t>Takvim:</a:t>
            </a:r>
            <a:r>
              <a:rPr lang="tr-TR" sz="2500" dirty="0"/>
              <a:t> 5’li karma aşı içinde , 2,4,6. aylarda 3 doz 1 yıl sonra </a:t>
            </a:r>
            <a:r>
              <a:rPr lang="tr-TR" sz="2500" dirty="0" err="1"/>
              <a:t>rapel</a:t>
            </a:r>
            <a:endParaRPr lang="tr-TR" sz="2500" dirty="0"/>
          </a:p>
          <a:p>
            <a:pPr marL="85725" indent="12700" eaLnBrk="1" fontAlgn="auto" hangingPunct="1">
              <a:lnSpc>
                <a:spcPct val="90000"/>
              </a:lnSpc>
              <a:spcAft>
                <a:spcPts val="0"/>
              </a:spcAft>
              <a:buClr>
                <a:srgbClr val="CC3300"/>
              </a:buClr>
              <a:buNone/>
              <a:defRPr/>
            </a:pPr>
            <a:r>
              <a:rPr lang="tr-TR" sz="2500" b="1" dirty="0">
                <a:solidFill>
                  <a:srgbClr val="C00000"/>
                </a:solidFill>
              </a:rPr>
              <a:t>Uygulama şekli: </a:t>
            </a:r>
            <a:r>
              <a:rPr lang="tr-TR" sz="2500" dirty="0" err="1"/>
              <a:t>intra</a:t>
            </a:r>
            <a:r>
              <a:rPr lang="tr-TR" sz="2500" dirty="0"/>
              <a:t> </a:t>
            </a:r>
            <a:r>
              <a:rPr lang="tr-TR" sz="2500" dirty="0" err="1"/>
              <a:t>muskuler</a:t>
            </a:r>
            <a:endParaRPr lang="tr-TR" sz="2500" dirty="0"/>
          </a:p>
          <a:p>
            <a:pPr marL="85725" indent="12700" eaLnBrk="1" fontAlgn="auto" hangingPunct="1">
              <a:lnSpc>
                <a:spcPct val="90000"/>
              </a:lnSpc>
              <a:spcAft>
                <a:spcPts val="0"/>
              </a:spcAft>
              <a:buClr>
                <a:srgbClr val="CC3300"/>
              </a:buClr>
              <a:buNone/>
              <a:defRPr/>
            </a:pPr>
            <a:r>
              <a:rPr lang="tr-TR" sz="2500" b="1" dirty="0">
                <a:solidFill>
                  <a:srgbClr val="C00000"/>
                </a:solidFill>
              </a:rPr>
              <a:t>Yan etkileri: </a:t>
            </a:r>
            <a:r>
              <a:rPr lang="tr-TR" sz="2500" dirty="0"/>
              <a:t>Enjeksiyon yerinde % 5-30 oranında şişlik, kızarıklık ve/veya ağrı </a:t>
            </a:r>
          </a:p>
          <a:p>
            <a:pPr marL="85725" indent="12700" eaLnBrk="1" fontAlgn="auto" hangingPunct="1">
              <a:lnSpc>
                <a:spcPct val="90000"/>
              </a:lnSpc>
              <a:spcAft>
                <a:spcPts val="0"/>
              </a:spcAft>
              <a:buClr>
                <a:srgbClr val="CC3300"/>
              </a:buClr>
              <a:buNone/>
              <a:defRPr/>
            </a:pPr>
            <a:r>
              <a:rPr lang="tr-TR" sz="2500" b="1" dirty="0" err="1">
                <a:solidFill>
                  <a:srgbClr val="C00000"/>
                </a:solidFill>
              </a:rPr>
              <a:t>Kontrendikasyon</a:t>
            </a:r>
            <a:r>
              <a:rPr lang="tr-TR" sz="2500" b="1" dirty="0">
                <a:solidFill>
                  <a:srgbClr val="C00000"/>
                </a:solidFill>
              </a:rPr>
              <a:t>:</a:t>
            </a:r>
            <a:r>
              <a:rPr lang="tr-TR" sz="2500" dirty="0"/>
              <a:t> bir önceki doz veya aşı </a:t>
            </a:r>
            <a:r>
              <a:rPr lang="tr-TR" sz="2500" dirty="0" err="1"/>
              <a:t>komponentlerine</a:t>
            </a:r>
            <a:r>
              <a:rPr lang="tr-TR" sz="2500" dirty="0"/>
              <a:t> karşı ciddi </a:t>
            </a:r>
            <a:r>
              <a:rPr lang="tr-TR" sz="2500" dirty="0" err="1"/>
              <a:t>allerji</a:t>
            </a:r>
            <a:r>
              <a:rPr lang="tr-TR" sz="2500" dirty="0"/>
              <a:t>, orta ya da şiddetli akut hastalık</a:t>
            </a:r>
            <a:r>
              <a:rPr lang="tr-TR" sz="2500" dirty="0">
                <a:latin typeface="Comic Sans MS" pitchFamily="66" charset="0"/>
              </a:rPr>
              <a:t>             </a:t>
            </a:r>
          </a:p>
          <a:p>
            <a:pPr marL="82550" indent="3175" eaLnBrk="1" fontAlgn="auto" hangingPunct="1">
              <a:spcAft>
                <a:spcPts val="0"/>
              </a:spcAft>
              <a:buNone/>
              <a:defRPr/>
            </a:pPr>
            <a:endParaRPr lang="tr-TR" sz="2500" dirty="0"/>
          </a:p>
        </p:txBody>
      </p:sp>
      <p:pic>
        <p:nvPicPr>
          <p:cNvPr id="4" name="Picture 2" descr="imghib"/>
          <p:cNvPicPr>
            <a:picLocks noChangeAspect="1" noChangeArrowheads="1"/>
          </p:cNvPicPr>
          <p:nvPr/>
        </p:nvPicPr>
        <p:blipFill>
          <a:blip r:embed="rId2" cstate="print"/>
          <a:srcRect/>
          <a:stretch>
            <a:fillRect/>
          </a:stretch>
        </p:blipFill>
        <p:spPr bwMode="auto">
          <a:xfrm>
            <a:off x="8374062" y="762000"/>
            <a:ext cx="3373437" cy="2486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423310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noChangeArrowheads="1"/>
          </p:cNvSpPr>
          <p:nvPr>
            <p:ph type="title"/>
          </p:nvPr>
        </p:nvSpPr>
        <p:spPr>
          <a:xfrm>
            <a:off x="1460500" y="1039020"/>
            <a:ext cx="9029700" cy="714375"/>
          </a:xfrm>
        </p:spPr>
        <p:txBody>
          <a:bodyPr/>
          <a:lstStyle/>
          <a:p>
            <a:pPr eaLnBrk="1" fontAlgn="auto" hangingPunct="1">
              <a:spcAft>
                <a:spcPts val="0"/>
              </a:spcAft>
              <a:defRPr/>
            </a:pPr>
            <a:r>
              <a:rPr lang="tr-TR" sz="3500" b="1" dirty="0" smtClean="0">
                <a:solidFill>
                  <a:srgbClr val="FF0000"/>
                </a:solidFill>
              </a:rPr>
              <a:t>HEPATİT A AŞISI</a:t>
            </a:r>
            <a:endParaRPr lang="tr-TR" sz="3500" b="1" dirty="0">
              <a:solidFill>
                <a:srgbClr val="FF0000"/>
              </a:solidFill>
            </a:endParaRPr>
          </a:p>
        </p:txBody>
      </p:sp>
      <p:sp>
        <p:nvSpPr>
          <p:cNvPr id="71682" name="Rectangle 2"/>
          <p:cNvSpPr>
            <a:spLocks noGrp="1" noChangeArrowheads="1"/>
          </p:cNvSpPr>
          <p:nvPr>
            <p:ph idx="1"/>
          </p:nvPr>
        </p:nvSpPr>
        <p:spPr>
          <a:xfrm>
            <a:off x="800100" y="1824038"/>
            <a:ext cx="10668000" cy="4857750"/>
          </a:xfrm>
        </p:spPr>
        <p:txBody>
          <a:bodyPr>
            <a:normAutofit/>
          </a:bodyPr>
          <a:lstStyle/>
          <a:p>
            <a:pPr marL="90488" indent="6350" eaLnBrk="1" fontAlgn="auto" hangingPunct="1">
              <a:spcAft>
                <a:spcPts val="0"/>
              </a:spcAft>
              <a:buNone/>
              <a:defRPr/>
            </a:pPr>
            <a:r>
              <a:rPr lang="tr-TR" sz="2500" dirty="0">
                <a:solidFill>
                  <a:srgbClr val="C00000"/>
                </a:solidFill>
              </a:rPr>
              <a:t>Kaynak:</a:t>
            </a:r>
            <a:r>
              <a:rPr lang="tr-TR" sz="2500" dirty="0"/>
              <a:t>  İnsan</a:t>
            </a:r>
          </a:p>
          <a:p>
            <a:pPr marL="90488" indent="6350" eaLnBrk="1" fontAlgn="auto" hangingPunct="1">
              <a:spcAft>
                <a:spcPts val="0"/>
              </a:spcAft>
              <a:buNone/>
              <a:defRPr/>
            </a:pPr>
            <a:r>
              <a:rPr lang="tr-TR" sz="2500" dirty="0">
                <a:solidFill>
                  <a:srgbClr val="C00000"/>
                </a:solidFill>
              </a:rPr>
              <a:t>Bulaş yolu:</a:t>
            </a:r>
            <a:r>
              <a:rPr lang="tr-TR" sz="2500" dirty="0">
                <a:solidFill>
                  <a:srgbClr val="C00000"/>
                </a:solidFill>
                <a:effectLst>
                  <a:outerShdw blurRad="38100" dist="38100" dir="2700000" algn="tl">
                    <a:srgbClr val="000000">
                      <a:alpha val="43137"/>
                    </a:srgbClr>
                  </a:outerShdw>
                </a:effectLst>
              </a:rPr>
              <a:t> </a:t>
            </a:r>
            <a:r>
              <a:rPr lang="tr-TR" sz="2500" dirty="0" err="1"/>
              <a:t>Fekal</a:t>
            </a:r>
            <a:r>
              <a:rPr lang="tr-TR" sz="2500" dirty="0"/>
              <a:t>-oral</a:t>
            </a:r>
          </a:p>
          <a:p>
            <a:pPr marL="90488" indent="6350" eaLnBrk="1" fontAlgn="auto" hangingPunct="1">
              <a:spcAft>
                <a:spcPts val="0"/>
              </a:spcAft>
              <a:buNone/>
              <a:defRPr/>
            </a:pPr>
            <a:r>
              <a:rPr lang="tr-TR" sz="2500" dirty="0">
                <a:solidFill>
                  <a:srgbClr val="C00000"/>
                </a:solidFill>
              </a:rPr>
              <a:t>Bulaştırıcılık:</a:t>
            </a:r>
            <a:r>
              <a:rPr lang="tr-TR" sz="2500" dirty="0"/>
              <a:t> Hastalığın başlamasından 2 </a:t>
            </a:r>
            <a:r>
              <a:rPr lang="tr-TR" sz="2500" dirty="0" err="1"/>
              <a:t>hf</a:t>
            </a:r>
            <a:r>
              <a:rPr lang="tr-TR" sz="2500" dirty="0"/>
              <a:t> önce ve bir </a:t>
            </a:r>
            <a:r>
              <a:rPr lang="tr-TR" sz="2500" dirty="0" err="1"/>
              <a:t>hf</a:t>
            </a:r>
            <a:r>
              <a:rPr lang="tr-TR" sz="2500" dirty="0"/>
              <a:t> </a:t>
            </a:r>
            <a:r>
              <a:rPr lang="tr-TR" sz="2500" dirty="0" smtClean="0"/>
              <a:t>sonra</a:t>
            </a:r>
            <a:endParaRPr lang="tr-TR" sz="2500" dirty="0"/>
          </a:p>
        </p:txBody>
      </p:sp>
      <p:pic>
        <p:nvPicPr>
          <p:cNvPr id="34820" name="Picture 4" descr="genlogo1"/>
          <p:cNvPicPr>
            <a:picLocks noChangeAspect="1" noChangeArrowheads="1"/>
          </p:cNvPicPr>
          <p:nvPr/>
        </p:nvPicPr>
        <p:blipFill>
          <a:blip r:embed="rId2">
            <a:extLst>
              <a:ext uri="{28A0092B-C50C-407E-A947-70E740481C1C}">
                <a14:useLocalDpi xmlns:a14="http://schemas.microsoft.com/office/drawing/2010/main" val="0"/>
              </a:ext>
            </a:extLst>
          </a:blip>
          <a:srcRect r="69292"/>
          <a:stretch>
            <a:fillRect/>
          </a:stretch>
        </p:blipFill>
        <p:spPr bwMode="auto">
          <a:xfrm>
            <a:off x="7881939" y="4000500"/>
            <a:ext cx="2224087" cy="191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6285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Rectangle 4"/>
          <p:cNvSpPr>
            <a:spLocks noGrp="1" noChangeArrowheads="1"/>
          </p:cNvSpPr>
          <p:nvPr>
            <p:ph type="title"/>
          </p:nvPr>
        </p:nvSpPr>
        <p:spPr>
          <a:xfrm>
            <a:off x="1003300" y="1128715"/>
            <a:ext cx="10190564" cy="585786"/>
          </a:xfrm>
        </p:spPr>
        <p:txBody>
          <a:bodyPr lIns="182880" tIns="0">
            <a:noAutofit/>
          </a:bodyPr>
          <a:lstStyle/>
          <a:p>
            <a:pPr marL="36576" indent="-342900" eaLnBrk="1" fontAlgn="auto" hangingPunct="1">
              <a:spcAft>
                <a:spcPts val="0"/>
              </a:spcAft>
              <a:buClr>
                <a:schemeClr val="accent1"/>
              </a:buClr>
              <a:buSzPct val="80000"/>
              <a:defRPr/>
            </a:pPr>
            <a:r>
              <a:rPr lang="tr-TR" sz="3500" b="1" dirty="0" smtClean="0">
                <a:solidFill>
                  <a:srgbClr val="FF0000"/>
                </a:solidFill>
              </a:rPr>
              <a:t>HEPATİT A AŞISI</a:t>
            </a:r>
            <a:endParaRPr lang="tr-TR" sz="3500" b="1" dirty="0">
              <a:solidFill>
                <a:srgbClr val="FF0000"/>
              </a:solidFill>
            </a:endParaRPr>
          </a:p>
        </p:txBody>
      </p:sp>
      <p:sp>
        <p:nvSpPr>
          <p:cNvPr id="72707" name="Rectangle 3"/>
          <p:cNvSpPr>
            <a:spLocks noGrp="1" noChangeArrowheads="1"/>
          </p:cNvSpPr>
          <p:nvPr>
            <p:ph idx="1"/>
          </p:nvPr>
        </p:nvSpPr>
        <p:spPr>
          <a:xfrm>
            <a:off x="406400" y="2019300"/>
            <a:ext cx="10858500" cy="4699000"/>
          </a:xfrm>
        </p:spPr>
        <p:txBody>
          <a:bodyPr>
            <a:noAutofit/>
          </a:bodyPr>
          <a:lstStyle/>
          <a:p>
            <a:pPr marL="90488" indent="6350" eaLnBrk="1" fontAlgn="auto" hangingPunct="1">
              <a:spcAft>
                <a:spcPts val="0"/>
              </a:spcAft>
              <a:buNone/>
              <a:defRPr/>
            </a:pPr>
            <a:r>
              <a:rPr lang="tr-TR" sz="2400" dirty="0">
                <a:solidFill>
                  <a:srgbClr val="C00000"/>
                </a:solidFill>
              </a:rPr>
              <a:t>Aşı Etkinliği: </a:t>
            </a:r>
            <a:r>
              <a:rPr lang="tr-TR" sz="2400" dirty="0"/>
              <a:t>% 94 - % 100 arasında</a:t>
            </a:r>
          </a:p>
          <a:p>
            <a:pPr marL="90488" indent="6350" eaLnBrk="1" fontAlgn="auto" hangingPunct="1">
              <a:spcAft>
                <a:spcPts val="0"/>
              </a:spcAft>
              <a:buNone/>
              <a:defRPr/>
            </a:pPr>
            <a:r>
              <a:rPr lang="tr-TR" sz="2400" dirty="0" err="1">
                <a:solidFill>
                  <a:srgbClr val="C00000"/>
                </a:solidFill>
              </a:rPr>
              <a:t>Endikasyonları</a:t>
            </a:r>
            <a:r>
              <a:rPr lang="tr-TR" sz="2400" dirty="0">
                <a:solidFill>
                  <a:srgbClr val="C00000"/>
                </a:solidFill>
              </a:rPr>
              <a:t>:</a:t>
            </a:r>
          </a:p>
          <a:p>
            <a:pPr marL="90488" lvl="2" indent="6350" eaLnBrk="1" hangingPunct="1">
              <a:lnSpc>
                <a:spcPct val="90000"/>
              </a:lnSpc>
              <a:spcBef>
                <a:spcPct val="0"/>
              </a:spcBef>
              <a:buClr>
                <a:srgbClr val="C00000"/>
              </a:buClr>
              <a:buFont typeface="Calibri" pitchFamily="34" charset="0"/>
              <a:buChar char="•"/>
              <a:defRPr/>
            </a:pPr>
            <a:r>
              <a:rPr lang="tr-TR" dirty="0"/>
              <a:t>Yüksek endemik ülkelerde &gt;2 yaş çocuklar,</a:t>
            </a:r>
          </a:p>
          <a:p>
            <a:pPr marL="90488" lvl="2" indent="6350" eaLnBrk="1" hangingPunct="1">
              <a:lnSpc>
                <a:spcPct val="90000"/>
              </a:lnSpc>
              <a:spcBef>
                <a:spcPct val="0"/>
              </a:spcBef>
              <a:buClr>
                <a:srgbClr val="C00000"/>
              </a:buClr>
              <a:buFont typeface="Calibri" pitchFamily="34" charset="0"/>
              <a:buChar char="•"/>
              <a:defRPr/>
            </a:pPr>
            <a:r>
              <a:rPr lang="tr-TR" dirty="0"/>
              <a:t>Uluslararası sık seyahat edenler,</a:t>
            </a:r>
          </a:p>
          <a:p>
            <a:pPr marL="90488" lvl="2" indent="6350" eaLnBrk="1" hangingPunct="1">
              <a:lnSpc>
                <a:spcPct val="90000"/>
              </a:lnSpc>
              <a:spcBef>
                <a:spcPct val="0"/>
              </a:spcBef>
              <a:buClr>
                <a:srgbClr val="C00000"/>
              </a:buClr>
              <a:buFont typeface="Calibri" pitchFamily="34" charset="0"/>
              <a:buChar char="•"/>
              <a:defRPr/>
            </a:pPr>
            <a:r>
              <a:rPr lang="tr-TR" dirty="0"/>
              <a:t>Kreş çalışanları,</a:t>
            </a:r>
          </a:p>
          <a:p>
            <a:pPr marL="90488" lvl="2" indent="6350" eaLnBrk="1" hangingPunct="1">
              <a:lnSpc>
                <a:spcPct val="90000"/>
              </a:lnSpc>
              <a:spcBef>
                <a:spcPct val="0"/>
              </a:spcBef>
              <a:buClr>
                <a:srgbClr val="C00000"/>
              </a:buClr>
              <a:buFont typeface="Calibri" pitchFamily="34" charset="0"/>
              <a:buChar char="•"/>
              <a:defRPr/>
            </a:pPr>
            <a:r>
              <a:rPr lang="tr-TR" dirty="0"/>
              <a:t>Kronik KC hastalığı olan kişiler.</a:t>
            </a:r>
          </a:p>
          <a:p>
            <a:pPr marL="90488" indent="6350" eaLnBrk="1" fontAlgn="auto" hangingPunct="1">
              <a:spcAft>
                <a:spcPts val="0"/>
              </a:spcAft>
              <a:buNone/>
              <a:defRPr/>
            </a:pPr>
            <a:r>
              <a:rPr lang="tr-TR" sz="2400" dirty="0">
                <a:solidFill>
                  <a:srgbClr val="C00000"/>
                </a:solidFill>
              </a:rPr>
              <a:t>Uygulama Şekli: </a:t>
            </a:r>
            <a:r>
              <a:rPr lang="tr-TR" sz="2400" dirty="0" err="1"/>
              <a:t>İntra</a:t>
            </a:r>
            <a:r>
              <a:rPr lang="tr-TR" sz="2400" dirty="0"/>
              <a:t> </a:t>
            </a:r>
            <a:r>
              <a:rPr lang="tr-TR" sz="2400" dirty="0" err="1"/>
              <a:t>muskuler</a:t>
            </a:r>
            <a:r>
              <a:rPr lang="tr-TR" sz="2400" dirty="0"/>
              <a:t>,</a:t>
            </a:r>
          </a:p>
          <a:p>
            <a:pPr marL="90488" indent="6350" eaLnBrk="1" fontAlgn="auto" hangingPunct="1">
              <a:spcAft>
                <a:spcPts val="0"/>
              </a:spcAft>
              <a:buNone/>
              <a:defRPr/>
            </a:pPr>
            <a:r>
              <a:rPr lang="tr-TR" sz="2400" dirty="0" smtClean="0">
                <a:solidFill>
                  <a:srgbClr val="C00000"/>
                </a:solidFill>
              </a:rPr>
              <a:t>Takvim</a:t>
            </a:r>
            <a:r>
              <a:rPr lang="tr-TR" sz="2400" dirty="0">
                <a:solidFill>
                  <a:srgbClr val="C00000"/>
                </a:solidFill>
              </a:rPr>
              <a:t>:</a:t>
            </a:r>
            <a:r>
              <a:rPr lang="tr-TR" sz="2400" dirty="0"/>
              <a:t> 18.ayda ilk doz,24. ayda ikinci doz uygulanır</a:t>
            </a:r>
          </a:p>
          <a:p>
            <a:pPr marL="90488" indent="6350" eaLnBrk="1" fontAlgn="auto" hangingPunct="1">
              <a:spcAft>
                <a:spcPts val="0"/>
              </a:spcAft>
              <a:buNone/>
              <a:defRPr/>
            </a:pPr>
            <a:r>
              <a:rPr lang="tr-TR" sz="2400" dirty="0">
                <a:solidFill>
                  <a:srgbClr val="C00000"/>
                </a:solidFill>
              </a:rPr>
              <a:t>Yan Etki: </a:t>
            </a:r>
            <a:r>
              <a:rPr lang="tr-TR" sz="2400" dirty="0"/>
              <a:t>Enjeksiyon yerinde ağrı,</a:t>
            </a:r>
          </a:p>
          <a:p>
            <a:pPr marL="90488" indent="6350" eaLnBrk="1" fontAlgn="auto" hangingPunct="1">
              <a:spcAft>
                <a:spcPts val="0"/>
              </a:spcAft>
              <a:buNone/>
              <a:defRPr/>
            </a:pPr>
            <a:r>
              <a:rPr lang="tr-TR" sz="2400" dirty="0" err="1">
                <a:solidFill>
                  <a:srgbClr val="C00000"/>
                </a:solidFill>
              </a:rPr>
              <a:t>Kontrendikasyon</a:t>
            </a:r>
            <a:r>
              <a:rPr lang="tr-TR" sz="2400" dirty="0">
                <a:solidFill>
                  <a:schemeClr val="accent2"/>
                </a:solidFill>
              </a:rPr>
              <a:t>:</a:t>
            </a:r>
            <a:r>
              <a:rPr lang="tr-TR" sz="2400" dirty="0"/>
              <a:t> Aşı </a:t>
            </a:r>
            <a:r>
              <a:rPr lang="tr-TR" sz="2400" dirty="0" err="1"/>
              <a:t>komponentlerine</a:t>
            </a:r>
            <a:r>
              <a:rPr lang="tr-TR" sz="2400" dirty="0"/>
              <a:t> karşı ciddi </a:t>
            </a:r>
            <a:r>
              <a:rPr lang="tr-TR" sz="2400" dirty="0" err="1"/>
              <a:t>allerji</a:t>
            </a:r>
            <a:r>
              <a:rPr lang="tr-TR" sz="2400" dirty="0"/>
              <a:t>, orta veya akut şiddetli hastalık </a:t>
            </a:r>
          </a:p>
          <a:p>
            <a:pPr marL="265176" indent="-265176" eaLnBrk="1" fontAlgn="auto" hangingPunct="1">
              <a:spcAft>
                <a:spcPts val="0"/>
              </a:spcAft>
              <a:buFont typeface="Wingdings 2"/>
              <a:buChar char=""/>
              <a:defRPr/>
            </a:pPr>
            <a:endParaRPr lang="tr-TR" sz="2400" dirty="0"/>
          </a:p>
        </p:txBody>
      </p:sp>
      <p:pic>
        <p:nvPicPr>
          <p:cNvPr id="72706" name="Picture 2" descr="massue"/>
          <p:cNvPicPr>
            <a:picLocks noChangeAspect="1" noChangeArrowheads="1" noCrop="1"/>
          </p:cNvPicPr>
          <p:nvPr/>
        </p:nvPicPr>
        <p:blipFill>
          <a:blip r:embed="rId2" cstate="print"/>
          <a:srcRect/>
          <a:stretch>
            <a:fillRect/>
          </a:stretch>
        </p:blipFill>
        <p:spPr bwMode="auto">
          <a:xfrm>
            <a:off x="9761530" y="755636"/>
            <a:ext cx="2071702" cy="20717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411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4" name="Rectangle 4"/>
          <p:cNvSpPr>
            <a:spLocks noGrp="1" noChangeArrowheads="1"/>
          </p:cNvSpPr>
          <p:nvPr>
            <p:ph type="title"/>
          </p:nvPr>
        </p:nvSpPr>
        <p:spPr>
          <a:xfrm>
            <a:off x="1765300" y="1782763"/>
            <a:ext cx="7772400" cy="842963"/>
          </a:xfrm>
        </p:spPr>
        <p:txBody>
          <a:bodyPr lIns="182880" tIns="0">
            <a:noAutofit/>
          </a:bodyPr>
          <a:lstStyle/>
          <a:p>
            <a:pPr marL="36576" indent="-342900" eaLnBrk="1" fontAlgn="auto" hangingPunct="1">
              <a:spcAft>
                <a:spcPts val="0"/>
              </a:spcAft>
              <a:buClr>
                <a:schemeClr val="accent1"/>
              </a:buClr>
              <a:buSzPct val="80000"/>
              <a:defRPr/>
            </a:pPr>
            <a:r>
              <a:rPr lang="tr-TR" sz="3500" b="1" dirty="0" smtClean="0">
                <a:solidFill>
                  <a:srgbClr val="FF0000"/>
                </a:solidFill>
              </a:rPr>
              <a:t>KONJUGE PNÖMOKOK AŞISI</a:t>
            </a:r>
            <a:endParaRPr lang="tr-TR" sz="3500" b="1" dirty="0">
              <a:solidFill>
                <a:srgbClr val="FF0000"/>
              </a:solidFill>
            </a:endParaRPr>
          </a:p>
        </p:txBody>
      </p:sp>
      <p:sp>
        <p:nvSpPr>
          <p:cNvPr id="81923" name="Rectangle 3"/>
          <p:cNvSpPr>
            <a:spLocks noGrp="1" noChangeArrowheads="1"/>
          </p:cNvSpPr>
          <p:nvPr>
            <p:ph idx="1"/>
          </p:nvPr>
        </p:nvSpPr>
        <p:spPr>
          <a:xfrm>
            <a:off x="406400" y="2978151"/>
            <a:ext cx="8039100" cy="3111500"/>
          </a:xfrm>
        </p:spPr>
        <p:txBody>
          <a:bodyPr>
            <a:normAutofit/>
          </a:bodyPr>
          <a:lstStyle/>
          <a:p>
            <a:pPr marL="82550" indent="3175" eaLnBrk="1" fontAlgn="auto" hangingPunct="1">
              <a:spcAft>
                <a:spcPts val="0"/>
              </a:spcAft>
              <a:buNone/>
              <a:defRPr/>
            </a:pPr>
            <a:endParaRPr lang="tr-TR" sz="2500" dirty="0" smtClean="0"/>
          </a:p>
          <a:p>
            <a:pPr marL="265176" indent="-265176" eaLnBrk="1" fontAlgn="auto" hangingPunct="1">
              <a:spcAft>
                <a:spcPts val="0"/>
              </a:spcAft>
              <a:buNone/>
              <a:defRPr/>
            </a:pPr>
            <a:r>
              <a:rPr lang="tr-TR" sz="2500" dirty="0" err="1"/>
              <a:t>Konjuge</a:t>
            </a:r>
            <a:r>
              <a:rPr lang="tr-TR" sz="2500" dirty="0"/>
              <a:t> </a:t>
            </a:r>
            <a:r>
              <a:rPr lang="tr-TR" sz="2500" dirty="0" err="1"/>
              <a:t>Pnömokok</a:t>
            </a:r>
            <a:r>
              <a:rPr lang="tr-TR" sz="2500" dirty="0"/>
              <a:t> aşısı (13 farklı </a:t>
            </a:r>
            <a:r>
              <a:rPr lang="tr-TR" sz="2500" dirty="0" err="1"/>
              <a:t>serotip</a:t>
            </a:r>
            <a:r>
              <a:rPr lang="tr-TR" sz="2500" dirty="0" smtClean="0"/>
              <a:t>)</a:t>
            </a:r>
          </a:p>
          <a:p>
            <a:pPr marL="265176" indent="-265176" eaLnBrk="1" fontAlgn="auto" hangingPunct="1">
              <a:spcAft>
                <a:spcPts val="0"/>
              </a:spcAft>
              <a:buNone/>
              <a:defRPr/>
            </a:pPr>
            <a:endParaRPr lang="tr-TR" sz="2500" dirty="0"/>
          </a:p>
          <a:p>
            <a:pPr marL="265176" indent="-265176" eaLnBrk="1" fontAlgn="auto" hangingPunct="1">
              <a:spcAft>
                <a:spcPts val="0"/>
              </a:spcAft>
              <a:buNone/>
              <a:defRPr/>
            </a:pPr>
            <a:r>
              <a:rPr lang="tr-TR" sz="2500" b="1" dirty="0" smtClean="0">
                <a:solidFill>
                  <a:srgbClr val="C00000"/>
                </a:solidFill>
              </a:rPr>
              <a:t>Uygulama </a:t>
            </a:r>
            <a:r>
              <a:rPr lang="tr-TR" sz="2500" b="1" dirty="0">
                <a:solidFill>
                  <a:srgbClr val="C00000"/>
                </a:solidFill>
              </a:rPr>
              <a:t>şekli: </a:t>
            </a:r>
            <a:r>
              <a:rPr lang="tr-TR" sz="2500" dirty="0"/>
              <a:t>İM ya da </a:t>
            </a:r>
            <a:r>
              <a:rPr lang="tr-TR" sz="2500" dirty="0" err="1"/>
              <a:t>subkutan</a:t>
            </a:r>
            <a:r>
              <a:rPr lang="tr-TR" sz="2500" dirty="0"/>
              <a:t> </a:t>
            </a:r>
          </a:p>
          <a:p>
            <a:pPr marL="265176" indent="-265176" eaLnBrk="1" fontAlgn="auto" hangingPunct="1">
              <a:spcAft>
                <a:spcPts val="0"/>
              </a:spcAft>
              <a:buNone/>
              <a:defRPr/>
            </a:pPr>
            <a:r>
              <a:rPr lang="tr-TR" sz="2500" b="1" dirty="0" smtClean="0">
                <a:solidFill>
                  <a:srgbClr val="C00000"/>
                </a:solidFill>
              </a:rPr>
              <a:t>Takvim</a:t>
            </a:r>
            <a:r>
              <a:rPr lang="tr-TR" sz="2500" b="1" dirty="0">
                <a:solidFill>
                  <a:srgbClr val="C00000"/>
                </a:solidFill>
              </a:rPr>
              <a:t>:</a:t>
            </a:r>
            <a:r>
              <a:rPr lang="tr-TR" sz="2500" dirty="0"/>
              <a:t> 2,4,6 aylarda 3 doz 12. ayda </a:t>
            </a:r>
            <a:r>
              <a:rPr lang="tr-TR" sz="2500" dirty="0" err="1"/>
              <a:t>rapel</a:t>
            </a:r>
            <a:r>
              <a:rPr lang="tr-TR" sz="2500" dirty="0"/>
              <a:t> doz </a:t>
            </a:r>
            <a:r>
              <a:rPr lang="tr-TR" sz="2500" dirty="0" smtClean="0"/>
              <a:t>uygulanır</a:t>
            </a:r>
            <a:endParaRPr lang="tr-TR" sz="2500" dirty="0"/>
          </a:p>
        </p:txBody>
      </p:sp>
      <p:pic>
        <p:nvPicPr>
          <p:cNvPr id="4" name="Picture 2" descr="cambodia"/>
          <p:cNvPicPr>
            <a:picLocks noChangeAspect="1" noChangeArrowheads="1"/>
          </p:cNvPicPr>
          <p:nvPr/>
        </p:nvPicPr>
        <p:blipFill>
          <a:blip r:embed="rId2" cstate="print"/>
          <a:srcRect/>
          <a:stretch>
            <a:fillRect/>
          </a:stretch>
        </p:blipFill>
        <p:spPr bwMode="auto">
          <a:xfrm>
            <a:off x="8251825" y="3683001"/>
            <a:ext cx="3216275" cy="2406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859867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609600" y="2843684"/>
            <a:ext cx="10972800" cy="3282480"/>
          </a:xfrm>
        </p:spPr>
        <p:txBody>
          <a:bodyPr/>
          <a:lstStyle/>
          <a:p>
            <a:pPr algn="ctr">
              <a:buNone/>
            </a:pPr>
            <a:r>
              <a:rPr lang="tr-TR" sz="4800" b="1" dirty="0" smtClean="0">
                <a:solidFill>
                  <a:srgbClr val="FF0000"/>
                </a:solidFill>
              </a:rPr>
              <a:t>AŞI LOJİSTİĞİ VE SOĞUK ZİNCİR</a:t>
            </a:r>
            <a:endParaRPr lang="tr-TR" sz="4800" b="1" dirty="0">
              <a:solidFill>
                <a:srgbClr val="FF0000"/>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p:nvPr>
        </p:nvSpPr>
        <p:spPr>
          <a:xfrm>
            <a:off x="1108421" y="1358895"/>
            <a:ext cx="10515600" cy="558805"/>
          </a:xfrm>
        </p:spPr>
        <p:txBody>
          <a:bodyPr vert="horz" lIns="91440" tIns="45720" rIns="91440" bIns="45720" rtlCol="0" anchor="ctr">
            <a:normAutofit fontScale="90000"/>
          </a:bodyPr>
          <a:lstStyle/>
          <a:p>
            <a:r>
              <a:rPr lang="tr-TR" sz="4000" b="1" dirty="0" smtClean="0">
                <a:solidFill>
                  <a:srgbClr val="FF0000"/>
                </a:solidFill>
                <a:latin typeface="Times New Roman" panose="02020603050405020304" pitchFamily="18" charset="0"/>
                <a:cs typeface="Times New Roman" panose="02020603050405020304" pitchFamily="18" charset="0"/>
              </a:rPr>
              <a:t>AŞILAR SİZE NASIL ULAŞIYOR?</a:t>
            </a:r>
            <a:endParaRPr lang="tr-TR" sz="40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877849862"/>
              </p:ext>
            </p:extLst>
          </p:nvPr>
        </p:nvGraphicFramePr>
        <p:xfrm>
          <a:off x="1108421" y="1917700"/>
          <a:ext cx="10515600" cy="2755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Resim 6"/>
          <p:cNvPicPr>
            <a:picLocks noChangeAspect="1"/>
          </p:cNvPicPr>
          <p:nvPr/>
        </p:nvPicPr>
        <p:blipFill>
          <a:blip r:embed="rId8"/>
          <a:stretch>
            <a:fillRect/>
          </a:stretch>
        </p:blipFill>
        <p:spPr>
          <a:xfrm>
            <a:off x="2359505" y="4340283"/>
            <a:ext cx="2859489" cy="2145672"/>
          </a:xfrm>
          <a:prstGeom prst="rect">
            <a:avLst/>
          </a:prstGeom>
        </p:spPr>
      </p:pic>
      <p:pic>
        <p:nvPicPr>
          <p:cNvPr id="1026" name="Picture 2" descr="NO FROST BUZDOLABI AŞI ile ilgili görsel sonucu"/>
          <p:cNvPicPr>
            <a:picLocks noChangeAspect="1" noChangeArrowheads="1"/>
          </p:cNvPicPr>
          <p:nvPr/>
        </p:nvPicPr>
        <p:blipFill rotWithShape="1">
          <a:blip r:embed="rId9">
            <a:extLst>
              <a:ext uri="{28A0092B-C50C-407E-A947-70E740481C1C}">
                <a14:useLocalDpi xmlns:a14="http://schemas.microsoft.com/office/drawing/2010/main" val="0"/>
              </a:ext>
            </a:extLst>
          </a:blip>
          <a:srcRect l="26989" t="3125" r="26789" b="3542"/>
          <a:stretch/>
        </p:blipFill>
        <p:spPr bwMode="auto">
          <a:xfrm>
            <a:off x="7239953" y="4260338"/>
            <a:ext cx="1182430" cy="2387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 FROST BUZDOLABI AŞI ile ilgili görsel sonucu"/>
          <p:cNvPicPr>
            <a:picLocks noChangeAspect="1" noChangeArrowheads="1"/>
          </p:cNvPicPr>
          <p:nvPr/>
        </p:nvPicPr>
        <p:blipFill rotWithShape="1">
          <a:blip r:embed="rId10">
            <a:extLst>
              <a:ext uri="{28A0092B-C50C-407E-A947-70E740481C1C}">
                <a14:useLocalDpi xmlns:a14="http://schemas.microsoft.com/office/drawing/2010/main" val="0"/>
              </a:ext>
            </a:extLst>
          </a:blip>
          <a:srcRect l="39055" t="8667" r="37833" b="5666"/>
          <a:stretch/>
        </p:blipFill>
        <p:spPr bwMode="auto">
          <a:xfrm>
            <a:off x="8422383" y="4178300"/>
            <a:ext cx="1032585" cy="2469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10772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a:xfrm>
            <a:off x="571501" y="838198"/>
            <a:ext cx="10935854" cy="842961"/>
          </a:xfrm>
        </p:spPr>
        <p:txBody>
          <a:bodyPr vert="horz" lIns="91440" tIns="45720" rIns="91440" bIns="45720" rtlCol="0" anchor="ctr">
            <a:normAutofit/>
          </a:bodyPr>
          <a:lstStyle/>
          <a:p>
            <a:pPr algn="ctr"/>
            <a:r>
              <a:rPr lang="tr-TR" sz="2000" b="1" u="sng" dirty="0" err="1" smtClean="0">
                <a:solidFill>
                  <a:srgbClr val="FF0000"/>
                </a:solidFill>
                <a:cs typeface="Times New Roman" panose="02020603050405020304" pitchFamily="18" charset="0"/>
              </a:rPr>
              <a:t>AşIlar</a:t>
            </a:r>
            <a:r>
              <a:rPr lang="tr-TR" sz="2000" b="1" u="sng" dirty="0" smtClean="0">
                <a:solidFill>
                  <a:srgbClr val="FF0000"/>
                </a:solidFill>
                <a:cs typeface="Times New Roman" panose="02020603050405020304" pitchFamily="18" charset="0"/>
              </a:rPr>
              <a:t> </a:t>
            </a:r>
            <a:r>
              <a:rPr lang="tr-TR" sz="2000" b="1" u="sng" dirty="0" err="1" smtClean="0">
                <a:solidFill>
                  <a:srgbClr val="FF0000"/>
                </a:solidFill>
                <a:cs typeface="Times New Roman" panose="02020603050405020304" pitchFamily="18" charset="0"/>
              </a:rPr>
              <a:t>Güvenlİ</a:t>
            </a:r>
            <a:r>
              <a:rPr lang="tr-TR" sz="2000" b="1" u="sng" dirty="0" smtClean="0">
                <a:solidFill>
                  <a:srgbClr val="FF0000"/>
                </a:solidFill>
                <a:cs typeface="Times New Roman" panose="02020603050405020304" pitchFamily="18" charset="0"/>
              </a:rPr>
              <a:t> </a:t>
            </a:r>
            <a:r>
              <a:rPr lang="tr-TR" sz="2000" b="1" u="sng" dirty="0">
                <a:solidFill>
                  <a:srgbClr val="FF0000"/>
                </a:solidFill>
                <a:cs typeface="Times New Roman" panose="02020603050405020304" pitchFamily="18" charset="0"/>
              </a:rPr>
              <a:t>Ortamlarda </a:t>
            </a:r>
            <a:r>
              <a:rPr lang="tr-TR" sz="2000" b="1" u="sng" dirty="0" err="1" smtClean="0">
                <a:solidFill>
                  <a:srgbClr val="FF0000"/>
                </a:solidFill>
                <a:cs typeface="Times New Roman" panose="02020603050405020304" pitchFamily="18" charset="0"/>
              </a:rPr>
              <a:t>SaklanIyor</a:t>
            </a:r>
            <a:r>
              <a:rPr lang="tr-TR" sz="2000" b="1" u="sng" dirty="0" smtClean="0">
                <a:solidFill>
                  <a:srgbClr val="FF0000"/>
                </a:solidFill>
                <a:cs typeface="Times New Roman" panose="02020603050405020304" pitchFamily="18" charset="0"/>
              </a:rPr>
              <a:t> ve </a:t>
            </a:r>
            <a:r>
              <a:rPr lang="tr-TR" sz="2000" b="1" u="sng" dirty="0" err="1" smtClean="0">
                <a:solidFill>
                  <a:srgbClr val="FF0000"/>
                </a:solidFill>
                <a:cs typeface="Times New Roman" panose="02020603050405020304" pitchFamily="18" charset="0"/>
              </a:rPr>
              <a:t>TaşInIyor</a:t>
            </a:r>
            <a:endParaRPr lang="tr-TR" sz="2000" b="1" u="sng" dirty="0">
              <a:solidFill>
                <a:srgbClr val="FF0000"/>
              </a:solidFill>
              <a:cs typeface="Times New Roman" panose="02020603050405020304" pitchFamily="18" charset="0"/>
            </a:endParaRPr>
          </a:p>
        </p:txBody>
      </p:sp>
      <p:pic>
        <p:nvPicPr>
          <p:cNvPr id="3" name="Picture 2" descr="C:\Users\muhammed.okyay\Desktop\IMG_20150309_094349.jpg"/>
          <p:cNvPicPr>
            <a:picLocks noChangeAspect="1" noChangeArrowheads="1"/>
          </p:cNvPicPr>
          <p:nvPr/>
        </p:nvPicPr>
        <p:blipFill>
          <a:blip r:embed="rId3" cstate="print"/>
          <a:srcRect/>
          <a:stretch>
            <a:fillRect/>
          </a:stretch>
        </p:blipFill>
        <p:spPr bwMode="auto">
          <a:xfrm>
            <a:off x="6028268" y="1587501"/>
            <a:ext cx="3560232" cy="2278058"/>
          </a:xfrm>
          <a:prstGeom prst="rect">
            <a:avLst/>
          </a:prstGeom>
          <a:noFill/>
          <a:ln w="9525">
            <a:noFill/>
            <a:miter lim="800000"/>
            <a:headEnd/>
            <a:tailEnd/>
          </a:ln>
        </p:spPr>
      </p:pic>
      <p:pic>
        <p:nvPicPr>
          <p:cNvPr id="4" name="Resi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53504" y="1587501"/>
            <a:ext cx="3608996" cy="2278058"/>
          </a:xfrm>
          <a:prstGeom prst="rect">
            <a:avLst/>
          </a:prstGeom>
        </p:spPr>
      </p:pic>
      <p:pic>
        <p:nvPicPr>
          <p:cNvPr id="6" name="Resim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44368" y="3984618"/>
            <a:ext cx="3662987" cy="2289181"/>
          </a:xfrm>
          <a:prstGeom prst="rect">
            <a:avLst/>
          </a:prstGeom>
        </p:spPr>
      </p:pic>
      <p:pic>
        <p:nvPicPr>
          <p:cNvPr id="7" name="Resim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05032" y="3984619"/>
            <a:ext cx="3659796" cy="2289181"/>
          </a:xfrm>
          <a:prstGeom prst="rect">
            <a:avLst/>
          </a:prstGeom>
        </p:spPr>
      </p:pic>
    </p:spTree>
    <p:extLst>
      <p:ext uri="{BB962C8B-B14F-4D97-AF65-F5344CB8AC3E}">
        <p14:creationId xmlns:p14="http://schemas.microsoft.com/office/powerpoint/2010/main" val="192043973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358900"/>
            <a:ext cx="10972800" cy="1143000"/>
          </a:xfrm>
        </p:spPr>
        <p:txBody>
          <a:bodyPr/>
          <a:lstStyle/>
          <a:p>
            <a:r>
              <a:rPr lang="tr-TR" sz="3500" b="1" dirty="0" smtClean="0">
                <a:solidFill>
                  <a:srgbClr val="FF0000"/>
                </a:solidFill>
              </a:rPr>
              <a:t>SOĞUK ZİNCİR</a:t>
            </a:r>
            <a:endParaRPr lang="tr-TR" sz="3500" b="1" dirty="0">
              <a:solidFill>
                <a:srgbClr val="FF0000"/>
              </a:solidFill>
            </a:endParaRPr>
          </a:p>
        </p:txBody>
      </p:sp>
      <p:sp>
        <p:nvSpPr>
          <p:cNvPr id="3" name="2 İçerik Yer Tutucusu"/>
          <p:cNvSpPr>
            <a:spLocks noGrp="1"/>
          </p:cNvSpPr>
          <p:nvPr>
            <p:ph idx="1"/>
          </p:nvPr>
        </p:nvSpPr>
        <p:spPr>
          <a:xfrm>
            <a:off x="609600" y="2501900"/>
            <a:ext cx="10972800" cy="2857500"/>
          </a:xfrm>
        </p:spPr>
        <p:style>
          <a:lnRef idx="2">
            <a:schemeClr val="accent5"/>
          </a:lnRef>
          <a:fillRef idx="1">
            <a:schemeClr val="lt1"/>
          </a:fillRef>
          <a:effectRef idx="0">
            <a:schemeClr val="accent5"/>
          </a:effectRef>
          <a:fontRef idx="minor">
            <a:schemeClr val="dk1"/>
          </a:fontRef>
        </p:style>
        <p:txBody>
          <a:bodyPr/>
          <a:lstStyle/>
          <a:p>
            <a:r>
              <a:rPr lang="tr-TR" sz="2400" dirty="0" smtClean="0"/>
              <a:t>Soğuk zincir, bir aşının etkinliğini üretiminden kişiye uygulanan kadar koruyan ve ihtiyacı olanlara yeterli miktarda etkin aşının ulaşmasını sağlayan insan ve malzemeden oluşan sistemdir.</a:t>
            </a:r>
          </a:p>
          <a:p>
            <a:r>
              <a:rPr lang="tr-TR" sz="2400" dirty="0" smtClean="0"/>
              <a:t>Kullanılan aşılar etkin değilse, %100 aşılama hızlarına ulaşılsa bile bağışık bir toplum oluşturma hedefine </a:t>
            </a:r>
            <a:r>
              <a:rPr lang="tr-TR" sz="2400" dirty="0" err="1" smtClean="0"/>
              <a:t>ulaşılamayacaktır.Bu</a:t>
            </a:r>
            <a:r>
              <a:rPr lang="tr-TR" sz="2400" dirty="0" smtClean="0"/>
              <a:t> nedenle soğuk zincir </a:t>
            </a:r>
            <a:r>
              <a:rPr lang="tr-TR" sz="2400" dirty="0" err="1" smtClean="0"/>
              <a:t>GBP’nın</a:t>
            </a:r>
            <a:r>
              <a:rPr lang="tr-TR" sz="2400" dirty="0" smtClean="0"/>
              <a:t> en önemli bileşenlerinden biri olarak büyük önem taşımaktadır.</a:t>
            </a:r>
            <a:endParaRPr lang="tr-TR" sz="2400" dirty="0"/>
          </a:p>
        </p:txBody>
      </p:sp>
    </p:spTree>
    <p:extLst>
      <p:ext uri="{BB962C8B-B14F-4D97-AF65-F5344CB8AC3E}">
        <p14:creationId xmlns:p14="http://schemas.microsoft.com/office/powerpoint/2010/main" val="178933009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054101"/>
            <a:ext cx="10972800" cy="634999"/>
          </a:xfrm>
        </p:spPr>
        <p:txBody>
          <a:bodyPr/>
          <a:lstStyle/>
          <a:p>
            <a:r>
              <a:rPr lang="tr-TR" sz="3500" b="1" dirty="0" smtClean="0">
                <a:solidFill>
                  <a:srgbClr val="FF0000"/>
                </a:solidFill>
              </a:rPr>
              <a:t>SOĞUK ZİNCİR</a:t>
            </a:r>
            <a:endParaRPr lang="tr-TR" sz="3500" b="1" dirty="0">
              <a:solidFill>
                <a:srgbClr val="FF0000"/>
              </a:solidFill>
            </a:endParaRPr>
          </a:p>
        </p:txBody>
      </p:sp>
      <p:sp>
        <p:nvSpPr>
          <p:cNvPr id="3" name="2 İçerik Yer Tutucusu"/>
          <p:cNvSpPr>
            <a:spLocks noGrp="1"/>
          </p:cNvSpPr>
          <p:nvPr>
            <p:ph idx="1"/>
          </p:nvPr>
        </p:nvSpPr>
        <p:spPr>
          <a:xfrm>
            <a:off x="609600" y="2108201"/>
            <a:ext cx="11137900" cy="3809999"/>
          </a:xfrm>
        </p:spPr>
        <p:style>
          <a:lnRef idx="2">
            <a:schemeClr val="accent5"/>
          </a:lnRef>
          <a:fillRef idx="1">
            <a:schemeClr val="lt1"/>
          </a:fillRef>
          <a:effectRef idx="0">
            <a:schemeClr val="accent5"/>
          </a:effectRef>
          <a:fontRef idx="minor">
            <a:schemeClr val="dk1"/>
          </a:fontRef>
        </p:style>
        <p:txBody>
          <a:bodyPr/>
          <a:lstStyle/>
          <a:p>
            <a:pPr algn="just"/>
            <a:r>
              <a:rPr lang="tr-TR" sz="2400" dirty="0" smtClean="0"/>
              <a:t>BCG, Kızamık, KKK, Kızamıkçık aşıları güneş ışığı gibi ultraviyoleye hassastır.</a:t>
            </a:r>
          </a:p>
          <a:p>
            <a:pPr algn="just"/>
            <a:endParaRPr lang="tr-TR" sz="2400" dirty="0" smtClean="0"/>
          </a:p>
          <a:p>
            <a:pPr algn="just"/>
            <a:r>
              <a:rPr lang="tr-TR" sz="2400" dirty="0" smtClean="0"/>
              <a:t>Aşıların tahrip olma sebebi, ısının </a:t>
            </a:r>
            <a:r>
              <a:rPr lang="tr-TR" sz="2400" b="1" dirty="0" smtClean="0"/>
              <a:t>kümülatif etkisi</a:t>
            </a:r>
            <a:r>
              <a:rPr lang="tr-TR" sz="2400" dirty="0" smtClean="0"/>
              <a:t>dir. Yani bir kerede çok yüksek (30-35</a:t>
            </a:r>
            <a:r>
              <a:rPr lang="tr-TR" sz="2400" dirty="0" smtClean="0">
                <a:latin typeface="Andalus" panose="02020603050405020304" pitchFamily="18" charset="-78"/>
                <a:cs typeface="Andalus" panose="02020603050405020304" pitchFamily="18" charset="-78"/>
              </a:rPr>
              <a:t>°</a:t>
            </a:r>
            <a:r>
              <a:rPr lang="tr-TR" sz="2400" dirty="0" smtClean="0">
                <a:cs typeface="Andalus" panose="02020603050405020304" pitchFamily="18" charset="-78"/>
              </a:rPr>
              <a:t>C üzeri) sıcaklığa </a:t>
            </a:r>
            <a:r>
              <a:rPr lang="tr-TR" sz="2400" dirty="0" err="1" smtClean="0">
                <a:cs typeface="Andalus" panose="02020603050405020304" pitchFamily="18" charset="-78"/>
              </a:rPr>
              <a:t>maruziyet</a:t>
            </a:r>
            <a:r>
              <a:rPr lang="tr-TR" sz="2400" dirty="0" smtClean="0">
                <a:cs typeface="Andalus" panose="02020603050405020304" pitchFamily="18" charset="-78"/>
              </a:rPr>
              <a:t> kadar, birçok kereler daha az sıcaklıklara </a:t>
            </a:r>
            <a:r>
              <a:rPr lang="tr-TR" sz="2400" dirty="0">
                <a:cs typeface="Andalus" panose="02020603050405020304" pitchFamily="18" charset="-78"/>
              </a:rPr>
              <a:t>(</a:t>
            </a:r>
            <a:r>
              <a:rPr lang="tr-TR" sz="2400" dirty="0" smtClean="0">
                <a:cs typeface="Andalus" panose="02020603050405020304" pitchFamily="18" charset="-78"/>
              </a:rPr>
              <a:t>10-30</a:t>
            </a:r>
            <a:r>
              <a:rPr lang="tr-TR" sz="2400" dirty="0">
                <a:latin typeface="Andalus" panose="02020603050405020304" pitchFamily="18" charset="-78"/>
                <a:cs typeface="Andalus" panose="02020603050405020304" pitchFamily="18" charset="-78"/>
              </a:rPr>
              <a:t>°</a:t>
            </a:r>
            <a:r>
              <a:rPr lang="tr-TR" sz="2400" dirty="0" smtClean="0">
                <a:cs typeface="Andalus" panose="02020603050405020304" pitchFamily="18" charset="-78"/>
              </a:rPr>
              <a:t>C arası) </a:t>
            </a:r>
            <a:r>
              <a:rPr lang="tr-TR" sz="2400" dirty="0" err="1" smtClean="0">
                <a:cs typeface="Andalus" panose="02020603050405020304" pitchFamily="18" charset="-78"/>
              </a:rPr>
              <a:t>maruziyette</a:t>
            </a:r>
            <a:r>
              <a:rPr lang="tr-TR" sz="2400" dirty="0" smtClean="0">
                <a:cs typeface="Andalus" panose="02020603050405020304" pitchFamily="18" charset="-78"/>
              </a:rPr>
              <a:t> aşıyı aynı derecede bozabilir.</a:t>
            </a:r>
          </a:p>
          <a:p>
            <a:pPr algn="just"/>
            <a:endParaRPr lang="tr-TR" sz="2400" dirty="0" smtClean="0">
              <a:cs typeface="Andalus" panose="02020603050405020304" pitchFamily="18" charset="-78"/>
            </a:endParaRPr>
          </a:p>
          <a:p>
            <a:pPr algn="just"/>
            <a:r>
              <a:rPr lang="tr-TR" sz="2400" dirty="0" smtClean="0">
                <a:cs typeface="Andalus" panose="02020603050405020304" pitchFamily="18" charset="-78"/>
              </a:rPr>
              <a:t>Bir kez aşının etkinliği kaybolur ya da azalırsa, aşılar eski haline döndürülemez, bu nedenle soğuk zincir </a:t>
            </a:r>
            <a:r>
              <a:rPr lang="tr-TR" sz="2400" b="1" dirty="0" smtClean="0">
                <a:cs typeface="Andalus" panose="02020603050405020304" pitchFamily="18" charset="-78"/>
              </a:rPr>
              <a:t>süreklilik</a:t>
            </a:r>
            <a:r>
              <a:rPr lang="tr-TR" sz="2400" dirty="0" smtClean="0">
                <a:cs typeface="Andalus" panose="02020603050405020304" pitchFamily="18" charset="-78"/>
              </a:rPr>
              <a:t> gerektirir. </a:t>
            </a:r>
            <a:endParaRPr lang="tr-TR" sz="2400" dirty="0"/>
          </a:p>
        </p:txBody>
      </p:sp>
    </p:spTree>
    <p:extLst>
      <p:ext uri="{BB962C8B-B14F-4D97-AF65-F5344CB8AC3E}">
        <p14:creationId xmlns:p14="http://schemas.microsoft.com/office/powerpoint/2010/main" val="340454612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35000" y="1074739"/>
            <a:ext cx="10972800" cy="690562"/>
          </a:xfrm>
        </p:spPr>
        <p:txBody>
          <a:bodyPr/>
          <a:lstStyle/>
          <a:p>
            <a:r>
              <a:rPr lang="tr-TR" sz="3500" b="1" dirty="0" smtClean="0">
                <a:solidFill>
                  <a:srgbClr val="FF0000"/>
                </a:solidFill>
              </a:rPr>
              <a:t>SOĞUK ZİNCİR</a:t>
            </a:r>
            <a:endParaRPr lang="tr-TR" sz="3500" b="1" dirty="0">
              <a:solidFill>
                <a:srgbClr val="FF0000"/>
              </a:solidFill>
            </a:endParaRPr>
          </a:p>
        </p:txBody>
      </p:sp>
      <p:sp>
        <p:nvSpPr>
          <p:cNvPr id="3" name="2 İçerik Yer Tutucusu"/>
          <p:cNvSpPr>
            <a:spLocks noGrp="1"/>
          </p:cNvSpPr>
          <p:nvPr>
            <p:ph idx="1"/>
          </p:nvPr>
        </p:nvSpPr>
        <p:spPr>
          <a:xfrm>
            <a:off x="736600" y="2095501"/>
            <a:ext cx="10972800" cy="3924299"/>
          </a:xfrm>
        </p:spPr>
        <p:style>
          <a:lnRef idx="2">
            <a:schemeClr val="accent5"/>
          </a:lnRef>
          <a:fillRef idx="1">
            <a:schemeClr val="lt1"/>
          </a:fillRef>
          <a:effectRef idx="0">
            <a:schemeClr val="accent5"/>
          </a:effectRef>
          <a:fontRef idx="minor">
            <a:schemeClr val="dk1"/>
          </a:fontRef>
        </p:style>
        <p:txBody>
          <a:bodyPr/>
          <a:lstStyle/>
          <a:p>
            <a:r>
              <a:rPr lang="tr-TR" dirty="0" err="1" smtClean="0"/>
              <a:t>Polio</a:t>
            </a:r>
            <a:r>
              <a:rPr lang="tr-TR" dirty="0" smtClean="0"/>
              <a:t>, Kızamık, KKK, Kızamıkçık ,</a:t>
            </a:r>
            <a:r>
              <a:rPr lang="tr-TR" dirty="0" err="1" smtClean="0"/>
              <a:t>Liyofilize</a:t>
            </a:r>
            <a:r>
              <a:rPr lang="tr-TR" dirty="0" smtClean="0"/>
              <a:t> </a:t>
            </a:r>
            <a:r>
              <a:rPr lang="tr-TR" dirty="0" err="1" smtClean="0"/>
              <a:t>Hib</a:t>
            </a:r>
            <a:r>
              <a:rPr lang="tr-TR" smtClean="0"/>
              <a:t>, Suçiçeği </a:t>
            </a:r>
            <a:r>
              <a:rPr lang="tr-TR" dirty="0" smtClean="0"/>
              <a:t>ve BCG aşıları dondurabilir.</a:t>
            </a:r>
          </a:p>
          <a:p>
            <a:endParaRPr lang="tr-TR" dirty="0" smtClean="0"/>
          </a:p>
          <a:p>
            <a:pPr lvl="1"/>
            <a:r>
              <a:rPr lang="tr-TR" sz="2000" dirty="0" smtClean="0"/>
              <a:t>(Sulandırıcısı aynı pakette olan aşılar dondurulmamalıdır!!!)</a:t>
            </a:r>
          </a:p>
          <a:p>
            <a:pPr lvl="1"/>
            <a:endParaRPr lang="tr-TR" sz="2000" dirty="0" smtClean="0"/>
          </a:p>
          <a:p>
            <a:r>
              <a:rPr lang="tr-TR" sz="2400" dirty="0" err="1" smtClean="0"/>
              <a:t>DaBT</a:t>
            </a:r>
            <a:r>
              <a:rPr lang="tr-TR" sz="2400" dirty="0" smtClean="0"/>
              <a:t>-İPA-</a:t>
            </a:r>
            <a:r>
              <a:rPr lang="tr-TR" sz="2400" dirty="0" err="1" smtClean="0"/>
              <a:t>Hib</a:t>
            </a:r>
            <a:r>
              <a:rPr lang="tr-TR" sz="2400" dirty="0" smtClean="0"/>
              <a:t>, DT, </a:t>
            </a:r>
            <a:r>
              <a:rPr lang="tr-TR" sz="2400" dirty="0" err="1" smtClean="0"/>
              <a:t>Td</a:t>
            </a:r>
            <a:r>
              <a:rPr lang="tr-TR" sz="2400" dirty="0" smtClean="0"/>
              <a:t>, Hepatit B, Hepatit A ve KPA aşıları ile </a:t>
            </a:r>
            <a:r>
              <a:rPr lang="tr-TR" sz="2400" dirty="0" err="1" smtClean="0"/>
              <a:t>liyofilize</a:t>
            </a:r>
            <a:r>
              <a:rPr lang="tr-TR" sz="2400" dirty="0" smtClean="0"/>
              <a:t> aşıların sulandırıcılarının hiçbir zaman donmaması gerekir..</a:t>
            </a:r>
            <a:endParaRPr lang="tr-TR" sz="2400" dirty="0"/>
          </a:p>
        </p:txBody>
      </p:sp>
    </p:spTree>
    <p:extLst>
      <p:ext uri="{BB962C8B-B14F-4D97-AF65-F5344CB8AC3E}">
        <p14:creationId xmlns:p14="http://schemas.microsoft.com/office/powerpoint/2010/main" val="405918468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96900" y="1282701"/>
            <a:ext cx="10972800" cy="1143000"/>
          </a:xfrm>
        </p:spPr>
        <p:txBody>
          <a:bodyPr/>
          <a:lstStyle/>
          <a:p>
            <a:r>
              <a:rPr lang="tr-TR" sz="3500" b="1" dirty="0" smtClean="0">
                <a:solidFill>
                  <a:srgbClr val="FF0000"/>
                </a:solidFill>
              </a:rPr>
              <a:t>TSM/ASM/Hastane</a:t>
            </a:r>
            <a:endParaRPr lang="tr-TR" sz="3500" b="1" dirty="0">
              <a:solidFill>
                <a:srgbClr val="FF0000"/>
              </a:solidFill>
            </a:endParaRPr>
          </a:p>
        </p:txBody>
      </p:sp>
      <p:sp>
        <p:nvSpPr>
          <p:cNvPr id="3" name="2 İçerik Yer Tutucusu"/>
          <p:cNvSpPr>
            <a:spLocks noGrp="1"/>
          </p:cNvSpPr>
          <p:nvPr>
            <p:ph idx="1"/>
          </p:nvPr>
        </p:nvSpPr>
        <p:spPr>
          <a:xfrm>
            <a:off x="838200" y="2425701"/>
            <a:ext cx="10972800" cy="2425699"/>
          </a:xfrm>
        </p:spPr>
        <p:style>
          <a:lnRef idx="2">
            <a:schemeClr val="accent5"/>
          </a:lnRef>
          <a:fillRef idx="1">
            <a:schemeClr val="lt1"/>
          </a:fillRef>
          <a:effectRef idx="0">
            <a:schemeClr val="accent5"/>
          </a:effectRef>
          <a:fontRef idx="minor">
            <a:schemeClr val="dk1"/>
          </a:fontRef>
        </p:style>
        <p:txBody>
          <a:bodyPr/>
          <a:lstStyle/>
          <a:p>
            <a:r>
              <a:rPr lang="tr-TR" sz="2400" dirty="0" smtClean="0"/>
              <a:t>Aşı Dolabı olarak buzluk ve alt bölümü ayrı olan çift kapılı </a:t>
            </a:r>
            <a:r>
              <a:rPr lang="tr-TR" sz="2400" dirty="0" err="1" smtClean="0"/>
              <a:t>no-frost</a:t>
            </a:r>
            <a:r>
              <a:rPr lang="tr-TR" sz="2400" dirty="0" smtClean="0"/>
              <a:t> buzdolapları veya özel olarak imal edilen aşı dolapları kullanılmaktadır.</a:t>
            </a:r>
          </a:p>
          <a:p>
            <a:pPr marL="0" indent="0">
              <a:buNone/>
            </a:pPr>
            <a:endParaRPr lang="tr-TR" sz="2400" dirty="0" smtClean="0"/>
          </a:p>
          <a:p>
            <a:pPr marL="0" indent="0" algn="ctr">
              <a:buNone/>
            </a:pPr>
            <a:r>
              <a:rPr lang="tr-TR" b="1" u="sng" dirty="0" smtClean="0"/>
              <a:t>Aşılar (+)2</a:t>
            </a:r>
            <a:r>
              <a:rPr lang="tr-TR" b="1" u="sng" dirty="0" smtClean="0">
                <a:latin typeface="Andalus" panose="02020603050405020304" pitchFamily="18" charset="-78"/>
                <a:cs typeface="Andalus" panose="02020603050405020304" pitchFamily="18" charset="-78"/>
              </a:rPr>
              <a:t>°</a:t>
            </a:r>
            <a:r>
              <a:rPr lang="tr-TR" b="1" u="sng" dirty="0" smtClean="0">
                <a:cs typeface="Andalus" panose="02020603050405020304" pitchFamily="18" charset="-78"/>
              </a:rPr>
              <a:t>C</a:t>
            </a:r>
            <a:r>
              <a:rPr lang="tr-TR" b="1" u="sng" dirty="0" smtClean="0"/>
              <a:t> ila (+) 8</a:t>
            </a:r>
            <a:r>
              <a:rPr lang="tr-TR" b="1" u="sng" dirty="0">
                <a:latin typeface="Andalus" panose="02020603050405020304" pitchFamily="18" charset="-78"/>
                <a:cs typeface="Andalus" panose="02020603050405020304" pitchFamily="18" charset="-78"/>
              </a:rPr>
              <a:t>°</a:t>
            </a:r>
            <a:r>
              <a:rPr lang="tr-TR" b="1" u="sng" dirty="0" smtClean="0">
                <a:cs typeface="Andalus" panose="02020603050405020304" pitchFamily="18" charset="-78"/>
              </a:rPr>
              <a:t>C arasında korunmaktadır</a:t>
            </a:r>
            <a:r>
              <a:rPr lang="tr-TR" b="1" u="sng" dirty="0" smtClean="0">
                <a:latin typeface="Andalus" panose="02020603050405020304" pitchFamily="18" charset="-78"/>
                <a:cs typeface="Andalus" panose="02020603050405020304" pitchFamily="18" charset="-78"/>
              </a:rPr>
              <a:t>.</a:t>
            </a:r>
            <a:endParaRPr lang="tr-TR" b="1" u="sng" dirty="0"/>
          </a:p>
        </p:txBody>
      </p:sp>
    </p:spTree>
    <p:extLst>
      <p:ext uri="{BB962C8B-B14F-4D97-AF65-F5344CB8AC3E}">
        <p14:creationId xmlns:p14="http://schemas.microsoft.com/office/powerpoint/2010/main" val="82139266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443038"/>
            <a:ext cx="10972800" cy="1143000"/>
          </a:xfrm>
        </p:spPr>
        <p:txBody>
          <a:bodyPr/>
          <a:lstStyle/>
          <a:p>
            <a:r>
              <a:rPr lang="tr-TR" sz="3200" b="1" dirty="0" smtClean="0">
                <a:solidFill>
                  <a:srgbClr val="FF0000"/>
                </a:solidFill>
              </a:rPr>
              <a:t>GENEL İLKELER</a:t>
            </a:r>
            <a:endParaRPr lang="tr-TR" sz="3200" b="1" dirty="0">
              <a:solidFill>
                <a:srgbClr val="FF0000"/>
              </a:solidFill>
            </a:endParaRPr>
          </a:p>
        </p:txBody>
      </p:sp>
      <p:sp>
        <p:nvSpPr>
          <p:cNvPr id="3" name="2 İçerik Yer Tutucusu"/>
          <p:cNvSpPr>
            <a:spLocks noGrp="1"/>
          </p:cNvSpPr>
          <p:nvPr>
            <p:ph idx="1"/>
          </p:nvPr>
        </p:nvSpPr>
        <p:spPr>
          <a:xfrm>
            <a:off x="609600" y="2586038"/>
            <a:ext cx="10972800" cy="2349499"/>
          </a:xfrm>
        </p:spPr>
        <p:style>
          <a:lnRef idx="2">
            <a:schemeClr val="accent5"/>
          </a:lnRef>
          <a:fillRef idx="1">
            <a:schemeClr val="lt1"/>
          </a:fillRef>
          <a:effectRef idx="0">
            <a:schemeClr val="accent5"/>
          </a:effectRef>
          <a:fontRef idx="minor">
            <a:schemeClr val="dk1"/>
          </a:fontRef>
        </p:style>
        <p:txBody>
          <a:bodyPr/>
          <a:lstStyle/>
          <a:p>
            <a:r>
              <a:rPr lang="tr-TR" sz="2400" dirty="0" smtClean="0"/>
              <a:t>Aşıların saklandığı buzdolabı aşırı soğuk ve sıcağa maruz kalmayacak şekilde uygun bir odaya yerleştirilir.</a:t>
            </a:r>
          </a:p>
          <a:p>
            <a:endParaRPr lang="tr-TR" sz="2400" dirty="0" smtClean="0"/>
          </a:p>
          <a:p>
            <a:r>
              <a:rPr lang="tr-TR" sz="2400" dirty="0" smtClean="0"/>
              <a:t>Buzdolabı kışın ısıtılan odalardan birine gölgede olacak </a:t>
            </a:r>
            <a:r>
              <a:rPr lang="tr-TR" sz="2400" dirty="0" err="1" smtClean="0"/>
              <a:t>şekilde,ısıtıcılardan</a:t>
            </a:r>
            <a:r>
              <a:rPr lang="tr-TR" sz="2400" dirty="0" smtClean="0"/>
              <a:t> uzak, duvardan en az 10-15 cm mesafede düz bir zemine yerleştirilmelidir.</a:t>
            </a:r>
            <a:endParaRPr lang="tr-TR" sz="2400" dirty="0"/>
          </a:p>
        </p:txBody>
      </p:sp>
    </p:spTree>
    <p:extLst>
      <p:ext uri="{BB962C8B-B14F-4D97-AF65-F5344CB8AC3E}">
        <p14:creationId xmlns:p14="http://schemas.microsoft.com/office/powerpoint/2010/main" val="161195537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049338"/>
            <a:ext cx="10972800" cy="1143000"/>
          </a:xfrm>
        </p:spPr>
        <p:txBody>
          <a:bodyPr/>
          <a:lstStyle/>
          <a:p>
            <a:r>
              <a:rPr lang="tr-TR" sz="3500" b="1" dirty="0" smtClean="0">
                <a:solidFill>
                  <a:srgbClr val="FF0000"/>
                </a:solidFill>
              </a:rPr>
              <a:t>GENEL İLKELER</a:t>
            </a:r>
            <a:endParaRPr lang="tr-TR" sz="3500" b="1" dirty="0">
              <a:solidFill>
                <a:srgbClr val="FF0000"/>
              </a:solidFill>
            </a:endParaRPr>
          </a:p>
        </p:txBody>
      </p:sp>
      <p:sp>
        <p:nvSpPr>
          <p:cNvPr id="3" name="2 İçerik Yer Tutucusu"/>
          <p:cNvSpPr>
            <a:spLocks noGrp="1"/>
          </p:cNvSpPr>
          <p:nvPr>
            <p:ph idx="1"/>
          </p:nvPr>
        </p:nvSpPr>
        <p:spPr>
          <a:xfrm>
            <a:off x="609600" y="1900238"/>
            <a:ext cx="11125200" cy="4525963"/>
          </a:xfrm>
        </p:spPr>
        <p:style>
          <a:lnRef idx="2">
            <a:schemeClr val="accent5"/>
          </a:lnRef>
          <a:fillRef idx="1">
            <a:schemeClr val="lt1"/>
          </a:fillRef>
          <a:effectRef idx="0">
            <a:schemeClr val="accent5"/>
          </a:effectRef>
          <a:fontRef idx="minor">
            <a:schemeClr val="dk1"/>
          </a:fontRef>
        </p:style>
        <p:txBody>
          <a:bodyPr/>
          <a:lstStyle/>
          <a:p>
            <a:pPr marL="0" indent="0" algn="just">
              <a:buNone/>
            </a:pPr>
            <a:r>
              <a:rPr lang="tr-TR" dirty="0" smtClean="0"/>
              <a:t>	İl depolarında bulunan soğuk hava depoları buzdolapları ve sağlık </a:t>
            </a:r>
            <a:r>
              <a:rPr lang="tr-TR" dirty="0" err="1" smtClean="0"/>
              <a:t>kurluşlarında</a:t>
            </a:r>
            <a:r>
              <a:rPr lang="tr-TR" dirty="0" smtClean="0"/>
              <a:t> bulunan buzdolaplarının içerisine;</a:t>
            </a:r>
          </a:p>
          <a:p>
            <a:pPr marL="0" indent="0" algn="ctr">
              <a:buNone/>
            </a:pPr>
            <a:r>
              <a:rPr lang="tr-TR" dirty="0"/>
              <a:t>	</a:t>
            </a:r>
            <a:r>
              <a:rPr lang="tr-TR" dirty="0" smtClean="0">
                <a:solidFill>
                  <a:srgbClr val="C00000"/>
                </a:solidFill>
              </a:rPr>
              <a:t>aşı, </a:t>
            </a:r>
            <a:r>
              <a:rPr lang="tr-TR" dirty="0" err="1" smtClean="0">
                <a:solidFill>
                  <a:srgbClr val="C00000"/>
                </a:solidFill>
              </a:rPr>
              <a:t>antiserum</a:t>
            </a:r>
            <a:r>
              <a:rPr lang="tr-TR" dirty="0" smtClean="0">
                <a:solidFill>
                  <a:srgbClr val="C00000"/>
                </a:solidFill>
              </a:rPr>
              <a:t>, buz aküsü, ve su bidonlarından </a:t>
            </a:r>
          </a:p>
          <a:p>
            <a:pPr marL="0" indent="0" algn="ctr">
              <a:buNone/>
            </a:pPr>
            <a:r>
              <a:rPr lang="tr-TR" b="1" u="sng" dirty="0" smtClean="0"/>
              <a:t>başka hiçbir malzeme</a:t>
            </a:r>
            <a:endParaRPr lang="tr-TR" b="1" u="sng" dirty="0"/>
          </a:p>
          <a:p>
            <a:pPr marL="0" indent="0" algn="ctr">
              <a:buNone/>
            </a:pPr>
            <a:r>
              <a:rPr lang="tr-TR" sz="2400" dirty="0" smtClean="0"/>
              <a:t>(</a:t>
            </a:r>
            <a:r>
              <a:rPr lang="tr-TR" sz="2400" dirty="0" err="1" smtClean="0"/>
              <a:t>ilaç,yiyecek,içecek,enjektör</a:t>
            </a:r>
            <a:r>
              <a:rPr lang="tr-TR" sz="2400" dirty="0" smtClean="0"/>
              <a:t>, </a:t>
            </a:r>
            <a:r>
              <a:rPr lang="tr-TR" sz="2400" dirty="0" err="1" smtClean="0"/>
              <a:t>vb</a:t>
            </a:r>
            <a:r>
              <a:rPr lang="tr-TR" sz="2400" dirty="0" smtClean="0"/>
              <a:t>)</a:t>
            </a:r>
          </a:p>
          <a:p>
            <a:pPr marL="0" indent="0" algn="ctr">
              <a:buNone/>
            </a:pPr>
            <a:r>
              <a:rPr lang="tr-TR" sz="2800" b="1" dirty="0"/>
              <a:t>k</a:t>
            </a:r>
            <a:r>
              <a:rPr lang="tr-TR" sz="2800" b="1" dirty="0" smtClean="0"/>
              <a:t>onulmamalıdır.</a:t>
            </a:r>
          </a:p>
          <a:p>
            <a:pPr marL="0" indent="0">
              <a:buNone/>
            </a:pPr>
            <a:r>
              <a:rPr lang="tr-TR" sz="2800" dirty="0" smtClean="0"/>
              <a:t>	Aşı uygulanan birimlerde sulandırıcılarda buzdolabında saklanmalıdır.</a:t>
            </a:r>
          </a:p>
        </p:txBody>
      </p:sp>
    </p:spTree>
    <p:extLst>
      <p:ext uri="{BB962C8B-B14F-4D97-AF65-F5344CB8AC3E}">
        <p14:creationId xmlns:p14="http://schemas.microsoft.com/office/powerpoint/2010/main" val="120866718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282701"/>
            <a:ext cx="10972800" cy="1143000"/>
          </a:xfrm>
        </p:spPr>
        <p:txBody>
          <a:bodyPr/>
          <a:lstStyle/>
          <a:p>
            <a:r>
              <a:rPr lang="tr-TR" sz="3500" b="1" dirty="0" smtClean="0">
                <a:solidFill>
                  <a:srgbClr val="FF0000"/>
                </a:solidFill>
              </a:rPr>
              <a:t>GENEL İLKELER</a:t>
            </a:r>
            <a:endParaRPr lang="tr-TR" sz="3500" b="1" dirty="0">
              <a:solidFill>
                <a:srgbClr val="FF0000"/>
              </a:solidFill>
            </a:endParaRPr>
          </a:p>
        </p:txBody>
      </p:sp>
      <p:sp>
        <p:nvSpPr>
          <p:cNvPr id="3" name="2 İçerik Yer Tutucusu"/>
          <p:cNvSpPr>
            <a:spLocks noGrp="1"/>
          </p:cNvSpPr>
          <p:nvPr>
            <p:ph idx="1"/>
          </p:nvPr>
        </p:nvSpPr>
        <p:spPr>
          <a:xfrm>
            <a:off x="609600" y="2235201"/>
            <a:ext cx="10972800" cy="3416299"/>
          </a:xfrm>
        </p:spPr>
        <p:style>
          <a:lnRef idx="2">
            <a:schemeClr val="accent5"/>
          </a:lnRef>
          <a:fillRef idx="1">
            <a:schemeClr val="lt1"/>
          </a:fillRef>
          <a:effectRef idx="0">
            <a:schemeClr val="accent5"/>
          </a:effectRef>
          <a:fontRef idx="minor">
            <a:schemeClr val="dk1"/>
          </a:fontRef>
        </p:style>
        <p:txBody>
          <a:bodyPr/>
          <a:lstStyle/>
          <a:p>
            <a:r>
              <a:rPr lang="tr-TR" sz="2400" dirty="0" smtClean="0"/>
              <a:t>Buzdolabı </a:t>
            </a:r>
            <a:r>
              <a:rPr lang="tr-TR" sz="2400" u="sng" dirty="0" smtClean="0"/>
              <a:t>her açıldığında</a:t>
            </a:r>
            <a:r>
              <a:rPr lang="tr-TR" sz="2400" dirty="0" smtClean="0"/>
              <a:t> ısının kontrol edilmesi </a:t>
            </a:r>
            <a:r>
              <a:rPr lang="tr-TR" sz="2400" u="sng" dirty="0" smtClean="0"/>
              <a:t>unutulmamalıdır.</a:t>
            </a:r>
          </a:p>
          <a:p>
            <a:pPr marL="0" indent="0">
              <a:buNone/>
            </a:pPr>
            <a:endParaRPr lang="tr-TR" sz="2400" u="sng" dirty="0" smtClean="0"/>
          </a:p>
          <a:p>
            <a:r>
              <a:rPr lang="tr-TR" sz="2400" dirty="0" smtClean="0"/>
              <a:t>Buzdolabının kapısına bir ısı izlem çizelgesi yapıştırılarak dolabın ısısı </a:t>
            </a:r>
            <a:r>
              <a:rPr lang="tr-TR" sz="2400" u="sng" dirty="0" smtClean="0"/>
              <a:t>sabah ve akşam </a:t>
            </a:r>
            <a:r>
              <a:rPr lang="tr-TR" sz="2400" dirty="0" smtClean="0"/>
              <a:t>bu çizelgeye kaydedilmelidir.</a:t>
            </a:r>
          </a:p>
          <a:p>
            <a:endParaRPr lang="tr-TR" sz="2400" dirty="0" smtClean="0"/>
          </a:p>
          <a:p>
            <a:r>
              <a:rPr lang="tr-TR" sz="2400" dirty="0" smtClean="0"/>
              <a:t>Isı izlem çizelgesinin altında soğuk zincir sorumlusunun ve yedeğinin adı, soyadı bulunmalıdır.</a:t>
            </a:r>
          </a:p>
          <a:p>
            <a:endParaRPr lang="tr-TR" sz="2400" dirty="0"/>
          </a:p>
        </p:txBody>
      </p:sp>
    </p:spTree>
    <p:extLst>
      <p:ext uri="{BB962C8B-B14F-4D97-AF65-F5344CB8AC3E}">
        <p14:creationId xmlns:p14="http://schemas.microsoft.com/office/powerpoint/2010/main" val="406915160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84200" y="1587502"/>
            <a:ext cx="10972800" cy="800099"/>
          </a:xfrm>
        </p:spPr>
        <p:txBody>
          <a:bodyPr/>
          <a:lstStyle/>
          <a:p>
            <a:r>
              <a:rPr lang="tr-TR" sz="3500" b="1" dirty="0" smtClean="0">
                <a:solidFill>
                  <a:srgbClr val="FF0000"/>
                </a:solidFill>
              </a:rPr>
              <a:t>GENEL İLKELER</a:t>
            </a:r>
            <a:endParaRPr lang="tr-TR" sz="3500" b="1" dirty="0">
              <a:solidFill>
                <a:srgbClr val="FF0000"/>
              </a:solidFill>
            </a:endParaRPr>
          </a:p>
        </p:txBody>
      </p:sp>
      <p:sp>
        <p:nvSpPr>
          <p:cNvPr id="3" name="2 İçerik Yer Tutucusu"/>
          <p:cNvSpPr>
            <a:spLocks noGrp="1"/>
          </p:cNvSpPr>
          <p:nvPr>
            <p:ph idx="1"/>
          </p:nvPr>
        </p:nvSpPr>
        <p:spPr>
          <a:xfrm>
            <a:off x="584200" y="2387601"/>
            <a:ext cx="10972800" cy="3670299"/>
          </a:xfrm>
        </p:spPr>
        <p:style>
          <a:lnRef idx="2">
            <a:schemeClr val="accent5"/>
          </a:lnRef>
          <a:fillRef idx="1">
            <a:schemeClr val="lt1"/>
          </a:fillRef>
          <a:effectRef idx="0">
            <a:schemeClr val="accent5"/>
          </a:effectRef>
          <a:fontRef idx="minor">
            <a:schemeClr val="dk1"/>
          </a:fontRef>
        </p:style>
        <p:txBody>
          <a:bodyPr/>
          <a:lstStyle/>
          <a:p>
            <a:r>
              <a:rPr lang="tr-TR" sz="2400" dirty="0" smtClean="0"/>
              <a:t>Soğuk zincir malzeme mevcudunun, her yıl,</a:t>
            </a:r>
          </a:p>
          <a:p>
            <a:endParaRPr lang="tr-TR" sz="2400" dirty="0" smtClean="0"/>
          </a:p>
          <a:p>
            <a:pPr lvl="1"/>
            <a:r>
              <a:rPr lang="tr-TR" sz="2400" u="sng" dirty="0" smtClean="0"/>
              <a:t>Periyodik bakımları </a:t>
            </a:r>
            <a:r>
              <a:rPr lang="tr-TR" sz="2400" dirty="0" smtClean="0"/>
              <a:t>yapılmalı </a:t>
            </a:r>
          </a:p>
          <a:p>
            <a:pPr lvl="1"/>
            <a:r>
              <a:rPr lang="tr-TR" sz="2400" u="sng" dirty="0" smtClean="0"/>
              <a:t>Onarımı</a:t>
            </a:r>
            <a:r>
              <a:rPr lang="tr-TR" sz="2400" dirty="0" smtClean="0"/>
              <a:t> sağlanmalı,</a:t>
            </a:r>
          </a:p>
          <a:p>
            <a:pPr lvl="1"/>
            <a:r>
              <a:rPr lang="tr-TR" sz="2400" dirty="0" smtClean="0"/>
              <a:t>İlgili malzemenin </a:t>
            </a:r>
            <a:r>
              <a:rPr lang="tr-TR" sz="2400" u="sng" dirty="0" smtClean="0"/>
              <a:t>servis sözleşmeleri </a:t>
            </a:r>
            <a:r>
              <a:rPr lang="tr-TR" sz="2400" dirty="0" smtClean="0"/>
              <a:t>yenilenmeli</a:t>
            </a:r>
          </a:p>
          <a:p>
            <a:pPr lvl="1"/>
            <a:r>
              <a:rPr lang="tr-TR" sz="2400" dirty="0" smtClean="0"/>
              <a:t>Yeni malzeme </a:t>
            </a:r>
            <a:r>
              <a:rPr lang="tr-TR" sz="2400" u="sng" dirty="0" smtClean="0"/>
              <a:t>ihtiyacı</a:t>
            </a:r>
            <a:r>
              <a:rPr lang="tr-TR" sz="2400" dirty="0" smtClean="0"/>
              <a:t> belirlenmeli</a:t>
            </a:r>
            <a:endParaRPr lang="tr-TR" sz="2400" dirty="0"/>
          </a:p>
        </p:txBody>
      </p:sp>
    </p:spTree>
    <p:extLst>
      <p:ext uri="{BB962C8B-B14F-4D97-AF65-F5344CB8AC3E}">
        <p14:creationId xmlns:p14="http://schemas.microsoft.com/office/powerpoint/2010/main" val="39757221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09600" y="1227138"/>
            <a:ext cx="10972800" cy="1143000"/>
          </a:xfrm>
        </p:spPr>
        <p:txBody>
          <a:bodyPr/>
          <a:lstStyle/>
          <a:p>
            <a:r>
              <a:rPr lang="tr-TR" sz="3200" b="1" dirty="0" smtClean="0">
                <a:solidFill>
                  <a:srgbClr val="FF0000"/>
                </a:solidFill>
              </a:rPr>
              <a:t>Buzdolabına Aşı Yerleştirilirken Dikkat Edilecek Hususlar</a:t>
            </a:r>
            <a:endParaRPr lang="tr-TR" sz="3200" b="1" dirty="0">
              <a:solidFill>
                <a:srgbClr val="FF0000"/>
              </a:solidFill>
            </a:endParaRPr>
          </a:p>
        </p:txBody>
      </p:sp>
      <p:sp>
        <p:nvSpPr>
          <p:cNvPr id="3" name="2 İçerik Yer Tutucusu"/>
          <p:cNvSpPr>
            <a:spLocks noGrp="1"/>
          </p:cNvSpPr>
          <p:nvPr>
            <p:ph idx="1"/>
          </p:nvPr>
        </p:nvSpPr>
        <p:spPr>
          <a:xfrm>
            <a:off x="609600" y="2006601"/>
            <a:ext cx="10972800" cy="4525963"/>
          </a:xfrm>
        </p:spPr>
        <p:style>
          <a:lnRef idx="2">
            <a:schemeClr val="accent5"/>
          </a:lnRef>
          <a:fillRef idx="1">
            <a:schemeClr val="lt1"/>
          </a:fillRef>
          <a:effectRef idx="0">
            <a:schemeClr val="accent5"/>
          </a:effectRef>
          <a:fontRef idx="minor">
            <a:schemeClr val="dk1"/>
          </a:fontRef>
        </p:style>
        <p:txBody>
          <a:bodyPr/>
          <a:lstStyle/>
          <a:p>
            <a:r>
              <a:rPr lang="tr-TR" sz="2400" dirty="0" smtClean="0"/>
              <a:t>Buzdolabı kullanım kılavuzu dikkatle incelenerek soğutmanın hangi bölümden yapıldığı incelenmeli,</a:t>
            </a:r>
          </a:p>
          <a:p>
            <a:endParaRPr lang="tr-TR" sz="2400" dirty="0" smtClean="0"/>
          </a:p>
          <a:p>
            <a:r>
              <a:rPr lang="tr-TR" sz="2400" dirty="0" smtClean="0"/>
              <a:t>Daha soğuk ve daha sıcak rafların hangisi olduğu mutlaka öğrenilmeli,</a:t>
            </a:r>
          </a:p>
          <a:p>
            <a:endParaRPr lang="tr-TR" sz="2400" dirty="0" smtClean="0"/>
          </a:p>
          <a:p>
            <a:r>
              <a:rPr lang="tr-TR" sz="2400" dirty="0" smtClean="0"/>
              <a:t>Buzdolaplarının standart olarak üstten soğutma yapmadığı çeşitli modellerde alttan ve yan duvardan soğutmalı sistemlerin olduğu unutulmamalı,</a:t>
            </a:r>
          </a:p>
          <a:p>
            <a:endParaRPr lang="tr-TR" sz="2400" dirty="0" smtClean="0"/>
          </a:p>
          <a:p>
            <a:r>
              <a:rPr lang="tr-TR" sz="2400" dirty="0" smtClean="0"/>
              <a:t>Aşı yerleşimi buna göre düzenlenmelidir. </a:t>
            </a:r>
            <a:endParaRPr lang="tr-TR" sz="2400" dirty="0"/>
          </a:p>
        </p:txBody>
      </p:sp>
    </p:spTree>
    <p:extLst>
      <p:ext uri="{BB962C8B-B14F-4D97-AF65-F5344CB8AC3E}">
        <p14:creationId xmlns:p14="http://schemas.microsoft.com/office/powerpoint/2010/main" val="6736839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ChangeArrowheads="1"/>
          </p:cNvSpPr>
          <p:nvPr/>
        </p:nvSpPr>
        <p:spPr bwMode="auto">
          <a:xfrm>
            <a:off x="990600" y="2636838"/>
            <a:ext cx="10058400" cy="3384550"/>
          </a:xfrm>
          <a:prstGeom prst="rect">
            <a:avLst/>
          </a:prstGeom>
          <a:gradFill rotWithShape="1">
            <a:gsLst>
              <a:gs pos="0">
                <a:srgbClr val="CC0000"/>
              </a:gs>
              <a:gs pos="100000">
                <a:srgbClr val="FF7C80"/>
              </a:gs>
            </a:gsLst>
            <a:lin ang="5400000" scaled="1"/>
          </a:gradFill>
          <a:ln w="9525">
            <a:noFill/>
            <a:miter lim="800000"/>
            <a:headEnd/>
            <a:tailEnd/>
          </a:ln>
          <a:effectLst>
            <a:prstShdw prst="shdw17" dist="17961" dir="2700000">
              <a:srgbClr val="7A0000"/>
            </a:prstShdw>
          </a:effectLst>
        </p:spPr>
        <p:txBody>
          <a:bodyPr wrap="none" anchor="ctr"/>
          <a:lstStyle/>
          <a:p>
            <a:endParaRPr lang="tr-TR" altLang="tr-TR"/>
          </a:p>
        </p:txBody>
      </p:sp>
      <p:sp>
        <p:nvSpPr>
          <p:cNvPr id="15364" name="Rectangle 3"/>
          <p:cNvSpPr>
            <a:spLocks noGrp="1" noChangeArrowheads="1"/>
          </p:cNvSpPr>
          <p:nvPr>
            <p:ph type="body" idx="1"/>
          </p:nvPr>
        </p:nvSpPr>
        <p:spPr>
          <a:xfrm>
            <a:off x="774701" y="1744663"/>
            <a:ext cx="10642600" cy="4276725"/>
          </a:xfrm>
          <a:ln w="25400">
            <a:solidFill>
              <a:schemeClr val="accent5">
                <a:lumMod val="75000"/>
              </a:schemeClr>
            </a:solidFill>
          </a:ln>
        </p:spPr>
        <p:txBody>
          <a:bodyPr vert="horz" wrap="square" lIns="91440" tIns="45720" rIns="91440" bIns="45720" numCol="1" anchor="t" anchorCtr="0" compatLnSpc="1">
            <a:prstTxWarp prst="textNoShape">
              <a:avLst/>
            </a:prstTxWarp>
          </a:bodyPr>
          <a:lstStyle/>
          <a:p>
            <a:pPr marL="457200" lvl="1" indent="0" algn="ctr">
              <a:lnSpc>
                <a:spcPct val="90000"/>
              </a:lnSpc>
              <a:buNone/>
              <a:defRPr/>
            </a:pPr>
            <a:r>
              <a:rPr lang="tr-TR" altLang="tr-TR" sz="3200" dirty="0"/>
              <a:t>Aşıların </a:t>
            </a:r>
            <a:r>
              <a:rPr lang="tr-TR" altLang="tr-TR" sz="3200" u="sng" dirty="0"/>
              <a:t>donmaya karşı hassasiyetleri</a:t>
            </a:r>
            <a:r>
              <a:rPr lang="tr-TR" altLang="tr-TR" sz="3200" dirty="0"/>
              <a:t> </a:t>
            </a:r>
          </a:p>
          <a:p>
            <a:pPr marL="457200" lvl="1" indent="0" algn="ctr">
              <a:lnSpc>
                <a:spcPct val="90000"/>
              </a:lnSpc>
              <a:buNone/>
              <a:defRPr/>
            </a:pPr>
            <a:r>
              <a:rPr lang="tr-TR" altLang="tr-TR" sz="1800" dirty="0"/>
              <a:t>(en hassas olandan başlayarak)</a:t>
            </a:r>
          </a:p>
          <a:p>
            <a:pPr algn="ctr">
              <a:lnSpc>
                <a:spcPct val="90000"/>
              </a:lnSpc>
              <a:buFont typeface="Wingdings" pitchFamily="2" charset="2"/>
              <a:buNone/>
              <a:defRPr/>
            </a:pPr>
            <a:r>
              <a:rPr lang="tr-TR" altLang="tr-TR" sz="2400" dirty="0"/>
              <a:t>Hepatit B aşısı</a:t>
            </a:r>
          </a:p>
          <a:p>
            <a:pPr algn="ctr">
              <a:lnSpc>
                <a:spcPct val="90000"/>
              </a:lnSpc>
              <a:buFont typeface="Wingdings" pitchFamily="2" charset="2"/>
              <a:buNone/>
              <a:defRPr/>
            </a:pPr>
            <a:endParaRPr lang="tr-TR" altLang="tr-TR" sz="700" dirty="0"/>
          </a:p>
          <a:p>
            <a:pPr algn="ctr">
              <a:lnSpc>
                <a:spcPct val="90000"/>
              </a:lnSpc>
              <a:buFont typeface="Wingdings" pitchFamily="2" charset="2"/>
              <a:buNone/>
              <a:defRPr/>
            </a:pPr>
            <a:r>
              <a:rPr lang="tr-TR" altLang="tr-TR" sz="2400" dirty="0"/>
              <a:t>Hepatit A aşısı </a:t>
            </a:r>
          </a:p>
          <a:p>
            <a:pPr algn="ctr">
              <a:lnSpc>
                <a:spcPct val="90000"/>
              </a:lnSpc>
              <a:buFont typeface="Wingdings" pitchFamily="2" charset="2"/>
              <a:buNone/>
              <a:defRPr/>
            </a:pPr>
            <a:endParaRPr lang="tr-TR" altLang="tr-TR" sz="900" dirty="0"/>
          </a:p>
          <a:p>
            <a:pPr algn="ctr">
              <a:lnSpc>
                <a:spcPct val="90000"/>
              </a:lnSpc>
              <a:buFont typeface="Wingdings" pitchFamily="2" charset="2"/>
              <a:buNone/>
              <a:defRPr/>
            </a:pPr>
            <a:r>
              <a:rPr lang="tr-TR" altLang="tr-TR" sz="2400" dirty="0" err="1"/>
              <a:t>DaBT</a:t>
            </a:r>
            <a:r>
              <a:rPr lang="tr-TR" altLang="tr-TR" sz="2400" dirty="0"/>
              <a:t>-IPA-</a:t>
            </a:r>
            <a:r>
              <a:rPr lang="tr-TR" altLang="tr-TR" sz="2400" dirty="0" err="1"/>
              <a:t>Hib</a:t>
            </a:r>
            <a:r>
              <a:rPr lang="tr-TR" altLang="tr-TR" sz="2400" dirty="0"/>
              <a:t>, PPD, Grip aşısı, tüm </a:t>
            </a:r>
            <a:r>
              <a:rPr lang="tr-TR" altLang="tr-TR" sz="2400" dirty="0" err="1"/>
              <a:t>antiserumlar</a:t>
            </a:r>
            <a:r>
              <a:rPr lang="tr-TR" altLang="tr-TR" sz="2400" dirty="0"/>
              <a:t> </a:t>
            </a:r>
          </a:p>
          <a:p>
            <a:pPr algn="ctr">
              <a:lnSpc>
                <a:spcPct val="90000"/>
              </a:lnSpc>
              <a:buFont typeface="Wingdings" pitchFamily="2" charset="2"/>
              <a:buNone/>
              <a:defRPr/>
            </a:pPr>
            <a:r>
              <a:rPr lang="tr-TR" altLang="tr-TR" sz="2400" dirty="0" err="1"/>
              <a:t>KPA,Td</a:t>
            </a:r>
            <a:r>
              <a:rPr lang="tr-TR" altLang="tr-TR" sz="2400" dirty="0"/>
              <a:t>, DT, tüm sulandırıcılar,</a:t>
            </a:r>
          </a:p>
          <a:p>
            <a:pPr algn="ctr">
              <a:lnSpc>
                <a:spcPct val="90000"/>
              </a:lnSpc>
              <a:buFont typeface="Wingdings" pitchFamily="2" charset="2"/>
              <a:buNone/>
              <a:defRPr/>
            </a:pPr>
            <a:endParaRPr lang="tr-TR" altLang="tr-TR" sz="1000" dirty="0"/>
          </a:p>
          <a:p>
            <a:pPr algn="ctr">
              <a:lnSpc>
                <a:spcPct val="90000"/>
              </a:lnSpc>
              <a:buFont typeface="Wingdings" pitchFamily="2" charset="2"/>
              <a:buNone/>
              <a:defRPr/>
            </a:pPr>
            <a:r>
              <a:rPr lang="tr-TR" altLang="tr-TR" sz="2400" dirty="0"/>
              <a:t>Kızamık, KKK, BCG, </a:t>
            </a:r>
            <a:r>
              <a:rPr lang="tr-TR" altLang="tr-TR" sz="2400" dirty="0" err="1"/>
              <a:t>Hib</a:t>
            </a:r>
            <a:r>
              <a:rPr lang="tr-TR" altLang="tr-TR" sz="2400" dirty="0"/>
              <a:t>, </a:t>
            </a:r>
            <a:r>
              <a:rPr lang="tr-TR" altLang="tr-TR" sz="2400" dirty="0" err="1"/>
              <a:t>Meningokok</a:t>
            </a:r>
            <a:r>
              <a:rPr lang="tr-TR" altLang="tr-TR" sz="2400" dirty="0"/>
              <a:t>, Suçiçeği aşıları (sulandırıcılar hariç),</a:t>
            </a:r>
          </a:p>
          <a:p>
            <a:pPr algn="ctr">
              <a:lnSpc>
                <a:spcPct val="90000"/>
              </a:lnSpc>
              <a:buFont typeface="Wingdings" pitchFamily="2" charset="2"/>
              <a:buNone/>
              <a:defRPr/>
            </a:pPr>
            <a:r>
              <a:rPr lang="tr-TR" altLang="tr-TR" sz="2400" dirty="0"/>
              <a:t>OPA</a:t>
            </a:r>
          </a:p>
        </p:txBody>
      </p:sp>
      <p:sp>
        <p:nvSpPr>
          <p:cNvPr id="4100" name="3 Başlık"/>
          <p:cNvSpPr>
            <a:spLocks noGrp="1"/>
          </p:cNvSpPr>
          <p:nvPr>
            <p:ph type="title"/>
          </p:nvPr>
        </p:nvSpPr>
        <p:spPr bwMode="auto">
          <a:xfrm>
            <a:off x="1703389" y="1071563"/>
            <a:ext cx="8785225" cy="48895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tr-TR" altLang="tr-TR" sz="2400" b="1" dirty="0">
                <a:solidFill>
                  <a:srgbClr val="FF0000"/>
                </a:solidFill>
              </a:rPr>
              <a:t>Buzdolabına Aşı Yerleştirirken Dikkat Edilecek Hususlar</a:t>
            </a:r>
          </a:p>
        </p:txBody>
      </p:sp>
    </p:spTree>
    <p:extLst>
      <p:ext uri="{BB962C8B-B14F-4D97-AF65-F5344CB8AC3E}">
        <p14:creationId xmlns:p14="http://schemas.microsoft.com/office/powerpoint/2010/main" val="3073526956"/>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a:xfrm>
            <a:off x="749300" y="1484314"/>
            <a:ext cx="10706099" cy="5184775"/>
          </a:xfrm>
          <a:ln w="25400">
            <a:solidFill>
              <a:schemeClr val="accent5">
                <a:lumMod val="75000"/>
              </a:schemeClr>
            </a:solidFill>
          </a:ln>
        </p:spPr>
        <p:txBody>
          <a:bodyPr vert="horz" wrap="square" lIns="91440" tIns="45720" rIns="91440" bIns="45720" numCol="1" anchor="t" anchorCtr="0" compatLnSpc="1">
            <a:prstTxWarp prst="textNoShape">
              <a:avLst/>
            </a:prstTxWarp>
          </a:bodyPr>
          <a:lstStyle/>
          <a:p>
            <a:pPr>
              <a:buFontTx/>
              <a:buNone/>
              <a:defRPr/>
            </a:pPr>
            <a:r>
              <a:rPr lang="tr-TR" altLang="tr-TR" sz="2400" dirty="0" smtClean="0"/>
              <a:t>   </a:t>
            </a:r>
            <a:r>
              <a:rPr lang="tr-TR" altLang="tr-TR" sz="2400" b="1" dirty="0"/>
              <a:t>Üstten soğutmalı </a:t>
            </a:r>
            <a:r>
              <a:rPr lang="tr-TR" altLang="tr-TR" sz="2400" dirty="0"/>
              <a:t>bir buzdolabı için buzdolabının;</a:t>
            </a:r>
          </a:p>
          <a:p>
            <a:pPr lvl="1">
              <a:buFont typeface="Wingdings" pitchFamily="2" charset="2"/>
              <a:buChar char="Ø"/>
              <a:defRPr/>
            </a:pPr>
            <a:r>
              <a:rPr lang="tr-TR" altLang="tr-TR" sz="2400" dirty="0"/>
              <a:t>Üst raf: </a:t>
            </a:r>
          </a:p>
          <a:p>
            <a:pPr lvl="1">
              <a:buFont typeface="Wingdings" pitchFamily="2" charset="2"/>
              <a:buNone/>
              <a:defRPr/>
            </a:pPr>
            <a:r>
              <a:rPr lang="tr-TR" altLang="tr-TR" sz="2400" dirty="0"/>
              <a:t>	OPA, sulandırıcıları ayrı olmak üzere </a:t>
            </a:r>
            <a:r>
              <a:rPr lang="tr-TR" altLang="tr-TR" sz="2400" dirty="0" err="1"/>
              <a:t>Hib</a:t>
            </a:r>
            <a:r>
              <a:rPr lang="tr-TR" altLang="tr-TR" sz="2400" dirty="0"/>
              <a:t>, </a:t>
            </a:r>
            <a:r>
              <a:rPr lang="tr-TR" altLang="tr-TR" sz="2400" dirty="0" err="1"/>
              <a:t>meningokok</a:t>
            </a:r>
            <a:r>
              <a:rPr lang="tr-TR" altLang="tr-TR" sz="2400" dirty="0"/>
              <a:t>, BCG, KKK, Kızamık, Kızamıkçık, Suçiçeği aşıları (dondurulabilir aşılar) </a:t>
            </a:r>
          </a:p>
          <a:p>
            <a:pPr lvl="1">
              <a:buFont typeface="Wingdings" pitchFamily="2" charset="2"/>
              <a:buNone/>
              <a:defRPr/>
            </a:pPr>
            <a:endParaRPr lang="tr-TR" altLang="tr-TR" sz="2400" dirty="0"/>
          </a:p>
          <a:p>
            <a:pPr lvl="1">
              <a:buFont typeface="Wingdings" pitchFamily="2" charset="2"/>
              <a:buChar char="Ø"/>
              <a:defRPr/>
            </a:pPr>
            <a:r>
              <a:rPr lang="tr-TR" altLang="tr-TR" sz="2400" dirty="0"/>
              <a:t>Orta raf: </a:t>
            </a:r>
            <a:r>
              <a:rPr lang="tr-TR" altLang="tr-TR" sz="2400" dirty="0" err="1"/>
              <a:t>DaBT</a:t>
            </a:r>
            <a:r>
              <a:rPr lang="tr-TR" altLang="tr-TR" sz="2400" dirty="0"/>
              <a:t>-İPA-</a:t>
            </a:r>
            <a:r>
              <a:rPr lang="tr-TR" altLang="tr-TR" sz="2400" dirty="0" err="1"/>
              <a:t>Hib</a:t>
            </a:r>
            <a:r>
              <a:rPr lang="tr-TR" altLang="tr-TR" sz="2400" dirty="0"/>
              <a:t>, Kuduz, KPA, </a:t>
            </a:r>
            <a:r>
              <a:rPr lang="tr-TR" altLang="tr-TR" sz="2400" dirty="0" err="1"/>
              <a:t>DaBT</a:t>
            </a:r>
            <a:r>
              <a:rPr lang="tr-TR" altLang="tr-TR" sz="2400" dirty="0"/>
              <a:t>-İPA aşıları</a:t>
            </a:r>
          </a:p>
          <a:p>
            <a:pPr lvl="1">
              <a:buFont typeface="Wingdings" pitchFamily="2" charset="2"/>
              <a:buChar char="Ø"/>
              <a:defRPr/>
            </a:pPr>
            <a:endParaRPr lang="tr-TR" altLang="tr-TR" sz="2400" dirty="0"/>
          </a:p>
          <a:p>
            <a:pPr lvl="1">
              <a:buFont typeface="Wingdings" pitchFamily="2" charset="2"/>
              <a:buChar char="Ø"/>
              <a:defRPr/>
            </a:pPr>
            <a:r>
              <a:rPr lang="tr-TR" altLang="tr-TR" sz="2400" dirty="0"/>
              <a:t>Alt raf: Hep B, Hep A, </a:t>
            </a:r>
            <a:r>
              <a:rPr lang="tr-TR" altLang="tr-TR" sz="2400" dirty="0" err="1"/>
              <a:t>Td</a:t>
            </a:r>
            <a:r>
              <a:rPr lang="tr-TR" altLang="tr-TR" sz="2400" dirty="0"/>
              <a:t>, DT aşıları ile PPD solüsyonu, aşı sulandırıcıları ve tüm </a:t>
            </a:r>
            <a:r>
              <a:rPr lang="tr-TR" altLang="tr-TR" sz="2400" dirty="0" err="1"/>
              <a:t>antiserumlar</a:t>
            </a:r>
            <a:r>
              <a:rPr lang="tr-TR" altLang="tr-TR" sz="2400" dirty="0"/>
              <a:t>, yerleştirilmelidir.</a:t>
            </a:r>
          </a:p>
          <a:p>
            <a:pPr lvl="1">
              <a:buFont typeface="Wingdings" pitchFamily="2" charset="2"/>
              <a:buChar char="Ø"/>
              <a:defRPr/>
            </a:pPr>
            <a:endParaRPr lang="tr-TR" altLang="tr-TR" sz="2400" dirty="0"/>
          </a:p>
          <a:p>
            <a:pPr lvl="1">
              <a:buFontTx/>
              <a:buNone/>
              <a:defRPr/>
            </a:pPr>
            <a:r>
              <a:rPr lang="tr-TR" altLang="tr-TR" sz="2400" dirty="0"/>
              <a:t>*Aşı ile sulandırıcısı aynı pakette olan aşılar orta veya alt rafa yerleştirilmelidir.</a:t>
            </a:r>
          </a:p>
        </p:txBody>
      </p:sp>
      <p:sp>
        <p:nvSpPr>
          <p:cNvPr id="5123" name="3 Başlık"/>
          <p:cNvSpPr>
            <a:spLocks noGrp="1"/>
          </p:cNvSpPr>
          <p:nvPr>
            <p:ph type="title"/>
          </p:nvPr>
        </p:nvSpPr>
        <p:spPr bwMode="auto">
          <a:xfrm>
            <a:off x="749300" y="981075"/>
            <a:ext cx="9667875" cy="48895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tr-TR" altLang="tr-TR" sz="3200" b="1" dirty="0">
                <a:solidFill>
                  <a:srgbClr val="FF0000"/>
                </a:solidFill>
              </a:rPr>
              <a:t>Buzdolabına Aşı Yerleştirirken Dikkat Edilecek Hususlar</a:t>
            </a:r>
          </a:p>
        </p:txBody>
      </p:sp>
    </p:spTree>
    <p:extLst>
      <p:ext uri="{BB962C8B-B14F-4D97-AF65-F5344CB8AC3E}">
        <p14:creationId xmlns:p14="http://schemas.microsoft.com/office/powerpoint/2010/main" val="3014064768"/>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a:xfrm>
            <a:off x="812800" y="1790700"/>
            <a:ext cx="10121900" cy="4637088"/>
          </a:xfrm>
          <a:ln w="25400">
            <a:solidFill>
              <a:schemeClr val="accent5">
                <a:lumMod val="75000"/>
              </a:schemeClr>
            </a:solidFill>
          </a:ln>
        </p:spPr>
        <p:txBody>
          <a:bodyPr vert="horz" wrap="square" lIns="91440" tIns="45720" rIns="91440" bIns="45720" numCol="1" anchor="t" anchorCtr="0" compatLnSpc="1">
            <a:prstTxWarp prst="textNoShape">
              <a:avLst/>
            </a:prstTxWarp>
          </a:bodyPr>
          <a:lstStyle/>
          <a:p>
            <a:pPr lvl="1">
              <a:lnSpc>
                <a:spcPct val="125000"/>
              </a:lnSpc>
              <a:buFont typeface="Wingdings" pitchFamily="2" charset="2"/>
              <a:buChar char="Ø"/>
              <a:defRPr/>
            </a:pPr>
            <a:r>
              <a:rPr lang="tr-TR" altLang="tr-TR" sz="2400" dirty="0"/>
              <a:t>Aşı </a:t>
            </a:r>
            <a:r>
              <a:rPr lang="tr-TR" altLang="tr-TR" sz="2400" dirty="0" err="1"/>
              <a:t>flakonları</a:t>
            </a:r>
            <a:r>
              <a:rPr lang="tr-TR" altLang="tr-TR" sz="2400" dirty="0"/>
              <a:t> ve paketleri, </a:t>
            </a:r>
            <a:r>
              <a:rPr lang="tr-TR" altLang="tr-TR" sz="2400" u="sng" dirty="0"/>
              <a:t>aralarında yeterli hava akımı dolaşacak</a:t>
            </a:r>
            <a:r>
              <a:rPr lang="tr-TR" altLang="tr-TR" sz="2400" dirty="0"/>
              <a:t> şekilde yerleştirilmelidir. </a:t>
            </a:r>
            <a:endParaRPr lang="tr-TR" altLang="tr-TR" sz="1800" dirty="0"/>
          </a:p>
          <a:p>
            <a:pPr lvl="1">
              <a:lnSpc>
                <a:spcPct val="125000"/>
              </a:lnSpc>
              <a:buFontTx/>
              <a:buChar char="•"/>
              <a:defRPr/>
            </a:pPr>
            <a:r>
              <a:rPr lang="tr-TR" altLang="tr-TR" sz="2400" dirty="0"/>
              <a:t>Donmaya hassas olan aşılar buzdolabının soğutucu kısmından uzakta tutulmalı,</a:t>
            </a:r>
          </a:p>
          <a:p>
            <a:pPr lvl="1">
              <a:lnSpc>
                <a:spcPct val="125000"/>
              </a:lnSpc>
              <a:buFontTx/>
              <a:buChar char="•"/>
              <a:defRPr/>
            </a:pPr>
            <a:r>
              <a:rPr lang="tr-TR" altLang="tr-TR" sz="2400" dirty="0"/>
              <a:t>Aşılar orijinal kutularının içerisinde saklanmalı</a:t>
            </a:r>
          </a:p>
          <a:p>
            <a:pPr lvl="1">
              <a:lnSpc>
                <a:spcPct val="125000"/>
              </a:lnSpc>
              <a:buFontTx/>
              <a:buChar char="•"/>
              <a:defRPr/>
            </a:pPr>
            <a:r>
              <a:rPr lang="tr-TR" altLang="tr-TR" sz="2400" dirty="0"/>
              <a:t>Buzdolabının duvarı ile temas ettirilmemelidir. </a:t>
            </a:r>
          </a:p>
          <a:p>
            <a:pPr lvl="1">
              <a:lnSpc>
                <a:spcPct val="125000"/>
              </a:lnSpc>
              <a:buFontTx/>
              <a:buChar char="•"/>
              <a:defRPr/>
            </a:pPr>
            <a:r>
              <a:rPr lang="tr-TR" altLang="tr-TR" sz="2400" dirty="0"/>
              <a:t>Aşı yerleştirilmesinde, miadı yakın olan aşıların ön kısımda bulunmasına dikkat edilmelidir.</a:t>
            </a:r>
          </a:p>
        </p:txBody>
      </p:sp>
      <p:sp>
        <p:nvSpPr>
          <p:cNvPr id="7171" name="3 Başlık"/>
          <p:cNvSpPr>
            <a:spLocks noGrp="1"/>
          </p:cNvSpPr>
          <p:nvPr>
            <p:ph type="title"/>
          </p:nvPr>
        </p:nvSpPr>
        <p:spPr bwMode="auto">
          <a:xfrm>
            <a:off x="584200" y="1071563"/>
            <a:ext cx="10807700" cy="48895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tr-TR" altLang="tr-TR" sz="3500" b="1" dirty="0">
                <a:solidFill>
                  <a:srgbClr val="FF0000"/>
                </a:solidFill>
              </a:rPr>
              <a:t>Buzdolabına Aşı Yerleştirirken Dikkat Edilecek Hususlar</a:t>
            </a:r>
          </a:p>
        </p:txBody>
      </p:sp>
    </p:spTree>
    <p:extLst>
      <p:ext uri="{BB962C8B-B14F-4D97-AF65-F5344CB8AC3E}">
        <p14:creationId xmlns:p14="http://schemas.microsoft.com/office/powerpoint/2010/main" val="1616574267"/>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711200" y="2209801"/>
            <a:ext cx="10972800" cy="3581399"/>
          </a:xfrm>
        </p:spPr>
        <p:style>
          <a:lnRef idx="2">
            <a:schemeClr val="accent5"/>
          </a:lnRef>
          <a:fillRef idx="1">
            <a:schemeClr val="lt1"/>
          </a:fillRef>
          <a:effectRef idx="0">
            <a:schemeClr val="accent5"/>
          </a:effectRef>
          <a:fontRef idx="minor">
            <a:schemeClr val="dk1"/>
          </a:fontRef>
        </p:style>
        <p:txBody>
          <a:bodyPr/>
          <a:lstStyle/>
          <a:p>
            <a:r>
              <a:rPr lang="tr-TR" sz="2400" dirty="0" smtClean="0"/>
              <a:t>En alt kısma (sebzelik) dolap ısısının sabit </a:t>
            </a:r>
            <a:r>
              <a:rPr lang="tr-TR" sz="2400" dirty="0" err="1" smtClean="0"/>
              <a:t>tutlmasına</a:t>
            </a:r>
            <a:r>
              <a:rPr lang="tr-TR" sz="2400" dirty="0" smtClean="0"/>
              <a:t> yardımcı olmak üzere su bidonları yerleştirmelidir.</a:t>
            </a:r>
          </a:p>
          <a:p>
            <a:endParaRPr lang="tr-TR" sz="2400" dirty="0" smtClean="0"/>
          </a:p>
          <a:p>
            <a:r>
              <a:rPr lang="tr-TR" sz="2400" dirty="0" smtClean="0"/>
              <a:t>Uzun süre elektrik kesintilerinde buzdolabı ısısı düzenli olarak kontrol edilmeli ve kapak sık sık </a:t>
            </a:r>
            <a:r>
              <a:rPr lang="tr-TR" sz="2400" u="sng" dirty="0" smtClean="0"/>
              <a:t>açılmamalıdır.</a:t>
            </a:r>
          </a:p>
          <a:p>
            <a:pPr marL="0" indent="0">
              <a:buNone/>
            </a:pPr>
            <a:r>
              <a:rPr lang="tr-TR" sz="2400" dirty="0" smtClean="0"/>
              <a:t>	</a:t>
            </a:r>
            <a:r>
              <a:rPr lang="tr-TR" sz="2000" dirty="0" err="1" smtClean="0"/>
              <a:t>İzalasyonu</a:t>
            </a:r>
            <a:r>
              <a:rPr lang="tr-TR" sz="2000" dirty="0" smtClean="0"/>
              <a:t> iyi bir buzdolabında bu yolla genellikle 24 saat süre ile ısı korunur. Daha uzun süreli kesintilerde acil durum planı uygulanmalıdır. Elektrik kesintilerinde kesintisinin süresi mutlaka öğrenilmelidir.</a:t>
            </a:r>
            <a:endParaRPr lang="tr-TR" sz="2400" dirty="0"/>
          </a:p>
        </p:txBody>
      </p:sp>
      <p:sp>
        <p:nvSpPr>
          <p:cNvPr id="5" name="3 Başlık"/>
          <p:cNvSpPr>
            <a:spLocks noGrp="1"/>
          </p:cNvSpPr>
          <p:nvPr>
            <p:ph type="title"/>
          </p:nvPr>
        </p:nvSpPr>
        <p:spPr bwMode="auto">
          <a:xfrm>
            <a:off x="800100" y="1392238"/>
            <a:ext cx="10972800" cy="690562"/>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tr-TR" altLang="tr-TR" sz="2800" b="1" dirty="0">
                <a:solidFill>
                  <a:srgbClr val="FF0000"/>
                </a:solidFill>
              </a:rPr>
              <a:t>Buzdolabına Aşı Yerleştirirken Dikkat Edilecek Hususlar</a:t>
            </a:r>
          </a:p>
        </p:txBody>
      </p:sp>
    </p:spTree>
    <p:extLst>
      <p:ext uri="{BB962C8B-B14F-4D97-AF65-F5344CB8AC3E}">
        <p14:creationId xmlns:p14="http://schemas.microsoft.com/office/powerpoint/2010/main" val="158877442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a:xfrm>
            <a:off x="665163" y="1831977"/>
            <a:ext cx="10883899" cy="4352924"/>
          </a:xfrm>
          <a:ln w="25400">
            <a:solidFill>
              <a:schemeClr val="accent5">
                <a:lumMod val="75000"/>
              </a:schemeClr>
            </a:solidFill>
          </a:ln>
        </p:spPr>
        <p:txBody>
          <a:bodyPr vert="horz" wrap="square" lIns="91440" tIns="45720" rIns="91440" bIns="45720" numCol="1" anchor="t" anchorCtr="0" compatLnSpc="1">
            <a:prstTxWarp prst="textNoShape">
              <a:avLst/>
            </a:prstTxWarp>
          </a:bodyPr>
          <a:lstStyle/>
          <a:p>
            <a:pPr>
              <a:buFont typeface="Wingdings" pitchFamily="2" charset="2"/>
              <a:buChar char="Ø"/>
              <a:defRPr/>
            </a:pPr>
            <a:endParaRPr lang="tr-TR" altLang="tr-TR" sz="2000" dirty="0"/>
          </a:p>
          <a:p>
            <a:pPr>
              <a:buFont typeface="Wingdings" pitchFamily="2" charset="2"/>
              <a:buChar char="Ø"/>
              <a:defRPr/>
            </a:pPr>
            <a:r>
              <a:rPr lang="tr-TR" altLang="tr-TR" sz="2000" b="1" dirty="0"/>
              <a:t>Sürekli ısı kaydeden</a:t>
            </a:r>
            <a:r>
              <a:rPr lang="tr-TR" altLang="tr-TR" sz="2000" dirty="0"/>
              <a:t> sistemler kullanılmalıdır.</a:t>
            </a:r>
          </a:p>
          <a:p>
            <a:pPr>
              <a:buFont typeface="Wingdings" pitchFamily="2" charset="2"/>
              <a:buChar char="Ø"/>
              <a:defRPr/>
            </a:pPr>
            <a:endParaRPr lang="tr-TR" altLang="tr-TR" sz="1400" dirty="0"/>
          </a:p>
          <a:p>
            <a:pPr>
              <a:buFont typeface="Wingdings" pitchFamily="2" charset="2"/>
              <a:buChar char="Ø"/>
              <a:defRPr/>
            </a:pPr>
            <a:r>
              <a:rPr lang="tr-TR" altLang="tr-TR" sz="2000" dirty="0"/>
              <a:t>Tüm aşı depo ve dolaplarında en az bir adet kalibrasyonu yapılmış uzun süreli kayıt yapabilen (En az bir aylık süreyi gösteren) </a:t>
            </a:r>
            <a:r>
              <a:rPr lang="tr-TR" altLang="tr-TR" sz="2000" b="1" dirty="0"/>
              <a:t>elektronik ısı takip</a:t>
            </a:r>
            <a:r>
              <a:rPr lang="tr-TR" altLang="tr-TR" sz="2000" dirty="0"/>
              <a:t> cihazı bulundurulması zorunludur. </a:t>
            </a:r>
          </a:p>
          <a:p>
            <a:pPr>
              <a:buFont typeface="Wingdings" pitchFamily="2" charset="2"/>
              <a:buChar char="Ø"/>
              <a:defRPr/>
            </a:pPr>
            <a:endParaRPr lang="tr-TR" altLang="tr-TR" sz="1600" dirty="0"/>
          </a:p>
          <a:p>
            <a:pPr>
              <a:buFont typeface="Wingdings" pitchFamily="2" charset="2"/>
              <a:buChar char="Ø"/>
              <a:defRPr/>
            </a:pPr>
            <a:r>
              <a:rPr lang="tr-TR" altLang="tr-TR" sz="2000" dirty="0"/>
              <a:t>Termometreler </a:t>
            </a:r>
            <a:r>
              <a:rPr lang="tr-TR" altLang="tr-TR" sz="2000" u="sng" dirty="0"/>
              <a:t>orta rafın orta bölümüne</a:t>
            </a:r>
            <a:r>
              <a:rPr lang="tr-TR" altLang="tr-TR" sz="2000" dirty="0"/>
              <a:t> yerleştirilmelidir. Her sabah mesai başlarken ve her akşam mesai bitiminde bu cihaz kontrol edilerek alarm olmasa bile en düşük ve en yüksek sıcaklık kontrol edilmeli ve ısı izlem çizelgesine işlenmelidir. </a:t>
            </a:r>
          </a:p>
          <a:p>
            <a:pPr>
              <a:buFont typeface="Wingdings" pitchFamily="2" charset="2"/>
              <a:buChar char="Ø"/>
              <a:defRPr/>
            </a:pPr>
            <a:endParaRPr lang="tr-TR" altLang="tr-TR" sz="1600" dirty="0"/>
          </a:p>
          <a:p>
            <a:pPr>
              <a:buFont typeface="Wingdings" pitchFamily="2" charset="2"/>
              <a:buChar char="Ø"/>
              <a:defRPr/>
            </a:pPr>
            <a:r>
              <a:rPr lang="tr-TR" altLang="tr-TR" sz="2000" dirty="0"/>
              <a:t>Uzun süreli kayıt yapabilen elektronik termometrenin arızalanabileceği düşünülerek yanında mutlaka mekanik termometre bulundurulmalıdır.</a:t>
            </a:r>
          </a:p>
        </p:txBody>
      </p:sp>
      <p:sp>
        <p:nvSpPr>
          <p:cNvPr id="11267" name="3 Başlık"/>
          <p:cNvSpPr>
            <a:spLocks noGrp="1"/>
          </p:cNvSpPr>
          <p:nvPr>
            <p:ph type="title"/>
          </p:nvPr>
        </p:nvSpPr>
        <p:spPr bwMode="auto">
          <a:xfrm>
            <a:off x="1992312" y="1085850"/>
            <a:ext cx="8229600" cy="488950"/>
          </a:xfrm>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tr-TR" altLang="tr-TR" sz="3500" b="1" dirty="0">
                <a:solidFill>
                  <a:srgbClr val="FF0000"/>
                </a:solidFill>
              </a:rPr>
              <a:t>Depo/Buzdolabı Isı Takibi</a:t>
            </a:r>
          </a:p>
        </p:txBody>
      </p:sp>
    </p:spTree>
    <p:extLst>
      <p:ext uri="{BB962C8B-B14F-4D97-AF65-F5344CB8AC3E}">
        <p14:creationId xmlns:p14="http://schemas.microsoft.com/office/powerpoint/2010/main" val="2194340106"/>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a:xfrm>
            <a:off x="533400" y="1955800"/>
            <a:ext cx="11036300" cy="4318000"/>
          </a:xfrm>
          <a:ln w="25400">
            <a:solidFill>
              <a:schemeClr val="accent5">
                <a:lumMod val="75000"/>
              </a:schemeClr>
            </a:solidFill>
          </a:ln>
        </p:spPr>
        <p:txBody>
          <a:bodyPr vert="horz" wrap="square" lIns="91440" tIns="45720" rIns="91440" bIns="45720" numCol="1" anchor="t" anchorCtr="0" compatLnSpc="1">
            <a:prstTxWarp prst="textNoShape">
              <a:avLst/>
            </a:prstTxWarp>
          </a:bodyPr>
          <a:lstStyle/>
          <a:p>
            <a:pPr>
              <a:buFontTx/>
              <a:buNone/>
              <a:defRPr/>
            </a:pPr>
            <a:r>
              <a:rPr lang="tr-TR" altLang="tr-TR" sz="2400" dirty="0" smtClean="0"/>
              <a:t>    </a:t>
            </a:r>
          </a:p>
          <a:p>
            <a:pPr>
              <a:buFontTx/>
              <a:buNone/>
              <a:defRPr/>
            </a:pPr>
            <a:r>
              <a:rPr lang="tr-TR" altLang="tr-TR" sz="2400" dirty="0" smtClean="0"/>
              <a:t>	</a:t>
            </a:r>
            <a:r>
              <a:rPr lang="tr-TR" altLang="tr-TR" sz="2400" dirty="0"/>
              <a:t>Soğuk zincir kırılması tespit edildiğinde</a:t>
            </a:r>
          </a:p>
          <a:p>
            <a:pPr lvl="2">
              <a:defRPr/>
            </a:pPr>
            <a:r>
              <a:rPr lang="tr-TR" altLang="tr-TR" dirty="0"/>
              <a:t>aşı ve </a:t>
            </a:r>
            <a:r>
              <a:rPr lang="tr-TR" altLang="tr-TR" dirty="0" err="1"/>
              <a:t>antiserumların</a:t>
            </a:r>
            <a:r>
              <a:rPr lang="tr-TR" altLang="tr-TR" dirty="0"/>
              <a:t> kullanımı durdurulmalı</a:t>
            </a:r>
          </a:p>
          <a:p>
            <a:pPr lvl="2">
              <a:defRPr/>
            </a:pPr>
            <a:r>
              <a:rPr lang="tr-TR" altLang="tr-TR" dirty="0"/>
              <a:t>bir üst birime durum hakkında bilgi verilmelidir </a:t>
            </a:r>
          </a:p>
          <a:p>
            <a:pPr>
              <a:buFontTx/>
              <a:buNone/>
              <a:defRPr/>
            </a:pPr>
            <a:r>
              <a:rPr lang="tr-TR" altLang="tr-TR" sz="2400" dirty="0"/>
              <a:t>    </a:t>
            </a:r>
          </a:p>
          <a:p>
            <a:pPr>
              <a:defRPr/>
            </a:pPr>
            <a:r>
              <a:rPr lang="tr-TR" altLang="tr-TR" sz="2400" b="1" dirty="0"/>
              <a:t>Sıcaklığa maruz kalan aşı ve </a:t>
            </a:r>
            <a:r>
              <a:rPr lang="tr-TR" altLang="tr-TR" sz="2400" b="1" dirty="0" err="1"/>
              <a:t>antiserumlar</a:t>
            </a:r>
            <a:r>
              <a:rPr lang="tr-TR" altLang="tr-TR" sz="2400" b="1" dirty="0"/>
              <a:t> için:</a:t>
            </a:r>
          </a:p>
          <a:p>
            <a:pPr>
              <a:buFontTx/>
              <a:buNone/>
              <a:defRPr/>
            </a:pPr>
            <a:r>
              <a:rPr lang="tr-TR" altLang="tr-TR" sz="2400" dirty="0"/>
              <a:t>    		</a:t>
            </a:r>
            <a:r>
              <a:rPr lang="tr-TR" altLang="tr-TR" sz="2400" dirty="0" err="1"/>
              <a:t>VVM’i</a:t>
            </a:r>
            <a:r>
              <a:rPr lang="tr-TR" altLang="tr-TR" sz="2400" dirty="0"/>
              <a:t> olan aşıların </a:t>
            </a:r>
            <a:r>
              <a:rPr lang="tr-TR" altLang="tr-TR" sz="2400" dirty="0" err="1"/>
              <a:t>VVM’i</a:t>
            </a:r>
            <a:r>
              <a:rPr lang="tr-TR" altLang="tr-TR" sz="2400" dirty="0"/>
              <a:t> kontrol edilerek ve aşıların maruz kaldığı sıcaklıklar ile kaçıncı kez maruz kaldığı göz önünde bulundurularak aşıların kullanılıp kullanılamayacağı belirlenir. Karar verilirken sıcaklığın aşılar üzerindeki </a:t>
            </a:r>
            <a:r>
              <a:rPr lang="tr-TR" altLang="tr-TR" sz="2400" u="sng" dirty="0"/>
              <a:t>kümülatif etkisi unutulmamalıdır</a:t>
            </a:r>
            <a:r>
              <a:rPr lang="tr-TR" altLang="tr-TR" sz="2400" dirty="0"/>
              <a:t>.</a:t>
            </a:r>
          </a:p>
        </p:txBody>
      </p:sp>
      <p:sp>
        <p:nvSpPr>
          <p:cNvPr id="4" name="3 Başlık"/>
          <p:cNvSpPr>
            <a:spLocks noGrp="1"/>
          </p:cNvSpPr>
          <p:nvPr>
            <p:ph type="title"/>
          </p:nvPr>
        </p:nvSpPr>
        <p:spPr>
          <a:xfrm>
            <a:off x="1092200" y="1185863"/>
            <a:ext cx="9174163" cy="488950"/>
          </a:xfrm>
        </p:spPr>
        <p:txBody>
          <a:bodyPr/>
          <a:lstStyle/>
          <a:p>
            <a:pPr eaLnBrk="1" fontAlgn="auto" hangingPunct="1">
              <a:spcBef>
                <a:spcPts val="0"/>
              </a:spcBef>
              <a:spcAft>
                <a:spcPts val="0"/>
              </a:spcAft>
              <a:defRPr/>
            </a:pPr>
            <a:r>
              <a:rPr lang="tr-TR" sz="3500" b="1" dirty="0">
                <a:solidFill>
                  <a:srgbClr val="FF0000"/>
                </a:solidFill>
              </a:rPr>
              <a:t>Soğuk Zincir Kırılmasında Yapılması Gerekenler</a:t>
            </a:r>
          </a:p>
        </p:txBody>
      </p:sp>
    </p:spTree>
    <p:extLst>
      <p:ext uri="{BB962C8B-B14F-4D97-AF65-F5344CB8AC3E}">
        <p14:creationId xmlns:p14="http://schemas.microsoft.com/office/powerpoint/2010/main" val="494460905"/>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a:xfrm>
            <a:off x="685800" y="2157413"/>
            <a:ext cx="10550526" cy="3417887"/>
          </a:xfrm>
          <a:ln w="25400">
            <a:solidFill>
              <a:schemeClr val="accent5">
                <a:lumMod val="75000"/>
              </a:schemeClr>
            </a:solidFill>
          </a:ln>
        </p:spPr>
        <p:txBody>
          <a:bodyPr vert="horz" wrap="square" lIns="91440" tIns="45720" rIns="91440" bIns="45720" numCol="1" anchor="t" anchorCtr="0" compatLnSpc="1">
            <a:prstTxWarp prst="textNoShape">
              <a:avLst/>
            </a:prstTxWarp>
          </a:bodyPr>
          <a:lstStyle/>
          <a:p>
            <a:pPr marL="0" indent="0" algn="just">
              <a:buNone/>
              <a:defRPr/>
            </a:pPr>
            <a:endParaRPr lang="tr-TR" altLang="tr-TR" sz="2400" b="1" dirty="0"/>
          </a:p>
          <a:p>
            <a:pPr marL="0" indent="0" algn="just">
              <a:buNone/>
              <a:defRPr/>
            </a:pPr>
            <a:r>
              <a:rPr lang="tr-TR" altLang="tr-TR" sz="2400" b="1" dirty="0"/>
              <a:t>Soğuğa maruz kalan aşılar için: </a:t>
            </a:r>
          </a:p>
          <a:p>
            <a:pPr marL="0" indent="0" algn="just">
              <a:buNone/>
              <a:defRPr/>
            </a:pPr>
            <a:r>
              <a:rPr lang="tr-TR" altLang="tr-TR" sz="2400" dirty="0" smtClean="0"/>
              <a:t>	Aşıların </a:t>
            </a:r>
            <a:r>
              <a:rPr lang="tr-TR" altLang="tr-TR" sz="2400" dirty="0"/>
              <a:t>soğuğa karşı hassasiyetleri göz önünde bulundurularak karar verilmelidir. </a:t>
            </a:r>
          </a:p>
          <a:p>
            <a:pPr marL="0" indent="0" algn="just">
              <a:buNone/>
              <a:defRPr/>
            </a:pPr>
            <a:r>
              <a:rPr lang="tr-TR" altLang="tr-TR" sz="2400" dirty="0" smtClean="0"/>
              <a:t>	Aşılar </a:t>
            </a:r>
            <a:r>
              <a:rPr lang="tr-TR" altLang="tr-TR" sz="2400" dirty="0"/>
              <a:t>donduğunda etkinliğini geri dönülemez olarak yitirmektedir</a:t>
            </a:r>
            <a:r>
              <a:rPr lang="tr-TR" altLang="tr-TR" sz="2400" dirty="0" smtClean="0"/>
              <a:t>. </a:t>
            </a:r>
            <a:r>
              <a:rPr lang="tr-TR" altLang="tr-TR" sz="2400" dirty="0" smtClean="0">
                <a:solidFill>
                  <a:schemeClr val="tx2"/>
                </a:solidFill>
              </a:rPr>
              <a:t>(</a:t>
            </a:r>
            <a:r>
              <a:rPr lang="tr-TR" altLang="tr-TR" sz="2400" dirty="0">
                <a:solidFill>
                  <a:schemeClr val="tx2"/>
                </a:solidFill>
              </a:rPr>
              <a:t>dondurulabilir aşılar – </a:t>
            </a:r>
            <a:r>
              <a:rPr lang="tr-TR" altLang="tr-TR" sz="2400" dirty="0" err="1">
                <a:solidFill>
                  <a:schemeClr val="tx2"/>
                </a:solidFill>
              </a:rPr>
              <a:t>kkk</a:t>
            </a:r>
            <a:r>
              <a:rPr lang="tr-TR" altLang="tr-TR" sz="2400" dirty="0">
                <a:solidFill>
                  <a:schemeClr val="tx2"/>
                </a:solidFill>
              </a:rPr>
              <a:t>, </a:t>
            </a:r>
            <a:r>
              <a:rPr lang="tr-TR" altLang="tr-TR" sz="2400" dirty="0" err="1">
                <a:solidFill>
                  <a:schemeClr val="tx2"/>
                </a:solidFill>
              </a:rPr>
              <a:t>bcg</a:t>
            </a:r>
            <a:r>
              <a:rPr lang="tr-TR" altLang="tr-TR" sz="2400" dirty="0">
                <a:solidFill>
                  <a:schemeClr val="tx2"/>
                </a:solidFill>
              </a:rPr>
              <a:t>, </a:t>
            </a:r>
            <a:r>
              <a:rPr lang="tr-TR" altLang="tr-TR" sz="2400" dirty="0" err="1">
                <a:solidFill>
                  <a:schemeClr val="tx2"/>
                </a:solidFill>
              </a:rPr>
              <a:t>opv</a:t>
            </a:r>
            <a:r>
              <a:rPr lang="tr-TR" altLang="tr-TR" sz="2400" dirty="0">
                <a:solidFill>
                  <a:schemeClr val="tx2"/>
                </a:solidFill>
              </a:rPr>
              <a:t>, su çiçeği, kızamık - hariç)</a:t>
            </a:r>
            <a:r>
              <a:rPr lang="tr-TR" altLang="tr-TR" sz="2400" dirty="0"/>
              <a:t> </a:t>
            </a:r>
          </a:p>
        </p:txBody>
      </p:sp>
      <p:sp>
        <p:nvSpPr>
          <p:cNvPr id="4" name="3 Başlık"/>
          <p:cNvSpPr>
            <a:spLocks noGrp="1"/>
          </p:cNvSpPr>
          <p:nvPr>
            <p:ph type="title"/>
          </p:nvPr>
        </p:nvSpPr>
        <p:spPr>
          <a:xfrm>
            <a:off x="2036763" y="1211263"/>
            <a:ext cx="8229600" cy="488950"/>
          </a:xfrm>
        </p:spPr>
        <p:txBody>
          <a:bodyPr/>
          <a:lstStyle/>
          <a:p>
            <a:pPr eaLnBrk="1" fontAlgn="auto" hangingPunct="1">
              <a:spcBef>
                <a:spcPts val="0"/>
              </a:spcBef>
              <a:spcAft>
                <a:spcPts val="0"/>
              </a:spcAft>
              <a:defRPr/>
            </a:pPr>
            <a:r>
              <a:rPr lang="tr-TR" sz="3200" b="1" dirty="0">
                <a:solidFill>
                  <a:srgbClr val="FF0000"/>
                </a:solidFill>
              </a:rPr>
              <a:t>Soğuk Zincir Kırılmasında Yapılması Gerekenler</a:t>
            </a:r>
          </a:p>
        </p:txBody>
      </p:sp>
    </p:spTree>
    <p:extLst>
      <p:ext uri="{BB962C8B-B14F-4D97-AF65-F5344CB8AC3E}">
        <p14:creationId xmlns:p14="http://schemas.microsoft.com/office/powerpoint/2010/main" val="2400233505"/>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type="body" idx="1"/>
          </p:nvPr>
        </p:nvSpPr>
        <p:spPr>
          <a:xfrm>
            <a:off x="474663" y="1917700"/>
            <a:ext cx="11328400" cy="4191000"/>
          </a:xfrm>
          <a:ln w="25400">
            <a:solidFill>
              <a:schemeClr val="accent5">
                <a:lumMod val="75000"/>
              </a:schemeClr>
            </a:solidFill>
          </a:ln>
        </p:spPr>
        <p:txBody>
          <a:bodyPr vert="horz" wrap="square" lIns="91440" tIns="45720" rIns="91440" bIns="45720" numCol="1" anchor="t" anchorCtr="0" compatLnSpc="1">
            <a:prstTxWarp prst="textNoShape">
              <a:avLst/>
            </a:prstTxWarp>
          </a:bodyPr>
          <a:lstStyle/>
          <a:p>
            <a:pPr>
              <a:buFont typeface="Wingdings" pitchFamily="2" charset="2"/>
              <a:buChar char="Ø"/>
              <a:defRPr/>
            </a:pPr>
            <a:endParaRPr lang="tr-TR" altLang="tr-TR" sz="2400" dirty="0"/>
          </a:p>
          <a:p>
            <a:pPr>
              <a:buFont typeface="Wingdings" pitchFamily="2" charset="2"/>
              <a:buChar char="Ø"/>
              <a:defRPr/>
            </a:pPr>
            <a:r>
              <a:rPr lang="tr-TR" altLang="tr-TR" sz="2400" dirty="0"/>
              <a:t>Aşıların kullanılamaz olduğu kararı verilmiş ise Disiplin Birimine ve Aile Hekimliği birimine gereği için bildirilmelidir. Halk Sağlığı Müdürü veya Toplum Sağlığı Merkezi Sorumlu Hekimi tarafından incelemeci görevlendirilerek soğuk zincir kırılmasında kusur olup olmadığı belirlenmelidir. </a:t>
            </a:r>
          </a:p>
          <a:p>
            <a:pPr>
              <a:buFont typeface="Wingdings" pitchFamily="2" charset="2"/>
              <a:buChar char="Ø"/>
              <a:defRPr/>
            </a:pPr>
            <a:endParaRPr lang="tr-TR" altLang="tr-TR" sz="2400" dirty="0"/>
          </a:p>
          <a:p>
            <a:pPr>
              <a:buFont typeface="Wingdings" pitchFamily="2" charset="2"/>
              <a:buChar char="Ø"/>
              <a:defRPr/>
            </a:pPr>
            <a:r>
              <a:rPr lang="tr-TR" altLang="tr-TR" sz="2400" dirty="0"/>
              <a:t>Kusur tespit edilir ise ayniyat biriminden birim fiyatlar kullanılarak tazmin meblağsı hesaplanıp (tazmin kararı verilmiş ise) sorumlularına durum tebliğ edilmelidir. Defterdarlığa ilgili bütçe kalemine tazmin meblağının yatırılması istenmeli ve tazmin meblağı yatırıldıktan sonra dosya kapatılarak aşılar imha edilmelidir.</a:t>
            </a:r>
          </a:p>
        </p:txBody>
      </p:sp>
      <p:sp>
        <p:nvSpPr>
          <p:cNvPr id="4" name="3 Başlık"/>
          <p:cNvSpPr>
            <a:spLocks noGrp="1"/>
          </p:cNvSpPr>
          <p:nvPr>
            <p:ph type="title"/>
          </p:nvPr>
        </p:nvSpPr>
        <p:spPr>
          <a:xfrm>
            <a:off x="1422400" y="1249363"/>
            <a:ext cx="8831263" cy="488950"/>
          </a:xfrm>
        </p:spPr>
        <p:txBody>
          <a:bodyPr/>
          <a:lstStyle/>
          <a:p>
            <a:pPr eaLnBrk="1" fontAlgn="auto" hangingPunct="1">
              <a:spcBef>
                <a:spcPts val="0"/>
              </a:spcBef>
              <a:spcAft>
                <a:spcPts val="0"/>
              </a:spcAft>
              <a:defRPr/>
            </a:pPr>
            <a:r>
              <a:rPr lang="tr-TR" sz="3200" b="1" dirty="0">
                <a:solidFill>
                  <a:srgbClr val="FF0000"/>
                </a:solidFill>
              </a:rPr>
              <a:t>Soğuk Zincir Kırılmasında </a:t>
            </a:r>
            <a:r>
              <a:rPr lang="tr-TR" sz="3200" b="1" dirty="0" smtClean="0">
                <a:solidFill>
                  <a:srgbClr val="FF0000"/>
                </a:solidFill>
              </a:rPr>
              <a:t>Uygulanan Yasal Süreç</a:t>
            </a:r>
            <a:endParaRPr lang="tr-TR" sz="3200" b="1" dirty="0">
              <a:solidFill>
                <a:srgbClr val="FF0000"/>
              </a:solidFill>
            </a:endParaRPr>
          </a:p>
        </p:txBody>
      </p:sp>
    </p:spTree>
    <p:extLst>
      <p:ext uri="{BB962C8B-B14F-4D97-AF65-F5344CB8AC3E}">
        <p14:creationId xmlns:p14="http://schemas.microsoft.com/office/powerpoint/2010/main" val="3413730720"/>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698500" y="1371600"/>
            <a:ext cx="10972800" cy="762000"/>
          </a:xfrm>
        </p:spPr>
        <p:txBody>
          <a:bodyPr/>
          <a:lstStyle/>
          <a:p>
            <a:r>
              <a:rPr lang="tr-TR" b="1" dirty="0" smtClean="0">
                <a:solidFill>
                  <a:srgbClr val="FF0000"/>
                </a:solidFill>
              </a:rPr>
              <a:t>ISI TAKİP SİSTEMİ</a:t>
            </a:r>
            <a:endParaRPr lang="tr-TR" b="1" dirty="0">
              <a:solidFill>
                <a:srgbClr val="FF0000"/>
              </a:solidFill>
            </a:endParaRPr>
          </a:p>
        </p:txBody>
      </p:sp>
      <p:sp>
        <p:nvSpPr>
          <p:cNvPr id="4" name="Metin kutusu 3"/>
          <p:cNvSpPr txBox="1"/>
          <p:nvPr/>
        </p:nvSpPr>
        <p:spPr>
          <a:xfrm>
            <a:off x="787400" y="2413000"/>
            <a:ext cx="10439400" cy="2677656"/>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just"/>
            <a:r>
              <a:rPr lang="tr-TR" sz="2400" dirty="0" smtClean="0"/>
              <a:t>	Türkiye gelinde Türkiye Halk Sağlığı Kurumu tarafından sevk ve idaresi gerçekleştirilen aşı ve anti serumların tüm noktalardaki sakladıkları depo ve dolaplarla nakledildikleri araçlardaki sıcaklık takibinin gerçek zamanlı olarak kesintisiz ve düzenli bir şekilde yapılması, gerekli bilgilerin kayıt altına alınması, raporlamaların yapılması, ilgili merkezlerden izlenmesi ve gerekli durumlarda ilgililere uygun yöntemlerle (SMS, e-post, çağrı)uyarı yapılması amacı ile web tabanlı sıcaklık takip sistemi kurulmuştur.</a:t>
            </a:r>
            <a:endParaRPr lang="tr-TR" sz="2400" dirty="0"/>
          </a:p>
        </p:txBody>
      </p:sp>
    </p:spTree>
    <p:extLst>
      <p:ext uri="{BB962C8B-B14F-4D97-AF65-F5344CB8AC3E}">
        <p14:creationId xmlns:p14="http://schemas.microsoft.com/office/powerpoint/2010/main" val="239243923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01649" y="1062038"/>
            <a:ext cx="10972800" cy="1143000"/>
          </a:xfrm>
        </p:spPr>
        <p:txBody>
          <a:bodyPr/>
          <a:lstStyle/>
          <a:p>
            <a:r>
              <a:rPr lang="tr-TR" sz="3500" b="1" dirty="0" smtClean="0">
                <a:solidFill>
                  <a:srgbClr val="FF0000"/>
                </a:solidFill>
              </a:rPr>
              <a:t>PROGRAMIN AMACI</a:t>
            </a:r>
            <a:endParaRPr lang="tr-TR" sz="3500" b="1" dirty="0">
              <a:solidFill>
                <a:srgbClr val="FF0000"/>
              </a:solidFill>
            </a:endParaRPr>
          </a:p>
        </p:txBody>
      </p:sp>
      <p:sp>
        <p:nvSpPr>
          <p:cNvPr id="4" name="Metin kutusu 3"/>
          <p:cNvSpPr txBox="1"/>
          <p:nvPr/>
        </p:nvSpPr>
        <p:spPr>
          <a:xfrm>
            <a:off x="850900" y="1811338"/>
            <a:ext cx="10274299" cy="4154984"/>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marL="285750" indent="-285750">
              <a:buFont typeface="Arial" panose="020B0604020202020204" pitchFamily="34" charset="0"/>
              <a:buChar char="•"/>
            </a:pPr>
            <a:r>
              <a:rPr lang="tr-TR" sz="2400" dirty="0" smtClean="0"/>
              <a:t>Aşıların etkinliğinin korunması ile Türkiye’de aşı uygulamalarının iyileştirilmesi,</a:t>
            </a:r>
          </a:p>
          <a:p>
            <a:pPr marL="285750" indent="-285750">
              <a:buFont typeface="Arial" panose="020B0604020202020204" pitchFamily="34" charset="0"/>
              <a:buChar char="•"/>
            </a:pPr>
            <a:r>
              <a:rPr lang="tr-TR" sz="2400" dirty="0" smtClean="0"/>
              <a:t>Aşı güvenliğinin sağlanması ile bağışıklamanın arttırılması,</a:t>
            </a:r>
          </a:p>
          <a:p>
            <a:pPr marL="285750" indent="-285750">
              <a:buFont typeface="Arial" panose="020B0604020202020204" pitchFamily="34" charset="0"/>
              <a:buChar char="•"/>
            </a:pPr>
            <a:r>
              <a:rPr lang="tr-TR" sz="2400" dirty="0" smtClean="0"/>
              <a:t>Düzenli çalışmayan ya da yetersiz olan dolap ve odaların kontrol altına alınarak, aşı ve anti-serumların bozularak imha edilmesinin önlenmesi,</a:t>
            </a:r>
          </a:p>
          <a:p>
            <a:pPr marL="285750" indent="-285750">
              <a:buFont typeface="Arial" panose="020B0604020202020204" pitchFamily="34" charset="0"/>
              <a:buChar char="•"/>
            </a:pPr>
            <a:r>
              <a:rPr lang="tr-TR" sz="2400" dirty="0" smtClean="0"/>
              <a:t>Enerji kesintilerinde uyarı sistemlerinin devreye girmesiyle gerekli acil eylem planına geçişin sağlanması,</a:t>
            </a:r>
          </a:p>
          <a:p>
            <a:pPr marL="285750" indent="-285750">
              <a:buFont typeface="Arial" panose="020B0604020202020204" pitchFamily="34" charset="0"/>
              <a:buChar char="•"/>
            </a:pPr>
            <a:r>
              <a:rPr lang="tr-TR" sz="2400" dirty="0" smtClean="0"/>
              <a:t>İmha edilmesi gereken aşıların belirlenmesi,</a:t>
            </a:r>
          </a:p>
          <a:p>
            <a:pPr marL="285750" indent="-285750">
              <a:buFont typeface="Arial" panose="020B0604020202020204" pitchFamily="34" charset="0"/>
              <a:buChar char="•"/>
            </a:pPr>
            <a:r>
              <a:rPr lang="tr-TR" sz="2400" dirty="0" smtClean="0"/>
              <a:t>Olası hataların önlenmesi ve yapılan hataların tespiti,</a:t>
            </a:r>
          </a:p>
          <a:p>
            <a:pPr marL="285750" indent="-285750">
              <a:buFont typeface="Arial" panose="020B0604020202020204" pitchFamily="34" charset="0"/>
              <a:buChar char="•"/>
            </a:pPr>
            <a:r>
              <a:rPr lang="tr-TR" sz="2400" dirty="0" smtClean="0"/>
              <a:t>Maddi kayıpların önlenmesi,</a:t>
            </a:r>
          </a:p>
          <a:p>
            <a:pPr marL="285750" indent="-285750">
              <a:buFont typeface="Arial" panose="020B0604020202020204" pitchFamily="34" charset="0"/>
              <a:buChar char="•"/>
            </a:pPr>
            <a:r>
              <a:rPr lang="tr-TR" sz="2400" dirty="0" smtClean="0"/>
              <a:t>Soğuk zincire ilişkin istatistik ve raporların üretilmesi</a:t>
            </a:r>
          </a:p>
          <a:p>
            <a:pPr marL="285750" indent="-285750">
              <a:buFont typeface="Arial" panose="020B0604020202020204" pitchFamily="34" charset="0"/>
              <a:buChar char="•"/>
            </a:pPr>
            <a:endParaRPr lang="tr-TR" sz="2400" dirty="0"/>
          </a:p>
        </p:txBody>
      </p:sp>
    </p:spTree>
    <p:extLst>
      <p:ext uri="{BB962C8B-B14F-4D97-AF65-F5344CB8AC3E}">
        <p14:creationId xmlns:p14="http://schemas.microsoft.com/office/powerpoint/2010/main" val="288497657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Dikdörtgen"/>
          <p:cNvSpPr/>
          <p:nvPr/>
        </p:nvSpPr>
        <p:spPr>
          <a:xfrm>
            <a:off x="1016000" y="2413338"/>
            <a:ext cx="10337800" cy="1938992"/>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buFont typeface="Arial" pitchFamily="34" charset="0"/>
              <a:buChar char="•"/>
            </a:pPr>
            <a:r>
              <a:rPr lang="tr-TR" sz="2400" dirty="0"/>
              <a:t>Uzun ömürlü; Aşı nakliyesinde ve kısa süreli aşı saklamada kullanılmaktadır. Çeşitlerine göre 2-5 gün arası soğuk zinciri koruyarak muhafaza sağlar.</a:t>
            </a:r>
          </a:p>
          <a:p>
            <a:pPr>
              <a:buFont typeface="Arial" pitchFamily="34" charset="0"/>
              <a:buChar char="•"/>
            </a:pPr>
            <a:endParaRPr lang="tr-TR" sz="2400" dirty="0"/>
          </a:p>
          <a:p>
            <a:pPr>
              <a:buFont typeface="Arial" pitchFamily="34" charset="0"/>
              <a:buChar char="•"/>
            </a:pPr>
            <a:r>
              <a:rPr lang="tr-TR" sz="2400" dirty="0"/>
              <a:t>Askılı aşı nakil kapları; aşı nakli ve saha çalışmalarında kullanılırlar. Çeşitlerine göre 1-2 gün soğuk zinciri muhafaza ederler.</a:t>
            </a:r>
          </a:p>
        </p:txBody>
      </p:sp>
      <p:sp>
        <p:nvSpPr>
          <p:cNvPr id="10" name="7 Dikdörtgen"/>
          <p:cNvSpPr>
            <a:spLocks noGrp="1"/>
          </p:cNvSpPr>
          <p:nvPr>
            <p:ph type="title"/>
          </p:nvPr>
        </p:nvSpPr>
        <p:spPr>
          <a:xfrm>
            <a:off x="673100" y="1270338"/>
            <a:ext cx="10972800" cy="630942"/>
          </a:xfrm>
          <a:prstGeom prst="rect">
            <a:avLst/>
          </a:prstGeom>
        </p:spPr>
        <p:txBody>
          <a:bodyPr wrap="square">
            <a:spAutoFit/>
          </a:bodyPr>
          <a:lstStyle/>
          <a:p>
            <a:r>
              <a:rPr lang="tr-TR" sz="3500" b="1" dirty="0" smtClean="0">
                <a:solidFill>
                  <a:srgbClr val="FF0000"/>
                </a:solidFill>
              </a:rPr>
              <a:t>AŞI NAKİL KAPLARI</a:t>
            </a:r>
            <a:endParaRPr lang="tr-TR" sz="3500" b="1" dirty="0">
              <a:solidFill>
                <a:srgbClr val="FF0000"/>
              </a:solidFill>
            </a:endParaRPr>
          </a:p>
        </p:txBody>
      </p:sp>
    </p:spTree>
    <p:extLst>
      <p:ext uri="{BB962C8B-B14F-4D97-AF65-F5344CB8AC3E}">
        <p14:creationId xmlns:p14="http://schemas.microsoft.com/office/powerpoint/2010/main" val="32511913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4024" y="1182678"/>
            <a:ext cx="10972800" cy="709622"/>
          </a:xfrm>
        </p:spPr>
        <p:txBody>
          <a:bodyPr/>
          <a:lstStyle/>
          <a:p>
            <a:r>
              <a:rPr lang="tr-TR" sz="3500" b="1" dirty="0" smtClean="0">
                <a:solidFill>
                  <a:srgbClr val="FF0000"/>
                </a:solidFill>
              </a:rPr>
              <a:t>AŞI NAKİL KAPLARI</a:t>
            </a:r>
            <a:endParaRPr lang="tr-TR" sz="3500" b="1" dirty="0">
              <a:solidFill>
                <a:srgbClr val="FF0000"/>
              </a:solidFill>
            </a:endParaRPr>
          </a:p>
        </p:txBody>
      </p:sp>
      <p:sp>
        <p:nvSpPr>
          <p:cNvPr id="6" name="5 Dikdörtgen"/>
          <p:cNvSpPr/>
          <p:nvPr/>
        </p:nvSpPr>
        <p:spPr>
          <a:xfrm>
            <a:off x="698500" y="2478078"/>
            <a:ext cx="11023600" cy="1938992"/>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342900" indent="-342900" algn="just">
              <a:buFont typeface="Arial" panose="020B0604020202020204" pitchFamily="34" charset="0"/>
              <a:buChar char="•"/>
            </a:pPr>
            <a:r>
              <a:rPr lang="tr-TR" sz="2400" dirty="0" smtClean="0"/>
              <a:t>Askılı </a:t>
            </a:r>
            <a:r>
              <a:rPr lang="tr-TR" sz="2400" dirty="0"/>
              <a:t>aşı nakil kaplarını kullanırken aşı flakonlarını asla buz akülerine direk olarak temas ettirmeyiniz. </a:t>
            </a:r>
            <a:endParaRPr lang="tr-TR" sz="2400" dirty="0" smtClean="0"/>
          </a:p>
          <a:p>
            <a:pPr marL="342900" indent="-342900" algn="just">
              <a:buFont typeface="Arial" panose="020B0604020202020204" pitchFamily="34" charset="0"/>
              <a:buChar char="•"/>
            </a:pPr>
            <a:endParaRPr lang="tr-TR" sz="2400" dirty="0"/>
          </a:p>
          <a:p>
            <a:pPr marL="342900" indent="-342900" algn="just">
              <a:buFont typeface="Arial" panose="020B0604020202020204" pitchFamily="34" charset="0"/>
              <a:buChar char="•"/>
            </a:pPr>
            <a:r>
              <a:rPr lang="tr-TR" sz="2400" dirty="0" smtClean="0"/>
              <a:t>Buz </a:t>
            </a:r>
            <a:r>
              <a:rPr lang="tr-TR" sz="2400" dirty="0"/>
              <a:t>akülerinde bulunan buz, çözülme esnasında temas ettiği yüzeyin ısısını hızlı bir şekilde düşürerek aşılarınızın kolayca donmasına neden olur.</a:t>
            </a:r>
          </a:p>
        </p:txBody>
      </p:sp>
    </p:spTree>
    <p:extLst>
      <p:ext uri="{BB962C8B-B14F-4D97-AF65-F5344CB8AC3E}">
        <p14:creationId xmlns:p14="http://schemas.microsoft.com/office/powerpoint/2010/main" val="50794127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2238348" y="1071547"/>
            <a:ext cx="7358114" cy="584775"/>
          </a:xfrm>
          <a:prstGeom prst="rect">
            <a:avLst/>
          </a:prstGeom>
        </p:spPr>
        <p:txBody>
          <a:bodyPr wrap="square">
            <a:spAutoFit/>
          </a:bodyPr>
          <a:lstStyle/>
          <a:p>
            <a:pPr algn="ctr"/>
            <a:r>
              <a:rPr lang="tr-TR" sz="3200" b="1" dirty="0" smtClean="0">
                <a:solidFill>
                  <a:srgbClr val="FF0000"/>
                </a:solidFill>
              </a:rPr>
              <a:t>AŞI NAKİL KAPLARININ HAZIRLANMASI</a:t>
            </a:r>
            <a:endParaRPr lang="tr-TR" sz="3200" b="1" dirty="0">
              <a:solidFill>
                <a:srgbClr val="FF0000"/>
              </a:solidFill>
            </a:endParaRPr>
          </a:p>
        </p:txBody>
      </p:sp>
      <p:sp>
        <p:nvSpPr>
          <p:cNvPr id="8" name="7 Dikdörtgen"/>
          <p:cNvSpPr/>
          <p:nvPr/>
        </p:nvSpPr>
        <p:spPr>
          <a:xfrm>
            <a:off x="774700" y="2622542"/>
            <a:ext cx="10604500" cy="2308324"/>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buFont typeface="Arial" pitchFamily="34" charset="0"/>
              <a:buChar char="•"/>
            </a:pPr>
            <a:r>
              <a:rPr lang="tr-TR" sz="2400" dirty="0"/>
              <a:t>Aşı seansının yapılacağı veya gezici aşılama hizmeti planlandığı gün sabah, gerekli olan tüm buz akülerini buzluktan çıkarın. </a:t>
            </a:r>
          </a:p>
          <a:p>
            <a:pPr>
              <a:buFont typeface="Arial" pitchFamily="34" charset="0"/>
              <a:buChar char="•"/>
            </a:pPr>
            <a:endParaRPr lang="tr-TR" sz="2400" dirty="0"/>
          </a:p>
          <a:p>
            <a:pPr>
              <a:buFont typeface="Arial" pitchFamily="34" charset="0"/>
              <a:buChar char="•"/>
            </a:pPr>
            <a:r>
              <a:rPr lang="tr-TR" sz="2400" dirty="0"/>
              <a:t>Buz akülerini uygun şekilde terletin </a:t>
            </a:r>
          </a:p>
          <a:p>
            <a:pPr>
              <a:buFont typeface="Arial" pitchFamily="34" charset="0"/>
              <a:buChar char="•"/>
            </a:pPr>
            <a:endParaRPr lang="tr-TR" sz="2400" dirty="0"/>
          </a:p>
          <a:p>
            <a:pPr>
              <a:buFont typeface="Arial" pitchFamily="34" charset="0"/>
              <a:buChar char="•"/>
            </a:pPr>
            <a:r>
              <a:rPr lang="tr-TR" sz="2400" dirty="0"/>
              <a:t>Buz akülerini uygun şekilde kuruladıktan sonra aşı nakil kabının içine yerleştiriniz </a:t>
            </a:r>
          </a:p>
        </p:txBody>
      </p:sp>
    </p:spTree>
    <p:extLst>
      <p:ext uri="{BB962C8B-B14F-4D97-AF65-F5344CB8AC3E}">
        <p14:creationId xmlns:p14="http://schemas.microsoft.com/office/powerpoint/2010/main" val="20507502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Dikdörtgen"/>
          <p:cNvSpPr/>
          <p:nvPr/>
        </p:nvSpPr>
        <p:spPr>
          <a:xfrm>
            <a:off x="1143000" y="2214550"/>
            <a:ext cx="10147300" cy="3083921"/>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90000"/>
              </a:lnSpc>
              <a:buFont typeface="Arial" pitchFamily="34" charset="0"/>
              <a:buChar char="•"/>
            </a:pPr>
            <a:r>
              <a:rPr lang="tr-TR" sz="2400" dirty="0"/>
              <a:t>Aşı ve sulandırıcılarınızı aşı nakil kabının orta kısmına yerleştiriniz. Donmaya karşı hassas olan aşılarınızın buz aküleri ile direk temas etmeyecek şekilde yerleştirilmiş olduğundan emin olunuz. </a:t>
            </a:r>
            <a:endParaRPr lang="tr-TR" sz="2400" dirty="0" smtClean="0"/>
          </a:p>
          <a:p>
            <a:pPr>
              <a:lnSpc>
                <a:spcPct val="90000"/>
              </a:lnSpc>
              <a:buFont typeface="Arial" pitchFamily="34" charset="0"/>
              <a:buChar char="•"/>
            </a:pPr>
            <a:endParaRPr lang="tr-TR" sz="2400" dirty="0"/>
          </a:p>
          <a:p>
            <a:pPr>
              <a:lnSpc>
                <a:spcPct val="90000"/>
              </a:lnSpc>
            </a:pPr>
            <a:r>
              <a:rPr lang="tr-TR" sz="2400" dirty="0"/>
              <a:t>   - Isıya hassas  aşıları kenarlara,</a:t>
            </a:r>
          </a:p>
          <a:p>
            <a:pPr>
              <a:lnSpc>
                <a:spcPct val="90000"/>
              </a:lnSpc>
            </a:pPr>
            <a:r>
              <a:rPr lang="tr-TR" sz="2400" dirty="0"/>
              <a:t>    - Donmaya hassas  aşıları ve sulandırıcıları orta kısma yerleştiriniz. </a:t>
            </a:r>
            <a:endParaRPr lang="tr-TR" sz="2400" dirty="0" smtClean="0"/>
          </a:p>
          <a:p>
            <a:pPr>
              <a:lnSpc>
                <a:spcPct val="90000"/>
              </a:lnSpc>
            </a:pPr>
            <a:endParaRPr lang="tr-TR" sz="2400" dirty="0"/>
          </a:p>
          <a:p>
            <a:pPr>
              <a:lnSpc>
                <a:spcPct val="90000"/>
              </a:lnSpc>
              <a:buFont typeface="Arial" pitchFamily="34" charset="0"/>
              <a:buChar char="•"/>
            </a:pPr>
            <a:r>
              <a:rPr lang="tr-TR" sz="2400" dirty="0"/>
              <a:t>Aşı flakonlarının yanına mevcutsa donma göstergesi koyunuz ve uzun ömürlü aşı nakil kaplarının üst kısımlarına da buz aküleri yerleştiriniz </a:t>
            </a:r>
          </a:p>
        </p:txBody>
      </p:sp>
      <p:sp>
        <p:nvSpPr>
          <p:cNvPr id="11" name="5 Dikdörtgen"/>
          <p:cNvSpPr/>
          <p:nvPr/>
        </p:nvSpPr>
        <p:spPr>
          <a:xfrm>
            <a:off x="2403448" y="1223947"/>
            <a:ext cx="7358114" cy="584775"/>
          </a:xfrm>
          <a:prstGeom prst="rect">
            <a:avLst/>
          </a:prstGeom>
        </p:spPr>
        <p:txBody>
          <a:bodyPr wrap="square">
            <a:spAutoFit/>
          </a:bodyPr>
          <a:lstStyle/>
          <a:p>
            <a:pPr algn="ctr"/>
            <a:r>
              <a:rPr lang="tr-TR" sz="3200" b="1" dirty="0" smtClean="0">
                <a:solidFill>
                  <a:srgbClr val="FF0000"/>
                </a:solidFill>
              </a:rPr>
              <a:t>AŞI NAKİL KAPLARININ HAZIRLANMASI</a:t>
            </a:r>
            <a:endParaRPr lang="tr-TR" sz="3200" b="1" dirty="0">
              <a:solidFill>
                <a:srgbClr val="FF0000"/>
              </a:solidFill>
            </a:endParaRPr>
          </a:p>
        </p:txBody>
      </p:sp>
    </p:spTree>
    <p:extLst>
      <p:ext uri="{BB962C8B-B14F-4D97-AF65-F5344CB8AC3E}">
        <p14:creationId xmlns:p14="http://schemas.microsoft.com/office/powerpoint/2010/main" val="202930865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npo000187"/>
          <p:cNvPicPr>
            <a:picLocks noChangeAspect="1" noChangeArrowheads="1"/>
          </p:cNvPicPr>
          <p:nvPr/>
        </p:nvPicPr>
        <p:blipFill>
          <a:blip r:embed="rId3"/>
          <a:srcRect/>
          <a:stretch>
            <a:fillRect/>
          </a:stretch>
        </p:blipFill>
        <p:spPr bwMode="auto">
          <a:xfrm>
            <a:off x="979459" y="3248017"/>
            <a:ext cx="2741613" cy="2627313"/>
          </a:xfrm>
          <a:prstGeom prst="rect">
            <a:avLst/>
          </a:prstGeom>
          <a:noFill/>
          <a:ln w="9525" algn="ctr">
            <a:noFill/>
            <a:miter lim="800000"/>
            <a:headEnd/>
            <a:tailEnd/>
          </a:ln>
        </p:spPr>
      </p:pic>
      <p:sp>
        <p:nvSpPr>
          <p:cNvPr id="9" name="8 Dikdörtgen"/>
          <p:cNvSpPr/>
          <p:nvPr/>
        </p:nvSpPr>
        <p:spPr>
          <a:xfrm>
            <a:off x="975531" y="2196019"/>
            <a:ext cx="7824790" cy="400110"/>
          </a:xfrm>
          <a:prstGeom prst="rect">
            <a:avLst/>
          </a:prstGeom>
        </p:spPr>
        <p:txBody>
          <a:bodyPr wrap="square">
            <a:spAutoFit/>
          </a:bodyPr>
          <a:lstStyle/>
          <a:p>
            <a:r>
              <a:rPr lang="tr-TR" sz="2000" dirty="0"/>
              <a:t>Buz aküleri ile </a:t>
            </a:r>
            <a:r>
              <a:rPr lang="tr-TR" sz="2000" dirty="0" err="1"/>
              <a:t>flakonların</a:t>
            </a:r>
            <a:r>
              <a:rPr lang="tr-TR" sz="2000" dirty="0"/>
              <a:t> arasında mutlaka kalın bir karton kullanın</a:t>
            </a:r>
          </a:p>
        </p:txBody>
      </p:sp>
      <p:pic>
        <p:nvPicPr>
          <p:cNvPr id="10" name="Object 5" descr="npo00018a"/>
          <p:cNvPicPr>
            <a:picLocks noChangeAspect="1" noChangeArrowheads="1"/>
          </p:cNvPicPr>
          <p:nvPr/>
        </p:nvPicPr>
        <p:blipFill>
          <a:blip r:embed="rId4"/>
          <a:srcRect l="20001" t="9325" r="13751" b="13800"/>
          <a:stretch>
            <a:fillRect/>
          </a:stretch>
        </p:blipFill>
        <p:spPr bwMode="auto">
          <a:xfrm>
            <a:off x="3894166" y="2771799"/>
            <a:ext cx="6273800" cy="3714776"/>
          </a:xfrm>
          <a:prstGeom prst="rect">
            <a:avLst/>
          </a:prstGeom>
          <a:noFill/>
          <a:ln w="9525" algn="ctr">
            <a:noFill/>
            <a:miter lim="800000"/>
            <a:headEnd/>
            <a:tailEnd/>
          </a:ln>
        </p:spPr>
      </p:pic>
      <p:sp>
        <p:nvSpPr>
          <p:cNvPr id="11" name="10 Dikdörtgen"/>
          <p:cNvSpPr/>
          <p:nvPr/>
        </p:nvSpPr>
        <p:spPr>
          <a:xfrm>
            <a:off x="4887926" y="6457890"/>
            <a:ext cx="4286280" cy="400110"/>
          </a:xfrm>
          <a:prstGeom prst="rect">
            <a:avLst/>
          </a:prstGeom>
        </p:spPr>
        <p:txBody>
          <a:bodyPr wrap="square">
            <a:spAutoFit/>
          </a:bodyPr>
          <a:lstStyle/>
          <a:p>
            <a:pPr>
              <a:spcBef>
                <a:spcPct val="50000"/>
              </a:spcBef>
            </a:pPr>
            <a:r>
              <a:rPr lang="tr-TR" sz="2000" dirty="0"/>
              <a:t>Dış ortam +20</a:t>
            </a:r>
            <a:r>
              <a:rPr lang="en-US" sz="2000" dirty="0">
                <a:cs typeface="Times New Roman" pitchFamily="18" charset="0"/>
              </a:rPr>
              <a:t>°</a:t>
            </a:r>
            <a:r>
              <a:rPr lang="tr-TR" sz="2000" dirty="0">
                <a:cs typeface="Times New Roman" pitchFamily="18" charset="0"/>
              </a:rPr>
              <a:t>C</a:t>
            </a:r>
            <a:r>
              <a:rPr lang="tr-TR" sz="2000" dirty="0"/>
              <a:t>, buz aküleri -16</a:t>
            </a:r>
            <a:r>
              <a:rPr lang="en-US" sz="2000" dirty="0">
                <a:cs typeface="Times New Roman" pitchFamily="18" charset="0"/>
              </a:rPr>
              <a:t>°</a:t>
            </a:r>
            <a:r>
              <a:rPr lang="tr-TR" sz="2000" dirty="0">
                <a:cs typeface="Times New Roman" pitchFamily="18" charset="0"/>
              </a:rPr>
              <a:t>C</a:t>
            </a:r>
            <a:endParaRPr lang="en-US" sz="2000" dirty="0">
              <a:cs typeface="Times New Roman" pitchFamily="18" charset="0"/>
            </a:endParaRPr>
          </a:p>
        </p:txBody>
      </p:sp>
      <p:sp>
        <p:nvSpPr>
          <p:cNvPr id="12" name="5 Dikdörtgen"/>
          <p:cNvSpPr/>
          <p:nvPr/>
        </p:nvSpPr>
        <p:spPr>
          <a:xfrm>
            <a:off x="2238348" y="1071547"/>
            <a:ext cx="7358114" cy="584775"/>
          </a:xfrm>
          <a:prstGeom prst="rect">
            <a:avLst/>
          </a:prstGeom>
        </p:spPr>
        <p:txBody>
          <a:bodyPr wrap="square">
            <a:spAutoFit/>
          </a:bodyPr>
          <a:lstStyle/>
          <a:p>
            <a:pPr algn="ctr"/>
            <a:r>
              <a:rPr lang="tr-TR" sz="3200" b="1" dirty="0" smtClean="0">
                <a:solidFill>
                  <a:srgbClr val="FF0000"/>
                </a:solidFill>
              </a:rPr>
              <a:t>AŞI NAKİL KAPLARININ HAZIRLANMASI</a:t>
            </a:r>
            <a:endParaRPr lang="tr-TR" sz="3200" b="1" dirty="0">
              <a:solidFill>
                <a:srgbClr val="FF0000"/>
              </a:solidFill>
            </a:endParaRPr>
          </a:p>
        </p:txBody>
      </p:sp>
    </p:spTree>
    <p:extLst>
      <p:ext uri="{BB962C8B-B14F-4D97-AF65-F5344CB8AC3E}">
        <p14:creationId xmlns:p14="http://schemas.microsoft.com/office/powerpoint/2010/main" val="405024894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3332142" y="1142985"/>
            <a:ext cx="5643602" cy="584775"/>
          </a:xfrm>
          <a:prstGeom prst="rect">
            <a:avLst/>
          </a:prstGeom>
        </p:spPr>
        <p:txBody>
          <a:bodyPr wrap="square">
            <a:spAutoFit/>
          </a:bodyPr>
          <a:lstStyle/>
          <a:p>
            <a:pPr algn="ctr"/>
            <a:r>
              <a:rPr lang="tr-TR" sz="3200" b="1" dirty="0" smtClean="0">
                <a:solidFill>
                  <a:srgbClr val="FF0000"/>
                </a:solidFill>
              </a:rPr>
              <a:t>BUZ AKÜLERİNİN TERLETİLMESİ</a:t>
            </a:r>
            <a:endParaRPr lang="tr-TR" sz="3200" b="1" dirty="0">
              <a:solidFill>
                <a:srgbClr val="FF0000"/>
              </a:solidFill>
            </a:endParaRPr>
          </a:p>
        </p:txBody>
      </p:sp>
      <p:sp>
        <p:nvSpPr>
          <p:cNvPr id="7" name="6 Dikdörtgen"/>
          <p:cNvSpPr/>
          <p:nvPr/>
        </p:nvSpPr>
        <p:spPr>
          <a:xfrm>
            <a:off x="534193" y="2437888"/>
            <a:ext cx="10464007" cy="142192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90000"/>
              </a:lnSpc>
              <a:buFont typeface="Arial" pitchFamily="34" charset="0"/>
              <a:buChar char="•"/>
            </a:pPr>
            <a:r>
              <a:rPr lang="tr-TR" sz="2400" dirty="0"/>
              <a:t>Buzluktan çıkarıldıkları anda -20</a:t>
            </a:r>
            <a:r>
              <a:rPr lang="en-US" sz="2400" dirty="0">
                <a:cs typeface="Times New Roman" pitchFamily="18" charset="0"/>
              </a:rPr>
              <a:t>°</a:t>
            </a:r>
            <a:r>
              <a:rPr lang="tr-TR" sz="2400" dirty="0">
                <a:cs typeface="Times New Roman" pitchFamily="18" charset="0"/>
              </a:rPr>
              <a:t>C civarındadırlar</a:t>
            </a:r>
          </a:p>
          <a:p>
            <a:pPr>
              <a:lnSpc>
                <a:spcPct val="90000"/>
              </a:lnSpc>
              <a:buFont typeface="Arial" pitchFamily="34" charset="0"/>
              <a:buChar char="•"/>
            </a:pPr>
            <a:r>
              <a:rPr lang="tr-TR" sz="2400" dirty="0">
                <a:cs typeface="Times New Roman" pitchFamily="18" charset="0"/>
              </a:rPr>
              <a:t>Donmaya hassas aşılarla bir araya gelmeden önce mutlaka terletilmeleri gereklidir.</a:t>
            </a:r>
          </a:p>
          <a:p>
            <a:pPr>
              <a:lnSpc>
                <a:spcPct val="90000"/>
              </a:lnSpc>
              <a:buFont typeface="Arial" pitchFamily="34" charset="0"/>
              <a:buChar char="•"/>
            </a:pPr>
            <a:r>
              <a:rPr lang="tr-TR" sz="2400" dirty="0">
                <a:cs typeface="Times New Roman" pitchFamily="18" charset="0"/>
              </a:rPr>
              <a:t>Çözülmeye başlayan buz dışarıdan ısı çeker, üzerine veya kenarına konulmuş olan flakonun ısısını çekerek hızla eksi derecelere getirir ve dondurur.</a:t>
            </a:r>
            <a:endParaRPr lang="tr-TR" sz="2400" dirty="0"/>
          </a:p>
        </p:txBody>
      </p:sp>
    </p:spTree>
    <p:extLst>
      <p:ext uri="{BB962C8B-B14F-4D97-AF65-F5344CB8AC3E}">
        <p14:creationId xmlns:p14="http://schemas.microsoft.com/office/powerpoint/2010/main" val="262355158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842942" y="2570146"/>
            <a:ext cx="4978400" cy="2751522"/>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90000"/>
              </a:lnSpc>
            </a:pPr>
            <a:r>
              <a:rPr lang="tr-TR" sz="2400" dirty="0"/>
              <a:t>Buz akülerini bir masaya veya düz bir ortama sıra ile diziniz.</a:t>
            </a:r>
          </a:p>
          <a:p>
            <a:pPr>
              <a:lnSpc>
                <a:spcPct val="90000"/>
              </a:lnSpc>
            </a:pPr>
            <a:r>
              <a:rPr lang="tr-TR" sz="2400" dirty="0"/>
              <a:t>Birbirlerine uzaklıkları en az 5cm olmalıdır.</a:t>
            </a:r>
          </a:p>
          <a:p>
            <a:pPr>
              <a:lnSpc>
                <a:spcPct val="90000"/>
              </a:lnSpc>
            </a:pPr>
            <a:r>
              <a:rPr lang="tr-TR" sz="2400" dirty="0"/>
              <a:t>Buz akülerini çalkalandıklarında buz parçalarının birbirine çarpma ve suyun içinde yüzme sesi duyulana kadar terletiniz.</a:t>
            </a:r>
          </a:p>
        </p:txBody>
      </p:sp>
      <p:pic>
        <p:nvPicPr>
          <p:cNvPr id="7" name="Picture 4" descr="npo000185"/>
          <p:cNvPicPr>
            <a:picLocks noChangeAspect="1" noChangeArrowheads="1"/>
          </p:cNvPicPr>
          <p:nvPr/>
        </p:nvPicPr>
        <p:blipFill>
          <a:blip r:embed="rId2"/>
          <a:srcRect/>
          <a:stretch>
            <a:fillRect/>
          </a:stretch>
        </p:blipFill>
        <p:spPr bwMode="auto">
          <a:xfrm>
            <a:off x="7188201" y="2032000"/>
            <a:ext cx="3860800" cy="4368800"/>
          </a:xfrm>
          <a:prstGeom prst="rect">
            <a:avLst/>
          </a:prstGeom>
          <a:noFill/>
          <a:ln w="9525" algn="ctr">
            <a:noFill/>
            <a:miter lim="800000"/>
            <a:headEnd/>
            <a:tailEnd/>
          </a:ln>
        </p:spPr>
      </p:pic>
      <p:sp>
        <p:nvSpPr>
          <p:cNvPr id="8" name="5 Dikdörtgen"/>
          <p:cNvSpPr/>
          <p:nvPr/>
        </p:nvSpPr>
        <p:spPr>
          <a:xfrm>
            <a:off x="3332142" y="1142985"/>
            <a:ext cx="5643602" cy="584775"/>
          </a:xfrm>
          <a:prstGeom prst="rect">
            <a:avLst/>
          </a:prstGeom>
        </p:spPr>
        <p:txBody>
          <a:bodyPr wrap="square">
            <a:spAutoFit/>
          </a:bodyPr>
          <a:lstStyle/>
          <a:p>
            <a:pPr algn="ctr"/>
            <a:r>
              <a:rPr lang="tr-TR" sz="3200" b="1" dirty="0" smtClean="0">
                <a:solidFill>
                  <a:srgbClr val="FF0000"/>
                </a:solidFill>
              </a:rPr>
              <a:t>BUZ AKÜLERİNİN TERLETİLMESİ</a:t>
            </a:r>
            <a:endParaRPr lang="tr-TR" sz="3200" b="1" dirty="0">
              <a:solidFill>
                <a:srgbClr val="FF0000"/>
              </a:solidFill>
            </a:endParaRPr>
          </a:p>
        </p:txBody>
      </p:sp>
    </p:spTree>
    <p:extLst>
      <p:ext uri="{BB962C8B-B14F-4D97-AF65-F5344CB8AC3E}">
        <p14:creationId xmlns:p14="http://schemas.microsoft.com/office/powerpoint/2010/main" val="308866484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Dikdörtgen"/>
          <p:cNvSpPr/>
          <p:nvPr/>
        </p:nvSpPr>
        <p:spPr>
          <a:xfrm>
            <a:off x="952500" y="2220899"/>
            <a:ext cx="10287000" cy="2474524"/>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812800" indent="-812800">
              <a:lnSpc>
                <a:spcPct val="90000"/>
              </a:lnSpc>
              <a:buFontTx/>
              <a:buAutoNum type="arabicParenR"/>
            </a:pPr>
            <a:r>
              <a:rPr lang="tr-TR" sz="2800" b="1" dirty="0">
                <a:solidFill>
                  <a:srgbClr val="0070C0"/>
                </a:solidFill>
              </a:rPr>
              <a:t>Aşı </a:t>
            </a:r>
            <a:r>
              <a:rPr lang="tr-TR" sz="2800" b="1" dirty="0" err="1">
                <a:solidFill>
                  <a:srgbClr val="0070C0"/>
                </a:solidFill>
              </a:rPr>
              <a:t>flakon</a:t>
            </a:r>
            <a:r>
              <a:rPr lang="tr-TR" sz="2800" b="1" dirty="0">
                <a:solidFill>
                  <a:srgbClr val="0070C0"/>
                </a:solidFill>
              </a:rPr>
              <a:t> izlemcisi nedir? </a:t>
            </a:r>
          </a:p>
          <a:p>
            <a:pPr marL="812800" indent="-812800">
              <a:lnSpc>
                <a:spcPct val="90000"/>
              </a:lnSpc>
              <a:buFontTx/>
              <a:buAutoNum type="arabicParenR"/>
            </a:pPr>
            <a:endParaRPr lang="tr-TR" sz="2400" dirty="0"/>
          </a:p>
          <a:p>
            <a:pPr marL="812800" indent="-812800">
              <a:lnSpc>
                <a:spcPct val="90000"/>
              </a:lnSpc>
              <a:buFont typeface="Arial" pitchFamily="34" charset="0"/>
              <a:buChar char="•"/>
            </a:pPr>
            <a:r>
              <a:rPr lang="tr-TR" sz="2400" dirty="0" err="1"/>
              <a:t>Flakona</a:t>
            </a:r>
            <a:r>
              <a:rPr lang="tr-TR" sz="2400" dirty="0"/>
              <a:t> yapıştırılan, ısıya hassas, ısıya maruz kaldıkça renk değiştiren ve kümülatif ısıyı ölçen bir etikettir.</a:t>
            </a:r>
          </a:p>
          <a:p>
            <a:pPr marL="812800" indent="-812800">
              <a:lnSpc>
                <a:spcPct val="90000"/>
              </a:lnSpc>
              <a:buFont typeface="Arial" pitchFamily="34" charset="0"/>
              <a:buChar char="•"/>
            </a:pPr>
            <a:endParaRPr lang="tr-TR" sz="2400" dirty="0"/>
          </a:p>
          <a:p>
            <a:pPr marL="812800" indent="-812800">
              <a:lnSpc>
                <a:spcPct val="90000"/>
              </a:lnSpc>
              <a:buFont typeface="Arial" pitchFamily="34" charset="0"/>
              <a:buChar char="•"/>
            </a:pPr>
            <a:r>
              <a:rPr lang="tr-TR" sz="2400" dirty="0"/>
              <a:t>Zaman ve ısıya maruz kalma sonucu etiketin içerisinde bulunan kare koyulaşarak dış çemberin rengine dönüşmeye başlar.</a:t>
            </a:r>
          </a:p>
        </p:txBody>
      </p:sp>
      <p:sp>
        <p:nvSpPr>
          <p:cNvPr id="4" name="Metin kutusu 3"/>
          <p:cNvSpPr txBox="1"/>
          <p:nvPr/>
        </p:nvSpPr>
        <p:spPr>
          <a:xfrm>
            <a:off x="4394200" y="990600"/>
            <a:ext cx="4195444" cy="615553"/>
          </a:xfrm>
          <a:prstGeom prst="rect">
            <a:avLst/>
          </a:prstGeom>
          <a:noFill/>
        </p:spPr>
        <p:txBody>
          <a:bodyPr wrap="none" rtlCol="0">
            <a:spAutoFit/>
          </a:bodyPr>
          <a:lstStyle/>
          <a:p>
            <a:r>
              <a:rPr lang="tr-TR" sz="3400" b="1" dirty="0" smtClean="0">
                <a:solidFill>
                  <a:srgbClr val="FF0000"/>
                </a:solidFill>
              </a:rPr>
              <a:t>AŞI FLAKON İZLEMCİSİ</a:t>
            </a:r>
            <a:endParaRPr lang="tr-TR" sz="3400" b="1" dirty="0">
              <a:solidFill>
                <a:srgbClr val="FF0000"/>
              </a:solidFill>
            </a:endParaRPr>
          </a:p>
        </p:txBody>
      </p:sp>
    </p:spTree>
    <p:extLst>
      <p:ext uri="{BB962C8B-B14F-4D97-AF65-F5344CB8AC3E}">
        <p14:creationId xmlns:p14="http://schemas.microsoft.com/office/powerpoint/2010/main" val="386397402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103210" y="2085888"/>
            <a:ext cx="6286544" cy="461665"/>
          </a:xfrm>
          <a:prstGeom prst="rect">
            <a:avLst/>
          </a:prstGeom>
        </p:spPr>
        <p:txBody>
          <a:bodyPr wrap="square">
            <a:spAutoFit/>
          </a:bodyPr>
          <a:lstStyle/>
          <a:p>
            <a:pPr algn="ctr"/>
            <a:r>
              <a:rPr lang="tr-TR" sz="2400" b="1" dirty="0">
                <a:solidFill>
                  <a:srgbClr val="0070C0"/>
                </a:solidFill>
              </a:rPr>
              <a:t>Aşıların termostabilitesi ve VVM</a:t>
            </a:r>
          </a:p>
        </p:txBody>
      </p:sp>
      <p:sp>
        <p:nvSpPr>
          <p:cNvPr id="8" name="7 Dikdörtgen"/>
          <p:cNvSpPr/>
          <p:nvPr/>
        </p:nvSpPr>
        <p:spPr>
          <a:xfrm>
            <a:off x="836590" y="2942201"/>
            <a:ext cx="3022600" cy="3046988"/>
          </a:xfrm>
          <a:prstGeom prst="rect">
            <a:avLst/>
          </a:prstGeom>
        </p:spPr>
        <p:txBody>
          <a:bodyPr wrap="square">
            <a:spAutoFit/>
          </a:bodyPr>
          <a:lstStyle/>
          <a:p>
            <a:pPr algn="just"/>
            <a:r>
              <a:rPr lang="tr-TR" sz="2400" dirty="0"/>
              <a:t>Aşıların </a:t>
            </a:r>
            <a:r>
              <a:rPr lang="tr-TR" sz="2400" dirty="0" err="1" smtClean="0"/>
              <a:t>termostabiliteleri</a:t>
            </a:r>
            <a:r>
              <a:rPr lang="tr-TR" sz="2400" dirty="0" smtClean="0"/>
              <a:t> </a:t>
            </a:r>
            <a:r>
              <a:rPr lang="tr-TR" sz="2400" dirty="0"/>
              <a:t>göz </a:t>
            </a:r>
            <a:r>
              <a:rPr lang="tr-TR" sz="2400" dirty="0">
                <a:solidFill>
                  <a:srgbClr val="FF0000"/>
                </a:solidFill>
              </a:rPr>
              <a:t>önünde</a:t>
            </a:r>
            <a:r>
              <a:rPr lang="tr-TR" sz="2400" dirty="0"/>
              <a:t> bulundurularak, ısıya maruz kalma sürelerini belirlemek için aşı flakon izlemcileri kullanılmaktadır</a:t>
            </a:r>
          </a:p>
        </p:txBody>
      </p:sp>
      <p:pic>
        <p:nvPicPr>
          <p:cNvPr id="10" name="Object 3" descr="npo00019c"/>
          <p:cNvPicPr>
            <a:picLocks noChangeAspect="1" noChangeArrowheads="1"/>
          </p:cNvPicPr>
          <p:nvPr/>
        </p:nvPicPr>
        <p:blipFill>
          <a:blip r:embed="rId2"/>
          <a:srcRect/>
          <a:stretch>
            <a:fillRect/>
          </a:stretch>
        </p:blipFill>
        <p:spPr bwMode="auto">
          <a:xfrm>
            <a:off x="5491162" y="2316721"/>
            <a:ext cx="6071020" cy="4297947"/>
          </a:xfrm>
          <a:prstGeom prst="rect">
            <a:avLst/>
          </a:prstGeom>
          <a:noFill/>
          <a:ln w="9525" algn="ctr">
            <a:noFill/>
            <a:miter lim="800000"/>
            <a:headEnd/>
            <a:tailEnd/>
          </a:ln>
        </p:spPr>
      </p:pic>
      <p:sp>
        <p:nvSpPr>
          <p:cNvPr id="11" name="Metin kutusu 10"/>
          <p:cNvSpPr txBox="1"/>
          <p:nvPr/>
        </p:nvSpPr>
        <p:spPr>
          <a:xfrm>
            <a:off x="3979862" y="990600"/>
            <a:ext cx="4195444" cy="615553"/>
          </a:xfrm>
          <a:prstGeom prst="rect">
            <a:avLst/>
          </a:prstGeom>
          <a:noFill/>
        </p:spPr>
        <p:txBody>
          <a:bodyPr wrap="none" rtlCol="0">
            <a:spAutoFit/>
          </a:bodyPr>
          <a:lstStyle/>
          <a:p>
            <a:r>
              <a:rPr lang="tr-TR" sz="3400" b="1" dirty="0" smtClean="0">
                <a:solidFill>
                  <a:srgbClr val="FF0000"/>
                </a:solidFill>
              </a:rPr>
              <a:t>AŞI FLAKON İZLEMCİSİ</a:t>
            </a:r>
            <a:endParaRPr lang="tr-TR" sz="3400" b="1" dirty="0">
              <a:solidFill>
                <a:srgbClr val="FF0000"/>
              </a:solidFill>
            </a:endParaRPr>
          </a:p>
        </p:txBody>
      </p:sp>
    </p:spTree>
    <p:extLst>
      <p:ext uri="{BB962C8B-B14F-4D97-AF65-F5344CB8AC3E}">
        <p14:creationId xmlns:p14="http://schemas.microsoft.com/office/powerpoint/2010/main" val="273767670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876300" y="2568565"/>
            <a:ext cx="10426700" cy="212365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609600" indent="-609600">
              <a:buFontTx/>
              <a:buAutoNum type="arabicParenR" startAt="2"/>
            </a:pPr>
            <a:r>
              <a:rPr lang="tr-TR" sz="2800" b="1" dirty="0">
                <a:solidFill>
                  <a:srgbClr val="0070C0"/>
                </a:solidFill>
              </a:rPr>
              <a:t>+8</a:t>
            </a:r>
            <a:r>
              <a:rPr lang="en-US" sz="2800" b="1" dirty="0">
                <a:solidFill>
                  <a:srgbClr val="0070C0"/>
                </a:solidFill>
                <a:cs typeface="Times New Roman" pitchFamily="18" charset="0"/>
              </a:rPr>
              <a:t>°</a:t>
            </a:r>
            <a:r>
              <a:rPr lang="tr-TR" sz="2800" b="1" dirty="0">
                <a:solidFill>
                  <a:srgbClr val="0070C0"/>
                </a:solidFill>
                <a:cs typeface="Times New Roman" pitchFamily="18" charset="0"/>
              </a:rPr>
              <a:t>C`</a:t>
            </a:r>
            <a:r>
              <a:rPr lang="tr-TR" sz="2800" b="1" dirty="0" err="1">
                <a:solidFill>
                  <a:srgbClr val="0070C0"/>
                </a:solidFill>
                <a:cs typeface="Times New Roman" pitchFamily="18" charset="0"/>
              </a:rPr>
              <a:t>nin</a:t>
            </a:r>
            <a:r>
              <a:rPr lang="tr-TR" sz="2800" b="1" dirty="0">
                <a:solidFill>
                  <a:srgbClr val="0070C0"/>
                </a:solidFill>
                <a:cs typeface="Times New Roman" pitchFamily="18" charset="0"/>
              </a:rPr>
              <a:t> üzerine çıkıldığında VVM hemen renk değiştirir mi ?</a:t>
            </a:r>
          </a:p>
          <a:p>
            <a:pPr marL="609600" indent="-609600">
              <a:buFontTx/>
              <a:buAutoNum type="arabicParenR" startAt="2"/>
            </a:pPr>
            <a:endParaRPr lang="tr-TR" sz="3200" dirty="0">
              <a:cs typeface="Times New Roman" pitchFamily="18" charset="0"/>
            </a:endParaRPr>
          </a:p>
          <a:p>
            <a:pPr marL="609600" indent="-609600">
              <a:buFont typeface="Arial" pitchFamily="34" charset="0"/>
              <a:buChar char="•"/>
            </a:pPr>
            <a:r>
              <a:rPr lang="tr-TR" sz="2400" dirty="0">
                <a:cs typeface="Times New Roman" pitchFamily="18" charset="0"/>
              </a:rPr>
              <a:t>Hayır. Orta derece bir ısıya maruz kalmakla acil bir renk değişikliği olmaz</a:t>
            </a:r>
          </a:p>
          <a:p>
            <a:pPr marL="609600" indent="-609600">
              <a:buFont typeface="Arial" pitchFamily="34" charset="0"/>
              <a:buChar char="•"/>
            </a:pPr>
            <a:endParaRPr lang="tr-TR" sz="2400" dirty="0">
              <a:cs typeface="Times New Roman" pitchFamily="18" charset="0"/>
            </a:endParaRPr>
          </a:p>
          <a:p>
            <a:pPr marL="609600" indent="-609600">
              <a:buFont typeface="Arial" pitchFamily="34" charset="0"/>
              <a:buChar char="•"/>
            </a:pPr>
            <a:r>
              <a:rPr lang="tr-TR" sz="2400" dirty="0">
                <a:cs typeface="Times New Roman" pitchFamily="18" charset="0"/>
              </a:rPr>
              <a:t>Renk değişikliği oranı maruz kalınan ısının yüksekliği ile değişmektedir</a:t>
            </a:r>
            <a:endParaRPr lang="tr-TR" sz="2400" dirty="0"/>
          </a:p>
        </p:txBody>
      </p:sp>
      <p:sp>
        <p:nvSpPr>
          <p:cNvPr id="7" name="Metin kutusu 6"/>
          <p:cNvSpPr txBox="1"/>
          <p:nvPr/>
        </p:nvSpPr>
        <p:spPr>
          <a:xfrm>
            <a:off x="3991928" y="1511300"/>
            <a:ext cx="4195444" cy="615553"/>
          </a:xfrm>
          <a:prstGeom prst="rect">
            <a:avLst/>
          </a:prstGeom>
          <a:noFill/>
        </p:spPr>
        <p:txBody>
          <a:bodyPr wrap="none" rtlCol="0">
            <a:spAutoFit/>
          </a:bodyPr>
          <a:lstStyle/>
          <a:p>
            <a:r>
              <a:rPr lang="tr-TR" sz="3400" b="1" dirty="0" smtClean="0">
                <a:solidFill>
                  <a:srgbClr val="FF0000"/>
                </a:solidFill>
              </a:rPr>
              <a:t>AŞI FLAKON İZLEMCİSİ</a:t>
            </a:r>
            <a:endParaRPr lang="tr-TR" sz="3400" b="1" dirty="0">
              <a:solidFill>
                <a:srgbClr val="FF0000"/>
              </a:solidFill>
            </a:endParaRPr>
          </a:p>
        </p:txBody>
      </p:sp>
    </p:spTree>
    <p:extLst>
      <p:ext uri="{BB962C8B-B14F-4D97-AF65-F5344CB8AC3E}">
        <p14:creationId xmlns:p14="http://schemas.microsoft.com/office/powerpoint/2010/main" val="311873555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812800" y="2135178"/>
            <a:ext cx="10731500" cy="3046988"/>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marL="609600" indent="-609600">
              <a:buFontTx/>
              <a:buAutoNum type="arabicParenR" startAt="3"/>
            </a:pPr>
            <a:r>
              <a:rPr lang="tr-TR" sz="2800" b="1" dirty="0">
                <a:solidFill>
                  <a:srgbClr val="0070C0"/>
                </a:solidFill>
              </a:rPr>
              <a:t>VVM aşı </a:t>
            </a:r>
            <a:r>
              <a:rPr lang="tr-TR" sz="2800" b="1" dirty="0" err="1">
                <a:solidFill>
                  <a:srgbClr val="0070C0"/>
                </a:solidFill>
              </a:rPr>
              <a:t>potensini</a:t>
            </a:r>
            <a:r>
              <a:rPr lang="tr-TR" sz="2800" b="1" dirty="0">
                <a:solidFill>
                  <a:srgbClr val="0070C0"/>
                </a:solidFill>
              </a:rPr>
              <a:t> ölçer mi?</a:t>
            </a:r>
          </a:p>
          <a:p>
            <a:pPr marL="609600" indent="-609600">
              <a:buFontTx/>
              <a:buAutoNum type="arabicParenR" startAt="3"/>
            </a:pPr>
            <a:endParaRPr lang="tr-TR" sz="3200" dirty="0"/>
          </a:p>
          <a:p>
            <a:pPr marL="609600" indent="-609600">
              <a:buFont typeface="Arial" pitchFamily="34" charset="0"/>
              <a:buChar char="•"/>
            </a:pPr>
            <a:r>
              <a:rPr lang="tr-TR" sz="3200" dirty="0"/>
              <a:t>Hayır. </a:t>
            </a:r>
            <a:r>
              <a:rPr lang="tr-TR" sz="3200" dirty="0" smtClean="0"/>
              <a:t>Direkt </a:t>
            </a:r>
            <a:r>
              <a:rPr lang="tr-TR" sz="3200" dirty="0"/>
              <a:t>olarak </a:t>
            </a:r>
            <a:r>
              <a:rPr lang="tr-TR" sz="3200" dirty="0" err="1"/>
              <a:t>potensi</a:t>
            </a:r>
            <a:r>
              <a:rPr lang="tr-TR" sz="3200" dirty="0"/>
              <a:t> </a:t>
            </a:r>
            <a:r>
              <a:rPr lang="tr-TR" sz="3200" dirty="0" smtClean="0"/>
              <a:t>ölçmez, </a:t>
            </a:r>
            <a:r>
              <a:rPr lang="tr-TR" sz="3200" dirty="0"/>
              <a:t>fakat </a:t>
            </a:r>
            <a:r>
              <a:rPr lang="tr-TR" sz="3200" dirty="0" err="1" smtClean="0"/>
              <a:t>potensi</a:t>
            </a:r>
            <a:r>
              <a:rPr lang="tr-TR" sz="3200" dirty="0" smtClean="0"/>
              <a:t> etkileyecek </a:t>
            </a:r>
            <a:r>
              <a:rPr lang="tr-TR" sz="3200" dirty="0"/>
              <a:t>ısıya maruz kalma etkisini gösterir.</a:t>
            </a:r>
          </a:p>
          <a:p>
            <a:pPr marL="609600" indent="-609600">
              <a:buFont typeface="Arial" pitchFamily="34" charset="0"/>
              <a:buChar char="•"/>
            </a:pPr>
            <a:endParaRPr lang="tr-TR" sz="3200" dirty="0"/>
          </a:p>
          <a:p>
            <a:pPr marL="609600" indent="-609600">
              <a:buFont typeface="Arial" pitchFamily="34" charset="0"/>
              <a:buChar char="•"/>
            </a:pPr>
            <a:r>
              <a:rPr lang="tr-TR" sz="3200" dirty="0"/>
              <a:t>Donma ile ilgili bir belirteç değildir.</a:t>
            </a:r>
          </a:p>
        </p:txBody>
      </p:sp>
      <p:sp>
        <p:nvSpPr>
          <p:cNvPr id="7" name="Metin kutusu 6"/>
          <p:cNvSpPr txBox="1"/>
          <p:nvPr/>
        </p:nvSpPr>
        <p:spPr>
          <a:xfrm>
            <a:off x="4394200" y="990600"/>
            <a:ext cx="4195444" cy="615553"/>
          </a:xfrm>
          <a:prstGeom prst="rect">
            <a:avLst/>
          </a:prstGeom>
          <a:noFill/>
        </p:spPr>
        <p:txBody>
          <a:bodyPr wrap="none" rtlCol="0">
            <a:spAutoFit/>
          </a:bodyPr>
          <a:lstStyle/>
          <a:p>
            <a:r>
              <a:rPr lang="tr-TR" sz="3400" b="1" dirty="0" smtClean="0">
                <a:solidFill>
                  <a:srgbClr val="FF0000"/>
                </a:solidFill>
              </a:rPr>
              <a:t>AŞI FLAKON İZLEMCİSİ</a:t>
            </a:r>
            <a:endParaRPr lang="tr-TR" sz="3400" b="1" dirty="0">
              <a:solidFill>
                <a:srgbClr val="FF0000"/>
              </a:solidFill>
            </a:endParaRPr>
          </a:p>
        </p:txBody>
      </p:sp>
    </p:spTree>
    <p:extLst>
      <p:ext uri="{BB962C8B-B14F-4D97-AF65-F5344CB8AC3E}">
        <p14:creationId xmlns:p14="http://schemas.microsoft.com/office/powerpoint/2010/main" val="126999114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1296958" y="2387584"/>
            <a:ext cx="8358246" cy="3539430"/>
          </a:xfrm>
          <a:prstGeom prst="rect">
            <a:avLst/>
          </a:prstGeom>
        </p:spPr>
        <p:style>
          <a:lnRef idx="2">
            <a:schemeClr val="accent5"/>
          </a:lnRef>
          <a:fillRef idx="1">
            <a:schemeClr val="lt1"/>
          </a:fillRef>
          <a:effectRef idx="0">
            <a:schemeClr val="accent5"/>
          </a:effectRef>
          <a:fontRef idx="minor">
            <a:schemeClr val="dk1"/>
          </a:fontRef>
        </p:style>
        <p:txBody>
          <a:bodyPr wrap="square" rIns="504000">
            <a:spAutoFit/>
          </a:bodyPr>
          <a:lstStyle/>
          <a:p>
            <a:pPr algn="ctr"/>
            <a:r>
              <a:rPr lang="tr-TR" sz="3200" b="1" dirty="0"/>
              <a:t>OPA         </a:t>
            </a:r>
            <a:r>
              <a:rPr lang="tr-TR" sz="3200" b="1" dirty="0" smtClean="0"/>
              <a:t>                                     1  </a:t>
            </a:r>
            <a:r>
              <a:rPr lang="tr-TR" sz="3200" b="1" dirty="0"/>
              <a:t>AY</a:t>
            </a:r>
          </a:p>
          <a:p>
            <a:pPr algn="ctr"/>
            <a:endParaRPr lang="tr-TR" sz="3200" b="1" dirty="0"/>
          </a:p>
          <a:p>
            <a:pPr algn="ctr"/>
            <a:endParaRPr lang="tr-TR" sz="3200" b="1" dirty="0"/>
          </a:p>
          <a:p>
            <a:pPr algn="ctr"/>
            <a:r>
              <a:rPr lang="tr-TR" sz="3200" b="1" dirty="0"/>
              <a:t>        BCG     </a:t>
            </a:r>
            <a:r>
              <a:rPr lang="tr-TR" sz="3200" b="1" dirty="0" smtClean="0"/>
              <a:t>                                         </a:t>
            </a:r>
            <a:r>
              <a:rPr lang="tr-TR" sz="3200" b="1" dirty="0"/>
              <a:t>6  SAAT</a:t>
            </a:r>
          </a:p>
          <a:p>
            <a:pPr algn="ctr"/>
            <a:endParaRPr lang="tr-TR" sz="3200" b="1" dirty="0"/>
          </a:p>
          <a:p>
            <a:pPr algn="ctr"/>
            <a:r>
              <a:rPr lang="tr-TR" sz="3200" b="1" dirty="0"/>
              <a:t>         </a:t>
            </a:r>
          </a:p>
          <a:p>
            <a:pPr algn="ctr"/>
            <a:r>
              <a:rPr lang="tr-TR" sz="3200" b="1" dirty="0"/>
              <a:t>    KIZAMIK   </a:t>
            </a:r>
            <a:r>
              <a:rPr lang="tr-TR" sz="3200" b="1" dirty="0" smtClean="0"/>
              <a:t>                                   </a:t>
            </a:r>
            <a:r>
              <a:rPr lang="tr-TR" sz="3200" b="1" dirty="0"/>
              <a:t>8 SAAT</a:t>
            </a:r>
          </a:p>
        </p:txBody>
      </p:sp>
      <p:sp>
        <p:nvSpPr>
          <p:cNvPr id="4" name="Metin kutusu 3"/>
          <p:cNvSpPr txBox="1"/>
          <p:nvPr/>
        </p:nvSpPr>
        <p:spPr>
          <a:xfrm>
            <a:off x="952500" y="1130300"/>
            <a:ext cx="9848658" cy="461665"/>
          </a:xfrm>
          <a:prstGeom prst="rect">
            <a:avLst/>
          </a:prstGeom>
          <a:noFill/>
        </p:spPr>
        <p:txBody>
          <a:bodyPr wrap="none" rtlCol="0">
            <a:spAutoFit/>
          </a:bodyPr>
          <a:lstStyle/>
          <a:p>
            <a:r>
              <a:rPr lang="tr-TR" sz="2400" b="1" dirty="0" smtClean="0">
                <a:solidFill>
                  <a:srgbClr val="FF0000"/>
                </a:solidFill>
              </a:rPr>
              <a:t>ÇOKLU DOZ AŞILARIN AÇILDIKTAN SONRA MAKSİMUM KULLANIM SÜRELERİ</a:t>
            </a:r>
            <a:endParaRPr lang="tr-TR" sz="2400" b="1" dirty="0">
              <a:solidFill>
                <a:srgbClr val="FF0000"/>
              </a:solidFill>
            </a:endParaRPr>
          </a:p>
        </p:txBody>
      </p:sp>
      <p:sp>
        <p:nvSpPr>
          <p:cNvPr id="7" name="Sağ Ok 6"/>
          <p:cNvSpPr/>
          <p:nvPr/>
        </p:nvSpPr>
        <p:spPr>
          <a:xfrm>
            <a:off x="4517231" y="2412968"/>
            <a:ext cx="2222500" cy="787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Açıldıktan sonra</a:t>
            </a:r>
            <a:endParaRPr lang="tr-TR" dirty="0"/>
          </a:p>
        </p:txBody>
      </p:sp>
      <p:sp>
        <p:nvSpPr>
          <p:cNvPr id="9" name="Sağ Ok 8"/>
          <p:cNvSpPr/>
          <p:nvPr/>
        </p:nvSpPr>
        <p:spPr>
          <a:xfrm>
            <a:off x="4517231" y="3682984"/>
            <a:ext cx="2222500" cy="787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Açıldıktan sonra</a:t>
            </a:r>
            <a:endParaRPr lang="tr-TR" dirty="0"/>
          </a:p>
        </p:txBody>
      </p:sp>
      <p:sp>
        <p:nvSpPr>
          <p:cNvPr id="10" name="Sağ Ok 9"/>
          <p:cNvSpPr/>
          <p:nvPr/>
        </p:nvSpPr>
        <p:spPr>
          <a:xfrm>
            <a:off x="4517231" y="4978384"/>
            <a:ext cx="2222500" cy="787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Açıldıktan sonra</a:t>
            </a:r>
            <a:endParaRPr lang="tr-TR" dirty="0"/>
          </a:p>
        </p:txBody>
      </p:sp>
    </p:spTree>
    <p:extLst>
      <p:ext uri="{BB962C8B-B14F-4D97-AF65-F5344CB8AC3E}">
        <p14:creationId xmlns:p14="http://schemas.microsoft.com/office/powerpoint/2010/main" val="154066071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2789218" y="1079719"/>
            <a:ext cx="5715040" cy="584775"/>
          </a:xfrm>
          <a:prstGeom prst="rect">
            <a:avLst/>
          </a:prstGeom>
        </p:spPr>
        <p:txBody>
          <a:bodyPr wrap="square">
            <a:spAutoFit/>
          </a:bodyPr>
          <a:lstStyle/>
          <a:p>
            <a:r>
              <a:rPr lang="tr-TR" sz="3200" b="1" dirty="0" smtClean="0">
                <a:solidFill>
                  <a:srgbClr val="FF0000"/>
                </a:solidFill>
              </a:rPr>
              <a:t>SOĞUK ZİNCİR İZLEME KARTLARI</a:t>
            </a:r>
            <a:endParaRPr lang="tr-TR" sz="3200" b="1" dirty="0">
              <a:solidFill>
                <a:srgbClr val="FF0000"/>
              </a:solidFill>
            </a:endParaRPr>
          </a:p>
        </p:txBody>
      </p:sp>
      <p:pic>
        <p:nvPicPr>
          <p:cNvPr id="7" name="Picture 4" descr="npo00019e"/>
          <p:cNvPicPr>
            <a:picLocks noChangeAspect="1" noChangeArrowheads="1"/>
          </p:cNvPicPr>
          <p:nvPr/>
        </p:nvPicPr>
        <p:blipFill>
          <a:blip r:embed="rId2"/>
          <a:srcRect/>
          <a:stretch>
            <a:fillRect/>
          </a:stretch>
        </p:blipFill>
        <p:spPr bwMode="auto">
          <a:xfrm>
            <a:off x="2063751" y="1989138"/>
            <a:ext cx="3300413" cy="4114800"/>
          </a:xfrm>
          <a:prstGeom prst="rect">
            <a:avLst/>
          </a:prstGeom>
          <a:noFill/>
          <a:ln w="9525" algn="ctr">
            <a:solidFill>
              <a:srgbClr val="000066"/>
            </a:solidFill>
            <a:miter lim="800000"/>
            <a:headEnd/>
            <a:tailEnd/>
          </a:ln>
        </p:spPr>
      </p:pic>
      <p:pic>
        <p:nvPicPr>
          <p:cNvPr id="8" name="Picture 5" descr="npo0001a0"/>
          <p:cNvPicPr>
            <a:picLocks noChangeAspect="1" noChangeArrowheads="1"/>
          </p:cNvPicPr>
          <p:nvPr/>
        </p:nvPicPr>
        <p:blipFill>
          <a:blip r:embed="rId3"/>
          <a:srcRect/>
          <a:stretch>
            <a:fillRect/>
          </a:stretch>
        </p:blipFill>
        <p:spPr bwMode="auto">
          <a:xfrm>
            <a:off x="6600826" y="1916113"/>
            <a:ext cx="3167063" cy="792162"/>
          </a:xfrm>
          <a:prstGeom prst="rect">
            <a:avLst/>
          </a:prstGeom>
          <a:noFill/>
          <a:ln w="9525" algn="ctr">
            <a:noFill/>
            <a:miter lim="800000"/>
            <a:headEnd/>
            <a:tailEnd/>
          </a:ln>
        </p:spPr>
      </p:pic>
      <p:sp>
        <p:nvSpPr>
          <p:cNvPr id="9" name="8 Dikdörtgen"/>
          <p:cNvSpPr/>
          <p:nvPr/>
        </p:nvSpPr>
        <p:spPr>
          <a:xfrm>
            <a:off x="6167438" y="3573463"/>
            <a:ext cx="4932362" cy="1569660"/>
          </a:xfrm>
          <a:prstGeom prst="rect">
            <a:avLst/>
          </a:prstGeom>
        </p:spPr>
        <p:txBody>
          <a:bodyPr wrap="square">
            <a:spAutoFit/>
          </a:bodyPr>
          <a:lstStyle/>
          <a:p>
            <a:r>
              <a:rPr lang="tr-TR" sz="3200" dirty="0"/>
              <a:t>Aşıların +8</a:t>
            </a:r>
            <a:r>
              <a:rPr lang="en-US" sz="3200" dirty="0">
                <a:cs typeface="Times New Roman" pitchFamily="18" charset="0"/>
              </a:rPr>
              <a:t>°</a:t>
            </a:r>
            <a:r>
              <a:rPr lang="tr-TR" sz="3200" dirty="0">
                <a:cs typeface="Times New Roman" pitchFamily="18" charset="0"/>
              </a:rPr>
              <a:t>C`</a:t>
            </a:r>
            <a:r>
              <a:rPr lang="tr-TR" sz="3200" dirty="0" err="1">
                <a:cs typeface="Times New Roman" pitchFamily="18" charset="0"/>
              </a:rPr>
              <a:t>nin</a:t>
            </a:r>
            <a:r>
              <a:rPr lang="tr-TR" sz="3200" dirty="0">
                <a:cs typeface="Times New Roman" pitchFamily="18" charset="0"/>
              </a:rPr>
              <a:t> üzerindeki ısılar</a:t>
            </a:r>
            <a:r>
              <a:rPr lang="tr-TR" sz="3200" dirty="0"/>
              <a:t>a </a:t>
            </a:r>
            <a:r>
              <a:rPr lang="tr-TR" sz="3200" dirty="0" err="1"/>
              <a:t>maruziyeti</a:t>
            </a:r>
            <a:r>
              <a:rPr lang="tr-TR" sz="3200" dirty="0">
                <a:cs typeface="Times New Roman" pitchFamily="18" charset="0"/>
              </a:rPr>
              <a:t> ve süresi hakkında bilgi verirler</a:t>
            </a:r>
            <a:endParaRPr lang="tr-TR" sz="3200" dirty="0"/>
          </a:p>
        </p:txBody>
      </p:sp>
    </p:spTree>
    <p:extLst>
      <p:ext uri="{BB962C8B-B14F-4D97-AF65-F5344CB8AC3E}">
        <p14:creationId xmlns:p14="http://schemas.microsoft.com/office/powerpoint/2010/main" val="3025748211"/>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1117600" y="2290755"/>
            <a:ext cx="10261600" cy="2677656"/>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buFont typeface="Arial" pitchFamily="34" charset="0"/>
              <a:buChar char="•"/>
            </a:pPr>
            <a:r>
              <a:rPr lang="tr-TR" sz="2800" dirty="0"/>
              <a:t>Aşının üretildiği andan itibaren kullanıldığı sağlık kuruluşuna ulaşmasına kadar geçen tüm nakliye süresince aşıya eşlik ederler.</a:t>
            </a:r>
          </a:p>
          <a:p>
            <a:pPr>
              <a:buFont typeface="Arial" pitchFamily="34" charset="0"/>
              <a:buChar char="•"/>
            </a:pPr>
            <a:endParaRPr lang="tr-TR" sz="2800" dirty="0"/>
          </a:p>
          <a:p>
            <a:pPr>
              <a:buFont typeface="Arial" pitchFamily="34" charset="0"/>
              <a:buChar char="•"/>
            </a:pPr>
            <a:r>
              <a:rPr lang="tr-TR" sz="2800" dirty="0"/>
              <a:t>Isı +10</a:t>
            </a:r>
            <a:r>
              <a:rPr lang="en-US" sz="2800" dirty="0">
                <a:cs typeface="Times New Roman" pitchFamily="18" charset="0"/>
              </a:rPr>
              <a:t>°</a:t>
            </a:r>
            <a:r>
              <a:rPr lang="tr-TR" sz="2800" dirty="0">
                <a:cs typeface="Times New Roman" pitchFamily="18" charset="0"/>
              </a:rPr>
              <a:t>C`</a:t>
            </a:r>
            <a:r>
              <a:rPr lang="tr-TR" sz="2800" dirty="0" err="1">
                <a:cs typeface="Times New Roman" pitchFamily="18" charset="0"/>
              </a:rPr>
              <a:t>nin</a:t>
            </a:r>
            <a:r>
              <a:rPr lang="tr-TR" sz="2800" dirty="0">
                <a:cs typeface="Times New Roman" pitchFamily="18" charset="0"/>
              </a:rPr>
              <a:t> üzerine çıktıkça aktive olmuş kartın gözleri sıra ile mavileşmeye başlar, maruz kalınan ısı </a:t>
            </a:r>
            <a:r>
              <a:rPr lang="tr-TR" sz="2800" dirty="0"/>
              <a:t>arttıkça daha çabuk mavileşme gerçekleşir.</a:t>
            </a:r>
          </a:p>
        </p:txBody>
      </p:sp>
      <p:sp>
        <p:nvSpPr>
          <p:cNvPr id="7" name="5 Dikdörtgen"/>
          <p:cNvSpPr/>
          <p:nvPr/>
        </p:nvSpPr>
        <p:spPr>
          <a:xfrm>
            <a:off x="2789218" y="1079719"/>
            <a:ext cx="5715040" cy="584775"/>
          </a:xfrm>
          <a:prstGeom prst="rect">
            <a:avLst/>
          </a:prstGeom>
        </p:spPr>
        <p:txBody>
          <a:bodyPr wrap="square">
            <a:spAutoFit/>
          </a:bodyPr>
          <a:lstStyle/>
          <a:p>
            <a:r>
              <a:rPr lang="tr-TR" sz="3200" b="1" dirty="0" smtClean="0">
                <a:solidFill>
                  <a:srgbClr val="FF0000"/>
                </a:solidFill>
              </a:rPr>
              <a:t>SOĞUK ZİNCİR İZLEME KARTLARI</a:t>
            </a:r>
            <a:endParaRPr lang="tr-TR" sz="3200" b="1" dirty="0">
              <a:solidFill>
                <a:srgbClr val="FF0000"/>
              </a:solidFill>
            </a:endParaRPr>
          </a:p>
        </p:txBody>
      </p:sp>
    </p:spTree>
    <p:extLst>
      <p:ext uri="{BB962C8B-B14F-4D97-AF65-F5344CB8AC3E}">
        <p14:creationId xmlns:p14="http://schemas.microsoft.com/office/powerpoint/2010/main" val="2578803578"/>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Dikdörtgen"/>
          <p:cNvSpPr/>
          <p:nvPr/>
        </p:nvSpPr>
        <p:spPr>
          <a:xfrm>
            <a:off x="914400" y="1608154"/>
            <a:ext cx="10883900" cy="1015663"/>
          </a:xfrm>
          <a:prstGeom prst="rect">
            <a:avLst/>
          </a:prstGeom>
        </p:spPr>
        <p:txBody>
          <a:bodyPr wrap="square">
            <a:spAutoFit/>
          </a:bodyPr>
          <a:lstStyle/>
          <a:p>
            <a:pPr marL="457200" indent="-457200">
              <a:buFont typeface="Arial" panose="020B0604020202020204" pitchFamily="34" charset="0"/>
              <a:buChar char="•"/>
            </a:pPr>
            <a:r>
              <a:rPr lang="tr-TR" sz="3000" dirty="0"/>
              <a:t>ABC bölümleri aşının +10</a:t>
            </a:r>
            <a:r>
              <a:rPr lang="en-US" sz="3000" dirty="0">
                <a:cs typeface="Times New Roman" pitchFamily="18" charset="0"/>
              </a:rPr>
              <a:t>°</a:t>
            </a:r>
            <a:r>
              <a:rPr lang="tr-TR" sz="3000" dirty="0">
                <a:cs typeface="Times New Roman" pitchFamily="18" charset="0"/>
              </a:rPr>
              <a:t>C`</a:t>
            </a:r>
            <a:r>
              <a:rPr lang="tr-TR" sz="3000" dirty="0" err="1">
                <a:cs typeface="Times New Roman" pitchFamily="18" charset="0"/>
              </a:rPr>
              <a:t>nin</a:t>
            </a:r>
            <a:r>
              <a:rPr lang="tr-TR" sz="3000" dirty="0">
                <a:cs typeface="Times New Roman" pitchFamily="18" charset="0"/>
              </a:rPr>
              <a:t> üzerinde maruz kaldıkları ısıları,</a:t>
            </a:r>
          </a:p>
          <a:p>
            <a:pPr marL="457200" indent="-457200">
              <a:buFont typeface="Arial" panose="020B0604020202020204" pitchFamily="34" charset="0"/>
              <a:buChar char="•"/>
            </a:pPr>
            <a:r>
              <a:rPr lang="tr-TR" sz="3000" dirty="0">
                <a:cs typeface="Times New Roman" pitchFamily="18" charset="0"/>
              </a:rPr>
              <a:t> D bölümü ise +34</a:t>
            </a:r>
            <a:r>
              <a:rPr lang="en-US" sz="3000" dirty="0">
                <a:cs typeface="Times New Roman" pitchFamily="18" charset="0"/>
              </a:rPr>
              <a:t>°</a:t>
            </a:r>
            <a:r>
              <a:rPr lang="tr-TR" sz="3000" dirty="0">
                <a:cs typeface="Times New Roman" pitchFamily="18" charset="0"/>
              </a:rPr>
              <a:t>C`</a:t>
            </a:r>
            <a:r>
              <a:rPr lang="tr-TR" sz="3000" dirty="0" err="1">
                <a:cs typeface="Times New Roman" pitchFamily="18" charset="0"/>
              </a:rPr>
              <a:t>nin</a:t>
            </a:r>
            <a:r>
              <a:rPr lang="tr-TR" sz="3000" dirty="0">
                <a:cs typeface="Times New Roman" pitchFamily="18" charset="0"/>
              </a:rPr>
              <a:t> üzerinde maruz kalınan ısıları belirtir.</a:t>
            </a:r>
            <a:endParaRPr lang="tr-TR" sz="3000" dirty="0"/>
          </a:p>
        </p:txBody>
      </p:sp>
      <p:pic>
        <p:nvPicPr>
          <p:cNvPr id="8" name="Object 2" descr="npo0001a1"/>
          <p:cNvPicPr>
            <a:picLocks noChangeAspect="1" noChangeArrowheads="1"/>
          </p:cNvPicPr>
          <p:nvPr/>
        </p:nvPicPr>
        <p:blipFill>
          <a:blip r:embed="rId2"/>
          <a:srcRect/>
          <a:stretch>
            <a:fillRect/>
          </a:stretch>
        </p:blipFill>
        <p:spPr bwMode="auto">
          <a:xfrm>
            <a:off x="4352937" y="2740026"/>
            <a:ext cx="3457575" cy="3800475"/>
          </a:xfrm>
          <a:prstGeom prst="rect">
            <a:avLst/>
          </a:prstGeom>
          <a:noFill/>
          <a:ln w="9525" algn="ctr">
            <a:noFill/>
            <a:miter lim="800000"/>
            <a:headEnd/>
            <a:tailEnd/>
          </a:ln>
        </p:spPr>
      </p:pic>
      <p:sp>
        <p:nvSpPr>
          <p:cNvPr id="9" name="8 Dikdörtgen"/>
          <p:cNvSpPr/>
          <p:nvPr/>
        </p:nvSpPr>
        <p:spPr>
          <a:xfrm>
            <a:off x="2095472" y="5384516"/>
            <a:ext cx="2394960" cy="461665"/>
          </a:xfrm>
          <a:prstGeom prst="rect">
            <a:avLst/>
          </a:prstGeom>
        </p:spPr>
        <p:txBody>
          <a:bodyPr wrap="square">
            <a:spAutoFit/>
          </a:bodyPr>
          <a:lstStyle/>
          <a:p>
            <a:pPr>
              <a:spcBef>
                <a:spcPct val="50000"/>
              </a:spcBef>
            </a:pPr>
            <a:r>
              <a:rPr lang="tr-TR" sz="2400" dirty="0"/>
              <a:t>+10</a:t>
            </a:r>
            <a:r>
              <a:rPr lang="en-US" sz="2400" dirty="0">
                <a:cs typeface="Times New Roman" pitchFamily="18" charset="0"/>
              </a:rPr>
              <a:t>°</a:t>
            </a:r>
            <a:r>
              <a:rPr lang="tr-TR" sz="2400" dirty="0">
                <a:cs typeface="Times New Roman" pitchFamily="18" charset="0"/>
              </a:rPr>
              <a:t>C üzeri ısılar</a:t>
            </a:r>
            <a:endParaRPr lang="en-US" sz="2400" dirty="0">
              <a:cs typeface="Times New Roman" pitchFamily="18" charset="0"/>
            </a:endParaRPr>
          </a:p>
        </p:txBody>
      </p:sp>
      <p:sp>
        <p:nvSpPr>
          <p:cNvPr id="10" name="9 Dikdörtgen"/>
          <p:cNvSpPr/>
          <p:nvPr/>
        </p:nvSpPr>
        <p:spPr>
          <a:xfrm>
            <a:off x="7798317" y="4922851"/>
            <a:ext cx="2269660" cy="461665"/>
          </a:xfrm>
          <a:prstGeom prst="rect">
            <a:avLst/>
          </a:prstGeom>
        </p:spPr>
        <p:txBody>
          <a:bodyPr wrap="none">
            <a:spAutoFit/>
          </a:bodyPr>
          <a:lstStyle/>
          <a:p>
            <a:pPr>
              <a:spcBef>
                <a:spcPct val="50000"/>
              </a:spcBef>
            </a:pPr>
            <a:r>
              <a:rPr lang="tr-TR" sz="2400" dirty="0"/>
              <a:t>+34</a:t>
            </a:r>
            <a:r>
              <a:rPr lang="en-US" sz="2400" dirty="0">
                <a:cs typeface="Times New Roman" pitchFamily="18" charset="0"/>
              </a:rPr>
              <a:t>°</a:t>
            </a:r>
            <a:r>
              <a:rPr lang="tr-TR" sz="2400" dirty="0">
                <a:cs typeface="Times New Roman" pitchFamily="18" charset="0"/>
              </a:rPr>
              <a:t>C üzeri ısılar</a:t>
            </a:r>
            <a:endParaRPr lang="en-US" sz="2400" dirty="0">
              <a:cs typeface="Times New Roman" pitchFamily="18" charset="0"/>
            </a:endParaRPr>
          </a:p>
        </p:txBody>
      </p:sp>
      <p:sp>
        <p:nvSpPr>
          <p:cNvPr id="11" name="5 Dikdörtgen"/>
          <p:cNvSpPr/>
          <p:nvPr/>
        </p:nvSpPr>
        <p:spPr>
          <a:xfrm>
            <a:off x="2840018" y="886207"/>
            <a:ext cx="5715040" cy="584775"/>
          </a:xfrm>
          <a:prstGeom prst="rect">
            <a:avLst/>
          </a:prstGeom>
        </p:spPr>
        <p:txBody>
          <a:bodyPr wrap="square">
            <a:spAutoFit/>
          </a:bodyPr>
          <a:lstStyle/>
          <a:p>
            <a:r>
              <a:rPr lang="tr-TR" sz="3200" b="1" dirty="0" smtClean="0">
                <a:solidFill>
                  <a:srgbClr val="FF0000"/>
                </a:solidFill>
              </a:rPr>
              <a:t>SOĞUK ZİNCİR İZLEME KARTLARI</a:t>
            </a:r>
            <a:endParaRPr lang="tr-TR" sz="3200" b="1" dirty="0">
              <a:solidFill>
                <a:srgbClr val="FF0000"/>
              </a:solidFill>
            </a:endParaRPr>
          </a:p>
        </p:txBody>
      </p:sp>
    </p:spTree>
    <p:extLst>
      <p:ext uri="{BB962C8B-B14F-4D97-AF65-F5344CB8AC3E}">
        <p14:creationId xmlns:p14="http://schemas.microsoft.com/office/powerpoint/2010/main" val="359401055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749300" y="1909752"/>
            <a:ext cx="10896600" cy="2677656"/>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tr-TR" sz="2800" b="1" u="sng" dirty="0"/>
              <a:t>+10</a:t>
            </a:r>
            <a:r>
              <a:rPr lang="en-US" sz="2800" b="1" u="sng" dirty="0">
                <a:cs typeface="Times New Roman" pitchFamily="18" charset="0"/>
              </a:rPr>
              <a:t>°</a:t>
            </a:r>
            <a:r>
              <a:rPr lang="tr-TR" sz="2800" b="1" u="sng" dirty="0">
                <a:cs typeface="Times New Roman" pitchFamily="18" charset="0"/>
              </a:rPr>
              <a:t>C`nin üzerine çıkıldığı durumlarda</a:t>
            </a:r>
            <a:r>
              <a:rPr lang="tr-TR" sz="2800" b="1" u="sng" dirty="0" smtClean="0">
                <a:cs typeface="Times New Roman" pitchFamily="18" charset="0"/>
              </a:rPr>
              <a:t>;</a:t>
            </a:r>
          </a:p>
          <a:p>
            <a:endParaRPr lang="tr-TR" sz="2800" b="1" u="sng" dirty="0">
              <a:cs typeface="Times New Roman" pitchFamily="18" charset="0"/>
            </a:endParaRPr>
          </a:p>
          <a:p>
            <a:r>
              <a:rPr lang="tr-TR" sz="2800" dirty="0">
                <a:cs typeface="Times New Roman" pitchFamily="18" charset="0"/>
              </a:rPr>
              <a:t>    - A penceresi içerisi maviye boyanmaya başlar.</a:t>
            </a:r>
          </a:p>
          <a:p>
            <a:r>
              <a:rPr lang="tr-TR" sz="2800" dirty="0">
                <a:cs typeface="Times New Roman" pitchFamily="18" charset="0"/>
              </a:rPr>
              <a:t>    - Eğer tekrar soğuk zincir koşulları sağlanırsa boyanma durur.</a:t>
            </a:r>
          </a:p>
          <a:p>
            <a:r>
              <a:rPr lang="tr-TR" sz="2800" dirty="0">
                <a:cs typeface="Times New Roman" pitchFamily="18" charset="0"/>
              </a:rPr>
              <a:t>    -Tekrar ısıya maruz kalırsa kaldığı yerden mavileşme devam eder.</a:t>
            </a:r>
          </a:p>
          <a:p>
            <a:r>
              <a:rPr lang="tr-TR" sz="2800" dirty="0">
                <a:cs typeface="Times New Roman" pitchFamily="18" charset="0"/>
              </a:rPr>
              <a:t>    - Maruz kalınan ısı ne kadar yüksek olursa mavileşme o kadar hızlı olur</a:t>
            </a:r>
            <a:r>
              <a:rPr lang="tr-TR" sz="2800" dirty="0"/>
              <a:t>.</a:t>
            </a:r>
            <a:endParaRPr lang="en-US" sz="2800" dirty="0"/>
          </a:p>
        </p:txBody>
      </p:sp>
      <p:sp>
        <p:nvSpPr>
          <p:cNvPr id="7" name="5 Dikdörtgen"/>
          <p:cNvSpPr/>
          <p:nvPr/>
        </p:nvSpPr>
        <p:spPr>
          <a:xfrm>
            <a:off x="2789218" y="1079719"/>
            <a:ext cx="5715040" cy="584775"/>
          </a:xfrm>
          <a:prstGeom prst="rect">
            <a:avLst/>
          </a:prstGeom>
        </p:spPr>
        <p:txBody>
          <a:bodyPr wrap="square">
            <a:spAutoFit/>
          </a:bodyPr>
          <a:lstStyle/>
          <a:p>
            <a:r>
              <a:rPr lang="tr-TR" sz="3200" b="1" dirty="0" smtClean="0">
                <a:solidFill>
                  <a:srgbClr val="FF0000"/>
                </a:solidFill>
              </a:rPr>
              <a:t>SOĞUK ZİNCİR İZLEME KARTLARI</a:t>
            </a:r>
            <a:endParaRPr lang="tr-TR" sz="3200" b="1" dirty="0">
              <a:solidFill>
                <a:srgbClr val="FF0000"/>
              </a:solidFill>
            </a:endParaRPr>
          </a:p>
        </p:txBody>
      </p:sp>
    </p:spTree>
    <p:extLst>
      <p:ext uri="{BB962C8B-B14F-4D97-AF65-F5344CB8AC3E}">
        <p14:creationId xmlns:p14="http://schemas.microsoft.com/office/powerpoint/2010/main" val="83763040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660400" y="1870068"/>
            <a:ext cx="6375400" cy="2554545"/>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tr-TR" sz="3200" b="1" u="sng" dirty="0"/>
              <a:t>+34</a:t>
            </a:r>
            <a:r>
              <a:rPr lang="en-US" sz="3200" b="1" u="sng" dirty="0">
                <a:cs typeface="Times New Roman" pitchFamily="18" charset="0"/>
              </a:rPr>
              <a:t>°</a:t>
            </a:r>
            <a:r>
              <a:rPr lang="tr-TR" sz="3200" b="1" u="sng" dirty="0">
                <a:cs typeface="Times New Roman" pitchFamily="18" charset="0"/>
              </a:rPr>
              <a:t>C`</a:t>
            </a:r>
            <a:r>
              <a:rPr lang="tr-TR" sz="3200" b="1" u="sng" dirty="0" err="1">
                <a:cs typeface="Times New Roman" pitchFamily="18" charset="0"/>
              </a:rPr>
              <a:t>nin</a:t>
            </a:r>
            <a:r>
              <a:rPr lang="tr-TR" sz="3200" b="1" u="sng" dirty="0">
                <a:cs typeface="Times New Roman" pitchFamily="18" charset="0"/>
              </a:rPr>
              <a:t> üzerine çıkıldığı durumlarda;</a:t>
            </a:r>
          </a:p>
          <a:p>
            <a:r>
              <a:rPr lang="tr-TR" sz="3200" dirty="0">
                <a:cs typeface="Times New Roman" pitchFamily="18" charset="0"/>
              </a:rPr>
              <a:t>    - D penceresi iki saat içinde mavileşir.</a:t>
            </a:r>
          </a:p>
          <a:p>
            <a:r>
              <a:rPr lang="tr-TR" sz="3200" dirty="0">
                <a:cs typeface="Times New Roman" pitchFamily="18" charset="0"/>
              </a:rPr>
              <a:t>    - Mavileşme geri dönüşsüzdür.</a:t>
            </a:r>
          </a:p>
        </p:txBody>
      </p:sp>
      <p:pic>
        <p:nvPicPr>
          <p:cNvPr id="8" name="Picture 4" descr="npo0001a4"/>
          <p:cNvPicPr>
            <a:picLocks noChangeAspect="1" noChangeArrowheads="1"/>
          </p:cNvPicPr>
          <p:nvPr/>
        </p:nvPicPr>
        <p:blipFill>
          <a:blip r:embed="rId2"/>
          <a:srcRect/>
          <a:stretch>
            <a:fillRect/>
          </a:stretch>
        </p:blipFill>
        <p:spPr bwMode="auto">
          <a:xfrm>
            <a:off x="7924800" y="2003993"/>
            <a:ext cx="3810000" cy="2913063"/>
          </a:xfrm>
          <a:prstGeom prst="rect">
            <a:avLst/>
          </a:prstGeom>
          <a:noFill/>
          <a:ln w="9525" algn="ctr">
            <a:solidFill>
              <a:schemeClr val="bg1"/>
            </a:solidFill>
            <a:miter lim="800000"/>
            <a:headEnd/>
            <a:tailEnd/>
          </a:ln>
        </p:spPr>
      </p:pic>
    </p:spTree>
    <p:extLst>
      <p:ext uri="{BB962C8B-B14F-4D97-AF65-F5344CB8AC3E}">
        <p14:creationId xmlns:p14="http://schemas.microsoft.com/office/powerpoint/2010/main" val="361947019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5" descr="npo0001a6"/>
          <p:cNvPicPr>
            <a:picLocks noChangeAspect="1" noChangeArrowheads="1"/>
          </p:cNvPicPr>
          <p:nvPr/>
        </p:nvPicPr>
        <p:blipFill>
          <a:blip r:embed="rId2"/>
          <a:srcRect/>
          <a:stretch>
            <a:fillRect/>
          </a:stretch>
        </p:blipFill>
        <p:spPr bwMode="auto">
          <a:xfrm>
            <a:off x="2024034" y="1428737"/>
            <a:ext cx="2736850" cy="542925"/>
          </a:xfrm>
          <a:prstGeom prst="rect">
            <a:avLst/>
          </a:prstGeom>
          <a:noFill/>
          <a:ln w="9525" algn="ctr">
            <a:noFill/>
            <a:miter lim="800000"/>
            <a:headEnd/>
            <a:tailEnd/>
          </a:ln>
        </p:spPr>
      </p:pic>
      <p:grpSp>
        <p:nvGrpSpPr>
          <p:cNvPr id="7" name="Group 5"/>
          <p:cNvGrpSpPr>
            <a:grpSpLocks/>
          </p:cNvGrpSpPr>
          <p:nvPr/>
        </p:nvGrpSpPr>
        <p:grpSpPr bwMode="auto">
          <a:xfrm>
            <a:off x="2095473" y="2500306"/>
            <a:ext cx="2720975" cy="527050"/>
            <a:chOff x="385" y="1616"/>
            <a:chExt cx="1714" cy="332"/>
          </a:xfrm>
        </p:grpSpPr>
        <p:pic>
          <p:nvPicPr>
            <p:cNvPr id="8" name="Picture 6" descr="npo0001a8"/>
            <p:cNvPicPr>
              <a:picLocks noChangeAspect="1" noChangeArrowheads="1"/>
            </p:cNvPicPr>
            <p:nvPr/>
          </p:nvPicPr>
          <p:blipFill>
            <a:blip r:embed="rId3"/>
            <a:srcRect/>
            <a:stretch>
              <a:fillRect/>
            </a:stretch>
          </p:blipFill>
          <p:spPr bwMode="auto">
            <a:xfrm>
              <a:off x="385" y="1616"/>
              <a:ext cx="1714" cy="332"/>
            </a:xfrm>
            <a:prstGeom prst="rect">
              <a:avLst/>
            </a:prstGeom>
            <a:noFill/>
            <a:ln w="9525" algn="ctr">
              <a:noFill/>
              <a:miter lim="800000"/>
              <a:headEnd/>
              <a:tailEnd/>
            </a:ln>
          </p:spPr>
        </p:pic>
        <p:sp>
          <p:nvSpPr>
            <p:cNvPr id="9" name="Rectangle 7"/>
            <p:cNvSpPr>
              <a:spLocks noChangeArrowheads="1"/>
            </p:cNvSpPr>
            <p:nvPr/>
          </p:nvSpPr>
          <p:spPr bwMode="auto">
            <a:xfrm>
              <a:off x="1157" y="1752"/>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grpSp>
      <p:grpSp>
        <p:nvGrpSpPr>
          <p:cNvPr id="10" name="Group 8"/>
          <p:cNvGrpSpPr>
            <a:grpSpLocks/>
          </p:cNvGrpSpPr>
          <p:nvPr/>
        </p:nvGrpSpPr>
        <p:grpSpPr bwMode="auto">
          <a:xfrm>
            <a:off x="2095473" y="3357562"/>
            <a:ext cx="2720975" cy="527050"/>
            <a:chOff x="385" y="2296"/>
            <a:chExt cx="1714" cy="332"/>
          </a:xfrm>
        </p:grpSpPr>
        <p:pic>
          <p:nvPicPr>
            <p:cNvPr id="11" name="Picture 9" descr="npo0001aa"/>
            <p:cNvPicPr>
              <a:picLocks noChangeAspect="1" noChangeArrowheads="1"/>
            </p:cNvPicPr>
            <p:nvPr/>
          </p:nvPicPr>
          <p:blipFill>
            <a:blip r:embed="rId3"/>
            <a:srcRect/>
            <a:stretch>
              <a:fillRect/>
            </a:stretch>
          </p:blipFill>
          <p:spPr bwMode="auto">
            <a:xfrm>
              <a:off x="385" y="2296"/>
              <a:ext cx="1714" cy="332"/>
            </a:xfrm>
            <a:prstGeom prst="rect">
              <a:avLst/>
            </a:prstGeom>
            <a:noFill/>
            <a:ln w="9525" algn="ctr">
              <a:noFill/>
              <a:miter lim="800000"/>
              <a:headEnd/>
              <a:tailEnd/>
            </a:ln>
          </p:spPr>
        </p:pic>
        <p:sp>
          <p:nvSpPr>
            <p:cNvPr id="12" name="Rectangle 10"/>
            <p:cNvSpPr>
              <a:spLocks noChangeArrowheads="1"/>
            </p:cNvSpPr>
            <p:nvPr/>
          </p:nvSpPr>
          <p:spPr bwMode="auto">
            <a:xfrm>
              <a:off x="1156" y="2432"/>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sp>
          <p:nvSpPr>
            <p:cNvPr id="13" name="Rectangle 11"/>
            <p:cNvSpPr>
              <a:spLocks noChangeArrowheads="1"/>
            </p:cNvSpPr>
            <p:nvPr/>
          </p:nvSpPr>
          <p:spPr bwMode="auto">
            <a:xfrm>
              <a:off x="1383" y="2432"/>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grpSp>
      <p:grpSp>
        <p:nvGrpSpPr>
          <p:cNvPr id="14" name="Group 12"/>
          <p:cNvGrpSpPr>
            <a:grpSpLocks/>
          </p:cNvGrpSpPr>
          <p:nvPr/>
        </p:nvGrpSpPr>
        <p:grpSpPr bwMode="auto">
          <a:xfrm>
            <a:off x="2095473" y="4500570"/>
            <a:ext cx="2720975" cy="527050"/>
            <a:chOff x="385" y="3022"/>
            <a:chExt cx="1714" cy="332"/>
          </a:xfrm>
        </p:grpSpPr>
        <p:pic>
          <p:nvPicPr>
            <p:cNvPr id="15" name="Picture 13" descr="npo0001ac"/>
            <p:cNvPicPr>
              <a:picLocks noChangeAspect="1" noChangeArrowheads="1"/>
            </p:cNvPicPr>
            <p:nvPr/>
          </p:nvPicPr>
          <p:blipFill>
            <a:blip r:embed="rId3"/>
            <a:srcRect/>
            <a:stretch>
              <a:fillRect/>
            </a:stretch>
          </p:blipFill>
          <p:spPr bwMode="auto">
            <a:xfrm>
              <a:off x="385" y="3022"/>
              <a:ext cx="1714" cy="332"/>
            </a:xfrm>
            <a:prstGeom prst="rect">
              <a:avLst/>
            </a:prstGeom>
            <a:noFill/>
            <a:ln w="9525" algn="ctr">
              <a:noFill/>
              <a:miter lim="800000"/>
              <a:headEnd/>
              <a:tailEnd/>
            </a:ln>
          </p:spPr>
        </p:pic>
        <p:sp>
          <p:nvSpPr>
            <p:cNvPr id="16" name="Rectangle 14"/>
            <p:cNvSpPr>
              <a:spLocks noChangeArrowheads="1"/>
            </p:cNvSpPr>
            <p:nvPr/>
          </p:nvSpPr>
          <p:spPr bwMode="auto">
            <a:xfrm>
              <a:off x="1169" y="3158"/>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sp>
          <p:nvSpPr>
            <p:cNvPr id="17" name="Rectangle 15"/>
            <p:cNvSpPr>
              <a:spLocks noChangeArrowheads="1"/>
            </p:cNvSpPr>
            <p:nvPr/>
          </p:nvSpPr>
          <p:spPr bwMode="auto">
            <a:xfrm>
              <a:off x="1623" y="3158"/>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sp>
          <p:nvSpPr>
            <p:cNvPr id="18" name="Rectangle 16"/>
            <p:cNvSpPr>
              <a:spLocks noChangeArrowheads="1"/>
            </p:cNvSpPr>
            <p:nvPr/>
          </p:nvSpPr>
          <p:spPr bwMode="auto">
            <a:xfrm>
              <a:off x="1396" y="3158"/>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grpSp>
      <p:grpSp>
        <p:nvGrpSpPr>
          <p:cNvPr id="19" name="Group 17"/>
          <p:cNvGrpSpPr>
            <a:grpSpLocks/>
          </p:cNvGrpSpPr>
          <p:nvPr/>
        </p:nvGrpSpPr>
        <p:grpSpPr bwMode="auto">
          <a:xfrm>
            <a:off x="2095473" y="5786454"/>
            <a:ext cx="2720975" cy="527050"/>
            <a:chOff x="385" y="3838"/>
            <a:chExt cx="1714" cy="332"/>
          </a:xfrm>
        </p:grpSpPr>
        <p:pic>
          <p:nvPicPr>
            <p:cNvPr id="20" name="Picture 18" descr="npo0001ae"/>
            <p:cNvPicPr>
              <a:picLocks noChangeAspect="1" noChangeArrowheads="1"/>
            </p:cNvPicPr>
            <p:nvPr/>
          </p:nvPicPr>
          <p:blipFill>
            <a:blip r:embed="rId3"/>
            <a:srcRect/>
            <a:stretch>
              <a:fillRect/>
            </a:stretch>
          </p:blipFill>
          <p:spPr bwMode="auto">
            <a:xfrm>
              <a:off x="385" y="3838"/>
              <a:ext cx="1714" cy="332"/>
            </a:xfrm>
            <a:prstGeom prst="rect">
              <a:avLst/>
            </a:prstGeom>
            <a:noFill/>
            <a:ln w="9525" algn="ctr">
              <a:noFill/>
              <a:miter lim="800000"/>
              <a:headEnd/>
              <a:tailEnd/>
            </a:ln>
          </p:spPr>
        </p:pic>
        <p:sp>
          <p:nvSpPr>
            <p:cNvPr id="21" name="Rectangle 19"/>
            <p:cNvSpPr>
              <a:spLocks noChangeArrowheads="1"/>
            </p:cNvSpPr>
            <p:nvPr/>
          </p:nvSpPr>
          <p:spPr bwMode="auto">
            <a:xfrm>
              <a:off x="1156" y="3974"/>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sp>
          <p:nvSpPr>
            <p:cNvPr id="22" name="Rectangle 20"/>
            <p:cNvSpPr>
              <a:spLocks noChangeArrowheads="1"/>
            </p:cNvSpPr>
            <p:nvPr/>
          </p:nvSpPr>
          <p:spPr bwMode="auto">
            <a:xfrm>
              <a:off x="1610" y="3974"/>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sp>
          <p:nvSpPr>
            <p:cNvPr id="23" name="Rectangle 21"/>
            <p:cNvSpPr>
              <a:spLocks noChangeArrowheads="1"/>
            </p:cNvSpPr>
            <p:nvPr/>
          </p:nvSpPr>
          <p:spPr bwMode="auto">
            <a:xfrm>
              <a:off x="1383" y="3974"/>
              <a:ext cx="226" cy="91"/>
            </a:xfrm>
            <a:prstGeom prst="rect">
              <a:avLst/>
            </a:prstGeom>
            <a:solidFill>
              <a:srgbClr val="0099FF"/>
            </a:solidFill>
            <a:ln w="9525">
              <a:solidFill>
                <a:schemeClr val="tx1"/>
              </a:solidFill>
              <a:miter lim="800000"/>
              <a:headEnd/>
              <a:tailEnd/>
            </a:ln>
          </p:spPr>
          <p:txBody>
            <a:bodyPr wrap="none" anchor="ctr"/>
            <a:lstStyle/>
            <a:p>
              <a:pPr algn="ctr"/>
              <a:endParaRPr lang="en-GB">
                <a:solidFill>
                  <a:schemeClr val="accent2"/>
                </a:solidFill>
                <a:latin typeface="Arial" charset="0"/>
              </a:endParaRPr>
            </a:p>
          </p:txBody>
        </p:sp>
        <p:sp>
          <p:nvSpPr>
            <p:cNvPr id="24" name="Oval 22"/>
            <p:cNvSpPr>
              <a:spLocks noChangeArrowheads="1"/>
            </p:cNvSpPr>
            <p:nvPr/>
          </p:nvSpPr>
          <p:spPr bwMode="auto">
            <a:xfrm>
              <a:off x="1927" y="3974"/>
              <a:ext cx="90" cy="91"/>
            </a:xfrm>
            <a:prstGeom prst="ellipse">
              <a:avLst/>
            </a:prstGeom>
            <a:solidFill>
              <a:srgbClr val="0099FF"/>
            </a:solidFill>
            <a:ln w="9525">
              <a:solidFill>
                <a:schemeClr val="tx1"/>
              </a:solidFill>
              <a:round/>
              <a:headEnd/>
              <a:tailEnd/>
            </a:ln>
          </p:spPr>
          <p:txBody>
            <a:bodyPr wrap="none" anchor="ctr"/>
            <a:lstStyle/>
            <a:p>
              <a:endParaRPr lang="tr-TR"/>
            </a:p>
          </p:txBody>
        </p:sp>
      </p:grpSp>
      <p:sp>
        <p:nvSpPr>
          <p:cNvPr id="25" name="24 Dikdörtgen"/>
          <p:cNvSpPr/>
          <p:nvPr/>
        </p:nvSpPr>
        <p:spPr>
          <a:xfrm>
            <a:off x="5567358" y="1511654"/>
            <a:ext cx="5811842" cy="4745915"/>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90000"/>
              </a:lnSpc>
            </a:pPr>
            <a:r>
              <a:rPr lang="tr-TR" sz="2400" b="1" dirty="0"/>
              <a:t>A,B,C,D beyaz, mavileşme yok;</a:t>
            </a:r>
          </a:p>
          <a:p>
            <a:pPr>
              <a:lnSpc>
                <a:spcPct val="90000"/>
              </a:lnSpc>
            </a:pPr>
            <a:r>
              <a:rPr lang="tr-TR" sz="2400" dirty="0"/>
              <a:t>-Tüm aşılar kullanılabilir.</a:t>
            </a:r>
          </a:p>
          <a:p>
            <a:pPr>
              <a:lnSpc>
                <a:spcPct val="90000"/>
              </a:lnSpc>
            </a:pPr>
            <a:r>
              <a:rPr lang="tr-TR" sz="2400" b="1" dirty="0"/>
              <a:t>Sadece A mavi, B,C,D beyaz ise;</a:t>
            </a:r>
          </a:p>
          <a:p>
            <a:pPr>
              <a:lnSpc>
                <a:spcPct val="90000"/>
              </a:lnSpc>
            </a:pPr>
            <a:r>
              <a:rPr lang="tr-TR" sz="2400" dirty="0"/>
              <a:t>-OPV, VVM durumuna göre karar verilmeli, diğer aşılar kullanılabilir.</a:t>
            </a:r>
          </a:p>
          <a:p>
            <a:pPr>
              <a:lnSpc>
                <a:spcPct val="90000"/>
              </a:lnSpc>
            </a:pPr>
            <a:r>
              <a:rPr lang="tr-TR" sz="2400" b="1" dirty="0"/>
              <a:t>A ve B mavi, C ve D beyaz ise;</a:t>
            </a:r>
          </a:p>
          <a:p>
            <a:pPr>
              <a:lnSpc>
                <a:spcPct val="90000"/>
              </a:lnSpc>
            </a:pPr>
            <a:r>
              <a:rPr lang="tr-TR" sz="2400" b="1" dirty="0"/>
              <a:t>-</a:t>
            </a:r>
            <a:r>
              <a:rPr lang="tr-TR" sz="2400" dirty="0"/>
              <a:t>OPV , VVM durumuna göre, kızamık 3 ay içerisinde, diğer aşılar kullanılabilir.</a:t>
            </a:r>
          </a:p>
          <a:p>
            <a:pPr>
              <a:lnSpc>
                <a:spcPct val="90000"/>
              </a:lnSpc>
            </a:pPr>
            <a:r>
              <a:rPr lang="tr-TR" sz="2400" b="1" dirty="0"/>
              <a:t>A,B,C mavi, D beyaz ise;</a:t>
            </a:r>
          </a:p>
          <a:p>
            <a:pPr>
              <a:lnSpc>
                <a:spcPct val="90000"/>
              </a:lnSpc>
            </a:pPr>
            <a:r>
              <a:rPr lang="tr-TR" sz="2400" b="1" dirty="0"/>
              <a:t>- </a:t>
            </a:r>
            <a:r>
              <a:rPr lang="tr-TR" sz="2400" dirty="0"/>
              <a:t>OPV , VVM durumuna göre, kızamık kullanılamaz, DBT ve BCG üç ay içerisinde kullanılmalı,TT,DT,Hep B kullanılabilir.</a:t>
            </a:r>
          </a:p>
          <a:p>
            <a:pPr>
              <a:lnSpc>
                <a:spcPct val="90000"/>
              </a:lnSpc>
            </a:pPr>
            <a:r>
              <a:rPr lang="tr-TR" sz="2400" b="1" dirty="0"/>
              <a:t>Tüm pencereler mavi ise;</a:t>
            </a:r>
          </a:p>
          <a:p>
            <a:pPr>
              <a:lnSpc>
                <a:spcPct val="90000"/>
              </a:lnSpc>
            </a:pPr>
            <a:r>
              <a:rPr lang="tr-TR" sz="2400" dirty="0"/>
              <a:t>-Tüm aşılar kullanılmamalıdır.</a:t>
            </a:r>
          </a:p>
        </p:txBody>
      </p:sp>
    </p:spTree>
    <p:extLst>
      <p:ext uri="{BB962C8B-B14F-4D97-AF65-F5344CB8AC3E}">
        <p14:creationId xmlns:p14="http://schemas.microsoft.com/office/powerpoint/2010/main" val="203002840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3417874" y="1128699"/>
            <a:ext cx="4357718" cy="584775"/>
          </a:xfrm>
          <a:prstGeom prst="rect">
            <a:avLst/>
          </a:prstGeom>
        </p:spPr>
        <p:txBody>
          <a:bodyPr wrap="square">
            <a:spAutoFit/>
          </a:bodyPr>
          <a:lstStyle/>
          <a:p>
            <a:r>
              <a:rPr lang="tr-TR" sz="3200" b="1" dirty="0" smtClean="0">
                <a:solidFill>
                  <a:srgbClr val="FF0000"/>
                </a:solidFill>
              </a:rPr>
              <a:t>DONMA İZLEMCİLERİ</a:t>
            </a:r>
            <a:endParaRPr lang="tr-TR" sz="3200" b="1" dirty="0">
              <a:solidFill>
                <a:srgbClr val="FF0000"/>
              </a:solidFill>
            </a:endParaRPr>
          </a:p>
        </p:txBody>
      </p:sp>
      <p:pic>
        <p:nvPicPr>
          <p:cNvPr id="7" name="Picture 4" descr="npo0001b0"/>
          <p:cNvPicPr>
            <a:picLocks noChangeAspect="1" noChangeArrowheads="1"/>
          </p:cNvPicPr>
          <p:nvPr/>
        </p:nvPicPr>
        <p:blipFill>
          <a:blip r:embed="rId2"/>
          <a:srcRect/>
          <a:stretch>
            <a:fillRect/>
          </a:stretch>
        </p:blipFill>
        <p:spPr bwMode="auto">
          <a:xfrm>
            <a:off x="1774826" y="2349501"/>
            <a:ext cx="4392613" cy="3311525"/>
          </a:xfrm>
          <a:prstGeom prst="rect">
            <a:avLst/>
          </a:prstGeom>
          <a:noFill/>
          <a:ln w="9525" algn="ctr">
            <a:noFill/>
            <a:miter lim="800000"/>
            <a:headEnd/>
            <a:tailEnd/>
          </a:ln>
        </p:spPr>
      </p:pic>
      <p:sp>
        <p:nvSpPr>
          <p:cNvPr id="8" name="7 Dikdörtgen"/>
          <p:cNvSpPr/>
          <p:nvPr/>
        </p:nvSpPr>
        <p:spPr>
          <a:xfrm>
            <a:off x="6381752" y="2714621"/>
            <a:ext cx="4806948" cy="2554545"/>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r>
              <a:rPr lang="tr-TR" sz="3200" dirty="0"/>
              <a:t>Geri dönüşümsüz olarak, kullanıldıkları aşının (-) derecelere maruz kalıp kalmadığı hakkında bilgi verirler.</a:t>
            </a:r>
          </a:p>
        </p:txBody>
      </p:sp>
    </p:spTree>
    <p:extLst>
      <p:ext uri="{BB962C8B-B14F-4D97-AF65-F5344CB8AC3E}">
        <p14:creationId xmlns:p14="http://schemas.microsoft.com/office/powerpoint/2010/main" val="111269171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Dikdörtgen"/>
          <p:cNvSpPr/>
          <p:nvPr/>
        </p:nvSpPr>
        <p:spPr>
          <a:xfrm>
            <a:off x="3595670" y="1071547"/>
            <a:ext cx="4714908" cy="584775"/>
          </a:xfrm>
          <a:prstGeom prst="rect">
            <a:avLst/>
          </a:prstGeom>
        </p:spPr>
        <p:txBody>
          <a:bodyPr wrap="square">
            <a:spAutoFit/>
          </a:bodyPr>
          <a:lstStyle/>
          <a:p>
            <a:pPr algn="ctr"/>
            <a:r>
              <a:rPr lang="tr-TR" sz="3200" b="1" dirty="0" smtClean="0">
                <a:solidFill>
                  <a:srgbClr val="FF0000"/>
                </a:solidFill>
              </a:rPr>
              <a:t>DONMA İZLEMCİLERİ</a:t>
            </a:r>
            <a:endParaRPr lang="tr-TR" sz="3200" b="1" dirty="0">
              <a:solidFill>
                <a:srgbClr val="FF0000"/>
              </a:solidFill>
            </a:endParaRPr>
          </a:p>
        </p:txBody>
      </p:sp>
      <p:pic>
        <p:nvPicPr>
          <p:cNvPr id="7" name="Picture 4" descr="npo0001b2"/>
          <p:cNvPicPr>
            <a:picLocks noChangeAspect="1" noChangeArrowheads="1"/>
          </p:cNvPicPr>
          <p:nvPr/>
        </p:nvPicPr>
        <p:blipFill>
          <a:blip r:embed="rId2"/>
          <a:srcRect/>
          <a:stretch>
            <a:fillRect/>
          </a:stretch>
        </p:blipFill>
        <p:spPr bwMode="auto">
          <a:xfrm>
            <a:off x="1370014" y="2273301"/>
            <a:ext cx="2979737" cy="2879725"/>
          </a:xfrm>
          <a:prstGeom prst="rect">
            <a:avLst/>
          </a:prstGeom>
          <a:noFill/>
          <a:ln w="9525" algn="ctr">
            <a:noFill/>
            <a:miter lim="800000"/>
            <a:headEnd/>
            <a:tailEnd/>
          </a:ln>
        </p:spPr>
      </p:pic>
      <p:sp>
        <p:nvSpPr>
          <p:cNvPr id="8" name="7 Dikdörtgen"/>
          <p:cNvSpPr/>
          <p:nvPr/>
        </p:nvSpPr>
        <p:spPr>
          <a:xfrm>
            <a:off x="5381620" y="1928803"/>
            <a:ext cx="5908680" cy="3637919"/>
          </a:xfrm>
          <a:prstGeom prst="rect">
            <a:avLst/>
          </a:prstGeom>
        </p:spPr>
        <p:style>
          <a:lnRef idx="2">
            <a:schemeClr val="accent5"/>
          </a:lnRef>
          <a:fillRef idx="1">
            <a:schemeClr val="lt1"/>
          </a:fillRef>
          <a:effectRef idx="0">
            <a:schemeClr val="accent5"/>
          </a:effectRef>
          <a:fontRef idx="minor">
            <a:schemeClr val="dk1"/>
          </a:fontRef>
        </p:style>
        <p:txBody>
          <a:bodyPr wrap="square">
            <a:spAutoFit/>
          </a:bodyPr>
          <a:lstStyle/>
          <a:p>
            <a:pPr>
              <a:lnSpc>
                <a:spcPct val="90000"/>
              </a:lnSpc>
            </a:pPr>
            <a:r>
              <a:rPr lang="tr-TR" sz="3200" dirty="0"/>
              <a:t>Elektronik çalışan donma izlemcileri de mevcuttur.</a:t>
            </a:r>
          </a:p>
          <a:p>
            <a:pPr>
              <a:lnSpc>
                <a:spcPct val="90000"/>
              </a:lnSpc>
            </a:pPr>
            <a:r>
              <a:rPr lang="tr-TR" sz="3200" dirty="0"/>
              <a:t>Bunlar da geri dönüşümsüz olarak çalışırlar.</a:t>
            </a:r>
          </a:p>
          <a:p>
            <a:pPr>
              <a:lnSpc>
                <a:spcPct val="90000"/>
              </a:lnSpc>
            </a:pPr>
            <a:r>
              <a:rPr lang="tr-TR" sz="3200" dirty="0"/>
              <a:t>Ekranda bulunan V işareti aşının iyi korunduğunu, X işareti ise donmaya maruz kaldığını belirtmektedir</a:t>
            </a:r>
          </a:p>
        </p:txBody>
      </p:sp>
    </p:spTree>
    <p:extLst>
      <p:ext uri="{BB962C8B-B14F-4D97-AF65-F5344CB8AC3E}">
        <p14:creationId xmlns:p14="http://schemas.microsoft.com/office/powerpoint/2010/main" val="235552871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00250" y="1055689"/>
            <a:ext cx="8229600" cy="1023937"/>
          </a:xfrm>
        </p:spPr>
        <p:txBody>
          <a:bodyPr lIns="45720" rIns="45720" bIns="45720" anchor="ctr">
            <a:noAutofit/>
          </a:bodyPr>
          <a:lstStyle/>
          <a:p>
            <a:pPr fontAlgn="auto">
              <a:spcAft>
                <a:spcPts val="0"/>
              </a:spcAft>
              <a:defRPr/>
            </a:pPr>
            <a:r>
              <a:rPr lang="tr-TR" sz="3500" b="1" dirty="0" smtClean="0">
                <a:solidFill>
                  <a:srgbClr val="FF0000"/>
                </a:solidFill>
              </a:rPr>
              <a:t>ACİL EYLEM PLANI</a:t>
            </a:r>
            <a:endParaRPr lang="tr-TR" sz="3500" b="1" dirty="0">
              <a:solidFill>
                <a:srgbClr val="FF0000"/>
              </a:solidFill>
            </a:endParaRPr>
          </a:p>
        </p:txBody>
      </p:sp>
      <p:sp>
        <p:nvSpPr>
          <p:cNvPr id="34819" name="Rectangle 3"/>
          <p:cNvSpPr>
            <a:spLocks noGrp="1" noChangeArrowheads="1"/>
          </p:cNvSpPr>
          <p:nvPr>
            <p:ph idx="1"/>
          </p:nvPr>
        </p:nvSpPr>
        <p:spPr>
          <a:xfrm>
            <a:off x="901700" y="2278063"/>
            <a:ext cx="10426700" cy="3462337"/>
          </a:xfrm>
        </p:spPr>
        <p:style>
          <a:lnRef idx="2">
            <a:schemeClr val="accent5"/>
          </a:lnRef>
          <a:fillRef idx="1">
            <a:schemeClr val="lt1"/>
          </a:fillRef>
          <a:effectRef idx="0">
            <a:schemeClr val="accent5"/>
          </a:effectRef>
          <a:fontRef idx="minor">
            <a:schemeClr val="dk1"/>
          </a:fontRef>
        </p:style>
        <p:txBody>
          <a:bodyPr/>
          <a:lstStyle/>
          <a:p>
            <a:pPr>
              <a:lnSpc>
                <a:spcPct val="80000"/>
              </a:lnSpc>
              <a:buClr>
                <a:srgbClr val="C00000"/>
              </a:buClr>
              <a:buSzPct val="100000"/>
            </a:pPr>
            <a:r>
              <a:rPr lang="tr-TR" sz="2500" dirty="0"/>
              <a:t>Aşılama hizmetinde kullanılan ürün ve malzemeler hassas, fiziki şartlardan etkilenen ve sürekli titizlik gerektiren ürünlerdir. </a:t>
            </a:r>
          </a:p>
          <a:p>
            <a:pPr>
              <a:lnSpc>
                <a:spcPct val="80000"/>
              </a:lnSpc>
              <a:buClr>
                <a:srgbClr val="C00000"/>
              </a:buClr>
              <a:buSzPct val="100000"/>
            </a:pPr>
            <a:endParaRPr lang="tr-TR" sz="2500" dirty="0"/>
          </a:p>
          <a:p>
            <a:pPr>
              <a:lnSpc>
                <a:spcPct val="80000"/>
              </a:lnSpc>
              <a:buClr>
                <a:srgbClr val="C00000"/>
              </a:buClr>
              <a:buSzPct val="100000"/>
            </a:pPr>
            <a:r>
              <a:rPr lang="tr-TR" sz="2500" dirty="0"/>
              <a:t>Bu ürünlerin ve ekipmanların muhafazası, bakımı, dağıtımı ve uygulaması özel şartlar gerektirmektedir.</a:t>
            </a:r>
          </a:p>
          <a:p>
            <a:pPr>
              <a:lnSpc>
                <a:spcPct val="80000"/>
              </a:lnSpc>
              <a:buClr>
                <a:srgbClr val="C00000"/>
              </a:buClr>
              <a:buSzPct val="100000"/>
            </a:pPr>
            <a:endParaRPr lang="tr-TR" sz="2500" dirty="0"/>
          </a:p>
          <a:p>
            <a:pPr>
              <a:lnSpc>
                <a:spcPct val="80000"/>
              </a:lnSpc>
              <a:buClr>
                <a:srgbClr val="C00000"/>
              </a:buClr>
              <a:buSzPct val="100000"/>
            </a:pPr>
            <a:r>
              <a:rPr lang="tr-TR" sz="2500" dirty="0"/>
              <a:t>Bu şartların sağlanması ve devam ettirilmesinde çıkacak olan problemler acil olarak müdahale edilmesini gerektirebilir. </a:t>
            </a:r>
          </a:p>
        </p:txBody>
      </p:sp>
    </p:spTree>
    <p:extLst>
      <p:ext uri="{BB962C8B-B14F-4D97-AF65-F5344CB8AC3E}">
        <p14:creationId xmlns:p14="http://schemas.microsoft.com/office/powerpoint/2010/main" val="1988219393"/>
      </p:ext>
    </p:ext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idx="1"/>
          </p:nvPr>
        </p:nvSpPr>
        <p:spPr>
          <a:xfrm>
            <a:off x="622300" y="1714501"/>
            <a:ext cx="10769600" cy="4495800"/>
          </a:xfrm>
        </p:spPr>
        <p:style>
          <a:lnRef idx="2">
            <a:schemeClr val="accent5"/>
          </a:lnRef>
          <a:fillRef idx="1">
            <a:schemeClr val="lt1"/>
          </a:fillRef>
          <a:effectRef idx="0">
            <a:schemeClr val="accent5"/>
          </a:effectRef>
          <a:fontRef idx="minor">
            <a:schemeClr val="dk1"/>
          </a:fontRef>
        </p:style>
        <p:txBody>
          <a:bodyPr>
            <a:normAutofit fontScale="92500" lnSpcReduction="10000"/>
          </a:bodyPr>
          <a:lstStyle/>
          <a:p>
            <a:pPr>
              <a:buClr>
                <a:srgbClr val="C00000"/>
              </a:buClr>
              <a:buSzPct val="100000"/>
            </a:pPr>
            <a:endParaRPr lang="tr-TR" sz="2500" dirty="0"/>
          </a:p>
          <a:p>
            <a:pPr>
              <a:buClr>
                <a:srgbClr val="C00000"/>
              </a:buClr>
              <a:buSzPct val="100000"/>
            </a:pPr>
            <a:r>
              <a:rPr lang="tr-TR" sz="2500" dirty="0"/>
              <a:t>Muhtemel çıkacak problemlerin önceden tahmin edilip gerekli önlemlerin alınması aşılama hizmetlerinde kullanılan ürün ve ekipmanın zarar görmesini engellemede önemli bir adımdır. </a:t>
            </a:r>
          </a:p>
          <a:p>
            <a:pPr>
              <a:buClr>
                <a:srgbClr val="C00000"/>
              </a:buClr>
              <a:buSzPct val="100000"/>
            </a:pPr>
            <a:endParaRPr lang="tr-TR" sz="2500" dirty="0"/>
          </a:p>
          <a:p>
            <a:pPr>
              <a:buClr>
                <a:srgbClr val="C00000"/>
              </a:buClr>
              <a:buSzPct val="100000"/>
            </a:pPr>
            <a:r>
              <a:rPr lang="tr-TR" sz="2500" dirty="0"/>
              <a:t>Bu yüzden aşı, </a:t>
            </a:r>
            <a:r>
              <a:rPr lang="tr-TR" sz="2500" dirty="0" err="1"/>
              <a:t>antiserum</a:t>
            </a:r>
            <a:r>
              <a:rPr lang="tr-TR" sz="2500" dirty="0"/>
              <a:t> ve aşılama ekipmanı bulunan her birim için bir acil eylem planı hazır bulundurulmalıdır.</a:t>
            </a:r>
          </a:p>
          <a:p>
            <a:pPr>
              <a:buClr>
                <a:srgbClr val="C00000"/>
              </a:buClr>
              <a:buSzPct val="100000"/>
            </a:pPr>
            <a:endParaRPr lang="tr-TR" sz="2500" dirty="0"/>
          </a:p>
          <a:p>
            <a:pPr>
              <a:buClr>
                <a:srgbClr val="C00000"/>
              </a:buClr>
              <a:buSzPct val="100000"/>
            </a:pPr>
            <a:r>
              <a:rPr lang="tr-TR" sz="2500" dirty="0"/>
              <a:t>Bu plan, çıkabilecek muhtemel problemleri ve alınacak önlemleri içermelidir. </a:t>
            </a:r>
          </a:p>
          <a:p>
            <a:pPr>
              <a:buClr>
                <a:srgbClr val="C00000"/>
              </a:buClr>
              <a:buSzPct val="100000"/>
            </a:pPr>
            <a:endParaRPr lang="tr-TR" sz="2500" dirty="0"/>
          </a:p>
          <a:p>
            <a:pPr>
              <a:buClr>
                <a:srgbClr val="C00000"/>
              </a:buClr>
              <a:buSzPct val="100000"/>
            </a:pPr>
            <a:r>
              <a:rPr lang="tr-TR" sz="2500" dirty="0"/>
              <a:t>Yılda bir tekrar gözden geçirilerek yenilenmeli ve aylık olarak bilgilerin güncel olup olmadığı gözden geçirilmelidir.</a:t>
            </a:r>
          </a:p>
          <a:p>
            <a:pPr>
              <a:buClr>
                <a:srgbClr val="C00000"/>
              </a:buClr>
              <a:buSzPct val="100000"/>
            </a:pPr>
            <a:endParaRPr lang="tr-TR" sz="2500" dirty="0"/>
          </a:p>
        </p:txBody>
      </p:sp>
      <p:sp>
        <p:nvSpPr>
          <p:cNvPr id="3" name="Rectangle 2"/>
          <p:cNvSpPr>
            <a:spLocks noGrp="1" noChangeArrowheads="1"/>
          </p:cNvSpPr>
          <p:nvPr>
            <p:ph type="title"/>
          </p:nvPr>
        </p:nvSpPr>
        <p:spPr>
          <a:xfrm>
            <a:off x="1733550" y="954089"/>
            <a:ext cx="8229600" cy="1023937"/>
          </a:xfrm>
        </p:spPr>
        <p:txBody>
          <a:bodyPr lIns="45720" rIns="45720" bIns="45720" anchor="ctr">
            <a:noAutofit/>
          </a:bodyPr>
          <a:lstStyle/>
          <a:p>
            <a:pPr fontAlgn="auto">
              <a:spcAft>
                <a:spcPts val="0"/>
              </a:spcAft>
              <a:defRPr/>
            </a:pPr>
            <a:r>
              <a:rPr lang="tr-TR" sz="3500" b="1" dirty="0" smtClean="0">
                <a:solidFill>
                  <a:srgbClr val="FF0000"/>
                </a:solidFill>
              </a:rPr>
              <a:t>ACİL EYLEM PLANI</a:t>
            </a:r>
            <a:endParaRPr lang="tr-TR" sz="3500" b="1" dirty="0">
              <a:solidFill>
                <a:srgbClr val="FF0000"/>
              </a:solidFill>
            </a:endParaRPr>
          </a:p>
        </p:txBody>
      </p:sp>
    </p:spTree>
    <p:extLst>
      <p:ext uri="{BB962C8B-B14F-4D97-AF65-F5344CB8AC3E}">
        <p14:creationId xmlns:p14="http://schemas.microsoft.com/office/powerpoint/2010/main" val="1757327454"/>
      </p:ext>
    </p:ext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2146272" y="1046163"/>
            <a:ext cx="8183562" cy="1050925"/>
          </a:xfrm>
        </p:spPr>
        <p:txBody>
          <a:bodyPr lIns="45720" rIns="45720" bIns="45720" anchor="ctr">
            <a:noAutofit/>
          </a:bodyPr>
          <a:lstStyle/>
          <a:p>
            <a:pPr fontAlgn="auto">
              <a:spcAft>
                <a:spcPts val="0"/>
              </a:spcAft>
              <a:defRPr/>
            </a:pPr>
            <a:r>
              <a:rPr lang="tr-TR" sz="3500" b="1" dirty="0" smtClean="0">
                <a:solidFill>
                  <a:srgbClr val="FF0000"/>
                </a:solidFill>
              </a:rPr>
              <a:t> SOĞUK ZİNCİR SORUMLULARI</a:t>
            </a:r>
            <a:br>
              <a:rPr lang="tr-TR" sz="3500" b="1" dirty="0" smtClean="0">
                <a:solidFill>
                  <a:srgbClr val="FF0000"/>
                </a:solidFill>
              </a:rPr>
            </a:br>
            <a:endParaRPr lang="tr-TR" sz="3500" b="1" dirty="0">
              <a:solidFill>
                <a:srgbClr val="FF0000"/>
              </a:solidFill>
            </a:endParaRPr>
          </a:p>
        </p:txBody>
      </p:sp>
      <p:sp>
        <p:nvSpPr>
          <p:cNvPr id="37891" name="Rectangle 3"/>
          <p:cNvSpPr>
            <a:spLocks noGrp="1" noChangeArrowheads="1"/>
          </p:cNvSpPr>
          <p:nvPr>
            <p:ph idx="1"/>
          </p:nvPr>
        </p:nvSpPr>
        <p:spPr>
          <a:xfrm>
            <a:off x="660400" y="1952626"/>
            <a:ext cx="10883900" cy="4187825"/>
          </a:xfrm>
        </p:spPr>
        <p:style>
          <a:lnRef idx="2">
            <a:schemeClr val="accent5"/>
          </a:lnRef>
          <a:fillRef idx="1">
            <a:schemeClr val="lt1"/>
          </a:fillRef>
          <a:effectRef idx="0">
            <a:schemeClr val="accent5"/>
          </a:effectRef>
          <a:fontRef idx="minor">
            <a:schemeClr val="dk1"/>
          </a:fontRef>
        </p:style>
        <p:txBody>
          <a:bodyPr>
            <a:normAutofit/>
          </a:bodyPr>
          <a:lstStyle/>
          <a:p>
            <a:pPr>
              <a:lnSpc>
                <a:spcPct val="90000"/>
              </a:lnSpc>
              <a:buClr>
                <a:srgbClr val="C00000"/>
              </a:buClr>
              <a:buSzPct val="100000"/>
            </a:pPr>
            <a:r>
              <a:rPr lang="tr-TR" sz="2500" dirty="0"/>
              <a:t>Sıcaklık kontrolü ve izleme,</a:t>
            </a:r>
          </a:p>
          <a:p>
            <a:pPr>
              <a:lnSpc>
                <a:spcPct val="90000"/>
              </a:lnSpc>
              <a:buClr>
                <a:srgbClr val="C00000"/>
              </a:buClr>
              <a:buSzPct val="100000"/>
            </a:pPr>
            <a:endParaRPr lang="tr-TR" sz="2500" dirty="0"/>
          </a:p>
          <a:p>
            <a:pPr>
              <a:lnSpc>
                <a:spcPct val="90000"/>
              </a:lnSpc>
              <a:buClr>
                <a:srgbClr val="C00000"/>
              </a:buClr>
              <a:buSzPct val="100000"/>
            </a:pPr>
            <a:r>
              <a:rPr lang="tr-TR" sz="2500" dirty="0"/>
              <a:t>Aşı, sulandırıcı ve buz akülerinin düzenlenmesi, </a:t>
            </a:r>
          </a:p>
          <a:p>
            <a:pPr>
              <a:lnSpc>
                <a:spcPct val="90000"/>
              </a:lnSpc>
              <a:buClr>
                <a:srgbClr val="C00000"/>
              </a:buClr>
              <a:buSzPct val="100000"/>
            </a:pPr>
            <a:endParaRPr lang="tr-TR" sz="2500" dirty="0"/>
          </a:p>
          <a:p>
            <a:pPr>
              <a:lnSpc>
                <a:spcPct val="90000"/>
              </a:lnSpc>
              <a:buClr>
                <a:srgbClr val="C00000"/>
              </a:buClr>
              <a:buSzPct val="100000"/>
            </a:pPr>
            <a:r>
              <a:rPr lang="tr-TR" sz="2500" dirty="0"/>
              <a:t>Genel bakım (temizlik ve buz eritme dahil),</a:t>
            </a:r>
          </a:p>
          <a:p>
            <a:pPr>
              <a:lnSpc>
                <a:spcPct val="90000"/>
              </a:lnSpc>
              <a:buClr>
                <a:srgbClr val="C00000"/>
              </a:buClr>
              <a:buSzPct val="100000"/>
            </a:pPr>
            <a:endParaRPr lang="tr-TR" sz="2500" dirty="0"/>
          </a:p>
          <a:p>
            <a:pPr>
              <a:lnSpc>
                <a:spcPct val="90000"/>
              </a:lnSpc>
              <a:buClr>
                <a:srgbClr val="C00000"/>
              </a:buClr>
              <a:buSzPct val="100000"/>
            </a:pPr>
            <a:r>
              <a:rPr lang="tr-TR" sz="2500" dirty="0"/>
              <a:t>Sıcaklık kaydı ve raporlama işlerinin sürdürülmesi,</a:t>
            </a:r>
          </a:p>
          <a:p>
            <a:pPr>
              <a:lnSpc>
                <a:spcPct val="90000"/>
              </a:lnSpc>
              <a:buClr>
                <a:srgbClr val="C00000"/>
              </a:buClr>
              <a:buSzPct val="100000"/>
            </a:pPr>
            <a:endParaRPr lang="tr-TR" sz="2500" dirty="0"/>
          </a:p>
          <a:p>
            <a:pPr>
              <a:lnSpc>
                <a:spcPct val="90000"/>
              </a:lnSpc>
              <a:buClr>
                <a:srgbClr val="C00000"/>
              </a:buClr>
              <a:buSzPct val="100000"/>
            </a:pPr>
            <a:r>
              <a:rPr lang="tr-TR" sz="2500" dirty="0"/>
              <a:t>Alarm durumunda, Acil eylem planının yürütülmesi (diğer ASM çalışanları ile birlikte)</a:t>
            </a:r>
          </a:p>
          <a:p>
            <a:pPr>
              <a:lnSpc>
                <a:spcPct val="90000"/>
              </a:lnSpc>
              <a:buClr>
                <a:srgbClr val="C00000"/>
              </a:buClr>
              <a:buSzPct val="100000"/>
            </a:pPr>
            <a:endParaRPr lang="tr-TR" sz="2500" dirty="0"/>
          </a:p>
          <a:p>
            <a:pPr>
              <a:lnSpc>
                <a:spcPct val="90000"/>
              </a:lnSpc>
              <a:buClr>
                <a:srgbClr val="C00000"/>
              </a:buClr>
              <a:buSzPct val="100000"/>
            </a:pPr>
            <a:endParaRPr lang="tr-TR" sz="2500" dirty="0"/>
          </a:p>
        </p:txBody>
      </p:sp>
    </p:spTree>
    <p:extLst>
      <p:ext uri="{BB962C8B-B14F-4D97-AF65-F5344CB8AC3E}">
        <p14:creationId xmlns:p14="http://schemas.microsoft.com/office/powerpoint/2010/main" val="1980808658"/>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p:txBody>
          <a:bodyPr/>
          <a:lstStyle/>
          <a:p>
            <a:pPr>
              <a:buNone/>
            </a:pPr>
            <a:endParaRPr lang="tr-TR" dirty="0" smtClean="0"/>
          </a:p>
          <a:p>
            <a:pPr>
              <a:buNone/>
            </a:pPr>
            <a:endParaRPr lang="tr-TR" sz="3600" b="1" dirty="0" smtClean="0">
              <a:solidFill>
                <a:srgbClr val="FF0000"/>
              </a:solidFill>
            </a:endParaRPr>
          </a:p>
          <a:p>
            <a:pPr>
              <a:buNone/>
            </a:pPr>
            <a:endParaRPr lang="tr-TR" sz="3600" b="1" dirty="0" smtClean="0">
              <a:solidFill>
                <a:srgbClr val="FF0000"/>
              </a:solidFill>
            </a:endParaRPr>
          </a:p>
          <a:p>
            <a:pPr>
              <a:buNone/>
            </a:pPr>
            <a:endParaRPr lang="tr-TR" sz="3600" b="1" dirty="0" smtClean="0">
              <a:solidFill>
                <a:srgbClr val="FF0000"/>
              </a:solidFill>
            </a:endParaRPr>
          </a:p>
          <a:p>
            <a:pPr>
              <a:buNone/>
            </a:pPr>
            <a:r>
              <a:rPr lang="tr-TR" sz="3600" b="1" dirty="0" smtClean="0">
                <a:solidFill>
                  <a:srgbClr val="FF0000"/>
                </a:solidFill>
              </a:rPr>
              <a:t>                                                          İyi Çalışmalar Dileriz</a:t>
            </a:r>
            <a:endParaRPr lang="tr-TR" sz="3600" b="1" dirty="0">
              <a:solidFill>
                <a:srgbClr val="FF0000"/>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1583</TotalTime>
  <Words>4243</Words>
  <Application>Microsoft Office PowerPoint</Application>
  <PresentationFormat>Geniş ekran</PresentationFormat>
  <Paragraphs>624</Paragraphs>
  <Slides>88</Slides>
  <Notes>9</Notes>
  <HiddenSlides>2</HiddenSlides>
  <MMClips>0</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88</vt:i4>
      </vt:variant>
    </vt:vector>
  </HeadingPairs>
  <TitlesOfParts>
    <vt:vector size="97" baseType="lpstr">
      <vt:lpstr>Andalus</vt:lpstr>
      <vt:lpstr>Arial</vt:lpstr>
      <vt:lpstr>Calibri</vt:lpstr>
      <vt:lpstr>Comic Sans MS</vt:lpstr>
      <vt:lpstr>Symbol</vt:lpstr>
      <vt:lpstr>Times New Roman</vt:lpstr>
      <vt:lpstr>Wingdings</vt:lpstr>
      <vt:lpstr>Wingdings 2</vt:lpstr>
      <vt:lpstr>Office Theme</vt:lpstr>
      <vt:lpstr>BULAŞICI HASTALIKLAR KONtrOL PROGRAMLARI ŞUBE MÜDÜRLÜĞÜ </vt:lpstr>
      <vt:lpstr>AMAÇ</vt:lpstr>
      <vt:lpstr>  Aşı Nedir?</vt:lpstr>
      <vt:lpstr>GBP ( Genişletilmiş Bağışıklama Programı ) </vt:lpstr>
      <vt:lpstr>Aşı Uygulamalarının Başlama Tarihi</vt:lpstr>
      <vt:lpstr>PowerPoint Sunusu</vt:lpstr>
      <vt:lpstr>PowerPoint Sunusu</vt:lpstr>
      <vt:lpstr>Gebelikte Td Aşı Takvimi</vt:lpstr>
      <vt:lpstr>Yaralanmalarda Tetanoz Profilaksisi</vt:lpstr>
      <vt:lpstr>PowerPoint Sunusu</vt:lpstr>
      <vt:lpstr>PowerPoint Sunusu</vt:lpstr>
      <vt:lpstr>PowerPoint Sunusu</vt:lpstr>
      <vt:lpstr>PowerPoint Sunusu</vt:lpstr>
      <vt:lpstr>Aşı Uygulama Teknikleri- 1</vt:lpstr>
      <vt:lpstr>Aşı Uygulama Teknikleri- 2</vt:lpstr>
      <vt:lpstr>Aşı Uygulama Teknikleri- 3</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BCG AŞISI</vt:lpstr>
      <vt:lpstr>DİFTERİ AŞISI</vt:lpstr>
      <vt:lpstr>BOĞMACA AŞISI</vt:lpstr>
      <vt:lpstr>TETANOZ  AŞISI</vt:lpstr>
      <vt:lpstr>POLİO AŞISI</vt:lpstr>
      <vt:lpstr>HEPATİT –B AŞISI</vt:lpstr>
      <vt:lpstr>VARİCELLA (SU ÇİÇEĞİ) AŞISI</vt:lpstr>
      <vt:lpstr>MMR AŞISI (KABAKULAK, KIZAMIK, KIZAMIKÇIK)</vt:lpstr>
      <vt:lpstr>Hemofilus İnfluenza Tip B (Hib)</vt:lpstr>
      <vt:lpstr>HEMOFİLUS İNFLUENZA TİP B AŞISI</vt:lpstr>
      <vt:lpstr>HEPATİT A AŞISI</vt:lpstr>
      <vt:lpstr>HEPATİT A AŞISI</vt:lpstr>
      <vt:lpstr>KONJUGE PNÖMOKOK AŞISI</vt:lpstr>
      <vt:lpstr>PowerPoint Sunusu</vt:lpstr>
      <vt:lpstr>AŞILAR SİZE NASIL ULAŞIYOR?</vt:lpstr>
      <vt:lpstr>AşIlar Güvenlİ Ortamlarda SaklanIyor ve TaşInIyor</vt:lpstr>
      <vt:lpstr>SOĞUK ZİNCİR</vt:lpstr>
      <vt:lpstr>SOĞUK ZİNCİR</vt:lpstr>
      <vt:lpstr>SOĞUK ZİNCİR</vt:lpstr>
      <vt:lpstr>TSM/ASM/Hastane</vt:lpstr>
      <vt:lpstr>GENEL İLKELER</vt:lpstr>
      <vt:lpstr>GENEL İLKELER</vt:lpstr>
      <vt:lpstr>GENEL İLKELER</vt:lpstr>
      <vt:lpstr>GENEL İLKELER</vt:lpstr>
      <vt:lpstr>Buzdolabına Aşı Yerleştirilirken Dikkat Edilecek Hususlar</vt:lpstr>
      <vt:lpstr>Buzdolabına Aşı Yerleştirirken Dikkat Edilecek Hususlar</vt:lpstr>
      <vt:lpstr>Buzdolabına Aşı Yerleştirirken Dikkat Edilecek Hususlar</vt:lpstr>
      <vt:lpstr>Buzdolabına Aşı Yerleştirirken Dikkat Edilecek Hususlar</vt:lpstr>
      <vt:lpstr>Buzdolabına Aşı Yerleştirirken Dikkat Edilecek Hususlar</vt:lpstr>
      <vt:lpstr>Depo/Buzdolabı Isı Takibi</vt:lpstr>
      <vt:lpstr>Soğuk Zincir Kırılmasında Yapılması Gerekenler</vt:lpstr>
      <vt:lpstr>Soğuk Zincir Kırılmasında Yapılması Gerekenler</vt:lpstr>
      <vt:lpstr>Soğuk Zincir Kırılmasında Uygulanan Yasal Süreç</vt:lpstr>
      <vt:lpstr>ISI TAKİP SİSTEMİ</vt:lpstr>
      <vt:lpstr>PROGRAMIN AMACI</vt:lpstr>
      <vt:lpstr>AŞI NAKİL KAPLARI</vt:lpstr>
      <vt:lpstr>AŞI NAKİL KAPLARI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ACİL EYLEM PLANI</vt:lpstr>
      <vt:lpstr>ACİL EYLEM PLANI</vt:lpstr>
      <vt:lpstr> SOĞUK ZİNCİR SORUMLULARI </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TÜRKİYE HALK SAĞLIĞI KURUMU BULAŞICI HASTALIKLAR DAİRE BAŞKANLIĞI</dc:title>
  <dc:creator>Pınar</dc:creator>
  <cp:lastModifiedBy>dursun.tunc</cp:lastModifiedBy>
  <cp:revision>277</cp:revision>
  <dcterms:created xsi:type="dcterms:W3CDTF">2013-06-03T20:30:20Z</dcterms:created>
  <dcterms:modified xsi:type="dcterms:W3CDTF">2017-10-27T11:03:36Z</dcterms:modified>
</cp:coreProperties>
</file>