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7" r:id="rId16"/>
    <p:sldId id="278" r:id="rId17"/>
    <p:sldId id="279" r:id="rId18"/>
    <p:sldId id="282" r:id="rId19"/>
    <p:sldId id="283" r:id="rId20"/>
    <p:sldId id="284" r:id="rId21"/>
    <p:sldId id="285" r:id="rId22"/>
    <p:sldId id="286" r:id="rId23"/>
    <p:sldId id="293" r:id="rId24"/>
    <p:sldId id="295" r:id="rId25"/>
    <p:sldId id="296" r:id="rId26"/>
    <p:sldId id="297" r:id="rId27"/>
    <p:sldId id="298" r:id="rId28"/>
    <p:sldId id="299" r:id="rId29"/>
    <p:sldId id="303" r:id="rId30"/>
    <p:sldId id="305" r:id="rId31"/>
    <p:sldId id="306" r:id="rId32"/>
    <p:sldId id="317" r:id="rId33"/>
    <p:sldId id="318" r:id="rId34"/>
    <p:sldId id="319" r:id="rId35"/>
    <p:sldId id="320" r:id="rId36"/>
    <p:sldId id="321" r:id="rId37"/>
    <p:sldId id="322" r:id="rId38"/>
    <p:sldId id="323" r:id="rId39"/>
    <p:sldId id="324" r:id="rId40"/>
    <p:sldId id="325" r:id="rId41"/>
    <p:sldId id="326" r:id="rId42"/>
    <p:sldId id="327" r:id="rId43"/>
    <p:sldId id="328" r:id="rId44"/>
    <p:sldId id="329" r:id="rId45"/>
    <p:sldId id="330" r:id="rId46"/>
    <p:sldId id="331" r:id="rId47"/>
    <p:sldId id="332" r:id="rId48"/>
    <p:sldId id="333" r:id="rId49"/>
    <p:sldId id="334" r:id="rId50"/>
    <p:sldId id="258" r:id="rId5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erhat Unal" initials="SU" lastIdx="1" clrIdx="0"/>
  <p:cmAuthor id="1" name="Serhat Unal" initials="SU [2]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Açık Stil 2 - Vurgu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08" autoAdjust="0"/>
    <p:restoredTop sz="94660"/>
  </p:normalViewPr>
  <p:slideViewPr>
    <p:cSldViewPr>
      <p:cViewPr>
        <p:scale>
          <a:sx n="75" d="100"/>
          <a:sy n="75" d="100"/>
        </p:scale>
        <p:origin x="-36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A97ABB-7734-485F-B602-746FDB3666ED}" type="doc">
      <dgm:prSet loTypeId="urn:microsoft.com/office/officeart/2008/layout/AscendingPictureAccentProcess" loCatId="process" qsTypeId="urn:microsoft.com/office/officeart/2005/8/quickstyle/simple5" qsCatId="simple" csTypeId="urn:microsoft.com/office/officeart/2005/8/colors/accent1_2" csCatId="accent1" phldr="1"/>
      <dgm:spPr/>
    </dgm:pt>
    <dgm:pt modelId="{F7D05917-6A74-49FF-A73C-0F467CABE5D6}" type="pres">
      <dgm:prSet presAssocID="{6AA97ABB-7734-485F-B602-746FDB3666ED}" presName="Name0" presStyleCnt="0">
        <dgm:presLayoutVars>
          <dgm:chMax val="7"/>
          <dgm:chPref val="7"/>
          <dgm:dir/>
        </dgm:presLayoutVars>
      </dgm:prSet>
      <dgm:spPr/>
    </dgm:pt>
  </dgm:ptLst>
  <dgm:cxnLst>
    <dgm:cxn modelId="{8E0799E4-9D45-462C-9C8F-8169C584DAD6}" type="presOf" srcId="{6AA97ABB-7734-485F-B602-746FDB3666ED}" destId="{F7D05917-6A74-49FF-A73C-0F467CABE5D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43A419-9DC7-4D94-9953-2AA2EA9D52C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303F966-50A1-46B8-B6B7-704B8D9D2098}" type="asst">
      <dgm:prSet phldrT="[Metin]" custT="1"/>
      <dgm:spPr/>
      <dgm:t>
        <a:bodyPr/>
        <a:lstStyle/>
        <a:p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Pürülan</a:t>
          </a:r>
          <a:r>
            <a:rPr lang="tr-TR" sz="1600" dirty="0" smtClean="0">
              <a:latin typeface="+mn-lt"/>
              <a:cs typeface="Times New Roman" panose="02020603050405020304" pitchFamily="18" charset="0"/>
            </a:rPr>
            <a:t> Olmayan DYDİ </a:t>
          </a:r>
        </a:p>
        <a:p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Nekrotizan</a:t>
          </a:r>
          <a:r>
            <a:rPr lang="tr-TR" sz="1600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infeksiyon</a:t>
          </a:r>
          <a:r>
            <a:rPr lang="tr-TR" sz="1600" dirty="0" smtClean="0">
              <a:latin typeface="+mn-lt"/>
              <a:cs typeface="Times New Roman" panose="02020603050405020304" pitchFamily="18" charset="0"/>
            </a:rPr>
            <a:t>, </a:t>
          </a:r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selülit</a:t>
          </a:r>
          <a:r>
            <a:rPr lang="tr-TR" sz="1600" dirty="0" smtClean="0">
              <a:latin typeface="+mn-lt"/>
              <a:cs typeface="Times New Roman" panose="02020603050405020304" pitchFamily="18" charset="0"/>
            </a:rPr>
            <a:t>, </a:t>
          </a:r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erizipel</a:t>
          </a:r>
          <a:r>
            <a:rPr lang="tr-TR" sz="1600" dirty="0" smtClean="0">
              <a:latin typeface="+mn-lt"/>
              <a:cs typeface="Times New Roman" panose="02020603050405020304" pitchFamily="18" charset="0"/>
            </a:rPr>
            <a:t> </a:t>
          </a:r>
          <a:endParaRPr lang="tr-TR" sz="1600" dirty="0">
            <a:latin typeface="+mn-lt"/>
            <a:cs typeface="Times New Roman" panose="02020603050405020304" pitchFamily="18" charset="0"/>
          </a:endParaRPr>
        </a:p>
      </dgm:t>
    </dgm:pt>
    <dgm:pt modelId="{2412663C-472B-4741-B7F7-45A8792EA437}" type="parTrans" cxnId="{B1218EA6-84A9-48BD-91D6-A8BB780B309E}">
      <dgm:prSet/>
      <dgm:spPr/>
      <dgm:t>
        <a:bodyPr/>
        <a:lstStyle/>
        <a:p>
          <a:endParaRPr lang="tr-TR"/>
        </a:p>
      </dgm:t>
    </dgm:pt>
    <dgm:pt modelId="{8BD1AF0F-61CF-407D-A105-A8A4135A8D25}" type="sibTrans" cxnId="{B1218EA6-84A9-48BD-91D6-A8BB780B309E}">
      <dgm:prSet/>
      <dgm:spPr/>
      <dgm:t>
        <a:bodyPr/>
        <a:lstStyle/>
        <a:p>
          <a:endParaRPr lang="tr-TR"/>
        </a:p>
      </dgm:t>
    </dgm:pt>
    <dgm:pt modelId="{3E960EB5-7113-4E02-B6DD-910AF6EBDFBF}">
      <dgm:prSet phldrT="[Metin]" custT="1"/>
      <dgm:spPr>
        <a:solidFill>
          <a:srgbClr val="FFACA3"/>
        </a:solidFill>
      </dgm:spPr>
      <dgm:t>
        <a:bodyPr/>
        <a:lstStyle/>
        <a:p>
          <a:r>
            <a:rPr lang="tr-TR" sz="1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rPr>
            <a:t>Şiddetli</a:t>
          </a:r>
          <a:endParaRPr lang="tr-TR" sz="1800" dirty="0">
            <a:solidFill>
              <a:srgbClr val="000000"/>
            </a:solidFill>
            <a:latin typeface="+mn-lt"/>
            <a:cs typeface="Times New Roman" panose="02020603050405020304" pitchFamily="18" charset="0"/>
          </a:endParaRPr>
        </a:p>
      </dgm:t>
    </dgm:pt>
    <dgm:pt modelId="{05BBCB3A-47BC-409C-9BBC-7C2FCE6E793B}" type="parTrans" cxnId="{D9C5FE9E-68AF-46EA-AE0C-E8D345632760}">
      <dgm:prSet/>
      <dgm:spPr/>
      <dgm:t>
        <a:bodyPr/>
        <a:lstStyle/>
        <a:p>
          <a:endParaRPr lang="tr-TR"/>
        </a:p>
      </dgm:t>
    </dgm:pt>
    <dgm:pt modelId="{346400B0-602E-44DE-8AA6-49F66C508799}" type="sibTrans" cxnId="{D9C5FE9E-68AF-46EA-AE0C-E8D345632760}">
      <dgm:prSet/>
      <dgm:spPr/>
      <dgm:t>
        <a:bodyPr/>
        <a:lstStyle/>
        <a:p>
          <a:endParaRPr lang="tr-TR"/>
        </a:p>
      </dgm:t>
    </dgm:pt>
    <dgm:pt modelId="{4ED0BFD3-1AC9-4241-8496-C9764DDC0CDA}">
      <dgm:prSet phldrT="[Metin]"/>
      <dgm:spPr>
        <a:solidFill>
          <a:srgbClr val="FFFF00"/>
        </a:solidFill>
      </dgm:spPr>
      <dgm:t>
        <a:bodyPr/>
        <a:lstStyle/>
        <a:p>
          <a:r>
            <a:rPr lang="tr-TR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Orta Şiddetli</a:t>
          </a:r>
          <a:endParaRPr lang="tr-TR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FAA28CB2-D8BF-4EB5-A8F2-BBD59DD594CE}" type="parTrans" cxnId="{8AA531F2-C779-405C-AF46-DA305CD6059F}">
      <dgm:prSet/>
      <dgm:spPr/>
      <dgm:t>
        <a:bodyPr/>
        <a:lstStyle/>
        <a:p>
          <a:endParaRPr lang="tr-TR"/>
        </a:p>
      </dgm:t>
    </dgm:pt>
    <dgm:pt modelId="{273A98CB-58D3-4C00-981C-520423029AF3}" type="sibTrans" cxnId="{8AA531F2-C779-405C-AF46-DA305CD6059F}">
      <dgm:prSet/>
      <dgm:spPr/>
      <dgm:t>
        <a:bodyPr/>
        <a:lstStyle/>
        <a:p>
          <a:endParaRPr lang="tr-TR"/>
        </a:p>
      </dgm:t>
    </dgm:pt>
    <dgm:pt modelId="{E091E6B1-6314-4F88-B7E1-D18034E58DCC}">
      <dgm:prSet phldrT="[Metin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tr-TR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Hafif</a:t>
          </a:r>
          <a:endParaRPr lang="tr-TR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F7C8BA41-2542-4A73-8527-3DBD0FEB192D}" type="parTrans" cxnId="{BA80064D-1FB3-4182-BAA2-A2CCEA8806D3}">
      <dgm:prSet/>
      <dgm:spPr/>
      <dgm:t>
        <a:bodyPr/>
        <a:lstStyle/>
        <a:p>
          <a:endParaRPr lang="tr-TR"/>
        </a:p>
      </dgm:t>
    </dgm:pt>
    <dgm:pt modelId="{9EBE7173-D068-4CFD-A343-924CDC0B3EBA}" type="sibTrans" cxnId="{BA80064D-1FB3-4182-BAA2-A2CCEA8806D3}">
      <dgm:prSet/>
      <dgm:spPr/>
      <dgm:t>
        <a:bodyPr/>
        <a:lstStyle/>
        <a:p>
          <a:endParaRPr lang="tr-TR"/>
        </a:p>
      </dgm:t>
    </dgm:pt>
    <dgm:pt modelId="{AEC5C873-8FA4-4354-8B1A-BA5FC5B9F9F2}" type="pres">
      <dgm:prSet presAssocID="{2B43A419-9DC7-4D94-9953-2AA2EA9D52C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5CBE680-2F45-4D54-B6C9-33F53F41E8DC}" type="pres">
      <dgm:prSet presAssocID="{E303F966-50A1-46B8-B6B7-704B8D9D2098}" presName="hierRoot1" presStyleCnt="0">
        <dgm:presLayoutVars>
          <dgm:hierBranch val="init"/>
        </dgm:presLayoutVars>
      </dgm:prSet>
      <dgm:spPr/>
    </dgm:pt>
    <dgm:pt modelId="{BD140BEB-2DFB-4D57-ABF4-02F53F233394}" type="pres">
      <dgm:prSet presAssocID="{E303F966-50A1-46B8-B6B7-704B8D9D2098}" presName="rootComposite1" presStyleCnt="0"/>
      <dgm:spPr/>
    </dgm:pt>
    <dgm:pt modelId="{3B6BC3CA-D8D5-4A7A-AEA7-1D4F56FB29AD}" type="pres">
      <dgm:prSet presAssocID="{E303F966-50A1-46B8-B6B7-704B8D9D2098}" presName="rootText1" presStyleLbl="node0" presStyleIdx="0" presStyleCnt="1" custScaleX="291010" custScaleY="92528" custLinFactNeighborX="0" custLinFactNeighborY="-2902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BB5D98C4-5F7F-4B96-8CD9-437186D6CE01}" type="pres">
      <dgm:prSet presAssocID="{E303F966-50A1-46B8-B6B7-704B8D9D2098}" presName="rootConnector1" presStyleLbl="asst0" presStyleIdx="0" presStyleCnt="0"/>
      <dgm:spPr/>
      <dgm:t>
        <a:bodyPr/>
        <a:lstStyle/>
        <a:p>
          <a:endParaRPr lang="en-US"/>
        </a:p>
      </dgm:t>
    </dgm:pt>
    <dgm:pt modelId="{A642D8B9-5FB3-496D-B577-BA5588058225}" type="pres">
      <dgm:prSet presAssocID="{E303F966-50A1-46B8-B6B7-704B8D9D2098}" presName="hierChild2" presStyleCnt="0"/>
      <dgm:spPr/>
    </dgm:pt>
    <dgm:pt modelId="{C5F90B53-78BE-499C-A7E7-44CDCF8C6FE9}" type="pres">
      <dgm:prSet presAssocID="{05BBCB3A-47BC-409C-9BBC-7C2FCE6E793B}" presName="Name37" presStyleLbl="parChTrans1D2" presStyleIdx="0" presStyleCnt="3"/>
      <dgm:spPr/>
      <dgm:t>
        <a:bodyPr/>
        <a:lstStyle/>
        <a:p>
          <a:endParaRPr lang="en-US"/>
        </a:p>
      </dgm:t>
    </dgm:pt>
    <dgm:pt modelId="{0BC205F2-F58B-496F-96B1-255F9FDA0341}" type="pres">
      <dgm:prSet presAssocID="{3E960EB5-7113-4E02-B6DD-910AF6EBDFBF}" presName="hierRoot2" presStyleCnt="0">
        <dgm:presLayoutVars>
          <dgm:hierBranch val="init"/>
        </dgm:presLayoutVars>
      </dgm:prSet>
      <dgm:spPr/>
    </dgm:pt>
    <dgm:pt modelId="{A9710726-BF92-4E37-BFBD-0C40ABFC4C96}" type="pres">
      <dgm:prSet presAssocID="{3E960EB5-7113-4E02-B6DD-910AF6EBDFBF}" presName="rootComposite" presStyleCnt="0"/>
      <dgm:spPr/>
    </dgm:pt>
    <dgm:pt modelId="{A35FDC56-6607-4706-930B-00384772EADB}" type="pres">
      <dgm:prSet presAssocID="{3E960EB5-7113-4E02-B6DD-910AF6EBDFBF}" presName="rootText" presStyleLbl="node2" presStyleIdx="0" presStyleCnt="3" custScaleX="81449" custScaleY="44354" custLinFactNeighborX="-7767" custLinFactNeighborY="14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3C601B8-EA51-4DC1-AB29-D7BF512D71BB}" type="pres">
      <dgm:prSet presAssocID="{3E960EB5-7113-4E02-B6DD-910AF6EBDFBF}" presName="rootConnector" presStyleLbl="node2" presStyleIdx="0" presStyleCnt="3"/>
      <dgm:spPr/>
      <dgm:t>
        <a:bodyPr/>
        <a:lstStyle/>
        <a:p>
          <a:endParaRPr lang="en-US"/>
        </a:p>
      </dgm:t>
    </dgm:pt>
    <dgm:pt modelId="{0CF0B6F1-FE5E-4B8F-8F62-1C9260764E85}" type="pres">
      <dgm:prSet presAssocID="{3E960EB5-7113-4E02-B6DD-910AF6EBDFBF}" presName="hierChild4" presStyleCnt="0"/>
      <dgm:spPr/>
    </dgm:pt>
    <dgm:pt modelId="{22E78AC8-9F7B-4EC0-9D2F-98F1D6D9E0A2}" type="pres">
      <dgm:prSet presAssocID="{3E960EB5-7113-4E02-B6DD-910AF6EBDFBF}" presName="hierChild5" presStyleCnt="0"/>
      <dgm:spPr/>
    </dgm:pt>
    <dgm:pt modelId="{39AEB408-FE6A-4886-B789-E901F70C5A13}" type="pres">
      <dgm:prSet presAssocID="{FAA28CB2-D8BF-4EB5-A8F2-BBD59DD594CE}" presName="Name37" presStyleLbl="parChTrans1D2" presStyleIdx="1" presStyleCnt="3"/>
      <dgm:spPr/>
      <dgm:t>
        <a:bodyPr/>
        <a:lstStyle/>
        <a:p>
          <a:endParaRPr lang="en-US"/>
        </a:p>
      </dgm:t>
    </dgm:pt>
    <dgm:pt modelId="{7A9F852D-1205-4A49-9A31-333950739D99}" type="pres">
      <dgm:prSet presAssocID="{4ED0BFD3-1AC9-4241-8496-C9764DDC0CDA}" presName="hierRoot2" presStyleCnt="0">
        <dgm:presLayoutVars>
          <dgm:hierBranch val="init"/>
        </dgm:presLayoutVars>
      </dgm:prSet>
      <dgm:spPr/>
    </dgm:pt>
    <dgm:pt modelId="{C32B134E-016E-47D8-928B-CE25BB55B581}" type="pres">
      <dgm:prSet presAssocID="{4ED0BFD3-1AC9-4241-8496-C9764DDC0CDA}" presName="rootComposite" presStyleCnt="0"/>
      <dgm:spPr/>
    </dgm:pt>
    <dgm:pt modelId="{5DB50DE9-2180-46AB-B0E5-799778D5C314}" type="pres">
      <dgm:prSet presAssocID="{4ED0BFD3-1AC9-4241-8496-C9764DDC0CDA}" presName="rootText" presStyleLbl="node2" presStyleIdx="1" presStyleCnt="3" custScaleX="85777" custScaleY="488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F632A7D-70A6-446A-B27D-7528F8381A67}" type="pres">
      <dgm:prSet presAssocID="{4ED0BFD3-1AC9-4241-8496-C9764DDC0CDA}" presName="rootConnector" presStyleLbl="node2" presStyleIdx="1" presStyleCnt="3"/>
      <dgm:spPr/>
      <dgm:t>
        <a:bodyPr/>
        <a:lstStyle/>
        <a:p>
          <a:endParaRPr lang="en-US"/>
        </a:p>
      </dgm:t>
    </dgm:pt>
    <dgm:pt modelId="{482AA5B6-1AA3-48B0-AAE8-F02AE323EB7F}" type="pres">
      <dgm:prSet presAssocID="{4ED0BFD3-1AC9-4241-8496-C9764DDC0CDA}" presName="hierChild4" presStyleCnt="0"/>
      <dgm:spPr/>
    </dgm:pt>
    <dgm:pt modelId="{A66960F9-9043-4CD8-8CF0-35AEE02139EC}" type="pres">
      <dgm:prSet presAssocID="{4ED0BFD3-1AC9-4241-8496-C9764DDC0CDA}" presName="hierChild5" presStyleCnt="0"/>
      <dgm:spPr/>
    </dgm:pt>
    <dgm:pt modelId="{CA7C84C3-EE75-4132-9641-BCC4B3BC8085}" type="pres">
      <dgm:prSet presAssocID="{F7C8BA41-2542-4A73-8527-3DBD0FEB192D}" presName="Name37" presStyleLbl="parChTrans1D2" presStyleIdx="2" presStyleCnt="3"/>
      <dgm:spPr/>
      <dgm:t>
        <a:bodyPr/>
        <a:lstStyle/>
        <a:p>
          <a:endParaRPr lang="en-US"/>
        </a:p>
      </dgm:t>
    </dgm:pt>
    <dgm:pt modelId="{5118F781-782A-4C38-9FF1-1BD125552675}" type="pres">
      <dgm:prSet presAssocID="{E091E6B1-6314-4F88-B7E1-D18034E58DCC}" presName="hierRoot2" presStyleCnt="0">
        <dgm:presLayoutVars>
          <dgm:hierBranch val="init"/>
        </dgm:presLayoutVars>
      </dgm:prSet>
      <dgm:spPr/>
    </dgm:pt>
    <dgm:pt modelId="{936A4929-99A7-4701-8F0D-25044BCF57F1}" type="pres">
      <dgm:prSet presAssocID="{E091E6B1-6314-4F88-B7E1-D18034E58DCC}" presName="rootComposite" presStyleCnt="0"/>
      <dgm:spPr/>
    </dgm:pt>
    <dgm:pt modelId="{C77B3459-0A3C-4594-84C6-98D2CDD1772B}" type="pres">
      <dgm:prSet presAssocID="{E091E6B1-6314-4F88-B7E1-D18034E58DCC}" presName="rootText" presStyleLbl="node2" presStyleIdx="2" presStyleCnt="3" custScaleX="77754" custScaleY="45383" custLinFactNeighborX="-1505" custLinFactNeighborY="145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AC1F70F2-67CF-455D-82EA-8A2CCCE8524E}" type="pres">
      <dgm:prSet presAssocID="{E091E6B1-6314-4F88-B7E1-D18034E58DCC}" presName="rootConnector" presStyleLbl="node2" presStyleIdx="2" presStyleCnt="3"/>
      <dgm:spPr/>
      <dgm:t>
        <a:bodyPr/>
        <a:lstStyle/>
        <a:p>
          <a:endParaRPr lang="en-US"/>
        </a:p>
      </dgm:t>
    </dgm:pt>
    <dgm:pt modelId="{16F0AEEF-BE7A-4C1D-834D-8C5B512D6AA4}" type="pres">
      <dgm:prSet presAssocID="{E091E6B1-6314-4F88-B7E1-D18034E58DCC}" presName="hierChild4" presStyleCnt="0"/>
      <dgm:spPr/>
    </dgm:pt>
    <dgm:pt modelId="{D63571CC-7002-4FBE-B58B-090DB3BB1133}" type="pres">
      <dgm:prSet presAssocID="{E091E6B1-6314-4F88-B7E1-D18034E58DCC}" presName="hierChild5" presStyleCnt="0"/>
      <dgm:spPr/>
    </dgm:pt>
    <dgm:pt modelId="{4BB6CCCB-94D9-49BF-B722-EBFB541D4D3F}" type="pres">
      <dgm:prSet presAssocID="{E303F966-50A1-46B8-B6B7-704B8D9D2098}" presName="hierChild3" presStyleCnt="0"/>
      <dgm:spPr/>
    </dgm:pt>
  </dgm:ptLst>
  <dgm:cxnLst>
    <dgm:cxn modelId="{06909DAC-4D81-4D01-A3CD-9D2AE978F321}" type="presOf" srcId="{E091E6B1-6314-4F88-B7E1-D18034E58DCC}" destId="{AC1F70F2-67CF-455D-82EA-8A2CCCE8524E}" srcOrd="1" destOrd="0" presId="urn:microsoft.com/office/officeart/2005/8/layout/orgChart1"/>
    <dgm:cxn modelId="{E210056B-1F9C-42CD-940D-29E5AB52B741}" type="presOf" srcId="{3E960EB5-7113-4E02-B6DD-910AF6EBDFBF}" destId="{E3C601B8-EA51-4DC1-AB29-D7BF512D71BB}" srcOrd="1" destOrd="0" presId="urn:microsoft.com/office/officeart/2005/8/layout/orgChart1"/>
    <dgm:cxn modelId="{2BDA4A90-E786-4E95-9FE6-93A27A648E33}" type="presOf" srcId="{E303F966-50A1-46B8-B6B7-704B8D9D2098}" destId="{BB5D98C4-5F7F-4B96-8CD9-437186D6CE01}" srcOrd="1" destOrd="0" presId="urn:microsoft.com/office/officeart/2005/8/layout/orgChart1"/>
    <dgm:cxn modelId="{BA80064D-1FB3-4182-BAA2-A2CCEA8806D3}" srcId="{E303F966-50A1-46B8-B6B7-704B8D9D2098}" destId="{E091E6B1-6314-4F88-B7E1-D18034E58DCC}" srcOrd="2" destOrd="0" parTransId="{F7C8BA41-2542-4A73-8527-3DBD0FEB192D}" sibTransId="{9EBE7173-D068-4CFD-A343-924CDC0B3EBA}"/>
    <dgm:cxn modelId="{8AA531F2-C779-405C-AF46-DA305CD6059F}" srcId="{E303F966-50A1-46B8-B6B7-704B8D9D2098}" destId="{4ED0BFD3-1AC9-4241-8496-C9764DDC0CDA}" srcOrd="1" destOrd="0" parTransId="{FAA28CB2-D8BF-4EB5-A8F2-BBD59DD594CE}" sibTransId="{273A98CB-58D3-4C00-981C-520423029AF3}"/>
    <dgm:cxn modelId="{B1218EA6-84A9-48BD-91D6-A8BB780B309E}" srcId="{2B43A419-9DC7-4D94-9953-2AA2EA9D52CB}" destId="{E303F966-50A1-46B8-B6B7-704B8D9D2098}" srcOrd="0" destOrd="0" parTransId="{2412663C-472B-4741-B7F7-45A8792EA437}" sibTransId="{8BD1AF0F-61CF-407D-A105-A8A4135A8D25}"/>
    <dgm:cxn modelId="{D1D6958E-89ED-4A0F-8CE5-CC757F77F789}" type="presOf" srcId="{E091E6B1-6314-4F88-B7E1-D18034E58DCC}" destId="{C77B3459-0A3C-4594-84C6-98D2CDD1772B}" srcOrd="0" destOrd="0" presId="urn:microsoft.com/office/officeart/2005/8/layout/orgChart1"/>
    <dgm:cxn modelId="{C3BEB9EB-7B6A-408B-B58E-AC5389DC7A74}" type="presOf" srcId="{3E960EB5-7113-4E02-B6DD-910AF6EBDFBF}" destId="{A35FDC56-6607-4706-930B-00384772EADB}" srcOrd="0" destOrd="0" presId="urn:microsoft.com/office/officeart/2005/8/layout/orgChart1"/>
    <dgm:cxn modelId="{A1A737C7-D1C9-4057-B979-CA325F023936}" type="presOf" srcId="{E303F966-50A1-46B8-B6B7-704B8D9D2098}" destId="{3B6BC3CA-D8D5-4A7A-AEA7-1D4F56FB29AD}" srcOrd="0" destOrd="0" presId="urn:microsoft.com/office/officeart/2005/8/layout/orgChart1"/>
    <dgm:cxn modelId="{105EE6A1-4826-4E4E-9018-DF2F4A5F02F8}" type="presOf" srcId="{4ED0BFD3-1AC9-4241-8496-C9764DDC0CDA}" destId="{AF632A7D-70A6-446A-B27D-7528F8381A67}" srcOrd="1" destOrd="0" presId="urn:microsoft.com/office/officeart/2005/8/layout/orgChart1"/>
    <dgm:cxn modelId="{AD6CA8C1-45C0-451B-AD2D-FEE344F6AD4F}" type="presOf" srcId="{FAA28CB2-D8BF-4EB5-A8F2-BBD59DD594CE}" destId="{39AEB408-FE6A-4886-B789-E901F70C5A13}" srcOrd="0" destOrd="0" presId="urn:microsoft.com/office/officeart/2005/8/layout/orgChart1"/>
    <dgm:cxn modelId="{936BB5D5-ED55-43E1-BF9E-6ACC16603673}" type="presOf" srcId="{F7C8BA41-2542-4A73-8527-3DBD0FEB192D}" destId="{CA7C84C3-EE75-4132-9641-BCC4B3BC8085}" srcOrd="0" destOrd="0" presId="urn:microsoft.com/office/officeart/2005/8/layout/orgChart1"/>
    <dgm:cxn modelId="{15DB7BB4-CC44-4342-B687-2B16877F7511}" type="presOf" srcId="{05BBCB3A-47BC-409C-9BBC-7C2FCE6E793B}" destId="{C5F90B53-78BE-499C-A7E7-44CDCF8C6FE9}" srcOrd="0" destOrd="0" presId="urn:microsoft.com/office/officeart/2005/8/layout/orgChart1"/>
    <dgm:cxn modelId="{08108894-0718-4ACB-8291-53C72436B8E9}" type="presOf" srcId="{2B43A419-9DC7-4D94-9953-2AA2EA9D52CB}" destId="{AEC5C873-8FA4-4354-8B1A-BA5FC5B9F9F2}" srcOrd="0" destOrd="0" presId="urn:microsoft.com/office/officeart/2005/8/layout/orgChart1"/>
    <dgm:cxn modelId="{D9C5FE9E-68AF-46EA-AE0C-E8D345632760}" srcId="{E303F966-50A1-46B8-B6B7-704B8D9D2098}" destId="{3E960EB5-7113-4E02-B6DD-910AF6EBDFBF}" srcOrd="0" destOrd="0" parTransId="{05BBCB3A-47BC-409C-9BBC-7C2FCE6E793B}" sibTransId="{346400B0-602E-44DE-8AA6-49F66C508799}"/>
    <dgm:cxn modelId="{D34F4D82-494C-4E3B-A047-0F3B0B33C25F}" type="presOf" srcId="{4ED0BFD3-1AC9-4241-8496-C9764DDC0CDA}" destId="{5DB50DE9-2180-46AB-B0E5-799778D5C314}" srcOrd="0" destOrd="0" presId="urn:microsoft.com/office/officeart/2005/8/layout/orgChart1"/>
    <dgm:cxn modelId="{90974480-BD55-47FF-9006-901DC1F74E67}" type="presParOf" srcId="{AEC5C873-8FA4-4354-8B1A-BA5FC5B9F9F2}" destId="{85CBE680-2F45-4D54-B6C9-33F53F41E8DC}" srcOrd="0" destOrd="0" presId="urn:microsoft.com/office/officeart/2005/8/layout/orgChart1"/>
    <dgm:cxn modelId="{FD8BA6E1-2FD5-407D-953E-85BC73CA7621}" type="presParOf" srcId="{85CBE680-2F45-4D54-B6C9-33F53F41E8DC}" destId="{BD140BEB-2DFB-4D57-ABF4-02F53F233394}" srcOrd="0" destOrd="0" presId="urn:microsoft.com/office/officeart/2005/8/layout/orgChart1"/>
    <dgm:cxn modelId="{F48C8B45-98DC-43D6-BEE7-3BCFD02DA161}" type="presParOf" srcId="{BD140BEB-2DFB-4D57-ABF4-02F53F233394}" destId="{3B6BC3CA-D8D5-4A7A-AEA7-1D4F56FB29AD}" srcOrd="0" destOrd="0" presId="urn:microsoft.com/office/officeart/2005/8/layout/orgChart1"/>
    <dgm:cxn modelId="{E75A2869-9B95-4ADA-A5CF-7E0E27E3FDE6}" type="presParOf" srcId="{BD140BEB-2DFB-4D57-ABF4-02F53F233394}" destId="{BB5D98C4-5F7F-4B96-8CD9-437186D6CE01}" srcOrd="1" destOrd="0" presId="urn:microsoft.com/office/officeart/2005/8/layout/orgChart1"/>
    <dgm:cxn modelId="{A78634C2-B97B-4190-9CA8-162F3553D6CD}" type="presParOf" srcId="{85CBE680-2F45-4D54-B6C9-33F53F41E8DC}" destId="{A642D8B9-5FB3-496D-B577-BA5588058225}" srcOrd="1" destOrd="0" presId="urn:microsoft.com/office/officeart/2005/8/layout/orgChart1"/>
    <dgm:cxn modelId="{B741065E-373F-4C49-B54D-A9149B68F175}" type="presParOf" srcId="{A642D8B9-5FB3-496D-B577-BA5588058225}" destId="{C5F90B53-78BE-499C-A7E7-44CDCF8C6FE9}" srcOrd="0" destOrd="0" presId="urn:microsoft.com/office/officeart/2005/8/layout/orgChart1"/>
    <dgm:cxn modelId="{63585DA1-92E2-45D3-AE54-B3881A5567EA}" type="presParOf" srcId="{A642D8B9-5FB3-496D-B577-BA5588058225}" destId="{0BC205F2-F58B-496F-96B1-255F9FDA0341}" srcOrd="1" destOrd="0" presId="urn:microsoft.com/office/officeart/2005/8/layout/orgChart1"/>
    <dgm:cxn modelId="{477FEC0E-AD43-4E47-9CAB-26F50457E647}" type="presParOf" srcId="{0BC205F2-F58B-496F-96B1-255F9FDA0341}" destId="{A9710726-BF92-4E37-BFBD-0C40ABFC4C96}" srcOrd="0" destOrd="0" presId="urn:microsoft.com/office/officeart/2005/8/layout/orgChart1"/>
    <dgm:cxn modelId="{82DBD8C0-E632-4986-867C-B4AAAACB904A}" type="presParOf" srcId="{A9710726-BF92-4E37-BFBD-0C40ABFC4C96}" destId="{A35FDC56-6607-4706-930B-00384772EADB}" srcOrd="0" destOrd="0" presId="urn:microsoft.com/office/officeart/2005/8/layout/orgChart1"/>
    <dgm:cxn modelId="{A7E49BE6-0124-486C-931E-1BC870B18591}" type="presParOf" srcId="{A9710726-BF92-4E37-BFBD-0C40ABFC4C96}" destId="{E3C601B8-EA51-4DC1-AB29-D7BF512D71BB}" srcOrd="1" destOrd="0" presId="urn:microsoft.com/office/officeart/2005/8/layout/orgChart1"/>
    <dgm:cxn modelId="{4AB402C7-588C-4E59-B10A-E57E55700868}" type="presParOf" srcId="{0BC205F2-F58B-496F-96B1-255F9FDA0341}" destId="{0CF0B6F1-FE5E-4B8F-8F62-1C9260764E85}" srcOrd="1" destOrd="0" presId="urn:microsoft.com/office/officeart/2005/8/layout/orgChart1"/>
    <dgm:cxn modelId="{669F036E-357A-4F7E-A40F-324C9CE9C00E}" type="presParOf" srcId="{0BC205F2-F58B-496F-96B1-255F9FDA0341}" destId="{22E78AC8-9F7B-4EC0-9D2F-98F1D6D9E0A2}" srcOrd="2" destOrd="0" presId="urn:microsoft.com/office/officeart/2005/8/layout/orgChart1"/>
    <dgm:cxn modelId="{2FAF3F24-02D9-4743-B9A1-49110C419CF9}" type="presParOf" srcId="{A642D8B9-5FB3-496D-B577-BA5588058225}" destId="{39AEB408-FE6A-4886-B789-E901F70C5A13}" srcOrd="2" destOrd="0" presId="urn:microsoft.com/office/officeart/2005/8/layout/orgChart1"/>
    <dgm:cxn modelId="{F47E29D6-0F27-4304-BCCE-607798E35D3A}" type="presParOf" srcId="{A642D8B9-5FB3-496D-B577-BA5588058225}" destId="{7A9F852D-1205-4A49-9A31-333950739D99}" srcOrd="3" destOrd="0" presId="urn:microsoft.com/office/officeart/2005/8/layout/orgChart1"/>
    <dgm:cxn modelId="{8141DB3D-1534-4713-9F57-C04F9095B1C0}" type="presParOf" srcId="{7A9F852D-1205-4A49-9A31-333950739D99}" destId="{C32B134E-016E-47D8-928B-CE25BB55B581}" srcOrd="0" destOrd="0" presId="urn:microsoft.com/office/officeart/2005/8/layout/orgChart1"/>
    <dgm:cxn modelId="{A2611BF5-2076-4527-93A3-2A662EA0D542}" type="presParOf" srcId="{C32B134E-016E-47D8-928B-CE25BB55B581}" destId="{5DB50DE9-2180-46AB-B0E5-799778D5C314}" srcOrd="0" destOrd="0" presId="urn:microsoft.com/office/officeart/2005/8/layout/orgChart1"/>
    <dgm:cxn modelId="{7E2FEB2F-BB96-4F1C-89CB-ED0C295C767E}" type="presParOf" srcId="{C32B134E-016E-47D8-928B-CE25BB55B581}" destId="{AF632A7D-70A6-446A-B27D-7528F8381A67}" srcOrd="1" destOrd="0" presId="urn:microsoft.com/office/officeart/2005/8/layout/orgChart1"/>
    <dgm:cxn modelId="{F787C484-456C-4D47-9AFB-100C7618A53C}" type="presParOf" srcId="{7A9F852D-1205-4A49-9A31-333950739D99}" destId="{482AA5B6-1AA3-48B0-AAE8-F02AE323EB7F}" srcOrd="1" destOrd="0" presId="urn:microsoft.com/office/officeart/2005/8/layout/orgChart1"/>
    <dgm:cxn modelId="{8910EA35-EE39-466A-863C-29DD011752AB}" type="presParOf" srcId="{7A9F852D-1205-4A49-9A31-333950739D99}" destId="{A66960F9-9043-4CD8-8CF0-35AEE02139EC}" srcOrd="2" destOrd="0" presId="urn:microsoft.com/office/officeart/2005/8/layout/orgChart1"/>
    <dgm:cxn modelId="{9048723E-7679-499B-AA10-966CB05F88B4}" type="presParOf" srcId="{A642D8B9-5FB3-496D-B577-BA5588058225}" destId="{CA7C84C3-EE75-4132-9641-BCC4B3BC8085}" srcOrd="4" destOrd="0" presId="urn:microsoft.com/office/officeart/2005/8/layout/orgChart1"/>
    <dgm:cxn modelId="{6B46FF10-EBF1-4953-9FB4-A45823A977EB}" type="presParOf" srcId="{A642D8B9-5FB3-496D-B577-BA5588058225}" destId="{5118F781-782A-4C38-9FF1-1BD125552675}" srcOrd="5" destOrd="0" presId="urn:microsoft.com/office/officeart/2005/8/layout/orgChart1"/>
    <dgm:cxn modelId="{4755AD30-725D-4978-8194-103123BDE35C}" type="presParOf" srcId="{5118F781-782A-4C38-9FF1-1BD125552675}" destId="{936A4929-99A7-4701-8F0D-25044BCF57F1}" srcOrd="0" destOrd="0" presId="urn:microsoft.com/office/officeart/2005/8/layout/orgChart1"/>
    <dgm:cxn modelId="{B7F70455-1D28-4B5B-8BE4-9639660C7283}" type="presParOf" srcId="{936A4929-99A7-4701-8F0D-25044BCF57F1}" destId="{C77B3459-0A3C-4594-84C6-98D2CDD1772B}" srcOrd="0" destOrd="0" presId="urn:microsoft.com/office/officeart/2005/8/layout/orgChart1"/>
    <dgm:cxn modelId="{D60544B9-A6EC-4801-A6D0-BB0B91172AE1}" type="presParOf" srcId="{936A4929-99A7-4701-8F0D-25044BCF57F1}" destId="{AC1F70F2-67CF-455D-82EA-8A2CCCE8524E}" srcOrd="1" destOrd="0" presId="urn:microsoft.com/office/officeart/2005/8/layout/orgChart1"/>
    <dgm:cxn modelId="{25B8E732-711F-48A8-AEA3-8FC053EF9450}" type="presParOf" srcId="{5118F781-782A-4C38-9FF1-1BD125552675}" destId="{16F0AEEF-BE7A-4C1D-834D-8C5B512D6AA4}" srcOrd="1" destOrd="0" presId="urn:microsoft.com/office/officeart/2005/8/layout/orgChart1"/>
    <dgm:cxn modelId="{BB8F4D57-7669-4AF2-80FF-8E2F3FC14151}" type="presParOf" srcId="{5118F781-782A-4C38-9FF1-1BD125552675}" destId="{D63571CC-7002-4FBE-B58B-090DB3BB1133}" srcOrd="2" destOrd="0" presId="urn:microsoft.com/office/officeart/2005/8/layout/orgChart1"/>
    <dgm:cxn modelId="{0A40CECD-37BC-45C8-A554-7E8B165896EF}" type="presParOf" srcId="{85CBE680-2F45-4D54-B6C9-33F53F41E8DC}" destId="{4BB6CCCB-94D9-49BF-B722-EBFB541D4D3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D351C1-D279-4862-9B22-A8A7E84787C8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5874F6E-E2DD-43F8-A31D-8DA8A8CF13C0}">
      <dgm:prSet phldrT="[Metin]" custT="1"/>
      <dgm:spPr/>
      <dgm:t>
        <a:bodyPr/>
        <a:lstStyle/>
        <a:p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Pürülan</a:t>
          </a:r>
          <a:r>
            <a:rPr lang="tr-TR" sz="1600" dirty="0" smtClean="0">
              <a:latin typeface="+mn-lt"/>
              <a:cs typeface="Times New Roman" panose="02020603050405020304" pitchFamily="18" charset="0"/>
            </a:rPr>
            <a:t> DYDİ </a:t>
          </a:r>
        </a:p>
        <a:p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Fronkül</a:t>
          </a:r>
          <a:r>
            <a:rPr lang="tr-TR" sz="1600" dirty="0" smtClean="0">
              <a:latin typeface="+mn-lt"/>
              <a:cs typeface="Times New Roman" panose="02020603050405020304" pitchFamily="18" charset="0"/>
            </a:rPr>
            <a:t>, </a:t>
          </a:r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Karbonkül</a:t>
          </a:r>
          <a:r>
            <a:rPr lang="tr-TR" sz="1600" dirty="0" smtClean="0">
              <a:latin typeface="+mn-lt"/>
              <a:cs typeface="Times New Roman" panose="02020603050405020304" pitchFamily="18" charset="0"/>
            </a:rPr>
            <a:t>, </a:t>
          </a:r>
          <a:r>
            <a:rPr lang="tr-TR" sz="1600" dirty="0" err="1" smtClean="0">
              <a:latin typeface="+mn-lt"/>
              <a:cs typeface="Times New Roman" panose="02020603050405020304" pitchFamily="18" charset="0"/>
            </a:rPr>
            <a:t>Abse</a:t>
          </a:r>
          <a:endParaRPr lang="tr-TR" sz="1600" dirty="0">
            <a:latin typeface="+mn-lt"/>
          </a:endParaRPr>
        </a:p>
      </dgm:t>
    </dgm:pt>
    <dgm:pt modelId="{B4DCADFC-2627-4904-9613-D7B969807A92}" type="parTrans" cxnId="{24F68116-C9E0-4130-B1F4-909D9404FCEF}">
      <dgm:prSet/>
      <dgm:spPr/>
      <dgm:t>
        <a:bodyPr/>
        <a:lstStyle/>
        <a:p>
          <a:endParaRPr lang="tr-TR"/>
        </a:p>
      </dgm:t>
    </dgm:pt>
    <dgm:pt modelId="{993331E6-373E-447D-B5F2-68B31C8C652F}" type="sibTrans" cxnId="{24F68116-C9E0-4130-B1F4-909D9404FCEF}">
      <dgm:prSet/>
      <dgm:spPr/>
      <dgm:t>
        <a:bodyPr/>
        <a:lstStyle/>
        <a:p>
          <a:endParaRPr lang="tr-TR"/>
        </a:p>
      </dgm:t>
    </dgm:pt>
    <dgm:pt modelId="{8DDB04CB-26D7-4752-A624-215CC19FF96E}">
      <dgm:prSet phldrT="[Metin]" custT="1"/>
      <dgm:spPr>
        <a:solidFill>
          <a:srgbClr val="FFACA3"/>
        </a:solidFill>
      </dgm:spPr>
      <dgm:t>
        <a:bodyPr/>
        <a:lstStyle/>
        <a:p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Şiddetli</a:t>
          </a:r>
        </a:p>
        <a:p>
          <a:r>
            <a:rPr lang="tr-TR" sz="1400" b="1" kern="1200" dirty="0" err="1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İnsizyon</a:t>
          </a:r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 drenaj</a:t>
          </a:r>
        </a:p>
        <a:p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ve kültür-</a:t>
          </a:r>
          <a:r>
            <a:rPr lang="tr-TR" sz="1400" b="1" kern="1200" dirty="0" err="1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antibiyogram</a:t>
          </a:r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 </a:t>
          </a:r>
          <a:endParaRPr lang="tr-TR" sz="1400" b="1" kern="1200" dirty="0">
            <a:solidFill>
              <a:schemeClr val="tx1"/>
            </a:solidFill>
            <a:latin typeface="+mn-lt"/>
            <a:ea typeface="+mn-ea"/>
            <a:cs typeface="Times New Roman" panose="02020603050405020304" pitchFamily="18" charset="0"/>
          </a:endParaRPr>
        </a:p>
      </dgm:t>
    </dgm:pt>
    <dgm:pt modelId="{F10C2F6F-17EE-45AC-8B6D-D98A65279527}" type="parTrans" cxnId="{2CC403B1-C7F3-4004-9670-89C3A9672C6A}">
      <dgm:prSet/>
      <dgm:spPr/>
      <dgm:t>
        <a:bodyPr/>
        <a:lstStyle/>
        <a:p>
          <a:endParaRPr lang="tr-TR"/>
        </a:p>
      </dgm:t>
    </dgm:pt>
    <dgm:pt modelId="{6FAB540A-0A7E-4822-A955-CDFBE8520E82}" type="sibTrans" cxnId="{2CC403B1-C7F3-4004-9670-89C3A9672C6A}">
      <dgm:prSet/>
      <dgm:spPr/>
      <dgm:t>
        <a:bodyPr/>
        <a:lstStyle/>
        <a:p>
          <a:endParaRPr lang="tr-TR"/>
        </a:p>
      </dgm:t>
    </dgm:pt>
    <dgm:pt modelId="{2EEB9F56-673E-4F85-85AF-56A9E83405D0}">
      <dgm:prSet phldrT="[Metin]" custT="1"/>
      <dgm:spPr>
        <a:solidFill>
          <a:srgbClr val="FFFF00"/>
        </a:solidFill>
      </dgm:spPr>
      <dgm:t>
        <a:bodyPr/>
        <a:lstStyle/>
        <a:p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Orta Şiddetli</a:t>
          </a:r>
        </a:p>
        <a:p>
          <a:r>
            <a:rPr lang="tr-TR" sz="1400" b="1" kern="1200" dirty="0" err="1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insizyon</a:t>
          </a:r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-drenaj</a:t>
          </a:r>
        </a:p>
        <a:p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ve kültür-</a:t>
          </a:r>
          <a:r>
            <a:rPr lang="tr-TR" sz="1400" b="1" kern="1200" dirty="0" err="1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antibiyogram</a:t>
          </a:r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 </a:t>
          </a:r>
          <a:endParaRPr lang="tr-TR" sz="1400" b="1" kern="1200" dirty="0">
            <a:solidFill>
              <a:schemeClr val="tx1"/>
            </a:solidFill>
            <a:latin typeface="+mn-lt"/>
            <a:ea typeface="+mn-ea"/>
            <a:cs typeface="Times New Roman" panose="02020603050405020304" pitchFamily="18" charset="0"/>
          </a:endParaRPr>
        </a:p>
      </dgm:t>
    </dgm:pt>
    <dgm:pt modelId="{316D93EE-8A25-4F3F-BE3C-0C99F30D2BD7}" type="parTrans" cxnId="{2C314CAA-BBA1-4641-9D47-C45936B6CC37}">
      <dgm:prSet/>
      <dgm:spPr/>
      <dgm:t>
        <a:bodyPr/>
        <a:lstStyle/>
        <a:p>
          <a:endParaRPr lang="tr-TR"/>
        </a:p>
      </dgm:t>
    </dgm:pt>
    <dgm:pt modelId="{1ACEA8BB-F760-4770-B8F8-3BB21D661788}" type="sibTrans" cxnId="{2C314CAA-BBA1-4641-9D47-C45936B6CC37}">
      <dgm:prSet/>
      <dgm:spPr/>
      <dgm:t>
        <a:bodyPr/>
        <a:lstStyle/>
        <a:p>
          <a:endParaRPr lang="tr-TR"/>
        </a:p>
      </dgm:t>
    </dgm:pt>
    <dgm:pt modelId="{3C7ADF11-3EE4-49F5-8EFF-E8352A62E2FF}">
      <dgm:prSet phldrT="[Metin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Hafif</a:t>
          </a:r>
        </a:p>
        <a:p>
          <a:r>
            <a:rPr lang="tr-TR" sz="1400" b="1" kern="1200" dirty="0" err="1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insizyon</a:t>
          </a:r>
          <a:r>
            <a:rPr lang="tr-TR" sz="1400" b="1" kern="1200" dirty="0" smtClean="0">
              <a:solidFill>
                <a:schemeClr val="tx1"/>
              </a:solidFill>
              <a:latin typeface="+mn-lt"/>
              <a:ea typeface="+mn-ea"/>
              <a:cs typeface="Times New Roman" panose="02020603050405020304" pitchFamily="18" charset="0"/>
            </a:rPr>
            <a:t>-drenaj</a:t>
          </a:r>
          <a:endParaRPr lang="tr-TR" sz="1400" b="1" kern="1200" dirty="0">
            <a:solidFill>
              <a:schemeClr val="tx1"/>
            </a:solidFill>
            <a:latin typeface="+mn-lt"/>
            <a:ea typeface="+mn-ea"/>
            <a:cs typeface="Times New Roman" panose="02020603050405020304" pitchFamily="18" charset="0"/>
          </a:endParaRPr>
        </a:p>
      </dgm:t>
    </dgm:pt>
    <dgm:pt modelId="{CF9673D9-F670-4FD9-BAC8-ED47086AD4CE}" type="parTrans" cxnId="{6B26C6B8-DFB6-4FC1-A5F2-B09542FF29B4}">
      <dgm:prSet/>
      <dgm:spPr/>
      <dgm:t>
        <a:bodyPr/>
        <a:lstStyle/>
        <a:p>
          <a:endParaRPr lang="tr-TR"/>
        </a:p>
      </dgm:t>
    </dgm:pt>
    <dgm:pt modelId="{8537E652-13C6-4577-A422-E79F13D284FA}" type="sibTrans" cxnId="{6B26C6B8-DFB6-4FC1-A5F2-B09542FF29B4}">
      <dgm:prSet/>
      <dgm:spPr/>
      <dgm:t>
        <a:bodyPr/>
        <a:lstStyle/>
        <a:p>
          <a:endParaRPr lang="tr-TR"/>
        </a:p>
      </dgm:t>
    </dgm:pt>
    <dgm:pt modelId="{9C0F25DB-AC6E-4E0E-89FA-FFF17CBACB03}" type="pres">
      <dgm:prSet presAssocID="{FCD351C1-D279-4862-9B22-A8A7E84787C8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9B48D0-0868-4DFA-9868-EBB8CC305A84}" type="pres">
      <dgm:prSet presAssocID="{25874F6E-E2DD-43F8-A31D-8DA8A8CF13C0}" presName="roof" presStyleLbl="dkBgShp" presStyleIdx="0" presStyleCnt="2" custScaleX="96000" custScaleY="46885"/>
      <dgm:spPr/>
      <dgm:t>
        <a:bodyPr/>
        <a:lstStyle/>
        <a:p>
          <a:endParaRPr lang="tr-TR"/>
        </a:p>
      </dgm:t>
    </dgm:pt>
    <dgm:pt modelId="{7FCB90E6-B25A-4945-A50B-56D351D5C0F5}" type="pres">
      <dgm:prSet presAssocID="{25874F6E-E2DD-43F8-A31D-8DA8A8CF13C0}" presName="pillars" presStyleCnt="0"/>
      <dgm:spPr/>
    </dgm:pt>
    <dgm:pt modelId="{A9A9A8BB-CBF2-4C3B-A837-725E737FC116}" type="pres">
      <dgm:prSet presAssocID="{25874F6E-E2DD-43F8-A31D-8DA8A8CF13C0}" presName="pillar1" presStyleLbl="node1" presStyleIdx="0" presStyleCnt="3" custScaleX="35604" custScaleY="55590" custLinFactNeighborX="-5732" custLinFactNeighborY="-2656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B52247D-4947-44A8-9E57-76000A575BA9}" type="pres">
      <dgm:prSet presAssocID="{2EEB9F56-673E-4F85-85AF-56A9E83405D0}" presName="pillarX" presStyleLbl="node1" presStyleIdx="1" presStyleCnt="3" custScaleX="30784" custScaleY="53623" custLinFactNeighborX="210" custLinFactNeighborY="-2822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5F7678C-718C-4C33-BD40-B4C9D17B0F7E}" type="pres">
      <dgm:prSet presAssocID="{3C7ADF11-3EE4-49F5-8EFF-E8352A62E2FF}" presName="pillarX" presStyleLbl="node1" presStyleIdx="2" presStyleCnt="3" custScaleX="24162" custScaleY="49266" custLinFactNeighborX="-359" custLinFactNeighborY="-2966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994B730-0735-4E98-A439-EAFB87145734}" type="pres">
      <dgm:prSet presAssocID="{25874F6E-E2DD-43F8-A31D-8DA8A8CF13C0}" presName="base" presStyleLbl="dkBgShp" presStyleIdx="1" presStyleCnt="2" custFlipVert="1" custScaleX="29138" custScaleY="405743" custLinFactY="-28083" custLinFactNeighborX="-30283" custLinFactNeighborY="-100000"/>
      <dgm:spPr/>
      <dgm:t>
        <a:bodyPr/>
        <a:lstStyle/>
        <a:p>
          <a:endParaRPr lang="tr-TR"/>
        </a:p>
      </dgm:t>
    </dgm:pt>
  </dgm:ptLst>
  <dgm:cxnLst>
    <dgm:cxn modelId="{F529E916-8C19-4CFD-A3CF-2E705B465024}" type="presOf" srcId="{2EEB9F56-673E-4F85-85AF-56A9E83405D0}" destId="{4B52247D-4947-44A8-9E57-76000A575BA9}" srcOrd="0" destOrd="0" presId="urn:microsoft.com/office/officeart/2005/8/layout/hList3"/>
    <dgm:cxn modelId="{2C314CAA-BBA1-4641-9D47-C45936B6CC37}" srcId="{25874F6E-E2DD-43F8-A31D-8DA8A8CF13C0}" destId="{2EEB9F56-673E-4F85-85AF-56A9E83405D0}" srcOrd="1" destOrd="0" parTransId="{316D93EE-8A25-4F3F-BE3C-0C99F30D2BD7}" sibTransId="{1ACEA8BB-F760-4770-B8F8-3BB21D661788}"/>
    <dgm:cxn modelId="{6F3D1E8E-FDC4-43AF-AB40-5A357524D9F8}" type="presOf" srcId="{8DDB04CB-26D7-4752-A624-215CC19FF96E}" destId="{A9A9A8BB-CBF2-4C3B-A837-725E737FC116}" srcOrd="0" destOrd="0" presId="urn:microsoft.com/office/officeart/2005/8/layout/hList3"/>
    <dgm:cxn modelId="{24F68116-C9E0-4130-B1F4-909D9404FCEF}" srcId="{FCD351C1-D279-4862-9B22-A8A7E84787C8}" destId="{25874F6E-E2DD-43F8-A31D-8DA8A8CF13C0}" srcOrd="0" destOrd="0" parTransId="{B4DCADFC-2627-4904-9613-D7B969807A92}" sibTransId="{993331E6-373E-447D-B5F2-68B31C8C652F}"/>
    <dgm:cxn modelId="{93EE37F0-AACD-4786-9E64-64A6CAA557C5}" type="presOf" srcId="{3C7ADF11-3EE4-49F5-8EFF-E8352A62E2FF}" destId="{F5F7678C-718C-4C33-BD40-B4C9D17B0F7E}" srcOrd="0" destOrd="0" presId="urn:microsoft.com/office/officeart/2005/8/layout/hList3"/>
    <dgm:cxn modelId="{6B26C6B8-DFB6-4FC1-A5F2-B09542FF29B4}" srcId="{25874F6E-E2DD-43F8-A31D-8DA8A8CF13C0}" destId="{3C7ADF11-3EE4-49F5-8EFF-E8352A62E2FF}" srcOrd="2" destOrd="0" parTransId="{CF9673D9-F670-4FD9-BAC8-ED47086AD4CE}" sibTransId="{8537E652-13C6-4577-A422-E79F13D284FA}"/>
    <dgm:cxn modelId="{2CC403B1-C7F3-4004-9670-89C3A9672C6A}" srcId="{25874F6E-E2DD-43F8-A31D-8DA8A8CF13C0}" destId="{8DDB04CB-26D7-4752-A624-215CC19FF96E}" srcOrd="0" destOrd="0" parTransId="{F10C2F6F-17EE-45AC-8B6D-D98A65279527}" sibTransId="{6FAB540A-0A7E-4822-A955-CDFBE8520E82}"/>
    <dgm:cxn modelId="{ED0EDC34-8702-429B-AFE8-316D7C2A3656}" type="presOf" srcId="{25874F6E-E2DD-43F8-A31D-8DA8A8CF13C0}" destId="{119B48D0-0868-4DFA-9868-EBB8CC305A84}" srcOrd="0" destOrd="0" presId="urn:microsoft.com/office/officeart/2005/8/layout/hList3"/>
    <dgm:cxn modelId="{9FE9B117-7756-4BD5-91CB-003C75E33FBA}" type="presOf" srcId="{FCD351C1-D279-4862-9B22-A8A7E84787C8}" destId="{9C0F25DB-AC6E-4E0E-89FA-FFF17CBACB03}" srcOrd="0" destOrd="0" presId="urn:microsoft.com/office/officeart/2005/8/layout/hList3"/>
    <dgm:cxn modelId="{C585A4BC-C23E-4860-945B-C09730D2313D}" type="presParOf" srcId="{9C0F25DB-AC6E-4E0E-89FA-FFF17CBACB03}" destId="{119B48D0-0868-4DFA-9868-EBB8CC305A84}" srcOrd="0" destOrd="0" presId="urn:microsoft.com/office/officeart/2005/8/layout/hList3"/>
    <dgm:cxn modelId="{4A5BC9A3-A122-41DA-B8F1-D9B686CCBEE3}" type="presParOf" srcId="{9C0F25DB-AC6E-4E0E-89FA-FFF17CBACB03}" destId="{7FCB90E6-B25A-4945-A50B-56D351D5C0F5}" srcOrd="1" destOrd="0" presId="urn:microsoft.com/office/officeart/2005/8/layout/hList3"/>
    <dgm:cxn modelId="{368E5100-9620-4FFA-8BB0-EABB56833635}" type="presParOf" srcId="{7FCB90E6-B25A-4945-A50B-56D351D5C0F5}" destId="{A9A9A8BB-CBF2-4C3B-A837-725E737FC116}" srcOrd="0" destOrd="0" presId="urn:microsoft.com/office/officeart/2005/8/layout/hList3"/>
    <dgm:cxn modelId="{5FC8166E-62F6-4B38-B09D-A70E5D9A83AE}" type="presParOf" srcId="{7FCB90E6-B25A-4945-A50B-56D351D5C0F5}" destId="{4B52247D-4947-44A8-9E57-76000A575BA9}" srcOrd="1" destOrd="0" presId="urn:microsoft.com/office/officeart/2005/8/layout/hList3"/>
    <dgm:cxn modelId="{07B5004B-B511-44BB-A1E7-5934DE435286}" type="presParOf" srcId="{7FCB90E6-B25A-4945-A50B-56D351D5C0F5}" destId="{F5F7678C-718C-4C33-BD40-B4C9D17B0F7E}" srcOrd="2" destOrd="0" presId="urn:microsoft.com/office/officeart/2005/8/layout/hList3"/>
    <dgm:cxn modelId="{1540F0A1-BEDA-40AA-9CBD-8BEA130C8371}" type="presParOf" srcId="{9C0F25DB-AC6E-4E0E-89FA-FFF17CBACB03}" destId="{9994B730-0735-4E98-A439-EAFB8714573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23402-4A73-4512-A5FB-EC60788411A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DB9DD-F5F2-4EBC-9CF8-461364352DE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84893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F4104F-E213-4965-BD45-00356C1A99DD}" type="slidenum">
              <a:rPr lang="tr-TR" smtClean="0"/>
              <a:pPr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414456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DB9DD-F5F2-4EBC-9CF8-461364352DE5}" type="slidenum">
              <a:rPr lang="tr-TR" smtClean="0"/>
              <a:pPr/>
              <a:t>19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F4104F-E213-4965-BD45-00356C1A99DD}" type="slidenum">
              <a:rPr lang="tr-TR" smtClean="0"/>
              <a:pPr/>
              <a:t>34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256303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" y="-20960"/>
            <a:ext cx="251519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307578"/>
            <a:ext cx="7235981" cy="667544"/>
          </a:xfrm>
        </p:spPr>
        <p:txBody>
          <a:bodyPr/>
          <a:lstStyle>
            <a:lvl1pPr>
              <a:defRPr sz="3200"/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024" y="1484784"/>
            <a:ext cx="7182415" cy="468052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dirty="0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94243" y="6484685"/>
            <a:ext cx="7162800" cy="228600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76456" y="6381328"/>
            <a:ext cx="413425" cy="365125"/>
          </a:xfrm>
        </p:spPr>
        <p:txBody>
          <a:bodyPr/>
          <a:lstStyle>
            <a:lvl1pPr>
              <a:defRPr sz="1400"/>
            </a:lvl1pPr>
          </a:lstStyle>
          <a:p>
            <a:fld id="{C018FA93-A276-488D-8AFA-1F5B3CB005D7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239000" cy="576064"/>
          </a:xfrm>
        </p:spPr>
        <p:txBody>
          <a:bodyPr>
            <a:noAutofit/>
          </a:bodyPr>
          <a:lstStyle>
            <a:lvl1pPr algn="l">
              <a:defRPr sz="36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196752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5486400" cy="404446"/>
          </a:xfrm>
        </p:spPr>
        <p:txBody>
          <a:bodyPr bIns="0" anchor="b"/>
          <a:lstStyle>
            <a:lvl1pPr algn="ctr">
              <a:defRPr sz="2800" b="1">
                <a:ln w="12700"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75656" y="126876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dirty="0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yagram 4"/>
          <p:cNvGraphicFramePr/>
          <p:nvPr userDrawn="1">
            <p:extLst>
              <p:ext uri="{D42A27DB-BD31-4B8C-83A1-F6EECF244321}">
                <p14:modId xmlns:p14="http://schemas.microsoft.com/office/powerpoint/2010/main" xmlns="" val="3871648601"/>
              </p:ext>
            </p:extLst>
          </p:nvPr>
        </p:nvGraphicFramePr>
        <p:xfrm>
          <a:off x="-18432" y="0"/>
          <a:ext cx="916243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729365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bg2">
                <a:tint val="100000"/>
                <a:lumMod val="125000"/>
              </a:schemeClr>
            </a:gs>
            <a:gs pos="79000">
              <a:schemeClr val="accent1">
                <a:lumMod val="20000"/>
                <a:lumOff val="80000"/>
              </a:schemeClr>
            </a:gs>
            <a:gs pos="100000">
              <a:schemeClr val="bg2">
                <a:shade val="90000"/>
                <a:satMod val="300000"/>
                <a:lumMod val="9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260648"/>
            <a:ext cx="4764034" cy="566929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8535" y="34528"/>
            <a:ext cx="7489651" cy="6134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tr-TR" dirty="0" smtClean="0"/>
              <a:t>AKILCI İLAÇ KULLANIMI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7281" y="1301618"/>
            <a:ext cx="7467600" cy="4845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7608" y="6342657"/>
            <a:ext cx="2888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tr-TR" dirty="0" smtClean="0"/>
              <a:t>1</a:t>
            </a:r>
            <a:endParaRPr lang="tr-TR" dirty="0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66743" y="6351547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034A17-F4E9-4E50-975B-308E740E3AF9}" type="datetimeFigureOut">
              <a:rPr lang="tr-TR" smtClean="0"/>
              <a:pPr/>
              <a:t>07.04.2016</a:t>
            </a:fld>
            <a:endParaRPr lang="tr-TR"/>
          </a:p>
        </p:txBody>
      </p:sp>
      <p:pic>
        <p:nvPicPr>
          <p:cNvPr id="10" name="Picture 2" descr="C:\Users\ZULEYH~1.YAV\AppData\Local\Temp\Rar$DRa0.167\aik_logo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1350" y="599694"/>
            <a:ext cx="888513" cy="33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Düz Bağlayıcı 13"/>
          <p:cNvCxnSpPr/>
          <p:nvPr userDrawn="1"/>
        </p:nvCxnSpPr>
        <p:spPr>
          <a:xfrm>
            <a:off x="945143" y="20985"/>
            <a:ext cx="458505" cy="743719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 userDrawn="1"/>
        </p:nvCxnSpPr>
        <p:spPr>
          <a:xfrm>
            <a:off x="1403648" y="764704"/>
            <a:ext cx="6487277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8" descr="http://www.tcesis.org/btm/img/bakLogo.png"/>
          <p:cNvPicPr/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3" y="145096"/>
            <a:ext cx="715368" cy="867492"/>
          </a:xfrm>
          <a:prstGeom prst="rect">
            <a:avLst/>
          </a:prstGeom>
          <a:noFill/>
          <a:extLst/>
        </p:spPr>
      </p:pic>
      <p:cxnSp>
        <p:nvCxnSpPr>
          <p:cNvPr id="22" name="Düz Bağlayıcı 21"/>
          <p:cNvCxnSpPr/>
          <p:nvPr userDrawn="1"/>
        </p:nvCxnSpPr>
        <p:spPr>
          <a:xfrm>
            <a:off x="1110901" y="6556294"/>
            <a:ext cx="7355842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2800" b="1" kern="1200" baseline="0">
          <a:ln w="12700">
            <a:solidFill>
              <a:schemeClr val="tx2"/>
            </a:solidFill>
          </a:ln>
          <a:solidFill>
            <a:schemeClr val="accent1">
              <a:lumMod val="7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source=images&amp;cd=&amp;cad=rja&amp;uact=8&amp;ved=0ahUKEwjPjbXzkPzLAhWEuhQKHbBjAIEQjRwIBw&amp;url=http://www.hepsaglik.net/derinin-hizla-yayilan-akut-enfeksiyoz-hastaligi-sellulit/&amp;bvm=bv.118817766,d.bGs&amp;psig=AFQjCNE5FyVzZzgRFaZJ_B6tAv-MaP7I_A&amp;ust=1460104936219212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Data" Target="../diagrams/data2.xml"/><Relationship Id="rId7" Type="http://schemas.openxmlformats.org/officeDocument/2006/relationships/diagramData" Target="../diagrams/data3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microsoft.com/office/2007/relationships/diagramDrawing" Target="../diagrams/drawing3.xml"/><Relationship Id="rId5" Type="http://schemas.openxmlformats.org/officeDocument/2006/relationships/diagramQuickStyle" Target="../diagrams/quickStyle2.xml"/><Relationship Id="rId10" Type="http://schemas.openxmlformats.org/officeDocument/2006/relationships/diagramColors" Target="../diagrams/colors3.xml"/><Relationship Id="rId4" Type="http://schemas.openxmlformats.org/officeDocument/2006/relationships/diagramLayout" Target="../diagrams/layout2.xml"/><Relationship Id="rId9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3152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539552" y="4964975"/>
            <a:ext cx="8316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>
                <a:solidFill>
                  <a:srgbClr val="FF0000"/>
                </a:solidFill>
                <a:cs typeface="Times New Roman" pitchFamily="18" charset="0"/>
              </a:rPr>
              <a:t>DERİ VE YUMUŞAK DOKU </a:t>
            </a:r>
            <a:r>
              <a:rPr lang="tr-TR" sz="3600" b="1" dirty="0" smtClean="0">
                <a:solidFill>
                  <a:srgbClr val="FF0000"/>
                </a:solidFill>
                <a:cs typeface="Times New Roman" pitchFamily="18" charset="0"/>
              </a:rPr>
              <a:t>ENFEKSİYONLARI </a:t>
            </a:r>
            <a:r>
              <a:rPr lang="tr-TR" sz="3600" b="1" dirty="0">
                <a:solidFill>
                  <a:srgbClr val="FF0000"/>
                </a:solidFill>
                <a:cs typeface="Times New Roman" pitchFamily="18" charset="0"/>
              </a:rPr>
              <a:t>HASTA YÖNETİMİ</a:t>
            </a:r>
            <a:endParaRPr lang="tr-T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699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SUNUM AKIŞI</a:t>
            </a:r>
            <a:endParaRPr lang="tr-TR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560" y="1484784"/>
            <a:ext cx="6910536" cy="4343400"/>
          </a:xfrm>
        </p:spPr>
        <p:txBody>
          <a:bodyPr>
            <a:noAutofit/>
          </a:bodyPr>
          <a:lstStyle/>
          <a:p>
            <a:pPr marL="114300" indent="0"/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Deri ve yumuşak </a:t>
            </a:r>
            <a:r>
              <a:rPr lang="tr-TR" sz="3200" dirty="0">
                <a:solidFill>
                  <a:schemeClr val="tx1"/>
                </a:solidFill>
                <a:cs typeface="Times New Roman" pitchFamily="18" charset="0"/>
              </a:rPr>
              <a:t>doku e</a:t>
            </a:r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nfeksiyonları   </a:t>
            </a:r>
          </a:p>
          <a:p>
            <a:pPr marL="114300" indent="0">
              <a:buNone/>
            </a:pPr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   nelerdir?</a:t>
            </a:r>
            <a:endParaRPr lang="tr-TR" sz="3200" dirty="0">
              <a:solidFill>
                <a:schemeClr val="tx1"/>
              </a:solidFill>
              <a:cs typeface="Times New Roman" pitchFamily="18" charset="0"/>
            </a:endParaRPr>
          </a:p>
          <a:p>
            <a:pPr marL="114300" indent="0"/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Tan</a:t>
            </a:r>
            <a:r>
              <a:rPr lang="tr-TR" sz="3200" dirty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mlar</a:t>
            </a:r>
          </a:p>
          <a:p>
            <a:pPr marL="114300" indent="0"/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Sorumlu etkenler</a:t>
            </a:r>
          </a:p>
          <a:p>
            <a:pPr marL="114300" indent="0"/>
            <a:r>
              <a:rPr lang="tr-TR" sz="3200" dirty="0" err="1" smtClean="0">
                <a:solidFill>
                  <a:schemeClr val="tx1"/>
                </a:solidFill>
                <a:cs typeface="Times New Roman" pitchFamily="18" charset="0"/>
              </a:rPr>
              <a:t>İnsidans</a:t>
            </a:r>
            <a:endParaRPr lang="tr-TR" sz="32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114300" indent="0"/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Risk faktörleri</a:t>
            </a:r>
          </a:p>
          <a:p>
            <a:pPr marL="114300" indent="0"/>
            <a:r>
              <a:rPr lang="tr-TR" sz="3200" dirty="0">
                <a:solidFill>
                  <a:schemeClr val="tx1"/>
                </a:solidFill>
                <a:cs typeface="Times New Roman" pitchFamily="18" charset="0"/>
              </a:rPr>
              <a:t>Tanıya </a:t>
            </a:r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yaklaş</a:t>
            </a:r>
            <a:r>
              <a:rPr lang="tr-TR" sz="3200" dirty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m</a:t>
            </a:r>
          </a:p>
          <a:p>
            <a:pPr marL="114300" indent="0"/>
            <a:r>
              <a:rPr lang="tr-TR" sz="3200" dirty="0" smtClean="0">
                <a:solidFill>
                  <a:schemeClr val="tx1"/>
                </a:solidFill>
                <a:cs typeface="Times New Roman" pitchFamily="18" charset="0"/>
              </a:rPr>
              <a:t>Tedavi</a:t>
            </a:r>
            <a:endParaRPr lang="tr-TR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4" name="Picture 2" descr="http://maveradanismanlik.com/wp-content/uploads/2012/04/diksiy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340768"/>
            <a:ext cx="1591733" cy="155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5384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11560" y="1052736"/>
            <a:ext cx="4265461" cy="432048"/>
          </a:xfrm>
        </p:spPr>
        <p:txBody>
          <a:bodyPr>
            <a:noAutofit/>
          </a:bodyPr>
          <a:lstStyle/>
          <a:p>
            <a:pPr algn="ctr"/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Komplike olmayan deri </a:t>
            </a:r>
            <a:r>
              <a:rPr lang="tr-TR" sz="2000" dirty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nfeksiyonları</a:t>
            </a:r>
          </a:p>
          <a:p>
            <a:pPr algn="ctr"/>
            <a:endParaRPr lang="tr-TR" sz="2000" dirty="0">
              <a:cs typeface="Times New Roman" pitchFamily="18" charset="0"/>
            </a:endParaRPr>
          </a:p>
        </p:txBody>
      </p:sp>
      <p:sp>
        <p:nvSpPr>
          <p:cNvPr id="4" name="3 İçerik Yer Tutucusu"/>
          <p:cNvSpPr>
            <a:spLocks noGrp="1"/>
          </p:cNvSpPr>
          <p:nvPr>
            <p:ph sz="half" idx="4294967295"/>
          </p:nvPr>
        </p:nvSpPr>
        <p:spPr>
          <a:xfrm>
            <a:off x="827584" y="1569249"/>
            <a:ext cx="2971800" cy="2362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İmpetigo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Ektima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Fronkül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Folikülit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Yüzeyel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selülit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Erizipel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294967295"/>
          </p:nvPr>
        </p:nvSpPr>
        <p:spPr>
          <a:xfrm>
            <a:off x="5076056" y="1772816"/>
            <a:ext cx="3200400" cy="14401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Şiddetli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selülit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Şiddetli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erizipel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Karbonkül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None/>
            </a:pPr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7" name="6 Dikdörtgen"/>
          <p:cNvSpPr/>
          <p:nvPr/>
        </p:nvSpPr>
        <p:spPr>
          <a:xfrm>
            <a:off x="4354836" y="3909355"/>
            <a:ext cx="4003378" cy="2362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  <a:cs typeface="Times New Roman"/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  <a:cs typeface="Times New Roman"/>
              </a:rPr>
              <a:t>Perianal</a:t>
            </a:r>
            <a:r>
              <a:rPr lang="tr-TR" sz="2400" dirty="0" smtClean="0">
                <a:solidFill>
                  <a:schemeClr val="tx1"/>
                </a:solidFill>
                <a:cs typeface="Times New Roman"/>
              </a:rPr>
              <a:t> apseler</a:t>
            </a:r>
          </a:p>
          <a:p>
            <a:pPr>
              <a:buFont typeface="Arial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  <a:cs typeface="Times New Roman"/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  <a:cs typeface="Times New Roman"/>
              </a:rPr>
              <a:t>Nekrotizan</a:t>
            </a:r>
            <a:r>
              <a:rPr lang="tr-TR" sz="2400" dirty="0" smtClean="0">
                <a:solidFill>
                  <a:schemeClr val="tx1"/>
                </a:solidFill>
                <a:cs typeface="Times New Roman"/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  <a:cs typeface="Times New Roman"/>
              </a:rPr>
              <a:t>fasiit</a:t>
            </a:r>
            <a:endParaRPr lang="tr-TR" sz="2400" dirty="0" smtClean="0">
              <a:solidFill>
                <a:schemeClr val="tx1"/>
              </a:solidFill>
              <a:cs typeface="Times New Roman"/>
            </a:endParaRPr>
          </a:p>
          <a:p>
            <a:pPr>
              <a:buFont typeface="Arial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  <a:cs typeface="Times New Roman"/>
              </a:rPr>
              <a:t> Gazlı </a:t>
            </a:r>
            <a:r>
              <a:rPr lang="tr-TR" sz="2400" dirty="0" err="1" smtClean="0">
                <a:solidFill>
                  <a:schemeClr val="tx1"/>
                </a:solidFill>
                <a:cs typeface="Times New Roman"/>
              </a:rPr>
              <a:t>gangren</a:t>
            </a:r>
            <a:endParaRPr lang="tr-TR" sz="2400" dirty="0" smtClean="0">
              <a:solidFill>
                <a:schemeClr val="tx1"/>
              </a:solidFill>
              <a:cs typeface="Times New Roman"/>
            </a:endParaRPr>
          </a:p>
          <a:p>
            <a:pPr>
              <a:buFont typeface="Arial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  <a:cs typeface="Times New Roman"/>
              </a:rPr>
              <a:t> Diyabetik Ayak </a:t>
            </a:r>
            <a:r>
              <a:rPr lang="tr-TR" sz="2400" dirty="0" err="1" smtClean="0">
                <a:solidFill>
                  <a:schemeClr val="tx1"/>
                </a:solidFill>
                <a:cs typeface="Times New Roman"/>
              </a:rPr>
              <a:t>İnfeksiyonu</a:t>
            </a:r>
            <a:endParaRPr lang="tr-TR" sz="2400" dirty="0" smtClean="0">
              <a:solidFill>
                <a:schemeClr val="tx1"/>
              </a:solidFill>
              <a:cs typeface="Times New Roman"/>
            </a:endParaRPr>
          </a:p>
          <a:p>
            <a:pPr>
              <a:buFont typeface="Arial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  <a:cs typeface="Times New Roman"/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  <a:cs typeface="Times New Roman"/>
              </a:rPr>
              <a:t>Piyomiyozit</a:t>
            </a:r>
            <a:endParaRPr lang="tr-TR" sz="2400" dirty="0" smtClean="0">
              <a:solidFill>
                <a:schemeClr val="tx1"/>
              </a:solidFill>
              <a:cs typeface="Times New Roman"/>
            </a:endParaRPr>
          </a:p>
          <a:p>
            <a:pPr algn="ctr"/>
            <a:endParaRPr lang="tr-TR" dirty="0"/>
          </a:p>
        </p:txBody>
      </p:sp>
      <p:sp>
        <p:nvSpPr>
          <p:cNvPr id="9" name="8 Dikdörtgen"/>
          <p:cNvSpPr/>
          <p:nvPr/>
        </p:nvSpPr>
        <p:spPr>
          <a:xfrm>
            <a:off x="3851920" y="3386135"/>
            <a:ext cx="5092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2800" dirty="0" smtClean="0">
                <a:solidFill>
                  <a:srgbClr val="FF0000"/>
                </a:solidFill>
                <a:cs typeface="Times New Roman"/>
              </a:rPr>
              <a:t> </a:t>
            </a:r>
            <a:r>
              <a:rPr lang="tr-TR" sz="2800" b="1" dirty="0" smtClean="0">
                <a:solidFill>
                  <a:srgbClr val="FF0000"/>
                </a:solidFill>
                <a:cs typeface="Times New Roman"/>
              </a:rPr>
              <a:t> </a:t>
            </a:r>
            <a:r>
              <a:rPr lang="tr-TR" sz="2000" b="1" dirty="0" smtClean="0">
                <a:cs typeface="Times New Roman"/>
              </a:rPr>
              <a:t>Komplike deri-yumuşak doku enfeksiyonları </a:t>
            </a:r>
          </a:p>
        </p:txBody>
      </p:sp>
      <p:sp>
        <p:nvSpPr>
          <p:cNvPr id="2" name="Metin Yer Tutucusu 1"/>
          <p:cNvSpPr>
            <a:spLocks noGrp="1"/>
          </p:cNvSpPr>
          <p:nvPr>
            <p:ph type="body" sz="quarter" idx="3"/>
          </p:nvPr>
        </p:nvSpPr>
        <p:spPr>
          <a:xfrm>
            <a:off x="5209635" y="1052736"/>
            <a:ext cx="3735267" cy="360040"/>
          </a:xfrm>
        </p:spPr>
        <p:txBody>
          <a:bodyPr>
            <a:noAutofit/>
          </a:bodyPr>
          <a:lstStyle/>
          <a:p>
            <a:r>
              <a:rPr lang="tr-TR" sz="2000" dirty="0" smtClean="0">
                <a:solidFill>
                  <a:schemeClr val="tx1"/>
                </a:solidFill>
              </a:rPr>
              <a:t>Komplike deri enfeksiyonları</a:t>
            </a:r>
            <a:endParaRPr lang="tr-TR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486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740" y="6132422"/>
            <a:ext cx="2884880" cy="574823"/>
          </a:xfrm>
        </p:spPr>
        <p:txBody>
          <a:bodyPr>
            <a:noAutofit/>
          </a:bodyPr>
          <a:lstStyle/>
          <a:p>
            <a:r>
              <a:rPr lang="tr-TR" sz="2400" dirty="0" smtClean="0">
                <a:solidFill>
                  <a:schemeClr val="tx1"/>
                </a:solidFill>
              </a:rPr>
              <a:t>İ</a:t>
            </a:r>
            <a:r>
              <a:rPr lang="en-US" sz="2400" dirty="0" err="1" smtClean="0">
                <a:solidFill>
                  <a:schemeClr val="tx1"/>
                </a:solidFill>
              </a:rPr>
              <a:t>mpetigo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kontagioza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 l="19453" r="19453"/>
          <a:stretch>
            <a:fillRect/>
          </a:stretch>
        </p:blipFill>
        <p:spPr>
          <a:xfrm>
            <a:off x="1043608" y="3205233"/>
            <a:ext cx="2676698" cy="28916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/>
          <a:srcRect l="20114" t="25042" r="26815" b="8461"/>
          <a:stretch/>
        </p:blipFill>
        <p:spPr>
          <a:xfrm>
            <a:off x="5145772" y="3222353"/>
            <a:ext cx="2738596" cy="2932959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19666" y="1124744"/>
            <a:ext cx="8352928" cy="2003022"/>
          </a:xfrm>
        </p:spPr>
        <p:txBody>
          <a:bodyPr>
            <a:normAutofit fontScale="90000"/>
          </a:bodyPr>
          <a:lstStyle/>
          <a:p>
            <a:pPr lvl="1" algn="l" rtl="0">
              <a:spcBef>
                <a:spcPct val="0"/>
              </a:spcBef>
            </a:pPr>
            <a: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b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b="1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en-US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Epidermis </a:t>
            </a:r>
            <a:r>
              <a:rPr lang="en-US" sz="27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ile</a:t>
            </a:r>
            <a:r>
              <a:rPr lang="en-US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s</a:t>
            </a:r>
            <a:r>
              <a:rPr lang="tr-TR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ı</a:t>
            </a:r>
            <a:r>
              <a:rPr lang="en-US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n</a:t>
            </a:r>
            <a:r>
              <a:rPr lang="tr-TR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ı</a:t>
            </a:r>
            <a:r>
              <a:rPr lang="en-US" sz="27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rl</a:t>
            </a:r>
            <a:r>
              <a:rPr lang="tr-TR" sz="27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ı</a:t>
            </a:r>
            <a:r>
              <a:rPr lang="en-US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olan</a:t>
            </a:r>
            <a:r>
              <a:rPr lang="en-US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derinin</a:t>
            </a:r>
            <a:r>
              <a:rPr lang="en-US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y</a:t>
            </a:r>
            <a:r>
              <a:rPr lang="tr-TR" sz="27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ü</a:t>
            </a:r>
            <a:r>
              <a:rPr lang="en-US" sz="27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zeyel</a:t>
            </a:r>
            <a:r>
              <a:rPr lang="en-US" sz="27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bakteriyel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infeksiyonu</a:t>
            </a:r>
            <a:r>
              <a:rPr lang="tr-TR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    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(</a:t>
            </a:r>
            <a:r>
              <a:rPr lang="tr-TR" sz="2700" i="1" dirty="0" smtClean="0">
                <a:latin typeface="+mn-lt"/>
                <a:cs typeface="Times New Roman" pitchFamily="18" charset="0"/>
              </a:rPr>
              <a:t>A grubu beta </a:t>
            </a:r>
            <a:r>
              <a:rPr lang="tr-TR" sz="2700" i="1" dirty="0" err="1" smtClean="0">
                <a:latin typeface="+mn-lt"/>
                <a:cs typeface="Times New Roman" pitchFamily="18" charset="0"/>
              </a:rPr>
              <a:t>hemolitik</a:t>
            </a:r>
            <a:r>
              <a:rPr lang="tr-TR" sz="2700" i="1" dirty="0" smtClean="0">
                <a:latin typeface="+mn-lt"/>
                <a:cs typeface="Times New Roman" pitchFamily="18" charset="0"/>
              </a:rPr>
              <a:t> streptokoklar ve S. </a:t>
            </a:r>
            <a:r>
              <a:rPr lang="tr-TR" sz="2700" i="1" dirty="0" err="1" smtClean="0">
                <a:latin typeface="+mn-lt"/>
                <a:cs typeface="Times New Roman" pitchFamily="18" charset="0"/>
              </a:rPr>
              <a:t>aureus</a:t>
            </a:r>
            <a:r>
              <a:rPr lang="tr-TR" sz="2700" i="1" dirty="0" smtClean="0">
                <a:latin typeface="+mn-lt"/>
                <a:cs typeface="Times New Roman" pitchFamily="18" charset="0"/>
              </a:rPr>
              <a:t> </a:t>
            </a:r>
            <a:r>
              <a:rPr lang="tr-TR" sz="2700" dirty="0" smtClean="0">
                <a:latin typeface="+mn-lt"/>
                <a:cs typeface="Times New Roman" pitchFamily="18" charset="0"/>
              </a:rPr>
              <a:t>C, G ve diğer streptokok grupları</a:t>
            </a:r>
            <a:r>
              <a:rPr lang="tr-TR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) 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otoinok</a:t>
            </a:r>
            <a:r>
              <a:rPr lang="tr-TR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ü</a:t>
            </a:r>
            <a:r>
              <a:rPr lang="en-US" sz="2700" dirty="0" err="1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lasyon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 err="1">
                <a:solidFill>
                  <a:srgbClr val="000000"/>
                </a:solidFill>
                <a:latin typeface="+mn-lt"/>
                <a:cs typeface="Times New Roman" pitchFamily="18" charset="0"/>
              </a:rPr>
              <a:t>ile</a:t>
            </a:r>
            <a:r>
              <a:rPr lang="en-US" sz="2700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bula</a:t>
            </a:r>
            <a:r>
              <a:rPr lang="tr-TR" sz="2700" dirty="0" err="1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şı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r. </a:t>
            </a:r>
            <a:r>
              <a:rPr lang="tr-TR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Burun </a:t>
            </a:r>
            <a:r>
              <a:rPr lang="tr-TR" sz="2700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deliğinin etrafında, çene üzerinde  ve genellikle yüzde </a:t>
            </a:r>
            <a:r>
              <a:rPr lang="tr-TR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tipik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k</a:t>
            </a:r>
            <a:r>
              <a:rPr lang="tr-TR" sz="2700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alın kabuklu lezyonlar </a:t>
            </a:r>
            <a:r>
              <a:rPr lang="tr-TR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oluşur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, </a:t>
            </a:r>
            <a:r>
              <a:rPr lang="en-US" sz="2700" dirty="0" err="1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tedavi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700" dirty="0" err="1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gerektirir</a:t>
            </a:r>
            <a:r>
              <a:rPr lang="en-US" sz="2700" dirty="0" smtClean="0">
                <a:solidFill>
                  <a:srgbClr val="000000"/>
                </a:solidFill>
                <a:latin typeface="+mn-lt"/>
                <a:cs typeface="Times New Roman" pitchFamily="18" charset="0"/>
              </a:rPr>
              <a:t>. </a:t>
            </a:r>
            <a:endParaRPr lang="en-US" sz="2700" dirty="0">
              <a:solidFill>
                <a:srgbClr val="00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8" name="Başlık 1"/>
          <p:cNvSpPr txBox="1">
            <a:spLocks/>
          </p:cNvSpPr>
          <p:nvPr/>
        </p:nvSpPr>
        <p:spPr>
          <a:xfrm>
            <a:off x="1403648" y="188640"/>
            <a:ext cx="72390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İ</a:t>
            </a:r>
            <a:r>
              <a:rPr lang="en-US" sz="32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mpetigo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11" name="Başlık 1"/>
          <p:cNvSpPr txBox="1">
            <a:spLocks/>
          </p:cNvSpPr>
          <p:nvPr/>
        </p:nvSpPr>
        <p:spPr>
          <a:xfrm>
            <a:off x="1556048" y="341040"/>
            <a:ext cx="72390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5481375" y="6149310"/>
            <a:ext cx="2258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err="1" smtClean="0"/>
              <a:t>Büllöz</a:t>
            </a:r>
            <a:r>
              <a:rPr lang="tr-TR" sz="2400" b="1" dirty="0" smtClean="0"/>
              <a:t> </a:t>
            </a:r>
            <a:r>
              <a:rPr lang="tr-TR" sz="2400" b="1" dirty="0" err="1"/>
              <a:t>i</a:t>
            </a:r>
            <a:r>
              <a:rPr lang="tr-TR" sz="2400" b="1" dirty="0" err="1" smtClean="0"/>
              <a:t>mpetigo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xmlns="" val="425452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t="18922" r="4191" b="18922"/>
          <a:stretch/>
        </p:blipFill>
        <p:spPr>
          <a:xfrm>
            <a:off x="721335" y="3933056"/>
            <a:ext cx="3184024" cy="2515344"/>
          </a:xfr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/>
          <a:srcRect l="5516" t="5627" r="4829" b="5461"/>
          <a:stretch/>
        </p:blipFill>
        <p:spPr>
          <a:xfrm>
            <a:off x="721335" y="1124744"/>
            <a:ext cx="3184024" cy="2472854"/>
          </a:xfrm>
          <a:prstGeom prst="rect">
            <a:avLst/>
          </a:prstGeom>
        </p:spPr>
      </p:pic>
      <p:sp>
        <p:nvSpPr>
          <p:cNvPr id="5" name="TextBox 1"/>
          <p:cNvSpPr txBox="1"/>
          <p:nvPr/>
        </p:nvSpPr>
        <p:spPr>
          <a:xfrm>
            <a:off x="4109863" y="4437112"/>
            <a:ext cx="42114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err="1">
                <a:solidFill>
                  <a:srgbClr val="FF0000"/>
                </a:solidFill>
                <a:cs typeface="Times New Roman"/>
              </a:rPr>
              <a:t>Sycosis</a:t>
            </a:r>
            <a:r>
              <a:rPr lang="tr-TR" sz="2800" dirty="0">
                <a:solidFill>
                  <a:srgbClr val="FF0000"/>
                </a:solidFill>
                <a:cs typeface="Times New Roman"/>
              </a:rPr>
              <a:t> </a:t>
            </a:r>
            <a:r>
              <a:rPr lang="tr-TR" sz="2800" dirty="0" smtClean="0">
                <a:solidFill>
                  <a:srgbClr val="FF0000"/>
                </a:solidFill>
                <a:cs typeface="Times New Roman"/>
              </a:rPr>
              <a:t>Barba: </a:t>
            </a:r>
            <a:r>
              <a:rPr lang="tr-TR" sz="2800" dirty="0" smtClean="0">
                <a:cs typeface="Times New Roman"/>
              </a:rPr>
              <a:t>Sakal bölgesindeki </a:t>
            </a:r>
            <a:r>
              <a:rPr lang="tr-TR" sz="2800" dirty="0">
                <a:cs typeface="Times New Roman"/>
              </a:rPr>
              <a:t>derin </a:t>
            </a:r>
            <a:r>
              <a:rPr lang="tr-TR" sz="2800" dirty="0" err="1" smtClean="0">
                <a:cs typeface="Times New Roman"/>
              </a:rPr>
              <a:t>folikülit</a:t>
            </a:r>
            <a:r>
              <a:rPr lang="tr-TR" sz="2800" dirty="0" smtClean="0">
                <a:cs typeface="Times New Roman"/>
              </a:rPr>
              <a:t> </a:t>
            </a:r>
            <a:endParaRPr lang="en-US" sz="2800" dirty="0">
              <a:cs typeface="Times New Roman"/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067944" y="1295762"/>
            <a:ext cx="42484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dirty="0" err="1" smtClean="0">
                <a:solidFill>
                  <a:srgbClr val="FF0000"/>
                </a:solidFill>
                <a:cs typeface="Times New Roman" pitchFamily="18" charset="0"/>
              </a:rPr>
              <a:t>Folikülit</a:t>
            </a:r>
            <a:r>
              <a:rPr lang="tr-TR" sz="2800" dirty="0" smtClean="0">
                <a:solidFill>
                  <a:srgbClr val="FF0000"/>
                </a:solidFill>
                <a:cs typeface="Times New Roman" pitchFamily="18" charset="0"/>
              </a:rPr>
              <a:t>: </a:t>
            </a:r>
            <a:r>
              <a:rPr lang="en-US" sz="2800" dirty="0" smtClean="0">
                <a:cs typeface="Times New Roman" pitchFamily="18" charset="0"/>
              </a:rPr>
              <a:t>K</a:t>
            </a:r>
            <a:r>
              <a:rPr lang="tr-TR" sz="2800" dirty="0">
                <a:cs typeface="Times New Roman" pitchFamily="18" charset="0"/>
              </a:rPr>
              <a:t>ı</a:t>
            </a:r>
            <a:r>
              <a:rPr lang="en-US" sz="2800" dirty="0">
                <a:cs typeface="Times New Roman" pitchFamily="18" charset="0"/>
              </a:rPr>
              <a:t>l k</a:t>
            </a:r>
            <a:r>
              <a:rPr lang="tr-TR" sz="2800" dirty="0">
                <a:cs typeface="Times New Roman" pitchFamily="18" charset="0"/>
              </a:rPr>
              <a:t>ö</a:t>
            </a:r>
            <a:r>
              <a:rPr lang="en-US" sz="2800" dirty="0">
                <a:cs typeface="Times New Roman" pitchFamily="18" charset="0"/>
              </a:rPr>
              <a:t>k</a:t>
            </a:r>
            <a:r>
              <a:rPr lang="tr-TR" sz="2800" dirty="0">
                <a:cs typeface="Times New Roman" pitchFamily="18" charset="0"/>
              </a:rPr>
              <a:t>ü</a:t>
            </a:r>
            <a:r>
              <a:rPr lang="en-US" sz="2800" dirty="0" smtClean="0">
                <a:cs typeface="Times New Roman" pitchFamily="18" charset="0"/>
              </a:rPr>
              <a:t>n</a:t>
            </a:r>
            <a:r>
              <a:rPr lang="tr-TR" sz="2800" dirty="0" smtClean="0">
                <a:cs typeface="Times New Roman" pitchFamily="18" charset="0"/>
              </a:rPr>
              <a:t>ü</a:t>
            </a:r>
            <a:r>
              <a:rPr lang="en-US" sz="2800" dirty="0" smtClean="0">
                <a:cs typeface="Times New Roman" pitchFamily="18" charset="0"/>
              </a:rPr>
              <a:t>n </a:t>
            </a:r>
            <a:r>
              <a:rPr lang="tr-TR" sz="2800" dirty="0">
                <a:cs typeface="Times New Roman" pitchFamily="18" charset="0"/>
              </a:rPr>
              <a:t>bakteriyel </a:t>
            </a:r>
            <a:r>
              <a:rPr lang="tr-TR" sz="2800" dirty="0" smtClean="0">
                <a:cs typeface="Times New Roman" pitchFamily="18" charset="0"/>
              </a:rPr>
              <a:t>e</a:t>
            </a:r>
            <a:r>
              <a:rPr lang="en-US" sz="2800" dirty="0" err="1" smtClean="0">
                <a:cs typeface="Times New Roman" pitchFamily="18" charset="0"/>
              </a:rPr>
              <a:t>nfeksiy</a:t>
            </a:r>
            <a:r>
              <a:rPr lang="tr-TR" sz="2800" dirty="0">
                <a:cs typeface="Times New Roman" pitchFamily="18" charset="0"/>
              </a:rPr>
              <a:t>onudur</a:t>
            </a:r>
            <a:r>
              <a:rPr lang="tr-TR" sz="2800" b="1" dirty="0">
                <a:cs typeface="Times New Roman" pitchFamily="18" charset="0"/>
              </a:rPr>
              <a:t>.</a:t>
            </a:r>
            <a:endParaRPr lang="tr-TR" sz="2800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46162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Fronkül</a:t>
            </a:r>
            <a:endParaRPr lang="en-US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8064" y="3429000"/>
            <a:ext cx="3510390" cy="28083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4056" y="3426688"/>
            <a:ext cx="3786336" cy="2810624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075240" cy="2133600"/>
          </a:xfrm>
        </p:spPr>
        <p:txBody>
          <a:bodyPr>
            <a:noAutofit/>
          </a:bodyPr>
          <a:lstStyle/>
          <a:p>
            <a:pPr marL="114300" lvl="0" indent="0">
              <a:buNone/>
            </a:pP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G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enellikle </a:t>
            </a:r>
            <a:r>
              <a:rPr lang="tr-TR" sz="2800" i="1" dirty="0" err="1">
                <a:solidFill>
                  <a:schemeClr val="tx1"/>
                </a:solidFill>
                <a:cs typeface="Times New Roman" pitchFamily="18" charset="0"/>
              </a:rPr>
              <a:t>Staphylococcus</a:t>
            </a:r>
            <a:r>
              <a:rPr lang="tr-TR" sz="2800" i="1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800" i="1" dirty="0" err="1" smtClean="0">
                <a:solidFill>
                  <a:schemeClr val="tx1"/>
                </a:solidFill>
                <a:cs typeface="Times New Roman" pitchFamily="18" charset="0"/>
              </a:rPr>
              <a:t>aureus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’un</a:t>
            </a: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neden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oldu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ğ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u,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terleyen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b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ö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lgelerde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deri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ve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deri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alt</a:t>
            </a: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dokusunun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s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u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purasyonu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ile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giden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akut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dirty="0" err="1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nfeksiyonudur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cs typeface="Times New Roman" pitchFamily="18" charset="0"/>
              </a:rPr>
              <a:t>ucu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nekroze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olur ise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pü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deriye akar, etrafına bulaşır.</a:t>
            </a:r>
            <a:endParaRPr lang="en-US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114300" lvl="0" indent="0">
              <a:buNone/>
            </a:pPr>
            <a:endParaRPr lang="en-US" sz="28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511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rcRect b="5360"/>
          <a:stretch>
            <a:fillRect/>
          </a:stretch>
        </p:blipFill>
        <p:spPr>
          <a:xfrm>
            <a:off x="2786050" y="2928934"/>
            <a:ext cx="3865984" cy="364960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403648" y="188640"/>
            <a:ext cx="72390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Karbonkül</a:t>
            </a:r>
            <a:endParaRPr lang="en-US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714348" y="1285860"/>
            <a:ext cx="8286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cs typeface="Times New Roman" pitchFamily="18" charset="0"/>
              </a:rPr>
              <a:t>Folik</a:t>
            </a:r>
            <a:r>
              <a:rPr lang="tr-TR" sz="2800" dirty="0" smtClean="0">
                <a:cs typeface="Times New Roman" pitchFamily="18" charset="0"/>
              </a:rPr>
              <a:t>ü</a:t>
            </a:r>
            <a:r>
              <a:rPr lang="en-US" sz="2800" dirty="0" err="1" smtClean="0">
                <a:cs typeface="Times New Roman" pitchFamily="18" charset="0"/>
              </a:rPr>
              <a:t>liti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takiben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tr-TR" sz="2800" dirty="0">
                <a:cs typeface="Times New Roman" pitchFamily="18" charset="0"/>
              </a:rPr>
              <a:t>ateş, titreme gibi sistemik bulguların eşlik </a:t>
            </a:r>
            <a:r>
              <a:rPr lang="tr-TR" sz="2800" dirty="0" smtClean="0">
                <a:cs typeface="Times New Roman" pitchFamily="18" charset="0"/>
              </a:rPr>
              <a:t>ettiği, </a:t>
            </a:r>
            <a:r>
              <a:rPr lang="en-US" sz="2800" dirty="0" err="1">
                <a:cs typeface="Times New Roman" pitchFamily="18" charset="0"/>
              </a:rPr>
              <a:t>bir</a:t>
            </a:r>
            <a:r>
              <a:rPr lang="tr-TR" sz="2800" dirty="0">
                <a:cs typeface="Times New Roman" pitchFamily="18" charset="0"/>
              </a:rPr>
              <a:t>den </a:t>
            </a:r>
            <a:r>
              <a:rPr lang="tr-TR" sz="2800" dirty="0" smtClean="0">
                <a:cs typeface="Times New Roman" pitchFamily="18" charset="0"/>
              </a:rPr>
              <a:t>fazla </a:t>
            </a:r>
            <a:r>
              <a:rPr lang="tr-TR" sz="2800" dirty="0">
                <a:cs typeface="Times New Roman" pitchFamily="18" charset="0"/>
              </a:rPr>
              <a:t>kıl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folik</a:t>
            </a:r>
            <a:r>
              <a:rPr lang="tr-TR" sz="2800" dirty="0" smtClean="0">
                <a:cs typeface="Times New Roman" pitchFamily="18" charset="0"/>
              </a:rPr>
              <a:t>ü</a:t>
            </a:r>
            <a:r>
              <a:rPr lang="en-US" sz="2800" dirty="0" smtClean="0">
                <a:cs typeface="Times New Roman" pitchFamily="18" charset="0"/>
              </a:rPr>
              <a:t>l</a:t>
            </a:r>
            <a:r>
              <a:rPr lang="tr-TR" sz="2800" dirty="0" smtClean="0">
                <a:cs typeface="Times New Roman" pitchFamily="18" charset="0"/>
              </a:rPr>
              <a:t>ünü </a:t>
            </a:r>
            <a:r>
              <a:rPr lang="en-US" sz="2800" dirty="0" err="1" smtClean="0">
                <a:cs typeface="Times New Roman" pitchFamily="18" charset="0"/>
              </a:rPr>
              <a:t>tutan</a:t>
            </a:r>
            <a:r>
              <a:rPr lang="tr-TR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inflamatuvar</a:t>
            </a:r>
            <a:r>
              <a:rPr lang="en-US" sz="2800" dirty="0" smtClean="0">
                <a:cs typeface="Times New Roman" pitchFamily="18" charset="0"/>
              </a:rPr>
              <a:t> nod</a:t>
            </a:r>
            <a:r>
              <a:rPr lang="tr-TR" sz="2800" dirty="0" smtClean="0">
                <a:cs typeface="Times New Roman" pitchFamily="18" charset="0"/>
              </a:rPr>
              <a:t>ü</a:t>
            </a:r>
            <a:r>
              <a:rPr lang="en-US" sz="2800" dirty="0" smtClean="0">
                <a:cs typeface="Times New Roman" pitchFamily="18" charset="0"/>
              </a:rPr>
              <a:t>l</a:t>
            </a:r>
            <a:r>
              <a:rPr lang="en-US" sz="2800" dirty="0">
                <a:cs typeface="Times New Roman" pitchFamily="18" charset="0"/>
              </a:rPr>
              <a:t>, </a:t>
            </a:r>
            <a:r>
              <a:rPr lang="en-US" sz="2800" dirty="0" err="1">
                <a:cs typeface="Times New Roman" pitchFamily="18" charset="0"/>
              </a:rPr>
              <a:t>bir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veya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birden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tr-TR" sz="2800" dirty="0" err="1" smtClean="0">
                <a:cs typeface="Times New Roman" pitchFamily="18" charset="0"/>
              </a:rPr>
              <a:t>ç</a:t>
            </a:r>
            <a:r>
              <a:rPr lang="en-US" sz="2800" dirty="0" smtClean="0">
                <a:cs typeface="Times New Roman" pitchFamily="18" charset="0"/>
              </a:rPr>
              <a:t>ok </a:t>
            </a:r>
            <a:r>
              <a:rPr lang="en-US" sz="2800" dirty="0">
                <a:cs typeface="Times New Roman" pitchFamily="18" charset="0"/>
              </a:rPr>
              <a:t>a</a:t>
            </a:r>
            <a:r>
              <a:rPr lang="tr-TR" sz="2800" dirty="0">
                <a:cs typeface="Times New Roman" pitchFamily="18" charset="0"/>
              </a:rPr>
              <a:t>p</a:t>
            </a:r>
            <a:r>
              <a:rPr lang="en-US" sz="2800" dirty="0" smtClean="0">
                <a:cs typeface="Times New Roman" pitchFamily="18" charset="0"/>
              </a:rPr>
              <a:t>se </a:t>
            </a:r>
            <a:r>
              <a:rPr lang="en-US" sz="2800" dirty="0" err="1">
                <a:cs typeface="Times New Roman" pitchFamily="18" charset="0"/>
              </a:rPr>
              <a:t>toplulu</a:t>
            </a:r>
            <a:r>
              <a:rPr lang="tr-TR" sz="2800" dirty="0">
                <a:cs typeface="Times New Roman" pitchFamily="18" charset="0"/>
              </a:rPr>
              <a:t>ğ</a:t>
            </a:r>
            <a:r>
              <a:rPr lang="en-US" sz="2800" dirty="0">
                <a:cs typeface="Times New Roman" pitchFamily="18" charset="0"/>
              </a:rPr>
              <a:t>u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xmlns="" val="358329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092" y="1412776"/>
            <a:ext cx="8351832" cy="1284386"/>
          </a:xfrm>
        </p:spPr>
        <p:txBody>
          <a:bodyPr/>
          <a:lstStyle/>
          <a:p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b="0" dirty="0">
              <a:solidFill>
                <a:schemeClr val="tx1"/>
              </a:solidFill>
              <a:effectLst/>
              <a:latin typeface="+mn-lt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81000" y="2286000"/>
            <a:ext cx="7620000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>
              <a:buNone/>
            </a:pP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3"/>
          <p:cNvPicPr>
            <a:picLocks noChangeAspect="1"/>
          </p:cNvPicPr>
          <p:nvPr/>
        </p:nvPicPr>
        <p:blipFill>
          <a:blip r:embed="rId2" cstate="print"/>
          <a:srcRect t="2750" b="2750"/>
          <a:stretch>
            <a:fillRect/>
          </a:stretch>
        </p:blipFill>
        <p:spPr>
          <a:xfrm>
            <a:off x="2699792" y="3281536"/>
            <a:ext cx="3888432" cy="2727960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1000100" y="1500174"/>
            <a:ext cx="76402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>
                <a:cs typeface="Times New Roman" pitchFamily="18" charset="0"/>
              </a:rPr>
              <a:t>Lezyonun e</a:t>
            </a:r>
            <a:r>
              <a:rPr lang="en-US" sz="2800" dirty="0" err="1">
                <a:cs typeface="Times New Roman" pitchFamily="18" charset="0"/>
              </a:rPr>
              <a:t>traf</a:t>
            </a:r>
            <a:r>
              <a:rPr lang="tr-TR" sz="2800" dirty="0">
                <a:cs typeface="Times New Roman" pitchFamily="18" charset="0"/>
              </a:rPr>
              <a:t>ı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end</a:t>
            </a:r>
            <a:r>
              <a:rPr lang="tr-TR" sz="2800" dirty="0" smtClean="0">
                <a:cs typeface="Times New Roman" pitchFamily="18" charset="0"/>
              </a:rPr>
              <a:t>ü</a:t>
            </a:r>
            <a:r>
              <a:rPr lang="en-US" sz="2800" dirty="0" err="1" smtClean="0">
                <a:cs typeface="Times New Roman" pitchFamily="18" charset="0"/>
              </a:rPr>
              <a:t>rasyon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ile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tr-TR" sz="2800" dirty="0">
                <a:cs typeface="Times New Roman" pitchFamily="18" charset="0"/>
              </a:rPr>
              <a:t>ç</a:t>
            </a:r>
            <a:r>
              <a:rPr lang="en-US" sz="2800" dirty="0" err="1">
                <a:cs typeface="Times New Roman" pitchFamily="18" charset="0"/>
              </a:rPr>
              <a:t>evrili</a:t>
            </a:r>
            <a:r>
              <a:rPr lang="tr-TR" sz="2800" dirty="0">
                <a:cs typeface="Times New Roman" pitchFamily="18" charset="0"/>
              </a:rPr>
              <a:t>, </a:t>
            </a:r>
            <a:r>
              <a:rPr lang="tr-TR" sz="2800" dirty="0" smtClean="0">
                <a:cs typeface="Times New Roman" pitchFamily="18" charset="0"/>
              </a:rPr>
              <a:t>ağrılı </a:t>
            </a:r>
            <a:r>
              <a:rPr lang="en-US" sz="2800" dirty="0" err="1">
                <a:cs typeface="Times New Roman" pitchFamily="18" charset="0"/>
              </a:rPr>
              <a:t>ve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drene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edecek</a:t>
            </a:r>
            <a:r>
              <a:rPr lang="en-US" sz="2800" dirty="0">
                <a:cs typeface="Times New Roman" pitchFamily="18" charset="0"/>
              </a:rPr>
              <a:t>  p</a:t>
            </a:r>
            <a:r>
              <a:rPr lang="tr-TR" sz="2800" dirty="0" err="1" smtClean="0">
                <a:cs typeface="Times New Roman" pitchFamily="18" charset="0"/>
              </a:rPr>
              <a:t>üy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birikimi</a:t>
            </a:r>
            <a:r>
              <a:rPr lang="en-US" sz="2800" dirty="0">
                <a:cs typeface="Times New Roman" pitchFamily="18" charset="0"/>
              </a:rPr>
              <a:t>  </a:t>
            </a:r>
            <a:r>
              <a:rPr lang="en-US" sz="2800" dirty="0" err="1">
                <a:cs typeface="Times New Roman" pitchFamily="18" charset="0"/>
              </a:rPr>
              <a:t>var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ise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>
                <a:cs typeface="Times New Roman" pitchFamily="18" charset="0"/>
              </a:rPr>
              <a:t>a</a:t>
            </a:r>
            <a:r>
              <a:rPr lang="tr-TR" sz="2800" dirty="0">
                <a:cs typeface="Times New Roman" pitchFamily="18" charset="0"/>
              </a:rPr>
              <a:t>p</a:t>
            </a:r>
            <a:r>
              <a:rPr lang="en-US" sz="2800" dirty="0">
                <a:cs typeface="Times New Roman" pitchFamily="18" charset="0"/>
              </a:rPr>
              <a:t>se</a:t>
            </a:r>
            <a:r>
              <a:rPr lang="tr-TR" sz="2800" dirty="0">
                <a:cs typeface="Times New Roman" pitchFamily="18" charset="0"/>
              </a:rPr>
              <a:t> olarak </a:t>
            </a:r>
            <a:r>
              <a:rPr lang="en-US" sz="2800" dirty="0">
                <a:cs typeface="Times New Roman" pitchFamily="18" charset="0"/>
              </a:rPr>
              <a:t>tan</a:t>
            </a:r>
            <a:r>
              <a:rPr lang="tr-TR" sz="2800" dirty="0">
                <a:cs typeface="Times New Roman" pitchFamily="18" charset="0"/>
              </a:rPr>
              <a:t>ı</a:t>
            </a:r>
            <a:r>
              <a:rPr lang="en-US" sz="2800" dirty="0" err="1">
                <a:cs typeface="Times New Roman" pitchFamily="18" charset="0"/>
              </a:rPr>
              <a:t>mlan</a:t>
            </a:r>
            <a:r>
              <a:rPr lang="tr-TR" sz="2800" dirty="0">
                <a:cs typeface="Times New Roman" pitchFamily="18" charset="0"/>
              </a:rPr>
              <a:t>ı</a:t>
            </a:r>
            <a:r>
              <a:rPr lang="en-US" sz="2800" dirty="0">
                <a:cs typeface="Times New Roman" pitchFamily="18" charset="0"/>
              </a:rPr>
              <a:t>r,</a:t>
            </a:r>
            <a:r>
              <a:rPr lang="tr-TR" sz="2800" i="1" dirty="0">
                <a:cs typeface="Times New Roman" pitchFamily="18" charset="0"/>
              </a:rPr>
              <a:t> </a:t>
            </a:r>
            <a:r>
              <a:rPr lang="tr-TR" sz="2800" dirty="0">
                <a:cs typeface="Times New Roman" pitchFamily="18" charset="0"/>
              </a:rPr>
              <a:t>sorumlu etken </a:t>
            </a:r>
            <a:r>
              <a:rPr lang="tr-TR" sz="2800" dirty="0" smtClean="0">
                <a:cs typeface="Times New Roman" pitchFamily="18" charset="0"/>
              </a:rPr>
              <a:t>genellikle</a:t>
            </a:r>
            <a:r>
              <a:rPr lang="tr-TR" sz="2800" dirty="0">
                <a:cs typeface="Times New Roman" pitchFamily="18" charset="0"/>
              </a:rPr>
              <a:t> </a:t>
            </a:r>
            <a:r>
              <a:rPr lang="tr-TR" sz="2800" dirty="0" smtClean="0">
                <a:cs typeface="Times New Roman" pitchFamily="18" charset="0"/>
                <a:sym typeface="Wingdings" pitchFamily="2" charset="2"/>
              </a:rPr>
              <a:t>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tr-TR" sz="2800" i="1" dirty="0">
                <a:cs typeface="Times New Roman" pitchFamily="18" charset="0"/>
              </a:rPr>
              <a:t>S. </a:t>
            </a:r>
            <a:r>
              <a:rPr lang="tr-TR" sz="2800" i="1" dirty="0" err="1">
                <a:cs typeface="Times New Roman" pitchFamily="18" charset="0"/>
              </a:rPr>
              <a:t>aureus</a:t>
            </a:r>
            <a:endParaRPr lang="tr-TR" sz="2800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403648" y="188640"/>
            <a:ext cx="72390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Apse</a:t>
            </a:r>
            <a:endParaRPr lang="en-US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629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7848600" cy="3030017"/>
          </a:xfrm>
        </p:spPr>
        <p:txBody>
          <a:bodyPr/>
          <a:lstStyle/>
          <a:p>
            <a:pPr algn="l"/>
            <a:r>
              <a:rPr lang="tr-T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tr-T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03648" y="188640"/>
            <a:ext cx="72390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Selülit</a:t>
            </a:r>
            <a:endParaRPr lang="en-US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647658" y="1124744"/>
            <a:ext cx="84249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>
                <a:cs typeface="Times New Roman" pitchFamily="18" charset="0"/>
              </a:rPr>
              <a:t>İ</a:t>
            </a:r>
            <a:r>
              <a:rPr lang="en-US" sz="2800" dirty="0" err="1">
                <a:cs typeface="Times New Roman" pitchFamily="18" charset="0"/>
              </a:rPr>
              <a:t>lk</a:t>
            </a:r>
            <a:r>
              <a:rPr lang="en-US" sz="2800" dirty="0">
                <a:cs typeface="Times New Roman" pitchFamily="18" charset="0"/>
              </a:rPr>
              <a:t> 24 </a:t>
            </a:r>
            <a:r>
              <a:rPr lang="en-US" sz="2800" dirty="0" err="1">
                <a:cs typeface="Times New Roman" pitchFamily="18" charset="0"/>
              </a:rPr>
              <a:t>saat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i</a:t>
            </a:r>
            <a:r>
              <a:rPr lang="tr-TR" sz="2800" dirty="0">
                <a:cs typeface="Times New Roman" pitchFamily="18" charset="0"/>
              </a:rPr>
              <a:t>ç</a:t>
            </a:r>
            <a:r>
              <a:rPr lang="en-US" sz="2800" dirty="0" err="1">
                <a:cs typeface="Times New Roman" pitchFamily="18" charset="0"/>
              </a:rPr>
              <a:t>inde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veya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24</a:t>
            </a:r>
            <a:r>
              <a:rPr lang="tr-TR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saati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ge</a:t>
            </a:r>
            <a:r>
              <a:rPr lang="tr-TR" sz="2800" dirty="0">
                <a:cs typeface="Times New Roman" pitchFamily="18" charset="0"/>
              </a:rPr>
              <a:t>ç</a:t>
            </a:r>
            <a:r>
              <a:rPr lang="en-US" sz="2800" dirty="0" err="1">
                <a:cs typeface="Times New Roman" pitchFamily="18" charset="0"/>
              </a:rPr>
              <a:t>en</a:t>
            </a:r>
            <a:r>
              <a:rPr lang="en-US" sz="2800" dirty="0">
                <a:cs typeface="Times New Roman" pitchFamily="18" charset="0"/>
              </a:rPr>
              <a:t> s</a:t>
            </a:r>
            <a:r>
              <a:rPr lang="tr-TR" sz="2800" dirty="0">
                <a:cs typeface="Times New Roman" pitchFamily="18" charset="0"/>
              </a:rPr>
              <a:t>ü</a:t>
            </a:r>
            <a:r>
              <a:rPr lang="en-US" sz="2800" dirty="0" err="1" smtClean="0">
                <a:cs typeface="Times New Roman" pitchFamily="18" charset="0"/>
              </a:rPr>
              <a:t>rede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>
                <a:cs typeface="Times New Roman" pitchFamily="18" charset="0"/>
              </a:rPr>
              <a:t>deride </a:t>
            </a:r>
            <a:r>
              <a:rPr lang="en-US" sz="2800" dirty="0" err="1">
                <a:cs typeface="Times New Roman" pitchFamily="18" charset="0"/>
              </a:rPr>
              <a:t>veya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deri</a:t>
            </a:r>
            <a:r>
              <a:rPr lang="en-US" sz="2800" dirty="0">
                <a:cs typeface="Times New Roman" pitchFamily="18" charset="0"/>
              </a:rPr>
              <a:t> alt</a:t>
            </a:r>
            <a:r>
              <a:rPr lang="tr-TR" sz="2800" dirty="0">
                <a:cs typeface="Times New Roman" pitchFamily="18" charset="0"/>
              </a:rPr>
              <a:t>ı</a:t>
            </a:r>
            <a:r>
              <a:rPr lang="en-US" sz="2800" dirty="0" err="1">
                <a:cs typeface="Times New Roman" pitchFamily="18" charset="0"/>
              </a:rPr>
              <a:t>ndaki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adipoz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dokulara</a:t>
            </a:r>
            <a:r>
              <a:rPr lang="tr-TR" sz="2800" dirty="0">
                <a:cs typeface="Times New Roman" pitchFamily="18" charset="0"/>
              </a:rPr>
              <a:t> </a:t>
            </a:r>
            <a:r>
              <a:rPr lang="en-US" sz="2800" dirty="0">
                <a:cs typeface="Times New Roman" pitchFamily="18" charset="0"/>
              </a:rPr>
              <a:t>da yay</a:t>
            </a:r>
            <a:r>
              <a:rPr lang="tr-TR" sz="2800" dirty="0">
                <a:cs typeface="Times New Roman" pitchFamily="18" charset="0"/>
              </a:rPr>
              <a:t>ı</a:t>
            </a:r>
            <a:r>
              <a:rPr lang="en-US" sz="2800" dirty="0" err="1">
                <a:cs typeface="Times New Roman" pitchFamily="18" charset="0"/>
              </a:rPr>
              <a:t>lan</a:t>
            </a:r>
            <a:r>
              <a:rPr lang="en-US" sz="2800" dirty="0">
                <a:cs typeface="Times New Roman" pitchFamily="18" charset="0"/>
              </a:rPr>
              <a:t>, </a:t>
            </a:r>
            <a:r>
              <a:rPr lang="en-US" sz="2800" dirty="0" err="1">
                <a:cs typeface="Times New Roman" pitchFamily="18" charset="0"/>
              </a:rPr>
              <a:t>eritem</a:t>
            </a:r>
            <a:r>
              <a:rPr lang="en-US" sz="2800" dirty="0">
                <a:cs typeface="Times New Roman" pitchFamily="18" charset="0"/>
              </a:rPr>
              <a:t>, </a:t>
            </a:r>
            <a:r>
              <a:rPr lang="tr-TR" sz="2800" dirty="0">
                <a:cs typeface="Times New Roman" pitchFamily="18" charset="0"/>
              </a:rPr>
              <a:t>ş</a:t>
            </a:r>
            <a:r>
              <a:rPr lang="en-US" sz="2800" dirty="0" err="1">
                <a:cs typeface="Times New Roman" pitchFamily="18" charset="0"/>
              </a:rPr>
              <a:t>i</a:t>
            </a:r>
            <a:r>
              <a:rPr lang="tr-TR" sz="2800" dirty="0">
                <a:cs typeface="Times New Roman" pitchFamily="18" charset="0"/>
              </a:rPr>
              <a:t>ş</a:t>
            </a:r>
            <a:r>
              <a:rPr lang="en-US" sz="2800" dirty="0" err="1">
                <a:cs typeface="Times New Roman" pitchFamily="18" charset="0"/>
              </a:rPr>
              <a:t>lik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veya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end</a:t>
            </a:r>
            <a:r>
              <a:rPr lang="tr-TR" sz="2800" dirty="0" smtClean="0">
                <a:cs typeface="Times New Roman" pitchFamily="18" charset="0"/>
              </a:rPr>
              <a:t>ü</a:t>
            </a:r>
            <a:r>
              <a:rPr lang="en-US" sz="2800" dirty="0" err="1" smtClean="0">
                <a:cs typeface="Times New Roman" pitchFamily="18" charset="0"/>
              </a:rPr>
              <a:t>rasyon</a:t>
            </a:r>
            <a:r>
              <a:rPr lang="en-US" sz="2800" dirty="0">
                <a:cs typeface="Times New Roman" pitchFamily="18" charset="0"/>
              </a:rPr>
              <a:t>, </a:t>
            </a:r>
            <a:r>
              <a:rPr lang="en-US" sz="2800" dirty="0" err="1">
                <a:cs typeface="Times New Roman" pitchFamily="18" charset="0"/>
              </a:rPr>
              <a:t>lokal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tr-TR" sz="2800" dirty="0">
                <a:cs typeface="Times New Roman" pitchFamily="18" charset="0"/>
              </a:rPr>
              <a:t>ısı </a:t>
            </a:r>
            <a:r>
              <a:rPr lang="en-US" sz="2800" dirty="0">
                <a:cs typeface="Times New Roman" pitchFamily="18" charset="0"/>
              </a:rPr>
              <a:t>art</a:t>
            </a:r>
            <a:r>
              <a:rPr lang="tr-TR" sz="2800" dirty="0">
                <a:cs typeface="Times New Roman" pitchFamily="18" charset="0"/>
              </a:rPr>
              <a:t>ışı</a:t>
            </a:r>
            <a:r>
              <a:rPr lang="en-US" sz="2800" dirty="0">
                <a:cs typeface="Times New Roman" pitchFamily="18" charset="0"/>
              </a:rPr>
              <a:t>, </a:t>
            </a:r>
            <a:r>
              <a:rPr lang="en-US" sz="2800" dirty="0" err="1">
                <a:cs typeface="Times New Roman" pitchFamily="18" charset="0"/>
              </a:rPr>
              <a:t>palpasyon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ile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hassasiyet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veya</a:t>
            </a:r>
            <a:r>
              <a:rPr lang="en-US" sz="2800" dirty="0">
                <a:cs typeface="Times New Roman" pitchFamily="18" charset="0"/>
              </a:rPr>
              <a:t> a</a:t>
            </a:r>
            <a:r>
              <a:rPr lang="tr-TR" sz="2800" dirty="0" err="1" smtClean="0">
                <a:cs typeface="Times New Roman" pitchFamily="18" charset="0"/>
              </a:rPr>
              <a:t>ğrı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>
                <a:cs typeface="Times New Roman" pitchFamily="18" charset="0"/>
              </a:rPr>
              <a:t>geli</a:t>
            </a:r>
            <a:r>
              <a:rPr lang="tr-TR" sz="2800" dirty="0">
                <a:cs typeface="Times New Roman" pitchFamily="18" charset="0"/>
              </a:rPr>
              <a:t>şen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tr-TR" sz="2800" dirty="0" smtClean="0">
                <a:cs typeface="Times New Roman" pitchFamily="18" charset="0"/>
              </a:rPr>
              <a:t>enfeksiyondur. </a:t>
            </a:r>
            <a:r>
              <a:rPr lang="tr-TR" sz="2800" dirty="0">
                <a:solidFill>
                  <a:srgbClr val="FF0000"/>
                </a:solidFill>
                <a:cs typeface="Times New Roman" pitchFamily="18" charset="0"/>
              </a:rPr>
              <a:t>Şiddetli </a:t>
            </a:r>
            <a:r>
              <a:rPr lang="tr-TR" sz="2800" dirty="0" err="1">
                <a:solidFill>
                  <a:srgbClr val="FF0000"/>
                </a:solidFill>
                <a:cs typeface="Times New Roman" pitchFamily="18" charset="0"/>
              </a:rPr>
              <a:t>selülitte</a:t>
            </a:r>
            <a:r>
              <a:rPr lang="tr-TR" sz="2800" dirty="0">
                <a:solidFill>
                  <a:srgbClr val="FF0000"/>
                </a:solidFill>
                <a:cs typeface="Times New Roman" pitchFamily="18" charset="0"/>
              </a:rPr>
              <a:t> sistemik bulgular  görülür.</a:t>
            </a:r>
            <a:endParaRPr lang="tr-TR" sz="2800" dirty="0"/>
          </a:p>
        </p:txBody>
      </p:sp>
      <p:pic>
        <p:nvPicPr>
          <p:cNvPr id="46082" name="Picture 2" descr="http://www.hepsaglik.net/wp-content/themes/patterns/timthumb.php?src=http%3A%2F%2Fwww.hepsaglik.net%2Fwp-content%2Fuploads%2F2015%2F02%2Fsel%C3%BClit.jpg&amp;q=90&amp;w=650&amp;zc=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500438"/>
            <a:ext cx="4552950" cy="2905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0894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1143000"/>
            <a:ext cx="3276600" cy="2286000"/>
          </a:xfrm>
          <a:prstGeom prst="rect">
            <a:avLst/>
          </a:prstGeom>
        </p:spPr>
      </p:pic>
      <p:sp>
        <p:nvSpPr>
          <p:cNvPr id="6" name="5 Metin kutusu"/>
          <p:cNvSpPr txBox="1"/>
          <p:nvPr/>
        </p:nvSpPr>
        <p:spPr>
          <a:xfrm>
            <a:off x="609600" y="1143000"/>
            <a:ext cx="4970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err="1" smtClean="0">
                <a:cs typeface="Times New Roman" pitchFamily="18" charset="0"/>
              </a:rPr>
              <a:t>Orbital</a:t>
            </a:r>
            <a:r>
              <a:rPr lang="tr-TR" sz="2800" dirty="0" smtClean="0">
                <a:cs typeface="Times New Roman" pitchFamily="18" charset="0"/>
              </a:rPr>
              <a:t> </a:t>
            </a:r>
            <a:r>
              <a:rPr lang="tr-TR" sz="2800" dirty="0" err="1" smtClean="0">
                <a:cs typeface="Times New Roman" pitchFamily="18" charset="0"/>
              </a:rPr>
              <a:t>septumun</a:t>
            </a:r>
            <a:r>
              <a:rPr lang="tr-TR" sz="2800" dirty="0" smtClean="0">
                <a:cs typeface="Times New Roman" pitchFamily="18" charset="0"/>
              </a:rPr>
              <a:t> önündeki dokularda veya </a:t>
            </a:r>
            <a:r>
              <a:rPr lang="tr-TR" sz="2800" dirty="0" err="1" smtClean="0">
                <a:cs typeface="Times New Roman" pitchFamily="18" charset="0"/>
              </a:rPr>
              <a:t>orbita</a:t>
            </a:r>
            <a:r>
              <a:rPr lang="tr-TR" sz="2800" dirty="0" smtClean="0">
                <a:cs typeface="Times New Roman" pitchFamily="18" charset="0"/>
              </a:rPr>
              <a:t> içinde oluşan enfeksiyon</a:t>
            </a:r>
            <a:endParaRPr lang="tr-TR" sz="2800" dirty="0"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Periorbital</a:t>
            </a:r>
            <a:r>
              <a:rPr lang="tr-TR" sz="32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 ve </a:t>
            </a:r>
            <a:r>
              <a:rPr lang="tr-TR" sz="32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O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rbital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S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elülit</a:t>
            </a:r>
            <a:endParaRPr lang="tr-TR" sz="3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584096" y="3068960"/>
            <a:ext cx="612068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Klinik:</a:t>
            </a:r>
            <a:endParaRPr lang="tr-T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err="1" smtClean="0"/>
              <a:t>Periorbital</a:t>
            </a:r>
            <a:r>
              <a:rPr lang="tr-TR" sz="2800" dirty="0" smtClean="0"/>
              <a:t> alanda kızarıklık, şişlik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err="1" smtClean="0"/>
              <a:t>Propitozis</a:t>
            </a:r>
            <a:endParaRPr lang="tr-TR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err="1" smtClean="0"/>
              <a:t>Ekstraoküler</a:t>
            </a:r>
            <a:r>
              <a:rPr lang="tr-TR" sz="2800" dirty="0" smtClean="0"/>
              <a:t> kas fonksiyonlarında azalma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err="1" smtClean="0"/>
              <a:t>Palpasyonla</a:t>
            </a:r>
            <a:r>
              <a:rPr lang="tr-TR" sz="2800" dirty="0" smtClean="0"/>
              <a:t> hassasiyet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800" dirty="0" smtClean="0"/>
              <a:t>Kaşıntı genellikle yoktur.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41124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457200" y="1295400"/>
            <a:ext cx="4762872" cy="53340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Sıklıkla grup A beta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hemolitik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streptokok neden olur. </a:t>
            </a:r>
          </a:p>
          <a:p>
            <a:r>
              <a:rPr lang="en-US" dirty="0" err="1" smtClean="0">
                <a:solidFill>
                  <a:schemeClr val="tx1"/>
                </a:solidFill>
                <a:cs typeface="Times New Roman" pitchFamily="18" charset="0"/>
              </a:rPr>
              <a:t>Derinin</a:t>
            </a:r>
            <a:r>
              <a:rPr lang="en-US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ısısı</a:t>
            </a:r>
            <a:r>
              <a:rPr lang="en-US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cs typeface="Times New Roman" pitchFamily="18" charset="0"/>
              </a:rPr>
              <a:t>artar</a:t>
            </a:r>
            <a:r>
              <a:rPr lang="en-US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cs typeface="Times New Roman" pitchFamily="18" charset="0"/>
              </a:rPr>
              <a:t>rengi</a:t>
            </a:r>
            <a:r>
              <a:rPr lang="en-US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kızarı</a:t>
            </a:r>
            <a:r>
              <a:rPr lang="en-US" dirty="0" smtClean="0">
                <a:solidFill>
                  <a:schemeClr val="tx1"/>
                </a:solidFill>
                <a:cs typeface="Times New Roman" pitchFamily="18" charset="0"/>
              </a:rPr>
              <a:t>r, 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ağrılıdır ve   </a:t>
            </a:r>
            <a:r>
              <a:rPr lang="en-US" dirty="0" smtClean="0">
                <a:solidFill>
                  <a:schemeClr val="tx1"/>
                </a:solidFill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  <a:cs typeface="Times New Roman" pitchFamily="18" charset="0"/>
              </a:rPr>
              <a:t>etraf</a:t>
            </a:r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b="1" dirty="0" err="1" smtClean="0">
                <a:solidFill>
                  <a:schemeClr val="tx1"/>
                </a:solidFill>
                <a:cs typeface="Times New Roman" pitchFamily="18" charset="0"/>
              </a:rPr>
              <a:t>nda</a:t>
            </a:r>
            <a:r>
              <a:rPr lang="en-US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b="1" dirty="0" err="1" smtClean="0">
                <a:solidFill>
                  <a:schemeClr val="tx1"/>
                </a:solidFill>
                <a:cs typeface="Times New Roman" pitchFamily="18" charset="0"/>
              </a:rPr>
              <a:t>demarkasyon</a:t>
            </a:r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 hattı bulunur, 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akut faz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reaktanları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artar,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yüzeyel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lenfanjitle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karakterizedir.</a:t>
            </a:r>
          </a:p>
          <a:p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Sistemik bulgular; ateş, üşüme, titreme... vb. görülür. </a:t>
            </a:r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6" name="Content Placeholder 6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 t="6373" b="6373"/>
          <a:stretch>
            <a:fillRect/>
          </a:stretch>
        </p:blipFill>
        <p:spPr>
          <a:xfrm>
            <a:off x="5292080" y="1340768"/>
            <a:ext cx="3500674" cy="4248472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403648" y="188640"/>
            <a:ext cx="72390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Erizipel</a:t>
            </a:r>
            <a:endParaRPr lang="en-US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72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İçerik Yer Tutucusu"/>
          <p:cNvSpPr>
            <a:spLocks noGrp="1"/>
          </p:cNvSpPr>
          <p:nvPr>
            <p:ph sz="half" idx="4294967295"/>
          </p:nvPr>
        </p:nvSpPr>
        <p:spPr>
          <a:xfrm>
            <a:off x="565448" y="1268760"/>
            <a:ext cx="8077200" cy="57150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İmpetigo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1"/>
            <a:r>
              <a:rPr lang="tr-TR" sz="2400" i="1" dirty="0" smtClean="0">
                <a:cs typeface="Times New Roman" pitchFamily="18" charset="0"/>
              </a:rPr>
              <a:t>A grubu beta </a:t>
            </a:r>
            <a:r>
              <a:rPr lang="tr-TR" sz="2400" i="1" dirty="0" err="1" smtClean="0">
                <a:cs typeface="Times New Roman" pitchFamily="18" charset="0"/>
              </a:rPr>
              <a:t>hemolitik</a:t>
            </a:r>
            <a:r>
              <a:rPr lang="tr-TR" sz="2400" i="1" dirty="0" smtClean="0">
                <a:cs typeface="Times New Roman" pitchFamily="18" charset="0"/>
              </a:rPr>
              <a:t> streptokoklar ve S. </a:t>
            </a:r>
            <a:r>
              <a:rPr lang="tr-TR" sz="2400" i="1" dirty="0" err="1" smtClean="0">
                <a:cs typeface="Times New Roman" pitchFamily="18" charset="0"/>
              </a:rPr>
              <a:t>aureus</a:t>
            </a:r>
            <a:r>
              <a:rPr lang="tr-TR" sz="2400" i="1" dirty="0" smtClean="0">
                <a:cs typeface="Times New Roman" pitchFamily="18" charset="0"/>
              </a:rPr>
              <a:t> </a:t>
            </a:r>
            <a:r>
              <a:rPr lang="tr-TR" sz="2400" dirty="0" smtClean="0">
                <a:cs typeface="Times New Roman" pitchFamily="18" charset="0"/>
              </a:rPr>
              <a:t>C, G ve diğer streptokok grupları </a:t>
            </a:r>
            <a:endParaRPr lang="tr-TR" sz="2400" b="1" dirty="0" smtClean="0">
              <a:cs typeface="Times New Roman" pitchFamily="18" charset="0"/>
            </a:endParaRPr>
          </a:p>
          <a:p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Kutanöz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Apse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1"/>
            <a:r>
              <a:rPr lang="tr-TR" sz="2400" dirty="0" smtClean="0">
                <a:cs typeface="Times New Roman" pitchFamily="18" charset="0"/>
              </a:rPr>
              <a:t>En sık </a:t>
            </a:r>
            <a:r>
              <a:rPr lang="tr-TR" sz="2400" i="1" dirty="0" smtClean="0">
                <a:cs typeface="Times New Roman" pitchFamily="18" charset="0"/>
              </a:rPr>
              <a:t>S. </a:t>
            </a:r>
            <a:r>
              <a:rPr lang="tr-TR" sz="2400" i="1" dirty="0" err="1" smtClean="0">
                <a:cs typeface="Times New Roman" pitchFamily="18" charset="0"/>
              </a:rPr>
              <a:t>aureus</a:t>
            </a:r>
            <a:endParaRPr lang="tr-TR" sz="2400" b="1" dirty="0" smtClean="0">
              <a:cs typeface="Times New Roman" pitchFamily="18" charset="0"/>
            </a:endParaRPr>
          </a:p>
          <a:p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Fronkül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ve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Karbonkül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1"/>
            <a:r>
              <a:rPr lang="tr-TR" sz="2400" dirty="0" smtClean="0">
                <a:cs typeface="Times New Roman" pitchFamily="18" charset="0"/>
              </a:rPr>
              <a:t>En sık </a:t>
            </a:r>
            <a:r>
              <a:rPr lang="tr-TR" sz="2400" i="1" dirty="0" smtClean="0">
                <a:cs typeface="Times New Roman" pitchFamily="18" charset="0"/>
              </a:rPr>
              <a:t>S. </a:t>
            </a:r>
            <a:r>
              <a:rPr lang="tr-TR" sz="2400" i="1" dirty="0" err="1" smtClean="0">
                <a:cs typeface="Times New Roman" pitchFamily="18" charset="0"/>
              </a:rPr>
              <a:t>aureus</a:t>
            </a:r>
            <a:endParaRPr lang="tr-TR" sz="2400" b="1" dirty="0" smtClean="0">
              <a:cs typeface="Times New Roman" pitchFamily="18" charset="0"/>
            </a:endParaRPr>
          </a:p>
          <a:p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Selülit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1"/>
            <a:r>
              <a:rPr lang="tr-TR" sz="2400" i="1" dirty="0" smtClean="0">
                <a:cs typeface="Times New Roman" pitchFamily="18" charset="0"/>
              </a:rPr>
              <a:t>S. </a:t>
            </a:r>
            <a:r>
              <a:rPr lang="tr-TR" sz="2400" i="1" dirty="0" err="1" smtClean="0">
                <a:cs typeface="Times New Roman" pitchFamily="18" charset="0"/>
              </a:rPr>
              <a:t>aureus</a:t>
            </a:r>
            <a:r>
              <a:rPr lang="tr-TR" sz="2400" i="1" dirty="0" smtClean="0">
                <a:cs typeface="Times New Roman" pitchFamily="18" charset="0"/>
              </a:rPr>
              <a:t> ve </a:t>
            </a:r>
            <a:r>
              <a:rPr lang="tr-TR" sz="2400" dirty="0" smtClean="0">
                <a:cs typeface="Times New Roman" pitchFamily="18" charset="0"/>
              </a:rPr>
              <a:t>Grup A beta </a:t>
            </a:r>
            <a:r>
              <a:rPr lang="tr-TR" sz="2400" dirty="0" err="1" smtClean="0">
                <a:cs typeface="Times New Roman" pitchFamily="18" charset="0"/>
              </a:rPr>
              <a:t>hemolitik</a:t>
            </a:r>
            <a:r>
              <a:rPr lang="tr-TR" sz="2400" dirty="0" smtClean="0">
                <a:cs typeface="Times New Roman" pitchFamily="18" charset="0"/>
              </a:rPr>
              <a:t> streptokoklar</a:t>
            </a:r>
            <a:endParaRPr lang="tr-TR" sz="2400" b="1" dirty="0" smtClean="0">
              <a:cs typeface="Times New Roman" pitchFamily="18" charset="0"/>
            </a:endParaRPr>
          </a:p>
          <a:p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Erizipel</a:t>
            </a:r>
            <a:endParaRPr lang="tr-TR" sz="24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1"/>
            <a:r>
              <a:rPr lang="tr-TR" sz="2400" i="1" dirty="0" smtClean="0">
                <a:cs typeface="Times New Roman" pitchFamily="18" charset="0"/>
              </a:rPr>
              <a:t>Sıklıkla</a:t>
            </a:r>
            <a:r>
              <a:rPr lang="tr-TR" sz="2400" dirty="0" smtClean="0">
                <a:cs typeface="Times New Roman" pitchFamily="18" charset="0"/>
              </a:rPr>
              <a:t> Grup A beta </a:t>
            </a:r>
            <a:r>
              <a:rPr lang="tr-TR" sz="2400" dirty="0" err="1" smtClean="0">
                <a:cs typeface="Times New Roman" pitchFamily="18" charset="0"/>
              </a:rPr>
              <a:t>hemolitik</a:t>
            </a:r>
            <a:r>
              <a:rPr lang="tr-TR" sz="2400" dirty="0" smtClean="0">
                <a:cs typeface="Times New Roman" pitchFamily="18" charset="0"/>
              </a:rPr>
              <a:t> streptokoklar</a:t>
            </a:r>
            <a:endParaRPr lang="tr-TR" sz="2400" dirty="0"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403648" y="188640"/>
            <a:ext cx="72390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DYDE </a:t>
            </a:r>
            <a:r>
              <a:rPr lang="tr-TR" sz="32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Sorumlu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Mikroorganizmalar</a:t>
            </a:r>
            <a:endParaRPr lang="en-US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435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452" b="2017"/>
          <a:stretch/>
        </p:blipFill>
        <p:spPr bwMode="auto">
          <a:xfrm>
            <a:off x="899592" y="2012856"/>
            <a:ext cx="7620000" cy="4083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873831" y="1304970"/>
            <a:ext cx="76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err="1" smtClean="0"/>
              <a:t>List</a:t>
            </a:r>
            <a:r>
              <a:rPr lang="tr-TR" sz="2000" b="1" dirty="0" smtClean="0"/>
              <a:t> of </a:t>
            </a:r>
            <a:r>
              <a:rPr lang="tr-TR" sz="2000" b="1" dirty="0" err="1" smtClean="0"/>
              <a:t>the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most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frequently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isolated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organisms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from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patients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with</a:t>
            </a:r>
            <a:r>
              <a:rPr lang="tr-TR" sz="2000" b="1" dirty="0" smtClean="0"/>
              <a:t> skin </a:t>
            </a:r>
            <a:r>
              <a:rPr lang="tr-TR" sz="2000" b="1" dirty="0" err="1" smtClean="0"/>
              <a:t>and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soft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tissue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infections</a:t>
            </a:r>
            <a:r>
              <a:rPr lang="tr-TR" sz="2000" b="1" dirty="0" smtClean="0"/>
              <a:t>/SENTRY</a:t>
            </a:r>
            <a:endParaRPr lang="tr-TR" sz="2000" b="1" dirty="0"/>
          </a:p>
        </p:txBody>
      </p:sp>
      <p:sp>
        <p:nvSpPr>
          <p:cNvPr id="3" name="Dikdörtgen 2"/>
          <p:cNvSpPr/>
          <p:nvPr/>
        </p:nvSpPr>
        <p:spPr>
          <a:xfrm>
            <a:off x="395536" y="6560012"/>
            <a:ext cx="66355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b="1" dirty="0" err="1"/>
              <a:t>Antimicrobial</a:t>
            </a:r>
            <a:r>
              <a:rPr lang="tr-TR" sz="1200" b="1" dirty="0"/>
              <a:t> </a:t>
            </a:r>
            <a:r>
              <a:rPr lang="tr-TR" sz="1200" b="1" dirty="0" err="1"/>
              <a:t>Surveilance</a:t>
            </a:r>
            <a:r>
              <a:rPr lang="tr-TR" sz="1200" b="1" dirty="0"/>
              <a:t> Program, 1999-2004) (N=11,723). 24</a:t>
            </a:r>
          </a:p>
        </p:txBody>
      </p:sp>
    </p:spTree>
    <p:extLst>
      <p:ext uri="{BB962C8B-B14F-4D97-AF65-F5344CB8AC3E}">
        <p14:creationId xmlns:p14="http://schemas.microsoft.com/office/powerpoint/2010/main" xmlns="" val="287735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3161978"/>
            <a:ext cx="5333770" cy="3200262"/>
          </a:xfr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403648" y="188640"/>
            <a:ext cx="72390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spc="-1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Nekrotizan</a:t>
            </a:r>
            <a:r>
              <a:rPr lang="en-US" sz="3200" spc="-1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spc="-1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F</a:t>
            </a:r>
            <a:r>
              <a:rPr lang="en-US" sz="3200" spc="-1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asiit</a:t>
            </a:r>
            <a:endParaRPr lang="tr-TR" sz="3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7" name="Metin kutusu 6"/>
          <p:cNvSpPr txBox="1"/>
          <p:nvPr/>
        </p:nvSpPr>
        <p:spPr>
          <a:xfrm>
            <a:off x="539552" y="1196752"/>
            <a:ext cx="81030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Deri alt</a:t>
            </a:r>
            <a:r>
              <a:rPr lang="tr-TR" sz="2800" dirty="0" smtClean="0">
                <a:solidFill>
                  <a:srgbClr val="000000"/>
                </a:solidFill>
                <a:cs typeface="Times New Roman" pitchFamily="18" charset="0"/>
              </a:rPr>
              <a:t>ı</a:t>
            </a:r>
            <a:r>
              <a:rPr lang="en-US" sz="28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dokusunun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derin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 pitchFamily="18" charset="0"/>
              </a:rPr>
              <a:t>yerle</a:t>
            </a:r>
            <a:r>
              <a:rPr lang="tr-TR" sz="2800" dirty="0" smtClean="0">
                <a:solidFill>
                  <a:srgbClr val="000000"/>
                </a:solidFill>
                <a:cs typeface="Times New Roman" pitchFamily="18" charset="0"/>
              </a:rPr>
              <a:t>ş</a:t>
            </a:r>
            <a:r>
              <a:rPr lang="en-US" sz="2800" dirty="0" err="1" smtClean="0">
                <a:solidFill>
                  <a:srgbClr val="000000"/>
                </a:solidFill>
                <a:cs typeface="Times New Roman" pitchFamily="18" charset="0"/>
              </a:rPr>
              <a:t>imli</a:t>
            </a:r>
            <a:r>
              <a:rPr lang="en-US" sz="28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tr-TR" sz="2800" dirty="0" err="1" smtClean="0">
                <a:solidFill>
                  <a:srgbClr val="000000"/>
                </a:solidFill>
                <a:cs typeface="Times New Roman" pitchFamily="18" charset="0"/>
              </a:rPr>
              <a:t>e</a:t>
            </a:r>
            <a:r>
              <a:rPr lang="en-US" sz="2800" dirty="0" err="1" smtClean="0">
                <a:solidFill>
                  <a:srgbClr val="000000"/>
                </a:solidFill>
                <a:cs typeface="Times New Roman" pitchFamily="18" charset="0"/>
              </a:rPr>
              <a:t>nfeksiyonu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fasya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ve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ya</a:t>
            </a:r>
            <a:r>
              <a:rPr lang="tr-TR" sz="2800" dirty="0">
                <a:solidFill>
                  <a:srgbClr val="000000"/>
                </a:solidFill>
                <a:cs typeface="Times New Roman" pitchFamily="18" charset="0"/>
              </a:rPr>
              <a:t>ğ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dokusunda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ilerleyici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hasara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yol</a:t>
            </a:r>
            <a:r>
              <a:rPr lang="en-US" sz="2800" dirty="0">
                <a:solidFill>
                  <a:srgbClr val="000000"/>
                </a:solidFill>
                <a:cs typeface="Times New Roman" pitchFamily="18" charset="0"/>
              </a:rPr>
              <a:t> a</a:t>
            </a:r>
            <a:r>
              <a:rPr lang="tr-TR" sz="2800" dirty="0">
                <a:solidFill>
                  <a:srgbClr val="000000"/>
                </a:solidFill>
                <a:cs typeface="Times New Roman" pitchFamily="18" charset="0"/>
              </a:rPr>
              <a:t>ç</a:t>
            </a:r>
            <a:r>
              <a:rPr lang="en-US" sz="2800" dirty="0" err="1">
                <a:solidFill>
                  <a:srgbClr val="000000"/>
                </a:solidFill>
                <a:cs typeface="Times New Roman" pitchFamily="18" charset="0"/>
              </a:rPr>
              <a:t>ar</a:t>
            </a:r>
            <a:r>
              <a:rPr lang="tr-TR" sz="2800" dirty="0">
                <a:solidFill>
                  <a:srgbClr val="000000"/>
                </a:solidFill>
                <a:cs typeface="Times New Roman" pitchFamily="18" charset="0"/>
              </a:rPr>
              <a:t>.</a:t>
            </a:r>
            <a:r>
              <a:rPr lang="tr-TR" sz="2800" b="1" dirty="0">
                <a:cs typeface="Times New Roman" pitchFamily="18" charset="0"/>
              </a:rPr>
              <a:t/>
            </a:r>
            <a:br>
              <a:rPr lang="tr-TR" sz="2800" b="1" dirty="0">
                <a:cs typeface="Times New Roman" pitchFamily="18" charset="0"/>
              </a:rPr>
            </a:br>
            <a:r>
              <a:rPr lang="tr-TR" sz="2800" dirty="0" smtClean="0">
                <a:solidFill>
                  <a:srgbClr val="000000"/>
                </a:solidFill>
                <a:cs typeface="Times New Roman" pitchFamily="18" charset="0"/>
              </a:rPr>
              <a:t>Enfeksiyon </a:t>
            </a:r>
            <a:r>
              <a:rPr lang="tr-TR" sz="2800" dirty="0">
                <a:solidFill>
                  <a:srgbClr val="000000"/>
                </a:solidFill>
                <a:cs typeface="Times New Roman" pitchFamily="18" charset="0"/>
              </a:rPr>
              <a:t>hızlı bir şekilde yayılır ve ciddi doku nekrozu hayati tehlike </a:t>
            </a:r>
            <a:r>
              <a:rPr lang="tr-TR" sz="2800" dirty="0" smtClean="0">
                <a:solidFill>
                  <a:srgbClr val="000000"/>
                </a:solidFill>
                <a:cs typeface="Times New Roman" pitchFamily="18" charset="0"/>
              </a:rPr>
              <a:t>oluşturur</a:t>
            </a:r>
            <a:r>
              <a:rPr lang="tr-TR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20615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489651" cy="613487"/>
          </a:xfrm>
        </p:spPr>
        <p:txBody>
          <a:bodyPr/>
          <a:lstStyle/>
          <a:p>
            <a:pPr algn="l"/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Öyküde Neler Sorgulanmalı</a:t>
            </a:r>
            <a:endParaRPr lang="tr-TR" sz="32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294967295"/>
          </p:nvPr>
        </p:nvSpPr>
        <p:spPr>
          <a:xfrm>
            <a:off x="762000" y="1676401"/>
            <a:ext cx="7162800" cy="3505199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Hastaların bulunduğu coğrafi bölge </a:t>
            </a:r>
          </a:p>
          <a:p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S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eyahat öyküsü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Travma öyküsü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Cerrahi  girişim öyküsü</a:t>
            </a:r>
            <a:endParaRPr lang="tr-TR" sz="28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Hayvan teması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Bağışıklık sisteminin durumu</a:t>
            </a:r>
            <a:endParaRPr lang="tr-TR" sz="28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536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471360" cy="1340768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Deri-Yumuşak Doku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nfeksiyonlarının Gelişimini Kolaylaştıran Faktörler </a:t>
            </a:r>
            <a:r>
              <a:rPr lang="tr-TR" sz="32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7620000" cy="4724400"/>
          </a:xfrm>
          <a:ln>
            <a:noFill/>
          </a:ln>
        </p:spPr>
        <p:txBody>
          <a:bodyPr>
            <a:noAutofit/>
          </a:bodyPr>
          <a:lstStyle/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İmmün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sistem bozuklukları   </a:t>
            </a:r>
            <a:endParaRPr lang="tr-TR" sz="28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D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eri </a:t>
            </a:r>
            <a:r>
              <a:rPr lang="tr-TR" sz="2800" dirty="0" err="1">
                <a:solidFill>
                  <a:schemeClr val="tx1"/>
                </a:solidFill>
                <a:cs typeface="Times New Roman" pitchFamily="18" charset="0"/>
              </a:rPr>
              <a:t>frajilitesi</a:t>
            </a: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Ödem </a:t>
            </a:r>
          </a:p>
          <a:p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T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ravmalara </a:t>
            </a: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yatkınlığın 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artması 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Bası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Altta </a:t>
            </a: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yatan kronik 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hastalıklar </a:t>
            </a:r>
          </a:p>
          <a:p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D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iyabet</a:t>
            </a:r>
          </a:p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Kateterler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(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üriner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, i.v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kateter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beslenme tüpleri  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gibi) patojen </a:t>
            </a: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mikroorganizmalar için giriş kapısı </a:t>
            </a:r>
          </a:p>
        </p:txBody>
      </p:sp>
    </p:spTree>
    <p:extLst>
      <p:ext uri="{BB962C8B-B14F-4D97-AF65-F5344CB8AC3E}">
        <p14:creationId xmlns:p14="http://schemas.microsoft.com/office/powerpoint/2010/main" xmlns="" val="205777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188640"/>
            <a:ext cx="4176464" cy="602704"/>
          </a:xfrm>
        </p:spPr>
        <p:txBody>
          <a:bodyPr/>
          <a:lstStyle/>
          <a:p>
            <a:pPr algn="l"/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Klinik Yaklaşım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4" name="3 Metin Yer Tutucusu"/>
          <p:cNvSpPr>
            <a:spLocks noGrp="1"/>
          </p:cNvSpPr>
          <p:nvPr>
            <p:ph type="body" idx="1"/>
          </p:nvPr>
        </p:nvSpPr>
        <p:spPr>
          <a:xfrm>
            <a:off x="381000" y="1066800"/>
            <a:ext cx="7543800" cy="1031875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Yaranın görünümü  ve </a:t>
            </a:r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nfeksiyonun şiddeti  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  değerlendirilmeli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457200" y="2133600"/>
            <a:ext cx="8363272" cy="4391744"/>
          </a:xfrm>
          <a:prstGeom prst="rect">
            <a:avLst/>
          </a:prstGeom>
          <a:ln>
            <a:noFill/>
          </a:ln>
        </p:spPr>
        <p:txBody>
          <a:bodyPr>
            <a:normAutofit fontScale="70000" lnSpcReduction="20000"/>
          </a:bodyPr>
          <a:lstStyle/>
          <a:p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Hafif şiddetli </a:t>
            </a:r>
          </a:p>
          <a:p>
            <a:pPr marL="0" indent="0">
              <a:buNone/>
            </a:pPr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Enfeksiyon bulguları </a:t>
            </a:r>
            <a:r>
              <a:rPr lang="tr-TR" sz="3600" b="1" dirty="0" smtClean="0">
                <a:solidFill>
                  <a:schemeClr val="tx1"/>
                </a:solidFill>
                <a:cs typeface="Times New Roman" pitchFamily="18" charset="0"/>
              </a:rPr>
              <a:t>deride </a:t>
            </a:r>
            <a:r>
              <a:rPr lang="tr-TR" sz="3600" b="1" dirty="0" err="1" smtClean="0">
                <a:solidFill>
                  <a:schemeClr val="tx1"/>
                </a:solidFill>
                <a:cs typeface="Times New Roman" pitchFamily="18" charset="0"/>
              </a:rPr>
              <a:t>eritem</a:t>
            </a:r>
            <a:r>
              <a:rPr lang="tr-TR" sz="3600" b="1" dirty="0" smtClean="0">
                <a:solidFill>
                  <a:schemeClr val="tx1"/>
                </a:solidFill>
                <a:cs typeface="Times New Roman" pitchFamily="18" charset="0"/>
              </a:rPr>
              <a:t>, ödem, ağrı, hassasiyet, ısı artışı</a:t>
            </a:r>
          </a:p>
          <a:p>
            <a:endParaRPr lang="tr-TR" sz="3600" dirty="0" smtClean="0">
              <a:cs typeface="Times New Roman" pitchFamily="18" charset="0"/>
            </a:endParaRPr>
          </a:p>
          <a:p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Deri lezyonu saptanan ve </a:t>
            </a:r>
            <a:r>
              <a:rPr lang="tr-TR" sz="3600" dirty="0" err="1" smtClean="0">
                <a:solidFill>
                  <a:schemeClr val="tx1"/>
                </a:solidFill>
                <a:cs typeface="Times New Roman" pitchFamily="18" charset="0"/>
              </a:rPr>
              <a:t>mental</a:t>
            </a:r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 değişikliği olan hastada </a:t>
            </a:r>
            <a:r>
              <a:rPr lang="tr-TR" sz="3600" b="1" dirty="0" smtClean="0">
                <a:solidFill>
                  <a:srgbClr val="FF0000"/>
                </a:solidFill>
                <a:cs typeface="Times New Roman" pitchFamily="18" charset="0"/>
              </a:rPr>
              <a:t>komplike </a:t>
            </a:r>
            <a:r>
              <a:rPr lang="tr-TR" sz="3600" b="1" dirty="0" smtClean="0">
                <a:solidFill>
                  <a:srgbClr val="FF0000"/>
                </a:solidFill>
                <a:cs typeface="Times New Roman" pitchFamily="18" charset="0"/>
              </a:rPr>
              <a:t>DYDE </a:t>
            </a:r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düşünülmeli ve ileri tetkik için hastaneye gönderilmelidir.</a:t>
            </a:r>
          </a:p>
          <a:p>
            <a:pPr>
              <a:buNone/>
            </a:pPr>
            <a:endParaRPr lang="tr-TR" sz="3600" b="1" dirty="0" smtClean="0">
              <a:cs typeface="Times New Roman" pitchFamily="18" charset="0"/>
            </a:endParaRPr>
          </a:p>
          <a:p>
            <a:pPr>
              <a:buNone/>
            </a:pPr>
            <a:r>
              <a:rPr lang="tr-TR" sz="3600" b="1" dirty="0" smtClean="0">
                <a:solidFill>
                  <a:schemeClr val="tx1"/>
                </a:solidFill>
                <a:cs typeface="Times New Roman" pitchFamily="18" charset="0"/>
              </a:rPr>
              <a:t>Hangileri KDYDİ:</a:t>
            </a:r>
          </a:p>
          <a:p>
            <a:pPr marL="571500" indent="-457200">
              <a:buFont typeface="+mj-lt"/>
              <a:buAutoNum type="arabicPeriod"/>
            </a:pPr>
            <a:r>
              <a:rPr lang="tr-TR" sz="3600" dirty="0" err="1" smtClean="0">
                <a:solidFill>
                  <a:schemeClr val="tx1"/>
                </a:solidFill>
                <a:cs typeface="Times New Roman" pitchFamily="18" charset="0"/>
              </a:rPr>
              <a:t>Nekrotizan</a:t>
            </a:r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3600" dirty="0" err="1" smtClean="0">
                <a:solidFill>
                  <a:schemeClr val="tx1"/>
                </a:solidFill>
                <a:cs typeface="Times New Roman" pitchFamily="18" charset="0"/>
              </a:rPr>
              <a:t>DYDE’ları</a:t>
            </a:r>
            <a:endParaRPr lang="tr-TR" sz="3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571500" indent="-457200">
              <a:buFont typeface="+mj-lt"/>
              <a:buAutoNum type="arabicPeriod"/>
            </a:pPr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Sistemik </a:t>
            </a:r>
            <a:r>
              <a:rPr lang="tr-TR" sz="3600" dirty="0" err="1" smtClean="0">
                <a:solidFill>
                  <a:schemeClr val="tx1"/>
                </a:solidFill>
                <a:cs typeface="Times New Roman" pitchFamily="18" charset="0"/>
              </a:rPr>
              <a:t>toksisite</a:t>
            </a:r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 bulgularının varlığı</a:t>
            </a:r>
          </a:p>
          <a:p>
            <a:pPr marL="571500" indent="-457200">
              <a:buFont typeface="+mj-lt"/>
              <a:buAutoNum type="arabicPeriod"/>
            </a:pPr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Cerrahi alan </a:t>
            </a:r>
            <a:r>
              <a:rPr lang="tr-TR" sz="3600" dirty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tr-TR" sz="3600" dirty="0" smtClean="0">
                <a:solidFill>
                  <a:schemeClr val="tx1"/>
                </a:solidFill>
                <a:cs typeface="Times New Roman" pitchFamily="18" charset="0"/>
              </a:rPr>
              <a:t>nfeksiyonu olması</a:t>
            </a:r>
          </a:p>
          <a:p>
            <a:endParaRPr lang="tr-TR" sz="2800" dirty="0" smtClean="0">
              <a:cs typeface="Times New Roman" pitchFamily="18" charset="0"/>
            </a:endParaRPr>
          </a:p>
          <a:p>
            <a:endParaRPr lang="tr-TR" dirty="0" smtClean="0">
              <a:cs typeface="Times New Roman" pitchFamily="18" charset="0"/>
            </a:endParaRPr>
          </a:p>
          <a:p>
            <a:endParaRPr lang="tr-TR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921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Yuvarlatılmış Dikdörtgen"/>
          <p:cNvSpPr/>
          <p:nvPr/>
        </p:nvSpPr>
        <p:spPr>
          <a:xfrm>
            <a:off x="327659" y="76200"/>
            <a:ext cx="2133600" cy="838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Yumuşak doku </a:t>
            </a:r>
            <a:r>
              <a:rPr lang="tr-TR" dirty="0"/>
              <a:t>e</a:t>
            </a:r>
            <a:r>
              <a:rPr lang="tr-TR" dirty="0" smtClean="0"/>
              <a:t>nfeksiyonu </a:t>
            </a:r>
            <a:r>
              <a:rPr lang="tr-TR" sz="1400" dirty="0" smtClean="0"/>
              <a:t>veya </a:t>
            </a:r>
            <a:r>
              <a:rPr lang="tr-TR" dirty="0" err="1" smtClean="0"/>
              <a:t>selülit</a:t>
            </a:r>
            <a:endParaRPr lang="tr-TR" dirty="0"/>
          </a:p>
        </p:txBody>
      </p:sp>
      <p:sp>
        <p:nvSpPr>
          <p:cNvPr id="7" name="6 Yuvarlatılmış Dikdörtgen"/>
          <p:cNvSpPr/>
          <p:nvPr/>
        </p:nvSpPr>
        <p:spPr>
          <a:xfrm>
            <a:off x="533400" y="1356360"/>
            <a:ext cx="1905000" cy="457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dirty="0" err="1" smtClean="0"/>
              <a:t>Nekrotizan</a:t>
            </a:r>
            <a:r>
              <a:rPr lang="tr-TR" sz="1600" dirty="0" smtClean="0"/>
              <a:t> </a:t>
            </a:r>
            <a:r>
              <a:rPr lang="tr-TR" sz="1600" dirty="0"/>
              <a:t>e</a:t>
            </a:r>
            <a:r>
              <a:rPr lang="tr-TR" sz="1600" dirty="0" smtClean="0"/>
              <a:t>nfeksiyon mu?</a:t>
            </a:r>
            <a:endParaRPr lang="tr-TR" sz="1600" dirty="0"/>
          </a:p>
        </p:txBody>
      </p:sp>
      <p:sp>
        <p:nvSpPr>
          <p:cNvPr id="8" name="7 Yuvarlatılmış Dikdörtgen"/>
          <p:cNvSpPr/>
          <p:nvPr/>
        </p:nvSpPr>
        <p:spPr>
          <a:xfrm>
            <a:off x="457200" y="2377440"/>
            <a:ext cx="2057400" cy="7620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Sistemik </a:t>
            </a:r>
            <a:r>
              <a:rPr lang="tr-TR" dirty="0"/>
              <a:t>e</a:t>
            </a:r>
            <a:r>
              <a:rPr lang="tr-TR" dirty="0" smtClean="0"/>
              <a:t>nfeksiyon bulguları var mı?</a:t>
            </a:r>
            <a:endParaRPr lang="tr-TR" dirty="0"/>
          </a:p>
        </p:txBody>
      </p:sp>
      <p:sp>
        <p:nvSpPr>
          <p:cNvPr id="9" name="8 Yuvarlatılmış Dikdörtgen"/>
          <p:cNvSpPr/>
          <p:nvPr/>
        </p:nvSpPr>
        <p:spPr>
          <a:xfrm>
            <a:off x="419100" y="3848100"/>
            <a:ext cx="2057400" cy="5334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 smtClean="0"/>
              <a:t>Fokal</a:t>
            </a:r>
            <a:r>
              <a:rPr lang="tr-TR" dirty="0" smtClean="0"/>
              <a:t> </a:t>
            </a:r>
            <a:r>
              <a:rPr lang="tr-TR" dirty="0" err="1" smtClean="0"/>
              <a:t>selülit</a:t>
            </a:r>
            <a:endParaRPr lang="tr-TR" dirty="0"/>
          </a:p>
        </p:txBody>
      </p:sp>
      <p:sp>
        <p:nvSpPr>
          <p:cNvPr id="10" name="9 Yuvarlatılmış Dikdörtgen"/>
          <p:cNvSpPr/>
          <p:nvPr/>
        </p:nvSpPr>
        <p:spPr>
          <a:xfrm>
            <a:off x="495300" y="4914900"/>
            <a:ext cx="1752600" cy="457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 smtClean="0"/>
              <a:t>Fluktuasyon</a:t>
            </a:r>
            <a:r>
              <a:rPr lang="tr-TR" dirty="0" smtClean="0"/>
              <a:t> veriyor mu?</a:t>
            </a:r>
            <a:endParaRPr lang="tr-TR" dirty="0"/>
          </a:p>
        </p:txBody>
      </p:sp>
      <p:sp>
        <p:nvSpPr>
          <p:cNvPr id="11" name="10 Yuvarlatılmış Dikdörtgen"/>
          <p:cNvSpPr/>
          <p:nvPr/>
        </p:nvSpPr>
        <p:spPr>
          <a:xfrm>
            <a:off x="228600" y="6019800"/>
            <a:ext cx="2514600" cy="57755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Drene et, kültür al</a:t>
            </a:r>
          </a:p>
          <a:p>
            <a:pPr algn="ctr"/>
            <a:r>
              <a:rPr lang="tr-TR" dirty="0" smtClean="0"/>
              <a:t>Antibiyotik başla </a:t>
            </a:r>
            <a:endParaRPr lang="tr-TR" dirty="0"/>
          </a:p>
        </p:txBody>
      </p:sp>
      <p:sp>
        <p:nvSpPr>
          <p:cNvPr id="17" name="16 Yuvarlatılmış Dikdörtgen"/>
          <p:cNvSpPr/>
          <p:nvPr/>
        </p:nvSpPr>
        <p:spPr>
          <a:xfrm>
            <a:off x="1571604" y="1928802"/>
            <a:ext cx="914400" cy="2286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hayır</a:t>
            </a:r>
            <a:endParaRPr lang="tr-TR" dirty="0"/>
          </a:p>
        </p:txBody>
      </p:sp>
      <p:sp>
        <p:nvSpPr>
          <p:cNvPr id="18" name="17 Yuvarlatılmış Dikdörtgen"/>
          <p:cNvSpPr/>
          <p:nvPr/>
        </p:nvSpPr>
        <p:spPr>
          <a:xfrm>
            <a:off x="1571604" y="3357562"/>
            <a:ext cx="895336" cy="23336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hayır</a:t>
            </a:r>
            <a:endParaRPr lang="tr-TR" dirty="0"/>
          </a:p>
        </p:txBody>
      </p:sp>
      <p:sp>
        <p:nvSpPr>
          <p:cNvPr id="19" name="18 Yuvarlatılmış Dikdörtgen"/>
          <p:cNvSpPr/>
          <p:nvPr/>
        </p:nvSpPr>
        <p:spPr>
          <a:xfrm>
            <a:off x="1562100" y="4495800"/>
            <a:ext cx="914400" cy="3048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evet</a:t>
            </a:r>
            <a:endParaRPr lang="tr-TR" dirty="0"/>
          </a:p>
        </p:txBody>
      </p:sp>
      <p:sp>
        <p:nvSpPr>
          <p:cNvPr id="20" name="19 Yuvarlatılmış Dikdörtgen"/>
          <p:cNvSpPr/>
          <p:nvPr/>
        </p:nvSpPr>
        <p:spPr>
          <a:xfrm>
            <a:off x="1676400" y="5562600"/>
            <a:ext cx="762000" cy="3048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Evet </a:t>
            </a:r>
            <a:endParaRPr lang="tr-TR" dirty="0"/>
          </a:p>
        </p:txBody>
      </p:sp>
      <p:cxnSp>
        <p:nvCxnSpPr>
          <p:cNvPr id="22" name="21 Dirsek Bağlayıcısı"/>
          <p:cNvCxnSpPr/>
          <p:nvPr/>
        </p:nvCxnSpPr>
        <p:spPr>
          <a:xfrm>
            <a:off x="2194560" y="5151120"/>
            <a:ext cx="1828800" cy="228600"/>
          </a:xfrm>
          <a:prstGeom prst="bentConnector3">
            <a:avLst>
              <a:gd name="adj1" fmla="val 18333"/>
            </a:avLst>
          </a:prstGeom>
          <a:ln>
            <a:tailEnd type="arrow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cxnSp>
      <p:sp>
        <p:nvSpPr>
          <p:cNvPr id="23" name="22 Yuvarlatılmış Dikdörtgen"/>
          <p:cNvSpPr/>
          <p:nvPr/>
        </p:nvSpPr>
        <p:spPr>
          <a:xfrm>
            <a:off x="2705100" y="4914900"/>
            <a:ext cx="990600" cy="3810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Hayır</a:t>
            </a:r>
            <a:endParaRPr lang="tr-TR" dirty="0"/>
          </a:p>
        </p:txBody>
      </p:sp>
      <p:sp>
        <p:nvSpPr>
          <p:cNvPr id="24" name="23 Yuvarlatılmış Dikdörtgen"/>
          <p:cNvSpPr/>
          <p:nvPr/>
        </p:nvSpPr>
        <p:spPr>
          <a:xfrm>
            <a:off x="3957072" y="4732020"/>
            <a:ext cx="1295400" cy="10668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Antibiyotik başla yanıtı izle</a:t>
            </a:r>
            <a:endParaRPr lang="tr-TR" dirty="0"/>
          </a:p>
        </p:txBody>
      </p:sp>
      <p:cxnSp>
        <p:nvCxnSpPr>
          <p:cNvPr id="26" name="25 Düz Bağlayıcı"/>
          <p:cNvCxnSpPr/>
          <p:nvPr/>
        </p:nvCxnSpPr>
        <p:spPr>
          <a:xfrm>
            <a:off x="2514600" y="1828800"/>
            <a:ext cx="1371600" cy="0"/>
          </a:xfrm>
          <a:prstGeom prst="lin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cxnSp>
      <p:cxnSp>
        <p:nvCxnSpPr>
          <p:cNvPr id="29" name="28 Düz Ok Bağlayıcısı"/>
          <p:cNvCxnSpPr>
            <a:stCxn id="8" idx="3"/>
          </p:cNvCxnSpPr>
          <p:nvPr/>
        </p:nvCxnSpPr>
        <p:spPr>
          <a:xfrm flipV="1">
            <a:off x="2514600" y="1996440"/>
            <a:ext cx="12954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cxnSp>
      <p:sp>
        <p:nvSpPr>
          <p:cNvPr id="30" name="29 Yuvarlatılmış Dikdörtgen"/>
          <p:cNvSpPr/>
          <p:nvPr/>
        </p:nvSpPr>
        <p:spPr>
          <a:xfrm>
            <a:off x="3981812" y="1524000"/>
            <a:ext cx="1143000" cy="5334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evet</a:t>
            </a:r>
            <a:endParaRPr lang="tr-TR" dirty="0"/>
          </a:p>
        </p:txBody>
      </p:sp>
      <p:cxnSp>
        <p:nvCxnSpPr>
          <p:cNvPr id="32" name="31 Düz Ok Bağlayıcısı"/>
          <p:cNvCxnSpPr/>
          <p:nvPr/>
        </p:nvCxnSpPr>
        <p:spPr>
          <a:xfrm>
            <a:off x="5178560" y="1828800"/>
            <a:ext cx="1458104" cy="228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cxnSp>
      <p:sp>
        <p:nvSpPr>
          <p:cNvPr id="35" name="34 Yuvarlatılmış Dikdörtgen"/>
          <p:cNvSpPr/>
          <p:nvPr/>
        </p:nvSpPr>
        <p:spPr>
          <a:xfrm>
            <a:off x="6857644" y="304800"/>
            <a:ext cx="2209800" cy="22860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§"/>
            </a:pPr>
            <a:r>
              <a:rPr lang="tr-TR" dirty="0" smtClean="0"/>
              <a:t>Hastaneye yatır</a:t>
            </a:r>
          </a:p>
          <a:p>
            <a:pPr algn="ctr">
              <a:buFont typeface="Wingdings" pitchFamily="2" charset="2"/>
              <a:buChar char="§"/>
            </a:pPr>
            <a:r>
              <a:rPr lang="tr-TR" dirty="0" err="1" smtClean="0"/>
              <a:t>Parenteral</a:t>
            </a:r>
            <a:r>
              <a:rPr lang="tr-TR" dirty="0" smtClean="0"/>
              <a:t> antibiyotik </a:t>
            </a:r>
          </a:p>
          <a:p>
            <a:pPr algn="ctr">
              <a:buFont typeface="Wingdings" pitchFamily="2" charset="2"/>
              <a:buChar char="§"/>
            </a:pPr>
            <a:r>
              <a:rPr lang="tr-TR" dirty="0" smtClean="0"/>
              <a:t>Genel cerrahi konsültasyonu</a:t>
            </a:r>
          </a:p>
          <a:p>
            <a:pPr algn="ctr">
              <a:buFont typeface="Wingdings" pitchFamily="2" charset="2"/>
              <a:buChar char="§"/>
            </a:pPr>
            <a:r>
              <a:rPr lang="tr-TR" dirty="0" smtClean="0"/>
              <a:t>Sıvı tedavisi</a:t>
            </a:r>
            <a:endParaRPr lang="tr-TR" dirty="0"/>
          </a:p>
        </p:txBody>
      </p:sp>
      <p:sp>
        <p:nvSpPr>
          <p:cNvPr id="36" name="35 Sağ Ok"/>
          <p:cNvSpPr/>
          <p:nvPr/>
        </p:nvSpPr>
        <p:spPr>
          <a:xfrm>
            <a:off x="5252472" y="5303520"/>
            <a:ext cx="251008" cy="76200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7" name="36 Yuvarlatılmış Dikdörtgen"/>
          <p:cNvSpPr/>
          <p:nvPr/>
        </p:nvSpPr>
        <p:spPr>
          <a:xfrm>
            <a:off x="6958448" y="4084320"/>
            <a:ext cx="2133600" cy="2362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tr-TR" dirty="0" smtClean="0"/>
              <a:t>Tedaviyi gözden geçir</a:t>
            </a:r>
          </a:p>
          <a:p>
            <a:pPr algn="ctr">
              <a:buFont typeface="Arial" pitchFamily="34" charset="0"/>
              <a:buChar char="•"/>
            </a:pPr>
            <a:r>
              <a:rPr lang="tr-TR" dirty="0" smtClean="0"/>
              <a:t>Yeniden kültür al</a:t>
            </a:r>
          </a:p>
          <a:p>
            <a:pPr algn="ctr">
              <a:buFont typeface="Arial" pitchFamily="34" charset="0"/>
              <a:buChar char="•"/>
            </a:pPr>
            <a:r>
              <a:rPr lang="tr-TR" dirty="0" smtClean="0"/>
              <a:t>Görüntüleme</a:t>
            </a:r>
          </a:p>
          <a:p>
            <a:pPr algn="ctr">
              <a:buFont typeface="Arial" pitchFamily="34" charset="0"/>
              <a:buChar char="•"/>
            </a:pPr>
            <a:r>
              <a:rPr lang="tr-TR" dirty="0" smtClean="0"/>
              <a:t>Doku biyopsisi</a:t>
            </a:r>
          </a:p>
          <a:p>
            <a:pPr algn="ctr">
              <a:buFont typeface="Arial" pitchFamily="34" charset="0"/>
              <a:buChar char="•"/>
            </a:pPr>
            <a:r>
              <a:rPr lang="tr-TR" dirty="0" smtClean="0"/>
              <a:t>Enfeksiyon konsültasyonu</a:t>
            </a:r>
            <a:endParaRPr lang="tr-TR" dirty="0"/>
          </a:p>
        </p:txBody>
      </p:sp>
      <p:sp>
        <p:nvSpPr>
          <p:cNvPr id="38" name="37 Yuvarlatılmış Dikdörtgen"/>
          <p:cNvSpPr/>
          <p:nvPr/>
        </p:nvSpPr>
        <p:spPr>
          <a:xfrm>
            <a:off x="5503480" y="4754880"/>
            <a:ext cx="1143000" cy="1021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Tedaviye yanıtsız ise </a:t>
            </a:r>
            <a:endParaRPr lang="tr-TR" dirty="0"/>
          </a:p>
        </p:txBody>
      </p:sp>
      <p:sp>
        <p:nvSpPr>
          <p:cNvPr id="39" name="38 Aşağı Ok"/>
          <p:cNvSpPr/>
          <p:nvPr/>
        </p:nvSpPr>
        <p:spPr>
          <a:xfrm>
            <a:off x="7941428" y="2590800"/>
            <a:ext cx="273910" cy="14478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1" name="40 Aşağı Ok"/>
          <p:cNvSpPr/>
          <p:nvPr/>
        </p:nvSpPr>
        <p:spPr>
          <a:xfrm>
            <a:off x="1371600" y="914400"/>
            <a:ext cx="128566" cy="4572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2" name="41 Aşağı Ok"/>
          <p:cNvSpPr/>
          <p:nvPr/>
        </p:nvSpPr>
        <p:spPr>
          <a:xfrm>
            <a:off x="1357290" y="1857364"/>
            <a:ext cx="142876" cy="500066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3" name="42 Aşağı Ok"/>
          <p:cNvSpPr/>
          <p:nvPr/>
        </p:nvSpPr>
        <p:spPr>
          <a:xfrm flipH="1">
            <a:off x="1295400" y="3276600"/>
            <a:ext cx="152400" cy="4572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4" name="43 Aşağı Ok"/>
          <p:cNvSpPr/>
          <p:nvPr/>
        </p:nvSpPr>
        <p:spPr>
          <a:xfrm>
            <a:off x="1295400" y="4419600"/>
            <a:ext cx="152400" cy="4572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5" name="44 Aşağı Ok"/>
          <p:cNvSpPr/>
          <p:nvPr/>
        </p:nvSpPr>
        <p:spPr>
          <a:xfrm>
            <a:off x="1295400" y="5486400"/>
            <a:ext cx="152400" cy="457200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35 Sağ Ok"/>
          <p:cNvSpPr/>
          <p:nvPr/>
        </p:nvSpPr>
        <p:spPr>
          <a:xfrm>
            <a:off x="6636664" y="5295900"/>
            <a:ext cx="321784" cy="45720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55113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yagram 1"/>
          <p:cNvGraphicFramePr/>
          <p:nvPr>
            <p:extLst>
              <p:ext uri="{D42A27DB-BD31-4B8C-83A1-F6EECF244321}">
                <p14:modId xmlns:p14="http://schemas.microsoft.com/office/powerpoint/2010/main" xmlns="" val="240006873"/>
              </p:ext>
            </p:extLst>
          </p:nvPr>
        </p:nvGraphicFramePr>
        <p:xfrm>
          <a:off x="606151" y="968539"/>
          <a:ext cx="3925400" cy="15277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Metin kutusu 6"/>
          <p:cNvSpPr txBox="1"/>
          <p:nvPr/>
        </p:nvSpPr>
        <p:spPr>
          <a:xfrm>
            <a:off x="1272540" y="219565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Deri ve Yumuşak Doku Enfeksiyonu Yönetimi </a:t>
            </a:r>
            <a:endParaRPr lang="tr-T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8" name="Metin kutusu 7"/>
          <p:cNvSpPr txBox="1"/>
          <p:nvPr/>
        </p:nvSpPr>
        <p:spPr>
          <a:xfrm>
            <a:off x="417421" y="2337137"/>
            <a:ext cx="14475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Acil cerrahi  konsültasyon/</a:t>
            </a:r>
          </a:p>
          <a:p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Debridman</a:t>
            </a:r>
            <a:endParaRPr lang="tr-TR" sz="1400" dirty="0" smtClean="0">
              <a:solidFill>
                <a:srgbClr val="000000"/>
              </a:solidFill>
              <a:cs typeface="Times New Roman"/>
            </a:endParaRPr>
          </a:p>
          <a:p>
            <a:r>
              <a:rPr lang="tr-TR" sz="1400" dirty="0" err="1">
                <a:cs typeface="Times New Roman" panose="02020603050405020304" pitchFamily="18" charset="0"/>
              </a:rPr>
              <a:t>Nekrotizan</a:t>
            </a:r>
            <a:r>
              <a:rPr lang="tr-TR" sz="1400" dirty="0">
                <a:cs typeface="Times New Roman" panose="02020603050405020304" pitchFamily="18" charset="0"/>
              </a:rPr>
              <a:t> </a:t>
            </a:r>
            <a:r>
              <a:rPr lang="tr-TR" sz="1400" dirty="0" err="1" smtClean="0">
                <a:cs typeface="Times New Roman" panose="02020603050405020304" pitchFamily="18" charset="0"/>
              </a:rPr>
              <a:t>infeksiyonu</a:t>
            </a:r>
            <a:r>
              <a:rPr lang="tr-TR" sz="1400" dirty="0" smtClean="0">
                <a:cs typeface="Times New Roman" panose="02020603050405020304" pitchFamily="18" charset="0"/>
              </a:rPr>
              <a:t> dışla</a:t>
            </a:r>
            <a:endParaRPr lang="tr-TR" sz="1400" dirty="0">
              <a:cs typeface="Times New Roman" panose="02020603050405020304" pitchFamily="18" charset="0"/>
            </a:endParaRPr>
          </a:p>
          <a:p>
            <a:r>
              <a:rPr lang="tr-TR" sz="1400" u="sng" dirty="0" smtClean="0">
                <a:solidFill>
                  <a:srgbClr val="000000"/>
                </a:solidFill>
                <a:cs typeface="Times New Roman"/>
              </a:rPr>
              <a:t>Ampirik tedavi: </a:t>
            </a:r>
            <a:r>
              <a:rPr lang="tr-TR" sz="1400" u="sng" dirty="0" err="1">
                <a:solidFill>
                  <a:srgbClr val="000000"/>
                </a:solidFill>
                <a:cs typeface="Times New Roman"/>
              </a:rPr>
              <a:t>V</a:t>
            </a:r>
            <a:r>
              <a:rPr lang="tr-TR" sz="1400" u="sng" dirty="0" err="1" smtClean="0">
                <a:solidFill>
                  <a:srgbClr val="000000"/>
                </a:solidFill>
                <a:cs typeface="Times New Roman"/>
              </a:rPr>
              <a:t>ankomisin</a:t>
            </a:r>
            <a:r>
              <a:rPr lang="tr-TR" sz="1400" u="sng" dirty="0" smtClean="0">
                <a:solidFill>
                  <a:srgbClr val="000000"/>
                </a:solidFill>
                <a:cs typeface="Times New Roman"/>
              </a:rPr>
              <a:t>+</a:t>
            </a:r>
          </a:p>
          <a:p>
            <a:r>
              <a:rPr lang="tr-TR" sz="1400" u="sng" dirty="0" err="1" smtClean="0">
                <a:solidFill>
                  <a:srgbClr val="000000"/>
                </a:solidFill>
                <a:cs typeface="Times New Roman"/>
              </a:rPr>
              <a:t>Piperasillin</a:t>
            </a:r>
            <a:r>
              <a:rPr lang="tr-TR" sz="1400" u="sng" dirty="0" smtClean="0">
                <a:solidFill>
                  <a:srgbClr val="000000"/>
                </a:solidFill>
                <a:cs typeface="Times New Roman"/>
              </a:rPr>
              <a:t> -</a:t>
            </a:r>
            <a:r>
              <a:rPr lang="tr-TR" sz="1400" u="sng" dirty="0" err="1" smtClean="0">
                <a:solidFill>
                  <a:srgbClr val="000000"/>
                </a:solidFill>
                <a:cs typeface="Times New Roman"/>
              </a:rPr>
              <a:t>Tazobaktam</a:t>
            </a:r>
            <a:endParaRPr lang="tr-TR" sz="1400" dirty="0"/>
          </a:p>
        </p:txBody>
      </p:sp>
      <p:sp>
        <p:nvSpPr>
          <p:cNvPr id="9" name="Metin kutusu 8"/>
          <p:cNvSpPr txBox="1"/>
          <p:nvPr/>
        </p:nvSpPr>
        <p:spPr>
          <a:xfrm>
            <a:off x="2051718" y="2383406"/>
            <a:ext cx="11486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IV tedavi: Penisilin veya</a:t>
            </a:r>
          </a:p>
          <a:p>
            <a:pPr>
              <a:defRPr/>
            </a:pPr>
            <a:r>
              <a:rPr lang="tr-TR" sz="1400" dirty="0" err="1">
                <a:cs typeface="Times New Roman" pitchFamily="18" charset="0"/>
              </a:rPr>
              <a:t>Setriakson</a:t>
            </a:r>
            <a:endParaRPr lang="tr-TR" sz="1400" dirty="0">
              <a:cs typeface="Times New Roman" pitchFamily="18" charset="0"/>
            </a:endParaRPr>
          </a:p>
          <a:p>
            <a:pPr>
              <a:defRPr/>
            </a:pPr>
            <a:r>
              <a:rPr lang="tr-TR" sz="1400" dirty="0">
                <a:cs typeface="Times New Roman" pitchFamily="18" charset="0"/>
              </a:rPr>
              <a:t>veya</a:t>
            </a:r>
          </a:p>
          <a:p>
            <a:pPr>
              <a:defRPr/>
            </a:pPr>
            <a:r>
              <a:rPr lang="tr-TR" sz="1400" dirty="0" err="1" smtClean="0">
                <a:cs typeface="Times New Roman" pitchFamily="18" charset="0"/>
              </a:rPr>
              <a:t>Sefazolin</a:t>
            </a:r>
            <a:endParaRPr lang="tr-TR" sz="1400" dirty="0" smtClean="0">
              <a:cs typeface="Times New Roman" pitchFamily="18" charset="0"/>
            </a:endParaRPr>
          </a:p>
          <a:p>
            <a:pPr>
              <a:defRPr/>
            </a:pPr>
            <a:r>
              <a:rPr lang="tr-TR" sz="1400" dirty="0" smtClean="0">
                <a:cs typeface="Times New Roman" pitchFamily="18" charset="0"/>
              </a:rPr>
              <a:t>veya</a:t>
            </a:r>
            <a:endParaRPr lang="tr-TR" sz="1400" dirty="0">
              <a:cs typeface="Times New Roman" pitchFamily="18" charset="0"/>
            </a:endParaRPr>
          </a:p>
          <a:p>
            <a:r>
              <a:rPr lang="tr-TR" sz="1400" dirty="0" err="1" smtClean="0">
                <a:cs typeface="Times New Roman" pitchFamily="18" charset="0"/>
              </a:rPr>
              <a:t>Klindamisin</a:t>
            </a:r>
            <a:endParaRPr lang="tr-TR" sz="1400" dirty="0">
              <a:cs typeface="Times New Roman" pitchFamily="18" charset="0"/>
            </a:endParaRPr>
          </a:p>
        </p:txBody>
      </p:sp>
      <p:sp>
        <p:nvSpPr>
          <p:cNvPr id="10" name="Metin kutusu 9"/>
          <p:cNvSpPr txBox="1"/>
          <p:nvPr/>
        </p:nvSpPr>
        <p:spPr>
          <a:xfrm>
            <a:off x="3382925" y="2383406"/>
            <a:ext cx="11486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Oral tedavi:</a:t>
            </a:r>
          </a:p>
          <a:p>
            <a:pPr>
              <a:defRPr/>
            </a:pP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Penisilin Oral veya</a:t>
            </a:r>
            <a:endParaRPr lang="tr-TR" sz="1400" dirty="0">
              <a:solidFill>
                <a:srgbClr val="000000"/>
              </a:solidFill>
              <a:cs typeface="Times New Roman"/>
            </a:endParaRPr>
          </a:p>
          <a:p>
            <a:pPr>
              <a:defRPr/>
            </a:pPr>
            <a:r>
              <a:rPr lang="tr-TR" sz="1400" dirty="0" err="1" smtClean="0">
                <a:cs typeface="Times New Roman" pitchFamily="18" charset="0"/>
              </a:rPr>
              <a:t>Sefalosporin</a:t>
            </a:r>
            <a:endParaRPr lang="tr-TR" sz="1400" dirty="0">
              <a:cs typeface="Times New Roman" pitchFamily="18" charset="0"/>
            </a:endParaRPr>
          </a:p>
          <a:p>
            <a:pPr>
              <a:defRPr/>
            </a:pPr>
            <a:r>
              <a:rPr lang="tr-TR" sz="1400" dirty="0">
                <a:cs typeface="Times New Roman" pitchFamily="18" charset="0"/>
              </a:rPr>
              <a:t>v</a:t>
            </a:r>
            <a:r>
              <a:rPr lang="tr-TR" sz="1400" dirty="0" smtClean="0">
                <a:cs typeface="Times New Roman" pitchFamily="18" charset="0"/>
              </a:rPr>
              <a:t>eya</a:t>
            </a:r>
          </a:p>
          <a:p>
            <a:pPr>
              <a:defRPr/>
            </a:pPr>
            <a:r>
              <a:rPr lang="tr-TR" sz="1400" dirty="0" err="1" smtClean="0">
                <a:cs typeface="Times New Roman" pitchFamily="18" charset="0"/>
              </a:rPr>
              <a:t>Dikloksasilin</a:t>
            </a:r>
            <a:endParaRPr lang="tr-TR" sz="1400" dirty="0" smtClean="0">
              <a:cs typeface="Times New Roman" pitchFamily="18" charset="0"/>
            </a:endParaRPr>
          </a:p>
          <a:p>
            <a:pPr>
              <a:defRPr/>
            </a:pPr>
            <a:r>
              <a:rPr lang="tr-TR" sz="1400" dirty="0" smtClean="0">
                <a:cs typeface="Times New Roman" pitchFamily="18" charset="0"/>
              </a:rPr>
              <a:t>veya </a:t>
            </a:r>
            <a:endParaRPr lang="tr-TR" sz="1400" dirty="0">
              <a:cs typeface="Times New Roman" pitchFamily="18" charset="0"/>
            </a:endParaRPr>
          </a:p>
          <a:p>
            <a:r>
              <a:rPr lang="tr-TR" sz="1400" dirty="0" err="1">
                <a:cs typeface="Times New Roman" pitchFamily="18" charset="0"/>
              </a:rPr>
              <a:t>Klindamisin</a:t>
            </a:r>
            <a:endParaRPr lang="tr-TR" sz="1400" dirty="0">
              <a:cs typeface="Times New Roman" pitchFamily="18" charset="0"/>
            </a:endParaRPr>
          </a:p>
        </p:txBody>
      </p:sp>
      <p:graphicFrame>
        <p:nvGraphicFramePr>
          <p:cNvPr id="11" name="Diyagram 10"/>
          <p:cNvGraphicFramePr/>
          <p:nvPr>
            <p:extLst>
              <p:ext uri="{D42A27DB-BD31-4B8C-83A1-F6EECF244321}">
                <p14:modId xmlns:p14="http://schemas.microsoft.com/office/powerpoint/2010/main" xmlns="" val="2685186153"/>
              </p:ext>
            </p:extLst>
          </p:nvPr>
        </p:nvGraphicFramePr>
        <p:xfrm>
          <a:off x="5181600" y="957616"/>
          <a:ext cx="3782888" cy="3426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6" name="Dikdörtgen 15"/>
          <p:cNvSpPr/>
          <p:nvPr/>
        </p:nvSpPr>
        <p:spPr>
          <a:xfrm>
            <a:off x="6844422" y="3084013"/>
            <a:ext cx="1284968" cy="994774"/>
          </a:xfrm>
          <a:prstGeom prst="rect">
            <a:avLst/>
          </a:prstGeom>
          <a:solidFill>
            <a:srgbClr val="FFF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Ampirik tedavi </a:t>
            </a:r>
            <a:endParaRPr lang="tr-TR" sz="14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r>
              <a:rPr lang="tr-TR" sz="1400" dirty="0">
                <a:solidFill>
                  <a:srgbClr val="000000"/>
                </a:solidFill>
                <a:cs typeface="Times New Roman" panose="02020603050405020304" pitchFamily="18" charset="0"/>
              </a:rPr>
              <a:t>TMP/SMX</a:t>
            </a:r>
          </a:p>
          <a:p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veya</a:t>
            </a:r>
            <a:endParaRPr lang="tr-TR" sz="14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r>
              <a:rPr lang="tr-TR" sz="1400" dirty="0" err="1" smtClean="0">
                <a:solidFill>
                  <a:srgbClr val="000000"/>
                </a:solidFill>
                <a:cs typeface="Times New Roman" panose="02020603050405020304" pitchFamily="18" charset="0"/>
              </a:rPr>
              <a:t>Dikloksasilin</a:t>
            </a:r>
            <a:endParaRPr lang="tr-TR" sz="1400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5250352" y="3000372"/>
            <a:ext cx="1250474" cy="1600438"/>
          </a:xfrm>
          <a:prstGeom prst="rect">
            <a:avLst/>
          </a:prstGeom>
          <a:solidFill>
            <a:srgbClr val="FFACA3"/>
          </a:solidFill>
        </p:spPr>
        <p:txBody>
          <a:bodyPr wrap="square" rtlCol="0">
            <a:spAutoFit/>
          </a:bodyPr>
          <a:lstStyle/>
          <a:p>
            <a:r>
              <a:rPr lang="tr-TR" sz="1400" dirty="0" smtClean="0">
                <a:cs typeface="Times New Roman" panose="02020603050405020304" pitchFamily="18" charset="0"/>
              </a:rPr>
              <a:t>Ampirik </a:t>
            </a:r>
          </a:p>
          <a:p>
            <a:r>
              <a:rPr lang="tr-TR" sz="1400" dirty="0" smtClean="0">
                <a:cs typeface="Times New Roman" panose="02020603050405020304" pitchFamily="18" charset="0"/>
              </a:rPr>
              <a:t>Tedavi </a:t>
            </a:r>
            <a:r>
              <a:rPr lang="tr-TR" sz="1400" baseline="30000" dirty="0" smtClean="0">
                <a:cs typeface="Times New Roman" panose="02020603050405020304" pitchFamily="18" charset="0"/>
              </a:rPr>
              <a:t>1</a:t>
            </a:r>
          </a:p>
          <a:p>
            <a:r>
              <a:rPr lang="tr-TR" sz="1400" dirty="0" err="1" smtClean="0">
                <a:cs typeface="Times New Roman" panose="02020603050405020304" pitchFamily="18" charset="0"/>
              </a:rPr>
              <a:t>Vankomisin</a:t>
            </a:r>
            <a:r>
              <a:rPr lang="tr-TR" sz="1400" dirty="0" smtClean="0">
                <a:cs typeface="Times New Roman" panose="02020603050405020304" pitchFamily="18" charset="0"/>
              </a:rPr>
              <a:t> </a:t>
            </a:r>
          </a:p>
          <a:p>
            <a:r>
              <a:rPr lang="tr-TR" sz="1400" dirty="0" smtClean="0">
                <a:cs typeface="Times New Roman" panose="02020603050405020304" pitchFamily="18" charset="0"/>
              </a:rPr>
              <a:t>veya</a:t>
            </a:r>
            <a:endParaRPr lang="tr-TR" sz="1400" dirty="0">
              <a:cs typeface="Times New Roman" panose="02020603050405020304" pitchFamily="18" charset="0"/>
            </a:endParaRPr>
          </a:p>
          <a:p>
            <a:r>
              <a:rPr lang="tr-TR" sz="1400" dirty="0" err="1" smtClean="0">
                <a:cs typeface="Times New Roman" panose="02020603050405020304" pitchFamily="18" charset="0"/>
              </a:rPr>
              <a:t>Daptomisin</a:t>
            </a:r>
            <a:r>
              <a:rPr lang="tr-TR" sz="1400" dirty="0" smtClean="0">
                <a:cs typeface="Times New Roman" panose="02020603050405020304" pitchFamily="18" charset="0"/>
              </a:rPr>
              <a:t> veya</a:t>
            </a:r>
            <a:endParaRPr lang="tr-TR" sz="1400" dirty="0">
              <a:cs typeface="Times New Roman" panose="02020603050405020304" pitchFamily="18" charset="0"/>
            </a:endParaRPr>
          </a:p>
          <a:p>
            <a:r>
              <a:rPr lang="tr-TR" sz="1400" dirty="0" err="1" smtClean="0">
                <a:cs typeface="Times New Roman" panose="02020603050405020304" pitchFamily="18" charset="0"/>
              </a:rPr>
              <a:t>Linezolid</a:t>
            </a:r>
            <a:endParaRPr lang="tr-TR" sz="1400" dirty="0" smtClean="0">
              <a:cs typeface="Times New Roman" panose="02020603050405020304" pitchFamily="18" charset="0"/>
            </a:endParaRPr>
          </a:p>
        </p:txBody>
      </p:sp>
      <p:sp>
        <p:nvSpPr>
          <p:cNvPr id="14" name="Metin kutusu 21"/>
          <p:cNvSpPr txBox="1"/>
          <p:nvPr/>
        </p:nvSpPr>
        <p:spPr>
          <a:xfrm>
            <a:off x="5191877" y="4791971"/>
            <a:ext cx="1319574" cy="1384995"/>
          </a:xfrm>
          <a:prstGeom prst="rect">
            <a:avLst/>
          </a:prstGeom>
          <a:solidFill>
            <a:srgbClr val="FFACA3"/>
          </a:solidFill>
        </p:spPr>
        <p:txBody>
          <a:bodyPr wrap="square" rtlCol="0">
            <a:spAutoFit/>
          </a:bodyPr>
          <a:lstStyle/>
          <a:p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MRSA ise:</a:t>
            </a:r>
          </a:p>
          <a:p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Ampirik tedavi</a:t>
            </a:r>
          </a:p>
          <a:p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MSSA ise :</a:t>
            </a:r>
          </a:p>
          <a:p>
            <a:pPr>
              <a:defRPr/>
            </a:pPr>
            <a:r>
              <a:rPr lang="tr-TR" sz="1400" dirty="0" err="1" smtClean="0">
                <a:solidFill>
                  <a:srgbClr val="000000"/>
                </a:solidFill>
                <a:cs typeface="Times New Roman" pitchFamily="18" charset="0"/>
              </a:rPr>
              <a:t>Nafsilin</a:t>
            </a:r>
            <a:r>
              <a:rPr lang="tr-TR" sz="1400" dirty="0" smtClean="0">
                <a:solidFill>
                  <a:srgbClr val="000000"/>
                </a:solidFill>
                <a:cs typeface="Times New Roman" pitchFamily="18" charset="0"/>
              </a:rPr>
              <a:t> veya</a:t>
            </a:r>
            <a:endParaRPr lang="tr-TR" sz="1400" dirty="0">
              <a:solidFill>
                <a:srgbClr val="000000"/>
              </a:solidFill>
              <a:cs typeface="Times New Roman" pitchFamily="18" charset="0"/>
            </a:endParaRPr>
          </a:p>
          <a:p>
            <a:pPr>
              <a:defRPr/>
            </a:pPr>
            <a:r>
              <a:rPr lang="tr-TR" sz="1400" dirty="0" err="1" smtClean="0">
                <a:solidFill>
                  <a:srgbClr val="000000"/>
                </a:solidFill>
                <a:cs typeface="Times New Roman" pitchFamily="18" charset="0"/>
              </a:rPr>
              <a:t>Sefazolin</a:t>
            </a:r>
            <a:r>
              <a:rPr lang="tr-TR" sz="1400" dirty="0" smtClean="0">
                <a:solidFill>
                  <a:srgbClr val="000000"/>
                </a:solidFill>
                <a:cs typeface="Times New Roman" pitchFamily="18" charset="0"/>
              </a:rPr>
              <a:t> veya </a:t>
            </a:r>
            <a:endParaRPr lang="tr-TR" sz="1400" dirty="0">
              <a:solidFill>
                <a:srgbClr val="000000"/>
              </a:solidFill>
              <a:cs typeface="Times New Roman" pitchFamily="18" charset="0"/>
            </a:endParaRPr>
          </a:p>
          <a:p>
            <a:r>
              <a:rPr lang="tr-TR" sz="1400" dirty="0" err="1" smtClean="0">
                <a:solidFill>
                  <a:srgbClr val="000000"/>
                </a:solidFill>
                <a:cs typeface="Times New Roman" pitchFamily="18" charset="0"/>
              </a:rPr>
              <a:t>Klindamisin</a:t>
            </a:r>
            <a:endParaRPr lang="tr-TR" sz="1400" dirty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80315" y="4248825"/>
            <a:ext cx="1249075" cy="1384995"/>
          </a:xfrm>
          <a:prstGeom prst="rect">
            <a:avLst/>
          </a:prstGeom>
          <a:solidFill>
            <a:srgbClr val="FFF941"/>
          </a:solidFill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srgbClr val="000000"/>
                </a:solidFill>
                <a:cs typeface="Times New Roman" panose="02020603050405020304" pitchFamily="18" charset="0"/>
              </a:rPr>
              <a:t>MRSA ise:</a:t>
            </a:r>
          </a:p>
          <a:p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TMP/SMX</a:t>
            </a:r>
          </a:p>
          <a:p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MSSA ise:</a:t>
            </a:r>
          </a:p>
          <a:p>
            <a:r>
              <a:rPr lang="tr-TR" sz="1400" dirty="0" err="1" smtClean="0">
                <a:solidFill>
                  <a:srgbClr val="000000"/>
                </a:solidFill>
                <a:cs typeface="Times New Roman" panose="02020603050405020304" pitchFamily="18" charset="0"/>
              </a:rPr>
              <a:t>Dikloksasilin</a:t>
            </a:r>
            <a:endParaRPr lang="tr-TR" sz="1400" dirty="0" smtClean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tr-TR" sz="1400" dirty="0">
                <a:solidFill>
                  <a:srgbClr val="000000"/>
                </a:solidFill>
                <a:cs typeface="Times New Roman" panose="02020603050405020304" pitchFamily="18" charset="0"/>
              </a:rPr>
              <a:t>veya</a:t>
            </a:r>
          </a:p>
          <a:p>
            <a:pPr>
              <a:defRPr/>
            </a:pPr>
            <a:r>
              <a:rPr lang="tr-TR" sz="1400" dirty="0" err="1" smtClean="0">
                <a:solidFill>
                  <a:srgbClr val="000000"/>
                </a:solidFill>
                <a:cs typeface="Times New Roman" panose="02020603050405020304" pitchFamily="18" charset="0"/>
              </a:rPr>
              <a:t>Sefaleksin</a:t>
            </a:r>
            <a:endParaRPr lang="tr-TR" sz="1400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ight Bracket 3"/>
          <p:cNvSpPr/>
          <p:nvPr/>
        </p:nvSpPr>
        <p:spPr>
          <a:xfrm>
            <a:off x="6419864" y="2319350"/>
            <a:ext cx="152400" cy="2895600"/>
          </a:xfrm>
          <a:prstGeom prst="rightBracket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Bracket 4"/>
          <p:cNvSpPr/>
          <p:nvPr/>
        </p:nvSpPr>
        <p:spPr>
          <a:xfrm>
            <a:off x="6670311" y="2101592"/>
            <a:ext cx="152400" cy="2895600"/>
          </a:xfrm>
          <a:prstGeom prst="leftBracket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64627" y="4510850"/>
            <a:ext cx="1207549" cy="441611"/>
          </a:xfrm>
          <a:prstGeom prst="rect">
            <a:avLst/>
          </a:prstGeom>
          <a:solidFill>
            <a:srgbClr val="FFACA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Kültür-</a:t>
            </a:r>
            <a:r>
              <a:rPr lang="tr-TR" sz="1400" dirty="0" err="1" smtClean="0">
                <a:solidFill>
                  <a:srgbClr val="000000"/>
                </a:solidFill>
                <a:cs typeface="Times New Roman" panose="02020603050405020304" pitchFamily="18" charset="0"/>
              </a:rPr>
              <a:t>Antibiyogram</a:t>
            </a:r>
            <a:r>
              <a:rPr lang="tr-TR" sz="14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endParaRPr lang="en-US" sz="1400" dirty="0">
              <a:solidFill>
                <a:srgbClr val="000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1272540" y="5484468"/>
            <a:ext cx="375876" cy="301393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2"/>
          <p:cNvSpPr/>
          <p:nvPr/>
        </p:nvSpPr>
        <p:spPr>
          <a:xfrm>
            <a:off x="1691680" y="4350860"/>
            <a:ext cx="3500197" cy="2066333"/>
          </a:xfrm>
          <a:prstGeom prst="roundRect">
            <a:avLst/>
          </a:prstGeom>
          <a:solidFill>
            <a:srgbClr val="FBE9D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Monomikrobiyal</a:t>
            </a: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: </a:t>
            </a:r>
          </a:p>
          <a:p>
            <a:pPr>
              <a:defRPr/>
            </a:pPr>
            <a:r>
              <a:rPr lang="tr-TR" sz="1400" i="1" dirty="0" smtClean="0">
                <a:solidFill>
                  <a:srgbClr val="000000"/>
                </a:solidFill>
                <a:cs typeface="Times New Roman"/>
              </a:rPr>
              <a:t>S.</a:t>
            </a:r>
            <a:r>
              <a:rPr lang="tr-TR" sz="1400" i="1" dirty="0" err="1" smtClean="0">
                <a:solidFill>
                  <a:srgbClr val="000000"/>
                </a:solidFill>
                <a:cs typeface="Times New Roman"/>
              </a:rPr>
              <a:t>Pyogenes</a:t>
            </a:r>
            <a:r>
              <a:rPr lang="tr-TR" sz="1400" i="1" dirty="0" smtClean="0">
                <a:solidFill>
                  <a:srgbClr val="000000"/>
                </a:solidFill>
                <a:cs typeface="Times New Roman"/>
              </a:rPr>
              <a:t>               </a:t>
            </a: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Penisilin + </a:t>
            </a: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Klindamisn</a:t>
            </a:r>
            <a:endParaRPr lang="tr-TR" sz="1400" dirty="0">
              <a:solidFill>
                <a:srgbClr val="000000"/>
              </a:solidFill>
              <a:cs typeface="Times New Roman"/>
            </a:endParaRPr>
          </a:p>
          <a:p>
            <a:pPr>
              <a:defRPr/>
            </a:pPr>
            <a:r>
              <a:rPr lang="tr-TR" sz="1400" i="1" dirty="0" err="1" smtClean="0">
                <a:solidFill>
                  <a:srgbClr val="000000"/>
                </a:solidFill>
                <a:cs typeface="Times New Roman"/>
              </a:rPr>
              <a:t>Clostridial</a:t>
            </a:r>
            <a:r>
              <a:rPr lang="tr-TR" sz="1400" i="1" dirty="0" smtClean="0">
                <a:solidFill>
                  <a:srgbClr val="000000"/>
                </a:solidFill>
                <a:cs typeface="Times New Roman"/>
              </a:rPr>
              <a:t>  </a:t>
            </a:r>
            <a:r>
              <a:rPr lang="tr-TR" sz="1400" i="1" dirty="0" err="1" smtClean="0">
                <a:solidFill>
                  <a:srgbClr val="000000"/>
                </a:solidFill>
                <a:cs typeface="Times New Roman"/>
              </a:rPr>
              <a:t>sp</a:t>
            </a:r>
            <a:r>
              <a:rPr lang="tr-TR" sz="1400" i="1" dirty="0" smtClean="0">
                <a:solidFill>
                  <a:srgbClr val="000000"/>
                </a:solidFill>
                <a:cs typeface="Times New Roman"/>
              </a:rPr>
              <a:t>           </a:t>
            </a: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Penisilin </a:t>
            </a:r>
            <a:r>
              <a:rPr lang="tr-TR" sz="1400" dirty="0">
                <a:solidFill>
                  <a:srgbClr val="000000"/>
                </a:solidFill>
                <a:cs typeface="Times New Roman"/>
              </a:rPr>
              <a:t>+ </a:t>
            </a:r>
            <a:r>
              <a:rPr lang="tr-TR" sz="1400" dirty="0" err="1">
                <a:solidFill>
                  <a:srgbClr val="000000"/>
                </a:solidFill>
                <a:cs typeface="Times New Roman"/>
              </a:rPr>
              <a:t>Klindamisn</a:t>
            </a:r>
            <a:endParaRPr lang="tr-TR" sz="1400" dirty="0">
              <a:solidFill>
                <a:srgbClr val="000000"/>
              </a:solidFill>
              <a:cs typeface="Times New Roman"/>
            </a:endParaRPr>
          </a:p>
          <a:p>
            <a:pPr>
              <a:defRPr/>
            </a:pPr>
            <a:r>
              <a:rPr lang="tr-TR" sz="1400" i="1" dirty="0" err="1" smtClean="0">
                <a:solidFill>
                  <a:srgbClr val="000000"/>
                </a:solidFill>
                <a:cs typeface="Times New Roman"/>
              </a:rPr>
              <a:t>Vibrio</a:t>
            </a:r>
            <a:r>
              <a:rPr lang="tr-TR" sz="1400" i="1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tr-TR" sz="1400" i="1" dirty="0" err="1" smtClean="0">
                <a:solidFill>
                  <a:srgbClr val="000000"/>
                </a:solidFill>
                <a:cs typeface="Times New Roman"/>
              </a:rPr>
              <a:t>vulnificus</a:t>
            </a:r>
            <a:r>
              <a:rPr lang="tr-TR" sz="1400" i="1" dirty="0" smtClean="0">
                <a:solidFill>
                  <a:srgbClr val="000000"/>
                </a:solidFill>
                <a:cs typeface="Times New Roman"/>
              </a:rPr>
              <a:t>      </a:t>
            </a: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Doksisiklin</a:t>
            </a: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 +</a:t>
            </a: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Sefdazidim</a:t>
            </a:r>
            <a:endParaRPr lang="tr-TR" sz="1400" dirty="0">
              <a:solidFill>
                <a:srgbClr val="000000"/>
              </a:solidFill>
              <a:cs typeface="Times New Roman"/>
            </a:endParaRPr>
          </a:p>
          <a:p>
            <a:pPr>
              <a:defRPr/>
            </a:pPr>
            <a:r>
              <a:rPr lang="tr-TR" sz="1400" i="1" dirty="0" err="1" smtClean="0">
                <a:solidFill>
                  <a:srgbClr val="000000"/>
                </a:solidFill>
                <a:cs typeface="Times New Roman"/>
              </a:rPr>
              <a:t>Aeromonas</a:t>
            </a:r>
            <a:r>
              <a:rPr lang="tr-TR" sz="1400" i="1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tr-TR" sz="1400" i="1" dirty="0" err="1" smtClean="0">
                <a:solidFill>
                  <a:srgbClr val="000000"/>
                </a:solidFill>
                <a:cs typeface="Times New Roman"/>
              </a:rPr>
              <a:t>hydrophila</a:t>
            </a:r>
            <a:r>
              <a:rPr lang="tr-TR" sz="1400" i="1" dirty="0" smtClean="0">
                <a:solidFill>
                  <a:srgbClr val="000000"/>
                </a:solidFill>
                <a:cs typeface="Times New Roman"/>
              </a:rPr>
              <a:t>  </a:t>
            </a: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Doksisiklin+Siprofloksazin</a:t>
            </a:r>
            <a:endParaRPr lang="tr-TR" sz="1400" dirty="0">
              <a:solidFill>
                <a:srgbClr val="000000"/>
              </a:solidFill>
              <a:cs typeface="Times New Roman"/>
            </a:endParaRPr>
          </a:p>
          <a:p>
            <a:pPr>
              <a:defRPr/>
            </a:pP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Polimikrobiyal</a:t>
            </a:r>
            <a:endParaRPr lang="tr-TR" sz="1400" dirty="0" smtClean="0">
              <a:solidFill>
                <a:srgbClr val="000000"/>
              </a:solidFill>
              <a:cs typeface="Times New Roman"/>
            </a:endParaRPr>
          </a:p>
          <a:p>
            <a:pPr>
              <a:defRPr/>
            </a:pP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Vankomisin</a:t>
            </a: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 + </a:t>
            </a: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Piperasillin</a:t>
            </a:r>
            <a:r>
              <a:rPr lang="tr-TR" sz="1400" dirty="0" smtClean="0">
                <a:solidFill>
                  <a:srgbClr val="000000"/>
                </a:solidFill>
                <a:cs typeface="Times New Roman"/>
              </a:rPr>
              <a:t> –</a:t>
            </a:r>
            <a:r>
              <a:rPr lang="tr-TR" sz="1400" dirty="0" err="1" smtClean="0">
                <a:solidFill>
                  <a:srgbClr val="000000"/>
                </a:solidFill>
                <a:cs typeface="Times New Roman"/>
              </a:rPr>
              <a:t>Tazobaktam</a:t>
            </a:r>
            <a:endParaRPr lang="tr-TR" sz="1400" dirty="0">
              <a:solidFill>
                <a:srgbClr val="000000"/>
              </a:solidFill>
              <a:cs typeface="Times New Roman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731520" y="4248825"/>
            <a:ext cx="0" cy="204071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6680742" y="3276599"/>
            <a:ext cx="228600" cy="15240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6343664" y="3419476"/>
            <a:ext cx="228600" cy="15240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70858" y="6554973"/>
            <a:ext cx="26026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>
                <a:cs typeface="Times New Roman"/>
              </a:rPr>
              <a:t>StevensDL</a:t>
            </a:r>
            <a:r>
              <a:rPr lang="en-US" sz="1200" b="1" dirty="0" smtClean="0">
                <a:cs typeface="Times New Roman"/>
              </a:rPr>
              <a:t>  </a:t>
            </a:r>
            <a:r>
              <a:rPr lang="en-US" sz="1200" b="1" dirty="0" err="1" smtClean="0">
                <a:cs typeface="Times New Roman"/>
              </a:rPr>
              <a:t>ve</a:t>
            </a:r>
            <a:r>
              <a:rPr lang="en-US" sz="1200" b="1" dirty="0" smtClean="0">
                <a:cs typeface="Times New Roman"/>
              </a:rPr>
              <a:t> ark. </a:t>
            </a:r>
            <a:r>
              <a:rPr lang="en-US" sz="1200" b="1" dirty="0" err="1" smtClean="0">
                <a:cs typeface="Times New Roman"/>
              </a:rPr>
              <a:t>Clin</a:t>
            </a:r>
            <a:r>
              <a:rPr lang="en-US" sz="1200" b="1" dirty="0" smtClean="0">
                <a:cs typeface="Times New Roman"/>
              </a:rPr>
              <a:t> Infect Dis.2014</a:t>
            </a:r>
            <a:endParaRPr lang="en-US" sz="1200" b="1" dirty="0">
              <a:cs typeface="Times New Roman"/>
            </a:endParaRPr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5904351" y="1371600"/>
            <a:ext cx="0" cy="22860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8316416" y="1371600"/>
            <a:ext cx="0" cy="22860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7236296" y="1371600"/>
            <a:ext cx="0" cy="22860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4929190" y="6273225"/>
            <a:ext cx="4214810" cy="584775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aseline="30000" dirty="0" smtClean="0">
                <a:cs typeface="Times New Roman"/>
              </a:rPr>
              <a:t>1</a:t>
            </a:r>
            <a:r>
              <a:rPr lang="en-US" sz="1600" dirty="0" smtClean="0">
                <a:cs typeface="Times New Roman"/>
              </a:rPr>
              <a:t> </a:t>
            </a:r>
            <a:r>
              <a:rPr lang="en-US" sz="1600" dirty="0" err="1" smtClean="0">
                <a:cs typeface="Times New Roman"/>
              </a:rPr>
              <a:t>Daptomisin</a:t>
            </a:r>
            <a:r>
              <a:rPr lang="en-US" sz="1600" dirty="0" smtClean="0">
                <a:cs typeface="Times New Roman"/>
              </a:rPr>
              <a:t>  </a:t>
            </a:r>
            <a:r>
              <a:rPr lang="tr-TR" sz="1600" dirty="0" err="1" smtClean="0">
                <a:cs typeface="Times New Roman"/>
              </a:rPr>
              <a:t>ç</a:t>
            </a:r>
            <a:r>
              <a:rPr lang="en-US" sz="1600" dirty="0" err="1" smtClean="0">
                <a:cs typeface="Times New Roman"/>
              </a:rPr>
              <a:t>ocuk</a:t>
            </a:r>
            <a:r>
              <a:rPr lang="tr-TR" sz="1600" dirty="0" smtClean="0">
                <a:cs typeface="Times New Roman"/>
              </a:rPr>
              <a:t>t</a:t>
            </a:r>
            <a:r>
              <a:rPr lang="en-US" sz="1600" dirty="0" smtClean="0">
                <a:cs typeface="Times New Roman"/>
              </a:rPr>
              <a:t>a </a:t>
            </a:r>
            <a:r>
              <a:rPr lang="en-US" sz="1600" dirty="0" err="1" smtClean="0">
                <a:cs typeface="Times New Roman"/>
              </a:rPr>
              <a:t>onay</a:t>
            </a:r>
            <a:r>
              <a:rPr lang="tr-TR" sz="1600" dirty="0" smtClean="0">
                <a:cs typeface="Times New Roman"/>
              </a:rPr>
              <a:t>ı</a:t>
            </a:r>
            <a:r>
              <a:rPr lang="en-US" sz="1600" dirty="0" smtClean="0">
                <a:cs typeface="Times New Roman"/>
              </a:rPr>
              <a:t> yok, </a:t>
            </a:r>
            <a:r>
              <a:rPr lang="en-US" sz="1600" dirty="0" err="1" smtClean="0">
                <a:cs typeface="Times New Roman"/>
              </a:rPr>
              <a:t>Vankomisin</a:t>
            </a:r>
            <a:r>
              <a:rPr lang="en-US" sz="1600" dirty="0" smtClean="0">
                <a:cs typeface="Times New Roman"/>
              </a:rPr>
              <a:t> </a:t>
            </a:r>
            <a:r>
              <a:rPr lang="tr-TR" sz="1600" dirty="0" smtClean="0">
                <a:cs typeface="Times New Roman"/>
              </a:rPr>
              <a:t>  </a:t>
            </a:r>
          </a:p>
          <a:p>
            <a:r>
              <a:rPr lang="tr-TR" sz="1600" dirty="0" smtClean="0">
                <a:cs typeface="Times New Roman"/>
              </a:rPr>
              <a:t>   ö</a:t>
            </a:r>
            <a:r>
              <a:rPr lang="en-US" sz="1600" dirty="0" err="1" smtClean="0">
                <a:cs typeface="Times New Roman"/>
              </a:rPr>
              <a:t>nerilir</a:t>
            </a:r>
            <a:r>
              <a:rPr lang="en-US" sz="1600" dirty="0" smtClean="0">
                <a:cs typeface="Times New Roman"/>
              </a:rPr>
              <a:t>, </a:t>
            </a:r>
            <a:r>
              <a:rPr lang="tr-TR" sz="1600" dirty="0" smtClean="0">
                <a:cs typeface="Times New Roman"/>
              </a:rPr>
              <a:t> </a:t>
            </a:r>
            <a:r>
              <a:rPr lang="en-US" sz="1600" dirty="0" err="1" smtClean="0">
                <a:cs typeface="Times New Roman"/>
              </a:rPr>
              <a:t>Klindamisin</a:t>
            </a:r>
            <a:r>
              <a:rPr lang="en-US" sz="1600" dirty="0" smtClean="0">
                <a:cs typeface="Times New Roman"/>
              </a:rPr>
              <a:t> </a:t>
            </a:r>
            <a:r>
              <a:rPr lang="en-US" sz="1600" dirty="0" err="1" smtClean="0">
                <a:cs typeface="Times New Roman"/>
              </a:rPr>
              <a:t>direnci</a:t>
            </a:r>
            <a:r>
              <a:rPr lang="en-US" sz="1600" dirty="0" smtClean="0">
                <a:cs typeface="Times New Roman"/>
              </a:rPr>
              <a:t> &lt;%10-15 </a:t>
            </a:r>
            <a:r>
              <a:rPr lang="en-US" sz="1600" dirty="0" err="1" smtClean="0">
                <a:cs typeface="Times New Roman"/>
              </a:rPr>
              <a:t>ise</a:t>
            </a:r>
            <a:r>
              <a:rPr lang="en-US" sz="1600" dirty="0" smtClean="0">
                <a:cs typeface="Times New Roman"/>
              </a:rPr>
              <a:t> </a:t>
            </a:r>
            <a:r>
              <a:rPr lang="en-US" sz="1600" dirty="0" err="1" smtClean="0">
                <a:cs typeface="Times New Roman"/>
              </a:rPr>
              <a:t>kullan</a:t>
            </a:r>
            <a:endParaRPr lang="en-US" sz="1600" dirty="0">
              <a:cs typeface="Times New Roman"/>
            </a:endParaRPr>
          </a:p>
        </p:txBody>
      </p:sp>
      <p:sp>
        <p:nvSpPr>
          <p:cNvPr id="30" name="Dikdörtgen 29"/>
          <p:cNvSpPr/>
          <p:nvPr/>
        </p:nvSpPr>
        <p:spPr>
          <a:xfrm>
            <a:off x="362298" y="5199735"/>
            <a:ext cx="114131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r-TR" sz="1400" dirty="0" err="1">
                <a:solidFill>
                  <a:srgbClr val="000000"/>
                </a:solidFill>
                <a:cs typeface="Times New Roman"/>
              </a:rPr>
              <a:t>Nekrotizan</a:t>
            </a:r>
            <a:r>
              <a:rPr lang="tr-TR" sz="1400" dirty="0">
                <a:solidFill>
                  <a:srgbClr val="000000"/>
                </a:solidFill>
                <a:cs typeface="Times New Roman"/>
              </a:rPr>
              <a:t> enfeksiyon ise </a:t>
            </a:r>
          </a:p>
        </p:txBody>
      </p:sp>
      <p:cxnSp>
        <p:nvCxnSpPr>
          <p:cNvPr id="41" name="Straight Arrow Connector 23"/>
          <p:cNvCxnSpPr/>
          <p:nvPr/>
        </p:nvCxnSpPr>
        <p:spPr>
          <a:xfrm>
            <a:off x="731520" y="4995664"/>
            <a:ext cx="0" cy="204071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5708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DYDE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Yönetimi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33400" y="1371600"/>
            <a:ext cx="7620000" cy="4800600"/>
          </a:xfr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rgbClr val="FF0000"/>
                </a:solidFill>
                <a:cs typeface="Times New Roman" pitchFamily="18" charset="0"/>
              </a:rPr>
              <a:t>1. </a:t>
            </a:r>
            <a:r>
              <a:rPr lang="tr-TR" b="1" dirty="0" err="1" smtClean="0">
                <a:solidFill>
                  <a:srgbClr val="FF0000"/>
                </a:solidFill>
                <a:cs typeface="Times New Roman" pitchFamily="18" charset="0"/>
              </a:rPr>
              <a:t>Pürülan</a:t>
            </a:r>
            <a:r>
              <a:rPr lang="tr-TR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tr-TR" b="1" dirty="0" smtClean="0">
                <a:solidFill>
                  <a:srgbClr val="FF0000"/>
                </a:solidFill>
                <a:cs typeface="Times New Roman" pitchFamily="18" charset="0"/>
              </a:rPr>
              <a:t>DYDE</a:t>
            </a:r>
            <a:endParaRPr lang="tr-TR" b="1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lvl="1"/>
            <a:r>
              <a:rPr lang="tr-TR" sz="2800" dirty="0" err="1" smtClean="0">
                <a:cs typeface="Times New Roman" pitchFamily="18" charset="0"/>
              </a:rPr>
              <a:t>Fronkül</a:t>
            </a:r>
            <a:endParaRPr lang="tr-TR" sz="2800" dirty="0" smtClean="0">
              <a:cs typeface="Times New Roman" pitchFamily="18" charset="0"/>
            </a:endParaRPr>
          </a:p>
          <a:p>
            <a:pPr lvl="1"/>
            <a:r>
              <a:rPr lang="tr-TR" sz="2800" dirty="0" err="1" smtClean="0">
                <a:cs typeface="Times New Roman" pitchFamily="18" charset="0"/>
              </a:rPr>
              <a:t>Karbonkül</a:t>
            </a:r>
            <a:endParaRPr lang="tr-TR" sz="2800" dirty="0" smtClean="0">
              <a:cs typeface="Times New Roman" pitchFamily="18" charset="0"/>
            </a:endParaRPr>
          </a:p>
          <a:p>
            <a:pPr lvl="1"/>
            <a:r>
              <a:rPr lang="tr-TR" sz="2800" dirty="0" smtClean="0">
                <a:cs typeface="Times New Roman" pitchFamily="18" charset="0"/>
              </a:rPr>
              <a:t>Apse</a:t>
            </a:r>
            <a:endParaRPr lang="tr-TR" sz="2800" b="1" dirty="0" smtClean="0">
              <a:cs typeface="Times New Roman" pitchFamily="18" charset="0"/>
            </a:endParaRPr>
          </a:p>
          <a:p>
            <a:r>
              <a:rPr lang="tr-TR" b="1" dirty="0" smtClean="0">
                <a:solidFill>
                  <a:srgbClr val="FF0000"/>
                </a:solidFill>
                <a:cs typeface="Times New Roman" pitchFamily="18" charset="0"/>
              </a:rPr>
              <a:t>2. </a:t>
            </a:r>
            <a:r>
              <a:rPr lang="tr-TR" b="1" dirty="0" err="1" smtClean="0">
                <a:solidFill>
                  <a:srgbClr val="FF0000"/>
                </a:solidFill>
                <a:cs typeface="Times New Roman" pitchFamily="18" charset="0"/>
              </a:rPr>
              <a:t>Pürülan</a:t>
            </a:r>
            <a:r>
              <a:rPr lang="tr-TR" b="1" dirty="0" smtClean="0">
                <a:solidFill>
                  <a:srgbClr val="FF0000"/>
                </a:solidFill>
                <a:cs typeface="Times New Roman" pitchFamily="18" charset="0"/>
              </a:rPr>
              <a:t> olmayan </a:t>
            </a:r>
            <a:r>
              <a:rPr lang="tr-TR" b="1" dirty="0" smtClean="0">
                <a:solidFill>
                  <a:srgbClr val="FF0000"/>
                </a:solidFill>
                <a:cs typeface="Times New Roman" pitchFamily="18" charset="0"/>
              </a:rPr>
              <a:t>DYDE</a:t>
            </a:r>
            <a:endParaRPr lang="tr-TR" b="1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lvl="1"/>
            <a:r>
              <a:rPr lang="tr-TR" sz="2800" dirty="0" err="1">
                <a:cs typeface="Times New Roman" pitchFamily="18" charset="0"/>
              </a:rPr>
              <a:t>Erizipel</a:t>
            </a:r>
            <a:endParaRPr lang="tr-TR" sz="2800" dirty="0">
              <a:cs typeface="Times New Roman" pitchFamily="18" charset="0"/>
            </a:endParaRPr>
          </a:p>
          <a:p>
            <a:pPr lvl="1"/>
            <a:r>
              <a:rPr lang="tr-TR" sz="2800" dirty="0" err="1" smtClean="0">
                <a:cs typeface="Times New Roman" pitchFamily="18" charset="0"/>
              </a:rPr>
              <a:t>Selülit</a:t>
            </a:r>
            <a:endParaRPr lang="tr-TR" b="1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marL="342900" lvl="1" indent="-342900">
              <a:buFont typeface="Arial" pitchFamily="34" charset="0"/>
              <a:buChar char="»"/>
            </a:pPr>
            <a:r>
              <a:rPr lang="tr-TR" sz="2800" b="1" dirty="0">
                <a:solidFill>
                  <a:srgbClr val="FF0000"/>
                </a:solidFill>
                <a:cs typeface="Times New Roman" pitchFamily="18" charset="0"/>
              </a:rPr>
              <a:t>3. </a:t>
            </a:r>
            <a:r>
              <a:rPr lang="tr-TR" sz="2800" b="1" dirty="0" err="1">
                <a:solidFill>
                  <a:srgbClr val="FF0000"/>
                </a:solidFill>
                <a:cs typeface="Times New Roman" pitchFamily="18" charset="0"/>
              </a:rPr>
              <a:t>Nekrotizan</a:t>
            </a:r>
            <a:r>
              <a:rPr lang="tr-TR" sz="2800" b="1" dirty="0">
                <a:solidFill>
                  <a:srgbClr val="FF0000"/>
                </a:solidFill>
                <a:cs typeface="Times New Roman" pitchFamily="18" charset="0"/>
              </a:rPr>
              <a:t> e</a:t>
            </a:r>
            <a:r>
              <a:rPr lang="tr-TR" sz="2800" b="1" dirty="0" smtClean="0">
                <a:solidFill>
                  <a:srgbClr val="FF0000"/>
                </a:solidFill>
                <a:cs typeface="Times New Roman" pitchFamily="18" charset="0"/>
              </a:rPr>
              <a:t>nfeksiyonlar</a:t>
            </a:r>
            <a:endParaRPr lang="tr-TR" sz="2800" b="1" dirty="0">
              <a:solidFill>
                <a:srgbClr val="FF0000"/>
              </a:solidFill>
              <a:cs typeface="Times New Roman" pitchFamily="18" charset="0"/>
            </a:endParaRPr>
          </a:p>
          <a:p>
            <a:endParaRPr lang="tr-TR" b="1" dirty="0" smtClean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251520" y="6119336"/>
            <a:ext cx="84969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u="sng" dirty="0">
                <a:cs typeface="Times New Roman" pitchFamily="18" charset="0"/>
              </a:rPr>
              <a:t>Stevens DL</a:t>
            </a:r>
            <a:r>
              <a:rPr lang="en-US" sz="1200" b="1" baseline="30000" dirty="0">
                <a:cs typeface="Times New Roman" pitchFamily="18" charset="0"/>
              </a:rPr>
              <a:t>1</a:t>
            </a:r>
            <a:r>
              <a:rPr lang="en-US" sz="1200" b="1" dirty="0">
                <a:cs typeface="Times New Roman" pitchFamily="18" charset="0"/>
              </a:rPr>
              <a:t>, </a:t>
            </a:r>
            <a:r>
              <a:rPr lang="en-US" sz="1200" b="1" u="sng" dirty="0" err="1">
                <a:cs typeface="Times New Roman" pitchFamily="18" charset="0"/>
              </a:rPr>
              <a:t>Bisno</a:t>
            </a:r>
            <a:r>
              <a:rPr lang="en-US" sz="1200" b="1" u="sng" dirty="0">
                <a:cs typeface="Times New Roman" pitchFamily="18" charset="0"/>
              </a:rPr>
              <a:t> AL</a:t>
            </a:r>
            <a:r>
              <a:rPr lang="en-US" sz="1200" b="1" dirty="0">
                <a:cs typeface="Times New Roman" pitchFamily="18" charset="0"/>
              </a:rPr>
              <a:t>, </a:t>
            </a:r>
            <a:r>
              <a:rPr lang="en-US" sz="1200" b="1" u="sng" dirty="0">
                <a:cs typeface="Times New Roman" pitchFamily="18" charset="0"/>
              </a:rPr>
              <a:t>Chambers HF</a:t>
            </a:r>
            <a:r>
              <a:rPr lang="en-US" sz="1200" b="1" dirty="0">
                <a:cs typeface="Times New Roman" pitchFamily="18" charset="0"/>
              </a:rPr>
              <a:t>, </a:t>
            </a:r>
            <a:r>
              <a:rPr lang="en-US" sz="1200" b="1" u="sng" dirty="0">
                <a:cs typeface="Times New Roman" pitchFamily="18" charset="0"/>
              </a:rPr>
              <a:t>Dellinger EP</a:t>
            </a:r>
            <a:r>
              <a:rPr lang="en-US" sz="1200" b="1" baseline="30000" dirty="0">
                <a:cs typeface="Times New Roman" pitchFamily="18" charset="0"/>
              </a:rPr>
              <a:t>4</a:t>
            </a:r>
            <a:r>
              <a:rPr lang="en-US" sz="1200" b="1" dirty="0">
                <a:cs typeface="Times New Roman" pitchFamily="18" charset="0"/>
              </a:rPr>
              <a:t>, </a:t>
            </a:r>
            <a:r>
              <a:rPr lang="en-US" sz="1200" b="1" u="sng" dirty="0">
                <a:cs typeface="Times New Roman" pitchFamily="18" charset="0"/>
              </a:rPr>
              <a:t>Goldstein EJ</a:t>
            </a:r>
            <a:r>
              <a:rPr lang="en-US" sz="1200" b="1" baseline="30000" dirty="0">
                <a:cs typeface="Times New Roman" pitchFamily="18" charset="0"/>
              </a:rPr>
              <a:t>5</a:t>
            </a:r>
            <a:r>
              <a:rPr lang="en-US" sz="1200" b="1" dirty="0">
                <a:cs typeface="Times New Roman" pitchFamily="18" charset="0"/>
              </a:rPr>
              <a:t>, </a:t>
            </a:r>
            <a:r>
              <a:rPr lang="en-US" sz="1200" b="1" u="sng" dirty="0" err="1">
                <a:cs typeface="Times New Roman" pitchFamily="18" charset="0"/>
              </a:rPr>
              <a:t>Gorbach</a:t>
            </a:r>
            <a:r>
              <a:rPr lang="en-US" sz="1200" b="1" u="sng" dirty="0">
                <a:cs typeface="Times New Roman" pitchFamily="18" charset="0"/>
              </a:rPr>
              <a:t> SL</a:t>
            </a:r>
            <a:r>
              <a:rPr lang="en-US" sz="1200" b="1" dirty="0">
                <a:cs typeface="Times New Roman" pitchFamily="18" charset="0"/>
              </a:rPr>
              <a:t> </a:t>
            </a:r>
            <a:r>
              <a:rPr lang="en-US" sz="1200" b="1" u="sng" dirty="0" err="1">
                <a:cs typeface="Times New Roman" pitchFamily="18" charset="0"/>
              </a:rPr>
              <a:t>Hirschmann</a:t>
            </a:r>
            <a:r>
              <a:rPr lang="en-US" sz="1200" b="1" u="sng" dirty="0">
                <a:cs typeface="Times New Roman" pitchFamily="18" charset="0"/>
              </a:rPr>
              <a:t> JV</a:t>
            </a:r>
            <a:r>
              <a:rPr lang="en-US" sz="1200" b="1" dirty="0">
                <a:cs typeface="Times New Roman" pitchFamily="18" charset="0"/>
              </a:rPr>
              <a:t>, </a:t>
            </a:r>
            <a:r>
              <a:rPr lang="en-US" sz="1200" b="1" u="sng" dirty="0">
                <a:cs typeface="Times New Roman" pitchFamily="18" charset="0"/>
              </a:rPr>
              <a:t>Kaplan SL</a:t>
            </a:r>
            <a:r>
              <a:rPr lang="en-US" sz="1200" b="1" dirty="0">
                <a:cs typeface="Times New Roman" pitchFamily="18" charset="0"/>
              </a:rPr>
              <a:t>, </a:t>
            </a:r>
            <a:r>
              <a:rPr lang="en-US" sz="1200" b="1" u="sng" dirty="0">
                <a:cs typeface="Times New Roman" pitchFamily="18" charset="0"/>
              </a:rPr>
              <a:t>Montoya JG, Wade JC</a:t>
            </a:r>
            <a:r>
              <a:rPr lang="en-US" sz="1200" b="1" baseline="30000" dirty="0">
                <a:cs typeface="Times New Roman" pitchFamily="18" charset="0"/>
              </a:rPr>
              <a:t>10</a:t>
            </a:r>
            <a:r>
              <a:rPr lang="en-US" sz="1200" b="1" dirty="0">
                <a:cs typeface="Times New Roman" pitchFamily="18" charset="0"/>
              </a:rPr>
              <a:t>, </a:t>
            </a:r>
            <a:r>
              <a:rPr lang="en-US" sz="1200" b="1" u="sng" dirty="0">
                <a:cs typeface="Times New Roman" pitchFamily="18" charset="0"/>
              </a:rPr>
              <a:t>Infectious Diseases Society of </a:t>
            </a:r>
            <a:r>
              <a:rPr lang="en-US" sz="1200" b="1" u="sng" dirty="0" err="1">
                <a:cs typeface="Times New Roman" pitchFamily="18" charset="0"/>
              </a:rPr>
              <a:t>America</a:t>
            </a:r>
            <a:r>
              <a:rPr lang="en-US" sz="1200" b="1" dirty="0" err="1">
                <a:cs typeface="Times New Roman" pitchFamily="18" charset="0"/>
              </a:rPr>
              <a:t>.Practice</a:t>
            </a:r>
            <a:r>
              <a:rPr lang="en-US" sz="1200" b="1" dirty="0">
                <a:cs typeface="Times New Roman" pitchFamily="18" charset="0"/>
              </a:rPr>
              <a:t> guidelines for the diagnosis and management of skin and soft tissue </a:t>
            </a:r>
            <a:r>
              <a:rPr lang="en-US" sz="1200" b="1" dirty="0" smtClean="0">
                <a:cs typeface="Times New Roman" pitchFamily="18" charset="0"/>
              </a:rPr>
              <a:t>infections:</a:t>
            </a:r>
            <a:r>
              <a:rPr lang="tr-TR" sz="1200" b="1" dirty="0" smtClean="0">
                <a:cs typeface="Times New Roman" pitchFamily="18" charset="0"/>
              </a:rPr>
              <a:t> </a:t>
            </a:r>
            <a:r>
              <a:rPr lang="en-US" sz="1200" b="1" dirty="0" smtClean="0">
                <a:cs typeface="Times New Roman" pitchFamily="18" charset="0"/>
              </a:rPr>
              <a:t>2014 </a:t>
            </a:r>
            <a:r>
              <a:rPr lang="en-US" sz="1200" b="1" dirty="0">
                <a:cs typeface="Times New Roman" pitchFamily="18" charset="0"/>
              </a:rPr>
              <a:t>update by the Infectious Diseases Society of America. </a:t>
            </a:r>
            <a:r>
              <a:rPr lang="en-US" sz="1200" b="1" u="sng" dirty="0" err="1">
                <a:cs typeface="Times New Roman" pitchFamily="18" charset="0"/>
              </a:rPr>
              <a:t>Clin</a:t>
            </a:r>
            <a:r>
              <a:rPr lang="en-US" sz="1200" b="1" u="sng" dirty="0">
                <a:cs typeface="Times New Roman" pitchFamily="18" charset="0"/>
              </a:rPr>
              <a:t> Infect Di</a:t>
            </a:r>
            <a:r>
              <a:rPr lang="tr-TR" sz="1200" b="1" u="sng" dirty="0">
                <a:cs typeface="Times New Roman" pitchFamily="18" charset="0"/>
              </a:rPr>
              <a:t>s</a:t>
            </a:r>
            <a:r>
              <a:rPr lang="en-US" sz="1200" b="1" u="sng" dirty="0">
                <a:cs typeface="Times New Roman" pitchFamily="18" charset="0"/>
              </a:rPr>
              <a:t>.</a:t>
            </a:r>
            <a:r>
              <a:rPr lang="en-US" sz="1200" b="1" dirty="0">
                <a:cs typeface="Times New Roman" pitchFamily="18" charset="0"/>
              </a:rPr>
              <a:t>2014 Jul 15;59(2</a:t>
            </a:r>
            <a:r>
              <a:rPr lang="en-US" sz="1200" b="1" dirty="0" smtClean="0">
                <a:cs typeface="Times New Roman" pitchFamily="18" charset="0"/>
              </a:rPr>
              <a:t>):</a:t>
            </a:r>
            <a:r>
              <a:rPr lang="tr-TR" sz="1200" b="1" dirty="0">
                <a:cs typeface="Times New Roman" pitchFamily="18" charset="0"/>
              </a:rPr>
              <a:t> </a:t>
            </a:r>
            <a:r>
              <a:rPr lang="en-US" sz="1200" b="1" dirty="0" smtClean="0">
                <a:cs typeface="Times New Roman" pitchFamily="18" charset="0"/>
              </a:rPr>
              <a:t>e10-52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769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İçerik Yer Tutucusu"/>
          <p:cNvSpPr txBox="1">
            <a:spLocks noGrp="1"/>
          </p:cNvSpPr>
          <p:nvPr>
            <p:ph sz="quarter" idx="4294967295"/>
          </p:nvPr>
        </p:nvSpPr>
        <p:spPr>
          <a:xfrm>
            <a:off x="611560" y="820336"/>
            <a:ext cx="8064896" cy="512894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 fontScale="40000" lnSpcReduction="20000"/>
          </a:bodyPr>
          <a:lstStyle/>
          <a:p>
            <a:pPr marL="100584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tr-TR" sz="9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L="100584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r-TR" sz="9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Apse</a:t>
            </a:r>
          </a:p>
          <a:p>
            <a:pPr marL="100584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tr-TR" sz="9000" dirty="0" err="1">
                <a:cs typeface="Times New Roman" pitchFamily="18" charset="0"/>
              </a:rPr>
              <a:t>F</a:t>
            </a:r>
            <a:r>
              <a:rPr kumimoji="0" lang="tr-TR" sz="9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ronkül</a:t>
            </a:r>
            <a:endParaRPr kumimoji="0" lang="tr-TR" sz="9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L="100584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tr-TR" sz="9000" dirty="0" err="1">
                <a:cs typeface="Times New Roman" pitchFamily="18" charset="0"/>
              </a:rPr>
              <a:t>K</a:t>
            </a:r>
            <a:r>
              <a:rPr kumimoji="0" lang="tr-TR" sz="9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arbonkül</a:t>
            </a:r>
            <a:endParaRPr kumimoji="0" lang="tr-TR" sz="9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lvl="1">
              <a:buNone/>
              <a:defRPr/>
            </a:pPr>
            <a:endParaRPr lang="tr-TR" sz="6400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lvl="1">
              <a:buNone/>
              <a:defRPr/>
            </a:pPr>
            <a:r>
              <a:rPr lang="tr-TR" sz="8600" b="1" dirty="0" smtClean="0">
                <a:solidFill>
                  <a:srgbClr val="FF0000"/>
                </a:solidFill>
                <a:cs typeface="Times New Roman" pitchFamily="18" charset="0"/>
              </a:rPr>
              <a:t>Tanı: </a:t>
            </a:r>
            <a:r>
              <a:rPr lang="tr-TR" sz="8600" dirty="0" smtClean="0">
                <a:cs typeface="Times New Roman" pitchFamily="18" charset="0"/>
              </a:rPr>
              <a:t>Örnek alınması önerilir.</a:t>
            </a:r>
          </a:p>
          <a:p>
            <a:pPr lvl="1">
              <a:buNone/>
              <a:defRPr/>
            </a:pPr>
            <a:r>
              <a:rPr lang="tr-TR" sz="8600" dirty="0" err="1" smtClean="0">
                <a:solidFill>
                  <a:srgbClr val="FF0000"/>
                </a:solidFill>
                <a:cs typeface="Times New Roman" pitchFamily="18" charset="0"/>
              </a:rPr>
              <a:t>Aspirasyon</a:t>
            </a:r>
            <a:r>
              <a:rPr lang="tr-TR" sz="8600" dirty="0" smtClean="0">
                <a:solidFill>
                  <a:srgbClr val="FF0000"/>
                </a:solidFill>
                <a:cs typeface="Times New Roman" pitchFamily="18" charset="0"/>
              </a:rPr>
              <a:t> materyalinden Gram</a:t>
            </a:r>
          </a:p>
          <a:p>
            <a:pPr lvl="1">
              <a:buNone/>
              <a:defRPr/>
            </a:pPr>
            <a:r>
              <a:rPr lang="tr-TR" sz="8600" dirty="0" smtClean="0">
                <a:solidFill>
                  <a:srgbClr val="FF0000"/>
                </a:solidFill>
                <a:cs typeface="Times New Roman" pitchFamily="18" charset="0"/>
              </a:rPr>
              <a:t>boyama, </a:t>
            </a:r>
            <a:r>
              <a:rPr lang="tr-TR" sz="8600" dirty="0" smtClean="0">
                <a:cs typeface="Times New Roman" pitchFamily="18" charset="0"/>
              </a:rPr>
              <a:t>etkeni</a:t>
            </a:r>
            <a:r>
              <a:rPr lang="tr-TR" sz="8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tr-TR" sz="8600" dirty="0">
                <a:cs typeface="Times New Roman" pitchFamily="18" charset="0"/>
              </a:rPr>
              <a:t>göstermek </a:t>
            </a:r>
            <a:r>
              <a:rPr lang="tr-TR" sz="8600" dirty="0" smtClean="0">
                <a:cs typeface="Times New Roman" pitchFamily="18" charset="0"/>
              </a:rPr>
              <a:t>açısından</a:t>
            </a:r>
          </a:p>
          <a:p>
            <a:pPr lvl="1">
              <a:buNone/>
              <a:defRPr/>
            </a:pPr>
            <a:r>
              <a:rPr lang="tr-TR" sz="8600" dirty="0" smtClean="0">
                <a:cs typeface="Times New Roman" pitchFamily="18" charset="0"/>
              </a:rPr>
              <a:t>önemli </a:t>
            </a:r>
            <a:r>
              <a:rPr lang="tr-TR" sz="8600" dirty="0">
                <a:solidFill>
                  <a:srgbClr val="FF0000"/>
                </a:solidFill>
                <a:cs typeface="Times New Roman" pitchFamily="18" charset="0"/>
              </a:rPr>
              <a:t>(streptokok, </a:t>
            </a:r>
            <a:r>
              <a:rPr lang="tr-TR" sz="8600" dirty="0" smtClean="0">
                <a:solidFill>
                  <a:srgbClr val="FF0000"/>
                </a:solidFill>
                <a:cs typeface="Times New Roman" pitchFamily="18" charset="0"/>
              </a:rPr>
              <a:t>stafilokok</a:t>
            </a:r>
            <a:r>
              <a:rPr lang="tr-TR" sz="8600" dirty="0">
                <a:solidFill>
                  <a:srgbClr val="FF0000"/>
                </a:solidFill>
                <a:cs typeface="Times New Roman" pitchFamily="18" charset="0"/>
              </a:rPr>
              <a:t>)</a:t>
            </a:r>
            <a:endParaRPr lang="tr-TR" sz="8600" dirty="0">
              <a:cs typeface="Times New Roman" pitchFamily="18" charset="0"/>
            </a:endParaRPr>
          </a:p>
          <a:p>
            <a:pPr marL="640080" marR="0" lvl="1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None/>
              <a:tabLst/>
              <a:defRPr/>
            </a:pPr>
            <a:endParaRPr kumimoji="0" lang="tr-TR" sz="9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endParaRPr lang="tr-TR" sz="6400" u="sng" dirty="0" smtClean="0">
              <a:cs typeface="Times New Roman" pitchFamily="18" charset="0"/>
            </a:endParaRPr>
          </a:p>
          <a:p>
            <a:pPr>
              <a:buNone/>
            </a:pPr>
            <a:endParaRPr lang="en-US" sz="4400" u="sng" dirty="0">
              <a:cs typeface="Times New Roman" pitchFamily="18" charset="0"/>
            </a:endParaRPr>
          </a:p>
          <a:p>
            <a:endParaRPr lang="en-US" sz="4400" u="sng" dirty="0" smtClean="0">
              <a:cs typeface="Times New Roman" pitchFamily="18" charset="0"/>
            </a:endParaRPr>
          </a:p>
          <a:p>
            <a:pPr marL="640080" marR="0" lvl="1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tr-TR" sz="9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L="3429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L="3429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L="3429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L="3429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239000" cy="576064"/>
          </a:xfrm>
        </p:spPr>
        <p:txBody>
          <a:bodyPr/>
          <a:lstStyle/>
          <a:p>
            <a:pPr algn="l"/>
            <a:r>
              <a:rPr lang="tr-TR" sz="32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1. </a:t>
            </a:r>
            <a:r>
              <a:rPr lang="tr-TR" sz="32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Pürülan</a:t>
            </a:r>
            <a:r>
              <a:rPr lang="tr-TR" sz="32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DYDE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323529" y="6304002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u="sng" dirty="0">
                <a:cs typeface="Times New Roman" pitchFamily="18" charset="0"/>
              </a:rPr>
              <a:t>Stevens DL</a:t>
            </a:r>
            <a:r>
              <a:rPr lang="tr-TR" sz="1200" b="1" baseline="30000" dirty="0">
                <a:cs typeface="Times New Roman" pitchFamily="18" charset="0"/>
              </a:rPr>
              <a:t> </a:t>
            </a:r>
            <a:r>
              <a:rPr lang="tr-TR" sz="1200" b="1" dirty="0">
                <a:cs typeface="Times New Roman" pitchFamily="18" charset="0"/>
              </a:rPr>
              <a:t> ve </a:t>
            </a:r>
            <a:r>
              <a:rPr lang="tr-TR" sz="1200" b="1" dirty="0" err="1">
                <a:cs typeface="Times New Roman" pitchFamily="18" charset="0"/>
              </a:rPr>
              <a:t>ark.G</a:t>
            </a:r>
            <a:r>
              <a:rPr lang="en-US" sz="1200" b="1" dirty="0" err="1">
                <a:cs typeface="Times New Roman" pitchFamily="18" charset="0"/>
              </a:rPr>
              <a:t>uidelines</a:t>
            </a:r>
            <a:r>
              <a:rPr lang="en-US" sz="1200" b="1" dirty="0">
                <a:cs typeface="Times New Roman" pitchFamily="18" charset="0"/>
              </a:rPr>
              <a:t> for the diagnosis and management of skin and soft tissue infections: 2014 update by the Infectious Diseases Society of America. </a:t>
            </a:r>
            <a:r>
              <a:rPr lang="en-US" sz="1200" b="1" u="sng" dirty="0" err="1" smtClean="0">
                <a:cs typeface="Times New Roman" pitchFamily="18" charset="0"/>
              </a:rPr>
              <a:t>Clin</a:t>
            </a:r>
            <a:r>
              <a:rPr lang="en-US" sz="1200" b="1" u="sng" dirty="0" smtClean="0">
                <a:cs typeface="Times New Roman" pitchFamily="18" charset="0"/>
              </a:rPr>
              <a:t> </a:t>
            </a:r>
            <a:r>
              <a:rPr lang="en-US" sz="1200" b="1" u="sng" dirty="0">
                <a:cs typeface="Times New Roman" pitchFamily="18" charset="0"/>
              </a:rPr>
              <a:t>Infect Dis.</a:t>
            </a:r>
            <a:r>
              <a:rPr lang="en-US" sz="1200" b="1" dirty="0">
                <a:cs typeface="Times New Roman" pitchFamily="18" charset="0"/>
              </a:rPr>
              <a:t>2014 Jul 15;59(2):e10-52.</a:t>
            </a:r>
            <a:endParaRPr lang="tr-TR" sz="1200" b="1" dirty="0">
              <a:cs typeface="Times New Roman" pitchFamily="18" charset="0"/>
            </a:endParaRPr>
          </a:p>
          <a:p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xmlns="" val="273038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 b="1" spc="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Pürülan</a:t>
            </a:r>
            <a:r>
              <a:rPr lang="tr-TR" sz="3200" b="1" spc="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b="1" spc="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DYDE </a:t>
            </a:r>
            <a:r>
              <a:rPr lang="tr-TR" sz="3200" b="1" spc="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Tedavi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Y</a:t>
            </a:r>
            <a:r>
              <a:rPr lang="tr-TR" sz="3200" b="1" spc="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aklaşımı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9" name="3 İçerik Yer Tutucusu"/>
          <p:cNvSpPr>
            <a:spLocks noGrp="1"/>
          </p:cNvSpPr>
          <p:nvPr>
            <p:ph idx="1"/>
          </p:nvPr>
        </p:nvSpPr>
        <p:spPr>
          <a:xfrm>
            <a:off x="899592" y="1484784"/>
            <a:ext cx="7467600" cy="4419600"/>
          </a:xfrm>
          <a:ln w="6350">
            <a:noFill/>
          </a:ln>
        </p:spPr>
        <p:txBody>
          <a:bodyPr>
            <a:noAutofit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Pürülan</a:t>
            </a:r>
            <a:r>
              <a:rPr lang="tr-TR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hafif </a:t>
            </a:r>
            <a:r>
              <a:rPr lang="tr-TR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infeksiyon</a:t>
            </a:r>
            <a:endParaRPr lang="tr-TR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endParaRPr lang="tr-TR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71550" lvl="1" indent="-514350">
              <a:buNone/>
            </a:pP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tr-TR" sz="2800" dirty="0" err="1" smtClean="0">
                <a:latin typeface="Times New Roman" pitchFamily="18" charset="0"/>
                <a:cs typeface="Times New Roman" pitchFamily="18" charset="0"/>
              </a:rPr>
              <a:t>Pürülan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akıntı / lezyon mevcut ancak, sistemik </a:t>
            </a:r>
            <a:r>
              <a:rPr lang="tr-TR" sz="2800" dirty="0" err="1" smtClean="0">
                <a:latin typeface="Times New Roman" pitchFamily="18" charset="0"/>
                <a:cs typeface="Times New Roman" pitchFamily="18" charset="0"/>
              </a:rPr>
              <a:t>infeksiyon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bulgusu yok ise; </a:t>
            </a:r>
          </a:p>
          <a:p>
            <a:pPr marL="514350" indent="-514350">
              <a:buNone/>
            </a:pP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 </a:t>
            </a:r>
            <a:r>
              <a:rPr lang="tr-T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sadece </a:t>
            </a:r>
            <a:r>
              <a:rPr lang="tr-TR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insizyon</a:t>
            </a:r>
            <a:r>
              <a:rPr lang="tr-T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ve drenaj yeterlidir. </a:t>
            </a:r>
          </a:p>
          <a:p>
            <a:pPr marL="114300" indent="0">
              <a:buNone/>
            </a:pPr>
            <a:endParaRPr lang="tr-TR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906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984776" cy="1008112"/>
          </a:xfrm>
        </p:spPr>
        <p:txBody>
          <a:bodyPr/>
          <a:lstStyle/>
          <a:p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Komplike Deri ve Yumuşak </a:t>
            </a:r>
            <a:r>
              <a:rPr lang="tr-TR" sz="28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</a:t>
            </a: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oku </a:t>
            </a:r>
            <a:r>
              <a:rPr lang="tr-TR" sz="28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</a:t>
            </a: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nfeksiyonu</a:t>
            </a:r>
            <a:b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(</a:t>
            </a:r>
            <a:r>
              <a:rPr lang="tr-TR" sz="28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kDYDE</a:t>
            </a: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) </a:t>
            </a:r>
            <a:r>
              <a:rPr lang="tr-TR" sz="28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</a:t>
            </a: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üşündüren Durumlar</a:t>
            </a:r>
            <a:endParaRPr lang="tr-TR" sz="28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143000"/>
            <a:ext cx="8543956" cy="5562600"/>
          </a:xfrm>
          <a:ln>
            <a:noFill/>
          </a:ln>
        </p:spPr>
        <p:txBody>
          <a:bodyPr>
            <a:noAutofit/>
          </a:bodyPr>
          <a:lstStyle/>
          <a:p>
            <a:pPr marL="114300" indent="0"/>
            <a:endParaRPr lang="tr-TR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/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Derin doku tutulumu, (derialtı yağ dokusunu kapsayan)</a:t>
            </a:r>
          </a:p>
          <a:p>
            <a:r>
              <a:rPr lang="tr-TR" sz="2800" dirty="0">
                <a:solidFill>
                  <a:schemeClr val="tx1"/>
                </a:solidFill>
                <a:cs typeface="Times New Roman" pitchFamily="18" charset="0"/>
              </a:rPr>
              <a:t>C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errahi girişim gereksinimi</a:t>
            </a:r>
          </a:p>
          <a:p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Perianal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alan tutulumu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Diyabetik ayak 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nfeksiyonu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Eşlik eden önemli bir hastalığın varlığı (diyabet,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obezite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immünsupresyon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gibi)</a:t>
            </a:r>
          </a:p>
        </p:txBody>
      </p:sp>
    </p:spTree>
    <p:extLst>
      <p:ext uri="{BB962C8B-B14F-4D97-AF65-F5344CB8AC3E}">
        <p14:creationId xmlns:p14="http://schemas.microsoft.com/office/powerpoint/2010/main" xmlns="" val="316387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476672"/>
            <a:ext cx="7488832" cy="764704"/>
          </a:xfrm>
        </p:spPr>
        <p:txBody>
          <a:bodyPr/>
          <a:lstStyle/>
          <a:p>
            <a:pPr eaLnBrk="1" hangingPunct="1"/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Komplike Deri-Yumuşak </a:t>
            </a:r>
            <a:r>
              <a:rPr lang="tr-TR" sz="28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</a:t>
            </a: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oku</a:t>
            </a:r>
            <a:b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Enfeksiyonu </a:t>
            </a:r>
            <a:r>
              <a:rPr lang="tr-TR" sz="28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Y</a:t>
            </a: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önetimi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0" y="1628800"/>
            <a:ext cx="7467600" cy="4419600"/>
          </a:xfrm>
          <a:ln>
            <a:noFill/>
          </a:ln>
        </p:spPr>
        <p:txBody>
          <a:bodyPr>
            <a:normAutofit lnSpcReduction="10000"/>
          </a:bodyPr>
          <a:lstStyle/>
          <a:p>
            <a:pPr eaLnBrk="1" hangingPunct="1"/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Yumuşak doku </a:t>
            </a:r>
            <a:r>
              <a:rPr lang="tr-TR" sz="2400" dirty="0">
                <a:solidFill>
                  <a:srgbClr val="FF0000"/>
                </a:solidFill>
                <a:cs typeface="Times New Roman" pitchFamily="18" charset="0"/>
              </a:rPr>
              <a:t>e</a:t>
            </a: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nfeksiyonu + sistemik </a:t>
            </a:r>
            <a:r>
              <a:rPr lang="tr-TR" sz="2400" dirty="0" err="1" smtClean="0">
                <a:solidFill>
                  <a:srgbClr val="FF0000"/>
                </a:solidFill>
                <a:cs typeface="Times New Roman" pitchFamily="18" charset="0"/>
              </a:rPr>
              <a:t>toksisite</a:t>
            </a: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 bulgularının varlığında hastaneye yatış düşünülmeli.</a:t>
            </a:r>
          </a:p>
          <a:p>
            <a:pPr marL="0" indent="0" eaLnBrk="1" hangingPunct="1">
              <a:buNone/>
            </a:pPr>
            <a:endParaRPr lang="tr-TR" sz="2400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lvl="1" eaLnBrk="1" hangingPunct="1"/>
            <a:r>
              <a:rPr lang="tr-TR" sz="2400" dirty="0" smtClean="0">
                <a:cs typeface="Times New Roman" pitchFamily="18" charset="0"/>
              </a:rPr>
              <a:t>Yüksek ateş ya da </a:t>
            </a:r>
            <a:r>
              <a:rPr lang="tr-TR" sz="2400" dirty="0" err="1" smtClean="0">
                <a:cs typeface="Times New Roman" pitchFamily="18" charset="0"/>
              </a:rPr>
              <a:t>hipotermi</a:t>
            </a:r>
            <a:endParaRPr lang="tr-TR" sz="2400" dirty="0" smtClean="0">
              <a:cs typeface="Times New Roman" pitchFamily="18" charset="0"/>
            </a:endParaRPr>
          </a:p>
          <a:p>
            <a:pPr lvl="1" eaLnBrk="1" hangingPunct="1"/>
            <a:r>
              <a:rPr lang="tr-TR" sz="2400" dirty="0" smtClean="0">
                <a:cs typeface="Times New Roman" pitchFamily="18" charset="0"/>
              </a:rPr>
              <a:t>Taşikardi (&gt; 100 / dakika)</a:t>
            </a:r>
          </a:p>
          <a:p>
            <a:pPr lvl="1" eaLnBrk="1" hangingPunct="1"/>
            <a:r>
              <a:rPr lang="tr-TR" sz="2400" dirty="0" smtClean="0">
                <a:cs typeface="Times New Roman" pitchFamily="18" charset="0"/>
              </a:rPr>
              <a:t>Hipotansiyon (90 mm </a:t>
            </a:r>
            <a:r>
              <a:rPr lang="tr-TR" sz="2400" dirty="0" err="1" smtClean="0">
                <a:cs typeface="Times New Roman" pitchFamily="18" charset="0"/>
              </a:rPr>
              <a:t>Hg</a:t>
            </a:r>
            <a:r>
              <a:rPr lang="tr-TR" sz="2400" dirty="0" smtClean="0">
                <a:cs typeface="Times New Roman" pitchFamily="18" charset="0"/>
              </a:rPr>
              <a:t>’ </a:t>
            </a:r>
            <a:r>
              <a:rPr lang="tr-TR" sz="2400" dirty="0" err="1" smtClean="0">
                <a:cs typeface="Times New Roman" pitchFamily="18" charset="0"/>
              </a:rPr>
              <a:t>nın</a:t>
            </a:r>
            <a:r>
              <a:rPr lang="tr-TR" sz="2400" dirty="0" smtClean="0">
                <a:cs typeface="Times New Roman" pitchFamily="18" charset="0"/>
              </a:rPr>
              <a:t> altı ya da baz değerden 20 </a:t>
            </a:r>
            <a:r>
              <a:rPr lang="tr-TR" sz="2400" dirty="0" err="1" smtClean="0">
                <a:cs typeface="Times New Roman" pitchFamily="18" charset="0"/>
              </a:rPr>
              <a:t>mmHg</a:t>
            </a:r>
            <a:r>
              <a:rPr lang="tr-TR" sz="2400" dirty="0" smtClean="0">
                <a:cs typeface="Times New Roman" pitchFamily="18" charset="0"/>
              </a:rPr>
              <a:t> düşme olması)</a:t>
            </a:r>
          </a:p>
          <a:p>
            <a:pPr lvl="1" eaLnBrk="1" hangingPunct="1"/>
            <a:r>
              <a:rPr lang="tr-TR" sz="2400" dirty="0" smtClean="0">
                <a:cs typeface="Times New Roman" pitchFamily="18" charset="0"/>
              </a:rPr>
              <a:t>Kan kültürü pozitifliği ve antibiyotik duyarlılık sonuçları önemli</a:t>
            </a:r>
          </a:p>
          <a:p>
            <a:pPr lvl="1" eaLnBrk="1" hangingPunct="1"/>
            <a:r>
              <a:rPr lang="tr-TR" sz="2400" dirty="0" err="1" smtClean="0">
                <a:cs typeface="Times New Roman" pitchFamily="18" charset="0"/>
              </a:rPr>
              <a:t>Lökositoz</a:t>
            </a:r>
            <a:r>
              <a:rPr lang="tr-TR" sz="2400" dirty="0" smtClean="0">
                <a:cs typeface="Times New Roman" pitchFamily="18" charset="0"/>
              </a:rPr>
              <a:t>, </a:t>
            </a:r>
            <a:r>
              <a:rPr lang="tr-TR" sz="2400" dirty="0" err="1" smtClean="0">
                <a:cs typeface="Times New Roman" pitchFamily="18" charset="0"/>
              </a:rPr>
              <a:t>kreatinin</a:t>
            </a:r>
            <a:r>
              <a:rPr lang="tr-TR" sz="2400" dirty="0" smtClean="0">
                <a:cs typeface="Times New Roman" pitchFamily="18" charset="0"/>
              </a:rPr>
              <a:t>, CPK yüksekliği </a:t>
            </a:r>
          </a:p>
          <a:p>
            <a:pPr lvl="1" eaLnBrk="1" hangingPunct="1"/>
            <a:r>
              <a:rPr lang="tr-TR" sz="2400" dirty="0" smtClean="0">
                <a:cs typeface="Times New Roman" pitchFamily="18" charset="0"/>
              </a:rPr>
              <a:t>Ciddi CRP artışı &gt; 130 mg/L</a:t>
            </a:r>
          </a:p>
          <a:p>
            <a:pPr eaLnBrk="1" hangingPunct="1">
              <a:buNone/>
            </a:pP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21509" name="Line 6"/>
          <p:cNvSpPr>
            <a:spLocks noChangeShapeType="1"/>
          </p:cNvSpPr>
          <p:nvPr/>
        </p:nvSpPr>
        <p:spPr bwMode="auto">
          <a:xfrm flipV="1">
            <a:off x="5371621" y="466152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prstShdw prst="shdw17" dist="17961" dir="2700000">
              <a:schemeClr val="bg2"/>
            </a:prstShdw>
          </a:effectLst>
        </p:spPr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07474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5 İçerik Yer Tutucusu"/>
          <p:cNvSpPr>
            <a:spLocks noGrp="1"/>
          </p:cNvSpPr>
          <p:nvPr>
            <p:ph sz="half" idx="4294967295"/>
          </p:nvPr>
        </p:nvSpPr>
        <p:spPr>
          <a:xfrm>
            <a:off x="683568" y="1484784"/>
            <a:ext cx="7620000" cy="4590288"/>
          </a:xfrm>
          <a:prstGeom prst="rect">
            <a:avLst/>
          </a:prstGeom>
          <a:noFill/>
          <a:ln w="6350">
            <a:noFill/>
          </a:ln>
        </p:spPr>
        <p:txBody>
          <a:bodyPr>
            <a:normAutofit/>
          </a:bodyPr>
          <a:lstStyle/>
          <a:p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Sepsis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sendromu veya hayatı tehdit eden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infeksiyon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(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nekrotizan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fasiit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gibi)</a:t>
            </a:r>
          </a:p>
          <a:p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Yüksek olasılıkla YBÜ takip, </a:t>
            </a:r>
          </a:p>
          <a:p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Acil cerrahi değerlendirme</a:t>
            </a:r>
          </a:p>
          <a:p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Parenteral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antibiyotik</a:t>
            </a:r>
          </a:p>
          <a:p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Nekrotizan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fasiit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tedavisi gibi davran!</a:t>
            </a:r>
          </a:p>
          <a:p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118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6"/>
          <p:cNvSpPr>
            <a:spLocks noGrp="1"/>
          </p:cNvSpPr>
          <p:nvPr>
            <p:ph type="title"/>
          </p:nvPr>
        </p:nvSpPr>
        <p:spPr>
          <a:xfrm>
            <a:off x="1403648" y="15240"/>
            <a:ext cx="7467600" cy="715962"/>
          </a:xfrm>
        </p:spPr>
        <p:txBody>
          <a:bodyPr/>
          <a:lstStyle/>
          <a:p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kDYDE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Pediatrik</a:t>
            </a:r>
            <a:r>
              <a:rPr lang="en-US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 </a:t>
            </a:r>
            <a:r>
              <a:rPr lang="en-US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Yakla</a:t>
            </a:r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şı</a:t>
            </a:r>
            <a:r>
              <a:rPr lang="en-US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m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8" name="İçerik Yer Tutucusu 7"/>
          <p:cNvSpPr>
            <a:spLocks noGrp="1"/>
          </p:cNvSpPr>
          <p:nvPr>
            <p:ph idx="1"/>
          </p:nvPr>
        </p:nvSpPr>
        <p:spPr>
          <a:xfrm>
            <a:off x="539552" y="1412776"/>
            <a:ext cx="8439807" cy="4680520"/>
          </a:xfrm>
        </p:spPr>
        <p:txBody>
          <a:bodyPr>
            <a:noAutofit/>
          </a:bodyPr>
          <a:lstStyle/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Çok hasta çocuklarda antibiyotik öncesi kan kültürü önerilir.</a:t>
            </a:r>
          </a:p>
          <a:p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Hastaneye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yatan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DYDİ’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err="1">
                <a:solidFill>
                  <a:schemeClr val="tx1"/>
                </a:solidFill>
                <a:cs typeface="Times New Roman" pitchFamily="18" charset="0"/>
              </a:rPr>
              <a:t>ç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ocuklara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van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komisin ö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nerilir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ğ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er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hasta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stabil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ise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yani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bakteriyemi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veya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intravask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r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infeksiyon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yok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ise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ampirik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olarak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k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lindam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is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in 10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mg/kg/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doz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IV her 6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-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8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saat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t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e 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(40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mg/kg/g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n)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verilebilir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K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lindam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is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in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rezistans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d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üşü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k (10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%)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ve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su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ş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duyarl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ise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oral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tedaviye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ge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ç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ilebilir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Alternatif olarak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Linezolid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600 mg PO/IV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g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nde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2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kez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&gt;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12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ya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ş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küçük </a:t>
            </a: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ç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ocuklara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10 mg/kg/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doz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PO/IV 8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saat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arayla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verilebilir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Tetra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siklin &lt;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8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ya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ş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ç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o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cu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klar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d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a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kullan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lmaz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202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77748"/>
            <a:ext cx="7239000" cy="1008112"/>
          </a:xfrm>
          <a:noFill/>
          <a:ln>
            <a:noFill/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r-TR" sz="36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kDYDE</a:t>
            </a:r>
            <a:r>
              <a:rPr lang="tr-TR" sz="36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6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Antimikrobiyal</a:t>
            </a:r>
            <a:r>
              <a:rPr lang="tr-TR" sz="36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Tedaviye </a:t>
            </a:r>
            <a:br>
              <a:rPr lang="tr-TR" sz="36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r>
              <a:rPr lang="tr-TR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N</a:t>
            </a:r>
            <a:r>
              <a:rPr lang="tr-TR" sz="36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 </a:t>
            </a:r>
            <a:r>
              <a:rPr lang="tr-TR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Z</a:t>
            </a:r>
            <a:r>
              <a:rPr lang="tr-TR" sz="36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aman </a:t>
            </a:r>
            <a:r>
              <a:rPr lang="tr-TR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B</a:t>
            </a:r>
            <a:r>
              <a:rPr lang="tr-TR" sz="36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aşlanmalı?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1484784"/>
            <a:ext cx="8246720" cy="5105400"/>
          </a:xfrm>
          <a:ln w="57150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Amaç </a:t>
            </a:r>
            <a:r>
              <a:rPr lang="tr-TR" sz="2400" b="1" dirty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nfeksiyonu durdurarak yaşamı ve ilerleyici doku hasarını önlemektir.</a:t>
            </a:r>
          </a:p>
          <a:p>
            <a:pPr eaLnBrk="1" hangingPunct="1">
              <a:lnSpc>
                <a:spcPct val="80000"/>
              </a:lnSpc>
            </a:pP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571500" indent="-457200" eaLnBrk="1" hangingPunct="1">
              <a:lnSpc>
                <a:spcPct val="80000"/>
              </a:lnSpc>
              <a:buFont typeface="+mj-lt"/>
              <a:buAutoNum type="arabicPeriod"/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Tedaviye klinik tanı konulduktan sonra mümkün olduğunca çabuk başlanmalıdır.</a:t>
            </a:r>
          </a:p>
          <a:p>
            <a:pPr marL="571500" lvl="1" indent="-457200">
              <a:lnSpc>
                <a:spcPct val="80000"/>
              </a:lnSpc>
              <a:buClr>
                <a:schemeClr val="accent1"/>
              </a:buClr>
              <a:buFont typeface="+mj-lt"/>
              <a:buAutoNum type="arabicPeriod"/>
            </a:pPr>
            <a:endParaRPr lang="tr-TR" sz="2400" dirty="0" smtClean="0">
              <a:cs typeface="Times New Roman" pitchFamily="18" charset="0"/>
            </a:endParaRPr>
          </a:p>
          <a:p>
            <a:pPr marL="571500" indent="-457200">
              <a:lnSpc>
                <a:spcPct val="80000"/>
              </a:lnSpc>
              <a:buFont typeface="+mj-lt"/>
              <a:buAutoNum type="arabicPeriod"/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Sıklıkla </a:t>
            </a: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tedaviye ampirik olarak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başlanır.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868680" lvl="1" indent="-457200">
              <a:lnSpc>
                <a:spcPct val="80000"/>
              </a:lnSpc>
              <a:buNone/>
            </a:pPr>
            <a:r>
              <a:rPr lang="tr-TR" sz="2400" dirty="0" smtClean="0">
                <a:cs typeface="Times New Roman" pitchFamily="18" charset="0"/>
              </a:rPr>
              <a:t>   Ancak tedavi başlanmadan </a:t>
            </a:r>
            <a:r>
              <a:rPr lang="tr-TR" sz="2400" dirty="0">
                <a:cs typeface="Times New Roman" pitchFamily="18" charset="0"/>
              </a:rPr>
              <a:t>önce uygun örnekler alınmalıdır.</a:t>
            </a:r>
          </a:p>
          <a:p>
            <a:pPr marL="868680" lvl="1" indent="-457200">
              <a:lnSpc>
                <a:spcPct val="80000"/>
              </a:lnSpc>
              <a:buNone/>
            </a:pP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   Kesin tedavi, </a:t>
            </a:r>
            <a:r>
              <a:rPr lang="tr-TR" sz="2400" dirty="0" err="1">
                <a:solidFill>
                  <a:srgbClr val="FF0000"/>
                </a:solidFill>
                <a:cs typeface="Times New Roman" pitchFamily="18" charset="0"/>
              </a:rPr>
              <a:t>e</a:t>
            </a:r>
            <a:r>
              <a:rPr lang="tr-TR" sz="2400" dirty="0" err="1" smtClean="0">
                <a:solidFill>
                  <a:srgbClr val="FF0000"/>
                </a:solidFill>
                <a:cs typeface="Times New Roman" pitchFamily="18" charset="0"/>
              </a:rPr>
              <a:t>nfekte</a:t>
            </a: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tr-TR" sz="2400" dirty="0">
                <a:solidFill>
                  <a:srgbClr val="FF0000"/>
                </a:solidFill>
                <a:cs typeface="Times New Roman" pitchFamily="18" charset="0"/>
              </a:rPr>
              <a:t>dokunun kültür sonuçları esas </a:t>
            </a: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alınarak</a:t>
            </a:r>
          </a:p>
          <a:p>
            <a:pPr marL="868680" lvl="1" indent="-457200">
              <a:lnSpc>
                <a:spcPct val="80000"/>
              </a:lnSpc>
              <a:buNone/>
            </a:pP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   düzenlenmelidir.</a:t>
            </a:r>
          </a:p>
          <a:p>
            <a:pPr marL="868680" lvl="1" indent="-457200">
              <a:lnSpc>
                <a:spcPct val="80000"/>
              </a:lnSpc>
              <a:buNone/>
            </a:pPr>
            <a:endParaRPr lang="tr-TR" sz="2400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marL="571500" indent="-457200">
              <a:lnSpc>
                <a:spcPct val="80000"/>
              </a:lnSpc>
              <a:buNone/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3.    Tedavi, </a:t>
            </a: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hastalığın şiddeti ve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başlangıçta tahmini</a:t>
            </a:r>
          </a:p>
          <a:p>
            <a:pPr marL="571500" indent="-457200">
              <a:lnSpc>
                <a:spcPct val="80000"/>
              </a:lnSpc>
              <a:buNone/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       etken/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ler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bazında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seçilmelidir.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571500" lvl="1" indent="-457200">
              <a:lnSpc>
                <a:spcPct val="80000"/>
              </a:lnSpc>
              <a:buClr>
                <a:schemeClr val="accent1"/>
              </a:buClr>
              <a:buNone/>
            </a:pPr>
            <a:r>
              <a:rPr lang="tr-TR" sz="2400" dirty="0" smtClean="0">
                <a:cs typeface="Times New Roman" pitchFamily="18" charset="0"/>
              </a:rPr>
              <a:t>	 </a:t>
            </a: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Klinik ve epidemiyolojik veriler dikkate alınarak seçilmeli</a:t>
            </a:r>
            <a:r>
              <a:rPr lang="tr-TR" sz="2400" b="1" dirty="0" smtClean="0">
                <a:solidFill>
                  <a:srgbClr val="FF0000"/>
                </a:solidFill>
                <a:cs typeface="Times New Roman" pitchFamily="18" charset="0"/>
              </a:rPr>
              <a:t>!</a:t>
            </a:r>
          </a:p>
          <a:p>
            <a:pPr eaLnBrk="1" hangingPunct="1">
              <a:lnSpc>
                <a:spcPct val="80000"/>
              </a:lnSpc>
            </a:pPr>
            <a:endParaRPr lang="tr-TR" sz="24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1" eaLnBrk="1" hangingPunct="1">
              <a:lnSpc>
                <a:spcPct val="80000"/>
              </a:lnSpc>
            </a:pPr>
            <a:endParaRPr lang="tr-TR" sz="2400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693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8536" y="260648"/>
            <a:ext cx="6521152" cy="1026368"/>
          </a:xfrm>
        </p:spPr>
        <p:txBody>
          <a:bodyPr/>
          <a:lstStyle/>
          <a:p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Ö</a:t>
            </a:r>
            <a:r>
              <a:rPr lang="en-US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zel</a:t>
            </a:r>
            <a:r>
              <a:rPr lang="en-US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T</a:t>
            </a:r>
            <a:r>
              <a:rPr lang="en-US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edavi</a:t>
            </a:r>
            <a:r>
              <a:rPr lang="en-US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D</a:t>
            </a:r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ü</a:t>
            </a:r>
            <a:r>
              <a:rPr lang="en-US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zenlenmesi</a:t>
            </a:r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ni</a:t>
            </a:r>
            <a:r>
              <a:rPr lang="en-US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G</a:t>
            </a:r>
            <a:r>
              <a:rPr lang="en-US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erektir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en Durumlar</a:t>
            </a:r>
            <a:endParaRPr lang="en-US" sz="32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19200"/>
            <a:ext cx="7924800" cy="4800600"/>
          </a:xfrm>
        </p:spPr>
        <p:txBody>
          <a:bodyPr>
            <a:normAutofit/>
          </a:bodyPr>
          <a:lstStyle/>
          <a:p>
            <a:pPr lvl="0"/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Perirektal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genital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veya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el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nfeksiyonlar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endParaRPr lang="en-US" sz="2400" dirty="0">
              <a:solidFill>
                <a:schemeClr val="tx1"/>
              </a:solidFill>
              <a:cs typeface="Times New Roman" pitchFamily="18" charset="0"/>
            </a:endParaRPr>
          </a:p>
          <a:p>
            <a:pPr lvl="0"/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E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nfeksiyon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b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ö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lgesinde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insan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Times New Roman" pitchFamily="18" charset="0"/>
              </a:rPr>
              <a:t>veya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hayvan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ısırığı</a:t>
            </a:r>
            <a:endParaRPr lang="en-US" sz="2400" dirty="0">
              <a:solidFill>
                <a:schemeClr val="tx1"/>
              </a:solidFill>
              <a:cs typeface="Times New Roman" pitchFamily="18" charset="0"/>
            </a:endParaRPr>
          </a:p>
          <a:p>
            <a:pPr lvl="0"/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Y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ksek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ate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ş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(oral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&gt;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38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,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5°C </a:t>
            </a:r>
          </a:p>
          <a:p>
            <a:pPr marL="114300" lvl="0" indent="0">
              <a:buNone/>
            </a:pP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[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6 -11 ay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aras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ndaki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s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t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ç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ocuklar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nda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&gt;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38.0°C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]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İ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mm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n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sistemi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bask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lanm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ış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bireyler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: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D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y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abet,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kronik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b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ö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brek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 yet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me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zli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ğ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pPr lvl="0"/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İ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mm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nsupresif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ila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ç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kullan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ı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yor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olması</a:t>
            </a:r>
            <a:endParaRPr lang="en-US" sz="2400" dirty="0">
              <a:solidFill>
                <a:schemeClr val="tx1"/>
              </a:solidFill>
              <a:cs typeface="Times New Roman" pitchFamily="18" charset="0"/>
            </a:endParaRPr>
          </a:p>
          <a:p>
            <a:pPr lvl="0"/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Morbid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obez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(g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ö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vde-kitle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err="1">
                <a:solidFill>
                  <a:schemeClr val="tx1"/>
                </a:solidFill>
                <a:cs typeface="Times New Roman" pitchFamily="18" charset="0"/>
              </a:rPr>
              <a:t>i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ndeksi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&gt;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40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), </a:t>
            </a:r>
          </a:p>
          <a:p>
            <a:pPr lvl="0"/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Cerrahi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b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ö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lge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veya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prostetik-alete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ba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ğlı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infeksiyon</a:t>
            </a:r>
            <a:endParaRPr lang="en-US" sz="2400" dirty="0">
              <a:solidFill>
                <a:schemeClr val="tx1"/>
              </a:solidFill>
              <a:cs typeface="Times New Roman" pitchFamily="18" charset="0"/>
            </a:endParaRPr>
          </a:p>
          <a:p>
            <a:pPr lvl="0"/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Daha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ö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nce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cs typeface="Times New Roman" pitchFamily="18" charset="0"/>
              </a:rPr>
              <a:t>14 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g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antistafilokokkal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etkin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bir</a:t>
            </a: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antibakteriyel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ila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ç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cs typeface="Times New Roman" pitchFamily="18" charset="0"/>
              </a:rPr>
              <a:t>kullanma</a:t>
            </a:r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  </a:t>
            </a:r>
            <a:endParaRPr lang="en-US" sz="2400" dirty="0">
              <a:solidFill>
                <a:schemeClr val="tx1"/>
              </a:solidFill>
              <a:cs typeface="Times New Roman" pitchFamily="18" charset="0"/>
            </a:endParaRPr>
          </a:p>
          <a:p>
            <a:endParaRPr lang="en-US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3 Dikdörtgen"/>
          <p:cNvSpPr/>
          <p:nvPr/>
        </p:nvSpPr>
        <p:spPr>
          <a:xfrm>
            <a:off x="611560" y="5983952"/>
            <a:ext cx="8208912" cy="83820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/>
              <a:t>Hastanın klinik ve </a:t>
            </a:r>
            <a:r>
              <a:rPr lang="tr-TR" sz="2800" dirty="0" err="1" smtClean="0"/>
              <a:t>vital</a:t>
            </a:r>
            <a:r>
              <a:rPr lang="tr-TR" sz="2800" dirty="0" smtClean="0"/>
              <a:t> bulguları dikkatle izlenmeli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xmlns="" val="212742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31640" y="709796"/>
            <a:ext cx="7239000" cy="576064"/>
          </a:xfrm>
        </p:spPr>
        <p:txBody>
          <a:bodyPr/>
          <a:lstStyle/>
          <a:p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Nekrotizan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nfeksiyon İçin </a:t>
            </a:r>
            <a:b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Risk Faktörleri</a:t>
            </a:r>
            <a:endParaRPr lang="tr-TR" sz="32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023966" y="1785958"/>
            <a:ext cx="7620000" cy="4572000"/>
          </a:xfrm>
          <a:ln>
            <a:noFill/>
          </a:ln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chemeClr val="tx1"/>
                </a:solidFill>
                <a:cs typeface="Times New Roman" pitchFamily="18" charset="0"/>
              </a:rPr>
              <a:t>Diyabet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İlaç bağımlılığı</a:t>
            </a:r>
          </a:p>
          <a:p>
            <a:r>
              <a:rPr lang="tr-TR" b="1" dirty="0">
                <a:solidFill>
                  <a:schemeClr val="tx1"/>
                </a:solidFill>
                <a:cs typeface="Times New Roman" pitchFamily="18" charset="0"/>
              </a:rPr>
              <a:t>T</a:t>
            </a:r>
            <a:r>
              <a:rPr lang="tr-TR" sz="2800" b="1" dirty="0" smtClean="0">
                <a:solidFill>
                  <a:schemeClr val="tx1"/>
                </a:solidFill>
                <a:cs typeface="Times New Roman" pitchFamily="18" charset="0"/>
              </a:rPr>
              <a:t>ravma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dirty="0" err="1">
                <a:solidFill>
                  <a:schemeClr val="tx1"/>
                </a:solidFill>
                <a:cs typeface="Times New Roman" pitchFamily="18" charset="0"/>
              </a:rPr>
              <a:t>P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eriferik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vasküler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hastalık</a:t>
            </a:r>
            <a:endParaRPr lang="tr-TR" sz="2800" i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dirty="0" err="1">
                <a:solidFill>
                  <a:schemeClr val="tx1"/>
                </a:solidFill>
                <a:cs typeface="Times New Roman" pitchFamily="18" charset="0"/>
              </a:rPr>
              <a:t>O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bezite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İ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mmünsupresyon</a:t>
            </a:r>
            <a:endParaRPr lang="tr-TR" sz="2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dirty="0">
                <a:solidFill>
                  <a:schemeClr val="tx1"/>
                </a:solidFill>
                <a:cs typeface="Times New Roman" pitchFamily="18" charset="0"/>
              </a:rPr>
              <a:t>C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errahi uygulanması </a:t>
            </a:r>
            <a:endParaRPr lang="tr-TR" sz="28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219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489651" cy="613487"/>
          </a:xfrm>
        </p:spPr>
        <p:txBody>
          <a:bodyPr/>
          <a:lstStyle/>
          <a:p>
            <a:pPr algn="l"/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Fizik Muayene Bulguları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7" name="Picture 5" descr="DSCN773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92700"/>
            <a:ext cx="3374967" cy="4426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539552" y="1268760"/>
            <a:ext cx="3657600" cy="4590288"/>
          </a:xfrm>
          <a:prstGeom prst="rect">
            <a:avLst/>
          </a:prstGeom>
          <a:ln>
            <a:noFill/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Nekrotizan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enfeksiyonun ileri dönem bulguları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Ş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iddetli ağrı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Koyu renkli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bül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Ciltte kanama 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Deride nekroz veya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ekimoz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Deride soyulma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İleri dönemde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kutanöz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anestezi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Hızlı ilerleme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Yumuşak dokuda gaz</a:t>
            </a:r>
          </a:p>
          <a:p>
            <a:pPr eaLnBrk="1" hangingPunct="1">
              <a:lnSpc>
                <a:spcPct val="90000"/>
              </a:lnSpc>
            </a:pP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9" name="Rectangle 1"/>
          <p:cNvSpPr/>
          <p:nvPr/>
        </p:nvSpPr>
        <p:spPr>
          <a:xfrm>
            <a:off x="539552" y="5719227"/>
            <a:ext cx="835292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>
                <a:solidFill>
                  <a:srgbClr val="FF3300"/>
                </a:solidFill>
              </a:rPr>
              <a:t>Subkütan dokuların </a:t>
            </a:r>
            <a:r>
              <a:rPr lang="tr-TR" sz="2400" b="1" u="sng" dirty="0">
                <a:solidFill>
                  <a:srgbClr val="FF3300"/>
                </a:solidFill>
              </a:rPr>
              <a:t>tahta sertliği hissi</a:t>
            </a:r>
            <a:r>
              <a:rPr lang="tr-TR" sz="2400" b="1" dirty="0">
                <a:solidFill>
                  <a:srgbClr val="FF3300"/>
                </a:solidFill>
              </a:rPr>
              <a:t> bulgusu ayırıcı tanıda önemli</a:t>
            </a:r>
          </a:p>
          <a:p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xmlns="" val="104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89651" cy="576064"/>
          </a:xfrm>
        </p:spPr>
        <p:txBody>
          <a:bodyPr/>
          <a:lstStyle/>
          <a:p>
            <a:pPr algn="l"/>
            <a:r>
              <a:rPr lang="tr-TR" sz="32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Fournier</a:t>
            </a:r>
            <a:r>
              <a:rPr lang="tr-TR" sz="32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Gangreni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57346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357158" y="1196752"/>
            <a:ext cx="3857652" cy="4590288"/>
          </a:xfrm>
          <a:prstGeom prst="rect">
            <a:avLst/>
          </a:prstGeom>
          <a:ln>
            <a:noFill/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Skrotum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, penis ve vulvada ani başlangıçlı 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İlerleyici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infeksiyon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Ortalama yaş 50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Çoğu hastada </a:t>
            </a: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altta yatan hastalık mevcut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Başlangıçta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perianal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ya da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retroperitoneal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infeksiyon</a:t>
            </a:r>
            <a:endParaRPr lang="tr-TR" sz="24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tr-TR" sz="2400" dirty="0" err="1" smtClean="0">
                <a:cs typeface="Times New Roman" pitchFamily="18" charset="0"/>
              </a:rPr>
              <a:t>Fasialar</a:t>
            </a:r>
            <a:r>
              <a:rPr lang="tr-TR" sz="2400" dirty="0" smtClean="0">
                <a:cs typeface="Times New Roman" pitchFamily="18" charset="0"/>
              </a:rPr>
              <a:t> boyunca </a:t>
            </a:r>
            <a:r>
              <a:rPr lang="tr-TR" sz="2400" dirty="0" err="1" smtClean="0">
                <a:cs typeface="Times New Roman" pitchFamily="18" charset="0"/>
              </a:rPr>
              <a:t>genital</a:t>
            </a:r>
            <a:r>
              <a:rPr lang="tr-TR" sz="2400" dirty="0" smtClean="0">
                <a:cs typeface="Times New Roman" pitchFamily="18" charset="0"/>
              </a:rPr>
              <a:t> sistem, </a:t>
            </a:r>
            <a:r>
              <a:rPr lang="tr-TR" sz="2400" dirty="0" err="1" smtClean="0">
                <a:cs typeface="Times New Roman" pitchFamily="18" charset="0"/>
              </a:rPr>
              <a:t>üriner</a:t>
            </a:r>
            <a:r>
              <a:rPr lang="tr-TR" sz="2400" dirty="0" smtClean="0">
                <a:cs typeface="Times New Roman" pitchFamily="18" charset="0"/>
              </a:rPr>
              <a:t> sisteme yayılım</a:t>
            </a:r>
          </a:p>
          <a:p>
            <a:pPr eaLnBrk="1" hangingPunct="1">
              <a:lnSpc>
                <a:spcPct val="90000"/>
              </a:lnSpc>
            </a:pP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Travma sonucu da meydana gelebilir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6" name="Picture 9" descr="F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412776"/>
            <a:ext cx="421797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7095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1330821" y="583265"/>
            <a:ext cx="7489651" cy="613487"/>
          </a:xfrm>
        </p:spPr>
        <p:txBody>
          <a:bodyPr/>
          <a:lstStyle/>
          <a:p>
            <a:pPr algn="l"/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Isırık Sonrası Gelişen Deri ve Yumuşak Doku </a:t>
            </a:r>
            <a:r>
              <a:rPr lang="tr-TR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</a:t>
            </a: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nfeksiyonları</a:t>
            </a:r>
            <a:endParaRPr lang="tr-TR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8" name="7 İçerik Yer Tutucusu"/>
          <p:cNvSpPr>
            <a:spLocks noGrp="1"/>
          </p:cNvSpPr>
          <p:nvPr>
            <p:ph sz="half" idx="4294967295"/>
          </p:nvPr>
        </p:nvSpPr>
        <p:spPr>
          <a:xfrm>
            <a:off x="500034" y="1817464"/>
            <a:ext cx="4429156" cy="5040560"/>
          </a:xfrm>
          <a:prstGeom prst="rect">
            <a:avLst/>
          </a:prstGeom>
          <a:ln w="19050"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Genellikle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aerop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ve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anaerop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bakterilerin bir arada olduğu karma bakteriyel enfeksiyonlardır. 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Köpek ve kedi ısırığı sonrası en sık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Pastorella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türleri etkendir. 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Ayrıca </a:t>
            </a:r>
            <a:r>
              <a:rPr lang="tr-TR" sz="2400" i="1" dirty="0" smtClean="0">
                <a:solidFill>
                  <a:schemeClr val="tx1"/>
                </a:solidFill>
                <a:cs typeface="Times New Roman" pitchFamily="18" charset="0"/>
              </a:rPr>
              <a:t>S. </a:t>
            </a:r>
            <a:r>
              <a:rPr lang="tr-TR" sz="2400" i="1" dirty="0" err="1" smtClean="0">
                <a:solidFill>
                  <a:schemeClr val="tx1"/>
                </a:solidFill>
                <a:cs typeface="Times New Roman" pitchFamily="18" charset="0"/>
              </a:rPr>
              <a:t>aureus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ve streptokoklar da etken olarak görülebilir. </a:t>
            </a:r>
          </a:p>
          <a:p>
            <a:pPr marL="3429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Aspleni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ve karaciğer yetmezliği olan olgularda </a:t>
            </a:r>
            <a:r>
              <a:rPr lang="tr-TR" sz="2400" i="1" dirty="0" err="1" smtClean="0">
                <a:solidFill>
                  <a:schemeClr val="tx1"/>
                </a:solidFill>
                <a:cs typeface="Times New Roman" pitchFamily="18" charset="0"/>
              </a:rPr>
              <a:t>Capnocytphaga</a:t>
            </a:r>
            <a:r>
              <a:rPr lang="tr-TR" sz="2400" i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i="1" dirty="0" err="1" smtClean="0">
                <a:solidFill>
                  <a:schemeClr val="tx1"/>
                </a:solidFill>
                <a:cs typeface="Times New Roman" pitchFamily="18" charset="0"/>
              </a:rPr>
              <a:t>canimorsus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ısırık sonrası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sepsis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ve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bakteriyemi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nedeni olabilir. </a:t>
            </a:r>
          </a:p>
          <a:p>
            <a:pPr marL="3429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Bacteroides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türleri,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anaerob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streptokoklar,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peptostreptokoklar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da etken olabilir.</a:t>
            </a:r>
          </a:p>
          <a:p>
            <a:endParaRPr lang="tr-TR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3 İçerik Yer Tutucusu"/>
          <p:cNvSpPr>
            <a:spLocks noGrp="1"/>
          </p:cNvSpPr>
          <p:nvPr>
            <p:ph sz="half" idx="4294967295"/>
          </p:nvPr>
        </p:nvSpPr>
        <p:spPr>
          <a:xfrm>
            <a:off x="4860032" y="1817464"/>
            <a:ext cx="3998248" cy="5040560"/>
          </a:xfrm>
          <a:prstGeom prst="rect">
            <a:avLst/>
          </a:prstGeom>
          <a:ln w="1905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Tanı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None/>
            </a:pP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200" dirty="0" smtClean="0">
                <a:solidFill>
                  <a:schemeClr val="tx1"/>
                </a:solidFill>
                <a:cs typeface="Times New Roman" pitchFamily="18" charset="0"/>
              </a:rPr>
              <a:t>Enfeksiyondan şüpheleniliyorsa </a:t>
            </a:r>
            <a:r>
              <a:rPr lang="tr-TR" sz="2200" dirty="0" err="1" smtClean="0">
                <a:solidFill>
                  <a:schemeClr val="tx1"/>
                </a:solidFill>
                <a:cs typeface="Times New Roman" pitchFamily="18" charset="0"/>
              </a:rPr>
              <a:t>aerop</a:t>
            </a:r>
            <a:r>
              <a:rPr lang="tr-TR" sz="2200" dirty="0" smtClean="0">
                <a:solidFill>
                  <a:schemeClr val="tx1"/>
                </a:solidFill>
                <a:cs typeface="Times New Roman" pitchFamily="18" charset="0"/>
              </a:rPr>
              <a:t> ve </a:t>
            </a:r>
            <a:r>
              <a:rPr lang="tr-TR" sz="2200" dirty="0" err="1" smtClean="0">
                <a:solidFill>
                  <a:schemeClr val="tx1"/>
                </a:solidFill>
                <a:cs typeface="Times New Roman" pitchFamily="18" charset="0"/>
              </a:rPr>
              <a:t>anaerop</a:t>
            </a:r>
            <a:r>
              <a:rPr lang="tr-TR" sz="2200" dirty="0" smtClean="0">
                <a:solidFill>
                  <a:schemeClr val="tx1"/>
                </a:solidFill>
                <a:cs typeface="Times New Roman" pitchFamily="18" charset="0"/>
              </a:rPr>
              <a:t> kültürler alınmalı, </a:t>
            </a:r>
          </a:p>
          <a:p>
            <a:r>
              <a:rPr lang="tr-TR" sz="2200" dirty="0" smtClean="0">
                <a:solidFill>
                  <a:schemeClr val="tx1"/>
                </a:solidFill>
                <a:cs typeface="Times New Roman" pitchFamily="18" charset="0"/>
              </a:rPr>
              <a:t>CRP </a:t>
            </a:r>
          </a:p>
          <a:p>
            <a:r>
              <a:rPr lang="tr-TR" sz="2200" dirty="0" smtClean="0">
                <a:solidFill>
                  <a:schemeClr val="tx1"/>
                </a:solidFill>
                <a:cs typeface="Times New Roman" pitchFamily="18" charset="0"/>
              </a:rPr>
              <a:t>Sedimantasyon değerlerine bakılmalıdır.</a:t>
            </a:r>
          </a:p>
          <a:p>
            <a:pPr>
              <a:buNone/>
            </a:pP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557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84993998"/>
              </p:ext>
            </p:extLst>
          </p:nvPr>
        </p:nvGraphicFramePr>
        <p:xfrm>
          <a:off x="714348" y="1000108"/>
          <a:ext cx="7671795" cy="5430431"/>
        </p:xfrm>
        <a:graphic>
          <a:graphicData uri="http://schemas.openxmlformats.org/drawingml/2006/table">
            <a:tbl>
              <a:tblPr firstRow="1" firstCol="1" bandRow="1"/>
              <a:tblGrid>
                <a:gridCol w="1682804"/>
                <a:gridCol w="1458856"/>
                <a:gridCol w="2161879"/>
                <a:gridCol w="2368256"/>
              </a:tblGrid>
              <a:tr h="33528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1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Isırık</a:t>
                      </a:r>
                      <a:r>
                        <a:rPr lang="en-US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US" sz="1100" b="1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ürüne</a:t>
                      </a:r>
                      <a:r>
                        <a:rPr lang="en-US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1100" b="1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öre</a:t>
                      </a:r>
                      <a:r>
                        <a:rPr lang="en-US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1100" b="1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ntimikrobiyal</a:t>
                      </a:r>
                      <a:r>
                        <a:rPr lang="en-US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1100" b="1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jan</a:t>
                      </a:r>
                      <a:endParaRPr lang="tr-TR" sz="1100" b="1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Erişkin</a:t>
                      </a:r>
                      <a:r>
                        <a:rPr lang="en-US" sz="1100" b="1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oz</a:t>
                      </a:r>
                      <a:endParaRPr lang="tr-TR" sz="1100" b="1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Oral/</a:t>
                      </a:r>
                      <a:r>
                        <a:rPr lang="en-US" sz="1100" b="1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endParaRPr lang="tr-TR" sz="1100" b="1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Çocuk</a:t>
                      </a:r>
                      <a:r>
                        <a:rPr lang="en-US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1100" b="1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ozu</a:t>
                      </a:r>
                      <a:endParaRPr lang="tr-TR" sz="1100" b="1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100" b="1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ç</a:t>
                      </a:r>
                      <a:r>
                        <a:rPr lang="en-US" sz="1100" b="1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ıklamalar</a:t>
                      </a:r>
                      <a:endParaRPr lang="tr-TR" sz="1100" b="1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0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Amoksisilin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klavulanik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asit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 500-875 mg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20-40 mg/kg/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Bazı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gram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negatifler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dirençli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Ampisilin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sulbaktam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3x1,5-3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2-4x50-100 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Bazı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gram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negatifler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dirençli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3210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Piperasilin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tazobaktam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3x3,375 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3x112 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-12 y</a:t>
                      </a:r>
                      <a:endParaRPr lang="tr-TR" sz="1100" dirty="0" smtClean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aseline="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3x3,375 g</a:t>
                      </a:r>
                      <a:r>
                        <a:rPr lang="tr-TR" sz="1100" baseline="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12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yaş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Ertapenem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1 gr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2x15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i.v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ay-12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ya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ş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MRSA’ya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etkisiz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İmipenem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4x500mg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3-4x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i.v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3ay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MRSA’ya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etkisiz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Meropenem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3x1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3x20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i.v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MRSA’ya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etkisiz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3210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Doksisiklin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2x100 mg  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2x4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oral/iv  &gt;8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yaş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Pasteurella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multocida’ya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çok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etkili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, </a:t>
                      </a:r>
                      <a:endParaRPr lang="tr-TR" sz="1100" dirty="0" smtClean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bazı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streptokoklar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dirençli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80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Penisilin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+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ikloksasilin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4x500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+</a:t>
                      </a:r>
                      <a:endParaRPr lang="tr-TR" sz="1100" dirty="0" smtClean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4 x500 mg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3-4 x40.000-60 000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İU/kg/g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ü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n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6-4 x 0,125 -0.25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aseline="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 ay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3210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TMP-SMZ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2x160/800 mg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2x8mg/kg/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Aeroblara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karşı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etkili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anaeroblara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karşı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etkisiz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0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Metronidazol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4x250-500 mg 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 x 15  mg/kg/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i.v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Anaeroblara karşı etkili aeroblara karşı etkisiz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3210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Klindamisin 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3x300 mg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3-4x10-13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i.v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Stafilokok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ve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streptokoklara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karşı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oldukça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etkili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68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Sefuroksim 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2x500 mg 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3-4x30-100 mg/kg/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4815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Seftriakson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Sefotaksim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2x1 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3-4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1-2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1x20-80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iv 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1 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yaş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2-3x50-100 mg/kg/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, iv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1 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yaş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Siprofloksasin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 500-750 mg 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3x30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 /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iv  &gt;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5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yaş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Pasteurella multocida’ya çok etkili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Moksifloksasin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400 mg</a:t>
                      </a:r>
                      <a:endParaRPr lang="tr-TR" sz="110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önerilmez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Levofloksasin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750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Önerilmez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488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İNSAN</a:t>
                      </a:r>
                      <a:r>
                        <a:rPr lang="tr-TR" sz="16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ISIRIKLARINDA TEDAVİ</a:t>
                      </a:r>
                      <a:endParaRPr lang="tr-TR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Times New Roman" panose="02020603050405020304" pitchFamily="18" charset="0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Times New Roman" panose="02020603050405020304" pitchFamily="18" charset="0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Times New Roman" panose="02020603050405020304" pitchFamily="18" charset="0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0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Amoksisilin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klavulanik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asit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3x500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 </a:t>
                      </a: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20-40 mg/kg/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Bazı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gram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negatifler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dirençli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Ampisilin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sulbaktam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4x 1,5-3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3x 20-40 mg/kg/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Bazı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gram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negatifler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dirençli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16052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Doksisiklin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2x100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2x4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mg/kg/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gün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oral/iv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tr-TR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8 </a:t>
                      </a:r>
                      <a:r>
                        <a:rPr lang="en-US" sz="1100" dirty="0" err="1" smtClean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yaş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Bazı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streptokoklar</a:t>
                      </a:r>
                      <a:r>
                        <a:rPr lang="en-US" sz="1100" dirty="0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Cambria"/>
                          <a:cs typeface="Times New Roman" panose="02020603050405020304" pitchFamily="18" charset="0"/>
                        </a:rPr>
                        <a:t>dirençli</a:t>
                      </a:r>
                      <a:endParaRPr lang="tr-TR" sz="1100" dirty="0">
                        <a:effectLst/>
                        <a:latin typeface="+mn-lt"/>
                        <a:ea typeface="Cambria"/>
                        <a:cs typeface="Times New Roman" panose="02020603050405020304" pitchFamily="18" charset="0"/>
                      </a:endParaRPr>
                    </a:p>
                  </a:txBody>
                  <a:tcPr marL="14518" marR="14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</a:tbl>
          </a:graphicData>
        </a:graphic>
      </p:graphicFrame>
      <p:sp>
        <p:nvSpPr>
          <p:cNvPr id="5" name="1 Başlık"/>
          <p:cNvSpPr txBox="1">
            <a:spLocks/>
          </p:cNvSpPr>
          <p:nvPr/>
        </p:nvSpPr>
        <p:spPr>
          <a:xfrm>
            <a:off x="1355304" y="260648"/>
            <a:ext cx="7239000" cy="57606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Hayvan Isırığı Tedavi-1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48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239000" cy="576064"/>
          </a:xfrm>
        </p:spPr>
        <p:txBody>
          <a:bodyPr/>
          <a:lstStyle/>
          <a:p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Hayvan Isırığı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T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edavi-2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827584" y="1412776"/>
            <a:ext cx="7467600" cy="4419600"/>
          </a:xfrm>
          <a:ln>
            <a:noFill/>
          </a:ln>
        </p:spPr>
        <p:txBody>
          <a:bodyPr>
            <a:normAutofit lnSpcReduction="10000"/>
          </a:bodyPr>
          <a:lstStyle/>
          <a:p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Kedi veya köpek ısırıkları sonrasında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preemptif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antimikrobiyal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tedavi </a:t>
            </a:r>
            <a:r>
              <a:rPr lang="tr-TR" b="1" dirty="0" smtClean="0">
                <a:solidFill>
                  <a:srgbClr val="FF0000"/>
                </a:solidFill>
                <a:cs typeface="Times New Roman" pitchFamily="18" charset="0"/>
              </a:rPr>
              <a:t>3-5 gün süre 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ile </a:t>
            </a:r>
            <a:r>
              <a:rPr lang="tr-TR" u="sng" dirty="0" smtClean="0">
                <a:solidFill>
                  <a:schemeClr val="tx1"/>
                </a:solidFill>
                <a:cs typeface="Times New Roman" pitchFamily="18" charset="0"/>
              </a:rPr>
              <a:t>aşağıdaki </a:t>
            </a:r>
            <a:r>
              <a:rPr lang="tr-TR" u="sng" dirty="0" err="1" smtClean="0">
                <a:solidFill>
                  <a:schemeClr val="tx1"/>
                </a:solidFill>
                <a:cs typeface="Times New Roman" pitchFamily="18" charset="0"/>
              </a:rPr>
              <a:t>endikasyonlarda</a:t>
            </a:r>
            <a:r>
              <a:rPr lang="tr-TR" u="sng" dirty="0" smtClean="0">
                <a:solidFill>
                  <a:schemeClr val="tx1"/>
                </a:solidFill>
                <a:cs typeface="Times New Roman" pitchFamily="18" charset="0"/>
              </a:rPr>
              <a:t> mutlaka yapılmalıdır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</a:p>
          <a:p>
            <a:pPr lvl="0"/>
            <a:r>
              <a:rPr lang="tr-TR" b="1" dirty="0" err="1" smtClean="0">
                <a:solidFill>
                  <a:schemeClr val="tx1"/>
                </a:solidFill>
                <a:cs typeface="Times New Roman" pitchFamily="18" charset="0"/>
              </a:rPr>
              <a:t>İmmünkompromize</a:t>
            </a:r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 hastalar</a:t>
            </a:r>
          </a:p>
          <a:p>
            <a:pPr lvl="0"/>
            <a:r>
              <a:rPr lang="tr-TR" b="1" dirty="0" err="1" smtClean="0">
                <a:solidFill>
                  <a:schemeClr val="tx1"/>
                </a:solidFill>
                <a:cs typeface="Times New Roman" pitchFamily="18" charset="0"/>
              </a:rPr>
              <a:t>Asplenik</a:t>
            </a:r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 hastalar</a:t>
            </a:r>
          </a:p>
          <a:p>
            <a:pPr lvl="0"/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İleri düzey karaciğer yetmezliği olan hastalar</a:t>
            </a:r>
          </a:p>
          <a:p>
            <a:pPr lvl="0"/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Etkilenen bölgede ödem olan hastalar</a:t>
            </a:r>
          </a:p>
          <a:p>
            <a:pPr lvl="0"/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Yüz veya el gibi bölgelerden olan yaralanmalar</a:t>
            </a:r>
          </a:p>
          <a:p>
            <a:r>
              <a:rPr lang="tr-TR" b="1" dirty="0" err="1" smtClean="0">
                <a:solidFill>
                  <a:schemeClr val="tx1"/>
                </a:solidFill>
                <a:cs typeface="Times New Roman" pitchFamily="18" charset="0"/>
              </a:rPr>
              <a:t>Periost</a:t>
            </a:r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 veya eklem kapsülüne etki eden</a:t>
            </a:r>
          </a:p>
          <a:p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229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30821" y="151217"/>
            <a:ext cx="7489651" cy="613487"/>
          </a:xfrm>
        </p:spPr>
        <p:txBody>
          <a:bodyPr/>
          <a:lstStyle/>
          <a:p>
            <a:pPr algn="l"/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Kedi Tırmığı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H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astalığı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460374" y="1124744"/>
            <a:ext cx="4039617" cy="5135880"/>
          </a:xfrm>
          <a:prstGeom prst="rect">
            <a:avLst/>
          </a:prstGeom>
          <a:ln>
            <a:noFill/>
          </a:ln>
        </p:spPr>
        <p:txBody>
          <a:bodyPr>
            <a:normAutofit fontScale="92500"/>
          </a:bodyPr>
          <a:lstStyle/>
          <a:p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Etkeni </a:t>
            </a:r>
            <a:r>
              <a:rPr lang="tr-TR" sz="2400" b="1" i="1" dirty="0" err="1" smtClean="0">
                <a:solidFill>
                  <a:schemeClr val="tx1"/>
                </a:solidFill>
                <a:cs typeface="Times New Roman" pitchFamily="18" charset="0"/>
              </a:rPr>
              <a:t>Bartonella</a:t>
            </a:r>
            <a:r>
              <a:rPr lang="tr-TR" sz="2400" b="1" i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b="1" i="1" dirty="0" err="1" smtClean="0">
                <a:solidFill>
                  <a:schemeClr val="tx1"/>
                </a:solidFill>
                <a:cs typeface="Times New Roman" pitchFamily="18" charset="0"/>
              </a:rPr>
              <a:t>henselae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Isırık veya tırmalama sonrası 3-30 gün içinde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papül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veya püstül tablosu gelişir. 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Bölgesel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lenfadenopati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3 hafta içerisinde gelişmektedir. </a:t>
            </a:r>
          </a:p>
          <a:p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Ekstranodal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hastalık tablosu nadir </a:t>
            </a:r>
          </a:p>
          <a:p>
            <a:pPr lvl="1"/>
            <a:r>
              <a:rPr lang="tr-TR" dirty="0" smtClean="0">
                <a:cs typeface="Times New Roman" pitchFamily="18" charset="0"/>
              </a:rPr>
              <a:t>genellikle santral sinir sistemi, karaciğer, dalak, kemik ve akciğerlerde gözlenir. </a:t>
            </a:r>
          </a:p>
          <a:p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Lenfadenopati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genellikle</a:t>
            </a:r>
          </a:p>
          <a:p>
            <a:pPr>
              <a:buNone/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    1-6 ay içinde gerilemektedir. </a:t>
            </a:r>
          </a:p>
          <a:p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3 İçerik Yer Tutucusu"/>
          <p:cNvSpPr>
            <a:spLocks noGrp="1"/>
          </p:cNvSpPr>
          <p:nvPr>
            <p:ph sz="half" idx="4294967295"/>
          </p:nvPr>
        </p:nvSpPr>
        <p:spPr>
          <a:xfrm>
            <a:off x="4644008" y="1340768"/>
            <a:ext cx="3657600" cy="153276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Tedavide </a:t>
            </a:r>
            <a:r>
              <a:rPr lang="tr-TR" b="1" dirty="0" err="1" smtClean="0">
                <a:solidFill>
                  <a:schemeClr val="tx1"/>
                </a:solidFill>
                <a:cs typeface="Times New Roman" pitchFamily="18" charset="0"/>
              </a:rPr>
              <a:t>eritromisin</a:t>
            </a:r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 yada </a:t>
            </a:r>
            <a:r>
              <a:rPr lang="tr-TR" b="1" dirty="0" err="1" smtClean="0">
                <a:solidFill>
                  <a:schemeClr val="tx1"/>
                </a:solidFill>
                <a:cs typeface="Times New Roman" pitchFamily="18" charset="0"/>
              </a:rPr>
              <a:t>doksisiklin</a:t>
            </a:r>
            <a:r>
              <a:rPr lang="tr-TR" b="1" dirty="0" smtClean="0">
                <a:solidFill>
                  <a:schemeClr val="tx1"/>
                </a:solidFill>
                <a:cs typeface="Times New Roman" pitchFamily="18" charset="0"/>
              </a:rPr>
              <a:t> 4 hafta önerilir.</a:t>
            </a:r>
            <a:endParaRPr lang="tr-TR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88066" name="AutoShape 2" descr="data:image/jpeg;base64,/9j/4AAQSkZJRgABAQAAAQABAAD/2wCEAAkGBxQSEhQUEhQUFBQUFxUUFRUVFBQUFRUUFRQWFhQUFBQYHCggGBolHBQUITEhJSkrLi4uFx8zODMsNygtLisBCgoKDg0OGhAQFywcHBwsLCwsLCwsLCwsLCwsLCwrLCwsLCwsLCwsLCwsLCwsNywsLCwsMiwsNywrLCsrLCsrK//AABEIAMIBBAMBIgACEQEDEQH/xAAbAAACAwEBAQAAAAAAAAAAAAADBAABAgUHBv/EADUQAAIBAgQEBAUEAQQDAAAAAAABAgMRBCExQRJRYXEFE5HwBoGhscEiMlLRFAdC4fEjcsL/xAAZAQADAQEBAAAAAAAAAAAAAAAAAQIDBAX/xAAiEQEBAAIDAAMBAAMBAAAAAAAAAQIRAxIhEzFBBDJRYSL/2gAMAwEAAhEDEQA/AOk2CqItVES9zy3twvwl8DDcNiTYaO5egoZp3FpVESNVvoB01KqjEpszShY1IGdCeRmZdRApsY2zJgpGpMBKYjalNlwYK5viyGKI5GXIzFloCSxOFhYosC2E4kdMOi+EDLUnKEuKEpRa3TsfSeFfGVSH6a644/yS/V81ucN0zLgVjncfpGfFjnPXp3h/ilOur0pqXTdd0OM8jpuUJcUJOMlunY+q8E+MNIYnLZVF/wDS/J04c0v24OX+XLH3F9kzBcJqSUk00801mn2LeZvK5WLIzKkuSCMnCAJzwMJf7V6ApeE0rfsXodEqwByF4FRv+1egaPhFJP8AavQ6XCVYD9KR8JpfxRY1ZkAbryPzJILDFPkajTCRp3PNe7aF/kNk4m9TcqZUkCbW6aQRMWU0T/JS3GV2cjMk5nOni+RnzJPcKNftOymAnUMoviQaT2CzBsNKQNsNKlDJFm2ilESto2RSKlIjYAWNQ2pC3FY3GqBGIMILRqhFUAhirGOMviA9pwg5wCpkYKPeBePTwzSd5UnrHePWP9HoeDxkKsFOElKL3X2Z5PJDXg/i88LO8c4P90Nn1XJm3Hy68rk5/wCaZf8ArH7eqXKkxLw3xGFeCnTd09t090xux2SvNss8qy7kSNXAlJELTJcAuLLIokAPK4IImji/5U1yMyxEjz/HtXbsSqoDONznxxZpY0NJ9NOkgcqaAvGIr/KTDR+t2zLbM+aWhaFTjM+YbaQOQxNLVQnECnMBKvYDOOZmVc5lTFgpVWw0PHQniDPnCMYSZuNLuJUPKqEhIRjTYxSyErqbiFpsxSDqAJ22kWoGoJrUYggGwVAtIPwmZUwIFwF6tBjrhYywG7KX8Nx9TDT44PL/AHR2kup6J4T4vTrw4oPNfujvF9VyPPJ07g8PVnRmp03aS9GuT6GvHy3Hxjz8E5Jufb1eLLUzi+B+NRxEcspx/dD8rodeLOyXc3HmZY3G6o1y0gHFmbuNIqZASIAeHyjK+wVRbLjIJxo4NPY3QnR6g3R6hXUAOqMdm/Lp2d+Pi2d1YClbcqpXiC8y+iv9A0fc5CtYJ/lIRUZM1HDve7At7MyxS5gZ4vlc3DDdBilheghqkLyZccG3qdiGGsbjR5DDlwwKQ1HCrkPKka8qwgRVBGlhxtQNcJC5svHCkeGG0WkmBy5E4xsx6mrleWSimr9AGU36JwIJBBIwuU4gmNxRJRM03mGQHrQDiDlHmHmDlZgNFpRtoBk+Y1KItUQLxmw6FeVKanB8Mlv+H0PvPBPG1iI7Rmv3R/K6HnVadguAxsoTU6btKPo+j6GnHyXG/wDGH9P88ym59vVVIibuKeE+IxxFNTjk9JL+LWq7DbSO/e/Xk2aumkmQymQCeI1K6W4CWLey9TKo3G6GFODx7BZOb3sbjhW9bs6UMKNUsOIdXLp4LoM08IdaGGMypBac056w5uGHHY0uYSMRK0VjRCwpWDygU4gWrQ/LCQgbpx0DcJURl54XdEtwDlKIqeOyzTTMt8xvyxerGxDpxkpOUrM3CpZ5p257eovVFaqbt+ppp3XIVrfo7ikW8mc7D1cs/RBpYhXQIvG6tLQk5AKNQJUBhcNUOUuparAXSd1vnmg0EBzTUqvPQWlU6hKlO4lKPL3YGuOMsMRq8yVJqxz0756NWy53bzQxDME3H9L1FfdC84Zp8tVz6nR8lFyojK6rofDfi6w83xX4J5O23KSR9/QmppSi04vNNHlU6R9D8KeLeTJU6j/8c3Zb8Mtn2Onh5NeV5v8ATwT/ACj7jh6kKcb6FnU4HjeGw1x6lQA4ZZHSpUzzdveuGlU6SC+UGhTLdMpl5sNxsVYNBZ5mqschHPspOJuEDahzMzaQmmvxmaKQKpUvoFpyDZ3DUbjTCRBKRt1PQqZMssahvhM3ua4sidiRUp2Eq0r6DLzATgTXTx6hGshVxOhWVve4o1nyQOuexqnn+SsRhy8Pr70Dzjnb17LQEX7bwsnpyR0I8hKH6dRunP095hGHJG3D6AZ5Zh4yzB1vwDCfYFSTlpy1B1aGV9X3/GwWjG2W39jMaQNMc+rlRwbebQwsPZD6VjNSI1Xk2SsWswtWmYsDKgzgDk1a3MNOQtMcumeXr6Lw34tnSpxhKCnwqylvbZMh8wpMht8tc94cTFOjwO+3L3odHDZ5mKkXK7SyTRqDcdDB35XcNqJfAZpafkZjYvbmyAVN6sqftjN/+het7QqMLulqsvf5OdWxDemn379BzEJvLbd8+/QRqUZO3Dlfd8uZLt45AqVbMb8/IXqxUc5dvnqioUnw8UvTewmmUlPUpXCN3RzaVb6h4ye/vuDO8Z6mF2M4VZBZQ5Dc9mqA376gprTuMzp7e7ga6075iaYVzsb6Zg6GG4le9kPYmKavkDdopcuHVc+oOjv5456fDKz7fI6+AjaN3a76XsjkU48csj6KjRtFej7BC5KSqYfjvqrJv0MUZWSVxyorXfyOfUv3Ap7PXQv6mWtHuhfDSdun3G456g57jqlk8xqnoY8ldjUkCaLJGbGIyI5ASTgKVFYYdW24NxTGAJpAuEO4GuECthRUyDPCQeydaCytouwKpQuHppN59+4ZR5+oa2Xayl6KVraW+3MKofK/0B1I59COedk9fsBat9EXTt3AVo2z55emrGdr/JfkHWf6b76f0MsaWqUr5X/9n+ECp0byul+lK3LTVsKlayff5du4R083nba/yyQR1Y5ORWpcdTJfphd+/mStU4nZftta/N3V39vQZmlayyVs/wAisato24VdvXryvsiW29rhhXnp+m+fO+genSTS6Zvn7uYqYlNcPrbmg1Csk3B/uatb7fcbPtl+i4aWwxYWoQ4f75ve3QZjK7fQTPkbcRHEZu3Rt+g+3YTqfql1FS47qhVIXhprkc2vBpOOv2OzVVsvkhKtDiaVnd5/SwV0Y5g+GUP03e7+h22racvwAoU84rZLMcpLMIx5M90rXhfLf79xGtJJWtpc6tVanLxEb35LQKvjuy1CvbXTYco1bu4jVp3V0rW65vsEwuV7Z259SWuWMs8dKTMOJiPUtT2KclmmJzs7FKYThvqThsCbQK9K5dKFlZGmmaQx28DmtwXGNWMTpAnsV4mQudN3LBrp1sPiYvNOy3+ftjSeV1p/Z8zCi03ZuzOvh6nCravrqOU+Tjn4exOSz2v6nJoV9XfN5JW0itxytV4rLZC/lK9xUsdSem/MVlb05Iuo89sgVNZfQpsNsb9qnrda/jkYlny/Bc2DcrAvGhzy/r8nPxM7X5DuInlc5GIqXfbO3Ng6sL5s1gadnffb5fkFTxNSU+JZRvnbTK9lf1Ko41cLdmr/ALU9VYJTqxfpe2mYimW7vR6nXu7Lt/Y4pLRaLU59Npe/oHpzyDaOT0655AqMs2/khedVkVSy97gzgtSepWHhbN/uf06AoZ9vv0GE9skJVo1O+vMKnkBi76ElO7stBs7Uq1MsvkL1Kei3+wV5u+y06sijfvzE0xuiVWi9Fpp/0bo0rDSiW0Gl3k3NBTRlMNw7ApQsNEqlMJdWByiRME5YrRJEaMtjZ6Wr3KbKlKxXmALG1FshIzyKAtUpXgZWMyepqtO4lwPPluDpwz3PXToV7pfUY4zn4dWDqoDPkylvhtT5FSqCqqE8wGQtSoC4gc5A5VNgVjRKkrnNxNJ3yHLkkhNsc9EoUm82HpUrMImTiAXkEpwzDOSSsL+bYz5lwZ22mHIjnsLzqW7m6AFs5DJGogVPPIYprK7eQk9heKy7lZ6LV69gdOfFm9Nl23YemrZv3yAS6RRCJalKf/BUegK2liLmSRTerA13zMSRfI2MvoHgBuNtRuXUDwXBUyCLcVqW0RID0VqJsHTuhuaASpgf4y49yF2KBOyPnGvMRxpYuK1lH1QSGKT0kvVG3Rzd3UjWN+b1Od5/VeqLdTsLqXd0PPLjUOe5svzA6jsclUMuYm6nb6FeZ1Xqg6H3hzzbFOt/yIyrL+S9UTj5adw6UdzbrGfNFfMMOqLqfc3Kt7/sp17dRPiNRF1VMztOV9Rh1jmqpsGhLqKwbdKlP5BfO4n0RzPMvroN0Zkm6UZL3z/oJGoJU5hk7ipmYsLTYvGXIImBbbuasrGV9PuZc7ANtKBtl3MtjLspsG3yLk2ymraguVfDbuUol6+8i2sgVthxMSgHijEmAlA4CBU0QDIT/wBP3s4ruBl8ATe6PT5Q+ZItJ/Y9Lpi8T5cnlb+AKy/iVH4Cq2vlfY9YbW5SSWgdMR8teVS+Ba26vu+5dP4Dq9Ff3c9TbWvIz5V9bX6cg+PEfLk8xpfAM3q1ZaG3/ptLP9UV8j07yeSsYV0PpB8uTyiv/p5NaNP5Cc/gfEU86d01yevdHtE535A5UVro0LpDnLk8TqUa1LKtSknzSyfUXWPp7vhfKSa/B7bXwcZ/uSfdI4Xi/wAK0KuflxT5om8UaY8/+3mykmrxt3vdBLHWx3wFUi+KhUaf8c8zg1+Kk+GtGUJLe36WZZcdjfHklHUktyOfLMEqatfVd9S1Iysaym4a5u41Tqe/7OdGXUYhNbakWLldCNQbhLI5UZDVCoSp0oM15lhbzAif0JIxFhBdMK5AKM2ZuDS6k4loBaFlIxJXJe5q7GW9KLTIS4KmSNfIy0auYsCpVJkKZAXqvv46oK9SEPUeAF/ZNyEAJW1MvUhBgelqDrbEIBpV/BmCIQAqGjMVdPfUhADED5T4woxcM4p90iEJy+mnH9vN8CrVaiWStpt6DlXT5kIcuTtxSYWnoUQhpDENRqnqQhlWhmIaP5KII6YgbIQRLloaprL3yIQZCL+jTIQEJv75FpZEIBwJGmiEBeIctSyEG1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88068" name="AutoShape 4" descr="data:image/jpeg;base64,/9j/4AAQSkZJRgABAQAAAQABAAD/2wCEAAkGBxQSEhQUEhQUFBQUFxUUFRUVFBQUFRUUFRQWFhQUFBQYHCggGBolHBQUITEhJSkrLi4uFx8zODMsNygtLisBCgoKDg0OGhAQFywcHBwsLCwsLCwsLCwsLCwsLCwrLCwsLCwsLCwsLCwsLCwsNywsLCwsMiwsNywrLCsrLCsrK//AABEIAMIBBAMBIgACEQEDEQH/xAAbAAACAwEBAQAAAAAAAAAAAAADBAABAgUHBv/EADUQAAIBAgQEBAUEAQQDAAAAAAABAgMRBCExQRJRYXEFE5HwBoGhscEiMlLRFAdC4fEjcsL/xAAZAQADAQEBAAAAAAAAAAAAAAAAAQIDBAX/xAAiEQEBAAIDAAMBAAMBAAAAAAAAAQIRAxIhEzFBBDJRYSL/2gAMAwEAAhEDEQA/AOk2CqItVES9zy3twvwl8DDcNiTYaO5egoZp3FpVESNVvoB01KqjEpszShY1IGdCeRmZdRApsY2zJgpGpMBKYjalNlwYK5viyGKI5GXIzFloCSxOFhYosC2E4kdMOi+EDLUnKEuKEpRa3TsfSeFfGVSH6a644/yS/V81ucN0zLgVjncfpGfFjnPXp3h/ilOur0pqXTdd0OM8jpuUJcUJOMlunY+q8E+MNIYnLZVF/wDS/J04c0v24OX+XLH3F9kzBcJqSUk00801mn2LeZvK5WLIzKkuSCMnCAJzwMJf7V6ApeE0rfsXodEqwByF4FRv+1egaPhFJP8AavQ6XCVYD9KR8JpfxRY1ZkAbryPzJILDFPkajTCRp3PNe7aF/kNk4m9TcqZUkCbW6aQRMWU0T/JS3GV2cjMk5nOni+RnzJPcKNftOymAnUMoviQaT2CzBsNKQNsNKlDJFm2ilESto2RSKlIjYAWNQ2pC3FY3GqBGIMILRqhFUAhirGOMviA9pwg5wCpkYKPeBePTwzSd5UnrHePWP9HoeDxkKsFOElKL3X2Z5PJDXg/i88LO8c4P90Nn1XJm3Hy68rk5/wCaZf8ArH7eqXKkxLw3xGFeCnTd09t090xux2SvNss8qy7kSNXAlJELTJcAuLLIokAPK4IImji/5U1yMyxEjz/HtXbsSqoDONznxxZpY0NJ9NOkgcqaAvGIr/KTDR+t2zLbM+aWhaFTjM+YbaQOQxNLVQnECnMBKvYDOOZmVc5lTFgpVWw0PHQniDPnCMYSZuNLuJUPKqEhIRjTYxSyErqbiFpsxSDqAJ22kWoGoJrUYggGwVAtIPwmZUwIFwF6tBjrhYywG7KX8Nx9TDT44PL/AHR2kup6J4T4vTrw4oPNfujvF9VyPPJ07g8PVnRmp03aS9GuT6GvHy3Hxjz8E5Jufb1eLLUzi+B+NRxEcspx/dD8rodeLOyXc3HmZY3G6o1y0gHFmbuNIqZASIAeHyjK+wVRbLjIJxo4NPY3QnR6g3R6hXUAOqMdm/Lp2d+Pi2d1YClbcqpXiC8y+iv9A0fc5CtYJ/lIRUZM1HDve7At7MyxS5gZ4vlc3DDdBilheghqkLyZccG3qdiGGsbjR5DDlwwKQ1HCrkPKka8qwgRVBGlhxtQNcJC5svHCkeGG0WkmBy5E4xsx6mrleWSimr9AGU36JwIJBBIwuU4gmNxRJRM03mGQHrQDiDlHmHmDlZgNFpRtoBk+Y1KItUQLxmw6FeVKanB8Mlv+H0PvPBPG1iI7Rmv3R/K6HnVadguAxsoTU6btKPo+j6GnHyXG/wDGH9P88ym59vVVIibuKeE+IxxFNTjk9JL+LWq7DbSO/e/Xk2aumkmQymQCeI1K6W4CWLey9TKo3G6GFODx7BZOb3sbjhW9bs6UMKNUsOIdXLp4LoM08IdaGGMypBac056w5uGHHY0uYSMRK0VjRCwpWDygU4gWrQ/LCQgbpx0DcJURl54XdEtwDlKIqeOyzTTMt8xvyxerGxDpxkpOUrM3CpZ5p257eovVFaqbt+ppp3XIVrfo7ikW8mc7D1cs/RBpYhXQIvG6tLQk5AKNQJUBhcNUOUuparAXSd1vnmg0EBzTUqvPQWlU6hKlO4lKPL3YGuOMsMRq8yVJqxz0756NWy53bzQxDME3H9L1FfdC84Zp8tVz6nR8lFyojK6rofDfi6w83xX4J5O23KSR9/QmppSi04vNNHlU6R9D8KeLeTJU6j/8c3Zb8Mtn2Onh5NeV5v8ATwT/ACj7jh6kKcb6FnU4HjeGw1x6lQA4ZZHSpUzzdveuGlU6SC+UGhTLdMpl5sNxsVYNBZ5mqschHPspOJuEDahzMzaQmmvxmaKQKpUvoFpyDZ3DUbjTCRBKRt1PQqZMssahvhM3ua4sidiRUp2Eq0r6DLzATgTXTx6hGshVxOhWVve4o1nyQOuexqnn+SsRhy8Pr70Dzjnb17LQEX7bwsnpyR0I8hKH6dRunP095hGHJG3D6AZ5Zh4yzB1vwDCfYFSTlpy1B1aGV9X3/GwWjG2W39jMaQNMc+rlRwbebQwsPZD6VjNSI1Xk2SsWswtWmYsDKgzgDk1a3MNOQtMcumeXr6Lw34tnSpxhKCnwqylvbZMh8wpMht8tc94cTFOjwO+3L3odHDZ5mKkXK7SyTRqDcdDB35XcNqJfAZpafkZjYvbmyAVN6sqftjN/+het7QqMLulqsvf5OdWxDemn379BzEJvLbd8+/QRqUZO3Dlfd8uZLt45AqVbMb8/IXqxUc5dvnqioUnw8UvTewmmUlPUpXCN3RzaVb6h4ye/vuDO8Z6mF2M4VZBZQ5Dc9mqA376gprTuMzp7e7ga6075iaYVzsb6Zg6GG4le9kPYmKavkDdopcuHVc+oOjv5456fDKz7fI6+AjaN3a76XsjkU48csj6KjRtFej7BC5KSqYfjvqrJv0MUZWSVxyorXfyOfUv3Ap7PXQv6mWtHuhfDSdun3G456g57jqlk8xqnoY8ldjUkCaLJGbGIyI5ASTgKVFYYdW24NxTGAJpAuEO4GuECthRUyDPCQeydaCytouwKpQuHppN59+4ZR5+oa2Xayl6KVraW+3MKofK/0B1I59COedk9fsBat9EXTt3AVo2z55emrGdr/JfkHWf6b76f0MsaWqUr5X/9n+ECp0byul+lK3LTVsKlayff5du4R083nba/yyQR1Y5ORWpcdTJfphd+/mStU4nZftta/N3V39vQZmlayyVs/wAisato24VdvXryvsiW29rhhXnp+m+fO+genSTS6Zvn7uYqYlNcPrbmg1Csk3B/uatb7fcbPtl+i4aWwxYWoQ4f75ve3QZjK7fQTPkbcRHEZu3Rt+g+3YTqfql1FS47qhVIXhprkc2vBpOOv2OzVVsvkhKtDiaVnd5/SwV0Y5g+GUP03e7+h22racvwAoU84rZLMcpLMIx5M90rXhfLf79xGtJJWtpc6tVanLxEb35LQKvjuy1CvbXTYco1bu4jVp3V0rW65vsEwuV7Z259SWuWMs8dKTMOJiPUtT2KclmmJzs7FKYThvqThsCbQK9K5dKFlZGmmaQx28DmtwXGNWMTpAnsV4mQudN3LBrp1sPiYvNOy3+ftjSeV1p/Z8zCi03ZuzOvh6nCravrqOU+Tjn4exOSz2v6nJoV9XfN5JW0itxytV4rLZC/lK9xUsdSem/MVlb05Iuo89sgVNZfQpsNsb9qnrda/jkYlny/Bc2DcrAvGhzy/r8nPxM7X5DuInlc5GIqXfbO3Ng6sL5s1gadnffb5fkFTxNSU+JZRvnbTK9lf1Ko41cLdmr/ALU9VYJTqxfpe2mYimW7vR6nXu7Lt/Y4pLRaLU59Npe/oHpzyDaOT0655AqMs2/khedVkVSy97gzgtSepWHhbN/uf06AoZ9vv0GE9skJVo1O+vMKnkBi76ElO7stBs7Uq1MsvkL1Kei3+wV5u+y06sijfvzE0xuiVWi9Fpp/0bo0rDSiW0Gl3k3NBTRlMNw7ApQsNEqlMJdWByiRME5YrRJEaMtjZ6Wr3KbKlKxXmALG1FshIzyKAtUpXgZWMyepqtO4lwPPluDpwz3PXToV7pfUY4zn4dWDqoDPkylvhtT5FSqCqqE8wGQtSoC4gc5A5VNgVjRKkrnNxNJ3yHLkkhNsc9EoUm82HpUrMImTiAXkEpwzDOSSsL+bYz5lwZ22mHIjnsLzqW7m6AFs5DJGogVPPIYprK7eQk9heKy7lZ6LV69gdOfFm9Nl23YemrZv3yAS6RRCJalKf/BUegK2liLmSRTerA13zMSRfI2MvoHgBuNtRuXUDwXBUyCLcVqW0RID0VqJsHTuhuaASpgf4y49yF2KBOyPnGvMRxpYuK1lH1QSGKT0kvVG3Rzd3UjWN+b1Od5/VeqLdTsLqXd0PPLjUOe5svzA6jsclUMuYm6nb6FeZ1Xqg6H3hzzbFOt/yIyrL+S9UTj5adw6UdzbrGfNFfMMOqLqfc3Kt7/sp17dRPiNRF1VMztOV9Rh1jmqpsGhLqKwbdKlP5BfO4n0RzPMvroN0Zkm6UZL3z/oJGoJU5hk7ipmYsLTYvGXIImBbbuasrGV9PuZc7ANtKBtl3MtjLspsG3yLk2ymraguVfDbuUol6+8i2sgVthxMSgHijEmAlA4CBU0QDIT/wBP3s4ruBl8ATe6PT5Q+ZItJ/Y9Lpi8T5cnlb+AKy/iVH4Cq2vlfY9YbW5SSWgdMR8teVS+Ba26vu+5dP4Dq9Ff3c9TbWvIz5V9bX6cg+PEfLk8xpfAM3q1ZaG3/ptLP9UV8j07yeSsYV0PpB8uTyiv/p5NaNP5Cc/gfEU86d01yevdHtE535A5UVro0LpDnLk8TqUa1LKtSknzSyfUXWPp7vhfKSa/B7bXwcZ/uSfdI4Xi/wAK0KuflxT5om8UaY8/+3mykmrxt3vdBLHWx3wFUi+KhUaf8c8zg1+Kk+GtGUJLe36WZZcdjfHklHUktyOfLMEqatfVd9S1Iysaym4a5u41Tqe/7OdGXUYhNbakWLldCNQbhLI5UZDVCoSp0oM15lhbzAif0JIxFhBdMK5AKM2ZuDS6k4loBaFlIxJXJe5q7GW9KLTIS4KmSNfIy0auYsCpVJkKZAXqvv46oK9SEPUeAF/ZNyEAJW1MvUhBgelqDrbEIBpV/BmCIQAqGjMVdPfUhADED5T4woxcM4p90iEJy+mnH9vN8CrVaiWStpt6DlXT5kIcuTtxSYWnoUQhpDENRqnqQhlWhmIaP5KII6YgbIQRLloaprL3yIQZCL+jTIQEJv75FpZEIBwJGmiEBeIctSyEG1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88070" name="AutoShape 6" descr="data:image/jpeg;base64,/9j/4AAQSkZJRgABAQAAAQABAAD/2wCEAAkGBxQSEhQUEhQUFBQUFxUUFRUVFBQUFRUUFRQWFhQUFBQYHCggGBolHBQUITEhJSkrLi4uFx8zODMsNygtLisBCgoKDg0OGhAQFywcHBwsLCwsLCwsLCwsLCwsLCwrLCwsLCwsLCwsLCwsLCwsNywsLCwsMiwsNywrLCsrLCsrK//AABEIAMIBBAMBIgACEQEDEQH/xAAbAAACAwEBAQAAAAAAAAAAAAADBAABAgUHBv/EADUQAAIBAgQEBAUEAQQDAAAAAAABAgMRBCExQRJRYXEFE5HwBoGhscEiMlLRFAdC4fEjcsL/xAAZAQADAQEBAAAAAAAAAAAAAAAAAQIDBAX/xAAiEQEBAAIDAAMBAAMBAAAAAAAAAQIRAxIhEzFBBDJRYSL/2gAMAwEAAhEDEQA/AOk2CqItVES9zy3twvwl8DDcNiTYaO5egoZp3FpVESNVvoB01KqjEpszShY1IGdCeRmZdRApsY2zJgpGpMBKYjalNlwYK5viyGKI5GXIzFloCSxOFhYosC2E4kdMOi+EDLUnKEuKEpRa3TsfSeFfGVSH6a644/yS/V81ucN0zLgVjncfpGfFjnPXp3h/ilOur0pqXTdd0OM8jpuUJcUJOMlunY+q8E+MNIYnLZVF/wDS/J04c0v24OX+XLH3F9kzBcJqSUk00801mn2LeZvK5WLIzKkuSCMnCAJzwMJf7V6ApeE0rfsXodEqwByF4FRv+1egaPhFJP8AavQ6XCVYD9KR8JpfxRY1ZkAbryPzJILDFPkajTCRp3PNe7aF/kNk4m9TcqZUkCbW6aQRMWU0T/JS3GV2cjMk5nOni+RnzJPcKNftOymAnUMoviQaT2CzBsNKQNsNKlDJFm2ilESto2RSKlIjYAWNQ2pC3FY3GqBGIMILRqhFUAhirGOMviA9pwg5wCpkYKPeBePTwzSd5UnrHePWP9HoeDxkKsFOElKL3X2Z5PJDXg/i88LO8c4P90Nn1XJm3Hy68rk5/wCaZf8ArH7eqXKkxLw3xGFeCnTd09t090xux2SvNss8qy7kSNXAlJELTJcAuLLIokAPK4IImji/5U1yMyxEjz/HtXbsSqoDONznxxZpY0NJ9NOkgcqaAvGIr/KTDR+t2zLbM+aWhaFTjM+YbaQOQxNLVQnECnMBKvYDOOZmVc5lTFgpVWw0PHQniDPnCMYSZuNLuJUPKqEhIRjTYxSyErqbiFpsxSDqAJ22kWoGoJrUYggGwVAtIPwmZUwIFwF6tBjrhYywG7KX8Nx9TDT44PL/AHR2kup6J4T4vTrw4oPNfujvF9VyPPJ07g8PVnRmp03aS9GuT6GvHy3Hxjz8E5Jufb1eLLUzi+B+NRxEcspx/dD8rodeLOyXc3HmZY3G6o1y0gHFmbuNIqZASIAeHyjK+wVRbLjIJxo4NPY3QnR6g3R6hXUAOqMdm/Lp2d+Pi2d1YClbcqpXiC8y+iv9A0fc5CtYJ/lIRUZM1HDve7At7MyxS5gZ4vlc3DDdBilheghqkLyZccG3qdiGGsbjR5DDlwwKQ1HCrkPKka8qwgRVBGlhxtQNcJC5svHCkeGG0WkmBy5E4xsx6mrleWSimr9AGU36JwIJBBIwuU4gmNxRJRM03mGQHrQDiDlHmHmDlZgNFpRtoBk+Y1KItUQLxmw6FeVKanB8Mlv+H0PvPBPG1iI7Rmv3R/K6HnVadguAxsoTU6btKPo+j6GnHyXG/wDGH9P88ym59vVVIibuKeE+IxxFNTjk9JL+LWq7DbSO/e/Xk2aumkmQymQCeI1K6W4CWLey9TKo3G6GFODx7BZOb3sbjhW9bs6UMKNUsOIdXLp4LoM08IdaGGMypBac056w5uGHHY0uYSMRK0VjRCwpWDygU4gWrQ/LCQgbpx0DcJURl54XdEtwDlKIqeOyzTTMt8xvyxerGxDpxkpOUrM3CpZ5p257eovVFaqbt+ppp3XIVrfo7ikW8mc7D1cs/RBpYhXQIvG6tLQk5AKNQJUBhcNUOUuparAXSd1vnmg0EBzTUqvPQWlU6hKlO4lKPL3YGuOMsMRq8yVJqxz0756NWy53bzQxDME3H9L1FfdC84Zp8tVz6nR8lFyojK6rofDfi6w83xX4J5O23KSR9/QmppSi04vNNHlU6R9D8KeLeTJU6j/8c3Zb8Mtn2Onh5NeV5v8ATwT/ACj7jh6kKcb6FnU4HjeGw1x6lQA4ZZHSpUzzdveuGlU6SC+UGhTLdMpl5sNxsVYNBZ5mqschHPspOJuEDahzMzaQmmvxmaKQKpUvoFpyDZ3DUbjTCRBKRt1PQqZMssahvhM3ua4sidiRUp2Eq0r6DLzATgTXTx6hGshVxOhWVve4o1nyQOuexqnn+SsRhy8Pr70Dzjnb17LQEX7bwsnpyR0I8hKH6dRunP095hGHJG3D6AZ5Zh4yzB1vwDCfYFSTlpy1B1aGV9X3/GwWjG2W39jMaQNMc+rlRwbebQwsPZD6VjNSI1Xk2SsWswtWmYsDKgzgDk1a3MNOQtMcumeXr6Lw34tnSpxhKCnwqylvbZMh8wpMht8tc94cTFOjwO+3L3odHDZ5mKkXK7SyTRqDcdDB35XcNqJfAZpafkZjYvbmyAVN6sqftjN/+het7QqMLulqsvf5OdWxDemn379BzEJvLbd8+/QRqUZO3Dlfd8uZLt45AqVbMb8/IXqxUc5dvnqioUnw8UvTewmmUlPUpXCN3RzaVb6h4ye/vuDO8Z6mF2M4VZBZQ5Dc9mqA376gprTuMzp7e7ga6075iaYVzsb6Zg6GG4le9kPYmKavkDdopcuHVc+oOjv5456fDKz7fI6+AjaN3a76XsjkU48csj6KjRtFej7BC5KSqYfjvqrJv0MUZWSVxyorXfyOfUv3Ap7PXQv6mWtHuhfDSdun3G456g57jqlk8xqnoY8ldjUkCaLJGbGIyI5ASTgKVFYYdW24NxTGAJpAuEO4GuECthRUyDPCQeydaCytouwKpQuHppN59+4ZR5+oa2Xayl6KVraW+3MKofK/0B1I59COedk9fsBat9EXTt3AVo2z55emrGdr/JfkHWf6b76f0MsaWqUr5X/9n+ECp0byul+lK3LTVsKlayff5du4R083nba/yyQR1Y5ORWpcdTJfphd+/mStU4nZftta/N3V39vQZmlayyVs/wAisato24VdvXryvsiW29rhhXnp+m+fO+genSTS6Zvn7uYqYlNcPrbmg1Csk3B/uatb7fcbPtl+i4aWwxYWoQ4f75ve3QZjK7fQTPkbcRHEZu3Rt+g+3YTqfql1FS47qhVIXhprkc2vBpOOv2OzVVsvkhKtDiaVnd5/SwV0Y5g+GUP03e7+h22racvwAoU84rZLMcpLMIx5M90rXhfLf79xGtJJWtpc6tVanLxEb35LQKvjuy1CvbXTYco1bu4jVp3V0rW65vsEwuV7Z259SWuWMs8dKTMOJiPUtT2KclmmJzs7FKYThvqThsCbQK9K5dKFlZGmmaQx28DmtwXGNWMTpAnsV4mQudN3LBrp1sPiYvNOy3+ftjSeV1p/Z8zCi03ZuzOvh6nCravrqOU+Tjn4exOSz2v6nJoV9XfN5JW0itxytV4rLZC/lK9xUsdSem/MVlb05Iuo89sgVNZfQpsNsb9qnrda/jkYlny/Bc2DcrAvGhzy/r8nPxM7X5DuInlc5GIqXfbO3Ng6sL5s1gadnffb5fkFTxNSU+JZRvnbTK9lf1Ko41cLdmr/ALU9VYJTqxfpe2mYimW7vR6nXu7Lt/Y4pLRaLU59Npe/oHpzyDaOT0655AqMs2/khedVkVSy97gzgtSepWHhbN/uf06AoZ9vv0GE9skJVo1O+vMKnkBi76ElO7stBs7Uq1MsvkL1Kei3+wV5u+y06sijfvzE0xuiVWi9Fpp/0bo0rDSiW0Gl3k3NBTRlMNw7ApQsNEqlMJdWByiRME5YrRJEaMtjZ6Wr3KbKlKxXmALG1FshIzyKAtUpXgZWMyepqtO4lwPPluDpwz3PXToV7pfUY4zn4dWDqoDPkylvhtT5FSqCqqE8wGQtSoC4gc5A5VNgVjRKkrnNxNJ3yHLkkhNsc9EoUm82HpUrMImTiAXkEpwzDOSSsL+bYz5lwZ22mHIjnsLzqW7m6AFs5DJGogVPPIYprK7eQk9heKy7lZ6LV69gdOfFm9Nl23YemrZv3yAS6RRCJalKf/BUegK2liLmSRTerA13zMSRfI2MvoHgBuNtRuXUDwXBUyCLcVqW0RID0VqJsHTuhuaASpgf4y49yF2KBOyPnGvMRxpYuK1lH1QSGKT0kvVG3Rzd3UjWN+b1Od5/VeqLdTsLqXd0PPLjUOe5svzA6jsclUMuYm6nb6FeZ1Xqg6H3hzzbFOt/yIyrL+S9UTj5adw6UdzbrGfNFfMMOqLqfc3Kt7/sp17dRPiNRF1VMztOV9Rh1jmqpsGhLqKwbdKlP5BfO4n0RzPMvroN0Zkm6UZL3z/oJGoJU5hk7ipmYsLTYvGXIImBbbuasrGV9PuZc7ANtKBtl3MtjLspsG3yLk2ymraguVfDbuUol6+8i2sgVthxMSgHijEmAlA4CBU0QDIT/wBP3s4ruBl8ATe6PT5Q+ZItJ/Y9Lpi8T5cnlb+AKy/iVH4Cq2vlfY9YbW5SSWgdMR8teVS+Ba26vu+5dP4Dq9Ff3c9TbWvIz5V9bX6cg+PEfLk8xpfAM3q1ZaG3/ptLP9UV8j07yeSsYV0PpB8uTyiv/p5NaNP5Cc/gfEU86d01yevdHtE535A5UVro0LpDnLk8TqUa1LKtSknzSyfUXWPp7vhfKSa/B7bXwcZ/uSfdI4Xi/wAK0KuflxT5om8UaY8/+3mykmrxt3vdBLHWx3wFUi+KhUaf8c8zg1+Kk+GtGUJLe36WZZcdjfHklHUktyOfLMEqatfVd9S1Iysaym4a5u41Tqe/7OdGXUYhNbakWLldCNQbhLI5UZDVCoSp0oM15lhbzAif0JIxFhBdMK5AKM2ZuDS6k4loBaFlIxJXJe5q7GW9KLTIS4KmSNfIy0auYsCpVJkKZAXqvv46oK9SEPUeAF/ZNyEAJW1MvUhBgelqDrbEIBpV/BmCIQAqGjMVdPfUhADED5T4woxcM4p90iEJy+mnH9vN8CrVaiWStpt6DlXT5kIcuTtxSYWnoUQhpDENRqnqQhlWhmIaP5KII6YgbIQRLloaprL3yIQZCL+jTIQEJv75FpZEIBwJGmiEBeIctSyEG1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88072" name="Picture 8" descr="kedi-tirmigi-hastaligi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212976"/>
            <a:ext cx="3969960" cy="2971800"/>
          </a:xfrm>
          <a:prstGeom prst="rect">
            <a:avLst/>
          </a:prstGeom>
          <a:noFill/>
        </p:spPr>
      </p:pic>
      <p:sp>
        <p:nvSpPr>
          <p:cNvPr id="88074" name="AutoShape 10" descr="data:image/jpeg;base64,/9j/4AAQSkZJRgABAQAAAQABAAD/2wCEAAkGBxQTEhUUExQUFhUXGRwaFxgYFxgYGhgaGBwWFx4cHBgcHCggGBolHBcYIjEiJSkrLi4uFx8zODMsNygtLisBCgoKDg0OGhAQGiwkHx8sLCwsLCwsLCwsLCwsLCwsLCwsLCwsLCwsLCwsLCwsLCwsLCwsLCwsLCwsLCwsLCwsLP/AABEIAMQBAQMBIgACEQEDEQH/xAAbAAACAwEBAQAAAAAAAAAAAAADBAECBQAGB//EADkQAAECBAQEBAUEAgIBBQAAAAECEQADITEEEkFRBWFxgSKRofATMrHB0QYU4fFCUhViIzNyk6Ky/8QAGQEBAQEBAQEAAAAAAAAAAAAAAQIAAwQF/8QAIREBAQACAgMBAAMBAAAAAAAAAAECESExAxJBURMiYTL/2gAMAwEAAhEDEQA/APRpqXvyqavAkroaFvX+IsFhnqOnOIkl6NV6G3XtHz6+ngugQdDkPziiUBMSVgUeJXasHe0XlpZ4Exu/v2INmNmjCqVGv3iQk3F44qZx7c84DWtq7H3vFQWgz1JS5UbXIqEk78oSkYgLmEFQKgBlIUKc8pDnoBDU+UpQymxuN2gaeEyxXJXn9torcGqLiMSEjwlJU73PotmMAR8SYPEedQB9Lw/IwoBqkHrB8vtmguSpjOmbKwVQTD2E8ICdHgye3eCGW8TtdvxAIpQCKpgwAiikRk8OSY6OKIgIgHAn11isxJjpaauYKp2h7HRdHPSMziM6zCgcnnsI18pOtrjkYRnSAXDsbjtVu4i4dzbz6lqLv1bbpWBGaQaeusa0/DADxn/swHl1jz3FZjFj1azA27w6/Tu26xNqXmuB027xeWWFPYjz07FGXYkOxJoQfI84b4bxZMxRRZQ/+w1I6QcXo2ZY/wDTaKgf4hbEJ0pWL7O9bc9PrEzUABnMaIrKMogxMxFNjB1K0gSz0jNQgSO0VmKF4iaodIGtQYm7aRccsk/EjoU/cjcRMOon1r3Uub4r2pyrB1TAC247cu8U+AH9entoIhAdr/b20cHpmoOhPan1iwAt5xWUgk0NuV3hhI0bvyh0m5JCNWYecTlNmY+heJTiAKGu4u34hXi3FEy0E3IsnUnkfvDMUbyGmOL07QJR3p1I9RHhsZxLEKda10NkpolI23V3iktK1ALGckjR9L9GcRrY74eHLKbe/TNTUZpZal6Odulor8YWcHmNYw+ELM0FC0DMNWY8i8RPBQaLrzjcWJvjyxuq9AlbR0xQMY+Hxb3jQlmnL07QaM0aRBAfeoiqTTy6QQCBtrIFInLb8xDX9++kUSfSAaFMvWOWoQJU7Qg5u/usWQX0h2Lj+oTMESqa1YqsN0iig0Y62sVhjz9e0LS5tSHcEMbD6684IUMXhTFlzTT1MXKNFcaPiLSgEsVBN7Joej0vFJeAkTJigtQCdCGJNcoDdk+cZHFcYtCFABmNW2t1Aq3fnEYCUpQzKSwbQ7/QfiG1sOL3pl8cQhBKQcwuO7izODHmROVKUlbVFR9LjlHqMbJ8SiqmgjzfFEErQipKrDbmxicXpyylmu3ssIvMyjahAtf6w4sfzWFsNIyJSNAG8t4j4+mv2heedAYu9O0LzFGxvF8ZyhaeHIPKsaJq4rA0s/I35wchhC00RURSv7blHQxHRW0PoWGTVx09+9YOJLHmb7b/AHgciW19bbB/6g5FW9Y4rt5WTLp9IgqpUH68o4Utb1eFMdisqakVpDDr9djMcEDdR0Fi0eY4hNVNBLgv5PsHsBBsTiAPHMUWa2pD0A2eMhWMM0sAQC/hTpbX3eNlfj0eDx7vuUnYqYRlKOlj/cei/TOJyoSMgzJBDKCVAOW8IplJo5Dk02jJxSpaASEIJykV+YFQ+btp3jX4Rw0zZCZ6VpMtNJgo6WvQsDd7v5xEe7y46x51I9bw2QhvEkhR137nyjI4vhiCkg2Iy6t+RGN/yKpYzy1lSSWDFSQRUCjbE+sbWA4hLmkoACVhLFINH/6teumkV7caeS+PLG3LtlTlF3AAevXSgH2gmGxykk/2I9OOHiYllOGbKCxIU1aPyjG4nwwIDhQpQizVpXX+IvXG3CZzeq1MJOBHTUe/SGJSbe/dI8ngsbkIBs9ekb+ExAIiTlhrpqZeW/PnA1JZmZz6xeWCdDvRxStuYga9K3tYV3rUe7wWIjgKO3qP7iuaoiVAu599TFS1wXB39vAqLr5QNSTA1TWs9bbU+hiUrgVJSikuXfW35iygQFMQDodn1+sFnqBvTprA1BLEKsQWqb0MVO2y6efm+NQSSov37tvbygWBkBC3BIJvlcO1hQ6Q3g8WgTSFs1lNqB4qFqEsxaGZU+SmVnUUpWVEFNiBRiOWld4qtMcbzY8/+pVeAiWSmlDeo3jA/TmBzLMyYSpfan4jR4viQTSov75Rm4TEJTMDGivrf7xpltsvH69PVzUOhh594XGGYF6tTofxfygmHWRyfq9W9IPMo6a1Z+31rALGd94jJW0GXK/qAaxhYotVPrC5Agy4CuGIsUzJ5eUTFO8dFp0+iLm0pa0XRMq/swmDWLkM+w+scXWYyQziJwZ9Wjz+OnFasv8AimquQF/fONNU1NVLOVIu2vJ93IjC/clZUwAR/ggCqmoM28VvXbY+O59dM/EzgtKiaqJqP9Q7AfWC8LwRUVFA0pTU89OscCgFWbUufe8O4fD5flUHWCBycXFQxeIr6GMkw0DipY/cKwxRmUkVUxrleuXQFwXOw3hjH8MT8LMlIJFSGpldndql6RrodcoLQn/ySxlUtR8QCSy3/wBtSXgXC1maiZllBMssEqzVcEFnKda230rDqOF8me+fjN4fh0FCjMUqXLSyyWdjRJSDlcHMzNTxEVvCs/ErQUpVKWlZJMtTFKlWVVqqLEG9M0bGOSpUr4aioEHIhn/8SST4ywcF2FNjzjzvE8KrCTkzpczxAjLobBTlB3CtKdI2poY5Ze+v17HBcSUkD4hAIP8AlUg23tp5Q7jp2ZITMli77eY25nWPO8EnJnpSqgmDK5ysXBJuNOsbHEJgUaUbYCulukO9Rx/j9vJqxj4yUkggEJJVSqactCTziMCpSFhJ+m9ukcZQWScgyhgxs/PrGciao5wfCqWWAdjU6dPvBK9Hk8ck4ezM6Jw8wu31/mM7BTCpCVf7AK84cwihob67esauMk01JI3qzmjjm3SATFtsHryNvfnFCstWmj/xGRi5lXrDuRGGG6NiMTpmtU83taj/AIgiJnvrGcJBJc/T1hsJOtm0eIejUk0NPX0fSElYonRq0pZ28i49YayvbSKFAFW/veGVFxjy/GFVz0BfxBgBSxp9gLRkTMYoTCUkZSfCKFur0Mew4ghLFwX1OjHQ7x5PH8KSaoJTyFvL8RfacbcePjKxOIZR1d/PTXSAcJGaegMFAFzVqMavu8OngSzUqPkI1eFcLEvYua3EM4OWW5puSAGYsWHs8oGSS5u3L7e7RRw/L00jmNRYi/8AcZz6UnIIPf61gaQIJOOblr3/ADEpS0DfC5lwssQ/MvSFJojRzpfJEQRjHRQe1yjygOJnMC1jprFpkyr8ozsUt2A5RzjrZwzMVxApZKiyXObSx2h7CFDZgm9hyMZ2Mw4IchwCH7mlO0Gw2KKSBl5n6Rsu3p8FmXj0PxDABScwF6tCoC5ZDh2qDG1KqklwwG3nEmeCkBux7wcH2yx4Yi+MvMAUrKNwWpVxS7/ePW8IkJlpygZepBHV4+dcbwhCgWIJJjS4P+pSEhEwEswSroKXjLz8ftj/AFeyxvCpYDuFqJzWBL7OaAcm3jI4tw1QSpc7xzHocwypS1kp5FuVKQz8X4ic2Yjaj/eMjjnEWQ2ZyPWNtHjwu5yDwXEFBJGht0f7GNDGcRHnW8eT/wCQVLD3UosEjU/1AsVxMlNUh+0Oro++M8rdHEHJAUMoFdvS/wDEJTFulUwKzWBOpJPW1IxEYkZfEVMTTI1N9Q3fnHoOBcNmTShSgEy0nMBlAJo1dcvLXvDrSPJ5Pa6j13CpZTKSDoByh5CBRj9o6TLpXyguQCIvLnOFZqbj31gJlvSx5QyU+94sEA273rGbeiSJMMCS9avDCJAdqUg2QWrDpOWZT4YtfrCuISOjRoTk99oVmS3qYLNNjlvll4jDhQYmum3lGRNwLEgiPSFrRSdLBFdLQuu9PN/Cgc9RbSkauKwzGje6xnTsMxIBfpG2bJYFIfKsk2DjqSKfWGJIq5fKQz/iOkYc5FB9R6Pr9oaWS1AwpqTzi9vPZyWCSEnU/SBHSHhKhOekguHjGqlJ1gExMFV3gbVhjlQWH+p8x+Y6DOff9x0Ibk5fWFlTA7DX7OYJilFzCbMa8vzER3vIWIkmupNGGu3l9oDKnKTMCcosc3V9OV428NhgtLh6uGtzADXNxzhIyUqUUzSUzLS1HwpJvdm1qnnFWbiMM5hkoFLUxByl3pp1h3DGhzkE6HfeMHFTlSlfDWCDseeo3BhiVOo7302jlY+hL7YtOdhMwJLF9D7pGDxDBgGzDrQkct41UYzOLs0IqmhyTvrGTJZdg4ietKGlq5bxgYjEKJIWeZOtI2sSnMCx8XdhGYeDrUxmfK7sNbekXIP5P6nf0zwxWJWZi7AeGhoLPQUe3eNVf6USsg+Il7MQlt3IBNuejctf9NIT8MJQgAg3Z32P1pyjekyQlj/TX7xrXj+7rC4R+l5SC+UZhqfrG9KlJQKBgLN7vAsRjwh3avuzxnL4m/LaBWONvLYll/6pHOTbrGZgsWVKCU32JZ9WBNAY1JK3SwLHV6XYUNvU6WjaOX9VhL51BoNYsAHYbwHEYkhmY+YLMBUbj794FPxbszuC71t7aGyJntTwXffq3kTR4GmYQA7ZtWhTD4tSlgCp59olb+fUa9fxEm4fqZqnqLecDeCyyLGImhjyjdmccBKS4ijFo5c1tYp8Vw8DpqgzUHasJmT793h8qpEZAYTvRZKKNElNLUaG0yqQNmfbSGOWV5JoTpAJ6YfEuphecdxCis1SfOFpqocm0tGdPINooWKZvbRMUzdfWIhTp6SchySbbtzd+l4RJyrGYOHB7dNQY28vy6N96++8KT8IlRJBNPl5cmIqPe8TtTR+KhAQpBTQWNg+aoTcA0I2pd6K8SQmaAFpdKmLMwUoWUaMDcU/iK4XDMCzsbOxDbVHPpWDypSgVA0BewLUNmdx06WjbHpK8zjeDzV5UhYIFEiY5UkjTOLbVBjJn4LFihk5uYUKeYvH0OTLBFu/RoZEgKelKQb/AEy5YdV8wlyMSlP/AKK+Zf8AF7wxgZ6iCFAPtYjtH0v9oklyA/1H3gOJ4TLWGUkF7lvJz3jcNfLnby+fS5iw9GH+xtDOHzzWQjeqtPPtHrj+nZH+g+ojRw+FSlsoZrARl3ybjO4Tw8ywHI6Uc8ydB7MaUwMH8toZlo1oD78hC+ITX37MCJd15zFzHmKs4+UmoFi584LJnoUopYEXBPhA1cnZubwvx/CKfOgODRYf1r5eUYM0qL5nlp2SkurkVEjLTUA2EP16dy46exlY+R4wEIyhkimZOZ9Cn8n7QliprNmIJYOAAGBe5FbN2MYaJwSnIhASnRxUdOvN+UNJWol1lTlqm9P6HlGtTjhrlo4rGKUnxEvYEavvudO/KCYZJLZ68g589ooMGWq1W7DaNGTKCQEubchWp8omtuScLyZL27Vr7pDJOjNaruTRrwoBWhgqVAWq8ZN55MIT5b7QtPLdAWfyO/ODFVB4mA8x7t3hIkO4rU38tO1YrSJbsrikm4t+L9oAQo2tGkmWKvU6OWa1hFccjIkqskXa3nzP1jeir5tcMz90zvYaiORjwYwOJ/qXKkpCQk2cAoKhfRswt5C1yphuIE5UmpNS4Y1t+ehhuLTO/XtZOIcNFyp9iIwkYsJIGZrg7v00qBDWHnavSoB0PQ/aDQur00CrftCS1Ob2iZ8w78/fvWF+IugIQbllGv8As19BSGTYvELzsWGq48vf9xm4vFpKmQrStGcl9fLbpGfxDG5Tuyt7ix9W8ozp83UW8/6vaLjld1u15+Rjozv3yv8AVXmr8x0U5ayfSsj2bv75RdEsW8usWXLpF0a0rb3zjzvVvhxksC1/zHJl7HzH3EFSmIlo3jMmXLox9iLpoRygiDrr9e3u0XKRqIyLf1KN9L0iJqg14mShjvFtLQputoSe8cpTdYtmEAmVgM5EVNo+toHncGBFX9dIAlwb+/tG26Y4q4mSDCX7Uasew+kaEwuYlLDrce7v+INuk6If8YLjTk3p+Ibw2DSkEsOdOlolZsNe0X/cHK1C/wDEMa70sgCYGcJAoLt6WigkLT8pL+m4CmIyuGqH7wNMwJLpJc8nrQ1au1ue0Z6OMKyqerAh/HU6gqb5gK12i5pzsyvXTsRxE18CgUkBZLsXa6Xu4PipprEDFWNWoesY+Lxjl93Hiv37NDWAUVCt2ZL1tr0grrjJi3viE030oe3nErOVLkhwNRFcDlBappU3JIoWOsK/q7EKRKUpCQcqXd6JdhUbV9IZPrnllJdRg8W/UqUHIFMblIDGmpJAvWxMY6+OE3KiObEdwdIXwuHaQtM8Sz8RRWlTjOFPVQIql2UMp8NTSojPxYTLSVBRKbh7s7B1bm1hDZvpXjy8c37wxxTFJUDmQhTsH5u/MoJYV61rAOHLILuPAnNmJJLsTQirm1eUKqALUNw4L6sQ9Ni8OYeYnKtKcxJDGgUwBTal6GorWK+OWckvHVM4pawohT0DskhTUoXe9Q5ftDn6fxqi6CSRRtgVW1oSA39RgS+ILSkoqQTZyztfq0aX6blqcTDZJetiQ7Dnf1gjp5JJjw9lKTnypDVp03iOJlCSgghSh/i+gajgUerQGVNqCQAHtcDsTaBY2USpRLEoAKrCgYXalC1I2Lh5OY8X+q1j4qgAoKFwbO9AnX5SmpFYEuYn4SEkMv5ipwwBfwlLXpd9bR3Gh8XErWBRSy3+LkNcVID1rp3jpkgLVR2Ar1alNA30joPzan7kby//AIx+I6Gf2Sv9j5K/EdAjb6+BRoJnBP593hBc1vbvB8PO3HP2Y4O0gxV/UFkq8jAVMdIlECr0bkzAp9/xBc0JlbV2+ggomGMiwXM1dOUSpqtWApVELV/MI1yuVV6xVWjaH28dRrxUl+vOBcVnUD+RaBIS9R6RdUwtV6QlNJNAW84HXGGSrn35x0pLuKuKikAmFg6a/d6P1EWC2DgAkjZ+epe39wyNRiKgk7M2x9R5RWbINGf0D9DZ4FLLM48Jp1PW+m+hiwnAJq71KUtQquK7BrUJaGRO7CkxdGej13HqD6jvGNjpC0/IAQblLODtRn7h6xtBGnnpf6PpzgYQkqYsA+UlSiljS5KSAX6WMUbdPPfDBDkqJ1DNd9XP0q8aMkhOoPQ0G1bn+TFpywCUqU6gcp8QNGooEEpIFiH2gAnIL5KsH1ABs/Q0amsCplGvg5jgDnqS/nausZnGgJgCVEMAB4iRmSAdnq9KHWJlLCjcAm13J7e7QXFpeXRYIYhdSWDgAgc9jz7VHLN8xxaTLWpKgaWd+x5ghr7wFc1cwDYCwoGvbWPacTwiJaTmBGUhyuqgKMUhvCKguSH2jHxGGlGiFBrkkFy7OSO7jrFxF806sYSCToOTcvfOPQ8PwhTLc/MW9Wr5RfB4AD5nOo2cNfkx03jZlSHQBzNdWAHvnE2r3uM+XwZJGavIPX6Q5hsMEigYbQ8iUyW0iwl0+0TtrAwlxA55SUkEEKcV0I2I3taDktpSFpqvm6WPUfkwzgZcx5zF4RQ5PrrpFZUvLpSndhcjakaWMYAE+7NSEVqcFWpPf3eK253gX4p/2/8A1HQux5R0KdR9EpT19IJLIFQbNpzMDSNvfv7RKFmxoRX/AN0cnaU5IW9IM1oUSt6e7QZB2erecDUfLq9PpEldIhI11iqhqPq0DCA67RLg/QwDMRQjrEmaBTex99ozaGCoFMWKD601b30ihm+9oDnCj4vP8xl4xf4h8W1AK6loD8UOCehFie/u0CmqAJArZ/rFZM1nBaurPrWun8xnXXA89ZV4UkDMqiTz16/mOmzSSSTYM5YWYtTUctopjQEHL/kK0pQhwDV3asJ4dTukG+hytSzuaVOmsXpz/wBNSsyvkJtUVe/Pl9YNhJgSoAm7jUNRnbStftDP7j4FFIE2WQPl/wASR/kBeutCG5Qjx/GpWtORWYtmBBLkD/EqN1BnzNqLw60iZ3K6+CLBbNKQZrEO4U4Yu6VCiejWINGq/gMfKmFyChXizZwCVJu5YOqty1nd6EeT4nNCg6keJ/mqzC48NCXufZQXjQ4eVNStXyqRMWCQXDMoKCgS1iLM8MqM8NvVfqJUkgkBGUBKSxIzhKkuJbBgHUK1FC2seVxs5mpkUkZVM4q/+T1Jc6MGAiMbiFpCviKcoDFyViYUh2AWxYsOQcvdoHiM6JZBmuCADlbKorZSW/1oC5ZzlLk5oajHgL9w1NLEj3b8xsYLEDKU13N7Ctu1486tYJApUC2mhelTY0jewuHDUFAbBQUSlgSA2ra8mvEyO1y45IceW5KyUj5vDm+QsQnm6UgMCzsWrGRiMWhSANsgHiKg4SkKUC/hD6WYRsTpoQSRJSoqNAu1aVDV7jyjEPBksQJICiD4lLUoJHhqhOVLa1UVNtF74cPXnZzgwJkS8x8SytgBolQRUc2Jt/iN49BMJBAZgGpW5Acn6RncM4flFXaniVUmzAE6egh6fPWk63Arz5Wt9Yi8umE9RFFqPFczRl/Hqw0oa/fWGRMev8wLtFmTGhOauGc3aE8QNoydksavMOhp3p9oRKmbm7egh9Yoa1I9/WAzUu1v536xcc8qFkO/vzjoH8A7x0I2+jpoOtjBApweULJJgiFbefWOapTCR2JoD71gmElkJGZWZWpZn7DWkASsNteCGZAo0le7xypgZx/cLhdOkQlx0gVILMPn784DMJ17fzBLiuuv3is0tQnp2/iBWwVzQCGcEa8oEZzpoTo9aUP4IgWJWLer+6wsbUAAFdqFvWsOnSaHCwxFXuK05vBJc5VmJTz0ufzGMccy7a/zHoOHn4sorCgkp/7ZQpvFkJKgCdt69rkHkz0XRhyoKKSFFwwD5rA2ItUORblCnxigEiXLUoggKUtNctfkPzGtCKMGrBV8QEtTIUUpFspoy7uAnNZhyakYnFJrZvCGJpmG2xuNajvajrTlbafncaJSmWgsQdkpoWIqlmv9KloTViWLOHoHFRTblp2jOkryg1ClKarHML0chttYLk8z2gqsZrpr4YLUAoOk1BILEvWr0Iob7dIDiJalLSoLCVJIYqSHLsl8qkhK77k1tAsPiSkeICgdikkkdRo/LW8JYzFTAEgKVlBCsjnKhT/MEv4VGFF3adVhJYCR4VKCSAymKSFlzkbMbqGVmZyYVxCwDUFiHe5yuQlxbQ6UDM0Zc+dWjB7j6++0Ulz2HiD7aevu0baf4xpimUKcw3vkY1+EYlfypdyGDFjRxfSlYwsJmUrU1prX8xv4YZUlmzKGlSAG8rekC7PjXmYdCQ81RmzFEu5OUbkEF1Gu+hgUuSEFwkPZjYWNgbQKQSND7EWCo2xMf1RW937QHEJJLnzrTy7VgyktXygc1cC6RnYYJZVas/XXU+zFheJm2B7ReVURkb4EVaFcQqkFmWbeFpqtIUUCeoqL9PQCFpotDTQCaKxSbS2fnEwT4cTCNvag27QUToXKt7CLIGoiNKhhKnrBhMAsO2/eFknTSvvlF0BiTAo4lW0QVb7wuJlC4/qOJ2LNAqDhTHaBz1gVqdm8+38Rb4nKFlrH1pGXIGurEX15e+8L4ouwYUberU+8NEMCBUfzCc0kuN7eY8oVWMXicol1IuliQ4fSo1Ju9/SEv+UISwBB1sRTUCN9ch9nq5sa8+8IKwA/1ueZbSsKd/pDDTlLI5XOrPqI0BKqXc01B++kPjAplW8aiLAgVO4JcVrVukXKS1kh9+Wp20hqZlu8M+XKagF/dzHTlGWnMztsNtrxoy8MKBiVEOaX9aiKqIZgpSS9gpwbm7sdKfiBbKwE2bMWaKAegV6kvQWgnEsOFKCQSSwckf5G4AuRaNQSA2nd+nf0iSSC/IizGpqx2/mMmznbzM/hyks7V3184XRgiSGBJ5fb+Y9JMdKlWY3Jvyo9ByiyVkWCWpZgac2pGPLNw+CyDMQHIZntXlr3jQlS3/ig8haJShgdjv1/MEl0Lfx/UYa+ipSOkcU+fu8SFf371iQneBrSpJ96QNSn7QaYkdojIIzWlSl9vxFkhni4TvFZgYNDHOk5s6sAUYFiHCosFFmhTUpYWgUwxd4EsxTnU5huI6AR0LaewQfFDEtLP1jo6JUMkxMpTx0dE1eKc2mkVmGJjoHaAlVeoistTx0dGXEqLEHpEKEdHRmoSRUdREqNTWxYdI6OhGlZyiElVyAAHAO0WSHZ6+EH0jo6MkuieooJdnIDAAfz6xfLf/qB31rHR0Zcg4FSnR29H8+sLzFEMb615iJjoGoaqmws/kCYsvX29omOjGIaLqFHjo6FzyCw6zmIhhCq++UdHQ1zqkxNIG9SNo6OgFCUYBNjo6FFJTEAmBg0eJjoRS2JUxgSlR0dCHR0dHRm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88076" name="AutoShape 12" descr="data:image/jpeg;base64,/9j/4AAQSkZJRgABAQAAAQABAAD/2wCEAAkGBxQTEhUUExQUFhUXGRwaFxgYFxgYGhgaGBwWFx4cHBgcHCggGBolHBcYIjEiJSkrLi4uFx8zODMsNygtLisBCgoKDg0OGhAQGiwkHx8sLCwsLCwsLCwsLCwsLCwsLCwsLCwsLCwsLCwsLCwsLCwsLCwsLCwsLCwsLCwsLCwsLP/AABEIAMQBAQMBIgACEQEDEQH/xAAbAAACAwEBAQAAAAAAAAAAAAADBAECBQAGB//EADkQAAECBAQEBAUEAgIBBQAAAAECEQADITEEEkFRBWFxgSKRofATMrHB0QYU4fFCUhViIzNyk6Ky/8QAGQEBAQEBAQEAAAAAAAAAAAAAAQIAAwQF/8QAIREBAQACAgMBAAMBAAAAAAAAAAECESExAxJBURMiYTL/2gAMAwEAAhEDEQA/APRpqXvyqavAkroaFvX+IsFhnqOnOIkl6NV6G3XtHz6+ngugQdDkPziiUBMSVgUeJXasHe0XlpZ4Exu/v2INmNmjCqVGv3iQk3F44qZx7c84DWtq7H3vFQWgz1JS5UbXIqEk78oSkYgLmEFQKgBlIUKc8pDnoBDU+UpQymxuN2gaeEyxXJXn9torcGqLiMSEjwlJU73PotmMAR8SYPEedQB9Lw/IwoBqkHrB8vtmguSpjOmbKwVQTD2E8ICdHgye3eCGW8TtdvxAIpQCKpgwAiikRk8OSY6OKIgIgHAn11isxJjpaauYKp2h7HRdHPSMziM6zCgcnnsI18pOtrjkYRnSAXDsbjtVu4i4dzbz6lqLv1bbpWBGaQaeusa0/DADxn/swHl1jz3FZjFj1azA27w6/Tu26xNqXmuB027xeWWFPYjz07FGXYkOxJoQfI84b4bxZMxRRZQ/+w1I6QcXo2ZY/wDTaKgf4hbEJ0pWL7O9bc9PrEzUABnMaIrKMogxMxFNjB1K0gSz0jNQgSO0VmKF4iaodIGtQYm7aRccsk/EjoU/cjcRMOon1r3Uub4r2pyrB1TAC247cu8U+AH9entoIhAdr/b20cHpmoOhPan1iwAt5xWUgk0NuV3hhI0bvyh0m5JCNWYecTlNmY+heJTiAKGu4u34hXi3FEy0E3IsnUnkfvDMUbyGmOL07QJR3p1I9RHhsZxLEKda10NkpolI23V3iktK1ALGckjR9L9GcRrY74eHLKbe/TNTUZpZal6Odulor8YWcHmNYw+ELM0FC0DMNWY8i8RPBQaLrzjcWJvjyxuq9AlbR0xQMY+Hxb3jQlmnL07QaM0aRBAfeoiqTTy6QQCBtrIFInLb8xDX9++kUSfSAaFMvWOWoQJU7Qg5u/usWQX0h2Lj+oTMESqa1YqsN0iig0Y62sVhjz9e0LS5tSHcEMbD6684IUMXhTFlzTT1MXKNFcaPiLSgEsVBN7Joej0vFJeAkTJigtQCdCGJNcoDdk+cZHFcYtCFABmNW2t1Aq3fnEYCUpQzKSwbQ7/QfiG1sOL3pl8cQhBKQcwuO7izODHmROVKUlbVFR9LjlHqMbJ8SiqmgjzfFEErQipKrDbmxicXpyylmu3ssIvMyjahAtf6w4sfzWFsNIyJSNAG8t4j4+mv2heedAYu9O0LzFGxvF8ZyhaeHIPKsaJq4rA0s/I35wchhC00RURSv7blHQxHRW0PoWGTVx09+9YOJLHmb7b/AHgciW19bbB/6g5FW9Y4rt5WTLp9IgqpUH68o4Utb1eFMdisqakVpDDr9djMcEDdR0Fi0eY4hNVNBLgv5PsHsBBsTiAPHMUWa2pD0A2eMhWMM0sAQC/hTpbX3eNlfj0eDx7vuUnYqYRlKOlj/cei/TOJyoSMgzJBDKCVAOW8IplJo5Dk02jJxSpaASEIJykV+YFQ+btp3jX4Rw0zZCZ6VpMtNJgo6WvQsDd7v5xEe7y46x51I9bw2QhvEkhR137nyjI4vhiCkg2Iy6t+RGN/yKpYzy1lSSWDFSQRUCjbE+sbWA4hLmkoACVhLFINH/6teumkV7caeS+PLG3LtlTlF3AAevXSgH2gmGxykk/2I9OOHiYllOGbKCxIU1aPyjG4nwwIDhQpQizVpXX+IvXG3CZzeq1MJOBHTUe/SGJSbe/dI8ngsbkIBs9ekb+ExAIiTlhrpqZeW/PnA1JZmZz6xeWCdDvRxStuYga9K3tYV3rUe7wWIjgKO3qP7iuaoiVAu599TFS1wXB39vAqLr5QNSTA1TWs9bbU+hiUrgVJSikuXfW35iygQFMQDodn1+sFnqBvTprA1BLEKsQWqb0MVO2y6efm+NQSSov37tvbygWBkBC3BIJvlcO1hQ6Q3g8WgTSFs1lNqB4qFqEsxaGZU+SmVnUUpWVEFNiBRiOWld4qtMcbzY8/+pVeAiWSmlDeo3jA/TmBzLMyYSpfan4jR4viQTSov75Rm4TEJTMDGivrf7xpltsvH69PVzUOhh594XGGYF6tTofxfygmHWRyfq9W9IPMo6a1Z+31rALGd94jJW0GXK/qAaxhYotVPrC5Agy4CuGIsUzJ5eUTFO8dFp0+iLm0pa0XRMq/swmDWLkM+w+scXWYyQziJwZ9Wjz+OnFasv8AimquQF/fONNU1NVLOVIu2vJ93IjC/clZUwAR/ggCqmoM28VvXbY+O59dM/EzgtKiaqJqP9Q7AfWC8LwRUVFA0pTU89OscCgFWbUufe8O4fD5flUHWCBycXFQxeIr6GMkw0DipY/cKwxRmUkVUxrleuXQFwXOw3hjH8MT8LMlIJFSGpldndql6RrodcoLQn/ySxlUtR8QCSy3/wBtSXgXC1maiZllBMssEqzVcEFnKda230rDqOF8me+fjN4fh0FCjMUqXLSyyWdjRJSDlcHMzNTxEVvCs/ErQUpVKWlZJMtTFKlWVVqqLEG9M0bGOSpUr4aioEHIhn/8SST4ywcF2FNjzjzvE8KrCTkzpczxAjLobBTlB3CtKdI2poY5Ze+v17HBcSUkD4hAIP8AlUg23tp5Q7jp2ZITMli77eY25nWPO8EnJnpSqgmDK5ysXBJuNOsbHEJgUaUbYCulukO9Rx/j9vJqxj4yUkggEJJVSqactCTziMCpSFhJ+m9ukcZQWScgyhgxs/PrGciao5wfCqWWAdjU6dPvBK9Hk8ck4ezM6Jw8wu31/mM7BTCpCVf7AK84cwihob67esauMk01JI3qzmjjm3SATFtsHryNvfnFCstWmj/xGRi5lXrDuRGGG6NiMTpmtU83taj/AIgiJnvrGcJBJc/T1hsJOtm0eIejUk0NPX0fSElYonRq0pZ28i49YayvbSKFAFW/veGVFxjy/GFVz0BfxBgBSxp9gLRkTMYoTCUkZSfCKFur0Mew4ghLFwX1OjHQ7x5PH8KSaoJTyFvL8RfacbcePjKxOIZR1d/PTXSAcJGaegMFAFzVqMavu8OngSzUqPkI1eFcLEvYua3EM4OWW5puSAGYsWHs8oGSS5u3L7e7RRw/L00jmNRYi/8AcZz6UnIIPf61gaQIJOOblr3/ADEpS0DfC5lwssQ/MvSFJojRzpfJEQRjHRQe1yjygOJnMC1jprFpkyr8ozsUt2A5RzjrZwzMVxApZKiyXObSx2h7CFDZgm9hyMZ2Mw4IchwCH7mlO0Gw2KKSBl5n6Rsu3p8FmXj0PxDABScwF6tCoC5ZDh2qDG1KqklwwG3nEmeCkBux7wcH2yx4Yi+MvMAUrKNwWpVxS7/ePW8IkJlpygZepBHV4+dcbwhCgWIJJjS4P+pSEhEwEswSroKXjLz8ftj/AFeyxvCpYDuFqJzWBL7OaAcm3jI4tw1QSpc7xzHocwypS1kp5FuVKQz8X4ic2Yjaj/eMjjnEWQ2ZyPWNtHjwu5yDwXEFBJGht0f7GNDGcRHnW8eT/wCQVLD3UosEjU/1AsVxMlNUh+0Oro++M8rdHEHJAUMoFdvS/wDEJTFulUwKzWBOpJPW1IxEYkZfEVMTTI1N9Q3fnHoOBcNmTShSgEy0nMBlAJo1dcvLXvDrSPJ5Pa6j13CpZTKSDoByh5CBRj9o6TLpXyguQCIvLnOFZqbj31gJlvSx5QyU+94sEA273rGbeiSJMMCS9avDCJAdqUg2QWrDpOWZT4YtfrCuISOjRoTk99oVmS3qYLNNjlvll4jDhQYmum3lGRNwLEgiPSFrRSdLBFdLQuu9PN/Cgc9RbSkauKwzGje6xnTsMxIBfpG2bJYFIfKsk2DjqSKfWGJIq5fKQz/iOkYc5FB9R6Pr9oaWS1AwpqTzi9vPZyWCSEnU/SBHSHhKhOekguHjGqlJ1gExMFV3gbVhjlQWH+p8x+Y6DOff9x0Ibk5fWFlTA7DX7OYJilFzCbMa8vzER3vIWIkmupNGGu3l9oDKnKTMCcosc3V9OV428NhgtLh6uGtzADXNxzhIyUqUUzSUzLS1HwpJvdm1qnnFWbiMM5hkoFLUxByl3pp1h3DGhzkE6HfeMHFTlSlfDWCDseeo3BhiVOo7302jlY+hL7YtOdhMwJLF9D7pGDxDBgGzDrQkct41UYzOLs0IqmhyTvrGTJZdg4ietKGlq5bxgYjEKJIWeZOtI2sSnMCx8XdhGYeDrUxmfK7sNbekXIP5P6nf0zwxWJWZi7AeGhoLPQUe3eNVf6USsg+Il7MQlt3IBNuejctf9NIT8MJQgAg3Z32P1pyjekyQlj/TX7xrXj+7rC4R+l5SC+UZhqfrG9KlJQKBgLN7vAsRjwh3avuzxnL4m/LaBWONvLYll/6pHOTbrGZgsWVKCU32JZ9WBNAY1JK3SwLHV6XYUNvU6WjaOX9VhL51BoNYsAHYbwHEYkhmY+YLMBUbj794FPxbszuC71t7aGyJntTwXffq3kTR4GmYQA7ZtWhTD4tSlgCp59olb+fUa9fxEm4fqZqnqLecDeCyyLGImhjyjdmccBKS4ijFo5c1tYp8Vw8DpqgzUHasJmT793h8qpEZAYTvRZKKNElNLUaG0yqQNmfbSGOWV5JoTpAJ6YfEuphecdxCis1SfOFpqocm0tGdPINooWKZvbRMUzdfWIhTp6SchySbbtzd+l4RJyrGYOHB7dNQY28vy6N96++8KT8IlRJBNPl5cmIqPe8TtTR+KhAQpBTQWNg+aoTcA0I2pd6K8SQmaAFpdKmLMwUoWUaMDcU/iK4XDMCzsbOxDbVHPpWDypSgVA0BewLUNmdx06WjbHpK8zjeDzV5UhYIFEiY5UkjTOLbVBjJn4LFihk5uYUKeYvH0OTLBFu/RoZEgKelKQb/AEy5YdV8wlyMSlP/AKK+Zf8AF7wxgZ6iCFAPtYjtH0v9oklyA/1H3gOJ4TLWGUkF7lvJz3jcNfLnby+fS5iw9GH+xtDOHzzWQjeqtPPtHrj+nZH+g+ojRw+FSlsoZrARl3ybjO4Tw8ywHI6Uc8ydB7MaUwMH8toZlo1oD78hC+ITX37MCJd15zFzHmKs4+UmoFi584LJnoUopYEXBPhA1cnZubwvx/CKfOgODRYf1r5eUYM0qL5nlp2SkurkVEjLTUA2EP16dy46exlY+R4wEIyhkimZOZ9Cn8n7QliprNmIJYOAAGBe5FbN2MYaJwSnIhASnRxUdOvN+UNJWol1lTlqm9P6HlGtTjhrlo4rGKUnxEvYEavvudO/KCYZJLZ68g589ooMGWq1W7DaNGTKCQEubchWp8omtuScLyZL27Vr7pDJOjNaruTRrwoBWhgqVAWq8ZN55MIT5b7QtPLdAWfyO/ODFVB4mA8x7t3hIkO4rU38tO1YrSJbsrikm4t+L9oAQo2tGkmWKvU6OWa1hFccjIkqskXa3nzP1jeir5tcMz90zvYaiORjwYwOJ/qXKkpCQk2cAoKhfRswt5C1yphuIE5UmpNS4Y1t+ehhuLTO/XtZOIcNFyp9iIwkYsJIGZrg7v00qBDWHnavSoB0PQ/aDQur00CrftCS1Ob2iZ8w78/fvWF+IugIQbllGv8As19BSGTYvELzsWGq48vf9xm4vFpKmQrStGcl9fLbpGfxDG5Tuyt7ix9W8ozp83UW8/6vaLjld1u15+Rjozv3yv8AVXmr8x0U5ayfSsj2bv75RdEsW8usWXLpF0a0rb3zjzvVvhxksC1/zHJl7HzH3EFSmIlo3jMmXLox9iLpoRygiDrr9e3u0XKRqIyLf1KN9L0iJqg14mShjvFtLQputoSe8cpTdYtmEAmVgM5EVNo+toHncGBFX9dIAlwb+/tG26Y4q4mSDCX7Uasew+kaEwuYlLDrce7v+INuk6If8YLjTk3p+Ibw2DSkEsOdOlolZsNe0X/cHK1C/wDEMa70sgCYGcJAoLt6WigkLT8pL+m4CmIyuGqH7wNMwJLpJc8nrQ1au1ue0Z6OMKyqerAh/HU6gqb5gK12i5pzsyvXTsRxE18CgUkBZLsXa6Xu4PipprEDFWNWoesY+Lxjl93Hiv37NDWAUVCt2ZL1tr0grrjJi3viE030oe3nErOVLkhwNRFcDlBappU3JIoWOsK/q7EKRKUpCQcqXd6JdhUbV9IZPrnllJdRg8W/UqUHIFMblIDGmpJAvWxMY6+OE3KiObEdwdIXwuHaQtM8Sz8RRWlTjOFPVQIql2UMp8NTSojPxYTLSVBRKbh7s7B1bm1hDZvpXjy8c37wxxTFJUDmQhTsH5u/MoJYV61rAOHLILuPAnNmJJLsTQirm1eUKqALUNw4L6sQ9Ni8OYeYnKtKcxJDGgUwBTal6GorWK+OWckvHVM4pawohT0DskhTUoXe9Q5ftDn6fxqi6CSRRtgVW1oSA39RgS+ILSkoqQTZyztfq0aX6blqcTDZJetiQ7Dnf1gjp5JJjw9lKTnypDVp03iOJlCSgghSh/i+gajgUerQGVNqCQAHtcDsTaBY2USpRLEoAKrCgYXalC1I2Lh5OY8X+q1j4qgAoKFwbO9AnX5SmpFYEuYn4SEkMv5ipwwBfwlLXpd9bR3Gh8XErWBRSy3+LkNcVID1rp3jpkgLVR2Ar1alNA30joPzan7kby//AIx+I6Gf2Sv9j5K/EdAjb6+BRoJnBP593hBc1vbvB8PO3HP2Y4O0gxV/UFkq8jAVMdIlECr0bkzAp9/xBc0JlbV2+ggomGMiwXM1dOUSpqtWApVELV/MI1yuVV6xVWjaH28dRrxUl+vOBcVnUD+RaBIS9R6RdUwtV6QlNJNAW84HXGGSrn35x0pLuKuKikAmFg6a/d6P1EWC2DgAkjZ+epe39wyNRiKgk7M2x9R5RWbINGf0D9DZ4FLLM48Jp1PW+m+hiwnAJq71KUtQquK7BrUJaGRO7CkxdGej13HqD6jvGNjpC0/IAQblLODtRn7h6xtBGnnpf6PpzgYQkqYsA+UlSiljS5KSAX6WMUbdPPfDBDkqJ1DNd9XP0q8aMkhOoPQ0G1bn+TFpywCUqU6gcp8QNGooEEpIFiH2gAnIL5KsH1ABs/Q0amsCplGvg5jgDnqS/nausZnGgJgCVEMAB4iRmSAdnq9KHWJlLCjcAm13J7e7QXFpeXRYIYhdSWDgAgc9jz7VHLN8xxaTLWpKgaWd+x5ghr7wFc1cwDYCwoGvbWPacTwiJaTmBGUhyuqgKMUhvCKguSH2jHxGGlGiFBrkkFy7OSO7jrFxF806sYSCToOTcvfOPQ8PwhTLc/MW9Wr5RfB4AD5nOo2cNfkx03jZlSHQBzNdWAHvnE2r3uM+XwZJGavIPX6Q5hsMEigYbQ8iUyW0iwl0+0TtrAwlxA55SUkEEKcV0I2I3taDktpSFpqvm6WPUfkwzgZcx5zF4RQ5PrrpFZUvLpSndhcjakaWMYAE+7NSEVqcFWpPf3eK253gX4p/2/8A1HQux5R0KdR9EpT19IJLIFQbNpzMDSNvfv7RKFmxoRX/AN0cnaU5IW9IM1oUSt6e7QZB2erecDUfLq9PpEldIhI11iqhqPq0DCA67RLg/QwDMRQjrEmaBTex99ozaGCoFMWKD601b30ihm+9oDnCj4vP8xl4xf4h8W1AK6loD8UOCehFie/u0CmqAJArZ/rFZM1nBaurPrWun8xnXXA89ZV4UkDMqiTz16/mOmzSSSTYM5YWYtTUctopjQEHL/kK0pQhwDV3asJ4dTukG+hytSzuaVOmsXpz/wBNSsyvkJtUVe/Pl9YNhJgSoAm7jUNRnbStftDP7j4FFIE2WQPl/wASR/kBeutCG5Qjx/GpWtORWYtmBBLkD/EqN1BnzNqLw60iZ3K6+CLBbNKQZrEO4U4Yu6VCiejWINGq/gMfKmFyChXizZwCVJu5YOqty1nd6EeT4nNCg6keJ/mqzC48NCXufZQXjQ4eVNStXyqRMWCQXDMoKCgS1iLM8MqM8NvVfqJUkgkBGUBKSxIzhKkuJbBgHUK1FC2seVxs5mpkUkZVM4q/+T1Jc6MGAiMbiFpCviKcoDFyViYUh2AWxYsOQcvdoHiM6JZBmuCADlbKorZSW/1oC5ZzlLk5oajHgL9w1NLEj3b8xsYLEDKU13N7Ctu1486tYJApUC2mhelTY0jewuHDUFAbBQUSlgSA2ra8mvEyO1y45IceW5KyUj5vDm+QsQnm6UgMCzsWrGRiMWhSANsgHiKg4SkKUC/hD6WYRsTpoQSRJSoqNAu1aVDV7jyjEPBksQJICiD4lLUoJHhqhOVLa1UVNtF74cPXnZzgwJkS8x8SytgBolQRUc2Jt/iN49BMJBAZgGpW5Acn6RncM4flFXaniVUmzAE6egh6fPWk63Arz5Wt9Yi8umE9RFFqPFczRl/Hqw0oa/fWGRMev8wLtFmTGhOauGc3aE8QNoydksavMOhp3p9oRKmbm7egh9Yoa1I9/WAzUu1v536xcc8qFkO/vzjoH8A7x0I2+jpoOtjBApweULJJgiFbefWOapTCR2JoD71gmElkJGZWZWpZn7DWkASsNteCGZAo0le7xypgZx/cLhdOkQlx0gVILMPn784DMJ17fzBLiuuv3is0tQnp2/iBWwVzQCGcEa8oEZzpoTo9aUP4IgWJWLer+6wsbUAAFdqFvWsOnSaHCwxFXuK05vBJc5VmJTz0ufzGMccy7a/zHoOHn4sorCgkp/7ZQpvFkJKgCdt69rkHkz0XRhyoKKSFFwwD5rA2ItUORblCnxigEiXLUoggKUtNctfkPzGtCKMGrBV8QEtTIUUpFspoy7uAnNZhyakYnFJrZvCGJpmG2xuNajvajrTlbafncaJSmWgsQdkpoWIqlmv9KloTViWLOHoHFRTblp2jOkryg1ClKarHML0chttYLk8z2gqsZrpr4YLUAoOk1BILEvWr0Iob7dIDiJalLSoLCVJIYqSHLsl8qkhK77k1tAsPiSkeICgdikkkdRo/LW8JYzFTAEgKVlBCsjnKhT/MEv4VGFF3adVhJYCR4VKCSAymKSFlzkbMbqGVmZyYVxCwDUFiHe5yuQlxbQ6UDM0Zc+dWjB7j6++0Ulz2HiD7aevu0baf4xpimUKcw3vkY1+EYlfypdyGDFjRxfSlYwsJmUrU1prX8xv4YZUlmzKGlSAG8rekC7PjXmYdCQ81RmzFEu5OUbkEF1Gu+hgUuSEFwkPZjYWNgbQKQSND7EWCo2xMf1RW937QHEJJLnzrTy7VgyktXygc1cC6RnYYJZVas/XXU+zFheJm2B7ReVURkb4EVaFcQqkFmWbeFpqtIUUCeoqL9PQCFpotDTQCaKxSbS2fnEwT4cTCNvag27QUToXKt7CLIGoiNKhhKnrBhMAsO2/eFknTSvvlF0BiTAo4lW0QVb7wuJlC4/qOJ2LNAqDhTHaBz1gVqdm8+38Rb4nKFlrH1pGXIGurEX15e+8L4ouwYUberU+8NEMCBUfzCc0kuN7eY8oVWMXicol1IuliQ4fSo1Ju9/SEv+UISwBB1sRTUCN9ch9nq5sa8+8IKwA/1ueZbSsKd/pDDTlLI5XOrPqI0BKqXc01B++kPjAplW8aiLAgVO4JcVrVukXKS1kh9+Wp20hqZlu8M+XKagF/dzHTlGWnMztsNtrxoy8MKBiVEOaX9aiKqIZgpSS9gpwbm7sdKfiBbKwE2bMWaKAegV6kvQWgnEsOFKCQSSwckf5G4AuRaNQSA2nd+nf0iSSC/IizGpqx2/mMmznbzM/hyks7V3184XRgiSGBJ5fb+Y9JMdKlWY3Jvyo9ByiyVkWCWpZgac2pGPLNw+CyDMQHIZntXlr3jQlS3/ig8haJShgdjv1/MEl0Lfx/UYa+ipSOkcU+fu8SFf371iQneBrSpJ96QNSn7QaYkdojIIzWlSl9vxFkhni4TvFZgYNDHOk5s6sAUYFiHCosFFmhTUpYWgUwxd4EsxTnU5huI6AR0LaewQfFDEtLP1jo6JUMkxMpTx0dE1eKc2mkVmGJjoHaAlVeoistTx0dGXEqLEHpEKEdHRmoSRUdREqNTWxYdI6OhGlZyiElVyAAHAO0WSHZ6+EH0jo6MkuieooJdnIDAAfz6xfLf/qB31rHR0Zcg4FSnR29H8+sLzFEMb615iJjoGoaqmws/kCYsvX29omOjGIaLqFHjo6FzyCw6zmIhhCq++UdHQ1zqkxNIG9SNo6OgFCUYBNjo6FFJTEAmBg0eJjoRS2JUxgSlR0dCHR0dHRm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88078" name="AutoShape 14" descr="data:image/jpeg;base64,/9j/4AAQSkZJRgABAQAAAQABAAD/2wCEAAkGBxQTEhUUExQUFhUXGRwaFxgYFxgYGhgaGBwWFx4cHBgcHCggGBolHBcYIjEiJSkrLi4uFx8zODMsNygtLisBCgoKDg0OGhAQGiwkHx8sLCwsLCwsLCwsLCwsLCwsLCwsLCwsLCwsLCwsLCwsLCwsLCwsLCwsLCwsLCwsLCwsLP/AABEIAMQBAQMBIgACEQEDEQH/xAAbAAACAwEBAQAAAAAAAAAAAAADBAECBQAGB//EADkQAAECBAQEBAUEAgIBBQAAAAECEQADITEEEkFRBWFxgSKRofATMrHB0QYU4fFCUhViIzNyk6Ky/8QAGQEBAQEBAQEAAAAAAAAAAAAAAQIAAwQF/8QAIREBAQACAgMBAAMBAAAAAAAAAAECESExAxJBURMiYTL/2gAMAwEAAhEDEQA/APRpqXvyqavAkroaFvX+IsFhnqOnOIkl6NV6G3XtHz6+ngugQdDkPziiUBMSVgUeJXasHe0XlpZ4Exu/v2INmNmjCqVGv3iQk3F44qZx7c84DWtq7H3vFQWgz1JS5UbXIqEk78oSkYgLmEFQKgBlIUKc8pDnoBDU+UpQymxuN2gaeEyxXJXn9torcGqLiMSEjwlJU73PotmMAR8SYPEedQB9Lw/IwoBqkHrB8vtmguSpjOmbKwVQTD2E8ICdHgye3eCGW8TtdvxAIpQCKpgwAiikRk8OSY6OKIgIgHAn11isxJjpaauYKp2h7HRdHPSMziM6zCgcnnsI18pOtrjkYRnSAXDsbjtVu4i4dzbz6lqLv1bbpWBGaQaeusa0/DADxn/swHl1jz3FZjFj1azA27w6/Tu26xNqXmuB027xeWWFPYjz07FGXYkOxJoQfI84b4bxZMxRRZQ/+w1I6QcXo2ZY/wDTaKgf4hbEJ0pWL7O9bc9PrEzUABnMaIrKMogxMxFNjB1K0gSz0jNQgSO0VmKF4iaodIGtQYm7aRccsk/EjoU/cjcRMOon1r3Uub4r2pyrB1TAC247cu8U+AH9entoIhAdr/b20cHpmoOhPan1iwAt5xWUgk0NuV3hhI0bvyh0m5JCNWYecTlNmY+heJTiAKGu4u34hXi3FEy0E3IsnUnkfvDMUbyGmOL07QJR3p1I9RHhsZxLEKda10NkpolI23V3iktK1ALGckjR9L9GcRrY74eHLKbe/TNTUZpZal6Odulor8YWcHmNYw+ELM0FC0DMNWY8i8RPBQaLrzjcWJvjyxuq9AlbR0xQMY+Hxb3jQlmnL07QaM0aRBAfeoiqTTy6QQCBtrIFInLb8xDX9++kUSfSAaFMvWOWoQJU7Qg5u/usWQX0h2Lj+oTMESqa1YqsN0iig0Y62sVhjz9e0LS5tSHcEMbD6684IUMXhTFlzTT1MXKNFcaPiLSgEsVBN7Joej0vFJeAkTJigtQCdCGJNcoDdk+cZHFcYtCFABmNW2t1Aq3fnEYCUpQzKSwbQ7/QfiG1sOL3pl8cQhBKQcwuO7izODHmROVKUlbVFR9LjlHqMbJ8SiqmgjzfFEErQipKrDbmxicXpyylmu3ssIvMyjahAtf6w4sfzWFsNIyJSNAG8t4j4+mv2heedAYu9O0LzFGxvF8ZyhaeHIPKsaJq4rA0s/I35wchhC00RURSv7blHQxHRW0PoWGTVx09+9YOJLHmb7b/AHgciW19bbB/6g5FW9Y4rt5WTLp9IgqpUH68o4Utb1eFMdisqakVpDDr9djMcEDdR0Fi0eY4hNVNBLgv5PsHsBBsTiAPHMUWa2pD0A2eMhWMM0sAQC/hTpbX3eNlfj0eDx7vuUnYqYRlKOlj/cei/TOJyoSMgzJBDKCVAOW8IplJo5Dk02jJxSpaASEIJykV+YFQ+btp3jX4Rw0zZCZ6VpMtNJgo6WvQsDd7v5xEe7y46x51I9bw2QhvEkhR137nyjI4vhiCkg2Iy6t+RGN/yKpYzy1lSSWDFSQRUCjbE+sbWA4hLmkoACVhLFINH/6teumkV7caeS+PLG3LtlTlF3AAevXSgH2gmGxykk/2I9OOHiYllOGbKCxIU1aPyjG4nwwIDhQpQizVpXX+IvXG3CZzeq1MJOBHTUe/SGJSbe/dI8ngsbkIBs9ekb+ExAIiTlhrpqZeW/PnA1JZmZz6xeWCdDvRxStuYga9K3tYV3rUe7wWIjgKO3qP7iuaoiVAu599TFS1wXB39vAqLr5QNSTA1TWs9bbU+hiUrgVJSikuXfW35iygQFMQDodn1+sFnqBvTprA1BLEKsQWqb0MVO2y6efm+NQSSov37tvbygWBkBC3BIJvlcO1hQ6Q3g8WgTSFs1lNqB4qFqEsxaGZU+SmVnUUpWVEFNiBRiOWld4qtMcbzY8/+pVeAiWSmlDeo3jA/TmBzLMyYSpfan4jR4viQTSov75Rm4TEJTMDGivrf7xpltsvH69PVzUOhh594XGGYF6tTofxfygmHWRyfq9W9IPMo6a1Z+31rALGd94jJW0GXK/qAaxhYotVPrC5Agy4CuGIsUzJ5eUTFO8dFp0+iLm0pa0XRMq/swmDWLkM+w+scXWYyQziJwZ9Wjz+OnFasv8AimquQF/fONNU1NVLOVIu2vJ93IjC/clZUwAR/ggCqmoM28VvXbY+O59dM/EzgtKiaqJqP9Q7AfWC8LwRUVFA0pTU89OscCgFWbUufe8O4fD5flUHWCBycXFQxeIr6GMkw0DipY/cKwxRmUkVUxrleuXQFwXOw3hjH8MT8LMlIJFSGpldndql6RrodcoLQn/ySxlUtR8QCSy3/wBtSXgXC1maiZllBMssEqzVcEFnKda230rDqOF8me+fjN4fh0FCjMUqXLSyyWdjRJSDlcHMzNTxEVvCs/ErQUpVKWlZJMtTFKlWVVqqLEG9M0bGOSpUr4aioEHIhn/8SST4ywcF2FNjzjzvE8KrCTkzpczxAjLobBTlB3CtKdI2poY5Ze+v17HBcSUkD4hAIP8AlUg23tp5Q7jp2ZITMli77eY25nWPO8EnJnpSqgmDK5ysXBJuNOsbHEJgUaUbYCulukO9Rx/j9vJqxj4yUkggEJJVSqactCTziMCpSFhJ+m9ukcZQWScgyhgxs/PrGciao5wfCqWWAdjU6dPvBK9Hk8ck4ezM6Jw8wu31/mM7BTCpCVf7AK84cwihob67esauMk01JI3qzmjjm3SATFtsHryNvfnFCstWmj/xGRi5lXrDuRGGG6NiMTpmtU83taj/AIgiJnvrGcJBJc/T1hsJOtm0eIejUk0NPX0fSElYonRq0pZ28i49YayvbSKFAFW/veGVFxjy/GFVz0BfxBgBSxp9gLRkTMYoTCUkZSfCKFur0Mew4ghLFwX1OjHQ7x5PH8KSaoJTyFvL8RfacbcePjKxOIZR1d/PTXSAcJGaegMFAFzVqMavu8OngSzUqPkI1eFcLEvYua3EM4OWW5puSAGYsWHs8oGSS5u3L7e7RRw/L00jmNRYi/8AcZz6UnIIPf61gaQIJOOblr3/ADEpS0DfC5lwssQ/MvSFJojRzpfJEQRjHRQe1yjygOJnMC1jprFpkyr8ozsUt2A5RzjrZwzMVxApZKiyXObSx2h7CFDZgm9hyMZ2Mw4IchwCH7mlO0Gw2KKSBl5n6Rsu3p8FmXj0PxDABScwF6tCoC5ZDh2qDG1KqklwwG3nEmeCkBux7wcH2yx4Yi+MvMAUrKNwWpVxS7/ePW8IkJlpygZepBHV4+dcbwhCgWIJJjS4P+pSEhEwEswSroKXjLz8ftj/AFeyxvCpYDuFqJzWBL7OaAcm3jI4tw1QSpc7xzHocwypS1kp5FuVKQz8X4ic2Yjaj/eMjjnEWQ2ZyPWNtHjwu5yDwXEFBJGht0f7GNDGcRHnW8eT/wCQVLD3UosEjU/1AsVxMlNUh+0Oro++M8rdHEHJAUMoFdvS/wDEJTFulUwKzWBOpJPW1IxEYkZfEVMTTI1N9Q3fnHoOBcNmTShSgEy0nMBlAJo1dcvLXvDrSPJ5Pa6j13CpZTKSDoByh5CBRj9o6TLpXyguQCIvLnOFZqbj31gJlvSx5QyU+94sEA273rGbeiSJMMCS9avDCJAdqUg2QWrDpOWZT4YtfrCuISOjRoTk99oVmS3qYLNNjlvll4jDhQYmum3lGRNwLEgiPSFrRSdLBFdLQuu9PN/Cgc9RbSkauKwzGje6xnTsMxIBfpG2bJYFIfKsk2DjqSKfWGJIq5fKQz/iOkYc5FB9R6Pr9oaWS1AwpqTzi9vPZyWCSEnU/SBHSHhKhOekguHjGqlJ1gExMFV3gbVhjlQWH+p8x+Y6DOff9x0Ibk5fWFlTA7DX7OYJilFzCbMa8vzER3vIWIkmupNGGu3l9oDKnKTMCcosc3V9OV428NhgtLh6uGtzADXNxzhIyUqUUzSUzLS1HwpJvdm1qnnFWbiMM5hkoFLUxByl3pp1h3DGhzkE6HfeMHFTlSlfDWCDseeo3BhiVOo7302jlY+hL7YtOdhMwJLF9D7pGDxDBgGzDrQkct41UYzOLs0IqmhyTvrGTJZdg4ietKGlq5bxgYjEKJIWeZOtI2sSnMCx8XdhGYeDrUxmfK7sNbekXIP5P6nf0zwxWJWZi7AeGhoLPQUe3eNVf6USsg+Il7MQlt3IBNuejctf9NIT8MJQgAg3Z32P1pyjekyQlj/TX7xrXj+7rC4R+l5SC+UZhqfrG9KlJQKBgLN7vAsRjwh3avuzxnL4m/LaBWONvLYll/6pHOTbrGZgsWVKCU32JZ9WBNAY1JK3SwLHV6XYUNvU6WjaOX9VhL51BoNYsAHYbwHEYkhmY+YLMBUbj794FPxbszuC71t7aGyJntTwXffq3kTR4GmYQA7ZtWhTD4tSlgCp59olb+fUa9fxEm4fqZqnqLecDeCyyLGImhjyjdmccBKS4ijFo5c1tYp8Vw8DpqgzUHasJmT793h8qpEZAYTvRZKKNElNLUaG0yqQNmfbSGOWV5JoTpAJ6YfEuphecdxCis1SfOFpqocm0tGdPINooWKZvbRMUzdfWIhTp6SchySbbtzd+l4RJyrGYOHB7dNQY28vy6N96++8KT8IlRJBNPl5cmIqPe8TtTR+KhAQpBTQWNg+aoTcA0I2pd6K8SQmaAFpdKmLMwUoWUaMDcU/iK4XDMCzsbOxDbVHPpWDypSgVA0BewLUNmdx06WjbHpK8zjeDzV5UhYIFEiY5UkjTOLbVBjJn4LFihk5uYUKeYvH0OTLBFu/RoZEgKelKQb/AEy5YdV8wlyMSlP/AKK+Zf8AF7wxgZ6iCFAPtYjtH0v9oklyA/1H3gOJ4TLWGUkF7lvJz3jcNfLnby+fS5iw9GH+xtDOHzzWQjeqtPPtHrj+nZH+g+ojRw+FSlsoZrARl3ybjO4Tw8ywHI6Uc8ydB7MaUwMH8toZlo1oD78hC+ITX37MCJd15zFzHmKs4+UmoFi584LJnoUopYEXBPhA1cnZubwvx/CKfOgODRYf1r5eUYM0qL5nlp2SkurkVEjLTUA2EP16dy46exlY+R4wEIyhkimZOZ9Cn8n7QliprNmIJYOAAGBe5FbN2MYaJwSnIhASnRxUdOvN+UNJWol1lTlqm9P6HlGtTjhrlo4rGKUnxEvYEavvudO/KCYZJLZ68g589ooMGWq1W7DaNGTKCQEubchWp8omtuScLyZL27Vr7pDJOjNaruTRrwoBWhgqVAWq8ZN55MIT5b7QtPLdAWfyO/ODFVB4mA8x7t3hIkO4rU38tO1YrSJbsrikm4t+L9oAQo2tGkmWKvU6OWa1hFccjIkqskXa3nzP1jeir5tcMz90zvYaiORjwYwOJ/qXKkpCQk2cAoKhfRswt5C1yphuIE5UmpNS4Y1t+ehhuLTO/XtZOIcNFyp9iIwkYsJIGZrg7v00qBDWHnavSoB0PQ/aDQur00CrftCS1Ob2iZ8w78/fvWF+IugIQbllGv8As19BSGTYvELzsWGq48vf9xm4vFpKmQrStGcl9fLbpGfxDG5Tuyt7ix9W8ozp83UW8/6vaLjld1u15+Rjozv3yv8AVXmr8x0U5ayfSsj2bv75RdEsW8usWXLpF0a0rb3zjzvVvhxksC1/zHJl7HzH3EFSmIlo3jMmXLox9iLpoRygiDrr9e3u0XKRqIyLf1KN9L0iJqg14mShjvFtLQputoSe8cpTdYtmEAmVgM5EVNo+toHncGBFX9dIAlwb+/tG26Y4q4mSDCX7Uasew+kaEwuYlLDrce7v+INuk6If8YLjTk3p+Ibw2DSkEsOdOlolZsNe0X/cHK1C/wDEMa70sgCYGcJAoLt6WigkLT8pL+m4CmIyuGqH7wNMwJLpJc8nrQ1au1ue0Z6OMKyqerAh/HU6gqb5gK12i5pzsyvXTsRxE18CgUkBZLsXa6Xu4PipprEDFWNWoesY+Lxjl93Hiv37NDWAUVCt2ZL1tr0grrjJi3viE030oe3nErOVLkhwNRFcDlBappU3JIoWOsK/q7EKRKUpCQcqXd6JdhUbV9IZPrnllJdRg8W/UqUHIFMblIDGmpJAvWxMY6+OE3KiObEdwdIXwuHaQtM8Sz8RRWlTjOFPVQIql2UMp8NTSojPxYTLSVBRKbh7s7B1bm1hDZvpXjy8c37wxxTFJUDmQhTsH5u/MoJYV61rAOHLILuPAnNmJJLsTQirm1eUKqALUNw4L6sQ9Ni8OYeYnKtKcxJDGgUwBTal6GorWK+OWckvHVM4pawohT0DskhTUoXe9Q5ftDn6fxqi6CSRRtgVW1oSA39RgS+ILSkoqQTZyztfq0aX6blqcTDZJetiQ7Dnf1gjp5JJjw9lKTnypDVp03iOJlCSgghSh/i+gajgUerQGVNqCQAHtcDsTaBY2USpRLEoAKrCgYXalC1I2Lh5OY8X+q1j4qgAoKFwbO9AnX5SmpFYEuYn4SEkMv5ipwwBfwlLXpd9bR3Gh8XErWBRSy3+LkNcVID1rp3jpkgLVR2Ar1alNA30joPzan7kby//AIx+I6Gf2Sv9j5K/EdAjb6+BRoJnBP593hBc1vbvB8PO3HP2Y4O0gxV/UFkq8jAVMdIlECr0bkzAp9/xBc0JlbV2+ggomGMiwXM1dOUSpqtWApVELV/MI1yuVV6xVWjaH28dRrxUl+vOBcVnUD+RaBIS9R6RdUwtV6QlNJNAW84HXGGSrn35x0pLuKuKikAmFg6a/d6P1EWC2DgAkjZ+epe39wyNRiKgk7M2x9R5RWbINGf0D9DZ4FLLM48Jp1PW+m+hiwnAJq71KUtQquK7BrUJaGRO7CkxdGej13HqD6jvGNjpC0/IAQblLODtRn7h6xtBGnnpf6PpzgYQkqYsA+UlSiljS5KSAX6WMUbdPPfDBDkqJ1DNd9XP0q8aMkhOoPQ0G1bn+TFpywCUqU6gcp8QNGooEEpIFiH2gAnIL5KsH1ABs/Q0amsCplGvg5jgDnqS/nausZnGgJgCVEMAB4iRmSAdnq9KHWJlLCjcAm13J7e7QXFpeXRYIYhdSWDgAgc9jz7VHLN8xxaTLWpKgaWd+x5ghr7wFc1cwDYCwoGvbWPacTwiJaTmBGUhyuqgKMUhvCKguSH2jHxGGlGiFBrkkFy7OSO7jrFxF806sYSCToOTcvfOPQ8PwhTLc/MW9Wr5RfB4AD5nOo2cNfkx03jZlSHQBzNdWAHvnE2r3uM+XwZJGavIPX6Q5hsMEigYbQ8iUyW0iwl0+0TtrAwlxA55SUkEEKcV0I2I3taDktpSFpqvm6WPUfkwzgZcx5zF4RQ5PrrpFZUvLpSndhcjakaWMYAE+7NSEVqcFWpPf3eK253gX4p/2/8A1HQux5R0KdR9EpT19IJLIFQbNpzMDSNvfv7RKFmxoRX/AN0cnaU5IW9IM1oUSt6e7QZB2erecDUfLq9PpEldIhI11iqhqPq0DCA67RLg/QwDMRQjrEmaBTex99ozaGCoFMWKD601b30ihm+9oDnCj4vP8xl4xf4h8W1AK6loD8UOCehFie/u0CmqAJArZ/rFZM1nBaurPrWun8xnXXA89ZV4UkDMqiTz16/mOmzSSSTYM5YWYtTUctopjQEHL/kK0pQhwDV3asJ4dTukG+hytSzuaVOmsXpz/wBNSsyvkJtUVe/Pl9YNhJgSoAm7jUNRnbStftDP7j4FFIE2WQPl/wASR/kBeutCG5Qjx/GpWtORWYtmBBLkD/EqN1BnzNqLw60iZ3K6+CLBbNKQZrEO4U4Yu6VCiejWINGq/gMfKmFyChXizZwCVJu5YOqty1nd6EeT4nNCg6keJ/mqzC48NCXufZQXjQ4eVNStXyqRMWCQXDMoKCgS1iLM8MqM8NvVfqJUkgkBGUBKSxIzhKkuJbBgHUK1FC2seVxs5mpkUkZVM4q/+T1Jc6MGAiMbiFpCviKcoDFyViYUh2AWxYsOQcvdoHiM6JZBmuCADlbKorZSW/1oC5ZzlLk5oajHgL9w1NLEj3b8xsYLEDKU13N7Ctu1486tYJApUC2mhelTY0jewuHDUFAbBQUSlgSA2ra8mvEyO1y45IceW5KyUj5vDm+QsQnm6UgMCzsWrGRiMWhSANsgHiKg4SkKUC/hD6WYRsTpoQSRJSoqNAu1aVDV7jyjEPBksQJICiD4lLUoJHhqhOVLa1UVNtF74cPXnZzgwJkS8x8SytgBolQRUc2Jt/iN49BMJBAZgGpW5Acn6RncM4flFXaniVUmzAE6egh6fPWk63Arz5Wt9Yi8umE9RFFqPFczRl/Hqw0oa/fWGRMev8wLtFmTGhOauGc3aE8QNoydksavMOhp3p9oRKmbm7egh9Yoa1I9/WAzUu1v536xcc8qFkO/vzjoH8A7x0I2+jpoOtjBApweULJJgiFbefWOapTCR2JoD71gmElkJGZWZWpZn7DWkASsNteCGZAo0le7xypgZx/cLhdOkQlx0gVILMPn784DMJ17fzBLiuuv3is0tQnp2/iBWwVzQCGcEa8oEZzpoTo9aUP4IgWJWLer+6wsbUAAFdqFvWsOnSaHCwxFXuK05vBJc5VmJTz0ufzGMccy7a/zHoOHn4sorCgkp/7ZQpvFkJKgCdt69rkHkz0XRhyoKKSFFwwD5rA2ItUORblCnxigEiXLUoggKUtNctfkPzGtCKMGrBV8QEtTIUUpFspoy7uAnNZhyakYnFJrZvCGJpmG2xuNajvajrTlbafncaJSmWgsQdkpoWIqlmv9KloTViWLOHoHFRTblp2jOkryg1ClKarHML0chttYLk8z2gqsZrpr4YLUAoOk1BILEvWr0Iob7dIDiJalLSoLCVJIYqSHLsl8qkhK77k1tAsPiSkeICgdikkkdRo/LW8JYzFTAEgKVlBCsjnKhT/MEv4VGFF3adVhJYCR4VKCSAymKSFlzkbMbqGVmZyYVxCwDUFiHe5yuQlxbQ6UDM0Zc+dWjB7j6++0Ulz2HiD7aevu0baf4xpimUKcw3vkY1+EYlfypdyGDFjRxfSlYwsJmUrU1prX8xv4YZUlmzKGlSAG8rekC7PjXmYdCQ81RmzFEu5OUbkEF1Gu+hgUuSEFwkPZjYWNgbQKQSND7EWCo2xMf1RW937QHEJJLnzrTy7VgyktXygc1cC6RnYYJZVas/XXU+zFheJm2B7ReVURkb4EVaFcQqkFmWbeFpqtIUUCeoqL9PQCFpotDTQCaKxSbS2fnEwT4cTCNvag27QUToXKt7CLIGoiNKhhKnrBhMAsO2/eFknTSvvlF0BiTAo4lW0QVb7wuJlC4/qOJ2LNAqDhTHaBz1gVqdm8+38Rb4nKFlrH1pGXIGurEX15e+8L4ouwYUberU+8NEMCBUfzCc0kuN7eY8oVWMXicol1IuliQ4fSo1Ju9/SEv+UISwBB1sRTUCN9ch9nq5sa8+8IKwA/1ueZbSsKd/pDDTlLI5XOrPqI0BKqXc01B++kPjAplW8aiLAgVO4JcVrVukXKS1kh9+Wp20hqZlu8M+XKagF/dzHTlGWnMztsNtrxoy8MKBiVEOaX9aiKqIZgpSS9gpwbm7sdKfiBbKwE2bMWaKAegV6kvQWgnEsOFKCQSSwckf5G4AuRaNQSA2nd+nf0iSSC/IizGpqx2/mMmznbzM/hyks7V3184XRgiSGBJ5fb+Y9JMdKlWY3Jvyo9ByiyVkWCWpZgac2pGPLNw+CyDMQHIZntXlr3jQlS3/ig8haJShgdjv1/MEl0Lfx/UYa+ipSOkcU+fu8SFf371iQneBrSpJ96QNSn7QaYkdojIIzWlSl9vxFkhni4TvFZgYNDHOk5s6sAUYFiHCosFFmhTUpYWgUwxd4EsxTnU5huI6AR0LaewQfFDEtLP1jo6JUMkxMpTx0dE1eKc2mkVmGJjoHaAlVeoistTx0dGXEqLEHpEKEdHRmoSRUdREqNTWxYdI6OhGlZyiElVyAAHAO0WSHZ6+EH0jo6MkuieooJdnIDAAfz6xfLf/qB31rHR0Zcg4FSnR29H8+sLzFEMb615iJjoGoaqmws/kCYsvX29omOjGIaLqFHjo6FzyCw6zmIhhCq++UdHQ1zqkxNIG9SNo6OgFCUYBNjo6FFJTEAmBg0eJjoRS2JUxgSlR0dCHR0dHRm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23379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89651" cy="504056"/>
          </a:xfrm>
        </p:spPr>
        <p:txBody>
          <a:bodyPr/>
          <a:lstStyle/>
          <a:p>
            <a:pPr algn="l"/>
            <a:r>
              <a:rPr lang="tr-TR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İnsan Isırığı Sonrası Etkenler ve Yaklaşım</a:t>
            </a:r>
            <a:endParaRPr lang="tr-TR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683568" y="1268760"/>
            <a:ext cx="4031308" cy="4896544"/>
          </a:xfrm>
          <a:prstGeom prst="rect">
            <a:avLst/>
          </a:prstGeom>
          <a:ln>
            <a:noFill/>
          </a:ln>
        </p:spPr>
        <p:txBody>
          <a:bodyPr>
            <a:normAutofit fontScale="70000" lnSpcReduction="20000"/>
          </a:bodyPr>
          <a:lstStyle/>
          <a:p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Genelde ağız flora bakterileri olan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viridans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Streptokoklar, </a:t>
            </a:r>
            <a:r>
              <a:rPr lang="tr-TR" i="1" dirty="0" smtClean="0">
                <a:solidFill>
                  <a:schemeClr val="tx1"/>
                </a:solidFill>
                <a:cs typeface="Times New Roman" pitchFamily="18" charset="0"/>
              </a:rPr>
              <a:t>S. </a:t>
            </a:r>
            <a:r>
              <a:rPr lang="tr-TR" i="1" dirty="0" err="1" smtClean="0">
                <a:solidFill>
                  <a:schemeClr val="tx1"/>
                </a:solidFill>
                <a:cs typeface="Times New Roman" pitchFamily="18" charset="0"/>
              </a:rPr>
              <a:t>aureus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Haemophilus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türleri, </a:t>
            </a:r>
            <a:r>
              <a:rPr lang="tr-TR" i="1" dirty="0" err="1" smtClean="0">
                <a:solidFill>
                  <a:schemeClr val="tx1"/>
                </a:solidFill>
                <a:cs typeface="Times New Roman" pitchFamily="18" charset="0"/>
              </a:rPr>
              <a:t>Eikenella</a:t>
            </a:r>
            <a:r>
              <a:rPr lang="tr-TR" i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i="1" dirty="0" err="1" smtClean="0">
                <a:solidFill>
                  <a:schemeClr val="tx1"/>
                </a:solidFill>
                <a:cs typeface="Times New Roman" pitchFamily="18" charset="0"/>
              </a:rPr>
              <a:t>corrodens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gibi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aerob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bakteriler etken mikroorganizmalardır. </a:t>
            </a:r>
          </a:p>
          <a:p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Anaerop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bakterilerden ise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Fusobacterium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türleri,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Peptostreptokoklar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Prevetolla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türleri etkendir. İnsan ısırığı olgularında ayrıca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Herpes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, HIV, HBV ve HCV geçişleri açısından da risk bulunmaktadır.</a:t>
            </a:r>
          </a:p>
          <a:p>
            <a:endParaRPr lang="tr-TR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Enfeksiyondan şüpheleniliyorsa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aerop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ve </a:t>
            </a:r>
            <a:r>
              <a:rPr lang="tr-TR" dirty="0" err="1" smtClean="0">
                <a:solidFill>
                  <a:schemeClr val="tx1"/>
                </a:solidFill>
                <a:cs typeface="Times New Roman" pitchFamily="18" charset="0"/>
              </a:rPr>
              <a:t>anaerop</a:t>
            </a:r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 kültürler alınmalı, CRP ve sedimantasyon değerlerine bakılmalıdır.</a:t>
            </a:r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3 İçerik Yer Tutucusu"/>
          <p:cNvSpPr>
            <a:spLocks noGrp="1"/>
          </p:cNvSpPr>
          <p:nvPr>
            <p:ph sz="half" idx="4294967295"/>
          </p:nvPr>
        </p:nvSpPr>
        <p:spPr>
          <a:xfrm>
            <a:off x="4643438" y="1214422"/>
            <a:ext cx="4286248" cy="4590288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r>
              <a:rPr lang="tr-TR" sz="2600" b="1" dirty="0" smtClean="0">
                <a:solidFill>
                  <a:schemeClr val="tx1"/>
                </a:solidFill>
                <a:cs typeface="Times New Roman" pitchFamily="18" charset="0"/>
              </a:rPr>
              <a:t>İNSAN ISIRIKLARI TEDAVİ:</a:t>
            </a:r>
            <a:endParaRPr lang="tr-TR" sz="2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600" b="1" dirty="0" err="1" smtClean="0">
                <a:solidFill>
                  <a:schemeClr val="tx1"/>
                </a:solidFill>
                <a:cs typeface="Times New Roman" pitchFamily="18" charset="0"/>
              </a:rPr>
              <a:t>Amoksisilin</a:t>
            </a:r>
            <a:r>
              <a:rPr lang="tr-TR" sz="26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600" b="1" dirty="0" err="1" smtClean="0">
                <a:solidFill>
                  <a:schemeClr val="tx1"/>
                </a:solidFill>
                <a:cs typeface="Times New Roman" pitchFamily="18" charset="0"/>
              </a:rPr>
              <a:t>klavulanat</a:t>
            </a:r>
            <a:r>
              <a:rPr lang="tr-TR" sz="2600" b="1" dirty="0" smtClean="0">
                <a:solidFill>
                  <a:schemeClr val="tx1"/>
                </a:solidFill>
                <a:cs typeface="Times New Roman" pitchFamily="18" charset="0"/>
              </a:rPr>
              <a:t> oral</a:t>
            </a:r>
            <a:endParaRPr lang="tr-TR" sz="2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600" dirty="0" smtClean="0">
                <a:solidFill>
                  <a:schemeClr val="tx1"/>
                </a:solidFill>
                <a:cs typeface="Times New Roman" pitchFamily="18" charset="0"/>
              </a:rPr>
              <a:t>500 mg x 3 doz</a:t>
            </a:r>
          </a:p>
          <a:p>
            <a:r>
              <a:rPr lang="tr-TR" sz="2600" dirty="0" smtClean="0">
                <a:solidFill>
                  <a:schemeClr val="tx1"/>
                </a:solidFill>
                <a:cs typeface="Times New Roman" pitchFamily="18" charset="0"/>
              </a:rPr>
              <a:t>(Bazı gram negatifler dirençli)</a:t>
            </a:r>
          </a:p>
          <a:p>
            <a:endParaRPr lang="tr-TR" sz="26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600" b="1" dirty="0" smtClean="0">
                <a:solidFill>
                  <a:schemeClr val="tx1"/>
                </a:solidFill>
                <a:cs typeface="Times New Roman" pitchFamily="18" charset="0"/>
              </a:rPr>
              <a:t>Veya klinik şiddet durumuna  göre </a:t>
            </a:r>
          </a:p>
          <a:p>
            <a:r>
              <a:rPr lang="tr-TR" sz="2600" b="1" dirty="0" err="1" smtClean="0">
                <a:solidFill>
                  <a:schemeClr val="tx1"/>
                </a:solidFill>
                <a:cs typeface="Times New Roman" pitchFamily="18" charset="0"/>
              </a:rPr>
              <a:t>Ampisilin</a:t>
            </a:r>
            <a:r>
              <a:rPr lang="tr-TR" sz="26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600" b="1" dirty="0" err="1" smtClean="0">
                <a:solidFill>
                  <a:schemeClr val="tx1"/>
                </a:solidFill>
                <a:cs typeface="Times New Roman" pitchFamily="18" charset="0"/>
              </a:rPr>
              <a:t>sulbaktam</a:t>
            </a:r>
            <a:r>
              <a:rPr lang="tr-TR" sz="2600" b="1" dirty="0" smtClean="0">
                <a:solidFill>
                  <a:schemeClr val="tx1"/>
                </a:solidFill>
                <a:cs typeface="Times New Roman" pitchFamily="18" charset="0"/>
              </a:rPr>
              <a:t> i.v </a:t>
            </a:r>
            <a:endParaRPr lang="tr-TR" sz="2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600" dirty="0" smtClean="0">
                <a:solidFill>
                  <a:schemeClr val="tx1"/>
                </a:solidFill>
                <a:cs typeface="Times New Roman" pitchFamily="18" charset="0"/>
              </a:rPr>
              <a:t>1,5-3 g x 4 doz</a:t>
            </a:r>
          </a:p>
          <a:p>
            <a:r>
              <a:rPr lang="tr-TR" sz="2600" dirty="0" smtClean="0">
                <a:solidFill>
                  <a:schemeClr val="tx1"/>
                </a:solidFill>
                <a:cs typeface="Times New Roman" pitchFamily="18" charset="0"/>
              </a:rPr>
              <a:t>(Bazı gram negatifler dirençli)</a:t>
            </a:r>
          </a:p>
          <a:p>
            <a:endParaRPr lang="tr-TR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813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Başlık"/>
          <p:cNvSpPr>
            <a:spLocks noGrp="1"/>
          </p:cNvSpPr>
          <p:nvPr>
            <p:ph type="ctrTitle"/>
          </p:nvPr>
        </p:nvSpPr>
        <p:spPr>
          <a:xfrm>
            <a:off x="1187624" y="2852936"/>
            <a:ext cx="7235981" cy="667544"/>
          </a:xfrm>
        </p:spPr>
        <p:txBody>
          <a:bodyPr/>
          <a:lstStyle/>
          <a:p>
            <a:r>
              <a:rPr lang="tr-TR" sz="5400" dirty="0" smtClean="0">
                <a:latin typeface="+mn-lt"/>
                <a:cs typeface="Times New Roman" pitchFamily="18" charset="0"/>
              </a:rPr>
              <a:t>DYDE </a:t>
            </a:r>
            <a:r>
              <a:rPr lang="tr-TR" sz="5400" dirty="0" smtClean="0">
                <a:latin typeface="+mn-lt"/>
                <a:cs typeface="Times New Roman" pitchFamily="18" charset="0"/>
              </a:rPr>
              <a:t>Özel Durumlar</a:t>
            </a:r>
            <a:endParaRPr lang="tr-TR" sz="5400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13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44488" y="188640"/>
            <a:ext cx="7620000" cy="1066800"/>
          </a:xfrm>
        </p:spPr>
        <p:txBody>
          <a:bodyPr/>
          <a:lstStyle/>
          <a:p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/>
            </a:r>
            <a:b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Hayvan Teması Sonrası Gelişen Deri ve </a:t>
            </a:r>
            <a:b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</a:b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Yumuşak Doku </a:t>
            </a:r>
            <a:r>
              <a:rPr lang="tr-TR" sz="28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</a:t>
            </a:r>
            <a:r>
              <a:rPr lang="tr-TR" sz="28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nfeksiyonları</a:t>
            </a:r>
            <a:endParaRPr lang="tr-TR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39552" y="1268760"/>
            <a:ext cx="8153400" cy="5040560"/>
          </a:xfrm>
          <a:ln>
            <a:noFill/>
          </a:ln>
        </p:spPr>
        <p:txBody>
          <a:bodyPr>
            <a:noAutofit/>
          </a:bodyPr>
          <a:lstStyle/>
          <a:p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Şarbon </a:t>
            </a: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Etken “</a:t>
            </a:r>
            <a:r>
              <a:rPr lang="tr-TR" sz="2400" i="1" dirty="0" err="1" smtClean="0">
                <a:solidFill>
                  <a:schemeClr val="tx1"/>
                </a:solidFill>
                <a:cs typeface="Times New Roman" pitchFamily="18" charset="0"/>
              </a:rPr>
              <a:t>Bacillus</a:t>
            </a:r>
            <a:r>
              <a:rPr lang="tr-TR" sz="2400" i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i="1" dirty="0" err="1" smtClean="0">
                <a:solidFill>
                  <a:schemeClr val="tx1"/>
                </a:solidFill>
                <a:cs typeface="Times New Roman" pitchFamily="18" charset="0"/>
              </a:rPr>
              <a:t>anthracis</a:t>
            </a:r>
            <a:r>
              <a:rPr lang="tr-TR" sz="2400" i="1" dirty="0" smtClean="0">
                <a:solidFill>
                  <a:schemeClr val="tx1"/>
                </a:solidFill>
                <a:cs typeface="Times New Roman" pitchFamily="18" charset="0"/>
              </a:rPr>
              <a:t>”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Hayvan teması veya hayvan ürünleri ile temas en önemli risk faktörüdür.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Hayvan teması sonrası 1-12 gün içinde giriş bölgesinde kaşınma ile başlayan, takiben </a:t>
            </a:r>
            <a:r>
              <a:rPr lang="tr-TR" sz="2400" dirty="0" err="1" smtClean="0">
                <a:solidFill>
                  <a:srgbClr val="FF0000"/>
                </a:solidFill>
                <a:cs typeface="Times New Roman" pitchFamily="18" charset="0"/>
              </a:rPr>
              <a:t>papül</a:t>
            </a:r>
            <a:r>
              <a:rPr lang="tr-TR" sz="2400" dirty="0" smtClean="0">
                <a:solidFill>
                  <a:srgbClr val="FF0000"/>
                </a:solidFill>
                <a:cs typeface="Times New Roman" pitchFamily="18" charset="0"/>
              </a:rPr>
              <a:t>, vezikül gelişmesi ve ağrısız siyah renkli ülser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, 12-14 gün sonra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skar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dokusu oluşmaktadır. 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Yara çevresinde gelişen ödem minör düzeyde veya çok ağır tabloda (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malign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ödem) olabilir.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Ateş yüksekliği, baş ağrısı ve halsizlik gözlenebilir.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Bölgesel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lenfadenopati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ve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sekonder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bakteriyel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infeksiyon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gelişen olgularda ise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pürülan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akıntı saptanabilir. </a:t>
            </a:r>
          </a:p>
          <a:p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503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İçerik Yer Tutucusu"/>
          <p:cNvSpPr>
            <a:spLocks noGrp="1"/>
          </p:cNvSpPr>
          <p:nvPr>
            <p:ph sz="half" idx="4294967295"/>
          </p:nvPr>
        </p:nvSpPr>
        <p:spPr>
          <a:xfrm>
            <a:off x="683568" y="1124744"/>
            <a:ext cx="4176464" cy="496855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r>
              <a:rPr lang="tr-TR" sz="1900" b="1" dirty="0" smtClean="0">
                <a:solidFill>
                  <a:srgbClr val="FF0000"/>
                </a:solidFill>
                <a:cs typeface="Times New Roman" pitchFamily="18" charset="0"/>
              </a:rPr>
              <a:t>Deri şarbonu lezyonun tipik görünümü ile klinik olarak kolayca tanınır.</a:t>
            </a:r>
          </a:p>
          <a:p>
            <a:r>
              <a:rPr lang="tr-TR" sz="1900" dirty="0">
                <a:solidFill>
                  <a:schemeClr val="tx1"/>
                </a:solidFill>
                <a:cs typeface="Times New Roman" pitchFamily="18" charset="0"/>
              </a:rPr>
              <a:t>V</a:t>
            </a:r>
            <a:r>
              <a:rPr lang="tr-TR" sz="1900" dirty="0" smtClean="0">
                <a:solidFill>
                  <a:schemeClr val="tx1"/>
                </a:solidFill>
                <a:cs typeface="Times New Roman" pitchFamily="18" charset="0"/>
              </a:rPr>
              <a:t>ezikül ve ödem ile seyreden ağrısız ülser en sık rastlanan klinik tablodur. </a:t>
            </a:r>
          </a:p>
          <a:p>
            <a:r>
              <a:rPr lang="tr-TR" sz="1900" dirty="0">
                <a:solidFill>
                  <a:schemeClr val="tx1"/>
                </a:solidFill>
                <a:cs typeface="Times New Roman" pitchFamily="18" charset="0"/>
              </a:rPr>
              <a:t>L</a:t>
            </a:r>
            <a:r>
              <a:rPr lang="tr-TR" sz="1900" dirty="0" smtClean="0">
                <a:solidFill>
                  <a:schemeClr val="tx1"/>
                </a:solidFill>
                <a:cs typeface="Times New Roman" pitchFamily="18" charset="0"/>
              </a:rPr>
              <a:t>ezyonlar en sık olarak el ve parmaklarda gözlenmiştir. </a:t>
            </a:r>
          </a:p>
          <a:p>
            <a:r>
              <a:rPr lang="tr-TR" sz="1900" dirty="0" smtClean="0">
                <a:solidFill>
                  <a:schemeClr val="tx1"/>
                </a:solidFill>
                <a:cs typeface="Times New Roman" pitchFamily="18" charset="0"/>
              </a:rPr>
              <a:t>Direkt preparat ve kültür için uygun materyal erken şarbon lezyonlarında vezikül sıvısından alınır, yayma </a:t>
            </a:r>
            <a:r>
              <a:rPr lang="tr-TR" sz="1900" dirty="0" err="1" smtClean="0">
                <a:solidFill>
                  <a:schemeClr val="tx1"/>
                </a:solidFill>
                <a:cs typeface="Times New Roman" pitchFamily="18" charset="0"/>
              </a:rPr>
              <a:t>polikrom</a:t>
            </a:r>
            <a:r>
              <a:rPr lang="tr-TR" sz="1900" dirty="0" smtClean="0">
                <a:solidFill>
                  <a:schemeClr val="tx1"/>
                </a:solidFill>
                <a:cs typeface="Times New Roman" pitchFamily="18" charset="0"/>
              </a:rPr>
              <a:t> metilen mavisi ile boyanır. </a:t>
            </a:r>
          </a:p>
          <a:p>
            <a:pPr lvl="1"/>
            <a:r>
              <a:rPr lang="tr-TR" sz="1900" dirty="0" smtClean="0">
                <a:cs typeface="Times New Roman" pitchFamily="18" charset="0"/>
              </a:rPr>
              <a:t>Örnek alınırken dikkatli olunmazsa şarbon </a:t>
            </a:r>
            <a:r>
              <a:rPr lang="tr-TR" sz="1900" dirty="0" err="1" smtClean="0">
                <a:cs typeface="Times New Roman" pitchFamily="18" charset="0"/>
              </a:rPr>
              <a:t>sepsisine</a:t>
            </a:r>
            <a:r>
              <a:rPr lang="tr-TR" sz="1900" dirty="0" smtClean="0">
                <a:cs typeface="Times New Roman" pitchFamily="18" charset="0"/>
              </a:rPr>
              <a:t> neden olunabilir.</a:t>
            </a:r>
          </a:p>
          <a:p>
            <a:endParaRPr lang="tr-TR" sz="19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1900" b="1" dirty="0" smtClean="0">
                <a:solidFill>
                  <a:schemeClr val="tx1"/>
                </a:solidFill>
                <a:cs typeface="Times New Roman" pitchFamily="18" charset="0"/>
              </a:rPr>
              <a:t> Hastalığın tedavisinde Penisilin ilk  tercihtir.</a:t>
            </a:r>
            <a:endParaRPr lang="tr-TR" sz="19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122882" name="Picture 2" descr="https://encrypted-tbn2.gstatic.com/images?q=tbn:ANd9GcThD6Ti4r4dAtH6UQTAcjYcO5bP5iVoAdf6LvVIOoe5VpfP7Ho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933448"/>
            <a:ext cx="3500462" cy="2209800"/>
          </a:xfrm>
          <a:prstGeom prst="rect">
            <a:avLst/>
          </a:prstGeom>
          <a:noFill/>
        </p:spPr>
      </p:pic>
      <p:pic>
        <p:nvPicPr>
          <p:cNvPr id="122884" name="Picture 4" descr="https://encrypted-tbn2.gstatic.com/images?q=tbn:ANd9GcRyMy7kYCLRZ664w4qI_IeB5Nk-3YyOI6VxapcblBUa3KXImJh9L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143248"/>
            <a:ext cx="3499029" cy="32847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9320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17104" y="44624"/>
            <a:ext cx="2606824" cy="746720"/>
          </a:xfrm>
        </p:spPr>
        <p:txBody>
          <a:bodyPr/>
          <a:lstStyle/>
          <a:p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Tularemi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-1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88032" y="1347936"/>
            <a:ext cx="7772400" cy="5105400"/>
          </a:xfrm>
          <a:ln>
            <a:noFill/>
          </a:ln>
        </p:spPr>
        <p:txBody>
          <a:bodyPr>
            <a:normAutofit fontScale="92500"/>
          </a:bodyPr>
          <a:lstStyle/>
          <a:p>
            <a:r>
              <a:rPr lang="tr-TR" sz="2800" i="1" dirty="0" smtClean="0">
                <a:solidFill>
                  <a:schemeClr val="tx1"/>
                </a:solidFill>
                <a:cs typeface="Times New Roman" pitchFamily="18" charset="0"/>
              </a:rPr>
              <a:t>F. </a:t>
            </a:r>
            <a:r>
              <a:rPr lang="tr-TR" sz="2800" i="1" dirty="0" err="1" smtClean="0">
                <a:solidFill>
                  <a:schemeClr val="tx1"/>
                </a:solidFill>
                <a:cs typeface="Times New Roman" pitchFamily="18" charset="0"/>
              </a:rPr>
              <a:t>tularensis’in</a:t>
            </a:r>
            <a:r>
              <a:rPr lang="tr-TR" sz="2800" i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neden olduğu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zoonotik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bir hastalıktır. 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Gram negatif,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fakültatif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intraselüler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basil 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Hastalığın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inkübasyon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süresi ortalama 3-5 gün, 1-14 gün arasında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Hastalığın kliniği; geçiş yolu,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infektif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doz ve konağın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immün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durumuna göre değişir.</a:t>
            </a:r>
          </a:p>
          <a:p>
            <a:r>
              <a:rPr lang="tr-TR" sz="2800" b="1" dirty="0" smtClean="0">
                <a:solidFill>
                  <a:schemeClr val="tx1"/>
                </a:solidFill>
                <a:cs typeface="Times New Roman" pitchFamily="18" charset="0"/>
              </a:rPr>
              <a:t>Hastalık ateş, baş ağrısı, üşüme-titreme gibi semptomlarla başlar. </a:t>
            </a:r>
          </a:p>
          <a:p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Özellikle kadın hastalarda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eritema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nodosum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ve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eritema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  <a:cs typeface="Times New Roman" pitchFamily="18" charset="0"/>
              </a:rPr>
              <a:t>multiforme</a:t>
            </a:r>
            <a:r>
              <a:rPr lang="tr-TR" sz="2800" dirty="0" smtClean="0">
                <a:solidFill>
                  <a:schemeClr val="tx1"/>
                </a:solidFill>
                <a:cs typeface="Times New Roman" pitchFamily="18" charset="0"/>
              </a:rPr>
              <a:t> şeklinde cilt lezyonları görülebilir.</a:t>
            </a:r>
          </a:p>
          <a:p>
            <a:endParaRPr lang="tr-TR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tr-TR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671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31640" y="260648"/>
            <a:ext cx="4191744" cy="544090"/>
          </a:xfrm>
        </p:spPr>
        <p:txBody>
          <a:bodyPr/>
          <a:lstStyle/>
          <a:p>
            <a:pPr algn="l"/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Tularemi-2</a:t>
            </a:r>
            <a:endParaRPr lang="tr-TR" sz="32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357158" y="1124744"/>
            <a:ext cx="4313962" cy="5290132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Dünyada en sık</a:t>
            </a:r>
            <a:r>
              <a:rPr lang="tr-TR" sz="24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tr-TR" sz="2400" b="1" dirty="0" err="1" smtClean="0">
                <a:solidFill>
                  <a:srgbClr val="FF0000"/>
                </a:solidFill>
                <a:cs typeface="Times New Roman" pitchFamily="18" charset="0"/>
              </a:rPr>
              <a:t>ülseroglandüler</a:t>
            </a:r>
            <a:r>
              <a:rPr lang="tr-TR" sz="2400" b="1" dirty="0" smtClean="0">
                <a:solidFill>
                  <a:srgbClr val="FF0000"/>
                </a:solidFill>
                <a:cs typeface="Times New Roman" pitchFamily="18" charset="0"/>
              </a:rPr>
              <a:t> form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izlenmektedir.</a:t>
            </a:r>
          </a:p>
          <a:p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Ülseroglandüler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form ateş,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inokülasyon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bölgesinde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papül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, püstül veya ülser ve bölgesel lenf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nodlarında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lenfadenit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ile karakterizedir. </a:t>
            </a:r>
          </a:p>
          <a:p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Ülkemizde </a:t>
            </a:r>
            <a:r>
              <a:rPr lang="tr-TR" sz="2400" b="1" dirty="0" err="1" smtClean="0">
                <a:solidFill>
                  <a:srgbClr val="FF0000"/>
                </a:solidFill>
                <a:cs typeface="Times New Roman" pitchFamily="18" charset="0"/>
              </a:rPr>
              <a:t>orofarengeal</a:t>
            </a:r>
            <a:r>
              <a:rPr lang="tr-TR" sz="24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form daha sık</a:t>
            </a:r>
          </a:p>
          <a:p>
            <a:pPr>
              <a:buNone/>
            </a:pP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83970" name="Picture 2" descr="http://www.newscientist.com/data/images/ns/cms/dn12960/dn12960-1_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0283" y="1454944"/>
            <a:ext cx="3985121" cy="4162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1508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21296" y="142852"/>
            <a:ext cx="3682752" cy="670841"/>
          </a:xfrm>
        </p:spPr>
        <p:txBody>
          <a:bodyPr/>
          <a:lstStyle/>
          <a:p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Tularemi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Tedavi</a:t>
            </a:r>
            <a:endParaRPr lang="tr-TR" sz="32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785842" y="1243680"/>
            <a:ext cx="8001000" cy="5328592"/>
          </a:xfrm>
          <a:ln>
            <a:noFill/>
          </a:ln>
        </p:spPr>
        <p:txBody>
          <a:bodyPr>
            <a:normAutofit/>
          </a:bodyPr>
          <a:lstStyle/>
          <a:p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Antibiyotikler erken başlandığında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supurasyon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olmadan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lenfadenit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düzelir.</a:t>
            </a:r>
          </a:p>
          <a:p>
            <a:endParaRPr lang="tr-TR" sz="8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2 haftadan geç başlanırsa % 30-40 olguda lenf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nodu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supurasyonu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gelişebilir. </a:t>
            </a:r>
          </a:p>
          <a:p>
            <a:endParaRPr lang="tr-TR" sz="8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b="1" dirty="0" err="1" smtClean="0">
                <a:solidFill>
                  <a:srgbClr val="FF0000"/>
                </a:solidFill>
                <a:cs typeface="Times New Roman" pitchFamily="18" charset="0"/>
              </a:rPr>
              <a:t>Tularemi</a:t>
            </a:r>
            <a:r>
              <a:rPr lang="tr-TR" sz="24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tr-TR" sz="2400" b="1" dirty="0">
                <a:solidFill>
                  <a:srgbClr val="FF0000"/>
                </a:solidFill>
                <a:cs typeface="Times New Roman" pitchFamily="18" charset="0"/>
              </a:rPr>
              <a:t>için 7-10 gün süreli streptomisin ya da </a:t>
            </a:r>
            <a:r>
              <a:rPr lang="tr-TR" sz="2400" b="1" dirty="0" err="1">
                <a:solidFill>
                  <a:srgbClr val="FF0000"/>
                </a:solidFill>
                <a:cs typeface="Times New Roman" pitchFamily="18" charset="0"/>
              </a:rPr>
              <a:t>gentamisin</a:t>
            </a:r>
            <a:r>
              <a:rPr lang="tr-TR" sz="2400" b="1" dirty="0">
                <a:solidFill>
                  <a:srgbClr val="FF0000"/>
                </a:solidFill>
                <a:cs typeface="Times New Roman" pitchFamily="18" charset="0"/>
              </a:rPr>
              <a:t>, hafif şiddetli olguda 14 gün süreli </a:t>
            </a:r>
            <a:r>
              <a:rPr lang="tr-TR" sz="2400" b="1" dirty="0" err="1">
                <a:solidFill>
                  <a:srgbClr val="FF0000"/>
                </a:solidFill>
                <a:cs typeface="Times New Roman" pitchFamily="18" charset="0"/>
              </a:rPr>
              <a:t>doksisiklin</a:t>
            </a:r>
            <a:r>
              <a:rPr lang="tr-TR" sz="2400" b="1" dirty="0">
                <a:solidFill>
                  <a:srgbClr val="FF0000"/>
                </a:solidFill>
                <a:cs typeface="Times New Roman" pitchFamily="18" charset="0"/>
              </a:rPr>
              <a:t> ya da </a:t>
            </a:r>
            <a:r>
              <a:rPr lang="tr-TR" sz="2400" b="1" dirty="0" err="1">
                <a:solidFill>
                  <a:srgbClr val="FF0000"/>
                </a:solidFill>
                <a:cs typeface="Times New Roman" pitchFamily="18" charset="0"/>
              </a:rPr>
              <a:t>tetrasiklin</a:t>
            </a:r>
            <a:r>
              <a:rPr lang="tr-TR" sz="2400" b="1" dirty="0">
                <a:solidFill>
                  <a:srgbClr val="FF0000"/>
                </a:solidFill>
                <a:cs typeface="Times New Roman" pitchFamily="18" charset="0"/>
              </a:rPr>
              <a:t> önerilir</a:t>
            </a:r>
            <a:r>
              <a:rPr lang="tr-TR" sz="2400" b="1" dirty="0" smtClean="0">
                <a:solidFill>
                  <a:srgbClr val="FF0000"/>
                </a:solidFill>
                <a:cs typeface="Times New Roman" pitchFamily="18" charset="0"/>
              </a:rPr>
              <a:t>.</a:t>
            </a:r>
          </a:p>
          <a:p>
            <a:endParaRPr lang="tr-TR" sz="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Alternatif olarak, </a:t>
            </a:r>
            <a:r>
              <a:rPr lang="tr-TR" sz="2400" dirty="0" err="1">
                <a:solidFill>
                  <a:schemeClr val="tx1"/>
                </a:solidFill>
                <a:cs typeface="Times New Roman" pitchFamily="18" charset="0"/>
              </a:rPr>
              <a:t>kinolon</a:t>
            </a: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 grubu antibiyotikler ve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kloramfenikol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kullanılabilir.</a:t>
            </a:r>
          </a:p>
          <a:p>
            <a:endParaRPr lang="tr-TR" sz="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Tedavinin 14 günden </a:t>
            </a: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sonra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başlanması, </a:t>
            </a:r>
            <a:r>
              <a:rPr lang="tr-TR" sz="2400" dirty="0">
                <a:solidFill>
                  <a:schemeClr val="tx1"/>
                </a:solidFill>
                <a:cs typeface="Times New Roman" pitchFamily="18" charset="0"/>
              </a:rPr>
              <a:t>tedavi başarısızlığı açısından bağımsız risk faktörü olarak 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saptanmıştır.</a:t>
            </a:r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  <a:p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tr-TR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722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83568" y="1256432"/>
            <a:ext cx="8280920" cy="5060032"/>
          </a:xfrm>
          <a:ln>
            <a:noFill/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Deride uzun süren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nodülo-ülseratif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yaralarla seyredip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atrofik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sikatrisle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iyileşen,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Leishmania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türü parazitlerin oluşturduğu bir deri hastalığı </a:t>
            </a:r>
          </a:p>
          <a:p>
            <a:pPr marL="0" indent="0">
              <a:buNone/>
            </a:pPr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Tanı lezyondan alınan örneklerin boyanması ve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amastigotların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tanımlanması ile mümkündür.</a:t>
            </a:r>
          </a:p>
        </p:txBody>
      </p:sp>
      <p:pic>
        <p:nvPicPr>
          <p:cNvPr id="78850" name="Picture 2" descr="https://nurseleididi86.files.wordpress.com/2010/09/baby_leishmaniasi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80" y="4014778"/>
            <a:ext cx="4286250" cy="2176636"/>
          </a:xfrm>
          <a:prstGeom prst="rect">
            <a:avLst/>
          </a:prstGeom>
          <a:noFill/>
        </p:spPr>
      </p:pic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321296" y="142852"/>
            <a:ext cx="4258816" cy="670841"/>
          </a:xfrm>
        </p:spPr>
        <p:txBody>
          <a:bodyPr/>
          <a:lstStyle/>
          <a:p>
            <a:r>
              <a:rPr lang="tr-TR" sz="32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Kutanöz</a:t>
            </a:r>
            <a:r>
              <a:rPr lang="tr-TR" sz="3200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dirty="0" err="1">
                <a:solidFill>
                  <a:srgbClr val="FF0000"/>
                </a:solidFill>
                <a:latin typeface="+mn-lt"/>
                <a:cs typeface="Times New Roman" pitchFamily="18" charset="0"/>
              </a:rPr>
              <a:t>Layşmanyoz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683568" y="4009842"/>
            <a:ext cx="35312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tr-TR" sz="2400" dirty="0" smtClean="0">
                <a:cs typeface="Times New Roman" pitchFamily="18" charset="0"/>
              </a:rPr>
              <a:t>L</a:t>
            </a:r>
            <a:r>
              <a:rPr lang="tr-TR" sz="2400" dirty="0">
                <a:cs typeface="Times New Roman" pitchFamily="18" charset="0"/>
              </a:rPr>
              <a:t>. </a:t>
            </a:r>
            <a:r>
              <a:rPr lang="tr-TR" sz="2400" dirty="0" err="1" smtClean="0">
                <a:cs typeface="Times New Roman" pitchFamily="18" charset="0"/>
              </a:rPr>
              <a:t>Donovani</a:t>
            </a:r>
            <a:r>
              <a:rPr lang="tr-TR" sz="2400" dirty="0" smtClean="0">
                <a:cs typeface="Times New Roman" pitchFamily="18" charset="0"/>
              </a:rPr>
              <a:t>’ </a:t>
            </a:r>
            <a:r>
              <a:rPr lang="tr-TR" sz="2400" dirty="0">
                <a:cs typeface="Times New Roman" pitchFamily="18" charset="0"/>
              </a:rPr>
              <a:t>de </a:t>
            </a:r>
            <a:r>
              <a:rPr lang="tr-TR" sz="2400" dirty="0" smtClean="0">
                <a:cs typeface="Times New Roman" pitchFamily="18" charset="0"/>
              </a:rPr>
              <a:t>tanı, </a:t>
            </a:r>
            <a:r>
              <a:rPr lang="tr-TR" sz="2400" dirty="0">
                <a:cs typeface="Times New Roman" pitchFamily="18" charset="0"/>
              </a:rPr>
              <a:t>parazitin kültürde üretilmesi ile konur. E</a:t>
            </a:r>
            <a:r>
              <a:rPr lang="tr-TR" sz="2400" dirty="0" smtClean="0">
                <a:cs typeface="Times New Roman" pitchFamily="18" charset="0"/>
              </a:rPr>
              <a:t>nfeksiyon </a:t>
            </a:r>
            <a:r>
              <a:rPr lang="tr-TR" sz="2400" dirty="0">
                <a:cs typeface="Times New Roman" pitchFamily="18" charset="0"/>
              </a:rPr>
              <a:t>sırasında deri testi pozitif olmaya başlar.</a:t>
            </a:r>
          </a:p>
        </p:txBody>
      </p:sp>
    </p:spTree>
    <p:extLst>
      <p:ext uri="{BB962C8B-B14F-4D97-AF65-F5344CB8AC3E}">
        <p14:creationId xmlns:p14="http://schemas.microsoft.com/office/powerpoint/2010/main" xmlns="" val="15537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75346" y="116632"/>
            <a:ext cx="6561162" cy="648072"/>
          </a:xfrm>
        </p:spPr>
        <p:txBody>
          <a:bodyPr/>
          <a:lstStyle/>
          <a:p>
            <a:pPr algn="l"/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Kutanöz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</a:t>
            </a:r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Layşmanyoz</a:t>
            </a:r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Tedavisi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467544" y="1412776"/>
            <a:ext cx="4961712" cy="46805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r>
              <a:rPr lang="tr-TR" sz="2000" b="1" dirty="0" smtClean="0">
                <a:solidFill>
                  <a:schemeClr val="tx1"/>
                </a:solidFill>
                <a:cs typeface="Times New Roman" pitchFamily="18" charset="0"/>
              </a:rPr>
              <a:t>İlk seçenek beş değerli antimon bileşikleri </a:t>
            </a:r>
            <a:r>
              <a:rPr lang="tr-TR" sz="2000" b="1" dirty="0" smtClean="0">
                <a:solidFill>
                  <a:srgbClr val="FF0000"/>
                </a:solidFill>
                <a:cs typeface="Times New Roman" pitchFamily="18" charset="0"/>
              </a:rPr>
              <a:t>(</a:t>
            </a:r>
            <a:r>
              <a:rPr lang="tr-TR" sz="2000" b="1" dirty="0" err="1" smtClean="0">
                <a:solidFill>
                  <a:srgbClr val="FF0000"/>
                </a:solidFill>
                <a:cs typeface="Times New Roman" pitchFamily="18" charset="0"/>
              </a:rPr>
              <a:t>Meglumineantimoniate-Glucantime</a:t>
            </a:r>
            <a:r>
              <a:rPr lang="tr-TR" sz="2000" b="1" dirty="0" smtClean="0">
                <a:solidFill>
                  <a:srgbClr val="FF0000"/>
                </a:solidFill>
                <a:cs typeface="Times New Roman" pitchFamily="18" charset="0"/>
              </a:rPr>
              <a:t>®; Sodyum </a:t>
            </a:r>
            <a:r>
              <a:rPr lang="tr-TR" sz="2000" b="1" dirty="0" err="1" smtClean="0">
                <a:solidFill>
                  <a:srgbClr val="FF0000"/>
                </a:solidFill>
                <a:cs typeface="Times New Roman" pitchFamily="18" charset="0"/>
              </a:rPr>
              <a:t>stiboglukonat-Pentostam</a:t>
            </a:r>
            <a:r>
              <a:rPr lang="tr-TR" sz="2000" b="1" dirty="0" smtClean="0">
                <a:solidFill>
                  <a:srgbClr val="FF0000"/>
                </a:solidFill>
                <a:cs typeface="Times New Roman" pitchFamily="18" charset="0"/>
              </a:rPr>
              <a:t>®)</a:t>
            </a:r>
            <a:endParaRPr lang="tr-TR" sz="2000" dirty="0" smtClean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Lezyonun durumu ve yeri uygunsa </a:t>
            </a:r>
            <a:r>
              <a:rPr lang="tr-TR" sz="2000" dirty="0" err="1" smtClean="0">
                <a:solidFill>
                  <a:schemeClr val="tx1"/>
                </a:solidFill>
                <a:cs typeface="Times New Roman" pitchFamily="18" charset="0"/>
              </a:rPr>
              <a:t>intralezyoner</a:t>
            </a:r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 olarak uygulanması tercih edilir.</a:t>
            </a:r>
          </a:p>
          <a:p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İlk enjeksiyon sonrasında bile parazitlerin kum sineğine aktarım riski ortadan kalkmaktadır. </a:t>
            </a:r>
          </a:p>
          <a:p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Bunun dışında fiziksel (</a:t>
            </a:r>
            <a:r>
              <a:rPr lang="tr-TR" sz="2000" dirty="0" err="1" smtClean="0">
                <a:solidFill>
                  <a:schemeClr val="tx1"/>
                </a:solidFill>
                <a:cs typeface="Times New Roman" pitchFamily="18" charset="0"/>
              </a:rPr>
              <a:t>kriyoterapi</a:t>
            </a:r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, lokal ısıtma, lazer, cerrahi </a:t>
            </a:r>
            <a:r>
              <a:rPr lang="tr-TR" sz="2000" dirty="0" err="1" smtClean="0">
                <a:solidFill>
                  <a:schemeClr val="tx1"/>
                </a:solidFill>
                <a:cs typeface="Times New Roman" pitchFamily="18" charset="0"/>
              </a:rPr>
              <a:t>eksizyon</a:t>
            </a:r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) ve </a:t>
            </a:r>
            <a:r>
              <a:rPr lang="tr-TR" sz="2000" dirty="0" err="1" smtClean="0">
                <a:solidFill>
                  <a:schemeClr val="tx1"/>
                </a:solidFill>
                <a:cs typeface="Times New Roman" pitchFamily="18" charset="0"/>
              </a:rPr>
              <a:t>immünoterapi</a:t>
            </a:r>
            <a:r>
              <a:rPr lang="tr-TR" sz="2000" dirty="0" smtClean="0">
                <a:solidFill>
                  <a:schemeClr val="tx1"/>
                </a:solidFill>
                <a:cs typeface="Times New Roman" pitchFamily="18" charset="0"/>
              </a:rPr>
              <a:t> uygulamaları da bulunmaktadır.</a:t>
            </a:r>
            <a:endParaRPr lang="tr-TR" sz="2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77826" name="Picture 2" descr="https://encrypted-tbn2.gstatic.com/images?q=tbn:ANd9GcQS9OOq6EOxzaebvKhTJM_8TmzcKCeJVis0JTanEXUru-TRX05fN3SfEs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1991" y="4149080"/>
            <a:ext cx="2758306" cy="1789172"/>
          </a:xfrm>
          <a:prstGeom prst="rect">
            <a:avLst/>
          </a:prstGeom>
          <a:noFill/>
        </p:spPr>
      </p:pic>
      <p:pic>
        <p:nvPicPr>
          <p:cNvPr id="77828" name="Picture 4" descr="https://encrypted-tbn2.gstatic.com/images?q=tbn:ANd9GcR3KS-Te3V5MOn2HejVPUxZH3KO30qlK0LUXnJzdvBn3wHdqqP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000108"/>
            <a:ext cx="2413824" cy="2948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5085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86567" y="116632"/>
            <a:ext cx="4913625" cy="613487"/>
          </a:xfrm>
        </p:spPr>
        <p:txBody>
          <a:bodyPr/>
          <a:lstStyle/>
          <a:p>
            <a:pPr algn="l"/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ORF-1</a:t>
            </a:r>
            <a:endParaRPr lang="tr-TR" sz="32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399904" y="1376772"/>
            <a:ext cx="4210372" cy="496855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Poxviridae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: </a:t>
            </a:r>
          </a:p>
          <a:p>
            <a:pPr marL="0" indent="0">
              <a:buNone/>
            </a:pPr>
            <a:endParaRPr lang="tr-TR" sz="2400" b="1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Virüs hasta hayvandan insana; direkt veya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indirekt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temas, dokunma (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enfekte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hayvan, hayvan ölüsü, yeni aşılanmış hayvan,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kontamine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aletler) ile derideki sıyrık ve kesiler aracılığıyla, ısırılma, nadir olarak kedi tırmığı ve hayvanat bahçesinden bulaş olur. </a:t>
            </a:r>
          </a:p>
          <a:p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80902" name="Picture 6" descr="http://www.accidentalsmallholder.net/images/user/orf-shee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41684" y="1268760"/>
            <a:ext cx="3928704" cy="2520280"/>
          </a:xfrm>
          <a:prstGeom prst="rect">
            <a:avLst/>
          </a:prstGeom>
          <a:noFill/>
        </p:spPr>
      </p:pic>
      <p:sp>
        <p:nvSpPr>
          <p:cNvPr id="11" name="10 Yuvarlatılmış Dikdörtgen"/>
          <p:cNvSpPr/>
          <p:nvPr/>
        </p:nvSpPr>
        <p:spPr>
          <a:xfrm>
            <a:off x="4736274" y="4052044"/>
            <a:ext cx="4180700" cy="21132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dirty="0" smtClean="0"/>
              <a:t>Veterinerler, çiftçiler ve aileleri, mezbaha çalışanları, yün kırpıcıları, kasaplar, kurban bayramında kesimle ilgilenenler ve etlerin özellikle baş kısımlarını işleyen ev kadınları risk grupları</a:t>
            </a:r>
            <a:endParaRPr lang="tr-TR" sz="2200" dirty="0"/>
          </a:p>
        </p:txBody>
      </p:sp>
    </p:spTree>
    <p:extLst>
      <p:ext uri="{BB962C8B-B14F-4D97-AF65-F5344CB8AC3E}">
        <p14:creationId xmlns:p14="http://schemas.microsoft.com/office/powerpoint/2010/main" xmlns="" val="205172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260648"/>
            <a:ext cx="1285528" cy="531514"/>
          </a:xfrm>
        </p:spPr>
        <p:txBody>
          <a:bodyPr/>
          <a:lstStyle/>
          <a:p>
            <a:pPr algn="l"/>
            <a:r>
              <a:rPr lang="tr-TR" sz="32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ORF-2</a:t>
            </a:r>
            <a:endParaRPr lang="tr-TR" sz="32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395536" y="1196752"/>
            <a:ext cx="4800600" cy="509838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Lezyonlar temastan 3-7 gün (en fazla 2 hafta) sonra, kaşıntılı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eritematöz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bir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makül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olarak başlar.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Lezyonlar bir veya birkaç tane; parmaklar, el ve ön kolun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dorsali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,  nadiren yüz ve vücudun diğer bölgelerinde lokalizedir.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Lezyon 6-8 haftada kendini sınırlar.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Bölgesel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lenfadenopati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veya </a:t>
            </a:r>
            <a:r>
              <a:rPr lang="tr-TR" sz="2400" dirty="0" err="1" smtClean="0">
                <a:solidFill>
                  <a:schemeClr val="tx1"/>
                </a:solidFill>
                <a:cs typeface="Times New Roman" pitchFamily="18" charset="0"/>
              </a:rPr>
              <a:t>lenfanjit</a:t>
            </a:r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 gelişebilir.</a:t>
            </a: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Tedavide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topikal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sidofovir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ve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imiquimodin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etkilidir.</a:t>
            </a:r>
            <a:endParaRPr lang="tr-TR" sz="24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5" name="Picture 2" descr="https://encrypted-tbn3.gstatic.com/images?q=tbn:ANd9GcSqVLiRlvm6W3_sAhDn97U0Xl2zTTA97_T4gzOLCtGWq1IHEro56V0JMw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980728"/>
            <a:ext cx="3562171" cy="2688431"/>
          </a:xfrm>
          <a:prstGeom prst="rect">
            <a:avLst/>
          </a:prstGeom>
          <a:noFill/>
        </p:spPr>
      </p:pic>
      <p:pic>
        <p:nvPicPr>
          <p:cNvPr id="6" name="Picture 4" descr="http://www.skincareguide.ca/images/glossary/orf.jpg"/>
          <p:cNvPicPr>
            <a:picLocks noChangeAspect="1" noChangeArrowheads="1"/>
          </p:cNvPicPr>
          <p:nvPr/>
        </p:nvPicPr>
        <p:blipFill rotWithShape="1">
          <a:blip r:embed="rId3" cstate="print"/>
          <a:srcRect b="19655"/>
          <a:stretch/>
        </p:blipFill>
        <p:spPr bwMode="auto">
          <a:xfrm>
            <a:off x="5824636" y="3942308"/>
            <a:ext cx="2209800" cy="24298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403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160338"/>
            <a:ext cx="3833505" cy="613487"/>
          </a:xfrm>
        </p:spPr>
        <p:txBody>
          <a:bodyPr/>
          <a:lstStyle/>
          <a:p>
            <a:pPr algn="l"/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Erizipeloid</a:t>
            </a:r>
            <a:endParaRPr lang="tr-TR" sz="3200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460375" y="1124744"/>
            <a:ext cx="4191000" cy="526928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r>
              <a:rPr lang="tr-TR" dirty="0" smtClean="0">
                <a:solidFill>
                  <a:schemeClr val="tx1"/>
                </a:solidFill>
                <a:cs typeface="Times New Roman" pitchFamily="18" charset="0"/>
              </a:rPr>
              <a:t>Etken </a:t>
            </a:r>
            <a:r>
              <a:rPr lang="tr-TR" i="1" dirty="0" smtClean="0">
                <a:solidFill>
                  <a:schemeClr val="tx1"/>
                </a:solidFill>
                <a:cs typeface="Times New Roman" pitchFamily="18" charset="0"/>
              </a:rPr>
              <a:t>E. </a:t>
            </a:r>
            <a:r>
              <a:rPr lang="tr-TR" i="1" dirty="0" err="1" smtClean="0">
                <a:solidFill>
                  <a:schemeClr val="tx1"/>
                </a:solidFill>
                <a:cs typeface="Times New Roman" pitchFamily="18" charset="0"/>
              </a:rPr>
              <a:t>rhusiopathiae</a:t>
            </a:r>
            <a:endParaRPr lang="tr-TR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tr-TR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Balıkçılık, deniz ürünleri ve çiftlik hayvanları ile uğraşan kişilerde gözlenir.</a:t>
            </a:r>
            <a:endParaRPr lang="tr-TR" sz="10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>
              <a:buNone/>
            </a:pPr>
            <a:endParaRPr lang="tr-TR" sz="10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Hayvanlarla temastan 1-7 gün sonra</a:t>
            </a:r>
            <a:endParaRPr lang="tr-TR" sz="10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tr-TR" sz="10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tr-TR" sz="2400" dirty="0" smtClean="0">
                <a:solidFill>
                  <a:schemeClr val="tx1"/>
                </a:solidFill>
                <a:cs typeface="Times New Roman" pitchFamily="18" charset="0"/>
              </a:rPr>
              <a:t>En sık 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el ve parmaklarda kırmızı renkli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makülopapüler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lezyonlar gelişir ve </a:t>
            </a:r>
            <a:r>
              <a:rPr lang="tr-TR" sz="2400" b="1" dirty="0" err="1" smtClean="0">
                <a:solidFill>
                  <a:schemeClr val="tx1"/>
                </a:solidFill>
                <a:cs typeface="Times New Roman" pitchFamily="18" charset="0"/>
              </a:rPr>
              <a:t>sentrifugal</a:t>
            </a:r>
            <a:r>
              <a:rPr lang="tr-TR" sz="2400" b="1" dirty="0" smtClean="0">
                <a:solidFill>
                  <a:schemeClr val="tx1"/>
                </a:solidFill>
                <a:cs typeface="Times New Roman" pitchFamily="18" charset="0"/>
              </a:rPr>
              <a:t> olarak yayılım gösterir .</a:t>
            </a:r>
            <a:endParaRPr lang="tr-TR" sz="24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5 İçerik Yer Tutucusu"/>
          <p:cNvSpPr>
            <a:spLocks noGrp="1"/>
          </p:cNvSpPr>
          <p:nvPr>
            <p:ph sz="half" idx="4294967295"/>
          </p:nvPr>
        </p:nvSpPr>
        <p:spPr>
          <a:xfrm>
            <a:off x="4644008" y="3645024"/>
            <a:ext cx="3962400" cy="280831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r>
              <a:rPr lang="tr-TR" sz="2000" dirty="0" smtClean="0">
                <a:solidFill>
                  <a:schemeClr val="tx1"/>
                </a:solidFill>
                <a:cs typeface="Vani" panose="020B0502040204020203" pitchFamily="34" charset="0"/>
              </a:rPr>
              <a:t>Hastaların 1/3’ünde bölgesel </a:t>
            </a:r>
            <a:r>
              <a:rPr lang="tr-TR" sz="2000" dirty="0" err="1" smtClean="0">
                <a:solidFill>
                  <a:schemeClr val="tx1"/>
                </a:solidFill>
                <a:cs typeface="Vani" panose="020B0502040204020203" pitchFamily="34" charset="0"/>
              </a:rPr>
              <a:t>lenfadenopati</a:t>
            </a:r>
            <a:r>
              <a:rPr lang="tr-TR" sz="2000" dirty="0" smtClean="0">
                <a:solidFill>
                  <a:schemeClr val="tx1"/>
                </a:solidFill>
                <a:cs typeface="Vani" panose="020B0502040204020203" pitchFamily="34" charset="0"/>
              </a:rPr>
              <a:t> veya </a:t>
            </a:r>
            <a:r>
              <a:rPr lang="tr-TR" sz="2000" dirty="0" err="1" smtClean="0">
                <a:solidFill>
                  <a:schemeClr val="tx1"/>
                </a:solidFill>
                <a:cs typeface="Vani" panose="020B0502040204020203" pitchFamily="34" charset="0"/>
              </a:rPr>
              <a:t>lenfanjit</a:t>
            </a:r>
            <a:r>
              <a:rPr lang="tr-TR" sz="2000" dirty="0" smtClean="0">
                <a:solidFill>
                  <a:schemeClr val="tx1"/>
                </a:solidFill>
                <a:cs typeface="Vani" panose="020B0502040204020203" pitchFamily="34" charset="0"/>
              </a:rPr>
              <a:t> tablosu</a:t>
            </a:r>
            <a:endParaRPr lang="tr-TR" sz="1000" dirty="0" smtClean="0">
              <a:solidFill>
                <a:schemeClr val="tx1"/>
              </a:solidFill>
              <a:cs typeface="Vani" panose="020B0502040204020203" pitchFamily="34" charset="0"/>
            </a:endParaRPr>
          </a:p>
          <a:p>
            <a:pPr marL="0" indent="0">
              <a:buNone/>
            </a:pPr>
            <a:endParaRPr lang="tr-TR" sz="1000" dirty="0" smtClean="0">
              <a:solidFill>
                <a:schemeClr val="tx1"/>
              </a:solidFill>
              <a:cs typeface="Vani" panose="020B0502040204020203" pitchFamily="34" charset="0"/>
            </a:endParaRPr>
          </a:p>
          <a:p>
            <a:r>
              <a:rPr lang="tr-TR" sz="2000" dirty="0" smtClean="0">
                <a:solidFill>
                  <a:schemeClr val="tx1"/>
                </a:solidFill>
                <a:cs typeface="Vani" panose="020B0502040204020203" pitchFamily="34" charset="0"/>
              </a:rPr>
              <a:t>Ağır yaygın </a:t>
            </a:r>
            <a:r>
              <a:rPr lang="tr-TR" sz="2000" dirty="0" err="1" smtClean="0">
                <a:solidFill>
                  <a:schemeClr val="tx1"/>
                </a:solidFill>
                <a:cs typeface="Vani" panose="020B0502040204020203" pitchFamily="34" charset="0"/>
              </a:rPr>
              <a:t>kutanöz</a:t>
            </a:r>
            <a:r>
              <a:rPr lang="tr-TR" sz="2000" dirty="0" smtClean="0">
                <a:solidFill>
                  <a:schemeClr val="tx1"/>
                </a:solidFill>
                <a:cs typeface="Vani" panose="020B0502040204020203" pitchFamily="34" charset="0"/>
              </a:rPr>
              <a:t> </a:t>
            </a:r>
            <a:r>
              <a:rPr lang="tr-TR" sz="2000" dirty="0" err="1" smtClean="0">
                <a:solidFill>
                  <a:schemeClr val="tx1"/>
                </a:solidFill>
                <a:cs typeface="Vani" panose="020B0502040204020203" pitchFamily="34" charset="0"/>
              </a:rPr>
              <a:t>infeksiyon</a:t>
            </a:r>
            <a:r>
              <a:rPr lang="tr-TR" sz="2000" dirty="0" smtClean="0">
                <a:solidFill>
                  <a:schemeClr val="tx1"/>
                </a:solidFill>
                <a:cs typeface="Vani" panose="020B0502040204020203" pitchFamily="34" charset="0"/>
              </a:rPr>
              <a:t> tablosu</a:t>
            </a:r>
            <a:endParaRPr lang="tr-TR" sz="1000" dirty="0" smtClean="0">
              <a:solidFill>
                <a:schemeClr val="tx1"/>
              </a:solidFill>
              <a:cs typeface="Vani" panose="020B0502040204020203" pitchFamily="34" charset="0"/>
            </a:endParaRPr>
          </a:p>
          <a:p>
            <a:pPr marL="0" indent="0">
              <a:buNone/>
            </a:pPr>
            <a:endParaRPr lang="tr-TR" sz="1000" dirty="0" smtClean="0">
              <a:solidFill>
                <a:schemeClr val="tx1"/>
              </a:solidFill>
              <a:cs typeface="Vani" panose="020B0502040204020203" pitchFamily="34" charset="0"/>
            </a:endParaRPr>
          </a:p>
          <a:p>
            <a:r>
              <a:rPr lang="tr-TR" sz="2000" dirty="0">
                <a:solidFill>
                  <a:schemeClr val="tx1"/>
                </a:solidFill>
                <a:cs typeface="Vani" panose="020B0502040204020203" pitchFamily="34" charset="0"/>
              </a:rPr>
              <a:t>S</a:t>
            </a:r>
            <a:r>
              <a:rPr lang="tr-TR" sz="2000" dirty="0" smtClean="0">
                <a:solidFill>
                  <a:schemeClr val="tx1"/>
                </a:solidFill>
                <a:cs typeface="Vani" panose="020B0502040204020203" pitchFamily="34" charset="0"/>
              </a:rPr>
              <a:t>istemik semptomlar sıklıkla gözlenmez.</a:t>
            </a:r>
          </a:p>
          <a:p>
            <a:endParaRPr lang="tr-TR" sz="2000" dirty="0">
              <a:solidFill>
                <a:schemeClr val="tx1"/>
              </a:solidFill>
              <a:cs typeface="Vani" panose="020B0502040204020203" pitchFamily="34" charset="0"/>
            </a:endParaRPr>
          </a:p>
        </p:txBody>
      </p:sp>
      <p:sp>
        <p:nvSpPr>
          <p:cNvPr id="89092" name="AutoShape 4" descr="http://pozemedicale.org/Poze_Boli_Piele/Erizipeloid_poze_1_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Picture 8" descr="https://encrypted-tbn3.gstatic.com/images?q=tbn:ANd9GcTo_xUnvp7M81tIhekXP3yu9DfYCx77J1Or0ugCOIldWsg_3Q0kS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5452" y="836711"/>
            <a:ext cx="2302892" cy="27984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2285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xfrm>
            <a:off x="1331640" y="142852"/>
            <a:ext cx="7489651" cy="613487"/>
          </a:xfrm>
        </p:spPr>
        <p:txBody>
          <a:bodyPr/>
          <a:lstStyle/>
          <a:p>
            <a:pPr algn="l"/>
            <a:r>
              <a:rPr lang="tr-TR" sz="3200" b="1" dirty="0" err="1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Erizipeloid</a:t>
            </a:r>
            <a:endParaRPr lang="tr-TR" sz="32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4294967295"/>
          </p:nvPr>
        </p:nvSpPr>
        <p:spPr>
          <a:xfrm>
            <a:off x="533400" y="1447800"/>
            <a:ext cx="3752848" cy="4678363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20000"/>
          </a:bodyPr>
          <a:lstStyle/>
          <a:p>
            <a:r>
              <a:rPr lang="tr-TR" sz="2600" dirty="0" smtClean="0">
                <a:solidFill>
                  <a:schemeClr val="tx1"/>
                </a:solidFill>
                <a:cs typeface="Times New Roman" pitchFamily="18" charset="0"/>
              </a:rPr>
              <a:t>Gram boyama ve kültür için biyopsi, lezyonun kenarından tüm </a:t>
            </a:r>
            <a:r>
              <a:rPr lang="tr-TR" sz="2600" dirty="0" err="1" smtClean="0">
                <a:solidFill>
                  <a:schemeClr val="tx1"/>
                </a:solidFill>
                <a:cs typeface="Times New Roman" pitchFamily="18" charset="0"/>
              </a:rPr>
              <a:t>dermis</a:t>
            </a:r>
            <a:r>
              <a:rPr lang="tr-TR" sz="2600" dirty="0" smtClean="0">
                <a:solidFill>
                  <a:schemeClr val="tx1"/>
                </a:solidFill>
                <a:cs typeface="Times New Roman" pitchFamily="18" charset="0"/>
              </a:rPr>
              <a:t> kalınlığında alınmalıdır.</a:t>
            </a:r>
          </a:p>
          <a:p>
            <a:r>
              <a:rPr lang="tr-TR" sz="2600" dirty="0" smtClean="0">
                <a:solidFill>
                  <a:schemeClr val="tx1"/>
                </a:solidFill>
                <a:cs typeface="Times New Roman" pitchFamily="18" charset="0"/>
              </a:rPr>
              <a:t>Kan kültürleri çok nadir olarak pozitifleşir. </a:t>
            </a:r>
          </a:p>
          <a:p>
            <a:r>
              <a:rPr lang="tr-TR" sz="3000" b="1" dirty="0" smtClean="0">
                <a:solidFill>
                  <a:schemeClr val="tx1"/>
                </a:solidFill>
                <a:cs typeface="Times New Roman" pitchFamily="18" charset="0"/>
              </a:rPr>
              <a:t>Tedavide 7-10 gün süre ile</a:t>
            </a:r>
          </a:p>
          <a:p>
            <a:pPr lvl="1"/>
            <a:r>
              <a:rPr lang="tr-TR" sz="2600" b="1" dirty="0" smtClean="0">
                <a:cs typeface="Times New Roman" pitchFamily="18" charset="0"/>
              </a:rPr>
              <a:t>penisilin 500 mg günde dört doz</a:t>
            </a:r>
          </a:p>
          <a:p>
            <a:pPr lvl="1"/>
            <a:r>
              <a:rPr lang="tr-TR" sz="2600" b="1" dirty="0" smtClean="0">
                <a:cs typeface="Times New Roman" pitchFamily="18" charset="0"/>
              </a:rPr>
              <a:t>veya </a:t>
            </a:r>
            <a:r>
              <a:rPr lang="tr-TR" sz="2600" b="1" dirty="0" err="1" smtClean="0">
                <a:cs typeface="Times New Roman" pitchFamily="18" charset="0"/>
              </a:rPr>
              <a:t>amoksisilin</a:t>
            </a:r>
            <a:r>
              <a:rPr lang="tr-TR" sz="2600" b="1" dirty="0" smtClean="0">
                <a:cs typeface="Times New Roman" pitchFamily="18" charset="0"/>
              </a:rPr>
              <a:t> </a:t>
            </a:r>
          </a:p>
          <a:p>
            <a:pPr lvl="1">
              <a:buNone/>
            </a:pPr>
            <a:r>
              <a:rPr lang="tr-TR" sz="2600" b="1" dirty="0" smtClean="0">
                <a:cs typeface="Times New Roman" pitchFamily="18" charset="0"/>
              </a:rPr>
              <a:t>    500 mg günde üç doz</a:t>
            </a:r>
          </a:p>
          <a:p>
            <a:pPr>
              <a:buNone/>
            </a:pPr>
            <a:r>
              <a:rPr lang="tr-TR" sz="26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endParaRPr lang="tr-TR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3074" name="Picture 2" descr="http://www.dermis.net/bilder/CD036/550px/img00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56792"/>
            <a:ext cx="3240360" cy="376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8602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1835696" y="1484784"/>
            <a:ext cx="57606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Prof. Dr.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Neşe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 SALTOĞLU </a:t>
            </a:r>
          </a:p>
          <a:p>
            <a:pPr algn="ctr"/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İ.Ü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r>
              <a:rPr lang="en-US" sz="2800" b="1" dirty="0" err="1">
                <a:solidFill>
                  <a:schemeClr val="accent3">
                    <a:lumMod val="50000"/>
                  </a:schemeClr>
                </a:solidFill>
              </a:rPr>
              <a:t>Cerrahpaşa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 Tıp </a:t>
            </a:r>
            <a:r>
              <a:rPr lang="en-US" sz="2800" b="1" dirty="0" err="1" smtClean="0">
                <a:solidFill>
                  <a:schemeClr val="accent3">
                    <a:lumMod val="50000"/>
                  </a:schemeClr>
                </a:solidFill>
              </a:rPr>
              <a:t>Fakültesi</a:t>
            </a:r>
            <a:endParaRPr lang="tr-TR" sz="28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Enfeksiyon 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Hastalıkları ve Klinik Mikrobiyoloji 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AD</a:t>
            </a:r>
            <a:endParaRPr lang="tr-TR" sz="28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Prof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. Dr. 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Yıldız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CAMCIOĞLU</a:t>
            </a:r>
            <a:endParaRPr lang="tr-TR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İ.Ü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r>
              <a:rPr lang="en-US" sz="2800" b="1" dirty="0" err="1">
                <a:solidFill>
                  <a:schemeClr val="accent3">
                    <a:lumMod val="50000"/>
                  </a:schemeClr>
                </a:solidFill>
              </a:rPr>
              <a:t>Cerrahpaşa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 Tıp </a:t>
            </a:r>
            <a:r>
              <a:rPr lang="en-US" sz="2800" b="1" dirty="0" err="1" smtClean="0">
                <a:solidFill>
                  <a:schemeClr val="accent3">
                    <a:lumMod val="50000"/>
                  </a:schemeClr>
                </a:solidFill>
              </a:rPr>
              <a:t>Fakültesi</a:t>
            </a:r>
            <a:r>
              <a:rPr lang="tr-TR" sz="2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50000"/>
                  </a:schemeClr>
                </a:solidFill>
              </a:rPr>
              <a:t>Çocuk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accent3">
                    <a:lumMod val="50000"/>
                  </a:schemeClr>
                </a:solidFill>
              </a:rPr>
              <a:t>Sağlıgı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 ve </a:t>
            </a:r>
            <a:r>
              <a:rPr lang="en-US" sz="2800" b="1" dirty="0" err="1">
                <a:solidFill>
                  <a:schemeClr val="accent3">
                    <a:lumMod val="50000"/>
                  </a:schemeClr>
                </a:solidFill>
              </a:rPr>
              <a:t>Hastalıkları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AD,</a:t>
            </a:r>
            <a:r>
              <a:rPr lang="tr-TR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50000"/>
                  </a:schemeClr>
                </a:solidFill>
              </a:rPr>
              <a:t>Enfeksiyon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accent3">
                    <a:lumMod val="50000"/>
                  </a:schemeClr>
                </a:solidFill>
              </a:rPr>
              <a:t>Hastalıkları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800" b="1" dirty="0" err="1">
                <a:solidFill>
                  <a:schemeClr val="accent3">
                    <a:lumMod val="50000"/>
                  </a:schemeClr>
                </a:solidFill>
              </a:rPr>
              <a:t>Klinik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50000"/>
                  </a:schemeClr>
                </a:solidFill>
              </a:rPr>
              <a:t>Imm</a:t>
            </a:r>
            <a:r>
              <a:rPr lang="tr-TR" sz="2800" b="1" dirty="0" smtClean="0">
                <a:solidFill>
                  <a:schemeClr val="accent3">
                    <a:lumMod val="50000"/>
                  </a:schemeClr>
                </a:solidFill>
              </a:rPr>
              <a:t>ü</a:t>
            </a:r>
            <a:r>
              <a:rPr lang="en-US" sz="2800" b="1" dirty="0" err="1" smtClean="0">
                <a:solidFill>
                  <a:schemeClr val="accent3">
                    <a:lumMod val="50000"/>
                  </a:schemeClr>
                </a:solidFill>
              </a:rPr>
              <a:t>noloji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ve </a:t>
            </a:r>
            <a:r>
              <a:rPr lang="en-US" sz="2800" b="1" dirty="0" err="1">
                <a:solidFill>
                  <a:schemeClr val="accent3">
                    <a:lumMod val="50000"/>
                  </a:schemeClr>
                </a:solidFill>
              </a:rPr>
              <a:t>Allerji</a:t>
            </a:r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 BD</a:t>
            </a:r>
          </a:p>
        </p:txBody>
      </p:sp>
    </p:spTree>
    <p:extLst>
      <p:ext uri="{BB962C8B-B14F-4D97-AF65-F5344CB8AC3E}">
        <p14:creationId xmlns:p14="http://schemas.microsoft.com/office/powerpoint/2010/main" xmlns="" val="39811157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3152"/>
          </a:xfrm>
          <a:prstGeom prst="rect">
            <a:avLst/>
          </a:prstGeom>
        </p:spPr>
      </p:pic>
      <p:sp>
        <p:nvSpPr>
          <p:cNvPr id="12" name="Metin kutusu 11"/>
          <p:cNvSpPr txBox="1"/>
          <p:nvPr/>
        </p:nvSpPr>
        <p:spPr>
          <a:xfrm>
            <a:off x="3811856" y="4952202"/>
            <a:ext cx="1862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spc="300" dirty="0" smtClean="0">
                <a:solidFill>
                  <a:srgbClr val="82C2BE"/>
                </a:solidFill>
              </a:rPr>
              <a:t>www.titck.gov.tr</a:t>
            </a:r>
            <a:endParaRPr lang="tr-TR" sz="1200" b="1" spc="300" dirty="0">
              <a:solidFill>
                <a:srgbClr val="82C2BE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187624" y="544522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TEŞEKKÜRLER</a:t>
            </a:r>
            <a:endParaRPr lang="tr-TR" sz="36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92621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Kent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TM01859868[[fn=Sıcaklık]]</Template>
  <TotalTime>2476</TotalTime>
  <Words>2800</Words>
  <Application>Microsoft Office PowerPoint</Application>
  <PresentationFormat>Ekran Gösterisi (4:3)</PresentationFormat>
  <Paragraphs>527</Paragraphs>
  <Slides>50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50</vt:i4>
      </vt:variant>
    </vt:vector>
  </HeadingPairs>
  <TitlesOfParts>
    <vt:vector size="51" baseType="lpstr">
      <vt:lpstr>Thermal</vt:lpstr>
      <vt:lpstr>Slayt 1</vt:lpstr>
      <vt:lpstr>SUNUM AKIŞI</vt:lpstr>
      <vt:lpstr>Slayt 3</vt:lpstr>
      <vt:lpstr>         Epidermis ile sınırlı olan derinin yüzeyel bakteriyel infeksiyonu    (A grubu beta hemolitik streptokoklar ve S. aureus C, G ve diğer streptokok grupları)  otoinokülasyon ile bulaşır. Burun deliğinin etrafında, çene üzerinde  ve genellikle yüzde tipik kalın kabuklu lezyonlar oluşur, tedavi gerektirir. </vt:lpstr>
      <vt:lpstr>Slayt 5</vt:lpstr>
      <vt:lpstr>Fronkül</vt:lpstr>
      <vt:lpstr>Slayt 7</vt:lpstr>
      <vt:lpstr> </vt:lpstr>
      <vt:lpstr>  </vt:lpstr>
      <vt:lpstr>Periorbital ve Orbital Selülit</vt:lpstr>
      <vt:lpstr>Slayt 11</vt:lpstr>
      <vt:lpstr>Slayt 12</vt:lpstr>
      <vt:lpstr> </vt:lpstr>
      <vt:lpstr>Slayt 14</vt:lpstr>
      <vt:lpstr>Öyküde Neler Sorgulanmalı</vt:lpstr>
      <vt:lpstr> Deri-Yumuşak Doku Enfeksiyonlarının Gelişimini Kolaylaştıran Faktörler  </vt:lpstr>
      <vt:lpstr>Klinik Yaklaşım</vt:lpstr>
      <vt:lpstr>Slayt 18</vt:lpstr>
      <vt:lpstr>Slayt 19</vt:lpstr>
      <vt:lpstr>DYDE Yönetimi</vt:lpstr>
      <vt:lpstr>1. Pürülan DYDE</vt:lpstr>
      <vt:lpstr>Pürülan DYDE Tedavi Yaklaşımı</vt:lpstr>
      <vt:lpstr>Komplike Deri ve Yumuşak Doku Enfeksiyonu (kDYDE) Düşündüren Durumlar</vt:lpstr>
      <vt:lpstr>Komplike Deri-Yumuşak Doku  Enfeksiyonu Yönetimi</vt:lpstr>
      <vt:lpstr>Slayt 25</vt:lpstr>
      <vt:lpstr>kDYDE Pediatrik  Yaklaşım</vt:lpstr>
      <vt:lpstr>kDYDE Antimikrobiyal Tedaviye  Ne Zaman Başlanmalı?</vt:lpstr>
      <vt:lpstr>Özel Tedavi Düzenlenmesini  Gerektiren Durumlar</vt:lpstr>
      <vt:lpstr>Nekrotizan Enfeksiyon İçin  Risk Faktörleri</vt:lpstr>
      <vt:lpstr>Fizik Muayene Bulguları</vt:lpstr>
      <vt:lpstr>Fournier Gangreni</vt:lpstr>
      <vt:lpstr>Isırık Sonrası Gelişen Deri ve Yumuşak Doku Enfeksiyonları</vt:lpstr>
      <vt:lpstr>Slayt 33</vt:lpstr>
      <vt:lpstr>Hayvan Isırığı Tedavi-2</vt:lpstr>
      <vt:lpstr>Kedi Tırmığı Hastalığı</vt:lpstr>
      <vt:lpstr>İnsan Isırığı Sonrası Etkenler ve Yaklaşım</vt:lpstr>
      <vt:lpstr>DYDE Özel Durumlar</vt:lpstr>
      <vt:lpstr> Hayvan Teması Sonrası Gelişen Deri ve  Yumuşak Doku Enfeksiyonları</vt:lpstr>
      <vt:lpstr>Slayt 39</vt:lpstr>
      <vt:lpstr>Tularemi-1</vt:lpstr>
      <vt:lpstr>Tularemi-2</vt:lpstr>
      <vt:lpstr>Tularemi Tedavi</vt:lpstr>
      <vt:lpstr>Kutanöz Layşmanyoz</vt:lpstr>
      <vt:lpstr>Kutanöz Layşmanyoz Tedavisi</vt:lpstr>
      <vt:lpstr>ORF-1</vt:lpstr>
      <vt:lpstr>ORF-2</vt:lpstr>
      <vt:lpstr>Erizipeloid</vt:lpstr>
      <vt:lpstr>Erizipeloid</vt:lpstr>
      <vt:lpstr>Slayt 49</vt:lpstr>
      <vt:lpstr>Slayt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Züleyha YAVUZ</dc:creator>
  <cp:lastModifiedBy>kubilay.oransay</cp:lastModifiedBy>
  <cp:revision>272</cp:revision>
  <dcterms:created xsi:type="dcterms:W3CDTF">2015-12-28T09:36:13Z</dcterms:created>
  <dcterms:modified xsi:type="dcterms:W3CDTF">2016-04-07T10:46:34Z</dcterms:modified>
</cp:coreProperties>
</file>