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5"/>
  </p:notesMasterIdLst>
  <p:sldIdLst>
    <p:sldId id="267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6" r:id="rId10"/>
    <p:sldId id="277" r:id="rId11"/>
    <p:sldId id="278" r:id="rId12"/>
    <p:sldId id="279" r:id="rId13"/>
    <p:sldId id="280" r:id="rId14"/>
    <p:sldId id="281" r:id="rId15"/>
    <p:sldId id="283" r:id="rId16"/>
    <p:sldId id="324" r:id="rId17"/>
    <p:sldId id="323" r:id="rId18"/>
    <p:sldId id="322" r:id="rId19"/>
    <p:sldId id="284" r:id="rId20"/>
    <p:sldId id="286" r:id="rId21"/>
    <p:sldId id="285" r:id="rId22"/>
    <p:sldId id="287" r:id="rId23"/>
    <p:sldId id="288" r:id="rId24"/>
    <p:sldId id="290" r:id="rId25"/>
    <p:sldId id="289" r:id="rId26"/>
    <p:sldId id="293" r:id="rId27"/>
    <p:sldId id="294" r:id="rId28"/>
    <p:sldId id="295" r:id="rId29"/>
    <p:sldId id="291" r:id="rId30"/>
    <p:sldId id="292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51" r:id="rId40"/>
    <p:sldId id="257" r:id="rId41"/>
    <p:sldId id="306" r:id="rId42"/>
    <p:sldId id="325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14" r:id="rId51"/>
    <p:sldId id="315" r:id="rId52"/>
    <p:sldId id="316" r:id="rId53"/>
    <p:sldId id="330" r:id="rId54"/>
    <p:sldId id="317" r:id="rId55"/>
    <p:sldId id="331" r:id="rId56"/>
    <p:sldId id="318" r:id="rId57"/>
    <p:sldId id="332" r:id="rId58"/>
    <p:sldId id="333" r:id="rId59"/>
    <p:sldId id="334" r:id="rId60"/>
    <p:sldId id="335" r:id="rId61"/>
    <p:sldId id="352" r:id="rId62"/>
    <p:sldId id="336" r:id="rId63"/>
    <p:sldId id="337" r:id="rId64"/>
    <p:sldId id="338" r:id="rId65"/>
    <p:sldId id="339" r:id="rId66"/>
    <p:sldId id="340" r:id="rId67"/>
    <p:sldId id="341" r:id="rId68"/>
    <p:sldId id="343" r:id="rId69"/>
    <p:sldId id="344" r:id="rId70"/>
    <p:sldId id="342" r:id="rId71"/>
    <p:sldId id="345" r:id="rId72"/>
    <p:sldId id="346" r:id="rId73"/>
    <p:sldId id="347" r:id="rId74"/>
    <p:sldId id="348" r:id="rId75"/>
    <p:sldId id="349" r:id="rId76"/>
    <p:sldId id="350" r:id="rId77"/>
    <p:sldId id="320" r:id="rId78"/>
    <p:sldId id="356" r:id="rId79"/>
    <p:sldId id="353" r:id="rId80"/>
    <p:sldId id="354" r:id="rId81"/>
    <p:sldId id="355" r:id="rId82"/>
    <p:sldId id="261" r:id="rId83"/>
    <p:sldId id="321" r:id="rId84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376937-2D51-49EB-B2B0-0AA3DB6B688C}" type="datetimeFigureOut">
              <a:rPr lang="tr-TR" smtClean="0"/>
              <a:pPr/>
              <a:t>24.11.2017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7CB7FD-0785-44F5-A9D4-F9D41985C8D6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smtClean="0"/>
              <a:t>Aydın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C4B8A3-2273-4F66-B669-68FCD283B297}" type="slidenum">
              <a:rPr lang="tr-TR" smtClean="0"/>
              <a:pPr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36750873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39EDE-F23E-4372-92C2-411DB09675FD}" type="slidenum">
              <a:rPr lang="en-US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58551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CC41FB-7975-4A1E-965B-5C5187F00E85}" type="slidenum">
              <a:rPr lang="tr-TR" smtClean="0"/>
              <a:pPr/>
              <a:t>28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35100431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39EDE-F23E-4372-92C2-411DB09675FD}" type="slidenum">
              <a:rPr lang="en-US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563925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r-TR" smtClean="0"/>
          </a:p>
        </p:txBody>
      </p:sp>
    </p:spTree>
    <p:extLst>
      <p:ext uri="{BB962C8B-B14F-4D97-AF65-F5344CB8AC3E}">
        <p14:creationId xmlns:p14="http://schemas.microsoft.com/office/powerpoint/2010/main" xmlns="" val="22490805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r-TR" smtClean="0"/>
          </a:p>
        </p:txBody>
      </p:sp>
    </p:spTree>
    <p:extLst>
      <p:ext uri="{BB962C8B-B14F-4D97-AF65-F5344CB8AC3E}">
        <p14:creationId xmlns:p14="http://schemas.microsoft.com/office/powerpoint/2010/main" xmlns="" val="669110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ayt Görüntüsü Yer Tutucus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 Yer Tutucusu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tr-TR" altLang="tr-TR" smtClean="0"/>
          </a:p>
        </p:txBody>
      </p:sp>
      <p:sp>
        <p:nvSpPr>
          <p:cNvPr id="36868" name="Slayt Numarası Yer Tutucus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E6770CF-D64F-4DB6-928E-96A76AB8E315}" type="slidenum">
              <a:rPr lang="tr-TR" altLang="tr-TR"/>
              <a:pPr/>
              <a:t>47</a:t>
            </a:fld>
            <a:endParaRPr lang="tr-TR" altLang="tr-T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C65835-5FB8-FB4F-9FFE-4EEFFF94DB44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40971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24.11.2017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24.11.2017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24.11.2017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24.11.2017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24.11.2017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24.11.2017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24.11.2017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24.11.2017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24.11.2017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24.11.2017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24.11.2017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75050-0E15-4C5B-92B0-66D068882F1F}" type="datetimeFigureOut">
              <a:rPr lang="tr-TR" smtClean="0"/>
              <a:pPr/>
              <a:t>24.11.2017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1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323528" y="1352636"/>
            <a:ext cx="8424936" cy="3648000"/>
          </a:xfrm>
        </p:spPr>
        <p:txBody>
          <a:bodyPr/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İklim Değişikliğinin Sağlık Üzerine Olumsuz Etkilerinin Azaltılması Ulusal Programı ve Eylem Planı</a:t>
            </a:r>
            <a:r>
              <a:rPr lang="tr-TR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tr-TR" b="1" dirty="0" smtClean="0">
                <a:latin typeface="Arial" pitchFamily="34" charset="0"/>
                <a:cs typeface="Arial" pitchFamily="34" charset="0"/>
              </a:rPr>
            </a:br>
            <a:endParaRPr lang="tr-T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3000364" y="6286520"/>
            <a:ext cx="30847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  <p:pic>
        <p:nvPicPr>
          <p:cNvPr id="6" name="5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78581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8621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14480" y="116632"/>
            <a:ext cx="6072230" cy="720080"/>
          </a:xfrm>
        </p:spPr>
        <p:txBody>
          <a:bodyPr>
            <a:normAutofit fontScale="90000"/>
          </a:bodyPr>
          <a:lstStyle/>
          <a:p>
            <a:r>
              <a:rPr lang="tr-TR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Programın Hedefleri</a:t>
            </a:r>
            <a:endParaRPr lang="tr-TR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77500" lnSpcReduction="20000"/>
          </a:bodyPr>
          <a:lstStyle/>
          <a:p>
            <a:r>
              <a:rPr lang="tr-TR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A-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 Aşırı hava olaylarının (aşırı yağış, aşırı sıcak ve soğuk havalar, hava kirliliği) ve bunun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sonucu ortaya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çıkan doğal afetlerin (sel, yangın vb.) insan sağlığına olan etkisinin azaltılması</a:t>
            </a:r>
          </a:p>
          <a:p>
            <a:endParaRPr lang="tr-TR" sz="2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tr-T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B-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İklim değişikliği sonucu ülkemizde görülen ve/veya artan hastalıkların takibi için kurumsal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alt yapının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güçlendirilmesi kurum içi ve kurumlar arası iş birliğinin artırılması.</a:t>
            </a:r>
          </a:p>
          <a:p>
            <a:endParaRPr lang="tr-TR" sz="2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tr-T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C-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Su ve gıda güvenliğinin sağlanması, su ve gıda kaynaklı hastalıklarla mücadele.</a:t>
            </a:r>
          </a:p>
          <a:p>
            <a:endParaRPr lang="tr-TR" sz="2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tr-T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D-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Hassas grupların iklim değişikliğinin olumsuzluklarından etkilenmemesi için gerekli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çalışmaların yapılması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tr-TR" sz="2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tr-TR" sz="2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tr-T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E-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Sağlık kuruluşlarının iklim değişikliğine olan olumsuz katkılarının azaltılması.</a:t>
            </a:r>
          </a:p>
          <a:p>
            <a:endParaRPr lang="tr-TR" sz="2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tr-T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F-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İklim değişikliğinin sağlık üzerine olumsuz etkilerinden daha etkin korunma için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halkın bilinçlendirilmesi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tr-TR" sz="2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tr-T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G-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İzleme ve değerlendirme çalışmalarının yürütülmesi.</a:t>
            </a: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785818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86182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041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864096"/>
          </a:xfrm>
        </p:spPr>
        <p:txBody>
          <a:bodyPr/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Programın amacı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28596" y="2643182"/>
            <a:ext cx="8229600" cy="28803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dirty="0">
                <a:latin typeface="Arial" pitchFamily="34" charset="0"/>
                <a:cs typeface="Arial" pitchFamily="34" charset="0"/>
              </a:rPr>
              <a:t>Ülkemizde iklim değişikliğinin getireceği olumsuz sağlık etkilerinden halkımızın </a:t>
            </a:r>
            <a:r>
              <a:rPr lang="tr-TR" b="1" dirty="0">
                <a:latin typeface="Arial" pitchFamily="34" charset="0"/>
                <a:cs typeface="Arial" pitchFamily="34" charset="0"/>
              </a:rPr>
              <a:t>korunması </a:t>
            </a:r>
            <a:r>
              <a:rPr lang="tr-TR" dirty="0">
                <a:latin typeface="Arial" pitchFamily="34" charset="0"/>
                <a:cs typeface="Arial" pitchFamily="34" charset="0"/>
              </a:rPr>
              <a:t>ve </a:t>
            </a:r>
            <a:r>
              <a:rPr lang="tr-TR" dirty="0" smtClean="0">
                <a:latin typeface="Arial" pitchFamily="34" charset="0"/>
                <a:cs typeface="Arial" pitchFamily="34" charset="0"/>
              </a:rPr>
              <a:t>afet durumları </a:t>
            </a:r>
            <a:r>
              <a:rPr lang="tr-TR" dirty="0">
                <a:latin typeface="Arial" pitchFamily="34" charset="0"/>
                <a:cs typeface="Arial" pitchFamily="34" charset="0"/>
              </a:rPr>
              <a:t>için gerekli sağlık </a:t>
            </a:r>
            <a:r>
              <a:rPr lang="tr-TR" b="1" dirty="0">
                <a:latin typeface="Arial" pitchFamily="34" charset="0"/>
                <a:cs typeface="Arial" pitchFamily="34" charset="0"/>
              </a:rPr>
              <a:t>önlemlerinin</a:t>
            </a:r>
            <a:r>
              <a:rPr lang="tr-TR" dirty="0">
                <a:latin typeface="Arial" pitchFamily="34" charset="0"/>
                <a:cs typeface="Arial" pitchFamily="34" charset="0"/>
              </a:rPr>
              <a:t> alınmasıdır.</a:t>
            </a: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78581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14744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269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78581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71472" y="2214554"/>
            <a:ext cx="7858180" cy="4071966"/>
          </a:xfrm>
        </p:spPr>
        <p:txBody>
          <a:bodyPr>
            <a:normAutofit fontScale="70000" lnSpcReduction="20000"/>
          </a:bodyPr>
          <a:lstStyle/>
          <a:p>
            <a:pPr marL="365760" lvl="1" indent="0">
              <a:buNone/>
            </a:pPr>
            <a:r>
              <a:rPr lang="tr-TR" sz="3600" b="1" dirty="0">
                <a:latin typeface="Arial" pitchFamily="34" charset="0"/>
                <a:cs typeface="Arial" pitchFamily="34" charset="0"/>
              </a:rPr>
              <a:t>Stratejiler</a:t>
            </a:r>
          </a:p>
          <a:p>
            <a:pPr marL="160020" indent="0" algn="just">
              <a:lnSpc>
                <a:spcPct val="120000"/>
              </a:lnSpc>
              <a:buNone/>
            </a:pPr>
            <a:r>
              <a:rPr lang="tr-TR" sz="29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1.</a:t>
            </a:r>
            <a:r>
              <a:rPr lang="tr-TR" sz="2900" dirty="0" smtClean="0">
                <a:latin typeface="Arial" pitchFamily="34" charset="0"/>
                <a:cs typeface="Arial" pitchFamily="34" charset="0"/>
              </a:rPr>
              <a:t> Aşırı </a:t>
            </a:r>
            <a:r>
              <a:rPr lang="tr-TR" sz="2900" dirty="0">
                <a:latin typeface="Arial" pitchFamily="34" charset="0"/>
                <a:cs typeface="Arial" pitchFamily="34" charset="0"/>
              </a:rPr>
              <a:t>hava olaylarında sağlık sisteminin erken uyarıya cevap verebilir hale getirilmesi</a:t>
            </a:r>
            <a:r>
              <a:rPr lang="tr-TR" sz="29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lvl="1" indent="0" algn="just">
              <a:lnSpc>
                <a:spcPct val="120000"/>
              </a:lnSpc>
              <a:buNone/>
            </a:pPr>
            <a:endParaRPr lang="tr-TR" sz="2900" dirty="0">
              <a:latin typeface="Arial" pitchFamily="34" charset="0"/>
              <a:cs typeface="Arial" pitchFamily="34" charset="0"/>
            </a:endParaRPr>
          </a:p>
          <a:p>
            <a:pPr marL="160020" indent="0" algn="just">
              <a:lnSpc>
                <a:spcPct val="120000"/>
              </a:lnSpc>
              <a:buNone/>
            </a:pPr>
            <a:r>
              <a:rPr lang="tr-TR" sz="29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tr-TR" sz="2900" dirty="0">
                <a:latin typeface="Arial" pitchFamily="34" charset="0"/>
                <a:cs typeface="Arial" pitchFamily="34" charset="0"/>
              </a:rPr>
              <a:t> Sıcak dalgaları, kasırgalar, seller ve kuraklık gibi aşırı hava olaylarının mevcut ve geleceğe dair iklim projeksiyonları göz önüne alınarak insan sağlığı üzerindeki etkilerinin ve olası risklerinin belirlenmesi, izlenmesi, </a:t>
            </a:r>
            <a:r>
              <a:rPr lang="tr-TR" sz="2900" dirty="0" smtClean="0">
                <a:latin typeface="Arial" pitchFamily="34" charset="0"/>
                <a:cs typeface="Arial" pitchFamily="34" charset="0"/>
              </a:rPr>
              <a:t>değerlendirilmesi.</a:t>
            </a:r>
          </a:p>
          <a:p>
            <a:pPr marL="457200" lvl="1" indent="0" algn="just">
              <a:lnSpc>
                <a:spcPct val="120000"/>
              </a:lnSpc>
              <a:buNone/>
            </a:pPr>
            <a:endParaRPr lang="tr-TR" sz="2900" dirty="0">
              <a:latin typeface="Arial" pitchFamily="34" charset="0"/>
              <a:cs typeface="Arial" pitchFamily="34" charset="0"/>
            </a:endParaRPr>
          </a:p>
          <a:p>
            <a:pPr marL="160020" indent="0" algn="just">
              <a:lnSpc>
                <a:spcPct val="120000"/>
              </a:lnSpc>
              <a:buNone/>
            </a:pPr>
            <a:r>
              <a:rPr lang="tr-TR" sz="29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3.</a:t>
            </a:r>
            <a:r>
              <a:rPr lang="tr-TR" sz="2900" dirty="0">
                <a:latin typeface="Arial" pitchFamily="34" charset="0"/>
                <a:cs typeface="Arial" pitchFamily="34" charset="0"/>
              </a:rPr>
              <a:t> Ulusal Medikal Kurtarma Ekipleri (UMKE)”</a:t>
            </a:r>
            <a:r>
              <a:rPr lang="tr-TR" sz="2900" dirty="0" err="1">
                <a:latin typeface="Arial" pitchFamily="34" charset="0"/>
                <a:cs typeface="Arial" pitchFamily="34" charset="0"/>
              </a:rPr>
              <a:t>nin</a:t>
            </a:r>
            <a:r>
              <a:rPr lang="tr-TR" sz="2900" dirty="0">
                <a:latin typeface="Arial" pitchFamily="34" charset="0"/>
                <a:cs typeface="Arial" pitchFamily="34" charset="0"/>
              </a:rPr>
              <a:t> iklim değişikliğinin olumsuz sağlık etkilerine </a:t>
            </a:r>
            <a:r>
              <a:rPr lang="tr-TR" sz="2900" dirty="0" smtClean="0">
                <a:latin typeface="Arial" pitchFamily="34" charset="0"/>
                <a:cs typeface="Arial" pitchFamily="34" charset="0"/>
              </a:rPr>
              <a:t>ilişkin bilinçlendirilmesi</a:t>
            </a:r>
            <a:endParaRPr lang="tr-TR" sz="2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83568" y="980728"/>
            <a:ext cx="7730396" cy="864096"/>
          </a:xfrm>
          <a:noFill/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tr-TR" sz="25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tr-TR" sz="25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- Aşırı hava olaylarının (sel, aşırı sıcak ve soğuk havalar, hava kirliliği) insan sağlığına olan etkisini azaltmak</a:t>
            </a:r>
            <a:endParaRPr lang="en-US" sz="25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Dikdörtgen"/>
          <p:cNvSpPr/>
          <p:nvPr/>
        </p:nvSpPr>
        <p:spPr>
          <a:xfrm>
            <a:off x="3571868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7225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85725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857232"/>
            <a:ext cx="8044541" cy="1347632"/>
          </a:xfrm>
          <a:noFill/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tr-TR" sz="25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 </a:t>
            </a:r>
            <a:r>
              <a:rPr lang="tr-TR" sz="25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İklim değişikliği sonucu ülkemizde görülen ve/veya artan hastalıkların takibi için kurumsal altyapının güçlendirilmesi kurum içi ve kurumlar arası iş birliğinin </a:t>
            </a:r>
            <a:r>
              <a:rPr lang="tr-TR" sz="25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artırılması</a:t>
            </a:r>
            <a:endParaRPr lang="en-US" sz="25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42258" y="2204864"/>
            <a:ext cx="7913912" cy="4065307"/>
          </a:xfrm>
        </p:spPr>
        <p:txBody>
          <a:bodyPr>
            <a:normAutofit lnSpcReduction="10000"/>
          </a:bodyPr>
          <a:lstStyle/>
          <a:p>
            <a:pPr marL="68580" indent="0" algn="just">
              <a:buNone/>
            </a:pPr>
            <a:r>
              <a:rPr lang="tr-TR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Stratejiler</a:t>
            </a:r>
          </a:p>
          <a:p>
            <a:pPr marL="0" indent="0" algn="just">
              <a:buNone/>
            </a:pPr>
            <a:r>
              <a:rPr lang="tr-TR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1.</a:t>
            </a:r>
            <a:r>
              <a:rPr lang="tr-TR" sz="2000" dirty="0" smtClean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Erken uyarı sistemine iklim değişikliği ile bağlantılı hastalıkların eklenmesi ve vaka bazında takibi, </a:t>
            </a:r>
          </a:p>
          <a:p>
            <a:pPr marL="0" indent="0" algn="just">
              <a:buNone/>
            </a:pPr>
            <a:r>
              <a:rPr lang="tr-TR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tr-TR" sz="20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Dünyada iklim değişikliği ile önem kazanan vektörlerle mücadele konusunda gelişmiş ülkelerde ki uygulamalar göz önünde bulundurularak Türkiye Vektörlerle Mücadele Eylem Programının oluşturulması,</a:t>
            </a:r>
          </a:p>
          <a:p>
            <a:pPr marL="0" indent="0" algn="just">
              <a:buNone/>
            </a:pPr>
            <a:r>
              <a:rPr lang="tr-TR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3.</a:t>
            </a:r>
            <a:r>
              <a:rPr lang="tr-TR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Bulaşıcı hastalıklar ve iklim değişikliği arasındaki ilişkinin araştırılması ve takibi,</a:t>
            </a:r>
          </a:p>
          <a:p>
            <a:pPr marL="0" indent="0" algn="just">
              <a:buNone/>
            </a:pPr>
            <a:r>
              <a:rPr lang="tr-TR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4.</a:t>
            </a:r>
            <a:r>
              <a:rPr lang="tr-TR" sz="20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Halk sağlığı açısından riskli bölgelerin belirlenerek bu bölgelerde hastalık yayılma alanlarının ortaya çıkışı/değişiminin belirlenmesi, iklim değişimi senaryolarına dayalı alınacak tedbirlerin saptanması</a:t>
            </a:r>
          </a:p>
          <a:p>
            <a:pPr algn="just"/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7" name="6 Dikdörtgen"/>
          <p:cNvSpPr/>
          <p:nvPr/>
        </p:nvSpPr>
        <p:spPr>
          <a:xfrm>
            <a:off x="3786182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1832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78581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71472" y="785794"/>
            <a:ext cx="7909152" cy="53578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tr-TR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</a:t>
            </a:r>
            <a:r>
              <a:rPr lang="tr-TR" sz="20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Bölgesel ihtiyaç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doğrultusunda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L1 tipi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laboratuvarların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alt yapılarının belirlenen hastalıklara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uygun olarak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güçlendirilmesi veya diğer kurum ve üniversite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laboratuvarlarının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kapasitesinin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kullanımının sağlanması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,</a:t>
            </a:r>
          </a:p>
          <a:p>
            <a:pPr marL="0" indent="0" algn="just">
              <a:buNone/>
            </a:pPr>
            <a:r>
              <a:rPr lang="tr-TR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6.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 err="1">
                <a:latin typeface="Arial" pitchFamily="34" charset="0"/>
                <a:cs typeface="Arial" pitchFamily="34" charset="0"/>
              </a:rPr>
              <a:t>Epidemik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 ve acil sağlık riski alanlarında pilot programların oluşturulması ve uygulanması,</a:t>
            </a:r>
          </a:p>
          <a:p>
            <a:pPr marL="0" indent="0" algn="just">
              <a:buNone/>
            </a:pPr>
            <a:r>
              <a:rPr lang="tr-TR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7.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 Riskli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bölgelerde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Halk Sağlığı Müdürlüklerine bağlı mobil sağlık ekiplerinin, bulaşıcı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hastalıklar yönünden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müdahale kapasitelerinin ve uygulama becerilerinin artırılması,</a:t>
            </a:r>
          </a:p>
          <a:p>
            <a:pPr marL="0" indent="0" algn="just">
              <a:buNone/>
            </a:pPr>
            <a:r>
              <a:rPr lang="tr-TR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8.</a:t>
            </a:r>
            <a:r>
              <a:rPr lang="tr-TR" sz="2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Koruyucu sağlık hizmetleri/aile sağlığı sistemi çalışanlarına yönelik iklim değişikliğine bağlı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sağlık riskleri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konusunda eğitim faaliyetlerinin gerçekleştirilmesi,</a:t>
            </a:r>
          </a:p>
          <a:p>
            <a:pPr marL="0" indent="0" algn="just">
              <a:buNone/>
            </a:pPr>
            <a:r>
              <a:rPr lang="tr-TR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9.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 err="1">
                <a:latin typeface="Arial" pitchFamily="34" charset="0"/>
                <a:cs typeface="Arial" pitchFamily="34" charset="0"/>
              </a:rPr>
              <a:t>Vektörel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 ve </a:t>
            </a:r>
            <a:r>
              <a:rPr lang="tr-TR" sz="2000" dirty="0" err="1">
                <a:latin typeface="Arial" pitchFamily="34" charset="0"/>
                <a:cs typeface="Arial" pitchFamily="34" charset="0"/>
              </a:rPr>
              <a:t>zoonotik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 hastalıklar dâhil olmak üzere bulaşıcı hastalıklara ilişkin sürveyans,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korunma önlemleri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, tedavi ve hastalık kontrolünün (aşı programları, vektör kontrolü dâhil olmak üzere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) güçlendirilmesi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,</a:t>
            </a:r>
          </a:p>
        </p:txBody>
      </p:sp>
      <p:sp>
        <p:nvSpPr>
          <p:cNvPr id="5" name="4 Dikdörtgen"/>
          <p:cNvSpPr/>
          <p:nvPr/>
        </p:nvSpPr>
        <p:spPr>
          <a:xfrm>
            <a:off x="3500430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0834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11560" y="1772816"/>
            <a:ext cx="7937222" cy="4676530"/>
          </a:xfrm>
        </p:spPr>
        <p:txBody>
          <a:bodyPr>
            <a:normAutofit/>
          </a:bodyPr>
          <a:lstStyle/>
          <a:p>
            <a:pPr marL="68580" indent="0" algn="just">
              <a:buNone/>
            </a:pPr>
            <a:r>
              <a:rPr lang="tr-TR" sz="2800" b="1" dirty="0" smtClean="0">
                <a:latin typeface="Arial" pitchFamily="34" charset="0"/>
                <a:cs typeface="Arial" pitchFamily="34" charset="0"/>
              </a:rPr>
              <a:t>Stratejiler</a:t>
            </a:r>
          </a:p>
          <a:p>
            <a:pPr marL="0" indent="0" algn="just">
              <a:buNone/>
            </a:pPr>
            <a:r>
              <a:rPr lang="tr-TR" sz="21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1.</a:t>
            </a:r>
            <a:r>
              <a:rPr lang="tr-TR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100" dirty="0">
                <a:latin typeface="Arial" pitchFamily="34" charset="0"/>
                <a:cs typeface="Arial" pitchFamily="34" charset="0"/>
              </a:rPr>
              <a:t>Olağanüstü durumlarda </a:t>
            </a:r>
            <a:r>
              <a:rPr lang="tr-TR" sz="2100" dirty="0" smtClean="0">
                <a:latin typeface="Arial" pitchFamily="34" charset="0"/>
                <a:cs typeface="Arial" pitchFamily="34" charset="0"/>
              </a:rPr>
              <a:t>su </a:t>
            </a:r>
            <a:r>
              <a:rPr lang="tr-TR" sz="2100" dirty="0">
                <a:latin typeface="Arial" pitchFamily="34" charset="0"/>
                <a:cs typeface="Arial" pitchFamily="34" charset="0"/>
              </a:rPr>
              <a:t>k</a:t>
            </a:r>
            <a:r>
              <a:rPr lang="tr-TR" sz="2100" dirty="0" smtClean="0">
                <a:latin typeface="Arial" pitchFamily="34" charset="0"/>
                <a:cs typeface="Arial" pitchFamily="34" charset="0"/>
              </a:rPr>
              <a:t>alitesinin </a:t>
            </a:r>
            <a:r>
              <a:rPr lang="tr-TR" sz="2100" dirty="0">
                <a:latin typeface="Arial" pitchFamily="34" charset="0"/>
                <a:cs typeface="Arial" pitchFamily="34" charset="0"/>
              </a:rPr>
              <a:t>sağlanması ve sürdürülmesi,</a:t>
            </a:r>
          </a:p>
          <a:p>
            <a:pPr marL="0" indent="0" algn="just">
              <a:buNone/>
            </a:pPr>
            <a:r>
              <a:rPr lang="tr-TR" sz="21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tr-TR" sz="21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100" dirty="0">
                <a:latin typeface="Arial" pitchFamily="34" charset="0"/>
                <a:cs typeface="Arial" pitchFamily="34" charset="0"/>
              </a:rPr>
              <a:t>Su kaynaklarının azalması veya yer değiştirmesi sonucu oluşabilecek yeni sağlık risklerinin </a:t>
            </a:r>
            <a:r>
              <a:rPr lang="tr-TR" sz="2100" dirty="0" smtClean="0">
                <a:latin typeface="Arial" pitchFamily="34" charset="0"/>
                <a:cs typeface="Arial" pitchFamily="34" charset="0"/>
              </a:rPr>
              <a:t>belirlenmesi ve </a:t>
            </a:r>
            <a:r>
              <a:rPr lang="tr-TR" sz="2100" dirty="0">
                <a:latin typeface="Arial" pitchFamily="34" charset="0"/>
                <a:cs typeface="Arial" pitchFamily="34" charset="0"/>
              </a:rPr>
              <a:t>olası olumsuz etkilere yönelik </a:t>
            </a:r>
            <a:r>
              <a:rPr lang="tr-TR" sz="2100" dirty="0" smtClean="0">
                <a:latin typeface="Arial" pitchFamily="34" charset="0"/>
                <a:cs typeface="Arial" pitchFamily="34" charset="0"/>
              </a:rPr>
              <a:t>müdahale </a:t>
            </a:r>
            <a:r>
              <a:rPr lang="tr-TR" sz="2100" dirty="0">
                <a:latin typeface="Arial" pitchFamily="34" charset="0"/>
                <a:cs typeface="Arial" pitchFamily="34" charset="0"/>
              </a:rPr>
              <a:t>planlarının geliştirilmesi,</a:t>
            </a:r>
          </a:p>
          <a:p>
            <a:pPr marL="0" indent="0" algn="just">
              <a:buNone/>
            </a:pPr>
            <a:r>
              <a:rPr lang="tr-TR" sz="21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tr-TR" sz="2100" dirty="0">
                <a:latin typeface="Arial" pitchFamily="34" charset="0"/>
                <a:cs typeface="Arial" pitchFamily="34" charset="0"/>
              </a:rPr>
              <a:t>İklim değişikliği sonucu oluşabilecek gıda kaynaklı hastalıklara karşı önlem alınması,</a:t>
            </a:r>
          </a:p>
          <a:p>
            <a:pPr marL="0" indent="0" algn="just">
              <a:buNone/>
            </a:pPr>
            <a:r>
              <a:rPr lang="tr-TR" sz="21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4.</a:t>
            </a:r>
            <a:r>
              <a:rPr lang="tr-TR" sz="21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100" dirty="0">
                <a:latin typeface="Arial" pitchFamily="34" charset="0"/>
                <a:cs typeface="Arial" pitchFamily="34" charset="0"/>
              </a:rPr>
              <a:t>Su ile bulaşan hastalıklara karşı önlem alınması,</a:t>
            </a:r>
          </a:p>
          <a:p>
            <a:pPr marL="0" indent="0" algn="just">
              <a:buNone/>
            </a:pPr>
            <a:r>
              <a:rPr lang="tr-TR" sz="21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</a:t>
            </a:r>
            <a:r>
              <a:rPr lang="tr-TR" sz="21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100" dirty="0">
                <a:latin typeface="Arial" pitchFamily="34" charset="0"/>
                <a:cs typeface="Arial" pitchFamily="34" charset="0"/>
              </a:rPr>
              <a:t>Su kaynaklarının azalması konusunda halkın bilinçlendirilmesi,</a:t>
            </a:r>
          </a:p>
          <a:p>
            <a:pPr marL="0" indent="0" algn="just">
              <a:buNone/>
            </a:pPr>
            <a:r>
              <a:rPr lang="tr-TR" sz="21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6.</a:t>
            </a:r>
            <a:r>
              <a:rPr lang="tr-TR" sz="21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100" dirty="0">
                <a:latin typeface="Arial" pitchFamily="34" charset="0"/>
                <a:cs typeface="Arial" pitchFamily="34" charset="0"/>
              </a:rPr>
              <a:t>Olağanüstü durumlarda içme- kullanma sularının kirlenmesi halinde tekrar kullanılabilir hale getirilmesi,</a:t>
            </a:r>
            <a:endParaRPr lang="tr-TR" sz="21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tr-TR" dirty="0">
              <a:latin typeface="Times New Roman"/>
              <a:cs typeface="Times New Roman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3568" y="980728"/>
            <a:ext cx="8013424" cy="792088"/>
          </a:xfrm>
          <a:noFill/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tr-TR" sz="25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 </a:t>
            </a:r>
            <a:r>
              <a:rPr lang="tr-TR" sz="25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Su ve gıda güvenliği – su ve gıda kaynaklı hastalıklarla </a:t>
            </a:r>
            <a:r>
              <a:rPr lang="tr-TR" sz="25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mücadele</a:t>
            </a:r>
            <a:endParaRPr lang="en-US" sz="25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4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78581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3643306" y="6429396"/>
            <a:ext cx="257176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6338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71438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39552" y="2060848"/>
            <a:ext cx="8056967" cy="4403576"/>
          </a:xfrm>
        </p:spPr>
        <p:txBody>
          <a:bodyPr>
            <a:noAutofit/>
          </a:bodyPr>
          <a:lstStyle/>
          <a:p>
            <a:pPr marL="68580" indent="0" algn="just">
              <a:buNone/>
            </a:pPr>
            <a:r>
              <a:rPr lang="tr-TR" sz="2800" b="1" dirty="0">
                <a:latin typeface="Arial" pitchFamily="34" charset="0"/>
                <a:cs typeface="Arial" pitchFamily="34" charset="0"/>
              </a:rPr>
              <a:t>Stratejiler</a:t>
            </a:r>
            <a:r>
              <a:rPr lang="tr-TR" sz="28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 algn="just">
              <a:buNone/>
            </a:pPr>
            <a:endParaRPr lang="tr-TR" sz="18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tr-TR" sz="1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tr-TR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tr-TR" sz="20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Toplu yaşam alanları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(yurt/ kreş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/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bakımevi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/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huzurevi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) yönetici ve personelinin olağanüstü hava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olayların da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müdahale edebilecek şekilde yönetsel kapasitelerinin geliştirilmesi,</a:t>
            </a:r>
          </a:p>
          <a:p>
            <a:pPr marL="0" indent="0" algn="just">
              <a:buNone/>
            </a:pPr>
            <a:r>
              <a:rPr lang="tr-TR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tr-TR" sz="20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Yeti yitimi ve fonksiyon kaybına uğramış vatandaşlar için hedefe yönelik müdahale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alanlarının belirlenmesi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,</a:t>
            </a:r>
          </a:p>
          <a:p>
            <a:pPr marL="0" indent="0" algn="just">
              <a:buNone/>
            </a:pPr>
            <a:r>
              <a:rPr lang="tr-TR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3.</a:t>
            </a:r>
            <a:r>
              <a:rPr lang="tr-TR" sz="20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Çalışan sağlığına yönelik tehditlerin tespiti ve önlenmesi için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müdahale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alanlarının belirlenmesi,</a:t>
            </a:r>
          </a:p>
          <a:p>
            <a:pPr marL="0" indent="0" algn="just">
              <a:buNone/>
            </a:pPr>
            <a:r>
              <a:rPr lang="tr-TR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4.</a:t>
            </a:r>
            <a:r>
              <a:rPr lang="tr-TR" sz="20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Aşırı hava olaylarından olumsuz etkilenenler için uygun barınma koşullarının sağlanması,</a:t>
            </a:r>
          </a:p>
          <a:p>
            <a:pPr marL="0" indent="0" algn="just">
              <a:buNone/>
            </a:pPr>
            <a:r>
              <a:rPr lang="tr-TR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5.</a:t>
            </a:r>
            <a:r>
              <a:rPr lang="tr-TR" sz="20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Aşırı sıcaklar nedeniyle meydana gelen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orman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yangınlarının olumsuz etkilerinden hedef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grubun korunmasına </a:t>
            </a:r>
            <a:r>
              <a:rPr lang="tr-TR" sz="2000" dirty="0">
                <a:latin typeface="Arial" pitchFamily="34" charset="0"/>
                <a:cs typeface="Arial" pitchFamily="34" charset="0"/>
              </a:rPr>
              <a:t>yönelik çalışmaları,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980728"/>
            <a:ext cx="8056967" cy="864096"/>
          </a:xfrm>
          <a:noFill/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tr-TR" sz="25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D</a:t>
            </a:r>
            <a:r>
              <a:rPr lang="tr-TR" sz="25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-Hassas grupların </a:t>
            </a:r>
            <a:r>
              <a:rPr lang="tr-TR" sz="25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iklim değişikliğinin olumsuzluklarından etkilenmemesi için gerekli çalışmaların yapılması</a:t>
            </a:r>
            <a:endParaRPr lang="en-US" sz="25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Dikdörtgen"/>
          <p:cNvSpPr/>
          <p:nvPr/>
        </p:nvSpPr>
        <p:spPr>
          <a:xfrm>
            <a:off x="3643306" y="6596390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8760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8662" y="2428868"/>
            <a:ext cx="7414103" cy="3645013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tr-TR" sz="2400" b="1" dirty="0">
                <a:latin typeface="Arial" pitchFamily="34" charset="0"/>
                <a:cs typeface="Arial" pitchFamily="34" charset="0"/>
              </a:rPr>
              <a:t>Stratejiler</a:t>
            </a:r>
            <a:r>
              <a:rPr lang="tr-TR" sz="24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68580" indent="0">
              <a:buNone/>
            </a:pPr>
            <a:endParaRPr lang="tr-TR" sz="2400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tr-T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1.</a:t>
            </a:r>
            <a:r>
              <a:rPr lang="tr-TR" sz="24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Sağlık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kuruluşlarının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çevre dostu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binalar şeklinde yapılmasının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teşvik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edilmesi,</a:t>
            </a:r>
            <a:endParaRPr lang="tr-TR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tr-T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tr-TR" sz="24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Sağlık kuruluşlarında iklim değişikliğinin etkilerinin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azaltılmasına yönelik maliyetin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araştırılması,</a:t>
            </a:r>
          </a:p>
          <a:p>
            <a:pPr marL="0" indent="0">
              <a:buNone/>
            </a:pPr>
            <a:r>
              <a:rPr lang="tr-TR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3.</a:t>
            </a:r>
            <a:r>
              <a:rPr lang="tr-TR" sz="24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Sağlık kuruluşlarında atık yönetiminin planlanması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,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27584" y="1124744"/>
            <a:ext cx="7847192" cy="936104"/>
          </a:xfrm>
          <a:noFill/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r-TR" sz="25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 </a:t>
            </a:r>
            <a:r>
              <a:rPr lang="tr-TR" sz="25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Sağlık kuruluşlarının iklim değişikliğine olan olumsuz katkılarının </a:t>
            </a:r>
            <a:r>
              <a:rPr lang="tr-TR" sz="25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azaltılması</a:t>
            </a:r>
            <a:endParaRPr lang="en-US" sz="25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4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78581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3643306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245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52"/>
            <a:ext cx="1000099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000100" y="2143116"/>
            <a:ext cx="7403822" cy="3508977"/>
          </a:xfrm>
        </p:spPr>
        <p:txBody>
          <a:bodyPr>
            <a:noAutofit/>
          </a:bodyPr>
          <a:lstStyle/>
          <a:p>
            <a:pPr marL="68580" indent="0" algn="just">
              <a:buNone/>
            </a:pPr>
            <a:r>
              <a:rPr lang="tr-TR" sz="2200" b="1" dirty="0">
                <a:latin typeface="Arial" pitchFamily="34" charset="0"/>
                <a:cs typeface="Arial" pitchFamily="34" charset="0"/>
              </a:rPr>
              <a:t>Stratejiler</a:t>
            </a:r>
            <a:r>
              <a:rPr lang="tr-TR" sz="22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 algn="just">
              <a:buNone/>
            </a:pPr>
            <a:endParaRPr lang="tr-TR" sz="2200" b="1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tr-TR" sz="2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1.</a:t>
            </a:r>
            <a:r>
              <a:rPr lang="tr-TR" sz="22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200" dirty="0">
                <a:latin typeface="Arial" pitchFamily="34" charset="0"/>
                <a:cs typeface="Arial" pitchFamily="34" charset="0"/>
              </a:rPr>
              <a:t>UV ışınlarının artan zararlı etkilerine karşı halka yönelik bilinçlendirme faaliyetleri oluşturulması,</a:t>
            </a:r>
          </a:p>
          <a:p>
            <a:pPr marL="0" indent="0" algn="just">
              <a:buNone/>
            </a:pPr>
            <a:r>
              <a:rPr lang="tr-TR" sz="2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tr-TR" sz="22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200" dirty="0">
                <a:latin typeface="Arial" pitchFamily="34" charset="0"/>
                <a:cs typeface="Arial" pitchFamily="34" charset="0"/>
              </a:rPr>
              <a:t>Kapalı ortam soğutma sistemlerinin sağlıklı, güvenli kullanımı ve iklim değişikliğini artırıcı </a:t>
            </a:r>
            <a:r>
              <a:rPr lang="tr-TR" sz="2200" dirty="0" smtClean="0">
                <a:latin typeface="Arial" pitchFamily="34" charset="0"/>
                <a:cs typeface="Arial" pitchFamily="34" charset="0"/>
              </a:rPr>
              <a:t>olumsuz etkilerinin </a:t>
            </a:r>
            <a:r>
              <a:rPr lang="tr-TR" sz="2200" dirty="0">
                <a:latin typeface="Arial" pitchFamily="34" charset="0"/>
                <a:cs typeface="Arial" pitchFamily="34" charset="0"/>
              </a:rPr>
              <a:t>azaltılmasına yönelik çalışmalar için metodoloji geliştirilmesi,</a:t>
            </a:r>
          </a:p>
          <a:p>
            <a:pPr marL="0" indent="0" algn="just">
              <a:buNone/>
            </a:pPr>
            <a:r>
              <a:rPr lang="tr-TR" sz="2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3.</a:t>
            </a:r>
            <a:r>
              <a:rPr lang="tr-TR" sz="2200" dirty="0">
                <a:solidFill>
                  <a:srgbClr val="94C6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200" dirty="0">
                <a:latin typeface="Arial" pitchFamily="34" charset="0"/>
                <a:cs typeface="Arial" pitchFamily="34" charset="0"/>
              </a:rPr>
              <a:t>Mevcut </a:t>
            </a:r>
            <a:r>
              <a:rPr lang="tr-TR" sz="2200" dirty="0" smtClean="0">
                <a:latin typeface="Arial" pitchFamily="34" charset="0"/>
                <a:cs typeface="Arial" pitchFamily="34" charset="0"/>
              </a:rPr>
              <a:t>hava </a:t>
            </a:r>
            <a:r>
              <a:rPr lang="tr-TR" sz="2200" dirty="0">
                <a:latin typeface="Arial" pitchFamily="34" charset="0"/>
                <a:cs typeface="Arial" pitchFamily="34" charset="0"/>
              </a:rPr>
              <a:t>k</a:t>
            </a:r>
            <a:r>
              <a:rPr lang="tr-TR" sz="2200" dirty="0" smtClean="0">
                <a:latin typeface="Arial" pitchFamily="34" charset="0"/>
                <a:cs typeface="Arial" pitchFamily="34" charset="0"/>
              </a:rPr>
              <a:t>irliliği </a:t>
            </a:r>
            <a:r>
              <a:rPr lang="tr-TR" sz="2200" dirty="0">
                <a:latin typeface="Arial" pitchFamily="34" charset="0"/>
                <a:cs typeface="Arial" pitchFamily="34" charset="0"/>
              </a:rPr>
              <a:t>k</a:t>
            </a:r>
            <a:r>
              <a:rPr lang="tr-TR" sz="2200" dirty="0" smtClean="0">
                <a:latin typeface="Arial" pitchFamily="34" charset="0"/>
                <a:cs typeface="Arial" pitchFamily="34" charset="0"/>
              </a:rPr>
              <a:t>alitesi </a:t>
            </a:r>
            <a:r>
              <a:rPr lang="tr-TR" sz="2200" dirty="0">
                <a:latin typeface="Arial" pitchFamily="34" charset="0"/>
                <a:cs typeface="Arial" pitchFamily="34" charset="0"/>
              </a:rPr>
              <a:t>i</a:t>
            </a:r>
            <a:r>
              <a:rPr lang="tr-TR" sz="2200" dirty="0" smtClean="0">
                <a:latin typeface="Arial" pitchFamily="34" charset="0"/>
                <a:cs typeface="Arial" pitchFamily="34" charset="0"/>
              </a:rPr>
              <a:t>zleme </a:t>
            </a:r>
            <a:r>
              <a:rPr lang="tr-TR" sz="2200" dirty="0">
                <a:latin typeface="Arial" pitchFamily="34" charset="0"/>
                <a:cs typeface="Arial" pitchFamily="34" charset="0"/>
              </a:rPr>
              <a:t>çalışmalarının “iklim değişikliği” göz önünde </a:t>
            </a:r>
            <a:r>
              <a:rPr lang="tr-TR" sz="2200" dirty="0" smtClean="0">
                <a:latin typeface="Arial" pitchFamily="34" charset="0"/>
                <a:cs typeface="Arial" pitchFamily="34" charset="0"/>
              </a:rPr>
              <a:t>bulundurularak gözden </a:t>
            </a:r>
            <a:r>
              <a:rPr lang="tr-TR" sz="2200" dirty="0">
                <a:latin typeface="Arial" pitchFamily="34" charset="0"/>
                <a:cs typeface="Arial" pitchFamily="34" charset="0"/>
              </a:rPr>
              <a:t>geçirilmesi ve ilgili müdahalelerin eklenerek güncellenmesi,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8596" y="571480"/>
            <a:ext cx="8429684" cy="1143008"/>
          </a:xfrm>
          <a:noFill/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r-TR" sz="25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 </a:t>
            </a:r>
            <a:r>
              <a:rPr lang="tr-TR" sz="2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İklim değişikliğinin sağlık üzerine olumsuz etkilerinden daha etkin korunma için halkın bilinçlendirilmesi</a:t>
            </a:r>
            <a:endParaRPr lang="en-US" sz="2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Dikdörtgen"/>
          <p:cNvSpPr/>
          <p:nvPr/>
        </p:nvSpPr>
        <p:spPr>
          <a:xfrm>
            <a:off x="3714744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4457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648072"/>
          </a:xfrm>
          <a:noFill/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r-TR" sz="25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 </a:t>
            </a:r>
            <a:r>
              <a:rPr lang="tr-TR" sz="25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İzleme ve değerlendirme çalışmalarının </a:t>
            </a:r>
            <a:r>
              <a:rPr lang="tr-TR" sz="25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yürütülmesi</a:t>
            </a:r>
            <a:endParaRPr lang="tr-TR" sz="25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043492" y="2323652"/>
            <a:ext cx="7360279" cy="3508977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tr-TR" sz="2400" b="1" dirty="0">
                <a:latin typeface="Arial" pitchFamily="34" charset="0"/>
                <a:cs typeface="Arial" pitchFamily="34" charset="0"/>
              </a:rPr>
              <a:t>Stratejiler</a:t>
            </a:r>
            <a:r>
              <a:rPr lang="tr-TR" sz="24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68580" indent="0">
              <a:buNone/>
            </a:pPr>
            <a:endParaRPr lang="tr-TR" sz="2400" b="1" dirty="0">
              <a:latin typeface="Arial" pitchFamily="34" charset="0"/>
              <a:cs typeface="Arial" pitchFamily="34" charset="0"/>
            </a:endParaRPr>
          </a:p>
          <a:p>
            <a:r>
              <a:rPr lang="tr-TR" sz="2400" dirty="0">
                <a:latin typeface="Arial" pitchFamily="34" charset="0"/>
                <a:cs typeface="Arial" pitchFamily="34" charset="0"/>
              </a:rPr>
              <a:t>İklim değişikliği ile ilgili bütün faaliyetlere ait verilen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derlenerek projenin takibi.</a:t>
            </a:r>
            <a:endParaRPr lang="tr-TR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57256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643306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4828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Özet:</a:t>
            </a:r>
            <a:endParaRPr lang="tr-TR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115616" y="2060848"/>
            <a:ext cx="7581528" cy="3849291"/>
          </a:xfrm>
        </p:spPr>
        <p:txBody>
          <a:bodyPr/>
          <a:lstStyle/>
          <a:p>
            <a:r>
              <a:rPr lang="tr-TR" dirty="0" smtClean="0">
                <a:latin typeface="Arial" pitchFamily="34" charset="0"/>
                <a:cs typeface="Arial" pitchFamily="34" charset="0"/>
              </a:rPr>
              <a:t>Risklerin tespiti</a:t>
            </a:r>
          </a:p>
          <a:p>
            <a:r>
              <a:rPr lang="tr-TR" dirty="0" smtClean="0">
                <a:latin typeface="Arial" pitchFamily="34" charset="0"/>
                <a:cs typeface="Arial" pitchFamily="34" charset="0"/>
              </a:rPr>
              <a:t>Kayıt</a:t>
            </a:r>
          </a:p>
          <a:p>
            <a:r>
              <a:rPr lang="tr-TR" dirty="0" smtClean="0">
                <a:latin typeface="Arial" pitchFamily="34" charset="0"/>
                <a:cs typeface="Arial" pitchFamily="34" charset="0"/>
              </a:rPr>
              <a:t>Personel eğitimi</a:t>
            </a:r>
          </a:p>
          <a:p>
            <a:r>
              <a:rPr lang="tr-TR" dirty="0" smtClean="0">
                <a:latin typeface="Arial" pitchFamily="34" charset="0"/>
                <a:cs typeface="Arial" pitchFamily="34" charset="0"/>
              </a:rPr>
              <a:t>Malzeme eksiliklerinin giderilmesi</a:t>
            </a:r>
          </a:p>
          <a:p>
            <a:r>
              <a:rPr lang="tr-TR" dirty="0" smtClean="0">
                <a:latin typeface="Arial" pitchFamily="34" charset="0"/>
                <a:cs typeface="Arial" pitchFamily="34" charset="0"/>
              </a:rPr>
              <a:t>Sağlık kuruluşları «</a:t>
            </a:r>
            <a:r>
              <a:rPr lang="tr-TR" dirty="0" err="1" smtClean="0">
                <a:latin typeface="Arial" pitchFamily="34" charset="0"/>
                <a:cs typeface="Arial" pitchFamily="34" charset="0"/>
              </a:rPr>
              <a:t>yeşil»lenmesi</a:t>
            </a:r>
            <a:endParaRPr lang="tr-TR" dirty="0" smtClean="0">
              <a:latin typeface="Arial" pitchFamily="34" charset="0"/>
              <a:cs typeface="Arial" pitchFamily="34" charset="0"/>
            </a:endParaRPr>
          </a:p>
          <a:p>
            <a:r>
              <a:rPr lang="tr-TR" dirty="0" smtClean="0">
                <a:latin typeface="Arial" pitchFamily="34" charset="0"/>
                <a:cs typeface="Arial" pitchFamily="34" charset="0"/>
              </a:rPr>
              <a:t>Halkta farkındalık oluşturmak</a:t>
            </a:r>
          </a:p>
          <a:p>
            <a:pPr marL="0" indent="0">
              <a:buNone/>
            </a:pPr>
            <a:endParaRPr lang="tr-TR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100010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4000496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6447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43108" y="285729"/>
            <a:ext cx="4286280" cy="5726246"/>
          </a:xfrm>
          <a:prstGeom prst="rect">
            <a:avLst/>
          </a:prstGeom>
        </p:spPr>
      </p:pic>
      <p:pic>
        <p:nvPicPr>
          <p:cNvPr id="3" name="2 Resim" descr="C:\Users\serap.gokmen\Desktop\indir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857224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14744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546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37897" y="357166"/>
            <a:ext cx="2920383" cy="2571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78579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tr-TR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tr-TR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tr-TR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İklim</a:t>
            </a:r>
            <a:endParaRPr lang="tr-TR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0" y="2143116"/>
            <a:ext cx="8686800" cy="448311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tr-TR" sz="2800" dirty="0" smtClean="0"/>
              <a:t>          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Uzun </a:t>
            </a:r>
            <a:r>
              <a:rPr lang="tr-TR" sz="2800" dirty="0">
                <a:latin typeface="Arial" pitchFamily="34" charset="0"/>
                <a:cs typeface="Arial" pitchFamily="34" charset="0"/>
              </a:rPr>
              <a:t>bir zaman dilimi içinde her gün gerçekleşen hava olaylarının toplamı ve 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ortalaması</a:t>
            </a:r>
          </a:p>
          <a:p>
            <a:pPr>
              <a:buNone/>
            </a:pPr>
            <a:r>
              <a:rPr lang="tr-TR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</a:t>
            </a:r>
          </a:p>
          <a:p>
            <a:pPr algn="ctr">
              <a:buNone/>
            </a:pPr>
            <a:r>
              <a:rPr lang="tr-TR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İklim Değişikliği</a:t>
            </a:r>
            <a:endParaRPr lang="tr-TR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          Farklı nedenlerden kaynaklanan, iklimin ortalama durumunda ve/veya değişkenliğinde birkaç </a:t>
            </a:r>
            <a:r>
              <a:rPr lang="tr-TR" sz="2800" dirty="0" err="1" smtClean="0">
                <a:latin typeface="Arial" pitchFamily="34" charset="0"/>
                <a:cs typeface="Arial" pitchFamily="34" charset="0"/>
              </a:rPr>
              <a:t>dekad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 veya daha uzun sürelerde meydana gelen değişiklikler</a:t>
            </a:r>
          </a:p>
          <a:p>
            <a:endParaRPr lang="tr-TR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92869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14744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897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     Son </a:t>
            </a:r>
            <a:r>
              <a:rPr lang="tr-TR" sz="2800" dirty="0">
                <a:latin typeface="Arial" pitchFamily="34" charset="0"/>
                <a:cs typeface="Arial" pitchFamily="34" charset="0"/>
              </a:rPr>
              <a:t>130 yıldır Dünya’nın sıcaklığı 0, 85</a:t>
            </a:r>
            <a:r>
              <a:rPr lang="tr-TR" sz="2800" baseline="30000" dirty="0">
                <a:latin typeface="Arial" pitchFamily="34" charset="0"/>
                <a:cs typeface="Arial" pitchFamily="34" charset="0"/>
              </a:rPr>
              <a:t>o</a:t>
            </a:r>
            <a:r>
              <a:rPr lang="tr-TR" sz="2800" dirty="0">
                <a:latin typeface="Arial" pitchFamily="34" charset="0"/>
                <a:cs typeface="Arial" pitchFamily="34" charset="0"/>
              </a:rPr>
              <a:t>C 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artış </a:t>
            </a:r>
            <a:endParaRPr lang="tr-TR" sz="28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pPr algn="just"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     Halen </a:t>
            </a:r>
            <a:r>
              <a:rPr lang="tr-TR" sz="2800" dirty="0">
                <a:latin typeface="Arial" pitchFamily="34" charset="0"/>
                <a:cs typeface="Arial" pitchFamily="34" charset="0"/>
              </a:rPr>
              <a:t>deniz seviyeleri yükselmekte, buzullar erimekte, yağış desenleri değişmekte ve aşırı hava olayları daha yoğun ve sık hale gelmekte</a:t>
            </a:r>
          </a:p>
          <a:p>
            <a:pPr lvl="0" algn="just">
              <a:buNone/>
            </a:pPr>
            <a:r>
              <a:rPr lang="tr-TR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</a:t>
            </a:r>
          </a:p>
          <a:p>
            <a:pPr lvl="0" algn="just">
              <a:buNone/>
            </a:pPr>
            <a:r>
              <a:rPr lang="tr-TR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2100 </a:t>
            </a:r>
            <a:r>
              <a:rPr lang="tr-TR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yılına kadar da artışın 1,4- 5,8</a:t>
            </a:r>
            <a:r>
              <a:rPr lang="tr-TR" sz="2800" baseline="30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tr-TR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 arasında olacağını öngörülmekte</a:t>
            </a:r>
          </a:p>
          <a:p>
            <a:pPr>
              <a:buNone/>
            </a:pPr>
            <a:endParaRPr lang="tr-TR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857256" cy="990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857620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025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thsk\Desktop\sel_sayi.jpg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52" y="500042"/>
            <a:ext cx="8193024" cy="57864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2984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571472" y="1643050"/>
            <a:ext cx="4500595" cy="4286281"/>
          </a:xfrm>
        </p:spPr>
        <p:txBody>
          <a:bodyPr>
            <a:normAutofit fontScale="70000" lnSpcReduction="20000"/>
          </a:bodyPr>
          <a:lstStyle/>
          <a:p>
            <a:pPr algn="just" eaLnBrk="1" hangingPunct="1">
              <a:lnSpc>
                <a:spcPct val="120000"/>
              </a:lnSpc>
              <a:buFont typeface="Symbol" pitchFamily="18" charset="2"/>
              <a:buNone/>
              <a:defRPr/>
            </a:pPr>
            <a:r>
              <a:rPr lang="tr-TR" sz="3400" dirty="0" smtClean="0">
                <a:latin typeface="Arial" pitchFamily="34" charset="0"/>
                <a:cs typeface="Arial" pitchFamily="34" charset="0"/>
              </a:rPr>
              <a:t>Atmosfere</a:t>
            </a:r>
            <a:r>
              <a:rPr lang="tr-TR" sz="3400" dirty="0">
                <a:latin typeface="Arial" pitchFamily="34" charset="0"/>
                <a:cs typeface="Arial" pitchFamily="34" charset="0"/>
              </a:rPr>
              <a:t> verilen </a:t>
            </a:r>
            <a:r>
              <a:rPr lang="tr-TR" dirty="0">
                <a:latin typeface="Arial" pitchFamily="34" charset="0"/>
                <a:cs typeface="Arial" pitchFamily="34" charset="0"/>
              </a:rPr>
              <a:t>başata </a:t>
            </a:r>
            <a:r>
              <a:rPr lang="tr-TR" b="1" dirty="0" smtClean="0">
                <a:latin typeface="Arial" pitchFamily="34" charset="0"/>
                <a:cs typeface="Arial" pitchFamily="34" charset="0"/>
              </a:rPr>
              <a:t>fosil</a:t>
            </a:r>
          </a:p>
          <a:p>
            <a:pPr algn="just" eaLnBrk="1" hangingPunct="1">
              <a:lnSpc>
                <a:spcPct val="120000"/>
              </a:lnSpc>
              <a:buFont typeface="Symbol" pitchFamily="18" charset="2"/>
              <a:buNone/>
              <a:defRPr/>
            </a:pPr>
            <a:r>
              <a:rPr lang="tr-TR" b="1" dirty="0" smtClean="0">
                <a:latin typeface="Arial" pitchFamily="34" charset="0"/>
                <a:cs typeface="Arial" pitchFamily="34" charset="0"/>
              </a:rPr>
              <a:t>yakıtlar </a:t>
            </a:r>
            <a:r>
              <a:rPr lang="tr-TR" b="1" dirty="0">
                <a:latin typeface="Arial" pitchFamily="34" charset="0"/>
                <a:cs typeface="Arial" pitchFamily="34" charset="0"/>
              </a:rPr>
              <a:t>olmak</a:t>
            </a:r>
            <a:r>
              <a:rPr lang="tr-TR" dirty="0">
                <a:latin typeface="Arial" pitchFamily="34" charset="0"/>
                <a:cs typeface="Arial" pitchFamily="34" charset="0"/>
              </a:rPr>
              <a:t> üzere</a:t>
            </a:r>
            <a:r>
              <a:rPr lang="tr-TR" sz="3400" dirty="0">
                <a:latin typeface="Arial" pitchFamily="34" charset="0"/>
                <a:cs typeface="Arial" pitchFamily="34" charset="0"/>
              </a:rPr>
              <a:t> </a:t>
            </a:r>
            <a:r>
              <a:rPr lang="tr-TR" sz="3400" dirty="0" smtClean="0">
                <a:latin typeface="Arial" pitchFamily="34" charset="0"/>
                <a:cs typeface="Arial" pitchFamily="34" charset="0"/>
              </a:rPr>
              <a:t>insan</a:t>
            </a:r>
          </a:p>
          <a:p>
            <a:pPr algn="just" eaLnBrk="1" hangingPunct="1">
              <a:lnSpc>
                <a:spcPct val="120000"/>
              </a:lnSpc>
              <a:buFont typeface="Symbol" pitchFamily="18" charset="2"/>
              <a:buNone/>
              <a:defRPr/>
            </a:pPr>
            <a:r>
              <a:rPr lang="tr-TR" sz="3400" dirty="0" smtClean="0">
                <a:latin typeface="Arial" pitchFamily="34" charset="0"/>
                <a:cs typeface="Arial" pitchFamily="34" charset="0"/>
              </a:rPr>
              <a:t>kaynaklı </a:t>
            </a:r>
            <a:r>
              <a:rPr lang="tr-TR" sz="3400" b="1" dirty="0" smtClean="0">
                <a:latin typeface="Arial" pitchFamily="34" charset="0"/>
                <a:cs typeface="Arial" pitchFamily="34" charset="0"/>
              </a:rPr>
              <a:t>gazların</a:t>
            </a:r>
            <a:r>
              <a:rPr lang="tr-TR" sz="3400" dirty="0">
                <a:latin typeface="Arial" pitchFamily="34" charset="0"/>
                <a:cs typeface="Arial" pitchFamily="34" charset="0"/>
              </a:rPr>
              <a:t> </a:t>
            </a:r>
            <a:r>
              <a:rPr lang="tr-TR" sz="3400" dirty="0" smtClean="0">
                <a:latin typeface="Arial" pitchFamily="34" charset="0"/>
                <a:cs typeface="Arial" pitchFamily="34" charset="0"/>
              </a:rPr>
              <a:t>sera</a:t>
            </a:r>
          </a:p>
          <a:p>
            <a:pPr algn="just" eaLnBrk="1" hangingPunct="1">
              <a:lnSpc>
                <a:spcPct val="120000"/>
              </a:lnSpc>
              <a:buFont typeface="Symbol" pitchFamily="18" charset="2"/>
              <a:buNone/>
              <a:defRPr/>
            </a:pPr>
            <a:r>
              <a:rPr lang="tr-TR" sz="3400" dirty="0" smtClean="0">
                <a:latin typeface="Arial" pitchFamily="34" charset="0"/>
                <a:cs typeface="Arial" pitchFamily="34" charset="0"/>
              </a:rPr>
              <a:t>etkisi</a:t>
            </a:r>
            <a:r>
              <a:rPr lang="tr-TR" sz="3400" dirty="0">
                <a:latin typeface="Arial" pitchFamily="34" charset="0"/>
                <a:cs typeface="Arial" pitchFamily="34" charset="0"/>
              </a:rPr>
              <a:t> </a:t>
            </a:r>
            <a:r>
              <a:rPr lang="tr-TR" sz="3400" dirty="0" smtClean="0">
                <a:latin typeface="Arial" pitchFamily="34" charset="0"/>
                <a:cs typeface="Arial" pitchFamily="34" charset="0"/>
              </a:rPr>
              <a:t>yaratması</a:t>
            </a:r>
          </a:p>
          <a:p>
            <a:pPr algn="just" eaLnBrk="1" hangingPunct="1">
              <a:lnSpc>
                <a:spcPct val="120000"/>
              </a:lnSpc>
              <a:buFont typeface="Symbol" pitchFamily="18" charset="2"/>
              <a:buNone/>
              <a:defRPr/>
            </a:pPr>
            <a:r>
              <a:rPr lang="tr-TR" sz="3400" dirty="0" smtClean="0">
                <a:latin typeface="Arial" pitchFamily="34" charset="0"/>
                <a:cs typeface="Arial" pitchFamily="34" charset="0"/>
              </a:rPr>
              <a:t>Sonucunda dünyanın ortalama</a:t>
            </a:r>
          </a:p>
          <a:p>
            <a:pPr algn="just" eaLnBrk="1" hangingPunct="1">
              <a:lnSpc>
                <a:spcPct val="120000"/>
              </a:lnSpc>
              <a:buFont typeface="Symbol" pitchFamily="18" charset="2"/>
              <a:buNone/>
              <a:defRPr/>
            </a:pPr>
            <a:r>
              <a:rPr lang="tr-TR" sz="3400" dirty="0" smtClean="0">
                <a:latin typeface="Arial" pitchFamily="34" charset="0"/>
                <a:cs typeface="Arial" pitchFamily="34" charset="0"/>
              </a:rPr>
              <a:t>sıcaklık </a:t>
            </a:r>
            <a:r>
              <a:rPr lang="tr-TR" sz="3400" dirty="0">
                <a:latin typeface="Arial" pitchFamily="34" charset="0"/>
                <a:cs typeface="Arial" pitchFamily="34" charset="0"/>
              </a:rPr>
              <a:t>değerlerindeki </a:t>
            </a:r>
            <a:r>
              <a:rPr lang="tr-TR" sz="3400" b="1" dirty="0" smtClean="0">
                <a:latin typeface="Arial" pitchFamily="34" charset="0"/>
                <a:cs typeface="Arial" pitchFamily="34" charset="0"/>
              </a:rPr>
              <a:t>iklim</a:t>
            </a:r>
          </a:p>
          <a:p>
            <a:pPr algn="just" eaLnBrk="1" hangingPunct="1">
              <a:lnSpc>
                <a:spcPct val="120000"/>
              </a:lnSpc>
              <a:buFont typeface="Symbol" pitchFamily="18" charset="2"/>
              <a:buNone/>
              <a:defRPr/>
            </a:pPr>
            <a:r>
              <a:rPr lang="tr-TR" sz="3400" b="1" dirty="0" smtClean="0">
                <a:latin typeface="Arial" pitchFamily="34" charset="0"/>
                <a:cs typeface="Arial" pitchFamily="34" charset="0"/>
              </a:rPr>
              <a:t>değişikliğine</a:t>
            </a:r>
            <a:r>
              <a:rPr lang="tr-TR" sz="3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3400" dirty="0">
                <a:latin typeface="Arial" pitchFamily="34" charset="0"/>
                <a:cs typeface="Arial" pitchFamily="34" charset="0"/>
              </a:rPr>
              <a:t>yol açabilecek </a:t>
            </a:r>
            <a:endParaRPr lang="tr-TR" sz="3400" dirty="0" smtClean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120000"/>
              </a:lnSpc>
              <a:buFont typeface="Symbol" pitchFamily="18" charset="2"/>
              <a:buNone/>
              <a:defRPr/>
            </a:pPr>
            <a:r>
              <a:rPr lang="tr-TR" sz="3400" dirty="0" smtClean="0">
                <a:latin typeface="Arial" pitchFamily="34" charset="0"/>
                <a:cs typeface="Arial" pitchFamily="34" charset="0"/>
              </a:rPr>
              <a:t>bir artışı ifade </a:t>
            </a:r>
            <a:r>
              <a:rPr lang="tr-TR" sz="3400" dirty="0">
                <a:latin typeface="Arial" pitchFamily="34" charset="0"/>
                <a:cs typeface="Arial" pitchFamily="34" charset="0"/>
              </a:rPr>
              <a:t>eder.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tr-TR" sz="1900" dirty="0"/>
          </a:p>
        </p:txBody>
      </p:sp>
      <p:sp>
        <p:nvSpPr>
          <p:cNvPr id="33794" name="Başlık 2"/>
          <p:cNvSpPr>
            <a:spLocks noGrp="1"/>
          </p:cNvSpPr>
          <p:nvPr>
            <p:ph type="title"/>
          </p:nvPr>
        </p:nvSpPr>
        <p:spPr>
          <a:xfrm>
            <a:off x="1485900" y="338138"/>
            <a:ext cx="6172200" cy="1003300"/>
          </a:xfrm>
        </p:spPr>
        <p:txBody>
          <a:bodyPr/>
          <a:lstStyle/>
          <a:p>
            <a:pPr marL="571500" indent="-571500"/>
            <a:r>
              <a:rPr lang="tr-TR" b="1" dirty="0" smtClean="0">
                <a:solidFill>
                  <a:srgbClr val="FF0000"/>
                </a:solidFill>
              </a:rPr>
              <a:t>Küresel Isınma Nedir ?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l="22724" t="25501" r="22154" b="9226"/>
          <a:stretch/>
        </p:blipFill>
        <p:spPr>
          <a:xfrm>
            <a:off x="5032168" y="2053070"/>
            <a:ext cx="3805739" cy="3379890"/>
          </a:xfrm>
          <a:prstGeom prst="rect">
            <a:avLst/>
          </a:prstGeom>
        </p:spPr>
      </p:pic>
      <p:pic>
        <p:nvPicPr>
          <p:cNvPr id="5" name="4 Resim" descr="C:\Users\serap.gokmen\Desktop\indir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3714744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952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İçerik Yer Tutucusu 1"/>
          <p:cNvSpPr>
            <a:spLocks noGrp="1"/>
          </p:cNvSpPr>
          <p:nvPr>
            <p:ph idx="1"/>
          </p:nvPr>
        </p:nvSpPr>
        <p:spPr>
          <a:xfrm>
            <a:off x="571471" y="1571612"/>
            <a:ext cx="3418637" cy="4360113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tr-TR" sz="3300" dirty="0" smtClean="0">
                <a:latin typeface="Arial" pitchFamily="34" charset="0"/>
                <a:cs typeface="Arial" pitchFamily="34" charset="0"/>
              </a:rPr>
              <a:t>Karşılaştırılabilir </a:t>
            </a:r>
            <a:r>
              <a:rPr lang="tr-TR" sz="3300" dirty="0">
                <a:latin typeface="Arial" pitchFamily="34" charset="0"/>
                <a:cs typeface="Arial" pitchFamily="34" charset="0"/>
              </a:rPr>
              <a:t>bir zaman periyodunda gözlenen doğal iklim değişikliğine ek olarak, doğrudan yada dolaylı olarak küresel atmosferin bileşimini bozan insan etkinlikleri sonucunda iklimde oluşan </a:t>
            </a:r>
            <a:r>
              <a:rPr lang="tr-TR" sz="3300" dirty="0" smtClean="0">
                <a:latin typeface="Arial" pitchFamily="34" charset="0"/>
                <a:cs typeface="Arial" pitchFamily="34" charset="0"/>
              </a:rPr>
              <a:t>değişiklikler</a:t>
            </a:r>
          </a:p>
        </p:txBody>
      </p:sp>
      <p:sp>
        <p:nvSpPr>
          <p:cNvPr id="49154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/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İklim Değişikliği Nedir?</a:t>
            </a:r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10126" y="1747838"/>
            <a:ext cx="3402806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Resim" descr="C:\Users\serap.gokmen\Desktop\indir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42852"/>
            <a:ext cx="107157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3500430" y="6596390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809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5725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İklim Değişikliğinin Sağlık Etkileri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tr-TR" sz="3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Doğrudan</a:t>
            </a:r>
            <a:endParaRPr lang="tr-TR" sz="36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r>
              <a:rPr lang="tr-TR" dirty="0">
                <a:latin typeface="Arial" pitchFamily="34" charset="0"/>
                <a:cs typeface="Arial" pitchFamily="34" charset="0"/>
              </a:rPr>
              <a:t>Sıcak ve soğuk hava dalgaları </a:t>
            </a:r>
          </a:p>
          <a:p>
            <a:r>
              <a:rPr lang="tr-TR" dirty="0">
                <a:latin typeface="Arial" pitchFamily="34" charset="0"/>
                <a:cs typeface="Arial" pitchFamily="34" charset="0"/>
              </a:rPr>
              <a:t>Aşırı hava olayları (Kasırgalar, seller, hortum, kar fırtınaları, rüzgâr fırtınaları ve kuraklık )</a:t>
            </a:r>
          </a:p>
          <a:p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tr-TR" sz="3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Dolaylı</a:t>
            </a:r>
            <a:endParaRPr lang="tr-TR" sz="36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r>
              <a:rPr lang="tr-TR" dirty="0">
                <a:latin typeface="Arial" pitchFamily="34" charset="0"/>
                <a:cs typeface="Arial" pitchFamily="34" charset="0"/>
              </a:rPr>
              <a:t>Vektör, su, yiyecek ve hayvan yoluyla bulaşan hastalıkların ve görülme alanlarının dağılımları ve tekrar etme durumları </a:t>
            </a:r>
            <a:r>
              <a:rPr lang="tr-TR" dirty="0" smtClean="0">
                <a:latin typeface="Arial" pitchFamily="34" charset="0"/>
                <a:cs typeface="Arial" pitchFamily="34" charset="0"/>
              </a:rPr>
              <a:t>değişebilmesi</a:t>
            </a:r>
            <a:endParaRPr lang="tr-TR" sz="3600" dirty="0">
              <a:latin typeface="Arial" pitchFamily="34" charset="0"/>
              <a:cs typeface="Arial" pitchFamily="34" charset="0"/>
            </a:endParaRPr>
          </a:p>
          <a:p>
            <a:endParaRPr lang="tr-TR" dirty="0"/>
          </a:p>
        </p:txBody>
      </p:sp>
      <p:sp>
        <p:nvSpPr>
          <p:cNvPr id="6" name="5 Dikdörtgen"/>
          <p:cNvSpPr/>
          <p:nvPr/>
        </p:nvSpPr>
        <p:spPr>
          <a:xfrm>
            <a:off x="3857620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718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Erken Uyarı Sistemi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dirty="0">
                <a:latin typeface="Arial" pitchFamily="34" charset="0"/>
                <a:cs typeface="Arial" pitchFamily="34" charset="0"/>
              </a:rPr>
              <a:t>İklim değişikliğinin olumsuz sağlık etkilerinden korunabilmek amaçlı </a:t>
            </a:r>
            <a:r>
              <a:rPr lang="tr-TR" b="1" dirty="0">
                <a:latin typeface="Arial" pitchFamily="34" charset="0"/>
                <a:cs typeface="Arial" pitchFamily="34" charset="0"/>
              </a:rPr>
              <a:t>erken uyarı sistemlerine </a:t>
            </a:r>
            <a:r>
              <a:rPr lang="tr-TR" dirty="0">
                <a:latin typeface="Arial" pitchFamily="34" charset="0"/>
                <a:cs typeface="Arial" pitchFamily="34" charset="0"/>
              </a:rPr>
              <a:t>ihtiyaç </a:t>
            </a:r>
            <a:r>
              <a:rPr lang="tr-TR" dirty="0" smtClean="0">
                <a:latin typeface="Arial" pitchFamily="34" charset="0"/>
                <a:cs typeface="Arial" pitchFamily="34" charset="0"/>
              </a:rPr>
              <a:t>var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140968"/>
            <a:ext cx="5184576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Resim" descr="C:\Users\serap.gokmen\Desktop\indir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92869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3714744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011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Erken Uyarı </a:t>
            </a:r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Sistemi (1)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>
                <a:latin typeface="Arial" pitchFamily="34" charset="0"/>
                <a:cs typeface="Arial" pitchFamily="34" charset="0"/>
              </a:rPr>
              <a:t>Hizmet ettiği bölgenin </a:t>
            </a:r>
            <a:r>
              <a:rPr lang="tr-TR" b="1" dirty="0">
                <a:latin typeface="Arial" pitchFamily="34" charset="0"/>
                <a:cs typeface="Arial" pitchFamily="34" charset="0"/>
              </a:rPr>
              <a:t>meteorolojik,  demografik ve kentsel </a:t>
            </a:r>
            <a:r>
              <a:rPr lang="tr-TR" dirty="0">
                <a:latin typeface="Arial" pitchFamily="34" charset="0"/>
                <a:cs typeface="Arial" pitchFamily="34" charset="0"/>
              </a:rPr>
              <a:t>yapısına uygun olmalı</a:t>
            </a:r>
          </a:p>
          <a:p>
            <a:r>
              <a:rPr lang="tr-TR" dirty="0">
                <a:latin typeface="Arial" pitchFamily="34" charset="0"/>
                <a:cs typeface="Arial" pitchFamily="34" charset="0"/>
              </a:rPr>
              <a:t>Mesajlarını iletme </a:t>
            </a:r>
            <a:r>
              <a:rPr lang="tr-TR" b="1" dirty="0">
                <a:latin typeface="Arial" pitchFamily="34" charset="0"/>
                <a:cs typeface="Arial" pitchFamily="34" charset="0"/>
              </a:rPr>
              <a:t>eşik değerleri </a:t>
            </a:r>
            <a:r>
              <a:rPr lang="tr-TR" dirty="0">
                <a:latin typeface="Arial" pitchFamily="34" charset="0"/>
                <a:cs typeface="Arial" pitchFamily="34" charset="0"/>
              </a:rPr>
              <a:t>belirlenmiş olmalı</a:t>
            </a:r>
          </a:p>
          <a:p>
            <a:r>
              <a:rPr lang="tr-TR" dirty="0">
                <a:latin typeface="Arial" pitchFamily="34" charset="0"/>
                <a:cs typeface="Arial" pitchFamily="34" charset="0"/>
              </a:rPr>
              <a:t>Uyarı mesajlarının </a:t>
            </a:r>
            <a:r>
              <a:rPr lang="tr-TR" b="1" dirty="0">
                <a:latin typeface="Arial" pitchFamily="34" charset="0"/>
                <a:cs typeface="Arial" pitchFamily="34" charset="0"/>
              </a:rPr>
              <a:t>dili anlaşılır </a:t>
            </a:r>
            <a:r>
              <a:rPr lang="tr-TR" dirty="0">
                <a:latin typeface="Arial" pitchFamily="34" charset="0"/>
                <a:cs typeface="Arial" pitchFamily="34" charset="0"/>
              </a:rPr>
              <a:t>olmalı</a:t>
            </a:r>
          </a:p>
          <a:p>
            <a:r>
              <a:rPr lang="tr-TR" dirty="0">
                <a:latin typeface="Arial" pitchFamily="34" charset="0"/>
                <a:cs typeface="Arial" pitchFamily="34" charset="0"/>
              </a:rPr>
              <a:t>Etkili bir bildirim ve cevap programı ile eşleştirilmiş olmalı </a:t>
            </a:r>
          </a:p>
          <a:p>
            <a:endParaRPr lang="tr-T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78581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14744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312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>
                <a:solidFill>
                  <a:srgbClr val="FF0000"/>
                </a:solidFill>
              </a:rPr>
              <a:t>Erken Uyarı </a:t>
            </a:r>
            <a:r>
              <a:rPr lang="tr-TR" b="1" dirty="0" smtClean="0">
                <a:solidFill>
                  <a:srgbClr val="FF0000"/>
                </a:solidFill>
              </a:rPr>
              <a:t>Sistemi (2)</a:t>
            </a:r>
            <a:endParaRPr lang="tr-TR" b="1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Hizmet ettiği bölgenin </a:t>
            </a:r>
            <a:r>
              <a:rPr lang="tr-TR" b="1" dirty="0"/>
              <a:t>meteorolojik,  demografik ve kentsel </a:t>
            </a:r>
            <a:r>
              <a:rPr lang="tr-TR" dirty="0"/>
              <a:t>yapısına uygun olmalı</a:t>
            </a:r>
          </a:p>
          <a:p>
            <a:r>
              <a:rPr lang="tr-TR" dirty="0"/>
              <a:t>Mesajlarını iletme </a:t>
            </a:r>
            <a:r>
              <a:rPr lang="tr-TR" b="1" dirty="0"/>
              <a:t>eşik değerleri </a:t>
            </a:r>
            <a:r>
              <a:rPr lang="tr-TR" dirty="0"/>
              <a:t>belirlenmiş olmalı</a:t>
            </a:r>
          </a:p>
          <a:p>
            <a:r>
              <a:rPr lang="tr-TR" dirty="0"/>
              <a:t>Uyarı mesajlarının </a:t>
            </a:r>
            <a:r>
              <a:rPr lang="tr-TR" b="1" dirty="0"/>
              <a:t>dili anlaşılır </a:t>
            </a:r>
            <a:r>
              <a:rPr lang="tr-TR" dirty="0"/>
              <a:t>olmalı</a:t>
            </a:r>
          </a:p>
          <a:p>
            <a:r>
              <a:rPr lang="tr-TR" dirty="0"/>
              <a:t>Etkili bir bildirim ve cevap programı ile eşleştirilmiş olmalı </a:t>
            </a:r>
          </a:p>
          <a:p>
            <a:endParaRPr lang="tr-TR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66696"/>
            <a:ext cx="785818" cy="919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14744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312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85728"/>
            <a:ext cx="857256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3600" dirty="0" smtClean="0"/>
              <a:t/>
            </a:r>
            <a:br>
              <a:rPr lang="tr-TR" sz="3600" dirty="0" smtClean="0"/>
            </a:br>
            <a:r>
              <a:rPr lang="tr-TR" sz="3600" dirty="0" smtClean="0"/>
              <a:t>  </a:t>
            </a:r>
            <a:r>
              <a:rPr lang="tr-TR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Erken Uyarı Sisteminin Temel Bileşenleri</a:t>
            </a:r>
            <a:r>
              <a:rPr lang="tr-TR" sz="3600" dirty="0" smtClean="0"/>
              <a:t/>
            </a:r>
            <a:br>
              <a:rPr lang="tr-TR" sz="3600" dirty="0" smtClean="0"/>
            </a:br>
            <a:endParaRPr lang="tr-TR" sz="36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38" y="1504711"/>
            <a:ext cx="7429551" cy="4411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Dikdörtgen"/>
          <p:cNvSpPr/>
          <p:nvPr/>
        </p:nvSpPr>
        <p:spPr>
          <a:xfrm>
            <a:off x="3571868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078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85918" y="5286388"/>
            <a:ext cx="6129144" cy="1091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20 Grup"/>
          <p:cNvGrpSpPr/>
          <p:nvPr/>
        </p:nvGrpSpPr>
        <p:grpSpPr>
          <a:xfrm>
            <a:off x="1500166" y="500042"/>
            <a:ext cx="6286544" cy="4643470"/>
            <a:chOff x="648724" y="404664"/>
            <a:chExt cx="8382058" cy="4643470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6 Serbest Form"/>
            <p:cNvSpPr/>
            <p:nvPr/>
          </p:nvSpPr>
          <p:spPr>
            <a:xfrm>
              <a:off x="3315743" y="404664"/>
              <a:ext cx="2375417" cy="1077986"/>
            </a:xfrm>
            <a:custGeom>
              <a:avLst/>
              <a:gdLst>
                <a:gd name="connsiteX0" fmla="*/ 0 w 1867941"/>
                <a:gd name="connsiteY0" fmla="*/ 93397 h 933970"/>
                <a:gd name="connsiteX1" fmla="*/ 27355 w 1867941"/>
                <a:gd name="connsiteY1" fmla="*/ 27355 h 933970"/>
                <a:gd name="connsiteX2" fmla="*/ 93397 w 1867941"/>
                <a:gd name="connsiteY2" fmla="*/ 0 h 933970"/>
                <a:gd name="connsiteX3" fmla="*/ 1774544 w 1867941"/>
                <a:gd name="connsiteY3" fmla="*/ 0 h 933970"/>
                <a:gd name="connsiteX4" fmla="*/ 1840586 w 1867941"/>
                <a:gd name="connsiteY4" fmla="*/ 27355 h 933970"/>
                <a:gd name="connsiteX5" fmla="*/ 1867941 w 1867941"/>
                <a:gd name="connsiteY5" fmla="*/ 93397 h 933970"/>
                <a:gd name="connsiteX6" fmla="*/ 1867941 w 1867941"/>
                <a:gd name="connsiteY6" fmla="*/ 840573 h 933970"/>
                <a:gd name="connsiteX7" fmla="*/ 1840586 w 1867941"/>
                <a:gd name="connsiteY7" fmla="*/ 906615 h 933970"/>
                <a:gd name="connsiteX8" fmla="*/ 1774544 w 1867941"/>
                <a:gd name="connsiteY8" fmla="*/ 933970 h 933970"/>
                <a:gd name="connsiteX9" fmla="*/ 93397 w 1867941"/>
                <a:gd name="connsiteY9" fmla="*/ 933970 h 933970"/>
                <a:gd name="connsiteX10" fmla="*/ 27355 w 1867941"/>
                <a:gd name="connsiteY10" fmla="*/ 906615 h 933970"/>
                <a:gd name="connsiteX11" fmla="*/ 0 w 1867941"/>
                <a:gd name="connsiteY11" fmla="*/ 840573 h 933970"/>
                <a:gd name="connsiteX12" fmla="*/ 0 w 1867941"/>
                <a:gd name="connsiteY12" fmla="*/ 93397 h 933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67941" h="933970">
                  <a:moveTo>
                    <a:pt x="0" y="93397"/>
                  </a:moveTo>
                  <a:cubicBezTo>
                    <a:pt x="0" y="68627"/>
                    <a:pt x="9840" y="44871"/>
                    <a:pt x="27355" y="27355"/>
                  </a:cubicBezTo>
                  <a:cubicBezTo>
                    <a:pt x="44870" y="9840"/>
                    <a:pt x="68626" y="0"/>
                    <a:pt x="93397" y="0"/>
                  </a:cubicBezTo>
                  <a:lnTo>
                    <a:pt x="1774544" y="0"/>
                  </a:lnTo>
                  <a:cubicBezTo>
                    <a:pt x="1799314" y="0"/>
                    <a:pt x="1823070" y="9840"/>
                    <a:pt x="1840586" y="27355"/>
                  </a:cubicBezTo>
                  <a:cubicBezTo>
                    <a:pt x="1858101" y="44870"/>
                    <a:pt x="1867941" y="68626"/>
                    <a:pt x="1867941" y="93397"/>
                  </a:cubicBezTo>
                  <a:lnTo>
                    <a:pt x="1867941" y="840573"/>
                  </a:lnTo>
                  <a:cubicBezTo>
                    <a:pt x="1867941" y="865343"/>
                    <a:pt x="1858101" y="889099"/>
                    <a:pt x="1840586" y="906615"/>
                  </a:cubicBezTo>
                  <a:cubicBezTo>
                    <a:pt x="1823071" y="924130"/>
                    <a:pt x="1799315" y="933970"/>
                    <a:pt x="1774544" y="933970"/>
                  </a:cubicBezTo>
                  <a:lnTo>
                    <a:pt x="93397" y="933970"/>
                  </a:lnTo>
                  <a:cubicBezTo>
                    <a:pt x="68627" y="933970"/>
                    <a:pt x="44871" y="924130"/>
                    <a:pt x="27355" y="906615"/>
                  </a:cubicBezTo>
                  <a:cubicBezTo>
                    <a:pt x="9840" y="889100"/>
                    <a:pt x="0" y="865344"/>
                    <a:pt x="0" y="840573"/>
                  </a:cubicBezTo>
                  <a:lnTo>
                    <a:pt x="0" y="93397"/>
                  </a:lnTo>
                  <a:close/>
                </a:path>
              </a:pathLst>
            </a:cu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175945" tIns="175945" rIns="175945" bIns="175945" spcCol="1270" anchor="ctr"/>
            <a:lstStyle/>
            <a:p>
              <a:pPr algn="ctr" defTabSz="1733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tr-TR" sz="3400" dirty="0" smtClean="0">
                  <a:latin typeface="Arial" pitchFamily="34" charset="0"/>
                  <a:cs typeface="Arial" pitchFamily="34" charset="0"/>
                </a:rPr>
                <a:t>İnsan Etkileri</a:t>
              </a:r>
              <a:endParaRPr lang="tr-TR" sz="3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" name="8 Serbest Form"/>
            <p:cNvSpPr/>
            <p:nvPr/>
          </p:nvSpPr>
          <p:spPr>
            <a:xfrm>
              <a:off x="6173262" y="1956872"/>
              <a:ext cx="2857520" cy="1357322"/>
            </a:xfrm>
            <a:custGeom>
              <a:avLst/>
              <a:gdLst>
                <a:gd name="connsiteX0" fmla="*/ 0 w 1867941"/>
                <a:gd name="connsiteY0" fmla="*/ 93397 h 933970"/>
                <a:gd name="connsiteX1" fmla="*/ 27355 w 1867941"/>
                <a:gd name="connsiteY1" fmla="*/ 27355 h 933970"/>
                <a:gd name="connsiteX2" fmla="*/ 93397 w 1867941"/>
                <a:gd name="connsiteY2" fmla="*/ 0 h 933970"/>
                <a:gd name="connsiteX3" fmla="*/ 1774544 w 1867941"/>
                <a:gd name="connsiteY3" fmla="*/ 0 h 933970"/>
                <a:gd name="connsiteX4" fmla="*/ 1840586 w 1867941"/>
                <a:gd name="connsiteY4" fmla="*/ 27355 h 933970"/>
                <a:gd name="connsiteX5" fmla="*/ 1867941 w 1867941"/>
                <a:gd name="connsiteY5" fmla="*/ 93397 h 933970"/>
                <a:gd name="connsiteX6" fmla="*/ 1867941 w 1867941"/>
                <a:gd name="connsiteY6" fmla="*/ 840573 h 933970"/>
                <a:gd name="connsiteX7" fmla="*/ 1840586 w 1867941"/>
                <a:gd name="connsiteY7" fmla="*/ 906615 h 933970"/>
                <a:gd name="connsiteX8" fmla="*/ 1774544 w 1867941"/>
                <a:gd name="connsiteY8" fmla="*/ 933970 h 933970"/>
                <a:gd name="connsiteX9" fmla="*/ 93397 w 1867941"/>
                <a:gd name="connsiteY9" fmla="*/ 933970 h 933970"/>
                <a:gd name="connsiteX10" fmla="*/ 27355 w 1867941"/>
                <a:gd name="connsiteY10" fmla="*/ 906615 h 933970"/>
                <a:gd name="connsiteX11" fmla="*/ 0 w 1867941"/>
                <a:gd name="connsiteY11" fmla="*/ 840573 h 933970"/>
                <a:gd name="connsiteX12" fmla="*/ 0 w 1867941"/>
                <a:gd name="connsiteY12" fmla="*/ 93397 h 933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67941" h="933970">
                  <a:moveTo>
                    <a:pt x="0" y="93397"/>
                  </a:moveTo>
                  <a:cubicBezTo>
                    <a:pt x="0" y="68627"/>
                    <a:pt x="9840" y="44871"/>
                    <a:pt x="27355" y="27355"/>
                  </a:cubicBezTo>
                  <a:cubicBezTo>
                    <a:pt x="44870" y="9840"/>
                    <a:pt x="68626" y="0"/>
                    <a:pt x="93397" y="0"/>
                  </a:cubicBezTo>
                  <a:lnTo>
                    <a:pt x="1774544" y="0"/>
                  </a:lnTo>
                  <a:cubicBezTo>
                    <a:pt x="1799314" y="0"/>
                    <a:pt x="1823070" y="9840"/>
                    <a:pt x="1840586" y="27355"/>
                  </a:cubicBezTo>
                  <a:cubicBezTo>
                    <a:pt x="1858101" y="44870"/>
                    <a:pt x="1867941" y="68626"/>
                    <a:pt x="1867941" y="93397"/>
                  </a:cubicBezTo>
                  <a:lnTo>
                    <a:pt x="1867941" y="840573"/>
                  </a:lnTo>
                  <a:cubicBezTo>
                    <a:pt x="1867941" y="865343"/>
                    <a:pt x="1858101" y="889099"/>
                    <a:pt x="1840586" y="906615"/>
                  </a:cubicBezTo>
                  <a:cubicBezTo>
                    <a:pt x="1823071" y="924130"/>
                    <a:pt x="1799315" y="933970"/>
                    <a:pt x="1774544" y="933970"/>
                  </a:cubicBezTo>
                  <a:lnTo>
                    <a:pt x="93397" y="933970"/>
                  </a:lnTo>
                  <a:cubicBezTo>
                    <a:pt x="68627" y="933970"/>
                    <a:pt x="44871" y="924130"/>
                    <a:pt x="27355" y="906615"/>
                  </a:cubicBezTo>
                  <a:cubicBezTo>
                    <a:pt x="9840" y="889100"/>
                    <a:pt x="0" y="865344"/>
                    <a:pt x="0" y="840573"/>
                  </a:cubicBezTo>
                  <a:lnTo>
                    <a:pt x="0" y="93397"/>
                  </a:lnTo>
                  <a:close/>
                </a:path>
              </a:pathLst>
            </a:cu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175945" tIns="175945" rIns="175945" bIns="175945" spcCol="1270" anchor="ctr"/>
            <a:lstStyle/>
            <a:p>
              <a:pPr algn="ctr" defTabSz="1733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tr-TR" sz="2400" dirty="0" err="1">
                  <a:latin typeface="Arial" pitchFamily="34" charset="0"/>
                  <a:cs typeface="Arial" pitchFamily="34" charset="0"/>
                </a:rPr>
                <a:t>Statosferdeki</a:t>
              </a:r>
              <a:r>
                <a:rPr lang="tr-TR" sz="2400" dirty="0">
                  <a:latin typeface="Arial" pitchFamily="34" charset="0"/>
                  <a:cs typeface="Arial" pitchFamily="34" charset="0"/>
                </a:rPr>
                <a:t> Ozon Değişiklikleri</a:t>
              </a:r>
            </a:p>
          </p:txBody>
        </p:sp>
        <p:sp>
          <p:nvSpPr>
            <p:cNvPr id="7" name="10 Serbest Form"/>
            <p:cNvSpPr/>
            <p:nvPr/>
          </p:nvSpPr>
          <p:spPr>
            <a:xfrm>
              <a:off x="3347862" y="3789040"/>
              <a:ext cx="2920649" cy="1259094"/>
            </a:xfrm>
            <a:custGeom>
              <a:avLst/>
              <a:gdLst>
                <a:gd name="connsiteX0" fmla="*/ 0 w 1867941"/>
                <a:gd name="connsiteY0" fmla="*/ 93397 h 933970"/>
                <a:gd name="connsiteX1" fmla="*/ 27355 w 1867941"/>
                <a:gd name="connsiteY1" fmla="*/ 27355 h 933970"/>
                <a:gd name="connsiteX2" fmla="*/ 93397 w 1867941"/>
                <a:gd name="connsiteY2" fmla="*/ 0 h 933970"/>
                <a:gd name="connsiteX3" fmla="*/ 1774544 w 1867941"/>
                <a:gd name="connsiteY3" fmla="*/ 0 h 933970"/>
                <a:gd name="connsiteX4" fmla="*/ 1840586 w 1867941"/>
                <a:gd name="connsiteY4" fmla="*/ 27355 h 933970"/>
                <a:gd name="connsiteX5" fmla="*/ 1867941 w 1867941"/>
                <a:gd name="connsiteY5" fmla="*/ 93397 h 933970"/>
                <a:gd name="connsiteX6" fmla="*/ 1867941 w 1867941"/>
                <a:gd name="connsiteY6" fmla="*/ 840573 h 933970"/>
                <a:gd name="connsiteX7" fmla="*/ 1840586 w 1867941"/>
                <a:gd name="connsiteY7" fmla="*/ 906615 h 933970"/>
                <a:gd name="connsiteX8" fmla="*/ 1774544 w 1867941"/>
                <a:gd name="connsiteY8" fmla="*/ 933970 h 933970"/>
                <a:gd name="connsiteX9" fmla="*/ 93397 w 1867941"/>
                <a:gd name="connsiteY9" fmla="*/ 933970 h 933970"/>
                <a:gd name="connsiteX10" fmla="*/ 27355 w 1867941"/>
                <a:gd name="connsiteY10" fmla="*/ 906615 h 933970"/>
                <a:gd name="connsiteX11" fmla="*/ 0 w 1867941"/>
                <a:gd name="connsiteY11" fmla="*/ 840573 h 933970"/>
                <a:gd name="connsiteX12" fmla="*/ 0 w 1867941"/>
                <a:gd name="connsiteY12" fmla="*/ 93397 h 933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67941" h="933970">
                  <a:moveTo>
                    <a:pt x="0" y="93397"/>
                  </a:moveTo>
                  <a:cubicBezTo>
                    <a:pt x="0" y="68627"/>
                    <a:pt x="9840" y="44871"/>
                    <a:pt x="27355" y="27355"/>
                  </a:cubicBezTo>
                  <a:cubicBezTo>
                    <a:pt x="44870" y="9840"/>
                    <a:pt x="68626" y="0"/>
                    <a:pt x="93397" y="0"/>
                  </a:cubicBezTo>
                  <a:lnTo>
                    <a:pt x="1774544" y="0"/>
                  </a:lnTo>
                  <a:cubicBezTo>
                    <a:pt x="1799314" y="0"/>
                    <a:pt x="1823070" y="9840"/>
                    <a:pt x="1840586" y="27355"/>
                  </a:cubicBezTo>
                  <a:cubicBezTo>
                    <a:pt x="1858101" y="44870"/>
                    <a:pt x="1867941" y="68626"/>
                    <a:pt x="1867941" y="93397"/>
                  </a:cubicBezTo>
                  <a:lnTo>
                    <a:pt x="1867941" y="840573"/>
                  </a:lnTo>
                  <a:cubicBezTo>
                    <a:pt x="1867941" y="865343"/>
                    <a:pt x="1858101" y="889099"/>
                    <a:pt x="1840586" y="906615"/>
                  </a:cubicBezTo>
                  <a:cubicBezTo>
                    <a:pt x="1823071" y="924130"/>
                    <a:pt x="1799315" y="933970"/>
                    <a:pt x="1774544" y="933970"/>
                  </a:cubicBezTo>
                  <a:lnTo>
                    <a:pt x="93397" y="933970"/>
                  </a:lnTo>
                  <a:cubicBezTo>
                    <a:pt x="68627" y="933970"/>
                    <a:pt x="44871" y="924130"/>
                    <a:pt x="27355" y="906615"/>
                  </a:cubicBezTo>
                  <a:cubicBezTo>
                    <a:pt x="9840" y="889100"/>
                    <a:pt x="0" y="865344"/>
                    <a:pt x="0" y="840573"/>
                  </a:cubicBezTo>
                  <a:lnTo>
                    <a:pt x="0" y="93397"/>
                  </a:lnTo>
                  <a:close/>
                </a:path>
              </a:pathLst>
            </a:cu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175945" tIns="175945" rIns="175945" bIns="175945" spcCol="1270" anchor="ctr"/>
            <a:lstStyle/>
            <a:p>
              <a:pPr algn="ctr" defTabSz="1733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tr-TR" sz="2200" dirty="0">
                  <a:latin typeface="Arial" pitchFamily="34" charset="0"/>
                  <a:cs typeface="Arial" pitchFamily="34" charset="0"/>
                </a:rPr>
                <a:t>İklim değişiklikleri</a:t>
              </a:r>
            </a:p>
            <a:p>
              <a:pPr algn="ctr" defTabSz="1733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tr-TR" sz="2200" dirty="0">
                  <a:latin typeface="Arial" pitchFamily="34" charset="0"/>
                  <a:cs typeface="Arial" pitchFamily="34" charset="0"/>
                </a:rPr>
                <a:t>(Dünyanın Isınması)</a:t>
              </a:r>
            </a:p>
          </p:txBody>
        </p:sp>
        <p:sp>
          <p:nvSpPr>
            <p:cNvPr id="8" name="12 Serbest Form"/>
            <p:cNvSpPr/>
            <p:nvPr/>
          </p:nvSpPr>
          <p:spPr>
            <a:xfrm>
              <a:off x="648724" y="2132856"/>
              <a:ext cx="2694873" cy="1052995"/>
            </a:xfrm>
            <a:custGeom>
              <a:avLst/>
              <a:gdLst>
                <a:gd name="connsiteX0" fmla="*/ 0 w 1867941"/>
                <a:gd name="connsiteY0" fmla="*/ 93397 h 933970"/>
                <a:gd name="connsiteX1" fmla="*/ 27355 w 1867941"/>
                <a:gd name="connsiteY1" fmla="*/ 27355 h 933970"/>
                <a:gd name="connsiteX2" fmla="*/ 93397 w 1867941"/>
                <a:gd name="connsiteY2" fmla="*/ 0 h 933970"/>
                <a:gd name="connsiteX3" fmla="*/ 1774544 w 1867941"/>
                <a:gd name="connsiteY3" fmla="*/ 0 h 933970"/>
                <a:gd name="connsiteX4" fmla="*/ 1840586 w 1867941"/>
                <a:gd name="connsiteY4" fmla="*/ 27355 h 933970"/>
                <a:gd name="connsiteX5" fmla="*/ 1867941 w 1867941"/>
                <a:gd name="connsiteY5" fmla="*/ 93397 h 933970"/>
                <a:gd name="connsiteX6" fmla="*/ 1867941 w 1867941"/>
                <a:gd name="connsiteY6" fmla="*/ 840573 h 933970"/>
                <a:gd name="connsiteX7" fmla="*/ 1840586 w 1867941"/>
                <a:gd name="connsiteY7" fmla="*/ 906615 h 933970"/>
                <a:gd name="connsiteX8" fmla="*/ 1774544 w 1867941"/>
                <a:gd name="connsiteY8" fmla="*/ 933970 h 933970"/>
                <a:gd name="connsiteX9" fmla="*/ 93397 w 1867941"/>
                <a:gd name="connsiteY9" fmla="*/ 933970 h 933970"/>
                <a:gd name="connsiteX10" fmla="*/ 27355 w 1867941"/>
                <a:gd name="connsiteY10" fmla="*/ 906615 h 933970"/>
                <a:gd name="connsiteX11" fmla="*/ 0 w 1867941"/>
                <a:gd name="connsiteY11" fmla="*/ 840573 h 933970"/>
                <a:gd name="connsiteX12" fmla="*/ 0 w 1867941"/>
                <a:gd name="connsiteY12" fmla="*/ 93397 h 933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67941" h="933970">
                  <a:moveTo>
                    <a:pt x="0" y="93397"/>
                  </a:moveTo>
                  <a:cubicBezTo>
                    <a:pt x="0" y="68627"/>
                    <a:pt x="9840" y="44871"/>
                    <a:pt x="27355" y="27355"/>
                  </a:cubicBezTo>
                  <a:cubicBezTo>
                    <a:pt x="44870" y="9840"/>
                    <a:pt x="68626" y="0"/>
                    <a:pt x="93397" y="0"/>
                  </a:cubicBezTo>
                  <a:lnTo>
                    <a:pt x="1774544" y="0"/>
                  </a:lnTo>
                  <a:cubicBezTo>
                    <a:pt x="1799314" y="0"/>
                    <a:pt x="1823070" y="9840"/>
                    <a:pt x="1840586" y="27355"/>
                  </a:cubicBezTo>
                  <a:cubicBezTo>
                    <a:pt x="1858101" y="44870"/>
                    <a:pt x="1867941" y="68626"/>
                    <a:pt x="1867941" y="93397"/>
                  </a:cubicBezTo>
                  <a:lnTo>
                    <a:pt x="1867941" y="840573"/>
                  </a:lnTo>
                  <a:cubicBezTo>
                    <a:pt x="1867941" y="865343"/>
                    <a:pt x="1858101" y="889099"/>
                    <a:pt x="1840586" y="906615"/>
                  </a:cubicBezTo>
                  <a:cubicBezTo>
                    <a:pt x="1823071" y="924130"/>
                    <a:pt x="1799315" y="933970"/>
                    <a:pt x="1774544" y="933970"/>
                  </a:cubicBezTo>
                  <a:lnTo>
                    <a:pt x="93397" y="933970"/>
                  </a:lnTo>
                  <a:cubicBezTo>
                    <a:pt x="68627" y="933970"/>
                    <a:pt x="44871" y="924130"/>
                    <a:pt x="27355" y="906615"/>
                  </a:cubicBezTo>
                  <a:cubicBezTo>
                    <a:pt x="9840" y="889100"/>
                    <a:pt x="0" y="865344"/>
                    <a:pt x="0" y="840573"/>
                  </a:cubicBezTo>
                  <a:lnTo>
                    <a:pt x="0" y="93397"/>
                  </a:lnTo>
                  <a:close/>
                </a:path>
              </a:pathLst>
            </a:cu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175945" tIns="175945" rIns="175945" bIns="175945" spcCol="1270" anchor="ctr"/>
            <a:lstStyle/>
            <a:p>
              <a:pPr algn="ctr" defTabSz="1733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tr-TR" sz="2800" dirty="0" smtClean="0">
                  <a:latin typeface="Arial" pitchFamily="34" charset="0"/>
                  <a:cs typeface="Arial" pitchFamily="34" charset="0"/>
                </a:rPr>
                <a:t>Canlı küre</a:t>
              </a:r>
              <a:endParaRPr lang="tr-TR" sz="28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" name="25 Aşağı Ok"/>
          <p:cNvSpPr/>
          <p:nvPr/>
        </p:nvSpPr>
        <p:spPr>
          <a:xfrm rot="5400000">
            <a:off x="4433297" y="1933163"/>
            <a:ext cx="431800" cy="1782365"/>
          </a:xfrm>
          <a:prstGeom prst="down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sp>
        <p:nvSpPr>
          <p:cNvPr id="10" name="14 Aşağı Ok"/>
          <p:cNvSpPr/>
          <p:nvPr/>
        </p:nvSpPr>
        <p:spPr>
          <a:xfrm>
            <a:off x="4352136" y="1816283"/>
            <a:ext cx="540544" cy="2087563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sp>
        <p:nvSpPr>
          <p:cNvPr id="11" name="16 Yukarı Bükülü Ok"/>
          <p:cNvSpPr/>
          <p:nvPr/>
        </p:nvSpPr>
        <p:spPr>
          <a:xfrm flipV="1">
            <a:off x="5485611" y="808220"/>
            <a:ext cx="1513285" cy="1079500"/>
          </a:xfrm>
          <a:prstGeom prst="bentUp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sp>
        <p:nvSpPr>
          <p:cNvPr id="12" name="17 Yukarı Bükülü Ok"/>
          <p:cNvSpPr/>
          <p:nvPr/>
        </p:nvSpPr>
        <p:spPr>
          <a:xfrm flipH="1" flipV="1">
            <a:off x="2083995" y="808220"/>
            <a:ext cx="1512094" cy="1079500"/>
          </a:xfrm>
          <a:prstGeom prst="bentUp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sp>
        <p:nvSpPr>
          <p:cNvPr id="13" name="19 Yukarı Bükülü Ok"/>
          <p:cNvSpPr/>
          <p:nvPr/>
        </p:nvSpPr>
        <p:spPr>
          <a:xfrm flipH="1">
            <a:off x="1571604" y="3714752"/>
            <a:ext cx="1756593" cy="1081087"/>
          </a:xfrm>
          <a:prstGeom prst="bentUp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sp>
        <p:nvSpPr>
          <p:cNvPr id="14" name="21 Yukarı Bükülü Ok"/>
          <p:cNvSpPr/>
          <p:nvPr/>
        </p:nvSpPr>
        <p:spPr>
          <a:xfrm rot="5400000" flipV="1">
            <a:off x="6171672" y="3258089"/>
            <a:ext cx="1242516" cy="1870091"/>
          </a:xfrm>
          <a:prstGeom prst="bentUp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pic>
        <p:nvPicPr>
          <p:cNvPr id="15" name="14 Resim" descr="C:\Users\serap.gokmen\Desktop\indir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92869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Dikdörtgen"/>
          <p:cNvSpPr/>
          <p:nvPr/>
        </p:nvSpPr>
        <p:spPr>
          <a:xfrm>
            <a:off x="3857620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400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1000132" cy="1062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158" y="357166"/>
            <a:ext cx="8286807" cy="564360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tr-TR" b="1" dirty="0"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tr-TR" b="1" dirty="0" smtClean="0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tr-TR" sz="3300" b="1" dirty="0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tr-TR" sz="3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tr-TR" sz="4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İklim Şartlarındaki Bir Değişimin Üç Çeşit </a:t>
            </a:r>
          </a:p>
          <a:p>
            <a:pPr marL="0" indent="0" algn="just">
              <a:buNone/>
            </a:pPr>
            <a:r>
              <a:rPr lang="tr-TR" sz="41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Sağlık Etkisi Bulunabilir:</a:t>
            </a:r>
            <a:endParaRPr lang="tr-TR" sz="4100" b="1" dirty="0" smtClean="0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tr-TR" b="1" dirty="0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tr-TR" sz="3100" dirty="0">
                <a:latin typeface="Arial" pitchFamily="34" charset="0"/>
                <a:cs typeface="Arial" pitchFamily="34" charset="0"/>
              </a:rPr>
              <a:t>Aşırı hava olayları ile ortaya </a:t>
            </a:r>
            <a:r>
              <a:rPr lang="tr-TR" sz="3100" dirty="0" smtClean="0">
                <a:latin typeface="Arial" pitchFamily="34" charset="0"/>
                <a:cs typeface="Arial" pitchFamily="34" charset="0"/>
              </a:rPr>
              <a:t>çıkan-doğrudan etkiler</a:t>
            </a:r>
            <a:r>
              <a:rPr lang="tr-TR" sz="3100" dirty="0">
                <a:latin typeface="Arial" pitchFamily="34" charset="0"/>
                <a:cs typeface="Arial" pitchFamily="34" charset="0"/>
              </a:rPr>
              <a:t> </a:t>
            </a:r>
            <a:endParaRPr lang="tr-TR" sz="31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tr-TR" sz="31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tr-TR" sz="3100" dirty="0" smtClean="0">
                <a:latin typeface="Arial" pitchFamily="34" charset="0"/>
                <a:cs typeface="Arial" pitchFamily="34" charset="0"/>
              </a:rPr>
              <a:t>İklim</a:t>
            </a:r>
            <a:r>
              <a:rPr lang="tr-TR" sz="3100" dirty="0">
                <a:latin typeface="Arial" pitchFamily="34" charset="0"/>
                <a:cs typeface="Arial" pitchFamily="34" charset="0"/>
              </a:rPr>
              <a:t> değişikliğine cevap </a:t>
            </a:r>
            <a:r>
              <a:rPr lang="tr-TR" sz="3100" dirty="0" smtClean="0">
                <a:latin typeface="Arial" pitchFamily="34" charset="0"/>
                <a:cs typeface="Arial" pitchFamily="34" charset="0"/>
              </a:rPr>
              <a:t>olarak</a:t>
            </a:r>
            <a:r>
              <a:rPr lang="tr-TR" sz="3100" dirty="0">
                <a:latin typeface="Arial" pitchFamily="34" charset="0"/>
                <a:cs typeface="Arial" pitchFamily="34" charset="0"/>
              </a:rPr>
              <a:t> </a:t>
            </a:r>
            <a:r>
              <a:rPr lang="tr-TR" sz="3100" dirty="0" smtClean="0">
                <a:latin typeface="Arial" pitchFamily="34" charset="0"/>
                <a:cs typeface="Arial" pitchFamily="34" charset="0"/>
              </a:rPr>
              <a:t>ortaya çıkan</a:t>
            </a:r>
            <a:r>
              <a:rPr lang="tr-TR" sz="3100" dirty="0">
                <a:latin typeface="Arial" pitchFamily="34" charset="0"/>
                <a:cs typeface="Arial" pitchFamily="34" charset="0"/>
              </a:rPr>
              <a:t> </a:t>
            </a:r>
            <a:r>
              <a:rPr lang="tr-TR" sz="3100" dirty="0" smtClean="0">
                <a:latin typeface="Arial" pitchFamily="34" charset="0"/>
                <a:cs typeface="Arial" pitchFamily="34" charset="0"/>
              </a:rPr>
              <a:t>çevrede yaşanan değişimlerin-ekolojik</a:t>
            </a:r>
            <a:r>
              <a:rPr lang="tr-TR" sz="3100" dirty="0">
                <a:latin typeface="Arial" pitchFamily="34" charset="0"/>
                <a:cs typeface="Arial" pitchFamily="34" charset="0"/>
              </a:rPr>
              <a:t> bozulmaların </a:t>
            </a:r>
            <a:r>
              <a:rPr lang="tr-TR" sz="3100" dirty="0" smtClean="0">
                <a:latin typeface="Arial" pitchFamily="34" charset="0"/>
                <a:cs typeface="Arial" pitchFamily="34" charset="0"/>
              </a:rPr>
              <a:t>etkileri</a:t>
            </a:r>
          </a:p>
          <a:p>
            <a:pPr algn="just"/>
            <a:endParaRPr lang="tr-TR" sz="31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tr-TR" sz="3100" dirty="0" smtClean="0">
                <a:latin typeface="Arial" pitchFamily="34" charset="0"/>
                <a:cs typeface="Arial" pitchFamily="34" charset="0"/>
              </a:rPr>
              <a:t>İklim</a:t>
            </a:r>
            <a:r>
              <a:rPr lang="tr-TR" sz="3100" dirty="0">
                <a:latin typeface="Arial" pitchFamily="34" charset="0"/>
                <a:cs typeface="Arial" pitchFamily="34" charset="0"/>
              </a:rPr>
              <a:t> </a:t>
            </a:r>
            <a:r>
              <a:rPr lang="tr-TR" sz="3100" dirty="0" smtClean="0">
                <a:latin typeface="Arial" pitchFamily="34" charset="0"/>
                <a:cs typeface="Arial" pitchFamily="34" charset="0"/>
              </a:rPr>
              <a:t>kaynaklı</a:t>
            </a:r>
            <a:r>
              <a:rPr lang="tr-TR" sz="3100" dirty="0">
                <a:latin typeface="Arial" pitchFamily="34" charset="0"/>
                <a:cs typeface="Arial" pitchFamily="34" charset="0"/>
              </a:rPr>
              <a:t> ekonomik bozulma, </a:t>
            </a:r>
            <a:r>
              <a:rPr lang="tr-TR" sz="3100" dirty="0" smtClean="0">
                <a:latin typeface="Arial" pitchFamily="34" charset="0"/>
                <a:cs typeface="Arial" pitchFamily="34" charset="0"/>
              </a:rPr>
              <a:t>çevrenin bozulması, savaş</a:t>
            </a:r>
            <a:r>
              <a:rPr lang="tr-TR" sz="3100" dirty="0">
                <a:latin typeface="Arial" pitchFamily="34" charset="0"/>
                <a:cs typeface="Arial" pitchFamily="34" charset="0"/>
              </a:rPr>
              <a:t> </a:t>
            </a:r>
            <a:r>
              <a:rPr lang="tr-TR" sz="3100" dirty="0" smtClean="0">
                <a:latin typeface="Arial" pitchFamily="34" charset="0"/>
                <a:cs typeface="Arial" pitchFamily="34" charset="0"/>
              </a:rPr>
              <a:t>hali</a:t>
            </a:r>
            <a:r>
              <a:rPr lang="tr-TR" sz="3100" dirty="0">
                <a:latin typeface="Arial" pitchFamily="34" charset="0"/>
                <a:cs typeface="Arial" pitchFamily="34" charset="0"/>
              </a:rPr>
              <a:t> </a:t>
            </a:r>
            <a:r>
              <a:rPr lang="tr-TR" sz="3100" dirty="0" smtClean="0">
                <a:latin typeface="Arial" pitchFamily="34" charset="0"/>
                <a:cs typeface="Arial" pitchFamily="34" charset="0"/>
              </a:rPr>
              <a:t>vb. sonucunda</a:t>
            </a:r>
            <a:r>
              <a:rPr lang="tr-TR" sz="3100" dirty="0">
                <a:latin typeface="Arial" pitchFamily="34" charset="0"/>
                <a:cs typeface="Arial" pitchFamily="34" charset="0"/>
              </a:rPr>
              <a:t> yerleri değiştirilmiş </a:t>
            </a:r>
            <a:r>
              <a:rPr lang="tr-TR" sz="3100" dirty="0" smtClean="0">
                <a:latin typeface="Arial" pitchFamily="34" charset="0"/>
                <a:cs typeface="Arial" pitchFamily="34" charset="0"/>
              </a:rPr>
              <a:t>toplumlarda travma, ruhsal çöküntü, enfeksiyonlar, beslenme bozuklukları vb</a:t>
            </a:r>
            <a:r>
              <a:rPr lang="tr-TR" sz="3100" dirty="0">
                <a:latin typeface="Arial" pitchFamily="34" charset="0"/>
                <a:cs typeface="Arial" pitchFamily="34" charset="0"/>
              </a:rPr>
              <a:t>. çeşitli </a:t>
            </a:r>
            <a:r>
              <a:rPr lang="tr-TR" sz="3100" dirty="0" smtClean="0">
                <a:latin typeface="Arial" pitchFamily="34" charset="0"/>
                <a:cs typeface="Arial" pitchFamily="34" charset="0"/>
              </a:rPr>
              <a:t>etkiler</a:t>
            </a:r>
            <a:endParaRPr lang="tr-TR" sz="31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tr-TR" dirty="0">
              <a:latin typeface="Arial" pitchFamily="34" charset="0"/>
              <a:cs typeface="Arial" pitchFamily="34" charset="0"/>
            </a:endParaRPr>
          </a:p>
          <a:p>
            <a:endParaRPr lang="tr-TR" dirty="0"/>
          </a:p>
        </p:txBody>
      </p:sp>
      <p:sp>
        <p:nvSpPr>
          <p:cNvPr id="5" name="4 Dikdörtgen"/>
          <p:cNvSpPr/>
          <p:nvPr/>
        </p:nvSpPr>
        <p:spPr>
          <a:xfrm>
            <a:off x="3643306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84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İklim Değişikliği (1) </a:t>
            </a:r>
            <a:endParaRPr lang="tr-TR" b="1" cap="none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088685" y="2204864"/>
            <a:ext cx="7202456" cy="3450613"/>
          </a:xfrm>
        </p:spPr>
        <p:txBody>
          <a:bodyPr/>
          <a:lstStyle/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ekosistem değişikliği</a:t>
            </a:r>
          </a:p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su 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kaynaklarının 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azalması</a:t>
            </a:r>
          </a:p>
          <a:p>
            <a:pPr lvl="2"/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ç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ölleşme</a:t>
            </a:r>
          </a:p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tarım 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alanlarında 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azalma</a:t>
            </a:r>
          </a:p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tahıl 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üretiminin 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azal­ması</a:t>
            </a:r>
          </a:p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otlak 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alanlarının 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azalması</a:t>
            </a:r>
          </a:p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hayvancılıkta 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gerileme </a:t>
            </a:r>
          </a:p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göç­ler</a:t>
            </a:r>
          </a:p>
          <a:p>
            <a:pPr marL="0" indent="0">
              <a:buNone/>
            </a:pPr>
            <a:endParaRPr lang="tr-TR" dirty="0"/>
          </a:p>
        </p:txBody>
      </p:sp>
      <p:cxnSp>
        <p:nvCxnSpPr>
          <p:cNvPr id="12" name="Dirsek Bağlayıcısı 11"/>
          <p:cNvCxnSpPr/>
          <p:nvPr/>
        </p:nvCxnSpPr>
        <p:spPr>
          <a:xfrm>
            <a:off x="1093298" y="4987310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Dirsek Bağlayıcısı 12"/>
          <p:cNvCxnSpPr/>
          <p:nvPr/>
        </p:nvCxnSpPr>
        <p:spPr>
          <a:xfrm>
            <a:off x="1088684" y="2510587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Dirsek Bağlayıcısı 13"/>
          <p:cNvCxnSpPr/>
          <p:nvPr/>
        </p:nvCxnSpPr>
        <p:spPr>
          <a:xfrm>
            <a:off x="1088684" y="2926468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irsek Bağlayıcısı 14"/>
          <p:cNvCxnSpPr/>
          <p:nvPr/>
        </p:nvCxnSpPr>
        <p:spPr>
          <a:xfrm rot="16200000" flipH="1">
            <a:off x="1019791" y="1433507"/>
            <a:ext cx="1055747" cy="576064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Dirsek Bağlayıcısı 16"/>
          <p:cNvCxnSpPr/>
          <p:nvPr/>
        </p:nvCxnSpPr>
        <p:spPr>
          <a:xfrm>
            <a:off x="1088684" y="3402335"/>
            <a:ext cx="747012" cy="305894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Dirsek Bağlayıcısı 19"/>
          <p:cNvCxnSpPr/>
          <p:nvPr/>
        </p:nvCxnSpPr>
        <p:spPr>
          <a:xfrm>
            <a:off x="1088684" y="3734598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Dirsek Bağlayıcısı 20"/>
          <p:cNvCxnSpPr/>
          <p:nvPr/>
        </p:nvCxnSpPr>
        <p:spPr>
          <a:xfrm>
            <a:off x="1088684" y="4127494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Dirsek Bağlayıcısı 21"/>
          <p:cNvCxnSpPr/>
          <p:nvPr/>
        </p:nvCxnSpPr>
        <p:spPr>
          <a:xfrm>
            <a:off x="1088684" y="4557402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Metin kutusu 22"/>
          <p:cNvSpPr txBox="1"/>
          <p:nvPr/>
        </p:nvSpPr>
        <p:spPr>
          <a:xfrm>
            <a:off x="5220072" y="2391124"/>
            <a:ext cx="3600400" cy="3046988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Bazı toplum­lar </a:t>
            </a:r>
          </a:p>
          <a:p>
            <a:pPr algn="just"/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daha </a:t>
            </a:r>
            <a:r>
              <a:rPr lang="tr-T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savunmasız ve hazırlıksız </a:t>
            </a: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olabilirler</a:t>
            </a:r>
          </a:p>
          <a:p>
            <a:pPr algn="just"/>
            <a:endParaRPr lang="tr-TR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nüfus </a:t>
            </a:r>
            <a:r>
              <a:rPr lang="tr-T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yoğunluğunun fazla </a:t>
            </a: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olması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ekonomik </a:t>
            </a:r>
            <a:r>
              <a:rPr lang="tr-T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düzeyinin düşük </a:t>
            </a: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olması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besin </a:t>
            </a:r>
            <a:r>
              <a:rPr lang="tr-T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temin etmede güçlükler </a:t>
            </a: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yaşaması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gelir </a:t>
            </a:r>
            <a:r>
              <a:rPr lang="tr-T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dağılımının dengesiz </a:t>
            </a: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olması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mevcut </a:t>
            </a:r>
            <a:r>
              <a:rPr lang="tr-T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olan sağlığı koruma ve halk sağlığı tedbirlerinin yetersiz </a:t>
            </a: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olması</a:t>
            </a:r>
          </a:p>
        </p:txBody>
      </p:sp>
      <p:pic>
        <p:nvPicPr>
          <p:cNvPr id="16" name="15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107157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Dikdörtgen"/>
          <p:cNvSpPr/>
          <p:nvPr/>
        </p:nvSpPr>
        <p:spPr>
          <a:xfrm>
            <a:off x="3643306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756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İklim Değişikliği (2) </a:t>
            </a:r>
            <a:endParaRPr lang="tr-TR" b="1" cap="none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088685" y="2204864"/>
            <a:ext cx="7202456" cy="3450613"/>
          </a:xfrm>
        </p:spPr>
        <p:txBody>
          <a:bodyPr/>
          <a:lstStyle/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ekosistem değişikliği</a:t>
            </a:r>
          </a:p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su 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kaynaklarının 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azalması</a:t>
            </a:r>
          </a:p>
          <a:p>
            <a:pPr lvl="2"/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ç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ölleşme</a:t>
            </a:r>
          </a:p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tarım 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alanlarında 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azalma</a:t>
            </a:r>
          </a:p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tahıl 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üretiminin 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azal­ması</a:t>
            </a:r>
          </a:p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otlak 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alanlarının 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azalması</a:t>
            </a:r>
          </a:p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hayvancılıkta 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gerileme </a:t>
            </a:r>
          </a:p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göç­ler</a:t>
            </a:r>
          </a:p>
          <a:p>
            <a:pPr marL="0" indent="0">
              <a:buNone/>
            </a:pPr>
            <a:endParaRPr lang="tr-TR" dirty="0"/>
          </a:p>
        </p:txBody>
      </p:sp>
      <p:cxnSp>
        <p:nvCxnSpPr>
          <p:cNvPr id="12" name="Dirsek Bağlayıcısı 11"/>
          <p:cNvCxnSpPr/>
          <p:nvPr/>
        </p:nvCxnSpPr>
        <p:spPr>
          <a:xfrm>
            <a:off x="1093298" y="4987310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Dirsek Bağlayıcısı 12"/>
          <p:cNvCxnSpPr/>
          <p:nvPr/>
        </p:nvCxnSpPr>
        <p:spPr>
          <a:xfrm>
            <a:off x="1088684" y="2510587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Dirsek Bağlayıcısı 13"/>
          <p:cNvCxnSpPr/>
          <p:nvPr/>
        </p:nvCxnSpPr>
        <p:spPr>
          <a:xfrm>
            <a:off x="1088684" y="2926468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irsek Bağlayıcısı 14"/>
          <p:cNvCxnSpPr/>
          <p:nvPr/>
        </p:nvCxnSpPr>
        <p:spPr>
          <a:xfrm rot="16200000" flipH="1">
            <a:off x="1019791" y="1433507"/>
            <a:ext cx="1055747" cy="576064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Dirsek Bağlayıcısı 16"/>
          <p:cNvCxnSpPr/>
          <p:nvPr/>
        </p:nvCxnSpPr>
        <p:spPr>
          <a:xfrm>
            <a:off x="1088684" y="3402335"/>
            <a:ext cx="747012" cy="305894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Dirsek Bağlayıcısı 19"/>
          <p:cNvCxnSpPr/>
          <p:nvPr/>
        </p:nvCxnSpPr>
        <p:spPr>
          <a:xfrm>
            <a:off x="1088684" y="3734598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Dirsek Bağlayıcısı 20"/>
          <p:cNvCxnSpPr/>
          <p:nvPr/>
        </p:nvCxnSpPr>
        <p:spPr>
          <a:xfrm>
            <a:off x="1088684" y="4127494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Dirsek Bağlayıcısı 21"/>
          <p:cNvCxnSpPr/>
          <p:nvPr/>
        </p:nvCxnSpPr>
        <p:spPr>
          <a:xfrm>
            <a:off x="1088684" y="4557402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Metin kutusu 22"/>
          <p:cNvSpPr txBox="1"/>
          <p:nvPr/>
        </p:nvSpPr>
        <p:spPr>
          <a:xfrm>
            <a:off x="5004048" y="2186423"/>
            <a:ext cx="3816424" cy="406265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Aşırı </a:t>
            </a:r>
            <a:r>
              <a:rPr lang="tr-T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ısınma olaylarında </a:t>
            </a:r>
            <a:endParaRPr lang="tr-TR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tr-T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yüksek riski taşıyanlar </a:t>
            </a:r>
            <a:endParaRPr lang="tr-TR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tr-TR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sosyal </a:t>
            </a:r>
            <a:r>
              <a:rPr lang="tr-T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olarak izole </a:t>
            </a: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edilmiş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şehirlerde yaşayan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yaşlılar </a:t>
            </a:r>
            <a:endParaRPr lang="tr-TR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Fakirler</a:t>
            </a:r>
          </a:p>
          <a:p>
            <a:pPr algn="just"/>
            <a:endParaRPr lang="tr-TR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 en önemlisi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öngörülen </a:t>
            </a:r>
            <a:r>
              <a:rPr lang="tr-T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projeksiyonlara hemen hemen hiçbir ülke </a:t>
            </a: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politik ve ekonomik olarak hazır değil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tr-T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kötüsü toplumlar bu durumun bilincinde ve farkında </a:t>
            </a: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değiller</a:t>
            </a:r>
            <a:endParaRPr lang="tr-TR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tr-TR" dirty="0"/>
          </a:p>
        </p:txBody>
      </p:sp>
      <p:pic>
        <p:nvPicPr>
          <p:cNvPr id="16" name="15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92869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Dikdörtgen"/>
          <p:cNvSpPr/>
          <p:nvPr/>
        </p:nvSpPr>
        <p:spPr>
          <a:xfrm>
            <a:off x="3500430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342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İklim Değişikliği (3) </a:t>
            </a:r>
            <a:endParaRPr lang="tr-TR" b="1" cap="none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088684" y="2204864"/>
            <a:ext cx="7731787" cy="3450613"/>
          </a:xfrm>
        </p:spPr>
        <p:txBody>
          <a:bodyPr>
            <a:normAutofit/>
          </a:bodyPr>
          <a:lstStyle/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ekosistem değişikliği</a:t>
            </a:r>
          </a:p>
          <a:p>
            <a:pPr lvl="2"/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uzulların erimesi</a:t>
            </a:r>
          </a:p>
          <a:p>
            <a:pPr lvl="2"/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eniz seviyesinin yükselmesi</a:t>
            </a:r>
          </a:p>
          <a:p>
            <a:pPr lvl="2"/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ıyı ekosisteminin bozulması</a:t>
            </a:r>
          </a:p>
          <a:p>
            <a:pPr lvl="2"/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atlı su kaynaklarında tuzlanma</a:t>
            </a:r>
          </a:p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deniz/tatlı su canlılarında değişim/azalma</a:t>
            </a:r>
          </a:p>
          <a:p>
            <a:pPr lvl="2"/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esin zinciri-beslenme-ticaret-ekonomi dengesinin bozulması</a:t>
            </a:r>
            <a:endParaRPr lang="tr-T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göç­ler</a:t>
            </a:r>
          </a:p>
          <a:p>
            <a:pPr marL="0" indent="0">
              <a:buNone/>
            </a:pPr>
            <a:endParaRPr lang="tr-TR" dirty="0"/>
          </a:p>
        </p:txBody>
      </p:sp>
      <p:cxnSp>
        <p:nvCxnSpPr>
          <p:cNvPr id="12" name="Dirsek Bağlayıcısı 11"/>
          <p:cNvCxnSpPr/>
          <p:nvPr/>
        </p:nvCxnSpPr>
        <p:spPr>
          <a:xfrm>
            <a:off x="1093298" y="4987310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Dirsek Bağlayıcısı 12"/>
          <p:cNvCxnSpPr/>
          <p:nvPr/>
        </p:nvCxnSpPr>
        <p:spPr>
          <a:xfrm>
            <a:off x="1088684" y="2510587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Dirsek Bağlayıcısı 13"/>
          <p:cNvCxnSpPr/>
          <p:nvPr/>
        </p:nvCxnSpPr>
        <p:spPr>
          <a:xfrm>
            <a:off x="1088684" y="2926468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irsek Bağlayıcısı 14"/>
          <p:cNvCxnSpPr/>
          <p:nvPr/>
        </p:nvCxnSpPr>
        <p:spPr>
          <a:xfrm rot="16200000" flipH="1">
            <a:off x="1019791" y="1433507"/>
            <a:ext cx="1055747" cy="576064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Dirsek Bağlayıcısı 16"/>
          <p:cNvCxnSpPr/>
          <p:nvPr/>
        </p:nvCxnSpPr>
        <p:spPr>
          <a:xfrm>
            <a:off x="1088684" y="3402335"/>
            <a:ext cx="747012" cy="305894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Dirsek Bağlayıcısı 19"/>
          <p:cNvCxnSpPr/>
          <p:nvPr/>
        </p:nvCxnSpPr>
        <p:spPr>
          <a:xfrm>
            <a:off x="1088684" y="3734598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Dirsek Bağlayıcısı 20"/>
          <p:cNvCxnSpPr/>
          <p:nvPr/>
        </p:nvCxnSpPr>
        <p:spPr>
          <a:xfrm>
            <a:off x="1088684" y="4127494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Dirsek Bağlayıcısı 21"/>
          <p:cNvCxnSpPr/>
          <p:nvPr/>
        </p:nvCxnSpPr>
        <p:spPr>
          <a:xfrm>
            <a:off x="1088684" y="4557402"/>
            <a:ext cx="747012" cy="36004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Metin kutusu 22"/>
          <p:cNvSpPr txBox="1"/>
          <p:nvPr/>
        </p:nvSpPr>
        <p:spPr>
          <a:xfrm>
            <a:off x="5072067" y="1357298"/>
            <a:ext cx="4071934" cy="1600438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toplum </a:t>
            </a:r>
            <a:r>
              <a:rPr lang="tr-T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sağlığı üzerindeki </a:t>
            </a: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etkisini</a:t>
            </a:r>
          </a:p>
          <a:p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sağlık </a:t>
            </a:r>
            <a:r>
              <a:rPr lang="tr-T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çalışanları­nın özellikle </a:t>
            </a: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bilmesi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tedbir alması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geleceğe </a:t>
            </a:r>
            <a:r>
              <a:rPr lang="tr-TR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hazırlıklı olması </a:t>
            </a:r>
            <a:r>
              <a:rPr lang="tr-TR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gerekli</a:t>
            </a:r>
          </a:p>
          <a:p>
            <a:endParaRPr lang="tr-TR" dirty="0"/>
          </a:p>
        </p:txBody>
      </p:sp>
      <p:pic>
        <p:nvPicPr>
          <p:cNvPr id="16" name="15 Resim" descr="C:\Users\serap.gokmen\Desktop\indir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92869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Dikdörtgen"/>
          <p:cNvSpPr/>
          <p:nvPr/>
        </p:nvSpPr>
        <p:spPr>
          <a:xfrm>
            <a:off x="3643306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626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Resim" descr="C:\Users\serap.gokmen\Desktop\indir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14290"/>
            <a:ext cx="1000132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 fontScale="90000"/>
          </a:bodyPr>
          <a:lstStyle/>
          <a:p>
            <a:r>
              <a:rPr lang="tr-TR" sz="4000" b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Eğiticiler /</a:t>
            </a:r>
            <a:r>
              <a:rPr lang="tr-TR" sz="3100" b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Danışmanlar</a:t>
            </a:r>
            <a:r>
              <a:rPr lang="tr-TR" sz="4000" b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Hedef Grup</a:t>
            </a:r>
            <a:endParaRPr lang="tr-TR" sz="4000" b="1" cap="none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928662" y="1285860"/>
            <a:ext cx="7500990" cy="157163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tr-T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112 Acil Sağlık Hizmetleri personeli			</a:t>
            </a:r>
          </a:p>
          <a:p>
            <a:pPr>
              <a:lnSpc>
                <a:spcPct val="100000"/>
              </a:lnSpc>
            </a:pPr>
            <a:r>
              <a:rPr lang="tr-TR" sz="1400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tr-T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astanelerin </a:t>
            </a:r>
            <a:r>
              <a:rPr lang="tr-TR" sz="1400" dirty="0">
                <a:latin typeface="Arial" panose="020B0604020202020204" pitchFamily="34" charset="0"/>
                <a:cs typeface="Arial" panose="020B0604020202020204" pitchFamily="34" charset="0"/>
              </a:rPr>
              <a:t>acil sağlık </a:t>
            </a:r>
            <a:r>
              <a:rPr lang="tr-T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birimleri personeli		</a:t>
            </a:r>
            <a:r>
              <a:rPr lang="tr-TR" sz="1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Meslektaşlar-Toplum</a:t>
            </a:r>
          </a:p>
          <a:p>
            <a:pPr>
              <a:lnSpc>
                <a:spcPct val="100000"/>
              </a:lnSpc>
            </a:pPr>
            <a:r>
              <a:rPr lang="tr-T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UMKE üyeleri				</a:t>
            </a:r>
            <a:r>
              <a:rPr lang="tr-TR" sz="1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Karar vericiler-Politika yapıcılar</a:t>
            </a:r>
            <a:endParaRPr lang="tr-TR" sz="1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tr-T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Aile</a:t>
            </a:r>
            <a:r>
              <a:rPr lang="tr-T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hekimleri</a:t>
            </a:r>
            <a:endParaRPr lang="tr-T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Metin kutusu 4"/>
          <p:cNvSpPr txBox="1"/>
          <p:nvPr/>
        </p:nvSpPr>
        <p:spPr>
          <a:xfrm>
            <a:off x="500034" y="3500438"/>
            <a:ext cx="8422660" cy="300082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marL="285750" indent="-285750" algn="just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tr-T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Ulusal Program ve Eylem Planı’nı bilmek</a:t>
            </a:r>
          </a:p>
          <a:p>
            <a:pPr marL="285750" indent="-285750" algn="just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tr-T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Kendi sorumluluk alanlarınızla ilgili insan gücünü eğitmek</a:t>
            </a:r>
          </a:p>
          <a:p>
            <a:pPr marL="285750" indent="-285750" algn="just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tr-T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Kurum, kuruluş, sektör, birey ve toplum olarak sorumluluklarının farkına vardırmak</a:t>
            </a:r>
          </a:p>
          <a:p>
            <a:pPr marL="285750" indent="-285750" algn="just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tr-T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Sizlerle işbirliği yapmaları için gerekli ara mekanizmaları kurmak, geliştirmek</a:t>
            </a:r>
          </a:p>
          <a:p>
            <a:pPr marL="285750" indent="-285750" algn="just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tr-T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Modeller oluşturmak, deneyim/iyi uygulama örneklerini paylaşmak, iletişim ağı kurmak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1571604" y="2428869"/>
            <a:ext cx="6286543" cy="954107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EĞİTİMLERİNİZDEN BEKLENEN ÇIKTILAR</a:t>
            </a:r>
            <a:endParaRPr lang="tr-TR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Dikdörtgen"/>
          <p:cNvSpPr/>
          <p:nvPr/>
        </p:nvSpPr>
        <p:spPr>
          <a:xfrm>
            <a:off x="3357554" y="6429396"/>
            <a:ext cx="207962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69427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7202456" cy="1049235"/>
          </a:xfrm>
        </p:spPr>
        <p:txBody>
          <a:bodyPr>
            <a:norm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Neler Yapmalı? </a:t>
            </a:r>
            <a:endParaRPr lang="tr-TR" sz="4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836" y="1285860"/>
            <a:ext cx="9092164" cy="5214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4 Resim" descr="C:\Users\serap.gokmen\Desktop\indir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14290"/>
            <a:ext cx="100013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3071802" y="6488668"/>
            <a:ext cx="304737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804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body" idx="4294967295"/>
          </p:nvPr>
        </p:nvSpPr>
        <p:spPr>
          <a:xfrm>
            <a:off x="1000100" y="3789363"/>
            <a:ext cx="6666335" cy="233680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80000"/>
              </a:lnSpc>
            </a:pPr>
            <a:endParaRPr lang="tr-TR" sz="2000" dirty="0"/>
          </a:p>
          <a:p>
            <a:pPr algn="just">
              <a:lnSpc>
                <a:spcPct val="120000"/>
              </a:lnSpc>
              <a:buNone/>
            </a:pPr>
            <a:r>
              <a:rPr lang="tr-TR" sz="3100" dirty="0" smtClean="0">
                <a:latin typeface="Arial" pitchFamily="34" charset="0"/>
                <a:cs typeface="Arial" pitchFamily="34" charset="0"/>
              </a:rPr>
              <a:t>    Araştırma </a:t>
            </a:r>
            <a:r>
              <a:rPr lang="tr-TR" sz="3100" dirty="0">
                <a:latin typeface="Arial" pitchFamily="34" charset="0"/>
                <a:cs typeface="Arial" pitchFamily="34" charset="0"/>
              </a:rPr>
              <a:t>raporunda, tüm dünyadaki insanların ekolojik ayak izi büyüklüğünün bir Avrupalı seviyesine ulaşması durumunda, yaşamak için </a:t>
            </a:r>
            <a:r>
              <a:rPr lang="tr-TR" sz="3100" dirty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3 dünyaya</a:t>
            </a:r>
            <a:r>
              <a:rPr lang="tr-TR" sz="3100" dirty="0">
                <a:latin typeface="Arial" pitchFamily="34" charset="0"/>
                <a:cs typeface="Arial" pitchFamily="34" charset="0"/>
              </a:rPr>
              <a:t> daha ihtiyaç duyulacağına dikkat çekilmiştir.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title" idx="4294967295"/>
          </p:nvPr>
        </p:nvSpPr>
        <p:spPr>
          <a:xfrm>
            <a:off x="1428728" y="500042"/>
            <a:ext cx="6300810" cy="2000264"/>
          </a:xfrm>
        </p:spPr>
        <p:txBody>
          <a:bodyPr>
            <a:normAutofit/>
          </a:bodyPr>
          <a:lstStyle/>
          <a:p>
            <a:pPr algn="just"/>
            <a:r>
              <a:rPr lang="tr-TR" sz="2400" b="1" dirty="0">
                <a:latin typeface="Arial" pitchFamily="34" charset="0"/>
                <a:cs typeface="Arial" pitchFamily="34" charset="0"/>
              </a:rPr>
              <a:t>Herkesin dünya üzerinde güçlü bir "etkisi" var. İnsanların üretim ve tüketimleri sonucunda oluşan bu etkilerin toplamına </a:t>
            </a:r>
            <a:r>
              <a:rPr lang="tr-T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"ekolojik ayak </a:t>
            </a:r>
            <a:r>
              <a:rPr lang="tr-TR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izleri"</a:t>
            </a:r>
            <a:r>
              <a:rPr lang="tr-TR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2400" b="1" dirty="0">
                <a:latin typeface="Arial" pitchFamily="34" charset="0"/>
                <a:cs typeface="Arial" pitchFamily="34" charset="0"/>
              </a:rPr>
              <a:t>deniyor. </a:t>
            </a:r>
            <a:r>
              <a:rPr lang="tr-TR" sz="2400" b="1" dirty="0"/>
              <a:t/>
            </a:r>
            <a:br>
              <a:rPr lang="tr-TR" sz="2400" b="1" dirty="0"/>
            </a:br>
            <a:endParaRPr lang="tr-TR" sz="2400" b="1" dirty="0"/>
          </a:p>
        </p:txBody>
      </p:sp>
      <p:pic>
        <p:nvPicPr>
          <p:cNvPr id="18435" name="Picture 4" descr="ANd9GcReGGV4V_7zU35Qt7G6rrm_gAki41mlHg6bac-8IAbVdMPLQa_vCg&amp;t=1"/>
          <p:cNvPicPr>
            <a:picLocks noChangeAspect="1" noChangeArrowheads="1"/>
          </p:cNvPicPr>
          <p:nvPr/>
        </p:nvPicPr>
        <p:blipFill rotWithShape="1">
          <a:blip r:embed="rId3"/>
          <a:srcRect l="6409" r="7010" b="6758"/>
          <a:stretch/>
        </p:blipFill>
        <p:spPr bwMode="auto">
          <a:xfrm>
            <a:off x="1785918" y="2285992"/>
            <a:ext cx="1215736" cy="146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5" descr="ANd9GcReGGV4V_7zU35Qt7G6rrm_gAki41mlHg6bac-8IAbVdMPLQa_vCg&amp;t=1"/>
          <p:cNvPicPr>
            <a:picLocks noChangeAspect="1" noChangeArrowheads="1"/>
          </p:cNvPicPr>
          <p:nvPr/>
        </p:nvPicPr>
        <p:blipFill rotWithShape="1">
          <a:blip r:embed="rId3"/>
          <a:srcRect l="7100" r="6021" b="2767"/>
          <a:stretch/>
        </p:blipFill>
        <p:spPr bwMode="auto">
          <a:xfrm>
            <a:off x="4000496" y="2214554"/>
            <a:ext cx="1313708" cy="1634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6" descr="ANd9GcReGGV4V_7zU35Qt7G6rrm_gAki41mlHg6bac-8IAbVdMPLQa_vCg&amp;t=1"/>
          <p:cNvPicPr>
            <a:picLocks noChangeAspect="1" noChangeArrowheads="1"/>
          </p:cNvPicPr>
          <p:nvPr/>
        </p:nvPicPr>
        <p:blipFill rotWithShape="1">
          <a:blip r:embed="rId3"/>
          <a:srcRect l="7030" t="1" r="6160" b="2677"/>
          <a:stretch/>
        </p:blipFill>
        <p:spPr bwMode="auto">
          <a:xfrm>
            <a:off x="6143636" y="2357430"/>
            <a:ext cx="1197924" cy="1492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Resim" descr="C:\Users\serap.gokmen\Desktop\indir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428604"/>
            <a:ext cx="78581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Dikdörtgen"/>
          <p:cNvSpPr/>
          <p:nvPr/>
        </p:nvSpPr>
        <p:spPr>
          <a:xfrm>
            <a:off x="3786182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8737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71810"/>
            <a:ext cx="2526269" cy="3030396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7" y="3857628"/>
            <a:ext cx="3000364" cy="2787770"/>
          </a:xfrm>
          <a:prstGeom prst="rect">
            <a:avLst/>
          </a:prstGeom>
        </p:spPr>
      </p:pic>
      <p:sp>
        <p:nvSpPr>
          <p:cNvPr id="10" name="Dikdörtgen 9"/>
          <p:cNvSpPr/>
          <p:nvPr/>
        </p:nvSpPr>
        <p:spPr>
          <a:xfrm>
            <a:off x="1877786" y="785794"/>
            <a:ext cx="5673436" cy="16430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tr-TR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tr-TR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Ayak İzleri Neyi İfade        Eder?</a:t>
            </a:r>
          </a:p>
          <a:p>
            <a:pPr algn="ctr"/>
            <a:endParaRPr lang="tr-TR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tr-TR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İnsanlığın </a:t>
            </a:r>
            <a:r>
              <a:rPr lang="tr-T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gezegenimiz üzerindeki potansiyel etkisini ortaya koymayı amaçlayan </a:t>
            </a:r>
            <a:r>
              <a:rPr lang="tr-TR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ekolojik ve karbon ayak izi </a:t>
            </a:r>
            <a:r>
              <a:rPr lang="tr-T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ile birlikte </a:t>
            </a:r>
            <a:r>
              <a:rPr lang="tr-TR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su ayak izi</a:t>
            </a:r>
            <a:r>
              <a:rPr lang="tr-T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bir birlerini etkileyen ayak izi indikatörler ailesinin en önemli bileşenlerinden birini oluşturmaktadır.</a:t>
            </a:r>
          </a:p>
        </p:txBody>
      </p:sp>
      <p:pic>
        <p:nvPicPr>
          <p:cNvPr id="5" name="4 Resim" descr="C:\Users\serap.gokmen\Desktop\indir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1143008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3643306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800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/>
          </p:cNvSpPr>
          <p:nvPr>
            <p:ph type="title"/>
          </p:nvPr>
        </p:nvSpPr>
        <p:spPr>
          <a:xfrm>
            <a:off x="1485900" y="338140"/>
            <a:ext cx="6172200" cy="498475"/>
          </a:xfrm>
        </p:spPr>
        <p:txBody>
          <a:bodyPr>
            <a:noAutofit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Karbon Ayak İzi Nedir ?</a:t>
            </a:r>
            <a:endParaRPr lang="tr-TR" sz="4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842" name="Rectangle 3"/>
          <p:cNvSpPr>
            <a:spLocks noGrp="1"/>
          </p:cNvSpPr>
          <p:nvPr>
            <p:ph type="body" idx="1"/>
          </p:nvPr>
        </p:nvSpPr>
        <p:spPr>
          <a:xfrm>
            <a:off x="1796653" y="3357563"/>
            <a:ext cx="5556647" cy="295116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</a:pPr>
            <a:endParaRPr lang="tr-TR" sz="1800" b="1" dirty="0"/>
          </a:p>
          <a:p>
            <a:pPr>
              <a:lnSpc>
                <a:spcPct val="80000"/>
              </a:lnSpc>
            </a:pPr>
            <a:endParaRPr lang="tr-TR" sz="1800" b="1" dirty="0"/>
          </a:p>
          <a:p>
            <a:pPr algn="just">
              <a:lnSpc>
                <a:spcPct val="110000"/>
              </a:lnSpc>
              <a:buNone/>
            </a:pPr>
            <a:r>
              <a:rPr lang="tr-TR" sz="3600" b="1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tr-TR" sz="3300" b="1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Karbon </a:t>
            </a:r>
            <a:r>
              <a:rPr lang="tr-TR" sz="3300" b="1" dirty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ayak izi:</a:t>
            </a:r>
            <a:r>
              <a:rPr lang="tr-TR" sz="3300" dirty="0">
                <a:latin typeface="Arial" pitchFamily="34" charset="0"/>
                <a:cs typeface="Arial" pitchFamily="34" charset="0"/>
              </a:rPr>
              <a:t> Bir kişinin, kurumun ya da herhangi bir ürünün doğaya saldığı Sera Gazlarının genel toplam içindeki payıdır.  </a:t>
            </a:r>
          </a:p>
        </p:txBody>
      </p:sp>
      <p:pic>
        <p:nvPicPr>
          <p:cNvPr id="35843" name="Picture 4" descr="karbon_f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00300" y="1390063"/>
            <a:ext cx="3841142" cy="2195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Resim" descr="C:\Users\serap.gokmen\Desktop\indir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121444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Dikdörtgen"/>
          <p:cNvSpPr/>
          <p:nvPr/>
        </p:nvSpPr>
        <p:spPr>
          <a:xfrm>
            <a:off x="3714744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134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l="-1" r="-99" b="71361"/>
          <a:stretch/>
        </p:blipFill>
        <p:spPr>
          <a:xfrm>
            <a:off x="857224" y="285728"/>
            <a:ext cx="7512628" cy="1500198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3"/>
          <a:srcRect l="7451" t="26233" r="42289" b="12900"/>
          <a:stretch/>
        </p:blipFill>
        <p:spPr>
          <a:xfrm>
            <a:off x="1905990" y="2744153"/>
            <a:ext cx="4166208" cy="3784037"/>
          </a:xfrm>
          <a:prstGeom prst="rect">
            <a:avLst/>
          </a:prstGeom>
        </p:spPr>
      </p:pic>
      <p:sp>
        <p:nvSpPr>
          <p:cNvPr id="7" name="Dikdörtgen 6"/>
          <p:cNvSpPr/>
          <p:nvPr/>
        </p:nvSpPr>
        <p:spPr>
          <a:xfrm>
            <a:off x="2070760" y="1911928"/>
            <a:ext cx="4114800" cy="5522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Su Ayak İzi Bileşenleri</a:t>
            </a:r>
            <a:endParaRPr lang="tr-TR" dirty="0"/>
          </a:p>
        </p:txBody>
      </p:sp>
      <p:pic>
        <p:nvPicPr>
          <p:cNvPr id="5" name="4 Resim" descr="C:\Users\serap.gokmen\Desktop\indir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7166"/>
            <a:ext cx="92869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Dikdörtgen"/>
          <p:cNvSpPr/>
          <p:nvPr/>
        </p:nvSpPr>
        <p:spPr>
          <a:xfrm>
            <a:off x="3428992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4801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Hava Kirliliği Nedir?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28650" y="1825625"/>
            <a:ext cx="3976007" cy="435133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tr-TR" b="1" dirty="0" smtClean="0"/>
              <a:t>    Atmosferdeki; </a:t>
            </a:r>
            <a:r>
              <a:rPr lang="tr-TR" dirty="0" smtClean="0"/>
              <a:t>toz, duman, gaz, koku ve saf olmayan su buharı şeklinde bulunabilecek kirleticilerin, insanlar ve diğer canlılar ile eşyaya zarar verebilecek miktarlara yükselmesi durumudur.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0" y="1857364"/>
            <a:ext cx="2829297" cy="4279358"/>
          </a:xfrm>
          <a:prstGeom prst="rect">
            <a:avLst/>
          </a:prstGeom>
        </p:spPr>
      </p:pic>
      <p:pic>
        <p:nvPicPr>
          <p:cNvPr id="5" name="4 Resim" descr="C:\Users\serap.gokmen\Desktop\indir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3357554" y="6286520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869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2091356" y="120862"/>
            <a:ext cx="4539529" cy="80780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b="1" dirty="0"/>
              <a:t>Hava </a:t>
            </a:r>
            <a:r>
              <a:rPr lang="tr-TR" sz="2400" b="1" dirty="0" smtClean="0"/>
              <a:t>kirleticilerin başlıca </a:t>
            </a:r>
            <a:r>
              <a:rPr lang="tr-TR" sz="2400" b="1" dirty="0"/>
              <a:t>kaynakları nelerdir?</a:t>
            </a:r>
          </a:p>
        </p:txBody>
      </p:sp>
      <p:sp>
        <p:nvSpPr>
          <p:cNvPr id="5" name="Dikdörtgen 4"/>
          <p:cNvSpPr/>
          <p:nvPr/>
        </p:nvSpPr>
        <p:spPr>
          <a:xfrm>
            <a:off x="594506" y="1414602"/>
            <a:ext cx="2480459" cy="6709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 smtClean="0">
                <a:solidFill>
                  <a:schemeClr val="tx1"/>
                </a:solidFill>
              </a:rPr>
              <a:t>Doğal Kaynaklar</a:t>
            </a:r>
            <a:endParaRPr lang="tr-TR" b="1" dirty="0">
              <a:solidFill>
                <a:schemeClr val="tx1"/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665759" y="2291029"/>
            <a:ext cx="2337955" cy="510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Volkanik patlamaları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665759" y="2996990"/>
            <a:ext cx="2337955" cy="5108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Orman </a:t>
            </a:r>
            <a:r>
              <a:rPr lang="tr-TR" dirty="0">
                <a:solidFill>
                  <a:schemeClr val="tx1"/>
                </a:solidFill>
              </a:rPr>
              <a:t>yangınları</a:t>
            </a:r>
          </a:p>
        </p:txBody>
      </p:sp>
      <p:sp>
        <p:nvSpPr>
          <p:cNvPr id="8" name="Dikdörtgen 7"/>
          <p:cNvSpPr/>
          <p:nvPr/>
        </p:nvSpPr>
        <p:spPr>
          <a:xfrm>
            <a:off x="665760" y="3723152"/>
            <a:ext cx="2337955" cy="5356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Toz fırtınaları 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9" name="Dikdörtgen 8"/>
          <p:cNvSpPr/>
          <p:nvPr/>
        </p:nvSpPr>
        <p:spPr>
          <a:xfrm>
            <a:off x="665760" y="4445088"/>
            <a:ext cx="2337955" cy="488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Okyanuslar </a:t>
            </a:r>
            <a:r>
              <a:rPr lang="tr-TR" dirty="0">
                <a:solidFill>
                  <a:schemeClr val="tx1"/>
                </a:solidFill>
              </a:rPr>
              <a:t>ve denizler</a:t>
            </a:r>
          </a:p>
        </p:txBody>
      </p:sp>
      <p:sp>
        <p:nvSpPr>
          <p:cNvPr id="11" name="Dikdörtgen 10"/>
          <p:cNvSpPr/>
          <p:nvPr/>
        </p:nvSpPr>
        <p:spPr>
          <a:xfrm>
            <a:off x="665759" y="5120326"/>
            <a:ext cx="2337955" cy="4994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Bitkiler ve mikroorganizmalar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12" name="Dikdörtgen 11"/>
          <p:cNvSpPr/>
          <p:nvPr/>
        </p:nvSpPr>
        <p:spPr>
          <a:xfrm>
            <a:off x="5667375" y="1289050"/>
            <a:ext cx="2652713" cy="64424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 err="1" smtClean="0">
                <a:solidFill>
                  <a:schemeClr val="tx1"/>
                </a:solidFill>
              </a:rPr>
              <a:t>Antropojenik</a:t>
            </a:r>
            <a:r>
              <a:rPr lang="tr-TR" b="1" dirty="0" smtClean="0">
                <a:solidFill>
                  <a:schemeClr val="tx1"/>
                </a:solidFill>
              </a:rPr>
              <a:t> Kaynaklar</a:t>
            </a:r>
            <a:endParaRPr lang="tr-TR" b="1" dirty="0">
              <a:solidFill>
                <a:schemeClr val="tx1"/>
              </a:solidFill>
            </a:endParaRPr>
          </a:p>
        </p:txBody>
      </p:sp>
      <p:sp>
        <p:nvSpPr>
          <p:cNvPr id="13" name="Dikdörtgen 12"/>
          <p:cNvSpPr/>
          <p:nvPr/>
        </p:nvSpPr>
        <p:spPr>
          <a:xfrm>
            <a:off x="5683765" y="2119579"/>
            <a:ext cx="2678906" cy="782371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dirty="0" smtClean="0">
                <a:solidFill>
                  <a:schemeClr val="tx1"/>
                </a:solidFill>
              </a:rPr>
              <a:t>Ulaştırma </a:t>
            </a:r>
            <a:r>
              <a:rPr lang="tr-TR" dirty="0">
                <a:solidFill>
                  <a:schemeClr val="tx1"/>
                </a:solidFill>
              </a:rPr>
              <a:t>taşıtlar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>
                <a:solidFill>
                  <a:schemeClr val="tx1"/>
                </a:solidFill>
              </a:rPr>
              <a:t>(uçaklar, </a:t>
            </a:r>
            <a:r>
              <a:rPr lang="tr-TR" dirty="0" smtClean="0">
                <a:solidFill>
                  <a:schemeClr val="tx1"/>
                </a:solidFill>
              </a:rPr>
              <a:t>motorlu taşıtlar, demiryolları </a:t>
            </a:r>
            <a:r>
              <a:rPr lang="tr-TR" dirty="0">
                <a:solidFill>
                  <a:schemeClr val="tx1"/>
                </a:solidFill>
              </a:rPr>
              <a:t>ve gemiler</a:t>
            </a:r>
          </a:p>
        </p:txBody>
      </p:sp>
      <p:sp>
        <p:nvSpPr>
          <p:cNvPr id="14" name="Dikdörtgen 13"/>
          <p:cNvSpPr/>
          <p:nvPr/>
        </p:nvSpPr>
        <p:spPr>
          <a:xfrm>
            <a:off x="5703094" y="3096210"/>
            <a:ext cx="2638424" cy="8382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dirty="0" smtClean="0">
                <a:solidFill>
                  <a:schemeClr val="tx1"/>
                </a:solidFill>
              </a:rPr>
              <a:t>Endüstri </a:t>
            </a:r>
            <a:r>
              <a:rPr lang="tr-TR" dirty="0">
                <a:solidFill>
                  <a:schemeClr val="tx1"/>
                </a:solidFill>
              </a:rPr>
              <a:t>(termik santraller, endüstriyel prosesler ve katı atık</a:t>
            </a:r>
          </a:p>
          <a:p>
            <a:r>
              <a:rPr lang="tr-TR" dirty="0">
                <a:solidFill>
                  <a:schemeClr val="tx1"/>
                </a:solidFill>
              </a:rPr>
              <a:t>yakma tesisleri)</a:t>
            </a:r>
          </a:p>
        </p:txBody>
      </p:sp>
      <p:sp>
        <p:nvSpPr>
          <p:cNvPr id="15" name="Dikdörtgen 14"/>
          <p:cNvSpPr/>
          <p:nvPr/>
        </p:nvSpPr>
        <p:spPr>
          <a:xfrm>
            <a:off x="5703093" y="4128672"/>
            <a:ext cx="2616995" cy="80536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Isınma </a:t>
            </a:r>
            <a:r>
              <a:rPr lang="tr-TR" dirty="0">
                <a:solidFill>
                  <a:schemeClr val="tx1"/>
                </a:solidFill>
              </a:rPr>
              <a:t>(katı, sıvı, gaz </a:t>
            </a:r>
            <a:r>
              <a:rPr lang="tr-TR" dirty="0" smtClean="0">
                <a:solidFill>
                  <a:schemeClr val="tx1"/>
                </a:solidFill>
              </a:rPr>
              <a:t>yakıtlı fırınlar, sobalar </a:t>
            </a:r>
            <a:r>
              <a:rPr lang="tr-TR" dirty="0">
                <a:solidFill>
                  <a:schemeClr val="tx1"/>
                </a:solidFill>
              </a:rPr>
              <a:t>ve kalorifer kazanları</a:t>
            </a:r>
            <a:r>
              <a:rPr lang="tr-TR" dirty="0" smtClean="0">
                <a:solidFill>
                  <a:schemeClr val="tx1"/>
                </a:solidFill>
              </a:rPr>
              <a:t>)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16" name="Dikdörtgen 15"/>
          <p:cNvSpPr/>
          <p:nvPr/>
        </p:nvSpPr>
        <p:spPr>
          <a:xfrm>
            <a:off x="5703093" y="5120326"/>
            <a:ext cx="2616995" cy="67087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Atıklar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17" name="Aşağı Ok 16"/>
          <p:cNvSpPr/>
          <p:nvPr/>
        </p:nvSpPr>
        <p:spPr>
          <a:xfrm>
            <a:off x="2337955" y="878775"/>
            <a:ext cx="320633" cy="4690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Aşağı Ok 17"/>
          <p:cNvSpPr/>
          <p:nvPr/>
        </p:nvSpPr>
        <p:spPr>
          <a:xfrm>
            <a:off x="5953992" y="813461"/>
            <a:ext cx="338447" cy="427511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9" name="Aşağı Ok 18"/>
          <p:cNvSpPr/>
          <p:nvPr/>
        </p:nvSpPr>
        <p:spPr>
          <a:xfrm>
            <a:off x="4128160" y="771896"/>
            <a:ext cx="227116" cy="11613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0" name="Dikdörtgen 19"/>
          <p:cNvSpPr/>
          <p:nvPr/>
        </p:nvSpPr>
        <p:spPr>
          <a:xfrm>
            <a:off x="3143240" y="1928802"/>
            <a:ext cx="2428892" cy="471490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b="1" dirty="0">
                <a:solidFill>
                  <a:schemeClr val="tx1"/>
                </a:solidFill>
              </a:rPr>
              <a:t>Küresel ısınma ve iklim değişikliğine neden olan sera gazları ve genel hava kirleticileri genellikle aynı kaynaklardan salınırlar. </a:t>
            </a:r>
            <a:endParaRPr lang="tr-TR" b="1" dirty="0" smtClean="0">
              <a:solidFill>
                <a:schemeClr val="tx1"/>
              </a:solidFill>
            </a:endParaRPr>
          </a:p>
          <a:p>
            <a:endParaRPr lang="tr-TR" b="1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b="1" dirty="0">
                <a:solidFill>
                  <a:srgbClr val="FF0000"/>
                </a:solidFill>
              </a:rPr>
              <a:t>Bu nedenle kirletici gaz </a:t>
            </a:r>
            <a:r>
              <a:rPr lang="tr-TR" b="1" dirty="0" smtClean="0">
                <a:solidFill>
                  <a:srgbClr val="FF0000"/>
                </a:solidFill>
              </a:rPr>
              <a:t>emisyonlarını </a:t>
            </a:r>
            <a:r>
              <a:rPr lang="tr-TR" b="1" dirty="0">
                <a:solidFill>
                  <a:srgbClr val="FF0000"/>
                </a:solidFill>
              </a:rPr>
              <a:t>sınırlandırarak elde edilebilecek potansiyel avantajlar mevcuttur.</a:t>
            </a:r>
          </a:p>
        </p:txBody>
      </p:sp>
      <p:pic>
        <p:nvPicPr>
          <p:cNvPr id="21" name="20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107157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Dikdörtgen"/>
          <p:cNvSpPr/>
          <p:nvPr/>
        </p:nvSpPr>
        <p:spPr>
          <a:xfrm>
            <a:off x="3571868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983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000100" y="365126"/>
            <a:ext cx="7072362" cy="1325563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Hava Kirliliğinin Etkileri Nelerdir?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642910" y="1571612"/>
            <a:ext cx="6572296" cy="4500594"/>
            <a:chOff x="2285" y="266"/>
            <a:chExt cx="7972" cy="4889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1" y="266"/>
              <a:ext cx="5964" cy="2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Line 4"/>
            <p:cNvSpPr>
              <a:spLocks noChangeShapeType="1"/>
            </p:cNvSpPr>
            <p:nvPr/>
          </p:nvSpPr>
          <p:spPr bwMode="auto">
            <a:xfrm>
              <a:off x="7468" y="464"/>
              <a:ext cx="8" cy="0"/>
            </a:xfrm>
            <a:prstGeom prst="line">
              <a:avLst/>
            </a:prstGeom>
            <a:noFill/>
            <a:ln w="5334">
              <a:solidFill>
                <a:srgbClr val="52525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1" y="468"/>
              <a:ext cx="8" cy="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7468" y="472"/>
              <a:ext cx="8" cy="0"/>
            </a:xfrm>
            <a:prstGeom prst="line">
              <a:avLst/>
            </a:prstGeom>
            <a:noFill/>
            <a:ln w="5334">
              <a:solidFill>
                <a:srgbClr val="58585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7" y="460"/>
              <a:ext cx="8" cy="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Line 8"/>
            <p:cNvSpPr>
              <a:spLocks noChangeShapeType="1"/>
            </p:cNvSpPr>
            <p:nvPr/>
          </p:nvSpPr>
          <p:spPr bwMode="auto">
            <a:xfrm>
              <a:off x="3301" y="481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9" name="Line 9"/>
            <p:cNvSpPr>
              <a:spLocks noChangeShapeType="1"/>
            </p:cNvSpPr>
            <p:nvPr/>
          </p:nvSpPr>
          <p:spPr bwMode="auto">
            <a:xfrm>
              <a:off x="7468" y="481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" name="Line 10"/>
            <p:cNvSpPr>
              <a:spLocks noChangeShapeType="1"/>
            </p:cNvSpPr>
            <p:nvPr/>
          </p:nvSpPr>
          <p:spPr bwMode="auto">
            <a:xfrm>
              <a:off x="9257" y="481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>
              <a:off x="3301" y="489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7468" y="489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3" name="Line 13"/>
            <p:cNvSpPr>
              <a:spLocks noChangeShapeType="1"/>
            </p:cNvSpPr>
            <p:nvPr/>
          </p:nvSpPr>
          <p:spPr bwMode="auto">
            <a:xfrm>
              <a:off x="9257" y="489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4" name="Line 14"/>
            <p:cNvSpPr>
              <a:spLocks noChangeShapeType="1"/>
            </p:cNvSpPr>
            <p:nvPr/>
          </p:nvSpPr>
          <p:spPr bwMode="auto">
            <a:xfrm>
              <a:off x="3301" y="497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5" name="Line 15"/>
            <p:cNvSpPr>
              <a:spLocks noChangeShapeType="1"/>
            </p:cNvSpPr>
            <p:nvPr/>
          </p:nvSpPr>
          <p:spPr bwMode="auto">
            <a:xfrm>
              <a:off x="7468" y="497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6" name="Line 16"/>
            <p:cNvSpPr>
              <a:spLocks noChangeShapeType="1"/>
            </p:cNvSpPr>
            <p:nvPr/>
          </p:nvSpPr>
          <p:spPr bwMode="auto">
            <a:xfrm>
              <a:off x="9257" y="497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7" name="Line 17"/>
            <p:cNvSpPr>
              <a:spLocks noChangeShapeType="1"/>
            </p:cNvSpPr>
            <p:nvPr/>
          </p:nvSpPr>
          <p:spPr bwMode="auto">
            <a:xfrm>
              <a:off x="3301" y="506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8" name="Line 18"/>
            <p:cNvSpPr>
              <a:spLocks noChangeShapeType="1"/>
            </p:cNvSpPr>
            <p:nvPr/>
          </p:nvSpPr>
          <p:spPr bwMode="auto">
            <a:xfrm>
              <a:off x="7468" y="506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9" name="Line 19"/>
            <p:cNvSpPr>
              <a:spLocks noChangeShapeType="1"/>
            </p:cNvSpPr>
            <p:nvPr/>
          </p:nvSpPr>
          <p:spPr bwMode="auto">
            <a:xfrm>
              <a:off x="9257" y="506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20" name="Line 20"/>
            <p:cNvSpPr>
              <a:spLocks noChangeShapeType="1"/>
            </p:cNvSpPr>
            <p:nvPr/>
          </p:nvSpPr>
          <p:spPr bwMode="auto">
            <a:xfrm>
              <a:off x="3301" y="514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21" name="Line 21"/>
            <p:cNvSpPr>
              <a:spLocks noChangeShapeType="1"/>
            </p:cNvSpPr>
            <p:nvPr/>
          </p:nvSpPr>
          <p:spPr bwMode="auto">
            <a:xfrm>
              <a:off x="7468" y="514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22" name="Line 22"/>
            <p:cNvSpPr>
              <a:spLocks noChangeShapeType="1"/>
            </p:cNvSpPr>
            <p:nvPr/>
          </p:nvSpPr>
          <p:spPr bwMode="auto">
            <a:xfrm>
              <a:off x="9257" y="514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23" name="Line 23"/>
            <p:cNvSpPr>
              <a:spLocks noChangeShapeType="1"/>
            </p:cNvSpPr>
            <p:nvPr/>
          </p:nvSpPr>
          <p:spPr bwMode="auto">
            <a:xfrm>
              <a:off x="3301" y="523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24" name="Line 24"/>
            <p:cNvSpPr>
              <a:spLocks noChangeShapeType="1"/>
            </p:cNvSpPr>
            <p:nvPr/>
          </p:nvSpPr>
          <p:spPr bwMode="auto">
            <a:xfrm>
              <a:off x="7468" y="523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25" name="Line 25"/>
            <p:cNvSpPr>
              <a:spLocks noChangeShapeType="1"/>
            </p:cNvSpPr>
            <p:nvPr/>
          </p:nvSpPr>
          <p:spPr bwMode="auto">
            <a:xfrm>
              <a:off x="9257" y="523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26" name="Line 26"/>
            <p:cNvSpPr>
              <a:spLocks noChangeShapeType="1"/>
            </p:cNvSpPr>
            <p:nvPr/>
          </p:nvSpPr>
          <p:spPr bwMode="auto">
            <a:xfrm>
              <a:off x="3301" y="531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27" name="Line 27"/>
            <p:cNvSpPr>
              <a:spLocks noChangeShapeType="1"/>
            </p:cNvSpPr>
            <p:nvPr/>
          </p:nvSpPr>
          <p:spPr bwMode="auto">
            <a:xfrm>
              <a:off x="7468" y="531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28" name="Line 28"/>
            <p:cNvSpPr>
              <a:spLocks noChangeShapeType="1"/>
            </p:cNvSpPr>
            <p:nvPr/>
          </p:nvSpPr>
          <p:spPr bwMode="auto">
            <a:xfrm>
              <a:off x="9257" y="531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29" name="Line 29"/>
            <p:cNvSpPr>
              <a:spLocks noChangeShapeType="1"/>
            </p:cNvSpPr>
            <p:nvPr/>
          </p:nvSpPr>
          <p:spPr bwMode="auto">
            <a:xfrm>
              <a:off x="3301" y="539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30" name="Line 30"/>
            <p:cNvSpPr>
              <a:spLocks noChangeShapeType="1"/>
            </p:cNvSpPr>
            <p:nvPr/>
          </p:nvSpPr>
          <p:spPr bwMode="auto">
            <a:xfrm>
              <a:off x="7468" y="539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31" name="Line 31"/>
            <p:cNvSpPr>
              <a:spLocks noChangeShapeType="1"/>
            </p:cNvSpPr>
            <p:nvPr/>
          </p:nvSpPr>
          <p:spPr bwMode="auto">
            <a:xfrm>
              <a:off x="9257" y="539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32" name="Line 32"/>
            <p:cNvSpPr>
              <a:spLocks noChangeShapeType="1"/>
            </p:cNvSpPr>
            <p:nvPr/>
          </p:nvSpPr>
          <p:spPr bwMode="auto">
            <a:xfrm>
              <a:off x="3301" y="548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33" name="Line 33"/>
            <p:cNvSpPr>
              <a:spLocks noChangeShapeType="1"/>
            </p:cNvSpPr>
            <p:nvPr/>
          </p:nvSpPr>
          <p:spPr bwMode="auto">
            <a:xfrm>
              <a:off x="7468" y="548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34" name="Line 34"/>
            <p:cNvSpPr>
              <a:spLocks noChangeShapeType="1"/>
            </p:cNvSpPr>
            <p:nvPr/>
          </p:nvSpPr>
          <p:spPr bwMode="auto">
            <a:xfrm>
              <a:off x="9257" y="548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35" name="Line 35"/>
            <p:cNvSpPr>
              <a:spLocks noChangeShapeType="1"/>
            </p:cNvSpPr>
            <p:nvPr/>
          </p:nvSpPr>
          <p:spPr bwMode="auto">
            <a:xfrm>
              <a:off x="3301" y="556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36" name="Line 36"/>
            <p:cNvSpPr>
              <a:spLocks noChangeShapeType="1"/>
            </p:cNvSpPr>
            <p:nvPr/>
          </p:nvSpPr>
          <p:spPr bwMode="auto">
            <a:xfrm>
              <a:off x="7468" y="556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37" name="Line 37"/>
            <p:cNvSpPr>
              <a:spLocks noChangeShapeType="1"/>
            </p:cNvSpPr>
            <p:nvPr/>
          </p:nvSpPr>
          <p:spPr bwMode="auto">
            <a:xfrm>
              <a:off x="9257" y="556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38" name="Line 38"/>
            <p:cNvSpPr>
              <a:spLocks noChangeShapeType="1"/>
            </p:cNvSpPr>
            <p:nvPr/>
          </p:nvSpPr>
          <p:spPr bwMode="auto">
            <a:xfrm>
              <a:off x="3301" y="565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39" name="Line 39"/>
            <p:cNvSpPr>
              <a:spLocks noChangeShapeType="1"/>
            </p:cNvSpPr>
            <p:nvPr/>
          </p:nvSpPr>
          <p:spPr bwMode="auto">
            <a:xfrm>
              <a:off x="7468" y="565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40" name="Line 40"/>
            <p:cNvSpPr>
              <a:spLocks noChangeShapeType="1"/>
            </p:cNvSpPr>
            <p:nvPr/>
          </p:nvSpPr>
          <p:spPr bwMode="auto">
            <a:xfrm>
              <a:off x="9257" y="565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41" name="Line 41"/>
            <p:cNvSpPr>
              <a:spLocks noChangeShapeType="1"/>
            </p:cNvSpPr>
            <p:nvPr/>
          </p:nvSpPr>
          <p:spPr bwMode="auto">
            <a:xfrm>
              <a:off x="3301" y="573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42" name="Line 42"/>
            <p:cNvSpPr>
              <a:spLocks noChangeShapeType="1"/>
            </p:cNvSpPr>
            <p:nvPr/>
          </p:nvSpPr>
          <p:spPr bwMode="auto">
            <a:xfrm>
              <a:off x="7468" y="573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43" name="Line 43"/>
            <p:cNvSpPr>
              <a:spLocks noChangeShapeType="1"/>
            </p:cNvSpPr>
            <p:nvPr/>
          </p:nvSpPr>
          <p:spPr bwMode="auto">
            <a:xfrm>
              <a:off x="9257" y="573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44" name="Line 44"/>
            <p:cNvSpPr>
              <a:spLocks noChangeShapeType="1"/>
            </p:cNvSpPr>
            <p:nvPr/>
          </p:nvSpPr>
          <p:spPr bwMode="auto">
            <a:xfrm>
              <a:off x="3301" y="581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45" name="Line 45"/>
            <p:cNvSpPr>
              <a:spLocks noChangeShapeType="1"/>
            </p:cNvSpPr>
            <p:nvPr/>
          </p:nvSpPr>
          <p:spPr bwMode="auto">
            <a:xfrm>
              <a:off x="7468" y="581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46" name="Line 46"/>
            <p:cNvSpPr>
              <a:spLocks noChangeShapeType="1"/>
            </p:cNvSpPr>
            <p:nvPr/>
          </p:nvSpPr>
          <p:spPr bwMode="auto">
            <a:xfrm>
              <a:off x="9257" y="581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47" name="Line 47"/>
            <p:cNvSpPr>
              <a:spLocks noChangeShapeType="1"/>
            </p:cNvSpPr>
            <p:nvPr/>
          </p:nvSpPr>
          <p:spPr bwMode="auto">
            <a:xfrm>
              <a:off x="3301" y="590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48" name="Line 48"/>
            <p:cNvSpPr>
              <a:spLocks noChangeShapeType="1"/>
            </p:cNvSpPr>
            <p:nvPr/>
          </p:nvSpPr>
          <p:spPr bwMode="auto">
            <a:xfrm>
              <a:off x="7468" y="590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49" name="Line 49"/>
            <p:cNvSpPr>
              <a:spLocks noChangeShapeType="1"/>
            </p:cNvSpPr>
            <p:nvPr/>
          </p:nvSpPr>
          <p:spPr bwMode="auto">
            <a:xfrm>
              <a:off x="9257" y="590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50" name="Line 50"/>
            <p:cNvSpPr>
              <a:spLocks noChangeShapeType="1"/>
            </p:cNvSpPr>
            <p:nvPr/>
          </p:nvSpPr>
          <p:spPr bwMode="auto">
            <a:xfrm>
              <a:off x="3301" y="598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51" name="Line 51"/>
            <p:cNvSpPr>
              <a:spLocks noChangeShapeType="1"/>
            </p:cNvSpPr>
            <p:nvPr/>
          </p:nvSpPr>
          <p:spPr bwMode="auto">
            <a:xfrm>
              <a:off x="7468" y="598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52" name="Line 52"/>
            <p:cNvSpPr>
              <a:spLocks noChangeShapeType="1"/>
            </p:cNvSpPr>
            <p:nvPr/>
          </p:nvSpPr>
          <p:spPr bwMode="auto">
            <a:xfrm>
              <a:off x="9257" y="598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53" name="Line 53"/>
            <p:cNvSpPr>
              <a:spLocks noChangeShapeType="1"/>
            </p:cNvSpPr>
            <p:nvPr/>
          </p:nvSpPr>
          <p:spPr bwMode="auto">
            <a:xfrm>
              <a:off x="3301" y="607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54" name="Line 54"/>
            <p:cNvSpPr>
              <a:spLocks noChangeShapeType="1"/>
            </p:cNvSpPr>
            <p:nvPr/>
          </p:nvSpPr>
          <p:spPr bwMode="auto">
            <a:xfrm>
              <a:off x="7468" y="607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55" name="Line 55"/>
            <p:cNvSpPr>
              <a:spLocks noChangeShapeType="1"/>
            </p:cNvSpPr>
            <p:nvPr/>
          </p:nvSpPr>
          <p:spPr bwMode="auto">
            <a:xfrm>
              <a:off x="9257" y="607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56" name="Line 56"/>
            <p:cNvSpPr>
              <a:spLocks noChangeShapeType="1"/>
            </p:cNvSpPr>
            <p:nvPr/>
          </p:nvSpPr>
          <p:spPr bwMode="auto">
            <a:xfrm>
              <a:off x="3301" y="615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57" name="Line 57"/>
            <p:cNvSpPr>
              <a:spLocks noChangeShapeType="1"/>
            </p:cNvSpPr>
            <p:nvPr/>
          </p:nvSpPr>
          <p:spPr bwMode="auto">
            <a:xfrm>
              <a:off x="7468" y="615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58" name="Line 58"/>
            <p:cNvSpPr>
              <a:spLocks noChangeShapeType="1"/>
            </p:cNvSpPr>
            <p:nvPr/>
          </p:nvSpPr>
          <p:spPr bwMode="auto">
            <a:xfrm>
              <a:off x="9257" y="615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59" name="Line 59"/>
            <p:cNvSpPr>
              <a:spLocks noChangeShapeType="1"/>
            </p:cNvSpPr>
            <p:nvPr/>
          </p:nvSpPr>
          <p:spPr bwMode="auto">
            <a:xfrm>
              <a:off x="3301" y="623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pic>
          <p:nvPicPr>
            <p:cNvPr id="1084" name="Picture 60"/>
            <p:cNvPicPr>
              <a:picLocks noChangeAspect="1" noChangeArrowheads="1"/>
            </p:cNvPicPr>
            <p:nvPr/>
          </p:nvPicPr>
          <p:blipFill>
            <a:blip r:embed="rId5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2" y="468"/>
              <a:ext cx="1739" cy="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Line 61"/>
            <p:cNvSpPr>
              <a:spLocks noChangeShapeType="1"/>
            </p:cNvSpPr>
            <p:nvPr/>
          </p:nvSpPr>
          <p:spPr bwMode="auto">
            <a:xfrm>
              <a:off x="7468" y="623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61" name="Line 62"/>
            <p:cNvSpPr>
              <a:spLocks noChangeShapeType="1"/>
            </p:cNvSpPr>
            <p:nvPr/>
          </p:nvSpPr>
          <p:spPr bwMode="auto">
            <a:xfrm>
              <a:off x="9257" y="623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62" name="Line 63"/>
            <p:cNvSpPr>
              <a:spLocks noChangeShapeType="1"/>
            </p:cNvSpPr>
            <p:nvPr/>
          </p:nvSpPr>
          <p:spPr bwMode="auto">
            <a:xfrm>
              <a:off x="3301" y="632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63" name="Line 64"/>
            <p:cNvSpPr>
              <a:spLocks noChangeShapeType="1"/>
            </p:cNvSpPr>
            <p:nvPr/>
          </p:nvSpPr>
          <p:spPr bwMode="auto">
            <a:xfrm>
              <a:off x="7468" y="632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24" name="Line 65"/>
            <p:cNvSpPr>
              <a:spLocks noChangeShapeType="1"/>
            </p:cNvSpPr>
            <p:nvPr/>
          </p:nvSpPr>
          <p:spPr bwMode="auto">
            <a:xfrm>
              <a:off x="9257" y="632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25" name="Line 66"/>
            <p:cNvSpPr>
              <a:spLocks noChangeShapeType="1"/>
            </p:cNvSpPr>
            <p:nvPr/>
          </p:nvSpPr>
          <p:spPr bwMode="auto">
            <a:xfrm>
              <a:off x="3301" y="640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26" name="Line 67"/>
            <p:cNvSpPr>
              <a:spLocks noChangeShapeType="1"/>
            </p:cNvSpPr>
            <p:nvPr/>
          </p:nvSpPr>
          <p:spPr bwMode="auto">
            <a:xfrm>
              <a:off x="7468" y="640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28" name="Line 68"/>
            <p:cNvSpPr>
              <a:spLocks noChangeShapeType="1"/>
            </p:cNvSpPr>
            <p:nvPr/>
          </p:nvSpPr>
          <p:spPr bwMode="auto">
            <a:xfrm>
              <a:off x="9257" y="640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30" name="Line 69"/>
            <p:cNvSpPr>
              <a:spLocks noChangeShapeType="1"/>
            </p:cNvSpPr>
            <p:nvPr/>
          </p:nvSpPr>
          <p:spPr bwMode="auto">
            <a:xfrm>
              <a:off x="3301" y="649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32" name="Line 70"/>
            <p:cNvSpPr>
              <a:spLocks noChangeShapeType="1"/>
            </p:cNvSpPr>
            <p:nvPr/>
          </p:nvSpPr>
          <p:spPr bwMode="auto">
            <a:xfrm>
              <a:off x="7468" y="649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33" name="Line 71"/>
            <p:cNvSpPr>
              <a:spLocks noChangeShapeType="1"/>
            </p:cNvSpPr>
            <p:nvPr/>
          </p:nvSpPr>
          <p:spPr bwMode="auto">
            <a:xfrm>
              <a:off x="9257" y="649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34" name="Line 72"/>
            <p:cNvSpPr>
              <a:spLocks noChangeShapeType="1"/>
            </p:cNvSpPr>
            <p:nvPr/>
          </p:nvSpPr>
          <p:spPr bwMode="auto">
            <a:xfrm>
              <a:off x="3301" y="657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35" name="Line 73"/>
            <p:cNvSpPr>
              <a:spLocks noChangeShapeType="1"/>
            </p:cNvSpPr>
            <p:nvPr/>
          </p:nvSpPr>
          <p:spPr bwMode="auto">
            <a:xfrm>
              <a:off x="7468" y="657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36" name="Line 74"/>
            <p:cNvSpPr>
              <a:spLocks noChangeShapeType="1"/>
            </p:cNvSpPr>
            <p:nvPr/>
          </p:nvSpPr>
          <p:spPr bwMode="auto">
            <a:xfrm>
              <a:off x="9257" y="657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37" name="Line 75"/>
            <p:cNvSpPr>
              <a:spLocks noChangeShapeType="1"/>
            </p:cNvSpPr>
            <p:nvPr/>
          </p:nvSpPr>
          <p:spPr bwMode="auto">
            <a:xfrm>
              <a:off x="3301" y="665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38" name="Line 76"/>
            <p:cNvSpPr>
              <a:spLocks noChangeShapeType="1"/>
            </p:cNvSpPr>
            <p:nvPr/>
          </p:nvSpPr>
          <p:spPr bwMode="auto">
            <a:xfrm>
              <a:off x="7468" y="665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39" name="Line 77"/>
            <p:cNvSpPr>
              <a:spLocks noChangeShapeType="1"/>
            </p:cNvSpPr>
            <p:nvPr/>
          </p:nvSpPr>
          <p:spPr bwMode="auto">
            <a:xfrm>
              <a:off x="9257" y="665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40" name="Line 78"/>
            <p:cNvSpPr>
              <a:spLocks noChangeShapeType="1"/>
            </p:cNvSpPr>
            <p:nvPr/>
          </p:nvSpPr>
          <p:spPr bwMode="auto">
            <a:xfrm>
              <a:off x="3301" y="674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41" name="Line 79"/>
            <p:cNvSpPr>
              <a:spLocks noChangeShapeType="1"/>
            </p:cNvSpPr>
            <p:nvPr/>
          </p:nvSpPr>
          <p:spPr bwMode="auto">
            <a:xfrm>
              <a:off x="7468" y="674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42" name="Line 80"/>
            <p:cNvSpPr>
              <a:spLocks noChangeShapeType="1"/>
            </p:cNvSpPr>
            <p:nvPr/>
          </p:nvSpPr>
          <p:spPr bwMode="auto">
            <a:xfrm>
              <a:off x="9257" y="674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43" name="Line 81"/>
            <p:cNvSpPr>
              <a:spLocks noChangeShapeType="1"/>
            </p:cNvSpPr>
            <p:nvPr/>
          </p:nvSpPr>
          <p:spPr bwMode="auto">
            <a:xfrm>
              <a:off x="3301" y="682"/>
              <a:ext cx="9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44" name="Line 82"/>
            <p:cNvSpPr>
              <a:spLocks noChangeShapeType="1"/>
            </p:cNvSpPr>
            <p:nvPr/>
          </p:nvSpPr>
          <p:spPr bwMode="auto">
            <a:xfrm>
              <a:off x="7468" y="682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45" name="Line 83"/>
            <p:cNvSpPr>
              <a:spLocks noChangeShapeType="1"/>
            </p:cNvSpPr>
            <p:nvPr/>
          </p:nvSpPr>
          <p:spPr bwMode="auto">
            <a:xfrm>
              <a:off x="9257" y="682"/>
              <a:ext cx="8" cy="0"/>
            </a:xfrm>
            <a:prstGeom prst="line">
              <a:avLst/>
            </a:prstGeom>
            <a:noFill/>
            <a:ln w="5334">
              <a:solidFill>
                <a:srgbClr val="22222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46" name="Line 84"/>
            <p:cNvSpPr>
              <a:spLocks noChangeShapeType="1"/>
            </p:cNvSpPr>
            <p:nvPr/>
          </p:nvSpPr>
          <p:spPr bwMode="auto">
            <a:xfrm>
              <a:off x="3301" y="691"/>
              <a:ext cx="9" cy="0"/>
            </a:xfrm>
            <a:prstGeom prst="line">
              <a:avLst/>
            </a:prstGeom>
            <a:noFill/>
            <a:ln w="5334">
              <a:solidFill>
                <a:srgbClr val="23232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47" name="Line 85"/>
            <p:cNvSpPr>
              <a:spLocks noChangeShapeType="1"/>
            </p:cNvSpPr>
            <p:nvPr/>
          </p:nvSpPr>
          <p:spPr bwMode="auto">
            <a:xfrm>
              <a:off x="7468" y="691"/>
              <a:ext cx="8" cy="0"/>
            </a:xfrm>
            <a:prstGeom prst="line">
              <a:avLst/>
            </a:prstGeom>
            <a:noFill/>
            <a:ln w="5334">
              <a:solidFill>
                <a:srgbClr val="56565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48" name="Line 86"/>
            <p:cNvSpPr>
              <a:spLocks noChangeShapeType="1"/>
            </p:cNvSpPr>
            <p:nvPr/>
          </p:nvSpPr>
          <p:spPr bwMode="auto">
            <a:xfrm>
              <a:off x="9257" y="691"/>
              <a:ext cx="8" cy="0"/>
            </a:xfrm>
            <a:prstGeom prst="line">
              <a:avLst/>
            </a:prstGeom>
            <a:noFill/>
            <a:ln w="5334">
              <a:solidFill>
                <a:srgbClr val="23232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49" name="Line 87"/>
            <p:cNvSpPr>
              <a:spLocks noChangeShapeType="1"/>
            </p:cNvSpPr>
            <p:nvPr/>
          </p:nvSpPr>
          <p:spPr bwMode="auto">
            <a:xfrm>
              <a:off x="3301" y="699"/>
              <a:ext cx="9" cy="0"/>
            </a:xfrm>
            <a:prstGeom prst="line">
              <a:avLst/>
            </a:prstGeom>
            <a:noFill/>
            <a:ln w="5334">
              <a:solidFill>
                <a:srgbClr val="1F1F1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50" name="Line 88"/>
            <p:cNvSpPr>
              <a:spLocks noChangeShapeType="1"/>
            </p:cNvSpPr>
            <p:nvPr/>
          </p:nvSpPr>
          <p:spPr bwMode="auto">
            <a:xfrm>
              <a:off x="9257" y="699"/>
              <a:ext cx="8" cy="0"/>
            </a:xfrm>
            <a:prstGeom prst="line">
              <a:avLst/>
            </a:prstGeom>
            <a:noFill/>
            <a:ln w="5334">
              <a:solidFill>
                <a:srgbClr val="1F1F1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pic>
          <p:nvPicPr>
            <p:cNvPr id="1113" name="Picture 89"/>
            <p:cNvPicPr>
              <a:picLocks noChangeAspect="1" noChangeArrowheads="1"/>
            </p:cNvPicPr>
            <p:nvPr/>
          </p:nvPicPr>
          <p:blipFill>
            <a:blip r:embed="rId6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8" y="695"/>
              <a:ext cx="1856" cy="4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51" name="Line 90"/>
            <p:cNvSpPr>
              <a:spLocks noChangeShapeType="1"/>
            </p:cNvSpPr>
            <p:nvPr/>
          </p:nvSpPr>
          <p:spPr bwMode="auto">
            <a:xfrm>
              <a:off x="8156" y="1136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52" name="Line 91"/>
            <p:cNvSpPr>
              <a:spLocks noChangeShapeType="1"/>
            </p:cNvSpPr>
            <p:nvPr/>
          </p:nvSpPr>
          <p:spPr bwMode="auto">
            <a:xfrm>
              <a:off x="8156" y="1144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53" name="Line 92"/>
            <p:cNvSpPr>
              <a:spLocks noChangeShapeType="1"/>
            </p:cNvSpPr>
            <p:nvPr/>
          </p:nvSpPr>
          <p:spPr bwMode="auto">
            <a:xfrm>
              <a:off x="8156" y="1153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54" name="Line 93"/>
            <p:cNvSpPr>
              <a:spLocks noChangeShapeType="1"/>
            </p:cNvSpPr>
            <p:nvPr/>
          </p:nvSpPr>
          <p:spPr bwMode="auto">
            <a:xfrm>
              <a:off x="8156" y="1161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55" name="Line 94"/>
            <p:cNvSpPr>
              <a:spLocks noChangeShapeType="1"/>
            </p:cNvSpPr>
            <p:nvPr/>
          </p:nvSpPr>
          <p:spPr bwMode="auto">
            <a:xfrm>
              <a:off x="8156" y="1169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56" name="Line 95"/>
            <p:cNvSpPr>
              <a:spLocks noChangeShapeType="1"/>
            </p:cNvSpPr>
            <p:nvPr/>
          </p:nvSpPr>
          <p:spPr bwMode="auto">
            <a:xfrm>
              <a:off x="8156" y="1178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57" name="Line 96"/>
            <p:cNvSpPr>
              <a:spLocks noChangeShapeType="1"/>
            </p:cNvSpPr>
            <p:nvPr/>
          </p:nvSpPr>
          <p:spPr bwMode="auto">
            <a:xfrm>
              <a:off x="8156" y="1186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58" name="Line 97"/>
            <p:cNvSpPr>
              <a:spLocks noChangeShapeType="1"/>
            </p:cNvSpPr>
            <p:nvPr/>
          </p:nvSpPr>
          <p:spPr bwMode="auto">
            <a:xfrm>
              <a:off x="8156" y="1195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59" name="Line 98"/>
            <p:cNvSpPr>
              <a:spLocks noChangeShapeType="1"/>
            </p:cNvSpPr>
            <p:nvPr/>
          </p:nvSpPr>
          <p:spPr bwMode="auto">
            <a:xfrm>
              <a:off x="8156" y="1203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60" name="Line 99"/>
            <p:cNvSpPr>
              <a:spLocks noChangeShapeType="1"/>
            </p:cNvSpPr>
            <p:nvPr/>
          </p:nvSpPr>
          <p:spPr bwMode="auto">
            <a:xfrm>
              <a:off x="8156" y="1211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61" name="Line 100"/>
            <p:cNvSpPr>
              <a:spLocks noChangeShapeType="1"/>
            </p:cNvSpPr>
            <p:nvPr/>
          </p:nvSpPr>
          <p:spPr bwMode="auto">
            <a:xfrm>
              <a:off x="8156" y="1220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62" name="Line 101"/>
            <p:cNvSpPr>
              <a:spLocks noChangeShapeType="1"/>
            </p:cNvSpPr>
            <p:nvPr/>
          </p:nvSpPr>
          <p:spPr bwMode="auto">
            <a:xfrm>
              <a:off x="8156" y="1228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63" name="Line 102"/>
            <p:cNvSpPr>
              <a:spLocks noChangeShapeType="1"/>
            </p:cNvSpPr>
            <p:nvPr/>
          </p:nvSpPr>
          <p:spPr bwMode="auto">
            <a:xfrm>
              <a:off x="8156" y="1237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64" name="Line 103"/>
            <p:cNvSpPr>
              <a:spLocks noChangeShapeType="1"/>
            </p:cNvSpPr>
            <p:nvPr/>
          </p:nvSpPr>
          <p:spPr bwMode="auto">
            <a:xfrm>
              <a:off x="8156" y="1245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65" name="Line 104"/>
            <p:cNvSpPr>
              <a:spLocks noChangeShapeType="1"/>
            </p:cNvSpPr>
            <p:nvPr/>
          </p:nvSpPr>
          <p:spPr bwMode="auto">
            <a:xfrm>
              <a:off x="8156" y="1253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66" name="Line 105"/>
            <p:cNvSpPr>
              <a:spLocks noChangeShapeType="1"/>
            </p:cNvSpPr>
            <p:nvPr/>
          </p:nvSpPr>
          <p:spPr bwMode="auto">
            <a:xfrm>
              <a:off x="8156" y="1262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67" name="Line 106"/>
            <p:cNvSpPr>
              <a:spLocks noChangeShapeType="1"/>
            </p:cNvSpPr>
            <p:nvPr/>
          </p:nvSpPr>
          <p:spPr bwMode="auto">
            <a:xfrm>
              <a:off x="8156" y="1270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68" name="Line 107"/>
            <p:cNvSpPr>
              <a:spLocks noChangeShapeType="1"/>
            </p:cNvSpPr>
            <p:nvPr/>
          </p:nvSpPr>
          <p:spPr bwMode="auto">
            <a:xfrm>
              <a:off x="8156" y="1279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69" name="Line 108"/>
            <p:cNvSpPr>
              <a:spLocks noChangeShapeType="1"/>
            </p:cNvSpPr>
            <p:nvPr/>
          </p:nvSpPr>
          <p:spPr bwMode="auto">
            <a:xfrm>
              <a:off x="8156" y="1287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70" name="Line 109"/>
            <p:cNvSpPr>
              <a:spLocks noChangeShapeType="1"/>
            </p:cNvSpPr>
            <p:nvPr/>
          </p:nvSpPr>
          <p:spPr bwMode="auto">
            <a:xfrm>
              <a:off x="8156" y="1295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71" name="Line 110"/>
            <p:cNvSpPr>
              <a:spLocks noChangeShapeType="1"/>
            </p:cNvSpPr>
            <p:nvPr/>
          </p:nvSpPr>
          <p:spPr bwMode="auto">
            <a:xfrm>
              <a:off x="8156" y="1304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72" name="Line 111"/>
            <p:cNvSpPr>
              <a:spLocks noChangeShapeType="1"/>
            </p:cNvSpPr>
            <p:nvPr/>
          </p:nvSpPr>
          <p:spPr bwMode="auto">
            <a:xfrm>
              <a:off x="8156" y="1312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73" name="Line 112"/>
            <p:cNvSpPr>
              <a:spLocks noChangeShapeType="1"/>
            </p:cNvSpPr>
            <p:nvPr/>
          </p:nvSpPr>
          <p:spPr bwMode="auto">
            <a:xfrm>
              <a:off x="8156" y="1321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74" name="Line 113"/>
            <p:cNvSpPr>
              <a:spLocks noChangeShapeType="1"/>
            </p:cNvSpPr>
            <p:nvPr/>
          </p:nvSpPr>
          <p:spPr bwMode="auto">
            <a:xfrm>
              <a:off x="8156" y="1329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75" name="Line 114"/>
            <p:cNvSpPr>
              <a:spLocks noChangeShapeType="1"/>
            </p:cNvSpPr>
            <p:nvPr/>
          </p:nvSpPr>
          <p:spPr bwMode="auto">
            <a:xfrm>
              <a:off x="8156" y="1337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76" name="Line 115"/>
            <p:cNvSpPr>
              <a:spLocks noChangeShapeType="1"/>
            </p:cNvSpPr>
            <p:nvPr/>
          </p:nvSpPr>
          <p:spPr bwMode="auto">
            <a:xfrm>
              <a:off x="8156" y="1346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77" name="Line 116"/>
            <p:cNvSpPr>
              <a:spLocks noChangeShapeType="1"/>
            </p:cNvSpPr>
            <p:nvPr/>
          </p:nvSpPr>
          <p:spPr bwMode="auto">
            <a:xfrm>
              <a:off x="8156" y="1354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78" name="Line 117"/>
            <p:cNvSpPr>
              <a:spLocks noChangeShapeType="1"/>
            </p:cNvSpPr>
            <p:nvPr/>
          </p:nvSpPr>
          <p:spPr bwMode="auto">
            <a:xfrm>
              <a:off x="8156" y="1363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79" name="Line 118"/>
            <p:cNvSpPr>
              <a:spLocks noChangeShapeType="1"/>
            </p:cNvSpPr>
            <p:nvPr/>
          </p:nvSpPr>
          <p:spPr bwMode="auto">
            <a:xfrm>
              <a:off x="8156" y="1371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80" name="Line 119"/>
            <p:cNvSpPr>
              <a:spLocks noChangeShapeType="1"/>
            </p:cNvSpPr>
            <p:nvPr/>
          </p:nvSpPr>
          <p:spPr bwMode="auto">
            <a:xfrm>
              <a:off x="8156" y="1379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81" name="Line 120"/>
            <p:cNvSpPr>
              <a:spLocks noChangeShapeType="1"/>
            </p:cNvSpPr>
            <p:nvPr/>
          </p:nvSpPr>
          <p:spPr bwMode="auto">
            <a:xfrm>
              <a:off x="8156" y="1388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82" name="Line 121"/>
            <p:cNvSpPr>
              <a:spLocks noChangeShapeType="1"/>
            </p:cNvSpPr>
            <p:nvPr/>
          </p:nvSpPr>
          <p:spPr bwMode="auto">
            <a:xfrm>
              <a:off x="8156" y="1396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83" name="Line 122"/>
            <p:cNvSpPr>
              <a:spLocks noChangeShapeType="1"/>
            </p:cNvSpPr>
            <p:nvPr/>
          </p:nvSpPr>
          <p:spPr bwMode="auto">
            <a:xfrm>
              <a:off x="8156" y="1405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85" name="Line 123"/>
            <p:cNvSpPr>
              <a:spLocks noChangeShapeType="1"/>
            </p:cNvSpPr>
            <p:nvPr/>
          </p:nvSpPr>
          <p:spPr bwMode="auto">
            <a:xfrm>
              <a:off x="8156" y="1413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86" name="Line 124"/>
            <p:cNvSpPr>
              <a:spLocks noChangeShapeType="1"/>
            </p:cNvSpPr>
            <p:nvPr/>
          </p:nvSpPr>
          <p:spPr bwMode="auto">
            <a:xfrm>
              <a:off x="8156" y="1421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87" name="Line 125"/>
            <p:cNvSpPr>
              <a:spLocks noChangeShapeType="1"/>
            </p:cNvSpPr>
            <p:nvPr/>
          </p:nvSpPr>
          <p:spPr bwMode="auto">
            <a:xfrm>
              <a:off x="8156" y="1430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88" name="Line 126"/>
            <p:cNvSpPr>
              <a:spLocks noChangeShapeType="1"/>
            </p:cNvSpPr>
            <p:nvPr/>
          </p:nvSpPr>
          <p:spPr bwMode="auto">
            <a:xfrm>
              <a:off x="8156" y="1438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89" name="Line 127"/>
            <p:cNvSpPr>
              <a:spLocks noChangeShapeType="1"/>
            </p:cNvSpPr>
            <p:nvPr/>
          </p:nvSpPr>
          <p:spPr bwMode="auto">
            <a:xfrm>
              <a:off x="8156" y="1447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90" name="Line 128"/>
            <p:cNvSpPr>
              <a:spLocks noChangeShapeType="1"/>
            </p:cNvSpPr>
            <p:nvPr/>
          </p:nvSpPr>
          <p:spPr bwMode="auto">
            <a:xfrm>
              <a:off x="8156" y="1455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91" name="Line 129"/>
            <p:cNvSpPr>
              <a:spLocks noChangeShapeType="1"/>
            </p:cNvSpPr>
            <p:nvPr/>
          </p:nvSpPr>
          <p:spPr bwMode="auto">
            <a:xfrm>
              <a:off x="8156" y="1463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92" name="Line 130"/>
            <p:cNvSpPr>
              <a:spLocks noChangeShapeType="1"/>
            </p:cNvSpPr>
            <p:nvPr/>
          </p:nvSpPr>
          <p:spPr bwMode="auto">
            <a:xfrm>
              <a:off x="8156" y="1472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93" name="Line 131"/>
            <p:cNvSpPr>
              <a:spLocks noChangeShapeType="1"/>
            </p:cNvSpPr>
            <p:nvPr/>
          </p:nvSpPr>
          <p:spPr bwMode="auto">
            <a:xfrm>
              <a:off x="8156" y="1480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94" name="Line 132"/>
            <p:cNvSpPr>
              <a:spLocks noChangeShapeType="1"/>
            </p:cNvSpPr>
            <p:nvPr/>
          </p:nvSpPr>
          <p:spPr bwMode="auto">
            <a:xfrm>
              <a:off x="8156" y="1489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95" name="Line 133"/>
            <p:cNvSpPr>
              <a:spLocks noChangeShapeType="1"/>
            </p:cNvSpPr>
            <p:nvPr/>
          </p:nvSpPr>
          <p:spPr bwMode="auto">
            <a:xfrm>
              <a:off x="8156" y="1497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96" name="Line 134"/>
            <p:cNvSpPr>
              <a:spLocks noChangeShapeType="1"/>
            </p:cNvSpPr>
            <p:nvPr/>
          </p:nvSpPr>
          <p:spPr bwMode="auto">
            <a:xfrm>
              <a:off x="8156" y="1505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97" name="Line 135"/>
            <p:cNvSpPr>
              <a:spLocks noChangeShapeType="1"/>
            </p:cNvSpPr>
            <p:nvPr/>
          </p:nvSpPr>
          <p:spPr bwMode="auto">
            <a:xfrm>
              <a:off x="8156" y="1514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98" name="Line 136"/>
            <p:cNvSpPr>
              <a:spLocks noChangeShapeType="1"/>
            </p:cNvSpPr>
            <p:nvPr/>
          </p:nvSpPr>
          <p:spPr bwMode="auto">
            <a:xfrm>
              <a:off x="8156" y="1522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099" name="Line 137"/>
            <p:cNvSpPr>
              <a:spLocks noChangeShapeType="1"/>
            </p:cNvSpPr>
            <p:nvPr/>
          </p:nvSpPr>
          <p:spPr bwMode="auto">
            <a:xfrm>
              <a:off x="8156" y="1531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00" name="Line 138"/>
            <p:cNvSpPr>
              <a:spLocks noChangeShapeType="1"/>
            </p:cNvSpPr>
            <p:nvPr/>
          </p:nvSpPr>
          <p:spPr bwMode="auto">
            <a:xfrm>
              <a:off x="8156" y="1539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01" name="Line 139"/>
            <p:cNvSpPr>
              <a:spLocks noChangeShapeType="1"/>
            </p:cNvSpPr>
            <p:nvPr/>
          </p:nvSpPr>
          <p:spPr bwMode="auto">
            <a:xfrm>
              <a:off x="8156" y="1547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02" name="Line 140"/>
            <p:cNvSpPr>
              <a:spLocks noChangeShapeType="1"/>
            </p:cNvSpPr>
            <p:nvPr/>
          </p:nvSpPr>
          <p:spPr bwMode="auto">
            <a:xfrm>
              <a:off x="8156" y="1556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03" name="Line 141"/>
            <p:cNvSpPr>
              <a:spLocks noChangeShapeType="1"/>
            </p:cNvSpPr>
            <p:nvPr/>
          </p:nvSpPr>
          <p:spPr bwMode="auto">
            <a:xfrm>
              <a:off x="8156" y="1564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04" name="Line 142"/>
            <p:cNvSpPr>
              <a:spLocks noChangeShapeType="1"/>
            </p:cNvSpPr>
            <p:nvPr/>
          </p:nvSpPr>
          <p:spPr bwMode="auto">
            <a:xfrm>
              <a:off x="8156" y="1573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05" name="Line 143"/>
            <p:cNvSpPr>
              <a:spLocks noChangeShapeType="1"/>
            </p:cNvSpPr>
            <p:nvPr/>
          </p:nvSpPr>
          <p:spPr bwMode="auto">
            <a:xfrm>
              <a:off x="8156" y="1581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06" name="Line 144"/>
            <p:cNvSpPr>
              <a:spLocks noChangeShapeType="1"/>
            </p:cNvSpPr>
            <p:nvPr/>
          </p:nvSpPr>
          <p:spPr bwMode="auto">
            <a:xfrm>
              <a:off x="8156" y="1589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07" name="Line 145"/>
            <p:cNvSpPr>
              <a:spLocks noChangeShapeType="1"/>
            </p:cNvSpPr>
            <p:nvPr/>
          </p:nvSpPr>
          <p:spPr bwMode="auto">
            <a:xfrm>
              <a:off x="8156" y="1598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08" name="Line 146"/>
            <p:cNvSpPr>
              <a:spLocks noChangeShapeType="1"/>
            </p:cNvSpPr>
            <p:nvPr/>
          </p:nvSpPr>
          <p:spPr bwMode="auto">
            <a:xfrm>
              <a:off x="8156" y="1606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09" name="Line 147"/>
            <p:cNvSpPr>
              <a:spLocks noChangeShapeType="1"/>
            </p:cNvSpPr>
            <p:nvPr/>
          </p:nvSpPr>
          <p:spPr bwMode="auto">
            <a:xfrm>
              <a:off x="8156" y="1615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10" name="Line 148"/>
            <p:cNvSpPr>
              <a:spLocks noChangeShapeType="1"/>
            </p:cNvSpPr>
            <p:nvPr/>
          </p:nvSpPr>
          <p:spPr bwMode="auto">
            <a:xfrm>
              <a:off x="8156" y="1623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11" name="Line 149"/>
            <p:cNvSpPr>
              <a:spLocks noChangeShapeType="1"/>
            </p:cNvSpPr>
            <p:nvPr/>
          </p:nvSpPr>
          <p:spPr bwMode="auto">
            <a:xfrm>
              <a:off x="8156" y="1631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12" name="Line 150"/>
            <p:cNvSpPr>
              <a:spLocks noChangeShapeType="1"/>
            </p:cNvSpPr>
            <p:nvPr/>
          </p:nvSpPr>
          <p:spPr bwMode="auto">
            <a:xfrm>
              <a:off x="8156" y="1640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14" name="Line 151"/>
            <p:cNvSpPr>
              <a:spLocks noChangeShapeType="1"/>
            </p:cNvSpPr>
            <p:nvPr/>
          </p:nvSpPr>
          <p:spPr bwMode="auto">
            <a:xfrm>
              <a:off x="8156" y="1648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15" name="Line 152"/>
            <p:cNvSpPr>
              <a:spLocks noChangeShapeType="1"/>
            </p:cNvSpPr>
            <p:nvPr/>
          </p:nvSpPr>
          <p:spPr bwMode="auto">
            <a:xfrm>
              <a:off x="8156" y="1657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16" name="Line 153"/>
            <p:cNvSpPr>
              <a:spLocks noChangeShapeType="1"/>
            </p:cNvSpPr>
            <p:nvPr/>
          </p:nvSpPr>
          <p:spPr bwMode="auto">
            <a:xfrm>
              <a:off x="8156" y="1665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17" name="Line 154"/>
            <p:cNvSpPr>
              <a:spLocks noChangeShapeType="1"/>
            </p:cNvSpPr>
            <p:nvPr/>
          </p:nvSpPr>
          <p:spPr bwMode="auto">
            <a:xfrm>
              <a:off x="8156" y="1673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18" name="Line 155"/>
            <p:cNvSpPr>
              <a:spLocks noChangeShapeType="1"/>
            </p:cNvSpPr>
            <p:nvPr/>
          </p:nvSpPr>
          <p:spPr bwMode="auto">
            <a:xfrm>
              <a:off x="8156" y="1682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19" name="Line 156"/>
            <p:cNvSpPr>
              <a:spLocks noChangeShapeType="1"/>
            </p:cNvSpPr>
            <p:nvPr/>
          </p:nvSpPr>
          <p:spPr bwMode="auto">
            <a:xfrm>
              <a:off x="8156" y="1690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20" name="Line 157"/>
            <p:cNvSpPr>
              <a:spLocks noChangeShapeType="1"/>
            </p:cNvSpPr>
            <p:nvPr/>
          </p:nvSpPr>
          <p:spPr bwMode="auto">
            <a:xfrm>
              <a:off x="8156" y="1699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21" name="Line 158"/>
            <p:cNvSpPr>
              <a:spLocks noChangeShapeType="1"/>
            </p:cNvSpPr>
            <p:nvPr/>
          </p:nvSpPr>
          <p:spPr bwMode="auto">
            <a:xfrm>
              <a:off x="8156" y="1707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22" name="Line 159"/>
            <p:cNvSpPr>
              <a:spLocks noChangeShapeType="1"/>
            </p:cNvSpPr>
            <p:nvPr/>
          </p:nvSpPr>
          <p:spPr bwMode="auto">
            <a:xfrm>
              <a:off x="8156" y="1715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23" name="Line 160"/>
            <p:cNvSpPr>
              <a:spLocks noChangeShapeType="1"/>
            </p:cNvSpPr>
            <p:nvPr/>
          </p:nvSpPr>
          <p:spPr bwMode="auto">
            <a:xfrm>
              <a:off x="8156" y="1724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24" name="Line 161"/>
            <p:cNvSpPr>
              <a:spLocks noChangeShapeType="1"/>
            </p:cNvSpPr>
            <p:nvPr/>
          </p:nvSpPr>
          <p:spPr bwMode="auto">
            <a:xfrm>
              <a:off x="8156" y="1732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25" name="Line 162"/>
            <p:cNvSpPr>
              <a:spLocks noChangeShapeType="1"/>
            </p:cNvSpPr>
            <p:nvPr/>
          </p:nvSpPr>
          <p:spPr bwMode="auto">
            <a:xfrm>
              <a:off x="8156" y="1741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26" name="Line 163"/>
            <p:cNvSpPr>
              <a:spLocks noChangeShapeType="1"/>
            </p:cNvSpPr>
            <p:nvPr/>
          </p:nvSpPr>
          <p:spPr bwMode="auto">
            <a:xfrm>
              <a:off x="8156" y="1749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27" name="Line 164"/>
            <p:cNvSpPr>
              <a:spLocks noChangeShapeType="1"/>
            </p:cNvSpPr>
            <p:nvPr/>
          </p:nvSpPr>
          <p:spPr bwMode="auto">
            <a:xfrm>
              <a:off x="8156" y="1757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28" name="Line 165"/>
            <p:cNvSpPr>
              <a:spLocks noChangeShapeType="1"/>
            </p:cNvSpPr>
            <p:nvPr/>
          </p:nvSpPr>
          <p:spPr bwMode="auto">
            <a:xfrm>
              <a:off x="8156" y="1766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29" name="Line 166"/>
            <p:cNvSpPr>
              <a:spLocks noChangeShapeType="1"/>
            </p:cNvSpPr>
            <p:nvPr/>
          </p:nvSpPr>
          <p:spPr bwMode="auto">
            <a:xfrm>
              <a:off x="8156" y="1774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30" name="Line 167"/>
            <p:cNvSpPr>
              <a:spLocks noChangeShapeType="1"/>
            </p:cNvSpPr>
            <p:nvPr/>
          </p:nvSpPr>
          <p:spPr bwMode="auto">
            <a:xfrm>
              <a:off x="8156" y="1783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31" name="Line 168"/>
            <p:cNvSpPr>
              <a:spLocks noChangeShapeType="1"/>
            </p:cNvSpPr>
            <p:nvPr/>
          </p:nvSpPr>
          <p:spPr bwMode="auto">
            <a:xfrm>
              <a:off x="8156" y="1791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32" name="Line 169"/>
            <p:cNvSpPr>
              <a:spLocks noChangeShapeType="1"/>
            </p:cNvSpPr>
            <p:nvPr/>
          </p:nvSpPr>
          <p:spPr bwMode="auto">
            <a:xfrm>
              <a:off x="8156" y="1799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33" name="Line 170"/>
            <p:cNvSpPr>
              <a:spLocks noChangeShapeType="1"/>
            </p:cNvSpPr>
            <p:nvPr/>
          </p:nvSpPr>
          <p:spPr bwMode="auto">
            <a:xfrm>
              <a:off x="8156" y="1808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34" name="Line 171"/>
            <p:cNvSpPr>
              <a:spLocks noChangeShapeType="1"/>
            </p:cNvSpPr>
            <p:nvPr/>
          </p:nvSpPr>
          <p:spPr bwMode="auto">
            <a:xfrm>
              <a:off x="8156" y="1816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35" name="Line 172"/>
            <p:cNvSpPr>
              <a:spLocks noChangeShapeType="1"/>
            </p:cNvSpPr>
            <p:nvPr/>
          </p:nvSpPr>
          <p:spPr bwMode="auto">
            <a:xfrm>
              <a:off x="8156" y="1825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36" name="Line 173"/>
            <p:cNvSpPr>
              <a:spLocks noChangeShapeType="1"/>
            </p:cNvSpPr>
            <p:nvPr/>
          </p:nvSpPr>
          <p:spPr bwMode="auto">
            <a:xfrm>
              <a:off x="8156" y="1833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37" name="Line 174"/>
            <p:cNvSpPr>
              <a:spLocks noChangeShapeType="1"/>
            </p:cNvSpPr>
            <p:nvPr/>
          </p:nvSpPr>
          <p:spPr bwMode="auto">
            <a:xfrm>
              <a:off x="8156" y="1841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38" name="Line 175"/>
            <p:cNvSpPr>
              <a:spLocks noChangeShapeType="1"/>
            </p:cNvSpPr>
            <p:nvPr/>
          </p:nvSpPr>
          <p:spPr bwMode="auto">
            <a:xfrm>
              <a:off x="8156" y="1850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39" name="Line 176"/>
            <p:cNvSpPr>
              <a:spLocks noChangeShapeType="1"/>
            </p:cNvSpPr>
            <p:nvPr/>
          </p:nvSpPr>
          <p:spPr bwMode="auto">
            <a:xfrm>
              <a:off x="8156" y="1858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40" name="Line 177"/>
            <p:cNvSpPr>
              <a:spLocks noChangeShapeType="1"/>
            </p:cNvSpPr>
            <p:nvPr/>
          </p:nvSpPr>
          <p:spPr bwMode="auto">
            <a:xfrm>
              <a:off x="8156" y="1867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41" name="Line 178"/>
            <p:cNvSpPr>
              <a:spLocks noChangeShapeType="1"/>
            </p:cNvSpPr>
            <p:nvPr/>
          </p:nvSpPr>
          <p:spPr bwMode="auto">
            <a:xfrm>
              <a:off x="8156" y="1875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42" name="Line 179"/>
            <p:cNvSpPr>
              <a:spLocks noChangeShapeType="1"/>
            </p:cNvSpPr>
            <p:nvPr/>
          </p:nvSpPr>
          <p:spPr bwMode="auto">
            <a:xfrm>
              <a:off x="8156" y="1883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43" name="Line 180"/>
            <p:cNvSpPr>
              <a:spLocks noChangeShapeType="1"/>
            </p:cNvSpPr>
            <p:nvPr/>
          </p:nvSpPr>
          <p:spPr bwMode="auto">
            <a:xfrm>
              <a:off x="8156" y="1892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44" name="Line 181"/>
            <p:cNvSpPr>
              <a:spLocks noChangeShapeType="1"/>
            </p:cNvSpPr>
            <p:nvPr/>
          </p:nvSpPr>
          <p:spPr bwMode="auto">
            <a:xfrm>
              <a:off x="8156" y="1900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45" name="Line 182"/>
            <p:cNvSpPr>
              <a:spLocks noChangeShapeType="1"/>
            </p:cNvSpPr>
            <p:nvPr/>
          </p:nvSpPr>
          <p:spPr bwMode="auto">
            <a:xfrm>
              <a:off x="8156" y="1909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46" name="Line 183"/>
            <p:cNvSpPr>
              <a:spLocks noChangeShapeType="1"/>
            </p:cNvSpPr>
            <p:nvPr/>
          </p:nvSpPr>
          <p:spPr bwMode="auto">
            <a:xfrm>
              <a:off x="8156" y="1917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47" name="Line 184"/>
            <p:cNvSpPr>
              <a:spLocks noChangeShapeType="1"/>
            </p:cNvSpPr>
            <p:nvPr/>
          </p:nvSpPr>
          <p:spPr bwMode="auto">
            <a:xfrm>
              <a:off x="8156" y="1925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48" name="Line 185"/>
            <p:cNvSpPr>
              <a:spLocks noChangeShapeType="1"/>
            </p:cNvSpPr>
            <p:nvPr/>
          </p:nvSpPr>
          <p:spPr bwMode="auto">
            <a:xfrm>
              <a:off x="8156" y="1934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49" name="Line 186"/>
            <p:cNvSpPr>
              <a:spLocks noChangeShapeType="1"/>
            </p:cNvSpPr>
            <p:nvPr/>
          </p:nvSpPr>
          <p:spPr bwMode="auto">
            <a:xfrm>
              <a:off x="8156" y="1942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50" name="Line 187"/>
            <p:cNvSpPr>
              <a:spLocks noChangeShapeType="1"/>
            </p:cNvSpPr>
            <p:nvPr/>
          </p:nvSpPr>
          <p:spPr bwMode="auto">
            <a:xfrm>
              <a:off x="8156" y="1951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51" name="Line 188"/>
            <p:cNvSpPr>
              <a:spLocks noChangeShapeType="1"/>
            </p:cNvSpPr>
            <p:nvPr/>
          </p:nvSpPr>
          <p:spPr bwMode="auto">
            <a:xfrm>
              <a:off x="8156" y="1959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52" name="Line 189"/>
            <p:cNvSpPr>
              <a:spLocks noChangeShapeType="1"/>
            </p:cNvSpPr>
            <p:nvPr/>
          </p:nvSpPr>
          <p:spPr bwMode="auto">
            <a:xfrm>
              <a:off x="8156" y="1967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53" name="Line 190"/>
            <p:cNvSpPr>
              <a:spLocks noChangeShapeType="1"/>
            </p:cNvSpPr>
            <p:nvPr/>
          </p:nvSpPr>
          <p:spPr bwMode="auto">
            <a:xfrm>
              <a:off x="8156" y="1976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54" name="Line 191"/>
            <p:cNvSpPr>
              <a:spLocks noChangeShapeType="1"/>
            </p:cNvSpPr>
            <p:nvPr/>
          </p:nvSpPr>
          <p:spPr bwMode="auto">
            <a:xfrm>
              <a:off x="8156" y="1984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55" name="Line 192"/>
            <p:cNvSpPr>
              <a:spLocks noChangeShapeType="1"/>
            </p:cNvSpPr>
            <p:nvPr/>
          </p:nvSpPr>
          <p:spPr bwMode="auto">
            <a:xfrm>
              <a:off x="8156" y="1993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56" name="Line 193"/>
            <p:cNvSpPr>
              <a:spLocks noChangeShapeType="1"/>
            </p:cNvSpPr>
            <p:nvPr/>
          </p:nvSpPr>
          <p:spPr bwMode="auto">
            <a:xfrm>
              <a:off x="8156" y="2001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57" name="Line 194"/>
            <p:cNvSpPr>
              <a:spLocks noChangeShapeType="1"/>
            </p:cNvSpPr>
            <p:nvPr/>
          </p:nvSpPr>
          <p:spPr bwMode="auto">
            <a:xfrm>
              <a:off x="8156" y="2009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58" name="Line 195"/>
            <p:cNvSpPr>
              <a:spLocks noChangeShapeType="1"/>
            </p:cNvSpPr>
            <p:nvPr/>
          </p:nvSpPr>
          <p:spPr bwMode="auto">
            <a:xfrm>
              <a:off x="8156" y="2018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59" name="Line 196"/>
            <p:cNvSpPr>
              <a:spLocks noChangeShapeType="1"/>
            </p:cNvSpPr>
            <p:nvPr/>
          </p:nvSpPr>
          <p:spPr bwMode="auto">
            <a:xfrm>
              <a:off x="8156" y="2026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60" name="Line 197"/>
            <p:cNvSpPr>
              <a:spLocks noChangeShapeType="1"/>
            </p:cNvSpPr>
            <p:nvPr/>
          </p:nvSpPr>
          <p:spPr bwMode="auto">
            <a:xfrm>
              <a:off x="8156" y="2035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sp>
          <p:nvSpPr>
            <p:cNvPr id="1161" name="Line 198"/>
            <p:cNvSpPr>
              <a:spLocks noChangeShapeType="1"/>
            </p:cNvSpPr>
            <p:nvPr/>
          </p:nvSpPr>
          <p:spPr bwMode="auto">
            <a:xfrm>
              <a:off x="8156" y="2043"/>
              <a:ext cx="9" cy="0"/>
            </a:xfrm>
            <a:prstGeom prst="line">
              <a:avLst/>
            </a:prstGeom>
            <a:noFill/>
            <a:ln w="5334">
              <a:solidFill>
                <a:srgbClr val="39393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r-TR"/>
            </a:p>
          </p:txBody>
        </p:sp>
        <p:pic>
          <p:nvPicPr>
            <p:cNvPr id="1223" name="Picture 199"/>
            <p:cNvPicPr>
              <a:picLocks noChangeAspect="1" noChangeArrowheads="1"/>
            </p:cNvPicPr>
            <p:nvPr/>
          </p:nvPicPr>
          <p:blipFill>
            <a:blip r:embed="rId7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5" y="468"/>
              <a:ext cx="1537" cy="3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4" name="Picture 200"/>
            <p:cNvPicPr>
              <a:picLocks noChangeAspect="1" noChangeArrowheads="1"/>
            </p:cNvPicPr>
            <p:nvPr/>
          </p:nvPicPr>
          <p:blipFill>
            <a:blip r:embed="rId8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5" y="703"/>
              <a:ext cx="1940" cy="39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5" name="Picture 201"/>
            <p:cNvPicPr>
              <a:picLocks noChangeAspect="1" noChangeArrowheads="1"/>
            </p:cNvPicPr>
            <p:nvPr/>
          </p:nvPicPr>
          <p:blipFill>
            <a:blip r:embed="rId9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56" y="703"/>
              <a:ext cx="2100" cy="4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6" name="Picture 202"/>
            <p:cNvPicPr>
              <a:picLocks noChangeAspect="1" noChangeArrowheads="1"/>
            </p:cNvPicPr>
            <p:nvPr/>
          </p:nvPicPr>
          <p:blipFill>
            <a:blip r:embed="rId10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42" y="1140"/>
              <a:ext cx="2772" cy="40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Sağ Ayraç 2"/>
          <p:cNvSpPr/>
          <p:nvPr/>
        </p:nvSpPr>
        <p:spPr>
          <a:xfrm>
            <a:off x="6558875" y="2060370"/>
            <a:ext cx="1399077" cy="4150426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" name="Dikdörtgen 3"/>
          <p:cNvSpPr/>
          <p:nvPr/>
        </p:nvSpPr>
        <p:spPr>
          <a:xfrm>
            <a:off x="7715273" y="3508702"/>
            <a:ext cx="1285884" cy="133597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 smtClean="0">
                <a:solidFill>
                  <a:schemeClr val="tx1"/>
                </a:solidFill>
              </a:rPr>
              <a:t>Biz bu bölüme ağırlık vereceğiz.</a:t>
            </a:r>
            <a:endParaRPr lang="tr-TR" b="1" dirty="0">
              <a:solidFill>
                <a:schemeClr val="tx1"/>
              </a:solidFill>
            </a:endParaRPr>
          </a:p>
        </p:txBody>
      </p:sp>
      <p:pic>
        <p:nvPicPr>
          <p:cNvPr id="206" name="205 Resim" descr="C:\Users\serap.gokmen\Desktop\indir.png"/>
          <p:cNvPicPr/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85720" y="357166"/>
            <a:ext cx="1000132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" name="206 Dikdörtgen"/>
          <p:cNvSpPr/>
          <p:nvPr/>
        </p:nvSpPr>
        <p:spPr>
          <a:xfrm>
            <a:off x="3143240" y="6286520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0275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857356" y="285728"/>
            <a:ext cx="5715040" cy="47626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b="1" dirty="0">
                <a:solidFill>
                  <a:schemeClr val="tx1"/>
                </a:solidFill>
              </a:rPr>
              <a:t>Günümüzde İklim Değişikliği Beklentileri</a:t>
            </a:r>
          </a:p>
        </p:txBody>
      </p:sp>
      <p:sp>
        <p:nvSpPr>
          <p:cNvPr id="5" name="Dikdörtgen 4"/>
          <p:cNvSpPr/>
          <p:nvPr/>
        </p:nvSpPr>
        <p:spPr>
          <a:xfrm>
            <a:off x="2857488" y="1285860"/>
            <a:ext cx="1458516" cy="285753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b="1" dirty="0">
                <a:solidFill>
                  <a:schemeClr val="tx1"/>
                </a:solidFill>
              </a:rPr>
              <a:t>Olaylar</a:t>
            </a:r>
          </a:p>
        </p:txBody>
      </p:sp>
      <p:sp>
        <p:nvSpPr>
          <p:cNvPr id="6" name="Dikdörtgen 5"/>
          <p:cNvSpPr/>
          <p:nvPr/>
        </p:nvSpPr>
        <p:spPr>
          <a:xfrm>
            <a:off x="2285984" y="1714488"/>
            <a:ext cx="2430065" cy="50006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b="1" dirty="0"/>
              <a:t>Daha Sıcak Günler</a:t>
            </a:r>
          </a:p>
        </p:txBody>
      </p:sp>
      <p:sp>
        <p:nvSpPr>
          <p:cNvPr id="7" name="Dikdörtgen 6"/>
          <p:cNvSpPr/>
          <p:nvPr/>
        </p:nvSpPr>
        <p:spPr>
          <a:xfrm>
            <a:off x="5328048" y="1714488"/>
            <a:ext cx="1315654" cy="42862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dirty="0"/>
              <a:t>Neredeyse Kesin %99</a:t>
            </a:r>
          </a:p>
        </p:txBody>
      </p:sp>
      <p:sp>
        <p:nvSpPr>
          <p:cNvPr id="8" name="Dikdörtgen 7"/>
          <p:cNvSpPr/>
          <p:nvPr/>
        </p:nvSpPr>
        <p:spPr>
          <a:xfrm>
            <a:off x="5328049" y="1285859"/>
            <a:ext cx="1296590" cy="285753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b="1" dirty="0">
                <a:solidFill>
                  <a:schemeClr val="tx1"/>
                </a:solidFill>
              </a:rPr>
              <a:t>Olasılı</a:t>
            </a:r>
            <a:r>
              <a:rPr lang="tr-TR" dirty="0"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9" name="Dikdörtgen 8"/>
          <p:cNvSpPr/>
          <p:nvPr/>
        </p:nvSpPr>
        <p:spPr>
          <a:xfrm>
            <a:off x="2303861" y="2428868"/>
            <a:ext cx="2430065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b="1" dirty="0"/>
              <a:t>Çok Sıcak Hava Dalgaları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5286380" y="2357430"/>
            <a:ext cx="1285884" cy="64294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1600" dirty="0"/>
              <a:t>Kuvvetle Muhtemel &gt; %90</a:t>
            </a:r>
          </a:p>
        </p:txBody>
      </p:sp>
      <p:sp>
        <p:nvSpPr>
          <p:cNvPr id="11" name="Dikdörtgen 10"/>
          <p:cNvSpPr/>
          <p:nvPr/>
        </p:nvSpPr>
        <p:spPr>
          <a:xfrm>
            <a:off x="5286380" y="3143248"/>
            <a:ext cx="1285884" cy="64294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1600" dirty="0"/>
              <a:t>Kuvvetle Muhtemel &gt; %90</a:t>
            </a:r>
          </a:p>
        </p:txBody>
      </p:sp>
      <p:sp>
        <p:nvSpPr>
          <p:cNvPr id="12" name="Dikdörtgen 11"/>
          <p:cNvSpPr/>
          <p:nvPr/>
        </p:nvSpPr>
        <p:spPr>
          <a:xfrm>
            <a:off x="5328049" y="4071942"/>
            <a:ext cx="1244215" cy="50006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dirty="0">
                <a:solidFill>
                  <a:schemeClr val="tx1"/>
                </a:solidFill>
              </a:rPr>
              <a:t>Muhtemel</a:t>
            </a:r>
          </a:p>
          <a:p>
            <a:pPr algn="ctr">
              <a:defRPr/>
            </a:pPr>
            <a:r>
              <a:rPr lang="tr-TR" dirty="0">
                <a:solidFill>
                  <a:schemeClr val="tx1"/>
                </a:solidFill>
              </a:rPr>
              <a:t>&gt; % 66</a:t>
            </a:r>
          </a:p>
        </p:txBody>
      </p:sp>
      <p:sp>
        <p:nvSpPr>
          <p:cNvPr id="13" name="Dikdörtgen 12"/>
          <p:cNvSpPr/>
          <p:nvPr/>
        </p:nvSpPr>
        <p:spPr>
          <a:xfrm>
            <a:off x="5357818" y="4857760"/>
            <a:ext cx="1214446" cy="50323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tr-TR" dirty="0">
                <a:solidFill>
                  <a:schemeClr val="tx1"/>
                </a:solidFill>
              </a:rPr>
              <a:t>Muhtemel</a:t>
            </a:r>
          </a:p>
          <a:p>
            <a:pPr algn="ctr">
              <a:defRPr/>
            </a:pPr>
            <a:r>
              <a:rPr lang="tr-TR" dirty="0">
                <a:solidFill>
                  <a:schemeClr val="tx1"/>
                </a:solidFill>
              </a:rPr>
              <a:t>&gt; % 66</a:t>
            </a:r>
          </a:p>
          <a:p>
            <a:pPr algn="ctr">
              <a:defRPr/>
            </a:pP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14" name="Dikdörtgen 13"/>
          <p:cNvSpPr/>
          <p:nvPr/>
        </p:nvSpPr>
        <p:spPr>
          <a:xfrm>
            <a:off x="5381624" y="5643578"/>
            <a:ext cx="1262077" cy="50006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tr-TR" dirty="0">
                <a:solidFill>
                  <a:schemeClr val="tx1"/>
                </a:solidFill>
              </a:rPr>
              <a:t>Muhtemel</a:t>
            </a:r>
          </a:p>
          <a:p>
            <a:pPr algn="ctr">
              <a:defRPr/>
            </a:pPr>
            <a:r>
              <a:rPr lang="tr-TR" dirty="0">
                <a:solidFill>
                  <a:schemeClr val="tx1"/>
                </a:solidFill>
              </a:rPr>
              <a:t>&gt; % 66</a:t>
            </a:r>
          </a:p>
          <a:p>
            <a:pPr algn="ctr">
              <a:defRPr/>
            </a:pP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15" name="Dikdörtgen 14"/>
          <p:cNvSpPr/>
          <p:nvPr/>
        </p:nvSpPr>
        <p:spPr>
          <a:xfrm>
            <a:off x="2303861" y="3214686"/>
            <a:ext cx="2430065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b="1" dirty="0"/>
              <a:t>Çok Daha Ağır Yağışlar</a:t>
            </a:r>
          </a:p>
        </p:txBody>
      </p:sp>
      <p:sp>
        <p:nvSpPr>
          <p:cNvPr id="16" name="Dikdörtgen 15"/>
          <p:cNvSpPr/>
          <p:nvPr/>
        </p:nvSpPr>
        <p:spPr>
          <a:xfrm>
            <a:off x="2214546" y="4071942"/>
            <a:ext cx="2572941" cy="4349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b="1" dirty="0"/>
              <a:t>Daha Çok Kuraklık</a:t>
            </a:r>
          </a:p>
        </p:txBody>
      </p:sp>
      <p:sp>
        <p:nvSpPr>
          <p:cNvPr id="17" name="Dikdörtgen 16"/>
          <p:cNvSpPr/>
          <p:nvPr/>
        </p:nvSpPr>
        <p:spPr>
          <a:xfrm>
            <a:off x="2285984" y="4857760"/>
            <a:ext cx="2430065" cy="4413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b="1" dirty="0"/>
              <a:t>Çok Yoğun Tropikal Kasırgalar</a:t>
            </a:r>
          </a:p>
        </p:txBody>
      </p:sp>
      <p:sp>
        <p:nvSpPr>
          <p:cNvPr id="18" name="Dikdörtgen 17"/>
          <p:cNvSpPr/>
          <p:nvPr/>
        </p:nvSpPr>
        <p:spPr>
          <a:xfrm>
            <a:off x="2285984" y="5643578"/>
            <a:ext cx="2430065" cy="5032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b="1" dirty="0"/>
              <a:t>Çok Daha Büyük Deniz Seviyesi Artışları</a:t>
            </a:r>
          </a:p>
        </p:txBody>
      </p:sp>
      <p:sp>
        <p:nvSpPr>
          <p:cNvPr id="19" name="Dikdörtgen 18"/>
          <p:cNvSpPr/>
          <p:nvPr/>
        </p:nvSpPr>
        <p:spPr>
          <a:xfrm>
            <a:off x="2214546" y="6357958"/>
            <a:ext cx="4374356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1400" dirty="0">
                <a:solidFill>
                  <a:schemeClr val="tx1"/>
                </a:solidFill>
              </a:rPr>
              <a:t>Kaynak: </a:t>
            </a:r>
            <a:r>
              <a:rPr lang="en-US" sz="1400" dirty="0">
                <a:solidFill>
                  <a:schemeClr val="tx1"/>
                </a:solidFill>
              </a:rPr>
              <a:t>IPCC </a:t>
            </a:r>
            <a:r>
              <a:rPr lang="tr-TR" sz="1400" dirty="0">
                <a:solidFill>
                  <a:schemeClr val="tx1"/>
                </a:solidFill>
              </a:rPr>
              <a:t>Olasılık </a:t>
            </a:r>
            <a:r>
              <a:rPr lang="tr-TR" sz="1400" dirty="0" err="1">
                <a:solidFill>
                  <a:schemeClr val="tx1"/>
                </a:solidFill>
              </a:rPr>
              <a:t>Sıkalası</a:t>
            </a:r>
            <a:r>
              <a:rPr lang="en-US" dirty="0"/>
              <a:t>.</a:t>
            </a:r>
            <a:endParaRPr lang="tr-TR" dirty="0"/>
          </a:p>
        </p:txBody>
      </p:sp>
      <p:pic>
        <p:nvPicPr>
          <p:cNvPr id="20" name="19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92869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Dikdörtgen"/>
          <p:cNvSpPr/>
          <p:nvPr/>
        </p:nvSpPr>
        <p:spPr>
          <a:xfrm>
            <a:off x="3500430" y="6596390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286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Unvan 1"/>
          <p:cNvSpPr>
            <a:spLocks noGrp="1"/>
          </p:cNvSpPr>
          <p:nvPr>
            <p:ph type="title"/>
          </p:nvPr>
        </p:nvSpPr>
        <p:spPr>
          <a:xfrm>
            <a:off x="1614488" y="188915"/>
            <a:ext cx="5915025" cy="71913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tr-TR" sz="2400" b="1" dirty="0"/>
              <a:t>Ego-</a:t>
            </a:r>
            <a:r>
              <a:rPr lang="tr-TR" sz="2400" b="1" dirty="0" err="1"/>
              <a:t>Sentrik</a:t>
            </a:r>
            <a:r>
              <a:rPr lang="tr-TR" sz="2400" b="1" dirty="0"/>
              <a:t> (merkezli) İnsandan, Eko-</a:t>
            </a:r>
            <a:r>
              <a:rPr lang="tr-TR" sz="2400" b="1" dirty="0" err="1"/>
              <a:t>Sentrik</a:t>
            </a:r>
            <a:r>
              <a:rPr lang="tr-TR" sz="2400" b="1" dirty="0"/>
              <a:t> İnsana Dönüşmek…</a:t>
            </a:r>
          </a:p>
        </p:txBody>
      </p:sp>
      <p:pic>
        <p:nvPicPr>
          <p:cNvPr id="6147" name="Resi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436" y="1125538"/>
            <a:ext cx="6003131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Resim" descr="C:\Users\serap.gokmen\Desktop\indir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14290"/>
            <a:ext cx="857256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86182" y="6286520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2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tr-TR" sz="4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Karbonmonoksit</a:t>
            </a:r>
            <a:r>
              <a:rPr lang="tr-TR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Zehirlenmelerinin  </a:t>
            </a:r>
          </a:p>
          <a:p>
            <a:pPr algn="ctr">
              <a:buNone/>
            </a:pPr>
            <a:r>
              <a:rPr lang="tr-TR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Önlenmesi </a:t>
            </a:r>
          </a:p>
          <a:p>
            <a:pPr algn="ctr">
              <a:buNone/>
            </a:pPr>
            <a:r>
              <a:rPr lang="tr-TR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ve Eylem Planı</a:t>
            </a:r>
            <a:endParaRPr lang="tr-TR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92869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Başlık 1"/>
          <p:cNvSpPr>
            <a:spLocks noGrp="1"/>
          </p:cNvSpPr>
          <p:nvPr>
            <p:ph type="title"/>
          </p:nvPr>
        </p:nvSpPr>
        <p:spPr bwMode="auto">
          <a:xfrm>
            <a:off x="533400" y="990600"/>
            <a:ext cx="8229600" cy="4572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tr-TR" altLang="tr-TR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Karbonmonoksit</a:t>
            </a:r>
            <a:r>
              <a:rPr lang="tr-TR" altLang="tr-TR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Zehirlenmelerinin Önlenmesi Projesi Çalışmaları</a:t>
            </a:r>
            <a:br>
              <a:rPr lang="tr-TR" altLang="tr-TR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endParaRPr lang="tr-TR" altLang="tr-TR" sz="32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 marL="0" indent="0"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  <a:defRPr/>
            </a:pPr>
            <a:endParaRPr lang="tr-TR" sz="2400" kern="1200" dirty="0" smtClean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tr-TR" sz="2000" kern="1200" dirty="0" smtClean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Karadeniz Teknik Üniversitesi Prof. Dr. Tevfik ÖZLÜ, Prof. Dr. Alemdar BAYRAKTAR, Prof. Dr. </a:t>
            </a:r>
            <a:r>
              <a:rPr lang="tr-TR" sz="2000" kern="1200" dirty="0" err="1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Olkan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ÇUVALCI, Yrd. Doç. Dr. Cevdet DEMİRTAŞ </a:t>
            </a:r>
          </a:p>
          <a:p>
            <a:pPr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Milli 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Eğitim Bakanlığı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</a:t>
            </a:r>
          </a:p>
          <a:p>
            <a:pPr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İçişleri 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Bakanlığı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</a:t>
            </a:r>
          </a:p>
          <a:p>
            <a:pPr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Bakanlığımızın ilgili Genel müdürlükler, </a:t>
            </a:r>
          </a:p>
          <a:p>
            <a:pPr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Bursa 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İl Sağlık ve Halk Sağlığı 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Müdürlükleri,</a:t>
            </a:r>
          </a:p>
          <a:p>
            <a:pPr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Kurumumuzun 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ilgili 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Daire 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aşkanlıkları,</a:t>
            </a:r>
          </a:p>
          <a:p>
            <a:pPr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Bursa 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Büyükşehir Belediye 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Başkanlığı,</a:t>
            </a:r>
          </a:p>
          <a:p>
            <a:pPr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Makine 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Mühendisleri Odası 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ile 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Baca-Der </a:t>
            </a:r>
            <a:r>
              <a:rPr lang="tr-TR" sz="20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katılım </a:t>
            </a:r>
            <a:r>
              <a:rPr lang="tr-TR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sağlanmıştır. </a:t>
            </a:r>
          </a:p>
          <a:p>
            <a:pPr>
              <a:defRPr/>
            </a:pPr>
            <a:endParaRPr lang="tr-TR" sz="2000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428604"/>
            <a:ext cx="107157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857620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Başlık 1"/>
          <p:cNvSpPr>
            <a:spLocks noGrp="1"/>
          </p:cNvSpPr>
          <p:nvPr>
            <p:ph type="title"/>
          </p:nvPr>
        </p:nvSpPr>
        <p:spPr bwMode="auto">
          <a:xfrm>
            <a:off x="571472" y="1214422"/>
            <a:ext cx="8572528" cy="78581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tr-TR" altLang="tr-TR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Karbonmonoksit</a:t>
            </a:r>
            <a:r>
              <a:rPr lang="tr-TR" altLang="tr-TR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Zehirlenmelerinin Önlenmesi Projesi Çalışmaları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25963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endParaRPr lang="tr-TR" sz="2400" kern="1200" dirty="0" smtClean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indent="0" algn="just">
              <a:buFontTx/>
              <a:buNone/>
              <a:defRPr/>
            </a:pPr>
            <a:r>
              <a:rPr lang="tr-TR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Türkiye </a:t>
            </a:r>
            <a:r>
              <a:rPr lang="tr-TR" sz="2400" kern="120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Karbonmonoksit</a:t>
            </a:r>
            <a:r>
              <a:rPr lang="tr-TR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Zehirlenmesinin Önlenmesi Programı ve Eylem 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Planı </a:t>
            </a:r>
            <a:r>
              <a:rPr lang="tr-TR" sz="2400" kern="1200" dirty="0" smtClean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2015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yılının </a:t>
            </a:r>
            <a:r>
              <a:rPr lang="tr-TR" sz="2400" kern="1200" dirty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</a:t>
            </a:r>
            <a:r>
              <a:rPr lang="tr-TR" sz="2400" kern="1200" dirty="0" smtClean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cak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ayında </a:t>
            </a:r>
            <a:r>
              <a:rPr lang="tr-TR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onaylanarak yürürlüğe 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girmiş olup, </a:t>
            </a:r>
            <a:r>
              <a:rPr lang="tr-TR" sz="2400" kern="1200" dirty="0" smtClean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Mart </a:t>
            </a:r>
            <a:r>
              <a:rPr lang="tr-TR" sz="2400" kern="1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ayında</a:t>
            </a:r>
            <a:r>
              <a:rPr lang="tr-TR" sz="2400" kern="1200" dirty="0" smtClean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ise ilgili </a:t>
            </a:r>
            <a:r>
              <a:rPr lang="tr-TR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kurum ve kuruluşların katılımıyla  açılış toplantısı 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yapılarak  </a:t>
            </a:r>
            <a:r>
              <a:rPr lang="tr-TR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eylem planı uygulanmaya başlanmıştır.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endParaRPr lang="tr-TR" sz="2400" kern="1200" dirty="0" smtClean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indent="0" algn="just">
              <a:buFontTx/>
              <a:buNone/>
              <a:defRPr/>
            </a:pPr>
            <a:endParaRPr lang="tr-TR" sz="24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indent="0">
              <a:buFontTx/>
              <a:buNone/>
              <a:defRPr/>
            </a:pPr>
            <a:endParaRPr lang="tr-TR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86182" y="6429396"/>
            <a:ext cx="193674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  <a:cs typeface="Arial" pitchFamily="34" charset="0"/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2 İçerik Yer Tutucusu"/>
          <p:cNvSpPr>
            <a:spLocks noGrp="1"/>
          </p:cNvSpPr>
          <p:nvPr>
            <p:ph idx="1"/>
          </p:nvPr>
        </p:nvSpPr>
        <p:spPr bwMode="auto">
          <a:xfrm>
            <a:off x="500034" y="2357431"/>
            <a:ext cx="8286808" cy="321471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>
              <a:buNone/>
            </a:pPr>
            <a:r>
              <a:rPr lang="tr-TR" altLang="tr-TR" sz="2400" dirty="0" smtClean="0">
                <a:cs typeface="Arial" charset="0"/>
              </a:rPr>
              <a:t>     </a:t>
            </a:r>
            <a:r>
              <a:rPr lang="tr-TR" altLang="tr-TR" sz="2400" dirty="0" smtClean="0">
                <a:latin typeface="Arial" pitchFamily="34" charset="0"/>
                <a:cs typeface="Arial" pitchFamily="34" charset="0"/>
              </a:rPr>
              <a:t>Projenin amacı; özellikle soba, şofben, motorlu araçlar gibi kaynaklara bağlı görülen </a:t>
            </a:r>
            <a:r>
              <a:rPr lang="tr-TR" altLang="tr-TR" sz="2400" dirty="0" err="1" smtClean="0">
                <a:latin typeface="Arial" pitchFamily="34" charset="0"/>
                <a:cs typeface="Arial" pitchFamily="34" charset="0"/>
              </a:rPr>
              <a:t>karbonmonoksit</a:t>
            </a:r>
            <a:r>
              <a:rPr lang="tr-TR" altLang="tr-TR" sz="2400" dirty="0" smtClean="0">
                <a:latin typeface="Arial" pitchFamily="34" charset="0"/>
                <a:cs typeface="Arial" pitchFamily="34" charset="0"/>
              </a:rPr>
              <a:t> zehirlenmelerinin önlenmesi için alınması gereken tedbirleri tüm boyutlarıyla ele alıp, bir mastır plan kapsamında ulusal düzeyde gerçekleştirmektir.</a:t>
            </a:r>
          </a:p>
          <a:p>
            <a:pPr algn="just">
              <a:buFont typeface="Wingdings" pitchFamily="2" charset="2"/>
              <a:buChar char="ü"/>
            </a:pPr>
            <a:endParaRPr lang="tr-TR" altLang="tr-TR" sz="2400" dirty="0" smtClean="0">
              <a:cs typeface="Arial" charset="0"/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714348" y="1285860"/>
            <a:ext cx="59436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tr-TR" sz="40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Projenin </a:t>
            </a:r>
            <a:r>
              <a:rPr lang="tr-TR" sz="40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Amacı</a:t>
            </a:r>
            <a:r>
              <a:rPr lang="tr-TR" sz="4000" dirty="0">
                <a:solidFill>
                  <a:prstClr val="black"/>
                </a:solidFill>
              </a:rPr>
              <a:t/>
            </a:r>
            <a:br>
              <a:rPr lang="tr-TR" sz="4000" dirty="0">
                <a:solidFill>
                  <a:prstClr val="black"/>
                </a:solidFill>
              </a:rPr>
            </a:br>
            <a:endParaRPr lang="tr-TR" sz="4000" dirty="0">
              <a:solidFill>
                <a:prstClr val="black"/>
              </a:solidFill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928694" cy="919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86182" y="6286520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İçerik Yer Tutucusu"/>
          <p:cNvSpPr>
            <a:spLocks noGrp="1"/>
          </p:cNvSpPr>
          <p:nvPr>
            <p:ph idx="1"/>
          </p:nvPr>
        </p:nvSpPr>
        <p:spPr bwMode="auto">
          <a:xfrm>
            <a:off x="500034" y="2214553"/>
            <a:ext cx="8158162" cy="4071967"/>
          </a:xfrm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  <a:defRPr/>
            </a:pPr>
            <a:r>
              <a:rPr lang="tr-TR" sz="38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Ülkemizde her </a:t>
            </a:r>
            <a:r>
              <a:rPr lang="tr-TR" sz="38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yıl özellikle kış aylarında </a:t>
            </a:r>
            <a:r>
              <a:rPr lang="tr-TR" sz="38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soba, kombi </a:t>
            </a:r>
            <a:r>
              <a:rPr lang="tr-TR" sz="38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 </a:t>
            </a:r>
            <a:r>
              <a:rPr lang="tr-TR" sz="38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şofben kaynaklı </a:t>
            </a:r>
            <a:r>
              <a:rPr lang="tr-TR" sz="3800" kern="1200" dirty="0" err="1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karbonmonoksit</a:t>
            </a:r>
            <a:r>
              <a:rPr lang="tr-TR" sz="38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zehirlenmesi vakalarına binlerce  vatandaşımız maruz kalmakta, yüzlerce </a:t>
            </a:r>
            <a:r>
              <a:rPr lang="tr-TR" sz="38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vatandaşımız hayatını </a:t>
            </a:r>
            <a:r>
              <a:rPr lang="tr-TR" sz="38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kaybetmekte ve daha fazlası da </a:t>
            </a:r>
            <a:r>
              <a:rPr lang="tr-TR" sz="38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sakat kalmaktadır. </a:t>
            </a:r>
            <a:endParaRPr lang="tr-TR" sz="3800" kern="1200" dirty="0" smtClean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  <a:defRPr/>
            </a:pPr>
            <a:r>
              <a:rPr lang="tr-TR" sz="3800" kern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  <a:defRPr/>
            </a:pPr>
            <a:r>
              <a:rPr lang="tr-TR" sz="3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tr-TR" sz="3800" kern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Soba</a:t>
            </a:r>
            <a:r>
              <a:rPr lang="tr-TR" sz="38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kombi ve şofben kaynaklı </a:t>
            </a:r>
            <a:r>
              <a:rPr lang="tr-TR" sz="3800" kern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karbonmonoksit</a:t>
            </a:r>
            <a:r>
              <a:rPr lang="tr-TR" sz="38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3800" kern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zehirlenme vakaları, ölümler ve sakatlıklar a</a:t>
            </a:r>
            <a:r>
              <a:rPr lang="tr-TR" sz="38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lınacak </a:t>
            </a:r>
            <a:r>
              <a:rPr lang="tr-TR" sz="38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tedbirlerle </a:t>
            </a:r>
            <a:r>
              <a:rPr lang="tr-TR" sz="3800" kern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önlenebilir  vakalardır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tr-TR" sz="2400" kern="1200" dirty="0" smtClean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just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tr-TR" sz="2400" kern="1200" dirty="0" smtClean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indent="0" algn="ctr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  <a:defRPr/>
            </a:pPr>
            <a:endParaRPr lang="tr-TR" sz="18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  <a:p>
            <a:pPr marL="0" indent="0">
              <a:buFontTx/>
              <a:buNone/>
              <a:defRPr/>
            </a:pPr>
            <a:endParaRPr lang="tr-TR" dirty="0" smtClean="0">
              <a:latin typeface="Arial" panose="020B0604020202020204" pitchFamily="34" charset="0"/>
            </a:endParaRPr>
          </a:p>
          <a:p>
            <a:pPr marL="0" indent="0">
              <a:buFontTx/>
              <a:buNone/>
              <a:defRPr/>
            </a:pPr>
            <a:r>
              <a:rPr lang="tr-TR" dirty="0">
                <a:latin typeface="Arial" panose="020B0604020202020204" pitchFamily="34" charset="0"/>
              </a:rPr>
              <a:t>	</a:t>
            </a:r>
            <a:r>
              <a:rPr lang="tr-TR" dirty="0" smtClean="0">
                <a:latin typeface="Arial" panose="020B0604020202020204" pitchFamily="34" charset="0"/>
              </a:rPr>
              <a:t>	</a:t>
            </a:r>
          </a:p>
        </p:txBody>
      </p:sp>
      <p:sp>
        <p:nvSpPr>
          <p:cNvPr id="2" name="Dikdörtgen 1"/>
          <p:cNvSpPr/>
          <p:nvPr/>
        </p:nvSpPr>
        <p:spPr>
          <a:xfrm>
            <a:off x="2285984" y="914400"/>
            <a:ext cx="52149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tr-TR" sz="40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Projenin Gerekçesi</a:t>
            </a:r>
            <a:r>
              <a:rPr lang="tr-TR" sz="4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tr-TR" sz="4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endParaRPr lang="tr-TR" sz="4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92869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500430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Başlık 1"/>
          <p:cNvSpPr>
            <a:spLocks noGrp="1"/>
          </p:cNvSpPr>
          <p:nvPr>
            <p:ph type="title"/>
          </p:nvPr>
        </p:nvSpPr>
        <p:spPr bwMode="auto">
          <a:xfrm>
            <a:off x="0" y="1066800"/>
            <a:ext cx="8286776" cy="5762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tr-TR" altLang="tr-TR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Projenin Hedefleri (1)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ct val="0"/>
              </a:spcBef>
              <a:buFontTx/>
              <a:buNone/>
              <a:defRPr/>
            </a:pPr>
            <a:r>
              <a:rPr lang="tr-TR" altLang="tr-TR" sz="2000" kern="1200" dirty="0" smtClean="0">
                <a:solidFill>
                  <a:prstClr val="black"/>
                </a:solidFill>
                <a:ea typeface="+mn-ea"/>
                <a:cs typeface="+mn-cs"/>
              </a:rPr>
              <a:t> </a:t>
            </a:r>
            <a:endParaRPr lang="tr-TR" altLang="tr-TR" sz="2000" kern="1200" dirty="0">
              <a:solidFill>
                <a:prstClr val="black"/>
              </a:solidFill>
              <a:ea typeface="+mn-ea"/>
              <a:cs typeface="+mn-cs"/>
            </a:endParaRPr>
          </a:p>
          <a:p>
            <a:pPr marL="285750" indent="-285750" algn="just">
              <a:spcBef>
                <a:spcPct val="0"/>
              </a:spcBef>
              <a:buNone/>
              <a:defRPr/>
            </a:pPr>
            <a:r>
              <a:rPr lang="tr-TR" alt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Soba </a:t>
            </a:r>
            <a:r>
              <a:rPr lang="tr-TR" alt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dumanı, şofben, egzoz ve doğal gaz kaynaklı </a:t>
            </a:r>
            <a:r>
              <a:rPr lang="tr-TR" altLang="tr-TR" sz="2400" kern="1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karbonmonoksit</a:t>
            </a:r>
            <a:r>
              <a:rPr lang="tr-TR" alt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zehirlenmelerine ve buna bağlı ölümlere neden olan, kolaylaştıran, artıran faktörleri kontrol altına almak /</a:t>
            </a:r>
            <a:r>
              <a:rPr lang="tr-TR" alt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aldırtmak.</a:t>
            </a:r>
            <a:endParaRPr lang="tr-TR" altLang="tr-TR" sz="2400" kern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  <a:defRPr/>
            </a:pPr>
            <a:r>
              <a:rPr lang="tr-TR" altLang="tr-TR" sz="24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algn="just">
              <a:buNone/>
              <a:defRPr/>
            </a:pPr>
            <a:r>
              <a:rPr lang="tr-TR" altLang="tr-TR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tr-TR" altLang="tr-TR" sz="2400" dirty="0" err="1" smtClean="0">
                <a:latin typeface="Arial" pitchFamily="34" charset="0"/>
                <a:cs typeface="Arial" pitchFamily="34" charset="0"/>
              </a:rPr>
              <a:t>Karbonmonoksit</a:t>
            </a:r>
            <a:r>
              <a:rPr lang="tr-TR" altLang="tr-TR" sz="2400" dirty="0" smtClean="0">
                <a:latin typeface="Arial" pitchFamily="34" charset="0"/>
                <a:cs typeface="Arial" pitchFamily="34" charset="0"/>
              </a:rPr>
              <a:t> zehirlenme  ve ölüm  vakalarını azaltılmak/önlenmek, </a:t>
            </a:r>
          </a:p>
          <a:p>
            <a:pPr algn="just">
              <a:buNone/>
              <a:defRPr/>
            </a:pPr>
            <a:r>
              <a:rPr lang="tr-TR" altLang="tr-TR" sz="2400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pPr algn="just">
              <a:buNone/>
              <a:defRPr/>
            </a:pPr>
            <a:r>
              <a:rPr lang="tr-TR" altLang="tr-TR" sz="2400" dirty="0" smtClean="0">
                <a:latin typeface="Arial" pitchFamily="34" charset="0"/>
                <a:cs typeface="Arial" pitchFamily="34" charset="0"/>
              </a:rPr>
              <a:t>    İlgili kurum ve kuruluşların görev ve sorumlulukların belirlemek, </a:t>
            </a:r>
          </a:p>
          <a:p>
            <a:pPr marL="0" indent="0" algn="just">
              <a:spcBef>
                <a:spcPct val="0"/>
              </a:spcBef>
              <a:buFontTx/>
              <a:buNone/>
              <a:defRPr/>
            </a:pPr>
            <a:endParaRPr lang="tr-TR" altLang="tr-TR" sz="2400" kern="1200" dirty="0">
              <a:solidFill>
                <a:prstClr val="black"/>
              </a:solidFill>
              <a:ea typeface="+mn-ea"/>
              <a:cs typeface="+mn-cs"/>
            </a:endParaRPr>
          </a:p>
          <a:p>
            <a:pPr>
              <a:defRPr/>
            </a:pPr>
            <a:endParaRPr lang="tr-TR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928693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500430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Başlık 1"/>
          <p:cNvSpPr>
            <a:spLocks noGrp="1"/>
          </p:cNvSpPr>
          <p:nvPr>
            <p:ph type="title"/>
          </p:nvPr>
        </p:nvSpPr>
        <p:spPr bwMode="auto">
          <a:xfrm>
            <a:off x="1857356" y="928670"/>
            <a:ext cx="5572164" cy="4270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tr-TR" altLang="tr-TR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Projenin Hedefleri (2)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28596" y="2214554"/>
            <a:ext cx="8258204" cy="3835409"/>
          </a:xfrm>
        </p:spPr>
        <p:txBody>
          <a:bodyPr/>
          <a:lstStyle/>
          <a:p>
            <a:pPr algn="just">
              <a:spcBef>
                <a:spcPct val="0"/>
              </a:spcBef>
              <a:buNone/>
              <a:defRPr/>
            </a:pP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Kurumlar </a:t>
            </a:r>
            <a:r>
              <a:rPr 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arasında yeterli iletişim ve </a:t>
            </a: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koordinasyonu sağlanmak,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endParaRPr lang="tr-TR" sz="2400" kern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ct val="0"/>
              </a:spcBef>
              <a:buNone/>
              <a:defRPr/>
            </a:pP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tr-TR" sz="2400" kern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Karbonmonoksit</a:t>
            </a: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zehirlenmesi, nedenleri ve </a:t>
            </a: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önlenmesi konusunda Halkın</a:t>
            </a:r>
            <a:r>
              <a:rPr 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/ </a:t>
            </a: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kamuoyunun farkındalığını artırmak,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endParaRPr lang="tr-TR" sz="2400" kern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ct val="0"/>
              </a:spcBef>
              <a:buNone/>
              <a:defRPr/>
            </a:pPr>
            <a:r>
              <a:rPr lang="tr-TR" alt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Soba</a:t>
            </a:r>
            <a:r>
              <a:rPr lang="tr-TR" alt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şofben, egzoz ve doğal gaz kaynaklı </a:t>
            </a:r>
            <a:r>
              <a:rPr lang="tr-TR" altLang="tr-TR" sz="2400" kern="1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karbonmonoksit</a:t>
            </a:r>
            <a:r>
              <a:rPr lang="tr-TR" alt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zehirlenmesi olgularının sıklığı, coğrafi, mevsimsel ve demografik dağılımı, nedenlerini tespit etmek, izlemek ve güvenilir veri </a:t>
            </a:r>
            <a:r>
              <a:rPr lang="tr-TR" alt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telde etmek</a:t>
            </a:r>
            <a:r>
              <a:rPr lang="tr-TR" alt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marL="0" indent="0" algn="just">
              <a:spcBef>
                <a:spcPct val="0"/>
              </a:spcBef>
              <a:buFontTx/>
              <a:buNone/>
              <a:defRPr/>
            </a:pPr>
            <a:endParaRPr lang="tr-TR" sz="2400" kern="1200" dirty="0" smtClean="0">
              <a:solidFill>
                <a:prstClr val="black"/>
              </a:solidFill>
              <a:ea typeface="+mn-ea"/>
              <a:cs typeface="+mn-cs"/>
            </a:endParaRPr>
          </a:p>
          <a:p>
            <a:pPr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endParaRPr lang="tr-TR" sz="2400" kern="1200" dirty="0">
              <a:solidFill>
                <a:prstClr val="black"/>
              </a:solidFill>
              <a:ea typeface="+mn-ea"/>
              <a:cs typeface="+mn-cs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2852"/>
            <a:ext cx="857256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14744" y="6286520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Başlık 1"/>
          <p:cNvSpPr>
            <a:spLocks noGrp="1"/>
          </p:cNvSpPr>
          <p:nvPr>
            <p:ph type="title"/>
          </p:nvPr>
        </p:nvSpPr>
        <p:spPr bwMode="auto">
          <a:xfrm rot="10800000" flipV="1">
            <a:off x="1500164" y="785235"/>
            <a:ext cx="5857917" cy="48216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tr-TR" altLang="tr-TR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Projenin Hedefleri (3)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04800" y="1524000"/>
            <a:ext cx="8382000" cy="4602163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FontTx/>
              <a:buNone/>
              <a:defRPr/>
            </a:pPr>
            <a:endParaRPr lang="tr-TR" sz="2400" kern="1200" dirty="0" smtClean="0">
              <a:solidFill>
                <a:prstClr val="black"/>
              </a:solidFill>
              <a:ea typeface="+mn-ea"/>
              <a:cs typeface="+mn-cs"/>
            </a:endParaRPr>
          </a:p>
          <a:p>
            <a:pPr algn="just">
              <a:spcBef>
                <a:spcPct val="0"/>
              </a:spcBef>
              <a:buNone/>
              <a:defRPr/>
            </a:pP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Yetkili kurumlarca, bacaların bakım </a:t>
            </a:r>
            <a:r>
              <a:rPr 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ve temizliğinin </a:t>
            </a: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yapılıp yapılmadığının denetlenmesini sağlamak,</a:t>
            </a:r>
          </a:p>
          <a:p>
            <a:pPr algn="just">
              <a:spcBef>
                <a:spcPct val="0"/>
              </a:spcBef>
              <a:buNone/>
              <a:defRPr/>
            </a:pPr>
            <a:endParaRPr lang="tr-TR" sz="2400" kern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ct val="0"/>
              </a:spcBef>
              <a:buNone/>
              <a:defRPr/>
            </a:pP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Yetkili kurumlarca </a:t>
            </a:r>
            <a:r>
              <a:rPr 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yakıt kalitesinin </a:t>
            </a: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denetlenmesini sağlamak,</a:t>
            </a:r>
            <a:r>
              <a:rPr lang="tr-TR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Soba, şofben, </a:t>
            </a:r>
            <a:r>
              <a:rPr 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doğalgaz, </a:t>
            </a:r>
            <a:r>
              <a:rPr lang="tr-TR" sz="2400" kern="1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tüpgaz</a:t>
            </a:r>
            <a:r>
              <a:rPr 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tesisat ve baca bağlantılarının standartlara uygun yapılıp </a:t>
            </a: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yapılmadığının </a:t>
            </a:r>
            <a:r>
              <a:rPr 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ilgili kurumlarca </a:t>
            </a: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denetlenmesini sağlamak,</a:t>
            </a:r>
            <a:endParaRPr lang="tr-TR" sz="2400" kern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tr-TR" dirty="0">
              <a:solidFill>
                <a:prstClr val="black"/>
              </a:solidFill>
            </a:endParaRPr>
          </a:p>
          <a:p>
            <a:pPr>
              <a:defRPr/>
            </a:pPr>
            <a:endParaRPr lang="tr-TR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928694" cy="919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571868" y="6286520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Başlık 1"/>
          <p:cNvSpPr>
            <a:spLocks noGrp="1"/>
          </p:cNvSpPr>
          <p:nvPr>
            <p:ph type="title"/>
          </p:nvPr>
        </p:nvSpPr>
        <p:spPr bwMode="auto">
          <a:xfrm>
            <a:off x="1428728" y="857232"/>
            <a:ext cx="5643602" cy="857256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tr-TR" altLang="tr-TR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Projenin Hedefleri (4)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33400" y="1676400"/>
            <a:ext cx="8229600" cy="4525963"/>
          </a:xfrm>
        </p:spPr>
        <p:txBody>
          <a:bodyPr/>
          <a:lstStyle/>
          <a:p>
            <a:pPr algn="just">
              <a:spcBef>
                <a:spcPct val="0"/>
              </a:spcBef>
              <a:buNone/>
              <a:defRPr/>
            </a:pP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Lodoslu </a:t>
            </a:r>
            <a:r>
              <a:rPr 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havalarda </a:t>
            </a: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Meteoroloji </a:t>
            </a:r>
            <a:r>
              <a:rPr 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Müdürlüklerince </a:t>
            </a: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gerekli </a:t>
            </a:r>
            <a:r>
              <a:rPr 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uyarıların </a:t>
            </a: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medya </a:t>
            </a:r>
            <a:r>
              <a:rPr lang="tr-TR" sz="2400" kern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yoluyla </a:t>
            </a:r>
            <a:r>
              <a:rPr lang="tr-TR" sz="2400" kern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halka duyurulmasını sağlamak,</a:t>
            </a:r>
          </a:p>
          <a:p>
            <a:pPr algn="just">
              <a:spcBef>
                <a:spcPct val="0"/>
              </a:spcBef>
              <a:buNone/>
              <a:defRPr/>
            </a:pPr>
            <a:endParaRPr lang="tr-TR" sz="2400" kern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ct val="0"/>
              </a:spcBef>
              <a:buNone/>
              <a:defRPr/>
            </a:pPr>
            <a:r>
              <a:rPr lang="tr-TR" sz="2400" kern="1200" dirty="0" smtClean="0">
                <a:latin typeface="Arial" pitchFamily="34" charset="0"/>
                <a:cs typeface="Arial" pitchFamily="34" charset="0"/>
              </a:rPr>
              <a:t>   112 </a:t>
            </a:r>
            <a:r>
              <a:rPr lang="tr-TR" sz="2400" kern="1200" dirty="0">
                <a:latin typeface="Arial" pitchFamily="34" charset="0"/>
                <a:cs typeface="Arial" pitchFamily="34" charset="0"/>
              </a:rPr>
              <a:t>acil ve ilk yardım </a:t>
            </a:r>
            <a:r>
              <a:rPr lang="tr-TR" sz="2400" kern="1200" dirty="0" smtClean="0">
                <a:latin typeface="Arial" pitchFamily="34" charset="0"/>
                <a:cs typeface="Arial" pitchFamily="34" charset="0"/>
              </a:rPr>
              <a:t>ekiplerine ve Hastane </a:t>
            </a:r>
            <a:r>
              <a:rPr lang="tr-TR" sz="2400" kern="1200" dirty="0">
                <a:latin typeface="Arial" pitchFamily="34" charset="0"/>
                <a:cs typeface="Arial" pitchFamily="34" charset="0"/>
              </a:rPr>
              <a:t>Acil Servis </a:t>
            </a:r>
            <a:r>
              <a:rPr lang="tr-TR" sz="2400" kern="1200" dirty="0" smtClean="0">
                <a:latin typeface="Arial" pitchFamily="34" charset="0"/>
                <a:cs typeface="Arial" pitchFamily="34" charset="0"/>
              </a:rPr>
              <a:t>personeline </a:t>
            </a:r>
            <a:r>
              <a:rPr lang="tr-TR" sz="2400" kern="1200" dirty="0" err="1" smtClean="0">
                <a:latin typeface="Arial" pitchFamily="34" charset="0"/>
                <a:cs typeface="Arial" pitchFamily="34" charset="0"/>
              </a:rPr>
              <a:t>karbonmonoksit</a:t>
            </a:r>
            <a:r>
              <a:rPr lang="tr-TR" sz="2400" kern="1200" dirty="0" smtClean="0">
                <a:latin typeface="Arial" pitchFamily="34" charset="0"/>
                <a:cs typeface="Arial" pitchFamily="34" charset="0"/>
              </a:rPr>
              <a:t> zehirlenmelerinde uygulanacak ilk yardım konusunda eğitim vermek,</a:t>
            </a:r>
          </a:p>
          <a:p>
            <a:pPr algn="just">
              <a:spcBef>
                <a:spcPct val="0"/>
              </a:spcBef>
              <a:buNone/>
              <a:defRPr/>
            </a:pPr>
            <a:endParaRPr lang="tr-TR" sz="2400" kern="1200" dirty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ct val="0"/>
              </a:spcBef>
              <a:buNone/>
              <a:defRPr/>
            </a:pPr>
            <a:r>
              <a:rPr lang="tr-TR" sz="2400" kern="1200" dirty="0" smtClean="0">
                <a:latin typeface="Arial" pitchFamily="34" charset="0"/>
                <a:cs typeface="Arial" pitchFamily="34" charset="0"/>
              </a:rPr>
              <a:t>    Muhtarların </a:t>
            </a:r>
            <a:r>
              <a:rPr lang="tr-TR" sz="2400" kern="1200" dirty="0">
                <a:latin typeface="Arial" pitchFamily="34" charset="0"/>
                <a:cs typeface="Arial" pitchFamily="34" charset="0"/>
              </a:rPr>
              <a:t>kampanyaya aktif katılım ve </a:t>
            </a:r>
            <a:r>
              <a:rPr lang="tr-TR" sz="2400" kern="1200" dirty="0" smtClean="0">
                <a:latin typeface="Arial" pitchFamily="34" charset="0"/>
                <a:cs typeface="Arial" pitchFamily="34" charset="0"/>
              </a:rPr>
              <a:t>desteğini sağlamak,</a:t>
            </a:r>
          </a:p>
          <a:p>
            <a:pPr algn="just">
              <a:spcBef>
                <a:spcPct val="0"/>
              </a:spcBef>
              <a:buNone/>
              <a:defRPr/>
            </a:pPr>
            <a:endParaRPr lang="tr-TR" sz="2400" kern="1200" dirty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ct val="0"/>
              </a:spcBef>
              <a:buNone/>
              <a:defRPr/>
            </a:pPr>
            <a:r>
              <a:rPr lang="tr-TR" sz="2400" kern="1200" dirty="0" smtClean="0">
                <a:latin typeface="Arial" pitchFamily="34" charset="0"/>
                <a:cs typeface="Arial" pitchFamily="34" charset="0"/>
              </a:rPr>
              <a:t>    Yazılı ve görsel medyanın </a:t>
            </a:r>
            <a:r>
              <a:rPr lang="tr-TR" sz="2400" kern="1200" dirty="0">
                <a:latin typeface="Arial" pitchFamily="34" charset="0"/>
                <a:cs typeface="Arial" pitchFamily="34" charset="0"/>
              </a:rPr>
              <a:t>kampanyaya aktif katılım ve </a:t>
            </a:r>
            <a:r>
              <a:rPr lang="tr-TR" sz="2400" kern="1200" dirty="0" smtClean="0">
                <a:latin typeface="Arial" pitchFamily="34" charset="0"/>
                <a:cs typeface="Arial" pitchFamily="34" charset="0"/>
              </a:rPr>
              <a:t>desteğini sağlamak,</a:t>
            </a:r>
            <a:endParaRPr lang="tr-TR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928694" cy="847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643306" y="6286520"/>
            <a:ext cx="214314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Başlık 1"/>
          <p:cNvSpPr>
            <a:spLocks noGrp="1"/>
          </p:cNvSpPr>
          <p:nvPr>
            <p:ph type="title"/>
          </p:nvPr>
        </p:nvSpPr>
        <p:spPr bwMode="auto">
          <a:xfrm>
            <a:off x="857224" y="990600"/>
            <a:ext cx="7786742" cy="4270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tr-TR" altLang="tr-TR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2015 de Yapılan  Çalışmalar</a:t>
            </a:r>
          </a:p>
        </p:txBody>
      </p:sp>
      <p:sp>
        <p:nvSpPr>
          <p:cNvPr id="24579" name="İçerik Yer Tutucusu 2"/>
          <p:cNvSpPr>
            <a:spLocks noGrp="1"/>
          </p:cNvSpPr>
          <p:nvPr>
            <p:ph idx="1"/>
          </p:nvPr>
        </p:nvSpPr>
        <p:spPr bwMode="auto">
          <a:xfrm>
            <a:off x="928662" y="1571611"/>
            <a:ext cx="7643866" cy="4429157"/>
          </a:xfrm>
          <a:extLst>
            <a:ext uri="{909E8E84-426E-40DD-AFC4-6F175D3DCCD1}"/>
            <a:ext uri="{91240B29-F687-4F45-9708-019B960494DF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just">
              <a:buFontTx/>
              <a:buNone/>
              <a:defRPr/>
            </a:pPr>
            <a:endParaRPr lang="tr-TR" sz="2000" kern="1200" dirty="0" smtClean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just">
              <a:buNone/>
              <a:defRPr/>
            </a:pP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Türkiye </a:t>
            </a:r>
            <a:r>
              <a:rPr lang="tr-TR" sz="2400" kern="1200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Karbonmonoksit</a:t>
            </a:r>
            <a:r>
              <a:rPr lang="tr-TR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Zehirlenmesinin Önlenmesi Programı v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 </a:t>
            </a:r>
            <a:r>
              <a:rPr lang="tr-TR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Eylem Planı rehber 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kitabı hazırlanmıştır.</a:t>
            </a:r>
          </a:p>
          <a:p>
            <a:pPr algn="just">
              <a:buNone/>
              <a:defRPr/>
            </a:pPr>
            <a:endParaRPr lang="tr-TR" sz="24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just">
              <a:buNone/>
              <a:defRPr/>
            </a:pP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tr-TR" sz="2400" kern="12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Karbonmonoksit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Zehirlenmeleri ile ilgili </a:t>
            </a:r>
            <a:r>
              <a:rPr lang="tr-TR" sz="2400" kern="1200" dirty="0" smtClean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ICD-10 kodları </a:t>
            </a:r>
            <a:r>
              <a:rPr lang="tr-TR" sz="2400" kern="1200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belirlemiştir.</a:t>
            </a:r>
          </a:p>
          <a:p>
            <a:pPr algn="just">
              <a:buNone/>
              <a:defRPr/>
            </a:pPr>
            <a:endParaRPr lang="tr-TR" sz="2400" kern="1200" dirty="0" smtClean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just">
              <a:buNone/>
              <a:defRPr/>
            </a:pP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Sağlık </a:t>
            </a:r>
            <a:r>
              <a:rPr lang="tr-TR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Bilgi Sistemleri Genel 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Müdürlüğü  ile oluşturulan </a:t>
            </a:r>
            <a:r>
              <a:rPr lang="tr-TR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istemden  </a:t>
            </a:r>
            <a:r>
              <a:rPr lang="tr-TR" sz="2400" kern="1200" dirty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ICD-10 kodları</a:t>
            </a:r>
            <a:r>
              <a:rPr lang="tr-TR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ile 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tr-TR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sağlıklı veri alınması sağlanmıştır</a:t>
            </a:r>
            <a:r>
              <a:rPr lang="tr-TR" sz="2400" kern="1200" dirty="0" smtClean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endParaRPr lang="tr-TR" sz="2400" kern="1200" dirty="0" smtClean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ü"/>
              <a:defRPr/>
            </a:pPr>
            <a:endParaRPr lang="tr-TR" sz="24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>
              <a:defRPr/>
            </a:pPr>
            <a:endParaRPr lang="tr-TR" altLang="tr-TR" dirty="0" smtClean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928694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571868" y="6286520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1000132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8630" y="244158"/>
            <a:ext cx="8355330" cy="1339850"/>
          </a:xfrm>
        </p:spPr>
        <p:txBody>
          <a:bodyPr>
            <a:noAutofit/>
          </a:bodyPr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CO Zehirlenmelerinin Önemi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Önlenebilir ölümler</a:t>
            </a:r>
          </a:p>
          <a:p>
            <a:pPr>
              <a:buNone/>
            </a:pPr>
            <a:r>
              <a:rPr lang="tr-TR" sz="2800" dirty="0">
                <a:latin typeface="Arial" pitchFamily="34" charset="0"/>
                <a:cs typeface="Arial" pitchFamily="34" charset="0"/>
              </a:rPr>
              <a:t>A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ile boyu zehirlenme</a:t>
            </a:r>
          </a:p>
          <a:p>
            <a:pPr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Acil başvuruların önemli bir nedeni</a:t>
            </a:r>
          </a:p>
          <a:p>
            <a:pPr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Tıbbi müdahale başarılı olmayabilir</a:t>
            </a:r>
          </a:p>
          <a:p>
            <a:pPr>
              <a:buNone/>
            </a:pPr>
            <a:r>
              <a:rPr lang="tr-TR" sz="2800" dirty="0" err="1">
                <a:latin typeface="Arial" pitchFamily="34" charset="0"/>
                <a:cs typeface="Arial" pitchFamily="34" charset="0"/>
              </a:rPr>
              <a:t>Mortalite</a:t>
            </a:r>
            <a:r>
              <a:rPr lang="tr-TR" sz="2800" dirty="0">
                <a:latin typeface="Arial" pitchFamily="34" charset="0"/>
                <a:cs typeface="Arial" pitchFamily="34" charset="0"/>
              </a:rPr>
              <a:t> çok yüksek (%40)</a:t>
            </a:r>
          </a:p>
          <a:p>
            <a:pPr>
              <a:buNone/>
            </a:pPr>
            <a:r>
              <a:rPr lang="tr-TR" sz="2800" dirty="0">
                <a:latin typeface="Arial" pitchFamily="34" charset="0"/>
                <a:cs typeface="Arial" pitchFamily="34" charset="0"/>
              </a:rPr>
              <a:t>N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örolojik, psikiyatrik sekeller sık (%50)</a:t>
            </a:r>
          </a:p>
          <a:p>
            <a:pPr>
              <a:buNone/>
            </a:pPr>
            <a:endParaRPr lang="tr-TR" sz="3200" dirty="0" smtClean="0"/>
          </a:p>
        </p:txBody>
      </p:sp>
      <p:sp>
        <p:nvSpPr>
          <p:cNvPr id="5" name="4 Dikdörtgen"/>
          <p:cNvSpPr/>
          <p:nvPr/>
        </p:nvSpPr>
        <p:spPr>
          <a:xfrm>
            <a:off x="3428992" y="6215082"/>
            <a:ext cx="214314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889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Sessiz Katil: </a:t>
            </a:r>
            <a:b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Karbon Monoksit 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71472" y="1600200"/>
            <a:ext cx="8115328" cy="4686319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tr-TR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tr-TR" sz="30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Renksiz</a:t>
            </a:r>
            <a:r>
              <a:rPr lang="tr-TR" sz="3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kokusuz, tatsız, </a:t>
            </a:r>
            <a:r>
              <a:rPr lang="tr-TR" sz="30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non</a:t>
            </a:r>
            <a:r>
              <a:rPr lang="tr-TR" sz="3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tr-TR" sz="30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irritan</a:t>
            </a:r>
            <a:r>
              <a:rPr lang="tr-TR" sz="3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3000" dirty="0">
                <a:latin typeface="Arial" pitchFamily="34" charset="0"/>
                <a:cs typeface="Arial" pitchFamily="34" charset="0"/>
              </a:rPr>
              <a:t>(gizli </a:t>
            </a:r>
            <a:r>
              <a:rPr lang="tr-TR" sz="3000" dirty="0" smtClean="0">
                <a:latin typeface="Arial" pitchFamily="34" charset="0"/>
                <a:cs typeface="Arial" pitchFamily="34" charset="0"/>
              </a:rPr>
              <a:t>   zehir)</a:t>
            </a:r>
          </a:p>
          <a:p>
            <a:pPr>
              <a:buNone/>
            </a:pPr>
            <a:r>
              <a:rPr lang="tr-TR" sz="30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tr-TR" sz="3000" dirty="0" err="1" smtClean="0">
                <a:latin typeface="Arial" pitchFamily="34" charset="0"/>
                <a:cs typeface="Arial" pitchFamily="34" charset="0"/>
              </a:rPr>
              <a:t>CO’in</a:t>
            </a:r>
            <a:r>
              <a:rPr lang="tr-TR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3000" dirty="0">
                <a:latin typeface="Arial" pitchFamily="34" charset="0"/>
                <a:cs typeface="Arial" pitchFamily="34" charset="0"/>
              </a:rPr>
              <a:t>normal atmosferik </a:t>
            </a:r>
            <a:r>
              <a:rPr lang="tr-TR" sz="3000" dirty="0" smtClean="0">
                <a:latin typeface="Arial" pitchFamily="34" charset="0"/>
                <a:cs typeface="Arial" pitchFamily="34" charset="0"/>
              </a:rPr>
              <a:t>konsantrasyonu </a:t>
            </a:r>
            <a:r>
              <a:rPr lang="tr-TR" sz="3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0,001</a:t>
            </a:r>
            <a:r>
              <a:rPr lang="tr-TR" sz="3000" dirty="0">
                <a:latin typeface="Arial" pitchFamily="34" charset="0"/>
                <a:cs typeface="Arial" pitchFamily="34" charset="0"/>
              </a:rPr>
              <a:t>’den azdır, ancak kent merkezlerinde ve kapalı alanlarda yoğunluk </a:t>
            </a:r>
            <a:r>
              <a:rPr lang="tr-TR" sz="3000" dirty="0" smtClean="0">
                <a:latin typeface="Arial" pitchFamily="34" charset="0"/>
                <a:cs typeface="Arial" pitchFamily="34" charset="0"/>
              </a:rPr>
              <a:t>artabilir</a:t>
            </a:r>
          </a:p>
          <a:p>
            <a:pPr>
              <a:buNone/>
            </a:pPr>
            <a:r>
              <a:rPr lang="tr-TR" sz="3000" dirty="0" smtClean="0">
                <a:latin typeface="Arial" pitchFamily="34" charset="0"/>
                <a:cs typeface="Arial" pitchFamily="34" charset="0"/>
              </a:rPr>
              <a:t>   Odun, kömür, tezek, doğal gaz, tüp gazı, benzin, gaz yağı gibi karbon içeren yakıtların yanması sırasında oluşur</a:t>
            </a:r>
          </a:p>
          <a:p>
            <a:pPr>
              <a:buNone/>
            </a:pPr>
            <a:r>
              <a:rPr lang="tr-TR" sz="3000" dirty="0" smtClean="0">
                <a:latin typeface="Arial" pitchFamily="34" charset="0"/>
                <a:cs typeface="Arial" pitchFamily="34" charset="0"/>
              </a:rPr>
              <a:t>   Havadan hafif, </a:t>
            </a:r>
            <a:r>
              <a:rPr lang="tr-TR" sz="3000" dirty="0">
                <a:latin typeface="Arial" pitchFamily="34" charset="0"/>
                <a:cs typeface="Arial" pitchFamily="34" charset="0"/>
              </a:rPr>
              <a:t>odada tavanda birikir</a:t>
            </a:r>
          </a:p>
          <a:p>
            <a:pPr>
              <a:buNone/>
            </a:pPr>
            <a:r>
              <a:rPr lang="tr-TR" sz="3000" dirty="0" smtClean="0">
                <a:latin typeface="Arial" pitchFamily="34" charset="0"/>
                <a:cs typeface="Arial" pitchFamily="34" charset="0"/>
              </a:rPr>
              <a:t>   Akut </a:t>
            </a:r>
            <a:r>
              <a:rPr lang="tr-TR" sz="3000" dirty="0">
                <a:latin typeface="Arial" pitchFamily="34" charset="0"/>
                <a:cs typeface="Arial" pitchFamily="34" charset="0"/>
              </a:rPr>
              <a:t>ve kronik zehirlenmelere yol açar</a:t>
            </a:r>
          </a:p>
          <a:p>
            <a:pPr>
              <a:buNone/>
            </a:pPr>
            <a:r>
              <a:rPr lang="tr-TR" sz="3000" dirty="0" smtClean="0">
                <a:latin typeface="Arial" pitchFamily="34" charset="0"/>
                <a:cs typeface="Arial" pitchFamily="34" charset="0"/>
              </a:rPr>
              <a:t>   Asıl olarak </a:t>
            </a:r>
            <a:r>
              <a:rPr lang="tr-TR" sz="30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yanma tam olmadığında oluşur</a:t>
            </a:r>
          </a:p>
          <a:p>
            <a:endParaRPr lang="tr-TR" dirty="0" smtClean="0"/>
          </a:p>
          <a:p>
            <a:pPr>
              <a:buNone/>
            </a:pPr>
            <a:endParaRPr lang="tr-TR" dirty="0"/>
          </a:p>
          <a:p>
            <a:endParaRPr lang="tr-TR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100013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143240" y="6215082"/>
            <a:ext cx="242889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410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 Kaynakları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159" y="1357299"/>
            <a:ext cx="8286808" cy="4929222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sz="2200" dirty="0" smtClean="0">
                <a:latin typeface="Arial" pitchFamily="34" charset="0"/>
                <a:cs typeface="Arial" pitchFamily="34" charset="0"/>
              </a:rPr>
              <a:t>Isınma, ısıtma araçları </a:t>
            </a:r>
          </a:p>
          <a:p>
            <a:pPr lvl="1">
              <a:lnSpc>
                <a:spcPct val="80000"/>
              </a:lnSpc>
              <a:spcBef>
                <a:spcPts val="800"/>
              </a:spcBef>
            </a:pPr>
            <a:r>
              <a:rPr lang="tr-TR" sz="2200" dirty="0">
                <a:latin typeface="Arial" pitchFamily="34" charset="0"/>
                <a:cs typeface="Arial" pitchFamily="34" charset="0"/>
              </a:rPr>
              <a:t>S</a:t>
            </a:r>
            <a:r>
              <a:rPr lang="tr-TR" sz="2200" dirty="0" smtClean="0">
                <a:latin typeface="Arial" pitchFamily="34" charset="0"/>
                <a:cs typeface="Arial" pitchFamily="34" charset="0"/>
              </a:rPr>
              <a:t>oba, mangal, LPG tüplü ısıtıcı, gazlı Japon sobası, </a:t>
            </a:r>
            <a:r>
              <a:rPr lang="tr-TR" sz="2200" dirty="0" err="1" smtClean="0">
                <a:latin typeface="Arial" pitchFamily="34" charset="0"/>
                <a:cs typeface="Arial" pitchFamily="34" charset="0"/>
              </a:rPr>
              <a:t>propanlı</a:t>
            </a:r>
            <a:r>
              <a:rPr lang="tr-TR" sz="2200" dirty="0" smtClean="0">
                <a:latin typeface="Arial" pitchFamily="34" charset="0"/>
                <a:cs typeface="Arial" pitchFamily="34" charset="0"/>
              </a:rPr>
              <a:t> kamp ısıtıcısı, şofben, kombi, kalorifer kazanı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sz="2200" dirty="0" smtClean="0">
                <a:latin typeface="Arial" pitchFamily="34" charset="0"/>
                <a:cs typeface="Arial" pitchFamily="34" charset="0"/>
              </a:rPr>
              <a:t>Pişirme araçları </a:t>
            </a:r>
          </a:p>
          <a:p>
            <a:pPr lvl="1">
              <a:lnSpc>
                <a:spcPct val="80000"/>
              </a:lnSpc>
              <a:spcBef>
                <a:spcPts val="800"/>
              </a:spcBef>
            </a:pPr>
            <a:r>
              <a:rPr lang="tr-TR" sz="2200" dirty="0">
                <a:latin typeface="Arial" pitchFamily="34" charset="0"/>
                <a:cs typeface="Arial" pitchFamily="34" charset="0"/>
              </a:rPr>
              <a:t>O</a:t>
            </a:r>
            <a:r>
              <a:rPr lang="tr-TR" sz="2200" dirty="0" smtClean="0">
                <a:latin typeface="Arial" pitchFamily="34" charset="0"/>
                <a:cs typeface="Arial" pitchFamily="34" charset="0"/>
              </a:rPr>
              <a:t>cak, şömine, tandır, kuzine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sz="2200" dirty="0" smtClean="0">
                <a:latin typeface="Arial" pitchFamily="34" charset="0"/>
                <a:cs typeface="Arial" pitchFamily="34" charset="0"/>
              </a:rPr>
              <a:t>Trafik araçları (egzoz dumanı)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sz="2200" dirty="0" smtClean="0">
                <a:latin typeface="Arial" pitchFamily="34" charset="0"/>
                <a:cs typeface="Arial" pitchFamily="34" charset="0"/>
              </a:rPr>
              <a:t>Yangınlar 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sz="2200" dirty="0" smtClean="0">
                <a:latin typeface="Arial" pitchFamily="34" charset="0"/>
                <a:cs typeface="Arial" pitchFamily="34" charset="0"/>
              </a:rPr>
              <a:t>Jeneratörler, gazla çalışan motorlar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sz="2200" dirty="0" smtClean="0">
                <a:latin typeface="Arial" pitchFamily="34" charset="0"/>
                <a:cs typeface="Arial" pitchFamily="34" charset="0"/>
              </a:rPr>
              <a:t>Sigara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sz="2200" dirty="0" smtClean="0">
                <a:latin typeface="Arial" pitchFamily="34" charset="0"/>
                <a:cs typeface="Arial" pitchFamily="34" charset="0"/>
              </a:rPr>
              <a:t>Fabrikalar </a:t>
            </a:r>
          </a:p>
          <a:p>
            <a:pPr lvl="1">
              <a:lnSpc>
                <a:spcPct val="80000"/>
              </a:lnSpc>
              <a:spcBef>
                <a:spcPts val="800"/>
              </a:spcBef>
            </a:pPr>
            <a:r>
              <a:rPr lang="tr-TR" sz="2200" dirty="0">
                <a:latin typeface="Arial" pitchFamily="34" charset="0"/>
                <a:cs typeface="Arial" pitchFamily="34" charset="0"/>
              </a:rPr>
              <a:t>F</a:t>
            </a:r>
            <a:r>
              <a:rPr lang="tr-TR" sz="2200" dirty="0" smtClean="0">
                <a:latin typeface="Arial" pitchFamily="34" charset="0"/>
                <a:cs typeface="Arial" pitchFamily="34" charset="0"/>
              </a:rPr>
              <a:t>ormaldehit, metilen klorür (boya sökücü), dökümhaneler, demir çelik, boya</a:t>
            </a:r>
            <a:r>
              <a:rPr lang="tr-TR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tr-TR" sz="2200" dirty="0" smtClean="0">
                <a:latin typeface="Arial" pitchFamily="34" charset="0"/>
                <a:cs typeface="Arial" pitchFamily="34" charset="0"/>
              </a:rPr>
              <a:t>(Karaciğerde </a:t>
            </a:r>
            <a:r>
              <a:rPr lang="tr-TR" sz="2200" dirty="0" err="1" smtClean="0">
                <a:latin typeface="Arial" pitchFamily="34" charset="0"/>
                <a:cs typeface="Arial" pitchFamily="34" charset="0"/>
              </a:rPr>
              <a:t>CO’e</a:t>
            </a:r>
            <a:r>
              <a:rPr lang="tr-TR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2200" dirty="0" err="1" smtClean="0">
                <a:latin typeface="Arial" pitchFamily="34" charset="0"/>
                <a:cs typeface="Arial" pitchFamily="34" charset="0"/>
              </a:rPr>
              <a:t>metabolize</a:t>
            </a:r>
            <a:r>
              <a:rPr lang="tr-TR" sz="2200" dirty="0" smtClean="0">
                <a:latin typeface="Arial" pitchFamily="34" charset="0"/>
                <a:cs typeface="Arial" pitchFamily="34" charset="0"/>
              </a:rPr>
              <a:t> oluyor</a:t>
            </a:r>
          </a:p>
          <a:p>
            <a:pPr lvl="1">
              <a:lnSpc>
                <a:spcPct val="80000"/>
              </a:lnSpc>
              <a:spcBef>
                <a:spcPts val="800"/>
              </a:spcBef>
            </a:pPr>
            <a:endParaRPr lang="tr-TR" sz="2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80000"/>
              </a:lnSpc>
              <a:spcBef>
                <a:spcPts val="800"/>
              </a:spcBef>
            </a:pPr>
            <a:r>
              <a:rPr lang="tr-TR" sz="2200" dirty="0" smtClean="0">
                <a:latin typeface="Arial" pitchFamily="34" charset="0"/>
                <a:cs typeface="Arial" pitchFamily="34" charset="0"/>
              </a:rPr>
              <a:t>Maden </a:t>
            </a:r>
          </a:p>
          <a:p>
            <a:pPr>
              <a:lnSpc>
                <a:spcPct val="80000"/>
              </a:lnSpc>
              <a:spcBef>
                <a:spcPts val="800"/>
              </a:spcBef>
              <a:buNone/>
            </a:pPr>
            <a:endParaRPr lang="tr-TR" dirty="0" smtClean="0"/>
          </a:p>
          <a:p>
            <a:pPr>
              <a:lnSpc>
                <a:spcPct val="80000"/>
              </a:lnSpc>
              <a:spcBef>
                <a:spcPts val="800"/>
              </a:spcBef>
              <a:buNone/>
            </a:pPr>
            <a:endParaRPr lang="tr-TR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1000131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857620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517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Tam Yanma İçin…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900112" y="1973581"/>
            <a:ext cx="7345363" cy="3931920"/>
          </a:xfrm>
        </p:spPr>
        <p:txBody>
          <a:bodyPr>
            <a:normAutofit/>
          </a:bodyPr>
          <a:lstStyle/>
          <a:p>
            <a:endParaRPr lang="tr-TR" sz="2800" dirty="0" smtClean="0"/>
          </a:p>
          <a:p>
            <a:pPr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		Ortamda yeterli ve sürekli oksijen bulunmalı (</a:t>
            </a:r>
            <a:r>
              <a:rPr lang="tr-TR" sz="28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menfezler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buNone/>
            </a:pPr>
            <a:endParaRPr lang="tr-TR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		Atık gazlar yeterince güçlü bir akımla drene edilmeli (</a:t>
            </a:r>
            <a:r>
              <a:rPr lang="tr-TR" sz="28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bacalar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endParaRPr lang="tr-TR" sz="2800" dirty="0" smtClean="0"/>
          </a:p>
          <a:p>
            <a:endParaRPr lang="tr-TR" sz="2800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14744" y="6286520"/>
            <a:ext cx="19367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064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Dikkat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!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Doğal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gaz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LPG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zehirlenmelerinde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olay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asıl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olarak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asfiksidir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CO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olgularda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zehirlenmeden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çok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daha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az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sorumludur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buNone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Doğal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gaz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LPG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sızıntısı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durumlarında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hem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havasında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hem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alveol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havasında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oksijenin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yerini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gaz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alır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kişi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oksijensizlikten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ölür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92869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643306" y="6215082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067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Risk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Grupları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428737"/>
            <a:ext cx="8143932" cy="3500461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Yangından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kurtulanlar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İtfaiyeciler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yangına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gönüllü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müdahale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edenler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Kalorifer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yakıcıları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Kapalı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otopark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çalışanları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Boya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fabrikası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çalışanları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Motor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endüstrisi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çalışanları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Yoğun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trafikte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profesyonel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sürücüler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Trafik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olisleri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Kışın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odos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ters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rüzgarda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izah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edilemeyen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klinikle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başvuran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hastalar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Soba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yanan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odada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uyuyanlar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ts val="600"/>
              </a:spcBef>
            </a:pPr>
            <a:endParaRPr lang="en-US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857256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214678" y="6429396"/>
            <a:ext cx="295244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818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57256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 Zehirlenmeleriyle İlişkili Faktörler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spcBef>
                <a:spcPts val="800"/>
              </a:spcBef>
            </a:pPr>
            <a:r>
              <a:rPr lang="tr-TR" sz="3000" dirty="0" smtClean="0">
                <a:latin typeface="Arial" pitchFamily="34" charset="0"/>
                <a:cs typeface="Arial" pitchFamily="34" charset="0"/>
              </a:rPr>
              <a:t>Kış mevsimi</a:t>
            </a:r>
          </a:p>
          <a:p>
            <a:pPr>
              <a:spcBef>
                <a:spcPts val="800"/>
              </a:spcBef>
            </a:pPr>
            <a:r>
              <a:rPr lang="tr-TR" sz="3000" dirty="0" smtClean="0">
                <a:latin typeface="Arial" pitchFamily="34" charset="0"/>
                <a:cs typeface="Arial" pitchFamily="34" charset="0"/>
              </a:rPr>
              <a:t>Lodos, ters rüzgar</a:t>
            </a:r>
          </a:p>
          <a:p>
            <a:pPr>
              <a:spcBef>
                <a:spcPts val="800"/>
              </a:spcBef>
            </a:pPr>
            <a:r>
              <a:rPr lang="tr-TR" sz="3000" dirty="0" smtClean="0">
                <a:latin typeface="Arial" pitchFamily="34" charset="0"/>
                <a:cs typeface="Arial" pitchFamily="34" charset="0"/>
              </a:rPr>
              <a:t>Kötü, yetersiz, tıkalı bacalar</a:t>
            </a:r>
          </a:p>
          <a:p>
            <a:pPr>
              <a:spcBef>
                <a:spcPts val="800"/>
              </a:spcBef>
            </a:pPr>
            <a:r>
              <a:rPr lang="tr-TR" sz="3000" dirty="0" smtClean="0">
                <a:latin typeface="Arial" pitchFamily="34" charset="0"/>
                <a:cs typeface="Arial" pitchFamily="34" charset="0"/>
              </a:rPr>
              <a:t>Kalitesiz yakıt</a:t>
            </a:r>
          </a:p>
          <a:p>
            <a:pPr>
              <a:spcBef>
                <a:spcPts val="800"/>
              </a:spcBef>
            </a:pPr>
            <a:r>
              <a:rPr lang="tr-TR" sz="3000" dirty="0" smtClean="0">
                <a:latin typeface="Arial" pitchFamily="34" charset="0"/>
                <a:cs typeface="Arial" pitchFamily="34" charset="0"/>
              </a:rPr>
              <a:t>Soba kurum ve yakma hataları</a:t>
            </a:r>
          </a:p>
          <a:p>
            <a:pPr>
              <a:spcBef>
                <a:spcPts val="800"/>
              </a:spcBef>
            </a:pPr>
            <a:r>
              <a:rPr lang="tr-TR" sz="3000" dirty="0" smtClean="0">
                <a:latin typeface="Arial" pitchFamily="34" charset="0"/>
                <a:cs typeface="Arial" pitchFamily="34" charset="0"/>
              </a:rPr>
              <a:t>Tesisat hataları (doğal gaz, şofben, vb)</a:t>
            </a:r>
          </a:p>
          <a:p>
            <a:pPr>
              <a:spcBef>
                <a:spcPts val="800"/>
              </a:spcBef>
            </a:pPr>
            <a:r>
              <a:rPr lang="tr-TR" sz="3000" dirty="0" smtClean="0">
                <a:latin typeface="Arial" pitchFamily="34" charset="0"/>
                <a:cs typeface="Arial" pitchFamily="34" charset="0"/>
              </a:rPr>
              <a:t>Mimari hatalar (menfezler, bacalar)</a:t>
            </a:r>
          </a:p>
          <a:p>
            <a:pPr>
              <a:spcBef>
                <a:spcPts val="800"/>
              </a:spcBef>
            </a:pPr>
            <a:r>
              <a:rPr lang="tr-TR" sz="3000" dirty="0" smtClean="0">
                <a:latin typeface="Arial" pitchFamily="34" charset="0"/>
                <a:cs typeface="Arial" pitchFamily="34" charset="0"/>
              </a:rPr>
              <a:t>İlgisizlik, dikkatsizlik, ihmal</a:t>
            </a:r>
          </a:p>
          <a:p>
            <a:pPr>
              <a:spcBef>
                <a:spcPts val="800"/>
              </a:spcBef>
            </a:pPr>
            <a:r>
              <a:rPr lang="tr-TR" sz="3000" dirty="0" smtClean="0">
                <a:latin typeface="Arial" pitchFamily="34" charset="0"/>
                <a:cs typeface="Arial" pitchFamily="34" charset="0"/>
              </a:rPr>
              <a:t>Denetimsizlik</a:t>
            </a:r>
          </a:p>
          <a:p>
            <a:pPr>
              <a:spcBef>
                <a:spcPts val="800"/>
              </a:spcBef>
            </a:pPr>
            <a:endParaRPr lang="tr-TR" dirty="0"/>
          </a:p>
        </p:txBody>
      </p:sp>
      <p:sp>
        <p:nvSpPr>
          <p:cNvPr id="5" name="4 Dikdörtgen"/>
          <p:cNvSpPr/>
          <p:nvPr/>
        </p:nvSpPr>
        <p:spPr>
          <a:xfrm>
            <a:off x="3214678" y="6072206"/>
            <a:ext cx="304737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664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Zehirlenmede Etkili Faktörler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spcBef>
                <a:spcPts val="600"/>
              </a:spcBef>
            </a:pPr>
            <a:r>
              <a:rPr lang="tr-TR" sz="3600" dirty="0" smtClean="0">
                <a:latin typeface="Arial" pitchFamily="34" charset="0"/>
                <a:cs typeface="Arial" pitchFamily="34" charset="0"/>
              </a:rPr>
              <a:t>Ortamdaki CO yoğunluğu</a:t>
            </a:r>
          </a:p>
          <a:p>
            <a:pPr lvl="1"/>
            <a:r>
              <a:rPr lang="tr-TR" sz="3200" dirty="0" smtClean="0">
                <a:latin typeface="Arial" pitchFamily="34" charset="0"/>
                <a:cs typeface="Arial" pitchFamily="34" charset="0"/>
              </a:rPr>
              <a:t>Kaynağın CO üretim hızı, Oda büyüklüğü, Havalanma durumu</a:t>
            </a:r>
          </a:p>
          <a:p>
            <a:pPr>
              <a:spcBef>
                <a:spcPts val="600"/>
              </a:spcBef>
            </a:pPr>
            <a:r>
              <a:rPr lang="tr-TR" sz="3600" dirty="0" smtClean="0">
                <a:latin typeface="Arial" pitchFamily="34" charset="0"/>
                <a:cs typeface="Arial" pitchFamily="34" charset="0"/>
              </a:rPr>
              <a:t>Ortamda kalma süresi</a:t>
            </a:r>
          </a:p>
          <a:p>
            <a:pPr>
              <a:spcBef>
                <a:spcPts val="600"/>
              </a:spcBef>
            </a:pPr>
            <a:r>
              <a:rPr lang="tr-TR" sz="3600" dirty="0" smtClean="0">
                <a:latin typeface="Arial" pitchFamily="34" charset="0"/>
                <a:cs typeface="Arial" pitchFamily="34" charset="0"/>
              </a:rPr>
              <a:t>Dakika </a:t>
            </a:r>
            <a:r>
              <a:rPr lang="tr-TR" sz="3600" dirty="0" err="1" smtClean="0">
                <a:latin typeface="Arial" pitchFamily="34" charset="0"/>
                <a:cs typeface="Arial" pitchFamily="34" charset="0"/>
              </a:rPr>
              <a:t>ventilasyonu</a:t>
            </a:r>
            <a:endParaRPr lang="tr-TR" sz="36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tr-TR" sz="3600" dirty="0" err="1" smtClean="0">
                <a:latin typeface="Arial" pitchFamily="34" charset="0"/>
                <a:cs typeface="Arial" pitchFamily="34" charset="0"/>
              </a:rPr>
              <a:t>Alveoler</a:t>
            </a:r>
            <a:r>
              <a:rPr lang="tr-TR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3600" dirty="0" err="1">
                <a:latin typeface="Arial" pitchFamily="34" charset="0"/>
                <a:cs typeface="Arial" pitchFamily="34" charset="0"/>
              </a:rPr>
              <a:t>v</a:t>
            </a:r>
            <a:r>
              <a:rPr lang="tr-TR" sz="3600" dirty="0" err="1" smtClean="0">
                <a:latin typeface="Arial" pitchFamily="34" charset="0"/>
                <a:cs typeface="Arial" pitchFamily="34" charset="0"/>
              </a:rPr>
              <a:t>entilasyon</a:t>
            </a:r>
            <a:endParaRPr lang="tr-TR" sz="36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tr-TR" sz="3600" dirty="0" err="1" smtClean="0">
                <a:latin typeface="Arial" pitchFamily="34" charset="0"/>
                <a:cs typeface="Arial" pitchFamily="34" charset="0"/>
              </a:rPr>
              <a:t>Komorbiditeler</a:t>
            </a:r>
            <a:r>
              <a:rPr lang="tr-TR" sz="3600" dirty="0" smtClean="0">
                <a:latin typeface="Arial" pitchFamily="34" charset="0"/>
                <a:cs typeface="Arial" pitchFamily="34" charset="0"/>
              </a:rPr>
              <a:t>, kalp </a:t>
            </a:r>
            <a:r>
              <a:rPr lang="tr-TR" sz="3600" dirty="0">
                <a:latin typeface="Arial" pitchFamily="34" charset="0"/>
                <a:cs typeface="Arial" pitchFamily="34" charset="0"/>
              </a:rPr>
              <a:t>yetmezliği kronik akciğer </a:t>
            </a:r>
            <a:r>
              <a:rPr lang="tr-TR" sz="3600" dirty="0" smtClean="0">
                <a:latin typeface="Arial" pitchFamily="34" charset="0"/>
                <a:cs typeface="Arial" pitchFamily="34" charset="0"/>
              </a:rPr>
              <a:t>hastalığı</a:t>
            </a:r>
          </a:p>
          <a:p>
            <a:pPr>
              <a:spcBef>
                <a:spcPts val="600"/>
              </a:spcBef>
            </a:pPr>
            <a:r>
              <a:rPr lang="tr-TR" sz="3600" dirty="0" smtClean="0">
                <a:latin typeface="Arial" pitchFamily="34" charset="0"/>
                <a:cs typeface="Arial" pitchFamily="34" charset="0"/>
              </a:rPr>
              <a:t>Yaş (fetüs, çocuk, yaslı hastalar)</a:t>
            </a:r>
          </a:p>
          <a:p>
            <a:pPr>
              <a:spcBef>
                <a:spcPts val="600"/>
              </a:spcBef>
            </a:pPr>
            <a:r>
              <a:rPr lang="tr-TR" sz="3600" dirty="0" smtClean="0">
                <a:latin typeface="Arial" pitchFamily="34" charset="0"/>
                <a:cs typeface="Arial" pitchFamily="34" charset="0"/>
              </a:rPr>
              <a:t>Metabolizma (</a:t>
            </a:r>
            <a:r>
              <a:rPr lang="tr-TR" sz="3600" dirty="0">
                <a:latin typeface="Arial" pitchFamily="34" charset="0"/>
                <a:cs typeface="Arial" pitchFamily="34" charset="0"/>
              </a:rPr>
              <a:t>egzersiz, </a:t>
            </a:r>
            <a:r>
              <a:rPr lang="tr-TR" sz="3600" dirty="0" smtClean="0">
                <a:latin typeface="Arial" pitchFamily="34" charset="0"/>
                <a:cs typeface="Arial" pitchFamily="34" charset="0"/>
              </a:rPr>
              <a:t>stres) </a:t>
            </a:r>
          </a:p>
          <a:p>
            <a:pPr>
              <a:spcBef>
                <a:spcPts val="600"/>
              </a:spcBef>
            </a:pPr>
            <a:r>
              <a:rPr lang="tr-TR" sz="3600" dirty="0" smtClean="0">
                <a:latin typeface="Arial" pitchFamily="34" charset="0"/>
                <a:cs typeface="Arial" pitchFamily="34" charset="0"/>
              </a:rPr>
              <a:t>PaCO</a:t>
            </a:r>
            <a:r>
              <a:rPr lang="tr-TR" sz="36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tr-TR" sz="3600" dirty="0" smtClean="0">
                <a:latin typeface="Arial" pitchFamily="34" charset="0"/>
                <a:cs typeface="Arial" pitchFamily="34" charset="0"/>
              </a:rPr>
              <a:t> yüksek kişiler (sigara içen, kronik tip-2 solunum yetmezliği)</a:t>
            </a:r>
          </a:p>
          <a:p>
            <a:pPr>
              <a:spcBef>
                <a:spcPts val="600"/>
              </a:spcBef>
            </a:pPr>
            <a:r>
              <a:rPr lang="tr-TR" sz="3600" dirty="0" smtClean="0">
                <a:latin typeface="Arial" pitchFamily="34" charset="0"/>
                <a:cs typeface="Arial" pitchFamily="34" charset="0"/>
              </a:rPr>
              <a:t>Yüksekte yaşayanlar</a:t>
            </a:r>
          </a:p>
          <a:p>
            <a:pPr>
              <a:spcBef>
                <a:spcPts val="600"/>
              </a:spcBef>
            </a:pPr>
            <a:r>
              <a:rPr lang="tr-TR" sz="3600" dirty="0" smtClean="0">
                <a:latin typeface="Arial" pitchFamily="34" charset="0"/>
                <a:cs typeface="Arial" pitchFamily="34" charset="0"/>
              </a:rPr>
              <a:t>Anemi</a:t>
            </a:r>
          </a:p>
        </p:txBody>
      </p:sp>
      <p:sp>
        <p:nvSpPr>
          <p:cNvPr id="5" name="4 Dikdörtgen"/>
          <p:cNvSpPr/>
          <p:nvPr/>
        </p:nvSpPr>
        <p:spPr>
          <a:xfrm>
            <a:off x="3571868" y="6286520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960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Ortamda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CO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Yoğunluğu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tr-TR" sz="2600" dirty="0" smtClean="0">
                <a:latin typeface="Arial" pitchFamily="34" charset="0"/>
                <a:cs typeface="Arial" pitchFamily="34" charset="0"/>
              </a:rPr>
              <a:t>	Tehlike </a:t>
            </a:r>
            <a:r>
              <a:rPr lang="tr-TR" sz="2600" dirty="0">
                <a:latin typeface="Arial" pitchFamily="34" charset="0"/>
                <a:cs typeface="Arial" pitchFamily="34" charset="0"/>
              </a:rPr>
              <a:t>sınırı </a:t>
            </a:r>
            <a:r>
              <a:rPr lang="tr-TR" sz="2600" dirty="0" smtClean="0">
                <a:latin typeface="Arial" pitchFamily="34" charset="0"/>
                <a:cs typeface="Arial" pitchFamily="34" charset="0"/>
              </a:rPr>
              <a:t>50 </a:t>
            </a:r>
            <a:r>
              <a:rPr lang="tr-TR" sz="2600" dirty="0" err="1" smtClean="0">
                <a:latin typeface="Arial" pitchFamily="34" charset="0"/>
                <a:cs typeface="Arial" pitchFamily="34" charset="0"/>
              </a:rPr>
              <a:t>ppm</a:t>
            </a:r>
            <a:r>
              <a:rPr lang="tr-TR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2600" dirty="0">
                <a:latin typeface="Arial" pitchFamily="34" charset="0"/>
                <a:cs typeface="Arial" pitchFamily="34" charset="0"/>
              </a:rPr>
              <a:t>veya 55 mg/m</a:t>
            </a:r>
            <a:r>
              <a:rPr lang="tr-TR" sz="2600" baseline="30000" dirty="0">
                <a:latin typeface="Arial" pitchFamily="34" charset="0"/>
                <a:cs typeface="Arial" pitchFamily="34" charset="0"/>
              </a:rPr>
              <a:t>3</a:t>
            </a:r>
            <a:r>
              <a:rPr lang="tr-TR" sz="2600" dirty="0">
                <a:latin typeface="Arial" pitchFamily="34" charset="0"/>
                <a:cs typeface="Arial" pitchFamily="34" charset="0"/>
              </a:rPr>
              <a:t> olarak verilir</a:t>
            </a:r>
          </a:p>
          <a:p>
            <a:pPr>
              <a:buNone/>
            </a:pPr>
            <a:r>
              <a:rPr lang="tr-TR" sz="2600" dirty="0" smtClean="0">
                <a:latin typeface="Arial" pitchFamily="34" charset="0"/>
                <a:cs typeface="Arial" pitchFamily="34" charset="0"/>
              </a:rPr>
              <a:t>	Yaşamı </a:t>
            </a:r>
            <a:r>
              <a:rPr lang="tr-TR" sz="2600" dirty="0">
                <a:latin typeface="Arial" pitchFamily="34" charset="0"/>
                <a:cs typeface="Arial" pitchFamily="34" charset="0"/>
              </a:rPr>
              <a:t>acilen tehdit eden düzey 1200 </a:t>
            </a:r>
            <a:r>
              <a:rPr lang="tr-TR" sz="2600" dirty="0" err="1">
                <a:latin typeface="Arial" pitchFamily="34" charset="0"/>
                <a:cs typeface="Arial" pitchFamily="34" charset="0"/>
              </a:rPr>
              <a:t>ppm</a:t>
            </a:r>
            <a:r>
              <a:rPr lang="tr-TR" sz="2600" dirty="0">
                <a:latin typeface="Arial" pitchFamily="34" charset="0"/>
                <a:cs typeface="Arial" pitchFamily="34" charset="0"/>
              </a:rPr>
              <a:t> (</a:t>
            </a:r>
            <a:r>
              <a:rPr lang="tr-TR" sz="2600" dirty="0" smtClean="0">
                <a:latin typeface="Arial" pitchFamily="34" charset="0"/>
                <a:cs typeface="Arial" pitchFamily="34" charset="0"/>
              </a:rPr>
              <a:t>% 0,12)</a:t>
            </a:r>
            <a:endParaRPr lang="tr-TR" sz="2600" dirty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endParaRPr lang="tr-TR" sz="2600" dirty="0" smtClean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r>
              <a:rPr lang="tr-TR" sz="2600" dirty="0" smtClean="0">
                <a:latin typeface="Arial" pitchFamily="34" charset="0"/>
                <a:cs typeface="Arial" pitchFamily="34" charset="0"/>
              </a:rPr>
              <a:t>50 </a:t>
            </a:r>
            <a:r>
              <a:rPr lang="tr-TR" sz="2600" dirty="0" err="1">
                <a:latin typeface="Arial" pitchFamily="34" charset="0"/>
                <a:cs typeface="Arial" pitchFamily="34" charset="0"/>
              </a:rPr>
              <a:t>ppm</a:t>
            </a:r>
            <a:r>
              <a:rPr lang="tr-TR" sz="2600" dirty="0">
                <a:latin typeface="Arial" pitchFamily="34" charset="0"/>
                <a:cs typeface="Arial" pitchFamily="34" charset="0"/>
              </a:rPr>
              <a:t> CO olan ortamda 30 dakika kalanların </a:t>
            </a:r>
            <a:r>
              <a:rPr lang="tr-TR" sz="2600" dirty="0" err="1">
                <a:latin typeface="Arial" pitchFamily="34" charset="0"/>
                <a:cs typeface="Arial" pitchFamily="34" charset="0"/>
              </a:rPr>
              <a:t>karboksihemoglobin</a:t>
            </a:r>
            <a:r>
              <a:rPr lang="tr-TR" sz="2600" dirty="0">
                <a:latin typeface="Arial" pitchFamily="34" charset="0"/>
                <a:cs typeface="Arial" pitchFamily="34" charset="0"/>
              </a:rPr>
              <a:t> düzeyi % </a:t>
            </a:r>
            <a:r>
              <a:rPr lang="tr-TR" sz="2600" dirty="0" smtClean="0">
                <a:latin typeface="Arial" pitchFamily="34" charset="0"/>
                <a:cs typeface="Arial" pitchFamily="34" charset="0"/>
              </a:rPr>
              <a:t>3</a:t>
            </a:r>
            <a:endParaRPr lang="tr-TR" sz="2600" dirty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endParaRPr lang="tr-TR" sz="2600" dirty="0" smtClean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r>
              <a:rPr lang="tr-TR" sz="2600" dirty="0" smtClean="0">
                <a:latin typeface="Arial" pitchFamily="34" charset="0"/>
                <a:cs typeface="Arial" pitchFamily="34" charset="0"/>
              </a:rPr>
              <a:t>1000 </a:t>
            </a:r>
            <a:r>
              <a:rPr lang="tr-TR" sz="2600" dirty="0" err="1">
                <a:latin typeface="Arial" pitchFamily="34" charset="0"/>
                <a:cs typeface="Arial" pitchFamily="34" charset="0"/>
              </a:rPr>
              <a:t>ppm</a:t>
            </a:r>
            <a:r>
              <a:rPr lang="tr-TR" sz="2600" dirty="0">
                <a:latin typeface="Arial" pitchFamily="34" charset="0"/>
                <a:cs typeface="Arial" pitchFamily="34" charset="0"/>
              </a:rPr>
              <a:t> (</a:t>
            </a:r>
            <a:r>
              <a:rPr lang="tr-TR" sz="2600" dirty="0" smtClean="0">
                <a:latin typeface="Arial" pitchFamily="34" charset="0"/>
                <a:cs typeface="Arial" pitchFamily="34" charset="0"/>
              </a:rPr>
              <a:t>% 0,1</a:t>
            </a:r>
            <a:r>
              <a:rPr lang="tr-TR" sz="2600" dirty="0">
                <a:latin typeface="Arial" pitchFamily="34" charset="0"/>
                <a:cs typeface="Arial" pitchFamily="34" charset="0"/>
              </a:rPr>
              <a:t>) CO bulunan ortamda birkaç saat kalanların </a:t>
            </a:r>
            <a:r>
              <a:rPr lang="tr-TR" sz="2600" dirty="0" err="1">
                <a:latin typeface="Arial" pitchFamily="34" charset="0"/>
                <a:cs typeface="Arial" pitchFamily="34" charset="0"/>
              </a:rPr>
              <a:t>karboksihemoglobin</a:t>
            </a:r>
            <a:r>
              <a:rPr lang="tr-TR" sz="2600" dirty="0">
                <a:latin typeface="Arial" pitchFamily="34" charset="0"/>
                <a:cs typeface="Arial" pitchFamily="34" charset="0"/>
              </a:rPr>
              <a:t> düzeyi %</a:t>
            </a:r>
            <a:r>
              <a:rPr lang="tr-TR" sz="2600" dirty="0" smtClean="0">
                <a:latin typeface="Arial" pitchFamily="34" charset="0"/>
                <a:cs typeface="Arial" pitchFamily="34" charset="0"/>
              </a:rPr>
              <a:t>50</a:t>
            </a:r>
            <a:endParaRPr lang="tr-TR" sz="2600" dirty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endParaRPr lang="tr-TR" sz="2600" dirty="0" smtClean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r>
              <a:rPr lang="tr-TR" sz="2600" dirty="0" smtClean="0">
                <a:latin typeface="Arial" pitchFamily="34" charset="0"/>
                <a:cs typeface="Arial" pitchFamily="34" charset="0"/>
              </a:rPr>
              <a:t>2100 </a:t>
            </a:r>
            <a:r>
              <a:rPr lang="tr-TR" sz="2600" dirty="0" err="1">
                <a:latin typeface="Arial" pitchFamily="34" charset="0"/>
                <a:cs typeface="Arial" pitchFamily="34" charset="0"/>
              </a:rPr>
              <a:t>ppm</a:t>
            </a:r>
            <a:r>
              <a:rPr lang="tr-TR" sz="2600" dirty="0">
                <a:latin typeface="Arial" pitchFamily="34" charset="0"/>
                <a:cs typeface="Arial" pitchFamily="34" charset="0"/>
              </a:rPr>
              <a:t> (</a:t>
            </a:r>
            <a:r>
              <a:rPr lang="tr-TR" sz="2600" dirty="0" smtClean="0">
                <a:latin typeface="Arial" pitchFamily="34" charset="0"/>
                <a:cs typeface="Arial" pitchFamily="34" charset="0"/>
              </a:rPr>
              <a:t>% 0,21</a:t>
            </a:r>
            <a:r>
              <a:rPr lang="tr-TR" sz="2600" dirty="0">
                <a:latin typeface="Arial" pitchFamily="34" charset="0"/>
                <a:cs typeface="Arial" pitchFamily="34" charset="0"/>
              </a:rPr>
              <a:t>) CO bulunan ortamda 34 dk. kalan bir kişinin </a:t>
            </a:r>
            <a:r>
              <a:rPr lang="tr-TR" sz="2600" dirty="0" err="1">
                <a:latin typeface="Arial" pitchFamily="34" charset="0"/>
                <a:cs typeface="Arial" pitchFamily="34" charset="0"/>
              </a:rPr>
              <a:t>karboksihemoglobin</a:t>
            </a:r>
            <a:r>
              <a:rPr lang="tr-TR" sz="2600" dirty="0">
                <a:latin typeface="Arial" pitchFamily="34" charset="0"/>
                <a:cs typeface="Arial" pitchFamily="34" charset="0"/>
              </a:rPr>
              <a:t> düzeyi %</a:t>
            </a:r>
            <a:r>
              <a:rPr lang="tr-TR" sz="2600" dirty="0" smtClean="0">
                <a:latin typeface="Arial" pitchFamily="34" charset="0"/>
                <a:cs typeface="Arial" pitchFamily="34" charset="0"/>
              </a:rPr>
              <a:t>25</a:t>
            </a:r>
            <a:endParaRPr lang="en-US" sz="2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643306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918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Soba Zehirlenmeleri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70000"/>
              </a:lnSpc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Bacalar usulüne uygun değil</a:t>
            </a:r>
            <a:endParaRPr lang="tr-TR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70000"/>
              </a:lnSpc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Hava menfezleri kapatılmış</a:t>
            </a:r>
          </a:p>
          <a:p>
            <a:pPr algn="just">
              <a:lnSpc>
                <a:spcPct val="70000"/>
              </a:lnSpc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Kalitesiz yakıt kullanımı</a:t>
            </a:r>
          </a:p>
          <a:p>
            <a:pPr algn="just">
              <a:lnSpc>
                <a:spcPct val="70000"/>
              </a:lnSpc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Yatarken sobaya kömür ilave edilmesi</a:t>
            </a:r>
          </a:p>
          <a:p>
            <a:pPr algn="just">
              <a:lnSpc>
                <a:spcPct val="70000"/>
              </a:lnSpc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Soba hava giriş ve çıkışlarının kapatılması</a:t>
            </a:r>
          </a:p>
          <a:p>
            <a:pPr algn="just">
              <a:lnSpc>
                <a:spcPct val="70000"/>
              </a:lnSpc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Lodos, ters rüzgar</a:t>
            </a:r>
          </a:p>
          <a:p>
            <a:pPr algn="ctr">
              <a:lnSpc>
                <a:spcPct val="50000"/>
              </a:lnSpc>
              <a:buNone/>
            </a:pPr>
            <a:endParaRPr lang="tr-TR" sz="28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50000"/>
              </a:lnSpc>
              <a:buNone/>
            </a:pPr>
            <a:endParaRPr lang="tr-TR" sz="28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50000"/>
              </a:lnSpc>
              <a:buNone/>
            </a:pPr>
            <a:r>
              <a:rPr lang="tr-TR" sz="28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Soba yanan bir odada uyuyorsanız </a:t>
            </a:r>
          </a:p>
          <a:p>
            <a:pPr algn="ctr">
              <a:lnSpc>
                <a:spcPct val="50000"/>
              </a:lnSpc>
              <a:buNone/>
            </a:pPr>
            <a:r>
              <a:rPr lang="tr-TR" sz="28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asla güvende değilsiniz</a:t>
            </a:r>
          </a:p>
          <a:p>
            <a:pPr>
              <a:lnSpc>
                <a:spcPct val="70000"/>
              </a:lnSpc>
            </a:pPr>
            <a:endParaRPr lang="tr-TR" sz="2800" dirty="0" smtClean="0"/>
          </a:p>
          <a:p>
            <a:pPr>
              <a:lnSpc>
                <a:spcPct val="70000"/>
              </a:lnSpc>
            </a:pPr>
            <a:endParaRPr lang="tr-TR" sz="2800" dirty="0" smtClean="0"/>
          </a:p>
          <a:p>
            <a:pPr>
              <a:lnSpc>
                <a:spcPct val="70000"/>
              </a:lnSpc>
            </a:pPr>
            <a:endParaRPr lang="tr-TR" sz="2800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86182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644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Nasıl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Zarar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Verir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Hemoglobinin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dokulara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oksijen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taşımasını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engeller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Direkt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hücreler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üzerine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toksik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etki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yapar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Bazı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proteinlere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bağlanarak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hücre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hasarı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oluşturur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NO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artışı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yoluyla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zarar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verir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MSS’de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>
                <a:latin typeface="Arial" pitchFamily="34" charset="0"/>
                <a:cs typeface="Arial" pitchFamily="34" charset="0"/>
              </a:rPr>
              <a:t>lipid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peroksidasyonuna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yol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açar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gecikmiş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nörolojik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sekel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ile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sonuçlanan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bir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inflamatuar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kaskadın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uyarılmasına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neden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olabilir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14744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258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Etkilenme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3600" dirty="0" err="1" smtClean="0"/>
              <a:t>Kalp</a:t>
            </a:r>
            <a:r>
              <a:rPr lang="en-US" sz="3600" dirty="0" smtClean="0"/>
              <a:t> </a:t>
            </a:r>
            <a:r>
              <a:rPr lang="en-US" sz="3600" dirty="0" err="1" smtClean="0"/>
              <a:t>kası</a:t>
            </a:r>
            <a:endParaRPr lang="en-US" sz="3600" dirty="0" smtClean="0"/>
          </a:p>
          <a:p>
            <a:pPr>
              <a:lnSpc>
                <a:spcPct val="120000"/>
              </a:lnSpc>
            </a:pPr>
            <a:r>
              <a:rPr lang="en-US" sz="3600" dirty="0" err="1" smtClean="0"/>
              <a:t>Beyin</a:t>
            </a:r>
            <a:r>
              <a:rPr lang="en-US" sz="3600" dirty="0" smtClean="0"/>
              <a:t>  </a:t>
            </a:r>
            <a:r>
              <a:rPr lang="en-US" sz="3600" dirty="0" err="1" smtClean="0"/>
              <a:t>hücreleri</a:t>
            </a:r>
            <a:endParaRPr lang="en-US" sz="3600" dirty="0" smtClean="0"/>
          </a:p>
          <a:p>
            <a:pPr>
              <a:lnSpc>
                <a:spcPct val="120000"/>
              </a:lnSpc>
            </a:pPr>
            <a:r>
              <a:rPr lang="en-US" sz="3600" dirty="0" err="1" smtClean="0"/>
              <a:t>Böbrek</a:t>
            </a:r>
            <a:r>
              <a:rPr lang="en-US" sz="3600" dirty="0" smtClean="0"/>
              <a:t> </a:t>
            </a:r>
            <a:r>
              <a:rPr lang="en-US" sz="3600" dirty="0" err="1" smtClean="0"/>
              <a:t>hücreleri</a:t>
            </a:r>
            <a:endParaRPr lang="en-US" sz="3600" dirty="0" smtClean="0"/>
          </a:p>
          <a:p>
            <a:pPr>
              <a:lnSpc>
                <a:spcPct val="120000"/>
              </a:lnSpc>
            </a:pPr>
            <a:r>
              <a:rPr lang="en-US" sz="3600" dirty="0" err="1" smtClean="0"/>
              <a:t>Diğer</a:t>
            </a:r>
            <a:r>
              <a:rPr lang="en-US" sz="3600" dirty="0" smtClean="0"/>
              <a:t> </a:t>
            </a:r>
            <a:r>
              <a:rPr lang="en-US" sz="3600" dirty="0" err="1" smtClean="0"/>
              <a:t>hücreler</a:t>
            </a:r>
            <a:endParaRPr lang="en-US" sz="3600" dirty="0"/>
          </a:p>
        </p:txBody>
      </p:sp>
      <p:pic>
        <p:nvPicPr>
          <p:cNvPr id="5" name="4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3714744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509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Hemoglobinin Dokuya Oksijen Taşımasını Engeller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tr-TR" sz="2400" dirty="0" smtClean="0">
                <a:latin typeface="Arial" pitchFamily="34" charset="0"/>
                <a:cs typeface="Arial" pitchFamily="34" charset="0"/>
              </a:rPr>
              <a:t>		Kanda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oksijen taşıyan hemoglobine </a:t>
            </a:r>
            <a:r>
              <a:rPr lang="tr-TR" sz="2400" dirty="0" err="1" smtClean="0">
                <a:latin typeface="Arial" pitchFamily="34" charset="0"/>
                <a:cs typeface="Arial" pitchFamily="34" charset="0"/>
              </a:rPr>
              <a:t>afinitesi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oksijene göre yaklaşık </a:t>
            </a:r>
            <a:r>
              <a:rPr lang="tr-TR" sz="2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240 </a:t>
            </a:r>
            <a:r>
              <a:rPr lang="tr-TR" sz="2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kat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daha fazla </a:t>
            </a:r>
            <a:endParaRPr lang="tr-TR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tr-TR" sz="2400" dirty="0" smtClean="0">
                <a:latin typeface="Arial" pitchFamily="34" charset="0"/>
                <a:cs typeface="Arial" pitchFamily="34" charset="0"/>
              </a:rPr>
              <a:t>		Ortamda CO varsa, hemoglobine oksijen yerine CO sıkıca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bağlanır (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karboksi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-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hemoglobin, </a:t>
            </a:r>
            <a:r>
              <a:rPr lang="tr-TR" sz="2400" dirty="0" err="1" smtClean="0">
                <a:latin typeface="Arial" pitchFamily="34" charset="0"/>
                <a:cs typeface="Arial" pitchFamily="34" charset="0"/>
              </a:rPr>
              <a:t>COHb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) </a:t>
            </a:r>
            <a:endParaRPr lang="tr-TR" sz="24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tr-TR" sz="2400" dirty="0" smtClean="0">
                <a:latin typeface="Arial" pitchFamily="34" charset="0"/>
                <a:cs typeface="Arial" pitchFamily="34" charset="0"/>
              </a:rPr>
              <a:t>		Kanda oksijenin taşınmasını engeller (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anemi,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hipoksi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asfiksi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) </a:t>
            </a:r>
            <a:endParaRPr lang="tr-TR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tr-TR" sz="2400" dirty="0" smtClean="0">
                <a:latin typeface="Arial" pitchFamily="34" charset="0"/>
                <a:cs typeface="Arial" pitchFamily="34" charset="0"/>
              </a:rPr>
              <a:t>		Ortalama 100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ml kan 20 ml oksijen taşır. Bunun 19.7 ml’si hemoglobine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bağlı olarak; sadece 0,3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ml’si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ise plazmada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erimiş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halde taşınır.</a:t>
            </a:r>
          </a:p>
        </p:txBody>
      </p:sp>
      <p:sp>
        <p:nvSpPr>
          <p:cNvPr id="5" name="4 Dikdörtgen"/>
          <p:cNvSpPr/>
          <p:nvPr/>
        </p:nvSpPr>
        <p:spPr>
          <a:xfrm>
            <a:off x="3214678" y="6357958"/>
            <a:ext cx="278608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745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Hemoglobinin Dokuda Oksijeni Bırakmasını Engeller</a:t>
            </a:r>
            <a:endParaRPr lang="en-US" sz="4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1785926"/>
            <a:ext cx="7789452" cy="427959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2400" dirty="0" smtClean="0"/>
              <a:t>		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Oksijenin doku düzeyinde hemoglobinden serbestleşmesini de bozar</a:t>
            </a:r>
          </a:p>
          <a:p>
            <a:pPr lvl="1"/>
            <a:r>
              <a:rPr lang="tr-TR" sz="2400" dirty="0" smtClean="0">
                <a:latin typeface="Arial" pitchFamily="34" charset="0"/>
                <a:cs typeface="Arial" pitchFamily="34" charset="0"/>
              </a:rPr>
              <a:t>Hemoglobinin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4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heminden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birisine bağlanıp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tetrametrik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yapıyı bozar, bu durumda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Hb’nin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oksijene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afinitesi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artar ve doku düzeyinde oksijeni bırakmaz</a:t>
            </a:r>
            <a:endParaRPr lang="tr-TR" sz="2400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tr-TR" sz="2400" dirty="0" smtClean="0">
                <a:latin typeface="Arial" pitchFamily="34" charset="0"/>
                <a:cs typeface="Arial" pitchFamily="34" charset="0"/>
              </a:rPr>
              <a:t>Plazmada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çözünen kısım 2,3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difosfogliserit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oluşumunu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azaltır ki, bu durum hemoglobinin oksijeni bırakmasını engeller</a:t>
            </a:r>
          </a:p>
          <a:p>
            <a:pPr>
              <a:buNone/>
            </a:pPr>
            <a:r>
              <a:rPr lang="tr-TR" sz="2400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tr-TR" sz="2400" dirty="0" err="1" smtClean="0">
                <a:latin typeface="Arial" pitchFamily="34" charset="0"/>
                <a:cs typeface="Arial" pitchFamily="34" charset="0"/>
              </a:rPr>
              <a:t>Hipoksemi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solunum merkezini uyarır,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hiperventilasyon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olur, bu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solunumsal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alkaloza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neden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olur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4000496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582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Klinik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Görünüm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Değişken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800"/>
              </a:spcBef>
              <a:buNone/>
            </a:pPr>
            <a:endParaRPr lang="tr-TR" sz="2800" dirty="0" smtClean="0">
              <a:solidFill>
                <a:srgbClr val="404040"/>
              </a:solidFill>
              <a:latin typeface="+mj-lt"/>
            </a:endParaRPr>
          </a:p>
          <a:p>
            <a:pPr algn="just">
              <a:spcBef>
                <a:spcPts val="800"/>
              </a:spcBef>
              <a:buNone/>
            </a:pPr>
            <a:r>
              <a:rPr lang="tr-TR" sz="2800" dirty="0" smtClean="0">
                <a:solidFill>
                  <a:srgbClr val="404040"/>
                </a:solidFill>
                <a:latin typeface="+mj-lt"/>
              </a:rPr>
              <a:t>		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Düşük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doz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uzun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süre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CO,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yüksek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doz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kısa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süre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maruziyete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göre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daha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ciddi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zehirlenme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oluşturur</a:t>
            </a:r>
            <a:endParaRPr lang="en-US" sz="2800" dirty="0" smtClean="0">
              <a:solidFill>
                <a:srgbClr val="404040"/>
              </a:solidFill>
              <a:latin typeface="+mj-lt"/>
            </a:endParaRPr>
          </a:p>
          <a:p>
            <a:pPr algn="just">
              <a:spcBef>
                <a:spcPts val="800"/>
              </a:spcBef>
              <a:buNone/>
            </a:pPr>
            <a:r>
              <a:rPr lang="tr-TR" sz="2800" dirty="0" smtClean="0">
                <a:solidFill>
                  <a:srgbClr val="404040"/>
                </a:solidFill>
                <a:latin typeface="+mj-lt"/>
                <a:cs typeface="Calibri"/>
              </a:rPr>
              <a:t>		Klinik özgül değil,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kişiden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>
                <a:solidFill>
                  <a:srgbClr val="404040"/>
                </a:solidFill>
                <a:latin typeface="+mj-lt"/>
              </a:rPr>
              <a:t>kişiye</a:t>
            </a:r>
            <a:r>
              <a:rPr lang="en-US" sz="2800" dirty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değişebilir</a:t>
            </a:r>
            <a:endParaRPr lang="en-US" sz="2800" dirty="0" smtClean="0">
              <a:solidFill>
                <a:srgbClr val="404040"/>
              </a:solidFill>
              <a:latin typeface="+mj-lt"/>
            </a:endParaRPr>
          </a:p>
          <a:p>
            <a:pPr algn="just">
              <a:spcBef>
                <a:spcPts val="800"/>
              </a:spcBef>
              <a:buNone/>
            </a:pPr>
            <a:r>
              <a:rPr lang="tr-TR" sz="2800" dirty="0" smtClean="0">
                <a:solidFill>
                  <a:srgbClr val="404040"/>
                </a:solidFill>
                <a:latin typeface="+mj-lt"/>
                <a:cs typeface="Calibri"/>
              </a:rPr>
              <a:t>		Klinik </a:t>
            </a:r>
            <a:r>
              <a:rPr lang="tr-TR" sz="2800" dirty="0" err="1">
                <a:solidFill>
                  <a:srgbClr val="404040"/>
                </a:solidFill>
                <a:latin typeface="+mj-lt"/>
                <a:cs typeface="Calibri"/>
              </a:rPr>
              <a:t>COHb</a:t>
            </a:r>
            <a:r>
              <a:rPr lang="tr-TR" sz="2800" dirty="0">
                <a:solidFill>
                  <a:srgbClr val="404040"/>
                </a:solidFill>
                <a:latin typeface="+mj-lt"/>
                <a:cs typeface="Calibri"/>
              </a:rPr>
              <a:t> düzeyleri </a:t>
            </a:r>
            <a:r>
              <a:rPr lang="tr-TR" sz="2800" dirty="0" smtClean="0">
                <a:solidFill>
                  <a:srgbClr val="404040"/>
                </a:solidFill>
                <a:latin typeface="+mj-lt"/>
                <a:cs typeface="Calibri"/>
              </a:rPr>
              <a:t>ile </a:t>
            </a:r>
            <a:r>
              <a:rPr lang="tr-TR" sz="2800" dirty="0" err="1" smtClean="0">
                <a:solidFill>
                  <a:srgbClr val="404040"/>
                </a:solidFill>
                <a:latin typeface="+mj-lt"/>
                <a:cs typeface="Calibri"/>
              </a:rPr>
              <a:t>korele</a:t>
            </a:r>
            <a:r>
              <a:rPr lang="tr-TR" sz="2800" dirty="0" smtClean="0">
                <a:solidFill>
                  <a:srgbClr val="404040"/>
                </a:solidFill>
                <a:latin typeface="+mj-lt"/>
                <a:cs typeface="Calibri"/>
              </a:rPr>
              <a:t> değil</a:t>
            </a:r>
          </a:p>
          <a:p>
            <a:pPr algn="just">
              <a:spcBef>
                <a:spcPts val="800"/>
              </a:spcBef>
              <a:buNone/>
            </a:pPr>
            <a:r>
              <a:rPr lang="tr-TR" sz="2800" dirty="0" smtClean="0"/>
              <a:t>		Klinik </a:t>
            </a:r>
            <a:r>
              <a:rPr lang="tr-TR" sz="2800" dirty="0"/>
              <a:t>takip, </a:t>
            </a:r>
            <a:r>
              <a:rPr lang="tr-TR" sz="2800" dirty="0" smtClean="0"/>
              <a:t>tedavi </a:t>
            </a:r>
            <a:r>
              <a:rPr lang="tr-TR" sz="2800" dirty="0"/>
              <a:t>planlanması ve </a:t>
            </a:r>
            <a:r>
              <a:rPr lang="tr-TR" sz="2800" dirty="0" smtClean="0"/>
              <a:t>izlem için </a:t>
            </a:r>
            <a:r>
              <a:rPr lang="tr-TR" sz="2800" dirty="0" err="1"/>
              <a:t>HbCO</a:t>
            </a:r>
            <a:r>
              <a:rPr lang="tr-TR" sz="2800" dirty="0"/>
              <a:t> seviyeleri iyi bir gösterge değil</a:t>
            </a:r>
          </a:p>
          <a:p>
            <a:pPr>
              <a:spcBef>
                <a:spcPts val="800"/>
              </a:spcBef>
            </a:pPr>
            <a:endParaRPr lang="tr-TR" sz="2800" dirty="0">
              <a:solidFill>
                <a:srgbClr val="404040"/>
              </a:solidFill>
              <a:latin typeface="+mj-lt"/>
              <a:cs typeface="Calibri"/>
            </a:endParaRPr>
          </a:p>
          <a:p>
            <a:pPr>
              <a:spcBef>
                <a:spcPts val="800"/>
              </a:spcBef>
            </a:pPr>
            <a:endParaRPr lang="en-US" sz="2800" dirty="0">
              <a:solidFill>
                <a:srgbClr val="404040"/>
              </a:solidFill>
              <a:latin typeface="+mj-lt"/>
            </a:endParaRPr>
          </a:p>
          <a:p>
            <a:pPr>
              <a:spcBef>
                <a:spcPts val="800"/>
              </a:spcBef>
            </a:pPr>
            <a:endParaRPr lang="en-US" sz="2800" dirty="0">
              <a:solidFill>
                <a:srgbClr val="404040"/>
              </a:solidFill>
              <a:latin typeface="+mj-lt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86182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762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Tanıya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Gidiş</a:t>
            </a:r>
            <a:r>
              <a:rPr lang="is-I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Akut</a:t>
            </a:r>
            <a:r>
              <a:rPr lang="en-US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Zehirlenme</a:t>
            </a:r>
            <a:endParaRPr lang="en-US" sz="2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Kuşkulanma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Dikkatli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öykü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alma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muayene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COHb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ölçümü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cooximetry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>
              <a:buNone/>
            </a:pPr>
            <a:endParaRPr lang="tr-TR" sz="2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8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Kronik</a:t>
            </a:r>
            <a:r>
              <a:rPr lang="en-US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Zehirlenme</a:t>
            </a:r>
            <a:endParaRPr lang="en-US" sz="2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Tanı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çok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zor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endParaRPr lang="en-US" sz="2800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86182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378779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Anamnez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		</a:t>
            </a:r>
          </a:p>
          <a:p>
            <a:pPr>
              <a:buNone/>
            </a:pPr>
            <a:endParaRPr lang="tr-TR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CO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üreten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kaynağa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maruziyet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öyküsü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Aynı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ortamda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etkilenen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başka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kişilerin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varlığı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Evcil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hayvanların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da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etkilenmesi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571868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30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Semptomlar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714620"/>
            <a:ext cx="8167299" cy="3616663"/>
          </a:xfrm>
        </p:spPr>
        <p:txBody>
          <a:bodyPr>
            <a:normAutofit fontScale="62500" lnSpcReduction="20000"/>
          </a:bodyPr>
          <a:lstStyle/>
          <a:p>
            <a:pPr algn="just">
              <a:spcBef>
                <a:spcPts val="800"/>
              </a:spcBef>
              <a:buNone/>
            </a:pPr>
            <a:r>
              <a:rPr lang="tr-TR" sz="3800" dirty="0" smtClean="0">
                <a:latin typeface="Arial" pitchFamily="34" charset="0"/>
                <a:cs typeface="Arial" pitchFamily="34" charset="0"/>
              </a:rPr>
              <a:t>		Aşırı </a:t>
            </a:r>
            <a:r>
              <a:rPr lang="tr-TR" sz="3800" dirty="0">
                <a:latin typeface="Arial" pitchFamily="34" charset="0"/>
                <a:cs typeface="Arial" pitchFamily="34" charset="0"/>
              </a:rPr>
              <a:t>yorgunluk, halsizlik, keyifsizlik, baş ağrısı, grip benzeri semptomlar, bulantı, </a:t>
            </a:r>
            <a:r>
              <a:rPr lang="tr-TR" sz="3800" dirty="0" smtClean="0">
                <a:latin typeface="Arial" pitchFamily="34" charset="0"/>
                <a:cs typeface="Arial" pitchFamily="34" charset="0"/>
              </a:rPr>
              <a:t>kusma</a:t>
            </a:r>
          </a:p>
          <a:p>
            <a:pPr algn="just">
              <a:spcBef>
                <a:spcPts val="800"/>
              </a:spcBef>
              <a:buNone/>
            </a:pPr>
            <a:r>
              <a:rPr lang="tr-TR" sz="3800" dirty="0" smtClean="0">
                <a:latin typeface="Arial" pitchFamily="34" charset="0"/>
                <a:cs typeface="Arial" pitchFamily="34" charset="0"/>
              </a:rPr>
              <a:t>		Baş </a:t>
            </a:r>
            <a:r>
              <a:rPr lang="tr-TR" sz="3800" dirty="0">
                <a:latin typeface="Arial" pitchFamily="34" charset="0"/>
                <a:cs typeface="Arial" pitchFamily="34" charset="0"/>
              </a:rPr>
              <a:t>dönmesi, unutkanlık, </a:t>
            </a:r>
            <a:r>
              <a:rPr lang="tr-TR" sz="3800" dirty="0" smtClean="0">
                <a:latin typeface="Arial" pitchFamily="34" charset="0"/>
                <a:cs typeface="Arial" pitchFamily="34" charset="0"/>
              </a:rPr>
              <a:t>düşünme </a:t>
            </a:r>
            <a:r>
              <a:rPr lang="tr-TR" sz="3800" dirty="0">
                <a:latin typeface="Arial" pitchFamily="34" charset="0"/>
                <a:cs typeface="Arial" pitchFamily="34" charset="0"/>
              </a:rPr>
              <a:t>güçlüğü, zihin karışıklığı, dikkat bozukluğu, halüsinasyon, ajitasyon, görme </a:t>
            </a:r>
            <a:r>
              <a:rPr lang="tr-TR" sz="3800" dirty="0" smtClean="0">
                <a:latin typeface="Arial" pitchFamily="34" charset="0"/>
                <a:cs typeface="Arial" pitchFamily="34" charset="0"/>
              </a:rPr>
              <a:t>kaybı, </a:t>
            </a:r>
            <a:r>
              <a:rPr lang="tr-TR" sz="3800" dirty="0" err="1" smtClean="0">
                <a:latin typeface="Arial" pitchFamily="34" charset="0"/>
                <a:cs typeface="Arial" pitchFamily="34" charset="0"/>
              </a:rPr>
              <a:t>emosyonel</a:t>
            </a:r>
            <a:r>
              <a:rPr lang="tr-TR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3800" dirty="0">
                <a:latin typeface="Arial" pitchFamily="34" charset="0"/>
                <a:cs typeface="Arial" pitchFamily="34" charset="0"/>
              </a:rPr>
              <a:t>bozukluk, uyuşma karıncalanma, uyuşukluk, uyku </a:t>
            </a:r>
            <a:r>
              <a:rPr lang="tr-TR" sz="3800" dirty="0" smtClean="0">
                <a:latin typeface="Arial" pitchFamily="34" charset="0"/>
                <a:cs typeface="Arial" pitchFamily="34" charset="0"/>
              </a:rPr>
              <a:t>hali</a:t>
            </a:r>
          </a:p>
          <a:p>
            <a:pPr algn="just">
              <a:spcBef>
                <a:spcPts val="800"/>
              </a:spcBef>
              <a:buNone/>
            </a:pPr>
            <a:r>
              <a:rPr lang="tr-TR" sz="3800" dirty="0" smtClean="0">
                <a:latin typeface="Arial" pitchFamily="34" charset="0"/>
                <a:cs typeface="Arial" pitchFamily="34" charset="0"/>
              </a:rPr>
              <a:t>		Epileptik </a:t>
            </a:r>
            <a:r>
              <a:rPr lang="tr-TR" sz="3800" dirty="0">
                <a:latin typeface="Arial" pitchFamily="34" charset="0"/>
                <a:cs typeface="Arial" pitchFamily="34" charset="0"/>
              </a:rPr>
              <a:t>nöbetler, </a:t>
            </a:r>
            <a:r>
              <a:rPr lang="tr-TR" sz="3800" dirty="0" smtClean="0">
                <a:latin typeface="Arial" pitchFamily="34" charset="0"/>
                <a:cs typeface="Arial" pitchFamily="34" charset="0"/>
              </a:rPr>
              <a:t>bayılma</a:t>
            </a:r>
            <a:r>
              <a:rPr lang="tr-TR" sz="3800" dirty="0">
                <a:latin typeface="Arial" pitchFamily="34" charset="0"/>
                <a:cs typeface="Arial" pitchFamily="34" charset="0"/>
              </a:rPr>
              <a:t>, inme</a:t>
            </a:r>
            <a:r>
              <a:rPr lang="tr-TR" sz="3800" dirty="0" smtClean="0">
                <a:latin typeface="Arial" pitchFamily="34" charset="0"/>
                <a:cs typeface="Arial" pitchFamily="34" charset="0"/>
              </a:rPr>
              <a:t>, koma</a:t>
            </a:r>
            <a:r>
              <a:rPr lang="tr-TR" sz="3800" dirty="0">
                <a:latin typeface="Arial" pitchFamily="34" charset="0"/>
                <a:cs typeface="Arial" pitchFamily="34" charset="0"/>
              </a:rPr>
              <a:t>, </a:t>
            </a:r>
            <a:r>
              <a:rPr lang="tr-TR" sz="3800" dirty="0" smtClean="0">
                <a:latin typeface="Arial" pitchFamily="34" charset="0"/>
                <a:cs typeface="Arial" pitchFamily="34" charset="0"/>
              </a:rPr>
              <a:t>idrar </a:t>
            </a:r>
            <a:r>
              <a:rPr lang="tr-TR" sz="3800" dirty="0">
                <a:latin typeface="Arial" pitchFamily="34" charset="0"/>
                <a:cs typeface="Arial" pitchFamily="34" charset="0"/>
              </a:rPr>
              <a:t>ve dışkı kaçırma, </a:t>
            </a:r>
            <a:endParaRPr lang="tr-TR" sz="3800" dirty="0" smtClean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800"/>
              </a:spcBef>
              <a:buNone/>
            </a:pPr>
            <a:r>
              <a:rPr lang="tr-TR" sz="3800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tr-TR" sz="3800" dirty="0" err="1" smtClean="0">
                <a:latin typeface="Arial" pitchFamily="34" charset="0"/>
                <a:cs typeface="Arial" pitchFamily="34" charset="0"/>
              </a:rPr>
              <a:t>Anjinal</a:t>
            </a:r>
            <a:r>
              <a:rPr lang="tr-TR" sz="3800" dirty="0" smtClean="0">
                <a:latin typeface="Arial" pitchFamily="34" charset="0"/>
                <a:cs typeface="Arial" pitchFamily="34" charset="0"/>
              </a:rPr>
              <a:t> ağrı, </a:t>
            </a:r>
            <a:r>
              <a:rPr lang="tr-TR" sz="3800" dirty="0" err="1" smtClean="0">
                <a:latin typeface="Arial" pitchFamily="34" charset="0"/>
                <a:cs typeface="Arial" pitchFamily="34" charset="0"/>
              </a:rPr>
              <a:t>myokart</a:t>
            </a:r>
            <a:r>
              <a:rPr lang="tr-TR" sz="3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3800" dirty="0" err="1" smtClean="0">
                <a:latin typeface="Arial" pitchFamily="34" charset="0"/>
                <a:cs typeface="Arial" pitchFamily="34" charset="0"/>
              </a:rPr>
              <a:t>iskemisi</a:t>
            </a:r>
            <a:r>
              <a:rPr lang="tr-TR" sz="3800" dirty="0" smtClean="0">
                <a:latin typeface="Arial" pitchFamily="34" charset="0"/>
                <a:cs typeface="Arial" pitchFamily="34" charset="0"/>
              </a:rPr>
              <a:t>, çarpıntı, aritmiler,  </a:t>
            </a:r>
          </a:p>
          <a:p>
            <a:pPr algn="just">
              <a:spcBef>
                <a:spcPts val="800"/>
              </a:spcBef>
              <a:buNone/>
            </a:pPr>
            <a:r>
              <a:rPr lang="tr-TR" sz="3800" dirty="0" smtClean="0">
                <a:latin typeface="Arial" pitchFamily="34" charset="0"/>
                <a:cs typeface="Arial" pitchFamily="34" charset="0"/>
              </a:rPr>
              <a:t>		Akciğer ödemi, solunum </a:t>
            </a:r>
            <a:r>
              <a:rPr lang="tr-TR" sz="3800" dirty="0" err="1" smtClean="0">
                <a:latin typeface="Arial" pitchFamily="34" charset="0"/>
                <a:cs typeface="Arial" pitchFamily="34" charset="0"/>
              </a:rPr>
              <a:t>arresti</a:t>
            </a:r>
            <a:endParaRPr lang="en-US" sz="38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800"/>
              </a:spcBef>
            </a:pPr>
            <a:endParaRPr lang="en-US" dirty="0"/>
          </a:p>
        </p:txBody>
      </p:sp>
      <p:pic>
        <p:nvPicPr>
          <p:cNvPr id="4" name="Picture 3" descr="Ekran Resmi 2016-04-19 23.29.26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8727" y="212677"/>
            <a:ext cx="7286677" cy="2384405"/>
          </a:xfrm>
          <a:prstGeom prst="rect">
            <a:avLst/>
          </a:prstGeom>
        </p:spPr>
      </p:pic>
      <p:sp>
        <p:nvSpPr>
          <p:cNvPr id="6" name="5 Dikdörtgen"/>
          <p:cNvSpPr/>
          <p:nvPr/>
        </p:nvSpPr>
        <p:spPr>
          <a:xfrm>
            <a:off x="3786182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651804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r-TR" dirty="0" smtClean="0">
                <a:solidFill>
                  <a:schemeClr val="tx1"/>
                </a:solidFill>
              </a:rPr>
              <a:t>	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Kesin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Tanı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549207"/>
            <a:ext cx="7745442" cy="4023065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CO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zehirlenmesinin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tek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tanı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yöntemi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spektrofotometrik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veya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kromatografik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olarak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kan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COHb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düzeyinin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tespitidir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20000"/>
              </a:lnSpc>
              <a:buNone/>
            </a:pPr>
            <a:r>
              <a:rPr lang="tr-TR" sz="3500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COHb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>
                <a:latin typeface="Arial" pitchFamily="34" charset="0"/>
                <a:cs typeface="Arial" pitchFamily="34" charset="0"/>
              </a:rPr>
              <a:t>a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rter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kanında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bakılır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120000"/>
              </a:lnSpc>
              <a:buNone/>
            </a:pPr>
            <a:r>
              <a:rPr lang="tr-TR" sz="3500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Hemodinamik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olarak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stabil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olgularda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venöz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kan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da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kullanılabilir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kazazedelerin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taramasında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tedavi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sırasında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COHB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düzey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takibinde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venöz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kan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daha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kolaydır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ancak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bu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durumda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asidoz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ölçümü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hatalı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çıkabilir</a:t>
            </a:r>
            <a:endParaRPr lang="en-US" sz="35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buNone/>
            </a:pPr>
            <a:r>
              <a:rPr lang="tr-TR" sz="3500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Ancak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düşük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düzeyler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zehirlenmeyi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ekarte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etmez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20000"/>
              </a:lnSpc>
              <a:buNone/>
            </a:pPr>
            <a:r>
              <a:rPr lang="tr-TR" sz="3500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Siyanür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zehirlenmesi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sanılarak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hidroksikobalamin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verilmiş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olgularda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COHB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ölçümü</a:t>
            </a:r>
            <a:r>
              <a:rPr lang="en-US" sz="3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500" dirty="0" err="1" smtClean="0">
                <a:latin typeface="Arial" pitchFamily="34" charset="0"/>
                <a:cs typeface="Arial" pitchFamily="34" charset="0"/>
              </a:rPr>
              <a:t>yanıltıcıdır</a:t>
            </a:r>
            <a:endParaRPr lang="en-US" sz="35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5 Resim" descr="massimo 2.bmp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8241" y="244158"/>
            <a:ext cx="4103687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Dikdörtgen"/>
          <p:cNvSpPr/>
          <p:nvPr/>
        </p:nvSpPr>
        <p:spPr>
          <a:xfrm>
            <a:off x="3643306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4216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Kan </a:t>
            </a:r>
            <a:r>
              <a:rPr lang="tr-TR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COHb</a:t>
            </a:r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Düzeyleri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831474"/>
            <a:ext cx="8229600" cy="4477846"/>
          </a:xfrm>
        </p:spPr>
        <p:txBody>
          <a:bodyPr>
            <a:noAutofit/>
          </a:bodyPr>
          <a:lstStyle/>
          <a:p>
            <a:r>
              <a:rPr lang="tr-TR" sz="2800" dirty="0" smtClean="0">
                <a:latin typeface="Arial" pitchFamily="34" charset="0"/>
                <a:cs typeface="Arial" pitchFamily="34" charset="0"/>
              </a:rPr>
              <a:t>Normal erişkinde %0,5-3 </a:t>
            </a:r>
          </a:p>
          <a:p>
            <a:r>
              <a:rPr lang="tr-TR" sz="2800" dirty="0" err="1">
                <a:latin typeface="Arial" pitchFamily="34" charset="0"/>
                <a:cs typeface="Arial" pitchFamily="34" charset="0"/>
              </a:rPr>
              <a:t>Y</a:t>
            </a:r>
            <a:r>
              <a:rPr lang="tr-TR" sz="2800" dirty="0" err="1" smtClean="0">
                <a:latin typeface="Arial" pitchFamily="34" charset="0"/>
                <a:cs typeface="Arial" pitchFamily="34" charset="0"/>
              </a:rPr>
              <a:t>enidoğanda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 %3-7</a:t>
            </a:r>
          </a:p>
          <a:p>
            <a:r>
              <a:rPr lang="tr-TR" sz="2800" dirty="0" smtClean="0">
                <a:latin typeface="Arial" pitchFamily="34" charset="0"/>
                <a:cs typeface="Arial" pitchFamily="34" charset="0"/>
              </a:rPr>
              <a:t>Sigara içenlerde %10-15</a:t>
            </a:r>
          </a:p>
          <a:p>
            <a:r>
              <a:rPr lang="tr-TR" sz="2800" dirty="0" err="1" smtClean="0">
                <a:latin typeface="Arial" pitchFamily="34" charset="0"/>
                <a:cs typeface="Arial" pitchFamily="34" charset="0"/>
              </a:rPr>
              <a:t>KOAH’lılarda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 sigara içmiyor iken de yüksek bulunmuş</a:t>
            </a:r>
          </a:p>
          <a:p>
            <a:r>
              <a:rPr lang="tr-TR" sz="2800" dirty="0" smtClean="0">
                <a:latin typeface="Arial" pitchFamily="34" charset="0"/>
                <a:cs typeface="Arial" pitchFamily="34" charset="0"/>
              </a:rPr>
              <a:t>Kalorifer işçileri, şehir içi araç sürücülerinde %10</a:t>
            </a:r>
          </a:p>
          <a:p>
            <a:r>
              <a:rPr lang="tr-TR" sz="2800" dirty="0" smtClean="0">
                <a:latin typeface="Arial" pitchFamily="34" charset="0"/>
                <a:cs typeface="Arial" pitchFamily="34" charset="0"/>
              </a:rPr>
              <a:t>Zehirlenme %15 iken başlar</a:t>
            </a:r>
          </a:p>
          <a:p>
            <a:r>
              <a:rPr lang="tr-TR" sz="2800" dirty="0" err="1" smtClean="0">
                <a:latin typeface="Arial" pitchFamily="34" charset="0"/>
                <a:cs typeface="Arial" pitchFamily="34" charset="0"/>
              </a:rPr>
              <a:t>Toksik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 düzey %20-50</a:t>
            </a:r>
          </a:p>
          <a:p>
            <a:r>
              <a:rPr lang="tr-TR" sz="2800" dirty="0">
                <a:latin typeface="Arial" pitchFamily="34" charset="0"/>
                <a:cs typeface="Arial" pitchFamily="34" charset="0"/>
              </a:rPr>
              <a:t>Ö</a:t>
            </a:r>
            <a:r>
              <a:rPr lang="tr-TR" sz="2800" dirty="0" smtClean="0">
                <a:latin typeface="Arial" pitchFamily="34" charset="0"/>
                <a:cs typeface="Arial" pitchFamily="34" charset="0"/>
              </a:rPr>
              <a:t>ldürücü düzey ise %50-60’nın üzeri</a:t>
            </a: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86182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316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Muayene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Bulguları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spcBef>
                <a:spcPts val="800"/>
              </a:spcBef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Yanık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bulguları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800"/>
              </a:spcBef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Taşikardi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bradikardi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hipertansiyon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hipotansiyon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kardiyak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arrest</a:t>
            </a:r>
          </a:p>
          <a:p>
            <a:pPr algn="just">
              <a:spcBef>
                <a:spcPts val="800"/>
              </a:spcBef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Hipertermi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uzamış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komada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hipotermi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800"/>
              </a:spcBef>
            </a:pPr>
            <a:r>
              <a:rPr lang="en-US" dirty="0" err="1">
                <a:latin typeface="Arial" pitchFamily="34" charset="0"/>
                <a:cs typeface="Arial" pitchFamily="34" charset="0"/>
              </a:rPr>
              <a:t>T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akipne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20000"/>
              </a:lnSpc>
              <a:spcBef>
                <a:spcPts val="800"/>
              </a:spcBef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Gözde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alev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yanığı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şeklinde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retinal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hemoraji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parlak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kırmızı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retinal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venler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papil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ödem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homonim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hemianopsi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800"/>
              </a:spcBef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Nonkardiyojenik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pulmoner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ödem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800"/>
              </a:spcBef>
            </a:pPr>
            <a:r>
              <a:rPr lang="tr-TR" dirty="0">
                <a:latin typeface="Arial" pitchFamily="34" charset="0"/>
                <a:cs typeface="Arial" pitchFamily="34" charset="0"/>
              </a:rPr>
              <a:t>C</a:t>
            </a:r>
            <a:r>
              <a:rPr lang="tr-TR" dirty="0" smtClean="0">
                <a:latin typeface="Arial" pitchFamily="34" charset="0"/>
                <a:cs typeface="Arial" pitchFamily="34" charset="0"/>
              </a:rPr>
              <a:t>iltte </a:t>
            </a:r>
            <a:r>
              <a:rPr lang="tr-TR" dirty="0">
                <a:latin typeface="Arial" pitchFamily="34" charset="0"/>
                <a:cs typeface="Arial" pitchFamily="34" charset="0"/>
              </a:rPr>
              <a:t>beneklenme, vişne rengi </a:t>
            </a:r>
            <a:r>
              <a:rPr lang="tr-TR" dirty="0" smtClean="0">
                <a:latin typeface="Arial" pitchFamily="34" charset="0"/>
                <a:cs typeface="Arial" pitchFamily="34" charset="0"/>
              </a:rPr>
              <a:t>dudaklar ve cilt, </a:t>
            </a:r>
            <a:r>
              <a:rPr lang="tr-TR" dirty="0" err="1" smtClean="0">
                <a:latin typeface="Arial" pitchFamily="34" charset="0"/>
                <a:cs typeface="Arial" pitchFamily="34" charset="0"/>
              </a:rPr>
              <a:t>siyanoz</a:t>
            </a:r>
            <a:endParaRPr lang="tr-TR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4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Dikdörtgen"/>
          <p:cNvSpPr/>
          <p:nvPr/>
        </p:nvSpPr>
        <p:spPr>
          <a:xfrm>
            <a:off x="3929058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3095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Kronik CO Zehirlenmesi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800" smtClean="0">
                <a:latin typeface="Arial" pitchFamily="34" charset="0"/>
                <a:cs typeface="Arial" pitchFamily="34" charset="0"/>
              </a:rPr>
              <a:t>Sigara içenler</a:t>
            </a:r>
          </a:p>
          <a:p>
            <a:r>
              <a:rPr lang="tr-TR" sz="2800" smtClean="0">
                <a:latin typeface="Arial" pitchFamily="34" charset="0"/>
                <a:cs typeface="Arial" pitchFamily="34" charset="0"/>
              </a:rPr>
              <a:t>Kamyon ve TIR şoförleri</a:t>
            </a:r>
          </a:p>
          <a:p>
            <a:r>
              <a:rPr lang="tr-TR" sz="2800" smtClean="0">
                <a:latin typeface="Arial" pitchFamily="34" charset="0"/>
                <a:cs typeface="Arial" pitchFamily="34" charset="0"/>
              </a:rPr>
              <a:t>Uzun ve havalandırma sistemleri yetersiz olan tünellerde çalışan işçiler</a:t>
            </a:r>
          </a:p>
          <a:p>
            <a:r>
              <a:rPr lang="tr-TR" sz="2800" smtClean="0">
                <a:latin typeface="Arial" pitchFamily="34" charset="0"/>
                <a:cs typeface="Arial" pitchFamily="34" charset="0"/>
              </a:rPr>
              <a:t>Kapalı otoparklarda çalışan görevliler </a:t>
            </a:r>
          </a:p>
          <a:p>
            <a:r>
              <a:rPr lang="tr-TR" sz="2800" smtClean="0">
                <a:latin typeface="Arial" pitchFamily="34" charset="0"/>
                <a:cs typeface="Arial" pitchFamily="34" charset="0"/>
              </a:rPr>
              <a:t>Metilen klorid içeren maddeyle boyanmış renkli ışık ampullerle aydınlatılan mekanlarda uzun süre kalanlar</a:t>
            </a:r>
            <a:endParaRPr lang="tr-TR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857620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380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Olay Yerinde Müdahale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Olaya </a:t>
            </a:r>
            <a:r>
              <a:rPr lang="tr-TR" dirty="0">
                <a:latin typeface="Arial" pitchFamily="34" charset="0"/>
                <a:cs typeface="Arial" pitchFamily="34" charset="0"/>
              </a:rPr>
              <a:t>m</a:t>
            </a:r>
            <a:r>
              <a:rPr lang="tr-TR" dirty="0" smtClean="0">
                <a:latin typeface="Arial" pitchFamily="34" charset="0"/>
                <a:cs typeface="Arial" pitchFamily="34" charset="0"/>
              </a:rPr>
              <a:t>üdahale eden önce kendini korumalı</a:t>
            </a:r>
          </a:p>
          <a:p>
            <a:pPr lvl="1">
              <a:lnSpc>
                <a:spcPct val="120000"/>
              </a:lnSpc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Maske ve koruyucu ekipman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Pencere ve kapılar açılmalı, gerekirse kırılmalı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Hasta hemen ortamdan uzaklaştırılmalı 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Açık havaya taşınmalı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En aşağı düzeye yatırılmalı (PaO</a:t>
            </a:r>
            <a:r>
              <a:rPr lang="tr-TR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tr-TR" dirty="0" smtClean="0">
                <a:latin typeface="Arial" pitchFamily="34" charset="0"/>
                <a:cs typeface="Arial" pitchFamily="34" charset="0"/>
              </a:rPr>
              <a:t> daha yüksek)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Hareket ettirilmemeli (O</a:t>
            </a:r>
            <a:r>
              <a:rPr lang="tr-TR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tr-TR" dirty="0" smtClean="0">
                <a:latin typeface="Arial" pitchFamily="34" charset="0"/>
                <a:cs typeface="Arial" pitchFamily="34" charset="0"/>
              </a:rPr>
              <a:t> ihtiyacını artırma)  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Havayolu açıklığı kontrol edilmeli, sağlanmalı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Gerekiyorsa kalp akciğer canlandırması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Olabildiğince yüksek fraksiyonda O</a:t>
            </a:r>
            <a:r>
              <a:rPr lang="tr-TR" baseline="-25000" dirty="0" smtClean="0">
                <a:latin typeface="Arial" pitchFamily="34" charset="0"/>
                <a:cs typeface="Arial" pitchFamily="34" charset="0"/>
              </a:rPr>
              <a:t>2 </a:t>
            </a:r>
            <a:r>
              <a:rPr lang="tr-TR" dirty="0" smtClean="0">
                <a:latin typeface="Arial" pitchFamily="34" charset="0"/>
                <a:cs typeface="Arial" pitchFamily="34" charset="0"/>
              </a:rPr>
              <a:t>verilmeli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tr-TR" dirty="0" smtClean="0">
                <a:latin typeface="Arial" pitchFamily="34" charset="0"/>
                <a:cs typeface="Arial" pitchFamily="34" charset="0"/>
              </a:rPr>
              <a:t>Hastanın transportu sırasında sürekli oksijen verilmeli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endParaRPr lang="tr-TR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643306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487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Dikkat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!!!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		Duman </a:t>
            </a:r>
            <a:r>
              <a:rPr lang="tr-TR" sz="2800" dirty="0" err="1">
                <a:latin typeface="Arial" pitchFamily="34" charset="0"/>
                <a:cs typeface="Arial" pitchFamily="34" charset="0"/>
              </a:rPr>
              <a:t>inhalasyonu</a:t>
            </a:r>
            <a:r>
              <a:rPr lang="tr-TR" sz="2800" dirty="0">
                <a:latin typeface="Arial" pitchFamily="34" charset="0"/>
                <a:cs typeface="Arial" pitchFamily="34" charset="0"/>
              </a:rPr>
              <a:t> öyküsü olan ağır olgularda </a:t>
            </a:r>
            <a:r>
              <a:rPr lang="tr-TR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eşlik eden bir siyanür zehirlenmesi</a:t>
            </a:r>
            <a:r>
              <a:rPr lang="tr-TR" sz="2800" dirty="0">
                <a:latin typeface="Arial" pitchFamily="34" charset="0"/>
                <a:cs typeface="Arial" pitchFamily="34" charset="0"/>
              </a:rPr>
              <a:t> olasılığı akla gelmelidir</a:t>
            </a:r>
          </a:p>
          <a:p>
            <a:pPr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Kasıtlı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CO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ile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zehirleme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durumu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suisid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olasılığı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da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unutulmamalıdır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tr-TR" sz="2800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Olay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yerinde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CO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ölçümü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kaynak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araştırması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risk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tespiti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yapılabilir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 rot="10800000" flipV="1">
            <a:off x="3071802" y="6143644"/>
            <a:ext cx="304737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1923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Acilde Tedavi: Hafif Olgu</a:t>
            </a:r>
            <a:endParaRPr lang="tr-TR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10940" y="1897903"/>
            <a:ext cx="8233432" cy="4350578"/>
          </a:xfrm>
          <a:noFill/>
        </p:spPr>
        <p:txBody>
          <a:bodyPr>
            <a:noAutofit/>
          </a:bodyPr>
          <a:lstStyle/>
          <a:p>
            <a:r>
              <a:rPr lang="tr-TR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Bulantı, baş ağrısı, baş dönmesi, yorgunluk, güçsüzlük, grip benzeri semptomlar</a:t>
            </a:r>
          </a:p>
          <a:p>
            <a:pPr lvl="1"/>
            <a:r>
              <a:rPr lang="tr-T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tr-TR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eservuarlı</a:t>
            </a:r>
            <a:r>
              <a:rPr lang="tr-TR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nonrebreathing</a:t>
            </a:r>
            <a:r>
              <a:rPr lang="tr-TR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maske ile %100 normal basınçlı oksijen (NBO) ile 4 saat izlem</a:t>
            </a:r>
          </a:p>
          <a:p>
            <a:pPr lvl="1"/>
            <a:r>
              <a:rPr lang="tr-TR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NBO tedavisine rağmen 4 saatte semptomlar çözülmüyorsa başka açıklayıcı olası bir neden yoksa, yüksek basınçlı oksijen (HBO) ve ileri nörolojik değerlendirme</a:t>
            </a:r>
          </a:p>
          <a:p>
            <a:pPr lvl="1"/>
            <a:r>
              <a:rPr lang="tr-TR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İyileşenler geç etkiler konusunda uyarılmalı ve ayaktan kontrollere çağırılmalı</a:t>
            </a:r>
            <a:endParaRPr lang="tr-TR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929058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328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HBO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Nasıl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Etki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Ediyor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spcBef>
                <a:spcPts val="2000"/>
              </a:spcBef>
              <a:buClr>
                <a:schemeClr val="tx1">
                  <a:lumMod val="75000"/>
                  <a:lumOff val="25000"/>
                </a:schemeClr>
              </a:buClr>
              <a:buNone/>
            </a:pPr>
            <a:r>
              <a:rPr lang="tr-TR" sz="2400" dirty="0">
                <a:latin typeface="Arial" pitchFamily="34" charset="0"/>
                <a:cs typeface="Arial" pitchFamily="34" charset="0"/>
              </a:rPr>
              <a:t>HBO, plazmada çözünmüş O</a:t>
            </a:r>
            <a:r>
              <a:rPr lang="tr-TR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 düzeyini artırarak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CO’in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kan ve dokudan ayrılmasını ve akciğerlerden eliminasyonunu kolaylaştırır. </a:t>
            </a:r>
            <a:endParaRPr lang="tr-TR" sz="2400" dirty="0" smtClean="0">
              <a:latin typeface="Arial" pitchFamily="34" charset="0"/>
              <a:cs typeface="Arial" pitchFamily="34" charset="0"/>
            </a:endParaRPr>
          </a:p>
          <a:p>
            <a:pPr marL="342900" lvl="1" indent="-342900">
              <a:spcBef>
                <a:spcPts val="2000"/>
              </a:spcBef>
              <a:buClr>
                <a:schemeClr val="tx1">
                  <a:lumMod val="75000"/>
                  <a:lumOff val="25000"/>
                </a:schemeClr>
              </a:buClr>
              <a:buNone/>
            </a:pPr>
            <a:r>
              <a:rPr lang="tr-TR" sz="2400" dirty="0" smtClean="0">
                <a:latin typeface="Arial" pitchFamily="34" charset="0"/>
                <a:cs typeface="Arial" pitchFamily="34" charset="0"/>
              </a:rPr>
              <a:t>CO 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Yarılanma Ömrü</a:t>
            </a:r>
          </a:p>
          <a:p>
            <a:pPr lvl="1">
              <a:buNone/>
            </a:pPr>
            <a:r>
              <a:rPr lang="tr-TR" sz="2400" dirty="0">
                <a:latin typeface="Arial" pitchFamily="34" charset="0"/>
                <a:cs typeface="Arial" pitchFamily="34" charset="0"/>
              </a:rPr>
              <a:t>Oda havasında 320 dk.</a:t>
            </a:r>
          </a:p>
          <a:p>
            <a:pPr lvl="1">
              <a:buNone/>
            </a:pPr>
            <a:r>
              <a:rPr lang="tr-TR" sz="2400" dirty="0">
                <a:latin typeface="Arial" pitchFamily="34" charset="0"/>
                <a:cs typeface="Arial" pitchFamily="34" charset="0"/>
              </a:rPr>
              <a:t>1 Atmosferde %100 oksijen solurken  80,8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dk</a:t>
            </a:r>
            <a:endParaRPr lang="tr-TR" sz="2400" dirty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r>
              <a:rPr lang="tr-TR" sz="2400" dirty="0">
                <a:latin typeface="Arial" pitchFamily="34" charset="0"/>
                <a:cs typeface="Arial" pitchFamily="34" charset="0"/>
              </a:rPr>
              <a:t>3 Atmosferde %100 oksijen solurken 23,3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dk</a:t>
            </a:r>
            <a:endParaRPr lang="tr-TR" sz="2400" dirty="0">
              <a:latin typeface="Arial" pitchFamily="34" charset="0"/>
              <a:cs typeface="Arial" pitchFamily="34" charset="0"/>
            </a:endParaRPr>
          </a:p>
          <a:p>
            <a:pPr marL="342900" lvl="1" indent="-342900">
              <a:spcBef>
                <a:spcPts val="2000"/>
              </a:spcBef>
              <a:buClr>
                <a:schemeClr val="tx1">
                  <a:lumMod val="75000"/>
                  <a:lumOff val="25000"/>
                </a:schemeClr>
              </a:buClr>
              <a:buNone/>
            </a:pPr>
            <a:r>
              <a:rPr lang="tr-TR" sz="2400" dirty="0">
                <a:latin typeface="Arial" pitchFamily="34" charset="0"/>
                <a:cs typeface="Arial" pitchFamily="34" charset="0"/>
              </a:rPr>
              <a:t>Ayrıca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inaktive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sitokrom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oksidazı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rejenere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ederek </a:t>
            </a:r>
            <a:r>
              <a:rPr lang="tr-TR" sz="2400" dirty="0" err="1">
                <a:latin typeface="Arial" pitchFamily="34" charset="0"/>
                <a:cs typeface="Arial" pitchFamily="34" charset="0"/>
              </a:rPr>
              <a:t>mitokondriyal</a:t>
            </a:r>
            <a:r>
              <a:rPr lang="tr-TR" sz="2400" dirty="0">
                <a:latin typeface="Arial" pitchFamily="34" charset="0"/>
                <a:cs typeface="Arial" pitchFamily="34" charset="0"/>
              </a:rPr>
              <a:t> solunumu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düzeltir</a:t>
            </a:r>
            <a:endParaRPr lang="tr-TR" sz="24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714744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115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Kötü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Prognoz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Göstergeleri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tr-TR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endParaRPr lang="tr-TR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Uzun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süreli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maruziyet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Tedaviden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önce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geçen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süre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Koma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durumu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Metabolik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asidoz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Serum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amilaz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aspartat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aminotransferaz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artışı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Dikdörtgen"/>
          <p:cNvSpPr/>
          <p:nvPr/>
        </p:nvSpPr>
        <p:spPr>
          <a:xfrm>
            <a:off x="3714744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043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Önlemler</a:t>
            </a:r>
            <a:endParaRPr lang="en-U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428737"/>
            <a:ext cx="8258204" cy="4286280"/>
          </a:xfrm>
        </p:spPr>
        <p:txBody>
          <a:bodyPr>
            <a:noAutofit/>
          </a:bodyPr>
          <a:lstStyle/>
          <a:p>
            <a:pPr>
              <a:spcBef>
                <a:spcPts val="800"/>
              </a:spcBef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Binaların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menfez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baca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tesisatlarının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usulüne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uygun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yapılması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denetimi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800"/>
              </a:spcBef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Ustalık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çıraklık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eğitimi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sertifikasyon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800"/>
              </a:spcBef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Soba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yerine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kalorifer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gibi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yöntemlerin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kullanılması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800"/>
              </a:spcBef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Kaliteli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yakıt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tüketimi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800"/>
              </a:spcBef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Toplumun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farkındalık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eğitimi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800"/>
              </a:spcBef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Erken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uyarı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sistemleri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detektörler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800"/>
              </a:spcBef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COHb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ölçümü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hiperbarik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oksijen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tedavi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imkanlarının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artırılması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800"/>
              </a:spcBef>
            </a:pPr>
            <a:endParaRPr lang="en-US" sz="2800" dirty="0" smtClean="0"/>
          </a:p>
          <a:p>
            <a:pPr>
              <a:spcBef>
                <a:spcPts val="800"/>
              </a:spcBef>
            </a:pPr>
            <a:endParaRPr lang="en-US" sz="2800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57256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000364" y="6143644"/>
            <a:ext cx="311635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tr-TR" sz="12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2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753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tr-TR" sz="6600" dirty="0" smtClean="0"/>
          </a:p>
          <a:p>
            <a:pPr algn="ctr">
              <a:buNone/>
            </a:pPr>
            <a:r>
              <a:rPr lang="tr-TR" sz="6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ÖZETLE…</a:t>
            </a:r>
            <a:endParaRPr lang="tr-TR" sz="6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57256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857620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33619805"/>
              </p:ext>
            </p:extLst>
          </p:nvPr>
        </p:nvGraphicFramePr>
        <p:xfrm>
          <a:off x="285721" y="1241393"/>
          <a:ext cx="8533620" cy="4759374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8533620"/>
              </a:tblGrid>
              <a:tr h="56578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KARBONMONOKSİT ZEHİRLENMESİ TANI</a:t>
                      </a:r>
                      <a:endParaRPr lang="en-US" sz="24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1793741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Semptomlar</a:t>
                      </a:r>
                      <a:r>
                        <a:rPr lang="en-US" sz="2000" b="1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 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Nonspesifik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. 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Ensık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;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baş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ağrısı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,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baş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dönmesi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,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bulantı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/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kusma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,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konfüzyon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,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halsizlik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,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göğüs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ağrısı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,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nefes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darlığı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,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biliç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kaybı</a:t>
                      </a:r>
                      <a:endParaRPr lang="en-US" sz="2000" baseline="0" dirty="0" smtClean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71498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Tanı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öncesi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yönetimi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COHb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düzeyi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için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beklerken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%100 O</a:t>
                      </a:r>
                      <a:r>
                        <a:rPr lang="en-US" sz="2000" baseline="-25000" dirty="0" smtClean="0">
                          <a:latin typeface="Calibri"/>
                          <a:cs typeface="Calibri"/>
                        </a:rPr>
                        <a:t>2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başlanması</a:t>
                      </a:r>
                      <a:endParaRPr lang="en-US" sz="2000" dirty="0" smtClean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735243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Belirtiler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Kiraz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kırmızısı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renk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değişikliği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nadir</a:t>
                      </a:r>
                    </a:p>
                  </a:txBody>
                  <a:tcPr/>
                </a:tc>
              </a:tr>
              <a:tr h="94962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COHb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düzeyinin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önemi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Klinik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tanıyı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destekler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.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Semptomlar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ve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prognoz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ile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korelasyonu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zayıftır</a:t>
                      </a:r>
                      <a:endParaRPr lang="en-US" sz="2000" baseline="0" dirty="0" smtClean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643306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410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01402060"/>
              </p:ext>
            </p:extLst>
          </p:nvPr>
        </p:nvGraphicFramePr>
        <p:xfrm>
          <a:off x="570830" y="456605"/>
          <a:ext cx="8062989" cy="6101507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8062989"/>
              </a:tblGrid>
              <a:tr h="47087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KARBONMONOKSİT ZEHİRLENMESİ</a:t>
                      </a:r>
                      <a:r>
                        <a:rPr lang="en-US" sz="2400" b="1" baseline="0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YÖNETİMİ</a:t>
                      </a:r>
                    </a:p>
                  </a:txBody>
                  <a:tcPr/>
                </a:tc>
              </a:tr>
              <a:tr h="85918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Normobarik</a:t>
                      </a:r>
                      <a:r>
                        <a:rPr lang="en-US" sz="2000" b="1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oksijen</a:t>
                      </a:r>
                      <a:r>
                        <a:rPr lang="en-US" sz="2000" b="1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tedavisi</a:t>
                      </a:r>
                      <a:r>
                        <a:rPr lang="en-US" sz="2000" b="1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COHb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 normal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olana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dek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 (&lt;%3)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ve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hasta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asemptomatik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olana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dek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(6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saat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) </a:t>
                      </a:r>
                      <a:r>
                        <a:rPr lang="tr-TR" sz="2000" i="1" baseline="0" dirty="0" smtClean="0">
                          <a:latin typeface="Calibri"/>
                          <a:cs typeface="Calibri"/>
                        </a:rPr>
                        <a:t>geri solumasız</a:t>
                      </a:r>
                      <a:r>
                        <a:rPr lang="en-US" sz="2000" b="1" i="1" dirty="0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i="1" dirty="0" err="1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yüz</a:t>
                      </a:r>
                      <a:r>
                        <a:rPr lang="en-US" sz="2000" b="1" i="1" dirty="0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i="1" dirty="0" err="1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maskesi</a:t>
                      </a:r>
                      <a:r>
                        <a:rPr lang="en-US" sz="2000" b="1" i="1" dirty="0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i="1" dirty="0" err="1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ile</a:t>
                      </a:r>
                      <a:r>
                        <a:rPr lang="en-US" sz="2000" b="1" i="1" dirty="0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 %100 </a:t>
                      </a:r>
                      <a:r>
                        <a:rPr lang="en-US" sz="2000" b="1" i="1" dirty="0" err="1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oksijen</a:t>
                      </a:r>
                      <a:r>
                        <a:rPr lang="en-US" sz="2000" i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veya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endotrakeal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tüp</a:t>
                      </a:r>
                      <a:endParaRPr lang="en-US" sz="2000" dirty="0" smtClean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1890212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Hiperbarik</a:t>
                      </a:r>
                      <a:r>
                        <a:rPr lang="en-US" sz="2000" b="1" baseline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oksijen tedavisi (HBOT) için seçim kriterleri: 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aseline="0" smtClean="0">
                          <a:latin typeface="Calibri"/>
                          <a:cs typeface="Calibri"/>
                        </a:rPr>
                        <a:t>bilinç kaybı 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aseline="0" smtClean="0">
                          <a:latin typeface="Calibri"/>
                          <a:cs typeface="Calibri"/>
                        </a:rPr>
                        <a:t>iskemik kardiyak değişiklikler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aseline="0" smtClean="0">
                          <a:latin typeface="Calibri"/>
                          <a:cs typeface="Calibri"/>
                        </a:rPr>
                        <a:t>nörolojik defisit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aseline="0" smtClean="0">
                          <a:latin typeface="Calibri"/>
                          <a:cs typeface="Calibri"/>
                        </a:rPr>
                        <a:t>ciddi metabolik asidoz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aseline="0" smtClean="0">
                          <a:latin typeface="Calibri"/>
                          <a:cs typeface="Calibri"/>
                        </a:rPr>
                        <a:t>veya COHg&gt;%25 </a:t>
                      </a:r>
                      <a:endParaRPr lang="en-US" sz="2000" baseline="0" dirty="0" smtClean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60143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aseline="0" smtClean="0">
                          <a:latin typeface="Calibri"/>
                          <a:cs typeface="Calibri"/>
                        </a:rPr>
                        <a:t>Hafif zehirlenmelerde klinisyen değerlendirmesine göre tedavi verilebilir</a:t>
                      </a:r>
                      <a:endParaRPr lang="en-US" sz="2000" baseline="0" dirty="0" smtClean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1511821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Hiperbarik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oksijen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tedavisinini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hedefleri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NÖROKOGNİTİF SEKELİN ÖNLENMESİ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Optimal HBO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protokolü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yoktur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.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Ancak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persistan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semptomatik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hastada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önerilen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;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maksimum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3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tedavi</a:t>
                      </a:r>
                      <a:endParaRPr lang="en-US" sz="2000" baseline="0" dirty="0" smtClean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Dikdörtgen"/>
          <p:cNvSpPr/>
          <p:nvPr/>
        </p:nvSpPr>
        <p:spPr>
          <a:xfrm>
            <a:off x="3428992" y="6596390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501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24250497"/>
              </p:ext>
            </p:extLst>
          </p:nvPr>
        </p:nvGraphicFramePr>
        <p:xfrm>
          <a:off x="928662" y="714356"/>
          <a:ext cx="7572428" cy="2666185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7572428"/>
              </a:tblGrid>
              <a:tr h="80118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KARBONMONOKSİT ZEHİRLENMESİ</a:t>
                      </a:r>
                      <a:r>
                        <a:rPr lang="en-US" sz="2000" b="1" baseline="0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HASTA TAKİBİ</a:t>
                      </a:r>
                    </a:p>
                  </a:txBody>
                  <a:tcPr/>
                </a:tc>
              </a:tr>
              <a:tr h="1180852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Kaza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ile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zehirlenme</a:t>
                      </a:r>
                      <a:r>
                        <a:rPr lang="en-US" dirty="0" smtClean="0"/>
                        <a:t>: </a:t>
                      </a:r>
                      <a:r>
                        <a:rPr lang="en-US" b="1" i="1" dirty="0" smtClean="0">
                          <a:latin typeface="Calibri"/>
                          <a:cs typeface="Calibri"/>
                        </a:rPr>
                        <a:t>KOGNİTİF SEKELİN TARANMASI İÇİN 4-6 HAFTA TAKİP</a:t>
                      </a:r>
                      <a:endParaRPr lang="en-US" b="1" i="1" dirty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684144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Kasıtlı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zehirlenme</a:t>
                      </a:r>
                      <a:r>
                        <a:rPr lang="en-US" baseline="0" dirty="0" smtClean="0"/>
                        <a:t>: PSİKİYATRİK TAKİP ZORUNLU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27884926"/>
              </p:ext>
            </p:extLst>
          </p:nvPr>
        </p:nvGraphicFramePr>
        <p:xfrm>
          <a:off x="857224" y="3286124"/>
          <a:ext cx="7643865" cy="3361671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7643865"/>
              </a:tblGrid>
              <a:tr h="648761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KARBONMONOKSİT ZEHİRLENMESİ ÖNLEME</a:t>
                      </a:r>
                      <a:endParaRPr lang="en-US" sz="2000" dirty="0"/>
                    </a:p>
                  </a:txBody>
                  <a:tcPr/>
                </a:tc>
              </a:tr>
              <a:tr h="1117081">
                <a:tc>
                  <a:txBody>
                    <a:bodyPr/>
                    <a:lstStyle/>
                    <a:p>
                      <a:r>
                        <a:rPr lang="en-US" dirty="0" smtClean="0"/>
                        <a:t>HALKIN EĞİTİMİ: </a:t>
                      </a:r>
                      <a:r>
                        <a:rPr lang="en-US" dirty="0" err="1" smtClean="0"/>
                        <a:t>Doğru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ve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uygun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jeneratör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kullanımı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err="1" smtClean="0"/>
                        <a:t>doğru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ısınma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koşulları</a:t>
                      </a:r>
                      <a:endParaRPr lang="en-US" dirty="0"/>
                    </a:p>
                  </a:txBody>
                  <a:tcPr/>
                </a:tc>
              </a:tr>
              <a:tr h="1595829">
                <a:tc>
                  <a:txBody>
                    <a:bodyPr/>
                    <a:lstStyle/>
                    <a:p>
                      <a:r>
                        <a:rPr lang="en-US" dirty="0" smtClean="0"/>
                        <a:t>CO ALARMLARI: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Her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ev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için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özellikle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uyunulan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bölgeye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yakın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 en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az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1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adet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bulunmasının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desteklenmesi</a:t>
                      </a:r>
                      <a:r>
                        <a:rPr lang="en-US" i="1" baseline="0" dirty="0" smtClean="0">
                          <a:solidFill>
                            <a:srgbClr val="FF0000"/>
                          </a:solidFill>
                        </a:rPr>
                        <a:t>. </a:t>
                      </a:r>
                      <a:r>
                        <a:rPr lang="en-US" baseline="0" dirty="0" err="1" smtClean="0"/>
                        <a:t>Üretici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talimatlarına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göre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alarmların</a:t>
                      </a:r>
                      <a:r>
                        <a:rPr lang="en-US" baseline="0" dirty="0" smtClean="0"/>
                        <a:t> 5-7 </a:t>
                      </a:r>
                      <a:r>
                        <a:rPr lang="en-US" baseline="0" dirty="0" err="1" smtClean="0"/>
                        <a:t>yılda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bir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yenilenmesi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4 Dikdörtgen"/>
          <p:cNvSpPr/>
          <p:nvPr/>
        </p:nvSpPr>
        <p:spPr>
          <a:xfrm>
            <a:off x="3571868" y="6429396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528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tr-TR" sz="6000" dirty="0" smtClean="0"/>
          </a:p>
          <a:p>
            <a:pPr algn="ctr">
              <a:buNone/>
            </a:pPr>
            <a:r>
              <a:rPr lang="tr-TR" sz="6000" b="1" smtClean="0">
                <a:solidFill>
                  <a:srgbClr val="FF0000"/>
                </a:solidFill>
              </a:rPr>
              <a:t>TEŞEKKÜRLER</a:t>
            </a:r>
            <a:endParaRPr lang="tr-TR" sz="6000" b="1" dirty="0">
              <a:solidFill>
                <a:srgbClr val="FF0000"/>
              </a:solidFill>
            </a:endParaRPr>
          </a:p>
        </p:txBody>
      </p:sp>
      <p:sp>
        <p:nvSpPr>
          <p:cNvPr id="4" name="3 Dikdörtgen"/>
          <p:cNvSpPr/>
          <p:nvPr/>
        </p:nvSpPr>
        <p:spPr>
          <a:xfrm>
            <a:off x="3643306" y="6357958"/>
            <a:ext cx="19367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tr-TR" sz="1100" dirty="0" smtClean="0">
                <a:ln>
                  <a:solidFill>
                    <a:srgbClr val="CC3300"/>
                  </a:solidFill>
                </a:ln>
                <a:solidFill>
                  <a:schemeClr val="tx2"/>
                </a:solidFill>
              </a:rPr>
              <a:t>İZMİR  İL SAĞLIK MÜDÜRLÜĞÜ</a:t>
            </a:r>
            <a:endParaRPr lang="tr-TR" sz="1100" dirty="0">
              <a:ln>
                <a:solidFill>
                  <a:srgbClr val="CC3300"/>
                </a:solidFill>
              </a:ln>
              <a:solidFill>
                <a:schemeClr val="tx2"/>
              </a:solidFill>
            </a:endParaRPr>
          </a:p>
        </p:txBody>
      </p:sp>
      <p:pic>
        <p:nvPicPr>
          <p:cNvPr id="5" name="4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857256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158" y="1285860"/>
            <a:ext cx="8329642" cy="4714908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endParaRPr lang="tr-TR" sz="5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tr-TR" sz="5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tr-TR" sz="5000" dirty="0" smtClean="0">
                <a:latin typeface="Arial" pitchFamily="34" charset="0"/>
                <a:cs typeface="Arial" pitchFamily="34" charset="0"/>
              </a:rPr>
              <a:t>Dr. </a:t>
            </a:r>
            <a:r>
              <a:rPr lang="tr-TR" sz="5000" dirty="0" err="1" smtClean="0">
                <a:latin typeface="Arial" pitchFamily="34" charset="0"/>
                <a:cs typeface="Arial" pitchFamily="34" charset="0"/>
              </a:rPr>
              <a:t>Rifat</a:t>
            </a:r>
            <a:r>
              <a:rPr lang="tr-TR" sz="5000" dirty="0" smtClean="0">
                <a:latin typeface="Arial" pitchFamily="34" charset="0"/>
                <a:cs typeface="Arial" pitchFamily="34" charset="0"/>
              </a:rPr>
              <a:t> PAMUK Çevre Sağlığı Dairesi Başkanlığı  Türkiye Halk Sağlığı Kurumu</a:t>
            </a:r>
          </a:p>
          <a:p>
            <a:pPr>
              <a:buNone/>
            </a:pPr>
            <a:r>
              <a:rPr lang="tr-TR" altLang="tr-TR" sz="5000" dirty="0" smtClean="0">
                <a:latin typeface="Arial" pitchFamily="34" charset="0"/>
                <a:cs typeface="Arial" pitchFamily="34" charset="0"/>
              </a:rPr>
              <a:t>Ahmet CERAN </a:t>
            </a:r>
            <a:r>
              <a:rPr lang="tr-TR" sz="5000" dirty="0" smtClean="0">
                <a:latin typeface="Arial" pitchFamily="34" charset="0"/>
                <a:cs typeface="Arial" pitchFamily="34" charset="0"/>
              </a:rPr>
              <a:t>Çevre Sağlığı Dairesi  Başkanlığı Türkiye Halk Sağlığı Kurumu</a:t>
            </a:r>
          </a:p>
          <a:p>
            <a:pPr>
              <a:buNone/>
            </a:pPr>
            <a:r>
              <a:rPr lang="tr-TR" sz="5000" dirty="0" smtClean="0">
                <a:latin typeface="Arial" pitchFamily="34" charset="0"/>
                <a:cs typeface="Arial" pitchFamily="34" charset="0"/>
              </a:rPr>
              <a:t>Dr. Şule TAŞ GÜLEN ADÜTF-GÖĞÜS HASTALIKLARI ABD-AYDIN</a:t>
            </a:r>
          </a:p>
          <a:p>
            <a:pPr>
              <a:buNone/>
            </a:pPr>
            <a:r>
              <a:rPr lang="tr-TR" sz="5000" dirty="0" err="1" smtClean="0">
                <a:latin typeface="Arial" pitchFamily="34" charset="0"/>
                <a:cs typeface="Arial" pitchFamily="34" charset="0"/>
              </a:rPr>
              <a:t>Uzm</a:t>
            </a:r>
            <a:r>
              <a:rPr lang="tr-TR" sz="5000" dirty="0" smtClean="0">
                <a:latin typeface="Arial" pitchFamily="34" charset="0"/>
                <a:cs typeface="Arial" pitchFamily="34" charset="0"/>
              </a:rPr>
              <a:t> Dr Burcu DİLİÜZ DOĞAN</a:t>
            </a:r>
          </a:p>
          <a:p>
            <a:pPr>
              <a:buNone/>
            </a:pPr>
            <a:r>
              <a:rPr lang="en-US" sz="5000" dirty="0" smtClean="0">
                <a:latin typeface="Arial" pitchFamily="34" charset="0"/>
                <a:cs typeface="Arial" pitchFamily="34" charset="0"/>
              </a:rPr>
              <a:t>Prof. Dr. </a:t>
            </a:r>
            <a:r>
              <a:rPr lang="en-US" sz="5000" dirty="0" err="1" smtClean="0">
                <a:latin typeface="Arial" pitchFamily="34" charset="0"/>
                <a:cs typeface="Arial" pitchFamily="34" charset="0"/>
              </a:rPr>
              <a:t>Tevfik</a:t>
            </a:r>
            <a:r>
              <a:rPr lang="en-US" sz="5000" dirty="0" smtClean="0">
                <a:latin typeface="Arial" pitchFamily="34" charset="0"/>
                <a:cs typeface="Arial" pitchFamily="34" charset="0"/>
              </a:rPr>
              <a:t> ÖZLÜ</a:t>
            </a:r>
            <a:r>
              <a:rPr lang="tr-TR" sz="5000" dirty="0" smtClean="0">
                <a:latin typeface="Arial" pitchFamily="34" charset="0"/>
                <a:cs typeface="Arial" pitchFamily="34" charset="0"/>
              </a:rPr>
              <a:t> KTÜTF-GÖĞÜS HASTALIKLARI ABD-TRABZON ASYOD Başkanı</a:t>
            </a:r>
          </a:p>
          <a:p>
            <a:pPr>
              <a:buNone/>
            </a:pPr>
            <a:r>
              <a:rPr lang="tr-TR" sz="5000" dirty="0" err="1" smtClean="0">
                <a:latin typeface="Arial" pitchFamily="34" charset="0"/>
                <a:cs typeface="Arial" pitchFamily="34" charset="0"/>
              </a:rPr>
              <a:t>Prof.Dr</a:t>
            </a:r>
            <a:r>
              <a:rPr lang="tr-TR" sz="5000" dirty="0" smtClean="0">
                <a:latin typeface="Arial" pitchFamily="34" charset="0"/>
                <a:cs typeface="Arial" pitchFamily="34" charset="0"/>
              </a:rPr>
              <a:t>.E.Didem Evci Kiraz DEKAN AMÜTF Halk Sağlığı Anabilim Dalı</a:t>
            </a:r>
          </a:p>
          <a:p>
            <a:pPr>
              <a:buNone/>
            </a:pPr>
            <a:r>
              <a:rPr lang="tr-TR" sz="5000" dirty="0" smtClean="0">
                <a:latin typeface="Arial" pitchFamily="34" charset="0"/>
                <a:cs typeface="Arial" pitchFamily="34" charset="0"/>
              </a:rPr>
              <a:t>Prof. Dr. Cengiz TÜRE Anadolu Üniversitesi Ekoloji Anabilim Dalı Başkanı</a:t>
            </a:r>
          </a:p>
          <a:p>
            <a:pPr>
              <a:buNone/>
            </a:pPr>
            <a:r>
              <a:rPr lang="tr-TR" altLang="tr-TR" b="1" dirty="0" smtClean="0">
                <a:latin typeface="Arial" pitchFamily="34" charset="0"/>
                <a:cs typeface="Arial" pitchFamily="34" charset="0"/>
              </a:rPr>
              <a:t>                                                    </a:t>
            </a:r>
          </a:p>
          <a:p>
            <a:pPr>
              <a:buNone/>
            </a:pPr>
            <a:r>
              <a:rPr lang="tr-TR" altLang="tr-TR" b="1" dirty="0" smtClean="0">
                <a:latin typeface="Arial" pitchFamily="34" charset="0"/>
                <a:cs typeface="Arial" pitchFamily="34" charset="0"/>
              </a:rPr>
              <a:t>                                                  </a:t>
            </a:r>
          </a:p>
          <a:p>
            <a:pPr>
              <a:buNone/>
            </a:pPr>
            <a:endParaRPr lang="tr-TR" dirty="0" smtClean="0"/>
          </a:p>
          <a:p>
            <a:pPr>
              <a:buNone/>
            </a:pPr>
            <a:endParaRPr lang="tr-TR" dirty="0"/>
          </a:p>
        </p:txBody>
      </p:sp>
      <p:pic>
        <p:nvPicPr>
          <p:cNvPr id="4" name="3 Resim" descr="C:\Users\serap.gokmen\Desktop\indir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9286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3417</Words>
  <PresentationFormat>Ekran Gösterisi (4:3)</PresentationFormat>
  <Paragraphs>650</Paragraphs>
  <Slides>83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83</vt:i4>
      </vt:variant>
    </vt:vector>
  </HeadingPairs>
  <TitlesOfParts>
    <vt:vector size="84" baseType="lpstr">
      <vt:lpstr>Ofis Teması</vt:lpstr>
      <vt:lpstr>İklim Değişikliğinin Sağlık Üzerine Olumsuz Etkilerinin Azaltılması Ulusal Programı ve Eylem Planı </vt:lpstr>
      <vt:lpstr>Programın Hedefleri</vt:lpstr>
      <vt:lpstr>Programın amacı</vt:lpstr>
      <vt:lpstr>A - Aşırı hava olaylarının (sel, aşırı sıcak ve soğuk havalar, hava kirliliği) insan sağlığına olan etkisini azaltmak</vt:lpstr>
      <vt:lpstr>B - İklim değişikliği sonucu ülkemizde görülen ve/veya artan hastalıkların takibi için kurumsal altyapının güçlendirilmesi kurum içi ve kurumlar arası iş birliğinin artırılması</vt:lpstr>
      <vt:lpstr>Slayt 6</vt:lpstr>
      <vt:lpstr>C - Su ve gıda güvenliği – su ve gıda kaynaklı hastalıklarla mücadele</vt:lpstr>
      <vt:lpstr>             D-Hassas grupların iklim değişikliğinin olumsuzluklarından etkilenmemesi için gerekli çalışmaların yapılması</vt:lpstr>
      <vt:lpstr>E - Sağlık kuruluşlarının iklim değişikliğine olan olumsuz katkılarının azaltılması</vt:lpstr>
      <vt:lpstr>F - İklim değişikliğinin sağlık üzerine olumsuz etkilerinden daha etkin korunma için halkın bilinçlendirilmesi</vt:lpstr>
      <vt:lpstr>G - İzleme ve değerlendirme çalışmalarının yürütülmesi</vt:lpstr>
      <vt:lpstr>Özet:</vt:lpstr>
      <vt:lpstr>Slayt 13</vt:lpstr>
      <vt:lpstr> İklim</vt:lpstr>
      <vt:lpstr>Slayt 15</vt:lpstr>
      <vt:lpstr>Slayt 16</vt:lpstr>
      <vt:lpstr>Küresel Isınma Nedir ?</vt:lpstr>
      <vt:lpstr>İklim Değişikliği Nedir?</vt:lpstr>
      <vt:lpstr>İklim Değişikliğinin Sağlık Etkileri</vt:lpstr>
      <vt:lpstr>Erken Uyarı Sistemi</vt:lpstr>
      <vt:lpstr>Erken Uyarı Sistemi (1)</vt:lpstr>
      <vt:lpstr>Erken Uyarı Sistemi (2)</vt:lpstr>
      <vt:lpstr>   Erken Uyarı Sisteminin Temel Bileşenleri </vt:lpstr>
      <vt:lpstr>Slayt 24</vt:lpstr>
      <vt:lpstr>Slayt 25</vt:lpstr>
      <vt:lpstr>İklim Değişikliği (1) </vt:lpstr>
      <vt:lpstr>İklim Değişikliği (2) </vt:lpstr>
      <vt:lpstr>İklim Değişikliği (3) </vt:lpstr>
      <vt:lpstr>Eğiticiler /Danışmanlar Hedef Grup</vt:lpstr>
      <vt:lpstr>Neler Yapmalı? </vt:lpstr>
      <vt:lpstr>Herkesin dünya üzerinde güçlü bir "etkisi" var. İnsanların üretim ve tüketimleri sonucunda oluşan bu etkilerin toplamına "ekolojik ayak izleri" deniyor.  </vt:lpstr>
      <vt:lpstr>Slayt 32</vt:lpstr>
      <vt:lpstr>Karbon Ayak İzi Nedir ?</vt:lpstr>
      <vt:lpstr>Slayt 34</vt:lpstr>
      <vt:lpstr>Hava Kirliliği Nedir?</vt:lpstr>
      <vt:lpstr>Slayt 36</vt:lpstr>
      <vt:lpstr>Hava Kirliliğinin Etkileri Nelerdir?</vt:lpstr>
      <vt:lpstr>Slayt 38</vt:lpstr>
      <vt:lpstr>Ego-Sentrik (merkezli) İnsandan, Eko-Sentrik İnsana Dönüşmek…</vt:lpstr>
      <vt:lpstr>Slayt 40</vt:lpstr>
      <vt:lpstr>Karbonmonoksit Zehirlenmelerinin Önlenmesi Projesi Çalışmaları </vt:lpstr>
      <vt:lpstr>Karbonmonoksit Zehirlenmelerinin Önlenmesi Projesi Çalışmaları</vt:lpstr>
      <vt:lpstr>Slayt 43</vt:lpstr>
      <vt:lpstr>Slayt 44</vt:lpstr>
      <vt:lpstr>Projenin Hedefleri (1)</vt:lpstr>
      <vt:lpstr>Projenin Hedefleri (2)</vt:lpstr>
      <vt:lpstr>Projenin Hedefleri (3)</vt:lpstr>
      <vt:lpstr>Projenin Hedefleri (4)</vt:lpstr>
      <vt:lpstr>2015 de Yapılan  Çalışmalar</vt:lpstr>
      <vt:lpstr>    CO Zehirlenmelerinin Önemi</vt:lpstr>
      <vt:lpstr>Sessiz Katil:  Karbon Monoksit </vt:lpstr>
      <vt:lpstr>CO Kaynakları</vt:lpstr>
      <vt:lpstr>Tam Yanma İçin…</vt:lpstr>
      <vt:lpstr>Dikkat!</vt:lpstr>
      <vt:lpstr>Risk Grupları</vt:lpstr>
      <vt:lpstr>CO Zehirlenmeleriyle İlişkili Faktörler</vt:lpstr>
      <vt:lpstr>Zehirlenmede Etkili Faktörler</vt:lpstr>
      <vt:lpstr>Ortamda CO Yoğunluğu</vt:lpstr>
      <vt:lpstr>Soba Zehirlenmeleri</vt:lpstr>
      <vt:lpstr>CO Nasıl Zarar Verir?</vt:lpstr>
      <vt:lpstr>Etkilenme</vt:lpstr>
      <vt:lpstr>Hemoglobinin Dokuya Oksijen Taşımasını Engeller</vt:lpstr>
      <vt:lpstr>Hemoglobinin Dokuda Oksijeni Bırakmasını Engeller</vt:lpstr>
      <vt:lpstr>Klinik Görünüm Değişken</vt:lpstr>
      <vt:lpstr>Tanıya Gidiş…</vt:lpstr>
      <vt:lpstr>Anamnez</vt:lpstr>
      <vt:lpstr>Semptomlar</vt:lpstr>
      <vt:lpstr> Kesin Tanı</vt:lpstr>
      <vt:lpstr>Kan COHb Düzeyleri</vt:lpstr>
      <vt:lpstr>Muayene Bulguları</vt:lpstr>
      <vt:lpstr>Kronik CO Zehirlenmesi</vt:lpstr>
      <vt:lpstr>Olay Yerinde Müdahale</vt:lpstr>
      <vt:lpstr>Dikkat !!!</vt:lpstr>
      <vt:lpstr>Acilde Tedavi: Hafif Olgu</vt:lpstr>
      <vt:lpstr>HBO Nasıl Etki Ediyor?</vt:lpstr>
      <vt:lpstr>Kötü Prognoz Göstergeleri </vt:lpstr>
      <vt:lpstr>Önlemler</vt:lpstr>
      <vt:lpstr>Slayt 78</vt:lpstr>
      <vt:lpstr>Slayt 79</vt:lpstr>
      <vt:lpstr>Slayt 80</vt:lpstr>
      <vt:lpstr>Slayt 81</vt:lpstr>
      <vt:lpstr>Slayt 82</vt:lpstr>
      <vt:lpstr>Slayt 83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İklim Değişikliğinin Sağlık üzerine Olumsuz Etkilerinin Azaltılması Ulusal Programı ve Eylem Planı Eğitici Eğitimi</dc:title>
  <dc:creator>Serap GÖKMEN</dc:creator>
  <cp:lastModifiedBy>julide.kivancli</cp:lastModifiedBy>
  <cp:revision>170</cp:revision>
  <dcterms:created xsi:type="dcterms:W3CDTF">2017-10-26T07:58:56Z</dcterms:created>
  <dcterms:modified xsi:type="dcterms:W3CDTF">2017-11-24T09:04:23Z</dcterms:modified>
</cp:coreProperties>
</file>