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12192000" cy="6858000"/>
  <p:defaultTextStyle>
    <a:defPPr>
      <a:defRPr lang="tr-TR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834" y="60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A7D384-D501-475F-B5AE-02940F5A3005}" type="doc">
      <dgm:prSet loTypeId="urn:microsoft.com/office/officeart/2008/layout/LinedList" loCatId="list" qsTypeId="urn:microsoft.com/office/officeart/2005/8/quickstyle/simple1#1" qsCatId="simple" csTypeId="urn:microsoft.com/office/officeart/2005/8/colors/accent1_2" csCatId="accent1" phldr="1"/>
      <dgm:spPr bwMode="auto"/>
      <dgm:t>
        <a:bodyPr/>
        <a:lstStyle/>
        <a:p>
          <a:pPr>
            <a:defRPr/>
          </a:pPr>
          <a:endParaRPr lang="en-US"/>
        </a:p>
      </dgm:t>
    </dgm:pt>
    <dgm:pt modelId="{0133EF96-1607-4DBB-8293-F8D9895C8C22}">
      <dgm:prSet phldrT="" custT="1"/>
      <dgm:spPr bwMode="auto"/>
      <dgm:t>
        <a:bodyPr/>
        <a:lstStyle/>
        <a:p>
          <a:pPr algn="l">
            <a:defRPr/>
          </a:pPr>
          <a:r>
            <a:rPr lang="tr-TR" sz="2000" b="1" i="0"/>
            <a:t>Aşı Reddi (Refusal):</a:t>
          </a:r>
          <a:br>
            <a:rPr lang="tr-TR" sz="1800" b="0" i="0"/>
          </a:br>
          <a:r>
            <a:rPr lang="tr-TR" sz="1800" b="0" i="0"/>
            <a:t>Tüm aşılara sistematik biçimde karşı çıkılması ve hiçbir aşının yaptırılmamasıdır. Halk sağlığı açısından en riskli gruptur; toplum bağışıklığını zayıflatır.</a:t>
          </a:r>
          <a:endParaRPr lang="en-US" sz="1800"/>
        </a:p>
      </dgm:t>
    </dgm:pt>
    <dgm:pt modelId="{54640ACF-A942-446F-A4DE-3393E2F12890}" type="parTrans" cxnId="{7819A6CB-FC9A-4573-8849-8DE0507C9A7F}">
      <dgm:prSet/>
      <dgm:spPr bwMode="auto"/>
      <dgm:t>
        <a:bodyPr/>
        <a:lstStyle/>
        <a:p>
          <a:pPr>
            <a:defRPr/>
          </a:pPr>
          <a:endParaRPr lang="en-US"/>
        </a:p>
      </dgm:t>
    </dgm:pt>
    <dgm:pt modelId="{16875F10-72E3-499E-94AD-31BE822E907B}" type="sibTrans" cxnId="{7819A6CB-FC9A-4573-8849-8DE0507C9A7F}">
      <dgm:prSet/>
      <dgm:spPr bwMode="auto"/>
      <dgm:t>
        <a:bodyPr/>
        <a:lstStyle/>
        <a:p>
          <a:pPr>
            <a:defRPr/>
          </a:pPr>
          <a:endParaRPr lang="en-US"/>
        </a:p>
      </dgm:t>
    </dgm:pt>
    <dgm:pt modelId="{72C03B79-5F9B-4A1A-874E-04B86E0DA125}">
      <dgm:prSet phldrT="" custT="1"/>
      <dgm:spPr bwMode="auto"/>
      <dgm:t>
        <a:bodyPr/>
        <a:lstStyle/>
        <a:p>
          <a:pPr algn="l">
            <a:defRPr/>
          </a:pPr>
          <a:r>
            <a:rPr lang="tr-TR" sz="2000" b="1" i="0"/>
            <a:t>Aşı Geciktirme (Delay):</a:t>
          </a:r>
          <a:br>
            <a:rPr lang="tr-TR" sz="1800" b="0" i="0"/>
          </a:br>
          <a:r>
            <a:rPr lang="tr-TR" sz="1800" b="0" i="0"/>
            <a:t>Aşıların tamamen reddedilmemesi, ancak önerilen zamanda yaptırılmamasıdır. Yan etki korkusu, bağışıklığın düşük olduğu düşüncesi, erişim sorunları gibi nedenlerle ortaya çıkar.</a:t>
          </a:r>
          <a:endParaRPr lang="en-US" sz="1800"/>
        </a:p>
      </dgm:t>
    </dgm:pt>
    <dgm:pt modelId="{A46A2671-B0A3-4A00-96B3-7DF07EF48428}" type="parTrans" cxnId="{2AE7E10A-BAC7-4390-BF19-278E559DDFF5}">
      <dgm:prSet/>
      <dgm:spPr bwMode="auto"/>
      <dgm:t>
        <a:bodyPr/>
        <a:lstStyle/>
        <a:p>
          <a:pPr>
            <a:defRPr/>
          </a:pPr>
          <a:endParaRPr lang="en-US"/>
        </a:p>
      </dgm:t>
    </dgm:pt>
    <dgm:pt modelId="{22C55F2E-87B7-4994-B402-B84FC420F99B}" type="sibTrans" cxnId="{2AE7E10A-BAC7-4390-BF19-278E559DDFF5}">
      <dgm:prSet/>
      <dgm:spPr bwMode="auto"/>
      <dgm:t>
        <a:bodyPr/>
        <a:lstStyle/>
        <a:p>
          <a:pPr>
            <a:defRPr/>
          </a:pPr>
          <a:endParaRPr lang="en-US"/>
        </a:p>
      </dgm:t>
    </dgm:pt>
    <dgm:pt modelId="{C8799E5A-BD37-4AA8-922B-552BB7550A29}">
      <dgm:prSet phldrT="" custT="1"/>
      <dgm:spPr bwMode="auto"/>
      <dgm:t>
        <a:bodyPr/>
        <a:lstStyle/>
        <a:p>
          <a:pPr algn="l">
            <a:defRPr/>
          </a:pPr>
          <a:r>
            <a:rPr lang="tr-TR" sz="2000" b="1" i="0"/>
            <a:t>Seçici Aşılama</a:t>
          </a:r>
          <a:r>
            <a:rPr lang="tr-TR" sz="1800" b="1" i="0"/>
            <a:t>:</a:t>
          </a:r>
          <a:br>
            <a:rPr lang="tr-TR" sz="1800" b="0" i="0"/>
          </a:br>
          <a:r>
            <a:rPr lang="tr-TR" sz="1800" b="0" i="0"/>
            <a:t>Bazı aşıların kabul edilip bazılarının reddedilmesidir. Yan etki endişesi, içerik güvensizliği veya yeni teknolojilere karşı şüphe ile ilişkilidir.</a:t>
          </a:r>
          <a:endParaRPr lang="en-US" sz="1800"/>
        </a:p>
      </dgm:t>
    </dgm:pt>
    <dgm:pt modelId="{C4896E7E-0076-4910-9C9E-B0A5B2D6DA28}" type="parTrans" cxnId="{D5A0CA2D-BB03-43AF-A51F-2B70BFF326F9}">
      <dgm:prSet/>
      <dgm:spPr bwMode="auto"/>
      <dgm:t>
        <a:bodyPr/>
        <a:lstStyle/>
        <a:p>
          <a:pPr>
            <a:defRPr/>
          </a:pPr>
          <a:endParaRPr lang="en-US"/>
        </a:p>
      </dgm:t>
    </dgm:pt>
    <dgm:pt modelId="{3AE61465-514F-48BC-8498-977DBD3F1E9E}" type="sibTrans" cxnId="{D5A0CA2D-BB03-43AF-A51F-2B70BFF326F9}">
      <dgm:prSet/>
      <dgm:spPr bwMode="auto"/>
      <dgm:t>
        <a:bodyPr/>
        <a:lstStyle/>
        <a:p>
          <a:pPr>
            <a:defRPr/>
          </a:pPr>
          <a:endParaRPr lang="en-US"/>
        </a:p>
      </dgm:t>
    </dgm:pt>
    <dgm:pt modelId="{358EC665-8CE8-4093-99FC-819F4498C1B2}">
      <dgm:prSet phldrT="" custT="1"/>
      <dgm:spPr bwMode="auto"/>
      <dgm:t>
        <a:bodyPr/>
        <a:lstStyle/>
        <a:p>
          <a:pPr algn="l">
            <a:defRPr/>
          </a:pPr>
          <a:r>
            <a:rPr lang="tr-TR" sz="2000" b="1" i="0"/>
            <a:t>Tam Kabul:</a:t>
          </a:r>
          <a:br>
            <a:rPr lang="tr-TR" sz="2000" b="0" i="0"/>
          </a:br>
          <a:r>
            <a:rPr lang="tr-TR" sz="1800" b="0" i="0"/>
            <a:t>Aşıların önerilen takvime uygun ve zamanında yaptırılması</a:t>
          </a:r>
          <a:r>
            <a:rPr lang="tr-TR" sz="1800" b="1" i="0"/>
            <a:t>. </a:t>
          </a:r>
          <a:endParaRPr/>
        </a:p>
        <a:p>
          <a:pPr algn="l">
            <a:defRPr/>
          </a:pPr>
          <a:r>
            <a:rPr lang="tr-TR" sz="1800" b="1" i="0"/>
            <a:t>Toplum bağışıklığının sürdürülebilmesi için kritik önemdedir.</a:t>
          </a:r>
          <a:endParaRPr lang="en-US" sz="2000"/>
        </a:p>
      </dgm:t>
    </dgm:pt>
    <dgm:pt modelId="{738B2280-81FE-48AC-A6E8-1D1DFEC782AF}" type="parTrans" cxnId="{ED3E8B97-44FF-4297-BA35-C3A148E18A28}">
      <dgm:prSet/>
      <dgm:spPr bwMode="auto"/>
      <dgm:t>
        <a:bodyPr/>
        <a:lstStyle/>
        <a:p>
          <a:pPr>
            <a:defRPr/>
          </a:pPr>
          <a:endParaRPr lang="en-US"/>
        </a:p>
      </dgm:t>
    </dgm:pt>
    <dgm:pt modelId="{7EBEA465-9FA9-45FB-8D14-9521E115563A}" type="sibTrans" cxnId="{ED3E8B97-44FF-4297-BA35-C3A148E18A28}">
      <dgm:prSet/>
      <dgm:spPr bwMode="auto"/>
      <dgm:t>
        <a:bodyPr/>
        <a:lstStyle/>
        <a:p>
          <a:pPr>
            <a:defRPr/>
          </a:pPr>
          <a:endParaRPr lang="en-US"/>
        </a:p>
      </dgm:t>
    </dgm:pt>
    <dgm:pt modelId="{499ADF20-C244-48B7-89E4-34096DDE7132}" type="pres">
      <dgm:prSet presAssocID="{C6A7D384-D501-475F-B5AE-02940F5A3005}" presName="vert0" presStyleCnt="0">
        <dgm:presLayoutVars>
          <dgm:dir/>
          <dgm:animOne val="branch"/>
          <dgm:animLvl val="lvl"/>
        </dgm:presLayoutVars>
      </dgm:prSet>
      <dgm:spPr bwMode="auto"/>
    </dgm:pt>
    <dgm:pt modelId="{FC4B2DA8-B6E4-40BB-9A23-8A982DAE668B}" type="pres">
      <dgm:prSet presAssocID="{0133EF96-1607-4DBB-8293-F8D9895C8C22}" presName="thickLine" presStyleLbl="alignNode1" presStyleIdx="0" presStyleCnt="4"/>
      <dgm:spPr bwMode="auto"/>
    </dgm:pt>
    <dgm:pt modelId="{3AAEE69B-F129-494A-A9B7-C574607D73D6}" type="pres">
      <dgm:prSet presAssocID="{0133EF96-1607-4DBB-8293-F8D9895C8C22}" presName="horz1" presStyleCnt="0"/>
      <dgm:spPr bwMode="auto"/>
    </dgm:pt>
    <dgm:pt modelId="{7309E8B1-0256-4496-BFAD-BEB20A0E3418}" type="pres">
      <dgm:prSet presAssocID="{0133EF96-1607-4DBB-8293-F8D9895C8C22}" presName="tx1" presStyleLbl="revTx" presStyleIdx="0" presStyleCnt="4"/>
      <dgm:spPr bwMode="auto"/>
    </dgm:pt>
    <dgm:pt modelId="{21C1858A-27F6-4CC9-ACB1-E48D1D082CC7}" type="pres">
      <dgm:prSet presAssocID="{0133EF96-1607-4DBB-8293-F8D9895C8C22}" presName="vert1" presStyleCnt="0"/>
      <dgm:spPr bwMode="auto"/>
    </dgm:pt>
    <dgm:pt modelId="{D5636735-3D66-4C70-A96C-73D42A73DC5A}" type="pres">
      <dgm:prSet presAssocID="{72C03B79-5F9B-4A1A-874E-04B86E0DA125}" presName="thickLine" presStyleLbl="alignNode1" presStyleIdx="1" presStyleCnt="4"/>
      <dgm:spPr bwMode="auto"/>
    </dgm:pt>
    <dgm:pt modelId="{0D3A276B-8B6A-4677-9AE9-CC76CAE3D08D}" type="pres">
      <dgm:prSet presAssocID="{72C03B79-5F9B-4A1A-874E-04B86E0DA125}" presName="horz1" presStyleCnt="0"/>
      <dgm:spPr bwMode="auto"/>
    </dgm:pt>
    <dgm:pt modelId="{DC404027-A3EB-4737-801B-6DC3113B9B11}" type="pres">
      <dgm:prSet presAssocID="{72C03B79-5F9B-4A1A-874E-04B86E0DA125}" presName="tx1" presStyleLbl="revTx" presStyleIdx="1" presStyleCnt="4"/>
      <dgm:spPr bwMode="auto"/>
    </dgm:pt>
    <dgm:pt modelId="{A3805794-B17B-4FC6-B9DC-1DEEFC7B1953}" type="pres">
      <dgm:prSet presAssocID="{72C03B79-5F9B-4A1A-874E-04B86E0DA125}" presName="vert1" presStyleCnt="0"/>
      <dgm:spPr bwMode="auto"/>
    </dgm:pt>
    <dgm:pt modelId="{8A4B7780-0210-46A3-ACC1-2833CA105A73}" type="pres">
      <dgm:prSet presAssocID="{C8799E5A-BD37-4AA8-922B-552BB7550A29}" presName="thickLine" presStyleLbl="alignNode1" presStyleIdx="2" presStyleCnt="4"/>
      <dgm:spPr bwMode="auto"/>
    </dgm:pt>
    <dgm:pt modelId="{7FB00F18-1387-4799-842F-3902E95889BE}" type="pres">
      <dgm:prSet presAssocID="{C8799E5A-BD37-4AA8-922B-552BB7550A29}" presName="horz1" presStyleCnt="0"/>
      <dgm:spPr bwMode="auto"/>
    </dgm:pt>
    <dgm:pt modelId="{593FD880-E8BD-4741-A0A0-9484393FCA5E}" type="pres">
      <dgm:prSet presAssocID="{C8799E5A-BD37-4AA8-922B-552BB7550A29}" presName="tx1" presStyleLbl="revTx" presStyleIdx="2" presStyleCnt="4" custLinFactNeighborX="614" custLinFactNeighborY="784"/>
      <dgm:spPr bwMode="auto"/>
    </dgm:pt>
    <dgm:pt modelId="{8E440F5A-0878-40AA-AF7D-B4657B4291C8}" type="pres">
      <dgm:prSet presAssocID="{C8799E5A-BD37-4AA8-922B-552BB7550A29}" presName="vert1" presStyleCnt="0"/>
      <dgm:spPr bwMode="auto"/>
    </dgm:pt>
    <dgm:pt modelId="{738E8B61-9D61-4A02-A180-FA25285F4EA3}" type="pres">
      <dgm:prSet presAssocID="{358EC665-8CE8-4093-99FC-819F4498C1B2}" presName="thickLine" presStyleLbl="alignNode1" presStyleIdx="3" presStyleCnt="4"/>
      <dgm:spPr bwMode="auto"/>
    </dgm:pt>
    <dgm:pt modelId="{D767D47D-6A89-4965-B3DE-CCD341DC6FC9}" type="pres">
      <dgm:prSet presAssocID="{358EC665-8CE8-4093-99FC-819F4498C1B2}" presName="horz1" presStyleCnt="0"/>
      <dgm:spPr bwMode="auto"/>
    </dgm:pt>
    <dgm:pt modelId="{5BAD4888-BA17-42C6-A7E0-DD56C4559FD2}" type="pres">
      <dgm:prSet presAssocID="{358EC665-8CE8-4093-99FC-819F4498C1B2}" presName="tx1" presStyleLbl="revTx" presStyleIdx="3" presStyleCnt="4"/>
      <dgm:spPr bwMode="auto"/>
    </dgm:pt>
    <dgm:pt modelId="{D1D6779F-C4B8-46B5-BE64-1F89AE706D13}" type="pres">
      <dgm:prSet presAssocID="{358EC665-8CE8-4093-99FC-819F4498C1B2}" presName="vert1" presStyleCnt="0"/>
      <dgm:spPr bwMode="auto"/>
    </dgm:pt>
  </dgm:ptLst>
  <dgm:cxnLst>
    <dgm:cxn modelId="{2AE7E10A-BAC7-4390-BF19-278E559DDFF5}" srcId="{C6A7D384-D501-475F-B5AE-02940F5A3005}" destId="{72C03B79-5F9B-4A1A-874E-04B86E0DA125}" srcOrd="1" destOrd="0" parTransId="{A46A2671-B0A3-4A00-96B3-7DF07EF48428}" sibTransId="{22C55F2E-87B7-4994-B402-B84FC420F99B}"/>
    <dgm:cxn modelId="{D5A0CA2D-BB03-43AF-A51F-2B70BFF326F9}" srcId="{C6A7D384-D501-475F-B5AE-02940F5A3005}" destId="{C8799E5A-BD37-4AA8-922B-552BB7550A29}" srcOrd="2" destOrd="0" parTransId="{C4896E7E-0076-4910-9C9E-B0A5B2D6DA28}" sibTransId="{3AE61465-514F-48BC-8498-977DBD3F1E9E}"/>
    <dgm:cxn modelId="{250FBC36-9506-42F4-8EB2-F60A5DAD4671}" type="presOf" srcId="{C6A7D384-D501-475F-B5AE-02940F5A3005}" destId="{499ADF20-C244-48B7-89E4-34096DDE7132}" srcOrd="0" destOrd="0" presId="urn:microsoft.com/office/officeart/2008/layout/LinedList"/>
    <dgm:cxn modelId="{B8F59E5A-1A54-4D18-9FAA-D12B413E1E97}" type="presOf" srcId="{358EC665-8CE8-4093-99FC-819F4498C1B2}" destId="{5BAD4888-BA17-42C6-A7E0-DD56C4559FD2}" srcOrd="0" destOrd="0" presId="urn:microsoft.com/office/officeart/2008/layout/LinedList"/>
    <dgm:cxn modelId="{1EEF657E-757E-404F-A36C-4AB19AD6052D}" type="presOf" srcId="{0133EF96-1607-4DBB-8293-F8D9895C8C22}" destId="{7309E8B1-0256-4496-BFAD-BEB20A0E3418}" srcOrd="0" destOrd="0" presId="urn:microsoft.com/office/officeart/2008/layout/LinedList"/>
    <dgm:cxn modelId="{ED3E8B97-44FF-4297-BA35-C3A148E18A28}" srcId="{C6A7D384-D501-475F-B5AE-02940F5A3005}" destId="{358EC665-8CE8-4093-99FC-819F4498C1B2}" srcOrd="3" destOrd="0" parTransId="{738B2280-81FE-48AC-A6E8-1D1DFEC782AF}" sibTransId="{7EBEA465-9FA9-45FB-8D14-9521E115563A}"/>
    <dgm:cxn modelId="{7819A6CB-FC9A-4573-8849-8DE0507C9A7F}" srcId="{C6A7D384-D501-475F-B5AE-02940F5A3005}" destId="{0133EF96-1607-4DBB-8293-F8D9895C8C22}" srcOrd="0" destOrd="0" parTransId="{54640ACF-A942-446F-A4DE-3393E2F12890}" sibTransId="{16875F10-72E3-499E-94AD-31BE822E907B}"/>
    <dgm:cxn modelId="{AC4971E4-20CB-4C1A-98AE-5FA2C87A5A58}" type="presOf" srcId="{72C03B79-5F9B-4A1A-874E-04B86E0DA125}" destId="{DC404027-A3EB-4737-801B-6DC3113B9B11}" srcOrd="0" destOrd="0" presId="urn:microsoft.com/office/officeart/2008/layout/LinedList"/>
    <dgm:cxn modelId="{BF666AFD-19E5-4D6A-A4EA-2B09029EA31B}" type="presOf" srcId="{C8799E5A-BD37-4AA8-922B-552BB7550A29}" destId="{593FD880-E8BD-4741-A0A0-9484393FCA5E}" srcOrd="0" destOrd="0" presId="urn:microsoft.com/office/officeart/2008/layout/LinedList"/>
    <dgm:cxn modelId="{8ABC7259-97B7-46AF-B9DB-643CC1266559}" type="presParOf" srcId="{499ADF20-C244-48B7-89E4-34096DDE7132}" destId="{FC4B2DA8-B6E4-40BB-9A23-8A982DAE668B}" srcOrd="0" destOrd="0" presId="urn:microsoft.com/office/officeart/2008/layout/LinedList"/>
    <dgm:cxn modelId="{DB0DA35A-6ED3-49AB-85DC-BBEA973D63D6}" type="presParOf" srcId="{499ADF20-C244-48B7-89E4-34096DDE7132}" destId="{3AAEE69B-F129-494A-A9B7-C574607D73D6}" srcOrd="1" destOrd="0" presId="urn:microsoft.com/office/officeart/2008/layout/LinedList"/>
    <dgm:cxn modelId="{B58E2095-D549-4346-90C1-795DC49BC97D}" type="presParOf" srcId="{3AAEE69B-F129-494A-A9B7-C574607D73D6}" destId="{7309E8B1-0256-4496-BFAD-BEB20A0E3418}" srcOrd="0" destOrd="0" presId="urn:microsoft.com/office/officeart/2008/layout/LinedList"/>
    <dgm:cxn modelId="{961F71DC-41CC-4A3E-8BB6-AC0177B36ACC}" type="presParOf" srcId="{3AAEE69B-F129-494A-A9B7-C574607D73D6}" destId="{21C1858A-27F6-4CC9-ACB1-E48D1D082CC7}" srcOrd="1" destOrd="0" presId="urn:microsoft.com/office/officeart/2008/layout/LinedList"/>
    <dgm:cxn modelId="{7EE4D7D6-9105-44F9-AD36-FEAFC2CABFDC}" type="presParOf" srcId="{499ADF20-C244-48B7-89E4-34096DDE7132}" destId="{D5636735-3D66-4C70-A96C-73D42A73DC5A}" srcOrd="2" destOrd="0" presId="urn:microsoft.com/office/officeart/2008/layout/LinedList"/>
    <dgm:cxn modelId="{9B4D05A6-B719-4017-A9E9-DA862FE4E5BC}" type="presParOf" srcId="{499ADF20-C244-48B7-89E4-34096DDE7132}" destId="{0D3A276B-8B6A-4677-9AE9-CC76CAE3D08D}" srcOrd="3" destOrd="0" presId="urn:microsoft.com/office/officeart/2008/layout/LinedList"/>
    <dgm:cxn modelId="{FBB9645C-4908-4AB8-A413-CFF21349D1ED}" type="presParOf" srcId="{0D3A276B-8B6A-4677-9AE9-CC76CAE3D08D}" destId="{DC404027-A3EB-4737-801B-6DC3113B9B11}" srcOrd="0" destOrd="0" presId="urn:microsoft.com/office/officeart/2008/layout/LinedList"/>
    <dgm:cxn modelId="{B13672A2-EAAC-496F-BDD7-23C49EDB53B3}" type="presParOf" srcId="{0D3A276B-8B6A-4677-9AE9-CC76CAE3D08D}" destId="{A3805794-B17B-4FC6-B9DC-1DEEFC7B1953}" srcOrd="1" destOrd="0" presId="urn:microsoft.com/office/officeart/2008/layout/LinedList"/>
    <dgm:cxn modelId="{5902E153-B9FF-4F75-85E6-10FA1EEBAFB3}" type="presParOf" srcId="{499ADF20-C244-48B7-89E4-34096DDE7132}" destId="{8A4B7780-0210-46A3-ACC1-2833CA105A73}" srcOrd="4" destOrd="0" presId="urn:microsoft.com/office/officeart/2008/layout/LinedList"/>
    <dgm:cxn modelId="{2E5C5888-C409-40CF-BBEA-B1D9B681B7FE}" type="presParOf" srcId="{499ADF20-C244-48B7-89E4-34096DDE7132}" destId="{7FB00F18-1387-4799-842F-3902E95889BE}" srcOrd="5" destOrd="0" presId="urn:microsoft.com/office/officeart/2008/layout/LinedList"/>
    <dgm:cxn modelId="{A9BE67A9-C727-43B0-8FEF-FB605F94880B}" type="presParOf" srcId="{7FB00F18-1387-4799-842F-3902E95889BE}" destId="{593FD880-E8BD-4741-A0A0-9484393FCA5E}" srcOrd="0" destOrd="0" presId="urn:microsoft.com/office/officeart/2008/layout/LinedList"/>
    <dgm:cxn modelId="{AA3BFF95-C745-4060-A5E6-1124F196FF06}" type="presParOf" srcId="{7FB00F18-1387-4799-842F-3902E95889BE}" destId="{8E440F5A-0878-40AA-AF7D-B4657B4291C8}" srcOrd="1" destOrd="0" presId="urn:microsoft.com/office/officeart/2008/layout/LinedList"/>
    <dgm:cxn modelId="{1DE73938-5048-40D8-958B-3CD65EF3E32E}" type="presParOf" srcId="{499ADF20-C244-48B7-89E4-34096DDE7132}" destId="{738E8B61-9D61-4A02-A180-FA25285F4EA3}" srcOrd="6" destOrd="0" presId="urn:microsoft.com/office/officeart/2008/layout/LinedList"/>
    <dgm:cxn modelId="{D28EF892-E858-4C80-9A35-95301AB642F5}" type="presParOf" srcId="{499ADF20-C244-48B7-89E4-34096DDE7132}" destId="{D767D47D-6A89-4965-B3DE-CCD341DC6FC9}" srcOrd="7" destOrd="0" presId="urn:microsoft.com/office/officeart/2008/layout/LinedList"/>
    <dgm:cxn modelId="{D25A47B3-A23E-456B-AF2F-18A5034F899B}" type="presParOf" srcId="{D767D47D-6A89-4965-B3DE-CCD341DC6FC9}" destId="{5BAD4888-BA17-42C6-A7E0-DD56C4559FD2}" srcOrd="0" destOrd="0" presId="urn:microsoft.com/office/officeart/2008/layout/LinedList"/>
    <dgm:cxn modelId="{DC42A246-1EA4-4B8F-9B1D-2722D9711A2E}" type="presParOf" srcId="{D767D47D-6A89-4965-B3DE-CCD341DC6FC9}" destId="{D1D6779F-C4B8-46B5-BE64-1F89AE706D13}" srcOrd="1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4B2DA8-B6E4-40BB-9A23-8A982DAE668B}">
      <dsp:nvSpPr>
        <dsp:cNvPr id="0" name=""/>
        <dsp:cNvSpPr/>
      </dsp:nvSpPr>
      <dsp:spPr bwMode="auto">
        <a:xfrm>
          <a:off x="0" y="0"/>
          <a:ext cx="64474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rgbClr val="000000"/>
        </a:lnRef>
        <a:fillRef idx="1">
          <a:srgbClr val="000000"/>
        </a:fillRef>
        <a:effectRef idx="0">
          <a:srgbClr val="000000"/>
        </a:effectRef>
        <a:fontRef idx="minor">
          <a:schemeClr val="lt1"/>
        </a:fontRef>
      </dsp:style>
    </dsp:sp>
    <dsp:sp modelId="{7309E8B1-0256-4496-BFAD-BEB20A0E3418}">
      <dsp:nvSpPr>
        <dsp:cNvPr id="0" name=""/>
        <dsp:cNvSpPr/>
      </dsp:nvSpPr>
      <dsp:spPr bwMode="auto">
        <a:xfrm>
          <a:off x="0" y="0"/>
          <a:ext cx="6447452" cy="1233447"/>
        </a:xfrm>
        <a:prstGeom prst="rect">
          <a:avLst/>
        </a:prstGeom>
        <a:noFill/>
        <a:ln>
          <a:noFill/>
        </a:ln>
        <a:effectLst/>
      </dsp:spPr>
      <dsp:style>
        <a:lnRef idx="0">
          <a:srgbClr val="000000"/>
        </a:lnRef>
        <a:fillRef idx="0">
          <a:srgbClr val="000000"/>
        </a:fillRef>
        <a:effectRef idx="0">
          <a:srgbClr val="00000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/>
          </a:pPr>
          <a:r>
            <a:rPr lang="tr-TR" sz="2000" b="1" i="0" kern="1200"/>
            <a:t>Aşı Reddi (Refusal):</a:t>
          </a:r>
          <a:br>
            <a:rPr lang="tr-TR" sz="1800" b="0" i="0" kern="1200"/>
          </a:br>
          <a:r>
            <a:rPr lang="tr-TR" sz="1800" b="0" i="0" kern="1200"/>
            <a:t>Tüm aşılara sistematik biçimde karşı çıkılması ve hiçbir aşının yaptırılmamasıdır. Halk sağlığı açısından en riskli gruptur; toplum bağışıklığını zayıflatır.</a:t>
          </a:r>
          <a:endParaRPr lang="en-US" sz="1800" kern="1200"/>
        </a:p>
      </dsp:txBody>
      <dsp:txXfrm>
        <a:off x="0" y="0"/>
        <a:ext cx="6447452" cy="1233447"/>
      </dsp:txXfrm>
    </dsp:sp>
    <dsp:sp modelId="{D5636735-3D66-4C70-A96C-73D42A73DC5A}">
      <dsp:nvSpPr>
        <dsp:cNvPr id="0" name=""/>
        <dsp:cNvSpPr/>
      </dsp:nvSpPr>
      <dsp:spPr bwMode="auto">
        <a:xfrm>
          <a:off x="0" y="1233447"/>
          <a:ext cx="64474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rgbClr val="000000"/>
        </a:lnRef>
        <a:fillRef idx="1">
          <a:srgbClr val="000000"/>
        </a:fillRef>
        <a:effectRef idx="0">
          <a:srgbClr val="000000"/>
        </a:effectRef>
        <a:fontRef idx="minor">
          <a:schemeClr val="lt1"/>
        </a:fontRef>
      </dsp:style>
    </dsp:sp>
    <dsp:sp modelId="{DC404027-A3EB-4737-801B-6DC3113B9B11}">
      <dsp:nvSpPr>
        <dsp:cNvPr id="0" name=""/>
        <dsp:cNvSpPr/>
      </dsp:nvSpPr>
      <dsp:spPr bwMode="auto">
        <a:xfrm>
          <a:off x="0" y="1233447"/>
          <a:ext cx="6447452" cy="1233447"/>
        </a:xfrm>
        <a:prstGeom prst="rect">
          <a:avLst/>
        </a:prstGeom>
        <a:noFill/>
        <a:ln>
          <a:noFill/>
        </a:ln>
        <a:effectLst/>
      </dsp:spPr>
      <dsp:style>
        <a:lnRef idx="0">
          <a:srgbClr val="000000"/>
        </a:lnRef>
        <a:fillRef idx="0">
          <a:srgbClr val="000000"/>
        </a:fillRef>
        <a:effectRef idx="0">
          <a:srgbClr val="00000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/>
          </a:pPr>
          <a:r>
            <a:rPr lang="tr-TR" sz="2000" b="1" i="0" kern="1200"/>
            <a:t>Aşı Geciktirme (Delay):</a:t>
          </a:r>
          <a:br>
            <a:rPr lang="tr-TR" sz="1800" b="0" i="0" kern="1200"/>
          </a:br>
          <a:r>
            <a:rPr lang="tr-TR" sz="1800" b="0" i="0" kern="1200"/>
            <a:t>Aşıların tamamen reddedilmemesi, ancak önerilen zamanda yaptırılmamasıdır. Yan etki korkusu, bağışıklığın düşük olduğu düşüncesi, erişim sorunları gibi nedenlerle ortaya çıkar.</a:t>
          </a:r>
          <a:endParaRPr lang="en-US" sz="1800" kern="1200"/>
        </a:p>
      </dsp:txBody>
      <dsp:txXfrm>
        <a:off x="0" y="1233447"/>
        <a:ext cx="6447452" cy="1233447"/>
      </dsp:txXfrm>
    </dsp:sp>
    <dsp:sp modelId="{8A4B7780-0210-46A3-ACC1-2833CA105A73}">
      <dsp:nvSpPr>
        <dsp:cNvPr id="0" name=""/>
        <dsp:cNvSpPr/>
      </dsp:nvSpPr>
      <dsp:spPr bwMode="auto">
        <a:xfrm>
          <a:off x="0" y="2466894"/>
          <a:ext cx="64474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rgbClr val="000000"/>
        </a:lnRef>
        <a:fillRef idx="1">
          <a:srgbClr val="000000"/>
        </a:fillRef>
        <a:effectRef idx="0">
          <a:srgbClr val="000000"/>
        </a:effectRef>
        <a:fontRef idx="minor">
          <a:schemeClr val="lt1"/>
        </a:fontRef>
      </dsp:style>
    </dsp:sp>
    <dsp:sp modelId="{593FD880-E8BD-4741-A0A0-9484393FCA5E}">
      <dsp:nvSpPr>
        <dsp:cNvPr id="0" name=""/>
        <dsp:cNvSpPr/>
      </dsp:nvSpPr>
      <dsp:spPr bwMode="auto">
        <a:xfrm>
          <a:off x="0" y="2476564"/>
          <a:ext cx="6447452" cy="1233447"/>
        </a:xfrm>
        <a:prstGeom prst="rect">
          <a:avLst/>
        </a:prstGeom>
        <a:noFill/>
        <a:ln>
          <a:noFill/>
        </a:ln>
        <a:effectLst/>
      </dsp:spPr>
      <dsp:style>
        <a:lnRef idx="0">
          <a:srgbClr val="000000"/>
        </a:lnRef>
        <a:fillRef idx="0">
          <a:srgbClr val="000000"/>
        </a:fillRef>
        <a:effectRef idx="0">
          <a:srgbClr val="00000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/>
          </a:pPr>
          <a:r>
            <a:rPr lang="tr-TR" sz="2000" b="1" i="0" kern="1200"/>
            <a:t>Seçici Aşılama</a:t>
          </a:r>
          <a:r>
            <a:rPr lang="tr-TR" sz="1800" b="1" i="0" kern="1200"/>
            <a:t>:</a:t>
          </a:r>
          <a:br>
            <a:rPr lang="tr-TR" sz="1800" b="0" i="0" kern="1200"/>
          </a:br>
          <a:r>
            <a:rPr lang="tr-TR" sz="1800" b="0" i="0" kern="1200"/>
            <a:t>Bazı aşıların kabul edilip bazılarının reddedilmesidir. Yan etki endişesi, içerik güvensizliği veya yeni teknolojilere karşı şüphe ile ilişkilidir.</a:t>
          </a:r>
          <a:endParaRPr lang="en-US" sz="1800" kern="1200"/>
        </a:p>
      </dsp:txBody>
      <dsp:txXfrm>
        <a:off x="0" y="2476564"/>
        <a:ext cx="6447452" cy="1233447"/>
      </dsp:txXfrm>
    </dsp:sp>
    <dsp:sp modelId="{738E8B61-9D61-4A02-A180-FA25285F4EA3}">
      <dsp:nvSpPr>
        <dsp:cNvPr id="0" name=""/>
        <dsp:cNvSpPr/>
      </dsp:nvSpPr>
      <dsp:spPr bwMode="auto">
        <a:xfrm>
          <a:off x="0" y="3700341"/>
          <a:ext cx="64474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rgbClr val="000000"/>
        </a:lnRef>
        <a:fillRef idx="1">
          <a:srgbClr val="000000"/>
        </a:fillRef>
        <a:effectRef idx="0">
          <a:srgbClr val="000000"/>
        </a:effectRef>
        <a:fontRef idx="minor">
          <a:schemeClr val="lt1"/>
        </a:fontRef>
      </dsp:style>
    </dsp:sp>
    <dsp:sp modelId="{5BAD4888-BA17-42C6-A7E0-DD56C4559FD2}">
      <dsp:nvSpPr>
        <dsp:cNvPr id="0" name=""/>
        <dsp:cNvSpPr/>
      </dsp:nvSpPr>
      <dsp:spPr bwMode="auto">
        <a:xfrm>
          <a:off x="0" y="3700341"/>
          <a:ext cx="6447452" cy="1233447"/>
        </a:xfrm>
        <a:prstGeom prst="rect">
          <a:avLst/>
        </a:prstGeom>
        <a:noFill/>
        <a:ln>
          <a:noFill/>
        </a:ln>
        <a:effectLst/>
      </dsp:spPr>
      <dsp:style>
        <a:lnRef idx="0">
          <a:srgbClr val="000000"/>
        </a:lnRef>
        <a:fillRef idx="0">
          <a:srgbClr val="000000"/>
        </a:fillRef>
        <a:effectRef idx="0">
          <a:srgbClr val="00000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/>
          </a:pPr>
          <a:r>
            <a:rPr lang="tr-TR" sz="2000" b="1" i="0" kern="1200"/>
            <a:t>Tam Kabul:</a:t>
          </a:r>
          <a:br>
            <a:rPr lang="tr-TR" sz="2000" b="0" i="0" kern="1200"/>
          </a:br>
          <a:r>
            <a:rPr lang="tr-TR" sz="1800" b="0" i="0" kern="1200"/>
            <a:t>Aşıların önerilen takvime uygun ve zamanında yaptırılması</a:t>
          </a:r>
          <a:r>
            <a:rPr lang="tr-TR" sz="1800" b="1" i="0" kern="1200"/>
            <a:t>. </a:t>
          </a:r>
          <a:endParaRPr kern="120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/>
          </a:pPr>
          <a:r>
            <a:rPr lang="tr-TR" sz="1800" b="1" i="0" kern="1200"/>
            <a:t>Toplum bağışıklığının sürdürülebilmesi için kritik önemdedir.</a:t>
          </a:r>
          <a:endParaRPr lang="en-US" sz="2000" kern="1200"/>
        </a:p>
      </dsp:txBody>
      <dsp:txXfrm>
        <a:off x="0" y="3700341"/>
        <a:ext cx="6447452" cy="12334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Kapak-Turkuaz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3897261" y="865072"/>
            <a:ext cx="4397477" cy="1217504"/>
          </a:xfrm>
          <a:prstGeom prst="rect">
            <a:avLst/>
          </a:prstGeom>
        </p:spPr>
      </p:pic>
      <p:sp>
        <p:nvSpPr>
          <p:cNvPr id="10" name="Başlık 1"/>
          <p:cNvSpPr>
            <a:spLocks noGrp="1"/>
          </p:cNvSpPr>
          <p:nvPr>
            <p:ph type="title" hasCustomPrompt="1"/>
          </p:nvPr>
        </p:nvSpPr>
        <p:spPr bwMode="auto">
          <a:xfrm>
            <a:off x="838198" y="3144724"/>
            <a:ext cx="10515600" cy="1325563"/>
          </a:xfrm>
        </p:spPr>
        <p:txBody>
          <a:bodyPr/>
          <a:lstStyle>
            <a:lvl1pPr algn="ctr"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tr-TR"/>
              <a:t>BAŞLIK GİRİNİZ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Kapak-Kırmızı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3897261" y="865072"/>
            <a:ext cx="4397477" cy="1217504"/>
          </a:xfrm>
          <a:prstGeom prst="rect">
            <a:avLst/>
          </a:prstGeom>
        </p:spPr>
      </p:pic>
      <p:sp>
        <p:nvSpPr>
          <p:cNvPr id="10" name="Başlık 1"/>
          <p:cNvSpPr>
            <a:spLocks noGrp="1"/>
          </p:cNvSpPr>
          <p:nvPr>
            <p:ph type="title" hasCustomPrompt="1"/>
          </p:nvPr>
        </p:nvSpPr>
        <p:spPr bwMode="auto">
          <a:xfrm>
            <a:off x="838198" y="3144724"/>
            <a:ext cx="10515600" cy="1325563"/>
          </a:xfrm>
        </p:spPr>
        <p:txBody>
          <a:bodyPr/>
          <a:lstStyle>
            <a:lvl1pPr algn="ctr"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tr-TR"/>
              <a:t>BAŞLIK GİRİNİZ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İçerik-Kırmızı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2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0" y="-6304"/>
            <a:ext cx="12192000" cy="6858000"/>
          </a:xfrm>
          <a:prstGeom prst="rect">
            <a:avLst/>
          </a:prstGeom>
        </p:spPr>
      </p:pic>
      <p:cxnSp>
        <p:nvCxnSpPr>
          <p:cNvPr id="3" name="Straight Connector 5"/>
          <p:cNvCxnSpPr>
            <a:cxnSpLocks/>
          </p:cNvCxnSpPr>
          <p:nvPr userDrawn="1"/>
        </p:nvCxnSpPr>
        <p:spPr bwMode="auto">
          <a:xfrm>
            <a:off x="609598" y="1093107"/>
            <a:ext cx="0" cy="4784165"/>
          </a:xfrm>
          <a:prstGeom prst="line">
            <a:avLst/>
          </a:prstGeom>
          <a:ln w="12700">
            <a:solidFill>
              <a:srgbClr val="DC22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 userDrawn="1"/>
        </p:nvSpPr>
        <p:spPr bwMode="auto">
          <a:xfrm>
            <a:off x="551384" y="6304"/>
            <a:ext cx="914402" cy="495300"/>
          </a:xfrm>
          <a:prstGeom prst="rect">
            <a:avLst/>
          </a:prstGeom>
          <a:solidFill>
            <a:srgbClr val="DC222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>
              <a:solidFill>
                <a:srgbClr val="DC2225"/>
              </a:solidFill>
            </a:endParaRPr>
          </a:p>
        </p:txBody>
      </p:sp>
      <p:sp>
        <p:nvSpPr>
          <p:cNvPr id="6" name="Başlık 1"/>
          <p:cNvSpPr>
            <a:spLocks noGrp="1"/>
          </p:cNvSpPr>
          <p:nvPr>
            <p:ph type="title" hasCustomPrompt="1"/>
          </p:nvPr>
        </p:nvSpPr>
        <p:spPr bwMode="auto">
          <a:xfrm>
            <a:off x="551383" y="588610"/>
            <a:ext cx="11089225" cy="504497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DC2225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tr-TR"/>
              <a:t>BAŞLIK GİRİNİZ</a:t>
            </a:r>
            <a:endParaRPr/>
          </a:p>
        </p:txBody>
      </p:sp>
      <p:pic>
        <p:nvPicPr>
          <p:cNvPr id="10" name="Resim 9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551383" y="6123376"/>
            <a:ext cx="1822304" cy="504531"/>
          </a:xfrm>
          <a:prstGeom prst="rect">
            <a:avLst/>
          </a:prstGeom>
        </p:spPr>
      </p:pic>
      <p:sp>
        <p:nvSpPr>
          <p:cNvPr id="15" name="Slayt Numarası Yer Tutucusu 5"/>
          <p:cNvSpPr>
            <a:spLocks noGrp="1"/>
          </p:cNvSpPr>
          <p:nvPr>
            <p:ph type="sldNum" sz="quarter" idx="12"/>
          </p:nvPr>
        </p:nvSpPr>
        <p:spPr bwMode="auto">
          <a:xfrm>
            <a:off x="11274424" y="6123376"/>
            <a:ext cx="366192" cy="72832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b="1">
                <a:solidFill>
                  <a:srgbClr val="DC2225"/>
                </a:solidFill>
              </a:defRPr>
            </a:lvl1pPr>
          </a:lstStyle>
          <a:p>
            <a:pPr>
              <a:defRPr/>
            </a:pPr>
            <a:fld id="{501A4338-EBAE-ED40-8475-2E6AE1B9F2FD}" type="slidenum">
              <a:rPr lang="tr-TR"/>
              <a:t>‹#›</a:t>
            </a:fld>
            <a:endParaRPr lang="tr-TR"/>
          </a:p>
        </p:txBody>
      </p:sp>
      <p:sp>
        <p:nvSpPr>
          <p:cNvPr id="17" name="Metin Yer Tutucusu 3"/>
          <p:cNvSpPr>
            <a:spLocks noGrp="1"/>
          </p:cNvSpPr>
          <p:nvPr>
            <p:ph type="body" sz="half" idx="2" hasCustomPrompt="1"/>
          </p:nvPr>
        </p:nvSpPr>
        <p:spPr bwMode="auto">
          <a:xfrm>
            <a:off x="849025" y="1355344"/>
            <a:ext cx="10791583" cy="452192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tr-TR"/>
              <a:t>Metin Giriniz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İçerik - Turkuaz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2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0" y="-6304"/>
            <a:ext cx="12192000" cy="6858000"/>
          </a:xfrm>
          <a:prstGeom prst="rect">
            <a:avLst/>
          </a:prstGeom>
        </p:spPr>
      </p:pic>
      <p:cxnSp>
        <p:nvCxnSpPr>
          <p:cNvPr id="3" name="Straight Connector 5"/>
          <p:cNvCxnSpPr>
            <a:cxnSpLocks/>
          </p:cNvCxnSpPr>
          <p:nvPr userDrawn="1"/>
        </p:nvCxnSpPr>
        <p:spPr bwMode="auto">
          <a:xfrm>
            <a:off x="609598" y="1093107"/>
            <a:ext cx="0" cy="4784165"/>
          </a:xfrm>
          <a:prstGeom prst="line">
            <a:avLst/>
          </a:prstGeom>
          <a:ln w="12700">
            <a:solidFill>
              <a:srgbClr val="0094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 userDrawn="1"/>
        </p:nvSpPr>
        <p:spPr bwMode="auto">
          <a:xfrm>
            <a:off x="551384" y="6304"/>
            <a:ext cx="914402" cy="495300"/>
          </a:xfrm>
          <a:prstGeom prst="rect">
            <a:avLst/>
          </a:prstGeom>
          <a:solidFill>
            <a:srgbClr val="0094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/>
          </a:p>
        </p:txBody>
      </p:sp>
      <p:sp>
        <p:nvSpPr>
          <p:cNvPr id="6" name="Başlık 1"/>
          <p:cNvSpPr>
            <a:spLocks noGrp="1"/>
          </p:cNvSpPr>
          <p:nvPr>
            <p:ph type="title" hasCustomPrompt="1"/>
          </p:nvPr>
        </p:nvSpPr>
        <p:spPr bwMode="auto">
          <a:xfrm>
            <a:off x="551383" y="588610"/>
            <a:ext cx="11089225" cy="504497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0094AB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tr-TR"/>
              <a:t>BAŞLIK GİRİNİZ</a:t>
            </a:r>
            <a:endParaRPr/>
          </a:p>
        </p:txBody>
      </p:sp>
      <p:pic>
        <p:nvPicPr>
          <p:cNvPr id="10" name="Resim 9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551383" y="6123376"/>
            <a:ext cx="1822304" cy="504531"/>
          </a:xfrm>
          <a:prstGeom prst="rect">
            <a:avLst/>
          </a:prstGeom>
        </p:spPr>
      </p:pic>
      <p:sp>
        <p:nvSpPr>
          <p:cNvPr id="15" name="Slayt Numarası Yer Tutucusu 5"/>
          <p:cNvSpPr>
            <a:spLocks noGrp="1"/>
          </p:cNvSpPr>
          <p:nvPr>
            <p:ph type="sldNum" sz="quarter" idx="12"/>
          </p:nvPr>
        </p:nvSpPr>
        <p:spPr bwMode="auto">
          <a:xfrm>
            <a:off x="11640608" y="6123376"/>
            <a:ext cx="366192" cy="72832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b="1">
                <a:solidFill>
                  <a:srgbClr val="0094AB"/>
                </a:solidFill>
              </a:defRPr>
            </a:lvl1pPr>
          </a:lstStyle>
          <a:p>
            <a:pPr>
              <a:defRPr/>
            </a:pPr>
            <a:fld id="{501A4338-EBAE-ED40-8475-2E6AE1B9F2FD}" type="slidenum">
              <a:rPr lang="tr-TR"/>
              <a:t>‹#›</a:t>
            </a:fld>
            <a:endParaRPr lang="tr-TR"/>
          </a:p>
        </p:txBody>
      </p:sp>
      <p:sp>
        <p:nvSpPr>
          <p:cNvPr id="17" name="Metin Yer Tutucusu 3"/>
          <p:cNvSpPr>
            <a:spLocks noGrp="1"/>
          </p:cNvSpPr>
          <p:nvPr>
            <p:ph type="body" sz="half" idx="2" hasCustomPrompt="1"/>
          </p:nvPr>
        </p:nvSpPr>
        <p:spPr bwMode="auto">
          <a:xfrm>
            <a:off x="849025" y="1355344"/>
            <a:ext cx="10791583" cy="452192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tr-TR"/>
              <a:t>Metin Giriniz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2_İçerik - Turkuaz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2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0" name="Resim 9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551383" y="6123376"/>
            <a:ext cx="1822304" cy="504531"/>
          </a:xfrm>
          <a:prstGeom prst="rect">
            <a:avLst/>
          </a:prstGeom>
        </p:spPr>
      </p:pic>
      <p:sp>
        <p:nvSpPr>
          <p:cNvPr id="15" name="Slayt Numarası Yer Tutucusu 5"/>
          <p:cNvSpPr>
            <a:spLocks noGrp="1"/>
          </p:cNvSpPr>
          <p:nvPr>
            <p:ph type="sldNum" sz="quarter" idx="12"/>
          </p:nvPr>
        </p:nvSpPr>
        <p:spPr bwMode="auto">
          <a:xfrm>
            <a:off x="11274424" y="6123376"/>
            <a:ext cx="366192" cy="72832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b="1">
                <a:solidFill>
                  <a:srgbClr val="0094AB"/>
                </a:solidFill>
              </a:defRPr>
            </a:lvl1pPr>
          </a:lstStyle>
          <a:p>
            <a:pPr>
              <a:defRPr/>
            </a:pPr>
            <a:fld id="{501A4338-EBAE-ED40-8475-2E6AE1B9F2FD}" type="slidenum">
              <a:rPr lang="tr-TR"/>
              <a:t>‹#›</a:t>
            </a:fld>
            <a:endParaRPr lang="tr-TR"/>
          </a:p>
        </p:txBody>
      </p:sp>
      <p:sp>
        <p:nvSpPr>
          <p:cNvPr id="14" name="Oval 13"/>
          <p:cNvSpPr/>
          <p:nvPr userDrawn="1"/>
        </p:nvSpPr>
        <p:spPr bwMode="auto">
          <a:xfrm>
            <a:off x="551383" y="240127"/>
            <a:ext cx="922264" cy="922264"/>
          </a:xfrm>
          <a:prstGeom prst="ellipse">
            <a:avLst/>
          </a:prstGeom>
          <a:solidFill>
            <a:srgbClr val="0094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r-TR"/>
          </a:p>
        </p:txBody>
      </p:sp>
      <p:pic>
        <p:nvPicPr>
          <p:cNvPr id="16" name="Resim 15"/>
          <p:cNvPicPr>
            <a:picLocks noChangeAspect="1"/>
          </p:cNvPicPr>
          <p:nvPr userDrawn="1"/>
        </p:nvPicPr>
        <p:blipFill>
          <a:blip r:embed="rId4"/>
          <a:stretch/>
        </p:blipFill>
        <p:spPr bwMode="auto">
          <a:xfrm>
            <a:off x="619474" y="308219"/>
            <a:ext cx="786079" cy="786079"/>
          </a:xfrm>
          <a:prstGeom prst="rect">
            <a:avLst/>
          </a:prstGeom>
        </p:spPr>
      </p:pic>
      <p:sp>
        <p:nvSpPr>
          <p:cNvPr id="19" name="Yuvarlatılmış Dikdörtgen 18"/>
          <p:cNvSpPr/>
          <p:nvPr userDrawn="1"/>
        </p:nvSpPr>
        <p:spPr bwMode="auto">
          <a:xfrm>
            <a:off x="1635115" y="372645"/>
            <a:ext cx="10005501" cy="657225"/>
          </a:xfrm>
          <a:prstGeom prst="roundRect">
            <a:avLst>
              <a:gd name="adj" fmla="val 50000"/>
            </a:avLst>
          </a:prstGeom>
          <a:noFill/>
          <a:ln w="222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r-TR">
              <a:solidFill>
                <a:srgbClr val="DC2225"/>
              </a:solidFill>
            </a:endParaRPr>
          </a:p>
        </p:txBody>
      </p:sp>
      <p:sp>
        <p:nvSpPr>
          <p:cNvPr id="20" name="Başlık 1"/>
          <p:cNvSpPr>
            <a:spLocks noGrp="1"/>
          </p:cNvSpPr>
          <p:nvPr userDrawn="1">
            <p:ph type="title" hasCustomPrompt="1"/>
          </p:nvPr>
        </p:nvSpPr>
        <p:spPr bwMode="auto">
          <a:xfrm>
            <a:off x="1837258" y="449008"/>
            <a:ext cx="9735267" cy="504497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0094AB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tr-TR"/>
              <a:t>BAŞLIK GİRİNİZ</a:t>
            </a: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3_İçerik - Turkuaz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2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0" name="Resim 9"/>
          <p:cNvPicPr>
            <a:picLocks noChangeAspect="1"/>
          </p:cNvPicPr>
          <p:nvPr userDrawn="1"/>
        </p:nvPicPr>
        <p:blipFill>
          <a:blip r:embed="rId3"/>
          <a:stretch/>
        </p:blipFill>
        <p:spPr bwMode="auto">
          <a:xfrm>
            <a:off x="551383" y="6123376"/>
            <a:ext cx="1822304" cy="504531"/>
          </a:xfrm>
          <a:prstGeom prst="rect">
            <a:avLst/>
          </a:prstGeom>
        </p:spPr>
      </p:pic>
      <p:sp>
        <p:nvSpPr>
          <p:cNvPr id="15" name="Slayt Numarası Yer Tutucusu 5"/>
          <p:cNvSpPr>
            <a:spLocks noGrp="1"/>
          </p:cNvSpPr>
          <p:nvPr>
            <p:ph type="sldNum" sz="quarter" idx="12"/>
          </p:nvPr>
        </p:nvSpPr>
        <p:spPr bwMode="auto">
          <a:xfrm>
            <a:off x="11274424" y="6123376"/>
            <a:ext cx="366192" cy="72832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b="1">
                <a:solidFill>
                  <a:srgbClr val="DC2225"/>
                </a:solidFill>
              </a:defRPr>
            </a:lvl1pPr>
          </a:lstStyle>
          <a:p>
            <a:pPr>
              <a:defRPr/>
            </a:pPr>
            <a:fld id="{501A4338-EBAE-ED40-8475-2E6AE1B9F2FD}" type="slidenum">
              <a:rPr lang="tr-TR"/>
              <a:t>‹#›</a:t>
            </a:fld>
            <a:endParaRPr lang="tr-TR"/>
          </a:p>
        </p:txBody>
      </p:sp>
      <p:grpSp>
        <p:nvGrpSpPr>
          <p:cNvPr id="13" name="Grup 12"/>
          <p:cNvGrpSpPr/>
          <p:nvPr userDrawn="1"/>
        </p:nvGrpSpPr>
        <p:grpSpPr bwMode="auto">
          <a:xfrm>
            <a:off x="551383" y="240127"/>
            <a:ext cx="922264" cy="922264"/>
            <a:chOff x="2909455" y="2272146"/>
            <a:chExt cx="1865745" cy="1865745"/>
          </a:xfrm>
        </p:grpSpPr>
        <p:sp>
          <p:nvSpPr>
            <p:cNvPr id="14" name="Oval 13"/>
            <p:cNvSpPr/>
            <p:nvPr userDrawn="1"/>
          </p:nvSpPr>
          <p:spPr bwMode="auto">
            <a:xfrm>
              <a:off x="2909455" y="2272146"/>
              <a:ext cx="1865745" cy="1865745"/>
            </a:xfrm>
            <a:prstGeom prst="ellipse">
              <a:avLst/>
            </a:prstGeom>
            <a:solidFill>
              <a:srgbClr val="DC222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tr-TR"/>
            </a:p>
          </p:txBody>
        </p:sp>
        <p:pic>
          <p:nvPicPr>
            <p:cNvPr id="16" name="Resim 15"/>
            <p:cNvPicPr>
              <a:picLocks noChangeAspect="1"/>
            </p:cNvPicPr>
            <p:nvPr userDrawn="1"/>
          </p:nvPicPr>
          <p:blipFill>
            <a:blip r:embed="rId4"/>
            <a:stretch/>
          </p:blipFill>
          <p:spPr bwMode="auto">
            <a:xfrm>
              <a:off x="3047206" y="2409896"/>
              <a:ext cx="1590243" cy="1590243"/>
            </a:xfrm>
            <a:prstGeom prst="rect">
              <a:avLst/>
            </a:prstGeom>
          </p:spPr>
        </p:pic>
      </p:grpSp>
      <p:sp>
        <p:nvSpPr>
          <p:cNvPr id="19" name="Yuvarlatılmış Dikdörtgen 18"/>
          <p:cNvSpPr/>
          <p:nvPr userDrawn="1"/>
        </p:nvSpPr>
        <p:spPr bwMode="auto">
          <a:xfrm>
            <a:off x="1635115" y="372645"/>
            <a:ext cx="10005501" cy="657225"/>
          </a:xfrm>
          <a:prstGeom prst="roundRect">
            <a:avLst>
              <a:gd name="adj" fmla="val 50000"/>
            </a:avLst>
          </a:prstGeom>
          <a:noFill/>
          <a:ln w="222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r-TR">
              <a:solidFill>
                <a:srgbClr val="DC2225"/>
              </a:solidFill>
            </a:endParaRPr>
          </a:p>
        </p:txBody>
      </p:sp>
      <p:sp>
        <p:nvSpPr>
          <p:cNvPr id="20" name="Başlık 1"/>
          <p:cNvSpPr>
            <a:spLocks noGrp="1"/>
          </p:cNvSpPr>
          <p:nvPr>
            <p:ph type="title" hasCustomPrompt="1"/>
          </p:nvPr>
        </p:nvSpPr>
        <p:spPr bwMode="auto">
          <a:xfrm>
            <a:off x="1837258" y="449008"/>
            <a:ext cx="9735267" cy="504497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DC2225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tr-TR"/>
              <a:t>BAŞLIK GİRİNİZ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tr-TR"/>
              <a:t>Asıl başlık stilini düzenlemek için tıklayın</a:t>
            </a:r>
            <a:endParaRPr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tr-TR"/>
              <a:t>Asıl metin stillerini düzenlemek için tıklayın</a:t>
            </a:r>
            <a:endParaRPr/>
          </a:p>
          <a:p>
            <a:pPr lvl="1">
              <a:defRPr/>
            </a:pPr>
            <a:r>
              <a:rPr lang="tr-TR"/>
              <a:t>İkinci düzey</a:t>
            </a:r>
            <a:endParaRPr/>
          </a:p>
          <a:p>
            <a:pPr lvl="2">
              <a:defRPr/>
            </a:pPr>
            <a:r>
              <a:rPr lang="tr-TR"/>
              <a:t>Üçüncü düzey</a:t>
            </a:r>
            <a:endParaRPr/>
          </a:p>
          <a:p>
            <a:pPr lvl="3">
              <a:defRPr/>
            </a:pPr>
            <a:r>
              <a:rPr lang="tr-TR"/>
              <a:t>Dördüncü düzey</a:t>
            </a:r>
            <a:endParaRPr/>
          </a:p>
          <a:p>
            <a:pPr lvl="4">
              <a:defRPr/>
            </a:pPr>
            <a:r>
              <a:rPr lang="tr-TR"/>
              <a:t>Beşinci düzey</a:t>
            </a:r>
            <a:endParaRPr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01A4338-EBAE-ED40-8475-2E6AE1B9F2FD}" type="slidenum">
              <a:rPr lang="tr-TR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hdr="0" ftr="0" dt="0"/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9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" name="Dikdörtgen 8"/>
          <p:cNvSpPr/>
          <p:nvPr/>
        </p:nvSpPr>
        <p:spPr bwMode="auto">
          <a:xfrm>
            <a:off x="2304498" y="2721114"/>
            <a:ext cx="75830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r-TR" sz="2000">
                <a:solidFill>
                  <a:schemeClr val="bg1"/>
                </a:solidFill>
              </a:rPr>
              <a:t>TANIDAN TEDAVİYE GÜNCEL YAKLAŞIMLAR EĞİTİM PROGRAMI BAĞIŞIKLAMA EĞİTİM MODÜLÜ</a:t>
            </a:r>
            <a:endParaRPr/>
          </a:p>
        </p:txBody>
      </p:sp>
      <p:sp>
        <p:nvSpPr>
          <p:cNvPr id="10" name="Metin kutusu 9"/>
          <p:cNvSpPr txBox="1"/>
          <p:nvPr/>
        </p:nvSpPr>
        <p:spPr bwMode="auto">
          <a:xfrm>
            <a:off x="1040234" y="3611724"/>
            <a:ext cx="108286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tr-TR" sz="4400">
                <a:solidFill>
                  <a:schemeClr val="bg1"/>
                </a:solidFill>
              </a:rPr>
              <a:t>AŞI KARARLILIĞI ve TOPLUMSAL BAĞIŞIKLAMA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 bwMode="auto">
          <a:xfrm>
            <a:off x="780411" y="624120"/>
            <a:ext cx="11089225" cy="504497"/>
          </a:xfrm>
        </p:spPr>
        <p:txBody>
          <a:bodyPr/>
          <a:lstStyle/>
          <a:p>
            <a:pPr>
              <a:defRPr/>
            </a:pPr>
            <a:r>
              <a:rPr lang="tr-TR"/>
              <a:t>Amaç ve Öğrenim Hedefleri</a:t>
            </a:r>
            <a:endParaRPr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2</a:t>
            </a:fld>
            <a:endParaRPr lang="tr-TR"/>
          </a:p>
        </p:txBody>
      </p:sp>
      <p:sp>
        <p:nvSpPr>
          <p:cNvPr id="7" name="Dikdörtgen 6"/>
          <p:cNvSpPr/>
          <p:nvPr/>
        </p:nvSpPr>
        <p:spPr bwMode="auto">
          <a:xfrm>
            <a:off x="780409" y="2551835"/>
            <a:ext cx="8622480" cy="1920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  <a:defRPr/>
            </a:pPr>
            <a:r>
              <a:rPr lang="tr-TR" sz="2000"/>
              <a:t>Toplumsal Bağışıklık ve Aşı tereddüdü temel kavramlarını tanımlayabilmek.</a:t>
            </a:r>
          </a:p>
          <a:p>
            <a:pPr>
              <a:defRPr/>
            </a:pPr>
            <a:endParaRPr lang="tr-TR" sz="2000"/>
          </a:p>
          <a:p>
            <a:pPr marL="285750" indent="-285750">
              <a:buFont typeface="Arial"/>
              <a:buChar char="•"/>
              <a:defRPr/>
            </a:pPr>
            <a:r>
              <a:rPr lang="tr-TR" sz="2000"/>
              <a:t>Bireylerin aşıya yönelik tutum ve davranışlarını etkileyen psikolojik, sosyal ve yapısal faktörleri tanımlayabilmek.</a:t>
            </a:r>
            <a:endParaRPr/>
          </a:p>
          <a:p>
            <a:pPr>
              <a:defRPr/>
            </a:pPr>
            <a:endParaRPr lang="tr-TR" sz="2000"/>
          </a:p>
          <a:p>
            <a:pPr marL="285750" indent="-285750">
              <a:buFont typeface="Arial"/>
              <a:buChar char="•"/>
              <a:defRPr/>
            </a:pPr>
            <a:r>
              <a:rPr lang="tr-TR" sz="2000"/>
              <a:t>Yanlış bilgilendirme ve toplumsal algının etkilerini açıklayabilmek.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 bwMode="auto">
          <a:xfrm>
            <a:off x="551383" y="553728"/>
            <a:ext cx="11089225" cy="504497"/>
          </a:xfrm>
        </p:spPr>
        <p:txBody>
          <a:bodyPr/>
          <a:lstStyle/>
          <a:p>
            <a:pPr>
              <a:defRPr/>
            </a:pPr>
            <a:r>
              <a:rPr lang="tr-TR"/>
              <a:t>Toplumsal Bağışıklama</a:t>
            </a:r>
            <a:endParaRPr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3</a:t>
            </a:fld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tr-TR" sz="2000"/>
              <a:t>                                                                                                       </a:t>
            </a:r>
            <a:endParaRPr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51383" y="1008532"/>
            <a:ext cx="7075245" cy="5114844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 bwMode="auto">
          <a:xfrm>
            <a:off x="7812510" y="2454080"/>
            <a:ext cx="39615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r-TR"/>
              <a:t>Bir toplumda aşılanma oranı belirli bir düzeye ulaştığında, aşılanmamış bireylerin de hastalıkla karşılaşma olasılığı azalır.</a:t>
            </a:r>
            <a:endParaRPr/>
          </a:p>
          <a:p>
            <a:pPr>
              <a:defRPr/>
            </a:pPr>
            <a:endParaRPr lang="tr-TR"/>
          </a:p>
          <a:p>
            <a:pPr>
              <a:defRPr/>
            </a:pPr>
            <a:r>
              <a:rPr lang="tr-TR"/>
              <a:t> Bu nedenle toplumsal bağışıklığın sağlanabilmesi için ilgili aşının toplumda yeterli oranda uygulanması gereklidir.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4</a:t>
            </a:fld>
            <a:endParaRPr lang="tr-TR"/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000702" y="757382"/>
            <a:ext cx="4552428" cy="5177834"/>
          </a:xfrm>
          <a:prstGeom prst="rect">
            <a:avLst/>
          </a:prstGeom>
        </p:spPr>
      </p:pic>
      <p:sp>
        <p:nvSpPr>
          <p:cNvPr id="10" name="Metin kutusu 9"/>
          <p:cNvSpPr txBox="1"/>
          <p:nvPr/>
        </p:nvSpPr>
        <p:spPr bwMode="auto">
          <a:xfrm>
            <a:off x="5983552" y="757382"/>
            <a:ext cx="5063140" cy="51778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endParaRPr lang="tr-TR" sz="2000" b="1" dirty="0"/>
          </a:p>
          <a:p>
            <a:pPr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000" b="1" dirty="0"/>
              <a:t>Hasta </a:t>
            </a:r>
            <a:r>
              <a:rPr lang="en-US" sz="2000" b="1" dirty="0" err="1"/>
              <a:t>geldi</a:t>
            </a:r>
            <a:r>
              <a:rPr lang="en-US" sz="2000" b="1" dirty="0"/>
              <a:t>, </a:t>
            </a:r>
            <a:r>
              <a:rPr lang="en-US" sz="2000" b="1" dirty="0" err="1"/>
              <a:t>çok</a:t>
            </a:r>
            <a:r>
              <a:rPr lang="en-US" sz="2000" b="1" dirty="0"/>
              <a:t> </a:t>
            </a:r>
            <a:r>
              <a:rPr lang="en-US" sz="2000" b="1" dirty="0" err="1"/>
              <a:t>soru</a:t>
            </a:r>
            <a:r>
              <a:rPr lang="en-US" sz="2000" b="1" dirty="0"/>
              <a:t> </a:t>
            </a:r>
            <a:r>
              <a:rPr lang="en-US" sz="2000" b="1" dirty="0" err="1"/>
              <a:t>soruyor</a:t>
            </a:r>
            <a:r>
              <a:rPr lang="en-US" sz="2000" b="1" dirty="0"/>
              <a:t>…. </a:t>
            </a:r>
            <a:endParaRPr lang="tr-TR" sz="2000" b="1" dirty="0"/>
          </a:p>
          <a:p>
            <a:pPr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000" b="1" dirty="0" err="1"/>
              <a:t>Sizce</a:t>
            </a:r>
            <a:r>
              <a:rPr lang="en-US" sz="2000" b="1" dirty="0"/>
              <a:t> </a:t>
            </a:r>
            <a:r>
              <a:rPr lang="en-US" sz="2000" b="1" dirty="0" err="1"/>
              <a:t>aşı</a:t>
            </a:r>
            <a:r>
              <a:rPr lang="en-US" sz="2000" b="1" dirty="0"/>
              <a:t> </a:t>
            </a:r>
            <a:r>
              <a:rPr lang="en-US" sz="2000" b="1" dirty="0" err="1"/>
              <a:t>reddi</a:t>
            </a:r>
            <a:r>
              <a:rPr lang="en-US" sz="2000" b="1" dirty="0"/>
              <a:t> mi </a:t>
            </a:r>
            <a:r>
              <a:rPr lang="en-US" sz="2000" b="1" dirty="0" err="1"/>
              <a:t>yapacak</a:t>
            </a:r>
            <a:r>
              <a:rPr lang="en-US" sz="2000" b="1" dirty="0"/>
              <a:t>? </a:t>
            </a:r>
            <a:endParaRPr lang="tr-TR" sz="2000" b="1" dirty="0"/>
          </a:p>
          <a:p>
            <a:pPr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000" b="1" dirty="0" err="1"/>
              <a:t>Yoksa</a:t>
            </a:r>
            <a:r>
              <a:rPr lang="en-US" sz="2000" b="1" dirty="0"/>
              <a:t> </a:t>
            </a:r>
            <a:r>
              <a:rPr lang="en-US" sz="2000" b="1" dirty="0" err="1"/>
              <a:t>doğru</a:t>
            </a:r>
            <a:r>
              <a:rPr lang="en-US" sz="2000" b="1" dirty="0"/>
              <a:t> </a:t>
            </a:r>
            <a:r>
              <a:rPr lang="en-US" sz="2000" b="1" dirty="0" err="1"/>
              <a:t>iletişimle</a:t>
            </a:r>
            <a:r>
              <a:rPr lang="en-US" sz="2000" b="1" dirty="0"/>
              <a:t> </a:t>
            </a:r>
            <a:r>
              <a:rPr lang="en-US" sz="2000" b="1" dirty="0" err="1"/>
              <a:t>kararlılığa</a:t>
            </a:r>
            <a:r>
              <a:rPr lang="en-US" sz="2000" b="1" dirty="0"/>
              <a:t> </a:t>
            </a:r>
            <a:r>
              <a:rPr lang="en-US" sz="2000" b="1" dirty="0" err="1"/>
              <a:t>dönüşebilir</a:t>
            </a:r>
            <a:r>
              <a:rPr lang="en-US" sz="2000" b="1" dirty="0"/>
              <a:t> mi?</a:t>
            </a:r>
            <a:endParaRPr lang="tr-TR" sz="2000" b="1" dirty="0"/>
          </a:p>
          <a:p>
            <a:pPr>
              <a:lnSpc>
                <a:spcPct val="90000"/>
              </a:lnSpc>
              <a:spcAft>
                <a:spcPts val="600"/>
              </a:spcAft>
              <a:defRPr/>
            </a:pPr>
            <a:endParaRPr lang="tr-TR" sz="2000" b="1" dirty="0"/>
          </a:p>
          <a:p>
            <a:pPr>
              <a:lnSpc>
                <a:spcPct val="90000"/>
              </a:lnSpc>
              <a:spcAft>
                <a:spcPts val="600"/>
              </a:spcAft>
              <a:defRPr/>
            </a:pPr>
            <a:endParaRPr lang="en-US" sz="2000" b="1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/>
              <a:buChar char="•"/>
              <a:defRPr/>
            </a:pPr>
            <a:r>
              <a:rPr lang="en-US" sz="2000" dirty="0" err="1"/>
              <a:t>Çocuğum</a:t>
            </a:r>
            <a:r>
              <a:rPr lang="en-US" sz="2000" dirty="0"/>
              <a:t> </a:t>
            </a:r>
            <a:r>
              <a:rPr lang="en-US" sz="2000" dirty="0" err="1"/>
              <a:t>daha</a:t>
            </a:r>
            <a:r>
              <a:rPr lang="en-US" sz="2000" dirty="0"/>
              <a:t> </a:t>
            </a:r>
            <a:r>
              <a:rPr lang="en-US" sz="2000" dirty="0" err="1"/>
              <a:t>çok</a:t>
            </a:r>
            <a:r>
              <a:rPr lang="en-US" sz="2000" dirty="0"/>
              <a:t> </a:t>
            </a:r>
            <a:r>
              <a:rPr lang="en-US" sz="2000" dirty="0" err="1"/>
              <a:t>küçük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yaşta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kadar</a:t>
            </a:r>
            <a:r>
              <a:rPr lang="en-US" sz="2000" dirty="0"/>
              <a:t> </a:t>
            </a:r>
            <a:r>
              <a:rPr lang="en-US" sz="2000" dirty="0" err="1"/>
              <a:t>aşı</a:t>
            </a:r>
            <a:r>
              <a:rPr lang="en-US" sz="2000" dirty="0"/>
              <a:t> </a:t>
            </a:r>
            <a:r>
              <a:rPr lang="en-US" sz="2000" dirty="0" err="1"/>
              <a:t>yapılması</a:t>
            </a:r>
            <a:r>
              <a:rPr lang="en-US" sz="2000" dirty="0"/>
              <a:t> </a:t>
            </a:r>
            <a:r>
              <a:rPr lang="en-US" sz="2000" dirty="0" err="1"/>
              <a:t>doğru</a:t>
            </a:r>
            <a:r>
              <a:rPr lang="en-US" sz="2000" dirty="0"/>
              <a:t> mu?</a:t>
            </a:r>
            <a:endParaRPr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/>
              <a:buChar char="•"/>
              <a:defRPr/>
            </a:pPr>
            <a:r>
              <a:rPr lang="en-US" sz="2000" dirty="0" err="1"/>
              <a:t>Aşı</a:t>
            </a:r>
            <a:r>
              <a:rPr lang="en-US" sz="2000" dirty="0"/>
              <a:t> </a:t>
            </a:r>
            <a:r>
              <a:rPr lang="en-US" sz="2000" dirty="0" err="1"/>
              <a:t>otizme</a:t>
            </a:r>
            <a:r>
              <a:rPr lang="en-US" sz="2000" dirty="0"/>
              <a:t> </a:t>
            </a:r>
            <a:r>
              <a:rPr lang="en-US" sz="2000" dirty="0" err="1"/>
              <a:t>yol</a:t>
            </a:r>
            <a:r>
              <a:rPr lang="en-US" sz="2000" dirty="0"/>
              <a:t> </a:t>
            </a:r>
            <a:r>
              <a:rPr lang="en-US" sz="2000" dirty="0" err="1"/>
              <a:t>açar</a:t>
            </a:r>
            <a:r>
              <a:rPr lang="en-US" sz="2000" dirty="0"/>
              <a:t> </a:t>
            </a:r>
            <a:r>
              <a:rPr lang="en-US" sz="2000" dirty="0" err="1"/>
              <a:t>mı</a:t>
            </a:r>
            <a:r>
              <a:rPr lang="en-US" sz="2000" dirty="0"/>
              <a:t>?</a:t>
            </a:r>
            <a:endParaRPr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/>
              <a:buChar char="•"/>
              <a:defRPr/>
            </a:pPr>
            <a:r>
              <a:rPr lang="en-US" sz="2000" dirty="0" err="1"/>
              <a:t>Aşıların</a:t>
            </a:r>
            <a:r>
              <a:rPr lang="en-US" sz="2000" dirty="0"/>
              <a:t> </a:t>
            </a:r>
            <a:r>
              <a:rPr lang="en-US" sz="2000" dirty="0" err="1"/>
              <a:t>içinde</a:t>
            </a:r>
            <a:r>
              <a:rPr lang="en-US" sz="2000" dirty="0"/>
              <a:t> </a:t>
            </a:r>
            <a:r>
              <a:rPr lang="en-US" sz="2000" dirty="0" err="1"/>
              <a:t>civa</a:t>
            </a:r>
            <a:r>
              <a:rPr lang="en-US" sz="2000" dirty="0"/>
              <a:t>, </a:t>
            </a:r>
            <a:r>
              <a:rPr lang="en-US" sz="2000" dirty="0" err="1"/>
              <a:t>alüminyum</a:t>
            </a:r>
            <a:r>
              <a:rPr lang="en-US" sz="2000" dirty="0"/>
              <a:t> </a:t>
            </a:r>
            <a:r>
              <a:rPr lang="en-US" sz="2000" dirty="0" err="1"/>
              <a:t>gibi</a:t>
            </a:r>
            <a:r>
              <a:rPr lang="en-US" sz="2000" dirty="0"/>
              <a:t> </a:t>
            </a:r>
            <a:r>
              <a:rPr lang="en-US" sz="2000" dirty="0" err="1"/>
              <a:t>zararlı</a:t>
            </a:r>
            <a:r>
              <a:rPr lang="en-US" sz="2000" dirty="0"/>
              <a:t> </a:t>
            </a:r>
            <a:r>
              <a:rPr lang="en-US" sz="2000" dirty="0" err="1"/>
              <a:t>maddeler</a:t>
            </a:r>
            <a:r>
              <a:rPr lang="en-US" sz="2000" dirty="0"/>
              <a:t> var </a:t>
            </a:r>
            <a:r>
              <a:rPr lang="en-US" sz="2000" dirty="0" err="1"/>
              <a:t>mı</a:t>
            </a:r>
            <a:r>
              <a:rPr lang="en-US" sz="2000" dirty="0"/>
              <a:t>?</a:t>
            </a:r>
            <a:endParaRPr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/>
              <a:buChar char="•"/>
              <a:defRPr/>
            </a:pPr>
            <a:r>
              <a:rPr lang="en-US" sz="2000" dirty="0"/>
              <a:t>B</a:t>
            </a:r>
            <a:r>
              <a:rPr lang="tr-TR" sz="2000" dirty="0"/>
              <a:t>u</a:t>
            </a:r>
            <a:r>
              <a:rPr lang="en-US" sz="2000" dirty="0"/>
              <a:t> </a:t>
            </a:r>
            <a:r>
              <a:rPr lang="en-US" sz="2000" dirty="0" err="1"/>
              <a:t>hastalık</a:t>
            </a:r>
            <a:r>
              <a:rPr lang="en-US" sz="2000" dirty="0"/>
              <a:t> </a:t>
            </a:r>
            <a:r>
              <a:rPr lang="en-US" sz="2000" dirty="0" err="1"/>
              <a:t>artık</a:t>
            </a:r>
            <a:r>
              <a:rPr lang="en-US" sz="2000" dirty="0"/>
              <a:t> </a:t>
            </a:r>
            <a:r>
              <a:rPr lang="en-US" sz="2000" dirty="0" err="1"/>
              <a:t>görülmüyor</a:t>
            </a:r>
            <a:r>
              <a:rPr lang="en-US" sz="2000" dirty="0"/>
              <a:t>, </a:t>
            </a:r>
            <a:r>
              <a:rPr lang="en-US" sz="2000" dirty="0" err="1"/>
              <a:t>neden</a:t>
            </a:r>
            <a:r>
              <a:rPr lang="en-US" sz="2000" dirty="0"/>
              <a:t> </a:t>
            </a:r>
            <a:r>
              <a:rPr lang="en-US" sz="2000" dirty="0" err="1"/>
              <a:t>aşı</a:t>
            </a:r>
            <a:r>
              <a:rPr lang="en-US" sz="2000" dirty="0"/>
              <a:t> </a:t>
            </a:r>
            <a:r>
              <a:rPr lang="en-US" sz="2000" dirty="0" err="1"/>
              <a:t>yapılıyor</a:t>
            </a:r>
            <a:r>
              <a:rPr lang="en-US" sz="2000" dirty="0"/>
              <a:t>?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5</a:t>
            </a:fld>
            <a:endParaRPr lang="tr-TR"/>
          </a:p>
        </p:txBody>
      </p:sp>
      <p:sp>
        <p:nvSpPr>
          <p:cNvPr id="7" name="Başlık 1"/>
          <p:cNvSpPr>
            <a:spLocks noGrp="1"/>
          </p:cNvSpPr>
          <p:nvPr>
            <p:ph type="title"/>
          </p:nvPr>
        </p:nvSpPr>
        <p:spPr bwMode="auto">
          <a:xfrm>
            <a:off x="597536" y="578011"/>
            <a:ext cx="11090275" cy="504825"/>
          </a:xfrm>
        </p:spPr>
        <p:txBody>
          <a:bodyPr>
            <a:normAutofit fontScale="90000"/>
          </a:bodyPr>
          <a:lstStyle/>
          <a:p>
            <a:pPr>
              <a:defRPr/>
            </a:pPr>
            <a:br>
              <a:rPr lang="tr-TR"/>
            </a:br>
            <a:r>
              <a:rPr lang="tr-TR" sz="3100"/>
              <a:t>Aşıya Yönelik Tutumlar</a:t>
            </a:r>
            <a:br>
              <a:rPr lang="tr-TR"/>
            </a:br>
            <a:endParaRPr lang="tr-TR"/>
          </a:p>
        </p:txBody>
      </p:sp>
      <p:graphicFrame>
        <p:nvGraphicFramePr>
          <p:cNvPr id="10" name="Rectangle 1"/>
          <p:cNvGraphicFramePr>
            <a:graphicFrameLocks/>
          </p:cNvGraphicFramePr>
          <p:nvPr/>
        </p:nvGraphicFramePr>
        <p:xfrm>
          <a:off x="597536" y="1093788"/>
          <a:ext cx="6447452" cy="49337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 descr="Syringe yanında tüp fotoğrafı kapat"/>
          <p:cNvPicPr>
            <a:picLocks noChangeAspect="1"/>
          </p:cNvPicPr>
          <p:nvPr/>
        </p:nvPicPr>
        <p:blipFill>
          <a:blip r:embed="rId7"/>
          <a:srcRect l="24527" r="17435" b="-1"/>
          <a:stretch/>
        </p:blipFill>
        <p:spPr bwMode="auto">
          <a:xfrm>
            <a:off x="6670431" y="0"/>
            <a:ext cx="5521569" cy="6350533"/>
          </a:xfrm>
          <a:custGeom>
            <a:avLst/>
            <a:gdLst/>
            <a:ahLst/>
            <a:cxnLst/>
            <a:rect l="l" t="t" r="r" b="b"/>
            <a:pathLst>
              <a:path w="5962785" h="6858000" extrusionOk="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>
          <a:xfrm>
            <a:off x="634510" y="533191"/>
            <a:ext cx="11089225" cy="50449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tr-TR"/>
              <a:t>Aşı Tereddüdü</a:t>
            </a:r>
            <a:endParaRPr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6</a:t>
            </a:fld>
            <a:endParaRPr lang="tr-TR"/>
          </a:p>
        </p:txBody>
      </p:sp>
      <p:sp>
        <p:nvSpPr>
          <p:cNvPr id="9" name="İçerik Yer Tutucusu 2"/>
          <p:cNvSpPr txBox="1"/>
          <p:nvPr/>
        </p:nvSpPr>
        <p:spPr bwMode="auto">
          <a:xfrm>
            <a:off x="686709" y="1056000"/>
            <a:ext cx="10818580" cy="543153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tr-TR" sz="2000"/>
              <a:t>Dünya Sağlık Örgütü Stratejik Danışma Grubu’nun (SAGE) 2014 raporunda “</a:t>
            </a:r>
            <a:r>
              <a:rPr lang="tr-TR" sz="2000" b="1"/>
              <a:t>Aşıların mevcudiyetine rağmen, kabul etmede gecikme ya da reddetme eğilimi</a:t>
            </a:r>
            <a:r>
              <a:rPr lang="tr-TR" sz="2000"/>
              <a:t>” olarak tanımlanmıştır.</a:t>
            </a:r>
            <a:br>
              <a:rPr lang="tr-TR" sz="2000"/>
            </a:br>
            <a:br>
              <a:rPr lang="tr-TR" sz="2000"/>
            </a:br>
            <a:r>
              <a:rPr lang="tr-TR" sz="2000"/>
              <a:t>DSÖ ayrıca, aşı tereddüdünün bağlama, zamana ve aşıya özgü değişkenlik gösterebileceğini vurgulamaktadır:</a:t>
            </a:r>
            <a:endParaRPr/>
          </a:p>
          <a:p>
            <a:pPr marL="0" indent="0">
              <a:buNone/>
              <a:defRPr/>
            </a:pPr>
            <a:br>
              <a:rPr lang="tr-TR" sz="2000"/>
            </a:br>
            <a:r>
              <a:rPr lang="tr-TR" sz="2000"/>
              <a:t>• </a:t>
            </a:r>
            <a:r>
              <a:rPr lang="tr-TR" sz="2000" b="1"/>
              <a:t>Bağlama göre değişkenlik</a:t>
            </a:r>
            <a:r>
              <a:rPr lang="tr-TR" sz="2000"/>
              <a:t>: Toplumların sosyal, kültürel ve politik özellikleri belirleyicidir. Bazı toplumlarda dini inançlar ya da sağlık sistemine güvensizlik öne çıkabilirken, bazı bölgelerde lojistik engeller belirleyici olabilir.</a:t>
            </a:r>
            <a:endParaRPr/>
          </a:p>
          <a:p>
            <a:pPr marL="0" indent="0">
              <a:buNone/>
              <a:defRPr/>
            </a:pPr>
            <a:br>
              <a:rPr lang="tr-TR" sz="2000"/>
            </a:br>
            <a:r>
              <a:rPr lang="tr-TR" sz="2000"/>
              <a:t>• </a:t>
            </a:r>
            <a:r>
              <a:rPr lang="tr-TR" sz="2000" b="1"/>
              <a:t>Zamana göre değişkenlik</a:t>
            </a:r>
            <a:r>
              <a:rPr lang="tr-TR" sz="2000"/>
              <a:t>: Toplumsal olaylar, salgınlar veya güncel tartışmalar aşıya yönelik tutumları değiştirebilir. Örneğin COVID-19 pandemisinde daha önce kabul gören aşıların sorgulanır hale gelmesi.</a:t>
            </a:r>
            <a:endParaRPr/>
          </a:p>
          <a:p>
            <a:pPr marL="0" indent="0">
              <a:buNone/>
              <a:defRPr/>
            </a:pPr>
            <a:br>
              <a:rPr lang="tr-TR" sz="2000"/>
            </a:br>
            <a:r>
              <a:rPr lang="tr-TR" sz="2000"/>
              <a:t>• </a:t>
            </a:r>
            <a:r>
              <a:rPr lang="tr-TR" sz="2000" b="1"/>
              <a:t>Aşıya göre değişkenlik</a:t>
            </a:r>
            <a:r>
              <a:rPr lang="tr-TR" sz="2000"/>
              <a:t>: Tereddüt tüm aşılara eşit yönelmez; bazı bireyler çocukluk çağı aşılarını yaptırırken, HPV veya COVID-19 aşısına karşı temkinli olabilir.</a:t>
            </a:r>
            <a:endParaRPr/>
          </a:p>
          <a:p>
            <a:pPr>
              <a:defRPr/>
            </a:pPr>
            <a:endParaRPr lang="tr-TR" sz="17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>
          <a:xfrm>
            <a:off x="634510" y="620190"/>
            <a:ext cx="11089225" cy="72832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tr-TR"/>
              <a:t>Aşı reddinden tam kabule kadar her aşamada doğru iletişim ve güven inşası ile müdahale mümkündür.</a:t>
            </a:r>
            <a:endParaRPr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7</a:t>
            </a:fld>
            <a:endParaRPr lang="tr-TR"/>
          </a:p>
        </p:txBody>
      </p:sp>
      <p:sp>
        <p:nvSpPr>
          <p:cNvPr id="5" name="Rectangle 1"/>
          <p:cNvSpPr txBox="1">
            <a:spLocks noChangeArrowheads="1"/>
          </p:cNvSpPr>
          <p:nvPr/>
        </p:nvSpPr>
        <p:spPr bwMode="auto">
          <a:xfrm>
            <a:off x="634510" y="1497168"/>
            <a:ext cx="6499011" cy="3549627"/>
          </a:xfrm>
          <a:prstGeom prst="rect">
            <a:avLst/>
          </a:prstGeom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600"/>
              </a:spcAft>
              <a:buFontTx/>
              <a:buChar char="•"/>
              <a:defRPr/>
            </a:pPr>
            <a:r>
              <a:rPr lang="tr-TR" sz="2000" b="1"/>
              <a:t>Refuse all (Tümüyle reddedenler):</a:t>
            </a:r>
            <a:br>
              <a:rPr lang="tr-TR" sz="2000"/>
            </a:br>
            <a:r>
              <a:rPr lang="tr-TR" sz="2000"/>
              <a:t>Direnç en yüksek gruptur, ama yine de güven ilişkisi kurmak ve doğru bilgiyi sabırla paylaşmak önemlidir.</a:t>
            </a:r>
            <a:endParaRPr/>
          </a:p>
          <a:p>
            <a:pPr marL="0" indent="0">
              <a:spcBef>
                <a:spcPts val="0"/>
              </a:spcBef>
              <a:spcAft>
                <a:spcPts val="600"/>
              </a:spcAft>
              <a:buFontTx/>
              <a:buChar char="•"/>
              <a:defRPr/>
            </a:pPr>
            <a:r>
              <a:rPr lang="tr-TR" sz="2000" b="1"/>
              <a:t>Refuse but unsure (Reddediyor ama kararsız):</a:t>
            </a:r>
            <a:br>
              <a:rPr lang="tr-TR" sz="2000"/>
            </a:br>
            <a:r>
              <a:rPr lang="tr-TR" sz="2000"/>
              <a:t>İletişimle şüpheleri azaltmak, güven oluşturmak mümkündür.</a:t>
            </a:r>
            <a:endParaRPr/>
          </a:p>
          <a:p>
            <a:pPr marL="0" indent="0">
              <a:spcBef>
                <a:spcPts val="0"/>
              </a:spcBef>
              <a:spcAft>
                <a:spcPts val="600"/>
              </a:spcAft>
              <a:buFontTx/>
              <a:buChar char="•"/>
              <a:defRPr/>
            </a:pPr>
            <a:r>
              <a:rPr lang="tr-TR" sz="2000" b="1"/>
              <a:t>Delay/Refuse some (Bazılarını reddeden/geciktiren):</a:t>
            </a:r>
            <a:br>
              <a:rPr lang="tr-TR" sz="2000"/>
            </a:br>
            <a:r>
              <a:rPr lang="tr-TR" sz="2000"/>
              <a:t>En geniş müdahale alanıdır. Yan etki kaygıları ve yanlış bilgilendirmeler hedeflenerek kararlılık artırılabilir.</a:t>
            </a:r>
            <a:endParaRPr/>
          </a:p>
          <a:p>
            <a:pPr marL="0" indent="0">
              <a:spcBef>
                <a:spcPts val="0"/>
              </a:spcBef>
              <a:spcAft>
                <a:spcPts val="600"/>
              </a:spcAft>
              <a:buFontTx/>
              <a:buChar char="•"/>
              <a:defRPr/>
            </a:pPr>
            <a:r>
              <a:rPr lang="tr-TR" sz="2000" b="1"/>
              <a:t>Accept but unsure (Kabul ediyor ama kararsız):</a:t>
            </a:r>
            <a:br>
              <a:rPr lang="tr-TR" sz="2000"/>
            </a:br>
            <a:r>
              <a:rPr lang="tr-TR" sz="2000"/>
              <a:t>Bu grup, doğru bilgilendirme ve destekle “tam kabul”e yönlendirilebilir.</a:t>
            </a:r>
            <a:endParaRPr/>
          </a:p>
          <a:p>
            <a:pPr marL="0" indent="0">
              <a:spcBef>
                <a:spcPts val="0"/>
              </a:spcBef>
              <a:spcAft>
                <a:spcPts val="600"/>
              </a:spcAft>
              <a:buFontTx/>
              <a:buChar char="•"/>
              <a:defRPr/>
            </a:pPr>
            <a:r>
              <a:rPr lang="tr-TR" sz="2000" b="1"/>
              <a:t>Accept all (Tümüyle kabul edenler):</a:t>
            </a:r>
            <a:br>
              <a:rPr lang="tr-TR" sz="2000"/>
            </a:br>
            <a:r>
              <a:rPr lang="tr-TR" sz="2000"/>
              <a:t>En güçlü savunucular. Toplumda aşı güvenini artırmada “rol model” olabilirler.</a:t>
            </a:r>
            <a:endParaRPr/>
          </a:p>
        </p:txBody>
      </p:sp>
      <p:pic>
        <p:nvPicPr>
          <p:cNvPr id="6" name="Resim 5" descr="metin, ekran görüntüsü, yazı tipi, çizgi içeren bir resim&#10;&#10;Yapay zeka tarafından oluşturulmuş içerik yanlış olabilir.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7133521" y="1285616"/>
            <a:ext cx="4863709" cy="486370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>
          <a:xfrm>
            <a:off x="699165" y="667512"/>
            <a:ext cx="11089225" cy="504497"/>
          </a:xfrm>
        </p:spPr>
        <p:txBody>
          <a:bodyPr/>
          <a:lstStyle/>
          <a:p>
            <a:pPr>
              <a:defRPr/>
            </a:pPr>
            <a:r>
              <a:rPr lang="tr-TR"/>
              <a:t>Aşı Tereddüdü: Çok Boyutludur</a:t>
            </a:r>
            <a:endParaRPr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8</a:t>
            </a:fld>
            <a:endParaRPr lang="tr-TR"/>
          </a:p>
        </p:txBody>
      </p:sp>
      <p:sp>
        <p:nvSpPr>
          <p:cNvPr id="12" name="Rectangle 1"/>
          <p:cNvSpPr txBox="1">
            <a:spLocks noChangeArrowheads="1"/>
          </p:cNvSpPr>
          <p:nvPr/>
        </p:nvSpPr>
        <p:spPr bwMode="auto">
          <a:xfrm>
            <a:off x="699165" y="2271597"/>
            <a:ext cx="6713552" cy="2152621"/>
          </a:xfrm>
          <a:prstGeom prst="rect">
            <a:avLst/>
          </a:prstGeom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600"/>
              </a:spcAft>
              <a:buFontTx/>
              <a:buChar char="•"/>
              <a:defRPr/>
            </a:pPr>
            <a:r>
              <a:rPr lang="tr-TR" sz="2000" b="1"/>
              <a:t>Psikolojik:</a:t>
            </a:r>
            <a:r>
              <a:rPr lang="tr-TR" sz="2000"/>
              <a:t> Güven, korku, risk algısı</a:t>
            </a:r>
            <a:endParaRPr/>
          </a:p>
          <a:p>
            <a:pPr marL="0" indent="0">
              <a:spcBef>
                <a:spcPts val="0"/>
              </a:spcBef>
              <a:spcAft>
                <a:spcPts val="600"/>
              </a:spcAft>
              <a:buFontTx/>
              <a:buChar char="•"/>
              <a:defRPr/>
            </a:pPr>
            <a:endParaRPr lang="tr-TR" sz="2000"/>
          </a:p>
          <a:p>
            <a:pPr marL="0" indent="0">
              <a:spcBef>
                <a:spcPts val="0"/>
              </a:spcBef>
              <a:spcAft>
                <a:spcPts val="600"/>
              </a:spcAft>
              <a:buFontTx/>
              <a:buChar char="•"/>
              <a:defRPr/>
            </a:pPr>
            <a:r>
              <a:rPr lang="tr-TR" sz="2000" b="1"/>
              <a:t>Sosyal:</a:t>
            </a:r>
            <a:r>
              <a:rPr lang="tr-TR" sz="2000"/>
              <a:t> Aile, akran grupları, toplum normları, sosyal medya</a:t>
            </a:r>
            <a:endParaRPr/>
          </a:p>
          <a:p>
            <a:pPr marL="0" indent="0">
              <a:spcBef>
                <a:spcPts val="0"/>
              </a:spcBef>
              <a:spcAft>
                <a:spcPts val="600"/>
              </a:spcAft>
              <a:buFont typeface="Arial"/>
              <a:buNone/>
              <a:defRPr/>
            </a:pPr>
            <a:endParaRPr lang="tr-TR" sz="2000"/>
          </a:p>
          <a:p>
            <a:pPr marL="0" indent="0">
              <a:spcBef>
                <a:spcPts val="0"/>
              </a:spcBef>
              <a:spcAft>
                <a:spcPts val="600"/>
              </a:spcAft>
              <a:buFontTx/>
              <a:buChar char="•"/>
              <a:defRPr/>
            </a:pPr>
            <a:r>
              <a:rPr lang="tr-TR" sz="2000" b="1"/>
              <a:t>Yapısal:</a:t>
            </a:r>
            <a:r>
              <a:rPr lang="tr-TR" sz="2000"/>
              <a:t> Erişim kolaylığı, sağlık sistemi, lojistik engeller</a:t>
            </a:r>
            <a:endParaRPr/>
          </a:p>
        </p:txBody>
      </p:sp>
      <p:pic>
        <p:nvPicPr>
          <p:cNvPr id="13" name="İçerik Yer Tutucusu 4"/>
          <p:cNvPicPr>
            <a:picLocks noChangeAspect="1"/>
          </p:cNvPicPr>
          <p:nvPr/>
        </p:nvPicPr>
        <p:blipFill>
          <a:blip r:embed="rId2"/>
          <a:srcRect l="1194" r="2596" b="-3"/>
          <a:stretch/>
        </p:blipFill>
        <p:spPr bwMode="auto">
          <a:xfrm>
            <a:off x="7081190" y="1059368"/>
            <a:ext cx="4559426" cy="473926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>
          <a:xfrm>
            <a:off x="551391" y="582631"/>
            <a:ext cx="11089225" cy="504497"/>
          </a:xfrm>
        </p:spPr>
        <p:txBody>
          <a:bodyPr/>
          <a:lstStyle/>
          <a:p>
            <a:pPr>
              <a:defRPr/>
            </a:pPr>
            <a:r>
              <a:rPr lang="tr-TR"/>
              <a:t>Literatürde Aşı Tereddüdü</a:t>
            </a:r>
            <a:endParaRPr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9</a:t>
            </a:fld>
            <a:endParaRPr lang="tr-TR"/>
          </a:p>
        </p:txBody>
      </p:sp>
      <p:sp>
        <p:nvSpPr>
          <p:cNvPr id="12" name="İçerik Yer Tutucusu 2"/>
          <p:cNvSpPr txBox="1"/>
          <p:nvPr/>
        </p:nvSpPr>
        <p:spPr bwMode="auto">
          <a:xfrm>
            <a:off x="551385" y="1296955"/>
            <a:ext cx="11486048" cy="484041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tr-TR" sz="2000" b="1"/>
              <a:t>Bireysel Faktörler (Psikolojik):</a:t>
            </a:r>
            <a:endParaRPr lang="tr-TR" sz="2000"/>
          </a:p>
          <a:p>
            <a:pPr>
              <a:defRPr/>
            </a:pPr>
            <a:r>
              <a:rPr lang="tr-TR" sz="2000"/>
              <a:t>Yan etki kaygısı, yeni aşı teknolojilerine güvensizlik </a:t>
            </a:r>
            <a:r>
              <a:rPr lang="tr-TR" sz="2000" i="1"/>
              <a:t>(Allen, Watts &amp; Rand, 2024; Zhang vd., 2023)</a:t>
            </a:r>
            <a:endParaRPr lang="tr-TR" sz="2000"/>
          </a:p>
          <a:p>
            <a:pPr>
              <a:defRPr/>
            </a:pPr>
            <a:r>
              <a:rPr lang="tr-TR" sz="2000"/>
              <a:t>Risk algısı ve bilgi düzeyi </a:t>
            </a:r>
            <a:r>
              <a:rPr lang="tr-TR" sz="2000" i="1"/>
              <a:t>(Mengistu vd., 2022)</a:t>
            </a:r>
            <a:endParaRPr lang="tr-TR" sz="2000"/>
          </a:p>
          <a:p>
            <a:pPr marL="0" indent="0">
              <a:buNone/>
              <a:defRPr/>
            </a:pPr>
            <a:r>
              <a:rPr lang="tr-TR" sz="2000" b="1"/>
              <a:t>Toplumsal Faktörler (Sosyal):</a:t>
            </a:r>
            <a:endParaRPr lang="tr-TR" sz="2000"/>
          </a:p>
          <a:p>
            <a:pPr>
              <a:defRPr/>
            </a:pPr>
            <a:r>
              <a:rPr lang="tr-TR" sz="2000"/>
              <a:t>Sosyal medya yanlış bilgilendirmesi, komplo teorileri </a:t>
            </a:r>
            <a:r>
              <a:rPr lang="tr-TR" sz="2000" i="1"/>
              <a:t>(Porsuk &amp; Cerit, 2021)</a:t>
            </a:r>
            <a:endParaRPr lang="tr-TR" sz="2000"/>
          </a:p>
          <a:p>
            <a:pPr>
              <a:defRPr/>
            </a:pPr>
            <a:r>
              <a:rPr lang="tr-TR" sz="2000"/>
              <a:t>Toplum normları ve akran etkisi </a:t>
            </a:r>
            <a:r>
              <a:rPr lang="tr-TR" sz="2000" i="1"/>
              <a:t>(Solís Arce vd., 2021)</a:t>
            </a:r>
            <a:endParaRPr lang="tr-TR" sz="2000"/>
          </a:p>
          <a:p>
            <a:pPr marL="0" indent="0">
              <a:buNone/>
              <a:defRPr/>
            </a:pPr>
            <a:r>
              <a:rPr lang="tr-TR" sz="2000" b="1"/>
              <a:t>Sistemsel Faktörler (Yapısal):</a:t>
            </a:r>
            <a:endParaRPr lang="tr-TR" sz="2000"/>
          </a:p>
          <a:p>
            <a:pPr>
              <a:defRPr/>
            </a:pPr>
            <a:r>
              <a:rPr lang="tr-TR" sz="2000"/>
              <a:t>Erişim kolaylığı ve hizmet engelleri </a:t>
            </a:r>
            <a:r>
              <a:rPr lang="tr-TR" sz="2000" i="1"/>
              <a:t>(DSÖ, 2020)</a:t>
            </a:r>
            <a:endParaRPr lang="tr-TR" sz="2000"/>
          </a:p>
          <a:p>
            <a:pPr>
              <a:defRPr/>
            </a:pPr>
            <a:r>
              <a:rPr lang="tr-TR" sz="2000"/>
              <a:t>Sağlık sistemine güven eksikliği: Aşıyı reddeden ailelerin %96,7’si “aşılara güvenmiyoruz” gerekçesiyle reddetmiş. </a:t>
            </a:r>
            <a:r>
              <a:rPr lang="tr-TR" sz="2000" i="1"/>
              <a:t>(Hasar vd., 2021)</a:t>
            </a:r>
            <a:endParaRPr lang="tr-TR" sz="2000"/>
          </a:p>
          <a:p>
            <a:pPr>
              <a:defRPr/>
            </a:pPr>
            <a:endParaRPr lang="tr-TR" sz="2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10</a:t>
            </a:fld>
            <a:endParaRPr lang="tr-TR"/>
          </a:p>
        </p:txBody>
      </p:sp>
      <p:sp>
        <p:nvSpPr>
          <p:cNvPr id="9" name="Başlık 1"/>
          <p:cNvSpPr>
            <a:spLocks noGrp="1"/>
          </p:cNvSpPr>
          <p:nvPr>
            <p:ph type="title"/>
          </p:nvPr>
        </p:nvSpPr>
        <p:spPr bwMode="auto">
          <a:xfrm>
            <a:off x="883943" y="1339351"/>
            <a:ext cx="4235844" cy="243840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defRPr/>
            </a:pPr>
            <a:r>
              <a:rPr lang="en-US" sz="2600" b="0" dirty="0" err="1">
                <a:solidFill>
                  <a:schemeClr val="tx1"/>
                </a:solidFill>
              </a:rPr>
              <a:t>Aşıların</a:t>
            </a:r>
            <a:r>
              <a:rPr lang="en-US" sz="2600" b="0" dirty="0">
                <a:solidFill>
                  <a:schemeClr val="tx1"/>
                </a:solidFill>
              </a:rPr>
              <a:t> </a:t>
            </a:r>
            <a:r>
              <a:rPr lang="en-US" sz="2600" b="0" dirty="0" err="1">
                <a:solidFill>
                  <a:schemeClr val="tx1"/>
                </a:solidFill>
              </a:rPr>
              <a:t>içeriğindeki</a:t>
            </a:r>
            <a:r>
              <a:rPr lang="en-US" sz="2600" b="0" dirty="0">
                <a:solidFill>
                  <a:schemeClr val="tx1"/>
                </a:solidFill>
              </a:rPr>
              <a:t> </a:t>
            </a:r>
            <a:r>
              <a:rPr lang="en-US" sz="2600" b="0" dirty="0" err="1">
                <a:solidFill>
                  <a:schemeClr val="tx1"/>
                </a:solidFill>
              </a:rPr>
              <a:t>alüminyum</a:t>
            </a:r>
            <a:r>
              <a:rPr lang="en-US" sz="2600" b="0" dirty="0">
                <a:solidFill>
                  <a:schemeClr val="tx1"/>
                </a:solidFill>
              </a:rPr>
              <a:t> </a:t>
            </a:r>
            <a:r>
              <a:rPr lang="en-US" sz="2600" b="0" dirty="0" err="1">
                <a:solidFill>
                  <a:schemeClr val="tx1"/>
                </a:solidFill>
              </a:rPr>
              <a:t>otizme</a:t>
            </a:r>
            <a:r>
              <a:rPr lang="en-US" sz="2600" b="0" dirty="0">
                <a:solidFill>
                  <a:schemeClr val="tx1"/>
                </a:solidFill>
              </a:rPr>
              <a:t> </a:t>
            </a:r>
            <a:r>
              <a:rPr lang="en-US" sz="2600" b="0" dirty="0" err="1">
                <a:solidFill>
                  <a:schemeClr val="tx1"/>
                </a:solidFill>
              </a:rPr>
              <a:t>yol</a:t>
            </a:r>
            <a:r>
              <a:rPr lang="en-US" sz="2600" b="0" dirty="0">
                <a:solidFill>
                  <a:schemeClr val="tx1"/>
                </a:solidFill>
              </a:rPr>
              <a:t> </a:t>
            </a:r>
            <a:r>
              <a:rPr lang="en-US" sz="2600" b="0" dirty="0" err="1">
                <a:solidFill>
                  <a:schemeClr val="tx1"/>
                </a:solidFill>
              </a:rPr>
              <a:t>açar</a:t>
            </a:r>
            <a:r>
              <a:rPr lang="en-US" sz="2600" b="0" dirty="0">
                <a:solidFill>
                  <a:schemeClr val="tx1"/>
                </a:solidFill>
              </a:rPr>
              <a:t>!</a:t>
            </a:r>
            <a:br>
              <a:rPr lang="en-US" sz="2600" dirty="0">
                <a:solidFill>
                  <a:schemeClr val="tx1"/>
                </a:solidFill>
              </a:rPr>
            </a:br>
            <a:br>
              <a:rPr lang="en-US" sz="2600" dirty="0">
                <a:solidFill>
                  <a:schemeClr val="tx1"/>
                </a:solidFill>
              </a:rPr>
            </a:br>
            <a:r>
              <a:rPr lang="en-US" sz="2600" b="0" dirty="0" err="1">
                <a:solidFill>
                  <a:schemeClr val="tx1"/>
                </a:solidFill>
              </a:rPr>
              <a:t>Aşılar</a:t>
            </a:r>
            <a:r>
              <a:rPr lang="en-US" sz="2600" b="0" dirty="0">
                <a:solidFill>
                  <a:schemeClr val="tx1"/>
                </a:solidFill>
              </a:rPr>
              <a:t> </a:t>
            </a:r>
            <a:r>
              <a:rPr lang="en-US" sz="2600" b="0" dirty="0" err="1">
                <a:solidFill>
                  <a:schemeClr val="tx1"/>
                </a:solidFill>
              </a:rPr>
              <a:t>kronik</a:t>
            </a:r>
            <a:r>
              <a:rPr lang="en-US" sz="2600" b="0" dirty="0">
                <a:solidFill>
                  <a:schemeClr val="tx1"/>
                </a:solidFill>
              </a:rPr>
              <a:t> </a:t>
            </a:r>
            <a:r>
              <a:rPr lang="en-US" sz="2600" b="0" dirty="0" err="1">
                <a:solidFill>
                  <a:schemeClr val="tx1"/>
                </a:solidFill>
              </a:rPr>
              <a:t>hastalıklara</a:t>
            </a:r>
            <a:r>
              <a:rPr lang="en-US" sz="2600" b="0" dirty="0">
                <a:solidFill>
                  <a:schemeClr val="tx1"/>
                </a:solidFill>
              </a:rPr>
              <a:t> </a:t>
            </a:r>
            <a:r>
              <a:rPr lang="en-US" sz="2600" b="0" dirty="0" err="1">
                <a:solidFill>
                  <a:schemeClr val="tx1"/>
                </a:solidFill>
              </a:rPr>
              <a:t>sebep</a:t>
            </a:r>
            <a:r>
              <a:rPr lang="en-US" sz="2600" b="0" dirty="0">
                <a:solidFill>
                  <a:schemeClr val="tx1"/>
                </a:solidFill>
              </a:rPr>
              <a:t> </a:t>
            </a:r>
            <a:r>
              <a:rPr lang="en-US" sz="2600" b="0" dirty="0" err="1">
                <a:solidFill>
                  <a:schemeClr val="tx1"/>
                </a:solidFill>
              </a:rPr>
              <a:t>olur</a:t>
            </a:r>
            <a:r>
              <a:rPr lang="en-US" sz="2600" b="0" dirty="0">
                <a:solidFill>
                  <a:schemeClr val="tx1"/>
                </a:solidFill>
              </a:rPr>
              <a:t>!</a:t>
            </a:r>
            <a:br>
              <a:rPr lang="tr-TR" sz="2600" b="0" dirty="0">
                <a:solidFill>
                  <a:schemeClr val="tx1"/>
                </a:solidFill>
              </a:rPr>
            </a:br>
            <a:br>
              <a:rPr lang="tr-TR" sz="2600" b="0" dirty="0">
                <a:solidFill>
                  <a:schemeClr val="tx1"/>
                </a:solidFill>
              </a:rPr>
            </a:br>
            <a:r>
              <a:rPr lang="tr-TR" sz="2600" b="0" dirty="0">
                <a:solidFill>
                  <a:schemeClr val="tx1"/>
                </a:solidFill>
              </a:rPr>
              <a:t>……..</a:t>
            </a:r>
            <a:br>
              <a:rPr lang="en-US" sz="2600" b="0" dirty="0">
                <a:solidFill>
                  <a:schemeClr val="tx1"/>
                </a:solidFill>
              </a:rPr>
            </a:br>
            <a:r>
              <a:rPr lang="en-US" sz="2600" b="0" dirty="0">
                <a:solidFill>
                  <a:schemeClr val="tx1"/>
                </a:solidFill>
              </a:rPr>
              <a:t> </a:t>
            </a:r>
            <a:br>
              <a:rPr lang="en-US" sz="2600" dirty="0"/>
            </a:br>
            <a:endParaRPr lang="en-US" sz="2600" dirty="0"/>
          </a:p>
        </p:txBody>
      </p:sp>
      <p:sp>
        <p:nvSpPr>
          <p:cNvPr id="10" name="İçerik Yer Tutucusu 2"/>
          <p:cNvSpPr txBox="1"/>
          <p:nvPr/>
        </p:nvSpPr>
        <p:spPr bwMode="auto">
          <a:xfrm>
            <a:off x="754989" y="4269999"/>
            <a:ext cx="5020935" cy="15727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en-US" sz="2400" b="1"/>
              <a:t>Doğru iletişim, toplumsal bağışıklığı güçlendirir.</a:t>
            </a:r>
            <a:endParaRPr/>
          </a:p>
        </p:txBody>
      </p:sp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rcRect t="4231" r="-1" b="29220"/>
          <a:stretch/>
        </p:blipFill>
        <p:spPr bwMode="auto">
          <a:xfrm>
            <a:off x="5775924" y="0"/>
            <a:ext cx="6416075" cy="6396688"/>
          </a:xfrm>
          <a:custGeom>
            <a:avLst/>
            <a:gdLst/>
            <a:ahLst/>
            <a:cxnLst/>
            <a:rect l="l" t="t" r="r" b="b"/>
            <a:pathLst>
              <a:path w="6878775" h="6858000" extrusionOk="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 bwMode="auto">
          <a:xfrm>
            <a:off x="736110" y="911883"/>
            <a:ext cx="11089225" cy="50449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tr-TR">
                <a:solidFill>
                  <a:schemeClr val="tx1"/>
                </a:solidFill>
              </a:rPr>
              <a:t>Makale: Aluminum-Adsorbed Vaccines and Chronic Diseases in Childhood (2025), Annals of Internal Medicine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11</a:t>
            </a:fld>
            <a:endParaRPr lang="tr-TR"/>
          </a:p>
        </p:txBody>
      </p:sp>
      <p:sp>
        <p:nvSpPr>
          <p:cNvPr id="6" name="İçerik Yer Tutucusu 2"/>
          <p:cNvSpPr txBox="1"/>
          <p:nvPr/>
        </p:nvSpPr>
        <p:spPr bwMode="auto">
          <a:xfrm>
            <a:off x="736110" y="1772366"/>
            <a:ext cx="10515600" cy="425196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2000"/>
            </a:pPr>
            <a:r>
              <a:rPr lang="tr-TR" sz="2000" dirty="0"/>
              <a:t>Katılımcı Sayısı: </a:t>
            </a:r>
            <a:r>
              <a:rPr lang="tr-TR" sz="2000" b="1" u="sng" dirty="0"/>
              <a:t>1,2 milyon çocuk </a:t>
            </a:r>
            <a:r>
              <a:rPr lang="tr-TR" sz="2000" dirty="0"/>
              <a:t>(Danimarka, 1997–2018 doğumlular)</a:t>
            </a:r>
            <a:endParaRPr dirty="0"/>
          </a:p>
          <a:p>
            <a:pPr>
              <a:defRPr sz="2000"/>
            </a:pPr>
            <a:r>
              <a:rPr lang="tr-TR" sz="2000" dirty="0"/>
              <a:t>İncelenen Süre: Doğumdan sonraki ilk 2 yıl alüminyum </a:t>
            </a:r>
            <a:r>
              <a:rPr lang="tr-TR" sz="2000" dirty="0" err="1"/>
              <a:t>maruziyeti</a:t>
            </a:r>
            <a:r>
              <a:rPr lang="tr-TR" sz="2000" dirty="0"/>
              <a:t>, 8 yaşına kadar takip</a:t>
            </a:r>
            <a:endParaRPr dirty="0"/>
          </a:p>
          <a:p>
            <a:pPr>
              <a:defRPr sz="2000"/>
            </a:pPr>
            <a:r>
              <a:rPr lang="tr-TR" sz="2000" dirty="0"/>
              <a:t>İzlenen Hastalıklar: Otizm, ADHD, astım, alerjiler, </a:t>
            </a:r>
            <a:r>
              <a:rPr lang="tr-TR" sz="2000" dirty="0" err="1"/>
              <a:t>otoimmün</a:t>
            </a:r>
            <a:r>
              <a:rPr lang="tr-TR" sz="2000" dirty="0"/>
              <a:t> hastalıklar dahil 50 kronik bozukluk</a:t>
            </a:r>
            <a:endParaRPr dirty="0"/>
          </a:p>
          <a:p>
            <a:pPr marL="0" indent="0">
              <a:buFont typeface="Arial"/>
              <a:buNone/>
              <a:defRPr sz="2000"/>
            </a:pPr>
            <a:r>
              <a:rPr lang="tr-TR" sz="2000" dirty="0"/>
              <a:t>    </a:t>
            </a:r>
            <a:r>
              <a:rPr lang="tr-TR" sz="2000" b="1" dirty="0"/>
              <a:t>Sonuçlar:</a:t>
            </a:r>
            <a:endParaRPr dirty="0"/>
          </a:p>
          <a:p>
            <a:pPr>
              <a:defRPr sz="2000"/>
            </a:pPr>
            <a:r>
              <a:rPr lang="tr-TR" sz="2000" dirty="0"/>
              <a:t>   </a:t>
            </a:r>
            <a:r>
              <a:rPr lang="tr-TR" sz="2000" b="1" u="sng" dirty="0">
                <a:solidFill>
                  <a:srgbClr val="0070C0"/>
                </a:solidFill>
              </a:rPr>
              <a:t>Aşılarla alınan alüminyuma </a:t>
            </a:r>
            <a:r>
              <a:rPr lang="tr-TR" sz="2000" b="1" u="sng" dirty="0" err="1">
                <a:solidFill>
                  <a:srgbClr val="0070C0"/>
                </a:solidFill>
              </a:rPr>
              <a:t>maruziyet</a:t>
            </a:r>
            <a:r>
              <a:rPr lang="tr-TR" sz="2000" b="1" u="sng" dirty="0">
                <a:solidFill>
                  <a:srgbClr val="0070C0"/>
                </a:solidFill>
              </a:rPr>
              <a:t> ile kronik hastalıklar arasında ilişki bulunmamıştır</a:t>
            </a:r>
            <a:r>
              <a:rPr lang="tr-TR" sz="2000" dirty="0"/>
              <a:t>.</a:t>
            </a:r>
            <a:endParaRPr dirty="0"/>
          </a:p>
          <a:p>
            <a:pPr>
              <a:defRPr sz="2000"/>
            </a:pPr>
            <a:r>
              <a:rPr lang="tr-TR" sz="2000" dirty="0"/>
              <a:t>   Otizm dahil </a:t>
            </a:r>
            <a:r>
              <a:rPr lang="tr-TR" sz="2000" b="1" u="sng" dirty="0" err="1"/>
              <a:t>nörogelişimsel</a:t>
            </a:r>
            <a:r>
              <a:rPr lang="tr-TR" sz="2000" b="1" u="sng" dirty="0"/>
              <a:t> bozukluklarda risk artışı saptanmamıştır</a:t>
            </a:r>
            <a:r>
              <a:rPr lang="tr-TR" sz="2000" dirty="0"/>
              <a:t>.</a:t>
            </a:r>
            <a:endParaRPr dirty="0"/>
          </a:p>
          <a:p>
            <a:pPr>
              <a:defRPr sz="2000"/>
            </a:pPr>
            <a:r>
              <a:rPr lang="tr-TR" sz="2000" dirty="0"/>
              <a:t>   Araştırmacılar: “Alüminyum </a:t>
            </a:r>
            <a:r>
              <a:rPr lang="tr-TR" sz="2000" dirty="0" err="1"/>
              <a:t>adjuvanlı</a:t>
            </a:r>
            <a:r>
              <a:rPr lang="tr-TR" sz="2000" dirty="0"/>
              <a:t> aşıların çocuk sağlığı üzerinde ciddi veya orta ölçekli risk artışına dair hiçbir işaret yoktur.”</a:t>
            </a:r>
            <a:endParaRPr dirty="0"/>
          </a:p>
          <a:p>
            <a:pPr>
              <a:defRPr sz="2000">
                <a:solidFill>
                  <a:srgbClr val="009900"/>
                </a:solidFill>
              </a:defRPr>
            </a:pPr>
            <a:r>
              <a:rPr lang="tr-TR" sz="2000" b="1" dirty="0">
                <a:solidFill>
                  <a:srgbClr val="FF0000"/>
                </a:solidFill>
              </a:rPr>
              <a:t>Genel tablo: Oldukça güven verici.</a:t>
            </a:r>
            <a:endParaRPr dirty="0"/>
          </a:p>
          <a:p>
            <a:pPr>
              <a:defRPr/>
            </a:pPr>
            <a:endParaRPr lang="tr-TR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878831" y="517372"/>
            <a:ext cx="10761785" cy="5606004"/>
          </a:xfrm>
          <a:prstGeom prst="rect">
            <a:avLst/>
          </a:prstGeom>
        </p:spPr>
      </p:pic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12</a:t>
            </a:fld>
            <a:endParaRPr lang="tr-TR"/>
          </a:p>
        </p:txBody>
      </p:sp>
      <p:sp>
        <p:nvSpPr>
          <p:cNvPr id="11" name="Başlık 1"/>
          <p:cNvSpPr>
            <a:spLocks noGrp="1"/>
          </p:cNvSpPr>
          <p:nvPr>
            <p:ph type="title"/>
          </p:nvPr>
        </p:nvSpPr>
        <p:spPr bwMode="auto">
          <a:xfrm>
            <a:off x="1036063" y="1689728"/>
            <a:ext cx="4810554" cy="2230365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defRPr/>
            </a:pPr>
            <a:r>
              <a:rPr lang="en-US" sz="4000" b="0">
                <a:solidFill>
                  <a:schemeClr val="tx1"/>
                </a:solidFill>
              </a:rPr>
              <a:t>Aşılar sadece bireyi değil, toplumu da korur</a:t>
            </a:r>
            <a:r>
              <a:rPr lang="tr-TR" sz="4000" b="0">
                <a:solidFill>
                  <a:schemeClr val="tx1"/>
                </a:solidFill>
              </a:rPr>
              <a:t>.</a:t>
            </a:r>
            <a:endParaRPr lang="en-US" sz="4000" b="0">
              <a:solidFill>
                <a:schemeClr val="tx1"/>
              </a:solidFill>
            </a:endParaRPr>
          </a:p>
        </p:txBody>
      </p:sp>
      <p:sp>
        <p:nvSpPr>
          <p:cNvPr id="12" name="Content Placeholder 8"/>
          <p:cNvSpPr txBox="1"/>
          <p:nvPr/>
        </p:nvSpPr>
        <p:spPr bwMode="auto">
          <a:xfrm>
            <a:off x="1036063" y="4057707"/>
            <a:ext cx="3973386" cy="1485319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en-US" sz="2400"/>
              <a:t>Onun korunması sizin kararlılığınıza bağlı</a:t>
            </a:r>
            <a:r>
              <a:rPr lang="tr-TR" sz="2400"/>
              <a:t>dır</a:t>
            </a:r>
            <a:r>
              <a:rPr lang="en-US" sz="2400"/>
              <a:t>.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13</a:t>
            </a:fld>
            <a:endParaRPr lang="tr-TR"/>
          </a:p>
        </p:txBody>
      </p:sp>
      <p:sp>
        <p:nvSpPr>
          <p:cNvPr id="5" name="Dikdörtgen 4"/>
          <p:cNvSpPr/>
          <p:nvPr/>
        </p:nvSpPr>
        <p:spPr bwMode="auto">
          <a:xfrm>
            <a:off x="763672" y="1549438"/>
            <a:ext cx="511065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6600"/>
              <a:t>AŞI KARARLILIĞI ile MÜMKÜN</a:t>
            </a:r>
            <a:r>
              <a:rPr lang="tr-TR" sz="6600"/>
              <a:t>!</a:t>
            </a:r>
            <a:endParaRPr lang="tr-TR" sz="16600"/>
          </a:p>
        </p:txBody>
      </p:sp>
      <p:pic>
        <p:nvPicPr>
          <p:cNvPr id="9" name="Google Shape;377;p25" descr="12"/>
          <p:cNvPicPr/>
          <p:nvPr/>
        </p:nvPicPr>
        <p:blipFill>
          <a:blip r:embed="rId2"/>
          <a:stretch/>
        </p:blipFill>
        <p:spPr bwMode="auto">
          <a:xfrm>
            <a:off x="6744119" y="314036"/>
            <a:ext cx="4967590" cy="5935251"/>
          </a:xfrm>
          <a:prstGeom prst="rect">
            <a:avLst/>
          </a:prstGeom>
          <a:noFill/>
        </p:spPr>
      </p:pic>
      <p:sp useBgFill="1">
        <p:nvSpPr>
          <p:cNvPr id="10" name="Rectangle 1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Freeform: Shape 1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auto"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 extrusionOk="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01A4338-EBAE-ED40-8475-2E6AE1B9F2FD}" type="slidenum">
              <a:rPr lang="tr-TR"/>
              <a:t>14</a:t>
            </a:fld>
            <a:endParaRPr lang="tr-TR"/>
          </a:p>
        </p:txBody>
      </p:sp>
      <p:sp>
        <p:nvSpPr>
          <p:cNvPr id="5" name="Dikdörtgen 4"/>
          <p:cNvSpPr/>
          <p:nvPr/>
        </p:nvSpPr>
        <p:spPr bwMode="auto">
          <a:xfrm>
            <a:off x="615890" y="598093"/>
            <a:ext cx="8140183" cy="5232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tr-TR" sz="2800" b="1">
                <a:solidFill>
                  <a:srgbClr val="DC2225"/>
                </a:solidFill>
                <a:ea typeface="+mj-ea"/>
                <a:cs typeface="+mj-cs"/>
              </a:rPr>
              <a:t>AŞI KARARLILIĞI ile MÜMKÜN!</a:t>
            </a:r>
            <a:endParaRPr/>
          </a:p>
        </p:txBody>
      </p:sp>
      <p:sp>
        <p:nvSpPr>
          <p:cNvPr id="6" name="Rectangle 1"/>
          <p:cNvSpPr txBox="1">
            <a:spLocks noChangeArrowheads="1"/>
          </p:cNvSpPr>
          <p:nvPr/>
        </p:nvSpPr>
        <p:spPr bwMode="auto">
          <a:xfrm>
            <a:off x="943609" y="2266311"/>
            <a:ext cx="2519164" cy="286232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tr-TR" sz="2400" b="1"/>
              <a:t>POLİO</a:t>
            </a:r>
            <a:r>
              <a:rPr lang="tr-TR" sz="2400"/>
              <a:t> </a:t>
            </a:r>
            <a:endParaRPr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endParaRPr lang="tr-TR" sz="2000"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tr-TR" sz="2000"/>
              <a:t>Son vaka: 1998</a:t>
            </a:r>
            <a:endParaRPr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tr-TR" sz="2000"/>
              <a:t>2002’de DSÖ sertifikası</a:t>
            </a:r>
            <a:endParaRPr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tr-TR" sz="2000"/>
              <a:t> </a:t>
            </a:r>
            <a:r>
              <a:rPr lang="tr-TR" sz="2000" i="1"/>
              <a:t>“Polioyu birlikte yendik”</a:t>
            </a:r>
            <a:endParaRPr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endParaRPr lang="tr-TR" sz="1800">
              <a:latin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tr-TR" sz="1800">
              <a:latin typeface="Arial"/>
            </a:endParaRPr>
          </a:p>
        </p:txBody>
      </p:sp>
      <p:sp>
        <p:nvSpPr>
          <p:cNvPr id="7" name="Metin kutusu 6"/>
          <p:cNvSpPr txBox="1"/>
          <p:nvPr/>
        </p:nvSpPr>
        <p:spPr bwMode="auto">
          <a:xfrm>
            <a:off x="3275046" y="2266311"/>
            <a:ext cx="46325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400" b="1">
                <a:solidFill>
                  <a:prstClr val="black"/>
                </a:solidFill>
              </a:rPr>
              <a:t>MATERNAL-NEONATAL TETANOZ</a:t>
            </a:r>
            <a:r>
              <a:rPr lang="tr-TR" sz="2400">
                <a:solidFill>
                  <a:prstClr val="black"/>
                </a:solidFill>
              </a:rPr>
              <a:t> </a:t>
            </a:r>
            <a:endParaRPr/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tr-TR">
              <a:solidFill>
                <a:prstClr val="black"/>
              </a:solidFill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tr-TR" sz="2000">
                <a:solidFill>
                  <a:prstClr val="black"/>
                </a:solidFill>
              </a:rPr>
              <a:t>Gebe ve riskli grup aşılamaları</a:t>
            </a:r>
            <a:endParaRPr/>
          </a:p>
          <a:p>
            <a:pPr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tr-TR" sz="2000">
                <a:solidFill>
                  <a:prstClr val="black"/>
                </a:solidFill>
              </a:rPr>
              <a:t>2009’da eliminasyon ilanı</a:t>
            </a:r>
            <a:endParaRPr/>
          </a:p>
          <a:p>
            <a:pPr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tr-TR" sz="2000">
                <a:solidFill>
                  <a:prstClr val="black"/>
                </a:solidFill>
              </a:rPr>
              <a:t> </a:t>
            </a:r>
            <a:r>
              <a:rPr lang="tr-TR" sz="2000" i="1">
                <a:solidFill>
                  <a:prstClr val="black"/>
                </a:solidFill>
              </a:rPr>
              <a:t>“ASM uygulamalarıyla küresel başarı”</a:t>
            </a:r>
            <a:endParaRPr/>
          </a:p>
          <a:p>
            <a:pPr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endParaRPr lang="tr-TR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Metin kutusu 7"/>
          <p:cNvSpPr txBox="1"/>
          <p:nvPr/>
        </p:nvSpPr>
        <p:spPr bwMode="auto">
          <a:xfrm>
            <a:off x="7977674" y="2266311"/>
            <a:ext cx="3553738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400" b="1"/>
              <a:t> DİFTERİ</a:t>
            </a:r>
            <a:r>
              <a:rPr lang="tr-TR">
                <a:latin typeface="Arial"/>
              </a:rPr>
              <a:t> </a:t>
            </a:r>
            <a:endParaRPr/>
          </a:p>
          <a:p>
            <a:pPr lvl="0">
              <a:spcBef>
                <a:spcPts val="0"/>
              </a:spcBef>
              <a:spcAft>
                <a:spcPts val="0"/>
              </a:spcAft>
              <a:defRPr/>
            </a:pPr>
            <a:endParaRPr lang="tr-TR">
              <a:latin typeface="Arial"/>
            </a:endParaRPr>
          </a:p>
          <a:p>
            <a:pPr lvl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tr-TR" sz="2000">
                <a:latin typeface="Calibri"/>
                <a:ea typeface="Calibri"/>
                <a:cs typeface="Calibri"/>
              </a:rPr>
              <a:t>Sistematik aşılamayla insidansta düşüş</a:t>
            </a:r>
            <a:endParaRPr/>
          </a:p>
          <a:p>
            <a:pPr lvl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tr-TR" sz="2000">
                <a:latin typeface="Calibri"/>
                <a:ea typeface="Calibri"/>
                <a:cs typeface="Calibri"/>
              </a:rPr>
              <a:t>Son vaka: 2011</a:t>
            </a:r>
            <a:endParaRPr/>
          </a:p>
          <a:p>
            <a:pPr lvl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tr-TR" sz="2000">
                <a:latin typeface="Calibri"/>
                <a:ea typeface="Calibri"/>
                <a:cs typeface="Calibri"/>
              </a:rPr>
              <a:t> </a:t>
            </a:r>
            <a:r>
              <a:rPr lang="tr-TR" sz="2000" i="1">
                <a:latin typeface="Calibri"/>
                <a:ea typeface="Calibri"/>
                <a:cs typeface="Calibri"/>
              </a:rPr>
              <a:t>“Nadir görülen hastalık haline geldi</a:t>
            </a:r>
            <a:r>
              <a:rPr lang="tr-TR" sz="2000" i="1">
                <a:latin typeface="Arial"/>
              </a:rPr>
              <a:t>”</a:t>
            </a:r>
            <a:endParaRPr lang="tr-TR" sz="2000">
              <a:latin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tr-TR"/>
              <a:t>TEŞEKKÜRLER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895</Words>
  <Application>Microsoft Office PowerPoint</Application>
  <DocSecurity>0</DocSecurity>
  <PresentationFormat>Geniş ekran</PresentationFormat>
  <Paragraphs>100</Paragraphs>
  <Slides>15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Teması</vt:lpstr>
      <vt:lpstr>PowerPoint Sunusu</vt:lpstr>
      <vt:lpstr>Amaç ve Öğrenim Hedefleri</vt:lpstr>
      <vt:lpstr>Toplumsal Bağışıklama</vt:lpstr>
      <vt:lpstr>PowerPoint Sunusu</vt:lpstr>
      <vt:lpstr> Aşıya Yönelik Tutumlar </vt:lpstr>
      <vt:lpstr>Aşı Tereddüdü</vt:lpstr>
      <vt:lpstr>Aşı reddinden tam kabule kadar her aşamada doğru iletişim ve güven inşası ile müdahale mümkündür.</vt:lpstr>
      <vt:lpstr>Aşı Tereddüdü: Çok Boyutludur</vt:lpstr>
      <vt:lpstr>Literatürde Aşı Tereddüdü</vt:lpstr>
      <vt:lpstr>Aşıların içeriğindeki alüminyum otizme yol açar!  Aşılar kronik hastalıklara sebep olur!  ……..   </vt:lpstr>
      <vt:lpstr>Makale: Aluminum-Adsorbed Vaccines and Chronic Diseases in Childhood (2025), Annals of Internal Medicine</vt:lpstr>
      <vt:lpstr>Aşılar sadece bireyi değil, toplumu da korur.</vt:lpstr>
      <vt:lpstr>PowerPoint Sunusu</vt:lpstr>
      <vt:lpstr>PowerPoint Sunusu</vt:lpstr>
      <vt:lpstr>TEŞEKKÜRLER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subject/>
  <dc:creator>Microsoft Office User</dc:creator>
  <cp:keywords/>
  <dc:description/>
  <cp:lastModifiedBy>Selma TOSUN</cp:lastModifiedBy>
  <cp:revision>72</cp:revision>
  <dcterms:created xsi:type="dcterms:W3CDTF">2024-10-03T07:27:44Z</dcterms:created>
  <dcterms:modified xsi:type="dcterms:W3CDTF">2025-10-20T16:29:03Z</dcterms:modified>
  <cp:category/>
  <dc:identifier/>
  <cp:contentStatus/>
  <dc:language/>
  <cp:version/>
</cp:coreProperties>
</file>