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7">
  <p:sldMasterIdLst>
    <p:sldMasterId id="2147484471" r:id="rId1"/>
  </p:sldMasterIdLst>
  <p:notesMasterIdLst>
    <p:notesMasterId r:id="rId43"/>
  </p:notesMasterIdLst>
  <p:handoutMasterIdLst>
    <p:handoutMasterId r:id="rId44"/>
  </p:handoutMasterIdLst>
  <p:sldIdLst>
    <p:sldId id="277" r:id="rId2"/>
    <p:sldId id="357" r:id="rId3"/>
    <p:sldId id="360" r:id="rId4"/>
    <p:sldId id="364" r:id="rId5"/>
    <p:sldId id="365" r:id="rId6"/>
    <p:sldId id="345" r:id="rId7"/>
    <p:sldId id="363" r:id="rId8"/>
    <p:sldId id="358" r:id="rId9"/>
    <p:sldId id="348" r:id="rId10"/>
    <p:sldId id="257" r:id="rId11"/>
    <p:sldId id="356" r:id="rId12"/>
    <p:sldId id="366" r:id="rId13"/>
    <p:sldId id="347" r:id="rId14"/>
    <p:sldId id="350" r:id="rId15"/>
    <p:sldId id="349" r:id="rId16"/>
    <p:sldId id="321" r:id="rId17"/>
    <p:sldId id="264" r:id="rId18"/>
    <p:sldId id="269" r:id="rId19"/>
    <p:sldId id="368" r:id="rId20"/>
    <p:sldId id="340" r:id="rId21"/>
    <p:sldId id="299" r:id="rId22"/>
    <p:sldId id="339" r:id="rId23"/>
    <p:sldId id="300" r:id="rId24"/>
    <p:sldId id="352" r:id="rId25"/>
    <p:sldId id="344" r:id="rId26"/>
    <p:sldId id="273" r:id="rId27"/>
    <p:sldId id="367" r:id="rId28"/>
    <p:sldId id="324" r:id="rId29"/>
    <p:sldId id="282" r:id="rId30"/>
    <p:sldId id="342" r:id="rId31"/>
    <p:sldId id="354" r:id="rId32"/>
    <p:sldId id="361" r:id="rId33"/>
    <p:sldId id="310" r:id="rId34"/>
    <p:sldId id="314" r:id="rId35"/>
    <p:sldId id="336" r:id="rId36"/>
    <p:sldId id="287" r:id="rId37"/>
    <p:sldId id="295" r:id="rId38"/>
    <p:sldId id="294" r:id="rId39"/>
    <p:sldId id="302" r:id="rId40"/>
    <p:sldId id="359" r:id="rId41"/>
    <p:sldId id="341" r:id="rId42"/>
  </p:sldIdLst>
  <p:sldSz cx="9144000" cy="6858000" type="screen4x3"/>
  <p:notesSz cx="6858000" cy="9144000"/>
  <p:defaultTextStyle>
    <a:defPPr>
      <a:defRPr lang="tr-TR"/>
    </a:defPPr>
    <a:lvl1pPr algn="l" rtl="0" fontAlgn="base">
      <a:spcBef>
        <a:spcPct val="0"/>
      </a:spcBef>
      <a:spcAft>
        <a:spcPct val="0"/>
      </a:spcAft>
      <a:defRPr kern="1200">
        <a:solidFill>
          <a:schemeClr val="tx1"/>
        </a:solidFill>
        <a:latin typeface="Calibri" pitchFamily="34" charset="0"/>
        <a:ea typeface="+mn-ea"/>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0000"/>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00" d="100"/>
          <a:sy n="100" d="100"/>
        </p:scale>
        <p:origin x="-504" y="75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9528"/>
    </p:cViewPr>
  </p:sorterViewPr>
  <p:notesViewPr>
    <p:cSldViewPr>
      <p:cViewPr varScale="1">
        <p:scale>
          <a:sx n="88" d="100"/>
          <a:sy n="88" d="100"/>
        </p:scale>
        <p:origin x="-3870"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EE07DF1-730E-47BB-9769-95DEECE6DDE1}" type="doc">
      <dgm:prSet loTypeId="urn:microsoft.com/office/officeart/2005/8/layout/hierarchy3" loCatId="hierarchy" qsTypeId="urn:microsoft.com/office/officeart/2005/8/quickstyle/simple1#5" qsCatId="simple" csTypeId="urn:microsoft.com/office/officeart/2005/8/colors/colorful5" csCatId="colorful" phldr="1"/>
      <dgm:spPr/>
      <dgm:t>
        <a:bodyPr/>
        <a:lstStyle/>
        <a:p>
          <a:endParaRPr lang="tr-TR"/>
        </a:p>
      </dgm:t>
    </dgm:pt>
    <dgm:pt modelId="{3B9C25DE-8E5F-4DD5-9BD1-6CDE8E8E64BA}">
      <dgm:prSet phldrT="[Metin]"/>
      <dgm:spPr/>
      <dgm:t>
        <a:bodyPr/>
        <a:lstStyle/>
        <a:p>
          <a:r>
            <a:rPr lang="tr-TR" dirty="0" smtClean="0"/>
            <a:t>Kişisel Nedenler</a:t>
          </a:r>
          <a:endParaRPr lang="tr-TR" dirty="0"/>
        </a:p>
      </dgm:t>
    </dgm:pt>
    <dgm:pt modelId="{81529E66-E401-42F9-9ED6-79CA3EFDE06D}" type="parTrans" cxnId="{C82906BF-52F0-4BE0-97F9-A05FFDDB0BDC}">
      <dgm:prSet/>
      <dgm:spPr/>
      <dgm:t>
        <a:bodyPr/>
        <a:lstStyle/>
        <a:p>
          <a:endParaRPr lang="tr-TR"/>
        </a:p>
      </dgm:t>
    </dgm:pt>
    <dgm:pt modelId="{F8B1D789-A9B6-462C-A889-6E1636F7AC69}" type="sibTrans" cxnId="{C82906BF-52F0-4BE0-97F9-A05FFDDB0BDC}">
      <dgm:prSet/>
      <dgm:spPr/>
      <dgm:t>
        <a:bodyPr/>
        <a:lstStyle/>
        <a:p>
          <a:endParaRPr lang="tr-TR"/>
        </a:p>
      </dgm:t>
    </dgm:pt>
    <dgm:pt modelId="{AC19FA6A-64FE-4FAD-BDBE-9D24F1FA686B}">
      <dgm:prSet phldrT="[Metin]"/>
      <dgm:spPr/>
      <dgm:t>
        <a:bodyPr/>
        <a:lstStyle/>
        <a:p>
          <a:r>
            <a:rPr lang="tr-TR" dirty="0" smtClean="0"/>
            <a:t>Örgütsel Nedenler</a:t>
          </a:r>
          <a:endParaRPr lang="tr-TR" dirty="0"/>
        </a:p>
      </dgm:t>
    </dgm:pt>
    <dgm:pt modelId="{3C806DDA-4DB4-43C7-AE3F-D0281B313B75}" type="parTrans" cxnId="{056A325C-C6D6-43C4-A3B7-9EE2CA8F0EF4}">
      <dgm:prSet/>
      <dgm:spPr/>
      <dgm:t>
        <a:bodyPr/>
        <a:lstStyle/>
        <a:p>
          <a:endParaRPr lang="tr-TR"/>
        </a:p>
      </dgm:t>
    </dgm:pt>
    <dgm:pt modelId="{B347A5CE-6C3E-4B7F-A4AF-D7ED5A7E0F08}" type="sibTrans" cxnId="{056A325C-C6D6-43C4-A3B7-9EE2CA8F0EF4}">
      <dgm:prSet/>
      <dgm:spPr/>
      <dgm:t>
        <a:bodyPr/>
        <a:lstStyle/>
        <a:p>
          <a:endParaRPr lang="tr-TR"/>
        </a:p>
      </dgm:t>
    </dgm:pt>
    <dgm:pt modelId="{09F8E184-1243-4D8B-91F7-F923D11D97FF}">
      <dgm:prSet phldrT="[Metin]" custT="1"/>
      <dgm:spPr/>
      <dgm:t>
        <a:bodyPr/>
        <a:lstStyle/>
        <a:p>
          <a:r>
            <a:rPr lang="tr-TR" sz="2000" dirty="0" smtClean="0">
              <a:latin typeface="+mj-lt"/>
            </a:rPr>
            <a:t>Stres</a:t>
          </a:r>
          <a:endParaRPr lang="tr-TR" sz="2000" dirty="0">
            <a:latin typeface="+mj-lt"/>
          </a:endParaRPr>
        </a:p>
      </dgm:t>
    </dgm:pt>
    <dgm:pt modelId="{284EE093-BBB5-49FE-9B89-750CFDD69CC4}" type="parTrans" cxnId="{8AA2DC1E-0FF5-4D7A-BFA1-28FB8F1F32B1}">
      <dgm:prSet/>
      <dgm:spPr/>
      <dgm:t>
        <a:bodyPr/>
        <a:lstStyle/>
        <a:p>
          <a:endParaRPr lang="tr-TR"/>
        </a:p>
      </dgm:t>
    </dgm:pt>
    <dgm:pt modelId="{452E602A-9878-4689-BF40-2C4677B4348E}" type="sibTrans" cxnId="{8AA2DC1E-0FF5-4D7A-BFA1-28FB8F1F32B1}">
      <dgm:prSet/>
      <dgm:spPr/>
      <dgm:t>
        <a:bodyPr/>
        <a:lstStyle/>
        <a:p>
          <a:endParaRPr lang="tr-TR"/>
        </a:p>
      </dgm:t>
    </dgm:pt>
    <dgm:pt modelId="{2410003F-E3C7-44D6-8267-5C65BAEDF5E1}">
      <dgm:prSet custT="1"/>
      <dgm:spPr/>
      <dgm:t>
        <a:bodyPr/>
        <a:lstStyle/>
        <a:p>
          <a:r>
            <a:rPr lang="tr-TR" sz="2000" dirty="0" smtClean="0">
              <a:latin typeface="+mj-lt"/>
            </a:rPr>
            <a:t>Saldırganın Kişiliği ve Psikolojik Yapısı </a:t>
          </a:r>
          <a:endParaRPr lang="tr-TR" sz="2000" dirty="0">
            <a:latin typeface="+mj-lt"/>
          </a:endParaRPr>
        </a:p>
      </dgm:t>
    </dgm:pt>
    <dgm:pt modelId="{15B1A1CC-371A-450F-AF5A-E0008867A9CC}" type="parTrans" cxnId="{29065B9D-6221-4FA0-9690-830791C0E46A}">
      <dgm:prSet/>
      <dgm:spPr/>
      <dgm:t>
        <a:bodyPr/>
        <a:lstStyle/>
        <a:p>
          <a:endParaRPr lang="tr-TR"/>
        </a:p>
      </dgm:t>
    </dgm:pt>
    <dgm:pt modelId="{62122B1D-6B8C-495D-95A3-5D3EA93A50DF}" type="sibTrans" cxnId="{29065B9D-6221-4FA0-9690-830791C0E46A}">
      <dgm:prSet/>
      <dgm:spPr/>
      <dgm:t>
        <a:bodyPr/>
        <a:lstStyle/>
        <a:p>
          <a:endParaRPr lang="tr-TR"/>
        </a:p>
      </dgm:t>
    </dgm:pt>
    <dgm:pt modelId="{6D48BB19-4D02-4C61-91AA-55A2544B3283}">
      <dgm:prSet custT="1"/>
      <dgm:spPr/>
      <dgm:t>
        <a:bodyPr/>
        <a:lstStyle/>
        <a:p>
          <a:r>
            <a:rPr lang="tr-TR" sz="2000" dirty="0" smtClean="0">
              <a:latin typeface="+mj-lt"/>
            </a:rPr>
            <a:t>Mağdurun Kişiliği ve Psikolojik Yapısı</a:t>
          </a:r>
        </a:p>
      </dgm:t>
    </dgm:pt>
    <dgm:pt modelId="{CD03649E-1FC2-4D67-ACEA-D6B2B4AA41BD}" type="parTrans" cxnId="{6FCB966E-9968-42D2-90CE-56B6380BD2B3}">
      <dgm:prSet/>
      <dgm:spPr/>
      <dgm:t>
        <a:bodyPr/>
        <a:lstStyle/>
        <a:p>
          <a:endParaRPr lang="tr-TR"/>
        </a:p>
      </dgm:t>
    </dgm:pt>
    <dgm:pt modelId="{72ACEAAB-018B-4B2D-BC8A-C2290E5C8223}" type="sibTrans" cxnId="{6FCB966E-9968-42D2-90CE-56B6380BD2B3}">
      <dgm:prSet/>
      <dgm:spPr/>
      <dgm:t>
        <a:bodyPr/>
        <a:lstStyle/>
        <a:p>
          <a:endParaRPr lang="tr-TR"/>
        </a:p>
      </dgm:t>
    </dgm:pt>
    <dgm:pt modelId="{12E92C79-26DE-4C55-B718-37FE8A5C916F}">
      <dgm:prSet custT="1"/>
      <dgm:spPr/>
      <dgm:t>
        <a:bodyPr/>
        <a:lstStyle/>
        <a:p>
          <a:r>
            <a:rPr lang="tr-TR" sz="2000" dirty="0" smtClean="0">
              <a:latin typeface="+mj-lt"/>
            </a:rPr>
            <a:t>Kurumsallaşmamış Kurumlar</a:t>
          </a:r>
          <a:endParaRPr lang="tr-TR" sz="2000" dirty="0">
            <a:latin typeface="+mj-lt"/>
          </a:endParaRPr>
        </a:p>
      </dgm:t>
    </dgm:pt>
    <dgm:pt modelId="{DF759DA9-7AD0-4416-98A9-F7A1531EBBBA}" type="parTrans" cxnId="{7BE8ED46-E770-4C31-A0E9-76B55D353DD0}">
      <dgm:prSet/>
      <dgm:spPr/>
      <dgm:t>
        <a:bodyPr/>
        <a:lstStyle/>
        <a:p>
          <a:endParaRPr lang="tr-TR"/>
        </a:p>
      </dgm:t>
    </dgm:pt>
    <dgm:pt modelId="{4B11B52A-1955-404B-81BD-3B944D998772}" type="sibTrans" cxnId="{7BE8ED46-E770-4C31-A0E9-76B55D353DD0}">
      <dgm:prSet/>
      <dgm:spPr/>
      <dgm:t>
        <a:bodyPr/>
        <a:lstStyle/>
        <a:p>
          <a:endParaRPr lang="tr-TR"/>
        </a:p>
      </dgm:t>
    </dgm:pt>
    <dgm:pt modelId="{3F367F16-9EDA-42CE-BA63-F0AA7A4DF9E5}">
      <dgm:prSet custT="1"/>
      <dgm:spPr/>
      <dgm:t>
        <a:bodyPr/>
        <a:lstStyle/>
        <a:p>
          <a:r>
            <a:rPr lang="tr-TR" sz="2000" dirty="0" smtClean="0">
              <a:latin typeface="+mj-lt"/>
            </a:rPr>
            <a:t>Kötü Yönetim</a:t>
          </a:r>
          <a:endParaRPr lang="tr-TR" sz="2000" dirty="0">
            <a:latin typeface="+mj-lt"/>
          </a:endParaRPr>
        </a:p>
      </dgm:t>
    </dgm:pt>
    <dgm:pt modelId="{D05590CE-150F-4B3F-89B0-153832FF3A89}" type="parTrans" cxnId="{F2587FDC-A722-49F3-BB89-CCD76CCAE349}">
      <dgm:prSet/>
      <dgm:spPr/>
      <dgm:t>
        <a:bodyPr/>
        <a:lstStyle/>
        <a:p>
          <a:endParaRPr lang="tr-TR"/>
        </a:p>
      </dgm:t>
    </dgm:pt>
    <dgm:pt modelId="{A53261F7-C047-4C18-A730-A883F78B7436}" type="sibTrans" cxnId="{F2587FDC-A722-49F3-BB89-CCD76CCAE349}">
      <dgm:prSet/>
      <dgm:spPr/>
      <dgm:t>
        <a:bodyPr/>
        <a:lstStyle/>
        <a:p>
          <a:endParaRPr lang="tr-TR"/>
        </a:p>
      </dgm:t>
    </dgm:pt>
    <dgm:pt modelId="{57716862-2E1A-4329-B760-D21716210B7F}">
      <dgm:prSet custT="1"/>
      <dgm:spPr/>
      <dgm:t>
        <a:bodyPr/>
        <a:lstStyle/>
        <a:p>
          <a:r>
            <a:rPr lang="tr-TR" sz="2000" dirty="0" smtClean="0">
              <a:latin typeface="+mj-lt"/>
            </a:rPr>
            <a:t>Monotonluk</a:t>
          </a:r>
          <a:endParaRPr lang="tr-TR" sz="2000" dirty="0">
            <a:latin typeface="+mj-lt"/>
          </a:endParaRPr>
        </a:p>
      </dgm:t>
    </dgm:pt>
    <dgm:pt modelId="{D00FE703-8A7E-47AA-AF66-A369D1B7A47E}" type="parTrans" cxnId="{27816EEA-6EC4-478F-89F4-799905C2AF01}">
      <dgm:prSet/>
      <dgm:spPr/>
      <dgm:t>
        <a:bodyPr/>
        <a:lstStyle/>
        <a:p>
          <a:endParaRPr lang="tr-TR"/>
        </a:p>
      </dgm:t>
    </dgm:pt>
    <dgm:pt modelId="{51435F79-D5F0-4BD8-99C2-EE05114A3BEF}" type="sibTrans" cxnId="{27816EEA-6EC4-478F-89F4-799905C2AF01}">
      <dgm:prSet/>
      <dgm:spPr/>
      <dgm:t>
        <a:bodyPr/>
        <a:lstStyle/>
        <a:p>
          <a:endParaRPr lang="tr-TR"/>
        </a:p>
      </dgm:t>
    </dgm:pt>
    <dgm:pt modelId="{FF7F8685-CA01-4A2B-A282-BEF0D25268BA}">
      <dgm:prSet custT="1"/>
      <dgm:spPr/>
      <dgm:t>
        <a:bodyPr/>
        <a:lstStyle/>
        <a:p>
          <a:r>
            <a:rPr lang="tr-TR" sz="2000" dirty="0" smtClean="0">
              <a:latin typeface="+mj-lt"/>
            </a:rPr>
            <a:t>Liderin Duygusal Zekadan Yoksunluğu</a:t>
          </a:r>
          <a:endParaRPr lang="tr-TR" sz="2000" dirty="0">
            <a:latin typeface="+mj-lt"/>
          </a:endParaRPr>
        </a:p>
      </dgm:t>
    </dgm:pt>
    <dgm:pt modelId="{B1963C0E-7992-4F14-B441-586364D74B42}" type="parTrans" cxnId="{28CF4603-5F97-43E6-8770-273C067E061D}">
      <dgm:prSet/>
      <dgm:spPr/>
      <dgm:t>
        <a:bodyPr/>
        <a:lstStyle/>
        <a:p>
          <a:endParaRPr lang="tr-TR"/>
        </a:p>
      </dgm:t>
    </dgm:pt>
    <dgm:pt modelId="{52A8452B-C5B1-4722-A1B7-05AAD3D09515}" type="sibTrans" cxnId="{28CF4603-5F97-43E6-8770-273C067E061D}">
      <dgm:prSet/>
      <dgm:spPr/>
      <dgm:t>
        <a:bodyPr/>
        <a:lstStyle/>
        <a:p>
          <a:endParaRPr lang="tr-TR"/>
        </a:p>
      </dgm:t>
    </dgm:pt>
    <dgm:pt modelId="{FA81FF3C-1AA4-4059-B1ED-E1EDE76423FE}" type="pres">
      <dgm:prSet presAssocID="{2EE07DF1-730E-47BB-9769-95DEECE6DDE1}" presName="diagram" presStyleCnt="0">
        <dgm:presLayoutVars>
          <dgm:chPref val="1"/>
          <dgm:dir/>
          <dgm:animOne val="branch"/>
          <dgm:animLvl val="lvl"/>
          <dgm:resizeHandles/>
        </dgm:presLayoutVars>
      </dgm:prSet>
      <dgm:spPr/>
      <dgm:t>
        <a:bodyPr/>
        <a:lstStyle/>
        <a:p>
          <a:endParaRPr lang="tr-TR"/>
        </a:p>
      </dgm:t>
    </dgm:pt>
    <dgm:pt modelId="{5ECCCCFA-ACB5-4662-98D9-178AD1A30E36}" type="pres">
      <dgm:prSet presAssocID="{3B9C25DE-8E5F-4DD5-9BD1-6CDE8E8E64BA}" presName="root" presStyleCnt="0"/>
      <dgm:spPr/>
      <dgm:t>
        <a:bodyPr/>
        <a:lstStyle/>
        <a:p>
          <a:endParaRPr lang="tr-TR"/>
        </a:p>
      </dgm:t>
    </dgm:pt>
    <dgm:pt modelId="{0D291614-2847-486F-8844-8EF044F069D9}" type="pres">
      <dgm:prSet presAssocID="{3B9C25DE-8E5F-4DD5-9BD1-6CDE8E8E64BA}" presName="rootComposite" presStyleCnt="0"/>
      <dgm:spPr/>
      <dgm:t>
        <a:bodyPr/>
        <a:lstStyle/>
        <a:p>
          <a:endParaRPr lang="tr-TR"/>
        </a:p>
      </dgm:t>
    </dgm:pt>
    <dgm:pt modelId="{BC7F00DF-A12C-4667-BDC0-58482852F192}" type="pres">
      <dgm:prSet presAssocID="{3B9C25DE-8E5F-4DD5-9BD1-6CDE8E8E64BA}" presName="rootText" presStyleLbl="node1" presStyleIdx="0" presStyleCnt="2" custScaleX="445425" custScaleY="162087" custLinFactY="25007" custLinFactNeighborX="37614" custLinFactNeighborY="100000"/>
      <dgm:spPr/>
      <dgm:t>
        <a:bodyPr/>
        <a:lstStyle/>
        <a:p>
          <a:endParaRPr lang="tr-TR"/>
        </a:p>
      </dgm:t>
    </dgm:pt>
    <dgm:pt modelId="{18EAB48E-B854-46A4-82D8-3F14ABD7D932}" type="pres">
      <dgm:prSet presAssocID="{3B9C25DE-8E5F-4DD5-9BD1-6CDE8E8E64BA}" presName="rootConnector" presStyleLbl="node1" presStyleIdx="0" presStyleCnt="2"/>
      <dgm:spPr/>
      <dgm:t>
        <a:bodyPr/>
        <a:lstStyle/>
        <a:p>
          <a:endParaRPr lang="tr-TR"/>
        </a:p>
      </dgm:t>
    </dgm:pt>
    <dgm:pt modelId="{C5D7AFF1-4244-4DAD-82C0-9EDC5B1CBE08}" type="pres">
      <dgm:prSet presAssocID="{3B9C25DE-8E5F-4DD5-9BD1-6CDE8E8E64BA}" presName="childShape" presStyleCnt="0"/>
      <dgm:spPr/>
      <dgm:t>
        <a:bodyPr/>
        <a:lstStyle/>
        <a:p>
          <a:endParaRPr lang="tr-TR"/>
        </a:p>
      </dgm:t>
    </dgm:pt>
    <dgm:pt modelId="{F8402C9E-3D14-47F2-8030-8B4F6D455C28}" type="pres">
      <dgm:prSet presAssocID="{15B1A1CC-371A-450F-AF5A-E0008867A9CC}" presName="Name13" presStyleLbl="parChTrans1D2" presStyleIdx="0" presStyleCnt="7"/>
      <dgm:spPr/>
      <dgm:t>
        <a:bodyPr/>
        <a:lstStyle/>
        <a:p>
          <a:endParaRPr lang="tr-TR"/>
        </a:p>
      </dgm:t>
    </dgm:pt>
    <dgm:pt modelId="{E3AE2DAA-CC21-49BA-A355-866B248679AC}" type="pres">
      <dgm:prSet presAssocID="{2410003F-E3C7-44D6-8267-5C65BAEDF5E1}" presName="childText" presStyleLbl="bgAcc1" presStyleIdx="0" presStyleCnt="7" custScaleX="480120" custScaleY="202324" custLinFactY="100000" custLinFactNeighborX="2559" custLinFactNeighborY="168174">
        <dgm:presLayoutVars>
          <dgm:bulletEnabled val="1"/>
        </dgm:presLayoutVars>
      </dgm:prSet>
      <dgm:spPr/>
      <dgm:t>
        <a:bodyPr/>
        <a:lstStyle/>
        <a:p>
          <a:endParaRPr lang="tr-TR"/>
        </a:p>
      </dgm:t>
    </dgm:pt>
    <dgm:pt modelId="{59D3D487-10F8-454C-9816-C92653DA1F84}" type="pres">
      <dgm:prSet presAssocID="{CD03649E-1FC2-4D67-ACEA-D6B2B4AA41BD}" presName="Name13" presStyleLbl="parChTrans1D2" presStyleIdx="1" presStyleCnt="7"/>
      <dgm:spPr/>
      <dgm:t>
        <a:bodyPr/>
        <a:lstStyle/>
        <a:p>
          <a:endParaRPr lang="tr-TR"/>
        </a:p>
      </dgm:t>
    </dgm:pt>
    <dgm:pt modelId="{344500DE-B1BD-47EB-8DB9-5B8B58BB5CE8}" type="pres">
      <dgm:prSet presAssocID="{6D48BB19-4D02-4C61-91AA-55A2544B3283}" presName="childText" presStyleLbl="bgAcc1" presStyleIdx="1" presStyleCnt="7" custScaleX="509302" custScaleY="275208" custLinFactY="100000" custLinFactNeighborX="-24110" custLinFactNeighborY="196872">
        <dgm:presLayoutVars>
          <dgm:bulletEnabled val="1"/>
        </dgm:presLayoutVars>
      </dgm:prSet>
      <dgm:spPr/>
      <dgm:t>
        <a:bodyPr/>
        <a:lstStyle/>
        <a:p>
          <a:endParaRPr lang="tr-TR"/>
        </a:p>
      </dgm:t>
    </dgm:pt>
    <dgm:pt modelId="{16CEF9B3-7A4D-4193-A61C-84E3BF387A73}" type="pres">
      <dgm:prSet presAssocID="{AC19FA6A-64FE-4FAD-BDBE-9D24F1FA686B}" presName="root" presStyleCnt="0"/>
      <dgm:spPr/>
      <dgm:t>
        <a:bodyPr/>
        <a:lstStyle/>
        <a:p>
          <a:endParaRPr lang="tr-TR"/>
        </a:p>
      </dgm:t>
    </dgm:pt>
    <dgm:pt modelId="{7BE26D89-27E1-4158-B2FB-CDB907BB35F5}" type="pres">
      <dgm:prSet presAssocID="{AC19FA6A-64FE-4FAD-BDBE-9D24F1FA686B}" presName="rootComposite" presStyleCnt="0"/>
      <dgm:spPr/>
      <dgm:t>
        <a:bodyPr/>
        <a:lstStyle/>
        <a:p>
          <a:endParaRPr lang="tr-TR"/>
        </a:p>
      </dgm:t>
    </dgm:pt>
    <dgm:pt modelId="{588EE87F-F637-4808-98F6-2A17D19604F5}" type="pres">
      <dgm:prSet presAssocID="{AC19FA6A-64FE-4FAD-BDBE-9D24F1FA686B}" presName="rootText" presStyleLbl="node1" presStyleIdx="1" presStyleCnt="2" custScaleX="362944" custScaleY="128990" custLinFactNeighborX="97175" custLinFactNeighborY="-46450"/>
      <dgm:spPr/>
      <dgm:t>
        <a:bodyPr/>
        <a:lstStyle/>
        <a:p>
          <a:endParaRPr lang="tr-TR"/>
        </a:p>
      </dgm:t>
    </dgm:pt>
    <dgm:pt modelId="{697DF4AB-B06E-4D49-B9E2-21B21295C348}" type="pres">
      <dgm:prSet presAssocID="{AC19FA6A-64FE-4FAD-BDBE-9D24F1FA686B}" presName="rootConnector" presStyleLbl="node1" presStyleIdx="1" presStyleCnt="2"/>
      <dgm:spPr/>
      <dgm:t>
        <a:bodyPr/>
        <a:lstStyle/>
        <a:p>
          <a:endParaRPr lang="tr-TR"/>
        </a:p>
      </dgm:t>
    </dgm:pt>
    <dgm:pt modelId="{F3780163-D52D-47C3-A846-AB6F16403277}" type="pres">
      <dgm:prSet presAssocID="{AC19FA6A-64FE-4FAD-BDBE-9D24F1FA686B}" presName="childShape" presStyleCnt="0"/>
      <dgm:spPr/>
      <dgm:t>
        <a:bodyPr/>
        <a:lstStyle/>
        <a:p>
          <a:endParaRPr lang="tr-TR"/>
        </a:p>
      </dgm:t>
    </dgm:pt>
    <dgm:pt modelId="{05582A6B-C65F-41BF-AA66-D348D830A671}" type="pres">
      <dgm:prSet presAssocID="{D05590CE-150F-4B3F-89B0-153832FF3A89}" presName="Name13" presStyleLbl="parChTrans1D2" presStyleIdx="2" presStyleCnt="7"/>
      <dgm:spPr/>
      <dgm:t>
        <a:bodyPr/>
        <a:lstStyle/>
        <a:p>
          <a:endParaRPr lang="tr-TR"/>
        </a:p>
      </dgm:t>
    </dgm:pt>
    <dgm:pt modelId="{1791ED88-8B0A-4F72-A433-4346FF487DCA}" type="pres">
      <dgm:prSet presAssocID="{3F367F16-9EDA-42CE-BA63-F0AA7A4DF9E5}" presName="childText" presStyleLbl="bgAcc1" presStyleIdx="2" presStyleCnt="7" custScaleX="276687" custScaleY="235331" custLinFactX="184757" custLinFactNeighborX="200000" custLinFactNeighborY="-30519">
        <dgm:presLayoutVars>
          <dgm:bulletEnabled val="1"/>
        </dgm:presLayoutVars>
      </dgm:prSet>
      <dgm:spPr/>
      <dgm:t>
        <a:bodyPr/>
        <a:lstStyle/>
        <a:p>
          <a:endParaRPr lang="tr-TR"/>
        </a:p>
      </dgm:t>
    </dgm:pt>
    <dgm:pt modelId="{2500A7C1-B75E-44B8-BFB1-E87B7E22B816}" type="pres">
      <dgm:prSet presAssocID="{DF759DA9-7AD0-4416-98A9-F7A1531EBBBA}" presName="Name13" presStyleLbl="parChTrans1D2" presStyleIdx="3" presStyleCnt="7"/>
      <dgm:spPr/>
      <dgm:t>
        <a:bodyPr/>
        <a:lstStyle/>
        <a:p>
          <a:endParaRPr lang="tr-TR"/>
        </a:p>
      </dgm:t>
    </dgm:pt>
    <dgm:pt modelId="{251DD3A6-0CC8-4F8C-9204-9CF5039D546D}" type="pres">
      <dgm:prSet presAssocID="{12E92C79-26DE-4C55-B718-37FE8A5C916F}" presName="childText" presStyleLbl="bgAcc1" presStyleIdx="3" presStyleCnt="7" custScaleX="428791" custScaleY="161517" custLinFactNeighborX="74435" custLinFactNeighborY="-6272">
        <dgm:presLayoutVars>
          <dgm:bulletEnabled val="1"/>
        </dgm:presLayoutVars>
      </dgm:prSet>
      <dgm:spPr/>
      <dgm:t>
        <a:bodyPr/>
        <a:lstStyle/>
        <a:p>
          <a:endParaRPr lang="tr-TR"/>
        </a:p>
      </dgm:t>
    </dgm:pt>
    <dgm:pt modelId="{A340C8A5-AD12-4FD7-8F69-D0915943A6B2}" type="pres">
      <dgm:prSet presAssocID="{284EE093-BBB5-49FE-9B89-750CFDD69CC4}" presName="Name13" presStyleLbl="parChTrans1D2" presStyleIdx="4" presStyleCnt="7"/>
      <dgm:spPr/>
      <dgm:t>
        <a:bodyPr/>
        <a:lstStyle/>
        <a:p>
          <a:endParaRPr lang="tr-TR"/>
        </a:p>
      </dgm:t>
    </dgm:pt>
    <dgm:pt modelId="{D17BE646-5AEF-4BD3-A76A-E8A44AA0C53B}" type="pres">
      <dgm:prSet presAssocID="{09F8E184-1243-4D8B-91F7-F923D11D97FF}" presName="childText" presStyleLbl="bgAcc1" presStyleIdx="4" presStyleCnt="7" custScaleX="286062" custScaleY="151475" custLinFactX="81850" custLinFactNeighborX="100000" custLinFactNeighborY="-21728">
        <dgm:presLayoutVars>
          <dgm:bulletEnabled val="1"/>
        </dgm:presLayoutVars>
      </dgm:prSet>
      <dgm:spPr/>
      <dgm:t>
        <a:bodyPr/>
        <a:lstStyle/>
        <a:p>
          <a:endParaRPr lang="tr-TR"/>
        </a:p>
      </dgm:t>
    </dgm:pt>
    <dgm:pt modelId="{853714D8-A9EA-4D0A-A8D6-802526F4AB85}" type="pres">
      <dgm:prSet presAssocID="{B1963C0E-7992-4F14-B441-586364D74B42}" presName="Name13" presStyleLbl="parChTrans1D2" presStyleIdx="5" presStyleCnt="7"/>
      <dgm:spPr/>
      <dgm:t>
        <a:bodyPr/>
        <a:lstStyle/>
        <a:p>
          <a:endParaRPr lang="tr-TR"/>
        </a:p>
      </dgm:t>
    </dgm:pt>
    <dgm:pt modelId="{93734ECE-9A22-4A32-8FEF-0997CD892A5D}" type="pres">
      <dgm:prSet presAssocID="{FF7F8685-CA01-4A2B-A282-BEF0D25268BA}" presName="childText" presStyleLbl="bgAcc1" presStyleIdx="5" presStyleCnt="7" custScaleX="334639" custScaleY="207513" custLinFactX="6166" custLinFactNeighborX="100000" custLinFactNeighborY="-1426">
        <dgm:presLayoutVars>
          <dgm:bulletEnabled val="1"/>
        </dgm:presLayoutVars>
      </dgm:prSet>
      <dgm:spPr/>
      <dgm:t>
        <a:bodyPr/>
        <a:lstStyle/>
        <a:p>
          <a:endParaRPr lang="tr-TR"/>
        </a:p>
      </dgm:t>
    </dgm:pt>
    <dgm:pt modelId="{5ABA528A-1C20-4A45-AFFB-289D5F18EB3B}" type="pres">
      <dgm:prSet presAssocID="{D00FE703-8A7E-47AA-AF66-A369D1B7A47E}" presName="Name13" presStyleLbl="parChTrans1D2" presStyleIdx="6" presStyleCnt="7"/>
      <dgm:spPr/>
      <dgm:t>
        <a:bodyPr/>
        <a:lstStyle/>
        <a:p>
          <a:endParaRPr lang="tr-TR"/>
        </a:p>
      </dgm:t>
    </dgm:pt>
    <dgm:pt modelId="{D19C5CCE-964F-47D8-B51B-978031B76D14}" type="pres">
      <dgm:prSet presAssocID="{57716862-2E1A-4329-B760-D21716210B7F}" presName="childText" presStyleLbl="bgAcc1" presStyleIdx="6" presStyleCnt="7" custFlipHor="1" custScaleX="484300" custLinFactNeighborX="2101" custLinFactNeighborY="-6888">
        <dgm:presLayoutVars>
          <dgm:bulletEnabled val="1"/>
        </dgm:presLayoutVars>
      </dgm:prSet>
      <dgm:spPr/>
      <dgm:t>
        <a:bodyPr/>
        <a:lstStyle/>
        <a:p>
          <a:endParaRPr lang="tr-TR"/>
        </a:p>
      </dgm:t>
    </dgm:pt>
  </dgm:ptLst>
  <dgm:cxnLst>
    <dgm:cxn modelId="{34D73989-43A4-4689-BC1F-4238231F1AF2}" type="presOf" srcId="{3B9C25DE-8E5F-4DD5-9BD1-6CDE8E8E64BA}" destId="{BC7F00DF-A12C-4667-BDC0-58482852F192}" srcOrd="0" destOrd="0" presId="urn:microsoft.com/office/officeart/2005/8/layout/hierarchy3"/>
    <dgm:cxn modelId="{93D1B25C-DEE6-4C08-BD27-F60A09263982}" type="presOf" srcId="{57716862-2E1A-4329-B760-D21716210B7F}" destId="{D19C5CCE-964F-47D8-B51B-978031B76D14}" srcOrd="0" destOrd="0" presId="urn:microsoft.com/office/officeart/2005/8/layout/hierarchy3"/>
    <dgm:cxn modelId="{29065B9D-6221-4FA0-9690-830791C0E46A}" srcId="{3B9C25DE-8E5F-4DD5-9BD1-6CDE8E8E64BA}" destId="{2410003F-E3C7-44D6-8267-5C65BAEDF5E1}" srcOrd="0" destOrd="0" parTransId="{15B1A1CC-371A-450F-AF5A-E0008867A9CC}" sibTransId="{62122B1D-6B8C-495D-95A3-5D3EA93A50DF}"/>
    <dgm:cxn modelId="{77C9D79E-D4B5-4C63-A6D3-9BFAE32A0F5C}" type="presOf" srcId="{D00FE703-8A7E-47AA-AF66-A369D1B7A47E}" destId="{5ABA528A-1C20-4A45-AFFB-289D5F18EB3B}" srcOrd="0" destOrd="0" presId="urn:microsoft.com/office/officeart/2005/8/layout/hierarchy3"/>
    <dgm:cxn modelId="{056A325C-C6D6-43C4-A3B7-9EE2CA8F0EF4}" srcId="{2EE07DF1-730E-47BB-9769-95DEECE6DDE1}" destId="{AC19FA6A-64FE-4FAD-BDBE-9D24F1FA686B}" srcOrd="1" destOrd="0" parTransId="{3C806DDA-4DB4-43C7-AE3F-D0281B313B75}" sibTransId="{B347A5CE-6C3E-4B7F-A4AF-D7ED5A7E0F08}"/>
    <dgm:cxn modelId="{A0B4C526-D35B-431F-9254-1280D362AC10}" type="presOf" srcId="{2EE07DF1-730E-47BB-9769-95DEECE6DDE1}" destId="{FA81FF3C-1AA4-4059-B1ED-E1EDE76423FE}" srcOrd="0" destOrd="0" presId="urn:microsoft.com/office/officeart/2005/8/layout/hierarchy3"/>
    <dgm:cxn modelId="{27816EEA-6EC4-478F-89F4-799905C2AF01}" srcId="{AC19FA6A-64FE-4FAD-BDBE-9D24F1FA686B}" destId="{57716862-2E1A-4329-B760-D21716210B7F}" srcOrd="4" destOrd="0" parTransId="{D00FE703-8A7E-47AA-AF66-A369D1B7A47E}" sibTransId="{51435F79-D5F0-4BD8-99C2-EE05114A3BEF}"/>
    <dgm:cxn modelId="{8AA2DC1E-0FF5-4D7A-BFA1-28FB8F1F32B1}" srcId="{AC19FA6A-64FE-4FAD-BDBE-9D24F1FA686B}" destId="{09F8E184-1243-4D8B-91F7-F923D11D97FF}" srcOrd="2" destOrd="0" parTransId="{284EE093-BBB5-49FE-9B89-750CFDD69CC4}" sibTransId="{452E602A-9878-4689-BF40-2C4677B4348E}"/>
    <dgm:cxn modelId="{CE94906B-9DBF-453F-AFAC-DA3A64E8C605}" type="presOf" srcId="{DF759DA9-7AD0-4416-98A9-F7A1531EBBBA}" destId="{2500A7C1-B75E-44B8-BFB1-E87B7E22B816}" srcOrd="0" destOrd="0" presId="urn:microsoft.com/office/officeart/2005/8/layout/hierarchy3"/>
    <dgm:cxn modelId="{F9F13F6C-3DE5-442E-B809-B4876E122602}" type="presOf" srcId="{AC19FA6A-64FE-4FAD-BDBE-9D24F1FA686B}" destId="{588EE87F-F637-4808-98F6-2A17D19604F5}" srcOrd="0" destOrd="0" presId="urn:microsoft.com/office/officeart/2005/8/layout/hierarchy3"/>
    <dgm:cxn modelId="{D892DEA2-2901-423B-BFD1-B87D158DEC7F}" type="presOf" srcId="{6D48BB19-4D02-4C61-91AA-55A2544B3283}" destId="{344500DE-B1BD-47EB-8DB9-5B8B58BB5CE8}" srcOrd="0" destOrd="0" presId="urn:microsoft.com/office/officeart/2005/8/layout/hierarchy3"/>
    <dgm:cxn modelId="{2E50FD54-195A-4CB6-8074-5E06CF137F14}" type="presOf" srcId="{284EE093-BBB5-49FE-9B89-750CFDD69CC4}" destId="{A340C8A5-AD12-4FD7-8F69-D0915943A6B2}" srcOrd="0" destOrd="0" presId="urn:microsoft.com/office/officeart/2005/8/layout/hierarchy3"/>
    <dgm:cxn modelId="{CEC42B3A-C16D-4BFD-815C-8D8D9DEAF4AA}" type="presOf" srcId="{D05590CE-150F-4B3F-89B0-153832FF3A89}" destId="{05582A6B-C65F-41BF-AA66-D348D830A671}" srcOrd="0" destOrd="0" presId="urn:microsoft.com/office/officeart/2005/8/layout/hierarchy3"/>
    <dgm:cxn modelId="{F2587FDC-A722-49F3-BB89-CCD76CCAE349}" srcId="{AC19FA6A-64FE-4FAD-BDBE-9D24F1FA686B}" destId="{3F367F16-9EDA-42CE-BA63-F0AA7A4DF9E5}" srcOrd="0" destOrd="0" parTransId="{D05590CE-150F-4B3F-89B0-153832FF3A89}" sibTransId="{A53261F7-C047-4C18-A730-A883F78B7436}"/>
    <dgm:cxn modelId="{0988869A-75C4-4115-ABB4-2D828C8282C9}" type="presOf" srcId="{09F8E184-1243-4D8B-91F7-F923D11D97FF}" destId="{D17BE646-5AEF-4BD3-A76A-E8A44AA0C53B}" srcOrd="0" destOrd="0" presId="urn:microsoft.com/office/officeart/2005/8/layout/hierarchy3"/>
    <dgm:cxn modelId="{C82906BF-52F0-4BE0-97F9-A05FFDDB0BDC}" srcId="{2EE07DF1-730E-47BB-9769-95DEECE6DDE1}" destId="{3B9C25DE-8E5F-4DD5-9BD1-6CDE8E8E64BA}" srcOrd="0" destOrd="0" parTransId="{81529E66-E401-42F9-9ED6-79CA3EFDE06D}" sibTransId="{F8B1D789-A9B6-462C-A889-6E1636F7AC69}"/>
    <dgm:cxn modelId="{D440040F-B93A-48A7-B8EF-4E446F334B81}" type="presOf" srcId="{FF7F8685-CA01-4A2B-A282-BEF0D25268BA}" destId="{93734ECE-9A22-4A32-8FEF-0997CD892A5D}" srcOrd="0" destOrd="0" presId="urn:microsoft.com/office/officeart/2005/8/layout/hierarchy3"/>
    <dgm:cxn modelId="{C46D56C2-A7D7-40FE-B19F-69B64549483A}" type="presOf" srcId="{CD03649E-1FC2-4D67-ACEA-D6B2B4AA41BD}" destId="{59D3D487-10F8-454C-9816-C92653DA1F84}" srcOrd="0" destOrd="0" presId="urn:microsoft.com/office/officeart/2005/8/layout/hierarchy3"/>
    <dgm:cxn modelId="{53794234-70FC-4C57-A4C0-CFCA7721320E}" type="presOf" srcId="{3F367F16-9EDA-42CE-BA63-F0AA7A4DF9E5}" destId="{1791ED88-8B0A-4F72-A433-4346FF487DCA}" srcOrd="0" destOrd="0" presId="urn:microsoft.com/office/officeart/2005/8/layout/hierarchy3"/>
    <dgm:cxn modelId="{6FCB966E-9968-42D2-90CE-56B6380BD2B3}" srcId="{3B9C25DE-8E5F-4DD5-9BD1-6CDE8E8E64BA}" destId="{6D48BB19-4D02-4C61-91AA-55A2544B3283}" srcOrd="1" destOrd="0" parTransId="{CD03649E-1FC2-4D67-ACEA-D6B2B4AA41BD}" sibTransId="{72ACEAAB-018B-4B2D-BC8A-C2290E5C8223}"/>
    <dgm:cxn modelId="{EC0CF311-4896-469C-8F84-819FC58FD0DF}" type="presOf" srcId="{AC19FA6A-64FE-4FAD-BDBE-9D24F1FA686B}" destId="{697DF4AB-B06E-4D49-B9E2-21B21295C348}" srcOrd="1" destOrd="0" presId="urn:microsoft.com/office/officeart/2005/8/layout/hierarchy3"/>
    <dgm:cxn modelId="{C1018B82-1DB1-4778-98EE-9F400CEE77AB}" type="presOf" srcId="{B1963C0E-7992-4F14-B441-586364D74B42}" destId="{853714D8-A9EA-4D0A-A8D6-802526F4AB85}" srcOrd="0" destOrd="0" presId="urn:microsoft.com/office/officeart/2005/8/layout/hierarchy3"/>
    <dgm:cxn modelId="{83860BF1-86B3-4F27-9590-178BF9EEA626}" type="presOf" srcId="{12E92C79-26DE-4C55-B718-37FE8A5C916F}" destId="{251DD3A6-0CC8-4F8C-9204-9CF5039D546D}" srcOrd="0" destOrd="0" presId="urn:microsoft.com/office/officeart/2005/8/layout/hierarchy3"/>
    <dgm:cxn modelId="{7BE8ED46-E770-4C31-A0E9-76B55D353DD0}" srcId="{AC19FA6A-64FE-4FAD-BDBE-9D24F1FA686B}" destId="{12E92C79-26DE-4C55-B718-37FE8A5C916F}" srcOrd="1" destOrd="0" parTransId="{DF759DA9-7AD0-4416-98A9-F7A1531EBBBA}" sibTransId="{4B11B52A-1955-404B-81BD-3B944D998772}"/>
    <dgm:cxn modelId="{46812348-3B78-4ABA-B502-369C8CB08B54}" type="presOf" srcId="{15B1A1CC-371A-450F-AF5A-E0008867A9CC}" destId="{F8402C9E-3D14-47F2-8030-8B4F6D455C28}" srcOrd="0" destOrd="0" presId="urn:microsoft.com/office/officeart/2005/8/layout/hierarchy3"/>
    <dgm:cxn modelId="{28CF4603-5F97-43E6-8770-273C067E061D}" srcId="{AC19FA6A-64FE-4FAD-BDBE-9D24F1FA686B}" destId="{FF7F8685-CA01-4A2B-A282-BEF0D25268BA}" srcOrd="3" destOrd="0" parTransId="{B1963C0E-7992-4F14-B441-586364D74B42}" sibTransId="{52A8452B-C5B1-4722-A1B7-05AAD3D09515}"/>
    <dgm:cxn modelId="{81E4DD95-89B8-4C55-8309-E894F1701421}" type="presOf" srcId="{2410003F-E3C7-44D6-8267-5C65BAEDF5E1}" destId="{E3AE2DAA-CC21-49BA-A355-866B248679AC}" srcOrd="0" destOrd="0" presId="urn:microsoft.com/office/officeart/2005/8/layout/hierarchy3"/>
    <dgm:cxn modelId="{98B94201-E71D-4401-A408-B7BEB1AC8CB3}" type="presOf" srcId="{3B9C25DE-8E5F-4DD5-9BD1-6CDE8E8E64BA}" destId="{18EAB48E-B854-46A4-82D8-3F14ABD7D932}" srcOrd="1" destOrd="0" presId="urn:microsoft.com/office/officeart/2005/8/layout/hierarchy3"/>
    <dgm:cxn modelId="{AD6782F3-936D-4FF5-B9CF-9D7DA64E9730}" type="presParOf" srcId="{FA81FF3C-1AA4-4059-B1ED-E1EDE76423FE}" destId="{5ECCCCFA-ACB5-4662-98D9-178AD1A30E36}" srcOrd="0" destOrd="0" presId="urn:microsoft.com/office/officeart/2005/8/layout/hierarchy3"/>
    <dgm:cxn modelId="{31F6D6BA-1050-4053-BDAE-0C60F3F4C1E7}" type="presParOf" srcId="{5ECCCCFA-ACB5-4662-98D9-178AD1A30E36}" destId="{0D291614-2847-486F-8844-8EF044F069D9}" srcOrd="0" destOrd="0" presId="urn:microsoft.com/office/officeart/2005/8/layout/hierarchy3"/>
    <dgm:cxn modelId="{6EB2C20F-7DE9-464D-B9A9-EBC1879FBF27}" type="presParOf" srcId="{0D291614-2847-486F-8844-8EF044F069D9}" destId="{BC7F00DF-A12C-4667-BDC0-58482852F192}" srcOrd="0" destOrd="0" presId="urn:microsoft.com/office/officeart/2005/8/layout/hierarchy3"/>
    <dgm:cxn modelId="{20706D23-55C3-4D96-A2B5-6359A4D13B0F}" type="presParOf" srcId="{0D291614-2847-486F-8844-8EF044F069D9}" destId="{18EAB48E-B854-46A4-82D8-3F14ABD7D932}" srcOrd="1" destOrd="0" presId="urn:microsoft.com/office/officeart/2005/8/layout/hierarchy3"/>
    <dgm:cxn modelId="{3841CDAB-B66B-42FB-A809-1424F9837157}" type="presParOf" srcId="{5ECCCCFA-ACB5-4662-98D9-178AD1A30E36}" destId="{C5D7AFF1-4244-4DAD-82C0-9EDC5B1CBE08}" srcOrd="1" destOrd="0" presId="urn:microsoft.com/office/officeart/2005/8/layout/hierarchy3"/>
    <dgm:cxn modelId="{0FE895DB-3F54-42A0-923B-407209F25D8B}" type="presParOf" srcId="{C5D7AFF1-4244-4DAD-82C0-9EDC5B1CBE08}" destId="{F8402C9E-3D14-47F2-8030-8B4F6D455C28}" srcOrd="0" destOrd="0" presId="urn:microsoft.com/office/officeart/2005/8/layout/hierarchy3"/>
    <dgm:cxn modelId="{422FF0E8-185E-46AB-82E4-BF0B28C909F1}" type="presParOf" srcId="{C5D7AFF1-4244-4DAD-82C0-9EDC5B1CBE08}" destId="{E3AE2DAA-CC21-49BA-A355-866B248679AC}" srcOrd="1" destOrd="0" presId="urn:microsoft.com/office/officeart/2005/8/layout/hierarchy3"/>
    <dgm:cxn modelId="{5859750A-417D-4EDB-B577-13FE00E08F8B}" type="presParOf" srcId="{C5D7AFF1-4244-4DAD-82C0-9EDC5B1CBE08}" destId="{59D3D487-10F8-454C-9816-C92653DA1F84}" srcOrd="2" destOrd="0" presId="urn:microsoft.com/office/officeart/2005/8/layout/hierarchy3"/>
    <dgm:cxn modelId="{620AABB2-D495-4016-8619-0931D992F855}" type="presParOf" srcId="{C5D7AFF1-4244-4DAD-82C0-9EDC5B1CBE08}" destId="{344500DE-B1BD-47EB-8DB9-5B8B58BB5CE8}" srcOrd="3" destOrd="0" presId="urn:microsoft.com/office/officeart/2005/8/layout/hierarchy3"/>
    <dgm:cxn modelId="{02F4316C-F976-4A38-8E2C-FABFECF782B5}" type="presParOf" srcId="{FA81FF3C-1AA4-4059-B1ED-E1EDE76423FE}" destId="{16CEF9B3-7A4D-4193-A61C-84E3BF387A73}" srcOrd="1" destOrd="0" presId="urn:microsoft.com/office/officeart/2005/8/layout/hierarchy3"/>
    <dgm:cxn modelId="{B90DE0C8-07F7-4DA6-A3AC-2088A629CEDE}" type="presParOf" srcId="{16CEF9B3-7A4D-4193-A61C-84E3BF387A73}" destId="{7BE26D89-27E1-4158-B2FB-CDB907BB35F5}" srcOrd="0" destOrd="0" presId="urn:microsoft.com/office/officeart/2005/8/layout/hierarchy3"/>
    <dgm:cxn modelId="{F8F85370-7FED-41CC-A667-36052BB073C7}" type="presParOf" srcId="{7BE26D89-27E1-4158-B2FB-CDB907BB35F5}" destId="{588EE87F-F637-4808-98F6-2A17D19604F5}" srcOrd="0" destOrd="0" presId="urn:microsoft.com/office/officeart/2005/8/layout/hierarchy3"/>
    <dgm:cxn modelId="{95C69038-8975-4E47-979B-91EC184BD234}" type="presParOf" srcId="{7BE26D89-27E1-4158-B2FB-CDB907BB35F5}" destId="{697DF4AB-B06E-4D49-B9E2-21B21295C348}" srcOrd="1" destOrd="0" presId="urn:microsoft.com/office/officeart/2005/8/layout/hierarchy3"/>
    <dgm:cxn modelId="{29006B08-97D6-49FC-BCC4-683730D929F5}" type="presParOf" srcId="{16CEF9B3-7A4D-4193-A61C-84E3BF387A73}" destId="{F3780163-D52D-47C3-A846-AB6F16403277}" srcOrd="1" destOrd="0" presId="urn:microsoft.com/office/officeart/2005/8/layout/hierarchy3"/>
    <dgm:cxn modelId="{7178128C-AD5C-482D-BBAE-5328BF68AE57}" type="presParOf" srcId="{F3780163-D52D-47C3-A846-AB6F16403277}" destId="{05582A6B-C65F-41BF-AA66-D348D830A671}" srcOrd="0" destOrd="0" presId="urn:microsoft.com/office/officeart/2005/8/layout/hierarchy3"/>
    <dgm:cxn modelId="{BC550FC9-8D41-42CD-817C-44E6677AED95}" type="presParOf" srcId="{F3780163-D52D-47C3-A846-AB6F16403277}" destId="{1791ED88-8B0A-4F72-A433-4346FF487DCA}" srcOrd="1" destOrd="0" presId="urn:microsoft.com/office/officeart/2005/8/layout/hierarchy3"/>
    <dgm:cxn modelId="{3676BE63-183B-4DFB-A9C3-1CDEEDCEA1F5}" type="presParOf" srcId="{F3780163-D52D-47C3-A846-AB6F16403277}" destId="{2500A7C1-B75E-44B8-BFB1-E87B7E22B816}" srcOrd="2" destOrd="0" presId="urn:microsoft.com/office/officeart/2005/8/layout/hierarchy3"/>
    <dgm:cxn modelId="{A513F832-F6A1-4572-BE04-4D4D25A7C7A1}" type="presParOf" srcId="{F3780163-D52D-47C3-A846-AB6F16403277}" destId="{251DD3A6-0CC8-4F8C-9204-9CF5039D546D}" srcOrd="3" destOrd="0" presId="urn:microsoft.com/office/officeart/2005/8/layout/hierarchy3"/>
    <dgm:cxn modelId="{582DA10F-26FD-4A7E-B6EA-8471577C2C83}" type="presParOf" srcId="{F3780163-D52D-47C3-A846-AB6F16403277}" destId="{A340C8A5-AD12-4FD7-8F69-D0915943A6B2}" srcOrd="4" destOrd="0" presId="urn:microsoft.com/office/officeart/2005/8/layout/hierarchy3"/>
    <dgm:cxn modelId="{E8944A4B-DE20-488E-8230-5FA3F2759133}" type="presParOf" srcId="{F3780163-D52D-47C3-A846-AB6F16403277}" destId="{D17BE646-5AEF-4BD3-A76A-E8A44AA0C53B}" srcOrd="5" destOrd="0" presId="urn:microsoft.com/office/officeart/2005/8/layout/hierarchy3"/>
    <dgm:cxn modelId="{2B15FE20-9BDC-439E-A735-1E344E3ABE2A}" type="presParOf" srcId="{F3780163-D52D-47C3-A846-AB6F16403277}" destId="{853714D8-A9EA-4D0A-A8D6-802526F4AB85}" srcOrd="6" destOrd="0" presId="urn:microsoft.com/office/officeart/2005/8/layout/hierarchy3"/>
    <dgm:cxn modelId="{A58D74E6-BEF9-4207-9EFD-1B5A47381313}" type="presParOf" srcId="{F3780163-D52D-47C3-A846-AB6F16403277}" destId="{93734ECE-9A22-4A32-8FEF-0997CD892A5D}" srcOrd="7" destOrd="0" presId="urn:microsoft.com/office/officeart/2005/8/layout/hierarchy3"/>
    <dgm:cxn modelId="{B7A11136-C252-49FA-888B-548A1D4AA4CF}" type="presParOf" srcId="{F3780163-D52D-47C3-A846-AB6F16403277}" destId="{5ABA528A-1C20-4A45-AFFB-289D5F18EB3B}" srcOrd="8" destOrd="0" presId="urn:microsoft.com/office/officeart/2005/8/layout/hierarchy3"/>
    <dgm:cxn modelId="{7B6FD3E8-7872-4F93-96BF-D20355B14DF6}" type="presParOf" srcId="{F3780163-D52D-47C3-A846-AB6F16403277}" destId="{D19C5CCE-964F-47D8-B51B-978031B76D14}" srcOrd="9" destOrd="0" presId="urn:microsoft.com/office/officeart/2005/8/layout/hierarchy3"/>
  </dgm:cxnLst>
  <dgm:bg/>
  <dgm:whole>
    <a:ln w="9525" cap="flat" cmpd="sng" algn="ctr">
      <a:noFill/>
      <a:prstDash val="solid"/>
      <a:round/>
      <a:headEnd type="none" w="med" len="med"/>
      <a:tailEnd type="none" w="med" len="med"/>
    </a:ln>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7F00DF-A12C-4667-BDC0-58482852F192}">
      <dsp:nvSpPr>
        <dsp:cNvPr id="0" name=""/>
        <dsp:cNvSpPr/>
      </dsp:nvSpPr>
      <dsp:spPr>
        <a:xfrm>
          <a:off x="360038" y="648070"/>
          <a:ext cx="4237924" cy="771075"/>
        </a:xfrm>
        <a:prstGeom prst="roundRect">
          <a:avLst>
            <a:gd name="adj" fmla="val 10000"/>
          </a:avLst>
        </a:prstGeom>
        <a:solidFill>
          <a:schemeClr val="accent5">
            <a:hueOff val="0"/>
            <a:satOff val="0"/>
            <a:lumOff val="0"/>
            <a:alphaOff val="0"/>
          </a:schemeClr>
        </a:solidFill>
        <a:ln w="11429" cap="flat" cmpd="sng" algn="ctr">
          <a:solidFill>
            <a:schemeClr val="lt1">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0640" rIns="60960" bIns="40640" numCol="1" spcCol="1270" anchor="ctr" anchorCtr="0">
          <a:noAutofit/>
        </a:bodyPr>
        <a:lstStyle/>
        <a:p>
          <a:pPr lvl="0" algn="ctr" defTabSz="1422400">
            <a:lnSpc>
              <a:spcPct val="90000"/>
            </a:lnSpc>
            <a:spcBef>
              <a:spcPct val="0"/>
            </a:spcBef>
            <a:spcAft>
              <a:spcPct val="35000"/>
            </a:spcAft>
          </a:pPr>
          <a:r>
            <a:rPr lang="tr-TR" sz="3200" kern="1200" dirty="0" smtClean="0"/>
            <a:t>Kişisel Nedenler</a:t>
          </a:r>
          <a:endParaRPr lang="tr-TR" sz="3200" kern="1200" dirty="0"/>
        </a:p>
      </dsp:txBody>
      <dsp:txXfrm>
        <a:off x="382622" y="670654"/>
        <a:ext cx="4192756" cy="725907"/>
      </dsp:txXfrm>
    </dsp:sp>
    <dsp:sp modelId="{F8402C9E-3D14-47F2-8030-8B4F6D455C28}">
      <dsp:nvSpPr>
        <dsp:cNvPr id="0" name=""/>
        <dsp:cNvSpPr/>
      </dsp:nvSpPr>
      <dsp:spPr>
        <a:xfrm>
          <a:off x="738110" y="1419145"/>
          <a:ext cx="91440" cy="1281243"/>
        </a:xfrm>
        <a:custGeom>
          <a:avLst/>
          <a:gdLst/>
          <a:ahLst/>
          <a:cxnLst/>
          <a:rect l="0" t="0" r="0" b="0"/>
          <a:pathLst>
            <a:path>
              <a:moveTo>
                <a:pt x="45720" y="0"/>
              </a:moveTo>
              <a:lnTo>
                <a:pt x="45720" y="1281243"/>
              </a:lnTo>
              <a:lnTo>
                <a:pt x="131117" y="1281243"/>
              </a:lnTo>
            </a:path>
          </a:pathLst>
        </a:custGeom>
        <a:noFill/>
        <a:ln w="11429" cap="flat" cmpd="sng" algn="ctr">
          <a:solidFill>
            <a:schemeClr val="accent6">
              <a:hueOff val="0"/>
              <a:satOff val="0"/>
              <a:lumOff val="0"/>
              <a:alphaOff val="0"/>
            </a:schemeClr>
          </a:solidFill>
          <a:prstDash val="sysDash"/>
        </a:ln>
        <a:effectLst/>
      </dsp:spPr>
      <dsp:style>
        <a:lnRef idx="2">
          <a:scrgbClr r="0" g="0" b="0"/>
        </a:lnRef>
        <a:fillRef idx="0">
          <a:scrgbClr r="0" g="0" b="0"/>
        </a:fillRef>
        <a:effectRef idx="0">
          <a:scrgbClr r="0" g="0" b="0"/>
        </a:effectRef>
        <a:fontRef idx="minor"/>
      </dsp:style>
    </dsp:sp>
    <dsp:sp modelId="{E3AE2DAA-CC21-49BA-A355-866B248679AC}">
      <dsp:nvSpPr>
        <dsp:cNvPr id="0" name=""/>
        <dsp:cNvSpPr/>
      </dsp:nvSpPr>
      <dsp:spPr>
        <a:xfrm>
          <a:off x="869228" y="2219144"/>
          <a:ext cx="3654419" cy="962489"/>
        </a:xfrm>
        <a:prstGeom prst="roundRect">
          <a:avLst>
            <a:gd name="adj" fmla="val 10000"/>
          </a:avLst>
        </a:prstGeom>
        <a:solidFill>
          <a:schemeClr val="lt1">
            <a:alpha val="90000"/>
            <a:hueOff val="0"/>
            <a:satOff val="0"/>
            <a:lumOff val="0"/>
            <a:alphaOff val="0"/>
          </a:schemeClr>
        </a:solidFill>
        <a:ln w="11429" cap="flat" cmpd="sng" algn="ctr">
          <a:solidFill>
            <a:schemeClr val="accent5">
              <a:hueOff val="0"/>
              <a:satOff val="0"/>
              <a:lumOff val="0"/>
              <a:alphaOff val="0"/>
            </a:schemeClr>
          </a:solidFill>
          <a:prstDash val="sysDash"/>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tr-TR" sz="2000" kern="1200" dirty="0" smtClean="0">
              <a:latin typeface="+mj-lt"/>
            </a:rPr>
            <a:t>Saldırganın Kişiliği ve Psikolojik Yapısı </a:t>
          </a:r>
          <a:endParaRPr lang="tr-TR" sz="2000" kern="1200" dirty="0">
            <a:latin typeface="+mj-lt"/>
          </a:endParaRPr>
        </a:p>
      </dsp:txBody>
      <dsp:txXfrm>
        <a:off x="897418" y="2247334"/>
        <a:ext cx="3598039" cy="906109"/>
      </dsp:txXfrm>
    </dsp:sp>
    <dsp:sp modelId="{59D3D487-10F8-454C-9816-C92653DA1F84}">
      <dsp:nvSpPr>
        <dsp:cNvPr id="0" name=""/>
        <dsp:cNvSpPr/>
      </dsp:nvSpPr>
      <dsp:spPr>
        <a:xfrm>
          <a:off x="666238" y="1419145"/>
          <a:ext cx="117592" cy="2672544"/>
        </a:xfrm>
        <a:custGeom>
          <a:avLst/>
          <a:gdLst/>
          <a:ahLst/>
          <a:cxnLst/>
          <a:rect l="0" t="0" r="0" b="0"/>
          <a:pathLst>
            <a:path>
              <a:moveTo>
                <a:pt x="117592" y="0"/>
              </a:moveTo>
              <a:lnTo>
                <a:pt x="0" y="2672544"/>
              </a:lnTo>
            </a:path>
          </a:pathLst>
        </a:custGeom>
        <a:noFill/>
        <a:ln w="11429" cap="flat" cmpd="sng" algn="ctr">
          <a:solidFill>
            <a:schemeClr val="accent6">
              <a:hueOff val="0"/>
              <a:satOff val="0"/>
              <a:lumOff val="0"/>
              <a:alphaOff val="0"/>
            </a:schemeClr>
          </a:solidFill>
          <a:prstDash val="sysDash"/>
        </a:ln>
        <a:effectLst/>
      </dsp:spPr>
      <dsp:style>
        <a:lnRef idx="2">
          <a:scrgbClr r="0" g="0" b="0"/>
        </a:lnRef>
        <a:fillRef idx="0">
          <a:scrgbClr r="0" g="0" b="0"/>
        </a:fillRef>
        <a:effectRef idx="0">
          <a:scrgbClr r="0" g="0" b="0"/>
        </a:effectRef>
        <a:fontRef idx="minor"/>
      </dsp:style>
    </dsp:sp>
    <dsp:sp modelId="{344500DE-B1BD-47EB-8DB9-5B8B58BB5CE8}">
      <dsp:nvSpPr>
        <dsp:cNvPr id="0" name=""/>
        <dsp:cNvSpPr/>
      </dsp:nvSpPr>
      <dsp:spPr>
        <a:xfrm>
          <a:off x="666238" y="3437084"/>
          <a:ext cx="3876537" cy="1309211"/>
        </a:xfrm>
        <a:prstGeom prst="roundRect">
          <a:avLst>
            <a:gd name="adj" fmla="val 10000"/>
          </a:avLst>
        </a:prstGeom>
        <a:solidFill>
          <a:schemeClr val="lt1">
            <a:alpha val="90000"/>
            <a:hueOff val="0"/>
            <a:satOff val="0"/>
            <a:lumOff val="0"/>
            <a:alphaOff val="0"/>
          </a:schemeClr>
        </a:solidFill>
        <a:ln w="11429" cap="flat" cmpd="sng" algn="ctr">
          <a:solidFill>
            <a:schemeClr val="accent5">
              <a:hueOff val="-836761"/>
              <a:satOff val="6849"/>
              <a:lumOff val="-1111"/>
              <a:alphaOff val="0"/>
            </a:schemeClr>
          </a:solidFill>
          <a:prstDash val="sysDash"/>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tr-TR" sz="2000" kern="1200" dirty="0" smtClean="0">
              <a:latin typeface="+mj-lt"/>
            </a:rPr>
            <a:t>Mağdurun Kişiliği ve Psikolojik Yapısı</a:t>
          </a:r>
        </a:p>
      </dsp:txBody>
      <dsp:txXfrm>
        <a:off x="704583" y="3475429"/>
        <a:ext cx="3799847" cy="1232521"/>
      </dsp:txXfrm>
    </dsp:sp>
    <dsp:sp modelId="{588EE87F-F637-4808-98F6-2A17D19604F5}">
      <dsp:nvSpPr>
        <dsp:cNvPr id="0" name=""/>
        <dsp:cNvSpPr/>
      </dsp:nvSpPr>
      <dsp:spPr>
        <a:xfrm>
          <a:off x="5402504" y="0"/>
          <a:ext cx="3453171" cy="613627"/>
        </a:xfrm>
        <a:prstGeom prst="roundRect">
          <a:avLst>
            <a:gd name="adj" fmla="val 10000"/>
          </a:avLst>
        </a:prstGeom>
        <a:solidFill>
          <a:schemeClr val="accent5">
            <a:hueOff val="-5020566"/>
            <a:satOff val="41093"/>
            <a:lumOff val="-6666"/>
            <a:alphaOff val="0"/>
          </a:schemeClr>
        </a:solidFill>
        <a:ln w="11429" cap="flat" cmpd="sng" algn="ctr">
          <a:solidFill>
            <a:schemeClr val="lt1">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0640" rIns="60960" bIns="40640" numCol="1" spcCol="1270" anchor="ctr" anchorCtr="0">
          <a:noAutofit/>
        </a:bodyPr>
        <a:lstStyle/>
        <a:p>
          <a:pPr lvl="0" algn="ctr" defTabSz="1422400">
            <a:lnSpc>
              <a:spcPct val="90000"/>
            </a:lnSpc>
            <a:spcBef>
              <a:spcPct val="0"/>
            </a:spcBef>
            <a:spcAft>
              <a:spcPct val="35000"/>
            </a:spcAft>
          </a:pPr>
          <a:r>
            <a:rPr lang="tr-TR" sz="3200" kern="1200" dirty="0" smtClean="0"/>
            <a:t>Örgütsel Nedenler</a:t>
          </a:r>
          <a:endParaRPr lang="tr-TR" sz="3200" kern="1200" dirty="0"/>
        </a:p>
      </dsp:txBody>
      <dsp:txXfrm>
        <a:off x="5420477" y="17973"/>
        <a:ext cx="3417225" cy="577681"/>
      </dsp:txXfrm>
    </dsp:sp>
    <dsp:sp modelId="{05582A6B-C65F-41BF-AA66-D348D830A671}">
      <dsp:nvSpPr>
        <dsp:cNvPr id="0" name=""/>
        <dsp:cNvSpPr/>
      </dsp:nvSpPr>
      <dsp:spPr>
        <a:xfrm>
          <a:off x="5747821" y="613627"/>
          <a:ext cx="1003167" cy="586890"/>
        </a:xfrm>
        <a:custGeom>
          <a:avLst/>
          <a:gdLst/>
          <a:ahLst/>
          <a:cxnLst/>
          <a:rect l="0" t="0" r="0" b="0"/>
          <a:pathLst>
            <a:path>
              <a:moveTo>
                <a:pt x="0" y="0"/>
              </a:moveTo>
              <a:lnTo>
                <a:pt x="0" y="586890"/>
              </a:lnTo>
              <a:lnTo>
                <a:pt x="1003167" y="586890"/>
              </a:lnTo>
            </a:path>
          </a:pathLst>
        </a:custGeom>
        <a:noFill/>
        <a:ln w="11429" cap="flat" cmpd="sng" algn="ctr">
          <a:solidFill>
            <a:schemeClr val="accent6">
              <a:hueOff val="0"/>
              <a:satOff val="0"/>
              <a:lumOff val="0"/>
              <a:alphaOff val="0"/>
            </a:schemeClr>
          </a:solidFill>
          <a:prstDash val="sysDash"/>
        </a:ln>
        <a:effectLst/>
      </dsp:spPr>
      <dsp:style>
        <a:lnRef idx="2">
          <a:scrgbClr r="0" g="0" b="0"/>
        </a:lnRef>
        <a:fillRef idx="0">
          <a:scrgbClr r="0" g="0" b="0"/>
        </a:fillRef>
        <a:effectRef idx="0">
          <a:scrgbClr r="0" g="0" b="0"/>
        </a:effectRef>
        <a:fontRef idx="minor"/>
      </dsp:style>
    </dsp:sp>
    <dsp:sp modelId="{1791ED88-8B0A-4F72-A433-4346FF487DCA}">
      <dsp:nvSpPr>
        <dsp:cNvPr id="0" name=""/>
        <dsp:cNvSpPr/>
      </dsp:nvSpPr>
      <dsp:spPr>
        <a:xfrm>
          <a:off x="6750989" y="640763"/>
          <a:ext cx="2105994" cy="1119509"/>
        </a:xfrm>
        <a:prstGeom prst="roundRect">
          <a:avLst>
            <a:gd name="adj" fmla="val 10000"/>
          </a:avLst>
        </a:prstGeom>
        <a:solidFill>
          <a:schemeClr val="lt1">
            <a:alpha val="90000"/>
            <a:hueOff val="0"/>
            <a:satOff val="0"/>
            <a:lumOff val="0"/>
            <a:alphaOff val="0"/>
          </a:schemeClr>
        </a:solidFill>
        <a:ln w="11429" cap="flat" cmpd="sng" algn="ctr">
          <a:solidFill>
            <a:schemeClr val="accent5">
              <a:hueOff val="-1673522"/>
              <a:satOff val="13698"/>
              <a:lumOff val="-2222"/>
              <a:alphaOff val="0"/>
            </a:schemeClr>
          </a:solidFill>
          <a:prstDash val="sysDash"/>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tr-TR" sz="2000" kern="1200" dirty="0" smtClean="0">
              <a:latin typeface="+mj-lt"/>
            </a:rPr>
            <a:t>Kötü Yönetim</a:t>
          </a:r>
          <a:endParaRPr lang="tr-TR" sz="2000" kern="1200" dirty="0">
            <a:latin typeface="+mj-lt"/>
          </a:endParaRPr>
        </a:p>
      </dsp:txBody>
      <dsp:txXfrm>
        <a:off x="6783778" y="673552"/>
        <a:ext cx="2040416" cy="1053931"/>
      </dsp:txXfrm>
    </dsp:sp>
    <dsp:sp modelId="{2500A7C1-B75E-44B8-BFB1-E87B7E22B816}">
      <dsp:nvSpPr>
        <dsp:cNvPr id="0" name=""/>
        <dsp:cNvSpPr/>
      </dsp:nvSpPr>
      <dsp:spPr>
        <a:xfrm>
          <a:off x="5593253" y="613627"/>
          <a:ext cx="154567" cy="1765103"/>
        </a:xfrm>
        <a:custGeom>
          <a:avLst/>
          <a:gdLst/>
          <a:ahLst/>
          <a:cxnLst/>
          <a:rect l="0" t="0" r="0" b="0"/>
          <a:pathLst>
            <a:path>
              <a:moveTo>
                <a:pt x="154567" y="0"/>
              </a:moveTo>
              <a:lnTo>
                <a:pt x="0" y="1765103"/>
              </a:lnTo>
            </a:path>
          </a:pathLst>
        </a:custGeom>
        <a:noFill/>
        <a:ln w="11429" cap="flat" cmpd="sng" algn="ctr">
          <a:solidFill>
            <a:schemeClr val="accent6">
              <a:hueOff val="0"/>
              <a:satOff val="0"/>
              <a:lumOff val="0"/>
              <a:alphaOff val="0"/>
            </a:schemeClr>
          </a:solidFill>
          <a:prstDash val="sysDash"/>
        </a:ln>
        <a:effectLst/>
      </dsp:spPr>
      <dsp:style>
        <a:lnRef idx="2">
          <a:scrgbClr r="0" g="0" b="0"/>
        </a:lnRef>
        <a:fillRef idx="0">
          <a:scrgbClr r="0" g="0" b="0"/>
        </a:fillRef>
        <a:effectRef idx="0">
          <a:scrgbClr r="0" g="0" b="0"/>
        </a:effectRef>
        <a:fontRef idx="minor"/>
      </dsp:style>
    </dsp:sp>
    <dsp:sp modelId="{251DD3A6-0CC8-4F8C-9204-9CF5039D546D}">
      <dsp:nvSpPr>
        <dsp:cNvPr id="0" name=""/>
        <dsp:cNvSpPr/>
      </dsp:nvSpPr>
      <dsp:spPr>
        <a:xfrm>
          <a:off x="5593253" y="1994549"/>
          <a:ext cx="3263730" cy="768363"/>
        </a:xfrm>
        <a:prstGeom prst="roundRect">
          <a:avLst>
            <a:gd name="adj" fmla="val 10000"/>
          </a:avLst>
        </a:prstGeom>
        <a:solidFill>
          <a:schemeClr val="lt1">
            <a:alpha val="90000"/>
            <a:hueOff val="0"/>
            <a:satOff val="0"/>
            <a:lumOff val="0"/>
            <a:alphaOff val="0"/>
          </a:schemeClr>
        </a:solidFill>
        <a:ln w="11429" cap="flat" cmpd="sng" algn="ctr">
          <a:solidFill>
            <a:schemeClr val="accent5">
              <a:hueOff val="-2510283"/>
              <a:satOff val="20547"/>
              <a:lumOff val="-3333"/>
              <a:alphaOff val="0"/>
            </a:schemeClr>
          </a:solidFill>
          <a:prstDash val="sysDash"/>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tr-TR" sz="2000" kern="1200" dirty="0" smtClean="0">
              <a:latin typeface="+mj-lt"/>
            </a:rPr>
            <a:t>Kurumsallaşmamış Kurumlar</a:t>
          </a:r>
          <a:endParaRPr lang="tr-TR" sz="2000" kern="1200" dirty="0">
            <a:latin typeface="+mj-lt"/>
          </a:endParaRPr>
        </a:p>
      </dsp:txBody>
      <dsp:txXfrm>
        <a:off x="5615758" y="2017054"/>
        <a:ext cx="3218720" cy="723353"/>
      </dsp:txXfrm>
    </dsp:sp>
    <dsp:sp modelId="{A340C8A5-AD12-4FD7-8F69-D0915943A6B2}">
      <dsp:nvSpPr>
        <dsp:cNvPr id="0" name=""/>
        <dsp:cNvSpPr/>
      </dsp:nvSpPr>
      <dsp:spPr>
        <a:xfrm>
          <a:off x="5747821" y="613627"/>
          <a:ext cx="804907" cy="2554984"/>
        </a:xfrm>
        <a:custGeom>
          <a:avLst/>
          <a:gdLst/>
          <a:ahLst/>
          <a:cxnLst/>
          <a:rect l="0" t="0" r="0" b="0"/>
          <a:pathLst>
            <a:path>
              <a:moveTo>
                <a:pt x="0" y="0"/>
              </a:moveTo>
              <a:lnTo>
                <a:pt x="0" y="2554984"/>
              </a:lnTo>
              <a:lnTo>
                <a:pt x="804907" y="2554984"/>
              </a:lnTo>
            </a:path>
          </a:pathLst>
        </a:custGeom>
        <a:noFill/>
        <a:ln w="11429" cap="flat" cmpd="sng" algn="ctr">
          <a:solidFill>
            <a:schemeClr val="accent6">
              <a:hueOff val="0"/>
              <a:satOff val="0"/>
              <a:lumOff val="0"/>
              <a:alphaOff val="0"/>
            </a:schemeClr>
          </a:solidFill>
          <a:prstDash val="sysDash"/>
        </a:ln>
        <a:effectLst/>
      </dsp:spPr>
      <dsp:style>
        <a:lnRef idx="2">
          <a:scrgbClr r="0" g="0" b="0"/>
        </a:lnRef>
        <a:fillRef idx="0">
          <a:scrgbClr r="0" g="0" b="0"/>
        </a:fillRef>
        <a:effectRef idx="0">
          <a:scrgbClr r="0" g="0" b="0"/>
        </a:effectRef>
        <a:fontRef idx="minor"/>
      </dsp:style>
    </dsp:sp>
    <dsp:sp modelId="{D17BE646-5AEF-4BD3-A76A-E8A44AA0C53B}">
      <dsp:nvSpPr>
        <dsp:cNvPr id="0" name=""/>
        <dsp:cNvSpPr/>
      </dsp:nvSpPr>
      <dsp:spPr>
        <a:xfrm>
          <a:off x="6552728" y="2808315"/>
          <a:ext cx="2177352" cy="720592"/>
        </a:xfrm>
        <a:prstGeom prst="roundRect">
          <a:avLst>
            <a:gd name="adj" fmla="val 10000"/>
          </a:avLst>
        </a:prstGeom>
        <a:solidFill>
          <a:schemeClr val="lt1">
            <a:alpha val="90000"/>
            <a:hueOff val="0"/>
            <a:satOff val="0"/>
            <a:lumOff val="0"/>
            <a:alphaOff val="0"/>
          </a:schemeClr>
        </a:solidFill>
        <a:ln w="11429" cap="flat" cmpd="sng" algn="ctr">
          <a:solidFill>
            <a:schemeClr val="accent5">
              <a:hueOff val="-3347044"/>
              <a:satOff val="27395"/>
              <a:lumOff val="-4444"/>
              <a:alphaOff val="0"/>
            </a:schemeClr>
          </a:solidFill>
          <a:prstDash val="sysDash"/>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tr-TR" sz="2000" kern="1200" dirty="0" smtClean="0">
              <a:latin typeface="+mj-lt"/>
            </a:rPr>
            <a:t>Stres</a:t>
          </a:r>
          <a:endParaRPr lang="tr-TR" sz="2000" kern="1200" dirty="0">
            <a:latin typeface="+mj-lt"/>
          </a:endParaRPr>
        </a:p>
      </dsp:txBody>
      <dsp:txXfrm>
        <a:off x="6573833" y="2829420"/>
        <a:ext cx="2135142" cy="678382"/>
      </dsp:txXfrm>
    </dsp:sp>
    <dsp:sp modelId="{853714D8-A9EA-4D0A-A8D6-802526F4AB85}">
      <dsp:nvSpPr>
        <dsp:cNvPr id="0" name=""/>
        <dsp:cNvSpPr/>
      </dsp:nvSpPr>
      <dsp:spPr>
        <a:xfrm>
          <a:off x="5747821" y="613627"/>
          <a:ext cx="228840" cy="3624376"/>
        </a:xfrm>
        <a:custGeom>
          <a:avLst/>
          <a:gdLst/>
          <a:ahLst/>
          <a:cxnLst/>
          <a:rect l="0" t="0" r="0" b="0"/>
          <a:pathLst>
            <a:path>
              <a:moveTo>
                <a:pt x="0" y="0"/>
              </a:moveTo>
              <a:lnTo>
                <a:pt x="0" y="3624376"/>
              </a:lnTo>
              <a:lnTo>
                <a:pt x="228840" y="3624376"/>
              </a:lnTo>
            </a:path>
          </a:pathLst>
        </a:custGeom>
        <a:noFill/>
        <a:ln w="11429" cap="flat" cmpd="sng" algn="ctr">
          <a:solidFill>
            <a:schemeClr val="accent6">
              <a:hueOff val="0"/>
              <a:satOff val="0"/>
              <a:lumOff val="0"/>
              <a:alphaOff val="0"/>
            </a:schemeClr>
          </a:solidFill>
          <a:prstDash val="sysDash"/>
        </a:ln>
        <a:effectLst/>
      </dsp:spPr>
      <dsp:style>
        <a:lnRef idx="2">
          <a:scrgbClr r="0" g="0" b="0"/>
        </a:lnRef>
        <a:fillRef idx="0">
          <a:scrgbClr r="0" g="0" b="0"/>
        </a:fillRef>
        <a:effectRef idx="0">
          <a:scrgbClr r="0" g="0" b="0"/>
        </a:effectRef>
        <a:fontRef idx="minor"/>
      </dsp:style>
    </dsp:sp>
    <dsp:sp modelId="{93734ECE-9A22-4A32-8FEF-0997CD892A5D}">
      <dsp:nvSpPr>
        <dsp:cNvPr id="0" name=""/>
        <dsp:cNvSpPr/>
      </dsp:nvSpPr>
      <dsp:spPr>
        <a:xfrm>
          <a:off x="5976662" y="3744416"/>
          <a:ext cx="2547094" cy="987174"/>
        </a:xfrm>
        <a:prstGeom prst="roundRect">
          <a:avLst>
            <a:gd name="adj" fmla="val 10000"/>
          </a:avLst>
        </a:prstGeom>
        <a:solidFill>
          <a:schemeClr val="lt1">
            <a:alpha val="90000"/>
            <a:hueOff val="0"/>
            <a:satOff val="0"/>
            <a:lumOff val="0"/>
            <a:alphaOff val="0"/>
          </a:schemeClr>
        </a:solidFill>
        <a:ln w="11429" cap="flat" cmpd="sng" algn="ctr">
          <a:solidFill>
            <a:schemeClr val="accent5">
              <a:hueOff val="-4183805"/>
              <a:satOff val="34244"/>
              <a:lumOff val="-5555"/>
              <a:alphaOff val="0"/>
            </a:schemeClr>
          </a:solidFill>
          <a:prstDash val="sysDash"/>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tr-TR" sz="2000" kern="1200" dirty="0" smtClean="0">
              <a:latin typeface="+mj-lt"/>
            </a:rPr>
            <a:t>Liderin Duygusal Zekadan Yoksunluğu</a:t>
          </a:r>
          <a:endParaRPr lang="tr-TR" sz="2000" kern="1200" dirty="0">
            <a:latin typeface="+mj-lt"/>
          </a:endParaRPr>
        </a:p>
      </dsp:txBody>
      <dsp:txXfrm>
        <a:off x="6005575" y="3773329"/>
        <a:ext cx="2489268" cy="929348"/>
      </dsp:txXfrm>
    </dsp:sp>
    <dsp:sp modelId="{5ABA528A-1C20-4A45-AFFB-289D5F18EB3B}">
      <dsp:nvSpPr>
        <dsp:cNvPr id="0" name=""/>
        <dsp:cNvSpPr/>
      </dsp:nvSpPr>
      <dsp:spPr>
        <a:xfrm>
          <a:off x="5170748" y="613627"/>
          <a:ext cx="577072" cy="4448767"/>
        </a:xfrm>
        <a:custGeom>
          <a:avLst/>
          <a:gdLst/>
          <a:ahLst/>
          <a:cxnLst/>
          <a:rect l="0" t="0" r="0" b="0"/>
          <a:pathLst>
            <a:path>
              <a:moveTo>
                <a:pt x="577072" y="0"/>
              </a:moveTo>
              <a:lnTo>
                <a:pt x="0" y="4448767"/>
              </a:lnTo>
            </a:path>
          </a:pathLst>
        </a:custGeom>
        <a:noFill/>
        <a:ln w="11429" cap="flat" cmpd="sng" algn="ctr">
          <a:solidFill>
            <a:schemeClr val="accent6">
              <a:hueOff val="0"/>
              <a:satOff val="0"/>
              <a:lumOff val="0"/>
              <a:alphaOff val="0"/>
            </a:schemeClr>
          </a:solidFill>
          <a:prstDash val="sysDash"/>
        </a:ln>
        <a:effectLst/>
      </dsp:spPr>
      <dsp:style>
        <a:lnRef idx="2">
          <a:scrgbClr r="0" g="0" b="0"/>
        </a:lnRef>
        <a:fillRef idx="0">
          <a:scrgbClr r="0" g="0" b="0"/>
        </a:fillRef>
        <a:effectRef idx="0">
          <a:scrgbClr r="0" g="0" b="0"/>
        </a:effectRef>
        <a:fontRef idx="minor"/>
      </dsp:style>
    </dsp:sp>
    <dsp:sp modelId="{D19C5CCE-964F-47D8-B51B-978031B76D14}">
      <dsp:nvSpPr>
        <dsp:cNvPr id="0" name=""/>
        <dsp:cNvSpPr/>
      </dsp:nvSpPr>
      <dsp:spPr>
        <a:xfrm flipH="1">
          <a:off x="5170748" y="4824536"/>
          <a:ext cx="3686235" cy="475716"/>
        </a:xfrm>
        <a:prstGeom prst="roundRect">
          <a:avLst>
            <a:gd name="adj" fmla="val 10000"/>
          </a:avLst>
        </a:prstGeom>
        <a:solidFill>
          <a:schemeClr val="lt1">
            <a:alpha val="90000"/>
            <a:hueOff val="0"/>
            <a:satOff val="0"/>
            <a:lumOff val="0"/>
            <a:alphaOff val="0"/>
          </a:schemeClr>
        </a:solidFill>
        <a:ln w="11429" cap="flat" cmpd="sng" algn="ctr">
          <a:solidFill>
            <a:schemeClr val="accent5">
              <a:hueOff val="-5020566"/>
              <a:satOff val="41093"/>
              <a:lumOff val="-6666"/>
              <a:alphaOff val="0"/>
            </a:schemeClr>
          </a:solidFill>
          <a:prstDash val="sysDash"/>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tr-TR" sz="2000" kern="1200" dirty="0" smtClean="0">
              <a:latin typeface="+mj-lt"/>
            </a:rPr>
            <a:t>Monotonluk</a:t>
          </a:r>
          <a:endParaRPr lang="tr-TR" sz="2000" kern="1200" dirty="0">
            <a:latin typeface="+mj-lt"/>
          </a:endParaRPr>
        </a:p>
      </dsp:txBody>
      <dsp:txXfrm>
        <a:off x="5184681" y="4838469"/>
        <a:ext cx="3658369" cy="447850"/>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5">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5.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Üstbilgi Yer Tutucusu"/>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r-TR"/>
          </a:p>
        </p:txBody>
      </p:sp>
      <p:sp>
        <p:nvSpPr>
          <p:cNvPr id="3" name="2 Veri Yer Tutucusu"/>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A88DE1CA-6565-4FA5-9BBC-AA6B79C2F890}" type="datetimeFigureOut">
              <a:rPr lang="tr-TR" smtClean="0"/>
              <a:pPr/>
              <a:t>04.01.2022</a:t>
            </a:fld>
            <a:endParaRPr lang="tr-TR"/>
          </a:p>
        </p:txBody>
      </p:sp>
      <p:sp>
        <p:nvSpPr>
          <p:cNvPr id="4" name="3 Altbilgi Yer Tutucusu"/>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tr-TR"/>
          </a:p>
        </p:txBody>
      </p:sp>
      <p:sp>
        <p:nvSpPr>
          <p:cNvPr id="5" name="4 Slayt Numarası Yer Tutucusu"/>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FF35072-A8E6-4931-BD07-5E30C884D34A}" type="slidenum">
              <a:rPr lang="tr-TR" smtClean="0"/>
              <a:pPr/>
              <a:t>‹#›</a:t>
            </a:fld>
            <a:endParaRPr lang="tr-TR"/>
          </a:p>
        </p:txBody>
      </p:sp>
    </p:spTree>
    <p:extLst>
      <p:ext uri="{BB962C8B-B14F-4D97-AF65-F5344CB8AC3E}">
        <p14:creationId xmlns:p14="http://schemas.microsoft.com/office/powerpoint/2010/main" val="210001502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Üstbilgi Yer Tutucusu"/>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smtClean="0"/>
            </a:lvl1pPr>
          </a:lstStyle>
          <a:p>
            <a:pPr>
              <a:defRPr/>
            </a:pPr>
            <a:endParaRPr lang="tr-TR"/>
          </a:p>
        </p:txBody>
      </p:sp>
      <p:sp>
        <p:nvSpPr>
          <p:cNvPr id="3" name="2 Veri Yer Tutucusu"/>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smtClean="0"/>
            </a:lvl1pPr>
          </a:lstStyle>
          <a:p>
            <a:pPr>
              <a:defRPr/>
            </a:pPr>
            <a:fld id="{C0A9FE5A-3991-415F-982A-88C23FEAC20A}" type="datetimeFigureOut">
              <a:rPr lang="tr-TR"/>
              <a:pPr>
                <a:defRPr/>
              </a:pPr>
              <a:t>04.01.2022</a:t>
            </a:fld>
            <a:endParaRPr lang="tr-TR"/>
          </a:p>
        </p:txBody>
      </p:sp>
      <p:sp>
        <p:nvSpPr>
          <p:cNvPr id="4" name="3 Slayt Görüntüsü Yer Tutucusu"/>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tr-TR" noProof="0" smtClean="0"/>
          </a:p>
        </p:txBody>
      </p:sp>
      <p:sp>
        <p:nvSpPr>
          <p:cNvPr id="5" name="4 Not Yer Tutucusu"/>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r-TR" noProof="0" smtClean="0"/>
              <a:t>Asıl metin stillerini düzenlemek için tıklatın</a:t>
            </a:r>
          </a:p>
          <a:p>
            <a:pPr lvl="1"/>
            <a:r>
              <a:rPr lang="tr-TR" noProof="0" smtClean="0"/>
              <a:t>İkinci düzey</a:t>
            </a:r>
          </a:p>
          <a:p>
            <a:pPr lvl="2"/>
            <a:r>
              <a:rPr lang="tr-TR" noProof="0" smtClean="0"/>
              <a:t>Üçüncü düzey</a:t>
            </a:r>
          </a:p>
          <a:p>
            <a:pPr lvl="3"/>
            <a:r>
              <a:rPr lang="tr-TR" noProof="0" smtClean="0"/>
              <a:t>Dördüncü düzey</a:t>
            </a:r>
          </a:p>
          <a:p>
            <a:pPr lvl="4"/>
            <a:r>
              <a:rPr lang="tr-TR" noProof="0" smtClean="0"/>
              <a:t>Beşinci düzey</a:t>
            </a:r>
          </a:p>
        </p:txBody>
      </p:sp>
      <p:sp>
        <p:nvSpPr>
          <p:cNvPr id="6" name="5 Altbilgi Yer Tutucusu"/>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smtClean="0"/>
            </a:lvl1pPr>
          </a:lstStyle>
          <a:p>
            <a:pPr>
              <a:defRPr/>
            </a:pPr>
            <a:endParaRPr lang="tr-TR"/>
          </a:p>
        </p:txBody>
      </p:sp>
      <p:sp>
        <p:nvSpPr>
          <p:cNvPr id="7" name="6 Slayt Numarası Yer Tutucusu"/>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smtClean="0"/>
            </a:lvl1pPr>
          </a:lstStyle>
          <a:p>
            <a:pPr>
              <a:defRPr/>
            </a:pPr>
            <a:fld id="{E300E607-01AD-4545-AAC6-850AC6C5E507}" type="slidenum">
              <a:rPr lang="tr-TR"/>
              <a:pPr>
                <a:defRPr/>
              </a:pPr>
              <a:t>‹#›</a:t>
            </a:fld>
            <a:endParaRPr lang="tr-TR"/>
          </a:p>
        </p:txBody>
      </p:sp>
    </p:spTree>
    <p:extLst>
      <p:ext uri="{BB962C8B-B14F-4D97-AF65-F5344CB8AC3E}">
        <p14:creationId xmlns:p14="http://schemas.microsoft.com/office/powerpoint/2010/main" val="2199065576"/>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dirty="0"/>
          </a:p>
        </p:txBody>
      </p:sp>
      <p:sp>
        <p:nvSpPr>
          <p:cNvPr id="4" name="3 Slayt Numarası Yer Tutucusu"/>
          <p:cNvSpPr>
            <a:spLocks noGrp="1"/>
          </p:cNvSpPr>
          <p:nvPr>
            <p:ph type="sldNum" sz="quarter" idx="10"/>
          </p:nvPr>
        </p:nvSpPr>
        <p:spPr/>
        <p:txBody>
          <a:bodyPr/>
          <a:lstStyle/>
          <a:p>
            <a:pPr>
              <a:defRPr/>
            </a:pPr>
            <a:fld id="{E300E607-01AD-4545-AAC6-850AC6C5E507}" type="slidenum">
              <a:rPr lang="tr-TR" smtClean="0"/>
              <a:pPr>
                <a:defRPr/>
              </a:pPr>
              <a:t>10</a:t>
            </a:fld>
            <a:endParaRPr lang="tr-T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tr-TR" sz="1200" dirty="0" smtClean="0">
                <a:latin typeface="Garamond" pitchFamily="18" charset="0"/>
                <a:cs typeface="Arial" charset="0"/>
              </a:rPr>
              <a:t> 19 Mart 2011 tarih ve 27879 sayılı  Resmî Gazete yayınlanarak yürürlüğe giren </a:t>
            </a:r>
            <a:r>
              <a:rPr lang="tr-TR" sz="1200" dirty="0" smtClean="0">
                <a:latin typeface="Garamond" pitchFamily="18" charset="0"/>
              </a:rPr>
              <a:t>İşyerlerinde </a:t>
            </a:r>
            <a:r>
              <a:rPr lang="tr-TR" sz="1200" dirty="0" smtClean="0">
                <a:latin typeface="Garamond" pitchFamily="18" charset="0"/>
                <a:cs typeface="Arial" charset="0"/>
              </a:rPr>
              <a:t>Psikolojik Tacizin (Mobbing) Önlenmesi ile ilgili 2011/2 sayılı </a:t>
            </a:r>
            <a:r>
              <a:rPr lang="tr-TR" sz="1200" b="1" dirty="0" smtClean="0">
                <a:latin typeface="Garamond" pitchFamily="18" charset="0"/>
                <a:cs typeface="Arial" charset="0"/>
              </a:rPr>
              <a:t>Başbakanlık Genelgesi </a:t>
            </a:r>
            <a:r>
              <a:rPr lang="tr-TR" sz="1200" dirty="0" smtClean="0">
                <a:latin typeface="Garamond" pitchFamily="18" charset="0"/>
                <a:cs typeface="Arial" charset="0"/>
              </a:rPr>
              <a:t>uygulamaya konmuştur.</a:t>
            </a:r>
            <a:endParaRPr lang="tr-TR" dirty="0"/>
          </a:p>
        </p:txBody>
      </p:sp>
      <p:sp>
        <p:nvSpPr>
          <p:cNvPr id="4" name="3 Slayt Numarası Yer Tutucusu"/>
          <p:cNvSpPr>
            <a:spLocks noGrp="1"/>
          </p:cNvSpPr>
          <p:nvPr>
            <p:ph type="sldNum" sz="quarter" idx="10"/>
          </p:nvPr>
        </p:nvSpPr>
        <p:spPr/>
        <p:txBody>
          <a:bodyPr/>
          <a:lstStyle/>
          <a:p>
            <a:pPr>
              <a:defRPr/>
            </a:pPr>
            <a:fld id="{E300E607-01AD-4545-AAC6-850AC6C5E507}" type="slidenum">
              <a:rPr lang="tr-TR" smtClean="0"/>
              <a:pPr>
                <a:defRPr/>
              </a:pPr>
              <a:t>31</a:t>
            </a:fld>
            <a:endParaRPr lang="tr-T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dirty="0"/>
          </a:p>
        </p:txBody>
      </p:sp>
      <p:sp>
        <p:nvSpPr>
          <p:cNvPr id="4" name="3 Slayt Numarası Yer Tutucusu"/>
          <p:cNvSpPr>
            <a:spLocks noGrp="1"/>
          </p:cNvSpPr>
          <p:nvPr>
            <p:ph type="sldNum" sz="quarter" idx="10"/>
          </p:nvPr>
        </p:nvSpPr>
        <p:spPr/>
        <p:txBody>
          <a:bodyPr/>
          <a:lstStyle/>
          <a:p>
            <a:pPr>
              <a:defRPr/>
            </a:pPr>
            <a:fld id="{E300E607-01AD-4545-AAC6-850AC6C5E507}" type="slidenum">
              <a:rPr lang="tr-TR" smtClean="0"/>
              <a:pPr>
                <a:defRPr/>
              </a:pPr>
              <a:t>33</a:t>
            </a:fld>
            <a:endParaRPr lang="tr-T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tr-TR" dirty="0" smtClean="0"/>
              <a:t>Yasal düzenlemeler geliştirmenin, çok boyutlu ve aynı zamanda örgütsel bir sorun olan mobbing olgusunu önleme ve mücadele etmek bakımından tek başına yetersiz bir yol olduğu söylenebilecekse de, </a:t>
            </a:r>
            <a:r>
              <a:rPr lang="tr-TR" dirty="0" err="1" smtClean="0"/>
              <a:t>farkındalık</a:t>
            </a:r>
            <a:r>
              <a:rPr lang="tr-TR" dirty="0" smtClean="0"/>
              <a:t> ve bilinç artırma çalışmaları, örgütsel düzeyde yeni mücadele yöntem, politika ve davranış kuralları geliştirilmesi gibi çarelerle birlikte çok vahim sonuçlara meydan veren bir hak ihlali ve saldırısı olarak değerlendirilmesi gereken bu olguyla mücadelede bu yolun olumlu sonuçlara büyük katkı sağlayacağı görüşündeyim. Kaldı ki, </a:t>
            </a:r>
            <a:r>
              <a:rPr lang="tr-TR" dirty="0" err="1" smtClean="0"/>
              <a:t>farkındalık</a:t>
            </a:r>
            <a:r>
              <a:rPr lang="tr-TR" dirty="0" smtClean="0"/>
              <a:t> yaratmanın ve örgütleri kendi içlerinde sorunla mücadelede girişimlerde bulunmaya teşvik etmenin sorunun önüne geçilmesinde oynayacağı rol göz önüne alındığında, özel yasal düzenlemelerin yapılmasının, özellikle de konunun cezai nitelikte sonuç ve yaptırımlara bağlanmasının ne kadar önemli olduğu anlaşılacaktır. Bu nedenlerle, Ceza Kanunumuzda mobbing ayrı bir suç olarak yer almalıdır.</a:t>
            </a:r>
          </a:p>
          <a:p>
            <a:endParaRPr lang="tr-TR" dirty="0"/>
          </a:p>
        </p:txBody>
      </p:sp>
      <p:sp>
        <p:nvSpPr>
          <p:cNvPr id="4" name="3 Slayt Numarası Yer Tutucusu"/>
          <p:cNvSpPr>
            <a:spLocks noGrp="1"/>
          </p:cNvSpPr>
          <p:nvPr>
            <p:ph type="sldNum" sz="quarter" idx="10"/>
          </p:nvPr>
        </p:nvSpPr>
        <p:spPr/>
        <p:txBody>
          <a:bodyPr/>
          <a:lstStyle/>
          <a:p>
            <a:pPr>
              <a:defRPr/>
            </a:pPr>
            <a:fld id="{E300E607-01AD-4545-AAC6-850AC6C5E507}" type="slidenum">
              <a:rPr lang="tr-TR" smtClean="0"/>
              <a:pPr>
                <a:defRPr/>
              </a:pPr>
              <a:t>41</a:t>
            </a:fld>
            <a:endParaRPr lang="tr-T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Ref idx="1001">
        <a:schemeClr val="bg2"/>
      </p:bgRef>
    </p:bg>
    <p:spTree>
      <p:nvGrpSpPr>
        <p:cNvPr id="1" name=""/>
        <p:cNvGrpSpPr/>
        <p:nvPr/>
      </p:nvGrpSpPr>
      <p:grpSpPr>
        <a:xfrm>
          <a:off x="0" y="0"/>
          <a:ext cx="0" cy="0"/>
          <a:chOff x="0" y="0"/>
          <a:chExt cx="0" cy="0"/>
        </a:xfrm>
      </p:grpSpPr>
      <p:sp>
        <p:nvSpPr>
          <p:cNvPr id="15" name="14 Dikdörtgen"/>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18 Dikdörtgen"/>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17 Dikdörtgen"/>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15 Dikdörtgen"/>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11 Dikdörtgen"/>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8 Alt Başlık"/>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r-TR" smtClean="0"/>
              <a:t>Asıl alt başlık stilini düzenlemek için tıklatın</a:t>
            </a:r>
            <a:endParaRPr kumimoji="0" lang="en-US"/>
          </a:p>
        </p:txBody>
      </p:sp>
      <p:sp>
        <p:nvSpPr>
          <p:cNvPr id="28" name="27 Veri Yer Tutucusu"/>
          <p:cNvSpPr>
            <a:spLocks noGrp="1"/>
          </p:cNvSpPr>
          <p:nvPr>
            <p:ph type="dt" sz="half" idx="10"/>
          </p:nvPr>
        </p:nvSpPr>
        <p:spPr/>
        <p:txBody>
          <a:bodyPr/>
          <a:lstStyle/>
          <a:p>
            <a:pPr>
              <a:defRPr/>
            </a:pPr>
            <a:fld id="{9DB14031-7F87-435A-AD8B-3BB329F87CFC}" type="datetimeFigureOut">
              <a:rPr lang="tr-TR" smtClean="0"/>
              <a:pPr>
                <a:defRPr/>
              </a:pPr>
              <a:t>04.01.2022</a:t>
            </a:fld>
            <a:endParaRPr lang="tr-TR"/>
          </a:p>
        </p:txBody>
      </p:sp>
      <p:sp>
        <p:nvSpPr>
          <p:cNvPr id="17" name="16 Altbilgi Yer Tutucusu"/>
          <p:cNvSpPr>
            <a:spLocks noGrp="1"/>
          </p:cNvSpPr>
          <p:nvPr>
            <p:ph type="ftr" sz="quarter" idx="11"/>
          </p:nvPr>
        </p:nvSpPr>
        <p:spPr/>
        <p:txBody>
          <a:bodyPr/>
          <a:lstStyle/>
          <a:p>
            <a:pPr>
              <a:defRPr/>
            </a:pPr>
            <a:endParaRPr lang="tr-TR"/>
          </a:p>
        </p:txBody>
      </p:sp>
      <p:sp>
        <p:nvSpPr>
          <p:cNvPr id="7" name="6 Düz Bağlayıcı"/>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9 Dikdörtgen"/>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12 Oval"/>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13 Oval"/>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28 Slayt Numarası Yer Tutucusu"/>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pPr>
              <a:defRPr/>
            </a:pPr>
            <a:fld id="{768F0486-627D-4C4D-8994-B6C656E18330}" type="slidenum">
              <a:rPr lang="tr-TR" smtClean="0"/>
              <a:pPr>
                <a:defRPr/>
              </a:pPr>
              <a:t>‹#›</a:t>
            </a:fld>
            <a:endParaRPr lang="tr-TR"/>
          </a:p>
        </p:txBody>
      </p:sp>
      <p:sp>
        <p:nvSpPr>
          <p:cNvPr id="8" name="7 Başlık"/>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tr-TR" smtClean="0"/>
              <a:t>Asıl başlık stili için tıklatın</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bg>
      <p:bgRef idx="1001">
        <a:schemeClr val="bg2"/>
      </p:bgRef>
    </p:bg>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solidFill>
                  <a:schemeClr val="accent3">
                    <a:shade val="75000"/>
                  </a:schemeClr>
                </a:solidFill>
              </a:defRPr>
            </a:lvl1pPr>
          </a:lstStyle>
          <a:p>
            <a:r>
              <a:rPr kumimoji="0" lang="tr-TR" smtClean="0"/>
              <a:t>Asıl başlık stili için tıklatın</a:t>
            </a:r>
            <a:endParaRPr kumimoji="0" lang="en-US"/>
          </a:p>
        </p:txBody>
      </p:sp>
      <p:sp>
        <p:nvSpPr>
          <p:cNvPr id="4" name="3 Veri Yer Tutucusu"/>
          <p:cNvSpPr>
            <a:spLocks noGrp="1"/>
          </p:cNvSpPr>
          <p:nvPr>
            <p:ph type="dt" sz="half" idx="10"/>
          </p:nvPr>
        </p:nvSpPr>
        <p:spPr/>
        <p:txBody>
          <a:bodyPr/>
          <a:lstStyle/>
          <a:p>
            <a:pPr>
              <a:defRPr/>
            </a:pPr>
            <a:fld id="{CE749449-73ED-4C07-91F6-8C166AC37978}" type="datetimeFigureOut">
              <a:rPr lang="tr-TR" smtClean="0"/>
              <a:pPr>
                <a:defRPr/>
              </a:pPr>
              <a:t>04.01.2022</a:t>
            </a:fld>
            <a:endParaRPr lang="tr-TR"/>
          </a:p>
        </p:txBody>
      </p:sp>
      <p:sp>
        <p:nvSpPr>
          <p:cNvPr id="5" name="4 Altbilgi Yer Tutucusu"/>
          <p:cNvSpPr>
            <a:spLocks noGrp="1"/>
          </p:cNvSpPr>
          <p:nvPr>
            <p:ph type="ftr" sz="quarter" idx="11"/>
          </p:nvPr>
        </p:nvSpPr>
        <p:spPr/>
        <p:txBody>
          <a:bodyPr/>
          <a:lstStyle/>
          <a:p>
            <a:pPr>
              <a:defRPr/>
            </a:pPr>
            <a:endParaRPr lang="tr-TR"/>
          </a:p>
        </p:txBody>
      </p:sp>
      <p:sp>
        <p:nvSpPr>
          <p:cNvPr id="6" name="5 Slayt Numarası Yer Tutucusu"/>
          <p:cNvSpPr>
            <a:spLocks noGrp="1"/>
          </p:cNvSpPr>
          <p:nvPr>
            <p:ph type="sldNum" sz="quarter" idx="12"/>
          </p:nvPr>
        </p:nvSpPr>
        <p:spPr>
          <a:xfrm>
            <a:off x="4361688" y="1026372"/>
            <a:ext cx="457200" cy="441325"/>
          </a:xfrm>
        </p:spPr>
        <p:txBody>
          <a:bodyPr/>
          <a:lstStyle/>
          <a:p>
            <a:pPr>
              <a:defRPr/>
            </a:pPr>
            <a:fld id="{7D753ED9-97EB-42B5-B298-4FF02B1846D8}" type="slidenum">
              <a:rPr lang="tr-TR" smtClean="0"/>
              <a:pPr>
                <a:defRPr/>
              </a:pPr>
              <a:t>‹#›</a:t>
            </a:fld>
            <a:endParaRPr lang="tr-TR"/>
          </a:p>
        </p:txBody>
      </p:sp>
      <p:sp>
        <p:nvSpPr>
          <p:cNvPr id="8" name="7 İçerik Yer Tutucusu"/>
          <p:cNvSpPr>
            <a:spLocks noGrp="1"/>
          </p:cNvSpPr>
          <p:nvPr>
            <p:ph sz="quarter" idx="1"/>
          </p:nvPr>
        </p:nvSpPr>
        <p:spPr>
          <a:xfrm>
            <a:off x="301752" y="1527048"/>
            <a:ext cx="8503920" cy="4572000"/>
          </a:xfrm>
        </p:spPr>
        <p:txBody>
          <a:body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Bölüm Üstbilgisi">
    <p:bg>
      <p:bgRef idx="1001">
        <a:schemeClr val="bg1"/>
      </p:bgRef>
    </p:bg>
    <p:spTree>
      <p:nvGrpSpPr>
        <p:cNvPr id="1" name=""/>
        <p:cNvGrpSpPr/>
        <p:nvPr/>
      </p:nvGrpSpPr>
      <p:grpSpPr>
        <a:xfrm>
          <a:off x="0" y="0"/>
          <a:ext cx="0" cy="0"/>
          <a:chOff x="0" y="0"/>
          <a:chExt cx="0" cy="0"/>
        </a:xfrm>
      </p:grpSpPr>
      <p:sp>
        <p:nvSpPr>
          <p:cNvPr id="17" name="16 Dikdörtgen"/>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14 Dikdörtgen"/>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15 Dikdörtgen"/>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17 Dikdörtgen"/>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18 Dikdörtgen"/>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11 Dikdörtgen"/>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2 Metin Yer Tutucusu"/>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r-TR" smtClean="0"/>
              <a:t>Asıl metin stillerini düzenlemek için tıklatın</a:t>
            </a:r>
          </a:p>
        </p:txBody>
      </p:sp>
      <p:sp>
        <p:nvSpPr>
          <p:cNvPr id="13" name="12 Dikdörtgen"/>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13 Dikdörtgen"/>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4 Altbilgi Yer Tutucusu"/>
          <p:cNvSpPr>
            <a:spLocks noGrp="1"/>
          </p:cNvSpPr>
          <p:nvPr>
            <p:ph type="ftr" sz="quarter" idx="11"/>
          </p:nvPr>
        </p:nvSpPr>
        <p:spPr/>
        <p:txBody>
          <a:bodyPr/>
          <a:lstStyle/>
          <a:p>
            <a:pPr>
              <a:defRPr/>
            </a:pPr>
            <a:endParaRPr lang="tr-TR"/>
          </a:p>
        </p:txBody>
      </p:sp>
      <p:sp>
        <p:nvSpPr>
          <p:cNvPr id="4" name="3 Veri Yer Tutucusu"/>
          <p:cNvSpPr>
            <a:spLocks noGrp="1"/>
          </p:cNvSpPr>
          <p:nvPr>
            <p:ph type="dt" sz="half" idx="10"/>
          </p:nvPr>
        </p:nvSpPr>
        <p:spPr/>
        <p:txBody>
          <a:bodyPr/>
          <a:lstStyle/>
          <a:p>
            <a:pPr>
              <a:defRPr/>
            </a:pPr>
            <a:fld id="{97A88539-5E41-43A0-AD01-C25BA6C712F0}" type="datetimeFigureOut">
              <a:rPr lang="tr-TR" smtClean="0"/>
              <a:pPr>
                <a:defRPr/>
              </a:pPr>
              <a:t>04.01.2022</a:t>
            </a:fld>
            <a:endParaRPr lang="tr-TR"/>
          </a:p>
        </p:txBody>
      </p:sp>
      <p:sp>
        <p:nvSpPr>
          <p:cNvPr id="8" name="7 Düz Bağlayıcı"/>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9 Oval"/>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Oval"/>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5 Slayt Numarası Yer Tutucusu"/>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pPr>
              <a:defRPr/>
            </a:pPr>
            <a:fld id="{1504EA25-0EC4-47B9-A617-68DF2AF9C199}" type="slidenum">
              <a:rPr lang="tr-TR" smtClean="0"/>
              <a:pPr>
                <a:defRPr/>
              </a:pPr>
              <a:t>‹#›</a:t>
            </a:fld>
            <a:endParaRPr lang="tr-TR"/>
          </a:p>
        </p:txBody>
      </p:sp>
      <p:sp>
        <p:nvSpPr>
          <p:cNvPr id="2" name="1 Başlık"/>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tr-TR" smtClean="0"/>
              <a:t>Asıl başlık stili için tıklatın</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bg>
      <p:bgRef idx="1001">
        <a:schemeClr val="bg2"/>
      </p:bgRef>
    </p:bg>
    <p:spTree>
      <p:nvGrpSpPr>
        <p:cNvPr id="1" name=""/>
        <p:cNvGrpSpPr/>
        <p:nvPr/>
      </p:nvGrpSpPr>
      <p:grpSpPr>
        <a:xfrm>
          <a:off x="0" y="0"/>
          <a:ext cx="0" cy="0"/>
          <a:chOff x="0" y="0"/>
          <a:chExt cx="0" cy="0"/>
        </a:xfrm>
      </p:grpSpPr>
      <p:sp>
        <p:nvSpPr>
          <p:cNvPr id="2" name="1 Başlık"/>
          <p:cNvSpPr>
            <a:spLocks noGrp="1"/>
          </p:cNvSpPr>
          <p:nvPr>
            <p:ph type="title"/>
          </p:nvPr>
        </p:nvSpPr>
        <p:spPr>
          <a:xfrm>
            <a:off x="301752" y="228600"/>
            <a:ext cx="8534400" cy="758952"/>
          </a:xfrm>
        </p:spPr>
        <p:txBody>
          <a:bodyPr/>
          <a:lstStyle/>
          <a:p>
            <a:r>
              <a:rPr kumimoji="0" lang="tr-TR" smtClean="0"/>
              <a:t>Asıl başlık stili için tıklatın</a:t>
            </a:r>
            <a:endParaRPr kumimoji="0" lang="en-US"/>
          </a:p>
        </p:txBody>
      </p:sp>
      <p:sp>
        <p:nvSpPr>
          <p:cNvPr id="5" name="4 Veri Yer Tutucusu"/>
          <p:cNvSpPr>
            <a:spLocks noGrp="1"/>
          </p:cNvSpPr>
          <p:nvPr>
            <p:ph type="dt" sz="half" idx="10"/>
          </p:nvPr>
        </p:nvSpPr>
        <p:spPr>
          <a:xfrm>
            <a:off x="5791200" y="6409944"/>
            <a:ext cx="3044952" cy="365760"/>
          </a:xfrm>
        </p:spPr>
        <p:txBody>
          <a:bodyPr/>
          <a:lstStyle/>
          <a:p>
            <a:pPr>
              <a:defRPr/>
            </a:pPr>
            <a:fld id="{51729353-59B1-4754-BB88-D7F3214D4DD8}" type="datetimeFigureOut">
              <a:rPr lang="tr-TR" smtClean="0"/>
              <a:pPr>
                <a:defRPr/>
              </a:pPr>
              <a:t>04.01.2022</a:t>
            </a:fld>
            <a:endParaRPr lang="tr-TR"/>
          </a:p>
        </p:txBody>
      </p:sp>
      <p:sp>
        <p:nvSpPr>
          <p:cNvPr id="6" name="5 Altbilgi Yer Tutucusu"/>
          <p:cNvSpPr>
            <a:spLocks noGrp="1"/>
          </p:cNvSpPr>
          <p:nvPr>
            <p:ph type="ftr" sz="quarter" idx="11"/>
          </p:nvPr>
        </p:nvSpPr>
        <p:spPr/>
        <p:txBody>
          <a:bodyPr/>
          <a:lstStyle/>
          <a:p>
            <a:pPr>
              <a:defRPr/>
            </a:pPr>
            <a:endParaRPr lang="tr-TR"/>
          </a:p>
        </p:txBody>
      </p:sp>
      <p:sp>
        <p:nvSpPr>
          <p:cNvPr id="7" name="6 Slayt Numarası Yer Tutucusu"/>
          <p:cNvSpPr>
            <a:spLocks noGrp="1"/>
          </p:cNvSpPr>
          <p:nvPr>
            <p:ph type="sldNum" sz="quarter" idx="12"/>
          </p:nvPr>
        </p:nvSpPr>
        <p:spPr/>
        <p:txBody>
          <a:bodyPr/>
          <a:lstStyle/>
          <a:p>
            <a:pPr>
              <a:defRPr/>
            </a:pPr>
            <a:fld id="{8BC7E33F-DAD3-436F-8345-C1BF881A2D5E}" type="slidenum">
              <a:rPr lang="tr-TR" smtClean="0"/>
              <a:pPr>
                <a:defRPr/>
              </a:pPr>
              <a:t>‹#›</a:t>
            </a:fld>
            <a:endParaRPr lang="tr-TR"/>
          </a:p>
        </p:txBody>
      </p:sp>
      <p:sp>
        <p:nvSpPr>
          <p:cNvPr id="8" name="7 Düz Bağlayıcı"/>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9 İçerik Yer Tutucusu"/>
          <p:cNvSpPr>
            <a:spLocks noGrp="1"/>
          </p:cNvSpPr>
          <p:nvPr>
            <p:ph sz="half" idx="1"/>
          </p:nvPr>
        </p:nvSpPr>
        <p:spPr>
          <a:xfrm>
            <a:off x="301752" y="1371600"/>
            <a:ext cx="4038600" cy="4681728"/>
          </a:xfrm>
        </p:spPr>
        <p:txBody>
          <a:bodyPr/>
          <a:lstStyle>
            <a:lvl1pPr>
              <a:defRPr sz="2500"/>
            </a:lvl1p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12" name="11 İçerik Yer Tutucusu"/>
          <p:cNvSpPr>
            <a:spLocks noGrp="1"/>
          </p:cNvSpPr>
          <p:nvPr>
            <p:ph sz="half" idx="2"/>
          </p:nvPr>
        </p:nvSpPr>
        <p:spPr>
          <a:xfrm>
            <a:off x="4800600" y="1371600"/>
            <a:ext cx="4038600" cy="4681728"/>
          </a:xfrm>
        </p:spPr>
        <p:txBody>
          <a:bodyPr/>
          <a:lstStyle>
            <a:lvl1pPr>
              <a:defRPr sz="2500"/>
            </a:lvl1p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Karşılaştırma">
    <p:bg>
      <p:bgRef idx="1001">
        <a:schemeClr val="bg2"/>
      </p:bgRef>
    </p:bg>
    <p:spTree>
      <p:nvGrpSpPr>
        <p:cNvPr id="1" name=""/>
        <p:cNvGrpSpPr/>
        <p:nvPr/>
      </p:nvGrpSpPr>
      <p:grpSpPr>
        <a:xfrm>
          <a:off x="0" y="0"/>
          <a:ext cx="0" cy="0"/>
          <a:chOff x="0" y="0"/>
          <a:chExt cx="0" cy="0"/>
        </a:xfrm>
      </p:grpSpPr>
      <p:sp>
        <p:nvSpPr>
          <p:cNvPr id="10" name="9 Düz Bağlayıcı"/>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19 Dikdörtgen"/>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18 Dikdörtgen"/>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20 Dikdörtgen"/>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21 Dikdörtgen"/>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10 Dikdörtgen"/>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Dikdörtgen"/>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2 Metin Yer Tutucusu"/>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tr-TR" smtClean="0"/>
              <a:t>Asıl metin stillerini düzenlemek için tıklatın</a:t>
            </a:r>
          </a:p>
        </p:txBody>
      </p:sp>
      <p:sp>
        <p:nvSpPr>
          <p:cNvPr id="4" name="3 Metin Yer Tutucusu"/>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tr-TR" smtClean="0"/>
              <a:t>Asıl metin stillerini düzenlemek için tıklatın</a:t>
            </a:r>
          </a:p>
        </p:txBody>
      </p:sp>
      <p:sp>
        <p:nvSpPr>
          <p:cNvPr id="7" name="6 Veri Yer Tutucusu"/>
          <p:cNvSpPr>
            <a:spLocks noGrp="1"/>
          </p:cNvSpPr>
          <p:nvPr>
            <p:ph type="dt" sz="half" idx="10"/>
          </p:nvPr>
        </p:nvSpPr>
        <p:spPr/>
        <p:txBody>
          <a:bodyPr/>
          <a:lstStyle/>
          <a:p>
            <a:pPr>
              <a:defRPr/>
            </a:pPr>
            <a:fld id="{BAC57FB1-1734-4FB9-BF1A-0FCF7F9C747B}" type="datetimeFigureOut">
              <a:rPr lang="tr-TR" smtClean="0"/>
              <a:pPr>
                <a:defRPr/>
              </a:pPr>
              <a:t>04.01.2022</a:t>
            </a:fld>
            <a:endParaRPr lang="tr-TR"/>
          </a:p>
        </p:txBody>
      </p:sp>
      <p:sp>
        <p:nvSpPr>
          <p:cNvPr id="8" name="7 Altbilgi Yer Tutucusu"/>
          <p:cNvSpPr>
            <a:spLocks noGrp="1"/>
          </p:cNvSpPr>
          <p:nvPr>
            <p:ph type="ftr" sz="quarter" idx="11"/>
          </p:nvPr>
        </p:nvSpPr>
        <p:spPr>
          <a:xfrm>
            <a:off x="304800" y="6409944"/>
            <a:ext cx="3581400" cy="365760"/>
          </a:xfrm>
        </p:spPr>
        <p:txBody>
          <a:bodyPr/>
          <a:lstStyle/>
          <a:p>
            <a:pPr>
              <a:defRPr/>
            </a:pPr>
            <a:endParaRPr lang="tr-TR"/>
          </a:p>
        </p:txBody>
      </p:sp>
      <p:sp>
        <p:nvSpPr>
          <p:cNvPr id="15" name="14 Düz Bağlayıcı"/>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17 Dikdörtgen"/>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23 İçerik Yer Tutucusu"/>
          <p:cNvSpPr>
            <a:spLocks noGrp="1"/>
          </p:cNvSpPr>
          <p:nvPr>
            <p:ph sz="quarter" idx="2"/>
          </p:nvPr>
        </p:nvSpPr>
        <p:spPr>
          <a:xfrm>
            <a:off x="301752" y="2471383"/>
            <a:ext cx="4041648" cy="3818404"/>
          </a:xfrm>
        </p:spPr>
        <p:txBody>
          <a:body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26" name="25 İçerik Yer Tutucusu"/>
          <p:cNvSpPr>
            <a:spLocks noGrp="1"/>
          </p:cNvSpPr>
          <p:nvPr>
            <p:ph sz="quarter" idx="4"/>
          </p:nvPr>
        </p:nvSpPr>
        <p:spPr>
          <a:xfrm>
            <a:off x="4800600" y="2471383"/>
            <a:ext cx="4038600" cy="3822192"/>
          </a:xfrm>
        </p:spPr>
        <p:txBody>
          <a:body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25" name="24 Oval"/>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26 Oval"/>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8 Slayt Numarası Yer Tutucusu"/>
          <p:cNvSpPr>
            <a:spLocks noGrp="1"/>
          </p:cNvSpPr>
          <p:nvPr>
            <p:ph type="sldNum" sz="quarter" idx="12"/>
          </p:nvPr>
        </p:nvSpPr>
        <p:spPr>
          <a:xfrm>
            <a:off x="4343400" y="1042416"/>
            <a:ext cx="457200" cy="441325"/>
          </a:xfrm>
        </p:spPr>
        <p:txBody>
          <a:bodyPr/>
          <a:lstStyle>
            <a:lvl1pPr algn="ctr">
              <a:defRPr/>
            </a:lvl1pPr>
          </a:lstStyle>
          <a:p>
            <a:pPr>
              <a:defRPr/>
            </a:pPr>
            <a:fld id="{9412F4FC-A8A2-421B-91C8-A7E9B288ADEA}" type="slidenum">
              <a:rPr lang="tr-TR" smtClean="0"/>
              <a:pPr>
                <a:defRPr/>
              </a:pPr>
              <a:t>‹#›</a:t>
            </a:fld>
            <a:endParaRPr lang="tr-TR"/>
          </a:p>
        </p:txBody>
      </p:sp>
      <p:sp>
        <p:nvSpPr>
          <p:cNvPr id="23" name="22 Başlık"/>
          <p:cNvSpPr>
            <a:spLocks noGrp="1"/>
          </p:cNvSpPr>
          <p:nvPr>
            <p:ph type="title"/>
          </p:nvPr>
        </p:nvSpPr>
        <p:spPr/>
        <p:txBody>
          <a:bodyPr rtlCol="0" anchor="b" anchorCtr="0"/>
          <a:lstStyle/>
          <a:p>
            <a:r>
              <a:rPr kumimoji="0" lang="tr-TR" smtClean="0"/>
              <a:t>Asıl başlık stili için tıklatın</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smtClean="0"/>
              <a:t>Asıl başlık stili için tıklatın</a:t>
            </a:r>
            <a:endParaRPr kumimoji="0" lang="en-US"/>
          </a:p>
        </p:txBody>
      </p:sp>
      <p:sp>
        <p:nvSpPr>
          <p:cNvPr id="3" name="2 Veri Yer Tutucusu"/>
          <p:cNvSpPr>
            <a:spLocks noGrp="1"/>
          </p:cNvSpPr>
          <p:nvPr>
            <p:ph type="dt" sz="half" idx="10"/>
          </p:nvPr>
        </p:nvSpPr>
        <p:spPr/>
        <p:txBody>
          <a:bodyPr/>
          <a:lstStyle/>
          <a:p>
            <a:pPr>
              <a:defRPr/>
            </a:pPr>
            <a:fld id="{3E018DC8-567E-4E47-AD90-267F83ACBABC}" type="datetimeFigureOut">
              <a:rPr lang="tr-TR" smtClean="0"/>
              <a:pPr>
                <a:defRPr/>
              </a:pPr>
              <a:t>04.01.2022</a:t>
            </a:fld>
            <a:endParaRPr lang="tr-TR"/>
          </a:p>
        </p:txBody>
      </p:sp>
      <p:sp>
        <p:nvSpPr>
          <p:cNvPr id="4" name="3 Altbilgi Yer Tutucusu"/>
          <p:cNvSpPr>
            <a:spLocks noGrp="1"/>
          </p:cNvSpPr>
          <p:nvPr>
            <p:ph type="ftr" sz="quarter" idx="11"/>
          </p:nvPr>
        </p:nvSpPr>
        <p:spPr/>
        <p:txBody>
          <a:bodyPr/>
          <a:lstStyle/>
          <a:p>
            <a:pPr>
              <a:defRPr/>
            </a:pPr>
            <a:endParaRPr lang="tr-TR"/>
          </a:p>
        </p:txBody>
      </p:sp>
      <p:sp>
        <p:nvSpPr>
          <p:cNvPr id="5" name="4 Slayt Numarası Yer Tutucusu"/>
          <p:cNvSpPr>
            <a:spLocks noGrp="1"/>
          </p:cNvSpPr>
          <p:nvPr>
            <p:ph type="sldNum" sz="quarter" idx="12"/>
          </p:nvPr>
        </p:nvSpPr>
        <p:spPr>
          <a:xfrm>
            <a:off x="4343400" y="1036020"/>
            <a:ext cx="457200" cy="441325"/>
          </a:xfrm>
        </p:spPr>
        <p:txBody>
          <a:bodyPr/>
          <a:lstStyle/>
          <a:p>
            <a:pPr>
              <a:defRPr/>
            </a:pPr>
            <a:fld id="{7476AA36-2D2A-4628-A198-D6E1C4D905F7}" type="slidenum">
              <a:rPr lang="tr-TR" smtClean="0"/>
              <a:pPr>
                <a:defRPr/>
              </a:pPr>
              <a:t>‹#›</a:t>
            </a:fld>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7" name="6 Dikdörtgen"/>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7 Dikdörtgen"/>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9 Dikdörtgen"/>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8 Dikdörtgen"/>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4 Dikdörtgen"/>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5 Dikdörtgen"/>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1 Veri Yer Tutucusu"/>
          <p:cNvSpPr>
            <a:spLocks noGrp="1"/>
          </p:cNvSpPr>
          <p:nvPr>
            <p:ph type="dt" sz="half" idx="10"/>
          </p:nvPr>
        </p:nvSpPr>
        <p:spPr/>
        <p:txBody>
          <a:bodyPr/>
          <a:lstStyle/>
          <a:p>
            <a:pPr>
              <a:defRPr/>
            </a:pPr>
            <a:fld id="{76D0E07C-4FB4-4E1C-BEE0-A7842FC1E7CB}" type="datetimeFigureOut">
              <a:rPr lang="tr-TR" smtClean="0"/>
              <a:pPr>
                <a:defRPr/>
              </a:pPr>
              <a:t>04.01.2022</a:t>
            </a:fld>
            <a:endParaRPr lang="tr-TR"/>
          </a:p>
        </p:txBody>
      </p:sp>
      <p:sp>
        <p:nvSpPr>
          <p:cNvPr id="3" name="2 Altbilgi Yer Tutucusu"/>
          <p:cNvSpPr>
            <a:spLocks noGrp="1"/>
          </p:cNvSpPr>
          <p:nvPr>
            <p:ph type="ftr" sz="quarter" idx="11"/>
          </p:nvPr>
        </p:nvSpPr>
        <p:spPr/>
        <p:txBody>
          <a:bodyPr/>
          <a:lstStyle/>
          <a:p>
            <a:pPr>
              <a:defRPr/>
            </a:pPr>
            <a:endParaRPr lang="tr-TR"/>
          </a:p>
        </p:txBody>
      </p:sp>
      <p:sp>
        <p:nvSpPr>
          <p:cNvPr id="4" name="3 Slayt Numarası Yer Tutucusu"/>
          <p:cNvSpPr>
            <a:spLocks noGrp="1"/>
          </p:cNvSpPr>
          <p:nvPr>
            <p:ph type="sldNum" sz="quarter" idx="12"/>
          </p:nvPr>
        </p:nvSpPr>
        <p:spPr>
          <a:xfrm>
            <a:off x="4267200" y="6324600"/>
            <a:ext cx="609600" cy="441324"/>
          </a:xfrm>
        </p:spPr>
        <p:txBody>
          <a:bodyPr/>
          <a:lstStyle>
            <a:lvl1pPr>
              <a:defRPr>
                <a:solidFill>
                  <a:srgbClr val="FFFFFF"/>
                </a:solidFill>
              </a:defRPr>
            </a:lvl1pPr>
          </a:lstStyle>
          <a:p>
            <a:pPr>
              <a:defRPr/>
            </a:pPr>
            <a:fld id="{9D5D91C9-C396-4694-A4C5-94AC1C9C4FDA}" type="slidenum">
              <a:rPr lang="tr-TR" smtClean="0"/>
              <a:pPr>
                <a:defRPr/>
              </a:pPr>
              <a:t>‹#›</a:t>
            </a:fld>
            <a:endParaRPr lang="tr-T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Başlıklı İçerik">
    <p:bg>
      <p:bgRef idx="1001">
        <a:schemeClr val="bg1"/>
      </p:bgRef>
    </p:bg>
    <p:spTree>
      <p:nvGrpSpPr>
        <p:cNvPr id="1" name=""/>
        <p:cNvGrpSpPr/>
        <p:nvPr/>
      </p:nvGrpSpPr>
      <p:grpSpPr>
        <a:xfrm>
          <a:off x="0" y="0"/>
          <a:ext cx="0" cy="0"/>
          <a:chOff x="0" y="0"/>
          <a:chExt cx="0" cy="0"/>
        </a:xfrm>
      </p:grpSpPr>
      <p:sp>
        <p:nvSpPr>
          <p:cNvPr id="19" name="18 Dikdörtgen"/>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14 Dikdörtgen"/>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17 Dikdörtgen"/>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15 Dikdörtgen"/>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16 Dikdörtgen"/>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12 Dikdörtgen"/>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1 Başlık"/>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tr-TR" smtClean="0"/>
              <a:t>Asıl başlık stili için tıklatın</a:t>
            </a:r>
            <a:endParaRPr kumimoji="0" lang="en-US"/>
          </a:p>
        </p:txBody>
      </p:sp>
      <p:sp>
        <p:nvSpPr>
          <p:cNvPr id="3" name="2 Metin Yer Tutucusu"/>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tr-TR" smtClean="0"/>
              <a:t>Asıl metin stillerini düzenlemek için tıklatın</a:t>
            </a:r>
          </a:p>
        </p:txBody>
      </p:sp>
      <p:sp>
        <p:nvSpPr>
          <p:cNvPr id="8" name="7 Dikdörtgen"/>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8 Düz Bağlayıcı"/>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19 İçerik Yer Tutucusu"/>
          <p:cNvSpPr>
            <a:spLocks noGrp="1"/>
          </p:cNvSpPr>
          <p:nvPr>
            <p:ph sz="quarter" idx="1"/>
          </p:nvPr>
        </p:nvSpPr>
        <p:spPr>
          <a:xfrm>
            <a:off x="3124200" y="685800"/>
            <a:ext cx="5638800" cy="5410200"/>
          </a:xfrm>
        </p:spPr>
        <p:txBody>
          <a:body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10" name="9 Oval"/>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Oval"/>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6 Slayt Numarası Yer Tutucusu"/>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pPr>
              <a:defRPr/>
            </a:pPr>
            <a:fld id="{A9056726-C1BA-4DE3-8DB9-DC09389D1D9D}" type="slidenum">
              <a:rPr lang="tr-TR" smtClean="0"/>
              <a:pPr>
                <a:defRPr/>
              </a:pPr>
              <a:t>‹#›</a:t>
            </a:fld>
            <a:endParaRPr lang="tr-TR"/>
          </a:p>
        </p:txBody>
      </p:sp>
      <p:sp>
        <p:nvSpPr>
          <p:cNvPr id="21" name="20 Dikdörtgen"/>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4 Veri Yer Tutucusu"/>
          <p:cNvSpPr>
            <a:spLocks noGrp="1"/>
          </p:cNvSpPr>
          <p:nvPr>
            <p:ph type="dt" sz="half" idx="10"/>
          </p:nvPr>
        </p:nvSpPr>
        <p:spPr/>
        <p:txBody>
          <a:bodyPr/>
          <a:lstStyle/>
          <a:p>
            <a:pPr>
              <a:defRPr/>
            </a:pPr>
            <a:fld id="{BC8BD4B6-C7AB-4DFC-9F26-2870161C91E8}" type="datetimeFigureOut">
              <a:rPr lang="tr-TR" smtClean="0"/>
              <a:pPr>
                <a:defRPr/>
              </a:pPr>
              <a:t>04.01.2022</a:t>
            </a:fld>
            <a:endParaRPr lang="tr-TR"/>
          </a:p>
        </p:txBody>
      </p:sp>
      <p:sp>
        <p:nvSpPr>
          <p:cNvPr id="6" name="5 Altbilgi Yer Tutucusu"/>
          <p:cNvSpPr>
            <a:spLocks noGrp="1"/>
          </p:cNvSpPr>
          <p:nvPr>
            <p:ph type="ftr" sz="quarter" idx="11"/>
          </p:nvPr>
        </p:nvSpPr>
        <p:spPr>
          <a:xfrm>
            <a:off x="301752" y="6410848"/>
            <a:ext cx="3383280" cy="365760"/>
          </a:xfrm>
        </p:spPr>
        <p:txBody>
          <a:bodyPr/>
          <a:lstStyle/>
          <a:p>
            <a:pPr>
              <a:defRPr/>
            </a:pPr>
            <a:endParaRPr lang="tr-TR"/>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aşlıklı Resim">
    <p:spTree>
      <p:nvGrpSpPr>
        <p:cNvPr id="1" name=""/>
        <p:cNvGrpSpPr/>
        <p:nvPr/>
      </p:nvGrpSpPr>
      <p:grpSpPr>
        <a:xfrm>
          <a:off x="0" y="0"/>
          <a:ext cx="0" cy="0"/>
          <a:chOff x="0" y="0"/>
          <a:chExt cx="0" cy="0"/>
        </a:xfrm>
      </p:grpSpPr>
      <p:sp>
        <p:nvSpPr>
          <p:cNvPr id="21" name="20 Düz Bağlayıcı"/>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18 Dikdörtgen"/>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15 Dikdörtgen"/>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16 Dikdörtgen"/>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17 Dikdörtgen"/>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19 Dikdörtgen"/>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7 Dikdörtgen"/>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14 Dikdörtgen"/>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11 Oval"/>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Oval"/>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6 Slayt Numarası Yer Tutucusu"/>
          <p:cNvSpPr>
            <a:spLocks noGrp="1"/>
          </p:cNvSpPr>
          <p:nvPr>
            <p:ph type="sldNum" sz="quarter" idx="12"/>
          </p:nvPr>
        </p:nvSpPr>
        <p:spPr>
          <a:xfrm>
            <a:off x="1371600" y="312738"/>
            <a:ext cx="457200" cy="441325"/>
          </a:xfrm>
        </p:spPr>
        <p:txBody>
          <a:bodyPr/>
          <a:lstStyle/>
          <a:p>
            <a:pPr>
              <a:defRPr/>
            </a:pPr>
            <a:fld id="{14EF9FF7-BF51-44AC-8DB1-0E6FB2429993}" type="slidenum">
              <a:rPr lang="tr-TR" smtClean="0"/>
              <a:pPr>
                <a:defRPr/>
              </a:pPr>
              <a:t>‹#›</a:t>
            </a:fld>
            <a:endParaRPr lang="tr-TR"/>
          </a:p>
        </p:txBody>
      </p:sp>
      <p:sp>
        <p:nvSpPr>
          <p:cNvPr id="2" name="1 Başlık"/>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tr-TR" smtClean="0"/>
              <a:t>Asıl başlık stili için tıklatın</a:t>
            </a:r>
            <a:endParaRPr kumimoji="0" lang="en-US"/>
          </a:p>
        </p:txBody>
      </p:sp>
      <p:sp>
        <p:nvSpPr>
          <p:cNvPr id="3" name="2 Resim Yer Tutucusu"/>
          <p:cNvSpPr>
            <a:spLocks noGrp="1"/>
          </p:cNvSpPr>
          <p:nvPr>
            <p:ph type="pic" idx="1"/>
          </p:nvPr>
        </p:nvSpPr>
        <p:spPr>
          <a:xfrm>
            <a:off x="3000375" y="609600"/>
            <a:ext cx="5867400" cy="4267200"/>
          </a:xfrm>
        </p:spPr>
        <p:txBody>
          <a:bodyPr/>
          <a:lstStyle>
            <a:lvl1pPr marL="0" indent="0">
              <a:buNone/>
              <a:defRPr sz="3200"/>
            </a:lvl1pPr>
          </a:lstStyle>
          <a:p>
            <a:r>
              <a:rPr kumimoji="0" lang="tr-TR" smtClean="0"/>
              <a:t>Resim eklemek için simgeyi tıklatın</a:t>
            </a:r>
            <a:endParaRPr kumimoji="0" lang="en-US" dirty="0"/>
          </a:p>
        </p:txBody>
      </p:sp>
      <p:sp>
        <p:nvSpPr>
          <p:cNvPr id="4" name="3 Metin Yer Tutucusu"/>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tr-TR" smtClean="0"/>
              <a:t>Asıl metin stillerini düzenlemek için tıklatın</a:t>
            </a:r>
          </a:p>
        </p:txBody>
      </p:sp>
      <p:sp>
        <p:nvSpPr>
          <p:cNvPr id="22" name="21 Dikdörtgen"/>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4 Veri Yer Tutucusu"/>
          <p:cNvSpPr>
            <a:spLocks noGrp="1"/>
          </p:cNvSpPr>
          <p:nvPr>
            <p:ph type="dt" sz="half" idx="10"/>
          </p:nvPr>
        </p:nvSpPr>
        <p:spPr>
          <a:xfrm>
            <a:off x="5788152" y="6404984"/>
            <a:ext cx="3044952" cy="365760"/>
          </a:xfrm>
        </p:spPr>
        <p:txBody>
          <a:bodyPr/>
          <a:lstStyle/>
          <a:p>
            <a:pPr>
              <a:defRPr/>
            </a:pPr>
            <a:fld id="{89D7B4F2-2C01-48F6-B551-70AD4967FF4A}" type="datetimeFigureOut">
              <a:rPr lang="tr-TR" smtClean="0"/>
              <a:pPr>
                <a:defRPr/>
              </a:pPr>
              <a:t>04.01.2022</a:t>
            </a:fld>
            <a:endParaRPr lang="tr-TR"/>
          </a:p>
        </p:txBody>
      </p:sp>
      <p:sp>
        <p:nvSpPr>
          <p:cNvPr id="6" name="5 Altbilgi Yer Tutucusu"/>
          <p:cNvSpPr>
            <a:spLocks noGrp="1"/>
          </p:cNvSpPr>
          <p:nvPr>
            <p:ph type="ftr" sz="quarter" idx="11"/>
          </p:nvPr>
        </p:nvSpPr>
        <p:spPr>
          <a:xfrm>
            <a:off x="301752" y="6410848"/>
            <a:ext cx="3584448" cy="365760"/>
          </a:xfrm>
        </p:spPr>
        <p:txBody>
          <a:bodyPr/>
          <a:lstStyle/>
          <a:p>
            <a:pPr>
              <a:defRPr/>
            </a:pPr>
            <a:endParaRPr lang="tr-T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bg>
      <p:bgRef idx="1001">
        <a:schemeClr val="bg2"/>
      </p:bgRef>
    </p:bg>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smtClean="0"/>
              <a:t>Asıl başlık stili için tıklatın</a:t>
            </a:r>
            <a:endParaRPr kumimoji="0" lang="en-US"/>
          </a:p>
        </p:txBody>
      </p:sp>
      <p:sp>
        <p:nvSpPr>
          <p:cNvPr id="3" name="2 Dikey Metin Yer Tutucusu"/>
          <p:cNvSpPr>
            <a:spLocks noGrp="1"/>
          </p:cNvSpPr>
          <p:nvPr>
            <p:ph type="body" orient="vert" idx="1"/>
          </p:nvPr>
        </p:nvSpPr>
        <p:spPr/>
        <p:txBody>
          <a:bodyPr vert="eaVer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3 Veri Yer Tutucusu"/>
          <p:cNvSpPr>
            <a:spLocks noGrp="1"/>
          </p:cNvSpPr>
          <p:nvPr>
            <p:ph type="dt" sz="half" idx="10"/>
          </p:nvPr>
        </p:nvSpPr>
        <p:spPr/>
        <p:txBody>
          <a:bodyPr/>
          <a:lstStyle/>
          <a:p>
            <a:pPr>
              <a:defRPr/>
            </a:pPr>
            <a:fld id="{A82E60D4-A2A7-4A98-B29C-FF99CE0D5C86}" type="datetimeFigureOut">
              <a:rPr lang="tr-TR" smtClean="0"/>
              <a:pPr>
                <a:defRPr/>
              </a:pPr>
              <a:t>04.01.2022</a:t>
            </a:fld>
            <a:endParaRPr lang="tr-TR"/>
          </a:p>
        </p:txBody>
      </p:sp>
      <p:sp>
        <p:nvSpPr>
          <p:cNvPr id="5" name="4 Altbilgi Yer Tutucusu"/>
          <p:cNvSpPr>
            <a:spLocks noGrp="1"/>
          </p:cNvSpPr>
          <p:nvPr>
            <p:ph type="ftr" sz="quarter" idx="11"/>
          </p:nvPr>
        </p:nvSpPr>
        <p:spPr/>
        <p:txBody>
          <a:bodyPr/>
          <a:lstStyle/>
          <a:p>
            <a:pPr>
              <a:defRPr/>
            </a:pPr>
            <a:endParaRPr lang="tr-TR"/>
          </a:p>
        </p:txBody>
      </p:sp>
      <p:sp>
        <p:nvSpPr>
          <p:cNvPr id="6" name="5 Slayt Numarası Yer Tutucusu"/>
          <p:cNvSpPr>
            <a:spLocks noGrp="1"/>
          </p:cNvSpPr>
          <p:nvPr>
            <p:ph type="sldNum" sz="quarter" idx="12"/>
          </p:nvPr>
        </p:nvSpPr>
        <p:spPr/>
        <p:txBody>
          <a:bodyPr/>
          <a:lstStyle/>
          <a:p>
            <a:pPr>
              <a:defRPr/>
            </a:pPr>
            <a:fld id="{2A87C59A-4D7F-4DD8-9270-8333FCEA655D}" type="slidenum">
              <a:rPr lang="tr-TR" smtClean="0"/>
              <a:pPr>
                <a:defRPr/>
              </a:pPr>
              <a:t>‹#›</a:t>
            </a:fld>
            <a:endParaRPr lang="tr-TR"/>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Dikey Başlık ve Metin">
    <p:bg>
      <p:bgRef idx="1001">
        <a:schemeClr val="bg2"/>
      </p:bgRef>
    </p:bg>
    <p:spTree>
      <p:nvGrpSpPr>
        <p:cNvPr id="1" name=""/>
        <p:cNvGrpSpPr/>
        <p:nvPr/>
      </p:nvGrpSpPr>
      <p:grpSpPr>
        <a:xfrm>
          <a:off x="0" y="0"/>
          <a:ext cx="0" cy="0"/>
          <a:chOff x="0" y="0"/>
          <a:chExt cx="0" cy="0"/>
        </a:xfrm>
      </p:grpSpPr>
      <p:sp>
        <p:nvSpPr>
          <p:cNvPr id="7" name="6 Dikdörtgen"/>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7 Dikdörtgen"/>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8 Dikdörtgen"/>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9 Dikdörtgen"/>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10 Dikdörtgen"/>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11 Dikdörtgen"/>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12 Düz Bağlayıcı"/>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13 Oval"/>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14 Oval"/>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5 Slayt Numarası Yer Tutucusu"/>
          <p:cNvSpPr>
            <a:spLocks noGrp="1"/>
          </p:cNvSpPr>
          <p:nvPr>
            <p:ph type="sldNum" sz="quarter" idx="12"/>
          </p:nvPr>
        </p:nvSpPr>
        <p:spPr>
          <a:xfrm>
            <a:off x="6915912" y="3009901"/>
            <a:ext cx="457200" cy="441325"/>
          </a:xfrm>
        </p:spPr>
        <p:txBody>
          <a:bodyPr/>
          <a:lstStyle/>
          <a:p>
            <a:pPr>
              <a:defRPr/>
            </a:pPr>
            <a:fld id="{9C249C1D-9095-455E-9E8D-C1BEABFF821B}" type="slidenum">
              <a:rPr lang="tr-TR" smtClean="0"/>
              <a:pPr>
                <a:defRPr/>
              </a:pPr>
              <a:t>‹#›</a:t>
            </a:fld>
            <a:endParaRPr lang="tr-TR"/>
          </a:p>
        </p:txBody>
      </p:sp>
      <p:sp>
        <p:nvSpPr>
          <p:cNvPr id="3" name="2 Dikey Metin Yer Tutucusu"/>
          <p:cNvSpPr>
            <a:spLocks noGrp="1"/>
          </p:cNvSpPr>
          <p:nvPr>
            <p:ph type="body" orient="vert" idx="1"/>
          </p:nvPr>
        </p:nvSpPr>
        <p:spPr>
          <a:xfrm>
            <a:off x="304800" y="304800"/>
            <a:ext cx="6553200" cy="5821366"/>
          </a:xfrm>
        </p:spPr>
        <p:txBody>
          <a:bodyPr vert="eaVer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3 Veri Yer Tutucusu"/>
          <p:cNvSpPr>
            <a:spLocks noGrp="1"/>
          </p:cNvSpPr>
          <p:nvPr>
            <p:ph type="dt" sz="half" idx="10"/>
          </p:nvPr>
        </p:nvSpPr>
        <p:spPr/>
        <p:txBody>
          <a:bodyPr/>
          <a:lstStyle/>
          <a:p>
            <a:pPr>
              <a:defRPr/>
            </a:pPr>
            <a:fld id="{033DBFC6-A081-4897-938E-E9634736C1F8}" type="datetimeFigureOut">
              <a:rPr lang="tr-TR" smtClean="0"/>
              <a:pPr>
                <a:defRPr/>
              </a:pPr>
              <a:t>04.01.2022</a:t>
            </a:fld>
            <a:endParaRPr lang="tr-TR"/>
          </a:p>
        </p:txBody>
      </p:sp>
      <p:sp>
        <p:nvSpPr>
          <p:cNvPr id="5" name="4 Altbilgi Yer Tutucusu"/>
          <p:cNvSpPr>
            <a:spLocks noGrp="1"/>
          </p:cNvSpPr>
          <p:nvPr>
            <p:ph type="ftr" sz="quarter" idx="11"/>
          </p:nvPr>
        </p:nvSpPr>
        <p:spPr/>
        <p:txBody>
          <a:bodyPr/>
          <a:lstStyle/>
          <a:p>
            <a:pPr>
              <a:defRPr/>
            </a:pPr>
            <a:endParaRPr lang="tr-TR"/>
          </a:p>
        </p:txBody>
      </p:sp>
      <p:sp>
        <p:nvSpPr>
          <p:cNvPr id="2" name="1 Dikey Başlık"/>
          <p:cNvSpPr>
            <a:spLocks noGrp="1"/>
          </p:cNvSpPr>
          <p:nvPr>
            <p:ph type="title" orient="vert"/>
          </p:nvPr>
        </p:nvSpPr>
        <p:spPr>
          <a:xfrm>
            <a:off x="7391400" y="304801"/>
            <a:ext cx="1447800" cy="5851525"/>
          </a:xfrm>
        </p:spPr>
        <p:txBody>
          <a:bodyPr vert="eaVert"/>
          <a:lstStyle/>
          <a:p>
            <a:r>
              <a:rPr kumimoji="0" lang="tr-TR" smtClean="0"/>
              <a:t>Asıl başlık stili için tıklatın</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16 Dikdörtgen"/>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15 Dikdörtgen"/>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17 Dikdörtgen"/>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18 Dikdörtgen"/>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8 Dikdörtgen"/>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13 Veri Yer Tutucusu"/>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pPr>
              <a:defRPr/>
            </a:pPr>
            <a:fld id="{2E764BC3-E959-4A3E-BB07-CD500F5A2E72}" type="datetimeFigureOut">
              <a:rPr lang="tr-TR" smtClean="0"/>
              <a:pPr>
                <a:defRPr/>
              </a:pPr>
              <a:t>04.01.2022</a:t>
            </a:fld>
            <a:endParaRPr lang="tr-TR"/>
          </a:p>
        </p:txBody>
      </p:sp>
      <p:sp>
        <p:nvSpPr>
          <p:cNvPr id="3" name="2 Altbilgi Yer Tutucusu"/>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pPr>
              <a:defRPr/>
            </a:pPr>
            <a:endParaRPr lang="tr-TR"/>
          </a:p>
        </p:txBody>
      </p:sp>
      <p:sp>
        <p:nvSpPr>
          <p:cNvPr id="8" name="7 Dikdörtgen"/>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9 Düz Bağlayıcı"/>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11 Oval"/>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14 Oval"/>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22 Slayt Numarası Yer Tutucusu"/>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pPr>
              <a:defRPr/>
            </a:pPr>
            <a:fld id="{85E41879-3FA0-4B14-B3AE-95D0E0D0179D}" type="slidenum">
              <a:rPr lang="tr-TR" smtClean="0"/>
              <a:pPr>
                <a:defRPr/>
              </a:pPr>
              <a:t>‹#›</a:t>
            </a:fld>
            <a:endParaRPr lang="tr-TR"/>
          </a:p>
        </p:txBody>
      </p:sp>
      <p:sp>
        <p:nvSpPr>
          <p:cNvPr id="22" name="21 Başlık Yer Tutucusu"/>
          <p:cNvSpPr>
            <a:spLocks noGrp="1"/>
          </p:cNvSpPr>
          <p:nvPr>
            <p:ph type="title"/>
          </p:nvPr>
        </p:nvSpPr>
        <p:spPr>
          <a:xfrm>
            <a:off x="301752" y="228600"/>
            <a:ext cx="8534400" cy="758952"/>
          </a:xfrm>
          <a:prstGeom prst="rect">
            <a:avLst/>
          </a:prstGeom>
        </p:spPr>
        <p:txBody>
          <a:bodyPr vert="horz" anchor="b">
            <a:normAutofit/>
          </a:bodyPr>
          <a:lstStyle/>
          <a:p>
            <a:r>
              <a:rPr kumimoji="0" lang="tr-TR" smtClean="0"/>
              <a:t>Asıl başlık stili için tıklatın</a:t>
            </a:r>
            <a:endParaRPr kumimoji="0" lang="en-US"/>
          </a:p>
        </p:txBody>
      </p:sp>
      <p:sp>
        <p:nvSpPr>
          <p:cNvPr id="13" name="12 Metin Yer Tutucusu"/>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tr-TR" smtClean="0"/>
              <a:t>Asıl metin stillerini düzenlemek için tıklatın</a:t>
            </a:r>
          </a:p>
          <a:p>
            <a:pPr lvl="1" eaLnBrk="1" latinLnBrk="0" hangingPunct="1"/>
            <a:r>
              <a:rPr kumimoji="0" lang="tr-TR" smtClean="0"/>
              <a:t>İkinci düzey</a:t>
            </a:r>
          </a:p>
          <a:p>
            <a:pPr lvl="2" eaLnBrk="1" latinLnBrk="0" hangingPunct="1"/>
            <a:r>
              <a:rPr kumimoji="0" lang="tr-TR" smtClean="0"/>
              <a:t>Üçüncü düzey</a:t>
            </a:r>
          </a:p>
          <a:p>
            <a:pPr lvl="3" eaLnBrk="1" latinLnBrk="0" hangingPunct="1"/>
            <a:r>
              <a:rPr kumimoji="0" lang="tr-TR" smtClean="0"/>
              <a:t>Dördüncü düzey</a:t>
            </a:r>
          </a:p>
          <a:p>
            <a:pPr lvl="4" eaLnBrk="1" latinLnBrk="0" hangingPunct="1"/>
            <a:r>
              <a:rPr kumimoji="0" lang="tr-TR" smtClean="0"/>
              <a:t>Beşinci düzey</a:t>
            </a:r>
            <a:endParaRPr kumimoji="0" lang="en-US"/>
          </a:p>
        </p:txBody>
      </p:sp>
    </p:spTree>
  </p:cSld>
  <p:clrMap bg1="lt1" tx1="dk1" bg2="lt2" tx2="dk2" accent1="accent1" accent2="accent2" accent3="accent3" accent4="accent4" accent5="accent5" accent6="accent6" hlink="hlink" folHlink="folHlink"/>
  <p:sldLayoutIdLst>
    <p:sldLayoutId id="2147484472" r:id="rId1"/>
    <p:sldLayoutId id="2147484473" r:id="rId2"/>
    <p:sldLayoutId id="2147484474" r:id="rId3"/>
    <p:sldLayoutId id="2147484475" r:id="rId4"/>
    <p:sldLayoutId id="2147484476" r:id="rId5"/>
    <p:sldLayoutId id="2147484477" r:id="rId6"/>
    <p:sldLayoutId id="2147484478" r:id="rId7"/>
    <p:sldLayoutId id="2147484479" r:id="rId8"/>
    <p:sldLayoutId id="2147484480" r:id="rId9"/>
    <p:sldLayoutId id="2147484481" r:id="rId10"/>
    <p:sldLayoutId id="2147484482"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15.emf"/><Relationship Id="rId4" Type="http://schemas.openxmlformats.org/officeDocument/2006/relationships/oleObject" Target="../embeddings/oleObject1.bin"/></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Dikdörtgen 2"/>
          <p:cNvSpPr>
            <a:spLocks noChangeArrowheads="1"/>
          </p:cNvSpPr>
          <p:nvPr/>
        </p:nvSpPr>
        <p:spPr bwMode="auto">
          <a:xfrm>
            <a:off x="1187624" y="5013177"/>
            <a:ext cx="7128792" cy="812530"/>
          </a:xfrm>
          <a:prstGeom prst="rect">
            <a:avLst/>
          </a:prstGeom>
          <a:noFill/>
          <a:ln w="9525">
            <a:noFill/>
            <a:miter lim="800000"/>
            <a:headEnd/>
            <a:tailEnd/>
          </a:ln>
        </p:spPr>
        <p:txBody>
          <a:bodyPr wrap="square">
            <a:spAutoFit/>
          </a:bodyPr>
          <a:lstStyle/>
          <a:p>
            <a:pPr algn="ctr">
              <a:lnSpc>
                <a:spcPct val="80000"/>
              </a:lnSpc>
            </a:pPr>
            <a:endParaRPr lang="tr-TR" dirty="0">
              <a:solidFill>
                <a:srgbClr val="000000"/>
              </a:solidFill>
              <a:latin typeface="Comic Sans MS" pitchFamily="66" charset="0"/>
              <a:cs typeface="Times New Roman" pitchFamily="18" charset="0"/>
            </a:endParaRPr>
          </a:p>
          <a:p>
            <a:pPr algn="ctr">
              <a:lnSpc>
                <a:spcPct val="80000"/>
              </a:lnSpc>
            </a:pPr>
            <a:endParaRPr lang="tr-TR" dirty="0">
              <a:solidFill>
                <a:srgbClr val="000000"/>
              </a:solidFill>
              <a:latin typeface="Comic Sans MS" pitchFamily="66" charset="0"/>
              <a:cs typeface="Times New Roman" pitchFamily="18" charset="0"/>
            </a:endParaRPr>
          </a:p>
          <a:p>
            <a:pPr algn="ctr"/>
            <a:endParaRPr lang="tr-TR" dirty="0"/>
          </a:p>
        </p:txBody>
      </p:sp>
      <p:sp>
        <p:nvSpPr>
          <p:cNvPr id="64514" name="AutoShape 2" descr="Ancak KÃ¼nmat, heykelin bitmesine az kala âBen paramÄ± isterim.â demeye baÅlamÄ±Å. Ä°stediÄi miktar ise 40 bin liraymÄ±Å."/>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tr-TR"/>
          </a:p>
        </p:txBody>
      </p:sp>
      <p:sp>
        <p:nvSpPr>
          <p:cNvPr id="64516" name="AutoShape 4" descr="Ancak KÃ¼nmat, heykelin bitmesine az kala âBen paramÄ± isterim.â demeye baÅlamÄ±Å. Ä°stediÄi miktar ise 40 bin liraymÄ±Å."/>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tr-TR"/>
          </a:p>
        </p:txBody>
      </p:sp>
      <p:pic>
        <p:nvPicPr>
          <p:cNvPr id="5" name="Picture 2" descr="C:\Users\ozlem\Desktop\çalışan güvenliği sunumlar\Yeni klasör\images (2).jpg"/>
          <p:cNvPicPr>
            <a:picLocks noChangeAspect="1" noChangeArrowheads="1"/>
          </p:cNvPicPr>
          <p:nvPr/>
        </p:nvPicPr>
        <p:blipFill>
          <a:blip r:embed="rId2" cstate="print"/>
          <a:srcRect/>
          <a:stretch>
            <a:fillRect/>
          </a:stretch>
        </p:blipFill>
        <p:spPr bwMode="auto">
          <a:xfrm>
            <a:off x="1187624" y="692696"/>
            <a:ext cx="7072214" cy="3960440"/>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İçerik Yer Tutucusu"/>
          <p:cNvSpPr>
            <a:spLocks noGrp="1"/>
          </p:cNvSpPr>
          <p:nvPr>
            <p:ph sz="quarter" idx="1"/>
          </p:nvPr>
        </p:nvSpPr>
        <p:spPr/>
        <p:txBody>
          <a:bodyPr/>
          <a:lstStyle/>
          <a:p>
            <a:pPr>
              <a:lnSpc>
                <a:spcPct val="150000"/>
              </a:lnSpc>
            </a:pPr>
            <a:endParaRPr lang="tr-TR" sz="1500" dirty="0" smtClean="0"/>
          </a:p>
          <a:p>
            <a:pPr>
              <a:lnSpc>
                <a:spcPct val="150000"/>
              </a:lnSpc>
              <a:buNone/>
            </a:pPr>
            <a:r>
              <a:rPr lang="tr-TR" sz="2000" dirty="0" smtClean="0">
                <a:latin typeface="Garamond" pitchFamily="18" charset="0"/>
              </a:rPr>
              <a:t>“Eskiden koşa koşa giderdim işe. Şimdi… Çalışmak, üretmek azaba dönüştü. Alıp başımı gitmek için önce kendimi ikna etmeliyim.. ‘Niye gideyim ki’ sorumu yanıtlamalıyım. ‘Seni merkezden alıp, Akdeniz Bölgesine verelim.’ diyor. Ne Akdeniz, ne makdeniz… </a:t>
            </a:r>
          </a:p>
          <a:p>
            <a:pPr>
              <a:lnSpc>
                <a:spcPct val="150000"/>
              </a:lnSpc>
              <a:buNone/>
            </a:pPr>
            <a:r>
              <a:rPr lang="tr-TR" sz="2000" dirty="0" smtClean="0">
                <a:latin typeface="Garamond" pitchFamily="18" charset="0"/>
              </a:rPr>
              <a:t>Gitmeyeceğim. Ne evimi, ne 86 yaşındaki felçli annemi bırakmayacağım.”</a:t>
            </a:r>
          </a:p>
          <a:p>
            <a:endParaRPr lang="tr-TR" sz="1500" dirty="0" smtClean="0"/>
          </a:p>
          <a:p>
            <a:endParaRPr lang="tr-TR" dirty="0"/>
          </a:p>
        </p:txBody>
      </p:sp>
      <p:sp>
        <p:nvSpPr>
          <p:cNvPr id="3" name="2 Başlık"/>
          <p:cNvSpPr>
            <a:spLocks noGrp="1"/>
          </p:cNvSpPr>
          <p:nvPr>
            <p:ph type="title"/>
          </p:nvPr>
        </p:nvSpPr>
        <p:spPr>
          <a:xfrm>
            <a:off x="301752" y="228600"/>
            <a:ext cx="8534400" cy="1040160"/>
          </a:xfrm>
        </p:spPr>
        <p:txBody>
          <a:bodyPr>
            <a:normAutofit fontScale="90000"/>
          </a:bodyPr>
          <a:lstStyle/>
          <a:p>
            <a:pPr algn="ctr"/>
            <a:r>
              <a:rPr lang="tr-TR" dirty="0" smtClean="0"/>
              <a:t/>
            </a:r>
            <a:br>
              <a:rPr lang="tr-TR" dirty="0" smtClean="0"/>
            </a:br>
            <a:r>
              <a:rPr lang="tr-TR" dirty="0" smtClean="0"/>
              <a:t/>
            </a:r>
            <a:br>
              <a:rPr lang="tr-TR" dirty="0" smtClean="0"/>
            </a:br>
            <a:r>
              <a:rPr lang="tr-TR" dirty="0" smtClean="0"/>
              <a:t/>
            </a:r>
            <a:br>
              <a:rPr lang="tr-TR" dirty="0" smtClean="0"/>
            </a:br>
            <a:r>
              <a:rPr lang="tr-TR" dirty="0" smtClean="0"/>
              <a:t/>
            </a:r>
            <a:br>
              <a:rPr lang="tr-TR" dirty="0" smtClean="0"/>
            </a:br>
            <a:r>
              <a:rPr lang="tr-TR" dirty="0" smtClean="0"/>
              <a:t/>
            </a:r>
            <a:br>
              <a:rPr lang="tr-TR" dirty="0" smtClean="0"/>
            </a:br>
            <a:r>
              <a:rPr lang="tr-TR" sz="2700" b="1" dirty="0" smtClean="0">
                <a:solidFill>
                  <a:schemeClr val="bg2">
                    <a:lumMod val="50000"/>
                  </a:schemeClr>
                </a:solidFill>
                <a:latin typeface="Garamond" pitchFamily="18" charset="0"/>
              </a:rPr>
              <a:t>GERÇEK MOBBİNG VAKALARINDAN BİR KAÇ ÖRNEK</a:t>
            </a:r>
            <a:r>
              <a:rPr lang="tr-TR" dirty="0" smtClean="0"/>
              <a:t/>
            </a:r>
            <a:br>
              <a:rPr lang="tr-TR" dirty="0" smtClean="0"/>
            </a:br>
            <a:endParaRPr lang="tr-TR"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sz="quarter" idx="1"/>
          </p:nvPr>
        </p:nvSpPr>
        <p:spPr/>
        <p:txBody>
          <a:bodyPr>
            <a:noAutofit/>
          </a:bodyPr>
          <a:lstStyle/>
          <a:p>
            <a:pPr marL="0" indent="0" algn="just" fontAlgn="base">
              <a:buNone/>
            </a:pPr>
            <a:r>
              <a:rPr lang="tr-TR" sz="1600" dirty="0" smtClean="0">
                <a:latin typeface="Garamond" pitchFamily="18" charset="0"/>
              </a:rPr>
              <a:t>Ben,  şu an önemli bir pozisyonda bulunduğum kalite geliştirme bölümünde yirmi yıla yakın süreden beri çalışıyorum. Bölümümü değiştireceklerini söylediler. Gönderileceğim yerin, bulunduğum pozisyonun çok altında olduğunu öğrendiğimde kulaklarıma inanamadım. Şaka yapıyorlar zannettim. Israr ettiklerinde, bunu kabul edemeyeceğimi; böyle bir talepte bulunmalarının, insan hakları yasalarına aykırı olduğunu söyledim. Çok fazla diretemediler.İlerleyen aylarda bölüm yöneticim ve birlikte çalıştığım bazı kişiler, bölümce yapılan çeşitli kutlamalara, etkinliklere (doğum günleri kutlamaları, yılbaşı hediyeleri vb.) beni dahil etmemeye başladılar.Benim fikir ve önerilerim sorulmamaya veya dikkate değer bulunmamaya başlandı. Hatta bazen alay konusu yapıldı. İşe gitmek istemiyordum; ama yılmamalıydım. Bu işyerinden alacağım emeklilik gelirim, benim her şeyim. Zaten önemli sağlık sorunlarım var. Burada yıllardır çalışmanın verdiği stres, sağlığımı yeterince etkilemişti.Ama bu son yaşadıklarım beni iyice perişan etti</a:t>
            </a:r>
            <a:r>
              <a:rPr lang="tr-TR" sz="1600" b="1" dirty="0" smtClean="0">
                <a:latin typeface="Garamond" pitchFamily="18" charset="0"/>
              </a:rPr>
              <a:t>. Ellerimde ve ayaklarımda yaralar çıktı. Doktora gittim. Sedef hastalığı başlamış.Altı haftalık rapor verdiler. İki hafta da hastanede yatarak depresyon tedavisi gördüm. Sonra Türkiye’ye döndüm. Vatana dönmek, sıkıntılarımı hafifletti; güçlendim.Maalesef cilt hastalığım hala devam ediyor. İşime geri döndüğümde iş arkadaşlarımın taciz edici, sevimsiz davranışları azaldı. Herhalde aldığım sağlık raporundan sonra onları dava edeceğimden korktular. Ben de hala direniyorum ve emekliliğe giderek yaklaşıyorum.</a:t>
            </a:r>
          </a:p>
          <a:p>
            <a:pPr>
              <a:buNone/>
            </a:pPr>
            <a:endParaRPr lang="tr-TR" sz="1600" dirty="0"/>
          </a:p>
        </p:txBody>
      </p:sp>
      <p:sp>
        <p:nvSpPr>
          <p:cNvPr id="4" name="2 Başlık"/>
          <p:cNvSpPr>
            <a:spLocks noGrp="1"/>
          </p:cNvSpPr>
          <p:nvPr>
            <p:ph type="title"/>
          </p:nvPr>
        </p:nvSpPr>
        <p:spPr>
          <a:xfrm>
            <a:off x="301752" y="228600"/>
            <a:ext cx="8534400" cy="1040160"/>
          </a:xfrm>
        </p:spPr>
        <p:txBody>
          <a:bodyPr>
            <a:normAutofit fontScale="90000"/>
          </a:bodyPr>
          <a:lstStyle/>
          <a:p>
            <a:pPr algn="ctr"/>
            <a:r>
              <a:rPr lang="tr-TR" dirty="0" smtClean="0"/>
              <a:t/>
            </a:r>
            <a:br>
              <a:rPr lang="tr-TR" dirty="0" smtClean="0"/>
            </a:br>
            <a:r>
              <a:rPr lang="tr-TR" dirty="0" smtClean="0"/>
              <a:t/>
            </a:r>
            <a:br>
              <a:rPr lang="tr-TR" dirty="0" smtClean="0"/>
            </a:br>
            <a:r>
              <a:rPr lang="tr-TR" dirty="0" smtClean="0"/>
              <a:t/>
            </a:r>
            <a:br>
              <a:rPr lang="tr-TR" dirty="0" smtClean="0"/>
            </a:br>
            <a:r>
              <a:rPr lang="tr-TR" dirty="0" smtClean="0"/>
              <a:t/>
            </a:r>
            <a:br>
              <a:rPr lang="tr-TR" dirty="0" smtClean="0"/>
            </a:br>
            <a:r>
              <a:rPr lang="tr-TR" dirty="0" smtClean="0"/>
              <a:t/>
            </a:r>
            <a:br>
              <a:rPr lang="tr-TR" dirty="0" smtClean="0"/>
            </a:br>
            <a:r>
              <a:rPr lang="tr-TR" sz="2700" b="1" dirty="0" smtClean="0">
                <a:solidFill>
                  <a:schemeClr val="bg2">
                    <a:lumMod val="50000"/>
                  </a:schemeClr>
                </a:solidFill>
                <a:latin typeface="Garamond" pitchFamily="18" charset="0"/>
              </a:rPr>
              <a:t>GERÇEK MOBBİNG VAKALARINDAN BİR KAÇ ÖRNEK</a:t>
            </a:r>
            <a:r>
              <a:rPr lang="tr-TR" dirty="0" smtClean="0"/>
              <a:t/>
            </a:r>
            <a:br>
              <a:rPr lang="tr-TR" dirty="0" smtClean="0"/>
            </a:br>
            <a:endParaRPr lang="tr-TR"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sz="quarter" idx="1"/>
          </p:nvPr>
        </p:nvSpPr>
        <p:spPr>
          <a:xfrm>
            <a:off x="107504" y="1268760"/>
            <a:ext cx="8791952" cy="5184576"/>
          </a:xfrm>
        </p:spPr>
        <p:txBody>
          <a:bodyPr>
            <a:noAutofit/>
          </a:bodyPr>
          <a:lstStyle/>
          <a:p>
            <a:pPr marL="0" indent="0" algn="just">
              <a:buNone/>
            </a:pPr>
            <a:r>
              <a:rPr lang="tr-TR" sz="1400" dirty="0" smtClean="0">
                <a:latin typeface="Garamond" pitchFamily="18" charset="0"/>
              </a:rPr>
              <a:t>“Liseye edebiyat öğretmeni olarak atanan  genç öğretmen  okula ilk geldiği hafta  okul müdürü tarafından  bir teklifle karşılaştı.Defalarca yinelediği teklifi reddeden  öğretmen hakkında  bir süre sonra bir takım kötü yakıştırmalarda bulunan okul müdürü  öğrencileri de kullanarak bayan öğretmen hakkında dedikodular yaymaya başladı. Okul müdürü okul müdür yardımcısı ile hiç bir duygusal ilişkisi olmadığı halde onunla evlenmek istediğini, ancak açılamadığı yönünde dedikodular yaydı. Şüpheliler bilinçli bir şekilde edebiyat öğretmeni ile samimiyeti olan herkesin kendisinden uzaklaşmasını sağladı. Okul müdürü edebiyat öğretmenin eğitim adına yaptığı bütün işlerin kötü olduğunu bahane ederek ihtar cezaları yağdırıp ders ücretlerini </a:t>
            </a:r>
            <a:r>
              <a:rPr lang="tr-TR" sz="1400" dirty="0" err="1" smtClean="0">
                <a:latin typeface="Garamond" pitchFamily="18" charset="0"/>
              </a:rPr>
              <a:t>kestii</a:t>
            </a:r>
            <a:r>
              <a:rPr lang="tr-TR" sz="1400" dirty="0" smtClean="0">
                <a:latin typeface="Garamond" pitchFamily="18" charset="0"/>
              </a:rPr>
              <a:t>,öğretmenin not verirken tarafsızlık ilkesini ihlal ettiğini iddia ederek 1 yıl kıdem indirme cezası ve 4 kez ihtar cezasının yanı sıra okulunun değiştirilmesi için İlçe Milli Eğitim Müdürlüğü’ne başvurdu. Baskılara dayanamayan </a:t>
            </a:r>
            <a:r>
              <a:rPr lang="tr-TR" sz="1400" dirty="0" err="1" smtClean="0">
                <a:latin typeface="Garamond" pitchFamily="18" charset="0"/>
              </a:rPr>
              <a:t>öğrt</a:t>
            </a:r>
            <a:r>
              <a:rPr lang="tr-TR" sz="1400" dirty="0" smtClean="0">
                <a:latin typeface="Garamond" pitchFamily="18" charset="0"/>
              </a:rPr>
              <a:t>. </a:t>
            </a:r>
            <a:r>
              <a:rPr lang="tr-TR" sz="1400" b="1" dirty="0" smtClean="0">
                <a:latin typeface="Garamond" pitchFamily="18" charset="0"/>
              </a:rPr>
              <a:t>uykusuzluk, tedirginlik, mutsuzluk ve hayattan tiksinme şikâyetiyle ……………….Tıp Fakültesi Psikiyatri Anabilim Dal’ına başvurarak tedavi görmeye başladı…….. öğretmene yapılanın mobbing olduğunu bilimsel olarak ortaya koyan Psikiyatri Anabilim Dalı Öğretim Üyesi ……………… “Travma sonrası stres bozukluğu ve </a:t>
            </a:r>
            <a:r>
              <a:rPr lang="tr-TR" sz="1400" b="1" dirty="0" err="1" smtClean="0">
                <a:latin typeface="Garamond" pitchFamily="18" charset="0"/>
              </a:rPr>
              <a:t>major</a:t>
            </a:r>
            <a:r>
              <a:rPr lang="tr-TR" sz="1400" b="1" dirty="0" smtClean="0">
                <a:latin typeface="Garamond" pitchFamily="18" charset="0"/>
              </a:rPr>
              <a:t> depresyon” tanısını koydu. ………………………’</a:t>
            </a:r>
            <a:r>
              <a:rPr lang="tr-TR" sz="1400" b="1" dirty="0" err="1" smtClean="0">
                <a:latin typeface="Garamond" pitchFamily="18" charset="0"/>
              </a:rPr>
              <a:t>nin</a:t>
            </a:r>
            <a:r>
              <a:rPr lang="tr-TR" sz="1400" b="1" dirty="0" smtClean="0">
                <a:latin typeface="Garamond" pitchFamily="18" charset="0"/>
              </a:rPr>
              <a:t> sağlığının ve algılama yeteneğinin basit tıbbi müdahale ile giderilemeyecek düzeyde bozulduğunu ortaya koyan …………………….., yaşanan travmanın “mobbing” ile uyumlu olduğunu ileri sürdü. </a:t>
            </a:r>
            <a:r>
              <a:rPr lang="tr-TR" sz="1400" dirty="0" smtClean="0">
                <a:latin typeface="Garamond" pitchFamily="18" charset="0"/>
              </a:rPr>
              <a:t>Savcılığın sevk ettiği ………’ye Adli Tıp Kurumu da hazırladığı raporla </a:t>
            </a:r>
            <a:r>
              <a:rPr lang="tr-TR" sz="1400" dirty="0" err="1" smtClean="0">
                <a:latin typeface="Garamond" pitchFamily="18" charset="0"/>
              </a:rPr>
              <a:t>mobbing’i</a:t>
            </a:r>
            <a:r>
              <a:rPr lang="tr-TR" sz="1400" dirty="0" smtClean="0">
                <a:latin typeface="Garamond" pitchFamily="18" charset="0"/>
              </a:rPr>
              <a:t> doğruladı. Adli Tıp Kurumu’nun ve bilirkişinin raporunu değerlendiren savcı, mağdur………………….’ye yönelik mobbing süreci içinde uygulanan fiillerin </a:t>
            </a:r>
            <a:r>
              <a:rPr lang="tr-TR" sz="1400" dirty="0" err="1" smtClean="0">
                <a:latin typeface="Garamond" pitchFamily="18" charset="0"/>
              </a:rPr>
              <a:t>TCK’nın</a:t>
            </a:r>
            <a:r>
              <a:rPr lang="tr-TR" sz="1400" dirty="0" smtClean="0">
                <a:latin typeface="Garamond" pitchFamily="18" charset="0"/>
              </a:rPr>
              <a:t> 94/2-</a:t>
            </a:r>
            <a:r>
              <a:rPr lang="tr-TR" sz="1400" dirty="0" err="1" smtClean="0">
                <a:latin typeface="Garamond" pitchFamily="18" charset="0"/>
              </a:rPr>
              <a:t>b’deki</a:t>
            </a:r>
            <a:r>
              <a:rPr lang="tr-TR" sz="1400" dirty="0" smtClean="0">
                <a:latin typeface="Garamond" pitchFamily="18" charset="0"/>
              </a:rPr>
              <a:t> işkence suçuna uygun olduğunu belirtti. İl Milli Eğitim Müdürlüğü’nün 28.04.2010 tarihli atama kararnamesi ile …………………….’</a:t>
            </a:r>
            <a:r>
              <a:rPr lang="tr-TR" sz="1400" dirty="0" err="1" smtClean="0">
                <a:latin typeface="Garamond" pitchFamily="18" charset="0"/>
              </a:rPr>
              <a:t>nin</a:t>
            </a:r>
            <a:r>
              <a:rPr lang="tr-TR" sz="1400" dirty="0" smtClean="0">
                <a:latin typeface="Garamond" pitchFamily="18" charset="0"/>
              </a:rPr>
              <a:t> ………………..’da bir başka devlet lisesine Türk Dili ve Edebiyatı öğretmeni olarak atanmasıyla mobbing sürecinin tamamlandığını ileri süren savcı, şüpheli ………………………………….</a:t>
            </a:r>
            <a:r>
              <a:rPr lang="tr-TR" sz="1400" dirty="0" err="1" smtClean="0">
                <a:latin typeface="Garamond" pitchFamily="18" charset="0"/>
              </a:rPr>
              <a:t>nun</a:t>
            </a:r>
            <a:r>
              <a:rPr lang="tr-TR" sz="1400" dirty="0" smtClean="0">
                <a:latin typeface="Garamond" pitchFamily="18" charset="0"/>
              </a:rPr>
              <a:t> “Kamu görevlisine işkence yapma” suçundan 3 yıldan 12 yıla kadar hapis istemiyle dava açtı.</a:t>
            </a:r>
            <a:endParaRPr lang="tr-TR" sz="1400" dirty="0">
              <a:latin typeface="Garamond" pitchFamily="18" charset="0"/>
            </a:endParaRPr>
          </a:p>
        </p:txBody>
      </p:sp>
      <p:sp>
        <p:nvSpPr>
          <p:cNvPr id="4" name="2 Başlık"/>
          <p:cNvSpPr>
            <a:spLocks noGrp="1"/>
          </p:cNvSpPr>
          <p:nvPr>
            <p:ph type="title"/>
          </p:nvPr>
        </p:nvSpPr>
        <p:spPr>
          <a:xfrm>
            <a:off x="301752" y="228600"/>
            <a:ext cx="8534400" cy="1040160"/>
          </a:xfrm>
        </p:spPr>
        <p:txBody>
          <a:bodyPr>
            <a:normAutofit fontScale="90000"/>
          </a:bodyPr>
          <a:lstStyle/>
          <a:p>
            <a:pPr algn="ctr"/>
            <a:r>
              <a:rPr lang="tr-TR" dirty="0" smtClean="0"/>
              <a:t/>
            </a:r>
            <a:br>
              <a:rPr lang="tr-TR" dirty="0" smtClean="0"/>
            </a:br>
            <a:r>
              <a:rPr lang="tr-TR" dirty="0" smtClean="0"/>
              <a:t/>
            </a:r>
            <a:br>
              <a:rPr lang="tr-TR" dirty="0" smtClean="0"/>
            </a:br>
            <a:r>
              <a:rPr lang="tr-TR" dirty="0" smtClean="0"/>
              <a:t/>
            </a:r>
            <a:br>
              <a:rPr lang="tr-TR" dirty="0" smtClean="0"/>
            </a:br>
            <a:r>
              <a:rPr lang="tr-TR" dirty="0" smtClean="0"/>
              <a:t/>
            </a:r>
            <a:br>
              <a:rPr lang="tr-TR" dirty="0" smtClean="0"/>
            </a:br>
            <a:r>
              <a:rPr lang="tr-TR" dirty="0" smtClean="0"/>
              <a:t/>
            </a:r>
            <a:br>
              <a:rPr lang="tr-TR" dirty="0" smtClean="0"/>
            </a:br>
            <a:r>
              <a:rPr lang="tr-TR" sz="2700" b="1" dirty="0" smtClean="0">
                <a:solidFill>
                  <a:schemeClr val="bg2">
                    <a:lumMod val="50000"/>
                  </a:schemeClr>
                </a:solidFill>
                <a:latin typeface="Garamond" pitchFamily="18" charset="0"/>
              </a:rPr>
              <a:t>GERÇEK MOBBİNG VAKALARINDAN BİR KAÇ ÖRNEK</a:t>
            </a:r>
            <a:r>
              <a:rPr lang="tr-TR" dirty="0" smtClean="0"/>
              <a:t/>
            </a:r>
            <a:br>
              <a:rPr lang="tr-TR" dirty="0" smtClean="0"/>
            </a:br>
            <a:endParaRPr lang="tr-TR"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1" name="Picture 3" descr="C:\Users\ozlem\Desktop\Psikolojik-Ymha-Mobbing-Nedir-Nedenleri-4_1.jpg"/>
          <p:cNvPicPr>
            <a:picLocks noGrp="1" noChangeAspect="1" noChangeArrowheads="1"/>
          </p:cNvPicPr>
          <p:nvPr>
            <p:ph sz="quarter" idx="1"/>
          </p:nvPr>
        </p:nvPicPr>
        <p:blipFill>
          <a:blip r:embed="rId2" cstate="print"/>
          <a:srcRect/>
          <a:stretch>
            <a:fillRect/>
          </a:stretch>
        </p:blipFill>
        <p:spPr bwMode="auto">
          <a:xfrm>
            <a:off x="0" y="116632"/>
            <a:ext cx="9144000" cy="6517376"/>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Başlık"/>
          <p:cNvSpPr>
            <a:spLocks noGrp="1"/>
          </p:cNvSpPr>
          <p:nvPr>
            <p:ph type="title"/>
          </p:nvPr>
        </p:nvSpPr>
        <p:spPr>
          <a:xfrm>
            <a:off x="301752" y="228600"/>
            <a:ext cx="8534400" cy="1040160"/>
          </a:xfrm>
        </p:spPr>
        <p:txBody>
          <a:bodyPr>
            <a:normAutofit fontScale="90000"/>
          </a:bodyPr>
          <a:lstStyle/>
          <a:p>
            <a:pPr algn="ctr"/>
            <a:r>
              <a:rPr lang="tr-TR" dirty="0" smtClean="0"/>
              <a:t/>
            </a:r>
            <a:br>
              <a:rPr lang="tr-TR" dirty="0" smtClean="0"/>
            </a:br>
            <a:r>
              <a:rPr lang="tr-TR" dirty="0" smtClean="0"/>
              <a:t/>
            </a:r>
            <a:br>
              <a:rPr lang="tr-TR" dirty="0" smtClean="0"/>
            </a:br>
            <a:r>
              <a:rPr lang="tr-TR" dirty="0" smtClean="0"/>
              <a:t/>
            </a:r>
            <a:br>
              <a:rPr lang="tr-TR" dirty="0" smtClean="0"/>
            </a:br>
            <a:r>
              <a:rPr lang="tr-TR" dirty="0" smtClean="0"/>
              <a:t/>
            </a:r>
            <a:br>
              <a:rPr lang="tr-TR" dirty="0" smtClean="0"/>
            </a:br>
            <a:r>
              <a:rPr lang="tr-TR" dirty="0" smtClean="0"/>
              <a:t/>
            </a:r>
            <a:br>
              <a:rPr lang="tr-TR" dirty="0" smtClean="0"/>
            </a:br>
            <a:r>
              <a:rPr lang="tr-TR" sz="2700" b="1" dirty="0" smtClean="0">
                <a:solidFill>
                  <a:schemeClr val="bg2">
                    <a:lumMod val="50000"/>
                  </a:schemeClr>
                </a:solidFill>
                <a:latin typeface="Garamond" pitchFamily="18" charset="0"/>
              </a:rPr>
              <a:t>BUGÜN NELERDEN SÖZ EDECEĞİZ?</a:t>
            </a:r>
            <a:r>
              <a:rPr lang="tr-TR" dirty="0" smtClean="0"/>
              <a:t/>
            </a:r>
            <a:br>
              <a:rPr lang="tr-TR" dirty="0" smtClean="0"/>
            </a:br>
            <a:endParaRPr lang="tr-TR" dirty="0"/>
          </a:p>
        </p:txBody>
      </p:sp>
      <p:sp>
        <p:nvSpPr>
          <p:cNvPr id="2" name="1 İçerik Yer Tutucusu"/>
          <p:cNvSpPr>
            <a:spLocks noGrp="1"/>
          </p:cNvSpPr>
          <p:nvPr>
            <p:ph sz="quarter" idx="1"/>
          </p:nvPr>
        </p:nvSpPr>
        <p:spPr/>
        <p:txBody>
          <a:bodyPr/>
          <a:lstStyle/>
          <a:p>
            <a:endParaRPr lang="tr-TR" dirty="0" smtClean="0"/>
          </a:p>
          <a:p>
            <a:r>
              <a:rPr lang="tr-TR" sz="2000" dirty="0" smtClean="0">
                <a:latin typeface="Garamond" pitchFamily="18" charset="0"/>
              </a:rPr>
              <a:t>Mobbing nedir, ne değildir, çeşitleri nelerdir?</a:t>
            </a:r>
          </a:p>
          <a:p>
            <a:r>
              <a:rPr lang="tr-TR" sz="2000" dirty="0" smtClean="0">
                <a:latin typeface="Garamond" pitchFamily="18" charset="0"/>
              </a:rPr>
              <a:t>Kim uygular, nasıl uygular, kimler maruz kalabilir?</a:t>
            </a:r>
          </a:p>
          <a:p>
            <a:r>
              <a:rPr lang="tr-TR" sz="2000" dirty="0" smtClean="0">
                <a:latin typeface="Garamond" pitchFamily="18" charset="0"/>
              </a:rPr>
              <a:t>Kişisel çözümler, örgütsel çözümler, yasal çözümler?</a:t>
            </a:r>
            <a:endParaRPr lang="tr-TR" sz="2000" dirty="0">
              <a:latin typeface="Garamond" pitchFamily="18" charset="0"/>
            </a:endParaRPr>
          </a:p>
        </p:txBody>
      </p:sp>
      <p:sp>
        <p:nvSpPr>
          <p:cNvPr id="5" name="4 Bulut Belirtme Çizgisi"/>
          <p:cNvSpPr/>
          <p:nvPr/>
        </p:nvSpPr>
        <p:spPr>
          <a:xfrm>
            <a:off x="4860032" y="3501008"/>
            <a:ext cx="4104456" cy="2232248"/>
          </a:xfrm>
          <a:prstGeom prst="cloudCallout">
            <a:avLst>
              <a:gd name="adj1" fmla="val -59820"/>
              <a:gd name="adj2" fmla="val -5783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Zayıflar bizi kendi gücümüzden utanmaya zorladıkları için kazandılar.</a:t>
            </a:r>
            <a:endParaRPr lang="tr-TR"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sz="quarter" idx="1"/>
          </p:nvPr>
        </p:nvSpPr>
        <p:spPr/>
        <p:txBody>
          <a:bodyPr>
            <a:normAutofit/>
          </a:bodyPr>
          <a:lstStyle/>
          <a:p>
            <a:pPr marL="0" indent="0" algn="just">
              <a:buNone/>
            </a:pPr>
            <a:r>
              <a:rPr lang="tr-TR" sz="2000" dirty="0" smtClean="0">
                <a:latin typeface="Garamond" pitchFamily="18" charset="0"/>
              </a:rPr>
              <a:t>Mobbing kavramı: İlk defa 1960’lı yıllarda bilim adamı Konrad Lorenz tarafından kuşlar gibi küçük hayvanların yuvalarını savunmak amacıyla, tehlike olarak algıladıkları kendilerinden daha güçlü ve yalnız bir hayvanın etrafında uçarak, grup halinde hücum ederek onu uzaklaştırmaları veya aynı kuluçkadan çıkan kuşlar arasındaki zayıf bir kuşun diğer kuşlar tarafından beslenmesinin önlenerek zayıflatılması ve sonunda öldürülerek grubun dışına atılması olgusunu anlatmak için kullanılmıştır. </a:t>
            </a:r>
          </a:p>
          <a:p>
            <a:pPr marL="0" indent="0" algn="just">
              <a:buNone/>
            </a:pPr>
            <a:r>
              <a:rPr lang="tr-TR" sz="2000" dirty="0" smtClean="0">
                <a:latin typeface="Garamond" pitchFamily="18" charset="0"/>
              </a:rPr>
              <a:t>Kavramın hayvanlar arası davranışlardan insanlar arası davranışları tasvir etmek için kullanılması ise, okul çağındaki çocukların oluşturdukları küçük gruplarla yalnız ve güçsüz çocuklara yönelttikleri saldırgan ve zarar verici davranışı ifade etmek için İsveçli bilim adamı Peter-Paul </a:t>
            </a:r>
            <a:r>
              <a:rPr lang="tr-TR" sz="2000" dirty="0" err="1" smtClean="0">
                <a:latin typeface="Garamond" pitchFamily="18" charset="0"/>
              </a:rPr>
              <a:t>Heinemann</a:t>
            </a:r>
            <a:r>
              <a:rPr lang="tr-TR" sz="2000" dirty="0" smtClean="0">
                <a:latin typeface="Garamond" pitchFamily="18" charset="0"/>
              </a:rPr>
              <a:t>  tarafından kullanılmasıyla, başlamaktadır. </a:t>
            </a:r>
          </a:p>
          <a:p>
            <a:pPr marL="0" indent="0" algn="just">
              <a:buNone/>
            </a:pPr>
            <a:endParaRPr lang="tr-TR" sz="2000" dirty="0">
              <a:latin typeface="Garamond" pitchFamily="18" charset="0"/>
            </a:endParaRPr>
          </a:p>
        </p:txBody>
      </p:sp>
      <p:pic>
        <p:nvPicPr>
          <p:cNvPr id="30723" name="Picture 3" descr="C:\Users\ozlem\Desktop\images.jpg"/>
          <p:cNvPicPr>
            <a:picLocks noChangeAspect="1" noChangeArrowheads="1"/>
          </p:cNvPicPr>
          <p:nvPr/>
        </p:nvPicPr>
        <p:blipFill>
          <a:blip r:embed="rId2" cstate="print"/>
          <a:srcRect l="13595" t="14617" r="12236" b="10441"/>
          <a:stretch>
            <a:fillRect/>
          </a:stretch>
        </p:blipFill>
        <p:spPr bwMode="auto">
          <a:xfrm>
            <a:off x="6372200" y="5107918"/>
            <a:ext cx="2317401" cy="1524535"/>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a:bodyPr>
          <a:lstStyle/>
          <a:p>
            <a:r>
              <a:rPr lang="tr-TR" sz="2400" b="1" dirty="0" smtClean="0">
                <a:solidFill>
                  <a:schemeClr val="bg2">
                    <a:lumMod val="50000"/>
                  </a:schemeClr>
                </a:solidFill>
                <a:latin typeface="Garamond" pitchFamily="18" charset="0"/>
                <a:cs typeface="Arial" charset="0"/>
              </a:rPr>
              <a:t>MOBBİNG NEDİR?</a:t>
            </a:r>
            <a:endParaRPr lang="tr-TR" sz="2400" b="1" dirty="0">
              <a:solidFill>
                <a:schemeClr val="bg2">
                  <a:lumMod val="50000"/>
                </a:schemeClr>
              </a:solidFill>
            </a:endParaRPr>
          </a:p>
        </p:txBody>
      </p:sp>
      <p:sp>
        <p:nvSpPr>
          <p:cNvPr id="3" name="2 İçerik Yer Tutucusu"/>
          <p:cNvSpPr>
            <a:spLocks noGrp="1"/>
          </p:cNvSpPr>
          <p:nvPr>
            <p:ph sz="quarter" idx="1"/>
          </p:nvPr>
        </p:nvSpPr>
        <p:spPr/>
        <p:txBody>
          <a:bodyPr>
            <a:normAutofit/>
          </a:bodyPr>
          <a:lstStyle/>
          <a:p>
            <a:pPr algn="just"/>
            <a:r>
              <a:rPr lang="tr-TR" sz="2200" dirty="0" err="1" smtClean="0">
                <a:latin typeface="Garamond" pitchFamily="18" charset="0"/>
                <a:ea typeface="Verdana" pitchFamily="34" charset="0"/>
                <a:cs typeface="Verdana" pitchFamily="34" charset="0"/>
              </a:rPr>
              <a:t>Mob</a:t>
            </a:r>
            <a:r>
              <a:rPr lang="tr-TR" sz="2200" dirty="0" smtClean="0">
                <a:latin typeface="Garamond" pitchFamily="18" charset="0"/>
                <a:ea typeface="Verdana" pitchFamily="34" charset="0"/>
                <a:cs typeface="Verdana" pitchFamily="34" charset="0"/>
              </a:rPr>
              <a:t>” kanunsuz olarak,şiddete başvuran düzensiz kalabalık(çete) anlamına gelmektedir.Bu kavram Latincede düzenli ve sabit olmayan kalabalık “mobile </a:t>
            </a:r>
            <a:r>
              <a:rPr lang="tr-TR" sz="2200" dirty="0" err="1" smtClean="0">
                <a:latin typeface="Garamond" pitchFamily="18" charset="0"/>
                <a:ea typeface="Verdana" pitchFamily="34" charset="0"/>
                <a:cs typeface="Verdana" pitchFamily="34" charset="0"/>
              </a:rPr>
              <a:t>vulgus</a:t>
            </a:r>
            <a:r>
              <a:rPr lang="tr-TR" sz="2200" dirty="0" smtClean="0">
                <a:latin typeface="Garamond" pitchFamily="18" charset="0"/>
                <a:ea typeface="Verdana" pitchFamily="34" charset="0"/>
                <a:cs typeface="Verdana" pitchFamily="34" charset="0"/>
              </a:rPr>
              <a:t>” sözcüklerinden türetilmiştir. </a:t>
            </a:r>
          </a:p>
          <a:p>
            <a:pPr algn="just"/>
            <a:r>
              <a:rPr lang="tr-TR" sz="2200" dirty="0" smtClean="0">
                <a:latin typeface="Garamond" pitchFamily="18" charset="0"/>
                <a:ea typeface="Verdana" pitchFamily="34" charset="0"/>
                <a:cs typeface="Verdana" pitchFamily="34" charset="0"/>
              </a:rPr>
              <a:t> 1984’de İsveçli Endüstri Çalışma Psikoloğu </a:t>
            </a:r>
            <a:r>
              <a:rPr lang="tr-TR" sz="2200" b="1" dirty="0" smtClean="0">
                <a:latin typeface="Garamond" pitchFamily="18" charset="0"/>
                <a:ea typeface="Verdana" pitchFamily="34" charset="0"/>
                <a:cs typeface="Verdana" pitchFamily="34" charset="0"/>
              </a:rPr>
              <a:t>Heinz Leymann “belalı/zor” olarak adlandırılan bu kişilerin çalışmaya ilk başladıklarında bu davranışlar ile karşılaşmadıklarını </a:t>
            </a:r>
            <a:r>
              <a:rPr lang="tr-TR" sz="2200" dirty="0" smtClean="0">
                <a:latin typeface="Garamond" pitchFamily="18" charset="0"/>
                <a:ea typeface="Verdana" pitchFamily="34" charset="0"/>
                <a:cs typeface="Verdana" pitchFamily="34" charset="0"/>
              </a:rPr>
              <a:t>bulmuş ve işyerinde yetişkinler arasındaki grup şiddetini tanımlamak için mobbing kavramını </a:t>
            </a:r>
            <a:r>
              <a:rPr lang="tr-TR" sz="2200" u="sng" dirty="0" smtClean="0">
                <a:latin typeface="Garamond" pitchFamily="18" charset="0"/>
                <a:ea typeface="Verdana" pitchFamily="34" charset="0"/>
                <a:cs typeface="Verdana" pitchFamily="34" charset="0"/>
              </a:rPr>
              <a:t>ilk kez </a:t>
            </a:r>
            <a:r>
              <a:rPr lang="tr-TR" sz="2200" dirty="0" smtClean="0">
                <a:latin typeface="Garamond" pitchFamily="18" charset="0"/>
                <a:ea typeface="Verdana" pitchFamily="34" charset="0"/>
                <a:cs typeface="Verdana" pitchFamily="34" charset="0"/>
              </a:rPr>
              <a:t>şu tanımda kullanmıştır:</a:t>
            </a:r>
          </a:p>
          <a:p>
            <a:endParaRPr lang="tr-TR"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Başlık"/>
          <p:cNvSpPr>
            <a:spLocks noGrp="1"/>
          </p:cNvSpPr>
          <p:nvPr>
            <p:ph type="title"/>
          </p:nvPr>
        </p:nvSpPr>
        <p:spPr/>
        <p:txBody>
          <a:bodyPr>
            <a:normAutofit/>
          </a:bodyPr>
          <a:lstStyle/>
          <a:p>
            <a:pPr algn="ctr"/>
            <a:r>
              <a:rPr lang="tr-TR" sz="2400" b="1" dirty="0" smtClean="0">
                <a:solidFill>
                  <a:schemeClr val="bg2">
                    <a:lumMod val="50000"/>
                  </a:schemeClr>
                </a:solidFill>
                <a:latin typeface="Garamond" pitchFamily="18" charset="0"/>
              </a:rPr>
              <a:t>MOBBİNG NEDİR?</a:t>
            </a:r>
            <a:endParaRPr lang="tr-TR" sz="2400" b="1" dirty="0">
              <a:solidFill>
                <a:schemeClr val="bg2">
                  <a:lumMod val="50000"/>
                </a:schemeClr>
              </a:solidFill>
              <a:latin typeface="Garamond" pitchFamily="18" charset="0"/>
            </a:endParaRPr>
          </a:p>
        </p:txBody>
      </p:sp>
      <p:sp>
        <p:nvSpPr>
          <p:cNvPr id="2" name="1 İçerik Yer Tutucusu"/>
          <p:cNvSpPr>
            <a:spLocks noGrp="1"/>
          </p:cNvSpPr>
          <p:nvPr>
            <p:ph sz="quarter" idx="1"/>
          </p:nvPr>
        </p:nvSpPr>
        <p:spPr/>
        <p:txBody>
          <a:bodyPr>
            <a:normAutofit/>
          </a:bodyPr>
          <a:lstStyle/>
          <a:p>
            <a:pPr marL="342900" indent="-342900" algn="just">
              <a:spcBef>
                <a:spcPct val="20000"/>
              </a:spcBef>
              <a:buFont typeface="Arial" pitchFamily="34" charset="0"/>
              <a:buChar char="•"/>
              <a:defRPr/>
            </a:pPr>
            <a:endParaRPr lang="tr-TR" sz="2000" dirty="0" smtClean="0">
              <a:latin typeface="Arial" pitchFamily="34" charset="0"/>
              <a:cs typeface="Arial" pitchFamily="34" charset="0"/>
            </a:endParaRPr>
          </a:p>
          <a:p>
            <a:pPr marL="342900" indent="-342900" algn="ctr">
              <a:spcBef>
                <a:spcPct val="20000"/>
              </a:spcBef>
              <a:buNone/>
              <a:defRPr/>
            </a:pPr>
            <a:r>
              <a:rPr lang="tr-TR" sz="2800" dirty="0" smtClean="0">
                <a:latin typeface="Garamond" pitchFamily="18" charset="0"/>
                <a:cs typeface="Arial" pitchFamily="34" charset="0"/>
              </a:rPr>
              <a:t>Mobbing</a:t>
            </a:r>
            <a:r>
              <a:rPr lang="tr-TR" sz="2800" b="1" dirty="0" smtClean="0">
                <a:latin typeface="Garamond" pitchFamily="18" charset="0"/>
                <a:cs typeface="Arial" pitchFamily="34" charset="0"/>
              </a:rPr>
              <a:t>;  işyerinde </a:t>
            </a:r>
            <a:r>
              <a:rPr lang="tr-TR" sz="2800" dirty="0" smtClean="0">
                <a:latin typeface="Garamond" pitchFamily="18" charset="0"/>
                <a:cs typeface="Arial" pitchFamily="34" charset="0"/>
              </a:rPr>
              <a:t>bir ya da birkaç kişi tarafından  genellikle tek bir kişiye </a:t>
            </a:r>
            <a:r>
              <a:rPr lang="tr-TR" sz="2800" b="1" dirty="0" smtClean="0">
                <a:latin typeface="Garamond" pitchFamily="18" charset="0"/>
                <a:cs typeface="Arial" pitchFamily="34" charset="0"/>
              </a:rPr>
              <a:t>sistematik</a:t>
            </a:r>
            <a:r>
              <a:rPr lang="tr-TR" sz="2800" dirty="0" smtClean="0">
                <a:latin typeface="Garamond" pitchFamily="18" charset="0"/>
                <a:cs typeface="Arial" pitchFamily="34" charset="0"/>
              </a:rPr>
              <a:t> biçimde uygulanan, </a:t>
            </a:r>
            <a:r>
              <a:rPr lang="tr-TR" sz="2800" b="1" dirty="0" smtClean="0">
                <a:latin typeface="Garamond" pitchFamily="18" charset="0"/>
                <a:cs typeface="Arial" pitchFamily="34" charset="0"/>
              </a:rPr>
              <a:t> uzun süre devam eden</a:t>
            </a:r>
            <a:r>
              <a:rPr lang="tr-TR" sz="2800" dirty="0" smtClean="0">
                <a:latin typeface="Garamond" pitchFamily="18" charset="0"/>
                <a:cs typeface="Arial" pitchFamily="34" charset="0"/>
              </a:rPr>
              <a:t>,etik olmayan yaklaşımlar ile kişiyi çaresiz ve savunmasız bırakmak,böylelikle performansını ve dayanma gücünü yok ederek,</a:t>
            </a:r>
          </a:p>
          <a:p>
            <a:pPr marL="342900" indent="-342900" algn="ctr">
              <a:spcBef>
                <a:spcPct val="20000"/>
              </a:spcBef>
              <a:buNone/>
              <a:defRPr/>
            </a:pPr>
            <a:r>
              <a:rPr lang="tr-TR" sz="2800" dirty="0" smtClean="0">
                <a:latin typeface="Garamond" pitchFamily="18" charset="0"/>
                <a:cs typeface="Arial" pitchFamily="34" charset="0"/>
              </a:rPr>
              <a:t> </a:t>
            </a:r>
            <a:r>
              <a:rPr lang="tr-TR" sz="2800" b="1" dirty="0" smtClean="0">
                <a:latin typeface="Garamond" pitchFamily="18" charset="0"/>
                <a:cs typeface="Arial" pitchFamily="34" charset="0"/>
              </a:rPr>
              <a:t>yıldırma, </a:t>
            </a:r>
            <a:r>
              <a:rPr lang="tr-TR" sz="2800" b="1" dirty="0" err="1" smtClean="0">
                <a:latin typeface="Garamond" pitchFamily="18" charset="0"/>
                <a:cs typeface="Arial" pitchFamily="34" charset="0"/>
              </a:rPr>
              <a:t>pasifize</a:t>
            </a:r>
            <a:r>
              <a:rPr lang="tr-TR" sz="2800" b="1" dirty="0" smtClean="0">
                <a:latin typeface="Garamond" pitchFamily="18" charset="0"/>
                <a:cs typeface="Arial" pitchFamily="34" charset="0"/>
              </a:rPr>
              <a:t> etme ve  işten ayrılmaya zorlamaktır</a:t>
            </a:r>
            <a:r>
              <a:rPr lang="tr-TR" sz="2800" dirty="0" smtClean="0">
                <a:latin typeface="Garamond" pitchFamily="18" charset="0"/>
                <a:cs typeface="Arial" pitchFamily="34" charset="0"/>
              </a:rPr>
              <a:t>.</a:t>
            </a:r>
            <a:endParaRPr lang="tr-TR" sz="2800" dirty="0" smtClean="0">
              <a:solidFill>
                <a:srgbClr val="FF0000"/>
              </a:solidFill>
              <a:latin typeface="Garamond" pitchFamily="18" charset="0"/>
              <a:cs typeface="Arial" pitchFamily="34" charset="0"/>
            </a:endParaRPr>
          </a:p>
          <a:p>
            <a:pPr>
              <a:buNone/>
            </a:pPr>
            <a:endParaRPr lang="tr-TR"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Başlık 1"/>
          <p:cNvSpPr>
            <a:spLocks noGrp="1"/>
          </p:cNvSpPr>
          <p:nvPr>
            <p:ph type="title"/>
          </p:nvPr>
        </p:nvSpPr>
        <p:spPr>
          <a:xfrm>
            <a:off x="1187624" y="260648"/>
            <a:ext cx="6552728" cy="903312"/>
          </a:xfrm>
        </p:spPr>
        <p:txBody>
          <a:bodyPr/>
          <a:lstStyle/>
          <a:p>
            <a:pPr algn="ctr">
              <a:defRPr/>
            </a:pPr>
            <a:r>
              <a:rPr lang="tr-TR" sz="2400" dirty="0" smtClean="0">
                <a:solidFill>
                  <a:schemeClr val="bg2">
                    <a:lumMod val="50000"/>
                  </a:schemeClr>
                </a:solidFill>
                <a:latin typeface="Arial Black" pitchFamily="34" charset="0"/>
              </a:rPr>
              <a:t>BİR FİİLİN MOBBİNG OLMASI İÇİN;</a:t>
            </a:r>
            <a:endParaRPr lang="tr-TR" sz="2400" dirty="0">
              <a:solidFill>
                <a:schemeClr val="bg2">
                  <a:lumMod val="50000"/>
                </a:schemeClr>
              </a:solidFill>
              <a:effectLst/>
              <a:latin typeface="Garamond" pitchFamily="18" charset="0"/>
              <a:ea typeface="+mn-ea"/>
              <a:cs typeface="Times New Roman" pitchFamily="18" charset="0"/>
            </a:endParaRPr>
          </a:p>
        </p:txBody>
      </p:sp>
      <p:sp>
        <p:nvSpPr>
          <p:cNvPr id="5123" name="İçerik Yer Tutucusu 2"/>
          <p:cNvSpPr>
            <a:spLocks noGrp="1"/>
          </p:cNvSpPr>
          <p:nvPr>
            <p:ph sz="quarter" idx="1"/>
          </p:nvPr>
        </p:nvSpPr>
        <p:spPr>
          <a:xfrm>
            <a:off x="395536" y="1700808"/>
            <a:ext cx="8136904" cy="4752875"/>
          </a:xfrm>
        </p:spPr>
        <p:txBody>
          <a:bodyPr>
            <a:normAutofit/>
          </a:bodyPr>
          <a:lstStyle/>
          <a:p>
            <a:pPr marL="365760" lvl="4" indent="-256032">
              <a:spcBef>
                <a:spcPts val="400"/>
              </a:spcBef>
              <a:buClr>
                <a:schemeClr val="accent1"/>
              </a:buClr>
              <a:buSzPct val="68000"/>
              <a:buFont typeface="Wingdings" pitchFamily="2" charset="2"/>
              <a:buChar char="ü"/>
            </a:pPr>
            <a:r>
              <a:rPr lang="tr-TR" sz="2800" b="1" i="1" dirty="0" smtClean="0">
                <a:solidFill>
                  <a:srgbClr val="FF0000"/>
                </a:solidFill>
                <a:latin typeface="Garamond" pitchFamily="18" charset="0"/>
                <a:cs typeface="Times New Roman" pitchFamily="18" charset="0"/>
              </a:rPr>
              <a:t>Haftada en az bir kez, 6 ay süreyle</a:t>
            </a:r>
          </a:p>
          <a:p>
            <a:pPr lvl="1">
              <a:buFont typeface="Wingdings" pitchFamily="2" charset="2"/>
              <a:buChar char="ü"/>
            </a:pPr>
            <a:r>
              <a:rPr lang="tr-TR" sz="2000" b="1" dirty="0" smtClean="0">
                <a:latin typeface="Arial" charset="0"/>
                <a:cs typeface="Arial" charset="0"/>
              </a:rPr>
              <a:t>İşyerinde</a:t>
            </a:r>
            <a:r>
              <a:rPr lang="tr-TR" sz="2000" dirty="0" smtClean="0">
                <a:latin typeface="Arial" charset="0"/>
                <a:cs typeface="Arial" charset="0"/>
              </a:rPr>
              <a:t> gerçekleşmelidir.</a:t>
            </a:r>
          </a:p>
          <a:p>
            <a:pPr lvl="1">
              <a:buFont typeface="Wingdings" pitchFamily="2" charset="2"/>
              <a:buChar char="ü"/>
            </a:pPr>
            <a:r>
              <a:rPr lang="tr-TR" sz="2000" b="1" dirty="0" smtClean="0">
                <a:latin typeface="Arial" charset="0"/>
                <a:cs typeface="Arial" charset="0"/>
              </a:rPr>
              <a:t>Kasıtlı</a:t>
            </a:r>
            <a:r>
              <a:rPr lang="tr-TR" sz="2000" dirty="0" smtClean="0">
                <a:latin typeface="Arial" charset="0"/>
                <a:cs typeface="Arial" charset="0"/>
              </a:rPr>
              <a:t> yapılmalıdır</a:t>
            </a:r>
            <a:r>
              <a:rPr lang="tr-TR" sz="2000" dirty="0" smtClean="0"/>
              <a:t>.</a:t>
            </a:r>
          </a:p>
          <a:p>
            <a:pPr lvl="1">
              <a:buFont typeface="Wingdings" pitchFamily="2" charset="2"/>
              <a:buChar char="ü"/>
            </a:pPr>
            <a:r>
              <a:rPr lang="tr-TR" sz="2000" b="1" dirty="0" smtClean="0">
                <a:latin typeface="Arial" charset="0"/>
                <a:cs typeface="Arial" charset="0"/>
              </a:rPr>
              <a:t>Sistemli</a:t>
            </a:r>
            <a:r>
              <a:rPr lang="tr-TR" sz="2000" dirty="0" smtClean="0">
                <a:latin typeface="Arial" charset="0"/>
                <a:cs typeface="Arial" charset="0"/>
              </a:rPr>
              <a:t> bir şekilde yapılmalıdır. </a:t>
            </a:r>
          </a:p>
          <a:p>
            <a:pPr lvl="1">
              <a:buFont typeface="Wingdings" pitchFamily="2" charset="2"/>
              <a:buChar char="ü"/>
            </a:pPr>
            <a:r>
              <a:rPr lang="tr-TR" sz="2000" b="1" dirty="0" smtClean="0">
                <a:latin typeface="Arial" charset="0"/>
                <a:cs typeface="Arial" charset="0"/>
              </a:rPr>
              <a:t>Süreklilik</a:t>
            </a:r>
            <a:r>
              <a:rPr lang="tr-TR" sz="2000" dirty="0" smtClean="0">
                <a:latin typeface="Arial" charset="0"/>
                <a:cs typeface="Arial" charset="0"/>
              </a:rPr>
              <a:t> kazanmış bir sıklıkla tekrarlanmalıdır.</a:t>
            </a:r>
          </a:p>
          <a:p>
            <a:pPr lvl="1">
              <a:buFont typeface="Wingdings" pitchFamily="2" charset="2"/>
              <a:buChar char="ü"/>
            </a:pPr>
            <a:r>
              <a:rPr lang="tr-TR" sz="2000" b="1" dirty="0" smtClean="0">
                <a:latin typeface="Arial" charset="0"/>
                <a:cs typeface="Arial" charset="0"/>
              </a:rPr>
              <a:t>Üstler</a:t>
            </a:r>
            <a:r>
              <a:rPr lang="tr-TR" sz="2000" dirty="0" smtClean="0">
                <a:latin typeface="Arial" charset="0"/>
                <a:cs typeface="Arial" charset="0"/>
              </a:rPr>
              <a:t> tarafından </a:t>
            </a:r>
            <a:r>
              <a:rPr lang="tr-TR" sz="2000" b="1" dirty="0" smtClean="0">
                <a:latin typeface="Arial" charset="0"/>
                <a:cs typeface="Arial" charset="0"/>
              </a:rPr>
              <a:t>astlar</a:t>
            </a:r>
            <a:r>
              <a:rPr lang="tr-TR" sz="2000" dirty="0" smtClean="0">
                <a:latin typeface="Arial" charset="0"/>
                <a:cs typeface="Arial" charset="0"/>
              </a:rPr>
              <a:t>ına uygulanabileceği gibi, </a:t>
            </a:r>
            <a:r>
              <a:rPr lang="tr-TR" sz="2000" b="1" dirty="0" smtClean="0">
                <a:latin typeface="Arial" charset="0"/>
                <a:cs typeface="Arial" charset="0"/>
              </a:rPr>
              <a:t>astlar</a:t>
            </a:r>
            <a:r>
              <a:rPr lang="tr-TR" sz="2000" dirty="0" smtClean="0">
                <a:latin typeface="Arial" charset="0"/>
                <a:cs typeface="Arial" charset="0"/>
              </a:rPr>
              <a:t>ı tarafından </a:t>
            </a:r>
            <a:r>
              <a:rPr lang="tr-TR" sz="2000" b="1" dirty="0" smtClean="0">
                <a:latin typeface="Arial" charset="0"/>
                <a:cs typeface="Arial" charset="0"/>
              </a:rPr>
              <a:t>üstler</a:t>
            </a:r>
            <a:r>
              <a:rPr lang="tr-TR" sz="2000" dirty="0" smtClean="0">
                <a:latin typeface="Arial" charset="0"/>
                <a:cs typeface="Arial" charset="0"/>
              </a:rPr>
              <a:t>ine de uygulanabilir ya da </a:t>
            </a:r>
            <a:r>
              <a:rPr lang="tr-TR" sz="2000" b="1" dirty="0" smtClean="0">
                <a:latin typeface="Arial" charset="0"/>
                <a:cs typeface="Arial" charset="0"/>
              </a:rPr>
              <a:t>eşitler arasında</a:t>
            </a:r>
            <a:r>
              <a:rPr lang="tr-TR" sz="2000" dirty="0" smtClean="0">
                <a:latin typeface="Arial" charset="0"/>
                <a:cs typeface="Arial" charset="0"/>
              </a:rPr>
              <a:t> gerçekleşmesi  de mümkündür.</a:t>
            </a:r>
          </a:p>
          <a:p>
            <a:pPr algn="just">
              <a:lnSpc>
                <a:spcPct val="150000"/>
              </a:lnSpc>
            </a:pPr>
            <a:r>
              <a:rPr lang="tr-TR" sz="2400" b="1" i="1" dirty="0" smtClean="0">
                <a:solidFill>
                  <a:srgbClr val="FF0000"/>
                </a:solidFill>
                <a:latin typeface="Garamond" pitchFamily="18" charset="0"/>
                <a:cs typeface="Times New Roman" pitchFamily="18" charset="0"/>
              </a:rPr>
              <a:t>15-46 ay devam ediyorsa: KALICI RUHSAL ve  FİZİKSEL SAĞLIK KAYBINA MAL OLAN BİR DURUM!</a:t>
            </a:r>
          </a:p>
          <a:p>
            <a:pPr lvl="3">
              <a:buFont typeface="Wingdings" pitchFamily="2" charset="2"/>
              <a:buChar char="ü"/>
            </a:pPr>
            <a:endParaRPr lang="tr-TR" sz="1200" dirty="0" smtClean="0">
              <a:latin typeface="Arial" charset="0"/>
              <a:cs typeface="Arial" charset="0"/>
            </a:endParaRPr>
          </a:p>
          <a:p>
            <a:pPr>
              <a:buFont typeface="Wingdings" pitchFamily="2" charset="2"/>
              <a:buChar char="ü"/>
            </a:pPr>
            <a:endParaRPr lang="tr-TR" sz="2000" dirty="0" smtClean="0">
              <a:latin typeface="Arial" charset="0"/>
              <a:cs typeface="Arial" charset="0"/>
            </a:endParaRPr>
          </a:p>
          <a:p>
            <a:pPr marL="109728" indent="0" algn="just">
              <a:spcBef>
                <a:spcPts val="0"/>
              </a:spcBef>
              <a:defRPr/>
            </a:pPr>
            <a:endParaRPr lang="tr-TR" sz="2000" dirty="0">
              <a:latin typeface="Garamond"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Başlık 1"/>
          <p:cNvSpPr>
            <a:spLocks noGrp="1"/>
          </p:cNvSpPr>
          <p:nvPr>
            <p:ph type="title"/>
          </p:nvPr>
        </p:nvSpPr>
        <p:spPr/>
        <p:txBody>
          <a:bodyPr>
            <a:normAutofit/>
          </a:bodyPr>
          <a:lstStyle/>
          <a:p>
            <a:pPr algn="ctr" eaLnBrk="1" fontAlgn="auto" hangingPunct="1">
              <a:spcAft>
                <a:spcPts val="0"/>
              </a:spcAft>
              <a:defRPr/>
            </a:pPr>
            <a:r>
              <a:rPr lang="tr-TR" sz="2400" b="1" dirty="0" smtClean="0">
                <a:solidFill>
                  <a:schemeClr val="bg2">
                    <a:lumMod val="50000"/>
                  </a:schemeClr>
                </a:solidFill>
                <a:effectLst/>
                <a:latin typeface="Garamond" pitchFamily="18" charset="0"/>
                <a:cs typeface="Times New Roman" pitchFamily="18" charset="0"/>
              </a:rPr>
              <a:t>MOBBİNG SÜRECİ</a:t>
            </a:r>
          </a:p>
        </p:txBody>
      </p:sp>
      <p:sp>
        <p:nvSpPr>
          <p:cNvPr id="4" name="Dikdörtgen 2"/>
          <p:cNvSpPr>
            <a:spLocks noGrp="1"/>
          </p:cNvSpPr>
          <p:nvPr>
            <p:ph sz="quarter" idx="1"/>
          </p:nvPr>
        </p:nvSpPr>
        <p:spPr>
          <a:xfrm>
            <a:off x="301752" y="1527048"/>
            <a:ext cx="8503920" cy="3354765"/>
          </a:xfrm>
          <a:prstGeom prst="rect">
            <a:avLst/>
          </a:prstGeom>
        </p:spPr>
        <p:txBody>
          <a:bodyPr>
            <a:spAutoFit/>
          </a:bodyPr>
          <a:lstStyle/>
          <a:p>
            <a:pPr marL="109728">
              <a:defRPr/>
            </a:pPr>
            <a:r>
              <a:rPr lang="tr-TR" sz="2000" dirty="0">
                <a:latin typeface="Comic Sans MS" pitchFamily="66" charset="0"/>
              </a:rPr>
              <a:t>1.Aşama :ÇATIŞMA</a:t>
            </a:r>
          </a:p>
          <a:p>
            <a:pPr marL="452628" indent="-342900">
              <a:buFontTx/>
              <a:buAutoNum type="arabicPeriod"/>
              <a:defRPr/>
            </a:pPr>
            <a:endParaRPr lang="tr-TR" sz="2000" dirty="0">
              <a:latin typeface="Comic Sans MS" pitchFamily="66" charset="0"/>
            </a:endParaRPr>
          </a:p>
          <a:p>
            <a:pPr marL="109728">
              <a:defRPr/>
            </a:pPr>
            <a:r>
              <a:rPr lang="tr-TR" sz="2000" dirty="0">
                <a:latin typeface="Comic Sans MS" pitchFamily="66" charset="0"/>
              </a:rPr>
              <a:t>2.Aşama: SALDIRGAN  EYLEM</a:t>
            </a:r>
          </a:p>
          <a:p>
            <a:pPr marL="109728">
              <a:defRPr/>
            </a:pPr>
            <a:endParaRPr lang="tr-TR" sz="2000" dirty="0">
              <a:latin typeface="Comic Sans MS" pitchFamily="66" charset="0"/>
            </a:endParaRPr>
          </a:p>
          <a:p>
            <a:pPr marL="109728">
              <a:defRPr/>
            </a:pPr>
            <a:r>
              <a:rPr lang="tr-TR" sz="2000" dirty="0">
                <a:latin typeface="Comic Sans MS" pitchFamily="66" charset="0"/>
              </a:rPr>
              <a:t>3.Aşama:  İŞLETME YÖNETİMİNİN DEVREYE GİRMESİ</a:t>
            </a:r>
          </a:p>
          <a:p>
            <a:pPr marL="109728">
              <a:defRPr/>
            </a:pPr>
            <a:endParaRPr lang="tr-TR" sz="2000" dirty="0">
              <a:latin typeface="Comic Sans MS" pitchFamily="66" charset="0"/>
            </a:endParaRPr>
          </a:p>
          <a:p>
            <a:pPr marL="109728">
              <a:defRPr/>
            </a:pPr>
            <a:r>
              <a:rPr lang="tr-TR" sz="2000" dirty="0">
                <a:latin typeface="Comic Sans MS" pitchFamily="66" charset="0"/>
              </a:rPr>
              <a:t>4.Aşama:  </a:t>
            </a:r>
            <a:r>
              <a:rPr lang="tr-TR" sz="2000" dirty="0" smtClean="0">
                <a:latin typeface="Comic Sans MS" pitchFamily="66" charset="0"/>
              </a:rPr>
              <a:t>(STİGMA)YANLIŞ </a:t>
            </a:r>
            <a:r>
              <a:rPr lang="tr-TR" sz="2000" dirty="0">
                <a:latin typeface="Comic Sans MS" pitchFamily="66" charset="0"/>
              </a:rPr>
              <a:t>YAKIŞTIRTMALARLA DAMGALAMA</a:t>
            </a:r>
          </a:p>
          <a:p>
            <a:pPr marL="109728">
              <a:defRPr/>
            </a:pPr>
            <a:r>
              <a:rPr lang="tr-TR" sz="2000" dirty="0">
                <a:latin typeface="Comic Sans MS" pitchFamily="66" charset="0"/>
              </a:rPr>
              <a:t> </a:t>
            </a:r>
          </a:p>
          <a:p>
            <a:pPr marL="109728">
              <a:defRPr/>
            </a:pPr>
            <a:r>
              <a:rPr lang="tr-TR" sz="2000" dirty="0">
                <a:latin typeface="Comic Sans MS" pitchFamily="66" charset="0"/>
              </a:rPr>
              <a:t>5.Aşama:İŞİNE SON VERME</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C:\Users\ozlem\Desktop\içerik-pazarlamasında-doğru-strateji.jpg"/>
          <p:cNvPicPr>
            <a:picLocks noGrp="1" noChangeAspect="1" noChangeArrowheads="1"/>
          </p:cNvPicPr>
          <p:nvPr>
            <p:ph sz="quarter" idx="1"/>
          </p:nvPr>
        </p:nvPicPr>
        <p:blipFill>
          <a:blip r:embed="rId2" cstate="print"/>
          <a:srcRect/>
          <a:stretch>
            <a:fillRect/>
          </a:stretch>
        </p:blipFill>
        <p:spPr bwMode="auto">
          <a:xfrm>
            <a:off x="179511" y="116632"/>
            <a:ext cx="8856985" cy="6552728"/>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Başlık"/>
          <p:cNvSpPr>
            <a:spLocks noGrp="1"/>
          </p:cNvSpPr>
          <p:nvPr>
            <p:ph type="title"/>
          </p:nvPr>
        </p:nvSpPr>
        <p:spPr/>
        <p:txBody>
          <a:bodyPr>
            <a:normAutofit/>
          </a:bodyPr>
          <a:lstStyle/>
          <a:p>
            <a:pPr algn="ctr"/>
            <a:r>
              <a:rPr lang="tr-TR" sz="2400" b="1" dirty="0" smtClean="0">
                <a:solidFill>
                  <a:schemeClr val="bg2">
                    <a:lumMod val="50000"/>
                  </a:schemeClr>
                </a:solidFill>
                <a:effectLst/>
                <a:latin typeface="Garamond" pitchFamily="18" charset="0"/>
                <a:cs typeface="Times New Roman" pitchFamily="18" charset="0"/>
              </a:rPr>
              <a:t>  MOBBİNGİN KOŞULLARI</a:t>
            </a:r>
            <a:endParaRPr lang="tr-TR" sz="2400" b="1" dirty="0">
              <a:solidFill>
                <a:schemeClr val="bg2">
                  <a:lumMod val="50000"/>
                </a:schemeClr>
              </a:solidFill>
              <a:latin typeface="Garamond" pitchFamily="18" charset="0"/>
            </a:endParaRPr>
          </a:p>
        </p:txBody>
      </p:sp>
      <p:sp>
        <p:nvSpPr>
          <p:cNvPr id="2" name="1 İçerik Yer Tutucusu"/>
          <p:cNvSpPr>
            <a:spLocks noGrp="1"/>
          </p:cNvSpPr>
          <p:nvPr>
            <p:ph sz="quarter" idx="1"/>
          </p:nvPr>
        </p:nvSpPr>
        <p:spPr>
          <a:xfrm>
            <a:off x="179512" y="1268760"/>
            <a:ext cx="8784976" cy="5040560"/>
          </a:xfrm>
        </p:spPr>
        <p:txBody>
          <a:bodyPr/>
          <a:lstStyle/>
          <a:p>
            <a:pPr>
              <a:buNone/>
            </a:pPr>
            <a:endParaRPr lang="tr-TR" sz="2000" dirty="0" smtClean="0">
              <a:latin typeface="Garamond" pitchFamily="18" charset="0"/>
            </a:endParaRPr>
          </a:p>
          <a:p>
            <a:pPr>
              <a:buNone/>
            </a:pPr>
            <a:r>
              <a:rPr lang="tr-TR" sz="2000" dirty="0" err="1" smtClean="0">
                <a:latin typeface="Garamond" pitchFamily="18" charset="0"/>
              </a:rPr>
              <a:t>Mobbingle</a:t>
            </a:r>
            <a:r>
              <a:rPr lang="tr-TR" sz="2000" dirty="0" smtClean="0">
                <a:latin typeface="Garamond" pitchFamily="18" charset="0"/>
              </a:rPr>
              <a:t> her işyerinde ve koşulda karşılaşılabilir,ancak daha yüksek oranda ortaya çıkmasına neden olan bazı belirgin koşullar vardır:</a:t>
            </a:r>
          </a:p>
          <a:p>
            <a:pPr>
              <a:buNone/>
            </a:pPr>
            <a:endParaRPr lang="tr-TR" sz="2000" dirty="0" smtClean="0">
              <a:latin typeface="Garamond" pitchFamily="18" charset="0"/>
            </a:endParaRPr>
          </a:p>
          <a:p>
            <a:pPr marL="566928" indent="-457200"/>
            <a:r>
              <a:rPr lang="tr-TR" sz="2000" dirty="0" smtClean="0">
                <a:latin typeface="Garamond" pitchFamily="18" charset="0"/>
              </a:rPr>
              <a:t>Aşırı katı hiyerarşik yapı,</a:t>
            </a:r>
          </a:p>
          <a:p>
            <a:pPr marL="566928" indent="-457200"/>
            <a:r>
              <a:rPr lang="tr-TR" sz="2000" dirty="0" smtClean="0">
                <a:latin typeface="Garamond" pitchFamily="18" charset="0"/>
              </a:rPr>
              <a:t>Açık iletişim politikasının yetersizliği,</a:t>
            </a:r>
          </a:p>
          <a:p>
            <a:pPr marL="566928" indent="-457200"/>
            <a:r>
              <a:rPr lang="tr-TR" sz="2000" dirty="0" smtClean="0">
                <a:latin typeface="Garamond" pitchFamily="18" charset="0"/>
              </a:rPr>
              <a:t>Otoriter yönetim biçimleri,</a:t>
            </a:r>
          </a:p>
          <a:p>
            <a:pPr marL="566928" indent="-457200"/>
            <a:r>
              <a:rPr lang="tr-TR" sz="2000" dirty="0" smtClean="0">
                <a:latin typeface="Garamond" pitchFamily="18" charset="0"/>
              </a:rPr>
              <a:t>Çalışma grubu içindeki zayıf ve yetersiz iletişim,</a:t>
            </a:r>
          </a:p>
          <a:p>
            <a:pPr marL="566928" indent="-457200"/>
            <a:r>
              <a:rPr lang="tr-TR" sz="2000" dirty="0" smtClean="0">
                <a:latin typeface="Garamond" pitchFamily="18" charset="0"/>
              </a:rPr>
              <a:t>Kötü davranışlar,</a:t>
            </a:r>
          </a:p>
          <a:p>
            <a:pPr marL="566928" indent="-457200"/>
            <a:r>
              <a:rPr lang="tr-TR" sz="2000" dirty="0" smtClean="0">
                <a:latin typeface="Garamond" pitchFamily="18" charset="0"/>
              </a:rPr>
              <a:t>Çatışma çözme yeteneğinin zayıflığı,</a:t>
            </a:r>
          </a:p>
          <a:p>
            <a:pPr marL="566928" indent="-457200"/>
            <a:r>
              <a:rPr lang="tr-TR" sz="2000" dirty="0" smtClean="0">
                <a:latin typeface="Garamond" pitchFamily="18" charset="0"/>
              </a:rPr>
              <a:t>Etkili olmayan şikayet süreci ve çatışma yönetimi,</a:t>
            </a:r>
          </a:p>
          <a:p>
            <a:pPr marL="566928" indent="-457200"/>
            <a:r>
              <a:rPr lang="tr-TR" sz="2000" dirty="0" smtClean="0">
                <a:latin typeface="Garamond" pitchFamily="18" charset="0"/>
              </a:rPr>
              <a:t>Farklılıklar için etkili olamayan eğitim.</a:t>
            </a:r>
          </a:p>
          <a:p>
            <a:pPr marL="566928" indent="-457200"/>
            <a:endParaRPr lang="tr-TR" sz="2000" dirty="0" smtClean="0">
              <a:latin typeface="Garamond" pitchFamily="18" charset="0"/>
            </a:endParaRPr>
          </a:p>
          <a:p>
            <a:endParaRPr lang="tr-TR"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Başlık"/>
          <p:cNvSpPr>
            <a:spLocks noGrp="1"/>
          </p:cNvSpPr>
          <p:nvPr>
            <p:ph type="title"/>
          </p:nvPr>
        </p:nvSpPr>
        <p:spPr>
          <a:xfrm>
            <a:off x="457200" y="274638"/>
            <a:ext cx="8229600" cy="850106"/>
          </a:xfrm>
        </p:spPr>
        <p:txBody>
          <a:bodyPr>
            <a:normAutofit/>
          </a:bodyPr>
          <a:lstStyle/>
          <a:p>
            <a:pPr algn="ctr"/>
            <a:r>
              <a:rPr lang="tr-TR" sz="2400" b="1" dirty="0" smtClean="0">
                <a:solidFill>
                  <a:schemeClr val="bg2">
                    <a:lumMod val="50000"/>
                  </a:schemeClr>
                </a:solidFill>
                <a:latin typeface="Garamond" pitchFamily="18" charset="0"/>
              </a:rPr>
              <a:t>MOBBİNGİN ORTAYA ÇIKMA NEDENLERİ</a:t>
            </a:r>
            <a:endParaRPr lang="tr-TR" sz="2400" b="1" dirty="0">
              <a:solidFill>
                <a:schemeClr val="bg2">
                  <a:lumMod val="50000"/>
                </a:schemeClr>
              </a:solidFill>
              <a:latin typeface="Garamond" pitchFamily="18" charset="0"/>
            </a:endParaRPr>
          </a:p>
        </p:txBody>
      </p:sp>
      <p:graphicFrame>
        <p:nvGraphicFramePr>
          <p:cNvPr id="4" name="5 İçerik Yer Tutucusu"/>
          <p:cNvGraphicFramePr>
            <a:graphicFrameLocks noGrp="1"/>
          </p:cNvGraphicFramePr>
          <p:nvPr>
            <p:ph sz="quarter" idx="1"/>
          </p:nvPr>
        </p:nvGraphicFramePr>
        <p:xfrm>
          <a:off x="107504" y="1268760"/>
          <a:ext cx="8856984" cy="53864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Başlık 1"/>
          <p:cNvSpPr>
            <a:spLocks noGrp="1"/>
          </p:cNvSpPr>
          <p:nvPr>
            <p:ph type="title"/>
          </p:nvPr>
        </p:nvSpPr>
        <p:spPr/>
        <p:txBody>
          <a:bodyPr>
            <a:normAutofit/>
          </a:bodyPr>
          <a:lstStyle/>
          <a:p>
            <a:pPr algn="ctr" eaLnBrk="1" fontAlgn="auto" hangingPunct="1">
              <a:spcAft>
                <a:spcPts val="0"/>
              </a:spcAft>
              <a:defRPr/>
            </a:pPr>
            <a:r>
              <a:rPr lang="tr-TR" sz="3600" b="1" dirty="0" smtClean="0">
                <a:solidFill>
                  <a:schemeClr val="bg2">
                    <a:lumMod val="50000"/>
                  </a:schemeClr>
                </a:solidFill>
                <a:effectLst/>
                <a:latin typeface="Garamond" pitchFamily="18" charset="0"/>
                <a:ea typeface="+mn-ea"/>
                <a:cs typeface="Arial" charset="0"/>
              </a:rPr>
              <a:t>Mobbing Ne Değildir?</a:t>
            </a:r>
            <a:endParaRPr lang="tr-TR" sz="3600" b="1" dirty="0">
              <a:solidFill>
                <a:schemeClr val="bg2">
                  <a:lumMod val="50000"/>
                </a:schemeClr>
              </a:solidFill>
              <a:effectLst/>
              <a:latin typeface="Garamond" pitchFamily="18" charset="0"/>
              <a:ea typeface="+mn-ea"/>
              <a:cs typeface="Arial" charset="0"/>
            </a:endParaRPr>
          </a:p>
        </p:txBody>
      </p:sp>
      <p:sp>
        <p:nvSpPr>
          <p:cNvPr id="2" name="1 İçerik Yer Tutucusu"/>
          <p:cNvSpPr>
            <a:spLocks noGrp="1"/>
          </p:cNvSpPr>
          <p:nvPr>
            <p:ph sz="quarter" idx="1"/>
          </p:nvPr>
        </p:nvSpPr>
        <p:spPr>
          <a:xfrm>
            <a:off x="179512" y="1412776"/>
            <a:ext cx="8784976" cy="4896544"/>
          </a:xfrm>
        </p:spPr>
        <p:txBody>
          <a:bodyPr>
            <a:normAutofit/>
          </a:bodyPr>
          <a:lstStyle/>
          <a:p>
            <a:pPr algn="just"/>
            <a:endParaRPr lang="tr-TR" sz="2000" dirty="0" smtClean="0">
              <a:latin typeface="Garamond" pitchFamily="18" charset="0"/>
            </a:endParaRPr>
          </a:p>
          <a:p>
            <a:pPr algn="just"/>
            <a:r>
              <a:rPr lang="tr-TR" sz="2000" dirty="0" smtClean="0">
                <a:latin typeface="Garamond" pitchFamily="18" charset="0"/>
              </a:rPr>
              <a:t>Yönetici ya da iş arkadaşlarıyla yaşanan; Anlık olaylar, çatışmalar,geçici darılmalar,</a:t>
            </a:r>
          </a:p>
          <a:p>
            <a:pPr algn="just">
              <a:buNone/>
            </a:pPr>
            <a:endParaRPr lang="tr-TR" sz="2000" b="1" dirty="0" smtClean="0">
              <a:solidFill>
                <a:srgbClr val="C00000"/>
              </a:solidFill>
              <a:latin typeface="Garamond" pitchFamily="18" charset="0"/>
            </a:endParaRPr>
          </a:p>
          <a:p>
            <a:pPr algn="just">
              <a:buNone/>
            </a:pPr>
            <a:endParaRPr lang="tr-TR" sz="2000" b="1" dirty="0" smtClean="0">
              <a:solidFill>
                <a:srgbClr val="C00000"/>
              </a:solidFill>
              <a:latin typeface="Garamond" pitchFamily="18" charset="0"/>
            </a:endParaRPr>
          </a:p>
          <a:p>
            <a:pPr algn="just">
              <a:buNone/>
            </a:pPr>
            <a:r>
              <a:rPr lang="tr-TR" sz="3200" b="1" dirty="0" smtClean="0">
                <a:solidFill>
                  <a:srgbClr val="C00000"/>
                </a:solidFill>
                <a:latin typeface="Garamond" pitchFamily="18" charset="0"/>
              </a:rPr>
              <a:t>     </a:t>
            </a:r>
            <a:r>
              <a:rPr lang="tr-TR" sz="3200" b="1" dirty="0" err="1" smtClean="0">
                <a:solidFill>
                  <a:srgbClr val="C00000"/>
                </a:solidFill>
                <a:latin typeface="Garamond" pitchFamily="18" charset="0"/>
              </a:rPr>
              <a:t>Mobbing</a:t>
            </a:r>
            <a:r>
              <a:rPr lang="tr-TR" sz="3200" b="1" dirty="0" smtClean="0">
                <a:solidFill>
                  <a:srgbClr val="C00000"/>
                </a:solidFill>
                <a:latin typeface="Garamond" pitchFamily="18" charset="0"/>
              </a:rPr>
              <a:t> olarak tanımlanamaz.(Yönetici işe sürekli geç gelen,kurum iç huzurunu bozan ya da işi aksatan personeli küfür hakaret içermeyen cümlelerle uyarıp gerekli tedbirleri alabilir.)</a:t>
            </a:r>
          </a:p>
          <a:p>
            <a:pPr>
              <a:buNone/>
            </a:pPr>
            <a:endParaRPr lang="tr-TR" dirty="0">
              <a:latin typeface="Garamond" pitchFamily="18"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sz="quarter" idx="1"/>
          </p:nvPr>
        </p:nvSpPr>
        <p:spPr>
          <a:xfrm>
            <a:off x="179512" y="1268760"/>
            <a:ext cx="8856984" cy="5184576"/>
          </a:xfrm>
          <a:noFill/>
        </p:spPr>
        <p:txBody>
          <a:bodyPr>
            <a:normAutofit/>
          </a:bodyPr>
          <a:lstStyle/>
          <a:p>
            <a:pPr marL="109728" indent="0" eaLnBrk="1" fontAlgn="auto" hangingPunct="1">
              <a:spcAft>
                <a:spcPts val="0"/>
              </a:spcAft>
              <a:buFont typeface="Wingdings 3"/>
              <a:buNone/>
              <a:defRPr/>
            </a:pPr>
            <a:r>
              <a:rPr lang="tr-TR" u="sng" dirty="0">
                <a:solidFill>
                  <a:srgbClr val="0000FF"/>
                </a:solidFill>
                <a:latin typeface="Comic Sans MS" pitchFamily="66" charset="0"/>
              </a:rPr>
              <a:t/>
            </a:r>
            <a:br>
              <a:rPr lang="tr-TR" u="sng" dirty="0">
                <a:solidFill>
                  <a:srgbClr val="0000FF"/>
                </a:solidFill>
                <a:latin typeface="Comic Sans MS" pitchFamily="66" charset="0"/>
              </a:rPr>
            </a:br>
            <a:r>
              <a:rPr lang="tr-TR" sz="2400" dirty="0">
                <a:solidFill>
                  <a:srgbClr val="FF0000"/>
                </a:solidFill>
                <a:latin typeface="Comic Sans MS" pitchFamily="66" charset="0"/>
              </a:rPr>
              <a:t>a-Düşey </a:t>
            </a:r>
            <a:r>
              <a:rPr lang="tr-TR" sz="2400" dirty="0" smtClean="0">
                <a:solidFill>
                  <a:srgbClr val="FF0000"/>
                </a:solidFill>
                <a:latin typeface="Comic Sans MS" pitchFamily="66" charset="0"/>
              </a:rPr>
              <a:t>Psiko şiddet </a:t>
            </a:r>
            <a:r>
              <a:rPr lang="tr-TR" sz="2400" dirty="0">
                <a:solidFill>
                  <a:srgbClr val="FF0000"/>
                </a:solidFill>
                <a:latin typeface="Comic Sans MS" pitchFamily="66" charset="0"/>
              </a:rPr>
              <a:t>(Mobbing</a:t>
            </a:r>
            <a:r>
              <a:rPr lang="tr-TR" sz="2400" dirty="0" smtClean="0">
                <a:solidFill>
                  <a:srgbClr val="FF0000"/>
                </a:solidFill>
                <a:latin typeface="Comic Sans MS" pitchFamily="66" charset="0"/>
              </a:rPr>
              <a:t>):</a:t>
            </a:r>
            <a:r>
              <a:rPr lang="tr-TR" sz="2400" dirty="0" smtClean="0">
                <a:latin typeface="Comic Sans MS" pitchFamily="66" charset="0"/>
              </a:rPr>
              <a:t>Sadece </a:t>
            </a:r>
            <a:r>
              <a:rPr lang="tr-TR" sz="2400" dirty="0">
                <a:latin typeface="Comic Sans MS" pitchFamily="66" charset="0"/>
              </a:rPr>
              <a:t>üst yönetimden alt kademelere yöneltilmiştir</a:t>
            </a:r>
            <a:r>
              <a:rPr lang="tr-TR" sz="2400" dirty="0" smtClean="0">
                <a:latin typeface="Comic Sans MS" pitchFamily="66" charset="0"/>
              </a:rPr>
              <a:t>.</a:t>
            </a:r>
          </a:p>
          <a:p>
            <a:pPr marL="109728" indent="0" eaLnBrk="1" fontAlgn="auto" hangingPunct="1">
              <a:spcAft>
                <a:spcPts val="0"/>
              </a:spcAft>
              <a:buFont typeface="Wingdings 3"/>
              <a:buNone/>
              <a:defRPr/>
            </a:pPr>
            <a:endParaRPr lang="tr-TR" sz="2400" dirty="0">
              <a:latin typeface="Comic Sans MS" pitchFamily="66" charset="0"/>
            </a:endParaRPr>
          </a:p>
          <a:p>
            <a:pPr marL="109728" indent="0" eaLnBrk="1" fontAlgn="auto" hangingPunct="1">
              <a:spcAft>
                <a:spcPts val="0"/>
              </a:spcAft>
              <a:buFont typeface="Wingdings 3"/>
              <a:buNone/>
              <a:defRPr/>
            </a:pPr>
            <a:r>
              <a:rPr lang="tr-TR" sz="2400" dirty="0">
                <a:solidFill>
                  <a:srgbClr val="FF0000"/>
                </a:solidFill>
                <a:latin typeface="Comic Sans MS" pitchFamily="66" charset="0"/>
              </a:rPr>
              <a:t>b-Yatay (Fonksiyonel) Mobbing</a:t>
            </a:r>
            <a:r>
              <a:rPr lang="tr-TR" sz="2400" dirty="0" smtClean="0">
                <a:solidFill>
                  <a:srgbClr val="FF0000"/>
                </a:solidFill>
                <a:latin typeface="Comic Sans MS" pitchFamily="66" charset="0"/>
              </a:rPr>
              <a:t>: </a:t>
            </a:r>
            <a:r>
              <a:rPr lang="tr-TR" sz="2400" dirty="0">
                <a:latin typeface="Comic Sans MS" pitchFamily="66" charset="0"/>
              </a:rPr>
              <a:t>Genelde eşit koşullar içinde bulunan çalışanların </a:t>
            </a:r>
            <a:r>
              <a:rPr lang="tr-TR" sz="2400" dirty="0" smtClean="0">
                <a:latin typeface="Comic Sans MS" pitchFamily="66" charset="0"/>
              </a:rPr>
              <a:t>çekememezlik</a:t>
            </a:r>
            <a:r>
              <a:rPr lang="tr-TR" sz="2400" dirty="0">
                <a:latin typeface="Comic Sans MS" pitchFamily="66" charset="0"/>
              </a:rPr>
              <a:t>, rekabet, kişisel hoşnutsuzluk gibi gerekçelerle birbirlerine uyguladıkları psikolojik şiddettir</a:t>
            </a:r>
            <a:r>
              <a:rPr lang="tr-TR" sz="2400" dirty="0" smtClean="0">
                <a:latin typeface="Comic Sans MS" pitchFamily="66" charset="0"/>
              </a:rPr>
              <a:t>.</a:t>
            </a:r>
          </a:p>
          <a:p>
            <a:pPr marL="109728" indent="0" eaLnBrk="1" fontAlgn="auto" hangingPunct="1">
              <a:spcAft>
                <a:spcPts val="0"/>
              </a:spcAft>
              <a:buFont typeface="Wingdings 3"/>
              <a:buNone/>
              <a:defRPr/>
            </a:pPr>
            <a:endParaRPr lang="tr-TR" sz="2400" dirty="0">
              <a:latin typeface="Comic Sans MS" pitchFamily="66" charset="0"/>
            </a:endParaRPr>
          </a:p>
          <a:p>
            <a:pPr marL="109728" indent="0" eaLnBrk="1" fontAlgn="auto" hangingPunct="1">
              <a:spcAft>
                <a:spcPts val="0"/>
              </a:spcAft>
              <a:buFont typeface="Wingdings 3"/>
              <a:buNone/>
              <a:defRPr/>
            </a:pPr>
            <a:r>
              <a:rPr lang="tr-TR" sz="2400" dirty="0">
                <a:solidFill>
                  <a:srgbClr val="FF0000"/>
                </a:solidFill>
                <a:latin typeface="Comic Sans MS" pitchFamily="66" charset="0"/>
              </a:rPr>
              <a:t>c-Dikey </a:t>
            </a:r>
            <a:r>
              <a:rPr lang="tr-TR" sz="2400" dirty="0" err="1" smtClean="0">
                <a:solidFill>
                  <a:srgbClr val="FF0000"/>
                </a:solidFill>
                <a:latin typeface="Comic Sans MS" pitchFamily="66" charset="0"/>
              </a:rPr>
              <a:t>Psiko</a:t>
            </a:r>
            <a:r>
              <a:rPr lang="tr-TR" sz="2400" dirty="0" smtClean="0">
                <a:solidFill>
                  <a:srgbClr val="FF0000"/>
                </a:solidFill>
                <a:latin typeface="Comic Sans MS" pitchFamily="66" charset="0"/>
              </a:rPr>
              <a:t> Şiddet: </a:t>
            </a:r>
            <a:r>
              <a:rPr lang="tr-TR" sz="2400" dirty="0">
                <a:latin typeface="Comic Sans MS" pitchFamily="66" charset="0"/>
              </a:rPr>
              <a:t>Çalışanın yöneticiye psikolojik şiddet uygulamasıdır. </a:t>
            </a:r>
          </a:p>
          <a:p>
            <a:pPr marL="365760" indent="-256032" eaLnBrk="1" fontAlgn="auto" hangingPunct="1">
              <a:spcAft>
                <a:spcPts val="0"/>
              </a:spcAft>
              <a:buFont typeface="Wingdings 3"/>
              <a:buChar char=""/>
              <a:defRPr/>
            </a:pPr>
            <a:endParaRPr lang="tr-TR" dirty="0"/>
          </a:p>
        </p:txBody>
      </p:sp>
      <p:sp>
        <p:nvSpPr>
          <p:cNvPr id="5" name="Başlık 2"/>
          <p:cNvSpPr>
            <a:spLocks noGrp="1"/>
          </p:cNvSpPr>
          <p:nvPr>
            <p:ph type="title"/>
          </p:nvPr>
        </p:nvSpPr>
        <p:spPr>
          <a:xfrm>
            <a:off x="609600" y="332656"/>
            <a:ext cx="8534400" cy="758952"/>
          </a:xfrm>
        </p:spPr>
        <p:txBody>
          <a:bodyPr>
            <a:noAutofit/>
          </a:bodyPr>
          <a:lstStyle/>
          <a:p>
            <a:pPr algn="ctr" eaLnBrk="1" fontAlgn="auto" hangingPunct="1">
              <a:spcAft>
                <a:spcPts val="0"/>
              </a:spcAft>
              <a:defRPr/>
            </a:pPr>
            <a:r>
              <a:rPr lang="tr-TR" sz="2400" b="1" dirty="0" smtClean="0">
                <a:solidFill>
                  <a:schemeClr val="bg2">
                    <a:lumMod val="50000"/>
                  </a:schemeClr>
                </a:solidFill>
                <a:latin typeface="Garamond" pitchFamily="18" charset="0"/>
                <a:ea typeface="+mn-ea"/>
                <a:cs typeface="+mn-cs"/>
              </a:rPr>
              <a:t>Mobbing Çeşitleri</a:t>
            </a:r>
            <a:endParaRPr lang="tr-TR" sz="2400" b="1" dirty="0">
              <a:solidFill>
                <a:schemeClr val="bg2">
                  <a:lumMod val="50000"/>
                </a:schemeClr>
              </a:solidFill>
              <a:effectLst/>
              <a:latin typeface="Garamond" pitchFamily="18" charset="0"/>
              <a:ea typeface="+mn-ea"/>
              <a:cs typeface="+mn-cs"/>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Başlık 1"/>
          <p:cNvSpPr>
            <a:spLocks noGrp="1"/>
          </p:cNvSpPr>
          <p:nvPr>
            <p:ph type="title"/>
          </p:nvPr>
        </p:nvSpPr>
        <p:spPr>
          <a:xfrm>
            <a:off x="827584" y="116632"/>
            <a:ext cx="7344816" cy="720080"/>
          </a:xfrm>
        </p:spPr>
        <p:txBody>
          <a:bodyPr>
            <a:normAutofit/>
          </a:bodyPr>
          <a:lstStyle/>
          <a:p>
            <a:pPr algn="ctr" eaLnBrk="1" fontAlgn="auto" hangingPunct="1">
              <a:spcAft>
                <a:spcPts val="0"/>
              </a:spcAft>
              <a:defRPr/>
            </a:pPr>
            <a:r>
              <a:rPr lang="tr-TR" sz="2400" b="1" dirty="0" smtClean="0">
                <a:solidFill>
                  <a:schemeClr val="bg2">
                    <a:lumMod val="50000"/>
                  </a:schemeClr>
                </a:solidFill>
                <a:effectLst/>
                <a:latin typeface="Garamond" pitchFamily="18" charset="0"/>
                <a:cs typeface="Times New Roman" pitchFamily="18" charset="0"/>
              </a:rPr>
              <a:t>En Çok Karşılaşılan </a:t>
            </a:r>
            <a:r>
              <a:rPr lang="tr-TR" sz="2400" b="1" dirty="0" err="1" smtClean="0">
                <a:solidFill>
                  <a:schemeClr val="bg2">
                    <a:lumMod val="50000"/>
                  </a:schemeClr>
                </a:solidFill>
                <a:effectLst/>
                <a:latin typeface="Garamond" pitchFamily="18" charset="0"/>
                <a:cs typeface="Times New Roman" pitchFamily="18" charset="0"/>
              </a:rPr>
              <a:t>Mobbing</a:t>
            </a:r>
            <a:r>
              <a:rPr lang="tr-TR" sz="2400" b="1" dirty="0" smtClean="0">
                <a:solidFill>
                  <a:schemeClr val="bg2">
                    <a:lumMod val="50000"/>
                  </a:schemeClr>
                </a:solidFill>
                <a:effectLst/>
                <a:latin typeface="Garamond" pitchFamily="18" charset="0"/>
                <a:cs typeface="Times New Roman" pitchFamily="18" charset="0"/>
              </a:rPr>
              <a:t> Davranışları Nelerdir?</a:t>
            </a:r>
          </a:p>
        </p:txBody>
      </p:sp>
      <p:sp>
        <p:nvSpPr>
          <p:cNvPr id="21506" name="İçerik Yer Tutucusu 2"/>
          <p:cNvSpPr>
            <a:spLocks noGrp="1"/>
          </p:cNvSpPr>
          <p:nvPr>
            <p:ph sz="quarter" idx="1"/>
          </p:nvPr>
        </p:nvSpPr>
        <p:spPr>
          <a:xfrm>
            <a:off x="179512" y="908720"/>
            <a:ext cx="8784976" cy="5760640"/>
          </a:xfrm>
          <a:solidFill>
            <a:schemeClr val="bg2">
              <a:lumMod val="90000"/>
            </a:schemeClr>
          </a:solidFill>
        </p:spPr>
        <p:txBody>
          <a:bodyPr>
            <a:normAutofit fontScale="25000" lnSpcReduction="20000"/>
          </a:bodyPr>
          <a:lstStyle/>
          <a:p>
            <a:pPr algn="just">
              <a:lnSpc>
                <a:spcPct val="150000"/>
              </a:lnSpc>
              <a:buFont typeface="Wingdings" pitchFamily="2" charset="2"/>
              <a:buChar char="Ø"/>
            </a:pPr>
            <a:r>
              <a:rPr lang="tr-TR" sz="4800" b="1" dirty="0" smtClean="0">
                <a:latin typeface="Garamond" pitchFamily="18" charset="0"/>
                <a:cs typeface="Times New Roman" pitchFamily="18" charset="0"/>
              </a:rPr>
              <a:t>Yapılan yanlışlardan sorumlu tutulur.</a:t>
            </a:r>
          </a:p>
          <a:p>
            <a:pPr algn="just" eaLnBrk="1" hangingPunct="1">
              <a:lnSpc>
                <a:spcPct val="150000"/>
              </a:lnSpc>
              <a:buFont typeface="Wingdings" pitchFamily="2" charset="2"/>
              <a:buChar char="Ø"/>
            </a:pPr>
            <a:r>
              <a:rPr lang="tr-TR" sz="4800" b="1" dirty="0" smtClean="0">
                <a:latin typeface="Garamond" pitchFamily="18" charset="0"/>
                <a:cs typeface="Times New Roman" pitchFamily="18" charset="0"/>
              </a:rPr>
              <a:t>Anlamsız,mantıksız görevler verilir.</a:t>
            </a:r>
          </a:p>
          <a:p>
            <a:pPr algn="just">
              <a:lnSpc>
                <a:spcPct val="150000"/>
              </a:lnSpc>
              <a:buFont typeface="Wingdings" pitchFamily="2" charset="2"/>
              <a:buChar char="Ø"/>
            </a:pPr>
            <a:r>
              <a:rPr lang="tr-TR" sz="4800" b="1" dirty="0" smtClean="0">
                <a:latin typeface="Garamond" pitchFamily="18" charset="0"/>
                <a:cs typeface="Times New Roman" pitchFamily="18" charset="0"/>
              </a:rPr>
              <a:t>Yeteneği eleştirilir.</a:t>
            </a:r>
          </a:p>
          <a:p>
            <a:pPr algn="just">
              <a:lnSpc>
                <a:spcPct val="150000"/>
              </a:lnSpc>
              <a:buFont typeface="Wingdings" pitchFamily="2" charset="2"/>
              <a:buChar char="Ø"/>
            </a:pPr>
            <a:r>
              <a:rPr lang="tr-TR" sz="4800" b="1" dirty="0" smtClean="0">
                <a:latin typeface="Garamond" pitchFamily="18" charset="0"/>
                <a:cs typeface="Times New Roman" pitchFamily="18" charset="0"/>
              </a:rPr>
              <a:t>Birbiriyle çelişkili kurallara itaat ettirilir.</a:t>
            </a:r>
          </a:p>
          <a:p>
            <a:pPr algn="just" eaLnBrk="1" hangingPunct="1">
              <a:lnSpc>
                <a:spcPct val="150000"/>
              </a:lnSpc>
              <a:buFont typeface="Wingdings" pitchFamily="2" charset="2"/>
              <a:buChar char="Ø"/>
            </a:pPr>
            <a:r>
              <a:rPr lang="tr-TR" sz="4800" b="1" dirty="0" smtClean="0">
                <a:latin typeface="Garamond" pitchFamily="18" charset="0"/>
                <a:cs typeface="Times New Roman" pitchFamily="18" charset="0"/>
              </a:rPr>
              <a:t>Sürekli olarak sözü kesilir.</a:t>
            </a:r>
          </a:p>
          <a:p>
            <a:pPr algn="just">
              <a:lnSpc>
                <a:spcPct val="150000"/>
              </a:lnSpc>
              <a:buFont typeface="Wingdings" pitchFamily="2" charset="2"/>
              <a:buChar char="Ø"/>
            </a:pPr>
            <a:r>
              <a:rPr lang="tr-TR" sz="4800" b="1" dirty="0" smtClean="0">
                <a:latin typeface="Garamond" pitchFamily="18" charset="0"/>
                <a:cs typeface="Times New Roman" pitchFamily="18" charset="0"/>
              </a:rPr>
              <a:t>Çalışana bağırılır ve çalışan ulu orta azarlanır. </a:t>
            </a:r>
          </a:p>
          <a:p>
            <a:pPr algn="just">
              <a:lnSpc>
                <a:spcPct val="150000"/>
              </a:lnSpc>
              <a:buFont typeface="Wingdings" pitchFamily="2" charset="2"/>
              <a:buChar char="Ø"/>
            </a:pPr>
            <a:r>
              <a:rPr lang="tr-TR" sz="4800" b="1" dirty="0" smtClean="0">
                <a:latin typeface="Garamond" pitchFamily="18" charset="0"/>
                <a:cs typeface="Times New Roman" pitchFamily="18" charset="0"/>
              </a:rPr>
              <a:t>Çalışanın özel yaşamı sürekli eleştirilir. </a:t>
            </a:r>
          </a:p>
          <a:p>
            <a:pPr algn="just">
              <a:lnSpc>
                <a:spcPct val="150000"/>
              </a:lnSpc>
              <a:buFont typeface="Wingdings" pitchFamily="2" charset="2"/>
              <a:buChar char="Ø"/>
            </a:pPr>
            <a:r>
              <a:rPr lang="tr-TR" sz="4800" b="1" dirty="0" smtClean="0">
                <a:latin typeface="Garamond" pitchFamily="18" charset="0"/>
                <a:cs typeface="Times New Roman" pitchFamily="18" charset="0"/>
              </a:rPr>
              <a:t>Çalışan telefonla  mesai saatleri haricinde de rahatsız edilir. </a:t>
            </a:r>
          </a:p>
          <a:p>
            <a:pPr algn="just" eaLnBrk="1" hangingPunct="1">
              <a:lnSpc>
                <a:spcPct val="150000"/>
              </a:lnSpc>
              <a:buFont typeface="Wingdings" pitchFamily="2" charset="2"/>
              <a:buChar char="Ø"/>
            </a:pPr>
            <a:r>
              <a:rPr lang="tr-TR" sz="4800" b="1" dirty="0" smtClean="0">
                <a:latin typeface="Garamond" pitchFamily="18" charset="0"/>
                <a:cs typeface="Times New Roman" pitchFamily="18" charset="0"/>
              </a:rPr>
              <a:t>Kişiye mantıksız ve kendini gösteremeyeceği  işler verilir.</a:t>
            </a:r>
          </a:p>
          <a:p>
            <a:pPr algn="just" eaLnBrk="1" hangingPunct="1">
              <a:lnSpc>
                <a:spcPct val="150000"/>
              </a:lnSpc>
              <a:buFont typeface="Wingdings" pitchFamily="2" charset="2"/>
              <a:buChar char="Ø"/>
            </a:pPr>
            <a:r>
              <a:rPr lang="tr-TR" sz="4800" b="1" dirty="0" smtClean="0">
                <a:latin typeface="Garamond" pitchFamily="18" charset="0"/>
                <a:cs typeface="Times New Roman" pitchFamily="18" charset="0"/>
              </a:rPr>
              <a:t>Birbiriyle çelişkili kurallara itaat ettirilir.</a:t>
            </a:r>
          </a:p>
          <a:p>
            <a:pPr algn="just" eaLnBrk="1" hangingPunct="1">
              <a:lnSpc>
                <a:spcPct val="150000"/>
              </a:lnSpc>
              <a:buFont typeface="Wingdings" pitchFamily="2" charset="2"/>
              <a:buChar char="Ø"/>
            </a:pPr>
            <a:r>
              <a:rPr lang="tr-TR" sz="4800" b="1" dirty="0" smtClean="0">
                <a:latin typeface="Garamond" pitchFamily="18" charset="0"/>
                <a:cs typeface="Times New Roman" pitchFamily="18" charset="0"/>
              </a:rPr>
              <a:t>Görevini kaybettirileceğine ilişkin tehdit edilir.</a:t>
            </a:r>
          </a:p>
          <a:p>
            <a:pPr algn="just" eaLnBrk="1" hangingPunct="1">
              <a:lnSpc>
                <a:spcPct val="150000"/>
              </a:lnSpc>
              <a:buFont typeface="Wingdings" pitchFamily="2" charset="2"/>
              <a:buChar char="Ø"/>
            </a:pPr>
            <a:r>
              <a:rPr lang="tr-TR" sz="4800" b="1" dirty="0" smtClean="0">
                <a:latin typeface="Garamond" pitchFamily="18" charset="0"/>
                <a:cs typeface="Times New Roman" pitchFamily="18" charset="0"/>
              </a:rPr>
              <a:t>Küçük düşürülür.</a:t>
            </a:r>
          </a:p>
          <a:p>
            <a:pPr algn="just" eaLnBrk="1" hangingPunct="1">
              <a:lnSpc>
                <a:spcPct val="150000"/>
              </a:lnSpc>
              <a:buFont typeface="Wingdings" pitchFamily="2" charset="2"/>
              <a:buChar char="Ø"/>
            </a:pPr>
            <a:r>
              <a:rPr lang="tr-TR" sz="4800" b="1" dirty="0" smtClean="0">
                <a:latin typeface="Garamond" pitchFamily="18" charset="0"/>
                <a:cs typeface="Times New Roman" pitchFamily="18" charset="0"/>
              </a:rPr>
              <a:t>Başarısının olduğundan az gösterilmesi.</a:t>
            </a:r>
          </a:p>
          <a:p>
            <a:pPr algn="just" eaLnBrk="1" hangingPunct="1">
              <a:lnSpc>
                <a:spcPct val="150000"/>
              </a:lnSpc>
              <a:buFont typeface="Wingdings" pitchFamily="2" charset="2"/>
              <a:buChar char="Ø"/>
            </a:pPr>
            <a:r>
              <a:rPr lang="tr-TR" sz="4800" b="1" dirty="0" smtClean="0">
                <a:latin typeface="Garamond" pitchFamily="18" charset="0"/>
                <a:cs typeface="Times New Roman" pitchFamily="18" charset="0"/>
              </a:rPr>
              <a:t>Şerefin lekelenmesi.</a:t>
            </a:r>
          </a:p>
          <a:p>
            <a:pPr>
              <a:lnSpc>
                <a:spcPct val="150000"/>
              </a:lnSpc>
              <a:buFont typeface="Wingdings" pitchFamily="2" charset="2"/>
              <a:buChar char="Ø"/>
            </a:pPr>
            <a:r>
              <a:rPr lang="tr-TR" sz="4800" b="1" dirty="0" smtClean="0">
                <a:latin typeface="Garamond" pitchFamily="18" charset="0"/>
                <a:cs typeface="Times New Roman" pitchFamily="18" charset="0"/>
              </a:rPr>
              <a:t>Bireyi gruptan hariç tutma(DIŞLAMA).</a:t>
            </a:r>
          </a:p>
          <a:p>
            <a:pPr>
              <a:lnSpc>
                <a:spcPct val="150000"/>
              </a:lnSpc>
              <a:buFont typeface="Wingdings" pitchFamily="2" charset="2"/>
              <a:buChar char="Ø"/>
            </a:pPr>
            <a:r>
              <a:rPr lang="tr-TR" sz="4800" b="1" dirty="0" smtClean="0">
                <a:latin typeface="Garamond" pitchFamily="18" charset="0"/>
                <a:cs typeface="Times New Roman" pitchFamily="18" charset="0"/>
              </a:rPr>
              <a:t>Aşağılama,alay etme.</a:t>
            </a:r>
          </a:p>
          <a:p>
            <a:pPr>
              <a:lnSpc>
                <a:spcPct val="150000"/>
              </a:lnSpc>
              <a:buFont typeface="Wingdings" pitchFamily="2" charset="2"/>
              <a:buChar char="Ø"/>
            </a:pPr>
            <a:r>
              <a:rPr lang="tr-TR" sz="4800" b="1" dirty="0" smtClean="0">
                <a:latin typeface="Garamond" pitchFamily="18" charset="0"/>
                <a:cs typeface="Times New Roman" pitchFamily="18" charset="0"/>
              </a:rPr>
              <a:t>Dedikodu Yapma.</a:t>
            </a:r>
          </a:p>
          <a:p>
            <a:pPr>
              <a:lnSpc>
                <a:spcPct val="150000"/>
              </a:lnSpc>
              <a:buFont typeface="Wingdings" pitchFamily="2" charset="2"/>
              <a:buChar char="Ø"/>
            </a:pPr>
            <a:r>
              <a:rPr lang="tr-TR" sz="4800" b="1" dirty="0" smtClean="0">
                <a:latin typeface="Garamond" pitchFamily="18" charset="0"/>
                <a:cs typeface="Times New Roman" pitchFamily="18" charset="0"/>
              </a:rPr>
              <a:t>Kurbana karşı meslektaşlarını kışkırtma.</a:t>
            </a:r>
          </a:p>
          <a:p>
            <a:pPr>
              <a:lnSpc>
                <a:spcPct val="150000"/>
              </a:lnSpc>
              <a:buFont typeface="Wingdings" pitchFamily="2" charset="2"/>
              <a:buChar char="Ø"/>
            </a:pPr>
            <a:r>
              <a:rPr lang="tr-TR" sz="4800" b="1" dirty="0" smtClean="0">
                <a:latin typeface="Garamond" pitchFamily="18" charset="0"/>
                <a:cs typeface="Times New Roman" pitchFamily="18" charset="0"/>
              </a:rPr>
              <a:t>Etrafa yalan bilgi yayma(İFTİRA).</a:t>
            </a:r>
          </a:p>
          <a:p>
            <a:pPr>
              <a:lnSpc>
                <a:spcPct val="150000"/>
              </a:lnSpc>
              <a:buFont typeface="Wingdings" pitchFamily="2" charset="2"/>
              <a:buChar char="Ø"/>
            </a:pPr>
            <a:r>
              <a:rPr lang="tr-TR" sz="4800" b="1" dirty="0" smtClean="0">
                <a:latin typeface="Garamond" pitchFamily="18" charset="0"/>
                <a:cs typeface="Times New Roman" pitchFamily="18" charset="0"/>
              </a:rPr>
              <a:t>Tehdit ve Şiddet.</a:t>
            </a:r>
          </a:p>
          <a:p>
            <a:pPr>
              <a:lnSpc>
                <a:spcPct val="150000"/>
              </a:lnSpc>
              <a:buFont typeface="Wingdings" pitchFamily="2" charset="2"/>
              <a:buChar char="Ø"/>
            </a:pPr>
            <a:r>
              <a:rPr lang="tr-TR" sz="4800" b="1" dirty="0" smtClean="0">
                <a:latin typeface="Garamond" pitchFamily="18" charset="0"/>
                <a:cs typeface="Times New Roman" pitchFamily="18" charset="0"/>
              </a:rPr>
              <a:t>Sözel taciz şeklinde yapılabilir.</a:t>
            </a:r>
          </a:p>
          <a:p>
            <a:pPr algn="just" eaLnBrk="1" hangingPunct="1">
              <a:lnSpc>
                <a:spcPct val="150000"/>
              </a:lnSpc>
              <a:buFont typeface="Wingdings" pitchFamily="2" charset="2"/>
              <a:buChar char="Ø"/>
            </a:pPr>
            <a:endParaRPr lang="tr-TR" sz="2400" dirty="0" smtClean="0">
              <a:latin typeface="Comic Sans MS" pitchFamily="66" charset="0"/>
              <a:cs typeface="Times New Roman" pitchFamily="18" charset="0"/>
            </a:endParaRPr>
          </a:p>
          <a:p>
            <a:pPr algn="just" eaLnBrk="1" hangingPunct="1">
              <a:buFont typeface="Arial" charset="0"/>
              <a:buNone/>
            </a:pPr>
            <a:endParaRPr lang="tr-TR" sz="2400" dirty="0" smtClean="0">
              <a:latin typeface="Times New Roman" pitchFamily="18" charset="0"/>
              <a:cs typeface="Times New Roman" pitchFamily="18" charset="0"/>
            </a:endParaRPr>
          </a:p>
        </p:txBody>
      </p:sp>
      <p:pic>
        <p:nvPicPr>
          <p:cNvPr id="4" name="Picture 2" descr="C:\Users\ozlem\Desktop\çalışan güvenliği sunumlar\Yeni klasör\2ad33efe225da88e3bbe73d17db3421b.jpg"/>
          <p:cNvPicPr>
            <a:picLocks noChangeAspect="1" noChangeArrowheads="1"/>
          </p:cNvPicPr>
          <p:nvPr/>
        </p:nvPicPr>
        <p:blipFill>
          <a:blip r:embed="rId2" cstate="print"/>
          <a:srcRect/>
          <a:stretch>
            <a:fillRect/>
          </a:stretch>
        </p:blipFill>
        <p:spPr bwMode="auto">
          <a:xfrm>
            <a:off x="5148064" y="2348880"/>
            <a:ext cx="2862504" cy="3456384"/>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Başlık 1"/>
          <p:cNvSpPr>
            <a:spLocks noGrp="1"/>
          </p:cNvSpPr>
          <p:nvPr>
            <p:ph type="title"/>
          </p:nvPr>
        </p:nvSpPr>
        <p:spPr>
          <a:xfrm>
            <a:off x="457200" y="274638"/>
            <a:ext cx="8229600" cy="850106"/>
          </a:xfrm>
        </p:spPr>
        <p:txBody>
          <a:bodyPr>
            <a:normAutofit/>
          </a:bodyPr>
          <a:lstStyle/>
          <a:p>
            <a:pPr algn="ctr" eaLnBrk="1" fontAlgn="auto" hangingPunct="1">
              <a:spcAft>
                <a:spcPts val="0"/>
              </a:spcAft>
              <a:defRPr/>
            </a:pPr>
            <a:r>
              <a:rPr lang="tr-TR" sz="3200" dirty="0" smtClean="0">
                <a:solidFill>
                  <a:srgbClr val="FF0000"/>
                </a:solidFill>
                <a:effectLst/>
                <a:latin typeface="Comic Sans MS" pitchFamily="66" charset="0"/>
                <a:ea typeface="+mn-ea"/>
                <a:cs typeface="Arial" charset="0"/>
              </a:rPr>
              <a:t>Mobbing</a:t>
            </a:r>
            <a:r>
              <a:rPr lang="tr-TR" sz="2400" dirty="0" smtClean="0">
                <a:solidFill>
                  <a:srgbClr val="FF0000"/>
                </a:solidFill>
                <a:effectLst/>
                <a:latin typeface="Garamond" pitchFamily="18" charset="0"/>
                <a:cs typeface="Times New Roman" pitchFamily="18" charset="0"/>
              </a:rPr>
              <a:t> </a:t>
            </a:r>
            <a:r>
              <a:rPr lang="tr-TR" sz="3200" dirty="0" smtClean="0">
                <a:solidFill>
                  <a:srgbClr val="FF0000"/>
                </a:solidFill>
                <a:effectLst/>
                <a:latin typeface="Comic Sans MS" pitchFamily="66" charset="0"/>
                <a:ea typeface="+mn-ea"/>
                <a:cs typeface="Arial" charset="0"/>
              </a:rPr>
              <a:t>Süreci</a:t>
            </a:r>
          </a:p>
        </p:txBody>
      </p:sp>
      <p:sp>
        <p:nvSpPr>
          <p:cNvPr id="17411" name="İçerik Yer Tutucusu 2"/>
          <p:cNvSpPr>
            <a:spLocks noGrp="1"/>
          </p:cNvSpPr>
          <p:nvPr>
            <p:ph sz="quarter" idx="1"/>
          </p:nvPr>
        </p:nvSpPr>
        <p:spPr>
          <a:xfrm>
            <a:off x="611560" y="980728"/>
            <a:ext cx="7848872" cy="5400600"/>
          </a:xfrm>
        </p:spPr>
        <p:txBody>
          <a:bodyPr>
            <a:normAutofit fontScale="85000" lnSpcReduction="10000"/>
          </a:bodyPr>
          <a:lstStyle/>
          <a:p>
            <a:pPr marL="109728" indent="0" algn="just" eaLnBrk="1" fontAlgn="auto" hangingPunct="1">
              <a:buFont typeface="Wingdings 3"/>
              <a:buNone/>
              <a:defRPr/>
            </a:pPr>
            <a:r>
              <a:rPr lang="tr-TR" sz="2000" b="1" u="sng" dirty="0" smtClean="0">
                <a:solidFill>
                  <a:srgbClr val="0000FF"/>
                </a:solidFill>
                <a:latin typeface="Garamond" pitchFamily="18" charset="0"/>
                <a:cs typeface="Times New Roman" pitchFamily="18" charset="0"/>
              </a:rPr>
              <a:t>1. Aşama: </a:t>
            </a:r>
            <a:r>
              <a:rPr lang="tr-TR" sz="2000" dirty="0" smtClean="0">
                <a:latin typeface="Garamond" pitchFamily="18" charset="0"/>
                <a:cs typeface="Times New Roman" pitchFamily="18" charset="0"/>
              </a:rPr>
              <a:t>Kritik bir olayla başlayan bir anlaşmazlık ile karakterize edilir. Kişinin saygısız ve zararlı bir davranışın hedefi olmasıyla başlar. Henüz mobbing değildir, fakat mobbinge dönüşebilir.</a:t>
            </a:r>
          </a:p>
          <a:p>
            <a:pPr marL="109728" indent="0" algn="just" eaLnBrk="1" fontAlgn="auto" hangingPunct="1">
              <a:lnSpc>
                <a:spcPct val="150000"/>
              </a:lnSpc>
              <a:buFont typeface="Wingdings 3"/>
              <a:buNone/>
              <a:defRPr/>
            </a:pPr>
            <a:r>
              <a:rPr lang="tr-TR" sz="2000" b="1" u="sng" dirty="0" smtClean="0">
                <a:solidFill>
                  <a:srgbClr val="0000FF"/>
                </a:solidFill>
                <a:latin typeface="Garamond" pitchFamily="18" charset="0"/>
                <a:cs typeface="Times New Roman" pitchFamily="18" charset="0"/>
              </a:rPr>
              <a:t>2. Aşama: </a:t>
            </a:r>
            <a:r>
              <a:rPr lang="tr-TR" sz="2000" dirty="0" smtClean="0">
                <a:latin typeface="Garamond" pitchFamily="18" charset="0"/>
                <a:cs typeface="Times New Roman" pitchFamily="18" charset="0"/>
              </a:rPr>
              <a:t>Saldırgan eylemler ve psikolojik saldırılar, mobbing dinamikleri harekete geçmeye başlamıştır. Sürekli kötü niyetli hareketlerde bulunularak saldırgan bir ortam yaratılmıştır.</a:t>
            </a:r>
          </a:p>
          <a:p>
            <a:pPr marL="109728" indent="0" algn="just">
              <a:lnSpc>
                <a:spcPct val="150000"/>
              </a:lnSpc>
              <a:buNone/>
              <a:defRPr/>
            </a:pPr>
            <a:r>
              <a:rPr lang="tr-TR" sz="2000" dirty="0" smtClean="0">
                <a:latin typeface="Garamond" pitchFamily="18" charset="0"/>
                <a:cs typeface="Times New Roman" pitchFamily="18" charset="0"/>
              </a:rPr>
              <a:t> </a:t>
            </a:r>
            <a:r>
              <a:rPr lang="tr-TR" sz="2000" b="1" dirty="0" smtClean="0">
                <a:solidFill>
                  <a:srgbClr val="0000FF"/>
                </a:solidFill>
                <a:latin typeface="Garamond" pitchFamily="18" charset="0"/>
                <a:cs typeface="Times New Roman" pitchFamily="18" charset="0"/>
              </a:rPr>
              <a:t>3. Aşama</a:t>
            </a:r>
            <a:r>
              <a:rPr lang="tr-TR" sz="2000" dirty="0" smtClean="0">
                <a:latin typeface="Garamond" pitchFamily="18" charset="0"/>
                <a:cs typeface="Times New Roman" pitchFamily="18" charset="0"/>
              </a:rPr>
              <a:t>: Yönetim ikinci aşamada doğrudan yer almamışsa da durumu negatif algılayarak, işin içine girer. Yani, kişinin çalıştığı kuruluş bu davranışları sonlandıramazsa kurban kendini giderek daha çaresiz durumda bulur. </a:t>
            </a:r>
          </a:p>
          <a:p>
            <a:pPr marL="109728" indent="0" algn="just">
              <a:lnSpc>
                <a:spcPct val="150000"/>
              </a:lnSpc>
              <a:buNone/>
              <a:defRPr/>
            </a:pPr>
            <a:r>
              <a:rPr lang="tr-TR" sz="2000" b="1" dirty="0" smtClean="0">
                <a:solidFill>
                  <a:srgbClr val="0000FF"/>
                </a:solidFill>
                <a:latin typeface="Garamond" pitchFamily="18" charset="0"/>
                <a:cs typeface="Times New Roman" pitchFamily="18" charset="0"/>
              </a:rPr>
              <a:t>4. Aşama:</a:t>
            </a:r>
            <a:r>
              <a:rPr lang="tr-TR" sz="2000" dirty="0" smtClean="0">
                <a:latin typeface="Garamond" pitchFamily="18" charset="0"/>
                <a:cs typeface="Times New Roman" pitchFamily="18" charset="0"/>
              </a:rPr>
              <a:t> Kişi üzerindeki baskı ve eziyeti dengelemek ve azaltmak için hastalık raporu kullanabilir, izin alabilir. Giderek artan sıkıntı, hastalık ve sosyal sorunlar yaşamaya başlar.</a:t>
            </a:r>
          </a:p>
          <a:p>
            <a:pPr marL="109728" indent="0" algn="just">
              <a:lnSpc>
                <a:spcPct val="150000"/>
              </a:lnSpc>
              <a:buNone/>
              <a:defRPr/>
            </a:pPr>
            <a:r>
              <a:rPr lang="tr-TR" sz="2000" b="1" dirty="0" smtClean="0">
                <a:solidFill>
                  <a:srgbClr val="0000FF"/>
                </a:solidFill>
                <a:latin typeface="Garamond" pitchFamily="18" charset="0"/>
                <a:cs typeface="Times New Roman" pitchFamily="18" charset="0"/>
              </a:rPr>
              <a:t> 5. Aşama:</a:t>
            </a:r>
            <a:r>
              <a:rPr lang="tr-TR" sz="2000" dirty="0" smtClean="0">
                <a:latin typeface="Garamond" pitchFamily="18" charset="0"/>
                <a:cs typeface="Times New Roman" pitchFamily="18" charset="0"/>
              </a:rPr>
              <a:t>Bu durumu genellikle istifa, işine son verme, erken emeklilik ya da anlaşmalı veya anlaşmasız işten çıkarılma izler. Duygusal gerilim ve onu izleyen psikosomatik hastalıklar yoğunlaşabilir. </a:t>
            </a:r>
          </a:p>
          <a:p>
            <a:pPr marL="109728" indent="0" algn="just">
              <a:lnSpc>
                <a:spcPct val="150000"/>
              </a:lnSpc>
              <a:buNone/>
              <a:defRPr/>
            </a:pPr>
            <a:endParaRPr lang="tr-TR" sz="2000" dirty="0" smtClean="0">
              <a:latin typeface="Garamond" pitchFamily="18" charset="0"/>
              <a:cs typeface="Times New Roman" pitchFamily="18" charset="0"/>
            </a:endParaRPr>
          </a:p>
          <a:p>
            <a:pPr marL="109728" indent="0" algn="just">
              <a:lnSpc>
                <a:spcPct val="150000"/>
              </a:lnSpc>
              <a:buNone/>
              <a:defRPr/>
            </a:pPr>
            <a:endParaRPr lang="tr-TR" sz="2000" dirty="0" smtClean="0">
              <a:latin typeface="Garamond" pitchFamily="18" charset="0"/>
              <a:cs typeface="Times New Roman" pitchFamily="18" charset="0"/>
            </a:endParaRPr>
          </a:p>
          <a:p>
            <a:pPr marL="365760" indent="-256032" algn="just" eaLnBrk="1" fontAlgn="auto" hangingPunct="1">
              <a:lnSpc>
                <a:spcPct val="150000"/>
              </a:lnSpc>
              <a:buFont typeface="Arial" charset="0"/>
              <a:buChar char="•"/>
              <a:defRPr/>
            </a:pPr>
            <a:endParaRPr lang="tr-TR" sz="2400" dirty="0" smtClean="0">
              <a:latin typeface="Times New Roman" pitchFamily="18" charset="0"/>
              <a:cs typeface="Times New Roman" pitchFamily="18" charset="0"/>
            </a:endParaRPr>
          </a:p>
        </p:txBody>
      </p:sp>
      <p:pic>
        <p:nvPicPr>
          <p:cNvPr id="4" name="Picture 2" descr="C:\Users\ismail.arslan\Desktop\Adsız.jpg"/>
          <p:cNvPicPr>
            <a:picLocks noChangeAspect="1" noChangeArrowheads="1"/>
          </p:cNvPicPr>
          <p:nvPr/>
        </p:nvPicPr>
        <p:blipFill>
          <a:blip r:embed="rId2" cstate="print"/>
          <a:srcRect/>
          <a:stretch>
            <a:fillRect/>
          </a:stretch>
        </p:blipFill>
        <p:spPr bwMode="auto">
          <a:xfrm>
            <a:off x="107504" y="132026"/>
            <a:ext cx="8856983" cy="630687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2"/>
          <p:cNvSpPr>
            <a:spLocks noGrp="1"/>
          </p:cNvSpPr>
          <p:nvPr>
            <p:ph type="title"/>
          </p:nvPr>
        </p:nvSpPr>
        <p:spPr/>
        <p:txBody>
          <a:bodyPr>
            <a:noAutofit/>
          </a:bodyPr>
          <a:lstStyle/>
          <a:p>
            <a:pPr algn="ctr" eaLnBrk="1" fontAlgn="auto" hangingPunct="1">
              <a:spcAft>
                <a:spcPts val="0"/>
              </a:spcAft>
              <a:defRPr/>
            </a:pPr>
            <a:r>
              <a:rPr lang="tr-TR" sz="2400" b="1" dirty="0" smtClean="0">
                <a:solidFill>
                  <a:schemeClr val="bg2">
                    <a:lumMod val="50000"/>
                  </a:schemeClr>
                </a:solidFill>
                <a:effectLst/>
                <a:latin typeface="Garamond" pitchFamily="18" charset="0"/>
                <a:ea typeface="+mn-ea"/>
                <a:cs typeface="+mn-cs"/>
              </a:rPr>
              <a:t>En Çok Mobbing Başvurusu Yapan Kamu Kurumları </a:t>
            </a:r>
            <a:br>
              <a:rPr lang="tr-TR" sz="2400" b="1" dirty="0" smtClean="0">
                <a:solidFill>
                  <a:schemeClr val="bg2">
                    <a:lumMod val="50000"/>
                  </a:schemeClr>
                </a:solidFill>
                <a:effectLst/>
                <a:latin typeface="Garamond" pitchFamily="18" charset="0"/>
                <a:ea typeface="+mn-ea"/>
                <a:cs typeface="+mn-cs"/>
              </a:rPr>
            </a:br>
            <a:r>
              <a:rPr lang="tr-TR" sz="2400" b="1" dirty="0" smtClean="0">
                <a:solidFill>
                  <a:schemeClr val="bg2">
                    <a:lumMod val="50000"/>
                  </a:schemeClr>
                </a:solidFill>
                <a:effectLst/>
                <a:latin typeface="Garamond" pitchFamily="18" charset="0"/>
                <a:ea typeface="+mn-ea"/>
                <a:cs typeface="+mn-cs"/>
              </a:rPr>
              <a:t>(Başvuru Sayısı Fazladan Aza)</a:t>
            </a:r>
            <a:endParaRPr lang="tr-TR" sz="2400" b="1" dirty="0">
              <a:solidFill>
                <a:schemeClr val="bg2">
                  <a:lumMod val="50000"/>
                </a:schemeClr>
              </a:solidFill>
              <a:effectLst/>
              <a:latin typeface="Garamond" pitchFamily="18" charset="0"/>
              <a:ea typeface="+mn-ea"/>
              <a:cs typeface="+mn-cs"/>
            </a:endParaRPr>
          </a:p>
        </p:txBody>
      </p:sp>
      <p:sp>
        <p:nvSpPr>
          <p:cNvPr id="4" name="Rectangle 3"/>
          <p:cNvSpPr>
            <a:spLocks noGrp="1" noChangeArrowheads="1"/>
          </p:cNvSpPr>
          <p:nvPr>
            <p:ph sz="quarter" idx="1"/>
          </p:nvPr>
        </p:nvSpPr>
        <p:spPr/>
        <p:txBody>
          <a:bodyPr>
            <a:normAutofit/>
          </a:bodyPr>
          <a:lstStyle/>
          <a:p>
            <a:pPr marL="452628" indent="-342900" eaLnBrk="1" fontAlgn="auto" hangingPunct="1">
              <a:spcAft>
                <a:spcPts val="0"/>
              </a:spcAft>
              <a:buFont typeface="Wingdings" pitchFamily="2" charset="2"/>
              <a:buChar char="Ø"/>
              <a:defRPr/>
            </a:pPr>
            <a:r>
              <a:rPr lang="tr-TR" sz="2400" b="1" u="sng" dirty="0" smtClean="0">
                <a:solidFill>
                  <a:srgbClr val="FF0000"/>
                </a:solidFill>
                <a:latin typeface="Garamond" pitchFamily="18" charset="0"/>
              </a:rPr>
              <a:t>Hastaneler </a:t>
            </a:r>
          </a:p>
          <a:p>
            <a:pPr marL="452628" indent="-342900" eaLnBrk="1" fontAlgn="auto" hangingPunct="1">
              <a:spcAft>
                <a:spcPts val="0"/>
              </a:spcAft>
              <a:buFont typeface="Wingdings" pitchFamily="2" charset="2"/>
              <a:buChar char="Ø"/>
              <a:defRPr/>
            </a:pPr>
            <a:r>
              <a:rPr lang="tr-TR" sz="2400" dirty="0" smtClean="0">
                <a:latin typeface="Garamond" pitchFamily="18" charset="0"/>
              </a:rPr>
              <a:t>Milli Eğitim Bakanlığı</a:t>
            </a:r>
          </a:p>
          <a:p>
            <a:pPr marL="452628" indent="-342900" eaLnBrk="1" fontAlgn="auto" hangingPunct="1">
              <a:spcAft>
                <a:spcPts val="0"/>
              </a:spcAft>
              <a:buFont typeface="Wingdings" pitchFamily="2" charset="2"/>
              <a:buChar char="Ø"/>
              <a:defRPr/>
            </a:pPr>
            <a:r>
              <a:rPr lang="tr-TR" sz="2400" dirty="0" smtClean="0">
                <a:latin typeface="Garamond" pitchFamily="18" charset="0"/>
              </a:rPr>
              <a:t>Üniversiteler</a:t>
            </a:r>
          </a:p>
          <a:p>
            <a:pPr marL="452628" indent="-342900" eaLnBrk="1" fontAlgn="auto" hangingPunct="1">
              <a:spcAft>
                <a:spcPts val="0"/>
              </a:spcAft>
              <a:buFont typeface="Wingdings" pitchFamily="2" charset="2"/>
              <a:buChar char="Ø"/>
              <a:defRPr/>
            </a:pPr>
            <a:r>
              <a:rPr lang="tr-TR" sz="2400" dirty="0" smtClean="0">
                <a:latin typeface="Garamond" pitchFamily="18" charset="0"/>
              </a:rPr>
              <a:t>Türk Silahlı Kuvvetleri</a:t>
            </a:r>
          </a:p>
          <a:p>
            <a:pPr marL="452628" indent="-342900" eaLnBrk="1" fontAlgn="auto" hangingPunct="1">
              <a:spcAft>
                <a:spcPts val="0"/>
              </a:spcAft>
              <a:buFont typeface="Wingdings" pitchFamily="2" charset="2"/>
              <a:buChar char="Ø"/>
              <a:defRPr/>
            </a:pPr>
            <a:r>
              <a:rPr lang="tr-TR" sz="2400" dirty="0" smtClean="0">
                <a:latin typeface="Garamond" pitchFamily="18" charset="0"/>
              </a:rPr>
              <a:t>Emniyet Genel Müdürlüğü</a:t>
            </a:r>
          </a:p>
          <a:p>
            <a:pPr marL="452628" indent="-342900" eaLnBrk="1" fontAlgn="auto" hangingPunct="1">
              <a:spcAft>
                <a:spcPts val="0"/>
              </a:spcAft>
              <a:buFont typeface="Wingdings" pitchFamily="2" charset="2"/>
              <a:buChar char="Ø"/>
              <a:defRPr/>
            </a:pPr>
            <a:r>
              <a:rPr lang="tr-TR" sz="2400" dirty="0" smtClean="0">
                <a:latin typeface="Garamond" pitchFamily="18" charset="0"/>
              </a:rPr>
              <a:t>Adalet Bakanlığı</a:t>
            </a:r>
          </a:p>
          <a:p>
            <a:pPr marL="452628" indent="-342900" eaLnBrk="1" fontAlgn="auto" hangingPunct="1">
              <a:spcAft>
                <a:spcPts val="0"/>
              </a:spcAft>
              <a:buFont typeface="Wingdings" pitchFamily="2" charset="2"/>
              <a:buChar char="Ø"/>
              <a:defRPr/>
            </a:pPr>
            <a:r>
              <a:rPr lang="tr-TR" sz="2400" dirty="0" smtClean="0">
                <a:latin typeface="Garamond" pitchFamily="18" charset="0"/>
              </a:rPr>
              <a:t>Enerji ve Tabii Kaynaklar Bak.</a:t>
            </a:r>
          </a:p>
          <a:p>
            <a:pPr marL="452628" indent="-342900" eaLnBrk="1" fontAlgn="auto" hangingPunct="1">
              <a:spcAft>
                <a:spcPts val="0"/>
              </a:spcAft>
              <a:buFont typeface="Wingdings" pitchFamily="2" charset="2"/>
              <a:buChar char="Ø"/>
              <a:defRPr/>
            </a:pPr>
            <a:r>
              <a:rPr lang="tr-TR" sz="2400" dirty="0" smtClean="0">
                <a:latin typeface="Garamond" pitchFamily="18" charset="0"/>
              </a:rPr>
              <a:t>Bankalar</a:t>
            </a:r>
          </a:p>
          <a:p>
            <a:pPr marL="452628" indent="-342900" eaLnBrk="1" fontAlgn="auto" hangingPunct="1">
              <a:spcAft>
                <a:spcPts val="0"/>
              </a:spcAft>
              <a:buFont typeface="Wingdings" pitchFamily="2" charset="2"/>
              <a:buChar char="Ø"/>
              <a:defRPr/>
            </a:pPr>
            <a:r>
              <a:rPr lang="tr-TR" sz="2400" dirty="0" smtClean="0">
                <a:latin typeface="Garamond" pitchFamily="18" charset="0"/>
              </a:rPr>
              <a:t>Çevre ve Şehircilik Bak.</a:t>
            </a:r>
          </a:p>
          <a:p>
            <a:pPr marL="452628" indent="-342900" eaLnBrk="1" fontAlgn="auto" hangingPunct="1">
              <a:spcAft>
                <a:spcPts val="0"/>
              </a:spcAft>
              <a:buFont typeface="Wingdings" pitchFamily="2" charset="2"/>
              <a:buChar char="Ø"/>
              <a:defRPr/>
            </a:pPr>
            <a:r>
              <a:rPr lang="tr-TR" sz="2400" dirty="0" smtClean="0">
                <a:latin typeface="Garamond" pitchFamily="18" charset="0"/>
              </a:rPr>
              <a:t>Diğer</a:t>
            </a:r>
          </a:p>
          <a:p>
            <a:pPr marL="566928" indent="-457200" eaLnBrk="1" fontAlgn="auto" hangingPunct="1">
              <a:spcAft>
                <a:spcPts val="0"/>
              </a:spcAft>
              <a:buFont typeface="Wingdings" pitchFamily="2" charset="2"/>
              <a:buChar char="Ø"/>
              <a:defRPr/>
            </a:pPr>
            <a:endParaRPr lang="tr-TR" dirty="0" smtClean="0"/>
          </a:p>
          <a:p>
            <a:pPr marL="566928" indent="-457200" eaLnBrk="1" fontAlgn="auto" hangingPunct="1">
              <a:spcAft>
                <a:spcPts val="0"/>
              </a:spcAft>
              <a:buFont typeface="Wingdings" pitchFamily="2" charset="2"/>
              <a:buChar char="Ø"/>
              <a:defRPr/>
            </a:pPr>
            <a:endParaRPr lang="tr-TR" dirty="0" smtClean="0">
              <a:solidFill>
                <a:srgbClr val="0000FF"/>
              </a:solidFill>
            </a:endParaRPr>
          </a:p>
        </p:txBody>
      </p:sp>
      <p:pic>
        <p:nvPicPr>
          <p:cNvPr id="5" name="Picture 3" descr="C:\Users\ozlem\Desktop\çalışan güvenliği sunumlar\Yeni klasör\is_hayati.jpg"/>
          <p:cNvPicPr>
            <a:picLocks noChangeAspect="1" noChangeArrowheads="1"/>
          </p:cNvPicPr>
          <p:nvPr/>
        </p:nvPicPr>
        <p:blipFill>
          <a:blip r:embed="rId2" cstate="print"/>
          <a:srcRect/>
          <a:stretch>
            <a:fillRect/>
          </a:stretch>
        </p:blipFill>
        <p:spPr bwMode="auto">
          <a:xfrm>
            <a:off x="6300192" y="2564904"/>
            <a:ext cx="2153741" cy="2591061"/>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2 Başlık"/>
          <p:cNvSpPr>
            <a:spLocks noGrp="1"/>
          </p:cNvSpPr>
          <p:nvPr>
            <p:ph type="title"/>
          </p:nvPr>
        </p:nvSpPr>
        <p:spPr/>
        <p:txBody>
          <a:bodyPr>
            <a:normAutofit/>
          </a:bodyPr>
          <a:lstStyle/>
          <a:p>
            <a:pPr algn="ctr"/>
            <a:r>
              <a:rPr lang="tr-TR" sz="2700" b="1" dirty="0" smtClean="0">
                <a:solidFill>
                  <a:schemeClr val="bg2">
                    <a:lumMod val="50000"/>
                  </a:schemeClr>
                </a:solidFill>
                <a:effectLst/>
                <a:latin typeface="Garamond" pitchFamily="18" charset="0"/>
                <a:cs typeface="Arial" charset="0"/>
              </a:rPr>
              <a:t>Mobbing Görülme Sıklığını Etkileyen Faktörler</a:t>
            </a:r>
          </a:p>
        </p:txBody>
      </p:sp>
      <p:pic>
        <p:nvPicPr>
          <p:cNvPr id="4098" name="Picture 2" descr="C:\Users\ozlem\Desktop\çalışan güvenliği sunumlar\MOBNEDEN.png"/>
          <p:cNvPicPr>
            <a:picLocks noGrp="1" noChangeAspect="1" noChangeArrowheads="1"/>
          </p:cNvPicPr>
          <p:nvPr>
            <p:ph sz="quarter" idx="1"/>
          </p:nvPr>
        </p:nvPicPr>
        <p:blipFill>
          <a:blip r:embed="rId2" cstate="print"/>
          <a:srcRect/>
          <a:stretch>
            <a:fillRect/>
          </a:stretch>
        </p:blipFill>
        <p:spPr bwMode="auto">
          <a:xfrm>
            <a:off x="251520" y="1340768"/>
            <a:ext cx="8416073" cy="5112568"/>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2"/>
          <p:cNvSpPr>
            <a:spLocks noGrp="1"/>
          </p:cNvSpPr>
          <p:nvPr>
            <p:ph type="title"/>
          </p:nvPr>
        </p:nvSpPr>
        <p:spPr>
          <a:xfrm>
            <a:off x="457200" y="274638"/>
            <a:ext cx="8229600" cy="634082"/>
          </a:xfrm>
        </p:spPr>
        <p:txBody>
          <a:bodyPr>
            <a:normAutofit/>
          </a:bodyPr>
          <a:lstStyle/>
          <a:p>
            <a:pPr algn="ctr">
              <a:defRPr/>
            </a:pPr>
            <a:r>
              <a:rPr lang="tr-TR" sz="2400" b="1" dirty="0" err="1">
                <a:solidFill>
                  <a:schemeClr val="bg2">
                    <a:lumMod val="50000"/>
                  </a:schemeClr>
                </a:solidFill>
                <a:effectLst/>
                <a:latin typeface="Garamond" pitchFamily="18" charset="0"/>
                <a:ea typeface="+mn-ea"/>
                <a:cs typeface="Arial" charset="0"/>
              </a:rPr>
              <a:t>Mobbinge</a:t>
            </a:r>
            <a:r>
              <a:rPr lang="tr-TR" sz="2400" b="1" dirty="0">
                <a:solidFill>
                  <a:schemeClr val="bg2">
                    <a:lumMod val="50000"/>
                  </a:schemeClr>
                </a:solidFill>
                <a:effectLst/>
                <a:latin typeface="Garamond" pitchFamily="18" charset="0"/>
              </a:rPr>
              <a:t> </a:t>
            </a:r>
            <a:r>
              <a:rPr lang="tr-TR" sz="2400" b="1" dirty="0" smtClean="0">
                <a:solidFill>
                  <a:schemeClr val="bg2">
                    <a:lumMod val="50000"/>
                  </a:schemeClr>
                </a:solidFill>
                <a:effectLst/>
                <a:latin typeface="Garamond" pitchFamily="18" charset="0"/>
                <a:ea typeface="+mn-ea"/>
                <a:cs typeface="Arial" charset="0"/>
              </a:rPr>
              <a:t>Uğrayanların</a:t>
            </a:r>
            <a:r>
              <a:rPr lang="tr-TR" sz="2400" b="1" dirty="0" smtClean="0">
                <a:solidFill>
                  <a:schemeClr val="bg2">
                    <a:lumMod val="50000"/>
                  </a:schemeClr>
                </a:solidFill>
                <a:effectLst/>
                <a:latin typeface="Garamond" pitchFamily="18" charset="0"/>
              </a:rPr>
              <a:t>  </a:t>
            </a:r>
            <a:r>
              <a:rPr lang="tr-TR" sz="2400" b="1" dirty="0" smtClean="0">
                <a:solidFill>
                  <a:schemeClr val="bg2">
                    <a:lumMod val="50000"/>
                  </a:schemeClr>
                </a:solidFill>
                <a:effectLst/>
                <a:latin typeface="Garamond" pitchFamily="18" charset="0"/>
                <a:ea typeface="+mn-ea"/>
                <a:cs typeface="Arial" charset="0"/>
              </a:rPr>
              <a:t>Özellikleri</a:t>
            </a:r>
            <a:endParaRPr lang="tr-TR" sz="2400" b="1" dirty="0">
              <a:solidFill>
                <a:schemeClr val="bg2">
                  <a:lumMod val="50000"/>
                </a:schemeClr>
              </a:solidFill>
              <a:effectLst/>
              <a:latin typeface="Garamond" pitchFamily="18" charset="0"/>
              <a:ea typeface="+mn-ea"/>
              <a:cs typeface="Arial" charset="0"/>
            </a:endParaRPr>
          </a:p>
        </p:txBody>
      </p:sp>
      <p:sp>
        <p:nvSpPr>
          <p:cNvPr id="32770" name="İçerik Yer Tutucusu 1"/>
          <p:cNvSpPr>
            <a:spLocks noGrp="1"/>
          </p:cNvSpPr>
          <p:nvPr>
            <p:ph sz="quarter" idx="1"/>
          </p:nvPr>
        </p:nvSpPr>
        <p:spPr>
          <a:xfrm>
            <a:off x="179512" y="1313805"/>
            <a:ext cx="8784976" cy="5427563"/>
          </a:xfrm>
        </p:spPr>
        <p:txBody>
          <a:bodyPr/>
          <a:lstStyle/>
          <a:p>
            <a:pPr eaLnBrk="1" hangingPunct="1">
              <a:lnSpc>
                <a:spcPct val="150000"/>
              </a:lnSpc>
              <a:buNone/>
            </a:pPr>
            <a:r>
              <a:rPr lang="tr-TR" sz="2000" dirty="0" smtClean="0">
                <a:latin typeface="Garamond" pitchFamily="18" charset="0"/>
              </a:rPr>
              <a:t>İstisnaları olabilmekle birlikte genellikle,</a:t>
            </a:r>
          </a:p>
          <a:p>
            <a:pPr eaLnBrk="1" hangingPunct="1">
              <a:lnSpc>
                <a:spcPct val="150000"/>
              </a:lnSpc>
              <a:buFont typeface="Wingdings" pitchFamily="2" charset="2"/>
              <a:buChar char="Ø"/>
            </a:pPr>
            <a:r>
              <a:rPr lang="tr-TR" sz="2000" dirty="0" smtClean="0">
                <a:latin typeface="Garamond" pitchFamily="18" charset="0"/>
              </a:rPr>
              <a:t>İşini çok iyi, hatta mükemmel yapmaya çabalayan,</a:t>
            </a:r>
          </a:p>
          <a:p>
            <a:pPr eaLnBrk="1" hangingPunct="1">
              <a:lnSpc>
                <a:spcPct val="150000"/>
              </a:lnSpc>
              <a:buFont typeface="Wingdings" pitchFamily="2" charset="2"/>
              <a:buChar char="Ø"/>
            </a:pPr>
            <a:r>
              <a:rPr lang="tr-TR" sz="2000" dirty="0" smtClean="0">
                <a:latin typeface="Garamond" pitchFamily="18" charset="0"/>
              </a:rPr>
              <a:t>İlişkileri olumlu olan ve çevresindekilerce sevilen,</a:t>
            </a:r>
          </a:p>
          <a:p>
            <a:pPr eaLnBrk="1" hangingPunct="1">
              <a:lnSpc>
                <a:spcPct val="150000"/>
              </a:lnSpc>
              <a:buFont typeface="Wingdings" pitchFamily="2" charset="2"/>
              <a:buChar char="Ø"/>
            </a:pPr>
            <a:r>
              <a:rPr lang="tr-TR" sz="2000" dirty="0" smtClean="0">
                <a:latin typeface="Garamond" pitchFamily="18" charset="0"/>
              </a:rPr>
              <a:t>Çalışma ilkeleri ve değerleri sağlam, bunlardan ödün vermeyen,</a:t>
            </a:r>
          </a:p>
          <a:p>
            <a:pPr eaLnBrk="1" hangingPunct="1">
              <a:lnSpc>
                <a:spcPct val="150000"/>
              </a:lnSpc>
              <a:buFont typeface="Wingdings" pitchFamily="2" charset="2"/>
              <a:buChar char="Ø"/>
            </a:pPr>
            <a:r>
              <a:rPr lang="tr-TR" sz="2000" dirty="0" smtClean="0">
                <a:latin typeface="Garamond" pitchFamily="18" charset="0"/>
              </a:rPr>
              <a:t>Dürüst ve güvenilir, kuruluşa sadık,</a:t>
            </a:r>
          </a:p>
          <a:p>
            <a:pPr eaLnBrk="1" hangingPunct="1">
              <a:lnSpc>
                <a:spcPct val="150000"/>
              </a:lnSpc>
              <a:buFont typeface="Wingdings" pitchFamily="2" charset="2"/>
              <a:buChar char="Ø"/>
            </a:pPr>
            <a:r>
              <a:rPr lang="tr-TR" sz="2000" dirty="0" smtClean="0">
                <a:latin typeface="Garamond" pitchFamily="18" charset="0"/>
              </a:rPr>
              <a:t>Bağımsız ve yaratıcı,</a:t>
            </a:r>
          </a:p>
          <a:p>
            <a:pPr eaLnBrk="1" hangingPunct="1">
              <a:lnSpc>
                <a:spcPct val="150000"/>
              </a:lnSpc>
              <a:buFont typeface="Wingdings" pitchFamily="2" charset="2"/>
              <a:buChar char="Ø"/>
            </a:pPr>
            <a:r>
              <a:rPr lang="tr-TR" sz="2000" dirty="0" smtClean="0">
                <a:latin typeface="Garamond" pitchFamily="18" charset="0"/>
              </a:rPr>
              <a:t>Duygusal zekası yüksek,</a:t>
            </a:r>
          </a:p>
          <a:p>
            <a:pPr eaLnBrk="1" hangingPunct="1">
              <a:lnSpc>
                <a:spcPct val="150000"/>
              </a:lnSpc>
              <a:buFont typeface="Wingdings" pitchFamily="2" charset="2"/>
              <a:buChar char="Ø"/>
            </a:pPr>
            <a:r>
              <a:rPr lang="tr-TR" sz="2000" dirty="0" smtClean="0">
                <a:latin typeface="Garamond" pitchFamily="18" charset="0"/>
              </a:rPr>
              <a:t>Zorbanın yeteneklerinden üstün özelliklere sahip olan kişilere yönelmektedir.</a:t>
            </a:r>
          </a:p>
          <a:p>
            <a:pPr eaLnBrk="1" hangingPunct="1">
              <a:lnSpc>
                <a:spcPct val="150000"/>
              </a:lnSpc>
              <a:buFont typeface="Wingdings" pitchFamily="2" charset="2"/>
              <a:buChar char="Ø"/>
            </a:pPr>
            <a:endParaRPr lang="tr-TR" sz="2000" dirty="0" smtClean="0">
              <a:latin typeface="Garamond" pitchFamily="18" charset="0"/>
            </a:endParaRPr>
          </a:p>
          <a:p>
            <a:pPr>
              <a:buFont typeface="Wingdings" pitchFamily="2" charset="2"/>
              <a:buChar char="Ø"/>
            </a:pPr>
            <a:endParaRPr lang="tr-TR" dirty="0" smtClean="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Başlık"/>
          <p:cNvSpPr>
            <a:spLocks noGrp="1"/>
          </p:cNvSpPr>
          <p:nvPr>
            <p:ph type="title"/>
          </p:nvPr>
        </p:nvSpPr>
        <p:spPr>
          <a:xfrm>
            <a:off x="457200" y="274638"/>
            <a:ext cx="8229600" cy="778098"/>
          </a:xfrm>
        </p:spPr>
        <p:txBody>
          <a:bodyPr>
            <a:normAutofit/>
          </a:bodyPr>
          <a:lstStyle/>
          <a:p>
            <a:pPr algn="ctr"/>
            <a:r>
              <a:rPr lang="tr-TR" sz="2400" b="1" dirty="0" err="1" smtClean="0">
                <a:solidFill>
                  <a:schemeClr val="bg2">
                    <a:lumMod val="50000"/>
                  </a:schemeClr>
                </a:solidFill>
                <a:effectLst/>
                <a:latin typeface="Garamond" pitchFamily="18" charset="0"/>
                <a:cs typeface="Arial" charset="0"/>
              </a:rPr>
              <a:t>Sosyo</a:t>
            </a:r>
            <a:r>
              <a:rPr lang="tr-TR" sz="2400" b="1" dirty="0" smtClean="0">
                <a:solidFill>
                  <a:schemeClr val="bg2">
                    <a:lumMod val="50000"/>
                  </a:schemeClr>
                </a:solidFill>
                <a:effectLst/>
                <a:latin typeface="Garamond" pitchFamily="18" charset="0"/>
                <a:cs typeface="Arial" charset="0"/>
              </a:rPr>
              <a:t>-Demografik</a:t>
            </a:r>
            <a:r>
              <a:rPr lang="tr-TR" sz="2400" b="1" dirty="0" smtClean="0">
                <a:solidFill>
                  <a:schemeClr val="bg2">
                    <a:lumMod val="50000"/>
                  </a:schemeClr>
                </a:solidFill>
                <a:latin typeface="Garamond" pitchFamily="18" charset="0"/>
              </a:rPr>
              <a:t> </a:t>
            </a:r>
            <a:r>
              <a:rPr lang="tr-TR" sz="2400" b="1" dirty="0" smtClean="0">
                <a:solidFill>
                  <a:schemeClr val="bg2">
                    <a:lumMod val="50000"/>
                  </a:schemeClr>
                </a:solidFill>
                <a:effectLst/>
                <a:latin typeface="Garamond" pitchFamily="18" charset="0"/>
                <a:cs typeface="Arial" charset="0"/>
              </a:rPr>
              <a:t>Özellikler</a:t>
            </a:r>
          </a:p>
        </p:txBody>
      </p:sp>
      <p:sp>
        <p:nvSpPr>
          <p:cNvPr id="2" name="1 İçerik Yer Tutucusu"/>
          <p:cNvSpPr>
            <a:spLocks noGrp="1"/>
          </p:cNvSpPr>
          <p:nvPr>
            <p:ph sz="quarter" idx="1"/>
          </p:nvPr>
        </p:nvSpPr>
        <p:spPr/>
        <p:txBody>
          <a:bodyPr/>
          <a:lstStyle/>
          <a:p>
            <a:endParaRPr lang="tr-TR"/>
          </a:p>
        </p:txBody>
      </p:sp>
      <p:pic>
        <p:nvPicPr>
          <p:cNvPr id="2050" name="Picture 2" descr="C:\Users\ozlem\Desktop\çalışan güvenliği sunumlar\mobbing istatistik.jpg"/>
          <p:cNvPicPr>
            <a:picLocks noChangeAspect="1" noChangeArrowheads="1"/>
          </p:cNvPicPr>
          <p:nvPr/>
        </p:nvPicPr>
        <p:blipFill>
          <a:blip r:embed="rId2" cstate="print"/>
          <a:srcRect/>
          <a:stretch>
            <a:fillRect/>
          </a:stretch>
        </p:blipFill>
        <p:spPr bwMode="auto">
          <a:xfrm>
            <a:off x="251520" y="1412776"/>
            <a:ext cx="8640960" cy="5133626"/>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2"/>
          <p:cNvSpPr>
            <a:spLocks noGrp="1"/>
          </p:cNvSpPr>
          <p:nvPr>
            <p:ph type="title"/>
          </p:nvPr>
        </p:nvSpPr>
        <p:spPr>
          <a:xfrm>
            <a:off x="467544" y="332656"/>
            <a:ext cx="8147248" cy="706090"/>
          </a:xfrm>
        </p:spPr>
        <p:txBody>
          <a:bodyPr>
            <a:noAutofit/>
          </a:bodyPr>
          <a:lstStyle/>
          <a:p>
            <a:pPr algn="ctr">
              <a:defRPr/>
            </a:pPr>
            <a:r>
              <a:rPr lang="tr-TR" sz="2400" b="1" dirty="0" smtClean="0">
                <a:solidFill>
                  <a:schemeClr val="bg2">
                    <a:lumMod val="50000"/>
                  </a:schemeClr>
                </a:solidFill>
                <a:effectLst/>
                <a:latin typeface="Garamond" pitchFamily="18" charset="0"/>
                <a:ea typeface="+mn-ea"/>
                <a:cs typeface="Arial" charset="0"/>
              </a:rPr>
              <a:t/>
            </a:r>
            <a:br>
              <a:rPr lang="tr-TR" sz="2400" b="1" dirty="0" smtClean="0">
                <a:solidFill>
                  <a:schemeClr val="bg2">
                    <a:lumMod val="50000"/>
                  </a:schemeClr>
                </a:solidFill>
                <a:effectLst/>
                <a:latin typeface="Garamond" pitchFamily="18" charset="0"/>
                <a:ea typeface="+mn-ea"/>
                <a:cs typeface="Arial" charset="0"/>
              </a:rPr>
            </a:br>
            <a:r>
              <a:rPr lang="tr-TR" sz="2400" b="1" dirty="0" smtClean="0">
                <a:solidFill>
                  <a:schemeClr val="bg2">
                    <a:lumMod val="50000"/>
                  </a:schemeClr>
                </a:solidFill>
                <a:latin typeface="Garamond" pitchFamily="18" charset="0"/>
                <a:ea typeface="+mn-ea"/>
                <a:cs typeface="Arial" charset="0"/>
              </a:rPr>
              <a:t/>
            </a:r>
            <a:br>
              <a:rPr lang="tr-TR" sz="2400" b="1" dirty="0" smtClean="0">
                <a:solidFill>
                  <a:schemeClr val="bg2">
                    <a:lumMod val="50000"/>
                  </a:schemeClr>
                </a:solidFill>
                <a:latin typeface="Garamond" pitchFamily="18" charset="0"/>
                <a:ea typeface="+mn-ea"/>
                <a:cs typeface="Arial" charset="0"/>
              </a:rPr>
            </a:br>
            <a:r>
              <a:rPr lang="tr-TR" sz="2400" b="1" dirty="0" smtClean="0">
                <a:solidFill>
                  <a:schemeClr val="bg2">
                    <a:lumMod val="50000"/>
                  </a:schemeClr>
                </a:solidFill>
                <a:effectLst/>
                <a:latin typeface="Garamond" pitchFamily="18" charset="0"/>
                <a:ea typeface="+mn-ea"/>
                <a:cs typeface="Arial" charset="0"/>
              </a:rPr>
              <a:t>Mobbing</a:t>
            </a:r>
            <a:r>
              <a:rPr lang="tr-TR" sz="2400" b="1" dirty="0" smtClean="0">
                <a:solidFill>
                  <a:schemeClr val="bg2">
                    <a:lumMod val="50000"/>
                  </a:schemeClr>
                </a:solidFill>
                <a:effectLst/>
                <a:latin typeface="Garamond" pitchFamily="18" charset="0"/>
              </a:rPr>
              <a:t> </a:t>
            </a:r>
            <a:r>
              <a:rPr lang="tr-TR" sz="2400" b="1" dirty="0" smtClean="0">
                <a:solidFill>
                  <a:schemeClr val="bg2">
                    <a:lumMod val="50000"/>
                  </a:schemeClr>
                </a:solidFill>
                <a:effectLst/>
                <a:latin typeface="Garamond" pitchFamily="18" charset="0"/>
                <a:ea typeface="+mn-ea"/>
                <a:cs typeface="Arial" charset="0"/>
              </a:rPr>
              <a:t>Uygulayanların Profili </a:t>
            </a:r>
            <a:r>
              <a:rPr lang="tr-TR" sz="2400" b="1" dirty="0" smtClean="0">
                <a:solidFill>
                  <a:schemeClr val="bg2">
                    <a:lumMod val="50000"/>
                  </a:schemeClr>
                </a:solidFill>
                <a:effectLst/>
                <a:latin typeface="Garamond" pitchFamily="18" charset="0"/>
              </a:rPr>
              <a:t>(</a:t>
            </a:r>
            <a:r>
              <a:rPr lang="tr-TR" sz="2400" b="1" dirty="0" smtClean="0">
                <a:solidFill>
                  <a:schemeClr val="bg2">
                    <a:lumMod val="50000"/>
                  </a:schemeClr>
                </a:solidFill>
                <a:effectLst/>
                <a:latin typeface="Garamond" pitchFamily="18" charset="0"/>
                <a:ea typeface="+mn-ea"/>
                <a:cs typeface="Arial" charset="0"/>
              </a:rPr>
              <a:t>Saldırganlar,Tacizciler,Zorba</a:t>
            </a:r>
            <a:r>
              <a:rPr lang="tr-TR" sz="2400" b="1" dirty="0" smtClean="0">
                <a:solidFill>
                  <a:schemeClr val="bg2">
                    <a:lumMod val="50000"/>
                  </a:schemeClr>
                </a:solidFill>
                <a:effectLst/>
                <a:latin typeface="Garamond" pitchFamily="18" charset="0"/>
              </a:rPr>
              <a:t>)</a:t>
            </a:r>
            <a:endParaRPr lang="tr-TR" sz="2400" b="1" i="1" dirty="0">
              <a:solidFill>
                <a:schemeClr val="bg2">
                  <a:lumMod val="50000"/>
                </a:schemeClr>
              </a:solidFill>
              <a:effectLst/>
              <a:latin typeface="Garamond" pitchFamily="18" charset="0"/>
            </a:endParaRPr>
          </a:p>
        </p:txBody>
      </p:sp>
      <p:sp>
        <p:nvSpPr>
          <p:cNvPr id="33794" name="İçerik Yer Tutucusu 1"/>
          <p:cNvSpPr>
            <a:spLocks noGrp="1"/>
          </p:cNvSpPr>
          <p:nvPr>
            <p:ph sz="quarter" idx="1"/>
          </p:nvPr>
        </p:nvSpPr>
        <p:spPr>
          <a:xfrm>
            <a:off x="179512" y="1412776"/>
            <a:ext cx="8784976" cy="4896544"/>
          </a:xfrm>
        </p:spPr>
        <p:txBody>
          <a:bodyPr>
            <a:normAutofit/>
          </a:bodyPr>
          <a:lstStyle/>
          <a:p>
            <a:pPr algn="just" eaLnBrk="1" hangingPunct="1">
              <a:lnSpc>
                <a:spcPct val="80000"/>
              </a:lnSpc>
              <a:buNone/>
              <a:defRPr/>
            </a:pPr>
            <a:r>
              <a:rPr lang="tr-TR" sz="2000" dirty="0" err="1" smtClean="0">
                <a:latin typeface="Garamond" pitchFamily="18" charset="0"/>
              </a:rPr>
              <a:t>Leyman’a</a:t>
            </a:r>
            <a:r>
              <a:rPr lang="tr-TR" sz="2000" dirty="0" smtClean="0">
                <a:latin typeface="Garamond" pitchFamily="18" charset="0"/>
              </a:rPr>
              <a:t> göre; Bireyleri mobbing davranışına yönlendiren başlıca neden vardır:</a:t>
            </a:r>
          </a:p>
          <a:p>
            <a:pPr marL="624078" indent="-514350">
              <a:buFont typeface="+mj-lt"/>
              <a:buAutoNum type="arabicPeriod"/>
              <a:defRPr/>
            </a:pPr>
            <a:r>
              <a:rPr lang="tr-TR" sz="2000" b="1" i="1" dirty="0" smtClean="0">
                <a:latin typeface="Garamond" pitchFamily="18" charset="0"/>
              </a:rPr>
              <a:t>Güçlü olmak için grup normlarını benimsemek: </a:t>
            </a:r>
            <a:r>
              <a:rPr lang="tr-TR" sz="2000" dirty="0" smtClean="0">
                <a:latin typeface="Garamond" pitchFamily="18" charset="0"/>
              </a:rPr>
              <a:t>”Eğer benimsemezlerse gitmek zorundadırlar”.Bu güdü bireyin mobbing uygulama nedeni olabilir.Homojenlik ve benzerlik olduğunda grubun bağlı ve güçlü olabileceği en önemli kanıttır.</a:t>
            </a:r>
          </a:p>
          <a:p>
            <a:pPr marL="624078" indent="-514350" algn="just">
              <a:buFont typeface="+mj-lt"/>
              <a:buAutoNum type="arabicPeriod"/>
              <a:defRPr/>
            </a:pPr>
            <a:r>
              <a:rPr lang="tr-TR" sz="2000" b="1" i="1" dirty="0" smtClean="0">
                <a:latin typeface="Garamond" pitchFamily="18" charset="0"/>
              </a:rPr>
              <a:t>Düşmanlıktan zevk</a:t>
            </a:r>
            <a:r>
              <a:rPr lang="tr-TR" sz="2000" dirty="0" smtClean="0">
                <a:latin typeface="Garamond" pitchFamily="18" charset="0"/>
              </a:rPr>
              <a:t> </a:t>
            </a:r>
            <a:r>
              <a:rPr lang="tr-TR" sz="2000" b="1" i="1" dirty="0" smtClean="0">
                <a:latin typeface="Garamond" pitchFamily="18" charset="0"/>
              </a:rPr>
              <a:t>almak:</a:t>
            </a:r>
            <a:r>
              <a:rPr lang="tr-TR" sz="2000" dirty="0" smtClean="0">
                <a:latin typeface="Garamond" pitchFamily="18" charset="0"/>
              </a:rPr>
              <a:t> </a:t>
            </a:r>
            <a:r>
              <a:rPr lang="tr-TR" sz="2000" dirty="0" err="1" smtClean="0">
                <a:latin typeface="Garamond" pitchFamily="18" charset="0"/>
              </a:rPr>
              <a:t>Mobbingi</a:t>
            </a:r>
            <a:r>
              <a:rPr lang="tr-TR" sz="2000" dirty="0" smtClean="0">
                <a:latin typeface="Garamond" pitchFamily="18" charset="0"/>
              </a:rPr>
              <a:t> destekleyenler mobbingin ortaya kalkmasını istemezler,örgütteki hiyerarşik statüler bazen önemli değildir.Kişisel olarak birinden hoşlanmadıklarında yöneticiler ya da çalışanlar mobbing sürecini başlatmada birbirlerine benzerler.</a:t>
            </a:r>
          </a:p>
          <a:p>
            <a:pPr marL="624078" indent="-514350">
              <a:buFont typeface="+mj-lt"/>
              <a:buAutoNum type="arabicPeriod"/>
              <a:defRPr/>
            </a:pPr>
            <a:r>
              <a:rPr lang="tr-TR" sz="2000" b="1" i="1" dirty="0" smtClean="0">
                <a:latin typeface="Garamond" pitchFamily="18" charset="0"/>
              </a:rPr>
              <a:t>Zevk duymak,</a:t>
            </a:r>
          </a:p>
          <a:p>
            <a:pPr marL="624078" indent="-514350">
              <a:buFont typeface="+mj-lt"/>
              <a:buAutoNum type="arabicPeriod"/>
              <a:defRPr/>
            </a:pPr>
            <a:r>
              <a:rPr lang="tr-TR" sz="2000" b="1" i="1" dirty="0" smtClean="0">
                <a:latin typeface="Garamond" pitchFamily="18" charset="0"/>
              </a:rPr>
              <a:t>Önyargıyı desteklemek.</a:t>
            </a:r>
          </a:p>
        </p:txBody>
      </p:sp>
      <p:pic>
        <p:nvPicPr>
          <p:cNvPr id="48130" name="Picture 2" descr="Ä°Å HayatÄ±nÄ± Cehenneme Ãeviren Olay: Mobbing HakkÄ±nda Bilinmesi Gerekenler"/>
          <p:cNvPicPr>
            <a:picLocks noChangeAspect="1" noChangeArrowheads="1"/>
          </p:cNvPicPr>
          <p:nvPr/>
        </p:nvPicPr>
        <p:blipFill>
          <a:blip r:embed="rId2" cstate="print"/>
          <a:srcRect/>
          <a:stretch>
            <a:fillRect/>
          </a:stretch>
        </p:blipFill>
        <p:spPr bwMode="auto">
          <a:xfrm>
            <a:off x="5292080" y="4221088"/>
            <a:ext cx="3597933" cy="1996853"/>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Başlık"/>
          <p:cNvSpPr>
            <a:spLocks noGrp="1"/>
          </p:cNvSpPr>
          <p:nvPr>
            <p:ph type="title"/>
          </p:nvPr>
        </p:nvSpPr>
        <p:spPr>
          <a:xfrm>
            <a:off x="457200" y="274638"/>
            <a:ext cx="8229600" cy="706090"/>
          </a:xfrm>
        </p:spPr>
        <p:txBody>
          <a:bodyPr>
            <a:normAutofit/>
          </a:bodyPr>
          <a:lstStyle/>
          <a:p>
            <a:pPr algn="ctr"/>
            <a:r>
              <a:rPr lang="tr-TR" sz="2400" b="1" dirty="0" err="1" smtClean="0">
                <a:solidFill>
                  <a:schemeClr val="bg2">
                    <a:lumMod val="50000"/>
                  </a:schemeClr>
                </a:solidFill>
                <a:effectLst/>
                <a:latin typeface="Garamond" pitchFamily="18" charset="0"/>
                <a:cs typeface="Arial" charset="0"/>
              </a:rPr>
              <a:t>Mobbingin</a:t>
            </a:r>
            <a:r>
              <a:rPr lang="tr-TR" sz="2400" b="1" dirty="0" smtClean="0">
                <a:solidFill>
                  <a:schemeClr val="bg2">
                    <a:lumMod val="50000"/>
                  </a:schemeClr>
                </a:solidFill>
                <a:effectLst/>
                <a:latin typeface="Garamond" pitchFamily="18" charset="0"/>
                <a:cs typeface="Times New Roman" pitchFamily="18" charset="0"/>
              </a:rPr>
              <a:t> </a:t>
            </a:r>
            <a:r>
              <a:rPr lang="tr-TR" sz="2400" b="1" dirty="0" smtClean="0">
                <a:solidFill>
                  <a:schemeClr val="bg2">
                    <a:lumMod val="50000"/>
                  </a:schemeClr>
                </a:solidFill>
                <a:effectLst/>
                <a:latin typeface="Garamond" pitchFamily="18" charset="0"/>
                <a:cs typeface="Arial" charset="0"/>
              </a:rPr>
              <a:t>Sonuçları</a:t>
            </a:r>
            <a:endParaRPr lang="tr-TR" sz="2400" b="1" dirty="0">
              <a:solidFill>
                <a:schemeClr val="bg2">
                  <a:lumMod val="50000"/>
                </a:schemeClr>
              </a:solidFill>
            </a:endParaRPr>
          </a:p>
        </p:txBody>
      </p:sp>
      <p:pic>
        <p:nvPicPr>
          <p:cNvPr id="4" name="6 İçerik Yer Tutucusu"/>
          <p:cNvPicPr>
            <a:picLocks noGrp="1"/>
          </p:cNvPicPr>
          <p:nvPr>
            <p:ph sz="quarter" idx="1"/>
          </p:nvPr>
        </p:nvPicPr>
        <p:blipFill>
          <a:blip r:embed="rId2" cstate="print"/>
          <a:stretch>
            <a:fillRect/>
          </a:stretch>
        </p:blipFill>
        <p:spPr bwMode="auto">
          <a:xfrm>
            <a:off x="107504" y="1268760"/>
            <a:ext cx="9036496" cy="547260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Başlık"/>
          <p:cNvSpPr>
            <a:spLocks noGrp="1"/>
          </p:cNvSpPr>
          <p:nvPr>
            <p:ph type="title"/>
          </p:nvPr>
        </p:nvSpPr>
        <p:spPr/>
        <p:txBody>
          <a:bodyPr>
            <a:normAutofit/>
          </a:bodyPr>
          <a:lstStyle/>
          <a:p>
            <a:pPr algn="ctr"/>
            <a:r>
              <a:rPr lang="tr-TR" sz="2400" b="1" dirty="0" err="1" smtClean="0">
                <a:solidFill>
                  <a:schemeClr val="bg2">
                    <a:lumMod val="50000"/>
                  </a:schemeClr>
                </a:solidFill>
                <a:effectLst/>
                <a:latin typeface="Garamond" pitchFamily="18" charset="0"/>
                <a:cs typeface="Arial" charset="0"/>
              </a:rPr>
              <a:t>Mobbingin</a:t>
            </a:r>
            <a:r>
              <a:rPr lang="tr-TR" sz="2400" b="1" dirty="0" smtClean="0">
                <a:solidFill>
                  <a:schemeClr val="bg2">
                    <a:lumMod val="50000"/>
                  </a:schemeClr>
                </a:solidFill>
                <a:effectLst/>
                <a:latin typeface="Garamond" pitchFamily="18" charset="0"/>
                <a:cs typeface="Times New Roman" pitchFamily="18" charset="0"/>
              </a:rPr>
              <a:t> Kişisel </a:t>
            </a:r>
            <a:r>
              <a:rPr lang="tr-TR" sz="2400" b="1" dirty="0" smtClean="0">
                <a:solidFill>
                  <a:schemeClr val="bg2">
                    <a:lumMod val="50000"/>
                  </a:schemeClr>
                </a:solidFill>
                <a:effectLst/>
                <a:latin typeface="Garamond" pitchFamily="18" charset="0"/>
                <a:cs typeface="Arial" charset="0"/>
              </a:rPr>
              <a:t>Sonuçları</a:t>
            </a:r>
            <a:endParaRPr lang="tr-TR" sz="2400" b="1" dirty="0">
              <a:solidFill>
                <a:schemeClr val="bg2">
                  <a:lumMod val="50000"/>
                </a:schemeClr>
              </a:solidFill>
            </a:endParaRPr>
          </a:p>
        </p:txBody>
      </p:sp>
      <p:sp>
        <p:nvSpPr>
          <p:cNvPr id="2" name="1 İçerik Yer Tutucusu"/>
          <p:cNvSpPr>
            <a:spLocks noGrp="1"/>
          </p:cNvSpPr>
          <p:nvPr>
            <p:ph sz="quarter" idx="1"/>
          </p:nvPr>
        </p:nvSpPr>
        <p:spPr/>
        <p:txBody>
          <a:bodyPr>
            <a:normAutofit fontScale="92500" lnSpcReduction="10000"/>
          </a:bodyPr>
          <a:lstStyle/>
          <a:p>
            <a:r>
              <a:rPr lang="tr-TR" sz="2600" dirty="0" smtClean="0">
                <a:latin typeface="Garamond" pitchFamily="18" charset="0"/>
              </a:rPr>
              <a:t>AGRESİFLEŞME					</a:t>
            </a:r>
            <a:r>
              <a:rPr lang="tr-TR" sz="2600" b="1" dirty="0" smtClean="0">
                <a:latin typeface="Garamond" pitchFamily="18" charset="0"/>
              </a:rPr>
              <a:t>  	%  86.0</a:t>
            </a:r>
          </a:p>
          <a:p>
            <a:r>
              <a:rPr lang="tr-TR" sz="2600" dirty="0" smtClean="0">
                <a:latin typeface="Garamond" pitchFamily="18" charset="0"/>
              </a:rPr>
              <a:t>EVE YANSITMAMA                                             		% 56.5</a:t>
            </a:r>
            <a:endParaRPr lang="tr-TR" sz="2600" b="1" dirty="0" smtClean="0">
              <a:latin typeface="Garamond" pitchFamily="18" charset="0"/>
            </a:endParaRPr>
          </a:p>
          <a:p>
            <a:r>
              <a:rPr lang="tr-TR" sz="2600" dirty="0" smtClean="0">
                <a:latin typeface="Garamond" pitchFamily="18" charset="0"/>
              </a:rPr>
              <a:t>EŞ YARDIMI GÖRME 				 	% 55.8    </a:t>
            </a:r>
          </a:p>
          <a:p>
            <a:r>
              <a:rPr lang="tr-TR" sz="2600" dirty="0" smtClean="0">
                <a:latin typeface="Garamond" pitchFamily="18" charset="0"/>
              </a:rPr>
              <a:t>DAHA SIK TARTIŞMA				 	% 54.3</a:t>
            </a:r>
          </a:p>
          <a:p>
            <a:r>
              <a:rPr lang="tr-TR" sz="2600" dirty="0" smtClean="0">
                <a:latin typeface="Garamond" pitchFamily="18" charset="0"/>
              </a:rPr>
              <a:t>ÇOCUKLARA DAHA SERT DAVRANMA          		% 45.0</a:t>
            </a:r>
          </a:p>
          <a:p>
            <a:r>
              <a:rPr lang="tr-TR" sz="2600" dirty="0" smtClean="0">
                <a:latin typeface="Garamond" pitchFamily="18" charset="0"/>
              </a:rPr>
              <a:t>CİNSEL İSTEKSİZLİK				  	% 35.6</a:t>
            </a:r>
          </a:p>
          <a:p>
            <a:r>
              <a:rPr lang="tr-TR" sz="2600" dirty="0" smtClean="0">
                <a:latin typeface="Garamond" pitchFamily="18" charset="0"/>
              </a:rPr>
              <a:t>ALKOL/SİGARA KULLANIMINDA ARTIŞ     		% 32.4</a:t>
            </a:r>
          </a:p>
          <a:p>
            <a:r>
              <a:rPr lang="tr-TR" sz="2600" dirty="0" smtClean="0">
                <a:latin typeface="Garamond" pitchFamily="18" charset="0"/>
              </a:rPr>
              <a:t>ŞİDDETLİ GEÇİMSİZLİK                                	            % 10.01</a:t>
            </a:r>
          </a:p>
          <a:p>
            <a:r>
              <a:rPr lang="tr-TR" sz="2600" dirty="0" smtClean="0">
                <a:latin typeface="Garamond" pitchFamily="18" charset="0"/>
              </a:rPr>
              <a:t>EŞTEN DESTEK GÖRMEME/GÖSTEREMEME                                     								%  9.7</a:t>
            </a:r>
          </a:p>
          <a:p>
            <a:r>
              <a:rPr lang="tr-TR" sz="2600" dirty="0" smtClean="0">
                <a:latin typeface="Garamond" pitchFamily="18" charset="0"/>
              </a:rPr>
              <a:t>BOŞANMA                                                                        %  3.06</a:t>
            </a:r>
          </a:p>
          <a:p>
            <a:endParaRPr lang="tr-TR"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Başlık"/>
          <p:cNvSpPr>
            <a:spLocks noGrp="1"/>
          </p:cNvSpPr>
          <p:nvPr>
            <p:ph type="title"/>
          </p:nvPr>
        </p:nvSpPr>
        <p:spPr/>
        <p:txBody>
          <a:bodyPr>
            <a:normAutofit/>
          </a:bodyPr>
          <a:lstStyle/>
          <a:p>
            <a:r>
              <a:rPr lang="tr-TR" sz="2400" b="1" dirty="0" smtClean="0">
                <a:solidFill>
                  <a:schemeClr val="bg2">
                    <a:lumMod val="50000"/>
                  </a:schemeClr>
                </a:solidFill>
                <a:latin typeface="Garamond" pitchFamily="18" charset="0"/>
              </a:rPr>
              <a:t>Mağdur </a:t>
            </a:r>
            <a:r>
              <a:rPr lang="tr-TR" sz="2400" b="1" dirty="0" smtClean="0">
                <a:solidFill>
                  <a:schemeClr val="bg2">
                    <a:lumMod val="50000"/>
                  </a:schemeClr>
                </a:solidFill>
                <a:latin typeface="Garamond" pitchFamily="18" charset="0"/>
                <a:ea typeface="+mn-ea"/>
                <a:cs typeface="Arial" charset="0"/>
              </a:rPr>
              <a:t>Üzerine</a:t>
            </a:r>
            <a:r>
              <a:rPr lang="tr-TR" sz="2400" b="1" dirty="0" smtClean="0">
                <a:solidFill>
                  <a:schemeClr val="bg2">
                    <a:lumMod val="50000"/>
                  </a:schemeClr>
                </a:solidFill>
                <a:latin typeface="Garamond" pitchFamily="18" charset="0"/>
              </a:rPr>
              <a:t> Etkileri</a:t>
            </a:r>
            <a:endParaRPr lang="tr-TR" sz="2400" b="1" dirty="0">
              <a:solidFill>
                <a:schemeClr val="bg2">
                  <a:lumMod val="50000"/>
                </a:schemeClr>
              </a:solidFill>
            </a:endParaRPr>
          </a:p>
        </p:txBody>
      </p:sp>
      <p:sp>
        <p:nvSpPr>
          <p:cNvPr id="21507" name="İçerik Yer Tutucusu 2"/>
          <p:cNvSpPr>
            <a:spLocks noGrp="1"/>
          </p:cNvSpPr>
          <p:nvPr>
            <p:ph sz="quarter" idx="1"/>
          </p:nvPr>
        </p:nvSpPr>
        <p:spPr>
          <a:xfrm>
            <a:off x="179512" y="2420888"/>
            <a:ext cx="8784976" cy="4437112"/>
          </a:xfrm>
        </p:spPr>
        <p:txBody>
          <a:bodyPr>
            <a:normAutofit fontScale="77500" lnSpcReduction="20000"/>
          </a:bodyPr>
          <a:lstStyle/>
          <a:p>
            <a:pPr marL="109728" indent="0" algn="just">
              <a:lnSpc>
                <a:spcPct val="150000"/>
              </a:lnSpc>
              <a:defRPr/>
            </a:pPr>
            <a:r>
              <a:rPr lang="tr-TR" sz="2200" dirty="0" smtClean="0">
                <a:latin typeface="Garamond" pitchFamily="18" charset="0"/>
                <a:cs typeface="Times New Roman" pitchFamily="18" charset="0"/>
              </a:rPr>
              <a:t>Uykusuzluk, öfke, konsantrasyon bozukluğu, depresyon, işe yabancılaşma,</a:t>
            </a:r>
          </a:p>
          <a:p>
            <a:pPr marL="109728" indent="0" algn="just">
              <a:lnSpc>
                <a:spcPct val="150000"/>
              </a:lnSpc>
              <a:defRPr/>
            </a:pPr>
            <a:r>
              <a:rPr lang="tr-TR" sz="2200" dirty="0" smtClean="0">
                <a:latin typeface="Garamond" pitchFamily="18" charset="0"/>
                <a:cs typeface="Times New Roman" pitchFamily="18" charset="0"/>
              </a:rPr>
              <a:t>İş arkadaşlarıyla uyumun ve üretkenliğin düşmesi,</a:t>
            </a:r>
          </a:p>
          <a:p>
            <a:pPr marL="109728" indent="0" algn="just">
              <a:lnSpc>
                <a:spcPct val="150000"/>
              </a:lnSpc>
              <a:defRPr/>
            </a:pPr>
            <a:r>
              <a:rPr lang="tr-TR" sz="2200" dirty="0" smtClean="0">
                <a:latin typeface="Garamond" pitchFamily="18" charset="0"/>
                <a:cs typeface="Times New Roman" pitchFamily="18" charset="0"/>
              </a:rPr>
              <a:t>Sürekli gerginlik, kaygı, çaresizlik duygusu,</a:t>
            </a:r>
          </a:p>
          <a:p>
            <a:pPr marL="109728" indent="0" algn="just">
              <a:lnSpc>
                <a:spcPct val="150000"/>
              </a:lnSpc>
              <a:defRPr/>
            </a:pPr>
            <a:r>
              <a:rPr lang="tr-TR" sz="2200" dirty="0" smtClean="0">
                <a:latin typeface="Garamond" pitchFamily="18" charset="0"/>
                <a:cs typeface="Times New Roman" pitchFamily="18" charset="0"/>
              </a:rPr>
              <a:t>Kendini suçlama, iş arkadaşlarına ve yöneticilere karşı güvensizlik,</a:t>
            </a:r>
          </a:p>
          <a:p>
            <a:pPr marL="109728" indent="0" algn="just">
              <a:lnSpc>
                <a:spcPct val="150000"/>
              </a:lnSpc>
              <a:defRPr/>
            </a:pPr>
            <a:r>
              <a:rPr lang="tr-TR" sz="2200" dirty="0" smtClean="0">
                <a:latin typeface="Garamond" pitchFamily="18" charset="0"/>
                <a:cs typeface="Times New Roman" pitchFamily="18" charset="0"/>
              </a:rPr>
              <a:t>İşten ayrılma eğilimi,</a:t>
            </a:r>
          </a:p>
          <a:p>
            <a:pPr marL="109728" indent="0" algn="just">
              <a:lnSpc>
                <a:spcPct val="150000"/>
              </a:lnSpc>
              <a:defRPr/>
            </a:pPr>
            <a:r>
              <a:rPr lang="tr-TR" sz="2200" dirty="0" smtClean="0">
                <a:latin typeface="Garamond" pitchFamily="18" charset="0"/>
                <a:cs typeface="Times New Roman" pitchFamily="18" charset="0"/>
              </a:rPr>
              <a:t>Sosyal olarak geri çekilme,alkol kullanımı,</a:t>
            </a:r>
          </a:p>
          <a:p>
            <a:pPr marL="109728" indent="0" algn="just">
              <a:lnSpc>
                <a:spcPct val="150000"/>
              </a:lnSpc>
              <a:defRPr/>
            </a:pPr>
            <a:r>
              <a:rPr lang="tr-TR" sz="2200" dirty="0" smtClean="0">
                <a:latin typeface="Garamond" pitchFamily="18" charset="0"/>
                <a:cs typeface="Times New Roman" pitchFamily="18" charset="0"/>
              </a:rPr>
              <a:t>Örgütsel bağlılığın düşmesi, işten kaçmaların ve işten ayrılmaların artması,</a:t>
            </a:r>
          </a:p>
          <a:p>
            <a:pPr marL="109728" indent="0" algn="just">
              <a:lnSpc>
                <a:spcPct val="150000"/>
              </a:lnSpc>
              <a:defRPr/>
            </a:pPr>
            <a:r>
              <a:rPr lang="tr-TR" sz="2200" dirty="0" smtClean="0">
                <a:latin typeface="Garamond" pitchFamily="18" charset="0"/>
                <a:cs typeface="Times New Roman" pitchFamily="18" charset="0"/>
              </a:rPr>
              <a:t>Motivasyonun düşmesi şeklinde insanın psikolojisini etkileyebilmektedir.</a:t>
            </a:r>
          </a:p>
          <a:p>
            <a:pPr marL="109728" indent="0" algn="just">
              <a:lnSpc>
                <a:spcPct val="150000"/>
              </a:lnSpc>
              <a:defRPr/>
            </a:pPr>
            <a:r>
              <a:rPr lang="tr-TR" sz="2200" dirty="0" smtClean="0">
                <a:latin typeface="Garamond" pitchFamily="18" charset="0"/>
                <a:cs typeface="Times New Roman" pitchFamily="18" charset="0"/>
              </a:rPr>
              <a:t>Mobbingin yok etme güdüsü sonucunda yaratılan psikolojik olumsuzluklar paralelinde  üretkenlik düzeyinin de azalmasına neden olmaktadır. </a:t>
            </a:r>
          </a:p>
          <a:p>
            <a:pPr marL="109728" indent="0" algn="just" eaLnBrk="1" fontAlgn="auto" hangingPunct="1">
              <a:lnSpc>
                <a:spcPct val="150000"/>
              </a:lnSpc>
              <a:spcAft>
                <a:spcPts val="0"/>
              </a:spcAft>
              <a:buNone/>
              <a:defRPr/>
            </a:pPr>
            <a:r>
              <a:rPr lang="tr-TR" sz="2000" dirty="0" smtClean="0">
                <a:latin typeface="Garamond" pitchFamily="18" charset="0"/>
                <a:cs typeface="Times New Roman" pitchFamily="18" charset="0"/>
              </a:rPr>
              <a:t> </a:t>
            </a:r>
          </a:p>
          <a:p>
            <a:pPr marL="365760" indent="-256032" algn="just" eaLnBrk="1" fontAlgn="auto" hangingPunct="1">
              <a:lnSpc>
                <a:spcPct val="150000"/>
              </a:lnSpc>
              <a:spcAft>
                <a:spcPts val="0"/>
              </a:spcAft>
              <a:buFont typeface="Wingdings" pitchFamily="2" charset="2"/>
              <a:buChar char="q"/>
              <a:defRPr/>
            </a:pPr>
            <a:endParaRPr lang="tr-TR" sz="2400" dirty="0" smtClean="0">
              <a:latin typeface="Comic Sans MS" pitchFamily="66" charset="0"/>
              <a:cs typeface="Times New Roman" pitchFamily="18" charset="0"/>
            </a:endParaRPr>
          </a:p>
        </p:txBody>
      </p:sp>
      <p:sp>
        <p:nvSpPr>
          <p:cNvPr id="4" name="3 Metin kutusu"/>
          <p:cNvSpPr txBox="1"/>
          <p:nvPr/>
        </p:nvSpPr>
        <p:spPr>
          <a:xfrm>
            <a:off x="251520" y="1484784"/>
            <a:ext cx="8568952" cy="1015663"/>
          </a:xfrm>
          <a:prstGeom prst="rect">
            <a:avLst/>
          </a:prstGeom>
          <a:noFill/>
        </p:spPr>
        <p:txBody>
          <a:bodyPr wrap="square" rtlCol="0">
            <a:spAutoFit/>
          </a:bodyPr>
          <a:lstStyle/>
          <a:p>
            <a:r>
              <a:rPr lang="tr-TR" sz="2000" dirty="0" smtClean="0">
                <a:latin typeface="Garamond" pitchFamily="18" charset="0"/>
                <a:cs typeface="Times New Roman" pitchFamily="18" charset="0"/>
              </a:rPr>
              <a:t>Mobbing, ciddi anlamda kişinin sağlığını tehlikeye atan, karşılaştığı durumla başa çıkamayacak kadar güçsüz bırakılan, özel hayat ve iş hayatında köklü değişikliklere neden olabilen bir durumdur.</a:t>
            </a:r>
            <a:endParaRPr lang="tr-TR" sz="2000" u="sng" dirty="0">
              <a:solidFill>
                <a:srgbClr val="0000FF"/>
              </a:solidFill>
              <a:latin typeface="Garamond" pitchFamily="18"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ozlem\Desktop\çalışan güvenliği sunumlar\Yeni klasör\images (1).png"/>
          <p:cNvPicPr>
            <a:picLocks noGrp="1" noChangeAspect="1" noChangeArrowheads="1"/>
          </p:cNvPicPr>
          <p:nvPr>
            <p:ph sz="quarter" idx="1"/>
          </p:nvPr>
        </p:nvPicPr>
        <p:blipFill>
          <a:blip r:embed="rId2" cstate="print"/>
          <a:srcRect/>
          <a:stretch>
            <a:fillRect/>
          </a:stretch>
        </p:blipFill>
        <p:spPr bwMode="auto">
          <a:xfrm>
            <a:off x="176706" y="188640"/>
            <a:ext cx="8787782" cy="6552728"/>
          </a:xfrm>
          <a:prstGeom prst="rect">
            <a:avLst/>
          </a:prstGeom>
          <a:noFill/>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Başlık"/>
          <p:cNvSpPr>
            <a:spLocks noGrp="1"/>
          </p:cNvSpPr>
          <p:nvPr>
            <p:ph type="title"/>
          </p:nvPr>
        </p:nvSpPr>
        <p:spPr>
          <a:xfrm>
            <a:off x="323528" y="548680"/>
            <a:ext cx="8229600" cy="368280"/>
          </a:xfrm>
        </p:spPr>
        <p:txBody>
          <a:bodyPr>
            <a:noAutofit/>
          </a:bodyPr>
          <a:lstStyle/>
          <a:p>
            <a:pPr algn="ctr"/>
            <a:r>
              <a:rPr lang="tr-TR" sz="2400" b="1" dirty="0" smtClean="0">
                <a:solidFill>
                  <a:schemeClr val="bg2">
                    <a:lumMod val="50000"/>
                  </a:schemeClr>
                </a:solidFill>
                <a:latin typeface="Garamond" pitchFamily="18" charset="0"/>
                <a:ea typeface="+mn-ea"/>
                <a:cs typeface="Arial" charset="0"/>
              </a:rPr>
              <a:t>Örgüt</a:t>
            </a:r>
            <a:r>
              <a:rPr lang="tr-TR" sz="2400" b="1" dirty="0" smtClean="0">
                <a:solidFill>
                  <a:schemeClr val="bg2">
                    <a:lumMod val="50000"/>
                  </a:schemeClr>
                </a:solidFill>
                <a:latin typeface="Garamond" pitchFamily="18" charset="0"/>
              </a:rPr>
              <a:t>  </a:t>
            </a:r>
            <a:r>
              <a:rPr lang="tr-TR" sz="2400" b="1" dirty="0" smtClean="0">
                <a:solidFill>
                  <a:schemeClr val="bg2">
                    <a:lumMod val="50000"/>
                  </a:schemeClr>
                </a:solidFill>
                <a:latin typeface="Garamond" pitchFamily="18" charset="0"/>
                <a:ea typeface="+mn-ea"/>
                <a:cs typeface="Arial" charset="0"/>
              </a:rPr>
              <a:t>Üzerine Etkisi</a:t>
            </a:r>
            <a:endParaRPr lang="tr-TR" sz="2400" b="1" dirty="0">
              <a:solidFill>
                <a:schemeClr val="bg2">
                  <a:lumMod val="50000"/>
                </a:schemeClr>
              </a:solidFill>
              <a:latin typeface="Garamond" pitchFamily="18" charset="0"/>
              <a:ea typeface="+mn-ea"/>
              <a:cs typeface="Arial" charset="0"/>
            </a:endParaRPr>
          </a:p>
        </p:txBody>
      </p:sp>
      <p:sp>
        <p:nvSpPr>
          <p:cNvPr id="2" name="1 İçerik Yer Tutucusu"/>
          <p:cNvSpPr>
            <a:spLocks noGrp="1"/>
          </p:cNvSpPr>
          <p:nvPr>
            <p:ph sz="quarter" idx="1"/>
          </p:nvPr>
        </p:nvSpPr>
        <p:spPr>
          <a:xfrm>
            <a:off x="179512" y="1268760"/>
            <a:ext cx="8784976" cy="5112568"/>
          </a:xfrm>
        </p:spPr>
        <p:txBody>
          <a:bodyPr>
            <a:normAutofit fontScale="85000" lnSpcReduction="10000"/>
          </a:bodyPr>
          <a:lstStyle/>
          <a:p>
            <a:pPr algn="just">
              <a:lnSpc>
                <a:spcPct val="150000"/>
              </a:lnSpc>
            </a:pPr>
            <a:r>
              <a:rPr lang="tr-TR" sz="2000" dirty="0" smtClean="0">
                <a:latin typeface="Garamond" pitchFamily="18" charset="0"/>
              </a:rPr>
              <a:t> Örgütler için psikolojik şiddet kanser gibidir. </a:t>
            </a:r>
          </a:p>
          <a:p>
            <a:pPr algn="just">
              <a:lnSpc>
                <a:spcPct val="150000"/>
              </a:lnSpc>
            </a:pPr>
            <a:r>
              <a:rPr lang="tr-TR" sz="2000" dirty="0" smtClean="0">
                <a:latin typeface="Garamond" pitchFamily="18" charset="0"/>
              </a:rPr>
              <a:t>Habis, hücreden başlayarak örgütün bütün yaşamsal organlarına büyük bir hızla yayılır. İyileştirici önlemler bir an önce alınmalıdır.</a:t>
            </a:r>
          </a:p>
          <a:p>
            <a:pPr algn="just">
              <a:lnSpc>
                <a:spcPct val="150000"/>
              </a:lnSpc>
            </a:pPr>
            <a:r>
              <a:rPr lang="tr-TR" sz="2000" dirty="0" smtClean="0">
                <a:latin typeface="Garamond" pitchFamily="18" charset="0"/>
              </a:rPr>
              <a:t>Mobbing davranışlarının olduğu örgütlerde korunan taraf yoktur. </a:t>
            </a:r>
          </a:p>
          <a:p>
            <a:pPr algn="just">
              <a:lnSpc>
                <a:spcPct val="150000"/>
              </a:lnSpc>
            </a:pPr>
            <a:r>
              <a:rPr lang="tr-TR" sz="2000" dirty="0" smtClean="0">
                <a:latin typeface="Garamond" pitchFamily="18" charset="0"/>
              </a:rPr>
              <a:t>İlk zafer mobbingcilere ait olsa da daha sonra tıpkı bir bumerang gibi mobbingci daha acımasız başka bir mobbingcinin yıldırma eylemlerine maruz kalır ve bu süreç bir sarmal şeklinde devam edip gider. </a:t>
            </a:r>
          </a:p>
          <a:p>
            <a:pPr algn="just">
              <a:lnSpc>
                <a:spcPct val="150000"/>
              </a:lnSpc>
            </a:pPr>
            <a:r>
              <a:rPr lang="tr-TR" sz="2000" dirty="0" smtClean="0">
                <a:latin typeface="Garamond" pitchFamily="18" charset="0"/>
              </a:rPr>
              <a:t>Mobbing, artan tedavi ve kaza masrafları, avukatlık ücretleri, çatışma, kötü örgüt kültürü, kısıtlanmış yaratıcılık, hastalık izinlerinin artması, düşük verim, uzmanlık kaybı, çalışanlara tazminat ödeme, yönetim maliyeti, motivasyonun azalması, verimliliğin düşmesi, psikolojik ve </a:t>
            </a:r>
            <a:r>
              <a:rPr lang="tr-TR" sz="2000" dirty="0" err="1" smtClean="0">
                <a:latin typeface="Garamond" pitchFamily="18" charset="0"/>
              </a:rPr>
              <a:t>mental</a:t>
            </a:r>
            <a:r>
              <a:rPr lang="tr-TR" sz="2000" dirty="0" smtClean="0">
                <a:latin typeface="Garamond" pitchFamily="18" charset="0"/>
              </a:rPr>
              <a:t> sağlığın bozulmasına bağlı terapi ve iş gören devir hızının artması, iş kalitesinin azalması, üretim kaybı, kazancın azalması, işten atılma ve işten ayrılmaların artması gibi sonuçları vardır.</a:t>
            </a:r>
            <a:endParaRPr lang="tr-TR" sz="2000" dirty="0">
              <a:latin typeface="Garamond" pitchFamily="18"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İçerik Yer Tutucusu 1"/>
          <p:cNvSpPr>
            <a:spLocks noGrp="1"/>
          </p:cNvSpPr>
          <p:nvPr>
            <p:ph sz="quarter" idx="1"/>
          </p:nvPr>
        </p:nvSpPr>
        <p:spPr>
          <a:xfrm>
            <a:off x="179512" y="1340768"/>
            <a:ext cx="8712968" cy="6143074"/>
          </a:xfrm>
        </p:spPr>
        <p:txBody>
          <a:bodyPr>
            <a:normAutofit/>
          </a:bodyPr>
          <a:lstStyle/>
          <a:p>
            <a:pPr eaLnBrk="1" hangingPunct="1">
              <a:lnSpc>
                <a:spcPct val="150000"/>
              </a:lnSpc>
              <a:buFont typeface="Wingdings" pitchFamily="2" charset="2"/>
              <a:buChar char="Ø"/>
            </a:pPr>
            <a:r>
              <a:rPr lang="tr-TR" sz="2000" dirty="0" smtClean="0">
                <a:solidFill>
                  <a:schemeClr val="bg2">
                    <a:lumMod val="50000"/>
                  </a:schemeClr>
                </a:solidFill>
                <a:latin typeface="Garamond" pitchFamily="18" charset="0"/>
              </a:rPr>
              <a:t>İş hayatına soru işaretleriyle bakan yeni jenerasyon yaklaşımına,</a:t>
            </a:r>
          </a:p>
          <a:p>
            <a:pPr eaLnBrk="1" hangingPunct="1">
              <a:lnSpc>
                <a:spcPct val="150000"/>
              </a:lnSpc>
              <a:buFont typeface="Wingdings" pitchFamily="2" charset="2"/>
              <a:buChar char="Ø"/>
            </a:pPr>
            <a:r>
              <a:rPr lang="tr-TR" sz="2000" dirty="0" smtClean="0">
                <a:solidFill>
                  <a:schemeClr val="bg2">
                    <a:lumMod val="50000"/>
                  </a:schemeClr>
                </a:solidFill>
                <a:latin typeface="Garamond" pitchFamily="18" charset="0"/>
              </a:rPr>
              <a:t>İlgili kurumun itibarının azalmasına,</a:t>
            </a:r>
          </a:p>
          <a:p>
            <a:pPr eaLnBrk="1" hangingPunct="1">
              <a:lnSpc>
                <a:spcPct val="150000"/>
              </a:lnSpc>
              <a:buFont typeface="Wingdings" pitchFamily="2" charset="2"/>
              <a:buChar char="Ø"/>
            </a:pPr>
            <a:r>
              <a:rPr lang="tr-TR" sz="2000" dirty="0" smtClean="0">
                <a:solidFill>
                  <a:schemeClr val="bg2">
                    <a:lumMod val="50000"/>
                  </a:schemeClr>
                </a:solidFill>
                <a:latin typeface="Garamond" pitchFamily="18" charset="0"/>
              </a:rPr>
              <a:t>Sosyal hayatta  genel güvensizliğe,</a:t>
            </a:r>
          </a:p>
          <a:p>
            <a:pPr eaLnBrk="1" hangingPunct="1">
              <a:lnSpc>
                <a:spcPct val="150000"/>
              </a:lnSpc>
              <a:buFont typeface="Wingdings" pitchFamily="2" charset="2"/>
              <a:buChar char="Ø"/>
            </a:pPr>
            <a:r>
              <a:rPr lang="tr-TR" sz="2000" dirty="0" smtClean="0">
                <a:solidFill>
                  <a:schemeClr val="bg2">
                    <a:lumMod val="50000"/>
                  </a:schemeClr>
                </a:solidFill>
                <a:latin typeface="Garamond" pitchFamily="18" charset="0"/>
              </a:rPr>
              <a:t>Hiyerarşik yapılarda, genel bir meydan okumaya,</a:t>
            </a:r>
          </a:p>
          <a:p>
            <a:pPr eaLnBrk="1" hangingPunct="1">
              <a:lnSpc>
                <a:spcPct val="150000"/>
              </a:lnSpc>
              <a:buFont typeface="Wingdings" pitchFamily="2" charset="2"/>
              <a:buChar char="Ø"/>
            </a:pPr>
            <a:r>
              <a:rPr lang="tr-TR" sz="2000" dirty="0" smtClean="0">
                <a:solidFill>
                  <a:schemeClr val="bg2">
                    <a:lumMod val="50000"/>
                  </a:schemeClr>
                </a:solidFill>
                <a:latin typeface="Garamond" pitchFamily="18" charset="0"/>
              </a:rPr>
              <a:t>Şirket içi organizasyon yapılarında sallantılara,</a:t>
            </a:r>
          </a:p>
          <a:p>
            <a:pPr eaLnBrk="1" hangingPunct="1">
              <a:lnSpc>
                <a:spcPct val="150000"/>
              </a:lnSpc>
              <a:buFont typeface="Wingdings" pitchFamily="2" charset="2"/>
              <a:buChar char="Ø"/>
            </a:pPr>
            <a:r>
              <a:rPr lang="tr-TR" sz="2000" dirty="0" smtClean="0">
                <a:solidFill>
                  <a:schemeClr val="bg2">
                    <a:lumMod val="50000"/>
                  </a:schemeClr>
                </a:solidFill>
                <a:latin typeface="Garamond" pitchFamily="18" charset="0"/>
              </a:rPr>
              <a:t>Genel işgücü kalitesinin düşmesine ve verimliliğin doğrudan düşmesine,</a:t>
            </a:r>
          </a:p>
          <a:p>
            <a:pPr eaLnBrk="1" hangingPunct="1">
              <a:lnSpc>
                <a:spcPct val="150000"/>
              </a:lnSpc>
              <a:buFont typeface="Wingdings" pitchFamily="2" charset="2"/>
              <a:buChar char="Ø"/>
            </a:pPr>
            <a:r>
              <a:rPr lang="tr-TR" sz="2000" dirty="0" smtClean="0">
                <a:solidFill>
                  <a:schemeClr val="bg2">
                    <a:lumMod val="50000"/>
                  </a:schemeClr>
                </a:solidFill>
                <a:latin typeface="Garamond" pitchFamily="18" charset="0"/>
              </a:rPr>
              <a:t>Personel üzerinde psikolojik olumsuz etkilere,</a:t>
            </a:r>
          </a:p>
          <a:p>
            <a:pPr eaLnBrk="1" hangingPunct="1">
              <a:lnSpc>
                <a:spcPct val="150000"/>
              </a:lnSpc>
              <a:buFont typeface="Wingdings" pitchFamily="2" charset="2"/>
              <a:buChar char="Ø"/>
            </a:pPr>
            <a:r>
              <a:rPr lang="tr-TR" sz="2000" dirty="0" smtClean="0">
                <a:solidFill>
                  <a:schemeClr val="bg2">
                    <a:lumMod val="50000"/>
                  </a:schemeClr>
                </a:solidFill>
                <a:latin typeface="Garamond" pitchFamily="18" charset="0"/>
              </a:rPr>
              <a:t>Personel sadakatinin azalmasına </a:t>
            </a:r>
          </a:p>
          <a:p>
            <a:pPr eaLnBrk="1" hangingPunct="1">
              <a:lnSpc>
                <a:spcPct val="150000"/>
              </a:lnSpc>
              <a:buFont typeface="Wingdings" pitchFamily="2" charset="2"/>
              <a:buChar char="Ø"/>
            </a:pPr>
            <a:r>
              <a:rPr lang="tr-TR" sz="2000" dirty="0" smtClean="0">
                <a:solidFill>
                  <a:schemeClr val="bg2">
                    <a:lumMod val="50000"/>
                  </a:schemeClr>
                </a:solidFill>
                <a:latin typeface="Garamond" pitchFamily="18" charset="0"/>
              </a:rPr>
              <a:t>Örgütsel bağlılığın yok olmasına neden olur.</a:t>
            </a:r>
          </a:p>
          <a:p>
            <a:pPr eaLnBrk="1" hangingPunct="1"/>
            <a:endParaRPr lang="tr-TR" dirty="0" smtClean="0"/>
          </a:p>
        </p:txBody>
      </p:sp>
      <p:sp>
        <p:nvSpPr>
          <p:cNvPr id="4" name="2 Başlık"/>
          <p:cNvSpPr txBox="1">
            <a:spLocks/>
          </p:cNvSpPr>
          <p:nvPr/>
        </p:nvSpPr>
        <p:spPr>
          <a:xfrm>
            <a:off x="323528" y="548680"/>
            <a:ext cx="8229600" cy="368280"/>
          </a:xfrm>
          <a:prstGeom prst="rect">
            <a:avLst/>
          </a:prstGeom>
        </p:spPr>
        <p:txBody>
          <a:bodyPr vert="horz" rtlCol="0" anchor="ctr">
            <a:noAutofit/>
            <a:scene3d>
              <a:camera prst="orthographicFront"/>
              <a:lightRig rig="soft" dir="t"/>
            </a:scene3d>
            <a:sp3d prstMaterial="softEdge">
              <a:bevelT w="25400" h="25400"/>
            </a:sp3d>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tr-TR" sz="2400" b="1" i="0" u="none" strike="noStrike" kern="1200" cap="none" spc="0" normalizeH="0" baseline="0" noProof="0" dirty="0" smtClean="0">
                <a:ln>
                  <a:noFill/>
                </a:ln>
                <a:solidFill>
                  <a:schemeClr val="bg2">
                    <a:lumMod val="50000"/>
                  </a:schemeClr>
                </a:solidFill>
                <a:effectLst>
                  <a:outerShdw blurRad="31750" dist="25400" dir="5400000" algn="tl" rotWithShape="0">
                    <a:srgbClr val="000000">
                      <a:alpha val="25000"/>
                    </a:srgbClr>
                  </a:outerShdw>
                </a:effectLst>
                <a:uLnTx/>
                <a:uFillTx/>
                <a:latin typeface="Garamond" pitchFamily="18" charset="0"/>
                <a:ea typeface="+mn-ea"/>
                <a:cs typeface="Arial" charset="0"/>
              </a:rPr>
              <a:t>Toplumsal Etkisi</a:t>
            </a:r>
            <a:endParaRPr kumimoji="0" lang="tr-TR" sz="2400" b="1" i="0" u="none" strike="noStrike" kern="1200" cap="none" spc="0" normalizeH="0" baseline="0" noProof="0" dirty="0">
              <a:ln>
                <a:noFill/>
              </a:ln>
              <a:solidFill>
                <a:schemeClr val="bg2">
                  <a:lumMod val="50000"/>
                </a:schemeClr>
              </a:solidFill>
              <a:effectLst>
                <a:outerShdw blurRad="31750" dist="25400" dir="5400000" algn="tl" rotWithShape="0">
                  <a:srgbClr val="000000">
                    <a:alpha val="25000"/>
                  </a:srgbClr>
                </a:outerShdw>
              </a:effectLst>
              <a:uLnTx/>
              <a:uFillTx/>
              <a:latin typeface="Garamond" pitchFamily="18" charset="0"/>
              <a:ea typeface="+mn-ea"/>
              <a:cs typeface="Arial"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Başlık"/>
          <p:cNvSpPr>
            <a:spLocks noGrp="1"/>
          </p:cNvSpPr>
          <p:nvPr>
            <p:ph type="title"/>
          </p:nvPr>
        </p:nvSpPr>
        <p:spPr/>
        <p:txBody>
          <a:bodyPr>
            <a:normAutofit/>
          </a:bodyPr>
          <a:lstStyle/>
          <a:p>
            <a:pPr algn="ctr"/>
            <a:r>
              <a:rPr lang="tr-TR" sz="2400" b="1" dirty="0" smtClean="0">
                <a:solidFill>
                  <a:schemeClr val="bg2">
                    <a:lumMod val="50000"/>
                  </a:schemeClr>
                </a:solidFill>
                <a:latin typeface="Garamond" pitchFamily="18" charset="0"/>
                <a:cs typeface="Arial" charset="0"/>
              </a:rPr>
              <a:t>Mobbing</a:t>
            </a:r>
            <a:r>
              <a:rPr lang="tr-TR" sz="2400" b="1" dirty="0" smtClean="0">
                <a:solidFill>
                  <a:schemeClr val="bg2">
                    <a:lumMod val="50000"/>
                  </a:schemeClr>
                </a:solidFill>
                <a:effectLst/>
                <a:latin typeface="Garamond" pitchFamily="18" charset="0"/>
              </a:rPr>
              <a:t> </a:t>
            </a:r>
            <a:r>
              <a:rPr lang="tr-TR" sz="2400" b="1" dirty="0" smtClean="0">
                <a:solidFill>
                  <a:schemeClr val="bg2">
                    <a:lumMod val="50000"/>
                  </a:schemeClr>
                </a:solidFill>
                <a:latin typeface="Garamond" pitchFamily="18" charset="0"/>
                <a:cs typeface="Arial" charset="0"/>
              </a:rPr>
              <a:t>Sürecinde Özgüven Geliştirenler</a:t>
            </a:r>
            <a:endParaRPr lang="tr-TR" sz="2400" b="1" dirty="0">
              <a:solidFill>
                <a:schemeClr val="bg2">
                  <a:lumMod val="50000"/>
                </a:schemeClr>
              </a:solidFill>
              <a:latin typeface="Garamond" pitchFamily="18" charset="0"/>
            </a:endParaRPr>
          </a:p>
        </p:txBody>
      </p:sp>
      <p:sp>
        <p:nvSpPr>
          <p:cNvPr id="2" name="1 İçerik Yer Tutucusu"/>
          <p:cNvSpPr>
            <a:spLocks noGrp="1"/>
          </p:cNvSpPr>
          <p:nvPr>
            <p:ph sz="quarter" idx="1"/>
          </p:nvPr>
        </p:nvSpPr>
        <p:spPr/>
        <p:txBody>
          <a:bodyPr>
            <a:normAutofit fontScale="92500" lnSpcReduction="10000"/>
          </a:bodyPr>
          <a:lstStyle/>
          <a:p>
            <a:pPr>
              <a:buNone/>
            </a:pPr>
            <a:r>
              <a:rPr lang="tr-TR" sz="2400" dirty="0" err="1" smtClean="0">
                <a:latin typeface="Garamond" pitchFamily="18" charset="0"/>
              </a:rPr>
              <a:t>Mobbingin</a:t>
            </a:r>
            <a:r>
              <a:rPr lang="tr-TR" sz="2400" dirty="0" smtClean="0">
                <a:latin typeface="Garamond" pitchFamily="18" charset="0"/>
              </a:rPr>
              <a:t> genel etkileri olumsuz ve baş etmesi zor olmakla birlikte maruz kalan kişiler zaman zaman bu durumla mücadele etmek için farklı yaklaşımlar geliştirilebilmektedirler.Şöyle ki;</a:t>
            </a:r>
          </a:p>
          <a:p>
            <a:r>
              <a:rPr lang="tr-TR" sz="2400" dirty="0" smtClean="0">
                <a:latin typeface="Garamond" pitchFamily="18" charset="0"/>
              </a:rPr>
              <a:t>Öncelikle başına gelenleri iyi tanımladılar,</a:t>
            </a:r>
          </a:p>
          <a:p>
            <a:r>
              <a:rPr lang="tr-TR" sz="2400" dirty="0" smtClean="0">
                <a:latin typeface="Garamond" pitchFamily="18" charset="0"/>
              </a:rPr>
              <a:t>Kolay kurban olmayı reddettiler,</a:t>
            </a:r>
          </a:p>
          <a:p>
            <a:r>
              <a:rPr lang="tr-TR" sz="2400" dirty="0" smtClean="0">
                <a:latin typeface="Garamond" pitchFamily="18" charset="0"/>
              </a:rPr>
              <a:t>Hep iyimser oldular,</a:t>
            </a:r>
          </a:p>
          <a:p>
            <a:r>
              <a:rPr lang="tr-TR" sz="2400" dirty="0" smtClean="0">
                <a:latin typeface="Garamond" pitchFamily="18" charset="0"/>
              </a:rPr>
              <a:t>Acılarını kendilerine itiraf ettiler,</a:t>
            </a:r>
          </a:p>
          <a:p>
            <a:r>
              <a:rPr lang="tr-TR" sz="2400" dirty="0" smtClean="0">
                <a:latin typeface="Garamond" pitchFamily="18" charset="0"/>
              </a:rPr>
              <a:t>Yeni hobi ve beceriler edindiler,</a:t>
            </a:r>
          </a:p>
          <a:p>
            <a:r>
              <a:rPr lang="tr-TR" sz="2400" dirty="0" smtClean="0">
                <a:latin typeface="Garamond" pitchFamily="18" charset="0"/>
              </a:rPr>
              <a:t>İnsanlardan ve toplumdan izole olmadılar,</a:t>
            </a:r>
          </a:p>
          <a:p>
            <a:r>
              <a:rPr lang="tr-TR" sz="2400" dirty="0" smtClean="0">
                <a:latin typeface="Garamond" pitchFamily="18" charset="0"/>
              </a:rPr>
              <a:t>Gönüllü kuruluşlarda çalıştılar,</a:t>
            </a:r>
          </a:p>
          <a:p>
            <a:r>
              <a:rPr lang="tr-TR" sz="2400" dirty="0" smtClean="0">
                <a:latin typeface="Garamond" pitchFamily="18" charset="0"/>
              </a:rPr>
              <a:t>İstifa,yargı ve yeni bir iş üzerinde durdular,</a:t>
            </a:r>
          </a:p>
          <a:p>
            <a:r>
              <a:rPr lang="tr-TR" sz="2400" dirty="0" smtClean="0">
                <a:latin typeface="Garamond" pitchFamily="18" charset="0"/>
              </a:rPr>
              <a:t>Bu olumsuz sürecin biteceğine dair inançlarını yitirmediler.</a:t>
            </a:r>
            <a:endParaRPr lang="tr-TR" sz="2400" dirty="0">
              <a:latin typeface="Garamond" pitchFamily="18"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1 Başlık"/>
          <p:cNvSpPr>
            <a:spLocks noGrp="1"/>
          </p:cNvSpPr>
          <p:nvPr>
            <p:ph type="title"/>
          </p:nvPr>
        </p:nvSpPr>
        <p:spPr/>
        <p:txBody>
          <a:bodyPr/>
          <a:lstStyle/>
          <a:p>
            <a:endParaRPr lang="tr-TR" smtClean="0"/>
          </a:p>
        </p:txBody>
      </p:sp>
      <p:sp>
        <p:nvSpPr>
          <p:cNvPr id="4" name="3 Veri Yer Tutucusu"/>
          <p:cNvSpPr>
            <a:spLocks noGrp="1"/>
          </p:cNvSpPr>
          <p:nvPr>
            <p:ph type="dt" sz="half" idx="10"/>
          </p:nvPr>
        </p:nvSpPr>
        <p:spPr/>
        <p:txBody>
          <a:bodyPr/>
          <a:lstStyle/>
          <a:p>
            <a:pPr>
              <a:defRPr/>
            </a:pPr>
            <a:fld id="{49FD7B1B-F2CA-4288-B58F-19F727DBE108}" type="datetime1">
              <a:rPr lang="tr-TR"/>
              <a:pPr>
                <a:defRPr/>
              </a:pPr>
              <a:t>04.01.2022</a:t>
            </a:fld>
            <a:endParaRPr lang="tr-TR"/>
          </a:p>
        </p:txBody>
      </p:sp>
      <p:sp>
        <p:nvSpPr>
          <p:cNvPr id="5" name="4 Slayt Numarası Yer Tutucusu"/>
          <p:cNvSpPr>
            <a:spLocks noGrp="1"/>
          </p:cNvSpPr>
          <p:nvPr>
            <p:ph type="sldNum" sz="quarter" idx="12"/>
          </p:nvPr>
        </p:nvSpPr>
        <p:spPr/>
        <p:txBody>
          <a:bodyPr/>
          <a:lstStyle/>
          <a:p>
            <a:pPr>
              <a:defRPr/>
            </a:pPr>
            <a:fld id="{A060D9F7-1F42-4EC5-A83D-0A9435DFA1CA}" type="slidenum">
              <a:rPr lang="tr-TR"/>
              <a:pPr>
                <a:defRPr/>
              </a:pPr>
              <a:t>31</a:t>
            </a:fld>
            <a:endParaRPr lang="tr-TR"/>
          </a:p>
        </p:txBody>
      </p:sp>
      <p:sp>
        <p:nvSpPr>
          <p:cNvPr id="1028" name="2 İçerik Yer Tutucusu"/>
          <p:cNvSpPr>
            <a:spLocks noGrp="1"/>
          </p:cNvSpPr>
          <p:nvPr>
            <p:ph sz="quarter" idx="1"/>
          </p:nvPr>
        </p:nvSpPr>
        <p:spPr/>
        <p:txBody>
          <a:bodyPr/>
          <a:lstStyle/>
          <a:p>
            <a:endParaRPr lang="tr-TR" smtClean="0"/>
          </a:p>
        </p:txBody>
      </p:sp>
      <p:graphicFrame>
        <p:nvGraphicFramePr>
          <p:cNvPr id="1026" name="Object 2"/>
          <p:cNvGraphicFramePr>
            <a:graphicFrameLocks noChangeAspect="1"/>
          </p:cNvGraphicFramePr>
          <p:nvPr/>
        </p:nvGraphicFramePr>
        <p:xfrm>
          <a:off x="0" y="0"/>
          <a:ext cx="9144000" cy="7696200"/>
        </p:xfrm>
        <a:graphic>
          <a:graphicData uri="http://schemas.openxmlformats.org/presentationml/2006/ole">
            <mc:AlternateContent xmlns:mc="http://schemas.openxmlformats.org/markup-compatibility/2006">
              <mc:Choice xmlns:v="urn:schemas-microsoft-com:vml" Requires="v">
                <p:oleObj spid="_x0000_s3076" name="Acrobat Document" r:id="rId4" imgW="7557840" imgH="10695960" progId="">
                  <p:embed/>
                </p:oleObj>
              </mc:Choice>
              <mc:Fallback>
                <p:oleObj name="Acrobat Document" r:id="rId4" imgW="7557840" imgH="10695960" progId="">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9144000" cy="7696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sz="quarter" idx="1"/>
          </p:nvPr>
        </p:nvSpPr>
        <p:spPr/>
        <p:txBody>
          <a:bodyPr>
            <a:normAutofit fontScale="85000" lnSpcReduction="20000"/>
          </a:bodyPr>
          <a:lstStyle/>
          <a:p>
            <a:pPr marL="514350" indent="-514350" algn="just">
              <a:lnSpc>
                <a:spcPct val="150000"/>
              </a:lnSpc>
              <a:spcBef>
                <a:spcPct val="0"/>
              </a:spcBef>
              <a:buFont typeface="+mj-lt"/>
              <a:buAutoNum type="arabicPeriod"/>
            </a:pPr>
            <a:endParaRPr lang="tr-TR" sz="3200" dirty="0" smtClean="0">
              <a:latin typeface="Comic Sans MS" pitchFamily="66" charset="0"/>
              <a:cs typeface="Arial" charset="0"/>
            </a:endParaRPr>
          </a:p>
          <a:p>
            <a:pPr marL="514350" indent="-514350" algn="just">
              <a:lnSpc>
                <a:spcPct val="150000"/>
              </a:lnSpc>
              <a:spcBef>
                <a:spcPct val="0"/>
              </a:spcBef>
              <a:buFont typeface="Wingdings" pitchFamily="2" charset="2"/>
              <a:buChar char="§"/>
            </a:pPr>
            <a:r>
              <a:rPr lang="tr-TR" sz="3200" dirty="0" smtClean="0">
                <a:latin typeface="Comic Sans MS" pitchFamily="66" charset="0"/>
                <a:cs typeface="Arial" charset="0"/>
              </a:rPr>
              <a:t> </a:t>
            </a:r>
            <a:r>
              <a:rPr lang="tr-TR" sz="2800" dirty="0" smtClean="0">
                <a:latin typeface="Garamond" pitchFamily="18" charset="0"/>
                <a:cs typeface="Arial" charset="0"/>
              </a:rPr>
              <a:t>İşyerinde psikolojik tacizle mücadele öncelikle işverenin sorumluluğunda olup işverenler çalışanların tacize maruz kalmamaları için gerekli bütün önlemleri alacaktır.</a:t>
            </a:r>
          </a:p>
          <a:p>
            <a:pPr marL="514350" indent="-514350">
              <a:lnSpc>
                <a:spcPct val="150000"/>
              </a:lnSpc>
              <a:spcBef>
                <a:spcPct val="0"/>
              </a:spcBef>
              <a:buFont typeface="Wingdings" pitchFamily="2" charset="2"/>
              <a:buChar char="§"/>
            </a:pPr>
            <a:r>
              <a:rPr lang="tr-TR" sz="2800" dirty="0" smtClean="0">
                <a:latin typeface="Garamond" pitchFamily="18" charset="0"/>
                <a:cs typeface="Arial" charset="0"/>
              </a:rPr>
              <a:t>Bütün çalışanlar psikolojik taciz olarak değerlendirilebilecek her türlü eylem ve davranışlardan uzak duracaklardır.</a:t>
            </a:r>
          </a:p>
          <a:p>
            <a:pPr marL="514350" indent="-514350" algn="just">
              <a:lnSpc>
                <a:spcPct val="150000"/>
              </a:lnSpc>
              <a:spcBef>
                <a:spcPct val="0"/>
              </a:spcBef>
              <a:buFont typeface="Wingdings" pitchFamily="2" charset="2"/>
              <a:buChar char="§"/>
            </a:pPr>
            <a:r>
              <a:rPr lang="tr-TR" sz="2800" b="1" dirty="0" smtClean="0">
                <a:latin typeface="Garamond" pitchFamily="18" charset="0"/>
                <a:cs typeface="Arial" charset="0"/>
              </a:rPr>
              <a:t> </a:t>
            </a:r>
            <a:r>
              <a:rPr lang="tr-TR" sz="2800" dirty="0" smtClean="0">
                <a:latin typeface="Garamond" pitchFamily="18" charset="0"/>
                <a:cs typeface="Arial" charset="0"/>
              </a:rPr>
              <a:t>Toplu iş sözleşmelerine işyerinde psikolojik taciz vakalarının yaşanmaması için önleyici nitelikte hükümler konulmasına özen gösterilecektir.</a:t>
            </a:r>
          </a:p>
          <a:p>
            <a:endParaRPr lang="tr-TR" dirty="0"/>
          </a:p>
        </p:txBody>
      </p:sp>
      <p:sp>
        <p:nvSpPr>
          <p:cNvPr id="4" name="2 Başlık"/>
          <p:cNvSpPr>
            <a:spLocks noGrp="1"/>
          </p:cNvSpPr>
          <p:nvPr>
            <p:ph type="title"/>
          </p:nvPr>
        </p:nvSpPr>
        <p:spPr>
          <a:xfrm>
            <a:off x="301752" y="228600"/>
            <a:ext cx="8534400" cy="758952"/>
          </a:xfrm>
        </p:spPr>
        <p:txBody>
          <a:bodyPr>
            <a:normAutofit/>
          </a:bodyPr>
          <a:lstStyle/>
          <a:p>
            <a:pPr algn="ctr"/>
            <a:r>
              <a:rPr lang="tr-TR" sz="2400" b="1" dirty="0" smtClean="0">
                <a:solidFill>
                  <a:schemeClr val="bg2">
                    <a:lumMod val="50000"/>
                  </a:schemeClr>
                </a:solidFill>
                <a:latin typeface="Garamond" pitchFamily="18" charset="0"/>
                <a:cs typeface="Arial" charset="0"/>
              </a:rPr>
              <a:t>Mobbing</a:t>
            </a:r>
            <a:r>
              <a:rPr lang="tr-TR" sz="2400" b="1" dirty="0" smtClean="0">
                <a:solidFill>
                  <a:schemeClr val="bg2">
                    <a:lumMod val="50000"/>
                  </a:schemeClr>
                </a:solidFill>
                <a:effectLst/>
                <a:latin typeface="Garamond" pitchFamily="18" charset="0"/>
              </a:rPr>
              <a:t> </a:t>
            </a:r>
            <a:r>
              <a:rPr lang="tr-TR" sz="2400" b="1" dirty="0" smtClean="0">
                <a:solidFill>
                  <a:schemeClr val="bg2">
                    <a:lumMod val="50000"/>
                  </a:schemeClr>
                </a:solidFill>
                <a:latin typeface="Garamond" pitchFamily="18" charset="0"/>
                <a:cs typeface="Arial" charset="0"/>
              </a:rPr>
              <a:t>Sürecinde Alınması Gereken Tedbirler</a:t>
            </a:r>
            <a:endParaRPr lang="tr-TR" sz="2400" b="1" dirty="0">
              <a:solidFill>
                <a:schemeClr val="bg2">
                  <a:lumMod val="50000"/>
                </a:schemeClr>
              </a:solidFill>
              <a:latin typeface="Garamond" pitchFamily="18"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3 Dikdörtgen"/>
          <p:cNvSpPr>
            <a:spLocks noChangeArrowheads="1"/>
          </p:cNvSpPr>
          <p:nvPr/>
        </p:nvSpPr>
        <p:spPr bwMode="auto">
          <a:xfrm>
            <a:off x="179388" y="0"/>
            <a:ext cx="8964612" cy="1492716"/>
          </a:xfrm>
          <a:prstGeom prst="rect">
            <a:avLst/>
          </a:prstGeom>
          <a:noFill/>
          <a:ln w="9525">
            <a:noFill/>
            <a:miter lim="800000"/>
            <a:headEnd/>
            <a:tailEnd/>
          </a:ln>
        </p:spPr>
        <p:txBody>
          <a:bodyPr>
            <a:spAutoFit/>
          </a:bodyPr>
          <a:lstStyle/>
          <a:p>
            <a:r>
              <a:rPr lang="tr-TR" sz="2800" dirty="0">
                <a:latin typeface="Comic Sans MS" pitchFamily="66" charset="0"/>
              </a:rPr>
              <a:t>                                                                                            </a:t>
            </a:r>
          </a:p>
          <a:p>
            <a:pPr algn="just">
              <a:lnSpc>
                <a:spcPct val="150000"/>
              </a:lnSpc>
            </a:pPr>
            <a:endParaRPr lang="tr-TR" sz="2400" dirty="0">
              <a:latin typeface="Comic Sans MS" pitchFamily="66" charset="0"/>
            </a:endParaRPr>
          </a:p>
          <a:p>
            <a:pPr>
              <a:lnSpc>
                <a:spcPct val="150000"/>
              </a:lnSpc>
            </a:pPr>
            <a:endParaRPr lang="tr-TR" dirty="0">
              <a:latin typeface="Comic Sans MS" pitchFamily="66" charset="0"/>
            </a:endParaRPr>
          </a:p>
        </p:txBody>
      </p:sp>
      <p:sp>
        <p:nvSpPr>
          <p:cNvPr id="4" name="3 İçerik Yer Tutucusu"/>
          <p:cNvSpPr>
            <a:spLocks noGrp="1"/>
          </p:cNvSpPr>
          <p:nvPr>
            <p:ph sz="quarter" idx="1"/>
          </p:nvPr>
        </p:nvSpPr>
        <p:spPr/>
        <p:txBody>
          <a:bodyPr>
            <a:normAutofit/>
          </a:bodyPr>
          <a:lstStyle/>
          <a:p>
            <a:pPr marL="514350" indent="-514350" algn="just">
              <a:lnSpc>
                <a:spcPct val="150000"/>
              </a:lnSpc>
              <a:buFont typeface="Wingdings" pitchFamily="2" charset="2"/>
              <a:buChar char="§"/>
            </a:pPr>
            <a:r>
              <a:rPr lang="tr-TR" sz="2400" dirty="0" smtClean="0">
                <a:latin typeface="Garamond" pitchFamily="18" charset="0"/>
              </a:rPr>
              <a:t>Psikolojik tacizle mücadeleyi güçlendirmek üzere Çalışma ve Sosyal Güvenlik İletişim Merkezi, ALO 170 üzerinden psikologlar vasıtasıyla çalışanlara yardım ve destek sağlanacaktır.</a:t>
            </a:r>
          </a:p>
          <a:p>
            <a:pPr marL="514350" indent="-514350" algn="just">
              <a:lnSpc>
                <a:spcPct val="150000"/>
              </a:lnSpc>
              <a:buFont typeface="Wingdings" pitchFamily="2" charset="2"/>
              <a:buChar char="§"/>
            </a:pPr>
            <a:r>
              <a:rPr lang="tr-TR" sz="2400" b="1" dirty="0" smtClean="0">
                <a:latin typeface="Garamond" pitchFamily="18" charset="0"/>
              </a:rPr>
              <a:t> </a:t>
            </a:r>
            <a:r>
              <a:rPr lang="tr-TR" sz="2400" dirty="0" smtClean="0">
                <a:latin typeface="Garamond" pitchFamily="18" charset="0"/>
              </a:rPr>
              <a:t>Çalışanların uğradığı psikolojik taciz olaylarını izlemek, değerlendirmek ve önleyici politikalar üretmek üzere Çalışma ve Sosyal Güvenlik Bakanlığı bünyesinde Devlet Personel Başkanlığı, sivil toplum kuruluşları ve ilgili tarafların katılımıyla "</a:t>
            </a:r>
            <a:r>
              <a:rPr lang="tr-TR" sz="2400" b="1" dirty="0" smtClean="0">
                <a:latin typeface="Garamond" pitchFamily="18" charset="0"/>
              </a:rPr>
              <a:t>Psikolojik Tacizle Mücadele Kurulu" </a:t>
            </a:r>
            <a:r>
              <a:rPr lang="tr-TR" sz="2400" dirty="0" smtClean="0">
                <a:latin typeface="Garamond" pitchFamily="18" charset="0"/>
              </a:rPr>
              <a:t>kurulacaktır.</a:t>
            </a:r>
          </a:p>
          <a:p>
            <a:endParaRPr lang="tr-TR" dirty="0"/>
          </a:p>
        </p:txBody>
      </p:sp>
      <p:sp>
        <p:nvSpPr>
          <p:cNvPr id="5" name="2 Başlık"/>
          <p:cNvSpPr>
            <a:spLocks noGrp="1"/>
          </p:cNvSpPr>
          <p:nvPr>
            <p:ph type="title"/>
          </p:nvPr>
        </p:nvSpPr>
        <p:spPr>
          <a:xfrm>
            <a:off x="301752" y="228600"/>
            <a:ext cx="8534400" cy="758952"/>
          </a:xfrm>
        </p:spPr>
        <p:txBody>
          <a:bodyPr>
            <a:normAutofit/>
          </a:bodyPr>
          <a:lstStyle/>
          <a:p>
            <a:pPr algn="ctr"/>
            <a:r>
              <a:rPr lang="tr-TR" sz="2400" b="1" dirty="0" smtClean="0">
                <a:solidFill>
                  <a:schemeClr val="bg2">
                    <a:lumMod val="50000"/>
                  </a:schemeClr>
                </a:solidFill>
                <a:latin typeface="Garamond" pitchFamily="18" charset="0"/>
                <a:cs typeface="Arial" charset="0"/>
              </a:rPr>
              <a:t>Mobbing</a:t>
            </a:r>
            <a:r>
              <a:rPr lang="tr-TR" sz="2400" b="1" dirty="0" smtClean="0">
                <a:solidFill>
                  <a:schemeClr val="bg2">
                    <a:lumMod val="50000"/>
                  </a:schemeClr>
                </a:solidFill>
                <a:effectLst/>
                <a:latin typeface="Garamond" pitchFamily="18" charset="0"/>
              </a:rPr>
              <a:t> </a:t>
            </a:r>
            <a:r>
              <a:rPr lang="tr-TR" sz="2400" b="1" dirty="0" smtClean="0">
                <a:solidFill>
                  <a:schemeClr val="bg2">
                    <a:lumMod val="50000"/>
                  </a:schemeClr>
                </a:solidFill>
                <a:latin typeface="Garamond" pitchFamily="18" charset="0"/>
                <a:cs typeface="Arial" charset="0"/>
              </a:rPr>
              <a:t>Sürecinde Alınması Gereken Tedbirler</a:t>
            </a:r>
            <a:endParaRPr lang="tr-TR" sz="2400" b="1" dirty="0">
              <a:solidFill>
                <a:schemeClr val="bg2">
                  <a:lumMod val="50000"/>
                </a:schemeClr>
              </a:solidFill>
              <a:latin typeface="Garamond" pitchFamily="18" charset="0"/>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2"/>
          <p:cNvSpPr>
            <a:spLocks noGrp="1"/>
          </p:cNvSpPr>
          <p:nvPr>
            <p:ph type="title"/>
          </p:nvPr>
        </p:nvSpPr>
        <p:spPr>
          <a:xfrm>
            <a:off x="467544" y="260648"/>
            <a:ext cx="8229600" cy="850106"/>
          </a:xfrm>
        </p:spPr>
        <p:txBody>
          <a:bodyPr>
            <a:normAutofit/>
          </a:bodyPr>
          <a:lstStyle/>
          <a:p>
            <a:pPr algn="ctr">
              <a:defRPr/>
            </a:pPr>
            <a:r>
              <a:rPr lang="tr-TR" sz="2400" b="1" dirty="0" err="1" smtClean="0">
                <a:solidFill>
                  <a:schemeClr val="bg2">
                    <a:lumMod val="50000"/>
                  </a:schemeClr>
                </a:solidFill>
                <a:effectLst/>
                <a:latin typeface="Garamond" pitchFamily="18" charset="0"/>
              </a:rPr>
              <a:t>TCK’da</a:t>
            </a:r>
            <a:r>
              <a:rPr lang="tr-TR" sz="2400" b="1" dirty="0" smtClean="0">
                <a:solidFill>
                  <a:schemeClr val="bg2">
                    <a:lumMod val="50000"/>
                  </a:schemeClr>
                </a:solidFill>
                <a:effectLst/>
                <a:latin typeface="Garamond" pitchFamily="18" charset="0"/>
              </a:rPr>
              <a:t> Suç olarak Düzenlenmiş Mobbing Aracı Olarak Kullanılan Fiiller</a:t>
            </a:r>
            <a:endParaRPr lang="tr-TR" sz="2400" b="1" dirty="0">
              <a:solidFill>
                <a:schemeClr val="bg2">
                  <a:lumMod val="50000"/>
                </a:schemeClr>
              </a:solidFill>
              <a:effectLst/>
              <a:latin typeface="Comic Sans MS" pitchFamily="66" charset="0"/>
            </a:endParaRPr>
          </a:p>
        </p:txBody>
      </p:sp>
      <p:sp>
        <p:nvSpPr>
          <p:cNvPr id="58371" name="Dikdörtgen 3"/>
          <p:cNvSpPr>
            <a:spLocks noChangeArrowheads="1"/>
          </p:cNvSpPr>
          <p:nvPr/>
        </p:nvSpPr>
        <p:spPr bwMode="auto">
          <a:xfrm>
            <a:off x="251520" y="1268760"/>
            <a:ext cx="8748911" cy="5909310"/>
          </a:xfrm>
          <a:prstGeom prst="rect">
            <a:avLst/>
          </a:prstGeom>
          <a:noFill/>
          <a:ln w="9525">
            <a:noFill/>
            <a:miter lim="800000"/>
            <a:headEnd/>
            <a:tailEnd/>
          </a:ln>
        </p:spPr>
        <p:txBody>
          <a:bodyPr wrap="square">
            <a:spAutoFit/>
          </a:bodyPr>
          <a:lstStyle/>
          <a:p>
            <a:pPr marL="285750" indent="-285750">
              <a:lnSpc>
                <a:spcPct val="150000"/>
              </a:lnSpc>
              <a:buFont typeface="Wingdings" pitchFamily="2" charset="2"/>
              <a:buChar char="Ø"/>
            </a:pPr>
            <a:endParaRPr lang="tr-TR" sz="1200" b="1" dirty="0" smtClean="0">
              <a:latin typeface="Garamond" pitchFamily="18" charset="0"/>
            </a:endParaRPr>
          </a:p>
          <a:p>
            <a:pPr marL="285750" indent="-285750">
              <a:lnSpc>
                <a:spcPct val="150000"/>
              </a:lnSpc>
              <a:buFont typeface="Wingdings" pitchFamily="2" charset="2"/>
              <a:buChar char="Ø"/>
            </a:pPr>
            <a:r>
              <a:rPr lang="tr-TR" sz="1200" b="1" dirty="0" smtClean="0">
                <a:solidFill>
                  <a:srgbClr val="FF0000"/>
                </a:solidFill>
                <a:latin typeface="Garamond" pitchFamily="18" charset="0"/>
              </a:rPr>
              <a:t>MADDE 96 :Eziyet: Özel suçlar yoksa,sistematik olarak yürütülen yıldırma,bezdirme girişimleri eziyet suçu kapmasında değerlendirilir.</a:t>
            </a:r>
          </a:p>
          <a:p>
            <a:pPr marL="285750" indent="-285750">
              <a:lnSpc>
                <a:spcPct val="150000"/>
              </a:lnSpc>
              <a:buFont typeface="Wingdings" pitchFamily="2" charset="2"/>
              <a:buChar char="Ø"/>
            </a:pPr>
            <a:r>
              <a:rPr lang="tr-TR" sz="1200" b="1" dirty="0" smtClean="0">
                <a:latin typeface="Garamond" pitchFamily="18" charset="0"/>
              </a:rPr>
              <a:t>MADDE 86 : Kasten Yaralama</a:t>
            </a:r>
          </a:p>
          <a:p>
            <a:pPr marL="285750" indent="-285750">
              <a:lnSpc>
                <a:spcPct val="150000"/>
              </a:lnSpc>
              <a:buFont typeface="Wingdings" pitchFamily="2" charset="2"/>
              <a:buChar char="Ø"/>
            </a:pPr>
            <a:r>
              <a:rPr lang="tr-TR" sz="1200" b="1" dirty="0" smtClean="0">
                <a:latin typeface="Garamond" pitchFamily="18" charset="0"/>
              </a:rPr>
              <a:t>MADDE 102 :Cinsel Saldırı</a:t>
            </a:r>
          </a:p>
          <a:p>
            <a:pPr marL="285750" indent="-285750">
              <a:lnSpc>
                <a:spcPct val="150000"/>
              </a:lnSpc>
              <a:buFont typeface="Wingdings" pitchFamily="2" charset="2"/>
              <a:buChar char="Ø"/>
            </a:pPr>
            <a:r>
              <a:rPr lang="tr-TR" sz="1200" b="1" dirty="0" smtClean="0">
                <a:latin typeface="Garamond" pitchFamily="18" charset="0"/>
              </a:rPr>
              <a:t>MADDE 106 :Tehdit</a:t>
            </a:r>
          </a:p>
          <a:p>
            <a:pPr marL="285750" indent="-285750">
              <a:lnSpc>
                <a:spcPct val="150000"/>
              </a:lnSpc>
              <a:buFont typeface="Wingdings" pitchFamily="2" charset="2"/>
              <a:buChar char="Ø"/>
            </a:pPr>
            <a:r>
              <a:rPr lang="tr-TR" sz="1200" b="1" dirty="0" smtClean="0">
                <a:latin typeface="Garamond" pitchFamily="18" charset="0"/>
              </a:rPr>
              <a:t>MADDE 107 :Şantaj</a:t>
            </a:r>
          </a:p>
          <a:p>
            <a:pPr marL="285750" indent="-285750">
              <a:lnSpc>
                <a:spcPct val="150000"/>
              </a:lnSpc>
              <a:buFont typeface="Wingdings" pitchFamily="2" charset="2"/>
              <a:buChar char="Ø"/>
            </a:pPr>
            <a:r>
              <a:rPr lang="tr-TR" sz="1200" b="1" dirty="0" smtClean="0">
                <a:latin typeface="Garamond" pitchFamily="18" charset="0"/>
              </a:rPr>
              <a:t>MADDE 114 :Siyasi hakların kullanılmasının engellenmesi</a:t>
            </a:r>
          </a:p>
          <a:p>
            <a:pPr marL="285750" indent="-285750">
              <a:lnSpc>
                <a:spcPct val="150000"/>
              </a:lnSpc>
              <a:buFont typeface="Wingdings" pitchFamily="2" charset="2"/>
              <a:buChar char="Ø"/>
            </a:pPr>
            <a:r>
              <a:rPr lang="tr-TR" sz="1200" b="1" dirty="0" smtClean="0">
                <a:latin typeface="Garamond" pitchFamily="18" charset="0"/>
              </a:rPr>
              <a:t>MADDE 115 :İnanç</a:t>
            </a:r>
            <a:r>
              <a:rPr lang="tr-TR" sz="1200" b="1" dirty="0">
                <a:latin typeface="Garamond" pitchFamily="18" charset="0"/>
              </a:rPr>
              <a:t>, düşünce ve kanaat hürriyetinin kullanılmasını </a:t>
            </a:r>
            <a:r>
              <a:rPr lang="tr-TR" sz="1200" b="1" dirty="0" smtClean="0">
                <a:latin typeface="Garamond" pitchFamily="18" charset="0"/>
              </a:rPr>
              <a:t>engelleme</a:t>
            </a:r>
            <a:endParaRPr lang="tr-TR" sz="1200" b="1" dirty="0">
              <a:latin typeface="Garamond" pitchFamily="18" charset="0"/>
            </a:endParaRPr>
          </a:p>
          <a:p>
            <a:pPr marL="285750" indent="-285750">
              <a:lnSpc>
                <a:spcPct val="150000"/>
              </a:lnSpc>
              <a:buFont typeface="Wingdings" pitchFamily="2" charset="2"/>
              <a:buChar char="Ø"/>
            </a:pPr>
            <a:r>
              <a:rPr lang="tr-TR" sz="1200" b="1" dirty="0" smtClean="0">
                <a:latin typeface="Garamond" pitchFamily="18" charset="0"/>
              </a:rPr>
              <a:t>MADDE 117 :İş </a:t>
            </a:r>
            <a:r>
              <a:rPr lang="tr-TR" sz="1200" b="1" dirty="0">
                <a:latin typeface="Garamond" pitchFamily="18" charset="0"/>
              </a:rPr>
              <a:t>ve çalışma hürriyetinin </a:t>
            </a:r>
            <a:r>
              <a:rPr lang="tr-TR" sz="1200" b="1" dirty="0" smtClean="0">
                <a:latin typeface="Garamond" pitchFamily="18" charset="0"/>
              </a:rPr>
              <a:t>ihlali</a:t>
            </a:r>
            <a:endParaRPr lang="tr-TR" sz="1200" b="1" dirty="0">
              <a:latin typeface="Garamond" pitchFamily="18" charset="0"/>
            </a:endParaRPr>
          </a:p>
          <a:p>
            <a:pPr marL="285750" indent="-285750">
              <a:lnSpc>
                <a:spcPct val="150000"/>
              </a:lnSpc>
              <a:buFont typeface="Wingdings" pitchFamily="2" charset="2"/>
              <a:buChar char="Ø"/>
            </a:pPr>
            <a:r>
              <a:rPr lang="tr-TR" sz="1200" b="1" dirty="0" smtClean="0">
                <a:latin typeface="Garamond" pitchFamily="18" charset="0"/>
              </a:rPr>
              <a:t>MADDE 120 :Haksız </a:t>
            </a:r>
            <a:r>
              <a:rPr lang="tr-TR" sz="1200" b="1" dirty="0">
                <a:latin typeface="Garamond" pitchFamily="18" charset="0"/>
              </a:rPr>
              <a:t>arama </a:t>
            </a:r>
            <a:r>
              <a:rPr lang="tr-TR" sz="1200" b="1" dirty="0" smtClean="0">
                <a:solidFill>
                  <a:srgbClr val="0000FF"/>
                </a:solidFill>
                <a:latin typeface="Garamond" pitchFamily="18" charset="0"/>
              </a:rPr>
              <a:t>(</a:t>
            </a:r>
            <a:r>
              <a:rPr lang="tr-TR" sz="1200" b="1" i="1" dirty="0" smtClean="0">
                <a:solidFill>
                  <a:srgbClr val="0000FF"/>
                </a:solidFill>
                <a:latin typeface="Garamond" pitchFamily="18" charset="0"/>
              </a:rPr>
              <a:t>bir kimsenin üstünü veya eşyasının hukuka aykırı olarak aranması)</a:t>
            </a:r>
            <a:endParaRPr lang="tr-TR" sz="1200" b="1" i="1" dirty="0">
              <a:solidFill>
                <a:srgbClr val="0000FF"/>
              </a:solidFill>
              <a:latin typeface="Garamond" pitchFamily="18" charset="0"/>
            </a:endParaRPr>
          </a:p>
          <a:p>
            <a:pPr marL="285750" indent="-285750">
              <a:lnSpc>
                <a:spcPct val="150000"/>
              </a:lnSpc>
              <a:buFont typeface="Wingdings" pitchFamily="2" charset="2"/>
              <a:buChar char="Ø"/>
            </a:pPr>
            <a:r>
              <a:rPr lang="tr-TR" sz="1200" b="1" dirty="0" smtClean="0">
                <a:latin typeface="Garamond" pitchFamily="18" charset="0"/>
              </a:rPr>
              <a:t>MADDE 121 :Dilekçe </a:t>
            </a:r>
            <a:r>
              <a:rPr lang="tr-TR" sz="1200" b="1" dirty="0">
                <a:latin typeface="Garamond" pitchFamily="18" charset="0"/>
              </a:rPr>
              <a:t>hakkının kullanılmasının </a:t>
            </a:r>
            <a:r>
              <a:rPr lang="tr-TR" sz="1200" b="1" dirty="0" smtClean="0">
                <a:latin typeface="Garamond" pitchFamily="18" charset="0"/>
              </a:rPr>
              <a:t>engellenmesi</a:t>
            </a:r>
            <a:endParaRPr lang="tr-TR" sz="1200" b="1" dirty="0">
              <a:latin typeface="Garamond" pitchFamily="18" charset="0"/>
            </a:endParaRPr>
          </a:p>
          <a:p>
            <a:pPr marL="285750" indent="-285750">
              <a:lnSpc>
                <a:spcPct val="150000"/>
              </a:lnSpc>
              <a:buFont typeface="Wingdings" pitchFamily="2" charset="2"/>
              <a:buChar char="Ø"/>
            </a:pPr>
            <a:r>
              <a:rPr lang="tr-TR" sz="1200" b="1" dirty="0" smtClean="0">
                <a:latin typeface="Garamond" pitchFamily="18" charset="0"/>
              </a:rPr>
              <a:t>MADDE 122 :Ayrımcılık</a:t>
            </a:r>
          </a:p>
          <a:p>
            <a:pPr marL="285750" indent="-285750">
              <a:lnSpc>
                <a:spcPct val="150000"/>
              </a:lnSpc>
              <a:buFont typeface="Wingdings" pitchFamily="2" charset="2"/>
              <a:buChar char="Ø"/>
            </a:pPr>
            <a:r>
              <a:rPr lang="tr-TR" sz="1200" b="1" dirty="0" smtClean="0">
                <a:latin typeface="Garamond" pitchFamily="18" charset="0"/>
              </a:rPr>
              <a:t>MADDE 125:Hakaret</a:t>
            </a:r>
          </a:p>
          <a:p>
            <a:pPr marL="285750" indent="-285750">
              <a:lnSpc>
                <a:spcPct val="150000"/>
              </a:lnSpc>
              <a:buFont typeface="Wingdings" pitchFamily="2" charset="2"/>
              <a:buChar char="Ø"/>
            </a:pPr>
            <a:r>
              <a:rPr lang="tr-TR" sz="1200" b="1" dirty="0" smtClean="0">
                <a:latin typeface="Garamond" pitchFamily="18" charset="0"/>
              </a:rPr>
              <a:t>MADDE 132:Haberleşmenin gizliliğini ihlal</a:t>
            </a:r>
          </a:p>
          <a:p>
            <a:pPr marL="285750" indent="-285750">
              <a:lnSpc>
                <a:spcPct val="150000"/>
              </a:lnSpc>
              <a:buFont typeface="Wingdings" pitchFamily="2" charset="2"/>
              <a:buChar char="Ø"/>
            </a:pPr>
            <a:r>
              <a:rPr lang="tr-TR" sz="1200" b="1" dirty="0" smtClean="0">
                <a:latin typeface="Garamond" pitchFamily="18" charset="0"/>
              </a:rPr>
              <a:t>MADDE 151:Mala Zarar Verme</a:t>
            </a:r>
          </a:p>
          <a:p>
            <a:pPr marL="285750" indent="-285750">
              <a:lnSpc>
                <a:spcPct val="150000"/>
              </a:lnSpc>
              <a:buFont typeface="Wingdings" pitchFamily="2" charset="2"/>
              <a:buChar char="Ø"/>
            </a:pPr>
            <a:r>
              <a:rPr lang="tr-TR" sz="1200" b="1" dirty="0" smtClean="0">
                <a:latin typeface="Garamond" pitchFamily="18" charset="0"/>
              </a:rPr>
              <a:t>MADDE 257:Görevi kötüye kullanma</a:t>
            </a:r>
          </a:p>
          <a:p>
            <a:pPr marL="285750" indent="-285750">
              <a:lnSpc>
                <a:spcPct val="150000"/>
              </a:lnSpc>
              <a:buFont typeface="Wingdings" pitchFamily="2" charset="2"/>
              <a:buChar char="Ø"/>
            </a:pPr>
            <a:r>
              <a:rPr lang="tr-TR" sz="1200" b="1" dirty="0" smtClean="0">
                <a:latin typeface="Garamond" pitchFamily="18" charset="0"/>
              </a:rPr>
              <a:t>MADDE 281:Suç delillerini yok etme, gizleme veya değiştirme</a:t>
            </a:r>
          </a:p>
          <a:p>
            <a:pPr marL="285750" indent="-285750">
              <a:lnSpc>
                <a:spcPct val="150000"/>
              </a:lnSpc>
              <a:buFont typeface="Wingdings" pitchFamily="2" charset="2"/>
              <a:buChar char="Ø"/>
            </a:pPr>
            <a:r>
              <a:rPr lang="tr-TR" sz="1200" b="1" dirty="0" smtClean="0">
                <a:latin typeface="Garamond" pitchFamily="18" charset="0"/>
              </a:rPr>
              <a:t>MADDE 283 :Suçluyu kayırma</a:t>
            </a:r>
          </a:p>
          <a:p>
            <a:pPr marL="285750" indent="-285750">
              <a:lnSpc>
                <a:spcPct val="150000"/>
              </a:lnSpc>
              <a:buFont typeface="Wingdings" pitchFamily="2" charset="2"/>
              <a:buChar char="Ø"/>
            </a:pPr>
            <a:endParaRPr lang="tr-TR" sz="2000" dirty="0">
              <a:latin typeface="Garamond" pitchFamily="18" charset="0"/>
            </a:endParaRPr>
          </a:p>
        </p:txBody>
      </p:sp>
      <p:pic>
        <p:nvPicPr>
          <p:cNvPr id="4" name="3 Resim" descr="http://memurunyeri.com/images/haberresimleri2/kanun5.jpg"/>
          <p:cNvPicPr/>
          <p:nvPr/>
        </p:nvPicPr>
        <p:blipFill>
          <a:blip r:embed="rId2" cstate="print"/>
          <a:srcRect/>
          <a:stretch>
            <a:fillRect/>
          </a:stretch>
        </p:blipFill>
        <p:spPr bwMode="auto">
          <a:xfrm>
            <a:off x="6948264" y="4869160"/>
            <a:ext cx="1887598" cy="128586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Başlık"/>
          <p:cNvSpPr>
            <a:spLocks noGrp="1"/>
          </p:cNvSpPr>
          <p:nvPr>
            <p:ph type="title"/>
          </p:nvPr>
        </p:nvSpPr>
        <p:spPr>
          <a:xfrm>
            <a:off x="395536" y="260648"/>
            <a:ext cx="8229600" cy="850106"/>
          </a:xfrm>
        </p:spPr>
        <p:txBody>
          <a:bodyPr>
            <a:normAutofit fontScale="90000"/>
          </a:bodyPr>
          <a:lstStyle/>
          <a:p>
            <a:pPr algn="ctr"/>
            <a:r>
              <a:rPr lang="tr-TR" sz="2700" dirty="0" smtClean="0">
                <a:solidFill>
                  <a:srgbClr val="FF0000"/>
                </a:solidFill>
                <a:effectLst/>
                <a:latin typeface="Garamond" pitchFamily="18" charset="0"/>
                <a:cs typeface="Arial" charset="0"/>
              </a:rPr>
              <a:t/>
            </a:r>
            <a:br>
              <a:rPr lang="tr-TR" sz="2700" dirty="0" smtClean="0">
                <a:solidFill>
                  <a:srgbClr val="FF0000"/>
                </a:solidFill>
                <a:effectLst/>
                <a:latin typeface="Garamond" pitchFamily="18" charset="0"/>
                <a:cs typeface="Arial" charset="0"/>
              </a:rPr>
            </a:br>
            <a:r>
              <a:rPr lang="tr-TR" sz="2700" b="1" dirty="0" smtClean="0">
                <a:solidFill>
                  <a:schemeClr val="bg2">
                    <a:lumMod val="50000"/>
                  </a:schemeClr>
                </a:solidFill>
                <a:effectLst/>
                <a:latin typeface="Garamond" pitchFamily="18" charset="0"/>
                <a:cs typeface="Arial" charset="0"/>
              </a:rPr>
              <a:t> Mobbing’de Nasıl Bir Yol </a:t>
            </a:r>
            <a:r>
              <a:rPr lang="tr-TR" sz="2700" b="1" dirty="0" smtClean="0">
                <a:solidFill>
                  <a:schemeClr val="bg2">
                    <a:lumMod val="50000"/>
                  </a:schemeClr>
                </a:solidFill>
                <a:latin typeface="Garamond" pitchFamily="18" charset="0"/>
              </a:rPr>
              <a:t>İzlenmeli</a:t>
            </a:r>
            <a:r>
              <a:rPr lang="tr-TR" sz="2700" b="1" dirty="0" smtClean="0">
                <a:solidFill>
                  <a:schemeClr val="bg2">
                    <a:lumMod val="50000"/>
                  </a:schemeClr>
                </a:solidFill>
                <a:effectLst/>
                <a:latin typeface="Garamond" pitchFamily="18" charset="0"/>
                <a:cs typeface="Arial" charset="0"/>
              </a:rPr>
              <a:t>?</a:t>
            </a:r>
            <a:r>
              <a:rPr lang="tr-TR" sz="4400" dirty="0" smtClean="0">
                <a:solidFill>
                  <a:srgbClr val="FF0000"/>
                </a:solidFill>
                <a:effectLst/>
                <a:latin typeface="Comic Sans MS" pitchFamily="66" charset="0"/>
                <a:cs typeface="Arial" charset="0"/>
              </a:rPr>
              <a:t/>
            </a:r>
            <a:br>
              <a:rPr lang="tr-TR" sz="4400" dirty="0" smtClean="0">
                <a:solidFill>
                  <a:srgbClr val="FF0000"/>
                </a:solidFill>
                <a:effectLst/>
                <a:latin typeface="Comic Sans MS" pitchFamily="66" charset="0"/>
                <a:cs typeface="Arial" charset="0"/>
              </a:rPr>
            </a:br>
            <a:endParaRPr lang="tr-TR" dirty="0"/>
          </a:p>
        </p:txBody>
      </p:sp>
      <p:sp>
        <p:nvSpPr>
          <p:cNvPr id="2" name="1 İçerik Yer Tutucusu"/>
          <p:cNvSpPr>
            <a:spLocks noGrp="1"/>
          </p:cNvSpPr>
          <p:nvPr>
            <p:ph sz="quarter" idx="1"/>
          </p:nvPr>
        </p:nvSpPr>
        <p:spPr>
          <a:xfrm>
            <a:off x="179512" y="1484784"/>
            <a:ext cx="8784976" cy="5040560"/>
          </a:xfrm>
        </p:spPr>
        <p:txBody>
          <a:bodyPr>
            <a:normAutofit fontScale="92500" lnSpcReduction="10000"/>
          </a:bodyPr>
          <a:lstStyle/>
          <a:p>
            <a:r>
              <a:rPr lang="tr-TR" dirty="0" smtClean="0">
                <a:latin typeface="Garamond" pitchFamily="18" charset="0"/>
              </a:rPr>
              <a:t>Mobbing’e maruz kaldıysanız,</a:t>
            </a:r>
          </a:p>
          <a:p>
            <a:r>
              <a:rPr lang="tr-TR" b="1" dirty="0" smtClean="0">
                <a:latin typeface="Garamond" pitchFamily="18" charset="0"/>
              </a:rPr>
              <a:t>Öncelikle üst yönetiminizi bilgilendirin,olayı en dürüst biçimde anlatın,yardım isteyin, </a:t>
            </a:r>
          </a:p>
          <a:p>
            <a:r>
              <a:rPr lang="tr-TR" dirty="0" smtClean="0">
                <a:latin typeface="Garamond" pitchFamily="18" charset="0"/>
              </a:rPr>
              <a:t>Alo 170, ÇSGB, TBMM, Anayasa Mahkemesi, BİMER, Kamu Görevlileri Etik Kurulu, Kamu Denetçiliği Kurumu, Türkiye İnsan Hakları Kurumu ve İl, İlçe İnsan Hakları Kurulları’na, başvuru yapabilirler.</a:t>
            </a:r>
          </a:p>
          <a:p>
            <a:r>
              <a:rPr lang="tr-TR" dirty="0" smtClean="0">
                <a:latin typeface="Garamond" pitchFamily="18" charset="0"/>
              </a:rPr>
              <a:t>Yapılan şikayet sonucu mobbing yapıldığını kanıtlamak için kamera kayıtları, e- mailler, kullanılan ilaç faturaları, verilen işlerle ilgili belge ve örnekler alınarak delil olarak sunulabilir. Çünkü yargıya intikal eden davalarda delil etkin bir yargılama için önemlidir. Kamu ve özel sektör ayırt etmeksizin tüm çalışanlar şikayet ve bilgi almak için 7 gün 24 saat ALO 170 Hattına başvurabilirsiniz.</a:t>
            </a:r>
            <a:endParaRPr lang="tr-TR" dirty="0">
              <a:latin typeface="Garamond" pitchFamily="18"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2"/>
          <p:cNvSpPr>
            <a:spLocks noGrp="1"/>
          </p:cNvSpPr>
          <p:nvPr>
            <p:ph type="title"/>
          </p:nvPr>
        </p:nvSpPr>
        <p:spPr/>
        <p:txBody>
          <a:bodyPr>
            <a:normAutofit/>
          </a:bodyPr>
          <a:lstStyle/>
          <a:p>
            <a:pPr algn="ctr" eaLnBrk="1" fontAlgn="auto" hangingPunct="1">
              <a:spcAft>
                <a:spcPts val="0"/>
              </a:spcAft>
              <a:defRPr/>
            </a:pPr>
            <a:r>
              <a:rPr lang="tr-TR" sz="2400" b="1" dirty="0" smtClean="0">
                <a:solidFill>
                  <a:schemeClr val="bg2">
                    <a:lumMod val="50000"/>
                  </a:schemeClr>
                </a:solidFill>
                <a:latin typeface="Garamond" pitchFamily="18" charset="0"/>
                <a:ea typeface="+mn-ea"/>
                <a:cs typeface="Arial" charset="0"/>
              </a:rPr>
              <a:t>Mobbingi</a:t>
            </a:r>
            <a:r>
              <a:rPr lang="tr-TR" sz="2400" b="1" dirty="0" smtClean="0">
                <a:solidFill>
                  <a:schemeClr val="bg2">
                    <a:lumMod val="50000"/>
                  </a:schemeClr>
                </a:solidFill>
                <a:effectLst/>
                <a:latin typeface="Garamond" pitchFamily="18" charset="0"/>
              </a:rPr>
              <a:t> </a:t>
            </a:r>
            <a:r>
              <a:rPr lang="tr-TR" sz="2400" b="1" dirty="0" smtClean="0">
                <a:solidFill>
                  <a:schemeClr val="bg2">
                    <a:lumMod val="50000"/>
                  </a:schemeClr>
                </a:solidFill>
                <a:latin typeface="Garamond" pitchFamily="18" charset="0"/>
                <a:ea typeface="+mn-ea"/>
                <a:cs typeface="Arial" charset="0"/>
              </a:rPr>
              <a:t>Önleme</a:t>
            </a:r>
            <a:endParaRPr lang="tr-TR" sz="2400" b="1" dirty="0">
              <a:solidFill>
                <a:schemeClr val="bg2">
                  <a:lumMod val="50000"/>
                </a:schemeClr>
              </a:solidFill>
              <a:latin typeface="Garamond" pitchFamily="18" charset="0"/>
              <a:ea typeface="+mn-ea"/>
              <a:cs typeface="Arial" charset="0"/>
            </a:endParaRPr>
          </a:p>
        </p:txBody>
      </p:sp>
      <p:sp>
        <p:nvSpPr>
          <p:cNvPr id="40962" name="İçerik Yer Tutucusu 1"/>
          <p:cNvSpPr>
            <a:spLocks noGrp="1"/>
          </p:cNvSpPr>
          <p:nvPr>
            <p:ph sz="quarter" idx="1"/>
          </p:nvPr>
        </p:nvSpPr>
        <p:spPr>
          <a:xfrm>
            <a:off x="457200" y="1481138"/>
            <a:ext cx="8363272" cy="4525962"/>
          </a:xfrm>
        </p:spPr>
        <p:txBody>
          <a:bodyPr/>
          <a:lstStyle/>
          <a:p>
            <a:pPr eaLnBrk="1" hangingPunct="1">
              <a:lnSpc>
                <a:spcPct val="150000"/>
              </a:lnSpc>
              <a:buFont typeface="Wingdings 3" pitchFamily="18" charset="2"/>
              <a:buNone/>
            </a:pPr>
            <a:r>
              <a:rPr lang="tr-TR" sz="2000" dirty="0" smtClean="0">
                <a:latin typeface="Garamond" pitchFamily="18" charset="0"/>
              </a:rPr>
              <a:t>  Asıl olan </a:t>
            </a:r>
            <a:r>
              <a:rPr lang="tr-TR" sz="2000" dirty="0" err="1" smtClean="0">
                <a:latin typeface="Garamond" pitchFamily="18" charset="0"/>
              </a:rPr>
              <a:t>Mobbingin</a:t>
            </a:r>
            <a:r>
              <a:rPr lang="tr-TR" sz="2000" dirty="0" smtClean="0">
                <a:latin typeface="Garamond" pitchFamily="18" charset="0"/>
              </a:rPr>
              <a:t> olmadan önlenmesidir.</a:t>
            </a:r>
          </a:p>
          <a:p>
            <a:pPr eaLnBrk="1" hangingPunct="1">
              <a:lnSpc>
                <a:spcPct val="150000"/>
              </a:lnSpc>
              <a:buFont typeface="Wingdings" pitchFamily="2" charset="2"/>
              <a:buChar char="Ø"/>
            </a:pPr>
            <a:r>
              <a:rPr lang="tr-TR" sz="2000" b="1" dirty="0" smtClean="0">
                <a:solidFill>
                  <a:srgbClr val="0000FF"/>
                </a:solidFill>
                <a:latin typeface="Garamond" pitchFamily="18" charset="0"/>
              </a:rPr>
              <a:t>Birincil önleme: </a:t>
            </a:r>
            <a:r>
              <a:rPr lang="tr-TR" sz="2000" dirty="0" smtClean="0">
                <a:latin typeface="Garamond" pitchFamily="18" charset="0"/>
              </a:rPr>
              <a:t>Ortaya çıkmadan </a:t>
            </a:r>
            <a:r>
              <a:rPr lang="tr-TR" sz="2000" dirty="0" err="1" smtClean="0">
                <a:latin typeface="Garamond" pitchFamily="18" charset="0"/>
              </a:rPr>
              <a:t>mobbingin</a:t>
            </a:r>
            <a:r>
              <a:rPr lang="tr-TR" sz="2000" dirty="0" smtClean="0">
                <a:latin typeface="Garamond" pitchFamily="18" charset="0"/>
              </a:rPr>
              <a:t> önlenmesi, daha çok örgütsel konulara yöneliktir.</a:t>
            </a:r>
          </a:p>
          <a:p>
            <a:pPr eaLnBrk="1" hangingPunct="1">
              <a:lnSpc>
                <a:spcPct val="150000"/>
              </a:lnSpc>
              <a:buFont typeface="Wingdings" pitchFamily="2" charset="2"/>
              <a:buChar char="Ø"/>
            </a:pPr>
            <a:r>
              <a:rPr lang="tr-TR" sz="2000" b="1" dirty="0" smtClean="0">
                <a:solidFill>
                  <a:srgbClr val="0000FF"/>
                </a:solidFill>
                <a:latin typeface="Garamond" pitchFamily="18" charset="0"/>
              </a:rPr>
              <a:t>İkincil önleme: </a:t>
            </a:r>
            <a:r>
              <a:rPr lang="tr-TR" sz="2000" dirty="0" smtClean="0">
                <a:latin typeface="Garamond" pitchFamily="18" charset="0"/>
              </a:rPr>
              <a:t>Acil durumlara yöneliktir.</a:t>
            </a:r>
          </a:p>
          <a:p>
            <a:pPr eaLnBrk="1" hangingPunct="1">
              <a:lnSpc>
                <a:spcPct val="150000"/>
              </a:lnSpc>
              <a:buFont typeface="Wingdings" pitchFamily="2" charset="2"/>
              <a:buChar char="Ø"/>
            </a:pPr>
            <a:r>
              <a:rPr lang="tr-TR" sz="2000" b="1" dirty="0" smtClean="0">
                <a:solidFill>
                  <a:srgbClr val="0000FF"/>
                </a:solidFill>
                <a:latin typeface="Garamond" pitchFamily="18" charset="0"/>
              </a:rPr>
              <a:t>Üçüncül önleme: </a:t>
            </a:r>
            <a:r>
              <a:rPr lang="tr-TR" sz="2000" dirty="0" smtClean="0">
                <a:latin typeface="Garamond" pitchFamily="18" charset="0"/>
              </a:rPr>
              <a:t>Rehabilitasyon gibi uzun erimli, bakıma, ruhsal sorunları azaltma ve desteğe yöneliktir.</a:t>
            </a:r>
          </a:p>
          <a:p>
            <a:pPr eaLnBrk="1" hangingPunct="1"/>
            <a:endParaRPr lang="tr-TR" dirty="0" smtClean="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2"/>
          <p:cNvSpPr>
            <a:spLocks noGrp="1"/>
          </p:cNvSpPr>
          <p:nvPr>
            <p:ph type="title"/>
          </p:nvPr>
        </p:nvSpPr>
        <p:spPr>
          <a:xfrm>
            <a:off x="457200" y="274638"/>
            <a:ext cx="8229600" cy="706090"/>
          </a:xfrm>
        </p:spPr>
        <p:txBody>
          <a:bodyPr>
            <a:normAutofit/>
          </a:bodyPr>
          <a:lstStyle/>
          <a:p>
            <a:pPr marL="109728" algn="ctr">
              <a:lnSpc>
                <a:spcPct val="80000"/>
              </a:lnSpc>
              <a:defRPr/>
            </a:pPr>
            <a:r>
              <a:rPr lang="tr-TR" sz="2400" b="1" dirty="0" smtClean="0">
                <a:solidFill>
                  <a:schemeClr val="bg2">
                    <a:lumMod val="50000"/>
                  </a:schemeClr>
                </a:solidFill>
                <a:latin typeface="Garamond" pitchFamily="18" charset="0"/>
              </a:rPr>
              <a:t>Bireysel Tutum</a:t>
            </a:r>
          </a:p>
        </p:txBody>
      </p:sp>
      <p:sp>
        <p:nvSpPr>
          <p:cNvPr id="4" name="3 İçerik Yer Tutucusu"/>
          <p:cNvSpPr>
            <a:spLocks noGrp="1"/>
          </p:cNvSpPr>
          <p:nvPr>
            <p:ph sz="quarter" idx="1"/>
          </p:nvPr>
        </p:nvSpPr>
        <p:spPr>
          <a:xfrm>
            <a:off x="323528" y="1268760"/>
            <a:ext cx="8503920" cy="5040560"/>
          </a:xfrm>
        </p:spPr>
        <p:txBody>
          <a:bodyPr>
            <a:normAutofit fontScale="70000" lnSpcReduction="20000"/>
          </a:bodyPr>
          <a:lstStyle/>
          <a:p>
            <a:pPr marL="365760" indent="-256032" algn="just">
              <a:lnSpc>
                <a:spcPct val="150000"/>
              </a:lnSpc>
              <a:buFont typeface="Wingdings" pitchFamily="2" charset="2"/>
              <a:buChar char="Ø"/>
              <a:defRPr/>
            </a:pPr>
            <a:r>
              <a:rPr lang="tr-TR" sz="2800" dirty="0" smtClean="0">
                <a:latin typeface="Garamond" pitchFamily="18" charset="0"/>
              </a:rPr>
              <a:t>Hem özel, hem de mesleki yaşamında insan ilişkilerine özen göstermek, </a:t>
            </a:r>
          </a:p>
          <a:p>
            <a:pPr marL="365760" indent="-256032" algn="just">
              <a:lnSpc>
                <a:spcPct val="150000"/>
              </a:lnSpc>
              <a:buFont typeface="Wingdings" pitchFamily="2" charset="2"/>
              <a:buChar char="Ø"/>
              <a:defRPr/>
            </a:pPr>
            <a:r>
              <a:rPr lang="tr-TR" sz="2800" dirty="0" smtClean="0">
                <a:latin typeface="Garamond" pitchFamily="18" charset="0"/>
              </a:rPr>
              <a:t>Kendi sınırlarını çizmek,başkalarının kendileri için çizdikleri sınırlara saygı göstermek,</a:t>
            </a:r>
          </a:p>
          <a:p>
            <a:pPr marL="365760" indent="-256032" algn="just">
              <a:lnSpc>
                <a:spcPct val="150000"/>
              </a:lnSpc>
              <a:buFont typeface="Wingdings" pitchFamily="2" charset="2"/>
              <a:buChar char="Ø"/>
              <a:defRPr/>
            </a:pPr>
            <a:r>
              <a:rPr lang="tr-TR" sz="2800" dirty="0" smtClean="0">
                <a:latin typeface="Garamond" pitchFamily="18" charset="0"/>
              </a:rPr>
              <a:t>Kendisinin ve başkasının güçsüz yanlarını kabul etmek,</a:t>
            </a:r>
          </a:p>
          <a:p>
            <a:pPr marL="365760" indent="-256032">
              <a:lnSpc>
                <a:spcPct val="150000"/>
              </a:lnSpc>
              <a:buFont typeface="Wingdings" pitchFamily="2" charset="2"/>
              <a:buChar char="Ø"/>
              <a:defRPr/>
            </a:pPr>
            <a:r>
              <a:rPr lang="tr-TR" sz="2800" dirty="0" smtClean="0">
                <a:latin typeface="Garamond" pitchFamily="18" charset="0"/>
              </a:rPr>
              <a:t>Başkasının sesi olmak, kendisinin sesi olmayı başarmak,</a:t>
            </a:r>
          </a:p>
          <a:p>
            <a:pPr marL="365760" indent="-256032">
              <a:lnSpc>
                <a:spcPct val="150000"/>
              </a:lnSpc>
              <a:buFont typeface="Wingdings" pitchFamily="2" charset="2"/>
              <a:buChar char="Ø"/>
              <a:defRPr/>
            </a:pPr>
            <a:r>
              <a:rPr lang="tr-TR" sz="2800" dirty="0" smtClean="0">
                <a:latin typeface="Garamond" pitchFamily="18" charset="0"/>
              </a:rPr>
              <a:t>Başkalarının sözüne göre konuşmamak, davranmamak,</a:t>
            </a:r>
          </a:p>
          <a:p>
            <a:pPr>
              <a:lnSpc>
                <a:spcPct val="150000"/>
              </a:lnSpc>
              <a:buFont typeface="Wingdings" pitchFamily="2" charset="2"/>
              <a:buChar char="Ø"/>
            </a:pPr>
            <a:r>
              <a:rPr lang="tr-TR" sz="2800" dirty="0" smtClean="0">
                <a:latin typeface="Garamond" pitchFamily="18" charset="0"/>
              </a:rPr>
              <a:t>Çevreyle iyi ilişkiler kurmak,</a:t>
            </a:r>
          </a:p>
          <a:p>
            <a:pPr>
              <a:lnSpc>
                <a:spcPct val="150000"/>
              </a:lnSpc>
              <a:buFont typeface="Wingdings" pitchFamily="2" charset="2"/>
              <a:buChar char="Ø"/>
            </a:pPr>
            <a:r>
              <a:rPr lang="tr-TR" sz="2800" dirty="0" smtClean="0">
                <a:latin typeface="Garamond" pitchFamily="18" charset="0"/>
              </a:rPr>
              <a:t>Soğukkanlılığı korumak,</a:t>
            </a:r>
          </a:p>
          <a:p>
            <a:pPr>
              <a:lnSpc>
                <a:spcPct val="150000"/>
              </a:lnSpc>
              <a:buFont typeface="Wingdings" pitchFamily="2" charset="2"/>
              <a:buChar char="Ø"/>
            </a:pPr>
            <a:r>
              <a:rPr lang="tr-TR" sz="2800" dirty="0" smtClean="0">
                <a:latin typeface="Garamond" pitchFamily="18" charset="0"/>
              </a:rPr>
              <a:t>Kişisel değerlerin bilincine varmak.</a:t>
            </a:r>
          </a:p>
          <a:p>
            <a:pPr>
              <a:lnSpc>
                <a:spcPct val="150000"/>
              </a:lnSpc>
              <a:buFont typeface="Wingdings" pitchFamily="2" charset="2"/>
              <a:buChar char="Ø"/>
            </a:pPr>
            <a:r>
              <a:rPr lang="tr-TR" sz="2800" dirty="0" smtClean="0">
                <a:latin typeface="Garamond" pitchFamily="18" charset="0"/>
              </a:rPr>
              <a:t>Özsaygının geliştirilmesini sağlamak.</a:t>
            </a:r>
          </a:p>
          <a:p>
            <a:pPr>
              <a:lnSpc>
                <a:spcPct val="150000"/>
              </a:lnSpc>
              <a:buFont typeface="Wingdings" pitchFamily="2" charset="2"/>
              <a:buChar char="Ø"/>
            </a:pPr>
            <a:r>
              <a:rPr lang="tr-TR" sz="2800" dirty="0" smtClean="0">
                <a:latin typeface="Garamond" pitchFamily="18" charset="0"/>
              </a:rPr>
              <a:t>Mesleki beceri ve niteliklerini geliştirmek .</a:t>
            </a:r>
          </a:p>
          <a:p>
            <a:endParaRPr lang="tr-TR" dirty="0"/>
          </a:p>
        </p:txBody>
      </p:sp>
      <p:pic>
        <p:nvPicPr>
          <p:cNvPr id="38916" name="Picture 4" descr="C:\Users\ozlem\Desktop\images.jpg"/>
          <p:cNvPicPr>
            <a:picLocks noChangeAspect="1" noChangeArrowheads="1"/>
          </p:cNvPicPr>
          <p:nvPr/>
        </p:nvPicPr>
        <p:blipFill>
          <a:blip r:embed="rId2" cstate="print"/>
          <a:srcRect/>
          <a:stretch>
            <a:fillRect/>
          </a:stretch>
        </p:blipFill>
        <p:spPr bwMode="auto">
          <a:xfrm>
            <a:off x="5796136" y="4437112"/>
            <a:ext cx="2867025" cy="1600200"/>
          </a:xfrm>
          <a:prstGeom prst="rect">
            <a:avLst/>
          </a:prstGeom>
          <a:noFill/>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Başlık 2"/>
          <p:cNvSpPr>
            <a:spLocks noGrp="1"/>
          </p:cNvSpPr>
          <p:nvPr>
            <p:ph type="title"/>
          </p:nvPr>
        </p:nvSpPr>
        <p:spPr>
          <a:xfrm>
            <a:off x="457200" y="274638"/>
            <a:ext cx="8229600" cy="511156"/>
          </a:xfrm>
        </p:spPr>
        <p:txBody>
          <a:bodyPr>
            <a:normAutofit/>
          </a:bodyPr>
          <a:lstStyle/>
          <a:p>
            <a:pPr algn="ctr">
              <a:defRPr/>
            </a:pPr>
            <a:r>
              <a:rPr lang="tr-TR" sz="2400" b="1" dirty="0" smtClean="0">
                <a:solidFill>
                  <a:schemeClr val="bg2">
                    <a:lumMod val="50000"/>
                  </a:schemeClr>
                </a:solidFill>
                <a:effectLst/>
                <a:latin typeface="Garamond" pitchFamily="18" charset="0"/>
              </a:rPr>
              <a:t>Örgütsel Tutum</a:t>
            </a:r>
            <a:endParaRPr lang="tr-TR" sz="2400" b="1" dirty="0">
              <a:solidFill>
                <a:schemeClr val="bg2">
                  <a:lumMod val="50000"/>
                </a:schemeClr>
              </a:solidFill>
              <a:effectLst/>
              <a:latin typeface="Garamond" pitchFamily="18" charset="0"/>
            </a:endParaRPr>
          </a:p>
        </p:txBody>
      </p:sp>
      <p:sp>
        <p:nvSpPr>
          <p:cNvPr id="2" name="İçerik Yer Tutucusu 1"/>
          <p:cNvSpPr>
            <a:spLocks noGrp="1"/>
          </p:cNvSpPr>
          <p:nvPr>
            <p:ph sz="quarter" idx="1"/>
          </p:nvPr>
        </p:nvSpPr>
        <p:spPr>
          <a:xfrm>
            <a:off x="251520" y="1268760"/>
            <a:ext cx="8784976" cy="5400600"/>
          </a:xfrm>
        </p:spPr>
        <p:txBody>
          <a:bodyPr>
            <a:normAutofit fontScale="55000" lnSpcReduction="20000"/>
          </a:bodyPr>
          <a:lstStyle/>
          <a:p>
            <a:pPr marL="0" indent="109538" algn="just" eaLnBrk="1" fontAlgn="auto" hangingPunct="1">
              <a:lnSpc>
                <a:spcPct val="150000"/>
              </a:lnSpc>
              <a:spcAft>
                <a:spcPts val="0"/>
              </a:spcAft>
              <a:buFont typeface="Wingdings 3"/>
              <a:buChar char=""/>
              <a:defRPr/>
            </a:pPr>
            <a:r>
              <a:rPr lang="tr-TR" sz="2900" dirty="0">
                <a:latin typeface="Garamond" pitchFamily="18" charset="0"/>
              </a:rPr>
              <a:t>İşyerinde mobbingin ortadan kaldırılması için, lider vasıfları </a:t>
            </a:r>
            <a:r>
              <a:rPr lang="tr-TR" sz="2900" dirty="0" smtClean="0">
                <a:latin typeface="Garamond" pitchFamily="18" charset="0"/>
              </a:rPr>
              <a:t>olan bir </a:t>
            </a:r>
            <a:r>
              <a:rPr lang="tr-TR" sz="2900" dirty="0">
                <a:latin typeface="Garamond" pitchFamily="18" charset="0"/>
              </a:rPr>
              <a:t>yönetici, tarafları memnun edecek veya iki tarafın da bazı fedakarlıklarda bulunacakları bir sonuç için müzakere tekniklerini kullanmalıdır.</a:t>
            </a:r>
          </a:p>
          <a:p>
            <a:pPr marL="85725" indent="-85725" eaLnBrk="1" fontAlgn="auto" hangingPunct="1">
              <a:lnSpc>
                <a:spcPct val="150000"/>
              </a:lnSpc>
              <a:spcAft>
                <a:spcPts val="0"/>
              </a:spcAft>
              <a:buFont typeface="Wingdings 3"/>
              <a:buChar char=""/>
              <a:defRPr/>
            </a:pPr>
            <a:r>
              <a:rPr lang="tr-TR" sz="2900" dirty="0">
                <a:latin typeface="Garamond" pitchFamily="18" charset="0"/>
              </a:rPr>
              <a:t>Örgütsel liderliğin önemli fonksiyonlarından biri, örgüt </a:t>
            </a:r>
            <a:r>
              <a:rPr lang="tr-TR" sz="2900" dirty="0" smtClean="0">
                <a:latin typeface="Garamond" pitchFamily="18" charset="0"/>
              </a:rPr>
              <a:t>çalışanlarını yönlendirecek paylaşılan </a:t>
            </a:r>
            <a:r>
              <a:rPr lang="tr-TR" sz="2900" dirty="0">
                <a:latin typeface="Garamond" pitchFamily="18" charset="0"/>
              </a:rPr>
              <a:t>bir </a:t>
            </a:r>
            <a:r>
              <a:rPr lang="tr-TR" sz="2900" dirty="0" smtClean="0">
                <a:latin typeface="Garamond" pitchFamily="18" charset="0"/>
              </a:rPr>
              <a:t>vizyon</a:t>
            </a:r>
            <a:r>
              <a:rPr lang="tr-TR" sz="2900" dirty="0">
                <a:latin typeface="Garamond" pitchFamily="18" charset="0"/>
              </a:rPr>
              <a:t> oluşturmaktır.</a:t>
            </a:r>
          </a:p>
          <a:p>
            <a:pPr marL="0" indent="0" algn="just" eaLnBrk="1" fontAlgn="auto" hangingPunct="1">
              <a:lnSpc>
                <a:spcPct val="150000"/>
              </a:lnSpc>
              <a:spcAft>
                <a:spcPts val="0"/>
              </a:spcAft>
              <a:buFont typeface="Wingdings 3"/>
              <a:buChar char=""/>
              <a:defRPr/>
            </a:pPr>
            <a:r>
              <a:rPr lang="tr-TR" sz="2900" dirty="0">
                <a:latin typeface="Garamond" pitchFamily="18" charset="0"/>
              </a:rPr>
              <a:t>İşin insancılaştırılması, işin ve çalışma koşullarının ve iş çevresinin insani gereksinimlere uygun olarak organize edilmesidir</a:t>
            </a:r>
            <a:r>
              <a:rPr lang="tr-TR" sz="2900" dirty="0" smtClean="0">
                <a:latin typeface="Garamond" pitchFamily="18" charset="0"/>
              </a:rPr>
              <a:t>.</a:t>
            </a:r>
          </a:p>
          <a:p>
            <a:pPr>
              <a:lnSpc>
                <a:spcPct val="150000"/>
              </a:lnSpc>
              <a:buFont typeface="Wingdings" pitchFamily="2" charset="2"/>
              <a:buChar char="Ø"/>
            </a:pPr>
            <a:r>
              <a:rPr lang="tr-TR" sz="2900" dirty="0" smtClean="0">
                <a:latin typeface="Garamond" pitchFamily="18" charset="0"/>
              </a:rPr>
              <a:t>Bireysel saygıya dayalı işyeri kültürü geliştirilmeli, </a:t>
            </a:r>
            <a:endParaRPr lang="en-GB" sz="2900" dirty="0" smtClean="0">
              <a:latin typeface="Garamond" pitchFamily="18" charset="0"/>
            </a:endParaRPr>
          </a:p>
          <a:p>
            <a:pPr>
              <a:lnSpc>
                <a:spcPct val="150000"/>
              </a:lnSpc>
              <a:buFont typeface="Wingdings" pitchFamily="2" charset="2"/>
              <a:buChar char="Ø"/>
            </a:pPr>
            <a:r>
              <a:rPr lang="tr-TR" sz="2900" dirty="0" smtClean="0">
                <a:latin typeface="Garamond" pitchFamily="18" charset="0"/>
              </a:rPr>
              <a:t>Açık, anlaşılır, şeffaf bir politika izlenmeli,</a:t>
            </a:r>
            <a:endParaRPr lang="en-GB" sz="2900" dirty="0" smtClean="0">
              <a:latin typeface="Garamond" pitchFamily="18" charset="0"/>
            </a:endParaRPr>
          </a:p>
          <a:p>
            <a:pPr>
              <a:lnSpc>
                <a:spcPct val="150000"/>
              </a:lnSpc>
              <a:buFont typeface="Wingdings" pitchFamily="2" charset="2"/>
              <a:buChar char="Ø"/>
            </a:pPr>
            <a:r>
              <a:rPr lang="tr-TR" sz="2900" dirty="0" err="1" smtClean="0">
                <a:latin typeface="Garamond" pitchFamily="18" charset="0"/>
              </a:rPr>
              <a:t>Farkındalık</a:t>
            </a:r>
            <a:r>
              <a:rPr lang="tr-TR" sz="2900" dirty="0" smtClean="0">
                <a:latin typeface="Garamond" pitchFamily="18" charset="0"/>
              </a:rPr>
              <a:t> arttırılmalı,</a:t>
            </a:r>
            <a:endParaRPr lang="en-GB" sz="2900" dirty="0" smtClean="0">
              <a:latin typeface="Garamond" pitchFamily="18" charset="0"/>
            </a:endParaRPr>
          </a:p>
          <a:p>
            <a:pPr>
              <a:lnSpc>
                <a:spcPct val="150000"/>
              </a:lnSpc>
              <a:buFont typeface="Wingdings" pitchFamily="2" charset="2"/>
              <a:buChar char="Ø"/>
            </a:pPr>
            <a:r>
              <a:rPr lang="tr-TR" sz="2900" dirty="0" smtClean="0">
                <a:latin typeface="Garamond" pitchFamily="18" charset="0"/>
              </a:rPr>
              <a:t>İşyeri</a:t>
            </a:r>
            <a:r>
              <a:rPr lang="en-GB" sz="2900" dirty="0" smtClean="0">
                <a:latin typeface="Garamond" pitchFamily="18" charset="0"/>
              </a:rPr>
              <a:t> </a:t>
            </a:r>
            <a:r>
              <a:rPr lang="tr-TR" sz="2900" dirty="0" smtClean="0">
                <a:latin typeface="Garamond" pitchFamily="18" charset="0"/>
              </a:rPr>
              <a:t>sürekli izlenmeli ve değerlendirilmeli,</a:t>
            </a:r>
          </a:p>
          <a:p>
            <a:pPr>
              <a:lnSpc>
                <a:spcPct val="150000"/>
              </a:lnSpc>
              <a:buFont typeface="Wingdings" pitchFamily="2" charset="2"/>
              <a:buChar char="Ø"/>
            </a:pPr>
            <a:r>
              <a:rPr lang="tr-TR" sz="2900" dirty="0" smtClean="0">
                <a:latin typeface="Garamond" pitchFamily="18" charset="0"/>
              </a:rPr>
              <a:t>Raporlama  ve tüm olayların kayıt altına alınması sağlanmalı,</a:t>
            </a:r>
          </a:p>
          <a:p>
            <a:pPr>
              <a:lnSpc>
                <a:spcPct val="150000"/>
              </a:lnSpc>
              <a:buFont typeface="Wingdings" pitchFamily="2" charset="2"/>
              <a:buChar char="Ø"/>
            </a:pPr>
            <a:r>
              <a:rPr lang="tr-TR" sz="2900" dirty="0" smtClean="0">
                <a:latin typeface="Garamond" pitchFamily="18" charset="0"/>
              </a:rPr>
              <a:t>Çalışanların düzenli geri bildirimi sağlanmalı,</a:t>
            </a:r>
          </a:p>
          <a:p>
            <a:pPr>
              <a:lnSpc>
                <a:spcPct val="150000"/>
              </a:lnSpc>
              <a:buFont typeface="Wingdings" pitchFamily="2" charset="2"/>
              <a:buChar char="Ø"/>
            </a:pPr>
            <a:r>
              <a:rPr lang="tr-TR" sz="2900" dirty="0" smtClean="0">
                <a:latin typeface="Garamond" pitchFamily="18" charset="0"/>
              </a:rPr>
              <a:t>Periyodik olarak ortak yönetim-çalışan toplantıları gerçekleştirilmeli,</a:t>
            </a:r>
          </a:p>
          <a:p>
            <a:pPr>
              <a:lnSpc>
                <a:spcPct val="150000"/>
              </a:lnSpc>
              <a:buFont typeface="Wingdings" pitchFamily="2" charset="2"/>
              <a:buChar char="Ø"/>
            </a:pPr>
            <a:r>
              <a:rPr lang="tr-TR" sz="2900" dirty="0" smtClean="0">
                <a:latin typeface="Garamond" pitchFamily="18" charset="0"/>
              </a:rPr>
              <a:t>Yönetim planının düzenli aralıklarla  gözden  geçirilmesi sağlanmalıdır.</a:t>
            </a:r>
            <a:endParaRPr lang="tr-TR" sz="2900" dirty="0">
              <a:latin typeface="Garamond" pitchFamily="18" charset="0"/>
            </a:endParaRPr>
          </a:p>
          <a:p>
            <a:pPr marL="365760" indent="-256032" eaLnBrk="1" fontAlgn="auto" hangingPunct="1">
              <a:spcAft>
                <a:spcPts val="0"/>
              </a:spcAft>
              <a:buFont typeface="Wingdings 3"/>
              <a:buChar char=""/>
              <a:defRPr/>
            </a:pPr>
            <a:endParaRPr lang="tr-TR"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Başlık 2"/>
          <p:cNvSpPr>
            <a:spLocks noGrp="1"/>
          </p:cNvSpPr>
          <p:nvPr>
            <p:ph type="title"/>
          </p:nvPr>
        </p:nvSpPr>
        <p:spPr>
          <a:xfrm>
            <a:off x="457200" y="274638"/>
            <a:ext cx="8229600" cy="725470"/>
          </a:xfrm>
        </p:spPr>
        <p:txBody>
          <a:bodyPr>
            <a:normAutofit/>
          </a:bodyPr>
          <a:lstStyle/>
          <a:p>
            <a:pPr algn="ctr" eaLnBrk="1" fontAlgn="auto" hangingPunct="1">
              <a:spcAft>
                <a:spcPts val="0"/>
              </a:spcAft>
              <a:defRPr/>
            </a:pPr>
            <a:r>
              <a:rPr lang="tr-TR" sz="2400" b="1" dirty="0" smtClean="0">
                <a:solidFill>
                  <a:schemeClr val="bg2">
                    <a:lumMod val="50000"/>
                  </a:schemeClr>
                </a:solidFill>
                <a:effectLst/>
                <a:latin typeface="Garamond" pitchFamily="18" charset="0"/>
              </a:rPr>
              <a:t>Örgütsel Tutum</a:t>
            </a:r>
            <a:endParaRPr lang="tr-TR" sz="2400" b="1" dirty="0">
              <a:solidFill>
                <a:schemeClr val="bg2">
                  <a:lumMod val="50000"/>
                </a:schemeClr>
              </a:solidFill>
              <a:effectLst/>
              <a:latin typeface="Garamond" pitchFamily="18" charset="0"/>
            </a:endParaRPr>
          </a:p>
        </p:txBody>
      </p:sp>
      <p:sp>
        <p:nvSpPr>
          <p:cNvPr id="2" name="İçerik Yer Tutucusu 1"/>
          <p:cNvSpPr>
            <a:spLocks noGrp="1"/>
          </p:cNvSpPr>
          <p:nvPr>
            <p:ph sz="quarter" idx="1"/>
          </p:nvPr>
        </p:nvSpPr>
        <p:spPr>
          <a:xfrm>
            <a:off x="214282" y="1214422"/>
            <a:ext cx="8785225" cy="4525962"/>
          </a:xfrm>
        </p:spPr>
        <p:txBody>
          <a:bodyPr>
            <a:normAutofit fontScale="85000" lnSpcReduction="20000"/>
          </a:bodyPr>
          <a:lstStyle/>
          <a:p>
            <a:pPr marL="109728" indent="0" algn="just" eaLnBrk="1" fontAlgn="auto" hangingPunct="1">
              <a:lnSpc>
                <a:spcPct val="150000"/>
              </a:lnSpc>
              <a:spcAft>
                <a:spcPts val="0"/>
              </a:spcAft>
              <a:buFont typeface="Wingdings" pitchFamily="2" charset="2"/>
              <a:buChar char="Ø"/>
              <a:defRPr/>
            </a:pPr>
            <a:r>
              <a:rPr lang="tr-TR" sz="2400" dirty="0" smtClean="0">
                <a:latin typeface="Garamond" pitchFamily="18" charset="0"/>
              </a:rPr>
              <a:t>Yönetim şekillerini çalışanların</a:t>
            </a:r>
            <a:r>
              <a:rPr lang="tr-TR" sz="2400" dirty="0">
                <a:latin typeface="Garamond" pitchFamily="18" charset="0"/>
              </a:rPr>
              <a:t> katılımlarını sağlayacak ve </a:t>
            </a:r>
            <a:r>
              <a:rPr lang="tr-TR" sz="2400" dirty="0" smtClean="0">
                <a:latin typeface="Garamond" pitchFamily="18" charset="0"/>
              </a:rPr>
              <a:t>fikirlerini değerlendirebilecek </a:t>
            </a:r>
            <a:r>
              <a:rPr lang="tr-TR" sz="2400" dirty="0">
                <a:latin typeface="Garamond" pitchFamily="18" charset="0"/>
              </a:rPr>
              <a:t>şekilde yeniden gözden geçirmelidir</a:t>
            </a:r>
            <a:r>
              <a:rPr lang="tr-TR" sz="2400" dirty="0" smtClean="0">
                <a:latin typeface="Garamond" pitchFamily="18" charset="0"/>
              </a:rPr>
              <a:t>.</a:t>
            </a:r>
          </a:p>
          <a:p>
            <a:pPr algn="just">
              <a:lnSpc>
                <a:spcPct val="150000"/>
              </a:lnSpc>
              <a:buFont typeface="Wingdings" pitchFamily="2" charset="2"/>
              <a:buChar char="Ø"/>
              <a:defRPr/>
            </a:pPr>
            <a:r>
              <a:rPr lang="tr-TR" sz="2400" dirty="0" smtClean="0">
                <a:latin typeface="Garamond" pitchFamily="18" charset="0"/>
              </a:rPr>
              <a:t> </a:t>
            </a:r>
            <a:r>
              <a:rPr lang="tr-TR" sz="2400" dirty="0">
                <a:latin typeface="Garamond" pitchFamily="18" charset="0"/>
              </a:rPr>
              <a:t>Bunun için belirli </a:t>
            </a:r>
            <a:r>
              <a:rPr lang="tr-TR" sz="2400" dirty="0" smtClean="0">
                <a:latin typeface="Garamond" pitchFamily="18" charset="0"/>
              </a:rPr>
              <a:t>sürelerde ortak</a:t>
            </a:r>
            <a:r>
              <a:rPr lang="tr-TR" sz="2400" dirty="0">
                <a:latin typeface="Garamond" pitchFamily="18" charset="0"/>
              </a:rPr>
              <a:t> toplantılar yapılması, personelle ilgili alınan kararlarda görüşlerine başvurulması yani </a:t>
            </a:r>
            <a:r>
              <a:rPr lang="tr-TR" sz="2400" b="1" dirty="0">
                <a:latin typeface="Garamond" pitchFamily="18" charset="0"/>
              </a:rPr>
              <a:t>“yeniden düzenlenmiş yönetim</a:t>
            </a:r>
            <a:r>
              <a:rPr lang="tr-TR" sz="2400" dirty="0">
                <a:latin typeface="Garamond" pitchFamily="18" charset="0"/>
              </a:rPr>
              <a:t>“ modeli ile kurumsal yönetişimin gerçekleştirilmesi sağlanmalıdır</a:t>
            </a:r>
            <a:r>
              <a:rPr lang="tr-TR" sz="2400" dirty="0" smtClean="0">
                <a:latin typeface="Garamond" pitchFamily="18" charset="0"/>
              </a:rPr>
              <a:t>.</a:t>
            </a:r>
          </a:p>
          <a:p>
            <a:pPr algn="just">
              <a:lnSpc>
                <a:spcPct val="150000"/>
              </a:lnSpc>
              <a:buFont typeface="Wingdings" pitchFamily="2" charset="2"/>
              <a:buChar char="Ø"/>
              <a:defRPr/>
            </a:pPr>
            <a:r>
              <a:rPr lang="tr-TR" sz="2400" dirty="0" smtClean="0">
                <a:latin typeface="Garamond" pitchFamily="18" charset="0"/>
              </a:rPr>
              <a:t> “Bizim işyerimizde böyle bir şey olmaz” dememelidir.</a:t>
            </a:r>
          </a:p>
          <a:p>
            <a:pPr algn="just">
              <a:lnSpc>
                <a:spcPct val="150000"/>
              </a:lnSpc>
              <a:buFont typeface="Wingdings" pitchFamily="2" charset="2"/>
              <a:buChar char="Ø"/>
              <a:defRPr/>
            </a:pPr>
            <a:r>
              <a:rPr lang="tr-TR" sz="2400" dirty="0" smtClean="0">
                <a:latin typeface="Garamond" pitchFamily="18" charset="0"/>
              </a:rPr>
              <a:t>Diyalog teşvik edilmeli, eleştiriye hak tanınmalı, eleştiren işaretlenmemelidir.</a:t>
            </a:r>
          </a:p>
          <a:p>
            <a:pPr algn="just">
              <a:lnSpc>
                <a:spcPct val="150000"/>
              </a:lnSpc>
              <a:buFont typeface="Wingdings" pitchFamily="2" charset="2"/>
              <a:buChar char="Ø"/>
              <a:defRPr/>
            </a:pPr>
            <a:r>
              <a:rPr lang="tr-TR" sz="2400" dirty="0" smtClean="0">
                <a:latin typeface="Garamond" pitchFamily="18" charset="0"/>
              </a:rPr>
              <a:t>Süper vizyon hizmeti ile duygusal yüklenişler azaltılmalı, sorunların nedenleri birey ve grup tarafından daha iyi anlaşılmalı, çözüm birlikte aranmalıdır.</a:t>
            </a:r>
          </a:p>
          <a:p>
            <a:pPr algn="just">
              <a:lnSpc>
                <a:spcPct val="150000"/>
              </a:lnSpc>
              <a:buFont typeface="Wingdings" pitchFamily="2" charset="2"/>
              <a:buChar char="Ø"/>
              <a:defRPr/>
            </a:pPr>
            <a:r>
              <a:rPr lang="tr-TR" sz="2400" dirty="0" smtClean="0">
                <a:latin typeface="Garamond" pitchFamily="18" charset="0"/>
              </a:rPr>
              <a:t>Sporda olduğu gibi, iş yaşamında da kurallar net ve adil olmalıdır. </a:t>
            </a:r>
          </a:p>
          <a:p>
            <a:pPr marL="109728" indent="0" algn="just" eaLnBrk="1" fontAlgn="auto" hangingPunct="1">
              <a:lnSpc>
                <a:spcPct val="150000"/>
              </a:lnSpc>
              <a:spcAft>
                <a:spcPts val="0"/>
              </a:spcAft>
              <a:buFont typeface="Wingdings" pitchFamily="2" charset="2"/>
              <a:buChar char="Ø"/>
              <a:defRPr/>
            </a:pPr>
            <a:endParaRPr lang="tr-TR" sz="2400" dirty="0">
              <a:latin typeface="Comic Sans MS" pitchFamily="66" charset="0"/>
            </a:endParaRPr>
          </a:p>
          <a:p>
            <a:pPr marL="365760" indent="-256032" eaLnBrk="1" fontAlgn="auto" hangingPunct="1">
              <a:spcAft>
                <a:spcPts val="0"/>
              </a:spcAft>
              <a:buFont typeface="Wingdings 3"/>
              <a:buChar char=""/>
              <a:defRPr/>
            </a:pPr>
            <a:endParaRPr lang="tr-TR"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sz="quarter" idx="1"/>
          </p:nvPr>
        </p:nvSpPr>
        <p:spPr>
          <a:xfrm>
            <a:off x="301752" y="1527048"/>
            <a:ext cx="8518720" cy="4926288"/>
          </a:xfrm>
        </p:spPr>
        <p:txBody>
          <a:bodyPr>
            <a:normAutofit fontScale="25000" lnSpcReduction="20000"/>
          </a:bodyPr>
          <a:lstStyle/>
          <a:p>
            <a:pPr algn="just" fontAlgn="base">
              <a:buNone/>
            </a:pPr>
            <a:r>
              <a:rPr lang="tr-TR" sz="4800" dirty="0" smtClean="0">
                <a:latin typeface="Garamond" pitchFamily="18" charset="0"/>
              </a:rPr>
              <a:t>……….. Üniversitesi Rektörü………… Şok Ceza!</a:t>
            </a:r>
          </a:p>
          <a:p>
            <a:pPr algn="just" fontAlgn="base">
              <a:buNone/>
            </a:pPr>
            <a:r>
              <a:rPr lang="tr-TR" sz="4800" dirty="0" smtClean="0">
                <a:latin typeface="Garamond" pitchFamily="18" charset="0"/>
              </a:rPr>
              <a:t>Bilindiği üzere ………. 2010 yılında YÖK Denetleme Kurulu tarafından iki kez denetlenmişti. Bu denetleme neticesinde Rektör……………. </a:t>
            </a:r>
            <a:r>
              <a:rPr lang="tr-TR" sz="4800" dirty="0" err="1" smtClean="0">
                <a:latin typeface="Garamond" pitchFamily="18" charset="0"/>
              </a:rPr>
              <a:t>mobing</a:t>
            </a:r>
            <a:r>
              <a:rPr lang="tr-TR" sz="4800" dirty="0" smtClean="0">
                <a:latin typeface="Garamond" pitchFamily="18" charset="0"/>
              </a:rPr>
              <a:t> (Psikolojik Taciz ve ayrımcı davranma) suçundan disiplin cezası aldığı söylentileri vardı.</a:t>
            </a:r>
          </a:p>
          <a:p>
            <a:pPr algn="just" fontAlgn="base">
              <a:buNone/>
            </a:pPr>
            <a:r>
              <a:rPr lang="tr-TR" sz="4800" dirty="0" smtClean="0">
                <a:latin typeface="Garamond" pitchFamily="18" charset="0"/>
              </a:rPr>
              <a:t>……………………………hakkında Yükseköğretim Denetleme Kurulu tarafından yapılan soruşturma sonucunda </a:t>
            </a:r>
            <a:r>
              <a:rPr lang="tr-TR" sz="4800" dirty="0" err="1" smtClean="0">
                <a:latin typeface="Garamond" pitchFamily="18" charset="0"/>
              </a:rPr>
              <a:t>subut</a:t>
            </a:r>
            <a:r>
              <a:rPr lang="tr-TR" sz="4800" dirty="0" smtClean="0">
                <a:latin typeface="Garamond" pitchFamily="18" charset="0"/>
              </a:rPr>
              <a:t> bulunan suçlarından dolayı Disiplin Yönetmeliğinin 9/i maddesi uyarınca (GÖREVİN YERİNE GETİRİLMESİNDE DİL, IRK, CİNSİYET, SİYASİ DÜŞÜNCE, FELSEFİ İNANÇ, DİN VE MEZHEP AYIRIMI YAPMAK, KİŞİLERİN YARAR VEYA ZARARINI HEDEF TUTAN DAVRANIŞLARDA BULUNMAK) “1 YIL SÜRE İLE KADEME İLERLEMESININ DURDURULMASI CEZASI” ile cezalandırılması teklif edilmiş sonucunda da Yönetmeliğin 5.maddesi kapsamında değerlendirilerek, “UYARMA CEZASI” ile </a:t>
            </a:r>
            <a:r>
              <a:rPr lang="tr-TR" sz="4800" dirty="0" err="1" smtClean="0">
                <a:latin typeface="Garamond" pitchFamily="18" charset="0"/>
              </a:rPr>
              <a:t>cezalandınlmıştır</a:t>
            </a:r>
            <a:r>
              <a:rPr lang="tr-TR" sz="4800" dirty="0" smtClean="0">
                <a:latin typeface="Garamond" pitchFamily="18" charset="0"/>
              </a:rPr>
              <a:t>. …………..hakkında çok sayıda </a:t>
            </a:r>
            <a:r>
              <a:rPr lang="tr-TR" sz="4800" dirty="0" err="1" smtClean="0">
                <a:latin typeface="Garamond" pitchFamily="18" charset="0"/>
              </a:rPr>
              <a:t>subut</a:t>
            </a:r>
            <a:r>
              <a:rPr lang="tr-TR" sz="4800" dirty="0" smtClean="0">
                <a:latin typeface="Garamond" pitchFamily="18" charset="0"/>
              </a:rPr>
              <a:t> bulan iddialara ilişkin olarak yıllık ceza verme yetkisinin zamanaşımına uğradığı, bu nedenle yapılacak işlem bulunmadığı kararı alındığı yine çok sayıda suçlar hakkında suçların sabit olmasına rağmen5525 Sayılı Memurlar İle Diğer Kamu Görevlilerinin Bazı Disiplin Cezalarının Affı Hakkında Kanun kapsamında ise cezalandırma işlemi yapılmadığı belirtilmektedir.</a:t>
            </a:r>
          </a:p>
          <a:p>
            <a:pPr algn="just" fontAlgn="base">
              <a:buNone/>
            </a:pPr>
            <a:r>
              <a:rPr lang="tr-TR" sz="4800" b="1" dirty="0" smtClean="0">
                <a:latin typeface="Garamond" pitchFamily="18" charset="0"/>
              </a:rPr>
              <a:t>SORUŞTURMADA …………………………….HAKKINDA SABİT BULUNAN SUÇLAR;</a:t>
            </a:r>
            <a:endParaRPr lang="tr-TR" sz="4800" dirty="0" smtClean="0">
              <a:latin typeface="Garamond" pitchFamily="18" charset="0"/>
            </a:endParaRPr>
          </a:p>
          <a:p>
            <a:pPr algn="just" fontAlgn="base">
              <a:buNone/>
            </a:pPr>
            <a:r>
              <a:rPr lang="tr-TR" sz="4800" dirty="0" smtClean="0">
                <a:latin typeface="Garamond" pitchFamily="18" charset="0"/>
              </a:rPr>
              <a:t>1-      Bir Öğretim Üyesinin sicil raporlarını husumetle bozduğundan görevini kötüye kullanmak,</a:t>
            </a:r>
          </a:p>
          <a:p>
            <a:pPr algn="just" fontAlgn="base">
              <a:buNone/>
            </a:pPr>
            <a:r>
              <a:rPr lang="tr-TR" sz="4800" dirty="0" smtClean="0">
                <a:latin typeface="Garamond" pitchFamily="18" charset="0"/>
              </a:rPr>
              <a:t>2-      ÖSYM İl Sınav Merkezi Yöneticisi ve Açıköğretim Fakültesi İl Koordinatörü olarak ayrımcı uygulamalarla gerek üniversite sınavlarında gerek açık öğretim sınavlarında  mobbing uyguladığı akademisyene görev vermemek,</a:t>
            </a:r>
          </a:p>
          <a:p>
            <a:pPr algn="just" fontAlgn="base">
              <a:buNone/>
            </a:pPr>
            <a:r>
              <a:rPr lang="tr-TR" sz="4800" dirty="0" smtClean="0">
                <a:latin typeface="Garamond" pitchFamily="18" charset="0"/>
              </a:rPr>
              <a:t>3-      Bir akademisyene amansız bir mobbing süreci uygulamak ve tecrit etmeye çalışmak,</a:t>
            </a:r>
          </a:p>
          <a:p>
            <a:pPr algn="just" fontAlgn="base">
              <a:buNone/>
            </a:pPr>
            <a:r>
              <a:rPr lang="tr-TR" sz="4800" dirty="0" smtClean="0">
                <a:latin typeface="Garamond" pitchFamily="18" charset="0"/>
              </a:rPr>
              <a:t>4-      Psikolojik baskı uyguladığı akademisyenle ilişki kuranları sindirdiği,</a:t>
            </a:r>
          </a:p>
          <a:p>
            <a:pPr algn="just" fontAlgn="base">
              <a:buNone/>
            </a:pPr>
            <a:r>
              <a:rPr lang="tr-TR" sz="4800" dirty="0" smtClean="0">
                <a:latin typeface="Garamond" pitchFamily="18" charset="0"/>
              </a:rPr>
              <a:t>5-      Bir Şube Müdürüne mobbing uygulamak ve üniversiteye girmesini engellemek,</a:t>
            </a:r>
          </a:p>
          <a:p>
            <a:pPr algn="just" fontAlgn="base">
              <a:buNone/>
            </a:pPr>
            <a:endParaRPr lang="tr-TR" sz="4800" dirty="0" smtClean="0">
              <a:latin typeface="Garamond" pitchFamily="18" charset="0"/>
            </a:endParaRPr>
          </a:p>
          <a:p>
            <a:pPr algn="just" fontAlgn="base">
              <a:buNone/>
            </a:pPr>
            <a:r>
              <a:rPr lang="tr-TR" sz="4800" dirty="0" smtClean="0">
                <a:latin typeface="Garamond" pitchFamily="18" charset="0"/>
              </a:rPr>
              <a:t>TCK 94. maddesi 1.fıkrasında “Bir kişiye karşı insan onuruyla bağdaşmayan ve bedensel veya ruhsal yönden acı çekmesine, algılama veya irade yeteneğinin etkilenmesine, aşağılanmasına yol açacak davranışları gerçekleştiren kamu görevlisi hakkında üç yıldan </a:t>
            </a:r>
            <a:r>
              <a:rPr lang="tr-TR" sz="4800" dirty="0" err="1" smtClean="0">
                <a:latin typeface="Garamond" pitchFamily="18" charset="0"/>
              </a:rPr>
              <a:t>oniki</a:t>
            </a:r>
            <a:r>
              <a:rPr lang="tr-TR" sz="4800" dirty="0" smtClean="0">
                <a:latin typeface="Garamond" pitchFamily="18" charset="0"/>
              </a:rPr>
              <a:t> yıla kadar hapis cezasına hükmolunur.” Hükmü yer almaktadır. </a:t>
            </a:r>
          </a:p>
          <a:p>
            <a:pPr algn="just" fontAlgn="base">
              <a:buNone/>
            </a:pPr>
            <a:r>
              <a:rPr lang="tr-TR" sz="4800" dirty="0" smtClean="0">
                <a:latin typeface="Garamond" pitchFamily="18" charset="0"/>
              </a:rPr>
              <a:t>Yine kulislerde Üniversite tarafından yürütülen Türkiye’de Avrupa Vatandaşlığını Teşvik Etmek konulu AB projesi kapsamında bir dosyanın Başbakanlık Teftiş Kurulu tarafından incelendiği, Üniversite Derneğine ilişkin usulsüzlük iddialarına ise İçişleri Bakanlığının el attığı konuşulmaktadır..Mart ayı içerisinde YÖK tarafından ………….ve kurmay heyetini içine alan çok sayıda idareciye YÖK tarafından ceza ve disiplin soruşturmaları açılmıştır. Seçimler nedeniyle ertelenen soruşturmalar kapsamında önümüzdeki ay içinde  ……………………Denetleme Kurulu üyeleri tarafından ifadeye çağrılacağı belirtilmektedir.</a:t>
            </a:r>
          </a:p>
          <a:p>
            <a:pPr fontAlgn="base"/>
            <a:endParaRPr lang="tr-TR" sz="4800" dirty="0" smtClean="0">
              <a:latin typeface="Garamond" pitchFamily="18" charset="0"/>
            </a:endParaRPr>
          </a:p>
          <a:p>
            <a:pPr fontAlgn="base"/>
            <a:endParaRPr lang="tr-TR" dirty="0" smtClean="0"/>
          </a:p>
          <a:p>
            <a:endParaRPr lang="tr-TR"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İçerik Yer Tutucusu"/>
          <p:cNvSpPr>
            <a:spLocks noGrp="1"/>
          </p:cNvSpPr>
          <p:nvPr>
            <p:ph sz="quarter" idx="1"/>
          </p:nvPr>
        </p:nvSpPr>
        <p:spPr>
          <a:xfrm>
            <a:off x="301752" y="1527048"/>
            <a:ext cx="8503920" cy="3774160"/>
          </a:xfrm>
        </p:spPr>
        <p:txBody>
          <a:bodyPr>
            <a:normAutofit/>
          </a:bodyPr>
          <a:lstStyle/>
          <a:p>
            <a:pPr algn="ctr">
              <a:buNone/>
            </a:pPr>
            <a:endParaRPr lang="tr-TR" sz="3600" dirty="0" smtClean="0"/>
          </a:p>
          <a:p>
            <a:pPr algn="ctr">
              <a:buNone/>
            </a:pPr>
            <a:endParaRPr lang="tr-TR" sz="1800" dirty="0" smtClean="0"/>
          </a:p>
          <a:p>
            <a:pPr algn="ctr">
              <a:buNone/>
            </a:pPr>
            <a:endParaRPr lang="tr-TR" sz="1800" dirty="0"/>
          </a:p>
          <a:p>
            <a:pPr algn="ctr">
              <a:buNone/>
            </a:pPr>
            <a:endParaRPr lang="tr-TR" sz="1800" dirty="0" smtClean="0"/>
          </a:p>
          <a:p>
            <a:pPr algn="ctr">
              <a:buNone/>
            </a:pPr>
            <a:endParaRPr lang="tr-TR" sz="1800" dirty="0"/>
          </a:p>
          <a:p>
            <a:pPr algn="ctr">
              <a:buNone/>
            </a:pPr>
            <a:endParaRPr lang="tr-TR" sz="1800" dirty="0" smtClean="0"/>
          </a:p>
          <a:p>
            <a:pPr algn="ctr">
              <a:buNone/>
            </a:pPr>
            <a:r>
              <a:rPr lang="tr-TR" sz="1800" dirty="0" smtClean="0"/>
              <a:t>6698 </a:t>
            </a:r>
            <a:r>
              <a:rPr lang="tr-TR" sz="1800" dirty="0"/>
              <a:t>sayılı KVKK gereği; hazırlayan </a:t>
            </a:r>
            <a:r>
              <a:rPr lang="tr-TR" sz="1800" dirty="0" smtClean="0"/>
              <a:t>kişinin bilgileri sunumdan </a:t>
            </a:r>
            <a:r>
              <a:rPr lang="tr-TR" sz="1800" dirty="0"/>
              <a:t>kaldırılmıştır. </a:t>
            </a:r>
          </a:p>
          <a:p>
            <a:pPr algn="ctr">
              <a:buNone/>
            </a:pPr>
            <a:r>
              <a:rPr lang="tr-TR" sz="1800" dirty="0"/>
              <a:t>Bilgi İçin: 232 248 33 21 </a:t>
            </a:r>
          </a:p>
          <a:p>
            <a:pPr algn="ctr">
              <a:buNone/>
            </a:pPr>
            <a:endParaRPr lang="tr-TR" sz="3600" dirty="0" smtClean="0"/>
          </a:p>
        </p:txBody>
      </p:sp>
      <p:sp>
        <p:nvSpPr>
          <p:cNvPr id="6" name="5 Dikdörtgen"/>
          <p:cNvSpPr/>
          <p:nvPr/>
        </p:nvSpPr>
        <p:spPr>
          <a:xfrm>
            <a:off x="6948264" y="5805264"/>
            <a:ext cx="237566" cy="369332"/>
          </a:xfrm>
          <a:prstGeom prst="rect">
            <a:avLst/>
          </a:prstGeom>
        </p:spPr>
        <p:txBody>
          <a:bodyPr wrap="none">
            <a:spAutoFit/>
          </a:bodyPr>
          <a:lstStyle/>
          <a:p>
            <a:r>
              <a:rPr lang="tr-TR"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a:t>
            </a:r>
            <a:endParaRPr lang="tr-TR"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Kent">
  <a:themeElements>
    <a:clrScheme name="Kent">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Kent">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Kent">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3796</TotalTime>
  <Words>2364</Words>
  <Application>Microsoft Office PowerPoint</Application>
  <PresentationFormat>Ekran Gösterisi (4:3)</PresentationFormat>
  <Paragraphs>283</Paragraphs>
  <Slides>41</Slides>
  <Notes>4</Notes>
  <HiddenSlides>0</HiddenSlides>
  <MMClips>0</MMClips>
  <ScaleCrop>false</ScaleCrop>
  <HeadingPairs>
    <vt:vector size="6" baseType="variant">
      <vt:variant>
        <vt:lpstr>Tema</vt:lpstr>
      </vt:variant>
      <vt:variant>
        <vt:i4>1</vt:i4>
      </vt:variant>
      <vt:variant>
        <vt:lpstr>Katıştırılmış OLE Hizmet Programları</vt:lpstr>
      </vt:variant>
      <vt:variant>
        <vt:i4>1</vt:i4>
      </vt:variant>
      <vt:variant>
        <vt:lpstr>Slayt Başlıkları</vt:lpstr>
      </vt:variant>
      <vt:variant>
        <vt:i4>41</vt:i4>
      </vt:variant>
    </vt:vector>
  </HeadingPairs>
  <TitlesOfParts>
    <vt:vector size="43" baseType="lpstr">
      <vt:lpstr>Kent</vt:lpstr>
      <vt:lpstr>Acrobat Document</vt:lpstr>
      <vt:lpstr>PowerPoint Sunusu</vt:lpstr>
      <vt:lpstr>     GERÇEK MOBBİNG VAKALARINDAN BİR KAÇ ÖRNEK </vt:lpstr>
      <vt:lpstr>     GERÇEK MOBBİNG VAKALARINDAN BİR KAÇ ÖRNEK </vt:lpstr>
      <vt:lpstr>     GERÇEK MOBBİNG VAKALARINDAN BİR KAÇ ÖRNEK </vt:lpstr>
      <vt:lpstr>PowerPoint Sunusu</vt:lpstr>
      <vt:lpstr>     BUGÜN NELERDEN SÖZ EDECEĞİZ? </vt:lpstr>
      <vt:lpstr>PowerPoint Sunusu</vt:lpstr>
      <vt:lpstr>MOBBİNG NEDİR?</vt:lpstr>
      <vt:lpstr>MOBBİNG NEDİR?</vt:lpstr>
      <vt:lpstr>BİR FİİLİN MOBBİNG OLMASI İÇİN;</vt:lpstr>
      <vt:lpstr>MOBBİNG SÜRECİ</vt:lpstr>
      <vt:lpstr>PowerPoint Sunusu</vt:lpstr>
      <vt:lpstr>  MOBBİNGİN KOŞULLARI</vt:lpstr>
      <vt:lpstr>MOBBİNGİN ORTAYA ÇIKMA NEDENLERİ</vt:lpstr>
      <vt:lpstr>Mobbing Ne Değildir?</vt:lpstr>
      <vt:lpstr>Mobbing Çeşitleri</vt:lpstr>
      <vt:lpstr>En Çok Karşılaşılan Mobbing Davranışları Nelerdir?</vt:lpstr>
      <vt:lpstr>Mobbing Süreci</vt:lpstr>
      <vt:lpstr>En Çok Mobbing Başvurusu Yapan Kamu Kurumları  (Başvuru Sayısı Fazladan Aza)</vt:lpstr>
      <vt:lpstr>Mobbing Görülme Sıklığını Etkileyen Faktörler</vt:lpstr>
      <vt:lpstr>Mobbinge Uğrayanların  Özellikleri</vt:lpstr>
      <vt:lpstr>Sosyo-Demografik Özellikler</vt:lpstr>
      <vt:lpstr>  Mobbing Uygulayanların Profili (Saldırganlar,Tacizciler,Zorba)</vt:lpstr>
      <vt:lpstr>Mobbingin Sonuçları</vt:lpstr>
      <vt:lpstr>Mobbingin Kişisel Sonuçları</vt:lpstr>
      <vt:lpstr>Mağdur Üzerine Etkileri</vt:lpstr>
      <vt:lpstr>PowerPoint Sunusu</vt:lpstr>
      <vt:lpstr>Örgüt  Üzerine Etkisi</vt:lpstr>
      <vt:lpstr>PowerPoint Sunusu</vt:lpstr>
      <vt:lpstr>Mobbing Sürecinde Özgüven Geliştirenler</vt:lpstr>
      <vt:lpstr>PowerPoint Sunusu</vt:lpstr>
      <vt:lpstr>Mobbing Sürecinde Alınması Gereken Tedbirler</vt:lpstr>
      <vt:lpstr>Mobbing Sürecinde Alınması Gereken Tedbirler</vt:lpstr>
      <vt:lpstr>TCK’da Suç olarak Düzenlenmiş Mobbing Aracı Olarak Kullanılan Fiiller</vt:lpstr>
      <vt:lpstr>  Mobbing’de Nasıl Bir Yol İzlenmeli? </vt:lpstr>
      <vt:lpstr>Mobbingi Önleme</vt:lpstr>
      <vt:lpstr>Bireysel Tutum</vt:lpstr>
      <vt:lpstr>Örgütsel Tutum</vt:lpstr>
      <vt:lpstr>Örgütsel Tutum</vt:lpstr>
      <vt:lpstr>PowerPoint Sunusu</vt:lpstr>
      <vt:lpstr>PowerPoint Sunusu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MOBBİNG</dc:title>
  <dc:creator>Nurdan</dc:creator>
  <cp:lastModifiedBy>Ruhiye TARGAY</cp:lastModifiedBy>
  <cp:revision>507</cp:revision>
  <dcterms:created xsi:type="dcterms:W3CDTF">2013-02-12T08:54:41Z</dcterms:created>
  <dcterms:modified xsi:type="dcterms:W3CDTF">2022-01-04T13:23:46Z</dcterms:modified>
</cp:coreProperties>
</file>