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 id="2147483761" r:id="rId2"/>
  </p:sldMasterIdLst>
  <p:sldIdLst>
    <p:sldId id="256" r:id="rId3"/>
    <p:sldId id="273" r:id="rId4"/>
    <p:sldId id="274" r:id="rId5"/>
    <p:sldId id="275" r:id="rId6"/>
    <p:sldId id="258" r:id="rId7"/>
    <p:sldId id="259" r:id="rId8"/>
    <p:sldId id="277" r:id="rId9"/>
    <p:sldId id="279" r:id="rId10"/>
    <p:sldId id="280" r:id="rId11"/>
    <p:sldId id="281" r:id="rId12"/>
    <p:sldId id="282" r:id="rId13"/>
    <p:sldId id="283" r:id="rId14"/>
    <p:sldId id="285" r:id="rId15"/>
    <p:sldId id="287" r:id="rId16"/>
    <p:sldId id="288" r:id="rId17"/>
    <p:sldId id="300" r:id="rId18"/>
    <p:sldId id="301" r:id="rId19"/>
    <p:sldId id="302" r:id="rId20"/>
    <p:sldId id="289" r:id="rId21"/>
    <p:sldId id="290" r:id="rId22"/>
    <p:sldId id="284" r:id="rId23"/>
    <p:sldId id="341" r:id="rId24"/>
    <p:sldId id="262" r:id="rId25"/>
    <p:sldId id="269" r:id="rId26"/>
    <p:sldId id="263" r:id="rId27"/>
    <p:sldId id="291" r:id="rId28"/>
    <p:sldId id="292" r:id="rId29"/>
    <p:sldId id="294" r:id="rId30"/>
    <p:sldId id="293" r:id="rId31"/>
    <p:sldId id="271" r:id="rId32"/>
    <p:sldId id="297" r:id="rId33"/>
    <p:sldId id="298" r:id="rId34"/>
    <p:sldId id="346" r:id="rId35"/>
    <p:sldId id="295" r:id="rId36"/>
    <p:sldId id="296" r:id="rId37"/>
    <p:sldId id="344" r:id="rId38"/>
    <p:sldId id="303" r:id="rId39"/>
    <p:sldId id="306" r:id="rId40"/>
    <p:sldId id="309" r:id="rId41"/>
    <p:sldId id="311" r:id="rId42"/>
    <p:sldId id="312" r:id="rId43"/>
    <p:sldId id="313" r:id="rId44"/>
    <p:sldId id="314" r:id="rId45"/>
    <p:sldId id="315" r:id="rId46"/>
    <p:sldId id="316" r:id="rId47"/>
    <p:sldId id="317" r:id="rId48"/>
    <p:sldId id="318" r:id="rId49"/>
    <p:sldId id="320" r:id="rId50"/>
    <p:sldId id="321" r:id="rId51"/>
    <p:sldId id="322" r:id="rId52"/>
    <p:sldId id="323" r:id="rId53"/>
    <p:sldId id="324" r:id="rId54"/>
    <p:sldId id="325" r:id="rId55"/>
    <p:sldId id="326" r:id="rId56"/>
    <p:sldId id="327" r:id="rId57"/>
    <p:sldId id="328" r:id="rId58"/>
    <p:sldId id="329" r:id="rId59"/>
    <p:sldId id="330" r:id="rId60"/>
    <p:sldId id="331" r:id="rId61"/>
    <p:sldId id="332" r:id="rId62"/>
    <p:sldId id="333" r:id="rId63"/>
    <p:sldId id="334" r:id="rId64"/>
    <p:sldId id="342" r:id="rId65"/>
    <p:sldId id="343" r:id="rId66"/>
    <p:sldId id="340" r:id="rId67"/>
    <p:sldId id="345" r:id="rId68"/>
  </p:sldIdLst>
  <p:sldSz cx="9144000" cy="6858000" type="screen4x3"/>
  <p:notesSz cx="6858000" cy="9144000"/>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454" autoAdjust="0"/>
    <p:restoredTop sz="94660"/>
  </p:normalViewPr>
  <p:slideViewPr>
    <p:cSldViewPr>
      <p:cViewPr>
        <p:scale>
          <a:sx n="77" d="100"/>
          <a:sy n="77" d="100"/>
        </p:scale>
        <p:origin x="-1212" y="19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 Type="http://schemas.openxmlformats.org/officeDocument/2006/relationships/slide" Target="slides/slide5.xml"/><Relationship Id="rId71"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tableStyles" Target="tableStyle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4530"/>
            <a:ext cx="6858000" cy="2387600"/>
          </a:xfrm>
        </p:spPr>
        <p:txBody>
          <a:bodyPr anchor="b">
            <a:normAutofit/>
          </a:bodyPr>
          <a:lstStyle>
            <a:lvl1pPr algn="ctr">
              <a:defRPr sz="4500"/>
            </a:lvl1pPr>
          </a:lstStyle>
          <a:p>
            <a:r>
              <a:rPr lang="tr-TR" smtClean="0"/>
              <a:t>Asıl başlık stili için tıklatın</a:t>
            </a:r>
            <a:endParaRPr lang="en-US" dirty="0"/>
          </a:p>
        </p:txBody>
      </p:sp>
      <p:sp>
        <p:nvSpPr>
          <p:cNvPr id="3" name="Subtitle 2"/>
          <p:cNvSpPr>
            <a:spLocks noGrp="1"/>
          </p:cNvSpPr>
          <p:nvPr>
            <p:ph type="subTitle" idx="1"/>
          </p:nvPr>
        </p:nvSpPr>
        <p:spPr>
          <a:xfrm>
            <a:off x="1143000" y="3602038"/>
            <a:ext cx="6858000" cy="1655762"/>
          </a:xfrm>
        </p:spPr>
        <p:txBody>
          <a:bodyPr>
            <a:normAutofit/>
          </a:bodyPr>
          <a:lstStyle>
            <a:lvl1pPr marL="0" indent="0" algn="ctr">
              <a:buNone/>
              <a:defRPr sz="1800">
                <a:solidFill>
                  <a:schemeClr val="tx1">
                    <a:lumMod val="75000"/>
                    <a:lumOff val="25000"/>
                  </a:schemeClr>
                </a:solidFill>
              </a:defRPr>
            </a:lvl1pPr>
            <a:lvl2pPr marL="342900" indent="0" algn="ctr">
              <a:buNone/>
              <a:defRPr sz="2100"/>
            </a:lvl2pPr>
            <a:lvl3pPr marL="685800" indent="0" algn="ctr">
              <a:buNone/>
              <a:defRPr sz="1800"/>
            </a:lvl3pPr>
            <a:lvl4pPr marL="1028700" indent="0" algn="ctr">
              <a:buNone/>
              <a:defRPr sz="1500"/>
            </a:lvl4pPr>
            <a:lvl5pPr marL="1371600" indent="0" algn="ctr">
              <a:buNone/>
              <a:defRPr sz="1500"/>
            </a:lvl5pPr>
            <a:lvl6pPr marL="1714500" indent="0" algn="ctr">
              <a:buNone/>
              <a:defRPr sz="1500"/>
            </a:lvl6pPr>
            <a:lvl7pPr marL="2057400" indent="0" algn="ctr">
              <a:buNone/>
              <a:defRPr sz="1500"/>
            </a:lvl7pPr>
            <a:lvl8pPr marL="2400300" indent="0" algn="ctr">
              <a:buNone/>
              <a:defRPr sz="1500"/>
            </a:lvl8pPr>
            <a:lvl9pPr marL="2743200" indent="0" algn="ctr">
              <a:buNone/>
              <a:defRPr sz="1500"/>
            </a:lvl9pPr>
          </a:lstStyle>
          <a:p>
            <a:r>
              <a:rPr lang="tr-TR" smtClean="0"/>
              <a:t>Asıl alt başlık stilini düzenlemek için tıklatın</a:t>
            </a:r>
            <a:endParaRPr lang="en-US" dirty="0"/>
          </a:p>
        </p:txBody>
      </p:sp>
      <p:sp>
        <p:nvSpPr>
          <p:cNvPr id="4" name="Date Placeholder 3"/>
          <p:cNvSpPr>
            <a:spLocks noGrp="1"/>
          </p:cNvSpPr>
          <p:nvPr>
            <p:ph type="dt" sz="half" idx="10"/>
          </p:nvPr>
        </p:nvSpPr>
        <p:spPr/>
        <p:txBody>
          <a:bodyPr/>
          <a:lstStyle/>
          <a:p>
            <a:fld id="{177EC942-A975-4BE1-901C-1D66731E8FD7}" type="datetimeFigureOut">
              <a:rPr lang="tr-TR" smtClean="0"/>
              <a:pPr/>
              <a:t>04.01.2022</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1556BE50-8226-44D4-BB14-5A3B7DCE5B87}" type="slidenum">
              <a:rPr lang="tr-TR" smtClean="0"/>
              <a:pPr/>
              <a:t>‹#›</a:t>
            </a:fld>
            <a:endParaRPr lang="tr-TR"/>
          </a:p>
        </p:txBody>
      </p:sp>
    </p:spTree>
    <p:extLst>
      <p:ext uri="{BB962C8B-B14F-4D97-AF65-F5344CB8AC3E}">
        <p14:creationId xmlns:p14="http://schemas.microsoft.com/office/powerpoint/2010/main" val="33118105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Asıl başlık stili için tıklatın</a:t>
            </a:r>
            <a:endParaRPr lang="en-US" dirty="0"/>
          </a:p>
        </p:txBody>
      </p:sp>
      <p:sp>
        <p:nvSpPr>
          <p:cNvPr id="3" name="Content Placeholder 2"/>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Date Placeholder 3"/>
          <p:cNvSpPr>
            <a:spLocks noGrp="1"/>
          </p:cNvSpPr>
          <p:nvPr>
            <p:ph type="dt" sz="half" idx="10"/>
          </p:nvPr>
        </p:nvSpPr>
        <p:spPr/>
        <p:txBody>
          <a:bodyPr/>
          <a:lstStyle/>
          <a:p>
            <a:fld id="{177EC942-A975-4BE1-901C-1D66731E8FD7}" type="datetimeFigureOut">
              <a:rPr lang="tr-TR" smtClean="0"/>
              <a:pPr/>
              <a:t>04.01.2022</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1556BE50-8226-44D4-BB14-5A3B7DCE5B87}" type="slidenum">
              <a:rPr lang="tr-TR" smtClean="0"/>
              <a:pPr/>
              <a:t>‹#›</a:t>
            </a:fld>
            <a:endParaRPr lang="tr-TR"/>
          </a:p>
        </p:txBody>
      </p:sp>
    </p:spTree>
    <p:extLst>
      <p:ext uri="{BB962C8B-B14F-4D97-AF65-F5344CB8AC3E}">
        <p14:creationId xmlns:p14="http://schemas.microsoft.com/office/powerpoint/2010/main" val="22681660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Title 1"/>
          <p:cNvSpPr>
            <a:spLocks noGrp="1"/>
          </p:cNvSpPr>
          <p:nvPr>
            <p:ph type="title"/>
          </p:nvPr>
        </p:nvSpPr>
        <p:spPr>
          <a:xfrm>
            <a:off x="623888" y="1712423"/>
            <a:ext cx="7886700" cy="2851208"/>
          </a:xfrm>
        </p:spPr>
        <p:txBody>
          <a:bodyPr anchor="b">
            <a:normAutofit/>
          </a:bodyPr>
          <a:lstStyle>
            <a:lvl1pPr>
              <a:defRPr sz="4500" b="0"/>
            </a:lvl1pPr>
          </a:lstStyle>
          <a:p>
            <a:r>
              <a:rPr lang="tr-TR" smtClean="0"/>
              <a:t>Asıl başlık stili için tıklatın</a:t>
            </a:r>
            <a:endParaRPr lang="en-US" dirty="0"/>
          </a:p>
        </p:txBody>
      </p:sp>
      <p:sp>
        <p:nvSpPr>
          <p:cNvPr id="3" name="Text Placeholder 2"/>
          <p:cNvSpPr>
            <a:spLocks noGrp="1"/>
          </p:cNvSpPr>
          <p:nvPr>
            <p:ph type="body" idx="1"/>
          </p:nvPr>
        </p:nvSpPr>
        <p:spPr>
          <a:xfrm>
            <a:off x="623888" y="4552634"/>
            <a:ext cx="7886700" cy="1500187"/>
          </a:xfrm>
        </p:spPr>
        <p:txBody>
          <a:bodyPr anchor="t">
            <a:normAutofit/>
          </a:bodyPr>
          <a:lstStyle>
            <a:lvl1pPr marL="0" indent="0">
              <a:buNone/>
              <a:defRPr sz="1800">
                <a:solidFill>
                  <a:schemeClr val="tx1">
                    <a:lumMod val="75000"/>
                    <a:lumOff val="25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tr-TR" smtClean="0"/>
              <a:t>Asıl metin stillerini düzenlemek için tıklatın</a:t>
            </a:r>
          </a:p>
        </p:txBody>
      </p:sp>
      <p:sp>
        <p:nvSpPr>
          <p:cNvPr id="4" name="Date Placeholder 3"/>
          <p:cNvSpPr>
            <a:spLocks noGrp="1"/>
          </p:cNvSpPr>
          <p:nvPr>
            <p:ph type="dt" sz="half" idx="10"/>
          </p:nvPr>
        </p:nvSpPr>
        <p:spPr/>
        <p:txBody>
          <a:bodyPr/>
          <a:lstStyle/>
          <a:p>
            <a:fld id="{177EC942-A975-4BE1-901C-1D66731E8FD7}" type="datetimeFigureOut">
              <a:rPr lang="tr-TR" smtClean="0"/>
              <a:pPr/>
              <a:t>04.01.2022</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1556BE50-8226-44D4-BB14-5A3B7DCE5B87}" type="slidenum">
              <a:rPr lang="tr-TR" smtClean="0"/>
              <a:pPr/>
              <a:t>‹#›</a:t>
            </a:fld>
            <a:endParaRPr lang="tr-TR"/>
          </a:p>
        </p:txBody>
      </p:sp>
    </p:spTree>
    <p:extLst>
      <p:ext uri="{BB962C8B-B14F-4D97-AF65-F5344CB8AC3E}">
        <p14:creationId xmlns:p14="http://schemas.microsoft.com/office/powerpoint/2010/main" val="8327604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Asıl başlık stili için tıklatın</a:t>
            </a:r>
            <a:endParaRPr lang="en-US" dirty="0"/>
          </a:p>
        </p:txBody>
      </p:sp>
      <p:sp>
        <p:nvSpPr>
          <p:cNvPr id="3" name="Content Placeholder 2"/>
          <p:cNvSpPr>
            <a:spLocks noGrp="1"/>
          </p:cNvSpPr>
          <p:nvPr>
            <p:ph sz="half" idx="1"/>
          </p:nvPr>
        </p:nvSpPr>
        <p:spPr>
          <a:xfrm>
            <a:off x="633845" y="1828801"/>
            <a:ext cx="3886200" cy="4351337"/>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Content Placeholder 3"/>
          <p:cNvSpPr>
            <a:spLocks noGrp="1"/>
          </p:cNvSpPr>
          <p:nvPr>
            <p:ph sz="half" idx="2"/>
          </p:nvPr>
        </p:nvSpPr>
        <p:spPr>
          <a:xfrm>
            <a:off x="4629150" y="1828801"/>
            <a:ext cx="3886200" cy="4351337"/>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5" name="Date Placeholder 4"/>
          <p:cNvSpPr>
            <a:spLocks noGrp="1"/>
          </p:cNvSpPr>
          <p:nvPr>
            <p:ph type="dt" sz="half" idx="10"/>
          </p:nvPr>
        </p:nvSpPr>
        <p:spPr/>
        <p:txBody>
          <a:bodyPr/>
          <a:lstStyle/>
          <a:p>
            <a:fld id="{177EC942-A975-4BE1-901C-1D66731E8FD7}" type="datetimeFigureOut">
              <a:rPr lang="tr-TR" smtClean="0"/>
              <a:pPr/>
              <a:t>04.01.2022</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1556BE50-8226-44D4-BB14-5A3B7DCE5B87}" type="slidenum">
              <a:rPr lang="tr-TR" smtClean="0"/>
              <a:pPr/>
              <a:t>‹#›</a:t>
            </a:fld>
            <a:endParaRPr lang="tr-TR"/>
          </a:p>
        </p:txBody>
      </p:sp>
    </p:spTree>
    <p:extLst>
      <p:ext uri="{BB962C8B-B14F-4D97-AF65-F5344CB8AC3E}">
        <p14:creationId xmlns:p14="http://schemas.microsoft.com/office/powerpoint/2010/main" val="5827255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Karşılaştırma">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633845" y="1681851"/>
            <a:ext cx="3867150" cy="825699"/>
          </a:xfrm>
        </p:spPr>
        <p:txBody>
          <a:bodyPr anchor="b">
            <a:normAutofit/>
          </a:bodyPr>
          <a:lstStyle>
            <a:lvl1pPr marL="0" indent="0">
              <a:spcBef>
                <a:spcPts val="0"/>
              </a:spcBef>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tr-TR" smtClean="0"/>
              <a:t>Asıl metin stillerini düzenlemek için tıklatın</a:t>
            </a:r>
          </a:p>
        </p:txBody>
      </p:sp>
      <p:sp>
        <p:nvSpPr>
          <p:cNvPr id="4" name="Content Placeholder 3"/>
          <p:cNvSpPr>
            <a:spLocks noGrp="1"/>
          </p:cNvSpPr>
          <p:nvPr>
            <p:ph sz="half" idx="2"/>
          </p:nvPr>
        </p:nvSpPr>
        <p:spPr>
          <a:xfrm>
            <a:off x="633845" y="2507551"/>
            <a:ext cx="3867150" cy="3680525"/>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5" name="Text Placeholder 4"/>
          <p:cNvSpPr>
            <a:spLocks noGrp="1"/>
          </p:cNvSpPr>
          <p:nvPr>
            <p:ph type="body" sz="quarter" idx="3"/>
          </p:nvPr>
        </p:nvSpPr>
        <p:spPr>
          <a:xfrm>
            <a:off x="4629150" y="1681851"/>
            <a:ext cx="3886201" cy="825698"/>
          </a:xfrm>
        </p:spPr>
        <p:txBody>
          <a:bodyPr anchor="b"/>
          <a:lstStyle>
            <a:lvl1pPr marL="0" indent="0">
              <a:spcBef>
                <a:spcPts val="0"/>
              </a:spcBef>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tr-TR" smtClean="0"/>
              <a:t>Asıl metin stillerini düzenlemek için tıklatın</a:t>
            </a:r>
          </a:p>
        </p:txBody>
      </p:sp>
      <p:sp>
        <p:nvSpPr>
          <p:cNvPr id="6" name="Content Placeholder 5"/>
          <p:cNvSpPr>
            <a:spLocks noGrp="1"/>
          </p:cNvSpPr>
          <p:nvPr>
            <p:ph sz="quarter" idx="4"/>
          </p:nvPr>
        </p:nvSpPr>
        <p:spPr>
          <a:xfrm>
            <a:off x="4629150" y="2507551"/>
            <a:ext cx="3886201" cy="3680525"/>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7" name="Date Placeholder 6"/>
          <p:cNvSpPr>
            <a:spLocks noGrp="1"/>
          </p:cNvSpPr>
          <p:nvPr>
            <p:ph type="dt" sz="half" idx="10"/>
          </p:nvPr>
        </p:nvSpPr>
        <p:spPr/>
        <p:txBody>
          <a:bodyPr/>
          <a:lstStyle/>
          <a:p>
            <a:fld id="{177EC942-A975-4BE1-901C-1D66731E8FD7}" type="datetimeFigureOut">
              <a:rPr lang="tr-TR" smtClean="0"/>
              <a:pPr/>
              <a:t>04.01.2022</a:t>
            </a:fld>
            <a:endParaRPr lang="tr-TR"/>
          </a:p>
        </p:txBody>
      </p:sp>
      <p:sp>
        <p:nvSpPr>
          <p:cNvPr id="8" name="Footer Placeholder 7"/>
          <p:cNvSpPr>
            <a:spLocks noGrp="1"/>
          </p:cNvSpPr>
          <p:nvPr>
            <p:ph type="ftr" sz="quarter" idx="11"/>
          </p:nvPr>
        </p:nvSpPr>
        <p:spPr/>
        <p:txBody>
          <a:bodyPr/>
          <a:lstStyle/>
          <a:p>
            <a:endParaRPr lang="tr-TR"/>
          </a:p>
        </p:txBody>
      </p:sp>
      <p:sp>
        <p:nvSpPr>
          <p:cNvPr id="9" name="Slide Number Placeholder 8"/>
          <p:cNvSpPr>
            <a:spLocks noGrp="1"/>
          </p:cNvSpPr>
          <p:nvPr>
            <p:ph type="sldNum" sz="quarter" idx="12"/>
          </p:nvPr>
        </p:nvSpPr>
        <p:spPr/>
        <p:txBody>
          <a:bodyPr/>
          <a:lstStyle/>
          <a:p>
            <a:fld id="{1556BE50-8226-44D4-BB14-5A3B7DCE5B87}" type="slidenum">
              <a:rPr lang="tr-TR" smtClean="0"/>
              <a:pPr/>
              <a:t>‹#›</a:t>
            </a:fld>
            <a:endParaRPr lang="tr-TR"/>
          </a:p>
        </p:txBody>
      </p:sp>
      <p:sp>
        <p:nvSpPr>
          <p:cNvPr id="10" name="Title 9"/>
          <p:cNvSpPr>
            <a:spLocks noGrp="1"/>
          </p:cNvSpPr>
          <p:nvPr>
            <p:ph type="title"/>
          </p:nvPr>
        </p:nvSpPr>
        <p:spPr/>
        <p:txBody>
          <a:bodyPr/>
          <a:lstStyle/>
          <a:p>
            <a:r>
              <a:rPr lang="tr-TR" smtClean="0"/>
              <a:t>Asıl başlık stili için tıklatın</a:t>
            </a:r>
            <a:endParaRPr lang="en-US" dirty="0"/>
          </a:p>
        </p:txBody>
      </p:sp>
    </p:spTree>
    <p:extLst>
      <p:ext uri="{BB962C8B-B14F-4D97-AF65-F5344CB8AC3E}">
        <p14:creationId xmlns:p14="http://schemas.microsoft.com/office/powerpoint/2010/main" val="2190270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Yalnızca Başlık">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177EC942-A975-4BE1-901C-1D66731E8FD7}" type="datetimeFigureOut">
              <a:rPr lang="tr-TR" smtClean="0"/>
              <a:pPr/>
              <a:t>04.01.2022</a:t>
            </a:fld>
            <a:endParaRPr lang="tr-TR"/>
          </a:p>
        </p:txBody>
      </p:sp>
      <p:sp>
        <p:nvSpPr>
          <p:cNvPr id="4" name="Footer Placeholder 3"/>
          <p:cNvSpPr>
            <a:spLocks noGrp="1"/>
          </p:cNvSpPr>
          <p:nvPr>
            <p:ph type="ftr" sz="quarter" idx="11"/>
          </p:nvPr>
        </p:nvSpPr>
        <p:spPr/>
        <p:txBody>
          <a:bodyPr/>
          <a:lstStyle/>
          <a:p>
            <a:endParaRPr lang="tr-TR"/>
          </a:p>
        </p:txBody>
      </p:sp>
      <p:sp>
        <p:nvSpPr>
          <p:cNvPr id="5" name="Slide Number Placeholder 4"/>
          <p:cNvSpPr>
            <a:spLocks noGrp="1"/>
          </p:cNvSpPr>
          <p:nvPr>
            <p:ph type="sldNum" sz="quarter" idx="12"/>
          </p:nvPr>
        </p:nvSpPr>
        <p:spPr/>
        <p:txBody>
          <a:bodyPr/>
          <a:lstStyle/>
          <a:p>
            <a:fld id="{1556BE50-8226-44D4-BB14-5A3B7DCE5B87}" type="slidenum">
              <a:rPr lang="tr-TR" smtClean="0"/>
              <a:pPr/>
              <a:t>‹#›</a:t>
            </a:fld>
            <a:endParaRPr lang="tr-TR"/>
          </a:p>
        </p:txBody>
      </p:sp>
      <p:sp>
        <p:nvSpPr>
          <p:cNvPr id="6" name="Title 5"/>
          <p:cNvSpPr>
            <a:spLocks noGrp="1"/>
          </p:cNvSpPr>
          <p:nvPr>
            <p:ph type="title"/>
          </p:nvPr>
        </p:nvSpPr>
        <p:spPr/>
        <p:txBody>
          <a:bodyPr/>
          <a:lstStyle/>
          <a:p>
            <a:r>
              <a:rPr lang="tr-TR" smtClean="0"/>
              <a:t>Asıl başlık stili için tıklatın</a:t>
            </a:r>
            <a:endParaRPr lang="en-US"/>
          </a:p>
        </p:txBody>
      </p:sp>
    </p:spTree>
    <p:extLst>
      <p:ext uri="{BB962C8B-B14F-4D97-AF65-F5344CB8AC3E}">
        <p14:creationId xmlns:p14="http://schemas.microsoft.com/office/powerpoint/2010/main" val="9659339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77EC942-A975-4BE1-901C-1D66731E8FD7}" type="datetimeFigureOut">
              <a:rPr lang="tr-TR" smtClean="0"/>
              <a:pPr/>
              <a:t>04.01.2022</a:t>
            </a:fld>
            <a:endParaRPr lang="tr-TR"/>
          </a:p>
        </p:txBody>
      </p:sp>
      <p:sp>
        <p:nvSpPr>
          <p:cNvPr id="3" name="Footer Placeholder 2"/>
          <p:cNvSpPr>
            <a:spLocks noGrp="1"/>
          </p:cNvSpPr>
          <p:nvPr>
            <p:ph type="ftr" sz="quarter" idx="11"/>
          </p:nvPr>
        </p:nvSpPr>
        <p:spPr/>
        <p:txBody>
          <a:bodyPr/>
          <a:lstStyle/>
          <a:p>
            <a:endParaRPr lang="tr-TR"/>
          </a:p>
        </p:txBody>
      </p:sp>
      <p:sp>
        <p:nvSpPr>
          <p:cNvPr id="4" name="Slide Number Placeholder 3"/>
          <p:cNvSpPr>
            <a:spLocks noGrp="1"/>
          </p:cNvSpPr>
          <p:nvPr>
            <p:ph type="sldNum" sz="quarter" idx="12"/>
          </p:nvPr>
        </p:nvSpPr>
        <p:spPr/>
        <p:txBody>
          <a:bodyPr/>
          <a:lstStyle/>
          <a:p>
            <a:fld id="{1556BE50-8226-44D4-BB14-5A3B7DCE5B87}" type="slidenum">
              <a:rPr lang="tr-TR" smtClean="0"/>
              <a:pPr/>
              <a:t>‹#›</a:t>
            </a:fld>
            <a:endParaRPr lang="tr-TR"/>
          </a:p>
        </p:txBody>
      </p:sp>
    </p:spTree>
    <p:extLst>
      <p:ext uri="{BB962C8B-B14F-4D97-AF65-F5344CB8AC3E}">
        <p14:creationId xmlns:p14="http://schemas.microsoft.com/office/powerpoint/2010/main" val="12980259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Title 1"/>
          <p:cNvSpPr>
            <a:spLocks noGrp="1"/>
          </p:cNvSpPr>
          <p:nvPr>
            <p:ph type="title"/>
          </p:nvPr>
        </p:nvSpPr>
        <p:spPr>
          <a:xfrm>
            <a:off x="630936" y="457201"/>
            <a:ext cx="2948940" cy="1600197"/>
          </a:xfrm>
        </p:spPr>
        <p:txBody>
          <a:bodyPr anchor="b">
            <a:normAutofit/>
          </a:bodyPr>
          <a:lstStyle>
            <a:lvl1pPr>
              <a:defRPr sz="2400" b="0"/>
            </a:lvl1pPr>
          </a:lstStyle>
          <a:p>
            <a:r>
              <a:rPr lang="tr-TR" smtClean="0"/>
              <a:t>Asıl başlık stili için tıklatın</a:t>
            </a:r>
            <a:endParaRPr lang="en-US" dirty="0"/>
          </a:p>
        </p:txBody>
      </p:sp>
      <p:sp>
        <p:nvSpPr>
          <p:cNvPr id="3" name="Content Placeholder 2"/>
          <p:cNvSpPr>
            <a:spLocks noGrp="1"/>
          </p:cNvSpPr>
          <p:nvPr>
            <p:ph idx="1"/>
          </p:nvPr>
        </p:nvSpPr>
        <p:spPr>
          <a:xfrm>
            <a:off x="3886200" y="990600"/>
            <a:ext cx="4629150" cy="4876800"/>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Text Placeholder 3"/>
          <p:cNvSpPr>
            <a:spLocks noGrp="1"/>
          </p:cNvSpPr>
          <p:nvPr>
            <p:ph type="body" sz="half" idx="2"/>
          </p:nvPr>
        </p:nvSpPr>
        <p:spPr>
          <a:xfrm>
            <a:off x="630936" y="2057399"/>
            <a:ext cx="2948940" cy="3810001"/>
          </a:xfrm>
        </p:spPr>
        <p:txBody>
          <a:bodyPr>
            <a:normAutofit/>
          </a:bodyPr>
          <a:lstStyle>
            <a:lvl1pPr marL="0" indent="0">
              <a:lnSpc>
                <a:spcPct val="90000"/>
              </a:lnSpc>
              <a:buNone/>
              <a:defRPr sz="120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tr-TR" smtClean="0"/>
              <a:t>Asıl metin stillerini düzenlemek için tıklatın</a:t>
            </a:r>
          </a:p>
        </p:txBody>
      </p:sp>
      <p:sp>
        <p:nvSpPr>
          <p:cNvPr id="5" name="Date Placeholder 4"/>
          <p:cNvSpPr>
            <a:spLocks noGrp="1"/>
          </p:cNvSpPr>
          <p:nvPr>
            <p:ph type="dt" sz="half" idx="10"/>
          </p:nvPr>
        </p:nvSpPr>
        <p:spPr/>
        <p:txBody>
          <a:bodyPr/>
          <a:lstStyle/>
          <a:p>
            <a:fld id="{177EC942-A975-4BE1-901C-1D66731E8FD7}" type="datetimeFigureOut">
              <a:rPr lang="tr-TR" smtClean="0"/>
              <a:pPr/>
              <a:t>04.01.2022</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1556BE50-8226-44D4-BB14-5A3B7DCE5B87}" type="slidenum">
              <a:rPr lang="tr-TR" smtClean="0"/>
              <a:pPr/>
              <a:t>‹#›</a:t>
            </a:fld>
            <a:endParaRPr lang="tr-TR"/>
          </a:p>
        </p:txBody>
      </p:sp>
    </p:spTree>
    <p:extLst>
      <p:ext uri="{BB962C8B-B14F-4D97-AF65-F5344CB8AC3E}">
        <p14:creationId xmlns:p14="http://schemas.microsoft.com/office/powerpoint/2010/main" val="40563158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Title 1"/>
          <p:cNvSpPr>
            <a:spLocks noGrp="1"/>
          </p:cNvSpPr>
          <p:nvPr>
            <p:ph type="title"/>
          </p:nvPr>
        </p:nvSpPr>
        <p:spPr>
          <a:xfrm>
            <a:off x="630936" y="457200"/>
            <a:ext cx="2948940" cy="1600200"/>
          </a:xfrm>
        </p:spPr>
        <p:txBody>
          <a:bodyPr anchor="b">
            <a:normAutofit/>
          </a:bodyPr>
          <a:lstStyle>
            <a:lvl1pPr>
              <a:defRPr sz="2400" b="0"/>
            </a:lvl1pPr>
          </a:lstStyle>
          <a:p>
            <a:r>
              <a:rPr lang="tr-TR" smtClean="0"/>
              <a:t>Asıl başlık stili için tıklatın</a:t>
            </a:r>
            <a:endParaRPr lang="en-US" dirty="0"/>
          </a:p>
        </p:txBody>
      </p:sp>
      <p:sp>
        <p:nvSpPr>
          <p:cNvPr id="3" name="Picture Placeholder 2"/>
          <p:cNvSpPr>
            <a:spLocks noGrp="1"/>
          </p:cNvSpPr>
          <p:nvPr>
            <p:ph type="pic" idx="1"/>
          </p:nvPr>
        </p:nvSpPr>
        <p:spPr>
          <a:xfrm>
            <a:off x="3886200" y="990600"/>
            <a:ext cx="4629150" cy="487680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tr-TR" smtClean="0"/>
              <a:t>Resim eklemek için simgeyi tıklatın</a:t>
            </a:r>
            <a:endParaRPr lang="en-US" dirty="0"/>
          </a:p>
        </p:txBody>
      </p:sp>
      <p:sp>
        <p:nvSpPr>
          <p:cNvPr id="4" name="Text Placeholder 3"/>
          <p:cNvSpPr>
            <a:spLocks noGrp="1"/>
          </p:cNvSpPr>
          <p:nvPr>
            <p:ph type="body" sz="half" idx="2"/>
          </p:nvPr>
        </p:nvSpPr>
        <p:spPr>
          <a:xfrm>
            <a:off x="630936" y="2057400"/>
            <a:ext cx="2948940" cy="3810000"/>
          </a:xfrm>
        </p:spPr>
        <p:txBody>
          <a:bodyPr>
            <a:normAutofit/>
          </a:bodyPr>
          <a:lstStyle>
            <a:lvl1pPr marL="0" indent="0">
              <a:lnSpc>
                <a:spcPct val="90000"/>
              </a:lnSpc>
              <a:buNone/>
              <a:defRPr sz="120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tr-TR" smtClean="0"/>
              <a:t>Asıl metin stillerini düzenlemek için tıklatın</a:t>
            </a:r>
          </a:p>
        </p:txBody>
      </p:sp>
      <p:sp>
        <p:nvSpPr>
          <p:cNvPr id="5" name="Date Placeholder 4"/>
          <p:cNvSpPr>
            <a:spLocks noGrp="1"/>
          </p:cNvSpPr>
          <p:nvPr>
            <p:ph type="dt" sz="half" idx="10"/>
          </p:nvPr>
        </p:nvSpPr>
        <p:spPr/>
        <p:txBody>
          <a:bodyPr/>
          <a:lstStyle/>
          <a:p>
            <a:fld id="{177EC942-A975-4BE1-901C-1D66731E8FD7}" type="datetimeFigureOut">
              <a:rPr lang="tr-TR" smtClean="0"/>
              <a:pPr/>
              <a:t>04.01.2022</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1556BE50-8226-44D4-BB14-5A3B7DCE5B87}" type="slidenum">
              <a:rPr lang="tr-TR" smtClean="0"/>
              <a:pPr/>
              <a:t>‹#›</a:t>
            </a:fld>
            <a:endParaRPr lang="tr-TR"/>
          </a:p>
        </p:txBody>
      </p:sp>
    </p:spTree>
    <p:extLst>
      <p:ext uri="{BB962C8B-B14F-4D97-AF65-F5344CB8AC3E}">
        <p14:creationId xmlns:p14="http://schemas.microsoft.com/office/powerpoint/2010/main" val="27718293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Asıl başlık stili için tıklatın</a:t>
            </a:r>
            <a:endParaRPr lang="en-US"/>
          </a:p>
        </p:txBody>
      </p:sp>
      <p:sp>
        <p:nvSpPr>
          <p:cNvPr id="3" name="Vertical Text Placeholder 2"/>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Date Placeholder 3"/>
          <p:cNvSpPr>
            <a:spLocks noGrp="1"/>
          </p:cNvSpPr>
          <p:nvPr>
            <p:ph type="dt" sz="half" idx="10"/>
          </p:nvPr>
        </p:nvSpPr>
        <p:spPr/>
        <p:txBody>
          <a:bodyPr/>
          <a:lstStyle/>
          <a:p>
            <a:fld id="{177EC942-A975-4BE1-901C-1D66731E8FD7}" type="datetimeFigureOut">
              <a:rPr lang="tr-TR" smtClean="0"/>
              <a:pPr/>
              <a:t>04.01.2022</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1556BE50-8226-44D4-BB14-5A3B7DCE5B87}" type="slidenum">
              <a:rPr lang="tr-TR" smtClean="0"/>
              <a:pPr/>
              <a:t>‹#›</a:t>
            </a:fld>
            <a:endParaRPr lang="tr-TR"/>
          </a:p>
        </p:txBody>
      </p:sp>
    </p:spTree>
    <p:extLst>
      <p:ext uri="{BB962C8B-B14F-4D97-AF65-F5344CB8AC3E}">
        <p14:creationId xmlns:p14="http://schemas.microsoft.com/office/powerpoint/2010/main" val="14033269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0362"/>
            <a:ext cx="1971675" cy="5811838"/>
          </a:xfrm>
        </p:spPr>
        <p:txBody>
          <a:bodyPr vert="eaVert"/>
          <a:lstStyle/>
          <a:p>
            <a:r>
              <a:rPr lang="tr-TR" smtClean="0"/>
              <a:t>Asıl başlık stili için tıklatın</a:t>
            </a:r>
            <a:endParaRPr lang="en-US"/>
          </a:p>
        </p:txBody>
      </p:sp>
      <p:sp>
        <p:nvSpPr>
          <p:cNvPr id="3" name="Vertical Text Placeholder 2"/>
          <p:cNvSpPr>
            <a:spLocks noGrp="1"/>
          </p:cNvSpPr>
          <p:nvPr>
            <p:ph type="body" orient="vert" idx="1"/>
          </p:nvPr>
        </p:nvSpPr>
        <p:spPr>
          <a:xfrm>
            <a:off x="628650" y="360363"/>
            <a:ext cx="5800725" cy="5811837"/>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4" name="Date Placeholder 3"/>
          <p:cNvSpPr>
            <a:spLocks noGrp="1"/>
          </p:cNvSpPr>
          <p:nvPr>
            <p:ph type="dt" sz="half" idx="10"/>
          </p:nvPr>
        </p:nvSpPr>
        <p:spPr/>
        <p:txBody>
          <a:bodyPr/>
          <a:lstStyle/>
          <a:p>
            <a:fld id="{177EC942-A975-4BE1-901C-1D66731E8FD7}" type="datetimeFigureOut">
              <a:rPr lang="tr-TR" smtClean="0"/>
              <a:pPr/>
              <a:t>04.01.2022</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1556BE50-8226-44D4-BB14-5A3B7DCE5B87}" type="slidenum">
              <a:rPr lang="tr-TR" smtClean="0"/>
              <a:pPr/>
              <a:t>‹#›</a:t>
            </a:fld>
            <a:endParaRPr lang="tr-TR"/>
          </a:p>
        </p:txBody>
      </p:sp>
    </p:spTree>
    <p:extLst>
      <p:ext uri="{BB962C8B-B14F-4D97-AF65-F5344CB8AC3E}">
        <p14:creationId xmlns:p14="http://schemas.microsoft.com/office/powerpoint/2010/main" val="347855104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Unvan 1"/>
          <p:cNvSpPr>
            <a:spLocks noGrp="1"/>
          </p:cNvSpPr>
          <p:nvPr>
            <p:ph type="ctrTitle"/>
          </p:nvPr>
        </p:nvSpPr>
        <p:spPr>
          <a:xfrm>
            <a:off x="1143000" y="1122363"/>
            <a:ext cx="6858000" cy="2387600"/>
          </a:xfrm>
        </p:spPr>
        <p:txBody>
          <a:bodyPr anchor="b"/>
          <a:lstStyle>
            <a:lvl1pPr algn="ctr">
              <a:defRPr sz="4500"/>
            </a:lvl1pPr>
          </a:lstStyle>
          <a:p>
            <a:r>
              <a:rPr lang="tr-TR" smtClean="0"/>
              <a:t>Asıl başlık stili için tıklatın</a:t>
            </a:r>
            <a:endParaRPr lang="tr-TR"/>
          </a:p>
        </p:txBody>
      </p:sp>
      <p:sp>
        <p:nvSpPr>
          <p:cNvPr id="3" name="Alt Başlık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tr-TR" smtClean="0"/>
              <a:t>Asıl alt başlık stilini düzenlemek için tıklatın</a:t>
            </a:r>
            <a:endParaRPr lang="tr-TR"/>
          </a:p>
        </p:txBody>
      </p:sp>
      <p:sp>
        <p:nvSpPr>
          <p:cNvPr id="4" name="Veri Yer Tutucusu 3"/>
          <p:cNvSpPr>
            <a:spLocks noGrp="1"/>
          </p:cNvSpPr>
          <p:nvPr>
            <p:ph type="dt" sz="half" idx="10"/>
          </p:nvPr>
        </p:nvSpPr>
        <p:spPr/>
        <p:txBody>
          <a:bodyPr/>
          <a:lstStyle/>
          <a:p>
            <a:fld id="{177EC942-A975-4BE1-901C-1D66731E8FD7}" type="datetimeFigureOut">
              <a:rPr lang="tr-TR" smtClean="0"/>
              <a:pPr/>
              <a:t>04.01.2022</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1556BE50-8226-44D4-BB14-5A3B7DCE5B87}" type="slidenum">
              <a:rPr lang="tr-TR" smtClean="0"/>
              <a:pPr/>
              <a:t>‹#›</a:t>
            </a:fld>
            <a:endParaRPr lang="tr-TR"/>
          </a:p>
        </p:txBody>
      </p:sp>
    </p:spTree>
    <p:extLst>
      <p:ext uri="{BB962C8B-B14F-4D97-AF65-F5344CB8AC3E}">
        <p14:creationId xmlns:p14="http://schemas.microsoft.com/office/powerpoint/2010/main" val="416795112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İçerik Yer Tutucusu 2"/>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177EC942-A975-4BE1-901C-1D66731E8FD7}" type="datetimeFigureOut">
              <a:rPr lang="tr-TR" smtClean="0"/>
              <a:pPr/>
              <a:t>04.01.2022</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1556BE50-8226-44D4-BB14-5A3B7DCE5B87}" type="slidenum">
              <a:rPr lang="tr-TR" smtClean="0"/>
              <a:pPr/>
              <a:t>‹#›</a:t>
            </a:fld>
            <a:endParaRPr lang="tr-TR"/>
          </a:p>
        </p:txBody>
      </p:sp>
    </p:spTree>
    <p:extLst>
      <p:ext uri="{BB962C8B-B14F-4D97-AF65-F5344CB8AC3E}">
        <p14:creationId xmlns:p14="http://schemas.microsoft.com/office/powerpoint/2010/main" val="359066871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Unvan 1"/>
          <p:cNvSpPr>
            <a:spLocks noGrp="1"/>
          </p:cNvSpPr>
          <p:nvPr>
            <p:ph type="title"/>
          </p:nvPr>
        </p:nvSpPr>
        <p:spPr>
          <a:xfrm>
            <a:off x="623888" y="1709739"/>
            <a:ext cx="7886700" cy="2852737"/>
          </a:xfrm>
        </p:spPr>
        <p:txBody>
          <a:bodyPr anchor="b"/>
          <a:lstStyle>
            <a:lvl1pPr>
              <a:defRPr sz="4500"/>
            </a:lvl1pPr>
          </a:lstStyle>
          <a:p>
            <a:r>
              <a:rPr lang="tr-TR" smtClean="0"/>
              <a:t>Asıl başlık stili için tıklatın</a:t>
            </a:r>
            <a:endParaRPr lang="tr-TR"/>
          </a:p>
        </p:txBody>
      </p:sp>
      <p:sp>
        <p:nvSpPr>
          <p:cNvPr id="3" name="Metin Yer Tutucusu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tr-TR" smtClean="0"/>
              <a:t>Asıl metin stillerini düzenlemek için tıklatın</a:t>
            </a:r>
          </a:p>
        </p:txBody>
      </p:sp>
      <p:sp>
        <p:nvSpPr>
          <p:cNvPr id="4" name="Veri Yer Tutucusu 3"/>
          <p:cNvSpPr>
            <a:spLocks noGrp="1"/>
          </p:cNvSpPr>
          <p:nvPr>
            <p:ph type="dt" sz="half" idx="10"/>
          </p:nvPr>
        </p:nvSpPr>
        <p:spPr/>
        <p:txBody>
          <a:bodyPr/>
          <a:lstStyle/>
          <a:p>
            <a:fld id="{177EC942-A975-4BE1-901C-1D66731E8FD7}" type="datetimeFigureOut">
              <a:rPr lang="tr-TR" smtClean="0"/>
              <a:pPr/>
              <a:t>04.01.2022</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1556BE50-8226-44D4-BB14-5A3B7DCE5B87}" type="slidenum">
              <a:rPr lang="tr-TR" smtClean="0"/>
              <a:pPr/>
              <a:t>‹#›</a:t>
            </a:fld>
            <a:endParaRPr lang="tr-TR"/>
          </a:p>
        </p:txBody>
      </p:sp>
    </p:spTree>
    <p:extLst>
      <p:ext uri="{BB962C8B-B14F-4D97-AF65-F5344CB8AC3E}">
        <p14:creationId xmlns:p14="http://schemas.microsoft.com/office/powerpoint/2010/main" val="292063039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İçerik Yer Tutucusu 2"/>
          <p:cNvSpPr>
            <a:spLocks noGrp="1"/>
          </p:cNvSpPr>
          <p:nvPr>
            <p:ph sz="half" idx="1"/>
          </p:nvPr>
        </p:nvSpPr>
        <p:spPr>
          <a:xfrm>
            <a:off x="628650" y="1825625"/>
            <a:ext cx="3886200" cy="435133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İçerik Yer Tutucusu 3"/>
          <p:cNvSpPr>
            <a:spLocks noGrp="1"/>
          </p:cNvSpPr>
          <p:nvPr>
            <p:ph sz="half" idx="2"/>
          </p:nvPr>
        </p:nvSpPr>
        <p:spPr>
          <a:xfrm>
            <a:off x="4629150" y="1825625"/>
            <a:ext cx="3886200" cy="435133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Veri Yer Tutucusu 4"/>
          <p:cNvSpPr>
            <a:spLocks noGrp="1"/>
          </p:cNvSpPr>
          <p:nvPr>
            <p:ph type="dt" sz="half" idx="10"/>
          </p:nvPr>
        </p:nvSpPr>
        <p:spPr/>
        <p:txBody>
          <a:bodyPr/>
          <a:lstStyle/>
          <a:p>
            <a:fld id="{177EC942-A975-4BE1-901C-1D66731E8FD7}" type="datetimeFigureOut">
              <a:rPr lang="tr-TR" smtClean="0"/>
              <a:pPr/>
              <a:t>04.01.2022</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1556BE50-8226-44D4-BB14-5A3B7DCE5B87}" type="slidenum">
              <a:rPr lang="tr-TR" smtClean="0"/>
              <a:pPr/>
              <a:t>‹#›</a:t>
            </a:fld>
            <a:endParaRPr lang="tr-TR"/>
          </a:p>
        </p:txBody>
      </p:sp>
    </p:spTree>
    <p:extLst>
      <p:ext uri="{BB962C8B-B14F-4D97-AF65-F5344CB8AC3E}">
        <p14:creationId xmlns:p14="http://schemas.microsoft.com/office/powerpoint/2010/main" val="6830802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Unvan 1"/>
          <p:cNvSpPr>
            <a:spLocks noGrp="1"/>
          </p:cNvSpPr>
          <p:nvPr>
            <p:ph type="title"/>
          </p:nvPr>
        </p:nvSpPr>
        <p:spPr>
          <a:xfrm>
            <a:off x="629841" y="365126"/>
            <a:ext cx="7886700" cy="1325563"/>
          </a:xfrm>
        </p:spPr>
        <p:txBody>
          <a:bodyPr/>
          <a:lstStyle/>
          <a:p>
            <a:r>
              <a:rPr lang="tr-TR" smtClean="0"/>
              <a:t>Asıl başlık stili için tıklatın</a:t>
            </a:r>
            <a:endParaRPr lang="tr-TR"/>
          </a:p>
        </p:txBody>
      </p:sp>
      <p:sp>
        <p:nvSpPr>
          <p:cNvPr id="3" name="Metin Yer Tutucusu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tr-TR" smtClean="0"/>
              <a:t>Asıl metin stillerini düzenlemek için tıklatın</a:t>
            </a:r>
          </a:p>
        </p:txBody>
      </p:sp>
      <p:sp>
        <p:nvSpPr>
          <p:cNvPr id="4" name="İçerik Yer Tutucusu 3"/>
          <p:cNvSpPr>
            <a:spLocks noGrp="1"/>
          </p:cNvSpPr>
          <p:nvPr>
            <p:ph sz="half" idx="2"/>
          </p:nvPr>
        </p:nvSpPr>
        <p:spPr>
          <a:xfrm>
            <a:off x="629842" y="2505075"/>
            <a:ext cx="3868340" cy="368458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Metin Yer Tutucusu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tr-TR" smtClean="0"/>
              <a:t>Asıl metin stillerini düzenlemek için tıklatın</a:t>
            </a:r>
          </a:p>
        </p:txBody>
      </p:sp>
      <p:sp>
        <p:nvSpPr>
          <p:cNvPr id="6" name="İçerik Yer Tutucusu 5"/>
          <p:cNvSpPr>
            <a:spLocks noGrp="1"/>
          </p:cNvSpPr>
          <p:nvPr>
            <p:ph sz="quarter" idx="4"/>
          </p:nvPr>
        </p:nvSpPr>
        <p:spPr>
          <a:xfrm>
            <a:off x="4629150" y="2505075"/>
            <a:ext cx="3887391" cy="368458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Veri Yer Tutucusu 6"/>
          <p:cNvSpPr>
            <a:spLocks noGrp="1"/>
          </p:cNvSpPr>
          <p:nvPr>
            <p:ph type="dt" sz="half" idx="10"/>
          </p:nvPr>
        </p:nvSpPr>
        <p:spPr/>
        <p:txBody>
          <a:bodyPr/>
          <a:lstStyle/>
          <a:p>
            <a:fld id="{177EC942-A975-4BE1-901C-1D66731E8FD7}" type="datetimeFigureOut">
              <a:rPr lang="tr-TR" smtClean="0"/>
              <a:pPr/>
              <a:t>04.01.2022</a:t>
            </a:fld>
            <a:endParaRPr lang="tr-TR"/>
          </a:p>
        </p:txBody>
      </p:sp>
      <p:sp>
        <p:nvSpPr>
          <p:cNvPr id="8" name="Altbilgi Yer Tutucusu 7"/>
          <p:cNvSpPr>
            <a:spLocks noGrp="1"/>
          </p:cNvSpPr>
          <p:nvPr>
            <p:ph type="ftr" sz="quarter" idx="11"/>
          </p:nvPr>
        </p:nvSpPr>
        <p:spPr/>
        <p:txBody>
          <a:bodyPr/>
          <a:lstStyle/>
          <a:p>
            <a:endParaRPr lang="tr-TR"/>
          </a:p>
        </p:txBody>
      </p:sp>
      <p:sp>
        <p:nvSpPr>
          <p:cNvPr id="9" name="Slayt Numarası Yer Tutucusu 8"/>
          <p:cNvSpPr>
            <a:spLocks noGrp="1"/>
          </p:cNvSpPr>
          <p:nvPr>
            <p:ph type="sldNum" sz="quarter" idx="12"/>
          </p:nvPr>
        </p:nvSpPr>
        <p:spPr/>
        <p:txBody>
          <a:bodyPr/>
          <a:lstStyle/>
          <a:p>
            <a:fld id="{1556BE50-8226-44D4-BB14-5A3B7DCE5B87}" type="slidenum">
              <a:rPr lang="tr-TR" smtClean="0"/>
              <a:pPr/>
              <a:t>‹#›</a:t>
            </a:fld>
            <a:endParaRPr lang="tr-TR"/>
          </a:p>
        </p:txBody>
      </p:sp>
    </p:spTree>
    <p:extLst>
      <p:ext uri="{BB962C8B-B14F-4D97-AF65-F5344CB8AC3E}">
        <p14:creationId xmlns:p14="http://schemas.microsoft.com/office/powerpoint/2010/main" val="101914639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Veri Yer Tutucusu 2"/>
          <p:cNvSpPr>
            <a:spLocks noGrp="1"/>
          </p:cNvSpPr>
          <p:nvPr>
            <p:ph type="dt" sz="half" idx="10"/>
          </p:nvPr>
        </p:nvSpPr>
        <p:spPr/>
        <p:txBody>
          <a:bodyPr/>
          <a:lstStyle/>
          <a:p>
            <a:fld id="{177EC942-A975-4BE1-901C-1D66731E8FD7}" type="datetimeFigureOut">
              <a:rPr lang="tr-TR" smtClean="0"/>
              <a:pPr/>
              <a:t>04.01.2022</a:t>
            </a:fld>
            <a:endParaRPr lang="tr-TR"/>
          </a:p>
        </p:txBody>
      </p:sp>
      <p:sp>
        <p:nvSpPr>
          <p:cNvPr id="4" name="Altbilgi Yer Tutucusu 3"/>
          <p:cNvSpPr>
            <a:spLocks noGrp="1"/>
          </p:cNvSpPr>
          <p:nvPr>
            <p:ph type="ftr" sz="quarter" idx="11"/>
          </p:nvPr>
        </p:nvSpPr>
        <p:spPr/>
        <p:txBody>
          <a:bodyPr/>
          <a:lstStyle/>
          <a:p>
            <a:endParaRPr lang="tr-TR"/>
          </a:p>
        </p:txBody>
      </p:sp>
      <p:sp>
        <p:nvSpPr>
          <p:cNvPr id="5" name="Slayt Numarası Yer Tutucusu 4"/>
          <p:cNvSpPr>
            <a:spLocks noGrp="1"/>
          </p:cNvSpPr>
          <p:nvPr>
            <p:ph type="sldNum" sz="quarter" idx="12"/>
          </p:nvPr>
        </p:nvSpPr>
        <p:spPr/>
        <p:txBody>
          <a:bodyPr/>
          <a:lstStyle/>
          <a:p>
            <a:fld id="{1556BE50-8226-44D4-BB14-5A3B7DCE5B87}" type="slidenum">
              <a:rPr lang="tr-TR" smtClean="0"/>
              <a:pPr/>
              <a:t>‹#›</a:t>
            </a:fld>
            <a:endParaRPr lang="tr-TR"/>
          </a:p>
        </p:txBody>
      </p:sp>
    </p:spTree>
    <p:extLst>
      <p:ext uri="{BB962C8B-B14F-4D97-AF65-F5344CB8AC3E}">
        <p14:creationId xmlns:p14="http://schemas.microsoft.com/office/powerpoint/2010/main" val="121925137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Veri Yer Tutucusu 1"/>
          <p:cNvSpPr>
            <a:spLocks noGrp="1"/>
          </p:cNvSpPr>
          <p:nvPr>
            <p:ph type="dt" sz="half" idx="10"/>
          </p:nvPr>
        </p:nvSpPr>
        <p:spPr/>
        <p:txBody>
          <a:bodyPr/>
          <a:lstStyle/>
          <a:p>
            <a:fld id="{177EC942-A975-4BE1-901C-1D66731E8FD7}" type="datetimeFigureOut">
              <a:rPr lang="tr-TR" smtClean="0"/>
              <a:pPr/>
              <a:t>04.01.2022</a:t>
            </a:fld>
            <a:endParaRPr lang="tr-TR"/>
          </a:p>
        </p:txBody>
      </p:sp>
      <p:sp>
        <p:nvSpPr>
          <p:cNvPr id="3" name="Altbilgi Yer Tutucusu 2"/>
          <p:cNvSpPr>
            <a:spLocks noGrp="1"/>
          </p:cNvSpPr>
          <p:nvPr>
            <p:ph type="ftr" sz="quarter" idx="11"/>
          </p:nvPr>
        </p:nvSpPr>
        <p:spPr/>
        <p:txBody>
          <a:bodyPr/>
          <a:lstStyle/>
          <a:p>
            <a:endParaRPr lang="tr-TR"/>
          </a:p>
        </p:txBody>
      </p:sp>
      <p:sp>
        <p:nvSpPr>
          <p:cNvPr id="4" name="Slayt Numarası Yer Tutucusu 3"/>
          <p:cNvSpPr>
            <a:spLocks noGrp="1"/>
          </p:cNvSpPr>
          <p:nvPr>
            <p:ph type="sldNum" sz="quarter" idx="12"/>
          </p:nvPr>
        </p:nvSpPr>
        <p:spPr/>
        <p:txBody>
          <a:bodyPr/>
          <a:lstStyle/>
          <a:p>
            <a:fld id="{1556BE50-8226-44D4-BB14-5A3B7DCE5B87}" type="slidenum">
              <a:rPr lang="tr-TR" smtClean="0"/>
              <a:pPr/>
              <a:t>‹#›</a:t>
            </a:fld>
            <a:endParaRPr lang="tr-TR"/>
          </a:p>
        </p:txBody>
      </p:sp>
    </p:spTree>
    <p:extLst>
      <p:ext uri="{BB962C8B-B14F-4D97-AF65-F5344CB8AC3E}">
        <p14:creationId xmlns:p14="http://schemas.microsoft.com/office/powerpoint/2010/main" val="351394790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Unvan 1"/>
          <p:cNvSpPr>
            <a:spLocks noGrp="1"/>
          </p:cNvSpPr>
          <p:nvPr>
            <p:ph type="title"/>
          </p:nvPr>
        </p:nvSpPr>
        <p:spPr>
          <a:xfrm>
            <a:off x="629841" y="457200"/>
            <a:ext cx="2949178" cy="1600200"/>
          </a:xfrm>
        </p:spPr>
        <p:txBody>
          <a:bodyPr anchor="b"/>
          <a:lstStyle>
            <a:lvl1pPr>
              <a:defRPr sz="2400"/>
            </a:lvl1pPr>
          </a:lstStyle>
          <a:p>
            <a:r>
              <a:rPr lang="tr-TR" smtClean="0"/>
              <a:t>Asıl başlık stili için tıklatın</a:t>
            </a:r>
            <a:endParaRPr lang="tr-TR"/>
          </a:p>
        </p:txBody>
      </p:sp>
      <p:sp>
        <p:nvSpPr>
          <p:cNvPr id="3" name="İçerik Yer Tutucusu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Metin Yer Tutucusu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tr-TR" smtClean="0"/>
              <a:t>Asıl metin stillerini düzenlemek için tıklatın</a:t>
            </a:r>
          </a:p>
        </p:txBody>
      </p:sp>
      <p:sp>
        <p:nvSpPr>
          <p:cNvPr id="5" name="Veri Yer Tutucusu 4"/>
          <p:cNvSpPr>
            <a:spLocks noGrp="1"/>
          </p:cNvSpPr>
          <p:nvPr>
            <p:ph type="dt" sz="half" idx="10"/>
          </p:nvPr>
        </p:nvSpPr>
        <p:spPr/>
        <p:txBody>
          <a:bodyPr/>
          <a:lstStyle/>
          <a:p>
            <a:fld id="{177EC942-A975-4BE1-901C-1D66731E8FD7}" type="datetimeFigureOut">
              <a:rPr lang="tr-TR" smtClean="0"/>
              <a:pPr/>
              <a:t>04.01.2022</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1556BE50-8226-44D4-BB14-5A3B7DCE5B87}" type="slidenum">
              <a:rPr lang="tr-TR" smtClean="0"/>
              <a:pPr/>
              <a:t>‹#›</a:t>
            </a:fld>
            <a:endParaRPr lang="tr-TR"/>
          </a:p>
        </p:txBody>
      </p:sp>
    </p:spTree>
    <p:extLst>
      <p:ext uri="{BB962C8B-B14F-4D97-AF65-F5344CB8AC3E}">
        <p14:creationId xmlns:p14="http://schemas.microsoft.com/office/powerpoint/2010/main" val="105793834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Unvan 1"/>
          <p:cNvSpPr>
            <a:spLocks noGrp="1"/>
          </p:cNvSpPr>
          <p:nvPr>
            <p:ph type="title"/>
          </p:nvPr>
        </p:nvSpPr>
        <p:spPr>
          <a:xfrm>
            <a:off x="629841" y="457200"/>
            <a:ext cx="2949178" cy="1600200"/>
          </a:xfrm>
        </p:spPr>
        <p:txBody>
          <a:bodyPr anchor="b"/>
          <a:lstStyle>
            <a:lvl1pPr>
              <a:defRPr sz="2400"/>
            </a:lvl1pPr>
          </a:lstStyle>
          <a:p>
            <a:r>
              <a:rPr lang="tr-TR" smtClean="0"/>
              <a:t>Asıl başlık stili için tıklatın</a:t>
            </a:r>
            <a:endParaRPr lang="tr-TR"/>
          </a:p>
        </p:txBody>
      </p:sp>
      <p:sp>
        <p:nvSpPr>
          <p:cNvPr id="3" name="Resim Yer Tutucusu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tr-TR"/>
          </a:p>
        </p:txBody>
      </p:sp>
      <p:sp>
        <p:nvSpPr>
          <p:cNvPr id="4" name="Metin Yer Tutucusu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tr-TR" smtClean="0"/>
              <a:t>Asıl metin stillerini düzenlemek için tıklatın</a:t>
            </a:r>
          </a:p>
        </p:txBody>
      </p:sp>
      <p:sp>
        <p:nvSpPr>
          <p:cNvPr id="5" name="Veri Yer Tutucusu 4"/>
          <p:cNvSpPr>
            <a:spLocks noGrp="1"/>
          </p:cNvSpPr>
          <p:nvPr>
            <p:ph type="dt" sz="half" idx="10"/>
          </p:nvPr>
        </p:nvSpPr>
        <p:spPr/>
        <p:txBody>
          <a:bodyPr/>
          <a:lstStyle/>
          <a:p>
            <a:fld id="{177EC942-A975-4BE1-901C-1D66731E8FD7}" type="datetimeFigureOut">
              <a:rPr lang="tr-TR" smtClean="0"/>
              <a:pPr/>
              <a:t>04.01.2022</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1556BE50-8226-44D4-BB14-5A3B7DCE5B87}" type="slidenum">
              <a:rPr lang="tr-TR" smtClean="0"/>
              <a:pPr/>
              <a:t>‹#›</a:t>
            </a:fld>
            <a:endParaRPr lang="tr-TR"/>
          </a:p>
        </p:txBody>
      </p:sp>
    </p:spTree>
    <p:extLst>
      <p:ext uri="{BB962C8B-B14F-4D97-AF65-F5344CB8AC3E}">
        <p14:creationId xmlns:p14="http://schemas.microsoft.com/office/powerpoint/2010/main" val="302337004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Dikey Metin Yer Tutucusu 2"/>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177EC942-A975-4BE1-901C-1D66731E8FD7}" type="datetimeFigureOut">
              <a:rPr lang="tr-TR" smtClean="0"/>
              <a:pPr/>
              <a:t>04.01.2022</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1556BE50-8226-44D4-BB14-5A3B7DCE5B87}" type="slidenum">
              <a:rPr lang="tr-TR" smtClean="0"/>
              <a:pPr/>
              <a:t>‹#›</a:t>
            </a:fld>
            <a:endParaRPr lang="tr-TR"/>
          </a:p>
        </p:txBody>
      </p:sp>
    </p:spTree>
    <p:extLst>
      <p:ext uri="{BB962C8B-B14F-4D97-AF65-F5344CB8AC3E}">
        <p14:creationId xmlns:p14="http://schemas.microsoft.com/office/powerpoint/2010/main" val="27584665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Dikey Başlık 1"/>
          <p:cNvSpPr>
            <a:spLocks noGrp="1"/>
          </p:cNvSpPr>
          <p:nvPr>
            <p:ph type="title" orient="vert"/>
          </p:nvPr>
        </p:nvSpPr>
        <p:spPr>
          <a:xfrm>
            <a:off x="6543675" y="365125"/>
            <a:ext cx="1971675" cy="5811838"/>
          </a:xfrm>
        </p:spPr>
        <p:txBody>
          <a:bodyPr vert="eaVert"/>
          <a:lstStyle/>
          <a:p>
            <a:r>
              <a:rPr lang="tr-TR" smtClean="0"/>
              <a:t>Asıl başlık stili için tıklatın</a:t>
            </a:r>
            <a:endParaRPr lang="tr-TR"/>
          </a:p>
        </p:txBody>
      </p:sp>
      <p:sp>
        <p:nvSpPr>
          <p:cNvPr id="3" name="Dikey Metin Yer Tutucusu 2"/>
          <p:cNvSpPr>
            <a:spLocks noGrp="1"/>
          </p:cNvSpPr>
          <p:nvPr>
            <p:ph type="body" orient="vert" idx="1"/>
          </p:nvPr>
        </p:nvSpPr>
        <p:spPr>
          <a:xfrm>
            <a:off x="628650" y="365125"/>
            <a:ext cx="5800725" cy="5811838"/>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177EC942-A975-4BE1-901C-1D66731E8FD7}" type="datetimeFigureOut">
              <a:rPr lang="tr-TR" smtClean="0"/>
              <a:pPr/>
              <a:t>04.01.2022</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1556BE50-8226-44D4-BB14-5A3B7DCE5B87}" type="slidenum">
              <a:rPr lang="tr-TR" smtClean="0"/>
              <a:pPr/>
              <a:t>‹#›</a:t>
            </a:fld>
            <a:endParaRPr lang="tr-TR"/>
          </a:p>
        </p:txBody>
      </p:sp>
    </p:spTree>
    <p:extLst>
      <p:ext uri="{BB962C8B-B14F-4D97-AF65-F5344CB8AC3E}">
        <p14:creationId xmlns:p14="http://schemas.microsoft.com/office/powerpoint/2010/main" val="26175473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33845" y="365760"/>
            <a:ext cx="7886700" cy="1325562"/>
          </a:xfrm>
          <a:prstGeom prst="rect">
            <a:avLst/>
          </a:prstGeom>
        </p:spPr>
        <p:txBody>
          <a:bodyPr vert="horz" lIns="91440" tIns="45720" rIns="91440" bIns="45720" rtlCol="0" anchor="ctr">
            <a:normAutofit/>
          </a:bodyPr>
          <a:lstStyle/>
          <a:p>
            <a:r>
              <a:rPr lang="tr-TR" smtClean="0"/>
              <a:t>Asıl başlık stili için tıklatın</a:t>
            </a:r>
            <a:endParaRPr lang="en-US" dirty="0"/>
          </a:p>
        </p:txBody>
      </p:sp>
      <p:sp>
        <p:nvSpPr>
          <p:cNvPr id="3" name="Text Placeholder 2"/>
          <p:cNvSpPr>
            <a:spLocks noGrp="1"/>
          </p:cNvSpPr>
          <p:nvPr>
            <p:ph type="body" idx="1"/>
          </p:nvPr>
        </p:nvSpPr>
        <p:spPr>
          <a:xfrm>
            <a:off x="633845" y="1828801"/>
            <a:ext cx="7886700" cy="4351337"/>
          </a:xfrm>
          <a:prstGeom prst="rect">
            <a:avLst/>
          </a:prstGeom>
        </p:spPr>
        <p:txBody>
          <a:bodyPr vert="horz" lIns="91440" tIns="45720" rIns="91440" bIns="45720" rtlCol="0">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825">
                <a:solidFill>
                  <a:schemeClr val="tx1">
                    <a:lumMod val="65000"/>
                    <a:lumOff val="35000"/>
                  </a:schemeClr>
                </a:solidFill>
              </a:defRPr>
            </a:lvl1pPr>
          </a:lstStyle>
          <a:p>
            <a:fld id="{177EC942-A975-4BE1-901C-1D66731E8FD7}" type="datetimeFigureOut">
              <a:rPr lang="tr-TR" smtClean="0"/>
              <a:pPr/>
              <a:t>04.01.2022</a:t>
            </a:fld>
            <a:endParaRPr lang="tr-T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825">
                <a:solidFill>
                  <a:schemeClr val="tx1">
                    <a:lumMod val="65000"/>
                    <a:lumOff val="35000"/>
                  </a:schemeClr>
                </a:solidFill>
              </a:defRPr>
            </a:lvl1pPr>
          </a:lstStyle>
          <a:p>
            <a:endParaRPr lang="tr-TR"/>
          </a:p>
        </p:txBody>
      </p:sp>
      <p:sp>
        <p:nvSpPr>
          <p:cNvPr id="6" name="Slide Number Placeholder 5"/>
          <p:cNvSpPr>
            <a:spLocks noGrp="1"/>
          </p:cNvSpPr>
          <p:nvPr>
            <p:ph type="sldNum" sz="quarter" idx="4"/>
          </p:nvPr>
        </p:nvSpPr>
        <p:spPr>
          <a:xfrm>
            <a:off x="6463145" y="6356351"/>
            <a:ext cx="2057400" cy="365125"/>
          </a:xfrm>
          <a:prstGeom prst="rect">
            <a:avLst/>
          </a:prstGeom>
        </p:spPr>
        <p:txBody>
          <a:bodyPr vert="horz" lIns="91440" tIns="45720" rIns="91440" bIns="45720" rtlCol="0" anchor="ctr"/>
          <a:lstStyle>
            <a:lvl1pPr algn="r">
              <a:defRPr sz="825">
                <a:solidFill>
                  <a:schemeClr val="tx1">
                    <a:tint val="75000"/>
                  </a:schemeClr>
                </a:solidFill>
              </a:defRPr>
            </a:lvl1pPr>
          </a:lstStyle>
          <a:p>
            <a:fld id="{1556BE50-8226-44D4-BB14-5A3B7DCE5B87}" type="slidenum">
              <a:rPr lang="tr-TR" smtClean="0"/>
              <a:pPr/>
              <a:t>‹#›</a:t>
            </a:fld>
            <a:endParaRPr lang="tr-TR"/>
          </a:p>
        </p:txBody>
      </p:sp>
    </p:spTree>
    <p:extLst>
      <p:ext uri="{BB962C8B-B14F-4D97-AF65-F5344CB8AC3E}">
        <p14:creationId xmlns:p14="http://schemas.microsoft.com/office/powerpoint/2010/main" val="2715184406"/>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Wingdings 2" pitchFamily="18" charset="2"/>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Wingdings 2" pitchFamily="18" charset="2"/>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Wingdings 2" pitchFamily="18" charset="2"/>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Wingdings 2" pitchFamily="18" charset="2"/>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Wingdings 2" pitchFamily="18" charset="2"/>
        <a:buChar char=""/>
        <a:defRPr sz="1350" kern="1200">
          <a:solidFill>
            <a:schemeClr val="tx1"/>
          </a:solidFill>
          <a:latin typeface="+mn-lt"/>
          <a:ea typeface="+mn-ea"/>
          <a:cs typeface="+mn-cs"/>
        </a:defRPr>
      </a:lvl5pPr>
      <a:lvl6pPr marL="1885950" indent="-171450" algn="l" defTabSz="685800" rtl="0" eaLnBrk="1" latinLnBrk="0" hangingPunct="1">
        <a:spcBef>
          <a:spcPct val="20000"/>
        </a:spcBef>
        <a:buFont typeface="Wingdings 2" pitchFamily="18" charset="2"/>
        <a:buChar char=""/>
        <a:defRPr sz="1350" kern="1200">
          <a:solidFill>
            <a:schemeClr val="tx1"/>
          </a:solidFill>
          <a:latin typeface="+mn-lt"/>
          <a:ea typeface="+mn-ea"/>
          <a:cs typeface="+mn-cs"/>
        </a:defRPr>
      </a:lvl6pPr>
      <a:lvl7pPr marL="2228850" indent="-171450" algn="l" defTabSz="685800" rtl="0" eaLnBrk="1" latinLnBrk="0" hangingPunct="1">
        <a:spcBef>
          <a:spcPct val="20000"/>
        </a:spcBef>
        <a:buFont typeface="Wingdings 2" pitchFamily="18" charset="2"/>
        <a:buChar char=""/>
        <a:defRPr sz="1350" kern="1200">
          <a:solidFill>
            <a:schemeClr val="tx1"/>
          </a:solidFill>
          <a:latin typeface="+mn-lt"/>
          <a:ea typeface="+mn-ea"/>
          <a:cs typeface="+mn-cs"/>
        </a:defRPr>
      </a:lvl7pPr>
      <a:lvl8pPr marL="2571750" indent="-171450" algn="l" defTabSz="685800" rtl="0" eaLnBrk="1" latinLnBrk="0" hangingPunct="1">
        <a:spcBef>
          <a:spcPct val="20000"/>
        </a:spcBef>
        <a:buFont typeface="Wingdings 2" pitchFamily="18" charset="2"/>
        <a:buChar char=""/>
        <a:defRPr sz="1350" kern="1200">
          <a:solidFill>
            <a:schemeClr val="tx1"/>
          </a:solidFill>
          <a:latin typeface="+mn-lt"/>
          <a:ea typeface="+mn-ea"/>
          <a:cs typeface="+mn-cs"/>
        </a:defRPr>
      </a:lvl8pPr>
      <a:lvl9pPr marL="2914650" indent="-171450" algn="l" defTabSz="685800" rtl="0" eaLnBrk="1" latinLnBrk="0" hangingPunct="1">
        <a:spcBef>
          <a:spcPct val="20000"/>
        </a:spcBef>
        <a:buFont typeface="Wingdings 2" pitchFamily="18" charset="2"/>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Başlık Yer Tutucusu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tr-TR" smtClean="0"/>
              <a:t>Asıl başlık stili için tıklatın</a:t>
            </a:r>
            <a:endParaRPr lang="tr-TR"/>
          </a:p>
        </p:txBody>
      </p:sp>
      <p:sp>
        <p:nvSpPr>
          <p:cNvPr id="3" name="Metin Yer Tutucusu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177EC942-A975-4BE1-901C-1D66731E8FD7}" type="datetimeFigureOut">
              <a:rPr lang="tr-TR" smtClean="0"/>
              <a:pPr/>
              <a:t>04.01.2022</a:t>
            </a:fld>
            <a:endParaRPr lang="tr-TR"/>
          </a:p>
        </p:txBody>
      </p:sp>
      <p:sp>
        <p:nvSpPr>
          <p:cNvPr id="5" name="Altbilgi Yer Tutucusu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tr-TR"/>
          </a:p>
        </p:txBody>
      </p:sp>
      <p:sp>
        <p:nvSpPr>
          <p:cNvPr id="6" name="Slayt Numarası Yer Tutucusu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1556BE50-8226-44D4-BB14-5A3B7DCE5B87}" type="slidenum">
              <a:rPr lang="tr-TR" smtClean="0"/>
              <a:pPr/>
              <a:t>‹#›</a:t>
            </a:fld>
            <a:endParaRPr lang="tr-TR"/>
          </a:p>
        </p:txBody>
      </p:sp>
    </p:spTree>
    <p:extLst>
      <p:ext uri="{BB962C8B-B14F-4D97-AF65-F5344CB8AC3E}">
        <p14:creationId xmlns:p14="http://schemas.microsoft.com/office/powerpoint/2010/main" val="3881140125"/>
      </p:ext>
    </p:extLst>
  </p:cSld>
  <p:clrMap bg1="lt1" tx1="dk1" bg2="lt2" tx2="dk2" accent1="accent1" accent2="accent2" accent3="accent3" accent4="accent4" accent5="accent5" accent6="accent6" hlink="hlink" folHlink="folHlink"/>
  <p:sldLayoutIdLst>
    <p:sldLayoutId id="2147483762" r:id="rId1"/>
    <p:sldLayoutId id="2147483763" r:id="rId2"/>
    <p:sldLayoutId id="2147483764" r:id="rId3"/>
    <p:sldLayoutId id="2147483765" r:id="rId4"/>
    <p:sldLayoutId id="2147483766" r:id="rId5"/>
    <p:sldLayoutId id="2147483767" r:id="rId6"/>
    <p:sldLayoutId id="2147483768" r:id="rId7"/>
    <p:sldLayoutId id="2147483769" r:id="rId8"/>
    <p:sldLayoutId id="2147483770" r:id="rId9"/>
    <p:sldLayoutId id="2147483771" r:id="rId10"/>
    <p:sldLayoutId id="2147483772"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tr-TR"/>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5.jpeg"/><Relationship Id="rId1" Type="http://schemas.openxmlformats.org/officeDocument/2006/relationships/slideLayout" Target="../slideLayouts/slideLayout13.xml"/><Relationship Id="rId5" Type="http://schemas.openxmlformats.org/officeDocument/2006/relationships/image" Target="../media/image7.jpeg"/><Relationship Id="rId4" Type="http://schemas.openxmlformats.org/officeDocument/2006/relationships/image" Target="../media/image6.jpeg"/></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11.jpe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11.jpe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3.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4.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3.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ctrTitle"/>
          </p:nvPr>
        </p:nvSpPr>
        <p:spPr>
          <a:xfrm>
            <a:off x="1143000" y="1214438"/>
            <a:ext cx="6858000" cy="2387600"/>
          </a:xfrm>
        </p:spPr>
        <p:txBody>
          <a:bodyPr>
            <a:normAutofit/>
          </a:bodyPr>
          <a:lstStyle/>
          <a:p>
            <a:r>
              <a:rPr lang="tr-TR" dirty="0" smtClean="0">
                <a:latin typeface="+mn-lt"/>
              </a:rPr>
              <a:t>ÖFKE KONTROLÜ VE ZOR İNSANLA BAŞA ÇIKMA</a:t>
            </a:r>
            <a:endParaRPr lang="tr-TR" dirty="0">
              <a:latin typeface="+mn-lt"/>
            </a:endParaRPr>
          </a:p>
        </p:txBody>
      </p:sp>
      <p:sp>
        <p:nvSpPr>
          <p:cNvPr id="3" name="2 Alt Başlık"/>
          <p:cNvSpPr>
            <a:spLocks noGrp="1"/>
          </p:cNvSpPr>
          <p:nvPr>
            <p:ph type="subTitle" idx="1"/>
          </p:nvPr>
        </p:nvSpPr>
        <p:spPr>
          <a:xfrm>
            <a:off x="1143000" y="3789040"/>
            <a:ext cx="6858000" cy="1655762"/>
          </a:xfrm>
        </p:spPr>
        <p:txBody>
          <a:bodyPr>
            <a:normAutofit/>
          </a:bodyPr>
          <a:lstStyle/>
          <a:p>
            <a:endParaRPr lang="tr-TR" sz="2200"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dirty="0" smtClean="0">
                <a:latin typeface="+mn-lt"/>
              </a:rPr>
              <a:t>ÖFKE NEDİR</a:t>
            </a:r>
            <a:endParaRPr lang="tr-TR" dirty="0">
              <a:latin typeface="+mn-lt"/>
            </a:endParaRPr>
          </a:p>
        </p:txBody>
      </p:sp>
      <p:sp>
        <p:nvSpPr>
          <p:cNvPr id="3" name="2 İçerik Yer Tutucusu"/>
          <p:cNvSpPr>
            <a:spLocks noGrp="1"/>
          </p:cNvSpPr>
          <p:nvPr>
            <p:ph idx="1"/>
          </p:nvPr>
        </p:nvSpPr>
        <p:spPr/>
        <p:txBody>
          <a:bodyPr/>
          <a:lstStyle/>
          <a:p>
            <a:endParaRPr lang="tr-TR" dirty="0" smtClean="0"/>
          </a:p>
          <a:p>
            <a:r>
              <a:rPr lang="tr-TR" dirty="0" smtClean="0"/>
              <a:t>Öfke, bireyin herhangi bir engellenme, adaletsizlik ya da kendi benliğine yönelik bir tehdit hissettiğinde yaşanan duygudur .</a:t>
            </a:r>
            <a:endParaRPr lang="tr-TR" dirty="0"/>
          </a:p>
        </p:txBody>
      </p:sp>
      <p:pic>
        <p:nvPicPr>
          <p:cNvPr id="4" name="3 Resim" descr="öfke kontrolü.jpeg"/>
          <p:cNvPicPr>
            <a:picLocks noChangeAspect="1"/>
          </p:cNvPicPr>
          <p:nvPr/>
        </p:nvPicPr>
        <p:blipFill>
          <a:blip r:embed="rId2"/>
          <a:stretch>
            <a:fillRect/>
          </a:stretch>
        </p:blipFill>
        <p:spPr>
          <a:xfrm>
            <a:off x="3143250" y="3212976"/>
            <a:ext cx="2857500" cy="2828925"/>
          </a:xfrm>
          <a:prstGeom prst="rect">
            <a:avLst/>
          </a:prstGeom>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dirty="0" smtClean="0">
                <a:latin typeface="+mn-lt"/>
              </a:rPr>
              <a:t>ÖFKE NEDİR</a:t>
            </a:r>
            <a:endParaRPr lang="tr-TR" dirty="0">
              <a:latin typeface="+mn-lt"/>
            </a:endParaRPr>
          </a:p>
        </p:txBody>
      </p:sp>
      <p:sp>
        <p:nvSpPr>
          <p:cNvPr id="3" name="2 İçerik Yer Tutucusu"/>
          <p:cNvSpPr>
            <a:spLocks noGrp="1"/>
          </p:cNvSpPr>
          <p:nvPr>
            <p:ph idx="1"/>
          </p:nvPr>
        </p:nvSpPr>
        <p:spPr/>
        <p:txBody>
          <a:bodyPr/>
          <a:lstStyle/>
          <a:p>
            <a:endParaRPr lang="tr-TR" dirty="0" smtClean="0"/>
          </a:p>
          <a:p>
            <a:r>
              <a:rPr lang="tr-TR" dirty="0" smtClean="0"/>
              <a:t>Öfke doyurulmamış isteklere, istenmeyen sonuçlara ve karşılanmayan beklentilere verilen duygusal tepkidir. </a:t>
            </a:r>
          </a:p>
          <a:p>
            <a:pPr marL="0" indent="0">
              <a:buNone/>
            </a:pPr>
            <a:endParaRPr lang="tr-TR" dirty="0" smtClean="0"/>
          </a:p>
          <a:p>
            <a:r>
              <a:rPr lang="tr-TR" dirty="0" smtClean="0"/>
              <a:t>Şiddeti hafif huzursuzluktan şiddete kadar değişebilir.</a:t>
            </a:r>
            <a:endParaRPr lang="tr-TR"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dirty="0" smtClean="0">
                <a:latin typeface="+mn-lt"/>
              </a:rPr>
              <a:t>ÖFKE NEDİR</a:t>
            </a:r>
            <a:endParaRPr lang="tr-TR" dirty="0">
              <a:latin typeface="+mn-lt"/>
            </a:endParaRPr>
          </a:p>
        </p:txBody>
      </p:sp>
      <p:sp>
        <p:nvSpPr>
          <p:cNvPr id="3" name="2 İçerik Yer Tutucusu"/>
          <p:cNvSpPr>
            <a:spLocks noGrp="1"/>
          </p:cNvSpPr>
          <p:nvPr>
            <p:ph idx="1"/>
          </p:nvPr>
        </p:nvSpPr>
        <p:spPr>
          <a:ln>
            <a:solidFill>
              <a:srgbClr val="C00000"/>
            </a:solidFill>
          </a:ln>
        </p:spPr>
        <p:txBody>
          <a:bodyPr>
            <a:normAutofit/>
          </a:bodyPr>
          <a:lstStyle/>
          <a:p>
            <a:endParaRPr lang="tr-TR" dirty="0" smtClean="0"/>
          </a:p>
          <a:p>
            <a:r>
              <a:rPr lang="tr-TR" dirty="0" smtClean="0"/>
              <a:t>Son derece doğal, evrensel , herkesin yaşadığı, kişiler arası iletişimi düzeltici olabilen bir duygudur. </a:t>
            </a:r>
            <a:endParaRPr lang="tr-TR" dirty="0"/>
          </a:p>
          <a:p>
            <a:r>
              <a:rPr lang="tr-TR" dirty="0" smtClean="0"/>
              <a:t>Ancak, öfke aynı zamanda kontrol edilemeyen, yıkıcı bir biçimde davranışlara yansıyarak saldırgan ve son derece tahrip edici tepkilere dönüşme potansiyeline de sahip bir duygudur.</a:t>
            </a:r>
          </a:p>
          <a:p>
            <a:r>
              <a:rPr lang="de-DE" sz="2800" b="1" dirty="0" err="1" smtClean="0">
                <a:solidFill>
                  <a:srgbClr val="C00000"/>
                </a:solidFill>
                <a:latin typeface="+mj-lt"/>
              </a:rPr>
              <a:t>Öfken</a:t>
            </a:r>
            <a:r>
              <a:rPr lang="tr-TR" sz="2800" b="1" dirty="0" smtClean="0">
                <a:solidFill>
                  <a:srgbClr val="C00000"/>
                </a:solidFill>
                <a:latin typeface="+mj-lt"/>
              </a:rPr>
              <a:t>i</a:t>
            </a:r>
            <a:r>
              <a:rPr lang="de-DE" sz="2800" b="1" dirty="0" smtClean="0">
                <a:solidFill>
                  <a:srgbClr val="C00000"/>
                </a:solidFill>
                <a:latin typeface="+mj-lt"/>
              </a:rPr>
              <a:t>n </a:t>
            </a:r>
            <a:r>
              <a:rPr lang="tr-TR" sz="2800" b="1" dirty="0" smtClean="0">
                <a:solidFill>
                  <a:srgbClr val="C00000"/>
                </a:solidFill>
                <a:latin typeface="+mj-lt"/>
              </a:rPr>
              <a:t>i</a:t>
            </a:r>
            <a:r>
              <a:rPr lang="de-DE" sz="2800" b="1" dirty="0" smtClean="0">
                <a:solidFill>
                  <a:srgbClr val="C00000"/>
                </a:solidFill>
                <a:latin typeface="+mj-lt"/>
              </a:rPr>
              <a:t>fade </a:t>
            </a:r>
            <a:r>
              <a:rPr lang="de-DE" sz="2800" b="1" dirty="0" err="1" smtClean="0">
                <a:solidFill>
                  <a:srgbClr val="C00000"/>
                </a:solidFill>
                <a:latin typeface="+mj-lt"/>
              </a:rPr>
              <a:t>şekl</a:t>
            </a:r>
            <a:r>
              <a:rPr lang="tr-TR" sz="2800" b="1" dirty="0" smtClean="0">
                <a:solidFill>
                  <a:srgbClr val="C00000"/>
                </a:solidFill>
                <a:latin typeface="+mj-lt"/>
              </a:rPr>
              <a:t>i </a:t>
            </a:r>
            <a:r>
              <a:rPr lang="de-DE" sz="2800" b="1" dirty="0" err="1" smtClean="0">
                <a:solidFill>
                  <a:srgbClr val="C00000"/>
                </a:solidFill>
                <a:latin typeface="+mj-lt"/>
              </a:rPr>
              <a:t>sağl</a:t>
            </a:r>
            <a:r>
              <a:rPr lang="tr-TR" sz="2800" b="1" dirty="0" smtClean="0">
                <a:solidFill>
                  <a:srgbClr val="C00000"/>
                </a:solidFill>
                <a:latin typeface="+mj-lt"/>
              </a:rPr>
              <a:t>ı</a:t>
            </a:r>
            <a:r>
              <a:rPr lang="de-DE" sz="2800" b="1" dirty="0" err="1" smtClean="0">
                <a:solidFill>
                  <a:srgbClr val="C00000"/>
                </a:solidFill>
                <a:latin typeface="+mj-lt"/>
              </a:rPr>
              <a:t>kl</a:t>
            </a:r>
            <a:r>
              <a:rPr lang="tr-TR" sz="2800" b="1" dirty="0" smtClean="0">
                <a:solidFill>
                  <a:srgbClr val="C00000"/>
                </a:solidFill>
                <a:latin typeface="+mj-lt"/>
              </a:rPr>
              <a:t>ı</a:t>
            </a:r>
            <a:r>
              <a:rPr lang="de-DE" sz="2800" b="1" dirty="0" smtClean="0">
                <a:solidFill>
                  <a:srgbClr val="C00000"/>
                </a:solidFill>
                <a:latin typeface="+mj-lt"/>
              </a:rPr>
              <a:t> b</a:t>
            </a:r>
            <a:r>
              <a:rPr lang="tr-TR" sz="2800" b="1" dirty="0" smtClean="0">
                <a:solidFill>
                  <a:srgbClr val="C00000"/>
                </a:solidFill>
                <a:latin typeface="+mj-lt"/>
              </a:rPr>
              <a:t>i</a:t>
            </a:r>
            <a:r>
              <a:rPr lang="de-DE" sz="2800" b="1" dirty="0" smtClean="0">
                <a:solidFill>
                  <a:srgbClr val="C00000"/>
                </a:solidFill>
                <a:latin typeface="+mj-lt"/>
              </a:rPr>
              <a:t>r </a:t>
            </a:r>
            <a:r>
              <a:rPr lang="de-DE" sz="2800" b="1" dirty="0" err="1" smtClean="0">
                <a:solidFill>
                  <a:srgbClr val="C00000"/>
                </a:solidFill>
                <a:latin typeface="+mj-lt"/>
              </a:rPr>
              <a:t>çözüme</a:t>
            </a:r>
            <a:r>
              <a:rPr lang="de-DE" sz="2800" b="1" dirty="0" smtClean="0">
                <a:solidFill>
                  <a:srgbClr val="C00000"/>
                </a:solidFill>
                <a:latin typeface="+mj-lt"/>
              </a:rPr>
              <a:t> </a:t>
            </a:r>
            <a:r>
              <a:rPr lang="de-DE" sz="2800" b="1" dirty="0" err="1" smtClean="0">
                <a:solidFill>
                  <a:srgbClr val="C00000"/>
                </a:solidFill>
                <a:latin typeface="+mj-lt"/>
              </a:rPr>
              <a:t>yönel</a:t>
            </a:r>
            <a:r>
              <a:rPr lang="tr-TR" sz="2800" b="1" dirty="0" smtClean="0">
                <a:solidFill>
                  <a:srgbClr val="C00000"/>
                </a:solidFill>
                <a:latin typeface="+mj-lt"/>
              </a:rPr>
              <a:t>i</a:t>
            </a:r>
            <a:r>
              <a:rPr lang="de-DE" sz="2800" b="1" dirty="0" smtClean="0">
                <a:solidFill>
                  <a:srgbClr val="C00000"/>
                </a:solidFill>
                <a:latin typeface="+mj-lt"/>
              </a:rPr>
              <a:t>k </a:t>
            </a:r>
            <a:r>
              <a:rPr lang="de-DE" sz="2800" b="1" dirty="0" err="1" smtClean="0">
                <a:solidFill>
                  <a:srgbClr val="C00000"/>
                </a:solidFill>
                <a:latin typeface="+mj-lt"/>
              </a:rPr>
              <a:t>olmal</a:t>
            </a:r>
            <a:r>
              <a:rPr lang="tr-TR" sz="2800" b="1" dirty="0" smtClean="0">
                <a:solidFill>
                  <a:srgbClr val="C00000"/>
                </a:solidFill>
                <a:latin typeface="+mj-lt"/>
              </a:rPr>
              <a:t>ı</a:t>
            </a:r>
            <a:r>
              <a:rPr lang="de-DE" sz="2800" b="1" dirty="0" smtClean="0">
                <a:solidFill>
                  <a:srgbClr val="C00000"/>
                </a:solidFill>
                <a:latin typeface="+mj-lt"/>
              </a:rPr>
              <a:t>d</a:t>
            </a:r>
            <a:r>
              <a:rPr lang="tr-TR" sz="2800" b="1" dirty="0" smtClean="0">
                <a:solidFill>
                  <a:srgbClr val="C00000"/>
                </a:solidFill>
                <a:latin typeface="+mj-lt"/>
              </a:rPr>
              <a:t>ı</a:t>
            </a:r>
            <a:r>
              <a:rPr lang="de-DE" sz="2800" b="1" dirty="0" smtClean="0">
                <a:solidFill>
                  <a:srgbClr val="C00000"/>
                </a:solidFill>
                <a:latin typeface="+mj-lt"/>
              </a:rPr>
              <a:t>r</a:t>
            </a:r>
            <a:r>
              <a:rPr lang="tr-TR" sz="2800" b="1" dirty="0" smtClean="0">
                <a:solidFill>
                  <a:srgbClr val="C00000"/>
                </a:solidFill>
                <a:latin typeface="+mj-lt"/>
              </a:rPr>
              <a:t>.</a:t>
            </a:r>
          </a:p>
          <a:p>
            <a:pPr>
              <a:buNone/>
            </a:pPr>
            <a:endParaRPr lang="tr-TR" dirty="0" smtClean="0"/>
          </a:p>
          <a:p>
            <a:pPr>
              <a:buNone/>
            </a:pPr>
            <a:endParaRPr lang="tr-TR"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dirty="0" smtClean="0">
                <a:latin typeface="+mn-lt"/>
              </a:rPr>
              <a:t>NEDEN ÖFKELENİRİZ</a:t>
            </a:r>
            <a:endParaRPr lang="tr-TR" dirty="0">
              <a:latin typeface="+mn-lt"/>
            </a:endParaRPr>
          </a:p>
        </p:txBody>
      </p:sp>
      <p:sp>
        <p:nvSpPr>
          <p:cNvPr id="3" name="2 İçerik Yer Tutucusu"/>
          <p:cNvSpPr>
            <a:spLocks noGrp="1"/>
          </p:cNvSpPr>
          <p:nvPr>
            <p:ph idx="1"/>
          </p:nvPr>
        </p:nvSpPr>
        <p:spPr/>
        <p:txBody>
          <a:bodyPr>
            <a:normAutofit/>
          </a:bodyPr>
          <a:lstStyle/>
          <a:p>
            <a:r>
              <a:rPr lang="tr-TR" dirty="0" smtClean="0"/>
              <a:t>Tehdit algılaması</a:t>
            </a:r>
          </a:p>
          <a:p>
            <a:r>
              <a:rPr lang="tr-TR" dirty="0" smtClean="0"/>
              <a:t>Kimlik  - inanç - değerlere saldırı</a:t>
            </a:r>
          </a:p>
          <a:p>
            <a:r>
              <a:rPr lang="tr-TR" dirty="0" err="1" smtClean="0"/>
              <a:t>Engellenmişlik</a:t>
            </a:r>
            <a:r>
              <a:rPr lang="tr-TR" dirty="0" smtClean="0"/>
              <a:t> hissi</a:t>
            </a:r>
          </a:p>
          <a:p>
            <a:r>
              <a:rPr lang="tr-TR" dirty="0" smtClean="0"/>
              <a:t>Anlaşılmama</a:t>
            </a:r>
            <a:endParaRPr lang="tr-TR" dirty="0"/>
          </a:p>
          <a:p>
            <a:r>
              <a:rPr lang="tr-TR" dirty="0" smtClean="0"/>
              <a:t>Haksızlığa uğrama</a:t>
            </a:r>
          </a:p>
          <a:p>
            <a:r>
              <a:rPr lang="tr-TR" dirty="0" smtClean="0"/>
              <a:t>Hayal kırıklığı</a:t>
            </a:r>
          </a:p>
          <a:p>
            <a:r>
              <a:rPr lang="tr-TR" dirty="0" smtClean="0"/>
              <a:t>Utanç hissedildiğinde</a:t>
            </a:r>
          </a:p>
          <a:p>
            <a:r>
              <a:rPr lang="tr-TR" dirty="0" smtClean="0"/>
              <a:t>Kıskançlık hissedildiğinde</a:t>
            </a:r>
          </a:p>
          <a:p>
            <a:r>
              <a:rPr lang="tr-TR" dirty="0" smtClean="0"/>
              <a:t>Yalnızlık, itilmişlik, kaygı hissedildiğinde</a:t>
            </a:r>
          </a:p>
          <a:p>
            <a:endParaRPr lang="tr-TR" dirty="0"/>
          </a:p>
        </p:txBody>
      </p:sp>
      <p:pic>
        <p:nvPicPr>
          <p:cNvPr id="4" name="3 Resim" descr="images.jpg"/>
          <p:cNvPicPr>
            <a:picLocks noChangeAspect="1"/>
          </p:cNvPicPr>
          <p:nvPr/>
        </p:nvPicPr>
        <p:blipFill>
          <a:blip r:embed="rId2"/>
          <a:stretch>
            <a:fillRect/>
          </a:stretch>
        </p:blipFill>
        <p:spPr>
          <a:xfrm>
            <a:off x="5372078" y="1825625"/>
            <a:ext cx="3143272" cy="1782594"/>
          </a:xfrm>
          <a:prstGeom prst="rect">
            <a:avLst/>
          </a:prstGeom>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dirty="0" smtClean="0">
                <a:latin typeface="+mn-lt"/>
              </a:rPr>
              <a:t>ÖFKENİN İŞLEVLERİ</a:t>
            </a:r>
            <a:endParaRPr lang="tr-TR" dirty="0">
              <a:latin typeface="+mn-lt"/>
            </a:endParaRPr>
          </a:p>
        </p:txBody>
      </p:sp>
      <p:sp>
        <p:nvSpPr>
          <p:cNvPr id="3" name="2 İçerik Yer Tutucusu"/>
          <p:cNvSpPr>
            <a:spLocks noGrp="1"/>
          </p:cNvSpPr>
          <p:nvPr>
            <p:ph idx="1"/>
          </p:nvPr>
        </p:nvSpPr>
        <p:spPr/>
        <p:txBody>
          <a:bodyPr>
            <a:normAutofit/>
          </a:bodyPr>
          <a:lstStyle/>
          <a:p>
            <a:pPr>
              <a:buNone/>
            </a:pPr>
            <a:endParaRPr lang="tr-TR" dirty="0" smtClean="0"/>
          </a:p>
          <a:p>
            <a:r>
              <a:rPr lang="tr-TR" dirty="0" smtClean="0"/>
              <a:t>Enerji verir</a:t>
            </a:r>
          </a:p>
          <a:p>
            <a:endParaRPr lang="tr-TR" dirty="0" smtClean="0"/>
          </a:p>
          <a:p>
            <a:r>
              <a:rPr lang="tr-TR" dirty="0" smtClean="0"/>
              <a:t>Egoyu korur</a:t>
            </a:r>
          </a:p>
          <a:p>
            <a:endParaRPr lang="tr-TR" dirty="0" smtClean="0"/>
          </a:p>
          <a:p>
            <a:r>
              <a:rPr lang="tr-TR" dirty="0" smtClean="0"/>
              <a:t>Olumsuz tepkiyi kolaylaştırır</a:t>
            </a:r>
          </a:p>
          <a:p>
            <a:endParaRPr lang="tr-TR" dirty="0" smtClean="0"/>
          </a:p>
          <a:p>
            <a:r>
              <a:rPr lang="tr-TR" dirty="0" smtClean="0"/>
              <a:t>Bir işarettir</a:t>
            </a:r>
          </a:p>
          <a:p>
            <a:endParaRPr lang="tr-TR" dirty="0" smtClean="0"/>
          </a:p>
          <a:p>
            <a:r>
              <a:rPr lang="tr-TR" dirty="0" smtClean="0"/>
              <a:t>Muhatap olunan davranışı engeller</a:t>
            </a:r>
            <a:endParaRPr lang="tr-TR"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dirty="0" smtClean="0">
                <a:latin typeface="+mn-lt"/>
              </a:rPr>
              <a:t>ÖFKENİN FAZLARI</a:t>
            </a:r>
            <a:endParaRPr lang="tr-TR" dirty="0">
              <a:latin typeface="+mn-lt"/>
            </a:endParaRPr>
          </a:p>
        </p:txBody>
      </p:sp>
      <p:sp>
        <p:nvSpPr>
          <p:cNvPr id="3" name="2 İçerik Yer Tutucusu"/>
          <p:cNvSpPr>
            <a:spLocks noGrp="1"/>
          </p:cNvSpPr>
          <p:nvPr>
            <p:ph idx="1"/>
          </p:nvPr>
        </p:nvSpPr>
        <p:spPr/>
        <p:txBody>
          <a:bodyPr>
            <a:normAutofit/>
          </a:bodyPr>
          <a:lstStyle/>
          <a:p>
            <a:pPr marL="0" indent="0">
              <a:buNone/>
            </a:pPr>
            <a:endParaRPr lang="tr-TR" dirty="0" smtClean="0"/>
          </a:p>
          <a:p>
            <a:pPr marL="0" indent="0">
              <a:buNone/>
            </a:pPr>
            <a:endParaRPr lang="tr-TR" dirty="0" smtClean="0"/>
          </a:p>
          <a:p>
            <a:pPr marL="0" indent="0">
              <a:buNone/>
            </a:pPr>
            <a:r>
              <a:rPr lang="tr-TR" dirty="0" smtClean="0"/>
              <a:t>5 faz mevcut. </a:t>
            </a:r>
          </a:p>
          <a:p>
            <a:r>
              <a:rPr lang="tr-TR" dirty="0" smtClean="0"/>
              <a:t>Tetik fazı </a:t>
            </a:r>
          </a:p>
          <a:p>
            <a:r>
              <a:rPr lang="tr-TR" dirty="0" smtClean="0"/>
              <a:t>Gerginlik </a:t>
            </a:r>
          </a:p>
          <a:p>
            <a:r>
              <a:rPr lang="tr-TR" dirty="0" smtClean="0"/>
              <a:t>Kriz </a:t>
            </a:r>
          </a:p>
          <a:p>
            <a:r>
              <a:rPr lang="tr-TR" dirty="0" smtClean="0"/>
              <a:t>Azalma (rahatlama) </a:t>
            </a:r>
          </a:p>
          <a:p>
            <a:r>
              <a:rPr lang="tr-TR" dirty="0" smtClean="0"/>
              <a:t>Kriz sonrası depresyon</a:t>
            </a:r>
            <a:endParaRPr lang="tr-TR" dirty="0"/>
          </a:p>
        </p:txBody>
      </p:sp>
      <p:pic>
        <p:nvPicPr>
          <p:cNvPr id="4" name="Picture 2" descr="C:\Users\Acer\Downloads\anger assault.jpg"/>
          <p:cNvPicPr>
            <a:picLocks noChangeAspect="1" noChangeArrowheads="1"/>
          </p:cNvPicPr>
          <p:nvPr/>
        </p:nvPicPr>
        <p:blipFill>
          <a:blip r:embed="rId2"/>
          <a:srcRect/>
          <a:stretch>
            <a:fillRect/>
          </a:stretch>
        </p:blipFill>
        <p:spPr bwMode="auto">
          <a:xfrm>
            <a:off x="3635484" y="1833717"/>
            <a:ext cx="4879866" cy="2898064"/>
          </a:xfrm>
          <a:prstGeom prst="rect">
            <a:avLst/>
          </a:prstGeom>
          <a:noFill/>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İçerik Yer Tutucusu"/>
          <p:cNvSpPr>
            <a:spLocks noGrp="1"/>
          </p:cNvSpPr>
          <p:nvPr>
            <p:ph idx="1"/>
          </p:nvPr>
        </p:nvSpPr>
        <p:spPr>
          <a:xfrm>
            <a:off x="428596" y="688987"/>
            <a:ext cx="8229600" cy="4525963"/>
          </a:xfrm>
        </p:spPr>
        <p:txBody>
          <a:bodyPr/>
          <a:lstStyle/>
          <a:p>
            <a:pPr marL="0" indent="0">
              <a:buNone/>
            </a:pPr>
            <a:endParaRPr lang="tr-TR" dirty="0" smtClean="0"/>
          </a:p>
          <a:p>
            <a:pPr marL="0" indent="0">
              <a:buNone/>
            </a:pPr>
            <a:r>
              <a:rPr lang="tr-TR" dirty="0" smtClean="0"/>
              <a:t>Herkes öfkelenebilir, bu çaba gerektirmez;… fakat bunu </a:t>
            </a:r>
            <a:r>
              <a:rPr lang="tr-TR" i="1" dirty="0" smtClean="0">
                <a:solidFill>
                  <a:srgbClr val="C00000"/>
                </a:solidFill>
                <a:latin typeface="Times New Roman" pitchFamily="18" charset="0"/>
                <a:cs typeface="Times New Roman" pitchFamily="18" charset="0"/>
              </a:rPr>
              <a:t>doğru kişiye</a:t>
            </a:r>
            <a:r>
              <a:rPr lang="tr-TR" dirty="0" smtClean="0">
                <a:solidFill>
                  <a:srgbClr val="C00000"/>
                </a:solidFill>
                <a:latin typeface="Times New Roman" pitchFamily="18" charset="0"/>
                <a:cs typeface="Times New Roman" pitchFamily="18" charset="0"/>
              </a:rPr>
              <a:t>, </a:t>
            </a:r>
            <a:r>
              <a:rPr lang="tr-TR" i="1" dirty="0" smtClean="0">
                <a:solidFill>
                  <a:srgbClr val="C00000"/>
                </a:solidFill>
                <a:latin typeface="Times New Roman" pitchFamily="18" charset="0"/>
                <a:cs typeface="Times New Roman" pitchFamily="18" charset="0"/>
              </a:rPr>
              <a:t>doğru ölçüde</a:t>
            </a:r>
            <a:r>
              <a:rPr lang="tr-TR" dirty="0" smtClean="0">
                <a:solidFill>
                  <a:srgbClr val="C00000"/>
                </a:solidFill>
                <a:latin typeface="Times New Roman" pitchFamily="18" charset="0"/>
                <a:cs typeface="Times New Roman" pitchFamily="18" charset="0"/>
              </a:rPr>
              <a:t>, </a:t>
            </a:r>
            <a:r>
              <a:rPr lang="tr-TR" i="1" dirty="0" smtClean="0">
                <a:solidFill>
                  <a:srgbClr val="C00000"/>
                </a:solidFill>
                <a:latin typeface="Times New Roman" pitchFamily="18" charset="0"/>
                <a:cs typeface="Times New Roman" pitchFamily="18" charset="0"/>
              </a:rPr>
              <a:t>doğru zamanda</a:t>
            </a:r>
            <a:r>
              <a:rPr lang="tr-TR" dirty="0" smtClean="0">
                <a:solidFill>
                  <a:srgbClr val="C00000"/>
                </a:solidFill>
                <a:latin typeface="Times New Roman" pitchFamily="18" charset="0"/>
                <a:cs typeface="Times New Roman" pitchFamily="18" charset="0"/>
              </a:rPr>
              <a:t>, </a:t>
            </a:r>
            <a:r>
              <a:rPr lang="tr-TR" i="1" dirty="0" smtClean="0">
                <a:solidFill>
                  <a:srgbClr val="C00000"/>
                </a:solidFill>
                <a:latin typeface="Times New Roman" pitchFamily="18" charset="0"/>
                <a:cs typeface="Times New Roman" pitchFamily="18" charset="0"/>
              </a:rPr>
              <a:t>doğru bir nedenle </a:t>
            </a:r>
            <a:r>
              <a:rPr lang="tr-TR" dirty="0" smtClean="0">
                <a:solidFill>
                  <a:srgbClr val="C00000"/>
                </a:solidFill>
                <a:latin typeface="Times New Roman" pitchFamily="18" charset="0"/>
                <a:cs typeface="Times New Roman" pitchFamily="18" charset="0"/>
              </a:rPr>
              <a:t>ve </a:t>
            </a:r>
            <a:r>
              <a:rPr lang="tr-TR" i="1" dirty="0" smtClean="0">
                <a:solidFill>
                  <a:srgbClr val="C00000"/>
                </a:solidFill>
                <a:latin typeface="Times New Roman" pitchFamily="18" charset="0"/>
                <a:cs typeface="Times New Roman" pitchFamily="18" charset="0"/>
              </a:rPr>
              <a:t>doğru şekilde </a:t>
            </a:r>
            <a:r>
              <a:rPr lang="tr-TR" dirty="0" smtClean="0">
                <a:cs typeface="Times New Roman" pitchFamily="18" charset="0"/>
              </a:rPr>
              <a:t>yöneltebilmek</a:t>
            </a:r>
            <a:r>
              <a:rPr lang="tr-TR" dirty="0" smtClean="0"/>
              <a:t>; işte bu herkes için o kadar kolay değildir. Bu yüzden bu erdem takdire şayan, asil ve nadiren rastlanan bir durumdur.</a:t>
            </a:r>
          </a:p>
          <a:p>
            <a:pPr marL="0" indent="0" algn="r">
              <a:buNone/>
            </a:pPr>
            <a:r>
              <a:rPr lang="tr-TR" dirty="0" smtClean="0"/>
              <a:t> </a:t>
            </a:r>
            <a:r>
              <a:rPr lang="tr-TR" sz="2400" i="1" dirty="0" smtClean="0"/>
              <a:t>(Aristo, </a:t>
            </a:r>
            <a:r>
              <a:rPr lang="tr-TR" sz="2400" i="1" dirty="0" err="1" smtClean="0"/>
              <a:t>Nicomachean</a:t>
            </a:r>
            <a:r>
              <a:rPr lang="tr-TR" sz="2400" i="1" dirty="0" smtClean="0"/>
              <a:t> Etik, 1947, 1109a25)</a:t>
            </a:r>
            <a:endParaRPr lang="tr-TR" sz="2400" i="1" dirty="0"/>
          </a:p>
        </p:txBody>
      </p:sp>
      <p:pic>
        <p:nvPicPr>
          <p:cNvPr id="4" name="3 Resim" descr="indir (2).jpg"/>
          <p:cNvPicPr>
            <a:picLocks noChangeAspect="1"/>
          </p:cNvPicPr>
          <p:nvPr/>
        </p:nvPicPr>
        <p:blipFill>
          <a:blip r:embed="rId2"/>
          <a:stretch>
            <a:fillRect/>
          </a:stretch>
        </p:blipFill>
        <p:spPr>
          <a:xfrm>
            <a:off x="432634" y="2951968"/>
            <a:ext cx="1952625" cy="2343150"/>
          </a:xfrm>
          <a:prstGeom prst="rect">
            <a:avLst/>
          </a:prstGeom>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dirty="0" smtClean="0">
                <a:latin typeface="+mn-lt"/>
              </a:rPr>
              <a:t>ÖFKENİN AHLAKİ YAPISI</a:t>
            </a:r>
            <a:endParaRPr lang="tr-TR" dirty="0">
              <a:latin typeface="+mn-lt"/>
            </a:endParaRPr>
          </a:p>
        </p:txBody>
      </p:sp>
      <p:sp>
        <p:nvSpPr>
          <p:cNvPr id="3" name="2 İçerik Yer Tutucusu"/>
          <p:cNvSpPr>
            <a:spLocks noGrp="1"/>
          </p:cNvSpPr>
          <p:nvPr>
            <p:ph idx="1"/>
          </p:nvPr>
        </p:nvSpPr>
        <p:spPr>
          <a:xfrm>
            <a:off x="457200" y="1928802"/>
            <a:ext cx="7472386" cy="4197361"/>
          </a:xfrm>
        </p:spPr>
        <p:txBody>
          <a:bodyPr>
            <a:normAutofit/>
          </a:bodyPr>
          <a:lstStyle/>
          <a:p>
            <a:r>
              <a:rPr lang="tr-TR" dirty="0" smtClean="0"/>
              <a:t>Eflatun, Aristo, Seneca, </a:t>
            </a:r>
            <a:r>
              <a:rPr lang="tr-TR" dirty="0" err="1" smtClean="0"/>
              <a:t>Lactantius</a:t>
            </a:r>
            <a:r>
              <a:rPr lang="tr-TR" dirty="0" smtClean="0"/>
              <a:t>, </a:t>
            </a:r>
            <a:r>
              <a:rPr lang="tr-TR" dirty="0" err="1" smtClean="0"/>
              <a:t>Aquinas</a:t>
            </a:r>
            <a:r>
              <a:rPr lang="tr-TR" dirty="0" smtClean="0"/>
              <a:t> ve Descartes’e göre öfkede,</a:t>
            </a:r>
          </a:p>
          <a:p>
            <a:r>
              <a:rPr lang="tr-TR" b="1" dirty="0" smtClean="0">
                <a:solidFill>
                  <a:srgbClr val="C00000"/>
                </a:solidFill>
              </a:rPr>
              <a:t>Kaynak</a:t>
            </a:r>
            <a:r>
              <a:rPr lang="tr-TR" dirty="0" smtClean="0">
                <a:solidFill>
                  <a:srgbClr val="C00000"/>
                </a:solidFill>
              </a:rPr>
              <a:t>;</a:t>
            </a:r>
            <a:r>
              <a:rPr lang="tr-TR" dirty="0" smtClean="0"/>
              <a:t> haksızlık, saygısızlık ya da bir çeşit umursamazlıkla ilgili bir değerlendirmenin sonucudur.</a:t>
            </a:r>
          </a:p>
          <a:p>
            <a:r>
              <a:rPr lang="tr-TR" b="1" dirty="0" smtClean="0">
                <a:solidFill>
                  <a:srgbClr val="C00000"/>
                </a:solidFill>
              </a:rPr>
              <a:t>Hedef</a:t>
            </a:r>
            <a:r>
              <a:rPr lang="tr-TR" dirty="0" smtClean="0">
                <a:solidFill>
                  <a:srgbClr val="C00000"/>
                </a:solidFill>
              </a:rPr>
              <a:t>;</a:t>
            </a:r>
            <a:r>
              <a:rPr lang="tr-TR" dirty="0" smtClean="0"/>
              <a:t> cansız nesneler ya da kişinin kendisi olabileceği gibi en sık olarak diğer bir insandır.</a:t>
            </a:r>
          </a:p>
          <a:p>
            <a:r>
              <a:rPr lang="tr-TR" b="1" dirty="0" smtClean="0">
                <a:solidFill>
                  <a:srgbClr val="C00000"/>
                </a:solidFill>
              </a:rPr>
              <a:t>Amaç</a:t>
            </a:r>
            <a:r>
              <a:rPr lang="tr-TR" dirty="0" smtClean="0">
                <a:solidFill>
                  <a:srgbClr val="C00000"/>
                </a:solidFill>
              </a:rPr>
              <a:t>;</a:t>
            </a:r>
            <a:r>
              <a:rPr lang="tr-TR" dirty="0" smtClean="0"/>
              <a:t> uygunsuz şey yüzünden kişiyi cezalandırmak ya da yapılan yanlışı düzeltmektir. </a:t>
            </a:r>
            <a:endParaRPr lang="tr-TR" dirty="0"/>
          </a:p>
        </p:txBody>
      </p:sp>
      <p:pic>
        <p:nvPicPr>
          <p:cNvPr id="4" name="3 Resim" descr="eflatun.jpg"/>
          <p:cNvPicPr>
            <a:picLocks noChangeAspect="1"/>
          </p:cNvPicPr>
          <p:nvPr/>
        </p:nvPicPr>
        <p:blipFill>
          <a:blip r:embed="rId2"/>
          <a:stretch>
            <a:fillRect/>
          </a:stretch>
        </p:blipFill>
        <p:spPr>
          <a:xfrm>
            <a:off x="8034642" y="1357298"/>
            <a:ext cx="966514" cy="1244753"/>
          </a:xfrm>
          <a:prstGeom prst="rect">
            <a:avLst/>
          </a:prstGeom>
        </p:spPr>
      </p:pic>
      <p:pic>
        <p:nvPicPr>
          <p:cNvPr id="5" name="4 Resim" descr="indir (2).jpg"/>
          <p:cNvPicPr>
            <a:picLocks noChangeAspect="1"/>
          </p:cNvPicPr>
          <p:nvPr/>
        </p:nvPicPr>
        <p:blipFill>
          <a:blip r:embed="rId3"/>
          <a:stretch>
            <a:fillRect/>
          </a:stretch>
        </p:blipFill>
        <p:spPr>
          <a:xfrm>
            <a:off x="7929586" y="71414"/>
            <a:ext cx="1071570" cy="1285884"/>
          </a:xfrm>
          <a:prstGeom prst="rect">
            <a:avLst/>
          </a:prstGeom>
        </p:spPr>
      </p:pic>
      <p:pic>
        <p:nvPicPr>
          <p:cNvPr id="6" name="5 Resim" descr="seneca.jpg"/>
          <p:cNvPicPr>
            <a:picLocks noChangeAspect="1"/>
          </p:cNvPicPr>
          <p:nvPr/>
        </p:nvPicPr>
        <p:blipFill>
          <a:blip r:embed="rId4"/>
          <a:stretch>
            <a:fillRect/>
          </a:stretch>
        </p:blipFill>
        <p:spPr>
          <a:xfrm>
            <a:off x="7941144" y="2714620"/>
            <a:ext cx="1131450" cy="1247768"/>
          </a:xfrm>
          <a:prstGeom prst="rect">
            <a:avLst/>
          </a:prstGeom>
        </p:spPr>
      </p:pic>
      <p:pic>
        <p:nvPicPr>
          <p:cNvPr id="9" name="8 Resim" descr="indir (5).jpg"/>
          <p:cNvPicPr>
            <a:picLocks noChangeAspect="1"/>
          </p:cNvPicPr>
          <p:nvPr/>
        </p:nvPicPr>
        <p:blipFill>
          <a:blip r:embed="rId5"/>
          <a:stretch>
            <a:fillRect/>
          </a:stretch>
        </p:blipFill>
        <p:spPr>
          <a:xfrm>
            <a:off x="7957675" y="4071942"/>
            <a:ext cx="1114919" cy="1362068"/>
          </a:xfrm>
          <a:prstGeom prst="rect">
            <a:avLst/>
          </a:prstGeom>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1 Başlık"/>
          <p:cNvSpPr>
            <a:spLocks noGrp="1"/>
          </p:cNvSpPr>
          <p:nvPr>
            <p:ph type="title"/>
          </p:nvPr>
        </p:nvSpPr>
        <p:spPr>
          <a:xfrm>
            <a:off x="428596" y="357166"/>
            <a:ext cx="7072330" cy="1511288"/>
          </a:xfrm>
        </p:spPr>
        <p:txBody>
          <a:bodyPr>
            <a:normAutofit fontScale="90000"/>
          </a:bodyPr>
          <a:lstStyle/>
          <a:p>
            <a:r>
              <a:rPr lang="tr-TR" dirty="0" smtClean="0"/>
              <a:t/>
            </a:r>
            <a:br>
              <a:rPr lang="tr-TR" dirty="0" smtClean="0"/>
            </a:br>
            <a:r>
              <a:rPr lang="tr-TR" sz="3600" dirty="0" smtClean="0">
                <a:latin typeface="+mn-lt"/>
              </a:rPr>
              <a:t>ÖFKE HAKKINDA</a:t>
            </a:r>
            <a:r>
              <a:rPr lang="tr-TR" sz="3600" dirty="0">
                <a:latin typeface="+mn-lt"/>
              </a:rPr>
              <a:t/>
            </a:r>
            <a:br>
              <a:rPr lang="tr-TR" sz="3600" dirty="0">
                <a:latin typeface="+mn-lt"/>
              </a:rPr>
            </a:br>
            <a:r>
              <a:rPr lang="pt-BR" sz="3600" dirty="0" smtClean="0">
                <a:latin typeface="+mn-lt"/>
              </a:rPr>
              <a:t>SENECA </a:t>
            </a:r>
            <a:r>
              <a:rPr lang="pt-BR" sz="3600" dirty="0">
                <a:latin typeface="+mn-lt"/>
              </a:rPr>
              <a:t>M.Ö. 4 – M.S. 65</a:t>
            </a:r>
            <a:r>
              <a:rPr lang="pt-BR" sz="3600" dirty="0"/>
              <a:t> </a:t>
            </a:r>
            <a:r>
              <a:rPr lang="tr-TR" sz="3600" dirty="0">
                <a:latin typeface="Calibri" pitchFamily="34" charset="0"/>
              </a:rPr>
              <a:t/>
            </a:r>
            <a:br>
              <a:rPr lang="tr-TR" sz="3600" dirty="0">
                <a:latin typeface="Calibri" pitchFamily="34" charset="0"/>
              </a:rPr>
            </a:br>
            <a:endParaRPr lang="tr-TR" sz="3600" dirty="0">
              <a:latin typeface="Calibri" pitchFamily="34" charset="0"/>
            </a:endParaRPr>
          </a:p>
        </p:txBody>
      </p:sp>
      <p:sp>
        <p:nvSpPr>
          <p:cNvPr id="3" name="2 İçerik Yer Tutucusu"/>
          <p:cNvSpPr>
            <a:spLocks noGrp="1"/>
          </p:cNvSpPr>
          <p:nvPr>
            <p:ph idx="1"/>
          </p:nvPr>
        </p:nvSpPr>
        <p:spPr>
          <a:xfrm>
            <a:off x="192849" y="1939843"/>
            <a:ext cx="7543824" cy="4186253"/>
          </a:xfrm>
        </p:spPr>
        <p:txBody>
          <a:bodyPr>
            <a:normAutofit/>
          </a:bodyPr>
          <a:lstStyle/>
          <a:p>
            <a:pPr marL="0" indent="0">
              <a:buNone/>
            </a:pPr>
            <a:r>
              <a:rPr lang="tr-TR" dirty="0" smtClean="0"/>
              <a:t>“ </a:t>
            </a:r>
            <a:r>
              <a:rPr lang="tr-TR" i="1" dirty="0" smtClean="0"/>
              <a:t>Öfke, tüm duyguların en korkuncu, en taşkınıdır. </a:t>
            </a:r>
          </a:p>
          <a:p>
            <a:pPr marL="0" indent="0">
              <a:buNone/>
            </a:pPr>
            <a:endParaRPr lang="tr-TR" i="1" dirty="0" smtClean="0"/>
          </a:p>
          <a:p>
            <a:pPr marL="0" indent="0">
              <a:buNone/>
            </a:pPr>
            <a:r>
              <a:rPr lang="tr-TR" dirty="0" smtClean="0"/>
              <a:t>Tahrik, düzeyi ne olursa olsun öfkeyi meşru kılmaz, hiçbir koşulda öfke haklı değildir, zaten öfkenin de bir getirisi yoktur.</a:t>
            </a:r>
          </a:p>
          <a:p>
            <a:pPr marL="0" indent="0">
              <a:buNone/>
            </a:pPr>
            <a:r>
              <a:rPr lang="tr-TR" dirty="0" smtClean="0"/>
              <a:t>İnsan bir kez kendini öfkeye teslim edecek olsun, öfke kişiye hâkim olur, davranışlarının hâkimiyetini yok eder, mantığı ve sağduyuyu köreltir, bireysel ya da toplu olarak en korkunç suçların işlenmesine bile neden olabilir. </a:t>
            </a:r>
          </a:p>
          <a:p>
            <a:pPr marL="0" indent="0">
              <a:buNone/>
            </a:pPr>
            <a:r>
              <a:rPr lang="tr-TR" i="1" dirty="0" smtClean="0"/>
              <a:t>Öfke zayıflığın göstergesidir. </a:t>
            </a:r>
          </a:p>
          <a:p>
            <a:pPr marL="0" indent="0">
              <a:buNone/>
            </a:pPr>
            <a:r>
              <a:rPr lang="tr-TR" i="1" dirty="0" smtClean="0"/>
              <a:t>Öfke yerine kişi iradesini kullanmalı, mantığına güvenmeli ve dürtülerini kontrol etmelidir. </a:t>
            </a:r>
          </a:p>
          <a:p>
            <a:pPr marL="0" indent="0">
              <a:buNone/>
            </a:pPr>
            <a:r>
              <a:rPr lang="tr-TR" i="1" dirty="0" smtClean="0"/>
              <a:t>Davranışlarına öfkesi değil, mantığı yön vermelidir. ‘’ </a:t>
            </a:r>
            <a:endParaRPr lang="tr-TR" i="1" dirty="0"/>
          </a:p>
        </p:txBody>
      </p:sp>
      <p:pic>
        <p:nvPicPr>
          <p:cNvPr id="4" name="3 Resim" descr="indir (7).jpg"/>
          <p:cNvPicPr>
            <a:picLocks noChangeAspect="1"/>
          </p:cNvPicPr>
          <p:nvPr/>
        </p:nvPicPr>
        <p:blipFill>
          <a:blip r:embed="rId2"/>
          <a:stretch>
            <a:fillRect/>
          </a:stretch>
        </p:blipFill>
        <p:spPr>
          <a:xfrm>
            <a:off x="7215206" y="5214950"/>
            <a:ext cx="1785950" cy="1332593"/>
          </a:xfrm>
          <a:prstGeom prst="rect">
            <a:avLst/>
          </a:prstGeom>
        </p:spPr>
      </p:pic>
      <p:pic>
        <p:nvPicPr>
          <p:cNvPr id="5" name="4 Resim" descr="indir (8).jpg"/>
          <p:cNvPicPr>
            <a:picLocks noChangeAspect="1"/>
          </p:cNvPicPr>
          <p:nvPr/>
        </p:nvPicPr>
        <p:blipFill>
          <a:blip r:embed="rId3"/>
          <a:stretch>
            <a:fillRect/>
          </a:stretch>
        </p:blipFill>
        <p:spPr>
          <a:xfrm>
            <a:off x="7358082" y="98326"/>
            <a:ext cx="1643074" cy="2088933"/>
          </a:xfrm>
          <a:prstGeom prst="rect">
            <a:avLst/>
          </a:prstGeom>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928662" y="714356"/>
            <a:ext cx="7772400" cy="1143000"/>
          </a:xfrm>
        </p:spPr>
        <p:txBody>
          <a:bodyPr>
            <a:normAutofit fontScale="90000"/>
          </a:bodyPr>
          <a:lstStyle/>
          <a:p>
            <a:r>
              <a:rPr lang="tr-TR" dirty="0" smtClean="0"/>
              <a:t/>
            </a:r>
            <a:br>
              <a:rPr lang="tr-TR" dirty="0" smtClean="0"/>
            </a:br>
            <a:r>
              <a:rPr lang="tr-TR" dirty="0" smtClean="0"/>
              <a:t/>
            </a:r>
            <a:br>
              <a:rPr lang="tr-TR" dirty="0" smtClean="0"/>
            </a:br>
            <a:r>
              <a:rPr lang="tr-TR" b="1" dirty="0" smtClean="0"/>
              <a:t>ÖFKEYLE İLİŞKİLİ DİĞER DURUMLAR</a:t>
            </a:r>
            <a:endParaRPr lang="tr-TR" b="1" dirty="0"/>
          </a:p>
        </p:txBody>
      </p:sp>
      <p:sp>
        <p:nvSpPr>
          <p:cNvPr id="3" name="2 İçerik Yer Tutucusu"/>
          <p:cNvSpPr>
            <a:spLocks noGrp="1"/>
          </p:cNvSpPr>
          <p:nvPr>
            <p:ph idx="1"/>
          </p:nvPr>
        </p:nvSpPr>
        <p:spPr/>
        <p:txBody>
          <a:bodyPr/>
          <a:lstStyle/>
          <a:p>
            <a:endParaRPr lang="tr-TR" dirty="0" smtClean="0"/>
          </a:p>
          <a:p>
            <a:pPr>
              <a:buNone/>
            </a:pPr>
            <a:endParaRPr lang="tr-TR" dirty="0" smtClean="0"/>
          </a:p>
          <a:p>
            <a:r>
              <a:rPr lang="tr-TR" dirty="0" smtClean="0"/>
              <a:t>Aile yapısı</a:t>
            </a:r>
          </a:p>
          <a:p>
            <a:r>
              <a:rPr lang="tr-TR" dirty="0" smtClean="0"/>
              <a:t>Ebeveyn tutumları</a:t>
            </a:r>
          </a:p>
          <a:p>
            <a:r>
              <a:rPr lang="tr-TR" dirty="0" smtClean="0"/>
              <a:t>Toplumun bakışı</a:t>
            </a:r>
          </a:p>
          <a:p>
            <a:r>
              <a:rPr lang="tr-TR" dirty="0" smtClean="0"/>
              <a:t>Medya</a:t>
            </a:r>
            <a:endParaRPr lang="tr-TR"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dirty="0" smtClean="0">
                <a:latin typeface="+mn-lt"/>
              </a:rPr>
              <a:t>TOPLUMUN BAKIŞI</a:t>
            </a:r>
            <a:endParaRPr lang="tr-TR" dirty="0">
              <a:latin typeface="+mn-lt"/>
            </a:endParaRPr>
          </a:p>
        </p:txBody>
      </p:sp>
      <p:sp>
        <p:nvSpPr>
          <p:cNvPr id="3" name="2 İçerik Yer Tutucusu"/>
          <p:cNvSpPr>
            <a:spLocks noGrp="1"/>
          </p:cNvSpPr>
          <p:nvPr>
            <p:ph idx="1"/>
          </p:nvPr>
        </p:nvSpPr>
        <p:spPr/>
        <p:txBody>
          <a:bodyPr/>
          <a:lstStyle/>
          <a:p>
            <a:endParaRPr lang="tr-TR" b="1" dirty="0" smtClean="0"/>
          </a:p>
          <a:p>
            <a:r>
              <a:rPr lang="tr-TR" b="1" dirty="0" smtClean="0">
                <a:solidFill>
                  <a:srgbClr val="FF0000"/>
                </a:solidFill>
              </a:rPr>
              <a:t>Yanlış bir inanış</a:t>
            </a:r>
            <a:r>
              <a:rPr lang="tr-TR" dirty="0" smtClean="0">
                <a:solidFill>
                  <a:srgbClr val="FF0000"/>
                </a:solidFill>
              </a:rPr>
              <a:t>; </a:t>
            </a:r>
            <a:r>
              <a:rPr lang="tr-TR" i="1" dirty="0" smtClean="0">
                <a:solidFill>
                  <a:srgbClr val="FF0000"/>
                </a:solidFill>
              </a:rPr>
              <a:t>Öfkelendiğinde şiddetli tepki veren insanların güçlü kişiler oldukları düşüncesi</a:t>
            </a:r>
          </a:p>
          <a:p>
            <a:pPr>
              <a:buNone/>
            </a:pPr>
            <a:r>
              <a:rPr lang="tr-TR" i="1" dirty="0" smtClean="0"/>
              <a:t> </a:t>
            </a:r>
            <a:endParaRPr lang="tr-TR" i="1" dirty="0"/>
          </a:p>
          <a:p>
            <a:r>
              <a:rPr lang="tr-TR" b="1" dirty="0" smtClean="0">
                <a:solidFill>
                  <a:srgbClr val="00B050"/>
                </a:solidFill>
              </a:rPr>
              <a:t>Güçlü insan nerede nasıl tepki vermesi gerektiğini bilen insandır.</a:t>
            </a:r>
            <a:endParaRPr lang="tr-TR" dirty="0">
              <a:solidFill>
                <a:srgbClr val="00B050"/>
              </a:solidFill>
            </a:endParaRPr>
          </a:p>
          <a:p>
            <a:r>
              <a:rPr lang="tr-TR" b="1" dirty="0" smtClean="0">
                <a:solidFill>
                  <a:srgbClr val="00B050"/>
                </a:solidFill>
              </a:rPr>
              <a:t>Bir eyleme kalkışmadan önce yapacağı hareketin sonuçlarını önceden kestirebilen kişi güçlü insandır. </a:t>
            </a:r>
            <a:endParaRPr lang="tr-TR" b="1" dirty="0">
              <a:solidFill>
                <a:srgbClr val="00B050"/>
              </a:solidFill>
            </a:endParaRPr>
          </a:p>
        </p:txBody>
      </p:sp>
      <p:pic>
        <p:nvPicPr>
          <p:cNvPr id="4" name="3 Resim" descr="red-cross-animation-indicating-a-wrong-answer_e2xl5okul__F0003.png"/>
          <p:cNvPicPr>
            <a:picLocks noChangeAspect="1"/>
          </p:cNvPicPr>
          <p:nvPr/>
        </p:nvPicPr>
        <p:blipFill>
          <a:blip r:embed="rId2" cstate="print"/>
          <a:stretch>
            <a:fillRect/>
          </a:stretch>
        </p:blipFill>
        <p:spPr>
          <a:xfrm>
            <a:off x="4214810" y="2564904"/>
            <a:ext cx="714380" cy="407355"/>
          </a:xfrm>
          <a:prstGeom prst="rect">
            <a:avLst/>
          </a:prstGeom>
        </p:spPr>
      </p:pic>
      <p:pic>
        <p:nvPicPr>
          <p:cNvPr id="5" name="4 Resim" descr="indir (9).jpg"/>
          <p:cNvPicPr>
            <a:picLocks noChangeAspect="1"/>
          </p:cNvPicPr>
          <p:nvPr/>
        </p:nvPicPr>
        <p:blipFill>
          <a:blip r:embed="rId3"/>
          <a:stretch>
            <a:fillRect/>
          </a:stretch>
        </p:blipFill>
        <p:spPr>
          <a:xfrm>
            <a:off x="8018415" y="3501008"/>
            <a:ext cx="993869" cy="989452"/>
          </a:xfrm>
          <a:prstGeom prst="rect">
            <a:avLst/>
          </a:prstGeom>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normAutofit/>
          </a:bodyPr>
          <a:lstStyle/>
          <a:p>
            <a:r>
              <a:rPr lang="tr-TR" dirty="0" smtClean="0">
                <a:latin typeface="+mn-lt"/>
              </a:rPr>
              <a:t>ÖFKE VE KIZGINLIK FARKLARI</a:t>
            </a:r>
            <a:endParaRPr lang="tr-TR" dirty="0">
              <a:latin typeface="+mn-lt"/>
            </a:endParaRPr>
          </a:p>
        </p:txBody>
      </p:sp>
      <p:sp>
        <p:nvSpPr>
          <p:cNvPr id="3" name="2 İçerik Yer Tutucusu"/>
          <p:cNvSpPr>
            <a:spLocks noGrp="1"/>
          </p:cNvSpPr>
          <p:nvPr>
            <p:ph idx="1"/>
          </p:nvPr>
        </p:nvSpPr>
        <p:spPr>
          <a:xfrm>
            <a:off x="642910" y="1447800"/>
            <a:ext cx="8043890" cy="4838720"/>
          </a:xfrm>
        </p:spPr>
        <p:txBody>
          <a:bodyPr>
            <a:normAutofit/>
          </a:bodyPr>
          <a:lstStyle/>
          <a:p>
            <a:r>
              <a:rPr lang="tr-TR" b="1" dirty="0" smtClean="0"/>
              <a:t>Öfke</a:t>
            </a:r>
            <a:r>
              <a:rPr lang="tr-TR" dirty="0" smtClean="0"/>
              <a:t>, daha fazla fiziksel ifade içerir.</a:t>
            </a:r>
          </a:p>
          <a:p>
            <a:r>
              <a:rPr lang="tr-TR" b="1" dirty="0" smtClean="0"/>
              <a:t>Öfke</a:t>
            </a:r>
            <a:r>
              <a:rPr lang="tr-TR" dirty="0" smtClean="0"/>
              <a:t> kızgınlıktan daha yoğundur.</a:t>
            </a:r>
          </a:p>
          <a:p>
            <a:r>
              <a:rPr lang="tr-TR" b="1" dirty="0" smtClean="0"/>
              <a:t>Öfke</a:t>
            </a:r>
            <a:r>
              <a:rPr lang="tr-TR" dirty="0" smtClean="0"/>
              <a:t> daha uzun sürer.</a:t>
            </a:r>
          </a:p>
          <a:p>
            <a:r>
              <a:rPr lang="tr-TR" b="1" dirty="0" smtClean="0"/>
              <a:t>Öfkeye</a:t>
            </a:r>
            <a:r>
              <a:rPr lang="tr-TR" dirty="0" smtClean="0"/>
              <a:t> daha ciddi şeyler neden olur.</a:t>
            </a:r>
          </a:p>
          <a:p>
            <a:r>
              <a:rPr lang="tr-TR" b="1" dirty="0" smtClean="0"/>
              <a:t>Öfkeye</a:t>
            </a:r>
            <a:r>
              <a:rPr lang="tr-TR" dirty="0" smtClean="0"/>
              <a:t> kaynaklık eden olay, kişisel olarak algılanır.</a:t>
            </a:r>
          </a:p>
          <a:p>
            <a:r>
              <a:rPr lang="tr-TR" b="1" dirty="0" smtClean="0"/>
              <a:t>Öfkeyi</a:t>
            </a:r>
            <a:r>
              <a:rPr lang="tr-TR" dirty="0" smtClean="0"/>
              <a:t> kontrol etmek daha zordur.</a:t>
            </a:r>
          </a:p>
          <a:p>
            <a:r>
              <a:rPr lang="tr-TR" b="1" dirty="0" smtClean="0">
                <a:solidFill>
                  <a:srgbClr val="C00000"/>
                </a:solidFill>
              </a:rPr>
              <a:t>Kızgınlık</a:t>
            </a:r>
            <a:r>
              <a:rPr lang="tr-TR" dirty="0" smtClean="0"/>
              <a:t>, tekrarlamalar sonucu ya da bastırmalar sonucu öfkeye dönüşür.</a:t>
            </a:r>
          </a:p>
          <a:p>
            <a:r>
              <a:rPr lang="tr-TR" b="1" dirty="0" smtClean="0"/>
              <a:t>Öfkenin</a:t>
            </a:r>
            <a:r>
              <a:rPr lang="tr-TR" dirty="0" smtClean="0"/>
              <a:t> oluşması kızgınlıktan daha seyrektir.</a:t>
            </a:r>
          </a:p>
          <a:p>
            <a:r>
              <a:rPr lang="tr-TR" b="1" dirty="0" smtClean="0"/>
              <a:t>Öfke</a:t>
            </a:r>
            <a:r>
              <a:rPr lang="tr-TR" dirty="0" smtClean="0"/>
              <a:t> daha çok insanlara yöneliktir.</a:t>
            </a:r>
          </a:p>
        </p:txBody>
      </p:sp>
      <p:pic>
        <p:nvPicPr>
          <p:cNvPr id="5" name="4 Resim" descr="indir.jpg"/>
          <p:cNvPicPr>
            <a:picLocks noChangeAspect="1"/>
          </p:cNvPicPr>
          <p:nvPr/>
        </p:nvPicPr>
        <p:blipFill>
          <a:blip r:embed="rId2"/>
          <a:stretch>
            <a:fillRect/>
          </a:stretch>
        </p:blipFill>
        <p:spPr>
          <a:xfrm>
            <a:off x="6029915" y="366073"/>
            <a:ext cx="2679326" cy="1679296"/>
          </a:xfrm>
          <a:prstGeom prst="rect">
            <a:avLst/>
          </a:prstGeom>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dirty="0" smtClean="0">
                <a:latin typeface="+mn-lt"/>
              </a:rPr>
              <a:t>ÖFKE VE HİDDET</a:t>
            </a:r>
            <a:endParaRPr lang="tr-TR" dirty="0">
              <a:latin typeface="+mn-lt"/>
            </a:endParaRPr>
          </a:p>
        </p:txBody>
      </p:sp>
      <p:sp>
        <p:nvSpPr>
          <p:cNvPr id="3" name="2 İçerik Yer Tutucusu"/>
          <p:cNvSpPr>
            <a:spLocks noGrp="1"/>
          </p:cNvSpPr>
          <p:nvPr>
            <p:ph idx="1"/>
          </p:nvPr>
        </p:nvSpPr>
        <p:spPr/>
        <p:txBody>
          <a:bodyPr/>
          <a:lstStyle/>
          <a:p>
            <a:endParaRPr lang="tr-TR" dirty="0" smtClean="0"/>
          </a:p>
          <a:p>
            <a:r>
              <a:rPr lang="tr-TR" dirty="0" smtClean="0"/>
              <a:t>Hiddet, öfkeden temelde eylem potansiyeliyle ayrılır. </a:t>
            </a:r>
          </a:p>
          <a:p>
            <a:r>
              <a:rPr lang="tr-TR" dirty="0" smtClean="0"/>
              <a:t>Hiddet, öfkedeki intikam arzusunun aşırı yoğunlukta ve çok uzun süreli olmasıyla karakterizedir. </a:t>
            </a:r>
          </a:p>
          <a:p>
            <a:r>
              <a:rPr lang="tr-TR" dirty="0" smtClean="0"/>
              <a:t>Hiddet, kana kan, dişe diş, göze göz kısasını içerir. </a:t>
            </a:r>
            <a:endParaRPr lang="tr-TR" dirty="0"/>
          </a:p>
        </p:txBody>
      </p:sp>
      <p:pic>
        <p:nvPicPr>
          <p:cNvPr id="4" name="3 Resim" descr="images (1).jpg"/>
          <p:cNvPicPr>
            <a:picLocks noChangeAspect="1"/>
          </p:cNvPicPr>
          <p:nvPr/>
        </p:nvPicPr>
        <p:blipFill>
          <a:blip r:embed="rId2"/>
          <a:stretch>
            <a:fillRect/>
          </a:stretch>
        </p:blipFill>
        <p:spPr>
          <a:xfrm>
            <a:off x="6010275" y="4348163"/>
            <a:ext cx="2505075" cy="1828800"/>
          </a:xfrm>
          <a:prstGeom prst="rect">
            <a:avLst/>
          </a:prstGeom>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normAutofit/>
          </a:bodyPr>
          <a:lstStyle/>
          <a:p>
            <a:r>
              <a:rPr lang="tr-TR" dirty="0" smtClean="0">
                <a:latin typeface="+mn-lt"/>
              </a:rPr>
              <a:t>ÖFKE OLUMLU OLABİLİR Mİ?</a:t>
            </a:r>
            <a:endParaRPr lang="tr-TR" dirty="0">
              <a:latin typeface="+mn-lt"/>
            </a:endParaRPr>
          </a:p>
        </p:txBody>
      </p:sp>
      <p:sp>
        <p:nvSpPr>
          <p:cNvPr id="3" name="2 İçerik Yer Tutucusu"/>
          <p:cNvSpPr>
            <a:spLocks noGrp="1"/>
          </p:cNvSpPr>
          <p:nvPr>
            <p:ph idx="1"/>
          </p:nvPr>
        </p:nvSpPr>
        <p:spPr/>
        <p:txBody>
          <a:bodyPr/>
          <a:lstStyle/>
          <a:p>
            <a:endParaRPr lang="tr-TR" dirty="0" smtClean="0"/>
          </a:p>
          <a:p>
            <a:r>
              <a:rPr lang="tr-TR" dirty="0" smtClean="0"/>
              <a:t>Öfke sık olarak olumsuz görünse de olumlu olarak kullanılabilir.</a:t>
            </a:r>
          </a:p>
          <a:p>
            <a:r>
              <a:rPr lang="tr-TR" dirty="0" smtClean="0"/>
              <a:t>Öfke ortada bir problem olduğunu gösterir.</a:t>
            </a:r>
          </a:p>
          <a:p>
            <a:r>
              <a:rPr lang="tr-TR" dirty="0" smtClean="0"/>
              <a:t>Öfke hareket sağlamak için enerji verir.</a:t>
            </a:r>
          </a:p>
          <a:p>
            <a:r>
              <a:rPr lang="tr-TR" dirty="0" smtClean="0"/>
              <a:t>Öfke hislerimizi ifade etmemizi sağlar.</a:t>
            </a:r>
            <a:endParaRPr lang="tr-TR"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dirty="0" smtClean="0">
                <a:latin typeface="+mn-lt"/>
              </a:rPr>
              <a:t>ÖFKE KONTROLÜ</a:t>
            </a:r>
            <a:endParaRPr lang="tr-TR" dirty="0">
              <a:latin typeface="+mn-lt"/>
            </a:endParaRPr>
          </a:p>
        </p:txBody>
      </p:sp>
      <p:sp>
        <p:nvSpPr>
          <p:cNvPr id="3" name="2 İçerik Yer Tutucusu"/>
          <p:cNvSpPr>
            <a:spLocks noGrp="1"/>
          </p:cNvSpPr>
          <p:nvPr>
            <p:ph idx="1"/>
          </p:nvPr>
        </p:nvSpPr>
        <p:spPr>
          <a:xfrm>
            <a:off x="457200" y="1500174"/>
            <a:ext cx="4829180" cy="4625989"/>
          </a:xfrm>
        </p:spPr>
        <p:txBody>
          <a:bodyPr>
            <a:normAutofit/>
          </a:bodyPr>
          <a:lstStyle/>
          <a:p>
            <a:r>
              <a:rPr lang="tr-TR" dirty="0" smtClean="0"/>
              <a:t>Öfkeyi doğru ifade etme becerisini kazanmaya </a:t>
            </a:r>
            <a:r>
              <a:rPr lang="tr-TR" b="1" dirty="0" smtClean="0">
                <a:solidFill>
                  <a:srgbClr val="C00000"/>
                </a:solidFill>
              </a:rPr>
              <a:t>“ öfke kontrolü ” </a:t>
            </a:r>
            <a:r>
              <a:rPr lang="tr-TR" dirty="0" smtClean="0"/>
              <a:t>denir.</a:t>
            </a:r>
          </a:p>
          <a:p>
            <a:r>
              <a:rPr lang="tr-TR" dirty="0" smtClean="0"/>
              <a:t>Öfke yönetimi programlarının ya da çalışmalarının amacı; kişilere, öfkenin neden olduğu duygusal ve fiziksel uyarılmayı nasıl azaltacağı konusunda yardımcı olmaktır. </a:t>
            </a:r>
          </a:p>
          <a:p>
            <a:pPr>
              <a:buNone/>
            </a:pPr>
            <a:endParaRPr lang="tr-TR" dirty="0" smtClean="0"/>
          </a:p>
          <a:p>
            <a:endParaRPr lang="tr-TR" dirty="0"/>
          </a:p>
        </p:txBody>
      </p:sp>
      <p:pic>
        <p:nvPicPr>
          <p:cNvPr id="5" name="4 Resim" descr="Calgary-anger-management-counselling-man-800x500.jpg"/>
          <p:cNvPicPr>
            <a:picLocks noChangeAspect="1"/>
          </p:cNvPicPr>
          <p:nvPr/>
        </p:nvPicPr>
        <p:blipFill>
          <a:blip r:embed="rId2"/>
          <a:stretch>
            <a:fillRect/>
          </a:stretch>
        </p:blipFill>
        <p:spPr>
          <a:xfrm>
            <a:off x="5457830" y="1690689"/>
            <a:ext cx="3331634" cy="4647490"/>
          </a:xfrm>
          <a:prstGeom prst="rect">
            <a:avLst/>
          </a:prstGeom>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dirty="0" smtClean="0">
                <a:latin typeface="+mn-lt"/>
              </a:rPr>
              <a:t>ÖFKE KONTROLÜ</a:t>
            </a:r>
            <a:endParaRPr lang="tr-TR" dirty="0">
              <a:latin typeface="+mn-lt"/>
            </a:endParaRPr>
          </a:p>
        </p:txBody>
      </p:sp>
      <p:sp>
        <p:nvSpPr>
          <p:cNvPr id="3" name="2 İçerik Yer Tutucusu"/>
          <p:cNvSpPr>
            <a:spLocks noGrp="1"/>
          </p:cNvSpPr>
          <p:nvPr>
            <p:ph idx="1"/>
          </p:nvPr>
        </p:nvSpPr>
        <p:spPr/>
        <p:txBody>
          <a:bodyPr>
            <a:normAutofit/>
          </a:bodyPr>
          <a:lstStyle/>
          <a:p>
            <a:r>
              <a:rPr lang="tr-TR" dirty="0" smtClean="0"/>
              <a:t>Bu tür çalışmaların amacı; gerçekleşmesi</a:t>
            </a:r>
          </a:p>
          <a:p>
            <a:pPr>
              <a:buNone/>
            </a:pPr>
            <a:r>
              <a:rPr lang="tr-TR" dirty="0" smtClean="0"/>
              <a:t>	imkansız  olan - öfke duygusunun tamamen ortadan kaldırılması değildir. </a:t>
            </a:r>
          </a:p>
          <a:p>
            <a:r>
              <a:rPr lang="tr-TR" dirty="0" smtClean="0"/>
              <a:t>Bunun yerine öfkenin kişilere ve çevrelerine ilişkin etkilerini nasıl kontrol edeceğini öğretmektir. </a:t>
            </a:r>
          </a:p>
          <a:p>
            <a:endParaRPr lang="tr-TR"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928662" y="714356"/>
            <a:ext cx="7772400" cy="1143000"/>
          </a:xfrm>
        </p:spPr>
        <p:txBody>
          <a:bodyPr>
            <a:normAutofit fontScale="90000"/>
          </a:bodyPr>
          <a:lstStyle/>
          <a:p>
            <a:pPr algn="ctr"/>
            <a:r>
              <a:rPr lang="tr-TR" sz="4900" dirty="0" smtClean="0">
                <a:latin typeface="+mn-lt"/>
              </a:rPr>
              <a:t>ÖFKE GÜNLÜĞÜ</a:t>
            </a:r>
            <a:r>
              <a:rPr lang="tr-TR" dirty="0" smtClean="0"/>
              <a:t/>
            </a:r>
            <a:br>
              <a:rPr lang="tr-TR" dirty="0" smtClean="0"/>
            </a:br>
            <a:endParaRPr lang="tr-TR" dirty="0"/>
          </a:p>
        </p:txBody>
      </p:sp>
      <p:sp>
        <p:nvSpPr>
          <p:cNvPr id="3" name="2 İçerik Yer Tutucusu"/>
          <p:cNvSpPr>
            <a:spLocks noGrp="1"/>
          </p:cNvSpPr>
          <p:nvPr>
            <p:ph idx="1"/>
          </p:nvPr>
        </p:nvSpPr>
        <p:spPr/>
        <p:txBody>
          <a:bodyPr>
            <a:noAutofit/>
          </a:bodyPr>
          <a:lstStyle/>
          <a:p>
            <a:pPr lvl="0">
              <a:buNone/>
            </a:pPr>
            <a:r>
              <a:rPr lang="tr-TR" sz="2400" b="1" dirty="0" smtClean="0">
                <a:solidFill>
                  <a:schemeClr val="tx2">
                    <a:lumMod val="60000"/>
                    <a:lumOff val="40000"/>
                  </a:schemeClr>
                </a:solidFill>
              </a:rPr>
              <a:t>	</a:t>
            </a:r>
            <a:r>
              <a:rPr lang="tr-TR" sz="2400" dirty="0"/>
              <a:t>Ö</a:t>
            </a:r>
            <a:r>
              <a:rPr lang="tr-TR" sz="2400" dirty="0" smtClean="0"/>
              <a:t>fkeyle baş etme yöntemlerinden bir diğeri de “ öfke günlüğü ” tutmaktır.</a:t>
            </a:r>
          </a:p>
          <a:p>
            <a:pPr lvl="0">
              <a:buNone/>
            </a:pPr>
            <a:r>
              <a:rPr lang="tr-TR" sz="2400" dirty="0" smtClean="0"/>
              <a:t>	Öfke günlüğü tutmak, kişinin ne zaman öfkelendiğini, duygularını ve davranışlarını, düşüncelerini ve gösterdiği tepkileri anlamasına yardımcı olur. </a:t>
            </a:r>
          </a:p>
          <a:p>
            <a:pPr lvl="0">
              <a:buNone/>
            </a:pPr>
            <a:endParaRPr lang="tr-TR" sz="2400" dirty="0" smtClean="0"/>
          </a:p>
          <a:p>
            <a:pPr lvl="0"/>
            <a:r>
              <a:rPr lang="tr-TR" sz="2400" dirty="0"/>
              <a:t>Y</a:t>
            </a:r>
            <a:r>
              <a:rPr lang="tr-TR" sz="2400" dirty="0" smtClean="0"/>
              <a:t>aşanan olay</a:t>
            </a:r>
          </a:p>
          <a:p>
            <a:pPr lvl="0"/>
            <a:r>
              <a:rPr lang="tr-TR" sz="2400" dirty="0"/>
              <a:t>D</a:t>
            </a:r>
            <a:r>
              <a:rPr lang="tr-TR" sz="2400" dirty="0" smtClean="0"/>
              <a:t>üşünceler (neden)</a:t>
            </a:r>
          </a:p>
          <a:p>
            <a:pPr lvl="0"/>
            <a:r>
              <a:rPr lang="tr-TR" sz="2400" dirty="0" smtClean="0"/>
              <a:t>Duygular - </a:t>
            </a:r>
            <a:r>
              <a:rPr lang="tr-TR" sz="2400" dirty="0"/>
              <a:t>D</a:t>
            </a:r>
            <a:r>
              <a:rPr lang="tr-TR" sz="2400" dirty="0" smtClean="0"/>
              <a:t>avranışlar (sonuç)</a:t>
            </a:r>
          </a:p>
          <a:p>
            <a:pPr>
              <a:buNone/>
            </a:pPr>
            <a:r>
              <a:rPr lang="tr-TR" sz="2400" b="1" dirty="0" smtClean="0"/>
              <a:t> </a:t>
            </a:r>
            <a:endParaRPr lang="tr-TR" sz="2400" dirty="0" smtClean="0"/>
          </a:p>
          <a:p>
            <a:pPr>
              <a:buNone/>
            </a:pPr>
            <a:r>
              <a:rPr lang="tr-TR" sz="2400" b="1" dirty="0" smtClean="0"/>
              <a:t> </a:t>
            </a:r>
            <a:endParaRPr lang="tr-TR" sz="2400" dirty="0" smtClean="0"/>
          </a:p>
          <a:p>
            <a:endParaRPr lang="tr-TR" sz="2400" dirty="0" smtClean="0"/>
          </a:p>
          <a:p>
            <a:endParaRPr lang="tr-TR" sz="2400" dirty="0"/>
          </a:p>
        </p:txBody>
      </p:sp>
      <p:pic>
        <p:nvPicPr>
          <p:cNvPr id="4" name="3 Resim" descr="anger-diary.png"/>
          <p:cNvPicPr>
            <a:picLocks noChangeAspect="1"/>
          </p:cNvPicPr>
          <p:nvPr/>
        </p:nvPicPr>
        <p:blipFill>
          <a:blip r:embed="rId2"/>
          <a:stretch>
            <a:fillRect/>
          </a:stretch>
        </p:blipFill>
        <p:spPr>
          <a:xfrm>
            <a:off x="4980986" y="3680169"/>
            <a:ext cx="3534364" cy="2500330"/>
          </a:xfrm>
          <a:prstGeom prst="rect">
            <a:avLst/>
          </a:prstGeom>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457200" y="500050"/>
            <a:ext cx="8229600" cy="1143000"/>
          </a:xfrm>
        </p:spPr>
        <p:txBody>
          <a:bodyPr>
            <a:normAutofit/>
          </a:bodyPr>
          <a:lstStyle/>
          <a:p>
            <a:pPr algn="ctr"/>
            <a:r>
              <a:rPr lang="tr-TR" dirty="0" smtClean="0">
                <a:latin typeface="+mn-lt"/>
              </a:rPr>
              <a:t>ÖFKEYLE BAŞETMEDE KULLANILAN </a:t>
            </a:r>
            <a:br>
              <a:rPr lang="tr-TR" dirty="0" smtClean="0">
                <a:latin typeface="+mn-lt"/>
              </a:rPr>
            </a:br>
            <a:r>
              <a:rPr lang="tr-TR" dirty="0" smtClean="0">
                <a:solidFill>
                  <a:srgbClr val="FF0000"/>
                </a:solidFill>
                <a:latin typeface="+mn-lt"/>
              </a:rPr>
              <a:t>YANLIŞ YOLLAR</a:t>
            </a:r>
            <a:endParaRPr lang="tr-TR" dirty="0">
              <a:solidFill>
                <a:srgbClr val="FF0000"/>
              </a:solidFill>
              <a:latin typeface="+mn-lt"/>
            </a:endParaRPr>
          </a:p>
        </p:txBody>
      </p:sp>
      <p:sp>
        <p:nvSpPr>
          <p:cNvPr id="3" name="2 İçerik Yer Tutucusu"/>
          <p:cNvSpPr>
            <a:spLocks noGrp="1"/>
          </p:cNvSpPr>
          <p:nvPr>
            <p:ph idx="1"/>
          </p:nvPr>
        </p:nvSpPr>
        <p:spPr>
          <a:xfrm>
            <a:off x="457200" y="1785926"/>
            <a:ext cx="6543692" cy="2900369"/>
          </a:xfrm>
        </p:spPr>
        <p:txBody>
          <a:bodyPr>
            <a:normAutofit/>
          </a:bodyPr>
          <a:lstStyle/>
          <a:p>
            <a:r>
              <a:rPr lang="tr-TR" dirty="0" smtClean="0"/>
              <a:t>Öfkeyi yok sayma</a:t>
            </a:r>
          </a:p>
          <a:p>
            <a:r>
              <a:rPr lang="tr-TR" dirty="0" smtClean="0"/>
              <a:t>Öfkeyi başkasına aktarmak</a:t>
            </a:r>
          </a:p>
          <a:p>
            <a:r>
              <a:rPr lang="tr-TR" dirty="0" smtClean="0"/>
              <a:t>Öfkeyi saldırganca ortaya koymak</a:t>
            </a:r>
          </a:p>
          <a:p>
            <a:r>
              <a:rPr lang="tr-TR" dirty="0" smtClean="0"/>
              <a:t>Öfkeyi pasif davranışlarla ortaya koymak</a:t>
            </a:r>
          </a:p>
          <a:p>
            <a:r>
              <a:rPr lang="tr-TR" dirty="0" smtClean="0"/>
              <a:t>Öfkeyi kendine yöneltmek</a:t>
            </a:r>
            <a:endParaRPr lang="tr-TR" dirty="0"/>
          </a:p>
        </p:txBody>
      </p:sp>
      <p:pic>
        <p:nvPicPr>
          <p:cNvPr id="4" name="3 Resim" descr="red-cross-animation-indicating-a-wrong-answer_e2xl5okul__F0003.png"/>
          <p:cNvPicPr>
            <a:picLocks noChangeAspect="1"/>
          </p:cNvPicPr>
          <p:nvPr/>
        </p:nvPicPr>
        <p:blipFill>
          <a:blip r:embed="rId2" cstate="print"/>
          <a:stretch>
            <a:fillRect/>
          </a:stretch>
        </p:blipFill>
        <p:spPr>
          <a:xfrm>
            <a:off x="2737321" y="4581128"/>
            <a:ext cx="3669357" cy="2092347"/>
          </a:xfrm>
          <a:prstGeom prst="rect">
            <a:avLst/>
          </a:prstGeom>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928662" y="500042"/>
            <a:ext cx="7772400" cy="1143000"/>
          </a:xfrm>
        </p:spPr>
        <p:txBody>
          <a:bodyPr>
            <a:normAutofit/>
          </a:bodyPr>
          <a:lstStyle/>
          <a:p>
            <a:r>
              <a:rPr lang="tr-TR" dirty="0" smtClean="0">
                <a:solidFill>
                  <a:srgbClr val="00B050"/>
                </a:solidFill>
                <a:latin typeface="+mn-lt"/>
              </a:rPr>
              <a:t>ÖFKEYLE OLUMLU BAŞETME YOLLARI</a:t>
            </a:r>
            <a:endParaRPr lang="tr-TR" dirty="0">
              <a:solidFill>
                <a:srgbClr val="00B050"/>
              </a:solidFill>
              <a:latin typeface="+mn-lt"/>
            </a:endParaRPr>
          </a:p>
        </p:txBody>
      </p:sp>
      <p:sp>
        <p:nvSpPr>
          <p:cNvPr id="3" name="2 İçerik Yer Tutucusu"/>
          <p:cNvSpPr>
            <a:spLocks noGrp="1"/>
          </p:cNvSpPr>
          <p:nvPr>
            <p:ph idx="1"/>
          </p:nvPr>
        </p:nvSpPr>
        <p:spPr>
          <a:xfrm>
            <a:off x="928662" y="1785926"/>
            <a:ext cx="7772400" cy="4572000"/>
          </a:xfrm>
        </p:spPr>
        <p:txBody>
          <a:bodyPr>
            <a:normAutofit/>
          </a:bodyPr>
          <a:lstStyle/>
          <a:p>
            <a:r>
              <a:rPr lang="tr-TR" dirty="0" smtClean="0"/>
              <a:t>Hangi duygunuz öfkeye yol açıyor ? Önce asıl duygunuzu fark edin.</a:t>
            </a:r>
          </a:p>
          <a:p>
            <a:r>
              <a:rPr lang="tr-TR" dirty="0" smtClean="0"/>
              <a:t>Düşüncelerinizi olumlularla değiştirin!</a:t>
            </a:r>
          </a:p>
          <a:p>
            <a:r>
              <a:rPr lang="tr-TR" dirty="0" smtClean="0"/>
              <a:t>Zamanlama</a:t>
            </a:r>
          </a:p>
          <a:p>
            <a:r>
              <a:rPr lang="tr-TR" dirty="0" smtClean="0"/>
              <a:t>Gerektiğinde mola alıp sakinleşin !</a:t>
            </a:r>
          </a:p>
          <a:p>
            <a:r>
              <a:rPr lang="tr-TR" dirty="0" smtClean="0"/>
              <a:t>Karşı tarafı suçlamak yerine kendi duygularınızı ifade edin.( ben dili ) </a:t>
            </a:r>
          </a:p>
          <a:p>
            <a:r>
              <a:rPr lang="tr-TR" dirty="0" smtClean="0"/>
              <a:t>Karşıdaki kişinin niyetini anlamaya çalışın.</a:t>
            </a:r>
          </a:p>
          <a:p>
            <a:r>
              <a:rPr lang="tr-TR" dirty="0" smtClean="0"/>
              <a:t>Duygularınızı anlattığınız bir günlük tutun.</a:t>
            </a:r>
          </a:p>
          <a:p>
            <a:r>
              <a:rPr lang="tr-TR" dirty="0" smtClean="0"/>
              <a:t>Yazı yazmak zor geliyorsa resim de yapabilirsiniz.</a:t>
            </a:r>
          </a:p>
          <a:p>
            <a:r>
              <a:rPr lang="tr-TR" dirty="0" smtClean="0"/>
              <a:t>Stresle başa çıkmanın yollarını arayın.</a:t>
            </a:r>
          </a:p>
          <a:p>
            <a:r>
              <a:rPr lang="tr-TR" dirty="0" smtClean="0"/>
              <a:t>Öfkenin yarattığı enerjiyi atın.</a:t>
            </a:r>
            <a:endParaRPr lang="tr-TR" dirty="0"/>
          </a:p>
        </p:txBody>
      </p:sp>
      <p:pic>
        <p:nvPicPr>
          <p:cNvPr id="4" name="3 Resim" descr="indir (9).jpg"/>
          <p:cNvPicPr>
            <a:picLocks noChangeAspect="1"/>
          </p:cNvPicPr>
          <p:nvPr/>
        </p:nvPicPr>
        <p:blipFill>
          <a:blip r:embed="rId2"/>
          <a:stretch>
            <a:fillRect/>
          </a:stretch>
        </p:blipFill>
        <p:spPr>
          <a:xfrm>
            <a:off x="6772268" y="4437704"/>
            <a:ext cx="1928794" cy="1920222"/>
          </a:xfrm>
          <a:prstGeom prst="rect">
            <a:avLst/>
          </a:prstGeom>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928662" y="500042"/>
            <a:ext cx="7772400" cy="1143000"/>
          </a:xfrm>
        </p:spPr>
        <p:txBody>
          <a:bodyPr>
            <a:normAutofit/>
          </a:bodyPr>
          <a:lstStyle/>
          <a:p>
            <a:pPr algn="ctr"/>
            <a:r>
              <a:rPr lang="tr-TR" dirty="0" smtClean="0">
                <a:latin typeface="+mn-lt"/>
              </a:rPr>
              <a:t>ÖFKE SIRASINDA VÜCUDUMUZDA YAŞANANLAR</a:t>
            </a:r>
            <a:endParaRPr lang="tr-TR" dirty="0">
              <a:latin typeface="+mn-lt"/>
            </a:endParaRPr>
          </a:p>
        </p:txBody>
      </p:sp>
      <p:sp>
        <p:nvSpPr>
          <p:cNvPr id="3" name="2 İçerik Yer Tutucusu"/>
          <p:cNvSpPr>
            <a:spLocks noGrp="1"/>
          </p:cNvSpPr>
          <p:nvPr>
            <p:ph idx="1"/>
          </p:nvPr>
        </p:nvSpPr>
        <p:spPr>
          <a:xfrm>
            <a:off x="914400" y="2000272"/>
            <a:ext cx="4729170" cy="4572000"/>
          </a:xfrm>
        </p:spPr>
        <p:txBody>
          <a:bodyPr/>
          <a:lstStyle/>
          <a:p>
            <a:r>
              <a:rPr lang="tr-TR" dirty="0" smtClean="0"/>
              <a:t>Stres ve gerginlik başlar</a:t>
            </a:r>
          </a:p>
          <a:p>
            <a:r>
              <a:rPr lang="tr-TR" dirty="0" smtClean="0"/>
              <a:t>Adrenalin salgısı artar</a:t>
            </a:r>
          </a:p>
          <a:p>
            <a:r>
              <a:rPr lang="tr-TR" dirty="0" smtClean="0"/>
              <a:t>Nefes alıp verme sıklaşır</a:t>
            </a:r>
          </a:p>
          <a:p>
            <a:r>
              <a:rPr lang="tr-TR" dirty="0" smtClean="0"/>
              <a:t>Kalp atışları hızlanır</a:t>
            </a:r>
          </a:p>
          <a:p>
            <a:r>
              <a:rPr lang="tr-TR" dirty="0" smtClean="0"/>
              <a:t>Kan basıncı artar</a:t>
            </a:r>
          </a:p>
          <a:p>
            <a:r>
              <a:rPr lang="tr-TR" dirty="0" smtClean="0"/>
              <a:t>Vücut ve zihin </a:t>
            </a:r>
            <a:r>
              <a:rPr lang="tr-TR" i="1" dirty="0" smtClean="0"/>
              <a:t>“savaş ya da kaç” </a:t>
            </a:r>
            <a:r>
              <a:rPr lang="tr-TR" dirty="0" smtClean="0"/>
              <a:t>tepkisi için hazırdır. </a:t>
            </a:r>
            <a:endParaRPr lang="tr-TR" dirty="0"/>
          </a:p>
        </p:txBody>
      </p:sp>
      <p:pic>
        <p:nvPicPr>
          <p:cNvPr id="5" name="4 Resim" descr="images (3).jpg"/>
          <p:cNvPicPr>
            <a:picLocks noChangeAspect="1"/>
          </p:cNvPicPr>
          <p:nvPr/>
        </p:nvPicPr>
        <p:blipFill>
          <a:blip r:embed="rId2"/>
          <a:stretch>
            <a:fillRect/>
          </a:stretch>
        </p:blipFill>
        <p:spPr>
          <a:xfrm>
            <a:off x="5628224" y="2000272"/>
            <a:ext cx="3434757" cy="3419491"/>
          </a:xfrm>
          <a:prstGeom prst="rect">
            <a:avLst/>
          </a:prstGeom>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çerik Yer Tutucusu" descr="final-infographic_v2.jpg"/>
          <p:cNvPicPr>
            <a:picLocks noGrp="1" noChangeAspect="1"/>
          </p:cNvPicPr>
          <p:nvPr>
            <p:ph idx="1"/>
          </p:nvPr>
        </p:nvPicPr>
        <p:blipFill>
          <a:blip r:embed="rId2"/>
          <a:stretch>
            <a:fillRect/>
          </a:stretch>
        </p:blipFill>
        <p:spPr>
          <a:xfrm>
            <a:off x="2267744" y="173478"/>
            <a:ext cx="4714907" cy="6684522"/>
          </a:xfrm>
          <a:prstGeom prst="rect">
            <a:avLst/>
          </a:prstGeom>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dirty="0" smtClean="0">
                <a:latin typeface="+mn-lt"/>
              </a:rPr>
              <a:t>ÖFKENİN ZİHİNSEL ETKİLERİ</a:t>
            </a:r>
            <a:endParaRPr lang="tr-TR" dirty="0">
              <a:latin typeface="+mn-lt"/>
            </a:endParaRPr>
          </a:p>
        </p:txBody>
      </p:sp>
      <p:sp>
        <p:nvSpPr>
          <p:cNvPr id="3" name="2 İçerik Yer Tutucusu"/>
          <p:cNvSpPr>
            <a:spLocks noGrp="1"/>
          </p:cNvSpPr>
          <p:nvPr>
            <p:ph idx="1"/>
          </p:nvPr>
        </p:nvSpPr>
        <p:spPr/>
        <p:txBody>
          <a:bodyPr>
            <a:normAutofit/>
          </a:bodyPr>
          <a:lstStyle/>
          <a:p>
            <a:r>
              <a:rPr lang="tr-TR" dirty="0" smtClean="0"/>
              <a:t>Konsantrasyon bozukluğu</a:t>
            </a:r>
          </a:p>
          <a:p>
            <a:endParaRPr lang="tr-TR" dirty="0" smtClean="0"/>
          </a:p>
          <a:p>
            <a:r>
              <a:rPr lang="tr-TR" dirty="0" smtClean="0"/>
              <a:t>Düşük performans</a:t>
            </a:r>
          </a:p>
          <a:p>
            <a:endParaRPr lang="tr-TR" dirty="0" smtClean="0"/>
          </a:p>
          <a:p>
            <a:r>
              <a:rPr lang="tr-TR" dirty="0" smtClean="0"/>
              <a:t>Unutkanlık</a:t>
            </a:r>
          </a:p>
          <a:p>
            <a:endParaRPr lang="tr-TR" dirty="0" smtClean="0"/>
          </a:p>
          <a:p>
            <a:r>
              <a:rPr lang="tr-TR" dirty="0" smtClean="0"/>
              <a:t>Uykusuzluk</a:t>
            </a:r>
          </a:p>
          <a:p>
            <a:endParaRPr lang="tr-TR" dirty="0" smtClean="0"/>
          </a:p>
          <a:p>
            <a:r>
              <a:rPr lang="tr-TR" dirty="0" smtClean="0"/>
              <a:t>Dikkatsizlik</a:t>
            </a:r>
            <a:endParaRPr lang="tr-TR" dirty="0"/>
          </a:p>
        </p:txBody>
      </p:sp>
      <p:pic>
        <p:nvPicPr>
          <p:cNvPr id="4" name="3 Resim" descr="indir (6).jpg"/>
          <p:cNvPicPr>
            <a:picLocks noChangeAspect="1"/>
          </p:cNvPicPr>
          <p:nvPr/>
        </p:nvPicPr>
        <p:blipFill>
          <a:blip r:embed="rId2"/>
          <a:stretch>
            <a:fillRect/>
          </a:stretch>
        </p:blipFill>
        <p:spPr>
          <a:xfrm>
            <a:off x="3635657" y="2781515"/>
            <a:ext cx="4879693" cy="3530384"/>
          </a:xfrm>
          <a:prstGeom prst="rect">
            <a:avLst/>
          </a:prstGeom>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dirty="0" smtClean="0">
                <a:latin typeface="+mn-lt"/>
              </a:rPr>
              <a:t>ZİHİNSEL TEDBİRLER</a:t>
            </a:r>
            <a:endParaRPr lang="tr-TR" dirty="0">
              <a:latin typeface="+mn-lt"/>
            </a:endParaRPr>
          </a:p>
        </p:txBody>
      </p:sp>
      <p:sp>
        <p:nvSpPr>
          <p:cNvPr id="3" name="2 İçerik Yer Tutucusu"/>
          <p:cNvSpPr>
            <a:spLocks noGrp="1"/>
          </p:cNvSpPr>
          <p:nvPr>
            <p:ph idx="1"/>
          </p:nvPr>
        </p:nvSpPr>
        <p:spPr/>
        <p:txBody>
          <a:bodyPr>
            <a:normAutofit/>
          </a:bodyPr>
          <a:lstStyle/>
          <a:p>
            <a:r>
              <a:rPr lang="tr-TR" dirty="0" smtClean="0"/>
              <a:t>Tetikleyicileri tanıma</a:t>
            </a:r>
          </a:p>
          <a:p>
            <a:endParaRPr lang="tr-TR" dirty="0" smtClean="0"/>
          </a:p>
          <a:p>
            <a:r>
              <a:rPr lang="tr-TR" dirty="0" smtClean="0"/>
              <a:t>Yeniden çerçeveleme / Yeni bakış</a:t>
            </a:r>
          </a:p>
          <a:p>
            <a:endParaRPr lang="tr-TR" dirty="0" smtClean="0"/>
          </a:p>
          <a:p>
            <a:r>
              <a:rPr lang="tr-TR" dirty="0" smtClean="0"/>
              <a:t>Bozma / Çarpıtmayı fark etme</a:t>
            </a:r>
          </a:p>
          <a:p>
            <a:endParaRPr lang="tr-TR" dirty="0" smtClean="0"/>
          </a:p>
          <a:p>
            <a:r>
              <a:rPr lang="tr-TR" dirty="0" smtClean="0"/>
              <a:t>Olumlu iç diyalog / Telkin</a:t>
            </a:r>
          </a:p>
          <a:p>
            <a:endParaRPr lang="tr-TR" dirty="0" smtClean="0"/>
          </a:p>
          <a:p>
            <a:r>
              <a:rPr lang="tr-TR" dirty="0" smtClean="0"/>
              <a:t>Çatışma / Problem çözme: Kazan / Kazan</a:t>
            </a:r>
          </a:p>
          <a:p>
            <a:endParaRPr lang="tr-TR" dirty="0" smtClean="0"/>
          </a:p>
          <a:p>
            <a:r>
              <a:rPr lang="tr-TR" dirty="0" smtClean="0"/>
              <a:t>Geleceğe gitme: Fatura?</a:t>
            </a:r>
            <a:endParaRPr lang="tr-TR"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dirty="0" smtClean="0">
                <a:latin typeface="+mn-lt"/>
              </a:rPr>
              <a:t>ÖFKENİN DAVRANIŞSAL ETKİLERİ</a:t>
            </a:r>
            <a:endParaRPr lang="tr-TR" dirty="0">
              <a:latin typeface="+mn-lt"/>
            </a:endParaRPr>
          </a:p>
        </p:txBody>
      </p:sp>
      <p:sp>
        <p:nvSpPr>
          <p:cNvPr id="3" name="2 İçerik Yer Tutucusu"/>
          <p:cNvSpPr>
            <a:spLocks noGrp="1"/>
          </p:cNvSpPr>
          <p:nvPr>
            <p:ph idx="1"/>
          </p:nvPr>
        </p:nvSpPr>
        <p:spPr/>
        <p:txBody>
          <a:bodyPr>
            <a:normAutofit/>
          </a:bodyPr>
          <a:lstStyle/>
          <a:p>
            <a:r>
              <a:rPr lang="tr-TR" dirty="0" smtClean="0"/>
              <a:t>Madde bağımlılığı (Alkol, sigara vb.)</a:t>
            </a:r>
          </a:p>
          <a:p>
            <a:endParaRPr lang="tr-TR" dirty="0" smtClean="0"/>
          </a:p>
          <a:p>
            <a:r>
              <a:rPr lang="tr-TR" dirty="0" smtClean="0"/>
              <a:t>Şiddet ve saldırganlık</a:t>
            </a:r>
          </a:p>
          <a:p>
            <a:endParaRPr lang="tr-TR" dirty="0" smtClean="0"/>
          </a:p>
          <a:p>
            <a:r>
              <a:rPr lang="tr-TR" dirty="0" smtClean="0"/>
              <a:t>Acelecilik</a:t>
            </a:r>
          </a:p>
          <a:p>
            <a:endParaRPr lang="tr-TR" dirty="0" smtClean="0"/>
          </a:p>
          <a:p>
            <a:r>
              <a:rPr lang="tr-TR" dirty="0" smtClean="0"/>
              <a:t>Huzursuzluk</a:t>
            </a:r>
          </a:p>
          <a:p>
            <a:endParaRPr lang="tr-TR" dirty="0" smtClean="0"/>
          </a:p>
          <a:p>
            <a:r>
              <a:rPr lang="tr-TR" dirty="0" smtClean="0"/>
              <a:t>İlaç kullanımı</a:t>
            </a:r>
          </a:p>
          <a:p>
            <a:endParaRPr lang="tr-TR" dirty="0" smtClean="0"/>
          </a:p>
          <a:p>
            <a:r>
              <a:rPr lang="tr-TR" dirty="0" smtClean="0"/>
              <a:t>Aşırı yemek yeme</a:t>
            </a:r>
            <a:endParaRPr lang="tr-TR" dirty="0"/>
          </a:p>
        </p:txBody>
      </p:sp>
      <p:pic>
        <p:nvPicPr>
          <p:cNvPr id="4" name="3 Resim" descr="images (5).jpg"/>
          <p:cNvPicPr>
            <a:picLocks noChangeAspect="1"/>
          </p:cNvPicPr>
          <p:nvPr/>
        </p:nvPicPr>
        <p:blipFill>
          <a:blip r:embed="rId2"/>
          <a:stretch>
            <a:fillRect/>
          </a:stretch>
        </p:blipFill>
        <p:spPr>
          <a:xfrm>
            <a:off x="3922907" y="2715410"/>
            <a:ext cx="4592443" cy="2571768"/>
          </a:xfrm>
          <a:prstGeom prst="rect">
            <a:avLst/>
          </a:prstGeom>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normAutofit fontScale="90000"/>
          </a:bodyPr>
          <a:lstStyle/>
          <a:p>
            <a:r>
              <a:rPr lang="tr-TR" dirty="0" smtClean="0"/>
              <a:t/>
            </a:r>
            <a:br>
              <a:rPr lang="tr-TR" dirty="0" smtClean="0"/>
            </a:br>
            <a:r>
              <a:rPr lang="tr-TR" dirty="0" smtClean="0"/>
              <a:t/>
            </a:r>
            <a:br>
              <a:rPr lang="tr-TR" dirty="0" smtClean="0"/>
            </a:br>
            <a:r>
              <a:rPr lang="tr-TR" sz="3600" dirty="0" smtClean="0">
                <a:latin typeface="+mn-lt"/>
              </a:rPr>
              <a:t>FİZİKSEL BELİRTİLERİ NASIL KONTROL ALTINA ALABİLİRSİNİZ?</a:t>
            </a:r>
            <a:endParaRPr lang="tr-TR" sz="3600" dirty="0">
              <a:latin typeface="+mn-lt"/>
            </a:endParaRPr>
          </a:p>
        </p:txBody>
      </p:sp>
      <p:sp>
        <p:nvSpPr>
          <p:cNvPr id="3" name="2 İçerik Yer Tutucusu"/>
          <p:cNvSpPr>
            <a:spLocks noGrp="1"/>
          </p:cNvSpPr>
          <p:nvPr>
            <p:ph idx="1"/>
          </p:nvPr>
        </p:nvSpPr>
        <p:spPr/>
        <p:txBody>
          <a:bodyPr/>
          <a:lstStyle/>
          <a:p>
            <a:pPr>
              <a:buNone/>
            </a:pPr>
            <a:endParaRPr lang="tr-TR" b="1" dirty="0" smtClean="0"/>
          </a:p>
          <a:p>
            <a:pPr>
              <a:buNone/>
            </a:pPr>
            <a:r>
              <a:rPr lang="tr-TR" b="1" dirty="0" smtClean="0">
                <a:solidFill>
                  <a:srgbClr val="C00000"/>
                </a:solidFill>
              </a:rPr>
              <a:t>Kullanılan iki yöntem</a:t>
            </a:r>
          </a:p>
          <a:p>
            <a:r>
              <a:rPr lang="tr-TR" dirty="0" smtClean="0"/>
              <a:t>Derin nefes alma</a:t>
            </a:r>
          </a:p>
          <a:p>
            <a:r>
              <a:rPr lang="tr-TR" dirty="0" smtClean="0"/>
              <a:t>Sistematik Gevşeme</a:t>
            </a:r>
            <a:endParaRPr lang="tr-TR" dirty="0"/>
          </a:p>
        </p:txBody>
      </p:sp>
      <p:pic>
        <p:nvPicPr>
          <p:cNvPr id="5" name="4 Resim" descr="indir (11).jpg"/>
          <p:cNvPicPr>
            <a:picLocks noChangeAspect="1"/>
          </p:cNvPicPr>
          <p:nvPr/>
        </p:nvPicPr>
        <p:blipFill>
          <a:blip r:embed="rId2"/>
          <a:stretch>
            <a:fillRect/>
          </a:stretch>
        </p:blipFill>
        <p:spPr>
          <a:xfrm>
            <a:off x="1317635" y="4219570"/>
            <a:ext cx="6508730" cy="1957393"/>
          </a:xfrm>
          <a:prstGeom prst="rect">
            <a:avLst/>
          </a:prstGeom>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dirty="0" smtClean="0">
                <a:latin typeface="+mn-lt"/>
              </a:rPr>
              <a:t>Derin nefes alma</a:t>
            </a:r>
            <a:endParaRPr lang="tr-TR" dirty="0">
              <a:latin typeface="+mn-lt"/>
            </a:endParaRPr>
          </a:p>
        </p:txBody>
      </p:sp>
      <p:sp>
        <p:nvSpPr>
          <p:cNvPr id="3" name="2 İçerik Yer Tutucusu"/>
          <p:cNvSpPr>
            <a:spLocks noGrp="1"/>
          </p:cNvSpPr>
          <p:nvPr>
            <p:ph idx="1"/>
          </p:nvPr>
        </p:nvSpPr>
        <p:spPr>
          <a:xfrm>
            <a:off x="457200" y="2000240"/>
            <a:ext cx="7329510" cy="4125923"/>
          </a:xfrm>
        </p:spPr>
        <p:txBody>
          <a:bodyPr>
            <a:normAutofit/>
          </a:bodyPr>
          <a:lstStyle/>
          <a:p>
            <a:r>
              <a:rPr lang="tr-TR" dirty="0" smtClean="0"/>
              <a:t>Derin nefes alırken diyaframınızdan almaya özen gösteriniz. </a:t>
            </a:r>
          </a:p>
          <a:p>
            <a:r>
              <a:rPr lang="tr-TR" dirty="0" smtClean="0"/>
              <a:t>Göğsünüzün üst kısmıyla nefes almak sizi rahatlatmaz.</a:t>
            </a:r>
          </a:p>
          <a:p>
            <a:r>
              <a:rPr lang="tr-TR" dirty="0" smtClean="0"/>
              <a:t>Nefes alıp verdiğinizde göğsünüz değil mideniz şişmelidir. Doğru nefes alıp almadığınızı kontrol etmek için sağ elinizin avuç içini midenize, sol elinizi göğsünüze koyun.</a:t>
            </a:r>
          </a:p>
          <a:p>
            <a:r>
              <a:rPr lang="tr-TR" dirty="0" smtClean="0"/>
              <a:t>Nefes aldığınızda sağ eliniz hareket ediyorsa doğru nefes alıyorsunuz demektir.</a:t>
            </a:r>
          </a:p>
          <a:p>
            <a:r>
              <a:rPr lang="tr-TR" dirty="0" smtClean="0"/>
              <a:t>Sinirleneceğinizi anladığınız anda derin nefes almak için birkaç dakikanızı ayırın.</a:t>
            </a:r>
          </a:p>
          <a:p>
            <a:r>
              <a:rPr lang="tr-TR" dirty="0" smtClean="0"/>
              <a:t>Diyaframınızdan yavaşça nefes almaya başladığınız zaman kaslarınız gevşemeye başlayacak ve gerginliğiniz azalacaktır.</a:t>
            </a:r>
            <a:endParaRPr lang="tr-TR" dirty="0"/>
          </a:p>
        </p:txBody>
      </p:sp>
      <p:pic>
        <p:nvPicPr>
          <p:cNvPr id="4" name="3 Resim" descr="indir (10).jpg"/>
          <p:cNvPicPr>
            <a:picLocks noChangeAspect="1"/>
          </p:cNvPicPr>
          <p:nvPr/>
        </p:nvPicPr>
        <p:blipFill>
          <a:blip r:embed="rId2"/>
          <a:stretch>
            <a:fillRect/>
          </a:stretch>
        </p:blipFill>
        <p:spPr>
          <a:xfrm>
            <a:off x="6731816" y="185270"/>
            <a:ext cx="2109787" cy="1814970"/>
          </a:xfrm>
          <a:prstGeom prst="rect">
            <a:avLst/>
          </a:prstGeom>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dirty="0" smtClean="0">
                <a:latin typeface="+mn-lt"/>
              </a:rPr>
              <a:t>Sistematik gevşeme</a:t>
            </a:r>
            <a:endParaRPr lang="tr-TR" dirty="0">
              <a:latin typeface="+mn-lt"/>
            </a:endParaRPr>
          </a:p>
        </p:txBody>
      </p:sp>
      <p:sp>
        <p:nvSpPr>
          <p:cNvPr id="3" name="2 İçerik Yer Tutucusu"/>
          <p:cNvSpPr>
            <a:spLocks noGrp="1"/>
          </p:cNvSpPr>
          <p:nvPr>
            <p:ph idx="1"/>
          </p:nvPr>
        </p:nvSpPr>
        <p:spPr>
          <a:xfrm>
            <a:off x="457200" y="1357299"/>
            <a:ext cx="8329642" cy="4357718"/>
          </a:xfrm>
        </p:spPr>
        <p:txBody>
          <a:bodyPr>
            <a:normAutofit/>
          </a:bodyPr>
          <a:lstStyle/>
          <a:p>
            <a:r>
              <a:rPr lang="tr-TR" dirty="0" smtClean="0"/>
              <a:t>Kasların kasılması ve gevşetilmesi ilkesi ile çalışır.</a:t>
            </a:r>
          </a:p>
          <a:p>
            <a:pPr>
              <a:buNone/>
            </a:pPr>
            <a:endParaRPr lang="tr-TR" dirty="0" smtClean="0"/>
          </a:p>
          <a:p>
            <a:r>
              <a:rPr lang="tr-TR" dirty="0" smtClean="0"/>
              <a:t>Önce baş ve yüz bölgesinden başlayarak adım adım vücudun tüm parçalarının önce kasılması ardından gevşetilmesi sağlanır.</a:t>
            </a:r>
          </a:p>
          <a:p>
            <a:pPr>
              <a:buNone/>
            </a:pPr>
            <a:endParaRPr lang="tr-TR" dirty="0" smtClean="0"/>
          </a:p>
          <a:p>
            <a:r>
              <a:rPr lang="tr-TR" dirty="0" smtClean="0"/>
              <a:t>Derinlemesine gevşeme de denilen bu teknikte süre 10-20 dakika kadardır. Kan vücudun en uç noktasına kadar gider ve vücudun dinlenmesini sağlar. </a:t>
            </a:r>
            <a:endParaRPr lang="tr-TR" dirty="0"/>
          </a:p>
        </p:txBody>
      </p:sp>
      <p:pic>
        <p:nvPicPr>
          <p:cNvPr id="6" name="5 Resim" descr="indir.png"/>
          <p:cNvPicPr>
            <a:picLocks noChangeAspect="1"/>
          </p:cNvPicPr>
          <p:nvPr/>
        </p:nvPicPr>
        <p:blipFill>
          <a:blip r:embed="rId2"/>
          <a:stretch>
            <a:fillRect/>
          </a:stretch>
        </p:blipFill>
        <p:spPr>
          <a:xfrm>
            <a:off x="1928794" y="5562730"/>
            <a:ext cx="1928826" cy="1295270"/>
          </a:xfrm>
          <a:prstGeom prst="rect">
            <a:avLst/>
          </a:prstGeom>
        </p:spPr>
      </p:pic>
      <p:pic>
        <p:nvPicPr>
          <p:cNvPr id="7" name="6 Resim" descr="indir.png"/>
          <p:cNvPicPr>
            <a:picLocks noChangeAspect="1"/>
          </p:cNvPicPr>
          <p:nvPr/>
        </p:nvPicPr>
        <p:blipFill>
          <a:blip r:embed="rId2"/>
          <a:stretch>
            <a:fillRect/>
          </a:stretch>
        </p:blipFill>
        <p:spPr>
          <a:xfrm>
            <a:off x="0" y="5562752"/>
            <a:ext cx="1928794" cy="1295248"/>
          </a:xfrm>
          <a:prstGeom prst="rect">
            <a:avLst/>
          </a:prstGeom>
        </p:spPr>
      </p:pic>
      <p:pic>
        <p:nvPicPr>
          <p:cNvPr id="8" name="7 Resim" descr="indir.png"/>
          <p:cNvPicPr>
            <a:picLocks noChangeAspect="1"/>
          </p:cNvPicPr>
          <p:nvPr/>
        </p:nvPicPr>
        <p:blipFill>
          <a:blip r:embed="rId2"/>
          <a:stretch>
            <a:fillRect/>
          </a:stretch>
        </p:blipFill>
        <p:spPr>
          <a:xfrm>
            <a:off x="3857620" y="5562730"/>
            <a:ext cx="1928826" cy="1295270"/>
          </a:xfrm>
          <a:prstGeom prst="rect">
            <a:avLst/>
          </a:prstGeom>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dirty="0" smtClean="0">
                <a:latin typeface="+mn-lt"/>
              </a:rPr>
              <a:t>S-A-Y</a:t>
            </a:r>
            <a:endParaRPr lang="tr-TR" dirty="0">
              <a:latin typeface="+mn-lt"/>
            </a:endParaRPr>
          </a:p>
        </p:txBody>
      </p:sp>
      <p:sp>
        <p:nvSpPr>
          <p:cNvPr id="3" name="2 İçerik Yer Tutucusu"/>
          <p:cNvSpPr>
            <a:spLocks noGrp="1"/>
          </p:cNvSpPr>
          <p:nvPr>
            <p:ph idx="1"/>
          </p:nvPr>
        </p:nvSpPr>
        <p:spPr/>
        <p:txBody>
          <a:bodyPr>
            <a:normAutofit/>
          </a:bodyPr>
          <a:lstStyle/>
          <a:p>
            <a:pPr marL="0" indent="0">
              <a:buNone/>
            </a:pPr>
            <a:r>
              <a:rPr lang="tr-TR" b="1" dirty="0" smtClean="0">
                <a:solidFill>
                  <a:srgbClr val="C00000"/>
                </a:solidFill>
              </a:rPr>
              <a:t>Sakinleşme</a:t>
            </a:r>
          </a:p>
          <a:p>
            <a:r>
              <a:rPr lang="tr-TR" dirty="0" smtClean="0"/>
              <a:t>Öfke anında durup, yavaş ve derin nefesler almak, kendi kendinize sakinleşmeliyim telkininde bulunun.</a:t>
            </a:r>
          </a:p>
          <a:p>
            <a:pPr marL="0" indent="0">
              <a:buNone/>
            </a:pPr>
            <a:r>
              <a:rPr lang="tr-TR" b="1" dirty="0" smtClean="0">
                <a:solidFill>
                  <a:srgbClr val="C00000"/>
                </a:solidFill>
              </a:rPr>
              <a:t>Alternatif düşünce</a:t>
            </a:r>
          </a:p>
          <a:p>
            <a:r>
              <a:rPr lang="tr-TR" dirty="0" smtClean="0"/>
              <a:t>Sakinleştikten sonra sizi öfkelendirmeyecek alternatif bir açıklamaya yönelin</a:t>
            </a:r>
          </a:p>
          <a:p>
            <a:pPr marL="0" indent="0">
              <a:buNone/>
            </a:pPr>
            <a:r>
              <a:rPr lang="tr-TR" b="1" dirty="0" smtClean="0">
                <a:solidFill>
                  <a:srgbClr val="C00000"/>
                </a:solidFill>
              </a:rPr>
              <a:t>Yönlendirme</a:t>
            </a:r>
          </a:p>
          <a:p>
            <a:r>
              <a:rPr lang="tr-TR" dirty="0" smtClean="0"/>
              <a:t>Duygusal enerjinizi yönlendirebileceğiniz bir aktivite bulun, spor, resim vs.</a:t>
            </a:r>
            <a:endParaRPr lang="tr-TR"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dirty="0" smtClean="0">
                <a:latin typeface="+mn-lt"/>
              </a:rPr>
              <a:t>Ortak Tedbirler</a:t>
            </a:r>
            <a:endParaRPr lang="tr-TR" dirty="0">
              <a:latin typeface="+mn-lt"/>
            </a:endParaRPr>
          </a:p>
        </p:txBody>
      </p:sp>
      <p:sp>
        <p:nvSpPr>
          <p:cNvPr id="3" name="2 İçerik Yer Tutucusu"/>
          <p:cNvSpPr>
            <a:spLocks noGrp="1"/>
          </p:cNvSpPr>
          <p:nvPr>
            <p:ph idx="1"/>
          </p:nvPr>
        </p:nvSpPr>
        <p:spPr/>
        <p:txBody>
          <a:bodyPr>
            <a:normAutofit/>
          </a:bodyPr>
          <a:lstStyle/>
          <a:p>
            <a:r>
              <a:rPr lang="tr-TR" dirty="0" smtClean="0"/>
              <a:t>Diyafram egzersizleri   </a:t>
            </a:r>
          </a:p>
          <a:p>
            <a:pPr>
              <a:buNone/>
            </a:pPr>
            <a:endParaRPr lang="tr-TR" dirty="0" smtClean="0"/>
          </a:p>
          <a:p>
            <a:r>
              <a:rPr lang="tr-TR" dirty="0" smtClean="0"/>
              <a:t>Zihinde canlandırma</a:t>
            </a:r>
          </a:p>
          <a:p>
            <a:pPr>
              <a:buNone/>
            </a:pPr>
            <a:endParaRPr lang="tr-TR" dirty="0" smtClean="0"/>
          </a:p>
          <a:p>
            <a:r>
              <a:rPr lang="tr-TR" dirty="0" smtClean="0"/>
              <a:t>Sayı saymak 		</a:t>
            </a:r>
          </a:p>
          <a:p>
            <a:endParaRPr lang="tr-TR" dirty="0" smtClean="0"/>
          </a:p>
          <a:p>
            <a:r>
              <a:rPr lang="tr-TR" dirty="0" smtClean="0"/>
              <a:t>Mola / ara vermek</a:t>
            </a:r>
          </a:p>
          <a:p>
            <a:endParaRPr lang="tr-TR" dirty="0" smtClean="0"/>
          </a:p>
          <a:p>
            <a:r>
              <a:rPr lang="tr-TR" dirty="0" smtClean="0"/>
              <a:t>Ortam / çevre değiştirmek</a:t>
            </a:r>
            <a:endParaRPr lang="tr-TR" dirty="0"/>
          </a:p>
        </p:txBody>
      </p:sp>
      <p:pic>
        <p:nvPicPr>
          <p:cNvPr id="4" name="3 Resim" descr="indir (9).jpg"/>
          <p:cNvPicPr>
            <a:picLocks noChangeAspect="1"/>
          </p:cNvPicPr>
          <p:nvPr/>
        </p:nvPicPr>
        <p:blipFill>
          <a:blip r:embed="rId2"/>
          <a:stretch>
            <a:fillRect/>
          </a:stretch>
        </p:blipFill>
        <p:spPr>
          <a:xfrm>
            <a:off x="4643438" y="1357298"/>
            <a:ext cx="717569" cy="714380"/>
          </a:xfrm>
          <a:prstGeom prst="rect">
            <a:avLst/>
          </a:prstGeom>
        </p:spPr>
      </p:pic>
      <p:pic>
        <p:nvPicPr>
          <p:cNvPr id="5" name="4 Resim" descr="indir (9).jpg"/>
          <p:cNvPicPr>
            <a:picLocks noChangeAspect="1"/>
          </p:cNvPicPr>
          <p:nvPr/>
        </p:nvPicPr>
        <p:blipFill>
          <a:blip r:embed="rId2"/>
          <a:stretch>
            <a:fillRect/>
          </a:stretch>
        </p:blipFill>
        <p:spPr>
          <a:xfrm>
            <a:off x="4643438" y="2285992"/>
            <a:ext cx="717569" cy="714380"/>
          </a:xfrm>
          <a:prstGeom prst="rect">
            <a:avLst/>
          </a:prstGeom>
        </p:spPr>
      </p:pic>
      <p:pic>
        <p:nvPicPr>
          <p:cNvPr id="6" name="5 Resim" descr="indir (9).jpg"/>
          <p:cNvPicPr>
            <a:picLocks noChangeAspect="1"/>
          </p:cNvPicPr>
          <p:nvPr/>
        </p:nvPicPr>
        <p:blipFill>
          <a:blip r:embed="rId2"/>
          <a:stretch>
            <a:fillRect/>
          </a:stretch>
        </p:blipFill>
        <p:spPr>
          <a:xfrm>
            <a:off x="4643438" y="3214686"/>
            <a:ext cx="717569" cy="714380"/>
          </a:xfrm>
          <a:prstGeom prst="rect">
            <a:avLst/>
          </a:prstGeom>
        </p:spPr>
      </p:pic>
      <p:pic>
        <p:nvPicPr>
          <p:cNvPr id="7" name="6 Resim" descr="indir (9).jpg"/>
          <p:cNvPicPr>
            <a:picLocks noChangeAspect="1"/>
          </p:cNvPicPr>
          <p:nvPr/>
        </p:nvPicPr>
        <p:blipFill>
          <a:blip r:embed="rId2"/>
          <a:stretch>
            <a:fillRect/>
          </a:stretch>
        </p:blipFill>
        <p:spPr>
          <a:xfrm>
            <a:off x="4643438" y="4143380"/>
            <a:ext cx="717569" cy="714380"/>
          </a:xfrm>
          <a:prstGeom prst="rect">
            <a:avLst/>
          </a:prstGeom>
        </p:spPr>
      </p:pic>
      <p:pic>
        <p:nvPicPr>
          <p:cNvPr id="8" name="7 Resim" descr="indir (9).jpg"/>
          <p:cNvPicPr>
            <a:picLocks noChangeAspect="1"/>
          </p:cNvPicPr>
          <p:nvPr/>
        </p:nvPicPr>
        <p:blipFill>
          <a:blip r:embed="rId2"/>
          <a:stretch>
            <a:fillRect/>
          </a:stretch>
        </p:blipFill>
        <p:spPr>
          <a:xfrm>
            <a:off x="5357818" y="4143380"/>
            <a:ext cx="2428892" cy="2418098"/>
          </a:xfrm>
          <a:prstGeom prst="rect">
            <a:avLst/>
          </a:prstGeom>
        </p:spPr>
      </p:pic>
      <p:pic>
        <p:nvPicPr>
          <p:cNvPr id="9" name="8 Resim" descr="indir (1).jpg"/>
          <p:cNvPicPr>
            <a:picLocks noChangeAspect="1"/>
          </p:cNvPicPr>
          <p:nvPr/>
        </p:nvPicPr>
        <p:blipFill>
          <a:blip r:embed="rId3"/>
          <a:stretch>
            <a:fillRect/>
          </a:stretch>
        </p:blipFill>
        <p:spPr>
          <a:xfrm>
            <a:off x="5724128" y="1214422"/>
            <a:ext cx="3189197" cy="1785950"/>
          </a:xfrm>
          <a:prstGeom prst="rect">
            <a:avLst/>
          </a:prstGeom>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pPr algn="ctr"/>
            <a:r>
              <a:rPr lang="tr-TR" dirty="0" smtClean="0">
                <a:latin typeface="+mn-lt"/>
              </a:rPr>
              <a:t>SORULAR</a:t>
            </a:r>
            <a:endParaRPr lang="tr-TR" dirty="0">
              <a:latin typeface="+mn-lt"/>
            </a:endParaRPr>
          </a:p>
        </p:txBody>
      </p:sp>
      <p:sp>
        <p:nvSpPr>
          <p:cNvPr id="3" name="2 İçerik Yer Tutucusu"/>
          <p:cNvSpPr>
            <a:spLocks noGrp="1"/>
          </p:cNvSpPr>
          <p:nvPr>
            <p:ph idx="1"/>
          </p:nvPr>
        </p:nvSpPr>
        <p:spPr/>
        <p:txBody>
          <a:bodyPr>
            <a:noAutofit/>
          </a:bodyPr>
          <a:lstStyle/>
          <a:p>
            <a:pPr fontAlgn="base">
              <a:spcBef>
                <a:spcPct val="0"/>
              </a:spcBef>
              <a:spcAft>
                <a:spcPct val="0"/>
              </a:spcAft>
              <a:tabLst>
                <a:tab pos="457200" algn="l"/>
              </a:tabLst>
            </a:pPr>
            <a:r>
              <a:rPr lang="tr-TR" dirty="0">
                <a:ea typeface="Calibri" pitchFamily="34" charset="0"/>
                <a:cs typeface="Times New Roman" pitchFamily="18" charset="0"/>
              </a:rPr>
              <a:t>Ö</a:t>
            </a:r>
            <a:r>
              <a:rPr kumimoji="0" lang="tr-TR" i="0" u="none" strike="noStrike" cap="none" normalizeH="0" baseline="0" dirty="0" smtClean="0">
                <a:ln>
                  <a:noFill/>
                </a:ln>
                <a:effectLst/>
                <a:ea typeface="Calibri" pitchFamily="34" charset="0"/>
                <a:cs typeface="Times New Roman" pitchFamily="18" charset="0"/>
              </a:rPr>
              <a:t>fkemi kontrol edebiliyorum.</a:t>
            </a:r>
            <a:endParaRPr kumimoji="0" lang="tr-TR" i="0" u="none" strike="noStrike" cap="none" normalizeH="0" baseline="0" dirty="0" smtClean="0">
              <a:ln>
                <a:noFill/>
              </a:ln>
              <a:effectLst/>
              <a:cs typeface="Arial" pitchFamily="34" charset="0"/>
            </a:endParaRPr>
          </a:p>
          <a:p>
            <a:pPr eaLnBrk="0" fontAlgn="base" hangingPunct="0">
              <a:spcBef>
                <a:spcPct val="0"/>
              </a:spcBef>
              <a:spcAft>
                <a:spcPct val="0"/>
              </a:spcAft>
              <a:tabLst>
                <a:tab pos="457200" algn="l"/>
              </a:tabLst>
            </a:pPr>
            <a:r>
              <a:rPr lang="tr-TR" dirty="0">
                <a:ea typeface="Calibri" pitchFamily="34" charset="0"/>
                <a:cs typeface="Times New Roman" pitchFamily="18" charset="0"/>
              </a:rPr>
              <a:t>K</a:t>
            </a:r>
            <a:r>
              <a:rPr kumimoji="0" lang="tr-TR" i="0" u="none" strike="noStrike" cap="none" normalizeH="0" baseline="0" dirty="0" smtClean="0">
                <a:ln>
                  <a:noFill/>
                </a:ln>
                <a:effectLst/>
                <a:ea typeface="Calibri" pitchFamily="34" charset="0"/>
                <a:cs typeface="Times New Roman" pitchFamily="18" charset="0"/>
              </a:rPr>
              <a:t>avgadan uzak duruyorum.</a:t>
            </a:r>
            <a:endParaRPr kumimoji="0" lang="tr-TR" i="0" u="none" strike="noStrike" cap="none" normalizeH="0" baseline="0" dirty="0" smtClean="0">
              <a:ln>
                <a:noFill/>
              </a:ln>
              <a:effectLst/>
              <a:cs typeface="Arial" pitchFamily="34" charset="0"/>
            </a:endParaRPr>
          </a:p>
          <a:p>
            <a:pPr eaLnBrk="0" fontAlgn="base" hangingPunct="0">
              <a:spcBef>
                <a:spcPct val="0"/>
              </a:spcBef>
              <a:spcAft>
                <a:spcPct val="0"/>
              </a:spcAft>
              <a:tabLst>
                <a:tab pos="457200" algn="l"/>
              </a:tabLst>
            </a:pPr>
            <a:r>
              <a:rPr lang="tr-TR" dirty="0">
                <a:ea typeface="Calibri" pitchFamily="34" charset="0"/>
                <a:cs typeface="Times New Roman" pitchFamily="18" charset="0"/>
              </a:rPr>
              <a:t>T</a:t>
            </a:r>
            <a:r>
              <a:rPr kumimoji="0" lang="tr-TR" i="0" u="none" strike="noStrike" cap="none" normalizeH="0" baseline="0" dirty="0" smtClean="0">
                <a:ln>
                  <a:noFill/>
                </a:ln>
                <a:effectLst/>
                <a:ea typeface="Calibri" pitchFamily="34" charset="0"/>
                <a:cs typeface="Times New Roman" pitchFamily="18" charset="0"/>
              </a:rPr>
              <a:t>artışırken sesimi yükseltmiyorum.</a:t>
            </a:r>
            <a:endParaRPr kumimoji="0" lang="tr-TR" i="0" u="none" strike="noStrike" cap="none" normalizeH="0" baseline="0" dirty="0" smtClean="0">
              <a:ln>
                <a:noFill/>
              </a:ln>
              <a:effectLst/>
              <a:cs typeface="Arial" pitchFamily="34" charset="0"/>
            </a:endParaRPr>
          </a:p>
          <a:p>
            <a:pPr eaLnBrk="0" fontAlgn="base" hangingPunct="0">
              <a:spcBef>
                <a:spcPct val="0"/>
              </a:spcBef>
              <a:spcAft>
                <a:spcPct val="0"/>
              </a:spcAft>
              <a:tabLst>
                <a:tab pos="457200" algn="l"/>
              </a:tabLst>
            </a:pPr>
            <a:r>
              <a:rPr lang="tr-TR" dirty="0">
                <a:ea typeface="Calibri" pitchFamily="34" charset="0"/>
                <a:cs typeface="Times New Roman" pitchFamily="18" charset="0"/>
              </a:rPr>
              <a:t>S</a:t>
            </a:r>
            <a:r>
              <a:rPr kumimoji="0" lang="tr-TR" i="0" u="none" strike="noStrike" cap="none" normalizeH="0" baseline="0" dirty="0" smtClean="0">
                <a:ln>
                  <a:noFill/>
                </a:ln>
                <a:effectLst/>
                <a:ea typeface="Calibri" pitchFamily="34" charset="0"/>
                <a:cs typeface="Times New Roman" pitchFamily="18" charset="0"/>
              </a:rPr>
              <a:t>abah kalktığımda stresli olmuyorum.</a:t>
            </a:r>
            <a:endParaRPr kumimoji="0" lang="tr-TR" i="0" u="none" strike="noStrike" cap="none" normalizeH="0" baseline="0" dirty="0" smtClean="0">
              <a:ln>
                <a:noFill/>
              </a:ln>
              <a:effectLst/>
              <a:cs typeface="Arial" pitchFamily="34" charset="0"/>
            </a:endParaRPr>
          </a:p>
          <a:p>
            <a:pPr eaLnBrk="0" fontAlgn="base" hangingPunct="0">
              <a:spcBef>
                <a:spcPct val="0"/>
              </a:spcBef>
              <a:spcAft>
                <a:spcPct val="0"/>
              </a:spcAft>
              <a:tabLst>
                <a:tab pos="457200" algn="l"/>
              </a:tabLst>
            </a:pPr>
            <a:r>
              <a:rPr lang="tr-TR" dirty="0">
                <a:ea typeface="Calibri" pitchFamily="34" charset="0"/>
                <a:cs typeface="Times New Roman" pitchFamily="18" charset="0"/>
              </a:rPr>
              <a:t>İ</a:t>
            </a:r>
            <a:r>
              <a:rPr kumimoji="0" lang="tr-TR" i="0" u="none" strike="noStrike" cap="none" normalizeH="0" baseline="0" dirty="0" smtClean="0">
                <a:ln>
                  <a:noFill/>
                </a:ln>
                <a:effectLst/>
                <a:ea typeface="Calibri" pitchFamily="34" charset="0"/>
                <a:cs typeface="Times New Roman" pitchFamily="18" charset="0"/>
              </a:rPr>
              <a:t>nsanlarla konuşurken ters ve kaba cevaplar </a:t>
            </a:r>
            <a:r>
              <a:rPr kumimoji="0" lang="tr-TR" i="0" u="none" strike="noStrike" cap="none" normalizeH="0" dirty="0" smtClean="0">
                <a:ln>
                  <a:noFill/>
                </a:ln>
                <a:effectLst/>
                <a:ea typeface="Calibri" pitchFamily="34" charset="0"/>
                <a:cs typeface="Times New Roman" pitchFamily="18" charset="0"/>
              </a:rPr>
              <a:t>   </a:t>
            </a:r>
            <a:r>
              <a:rPr kumimoji="0" lang="tr-TR" i="0" u="none" strike="noStrike" cap="none" normalizeH="0" baseline="0" dirty="0" smtClean="0">
                <a:ln>
                  <a:noFill/>
                </a:ln>
                <a:effectLst/>
                <a:ea typeface="Calibri" pitchFamily="34" charset="0"/>
                <a:cs typeface="Times New Roman" pitchFamily="18" charset="0"/>
              </a:rPr>
              <a:t>vermiyorum.</a:t>
            </a:r>
            <a:endParaRPr kumimoji="0" lang="tr-TR" i="0" u="none" strike="noStrike" cap="none" normalizeH="0" baseline="0" dirty="0" smtClean="0">
              <a:ln>
                <a:noFill/>
              </a:ln>
              <a:effectLst/>
              <a:cs typeface="Arial" pitchFamily="34" charset="0"/>
            </a:endParaRPr>
          </a:p>
          <a:p>
            <a:pPr eaLnBrk="0" fontAlgn="base" hangingPunct="0">
              <a:spcBef>
                <a:spcPct val="0"/>
              </a:spcBef>
              <a:spcAft>
                <a:spcPct val="0"/>
              </a:spcAft>
              <a:tabLst>
                <a:tab pos="457200" algn="l"/>
              </a:tabLst>
            </a:pPr>
            <a:r>
              <a:rPr lang="tr-TR" dirty="0">
                <a:ea typeface="Calibri" pitchFamily="34" charset="0"/>
                <a:cs typeface="Times New Roman" pitchFamily="18" charset="0"/>
              </a:rPr>
              <a:t>İ</a:t>
            </a:r>
            <a:r>
              <a:rPr kumimoji="0" lang="tr-TR" i="0" u="none" strike="noStrike" cap="none" normalizeH="0" baseline="0" dirty="0" smtClean="0">
                <a:ln>
                  <a:noFill/>
                </a:ln>
                <a:effectLst/>
                <a:ea typeface="Calibri" pitchFamily="34" charset="0"/>
                <a:cs typeface="Times New Roman" pitchFamily="18" charset="0"/>
              </a:rPr>
              <a:t>nsanlara güler yüzlü davranıyorum.</a:t>
            </a:r>
            <a:endParaRPr kumimoji="0" lang="tr-TR" i="0" u="none" strike="noStrike" cap="none" normalizeH="0" baseline="0" dirty="0" smtClean="0">
              <a:ln>
                <a:noFill/>
              </a:ln>
              <a:effectLst/>
              <a:cs typeface="Arial" pitchFamily="34" charset="0"/>
            </a:endParaRPr>
          </a:p>
          <a:p>
            <a:pPr eaLnBrk="0" fontAlgn="base" hangingPunct="0">
              <a:spcBef>
                <a:spcPct val="0"/>
              </a:spcBef>
              <a:spcAft>
                <a:spcPct val="0"/>
              </a:spcAft>
              <a:tabLst>
                <a:tab pos="457200" algn="l"/>
              </a:tabLst>
            </a:pPr>
            <a:r>
              <a:rPr lang="tr-TR" dirty="0">
                <a:ea typeface="Calibri" pitchFamily="34" charset="0"/>
                <a:cs typeface="Times New Roman" pitchFamily="18" charset="0"/>
              </a:rPr>
              <a:t>D</a:t>
            </a:r>
            <a:r>
              <a:rPr kumimoji="0" lang="tr-TR" i="0" u="none" strike="noStrike" cap="none" normalizeH="0" baseline="0" dirty="0" smtClean="0">
                <a:ln>
                  <a:noFill/>
                </a:ln>
                <a:effectLst/>
                <a:ea typeface="Calibri" pitchFamily="34" charset="0"/>
                <a:cs typeface="Times New Roman" pitchFamily="18" charset="0"/>
              </a:rPr>
              <a:t>üşüncelerimi içime atmayıp, ifade ediyorum.</a:t>
            </a:r>
            <a:endParaRPr kumimoji="0" lang="tr-TR" i="0" u="none" strike="noStrike" cap="none" normalizeH="0" baseline="0" dirty="0" smtClean="0">
              <a:ln>
                <a:noFill/>
              </a:ln>
              <a:effectLst/>
              <a:cs typeface="Arial" pitchFamily="34" charset="0"/>
            </a:endParaRPr>
          </a:p>
          <a:p>
            <a:pPr eaLnBrk="0" fontAlgn="base" hangingPunct="0">
              <a:spcBef>
                <a:spcPct val="0"/>
              </a:spcBef>
              <a:spcAft>
                <a:spcPct val="0"/>
              </a:spcAft>
              <a:tabLst>
                <a:tab pos="457200" algn="l"/>
              </a:tabLst>
            </a:pPr>
            <a:r>
              <a:rPr lang="tr-TR" dirty="0">
                <a:ea typeface="Calibri" pitchFamily="34" charset="0"/>
                <a:cs typeface="Times New Roman" pitchFamily="18" charset="0"/>
              </a:rPr>
              <a:t>T</a:t>
            </a:r>
            <a:r>
              <a:rPr kumimoji="0" lang="tr-TR" i="0" u="none" strike="noStrike" cap="none" normalizeH="0" baseline="0" dirty="0" smtClean="0">
                <a:ln>
                  <a:noFill/>
                </a:ln>
                <a:effectLst/>
                <a:ea typeface="Calibri" pitchFamily="34" charset="0"/>
                <a:cs typeface="Times New Roman" pitchFamily="18" charset="0"/>
              </a:rPr>
              <a:t>artışırken hakaret ve küfür etmiyorum.</a:t>
            </a:r>
            <a:endParaRPr kumimoji="0" lang="tr-TR" i="0" u="none" strike="noStrike" cap="none" normalizeH="0" baseline="0" dirty="0" smtClean="0">
              <a:ln>
                <a:noFill/>
              </a:ln>
              <a:effectLst/>
              <a:cs typeface="Arial" pitchFamily="34" charset="0"/>
            </a:endParaRPr>
          </a:p>
          <a:p>
            <a:endParaRPr lang="tr-TR" dirty="0"/>
          </a:p>
        </p:txBody>
      </p:sp>
      <p:pic>
        <p:nvPicPr>
          <p:cNvPr id="4" name="3 Resim" descr="indir (9).jpg"/>
          <p:cNvPicPr>
            <a:picLocks noChangeAspect="1"/>
          </p:cNvPicPr>
          <p:nvPr/>
        </p:nvPicPr>
        <p:blipFill>
          <a:blip r:embed="rId2"/>
          <a:stretch>
            <a:fillRect/>
          </a:stretch>
        </p:blipFill>
        <p:spPr>
          <a:xfrm>
            <a:off x="6786578" y="142852"/>
            <a:ext cx="1435113" cy="1428736"/>
          </a:xfrm>
          <a:prstGeom prst="rect">
            <a:avLst/>
          </a:prstGeom>
        </p:spPr>
      </p:pic>
      <p:pic>
        <p:nvPicPr>
          <p:cNvPr id="5" name="4 Resim" descr="red-cross-animation-indicating-a-wrong-answer_e2xl5okul__F0003.png"/>
          <p:cNvPicPr>
            <a:picLocks noChangeAspect="1"/>
          </p:cNvPicPr>
          <p:nvPr/>
        </p:nvPicPr>
        <p:blipFill>
          <a:blip r:embed="rId3" cstate="print"/>
          <a:stretch>
            <a:fillRect/>
          </a:stretch>
        </p:blipFill>
        <p:spPr>
          <a:xfrm>
            <a:off x="1000100" y="285728"/>
            <a:ext cx="2004498" cy="1143008"/>
          </a:xfrm>
          <a:prstGeom prst="rect">
            <a:avLst/>
          </a:prstGeom>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İçerik Yer Tutucusu"/>
          <p:cNvSpPr>
            <a:spLocks noGrp="1"/>
          </p:cNvSpPr>
          <p:nvPr>
            <p:ph idx="1"/>
          </p:nvPr>
        </p:nvSpPr>
        <p:spPr/>
        <p:txBody>
          <a:bodyPr>
            <a:noAutofit/>
          </a:bodyPr>
          <a:lstStyle/>
          <a:p>
            <a:pPr marL="0" lvl="0" indent="0" fontAlgn="base">
              <a:spcBef>
                <a:spcPct val="0"/>
              </a:spcBef>
              <a:spcAft>
                <a:spcPct val="0"/>
              </a:spcAft>
              <a:buNone/>
            </a:pPr>
            <a:r>
              <a:rPr lang="tr-TR" b="1" dirty="0" smtClean="0">
                <a:solidFill>
                  <a:srgbClr val="C00000"/>
                </a:solidFill>
                <a:ea typeface="Calibri" pitchFamily="34" charset="0"/>
                <a:cs typeface="Times New Roman" pitchFamily="18" charset="0"/>
              </a:rPr>
              <a:t>EVETLER;</a:t>
            </a:r>
          </a:p>
          <a:p>
            <a:pPr marL="0" lvl="0" indent="0" fontAlgn="base">
              <a:spcBef>
                <a:spcPct val="0"/>
              </a:spcBef>
              <a:spcAft>
                <a:spcPct val="0"/>
              </a:spcAft>
              <a:buNone/>
            </a:pPr>
            <a:endParaRPr lang="tr-TR" sz="2400" b="1" dirty="0" smtClean="0">
              <a:solidFill>
                <a:schemeClr val="tx2">
                  <a:lumMod val="60000"/>
                  <a:lumOff val="40000"/>
                </a:schemeClr>
              </a:solidFill>
              <a:ea typeface="Calibri" pitchFamily="34" charset="0"/>
              <a:cs typeface="Times New Roman" pitchFamily="18" charset="0"/>
            </a:endParaRPr>
          </a:p>
          <a:p>
            <a:r>
              <a:rPr lang="tr-TR" sz="2000" b="1" dirty="0" smtClean="0">
                <a:solidFill>
                  <a:srgbClr val="C00000"/>
                </a:solidFill>
              </a:rPr>
              <a:t>0-3 arası ise : </a:t>
            </a:r>
            <a:r>
              <a:rPr lang="tr-TR" sz="2000" dirty="0"/>
              <a:t>S</a:t>
            </a:r>
            <a:r>
              <a:rPr lang="tr-TR" sz="2000" dirty="0" smtClean="0"/>
              <a:t>inirlerinize hakim olmalısınız. Her an parlamak için fırsat arıyorsunuz. Kendinizi rahatlatmak için spor ve sanatla uğraşabilirsiniz. Sakin olmaya çalışmalısınız.</a:t>
            </a:r>
            <a:r>
              <a:rPr lang="tr-TR" sz="2000" u="sng" dirty="0" smtClean="0"/>
              <a:t> </a:t>
            </a:r>
          </a:p>
          <a:p>
            <a:endParaRPr lang="tr-TR" sz="2000" dirty="0" smtClean="0"/>
          </a:p>
          <a:p>
            <a:r>
              <a:rPr lang="tr-TR" sz="2000" b="1" dirty="0" smtClean="0">
                <a:solidFill>
                  <a:srgbClr val="C00000"/>
                </a:solidFill>
              </a:rPr>
              <a:t>3-6 arası ise: </a:t>
            </a:r>
            <a:r>
              <a:rPr lang="tr-TR" sz="2000" dirty="0"/>
              <a:t>Ş</a:t>
            </a:r>
            <a:r>
              <a:rPr lang="tr-TR" sz="2000" dirty="0" smtClean="0"/>
              <a:t>iddete başvurmuyorsunuz ancak zaman zaman öfkenizi kontrol altında tutamıyorsunuz. Biraz daha sakin olmalı ve öfkenizle başa çıkmalısınız.</a:t>
            </a:r>
            <a:r>
              <a:rPr lang="tr-TR" sz="2000" u="sng" dirty="0" smtClean="0"/>
              <a:t> </a:t>
            </a:r>
          </a:p>
          <a:p>
            <a:endParaRPr lang="tr-TR" sz="2000" dirty="0" smtClean="0"/>
          </a:p>
          <a:p>
            <a:r>
              <a:rPr lang="tr-TR" sz="2000" b="1" dirty="0" smtClean="0">
                <a:solidFill>
                  <a:srgbClr val="C00000"/>
                </a:solidFill>
              </a:rPr>
              <a:t>6-8 arası ise: </a:t>
            </a:r>
            <a:r>
              <a:rPr lang="tr-TR" sz="2000" dirty="0" smtClean="0"/>
              <a:t>Tebrikler! öfkenizi kontrol altında tutabildiğiniz gibi şiddete de başvurmuyorsunuz. Bu özelliğinizi çevrenizde öfkesini kontrol edemeyen arkadaşlarınıza da aşılamalısınız.</a:t>
            </a:r>
            <a:endParaRPr lang="tr-TR" sz="2000" dirty="0"/>
          </a:p>
        </p:txBody>
      </p:sp>
      <p:pic>
        <p:nvPicPr>
          <p:cNvPr id="4" name="3 Resim" descr="images (8).jpg"/>
          <p:cNvPicPr>
            <a:picLocks noChangeAspect="1"/>
          </p:cNvPicPr>
          <p:nvPr/>
        </p:nvPicPr>
        <p:blipFill>
          <a:blip r:embed="rId2"/>
          <a:stretch>
            <a:fillRect/>
          </a:stretch>
        </p:blipFill>
        <p:spPr>
          <a:xfrm>
            <a:off x="6486525" y="65064"/>
            <a:ext cx="2028825" cy="2257425"/>
          </a:xfrm>
          <a:prstGeom prst="rect">
            <a:avLst/>
          </a:prstGeom>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endParaRPr lang="tr-TR"/>
          </a:p>
        </p:txBody>
      </p:sp>
      <p:pic>
        <p:nvPicPr>
          <p:cNvPr id="4" name="3 İçerik Yer Tutucusu" descr="öfke-yönetimi_160835_m.jpg"/>
          <p:cNvPicPr>
            <a:picLocks noGrp="1" noChangeAspect="1"/>
          </p:cNvPicPr>
          <p:nvPr>
            <p:ph idx="1"/>
          </p:nvPr>
        </p:nvPicPr>
        <p:blipFill>
          <a:blip r:embed="rId2"/>
          <a:stretch>
            <a:fillRect/>
          </a:stretch>
        </p:blipFill>
        <p:spPr>
          <a:xfrm>
            <a:off x="940980" y="1844824"/>
            <a:ext cx="7262040" cy="4714907"/>
          </a:xfrm>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dirty="0" smtClean="0">
                <a:latin typeface="+mn-lt"/>
              </a:rPr>
              <a:t>ÖZET</a:t>
            </a:r>
            <a:endParaRPr lang="tr-TR" dirty="0">
              <a:latin typeface="+mn-lt"/>
            </a:endParaRPr>
          </a:p>
        </p:txBody>
      </p:sp>
      <p:sp>
        <p:nvSpPr>
          <p:cNvPr id="3" name="2 İçerik Yer Tutucusu"/>
          <p:cNvSpPr>
            <a:spLocks noGrp="1"/>
          </p:cNvSpPr>
          <p:nvPr>
            <p:ph idx="1"/>
          </p:nvPr>
        </p:nvSpPr>
        <p:spPr/>
        <p:txBody>
          <a:bodyPr/>
          <a:lstStyle/>
          <a:p>
            <a:r>
              <a:rPr lang="tr-TR" dirty="0" smtClean="0"/>
              <a:t>Gerçekten öfkelenmemize sebep olacak durumlarda öfkelenmemiz gayet doğal ve normaldir. </a:t>
            </a:r>
            <a:endParaRPr lang="tr-TR" dirty="0"/>
          </a:p>
          <a:p>
            <a:r>
              <a:rPr lang="tr-TR" dirty="0" smtClean="0"/>
              <a:t>Ancak unutmamamız gereken öfkenin kendisinin değil ifade ediliş şeklinin sorun olabileceğidir.</a:t>
            </a:r>
            <a:endParaRPr lang="tr-TR" dirty="0"/>
          </a:p>
        </p:txBody>
      </p:sp>
      <p:pic>
        <p:nvPicPr>
          <p:cNvPr id="4" name="3 Resim" descr="summary-clipart-1.jpg"/>
          <p:cNvPicPr>
            <a:picLocks noChangeAspect="1"/>
          </p:cNvPicPr>
          <p:nvPr/>
        </p:nvPicPr>
        <p:blipFill>
          <a:blip r:embed="rId2"/>
          <a:stretch>
            <a:fillRect/>
          </a:stretch>
        </p:blipFill>
        <p:spPr>
          <a:xfrm>
            <a:off x="3536149" y="4437112"/>
            <a:ext cx="2071702" cy="2071702"/>
          </a:xfrm>
          <a:prstGeom prst="rect">
            <a:avLst/>
          </a:prstGeom>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İçerik Yer Tutucusu"/>
          <p:cNvSpPr>
            <a:spLocks noGrp="1"/>
          </p:cNvSpPr>
          <p:nvPr>
            <p:ph idx="1"/>
          </p:nvPr>
        </p:nvSpPr>
        <p:spPr/>
        <p:txBody>
          <a:bodyPr>
            <a:normAutofit/>
          </a:bodyPr>
          <a:lstStyle/>
          <a:p>
            <a:pPr algn="ctr">
              <a:buNone/>
            </a:pPr>
            <a:r>
              <a:rPr lang="tr-TR" sz="4400" dirty="0" smtClean="0">
                <a:solidFill>
                  <a:srgbClr val="C00000"/>
                </a:solidFill>
              </a:rPr>
              <a:t>Öfke gelir </a:t>
            </a:r>
            <a:r>
              <a:rPr lang="tr-TR" sz="4400" dirty="0">
                <a:solidFill>
                  <a:srgbClr val="C00000"/>
                </a:solidFill>
              </a:rPr>
              <a:t>g</a:t>
            </a:r>
            <a:r>
              <a:rPr lang="tr-TR" sz="4400" dirty="0" smtClean="0">
                <a:solidFill>
                  <a:srgbClr val="C00000"/>
                </a:solidFill>
              </a:rPr>
              <a:t>öz </a:t>
            </a:r>
            <a:r>
              <a:rPr lang="tr-TR" sz="4400" dirty="0">
                <a:solidFill>
                  <a:srgbClr val="C00000"/>
                </a:solidFill>
              </a:rPr>
              <a:t>k</a:t>
            </a:r>
            <a:r>
              <a:rPr lang="tr-TR" sz="4400" dirty="0" smtClean="0">
                <a:solidFill>
                  <a:srgbClr val="C00000"/>
                </a:solidFill>
              </a:rPr>
              <a:t>ararır, </a:t>
            </a:r>
            <a:r>
              <a:rPr lang="tr-TR" sz="4400" dirty="0">
                <a:solidFill>
                  <a:srgbClr val="C00000"/>
                </a:solidFill>
              </a:rPr>
              <a:t>ö</a:t>
            </a:r>
            <a:r>
              <a:rPr lang="tr-TR" sz="4400" dirty="0" smtClean="0">
                <a:solidFill>
                  <a:srgbClr val="C00000"/>
                </a:solidFill>
              </a:rPr>
              <a:t>fke </a:t>
            </a:r>
            <a:r>
              <a:rPr lang="tr-TR" sz="4400" dirty="0">
                <a:solidFill>
                  <a:srgbClr val="C00000"/>
                </a:solidFill>
              </a:rPr>
              <a:t>g</a:t>
            </a:r>
            <a:r>
              <a:rPr lang="tr-TR" sz="4400" dirty="0" smtClean="0">
                <a:solidFill>
                  <a:srgbClr val="C00000"/>
                </a:solidFill>
              </a:rPr>
              <a:t>ider </a:t>
            </a:r>
            <a:r>
              <a:rPr lang="tr-TR" sz="4400" dirty="0">
                <a:solidFill>
                  <a:srgbClr val="C00000"/>
                </a:solidFill>
              </a:rPr>
              <a:t>y</a:t>
            </a:r>
            <a:r>
              <a:rPr lang="tr-TR" sz="4400" dirty="0" smtClean="0">
                <a:solidFill>
                  <a:srgbClr val="C00000"/>
                </a:solidFill>
              </a:rPr>
              <a:t>üz kızarır.</a:t>
            </a:r>
            <a:endParaRPr lang="tr-TR" sz="4400" dirty="0">
              <a:solidFill>
                <a:srgbClr val="C00000"/>
              </a:solidFill>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pPr algn="ctr"/>
            <a:r>
              <a:rPr lang="tr-TR" sz="3600" b="1" dirty="0" smtClean="0">
                <a:solidFill>
                  <a:srgbClr val="C00000"/>
                </a:solidFill>
              </a:rPr>
              <a:t>ZOR İNSANLA BAŞA ÇIKMA</a:t>
            </a:r>
            <a:endParaRPr lang="tr-TR" b="1" dirty="0">
              <a:solidFill>
                <a:srgbClr val="C00000"/>
              </a:solidFill>
            </a:endParaRPr>
          </a:p>
        </p:txBody>
      </p:sp>
      <p:pic>
        <p:nvPicPr>
          <p:cNvPr id="4" name="3 İçerik Yer Tutucusu" descr="agresif-insan-e1378648941325.jpg"/>
          <p:cNvPicPr>
            <a:picLocks noGrp="1" noChangeAspect="1"/>
          </p:cNvPicPr>
          <p:nvPr>
            <p:ph idx="1"/>
          </p:nvPr>
        </p:nvPicPr>
        <p:blipFill>
          <a:blip r:embed="rId2"/>
          <a:stretch>
            <a:fillRect/>
          </a:stretch>
        </p:blipFill>
        <p:spPr>
          <a:xfrm>
            <a:off x="2451885" y="1916832"/>
            <a:ext cx="4240230" cy="3559317"/>
          </a:xfrm>
          <a:prstGeom prst="rect">
            <a:avLst/>
          </a:prstGeom>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normAutofit/>
          </a:bodyPr>
          <a:lstStyle/>
          <a:p>
            <a:pPr algn="ctr"/>
            <a:r>
              <a:rPr lang="tr-TR" sz="4000" dirty="0" smtClean="0">
                <a:latin typeface="+mn-lt"/>
              </a:rPr>
              <a:t>ZOR İNSANLA BAŞA ÇIKMA</a:t>
            </a:r>
            <a:endParaRPr lang="tr-TR" sz="4000" dirty="0">
              <a:latin typeface="+mn-lt"/>
            </a:endParaRPr>
          </a:p>
        </p:txBody>
      </p:sp>
      <p:sp>
        <p:nvSpPr>
          <p:cNvPr id="3" name="2 İçerik Yer Tutucusu"/>
          <p:cNvSpPr>
            <a:spLocks noGrp="1"/>
          </p:cNvSpPr>
          <p:nvPr>
            <p:ph idx="1"/>
          </p:nvPr>
        </p:nvSpPr>
        <p:spPr/>
        <p:txBody>
          <a:bodyPr>
            <a:normAutofit/>
          </a:bodyPr>
          <a:lstStyle/>
          <a:p>
            <a:r>
              <a:rPr lang="tr-TR" sz="3200" dirty="0" smtClean="0"/>
              <a:t>Uzmanlar, iletişim </a:t>
            </a:r>
            <a:r>
              <a:rPr lang="tr-TR" sz="3200" dirty="0"/>
              <a:t>kurmakta güçlük çeken insanları </a:t>
            </a:r>
            <a:r>
              <a:rPr lang="tr-TR" sz="3200" b="1" dirty="0" smtClean="0">
                <a:solidFill>
                  <a:srgbClr val="C00000"/>
                </a:solidFill>
              </a:rPr>
              <a:t>“ zor insanlar ” </a:t>
            </a:r>
            <a:r>
              <a:rPr lang="tr-TR" sz="3200" dirty="0"/>
              <a:t>olarak </a:t>
            </a:r>
            <a:r>
              <a:rPr lang="tr-TR" sz="3200" dirty="0" smtClean="0"/>
              <a:t>adlandırıyor.</a:t>
            </a:r>
          </a:p>
          <a:p>
            <a:r>
              <a:rPr lang="tr-TR" sz="3200" dirty="0"/>
              <a:t>Tüm zor insanların inatçı, hırslı ve kaprisli oldukları görülüyor. </a:t>
            </a:r>
            <a:endParaRPr lang="tr-TR" sz="3200" dirty="0" smtClean="0"/>
          </a:p>
          <a:p>
            <a:pPr>
              <a:buNone/>
            </a:pPr>
            <a:endParaRPr lang="tr-TR" sz="3200" dirty="0" smtClean="0"/>
          </a:p>
        </p:txBody>
      </p:sp>
      <p:pic>
        <p:nvPicPr>
          <p:cNvPr id="5" name="3 İçerik Yer Tutucusu" descr="agresif-insan-e1378648941325.jpg"/>
          <p:cNvPicPr>
            <a:picLocks noChangeAspect="1"/>
          </p:cNvPicPr>
          <p:nvPr/>
        </p:nvPicPr>
        <p:blipFill>
          <a:blip r:embed="rId2"/>
          <a:stretch>
            <a:fillRect/>
          </a:stretch>
        </p:blipFill>
        <p:spPr>
          <a:xfrm>
            <a:off x="3250397" y="3955123"/>
            <a:ext cx="2643206" cy="2218749"/>
          </a:xfrm>
          <a:prstGeom prst="rect">
            <a:avLst/>
          </a:prstGeom>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pPr algn="ctr"/>
            <a:r>
              <a:rPr lang="tr-TR" dirty="0" smtClean="0">
                <a:latin typeface="+mn-lt"/>
              </a:rPr>
              <a:t>ZOR İNSANLARIN KİŞİLİK ÖZELLİKLERİ </a:t>
            </a:r>
            <a:endParaRPr lang="tr-TR" dirty="0">
              <a:latin typeface="+mn-lt"/>
            </a:endParaRPr>
          </a:p>
        </p:txBody>
      </p:sp>
      <p:sp>
        <p:nvSpPr>
          <p:cNvPr id="3" name="2 İçerik Yer Tutucusu"/>
          <p:cNvSpPr>
            <a:spLocks noGrp="1"/>
          </p:cNvSpPr>
          <p:nvPr>
            <p:ph idx="1"/>
          </p:nvPr>
        </p:nvSpPr>
        <p:spPr/>
        <p:txBody>
          <a:bodyPr/>
          <a:lstStyle/>
          <a:p>
            <a:r>
              <a:rPr lang="tr-TR" dirty="0" smtClean="0"/>
              <a:t>Zor insanlar her iş yerinde, her yaşam alanında olabilir.</a:t>
            </a:r>
          </a:p>
          <a:p>
            <a:r>
              <a:rPr lang="tr-TR" dirty="0" smtClean="0"/>
              <a:t>Onlarla ilgili bilmeniz gereken en önemli şey onları yok saymamanız gerektiğidir.</a:t>
            </a:r>
          </a:p>
          <a:p>
            <a:r>
              <a:rPr lang="tr-TR" dirty="0" smtClean="0"/>
              <a:t>Ne kadar zor olsalar da, sizi ne kadar zor durumda bıraksalar da, uğraştırsalar da şunu bilmelisiniz ki onlardan kaçamazsınız, çünkü onlar hayatınızda hep olacaklardır.</a:t>
            </a:r>
            <a:endParaRPr lang="tr-TR" dirty="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pPr algn="ctr"/>
            <a:r>
              <a:rPr lang="tr-TR" dirty="0" smtClean="0">
                <a:latin typeface="+mn-lt"/>
              </a:rPr>
              <a:t>ZOR İNSANLAR </a:t>
            </a:r>
            <a:endParaRPr lang="tr-TR" dirty="0">
              <a:latin typeface="+mn-lt"/>
            </a:endParaRPr>
          </a:p>
        </p:txBody>
      </p:sp>
      <p:sp>
        <p:nvSpPr>
          <p:cNvPr id="3" name="2 İçerik Yer Tutucusu"/>
          <p:cNvSpPr>
            <a:spLocks noGrp="1"/>
          </p:cNvSpPr>
          <p:nvPr>
            <p:ph idx="1"/>
          </p:nvPr>
        </p:nvSpPr>
        <p:spPr/>
        <p:txBody>
          <a:bodyPr>
            <a:normAutofit/>
          </a:bodyPr>
          <a:lstStyle/>
          <a:p>
            <a:r>
              <a:rPr lang="tr-TR" dirty="0" smtClean="0"/>
              <a:t>Zor insana karşı objektif olun, duygularınızı kontrol edin.</a:t>
            </a:r>
          </a:p>
          <a:p>
            <a:r>
              <a:rPr lang="tr-TR" dirty="0" smtClean="0"/>
              <a:t>Zor insan kişilik yapısına sahip iş arkadaşınızdan sürekli şikayetçi olmanız ona değil size zarar verir. </a:t>
            </a:r>
          </a:p>
          <a:p>
            <a:r>
              <a:rPr lang="tr-TR" dirty="0" smtClean="0"/>
              <a:t>Yöneticiniz de bir süre sonra “ Neden sorununuzu çözemediniz ki ? ” şeklinde düşünüp sizi haksız bulabilir. </a:t>
            </a:r>
          </a:p>
          <a:p>
            <a:r>
              <a:rPr lang="tr-TR" dirty="0" smtClean="0"/>
              <a:t>Zor insanla başa çıkabilmek için neler yapacağınıza siz karar verin ama şunu unutmayın hiç yapmamanız gereken şey, onlarla başkalarının önünde tartışmaktır !!!</a:t>
            </a:r>
            <a:endParaRPr lang="tr-TR" dirty="0"/>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pPr algn="ctr"/>
            <a:r>
              <a:rPr lang="tr-TR" dirty="0" smtClean="0">
                <a:latin typeface="+mn-lt"/>
              </a:rPr>
              <a:t>ZOR İNSANLAR </a:t>
            </a:r>
            <a:endParaRPr lang="tr-TR" dirty="0">
              <a:latin typeface="+mn-lt"/>
            </a:endParaRPr>
          </a:p>
        </p:txBody>
      </p:sp>
      <p:sp>
        <p:nvSpPr>
          <p:cNvPr id="3" name="2 İçerik Yer Tutucusu"/>
          <p:cNvSpPr>
            <a:spLocks noGrp="1"/>
          </p:cNvSpPr>
          <p:nvPr>
            <p:ph idx="1"/>
          </p:nvPr>
        </p:nvSpPr>
        <p:spPr/>
        <p:txBody>
          <a:bodyPr>
            <a:normAutofit/>
          </a:bodyPr>
          <a:lstStyle/>
          <a:p>
            <a:r>
              <a:rPr lang="tr-TR" dirty="0" smtClean="0"/>
              <a:t>Hayattaki başarımız bazen bu tür insanlarla baş edebilme yeteneğimizle ilişkilidir.</a:t>
            </a:r>
          </a:p>
          <a:p>
            <a:r>
              <a:rPr lang="tr-TR" dirty="0" smtClean="0"/>
              <a:t>Zor insanlarla baş edebilmek için onları değiştirmeye çalışabilirsiniz. Ancak bu kısa süreli bir iş değildir. Bu nedenle yapabileceğiniz tek şey onlara verilecek tepkilerin değiştirilmesidir.</a:t>
            </a:r>
          </a:p>
          <a:p>
            <a:r>
              <a:rPr lang="tr-TR" dirty="0" smtClean="0"/>
              <a:t>Çoğu zaman zor insanlarla iletişim kurmak ciddi çaba ve beceri gerektirir</a:t>
            </a:r>
            <a:endParaRPr lang="tr-TR" dirty="0"/>
          </a:p>
        </p:txBody>
      </p:sp>
      <p:pic>
        <p:nvPicPr>
          <p:cNvPr id="4" name="3 Resim" descr="images.jpg"/>
          <p:cNvPicPr>
            <a:picLocks noChangeAspect="1"/>
          </p:cNvPicPr>
          <p:nvPr/>
        </p:nvPicPr>
        <p:blipFill>
          <a:blip r:embed="rId2"/>
          <a:stretch>
            <a:fillRect/>
          </a:stretch>
        </p:blipFill>
        <p:spPr>
          <a:xfrm>
            <a:off x="2879723" y="4419599"/>
            <a:ext cx="3384553" cy="1757364"/>
          </a:xfrm>
          <a:prstGeom prst="rect">
            <a:avLst/>
          </a:prstGeom>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pPr algn="ctr"/>
            <a:r>
              <a:rPr lang="tr-TR" dirty="0" smtClean="0">
                <a:latin typeface="+mn-lt"/>
              </a:rPr>
              <a:t>ZOR İNSANLAR </a:t>
            </a:r>
            <a:endParaRPr lang="tr-TR" dirty="0">
              <a:latin typeface="+mn-lt"/>
            </a:endParaRPr>
          </a:p>
        </p:txBody>
      </p:sp>
      <p:sp>
        <p:nvSpPr>
          <p:cNvPr id="3" name="2 İçerik Yer Tutucusu"/>
          <p:cNvSpPr>
            <a:spLocks noGrp="1"/>
          </p:cNvSpPr>
          <p:nvPr>
            <p:ph idx="1"/>
          </p:nvPr>
        </p:nvSpPr>
        <p:spPr/>
        <p:txBody>
          <a:bodyPr/>
          <a:lstStyle/>
          <a:p>
            <a:r>
              <a:rPr lang="tr-TR" dirty="0" smtClean="0"/>
              <a:t>Zor insanlar adeta zımpara kâğıdı gibidir!</a:t>
            </a:r>
          </a:p>
          <a:p>
            <a:r>
              <a:rPr lang="tr-TR" dirty="0" smtClean="0"/>
              <a:t>Size temas ettikleri sürece acıtır ve çizikler oluştururlar. Sonunda siz pürüzsüz hale gelirken, zımpara kâğıdı dağılıp parçalanır!</a:t>
            </a:r>
            <a:endParaRPr lang="tr-TR" dirty="0"/>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normAutofit/>
          </a:bodyPr>
          <a:lstStyle/>
          <a:p>
            <a:pPr algn="ctr"/>
            <a:r>
              <a:rPr lang="tr-TR" dirty="0" smtClean="0">
                <a:latin typeface="+mn-lt"/>
              </a:rPr>
              <a:t>ZOR İNSANLARLA BAŞA ÇIKMAK </a:t>
            </a:r>
            <a:endParaRPr lang="tr-TR" dirty="0">
              <a:latin typeface="+mn-lt"/>
            </a:endParaRPr>
          </a:p>
        </p:txBody>
      </p:sp>
      <p:sp>
        <p:nvSpPr>
          <p:cNvPr id="3" name="2 İçerik Yer Tutucusu"/>
          <p:cNvSpPr>
            <a:spLocks noGrp="1"/>
          </p:cNvSpPr>
          <p:nvPr>
            <p:ph idx="1"/>
          </p:nvPr>
        </p:nvSpPr>
        <p:spPr/>
        <p:txBody>
          <a:bodyPr>
            <a:normAutofit/>
          </a:bodyPr>
          <a:lstStyle/>
          <a:p>
            <a:r>
              <a:rPr lang="tr-TR" dirty="0" smtClean="0"/>
              <a:t>Zor insanlarla çalışırken, öncelikle kendinizi tanımalısınız.</a:t>
            </a:r>
          </a:p>
          <a:p>
            <a:r>
              <a:rPr lang="tr-TR" dirty="0" smtClean="0"/>
              <a:t>Kendi sınırlarınızı belirleyip ona göre adım atmalısınız.</a:t>
            </a:r>
          </a:p>
          <a:p>
            <a:r>
              <a:rPr lang="tr-TR" dirty="0" smtClean="0"/>
              <a:t>Karşınızdaki kişi ne kadar zor olursa olsun unutmayın ki size karşı olan tutumları </a:t>
            </a:r>
            <a:r>
              <a:rPr lang="tr-TR" dirty="0" smtClean="0">
                <a:solidFill>
                  <a:srgbClr val="C00000"/>
                </a:solidFill>
              </a:rPr>
              <a:t>sizin onlara izin verdiğiniz </a:t>
            </a:r>
            <a:r>
              <a:rPr lang="tr-TR" dirty="0" smtClean="0"/>
              <a:t>kadarıyla sınırlıdır.</a:t>
            </a:r>
          </a:p>
          <a:p>
            <a:r>
              <a:rPr lang="tr-TR" dirty="0" smtClean="0"/>
              <a:t>Zor insanların tutumlarının altında yatan asıl sebep; </a:t>
            </a:r>
            <a:r>
              <a:rPr lang="tr-TR" i="1" dirty="0" smtClean="0"/>
              <a:t>ya canları başka bir şeylere sıkılmıştır ve acısını sizden çıkarırlar ya da haksız olduklarını bildikleri için üste çıkmaya çalışmalarıdır.</a:t>
            </a:r>
            <a:endParaRPr lang="tr-TR" i="1" dirty="0"/>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normAutofit/>
          </a:bodyPr>
          <a:lstStyle/>
          <a:p>
            <a:pPr algn="ctr"/>
            <a:r>
              <a:rPr lang="tr-TR" dirty="0" smtClean="0">
                <a:latin typeface="+mn-lt"/>
              </a:rPr>
              <a:t>ZOR İNSANLARLA BAŞA ÇIKMAK </a:t>
            </a:r>
            <a:endParaRPr lang="tr-TR" dirty="0">
              <a:latin typeface="+mn-lt"/>
            </a:endParaRPr>
          </a:p>
        </p:txBody>
      </p:sp>
      <p:sp>
        <p:nvSpPr>
          <p:cNvPr id="3" name="2 İçerik Yer Tutucusu"/>
          <p:cNvSpPr>
            <a:spLocks noGrp="1"/>
          </p:cNvSpPr>
          <p:nvPr>
            <p:ph idx="1"/>
          </p:nvPr>
        </p:nvSpPr>
        <p:spPr/>
        <p:txBody>
          <a:bodyPr/>
          <a:lstStyle/>
          <a:p>
            <a:r>
              <a:rPr lang="tr-TR" dirty="0" smtClean="0"/>
              <a:t>Zor kişiler kendi çizgilerini bozmak istemezler, bildikleri gibi hareket etmek isterler.</a:t>
            </a:r>
          </a:p>
          <a:p>
            <a:r>
              <a:rPr lang="tr-TR" dirty="0" smtClean="0"/>
              <a:t>Sorun sizin o an zor insanları yönetebilecek kadar enerjiye sahip olamamanızdır.</a:t>
            </a:r>
            <a:endParaRPr lang="tr-TR" dirty="0"/>
          </a:p>
        </p:txBody>
      </p:sp>
      <p:pic>
        <p:nvPicPr>
          <p:cNvPr id="4" name="3 Resim" descr="maxresdefault.jpg"/>
          <p:cNvPicPr>
            <a:picLocks noChangeAspect="1"/>
          </p:cNvPicPr>
          <p:nvPr/>
        </p:nvPicPr>
        <p:blipFill>
          <a:blip r:embed="rId2"/>
          <a:stretch>
            <a:fillRect/>
          </a:stretch>
        </p:blipFill>
        <p:spPr>
          <a:xfrm>
            <a:off x="2393157" y="3725765"/>
            <a:ext cx="4357686" cy="2451198"/>
          </a:xfrm>
          <a:prstGeom prst="rect">
            <a:avLst/>
          </a:prstGeom>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normAutofit/>
          </a:bodyPr>
          <a:lstStyle/>
          <a:p>
            <a:pPr algn="ctr"/>
            <a:r>
              <a:rPr lang="tr-TR" dirty="0" smtClean="0">
                <a:latin typeface="+mn-lt"/>
              </a:rPr>
              <a:t>ZOR İNSANLARLA BAŞA ÇIKMAK </a:t>
            </a:r>
            <a:endParaRPr lang="tr-TR" dirty="0">
              <a:latin typeface="+mn-lt"/>
            </a:endParaRPr>
          </a:p>
        </p:txBody>
      </p:sp>
      <p:sp>
        <p:nvSpPr>
          <p:cNvPr id="3" name="2 İçerik Yer Tutucusu"/>
          <p:cNvSpPr>
            <a:spLocks noGrp="1"/>
          </p:cNvSpPr>
          <p:nvPr>
            <p:ph idx="1"/>
          </p:nvPr>
        </p:nvSpPr>
        <p:spPr/>
        <p:txBody>
          <a:bodyPr/>
          <a:lstStyle/>
          <a:p>
            <a:r>
              <a:rPr lang="tr-TR" dirty="0" smtClean="0"/>
              <a:t>Zor insanlarla çalışırken, ikinci öncelik zor insan tiplerini bilmekten geçer.</a:t>
            </a:r>
          </a:p>
          <a:p>
            <a:r>
              <a:rPr lang="tr-TR" dirty="0" smtClean="0"/>
              <a:t>Zor insanları genel olarak üçe ayırabiliriz.</a:t>
            </a:r>
          </a:p>
          <a:p>
            <a:r>
              <a:rPr lang="tr-TR" dirty="0" smtClean="0"/>
              <a:t> Daha sonra da bu genel davranışlara göre basit, farklı başa çıkma biçimlerini görebiliriz.</a:t>
            </a:r>
            <a:endParaRPr lang="tr-TR" dirty="0"/>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pPr algn="ctr"/>
            <a:r>
              <a:rPr lang="tr-TR" dirty="0" smtClean="0">
                <a:latin typeface="+mn-lt"/>
              </a:rPr>
              <a:t>ZOR İNSAN TİPLERİ</a:t>
            </a:r>
            <a:endParaRPr lang="tr-TR" dirty="0">
              <a:latin typeface="+mn-lt"/>
            </a:endParaRPr>
          </a:p>
        </p:txBody>
      </p:sp>
      <p:sp>
        <p:nvSpPr>
          <p:cNvPr id="3" name="2 İçerik Yer Tutucusu"/>
          <p:cNvSpPr>
            <a:spLocks noGrp="1"/>
          </p:cNvSpPr>
          <p:nvPr>
            <p:ph idx="1"/>
          </p:nvPr>
        </p:nvSpPr>
        <p:spPr/>
        <p:txBody>
          <a:bodyPr>
            <a:normAutofit/>
          </a:bodyPr>
          <a:lstStyle/>
          <a:p>
            <a:pPr>
              <a:buNone/>
            </a:pPr>
            <a:r>
              <a:rPr lang="tr-TR" dirty="0" smtClean="0"/>
              <a:t>	</a:t>
            </a:r>
            <a:r>
              <a:rPr lang="tr-TR" b="1" dirty="0" smtClean="0">
                <a:solidFill>
                  <a:srgbClr val="C00000"/>
                </a:solidFill>
              </a:rPr>
              <a:t>Zor insanları genel üç gruba ayırabiliriz</a:t>
            </a:r>
          </a:p>
          <a:p>
            <a:pPr>
              <a:buNone/>
            </a:pPr>
            <a:r>
              <a:rPr lang="tr-TR" b="1" dirty="0" smtClean="0"/>
              <a:t>	</a:t>
            </a:r>
            <a:r>
              <a:rPr lang="tr-TR" b="1" dirty="0" smtClean="0">
                <a:solidFill>
                  <a:srgbClr val="C00000"/>
                </a:solidFill>
              </a:rPr>
              <a:t>Saldırganlar</a:t>
            </a:r>
            <a:r>
              <a:rPr lang="tr-TR" dirty="0" smtClean="0"/>
              <a:t> </a:t>
            </a:r>
            <a:r>
              <a:rPr lang="tr-TR" b="1" dirty="0" smtClean="0">
                <a:solidFill>
                  <a:srgbClr val="C00000"/>
                </a:solidFill>
              </a:rPr>
              <a:t>(düşmanca davrananlar) </a:t>
            </a:r>
          </a:p>
          <a:p>
            <a:pPr lvl="1"/>
            <a:r>
              <a:rPr lang="tr-TR" dirty="0" smtClean="0"/>
              <a:t>Zorluğu en kolay fark edilen gruptur. </a:t>
            </a:r>
          </a:p>
          <a:p>
            <a:pPr lvl="1"/>
            <a:r>
              <a:rPr lang="tr-TR" dirty="0" smtClean="0"/>
              <a:t>Saldırgan kişilik, kısmen mizaç yapısı, kısmen de ailede ve çevrede saldırganlığın bir iletişim yolu olarak kullanıldığı durumlarda, öğrenmeyle edinilmiştir. </a:t>
            </a:r>
          </a:p>
          <a:p>
            <a:pPr lvl="1"/>
            <a:r>
              <a:rPr lang="tr-TR" dirty="0" smtClean="0"/>
              <a:t>Saldırganlık, kişinin kendi istek ve ihtiyaçlarını, bağırarak, hakaret ve tehdit ederek, hatta fiziksel şiddete başvurarak korku yoluyla sağlamasıdır.</a:t>
            </a:r>
            <a:endParaRPr lang="tr-TR" dirty="0"/>
          </a:p>
        </p:txBody>
      </p:sp>
      <p:pic>
        <p:nvPicPr>
          <p:cNvPr id="6" name="5 Resim" descr="images (2).jpg"/>
          <p:cNvPicPr>
            <a:picLocks noChangeAspect="1"/>
          </p:cNvPicPr>
          <p:nvPr/>
        </p:nvPicPr>
        <p:blipFill>
          <a:blip r:embed="rId2"/>
          <a:stretch>
            <a:fillRect/>
          </a:stretch>
        </p:blipFill>
        <p:spPr>
          <a:xfrm>
            <a:off x="2976170" y="4365104"/>
            <a:ext cx="3191660" cy="2123904"/>
          </a:xfrm>
          <a:prstGeom prst="rect">
            <a:avLst/>
          </a:prstGeom>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pPr algn="ctr"/>
            <a:r>
              <a:rPr lang="tr-TR" dirty="0" smtClean="0">
                <a:latin typeface="+mn-lt"/>
              </a:rPr>
              <a:t>Zor İnsan Tipleri (Saldırganlar)</a:t>
            </a:r>
            <a:endParaRPr lang="tr-TR" dirty="0">
              <a:latin typeface="+mn-lt"/>
            </a:endParaRPr>
          </a:p>
        </p:txBody>
      </p:sp>
      <p:sp>
        <p:nvSpPr>
          <p:cNvPr id="3" name="2 İçerik Yer Tutucusu"/>
          <p:cNvSpPr>
            <a:spLocks noGrp="1"/>
          </p:cNvSpPr>
          <p:nvPr>
            <p:ph idx="1"/>
          </p:nvPr>
        </p:nvSpPr>
        <p:spPr/>
        <p:txBody>
          <a:bodyPr>
            <a:normAutofit/>
          </a:bodyPr>
          <a:lstStyle/>
          <a:p>
            <a:pPr>
              <a:buNone/>
            </a:pPr>
            <a:r>
              <a:rPr lang="tr-TR" b="1" dirty="0" smtClean="0"/>
              <a:t>	</a:t>
            </a:r>
            <a:r>
              <a:rPr lang="tr-TR" b="1" dirty="0" smtClean="0">
                <a:solidFill>
                  <a:srgbClr val="C00000"/>
                </a:solidFill>
              </a:rPr>
              <a:t>Saldırganlar</a:t>
            </a:r>
            <a:endParaRPr lang="tr-TR" dirty="0" smtClean="0"/>
          </a:p>
          <a:p>
            <a:r>
              <a:rPr lang="tr-TR" dirty="0" smtClean="0"/>
              <a:t>Karşılarındaki tarafından önemsenmedikleri, ihmal edildikleri, umursanmadıkları, değer görmedikleri, aldatıldıkları duygusuna kolaylıkla kapılırlar.</a:t>
            </a:r>
          </a:p>
          <a:p>
            <a:r>
              <a:rPr lang="tr-TR" dirty="0" smtClean="0"/>
              <a:t>Sabırsızdırlar, her koşulda onlar haklıdır ve her tartışmayı onlar kazanmalıdır. Ne kadar ben merkezci olurlarsa, o denli zorlaşırlar. </a:t>
            </a:r>
          </a:p>
          <a:p>
            <a:r>
              <a:rPr lang="tr-TR" dirty="0" smtClean="0"/>
              <a:t>Saldırgan zor insanların enerji düzeyleri yüksektir ama bu, yapıcı değil yıkıcı bir enerjidir.</a:t>
            </a:r>
            <a:endParaRPr lang="tr-TR" dirty="0"/>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pPr algn="ctr"/>
            <a:r>
              <a:rPr lang="tr-TR" dirty="0" smtClean="0">
                <a:latin typeface="+mn-lt"/>
              </a:rPr>
              <a:t>Zor İnsan Tipleri (Saldırganlar)</a:t>
            </a:r>
            <a:endParaRPr lang="tr-TR" dirty="0">
              <a:latin typeface="+mn-lt"/>
            </a:endParaRPr>
          </a:p>
        </p:txBody>
      </p:sp>
      <p:sp>
        <p:nvSpPr>
          <p:cNvPr id="3" name="2 İçerik Yer Tutucusu"/>
          <p:cNvSpPr>
            <a:spLocks noGrp="1"/>
          </p:cNvSpPr>
          <p:nvPr>
            <p:ph idx="1"/>
          </p:nvPr>
        </p:nvSpPr>
        <p:spPr/>
        <p:txBody>
          <a:bodyPr/>
          <a:lstStyle/>
          <a:p>
            <a:r>
              <a:rPr lang="tr-TR" dirty="0" smtClean="0"/>
              <a:t>Saldırgan İnsanların, kendilerine özgü değerleri vardır ve onlara bağlıdırlar. </a:t>
            </a:r>
          </a:p>
          <a:p>
            <a:r>
              <a:rPr lang="tr-TR" dirty="0" smtClean="0"/>
              <a:t>Sadece kendisinin değil, başkalarının da haklarını savunurlar. </a:t>
            </a:r>
          </a:p>
          <a:p>
            <a:r>
              <a:rPr lang="tr-TR" dirty="0" smtClean="0"/>
              <a:t>Saldırganın, hep kendisinin kazanıp karşısındakinin kaybettiği tutumuna karşılık, sağlıklı dışa vurumcu, kazan kazan ilkesini de gözetirler</a:t>
            </a:r>
            <a:endParaRPr lang="tr-TR" dirty="0"/>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pPr algn="ctr"/>
            <a:r>
              <a:rPr lang="tr-TR" dirty="0" smtClean="0">
                <a:latin typeface="+mn-lt"/>
              </a:rPr>
              <a:t>Zor İnsan Tipleri (Pasifler)</a:t>
            </a:r>
            <a:endParaRPr lang="tr-TR" dirty="0">
              <a:latin typeface="+mn-lt"/>
            </a:endParaRPr>
          </a:p>
        </p:txBody>
      </p:sp>
      <p:sp>
        <p:nvSpPr>
          <p:cNvPr id="3" name="2 İçerik Yer Tutucusu"/>
          <p:cNvSpPr>
            <a:spLocks noGrp="1"/>
          </p:cNvSpPr>
          <p:nvPr>
            <p:ph idx="1"/>
          </p:nvPr>
        </p:nvSpPr>
        <p:spPr/>
        <p:txBody>
          <a:bodyPr>
            <a:normAutofit/>
          </a:bodyPr>
          <a:lstStyle/>
          <a:p>
            <a:pPr>
              <a:buNone/>
            </a:pPr>
            <a:r>
              <a:rPr lang="tr-TR" b="1" dirty="0" smtClean="0"/>
              <a:t>	</a:t>
            </a:r>
            <a:r>
              <a:rPr lang="tr-TR" b="1" dirty="0" smtClean="0">
                <a:solidFill>
                  <a:srgbClr val="C00000"/>
                </a:solidFill>
              </a:rPr>
              <a:t>Pasifler (ilgisiz ve sorumsuzlar) </a:t>
            </a:r>
          </a:p>
          <a:p>
            <a:r>
              <a:rPr lang="tr-TR" dirty="0" smtClean="0"/>
              <a:t>Pasif zor insanlar, gerçek duygu, düşünce ve ihtiyaçlarını açıkça ifade edemeyenlerdir.</a:t>
            </a:r>
          </a:p>
          <a:p>
            <a:r>
              <a:rPr lang="tr-TR" dirty="0" smtClean="0"/>
              <a:t>Bazı pasifler, kendi istek ve ihtiyaçlarını bir kenara bırakıp, onaylanmak, sevilmek ve takdir görmek için başkalarının istek ve ihtiyaçlarını karşılar ve onları memnun etmeye çalışırlar. </a:t>
            </a:r>
          </a:p>
          <a:p>
            <a:r>
              <a:rPr lang="tr-TR" dirty="0" smtClean="0"/>
              <a:t>Eleştiri ve çatışmadan kaçınmak için, kendi istek ve ihtiyaçlarını gizlerler ‟ Hayır ‟ demek onlar için çok zordur.</a:t>
            </a:r>
          </a:p>
          <a:p>
            <a:r>
              <a:rPr lang="tr-TR" dirty="0" smtClean="0"/>
              <a:t>Düşüncelerini ortaya koymaz, başkalarının ilk adımı atmasını beklerler.</a:t>
            </a:r>
            <a:endParaRPr lang="tr-TR" dirty="0"/>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pPr algn="ctr"/>
            <a:r>
              <a:rPr lang="tr-TR" dirty="0" smtClean="0">
                <a:latin typeface="+mn-lt"/>
              </a:rPr>
              <a:t>Zor İnsan Tipleri (Pasifler) </a:t>
            </a:r>
            <a:endParaRPr lang="tr-TR" dirty="0">
              <a:latin typeface="+mn-lt"/>
            </a:endParaRPr>
          </a:p>
        </p:txBody>
      </p:sp>
      <p:sp>
        <p:nvSpPr>
          <p:cNvPr id="3" name="2 İçerik Yer Tutucusu"/>
          <p:cNvSpPr>
            <a:spLocks noGrp="1"/>
          </p:cNvSpPr>
          <p:nvPr>
            <p:ph idx="1"/>
          </p:nvPr>
        </p:nvSpPr>
        <p:spPr/>
        <p:txBody>
          <a:bodyPr>
            <a:normAutofit/>
          </a:bodyPr>
          <a:lstStyle/>
          <a:p>
            <a:r>
              <a:rPr lang="tr-TR" dirty="0" smtClean="0"/>
              <a:t>Bazıları, güçlü buldukları insanlara, rahatsız edici biçimde yanaşıp yapışırlar. </a:t>
            </a:r>
          </a:p>
          <a:p>
            <a:r>
              <a:rPr lang="tr-TR" dirty="0" smtClean="0"/>
              <a:t>Destek ve onayları, gerçek ve içten olmadığı için, çok zorlandıklarında, karşılarındaki insanları beklenmedik bir anda yüzüstü bırakmaları mümkündür.</a:t>
            </a:r>
          </a:p>
          <a:p>
            <a:r>
              <a:rPr lang="tr-TR" dirty="0" smtClean="0"/>
              <a:t>Yalnız kalır, öfkeyi üstlerine çeker ve dışlanırlar. </a:t>
            </a:r>
          </a:p>
          <a:p>
            <a:r>
              <a:rPr lang="tr-TR" dirty="0" smtClean="0"/>
              <a:t>Pasif davranışın bir başka biçimi ise, sorumluluktan kaçma şeklinde ortaya çıkar.</a:t>
            </a:r>
          </a:p>
          <a:p>
            <a:r>
              <a:rPr lang="tr-TR" dirty="0" smtClean="0"/>
              <a:t>Gerçek anlamda sorumluluk üstlenmez, varla yok arasında gelir giderler !</a:t>
            </a:r>
            <a:endParaRPr lang="tr-TR" dirty="0"/>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pPr algn="ctr"/>
            <a:r>
              <a:rPr lang="tr-TR" dirty="0" smtClean="0">
                <a:latin typeface="+mn-lt"/>
              </a:rPr>
              <a:t>Zor İnsan Tipleri (Pasifler) </a:t>
            </a:r>
            <a:endParaRPr lang="tr-TR" dirty="0">
              <a:latin typeface="+mn-lt"/>
            </a:endParaRPr>
          </a:p>
        </p:txBody>
      </p:sp>
      <p:sp>
        <p:nvSpPr>
          <p:cNvPr id="3" name="2 İçerik Yer Tutucusu"/>
          <p:cNvSpPr>
            <a:spLocks noGrp="1"/>
          </p:cNvSpPr>
          <p:nvPr>
            <p:ph idx="1"/>
          </p:nvPr>
        </p:nvSpPr>
        <p:spPr/>
        <p:txBody>
          <a:bodyPr>
            <a:normAutofit/>
          </a:bodyPr>
          <a:lstStyle/>
          <a:p>
            <a:r>
              <a:rPr lang="tr-TR" dirty="0" smtClean="0"/>
              <a:t>Sıklıkla, ‟ Bilmem ! ‟, ‟ Önemli değil ! ‟, ‟ Sen karar ver !‟ gibi sözlerle, sorumluluğu başkalarına bırakırlar.</a:t>
            </a:r>
          </a:p>
          <a:p>
            <a:r>
              <a:rPr lang="tr-TR" dirty="0" smtClean="0"/>
              <a:t>Baskıcı öğretmen ve eğitim sistemlerinin de sorumluluğu büyüktür. </a:t>
            </a:r>
          </a:p>
          <a:p>
            <a:r>
              <a:rPr lang="tr-TR" dirty="0" smtClean="0"/>
              <a:t>Bastırılmış güçlü bir öfkeleri vardır. </a:t>
            </a:r>
          </a:p>
          <a:p>
            <a:r>
              <a:rPr lang="tr-TR" dirty="0" smtClean="0"/>
              <a:t>Geleceklerini belirleyen etkenleri kontrol edemedikleri için, endişelidirler.</a:t>
            </a:r>
            <a:endParaRPr lang="tr-TR" dirty="0"/>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pPr algn="ctr"/>
            <a:r>
              <a:rPr lang="tr-TR" dirty="0" smtClean="0">
                <a:latin typeface="+mn-lt"/>
              </a:rPr>
              <a:t>Zor İnsan Tipleri (Pasifler) </a:t>
            </a:r>
            <a:endParaRPr lang="tr-TR" dirty="0">
              <a:latin typeface="+mn-lt"/>
            </a:endParaRPr>
          </a:p>
        </p:txBody>
      </p:sp>
      <p:sp>
        <p:nvSpPr>
          <p:cNvPr id="3" name="2 İçerik Yer Tutucusu"/>
          <p:cNvSpPr>
            <a:spLocks noGrp="1"/>
          </p:cNvSpPr>
          <p:nvPr>
            <p:ph idx="1"/>
          </p:nvPr>
        </p:nvSpPr>
        <p:spPr/>
        <p:txBody>
          <a:bodyPr/>
          <a:lstStyle/>
          <a:p>
            <a:r>
              <a:rPr lang="tr-TR" dirty="0" smtClean="0"/>
              <a:t>Başkalarının saygısını kazanamadıklarından, kendilerine güvenleri giderek azalır.</a:t>
            </a:r>
          </a:p>
          <a:p>
            <a:r>
              <a:rPr lang="tr-TR" dirty="0" smtClean="0"/>
              <a:t>Bir çok pasif insanda, çarpıntı, migren, ülser, sedef gibi psikosomatik hastalıklara rastlanır.</a:t>
            </a:r>
          </a:p>
          <a:p>
            <a:r>
              <a:rPr lang="tr-TR" dirty="0" smtClean="0"/>
              <a:t>Pasif insanların, duygularını tanıma, yönetme ve ifade etme eğitiminden geçmesi, daha etkin ve kaliteli yaşamlar sürdürmelerinde yarar sağlar.</a:t>
            </a:r>
            <a:endParaRPr lang="tr-TR" dirty="0"/>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normAutofit/>
          </a:bodyPr>
          <a:lstStyle/>
          <a:p>
            <a:pPr algn="ctr"/>
            <a:r>
              <a:rPr lang="tr-TR" dirty="0" smtClean="0">
                <a:latin typeface="+mn-lt"/>
              </a:rPr>
              <a:t>Zor İnsan Tipleri (Pasif Saldırganlar)</a:t>
            </a:r>
            <a:endParaRPr lang="tr-TR" dirty="0">
              <a:latin typeface="+mn-lt"/>
            </a:endParaRPr>
          </a:p>
        </p:txBody>
      </p:sp>
      <p:sp>
        <p:nvSpPr>
          <p:cNvPr id="3" name="2 İçerik Yer Tutucusu"/>
          <p:cNvSpPr>
            <a:spLocks noGrp="1"/>
          </p:cNvSpPr>
          <p:nvPr>
            <p:ph idx="1"/>
          </p:nvPr>
        </p:nvSpPr>
        <p:spPr/>
        <p:txBody>
          <a:bodyPr>
            <a:normAutofit/>
          </a:bodyPr>
          <a:lstStyle/>
          <a:p>
            <a:pPr>
              <a:buNone/>
            </a:pPr>
            <a:r>
              <a:rPr lang="tr-TR" b="1" dirty="0" smtClean="0">
                <a:solidFill>
                  <a:srgbClr val="C00000"/>
                </a:solidFill>
              </a:rPr>
              <a:t>Pasif saldırganlar ( hilekâr, kendi çıkarları için başkalarını kullananlar )</a:t>
            </a:r>
          </a:p>
          <a:p>
            <a:r>
              <a:rPr lang="tr-TR" dirty="0" smtClean="0"/>
              <a:t>Fark edilmesi en zor olan insanlardır.</a:t>
            </a:r>
          </a:p>
          <a:p>
            <a:r>
              <a:rPr lang="tr-TR" dirty="0" smtClean="0"/>
              <a:t>İstek ve ihtiyaçlarını dolaylı yoldan gösterdikleri için, ne düşündüklerini ve hissettiklerini anlamak zordur.</a:t>
            </a:r>
          </a:p>
          <a:p>
            <a:r>
              <a:rPr lang="tr-TR" dirty="0" smtClean="0"/>
              <a:t>Yüzeydeki pasif duruş, altta yatan saldırgan buzdağının görünen kısmıdır, bu nedenle yanıltıcıdırlar genellikle söyledikleriyle, kast ettikleri şeyler farklıdır.</a:t>
            </a:r>
            <a:endParaRPr lang="tr-TR" dirty="0"/>
          </a:p>
        </p:txBody>
      </p:sp>
      <p:pic>
        <p:nvPicPr>
          <p:cNvPr id="4" name="3 Resim" descr="indir.jpg"/>
          <p:cNvPicPr>
            <a:picLocks noChangeAspect="1"/>
          </p:cNvPicPr>
          <p:nvPr/>
        </p:nvPicPr>
        <p:blipFill>
          <a:blip r:embed="rId2"/>
          <a:stretch>
            <a:fillRect/>
          </a:stretch>
        </p:blipFill>
        <p:spPr>
          <a:xfrm>
            <a:off x="3062148" y="4365104"/>
            <a:ext cx="3019703" cy="2176465"/>
          </a:xfrm>
          <a:prstGeom prst="rect">
            <a:avLst/>
          </a:prstGeom>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normAutofit/>
          </a:bodyPr>
          <a:lstStyle/>
          <a:p>
            <a:pPr algn="ctr"/>
            <a:r>
              <a:rPr lang="tr-TR" dirty="0" smtClean="0">
                <a:latin typeface="+mn-lt"/>
              </a:rPr>
              <a:t>Zor İnsan Tipleri (Pasif Saldırganlar) </a:t>
            </a:r>
            <a:endParaRPr lang="tr-TR" dirty="0">
              <a:latin typeface="+mn-lt"/>
            </a:endParaRPr>
          </a:p>
        </p:txBody>
      </p:sp>
      <p:sp>
        <p:nvSpPr>
          <p:cNvPr id="3" name="2 İçerik Yer Tutucusu"/>
          <p:cNvSpPr>
            <a:spLocks noGrp="1"/>
          </p:cNvSpPr>
          <p:nvPr>
            <p:ph idx="1"/>
          </p:nvPr>
        </p:nvSpPr>
        <p:spPr/>
        <p:txBody>
          <a:bodyPr>
            <a:normAutofit/>
          </a:bodyPr>
          <a:lstStyle/>
          <a:p>
            <a:r>
              <a:rPr lang="tr-TR" dirty="0" smtClean="0"/>
              <a:t>Pasif saldırgan, açıkça ifade etmediği istekleri, dolaylı yollardan, karşısındaki insanı kullanarak, ona direnerek ulaştırır.</a:t>
            </a:r>
          </a:p>
          <a:p>
            <a:r>
              <a:rPr lang="tr-TR" dirty="0" smtClean="0"/>
              <a:t>Sorularınıza cevapları, açık ve net değildir. ‘’ Dur bakalım ! ‟, ‟ Daha sonra! ‟, ‟ Belki ‟ , ‟ Bilmem ‟ gibi belirsiz cevaplar verirler. </a:t>
            </a:r>
          </a:p>
          <a:p>
            <a:r>
              <a:rPr lang="tr-TR" dirty="0" smtClean="0"/>
              <a:t>Sorunlara çözüm için katkıda bulunmaz, işler ters gidince de ‟ Ben böyle olacağını biliyordum ‟ der ve sizi eleştirirler. </a:t>
            </a:r>
          </a:p>
          <a:p>
            <a:r>
              <a:rPr lang="tr-TR" dirty="0" smtClean="0"/>
              <a:t>Olumsuz düşünme eğilimi güçlüdür. Bunu, etraflarına da bulaştırırlar.</a:t>
            </a:r>
            <a:endParaRPr lang="tr-TR" dirty="0"/>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normAutofit/>
          </a:bodyPr>
          <a:lstStyle/>
          <a:p>
            <a:pPr algn="ctr"/>
            <a:r>
              <a:rPr lang="tr-TR" dirty="0" smtClean="0">
                <a:latin typeface="+mn-lt"/>
              </a:rPr>
              <a:t>Zor İnsan Tipleri (Pasif Saldırganlar)</a:t>
            </a:r>
            <a:endParaRPr lang="tr-TR" dirty="0">
              <a:latin typeface="+mn-lt"/>
            </a:endParaRPr>
          </a:p>
        </p:txBody>
      </p:sp>
      <p:sp>
        <p:nvSpPr>
          <p:cNvPr id="3" name="2 İçerik Yer Tutucusu"/>
          <p:cNvSpPr>
            <a:spLocks noGrp="1"/>
          </p:cNvSpPr>
          <p:nvPr>
            <p:ph idx="1"/>
          </p:nvPr>
        </p:nvSpPr>
        <p:spPr/>
        <p:txBody>
          <a:bodyPr>
            <a:normAutofit/>
          </a:bodyPr>
          <a:lstStyle/>
          <a:p>
            <a:r>
              <a:rPr lang="tr-TR" dirty="0" smtClean="0"/>
              <a:t>Kendilerinden bir şey talep edilmesinden rahatsız olurlar. </a:t>
            </a:r>
          </a:p>
          <a:p>
            <a:r>
              <a:rPr lang="tr-TR" dirty="0" smtClean="0"/>
              <a:t>Açıklarınızı ve hatalarınızı unutmaz, anında uyarmak yerine biriktirir, hiç ummadığınız bir anda yüzünüze vurarak sizi zor durumda ve savunmasız bırakırlar. </a:t>
            </a:r>
          </a:p>
          <a:p>
            <a:r>
              <a:rPr lang="tr-TR" dirty="0" smtClean="0"/>
              <a:t>Aniden saldırganlaşabilir ve hedefindekiler genellikle, yakınlarındaki iyi niyetli ve olumlu insanlardır. </a:t>
            </a:r>
          </a:p>
          <a:p>
            <a:r>
              <a:rPr lang="tr-TR" dirty="0" smtClean="0"/>
              <a:t>Neden rahatsız olduğunu söylemedikleri için kafanız karışır, kendinizde kusur ararsınız.</a:t>
            </a:r>
            <a:endParaRPr lang="tr-TR" dirty="0"/>
          </a:p>
        </p:txBody>
      </p:sp>
      <p:pic>
        <p:nvPicPr>
          <p:cNvPr id="4" name="3 Resim" descr="indir.png"/>
          <p:cNvPicPr>
            <a:picLocks noChangeAspect="1"/>
          </p:cNvPicPr>
          <p:nvPr/>
        </p:nvPicPr>
        <p:blipFill>
          <a:blip r:embed="rId2"/>
          <a:stretch>
            <a:fillRect/>
          </a:stretch>
        </p:blipFill>
        <p:spPr>
          <a:xfrm>
            <a:off x="3395662" y="4581128"/>
            <a:ext cx="2352675" cy="1943100"/>
          </a:xfrm>
          <a:prstGeom prst="rect">
            <a:avLst/>
          </a:prstGeom>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normAutofit/>
          </a:bodyPr>
          <a:lstStyle/>
          <a:p>
            <a:pPr algn="ctr"/>
            <a:r>
              <a:rPr lang="tr-TR" dirty="0" smtClean="0">
                <a:latin typeface="+mn-lt"/>
              </a:rPr>
              <a:t>Zor İnsan Tipleri (Pasif Saldırganlar)</a:t>
            </a:r>
            <a:endParaRPr lang="tr-TR" dirty="0">
              <a:latin typeface="+mn-lt"/>
            </a:endParaRPr>
          </a:p>
        </p:txBody>
      </p:sp>
      <p:sp>
        <p:nvSpPr>
          <p:cNvPr id="3" name="2 İçerik Yer Tutucusu"/>
          <p:cNvSpPr>
            <a:spLocks noGrp="1"/>
          </p:cNvSpPr>
          <p:nvPr>
            <p:ph idx="1"/>
          </p:nvPr>
        </p:nvSpPr>
        <p:spPr/>
        <p:txBody>
          <a:bodyPr>
            <a:normAutofit/>
          </a:bodyPr>
          <a:lstStyle/>
          <a:p>
            <a:r>
              <a:rPr lang="tr-TR" dirty="0" smtClean="0"/>
              <a:t>Kendisini sorun yaratmayan, asil ruhlu biri gibi görürken, karşılarındakini acıtıcı imalarla aşağılar ve dedikoduyu severler.</a:t>
            </a:r>
          </a:p>
          <a:p>
            <a:r>
              <a:rPr lang="tr-TR" dirty="0" smtClean="0"/>
              <a:t>Pasif saldırganlık, yapısal olmanın yanında, kendi gerçek duygu ve düşüncelerini ifade etmenin zor olduğu ortamlarda yetişme sonucunda da ortaya çıkabilir.</a:t>
            </a:r>
          </a:p>
          <a:p>
            <a:r>
              <a:rPr lang="tr-TR" dirty="0" smtClean="0"/>
              <a:t>Kendini açıkça ortaya koyma, gerilim ve çatışmayla başa çıkma becerilerinin yetersizliği, bu davranışın altında yatar.</a:t>
            </a:r>
          </a:p>
          <a:p>
            <a:r>
              <a:rPr lang="tr-TR" dirty="0" smtClean="0"/>
              <a:t>Değişime istekli oldukları takdirde, duygu ve davranış eğitiminden geçmeleri yarar sağlayabilir.</a:t>
            </a:r>
            <a:endParaRPr lang="tr-TR" dirty="0"/>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normAutofit/>
          </a:bodyPr>
          <a:lstStyle/>
          <a:p>
            <a:pPr algn="ctr"/>
            <a:r>
              <a:rPr lang="tr-TR" dirty="0" smtClean="0">
                <a:latin typeface="+mn-lt"/>
              </a:rPr>
              <a:t>ZOR İNSANLARLA BAŞ ETME YOLLARI (SALDIRGANLARLA)</a:t>
            </a:r>
            <a:endParaRPr lang="tr-TR" dirty="0">
              <a:latin typeface="+mn-lt"/>
            </a:endParaRPr>
          </a:p>
        </p:txBody>
      </p:sp>
      <p:sp>
        <p:nvSpPr>
          <p:cNvPr id="3" name="2 İçerik Yer Tutucusu"/>
          <p:cNvSpPr>
            <a:spLocks noGrp="1"/>
          </p:cNvSpPr>
          <p:nvPr>
            <p:ph idx="1"/>
          </p:nvPr>
        </p:nvSpPr>
        <p:spPr/>
        <p:txBody>
          <a:bodyPr/>
          <a:lstStyle/>
          <a:p>
            <a:pPr>
              <a:buNone/>
            </a:pPr>
            <a:r>
              <a:rPr lang="tr-TR" b="1" dirty="0" smtClean="0">
                <a:solidFill>
                  <a:srgbClr val="C00000"/>
                </a:solidFill>
              </a:rPr>
              <a:t>Saldırgan insanlarla başa çıkmak </a:t>
            </a:r>
          </a:p>
          <a:p>
            <a:pPr>
              <a:buNone/>
            </a:pPr>
            <a:r>
              <a:rPr lang="tr-TR" dirty="0" smtClean="0"/>
              <a:t>Saldırganlara karşı üç şey yapabilirsiniz</a:t>
            </a:r>
          </a:p>
          <a:p>
            <a:pPr marL="514350" indent="-514350">
              <a:buFont typeface="+mj-lt"/>
              <a:buAutoNum type="arabicPeriod"/>
            </a:pPr>
            <a:r>
              <a:rPr lang="tr-TR" dirty="0" smtClean="0"/>
              <a:t>Saldırganların davranışlarını kabullenip, istediklerini yapmak. Bu sizin ruh - beden sağlığınızı bozacaktır. </a:t>
            </a:r>
          </a:p>
          <a:p>
            <a:pPr marL="514350" indent="-514350">
              <a:buFont typeface="+mj-lt"/>
              <a:buAutoNum type="arabicPeriod"/>
            </a:pPr>
            <a:r>
              <a:rPr lang="tr-TR" dirty="0" smtClean="0"/>
              <a:t>Çekip gitmek. Bu her zaman mümkün olmaz.</a:t>
            </a:r>
          </a:p>
          <a:p>
            <a:pPr marL="514350" indent="-514350">
              <a:buFont typeface="+mj-lt"/>
              <a:buAutoNum type="arabicPeriod"/>
            </a:pPr>
            <a:r>
              <a:rPr lang="tr-TR" dirty="0" smtClean="0"/>
              <a:t>Akılcı yollarla başa çıkmak gibi farklı tepki seçenekleriniz vardır</a:t>
            </a:r>
            <a:endParaRPr lang="tr-TR" dirty="0"/>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normAutofit/>
          </a:bodyPr>
          <a:lstStyle/>
          <a:p>
            <a:pPr algn="ctr"/>
            <a:r>
              <a:rPr lang="tr-TR" dirty="0" smtClean="0">
                <a:latin typeface="+mn-lt"/>
              </a:rPr>
              <a:t>ZOR İNSANLARLA BAŞ ETME YOLLARI (SALDIRGANLARLA)</a:t>
            </a:r>
            <a:endParaRPr lang="tr-TR" dirty="0">
              <a:latin typeface="+mn-lt"/>
            </a:endParaRPr>
          </a:p>
        </p:txBody>
      </p:sp>
      <p:sp>
        <p:nvSpPr>
          <p:cNvPr id="3" name="2 İçerik Yer Tutucusu"/>
          <p:cNvSpPr>
            <a:spLocks noGrp="1"/>
          </p:cNvSpPr>
          <p:nvPr>
            <p:ph idx="1"/>
          </p:nvPr>
        </p:nvSpPr>
        <p:spPr/>
        <p:txBody>
          <a:bodyPr>
            <a:normAutofit/>
          </a:bodyPr>
          <a:lstStyle/>
          <a:p>
            <a:r>
              <a:rPr lang="tr-TR" dirty="0" smtClean="0"/>
              <a:t>Saldırganlık problemi, saldırganındır.</a:t>
            </a:r>
          </a:p>
          <a:p>
            <a:r>
              <a:rPr lang="tr-TR" dirty="0" smtClean="0"/>
              <a:t>Dolayısıyla sizin üstlenmeniz gereken, problemin değil, kendi tepkinizin sorumluluğudur.</a:t>
            </a:r>
          </a:p>
          <a:p>
            <a:r>
              <a:rPr lang="tr-TR" dirty="0" smtClean="0"/>
              <a:t>Tepkinizin niteliği, ilişkinin ve olayların niteliğini belirleyecektir</a:t>
            </a:r>
          </a:p>
          <a:p>
            <a:r>
              <a:rPr lang="tr-TR" dirty="0" smtClean="0">
                <a:solidFill>
                  <a:srgbClr val="C00000"/>
                </a:solidFill>
              </a:rPr>
              <a:t>Saldırganlara vermeniz gereken ilk ve net mesaj, güçlü ve cesur olduğunuz mesajıdır.</a:t>
            </a:r>
          </a:p>
          <a:p>
            <a:r>
              <a:rPr lang="tr-TR" dirty="0" smtClean="0">
                <a:solidFill>
                  <a:srgbClr val="C00000"/>
                </a:solidFill>
              </a:rPr>
              <a:t>Bunu yapmamanız, artan şiddete gönderilen davetiyedir.</a:t>
            </a:r>
            <a:endParaRPr lang="tr-TR" dirty="0">
              <a:solidFill>
                <a:srgbClr val="C00000"/>
              </a:solidFill>
            </a:endParaRP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normAutofit/>
          </a:bodyPr>
          <a:lstStyle/>
          <a:p>
            <a:pPr algn="ctr"/>
            <a:r>
              <a:rPr lang="tr-TR" dirty="0" smtClean="0">
                <a:latin typeface="+mn-lt"/>
              </a:rPr>
              <a:t>ZOR İNSANLARLA BAŞ ETME YOLLARI (SALDIRGANLARLA)</a:t>
            </a:r>
            <a:endParaRPr lang="tr-TR" dirty="0">
              <a:latin typeface="+mn-lt"/>
            </a:endParaRPr>
          </a:p>
        </p:txBody>
      </p:sp>
      <p:sp>
        <p:nvSpPr>
          <p:cNvPr id="3" name="2 İçerik Yer Tutucusu"/>
          <p:cNvSpPr>
            <a:spLocks noGrp="1"/>
          </p:cNvSpPr>
          <p:nvPr>
            <p:ph idx="1"/>
          </p:nvPr>
        </p:nvSpPr>
        <p:spPr/>
        <p:txBody>
          <a:bodyPr/>
          <a:lstStyle/>
          <a:p>
            <a:r>
              <a:rPr lang="tr-TR" dirty="0" smtClean="0"/>
              <a:t>Beden diliniz, bu mesajı ulaştırmanın en kolay yoludur.</a:t>
            </a:r>
          </a:p>
          <a:p>
            <a:r>
              <a:rPr lang="tr-TR" dirty="0" smtClean="0"/>
              <a:t>Gerçekten kendinizi güçlü hissetmeseniz bile, cesur bir insanın beden dilini kullanmalısınız !</a:t>
            </a:r>
          </a:p>
          <a:p>
            <a:r>
              <a:rPr lang="tr-TR" dirty="0" smtClean="0"/>
              <a:t>Ya olduğun gibi görün, ya da göründüğün gibi ol !</a:t>
            </a:r>
            <a:endParaRPr lang="tr-TR" dirty="0"/>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normAutofit/>
          </a:bodyPr>
          <a:lstStyle/>
          <a:p>
            <a:pPr algn="ctr"/>
            <a:r>
              <a:rPr lang="tr-TR" dirty="0" smtClean="0">
                <a:latin typeface="+mn-lt"/>
              </a:rPr>
              <a:t>ZOR İNSANLARLA BAŞ ETME YOLLARI (SALDIRGANLARLA)</a:t>
            </a:r>
            <a:endParaRPr lang="tr-TR" dirty="0">
              <a:latin typeface="+mn-lt"/>
            </a:endParaRPr>
          </a:p>
        </p:txBody>
      </p:sp>
      <p:sp>
        <p:nvSpPr>
          <p:cNvPr id="3" name="2 İçerik Yer Tutucusu"/>
          <p:cNvSpPr>
            <a:spLocks noGrp="1"/>
          </p:cNvSpPr>
          <p:nvPr>
            <p:ph idx="1"/>
          </p:nvPr>
        </p:nvSpPr>
        <p:spPr/>
        <p:txBody>
          <a:bodyPr>
            <a:normAutofit lnSpcReduction="10000"/>
          </a:bodyPr>
          <a:lstStyle/>
          <a:p>
            <a:pPr>
              <a:buNone/>
            </a:pPr>
            <a:r>
              <a:rPr lang="tr-TR" b="1" dirty="0" smtClean="0">
                <a:solidFill>
                  <a:srgbClr val="C00000"/>
                </a:solidFill>
              </a:rPr>
              <a:t>Saldırgan zor insanlarla konuşurken </a:t>
            </a:r>
          </a:p>
          <a:p>
            <a:pPr>
              <a:buNone/>
            </a:pPr>
            <a:endParaRPr lang="tr-TR" b="1" dirty="0" smtClean="0"/>
          </a:p>
          <a:p>
            <a:r>
              <a:rPr lang="tr-TR" dirty="0" smtClean="0"/>
              <a:t>Dik durun veya dik oturun</a:t>
            </a:r>
          </a:p>
          <a:p>
            <a:r>
              <a:rPr lang="tr-TR" dirty="0" smtClean="0"/>
              <a:t>Başınızı eğmeyin, boynunuzu dik tutun</a:t>
            </a:r>
          </a:p>
          <a:p>
            <a:r>
              <a:rPr lang="tr-TR" dirty="0" smtClean="0"/>
              <a:t>Omuzlarınızı gevşetin</a:t>
            </a:r>
          </a:p>
          <a:p>
            <a:r>
              <a:rPr lang="tr-TR" dirty="0" smtClean="0"/>
              <a:t>Ağırlığınızı her iki bacağınıza eşit dağıtın, bir tarafa yüklenmeyin</a:t>
            </a:r>
          </a:p>
          <a:p>
            <a:r>
              <a:rPr lang="tr-TR" dirty="0" smtClean="0"/>
              <a:t>Doğrudan göz teması kurun</a:t>
            </a:r>
          </a:p>
          <a:p>
            <a:r>
              <a:rPr lang="tr-TR" dirty="0" smtClean="0"/>
              <a:t>Ses tonunuz sakin ve düşük olsun, yüksek tonda ve tiz sesle konuşmayın</a:t>
            </a:r>
          </a:p>
          <a:p>
            <a:r>
              <a:rPr lang="tr-TR" dirty="0" smtClean="0"/>
              <a:t>Yavaş konuşun. Yavaş konuşmak, karşı tarafın hızlı ve saldırgan konuşmasının altını çizerek rahatsız ediciliğini teşhir eden en önemli araçtır.</a:t>
            </a:r>
            <a:endParaRPr lang="tr-TR" dirty="0"/>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normAutofit/>
          </a:bodyPr>
          <a:lstStyle/>
          <a:p>
            <a:pPr algn="ctr"/>
            <a:r>
              <a:rPr lang="tr-TR" dirty="0" smtClean="0">
                <a:latin typeface="+mn-lt"/>
              </a:rPr>
              <a:t>ZOR İNSANLARLA BAŞ ETME YOLLARI (SALDIRGANLARLA)</a:t>
            </a:r>
            <a:endParaRPr lang="tr-TR" dirty="0">
              <a:latin typeface="+mn-lt"/>
            </a:endParaRPr>
          </a:p>
        </p:txBody>
      </p:sp>
      <p:sp>
        <p:nvSpPr>
          <p:cNvPr id="3" name="2 İçerik Yer Tutucusu"/>
          <p:cNvSpPr>
            <a:spLocks noGrp="1"/>
          </p:cNvSpPr>
          <p:nvPr>
            <p:ph idx="1"/>
          </p:nvPr>
        </p:nvSpPr>
        <p:spPr/>
        <p:txBody>
          <a:bodyPr/>
          <a:lstStyle/>
          <a:p>
            <a:pPr>
              <a:buNone/>
            </a:pPr>
            <a:r>
              <a:rPr lang="tr-TR" dirty="0" smtClean="0"/>
              <a:t>	Güzel olansa, bu davranışların en azından bir - iki tanesini bile sergilemenizin, sadece karşı tarafın tepkisini etkilemekle kalmayıp, </a:t>
            </a:r>
            <a:r>
              <a:rPr lang="tr-TR" dirty="0" smtClean="0">
                <a:solidFill>
                  <a:srgbClr val="C00000"/>
                </a:solidFill>
              </a:rPr>
              <a:t>kendi ruh halinizi de daha özgüvenli ve kararlı hale getirecek olmasıdır</a:t>
            </a:r>
            <a:endParaRPr lang="tr-TR" dirty="0">
              <a:solidFill>
                <a:srgbClr val="C00000"/>
              </a:solidFill>
            </a:endParaRPr>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normAutofit/>
          </a:bodyPr>
          <a:lstStyle/>
          <a:p>
            <a:pPr algn="ctr"/>
            <a:r>
              <a:rPr lang="tr-TR" dirty="0" smtClean="0">
                <a:latin typeface="+mn-lt"/>
              </a:rPr>
              <a:t>ZOR İNSANLARLA BAŞ ETME YOLLARI (PASİFLERLE)</a:t>
            </a:r>
            <a:endParaRPr lang="tr-TR" dirty="0">
              <a:latin typeface="+mn-lt"/>
            </a:endParaRPr>
          </a:p>
        </p:txBody>
      </p:sp>
      <p:sp>
        <p:nvSpPr>
          <p:cNvPr id="3" name="2 İçerik Yer Tutucusu"/>
          <p:cNvSpPr>
            <a:spLocks noGrp="1"/>
          </p:cNvSpPr>
          <p:nvPr>
            <p:ph idx="1"/>
          </p:nvPr>
        </p:nvSpPr>
        <p:spPr/>
        <p:txBody>
          <a:bodyPr>
            <a:normAutofit/>
          </a:bodyPr>
          <a:lstStyle/>
          <a:p>
            <a:pPr>
              <a:buNone/>
            </a:pPr>
            <a:r>
              <a:rPr lang="tr-TR" b="1" dirty="0" smtClean="0">
                <a:solidFill>
                  <a:srgbClr val="C00000"/>
                </a:solidFill>
              </a:rPr>
              <a:t>Pasif insanlarla başa çıkmak </a:t>
            </a:r>
          </a:p>
          <a:p>
            <a:r>
              <a:rPr lang="tr-TR" dirty="0" smtClean="0"/>
              <a:t>Pasif insanlar, bağımlı ilişkiler kurmaya yatkındırlar.</a:t>
            </a:r>
          </a:p>
          <a:p>
            <a:r>
              <a:rPr lang="tr-TR" dirty="0" smtClean="0"/>
              <a:t>Öyle ki, baştan hoşunuza giden itirazsız dostlukları, zamanla size özel alan bırakmayacak kadar yapışkan bir yakınlık çabasına dönüşebilir</a:t>
            </a:r>
          </a:p>
          <a:p>
            <a:r>
              <a:rPr lang="tr-TR" dirty="0" smtClean="0">
                <a:solidFill>
                  <a:srgbClr val="C00000"/>
                </a:solidFill>
              </a:rPr>
              <a:t>Baştan aranıza sağlıklı bir sınır çizmek, hem onların bağımlılık eğilimlerini zayıflatır, hem de sizi özgürleştirir.</a:t>
            </a:r>
            <a:endParaRPr lang="tr-TR" dirty="0">
              <a:solidFill>
                <a:srgbClr val="C00000"/>
              </a:solidFill>
            </a:endParaRPr>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normAutofit/>
          </a:bodyPr>
          <a:lstStyle/>
          <a:p>
            <a:pPr algn="ctr"/>
            <a:r>
              <a:rPr lang="tr-TR" dirty="0" smtClean="0">
                <a:latin typeface="+mn-lt"/>
              </a:rPr>
              <a:t>ZOR İNSANLARLA BAŞ ETME YOLLARI (PASİFLERLE)</a:t>
            </a:r>
            <a:endParaRPr lang="tr-TR" dirty="0">
              <a:latin typeface="+mn-lt"/>
            </a:endParaRPr>
          </a:p>
        </p:txBody>
      </p:sp>
      <p:sp>
        <p:nvSpPr>
          <p:cNvPr id="3" name="2 İçerik Yer Tutucusu"/>
          <p:cNvSpPr>
            <a:spLocks noGrp="1"/>
          </p:cNvSpPr>
          <p:nvPr>
            <p:ph idx="1"/>
          </p:nvPr>
        </p:nvSpPr>
        <p:spPr/>
        <p:txBody>
          <a:bodyPr>
            <a:normAutofit/>
          </a:bodyPr>
          <a:lstStyle/>
          <a:p>
            <a:r>
              <a:rPr lang="tr-TR" dirty="0" smtClean="0"/>
              <a:t>Pasif insanlarla beraberseniz, onlardan beklentilerinizi azaltmalı, çıtanızı makul bir seviyeye çekmelisiniz. </a:t>
            </a:r>
          </a:p>
          <a:p>
            <a:r>
              <a:rPr lang="tr-TR" dirty="0" smtClean="0"/>
              <a:t>Beklentinizi gerçekçi zeminde, çok net sınırlarla belirtmeniz, istediğiniz şeyi pasiflerin kafalarında büyüterek, korkmalarını engelleyebilir.</a:t>
            </a:r>
          </a:p>
          <a:p>
            <a:r>
              <a:rPr lang="tr-TR" dirty="0" smtClean="0"/>
              <a:t>Yüksek beklenti, onların daha fazla kaçınmasına ve güveninizi sarsmasına yol açacaktır.</a:t>
            </a:r>
            <a:endParaRPr lang="tr-TR" dirty="0"/>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pPr algn="ctr"/>
            <a:r>
              <a:rPr lang="tr-TR" dirty="0" smtClean="0">
                <a:latin typeface="+mn-lt"/>
              </a:rPr>
              <a:t>ZOR İNSANLARLA BAŞ ETME YOLLARI </a:t>
            </a:r>
            <a:br>
              <a:rPr lang="tr-TR" dirty="0" smtClean="0">
                <a:latin typeface="+mn-lt"/>
              </a:rPr>
            </a:br>
            <a:r>
              <a:rPr lang="tr-TR" dirty="0" smtClean="0">
                <a:latin typeface="+mn-lt"/>
              </a:rPr>
              <a:t>(PASİF SALDIRGANLARLA)</a:t>
            </a:r>
            <a:endParaRPr lang="tr-TR" dirty="0">
              <a:latin typeface="+mn-lt"/>
            </a:endParaRPr>
          </a:p>
        </p:txBody>
      </p:sp>
      <p:sp>
        <p:nvSpPr>
          <p:cNvPr id="3" name="İçerik Yer Tutucusu 2"/>
          <p:cNvSpPr>
            <a:spLocks noGrp="1"/>
          </p:cNvSpPr>
          <p:nvPr>
            <p:ph idx="1"/>
          </p:nvPr>
        </p:nvSpPr>
        <p:spPr/>
        <p:txBody>
          <a:bodyPr>
            <a:normAutofit/>
          </a:bodyPr>
          <a:lstStyle/>
          <a:p>
            <a:pPr marL="0" indent="0">
              <a:buNone/>
            </a:pPr>
            <a:r>
              <a:rPr lang="tr-TR" b="1" dirty="0" smtClean="0">
                <a:solidFill>
                  <a:srgbClr val="C00000"/>
                </a:solidFill>
              </a:rPr>
              <a:t>Sakin Olun</a:t>
            </a:r>
          </a:p>
          <a:p>
            <a:pPr marL="0" indent="0">
              <a:buNone/>
            </a:pPr>
            <a:endParaRPr lang="tr-TR" b="1" dirty="0" smtClean="0">
              <a:solidFill>
                <a:srgbClr val="C00000"/>
              </a:solidFill>
            </a:endParaRPr>
          </a:p>
          <a:p>
            <a:r>
              <a:rPr lang="tr-TR" dirty="0" smtClean="0"/>
              <a:t>Sakin kalmanız ve onlarla mesafenizi korumanız önemlidir.</a:t>
            </a:r>
          </a:p>
          <a:p>
            <a:r>
              <a:rPr lang="tr-TR" dirty="0" smtClean="0"/>
              <a:t>Suçlayıcı bir dil kullanırsanız, hemen kurban rolüne geçer ve sizi haklı olduğunuz halde haksız duruma düşürürler.</a:t>
            </a:r>
          </a:p>
          <a:p>
            <a:r>
              <a:rPr lang="tr-TR" dirty="0" smtClean="0"/>
              <a:t>O nedenle, sözcüklerinizin temiz, net ve onu birey olarak suçlamak yerine kusurlu davranışlarına odaklı olmasına dikkat edin.</a:t>
            </a:r>
          </a:p>
          <a:p>
            <a:r>
              <a:rPr lang="tr-TR" dirty="0" smtClean="0"/>
              <a:t>‘’Ne inatçı şeysin sen!’’ yerine, ‘’Tatil tarihi konusundaki bu ısrarının yanlış olduğunu düşünüyorum!’’ gibi.</a:t>
            </a:r>
          </a:p>
          <a:p>
            <a:r>
              <a:rPr lang="tr-TR" dirty="0" smtClean="0"/>
              <a:t>Pasif saldırganlar dolaylı yollardan sizi incitecekleri ve sonra da bunu inkâr edecekleri için, mesajlarına iyi kulak verin.</a:t>
            </a:r>
          </a:p>
          <a:p>
            <a:endParaRPr lang="tr-TR" dirty="0" smtClean="0"/>
          </a:p>
          <a:p>
            <a:endParaRPr lang="tr-TR" dirty="0" smtClean="0"/>
          </a:p>
        </p:txBody>
      </p:sp>
    </p:spTree>
    <p:extLst>
      <p:ext uri="{BB962C8B-B14F-4D97-AF65-F5344CB8AC3E}">
        <p14:creationId xmlns:p14="http://schemas.microsoft.com/office/powerpoint/2010/main" val="170099845"/>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pPr algn="ctr"/>
            <a:r>
              <a:rPr lang="tr-TR" dirty="0" smtClean="0">
                <a:latin typeface="+mn-lt"/>
              </a:rPr>
              <a:t>ZOR İNSANLARLA BAŞ ETME YOLLARI </a:t>
            </a:r>
            <a:br>
              <a:rPr lang="tr-TR" dirty="0" smtClean="0">
                <a:latin typeface="+mn-lt"/>
              </a:rPr>
            </a:br>
            <a:r>
              <a:rPr lang="tr-TR" dirty="0" smtClean="0">
                <a:latin typeface="+mn-lt"/>
              </a:rPr>
              <a:t>(PASİF SALDIRGANLARLA)</a:t>
            </a:r>
            <a:endParaRPr lang="tr-TR" dirty="0">
              <a:latin typeface="+mn-lt"/>
            </a:endParaRPr>
          </a:p>
        </p:txBody>
      </p:sp>
      <p:sp>
        <p:nvSpPr>
          <p:cNvPr id="3" name="İçerik Yer Tutucusu 2"/>
          <p:cNvSpPr>
            <a:spLocks noGrp="1"/>
          </p:cNvSpPr>
          <p:nvPr>
            <p:ph idx="1"/>
          </p:nvPr>
        </p:nvSpPr>
        <p:spPr/>
        <p:txBody>
          <a:bodyPr>
            <a:normAutofit/>
          </a:bodyPr>
          <a:lstStyle/>
          <a:p>
            <a:pPr marL="0" indent="0">
              <a:buNone/>
            </a:pPr>
            <a:r>
              <a:rPr lang="tr-TR" b="1" dirty="0" smtClean="0">
                <a:solidFill>
                  <a:srgbClr val="C00000"/>
                </a:solidFill>
              </a:rPr>
              <a:t>Dürüstlüğe Davet Edin</a:t>
            </a:r>
          </a:p>
          <a:p>
            <a:r>
              <a:rPr lang="tr-TR" dirty="0" smtClean="0"/>
              <a:t>Sonra da, sakladıkları kötü niyetli gerçek mesajı teşhir edin:</a:t>
            </a:r>
          </a:p>
          <a:p>
            <a:r>
              <a:rPr lang="tr-TR" dirty="0" smtClean="0"/>
              <a:t>‘’Bana aslında vermek istediğin mesajın …….. olduğunu hissediyorum ve bundan rahatsızım!’’</a:t>
            </a:r>
          </a:p>
          <a:p>
            <a:r>
              <a:rPr lang="tr-TR" dirty="0" smtClean="0"/>
              <a:t>Bu söylem, bir dürüstlük çağrısıdır!</a:t>
            </a:r>
          </a:p>
          <a:p>
            <a:r>
              <a:rPr lang="tr-TR" dirty="0" smtClean="0"/>
              <a:t>Gerçek mesajı teşhir konusunda yeterince ısrarlı olmanız, sizinle diyaloğunda bu metodun çok işlemediğini, kötü niyetini fark ettiğinizi ona kavratmanıza yardım eder.</a:t>
            </a:r>
          </a:p>
          <a:p>
            <a:endParaRPr lang="tr-TR" dirty="0" smtClean="0"/>
          </a:p>
          <a:p>
            <a:pPr marL="0" indent="0">
              <a:buNone/>
            </a:pPr>
            <a:r>
              <a:rPr lang="tr-TR" b="1" dirty="0" smtClean="0">
                <a:solidFill>
                  <a:srgbClr val="C00000"/>
                </a:solidFill>
              </a:rPr>
              <a:t>Düşünce ve Duygularını Dinleyin</a:t>
            </a:r>
          </a:p>
          <a:p>
            <a:r>
              <a:rPr lang="tr-TR" dirty="0" smtClean="0"/>
              <a:t>Onlara, kendilerini güvende hissedebilecekleri konuşma ortamları yaratın.</a:t>
            </a:r>
          </a:p>
          <a:p>
            <a:endParaRPr lang="tr-TR" dirty="0"/>
          </a:p>
        </p:txBody>
      </p:sp>
    </p:spTree>
    <p:extLst>
      <p:ext uri="{BB962C8B-B14F-4D97-AF65-F5344CB8AC3E}">
        <p14:creationId xmlns:p14="http://schemas.microsoft.com/office/powerpoint/2010/main" val="1916869694"/>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pPr algn="ctr"/>
            <a:r>
              <a:rPr lang="tr-TR" dirty="0" smtClean="0">
                <a:latin typeface="+mn-lt"/>
              </a:rPr>
              <a:t>ZOR İNSANLARLA BAŞ ETME YOLLARI</a:t>
            </a:r>
            <a:br>
              <a:rPr lang="tr-TR" dirty="0" smtClean="0">
                <a:latin typeface="+mn-lt"/>
              </a:rPr>
            </a:br>
            <a:r>
              <a:rPr lang="tr-TR" dirty="0" smtClean="0">
                <a:latin typeface="+mn-lt"/>
              </a:rPr>
              <a:t>ÖZET</a:t>
            </a:r>
            <a:endParaRPr lang="tr-TR" dirty="0">
              <a:latin typeface="+mn-lt"/>
            </a:endParaRPr>
          </a:p>
        </p:txBody>
      </p:sp>
      <p:sp>
        <p:nvSpPr>
          <p:cNvPr id="3" name="2 İçerik Yer Tutucusu"/>
          <p:cNvSpPr>
            <a:spLocks noGrp="1"/>
          </p:cNvSpPr>
          <p:nvPr>
            <p:ph idx="1"/>
          </p:nvPr>
        </p:nvSpPr>
        <p:spPr/>
        <p:txBody>
          <a:bodyPr/>
          <a:lstStyle/>
          <a:p>
            <a:r>
              <a:rPr lang="tr-TR" dirty="0" smtClean="0"/>
              <a:t>Zor insanlar bize, nasıl ‟ olmamamız ‟ gerektiğini öğretirler.</a:t>
            </a:r>
          </a:p>
          <a:p>
            <a:r>
              <a:rPr lang="tr-TR" dirty="0" smtClean="0"/>
              <a:t>Bazen bilmeden, zorluklara direnme gücümüzü ve sabrımızı arttırıp, karakterimizi güzelleştirmemize de vesile olurlar.</a:t>
            </a:r>
          </a:p>
          <a:p>
            <a:r>
              <a:rPr lang="tr-TR" dirty="0" smtClean="0"/>
              <a:t>Yani zor insanlar hep de zararlı değildir.</a:t>
            </a:r>
            <a:endParaRPr lang="tr-TR" dirty="0"/>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İçerik Yer Tutucusu"/>
          <p:cNvSpPr>
            <a:spLocks noGrp="1"/>
          </p:cNvSpPr>
          <p:nvPr>
            <p:ph idx="1"/>
          </p:nvPr>
        </p:nvSpPr>
        <p:spPr/>
        <p:txBody>
          <a:bodyPr>
            <a:normAutofit/>
          </a:bodyPr>
          <a:lstStyle/>
          <a:p>
            <a:pPr algn="ctr">
              <a:buNone/>
            </a:pPr>
            <a:r>
              <a:rPr lang="tr-TR" sz="6000" dirty="0" smtClean="0">
                <a:solidFill>
                  <a:srgbClr val="C00000"/>
                </a:solidFill>
              </a:rPr>
              <a:t>TEŞEKKÜRLER</a:t>
            </a:r>
          </a:p>
          <a:p>
            <a:pPr algn="ctr">
              <a:buNone/>
            </a:pPr>
            <a:endParaRPr lang="tr-TR" sz="6000">
              <a:solidFill>
                <a:srgbClr val="C00000"/>
              </a:solidFill>
            </a:endParaRPr>
          </a:p>
          <a:p>
            <a:pPr algn="ctr">
              <a:buNone/>
            </a:pPr>
            <a:endParaRPr lang="tr-TR" sz="6000" dirty="0" smtClean="0">
              <a:solidFill>
                <a:srgbClr val="C00000"/>
              </a:solidFill>
            </a:endParaRPr>
          </a:p>
          <a:p>
            <a:pPr marL="0" indent="0" algn="ctr">
              <a:buNone/>
            </a:pPr>
            <a:r>
              <a:rPr lang="tr-TR" sz="2000" dirty="0"/>
              <a:t>6698 sayılı KVKK gereği; hazırlayan kişilerin bilgileri sunumlardan kaldırılmıştır. </a:t>
            </a:r>
          </a:p>
          <a:p>
            <a:pPr marL="0" indent="0" algn="ctr">
              <a:buNone/>
            </a:pPr>
            <a:r>
              <a:rPr lang="tr-TR" sz="2000" dirty="0"/>
              <a:t>Bilgi İçin: 232 248 33 21 </a:t>
            </a:r>
          </a:p>
          <a:p>
            <a:pPr algn="ctr">
              <a:buNone/>
            </a:pPr>
            <a:endParaRPr lang="tr-TR" sz="6000" dirty="0">
              <a:solidFill>
                <a:srgbClr val="C00000"/>
              </a:solidFill>
            </a:endParaRPr>
          </a:p>
        </p:txBody>
      </p:sp>
    </p:spTree>
  </p:cSld>
  <p:clrMapOvr>
    <a:masterClrMapping/>
  </p:clrMapOvr>
</p:sld>
</file>

<file path=ppt/theme/theme1.xml><?xml version="1.0" encoding="utf-8"?>
<a:theme xmlns:a="http://schemas.openxmlformats.org/drawingml/2006/main" name="HDOfficeLightV0">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ppt/theme/theme2.xml><?xml version="1.0" encoding="utf-8"?>
<a:theme xmlns:a="http://schemas.openxmlformats.org/drawingml/2006/main" name="Office Teması">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TM02900688[[fn=Model]]</Template>
  <TotalTime>1588</TotalTime>
  <Words>2632</Words>
  <Application>Microsoft Office PowerPoint</Application>
  <PresentationFormat>Ekran Gösterisi (4:3)</PresentationFormat>
  <Paragraphs>374</Paragraphs>
  <Slides>66</Slides>
  <Notes>0</Notes>
  <HiddenSlides>0</HiddenSlides>
  <MMClips>0</MMClips>
  <ScaleCrop>false</ScaleCrop>
  <HeadingPairs>
    <vt:vector size="4" baseType="variant">
      <vt:variant>
        <vt:lpstr>Tema</vt:lpstr>
      </vt:variant>
      <vt:variant>
        <vt:i4>2</vt:i4>
      </vt:variant>
      <vt:variant>
        <vt:lpstr>Slayt Başlıkları</vt:lpstr>
      </vt:variant>
      <vt:variant>
        <vt:i4>66</vt:i4>
      </vt:variant>
    </vt:vector>
  </HeadingPairs>
  <TitlesOfParts>
    <vt:vector size="68" baseType="lpstr">
      <vt:lpstr>HDOfficeLightV0</vt:lpstr>
      <vt:lpstr>Office Teması</vt:lpstr>
      <vt:lpstr>ÖFKE KONTROLÜ VE ZOR İNSANLA BAŞA ÇIKMA</vt:lpstr>
      <vt:lpstr>ÖFKE NEDİR</vt:lpstr>
      <vt:lpstr>ÖFKE NEDİR</vt:lpstr>
      <vt:lpstr>ÖFKE NEDİR</vt:lpstr>
      <vt:lpstr>NEDEN ÖFKELENİRİZ</vt:lpstr>
      <vt:lpstr>ÖFKENİN İŞLEVLERİ</vt:lpstr>
      <vt:lpstr>ÖFKENİN FAZLARI</vt:lpstr>
      <vt:lpstr>PowerPoint Sunusu</vt:lpstr>
      <vt:lpstr>ÖFKENİN AHLAKİ YAPISI</vt:lpstr>
      <vt:lpstr> ÖFKE HAKKINDA SENECA M.Ö. 4 – M.S. 65  </vt:lpstr>
      <vt:lpstr>  ÖFKEYLE İLİŞKİLİ DİĞER DURUMLAR</vt:lpstr>
      <vt:lpstr>TOPLUMUN BAKIŞI</vt:lpstr>
      <vt:lpstr>ÖFKE VE KIZGINLIK FARKLARI</vt:lpstr>
      <vt:lpstr>ÖFKE VE HİDDET</vt:lpstr>
      <vt:lpstr>ÖFKE OLUMLU OLABİLİR Mİ?</vt:lpstr>
      <vt:lpstr>ÖFKE KONTROLÜ</vt:lpstr>
      <vt:lpstr>ÖFKE KONTROLÜ</vt:lpstr>
      <vt:lpstr>ÖFKE GÜNLÜĞÜ </vt:lpstr>
      <vt:lpstr>ÖFKEYLE BAŞETMEDE KULLANILAN  YANLIŞ YOLLAR</vt:lpstr>
      <vt:lpstr>ÖFKEYLE OLUMLU BAŞETME YOLLARI</vt:lpstr>
      <vt:lpstr>ÖFKE SIRASINDA VÜCUDUMUZDA YAŞANANLAR</vt:lpstr>
      <vt:lpstr>PowerPoint Sunusu</vt:lpstr>
      <vt:lpstr>ÖFKENİN ZİHİNSEL ETKİLERİ</vt:lpstr>
      <vt:lpstr>ZİHİNSEL TEDBİRLER</vt:lpstr>
      <vt:lpstr>ÖFKENİN DAVRANIŞSAL ETKİLERİ</vt:lpstr>
      <vt:lpstr>  FİZİKSEL BELİRTİLERİ NASIL KONTROL ALTINA ALABİLİRSİNİZ?</vt:lpstr>
      <vt:lpstr>Derin nefes alma</vt:lpstr>
      <vt:lpstr>Sistematik gevşeme</vt:lpstr>
      <vt:lpstr>S-A-Y</vt:lpstr>
      <vt:lpstr>Ortak Tedbirler</vt:lpstr>
      <vt:lpstr>SORULAR</vt:lpstr>
      <vt:lpstr>PowerPoint Sunusu</vt:lpstr>
      <vt:lpstr>PowerPoint Sunusu</vt:lpstr>
      <vt:lpstr>ÖZET</vt:lpstr>
      <vt:lpstr>PowerPoint Sunusu</vt:lpstr>
      <vt:lpstr>ZOR İNSANLA BAŞA ÇIKMA</vt:lpstr>
      <vt:lpstr>ZOR İNSANLA BAŞA ÇIKMA</vt:lpstr>
      <vt:lpstr>ZOR İNSANLARIN KİŞİLİK ÖZELLİKLERİ </vt:lpstr>
      <vt:lpstr>ZOR İNSANLAR </vt:lpstr>
      <vt:lpstr>ZOR İNSANLAR </vt:lpstr>
      <vt:lpstr>ZOR İNSANLAR </vt:lpstr>
      <vt:lpstr>ZOR İNSANLARLA BAŞA ÇIKMAK </vt:lpstr>
      <vt:lpstr>ZOR İNSANLARLA BAŞA ÇIKMAK </vt:lpstr>
      <vt:lpstr>ZOR İNSANLARLA BAŞA ÇIKMAK </vt:lpstr>
      <vt:lpstr>ZOR İNSAN TİPLERİ</vt:lpstr>
      <vt:lpstr>Zor İnsan Tipleri (Saldırganlar)</vt:lpstr>
      <vt:lpstr>Zor İnsan Tipleri (Saldırganlar)</vt:lpstr>
      <vt:lpstr>Zor İnsan Tipleri (Pasifler)</vt:lpstr>
      <vt:lpstr>Zor İnsan Tipleri (Pasifler) </vt:lpstr>
      <vt:lpstr>Zor İnsan Tipleri (Pasifler) </vt:lpstr>
      <vt:lpstr>Zor İnsan Tipleri (Pasifler) </vt:lpstr>
      <vt:lpstr>Zor İnsan Tipleri (Pasif Saldırganlar)</vt:lpstr>
      <vt:lpstr>Zor İnsan Tipleri (Pasif Saldırganlar) </vt:lpstr>
      <vt:lpstr>Zor İnsan Tipleri (Pasif Saldırganlar)</vt:lpstr>
      <vt:lpstr>Zor İnsan Tipleri (Pasif Saldırganlar)</vt:lpstr>
      <vt:lpstr>ZOR İNSANLARLA BAŞ ETME YOLLARI (SALDIRGANLARLA)</vt:lpstr>
      <vt:lpstr>ZOR İNSANLARLA BAŞ ETME YOLLARI (SALDIRGANLARLA)</vt:lpstr>
      <vt:lpstr>ZOR İNSANLARLA BAŞ ETME YOLLARI (SALDIRGANLARLA)</vt:lpstr>
      <vt:lpstr>ZOR İNSANLARLA BAŞ ETME YOLLARI (SALDIRGANLARLA)</vt:lpstr>
      <vt:lpstr>ZOR İNSANLARLA BAŞ ETME YOLLARI (SALDIRGANLARLA)</vt:lpstr>
      <vt:lpstr>ZOR İNSANLARLA BAŞ ETME YOLLARI (PASİFLERLE)</vt:lpstr>
      <vt:lpstr>ZOR İNSANLARLA BAŞ ETME YOLLARI (PASİFLERLE)</vt:lpstr>
      <vt:lpstr>ZOR İNSANLARLA BAŞ ETME YOLLARI  (PASİF SALDIRGANLARLA)</vt:lpstr>
      <vt:lpstr>ZOR İNSANLARLA BAŞ ETME YOLLARI  (PASİF SALDIRGANLARLA)</vt:lpstr>
      <vt:lpstr>ZOR İNSANLARLA BAŞ ETME YOLLARI ÖZET</vt:lpstr>
      <vt:lpstr>PowerPoint Sunusu</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ÖFKE KONTROLÜ VE ZOR İNSANLA BAŞA ÇIKMA</dc:title>
  <dc:creator>Acer</dc:creator>
  <cp:lastModifiedBy>Ruhiye TARGAY</cp:lastModifiedBy>
  <cp:revision>197</cp:revision>
  <dcterms:created xsi:type="dcterms:W3CDTF">2018-05-05T11:30:01Z</dcterms:created>
  <dcterms:modified xsi:type="dcterms:W3CDTF">2022-01-04T13:27:32Z</dcterms:modified>
</cp:coreProperties>
</file>