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3"/>
  </p:notesMasterIdLst>
  <p:handoutMasterIdLst>
    <p:handoutMasterId r:id="rId24"/>
  </p:handoutMasterIdLst>
  <p:sldIdLst>
    <p:sldId id="256" r:id="rId2"/>
    <p:sldId id="296" r:id="rId3"/>
    <p:sldId id="320" r:id="rId4"/>
    <p:sldId id="323" r:id="rId5"/>
    <p:sldId id="324" r:id="rId6"/>
    <p:sldId id="325" r:id="rId7"/>
    <p:sldId id="304" r:id="rId8"/>
    <p:sldId id="305" r:id="rId9"/>
    <p:sldId id="306" r:id="rId10"/>
    <p:sldId id="307" r:id="rId11"/>
    <p:sldId id="308" r:id="rId12"/>
    <p:sldId id="309" r:id="rId13"/>
    <p:sldId id="310" r:id="rId14"/>
    <p:sldId id="311" r:id="rId15"/>
    <p:sldId id="312" r:id="rId16"/>
    <p:sldId id="313" r:id="rId17"/>
    <p:sldId id="326" r:id="rId18"/>
    <p:sldId id="327" r:id="rId19"/>
    <p:sldId id="316" r:id="rId20"/>
    <p:sldId id="317" r:id="rId21"/>
    <p:sldId id="303" r:id="rId22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777" autoAdjust="0"/>
    <p:restoredTop sz="94660"/>
  </p:normalViewPr>
  <p:slideViewPr>
    <p:cSldViewPr>
      <p:cViewPr varScale="1">
        <p:scale>
          <a:sx n="115" d="100"/>
          <a:sy n="115" d="100"/>
        </p:scale>
        <p:origin x="1488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8" d="100"/>
        <a:sy n="68" d="100"/>
      </p:scale>
      <p:origin x="0" y="0"/>
    </p:cViewPr>
  </p:sorterViewPr>
  <p:notesViewPr>
    <p:cSldViewPr>
      <p:cViewPr varScale="1">
        <p:scale>
          <a:sx n="83" d="100"/>
          <a:sy n="83" d="100"/>
        </p:scale>
        <p:origin x="-199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2461CD-16B0-4BEC-8790-623618BF9916}" type="datetimeFigureOut">
              <a:rPr lang="tr-TR" smtClean="0"/>
              <a:pPr/>
              <a:t>2.11.2018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55B421-F858-4453-9FAB-68699CC65BAB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9183218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A88479-ED92-4732-A82D-521D73D41706}" type="datetimeFigureOut">
              <a:rPr lang="tr-TR" smtClean="0"/>
              <a:pPr/>
              <a:t>2.11.2018</a:t>
            </a:fld>
            <a:endParaRPr lang="tr-TR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921673-A770-4760-9B14-E2CC284F0A1A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871642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921673-A770-4760-9B14-E2CC284F0A1A}" type="slidenum">
              <a:rPr lang="tr-TR" smtClean="0"/>
              <a:pPr/>
              <a:t>1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1844442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921673-A770-4760-9B14-E2CC284F0A1A}" type="slidenum">
              <a:rPr lang="tr-TR" smtClean="0"/>
              <a:pPr/>
              <a:t>2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1844442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921673-A770-4760-9B14-E2CC284F0A1A}" type="slidenum">
              <a:rPr lang="tr-TR" smtClean="0"/>
              <a:pPr/>
              <a:t>7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1844442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921673-A770-4760-9B14-E2CC284F0A1A}" type="slidenum">
              <a:rPr lang="tr-TR" smtClean="0"/>
              <a:pPr/>
              <a:t>8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1844442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921673-A770-4760-9B14-E2CC284F0A1A}" type="slidenum">
              <a:rPr lang="tr-TR" smtClean="0"/>
              <a:pPr/>
              <a:t>10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1844442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921673-A770-4760-9B14-E2CC284F0A1A}" type="slidenum">
              <a:rPr lang="tr-TR" smtClean="0"/>
              <a:pPr/>
              <a:t>11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18444426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921673-A770-4760-9B14-E2CC284F0A1A}" type="slidenum">
              <a:rPr lang="tr-TR" smtClean="0"/>
              <a:pPr/>
              <a:t>17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5807666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921673-A770-4760-9B14-E2CC284F0A1A}" type="slidenum">
              <a:rPr lang="tr-TR" smtClean="0"/>
              <a:pPr/>
              <a:t>18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0497824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C84BA3-9BEC-4DB3-B794-5D5F3D401D22}" type="datetime1">
              <a:rPr lang="tr-TR" smtClean="0"/>
              <a:t>2.11.2018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Çocuk ve Ergen Sağlığı Daire Başkanlığı</a:t>
            </a:r>
            <a:endParaRPr lang="tr-TR"/>
          </a:p>
        </p:txBody>
      </p:sp>
      <p:pic>
        <p:nvPicPr>
          <p:cNvPr id="7" name="Resim 6" descr="C:\Users\kezban.maden\Desktop\HSGM-LOGO.png"/>
          <p:cNvPicPr/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188640"/>
            <a:ext cx="576063" cy="7200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542355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C6B38-232D-4FC7-8AD9-D38EC8434BD3}" type="datetime1">
              <a:rPr lang="tr-TR" smtClean="0"/>
              <a:t>2.11.2018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Çocuk ve Ergen Sağlığı Daire Başkanlığı</a:t>
            </a:r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7BA9D-9DAD-4732-B445-863DE650A69D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7745604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C2A5A-D968-4CF3-A7DE-845F7F16AE4E}" type="datetime1">
              <a:rPr lang="tr-TR" smtClean="0"/>
              <a:t>2.11.2018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Çocuk ve Ergen Sağlığı Daire Başkanlığı</a:t>
            </a:r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7BA9D-9DAD-4732-B445-863DE650A69D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8478099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99AF2-3726-4614-A9E5-92B795A676AB}" type="datetime1">
              <a:rPr lang="tr-TR" smtClean="0"/>
              <a:t>2.11.2018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Çocuk ve Ergen Sağlığı Daire Başkanlığı</a:t>
            </a:r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7BA9D-9DAD-4732-B445-863DE650A69D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7349176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83874-DAC6-4547-BAA8-ECC9FF595EDC}" type="datetime1">
              <a:rPr lang="tr-TR" smtClean="0"/>
              <a:t>2.11.2018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Çocuk ve Ergen Sağlığı Daire Başkanlığı</a:t>
            </a:r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7BA9D-9DAD-4732-B445-863DE650A69D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287805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B0596-DC24-497C-A3B0-C44F39F2A8FF}" type="datetime1">
              <a:rPr lang="tr-TR" smtClean="0"/>
              <a:t>2.11.2018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Çocuk ve Ergen Sağlığı Daire Başkanlığı</a:t>
            </a:r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7BA9D-9DAD-4732-B445-863DE650A69D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0461629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E4749-14DB-48FD-BE7E-506EE8CDABC3}" type="datetime1">
              <a:rPr lang="tr-TR" smtClean="0"/>
              <a:t>2.11.2018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Çocuk ve Ergen Sağlığı Daire Başkanlığı</a:t>
            </a:r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7BA9D-9DAD-4732-B445-863DE650A69D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950018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7EEB8-93F6-4582-AE33-8F6ECDB16F0D}" type="datetime1">
              <a:rPr lang="tr-TR" smtClean="0"/>
              <a:t>2.11.2018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Çocuk ve Ergen Sağlığı Daire Başkanlığı</a:t>
            </a:r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7BA9D-9DAD-4732-B445-863DE650A69D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162355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FFAB49-1BC5-4F63-8205-F43E4D879BB0}" type="datetime1">
              <a:rPr lang="tr-TR" smtClean="0"/>
              <a:t>2.11.2018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Çocuk ve Ergen Sağlığı Daire Başkanlığı</a:t>
            </a:r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7BA9D-9DAD-4732-B445-863DE650A69D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361747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24D64-5EBF-436C-B50D-2D568EE45AB5}" type="datetime1">
              <a:rPr lang="tr-TR" smtClean="0"/>
              <a:t>2.11.2018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Çocuk ve Ergen Sağlığı Daire Başkanlığı</a:t>
            </a:r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7BA9D-9DAD-4732-B445-863DE650A69D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850477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23753-703F-47B8-9B00-1769E7791EDF}" type="datetime1">
              <a:rPr lang="tr-TR" smtClean="0"/>
              <a:t>2.11.2018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Çocuk ve Ergen Sağlığı Daire Başkanlığı</a:t>
            </a:r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7BA9D-9DAD-4732-B445-863DE650A69D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1940872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4F4414-48B5-470F-99A2-6E4DA55C0951}" type="datetime1">
              <a:rPr lang="tr-TR" smtClean="0"/>
              <a:t>2.11.2018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tr-TR" smtClean="0"/>
              <a:t>Çocuk ve Ergen Sağlığı Daire Başkanlığı</a:t>
            </a:r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87BA9D-9DAD-4732-B445-863DE650A69D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039891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aşlık 1"/>
          <p:cNvSpPr txBox="1">
            <a:spLocks/>
          </p:cNvSpPr>
          <p:nvPr/>
        </p:nvSpPr>
        <p:spPr>
          <a:xfrm>
            <a:off x="899592" y="3573016"/>
            <a:ext cx="7344816" cy="1944216"/>
          </a:xfrm>
          <a:prstGeom prst="rect">
            <a:avLst/>
          </a:prstGeom>
          <a:noFill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EVLİLİK ÖNCESİ HEMOGLOBİNOPATİ TARAMA PROGRAMI</a:t>
            </a:r>
            <a:endParaRPr kumimoji="0" lang="tr-TR" sz="28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6 Metin kutusu"/>
          <p:cNvSpPr txBox="1"/>
          <p:nvPr/>
        </p:nvSpPr>
        <p:spPr>
          <a:xfrm>
            <a:off x="2042559" y="476672"/>
            <a:ext cx="505888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r-TR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T.C. SAĞLIK BAKANLIĞI</a:t>
            </a:r>
          </a:p>
          <a:p>
            <a:pPr algn="ctr"/>
            <a:r>
              <a:rPr lang="tr-TR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HALK SAĞLIĞI GENEL MÜDÜRLÜĞÜ</a:t>
            </a:r>
          </a:p>
          <a:p>
            <a:pPr algn="ctr"/>
            <a:r>
              <a:rPr lang="tr-TR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ÇOCUK VE ERGEN SAĞLIĞI DAİRE BAŞKANLIĞI</a:t>
            </a:r>
            <a:endParaRPr lang="tr-TR" sz="1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5 Metin kutusu"/>
          <p:cNvSpPr txBox="1"/>
          <p:nvPr/>
        </p:nvSpPr>
        <p:spPr>
          <a:xfrm>
            <a:off x="4245628" y="6165304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dirty="0" smtClean="0"/>
              <a:t>2018</a:t>
            </a:r>
            <a:endParaRPr lang="tr-TR" dirty="0"/>
          </a:p>
        </p:txBody>
      </p:sp>
      <p:pic>
        <p:nvPicPr>
          <p:cNvPr id="9" name="Resim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1844824"/>
            <a:ext cx="1944216" cy="1584176"/>
          </a:xfrm>
          <a:prstGeom prst="rect">
            <a:avLst/>
          </a:prstGeom>
        </p:spPr>
      </p:pic>
      <p:sp>
        <p:nvSpPr>
          <p:cNvPr id="2" name="Altbilgi Yer Tutucusu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Çocuk ve Ergen Sağlığı Daire Başkanlığı</a:t>
            </a:r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968083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>
          <a:xfrm>
            <a:off x="1331640" y="620689"/>
            <a:ext cx="6984776" cy="792087"/>
          </a:xfrm>
        </p:spPr>
        <p:txBody>
          <a:bodyPr>
            <a:normAutofit/>
          </a:bodyPr>
          <a:lstStyle/>
          <a:p>
            <a:pPr algn="l"/>
            <a:r>
              <a:rPr lang="tr-TR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Gerekçe</a:t>
            </a:r>
            <a:endParaRPr lang="tr-TR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Alt Başlık 4"/>
          <p:cNvSpPr>
            <a:spLocks noGrp="1"/>
          </p:cNvSpPr>
          <p:nvPr>
            <p:ph type="subTitle" idx="1"/>
          </p:nvPr>
        </p:nvSpPr>
        <p:spPr>
          <a:xfrm>
            <a:off x="467544" y="1340768"/>
            <a:ext cx="8280920" cy="4896544"/>
          </a:xfr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2500"/>
          </a:bodyPr>
          <a:lstStyle/>
          <a:p>
            <a:pPr algn="l"/>
            <a:r>
              <a:rPr lang="tr-TR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Kalıtsal Kan Hastalıklarının erken dönemde  saptanması ve önlenmesi amacı ile </a:t>
            </a:r>
            <a:r>
              <a:rPr lang="en-US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1993 </a:t>
            </a:r>
            <a:r>
              <a:rPr lang="tr-TR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yılında 3960 sayılı K</a:t>
            </a:r>
            <a:r>
              <a:rPr lang="en-US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alıtsal </a:t>
            </a:r>
            <a:r>
              <a:rPr lang="tr-TR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 </a:t>
            </a:r>
            <a:r>
              <a:rPr lang="tr-TR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astalıkları </a:t>
            </a:r>
            <a:r>
              <a:rPr lang="tr-TR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 </a:t>
            </a:r>
            <a:r>
              <a:rPr lang="tr-TR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ücadele </a:t>
            </a:r>
            <a:r>
              <a:rPr lang="tr-TR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anunu</a:t>
            </a:r>
            <a:r>
              <a:rPr lang="tr-TR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çıkarılmıştır</a:t>
            </a:r>
            <a:r>
              <a:rPr lang="tr-TR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l"/>
            <a:r>
              <a:rPr lang="tr-TR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 kanun;</a:t>
            </a:r>
            <a:endPara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l">
              <a:buFont typeface="Arial" pitchFamily="34" charset="0"/>
              <a:buChar char="•"/>
            </a:pPr>
            <a:r>
              <a:rPr lang="en-US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Başta </a:t>
            </a:r>
            <a:r>
              <a:rPr lang="tr-TR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alasemi </a:t>
            </a:r>
            <a:r>
              <a:rPr lang="en-US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olmak </a:t>
            </a:r>
            <a:r>
              <a:rPr lang="en-US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üzere</a:t>
            </a:r>
            <a:endParaRPr lang="tr-TR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l">
              <a:buFont typeface="Arial" pitchFamily="34" charset="0"/>
              <a:buChar char="•"/>
            </a:pPr>
            <a:r>
              <a:rPr lang="tr-TR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emofili</a:t>
            </a:r>
          </a:p>
          <a:p>
            <a:pPr lvl="1" algn="l">
              <a:buFont typeface="Arial" pitchFamily="34" charset="0"/>
              <a:buChar char="•"/>
            </a:pPr>
            <a:r>
              <a:rPr lang="tr-TR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rak hücreli anemi</a:t>
            </a:r>
          </a:p>
          <a:p>
            <a:pPr lvl="1" algn="l">
              <a:buFont typeface="Arial" pitchFamily="34" charset="0"/>
              <a:buChar char="•"/>
            </a:pPr>
            <a:r>
              <a:rPr lang="tr-TR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ritrosit enzim hastalıkları  gibi kalıtsal kan hastalıklarını </a:t>
            </a:r>
            <a:r>
              <a:rPr lang="tr-TR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kapsamaktadır.</a:t>
            </a:r>
          </a:p>
          <a:p>
            <a:pPr lvl="1" algn="l"/>
            <a:endParaRPr lang="tr-TR" sz="2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1" algn="l">
              <a:spcBef>
                <a:spcPts val="0"/>
              </a:spcBef>
            </a:pPr>
            <a:r>
              <a:rPr kumimoji="1" lang="tr-TR" sz="2400" dirty="0" smtClean="0">
                <a:solidFill>
                  <a:schemeClr val="tx1"/>
                </a:solidFill>
                <a:latin typeface="Times New Roman" pitchFamily="18" charset="0"/>
              </a:rPr>
              <a:t>Sağlık </a:t>
            </a:r>
            <a:r>
              <a:rPr kumimoji="1" lang="tr-TR" sz="2400" dirty="0">
                <a:solidFill>
                  <a:schemeClr val="tx1"/>
                </a:solidFill>
                <a:latin typeface="Times New Roman" pitchFamily="18" charset="0"/>
              </a:rPr>
              <a:t>Bakanlığı tarafından, 2003 yılında </a:t>
            </a:r>
            <a:r>
              <a:rPr kumimoji="1" lang="tr-TR" sz="2400" dirty="0" smtClean="0">
                <a:solidFill>
                  <a:schemeClr val="tx1"/>
                </a:solidFill>
                <a:latin typeface="Times New Roman" pitchFamily="18" charset="0"/>
              </a:rPr>
              <a:t>Hemoglobinopatilere </a:t>
            </a:r>
            <a:r>
              <a:rPr kumimoji="1" lang="tr-TR" sz="2400" dirty="0">
                <a:solidFill>
                  <a:schemeClr val="tx1"/>
                </a:solidFill>
                <a:latin typeface="Times New Roman" pitchFamily="18" charset="0"/>
              </a:rPr>
              <a:t>bağlı morbidite ve mortalitenin azaltılması amacıyla Ulusal Hemoglobinopati Kontrol Programı  </a:t>
            </a:r>
            <a:r>
              <a:rPr kumimoji="1" lang="tr-TR" sz="2400" dirty="0" smtClean="0">
                <a:solidFill>
                  <a:schemeClr val="tx1"/>
                </a:solidFill>
                <a:latin typeface="Times New Roman" pitchFamily="18" charset="0"/>
              </a:rPr>
              <a:t>başlatılmış ve 2018 yılı itibariyle 81 ilde evlilik öncesinde çiftlere ve riskli gruplara tarama uygulanmaktadır.</a:t>
            </a:r>
            <a:endParaRPr lang="tr-TR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l">
              <a:buFont typeface="Arial" pitchFamily="34" charset="0"/>
              <a:buChar char="•"/>
            </a:pPr>
            <a:endParaRPr lang="tr-TR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Çocuk ve Ergen Sağlığı Daire Başkanlığı</a:t>
            </a:r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38644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1115616" y="274638"/>
            <a:ext cx="7571184" cy="864269"/>
          </a:xfrm>
        </p:spPr>
        <p:txBody>
          <a:bodyPr>
            <a:normAutofit/>
          </a:bodyPr>
          <a:lstStyle/>
          <a:p>
            <a:r>
              <a:rPr lang="tr-TR" altLang="tr-TR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ORAK HÜCRELİ ANEMİ</a:t>
            </a:r>
            <a:endParaRPr lang="tr-TR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İçerik Yer Tutucusu 3"/>
          <p:cNvSpPr>
            <a:spLocks noGrp="1"/>
          </p:cNvSpPr>
          <p:nvPr>
            <p:ph idx="1"/>
          </p:nvPr>
        </p:nvSpPr>
        <p:spPr>
          <a:xfrm>
            <a:off x="457200" y="1412776"/>
            <a:ext cx="4114800" cy="4943574"/>
          </a:xfrm>
        </p:spPr>
        <p:txBody>
          <a:bodyPr>
            <a:normAutofit fontScale="40000" lnSpcReduction="20000"/>
          </a:bodyPr>
          <a:lstStyle/>
          <a:p>
            <a:pPr marL="0">
              <a:lnSpc>
                <a:spcPct val="160000"/>
              </a:lnSpc>
              <a:spcBef>
                <a:spcPts val="95"/>
              </a:spcBef>
            </a:pPr>
            <a:r>
              <a:rPr lang="tr-TR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Hemoglobinin bir bölümü alyuvarları sert ve orak şekline dönüştüren çubuk benzeri yapılar oluşturur. </a:t>
            </a:r>
            <a:endParaRPr lang="tr-TR" sz="4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>
              <a:lnSpc>
                <a:spcPct val="160000"/>
              </a:lnSpc>
              <a:spcBef>
                <a:spcPts val="95"/>
              </a:spcBef>
            </a:pPr>
            <a:r>
              <a:rPr lang="tr-TR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 </a:t>
            </a:r>
            <a:r>
              <a:rPr lang="tr-TR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hücreler küçük kan damarlarını tıkayarak bazı organların ya da dokuların yeterli oksijen almasını engeller</a:t>
            </a:r>
            <a:r>
              <a:rPr lang="tr-TR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>
              <a:lnSpc>
                <a:spcPct val="160000"/>
              </a:lnSpc>
              <a:spcBef>
                <a:spcPts val="95"/>
              </a:spcBef>
            </a:pPr>
            <a:r>
              <a:rPr lang="tr-TR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 durum, şiddetli ağrı ataklarına neden olabilir.</a:t>
            </a:r>
            <a:endParaRPr lang="tr-TR" altLang="tr-TR" sz="4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>
              <a:lnSpc>
                <a:spcPct val="160000"/>
              </a:lnSpc>
              <a:spcBef>
                <a:spcPts val="95"/>
              </a:spcBef>
            </a:pPr>
            <a:r>
              <a:rPr lang="tr-TR" altLang="tr-TR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Hemoglobin </a:t>
            </a:r>
            <a:r>
              <a:rPr lang="tr-TR" altLang="tr-TR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genindeki bir değişimden kaynaklanmaktadır </a:t>
            </a:r>
          </a:p>
          <a:p>
            <a:pPr marL="0">
              <a:lnSpc>
                <a:spcPct val="160000"/>
              </a:lnSpc>
              <a:spcBef>
                <a:spcPts val="95"/>
              </a:spcBef>
            </a:pPr>
            <a:r>
              <a:rPr lang="tr-TR" altLang="tr-TR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 durumda alyuvarlar yeterli oksijeni taşıyamazlar</a:t>
            </a:r>
          </a:p>
          <a:p>
            <a:pPr marL="0" indent="0">
              <a:buNone/>
            </a:pPr>
            <a:endParaRPr lang="tr-TR" dirty="0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tr-TR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Çocuk</a:t>
            </a:r>
            <a:r>
              <a:rPr lang="tr-TR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ve Ergen Sağlığı Daire Başkanlığı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519C3-FD92-42BA-99F1-05CFB5D255D1}" type="slidenum">
              <a:rPr lang="tr-TR" smtClean="0"/>
              <a:pPr/>
              <a:t>3</a:t>
            </a:fld>
            <a:endParaRPr lang="tr-TR" dirty="0"/>
          </a:p>
        </p:txBody>
      </p:sp>
      <p:pic>
        <p:nvPicPr>
          <p:cNvPr id="7" name="Resim 6" descr="C:\Users\kezban.maden\Desktop\HSGM-LOGO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188640"/>
            <a:ext cx="576063" cy="72008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2" descr="http://www.adanaozon.net/upload/2010/03/orak-hucreli-anemi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988840"/>
            <a:ext cx="4392488" cy="3528392"/>
          </a:xfrm>
          <a:prstGeom prst="rect">
            <a:avLst/>
          </a:prstGeom>
          <a:noFill/>
          <a:ln w="254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436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1115616" y="274639"/>
            <a:ext cx="7571184" cy="634081"/>
          </a:xfrm>
        </p:spPr>
        <p:txBody>
          <a:bodyPr>
            <a:normAutofit/>
          </a:bodyPr>
          <a:lstStyle/>
          <a:p>
            <a:r>
              <a:rPr lang="tr-TR" altLang="tr-TR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Orak Hücreli Anemi ’de Belirtiler</a:t>
            </a:r>
            <a:endParaRPr lang="tr-TR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İçerik Yer Tutucusu 3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231606"/>
          </a:xfrm>
        </p:spPr>
        <p:txBody>
          <a:bodyPr>
            <a:noAutofit/>
          </a:bodyPr>
          <a:lstStyle/>
          <a:p>
            <a:r>
              <a:rPr lang="tr-T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Kemiklerde</a:t>
            </a:r>
            <a:r>
              <a:rPr lang="tr-TR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kaslarda ya da karında günlerce </a:t>
            </a:r>
            <a:r>
              <a:rPr lang="tr-T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süren </a:t>
            </a:r>
            <a:r>
              <a:rPr lang="tr-TR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şiddetli ağrı </a:t>
            </a:r>
            <a:endParaRPr lang="tr-T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tr-T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Halsizlik</a:t>
            </a:r>
            <a:r>
              <a:rPr lang="tr-TR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solgunluk ve nefes </a:t>
            </a:r>
            <a:r>
              <a:rPr lang="tr-T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darlığı</a:t>
            </a:r>
          </a:p>
          <a:p>
            <a:r>
              <a:rPr lang="tr-T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Retina, dolaşımdaki </a:t>
            </a:r>
            <a:r>
              <a:rPr lang="tr-TR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alyuvarlardan yeterince beslenemediğinde görme sorunları ya da </a:t>
            </a:r>
            <a:r>
              <a:rPr lang="tr-T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körlük</a:t>
            </a:r>
          </a:p>
          <a:p>
            <a:r>
              <a:rPr lang="tr-T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Karaciğerde </a:t>
            </a:r>
            <a:r>
              <a:rPr lang="tr-TR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işlev bozukluğu (sarılık) nedeniyle derinin ve gözlerin </a:t>
            </a:r>
            <a:r>
              <a:rPr lang="tr-T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sararması ve ç</a:t>
            </a:r>
            <a:r>
              <a:rPr lang="tr-T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ocuklarda splenomegali (</a:t>
            </a:r>
            <a:r>
              <a:rPr lang="tr-T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Dalak büyümesi) görülür</a:t>
            </a:r>
            <a:r>
              <a:rPr lang="tr-T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tr-T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tr-T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Çocuklarda </a:t>
            </a:r>
            <a:r>
              <a:rPr lang="tr-TR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büyümenin ve </a:t>
            </a:r>
            <a:r>
              <a:rPr lang="tr-T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pubertenin gecikmesi</a:t>
            </a:r>
          </a:p>
          <a:p>
            <a:r>
              <a:rPr lang="tr-T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Enfeksiyonlara </a:t>
            </a:r>
            <a:r>
              <a:rPr lang="tr-TR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yüksek düzeyde </a:t>
            </a:r>
            <a:r>
              <a:rPr lang="tr-T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yatkınlık</a:t>
            </a:r>
          </a:p>
          <a:p>
            <a:r>
              <a:rPr lang="tr-T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Beyindeki </a:t>
            </a:r>
            <a:r>
              <a:rPr lang="tr-TR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küçük kan damarlarının beynin bazı bölümlerinde hasara neden olabilecek biçimde daralması ya da tıkanması (</a:t>
            </a:r>
            <a:r>
              <a:rPr lang="tr-T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inme)</a:t>
            </a:r>
          </a:p>
          <a:p>
            <a:r>
              <a:rPr lang="tr-T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Enfeksiyonun </a:t>
            </a:r>
            <a:r>
              <a:rPr lang="tr-TR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ya da akciğerde sıkışıp kalan orak hücrelerin neden olduğu </a:t>
            </a:r>
            <a:r>
              <a:rPr lang="tr-T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komplikasyonlar oluşabilir.</a:t>
            </a:r>
            <a:endParaRPr lang="tr-TR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tr-TR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Çocuk</a:t>
            </a:r>
            <a:r>
              <a:rPr lang="tr-TR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ve Ergen Sağlığı Daire Başkanlığı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519C3-FD92-42BA-99F1-05CFB5D255D1}" type="slidenum">
              <a:rPr lang="tr-TR" smtClean="0"/>
              <a:pPr/>
              <a:t>4</a:t>
            </a:fld>
            <a:endParaRPr lang="tr-TR"/>
          </a:p>
        </p:txBody>
      </p:sp>
      <p:pic>
        <p:nvPicPr>
          <p:cNvPr id="7" name="Resim 6" descr="C:\Users\kezban.maden\Desktop\HSGM-LOGO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188640"/>
            <a:ext cx="576063" cy="7200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89374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1115616" y="274639"/>
            <a:ext cx="7571184" cy="634081"/>
          </a:xfrm>
        </p:spPr>
        <p:txBody>
          <a:bodyPr>
            <a:normAutofit/>
          </a:bodyPr>
          <a:lstStyle/>
          <a:p>
            <a:r>
              <a:rPr lang="tr-TR" altLang="tr-TR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Orak Hücreli Anemi ’de Belirtiler</a:t>
            </a:r>
            <a:endParaRPr lang="tr-TR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İçerik Yer Tutucusu 3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231606"/>
          </a:xfrm>
        </p:spPr>
        <p:txBody>
          <a:bodyPr>
            <a:noAutofit/>
          </a:bodyPr>
          <a:lstStyle/>
          <a:p>
            <a:r>
              <a:rPr lang="tr-T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Kemiklerde</a:t>
            </a:r>
            <a:r>
              <a:rPr lang="tr-TR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kaslarda ya da karında günlerce </a:t>
            </a:r>
            <a:r>
              <a:rPr lang="tr-T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süren </a:t>
            </a:r>
            <a:r>
              <a:rPr lang="tr-TR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şiddetli ağrı </a:t>
            </a:r>
            <a:endParaRPr lang="tr-T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tr-T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Halsizlik</a:t>
            </a:r>
            <a:r>
              <a:rPr lang="tr-TR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solgunluk ve nefes </a:t>
            </a:r>
            <a:r>
              <a:rPr lang="tr-T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darlığı</a:t>
            </a:r>
          </a:p>
          <a:p>
            <a:r>
              <a:rPr lang="tr-T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Retina, dolaşımdaki </a:t>
            </a:r>
            <a:r>
              <a:rPr lang="tr-TR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alyuvarlardan yeterince beslenemediğinde görme sorunları ya da </a:t>
            </a:r>
            <a:r>
              <a:rPr lang="tr-T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körlük</a:t>
            </a:r>
          </a:p>
          <a:p>
            <a:r>
              <a:rPr lang="tr-T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Karaciğerde </a:t>
            </a:r>
            <a:r>
              <a:rPr lang="tr-TR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işlev bozukluğu (sarılık) nedeniyle derinin ve gözlerin </a:t>
            </a:r>
            <a:r>
              <a:rPr lang="tr-T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sararması ve ç</a:t>
            </a:r>
            <a:r>
              <a:rPr lang="tr-T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ocuklarda splenomegali (</a:t>
            </a:r>
            <a:r>
              <a:rPr lang="tr-T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Dalak büyümesi) görülür</a:t>
            </a:r>
            <a:r>
              <a:rPr lang="tr-T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tr-T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tr-T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Çocuklarda </a:t>
            </a:r>
            <a:r>
              <a:rPr lang="tr-TR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büyümenin ve </a:t>
            </a:r>
            <a:r>
              <a:rPr lang="tr-T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pubertenin gecikmesi</a:t>
            </a:r>
          </a:p>
          <a:p>
            <a:r>
              <a:rPr lang="tr-T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Enfeksiyonlara </a:t>
            </a:r>
            <a:r>
              <a:rPr lang="tr-TR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yüksek düzeyde </a:t>
            </a:r>
            <a:r>
              <a:rPr lang="tr-T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yatkınlık</a:t>
            </a:r>
          </a:p>
          <a:p>
            <a:r>
              <a:rPr lang="tr-T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Beyindeki </a:t>
            </a:r>
            <a:r>
              <a:rPr lang="tr-TR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küçük kan damarlarının beynin bazı bölümlerinde hasara neden olabilecek biçimde daralması ya da tıkanması (</a:t>
            </a:r>
            <a:r>
              <a:rPr lang="tr-T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inme)</a:t>
            </a:r>
          </a:p>
          <a:p>
            <a:r>
              <a:rPr lang="tr-T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Enfeksiyonun </a:t>
            </a:r>
            <a:r>
              <a:rPr lang="tr-TR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ya da akciğerde sıkışıp kalan orak hücrelerin neden olduğu </a:t>
            </a:r>
            <a:r>
              <a:rPr lang="tr-T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komplikasyonlar oluşabilir.</a:t>
            </a:r>
            <a:endParaRPr lang="tr-TR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tr-TR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Çocuk</a:t>
            </a:r>
            <a:r>
              <a:rPr lang="tr-TR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ve Ergen Sağlığı Daire Başkanlığı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519C3-FD92-42BA-99F1-05CFB5D255D1}" type="slidenum">
              <a:rPr lang="tr-TR" smtClean="0"/>
              <a:pPr/>
              <a:t>5</a:t>
            </a:fld>
            <a:endParaRPr lang="tr-TR"/>
          </a:p>
        </p:txBody>
      </p:sp>
      <p:pic>
        <p:nvPicPr>
          <p:cNvPr id="7" name="Resim 6" descr="C:\Users\kezban.maden\Desktop\HSGM-LOGO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188640"/>
            <a:ext cx="576063" cy="7200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72800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1115616" y="274638"/>
            <a:ext cx="7571184" cy="864269"/>
          </a:xfrm>
        </p:spPr>
        <p:txBody>
          <a:bodyPr>
            <a:normAutofit/>
          </a:bodyPr>
          <a:lstStyle/>
          <a:p>
            <a:r>
              <a:rPr lang="tr-TR" altLang="tr-TR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Orak Hücreli Anemi de Tedavi</a:t>
            </a:r>
            <a:endParaRPr lang="tr-TR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İçerik Yer Tutucusu 3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/>
          </a:bodyPr>
          <a:lstStyle/>
          <a:p>
            <a:r>
              <a:rPr lang="tr-T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Antibiyotikler </a:t>
            </a:r>
            <a:r>
              <a:rPr lang="tr-T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bebeklerde enfeksiyonları önlemeye yardımcı olur ve ağrı kesiciler (ağızdan ya da damar yoluyla), damar yoluyla alınan sıvılar ve oksijen solumak ağrı ataklarının tedavisinde yararlı </a:t>
            </a:r>
            <a:r>
              <a:rPr lang="tr-T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olur</a:t>
            </a:r>
          </a:p>
          <a:p>
            <a:r>
              <a:rPr lang="tr-T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Kan </a:t>
            </a:r>
            <a:r>
              <a:rPr lang="tr-T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transfüzyonu, dolaşımdaki alyuvar sayısını artırarak aneminin düzeltilmesine yardımcı </a:t>
            </a:r>
            <a:r>
              <a:rPr lang="tr-T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olur.</a:t>
            </a:r>
          </a:p>
          <a:p>
            <a:r>
              <a:rPr lang="tr-T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Hidroksiüre </a:t>
            </a:r>
            <a:r>
              <a:rPr lang="tr-T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bazı erişkinlerde yararlı olabilir, ancak çocuklarda tedaviye ilişkin araştırmalar devam </a:t>
            </a:r>
            <a:r>
              <a:rPr lang="tr-T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etmektedir</a:t>
            </a:r>
            <a:endParaRPr lang="tr-TR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tr-TR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Çocuk</a:t>
            </a:r>
            <a:r>
              <a:rPr lang="tr-TR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ve Ergen Sağlığı Daire Başkanlığı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519C3-FD92-42BA-99F1-05CFB5D255D1}" type="slidenum">
              <a:rPr lang="tr-TR" smtClean="0"/>
              <a:pPr/>
              <a:t>6</a:t>
            </a:fld>
            <a:endParaRPr lang="tr-TR"/>
          </a:p>
        </p:txBody>
      </p:sp>
      <p:pic>
        <p:nvPicPr>
          <p:cNvPr id="7" name="Resim 6" descr="C:\Users\kezban.maden\Desktop\HSGM-LOGO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188640"/>
            <a:ext cx="576063" cy="7200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52468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251520" y="1052736"/>
            <a:ext cx="8208912" cy="5040560"/>
          </a:xfr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pPr>
              <a:lnSpc>
                <a:spcPct val="170000"/>
              </a:lnSpc>
              <a:spcBef>
                <a:spcPts val="0"/>
              </a:spcBef>
              <a:buClr>
                <a:srgbClr val="FF0066"/>
              </a:buClr>
              <a:buSzPct val="90000"/>
              <a:defRPr/>
            </a:pPr>
            <a:r>
              <a:rPr lang="tr-TR" sz="2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tr-TR" sz="34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lnSpc>
                <a:spcPct val="170000"/>
              </a:lnSpc>
              <a:spcBef>
                <a:spcPts val="0"/>
              </a:spcBef>
              <a:buClr>
                <a:srgbClr val="FF0066"/>
              </a:buClr>
              <a:buSzPct val="90000"/>
              <a:defRPr/>
            </a:pPr>
            <a:r>
              <a:rPr lang="tr-TR" sz="2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Vücudun yeterli miktarda ve yüksek kalitede kan </a:t>
            </a:r>
            <a:r>
              <a:rPr lang="tr-TR" sz="2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üretimini </a:t>
            </a:r>
            <a:r>
              <a:rPr lang="tr-TR" sz="2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engelleyen, </a:t>
            </a:r>
            <a:r>
              <a:rPr lang="tr-TR" sz="2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önlenebilir,</a:t>
            </a:r>
            <a:r>
              <a:rPr lang="tr-TR" sz="2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kalıtsal geçişli bir grup </a:t>
            </a:r>
            <a:r>
              <a:rPr lang="tr-TR" sz="2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hastalıktır</a:t>
            </a:r>
            <a:endParaRPr lang="tr-TR" sz="26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lnSpc>
                <a:spcPct val="170000"/>
              </a:lnSpc>
              <a:spcBef>
                <a:spcPts val="0"/>
              </a:spcBef>
              <a:buClr>
                <a:srgbClr val="FF0066"/>
              </a:buClr>
              <a:buSzPct val="90000"/>
              <a:defRPr/>
            </a:pPr>
            <a:r>
              <a:rPr lang="tr-TR" sz="2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Türkiye </a:t>
            </a:r>
            <a:r>
              <a:rPr lang="tr-TR" sz="2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dahil, tüm Akdeniz ülkelerinde önemli </a:t>
            </a:r>
            <a:r>
              <a:rPr lang="tr-TR" sz="2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 halk sağlığı </a:t>
            </a:r>
            <a:r>
              <a:rPr lang="tr-TR" sz="2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sorunudur. </a:t>
            </a:r>
            <a:r>
              <a:rPr lang="tr-TR" sz="2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Tedavi maliyeti yüksek, ancak korunmak ucuz ve kolaydır</a:t>
            </a:r>
            <a:endParaRPr lang="tr-TR" sz="2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spcBef>
                <a:spcPts val="0"/>
              </a:spcBef>
              <a:buClr>
                <a:srgbClr val="FF0066"/>
              </a:buClr>
              <a:buSzPct val="90000"/>
              <a:defRPr/>
            </a:pPr>
            <a:endParaRPr lang="tr-TR" sz="2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spcBef>
                <a:spcPts val="0"/>
              </a:spcBef>
              <a:buClr>
                <a:srgbClr val="FF0066"/>
              </a:buClr>
              <a:buSzPct val="90000"/>
              <a:defRPr/>
            </a:pPr>
            <a:r>
              <a:rPr lang="tr-TR" sz="2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Ülkemizde sık görülmesinin nedeni ise;</a:t>
            </a:r>
            <a:endParaRPr lang="tr-TR" sz="2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buFont typeface="Arial" pitchFamily="34" charset="0"/>
              <a:buChar char="•"/>
            </a:pPr>
            <a:r>
              <a:rPr lang="tr-TR" sz="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Akraba evlilikleri oranının yüksek olması (1/4)</a:t>
            </a:r>
          </a:p>
          <a:p>
            <a:pPr algn="just">
              <a:lnSpc>
                <a:spcPct val="150000"/>
              </a:lnSpc>
              <a:buFont typeface="Arial" pitchFamily="34" charset="0"/>
              <a:buChar char="•"/>
            </a:pPr>
            <a:r>
              <a:rPr lang="tr-TR" sz="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Akraba evliliklerinin en çok birinci dereceden </a:t>
            </a:r>
            <a:endParaRPr lang="tr-TR" sz="2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tr-TR" sz="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tr-TR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akrabalar </a:t>
            </a:r>
            <a:r>
              <a:rPr lang="tr-TR" sz="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arasında gerçekleşmesi (%70) </a:t>
            </a:r>
          </a:p>
          <a:p>
            <a:pPr algn="just">
              <a:lnSpc>
                <a:spcPct val="150000"/>
              </a:lnSpc>
              <a:buFont typeface="Arial" pitchFamily="34" charset="0"/>
              <a:buChar char="•"/>
            </a:pPr>
            <a:r>
              <a:rPr lang="tr-TR" sz="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Anadolu’da yıllar boyunca çok çeşitli ırk </a:t>
            </a:r>
            <a:r>
              <a:rPr lang="tr-TR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ve</a:t>
            </a:r>
          </a:p>
          <a:p>
            <a:pPr algn="just">
              <a:lnSpc>
                <a:spcPct val="150000"/>
              </a:lnSpc>
            </a:pPr>
            <a:r>
              <a:rPr lang="tr-TR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tr-TR" sz="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kültürlerin yaşamasından </a:t>
            </a:r>
            <a:r>
              <a:rPr lang="tr-TR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kaynaklanmaktadır</a:t>
            </a:r>
            <a:endParaRPr lang="tr-TR" sz="2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tr-TR" sz="3100" dirty="0"/>
          </a:p>
        </p:txBody>
      </p:sp>
      <p:pic>
        <p:nvPicPr>
          <p:cNvPr id="5" name="Picture 2" descr="C:\Users\meliha.babayigit\Desktop\talasemi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356992"/>
            <a:ext cx="3528392" cy="27363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Metin kutusu"/>
          <p:cNvSpPr txBox="1"/>
          <p:nvPr/>
        </p:nvSpPr>
        <p:spPr>
          <a:xfrm>
            <a:off x="3563888" y="620688"/>
            <a:ext cx="20719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TALASEMİ</a:t>
            </a:r>
            <a:endParaRPr lang="tr-TR" sz="2800" dirty="0"/>
          </a:p>
        </p:txBody>
      </p:sp>
      <p:sp>
        <p:nvSpPr>
          <p:cNvPr id="2" name="Altbilgi Yer Tutucusu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Çocuk ve Ergen Sağlığı Daire Başkanlığı</a:t>
            </a:r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03880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>
          <a:xfrm>
            <a:off x="1356798" y="476672"/>
            <a:ext cx="6430403" cy="1008112"/>
          </a:xfrm>
        </p:spPr>
        <p:txBody>
          <a:bodyPr>
            <a:normAutofit/>
          </a:bodyPr>
          <a:lstStyle/>
          <a:p>
            <a:r>
              <a:rPr lang="tr-TR" altLang="tr-TR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Talasemi Nedir? </a:t>
            </a:r>
            <a:endParaRPr lang="tr-TR" sz="3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İçerik Yer Tutucusu 2"/>
          <p:cNvSpPr>
            <a:spLocks noGrp="1"/>
          </p:cNvSpPr>
          <p:nvPr>
            <p:ph type="subTitle" idx="1"/>
          </p:nvPr>
        </p:nvSpPr>
        <p:spPr>
          <a:xfrm>
            <a:off x="395536" y="1628800"/>
            <a:ext cx="5688632" cy="4752528"/>
          </a:xfr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algn="l">
              <a:buFontTx/>
              <a:buBlip>
                <a:blip r:embed="rId3"/>
              </a:buBlip>
            </a:pPr>
            <a:r>
              <a:rPr lang="tr-TR" altLang="tr-TR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Talasemi 3-4 aylıkken başlayan, sürekli kan nakli gerektiren çok ciddi bir kan hastalığıdır </a:t>
            </a:r>
          </a:p>
          <a:p>
            <a:pPr algn="l"/>
            <a:endParaRPr lang="tr-TR" altLang="tr-TR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>
              <a:buFontTx/>
              <a:buBlip>
                <a:blip r:embed="rId3"/>
              </a:buBlip>
            </a:pPr>
            <a:r>
              <a:rPr lang="tr-TR" altLang="tr-TR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Halsizlik, solgunluk iştahsızlık, huzursuzluk, karaciğer-dalak büyümesi sonucu karın şişliği, sık sık ateşlenme iskelet sisteminde değişiklik, yüz ve kafa kemiklerinden başlayarak kemiklerde değişiklik ve tipik bir yüz görünümü ortaya çıkar</a:t>
            </a:r>
          </a:p>
          <a:p>
            <a:pPr algn="l"/>
            <a:endParaRPr lang="tr-TR" altLang="tr-TR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>
              <a:buFontTx/>
              <a:buBlip>
                <a:blip r:embed="rId3"/>
              </a:buBlip>
            </a:pPr>
            <a:r>
              <a:rPr lang="tr-TR" altLang="tr-TR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Talasemi hastaları hayatları boyunca düzenli tedavi görmek zorundadırlar</a:t>
            </a:r>
          </a:p>
          <a:p>
            <a:pPr algn="l"/>
            <a:endParaRPr lang="tr-TR" altLang="tr-TR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>
              <a:buFontTx/>
              <a:buBlip>
                <a:blip r:embed="rId3"/>
              </a:buBlip>
            </a:pPr>
            <a:r>
              <a:rPr lang="tr-TR" altLang="tr-TR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Uygulanan tedaviler zor ve pahalıdır</a:t>
            </a:r>
          </a:p>
          <a:p>
            <a:pPr algn="l"/>
            <a:endParaRPr lang="tr-TR" altLang="tr-TR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11" descr="eski.gif (44527 bytes)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628800"/>
            <a:ext cx="2519610" cy="36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Çocuk ve Ergen Sağlığı Daire Başkanlığı</a:t>
            </a:r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03880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 descr="C:\Users\kezban.maden\Desktop\HSGM-LOGO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6632"/>
            <a:ext cx="648072" cy="792088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980728"/>
            <a:ext cx="7372350" cy="539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Altbilgi Yer Tutucusu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Çocuk ve Ergen Sağlığı Daire Başkanlığı</a:t>
            </a:r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55803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>
          <a:xfrm>
            <a:off x="1212782" y="404664"/>
            <a:ext cx="6718435" cy="864095"/>
          </a:xfrm>
        </p:spPr>
        <p:txBody>
          <a:bodyPr>
            <a:normAutofit/>
          </a:bodyPr>
          <a:lstStyle/>
          <a:p>
            <a:r>
              <a:rPr lang="tr-TR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Talasemi Tipleri</a:t>
            </a:r>
            <a:endParaRPr lang="tr-TR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51520" y="1268759"/>
            <a:ext cx="5184576" cy="5256585"/>
          </a:xfrm>
        </p:spPr>
        <p:txBody>
          <a:bodyPr>
            <a:normAutofit fontScale="25000" lnSpcReduction="20000"/>
          </a:bodyPr>
          <a:lstStyle/>
          <a:p>
            <a:pPr marL="457200" indent="-457200" algn="l">
              <a:lnSpc>
                <a:spcPct val="90000"/>
              </a:lnSpc>
              <a:buFont typeface="Wingdings" pitchFamily="2" charset="2"/>
              <a:buNone/>
            </a:pPr>
            <a:r>
              <a:rPr lang="tr-TR" sz="7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1.TALASEMİ MİNÖR  </a:t>
            </a:r>
          </a:p>
          <a:p>
            <a:pPr marL="457200" indent="-457200" algn="l">
              <a:lnSpc>
                <a:spcPct val="90000"/>
              </a:lnSpc>
              <a:buFont typeface="Wingdings" pitchFamily="2" charset="2"/>
              <a:buNone/>
            </a:pPr>
            <a:r>
              <a:rPr lang="tr-TR" sz="64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(TALASEMİ TAŞIYICILIĞI)</a:t>
            </a:r>
            <a:endParaRPr lang="tr-TR" sz="72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l">
              <a:lnSpc>
                <a:spcPct val="90000"/>
              </a:lnSpc>
              <a:buFont typeface="Wingdings" pitchFamily="2" charset="2"/>
              <a:buNone/>
            </a:pPr>
            <a:endParaRPr lang="tr-TR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l">
              <a:lnSpc>
                <a:spcPct val="17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tr-TR" sz="7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 </a:t>
            </a:r>
            <a:r>
              <a:rPr lang="tr-TR" sz="7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bireyler, tamamen </a:t>
            </a:r>
            <a:r>
              <a:rPr lang="tr-TR" sz="7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sağlıklıdır</a:t>
            </a:r>
          </a:p>
          <a:p>
            <a:pPr marL="342900" indent="-342900" algn="l">
              <a:lnSpc>
                <a:spcPct val="17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tr-TR" sz="7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Eğer </a:t>
            </a:r>
            <a:r>
              <a:rPr lang="tr-TR" sz="7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her iki ebeveyn de </a:t>
            </a:r>
            <a:r>
              <a:rPr lang="tr-TR" sz="7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talasemi</a:t>
            </a:r>
            <a:r>
              <a:rPr lang="tr-TR" sz="7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taşıyıcı ise, çocuklarına aktardıkları </a:t>
            </a:r>
            <a:r>
              <a:rPr lang="tr-TR" sz="7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talasemi</a:t>
            </a:r>
            <a:r>
              <a:rPr lang="tr-TR" sz="7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sz="7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geni ile </a:t>
            </a:r>
            <a:r>
              <a:rPr lang="tr-TR" sz="7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talasemi</a:t>
            </a:r>
            <a:r>
              <a:rPr lang="tr-TR" sz="7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hastalığına neden </a:t>
            </a:r>
            <a:r>
              <a:rPr lang="tr-TR" sz="7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olabilirler</a:t>
            </a:r>
          </a:p>
          <a:p>
            <a:pPr marL="342900" indent="-342900" algn="l">
              <a:lnSpc>
                <a:spcPct val="17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tr-TR" sz="7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Talasemi </a:t>
            </a:r>
            <a:r>
              <a:rPr lang="tr-TR" sz="7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taşıyıcılarına T</a:t>
            </a:r>
            <a:r>
              <a:rPr lang="tr-TR" sz="7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alasemi Minör denir </a:t>
            </a:r>
          </a:p>
          <a:p>
            <a:pPr marL="342900" indent="-342900" algn="l">
              <a:lnSpc>
                <a:spcPct val="17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tr-TR" sz="7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 </a:t>
            </a:r>
            <a:r>
              <a:rPr lang="tr-TR" sz="7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bireyler tamamen sağlıklıdır ve </a:t>
            </a:r>
            <a:r>
              <a:rPr lang="tr-TR" sz="7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hafif derecede anemi </a:t>
            </a:r>
            <a:r>
              <a:rPr lang="tr-TR" sz="7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dışında herhangi bir bulgu </a:t>
            </a:r>
            <a:r>
              <a:rPr lang="tr-TR" sz="7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yoktur</a:t>
            </a:r>
            <a:endParaRPr lang="tr-TR" sz="7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l">
              <a:lnSpc>
                <a:spcPct val="17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tr-TR" sz="7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Beta T</a:t>
            </a:r>
            <a:r>
              <a:rPr lang="tr-TR" sz="7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alasemi </a:t>
            </a:r>
            <a:r>
              <a:rPr lang="tr-TR" sz="7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taşıyıcıları, yanlış </a:t>
            </a:r>
            <a:r>
              <a:rPr lang="tr-TR" sz="7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teşhisle </a:t>
            </a:r>
            <a:r>
              <a:rPr lang="tr-TR" sz="7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demir eksikliği anemisi zannedilip yıllarca buna yönelik tedavi </a:t>
            </a:r>
            <a:r>
              <a:rPr lang="tr-TR" sz="7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edilirler </a:t>
            </a:r>
            <a:endParaRPr lang="tr-TR" sz="7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l">
              <a:lnSpc>
                <a:spcPct val="90000"/>
              </a:lnSpc>
              <a:buFont typeface="Wingdings" pitchFamily="2" charset="2"/>
              <a:buNone/>
            </a:pPr>
            <a:r>
              <a:rPr lang="tr-TR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tr-TR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tr-TR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3" descr="C:\Users\meliha.babayigit\Desktop\understanding-hemophilia-how-you-can-help-your-hemophiliac-child_0c6eb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204864"/>
            <a:ext cx="3441595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Çocuk ve Ergen Sağlığı Daire Başkanlığı</a:t>
            </a:r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940303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294779"/>
          </a:xfrm>
        </p:spPr>
        <p:txBody>
          <a:bodyPr/>
          <a:lstStyle/>
          <a:p>
            <a:endParaRPr lang="tr-TR" dirty="0"/>
          </a:p>
        </p:txBody>
      </p:sp>
      <p:pic>
        <p:nvPicPr>
          <p:cNvPr id="2050" name="Picture 2" descr="C:\Users\meliha.babayigit\Desktop\major-ve-minor-talasemi-00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4399" y="1187249"/>
            <a:ext cx="6791977" cy="3993730"/>
          </a:xfrm>
          <a:prstGeom prst="rect">
            <a:avLst/>
          </a:prstGeom>
          <a:noFill/>
          <a:ln w="254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Çocuk ve Ergen Sağlığı Daire Başkanlığı</a:t>
            </a:r>
            <a:endParaRPr lang="tr-TR"/>
          </a:p>
        </p:txBody>
      </p:sp>
      <p:sp>
        <p:nvSpPr>
          <p:cNvPr id="7" name="Dikdörtgen 6"/>
          <p:cNvSpPr/>
          <p:nvPr/>
        </p:nvSpPr>
        <p:spPr>
          <a:xfrm>
            <a:off x="347919" y="5177135"/>
            <a:ext cx="842493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tr-TR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Talasemi </a:t>
            </a:r>
            <a:r>
              <a:rPr lang="tr-TR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Majörlü</a:t>
            </a:r>
            <a:r>
              <a:rPr lang="tr-TR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bir çocuk doğduktan sonra bile, her gebelikte % 25 olasılıkla </a:t>
            </a:r>
            <a:r>
              <a:rPr lang="tr-TR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Talasemi </a:t>
            </a:r>
            <a:r>
              <a:rPr lang="tr-TR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Majörlü</a:t>
            </a:r>
            <a:r>
              <a:rPr lang="tr-TR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çocuk 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doğa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riski devam eder. Böylece Talasemili bir çocuğa sahip olan bir ailenin ikinci çocuğu da </a:t>
            </a:r>
            <a:r>
              <a:rPr lang="tr-TR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Talasemi Majörlü 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olabilir</a:t>
            </a:r>
            <a:endParaRPr lang="tr-T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Unvan 5"/>
          <p:cNvSpPr>
            <a:spLocks noGrp="1"/>
          </p:cNvSpPr>
          <p:nvPr>
            <p:ph type="ctrTitle"/>
          </p:nvPr>
        </p:nvSpPr>
        <p:spPr>
          <a:xfrm>
            <a:off x="1195164" y="332655"/>
            <a:ext cx="6791978" cy="720081"/>
          </a:xfrm>
        </p:spPr>
        <p:txBody>
          <a:bodyPr>
            <a:normAutofit/>
          </a:bodyPr>
          <a:lstStyle/>
          <a:p>
            <a:r>
              <a:rPr lang="tr-TR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Talasemi Taşıyıcılığı</a:t>
            </a:r>
            <a:endParaRPr lang="tr-TR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5071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403648" y="274638"/>
            <a:ext cx="7283152" cy="875085"/>
          </a:xfrm>
        </p:spPr>
        <p:txBody>
          <a:bodyPr>
            <a:normAutofit/>
          </a:bodyPr>
          <a:lstStyle/>
          <a:p>
            <a:r>
              <a:rPr lang="tr-TR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Talasemi’nin</a:t>
            </a:r>
            <a:r>
              <a:rPr lang="tr-TR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Tipleri</a:t>
            </a:r>
            <a:endParaRPr lang="tr-TR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Resim 3" descr="C:\Users\kezban.maden\Desktop\HSGM-LOGO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188640"/>
            <a:ext cx="576063" cy="72008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Dikdörtgen 5"/>
          <p:cNvSpPr/>
          <p:nvPr/>
        </p:nvSpPr>
        <p:spPr>
          <a:xfrm>
            <a:off x="251520" y="1196752"/>
            <a:ext cx="4680520" cy="511256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t"/>
          <a:lstStyle/>
          <a:p>
            <a:pPr>
              <a:lnSpc>
                <a:spcPct val="90000"/>
              </a:lnSpc>
            </a:pPr>
            <a:r>
              <a:rPr lang="tr-TR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 .TALASEMİ </a:t>
            </a:r>
            <a:r>
              <a:rPr lang="tr-TR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İNTERMEDİA </a:t>
            </a:r>
            <a:endParaRPr lang="tr-TR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2200" dirty="0">
                <a:latin typeface="Times New Roman" pitchFamily="18" charset="0"/>
                <a:cs typeface="Times New Roman" pitchFamily="18" charset="0"/>
              </a:rPr>
              <a:t>Hastalık belirtileri genellikle ileri yaşlarda başlayan, kan gereksinimleri daha az olan hastalığın hafif formudur</a:t>
            </a:r>
            <a:r>
              <a:rPr lang="tr-TR" sz="22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tr-TR" sz="2200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2200" dirty="0">
                <a:latin typeface="Times New Roman" pitchFamily="18" charset="0"/>
                <a:cs typeface="Times New Roman" pitchFamily="18" charset="0"/>
              </a:rPr>
              <a:t>Kan </a:t>
            </a:r>
            <a:r>
              <a:rPr lang="tr-TR" sz="2200" dirty="0" smtClean="0">
                <a:latin typeface="Times New Roman" pitchFamily="18" charset="0"/>
                <a:cs typeface="Times New Roman" pitchFamily="18" charset="0"/>
              </a:rPr>
              <a:t>nakline </a:t>
            </a:r>
            <a:r>
              <a:rPr lang="tr-TR" sz="2200" dirty="0">
                <a:latin typeface="Times New Roman" pitchFamily="18" charset="0"/>
                <a:cs typeface="Times New Roman" pitchFamily="18" charset="0"/>
              </a:rPr>
              <a:t>ihtiyaçları genelde </a:t>
            </a:r>
            <a:r>
              <a:rPr lang="tr-TR" sz="2200" dirty="0" smtClean="0">
                <a:latin typeface="Times New Roman" pitchFamily="18" charset="0"/>
                <a:cs typeface="Times New Roman" pitchFamily="18" charset="0"/>
              </a:rPr>
              <a:t>olmaz </a:t>
            </a:r>
            <a:endParaRPr lang="tr-TR" sz="2200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2200" dirty="0">
                <a:latin typeface="Times New Roman" pitchFamily="18" charset="0"/>
                <a:cs typeface="Times New Roman" pitchFamily="18" charset="0"/>
              </a:rPr>
              <a:t>Klinik Talasemi </a:t>
            </a:r>
            <a:r>
              <a:rPr lang="tr-TR" sz="2200" dirty="0" err="1">
                <a:latin typeface="Times New Roman" pitchFamily="18" charset="0"/>
                <a:cs typeface="Times New Roman" pitchFamily="18" charset="0"/>
              </a:rPr>
              <a:t>Major’a</a:t>
            </a:r>
            <a:r>
              <a:rPr lang="tr-TR" sz="2200" dirty="0">
                <a:latin typeface="Times New Roman" pitchFamily="18" charset="0"/>
                <a:cs typeface="Times New Roman" pitchFamily="18" charset="0"/>
              </a:rPr>
              <a:t> göre daha hafif </a:t>
            </a:r>
            <a:r>
              <a:rPr lang="tr-TR" sz="2200" dirty="0" smtClean="0">
                <a:latin typeface="Times New Roman" pitchFamily="18" charset="0"/>
                <a:cs typeface="Times New Roman" pitchFamily="18" charset="0"/>
              </a:rPr>
              <a:t>seyreder</a:t>
            </a:r>
            <a:endParaRPr lang="tr-TR" sz="2200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2200" dirty="0" smtClean="0">
                <a:latin typeface="Times New Roman" pitchFamily="18" charset="0"/>
                <a:cs typeface="Times New Roman" pitchFamily="18" charset="0"/>
              </a:rPr>
              <a:t>Hastalık </a:t>
            </a:r>
            <a:r>
              <a:rPr lang="tr-TR" sz="2200" dirty="0">
                <a:latin typeface="Times New Roman" pitchFamily="18" charset="0"/>
                <a:cs typeface="Times New Roman" pitchFamily="18" charset="0"/>
              </a:rPr>
              <a:t>belirtileri </a:t>
            </a:r>
            <a:r>
              <a:rPr lang="tr-TR" sz="2200" b="1" dirty="0">
                <a:latin typeface="Times New Roman" pitchFamily="18" charset="0"/>
                <a:cs typeface="Times New Roman" pitchFamily="18" charset="0"/>
              </a:rPr>
              <a:t>2-4 </a:t>
            </a:r>
            <a:r>
              <a:rPr lang="tr-TR" sz="2200" dirty="0">
                <a:latin typeface="Times New Roman" pitchFamily="18" charset="0"/>
                <a:cs typeface="Times New Roman" pitchFamily="18" charset="0"/>
              </a:rPr>
              <a:t>yaşlarında ortaya </a:t>
            </a:r>
            <a:r>
              <a:rPr lang="tr-TR" sz="2200" dirty="0" smtClean="0">
                <a:latin typeface="Times New Roman" pitchFamily="18" charset="0"/>
                <a:cs typeface="Times New Roman" pitchFamily="18" charset="0"/>
              </a:rPr>
              <a:t>çıkar</a:t>
            </a:r>
            <a:endParaRPr lang="tr-TR" sz="2200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2200" b="1" dirty="0" err="1">
                <a:latin typeface="Times New Roman" pitchFamily="18" charset="0"/>
                <a:cs typeface="Times New Roman" pitchFamily="18" charset="0"/>
              </a:rPr>
              <a:t>Hepatomegali</a:t>
            </a:r>
            <a:r>
              <a:rPr lang="tr-TR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tr-TR" sz="2200" dirty="0">
                <a:latin typeface="Times New Roman" pitchFamily="18" charset="0"/>
                <a:cs typeface="Times New Roman" pitchFamily="18" charset="0"/>
              </a:rPr>
              <a:t>(karaciğer büyümesi)</a:t>
            </a:r>
            <a:r>
              <a:rPr lang="tr-TR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tr-TR" sz="2200" dirty="0">
                <a:latin typeface="Times New Roman" pitchFamily="18" charset="0"/>
                <a:cs typeface="Times New Roman" pitchFamily="18" charset="0"/>
              </a:rPr>
              <a:t>ve </a:t>
            </a:r>
            <a:r>
              <a:rPr lang="tr-TR" sz="2200" b="1" dirty="0" err="1">
                <a:latin typeface="Times New Roman" pitchFamily="18" charset="0"/>
                <a:cs typeface="Times New Roman" pitchFamily="18" charset="0"/>
              </a:rPr>
              <a:t>splenomegali</a:t>
            </a:r>
            <a:r>
              <a:rPr lang="tr-TR" sz="22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tr-TR" sz="2200" dirty="0" smtClean="0">
                <a:latin typeface="Times New Roman" pitchFamily="18" charset="0"/>
                <a:cs typeface="Times New Roman" pitchFamily="18" charset="0"/>
              </a:rPr>
              <a:t>Dalak Büyümesi) </a:t>
            </a:r>
            <a:r>
              <a:rPr lang="tr-TR" sz="2200" dirty="0">
                <a:latin typeface="Times New Roman" pitchFamily="18" charset="0"/>
                <a:cs typeface="Times New Roman" pitchFamily="18" charset="0"/>
              </a:rPr>
              <a:t>görülebilir</a:t>
            </a:r>
          </a:p>
        </p:txBody>
      </p:sp>
      <p:pic>
        <p:nvPicPr>
          <p:cNvPr id="2050" name="Picture 2" descr="C:\Users\meliha.babayigit\Desktop\Arteria1-300817-850x49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340768"/>
            <a:ext cx="3756379" cy="4824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Çocuk ve Ergen Sağlığı Daire Başkanlığı</a:t>
            </a:r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971178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504056"/>
          </a:xfrm>
        </p:spPr>
        <p:txBody>
          <a:bodyPr>
            <a:noAutofit/>
          </a:bodyPr>
          <a:lstStyle/>
          <a:p>
            <a:r>
              <a:rPr lang="tr-TR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Talasemi’nin</a:t>
            </a:r>
            <a:r>
              <a:rPr lang="tr-TR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Tipleri</a:t>
            </a:r>
            <a:endParaRPr lang="tr-TR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323528" y="1196752"/>
            <a:ext cx="8353962" cy="5256584"/>
          </a:xfr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>
              <a:buNone/>
            </a:pPr>
            <a:r>
              <a:rPr lang="tr-TR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TALASEMİ MAJÖR</a:t>
            </a:r>
            <a:endParaRPr lang="tr-TR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tr-T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Akdeniz </a:t>
            </a:r>
            <a:r>
              <a:rPr lang="tr-T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anemisi olarak </a:t>
            </a:r>
            <a:r>
              <a:rPr lang="tr-T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bilinir.</a:t>
            </a:r>
          </a:p>
          <a:p>
            <a:r>
              <a:rPr lang="tr-T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Hastalığın </a:t>
            </a:r>
            <a:r>
              <a:rPr lang="tr-T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ağır seyreden </a:t>
            </a:r>
            <a:r>
              <a:rPr lang="tr-T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şeklidir </a:t>
            </a:r>
            <a:endParaRPr lang="tr-TR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tr-T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Anne ve babanın </a:t>
            </a:r>
            <a:r>
              <a:rPr lang="tr-TR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her ikisinin </a:t>
            </a:r>
            <a:r>
              <a:rPr lang="tr-T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 taşıyıcı </a:t>
            </a:r>
            <a:r>
              <a:rPr lang="tr-T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olduğu </a:t>
            </a:r>
            <a:endParaRPr lang="tr-TR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tr-T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evliliklerden doğan </a:t>
            </a:r>
            <a:r>
              <a:rPr lang="tr-T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çocuklarda </a:t>
            </a:r>
            <a:r>
              <a:rPr lang="tr-T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görülür </a:t>
            </a:r>
            <a:endParaRPr lang="tr-TR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tr-T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Hasta çocuklar doğduklarında normal görünüme </a:t>
            </a:r>
            <a:r>
              <a:rPr lang="tr-T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sahiptirler</a:t>
            </a:r>
          </a:p>
          <a:p>
            <a:r>
              <a:rPr lang="tr-TR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tr-TR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aydan </a:t>
            </a:r>
            <a:r>
              <a:rPr lang="tr-T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sonra hastalığın klasik belirti ve bulguları görülmeye </a:t>
            </a:r>
            <a:r>
              <a:rPr lang="tr-T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başlar</a:t>
            </a:r>
          </a:p>
          <a:p>
            <a:r>
              <a:rPr lang="tr-TR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Gelişme geriliği </a:t>
            </a:r>
            <a:r>
              <a:rPr lang="tr-T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vardır. </a:t>
            </a:r>
            <a:r>
              <a:rPr lang="tr-TR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Halsizlik,</a:t>
            </a:r>
            <a:r>
              <a:rPr lang="tr-T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solukluk</a:t>
            </a:r>
            <a:r>
              <a:rPr lang="tr-T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tr-TR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iştahsızlık</a:t>
            </a:r>
            <a:r>
              <a:rPr lang="tr-T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tr-TR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beslenme güçlüğü </a:t>
            </a:r>
            <a:r>
              <a:rPr lang="tr-T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görülür. </a:t>
            </a:r>
            <a:endParaRPr lang="tr-TR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tr-TR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Mongoloid</a:t>
            </a:r>
            <a:r>
              <a:rPr lang="tr-T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bir yüz görünümü </a:t>
            </a:r>
            <a:r>
              <a:rPr lang="tr-T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vardır</a:t>
            </a:r>
            <a:endParaRPr lang="tr-TR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tr-TR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Hepatomegali</a:t>
            </a:r>
            <a:r>
              <a:rPr lang="tr-TR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(karaciğer büyümesi) ve </a:t>
            </a:r>
            <a:r>
              <a:rPr lang="tr-TR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splenomegali</a:t>
            </a:r>
            <a:r>
              <a:rPr lang="tr-TR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tr-T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Dalak Büyümesi</a:t>
            </a:r>
            <a:r>
              <a:rPr lang="tr-TR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tr-T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 önemli </a:t>
            </a:r>
            <a:r>
              <a:rPr lang="tr-T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bulgulardır</a:t>
            </a:r>
            <a:endParaRPr lang="tr-TR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tr-T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Kemik </a:t>
            </a:r>
            <a:r>
              <a:rPr lang="tr-T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iliğinde aşırı </a:t>
            </a:r>
            <a:r>
              <a:rPr lang="tr-TR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doku,organ büyümesi </a:t>
            </a:r>
            <a:r>
              <a:rPr lang="tr-T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 iliğin genişlemesi sonucu çeşitli iskelet değişiklikleri </a:t>
            </a:r>
            <a:r>
              <a:rPr lang="tr-T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oluşur</a:t>
            </a:r>
            <a:endParaRPr lang="tr-TR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tr-TR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sz="1050" dirty="0"/>
              <a:t/>
            </a:r>
            <a:br>
              <a:rPr lang="tr-TR" sz="1050" dirty="0"/>
            </a:br>
            <a:endParaRPr lang="tr-TR" sz="1050" dirty="0"/>
          </a:p>
        </p:txBody>
      </p:sp>
      <p:pic>
        <p:nvPicPr>
          <p:cNvPr id="4" name="Resim 3" descr="C:\Users\kezban.maden\Desktop\HSGM-LOGO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188640"/>
            <a:ext cx="576063" cy="72008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2" descr="C:\Users\CANAN\Desktop\talasemi-bebek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6560" y="1124744"/>
            <a:ext cx="2160240" cy="1944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Çocuk ve Ergen Sağlığı Daire Başkanlığı</a:t>
            </a:r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26360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aşlık 5"/>
          <p:cNvSpPr>
            <a:spLocks noGrp="1"/>
          </p:cNvSpPr>
          <p:nvPr>
            <p:ph type="title"/>
          </p:nvPr>
        </p:nvSpPr>
        <p:spPr>
          <a:xfrm>
            <a:off x="971600" y="260648"/>
            <a:ext cx="7200800" cy="1143000"/>
          </a:xfr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tr-TR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TALASEMİ MAJÖR</a:t>
            </a:r>
            <a:endParaRPr lang="tr-TR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034016" y="1600200"/>
            <a:ext cx="735440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Resim 3" descr="C:\Users\kezban.maden\Desktop\HSGM-LOGO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188640"/>
            <a:ext cx="576063" cy="72008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Altbilgi Yer Tutucusu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Çocuk ve Ergen Sağlığı Daire Başkanlığı</a:t>
            </a:r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829649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936104"/>
          </a:xfrm>
        </p:spPr>
        <p:txBody>
          <a:bodyPr>
            <a:normAutofit/>
          </a:bodyPr>
          <a:lstStyle/>
          <a:p>
            <a:r>
              <a:rPr lang="tr-TR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TALASEMİ </a:t>
            </a:r>
            <a:r>
              <a:rPr lang="tr-TR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MAJÖR’DE TEDAVİ</a:t>
            </a:r>
            <a:endParaRPr lang="tr-TR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79512" y="1268760"/>
            <a:ext cx="5256584" cy="5279192"/>
          </a:xfr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tr-TR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Talasemi </a:t>
            </a:r>
            <a:r>
              <a:rPr lang="tr-TR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Majör’ün özel </a:t>
            </a:r>
            <a:r>
              <a:rPr lang="tr-TR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bir tedavisi </a:t>
            </a:r>
            <a:r>
              <a:rPr lang="tr-TR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yoktur </a:t>
            </a:r>
            <a:endParaRPr lang="tr-TR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tr-TR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Tedavi </a:t>
            </a:r>
            <a:r>
              <a:rPr lang="tr-TR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bulgulara yöneliktir </a:t>
            </a:r>
            <a:endParaRPr lang="tr-TR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tr-TR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Anemiye bağlı belirtilerin giderilmesinde en etkili yol </a:t>
            </a:r>
            <a:r>
              <a:rPr lang="tr-TR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kan </a:t>
            </a:r>
            <a:r>
              <a:rPr lang="tr-TR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naklidir</a:t>
            </a:r>
            <a:endParaRPr lang="tr-TR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tr-TR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Yapılan </a:t>
            </a:r>
            <a:r>
              <a:rPr lang="tr-TR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kan nakline </a:t>
            </a:r>
            <a:r>
              <a:rPr lang="tr-TR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bağlı olarak vücutta biriken </a:t>
            </a:r>
            <a:r>
              <a:rPr lang="tr-TR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demir</a:t>
            </a:r>
            <a:r>
              <a:rPr lang="tr-TR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tr-TR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şelasyon</a:t>
            </a:r>
            <a:r>
              <a:rPr lang="tr-TR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tedavisi ile </a:t>
            </a:r>
            <a:r>
              <a:rPr lang="tr-TR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uzaklaştırılır </a:t>
            </a:r>
            <a:endParaRPr lang="tr-TR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tr-TR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Bugün için </a:t>
            </a:r>
            <a:r>
              <a:rPr lang="tr-TR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Majör Talasemi’nin </a:t>
            </a:r>
            <a:r>
              <a:rPr lang="tr-TR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kesin tedavisi </a:t>
            </a:r>
            <a:r>
              <a:rPr lang="tr-TR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kemik iliği </a:t>
            </a:r>
            <a:r>
              <a:rPr lang="tr-TR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naklidir</a:t>
            </a:r>
            <a:endParaRPr lang="tr-TR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tr-TR" dirty="0"/>
          </a:p>
        </p:txBody>
      </p:sp>
      <p:pic>
        <p:nvPicPr>
          <p:cNvPr id="4" name="Resim 3" descr="C:\Users\kezban.maden\Desktop\HSGM-LOGO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188640"/>
            <a:ext cx="576063" cy="72008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 descr="C:\Users\aslihan.ugur\Desktop\567393-da-pomogneme-se-bara-nulta-pozitiv-krvna-grupa-za-5-godishniot-andrej-tripunosk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1700808"/>
            <a:ext cx="3579531" cy="3744416"/>
          </a:xfrm>
          <a:prstGeom prst="rect">
            <a:avLst/>
          </a:prstGeom>
          <a:noFill/>
        </p:spPr>
      </p:pic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Çocuk ve Ergen Sağlığı Daire Başkanlığı</a:t>
            </a:r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874942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TALASEMİ MAJÖR’DE TEDAVİ</a:t>
            </a:r>
            <a:endParaRPr lang="tr-TR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1" descr="C:\Users\CANAN\Desktop\talasemi_demir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484784"/>
            <a:ext cx="4265936" cy="4752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Dikdörtgen 4"/>
          <p:cNvSpPr/>
          <p:nvPr/>
        </p:nvSpPr>
        <p:spPr>
          <a:xfrm>
            <a:off x="4211960" y="1988840"/>
            <a:ext cx="4716016" cy="4154984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tr-TR" sz="2400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Demir birikimini önlemek amacıyla </a:t>
            </a:r>
            <a:r>
              <a:rPr lang="tr-T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hastalara genellikle 3 yaş civarında özel bir pompa ile haftanın en az 5 günü, 8-12 saat süren deri </a:t>
            </a:r>
            <a:r>
              <a:rPr lang="tr-T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altına verilen </a:t>
            </a:r>
            <a:r>
              <a:rPr lang="tr-T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bir ilaç (</a:t>
            </a:r>
            <a:r>
              <a:rPr lang="tr-T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desferrioksamin</a:t>
            </a:r>
            <a:r>
              <a:rPr lang="tr-T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tr-T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başlanır </a:t>
            </a:r>
            <a:endParaRPr lang="tr-TR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defRPr/>
            </a:pPr>
            <a:endParaRPr lang="tr-TR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defRPr/>
            </a:pPr>
            <a:r>
              <a:rPr lang="tr-T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Son yıllarda ağızdan alınan tablet şeklindeki ilaçlar da doktorun uygun gördüğü hastalarda kullanılmaya </a:t>
            </a:r>
            <a:r>
              <a:rPr lang="tr-T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başlanmıştır</a:t>
            </a:r>
            <a:r>
              <a:rPr lang="tr-T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6" name="Resim 5" descr="C:\Users\kezban.maden\Desktop\HSGM-LOGO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188640"/>
            <a:ext cx="576063" cy="72008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Dikdörtgen 6"/>
          <p:cNvSpPr/>
          <p:nvPr/>
        </p:nvSpPr>
        <p:spPr>
          <a:xfrm>
            <a:off x="4788024" y="1340768"/>
            <a:ext cx="3528392" cy="504056"/>
          </a:xfrm>
          <a:prstGeom prst="rect">
            <a:avLst/>
          </a:prstGeom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ŞELASYON TEDAVİSİ </a:t>
            </a:r>
            <a:endParaRPr lang="tr-TR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Çocuk ve Ergen Sağlığı Daire Başkanlığı</a:t>
            </a:r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26569083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>
          <a:xfrm>
            <a:off x="924750" y="548680"/>
            <a:ext cx="7294499" cy="1224135"/>
          </a:xfrm>
        </p:spPr>
        <p:txBody>
          <a:bodyPr>
            <a:normAutofit/>
          </a:bodyPr>
          <a:lstStyle/>
          <a:p>
            <a:r>
              <a:rPr lang="tr-TR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Talasemi ve Orak Hücreli Anemi Taşıyıcılığı Nasıl Anlaşılır?</a:t>
            </a:r>
            <a:endParaRPr lang="tr-TR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Alt Başlık 4"/>
          <p:cNvSpPr>
            <a:spLocks noGrp="1"/>
          </p:cNvSpPr>
          <p:nvPr>
            <p:ph type="subTitle" idx="1"/>
          </p:nvPr>
        </p:nvSpPr>
        <p:spPr>
          <a:xfrm>
            <a:off x="323528" y="1844824"/>
            <a:ext cx="5040560" cy="4464496"/>
          </a:xfr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tr-TR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Evlilik öncesi çiftler özel bir kan testi yaptırmalıdır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tr-TR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Öncelikle erkek eş adayına kan testi uygulanır. Taşıyıcı yada hastalık durumunda kadın eş adayından da kan alınarak tarama tamamlanır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tr-TR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 testin amacı evlenmeyi engellemek değil taşıyıcılığın tespit edilmesi ve hasta çocukların doğmasını önlemektir</a:t>
            </a:r>
            <a:endParaRPr lang="tr-TR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42" name="Picture 2" descr="married coupl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2492896"/>
            <a:ext cx="3436268" cy="282420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14246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>
          <a:xfrm>
            <a:off x="1331640" y="332656"/>
            <a:ext cx="6718435" cy="864096"/>
          </a:xfrm>
        </p:spPr>
        <p:txBody>
          <a:bodyPr>
            <a:normAutofit/>
          </a:bodyPr>
          <a:lstStyle/>
          <a:p>
            <a:r>
              <a:rPr lang="tr-TR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Önemli Noktalar!!</a:t>
            </a:r>
            <a:endParaRPr lang="tr-TR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İçerik Yer Tutucusu 2"/>
          <p:cNvSpPr txBox="1">
            <a:spLocks noGrp="1"/>
          </p:cNvSpPr>
          <p:nvPr>
            <p:ph type="subTitle" idx="1"/>
          </p:nvPr>
        </p:nvSpPr>
        <p:spPr>
          <a:xfrm>
            <a:off x="323528" y="1124744"/>
            <a:ext cx="8280920" cy="5328592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Blip>
                <a:blip r:embed="rId3"/>
              </a:buBlip>
              <a:defRPr/>
            </a:pPr>
            <a:r>
              <a:rPr lang="tr-TR" altLang="tr-T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Talasemi ve Orak Hücreli Anemi taşıyıcılarının büyük çoğunluğu bu hastalığı taşıdıklarını bilmezler</a:t>
            </a:r>
          </a:p>
          <a:p>
            <a:pPr>
              <a:buBlip>
                <a:blip r:embed="rId3"/>
              </a:buBlip>
              <a:defRPr/>
            </a:pPr>
            <a:r>
              <a:rPr lang="tr-TR" altLang="tr-T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Ancak hasta bir çocuk sahibi olduklarında ya da özel kan testi yaptırdıklarında öğrenirler</a:t>
            </a:r>
          </a:p>
          <a:p>
            <a:pPr fontAlgn="auto">
              <a:spcAft>
                <a:spcPts val="0"/>
              </a:spcAft>
              <a:buFontTx/>
              <a:buBlip>
                <a:blip r:embed="rId3"/>
              </a:buBlip>
              <a:defRPr/>
            </a:pPr>
            <a:r>
              <a:rPr lang="tr-TR" altLang="tr-T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Talasemi ve Orak Hücreli Anemi</a:t>
            </a:r>
            <a:r>
              <a:rPr lang="tr-TR" altLang="tr-T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evliliğe engel değildir</a:t>
            </a:r>
          </a:p>
          <a:p>
            <a:pPr fontAlgn="auto">
              <a:spcAft>
                <a:spcPts val="0"/>
              </a:spcAft>
              <a:buFontTx/>
              <a:buBlip>
                <a:blip r:embed="rId3"/>
              </a:buBlip>
              <a:defRPr/>
            </a:pPr>
            <a:r>
              <a:rPr lang="tr-TR" altLang="tr-T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Talasemi ve Orak Hücreli Anemi taşıyıcılığı </a:t>
            </a:r>
            <a:r>
              <a:rPr lang="tr-TR" altLang="tr-T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bulaşıcı değildir. Temasla yada başka bir şekilde bulaşmaz</a:t>
            </a:r>
          </a:p>
          <a:p>
            <a:pPr fontAlgn="auto">
              <a:spcAft>
                <a:spcPts val="0"/>
              </a:spcAft>
              <a:buFontTx/>
              <a:buBlip>
                <a:blip r:embed="rId3"/>
              </a:buBlip>
              <a:defRPr/>
            </a:pPr>
            <a:r>
              <a:rPr lang="tr-TR" altLang="tr-T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Talasemi ve Orak Hücreli Anemi taşıyıcılığı kalıtsal bir özelliktir</a:t>
            </a:r>
          </a:p>
          <a:p>
            <a:pPr fontAlgn="auto">
              <a:spcAft>
                <a:spcPts val="0"/>
              </a:spcAft>
              <a:buFontTx/>
              <a:buBlip>
                <a:blip r:embed="rId3"/>
              </a:buBlip>
              <a:defRPr/>
            </a:pPr>
            <a:r>
              <a:rPr lang="tr-T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Taşıyıcı </a:t>
            </a:r>
            <a:r>
              <a:rPr lang="tr-T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çiftler prenatal tanı yöntemleri kullanılarak </a:t>
            </a:r>
            <a:r>
              <a:rPr lang="tr-TR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sağlıklı bir bebek </a:t>
            </a:r>
            <a:r>
              <a:rPr lang="tr-T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sahibi </a:t>
            </a:r>
            <a:r>
              <a:rPr lang="tr-T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olabilirler</a:t>
            </a:r>
            <a:endParaRPr lang="tr-TR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auto">
              <a:spcAft>
                <a:spcPts val="0"/>
              </a:spcAft>
              <a:buFontTx/>
              <a:buBlip>
                <a:blip r:embed="rId3"/>
              </a:buBlip>
              <a:defRPr/>
            </a:pPr>
            <a:r>
              <a:rPr lang="tr-T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Ancak </a:t>
            </a:r>
            <a:r>
              <a:rPr lang="tr-T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gebelik gerçekleşmeden önce mutasyonların belirlenmesi </a:t>
            </a:r>
            <a:r>
              <a:rPr lang="tr-T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gerekmektedir</a:t>
            </a:r>
            <a:endParaRPr lang="tr-TR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auto">
              <a:spcAft>
                <a:spcPts val="0"/>
              </a:spcAft>
              <a:buFontTx/>
              <a:buBlip>
                <a:blip r:embed="rId3"/>
              </a:buBlip>
              <a:defRPr/>
            </a:pPr>
            <a:r>
              <a:rPr lang="tr-T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Ebeveynlerdeki </a:t>
            </a:r>
            <a:r>
              <a:rPr lang="tr-T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 mutasyonlara göre fetüsün hasta ya da sağlıklı olabileceği </a:t>
            </a:r>
            <a:r>
              <a:rPr lang="tr-T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belirlenebilir </a:t>
            </a:r>
            <a:endParaRPr lang="tr-TR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auto">
              <a:spcAft>
                <a:spcPts val="0"/>
              </a:spcAft>
              <a:buFontTx/>
              <a:buBlip>
                <a:blip r:embed="rId3"/>
              </a:buBlip>
              <a:defRPr/>
            </a:pPr>
            <a:r>
              <a:rPr lang="tr-T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Hemoglobinopatilerin </a:t>
            </a:r>
            <a:r>
              <a:rPr lang="tr-T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çeşitli tipleri anne ya da babadan genler yoluyla çocuğa </a:t>
            </a:r>
            <a:r>
              <a:rPr lang="tr-T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aktarılır</a:t>
            </a:r>
            <a:endParaRPr lang="tr-TR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fontAlgn="auto">
              <a:spcAft>
                <a:spcPts val="0"/>
              </a:spcAft>
              <a:buNone/>
              <a:defRPr/>
            </a:pPr>
            <a:endParaRPr lang="tr-TR" altLang="tr-TR" sz="2800" b="1" dirty="0" smtClean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tr-TR" sz="2400" dirty="0" smtClean="0"/>
          </a:p>
        </p:txBody>
      </p:sp>
      <p:pic>
        <p:nvPicPr>
          <p:cNvPr id="5" name="Picture 2" descr="C:\Users\ceren.armut1\Desktop\okk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-1"/>
            <a:ext cx="1152128" cy="1124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7406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Preimplantasyon Genetik Tanı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tr-TR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Her  ikisi de taşıyıcı </a:t>
            </a:r>
            <a:r>
              <a:rPr lang="tr-TR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olan  çiftlerin; sperm  ve  yumurtaları  ayıklanıp, sağlam  dokular  birleştirilip, tüp  bebek  yöntemiyle  </a:t>
            </a:r>
            <a:r>
              <a:rPr lang="tr-TR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rahime  yerleştirilir</a:t>
            </a:r>
            <a:endParaRPr lang="tr-TR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tr-TR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 yöntem; Talasemi  hastası  çocuğu  olup, </a:t>
            </a:r>
            <a:endParaRPr lang="tr-TR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tr-TR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kök </a:t>
            </a:r>
            <a:r>
              <a:rPr lang="tr-TR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hücre  nakli  </a:t>
            </a:r>
            <a:r>
              <a:rPr lang="tr-TR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amacıyla</a:t>
            </a:r>
          </a:p>
          <a:p>
            <a:pPr marL="0" indent="0">
              <a:buNone/>
            </a:pPr>
            <a:r>
              <a:rPr lang="tr-TR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doku </a:t>
            </a:r>
            <a:r>
              <a:rPr lang="tr-TR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uyumlu kardeş</a:t>
            </a:r>
            <a:endParaRPr lang="tr-TR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tr-TR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yapmak  </a:t>
            </a:r>
            <a:r>
              <a:rPr lang="tr-TR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isteyen </a:t>
            </a:r>
            <a:r>
              <a:rPr lang="tr-TR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çiftler</a:t>
            </a:r>
          </a:p>
          <a:p>
            <a:pPr marL="0" indent="0">
              <a:buNone/>
            </a:pPr>
            <a:r>
              <a:rPr lang="tr-TR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tr-TR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içinde  </a:t>
            </a:r>
            <a:r>
              <a:rPr lang="tr-TR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kullanılabilir </a:t>
            </a:r>
            <a:endParaRPr lang="tr-TR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tr-TR" dirty="0">
              <a:solidFill>
                <a:schemeClr val="tx1"/>
              </a:solidFill>
            </a:endParaRPr>
          </a:p>
        </p:txBody>
      </p:sp>
      <p:pic>
        <p:nvPicPr>
          <p:cNvPr id="4" name="Resim 3" descr="C:\Users\kezban.maden\Desktop\HSGM-LOGO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188640"/>
            <a:ext cx="576063" cy="72008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C:\Users\meliha.babayigit\Desktop\1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429000"/>
            <a:ext cx="3816423" cy="2586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Çocuk ve Ergen Sağlığı Daire Başkanlığı</a:t>
            </a:r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55281584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691680" y="274638"/>
            <a:ext cx="6624736" cy="778098"/>
          </a:xfrm>
        </p:spPr>
        <p:txBody>
          <a:bodyPr>
            <a:normAutofit/>
          </a:bodyPr>
          <a:lstStyle/>
          <a:p>
            <a:pPr algn="ctr"/>
            <a:r>
              <a:rPr lang="tr-TR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HEDEFİMİZ</a:t>
            </a:r>
            <a:endParaRPr lang="tr-TR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2 Dikdörtgen"/>
          <p:cNvSpPr/>
          <p:nvPr/>
        </p:nvSpPr>
        <p:spPr>
          <a:xfrm>
            <a:off x="1007604" y="1268760"/>
            <a:ext cx="7128792" cy="3185487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lnSpc>
                <a:spcPct val="90000"/>
              </a:lnSpc>
              <a:buFont typeface="Wingdings" pitchFamily="2" charset="2"/>
              <a:buNone/>
            </a:pPr>
            <a:r>
              <a:rPr lang="tr-TR" sz="2400" b="1" dirty="0" err="1" smtClean="0">
                <a:latin typeface="Times New Roman" pitchFamily="18" charset="0"/>
                <a:cs typeface="Times New Roman" pitchFamily="18" charset="0"/>
              </a:rPr>
              <a:t>Hemoglobinopatilerin</a:t>
            </a:r>
            <a:r>
              <a:rPr lang="tr-TR" sz="2400" b="1" dirty="0" smtClean="0">
                <a:latin typeface="Times New Roman" pitchFamily="18" charset="0"/>
                <a:cs typeface="Times New Roman" pitchFamily="18" charset="0"/>
              </a:rPr>
              <a:t> önlenmesiyle </a:t>
            </a:r>
            <a:r>
              <a:rPr lang="tr-TR" sz="2400" dirty="0" smtClean="0">
                <a:latin typeface="Times New Roman" pitchFamily="18" charset="0"/>
                <a:cs typeface="Times New Roman" pitchFamily="18" charset="0"/>
              </a:rPr>
              <a:t>Ülkemize sağlıklı nesiller kazandırmaktır</a:t>
            </a:r>
            <a:r>
              <a:rPr lang="tr-TR" sz="2000" dirty="0" smtClean="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tr-TR" dirty="0" smtClean="0">
                <a:solidFill>
                  <a:srgbClr val="FF99FF"/>
                </a:solidFill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tr-TR" sz="2000" dirty="0" smtClean="0">
                <a:solidFill>
                  <a:srgbClr val="FF99FF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tr-TR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Bu hedefe ulaşmanın yolu;</a:t>
            </a:r>
          </a:p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tr-TR" sz="2000" dirty="0" smtClean="0">
                <a:latin typeface="Times New Roman" pitchFamily="18" charset="0"/>
                <a:cs typeface="Times New Roman" pitchFamily="18" charset="0"/>
              </a:rPr>
              <a:t>Evlilik öncesi taşıyıcıların belirlenmesi </a:t>
            </a:r>
          </a:p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tr-TR" sz="2000" dirty="0" smtClean="0">
                <a:latin typeface="Times New Roman" pitchFamily="18" charset="0"/>
                <a:cs typeface="Times New Roman" pitchFamily="18" charset="0"/>
              </a:rPr>
              <a:t>Doğum  öncesi tanı</a:t>
            </a:r>
          </a:p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tr-TR" sz="2000" dirty="0" smtClean="0">
                <a:latin typeface="Times New Roman" pitchFamily="18" charset="0"/>
                <a:cs typeface="Times New Roman" pitchFamily="18" charset="0"/>
              </a:rPr>
              <a:t>Genetik danışma</a:t>
            </a:r>
          </a:p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tr-TR" sz="2000" dirty="0" smtClean="0">
                <a:latin typeface="Times New Roman" pitchFamily="18" charset="0"/>
                <a:cs typeface="Times New Roman" pitchFamily="18" charset="0"/>
              </a:rPr>
              <a:t>Eğitim  </a:t>
            </a:r>
            <a:endParaRPr lang="tr-TR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Resim 4" descr="C:\Users\kezban.maden\Desktop\HSGM-LOGO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188640"/>
            <a:ext cx="576063" cy="72008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4" descr="child tha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920" y="4151486"/>
            <a:ext cx="3775844" cy="2204864"/>
          </a:xfrm>
          <a:prstGeom prst="rect">
            <a:avLst/>
          </a:prstGeom>
          <a:noFill/>
        </p:spPr>
      </p:pic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Çocuk ve Ergen Sağlığı Daire Başkanlığı</a:t>
            </a:r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594321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57200" y="1124744"/>
            <a:ext cx="8229600" cy="1440160"/>
          </a:xfr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tr-TR" sz="31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tr-TR" sz="31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tr-TR" sz="3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Talasemi ve orak hücreli anemi </a:t>
            </a:r>
            <a:r>
              <a:rPr lang="tr-TR" sz="3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genetik ve </a:t>
            </a:r>
            <a:r>
              <a:rPr lang="tr-TR" sz="31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önlenebilir </a:t>
            </a:r>
            <a:r>
              <a:rPr lang="tr-TR" sz="31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hastalıklardır</a:t>
            </a:r>
            <a:r>
              <a:rPr lang="tr-TR" sz="3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tr-TR" sz="3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tr-TR" sz="3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Evlilik </a:t>
            </a:r>
            <a:r>
              <a:rPr lang="tr-TR" sz="3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öncesi </a:t>
            </a:r>
            <a:r>
              <a:rPr lang="tr-TR" sz="3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verilecek </a:t>
            </a:r>
            <a:r>
              <a:rPr lang="tr-TR" sz="3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kan örneği sağlıklı </a:t>
            </a:r>
            <a:r>
              <a:rPr lang="tr-TR" sz="3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bebeklerin </a:t>
            </a:r>
            <a:r>
              <a:rPr lang="tr-TR" sz="3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doğması için açılan </a:t>
            </a:r>
            <a:r>
              <a:rPr lang="tr-TR" sz="3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 kapıdır</a:t>
            </a:r>
            <a:r>
              <a:rPr lang="tr-TR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tr-TR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tr-TR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Resim 3" descr="C:\Users\kezban.maden\Desktop\HSGM-LOGO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188640"/>
            <a:ext cx="576063" cy="72008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Altbilgi Yer Tutucusu 6"/>
          <p:cNvSpPr>
            <a:spLocks noGrp="1"/>
          </p:cNvSpPr>
          <p:nvPr>
            <p:ph type="ftr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tr-TR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Çocuk</a:t>
            </a:r>
            <a:r>
              <a:rPr lang="tr-TR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ve Ergen Sağlığı Daire Başkanlığı</a:t>
            </a:r>
          </a:p>
        </p:txBody>
      </p:sp>
      <p:sp>
        <p:nvSpPr>
          <p:cNvPr id="6" name="Dikdörtgen 5"/>
          <p:cNvSpPr/>
          <p:nvPr/>
        </p:nvSpPr>
        <p:spPr>
          <a:xfrm>
            <a:off x="5508104" y="5229200"/>
            <a:ext cx="3456384" cy="648072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tr-TR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Teşekkürler..</a:t>
            </a:r>
          </a:p>
        </p:txBody>
      </p:sp>
      <p:pic>
        <p:nvPicPr>
          <p:cNvPr id="1026" name="Picture 2" descr="C:\Users\aslihan.ugur\Desktop\timthum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02849" y="2852936"/>
            <a:ext cx="2533247" cy="2088232"/>
          </a:xfrm>
          <a:prstGeom prst="rect">
            <a:avLst/>
          </a:prstGeom>
          <a:noFill/>
        </p:spPr>
      </p:pic>
      <p:pic>
        <p:nvPicPr>
          <p:cNvPr id="1027" name="Picture 3" descr="C:\Users\aslihan.ugur\Desktop\DN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2924944"/>
            <a:ext cx="2016224" cy="1987345"/>
          </a:xfrm>
          <a:prstGeom prst="rect">
            <a:avLst/>
          </a:prstGeom>
          <a:noFill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8104" y="2852936"/>
            <a:ext cx="2382940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430365953"/>
      </p:ext>
    </p:extLst>
  </p:cSld>
  <p:clrMapOvr>
    <a:masterClrMapping/>
  </p:clrMapOvr>
</p:sld>
</file>

<file path=ppt/theme/theme1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867</TotalTime>
  <Words>1235</Words>
  <Application>Microsoft Office PowerPoint</Application>
  <PresentationFormat>Ekran Gösterisi (4:3)</PresentationFormat>
  <Paragraphs>167</Paragraphs>
  <Slides>21</Slides>
  <Notes>8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4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21</vt:i4>
      </vt:variant>
    </vt:vector>
  </HeadingPairs>
  <TitlesOfParts>
    <vt:vector size="26" baseType="lpstr">
      <vt:lpstr>Arial</vt:lpstr>
      <vt:lpstr>Calibri</vt:lpstr>
      <vt:lpstr>Times New Roman</vt:lpstr>
      <vt:lpstr>Wingdings</vt:lpstr>
      <vt:lpstr>Ofis Teması</vt:lpstr>
      <vt:lpstr>PowerPoint Sunusu</vt:lpstr>
      <vt:lpstr>                        Gerekçe</vt:lpstr>
      <vt:lpstr>ORAK HÜCRELİ ANEMİ</vt:lpstr>
      <vt:lpstr>Orak Hücreli Anemi ’de Belirtiler</vt:lpstr>
      <vt:lpstr>Orak Hücreli Anemi ’de Belirtiler</vt:lpstr>
      <vt:lpstr>Orak Hücreli Anemi de Tedavi</vt:lpstr>
      <vt:lpstr>PowerPoint Sunusu</vt:lpstr>
      <vt:lpstr>Talasemi Nedir? </vt:lpstr>
      <vt:lpstr>PowerPoint Sunusu</vt:lpstr>
      <vt:lpstr>Talasemi Tipleri</vt:lpstr>
      <vt:lpstr>Talasemi Taşıyıcılığı</vt:lpstr>
      <vt:lpstr>Talasemi’nin Tipleri</vt:lpstr>
      <vt:lpstr>Talasemi’nin Tipleri</vt:lpstr>
      <vt:lpstr>TALASEMİ MAJÖR</vt:lpstr>
      <vt:lpstr>TALASEMİ MAJÖR’DE TEDAVİ</vt:lpstr>
      <vt:lpstr>TALASEMİ MAJÖR’DE TEDAVİ</vt:lpstr>
      <vt:lpstr>Talasemi ve Orak Hücreli Anemi Taşıyıcılığı Nasıl Anlaşılır?</vt:lpstr>
      <vt:lpstr>Önemli Noktalar!!</vt:lpstr>
      <vt:lpstr>Preimplantasyon Genetik Tanı</vt:lpstr>
      <vt:lpstr>HEDEFİMİZ</vt:lpstr>
      <vt:lpstr> Talasemi ve orak hücreli anemi genetik ve önlenebilir hastalıklardır Evlilik öncesi verilecek kan örneği sağlıklı bebeklerin doğması için açılan bir kapıdır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TALASEMİ</dc:title>
  <dc:creator>MELİHA BABAYİĞİT</dc:creator>
  <cp:lastModifiedBy>MELİHA BABAYİĞİT</cp:lastModifiedBy>
  <cp:revision>83</cp:revision>
  <dcterms:created xsi:type="dcterms:W3CDTF">2018-02-16T08:14:57Z</dcterms:created>
  <dcterms:modified xsi:type="dcterms:W3CDTF">2018-11-02T13:40:16Z</dcterms:modified>
  <cp:contentStatus/>
</cp:coreProperties>
</file>