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</p:sldIdLst>
  <p:sldSz cx="9144000" cy="6858000" type="screen4x3"/>
  <p:notesSz cx="6858000" cy="9144000"/>
  <p:defaultTextStyle>
    <a:lvl1pPr>
      <a:defRPr sz="2200">
        <a:latin typeface="+mj-lt"/>
        <a:ea typeface="+mj-ea"/>
        <a:cs typeface="+mj-cs"/>
        <a:sym typeface="Helvetica"/>
      </a:defRPr>
    </a:lvl1pPr>
    <a:lvl2pPr>
      <a:defRPr sz="2200">
        <a:latin typeface="+mj-lt"/>
        <a:ea typeface="+mj-ea"/>
        <a:cs typeface="+mj-cs"/>
        <a:sym typeface="Helvetica"/>
      </a:defRPr>
    </a:lvl2pPr>
    <a:lvl3pPr>
      <a:defRPr sz="2200">
        <a:latin typeface="+mj-lt"/>
        <a:ea typeface="+mj-ea"/>
        <a:cs typeface="+mj-cs"/>
        <a:sym typeface="Helvetica"/>
      </a:defRPr>
    </a:lvl3pPr>
    <a:lvl4pPr>
      <a:defRPr sz="2200">
        <a:latin typeface="+mj-lt"/>
        <a:ea typeface="+mj-ea"/>
        <a:cs typeface="+mj-cs"/>
        <a:sym typeface="Helvetica"/>
      </a:defRPr>
    </a:lvl4pPr>
    <a:lvl5pPr>
      <a:defRPr sz="2200">
        <a:latin typeface="+mj-lt"/>
        <a:ea typeface="+mj-ea"/>
        <a:cs typeface="+mj-cs"/>
        <a:sym typeface="Helvetica"/>
      </a:defRPr>
    </a:lvl5pPr>
    <a:lvl6pPr>
      <a:defRPr sz="2200">
        <a:latin typeface="+mj-lt"/>
        <a:ea typeface="+mj-ea"/>
        <a:cs typeface="+mj-cs"/>
        <a:sym typeface="Helvetica"/>
      </a:defRPr>
    </a:lvl6pPr>
    <a:lvl7pPr>
      <a:defRPr sz="2200">
        <a:latin typeface="+mj-lt"/>
        <a:ea typeface="+mj-ea"/>
        <a:cs typeface="+mj-cs"/>
        <a:sym typeface="Helvetica"/>
      </a:defRPr>
    </a:lvl7pPr>
    <a:lvl8pPr>
      <a:defRPr sz="2200">
        <a:latin typeface="+mj-lt"/>
        <a:ea typeface="+mj-ea"/>
        <a:cs typeface="+mj-cs"/>
        <a:sym typeface="Helvetica"/>
      </a:defRPr>
    </a:lvl8pPr>
    <a:lvl9pPr>
      <a:defRPr sz="2200">
        <a:latin typeface="+mj-lt"/>
        <a:ea typeface="+mj-ea"/>
        <a:cs typeface="+mj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CDFE8"/>
          </a:solidFill>
        </a:fill>
      </a:tcStyle>
    </a:wholeTbl>
    <a:band2H>
      <a:tcTxStyle/>
      <a:tcStyle>
        <a:tcBdr/>
        <a:fill>
          <a:solidFill>
            <a:srgbClr val="E7F0F4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DA2BF"/>
          </a:solidFill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DA2BF"/>
          </a:solidFill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DA2BF"/>
          </a:solidFill>
        </a:fill>
      </a:tcStyle>
    </a:firstRow>
  </a:tblStyle>
  <a:tblStyle styleId="{C7B018BB-80A7-4F77-B60F-C8B233D01FF8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BDBDB"/>
          </a:solidFill>
        </a:fill>
      </a:tcStyle>
    </a:wholeTbl>
    <a:band2H>
      <a:tcTxStyle/>
      <a:tcStyle>
        <a:tcBdr/>
        <a:fill>
          <a:solidFill>
            <a:srgbClr val="EEEEEE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F8F8F"/>
          </a:solidFill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F8F8F"/>
          </a:solidFill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F8F8F"/>
          </a:solidFill>
        </a:fill>
      </a:tcStyle>
    </a:firstRow>
  </a:tblStyle>
  <a:tblStyle styleId="{EEE7283C-3CF3-47DC-8721-378D4A62B228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ACBCB"/>
          </a:solidFill>
        </a:fill>
      </a:tcStyle>
    </a:wholeTbl>
    <a:band2H>
      <a:tcTxStyle/>
      <a:tcStyle>
        <a:tcBdr/>
        <a:fill>
          <a:solidFill>
            <a:srgbClr val="F5E7E7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51C24"/>
          </a:solidFill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51C24"/>
          </a:solidFill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51C24"/>
          </a:solidFill>
        </a:fill>
      </a:tcStyle>
    </a:firstRow>
  </a:tblStyle>
  <a:tblStyle styleId="{CF821DB8-F4EB-4A41-A1BA-3FCAFE7338EE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2DA2BF"/>
          </a:solidFill>
        </a:fill>
      </a:tcStyle>
    </a:firstCol>
    <a:lastRow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2DA2BF"/>
          </a:solidFill>
        </a:fill>
      </a:tcStyle>
    </a:firstRow>
  </a:tblStyle>
  <a:tblStyle styleId="{33BA23B1-9221-436E-865A-0063620EA4FD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16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presProps" Target="presProp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64" name="Shape 64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06407839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464646"/>
                </a:solidFill>
              </a:rPr>
              <a:t>Başlık Metni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700"/>
              <a:t>Gövde Düzeyi Bir</a:t>
            </a:r>
          </a:p>
          <a:p>
            <a:pPr lvl="1">
              <a:defRPr sz="1800"/>
            </a:pPr>
            <a:r>
              <a:rPr sz="2700"/>
              <a:t>Gövde Düzeyi İki</a:t>
            </a:r>
          </a:p>
          <a:p>
            <a:pPr lvl="2">
              <a:defRPr sz="1800"/>
            </a:pPr>
            <a:r>
              <a:rPr sz="2700"/>
              <a:t>Gövde Düzeyi Üç</a:t>
            </a:r>
          </a:p>
          <a:p>
            <a:pPr lvl="3">
              <a:defRPr sz="1800"/>
            </a:pPr>
            <a:r>
              <a:rPr sz="2700"/>
              <a:t>Gövde Düzeyi Dört</a:t>
            </a:r>
          </a:p>
          <a:p>
            <a:pPr lvl="4">
              <a:defRPr sz="1800"/>
            </a:pPr>
            <a:r>
              <a:rPr sz="2700"/>
              <a:t>Gövde Düzeyi Beş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/>
          <p:nvPr/>
        </p:nvSpPr>
        <p:spPr>
          <a:xfrm>
            <a:off x="0" y="4662487"/>
            <a:ext cx="9150351" cy="31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00000">
                <a:srgbClr val="007897"/>
              </a:gs>
            </a:gsLst>
            <a:lin ang="138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 sz="18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grpSp>
        <p:nvGrpSpPr>
          <p:cNvPr id="21" name="Group 21"/>
          <p:cNvGrpSpPr/>
          <p:nvPr/>
        </p:nvGrpSpPr>
        <p:grpSpPr>
          <a:xfrm>
            <a:off x="-12194" y="4952999"/>
            <a:ext cx="9162293" cy="1917195"/>
            <a:chOff x="0" y="0"/>
            <a:chExt cx="9162291" cy="1917193"/>
          </a:xfrm>
        </p:grpSpPr>
        <p:sp>
          <p:nvSpPr>
            <p:cNvPr id="17" name="Shape 17"/>
            <p:cNvSpPr/>
            <p:nvPr/>
          </p:nvSpPr>
          <p:spPr>
            <a:xfrm>
              <a:off x="1699705" y="-1"/>
              <a:ext cx="7456491" cy="4873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12831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9FCBDC">
                <a:alpha val="39999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800"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  <a:endParaRPr/>
            </a:p>
          </p:txBody>
        </p:sp>
        <p:sp>
          <p:nvSpPr>
            <p:cNvPr id="18" name="Shape 18"/>
            <p:cNvSpPr/>
            <p:nvPr/>
          </p:nvSpPr>
          <p:spPr>
            <a:xfrm>
              <a:off x="48705" y="284163"/>
              <a:ext cx="9107490" cy="7889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180" y="0"/>
                  </a:lnTo>
                </a:path>
              </a:pathLst>
            </a:custGeom>
            <a:solidFill>
              <a:srgbClr val="00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800"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  <a:endParaRPr/>
            </a:p>
          </p:txBody>
        </p:sp>
        <p:pic>
          <p:nvPicPr>
            <p:cNvPr id="19" name="image3.png"/>
            <p:cNvPicPr/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6095" y="39623"/>
              <a:ext cx="9156197" cy="187757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0" name="image4.png"/>
            <p:cNvPicPr/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1" y="33528"/>
              <a:ext cx="9162293" cy="81686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2" name="Shape 2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0" y="4662487"/>
            <a:ext cx="9150351" cy="31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00000">
                <a:srgbClr val="007897"/>
              </a:gs>
            </a:gsLst>
            <a:lin ang="138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 sz="18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grpSp>
        <p:nvGrpSpPr>
          <p:cNvPr id="29" name="Group 29"/>
          <p:cNvGrpSpPr/>
          <p:nvPr/>
        </p:nvGrpSpPr>
        <p:grpSpPr>
          <a:xfrm>
            <a:off x="-12194" y="4952999"/>
            <a:ext cx="9162293" cy="1917195"/>
            <a:chOff x="0" y="0"/>
            <a:chExt cx="9162291" cy="1917193"/>
          </a:xfrm>
        </p:grpSpPr>
        <p:sp>
          <p:nvSpPr>
            <p:cNvPr id="25" name="Shape 25"/>
            <p:cNvSpPr/>
            <p:nvPr/>
          </p:nvSpPr>
          <p:spPr>
            <a:xfrm>
              <a:off x="1699705" y="-1"/>
              <a:ext cx="7456491" cy="4873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12831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9FCBDC">
                <a:alpha val="39999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800"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  <a:endParaRPr/>
            </a:p>
          </p:txBody>
        </p:sp>
        <p:sp>
          <p:nvSpPr>
            <p:cNvPr id="26" name="Shape 26"/>
            <p:cNvSpPr/>
            <p:nvPr/>
          </p:nvSpPr>
          <p:spPr>
            <a:xfrm>
              <a:off x="48705" y="284163"/>
              <a:ext cx="9107490" cy="7889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180" y="0"/>
                  </a:lnTo>
                </a:path>
              </a:pathLst>
            </a:custGeom>
            <a:solidFill>
              <a:srgbClr val="00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800"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  <a:endParaRPr/>
            </a:p>
          </p:txBody>
        </p:sp>
        <p:pic>
          <p:nvPicPr>
            <p:cNvPr id="27" name="image3.png"/>
            <p:cNvPicPr/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6095" y="39623"/>
              <a:ext cx="9156197" cy="187757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8" name="image4.png"/>
            <p:cNvPicPr/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1" y="33528"/>
              <a:ext cx="9162293" cy="81686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0" name="Shape 3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31" name="Shape 3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464646"/>
                </a:solidFill>
              </a:rPr>
              <a:t>Başlık Metni</a:t>
            </a:r>
          </a:p>
        </p:txBody>
      </p:sp>
      <p:sp>
        <p:nvSpPr>
          <p:cNvPr id="32" name="Shape 3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700"/>
              <a:t>Gövde Düzeyi Bir</a:t>
            </a:r>
          </a:p>
          <a:p>
            <a:pPr lvl="1">
              <a:defRPr sz="1800"/>
            </a:pPr>
            <a:r>
              <a:rPr sz="2700"/>
              <a:t>Gövde Düzeyi İki</a:t>
            </a:r>
          </a:p>
          <a:p>
            <a:pPr lvl="2">
              <a:defRPr sz="1800"/>
            </a:pPr>
            <a:r>
              <a:rPr sz="2700"/>
              <a:t>Gövde Düzeyi Üç</a:t>
            </a:r>
          </a:p>
          <a:p>
            <a:pPr lvl="3">
              <a:defRPr sz="1800"/>
            </a:pPr>
            <a:r>
              <a:rPr sz="2700"/>
              <a:t>Gövde Düzeyi Dört</a:t>
            </a:r>
          </a:p>
          <a:p>
            <a:pPr lvl="4">
              <a:defRPr sz="1800"/>
            </a:pPr>
            <a:r>
              <a:rPr sz="2700"/>
              <a:t>Gövde Düzeyi Beş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/>
          <p:nvPr/>
        </p:nvSpPr>
        <p:spPr>
          <a:xfrm>
            <a:off x="3636962" y="3005136"/>
            <a:ext cx="182564" cy="228602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7FC4DD"/>
              </a:gs>
              <a:gs pos="27998">
                <a:srgbClr val="50B8DA"/>
              </a:gs>
              <a:gs pos="100000">
                <a:srgbClr val="1389A6"/>
              </a:gs>
            </a:gsLst>
            <a:lin ang="5400000"/>
          </a:gradFill>
          <a:ln w="3175" cap="rnd">
            <a:solidFill>
              <a:srgbClr val="1E768C"/>
            </a:solidFill>
            <a:round/>
          </a:ln>
          <a:effectLst>
            <a:outerShdw blurRad="63500" dist="25400" dir="5400000" rotWithShape="0">
              <a:srgbClr val="000000">
                <a:alpha val="45999"/>
              </a:srgbClr>
            </a:outerShdw>
          </a:effectLst>
        </p:spPr>
        <p:txBody>
          <a:bodyPr lIns="0" tIns="0" rIns="0" bIns="0" anchor="ctr"/>
          <a:lstStyle/>
          <a:p>
            <a:pPr lvl="0">
              <a:defRPr sz="18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35" name="Shape 35"/>
          <p:cNvSpPr/>
          <p:nvPr/>
        </p:nvSpPr>
        <p:spPr>
          <a:xfrm>
            <a:off x="3449637" y="3005136"/>
            <a:ext cx="184152" cy="228602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7FC4DD"/>
              </a:gs>
              <a:gs pos="27998">
                <a:srgbClr val="50B8DA"/>
              </a:gs>
              <a:gs pos="100000">
                <a:srgbClr val="1389A6"/>
              </a:gs>
            </a:gsLst>
            <a:lin ang="5400000"/>
          </a:gradFill>
          <a:ln w="3175" cap="rnd">
            <a:solidFill>
              <a:srgbClr val="1E768C"/>
            </a:solidFill>
            <a:round/>
          </a:ln>
          <a:effectLst>
            <a:outerShdw blurRad="63500" dist="25400" dir="5400000" rotWithShape="0">
              <a:srgbClr val="000000">
                <a:alpha val="45999"/>
              </a:srgbClr>
            </a:outerShdw>
          </a:effectLst>
        </p:spPr>
        <p:txBody>
          <a:bodyPr lIns="0" tIns="0" rIns="0" bIns="0" anchor="ctr"/>
          <a:lstStyle/>
          <a:p>
            <a:pPr lvl="0">
              <a:defRPr sz="18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36" name="Shape 3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DEF5FA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DEF5FA"/>
                </a:solidFill>
              </a:rPr>
              <a:t>Başlık Metni</a:t>
            </a:r>
          </a:p>
        </p:txBody>
      </p:sp>
      <p:sp>
        <p:nvSpPr>
          <p:cNvPr id="37" name="Shape 3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Bir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İki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Üç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Dört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Beş</a:t>
            </a:r>
          </a:p>
        </p:txBody>
      </p:sp>
      <p:sp>
        <p:nvSpPr>
          <p:cNvPr id="38" name="Shape 3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DEF5FA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DEF5FA"/>
                </a:solidFill>
              </a:rPr>
              <a:t>Başlık Metni</a:t>
            </a:r>
          </a:p>
        </p:txBody>
      </p:sp>
      <p:sp>
        <p:nvSpPr>
          <p:cNvPr id="44" name="Shape 4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Bir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İki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Üç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Dört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Beş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464646"/>
                </a:solidFill>
              </a:rPr>
              <a:t>Başlık Metni</a:t>
            </a:r>
          </a:p>
        </p:txBody>
      </p:sp>
      <p:sp>
        <p:nvSpPr>
          <p:cNvPr id="47" name="Shape 4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700"/>
              <a:t>Gövde Düzeyi Bir</a:t>
            </a:r>
          </a:p>
          <a:p>
            <a:pPr lvl="1">
              <a:defRPr sz="1800"/>
            </a:pPr>
            <a:r>
              <a:rPr sz="2700"/>
              <a:t>Gövde Düzeyi İki</a:t>
            </a:r>
          </a:p>
          <a:p>
            <a:pPr lvl="2">
              <a:defRPr sz="1800"/>
            </a:pPr>
            <a:r>
              <a:rPr sz="2700"/>
              <a:t>Gövde Düzeyi Üç</a:t>
            </a:r>
          </a:p>
          <a:p>
            <a:pPr lvl="3">
              <a:defRPr sz="1800"/>
            </a:pPr>
            <a:r>
              <a:rPr sz="2700"/>
              <a:t>Gövde Düzeyi Dört</a:t>
            </a:r>
          </a:p>
          <a:p>
            <a:pPr lvl="4">
              <a:defRPr sz="1800"/>
            </a:pPr>
            <a:r>
              <a:rPr sz="2700"/>
              <a:t>Gövde Düzeyi Beş</a:t>
            </a:r>
          </a:p>
        </p:txBody>
      </p:sp>
      <p:sp>
        <p:nvSpPr>
          <p:cNvPr id="48" name="Shape 4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DEF5FA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DEF5FA"/>
                </a:solidFill>
              </a:rPr>
              <a:t>Başlık Metni</a:t>
            </a:r>
          </a:p>
        </p:txBody>
      </p:sp>
      <p:sp>
        <p:nvSpPr>
          <p:cNvPr id="51" name="Shape 5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Bir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İki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Üç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Dört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Beş</a:t>
            </a:r>
          </a:p>
        </p:txBody>
      </p:sp>
      <p:sp>
        <p:nvSpPr>
          <p:cNvPr id="52" name="Shape 5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464646"/>
                </a:solidFill>
              </a:rPr>
              <a:t>Başlık Metni</a:t>
            </a:r>
          </a:p>
        </p:txBody>
      </p:sp>
      <p:sp>
        <p:nvSpPr>
          <p:cNvPr id="55" name="Shape 5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700"/>
              <a:t>Gövde Düzeyi Bir</a:t>
            </a:r>
          </a:p>
          <a:p>
            <a:pPr lvl="1">
              <a:defRPr sz="1800"/>
            </a:pPr>
            <a:r>
              <a:rPr sz="2700"/>
              <a:t>Gövde Düzeyi İki</a:t>
            </a:r>
          </a:p>
          <a:p>
            <a:pPr lvl="2">
              <a:defRPr sz="1800"/>
            </a:pPr>
            <a:r>
              <a:rPr sz="2700"/>
              <a:t>Gövde Düzeyi Üç</a:t>
            </a:r>
          </a:p>
          <a:p>
            <a:pPr lvl="3">
              <a:defRPr sz="1800"/>
            </a:pPr>
            <a:r>
              <a:rPr sz="2700"/>
              <a:t>Gövde Düzeyi Dört</a:t>
            </a:r>
          </a:p>
          <a:p>
            <a:pPr lvl="4">
              <a:defRPr sz="1800"/>
            </a:pPr>
            <a:r>
              <a:rPr sz="2700"/>
              <a:t>Gövde Düzeyi Beş</a:t>
            </a:r>
          </a:p>
        </p:txBody>
      </p:sp>
      <p:sp>
        <p:nvSpPr>
          <p:cNvPr id="56" name="Shape 5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7FC4DD"/>
              </a:gs>
              <a:gs pos="27998">
                <a:srgbClr val="50B8DA"/>
              </a:gs>
              <a:gs pos="100000">
                <a:srgbClr val="1389A6"/>
              </a:gs>
            </a:gsLst>
            <a:lin ang="5400000"/>
          </a:gradFill>
          <a:ln w="3175" cap="rnd">
            <a:solidFill>
              <a:srgbClr val="1E768C"/>
            </a:solidFill>
            <a:round/>
          </a:ln>
          <a:effectLst>
            <a:outerShdw blurRad="63500" dist="25400" dir="5400000" rotWithShape="0">
              <a:srgbClr val="000000">
                <a:alpha val="45999"/>
              </a:srgbClr>
            </a:outerShdw>
          </a:effectLst>
        </p:spPr>
        <p:txBody>
          <a:bodyPr lIns="0" tIns="0" rIns="0" bIns="0" anchor="ctr"/>
          <a:lstStyle/>
          <a:p>
            <a:pPr lvl="0">
              <a:defRPr sz="18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59" name="Shape 5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7FC4DD"/>
              </a:gs>
              <a:gs pos="27998">
                <a:srgbClr val="50B8DA"/>
              </a:gs>
              <a:gs pos="100000">
                <a:srgbClr val="1389A6"/>
              </a:gs>
            </a:gsLst>
            <a:lin ang="5400000"/>
          </a:gradFill>
          <a:ln w="3175" cap="rnd">
            <a:solidFill>
              <a:srgbClr val="1E768C"/>
            </a:solidFill>
            <a:round/>
          </a:ln>
          <a:effectLst>
            <a:outerShdw blurRad="63500" dist="25400" dir="5400000" rotWithShape="0">
              <a:srgbClr val="000000">
                <a:alpha val="45999"/>
              </a:srgbClr>
            </a:outerShdw>
          </a:effectLst>
        </p:spPr>
        <p:txBody>
          <a:bodyPr lIns="0" tIns="0" rIns="0" bIns="0" anchor="ctr"/>
          <a:lstStyle/>
          <a:p>
            <a:pPr lvl="0">
              <a:defRPr sz="18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60" name="Shape 6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DEF5FA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DEF5FA"/>
                </a:solidFill>
              </a:rPr>
              <a:t>Başlık Metni</a:t>
            </a:r>
          </a:p>
        </p:txBody>
      </p:sp>
      <p:sp>
        <p:nvSpPr>
          <p:cNvPr id="61" name="Shape 6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Bir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İki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Üç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Dört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Gövde Düzeyi Beş</a:t>
            </a:r>
          </a:p>
        </p:txBody>
      </p:sp>
      <p:sp>
        <p:nvSpPr>
          <p:cNvPr id="62" name="Shape 6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/>
        </p:nvSpPr>
        <p:spPr>
          <a:xfrm>
            <a:off x="500061" y="5945187"/>
            <a:ext cx="4940303" cy="9207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28"/>
                </a:moveTo>
                <a:lnTo>
                  <a:pt x="21600" y="21600"/>
                </a:lnTo>
                <a:lnTo>
                  <a:pt x="16039" y="21600"/>
                </a:lnTo>
                <a:lnTo>
                  <a:pt x="3" y="0"/>
                </a:lnTo>
              </a:path>
            </a:pathLst>
          </a:custGeom>
          <a:solidFill>
            <a:srgbClr val="9FCBDC">
              <a:alpha val="39999"/>
            </a:srgbClr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defRPr sz="18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3" name="Shape 3"/>
          <p:cNvSpPr/>
          <p:nvPr/>
        </p:nvSpPr>
        <p:spPr>
          <a:xfrm>
            <a:off x="485775" y="5938837"/>
            <a:ext cx="3690938" cy="9334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21490"/>
                </a:lnTo>
                <a:lnTo>
                  <a:pt x="17057" y="21600"/>
                </a:lnTo>
                <a:lnTo>
                  <a:pt x="46" y="147"/>
                </a:lnTo>
              </a:path>
            </a:pathLst>
          </a:custGeom>
          <a:solidFill/>
          <a:ln w="12700">
            <a:miter lim="400000"/>
          </a:ln>
        </p:spPr>
        <p:txBody>
          <a:bodyPr lIns="0" tIns="0" rIns="0" bIns="0"/>
          <a:lstStyle/>
          <a:p>
            <a:pPr lvl="0">
              <a:defRPr sz="18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pic>
        <p:nvPicPr>
          <p:cNvPr id="4" name="image1.png"/>
          <p:cNvPicPr/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-12700" y="5784850"/>
            <a:ext cx="3414713" cy="10922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image2.png"/>
          <p:cNvPicPr/>
          <p:nvPr/>
        </p:nvPicPr>
        <p:blipFill>
          <a:blip r:embed="rId14">
            <a:extLst/>
          </a:blip>
          <a:stretch>
            <a:fillRect/>
          </a:stretch>
        </p:blipFill>
        <p:spPr>
          <a:xfrm>
            <a:off x="-19050" y="5772150"/>
            <a:ext cx="3421063" cy="1109663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6"/>
          <p:cNvSpPr>
            <a:spLocks noGrp="1"/>
          </p:cNvSpPr>
          <p:nvPr>
            <p:ph type="sldNum" sz="quarter" idx="2"/>
          </p:nvPr>
        </p:nvSpPr>
        <p:spPr>
          <a:xfrm>
            <a:off x="8647111" y="6522531"/>
            <a:ext cx="366714" cy="25133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 anchor="b">
            <a:spAutoFit/>
          </a:bodyPr>
          <a:lstStyle>
            <a:lvl1pPr algn="r">
              <a:defRPr sz="1000"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7" name="Shape 7"/>
          <p:cNvSpPr>
            <a:spLocks noGrp="1"/>
          </p:cNvSpPr>
          <p:nvPr>
            <p:ph type="title"/>
          </p:nvPr>
        </p:nvSpPr>
        <p:spPr>
          <a:xfrm>
            <a:off x="457200" y="211136"/>
            <a:ext cx="8229600" cy="12700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ctr"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464646"/>
                </a:solidFill>
              </a:rPr>
              <a:t>Başlık Metni</a:t>
            </a:r>
          </a:p>
        </p:txBody>
      </p:sp>
      <p:sp>
        <p:nvSpPr>
          <p:cNvPr id="8" name="Shape 8"/>
          <p:cNvSpPr>
            <a:spLocks noGrp="1"/>
          </p:cNvSpPr>
          <p:nvPr>
            <p:ph type="body" idx="1"/>
          </p:nvPr>
        </p:nvSpPr>
        <p:spPr>
          <a:xfrm>
            <a:off x="457200" y="1481137"/>
            <a:ext cx="8229600" cy="53768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/>
          <a:lstStyle/>
          <a:p>
            <a:pPr lvl="0">
              <a:defRPr sz="1800"/>
            </a:pPr>
            <a:r>
              <a:rPr sz="2700"/>
              <a:t>Gövde Düzeyi Bir</a:t>
            </a:r>
          </a:p>
          <a:p>
            <a:pPr lvl="1">
              <a:defRPr sz="1800"/>
            </a:pPr>
            <a:r>
              <a:rPr sz="2700"/>
              <a:t>Gövde Düzeyi İki</a:t>
            </a:r>
          </a:p>
          <a:p>
            <a:pPr lvl="2">
              <a:defRPr sz="1800"/>
            </a:pPr>
            <a:r>
              <a:rPr sz="2700"/>
              <a:t>Gövde Düzeyi Üç</a:t>
            </a:r>
          </a:p>
          <a:p>
            <a:pPr lvl="3">
              <a:defRPr sz="1800"/>
            </a:pPr>
            <a:r>
              <a:rPr sz="2700"/>
              <a:t>Gövde Düzeyi Dört</a:t>
            </a:r>
          </a:p>
          <a:p>
            <a:pPr lvl="4">
              <a:defRPr sz="1800"/>
            </a:pPr>
            <a:r>
              <a:rPr sz="2700"/>
              <a:t>Gövde Düzeyi Beş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>
        <a:defRPr sz="4100" b="1">
          <a:solidFill>
            <a:srgbClr val="464646"/>
          </a:solidFill>
          <a:latin typeface="Lucida Sans Unicode"/>
          <a:ea typeface="Lucida Sans Unicode"/>
          <a:cs typeface="Lucida Sans Unicode"/>
          <a:sym typeface="Lucida Sans Unicode"/>
        </a:defRPr>
      </a:lvl1pPr>
      <a:lvl2pPr>
        <a:defRPr sz="4100" b="1">
          <a:solidFill>
            <a:srgbClr val="464646"/>
          </a:solidFill>
          <a:latin typeface="Lucida Sans Unicode"/>
          <a:ea typeface="Lucida Sans Unicode"/>
          <a:cs typeface="Lucida Sans Unicode"/>
          <a:sym typeface="Lucida Sans Unicode"/>
        </a:defRPr>
      </a:lvl2pPr>
      <a:lvl3pPr>
        <a:defRPr sz="4100" b="1">
          <a:solidFill>
            <a:srgbClr val="464646"/>
          </a:solidFill>
          <a:latin typeface="Lucida Sans Unicode"/>
          <a:ea typeface="Lucida Sans Unicode"/>
          <a:cs typeface="Lucida Sans Unicode"/>
          <a:sym typeface="Lucida Sans Unicode"/>
        </a:defRPr>
      </a:lvl3pPr>
      <a:lvl4pPr>
        <a:defRPr sz="4100" b="1">
          <a:solidFill>
            <a:srgbClr val="464646"/>
          </a:solidFill>
          <a:latin typeface="Lucida Sans Unicode"/>
          <a:ea typeface="Lucida Sans Unicode"/>
          <a:cs typeface="Lucida Sans Unicode"/>
          <a:sym typeface="Lucida Sans Unicode"/>
        </a:defRPr>
      </a:lvl4pPr>
      <a:lvl5pPr>
        <a:defRPr sz="4100" b="1">
          <a:solidFill>
            <a:srgbClr val="464646"/>
          </a:solidFill>
          <a:latin typeface="Lucida Sans Unicode"/>
          <a:ea typeface="Lucida Sans Unicode"/>
          <a:cs typeface="Lucida Sans Unicode"/>
          <a:sym typeface="Lucida Sans Unicode"/>
        </a:defRPr>
      </a:lvl5pPr>
      <a:lvl6pPr>
        <a:defRPr sz="4100" b="1">
          <a:solidFill>
            <a:srgbClr val="464646"/>
          </a:solidFill>
          <a:latin typeface="Lucida Sans Unicode"/>
          <a:ea typeface="Lucida Sans Unicode"/>
          <a:cs typeface="Lucida Sans Unicode"/>
          <a:sym typeface="Lucida Sans Unicode"/>
        </a:defRPr>
      </a:lvl6pPr>
      <a:lvl7pPr>
        <a:defRPr sz="4100" b="1">
          <a:solidFill>
            <a:srgbClr val="464646"/>
          </a:solidFill>
          <a:latin typeface="Lucida Sans Unicode"/>
          <a:ea typeface="Lucida Sans Unicode"/>
          <a:cs typeface="Lucida Sans Unicode"/>
          <a:sym typeface="Lucida Sans Unicode"/>
        </a:defRPr>
      </a:lvl7pPr>
      <a:lvl8pPr>
        <a:defRPr sz="4100" b="1">
          <a:solidFill>
            <a:srgbClr val="464646"/>
          </a:solidFill>
          <a:latin typeface="Lucida Sans Unicode"/>
          <a:ea typeface="Lucida Sans Unicode"/>
          <a:cs typeface="Lucida Sans Unicode"/>
          <a:sym typeface="Lucida Sans Unicode"/>
        </a:defRPr>
      </a:lvl8pPr>
      <a:lvl9pPr>
        <a:defRPr sz="4100" b="1">
          <a:solidFill>
            <a:srgbClr val="464646"/>
          </a:solidFill>
          <a:latin typeface="Lucida Sans Unicode"/>
          <a:ea typeface="Lucida Sans Unicode"/>
          <a:cs typeface="Lucida Sans Unicode"/>
          <a:sym typeface="Lucida Sans Unicode"/>
        </a:defRPr>
      </a:lvl9pPr>
    </p:titleStyle>
    <p:bodyStyle>
      <a:lvl1pPr marL="365125" indent="-255586">
        <a:spcBef>
          <a:spcPts val="400"/>
        </a:spcBef>
        <a:buClr>
          <a:srgbClr val="2DA2BF"/>
        </a:buClr>
        <a:buSzPct val="68000"/>
        <a:buFont typeface="Wingdings 3"/>
        <a:buChar char="●"/>
        <a:defRPr sz="2700">
          <a:latin typeface="Lucida Sans Unicode"/>
          <a:ea typeface="Lucida Sans Unicode"/>
          <a:cs typeface="Lucida Sans Unicode"/>
          <a:sym typeface="Lucida Sans Unicode"/>
        </a:defRPr>
      </a:lvl1pPr>
      <a:lvl2pPr marL="660468" indent="-268356">
        <a:spcBef>
          <a:spcPts val="400"/>
        </a:spcBef>
        <a:buClr>
          <a:srgbClr val="2DA2BF"/>
        </a:buClr>
        <a:buSzPct val="100000"/>
        <a:buFont typeface="Wingdings 3"/>
        <a:buChar char="◦"/>
        <a:defRPr sz="2700">
          <a:latin typeface="Lucida Sans Unicode"/>
          <a:ea typeface="Lucida Sans Unicode"/>
          <a:cs typeface="Lucida Sans Unicode"/>
          <a:sym typeface="Lucida Sans Unicode"/>
        </a:defRPr>
      </a:lvl2pPr>
      <a:lvl3pPr marL="924150" indent="-293913">
        <a:spcBef>
          <a:spcPts val="400"/>
        </a:spcBef>
        <a:buClr>
          <a:srgbClr val="2DA2BF"/>
        </a:buClr>
        <a:buSzPct val="100000"/>
        <a:buFont typeface="Wingdings 3"/>
        <a:buChar char="●"/>
        <a:defRPr sz="2700">
          <a:latin typeface="Lucida Sans Unicode"/>
          <a:ea typeface="Lucida Sans Unicode"/>
          <a:cs typeface="Lucida Sans Unicode"/>
          <a:sym typeface="Lucida Sans Unicode"/>
        </a:defRPr>
      </a:lvl3pPr>
      <a:lvl4pPr marL="1239251" indent="-324851">
        <a:spcBef>
          <a:spcPts val="400"/>
        </a:spcBef>
        <a:buClr>
          <a:srgbClr val="2DA2BF"/>
        </a:buClr>
        <a:buSzPct val="100000"/>
        <a:buFont typeface="Wingdings 3"/>
        <a:buChar char="●"/>
        <a:defRPr sz="2700">
          <a:latin typeface="Lucida Sans Unicode"/>
          <a:ea typeface="Lucida Sans Unicode"/>
          <a:cs typeface="Lucida Sans Unicode"/>
          <a:sym typeface="Lucida Sans Unicode"/>
        </a:defRPr>
      </a:lvl4pPr>
      <a:lvl5pPr marL="1451610" indent="-308610">
        <a:spcBef>
          <a:spcPts val="400"/>
        </a:spcBef>
        <a:buClr>
          <a:srgbClr val="2DA2BF"/>
        </a:buClr>
        <a:buSzPct val="100000"/>
        <a:buFont typeface="Wingdings 3"/>
        <a:buChar char="●"/>
        <a:defRPr sz="2700">
          <a:latin typeface="Lucida Sans Unicode"/>
          <a:ea typeface="Lucida Sans Unicode"/>
          <a:cs typeface="Lucida Sans Unicode"/>
          <a:sym typeface="Lucida Sans Unicode"/>
        </a:defRPr>
      </a:lvl5pPr>
      <a:lvl6pPr marL="1908810" indent="-308610">
        <a:spcBef>
          <a:spcPts val="400"/>
        </a:spcBef>
        <a:buClr>
          <a:srgbClr val="2DA2BF"/>
        </a:buClr>
        <a:buSzPct val="100000"/>
        <a:buFont typeface="Wingdings 3"/>
        <a:buChar char="•"/>
        <a:defRPr sz="2700">
          <a:latin typeface="Lucida Sans Unicode"/>
          <a:ea typeface="Lucida Sans Unicode"/>
          <a:cs typeface="Lucida Sans Unicode"/>
          <a:sym typeface="Lucida Sans Unicode"/>
        </a:defRPr>
      </a:lvl6pPr>
      <a:lvl7pPr marL="2366010" indent="-308610">
        <a:spcBef>
          <a:spcPts val="400"/>
        </a:spcBef>
        <a:buClr>
          <a:srgbClr val="2DA2BF"/>
        </a:buClr>
        <a:buSzPct val="100000"/>
        <a:buFont typeface="Wingdings 3"/>
        <a:buChar char="•"/>
        <a:defRPr sz="2700">
          <a:latin typeface="Lucida Sans Unicode"/>
          <a:ea typeface="Lucida Sans Unicode"/>
          <a:cs typeface="Lucida Sans Unicode"/>
          <a:sym typeface="Lucida Sans Unicode"/>
        </a:defRPr>
      </a:lvl7pPr>
      <a:lvl8pPr marL="2823210" indent="-308610">
        <a:spcBef>
          <a:spcPts val="400"/>
        </a:spcBef>
        <a:buClr>
          <a:srgbClr val="2DA2BF"/>
        </a:buClr>
        <a:buSzPct val="100000"/>
        <a:buFont typeface="Wingdings 3"/>
        <a:buChar char="•"/>
        <a:defRPr sz="2700">
          <a:latin typeface="Lucida Sans Unicode"/>
          <a:ea typeface="Lucida Sans Unicode"/>
          <a:cs typeface="Lucida Sans Unicode"/>
          <a:sym typeface="Lucida Sans Unicode"/>
        </a:defRPr>
      </a:lvl8pPr>
      <a:lvl9pPr marL="3280409" indent="-308609">
        <a:spcBef>
          <a:spcPts val="400"/>
        </a:spcBef>
        <a:buClr>
          <a:srgbClr val="2DA2BF"/>
        </a:buClr>
        <a:buSzPct val="100000"/>
        <a:buFont typeface="Wingdings 3"/>
        <a:buChar char="•"/>
        <a:defRPr sz="2700">
          <a:latin typeface="Lucida Sans Unicode"/>
          <a:ea typeface="Lucida Sans Unicode"/>
          <a:cs typeface="Lucida Sans Unicode"/>
          <a:sym typeface="Lucida Sans Unicode"/>
        </a:defRPr>
      </a:lvl9pPr>
    </p:bodyStyle>
    <p:otherStyle>
      <a:lvl1pPr algn="r">
        <a:defRPr sz="1000">
          <a:solidFill>
            <a:schemeClr val="tx1"/>
          </a:solidFill>
          <a:latin typeface="+mn-lt"/>
          <a:ea typeface="+mn-ea"/>
          <a:cs typeface="+mn-cs"/>
          <a:sym typeface="Lucida Sans Unicode"/>
        </a:defRPr>
      </a:lvl1pPr>
      <a:lvl2pPr algn="r">
        <a:defRPr sz="1000">
          <a:solidFill>
            <a:schemeClr val="tx1"/>
          </a:solidFill>
          <a:latin typeface="+mn-lt"/>
          <a:ea typeface="+mn-ea"/>
          <a:cs typeface="+mn-cs"/>
          <a:sym typeface="Lucida Sans Unicode"/>
        </a:defRPr>
      </a:lvl2pPr>
      <a:lvl3pPr algn="r">
        <a:defRPr sz="1000">
          <a:solidFill>
            <a:schemeClr val="tx1"/>
          </a:solidFill>
          <a:latin typeface="+mn-lt"/>
          <a:ea typeface="+mn-ea"/>
          <a:cs typeface="+mn-cs"/>
          <a:sym typeface="Lucida Sans Unicode"/>
        </a:defRPr>
      </a:lvl3pPr>
      <a:lvl4pPr algn="r">
        <a:defRPr sz="1000">
          <a:solidFill>
            <a:schemeClr val="tx1"/>
          </a:solidFill>
          <a:latin typeface="+mn-lt"/>
          <a:ea typeface="+mn-ea"/>
          <a:cs typeface="+mn-cs"/>
          <a:sym typeface="Lucida Sans Unicode"/>
        </a:defRPr>
      </a:lvl4pPr>
      <a:lvl5pPr algn="r">
        <a:defRPr sz="1000">
          <a:solidFill>
            <a:schemeClr val="tx1"/>
          </a:solidFill>
          <a:latin typeface="+mn-lt"/>
          <a:ea typeface="+mn-ea"/>
          <a:cs typeface="+mn-cs"/>
          <a:sym typeface="Lucida Sans Unicode"/>
        </a:defRPr>
      </a:lvl5pPr>
      <a:lvl6pPr algn="r">
        <a:defRPr sz="1000">
          <a:solidFill>
            <a:schemeClr val="tx1"/>
          </a:solidFill>
          <a:latin typeface="+mn-lt"/>
          <a:ea typeface="+mn-ea"/>
          <a:cs typeface="+mn-cs"/>
          <a:sym typeface="Lucida Sans Unicode"/>
        </a:defRPr>
      </a:lvl6pPr>
      <a:lvl7pPr algn="r">
        <a:defRPr sz="1000">
          <a:solidFill>
            <a:schemeClr val="tx1"/>
          </a:solidFill>
          <a:latin typeface="+mn-lt"/>
          <a:ea typeface="+mn-ea"/>
          <a:cs typeface="+mn-cs"/>
          <a:sym typeface="Lucida Sans Unicode"/>
        </a:defRPr>
      </a:lvl7pPr>
      <a:lvl8pPr algn="r">
        <a:defRPr sz="1000">
          <a:solidFill>
            <a:schemeClr val="tx1"/>
          </a:solidFill>
          <a:latin typeface="+mn-lt"/>
          <a:ea typeface="+mn-ea"/>
          <a:cs typeface="+mn-cs"/>
          <a:sym typeface="Lucida Sans Unicode"/>
        </a:defRPr>
      </a:lvl8pPr>
      <a:lvl9pPr algn="r">
        <a:defRPr sz="1000">
          <a:solidFill>
            <a:schemeClr val="tx1"/>
          </a:solidFill>
          <a:latin typeface="+mn-lt"/>
          <a:ea typeface="+mn-ea"/>
          <a:cs typeface="+mn-cs"/>
          <a:sym typeface="Lucida Sans Unicod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8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8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6.jpeg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8.png"/><Relationship Id="rId4" Type="http://schemas.openxmlformats.org/officeDocument/2006/relationships/image" Target="../media/image107.jpeg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3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12.jpeg"/><Relationship Id="rId5" Type="http://schemas.openxmlformats.org/officeDocument/2006/relationships/image" Target="../media/image111.png"/><Relationship Id="rId4" Type="http://schemas.openxmlformats.org/officeDocument/2006/relationships/image" Target="../media/image110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>
            <a:spLocks noGrp="1"/>
          </p:cNvSpPr>
          <p:nvPr>
            <p:ph type="body" idx="4294967295"/>
          </p:nvPr>
        </p:nvSpPr>
        <p:spPr>
          <a:xfrm>
            <a:off x="3571875" y="5357812"/>
            <a:ext cx="5572125" cy="1285877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0" lvl="0" indent="0">
              <a:buSzTx/>
              <a:buNone/>
              <a:defRPr sz="1800"/>
            </a:pPr>
            <a:endParaRPr sz="2400" b="1" i="1" dirty="0">
              <a:solidFill>
                <a:srgbClr val="F2F2F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" name="Shape 67"/>
          <p:cNvSpPr/>
          <p:nvPr/>
        </p:nvSpPr>
        <p:spPr>
          <a:xfrm>
            <a:off x="1428750" y="2428875"/>
            <a:ext cx="6572250" cy="15049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ctr" defTabSz="786383">
              <a:defRPr sz="3300">
                <a:ln w="7044">
                  <a:solidFill>
                    <a:srgbClr val="DEF5FA"/>
                  </a:solidFill>
                </a:ln>
                <a:solidFill>
                  <a:srgbClr val="7030A0"/>
                </a:solidFill>
                <a:effectLst>
                  <a:outerShdw blurRad="50800" dist="30892" dir="2700000" rotWithShape="0">
                    <a:srgbClr val="C0C0C0">
                      <a:alpha val="79998"/>
                    </a:srgbClr>
                  </a:outerShdw>
                </a:effectLst>
                <a:latin typeface="Impact"/>
                <a:ea typeface="Impact"/>
                <a:cs typeface="Impact"/>
                <a:sym typeface="Impact"/>
              </a:defRPr>
            </a:lvl1pPr>
          </a:lstStyle>
          <a:p>
            <a:pPr lvl="0">
              <a:defRPr sz="1800">
                <a:ln w="9525">
                  <a:noFill/>
                </a:ln>
                <a:solidFill>
                  <a:srgbClr val="000000"/>
                </a:solidFill>
                <a:effectLst/>
              </a:defRPr>
            </a:pPr>
            <a:r>
              <a:rPr sz="3300">
                <a:ln w="7044">
                  <a:solidFill>
                    <a:srgbClr val="DEF5FA"/>
                  </a:solidFill>
                </a:ln>
                <a:solidFill>
                  <a:srgbClr val="7030A0"/>
                </a:solidFill>
                <a:effectLst>
                  <a:outerShdw blurRad="50800" dist="30892" dir="2700000" rotWithShape="0">
                    <a:srgbClr val="C0C0C0">
                      <a:alpha val="79998"/>
                    </a:srgbClr>
                  </a:outerShdw>
                </a:effectLst>
              </a:rPr>
              <a:t>STRES VE  STRESLE BAŞETME  </a:t>
            </a:r>
            <a:endParaRPr sz="3000">
              <a:ln w="7044">
                <a:solidFill>
                  <a:srgbClr val="DEF5FA"/>
                </a:solidFill>
              </a:ln>
              <a:solidFill>
                <a:srgbClr val="7030A0"/>
              </a:solidFill>
              <a:effectLst>
                <a:outerShdw blurRad="50800" dist="30892" dir="2700000" rotWithShape="0">
                  <a:srgbClr val="C0C0C0">
                    <a:alpha val="79998"/>
                  </a:srgbClr>
                </a:outerShdw>
              </a:effectLst>
              <a:latin typeface="Lucida Sans Unicode"/>
              <a:ea typeface="Lucida Sans Unicode"/>
              <a:cs typeface="Lucida Sans Unicode"/>
              <a:sym typeface="Lucida Sans Unicode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>
            <a:spLocks noGrp="1"/>
          </p:cNvSpPr>
          <p:nvPr>
            <p:ph type="body" idx="4294967295"/>
          </p:nvPr>
        </p:nvSpPr>
        <p:spPr>
          <a:xfrm>
            <a:off x="457199" y="1481137"/>
            <a:ext cx="5686427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buChar char=""/>
              <a:defRPr sz="1800"/>
            </a:pPr>
            <a:endParaRPr/>
          </a:p>
          <a:p>
            <a:pPr lvl="0">
              <a:buChar char=""/>
              <a:defRPr sz="1800"/>
            </a:pPr>
            <a:endParaRPr/>
          </a:p>
          <a:p>
            <a:pPr lvl="0">
              <a:buChar char=""/>
              <a:defRPr sz="1800"/>
            </a:pPr>
            <a:endParaRPr/>
          </a:p>
          <a:p>
            <a:pPr marL="492918" lvl="0" indent="-383380">
              <a:buChar char=""/>
              <a:defRPr sz="1800"/>
            </a:pPr>
            <a:r>
              <a:rPr sz="2700"/>
              <a:t>STRESİN  TANIMI HERKESE GÖRE DEĞİŞİR</a:t>
            </a:r>
          </a:p>
        </p:txBody>
      </p:sp>
      <p:sp>
        <p:nvSpPr>
          <p:cNvPr id="70" name="Shape 70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defRPr>
                <a:effectLst>
                  <a:outerShdw blurRad="12700" dist="25400" dir="2700000" rotWithShape="0">
                    <a:srgbClr val="DDDDDD"/>
                  </a:outerShdw>
                </a:effectLst>
              </a:defRPr>
            </a:pPr>
            <a:endParaRPr/>
          </a:p>
        </p:txBody>
      </p:sp>
      <p:pic>
        <p:nvPicPr>
          <p:cNvPr id="71" name="image3.jpeg" descr="http://t0.gstatic.com/images?q=tbn:ANd9GcRqvsXx0Zf2OLffsRfi0JgSscb4Cyk6pXN7pNogm03HW0PHHfKBW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429375" y="2214561"/>
            <a:ext cx="1971675" cy="23241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/>
          </p:cNvSpPr>
          <p:nvPr>
            <p:ph type="body" idx="1"/>
          </p:nvPr>
        </p:nvSpPr>
        <p:spPr>
          <a:xfrm>
            <a:off x="457200" y="474264"/>
            <a:ext cx="8229600" cy="55328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492918" indent="-383380">
              <a:buChar char=""/>
            </a:lvl1pPr>
          </a:lstStyle>
          <a:p>
            <a:pPr lvl="0">
              <a:defRPr sz="1800"/>
            </a:pPr>
            <a:r>
              <a:rPr sz="2700"/>
              <a:t>Stresin kelime anlamına bakıldığında latincede estrictia eski fransızcada estree kelimesinden geldiği görülür anlamı zorlanma gerilme ve baskıdır</a:t>
            </a:r>
          </a:p>
        </p:txBody>
      </p:sp>
      <p:pic>
        <p:nvPicPr>
          <p:cNvPr id="74" name="image4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02844" y="2323687"/>
            <a:ext cx="7138312" cy="297429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>
            <a:spLocks noGrp="1"/>
          </p:cNvSpPr>
          <p:nvPr>
            <p:ph type="body" idx="4294967295"/>
          </p:nvPr>
        </p:nvSpPr>
        <p:spPr>
          <a:xfrm>
            <a:off x="457200" y="1481137"/>
            <a:ext cx="82296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buChar char=""/>
              <a:defRPr sz="1800"/>
            </a:pPr>
            <a:endParaRPr/>
          </a:p>
          <a:p>
            <a:pPr lvl="0">
              <a:buChar char=""/>
              <a:defRPr sz="1800"/>
            </a:pPr>
            <a:endParaRPr/>
          </a:p>
          <a:p>
            <a:pPr marL="492918" lvl="0" indent="-383380">
              <a:buChar char=""/>
              <a:defRPr sz="1800"/>
            </a:pPr>
            <a:r>
              <a:rPr sz="2700"/>
              <a:t>Stres tanımı ilk kez 17.yy da fizikçi Robert HOOKE  tarafından kullanılmıştır.</a:t>
            </a:r>
          </a:p>
          <a:p>
            <a:pPr lvl="0">
              <a:buChar char=""/>
              <a:defRPr sz="1800"/>
            </a:pPr>
            <a:endParaRPr sz="2700"/>
          </a:p>
          <a:p>
            <a:pPr marL="492918" lvl="0" indent="-383380">
              <a:buChar char=""/>
              <a:defRPr sz="1800"/>
            </a:pPr>
            <a:r>
              <a:rPr sz="2700"/>
              <a:t>Elastiki nesne ve ona uygulana dış güç olarak tanımlamıştır.</a:t>
            </a:r>
          </a:p>
        </p:txBody>
      </p:sp>
      <p:sp>
        <p:nvSpPr>
          <p:cNvPr id="77" name="Shape 77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defRPr>
                <a:effectLst>
                  <a:outerShdw blurRad="12700" dist="25400" dir="2700000" rotWithShape="0">
                    <a:srgbClr val="DDDDDD"/>
                  </a:outerShdw>
                </a:effectLst>
              </a:defRPr>
            </a:pPr>
            <a:endParaRPr/>
          </a:p>
        </p:txBody>
      </p:sp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endParaRPr/>
          </a:p>
        </p:txBody>
      </p:sp>
      <p:sp>
        <p:nvSpPr>
          <p:cNvPr id="80" name="Shape 80"/>
          <p:cNvSpPr>
            <a:spLocks noGrp="1"/>
          </p:cNvSpPr>
          <p:nvPr>
            <p:ph type="body" idx="1"/>
          </p:nvPr>
        </p:nvSpPr>
        <p:spPr>
          <a:xfrm>
            <a:off x="457200" y="1481137"/>
            <a:ext cx="82296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492918" indent="-383380">
              <a:buChar char=""/>
            </a:lvl1pPr>
          </a:lstStyle>
          <a:p>
            <a:pPr lvl="0">
              <a:defRPr sz="1800"/>
            </a:pPr>
            <a:r>
              <a:rPr sz="2700"/>
              <a:t>Thomas Young; 18.yy da stresi ‘stres maddenin kendi içinde olan bir güç yada dirençtir’ olarak tanımlamıştır.                                                              </a:t>
            </a:r>
          </a:p>
        </p:txBody>
      </p:sp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body" idx="4294967295"/>
          </p:nvPr>
        </p:nvSpPr>
        <p:spPr>
          <a:xfrm>
            <a:off x="685800" y="2438400"/>
            <a:ext cx="7696200" cy="3048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492918" indent="-383380">
              <a:buChar char=""/>
            </a:lvl1pPr>
          </a:lstStyle>
          <a:p>
            <a:pPr lvl="0">
              <a:defRPr sz="1800"/>
            </a:pPr>
            <a:r>
              <a:rPr sz="2700"/>
              <a:t>Organizmanın fiziksel ve ruhsal sınırlarının tehdit edilmesi ve zorlanması ile ortaya çıkan psikolojik bir durumdur.</a:t>
            </a:r>
          </a:p>
        </p:txBody>
      </p:sp>
      <p:pic>
        <p:nvPicPr>
          <p:cNvPr id="83" name="image5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593082" y="-39589"/>
            <a:ext cx="3340102" cy="24257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image5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5561" y="1835150"/>
            <a:ext cx="8650290" cy="30972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image6.png" descr="pic186628xy8it1ui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image7.png" descr="pic208512pj5ue9hx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467850" cy="724058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image8.png" descr="trippy1un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/>
          <p:nvPr/>
        </p:nvSpPr>
        <p:spPr>
          <a:xfrm>
            <a:off x="539750" y="174046"/>
            <a:ext cx="8064500" cy="5139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600" b="1">
                <a:solidFill>
                  <a:srgbClr val="FF0066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600" b="1">
                <a:solidFill>
                  <a:srgbClr val="FF0066"/>
                </a:solidFill>
              </a:rPr>
              <a:t>Cevabınız evet ise şunu dinleyin</a:t>
            </a:r>
          </a:p>
        </p:txBody>
      </p:sp>
      <p:pic>
        <p:nvPicPr>
          <p:cNvPr id="94" name="image9.png" descr="http://yelims5.free.fr/TopOuNul/SuperNul03.g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995614" y="3059111"/>
            <a:ext cx="276227" cy="161927"/>
          </a:xfrm>
          <a:prstGeom prst="rect">
            <a:avLst/>
          </a:prstGeom>
          <a:ln w="12700">
            <a:miter lim="400000"/>
          </a:ln>
        </p:spPr>
      </p:pic>
      <p:sp>
        <p:nvSpPr>
          <p:cNvPr id="95" name="Shape 95"/>
          <p:cNvSpPr/>
          <p:nvPr/>
        </p:nvSpPr>
        <p:spPr>
          <a:xfrm>
            <a:off x="198437" y="695176"/>
            <a:ext cx="8604251" cy="54676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/>
          <a:p>
            <a:pPr lvl="0">
              <a:defRPr sz="1800"/>
            </a:pPr>
            <a:r>
              <a:rPr sz="3600">
                <a:latin typeface="Lucida Sans Unicode"/>
                <a:ea typeface="Lucida Sans Unicode"/>
                <a:cs typeface="Lucida Sans Unicode"/>
                <a:sym typeface="Lucida Sans Unicode"/>
              </a:rPr>
              <a:t>Bu resimler A.B.D de yapılan bir araştırmada kişiler üzerinde sinir ve stres araştırmaları için kullanılan resimler. </a:t>
            </a:r>
          </a:p>
          <a:p>
            <a:pPr lvl="0">
              <a:defRPr sz="1800"/>
            </a:pPr>
            <a:r>
              <a:rPr sz="3600">
                <a:latin typeface="Lucida Sans Unicode"/>
                <a:ea typeface="Lucida Sans Unicode"/>
                <a:cs typeface="Lucida Sans Unicode"/>
                <a:sym typeface="Lucida Sans Unicode"/>
              </a:rPr>
              <a:t>-Resimlerdeki hareketi durdurmak için stres seviyesinin en altta olması gerekiyor.</a:t>
            </a:r>
            <a:r>
              <a:rPr sz="3600">
                <a:solidFill>
                  <a:srgbClr val="FF8119"/>
                </a:solidFill>
                <a:latin typeface="Lucida Sans Unicode"/>
                <a:ea typeface="Lucida Sans Unicode"/>
                <a:cs typeface="Lucida Sans Unicode"/>
                <a:sym typeface="Lucida Sans Unicode"/>
              </a:rPr>
              <a:t>            </a:t>
            </a:r>
            <a:r>
              <a:rPr sz="3600" b="1">
                <a:solidFill>
                  <a:srgbClr val="FF0000"/>
                </a:solidFill>
                <a:effectLst>
                  <a:outerShdw blurRad="12700" dist="25400" dir="2700000" rotWithShape="0">
                    <a:srgbClr val="DDDDDD"/>
                  </a:outerShdw>
                </a:effectLst>
                <a:latin typeface="Lucida Sans Unicode"/>
                <a:ea typeface="Lucida Sans Unicode"/>
                <a:cs typeface="Lucida Sans Unicode"/>
                <a:sym typeface="Lucida Sans Unicode"/>
              </a:rPr>
              <a:t>Resimleri durduramazsanız çok streslisiniz demektir.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/>
          </p:cNvSpPr>
          <p:nvPr>
            <p:ph type="body" idx="4294967295"/>
          </p:nvPr>
        </p:nvSpPr>
        <p:spPr>
          <a:xfrm>
            <a:off x="457200" y="3512642"/>
            <a:ext cx="8229600" cy="2494459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92918" lvl="0" indent="-383380">
              <a:buChar char=""/>
              <a:defRPr sz="1800"/>
            </a:pPr>
            <a:r>
              <a:rPr sz="2700"/>
              <a:t>Genetik yapımız 50.000 yıldır hiç değişmedi</a:t>
            </a:r>
          </a:p>
          <a:p>
            <a:pPr marL="492918" lvl="0" indent="-383380">
              <a:buChar char=""/>
              <a:defRPr sz="1800"/>
            </a:pPr>
            <a:r>
              <a:rPr sz="2700"/>
              <a:t>Bedenlerimiz mağara adamının bedeni olmayı sürdürüyor.</a:t>
            </a:r>
          </a:p>
          <a:p>
            <a:pPr marL="492918" lvl="0" indent="-383380">
              <a:buChar char=""/>
              <a:defRPr sz="1800"/>
            </a:pPr>
            <a:r>
              <a:rPr sz="2700"/>
              <a:t>Bedensel olarak tepkilerimiz mağara adamıyla aynı</a:t>
            </a:r>
          </a:p>
        </p:txBody>
      </p:sp>
      <p:pic>
        <p:nvPicPr>
          <p:cNvPr id="98" name="image6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11155" y="-214722"/>
            <a:ext cx="4940302" cy="371953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/>
          </p:cNvSpPr>
          <p:nvPr>
            <p:ph type="body" idx="4294967295"/>
          </p:nvPr>
        </p:nvSpPr>
        <p:spPr>
          <a:xfrm>
            <a:off x="457200" y="1481137"/>
            <a:ext cx="82296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92918" lvl="0" indent="-383380">
              <a:buChar char=""/>
              <a:defRPr sz="1800"/>
            </a:pPr>
            <a:r>
              <a:rPr sz="2700"/>
              <a:t>Artık mağaralarda oturmuyoruz</a:t>
            </a:r>
          </a:p>
          <a:p>
            <a:pPr marL="492918" lvl="0" indent="-383380">
              <a:buChar char=""/>
              <a:defRPr sz="1800"/>
            </a:pPr>
            <a:r>
              <a:rPr sz="2700"/>
              <a:t>Fakat artık uygar ayılarla başetmek zorundayız</a:t>
            </a:r>
          </a:p>
        </p:txBody>
      </p:sp>
      <p:sp>
        <p:nvSpPr>
          <p:cNvPr id="101" name="Shape 101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defRPr>
                <a:effectLst>
                  <a:outerShdw blurRad="12700" dist="25400" dir="2700000" rotWithShape="0">
                    <a:srgbClr val="DDDDDD"/>
                  </a:outerShdw>
                </a:effectLst>
              </a:defRPr>
            </a:pPr>
            <a:endParaRPr/>
          </a:p>
        </p:txBody>
      </p:sp>
      <p:pic>
        <p:nvPicPr>
          <p:cNvPr id="102" name="image7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35112" y="2596450"/>
            <a:ext cx="5073776" cy="380043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>
            <a:spLocks noGrp="1"/>
          </p:cNvSpPr>
          <p:nvPr>
            <p:ph type="body" idx="4294967295"/>
          </p:nvPr>
        </p:nvSpPr>
        <p:spPr>
          <a:xfrm>
            <a:off x="457200" y="1481137"/>
            <a:ext cx="40386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20687" lvl="0" indent="-311150">
              <a:buChar char=""/>
              <a:defRPr sz="28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5" name="Shape 105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defRPr>
                <a:solidFill>
                  <a:srgbClr val="DEF5FA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pPr>
            <a:endParaRPr/>
          </a:p>
        </p:txBody>
      </p:sp>
      <p:grpSp>
        <p:nvGrpSpPr>
          <p:cNvPr id="108" name="Group 108"/>
          <p:cNvGrpSpPr/>
          <p:nvPr/>
        </p:nvGrpSpPr>
        <p:grpSpPr>
          <a:xfrm>
            <a:off x="428521" y="285735"/>
            <a:ext cx="8143671" cy="1000102"/>
            <a:chOff x="0" y="0"/>
            <a:chExt cx="8143670" cy="1000101"/>
          </a:xfrm>
        </p:grpSpPr>
        <p:sp>
          <p:nvSpPr>
            <p:cNvPr id="106" name="Shape 106"/>
            <p:cNvSpPr/>
            <p:nvPr/>
          </p:nvSpPr>
          <p:spPr>
            <a:xfrm>
              <a:off x="-1" y="0"/>
              <a:ext cx="8143672" cy="1000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A3171E"/>
            </a:solidFill>
            <a:ln w="54999" cap="flat">
              <a:solidFill>
                <a:srgbClr val="1E768C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1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  <a:endParaRPr/>
            </a:p>
          </p:txBody>
        </p:sp>
        <p:sp>
          <p:nvSpPr>
            <p:cNvPr id="107" name="Shape 107"/>
            <p:cNvSpPr/>
            <p:nvPr/>
          </p:nvSpPr>
          <p:spPr>
            <a:xfrm>
              <a:off x="1192652" y="187264"/>
              <a:ext cx="5758778" cy="6256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lvl="0" algn="ctr">
                <a:defRPr sz="1800"/>
              </a:pPr>
              <a:r>
                <a: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Savaş yada kaç tepkisi ortaya çıkar</a:t>
              </a:r>
            </a:p>
            <a:p>
              <a:pPr lvl="0" algn="ctr">
                <a:defRPr sz="1800"/>
              </a:pPr>
              <a:r>
                <a: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Kaslar gerginleşir</a:t>
              </a:r>
            </a:p>
          </p:txBody>
        </p:sp>
      </p:grpSp>
      <p:grpSp>
        <p:nvGrpSpPr>
          <p:cNvPr id="111" name="Group 111"/>
          <p:cNvGrpSpPr/>
          <p:nvPr/>
        </p:nvGrpSpPr>
        <p:grpSpPr>
          <a:xfrm>
            <a:off x="714374" y="1857374"/>
            <a:ext cx="3357565" cy="3357565"/>
            <a:chOff x="0" y="0"/>
            <a:chExt cx="3357564" cy="3357564"/>
          </a:xfrm>
        </p:grpSpPr>
        <p:sp>
          <p:nvSpPr>
            <p:cNvPr id="109" name="Shape 109"/>
            <p:cNvSpPr/>
            <p:nvPr/>
          </p:nvSpPr>
          <p:spPr>
            <a:xfrm>
              <a:off x="-1" y="-1"/>
              <a:ext cx="3357565" cy="3357565"/>
            </a:xfrm>
            <a:prstGeom prst="roundRect">
              <a:avLst>
                <a:gd name="adj" fmla="val 16667"/>
              </a:avLst>
            </a:prstGeom>
            <a:solidFill>
              <a:srgbClr val="A3171E"/>
            </a:solidFill>
            <a:ln w="54999" cap="flat">
              <a:solidFill>
                <a:srgbClr val="1E768C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1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  <a:endParaRPr/>
            </a:p>
          </p:txBody>
        </p:sp>
        <p:sp>
          <p:nvSpPr>
            <p:cNvPr id="110" name="Shape 110"/>
            <p:cNvSpPr/>
            <p:nvPr/>
          </p:nvSpPr>
          <p:spPr>
            <a:xfrm>
              <a:off x="163836" y="1048469"/>
              <a:ext cx="3029891" cy="12606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lvl="0" algn="ctr">
                <a:defRPr sz="1800"/>
              </a:pPr>
              <a:r>
                <a: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Orijinal yararı</a:t>
              </a:r>
            </a:p>
            <a:p>
              <a:pPr lvl="0" algn="ctr">
                <a:defRPr sz="1800"/>
              </a:pPr>
              <a:r>
                <a: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Ayıdan kaçarsa daha rahat kaçar savaşırsa daha güçlü savaşır</a:t>
              </a:r>
            </a:p>
          </p:txBody>
        </p:sp>
      </p:grpSp>
      <p:grpSp>
        <p:nvGrpSpPr>
          <p:cNvPr id="114" name="Group 114"/>
          <p:cNvGrpSpPr/>
          <p:nvPr/>
        </p:nvGrpSpPr>
        <p:grpSpPr>
          <a:xfrm>
            <a:off x="4857750" y="1571624"/>
            <a:ext cx="3571875" cy="4357690"/>
            <a:chOff x="0" y="0"/>
            <a:chExt cx="3571875" cy="4357689"/>
          </a:xfrm>
        </p:grpSpPr>
        <p:sp>
          <p:nvSpPr>
            <p:cNvPr id="112" name="Shape 112"/>
            <p:cNvSpPr/>
            <p:nvPr/>
          </p:nvSpPr>
          <p:spPr>
            <a:xfrm>
              <a:off x="0" y="-1"/>
              <a:ext cx="3571875" cy="4357690"/>
            </a:xfrm>
            <a:prstGeom prst="roundRect">
              <a:avLst>
                <a:gd name="adj" fmla="val 16667"/>
              </a:avLst>
            </a:prstGeom>
            <a:solidFill>
              <a:srgbClr val="2DA2BF"/>
            </a:solidFill>
            <a:ln w="54999" cap="flat">
              <a:solidFill>
                <a:srgbClr val="1E768C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1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  <a:endParaRPr/>
            </a:p>
          </p:txBody>
        </p:sp>
        <p:sp>
          <p:nvSpPr>
            <p:cNvPr id="113" name="Shape 113"/>
            <p:cNvSpPr/>
            <p:nvPr/>
          </p:nvSpPr>
          <p:spPr>
            <a:xfrm>
              <a:off x="174294" y="278532"/>
              <a:ext cx="3223287" cy="380062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lvl="0" algn="ctr">
                <a:defRPr sz="1800"/>
              </a:pPr>
              <a:r>
                <a: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Günümüzdeki sorun</a:t>
              </a:r>
            </a:p>
            <a:p>
              <a:pPr lvl="0" algn="ctr">
                <a:defRPr sz="1800"/>
              </a:pPr>
              <a:r>
                <a: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Savaşmanın yada kaçmanın mümkün olamadığı durumlarda kas gerginliği baş ağrısı başlatır, ağrı vücut tarafından tehdit olarak algılandığında gerginlik daha da artar , ek gerginlik ağrıyı dahada artırır ve kendi kendine genişleyen bir mutsuzluk girdabına dönüşür</a:t>
              </a:r>
            </a:p>
          </p:txBody>
        </p:sp>
      </p:grp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/>
          </p:cNvSpPr>
          <p:nvPr>
            <p:ph type="body" idx="4294967295"/>
          </p:nvPr>
        </p:nvSpPr>
        <p:spPr>
          <a:xfrm>
            <a:off x="457200" y="1481137"/>
            <a:ext cx="40386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20687" lvl="0" indent="-311150">
              <a:buChar char=""/>
              <a:defRPr sz="28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defRPr>
                <a:solidFill>
                  <a:srgbClr val="DEF5FA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pPr>
            <a:endParaRPr/>
          </a:p>
        </p:txBody>
      </p:sp>
      <p:grpSp>
        <p:nvGrpSpPr>
          <p:cNvPr id="120" name="Group 120"/>
          <p:cNvGrpSpPr/>
          <p:nvPr/>
        </p:nvGrpSpPr>
        <p:grpSpPr>
          <a:xfrm>
            <a:off x="357085" y="214296"/>
            <a:ext cx="7929365" cy="1142975"/>
            <a:chOff x="0" y="0"/>
            <a:chExt cx="7929364" cy="1142974"/>
          </a:xfrm>
        </p:grpSpPr>
        <p:sp>
          <p:nvSpPr>
            <p:cNvPr id="118" name="Shape 118"/>
            <p:cNvSpPr/>
            <p:nvPr/>
          </p:nvSpPr>
          <p:spPr>
            <a:xfrm>
              <a:off x="0" y="0"/>
              <a:ext cx="7929365" cy="1142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A3171E"/>
            </a:solidFill>
            <a:ln w="54999" cap="flat">
              <a:solidFill>
                <a:srgbClr val="1E768C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1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  <a:endParaRPr/>
            </a:p>
          </p:txBody>
        </p:sp>
        <p:sp>
          <p:nvSpPr>
            <p:cNvPr id="119" name="Shape 119"/>
            <p:cNvSpPr/>
            <p:nvPr/>
          </p:nvSpPr>
          <p:spPr>
            <a:xfrm>
              <a:off x="1161267" y="258703"/>
              <a:ext cx="5607232" cy="6256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ctr">
                <a:defRPr sz="1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lvl1pPr>
            </a:lstStyle>
            <a:p>
              <a:pPr lvl="0">
                <a:defRPr>
                  <a:solidFill>
                    <a:srgbClr val="000000"/>
                  </a:solidFill>
                </a:defRPr>
              </a:pPr>
              <a:r>
                <a:rPr>
                  <a:solidFill>
                    <a:srgbClr val="FFFFFF"/>
                  </a:solidFill>
                </a:rPr>
                <a:t>Gözbebekleri genişler görme keskinleşir görme alanı artar </a:t>
              </a:r>
            </a:p>
          </p:txBody>
        </p:sp>
      </p:grpSp>
      <p:grpSp>
        <p:nvGrpSpPr>
          <p:cNvPr id="123" name="Group 123"/>
          <p:cNvGrpSpPr/>
          <p:nvPr/>
        </p:nvGrpSpPr>
        <p:grpSpPr>
          <a:xfrm>
            <a:off x="857249" y="1785936"/>
            <a:ext cx="3357565" cy="3571878"/>
            <a:chOff x="0" y="0"/>
            <a:chExt cx="3357564" cy="3571876"/>
          </a:xfrm>
        </p:grpSpPr>
        <p:sp>
          <p:nvSpPr>
            <p:cNvPr id="121" name="Shape 121"/>
            <p:cNvSpPr/>
            <p:nvPr/>
          </p:nvSpPr>
          <p:spPr>
            <a:xfrm>
              <a:off x="-1" y="0"/>
              <a:ext cx="3357565" cy="3571877"/>
            </a:xfrm>
            <a:prstGeom prst="roundRect">
              <a:avLst>
                <a:gd name="adj" fmla="val 16667"/>
              </a:avLst>
            </a:prstGeom>
            <a:solidFill>
              <a:srgbClr val="A3171E"/>
            </a:solidFill>
            <a:ln w="54999" cap="flat">
              <a:solidFill>
                <a:srgbClr val="1E768C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1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  <a:endParaRPr/>
            </a:p>
          </p:txBody>
        </p:sp>
        <p:sp>
          <p:nvSpPr>
            <p:cNvPr id="122" name="Shape 122"/>
            <p:cNvSpPr/>
            <p:nvPr/>
          </p:nvSpPr>
          <p:spPr>
            <a:xfrm>
              <a:off x="163836" y="996875"/>
              <a:ext cx="3029891" cy="15781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lvl="0" algn="ctr">
                <a:defRPr sz="1800"/>
              </a:pPr>
              <a:r>
                <a: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Orijinal yararı </a:t>
              </a:r>
            </a:p>
            <a:p>
              <a:pPr lvl="0" algn="ctr">
                <a:defRPr sz="1800"/>
              </a:pPr>
              <a:r>
                <a: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Vahşi yaşamda çok işlevseldir yan taraftan yaklaşan bir tehlikeyi (ayıyı) kolayca görürsünüz</a:t>
              </a:r>
            </a:p>
          </p:txBody>
        </p:sp>
      </p:grpSp>
      <p:grpSp>
        <p:nvGrpSpPr>
          <p:cNvPr id="126" name="Group 126"/>
          <p:cNvGrpSpPr/>
          <p:nvPr/>
        </p:nvGrpSpPr>
        <p:grpSpPr>
          <a:xfrm>
            <a:off x="5072062" y="1857374"/>
            <a:ext cx="3143252" cy="3500440"/>
            <a:chOff x="0" y="0"/>
            <a:chExt cx="3143250" cy="3500439"/>
          </a:xfrm>
        </p:grpSpPr>
        <p:sp>
          <p:nvSpPr>
            <p:cNvPr id="124" name="Shape 124"/>
            <p:cNvSpPr/>
            <p:nvPr/>
          </p:nvSpPr>
          <p:spPr>
            <a:xfrm>
              <a:off x="0" y="-1"/>
              <a:ext cx="3143251" cy="3500440"/>
            </a:xfrm>
            <a:prstGeom prst="roundRect">
              <a:avLst>
                <a:gd name="adj" fmla="val 16667"/>
              </a:avLst>
            </a:prstGeom>
            <a:solidFill>
              <a:srgbClr val="2DA2BF"/>
            </a:solidFill>
            <a:ln w="54999" cap="flat">
              <a:solidFill>
                <a:srgbClr val="1E768C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1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  <a:endParaRPr/>
            </a:p>
          </p:txBody>
        </p:sp>
        <p:sp>
          <p:nvSpPr>
            <p:cNvPr id="125" name="Shape 125"/>
            <p:cNvSpPr/>
            <p:nvPr/>
          </p:nvSpPr>
          <p:spPr>
            <a:xfrm>
              <a:off x="153378" y="961156"/>
              <a:ext cx="2836495" cy="15781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lvl="0" algn="ctr">
                <a:defRPr sz="1800"/>
              </a:pPr>
              <a:r>
                <a: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Günümüzdeki sorun </a:t>
              </a:r>
            </a:p>
            <a:p>
              <a:pPr lvl="0" algn="ctr">
                <a:defRPr sz="1800"/>
              </a:pPr>
              <a:r>
                <a: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Yakın görüşü zorlaştırır </a:t>
              </a:r>
            </a:p>
            <a:p>
              <a:pPr lvl="0" algn="ctr">
                <a:defRPr sz="1800"/>
              </a:pPr>
              <a:r>
                <a: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okumakta ve yazmakta  zorluklar oluşur </a:t>
              </a:r>
            </a:p>
            <a:p>
              <a:pPr lvl="0" algn="ctr">
                <a:defRPr sz="1800"/>
              </a:pPr>
              <a:r>
                <a: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Florasan ışıkları </a:t>
              </a:r>
            </a:p>
          </p:txBody>
        </p:sp>
      </p:grp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>
            <a:spLocks noGrp="1"/>
          </p:cNvSpPr>
          <p:nvPr>
            <p:ph type="body" idx="4294967295"/>
          </p:nvPr>
        </p:nvSpPr>
        <p:spPr>
          <a:xfrm>
            <a:off x="214312" y="4071937"/>
            <a:ext cx="3744913" cy="2143127"/>
          </a:xfrm>
          <a:prstGeom prst="rect">
            <a:avLst/>
          </a:prstGeom>
          <a:solidFill>
            <a:srgbClr val="FF5050"/>
          </a:solidFill>
          <a:ln w="9525">
            <a:solidFill/>
            <a:round/>
          </a:ln>
          <a:effectLst>
            <a:outerShdw blurRad="63500" dist="107762" dir="13500000" rotWithShape="0">
              <a:srgbClr val="464646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465137" lvl="0" indent="-355600">
              <a:buClr>
                <a:srgbClr val="FFFFFF"/>
              </a:buClr>
              <a:buFont typeface="Wingdings"/>
              <a:buChar char="✓"/>
              <a:defRPr sz="1800"/>
            </a:pPr>
            <a:r>
              <a:rPr sz="24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Orijinal yararı</a:t>
            </a:r>
          </a:p>
          <a:p>
            <a:pPr lvl="0">
              <a:buClr>
                <a:srgbClr val="FFFFFF"/>
              </a:buClr>
              <a:buFont typeface="Wingdings"/>
              <a:buChar char="✓"/>
              <a:defRPr sz="1800"/>
            </a:pPr>
            <a:endParaRPr sz="9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 *Sinsice yaklaşan ayıyı duyma olasılığı artar</a:t>
            </a:r>
          </a:p>
        </p:txBody>
      </p:sp>
      <p:grpSp>
        <p:nvGrpSpPr>
          <p:cNvPr id="131" name="Group 131"/>
          <p:cNvGrpSpPr/>
          <p:nvPr/>
        </p:nvGrpSpPr>
        <p:grpSpPr>
          <a:xfrm>
            <a:off x="4384675" y="4000499"/>
            <a:ext cx="4003675" cy="2898139"/>
            <a:chOff x="0" y="0"/>
            <a:chExt cx="4003675" cy="2898138"/>
          </a:xfrm>
        </p:grpSpPr>
        <p:sp>
          <p:nvSpPr>
            <p:cNvPr id="129" name="Shape 129"/>
            <p:cNvSpPr/>
            <p:nvPr/>
          </p:nvSpPr>
          <p:spPr>
            <a:xfrm>
              <a:off x="0" y="0"/>
              <a:ext cx="4003675" cy="2357439"/>
            </a:xfrm>
            <a:prstGeom prst="rect">
              <a:avLst/>
            </a:prstGeom>
            <a:solidFill>
              <a:srgbClr val="1FAECD"/>
            </a:soli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107762" dir="13500000" rotWithShape="0">
                <a:srgbClr val="464646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255586" lvl="0" indent="-255586">
                <a:spcBef>
                  <a:spcPts val="400"/>
                </a:spcBef>
                <a:def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130" name="Shape 130"/>
            <p:cNvSpPr/>
            <p:nvPr/>
          </p:nvSpPr>
          <p:spPr>
            <a:xfrm>
              <a:off x="0" y="-1"/>
              <a:ext cx="4003675" cy="28981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marL="465137" lvl="0" indent="-355600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4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Günümüzdeki sorun</a:t>
              </a:r>
            </a:p>
            <a:p>
              <a:pPr marL="465137" lvl="0" indent="-355600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4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Kentsel yaşamda sesler zaten yüksek düzeydedir bu tepki yüzünden gürültü dayanılmaz hale gelir</a:t>
              </a:r>
            </a:p>
            <a:p>
              <a:pPr marL="146050" lvl="0" indent="-36513">
                <a:spcBef>
                  <a:spcPts val="400"/>
                </a:spcBef>
                <a:defRPr sz="1800"/>
              </a:pPr>
              <a:endParaRPr sz="9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 </a:t>
              </a:r>
            </a:p>
          </p:txBody>
        </p:sp>
      </p:grpSp>
      <p:grpSp>
        <p:nvGrpSpPr>
          <p:cNvPr id="134" name="Group 134"/>
          <p:cNvGrpSpPr/>
          <p:nvPr/>
        </p:nvGrpSpPr>
        <p:grpSpPr>
          <a:xfrm>
            <a:off x="395092" y="765189"/>
            <a:ext cx="7848989" cy="935025"/>
            <a:chOff x="0" y="0"/>
            <a:chExt cx="7848987" cy="935023"/>
          </a:xfrm>
        </p:grpSpPr>
        <p:sp>
          <p:nvSpPr>
            <p:cNvPr id="132" name="Shape 132"/>
            <p:cNvSpPr/>
            <p:nvPr/>
          </p:nvSpPr>
          <p:spPr>
            <a:xfrm>
              <a:off x="0" y="0"/>
              <a:ext cx="7848988" cy="935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99" h="20496" extrusionOk="0">
                  <a:moveTo>
                    <a:pt x="16874" y="17243"/>
                  </a:moveTo>
                  <a:cubicBezTo>
                    <a:pt x="20549" y="13107"/>
                    <a:pt x="20339" y="6623"/>
                    <a:pt x="16404" y="2759"/>
                  </a:cubicBezTo>
                  <a:cubicBezTo>
                    <a:pt x="12469" y="-1104"/>
                    <a:pt x="6300" y="-883"/>
                    <a:pt x="2624" y="3253"/>
                  </a:cubicBezTo>
                  <a:cubicBezTo>
                    <a:pt x="-1051" y="7389"/>
                    <a:pt x="-841" y="13874"/>
                    <a:pt x="3094" y="17737"/>
                  </a:cubicBezTo>
                  <a:cubicBezTo>
                    <a:pt x="4900" y="19510"/>
                    <a:pt x="7278" y="20496"/>
                    <a:pt x="9749" y="20496"/>
                  </a:cubicBezTo>
                  <a:lnTo>
                    <a:pt x="18948" y="20493"/>
                  </a:lnTo>
                  <a:lnTo>
                    <a:pt x="18948" y="1723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464646"/>
                </a:gs>
                <a:gs pos="100000">
                  <a:srgbClr val="FF5050"/>
                </a:gs>
              </a:gsLst>
              <a:lin ang="16200000" scaled="0"/>
            </a:gradFill>
            <a:ln w="12700" cap="sq">
              <a:solidFill>
                <a:srgbClr val="FFFFFF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6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133" name="Shape 133"/>
            <p:cNvSpPr/>
            <p:nvPr/>
          </p:nvSpPr>
          <p:spPr>
            <a:xfrm>
              <a:off x="1149504" y="194453"/>
              <a:ext cx="5755829" cy="546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3600" b="1">
                  <a:solidFill>
                    <a:srgbClr val="FFFFFF"/>
                  </a:solidFill>
                </a:rPr>
                <a:t>Duyumların keskinleşmesi</a:t>
              </a:r>
            </a:p>
          </p:txBody>
        </p:sp>
      </p:grpSp>
      <p:grpSp>
        <p:nvGrpSpPr>
          <p:cNvPr id="137" name="Group 137"/>
          <p:cNvGrpSpPr/>
          <p:nvPr/>
        </p:nvGrpSpPr>
        <p:grpSpPr>
          <a:xfrm>
            <a:off x="857250" y="2143124"/>
            <a:ext cx="7143750" cy="1357316"/>
            <a:chOff x="0" y="0"/>
            <a:chExt cx="7143750" cy="1357314"/>
          </a:xfrm>
        </p:grpSpPr>
        <p:sp>
          <p:nvSpPr>
            <p:cNvPr id="135" name="Shape 135"/>
            <p:cNvSpPr/>
            <p:nvPr/>
          </p:nvSpPr>
          <p:spPr>
            <a:xfrm>
              <a:off x="0" y="-1"/>
              <a:ext cx="7143750" cy="1357316"/>
            </a:xfrm>
            <a:prstGeom prst="roundRect">
              <a:avLst>
                <a:gd name="adj" fmla="val 16667"/>
              </a:avLst>
            </a:prstGeom>
            <a:solidFill>
              <a:srgbClr val="2DA2BF"/>
            </a:solidFill>
            <a:ln w="54999" cap="flat">
              <a:solidFill>
                <a:srgbClr val="1E768C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1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  <a:endParaRPr/>
            </a:p>
          </p:txBody>
        </p:sp>
        <p:sp>
          <p:nvSpPr>
            <p:cNvPr id="136" name="Shape 136"/>
            <p:cNvSpPr/>
            <p:nvPr/>
          </p:nvSpPr>
          <p:spPr>
            <a:xfrm>
              <a:off x="66232" y="365844"/>
              <a:ext cx="7011287" cy="6256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ctr">
                <a:defRPr sz="1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lvl1pPr>
            </a:lstStyle>
            <a:p>
              <a:pPr lvl="0">
                <a:defRPr>
                  <a:solidFill>
                    <a:srgbClr val="000000"/>
                  </a:solidFill>
                </a:defRPr>
              </a:pPr>
              <a:r>
                <a:rPr>
                  <a:solidFill>
                    <a:srgbClr val="FFFFFF"/>
                  </a:solidFill>
                </a:rPr>
                <a:t>Stresli bir ortamda “tensor tympani” adı verilen bir zar kulak zarını germek için kasılır</a:t>
              </a:r>
            </a:p>
          </p:txBody>
        </p:sp>
      </p:grp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/>
          </p:cNvSpPr>
          <p:nvPr>
            <p:ph type="body" idx="4294967295"/>
          </p:nvPr>
        </p:nvSpPr>
        <p:spPr>
          <a:xfrm>
            <a:off x="323850" y="2563811"/>
            <a:ext cx="3810000" cy="2794002"/>
          </a:xfrm>
          <a:prstGeom prst="rect">
            <a:avLst/>
          </a:prstGeom>
          <a:solidFill>
            <a:srgbClr val="FF5050"/>
          </a:solidFill>
          <a:ln w="9525">
            <a:solidFill/>
            <a:round/>
          </a:ln>
          <a:effectLst>
            <a:outerShdw blurRad="63500" dist="107762" dir="13500000" rotWithShape="0">
              <a:srgbClr val="464646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465137" lvl="0" indent="-355600">
              <a:lnSpc>
                <a:spcPct val="90000"/>
              </a:lnSpc>
              <a:buClr>
                <a:srgbClr val="FFFFFF"/>
              </a:buClr>
              <a:buFont typeface="Wingdings"/>
              <a:buChar char="✓"/>
              <a:defRPr sz="1800"/>
            </a:pPr>
            <a:r>
              <a:rPr sz="24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Orijinal yararı</a:t>
            </a:r>
          </a:p>
          <a:p>
            <a:pPr lvl="0">
              <a:lnSpc>
                <a:spcPct val="90000"/>
              </a:lnSpc>
              <a:buClr>
                <a:srgbClr val="FFFFFF"/>
              </a:buClr>
              <a:buFont typeface="Wingdings"/>
              <a:buChar char="✓"/>
              <a:defRPr sz="1800"/>
            </a:pPr>
            <a:endParaRPr sz="9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lnSpc>
                <a:spcPct val="90000"/>
              </a:lnSpc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  * Kaslara ve ciğerlere daha fazla oksijen ve enerji gönderebilir.</a:t>
            </a:r>
          </a:p>
          <a:p>
            <a:pPr marL="146050" lvl="0" indent="-36513">
              <a:lnSpc>
                <a:spcPct val="90000"/>
              </a:lnSpc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Kişi tehlike anında  daha hareketli olur ve varolma  olasılığı artar</a:t>
            </a:r>
          </a:p>
        </p:txBody>
      </p:sp>
      <p:grpSp>
        <p:nvGrpSpPr>
          <p:cNvPr id="142" name="Group 142"/>
          <p:cNvGrpSpPr/>
          <p:nvPr/>
        </p:nvGrpSpPr>
        <p:grpSpPr>
          <a:xfrm>
            <a:off x="4932362" y="2565399"/>
            <a:ext cx="3600452" cy="2292352"/>
            <a:chOff x="0" y="0"/>
            <a:chExt cx="3600451" cy="2292350"/>
          </a:xfrm>
        </p:grpSpPr>
        <p:sp>
          <p:nvSpPr>
            <p:cNvPr id="140" name="Shape 140"/>
            <p:cNvSpPr/>
            <p:nvPr/>
          </p:nvSpPr>
          <p:spPr>
            <a:xfrm>
              <a:off x="-1" y="0"/>
              <a:ext cx="3600453" cy="2292351"/>
            </a:xfrm>
            <a:prstGeom prst="rect">
              <a:avLst/>
            </a:prstGeom>
            <a:solidFill>
              <a:srgbClr val="1FAECD"/>
            </a:soli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107762" dir="13500000" rotWithShape="0">
                <a:srgbClr val="464646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255586" lvl="0" indent="-255586">
                <a:lnSpc>
                  <a:spcPct val="90000"/>
                </a:lnSpc>
                <a:spcBef>
                  <a:spcPts val="400"/>
                </a:spcBef>
                <a:def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141" name="Shape 141"/>
            <p:cNvSpPr/>
            <p:nvPr/>
          </p:nvSpPr>
          <p:spPr>
            <a:xfrm>
              <a:off x="-1" y="0"/>
              <a:ext cx="3600453" cy="150494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marL="465137" lvl="0" indent="-355600">
                <a:lnSpc>
                  <a:spcPct val="90000"/>
                </a:lnSpc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4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Günümüzdeki sorun</a:t>
              </a:r>
            </a:p>
            <a:p>
              <a:pPr marL="465137" lvl="0" indent="-355600">
                <a:lnSpc>
                  <a:spcPct val="90000"/>
                </a:lnSpc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4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Yüksek tansiyon,anevrizma kalp krizi </a:t>
              </a:r>
            </a:p>
          </p:txBody>
        </p:sp>
      </p:grpSp>
      <p:sp>
        <p:nvSpPr>
          <p:cNvPr id="143" name="Shape 143"/>
          <p:cNvSpPr/>
          <p:nvPr/>
        </p:nvSpPr>
        <p:spPr>
          <a:xfrm>
            <a:off x="468118" y="1052527"/>
            <a:ext cx="7848988" cy="935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499" h="20496" extrusionOk="0">
                <a:moveTo>
                  <a:pt x="16874" y="17243"/>
                </a:moveTo>
                <a:cubicBezTo>
                  <a:pt x="20549" y="13107"/>
                  <a:pt x="20339" y="6623"/>
                  <a:pt x="16404" y="2759"/>
                </a:cubicBezTo>
                <a:cubicBezTo>
                  <a:pt x="12469" y="-1104"/>
                  <a:pt x="6300" y="-883"/>
                  <a:pt x="2624" y="3253"/>
                </a:cubicBezTo>
                <a:cubicBezTo>
                  <a:pt x="-1051" y="7389"/>
                  <a:pt x="-841" y="13874"/>
                  <a:pt x="3094" y="17737"/>
                </a:cubicBezTo>
                <a:cubicBezTo>
                  <a:pt x="4900" y="19510"/>
                  <a:pt x="7278" y="20496"/>
                  <a:pt x="9749" y="20496"/>
                </a:cubicBezTo>
                <a:lnTo>
                  <a:pt x="18948" y="20493"/>
                </a:lnTo>
                <a:lnTo>
                  <a:pt x="18948" y="17237"/>
                </a:lnTo>
                <a:close/>
              </a:path>
            </a:pathLst>
          </a:custGeom>
          <a:gradFill>
            <a:gsLst>
              <a:gs pos="0">
                <a:srgbClr val="464646"/>
              </a:gs>
              <a:gs pos="100000">
                <a:srgbClr val="FF5050"/>
              </a:gs>
            </a:gsLst>
            <a:lin ang="16200000"/>
          </a:gradFill>
          <a:ln w="12700" cap="sq">
            <a:solidFill>
              <a:srgbClr val="FFFFFF"/>
            </a:solidFill>
            <a:round/>
          </a:ln>
        </p:spPr>
        <p:txBody>
          <a:bodyPr lIns="0" tIns="0" rIns="0" bIns="0" anchor="ctr"/>
          <a:lstStyle/>
          <a:p>
            <a:pPr lvl="0">
              <a:defRPr sz="36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pPr>
            <a:endParaRPr/>
          </a:p>
        </p:txBody>
      </p:sp>
      <p:sp>
        <p:nvSpPr>
          <p:cNvPr id="144" name="Shape 144"/>
          <p:cNvSpPr/>
          <p:nvPr/>
        </p:nvSpPr>
        <p:spPr>
          <a:xfrm>
            <a:off x="1238250" y="1174749"/>
            <a:ext cx="82296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6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Kalp atışlarının hızlanması</a:t>
            </a:r>
          </a:p>
        </p:txBody>
      </p:sp>
      <p:pic>
        <p:nvPicPr>
          <p:cNvPr id="145" name="image8.jpeg" descr="http://images.google.com.tr/images?q=tbn:9odozXwxxU0kNM:http://www.ktuvakfi.org.tr/images/kalp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16236" y="4724400"/>
            <a:ext cx="2808289" cy="193833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>
            <a:spLocks noGrp="1"/>
          </p:cNvSpPr>
          <p:nvPr>
            <p:ph type="body" idx="4294967295"/>
          </p:nvPr>
        </p:nvSpPr>
        <p:spPr>
          <a:xfrm>
            <a:off x="468312" y="2349500"/>
            <a:ext cx="3671888" cy="1871664"/>
          </a:xfrm>
          <a:prstGeom prst="rect">
            <a:avLst/>
          </a:prstGeom>
          <a:solidFill>
            <a:srgbClr val="FF5050"/>
          </a:solidFill>
          <a:ln w="9525">
            <a:solidFill/>
            <a:round/>
          </a:ln>
          <a:effectLst>
            <a:outerShdw blurRad="63500" dist="107762" dir="13500000" rotWithShape="0">
              <a:srgbClr val="464646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465137" lvl="0" indent="-355600">
              <a:buClr>
                <a:srgbClr val="FFFFFF"/>
              </a:buClr>
              <a:buFont typeface="Wingdings"/>
              <a:buChar char="✓"/>
              <a:defRPr sz="1800"/>
            </a:pPr>
            <a:r>
              <a:rPr sz="24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Orjinal yararı</a:t>
            </a:r>
          </a:p>
          <a:p>
            <a:pPr lvl="0">
              <a:buClr>
                <a:srgbClr val="FFFFFF"/>
              </a:buClr>
              <a:buFont typeface="Wingdings"/>
              <a:buChar char="✓"/>
              <a:defRPr sz="1800"/>
            </a:pPr>
            <a:endParaRPr sz="9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Hızlanan kan akımı için daha fazla oksijen sağlar.</a:t>
            </a:r>
          </a:p>
        </p:txBody>
      </p:sp>
      <p:grpSp>
        <p:nvGrpSpPr>
          <p:cNvPr id="150" name="Group 150"/>
          <p:cNvGrpSpPr/>
          <p:nvPr/>
        </p:nvGrpSpPr>
        <p:grpSpPr>
          <a:xfrm>
            <a:off x="4643437" y="2347911"/>
            <a:ext cx="3889377" cy="1944690"/>
            <a:chOff x="0" y="0"/>
            <a:chExt cx="3889376" cy="1944689"/>
          </a:xfrm>
        </p:grpSpPr>
        <p:sp>
          <p:nvSpPr>
            <p:cNvPr id="148" name="Shape 148"/>
            <p:cNvSpPr/>
            <p:nvPr/>
          </p:nvSpPr>
          <p:spPr>
            <a:xfrm>
              <a:off x="-1" y="-1"/>
              <a:ext cx="3889378" cy="1944691"/>
            </a:xfrm>
            <a:prstGeom prst="rect">
              <a:avLst/>
            </a:prstGeom>
            <a:solidFill>
              <a:srgbClr val="1FAECD"/>
            </a:soli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107762" dir="13500000" rotWithShape="0">
                <a:srgbClr val="464646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255586" lvl="0" indent="-255586">
                <a:spcBef>
                  <a:spcPts val="400"/>
                </a:spcBef>
                <a:def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149" name="Shape 149"/>
            <p:cNvSpPr/>
            <p:nvPr/>
          </p:nvSpPr>
          <p:spPr>
            <a:xfrm>
              <a:off x="-1" y="-1"/>
              <a:ext cx="3889378" cy="16154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marL="465137" lvl="0" indent="-355600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4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Günümüzdeki sorun</a:t>
              </a:r>
              <a:r>
                <a:rPr sz="20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 </a:t>
              </a:r>
              <a:endParaRPr sz="2300" b="1">
                <a:solidFill>
                  <a:srgbClr val="FF5050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365125" lvl="0" indent="-255586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endParaRPr sz="900" b="1">
                <a:solidFill>
                  <a:srgbClr val="FF5050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Çevreden daha fazla karsinojen madde alınmasına yol açar.</a:t>
              </a:r>
            </a:p>
          </p:txBody>
        </p:sp>
      </p:grpSp>
      <p:grpSp>
        <p:nvGrpSpPr>
          <p:cNvPr id="153" name="Group 153"/>
          <p:cNvGrpSpPr/>
          <p:nvPr/>
        </p:nvGrpSpPr>
        <p:grpSpPr>
          <a:xfrm>
            <a:off x="468117" y="765189"/>
            <a:ext cx="7848989" cy="935025"/>
            <a:chOff x="0" y="0"/>
            <a:chExt cx="7848987" cy="935023"/>
          </a:xfrm>
        </p:grpSpPr>
        <p:sp>
          <p:nvSpPr>
            <p:cNvPr id="151" name="Shape 151"/>
            <p:cNvSpPr/>
            <p:nvPr/>
          </p:nvSpPr>
          <p:spPr>
            <a:xfrm>
              <a:off x="0" y="0"/>
              <a:ext cx="7848988" cy="935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99" h="20496" extrusionOk="0">
                  <a:moveTo>
                    <a:pt x="16874" y="17243"/>
                  </a:moveTo>
                  <a:cubicBezTo>
                    <a:pt x="20549" y="13107"/>
                    <a:pt x="20339" y="6623"/>
                    <a:pt x="16404" y="2759"/>
                  </a:cubicBezTo>
                  <a:cubicBezTo>
                    <a:pt x="12469" y="-1104"/>
                    <a:pt x="6300" y="-883"/>
                    <a:pt x="2624" y="3253"/>
                  </a:cubicBezTo>
                  <a:cubicBezTo>
                    <a:pt x="-1051" y="7389"/>
                    <a:pt x="-841" y="13874"/>
                    <a:pt x="3094" y="17737"/>
                  </a:cubicBezTo>
                  <a:cubicBezTo>
                    <a:pt x="4900" y="19510"/>
                    <a:pt x="7278" y="20496"/>
                    <a:pt x="9749" y="20496"/>
                  </a:cubicBezTo>
                  <a:lnTo>
                    <a:pt x="18948" y="20493"/>
                  </a:lnTo>
                  <a:lnTo>
                    <a:pt x="18948" y="1723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464646"/>
                </a:gs>
                <a:gs pos="100000">
                  <a:srgbClr val="FF5050"/>
                </a:gs>
              </a:gsLst>
              <a:lin ang="16200000" scaled="0"/>
            </a:gradFill>
            <a:ln w="12700" cap="sq">
              <a:solidFill>
                <a:srgbClr val="FFFFFF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2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152" name="Shape 152"/>
            <p:cNvSpPr/>
            <p:nvPr/>
          </p:nvSpPr>
          <p:spPr>
            <a:xfrm>
              <a:off x="1149504" y="226203"/>
              <a:ext cx="5838628" cy="4826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3200" b="1">
                  <a:solidFill>
                    <a:srgbClr val="FFFFFF"/>
                  </a:solidFill>
                </a:rPr>
                <a:t>Solunum siteminin hızlanması</a:t>
              </a:r>
            </a:p>
          </p:txBody>
        </p:sp>
      </p:grpSp>
      <p:pic>
        <p:nvPicPr>
          <p:cNvPr id="154" name="image9.jpeg" descr="solunum1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201986" y="4508500"/>
            <a:ext cx="2233614" cy="22336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>
            <a:spLocks noGrp="1"/>
          </p:cNvSpPr>
          <p:nvPr>
            <p:ph type="body" idx="4294967295"/>
          </p:nvPr>
        </p:nvSpPr>
        <p:spPr>
          <a:xfrm>
            <a:off x="395286" y="2413000"/>
            <a:ext cx="3810003" cy="2095500"/>
          </a:xfrm>
          <a:prstGeom prst="rect">
            <a:avLst/>
          </a:prstGeom>
          <a:solidFill>
            <a:srgbClr val="FF5050"/>
          </a:solidFill>
          <a:ln w="9525">
            <a:solidFill/>
            <a:round/>
          </a:ln>
          <a:effectLst>
            <a:outerShdw blurRad="63500" dist="107762" dir="13500000" rotWithShape="0">
              <a:srgbClr val="464646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465137" lvl="0" indent="-355600">
              <a:buClr>
                <a:srgbClr val="FFFFFF"/>
              </a:buClr>
              <a:buFont typeface="Wingdings"/>
              <a:buChar char="✓"/>
              <a:defRPr sz="1800"/>
            </a:pPr>
            <a:r>
              <a:rPr sz="24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Orjinal yararı</a:t>
            </a:r>
          </a:p>
          <a:p>
            <a:pPr lvl="0">
              <a:buClr>
                <a:srgbClr val="FFFFFF"/>
              </a:buClr>
              <a:buFont typeface="Wingdings"/>
              <a:buChar char="✓"/>
              <a:defRPr sz="1800"/>
            </a:pPr>
            <a:endParaRPr sz="9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buSzTx/>
              <a:buNone/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Bedene uzun süreli enerji sağlar.</a:t>
            </a:r>
          </a:p>
        </p:txBody>
      </p:sp>
      <p:grpSp>
        <p:nvGrpSpPr>
          <p:cNvPr id="159" name="Group 159"/>
          <p:cNvGrpSpPr/>
          <p:nvPr/>
        </p:nvGrpSpPr>
        <p:grpSpPr>
          <a:xfrm>
            <a:off x="4714875" y="2492374"/>
            <a:ext cx="3960814" cy="2160591"/>
            <a:chOff x="0" y="0"/>
            <a:chExt cx="3960812" cy="2160589"/>
          </a:xfrm>
        </p:grpSpPr>
        <p:sp>
          <p:nvSpPr>
            <p:cNvPr id="157" name="Shape 157"/>
            <p:cNvSpPr/>
            <p:nvPr/>
          </p:nvSpPr>
          <p:spPr>
            <a:xfrm>
              <a:off x="0" y="-1"/>
              <a:ext cx="3960814" cy="2160591"/>
            </a:xfrm>
            <a:prstGeom prst="rect">
              <a:avLst/>
            </a:prstGeom>
            <a:solidFill>
              <a:srgbClr val="1FAECD"/>
            </a:soli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107762" dir="13500000" rotWithShape="0">
                <a:srgbClr val="464646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255586" lvl="0" indent="-255586">
                <a:spcBef>
                  <a:spcPts val="400"/>
                </a:spcBef>
                <a:defRPr sz="18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158" name="Shape 158"/>
            <p:cNvSpPr/>
            <p:nvPr/>
          </p:nvSpPr>
          <p:spPr>
            <a:xfrm>
              <a:off x="0" y="0"/>
              <a:ext cx="3960814" cy="19710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marL="465137" lvl="0" indent="-355600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4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Günümüzdeki sorun </a:t>
              </a:r>
            </a:p>
            <a:p>
              <a:pPr marL="365125" lvl="0" indent="-255586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endParaRPr sz="900" b="1">
                <a:solidFill>
                  <a:srgbClr val="FF5050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Damar sertliği</a:t>
              </a: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Kalp damar hastalıkları</a:t>
              </a: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Protein kaybı</a:t>
              </a: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Bağışıklık sisteminin zayıflaması</a:t>
              </a:r>
            </a:p>
          </p:txBody>
        </p:sp>
      </p:grpSp>
      <p:sp>
        <p:nvSpPr>
          <p:cNvPr id="160" name="Shape 160"/>
          <p:cNvSpPr/>
          <p:nvPr/>
        </p:nvSpPr>
        <p:spPr>
          <a:xfrm>
            <a:off x="323657" y="908065"/>
            <a:ext cx="7848987" cy="9350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499" h="20496" extrusionOk="0">
                <a:moveTo>
                  <a:pt x="16874" y="17243"/>
                </a:moveTo>
                <a:cubicBezTo>
                  <a:pt x="20549" y="13107"/>
                  <a:pt x="20339" y="6623"/>
                  <a:pt x="16404" y="2759"/>
                </a:cubicBezTo>
                <a:cubicBezTo>
                  <a:pt x="12469" y="-1104"/>
                  <a:pt x="6300" y="-883"/>
                  <a:pt x="2624" y="3253"/>
                </a:cubicBezTo>
                <a:cubicBezTo>
                  <a:pt x="-1051" y="7389"/>
                  <a:pt x="-841" y="13874"/>
                  <a:pt x="3094" y="17737"/>
                </a:cubicBezTo>
                <a:cubicBezTo>
                  <a:pt x="4900" y="19510"/>
                  <a:pt x="7278" y="20496"/>
                  <a:pt x="9749" y="20496"/>
                </a:cubicBezTo>
                <a:lnTo>
                  <a:pt x="18948" y="20493"/>
                </a:lnTo>
                <a:lnTo>
                  <a:pt x="18948" y="17237"/>
                </a:lnTo>
                <a:close/>
              </a:path>
            </a:pathLst>
          </a:custGeom>
          <a:gradFill>
            <a:gsLst>
              <a:gs pos="0">
                <a:srgbClr val="464646"/>
              </a:gs>
              <a:gs pos="100000">
                <a:srgbClr val="FF5050"/>
              </a:gs>
            </a:gsLst>
            <a:lin ang="16200000"/>
          </a:gradFill>
          <a:ln w="12700" cap="sq">
            <a:solidFill>
              <a:srgbClr val="FFFFFF"/>
            </a:solidFill>
            <a:round/>
          </a:ln>
        </p:spPr>
        <p:txBody>
          <a:bodyPr lIns="0" tIns="0" rIns="0" bIns="0" anchor="ctr"/>
          <a:lstStyle/>
          <a:p>
            <a:pPr lvl="0">
              <a:defRPr sz="32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pPr>
            <a:endParaRPr/>
          </a:p>
        </p:txBody>
      </p:sp>
      <p:sp>
        <p:nvSpPr>
          <p:cNvPr id="161" name="Shape 161"/>
          <p:cNvSpPr/>
          <p:nvPr/>
        </p:nvSpPr>
        <p:spPr>
          <a:xfrm>
            <a:off x="1169986" y="1069181"/>
            <a:ext cx="815499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6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Kolestrol ve kortizol artışı</a:t>
            </a:r>
          </a:p>
        </p:txBody>
      </p:sp>
      <p:pic>
        <p:nvPicPr>
          <p:cNvPr id="162" name="image10.jpeg" descr="eg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203575" y="4967287"/>
            <a:ext cx="2305050" cy="141446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/>
          </p:cNvSpPr>
          <p:nvPr>
            <p:ph type="body" idx="4294967295"/>
          </p:nvPr>
        </p:nvSpPr>
        <p:spPr>
          <a:xfrm>
            <a:off x="539750" y="2413000"/>
            <a:ext cx="3384550" cy="2095500"/>
          </a:xfrm>
          <a:prstGeom prst="rect">
            <a:avLst/>
          </a:prstGeom>
          <a:solidFill>
            <a:srgbClr val="FF5050"/>
          </a:solidFill>
          <a:ln w="9525">
            <a:solidFill/>
            <a:round/>
          </a:ln>
          <a:effectLst>
            <a:outerShdw blurRad="63500" dist="107762" dir="13500000" rotWithShape="0">
              <a:srgbClr val="464646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465137" lvl="0" indent="-355600">
              <a:buClr>
                <a:srgbClr val="FFFFFF"/>
              </a:buClr>
              <a:buFont typeface="Wingdings"/>
              <a:buChar char="✓"/>
              <a:defRPr sz="1800"/>
            </a:pPr>
            <a:r>
              <a:rPr sz="24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Orjinal yararı</a:t>
            </a:r>
          </a:p>
          <a:p>
            <a:pPr lvl="0">
              <a:buClr>
                <a:srgbClr val="FFFFFF"/>
              </a:buClr>
              <a:buFont typeface="Wingdings"/>
              <a:buChar char="✓"/>
              <a:defRPr sz="1800"/>
            </a:pPr>
            <a:endParaRPr sz="9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Kısa sürede hızlı enerji sağlanması.</a:t>
            </a:r>
          </a:p>
        </p:txBody>
      </p:sp>
      <p:grpSp>
        <p:nvGrpSpPr>
          <p:cNvPr id="167" name="Group 167"/>
          <p:cNvGrpSpPr/>
          <p:nvPr/>
        </p:nvGrpSpPr>
        <p:grpSpPr>
          <a:xfrm>
            <a:off x="4643437" y="2492375"/>
            <a:ext cx="3744914" cy="2016125"/>
            <a:chOff x="0" y="0"/>
            <a:chExt cx="3744912" cy="2016125"/>
          </a:xfrm>
        </p:grpSpPr>
        <p:sp>
          <p:nvSpPr>
            <p:cNvPr id="165" name="Shape 165"/>
            <p:cNvSpPr/>
            <p:nvPr/>
          </p:nvSpPr>
          <p:spPr>
            <a:xfrm>
              <a:off x="0" y="0"/>
              <a:ext cx="3744914" cy="2016125"/>
            </a:xfrm>
            <a:prstGeom prst="rect">
              <a:avLst/>
            </a:prstGeom>
            <a:solidFill>
              <a:srgbClr val="1FAECD"/>
            </a:soli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107762" dir="13500000" rotWithShape="0">
                <a:srgbClr val="464646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255586" lvl="0" indent="-255586">
                <a:spcBef>
                  <a:spcPts val="400"/>
                </a:spcBef>
                <a:def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166" name="Shape 166"/>
            <p:cNvSpPr/>
            <p:nvPr/>
          </p:nvSpPr>
          <p:spPr>
            <a:xfrm>
              <a:off x="0" y="0"/>
              <a:ext cx="3744914" cy="16662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marL="465137" lvl="0" indent="-355600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4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Günümüzdeki sorun</a:t>
              </a: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 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365125" lvl="0" indent="-255586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endParaRPr sz="9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Şeker hastalığının başlaması ya da artışı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Hipoglisemi</a:t>
              </a:r>
            </a:p>
          </p:txBody>
        </p:sp>
      </p:grpSp>
      <p:sp>
        <p:nvSpPr>
          <p:cNvPr id="168" name="Shape 168"/>
          <p:cNvSpPr/>
          <p:nvPr/>
        </p:nvSpPr>
        <p:spPr>
          <a:xfrm>
            <a:off x="323657" y="908065"/>
            <a:ext cx="7848987" cy="9350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499" h="20496" extrusionOk="0">
                <a:moveTo>
                  <a:pt x="16874" y="17243"/>
                </a:moveTo>
                <a:cubicBezTo>
                  <a:pt x="20549" y="13107"/>
                  <a:pt x="20339" y="6623"/>
                  <a:pt x="16404" y="2759"/>
                </a:cubicBezTo>
                <a:cubicBezTo>
                  <a:pt x="12469" y="-1104"/>
                  <a:pt x="6300" y="-883"/>
                  <a:pt x="2624" y="3253"/>
                </a:cubicBezTo>
                <a:cubicBezTo>
                  <a:pt x="-1051" y="7389"/>
                  <a:pt x="-841" y="13874"/>
                  <a:pt x="3094" y="17737"/>
                </a:cubicBezTo>
                <a:cubicBezTo>
                  <a:pt x="4900" y="19510"/>
                  <a:pt x="7278" y="20496"/>
                  <a:pt x="9749" y="20496"/>
                </a:cubicBezTo>
                <a:lnTo>
                  <a:pt x="18948" y="20493"/>
                </a:lnTo>
                <a:lnTo>
                  <a:pt x="18948" y="17237"/>
                </a:lnTo>
                <a:close/>
              </a:path>
            </a:pathLst>
          </a:custGeom>
          <a:gradFill>
            <a:gsLst>
              <a:gs pos="0">
                <a:srgbClr val="464646"/>
              </a:gs>
              <a:gs pos="100000">
                <a:srgbClr val="FF5050"/>
              </a:gs>
            </a:gsLst>
            <a:lin ang="16200000"/>
          </a:gradFill>
          <a:ln w="12700" cap="sq">
            <a:solidFill>
              <a:srgbClr val="FFFFFF"/>
            </a:solidFill>
            <a:round/>
          </a:ln>
        </p:spPr>
        <p:txBody>
          <a:bodyPr lIns="0" tIns="0" rIns="0" bIns="0" anchor="ctr"/>
          <a:lstStyle/>
          <a:p>
            <a:pPr lvl="0">
              <a:defRPr sz="32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pPr>
            <a:endParaRPr/>
          </a:p>
        </p:txBody>
      </p:sp>
      <p:pic>
        <p:nvPicPr>
          <p:cNvPr id="169" name="image10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77950" y="682625"/>
            <a:ext cx="8388350" cy="13112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>
            <a:spLocks noGrp="1"/>
          </p:cNvSpPr>
          <p:nvPr>
            <p:ph type="body" idx="4294967295"/>
          </p:nvPr>
        </p:nvSpPr>
        <p:spPr>
          <a:xfrm>
            <a:off x="468312" y="2197100"/>
            <a:ext cx="3671888" cy="2455864"/>
          </a:xfrm>
          <a:prstGeom prst="rect">
            <a:avLst/>
          </a:prstGeom>
          <a:solidFill>
            <a:srgbClr val="FF5050"/>
          </a:solidFill>
          <a:ln w="9525">
            <a:solidFill/>
            <a:round/>
          </a:ln>
          <a:effectLst>
            <a:outerShdw blurRad="63500" dist="107762" dir="13500000" rotWithShape="0">
              <a:srgbClr val="464646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465137" lvl="0" indent="-355600">
              <a:lnSpc>
                <a:spcPct val="90000"/>
              </a:lnSpc>
              <a:buClr>
                <a:srgbClr val="FFFFFF"/>
              </a:buClr>
              <a:buFont typeface="Wingdings"/>
              <a:buChar char="✓"/>
              <a:defRPr sz="1800"/>
            </a:pPr>
            <a:r>
              <a:rPr sz="24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Orjinal yararı</a:t>
            </a:r>
          </a:p>
          <a:p>
            <a:pPr lvl="0">
              <a:lnSpc>
                <a:spcPct val="90000"/>
              </a:lnSpc>
              <a:buClr>
                <a:srgbClr val="FFFFFF"/>
              </a:buClr>
              <a:buFont typeface="Wingdings"/>
              <a:buChar char="✓"/>
              <a:defRPr sz="1800"/>
            </a:pPr>
            <a:endParaRPr sz="9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lnSpc>
                <a:spcPct val="90000"/>
              </a:lnSpc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Ekstra enerji için metabolizmanın hızlanması</a:t>
            </a:r>
          </a:p>
        </p:txBody>
      </p:sp>
      <p:grpSp>
        <p:nvGrpSpPr>
          <p:cNvPr id="174" name="Group 174"/>
          <p:cNvGrpSpPr/>
          <p:nvPr/>
        </p:nvGrpSpPr>
        <p:grpSpPr>
          <a:xfrm>
            <a:off x="4714875" y="2276475"/>
            <a:ext cx="3889375" cy="2447927"/>
            <a:chOff x="0" y="0"/>
            <a:chExt cx="3889375" cy="2447925"/>
          </a:xfrm>
        </p:grpSpPr>
        <p:sp>
          <p:nvSpPr>
            <p:cNvPr id="172" name="Shape 172"/>
            <p:cNvSpPr/>
            <p:nvPr/>
          </p:nvSpPr>
          <p:spPr>
            <a:xfrm>
              <a:off x="0" y="0"/>
              <a:ext cx="3889375" cy="2447927"/>
            </a:xfrm>
            <a:prstGeom prst="rect">
              <a:avLst/>
            </a:prstGeom>
            <a:solidFill>
              <a:srgbClr val="1FAECD"/>
            </a:soli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107762" dir="13500000" rotWithShape="0">
                <a:srgbClr val="464646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255586" lvl="0" indent="-255586">
                <a:lnSpc>
                  <a:spcPct val="90000"/>
                </a:lnSpc>
                <a:spcBef>
                  <a:spcPts val="400"/>
                </a:spcBef>
                <a:def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173" name="Shape 173"/>
            <p:cNvSpPr/>
            <p:nvPr/>
          </p:nvSpPr>
          <p:spPr>
            <a:xfrm>
              <a:off x="0" y="0"/>
              <a:ext cx="3889375" cy="22555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marL="465137" lvl="0" indent="-355600">
                <a:lnSpc>
                  <a:spcPct val="90000"/>
                </a:lnSpc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4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Günümüzdeki sorun</a:t>
              </a: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 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365125" lvl="0" indent="-255586">
                <a:lnSpc>
                  <a:spcPct val="90000"/>
                </a:lnSpc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endParaRPr sz="9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lnSpc>
                  <a:spcPct val="90000"/>
                </a:lnSpc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Isıya toleransta düşme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lnSpc>
                  <a:spcPct val="90000"/>
                </a:lnSpc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Sinirlilik hali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lnSpc>
                  <a:spcPct val="90000"/>
                </a:lnSpc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Kilo kaybı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lnSpc>
                  <a:spcPct val="90000"/>
                </a:lnSpc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Uykusuzluk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lnSpc>
                  <a:spcPct val="90000"/>
                </a:lnSpc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Tükenme</a:t>
              </a:r>
            </a:p>
          </p:txBody>
        </p:sp>
      </p:grpSp>
      <p:sp>
        <p:nvSpPr>
          <p:cNvPr id="175" name="Shape 175"/>
          <p:cNvSpPr/>
          <p:nvPr/>
        </p:nvSpPr>
        <p:spPr>
          <a:xfrm>
            <a:off x="610993" y="692165"/>
            <a:ext cx="7848988" cy="935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499" h="20496" extrusionOk="0">
                <a:moveTo>
                  <a:pt x="16874" y="17243"/>
                </a:moveTo>
                <a:cubicBezTo>
                  <a:pt x="20549" y="13107"/>
                  <a:pt x="20339" y="6623"/>
                  <a:pt x="16404" y="2759"/>
                </a:cubicBezTo>
                <a:cubicBezTo>
                  <a:pt x="12469" y="-1104"/>
                  <a:pt x="6300" y="-883"/>
                  <a:pt x="2624" y="3253"/>
                </a:cubicBezTo>
                <a:cubicBezTo>
                  <a:pt x="-1051" y="7389"/>
                  <a:pt x="-841" y="13874"/>
                  <a:pt x="3094" y="17737"/>
                </a:cubicBezTo>
                <a:cubicBezTo>
                  <a:pt x="4900" y="19510"/>
                  <a:pt x="7278" y="20496"/>
                  <a:pt x="9749" y="20496"/>
                </a:cubicBezTo>
                <a:lnTo>
                  <a:pt x="18948" y="20493"/>
                </a:lnTo>
                <a:lnTo>
                  <a:pt x="18948" y="17237"/>
                </a:lnTo>
                <a:close/>
              </a:path>
            </a:pathLst>
          </a:custGeom>
          <a:gradFill>
            <a:gsLst>
              <a:gs pos="0">
                <a:srgbClr val="464646"/>
              </a:gs>
              <a:gs pos="100000">
                <a:srgbClr val="FF5050"/>
              </a:gs>
            </a:gsLst>
            <a:lin ang="16200000"/>
          </a:gradFill>
          <a:ln w="12700" cap="sq">
            <a:solidFill>
              <a:srgbClr val="FFFFFF"/>
            </a:solidFill>
            <a:round/>
          </a:ln>
        </p:spPr>
        <p:txBody>
          <a:bodyPr lIns="0" tIns="0" rIns="0" bIns="0" anchor="ctr"/>
          <a:lstStyle/>
          <a:p>
            <a:pPr lvl="0">
              <a:defRPr sz="36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pPr>
            <a:endParaRPr/>
          </a:p>
        </p:txBody>
      </p:sp>
      <p:pic>
        <p:nvPicPr>
          <p:cNvPr id="176" name="image11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8450" y="493712"/>
            <a:ext cx="8169275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77" name="image11.jpeg" descr="tiroid1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203575" y="5084762"/>
            <a:ext cx="2160589" cy="147478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>
            <a:spLocks noGrp="1"/>
          </p:cNvSpPr>
          <p:nvPr>
            <p:ph type="body" idx="4294967295"/>
          </p:nvPr>
        </p:nvSpPr>
        <p:spPr>
          <a:xfrm>
            <a:off x="395286" y="1989136"/>
            <a:ext cx="3810003" cy="2160589"/>
          </a:xfrm>
          <a:prstGeom prst="rect">
            <a:avLst/>
          </a:prstGeom>
          <a:solidFill>
            <a:srgbClr val="FF5050"/>
          </a:solidFill>
          <a:ln w="9525">
            <a:solidFill/>
            <a:round/>
          </a:ln>
          <a:effectLst>
            <a:outerShdw blurRad="63500" dist="107762" dir="13500000" rotWithShape="0">
              <a:srgbClr val="464646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465137" lvl="0" indent="-355600">
              <a:lnSpc>
                <a:spcPct val="90000"/>
              </a:lnSpc>
              <a:buClr>
                <a:srgbClr val="FFFFFF"/>
              </a:buClr>
              <a:buFont typeface="Wingdings"/>
              <a:buChar char="✓"/>
              <a:defRPr sz="1800"/>
            </a:pPr>
            <a:r>
              <a:rPr sz="24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Orjinal yararı</a:t>
            </a:r>
          </a:p>
          <a:p>
            <a:pPr lvl="0">
              <a:lnSpc>
                <a:spcPct val="90000"/>
              </a:lnSpc>
              <a:buClr>
                <a:srgbClr val="FFFFFF"/>
              </a:buClr>
              <a:buFont typeface="Wingdings"/>
              <a:buChar char="✓"/>
              <a:defRPr sz="1800"/>
            </a:pPr>
            <a:endParaRPr sz="9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lnSpc>
                <a:spcPct val="90000"/>
              </a:lnSpc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Kanın daha yeterli dağılımı</a:t>
            </a:r>
          </a:p>
          <a:p>
            <a:pPr marL="146050" lvl="0" indent="-36513">
              <a:lnSpc>
                <a:spcPct val="90000"/>
              </a:lnSpc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Beden sıvılarının daha yeteli kullanımı</a:t>
            </a:r>
          </a:p>
          <a:p>
            <a:pPr marL="146050" lvl="0" indent="-36513">
              <a:lnSpc>
                <a:spcPct val="90000"/>
              </a:lnSpc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Beden ağırlığının azalması</a:t>
            </a:r>
          </a:p>
        </p:txBody>
      </p:sp>
      <p:grpSp>
        <p:nvGrpSpPr>
          <p:cNvPr id="182" name="Group 182"/>
          <p:cNvGrpSpPr/>
          <p:nvPr/>
        </p:nvGrpSpPr>
        <p:grpSpPr>
          <a:xfrm>
            <a:off x="4572000" y="1989136"/>
            <a:ext cx="4032250" cy="1871665"/>
            <a:chOff x="0" y="0"/>
            <a:chExt cx="4032250" cy="1871664"/>
          </a:xfrm>
        </p:grpSpPr>
        <p:sp>
          <p:nvSpPr>
            <p:cNvPr id="180" name="Shape 180"/>
            <p:cNvSpPr/>
            <p:nvPr/>
          </p:nvSpPr>
          <p:spPr>
            <a:xfrm>
              <a:off x="0" y="-1"/>
              <a:ext cx="4032250" cy="1871666"/>
            </a:xfrm>
            <a:prstGeom prst="rect">
              <a:avLst/>
            </a:prstGeom>
            <a:solidFill>
              <a:srgbClr val="1FAECD"/>
            </a:soli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107762" dir="13500000" rotWithShape="0">
                <a:srgbClr val="464646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255586" lvl="0" indent="-255586">
                <a:lnSpc>
                  <a:spcPct val="90000"/>
                </a:lnSpc>
                <a:spcBef>
                  <a:spcPts val="400"/>
                </a:spcBef>
                <a:def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181" name="Shape 181"/>
            <p:cNvSpPr/>
            <p:nvPr/>
          </p:nvSpPr>
          <p:spPr>
            <a:xfrm>
              <a:off x="0" y="-1"/>
              <a:ext cx="4032250" cy="15544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marL="465137" lvl="0" indent="-355600">
                <a:lnSpc>
                  <a:spcPct val="90000"/>
                </a:lnSpc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4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Günümüzdeki sorun</a:t>
              </a: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 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365125" lvl="0" indent="-255586">
                <a:lnSpc>
                  <a:spcPct val="90000"/>
                </a:lnSpc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endParaRPr sz="9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lnSpc>
                  <a:spcPct val="90000"/>
                </a:lnSpc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Hazımsızlık, bulantı, sıkıntı, kramp, ishal-kabızlık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lnSpc>
                  <a:spcPct val="90000"/>
                </a:lnSpc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Ağzın kuruması</a:t>
              </a:r>
            </a:p>
          </p:txBody>
        </p:sp>
      </p:grpSp>
      <p:sp>
        <p:nvSpPr>
          <p:cNvPr id="183" name="Shape 183"/>
          <p:cNvSpPr/>
          <p:nvPr/>
        </p:nvSpPr>
        <p:spPr>
          <a:xfrm>
            <a:off x="539557" y="620727"/>
            <a:ext cx="7848987" cy="9350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499" h="20496" extrusionOk="0">
                <a:moveTo>
                  <a:pt x="16874" y="17243"/>
                </a:moveTo>
                <a:cubicBezTo>
                  <a:pt x="20549" y="13107"/>
                  <a:pt x="20339" y="6623"/>
                  <a:pt x="16404" y="2759"/>
                </a:cubicBezTo>
                <a:cubicBezTo>
                  <a:pt x="12469" y="-1104"/>
                  <a:pt x="6300" y="-883"/>
                  <a:pt x="2624" y="3253"/>
                </a:cubicBezTo>
                <a:cubicBezTo>
                  <a:pt x="-1051" y="7389"/>
                  <a:pt x="-841" y="13874"/>
                  <a:pt x="3094" y="17737"/>
                </a:cubicBezTo>
                <a:cubicBezTo>
                  <a:pt x="4900" y="19510"/>
                  <a:pt x="7278" y="20496"/>
                  <a:pt x="9749" y="20496"/>
                </a:cubicBezTo>
                <a:lnTo>
                  <a:pt x="18948" y="20493"/>
                </a:lnTo>
                <a:lnTo>
                  <a:pt x="18948" y="17237"/>
                </a:lnTo>
                <a:close/>
              </a:path>
            </a:pathLst>
          </a:custGeom>
          <a:gradFill>
            <a:gsLst>
              <a:gs pos="0">
                <a:srgbClr val="464646"/>
              </a:gs>
              <a:gs pos="100000">
                <a:srgbClr val="FF5050"/>
              </a:gs>
            </a:gsLst>
            <a:lin ang="16200000"/>
          </a:gradFill>
          <a:ln w="12700" cap="sq">
            <a:solidFill>
              <a:srgbClr val="FFFFFF"/>
            </a:solidFill>
            <a:round/>
          </a:ln>
        </p:spPr>
        <p:txBody>
          <a:bodyPr lIns="0" tIns="0" rIns="0" bIns="0" anchor="ctr"/>
          <a:lstStyle/>
          <a:p>
            <a:pPr lvl="0">
              <a:defRPr sz="32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pPr>
            <a:endParaRPr/>
          </a:p>
        </p:txBody>
      </p:sp>
      <p:pic>
        <p:nvPicPr>
          <p:cNvPr id="184" name="image12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58812" y="396875"/>
            <a:ext cx="8382001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85" name="image12.jpeg" descr="sin1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348037" y="4249737"/>
            <a:ext cx="2087564" cy="24923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>
            <a:spLocks noGrp="1"/>
          </p:cNvSpPr>
          <p:nvPr>
            <p:ph type="body" idx="4294967295"/>
          </p:nvPr>
        </p:nvSpPr>
        <p:spPr>
          <a:xfrm>
            <a:off x="395286" y="2197100"/>
            <a:ext cx="3810003" cy="2671764"/>
          </a:xfrm>
          <a:prstGeom prst="rect">
            <a:avLst/>
          </a:prstGeom>
          <a:solidFill>
            <a:srgbClr val="FF5050"/>
          </a:solidFill>
          <a:ln w="9525">
            <a:solidFill/>
            <a:round/>
          </a:ln>
          <a:effectLst>
            <a:outerShdw blurRad="63500" dist="107762" dir="13500000" rotWithShape="0">
              <a:srgbClr val="464646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465137" lvl="0" indent="-355600">
              <a:buClr>
                <a:srgbClr val="FFFFFF"/>
              </a:buClr>
              <a:buFont typeface="Wingdings"/>
              <a:buChar char="✓"/>
              <a:defRPr sz="1800"/>
            </a:pPr>
            <a:r>
              <a:rPr sz="24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Orjinal yararı</a:t>
            </a:r>
          </a:p>
          <a:p>
            <a:pPr lvl="0">
              <a:buClr>
                <a:srgbClr val="FFFFFF"/>
              </a:buClr>
              <a:buFont typeface="Wingdings"/>
              <a:buChar char="✓"/>
              <a:defRPr sz="1800"/>
            </a:pPr>
            <a:endParaRPr sz="9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Oksijen taşıma kapasitesinin artması</a:t>
            </a: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Enfeksiyonlarla savaşma</a:t>
            </a: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Olası bir yaradan kan kaybının önlenmesi</a:t>
            </a:r>
          </a:p>
        </p:txBody>
      </p:sp>
      <p:grpSp>
        <p:nvGrpSpPr>
          <p:cNvPr id="190" name="Group 190"/>
          <p:cNvGrpSpPr/>
          <p:nvPr/>
        </p:nvGrpSpPr>
        <p:grpSpPr>
          <a:xfrm>
            <a:off x="4643437" y="2276474"/>
            <a:ext cx="4105277" cy="2376491"/>
            <a:chOff x="0" y="0"/>
            <a:chExt cx="4105276" cy="2376489"/>
          </a:xfrm>
        </p:grpSpPr>
        <p:sp>
          <p:nvSpPr>
            <p:cNvPr id="188" name="Shape 188"/>
            <p:cNvSpPr/>
            <p:nvPr/>
          </p:nvSpPr>
          <p:spPr>
            <a:xfrm>
              <a:off x="-1" y="-1"/>
              <a:ext cx="4105278" cy="2376491"/>
            </a:xfrm>
            <a:prstGeom prst="rect">
              <a:avLst/>
            </a:prstGeom>
            <a:solidFill>
              <a:srgbClr val="1FAECD"/>
            </a:soli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107762" dir="13500000" rotWithShape="0">
                <a:srgbClr val="464646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255586" lvl="0" indent="-255586">
                <a:spcBef>
                  <a:spcPts val="400"/>
                </a:spcBef>
                <a:def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189" name="Shape 189"/>
            <p:cNvSpPr/>
            <p:nvPr/>
          </p:nvSpPr>
          <p:spPr>
            <a:xfrm>
              <a:off x="-1" y="-1"/>
              <a:ext cx="4105278" cy="18948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marL="465137" lvl="0" indent="-355600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4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Günümüzdeki sorun</a:t>
              </a:r>
              <a:r>
                <a:rPr sz="28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 </a:t>
              </a:r>
            </a:p>
            <a:p>
              <a:pPr marL="365125" lvl="0" indent="-255586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endParaRPr sz="8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sz="28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</a:t>
              </a: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Felçler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Kalp krizi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Damar tıkanması</a:t>
              </a:r>
            </a:p>
          </p:txBody>
        </p:sp>
      </p:grpSp>
      <p:sp>
        <p:nvSpPr>
          <p:cNvPr id="191" name="Shape 191"/>
          <p:cNvSpPr/>
          <p:nvPr/>
        </p:nvSpPr>
        <p:spPr>
          <a:xfrm>
            <a:off x="610993" y="620727"/>
            <a:ext cx="7848988" cy="9350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499" h="20496" extrusionOk="0">
                <a:moveTo>
                  <a:pt x="16874" y="17243"/>
                </a:moveTo>
                <a:cubicBezTo>
                  <a:pt x="20549" y="13107"/>
                  <a:pt x="20339" y="6623"/>
                  <a:pt x="16404" y="2759"/>
                </a:cubicBezTo>
                <a:cubicBezTo>
                  <a:pt x="12469" y="-1104"/>
                  <a:pt x="6300" y="-883"/>
                  <a:pt x="2624" y="3253"/>
                </a:cubicBezTo>
                <a:cubicBezTo>
                  <a:pt x="-1051" y="7389"/>
                  <a:pt x="-841" y="13874"/>
                  <a:pt x="3094" y="17737"/>
                </a:cubicBezTo>
                <a:cubicBezTo>
                  <a:pt x="4900" y="19510"/>
                  <a:pt x="7278" y="20496"/>
                  <a:pt x="9749" y="20496"/>
                </a:cubicBezTo>
                <a:lnTo>
                  <a:pt x="18948" y="20493"/>
                </a:lnTo>
                <a:lnTo>
                  <a:pt x="18948" y="17237"/>
                </a:lnTo>
                <a:close/>
              </a:path>
            </a:pathLst>
          </a:custGeom>
          <a:gradFill>
            <a:gsLst>
              <a:gs pos="0">
                <a:srgbClr val="464646"/>
              </a:gs>
              <a:gs pos="100000">
                <a:srgbClr val="FF5050"/>
              </a:gs>
            </a:gsLst>
            <a:lin ang="16200000"/>
          </a:gradFill>
          <a:ln w="12700" cap="sq">
            <a:solidFill>
              <a:srgbClr val="FFFFFF"/>
            </a:solidFill>
            <a:round/>
          </a:ln>
        </p:spPr>
        <p:txBody>
          <a:bodyPr lIns="0" tIns="0" rIns="0" bIns="0" anchor="ctr"/>
          <a:lstStyle/>
          <a:p>
            <a:pPr lvl="0">
              <a:defRPr sz="32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pPr>
            <a:endParaRPr/>
          </a:p>
        </p:txBody>
      </p:sp>
      <p:sp>
        <p:nvSpPr>
          <p:cNvPr id="192" name="Shape 192"/>
          <p:cNvSpPr/>
          <p:nvPr/>
        </p:nvSpPr>
        <p:spPr>
          <a:xfrm>
            <a:off x="2178049" y="781843"/>
            <a:ext cx="815499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6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Kanın kalınlaşması</a:t>
            </a: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>
            <a:spLocks noGrp="1"/>
          </p:cNvSpPr>
          <p:nvPr>
            <p:ph type="body" idx="4294967295"/>
          </p:nvPr>
        </p:nvSpPr>
        <p:spPr>
          <a:xfrm>
            <a:off x="395286" y="2205036"/>
            <a:ext cx="3810003" cy="2016127"/>
          </a:xfrm>
          <a:prstGeom prst="rect">
            <a:avLst/>
          </a:prstGeom>
          <a:solidFill>
            <a:srgbClr val="FF5050"/>
          </a:solidFill>
          <a:ln w="9525">
            <a:solidFill/>
            <a:round/>
          </a:ln>
          <a:effectLst>
            <a:outerShdw blurRad="63500" dist="107762" dir="13500000" rotWithShape="0">
              <a:srgbClr val="464646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465137" lvl="0" indent="-355600">
              <a:buClr>
                <a:srgbClr val="FFFFFF"/>
              </a:buClr>
              <a:buFont typeface="Wingdings"/>
              <a:buChar char="✓"/>
              <a:defRPr sz="1800"/>
            </a:pPr>
            <a:r>
              <a:rPr sz="24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Orjinal yararı</a:t>
            </a:r>
          </a:p>
          <a:p>
            <a:pPr lvl="0">
              <a:buClr>
                <a:srgbClr val="FFFFFF"/>
              </a:buClr>
              <a:buFont typeface="Wingdings"/>
              <a:buChar char="✓"/>
              <a:defRPr sz="1800"/>
            </a:pPr>
            <a:endParaRPr sz="9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Bir kavga sırasındaki olası alerjik reaksiyonlara karşı koruyucu</a:t>
            </a:r>
          </a:p>
        </p:txBody>
      </p:sp>
      <p:grpSp>
        <p:nvGrpSpPr>
          <p:cNvPr id="197" name="Group 197"/>
          <p:cNvGrpSpPr/>
          <p:nvPr/>
        </p:nvGrpSpPr>
        <p:grpSpPr>
          <a:xfrm>
            <a:off x="4643437" y="2205036"/>
            <a:ext cx="3816352" cy="2016127"/>
            <a:chOff x="0" y="0"/>
            <a:chExt cx="3816351" cy="2016125"/>
          </a:xfrm>
        </p:grpSpPr>
        <p:sp>
          <p:nvSpPr>
            <p:cNvPr id="195" name="Shape 195"/>
            <p:cNvSpPr/>
            <p:nvPr/>
          </p:nvSpPr>
          <p:spPr>
            <a:xfrm>
              <a:off x="-1" y="0"/>
              <a:ext cx="3816353" cy="2016126"/>
            </a:xfrm>
            <a:prstGeom prst="rect">
              <a:avLst/>
            </a:prstGeom>
            <a:solidFill>
              <a:srgbClr val="1FAECD"/>
            </a:soli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107762" dir="13500000" rotWithShape="0">
                <a:srgbClr val="464646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255586" lvl="0" indent="-255586">
                <a:spcBef>
                  <a:spcPts val="400"/>
                </a:spcBef>
                <a:def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196" name="Shape 196"/>
            <p:cNvSpPr/>
            <p:nvPr/>
          </p:nvSpPr>
          <p:spPr>
            <a:xfrm>
              <a:off x="-1" y="0"/>
              <a:ext cx="3816353" cy="16662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marL="465137" lvl="0" indent="-355600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4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Günümüzdeki sorun</a:t>
              </a:r>
              <a:r>
                <a:rPr sz="20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 </a:t>
              </a:r>
              <a:endParaRPr sz="2300" b="1">
                <a:solidFill>
                  <a:srgbClr val="FF5050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365125" lvl="0" indent="-255586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endParaRPr sz="900" b="1">
                <a:solidFill>
                  <a:srgbClr val="FF5050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Bağışıklık siteminin zayıflaması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Lenf bezlerinin büzülmesi</a:t>
              </a:r>
            </a:p>
          </p:txBody>
        </p:sp>
      </p:grpSp>
      <p:sp>
        <p:nvSpPr>
          <p:cNvPr id="198" name="Shape 198"/>
          <p:cNvSpPr/>
          <p:nvPr/>
        </p:nvSpPr>
        <p:spPr>
          <a:xfrm>
            <a:off x="539557" y="692165"/>
            <a:ext cx="7848987" cy="935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499" h="20496" extrusionOk="0">
                <a:moveTo>
                  <a:pt x="16874" y="17243"/>
                </a:moveTo>
                <a:cubicBezTo>
                  <a:pt x="20549" y="13107"/>
                  <a:pt x="20339" y="6623"/>
                  <a:pt x="16404" y="2759"/>
                </a:cubicBezTo>
                <a:cubicBezTo>
                  <a:pt x="12469" y="-1104"/>
                  <a:pt x="6300" y="-883"/>
                  <a:pt x="2624" y="3253"/>
                </a:cubicBezTo>
                <a:cubicBezTo>
                  <a:pt x="-1051" y="7389"/>
                  <a:pt x="-841" y="13874"/>
                  <a:pt x="3094" y="17737"/>
                </a:cubicBezTo>
                <a:cubicBezTo>
                  <a:pt x="4900" y="19510"/>
                  <a:pt x="7278" y="20496"/>
                  <a:pt x="9749" y="20496"/>
                </a:cubicBezTo>
                <a:lnTo>
                  <a:pt x="18948" y="20493"/>
                </a:lnTo>
                <a:lnTo>
                  <a:pt x="18948" y="17237"/>
                </a:lnTo>
                <a:close/>
              </a:path>
            </a:pathLst>
          </a:custGeom>
          <a:gradFill>
            <a:gsLst>
              <a:gs pos="0">
                <a:srgbClr val="464646"/>
              </a:gs>
              <a:gs pos="100000">
                <a:srgbClr val="FF5050"/>
              </a:gs>
            </a:gsLst>
            <a:lin ang="16200000"/>
          </a:gradFill>
          <a:ln w="12700" cap="sq">
            <a:solidFill>
              <a:srgbClr val="FFFFFF"/>
            </a:solidFill>
            <a:round/>
          </a:ln>
        </p:spPr>
        <p:txBody>
          <a:bodyPr lIns="0" tIns="0" rIns="0" bIns="0" anchor="ctr"/>
          <a:lstStyle/>
          <a:p>
            <a:pPr lvl="0">
              <a:defRPr sz="32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pPr>
            <a:endParaRPr/>
          </a:p>
        </p:txBody>
      </p:sp>
      <p:pic>
        <p:nvPicPr>
          <p:cNvPr id="199" name="image13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670175" y="469900"/>
            <a:ext cx="8388350" cy="1309688"/>
          </a:xfrm>
          <a:prstGeom prst="rect">
            <a:avLst/>
          </a:prstGeom>
          <a:ln w="12700">
            <a:miter lim="400000"/>
          </a:ln>
        </p:spPr>
      </p:pic>
      <p:pic>
        <p:nvPicPr>
          <p:cNvPr id="200" name="image13.jpeg" descr="kortizon-3d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987675" y="4797425"/>
            <a:ext cx="2592389" cy="153352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>
            <a:spLocks noGrp="1"/>
          </p:cNvSpPr>
          <p:nvPr>
            <p:ph type="body" idx="4294967295"/>
          </p:nvPr>
        </p:nvSpPr>
        <p:spPr>
          <a:xfrm>
            <a:off x="204786" y="1782876"/>
            <a:ext cx="3810003" cy="2303465"/>
          </a:xfrm>
          <a:prstGeom prst="rect">
            <a:avLst/>
          </a:prstGeom>
          <a:solidFill>
            <a:srgbClr val="FF5050"/>
          </a:solidFill>
          <a:ln w="9525">
            <a:solidFill/>
            <a:round/>
          </a:ln>
          <a:effectLst>
            <a:outerShdw blurRad="63500" dist="107762" dir="13500000" rotWithShape="0">
              <a:srgbClr val="464646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465137" lvl="0" indent="-355600">
              <a:buClr>
                <a:srgbClr val="FFFFFF"/>
              </a:buClr>
              <a:buFont typeface="Wingdings"/>
              <a:buChar char="✓"/>
              <a:defRPr sz="1800"/>
            </a:pPr>
            <a:r>
              <a:rPr sz="24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Orjinal yararı</a:t>
            </a:r>
          </a:p>
          <a:p>
            <a:pPr lvl="0">
              <a:buClr>
                <a:srgbClr val="FFFFFF"/>
              </a:buClr>
              <a:buFont typeface="Wingdings"/>
              <a:buChar char="✓"/>
              <a:defRPr sz="1800"/>
            </a:pPr>
            <a:endParaRPr sz="9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Fiziksel zorlanma ya da yaralanma sırasında acı-ağrı duyumunu azaltır.</a:t>
            </a:r>
          </a:p>
        </p:txBody>
      </p:sp>
      <p:grpSp>
        <p:nvGrpSpPr>
          <p:cNvPr id="205" name="Group 205"/>
          <p:cNvGrpSpPr/>
          <p:nvPr/>
        </p:nvGrpSpPr>
        <p:grpSpPr>
          <a:xfrm>
            <a:off x="4742655" y="1778113"/>
            <a:ext cx="3889377" cy="2376490"/>
            <a:chOff x="0" y="0"/>
            <a:chExt cx="3889376" cy="2376489"/>
          </a:xfrm>
        </p:grpSpPr>
        <p:sp>
          <p:nvSpPr>
            <p:cNvPr id="203" name="Shape 203"/>
            <p:cNvSpPr/>
            <p:nvPr/>
          </p:nvSpPr>
          <p:spPr>
            <a:xfrm>
              <a:off x="-1" y="-1"/>
              <a:ext cx="3889378" cy="2376491"/>
            </a:xfrm>
            <a:prstGeom prst="rect">
              <a:avLst/>
            </a:prstGeom>
            <a:solidFill>
              <a:srgbClr val="1FAECD"/>
            </a:soli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107762" dir="13500000" rotWithShape="0">
                <a:srgbClr val="464646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255586" lvl="0" indent="-255586">
                <a:spcBef>
                  <a:spcPts val="400"/>
                </a:spcBef>
                <a:def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204" name="Shape 204"/>
            <p:cNvSpPr/>
            <p:nvPr/>
          </p:nvSpPr>
          <p:spPr>
            <a:xfrm>
              <a:off x="-1" y="-1"/>
              <a:ext cx="3889378" cy="19329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marL="465137" lvl="0" indent="-355600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4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Günümüzdeki sorun</a:t>
              </a: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 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365125" lvl="0" indent="-255586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endParaRPr sz="1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Endorfin düzeyinin azalması ile sırt ağrıları artrit ve migren ağrıları daha yoğun hissedilir.</a:t>
              </a:r>
            </a:p>
          </p:txBody>
        </p:sp>
      </p:grpSp>
      <p:sp>
        <p:nvSpPr>
          <p:cNvPr id="206" name="Shape 206"/>
          <p:cNvSpPr/>
          <p:nvPr/>
        </p:nvSpPr>
        <p:spPr>
          <a:xfrm>
            <a:off x="539557" y="620727"/>
            <a:ext cx="7848987" cy="9350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499" h="20496" extrusionOk="0">
                <a:moveTo>
                  <a:pt x="16874" y="17243"/>
                </a:moveTo>
                <a:cubicBezTo>
                  <a:pt x="20549" y="13107"/>
                  <a:pt x="20339" y="6623"/>
                  <a:pt x="16404" y="2759"/>
                </a:cubicBezTo>
                <a:cubicBezTo>
                  <a:pt x="12469" y="-1104"/>
                  <a:pt x="6300" y="-883"/>
                  <a:pt x="2624" y="3253"/>
                </a:cubicBezTo>
                <a:cubicBezTo>
                  <a:pt x="-1051" y="7389"/>
                  <a:pt x="-841" y="13874"/>
                  <a:pt x="3094" y="17737"/>
                </a:cubicBezTo>
                <a:cubicBezTo>
                  <a:pt x="4900" y="19510"/>
                  <a:pt x="7278" y="20496"/>
                  <a:pt x="9749" y="20496"/>
                </a:cubicBezTo>
                <a:lnTo>
                  <a:pt x="18948" y="20493"/>
                </a:lnTo>
                <a:lnTo>
                  <a:pt x="18948" y="17237"/>
                </a:lnTo>
                <a:close/>
              </a:path>
            </a:pathLst>
          </a:custGeom>
          <a:gradFill>
            <a:gsLst>
              <a:gs pos="0">
                <a:srgbClr val="464646"/>
              </a:gs>
              <a:gs pos="100000">
                <a:srgbClr val="FF5050"/>
              </a:gs>
            </a:gsLst>
            <a:lin ang="16200000"/>
          </a:gradFill>
          <a:ln w="12700" cap="sq">
            <a:solidFill>
              <a:srgbClr val="FFFFFF"/>
            </a:solidFill>
            <a:round/>
          </a:ln>
        </p:spPr>
        <p:txBody>
          <a:bodyPr lIns="0" tIns="0" rIns="0" bIns="0" anchor="ctr"/>
          <a:lstStyle/>
          <a:p>
            <a:pPr lvl="0">
              <a:defRPr sz="32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pPr>
            <a:endParaRPr/>
          </a:p>
        </p:txBody>
      </p:sp>
      <p:sp>
        <p:nvSpPr>
          <p:cNvPr id="207" name="Shape 207"/>
          <p:cNvSpPr/>
          <p:nvPr/>
        </p:nvSpPr>
        <p:spPr>
          <a:xfrm>
            <a:off x="2609849" y="781843"/>
            <a:ext cx="815499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6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600" b="1">
                <a:solidFill>
                  <a:srgbClr val="FFFFFF"/>
                </a:solidFill>
              </a:rPr>
              <a:t>Endorfin artışı</a:t>
            </a:r>
          </a:p>
        </p:txBody>
      </p:sp>
      <p:pic>
        <p:nvPicPr>
          <p:cNvPr id="208" name="image14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85875" y="4495551"/>
            <a:ext cx="3810003" cy="21336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>
            <a:spLocks noGrp="1"/>
          </p:cNvSpPr>
          <p:nvPr>
            <p:ph type="body" idx="4294967295"/>
          </p:nvPr>
        </p:nvSpPr>
        <p:spPr>
          <a:xfrm>
            <a:off x="401636" y="2205036"/>
            <a:ext cx="3810003" cy="3887789"/>
          </a:xfrm>
          <a:prstGeom prst="rect">
            <a:avLst/>
          </a:prstGeom>
          <a:solidFill>
            <a:srgbClr val="FF5050"/>
          </a:solidFill>
          <a:ln w="9525">
            <a:solidFill/>
            <a:round/>
          </a:ln>
          <a:effectLst>
            <a:outerShdw blurRad="63500" dist="107762" dir="13500000" rotWithShape="0">
              <a:srgbClr val="464646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465137" lvl="0" indent="-355600">
              <a:buClr>
                <a:srgbClr val="FFFFFF"/>
              </a:buClr>
              <a:buFont typeface="Wingdings"/>
              <a:buChar char="✓"/>
              <a:defRPr sz="1800"/>
            </a:pPr>
            <a:r>
              <a:rPr sz="24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Orjinal yararı</a:t>
            </a:r>
          </a:p>
          <a:p>
            <a:pPr lvl="0">
              <a:buClr>
                <a:srgbClr val="FFFFFF"/>
              </a:buClr>
              <a:buFont typeface="Wingdings"/>
              <a:buChar char="✓"/>
              <a:defRPr sz="1800"/>
            </a:pPr>
            <a:endParaRPr sz="9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Doğacak yavruların fiziksel yetersizliği olasılığına karşı üretkenliğin azalması</a:t>
            </a: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Sınırlı kaynakları paylaşan nüfusun sayısını çoğaltmayarak var olanların yaşamını garantiye almak</a:t>
            </a:r>
          </a:p>
        </p:txBody>
      </p:sp>
      <p:grpSp>
        <p:nvGrpSpPr>
          <p:cNvPr id="213" name="Group 213"/>
          <p:cNvGrpSpPr/>
          <p:nvPr/>
        </p:nvGrpSpPr>
        <p:grpSpPr>
          <a:xfrm>
            <a:off x="4932362" y="2278061"/>
            <a:ext cx="3600452" cy="3455990"/>
            <a:chOff x="0" y="0"/>
            <a:chExt cx="3600451" cy="3455989"/>
          </a:xfrm>
        </p:grpSpPr>
        <p:sp>
          <p:nvSpPr>
            <p:cNvPr id="211" name="Shape 211"/>
            <p:cNvSpPr/>
            <p:nvPr/>
          </p:nvSpPr>
          <p:spPr>
            <a:xfrm>
              <a:off x="-1" y="-1"/>
              <a:ext cx="3600453" cy="3455990"/>
            </a:xfrm>
            <a:prstGeom prst="rect">
              <a:avLst/>
            </a:prstGeom>
            <a:solidFill>
              <a:srgbClr val="1FAECD"/>
            </a:soli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107762" dir="13500000" rotWithShape="0">
                <a:srgbClr val="464646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255586" lvl="0" indent="-255586">
                <a:spcBef>
                  <a:spcPts val="400"/>
                </a:spcBef>
                <a:def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212" name="Shape 212"/>
            <p:cNvSpPr/>
            <p:nvPr/>
          </p:nvSpPr>
          <p:spPr>
            <a:xfrm>
              <a:off x="-1" y="0"/>
              <a:ext cx="3600453" cy="33807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marL="465137" lvl="0" indent="-355600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4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Günümüzdeki sorun </a:t>
              </a:r>
            </a:p>
            <a:p>
              <a:pPr marL="365125" lvl="0" indent="-255586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endParaRPr sz="900" b="1">
                <a:solidFill>
                  <a:srgbClr val="FF5050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365125" lvl="0" indent="-255586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endParaRPr sz="900" b="1">
                <a:solidFill>
                  <a:srgbClr val="FF5050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Bağışıklık siteminin zayıflaması nedenlerin yanlış algılanıp, fobilere, obsesif-kompulsif davranışlara yol açması</a:t>
              </a: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Eşler arasında yanlış algılamalara bağlı evlilik sorunları, boşanmalar</a:t>
              </a:r>
            </a:p>
          </p:txBody>
        </p:sp>
      </p:grpSp>
      <p:sp>
        <p:nvSpPr>
          <p:cNvPr id="214" name="Shape 214"/>
          <p:cNvSpPr/>
          <p:nvPr/>
        </p:nvSpPr>
        <p:spPr>
          <a:xfrm>
            <a:off x="610993" y="549290"/>
            <a:ext cx="7848988" cy="935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499" h="20496" extrusionOk="0">
                <a:moveTo>
                  <a:pt x="16874" y="17243"/>
                </a:moveTo>
                <a:cubicBezTo>
                  <a:pt x="20549" y="13107"/>
                  <a:pt x="20339" y="6623"/>
                  <a:pt x="16404" y="2759"/>
                </a:cubicBezTo>
                <a:cubicBezTo>
                  <a:pt x="12469" y="-1104"/>
                  <a:pt x="6300" y="-883"/>
                  <a:pt x="2624" y="3253"/>
                </a:cubicBezTo>
                <a:cubicBezTo>
                  <a:pt x="-1051" y="7389"/>
                  <a:pt x="-841" y="13874"/>
                  <a:pt x="3094" y="17737"/>
                </a:cubicBezTo>
                <a:cubicBezTo>
                  <a:pt x="4900" y="19510"/>
                  <a:pt x="7278" y="20496"/>
                  <a:pt x="9749" y="20496"/>
                </a:cubicBezTo>
                <a:lnTo>
                  <a:pt x="18948" y="20493"/>
                </a:lnTo>
                <a:lnTo>
                  <a:pt x="18948" y="17237"/>
                </a:lnTo>
                <a:close/>
              </a:path>
            </a:pathLst>
          </a:custGeom>
          <a:gradFill>
            <a:gsLst>
              <a:gs pos="0">
                <a:srgbClr val="464646"/>
              </a:gs>
              <a:gs pos="100000">
                <a:srgbClr val="FF5050"/>
              </a:gs>
            </a:gsLst>
            <a:lin ang="16200000"/>
          </a:gradFill>
          <a:ln w="12700" cap="sq">
            <a:solidFill>
              <a:srgbClr val="FFFFFF"/>
            </a:solidFill>
            <a:round/>
          </a:ln>
        </p:spPr>
        <p:txBody>
          <a:bodyPr lIns="0" tIns="0" rIns="0" bIns="0" anchor="ctr"/>
          <a:lstStyle/>
          <a:p>
            <a:pPr lvl="0">
              <a:defRPr sz="32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pPr>
            <a:endParaRPr/>
          </a:p>
        </p:txBody>
      </p:sp>
      <p:pic>
        <p:nvPicPr>
          <p:cNvPr id="215" name="image1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85850" y="328611"/>
            <a:ext cx="8386764" cy="13112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>
            <a:spLocks noGrp="1"/>
          </p:cNvSpPr>
          <p:nvPr>
            <p:ph type="body" idx="4294967295"/>
          </p:nvPr>
        </p:nvSpPr>
        <p:spPr>
          <a:xfrm>
            <a:off x="395286" y="2338386"/>
            <a:ext cx="3810003" cy="3519489"/>
          </a:xfrm>
          <a:prstGeom prst="rect">
            <a:avLst/>
          </a:prstGeom>
          <a:solidFill>
            <a:srgbClr val="FF5050"/>
          </a:solidFill>
          <a:ln w="9525">
            <a:solidFill/>
            <a:round/>
          </a:ln>
          <a:effectLst>
            <a:outerShdw blurRad="63500" dist="107762" dir="13500000" rotWithShape="0">
              <a:srgbClr val="464646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593548" lvl="0" indent="-484011">
              <a:lnSpc>
                <a:spcPct val="90000"/>
              </a:lnSpc>
              <a:buClr>
                <a:srgbClr val="FFFFFF"/>
              </a:buClr>
              <a:buFont typeface="Wingdings"/>
              <a:buChar char="✓"/>
              <a:defRPr sz="1800"/>
            </a:pPr>
            <a:r>
              <a:rPr sz="28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Orjinal yararı</a:t>
            </a:r>
          </a:p>
          <a:p>
            <a:pPr lvl="0">
              <a:lnSpc>
                <a:spcPct val="90000"/>
              </a:lnSpc>
              <a:buClr>
                <a:srgbClr val="FFFFFF"/>
              </a:buClr>
              <a:buFont typeface="Wingdings"/>
              <a:buChar char="✓"/>
              <a:defRPr sz="1800"/>
            </a:pPr>
            <a:endParaRPr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lnSpc>
                <a:spcPct val="90000"/>
              </a:lnSpc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Kasların soğuması</a:t>
            </a:r>
          </a:p>
          <a:p>
            <a:pPr marL="146050" lvl="0" indent="-36513">
              <a:lnSpc>
                <a:spcPct val="90000"/>
              </a:lnSpc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Dokunma duyumunun artışı</a:t>
            </a:r>
          </a:p>
          <a:p>
            <a:pPr marL="146050" lvl="0" indent="-36513">
              <a:lnSpc>
                <a:spcPct val="90000"/>
              </a:lnSpc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Rakibi korkutma</a:t>
            </a:r>
          </a:p>
          <a:p>
            <a:pPr marL="146050" lvl="0" indent="-36513">
              <a:lnSpc>
                <a:spcPct val="90000"/>
              </a:lnSpc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 Kanın ihtiyacı olan yerlere gitmesi, olası bir yaralanmada daha az kan kaybı</a:t>
            </a:r>
          </a:p>
        </p:txBody>
      </p:sp>
      <p:grpSp>
        <p:nvGrpSpPr>
          <p:cNvPr id="220" name="Group 220"/>
          <p:cNvGrpSpPr/>
          <p:nvPr/>
        </p:nvGrpSpPr>
        <p:grpSpPr>
          <a:xfrm>
            <a:off x="4643437" y="2420936"/>
            <a:ext cx="4176714" cy="2232027"/>
            <a:chOff x="0" y="0"/>
            <a:chExt cx="4176712" cy="2232026"/>
          </a:xfrm>
        </p:grpSpPr>
        <p:sp>
          <p:nvSpPr>
            <p:cNvPr id="218" name="Shape 218"/>
            <p:cNvSpPr/>
            <p:nvPr/>
          </p:nvSpPr>
          <p:spPr>
            <a:xfrm>
              <a:off x="0" y="0"/>
              <a:ext cx="4176714" cy="2232026"/>
            </a:xfrm>
            <a:prstGeom prst="rect">
              <a:avLst/>
            </a:prstGeom>
            <a:solidFill>
              <a:srgbClr val="1FAECD"/>
            </a:soli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107762" dir="13500000" rotWithShape="0">
                <a:srgbClr val="464646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255586" lvl="0" indent="-255586">
                <a:spcBef>
                  <a:spcPts val="400"/>
                </a:spcBef>
                <a:def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219" name="Shape 219"/>
            <p:cNvSpPr/>
            <p:nvPr/>
          </p:nvSpPr>
          <p:spPr>
            <a:xfrm>
              <a:off x="0" y="-1"/>
              <a:ext cx="4176714" cy="14757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marL="593548" lvl="0" indent="-484011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r>
                <a:rPr sz="2800" b="1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Günümüzdeki sorun</a:t>
              </a:r>
              <a:r>
                <a:rPr sz="2800">
                  <a:solidFill>
                    <a:srgbClr val="FF5050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 </a:t>
              </a:r>
            </a:p>
            <a:p>
              <a:pPr marL="365125" lvl="0" indent="-255586">
                <a:spcBef>
                  <a:spcPts val="400"/>
                </a:spcBef>
                <a:buClr>
                  <a:srgbClr val="FFFFFF"/>
                </a:buClr>
                <a:buSzPct val="68000"/>
                <a:buFont typeface="Wingdings"/>
                <a:buChar char="✓"/>
                <a:defRPr sz="1800"/>
              </a:pPr>
              <a:endParaRPr sz="800">
                <a:solidFill>
                  <a:srgbClr val="FF5050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endParaRPr sz="23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endParaRPr>
            </a:p>
            <a:p>
              <a:pPr marL="146050" lvl="0" indent="-36513">
                <a:spcBef>
                  <a:spcPts val="400"/>
                </a:spcBef>
                <a:defRPr sz="1800"/>
              </a:pPr>
              <a:r>
                <a:rPr sz="20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 Sosyal itilme</a:t>
              </a:r>
            </a:p>
          </p:txBody>
        </p:sp>
      </p:grpSp>
      <p:sp>
        <p:nvSpPr>
          <p:cNvPr id="221" name="Shape 221"/>
          <p:cNvSpPr/>
          <p:nvPr/>
        </p:nvSpPr>
        <p:spPr>
          <a:xfrm>
            <a:off x="323643" y="765190"/>
            <a:ext cx="8352251" cy="935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499" h="20496" extrusionOk="0">
                <a:moveTo>
                  <a:pt x="16874" y="17243"/>
                </a:moveTo>
                <a:cubicBezTo>
                  <a:pt x="20549" y="13107"/>
                  <a:pt x="20339" y="6623"/>
                  <a:pt x="16404" y="2759"/>
                </a:cubicBezTo>
                <a:cubicBezTo>
                  <a:pt x="12469" y="-1104"/>
                  <a:pt x="6300" y="-883"/>
                  <a:pt x="2624" y="3253"/>
                </a:cubicBezTo>
                <a:cubicBezTo>
                  <a:pt x="-1051" y="7389"/>
                  <a:pt x="-841" y="13874"/>
                  <a:pt x="3094" y="17737"/>
                </a:cubicBezTo>
                <a:cubicBezTo>
                  <a:pt x="4900" y="19510"/>
                  <a:pt x="7278" y="20496"/>
                  <a:pt x="9749" y="20496"/>
                </a:cubicBezTo>
                <a:lnTo>
                  <a:pt x="18948" y="20493"/>
                </a:lnTo>
                <a:lnTo>
                  <a:pt x="18948" y="17237"/>
                </a:lnTo>
                <a:close/>
              </a:path>
            </a:pathLst>
          </a:custGeom>
          <a:gradFill>
            <a:gsLst>
              <a:gs pos="0">
                <a:srgbClr val="464646"/>
              </a:gs>
              <a:gs pos="100000">
                <a:srgbClr val="FF5050"/>
              </a:gs>
            </a:gsLst>
            <a:lin ang="16200000"/>
          </a:gradFill>
          <a:ln w="12700" cap="sq">
            <a:solidFill>
              <a:srgbClr val="FFFFFF"/>
            </a:solidFill>
            <a:round/>
          </a:ln>
        </p:spPr>
        <p:txBody>
          <a:bodyPr lIns="0" tIns="0" rIns="0" bIns="0" anchor="ctr"/>
          <a:lstStyle/>
          <a:p>
            <a:pPr lvl="0">
              <a:defRPr sz="32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defRPr>
            </a:pPr>
            <a:endParaRPr/>
          </a:p>
        </p:txBody>
      </p:sp>
      <p:pic>
        <p:nvPicPr>
          <p:cNvPr id="222" name="image15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96900" y="493712"/>
            <a:ext cx="8516939" cy="131603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hape 224"/>
          <p:cNvSpPr>
            <a:spLocks noGrp="1"/>
          </p:cNvSpPr>
          <p:nvPr>
            <p:ph type="body" idx="4294967295"/>
          </p:nvPr>
        </p:nvSpPr>
        <p:spPr>
          <a:xfrm>
            <a:off x="457200" y="3056780"/>
            <a:ext cx="8229600" cy="4194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buChar char=""/>
              <a:defRPr sz="1800"/>
            </a:pPr>
            <a:endParaRPr dirty="0">
              <a:solidFill>
                <a:srgbClr val="FFFFFF"/>
              </a:solidFill>
            </a:endParaRPr>
          </a:p>
          <a:p>
            <a:pPr lvl="0">
              <a:buChar char=""/>
              <a:defRPr sz="1800"/>
            </a:pPr>
            <a:endParaRPr dirty="0">
              <a:solidFill>
                <a:srgbClr val="FFFFFF"/>
              </a:solidFill>
            </a:endParaRPr>
          </a:p>
          <a:p>
            <a:pPr lvl="0">
              <a:buChar char=""/>
              <a:defRPr sz="1800"/>
            </a:pPr>
            <a:endParaRPr dirty="0">
              <a:solidFill>
                <a:srgbClr val="FFFFFF"/>
              </a:solidFill>
            </a:endParaRPr>
          </a:p>
          <a:p>
            <a:pPr marL="492918" lvl="0" indent="-383380">
              <a:buChar char=""/>
              <a:defRPr sz="1800"/>
            </a:pPr>
            <a:r>
              <a:rPr sz="2700" dirty="0">
                <a:solidFill>
                  <a:srgbClr val="FFFFFF"/>
                </a:solidFill>
              </a:rPr>
              <a:t>Optimum </a:t>
            </a:r>
            <a:r>
              <a:rPr sz="2700" dirty="0" err="1">
                <a:solidFill>
                  <a:srgbClr val="FFFFFF"/>
                </a:solidFill>
              </a:rPr>
              <a:t>Stres</a:t>
            </a:r>
            <a:r>
              <a:rPr sz="2700" dirty="0">
                <a:solidFill>
                  <a:srgbClr val="FFFFFF"/>
                </a:solidFill>
              </a:rPr>
              <a:t> </a:t>
            </a:r>
            <a:r>
              <a:rPr sz="2700" dirty="0" err="1">
                <a:solidFill>
                  <a:srgbClr val="FFFFFF"/>
                </a:solidFill>
              </a:rPr>
              <a:t>faydalıdır</a:t>
            </a:r>
            <a:r>
              <a:rPr sz="2700" dirty="0">
                <a:solidFill>
                  <a:srgbClr val="FFFFFF"/>
                </a:solidFill>
              </a:rPr>
              <a:t> </a:t>
            </a:r>
            <a:r>
              <a:rPr sz="2700" dirty="0" err="1">
                <a:solidFill>
                  <a:srgbClr val="FFFFFF"/>
                </a:solidFill>
              </a:rPr>
              <a:t>özellikle</a:t>
            </a:r>
            <a:r>
              <a:rPr sz="2700" dirty="0">
                <a:solidFill>
                  <a:srgbClr val="FFFFFF"/>
                </a:solidFill>
              </a:rPr>
              <a:t> </a:t>
            </a:r>
            <a:r>
              <a:rPr sz="2700" dirty="0" err="1">
                <a:solidFill>
                  <a:srgbClr val="FFFFFF"/>
                </a:solidFill>
              </a:rPr>
              <a:t>askerseniz</a:t>
            </a:r>
            <a:endParaRPr dirty="0">
              <a:solidFill>
                <a:srgbClr val="FFFFFF"/>
              </a:solidFill>
            </a:endParaRPr>
          </a:p>
          <a:p>
            <a:pPr marL="146050" lvl="0" indent="-36513">
              <a:buSzTx/>
              <a:buNone/>
              <a:defRPr sz="1800"/>
            </a:pPr>
            <a:r>
              <a:rPr sz="2700" dirty="0">
                <a:solidFill>
                  <a:srgbClr val="FFFFFF"/>
                </a:solidFill>
              </a:rPr>
              <a:t> optimum </a:t>
            </a:r>
            <a:r>
              <a:rPr sz="2700" dirty="0" err="1">
                <a:solidFill>
                  <a:srgbClr val="FFFFFF"/>
                </a:solidFill>
              </a:rPr>
              <a:t>stresin</a:t>
            </a:r>
            <a:r>
              <a:rPr sz="2700" dirty="0">
                <a:solidFill>
                  <a:srgbClr val="FFFFFF"/>
                </a:solidFill>
              </a:rPr>
              <a:t> </a:t>
            </a:r>
            <a:r>
              <a:rPr sz="2700" dirty="0" err="1">
                <a:solidFill>
                  <a:srgbClr val="FFFFFF"/>
                </a:solidFill>
              </a:rPr>
              <a:t>varoluşsal</a:t>
            </a:r>
            <a:r>
              <a:rPr sz="2700" dirty="0">
                <a:solidFill>
                  <a:srgbClr val="FFFFFF"/>
                </a:solidFill>
              </a:rPr>
              <a:t> </a:t>
            </a:r>
            <a:r>
              <a:rPr sz="2700" dirty="0" err="1">
                <a:solidFill>
                  <a:srgbClr val="FFFFFF"/>
                </a:solidFill>
              </a:rPr>
              <a:t>değeri</a:t>
            </a:r>
            <a:r>
              <a:rPr sz="2700" dirty="0">
                <a:solidFill>
                  <a:srgbClr val="FFFFFF"/>
                </a:solidFill>
              </a:rPr>
              <a:t> </a:t>
            </a:r>
            <a:r>
              <a:rPr sz="2700" dirty="0" err="1">
                <a:solidFill>
                  <a:srgbClr val="FFFFFF"/>
                </a:solidFill>
              </a:rPr>
              <a:t>tartışılmazdır</a:t>
            </a:r>
            <a:endParaRPr sz="2700" dirty="0">
              <a:solidFill>
                <a:srgbClr val="FFFFFF"/>
              </a:solidFill>
            </a:endParaRPr>
          </a:p>
        </p:txBody>
      </p:sp>
      <p:pic>
        <p:nvPicPr>
          <p:cNvPr id="225" name="image15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74771" y="260648"/>
            <a:ext cx="5505268" cy="363028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image16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01613" y="109537"/>
            <a:ext cx="8955089" cy="1384301"/>
          </a:xfrm>
          <a:prstGeom prst="rect">
            <a:avLst/>
          </a:prstGeom>
          <a:ln w="12700">
            <a:miter lim="400000"/>
          </a:ln>
        </p:spPr>
      </p:pic>
      <p:sp>
        <p:nvSpPr>
          <p:cNvPr id="228" name="Shape 228"/>
          <p:cNvSpPr>
            <a:spLocks noGrp="1"/>
          </p:cNvSpPr>
          <p:nvPr>
            <p:ph type="body" idx="4294967295"/>
          </p:nvPr>
        </p:nvSpPr>
        <p:spPr>
          <a:xfrm>
            <a:off x="611187" y="1484311"/>
            <a:ext cx="3525838" cy="4537078"/>
          </a:xfrm>
          <a:prstGeom prst="rect">
            <a:avLst/>
          </a:prstGeom>
          <a:ln w="9525">
            <a:solidFill>
              <a:srgbClr val="66FF33"/>
            </a:solidFill>
            <a:round/>
          </a:ln>
        </p:spPr>
        <p:txBody>
          <a:bodyPr lIns="0" tIns="0" rIns="0" bIns="0">
            <a:normAutofit/>
          </a:bodyPr>
          <a:lstStyle/>
          <a:p>
            <a:pPr marL="521842" lvl="0" indent="-412304">
              <a:buChar char=""/>
              <a:defRPr sz="1800"/>
            </a:pPr>
            <a:r>
              <a:rPr sz="2800" b="1" i="1">
                <a:solidFill>
                  <a:srgbClr val="FF6600"/>
                </a:solidFill>
                <a:latin typeface="Franklin Gothic Book"/>
                <a:ea typeface="Franklin Gothic Book"/>
                <a:cs typeface="Franklin Gothic Book"/>
                <a:sym typeface="Franklin Gothic Book"/>
              </a:rPr>
              <a:t>Dıştan Kontrollü</a:t>
            </a: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Bakteriler,virüsler</a:t>
            </a: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Isı değişimleri</a:t>
            </a: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Radyasyon</a:t>
            </a: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Fiziksel yaralanmalar</a:t>
            </a: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Hava kirliliği</a:t>
            </a: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Doğal, teknolojik afetler</a:t>
            </a: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Kalabalık</a:t>
            </a: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Gürültü</a:t>
            </a: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Bazı meslekler</a:t>
            </a:r>
          </a:p>
          <a:p>
            <a:pPr marL="146050" lvl="0" indent="-36513">
              <a:buSzTx/>
              <a:buNone/>
              <a:defRPr sz="1800"/>
            </a:pPr>
            <a:r>
              <a:rPr sz="20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* 20.yy. hızlı değişimleri</a:t>
            </a:r>
          </a:p>
        </p:txBody>
      </p:sp>
      <p:grpSp>
        <p:nvGrpSpPr>
          <p:cNvPr id="231" name="Group 231"/>
          <p:cNvGrpSpPr/>
          <p:nvPr/>
        </p:nvGrpSpPr>
        <p:grpSpPr>
          <a:xfrm>
            <a:off x="4859337" y="1989136"/>
            <a:ext cx="3525840" cy="4537077"/>
            <a:chOff x="0" y="0"/>
            <a:chExt cx="3525839" cy="4537076"/>
          </a:xfrm>
        </p:grpSpPr>
        <p:sp>
          <p:nvSpPr>
            <p:cNvPr id="229" name="Shape 229"/>
            <p:cNvSpPr/>
            <p:nvPr/>
          </p:nvSpPr>
          <p:spPr>
            <a:xfrm>
              <a:off x="-1" y="-1"/>
              <a:ext cx="3525840" cy="4537078"/>
            </a:xfrm>
            <a:prstGeom prst="rect">
              <a:avLst/>
            </a:prstGeom>
            <a:noFill/>
            <a:ln w="9525" cap="flat">
              <a:solidFill>
                <a:srgbClr val="46464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342900" lvl="0" indent="-342900">
                <a:spcBef>
                  <a:spcPts val="400"/>
                </a:spcBef>
                <a:defRPr sz="1800"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230" name="Shape 230"/>
            <p:cNvSpPr/>
            <p:nvPr/>
          </p:nvSpPr>
          <p:spPr>
            <a:xfrm>
              <a:off x="-1" y="-1"/>
              <a:ext cx="3525840" cy="28346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marL="829733" lvl="0" indent="-829733">
                <a:spcBef>
                  <a:spcPts val="600"/>
                </a:spcBef>
                <a:buClr>
                  <a:srgbClr val="464646"/>
                </a:buClr>
                <a:buSzPct val="75000"/>
                <a:buFont typeface="Wingdings"/>
                <a:buChar char="■"/>
                <a:defRPr sz="1800"/>
              </a:pPr>
              <a:r>
                <a:rPr sz="2800" b="1" i="1">
                  <a:solidFill>
                    <a:srgbClr val="FF6600"/>
                  </a:solidFill>
                  <a:latin typeface="Franklin Gothic Book"/>
                  <a:ea typeface="Franklin Gothic Book"/>
                  <a:cs typeface="Franklin Gothic Book"/>
                  <a:sym typeface="Franklin Gothic Book"/>
                </a:rPr>
                <a:t>İçten Kontrollü</a:t>
              </a:r>
            </a:p>
            <a:p>
              <a:pPr marL="342900" lvl="0" indent="-342900"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Olaylara verdiğimiz anlamlar </a:t>
              </a:r>
            </a:p>
            <a:p>
              <a:pPr marL="342900" lvl="0" indent="-342900"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	- Tehdit</a:t>
              </a:r>
            </a:p>
            <a:p>
              <a:pPr marL="342900" lvl="0" indent="-342900"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	- Kayıp</a:t>
              </a:r>
            </a:p>
            <a:p>
              <a:pPr marL="342900" lvl="0" indent="-342900"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	- Saldırı</a:t>
              </a:r>
            </a:p>
            <a:p>
              <a:pPr marL="342900" lvl="0" indent="-342900"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Zaman</a:t>
              </a:r>
            </a:p>
            <a:p>
              <a:pPr marL="342900" lvl="0" indent="-342900"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Beklentiler-kurallar</a:t>
              </a:r>
            </a:p>
            <a:p>
              <a:pPr marL="342900" lvl="0" indent="-342900"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* Yüzleşme durumları</a:t>
              </a:r>
            </a:p>
          </p:txBody>
        </p:sp>
      </p:grpSp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image17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47800" y="1524000"/>
            <a:ext cx="6251575" cy="2667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36" name="Group 236"/>
          <p:cNvGrpSpPr/>
          <p:nvPr/>
        </p:nvGrpSpPr>
        <p:grpSpPr>
          <a:xfrm>
            <a:off x="492125" y="588199"/>
            <a:ext cx="8299450" cy="804800"/>
            <a:chOff x="0" y="0"/>
            <a:chExt cx="8299450" cy="804798"/>
          </a:xfrm>
        </p:grpSpPr>
        <p:sp>
          <p:nvSpPr>
            <p:cNvPr id="234" name="Shape 234"/>
            <p:cNvSpPr/>
            <p:nvPr/>
          </p:nvSpPr>
          <p:spPr>
            <a:xfrm>
              <a:off x="0" y="21398"/>
              <a:ext cx="8299450" cy="762004"/>
            </a:xfrm>
            <a:prstGeom prst="rect">
              <a:avLst/>
            </a:prstGeom>
            <a:solidFill>
              <a:srgbClr val="000099"/>
            </a:solidFill>
            <a:ln w="3816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4000">
                  <a:solidFill>
                    <a:srgbClr val="FFFFFF"/>
                  </a:solidFill>
                  <a:effectLst>
                    <a:outerShdw blurRad="12700" dist="25400" dir="2700000" rotWithShape="0">
                      <a:srgbClr val="000000"/>
                    </a:outerShdw>
                  </a:effectLst>
                  <a:latin typeface="Comic Sans MS"/>
                  <a:ea typeface="Comic Sans MS"/>
                  <a:cs typeface="Comic Sans MS"/>
                  <a:sym typeface="Comic Sans MS"/>
                </a:defRPr>
              </a:pPr>
              <a:endParaRPr/>
            </a:p>
          </p:txBody>
        </p:sp>
        <p:sp>
          <p:nvSpPr>
            <p:cNvPr id="235" name="Shape 235"/>
            <p:cNvSpPr/>
            <p:nvPr/>
          </p:nvSpPr>
          <p:spPr>
            <a:xfrm>
              <a:off x="0" y="0"/>
              <a:ext cx="8299450" cy="80479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6798" tIns="46798" rIns="46798" bIns="46798" numCol="1" anchor="ctr">
              <a:spAutoFit/>
            </a:bodyPr>
            <a:lstStyle>
              <a:lvl1pPr algn="ctr"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4000">
                  <a:solidFill>
                    <a:srgbClr val="FFFFFF"/>
                  </a:solidFill>
                  <a:effectLst>
                    <a:outerShdw blurRad="12700" dist="25400" dir="2700000" rotWithShape="0">
                      <a:srgbClr val="000000"/>
                    </a:outerShdw>
                  </a:effectLst>
                  <a:latin typeface="Comic Sans MS"/>
                  <a:ea typeface="Comic Sans MS"/>
                  <a:cs typeface="Comic Sans MS"/>
                  <a:sym typeface="Comic Sans MS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effectLst/>
                </a:defRPr>
              </a:pPr>
              <a:r>
                <a:rPr sz="4000">
                  <a:solidFill>
                    <a:srgbClr val="FFFFFF"/>
                  </a:solidFill>
                  <a:effectLst>
                    <a:outerShdw blurRad="12700" dist="25400" dir="2700000" rotWithShape="0">
                      <a:srgbClr val="000000"/>
                    </a:outerShdw>
                  </a:effectLst>
                </a:rPr>
                <a:t>STRES VE KİŞİLİK TİPLERİ</a:t>
              </a:r>
            </a:p>
          </p:txBody>
        </p:sp>
      </p:grpSp>
      <p:pic>
        <p:nvPicPr>
          <p:cNvPr id="237" name="image18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17662" y="4191000"/>
            <a:ext cx="2636839" cy="19812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8" name="image19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992687" y="4343400"/>
            <a:ext cx="2813052" cy="17208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image20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8450" y="298450"/>
            <a:ext cx="7632700" cy="1158875"/>
          </a:xfrm>
          <a:prstGeom prst="rect">
            <a:avLst/>
          </a:prstGeom>
          <a:ln w="12700">
            <a:miter lim="400000"/>
          </a:ln>
        </p:spPr>
      </p:pic>
      <p:sp>
        <p:nvSpPr>
          <p:cNvPr id="241" name="Shape 241"/>
          <p:cNvSpPr>
            <a:spLocks noGrp="1"/>
          </p:cNvSpPr>
          <p:nvPr>
            <p:ph type="body" idx="4294967295"/>
          </p:nvPr>
        </p:nvSpPr>
        <p:spPr>
          <a:xfrm>
            <a:off x="533400" y="1752600"/>
            <a:ext cx="4343400" cy="434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146050" lvl="0" indent="-36513">
              <a:lnSpc>
                <a:spcPct val="110000"/>
              </a:lnSpc>
              <a:buSzTx/>
              <a:buNone/>
              <a:defRPr sz="1800"/>
            </a:pPr>
            <a:r>
              <a:rPr sz="2800">
                <a:solidFill>
                  <a:srgbClr val="9933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</a:t>
            </a:r>
            <a:r>
              <a:rPr sz="2100">
                <a:solidFill>
                  <a:srgbClr val="9933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Tipi Kişilik Özellikleri</a:t>
            </a:r>
          </a:p>
          <a:p>
            <a:pPr marL="393523" lvl="0" indent="-283985">
              <a:lnSpc>
                <a:spcPct val="90000"/>
              </a:lnSpc>
              <a:buChar char=""/>
              <a:defRPr sz="1800"/>
            </a:pPr>
            <a:r>
              <a:rPr sz="20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Daima faaliyet içerisindedir</a:t>
            </a:r>
          </a:p>
          <a:p>
            <a:pPr marL="393523" lvl="0" indent="-283985">
              <a:lnSpc>
                <a:spcPct val="90000"/>
              </a:lnSpc>
              <a:buChar char=""/>
              <a:defRPr sz="1800"/>
            </a:pPr>
            <a:r>
              <a:rPr sz="20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Sabırsızdır</a:t>
            </a:r>
          </a:p>
          <a:p>
            <a:pPr marL="393523" lvl="0" indent="-283985">
              <a:lnSpc>
                <a:spcPct val="90000"/>
              </a:lnSpc>
              <a:buChar char=""/>
              <a:defRPr sz="1800"/>
            </a:pPr>
            <a:r>
              <a:rPr sz="20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Hızlı yürür, hızlı konuşur</a:t>
            </a:r>
          </a:p>
          <a:p>
            <a:pPr marL="393523" lvl="0" indent="-283985">
              <a:lnSpc>
                <a:spcPct val="90000"/>
              </a:lnSpc>
              <a:buChar char=""/>
              <a:defRPr sz="1800"/>
            </a:pPr>
            <a:r>
              <a:rPr sz="20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Aynı anda iki şeyi yapar</a:t>
            </a:r>
          </a:p>
          <a:p>
            <a:pPr marL="393523" lvl="0" indent="-283985">
              <a:lnSpc>
                <a:spcPct val="90000"/>
              </a:lnSpc>
              <a:buChar char=""/>
              <a:defRPr sz="1800"/>
            </a:pPr>
            <a:r>
              <a:rPr sz="20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Atılgandır, rekabetçidir</a:t>
            </a:r>
          </a:p>
          <a:p>
            <a:pPr marL="393523" lvl="0" indent="-283985">
              <a:lnSpc>
                <a:spcPct val="90000"/>
              </a:lnSpc>
              <a:buChar char=""/>
              <a:defRPr sz="1800"/>
            </a:pPr>
            <a:r>
              <a:rPr sz="20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Kendini zaman tehdidi altında hisseder</a:t>
            </a:r>
          </a:p>
        </p:txBody>
      </p:sp>
      <p:sp>
        <p:nvSpPr>
          <p:cNvPr id="242" name="Shape 242"/>
          <p:cNvSpPr/>
          <p:nvPr/>
        </p:nvSpPr>
        <p:spPr>
          <a:xfrm>
            <a:off x="4876800" y="1828800"/>
            <a:ext cx="3581400" cy="35204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marL="146050" lvl="0" indent="-36513">
              <a:lnSpc>
                <a:spcPct val="90000"/>
              </a:lnSpc>
              <a:spcBef>
                <a:spcPts val="400"/>
              </a:spcBef>
              <a:defRPr sz="1800"/>
            </a:pPr>
            <a:r>
              <a:rPr sz="2200">
                <a:solidFill>
                  <a:srgbClr val="9933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 Tipi Kişilik Özellikleri</a:t>
            </a:r>
            <a:endParaRPr>
              <a:solidFill>
                <a:srgbClr val="9933FF"/>
              </a:solidFill>
              <a:latin typeface="Lucida Sans Unicode"/>
              <a:ea typeface="Lucida Sans Unicode"/>
              <a:cs typeface="Lucida Sans Unicode"/>
              <a:sym typeface="Lucida Sans Unicode"/>
            </a:endParaRPr>
          </a:p>
          <a:p>
            <a:pPr marL="453159" lvl="0" indent="-343622">
              <a:lnSpc>
                <a:spcPct val="90000"/>
              </a:lnSpc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  <a:defRPr sz="1800"/>
            </a:pPr>
            <a:r>
              <a:rPr sz="22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Sabırlıdır</a:t>
            </a:r>
            <a:endParaRPr>
              <a:solidFill>
                <a:srgbClr val="FFFFFF"/>
              </a:solidFill>
              <a:latin typeface="Lucida Sans Unicode"/>
              <a:ea typeface="Lucida Sans Unicode"/>
              <a:cs typeface="Lucida Sans Unicode"/>
              <a:sym typeface="Lucida Sans Unicode"/>
            </a:endParaRPr>
          </a:p>
          <a:p>
            <a:pPr marL="453159" lvl="0" indent="-343622">
              <a:lnSpc>
                <a:spcPct val="90000"/>
              </a:lnSpc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  <a:defRPr sz="1800"/>
            </a:pPr>
            <a:r>
              <a:rPr sz="22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Zaman tehdidi yoktur</a:t>
            </a:r>
            <a:endParaRPr>
              <a:solidFill>
                <a:srgbClr val="FFFFFF"/>
              </a:solidFill>
              <a:latin typeface="Lucida Sans Unicode"/>
              <a:ea typeface="Lucida Sans Unicode"/>
              <a:cs typeface="Lucida Sans Unicode"/>
              <a:sym typeface="Lucida Sans Unicode"/>
            </a:endParaRPr>
          </a:p>
          <a:p>
            <a:pPr marL="453159" lvl="0" indent="-343622">
              <a:lnSpc>
                <a:spcPct val="90000"/>
              </a:lnSpc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  <a:defRPr sz="1800"/>
            </a:pPr>
            <a:r>
              <a:rPr sz="22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Asla aceleci değildir</a:t>
            </a:r>
            <a:endParaRPr>
              <a:solidFill>
                <a:srgbClr val="FFFFFF"/>
              </a:solidFill>
              <a:latin typeface="Lucida Sans Unicode"/>
              <a:ea typeface="Lucida Sans Unicode"/>
              <a:cs typeface="Lucida Sans Unicode"/>
              <a:sym typeface="Lucida Sans Unicode"/>
            </a:endParaRPr>
          </a:p>
          <a:p>
            <a:pPr marL="453159" lvl="0" indent="-343622">
              <a:lnSpc>
                <a:spcPct val="90000"/>
              </a:lnSpc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  <a:defRPr sz="1800"/>
            </a:pPr>
            <a:r>
              <a:rPr sz="22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İşini yaparken eğlenir</a:t>
            </a:r>
            <a:endParaRPr>
              <a:solidFill>
                <a:srgbClr val="FFFFFF"/>
              </a:solidFill>
              <a:latin typeface="Lucida Sans Unicode"/>
              <a:ea typeface="Lucida Sans Unicode"/>
              <a:cs typeface="Lucida Sans Unicode"/>
              <a:sym typeface="Lucida Sans Unicode"/>
            </a:endParaRPr>
          </a:p>
          <a:p>
            <a:pPr marL="453159" lvl="0" indent="-343622">
              <a:lnSpc>
                <a:spcPct val="90000"/>
              </a:lnSpc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  <a:defRPr sz="1800"/>
            </a:pPr>
            <a:r>
              <a:rPr sz="22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Sıcakkanlı ve yumuşaktır</a:t>
            </a:r>
            <a:endParaRPr>
              <a:solidFill>
                <a:srgbClr val="FFFFFF"/>
              </a:solidFill>
              <a:latin typeface="Lucida Sans Unicode"/>
              <a:ea typeface="Lucida Sans Unicode"/>
              <a:cs typeface="Lucida Sans Unicode"/>
              <a:sym typeface="Lucida Sans Unicode"/>
            </a:endParaRPr>
          </a:p>
          <a:p>
            <a:pPr marL="453159" lvl="0" indent="-343622">
              <a:lnSpc>
                <a:spcPct val="90000"/>
              </a:lnSpc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  <a:defRPr sz="1800"/>
            </a:pPr>
            <a:r>
              <a:rPr sz="22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Ailesine ve sosyal yaşama zaman ayırır</a:t>
            </a:r>
          </a:p>
        </p:txBody>
      </p:sp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>
            <a:spLocks noGrp="1"/>
          </p:cNvSpPr>
          <p:nvPr>
            <p:ph type="body" idx="4294967295"/>
          </p:nvPr>
        </p:nvSpPr>
        <p:spPr>
          <a:xfrm>
            <a:off x="685800" y="416172"/>
            <a:ext cx="7501681" cy="3580212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146050" lvl="0" indent="-36513">
              <a:buSzTx/>
              <a:buNone/>
              <a:defRPr sz="1800"/>
            </a:pPr>
            <a:r>
              <a:rPr sz="2700">
                <a:solidFill>
                  <a:srgbClr val="FF0000"/>
                </a:solidFill>
              </a:rPr>
              <a:t>Tükenme </a:t>
            </a:r>
            <a:r>
              <a:rPr sz="2700">
                <a:solidFill>
                  <a:srgbClr val="DEF5FA"/>
                </a:solidFill>
              </a:rPr>
              <a:t>:</a:t>
            </a:r>
            <a:r>
              <a:rPr sz="2700">
                <a:solidFill>
                  <a:srgbClr val="FFFFFF"/>
                </a:solidFill>
              </a:rPr>
              <a:t>Stresle etkili bir şekilde başedemediğimizde ya da üstesinden gelemediğimiz stres kaynakları çoğaldığında tükenme riski ile karşı karşıya kalabiliriz. </a:t>
            </a:r>
            <a:endParaRPr>
              <a:solidFill>
                <a:srgbClr val="FFFFFF"/>
              </a:solidFill>
            </a:endParaRPr>
          </a:p>
          <a:p>
            <a:pPr marL="146050" lvl="0" indent="-36513">
              <a:buSzTx/>
              <a:buNone/>
              <a:defRPr sz="1800"/>
            </a:pPr>
            <a:r>
              <a:rPr sz="2700">
                <a:solidFill>
                  <a:srgbClr val="FFFFFF"/>
                </a:solidFill>
              </a:rPr>
              <a:t>	</a:t>
            </a:r>
            <a:r>
              <a:rPr sz="2700" b="1">
                <a:solidFill>
                  <a:srgbClr val="FFFFFF"/>
                </a:solidFill>
              </a:rPr>
              <a:t>Hayatı çekilmez olarak görme</a:t>
            </a:r>
            <a:r>
              <a:rPr sz="2700">
                <a:solidFill>
                  <a:srgbClr val="FFFFFF"/>
                </a:solidFill>
              </a:rPr>
              <a:t> duygusu en temel tükenme belirtisidir.</a:t>
            </a:r>
          </a:p>
        </p:txBody>
      </p:sp>
      <p:pic>
        <p:nvPicPr>
          <p:cNvPr id="245" name="image16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373737" y="3722980"/>
            <a:ext cx="2911572" cy="329794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>
            <a:spLocks noGrp="1"/>
          </p:cNvSpPr>
          <p:nvPr>
            <p:ph type="body" idx="4294967295"/>
          </p:nvPr>
        </p:nvSpPr>
        <p:spPr>
          <a:xfrm>
            <a:off x="457200" y="1714500"/>
            <a:ext cx="3971925" cy="2357439"/>
          </a:xfrm>
          <a:prstGeom prst="rect">
            <a:avLst/>
          </a:prstGeom>
          <a:solidFill>
            <a:srgbClr val="DA1F28"/>
          </a:solidFill>
          <a:ln w="25400">
            <a:solidFill>
              <a:srgbClr val="9F171D"/>
            </a:solidFill>
            <a:bevel/>
          </a:ln>
          <a:effectLst>
            <a:outerShdw blurRad="63500" dist="53881" dir="13500000" rotWithShape="0">
              <a:srgbClr val="DEF5FA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>
            <a:lvl1pPr marL="0" indent="0" defTabSz="877822">
              <a:spcBef>
                <a:spcPts val="0"/>
              </a:spcBef>
              <a:buSzTx/>
              <a:buNone/>
              <a:defRPr sz="26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FFFFFF"/>
                </a:solidFill>
              </a:rPr>
              <a:t>Bizi strese sokan olayın kendisi değil bizim onu nasıl yorumladığımızla ilgilidir </a:t>
            </a:r>
          </a:p>
        </p:txBody>
      </p:sp>
      <p:sp>
        <p:nvSpPr>
          <p:cNvPr id="248" name="Shape 248"/>
          <p:cNvSpPr/>
          <p:nvPr/>
        </p:nvSpPr>
        <p:spPr>
          <a:xfrm>
            <a:off x="4648200" y="260350"/>
            <a:ext cx="4100513" cy="50552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marL="146050" lvl="0" indent="-36513">
              <a:spcBef>
                <a:spcPts val="400"/>
              </a:spcBef>
              <a:defRPr sz="1800"/>
            </a:pPr>
            <a:r>
              <a:rPr sz="28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rPr>
              <a:t>1-Bu olanlar beni çok üzdü</a:t>
            </a:r>
          </a:p>
          <a:p>
            <a:pPr marL="146050" lvl="0" indent="-36513">
              <a:spcBef>
                <a:spcPts val="400"/>
              </a:spcBef>
              <a:defRPr sz="1800"/>
            </a:pPr>
            <a:r>
              <a:rPr sz="28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rPr>
              <a:t>2-sen beni çok üzüyorsun3-senin davranışların karşısında öfkelenmemek mümkün değil</a:t>
            </a:r>
          </a:p>
          <a:p>
            <a:pPr marL="146050" lvl="0" indent="-36513">
              <a:spcBef>
                <a:spcPts val="400"/>
              </a:spcBef>
              <a:defRPr sz="1800"/>
            </a:pPr>
            <a:r>
              <a:rPr sz="28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rPr>
              <a:t>4-Selam vermedi</a:t>
            </a:r>
          </a:p>
          <a:p>
            <a:pPr marL="146050" lvl="0" indent="-36513">
              <a:spcBef>
                <a:spcPts val="400"/>
              </a:spcBef>
              <a:defRPr sz="1800"/>
            </a:pPr>
            <a:r>
              <a:rPr sz="28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rPr>
              <a:t>5-Eyvah kaza </a:t>
            </a:r>
          </a:p>
        </p:txBody>
      </p:sp>
      <p:grpSp>
        <p:nvGrpSpPr>
          <p:cNvPr id="251" name="Group 251"/>
          <p:cNvGrpSpPr/>
          <p:nvPr/>
        </p:nvGrpSpPr>
        <p:grpSpPr>
          <a:xfrm>
            <a:off x="628068" y="5340353"/>
            <a:ext cx="6715126" cy="1500190"/>
            <a:chOff x="0" y="0"/>
            <a:chExt cx="6715125" cy="1500188"/>
          </a:xfrm>
        </p:grpSpPr>
        <p:sp>
          <p:nvSpPr>
            <p:cNvPr id="249" name="Shape 249"/>
            <p:cNvSpPr/>
            <p:nvPr/>
          </p:nvSpPr>
          <p:spPr>
            <a:xfrm>
              <a:off x="0" y="0"/>
              <a:ext cx="6715126" cy="1500189"/>
            </a:xfrm>
            <a:prstGeom prst="roundRect">
              <a:avLst>
                <a:gd name="adj" fmla="val 16667"/>
              </a:avLst>
            </a:prstGeom>
            <a:solidFill>
              <a:srgbClr val="2DA2BF"/>
            </a:solidFill>
            <a:ln w="54999" cap="flat">
              <a:solidFill>
                <a:srgbClr val="1E768C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2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  <a:endParaRPr/>
            </a:p>
          </p:txBody>
        </p:sp>
        <p:sp>
          <p:nvSpPr>
            <p:cNvPr id="250" name="Shape 250"/>
            <p:cNvSpPr/>
            <p:nvPr/>
          </p:nvSpPr>
          <p:spPr>
            <a:xfrm>
              <a:off x="73202" y="274786"/>
              <a:ext cx="6568721" cy="95061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lvl="0" algn="ctr">
                <a:defRPr sz="1800"/>
              </a:pPr>
              <a:r>
                <a:rPr sz="2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Beyin</a:t>
              </a:r>
              <a:r>
                <a: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 </a:t>
              </a:r>
              <a:r>
                <a:rPr sz="2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rPr>
                <a:t>imajlarla çalışır eyvah yuvam yıkılıyor</a:t>
              </a:r>
            </a:p>
          </p:txBody>
        </p:sp>
      </p:grpSp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>
            <a:spLocks noGrp="1"/>
          </p:cNvSpPr>
          <p:nvPr>
            <p:ph type="body" idx="4294967295"/>
          </p:nvPr>
        </p:nvSpPr>
        <p:spPr>
          <a:xfrm>
            <a:off x="457200" y="367960"/>
            <a:ext cx="8229600" cy="5639140"/>
          </a:xfrm>
          <a:prstGeom prst="rect">
            <a:avLst/>
          </a:prstGeom>
          <a:solidFill>
            <a:srgbClr val="FFFFFF"/>
          </a:solidFill>
          <a:ln w="25400">
            <a:solidFill>
              <a:srgbClr val="2DA2BF"/>
            </a:solidFill>
            <a:bevel/>
          </a:ln>
          <a:effectLst>
            <a:outerShdw blurRad="63500" dist="53881" dir="13500000" rotWithShape="0">
              <a:srgbClr val="DEF5FA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0" lvl="0" indent="0">
              <a:spcBef>
                <a:spcPts val="0"/>
              </a:spcBef>
              <a:buSzTx/>
              <a:buNone/>
              <a:defRPr sz="1800"/>
            </a:pPr>
            <a:r>
              <a:rPr sz="3500">
                <a:solidFill>
                  <a:srgbClr val="AE1920"/>
                </a:solidFill>
              </a:rPr>
              <a:t>PROGRAMLANAN BEYİN</a:t>
            </a:r>
          </a:p>
          <a:p>
            <a:pPr marL="0" lvl="0" indent="0">
              <a:spcBef>
                <a:spcPts val="0"/>
              </a:spcBef>
              <a:buSzTx/>
              <a:buNone/>
              <a:defRPr sz="1800"/>
            </a:pPr>
            <a:r>
              <a:rPr sz="2000"/>
              <a:t>Annemiz</a:t>
            </a:r>
            <a:endParaRPr sz="2000">
              <a:solidFill>
                <a:srgbClr val="FFFFFF"/>
              </a:solidFill>
            </a:endParaRPr>
          </a:p>
          <a:p>
            <a:pPr marL="0" lvl="0" indent="0">
              <a:spcBef>
                <a:spcPts val="0"/>
              </a:spcBef>
              <a:buSzTx/>
              <a:buNone/>
              <a:defRPr sz="1800"/>
            </a:pPr>
            <a:r>
              <a:rPr sz="2000"/>
              <a:t>Yetiştirilme tarzımız</a:t>
            </a:r>
            <a:endParaRPr sz="2000">
              <a:solidFill>
                <a:srgbClr val="FFFFFF"/>
              </a:solidFill>
            </a:endParaRPr>
          </a:p>
          <a:p>
            <a:pPr marL="0" lvl="0" indent="0">
              <a:spcBef>
                <a:spcPts val="0"/>
              </a:spcBef>
              <a:buSzTx/>
              <a:buNone/>
              <a:defRPr sz="1800"/>
            </a:pPr>
            <a:r>
              <a:rPr sz="2000"/>
              <a:t>İyi-kötü olaylar</a:t>
            </a:r>
            <a:endParaRPr sz="2000">
              <a:solidFill>
                <a:srgbClr val="FFFFFF"/>
              </a:solidFill>
            </a:endParaRPr>
          </a:p>
          <a:p>
            <a:pPr marL="0" lvl="0" indent="0">
              <a:spcBef>
                <a:spcPts val="0"/>
              </a:spcBef>
              <a:buSzTx/>
              <a:buNone/>
              <a:defRPr sz="1800"/>
            </a:pPr>
            <a:r>
              <a:rPr sz="2000"/>
              <a:t>Travmalar</a:t>
            </a:r>
            <a:endParaRPr sz="2000">
              <a:solidFill>
                <a:srgbClr val="FFFFFF"/>
              </a:solidFill>
            </a:endParaRPr>
          </a:p>
          <a:p>
            <a:pPr marL="0" lvl="0" indent="0">
              <a:spcBef>
                <a:spcPts val="0"/>
              </a:spcBef>
              <a:buSzTx/>
              <a:buNone/>
              <a:defRPr sz="1800"/>
            </a:pPr>
            <a:r>
              <a:rPr sz="2000"/>
              <a:t>Arkadaşlarımız,komşularımız</a:t>
            </a:r>
            <a:endParaRPr sz="2000">
              <a:solidFill>
                <a:srgbClr val="FFFFFF"/>
              </a:solidFill>
            </a:endParaRPr>
          </a:p>
          <a:p>
            <a:pPr marL="0" lvl="0" indent="0">
              <a:spcBef>
                <a:spcPts val="0"/>
              </a:spcBef>
              <a:buSzTx/>
              <a:buNone/>
              <a:defRPr sz="1800"/>
            </a:pPr>
            <a:r>
              <a:rPr sz="2000"/>
              <a:t>Eğitim-öğretim durumumuz</a:t>
            </a:r>
            <a:endParaRPr sz="2000">
              <a:solidFill>
                <a:srgbClr val="FFFFFF"/>
              </a:solidFill>
            </a:endParaRPr>
          </a:p>
          <a:p>
            <a:pPr marL="0" lvl="0" indent="0">
              <a:spcBef>
                <a:spcPts val="0"/>
              </a:spcBef>
              <a:buSzTx/>
              <a:buNone/>
              <a:defRPr sz="1800"/>
            </a:pPr>
            <a:r>
              <a:rPr sz="2000"/>
              <a:t>İnsanları yordama biçimimiz ve onlara yapıştırdığımız etiketler farklılaşır.</a:t>
            </a:r>
            <a:endParaRPr sz="2000">
              <a:solidFill>
                <a:srgbClr val="FFFFFF"/>
              </a:solidFill>
            </a:endParaRPr>
          </a:p>
          <a:p>
            <a:pPr marL="0" lvl="0" indent="0">
              <a:spcBef>
                <a:spcPts val="0"/>
              </a:spcBef>
              <a:buSzTx/>
              <a:buNone/>
              <a:defRPr sz="1800"/>
            </a:pPr>
            <a:r>
              <a:rPr sz="2000"/>
              <a:t>        </a:t>
            </a:r>
          </a:p>
        </p:txBody>
      </p:sp>
      <p:pic>
        <p:nvPicPr>
          <p:cNvPr id="254" name="image17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626866" y="3638408"/>
            <a:ext cx="3890268" cy="233416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Shape 256"/>
          <p:cNvSpPr>
            <a:spLocks noGrp="1"/>
          </p:cNvSpPr>
          <p:nvPr>
            <p:ph type="body" idx="4294967295"/>
          </p:nvPr>
        </p:nvSpPr>
        <p:spPr>
          <a:xfrm>
            <a:off x="457200" y="1481137"/>
            <a:ext cx="4038600" cy="3019426"/>
          </a:xfrm>
          <a:prstGeom prst="rect">
            <a:avLst/>
          </a:prstGeom>
          <a:solidFill>
            <a:srgbClr val="DA1F28"/>
          </a:solidFill>
          <a:ln w="25400">
            <a:solidFill>
              <a:srgbClr val="9F171D"/>
            </a:solidFill>
            <a:bevel/>
          </a:ln>
          <a:effectLst>
            <a:outerShdw blurRad="63500" dist="53881" dir="13500000" rotWithShape="0">
              <a:srgbClr val="DEF5FA">
                <a:alpha val="50000"/>
              </a:srgbClr>
            </a:outerShdw>
          </a:effectLst>
        </p:spPr>
        <p:txBody>
          <a:bodyPr lIns="0" tIns="0" rIns="0" bIns="0">
            <a:normAutofit/>
          </a:bodyPr>
          <a:lstStyle/>
          <a:p>
            <a:pPr marL="0" lvl="0" indent="0">
              <a:spcBef>
                <a:spcPts val="0"/>
              </a:spcBef>
              <a:buSzTx/>
              <a:buNone/>
              <a:defRPr sz="1800"/>
            </a:pPr>
            <a:endParaRPr sz="2400">
              <a:solidFill>
                <a:srgbClr val="FFFFFF"/>
              </a:solidFill>
            </a:endParaRPr>
          </a:p>
          <a:p>
            <a:pPr marL="0" lvl="0" indent="0">
              <a:spcBef>
                <a:spcPts val="0"/>
              </a:spcBef>
              <a:buSzTx/>
              <a:buNone/>
              <a:defRPr sz="1800"/>
            </a:pPr>
            <a:r>
              <a:rPr sz="2400">
                <a:solidFill>
                  <a:srgbClr val="FFFFFF"/>
                </a:solidFill>
              </a:rPr>
              <a:t>Programlanmayla birlikte işlevsel olmayan bir takım şemalarımız oluşur ve dünyaya bu şemaların süzgecinden bakarız</a:t>
            </a:r>
          </a:p>
        </p:txBody>
      </p:sp>
      <p:sp>
        <p:nvSpPr>
          <p:cNvPr id="257" name="Shape 257"/>
          <p:cNvSpPr/>
          <p:nvPr/>
        </p:nvSpPr>
        <p:spPr>
          <a:xfrm>
            <a:off x="4648200" y="1481137"/>
            <a:ext cx="4038600" cy="27713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marL="465137" lvl="0" indent="-3556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  <a:defRPr sz="1800"/>
            </a:pPr>
            <a:r>
              <a:rPr sz="24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rPr>
              <a:t>İnsanlar güvenilmez</a:t>
            </a:r>
          </a:p>
          <a:p>
            <a:pPr marL="465137" lvl="0" indent="-3556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  <a:defRPr sz="1800"/>
            </a:pPr>
            <a:r>
              <a:rPr sz="24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rPr>
              <a:t>Asla yapamam</a:t>
            </a:r>
          </a:p>
          <a:p>
            <a:pPr marL="465137" lvl="0" indent="-3556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  <a:defRPr sz="1800"/>
            </a:pPr>
            <a:r>
              <a:rPr sz="24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rPr>
              <a:t>Hayır dersem sevilmem</a:t>
            </a:r>
          </a:p>
          <a:p>
            <a:pPr marL="465137" lvl="0" indent="-3556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  <a:defRPr sz="1800"/>
            </a:pPr>
            <a:r>
              <a:rPr sz="24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rPr>
              <a:t>Kimseyi kırmamalıyım</a:t>
            </a:r>
          </a:p>
          <a:p>
            <a:pPr marL="465137" lvl="0" indent="-3556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  <a:defRPr sz="1800"/>
            </a:pPr>
            <a:r>
              <a:rPr sz="24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rPr>
              <a:t>Sevilmeye layık değilim</a:t>
            </a:r>
          </a:p>
          <a:p>
            <a:pPr marL="465137" lvl="0" indent="-355600">
              <a:spcBef>
                <a:spcPts val="400"/>
              </a:spcBef>
              <a:buClr>
                <a:srgbClr val="2DA2BF"/>
              </a:buClr>
              <a:buSzPct val="68000"/>
              <a:buFont typeface="Wingdings 3"/>
              <a:buChar char=""/>
              <a:defRPr sz="1800"/>
            </a:pPr>
            <a:r>
              <a:rPr sz="24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rPr>
              <a:t>Zaten mutlu olamamki</a:t>
            </a:r>
          </a:p>
        </p:txBody>
      </p:sp>
      <p:sp>
        <p:nvSpPr>
          <p:cNvPr id="258" name="Shape 258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defRPr>
                <a:solidFill>
                  <a:srgbClr val="DEF5FA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pPr>
            <a:endParaRPr/>
          </a:p>
        </p:txBody>
      </p:sp>
      <p:grpSp>
        <p:nvGrpSpPr>
          <p:cNvPr id="261" name="Group 261"/>
          <p:cNvGrpSpPr/>
          <p:nvPr/>
        </p:nvGrpSpPr>
        <p:grpSpPr>
          <a:xfrm>
            <a:off x="928687" y="4857750"/>
            <a:ext cx="7286626" cy="1428750"/>
            <a:chOff x="0" y="0"/>
            <a:chExt cx="7286625" cy="1428750"/>
          </a:xfrm>
        </p:grpSpPr>
        <p:sp>
          <p:nvSpPr>
            <p:cNvPr id="259" name="Shape 259"/>
            <p:cNvSpPr/>
            <p:nvPr/>
          </p:nvSpPr>
          <p:spPr>
            <a:xfrm>
              <a:off x="0" y="0"/>
              <a:ext cx="7286626" cy="1428750"/>
            </a:xfrm>
            <a:prstGeom prst="roundRect">
              <a:avLst>
                <a:gd name="adj" fmla="val 16667"/>
              </a:avLst>
            </a:prstGeom>
            <a:solidFill>
              <a:srgbClr val="2DA2BF"/>
            </a:solidFill>
            <a:ln w="54999" cap="flat">
              <a:solidFill>
                <a:srgbClr val="1E768C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1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  <a:endParaRPr/>
            </a:p>
          </p:txBody>
        </p:sp>
        <p:sp>
          <p:nvSpPr>
            <p:cNvPr id="260" name="Shape 260"/>
            <p:cNvSpPr/>
            <p:nvPr/>
          </p:nvSpPr>
          <p:spPr>
            <a:xfrm>
              <a:off x="69717" y="401563"/>
              <a:ext cx="7147191" cy="62562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ctr">
                <a:defRPr sz="1800"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lvl1pPr>
            </a:lstStyle>
            <a:p>
              <a:pPr lvl="0">
                <a:defRPr>
                  <a:solidFill>
                    <a:srgbClr val="000000"/>
                  </a:solidFill>
                </a:defRPr>
              </a:pPr>
              <a:r>
                <a:rPr>
                  <a:solidFill>
                    <a:srgbClr val="FFFFFF"/>
                  </a:solidFill>
                </a:rPr>
                <a:t>Olumsuz şemalarımızın farkına vardığımızda bu şemaları değiştirebiliriz</a:t>
              </a:r>
            </a:p>
          </p:txBody>
        </p:sp>
      </p:grpSp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Shape 26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endParaRPr/>
          </a:p>
        </p:txBody>
      </p:sp>
      <p:sp>
        <p:nvSpPr>
          <p:cNvPr id="264" name="Shape 264"/>
          <p:cNvSpPr>
            <a:spLocks noGrp="1"/>
          </p:cNvSpPr>
          <p:nvPr>
            <p:ph type="body" idx="1"/>
          </p:nvPr>
        </p:nvSpPr>
        <p:spPr>
          <a:xfrm>
            <a:off x="457200" y="1481137"/>
            <a:ext cx="82296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492918" indent="-383380">
              <a:buChar char="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Şemalarımızın aktive olmasıyla birlikte objektif değerlendirme sürecinden subjektif değerlendirmeye geçilir işlevsel olmayan şekilde düşünürüz ve otomatik düşüncelerimiz açığa çıkar  ve bunu anlamlandırdığımızda..</a:t>
            </a:r>
          </a:p>
        </p:txBody>
      </p:sp>
    </p:spTree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endParaRPr/>
          </a:p>
        </p:txBody>
      </p:sp>
      <p:sp>
        <p:nvSpPr>
          <p:cNvPr id="267" name="Shape 267"/>
          <p:cNvSpPr>
            <a:spLocks noGrp="1"/>
          </p:cNvSpPr>
          <p:nvPr>
            <p:ph type="body" idx="1"/>
          </p:nvPr>
        </p:nvSpPr>
        <p:spPr>
          <a:xfrm>
            <a:off x="608359" y="1166017"/>
            <a:ext cx="8229601" cy="452596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492918" indent="-383380">
              <a:buChar char="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FFFFFF"/>
                </a:solidFill>
              </a:rPr>
              <a:t>Farkındalık artar düşünce,duygu,davranış stres düzeyi düşer iletişim artar</a:t>
            </a:r>
          </a:p>
        </p:txBody>
      </p:sp>
      <p:pic>
        <p:nvPicPr>
          <p:cNvPr id="268" name="image18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8165010" y="6293699"/>
            <a:ext cx="5935460" cy="3949779"/>
          </a:xfrm>
          <a:prstGeom prst="rect">
            <a:avLst/>
          </a:prstGeom>
          <a:ln w="12700">
            <a:miter lim="400000"/>
          </a:ln>
        </p:spPr>
      </p:pic>
      <p:pic>
        <p:nvPicPr>
          <p:cNvPr id="269" name="image19.jpe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224677" y="2265402"/>
            <a:ext cx="5328008" cy="382007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" name="image20.jpeg" descr="0092-0510-0115-4332_TN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78925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72" name="image21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182562"/>
            <a:ext cx="8004175" cy="1152526"/>
          </a:xfrm>
          <a:prstGeom prst="rect">
            <a:avLst/>
          </a:prstGeom>
          <a:ln w="12700">
            <a:miter lim="400000"/>
          </a:ln>
        </p:spPr>
      </p:pic>
      <p:sp>
        <p:nvSpPr>
          <p:cNvPr id="273" name="Shape 273"/>
          <p:cNvSpPr>
            <a:spLocks noGrp="1"/>
          </p:cNvSpPr>
          <p:nvPr>
            <p:ph type="body" idx="4294967295"/>
          </p:nvPr>
        </p:nvSpPr>
        <p:spPr>
          <a:xfrm>
            <a:off x="-1" y="1773236"/>
            <a:ext cx="8748715" cy="4868864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319896" lvl="0" indent="-210360" algn="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Sizi rahatsız eden olayı belirleyin.</a:t>
            </a:r>
          </a:p>
          <a:p>
            <a:pPr marL="146050" lvl="0" indent="-36513" algn="r">
              <a:lnSpc>
                <a:spcPct val="80000"/>
              </a:lnSpc>
              <a:buSzTx/>
              <a:buNone/>
              <a:defRPr sz="1800"/>
            </a:pPr>
            <a:endParaRPr sz="20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Bu olaya nasıl bir anlam verdiniz?</a:t>
            </a:r>
          </a:p>
          <a:p>
            <a:pPr lvl="0" algn="r">
              <a:lnSpc>
                <a:spcPct val="80000"/>
              </a:lnSpc>
              <a:buChar char=""/>
              <a:defRPr sz="1800"/>
            </a:pPr>
            <a:endParaRPr sz="20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Başka anlamları olabilirmiydi?</a:t>
            </a:r>
          </a:p>
          <a:p>
            <a:pPr lvl="0" algn="r">
              <a:lnSpc>
                <a:spcPct val="80000"/>
              </a:lnSpc>
              <a:buChar char=""/>
              <a:defRPr sz="1800"/>
            </a:pPr>
            <a:endParaRPr sz="20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Aklınıza uyan bir başka anlamı seçin.</a:t>
            </a:r>
          </a:p>
          <a:p>
            <a:pPr lvl="0" algn="r">
              <a:lnSpc>
                <a:spcPct val="80000"/>
              </a:lnSpc>
              <a:buChar char=""/>
              <a:defRPr sz="1800"/>
            </a:pPr>
            <a:endParaRPr sz="20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Olayı böyle yorumladığınızda duygularınızda olumlu yönde değişiklik olup olmadığına bakın.</a:t>
            </a:r>
          </a:p>
          <a:p>
            <a:pPr marL="146050" lvl="0" indent="-36513" algn="r">
              <a:lnSpc>
                <a:spcPct val="80000"/>
              </a:lnSpc>
              <a:buSzTx/>
              <a:buNone/>
              <a:defRPr sz="1800"/>
            </a:pPr>
            <a:endParaRPr sz="20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Oluyorsa, bilinçli olarak olayı bu şekilde yorumlamaya çalışın.</a:t>
            </a:r>
          </a:p>
          <a:p>
            <a:pPr lvl="0" algn="r">
              <a:lnSpc>
                <a:spcPct val="80000"/>
              </a:lnSpc>
              <a:buChar char=""/>
              <a:defRPr sz="1800"/>
            </a:pPr>
            <a:endParaRPr sz="20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Eğer uğraştığınız halde eski yorumunuzda ısrar ediyorsanız bu şekilde yorumlamaktan neler sağladığınıza bakın.</a:t>
            </a:r>
          </a:p>
        </p:txBody>
      </p:sp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hape 275"/>
          <p:cNvSpPr>
            <a:spLocks noGrp="1"/>
          </p:cNvSpPr>
          <p:nvPr>
            <p:ph type="body" idx="4294967295"/>
          </p:nvPr>
        </p:nvSpPr>
        <p:spPr>
          <a:xfrm>
            <a:off x="478630" y="2713036"/>
            <a:ext cx="8186740" cy="4525964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buChar char=""/>
              <a:defRPr sz="1800"/>
            </a:pPr>
            <a:endParaRPr sz="3200" dirty="0">
              <a:solidFill>
                <a:srgbClr val="FFFFFF"/>
              </a:solidFill>
            </a:endParaRPr>
          </a:p>
          <a:p>
            <a:pPr lvl="0">
              <a:buChar char=""/>
              <a:defRPr sz="1800"/>
            </a:pPr>
            <a:endParaRPr sz="3200" dirty="0">
              <a:solidFill>
                <a:srgbClr val="FFFFFF"/>
              </a:solidFill>
            </a:endParaRPr>
          </a:p>
          <a:p>
            <a:pPr lvl="0">
              <a:buChar char=""/>
              <a:defRPr sz="1800"/>
            </a:pPr>
            <a:endParaRPr sz="3200" dirty="0">
              <a:solidFill>
                <a:srgbClr val="FFFFFF"/>
              </a:solidFill>
            </a:endParaRPr>
          </a:p>
          <a:p>
            <a:pPr marL="741714" lvl="0" indent="-632177">
              <a:buChar char=""/>
              <a:defRPr sz="1800"/>
            </a:pPr>
            <a:r>
              <a:rPr sz="3200" dirty="0" err="1">
                <a:solidFill>
                  <a:srgbClr val="FFFFFF"/>
                </a:solidFill>
              </a:rPr>
              <a:t>Asıl</a:t>
            </a:r>
            <a:r>
              <a:rPr sz="3200" dirty="0">
                <a:solidFill>
                  <a:srgbClr val="FFFFFF"/>
                </a:solidFill>
              </a:rPr>
              <a:t> </a:t>
            </a:r>
            <a:r>
              <a:rPr sz="3200" dirty="0" err="1">
                <a:solidFill>
                  <a:srgbClr val="FFFFFF"/>
                </a:solidFill>
              </a:rPr>
              <a:t>bizi</a:t>
            </a:r>
            <a:r>
              <a:rPr sz="3200" dirty="0">
                <a:solidFill>
                  <a:srgbClr val="FFFFFF"/>
                </a:solidFill>
              </a:rPr>
              <a:t> </a:t>
            </a:r>
            <a:r>
              <a:rPr sz="3200" dirty="0" err="1">
                <a:solidFill>
                  <a:srgbClr val="FFFFFF"/>
                </a:solidFill>
              </a:rPr>
              <a:t>strese</a:t>
            </a:r>
            <a:r>
              <a:rPr sz="3200" dirty="0">
                <a:solidFill>
                  <a:srgbClr val="FFFFFF"/>
                </a:solidFill>
              </a:rPr>
              <a:t> </a:t>
            </a:r>
            <a:r>
              <a:rPr sz="3200" dirty="0" err="1">
                <a:solidFill>
                  <a:srgbClr val="FFFFFF"/>
                </a:solidFill>
              </a:rPr>
              <a:t>sokan</a:t>
            </a:r>
            <a:r>
              <a:rPr sz="3200" dirty="0">
                <a:solidFill>
                  <a:srgbClr val="FFFFFF"/>
                </a:solidFill>
              </a:rPr>
              <a:t> </a:t>
            </a:r>
            <a:r>
              <a:rPr sz="3200" dirty="0" err="1">
                <a:solidFill>
                  <a:srgbClr val="FFFFFF"/>
                </a:solidFill>
              </a:rPr>
              <a:t>tükenmişliğe</a:t>
            </a:r>
            <a:r>
              <a:rPr sz="3200" dirty="0">
                <a:solidFill>
                  <a:srgbClr val="FFFFFF"/>
                </a:solidFill>
              </a:rPr>
              <a:t> </a:t>
            </a:r>
            <a:r>
              <a:rPr sz="3200" dirty="0" err="1">
                <a:solidFill>
                  <a:srgbClr val="FFFFFF"/>
                </a:solidFill>
              </a:rPr>
              <a:t>depresyona</a:t>
            </a:r>
            <a:r>
              <a:rPr sz="3200" dirty="0">
                <a:solidFill>
                  <a:srgbClr val="FFFFFF"/>
                </a:solidFill>
              </a:rPr>
              <a:t> </a:t>
            </a:r>
            <a:r>
              <a:rPr sz="3200" dirty="0" err="1">
                <a:solidFill>
                  <a:srgbClr val="FFFFFF"/>
                </a:solidFill>
              </a:rPr>
              <a:t>götüren</a:t>
            </a:r>
            <a:r>
              <a:rPr sz="3200" dirty="0">
                <a:solidFill>
                  <a:srgbClr val="FFFFFF"/>
                </a:solidFill>
              </a:rPr>
              <a:t> </a:t>
            </a:r>
            <a:r>
              <a:rPr sz="3200" dirty="0" err="1">
                <a:solidFill>
                  <a:srgbClr val="FFFFFF"/>
                </a:solidFill>
              </a:rPr>
              <a:t>küçük</a:t>
            </a:r>
            <a:r>
              <a:rPr sz="3200" dirty="0">
                <a:solidFill>
                  <a:srgbClr val="FFFFFF"/>
                </a:solidFill>
              </a:rPr>
              <a:t> </a:t>
            </a:r>
            <a:r>
              <a:rPr sz="3200" dirty="0" err="1">
                <a:solidFill>
                  <a:srgbClr val="FFFFFF"/>
                </a:solidFill>
              </a:rPr>
              <a:t>şeylerdir</a:t>
            </a:r>
            <a:endParaRPr sz="3200" dirty="0">
              <a:solidFill>
                <a:srgbClr val="FFFFFF"/>
              </a:solidFill>
            </a:endParaRPr>
          </a:p>
        </p:txBody>
      </p:sp>
      <p:sp>
        <p:nvSpPr>
          <p:cNvPr id="276" name="Shape 276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defRPr>
                <a:solidFill>
                  <a:srgbClr val="DEF5FA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pPr>
            <a:endParaRPr/>
          </a:p>
        </p:txBody>
      </p:sp>
      <p:pic>
        <p:nvPicPr>
          <p:cNvPr id="277" name="image21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74283" y="260648"/>
            <a:ext cx="5300748" cy="397044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hape 279"/>
          <p:cNvSpPr>
            <a:spLocks noGrp="1"/>
          </p:cNvSpPr>
          <p:nvPr>
            <p:ph type="body" idx="4294967295"/>
          </p:nvPr>
        </p:nvSpPr>
        <p:spPr>
          <a:xfrm>
            <a:off x="457200" y="1481137"/>
            <a:ext cx="40386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146050" lvl="0" indent="-36513">
              <a:buSzTx/>
              <a:buNone/>
              <a:defRPr sz="1800"/>
            </a:pPr>
            <a:endParaRPr sz="2800">
              <a:solidFill>
                <a:srgbClr val="FFFFFF"/>
              </a:solidFill>
            </a:endParaRPr>
          </a:p>
          <a:p>
            <a:pPr marL="146050" lvl="0" indent="-36513">
              <a:buSzTx/>
              <a:buNone/>
              <a:defRPr sz="1800"/>
            </a:pPr>
            <a:r>
              <a:rPr sz="2800">
                <a:solidFill>
                  <a:srgbClr val="FFFFFF"/>
                </a:solidFill>
              </a:rPr>
              <a:t>Dedemin dedesinin dedesi </a:t>
            </a:r>
          </a:p>
          <a:p>
            <a:pPr marL="146050" lvl="0" indent="-36513">
              <a:buSzTx/>
              <a:buNone/>
              <a:defRPr sz="1800"/>
            </a:pPr>
            <a:r>
              <a:rPr sz="2800">
                <a:solidFill>
                  <a:srgbClr val="FFFFFF"/>
                </a:solidFill>
              </a:rPr>
              <a:t> </a:t>
            </a:r>
          </a:p>
          <a:p>
            <a:pPr marL="146050" lvl="0" indent="-36513">
              <a:buSzTx/>
              <a:buNone/>
              <a:defRPr sz="1800"/>
            </a:pPr>
            <a:r>
              <a:rPr sz="2800">
                <a:solidFill>
                  <a:srgbClr val="FFFFFF"/>
                </a:solidFill>
              </a:rPr>
              <a:t>     GENOGRAM</a:t>
            </a:r>
          </a:p>
        </p:txBody>
      </p:sp>
      <p:pic>
        <p:nvPicPr>
          <p:cNvPr id="280" name="image22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5262" y="268286"/>
            <a:ext cx="8497889" cy="1158877"/>
          </a:xfrm>
          <a:prstGeom prst="rect">
            <a:avLst/>
          </a:prstGeom>
          <a:ln w="12700">
            <a:miter lim="400000"/>
          </a:ln>
        </p:spPr>
      </p:pic>
      <p:pic>
        <p:nvPicPr>
          <p:cNvPr id="281" name="image22.jpeg" descr="http://2.bp.blogspot.com/-eid0OITmDrI/UPW65tqpdbI/AAAAAAAAAKs/02JGlXzTMWE/s1600/1802196-sen-bosver-onlari-uc-gonlunce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929187" y="1500187"/>
            <a:ext cx="2928939" cy="450056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image23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82687" y="542925"/>
            <a:ext cx="7967664" cy="1157288"/>
          </a:xfrm>
          <a:prstGeom prst="rect">
            <a:avLst/>
          </a:prstGeom>
          <a:ln w="12700">
            <a:miter lim="400000"/>
          </a:ln>
        </p:spPr>
      </p:pic>
      <p:sp>
        <p:nvSpPr>
          <p:cNvPr id="284" name="Shape 284"/>
          <p:cNvSpPr>
            <a:spLocks noGrp="1"/>
          </p:cNvSpPr>
          <p:nvPr>
            <p:ph type="body" idx="4294967295"/>
          </p:nvPr>
        </p:nvSpPr>
        <p:spPr>
          <a:xfrm>
            <a:off x="38099" y="1500187"/>
            <a:ext cx="2157415" cy="301625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146050" lvl="0" indent="-36513">
              <a:buSzTx/>
              <a:buNone/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Neredeyim?</a:t>
            </a:r>
          </a:p>
          <a:p>
            <a:pPr marL="146050" lvl="0" indent="-36513">
              <a:buSzTx/>
              <a:buNone/>
              <a:defRPr sz="1800"/>
            </a:pPr>
            <a:endParaRPr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buSzTx/>
              <a:buNone/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Neler oluyor?</a:t>
            </a:r>
          </a:p>
          <a:p>
            <a:pPr marL="146050" lvl="0" indent="-36513">
              <a:buSzTx/>
              <a:buNone/>
              <a:defRPr sz="1800"/>
            </a:pPr>
            <a:endParaRPr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146050" lvl="0" indent="-36513">
              <a:buSzTx/>
              <a:buNone/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Kimlerleyim?</a:t>
            </a:r>
          </a:p>
        </p:txBody>
      </p:sp>
      <p:sp>
        <p:nvSpPr>
          <p:cNvPr id="285" name="Shape 285"/>
          <p:cNvSpPr/>
          <p:nvPr/>
        </p:nvSpPr>
        <p:spPr>
          <a:xfrm>
            <a:off x="1692275" y="2143125"/>
            <a:ext cx="3094039" cy="41808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Bedenimde neler oluyor?</a:t>
            </a:r>
          </a:p>
          <a:p>
            <a:pPr marL="342900" lvl="0" indent="-342900">
              <a:spcBef>
                <a:spcPts val="400"/>
              </a:spcBef>
              <a:defRPr sz="1800"/>
            </a:pPr>
            <a:endParaRPr sz="8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Neler hissediyorum?</a:t>
            </a:r>
          </a:p>
          <a:p>
            <a:pPr marL="342900" lvl="0" indent="-342900">
              <a:spcBef>
                <a:spcPts val="400"/>
              </a:spcBef>
              <a:defRPr sz="1800"/>
            </a:pPr>
            <a:endParaRPr sz="8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Neler düşünüyorum?</a:t>
            </a:r>
          </a:p>
          <a:p>
            <a:pPr marL="342900" lvl="0" indent="-342900">
              <a:spcBef>
                <a:spcPts val="400"/>
              </a:spcBef>
              <a:defRPr sz="1800"/>
            </a:pPr>
            <a:endParaRPr sz="8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Olayı nasıl yorumluyorum?</a:t>
            </a:r>
          </a:p>
          <a:p>
            <a:pPr marL="342900" lvl="0" indent="-342900">
              <a:spcBef>
                <a:spcPts val="400"/>
              </a:spcBef>
              <a:defRPr sz="1800"/>
            </a:pPr>
            <a:endParaRPr sz="8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Bu olayla ilgili kurallarım neler?</a:t>
            </a:r>
          </a:p>
          <a:p>
            <a:pPr marL="342900" lvl="0" indent="-342900">
              <a:spcBef>
                <a:spcPts val="400"/>
              </a:spcBef>
              <a:defRPr sz="1800"/>
            </a:pPr>
            <a:endParaRPr sz="800"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Olay hangi açıdan stresli:</a:t>
            </a: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Beklentiler mi?</a:t>
            </a: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Belirsizlik mi?</a:t>
            </a: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Olayı yorumlayışım mı?</a:t>
            </a:r>
          </a:p>
        </p:txBody>
      </p:sp>
      <p:sp>
        <p:nvSpPr>
          <p:cNvPr id="286" name="Shape 286"/>
          <p:cNvSpPr/>
          <p:nvPr/>
        </p:nvSpPr>
        <p:spPr>
          <a:xfrm>
            <a:off x="4859337" y="2852736"/>
            <a:ext cx="2952752" cy="2682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Ne yapıyorum?</a:t>
            </a:r>
          </a:p>
          <a:p>
            <a:pPr marL="342900" lvl="0" indent="-342900">
              <a:spcBef>
                <a:spcPts val="400"/>
              </a:spcBef>
              <a:defRPr sz="1800"/>
            </a:pPr>
            <a:endParaRPr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Durumu mu</a:t>
            </a: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değiştiriyorum?</a:t>
            </a:r>
          </a:p>
          <a:p>
            <a:pPr marL="342900" lvl="0" indent="-342900">
              <a:spcBef>
                <a:spcPts val="400"/>
              </a:spcBef>
              <a:defRPr sz="1800"/>
            </a:pPr>
            <a:endParaRPr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Durumla ilgili</a:t>
            </a: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yaşadığım duygular</a:t>
            </a: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üzerinde mi takıldım?</a:t>
            </a:r>
          </a:p>
        </p:txBody>
      </p:sp>
      <p:sp>
        <p:nvSpPr>
          <p:cNvPr id="287" name="Shape 287"/>
          <p:cNvSpPr/>
          <p:nvPr/>
        </p:nvSpPr>
        <p:spPr>
          <a:xfrm>
            <a:off x="6911975" y="1773236"/>
            <a:ext cx="2232025" cy="3241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Yaşadığım sıkıntı</a:t>
            </a: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 azalıyor mu?</a:t>
            </a:r>
          </a:p>
          <a:p>
            <a:pPr marL="342900" lvl="0" indent="-342900">
              <a:spcBef>
                <a:spcPts val="400"/>
              </a:spcBef>
              <a:defRPr sz="1800"/>
            </a:pPr>
            <a:endParaRPr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Böyle davranmak </a:t>
            </a: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bana neye mal </a:t>
            </a: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olacak?</a:t>
            </a:r>
          </a:p>
          <a:p>
            <a:pPr marL="342900" lvl="0" indent="-342900">
              <a:spcBef>
                <a:spcPts val="400"/>
              </a:spcBef>
              <a:defRPr sz="1800"/>
            </a:pPr>
            <a:endParaRPr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42900" lvl="0" indent="-342900">
              <a:spcBef>
                <a:spcPts val="400"/>
              </a:spcBef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    Bu bedeli ödemeyi istiyor muyum?</a:t>
            </a:r>
          </a:p>
        </p:txBody>
      </p:sp>
    </p:spTree>
  </p:cSld>
  <p:clrMapOvr>
    <a:masterClrMapping/>
  </p:clrMapOvr>
  <p:transition spd="med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image2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82687" y="109537"/>
            <a:ext cx="8004176" cy="1152526"/>
          </a:xfrm>
          <a:prstGeom prst="rect">
            <a:avLst/>
          </a:prstGeom>
          <a:ln w="12700">
            <a:miter lim="400000"/>
          </a:ln>
        </p:spPr>
      </p:pic>
      <p:sp>
        <p:nvSpPr>
          <p:cNvPr id="290" name="Shape 290"/>
          <p:cNvSpPr>
            <a:spLocks noGrp="1"/>
          </p:cNvSpPr>
          <p:nvPr>
            <p:ph type="body" idx="4294967295"/>
          </p:nvPr>
        </p:nvSpPr>
        <p:spPr>
          <a:xfrm>
            <a:off x="827087" y="1196975"/>
            <a:ext cx="7340601" cy="540067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319896" lvl="0" indent="-210360" algn="ct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Düşünce ve duygularını ifade edememe</a:t>
            </a:r>
          </a:p>
          <a:p>
            <a:pPr lvl="0" algn="ctr">
              <a:lnSpc>
                <a:spcPct val="80000"/>
              </a:lnSpc>
              <a:buChar char=""/>
              <a:defRPr sz="1800"/>
            </a:pPr>
            <a:endParaRPr sz="9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ct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Genel olumsuzluk</a:t>
            </a:r>
          </a:p>
          <a:p>
            <a:pPr marL="319896" lvl="0" indent="-210360" algn="ct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Genel kararsızlık</a:t>
            </a:r>
          </a:p>
          <a:p>
            <a:pPr lvl="0" algn="ctr">
              <a:lnSpc>
                <a:spcPct val="80000"/>
              </a:lnSpc>
              <a:buChar char=""/>
              <a:defRPr sz="1800"/>
            </a:pPr>
            <a:endParaRPr sz="9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ct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Düşük özsaygı</a:t>
            </a:r>
          </a:p>
          <a:p>
            <a:pPr lvl="0" algn="ctr">
              <a:lnSpc>
                <a:spcPct val="80000"/>
              </a:lnSpc>
              <a:buChar char=""/>
              <a:defRPr sz="1800"/>
            </a:pPr>
            <a:endParaRPr sz="9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ct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Kızgınlığı ifade edememe</a:t>
            </a:r>
          </a:p>
          <a:p>
            <a:pPr lvl="0" algn="ctr">
              <a:lnSpc>
                <a:spcPct val="80000"/>
              </a:lnSpc>
              <a:buChar char=""/>
              <a:defRPr sz="1800"/>
            </a:pPr>
            <a:endParaRPr sz="9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ct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Genel öfke</a:t>
            </a:r>
          </a:p>
          <a:p>
            <a:pPr lvl="0" algn="ctr">
              <a:lnSpc>
                <a:spcPct val="80000"/>
              </a:lnSpc>
              <a:buChar char=""/>
              <a:defRPr sz="1800"/>
            </a:pPr>
            <a:endParaRPr sz="9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ct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Saldırganca savunmalar</a:t>
            </a:r>
          </a:p>
          <a:p>
            <a:pPr lvl="0" algn="ctr">
              <a:lnSpc>
                <a:spcPct val="80000"/>
              </a:lnSpc>
              <a:buChar char=""/>
              <a:defRPr sz="1800"/>
            </a:pPr>
            <a:endParaRPr sz="9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ct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Dış-odaklı kontrol</a:t>
            </a:r>
          </a:p>
          <a:p>
            <a:pPr lvl="0" algn="ctr">
              <a:lnSpc>
                <a:spcPct val="80000"/>
              </a:lnSpc>
              <a:buChar char=""/>
              <a:defRPr sz="1800"/>
            </a:pPr>
            <a:endParaRPr sz="9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ct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Çaresizlik</a:t>
            </a:r>
          </a:p>
          <a:p>
            <a:pPr lvl="0" algn="ctr">
              <a:lnSpc>
                <a:spcPct val="80000"/>
              </a:lnSpc>
              <a:buChar char=""/>
              <a:defRPr sz="1800"/>
            </a:pPr>
            <a:endParaRPr sz="9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ct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Kendini sürekli feda etme</a:t>
            </a:r>
          </a:p>
          <a:p>
            <a:pPr lvl="0" algn="ctr">
              <a:lnSpc>
                <a:spcPct val="80000"/>
              </a:lnSpc>
              <a:buChar char=""/>
              <a:defRPr sz="1800"/>
            </a:pPr>
            <a:endParaRPr sz="9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ct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A-tipi davranışlar</a:t>
            </a:r>
          </a:p>
          <a:p>
            <a:pPr lvl="0" algn="ctr">
              <a:lnSpc>
                <a:spcPct val="80000"/>
              </a:lnSpc>
              <a:buChar char=""/>
              <a:defRPr sz="1800"/>
            </a:pPr>
            <a:endParaRPr sz="900" b="1">
              <a:solidFill>
                <a:srgbClr val="FF0000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319896" lvl="0" indent="-210360" algn="ctr">
              <a:lnSpc>
                <a:spcPct val="80000"/>
              </a:lnSpc>
              <a:buChar char=""/>
              <a:defRPr sz="1800"/>
            </a:pP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Sürekli risk alma</a:t>
            </a:r>
          </a:p>
        </p:txBody>
      </p:sp>
    </p:spTree>
  </p:cSld>
  <p:clrMapOvr>
    <a:masterClrMapping/>
  </p:clrMapOvr>
  <p:transition>
    <p:dissolv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image25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267075" y="396875"/>
            <a:ext cx="8004175" cy="1157288"/>
          </a:xfrm>
          <a:prstGeom prst="rect">
            <a:avLst/>
          </a:prstGeom>
          <a:ln w="12700">
            <a:miter lim="400000"/>
          </a:ln>
        </p:spPr>
      </p:pic>
      <p:sp>
        <p:nvSpPr>
          <p:cNvPr id="293" name="Shape 293"/>
          <p:cNvSpPr/>
          <p:nvPr/>
        </p:nvSpPr>
        <p:spPr>
          <a:xfrm>
            <a:off x="539687" y="1645431"/>
            <a:ext cx="4895727" cy="48115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8" h="19678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00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lvl="0" algn="ctr">
              <a:defRPr sz="2400">
                <a:latin typeface="Maiandra GD"/>
                <a:ea typeface="Maiandra GD"/>
                <a:cs typeface="Maiandra GD"/>
                <a:sym typeface="Maiandra GD"/>
              </a:defRPr>
            </a:pPr>
            <a:endParaRPr/>
          </a:p>
        </p:txBody>
      </p:sp>
      <p:sp>
        <p:nvSpPr>
          <p:cNvPr id="294" name="Shape 294"/>
          <p:cNvSpPr/>
          <p:nvPr/>
        </p:nvSpPr>
        <p:spPr>
          <a:xfrm>
            <a:off x="962025" y="2146935"/>
            <a:ext cx="4016375" cy="3152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 algn="ctr">
              <a:spcBef>
                <a:spcPts val="1300"/>
              </a:spcBef>
              <a:defRPr sz="1800"/>
            </a:pPr>
            <a:r>
              <a:rPr sz="22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Strese Yatkın Tarz</a:t>
            </a:r>
            <a:endParaRPr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İletişimi güç savaşı haline dönüştürmek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Konuşanın algılanan motivasyonuna odaklanmak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Sürekli eleştirmek ve değerlendirmek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Stratejik ve plan yönelimlilik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Katı ve dogmatik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Yargılayıcı-Suçlayıcı.Sorgulayıcı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Süreç ve içerik farklılığı </a:t>
            </a:r>
          </a:p>
        </p:txBody>
      </p:sp>
      <p:pic>
        <p:nvPicPr>
          <p:cNvPr id="295" name="image23.jpe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939357" y="1568450"/>
            <a:ext cx="4229102" cy="19177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image26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54412" y="-6350"/>
            <a:ext cx="8004176" cy="1158875"/>
          </a:xfrm>
          <a:prstGeom prst="rect">
            <a:avLst/>
          </a:prstGeom>
          <a:ln w="12700">
            <a:miter lim="400000"/>
          </a:ln>
        </p:spPr>
      </p:pic>
      <p:sp>
        <p:nvSpPr>
          <p:cNvPr id="298" name="Shape 298"/>
          <p:cNvSpPr/>
          <p:nvPr/>
        </p:nvSpPr>
        <p:spPr>
          <a:xfrm>
            <a:off x="3814694" y="1196905"/>
            <a:ext cx="5329104" cy="54449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8" h="19678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0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lvl="0" algn="ctr">
              <a:defRPr sz="2400">
                <a:latin typeface="Maiandra GD"/>
                <a:ea typeface="Maiandra GD"/>
                <a:cs typeface="Maiandra GD"/>
                <a:sym typeface="Maiandra GD"/>
              </a:defRPr>
            </a:pPr>
            <a:endParaRPr/>
          </a:p>
        </p:txBody>
      </p:sp>
      <p:sp>
        <p:nvSpPr>
          <p:cNvPr id="299" name="Shape 299"/>
          <p:cNvSpPr/>
          <p:nvPr/>
        </p:nvSpPr>
        <p:spPr>
          <a:xfrm>
            <a:off x="3997325" y="1452562"/>
            <a:ext cx="4895850" cy="4930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 algn="ctr">
              <a:spcBef>
                <a:spcPts val="1300"/>
              </a:spcBef>
              <a:defRPr sz="1800"/>
            </a:pPr>
            <a:r>
              <a:rPr sz="2200"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Stresi azaltıcı tarz</a:t>
            </a:r>
            <a:endParaRPr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Savunmacı davranışları azaltan,           karşısındakinin güvenini arttıran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“Problemleri çözmek amacını güden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Söylenenler üzerinde odaklaşan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Eleştiri alabilen ve verebilen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Süreç ve içeriği uyuşan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Dinlemeyi bilen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Tanımlayıcı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Empatisi yüksek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Spontan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Açık 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Eşitlikçi</a:t>
            </a:r>
          </a:p>
          <a:p>
            <a:pPr lvl="0" algn="ctr">
              <a:spcBef>
                <a:spcPts val="900"/>
              </a:spcBef>
              <a:defRPr sz="1800"/>
            </a:pPr>
            <a:r>
              <a:rPr sz="1600" b="1">
                <a:latin typeface="Maiandra GD"/>
                <a:ea typeface="Maiandra GD"/>
                <a:cs typeface="Maiandra GD"/>
                <a:sym typeface="Maiandra GD"/>
              </a:rPr>
              <a:t>Esnek </a:t>
            </a:r>
          </a:p>
        </p:txBody>
      </p:sp>
      <p:pic>
        <p:nvPicPr>
          <p:cNvPr id="300" name="image24.jpe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6803" y="1239541"/>
            <a:ext cx="3910281" cy="16500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image27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43136" y="109537"/>
            <a:ext cx="5578478" cy="138430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05" name="Group 305"/>
          <p:cNvGrpSpPr/>
          <p:nvPr/>
        </p:nvGrpSpPr>
        <p:grpSpPr>
          <a:xfrm>
            <a:off x="71437" y="1412875"/>
            <a:ext cx="2124076" cy="1008064"/>
            <a:chOff x="0" y="0"/>
            <a:chExt cx="2124075" cy="1008063"/>
          </a:xfrm>
        </p:grpSpPr>
        <p:sp>
          <p:nvSpPr>
            <p:cNvPr id="303" name="Shape 303"/>
            <p:cNvSpPr/>
            <p:nvPr/>
          </p:nvSpPr>
          <p:spPr>
            <a:xfrm>
              <a:off x="0" y="0"/>
              <a:ext cx="2124076" cy="10080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4400"/>
                  </a:lnTo>
                  <a:lnTo>
                    <a:pt x="13500" y="14400"/>
                  </a:lnTo>
                  <a:lnTo>
                    <a:pt x="13500" y="18000"/>
                  </a:lnTo>
                  <a:lnTo>
                    <a:pt x="16200" y="18000"/>
                  </a:lnTo>
                  <a:lnTo>
                    <a:pt x="10800" y="21600"/>
                  </a:lnTo>
                  <a:lnTo>
                    <a:pt x="5400" y="18000"/>
                  </a:lnTo>
                  <a:lnTo>
                    <a:pt x="8100" y="18000"/>
                  </a:lnTo>
                  <a:lnTo>
                    <a:pt x="8100" y="14400"/>
                  </a:lnTo>
                  <a:lnTo>
                    <a:pt x="0" y="14400"/>
                  </a:lnTo>
                  <a:close/>
                </a:path>
              </a:pathLst>
            </a:custGeom>
            <a:solidFill>
              <a:srgbClr val="FF66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304" name="Shape 304"/>
            <p:cNvSpPr/>
            <p:nvPr/>
          </p:nvSpPr>
          <p:spPr>
            <a:xfrm>
              <a:off x="553783" y="196320"/>
              <a:ext cx="1016509" cy="279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ctr"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lvl1pPr>
            </a:lstStyle>
            <a:p>
              <a:pPr lvl="0">
                <a:defRPr b="0"/>
              </a:pPr>
              <a:r>
                <a:rPr b="1"/>
                <a:t>Planlama</a:t>
              </a:r>
            </a:p>
          </p:txBody>
        </p:sp>
      </p:grpSp>
      <p:grpSp>
        <p:nvGrpSpPr>
          <p:cNvPr id="308" name="Group 308"/>
          <p:cNvGrpSpPr/>
          <p:nvPr/>
        </p:nvGrpSpPr>
        <p:grpSpPr>
          <a:xfrm>
            <a:off x="2484436" y="1412875"/>
            <a:ext cx="2016127" cy="1152526"/>
            <a:chOff x="0" y="0"/>
            <a:chExt cx="2016125" cy="1152525"/>
          </a:xfrm>
        </p:grpSpPr>
        <p:sp>
          <p:nvSpPr>
            <p:cNvPr id="306" name="Shape 306"/>
            <p:cNvSpPr/>
            <p:nvPr/>
          </p:nvSpPr>
          <p:spPr>
            <a:xfrm>
              <a:off x="-1" y="0"/>
              <a:ext cx="2016127" cy="11525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4400"/>
                  </a:lnTo>
                  <a:lnTo>
                    <a:pt x="13500" y="14400"/>
                  </a:lnTo>
                  <a:lnTo>
                    <a:pt x="13500" y="18000"/>
                  </a:lnTo>
                  <a:lnTo>
                    <a:pt x="16200" y="18000"/>
                  </a:lnTo>
                  <a:lnTo>
                    <a:pt x="10800" y="21600"/>
                  </a:lnTo>
                  <a:lnTo>
                    <a:pt x="5400" y="18000"/>
                  </a:lnTo>
                  <a:lnTo>
                    <a:pt x="8100" y="18000"/>
                  </a:lnTo>
                  <a:lnTo>
                    <a:pt x="8100" y="14400"/>
                  </a:lnTo>
                  <a:lnTo>
                    <a:pt x="0" y="14400"/>
                  </a:lnTo>
                  <a:close/>
                </a:path>
              </a:pathLst>
            </a:custGeom>
            <a:solidFill>
              <a:srgbClr val="00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307" name="Shape 307"/>
            <p:cNvSpPr/>
            <p:nvPr/>
          </p:nvSpPr>
          <p:spPr>
            <a:xfrm>
              <a:off x="525146" y="244475"/>
              <a:ext cx="965833" cy="279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ctr"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lvl1pPr>
            </a:lstStyle>
            <a:p>
              <a:pPr lvl="0">
                <a:defRPr b="0"/>
              </a:pPr>
              <a:r>
                <a:rPr b="1"/>
                <a:t>Sıralama</a:t>
              </a:r>
            </a:p>
          </p:txBody>
        </p:sp>
      </p:grpSp>
      <p:grpSp>
        <p:nvGrpSpPr>
          <p:cNvPr id="311" name="Group 311"/>
          <p:cNvGrpSpPr/>
          <p:nvPr/>
        </p:nvGrpSpPr>
        <p:grpSpPr>
          <a:xfrm>
            <a:off x="4716462" y="1412875"/>
            <a:ext cx="2089152" cy="1079501"/>
            <a:chOff x="0" y="0"/>
            <a:chExt cx="2089151" cy="1079500"/>
          </a:xfrm>
        </p:grpSpPr>
        <p:sp>
          <p:nvSpPr>
            <p:cNvPr id="309" name="Shape 309"/>
            <p:cNvSpPr/>
            <p:nvPr/>
          </p:nvSpPr>
          <p:spPr>
            <a:xfrm>
              <a:off x="0" y="0"/>
              <a:ext cx="2089152" cy="1079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4400"/>
                  </a:lnTo>
                  <a:lnTo>
                    <a:pt x="13500" y="14400"/>
                  </a:lnTo>
                  <a:lnTo>
                    <a:pt x="13500" y="18000"/>
                  </a:lnTo>
                  <a:lnTo>
                    <a:pt x="16200" y="18000"/>
                  </a:lnTo>
                  <a:lnTo>
                    <a:pt x="10800" y="21600"/>
                  </a:lnTo>
                  <a:lnTo>
                    <a:pt x="5400" y="18000"/>
                  </a:lnTo>
                  <a:lnTo>
                    <a:pt x="8100" y="18000"/>
                  </a:lnTo>
                  <a:lnTo>
                    <a:pt x="8100" y="14400"/>
                  </a:lnTo>
                  <a:lnTo>
                    <a:pt x="0" y="14400"/>
                  </a:lnTo>
                  <a:close/>
                </a:path>
              </a:pathLst>
            </a:custGeom>
            <a:solidFill>
              <a:srgbClr val="FF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310" name="Shape 310"/>
            <p:cNvSpPr/>
            <p:nvPr/>
          </p:nvSpPr>
          <p:spPr>
            <a:xfrm>
              <a:off x="491951" y="220133"/>
              <a:ext cx="1105248" cy="279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ctr"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lvl1pPr>
            </a:lstStyle>
            <a:p>
              <a:pPr lvl="0">
                <a:defRPr b="0"/>
              </a:pPr>
              <a:r>
                <a:rPr b="1"/>
                <a:t>Uygulama</a:t>
              </a:r>
            </a:p>
          </p:txBody>
        </p:sp>
      </p:grpSp>
      <p:grpSp>
        <p:nvGrpSpPr>
          <p:cNvPr id="314" name="Group 314"/>
          <p:cNvGrpSpPr/>
          <p:nvPr/>
        </p:nvGrpSpPr>
        <p:grpSpPr>
          <a:xfrm>
            <a:off x="7019924" y="1412875"/>
            <a:ext cx="2016126" cy="1079501"/>
            <a:chOff x="0" y="0"/>
            <a:chExt cx="2016125" cy="1079500"/>
          </a:xfrm>
        </p:grpSpPr>
        <p:sp>
          <p:nvSpPr>
            <p:cNvPr id="312" name="Shape 312"/>
            <p:cNvSpPr/>
            <p:nvPr/>
          </p:nvSpPr>
          <p:spPr>
            <a:xfrm>
              <a:off x="-1" y="0"/>
              <a:ext cx="2016126" cy="1079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4400"/>
                  </a:lnTo>
                  <a:lnTo>
                    <a:pt x="13500" y="14400"/>
                  </a:lnTo>
                  <a:lnTo>
                    <a:pt x="13500" y="18000"/>
                  </a:lnTo>
                  <a:lnTo>
                    <a:pt x="16200" y="18000"/>
                  </a:lnTo>
                  <a:lnTo>
                    <a:pt x="10800" y="21600"/>
                  </a:lnTo>
                  <a:lnTo>
                    <a:pt x="5400" y="18000"/>
                  </a:lnTo>
                  <a:lnTo>
                    <a:pt x="8100" y="18000"/>
                  </a:lnTo>
                  <a:lnTo>
                    <a:pt x="8100" y="14400"/>
                  </a:lnTo>
                  <a:lnTo>
                    <a:pt x="0" y="14400"/>
                  </a:lnTo>
                  <a:close/>
                </a:path>
              </a:pathLst>
            </a:custGeom>
            <a:solidFill>
              <a:srgbClr val="9900FF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313" name="Shape 313"/>
            <p:cNvSpPr/>
            <p:nvPr/>
          </p:nvSpPr>
          <p:spPr>
            <a:xfrm>
              <a:off x="201333" y="220133"/>
              <a:ext cx="1613459" cy="279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ctr"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lvl1pPr>
            </a:lstStyle>
            <a:p>
              <a:pPr lvl="0">
                <a:defRPr b="0"/>
              </a:pPr>
              <a:r>
                <a:rPr b="1"/>
                <a:t>Değerlendirme</a:t>
              </a:r>
            </a:p>
          </p:txBody>
        </p:sp>
      </p:grpSp>
      <p:sp>
        <p:nvSpPr>
          <p:cNvPr id="315" name="Shape 315"/>
          <p:cNvSpPr/>
          <p:nvPr/>
        </p:nvSpPr>
        <p:spPr>
          <a:xfrm>
            <a:off x="34924" y="2643186"/>
            <a:ext cx="2411415" cy="3921126"/>
          </a:xfrm>
          <a:prstGeom prst="rect">
            <a:avLst/>
          </a:prstGeom>
          <a:ln>
            <a:solidFill>
              <a:srgbClr val="FF6600"/>
            </a:solidFill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1. Bir iş gününüzü test edin.</a:t>
            </a:r>
          </a:p>
          <a:p>
            <a:pPr lvl="0"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2. Yaptığınız işleri genel kategorilerde tanımlayın.</a:t>
            </a:r>
          </a:p>
          <a:p>
            <a:pPr lvl="0"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3. Her birinin ne kadar zaman aldığını belirleyin.</a:t>
            </a:r>
          </a:p>
          <a:p>
            <a:pPr lvl="0"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4. Her akşam bir sonraki gün için plan yapın.</a:t>
            </a:r>
          </a:p>
          <a:p>
            <a:pPr lvl="0"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5. Her işin ne kadar zaman alacağını belirleyin.</a:t>
            </a:r>
          </a:p>
        </p:txBody>
      </p:sp>
      <p:sp>
        <p:nvSpPr>
          <p:cNvPr id="316" name="Shape 316"/>
          <p:cNvSpPr/>
          <p:nvPr/>
        </p:nvSpPr>
        <p:spPr>
          <a:xfrm>
            <a:off x="2627311" y="2924175"/>
            <a:ext cx="1944689" cy="2244725"/>
          </a:xfrm>
          <a:prstGeom prst="rect">
            <a:avLst/>
          </a:prstGeom>
          <a:ln>
            <a:solidFill>
              <a:srgbClr val="33CC33"/>
            </a:solidFill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6.Sorumlukularınızı önem sırasına göre dizin.</a:t>
            </a:r>
          </a:p>
          <a:p>
            <a:pPr lvl="0"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7. En önemli/en zor/ en sevmediğiniz işlere öncelik verin.</a:t>
            </a:r>
          </a:p>
        </p:txBody>
      </p:sp>
      <p:sp>
        <p:nvSpPr>
          <p:cNvPr id="317" name="Shape 317"/>
          <p:cNvSpPr/>
          <p:nvPr/>
        </p:nvSpPr>
        <p:spPr>
          <a:xfrm>
            <a:off x="4786312" y="2997200"/>
            <a:ext cx="1873252" cy="1406525"/>
          </a:xfrm>
          <a:prstGeom prst="rect">
            <a:avLst/>
          </a:prstGeom>
          <a:ln>
            <a:solidFill>
              <a:srgbClr val="FFFF00"/>
            </a:solidFill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1800" b="1"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b="0"/>
            </a:pPr>
            <a:r>
              <a:rPr b="1"/>
              <a:t>8. Ne kadar zor olsa da ne kadar zaman alsa da listedeki her işi yapın.</a:t>
            </a:r>
          </a:p>
        </p:txBody>
      </p:sp>
      <p:sp>
        <p:nvSpPr>
          <p:cNvPr id="318" name="Shape 318"/>
          <p:cNvSpPr/>
          <p:nvPr/>
        </p:nvSpPr>
        <p:spPr>
          <a:xfrm>
            <a:off x="6786561" y="2928936"/>
            <a:ext cx="2357439" cy="2930526"/>
          </a:xfrm>
          <a:prstGeom prst="rect">
            <a:avLst/>
          </a:prstGeom>
          <a:ln>
            <a:solidFill>
              <a:srgbClr val="9900FF"/>
            </a:solidFill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9</a:t>
            </a:r>
            <a:r>
              <a:rPr sz="1900" b="1">
                <a:latin typeface="Maiandra GD"/>
                <a:ea typeface="Maiandra GD"/>
                <a:cs typeface="Maiandra GD"/>
                <a:sym typeface="Maiandra GD"/>
              </a:rPr>
              <a:t>. Her akşam     listenizdeki işlerden ne kadarını yapabildiğinizi kontrol edin.</a:t>
            </a:r>
          </a:p>
          <a:p>
            <a:pPr lvl="0">
              <a:defRPr sz="1800"/>
            </a:pPr>
            <a:r>
              <a:rPr sz="1900" b="1">
                <a:latin typeface="Maiandra GD"/>
                <a:ea typeface="Maiandra GD"/>
                <a:cs typeface="Maiandra GD"/>
                <a:sym typeface="Maiandra GD"/>
              </a:rPr>
              <a:t>10. Yapılamayanlar için problemin hangi aşamalardan kaynaklandığını araştırın.</a:t>
            </a:r>
          </a:p>
        </p:txBody>
      </p:sp>
    </p:spTree>
  </p:cSld>
  <p:clrMapOvr>
    <a:masterClrMapping/>
  </p:clrMapOvr>
  <p:transition>
    <p:dissolv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Shape 320"/>
          <p:cNvSpPr>
            <a:spLocks noGrp="1"/>
          </p:cNvSpPr>
          <p:nvPr>
            <p:ph type="sldNum" sz="quarter" idx="2"/>
          </p:nvPr>
        </p:nvSpPr>
        <p:spPr>
          <a:xfrm>
            <a:off x="8647111" y="6271199"/>
            <a:ext cx="366714" cy="25133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defRPr sz="1800"/>
            </a:pPr>
            <a:fld id="{86CB4B4D-7CA3-9044-876B-883B54F8677D}" type="slidenum">
              <a:rPr sz="1000"/>
              <a:t>46</a:t>
            </a:fld>
            <a:endParaRPr sz="1000"/>
          </a:p>
        </p:txBody>
      </p:sp>
      <p:sp>
        <p:nvSpPr>
          <p:cNvPr id="321" name="Shape 321"/>
          <p:cNvSpPr>
            <a:spLocks noGrp="1"/>
          </p:cNvSpPr>
          <p:nvPr>
            <p:ph type="title"/>
          </p:nvPr>
        </p:nvSpPr>
        <p:spPr>
          <a:xfrm>
            <a:off x="457200" y="211136"/>
            <a:ext cx="8229600" cy="127000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endParaRPr/>
          </a:p>
        </p:txBody>
      </p:sp>
      <p:sp>
        <p:nvSpPr>
          <p:cNvPr id="322" name="Shape 322"/>
          <p:cNvSpPr>
            <a:spLocks noGrp="1"/>
          </p:cNvSpPr>
          <p:nvPr>
            <p:ph type="body" idx="1"/>
          </p:nvPr>
        </p:nvSpPr>
        <p:spPr>
          <a:xfrm>
            <a:off x="457200" y="1481137"/>
            <a:ext cx="8229600" cy="537686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492918" indent="-383380"/>
          </a:lstStyle>
          <a:p>
            <a:pPr lvl="0">
              <a:defRPr sz="1800"/>
            </a:pPr>
            <a:r>
              <a:rPr sz="2700"/>
              <a:t>STRESE DAYANIKLI OLAN İNSANLAR</a:t>
            </a:r>
          </a:p>
        </p:txBody>
      </p:sp>
      <p:pic>
        <p:nvPicPr>
          <p:cNvPr id="323" name="image25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13216" y="2200819"/>
            <a:ext cx="5504050" cy="343034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Shape 325"/>
          <p:cNvSpPr>
            <a:spLocks noGrp="1"/>
          </p:cNvSpPr>
          <p:nvPr>
            <p:ph type="body" idx="4294967295"/>
          </p:nvPr>
        </p:nvSpPr>
        <p:spPr>
          <a:xfrm>
            <a:off x="684211" y="3213099"/>
            <a:ext cx="7386640" cy="5187952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endParaRPr/>
          </a:p>
        </p:txBody>
      </p:sp>
      <p:sp>
        <p:nvSpPr>
          <p:cNvPr id="326" name="Shape 326"/>
          <p:cNvSpPr/>
          <p:nvPr/>
        </p:nvSpPr>
        <p:spPr>
          <a:xfrm>
            <a:off x="539749" y="962406"/>
            <a:ext cx="8424865" cy="12061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900"/>
              </a:spcBef>
              <a:defRPr sz="4000" b="1">
                <a:solidFill>
                  <a:srgbClr val="00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000" b="1">
                <a:solidFill>
                  <a:srgbClr val="00FFFF"/>
                </a:solidFill>
              </a:rPr>
              <a:t>1- Yaptıkları işten ve katıldıkları sosyal faaliyetlerden zevk alanlar</a:t>
            </a:r>
          </a:p>
        </p:txBody>
      </p:sp>
      <p:sp>
        <p:nvSpPr>
          <p:cNvPr id="327" name="Shape 327"/>
          <p:cNvSpPr/>
          <p:nvPr/>
        </p:nvSpPr>
        <p:spPr>
          <a:xfrm>
            <a:off x="571499" y="2357436"/>
            <a:ext cx="7672390" cy="6667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40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000" b="1">
                <a:solidFill>
                  <a:srgbClr val="FF0000"/>
                </a:solidFill>
              </a:rPr>
              <a:t>2- Mücadele ve değişikliği sevenler</a:t>
            </a:r>
          </a:p>
        </p:txBody>
      </p:sp>
      <p:sp>
        <p:nvSpPr>
          <p:cNvPr id="328" name="Shape 328"/>
          <p:cNvSpPr/>
          <p:nvPr/>
        </p:nvSpPr>
        <p:spPr>
          <a:xfrm>
            <a:off x="611186" y="4071937"/>
            <a:ext cx="8281990" cy="12636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4000" b="1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000" b="1">
                <a:solidFill>
                  <a:srgbClr val="00B050"/>
                </a:solidFill>
              </a:rPr>
              <a:t>3- Hayatlarını ve çevrelerindeki şartları kontrol ettiklerine inananlar</a:t>
            </a:r>
          </a:p>
        </p:txBody>
      </p:sp>
    </p:spTree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Shape 330"/>
          <p:cNvSpPr>
            <a:spLocks noGrp="1"/>
          </p:cNvSpPr>
          <p:nvPr>
            <p:ph type="body" idx="4294967295"/>
          </p:nvPr>
        </p:nvSpPr>
        <p:spPr>
          <a:xfrm>
            <a:off x="468312" y="3714750"/>
            <a:ext cx="8229601" cy="214312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32905" indent="-33226" defTabSz="832103">
              <a:spcBef>
                <a:spcPts val="300"/>
              </a:spcBef>
              <a:buSzTx/>
              <a:buNone/>
              <a:defRPr sz="3600" b="1">
                <a:solidFill>
                  <a:srgbClr val="99FF33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600" b="1">
                <a:solidFill>
                  <a:srgbClr val="99FF33"/>
                </a:solidFill>
              </a:rPr>
              <a:t>6- Yakın çevreleriyle olumlu duygusal ilişki içinde olanlar strese dayanaklı olan bireylerdir</a:t>
            </a:r>
          </a:p>
        </p:txBody>
      </p:sp>
      <p:sp>
        <p:nvSpPr>
          <p:cNvPr id="331" name="Shape 331"/>
          <p:cNvSpPr/>
          <p:nvPr/>
        </p:nvSpPr>
        <p:spPr>
          <a:xfrm>
            <a:off x="395286" y="404811"/>
            <a:ext cx="8424865" cy="12636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spcBef>
                <a:spcPts val="900"/>
              </a:spcBef>
              <a:defRPr sz="4000" b="1">
                <a:solidFill>
                  <a:srgbClr val="FF3399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000" b="1">
                <a:solidFill>
                  <a:srgbClr val="FF3399"/>
                </a:solidFill>
              </a:rPr>
              <a:t>4- Gelecekle ilgili olumlu beklenti içinde olanlar</a:t>
            </a:r>
          </a:p>
        </p:txBody>
      </p:sp>
      <p:sp>
        <p:nvSpPr>
          <p:cNvPr id="332" name="Shape 332"/>
          <p:cNvSpPr/>
          <p:nvPr/>
        </p:nvSpPr>
        <p:spPr>
          <a:xfrm>
            <a:off x="357186" y="1949450"/>
            <a:ext cx="8431215" cy="12636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spcBef>
                <a:spcPts val="900"/>
              </a:spcBef>
              <a:defRPr sz="4000" b="1">
                <a:solidFill>
                  <a:srgbClr val="00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000" b="1">
                <a:solidFill>
                  <a:srgbClr val="00FFFF"/>
                </a:solidFill>
              </a:rPr>
              <a:t>5- Kişiliklerinde hoşgörü ve esneklik bulunanlar</a:t>
            </a:r>
          </a:p>
        </p:txBody>
      </p:sp>
    </p:spTree>
  </p:cSld>
  <p:clrMapOvr>
    <a:masterClrMapping/>
  </p:clrMapOvr>
  <p:transition>
    <p:dissolv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Shape 334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defTabSz="859536">
              <a:defRPr sz="3800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800" b="1">
                <a:solidFill>
                  <a:srgbClr val="464646"/>
                </a:solidFill>
              </a:rPr>
              <a:t>NEFES ALMAYI BİLİYOR MUYUZ?</a:t>
            </a:r>
          </a:p>
        </p:txBody>
      </p:sp>
      <p:sp>
        <p:nvSpPr>
          <p:cNvPr id="335" name="Shape 335"/>
          <p:cNvSpPr>
            <a:spLocks noGrp="1"/>
          </p:cNvSpPr>
          <p:nvPr>
            <p:ph type="body" idx="1"/>
          </p:nvPr>
        </p:nvSpPr>
        <p:spPr>
          <a:xfrm>
            <a:off x="457200" y="1481137"/>
            <a:ext cx="82296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buChar char=""/>
            </a:pPr>
            <a:endParaRPr/>
          </a:p>
        </p:txBody>
      </p:sp>
      <p:pic>
        <p:nvPicPr>
          <p:cNvPr id="336" name="image26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60898" y="1412776"/>
            <a:ext cx="7931196" cy="444146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image28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82625" y="1749425"/>
            <a:ext cx="8259764" cy="1841500"/>
          </a:xfrm>
          <a:prstGeom prst="rect">
            <a:avLst/>
          </a:prstGeom>
          <a:ln w="12700">
            <a:miter lim="400000"/>
          </a:ln>
        </p:spPr>
      </p:pic>
      <p:sp>
        <p:nvSpPr>
          <p:cNvPr id="339" name="Shape 339"/>
          <p:cNvSpPr>
            <a:spLocks noGrp="1"/>
          </p:cNvSpPr>
          <p:nvPr>
            <p:ph type="body" idx="4294967295"/>
          </p:nvPr>
        </p:nvSpPr>
        <p:spPr>
          <a:xfrm>
            <a:off x="1031081" y="4131467"/>
            <a:ext cx="7562851" cy="1062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0" lvl="0" indent="0" algn="ctr" defTabSz="841247">
              <a:lnSpc>
                <a:spcPct val="90000"/>
              </a:lnSpc>
              <a:spcBef>
                <a:spcPts val="300"/>
              </a:spcBef>
              <a:buSzTx/>
              <a:buNone/>
              <a:defRPr sz="1800"/>
            </a:pPr>
            <a:endParaRPr dirty="0">
              <a:solidFill>
                <a:srgbClr val="464646"/>
              </a:solidFill>
            </a:endParaRPr>
          </a:p>
        </p:txBody>
      </p:sp>
    </p:spTree>
  </p:cSld>
  <p:clrMapOvr>
    <a:masterClrMapping/>
  </p:clrMapOvr>
  <p:transition spd="med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Shape 34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42" name="Shape 34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365124" indent="-255586">
              <a:defRPr sz="3500" b="1"/>
            </a:lvl1pPr>
          </a:lstStyle>
          <a:p>
            <a:pPr lvl="0">
              <a:defRPr sz="1800" b="0"/>
            </a:pPr>
            <a:r>
              <a:rPr sz="3500" b="1"/>
              <a:t>FARKINDALIK</a:t>
            </a:r>
          </a:p>
        </p:txBody>
      </p:sp>
      <p:sp>
        <p:nvSpPr>
          <p:cNvPr id="343" name="Shape 34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51</a:t>
            </a:fld>
            <a:endParaRPr sz="1000"/>
          </a:p>
        </p:txBody>
      </p:sp>
    </p:spTree>
  </p:cSld>
  <p:clrMapOvr>
    <a:masterClrMapping/>
  </p:clrMapOvr>
  <p:transition spd="med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Shape 345"/>
          <p:cNvSpPr>
            <a:spLocks noGrp="1"/>
          </p:cNvSpPr>
          <p:nvPr>
            <p:ph type="body" idx="1"/>
          </p:nvPr>
        </p:nvSpPr>
        <p:spPr>
          <a:xfrm>
            <a:off x="457200" y="399007"/>
            <a:ext cx="8229600" cy="1917194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492918" indent="-383380">
              <a:buChar char=""/>
            </a:lvl1pPr>
          </a:lstStyle>
          <a:p>
            <a:pPr lvl="0">
              <a:defRPr sz="1800"/>
            </a:pPr>
            <a:r>
              <a:rPr sz="2700"/>
              <a:t>İletişim latincede bölüşmek paylaşmak anlamına gelen communis sözcüğünden türemiştir</a:t>
            </a:r>
          </a:p>
        </p:txBody>
      </p:sp>
      <p:pic>
        <p:nvPicPr>
          <p:cNvPr id="346" name="image27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88065" y="1913032"/>
            <a:ext cx="4851178" cy="36337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" name="image29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7961" y="103187"/>
            <a:ext cx="8704265" cy="54133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Shape 35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464646"/>
                </a:solidFill>
              </a:rPr>
              <a:t>NEDEN İLETİŞİM KURARIZ?</a:t>
            </a:r>
          </a:p>
        </p:txBody>
      </p:sp>
      <p:sp>
        <p:nvSpPr>
          <p:cNvPr id="351" name="Shape 35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  <a:solidFill>
            <a:srgbClr val="FFFFFF"/>
          </a:solidFill>
          <a:ln w="25400">
            <a:solidFill>
              <a:srgbClr val="2DA2BF"/>
            </a:solidFill>
            <a:bevel/>
          </a:ln>
          <a:effectLst>
            <a:outerShdw blurRad="63500" dist="53881" dir="13500000" rotWithShape="0">
              <a:srgbClr val="DEF5FA">
                <a:alpha val="50000"/>
              </a:srgbClr>
            </a:outerShdw>
          </a:effectLst>
        </p:spPr>
        <p:txBody>
          <a:bodyPr/>
          <a:lstStyle/>
          <a:p>
            <a:pPr marL="0" lvl="0" indent="0">
              <a:spcBef>
                <a:spcPts val="0"/>
              </a:spcBef>
              <a:buClrTx/>
              <a:buSzTx/>
              <a:buFontTx/>
              <a:buNone/>
              <a:defRPr sz="1800"/>
            </a:pPr>
            <a:endParaRPr sz="5400">
              <a:latin typeface="+mj-lt"/>
              <a:ea typeface="+mj-ea"/>
              <a:cs typeface="+mj-cs"/>
              <a:sym typeface="Helvetica"/>
            </a:endParaRPr>
          </a:p>
          <a:p>
            <a:pPr marL="0" lvl="0" indent="0">
              <a:spcBef>
                <a:spcPts val="0"/>
              </a:spcBef>
              <a:buClrTx/>
              <a:buSzTx/>
              <a:buFontTx/>
              <a:buNone/>
              <a:defRPr sz="1800"/>
            </a:pPr>
            <a:endParaRPr sz="5400">
              <a:latin typeface="+mj-lt"/>
              <a:ea typeface="+mj-ea"/>
              <a:cs typeface="+mj-cs"/>
              <a:sym typeface="Helvetica"/>
            </a:endParaRPr>
          </a:p>
          <a:p>
            <a:pPr marL="0" lvl="0" indent="0">
              <a:spcBef>
                <a:spcPts val="0"/>
              </a:spcBef>
              <a:buClrTx/>
              <a:buSzTx/>
              <a:buFontTx/>
              <a:buNone/>
              <a:defRPr sz="1800"/>
            </a:pPr>
            <a:endParaRPr sz="5400">
              <a:latin typeface="+mj-lt"/>
              <a:ea typeface="+mj-ea"/>
              <a:cs typeface="+mj-cs"/>
              <a:sym typeface="Helvetica"/>
            </a:endParaRPr>
          </a:p>
          <a:p>
            <a:pPr marL="0" lvl="0" indent="0">
              <a:spcBef>
                <a:spcPts val="0"/>
              </a:spcBef>
              <a:buClrTx/>
              <a:buSzTx/>
              <a:buFontTx/>
              <a:buNone/>
              <a:defRPr sz="1800"/>
            </a:pPr>
            <a:r>
              <a:rPr sz="5400">
                <a:latin typeface="+mj-lt"/>
                <a:ea typeface="+mj-ea"/>
                <a:cs typeface="+mj-cs"/>
                <a:sym typeface="Helvetica"/>
              </a:rPr>
              <a:t>İLETİŞİM VAROLMAKTIR</a:t>
            </a:r>
          </a:p>
        </p:txBody>
      </p:sp>
      <p:sp>
        <p:nvSpPr>
          <p:cNvPr id="352" name="Shape 35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54</a:t>
            </a:fld>
            <a:endParaRPr sz="1000"/>
          </a:p>
        </p:txBody>
      </p:sp>
    </p:spTree>
  </p:cSld>
  <p:clrMapOvr>
    <a:masterClrMapping/>
  </p:clrMapOvr>
  <p:transition>
    <p:dissolv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image30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5262" y="268286"/>
            <a:ext cx="8497889" cy="1158877"/>
          </a:xfrm>
          <a:prstGeom prst="rect">
            <a:avLst/>
          </a:prstGeom>
          <a:ln w="12700">
            <a:miter lim="400000"/>
          </a:ln>
        </p:spPr>
      </p:pic>
      <p:pic>
        <p:nvPicPr>
          <p:cNvPr id="355" name="image28.jpe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963688" y="1948482"/>
            <a:ext cx="4020520" cy="4020519"/>
          </a:xfrm>
          <a:prstGeom prst="rect">
            <a:avLst/>
          </a:prstGeom>
          <a:ln w="12700">
            <a:miter lim="400000"/>
          </a:ln>
        </p:spPr>
      </p:pic>
      <p:sp>
        <p:nvSpPr>
          <p:cNvPr id="356" name="Shape 356"/>
          <p:cNvSpPr>
            <a:spLocks noGrp="1"/>
          </p:cNvSpPr>
          <p:nvPr>
            <p:ph type="body" idx="4294967295"/>
          </p:nvPr>
        </p:nvSpPr>
        <p:spPr>
          <a:xfrm>
            <a:off x="570706" y="2347117"/>
            <a:ext cx="8229601" cy="4525966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buChar char=""/>
              <a:defRPr sz="1800"/>
            </a:pPr>
            <a:endParaRPr/>
          </a:p>
          <a:p>
            <a:pPr lvl="0">
              <a:buChar char=""/>
              <a:defRPr sz="1800"/>
            </a:pPr>
            <a:endParaRPr/>
          </a:p>
          <a:p>
            <a:pPr marL="492918" lvl="0" indent="-383380">
              <a:buChar char=""/>
              <a:defRPr sz="1800"/>
            </a:pPr>
            <a:r>
              <a:rPr sz="2700"/>
              <a:t>İlk önce kendimizi</a:t>
            </a:r>
          </a:p>
          <a:p>
            <a:pPr marL="146050" lvl="0" indent="-36513">
              <a:buSzTx/>
              <a:buNone/>
              <a:defRPr sz="1800"/>
            </a:pPr>
            <a:r>
              <a:rPr sz="2700"/>
              <a:t>             sonra</a:t>
            </a:r>
            <a:r>
              <a:rPr sz="2700">
                <a:solidFill>
                  <a:srgbClr val="FFFFFF"/>
                </a:solidFill>
              </a:rPr>
              <a:t> karşımızdaki</a:t>
            </a:r>
            <a:r>
              <a:rPr sz="2700"/>
              <a:t>leri…….</a:t>
            </a:r>
          </a:p>
        </p:txBody>
      </p:sp>
    </p:spTree>
  </p:cSld>
  <p:clrMapOvr>
    <a:masterClrMapping/>
  </p:clrMapOvr>
  <p:transition spd="med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Shape 358"/>
          <p:cNvSpPr>
            <a:spLocks noGrp="1"/>
          </p:cNvSpPr>
          <p:nvPr>
            <p:ph type="sldNum" sz="quarter" idx="2"/>
          </p:nvPr>
        </p:nvSpPr>
        <p:spPr>
          <a:xfrm>
            <a:off x="8647111" y="6271199"/>
            <a:ext cx="366714" cy="25133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defRPr sz="1800"/>
            </a:pPr>
            <a:fld id="{86CB4B4D-7CA3-9044-876B-883B54F8677D}" type="slidenum">
              <a:rPr sz="1000"/>
              <a:t>56</a:t>
            </a:fld>
            <a:endParaRPr sz="1000"/>
          </a:p>
        </p:txBody>
      </p:sp>
      <p:sp>
        <p:nvSpPr>
          <p:cNvPr id="359" name="Shape 359"/>
          <p:cNvSpPr>
            <a:spLocks noGrp="1"/>
          </p:cNvSpPr>
          <p:nvPr>
            <p:ph type="body" idx="1"/>
          </p:nvPr>
        </p:nvSpPr>
        <p:spPr>
          <a:xfrm>
            <a:off x="457200" y="1481137"/>
            <a:ext cx="8229600" cy="53768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92918" lvl="0" indent="-383380">
              <a:defRPr sz="1800"/>
            </a:pPr>
            <a:r>
              <a:rPr sz="2700"/>
              <a:t>Sevgiyi kendine verebilen dışarıya da verir…..</a:t>
            </a:r>
          </a:p>
          <a:p>
            <a:pPr marL="492918" lvl="0" indent="-383380">
              <a:defRPr sz="1800"/>
            </a:pPr>
            <a:r>
              <a:rPr sz="2700"/>
              <a:t>Dışarıya verebilirsek oradan da alabiliriz….</a:t>
            </a:r>
          </a:p>
        </p:txBody>
      </p:sp>
      <p:pic>
        <p:nvPicPr>
          <p:cNvPr id="360" name="image29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26826" y="2561811"/>
            <a:ext cx="5335144" cy="358272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" name="image31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5262" y="268286"/>
            <a:ext cx="8497889" cy="1158877"/>
          </a:xfrm>
          <a:prstGeom prst="rect">
            <a:avLst/>
          </a:prstGeom>
          <a:ln w="12700">
            <a:miter lim="400000"/>
          </a:ln>
        </p:spPr>
      </p:pic>
      <p:sp>
        <p:nvSpPr>
          <p:cNvPr id="363" name="Shape 363"/>
          <p:cNvSpPr>
            <a:spLocks noGrp="1"/>
          </p:cNvSpPr>
          <p:nvPr>
            <p:ph type="body" idx="4294967295"/>
          </p:nvPr>
        </p:nvSpPr>
        <p:spPr>
          <a:xfrm>
            <a:off x="457200" y="1481137"/>
            <a:ext cx="82296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92918" lvl="0" indent="-383380">
              <a:buChar char=""/>
              <a:defRPr sz="1800"/>
            </a:pPr>
            <a:r>
              <a:rPr sz="2700"/>
              <a:t>Ben güzel olana iyiye ve iyiliğe layığım</a:t>
            </a:r>
          </a:p>
          <a:p>
            <a:pPr marL="492918" lvl="0" indent="-383380">
              <a:buChar char=""/>
              <a:defRPr sz="1800"/>
            </a:pPr>
            <a:r>
              <a:rPr sz="2700"/>
              <a:t>İnsanları seviyorum ve insanlar tarafından sevilmeye değerim.</a:t>
            </a:r>
          </a:p>
          <a:p>
            <a:pPr marL="492918" lvl="0" indent="-383380">
              <a:buChar char=""/>
              <a:defRPr sz="1800"/>
            </a:pPr>
            <a:r>
              <a:rPr sz="2700"/>
              <a:t>Tüm KAİNATI seviyorum,tüm Kainat’ta beni kabul ediyor ve seviyor.</a:t>
            </a:r>
          </a:p>
          <a:p>
            <a:pPr marL="492918" lvl="0" indent="-383380">
              <a:buChar char=""/>
              <a:defRPr sz="1800"/>
            </a:pPr>
            <a:r>
              <a:rPr sz="2700"/>
              <a:t>Kendimi tüm özelliklerimle,olumlu olumsuz tüm yönlerimle kabul ediyor ve seviyorum.</a:t>
            </a:r>
          </a:p>
        </p:txBody>
      </p:sp>
    </p:spTree>
  </p:cSld>
  <p:clrMapOvr>
    <a:masterClrMapping/>
  </p:clrMapOvr>
  <p:transition spd="med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Shape 365"/>
          <p:cNvSpPr>
            <a:spLocks noGrp="1"/>
          </p:cNvSpPr>
          <p:nvPr>
            <p:ph type="sldNum" sz="quarter" idx="2"/>
          </p:nvPr>
        </p:nvSpPr>
        <p:spPr>
          <a:xfrm>
            <a:off x="8647111" y="6271199"/>
            <a:ext cx="366714" cy="25133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000">
                <a:solidFill>
                  <a:srgbClr val="FFFFFF"/>
                </a:solidFill>
              </a:rPr>
              <a:t>58</a:t>
            </a:fld>
            <a:endParaRPr sz="1000">
              <a:solidFill>
                <a:srgbClr val="FFFFFF"/>
              </a:solidFill>
            </a:endParaRPr>
          </a:p>
        </p:txBody>
      </p:sp>
      <p:sp>
        <p:nvSpPr>
          <p:cNvPr id="366" name="Shape 366"/>
          <p:cNvSpPr>
            <a:spLocks noGrp="1"/>
          </p:cNvSpPr>
          <p:nvPr>
            <p:ph type="body" idx="1"/>
          </p:nvPr>
        </p:nvSpPr>
        <p:spPr>
          <a:xfrm>
            <a:off x="457200" y="1481137"/>
            <a:ext cx="8229600" cy="53768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92918" lvl="0" indent="-383380">
              <a:defRPr sz="1800"/>
            </a:pPr>
            <a:r>
              <a:rPr sz="2700"/>
              <a:t>Her insan biriciktir….Bu iletişimde mutlak kabul edilmesi gereken şeydir…</a:t>
            </a:r>
          </a:p>
          <a:p>
            <a:pPr marL="492918" lvl="0" indent="-383380">
              <a:defRPr sz="1800"/>
            </a:pPr>
            <a:r>
              <a:rPr sz="2700"/>
              <a:t>Tutumlar</a:t>
            </a:r>
          </a:p>
          <a:p>
            <a:pPr marL="492918" lvl="0" indent="-383380">
              <a:defRPr sz="1800"/>
            </a:pPr>
            <a:r>
              <a:rPr sz="2700"/>
              <a:t>Davranışlar</a:t>
            </a:r>
          </a:p>
          <a:p>
            <a:pPr marL="492918" lvl="0" indent="-383380">
              <a:defRPr sz="1800"/>
            </a:pPr>
            <a:r>
              <a:rPr sz="2700"/>
              <a:t>Yorumlama biçimleri</a:t>
            </a:r>
          </a:p>
          <a:p>
            <a:pPr marL="492918" lvl="0" indent="-383380">
              <a:defRPr sz="1800"/>
            </a:pPr>
            <a:r>
              <a:rPr sz="2700"/>
              <a:t>Duyguları</a:t>
            </a:r>
          </a:p>
          <a:p>
            <a:pPr marL="492918" lvl="0" indent="-383380">
              <a:defRPr sz="1800"/>
            </a:pPr>
            <a:r>
              <a:rPr sz="2700"/>
              <a:t>Ümitleri</a:t>
            </a:r>
          </a:p>
        </p:txBody>
      </p:sp>
      <p:pic>
        <p:nvPicPr>
          <p:cNvPr id="367" name="image30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169444" y="1972323"/>
            <a:ext cx="3889476" cy="29133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Shape 369"/>
          <p:cNvSpPr>
            <a:spLocks noGrp="1"/>
          </p:cNvSpPr>
          <p:nvPr>
            <p:ph type="body" idx="4294967295"/>
          </p:nvPr>
        </p:nvSpPr>
        <p:spPr>
          <a:xfrm>
            <a:off x="468312" y="620711"/>
            <a:ext cx="8229601" cy="572611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buChar char=""/>
              <a:defRPr sz="1800"/>
            </a:pPr>
            <a:endParaRPr sz="3500" b="1">
              <a:latin typeface="Garamond"/>
              <a:ea typeface="Garamond"/>
              <a:cs typeface="Garamond"/>
              <a:sym typeface="Garamond"/>
            </a:endParaRPr>
          </a:p>
          <a:p>
            <a:pPr marL="753764" lvl="0" indent="-644227">
              <a:buChar char=""/>
              <a:defRPr sz="1800"/>
            </a:pPr>
            <a:r>
              <a:rPr sz="3500" b="1">
                <a:latin typeface="Garamond"/>
                <a:ea typeface="Garamond"/>
                <a:cs typeface="Garamond"/>
                <a:sym typeface="Garamond"/>
              </a:rPr>
              <a:t>İki insan birbirinin farkına vardığı andan itibaren iletişim başlar.</a:t>
            </a:r>
          </a:p>
          <a:p>
            <a:pPr marL="440854" lvl="0" indent="-331317">
              <a:buChar char=""/>
              <a:defRPr sz="1800"/>
            </a:pPr>
            <a:endParaRPr sz="3500" b="1">
              <a:latin typeface="Garamond"/>
              <a:ea typeface="Garamond"/>
              <a:cs typeface="Garamond"/>
              <a:sym typeface="Garamond"/>
            </a:endParaRPr>
          </a:p>
          <a:p>
            <a:pPr marL="753764" lvl="0" indent="-644227">
              <a:buChar char=""/>
              <a:defRPr sz="1800"/>
            </a:pPr>
            <a:r>
              <a:rPr sz="3500" b="1">
                <a:latin typeface="Garamond"/>
                <a:ea typeface="Garamond"/>
                <a:cs typeface="Garamond"/>
                <a:sym typeface="Garamond"/>
              </a:rPr>
              <a:t>Karşılaştığımız insana neden selam veririz?</a:t>
            </a:r>
          </a:p>
          <a:p>
            <a:pPr lvl="0">
              <a:buChar char=""/>
              <a:defRPr sz="1800"/>
            </a:pPr>
            <a:endParaRPr sz="3500" b="1">
              <a:latin typeface="Garamond"/>
              <a:ea typeface="Garamond"/>
              <a:cs typeface="Garamond"/>
              <a:sym typeface="Garamond"/>
            </a:endParaRPr>
          </a:p>
          <a:p>
            <a:pPr marL="753764" lvl="0" indent="-644227">
              <a:buChar char=""/>
              <a:defRPr sz="1800"/>
            </a:pPr>
            <a:r>
              <a:rPr sz="3500" b="1">
                <a:latin typeface="Garamond"/>
                <a:ea typeface="Garamond"/>
                <a:cs typeface="Garamond"/>
                <a:sym typeface="Garamond"/>
              </a:rPr>
              <a:t>Söylediği/söylemediği, yaptığı/yapmadığı her şeyin bir anlamı vardır.</a:t>
            </a:r>
          </a:p>
        </p:txBody>
      </p:sp>
    </p:spTree>
  </p:cSld>
  <p:clrMapOvr>
    <a:masterClrMapping/>
  </p:clrMapOvr>
  <p:transition spd="med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hape 371"/>
          <p:cNvSpPr>
            <a:spLocks noGrp="1"/>
          </p:cNvSpPr>
          <p:nvPr>
            <p:ph type="body" idx="4294967295"/>
          </p:nvPr>
        </p:nvSpPr>
        <p:spPr>
          <a:xfrm>
            <a:off x="755650" y="476250"/>
            <a:ext cx="7931150" cy="5654675"/>
          </a:xfrm>
          <a:prstGeom prst="rect">
            <a:avLst/>
          </a:prstGeom>
        </p:spPr>
        <p:txBody>
          <a:bodyPr lIns="0" tIns="0" rIns="0" bIns="0">
            <a:normAutofit lnSpcReduction="10000"/>
          </a:bodyPr>
          <a:lstStyle/>
          <a:p>
            <a:pPr marL="146050" lvl="0" indent="-36513">
              <a:buSzTx/>
              <a:buNone/>
              <a:defRPr sz="1800"/>
            </a:pPr>
            <a:r>
              <a:rPr sz="4000" b="1">
                <a:solidFill>
                  <a:srgbClr val="2DA2BF"/>
                </a:solidFill>
                <a:effectLst>
                  <a:outerShdw blurRad="12700" dist="25400" dir="2700000" rotWithShape="0">
                    <a:srgbClr val="DDDDDD"/>
                  </a:outerShdw>
                </a:effectLst>
                <a:latin typeface="Garamond"/>
                <a:ea typeface="Garamond"/>
                <a:cs typeface="Garamond"/>
                <a:sym typeface="Garamond"/>
              </a:rPr>
              <a:t>İLETİŞİMDE;</a:t>
            </a:r>
          </a:p>
          <a:p>
            <a:pPr marL="146050" lvl="0" indent="-36513">
              <a:buSzTx/>
              <a:buNone/>
              <a:defRPr sz="1800"/>
            </a:pPr>
            <a:endParaRPr sz="4000" b="1">
              <a:solidFill>
                <a:srgbClr val="2DA2BF"/>
              </a:solidFill>
              <a:effectLst>
                <a:outerShdw blurRad="12700" dist="25400" dir="2700000" rotWithShape="0">
                  <a:srgbClr val="DDDDDD"/>
                </a:outerShdw>
              </a:effectLst>
              <a:latin typeface="Garamond"/>
              <a:ea typeface="Garamond"/>
              <a:cs typeface="Garamond"/>
              <a:sym typeface="Garamond"/>
            </a:endParaRPr>
          </a:p>
          <a:p>
            <a:pPr marL="146050" lvl="0" indent="-36513" algn="ctr">
              <a:buSzTx/>
              <a:buNone/>
              <a:defRPr sz="1800"/>
            </a:pPr>
            <a:r>
              <a:rPr sz="4000" b="1">
                <a:solidFill>
                  <a:srgbClr val="2DA2BF"/>
                </a:solidFill>
                <a:effectLst>
                  <a:outerShdw blurRad="12700" dist="25400" dir="2700000" rotWithShape="0">
                    <a:srgbClr val="DDDDDD"/>
                  </a:outerShdw>
                </a:effectLst>
                <a:latin typeface="Garamond"/>
                <a:ea typeface="Garamond"/>
                <a:cs typeface="Garamond"/>
                <a:sym typeface="Garamond"/>
              </a:rPr>
              <a:t>		 BEDEN DİLİ %60</a:t>
            </a:r>
          </a:p>
          <a:p>
            <a:pPr marL="146050" lvl="0" indent="-36513" algn="ctr">
              <a:buSzTx/>
              <a:buNone/>
              <a:defRPr sz="1800"/>
            </a:pPr>
            <a:r>
              <a:rPr sz="4000" b="1">
                <a:solidFill>
                  <a:srgbClr val="2DA2BF"/>
                </a:solidFill>
                <a:effectLst>
                  <a:outerShdw blurRad="12700" dist="25400" dir="2700000" rotWithShape="0">
                    <a:srgbClr val="DDDDDD"/>
                  </a:outerShdw>
                </a:effectLst>
                <a:latin typeface="Garamond"/>
                <a:ea typeface="Garamond"/>
                <a:cs typeface="Garamond"/>
                <a:sym typeface="Garamond"/>
              </a:rPr>
              <a:t>		 SES TONU      %30                          	 SÖZLER          %10 </a:t>
            </a:r>
          </a:p>
          <a:p>
            <a:pPr marL="146050" lvl="0" indent="-36513">
              <a:buSzTx/>
              <a:buNone/>
              <a:defRPr sz="1800"/>
            </a:pPr>
            <a:r>
              <a:rPr sz="4000" b="1">
                <a:solidFill>
                  <a:srgbClr val="2DA2BF"/>
                </a:solidFill>
                <a:effectLst>
                  <a:outerShdw blurRad="12700" dist="25400" dir="2700000" rotWithShape="0">
                    <a:srgbClr val="DDDDDD"/>
                  </a:outerShdw>
                </a:effectLst>
                <a:latin typeface="Garamond"/>
                <a:ea typeface="Garamond"/>
                <a:cs typeface="Garamond"/>
                <a:sym typeface="Garamond"/>
              </a:rPr>
              <a:t> 									   									                            ETKİLİDİR</a:t>
            </a:r>
            <a:r>
              <a:rPr sz="4000" b="1">
                <a:solidFill>
                  <a:srgbClr val="2DA2BF"/>
                </a:solidFill>
                <a:latin typeface="Garamond"/>
                <a:ea typeface="Garamond"/>
                <a:cs typeface="Garamond"/>
                <a:sym typeface="Garamond"/>
              </a:rPr>
              <a:t>.</a:t>
            </a:r>
          </a:p>
        </p:txBody>
      </p:sp>
    </p:spTree>
  </p:cSld>
  <p:clrMapOvr>
    <a:masterClrMapping/>
  </p:clrMapOvr>
  <p:transition>
    <p:dissolv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Shape 37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74" name="Shape 374"/>
          <p:cNvSpPr>
            <a:spLocks noGrp="1"/>
          </p:cNvSpPr>
          <p:nvPr>
            <p:ph type="body" idx="1"/>
          </p:nvPr>
        </p:nvSpPr>
        <p:spPr>
          <a:xfrm>
            <a:off x="457200" y="1493837"/>
            <a:ext cx="8229600" cy="5376863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700"/>
              <a:t>ANADİLİMİZ NEDİR?</a:t>
            </a:r>
          </a:p>
        </p:txBody>
      </p:sp>
      <p:sp>
        <p:nvSpPr>
          <p:cNvPr id="375" name="Shape 37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61</a:t>
            </a:fld>
            <a:endParaRPr sz="1000"/>
          </a:p>
        </p:txBody>
      </p:sp>
      <p:pic>
        <p:nvPicPr>
          <p:cNvPr id="376" name="images1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91298" y="2110488"/>
            <a:ext cx="6590053" cy="436591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" name="image32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255962" y="328611"/>
            <a:ext cx="7783514" cy="1152527"/>
          </a:xfrm>
          <a:prstGeom prst="rect">
            <a:avLst/>
          </a:prstGeom>
          <a:ln w="12700">
            <a:miter lim="400000"/>
          </a:ln>
        </p:spPr>
      </p:pic>
      <p:sp>
        <p:nvSpPr>
          <p:cNvPr id="379" name="Shape 379"/>
          <p:cNvSpPr/>
          <p:nvPr/>
        </p:nvSpPr>
        <p:spPr>
          <a:xfrm flipH="1">
            <a:off x="1981199" y="1295399"/>
            <a:ext cx="2590803" cy="762002"/>
          </a:xfrm>
          <a:prstGeom prst="line">
            <a:avLst/>
          </a:prstGeom>
          <a:ln>
            <a:solidFill/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80" name="Shape 380"/>
          <p:cNvSpPr/>
          <p:nvPr/>
        </p:nvSpPr>
        <p:spPr>
          <a:xfrm>
            <a:off x="4648198" y="1295399"/>
            <a:ext cx="2590803" cy="685802"/>
          </a:xfrm>
          <a:prstGeom prst="line">
            <a:avLst/>
          </a:prstGeom>
          <a:ln>
            <a:solidFill/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81" name="Shape 381"/>
          <p:cNvSpPr/>
          <p:nvPr/>
        </p:nvSpPr>
        <p:spPr>
          <a:xfrm>
            <a:off x="1403350" y="2133600"/>
            <a:ext cx="1539875" cy="3708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>
              <a:defRPr sz="1800"/>
            </a:pPr>
            <a:r>
              <a:rPr b="1">
                <a:solidFill>
                  <a:srgbClr val="FF6600"/>
                </a:solidFill>
                <a:latin typeface="Franklin Gothic Demi"/>
                <a:ea typeface="Franklin Gothic Demi"/>
                <a:cs typeface="Franklin Gothic Demi"/>
                <a:sym typeface="Franklin Gothic Demi"/>
              </a:rPr>
              <a:t>   </a:t>
            </a:r>
            <a:r>
              <a:rPr b="1">
                <a:solidFill>
                  <a:srgbClr val="FF0000"/>
                </a:solidFill>
                <a:latin typeface="Franklin Gothic Demi"/>
                <a:ea typeface="Franklin Gothic Demi"/>
                <a:cs typeface="Franklin Gothic Demi"/>
                <a:sym typeface="Franklin Gothic Demi"/>
              </a:rPr>
              <a:t>SÖZLÜ</a:t>
            </a:r>
          </a:p>
        </p:txBody>
      </p:sp>
      <p:sp>
        <p:nvSpPr>
          <p:cNvPr id="382" name="Shape 382"/>
          <p:cNvSpPr/>
          <p:nvPr/>
        </p:nvSpPr>
        <p:spPr>
          <a:xfrm>
            <a:off x="6372225" y="2060575"/>
            <a:ext cx="1539875" cy="3708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>
              <a:defRPr sz="1800"/>
            </a:pPr>
            <a:r>
              <a:rPr b="1">
                <a:solidFill>
                  <a:srgbClr val="FF6600"/>
                </a:solidFill>
                <a:latin typeface="Franklin Gothic Demi"/>
                <a:ea typeface="Franklin Gothic Demi"/>
                <a:cs typeface="Franklin Gothic Demi"/>
                <a:sym typeface="Franklin Gothic Demi"/>
              </a:rPr>
              <a:t>   </a:t>
            </a:r>
            <a:r>
              <a:rPr b="1">
                <a:solidFill>
                  <a:srgbClr val="FF0000"/>
                </a:solidFill>
                <a:latin typeface="Franklin Gothic Demi"/>
                <a:ea typeface="Franklin Gothic Demi"/>
                <a:cs typeface="Franklin Gothic Demi"/>
                <a:sym typeface="Franklin Gothic Demi"/>
              </a:rPr>
              <a:t>SÖZSÜZ</a:t>
            </a:r>
          </a:p>
        </p:txBody>
      </p:sp>
      <p:sp>
        <p:nvSpPr>
          <p:cNvPr id="383" name="Shape 383"/>
          <p:cNvSpPr/>
          <p:nvPr/>
        </p:nvSpPr>
        <p:spPr>
          <a:xfrm flipH="1">
            <a:off x="1371599" y="2666999"/>
            <a:ext cx="762003" cy="304802"/>
          </a:xfrm>
          <a:prstGeom prst="line">
            <a:avLst/>
          </a:prstGeom>
          <a:ln>
            <a:solidFill/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84" name="Shape 384"/>
          <p:cNvSpPr/>
          <p:nvPr/>
        </p:nvSpPr>
        <p:spPr>
          <a:xfrm>
            <a:off x="2057399" y="2666998"/>
            <a:ext cx="762002" cy="304804"/>
          </a:xfrm>
          <a:prstGeom prst="line">
            <a:avLst/>
          </a:prstGeom>
          <a:ln>
            <a:solidFill/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85" name="Shape 385"/>
          <p:cNvSpPr/>
          <p:nvPr/>
        </p:nvSpPr>
        <p:spPr>
          <a:xfrm>
            <a:off x="-76200" y="3048000"/>
            <a:ext cx="5181600" cy="16154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>
              <a:defRPr sz="1800"/>
            </a:pPr>
            <a:r>
              <a:rPr i="1">
                <a:latin typeface="Segoe Media Center Semibold"/>
                <a:ea typeface="Segoe Media Center Semibold"/>
                <a:cs typeface="Segoe Media Center Semibold"/>
                <a:sym typeface="Segoe Media Center Semibold"/>
              </a:rPr>
              <a:t>                   </a:t>
            </a:r>
            <a:r>
              <a:rPr b="1" i="1">
                <a:solidFill>
                  <a:srgbClr val="FF0000"/>
                </a:solidFill>
                <a:latin typeface="Segoe Media Center Semibold"/>
                <a:ea typeface="Segoe Media Center Semibold"/>
                <a:cs typeface="Segoe Media Center Semibold"/>
                <a:sym typeface="Segoe Media Center Semibold"/>
              </a:rPr>
              <a:t>Dil               Dil Ötesi</a:t>
            </a:r>
            <a:r>
              <a:rPr i="1">
                <a:solidFill>
                  <a:srgbClr val="6600CC"/>
                </a:solidFill>
                <a:latin typeface="Segoe Media Center Semibold"/>
                <a:ea typeface="Segoe Media Center Semibold"/>
                <a:cs typeface="Segoe Media Center Semibold"/>
                <a:sym typeface="Segoe Media Center Semibold"/>
              </a:rPr>
              <a:t> </a:t>
            </a:r>
          </a:p>
          <a:p>
            <a:pPr lvl="0">
              <a:defRPr sz="1800"/>
            </a:pPr>
            <a:r>
              <a:rPr>
                <a:latin typeface="Segoe Media Center Semibold"/>
                <a:ea typeface="Segoe Media Center Semibold"/>
                <a:cs typeface="Segoe Media Center Semibold"/>
                <a:sym typeface="Segoe Media Center Semibold"/>
              </a:rPr>
              <a:t>	                        </a:t>
            </a:r>
            <a:r>
              <a:rPr sz="1600">
                <a:latin typeface="Segoe Media Center Semibold"/>
                <a:ea typeface="Segoe Media Center Semibold"/>
                <a:cs typeface="Segoe Media Center Semibold"/>
                <a:sym typeface="Segoe Media Center Semibold"/>
              </a:rPr>
              <a:t>Ses  tonu </a:t>
            </a:r>
          </a:p>
          <a:p>
            <a:pPr lvl="0">
              <a:defRPr sz="1800"/>
            </a:pPr>
            <a:r>
              <a:rPr sz="1600">
                <a:latin typeface="Segoe Media Center Semibold"/>
                <a:ea typeface="Segoe Media Center Semibold"/>
                <a:cs typeface="Segoe Media Center Semibold"/>
                <a:sym typeface="Segoe Media Center Semibold"/>
              </a:rPr>
              <a:t>	                                   hızı</a:t>
            </a:r>
          </a:p>
          <a:p>
            <a:pPr lvl="0">
              <a:defRPr sz="1800"/>
            </a:pPr>
            <a:r>
              <a:rPr sz="1600">
                <a:latin typeface="Segoe Media Center Semibold"/>
                <a:ea typeface="Segoe Media Center Semibold"/>
                <a:cs typeface="Segoe Media Center Semibold"/>
                <a:sym typeface="Segoe Media Center Semibold"/>
              </a:rPr>
              <a:t>		                  şiddeti</a:t>
            </a:r>
          </a:p>
          <a:p>
            <a:pPr lvl="0">
              <a:defRPr sz="1800"/>
            </a:pPr>
            <a:r>
              <a:rPr sz="1600">
                <a:latin typeface="Segoe Media Center Semibold"/>
                <a:ea typeface="Segoe Media Center Semibold"/>
                <a:cs typeface="Segoe Media Center Semibold"/>
                <a:sym typeface="Segoe Media Center Semibold"/>
              </a:rPr>
              <a:t>		                  duraklama</a:t>
            </a:r>
          </a:p>
          <a:p>
            <a:pPr lvl="0">
              <a:defRPr sz="1800"/>
            </a:pPr>
            <a:r>
              <a:rPr sz="1600">
                <a:latin typeface="Segoe Media Center Semibold"/>
                <a:ea typeface="Segoe Media Center Semibold"/>
                <a:cs typeface="Segoe Media Center Semibold"/>
                <a:sym typeface="Segoe Media Center Semibold"/>
              </a:rPr>
              <a:t>		                  vurgu vb.</a:t>
            </a:r>
          </a:p>
        </p:txBody>
      </p:sp>
      <p:sp>
        <p:nvSpPr>
          <p:cNvPr id="386" name="Shape 386"/>
          <p:cNvSpPr/>
          <p:nvPr/>
        </p:nvSpPr>
        <p:spPr>
          <a:xfrm flipH="1">
            <a:off x="5105398" y="2590798"/>
            <a:ext cx="2057402" cy="609604"/>
          </a:xfrm>
          <a:prstGeom prst="line">
            <a:avLst/>
          </a:prstGeom>
          <a:ln>
            <a:solidFill/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87" name="Shape 387"/>
          <p:cNvSpPr/>
          <p:nvPr/>
        </p:nvSpPr>
        <p:spPr>
          <a:xfrm>
            <a:off x="3886200" y="3276600"/>
            <a:ext cx="5257800" cy="574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>
              <a:defRPr sz="1800"/>
            </a:pPr>
            <a:r>
              <a:rPr sz="1600" b="1">
                <a:latin typeface="Segoe Media Center Semibold"/>
                <a:ea typeface="Segoe Media Center Semibold"/>
                <a:cs typeface="Segoe Media Center Semibold"/>
                <a:sym typeface="Segoe Media Center Semibold"/>
              </a:rPr>
              <a:t>     Yüz ve Beden      Bedensel      Mekan    Araçlar</a:t>
            </a:r>
          </a:p>
          <a:p>
            <a:pPr lvl="0">
              <a:defRPr sz="1800"/>
            </a:pPr>
            <a:r>
              <a:rPr sz="1600" b="1">
                <a:latin typeface="Segoe Media Center Semibold"/>
                <a:ea typeface="Segoe Media Center Semibold"/>
                <a:cs typeface="Segoe Media Center Semibold"/>
                <a:sym typeface="Segoe Media Center Semibold"/>
              </a:rPr>
              <a:t>	                    Temas      Kullanımı</a:t>
            </a:r>
          </a:p>
        </p:txBody>
      </p:sp>
      <p:sp>
        <p:nvSpPr>
          <p:cNvPr id="388" name="Shape 388"/>
          <p:cNvSpPr/>
          <p:nvPr/>
        </p:nvSpPr>
        <p:spPr>
          <a:xfrm flipH="1">
            <a:off x="6476998" y="2590798"/>
            <a:ext cx="685802" cy="609604"/>
          </a:xfrm>
          <a:prstGeom prst="line">
            <a:avLst/>
          </a:prstGeom>
          <a:ln>
            <a:solidFill/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89" name="Shape 389"/>
          <p:cNvSpPr/>
          <p:nvPr/>
        </p:nvSpPr>
        <p:spPr>
          <a:xfrm>
            <a:off x="7162799" y="2590800"/>
            <a:ext cx="152402" cy="609600"/>
          </a:xfrm>
          <a:prstGeom prst="line">
            <a:avLst/>
          </a:prstGeom>
          <a:ln>
            <a:solidFill/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90" name="Shape 390"/>
          <p:cNvSpPr/>
          <p:nvPr/>
        </p:nvSpPr>
        <p:spPr>
          <a:xfrm>
            <a:off x="7162800" y="2590799"/>
            <a:ext cx="1066802" cy="609602"/>
          </a:xfrm>
          <a:prstGeom prst="line">
            <a:avLst/>
          </a:prstGeom>
          <a:ln>
            <a:solidFill/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91" name="Shape 391"/>
          <p:cNvSpPr/>
          <p:nvPr/>
        </p:nvSpPr>
        <p:spPr>
          <a:xfrm>
            <a:off x="1447800" y="4800600"/>
            <a:ext cx="0" cy="381000"/>
          </a:xfrm>
          <a:prstGeom prst="line">
            <a:avLst/>
          </a:prstGeom>
          <a:ln>
            <a:solidFill/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92" name="Shape 392"/>
          <p:cNvSpPr/>
          <p:nvPr/>
        </p:nvSpPr>
        <p:spPr>
          <a:xfrm>
            <a:off x="3200400" y="4800600"/>
            <a:ext cx="0" cy="381000"/>
          </a:xfrm>
          <a:prstGeom prst="line">
            <a:avLst/>
          </a:prstGeom>
          <a:ln>
            <a:solidFill/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  <a:endParaRPr/>
          </a:p>
        </p:txBody>
      </p:sp>
      <p:sp>
        <p:nvSpPr>
          <p:cNvPr id="393" name="Shape 393"/>
          <p:cNvSpPr/>
          <p:nvPr/>
        </p:nvSpPr>
        <p:spPr>
          <a:xfrm>
            <a:off x="395286" y="5157787"/>
            <a:ext cx="339383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800" b="1">
                <a:latin typeface="Rockwell Extra Bold"/>
                <a:ea typeface="Rockwell Extra Bold"/>
                <a:cs typeface="Rockwell Extra Bold"/>
                <a:sym typeface="Rockwell Extra Bold"/>
              </a:defRPr>
            </a:lvl1pPr>
          </a:lstStyle>
          <a:p>
            <a:pPr lvl="0">
              <a:defRPr b="0"/>
            </a:pPr>
            <a:r>
              <a:rPr b="1"/>
              <a:t>Ne söylediğin        Nasıl söylediğin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4" presetClass="entr" presetSubtype="32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" presetClass="entr" presetSubtype="32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" presetClass="entr" presetSubtype="32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" presetClass="entr" presetSubtype="32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4" presetClass="entr" presetSubtype="32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33" presetID="4" presetClass="entr" presetSubtype="32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30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4" presetClass="entr" presetSubtype="32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0"/>
                            </p:stCondLst>
                            <p:childTnLst>
                              <p:par>
                                <p:cTn id="41" presetID="4" presetClass="entr" presetSubtype="32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30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0"/>
                            </p:stCondLst>
                            <p:childTnLst>
                              <p:par>
                                <p:cTn id="45" presetID="4" presetClass="entr" presetSubtype="32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30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0"/>
                            </p:stCondLst>
                            <p:childTnLst>
                              <p:par>
                                <p:cTn id="49" presetID="4" presetClass="entr" presetSubtype="32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0"/>
                            </p:stCondLst>
                            <p:childTnLst>
                              <p:par>
                                <p:cTn id="53" presetID="4" presetClass="entr" presetSubtype="32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0"/>
                            </p:stCondLst>
                            <p:childTnLst>
                              <p:par>
                                <p:cTn id="57" presetID="4" presetClass="entr" presetSubtype="32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30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2000"/>
                            </p:stCondLst>
                            <p:childTnLst>
                              <p:par>
                                <p:cTn id="61" presetID="4" presetClass="entr" presetSubtype="32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2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30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0"/>
                            </p:stCondLst>
                            <p:childTnLst>
                              <p:par>
                                <p:cTn id="65" presetID="4" presetClass="entr" presetSubtype="32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30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" grpId="1" animBg="1" advAuto="0"/>
      <p:bldP spid="379" grpId="2" animBg="1" advAuto="0"/>
      <p:bldP spid="380" grpId="3" animBg="1" advAuto="0"/>
      <p:bldP spid="381" grpId="4" animBg="1" advAuto="0"/>
      <p:bldP spid="382" grpId="5" animBg="1" advAuto="0"/>
      <p:bldP spid="383" grpId="6" animBg="1" advAuto="0"/>
      <p:bldP spid="384" grpId="7" animBg="1" advAuto="0"/>
      <p:bldP spid="385" grpId="8" animBg="1" advAuto="0"/>
      <p:bldP spid="386" grpId="9" animBg="1" advAuto="0"/>
      <p:bldP spid="387" grpId="10" animBg="1" advAuto="0"/>
      <p:bldP spid="388" grpId="11" animBg="1" advAuto="0"/>
      <p:bldP spid="389" grpId="12" animBg="1" advAuto="0"/>
      <p:bldP spid="390" grpId="13" animBg="1" advAuto="0"/>
      <p:bldP spid="391" grpId="14" animBg="1" advAuto="0"/>
      <p:bldP spid="392" grpId="15" animBg="1" advAuto="0"/>
      <p:bldP spid="393" grpId="16" animBg="1" advAuto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image33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9075" y="268286"/>
            <a:ext cx="8474075" cy="1158877"/>
          </a:xfrm>
          <a:prstGeom prst="rect">
            <a:avLst/>
          </a:prstGeom>
          <a:ln w="12700">
            <a:miter lim="400000"/>
          </a:ln>
        </p:spPr>
      </p:pic>
      <p:sp>
        <p:nvSpPr>
          <p:cNvPr id="396" name="Shape 396"/>
          <p:cNvSpPr>
            <a:spLocks noGrp="1"/>
          </p:cNvSpPr>
          <p:nvPr>
            <p:ph type="body" idx="4294967295"/>
          </p:nvPr>
        </p:nvSpPr>
        <p:spPr>
          <a:xfrm>
            <a:off x="457199" y="1268412"/>
            <a:ext cx="8291515" cy="482441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132905" lvl="0" indent="-33226" defTabSz="832103">
              <a:spcBef>
                <a:spcPts val="300"/>
              </a:spcBef>
              <a:buSzTx/>
              <a:buNone/>
              <a:defRPr sz="1800"/>
            </a:pPr>
            <a:r>
              <a:rPr sz="2400" b="1">
                <a:solidFill>
                  <a:srgbClr val="2DA2BF"/>
                </a:solidFill>
                <a:latin typeface="Garamond"/>
                <a:ea typeface="Garamond"/>
                <a:cs typeface="Garamond"/>
                <a:sym typeface="Garamond"/>
              </a:rPr>
              <a:t>  9 UNSUR</a:t>
            </a:r>
          </a:p>
          <a:p>
            <a:pPr marL="409791" lvl="0" indent="-310112" defTabSz="832103">
              <a:spcBef>
                <a:spcPts val="300"/>
              </a:spcBef>
              <a:buChar char=""/>
              <a:defRPr sz="1800"/>
            </a:pPr>
            <a:r>
              <a:rPr sz="2400" b="1">
                <a:latin typeface="Garamond"/>
                <a:ea typeface="Garamond"/>
                <a:cs typeface="Garamond"/>
                <a:sym typeface="Garamond"/>
              </a:rPr>
              <a:t>Yüz ifadesi</a:t>
            </a:r>
          </a:p>
          <a:p>
            <a:pPr marL="409791" lvl="0" indent="-310112" defTabSz="832103">
              <a:spcBef>
                <a:spcPts val="300"/>
              </a:spcBef>
              <a:buChar char=""/>
              <a:defRPr sz="1800"/>
            </a:pPr>
            <a:r>
              <a:rPr sz="2400" b="1">
                <a:latin typeface="Garamond"/>
                <a:ea typeface="Garamond"/>
                <a:cs typeface="Garamond"/>
                <a:sym typeface="Garamond"/>
              </a:rPr>
              <a:t>Göz teması</a:t>
            </a:r>
          </a:p>
          <a:p>
            <a:pPr marL="409791" lvl="0" indent="-310112" defTabSz="832103">
              <a:spcBef>
                <a:spcPts val="300"/>
              </a:spcBef>
              <a:buChar char=""/>
              <a:defRPr sz="1800"/>
            </a:pPr>
            <a:r>
              <a:rPr sz="2400" b="1">
                <a:latin typeface="Garamond"/>
                <a:ea typeface="Garamond"/>
                <a:cs typeface="Garamond"/>
                <a:sym typeface="Garamond"/>
              </a:rPr>
              <a:t>Ses tonu</a:t>
            </a:r>
          </a:p>
          <a:p>
            <a:pPr marL="409791" lvl="0" indent="-310112" defTabSz="832103">
              <a:spcBef>
                <a:spcPts val="300"/>
              </a:spcBef>
              <a:buChar char=""/>
              <a:defRPr sz="1800"/>
            </a:pPr>
            <a:r>
              <a:rPr sz="2400" b="1">
                <a:latin typeface="Garamond"/>
                <a:ea typeface="Garamond"/>
                <a:cs typeface="Garamond"/>
                <a:sym typeface="Garamond"/>
              </a:rPr>
              <a:t>Fiziksel temas</a:t>
            </a:r>
          </a:p>
          <a:p>
            <a:pPr marL="409791" lvl="0" indent="-310112" defTabSz="832103">
              <a:spcBef>
                <a:spcPts val="300"/>
              </a:spcBef>
              <a:buChar char=""/>
              <a:defRPr sz="1800"/>
            </a:pPr>
            <a:r>
              <a:rPr sz="2400" b="1">
                <a:latin typeface="Garamond"/>
                <a:ea typeface="Garamond"/>
                <a:cs typeface="Garamond"/>
                <a:sym typeface="Garamond"/>
              </a:rPr>
              <a:t>Vücut/duruş</a:t>
            </a:r>
          </a:p>
          <a:p>
            <a:pPr marL="409791" lvl="0" indent="-310112" defTabSz="832103">
              <a:spcBef>
                <a:spcPts val="300"/>
              </a:spcBef>
              <a:buChar char=""/>
              <a:defRPr sz="1800"/>
            </a:pPr>
            <a:r>
              <a:rPr sz="2400" b="1">
                <a:latin typeface="Garamond"/>
                <a:ea typeface="Garamond"/>
                <a:cs typeface="Garamond"/>
                <a:sym typeface="Garamond"/>
              </a:rPr>
              <a:t>Yakınlık</a:t>
            </a:r>
          </a:p>
          <a:p>
            <a:pPr marL="409791" lvl="0" indent="-310112" defTabSz="832103">
              <a:spcBef>
                <a:spcPts val="300"/>
              </a:spcBef>
              <a:buChar char=""/>
              <a:defRPr sz="1800"/>
            </a:pPr>
            <a:r>
              <a:rPr sz="2400" b="1">
                <a:latin typeface="Garamond"/>
                <a:ea typeface="Garamond"/>
                <a:cs typeface="Garamond"/>
                <a:sym typeface="Garamond"/>
              </a:rPr>
              <a:t>Fiziksel mimikler,el ve ayak hareketleri</a:t>
            </a:r>
          </a:p>
          <a:p>
            <a:pPr marL="409791" lvl="0" indent="-310112" defTabSz="832103">
              <a:spcBef>
                <a:spcPts val="300"/>
              </a:spcBef>
              <a:buChar char=""/>
              <a:defRPr sz="1800"/>
            </a:pPr>
            <a:r>
              <a:rPr sz="2400" b="1">
                <a:latin typeface="Garamond"/>
                <a:ea typeface="Garamond"/>
                <a:cs typeface="Garamond"/>
                <a:sym typeface="Garamond"/>
              </a:rPr>
              <a:t>Başın konumu.</a:t>
            </a:r>
          </a:p>
          <a:p>
            <a:pPr marL="409791" lvl="0" indent="-310112" defTabSz="832103">
              <a:spcBef>
                <a:spcPts val="300"/>
              </a:spcBef>
              <a:buChar char=""/>
              <a:defRPr sz="1800"/>
            </a:pPr>
            <a:r>
              <a:rPr sz="2400" b="1">
                <a:latin typeface="Garamond"/>
                <a:ea typeface="Garamond"/>
                <a:cs typeface="Garamond"/>
                <a:sym typeface="Garamond"/>
              </a:rPr>
              <a:t> Görünüş(kıyafet,saç)</a:t>
            </a:r>
          </a:p>
          <a:p>
            <a:pPr marL="409791" lvl="0" indent="-310112" defTabSz="832103">
              <a:spcBef>
                <a:spcPts val="300"/>
              </a:spcBef>
              <a:buChar char=""/>
              <a:defRPr sz="1800"/>
            </a:pPr>
            <a:r>
              <a:rPr sz="2400" b="1">
                <a:latin typeface="Garamond"/>
                <a:ea typeface="Garamond"/>
                <a:cs typeface="Garamond"/>
                <a:sym typeface="Garamond"/>
              </a:rPr>
              <a:t>Kişisel bakım ve temizlik</a:t>
            </a:r>
          </a:p>
          <a:p>
            <a:pPr marL="409791" lvl="0" indent="-310112" defTabSz="832103">
              <a:spcBef>
                <a:spcPts val="300"/>
              </a:spcBef>
              <a:buChar char=""/>
              <a:defRPr sz="1800"/>
            </a:pPr>
            <a:r>
              <a:rPr sz="2400" b="1">
                <a:latin typeface="Garamond"/>
                <a:ea typeface="Garamond"/>
                <a:cs typeface="Garamond"/>
                <a:sym typeface="Garamond"/>
              </a:rPr>
              <a:t>Çevre temizliğine duyarlı ve saygılı olma</a:t>
            </a:r>
          </a:p>
        </p:txBody>
      </p:sp>
      <p:pic>
        <p:nvPicPr>
          <p:cNvPr id="397" name="Unknown24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219987" y="963088"/>
            <a:ext cx="4197049" cy="29379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Shape 399"/>
          <p:cNvSpPr>
            <a:spLocks noGrp="1"/>
          </p:cNvSpPr>
          <p:nvPr>
            <p:ph type="title"/>
          </p:nvPr>
        </p:nvSpPr>
        <p:spPr>
          <a:xfrm>
            <a:off x="457200" y="276543"/>
            <a:ext cx="8229600" cy="127000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DA1F28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DA1F28"/>
                </a:solidFill>
              </a:rPr>
              <a:t>Siyasette sözsüz iletişim……</a:t>
            </a:r>
          </a:p>
        </p:txBody>
      </p:sp>
      <p:sp>
        <p:nvSpPr>
          <p:cNvPr id="400" name="Shape 400"/>
          <p:cNvSpPr>
            <a:spLocks noGrp="1"/>
          </p:cNvSpPr>
          <p:nvPr>
            <p:ph type="body" idx="1"/>
          </p:nvPr>
        </p:nvSpPr>
        <p:spPr>
          <a:xfrm>
            <a:off x="457200" y="1563661"/>
            <a:ext cx="8229600" cy="5294339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401" name="Shape 40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64</a:t>
            </a:fld>
            <a:endParaRPr sz="1000"/>
          </a:p>
        </p:txBody>
      </p:sp>
      <p:pic>
        <p:nvPicPr>
          <p:cNvPr id="402" name="b1cb16ca-c6be-e211-820e-14feb5cc13c9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93007" y="1607248"/>
            <a:ext cx="7349716" cy="459357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Shape 40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65</a:t>
            </a:fld>
            <a:endParaRPr sz="1000"/>
          </a:p>
        </p:txBody>
      </p:sp>
      <p:pic>
        <p:nvPicPr>
          <p:cNvPr id="405" name="image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42685" y="294443"/>
            <a:ext cx="7964924" cy="59660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Shape 40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464646"/>
                </a:solidFill>
              </a:rPr>
              <a:t>REKLAMLARDAKİ İMAJLAR</a:t>
            </a:r>
          </a:p>
        </p:txBody>
      </p:sp>
      <p:sp>
        <p:nvSpPr>
          <p:cNvPr id="408" name="Shape 40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700"/>
              <a:t>BANKALAR KREDİ KARTI SATIŞINI ARTTIRMAK İÇİN REKLAM FİLİMLERİNDE  SÖZLÜ VE SÖZSÜZ İLETİŞİM İMAJLARINI KULLANIR…</a:t>
            </a:r>
          </a:p>
          <a:p>
            <a:pPr lvl="0">
              <a:defRPr sz="1800"/>
            </a:pPr>
            <a:endParaRPr sz="2700"/>
          </a:p>
          <a:p>
            <a:pPr lvl="0">
              <a:defRPr sz="1800"/>
            </a:pPr>
            <a:endParaRPr sz="2700"/>
          </a:p>
          <a:p>
            <a:pPr lvl="0">
              <a:defRPr sz="1800"/>
            </a:pPr>
            <a:endParaRPr sz="2700"/>
          </a:p>
          <a:p>
            <a:pPr lvl="0">
              <a:defRPr sz="1800"/>
            </a:pPr>
            <a:endParaRPr sz="2700"/>
          </a:p>
          <a:p>
            <a:pPr lvl="0">
              <a:defRPr sz="1800"/>
            </a:pPr>
            <a:endParaRPr sz="2700"/>
          </a:p>
          <a:p>
            <a:pPr lvl="0">
              <a:defRPr sz="1800"/>
            </a:pPr>
            <a:endParaRPr sz="2700"/>
          </a:p>
          <a:p>
            <a:pPr marL="365124" lvl="0" indent="-255586">
              <a:defRPr sz="1800"/>
            </a:pPr>
            <a:r>
              <a:rPr sz="3200" b="1"/>
              <a:t>HAYALLER……</a:t>
            </a:r>
          </a:p>
        </p:txBody>
      </p:sp>
      <p:sp>
        <p:nvSpPr>
          <p:cNvPr id="409" name="Shape 40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66</a:t>
            </a:fld>
            <a:endParaRPr sz="1000"/>
          </a:p>
        </p:txBody>
      </p:sp>
      <p:pic>
        <p:nvPicPr>
          <p:cNvPr id="410" name="L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13169" y="2889303"/>
            <a:ext cx="4480522" cy="315482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Shape 41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464646"/>
                </a:solidFill>
              </a:rPr>
              <a:t>HAYATLAR….</a:t>
            </a:r>
          </a:p>
        </p:txBody>
      </p:sp>
      <p:sp>
        <p:nvSpPr>
          <p:cNvPr id="413" name="Shape 41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414" name="Shape 41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67</a:t>
            </a:fld>
            <a:endParaRPr sz="1000"/>
          </a:p>
        </p:txBody>
      </p:sp>
      <p:pic>
        <p:nvPicPr>
          <p:cNvPr id="415" name="Ç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13428" y="1457487"/>
            <a:ext cx="7628854" cy="368452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Shape 41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464646"/>
                </a:solidFill>
              </a:rPr>
              <a:t>ERGENLERİN VÜCUT DİLİ</a:t>
            </a:r>
          </a:p>
        </p:txBody>
      </p:sp>
      <p:sp>
        <p:nvSpPr>
          <p:cNvPr id="418" name="Shape 41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68</a:t>
            </a:fld>
            <a:endParaRPr sz="1000"/>
          </a:p>
        </p:txBody>
      </p:sp>
      <p:pic>
        <p:nvPicPr>
          <p:cNvPr id="419" name="images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64430" y="2225550"/>
            <a:ext cx="7464228" cy="447853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Shape 4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endParaRPr sz="4100" b="1">
              <a:solidFill>
                <a:srgbClr val="464646"/>
              </a:solidFill>
            </a:endParaRPr>
          </a:p>
        </p:txBody>
      </p:sp>
      <p:sp>
        <p:nvSpPr>
          <p:cNvPr id="422" name="Shape 422"/>
          <p:cNvSpPr>
            <a:spLocks noGrp="1"/>
          </p:cNvSpPr>
          <p:nvPr>
            <p:ph type="body" idx="1"/>
          </p:nvPr>
        </p:nvSpPr>
        <p:spPr>
          <a:xfrm>
            <a:off x="457200" y="740568"/>
            <a:ext cx="8229600" cy="5376864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700"/>
              <a:t>ETKİLİ İLETİŞİM İÇİN</a:t>
            </a:r>
          </a:p>
          <a:p>
            <a:pPr lvl="0">
              <a:defRPr sz="1800"/>
            </a:pPr>
            <a:r>
              <a:rPr sz="2700"/>
              <a:t>KENDİNE GÜVEN İÇİN</a:t>
            </a:r>
          </a:p>
          <a:p>
            <a:pPr lvl="0">
              <a:defRPr sz="1800"/>
            </a:pPr>
            <a:r>
              <a:rPr sz="2700"/>
              <a:t>GÜÇLÜ HİSSETMEK İÇİN</a:t>
            </a:r>
          </a:p>
          <a:p>
            <a:pPr lvl="0">
              <a:defRPr sz="1800"/>
            </a:pPr>
            <a:r>
              <a:rPr sz="2700"/>
              <a:t>DAHA BAŞARILI OLMAK İÇİN</a:t>
            </a:r>
          </a:p>
          <a:p>
            <a:pPr marL="365124" lvl="0" indent="-255586">
              <a:defRPr sz="1800"/>
            </a:pPr>
            <a:r>
              <a:rPr sz="3200">
                <a:solidFill>
                  <a:srgbClr val="AE1920"/>
                </a:solidFill>
              </a:rPr>
              <a:t>İKİ DAKİKA AYIRALIM…….</a:t>
            </a:r>
          </a:p>
        </p:txBody>
      </p:sp>
      <p:sp>
        <p:nvSpPr>
          <p:cNvPr id="423" name="Shape 42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69</a:t>
            </a:fld>
            <a:endParaRPr sz="1000"/>
          </a:p>
        </p:txBody>
      </p:sp>
      <p:pic>
        <p:nvPicPr>
          <p:cNvPr id="424" name="Unknown1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63843" y="3515469"/>
            <a:ext cx="7888967" cy="293692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6" name="image3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55586" y="182562"/>
            <a:ext cx="8437565" cy="1244601"/>
          </a:xfrm>
          <a:prstGeom prst="rect">
            <a:avLst/>
          </a:prstGeom>
          <a:ln w="12700">
            <a:miter lim="400000"/>
          </a:ln>
        </p:spPr>
      </p:pic>
      <p:sp>
        <p:nvSpPr>
          <p:cNvPr id="427" name="Shape 427"/>
          <p:cNvSpPr>
            <a:spLocks noGrp="1"/>
          </p:cNvSpPr>
          <p:nvPr>
            <p:ph type="body" idx="4294967295"/>
          </p:nvPr>
        </p:nvSpPr>
        <p:spPr>
          <a:xfrm>
            <a:off x="457200" y="1481137"/>
            <a:ext cx="82296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92918" lvl="0" indent="-383380">
              <a:buChar char=""/>
              <a:defRPr sz="1800"/>
            </a:pPr>
            <a:r>
              <a:rPr sz="2700"/>
              <a:t>Hepimiz spontanite ile doğarız.</a:t>
            </a:r>
          </a:p>
          <a:p>
            <a:pPr marL="146050" lvl="0" indent="-36513">
              <a:buSzTx/>
              <a:buNone/>
              <a:defRPr sz="1800"/>
            </a:pPr>
            <a:r>
              <a:rPr sz="2700"/>
              <a:t>fakat yaşam süreci bu spontaniteyi bozar.</a:t>
            </a:r>
          </a:p>
          <a:p>
            <a:pPr marL="146050" lvl="0" indent="-36513">
              <a:buSzTx/>
              <a:buNone/>
              <a:defRPr sz="1800"/>
            </a:pPr>
            <a:r>
              <a:rPr sz="2700"/>
              <a:t>   Spontan ilişkiler nelerdir?</a:t>
            </a:r>
          </a:p>
          <a:p>
            <a:pPr marL="146050" lvl="0" indent="-36513" algn="ctr">
              <a:buSzTx/>
              <a:buNone/>
              <a:defRPr sz="1800"/>
            </a:pPr>
            <a:r>
              <a:rPr sz="2700"/>
              <a:t>   </a:t>
            </a:r>
          </a:p>
        </p:txBody>
      </p:sp>
      <p:pic>
        <p:nvPicPr>
          <p:cNvPr id="428" name="image18.jpe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859953" y="3097381"/>
            <a:ext cx="5228830" cy="347954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" name="image36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5262" y="268286"/>
            <a:ext cx="8497889" cy="1158877"/>
          </a:xfrm>
          <a:prstGeom prst="rect">
            <a:avLst/>
          </a:prstGeom>
          <a:ln w="12700">
            <a:miter lim="400000"/>
          </a:ln>
        </p:spPr>
      </p:pic>
      <p:sp>
        <p:nvSpPr>
          <p:cNvPr id="431" name="Shape 431"/>
          <p:cNvSpPr>
            <a:spLocks noGrp="1"/>
          </p:cNvSpPr>
          <p:nvPr>
            <p:ph type="body" idx="4294967295"/>
          </p:nvPr>
        </p:nvSpPr>
        <p:spPr>
          <a:xfrm>
            <a:off x="457200" y="1481137"/>
            <a:ext cx="82296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92918" lvl="0" indent="-383380">
              <a:buChar char=""/>
              <a:defRPr sz="1800"/>
            </a:pPr>
            <a:r>
              <a:rPr sz="2700"/>
              <a:t>İnsanlar çoğunlukla içlerinden geldiği gibi davrandıklarını düşünürler oysa ki yakın dönemde yapılan araştırmalar insanların hissettikleri gibi davranmaktan çok davrandıkları gibi hissettiklerini ortaya koymuştur.</a:t>
            </a:r>
          </a:p>
          <a:p>
            <a:pPr marL="492918" lvl="0" indent="-383380">
              <a:buChar char=""/>
              <a:defRPr sz="1800"/>
            </a:pPr>
            <a:r>
              <a:rPr sz="2700"/>
              <a:t>Davranışlarımızı değiştirdiğimizde bu mutlaka içimize yansır.</a:t>
            </a:r>
          </a:p>
        </p:txBody>
      </p:sp>
    </p:spTree>
  </p:cSld>
  <p:clrMapOvr>
    <a:masterClrMapping/>
  </p:clrMapOvr>
  <p:transition>
    <p:dissolv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Shape 433"/>
          <p:cNvSpPr>
            <a:spLocks noGrp="1"/>
          </p:cNvSpPr>
          <p:nvPr>
            <p:ph type="body" idx="4294967295"/>
          </p:nvPr>
        </p:nvSpPr>
        <p:spPr>
          <a:xfrm>
            <a:off x="457200" y="1481137"/>
            <a:ext cx="82296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92918" lvl="0" indent="-383380">
              <a:buChar char=""/>
              <a:defRPr sz="1800"/>
            </a:pPr>
            <a:r>
              <a:rPr sz="2700"/>
              <a:t>DÜŞÜNCELERİNİZİN DEĞİŞİMİ,</a:t>
            </a:r>
            <a:endParaRPr>
              <a:effectLst>
                <a:outerShdw blurRad="12700" dist="25400" dir="2700000" rotWithShape="0">
                  <a:srgbClr val="DDDDDD"/>
                </a:outerShdw>
              </a:effectLst>
            </a:endParaRPr>
          </a:p>
          <a:p>
            <a:pPr marL="146050" lvl="0" indent="-36513">
              <a:buSzTx/>
              <a:buNone/>
              <a:defRPr sz="1800"/>
            </a:pPr>
            <a:r>
              <a:rPr sz="2700"/>
              <a:t>         DAVRANIŞLARINIZI DEĞİŞTİRİR.</a:t>
            </a:r>
            <a:endParaRPr>
              <a:effectLst>
                <a:outerShdw blurRad="12700" dist="25400" dir="2700000" rotWithShape="0">
                  <a:srgbClr val="DDDDDD"/>
                </a:outerShdw>
              </a:effectLst>
            </a:endParaRPr>
          </a:p>
          <a:p>
            <a:pPr marL="492918" lvl="0" indent="-383380">
              <a:buChar char=""/>
              <a:defRPr sz="1800"/>
            </a:pPr>
            <a:r>
              <a:rPr sz="2700"/>
              <a:t>DAVRANIŞLARINIZIN DEĞİŞİMİ,</a:t>
            </a:r>
            <a:endParaRPr>
              <a:effectLst>
                <a:outerShdw blurRad="12700" dist="25400" dir="2700000" rotWithShape="0">
                  <a:srgbClr val="DDDDDD"/>
                </a:outerShdw>
              </a:effectLst>
            </a:endParaRPr>
          </a:p>
          <a:p>
            <a:pPr marL="146050" lvl="0" indent="-36513">
              <a:buSzTx/>
              <a:buNone/>
              <a:defRPr sz="1800"/>
            </a:pPr>
            <a:r>
              <a:rPr sz="2700"/>
              <a:t>        ALIŞKANLIKLARINIZI DEĞİŞTİRİR.</a:t>
            </a:r>
            <a:endParaRPr>
              <a:effectLst>
                <a:outerShdw blurRad="12700" dist="25400" dir="2700000" rotWithShape="0">
                  <a:srgbClr val="DDDDDD"/>
                </a:outerShdw>
              </a:effectLst>
            </a:endParaRPr>
          </a:p>
          <a:p>
            <a:pPr marL="492918" lvl="0" indent="-383380">
              <a:buChar char=""/>
              <a:defRPr sz="1800"/>
            </a:pPr>
            <a:r>
              <a:rPr sz="2700"/>
              <a:t>ALIŞKANLIKLARINIZIN DEĞİŞİMİ,</a:t>
            </a:r>
            <a:endParaRPr>
              <a:effectLst>
                <a:outerShdw blurRad="12700" dist="25400" dir="2700000" rotWithShape="0">
                  <a:srgbClr val="DDDDDD"/>
                </a:outerShdw>
              </a:effectLst>
            </a:endParaRPr>
          </a:p>
          <a:p>
            <a:pPr marL="146050" lvl="0" indent="-36513">
              <a:buSzTx/>
              <a:buNone/>
              <a:defRPr sz="1800"/>
            </a:pPr>
            <a:r>
              <a:rPr sz="2700"/>
              <a:t>        YAŞAM BİÇİMİNİZİ DEĞİŞTİRİR.</a:t>
            </a:r>
          </a:p>
        </p:txBody>
      </p:sp>
    </p:spTree>
  </p:cSld>
  <p:clrMapOvr>
    <a:masterClrMapping/>
  </p:clrMapOvr>
  <p:transition>
    <p:dissolv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Shape 435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362950" cy="453072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857250" lvl="0" indent="-857250">
              <a:buFont typeface="Garamond"/>
              <a:buAutoNum type="arabicPeriod"/>
              <a:defRPr sz="1800"/>
            </a:pPr>
            <a:r>
              <a:rPr sz="2700" b="1" u="sng">
                <a:solidFill>
                  <a:srgbClr val="2DA2BF"/>
                </a:solidFill>
                <a:latin typeface="Garamond"/>
                <a:ea typeface="Garamond"/>
                <a:cs typeface="Garamond"/>
                <a:sym typeface="Garamond"/>
              </a:rPr>
              <a:t>İlk Dakikalar:</a:t>
            </a:r>
            <a:endParaRPr b="1" u="sng">
              <a:solidFill>
                <a:srgbClr val="2DA2BF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marL="571500" lvl="0" indent="-571500">
              <a:buSzTx/>
              <a:buNone/>
              <a:defRPr sz="1800"/>
            </a:pPr>
            <a:r>
              <a:rPr sz="2700" b="1">
                <a:latin typeface="Garamond"/>
                <a:ea typeface="Garamond"/>
                <a:cs typeface="Garamond"/>
                <a:sym typeface="Garamond"/>
              </a:rPr>
              <a:t>	İletişimin en önemli belirleyicisidir. Kişilerin</a:t>
            </a:r>
            <a:endParaRPr b="1">
              <a:latin typeface="Garamond"/>
              <a:ea typeface="Garamond"/>
              <a:cs typeface="Garamond"/>
              <a:sym typeface="Garamond"/>
            </a:endParaRPr>
          </a:p>
          <a:p>
            <a:pPr marL="571500" lvl="0" indent="-571500">
              <a:buSzTx/>
              <a:buNone/>
              <a:defRPr sz="1800"/>
            </a:pPr>
            <a:r>
              <a:rPr sz="2700" b="1">
                <a:latin typeface="Garamond"/>
                <a:ea typeface="Garamond"/>
                <a:cs typeface="Garamond"/>
                <a:sym typeface="Garamond"/>
              </a:rPr>
              <a:t>beden dili, kullanılan kelimeler, aksesuarlar</a:t>
            </a:r>
            <a:r>
              <a:rPr sz="2700" b="1">
                <a:latin typeface="Arial"/>
                <a:ea typeface="Arial"/>
                <a:cs typeface="Arial"/>
                <a:sym typeface="Arial"/>
              </a:rPr>
              <a:t>,</a:t>
            </a:r>
            <a:r>
              <a:rPr sz="2700" b="1">
                <a:latin typeface="Garamond"/>
                <a:ea typeface="Garamond"/>
                <a:cs typeface="Garamond"/>
                <a:sym typeface="Garamond"/>
              </a:rPr>
              <a:t> yaş,</a:t>
            </a:r>
            <a:endParaRPr b="1">
              <a:latin typeface="Garamond"/>
              <a:ea typeface="Garamond"/>
              <a:cs typeface="Garamond"/>
              <a:sym typeface="Garamond"/>
            </a:endParaRPr>
          </a:p>
          <a:p>
            <a:pPr marL="571500" lvl="0" indent="-571500">
              <a:buSzTx/>
              <a:buNone/>
              <a:defRPr sz="1800"/>
            </a:pPr>
            <a:r>
              <a:rPr sz="2700" b="1">
                <a:latin typeface="Garamond"/>
                <a:ea typeface="Garamond"/>
                <a:cs typeface="Garamond"/>
                <a:sym typeface="Garamond"/>
              </a:rPr>
              <a:t>meslek grubu, cinsiyet, kültürel faktörler,</a:t>
            </a:r>
            <a:endParaRPr b="1">
              <a:latin typeface="Garamond"/>
              <a:ea typeface="Garamond"/>
              <a:cs typeface="Garamond"/>
              <a:sym typeface="Garamond"/>
            </a:endParaRPr>
          </a:p>
          <a:p>
            <a:pPr marL="571500" lvl="0" indent="-571500">
              <a:buSzTx/>
              <a:buNone/>
              <a:defRPr sz="1800"/>
            </a:pPr>
            <a:r>
              <a:rPr sz="2700" b="1">
                <a:latin typeface="Garamond"/>
                <a:ea typeface="Garamond"/>
                <a:cs typeface="Garamond"/>
                <a:sym typeface="Garamond"/>
              </a:rPr>
              <a:t>bulunulan ortam, belirleyici özelliklerdir. Bütün</a:t>
            </a:r>
            <a:endParaRPr b="1">
              <a:latin typeface="Garamond"/>
              <a:ea typeface="Garamond"/>
              <a:cs typeface="Garamond"/>
              <a:sym typeface="Garamond"/>
            </a:endParaRPr>
          </a:p>
          <a:p>
            <a:pPr marL="571500" lvl="0" indent="-571500">
              <a:buSzTx/>
              <a:buNone/>
              <a:defRPr sz="1800"/>
            </a:pPr>
            <a:r>
              <a:rPr sz="2700" b="1">
                <a:latin typeface="Garamond"/>
                <a:ea typeface="Garamond"/>
                <a:cs typeface="Garamond"/>
                <a:sym typeface="Garamond"/>
              </a:rPr>
              <a:t>bu faktörler iletişimin bir iki dakikalık</a:t>
            </a:r>
            <a:endParaRPr b="1">
              <a:latin typeface="Garamond"/>
              <a:ea typeface="Garamond"/>
              <a:cs typeface="Garamond"/>
              <a:sym typeface="Garamond"/>
            </a:endParaRPr>
          </a:p>
          <a:p>
            <a:pPr marL="571500" lvl="0" indent="-571500">
              <a:buSzTx/>
              <a:buNone/>
              <a:defRPr sz="1800"/>
            </a:pPr>
            <a:r>
              <a:rPr sz="2700" b="1">
                <a:latin typeface="Garamond"/>
                <a:ea typeface="Garamond"/>
                <a:cs typeface="Garamond"/>
                <a:sym typeface="Garamond"/>
              </a:rPr>
              <a:t>bölümünde algılayıcı tarafından değerlendirilir</a:t>
            </a:r>
            <a:endParaRPr b="1">
              <a:latin typeface="Garamond"/>
              <a:ea typeface="Garamond"/>
              <a:cs typeface="Garamond"/>
              <a:sym typeface="Garamond"/>
            </a:endParaRPr>
          </a:p>
          <a:p>
            <a:pPr marL="571500" lvl="0" indent="-571500">
              <a:buSzTx/>
              <a:buNone/>
              <a:defRPr sz="1800"/>
            </a:pPr>
            <a:r>
              <a:rPr sz="2700" b="1">
                <a:latin typeface="Garamond"/>
                <a:ea typeface="Garamond"/>
                <a:cs typeface="Garamond"/>
                <a:sym typeface="Garamond"/>
              </a:rPr>
              <a:t>ve karşısındaki kişiye bir etiket yapıştırır.</a:t>
            </a:r>
          </a:p>
        </p:txBody>
      </p:sp>
      <p:pic>
        <p:nvPicPr>
          <p:cNvPr id="436" name="image37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2562" y="255586"/>
            <a:ext cx="8858251" cy="115252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Shape 438"/>
          <p:cNvSpPr>
            <a:spLocks noGrp="1"/>
          </p:cNvSpPr>
          <p:nvPr>
            <p:ph type="body" idx="4294967295"/>
          </p:nvPr>
        </p:nvSpPr>
        <p:spPr>
          <a:xfrm>
            <a:off x="468311" y="549275"/>
            <a:ext cx="8424865" cy="565467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1058333" lvl="0" indent="-1058333">
              <a:buFont typeface="Garamond"/>
              <a:buAutoNum type="arabicPeriod" startAt="2"/>
              <a:defRPr sz="1800"/>
            </a:pPr>
            <a:r>
              <a:rPr sz="3000" b="1" u="sng">
                <a:solidFill>
                  <a:srgbClr val="2DA2BF"/>
                </a:solidFill>
                <a:latin typeface="Garamond"/>
                <a:ea typeface="Garamond"/>
                <a:cs typeface="Garamond"/>
                <a:sym typeface="Garamond"/>
              </a:rPr>
              <a:t>İletişim salt bilgi alışverişi değildir</a:t>
            </a:r>
            <a:r>
              <a:rPr sz="3000" b="1">
                <a:latin typeface="Garamond"/>
                <a:ea typeface="Garamond"/>
                <a:cs typeface="Garamond"/>
                <a:sym typeface="Garamond"/>
              </a:rPr>
              <a:t>, bilginin yanında duygular ve düşünceler de aktarılmaktadır.</a:t>
            </a:r>
          </a:p>
          <a:p>
            <a:pPr marL="571500" lvl="0" indent="-571500">
              <a:buSzTx/>
              <a:buNone/>
              <a:defRPr sz="1800"/>
            </a:pPr>
            <a:r>
              <a:rPr sz="3000" b="1">
                <a:solidFill>
                  <a:srgbClr val="2DA2BF"/>
                </a:solidFill>
                <a:latin typeface="Garamond"/>
                <a:ea typeface="Garamond"/>
                <a:cs typeface="Garamond"/>
                <a:sym typeface="Garamond"/>
              </a:rPr>
              <a:t>	</a:t>
            </a:r>
          </a:p>
          <a:p>
            <a:pPr marL="1058333" lvl="0" indent="-1058333">
              <a:buFont typeface="Garamond"/>
              <a:buAutoNum type="arabicPeriod" startAt="3"/>
              <a:defRPr sz="1800"/>
            </a:pPr>
            <a:r>
              <a:rPr sz="3000" b="1" u="sng">
                <a:solidFill>
                  <a:srgbClr val="2DA2BF"/>
                </a:solidFill>
                <a:latin typeface="Garamond"/>
                <a:ea typeface="Garamond"/>
                <a:cs typeface="Garamond"/>
                <a:sym typeface="Garamond"/>
              </a:rPr>
              <a:t>İletişim kişilerin karşılıklı katılımlarıyla yapılır,</a:t>
            </a:r>
            <a:r>
              <a:rPr sz="3000" b="1">
                <a:solidFill>
                  <a:srgbClr val="2DA2BF"/>
                </a:solidFill>
                <a:latin typeface="Garamond"/>
                <a:ea typeface="Garamond"/>
                <a:cs typeface="Garamond"/>
                <a:sym typeface="Garamond"/>
              </a:rPr>
              <a:t> </a:t>
            </a:r>
            <a:r>
              <a:rPr sz="3000" b="1">
                <a:latin typeface="Garamond"/>
                <a:ea typeface="Garamond"/>
                <a:cs typeface="Garamond"/>
                <a:sym typeface="Garamond"/>
              </a:rPr>
              <a:t>bireylerin birinin aktif diğerinin pasif olmasıyla kurulmaz.</a:t>
            </a:r>
          </a:p>
          <a:p>
            <a:pPr marL="571500" lvl="0" indent="-571500">
              <a:buSzTx/>
              <a:buNone/>
              <a:defRPr sz="1800"/>
            </a:pPr>
            <a:endParaRPr sz="3000" b="1">
              <a:solidFill>
                <a:srgbClr val="2DA2BF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marL="571500" lvl="0" indent="-571500">
              <a:buSzTx/>
              <a:buNone/>
              <a:defRPr sz="1800"/>
            </a:pPr>
            <a:r>
              <a:rPr sz="3000" b="1">
                <a:solidFill>
                  <a:srgbClr val="2DA2BF"/>
                </a:solidFill>
                <a:latin typeface="Garamond"/>
                <a:ea typeface="Garamond"/>
                <a:cs typeface="Garamond"/>
                <a:sym typeface="Garamond"/>
              </a:rPr>
              <a:t>4.	</a:t>
            </a:r>
            <a:r>
              <a:rPr sz="3000" b="1" u="sng">
                <a:solidFill>
                  <a:srgbClr val="2DA2BF"/>
                </a:solidFill>
                <a:latin typeface="Garamond"/>
                <a:ea typeface="Garamond"/>
                <a:cs typeface="Garamond"/>
                <a:sym typeface="Garamond"/>
              </a:rPr>
              <a:t>İletişim bir bütündür, </a:t>
            </a:r>
            <a:r>
              <a:rPr sz="3000" b="1">
                <a:latin typeface="Garamond"/>
                <a:ea typeface="Garamond"/>
                <a:cs typeface="Garamond"/>
                <a:sym typeface="Garamond"/>
              </a:rPr>
              <a:t>iletişimi kelimeler, jestler, mimikler gibi birbirinden soyutlayarak değerlendirmek yanlıştır</a:t>
            </a:r>
            <a:r>
              <a:rPr sz="3000">
                <a:latin typeface="Garamond"/>
                <a:ea typeface="Garamond"/>
                <a:cs typeface="Garamond"/>
                <a:sym typeface="Garamond"/>
              </a:rPr>
              <a:t>.</a:t>
            </a:r>
          </a:p>
        </p:txBody>
      </p:sp>
    </p:spTree>
  </p:cSld>
  <p:clrMapOvr>
    <a:masterClrMapping/>
  </p:clrMapOvr>
  <p:transition>
    <p:dissolv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" name="image38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0850" y="261936"/>
            <a:ext cx="8448675" cy="1225552"/>
          </a:xfrm>
          <a:prstGeom prst="rect">
            <a:avLst/>
          </a:prstGeom>
          <a:ln w="12700">
            <a:miter lim="400000"/>
          </a:ln>
        </p:spPr>
      </p:pic>
      <p:sp>
        <p:nvSpPr>
          <p:cNvPr id="441" name="Shape 441"/>
          <p:cNvSpPr>
            <a:spLocks noGrp="1"/>
          </p:cNvSpPr>
          <p:nvPr>
            <p:ph type="body" idx="4294967295"/>
          </p:nvPr>
        </p:nvSpPr>
        <p:spPr>
          <a:xfrm>
            <a:off x="374650" y="1773236"/>
            <a:ext cx="8229600" cy="4525964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682241" lvl="0" indent="-572703">
              <a:buChar char=""/>
              <a:defRPr sz="1800"/>
            </a:pPr>
            <a:r>
              <a:rPr sz="3300" b="1">
                <a:latin typeface="Garamond"/>
                <a:ea typeface="Garamond"/>
                <a:cs typeface="Garamond"/>
                <a:sym typeface="Garamond"/>
              </a:rPr>
              <a:t>  İletişimde karşımızdaki kişinin </a:t>
            </a:r>
            <a:r>
              <a:rPr sz="3300" b="1"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3300" b="1">
                <a:latin typeface="Garamond"/>
                <a:ea typeface="Garamond"/>
                <a:cs typeface="Garamond"/>
                <a:sym typeface="Garamond"/>
              </a:rPr>
              <a:t>davranışını kabul edemediğimiz zaman, o davranış nedeniyle ne hissettiğimizi karşımızdakine söylersek ileti, “Sen iletisi”nden “Ben iletisi”ne dönüşür,. Açık ve doğru bir kod daima “ben iletisi” olmalıdır.</a:t>
            </a:r>
          </a:p>
        </p:txBody>
      </p:sp>
    </p:spTree>
  </p:cSld>
  <p:clrMapOvr>
    <a:masterClrMapping/>
  </p:clrMapOvr>
  <p:transition>
    <p:dissolve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Shape 443"/>
          <p:cNvSpPr>
            <a:spLocks noGrp="1"/>
          </p:cNvSpPr>
          <p:nvPr>
            <p:ph type="body" idx="4294967295"/>
          </p:nvPr>
        </p:nvSpPr>
        <p:spPr>
          <a:xfrm>
            <a:off x="539750" y="476250"/>
            <a:ext cx="8229600" cy="540067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146050" lvl="0" indent="-36513">
              <a:buSzTx/>
              <a:buNone/>
              <a:defRPr sz="1800"/>
            </a:pPr>
            <a:r>
              <a:rPr sz="2800" b="1">
                <a:latin typeface="Garamond"/>
                <a:ea typeface="Garamond"/>
                <a:cs typeface="Garamond"/>
                <a:sym typeface="Garamond"/>
              </a:rPr>
              <a:t>	Sen iletileri genellikle “sen” diye başlar ve;</a:t>
            </a:r>
          </a:p>
          <a:p>
            <a:pPr lvl="0">
              <a:buChar char=""/>
              <a:defRPr sz="1800"/>
            </a:pPr>
            <a:endParaRPr sz="2800" b="1">
              <a:latin typeface="Garamond"/>
              <a:ea typeface="Garamond"/>
              <a:cs typeface="Garamond"/>
              <a:sym typeface="Garamond"/>
            </a:endParaRPr>
          </a:p>
          <a:p>
            <a:pPr marL="521842" lvl="0" indent="-412304">
              <a:buChar char=""/>
              <a:defRPr sz="1800"/>
            </a:pPr>
            <a:r>
              <a:rPr sz="2800" b="1">
                <a:latin typeface="Garamond"/>
                <a:ea typeface="Garamond"/>
                <a:cs typeface="Garamond"/>
                <a:sym typeface="Garamond"/>
              </a:rPr>
              <a:t> İnsanlara kendilerini suçlu hissettirir.</a:t>
            </a:r>
          </a:p>
          <a:p>
            <a:pPr marL="521842" lvl="0" indent="-412304">
              <a:buChar char=""/>
              <a:defRPr sz="1800"/>
            </a:pPr>
            <a:r>
              <a:rPr sz="2800" b="1">
                <a:latin typeface="Garamond"/>
                <a:ea typeface="Garamond"/>
                <a:cs typeface="Garamond"/>
                <a:sym typeface="Garamond"/>
              </a:rPr>
              <a:t> Suçlama, aşağılama, eleştiri gibi algılanabilir.</a:t>
            </a:r>
          </a:p>
          <a:p>
            <a:pPr marL="521842" lvl="0" indent="-412304">
              <a:buChar char=""/>
              <a:defRPr sz="1800"/>
            </a:pPr>
            <a:r>
              <a:rPr sz="2800" b="1">
                <a:latin typeface="Garamond"/>
                <a:ea typeface="Garamond"/>
                <a:cs typeface="Garamond"/>
                <a:sym typeface="Garamond"/>
              </a:rPr>
              <a:t> Karşınızdaki kişiye saygınız olmadığını iletebilir.</a:t>
            </a:r>
          </a:p>
          <a:p>
            <a:pPr marL="521842" lvl="0" indent="-412304">
              <a:buChar char=""/>
              <a:defRPr sz="1800"/>
            </a:pPr>
            <a:r>
              <a:rPr sz="2800" b="1">
                <a:latin typeface="Garamond"/>
                <a:ea typeface="Garamond"/>
                <a:cs typeface="Garamond"/>
                <a:sym typeface="Garamond"/>
              </a:rPr>
              <a:t> Çoğunlukla tepkisel ve öç alıcı davranışlara neden olur.</a:t>
            </a:r>
          </a:p>
          <a:p>
            <a:pPr marL="521842" lvl="0" indent="-412304">
              <a:buChar char=""/>
              <a:defRPr sz="1800"/>
            </a:pPr>
            <a:r>
              <a:rPr sz="2800" b="1">
                <a:latin typeface="Garamond"/>
                <a:ea typeface="Garamond"/>
                <a:cs typeface="Garamond"/>
                <a:sym typeface="Garamond"/>
              </a:rPr>
              <a:t>Benlik saygısına zarar verebilir.</a:t>
            </a:r>
          </a:p>
          <a:p>
            <a:pPr marL="521842" lvl="0" indent="-412304">
              <a:buChar char=""/>
              <a:defRPr sz="1800"/>
            </a:pPr>
            <a:r>
              <a:rPr sz="2800" b="1">
                <a:latin typeface="Garamond"/>
                <a:ea typeface="Garamond"/>
                <a:cs typeface="Garamond"/>
                <a:sym typeface="Garamond"/>
              </a:rPr>
              <a:t> Değişmeye açık olmanın tersine direnmeye neden</a:t>
            </a:r>
          </a:p>
          <a:p>
            <a:pPr marL="521842" lvl="0" indent="-412304">
              <a:buChar char=""/>
              <a:defRPr sz="1800"/>
            </a:pPr>
            <a:r>
              <a:rPr sz="2800" b="1">
                <a:latin typeface="Garamond"/>
                <a:ea typeface="Garamond"/>
                <a:cs typeface="Garamond"/>
                <a:sym typeface="Garamond"/>
              </a:rPr>
              <a:t>olabilir.</a:t>
            </a:r>
          </a:p>
          <a:p>
            <a:pPr marL="521842" lvl="0" indent="-412304">
              <a:buChar char=""/>
              <a:defRPr sz="1800"/>
            </a:pPr>
            <a:r>
              <a:rPr sz="2800" b="1">
                <a:latin typeface="Garamond"/>
                <a:ea typeface="Garamond"/>
                <a:cs typeface="Garamond"/>
                <a:sym typeface="Garamond"/>
              </a:rPr>
              <a:t> Kişiyi duygusal anlamda kırabilir.</a:t>
            </a:r>
          </a:p>
        </p:txBody>
      </p:sp>
    </p:spTree>
  </p:cSld>
  <p:clrMapOvr>
    <a:masterClrMapping/>
  </p:clrMapOvr>
  <p:transition>
    <p:dissolve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Shape 445"/>
          <p:cNvSpPr>
            <a:spLocks noGrp="1"/>
          </p:cNvSpPr>
          <p:nvPr>
            <p:ph type="body" idx="4294967295"/>
          </p:nvPr>
        </p:nvSpPr>
        <p:spPr>
          <a:xfrm>
            <a:off x="179386" y="1052512"/>
            <a:ext cx="8640765" cy="4891088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Tanımlayıcı olun, </a:t>
            </a:r>
          </a:p>
          <a:p>
            <a:pPr marL="146050" lvl="0" indent="-36513">
              <a:lnSpc>
                <a:spcPct val="90000"/>
              </a:lnSpc>
              <a:buSzTx/>
              <a:buNone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yargılayıcı olmayın,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Çözüm odaklı olun,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Kolaylaştırıcı olun,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Esnek olun dogmatik olmayın,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Alçak gönüllü olun kibirli olmayın,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Anladıklarınızı başka sözcüklerle yeniden anlatın.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Karşınızdakinin duygularını paylaşın, donuk olmayın.</a:t>
            </a:r>
          </a:p>
        </p:txBody>
      </p:sp>
      <p:pic>
        <p:nvPicPr>
          <p:cNvPr id="446" name="image39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0325" y="-6350"/>
            <a:ext cx="8497889" cy="11588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47" name="images88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691558" y="807987"/>
            <a:ext cx="3848101" cy="21082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Shape 44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273050" lvl="0" indent="-273050">
              <a:spcBef>
                <a:spcPts val="600"/>
              </a:spcBef>
              <a:buClr>
                <a:srgbClr val="0BD0D9"/>
              </a:buClr>
              <a:buSzPct val="95000"/>
              <a:buFont typeface="Wingdings"/>
              <a:buChar char="➢"/>
              <a:defRPr sz="1800"/>
            </a:pPr>
            <a:r>
              <a:rPr sz="2600">
                <a:latin typeface="Times New Roman"/>
                <a:ea typeface="Times New Roman"/>
                <a:cs typeface="Times New Roman"/>
                <a:sym typeface="Times New Roman"/>
              </a:rPr>
              <a:t>Görgü, toplumun içinde zamanla oluşan, insanların birbirlerini rahatsız etmemelerini, birbirlerine saygılı davranmalarını sağlayacak toplumsal kurallardır.</a:t>
            </a:r>
          </a:p>
          <a:p>
            <a:pPr marL="273050" lvl="0" indent="-273050">
              <a:spcBef>
                <a:spcPts val="600"/>
              </a:spcBef>
              <a:buClr>
                <a:srgbClr val="0BD0D9"/>
              </a:buClr>
              <a:buSzPct val="95000"/>
              <a:buFont typeface="Wingdings"/>
              <a:buChar char="➢"/>
              <a:defRPr sz="1800"/>
            </a:pPr>
            <a:r>
              <a:rPr sz="2600">
                <a:latin typeface="Times New Roman"/>
                <a:ea typeface="Times New Roman"/>
                <a:cs typeface="Times New Roman"/>
                <a:sym typeface="Times New Roman"/>
              </a:rPr>
              <a:t> Görgü zamanla insanda birikim oluşturur ve bu birikim sosyal yaşantısında insana pek çok kapıyı açar. </a:t>
            </a:r>
          </a:p>
          <a:p>
            <a:pPr marL="273050" lvl="0" indent="-273050">
              <a:spcBef>
                <a:spcPts val="600"/>
              </a:spcBef>
              <a:buClr>
                <a:srgbClr val="0BD0D9"/>
              </a:buClr>
              <a:buSzPct val="95000"/>
              <a:buFont typeface="Wingdings"/>
              <a:buChar char="➢"/>
              <a:defRPr sz="1800"/>
            </a:pPr>
            <a:r>
              <a:rPr sz="2600" b="1">
                <a:latin typeface="Times New Roman"/>
                <a:ea typeface="Times New Roman"/>
                <a:cs typeface="Times New Roman"/>
                <a:sym typeface="Times New Roman"/>
              </a:rPr>
              <a:t>Telefon görüşmelerinde, toplantılarda, davetlerde, ofis içerisinde ve birebir ilişkilerinde nezaket ve görgü kurallarına uyulması işleri büyük ölçüde kolaylaştırır. </a:t>
            </a:r>
          </a:p>
          <a:p>
            <a:pPr marL="273050" lvl="0" indent="-273050">
              <a:spcBef>
                <a:spcPts val="600"/>
              </a:spcBef>
              <a:buClr>
                <a:srgbClr val="0BD0D9"/>
              </a:buClr>
              <a:buSzTx/>
              <a:buFont typeface="Wingdings 2"/>
              <a:buNone/>
              <a:defRPr sz="1800"/>
            </a:pPr>
            <a:r>
              <a:rPr sz="2600" b="1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sz="2600" b="1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sz="2600" b="1">
                <a:latin typeface="Times New Roman"/>
                <a:ea typeface="Times New Roman"/>
                <a:cs typeface="Times New Roman"/>
                <a:sym typeface="Times New Roman"/>
              </a:rPr>
              <a:t>               Özetle, Görgü !  Uygarlıktır(Gelişmişlik)………</a:t>
            </a:r>
          </a:p>
        </p:txBody>
      </p:sp>
      <p:sp>
        <p:nvSpPr>
          <p:cNvPr id="450" name="Shape 45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78</a:t>
            </a:fld>
            <a:endParaRPr sz="1000"/>
          </a:p>
        </p:txBody>
      </p:sp>
    </p:spTree>
  </p:cSld>
  <p:clrMapOvr>
    <a:masterClrMapping/>
  </p:clrMapOvr>
  <p:transition>
    <p:dissolve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Shape 45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FontTx/>
              <a:buNone/>
              <a:defRPr sz="1800"/>
            </a:pPr>
            <a:r>
              <a:rPr sz="2400" b="1">
                <a:solidFill>
                  <a:srgbClr val="2482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Güne Aynaya bakarak, MERHABA/GÜNAYDIN/HAYIRLI SABAHLAR diyerek başlarız.</a:t>
            </a:r>
          </a:p>
          <a:p>
            <a:pPr marL="0" lvl="0" indent="0">
              <a:spcBef>
                <a:spcPts val="0"/>
              </a:spcBef>
              <a:buClrTx/>
              <a:buSzTx/>
              <a:buFontTx/>
              <a:buNone/>
              <a:defRPr sz="1800"/>
            </a:pPr>
            <a:endParaRPr sz="22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500">
                <a:latin typeface="Times New Roman"/>
                <a:ea typeface="Times New Roman"/>
                <a:cs typeface="Times New Roman"/>
                <a:sym typeface="Times New Roman"/>
              </a:rPr>
              <a:t>Aynada saçımıza, yüzümüze, gözümüze çekidüzen verir ve giyinip evden çıkmadan son bir kez daha her şeyin yerli yerinde olmadığına bakarız</a:t>
            </a:r>
          </a:p>
          <a:p>
            <a:pPr marL="0" lvl="0" indent="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500">
                <a:latin typeface="Times New Roman"/>
                <a:ea typeface="Times New Roman"/>
                <a:cs typeface="Times New Roman"/>
                <a:sym typeface="Times New Roman"/>
              </a:rPr>
              <a:t>Başkalarının bakınca </a:t>
            </a:r>
            <a:r>
              <a:rPr sz="2500" b="1">
                <a:latin typeface="Times New Roman"/>
                <a:ea typeface="Times New Roman"/>
                <a:cs typeface="Times New Roman"/>
                <a:sym typeface="Times New Roman"/>
              </a:rPr>
              <a:t>hakkımızda ne düşündüğüne </a:t>
            </a:r>
            <a:r>
              <a:rPr sz="2500">
                <a:latin typeface="Times New Roman"/>
                <a:ea typeface="Times New Roman"/>
                <a:cs typeface="Times New Roman"/>
                <a:sym typeface="Times New Roman"/>
              </a:rPr>
              <a:t>önem veririz.</a:t>
            </a:r>
          </a:p>
          <a:p>
            <a:pPr marL="0" lvl="0" indent="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500">
                <a:latin typeface="Times New Roman"/>
                <a:ea typeface="Times New Roman"/>
                <a:cs typeface="Times New Roman"/>
                <a:sym typeface="Times New Roman"/>
              </a:rPr>
              <a:t>İnsanlar ilişkilerinde öncelikle dikkat ettikleri şey dış görünüştür. </a:t>
            </a:r>
            <a:r>
              <a:rPr sz="2500" b="1">
                <a:latin typeface="Times New Roman"/>
                <a:ea typeface="Times New Roman"/>
                <a:cs typeface="Times New Roman"/>
                <a:sym typeface="Times New Roman"/>
              </a:rPr>
              <a:t>Dış görünüş; Kendimize ve başkalarına karşı ne kadar saygılı olduğumuzun en belirgin işaretidir.</a:t>
            </a:r>
          </a:p>
          <a:p>
            <a:pPr marL="0" lvl="0" indent="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500" b="1">
                <a:latin typeface="Times New Roman"/>
                <a:ea typeface="Times New Roman"/>
                <a:cs typeface="Times New Roman"/>
                <a:sym typeface="Times New Roman"/>
              </a:rPr>
              <a:t>UNUTMAYALIM!</a:t>
            </a:r>
            <a:r>
              <a:rPr sz="2500">
                <a:latin typeface="Times New Roman"/>
                <a:ea typeface="Times New Roman"/>
                <a:cs typeface="Times New Roman"/>
                <a:sym typeface="Times New Roman"/>
              </a:rPr>
              <a:t>  İlişkinin geleceğini belirleyecek olan en önemli etmenlerden biri, tanışma sırasında oluşan </a:t>
            </a:r>
            <a:r>
              <a:rPr sz="2500" b="1">
                <a:latin typeface="Times New Roman"/>
                <a:ea typeface="Times New Roman"/>
                <a:cs typeface="Times New Roman"/>
                <a:sym typeface="Times New Roman"/>
              </a:rPr>
              <a:t>ilk izlenimdir. </a:t>
            </a:r>
            <a:r>
              <a:rPr sz="2500">
                <a:latin typeface="Times New Roman"/>
                <a:ea typeface="Times New Roman"/>
                <a:cs typeface="Times New Roman"/>
                <a:sym typeface="Times New Roman"/>
              </a:rPr>
              <a:t>Bunun için </a:t>
            </a:r>
            <a:r>
              <a:rPr sz="2500" b="1">
                <a:latin typeface="Times New Roman"/>
                <a:ea typeface="Times New Roman"/>
                <a:cs typeface="Times New Roman"/>
                <a:sym typeface="Times New Roman"/>
              </a:rPr>
              <a:t>10-15 saniye </a:t>
            </a:r>
            <a:r>
              <a:rPr sz="2500">
                <a:latin typeface="Times New Roman"/>
                <a:ea typeface="Times New Roman"/>
                <a:cs typeface="Times New Roman"/>
                <a:sym typeface="Times New Roman"/>
              </a:rPr>
              <a:t>yeterlidir. İlk  izlenim kötüyse, onu silmeye bazen </a:t>
            </a:r>
            <a:r>
              <a:rPr sz="2500" b="1">
                <a:latin typeface="Times New Roman"/>
                <a:ea typeface="Times New Roman"/>
                <a:cs typeface="Times New Roman"/>
                <a:sym typeface="Times New Roman"/>
              </a:rPr>
              <a:t>bir ömür </a:t>
            </a:r>
            <a:r>
              <a:rPr sz="2500">
                <a:latin typeface="Times New Roman"/>
                <a:ea typeface="Times New Roman"/>
                <a:cs typeface="Times New Roman"/>
                <a:sym typeface="Times New Roman"/>
              </a:rPr>
              <a:t>bile yetmez. </a:t>
            </a:r>
          </a:p>
          <a:p>
            <a:pPr marL="0" lvl="0" indent="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500">
                <a:latin typeface="Times New Roman"/>
                <a:ea typeface="Times New Roman"/>
                <a:cs typeface="Times New Roman"/>
                <a:sym typeface="Times New Roman"/>
              </a:rPr>
              <a:t>Karşılaşmada ilk dikkati çeken şeylerden biride saçlar ve sakaldır. Düzgün taranmış özenli </a:t>
            </a:r>
            <a:r>
              <a:rPr sz="2500" b="1">
                <a:latin typeface="Times New Roman"/>
                <a:ea typeface="Times New Roman"/>
                <a:cs typeface="Times New Roman"/>
                <a:sym typeface="Times New Roman"/>
              </a:rPr>
              <a:t>saçlar /sakal tıraşı İnsanın kendine ve karşısındakine saygının en belirgin işaretlerinden biridir.</a:t>
            </a:r>
          </a:p>
        </p:txBody>
      </p:sp>
      <p:sp>
        <p:nvSpPr>
          <p:cNvPr id="453" name="Shape 45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79</a:t>
            </a:fld>
            <a:endParaRPr sz="1000"/>
          </a:p>
        </p:txBody>
      </p:sp>
    </p:spTree>
  </p:cSld>
  <p:clrMapOvr>
    <a:masterClrMapping/>
  </p:clrMapOvr>
  <p:transition spd="med"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Shape 45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lvl="0" indent="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Giyim tarzımız 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özel, toplumsal hayatımızda ve çalışma yaşamında kendimizi ifade ettiğimiz en önemli araçlardandır. Çevremizdeki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İnsanlara karşı ne kadar saygılı 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olduğumuzun en önemli göstergesidir.</a:t>
            </a:r>
          </a:p>
          <a:p>
            <a:pPr marL="0" lvl="0" indent="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Temiz, zevkli ve sade giyim tarzı benimsemelidir.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Moda, yakıştığı 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ölçüde takip etmeli, oturup kalkarken, gün içerisindeki her türlü faaliyetler göz önünde bulundurarak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en rahat çalışabilecek giysiler 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seçmelidir.</a:t>
            </a:r>
          </a:p>
          <a:p>
            <a:pPr marL="0" lvl="0" indent="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Hem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işyerinin genel havasına 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uygun kıyafetler seçmeli hem de fizyo-biyolojik özellikler dikkate alınmalı, giyiminin yaptığımız işin bir parçası olduğu unutulmamalıdır.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PREZENTABL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 ( Eli-yüzü düzgün, insan içine çıkabilir, takdim edilebilir kişilikte )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 OLMAK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</a:p>
          <a:p>
            <a:pPr marL="0" lvl="0" indent="0">
              <a:spcBef>
                <a:spcPts val="0"/>
              </a:spcBef>
              <a:buClr>
                <a:srgbClr val="115964"/>
              </a:buClr>
              <a:buSzPct val="100000"/>
              <a:buFont typeface="Wingdings"/>
              <a:buChar char="✓"/>
              <a:defRPr sz="1800"/>
            </a:pPr>
            <a:r>
              <a:rPr sz="2400">
                <a:solidFill>
                  <a:srgbClr val="11596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Sabah</a:t>
            </a:r>
            <a:r>
              <a:rPr sz="2400" b="1">
                <a:solidFill>
                  <a:srgbClr val="11596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günaydın/hayırlı sabahlar  </a:t>
            </a:r>
            <a:r>
              <a:rPr sz="2400">
                <a:solidFill>
                  <a:srgbClr val="11596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derken ve </a:t>
            </a:r>
            <a:r>
              <a:rPr sz="2400" b="1">
                <a:solidFill>
                  <a:srgbClr val="11596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akşam vedalaşırken, görünüşünüz ve giysiniz</a:t>
            </a:r>
            <a:r>
              <a:rPr sz="2400">
                <a:solidFill>
                  <a:srgbClr val="11596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işyeri kültürüne ve çalışma arkadaşlarınıza verdiğiniz </a:t>
            </a:r>
            <a:r>
              <a:rPr sz="2400" b="1">
                <a:solidFill>
                  <a:srgbClr val="11596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önemin/saygının, kendinize güvenin </a:t>
            </a:r>
            <a:r>
              <a:rPr sz="2400">
                <a:solidFill>
                  <a:srgbClr val="11596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bir göstergesidir.</a:t>
            </a:r>
          </a:p>
          <a:p>
            <a:pPr marL="0" lvl="0" indent="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İnsanlarla kurduğumuz ilişkiler, onlara verdiğimiz ve onlardan aldığımız mesajlarla dayanır.</a:t>
            </a:r>
          </a:p>
        </p:txBody>
      </p:sp>
      <p:sp>
        <p:nvSpPr>
          <p:cNvPr id="456" name="Shape 45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80</a:t>
            </a:fld>
            <a:endParaRPr sz="1000"/>
          </a:p>
        </p:txBody>
      </p:sp>
    </p:spTree>
  </p:cSld>
  <p:clrMapOvr>
    <a:masterClrMapping/>
  </p:clrMapOvr>
  <p:transition spd="med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Shape 458"/>
          <p:cNvSpPr>
            <a:spLocks noGrp="1"/>
          </p:cNvSpPr>
          <p:nvPr>
            <p:ph type="body" idx="1"/>
          </p:nvPr>
        </p:nvSpPr>
        <p:spPr>
          <a:xfrm>
            <a:off x="457200" y="656246"/>
            <a:ext cx="8229600" cy="5376864"/>
          </a:xfrm>
          <a:prstGeom prst="rect">
            <a:avLst/>
          </a:prstGeom>
        </p:spPr>
        <p:txBody>
          <a:bodyPr/>
          <a:lstStyle/>
          <a:p>
            <a:pPr marL="381000" lvl="0" indent="-38100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İnsanlarla kurduğumuz iletişimin en önemli parçası, yüz yüze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KONUŞMAKTIR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381000" lvl="0" indent="-38100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Sohbeti hoş insanlar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sadece konuşmayı 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değil,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dinlemeyi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 de iyi bilen insanlardır.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Konuşmak kadar dinlemek de önemlidir…</a:t>
            </a:r>
          </a:p>
          <a:p>
            <a:pPr marL="381000" lvl="0" indent="-38100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Bizim için doğru olan bir şeyin başkaları için doğru olmayabileceğini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 peşin kabul ederek, konuşmamız gerekir. </a:t>
            </a:r>
          </a:p>
          <a:p>
            <a:pPr marL="381000" lvl="0" indent="-38100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Görüşümüzü savunurken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bilgiçlik taslamamalı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, karşınızdakinden daha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üstünmüş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 gibi bir edayla konuşmamalı,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alaycı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 olmamalıyız,</a:t>
            </a:r>
          </a:p>
          <a:p>
            <a:pPr marL="381000" lvl="0" indent="-38100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Herhangi bir görüşe itiraz ederken, o görüşü savunan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kişinin bilgisizliğini 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sergilemekten,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görüşlerini değil de kişiliğini eleştirmekten kaçınmalıyız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,</a:t>
            </a:r>
          </a:p>
          <a:p>
            <a:pPr marL="381000" lvl="0" indent="-38100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Özellikle tanımadığımız kişilerin bulunduğu ortamlarda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din, ahlak değerleri, politika ve zevklere 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ilişkin konularda konuşurken dikkat etmeliyiz,</a:t>
            </a:r>
          </a:p>
          <a:p>
            <a:pPr marL="381000" lvl="0" indent="-38100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Yaklaşımlarınızda olumsuz izlenim yaratmak istiyorsanız </a:t>
            </a:r>
            <a:r>
              <a:rPr sz="2300" b="1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farklılıkları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, olumlu izlenim yaratmak istiyorsanız, </a:t>
            </a:r>
            <a:r>
              <a:rPr sz="2400" b="1">
                <a:solidFill>
                  <a:srgbClr val="FF33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benzerlikleri</a:t>
            </a:r>
            <a:r>
              <a:rPr sz="2400">
                <a:solidFill>
                  <a:srgbClr val="FF33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 vurgulayın.</a:t>
            </a:r>
          </a:p>
          <a:p>
            <a:pPr marL="381000" lvl="0" indent="-381000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Fikirlerimizi savunurken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küfürlü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 konuşmamalı,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argo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 sözcükler kullanmamalıyız,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Yemin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 etmekten,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bela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 okumaktan uzak durmalıyız,</a:t>
            </a:r>
          </a:p>
        </p:txBody>
      </p:sp>
      <p:sp>
        <p:nvSpPr>
          <p:cNvPr id="459" name="Shape 45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81</a:t>
            </a:fld>
            <a:endParaRPr sz="1000"/>
          </a:p>
        </p:txBody>
      </p:sp>
    </p:spTree>
  </p:cSld>
  <p:clrMapOvr>
    <a:masterClrMapping/>
  </p:clrMapOvr>
  <p:transition spd="med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Shape 461"/>
          <p:cNvSpPr>
            <a:spLocks noGrp="1"/>
          </p:cNvSpPr>
          <p:nvPr>
            <p:ph type="body" idx="1"/>
          </p:nvPr>
        </p:nvSpPr>
        <p:spPr>
          <a:xfrm>
            <a:off x="457200" y="54606"/>
            <a:ext cx="8229600" cy="7233391"/>
          </a:xfrm>
          <a:prstGeom prst="rect">
            <a:avLst/>
          </a:prstGeom>
        </p:spPr>
        <p:txBody>
          <a:bodyPr/>
          <a:lstStyle/>
          <a:p>
            <a:pPr marL="273050" lvl="0" indent="-273050" algn="ctr">
              <a:spcBef>
                <a:spcPts val="0"/>
              </a:spcBef>
              <a:buClrTx/>
              <a:buSzTx/>
              <a:buFontTx/>
              <a:buNone/>
              <a:defRPr sz="1800"/>
            </a:pPr>
            <a:r>
              <a:rPr sz="3200" b="1">
                <a:solidFill>
                  <a:srgbClr val="AE192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Bu zorunluklara uyulmadığı zaman ne olur?</a:t>
            </a:r>
          </a:p>
          <a:p>
            <a:pPr marL="273050" lvl="0" indent="-273050" algn="ctr">
              <a:spcBef>
                <a:spcPts val="0"/>
              </a:spcBef>
              <a:buClrTx/>
              <a:buSzTx/>
              <a:buFontTx/>
              <a:buNone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</a:p>
          <a:p>
            <a:pPr marL="273050" lvl="0" indent="-273050" algn="ctr">
              <a:spcBef>
                <a:spcPts val="0"/>
              </a:spcBef>
              <a:buClrTx/>
              <a:buSzTx/>
              <a:buFontTx/>
              <a:buNone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	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İşyerinde amirlerle, eşitlerle ve astlarla</a:t>
            </a:r>
            <a:r>
              <a:rPr sz="24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uyumsuzluklar, geçimsizlik, gerginlikler, hatta KAVGA!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73050" lvl="0" indent="-273050" algn="just">
              <a:spcBef>
                <a:spcPts val="0"/>
              </a:spcBef>
              <a:buClrTx/>
              <a:buSzTx/>
              <a:buFontTx/>
              <a:buNone/>
              <a:defRPr sz="1800"/>
            </a:pP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sz="2800" b="1">
                <a:latin typeface="Times New Roman"/>
                <a:ea typeface="Times New Roman"/>
                <a:cs typeface="Times New Roman"/>
                <a:sym typeface="Times New Roman"/>
              </a:rPr>
              <a:t>Sonuç?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Sadece bizim değil, ilişkide bulunduğumuz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herkesin veriminde düşüklük.</a:t>
            </a:r>
          </a:p>
          <a:p>
            <a:pPr marL="364066" lvl="0" indent="-364066" algn="just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Başkalarına karşı </a:t>
            </a:r>
            <a:r>
              <a:rPr sz="24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Saygılı ve Düşünceli olmadıkça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, çevremizdekilerle </a:t>
            </a:r>
            <a:r>
              <a:rPr sz="24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iyi ilişki ve iletişim içinde olmak mümkün değildir.</a:t>
            </a:r>
          </a:p>
          <a:p>
            <a:pPr marL="364066" lvl="0" indent="-364066" algn="just"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İşyeri dışındaki günlük ve sosyal yaşamımızda </a:t>
            </a:r>
            <a:r>
              <a:rPr sz="2400" b="1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saygılı olmayı, düşünceli davranmayı ve samimi olmayı içselleştirmesek, </a:t>
            </a:r>
            <a:r>
              <a:rPr sz="24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çalışma yaşamında sırf mecbur olduğumuz için böyle davranmayız. </a:t>
            </a:r>
            <a:r>
              <a:rPr sz="2400" b="1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Yaşam tarzı olarak Benimsemeliyiz</a:t>
            </a:r>
            <a:r>
              <a:rPr sz="240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73050" lvl="0" indent="-273050" algn="just">
              <a:spcBef>
                <a:spcPts val="0"/>
              </a:spcBef>
              <a:buClrTx/>
              <a:buSzTx/>
              <a:buFontTx/>
              <a:buNone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		Araştırmada, İşyerinde en çok rahatsız eden sorunlar; ‟</a:t>
            </a:r>
            <a:r>
              <a:rPr sz="24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Aşağılama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(Hükmetme, Dayatıcılık, Söz kesme, Sarkıntılık, Sahte sevgi)” ve </a:t>
            </a:r>
            <a:r>
              <a:rPr sz="24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‟Üstünlük taslama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(İktidar düşkünlüğü, Bilgiçlik, Patronluk taslamak, Söylenenlere aldırmamak, İş yükünü paylaşmamak, Maçoluk)”. İşyerindeki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sorunların 3/2 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oluşturuyor. </a:t>
            </a:r>
          </a:p>
        </p:txBody>
      </p:sp>
      <p:sp>
        <p:nvSpPr>
          <p:cNvPr id="462" name="Shape 46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82</a:t>
            </a:fld>
            <a:endParaRPr sz="1000"/>
          </a:p>
        </p:txBody>
      </p:sp>
    </p:spTree>
  </p:cSld>
  <p:clrMapOvr>
    <a:masterClrMapping/>
  </p:clrMapOvr>
  <p:transition spd="med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Shape 46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457200" lvl="0" indent="-457200" algn="just">
              <a:spcBef>
                <a:spcPts val="0"/>
              </a:spcBef>
              <a:buClrTx/>
              <a:buSzPct val="100000"/>
              <a:buFont typeface="Wingdings"/>
              <a:buChar char="➢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Eğer, kendimizi gözlemeyi ve eksikliklerimizi yakalamayı bilmiyorsak, küçük gibi görülen hususlar zamanla birikerek </a:t>
            </a:r>
            <a:r>
              <a:rPr sz="24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İşyerindeki ilişki ve İletişimimizi bozacak ve çalışma ortamını zehirleyecek boyuta ulaşacaktır.</a:t>
            </a:r>
          </a:p>
          <a:p>
            <a:pPr marL="457200" lvl="0" indent="-457200" algn="just">
              <a:spcBef>
                <a:spcPts val="0"/>
              </a:spcBef>
              <a:buClrTx/>
              <a:buSzPct val="100000"/>
              <a:buFont typeface="Wingdings"/>
              <a:buChar char="➢"/>
              <a:defRPr sz="1800"/>
            </a:pP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Davranış ve sözlerimizi dışardan bir gözle izleyebilmek ve bu konudaki eksikliklerimizi gidermek </a:t>
            </a:r>
            <a:r>
              <a:rPr sz="2400" b="1">
                <a:solidFill>
                  <a:srgbClr val="EA251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 kadar önemliyse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2400" b="1" u="sng">
                <a:latin typeface="Times New Roman"/>
                <a:ea typeface="Times New Roman"/>
                <a:cs typeface="Times New Roman"/>
                <a:sym typeface="Times New Roman"/>
              </a:rPr>
              <a:t>aşağılayıcı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 ve </a:t>
            </a:r>
            <a:r>
              <a:rPr sz="2400" b="1" u="sng">
                <a:latin typeface="Times New Roman"/>
                <a:ea typeface="Times New Roman"/>
                <a:cs typeface="Times New Roman"/>
                <a:sym typeface="Times New Roman"/>
              </a:rPr>
              <a:t>üstünlük taslayıcı </a:t>
            </a: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davranış ve sözlere muhatap olduğumuzda </a:t>
            </a:r>
            <a:r>
              <a:rPr sz="2400" b="1">
                <a:solidFill>
                  <a:srgbClr val="EA251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nasıl tepki verdiğimizde bir o kadar önemlidir.</a:t>
            </a:r>
          </a:p>
          <a:p>
            <a:pPr marL="457200" lvl="0" indent="-457200" algn="just">
              <a:spcBef>
                <a:spcPts val="0"/>
              </a:spcBef>
              <a:buClr>
                <a:srgbClr val="FF0000"/>
              </a:buClr>
              <a:buSzPct val="100000"/>
              <a:buFont typeface="Wingdings"/>
              <a:buChar char="➢"/>
              <a:defRPr sz="1800"/>
            </a:pPr>
            <a:r>
              <a:rPr sz="24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Bu türden olumsuzluklara aynı tarzda Cevap vermek, meseleyi daha da işin içinden çıkılamaz hale getirmekte ve kabalığı yapan İnsanla aynı düzeye inmektir.</a:t>
            </a:r>
          </a:p>
          <a:p>
            <a:pPr marL="457200" lvl="0" indent="-457200" algn="just">
              <a:spcBef>
                <a:spcPts val="0"/>
              </a:spcBef>
              <a:buClrTx/>
              <a:buSzPct val="100000"/>
              <a:buFont typeface="Wingdings"/>
              <a:buChar char="➢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Her türlü kabalığa uygun karşılığı verirken aynı zamanda sorunu çözücü olabilmenin </a:t>
            </a:r>
            <a:r>
              <a:rPr sz="2400" b="1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sırrı «</a:t>
            </a:r>
            <a:r>
              <a:rPr sz="2800" b="1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nezaketten»</a:t>
            </a:r>
            <a:r>
              <a:rPr sz="2400" b="1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geçer.</a:t>
            </a:r>
            <a:endParaRPr sz="2400" b="1">
              <a:solidFill>
                <a:srgbClr val="00B05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spcBef>
                <a:spcPts val="0"/>
              </a:spcBef>
              <a:buClrTx/>
              <a:buSzTx/>
              <a:buFontTx/>
              <a:buNone/>
              <a:defRPr sz="1800"/>
            </a:pPr>
            <a:r>
              <a:rPr sz="2400" b="1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</a:p>
          <a:p>
            <a:pPr marL="342900" lvl="0" indent="-342900" algn="just">
              <a:spcBef>
                <a:spcPts val="0"/>
              </a:spcBef>
              <a:buClrTx/>
              <a:buSzTx/>
              <a:buFontTx/>
              <a:buNone/>
              <a:defRPr sz="1800"/>
            </a:pPr>
            <a:r>
              <a:rPr sz="2800" b="1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Bu bağlamda; İş yerinde, «</a:t>
            </a:r>
            <a:r>
              <a:rPr sz="2800" b="1" u="sng">
                <a:solidFill>
                  <a:srgbClr val="00B05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İş becerisi</a:t>
            </a:r>
            <a:r>
              <a:rPr sz="2800" b="1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 yanında insanlarla «</a:t>
            </a:r>
            <a:r>
              <a:rPr sz="2800" b="1" u="sng">
                <a:solidFill>
                  <a:srgbClr val="00B05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İyi ilişki kurma ve sürdürme becerisine</a:t>
            </a:r>
            <a:r>
              <a:rPr sz="2800" b="1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 de sahip olmayı gerektirir.</a:t>
            </a:r>
          </a:p>
        </p:txBody>
      </p:sp>
      <p:sp>
        <p:nvSpPr>
          <p:cNvPr id="465" name="Shape 46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83</a:t>
            </a:fld>
            <a:endParaRPr sz="1000"/>
          </a:p>
        </p:txBody>
      </p:sp>
    </p:spTree>
  </p:cSld>
  <p:clrMapOvr>
    <a:masterClrMapping/>
  </p:clrMapOvr>
  <p:transition spd="med"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Shape 467"/>
          <p:cNvSpPr>
            <a:spLocks noGrp="1"/>
          </p:cNvSpPr>
          <p:nvPr>
            <p:ph type="body" idx="1"/>
          </p:nvPr>
        </p:nvSpPr>
        <p:spPr>
          <a:xfrm>
            <a:off x="457200" y="340314"/>
            <a:ext cx="8229600" cy="6517686"/>
          </a:xfrm>
          <a:prstGeom prst="rect">
            <a:avLst/>
          </a:prstGeom>
        </p:spPr>
        <p:txBody>
          <a:bodyPr/>
          <a:lstStyle/>
          <a:p>
            <a:pPr marL="273050" lvl="0" indent="-273050" algn="ctr">
              <a:spcBef>
                <a:spcPts val="600"/>
              </a:spcBef>
              <a:buClr>
                <a:srgbClr val="0BD0D9"/>
              </a:buClr>
              <a:buSzTx/>
              <a:buFont typeface="Wingdings 2"/>
              <a:buNone/>
              <a:defRPr sz="1800"/>
            </a:pPr>
            <a:r>
              <a:rPr sz="2600" u="sng">
                <a:solidFill>
                  <a:srgbClr val="00B050"/>
                </a:solidFill>
                <a:latin typeface="Comic Sans MS"/>
                <a:ea typeface="Comic Sans MS"/>
                <a:cs typeface="Comic Sans MS"/>
                <a:sym typeface="Comic Sans MS"/>
              </a:rPr>
              <a:t>BEN DİLİ</a:t>
            </a:r>
            <a:endParaRPr sz="2200" u="sng">
              <a:solidFill>
                <a:srgbClr val="00B05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73050" lvl="0" indent="-273050" algn="ctr">
              <a:spcBef>
                <a:spcPts val="500"/>
              </a:spcBef>
              <a:buClr>
                <a:srgbClr val="0BD0D9"/>
              </a:buClr>
              <a:buSzTx/>
              <a:buFont typeface="Wingdings 2"/>
              <a:buNone/>
              <a:defRPr sz="1800"/>
            </a:pPr>
            <a:endParaRPr sz="1300" u="sng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48227" lvl="0" indent="-248227">
              <a:buClr>
                <a:srgbClr val="FF0000"/>
              </a:buClr>
              <a:buSzPct val="95000"/>
              <a:buFont typeface="Wingdings"/>
              <a:buChar char="➢"/>
              <a:defRPr sz="1800"/>
            </a:pPr>
            <a:r>
              <a:rPr sz="2000">
                <a:latin typeface="Comic Sans MS"/>
                <a:ea typeface="Comic Sans MS"/>
                <a:cs typeface="Comic Sans MS"/>
                <a:sym typeface="Comic Sans MS"/>
              </a:rPr>
              <a:t>Davranışa yöneliktir</a:t>
            </a:r>
          </a:p>
          <a:p>
            <a:pPr marL="248227" lvl="0" indent="-248227">
              <a:buClr>
                <a:srgbClr val="FF0000"/>
              </a:buClr>
              <a:buSzPct val="95000"/>
              <a:buFont typeface="Wingdings"/>
              <a:buChar char="➢"/>
              <a:defRPr sz="1800"/>
            </a:pPr>
            <a:r>
              <a:rPr sz="2000">
                <a:latin typeface="Comic Sans MS"/>
                <a:ea typeface="Comic Sans MS"/>
                <a:cs typeface="Comic Sans MS"/>
                <a:sym typeface="Comic Sans MS"/>
              </a:rPr>
              <a:t>Alıcıya mesajı veren ile ilgili bilgi söyler</a:t>
            </a:r>
          </a:p>
          <a:p>
            <a:pPr marL="248227" lvl="0" indent="-248227">
              <a:buClr>
                <a:srgbClr val="FF0000"/>
              </a:buClr>
              <a:buSzPct val="95000"/>
              <a:buFont typeface="Wingdings"/>
              <a:buChar char="➢"/>
              <a:defRPr sz="1800"/>
            </a:pPr>
            <a:r>
              <a:rPr sz="2000">
                <a:latin typeface="Comic Sans MS"/>
                <a:ea typeface="Comic Sans MS"/>
                <a:cs typeface="Comic Sans MS"/>
                <a:sym typeface="Comic Sans MS"/>
              </a:rPr>
              <a:t>Benlik saygısına olumlu katkısı vardır</a:t>
            </a:r>
          </a:p>
          <a:p>
            <a:pPr marL="248227" lvl="0" indent="-248227">
              <a:buClr>
                <a:srgbClr val="FF0000"/>
              </a:buClr>
              <a:buSzPct val="95000"/>
              <a:buFont typeface="Wingdings"/>
              <a:buChar char="➢"/>
              <a:defRPr sz="1800"/>
            </a:pPr>
            <a:r>
              <a:rPr sz="2000">
                <a:latin typeface="Comic Sans MS"/>
                <a:ea typeface="Comic Sans MS"/>
                <a:cs typeface="Comic Sans MS"/>
                <a:sym typeface="Comic Sans MS"/>
              </a:rPr>
              <a:t>Gönderende yardım isteği doğurur</a:t>
            </a:r>
          </a:p>
          <a:p>
            <a:pPr marL="248227" lvl="0" indent="-248227">
              <a:buClr>
                <a:srgbClr val="FF0000"/>
              </a:buClr>
              <a:buSzPct val="95000"/>
              <a:buFont typeface="Wingdings"/>
              <a:buChar char="➢"/>
              <a:defRPr sz="1800"/>
            </a:pPr>
            <a:r>
              <a:rPr sz="2000">
                <a:latin typeface="Comic Sans MS"/>
                <a:ea typeface="Comic Sans MS"/>
                <a:cs typeface="Comic Sans MS"/>
                <a:sym typeface="Comic Sans MS"/>
              </a:rPr>
              <a:t>Atılgan insanlar yaratır</a:t>
            </a:r>
          </a:p>
          <a:p>
            <a:pPr marL="273050" lvl="0" indent="-273050" algn="ctr">
              <a:spcBef>
                <a:spcPts val="600"/>
              </a:spcBef>
              <a:buClrTx/>
              <a:buSzTx/>
              <a:buFontTx/>
              <a:buNone/>
              <a:defRPr sz="1800"/>
            </a:pPr>
            <a:r>
              <a:rPr sz="26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SEN DİLİ</a:t>
            </a:r>
          </a:p>
          <a:p>
            <a:pPr marL="273050" lvl="0" indent="-273050" algn="ctr">
              <a:spcBef>
                <a:spcPts val="500"/>
              </a:spcBef>
              <a:buClrTx/>
              <a:buSzTx/>
              <a:buFontTx/>
              <a:buNone/>
              <a:defRPr sz="1800"/>
            </a:pPr>
            <a:endParaRPr sz="1300" u="sng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48227" lvl="0" indent="-248227">
              <a:buClr>
                <a:srgbClr val="FF0000"/>
              </a:buClr>
              <a:buSzPct val="95000"/>
              <a:buFont typeface="Wingdings"/>
              <a:buChar char="➢"/>
              <a:defRPr sz="1800"/>
            </a:pPr>
            <a:r>
              <a:rPr sz="2000">
                <a:latin typeface="Comic Sans MS"/>
                <a:ea typeface="Comic Sans MS"/>
                <a:cs typeface="Comic Sans MS"/>
                <a:sym typeface="Comic Sans MS"/>
              </a:rPr>
              <a:t>Kişiye yöneliktir</a:t>
            </a:r>
          </a:p>
          <a:p>
            <a:pPr marL="248227" lvl="0" indent="-248227">
              <a:buClr>
                <a:srgbClr val="FF0000"/>
              </a:buClr>
              <a:buSzPct val="95000"/>
              <a:buFont typeface="Wingdings"/>
              <a:buChar char="➢"/>
              <a:defRPr sz="1800"/>
            </a:pPr>
            <a:r>
              <a:rPr sz="2000">
                <a:latin typeface="Comic Sans MS"/>
                <a:ea typeface="Comic Sans MS"/>
                <a:cs typeface="Comic Sans MS"/>
                <a:sym typeface="Comic Sans MS"/>
              </a:rPr>
              <a:t>Kişiye kendi ile ilgili bir şeyler söyler</a:t>
            </a:r>
          </a:p>
          <a:p>
            <a:pPr marL="248227" lvl="0" indent="-248227">
              <a:buClr>
                <a:srgbClr val="FF0000"/>
              </a:buClr>
              <a:buSzPct val="95000"/>
              <a:buFont typeface="Wingdings"/>
              <a:buChar char="➢"/>
              <a:defRPr sz="1800"/>
            </a:pPr>
            <a:r>
              <a:rPr sz="2000">
                <a:latin typeface="Comic Sans MS"/>
                <a:ea typeface="Comic Sans MS"/>
                <a:cs typeface="Comic Sans MS"/>
                <a:sym typeface="Comic Sans MS"/>
              </a:rPr>
              <a:t>Benlik Saygısını zedeler ya da tümden yok eder</a:t>
            </a:r>
          </a:p>
          <a:p>
            <a:pPr marL="248227" lvl="0" indent="-248227">
              <a:buClr>
                <a:srgbClr val="FF0000"/>
              </a:buClr>
              <a:buSzPct val="95000"/>
              <a:buFont typeface="Wingdings"/>
              <a:buChar char="➢"/>
              <a:defRPr sz="1800"/>
            </a:pPr>
            <a:r>
              <a:rPr sz="2000">
                <a:latin typeface="Comic Sans MS"/>
                <a:ea typeface="Comic Sans MS"/>
                <a:cs typeface="Comic Sans MS"/>
                <a:sym typeface="Comic Sans MS"/>
              </a:rPr>
              <a:t>Öfke ve nefret duyguları oluşturur</a:t>
            </a:r>
          </a:p>
          <a:p>
            <a:pPr marL="248227" lvl="0" indent="-248227">
              <a:buClr>
                <a:srgbClr val="FF0000"/>
              </a:buClr>
              <a:buSzPct val="95000"/>
              <a:buFont typeface="Wingdings"/>
              <a:buChar char="➢"/>
              <a:defRPr sz="1800"/>
            </a:pPr>
            <a:r>
              <a:rPr sz="2000">
                <a:latin typeface="Comic Sans MS"/>
                <a:ea typeface="Comic Sans MS"/>
                <a:cs typeface="Comic Sans MS"/>
                <a:sym typeface="Comic Sans MS"/>
              </a:rPr>
              <a:t>Çekingen ya da saldırgan insanlar yaratır</a:t>
            </a:r>
          </a:p>
        </p:txBody>
      </p:sp>
      <p:sp>
        <p:nvSpPr>
          <p:cNvPr id="468" name="Shape 4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84</a:t>
            </a:fld>
            <a:endParaRPr sz="1000"/>
          </a:p>
        </p:txBody>
      </p:sp>
    </p:spTree>
  </p:cSld>
  <p:clrMapOvr>
    <a:masterClrMapping/>
  </p:clrMapOvr>
  <p:transition spd="med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Shape 470"/>
          <p:cNvSpPr>
            <a:spLocks noGrp="1"/>
          </p:cNvSpPr>
          <p:nvPr>
            <p:ph type="body" idx="1"/>
          </p:nvPr>
        </p:nvSpPr>
        <p:spPr>
          <a:xfrm>
            <a:off x="457200" y="316530"/>
            <a:ext cx="8229600" cy="6541470"/>
          </a:xfrm>
          <a:prstGeom prst="rect">
            <a:avLst/>
          </a:prstGeom>
        </p:spPr>
        <p:txBody>
          <a:bodyPr/>
          <a:lstStyle/>
          <a:p>
            <a:pPr marL="457200" lvl="0" indent="-457200" algn="just">
              <a:lnSpc>
                <a:spcPct val="80000"/>
              </a:lnSpc>
              <a:spcBef>
                <a:spcPts val="0"/>
              </a:spcBef>
              <a:buClrTx/>
              <a:buSzPct val="100000"/>
              <a:buFont typeface="Wingdings"/>
              <a:buChar char="➢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Çalan her telefon bir iştir prensibi benimsemelidir,</a:t>
            </a:r>
          </a:p>
          <a:p>
            <a:pPr marL="457200" lvl="0" indent="-457200" algn="just">
              <a:lnSpc>
                <a:spcPct val="80000"/>
              </a:lnSpc>
              <a:spcBef>
                <a:spcPts val="0"/>
              </a:spcBef>
              <a:buClrTx/>
              <a:buSzPct val="100000"/>
              <a:buFont typeface="Wingdings"/>
              <a:buChar char="➢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İki defadan fazla çalmadan cevap verilmelidir, İşyerinin dinamizmi yansıtılır, zaman unsuruna önem </a:t>
            </a:r>
            <a:r>
              <a:rPr sz="2300">
                <a:latin typeface="Times New Roman"/>
                <a:ea typeface="Times New Roman"/>
                <a:cs typeface="Times New Roman"/>
                <a:sym typeface="Times New Roman"/>
              </a:rPr>
              <a:t>verildiği ifade edilir, cevap alınması karşıya güven ve rahatlık verir,</a:t>
            </a:r>
          </a:p>
          <a:p>
            <a:pPr marL="419100" lvl="0" indent="-419100" algn="just">
              <a:lnSpc>
                <a:spcPct val="80000"/>
              </a:lnSpc>
              <a:spcBef>
                <a:spcPts val="0"/>
              </a:spcBef>
              <a:buClrTx/>
              <a:buSzPct val="100000"/>
              <a:buFont typeface="Wingdings"/>
              <a:buChar char="➢"/>
              <a:defRPr sz="1800"/>
            </a:pPr>
            <a:r>
              <a:rPr sz="2200">
                <a:latin typeface="Times New Roman"/>
                <a:ea typeface="Times New Roman"/>
                <a:cs typeface="Times New Roman"/>
                <a:sym typeface="Times New Roman"/>
              </a:rPr>
              <a:t>Birlikte olduğunuz insan, telefonla arayandan önceliklidir. Telefonun sürmekte olan konuşmanızı bölmesine izin vermeyin</a:t>
            </a:r>
            <a:r>
              <a:rPr sz="230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457200" lvl="0" indent="-457200" algn="just">
              <a:lnSpc>
                <a:spcPct val="80000"/>
              </a:lnSpc>
              <a:spcBef>
                <a:spcPts val="0"/>
              </a:spcBef>
              <a:buClrTx/>
              <a:buSzPct val="100000"/>
              <a:buFont typeface="Wingdings"/>
              <a:buChar char="➢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Sürdürmekte olduğunuz telefon görüşmesi, çalan 2. telefondan daha önceliklidir. 2. telefonun ilk telefon görüşmesini bölmesine izin vermeyin.</a:t>
            </a:r>
          </a:p>
          <a:p>
            <a:pPr marL="342900" lvl="0" indent="-342900" algn="just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1800"/>
            </a:pP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1800"/>
            </a:pP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1800"/>
            </a:pP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ctr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1800"/>
            </a:pPr>
            <a:r>
              <a:rPr sz="2400" b="1">
                <a:latin typeface="Times New Roman"/>
                <a:ea typeface="Times New Roman"/>
                <a:cs typeface="Times New Roman"/>
                <a:sym typeface="Times New Roman"/>
              </a:rPr>
              <a:t>Dinleme, konuşmaktan daha zordur, daha fazla dikkat ve güç gerektirir</a:t>
            </a: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(kişiye, sözlerine önyargı).</a:t>
            </a:r>
          </a:p>
          <a:p>
            <a:pPr marL="457200" lvl="0" indent="-457200" algn="just">
              <a:lnSpc>
                <a:spcPct val="80000"/>
              </a:lnSpc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Hoş bir dilekte bulunun (iyi günler, hafta sonları, tekrar görüşmek üzere), Klik sesini bekle, unutulan bir şey hatırlanabilir, hat kesilmesi veya yüzüne telefon kapatılması olarak algılanmasını engeller. </a:t>
            </a:r>
          </a:p>
          <a:p>
            <a:pPr marL="457200" lvl="0" indent="-457200" algn="just">
              <a:lnSpc>
                <a:spcPct val="80000"/>
              </a:lnSpc>
              <a:spcBef>
                <a:spcPts val="0"/>
              </a:spcBef>
              <a:buClrTx/>
              <a:buSzPct val="100000"/>
              <a:buFont typeface="Wingdings"/>
              <a:buChar char="✓"/>
              <a:defRPr sz="1800"/>
            </a:pPr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Telefonu önce arayan kapatır. </a:t>
            </a:r>
            <a:r>
              <a:rPr sz="24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Eğer yönetici ve diğer üstlerle konuşuluyorsa, bu kurala aykırı olarak telefonu önce üstün kapatması beklenir.</a:t>
            </a:r>
          </a:p>
        </p:txBody>
      </p:sp>
      <p:sp>
        <p:nvSpPr>
          <p:cNvPr id="471" name="Shape 47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85</a:t>
            </a:fld>
            <a:endParaRPr sz="1000"/>
          </a:p>
        </p:txBody>
      </p:sp>
    </p:spTree>
  </p:cSld>
  <p:clrMapOvr>
    <a:masterClrMapping/>
  </p:clrMapOvr>
  <p:transition spd="med"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Shape 47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86</a:t>
            </a:fld>
            <a:endParaRPr sz="1000"/>
          </a:p>
        </p:txBody>
      </p:sp>
      <p:pic>
        <p:nvPicPr>
          <p:cNvPr id="474" name="Unknown9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83533" y="1001712"/>
            <a:ext cx="7548979" cy="433556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Shape 476"/>
          <p:cNvSpPr>
            <a:spLocks noGrp="1"/>
          </p:cNvSpPr>
          <p:nvPr>
            <p:ph type="body" idx="1"/>
          </p:nvPr>
        </p:nvSpPr>
        <p:spPr>
          <a:xfrm>
            <a:off x="457200" y="161161"/>
            <a:ext cx="8229600" cy="6696839"/>
          </a:xfrm>
          <a:prstGeom prst="rect">
            <a:avLst/>
          </a:prstGeom>
        </p:spPr>
        <p:txBody>
          <a:bodyPr/>
          <a:lstStyle/>
          <a:p>
            <a:pPr marL="273050" lvl="0" indent="-273050">
              <a:lnSpc>
                <a:spcPct val="70000"/>
              </a:lnSpc>
              <a:spcBef>
                <a:spcPts val="700"/>
              </a:spcBef>
              <a:buClr>
                <a:srgbClr val="0BD0D9"/>
              </a:buClr>
              <a:buSzTx/>
              <a:buFont typeface="Wingdings 2"/>
              <a:buNone/>
              <a:defRPr sz="1800"/>
            </a:pPr>
            <a:r>
              <a:rPr sz="3200" b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Dedikodu yapmamalı ve </a:t>
            </a:r>
          </a:p>
          <a:p>
            <a:pPr marL="273050" lvl="0" indent="-273050">
              <a:lnSpc>
                <a:spcPct val="70000"/>
              </a:lnSpc>
              <a:spcBef>
                <a:spcPts val="700"/>
              </a:spcBef>
              <a:buClr>
                <a:srgbClr val="0BD0D9"/>
              </a:buClr>
              <a:buSzTx/>
              <a:buFont typeface="Wingdings 2"/>
              <a:buNone/>
              <a:defRPr sz="1800"/>
            </a:pPr>
            <a:r>
              <a:rPr sz="3200" b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yapılmasını teşvik </a:t>
            </a:r>
          </a:p>
          <a:p>
            <a:pPr marL="273050" lvl="0" indent="-273050">
              <a:lnSpc>
                <a:spcPct val="70000"/>
              </a:lnSpc>
              <a:spcBef>
                <a:spcPts val="700"/>
              </a:spcBef>
              <a:buClr>
                <a:srgbClr val="0BD0D9"/>
              </a:buClr>
              <a:buSzTx/>
              <a:buFont typeface="Wingdings 2"/>
              <a:buNone/>
              <a:defRPr sz="1800"/>
            </a:pPr>
            <a:r>
              <a:rPr sz="3200" b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etmemeliyiz!</a:t>
            </a:r>
            <a:endParaRPr sz="3200" b="1">
              <a:latin typeface="Constantia"/>
              <a:ea typeface="Constantia"/>
              <a:cs typeface="Constantia"/>
              <a:sym typeface="Constantia"/>
            </a:endParaRPr>
          </a:p>
          <a:p>
            <a:pPr marL="231042" lvl="0" indent="-231042">
              <a:lnSpc>
                <a:spcPct val="90000"/>
              </a:lnSpc>
              <a:spcBef>
                <a:spcPts val="500"/>
              </a:spcBef>
              <a:buClr>
                <a:srgbClr val="0BD0D9"/>
              </a:buClr>
              <a:buSzPct val="95000"/>
              <a:buFont typeface="Wingdings 2"/>
              <a:defRPr sz="1800"/>
            </a:pPr>
            <a:r>
              <a:rPr sz="2200" b="1">
                <a:effectLst>
                  <a:outerShdw blurRad="12700" dist="25400" dir="2700000" rotWithShape="0">
                    <a:srgbClr val="FFFFFF"/>
                  </a:outerShdw>
                </a:effectLst>
                <a:latin typeface="Georgia"/>
                <a:ea typeface="Georgia"/>
                <a:cs typeface="Georgia"/>
                <a:sym typeface="Georgia"/>
              </a:rPr>
              <a:t>Bir kişi bir şeyler öğrenir ve bunu </a:t>
            </a:r>
          </a:p>
          <a:p>
            <a:pPr marL="273050" lvl="0" indent="-273050">
              <a:lnSpc>
                <a:spcPct val="90000"/>
              </a:lnSpc>
              <a:spcBef>
                <a:spcPts val="500"/>
              </a:spcBef>
              <a:buClr>
                <a:srgbClr val="0BD0D9"/>
              </a:buClr>
              <a:buSzTx/>
              <a:buFont typeface="Wingdings 2"/>
              <a:buNone/>
              <a:defRPr sz="1800"/>
            </a:pPr>
            <a:r>
              <a:rPr sz="2200" b="1">
                <a:effectLst>
                  <a:outerShdw blurRad="12700" dist="25400" dir="2700000" rotWithShape="0">
                    <a:srgbClr val="FFFFFF"/>
                  </a:outerShdw>
                </a:effectLst>
                <a:latin typeface="Georgia"/>
                <a:ea typeface="Georgia"/>
                <a:cs typeface="Georgia"/>
                <a:sym typeface="Georgia"/>
              </a:rPr>
              <a:t>    bilinçli bir tercih sonucu herkese söyler. </a:t>
            </a:r>
          </a:p>
          <a:p>
            <a:pPr marL="273050" lvl="0" indent="-273050">
              <a:lnSpc>
                <a:spcPct val="90000"/>
              </a:lnSpc>
              <a:spcBef>
                <a:spcPts val="600"/>
              </a:spcBef>
              <a:buClr>
                <a:srgbClr val="0BD0D9"/>
              </a:buClr>
              <a:buSzPct val="95000"/>
              <a:buFont typeface="Wingdings 2"/>
              <a:defRPr sz="1800"/>
            </a:pPr>
            <a:endParaRPr sz="2200" b="1">
              <a:effectLst>
                <a:outerShdw blurRad="12700" dist="25400" dir="2700000" rotWithShape="0">
                  <a:srgbClr val="FFFFFF"/>
                </a:outerShdw>
              </a:effectLst>
              <a:latin typeface="Georgia"/>
              <a:ea typeface="Georgia"/>
              <a:cs typeface="Georgia"/>
              <a:sym typeface="Georgia"/>
            </a:endParaRPr>
          </a:p>
          <a:p>
            <a:pPr marL="231042" lvl="0" indent="-231042">
              <a:lnSpc>
                <a:spcPct val="90000"/>
              </a:lnSpc>
              <a:spcBef>
                <a:spcPts val="500"/>
              </a:spcBef>
              <a:buClr>
                <a:srgbClr val="0BD0D9"/>
              </a:buClr>
              <a:buSzPct val="95000"/>
              <a:buFont typeface="Wingdings 2"/>
              <a:defRPr sz="1800"/>
            </a:pPr>
            <a:r>
              <a:rPr sz="2200" b="1">
                <a:effectLst>
                  <a:outerShdw blurRad="12700" dist="25400" dir="2700000" rotWithShape="0">
                    <a:srgbClr val="FFFFFF"/>
                  </a:outerShdw>
                </a:effectLst>
                <a:latin typeface="Georgia"/>
                <a:ea typeface="Georgia"/>
                <a:cs typeface="Georgia"/>
                <a:sym typeface="Georgia"/>
              </a:rPr>
              <a:t>Bu iletişim türünde tek kişiden çok kişiye </a:t>
            </a:r>
          </a:p>
          <a:p>
            <a:pPr marL="273050" lvl="0" indent="-273050">
              <a:lnSpc>
                <a:spcPct val="90000"/>
              </a:lnSpc>
              <a:spcBef>
                <a:spcPts val="500"/>
              </a:spcBef>
              <a:buClr>
                <a:srgbClr val="0BD0D9"/>
              </a:buClr>
              <a:buSzTx/>
              <a:buFont typeface="Wingdings 2"/>
              <a:buNone/>
              <a:defRPr sz="1800"/>
            </a:pPr>
            <a:r>
              <a:rPr sz="2200" b="1">
                <a:effectLst>
                  <a:outerShdw blurRad="12700" dist="25400" dir="2700000" rotWithShape="0">
                    <a:srgbClr val="FFFFFF"/>
                  </a:outerShdw>
                </a:effectLst>
                <a:latin typeface="Georgia"/>
                <a:ea typeface="Georgia"/>
                <a:cs typeface="Georgia"/>
                <a:sym typeface="Georgia"/>
              </a:rPr>
              <a:t>    kurulan bir iletişim söz konusudur.</a:t>
            </a:r>
            <a:endParaRPr sz="2200">
              <a:effectLst>
                <a:outerShdw blurRad="12700" dist="25400" dir="2700000" rotWithShape="0">
                  <a:srgbClr val="FFFFFF"/>
                </a:outerShdw>
              </a:effectLs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73050" lvl="0" indent="-273050" algn="just">
              <a:lnSpc>
                <a:spcPct val="70000"/>
              </a:lnSpc>
              <a:spcBef>
                <a:spcPts val="500"/>
              </a:spcBef>
              <a:buClr>
                <a:srgbClr val="0BD0D9"/>
              </a:buClr>
              <a:buSzTx/>
              <a:buFont typeface="Wingdings 2"/>
              <a:buNone/>
              <a:defRPr sz="1800"/>
            </a:pPr>
            <a:r>
              <a:rPr sz="2200"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94053" lvl="0" indent="-294053" algn="just">
              <a:lnSpc>
                <a:spcPct val="70000"/>
              </a:lnSpc>
              <a:spcBef>
                <a:spcPts val="600"/>
              </a:spcBef>
              <a:buClr>
                <a:srgbClr val="0BD0D9"/>
              </a:buClr>
              <a:buSzPct val="95000"/>
              <a:buFont typeface="Wingdings"/>
              <a:buChar char="✓"/>
              <a:defRPr sz="1800"/>
            </a:pPr>
            <a:r>
              <a:rPr sz="2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İşyerlerinde işle ilgili konularda veya çalışan kişilerin özel</a:t>
            </a:r>
          </a:p>
          <a:p>
            <a:pPr marL="273050" lvl="0" indent="-273050" algn="just">
              <a:lnSpc>
                <a:spcPct val="70000"/>
              </a:lnSpc>
              <a:spcBef>
                <a:spcPts val="600"/>
              </a:spcBef>
              <a:buClr>
                <a:srgbClr val="0BD0D9"/>
              </a:buClr>
              <a:buSzTx/>
              <a:buFont typeface="Wingdings 2"/>
              <a:buNone/>
              <a:defRPr sz="1800"/>
            </a:pPr>
            <a:r>
              <a:rPr sz="2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yaşamları, konularda sürekli dedikodu yapılır. </a:t>
            </a:r>
            <a:r>
              <a:rPr sz="2800">
                <a:latin typeface="Times New Roman"/>
                <a:ea typeface="Times New Roman"/>
                <a:cs typeface="Times New Roman"/>
                <a:sym typeface="Times New Roman"/>
              </a:rPr>
              <a:t>Özellikle merak edilen ve hakkında konuşulmak istenen kişi ise </a:t>
            </a:r>
            <a:r>
              <a:rPr sz="2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yöneticilerdir</a:t>
            </a:r>
            <a:r>
              <a:rPr sz="280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2600">
              <a:solidFill>
                <a:srgbClr val="C00000"/>
              </a:solidFill>
              <a:effectLst>
                <a:outerShdw blurRad="12700" dist="25400" dir="2700000" rotWithShape="0">
                  <a:srgbClr val="000000"/>
                </a:outerShdw>
              </a:effectLs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94053" lvl="0" indent="-294053" algn="just">
              <a:lnSpc>
                <a:spcPct val="90000"/>
              </a:lnSpc>
              <a:spcBef>
                <a:spcPts val="600"/>
              </a:spcBef>
              <a:buClr>
                <a:srgbClr val="0BD0D9"/>
              </a:buClr>
              <a:buSzPct val="95000"/>
              <a:buFont typeface="Wingdings"/>
              <a:buChar char="✓"/>
              <a:defRPr sz="1800"/>
            </a:pPr>
            <a:r>
              <a:rPr sz="2800">
                <a:latin typeface="Times New Roman"/>
                <a:ea typeface="Times New Roman"/>
                <a:cs typeface="Times New Roman"/>
                <a:sym typeface="Times New Roman"/>
              </a:rPr>
              <a:t>İnsanların toplu olarak bir arada bulunduğu her yerde şu yada bu ölçüde dedikodu mutlaka olacaktır. </a:t>
            </a:r>
            <a:r>
              <a:rPr sz="2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Önemli olan bizim bu dedikoduların müşterisi olup olmadığımızdır !</a:t>
            </a:r>
          </a:p>
        </p:txBody>
      </p:sp>
      <p:sp>
        <p:nvSpPr>
          <p:cNvPr id="477" name="Shape 47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87</a:t>
            </a:fld>
            <a:endParaRPr sz="1000"/>
          </a:p>
        </p:txBody>
      </p:sp>
    </p:spTree>
  </p:cSld>
  <p:clrMapOvr>
    <a:masterClrMapping/>
  </p:clrMapOvr>
  <p:transition spd="med"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Shape 479"/>
          <p:cNvSpPr>
            <a:spLocks noGrp="1"/>
          </p:cNvSpPr>
          <p:nvPr>
            <p:ph type="body" idx="1"/>
          </p:nvPr>
        </p:nvSpPr>
        <p:spPr>
          <a:xfrm>
            <a:off x="457200" y="239674"/>
            <a:ext cx="8229600" cy="6618326"/>
          </a:xfrm>
          <a:prstGeom prst="rect">
            <a:avLst/>
          </a:prstGeom>
        </p:spPr>
        <p:txBody>
          <a:bodyPr/>
          <a:lstStyle/>
          <a:p>
            <a:pPr marL="273050" lvl="0" indent="-27305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1800"/>
            </a:pPr>
            <a:r>
              <a:rPr sz="2800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Bu nedenle: </a:t>
            </a:r>
          </a:p>
          <a:p>
            <a:pPr marL="424744" lvl="0" indent="-424744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SzPct val="100000"/>
              <a:buFont typeface="Wingdings 2"/>
              <a:defRPr sz="1800"/>
            </a:pPr>
            <a:r>
              <a:rPr sz="2800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Arkadaşlarınızla ve çevrenizle ilişkilerinizde, </a:t>
            </a:r>
            <a:r>
              <a:rPr sz="2800" b="1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dürüst </a:t>
            </a:r>
            <a:r>
              <a:rPr sz="2800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ve </a:t>
            </a:r>
            <a:r>
              <a:rPr sz="2800" b="1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açık </a:t>
            </a:r>
            <a:r>
              <a:rPr sz="2800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olun. </a:t>
            </a:r>
          </a:p>
          <a:p>
            <a:pPr marL="424744" lvl="0" indent="-424744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SzPct val="100000"/>
              <a:buFont typeface="Wingdings 2"/>
              <a:defRPr sz="1800"/>
            </a:pPr>
            <a:r>
              <a:rPr sz="2800" b="1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Sağlıklı ve doğru bilgiler </a:t>
            </a:r>
            <a:r>
              <a:rPr sz="2800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edinmeye özen gösterin.</a:t>
            </a:r>
          </a:p>
          <a:p>
            <a:pPr marL="424744" lvl="0" indent="-424744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SzPct val="100000"/>
              <a:buFont typeface="Wingdings 2"/>
              <a:defRPr sz="1800"/>
            </a:pPr>
            <a:r>
              <a:rPr sz="2800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Başkalarına ancak </a:t>
            </a:r>
            <a:r>
              <a:rPr sz="2800" b="1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doğruluğundan emin olduğunuz</a:t>
            </a:r>
            <a:r>
              <a:rPr sz="2800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 bilgileri ve </a:t>
            </a:r>
            <a:r>
              <a:rPr sz="2800" b="1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gerçekleri </a:t>
            </a:r>
            <a:r>
              <a:rPr sz="2800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aktarın.</a:t>
            </a:r>
          </a:p>
          <a:p>
            <a:pPr marL="424744" lvl="0" indent="-424744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SzPct val="100000"/>
              <a:buFont typeface="Wingdings 2"/>
              <a:defRPr sz="1800"/>
            </a:pPr>
            <a:r>
              <a:rPr sz="2800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Dedikodunun </a:t>
            </a:r>
            <a:r>
              <a:rPr sz="2800" b="1">
                <a:solidFill>
                  <a:srgbClr val="FF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çığ gibi</a:t>
            </a:r>
            <a:r>
              <a:rPr sz="2800">
                <a:solidFill>
                  <a:srgbClr val="FF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2800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büyüyeceğini ve giderek </a:t>
            </a:r>
            <a:r>
              <a:rPr sz="2800" b="1">
                <a:solidFill>
                  <a:srgbClr val="FF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yıkıcı</a:t>
            </a:r>
            <a:r>
              <a:rPr sz="2800">
                <a:solidFill>
                  <a:srgbClr val="FF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2800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olacağını unutmayın.</a:t>
            </a:r>
          </a:p>
          <a:p>
            <a:pPr marL="424744" lvl="0" indent="-424744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SzPct val="100000"/>
              <a:buFont typeface="Wingdings 2"/>
              <a:defRPr sz="1800"/>
            </a:pPr>
            <a:r>
              <a:rPr sz="2800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Dedikodu yapmayın; Arkadaşlarınız ve yöneticilerle ilgili </a:t>
            </a:r>
            <a:r>
              <a:rPr sz="2800" b="1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olumsuz</a:t>
            </a:r>
            <a:r>
              <a:rPr sz="2800">
                <a:effectLst>
                  <a:outerShdw blurRad="12700" dist="25400" dir="2700000" rotWithShape="0">
                    <a:srgbClr val="FFFFFF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 şeyler söylemeyin!</a:t>
            </a:r>
            <a:r>
              <a:rPr sz="2800" b="1">
                <a:solidFill>
                  <a:srgbClr val="5464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Dedikodu yapanları ve dinleyicileri uyarmalı, mümkünse konuyu değiştirmeli, eğer bunu yapamıyorsak dedikodu yapılan her yerden uzak durmalıyız. </a:t>
            </a:r>
            <a:endParaRPr sz="2800">
              <a:solidFill>
                <a:srgbClr val="546422"/>
              </a:solidFill>
              <a:effectLst>
                <a:outerShdw blurRad="12700" dist="25400" dir="2700000" rotWithShape="0">
                  <a:srgbClr val="000000"/>
                </a:outerShdw>
              </a:effectLs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FontTx/>
              <a:buNone/>
              <a:defRPr sz="1800"/>
            </a:pPr>
            <a:endParaRPr sz="2800">
              <a:solidFill>
                <a:srgbClr val="C00000"/>
              </a:solidFill>
              <a:effectLst>
                <a:outerShdw blurRad="12700" dist="25400" dir="2700000" rotWithShape="0">
                  <a:srgbClr val="000000"/>
                </a:outerShdw>
              </a:effectLs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FontTx/>
              <a:buNone/>
              <a:defRPr sz="1800"/>
            </a:pPr>
            <a:r>
              <a:rPr sz="2800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Dedikodu, </a:t>
            </a:r>
            <a:r>
              <a:rPr sz="2800"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doğru bilgilerin</a:t>
            </a:r>
            <a:r>
              <a:rPr sz="2800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 verilmesi ve </a:t>
            </a:r>
            <a:r>
              <a:rPr sz="2800"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gerçeklerin</a:t>
            </a:r>
            <a:r>
              <a:rPr sz="2800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 söylenmesi yoluyla önlenebilir; </a:t>
            </a:r>
            <a:r>
              <a:rPr sz="2800"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açık</a:t>
            </a:r>
            <a:r>
              <a:rPr sz="2800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 ve </a:t>
            </a:r>
            <a:r>
              <a:rPr sz="2800"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dürüst </a:t>
            </a:r>
            <a:r>
              <a:rPr sz="2800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davranıldığında ortadan kalkar</a:t>
            </a:r>
            <a:r>
              <a:rPr sz="2800"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</a:p>
        </p:txBody>
      </p:sp>
      <p:sp>
        <p:nvSpPr>
          <p:cNvPr id="480" name="Shape 48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88</a:t>
            </a:fld>
            <a:endParaRPr sz="1000"/>
          </a:p>
        </p:txBody>
      </p:sp>
    </p:spTree>
  </p:cSld>
  <p:clrMapOvr>
    <a:masterClrMapping/>
  </p:clrMapOvr>
  <p:transition spd="med"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2" name="image40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8912" y="268286"/>
            <a:ext cx="8504239" cy="1158877"/>
          </a:xfrm>
          <a:prstGeom prst="rect">
            <a:avLst/>
          </a:prstGeom>
          <a:ln w="12700">
            <a:miter lim="400000"/>
          </a:ln>
        </p:spPr>
      </p:pic>
      <p:sp>
        <p:nvSpPr>
          <p:cNvPr id="483" name="Shape 483"/>
          <p:cNvSpPr>
            <a:spLocks noGrp="1"/>
          </p:cNvSpPr>
          <p:nvPr>
            <p:ph type="body" idx="4294967295"/>
          </p:nvPr>
        </p:nvSpPr>
        <p:spPr>
          <a:xfrm>
            <a:off x="323850" y="1365442"/>
            <a:ext cx="8229600" cy="263982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46050" indent="-36513">
              <a:buSzTx/>
              <a:buNone/>
              <a:defRPr sz="3200" b="1">
                <a:latin typeface="Garamond"/>
                <a:ea typeface="Garamond"/>
                <a:cs typeface="Garamond"/>
                <a:sym typeface="Garamond"/>
              </a:defRPr>
            </a:lvl1pPr>
          </a:lstStyle>
          <a:p>
            <a:pPr lvl="0">
              <a:defRPr sz="1800" b="0"/>
            </a:pPr>
            <a:r>
              <a:rPr sz="3200" b="1"/>
              <a:t>	Dinleme bir sanattır, gerçek dinleme konuşmaktan daha zordur, gayret ve disiplin gerektirir.</a:t>
            </a:r>
          </a:p>
        </p:txBody>
      </p:sp>
      <p:pic>
        <p:nvPicPr>
          <p:cNvPr id="484" name="image32.jpe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843296" y="2756386"/>
            <a:ext cx="5457408" cy="30078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Shape 48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464646"/>
                </a:solidFill>
              </a:rPr>
              <a:t>  ‘HAYIR’ diyebiliyor muyuz?</a:t>
            </a:r>
          </a:p>
        </p:txBody>
      </p:sp>
      <p:sp>
        <p:nvSpPr>
          <p:cNvPr id="487" name="Shape 48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endParaRPr sz="2700"/>
          </a:p>
          <a:p>
            <a:pPr lvl="0">
              <a:defRPr sz="1800"/>
            </a:pPr>
            <a:r>
              <a:rPr sz="2700"/>
              <a:t>Borç para verir misiniz?</a:t>
            </a:r>
          </a:p>
        </p:txBody>
      </p:sp>
      <p:sp>
        <p:nvSpPr>
          <p:cNvPr id="488" name="Shape 48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90</a:t>
            </a:fld>
            <a:endParaRPr sz="1000"/>
          </a:p>
        </p:txBody>
      </p:sp>
      <p:pic>
        <p:nvPicPr>
          <p:cNvPr id="489" name="Unknown7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64951" y="2894411"/>
            <a:ext cx="5200481" cy="344814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" name="images6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98173" y="3306656"/>
            <a:ext cx="4944454" cy="3500006"/>
          </a:xfrm>
          <a:prstGeom prst="rect">
            <a:avLst/>
          </a:prstGeom>
          <a:ln w="12700">
            <a:miter lim="400000"/>
          </a:ln>
        </p:spPr>
      </p:pic>
      <p:sp>
        <p:nvSpPr>
          <p:cNvPr id="492" name="Shape 4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464646"/>
                </a:solidFill>
              </a:rPr>
              <a:t>TEKNOLOJİ VE İLETİŞİM</a:t>
            </a:r>
          </a:p>
        </p:txBody>
      </p:sp>
      <p:sp>
        <p:nvSpPr>
          <p:cNvPr id="493" name="Shape 493"/>
          <p:cNvSpPr>
            <a:spLocks noGrp="1"/>
          </p:cNvSpPr>
          <p:nvPr>
            <p:ph type="body" idx="1"/>
          </p:nvPr>
        </p:nvSpPr>
        <p:spPr>
          <a:xfrm>
            <a:off x="546100" y="1303337"/>
            <a:ext cx="8229600" cy="5376863"/>
          </a:xfrm>
          <a:prstGeom prst="rect">
            <a:avLst/>
          </a:prstGeom>
        </p:spPr>
        <p:txBody>
          <a:bodyPr/>
          <a:lstStyle/>
          <a:p>
            <a:pPr marL="497651" lvl="0" indent="-388113">
              <a:spcBef>
                <a:spcPts val="0"/>
              </a:spcBef>
              <a:defRPr sz="1800"/>
            </a:pPr>
            <a:r>
              <a:rPr sz="4100" b="1">
                <a:solidFill>
                  <a:srgbClr val="464646"/>
                </a:solidFill>
              </a:rPr>
              <a:t>TELEFON</a:t>
            </a:r>
          </a:p>
          <a:p>
            <a:pPr marL="497651" lvl="0" indent="-388113">
              <a:spcBef>
                <a:spcPts val="0"/>
              </a:spcBef>
              <a:defRPr sz="1800"/>
            </a:pPr>
            <a:r>
              <a:rPr sz="4100" b="1">
                <a:solidFill>
                  <a:srgbClr val="464646"/>
                </a:solidFill>
              </a:rPr>
              <a:t>TABLET</a:t>
            </a:r>
          </a:p>
          <a:p>
            <a:pPr marL="497651" lvl="0" indent="-388113">
              <a:spcBef>
                <a:spcPts val="0"/>
              </a:spcBef>
              <a:defRPr sz="1800"/>
            </a:pPr>
            <a:r>
              <a:rPr sz="4100" b="1">
                <a:solidFill>
                  <a:srgbClr val="464646"/>
                </a:solidFill>
              </a:rPr>
              <a:t>BİLGİSAYAR</a:t>
            </a:r>
          </a:p>
          <a:p>
            <a:pPr marL="497651" lvl="0" indent="-388113">
              <a:spcBef>
                <a:spcPts val="0"/>
              </a:spcBef>
              <a:defRPr sz="1800"/>
            </a:pPr>
            <a:r>
              <a:rPr sz="4100" b="1">
                <a:solidFill>
                  <a:srgbClr val="464646"/>
                </a:solidFill>
              </a:rPr>
              <a:t>FACEBOOK</a:t>
            </a:r>
          </a:p>
          <a:p>
            <a:pPr marL="497651" lvl="0" indent="-388113">
              <a:spcBef>
                <a:spcPts val="0"/>
              </a:spcBef>
              <a:defRPr sz="1800"/>
            </a:pPr>
            <a:r>
              <a:rPr sz="4100" b="1">
                <a:solidFill>
                  <a:srgbClr val="464646"/>
                </a:solidFill>
              </a:rPr>
              <a:t> </a:t>
            </a:r>
          </a:p>
          <a:p>
            <a:pPr marL="497651" lvl="0" indent="-388113">
              <a:spcBef>
                <a:spcPts val="0"/>
              </a:spcBef>
              <a:defRPr sz="1800"/>
            </a:pPr>
            <a:r>
              <a:rPr sz="4100" b="1">
                <a:solidFill>
                  <a:srgbClr val="464646"/>
                </a:solidFill>
              </a:rPr>
              <a:t>(BENİ UMURSUYOR VE BENİ DİNLİYOR:)</a:t>
            </a:r>
          </a:p>
        </p:txBody>
      </p:sp>
      <p:sp>
        <p:nvSpPr>
          <p:cNvPr id="494" name="Shape 49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91</a:t>
            </a:fld>
            <a:endParaRPr sz="1000"/>
          </a:p>
        </p:txBody>
      </p:sp>
      <p:pic>
        <p:nvPicPr>
          <p:cNvPr id="495" name="images9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412928" y="1270644"/>
            <a:ext cx="3352801" cy="24257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Shape 49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92</a:t>
            </a:fld>
            <a:endParaRPr sz="1000"/>
          </a:p>
        </p:txBody>
      </p:sp>
      <p:pic>
        <p:nvPicPr>
          <p:cNvPr id="498" name="Unknown34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5126" y="782687"/>
            <a:ext cx="8786173" cy="619025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93</a:t>
            </a:fld>
            <a:endParaRPr sz="1000"/>
          </a:p>
        </p:txBody>
      </p:sp>
      <p:pic>
        <p:nvPicPr>
          <p:cNvPr id="501" name="images9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9404" y="389706"/>
            <a:ext cx="8306670" cy="51588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Shape 5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94</a:t>
            </a:fld>
            <a:endParaRPr sz="1000"/>
          </a:p>
        </p:txBody>
      </p:sp>
      <p:pic>
        <p:nvPicPr>
          <p:cNvPr id="504" name="images33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1966" y="1202580"/>
            <a:ext cx="8314266" cy="46559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Shape 50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95</a:t>
            </a:fld>
            <a:endParaRPr sz="1000"/>
          </a:p>
        </p:txBody>
      </p:sp>
      <p:pic>
        <p:nvPicPr>
          <p:cNvPr id="507" name="Unknown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6782" y="98276"/>
            <a:ext cx="8416436" cy="606618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Shape 50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000"/>
              <a:t>96</a:t>
            </a:fld>
            <a:endParaRPr sz="1000"/>
          </a:p>
        </p:txBody>
      </p:sp>
      <p:pic>
        <p:nvPicPr>
          <p:cNvPr id="510" name="Unknown78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07647" y="658380"/>
            <a:ext cx="5728706" cy="5207915"/>
          </a:xfrm>
          <a:prstGeom prst="rect">
            <a:avLst/>
          </a:prstGeom>
          <a:ln w="12700">
            <a:miter lim="400000"/>
          </a:ln>
        </p:spPr>
      </p:pic>
      <p:pic>
        <p:nvPicPr>
          <p:cNvPr id="511" name="5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72822" y="3957393"/>
            <a:ext cx="1468171" cy="1109664"/>
          </a:xfrm>
          <a:prstGeom prst="rect">
            <a:avLst/>
          </a:prstGeom>
          <a:ln w="12700">
            <a:miter lim="400000"/>
          </a:ln>
        </p:spPr>
      </p:pic>
      <p:sp>
        <p:nvSpPr>
          <p:cNvPr id="512" name="Shape 512"/>
          <p:cNvSpPr/>
          <p:nvPr/>
        </p:nvSpPr>
        <p:spPr>
          <a:xfrm>
            <a:off x="1129994" y="5699474"/>
            <a:ext cx="6655851" cy="751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>
              <a:defRPr sz="1800"/>
            </a:pPr>
            <a:r>
              <a:rPr sz="2200"/>
              <a:t>http://www.eba.gov.tr/video/izle/140474751ff7f574f462cbdc7c6dee97f06e181ed6023</a:t>
            </a:r>
          </a:p>
        </p:txBody>
      </p:sp>
    </p:spTree>
  </p:cSld>
  <p:clrMapOvr>
    <a:masterClrMapping/>
  </p:clrMapOvr>
  <p:transition spd="med"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" name="image35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5262" y="268286"/>
            <a:ext cx="8497889" cy="1158877"/>
          </a:xfrm>
          <a:prstGeom prst="rect">
            <a:avLst/>
          </a:prstGeom>
          <a:ln w="12700">
            <a:miter lim="400000"/>
          </a:ln>
        </p:spPr>
      </p:pic>
      <p:sp>
        <p:nvSpPr>
          <p:cNvPr id="515" name="Shape 515"/>
          <p:cNvSpPr>
            <a:spLocks noGrp="1"/>
          </p:cNvSpPr>
          <p:nvPr>
            <p:ph type="body" idx="4294967295"/>
          </p:nvPr>
        </p:nvSpPr>
        <p:spPr>
          <a:xfrm>
            <a:off x="457200" y="1481137"/>
            <a:ext cx="82296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92918" lvl="0" indent="-383380">
              <a:buChar char=""/>
              <a:defRPr sz="1800"/>
            </a:pPr>
            <a:r>
              <a:rPr sz="2700"/>
              <a:t>Konuşurken karşımızdakinin düzeyinden ,frekansından konuşmaya özen göstermeliyiz.</a:t>
            </a:r>
          </a:p>
          <a:p>
            <a:pPr lvl="0">
              <a:buChar char=""/>
              <a:defRPr sz="1800"/>
            </a:pPr>
            <a:endParaRPr sz="2700"/>
          </a:p>
          <a:p>
            <a:pPr marL="492918" lvl="0" indent="-383380">
              <a:buChar char=""/>
              <a:defRPr sz="1800"/>
            </a:pPr>
            <a:r>
              <a:rPr sz="2700"/>
              <a:t>Göz teması kurmak  ve yüz yüze olmak iletişimi zenginleştirir ve  iletişiminin devamlılığını sağlar.</a:t>
            </a:r>
          </a:p>
          <a:p>
            <a:pPr lvl="0">
              <a:buChar char=""/>
              <a:defRPr sz="1800"/>
            </a:pPr>
            <a:endParaRPr sz="2700"/>
          </a:p>
          <a:p>
            <a:pPr marL="492918" lvl="0" indent="-383380">
              <a:buChar char=""/>
              <a:defRPr sz="1800"/>
            </a:pPr>
            <a:r>
              <a:rPr sz="2700"/>
              <a:t>Konuşurken fiziki konumumuz da önemlidir.</a:t>
            </a:r>
          </a:p>
        </p:txBody>
      </p:sp>
    </p:spTree>
  </p:cSld>
  <p:clrMapOvr>
    <a:masterClrMapping/>
  </p:clrMapOvr>
  <p:transition spd="med"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7" name="image45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41311" y="268286"/>
            <a:ext cx="8235952" cy="1158877"/>
          </a:xfrm>
          <a:prstGeom prst="rect">
            <a:avLst/>
          </a:prstGeom>
          <a:ln w="12700">
            <a:miter lim="400000"/>
          </a:ln>
        </p:spPr>
      </p:pic>
      <p:sp>
        <p:nvSpPr>
          <p:cNvPr id="518" name="Shape 518"/>
          <p:cNvSpPr>
            <a:spLocks noGrp="1"/>
          </p:cNvSpPr>
          <p:nvPr>
            <p:ph type="body" idx="4294967295"/>
          </p:nvPr>
        </p:nvSpPr>
        <p:spPr>
          <a:xfrm>
            <a:off x="3865860" y="1484311"/>
            <a:ext cx="5278141" cy="335280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501727" lvl="0" indent="-501727">
              <a:buFont typeface="Helvetica"/>
              <a:buAutoNum type="arabicPeriod"/>
              <a:defRPr sz="1800"/>
            </a:pPr>
            <a:r>
              <a:rPr sz="2000" b="1">
                <a:latin typeface="Maiandra GD"/>
                <a:ea typeface="Maiandra GD"/>
                <a:cs typeface="Maiandra GD"/>
                <a:sym typeface="Maiandra GD"/>
              </a:rPr>
              <a:t>İletişimi gerçekleştiren kişinin iletişimin öneminden habersiz olması.</a:t>
            </a:r>
          </a:p>
          <a:p>
            <a:pPr marL="609600" lvl="0" indent="-609600">
              <a:buSzTx/>
              <a:buNone/>
              <a:defRPr sz="1800"/>
            </a:pPr>
            <a:endParaRPr sz="2000" b="1">
              <a:latin typeface="Maiandra GD"/>
              <a:ea typeface="Maiandra GD"/>
              <a:cs typeface="Maiandra GD"/>
              <a:sym typeface="Maiandra GD"/>
            </a:endParaRPr>
          </a:p>
          <a:p>
            <a:pPr marL="609600" lvl="0" indent="-609600">
              <a:buSzTx/>
              <a:buNone/>
              <a:defRPr sz="1800"/>
            </a:pPr>
            <a:r>
              <a:rPr sz="2000" b="1">
                <a:latin typeface="Maiandra GD"/>
                <a:ea typeface="Maiandra GD"/>
                <a:cs typeface="Maiandra GD"/>
                <a:sym typeface="Maiandra GD"/>
              </a:rPr>
              <a:t>2.     İletişimi engelleyen iki önemli kategoriden</a:t>
            </a:r>
            <a:r>
              <a:rPr sz="2000" b="1">
                <a:solidFill>
                  <a:srgbClr val="DEF5FA"/>
                </a:solidFill>
                <a:latin typeface="Maiandra GD"/>
                <a:ea typeface="Maiandra GD"/>
                <a:cs typeface="Maiandra GD"/>
                <a:sym typeface="Maiandra GD"/>
              </a:rPr>
              <a:t>– </a:t>
            </a:r>
            <a:r>
              <a:rPr sz="2000" b="1" i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ki bunlar fizyolojik ve psikolojik engellerdir.</a:t>
            </a:r>
            <a:r>
              <a:rPr sz="20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 –</a:t>
            </a:r>
            <a:r>
              <a:rPr sz="2000" b="1">
                <a:latin typeface="Maiandra GD"/>
                <a:ea typeface="Maiandra GD"/>
                <a:cs typeface="Maiandra GD"/>
                <a:sym typeface="Maiandra GD"/>
              </a:rPr>
              <a:t>  habersiz olunması. Bunların bilinmemesi                         durumunda göndericinin niyet ettiği mesajdan tamamen farklı bir mesaj alıcı tarafından algılanır.</a:t>
            </a:r>
          </a:p>
        </p:txBody>
      </p:sp>
      <p:grpSp>
        <p:nvGrpSpPr>
          <p:cNvPr id="523" name="Group 523"/>
          <p:cNvGrpSpPr/>
          <p:nvPr/>
        </p:nvGrpSpPr>
        <p:grpSpPr>
          <a:xfrm>
            <a:off x="2277040" y="4746028"/>
            <a:ext cx="4155984" cy="1521778"/>
            <a:chOff x="0" y="0"/>
            <a:chExt cx="4155983" cy="1521776"/>
          </a:xfrm>
        </p:grpSpPr>
        <p:sp>
          <p:nvSpPr>
            <p:cNvPr id="519" name="Shape 519"/>
            <p:cNvSpPr/>
            <p:nvPr/>
          </p:nvSpPr>
          <p:spPr>
            <a:xfrm>
              <a:off x="0" y="0"/>
              <a:ext cx="4105866" cy="3708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>
                <a:defRPr sz="1800">
                  <a:solidFill>
                    <a:srgbClr val="FFFF2B"/>
                  </a:solidFill>
                  <a:latin typeface="Jokerman"/>
                  <a:ea typeface="Jokerman"/>
                  <a:cs typeface="Jokerman"/>
                  <a:sym typeface="Jokerman"/>
                </a:defRPr>
              </a:lvl1pPr>
            </a:lstStyle>
            <a:p>
              <a:pPr lvl="0">
                <a:defRPr>
                  <a:solidFill>
                    <a:srgbClr val="000000"/>
                  </a:solidFill>
                </a:defRPr>
              </a:pPr>
              <a:r>
                <a:rPr>
                  <a:solidFill>
                    <a:srgbClr val="FFFF2B"/>
                  </a:solidFill>
                </a:rPr>
                <a:t>iLETIŞIMi ENGELLEYEN FAKTÖRLER</a:t>
              </a:r>
            </a:p>
          </p:txBody>
        </p:sp>
        <p:sp>
          <p:nvSpPr>
            <p:cNvPr id="520" name="Shape 520"/>
            <p:cNvSpPr/>
            <p:nvPr/>
          </p:nvSpPr>
          <p:spPr>
            <a:xfrm flipH="1">
              <a:off x="762000" y="447675"/>
              <a:ext cx="1219202" cy="38100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round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defRPr sz="1200"/>
              </a:pPr>
              <a:endParaRPr/>
            </a:p>
          </p:txBody>
        </p:sp>
        <p:sp>
          <p:nvSpPr>
            <p:cNvPr id="521" name="Shape 521"/>
            <p:cNvSpPr/>
            <p:nvPr/>
          </p:nvSpPr>
          <p:spPr>
            <a:xfrm>
              <a:off x="2057399" y="447675"/>
              <a:ext cx="1371602" cy="38100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round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defRPr sz="1200"/>
              </a:pPr>
              <a:endParaRPr/>
            </a:p>
          </p:txBody>
        </p:sp>
        <p:sp>
          <p:nvSpPr>
            <p:cNvPr id="522" name="Shape 522"/>
            <p:cNvSpPr/>
            <p:nvPr/>
          </p:nvSpPr>
          <p:spPr>
            <a:xfrm>
              <a:off x="457200" y="909638"/>
              <a:ext cx="3698784" cy="6121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/>
            <a:p>
              <a:pPr lvl="0">
                <a:defRPr sz="1800"/>
              </a:pPr>
              <a:r>
                <a:rPr b="1" i="1">
                  <a:solidFill>
                    <a:srgbClr val="DA1F28"/>
                  </a:solidFill>
                  <a:latin typeface="Segoe Media Center Semibold"/>
                  <a:ea typeface="Segoe Media Center Semibold"/>
                  <a:cs typeface="Segoe Media Center Semibold"/>
                  <a:sym typeface="Segoe Media Center Semibold"/>
                </a:rPr>
                <a:t>Fizyolojik</a:t>
              </a:r>
              <a:r>
                <a:rPr b="1" i="1">
                  <a:solidFill>
                    <a:srgbClr val="DEF5FA"/>
                  </a:solidFill>
                  <a:latin typeface="Segoe Media Center Semibold"/>
                  <a:ea typeface="Segoe Media Center Semibold"/>
                  <a:cs typeface="Segoe Media Center Semibold"/>
                  <a:sym typeface="Segoe Media Center Semibold"/>
                </a:rPr>
                <a:t>	          </a:t>
              </a:r>
              <a:r>
                <a:rPr b="1" i="1">
                  <a:solidFill>
                    <a:srgbClr val="DA1F28"/>
                  </a:solidFill>
                  <a:latin typeface="Segoe Media Center Semibold"/>
                  <a:ea typeface="Segoe Media Center Semibold"/>
                  <a:cs typeface="Segoe Media Center Semibold"/>
                  <a:sym typeface="Segoe Media Center Semibold"/>
                </a:rPr>
                <a:t>Psikolojik</a:t>
              </a:r>
            </a:p>
            <a:p>
              <a:pPr lvl="0">
                <a:defRPr sz="1800"/>
              </a:pPr>
              <a:r>
                <a:rPr b="1">
                  <a:latin typeface="Tw Cen MT Condensed Extra Bold"/>
                  <a:ea typeface="Tw Cen MT Condensed Extra Bold"/>
                  <a:cs typeface="Tw Cen MT Condensed Extra Bold"/>
                  <a:sym typeface="Tw Cen MT Condensed Extra Bold"/>
                </a:rPr>
                <a:t>	        </a:t>
              </a:r>
            </a:p>
          </p:txBody>
        </p:sp>
      </p:grpSp>
      <p:pic>
        <p:nvPicPr>
          <p:cNvPr id="524" name="image23.jpe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638" y="2127746"/>
            <a:ext cx="4229102" cy="19177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6" name="image46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9075" y="195262"/>
            <a:ext cx="9315450" cy="1152526"/>
          </a:xfrm>
          <a:prstGeom prst="rect">
            <a:avLst/>
          </a:prstGeom>
          <a:ln w="12700">
            <a:miter lim="400000"/>
          </a:ln>
        </p:spPr>
      </p:pic>
      <p:sp>
        <p:nvSpPr>
          <p:cNvPr id="527" name="Shape 527"/>
          <p:cNvSpPr>
            <a:spLocks noGrp="1"/>
          </p:cNvSpPr>
          <p:nvPr>
            <p:ph type="body" idx="4294967295"/>
          </p:nvPr>
        </p:nvSpPr>
        <p:spPr>
          <a:xfrm>
            <a:off x="0" y="1052511"/>
            <a:ext cx="4932363" cy="548640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24461" lvl="0" indent="-424461" defTabSz="859536">
              <a:lnSpc>
                <a:spcPct val="80000"/>
              </a:lnSpc>
              <a:spcBef>
                <a:spcPts val="300"/>
              </a:spcBef>
              <a:buFont typeface="Helvetica"/>
              <a:buAutoNum type="alphaLcParenR"/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Kesintiye uğrama</a:t>
            </a:r>
          </a:p>
          <a:p>
            <a:pPr marL="424461" lvl="0" indent="-424461" defTabSz="859536">
              <a:lnSpc>
                <a:spcPct val="80000"/>
              </a:lnSpc>
              <a:spcBef>
                <a:spcPts val="300"/>
              </a:spcBef>
              <a:buFont typeface="Helvetica"/>
              <a:buAutoNum type="alphaLcParenR"/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Kötü ışıklandırılmış ortam</a:t>
            </a:r>
          </a:p>
          <a:p>
            <a:pPr marL="424461" lvl="0" indent="-424461" defTabSz="859536">
              <a:lnSpc>
                <a:spcPct val="80000"/>
              </a:lnSpc>
              <a:spcBef>
                <a:spcPts val="300"/>
              </a:spcBef>
              <a:buFont typeface="Helvetica"/>
              <a:buAutoNum type="alphaLcParenR"/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Kişinin kendini güvende hissetmediği ortamlar</a:t>
            </a:r>
          </a:p>
          <a:p>
            <a:pPr marL="424461" lvl="0" indent="-424461" defTabSz="859536">
              <a:lnSpc>
                <a:spcPct val="80000"/>
              </a:lnSpc>
              <a:spcBef>
                <a:spcPts val="300"/>
              </a:spcBef>
              <a:buFont typeface="Helvetica"/>
              <a:buAutoNum type="alphaLcParenR"/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 Zihinsel olarak konsantre olamama </a:t>
            </a:r>
            <a:r>
              <a:t>(</a:t>
            </a:r>
            <a:r>
              <a:rPr i="1"/>
              <a:t>Başka düşünceler</a:t>
            </a:r>
            <a:r>
              <a:rPr>
                <a:latin typeface="Latha"/>
                <a:ea typeface="Latha"/>
                <a:cs typeface="Latha"/>
                <a:sym typeface="Latha"/>
              </a:rPr>
              <a:t>, </a:t>
            </a:r>
            <a:r>
              <a:rPr i="1"/>
              <a:t>ilgisizlik, sıkıntı vb.)</a:t>
            </a:r>
          </a:p>
          <a:p>
            <a:pPr marL="424461" lvl="0" indent="-424461" defTabSz="859536">
              <a:lnSpc>
                <a:spcPct val="80000"/>
              </a:lnSpc>
              <a:spcBef>
                <a:spcPts val="300"/>
              </a:spcBef>
              <a:buFont typeface="Helvetica"/>
              <a:buAutoNum type="alphaLcParenR"/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Kötü yapılandırılmış mesaj, mesajın gerçek söylemek   istediğimizden cok farklı olması</a:t>
            </a:r>
          </a:p>
          <a:p>
            <a:pPr marL="424461" lvl="0" indent="-424461" defTabSz="859536">
              <a:lnSpc>
                <a:spcPct val="80000"/>
              </a:lnSpc>
              <a:spcBef>
                <a:spcPts val="300"/>
              </a:spcBef>
              <a:buFont typeface="Helvetica"/>
              <a:buAutoNum type="alphaLcParenR"/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Yanlış zamanlama </a:t>
            </a:r>
            <a:r>
              <a:t>(</a:t>
            </a:r>
            <a:r>
              <a:rPr i="1"/>
              <a:t>Mesajı vermek icin yanlış zaman seçme  ya da anlaşılması için yeterli zaman tanımama</a:t>
            </a:r>
            <a:r>
              <a:t>)</a:t>
            </a:r>
          </a:p>
          <a:p>
            <a:pPr marL="424461" lvl="0" indent="-424461" defTabSz="859536">
              <a:lnSpc>
                <a:spcPct val="80000"/>
              </a:lnSpc>
              <a:spcBef>
                <a:spcPts val="300"/>
              </a:spcBef>
              <a:buFont typeface="Helvetica"/>
              <a:buAutoNum type="alphaLcParenR"/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Gürültü</a:t>
            </a:r>
          </a:p>
          <a:p>
            <a:pPr marL="424461" lvl="0" indent="-424461" defTabSz="859536">
              <a:lnSpc>
                <a:spcPct val="80000"/>
              </a:lnSpc>
              <a:spcBef>
                <a:spcPts val="300"/>
              </a:spcBef>
              <a:buFont typeface="Helvetica"/>
              <a:buAutoNum type="alphaLcParenR"/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Çok hızlı ya da çok yavaş konuşma</a:t>
            </a:r>
          </a:p>
          <a:p>
            <a:pPr marL="424461" lvl="0" indent="-424461" defTabSz="859536">
              <a:lnSpc>
                <a:spcPct val="80000"/>
              </a:lnSpc>
              <a:spcBef>
                <a:spcPts val="300"/>
              </a:spcBef>
              <a:buFont typeface="Helvetica"/>
              <a:buAutoNum type="alphaLcParenR"/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Çok teknik ya da zor anlaşılır bir dil kullanma</a:t>
            </a:r>
          </a:p>
          <a:p>
            <a:pPr marL="424461" lvl="0" indent="-424461" defTabSz="859536">
              <a:lnSpc>
                <a:spcPct val="80000"/>
              </a:lnSpc>
              <a:spcBef>
                <a:spcPts val="300"/>
              </a:spcBef>
              <a:buFont typeface="Helvetica"/>
              <a:buAutoNum type="alphaLcParenR"/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Rahatsız bir ortam </a:t>
            </a:r>
            <a:r>
              <a:rPr i="1"/>
              <a:t>(çok sı</a:t>
            </a:r>
            <a:r>
              <a:rPr sz="1600" i="1"/>
              <a:t>cak</a:t>
            </a:r>
            <a:r>
              <a:rPr i="1"/>
              <a:t>, soğuk,kalabalık vb.)</a:t>
            </a:r>
          </a:p>
        </p:txBody>
      </p:sp>
      <p:pic>
        <p:nvPicPr>
          <p:cNvPr id="528" name="image34.jpeg" descr="0059-0506-1523-5647_TN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945062" y="1052512"/>
            <a:ext cx="4211638" cy="580548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0" name="image47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80986" y="255586"/>
            <a:ext cx="8869365" cy="1152527"/>
          </a:xfrm>
          <a:prstGeom prst="rect">
            <a:avLst/>
          </a:prstGeom>
          <a:ln w="12700">
            <a:miter lim="400000"/>
          </a:ln>
        </p:spPr>
      </p:pic>
      <p:sp>
        <p:nvSpPr>
          <p:cNvPr id="531" name="Shape 531"/>
          <p:cNvSpPr>
            <a:spLocks noGrp="1"/>
          </p:cNvSpPr>
          <p:nvPr>
            <p:ph type="body" idx="4294967295"/>
          </p:nvPr>
        </p:nvSpPr>
        <p:spPr>
          <a:xfrm>
            <a:off x="1167456" y="1150584"/>
            <a:ext cx="9067801" cy="576264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722488" indent="-722488">
              <a:buFontTx/>
              <a:buAutoNum type="arabicPeriod"/>
              <a:defRPr sz="2400" b="1">
                <a:solidFill>
                  <a:srgbClr val="33CC33"/>
                </a:solidFill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400" b="1">
                <a:solidFill>
                  <a:srgbClr val="33CC33"/>
                </a:solidFill>
              </a:rPr>
              <a:t>Doğru bildiğimiz yanlışlar</a:t>
            </a:r>
          </a:p>
        </p:txBody>
      </p:sp>
      <p:pic>
        <p:nvPicPr>
          <p:cNvPr id="532" name="image35.jpeg" descr="0109-0509-2802-4126_TN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6762" y="1844675"/>
            <a:ext cx="2443164" cy="5013325"/>
          </a:xfrm>
          <a:prstGeom prst="rect">
            <a:avLst/>
          </a:prstGeom>
          <a:ln w="12700">
            <a:miter lim="400000"/>
          </a:ln>
        </p:spPr>
      </p:pic>
      <p:sp>
        <p:nvSpPr>
          <p:cNvPr id="533" name="Shape 533"/>
          <p:cNvSpPr/>
          <p:nvPr/>
        </p:nvSpPr>
        <p:spPr>
          <a:xfrm>
            <a:off x="2339975" y="1844675"/>
            <a:ext cx="2232025" cy="5013325"/>
          </a:xfrm>
          <a:prstGeom prst="rect">
            <a:avLst/>
          </a:prstGeom>
          <a:solidFill>
            <a:srgbClr val="FF0066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lvl="0" algn="ctr">
              <a:defRPr sz="18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34" name="Shape 534"/>
          <p:cNvSpPr/>
          <p:nvPr/>
        </p:nvSpPr>
        <p:spPr>
          <a:xfrm>
            <a:off x="7019925" y="1844675"/>
            <a:ext cx="2124075" cy="5013325"/>
          </a:xfrm>
          <a:prstGeom prst="rect">
            <a:avLst/>
          </a:prstGeom>
          <a:solidFill>
            <a:srgbClr val="CC00FF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lvl="0" algn="ctr">
              <a:defRPr sz="18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535" name="image36.jpeg" descr="0018-0504-2017-2738_TN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1844675"/>
            <a:ext cx="2355850" cy="5013325"/>
          </a:xfrm>
          <a:prstGeom prst="rect">
            <a:avLst/>
          </a:prstGeom>
          <a:ln w="12700">
            <a:miter lim="400000"/>
          </a:ln>
        </p:spPr>
      </p:pic>
      <p:sp>
        <p:nvSpPr>
          <p:cNvPr id="536" name="Shape 536"/>
          <p:cNvSpPr/>
          <p:nvPr/>
        </p:nvSpPr>
        <p:spPr>
          <a:xfrm>
            <a:off x="-396876" y="5084762"/>
            <a:ext cx="2735265" cy="1488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marL="457200" indent="-457200">
              <a:defRPr sz="18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0000"/>
                </a:solidFill>
              </a:rPr>
              <a:t>       a. Bütün yaşamımız boyunca iletişimde bulunduk, dolayısıyla bu konuda iyiyiz.</a:t>
            </a:r>
          </a:p>
        </p:txBody>
      </p:sp>
      <p:sp>
        <p:nvSpPr>
          <p:cNvPr id="537" name="Shape 537"/>
          <p:cNvSpPr/>
          <p:nvPr/>
        </p:nvSpPr>
        <p:spPr>
          <a:xfrm>
            <a:off x="2411411" y="3141661"/>
            <a:ext cx="2087564" cy="1488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 algn="ctr"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b.</a:t>
            </a:r>
            <a:r>
              <a:rPr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 </a:t>
            </a: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Yavaş yavaş ama yüksek sesle konuşursak anlaşılacağımıza inanırız.</a:t>
            </a:r>
          </a:p>
        </p:txBody>
      </p:sp>
      <p:sp>
        <p:nvSpPr>
          <p:cNvPr id="538" name="Shape 538"/>
          <p:cNvSpPr/>
          <p:nvPr/>
        </p:nvSpPr>
        <p:spPr>
          <a:xfrm>
            <a:off x="4340225" y="3916362"/>
            <a:ext cx="2916239" cy="1209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1" indent="457200">
              <a:spcBef>
                <a:spcPts val="400"/>
              </a:spcBef>
              <a:defRPr sz="1800"/>
            </a:pPr>
            <a:r>
              <a:rPr b="1">
                <a:solidFill>
                  <a:srgbClr val="9E161D"/>
                </a:solidFill>
                <a:latin typeface="Maiandra GD"/>
                <a:ea typeface="Maiandra GD"/>
                <a:cs typeface="Maiandra GD"/>
                <a:sym typeface="Maiandra GD"/>
              </a:rPr>
              <a:t>c)    Bizi dikkatle dinleyen herkesin bizi anlayacağına                  inanırız.</a:t>
            </a:r>
          </a:p>
        </p:txBody>
      </p:sp>
      <p:sp>
        <p:nvSpPr>
          <p:cNvPr id="539" name="Shape 539"/>
          <p:cNvSpPr/>
          <p:nvPr/>
        </p:nvSpPr>
        <p:spPr>
          <a:xfrm>
            <a:off x="7097711" y="3148011"/>
            <a:ext cx="1968502" cy="1209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spcBef>
                <a:spcPts val="1000"/>
              </a:spcBef>
              <a:defRPr sz="1800" b="1">
                <a:solidFill>
                  <a:srgbClr val="DA1F28"/>
                </a:solidFill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DA1F28"/>
                </a:solidFill>
              </a:rPr>
              <a:t>d. Eğer basit bir dil kullanırsak anlaşılacağımıza inanırız.</a:t>
            </a:r>
          </a:p>
        </p:txBody>
      </p:sp>
    </p:spTree>
  </p:cSld>
  <p:clrMapOvr>
    <a:masterClrMapping/>
  </p:clrMapOvr>
  <p:transition>
    <p:dissolve/>
  </p:transition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Shape 541"/>
          <p:cNvSpPr/>
          <p:nvPr/>
        </p:nvSpPr>
        <p:spPr>
          <a:xfrm>
            <a:off x="5108986" y="1247176"/>
            <a:ext cx="2592324" cy="26637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8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66"/>
          </a:solidFill>
          <a:ln w="12700" cap="sq">
            <a:solidFill/>
            <a:round/>
          </a:ln>
          <a:effectLst>
            <a:outerShdw blurRad="63500" rotWithShape="0">
              <a:srgbClr val="DEF5FA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lvl="0" algn="ctr">
              <a:defRPr sz="18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42" name="Shape 542"/>
          <p:cNvSpPr>
            <a:spLocks noGrp="1"/>
          </p:cNvSpPr>
          <p:nvPr>
            <p:ph type="body" idx="4294967295"/>
          </p:nvPr>
        </p:nvSpPr>
        <p:spPr>
          <a:xfrm>
            <a:off x="669924" y="288719"/>
            <a:ext cx="1798640" cy="647702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609600" indent="-609600">
              <a:buSzTx/>
              <a:buNone/>
              <a:defRPr sz="2400" b="1" i="1">
                <a:solidFill>
                  <a:srgbClr val="33CC33"/>
                </a:solidFill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sz="1800" b="0" i="0">
                <a:solidFill>
                  <a:srgbClr val="000000"/>
                </a:solidFill>
              </a:defRPr>
            </a:pPr>
            <a:r>
              <a:rPr sz="2400" b="1" i="1">
                <a:solidFill>
                  <a:srgbClr val="33CC33"/>
                </a:solidFill>
              </a:rPr>
              <a:t>2. Tutum</a:t>
            </a:r>
          </a:p>
        </p:txBody>
      </p:sp>
      <p:pic>
        <p:nvPicPr>
          <p:cNvPr id="543" name="image48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316287" y="96836"/>
            <a:ext cx="8199439" cy="1208089"/>
          </a:xfrm>
          <a:prstGeom prst="rect">
            <a:avLst/>
          </a:prstGeom>
          <a:ln w="12700">
            <a:miter lim="400000"/>
          </a:ln>
        </p:spPr>
      </p:pic>
      <p:sp>
        <p:nvSpPr>
          <p:cNvPr id="544" name="Shape 544"/>
          <p:cNvSpPr/>
          <p:nvPr/>
        </p:nvSpPr>
        <p:spPr>
          <a:xfrm>
            <a:off x="-35" y="1052476"/>
            <a:ext cx="2736781" cy="28082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C00FF"/>
          </a:solidFill>
          <a:ln w="12700" cap="sq">
            <a:solidFill>
              <a:srgbClr val="33CC33"/>
            </a:solidFill>
            <a:round/>
          </a:ln>
          <a:effectLst>
            <a:outerShdw blurRad="63500" rotWithShape="0">
              <a:srgbClr val="DEF5FA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lvl="0">
              <a:defRPr sz="18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545" name="Shape 545"/>
          <p:cNvSpPr/>
          <p:nvPr/>
        </p:nvSpPr>
        <p:spPr>
          <a:xfrm>
            <a:off x="-252413" y="1268412"/>
            <a:ext cx="2720976" cy="19508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marL="457200" indent="-457200" algn="ctr">
              <a:spcBef>
                <a:spcPts val="1000"/>
              </a:spcBef>
              <a:defRPr sz="18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b="0"/>
            </a:pPr>
            <a:r>
              <a:rPr b="1"/>
              <a:t>        Söyleyeceğimiz        şeyin önemli olduğuna ve bu yüzden alıcının dağılmayan dikkate sahip olduğuna inanırız.</a:t>
            </a:r>
          </a:p>
        </p:txBody>
      </p:sp>
      <p:sp>
        <p:nvSpPr>
          <p:cNvPr id="546" name="Shape 546"/>
          <p:cNvSpPr/>
          <p:nvPr/>
        </p:nvSpPr>
        <p:spPr>
          <a:xfrm>
            <a:off x="1692241" y="2925728"/>
            <a:ext cx="2592324" cy="26637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8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66"/>
          </a:solidFill>
          <a:ln w="12700" cap="sq">
            <a:solidFill/>
            <a:round/>
          </a:ln>
          <a:effectLst>
            <a:outerShdw blurRad="63500" rotWithShape="0">
              <a:srgbClr val="DEF5FA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lvl="0" algn="ctr">
              <a:defRPr sz="18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47" name="Shape 547"/>
          <p:cNvSpPr/>
          <p:nvPr/>
        </p:nvSpPr>
        <p:spPr>
          <a:xfrm>
            <a:off x="1763711" y="3444875"/>
            <a:ext cx="2374902" cy="19508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800" b="1">
                <a:solidFill>
                  <a:srgbClr val="2DA2B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2DA2BF"/>
                </a:solidFill>
              </a:rPr>
              <a:t>Alıcının ya konu hakkında hiçbir bilgisi olmadığına ya da bizim sahip olduğumuz bilgiye sahip olduğuna inanırız.</a:t>
            </a:r>
          </a:p>
        </p:txBody>
      </p:sp>
      <p:sp>
        <p:nvSpPr>
          <p:cNvPr id="548" name="Shape 548"/>
          <p:cNvSpPr/>
          <p:nvPr/>
        </p:nvSpPr>
        <p:spPr>
          <a:xfrm>
            <a:off x="4915384" y="1737042"/>
            <a:ext cx="3168652" cy="14174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marL="457200" indent="-457200">
              <a:defRPr sz="1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0000"/>
                </a:solidFill>
              </a:rPr>
              <a:t>       Biz ne hakkında konuştuğumuzu bildiğimiz için                               alıcının da bildiğine inanırız.</a:t>
            </a:r>
          </a:p>
        </p:txBody>
      </p:sp>
      <p:sp>
        <p:nvSpPr>
          <p:cNvPr id="549" name="Shape 549"/>
          <p:cNvSpPr/>
          <p:nvPr/>
        </p:nvSpPr>
        <p:spPr>
          <a:xfrm>
            <a:off x="6300751" y="4002737"/>
            <a:ext cx="2843142" cy="26637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DA1F28"/>
          </a:solidFill>
          <a:ln w="12700" cap="sq"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550" name="Shape 550"/>
          <p:cNvSpPr/>
          <p:nvPr/>
        </p:nvSpPr>
        <p:spPr>
          <a:xfrm>
            <a:off x="6434137" y="4533674"/>
            <a:ext cx="2576514" cy="19508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8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b="0"/>
            </a:pPr>
            <a:r>
              <a:rPr b="1"/>
              <a:t> Alıcı bizden hoşlandığı  ve/veya sevdiği  ve/veya saygı duyduğu için söylediğimiz her şeyi kabul edeceğine inanırız.</a:t>
            </a:r>
          </a:p>
        </p:txBody>
      </p:sp>
    </p:spTree>
  </p:cSld>
  <p:clrMapOvr>
    <a:masterClrMapping/>
  </p:clrMapOvr>
  <p:transition>
    <p:dissolve/>
  </p:transition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Shape 552"/>
          <p:cNvSpPr/>
          <p:nvPr/>
        </p:nvSpPr>
        <p:spPr>
          <a:xfrm>
            <a:off x="4043988" y="3800261"/>
            <a:ext cx="4930770" cy="34701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462" y="4342"/>
                </a:moveTo>
                <a:lnTo>
                  <a:pt x="9722" y="1887"/>
                </a:lnTo>
                <a:lnTo>
                  <a:pt x="8550" y="6382"/>
                </a:lnTo>
                <a:lnTo>
                  <a:pt x="4502" y="3625"/>
                </a:lnTo>
                <a:lnTo>
                  <a:pt x="5372" y="7817"/>
                </a:lnTo>
                <a:lnTo>
                  <a:pt x="1172" y="8270"/>
                </a:lnTo>
                <a:lnTo>
                  <a:pt x="3935" y="11592"/>
                </a:lnTo>
                <a:lnTo>
                  <a:pt x="0" y="12877"/>
                </a:lnTo>
                <a:lnTo>
                  <a:pt x="3330" y="15370"/>
                </a:lnTo>
                <a:lnTo>
                  <a:pt x="1285" y="17825"/>
                </a:lnTo>
                <a:lnTo>
                  <a:pt x="4805" y="18240"/>
                </a:lnTo>
                <a:lnTo>
                  <a:pt x="4917" y="21600"/>
                </a:lnTo>
                <a:lnTo>
                  <a:pt x="7527" y="18125"/>
                </a:lnTo>
                <a:lnTo>
                  <a:pt x="8700" y="19712"/>
                </a:lnTo>
                <a:lnTo>
                  <a:pt x="9872" y="17370"/>
                </a:lnTo>
                <a:lnTo>
                  <a:pt x="11612" y="18842"/>
                </a:lnTo>
                <a:lnTo>
                  <a:pt x="12180" y="15935"/>
                </a:lnTo>
                <a:lnTo>
                  <a:pt x="14942" y="17370"/>
                </a:lnTo>
                <a:lnTo>
                  <a:pt x="14640" y="14350"/>
                </a:lnTo>
                <a:lnTo>
                  <a:pt x="18877" y="15632"/>
                </a:lnTo>
                <a:lnTo>
                  <a:pt x="16380" y="12310"/>
                </a:lnTo>
                <a:lnTo>
                  <a:pt x="18270" y="11290"/>
                </a:lnTo>
                <a:lnTo>
                  <a:pt x="16985" y="9402"/>
                </a:lnTo>
                <a:lnTo>
                  <a:pt x="21600" y="6645"/>
                </a:lnTo>
                <a:lnTo>
                  <a:pt x="16380" y="6532"/>
                </a:lnTo>
                <a:lnTo>
                  <a:pt x="18007" y="3172"/>
                </a:lnTo>
                <a:lnTo>
                  <a:pt x="14525" y="5777"/>
                </a:lnTo>
                <a:lnTo>
                  <a:pt x="14790" y="0"/>
                </a:lnTo>
                <a:close/>
              </a:path>
            </a:pathLst>
          </a:custGeom>
          <a:gradFill>
            <a:gsLst>
              <a:gs pos="0">
                <a:srgbClr val="DA1F28"/>
              </a:gs>
              <a:gs pos="100000">
                <a:srgbClr val="DEF5FA"/>
              </a:gs>
            </a:gsLst>
            <a:lin ang="16200000"/>
          </a:gradFill>
          <a:ln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553" name="Shape 553"/>
          <p:cNvSpPr>
            <a:spLocks noGrp="1"/>
          </p:cNvSpPr>
          <p:nvPr>
            <p:ph type="body" idx="4294967295"/>
          </p:nvPr>
        </p:nvSpPr>
        <p:spPr>
          <a:xfrm>
            <a:off x="300833" y="480122"/>
            <a:ext cx="2452691" cy="871538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609600" indent="-609600">
              <a:buSzTx/>
              <a:buNone/>
              <a:defRPr sz="2800" b="1" i="1">
                <a:solidFill>
                  <a:srgbClr val="33CC33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pPr lvl="0">
              <a:defRPr sz="1800" b="0" i="0">
                <a:solidFill>
                  <a:srgbClr val="000000"/>
                </a:solidFill>
              </a:defRPr>
            </a:pPr>
            <a:r>
              <a:rPr sz="2800" b="1" i="1">
                <a:solidFill>
                  <a:srgbClr val="33CC33"/>
                </a:solidFill>
              </a:rPr>
              <a:t>3. Kişilik</a:t>
            </a:r>
          </a:p>
        </p:txBody>
      </p:sp>
      <p:pic>
        <p:nvPicPr>
          <p:cNvPr id="554" name="image49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659685" y="367410"/>
            <a:ext cx="7699377" cy="1096963"/>
          </a:xfrm>
          <a:prstGeom prst="rect">
            <a:avLst/>
          </a:prstGeom>
          <a:ln w="12700">
            <a:miter lim="400000"/>
          </a:ln>
        </p:spPr>
      </p:pic>
      <p:pic>
        <p:nvPicPr>
          <p:cNvPr id="555" name="image37.jpeg" descr="0015-0402-1210-0018_TN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05132" y="1773470"/>
            <a:ext cx="3671890" cy="4465638"/>
          </a:xfrm>
          <a:prstGeom prst="rect">
            <a:avLst/>
          </a:prstGeom>
          <a:ln w="12700">
            <a:miter lim="400000"/>
          </a:ln>
        </p:spPr>
      </p:pic>
      <p:sp>
        <p:nvSpPr>
          <p:cNvPr id="556" name="Shape 556"/>
          <p:cNvSpPr/>
          <p:nvPr/>
        </p:nvSpPr>
        <p:spPr>
          <a:xfrm>
            <a:off x="3952876" y="1043744"/>
            <a:ext cx="4930770" cy="34701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462" y="4342"/>
                </a:moveTo>
                <a:lnTo>
                  <a:pt x="9722" y="1887"/>
                </a:lnTo>
                <a:lnTo>
                  <a:pt x="8550" y="6382"/>
                </a:lnTo>
                <a:lnTo>
                  <a:pt x="4502" y="3625"/>
                </a:lnTo>
                <a:lnTo>
                  <a:pt x="5372" y="7817"/>
                </a:lnTo>
                <a:lnTo>
                  <a:pt x="1172" y="8270"/>
                </a:lnTo>
                <a:lnTo>
                  <a:pt x="3935" y="11592"/>
                </a:lnTo>
                <a:lnTo>
                  <a:pt x="0" y="12877"/>
                </a:lnTo>
                <a:lnTo>
                  <a:pt x="3330" y="15370"/>
                </a:lnTo>
                <a:lnTo>
                  <a:pt x="1285" y="17825"/>
                </a:lnTo>
                <a:lnTo>
                  <a:pt x="4805" y="18240"/>
                </a:lnTo>
                <a:lnTo>
                  <a:pt x="4917" y="21600"/>
                </a:lnTo>
                <a:lnTo>
                  <a:pt x="7527" y="18125"/>
                </a:lnTo>
                <a:lnTo>
                  <a:pt x="8700" y="19712"/>
                </a:lnTo>
                <a:lnTo>
                  <a:pt x="9872" y="17370"/>
                </a:lnTo>
                <a:lnTo>
                  <a:pt x="11612" y="18842"/>
                </a:lnTo>
                <a:lnTo>
                  <a:pt x="12180" y="15935"/>
                </a:lnTo>
                <a:lnTo>
                  <a:pt x="14942" y="17370"/>
                </a:lnTo>
                <a:lnTo>
                  <a:pt x="14640" y="14350"/>
                </a:lnTo>
                <a:lnTo>
                  <a:pt x="18877" y="15632"/>
                </a:lnTo>
                <a:lnTo>
                  <a:pt x="16380" y="12310"/>
                </a:lnTo>
                <a:lnTo>
                  <a:pt x="18270" y="11290"/>
                </a:lnTo>
                <a:lnTo>
                  <a:pt x="16985" y="9402"/>
                </a:lnTo>
                <a:lnTo>
                  <a:pt x="21600" y="6645"/>
                </a:lnTo>
                <a:lnTo>
                  <a:pt x="16380" y="6532"/>
                </a:lnTo>
                <a:lnTo>
                  <a:pt x="18007" y="3172"/>
                </a:lnTo>
                <a:lnTo>
                  <a:pt x="14525" y="5777"/>
                </a:lnTo>
                <a:lnTo>
                  <a:pt x="14790" y="0"/>
                </a:lnTo>
                <a:close/>
              </a:path>
            </a:pathLst>
          </a:custGeom>
          <a:gradFill>
            <a:gsLst>
              <a:gs pos="0">
                <a:srgbClr val="DA1F28"/>
              </a:gs>
              <a:gs pos="100000">
                <a:srgbClr val="DEF5FA"/>
              </a:gs>
            </a:gsLst>
            <a:lin ang="16200000"/>
          </a:gradFill>
          <a:ln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557" name="Shape 557"/>
          <p:cNvSpPr/>
          <p:nvPr/>
        </p:nvSpPr>
        <p:spPr>
          <a:xfrm>
            <a:off x="4913312" y="2453686"/>
            <a:ext cx="3009902" cy="650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>
              <a:spcBef>
                <a:spcPts val="1000"/>
              </a:spcBef>
              <a:defRPr sz="1800"/>
            </a:pPr>
            <a:r>
              <a:rPr>
                <a:latin typeface="Maiandra GD"/>
                <a:ea typeface="Maiandra GD"/>
                <a:cs typeface="Maiandra GD"/>
                <a:sym typeface="Maiandra GD"/>
              </a:rPr>
              <a:t> </a:t>
            </a: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Mesajımızı bizim almak istediğimiz gibi iletiriz.</a:t>
            </a:r>
          </a:p>
        </p:txBody>
      </p:sp>
      <p:sp>
        <p:nvSpPr>
          <p:cNvPr id="558" name="Shape 558"/>
          <p:cNvSpPr/>
          <p:nvPr/>
        </p:nvSpPr>
        <p:spPr>
          <a:xfrm>
            <a:off x="5109704" y="5210202"/>
            <a:ext cx="3095626" cy="650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>
              <a:defRPr sz="1800"/>
            </a:pPr>
            <a:r>
              <a:rPr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 </a:t>
            </a: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Alıcının önyargılarını umursamayız.</a:t>
            </a:r>
          </a:p>
        </p:txBody>
      </p:sp>
    </p:spTree>
  </p:cSld>
  <p:clrMapOvr>
    <a:masterClrMapping/>
  </p:clrMapOvr>
  <p:transition>
    <p:dissolve/>
  </p:transition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0" name="image38.jpeg" descr="0109-0510-0109-0345_TN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52414" y="0"/>
            <a:ext cx="4643439" cy="3440113"/>
          </a:xfrm>
          <a:prstGeom prst="rect">
            <a:avLst/>
          </a:prstGeom>
          <a:ln w="12700">
            <a:miter lim="400000"/>
          </a:ln>
        </p:spPr>
      </p:pic>
      <p:sp>
        <p:nvSpPr>
          <p:cNvPr id="561" name="Shape 561"/>
          <p:cNvSpPr>
            <a:spLocks noGrp="1"/>
          </p:cNvSpPr>
          <p:nvPr>
            <p:ph type="body" idx="4294967295"/>
          </p:nvPr>
        </p:nvSpPr>
        <p:spPr>
          <a:xfrm>
            <a:off x="104786" y="2330260"/>
            <a:ext cx="9039216" cy="513099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609600" lvl="0" indent="-609600">
              <a:lnSpc>
                <a:spcPct val="80000"/>
              </a:lnSpc>
              <a:buSzTx/>
              <a:buNone/>
              <a:defRPr sz="1800"/>
            </a:pPr>
            <a:r>
              <a:rPr sz="2000" b="1" i="1">
                <a:solidFill>
                  <a:srgbClr val="3ECD0B"/>
                </a:solidFill>
                <a:latin typeface="Maiandra GD"/>
                <a:ea typeface="Maiandra GD"/>
                <a:cs typeface="Maiandra GD"/>
                <a:sym typeface="Maiandra GD"/>
              </a:rPr>
              <a:t>                                             </a:t>
            </a:r>
            <a:r>
              <a:rPr sz="2400" b="1" i="1">
                <a:solidFill>
                  <a:srgbClr val="AE1920"/>
                </a:solidFill>
                <a:latin typeface="Maiandra GD"/>
                <a:ea typeface="Maiandra GD"/>
                <a:cs typeface="Maiandra GD"/>
                <a:sym typeface="Maiandra GD"/>
              </a:rPr>
              <a:t>Algı, Deneyim ve Geçmiş Yaşantılarımız</a:t>
            </a:r>
            <a:endParaRPr sz="2400" b="1" i="1">
              <a:solidFill>
                <a:srgbClr val="3ECD0B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609600" lvl="0" indent="-609600">
              <a:lnSpc>
                <a:spcPct val="80000"/>
              </a:lnSpc>
              <a:buSzTx/>
              <a:buNone/>
              <a:defRPr sz="1800"/>
            </a:pPr>
            <a:endParaRPr sz="2400" b="1" i="1">
              <a:solidFill>
                <a:srgbClr val="DA1F28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609600" lvl="0" indent="-609600">
              <a:lnSpc>
                <a:spcPct val="80000"/>
              </a:lnSpc>
              <a:buSzTx/>
              <a:buNone/>
              <a:defRPr sz="1800"/>
            </a:pPr>
            <a:r>
              <a:rPr sz="2000" b="1">
                <a:latin typeface="Maiandra GD"/>
                <a:ea typeface="Maiandra GD"/>
                <a:cs typeface="Maiandra GD"/>
                <a:sym typeface="Maiandra GD"/>
              </a:rPr>
              <a:t>a. Ne işitmek istersek, onu işitiriz.</a:t>
            </a:r>
          </a:p>
          <a:p>
            <a:pPr marL="609600" lvl="0" indent="-609600">
              <a:lnSpc>
                <a:spcPct val="80000"/>
              </a:lnSpc>
              <a:buSzTx/>
              <a:buNone/>
              <a:defRPr sz="1800"/>
            </a:pPr>
            <a:endParaRPr sz="2000" b="1">
              <a:latin typeface="Maiandra GD"/>
              <a:ea typeface="Maiandra GD"/>
              <a:cs typeface="Maiandra GD"/>
              <a:sym typeface="Maiandra GD"/>
            </a:endParaRPr>
          </a:p>
          <a:p>
            <a:pPr marL="609600" lvl="0" indent="-609600">
              <a:lnSpc>
                <a:spcPct val="80000"/>
              </a:lnSpc>
              <a:buSzTx/>
              <a:buNone/>
              <a:defRPr sz="1800"/>
            </a:pPr>
            <a:r>
              <a:rPr sz="2000" b="1">
                <a:latin typeface="Maiandra GD"/>
                <a:ea typeface="Maiandra GD"/>
                <a:cs typeface="Maiandra GD"/>
                <a:sym typeface="Maiandra GD"/>
              </a:rPr>
              <a:t>b.  Sözcükleri ve gerçekleri kendi yaşam deneyimlerimize ve bilgilerimize göre değiştirerek algılarız.</a:t>
            </a:r>
          </a:p>
          <a:p>
            <a:pPr marL="609600" lvl="0" indent="-609600">
              <a:lnSpc>
                <a:spcPct val="80000"/>
              </a:lnSpc>
              <a:buSzTx/>
              <a:buNone/>
              <a:defRPr sz="1800"/>
            </a:pPr>
            <a:endParaRPr sz="2000" b="1">
              <a:latin typeface="Maiandra GD"/>
              <a:ea typeface="Maiandra GD"/>
              <a:cs typeface="Maiandra GD"/>
              <a:sym typeface="Maiandra GD"/>
            </a:endParaRPr>
          </a:p>
          <a:p>
            <a:pPr marL="609600" lvl="0" indent="-609600">
              <a:lnSpc>
                <a:spcPct val="80000"/>
              </a:lnSpc>
              <a:buSzTx/>
              <a:buNone/>
              <a:defRPr sz="1800"/>
            </a:pPr>
            <a:r>
              <a:rPr sz="2000" b="1">
                <a:latin typeface="Maiandra GD"/>
                <a:ea typeface="Maiandra GD"/>
                <a:cs typeface="Maiandra GD"/>
                <a:sym typeface="Maiandra GD"/>
              </a:rPr>
              <a:t>c.   Bizim tutumlarımızla ilgili olmayan düşünce ve gerçekleri önemli kabul etmeyip yok sayma yoluna gideriz.</a:t>
            </a:r>
          </a:p>
          <a:p>
            <a:pPr marL="609600" lvl="0" indent="-609600">
              <a:lnSpc>
                <a:spcPct val="80000"/>
              </a:lnSpc>
              <a:buSzTx/>
              <a:buNone/>
              <a:defRPr sz="1800"/>
            </a:pPr>
            <a:endParaRPr sz="2000" b="1">
              <a:latin typeface="Maiandra GD"/>
              <a:ea typeface="Maiandra GD"/>
              <a:cs typeface="Maiandra GD"/>
              <a:sym typeface="Maiandra GD"/>
            </a:endParaRPr>
          </a:p>
          <a:p>
            <a:pPr marL="609600" lvl="0" indent="-609600">
              <a:lnSpc>
                <a:spcPct val="80000"/>
              </a:lnSpc>
              <a:buSzTx/>
              <a:buNone/>
              <a:defRPr sz="1800"/>
            </a:pPr>
            <a:r>
              <a:rPr sz="2000" b="1">
                <a:latin typeface="Maiandra GD"/>
                <a:ea typeface="Maiandra GD"/>
                <a:cs typeface="Maiandra GD"/>
                <a:sym typeface="Maiandra GD"/>
              </a:rPr>
              <a:t>d.    Tutumlarımızı belirleyen geçmis deneyimlerimizdir. Sonuçta tutumumuz mesajı nasıl yorumladığımızı belirler ve bu doğrultuda davranışlarımızı kontrol eder.</a:t>
            </a:r>
          </a:p>
        </p:txBody>
      </p:sp>
      <p:pic>
        <p:nvPicPr>
          <p:cNvPr id="562" name="image50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505814" y="-203753"/>
            <a:ext cx="10655302" cy="15367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4" name="image39.jpeg" descr="Work Stock Photo: Pressure Black and White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565" name="Shape 565"/>
          <p:cNvSpPr>
            <a:spLocks noGrp="1"/>
          </p:cNvSpPr>
          <p:nvPr>
            <p:ph type="body" idx="4294967295"/>
          </p:nvPr>
        </p:nvSpPr>
        <p:spPr>
          <a:xfrm>
            <a:off x="-623889" y="1773236"/>
            <a:ext cx="4619628" cy="388620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983386" lvl="0" indent="-983386" algn="ctr">
              <a:buChar char=""/>
              <a:defRPr sz="1800"/>
            </a:pPr>
            <a:r>
              <a:rPr sz="2800" b="1" i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Duygu</a:t>
            </a:r>
          </a:p>
          <a:p>
            <a:pPr marL="609600" lvl="0" indent="-609600" algn="ctr">
              <a:buSzTx/>
              <a:buNone/>
              <a:defRPr sz="1800"/>
            </a:pPr>
            <a:r>
              <a:rPr sz="2400" b="1">
                <a:solidFill>
                  <a:srgbClr val="FF0000"/>
                </a:solidFill>
                <a:latin typeface="Maiandra GD"/>
                <a:ea typeface="Maiandra GD"/>
                <a:cs typeface="Maiandra GD"/>
                <a:sym typeface="Maiandra GD"/>
              </a:rPr>
              <a:t>	</a:t>
            </a:r>
            <a:r>
              <a:rPr sz="2400" b="1">
                <a:solidFill>
                  <a:srgbClr val="000066"/>
                </a:solidFill>
                <a:latin typeface="Maiandra GD"/>
                <a:ea typeface="Maiandra GD"/>
                <a:cs typeface="Maiandra GD"/>
                <a:sym typeface="Maiandra GD"/>
              </a:rPr>
              <a:t>Mutlu ya da üzgün olmamız mesajı farklı şekillerde yorumlamamıza yol açar.</a:t>
            </a:r>
          </a:p>
        </p:txBody>
      </p:sp>
      <p:pic>
        <p:nvPicPr>
          <p:cNvPr id="566" name="image50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41741" y="450850"/>
            <a:ext cx="10655302" cy="15367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8" name="image51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73150" y="554037"/>
            <a:ext cx="10290175" cy="1208088"/>
          </a:xfrm>
          <a:prstGeom prst="rect">
            <a:avLst/>
          </a:prstGeom>
          <a:ln w="12700">
            <a:miter lim="400000"/>
          </a:ln>
        </p:spPr>
      </p:pic>
      <p:sp>
        <p:nvSpPr>
          <p:cNvPr id="569" name="Shape 569"/>
          <p:cNvSpPr>
            <a:spLocks noGrp="1"/>
          </p:cNvSpPr>
          <p:nvPr>
            <p:ph type="body" idx="4294967295"/>
          </p:nvPr>
        </p:nvSpPr>
        <p:spPr>
          <a:xfrm>
            <a:off x="681036" y="2471736"/>
            <a:ext cx="7929565" cy="340360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983386" lvl="0" indent="-983386">
              <a:buChar char=""/>
              <a:defRPr sz="1800"/>
            </a:pPr>
            <a:r>
              <a:rPr sz="2800" b="1" i="1">
                <a:solidFill>
                  <a:srgbClr val="AE1920"/>
                </a:solidFill>
                <a:latin typeface="Maiandra GD"/>
                <a:ea typeface="Maiandra GD"/>
                <a:cs typeface="Maiandra GD"/>
                <a:sym typeface="Maiandra GD"/>
              </a:rPr>
              <a:t>Kişilik</a:t>
            </a:r>
          </a:p>
          <a:p>
            <a:pPr marL="722488" lvl="0" indent="-722488">
              <a:buFont typeface="Helvetica"/>
              <a:buAutoNum type="alphaLcParenR"/>
              <a:defRPr sz="1800"/>
            </a:pPr>
            <a:r>
              <a:rPr sz="2400" b="1">
                <a:latin typeface="Maiandra GD"/>
                <a:ea typeface="Maiandra GD"/>
                <a:cs typeface="Maiandra GD"/>
                <a:sym typeface="Maiandra GD"/>
              </a:rPr>
              <a:t>En iyi tanıdığımız kişi kendimizdir.</a:t>
            </a:r>
          </a:p>
          <a:p>
            <a:pPr marL="722488" lvl="0" indent="-722488">
              <a:buFont typeface="Helvetica"/>
              <a:buAutoNum type="alphaLcParenR"/>
              <a:defRPr sz="1800"/>
            </a:pPr>
            <a:r>
              <a:rPr sz="2400" b="1">
                <a:latin typeface="Maiandra GD"/>
                <a:ea typeface="Maiandra GD"/>
                <a:cs typeface="Maiandra GD"/>
                <a:sym typeface="Maiandra GD"/>
              </a:rPr>
              <a:t>Mesajı sanki gönderici biz gibi algılama                  eğilimindeyizdir.</a:t>
            </a:r>
          </a:p>
          <a:p>
            <a:pPr marL="722488" lvl="0" indent="-722488">
              <a:buFont typeface="Helvetica"/>
              <a:buAutoNum type="alphaLcParenR"/>
              <a:defRPr sz="1800"/>
            </a:pPr>
            <a:r>
              <a:rPr sz="2400" b="1">
                <a:latin typeface="Maiandra GD"/>
                <a:ea typeface="Maiandra GD"/>
                <a:cs typeface="Maiandra GD"/>
                <a:sym typeface="Maiandra GD"/>
              </a:rPr>
              <a:t>Kişiliğimiz mesajı nasıl algıladığımızı ve bu doğrultuda nasıl davranacağımızı belirler.</a:t>
            </a:r>
          </a:p>
        </p:txBody>
      </p:sp>
    </p:spTree>
  </p:cSld>
  <p:clrMapOvr>
    <a:masterClrMapping/>
  </p:clrMapOvr>
  <p:transition>
    <p:dissolve/>
  </p:transition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" name="Group 573"/>
          <p:cNvGrpSpPr/>
          <p:nvPr/>
        </p:nvGrpSpPr>
        <p:grpSpPr>
          <a:xfrm>
            <a:off x="360361" y="4365622"/>
            <a:ext cx="3563446" cy="2184101"/>
            <a:chOff x="0" y="-1"/>
            <a:chExt cx="3563444" cy="2184100"/>
          </a:xfrm>
        </p:grpSpPr>
        <p:sp>
          <p:nvSpPr>
            <p:cNvPr id="571" name="Shape 571"/>
            <p:cNvSpPr/>
            <p:nvPr/>
          </p:nvSpPr>
          <p:spPr>
            <a:xfrm>
              <a:off x="-1" y="-2"/>
              <a:ext cx="3563446" cy="2184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599" extrusionOk="0">
                  <a:moveTo>
                    <a:pt x="1949" y="7181"/>
                  </a:moveTo>
                  <a:cubicBezTo>
                    <a:pt x="841" y="7337"/>
                    <a:pt x="0" y="8614"/>
                    <a:pt x="0" y="10138"/>
                  </a:cubicBezTo>
                  <a:cubicBezTo>
                    <a:pt x="-1" y="11193"/>
                    <a:pt x="409" y="12170"/>
                    <a:pt x="1074" y="12703"/>
                  </a:cubicBezTo>
                  <a:lnTo>
                    <a:pt x="1063" y="12669"/>
                  </a:lnTo>
                  <a:cubicBezTo>
                    <a:pt x="685" y="13218"/>
                    <a:pt x="475" y="13941"/>
                    <a:pt x="475" y="14691"/>
                  </a:cubicBezTo>
                  <a:cubicBezTo>
                    <a:pt x="475" y="16327"/>
                    <a:pt x="1451" y="17652"/>
                    <a:pt x="2655" y="17652"/>
                  </a:cubicBezTo>
                  <a:cubicBezTo>
                    <a:pt x="2739" y="17652"/>
                    <a:pt x="2824" y="17645"/>
                    <a:pt x="2909" y="17631"/>
                  </a:cubicBezTo>
                  <a:lnTo>
                    <a:pt x="2897" y="17651"/>
                  </a:lnTo>
                  <a:cubicBezTo>
                    <a:pt x="3585" y="19290"/>
                    <a:pt x="4863" y="20302"/>
                    <a:pt x="6248" y="20302"/>
                  </a:cubicBezTo>
                  <a:cubicBezTo>
                    <a:pt x="6948" y="20301"/>
                    <a:pt x="7636" y="20041"/>
                    <a:pt x="8236" y="19548"/>
                  </a:cubicBezTo>
                  <a:lnTo>
                    <a:pt x="8230" y="19552"/>
                  </a:lnTo>
                  <a:cubicBezTo>
                    <a:pt x="8856" y="20831"/>
                    <a:pt x="9909" y="21599"/>
                    <a:pt x="11037" y="21599"/>
                  </a:cubicBezTo>
                  <a:cubicBezTo>
                    <a:pt x="12524" y="21598"/>
                    <a:pt x="13837" y="20269"/>
                    <a:pt x="14268" y="18326"/>
                  </a:cubicBezTo>
                  <a:lnTo>
                    <a:pt x="14271" y="18352"/>
                  </a:lnTo>
                  <a:cubicBezTo>
                    <a:pt x="14731" y="18742"/>
                    <a:pt x="15261" y="18949"/>
                    <a:pt x="15803" y="18949"/>
                  </a:cubicBezTo>
                  <a:cubicBezTo>
                    <a:pt x="17392" y="18948"/>
                    <a:pt x="18684" y="17207"/>
                    <a:pt x="18696" y="15046"/>
                  </a:cubicBezTo>
                  <a:lnTo>
                    <a:pt x="18691" y="15036"/>
                  </a:lnTo>
                  <a:cubicBezTo>
                    <a:pt x="20359" y="14711"/>
                    <a:pt x="21599" y="12766"/>
                    <a:pt x="21599" y="10473"/>
                  </a:cubicBezTo>
                  <a:cubicBezTo>
                    <a:pt x="21599" y="9457"/>
                    <a:pt x="21352" y="8470"/>
                    <a:pt x="20898" y="7664"/>
                  </a:cubicBezTo>
                  <a:lnTo>
                    <a:pt x="20891" y="7662"/>
                  </a:lnTo>
                  <a:cubicBezTo>
                    <a:pt x="21033" y="7209"/>
                    <a:pt x="21107" y="6722"/>
                    <a:pt x="21107" y="6229"/>
                  </a:cubicBezTo>
                  <a:cubicBezTo>
                    <a:pt x="21107" y="4588"/>
                    <a:pt x="20301" y="3150"/>
                    <a:pt x="19141" y="2719"/>
                  </a:cubicBezTo>
                  <a:lnTo>
                    <a:pt x="19150" y="2712"/>
                  </a:lnTo>
                  <a:cubicBezTo>
                    <a:pt x="18942" y="1142"/>
                    <a:pt x="17935" y="0"/>
                    <a:pt x="16760" y="0"/>
                  </a:cubicBezTo>
                  <a:cubicBezTo>
                    <a:pt x="16045" y="-1"/>
                    <a:pt x="15368" y="426"/>
                    <a:pt x="14906" y="1165"/>
                  </a:cubicBezTo>
                  <a:lnTo>
                    <a:pt x="14910" y="1170"/>
                  </a:lnTo>
                  <a:cubicBezTo>
                    <a:pt x="14498" y="432"/>
                    <a:pt x="13856" y="0"/>
                    <a:pt x="13175" y="0"/>
                  </a:cubicBezTo>
                  <a:cubicBezTo>
                    <a:pt x="12348" y="-1"/>
                    <a:pt x="11591" y="637"/>
                    <a:pt x="11222" y="1645"/>
                  </a:cubicBezTo>
                  <a:lnTo>
                    <a:pt x="11230" y="1694"/>
                  </a:lnTo>
                  <a:cubicBezTo>
                    <a:pt x="10731" y="1024"/>
                    <a:pt x="10059" y="650"/>
                    <a:pt x="9359" y="650"/>
                  </a:cubicBezTo>
                  <a:cubicBezTo>
                    <a:pt x="8373" y="649"/>
                    <a:pt x="7467" y="1391"/>
                    <a:pt x="7004" y="2578"/>
                  </a:cubicBezTo>
                  <a:lnTo>
                    <a:pt x="6996" y="2602"/>
                  </a:lnTo>
                  <a:cubicBezTo>
                    <a:pt x="6478" y="2189"/>
                    <a:pt x="5889" y="1972"/>
                    <a:pt x="5288" y="1972"/>
                  </a:cubicBezTo>
                  <a:cubicBezTo>
                    <a:pt x="3423" y="1972"/>
                    <a:pt x="1912" y="4029"/>
                    <a:pt x="1912" y="6568"/>
                  </a:cubicBezTo>
                  <a:cubicBezTo>
                    <a:pt x="1911" y="6775"/>
                    <a:pt x="1922" y="6982"/>
                    <a:pt x="1942" y="718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69999">
                  <a:srgbClr val="C4D6EB"/>
                </a:gs>
                <a:gs pos="100000">
                  <a:srgbClr val="FFEBFA"/>
                </a:gs>
              </a:gsLst>
              <a:path path="circle">
                <a:fillToRect l="37721" t="-19636" r="62278" b="119636"/>
              </a:path>
            </a:gra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53881" dir="13500000" rotWithShape="0">
                <a:srgbClr val="808080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572" name="Shape 572"/>
            <p:cNvSpPr/>
            <p:nvPr/>
          </p:nvSpPr>
          <p:spPr>
            <a:xfrm>
              <a:off x="177206" y="117816"/>
              <a:ext cx="3269421" cy="1859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3554"/>
                  </a:moveTo>
                  <a:cubicBezTo>
                    <a:pt x="363" y="13868"/>
                    <a:pt x="776" y="14034"/>
                    <a:pt x="1197" y="14034"/>
                  </a:cubicBezTo>
                  <a:cubicBezTo>
                    <a:pt x="1258" y="14033"/>
                    <a:pt x="1320" y="14030"/>
                    <a:pt x="1381" y="14023"/>
                  </a:cubicBezTo>
                  <a:moveTo>
                    <a:pt x="2000" y="19343"/>
                  </a:moveTo>
                  <a:cubicBezTo>
                    <a:pt x="2207" y="19308"/>
                    <a:pt x="2410" y="19233"/>
                    <a:pt x="2604" y="19120"/>
                  </a:cubicBezTo>
                  <a:moveTo>
                    <a:pt x="7435" y="20578"/>
                  </a:moveTo>
                  <a:cubicBezTo>
                    <a:pt x="7531" y="20936"/>
                    <a:pt x="7653" y="21279"/>
                    <a:pt x="7800" y="21600"/>
                  </a:cubicBezTo>
                  <a:moveTo>
                    <a:pt x="14381" y="20160"/>
                  </a:moveTo>
                  <a:cubicBezTo>
                    <a:pt x="14457" y="19794"/>
                    <a:pt x="14505" y="19418"/>
                    <a:pt x="14526" y="19039"/>
                  </a:cubicBezTo>
                  <a:moveTo>
                    <a:pt x="19207" y="16307"/>
                  </a:moveTo>
                  <a:cubicBezTo>
                    <a:pt x="19207" y="16294"/>
                    <a:pt x="19208" y="16283"/>
                    <a:pt x="19208" y="16270"/>
                  </a:cubicBezTo>
                  <a:cubicBezTo>
                    <a:pt x="19208" y="14501"/>
                    <a:pt x="18519" y="12890"/>
                    <a:pt x="17436" y="12115"/>
                  </a:cubicBezTo>
                  <a:moveTo>
                    <a:pt x="20811" y="9204"/>
                  </a:moveTo>
                  <a:cubicBezTo>
                    <a:pt x="21153" y="8776"/>
                    <a:pt x="21422" y="8238"/>
                    <a:pt x="21600" y="7632"/>
                  </a:cubicBezTo>
                  <a:moveTo>
                    <a:pt x="19744" y="2560"/>
                  </a:moveTo>
                  <a:cubicBezTo>
                    <a:pt x="19744" y="2541"/>
                    <a:pt x="19745" y="2524"/>
                    <a:pt x="19745" y="2505"/>
                  </a:cubicBezTo>
                  <a:cubicBezTo>
                    <a:pt x="19745" y="2275"/>
                    <a:pt x="19731" y="2044"/>
                    <a:pt x="19702" y="1818"/>
                  </a:cubicBezTo>
                  <a:moveTo>
                    <a:pt x="15077" y="0"/>
                  </a:moveTo>
                  <a:cubicBezTo>
                    <a:pt x="14912" y="285"/>
                    <a:pt x="14776" y="604"/>
                    <a:pt x="14674" y="947"/>
                  </a:cubicBezTo>
                  <a:moveTo>
                    <a:pt x="11061" y="564"/>
                  </a:moveTo>
                  <a:cubicBezTo>
                    <a:pt x="10973" y="824"/>
                    <a:pt x="10907" y="1097"/>
                    <a:pt x="10865" y="1380"/>
                  </a:cubicBezTo>
                  <a:moveTo>
                    <a:pt x="7163" y="2480"/>
                  </a:moveTo>
                  <a:cubicBezTo>
                    <a:pt x="6949" y="2175"/>
                    <a:pt x="6712" y="1909"/>
                    <a:pt x="6454" y="1688"/>
                  </a:cubicBezTo>
                  <a:moveTo>
                    <a:pt x="946" y="7074"/>
                  </a:moveTo>
                  <a:cubicBezTo>
                    <a:pt x="972" y="7356"/>
                    <a:pt x="1014" y="7634"/>
                    <a:pt x="1070" y="7907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</p:grpSp>
      <p:pic>
        <p:nvPicPr>
          <p:cNvPr id="574" name="image52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09538" y="23812"/>
            <a:ext cx="9296401" cy="622302"/>
          </a:xfrm>
          <a:prstGeom prst="rect">
            <a:avLst/>
          </a:prstGeom>
          <a:ln w="12700">
            <a:miter lim="400000"/>
          </a:ln>
        </p:spPr>
      </p:pic>
      <p:sp>
        <p:nvSpPr>
          <p:cNvPr id="575" name="Shape 575"/>
          <p:cNvSpPr>
            <a:spLocks noGrp="1"/>
          </p:cNvSpPr>
          <p:nvPr>
            <p:ph type="body" idx="4294967295"/>
          </p:nvPr>
        </p:nvSpPr>
        <p:spPr>
          <a:xfrm>
            <a:off x="107950" y="4724400"/>
            <a:ext cx="3455988" cy="180022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609600" lvl="0" indent="-609600" algn="ctr">
              <a:lnSpc>
                <a:spcPct val="80000"/>
              </a:lnSpc>
              <a:buSzTx/>
              <a:buNone/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	 Sürekli olarak anlaşılıp anlaşılmadığınızı geri bildirim kullanarak kontrol edin</a:t>
            </a:r>
            <a:r>
              <a:rPr i="1">
                <a:solidFill>
                  <a:srgbClr val="000066"/>
                </a:solidFill>
                <a:latin typeface="Maiandra GD"/>
                <a:ea typeface="Maiandra GD"/>
                <a:cs typeface="Maiandra GD"/>
                <a:sym typeface="Maiandra GD"/>
              </a:rPr>
              <a:t>.(Anladın mı? sorusunun yanıtı çoğunlukla evettir. SORMAYIN!)</a:t>
            </a:r>
          </a:p>
        </p:txBody>
      </p:sp>
      <p:grpSp>
        <p:nvGrpSpPr>
          <p:cNvPr id="578" name="Group 578"/>
          <p:cNvGrpSpPr/>
          <p:nvPr/>
        </p:nvGrpSpPr>
        <p:grpSpPr>
          <a:xfrm>
            <a:off x="468311" y="1196973"/>
            <a:ext cx="2519017" cy="1368239"/>
            <a:chOff x="0" y="0"/>
            <a:chExt cx="2519015" cy="1368237"/>
          </a:xfrm>
        </p:grpSpPr>
        <p:sp>
          <p:nvSpPr>
            <p:cNvPr id="576" name="Shape 576"/>
            <p:cNvSpPr/>
            <p:nvPr/>
          </p:nvSpPr>
          <p:spPr>
            <a:xfrm>
              <a:off x="-1" y="-1"/>
              <a:ext cx="2519017" cy="1368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599" extrusionOk="0">
                  <a:moveTo>
                    <a:pt x="1949" y="7181"/>
                  </a:moveTo>
                  <a:cubicBezTo>
                    <a:pt x="841" y="7337"/>
                    <a:pt x="0" y="8614"/>
                    <a:pt x="0" y="10138"/>
                  </a:cubicBezTo>
                  <a:cubicBezTo>
                    <a:pt x="-1" y="11193"/>
                    <a:pt x="409" y="12170"/>
                    <a:pt x="1074" y="12703"/>
                  </a:cubicBezTo>
                  <a:lnTo>
                    <a:pt x="1063" y="12669"/>
                  </a:lnTo>
                  <a:cubicBezTo>
                    <a:pt x="685" y="13218"/>
                    <a:pt x="475" y="13941"/>
                    <a:pt x="475" y="14691"/>
                  </a:cubicBezTo>
                  <a:cubicBezTo>
                    <a:pt x="475" y="16327"/>
                    <a:pt x="1451" y="17652"/>
                    <a:pt x="2655" y="17652"/>
                  </a:cubicBezTo>
                  <a:cubicBezTo>
                    <a:pt x="2739" y="17652"/>
                    <a:pt x="2824" y="17645"/>
                    <a:pt x="2909" y="17631"/>
                  </a:cubicBezTo>
                  <a:lnTo>
                    <a:pt x="2897" y="17651"/>
                  </a:lnTo>
                  <a:cubicBezTo>
                    <a:pt x="3585" y="19290"/>
                    <a:pt x="4863" y="20302"/>
                    <a:pt x="6248" y="20302"/>
                  </a:cubicBezTo>
                  <a:cubicBezTo>
                    <a:pt x="6948" y="20301"/>
                    <a:pt x="7636" y="20041"/>
                    <a:pt x="8236" y="19548"/>
                  </a:cubicBezTo>
                  <a:lnTo>
                    <a:pt x="8230" y="19552"/>
                  </a:lnTo>
                  <a:cubicBezTo>
                    <a:pt x="8856" y="20831"/>
                    <a:pt x="9909" y="21599"/>
                    <a:pt x="11037" y="21599"/>
                  </a:cubicBezTo>
                  <a:cubicBezTo>
                    <a:pt x="12524" y="21598"/>
                    <a:pt x="13837" y="20269"/>
                    <a:pt x="14268" y="18326"/>
                  </a:cubicBezTo>
                  <a:lnTo>
                    <a:pt x="14271" y="18352"/>
                  </a:lnTo>
                  <a:cubicBezTo>
                    <a:pt x="14731" y="18742"/>
                    <a:pt x="15261" y="18949"/>
                    <a:pt x="15803" y="18949"/>
                  </a:cubicBezTo>
                  <a:cubicBezTo>
                    <a:pt x="17392" y="18948"/>
                    <a:pt x="18684" y="17207"/>
                    <a:pt x="18696" y="15046"/>
                  </a:cubicBezTo>
                  <a:lnTo>
                    <a:pt x="18691" y="15036"/>
                  </a:lnTo>
                  <a:cubicBezTo>
                    <a:pt x="20359" y="14711"/>
                    <a:pt x="21599" y="12766"/>
                    <a:pt x="21599" y="10473"/>
                  </a:cubicBezTo>
                  <a:cubicBezTo>
                    <a:pt x="21599" y="9457"/>
                    <a:pt x="21352" y="8470"/>
                    <a:pt x="20898" y="7664"/>
                  </a:cubicBezTo>
                  <a:lnTo>
                    <a:pt x="20891" y="7662"/>
                  </a:lnTo>
                  <a:cubicBezTo>
                    <a:pt x="21033" y="7209"/>
                    <a:pt x="21107" y="6722"/>
                    <a:pt x="21107" y="6229"/>
                  </a:cubicBezTo>
                  <a:cubicBezTo>
                    <a:pt x="21107" y="4588"/>
                    <a:pt x="20301" y="3150"/>
                    <a:pt x="19141" y="2719"/>
                  </a:cubicBezTo>
                  <a:lnTo>
                    <a:pt x="19150" y="2712"/>
                  </a:lnTo>
                  <a:cubicBezTo>
                    <a:pt x="18942" y="1142"/>
                    <a:pt x="17935" y="0"/>
                    <a:pt x="16760" y="0"/>
                  </a:cubicBezTo>
                  <a:cubicBezTo>
                    <a:pt x="16045" y="-1"/>
                    <a:pt x="15368" y="426"/>
                    <a:pt x="14906" y="1165"/>
                  </a:cubicBezTo>
                  <a:lnTo>
                    <a:pt x="14910" y="1170"/>
                  </a:lnTo>
                  <a:cubicBezTo>
                    <a:pt x="14498" y="432"/>
                    <a:pt x="13856" y="0"/>
                    <a:pt x="13175" y="0"/>
                  </a:cubicBezTo>
                  <a:cubicBezTo>
                    <a:pt x="12348" y="-1"/>
                    <a:pt x="11591" y="637"/>
                    <a:pt x="11222" y="1645"/>
                  </a:cubicBezTo>
                  <a:lnTo>
                    <a:pt x="11230" y="1694"/>
                  </a:lnTo>
                  <a:cubicBezTo>
                    <a:pt x="10731" y="1024"/>
                    <a:pt x="10059" y="650"/>
                    <a:pt x="9359" y="650"/>
                  </a:cubicBezTo>
                  <a:cubicBezTo>
                    <a:pt x="8373" y="649"/>
                    <a:pt x="7467" y="1391"/>
                    <a:pt x="7004" y="2578"/>
                  </a:cubicBezTo>
                  <a:lnTo>
                    <a:pt x="6996" y="2602"/>
                  </a:lnTo>
                  <a:cubicBezTo>
                    <a:pt x="6478" y="2189"/>
                    <a:pt x="5889" y="1972"/>
                    <a:pt x="5288" y="1972"/>
                  </a:cubicBezTo>
                  <a:cubicBezTo>
                    <a:pt x="3423" y="1972"/>
                    <a:pt x="1912" y="4029"/>
                    <a:pt x="1912" y="6568"/>
                  </a:cubicBezTo>
                  <a:cubicBezTo>
                    <a:pt x="1911" y="6775"/>
                    <a:pt x="1922" y="6982"/>
                    <a:pt x="1942" y="718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69999">
                  <a:srgbClr val="C4D6EB"/>
                </a:gs>
                <a:gs pos="100000">
                  <a:srgbClr val="FFEBFA"/>
                </a:gs>
              </a:gsLst>
              <a:path path="circle">
                <a:fillToRect l="37721" t="-19636" r="62278" b="119636"/>
              </a:path>
            </a:gra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53881" dir="13500000" rotWithShape="0">
                <a:srgbClr val="808080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 algn="ctr">
                <a:defRPr sz="1800"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77" name="Shape 577"/>
            <p:cNvSpPr/>
            <p:nvPr/>
          </p:nvSpPr>
          <p:spPr>
            <a:xfrm>
              <a:off x="125268" y="73806"/>
              <a:ext cx="2311169" cy="11647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3554"/>
                  </a:moveTo>
                  <a:cubicBezTo>
                    <a:pt x="363" y="13868"/>
                    <a:pt x="776" y="14034"/>
                    <a:pt x="1197" y="14034"/>
                  </a:cubicBezTo>
                  <a:cubicBezTo>
                    <a:pt x="1258" y="14033"/>
                    <a:pt x="1320" y="14030"/>
                    <a:pt x="1381" y="14023"/>
                  </a:cubicBezTo>
                  <a:moveTo>
                    <a:pt x="2000" y="19343"/>
                  </a:moveTo>
                  <a:cubicBezTo>
                    <a:pt x="2207" y="19308"/>
                    <a:pt x="2410" y="19233"/>
                    <a:pt x="2604" y="19120"/>
                  </a:cubicBezTo>
                  <a:moveTo>
                    <a:pt x="7435" y="20578"/>
                  </a:moveTo>
                  <a:cubicBezTo>
                    <a:pt x="7531" y="20936"/>
                    <a:pt x="7653" y="21279"/>
                    <a:pt x="7800" y="21600"/>
                  </a:cubicBezTo>
                  <a:moveTo>
                    <a:pt x="14381" y="20160"/>
                  </a:moveTo>
                  <a:cubicBezTo>
                    <a:pt x="14457" y="19794"/>
                    <a:pt x="14505" y="19418"/>
                    <a:pt x="14526" y="19039"/>
                  </a:cubicBezTo>
                  <a:moveTo>
                    <a:pt x="19207" y="16307"/>
                  </a:moveTo>
                  <a:cubicBezTo>
                    <a:pt x="19207" y="16294"/>
                    <a:pt x="19208" y="16283"/>
                    <a:pt x="19208" y="16270"/>
                  </a:cubicBezTo>
                  <a:cubicBezTo>
                    <a:pt x="19208" y="14501"/>
                    <a:pt x="18519" y="12890"/>
                    <a:pt x="17436" y="12115"/>
                  </a:cubicBezTo>
                  <a:moveTo>
                    <a:pt x="20811" y="9204"/>
                  </a:moveTo>
                  <a:cubicBezTo>
                    <a:pt x="21153" y="8776"/>
                    <a:pt x="21422" y="8238"/>
                    <a:pt x="21600" y="7632"/>
                  </a:cubicBezTo>
                  <a:moveTo>
                    <a:pt x="19744" y="2560"/>
                  </a:moveTo>
                  <a:cubicBezTo>
                    <a:pt x="19744" y="2541"/>
                    <a:pt x="19745" y="2524"/>
                    <a:pt x="19745" y="2505"/>
                  </a:cubicBezTo>
                  <a:cubicBezTo>
                    <a:pt x="19745" y="2275"/>
                    <a:pt x="19731" y="2044"/>
                    <a:pt x="19702" y="1818"/>
                  </a:cubicBezTo>
                  <a:moveTo>
                    <a:pt x="15077" y="0"/>
                  </a:moveTo>
                  <a:cubicBezTo>
                    <a:pt x="14912" y="285"/>
                    <a:pt x="14776" y="604"/>
                    <a:pt x="14674" y="947"/>
                  </a:cubicBezTo>
                  <a:moveTo>
                    <a:pt x="11061" y="564"/>
                  </a:moveTo>
                  <a:cubicBezTo>
                    <a:pt x="10973" y="824"/>
                    <a:pt x="10907" y="1097"/>
                    <a:pt x="10865" y="1380"/>
                  </a:cubicBezTo>
                  <a:moveTo>
                    <a:pt x="7163" y="2480"/>
                  </a:moveTo>
                  <a:cubicBezTo>
                    <a:pt x="6949" y="2175"/>
                    <a:pt x="6712" y="1909"/>
                    <a:pt x="6454" y="1688"/>
                  </a:cubicBezTo>
                  <a:moveTo>
                    <a:pt x="946" y="7074"/>
                  </a:moveTo>
                  <a:cubicBezTo>
                    <a:pt x="972" y="7356"/>
                    <a:pt x="1014" y="7634"/>
                    <a:pt x="1070" y="7907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 algn="ctr">
                <a:defRPr sz="1800"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581" name="Group 581"/>
          <p:cNvGrpSpPr/>
          <p:nvPr/>
        </p:nvGrpSpPr>
        <p:grpSpPr>
          <a:xfrm>
            <a:off x="2771773" y="620711"/>
            <a:ext cx="2519017" cy="1544427"/>
            <a:chOff x="0" y="0"/>
            <a:chExt cx="2519015" cy="1544425"/>
          </a:xfrm>
        </p:grpSpPr>
        <p:sp>
          <p:nvSpPr>
            <p:cNvPr id="579" name="Shape 579"/>
            <p:cNvSpPr/>
            <p:nvPr/>
          </p:nvSpPr>
          <p:spPr>
            <a:xfrm>
              <a:off x="-1" y="-1"/>
              <a:ext cx="2519017" cy="15444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599" extrusionOk="0">
                  <a:moveTo>
                    <a:pt x="1949" y="7181"/>
                  </a:moveTo>
                  <a:cubicBezTo>
                    <a:pt x="841" y="7337"/>
                    <a:pt x="0" y="8614"/>
                    <a:pt x="0" y="10138"/>
                  </a:cubicBezTo>
                  <a:cubicBezTo>
                    <a:pt x="-1" y="11193"/>
                    <a:pt x="409" y="12170"/>
                    <a:pt x="1074" y="12703"/>
                  </a:cubicBezTo>
                  <a:lnTo>
                    <a:pt x="1063" y="12669"/>
                  </a:lnTo>
                  <a:cubicBezTo>
                    <a:pt x="685" y="13218"/>
                    <a:pt x="475" y="13941"/>
                    <a:pt x="475" y="14691"/>
                  </a:cubicBezTo>
                  <a:cubicBezTo>
                    <a:pt x="475" y="16327"/>
                    <a:pt x="1451" y="17652"/>
                    <a:pt x="2655" y="17652"/>
                  </a:cubicBezTo>
                  <a:cubicBezTo>
                    <a:pt x="2739" y="17652"/>
                    <a:pt x="2824" y="17645"/>
                    <a:pt x="2909" y="17631"/>
                  </a:cubicBezTo>
                  <a:lnTo>
                    <a:pt x="2897" y="17651"/>
                  </a:lnTo>
                  <a:cubicBezTo>
                    <a:pt x="3585" y="19290"/>
                    <a:pt x="4863" y="20302"/>
                    <a:pt x="6248" y="20302"/>
                  </a:cubicBezTo>
                  <a:cubicBezTo>
                    <a:pt x="6948" y="20301"/>
                    <a:pt x="7636" y="20041"/>
                    <a:pt x="8236" y="19548"/>
                  </a:cubicBezTo>
                  <a:lnTo>
                    <a:pt x="8230" y="19552"/>
                  </a:lnTo>
                  <a:cubicBezTo>
                    <a:pt x="8856" y="20831"/>
                    <a:pt x="9909" y="21599"/>
                    <a:pt x="11037" y="21599"/>
                  </a:cubicBezTo>
                  <a:cubicBezTo>
                    <a:pt x="12524" y="21598"/>
                    <a:pt x="13837" y="20269"/>
                    <a:pt x="14268" y="18326"/>
                  </a:cubicBezTo>
                  <a:lnTo>
                    <a:pt x="14271" y="18352"/>
                  </a:lnTo>
                  <a:cubicBezTo>
                    <a:pt x="14731" y="18742"/>
                    <a:pt x="15261" y="18949"/>
                    <a:pt x="15803" y="18949"/>
                  </a:cubicBezTo>
                  <a:cubicBezTo>
                    <a:pt x="17392" y="18948"/>
                    <a:pt x="18684" y="17207"/>
                    <a:pt x="18696" y="15046"/>
                  </a:cubicBezTo>
                  <a:lnTo>
                    <a:pt x="18691" y="15036"/>
                  </a:lnTo>
                  <a:cubicBezTo>
                    <a:pt x="20359" y="14711"/>
                    <a:pt x="21599" y="12766"/>
                    <a:pt x="21599" y="10473"/>
                  </a:cubicBezTo>
                  <a:cubicBezTo>
                    <a:pt x="21599" y="9457"/>
                    <a:pt x="21352" y="8470"/>
                    <a:pt x="20898" y="7664"/>
                  </a:cubicBezTo>
                  <a:lnTo>
                    <a:pt x="20891" y="7662"/>
                  </a:lnTo>
                  <a:cubicBezTo>
                    <a:pt x="21033" y="7209"/>
                    <a:pt x="21107" y="6722"/>
                    <a:pt x="21107" y="6229"/>
                  </a:cubicBezTo>
                  <a:cubicBezTo>
                    <a:pt x="21107" y="4588"/>
                    <a:pt x="20301" y="3150"/>
                    <a:pt x="19141" y="2719"/>
                  </a:cubicBezTo>
                  <a:lnTo>
                    <a:pt x="19150" y="2712"/>
                  </a:lnTo>
                  <a:cubicBezTo>
                    <a:pt x="18942" y="1142"/>
                    <a:pt x="17935" y="0"/>
                    <a:pt x="16760" y="0"/>
                  </a:cubicBezTo>
                  <a:cubicBezTo>
                    <a:pt x="16045" y="-1"/>
                    <a:pt x="15368" y="426"/>
                    <a:pt x="14906" y="1165"/>
                  </a:cubicBezTo>
                  <a:lnTo>
                    <a:pt x="14910" y="1170"/>
                  </a:lnTo>
                  <a:cubicBezTo>
                    <a:pt x="14498" y="432"/>
                    <a:pt x="13856" y="0"/>
                    <a:pt x="13175" y="0"/>
                  </a:cubicBezTo>
                  <a:cubicBezTo>
                    <a:pt x="12348" y="-1"/>
                    <a:pt x="11591" y="637"/>
                    <a:pt x="11222" y="1645"/>
                  </a:cubicBezTo>
                  <a:lnTo>
                    <a:pt x="11230" y="1694"/>
                  </a:lnTo>
                  <a:cubicBezTo>
                    <a:pt x="10731" y="1024"/>
                    <a:pt x="10059" y="650"/>
                    <a:pt x="9359" y="650"/>
                  </a:cubicBezTo>
                  <a:cubicBezTo>
                    <a:pt x="8373" y="649"/>
                    <a:pt x="7467" y="1391"/>
                    <a:pt x="7004" y="2578"/>
                  </a:cubicBezTo>
                  <a:lnTo>
                    <a:pt x="6996" y="2602"/>
                  </a:lnTo>
                  <a:cubicBezTo>
                    <a:pt x="6478" y="2189"/>
                    <a:pt x="5889" y="1972"/>
                    <a:pt x="5288" y="1972"/>
                  </a:cubicBezTo>
                  <a:cubicBezTo>
                    <a:pt x="3423" y="1972"/>
                    <a:pt x="1912" y="4029"/>
                    <a:pt x="1912" y="6568"/>
                  </a:cubicBezTo>
                  <a:cubicBezTo>
                    <a:pt x="1911" y="6775"/>
                    <a:pt x="1922" y="6982"/>
                    <a:pt x="1942" y="718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9FF"/>
                </a:gs>
                <a:gs pos="100000">
                  <a:srgbClr val="FFFFFF"/>
                </a:gs>
              </a:gsLst>
              <a:path path="circle">
                <a:fillToRect l="37721" t="-19636" r="62278" b="119636"/>
              </a:path>
            </a:gra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53881" dir="13500000" rotWithShape="0">
                <a:srgbClr val="808080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580" name="Shape 580"/>
            <p:cNvSpPr/>
            <p:nvPr/>
          </p:nvSpPr>
          <p:spPr>
            <a:xfrm>
              <a:off x="125268" y="83310"/>
              <a:ext cx="2311169" cy="13147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3554"/>
                  </a:moveTo>
                  <a:cubicBezTo>
                    <a:pt x="363" y="13868"/>
                    <a:pt x="776" y="14034"/>
                    <a:pt x="1197" y="14034"/>
                  </a:cubicBezTo>
                  <a:cubicBezTo>
                    <a:pt x="1258" y="14033"/>
                    <a:pt x="1320" y="14030"/>
                    <a:pt x="1381" y="14023"/>
                  </a:cubicBezTo>
                  <a:moveTo>
                    <a:pt x="2000" y="19343"/>
                  </a:moveTo>
                  <a:cubicBezTo>
                    <a:pt x="2207" y="19308"/>
                    <a:pt x="2410" y="19233"/>
                    <a:pt x="2604" y="19120"/>
                  </a:cubicBezTo>
                  <a:moveTo>
                    <a:pt x="7435" y="20578"/>
                  </a:moveTo>
                  <a:cubicBezTo>
                    <a:pt x="7531" y="20936"/>
                    <a:pt x="7653" y="21279"/>
                    <a:pt x="7800" y="21600"/>
                  </a:cubicBezTo>
                  <a:moveTo>
                    <a:pt x="14381" y="20160"/>
                  </a:moveTo>
                  <a:cubicBezTo>
                    <a:pt x="14457" y="19794"/>
                    <a:pt x="14505" y="19418"/>
                    <a:pt x="14526" y="19039"/>
                  </a:cubicBezTo>
                  <a:moveTo>
                    <a:pt x="19207" y="16307"/>
                  </a:moveTo>
                  <a:cubicBezTo>
                    <a:pt x="19207" y="16294"/>
                    <a:pt x="19208" y="16283"/>
                    <a:pt x="19208" y="16270"/>
                  </a:cubicBezTo>
                  <a:cubicBezTo>
                    <a:pt x="19208" y="14501"/>
                    <a:pt x="18519" y="12890"/>
                    <a:pt x="17436" y="12115"/>
                  </a:cubicBezTo>
                  <a:moveTo>
                    <a:pt x="20811" y="9204"/>
                  </a:moveTo>
                  <a:cubicBezTo>
                    <a:pt x="21153" y="8776"/>
                    <a:pt x="21422" y="8238"/>
                    <a:pt x="21600" y="7632"/>
                  </a:cubicBezTo>
                  <a:moveTo>
                    <a:pt x="19744" y="2560"/>
                  </a:moveTo>
                  <a:cubicBezTo>
                    <a:pt x="19744" y="2541"/>
                    <a:pt x="19745" y="2524"/>
                    <a:pt x="19745" y="2505"/>
                  </a:cubicBezTo>
                  <a:cubicBezTo>
                    <a:pt x="19745" y="2275"/>
                    <a:pt x="19731" y="2044"/>
                    <a:pt x="19702" y="1818"/>
                  </a:cubicBezTo>
                  <a:moveTo>
                    <a:pt x="15077" y="0"/>
                  </a:moveTo>
                  <a:cubicBezTo>
                    <a:pt x="14912" y="285"/>
                    <a:pt x="14776" y="604"/>
                    <a:pt x="14674" y="947"/>
                  </a:cubicBezTo>
                  <a:moveTo>
                    <a:pt x="11061" y="564"/>
                  </a:moveTo>
                  <a:cubicBezTo>
                    <a:pt x="10973" y="824"/>
                    <a:pt x="10907" y="1097"/>
                    <a:pt x="10865" y="1380"/>
                  </a:cubicBezTo>
                  <a:moveTo>
                    <a:pt x="7163" y="2480"/>
                  </a:moveTo>
                  <a:cubicBezTo>
                    <a:pt x="6949" y="2175"/>
                    <a:pt x="6712" y="1909"/>
                    <a:pt x="6454" y="1688"/>
                  </a:cubicBezTo>
                  <a:moveTo>
                    <a:pt x="946" y="7074"/>
                  </a:moveTo>
                  <a:cubicBezTo>
                    <a:pt x="972" y="7356"/>
                    <a:pt x="1014" y="7634"/>
                    <a:pt x="1070" y="7907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</p:grpSp>
      <p:sp>
        <p:nvSpPr>
          <p:cNvPr id="582" name="Shape 582"/>
          <p:cNvSpPr/>
          <p:nvPr/>
        </p:nvSpPr>
        <p:spPr>
          <a:xfrm>
            <a:off x="3059111" y="1125537"/>
            <a:ext cx="1943102" cy="5943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1800" b="1"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b="0"/>
            </a:pPr>
            <a:r>
              <a:rPr b="1"/>
              <a:t>Genelleştirmek-ten kaçının.</a:t>
            </a:r>
          </a:p>
        </p:txBody>
      </p:sp>
      <p:sp>
        <p:nvSpPr>
          <p:cNvPr id="583" name="Shape 583"/>
          <p:cNvSpPr/>
          <p:nvPr/>
        </p:nvSpPr>
        <p:spPr>
          <a:xfrm>
            <a:off x="107949" y="1484312"/>
            <a:ext cx="2881315" cy="8178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marL="457200" indent="-457200" algn="ctr">
              <a:lnSpc>
                <a:spcPct val="80000"/>
              </a:lnSpc>
              <a:spcBef>
                <a:spcPts val="1000"/>
              </a:spcBef>
              <a:defRPr sz="1800" b="1"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b="0"/>
            </a:pPr>
            <a:r>
              <a:rPr b="1"/>
              <a:t>       Hassas konulardan,       isim takmaktan kaçının.</a:t>
            </a:r>
          </a:p>
        </p:txBody>
      </p:sp>
      <p:grpSp>
        <p:nvGrpSpPr>
          <p:cNvPr id="586" name="Group 586"/>
          <p:cNvGrpSpPr/>
          <p:nvPr/>
        </p:nvGrpSpPr>
        <p:grpSpPr>
          <a:xfrm>
            <a:off x="6156322" y="981072"/>
            <a:ext cx="2592032" cy="1588871"/>
            <a:chOff x="-1" y="-1"/>
            <a:chExt cx="2592031" cy="1588869"/>
          </a:xfrm>
        </p:grpSpPr>
        <p:sp>
          <p:nvSpPr>
            <p:cNvPr id="584" name="Shape 584"/>
            <p:cNvSpPr/>
            <p:nvPr/>
          </p:nvSpPr>
          <p:spPr>
            <a:xfrm>
              <a:off x="-2" y="-2"/>
              <a:ext cx="2592032" cy="15888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599" extrusionOk="0">
                  <a:moveTo>
                    <a:pt x="1949" y="7181"/>
                  </a:moveTo>
                  <a:cubicBezTo>
                    <a:pt x="841" y="7337"/>
                    <a:pt x="0" y="8614"/>
                    <a:pt x="0" y="10138"/>
                  </a:cubicBezTo>
                  <a:cubicBezTo>
                    <a:pt x="-1" y="11193"/>
                    <a:pt x="409" y="12170"/>
                    <a:pt x="1074" y="12703"/>
                  </a:cubicBezTo>
                  <a:lnTo>
                    <a:pt x="1063" y="12669"/>
                  </a:lnTo>
                  <a:cubicBezTo>
                    <a:pt x="685" y="13218"/>
                    <a:pt x="475" y="13941"/>
                    <a:pt x="475" y="14691"/>
                  </a:cubicBezTo>
                  <a:cubicBezTo>
                    <a:pt x="475" y="16327"/>
                    <a:pt x="1451" y="17652"/>
                    <a:pt x="2655" y="17652"/>
                  </a:cubicBezTo>
                  <a:cubicBezTo>
                    <a:pt x="2739" y="17652"/>
                    <a:pt x="2824" y="17645"/>
                    <a:pt x="2909" y="17631"/>
                  </a:cubicBezTo>
                  <a:lnTo>
                    <a:pt x="2897" y="17651"/>
                  </a:lnTo>
                  <a:cubicBezTo>
                    <a:pt x="3585" y="19290"/>
                    <a:pt x="4863" y="20302"/>
                    <a:pt x="6248" y="20302"/>
                  </a:cubicBezTo>
                  <a:cubicBezTo>
                    <a:pt x="6948" y="20301"/>
                    <a:pt x="7636" y="20041"/>
                    <a:pt x="8236" y="19548"/>
                  </a:cubicBezTo>
                  <a:lnTo>
                    <a:pt x="8230" y="19552"/>
                  </a:lnTo>
                  <a:cubicBezTo>
                    <a:pt x="8856" y="20831"/>
                    <a:pt x="9909" y="21599"/>
                    <a:pt x="11037" y="21599"/>
                  </a:cubicBezTo>
                  <a:cubicBezTo>
                    <a:pt x="12524" y="21598"/>
                    <a:pt x="13837" y="20269"/>
                    <a:pt x="14268" y="18326"/>
                  </a:cubicBezTo>
                  <a:lnTo>
                    <a:pt x="14271" y="18352"/>
                  </a:lnTo>
                  <a:cubicBezTo>
                    <a:pt x="14731" y="18742"/>
                    <a:pt x="15261" y="18949"/>
                    <a:pt x="15803" y="18949"/>
                  </a:cubicBezTo>
                  <a:cubicBezTo>
                    <a:pt x="17392" y="18948"/>
                    <a:pt x="18684" y="17207"/>
                    <a:pt x="18696" y="15046"/>
                  </a:cubicBezTo>
                  <a:lnTo>
                    <a:pt x="18691" y="15036"/>
                  </a:lnTo>
                  <a:cubicBezTo>
                    <a:pt x="20359" y="14711"/>
                    <a:pt x="21599" y="12766"/>
                    <a:pt x="21599" y="10473"/>
                  </a:cubicBezTo>
                  <a:cubicBezTo>
                    <a:pt x="21599" y="9457"/>
                    <a:pt x="21352" y="8470"/>
                    <a:pt x="20898" y="7664"/>
                  </a:cubicBezTo>
                  <a:lnTo>
                    <a:pt x="20891" y="7662"/>
                  </a:lnTo>
                  <a:cubicBezTo>
                    <a:pt x="21033" y="7209"/>
                    <a:pt x="21107" y="6722"/>
                    <a:pt x="21107" y="6229"/>
                  </a:cubicBezTo>
                  <a:cubicBezTo>
                    <a:pt x="21107" y="4588"/>
                    <a:pt x="20301" y="3150"/>
                    <a:pt x="19141" y="2719"/>
                  </a:cubicBezTo>
                  <a:lnTo>
                    <a:pt x="19150" y="2712"/>
                  </a:lnTo>
                  <a:cubicBezTo>
                    <a:pt x="18942" y="1142"/>
                    <a:pt x="17935" y="0"/>
                    <a:pt x="16760" y="0"/>
                  </a:cubicBezTo>
                  <a:cubicBezTo>
                    <a:pt x="16045" y="-1"/>
                    <a:pt x="15368" y="426"/>
                    <a:pt x="14906" y="1165"/>
                  </a:cubicBezTo>
                  <a:lnTo>
                    <a:pt x="14910" y="1170"/>
                  </a:lnTo>
                  <a:cubicBezTo>
                    <a:pt x="14498" y="432"/>
                    <a:pt x="13856" y="0"/>
                    <a:pt x="13175" y="0"/>
                  </a:cubicBezTo>
                  <a:cubicBezTo>
                    <a:pt x="12348" y="-1"/>
                    <a:pt x="11591" y="637"/>
                    <a:pt x="11222" y="1645"/>
                  </a:cubicBezTo>
                  <a:lnTo>
                    <a:pt x="11230" y="1694"/>
                  </a:lnTo>
                  <a:cubicBezTo>
                    <a:pt x="10731" y="1024"/>
                    <a:pt x="10059" y="650"/>
                    <a:pt x="9359" y="650"/>
                  </a:cubicBezTo>
                  <a:cubicBezTo>
                    <a:pt x="8373" y="649"/>
                    <a:pt x="7467" y="1391"/>
                    <a:pt x="7004" y="2578"/>
                  </a:cubicBezTo>
                  <a:lnTo>
                    <a:pt x="6996" y="2602"/>
                  </a:lnTo>
                  <a:cubicBezTo>
                    <a:pt x="6478" y="2189"/>
                    <a:pt x="5889" y="1972"/>
                    <a:pt x="5288" y="1972"/>
                  </a:cubicBezTo>
                  <a:cubicBezTo>
                    <a:pt x="3423" y="1972"/>
                    <a:pt x="1912" y="4029"/>
                    <a:pt x="1912" y="6568"/>
                  </a:cubicBezTo>
                  <a:cubicBezTo>
                    <a:pt x="1911" y="6775"/>
                    <a:pt x="1922" y="6982"/>
                    <a:pt x="1942" y="718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/>
                </a:gs>
                <a:gs pos="100000">
                  <a:srgbClr val="87D0F5"/>
                </a:gs>
              </a:gsLst>
              <a:lin ang="13500000" scaled="0"/>
            </a:gra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53881" dir="13500000" rotWithShape="0">
                <a:srgbClr val="808080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585" name="Shape 585"/>
            <p:cNvSpPr/>
            <p:nvPr/>
          </p:nvSpPr>
          <p:spPr>
            <a:xfrm>
              <a:off x="128899" y="85707"/>
              <a:ext cx="2378159" cy="1352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3554"/>
                  </a:moveTo>
                  <a:cubicBezTo>
                    <a:pt x="363" y="13868"/>
                    <a:pt x="776" y="14034"/>
                    <a:pt x="1197" y="14034"/>
                  </a:cubicBezTo>
                  <a:cubicBezTo>
                    <a:pt x="1258" y="14033"/>
                    <a:pt x="1320" y="14030"/>
                    <a:pt x="1381" y="14023"/>
                  </a:cubicBezTo>
                  <a:moveTo>
                    <a:pt x="2000" y="19343"/>
                  </a:moveTo>
                  <a:cubicBezTo>
                    <a:pt x="2207" y="19308"/>
                    <a:pt x="2410" y="19233"/>
                    <a:pt x="2604" y="19120"/>
                  </a:cubicBezTo>
                  <a:moveTo>
                    <a:pt x="7435" y="20578"/>
                  </a:moveTo>
                  <a:cubicBezTo>
                    <a:pt x="7531" y="20936"/>
                    <a:pt x="7653" y="21279"/>
                    <a:pt x="7800" y="21600"/>
                  </a:cubicBezTo>
                  <a:moveTo>
                    <a:pt x="14381" y="20160"/>
                  </a:moveTo>
                  <a:cubicBezTo>
                    <a:pt x="14457" y="19794"/>
                    <a:pt x="14505" y="19418"/>
                    <a:pt x="14526" y="19039"/>
                  </a:cubicBezTo>
                  <a:moveTo>
                    <a:pt x="19207" y="16307"/>
                  </a:moveTo>
                  <a:cubicBezTo>
                    <a:pt x="19207" y="16294"/>
                    <a:pt x="19208" y="16283"/>
                    <a:pt x="19208" y="16270"/>
                  </a:cubicBezTo>
                  <a:cubicBezTo>
                    <a:pt x="19208" y="14501"/>
                    <a:pt x="18519" y="12890"/>
                    <a:pt x="17436" y="12115"/>
                  </a:cubicBezTo>
                  <a:moveTo>
                    <a:pt x="20811" y="9204"/>
                  </a:moveTo>
                  <a:cubicBezTo>
                    <a:pt x="21153" y="8776"/>
                    <a:pt x="21422" y="8238"/>
                    <a:pt x="21600" y="7632"/>
                  </a:cubicBezTo>
                  <a:moveTo>
                    <a:pt x="19744" y="2560"/>
                  </a:moveTo>
                  <a:cubicBezTo>
                    <a:pt x="19744" y="2541"/>
                    <a:pt x="19745" y="2524"/>
                    <a:pt x="19745" y="2505"/>
                  </a:cubicBezTo>
                  <a:cubicBezTo>
                    <a:pt x="19745" y="2275"/>
                    <a:pt x="19731" y="2044"/>
                    <a:pt x="19702" y="1818"/>
                  </a:cubicBezTo>
                  <a:moveTo>
                    <a:pt x="15077" y="0"/>
                  </a:moveTo>
                  <a:cubicBezTo>
                    <a:pt x="14912" y="285"/>
                    <a:pt x="14776" y="604"/>
                    <a:pt x="14674" y="947"/>
                  </a:cubicBezTo>
                  <a:moveTo>
                    <a:pt x="11061" y="564"/>
                  </a:moveTo>
                  <a:cubicBezTo>
                    <a:pt x="10973" y="824"/>
                    <a:pt x="10907" y="1097"/>
                    <a:pt x="10865" y="1380"/>
                  </a:cubicBezTo>
                  <a:moveTo>
                    <a:pt x="7163" y="2480"/>
                  </a:moveTo>
                  <a:cubicBezTo>
                    <a:pt x="6949" y="2175"/>
                    <a:pt x="6712" y="1909"/>
                    <a:pt x="6454" y="1688"/>
                  </a:cubicBezTo>
                  <a:moveTo>
                    <a:pt x="946" y="7074"/>
                  </a:moveTo>
                  <a:cubicBezTo>
                    <a:pt x="972" y="7356"/>
                    <a:pt x="1014" y="7634"/>
                    <a:pt x="1070" y="7907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</p:grpSp>
      <p:sp>
        <p:nvSpPr>
          <p:cNvPr id="587" name="Shape 587"/>
          <p:cNvSpPr/>
          <p:nvPr/>
        </p:nvSpPr>
        <p:spPr>
          <a:xfrm>
            <a:off x="6372225" y="1125537"/>
            <a:ext cx="2376489" cy="929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800" b="1"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b="0"/>
            </a:pPr>
            <a:r>
              <a:rPr b="1"/>
              <a:t>Önyargı ve inançlarınızdan uzak kalmaya calışın</a:t>
            </a:r>
          </a:p>
        </p:txBody>
      </p:sp>
      <p:grpSp>
        <p:nvGrpSpPr>
          <p:cNvPr id="590" name="Group 590"/>
          <p:cNvGrpSpPr/>
          <p:nvPr/>
        </p:nvGrpSpPr>
        <p:grpSpPr>
          <a:xfrm>
            <a:off x="252410" y="2576511"/>
            <a:ext cx="2447590" cy="1499982"/>
            <a:chOff x="-1" y="0"/>
            <a:chExt cx="2447588" cy="1499981"/>
          </a:xfrm>
        </p:grpSpPr>
        <p:sp>
          <p:nvSpPr>
            <p:cNvPr id="588" name="Shape 588"/>
            <p:cNvSpPr/>
            <p:nvPr/>
          </p:nvSpPr>
          <p:spPr>
            <a:xfrm>
              <a:off x="-2" y="-1"/>
              <a:ext cx="2447590" cy="1499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599" extrusionOk="0">
                  <a:moveTo>
                    <a:pt x="1949" y="7181"/>
                  </a:moveTo>
                  <a:cubicBezTo>
                    <a:pt x="841" y="7337"/>
                    <a:pt x="0" y="8614"/>
                    <a:pt x="0" y="10138"/>
                  </a:cubicBezTo>
                  <a:cubicBezTo>
                    <a:pt x="-1" y="11193"/>
                    <a:pt x="409" y="12170"/>
                    <a:pt x="1074" y="12703"/>
                  </a:cubicBezTo>
                  <a:lnTo>
                    <a:pt x="1063" y="12669"/>
                  </a:lnTo>
                  <a:cubicBezTo>
                    <a:pt x="685" y="13218"/>
                    <a:pt x="475" y="13941"/>
                    <a:pt x="475" y="14691"/>
                  </a:cubicBezTo>
                  <a:cubicBezTo>
                    <a:pt x="475" y="16327"/>
                    <a:pt x="1451" y="17652"/>
                    <a:pt x="2655" y="17652"/>
                  </a:cubicBezTo>
                  <a:cubicBezTo>
                    <a:pt x="2739" y="17652"/>
                    <a:pt x="2824" y="17645"/>
                    <a:pt x="2909" y="17631"/>
                  </a:cubicBezTo>
                  <a:lnTo>
                    <a:pt x="2897" y="17651"/>
                  </a:lnTo>
                  <a:cubicBezTo>
                    <a:pt x="3585" y="19290"/>
                    <a:pt x="4863" y="20302"/>
                    <a:pt x="6248" y="20302"/>
                  </a:cubicBezTo>
                  <a:cubicBezTo>
                    <a:pt x="6948" y="20301"/>
                    <a:pt x="7636" y="20041"/>
                    <a:pt x="8236" y="19548"/>
                  </a:cubicBezTo>
                  <a:lnTo>
                    <a:pt x="8230" y="19552"/>
                  </a:lnTo>
                  <a:cubicBezTo>
                    <a:pt x="8856" y="20831"/>
                    <a:pt x="9909" y="21599"/>
                    <a:pt x="11037" y="21599"/>
                  </a:cubicBezTo>
                  <a:cubicBezTo>
                    <a:pt x="12524" y="21598"/>
                    <a:pt x="13837" y="20269"/>
                    <a:pt x="14268" y="18326"/>
                  </a:cubicBezTo>
                  <a:lnTo>
                    <a:pt x="14271" y="18352"/>
                  </a:lnTo>
                  <a:cubicBezTo>
                    <a:pt x="14731" y="18742"/>
                    <a:pt x="15261" y="18949"/>
                    <a:pt x="15803" y="18949"/>
                  </a:cubicBezTo>
                  <a:cubicBezTo>
                    <a:pt x="17392" y="18948"/>
                    <a:pt x="18684" y="17207"/>
                    <a:pt x="18696" y="15046"/>
                  </a:cubicBezTo>
                  <a:lnTo>
                    <a:pt x="18691" y="15036"/>
                  </a:lnTo>
                  <a:cubicBezTo>
                    <a:pt x="20359" y="14711"/>
                    <a:pt x="21599" y="12766"/>
                    <a:pt x="21599" y="10473"/>
                  </a:cubicBezTo>
                  <a:cubicBezTo>
                    <a:pt x="21599" y="9457"/>
                    <a:pt x="21352" y="8470"/>
                    <a:pt x="20898" y="7664"/>
                  </a:cubicBezTo>
                  <a:lnTo>
                    <a:pt x="20891" y="7662"/>
                  </a:lnTo>
                  <a:cubicBezTo>
                    <a:pt x="21033" y="7209"/>
                    <a:pt x="21107" y="6722"/>
                    <a:pt x="21107" y="6229"/>
                  </a:cubicBezTo>
                  <a:cubicBezTo>
                    <a:pt x="21107" y="4588"/>
                    <a:pt x="20301" y="3150"/>
                    <a:pt x="19141" y="2719"/>
                  </a:cubicBezTo>
                  <a:lnTo>
                    <a:pt x="19150" y="2712"/>
                  </a:lnTo>
                  <a:cubicBezTo>
                    <a:pt x="18942" y="1142"/>
                    <a:pt x="17935" y="0"/>
                    <a:pt x="16760" y="0"/>
                  </a:cubicBezTo>
                  <a:cubicBezTo>
                    <a:pt x="16045" y="-1"/>
                    <a:pt x="15368" y="426"/>
                    <a:pt x="14906" y="1165"/>
                  </a:cubicBezTo>
                  <a:lnTo>
                    <a:pt x="14910" y="1170"/>
                  </a:lnTo>
                  <a:cubicBezTo>
                    <a:pt x="14498" y="432"/>
                    <a:pt x="13856" y="0"/>
                    <a:pt x="13175" y="0"/>
                  </a:cubicBezTo>
                  <a:cubicBezTo>
                    <a:pt x="12348" y="-1"/>
                    <a:pt x="11591" y="637"/>
                    <a:pt x="11222" y="1645"/>
                  </a:cubicBezTo>
                  <a:lnTo>
                    <a:pt x="11230" y="1694"/>
                  </a:lnTo>
                  <a:cubicBezTo>
                    <a:pt x="10731" y="1024"/>
                    <a:pt x="10059" y="650"/>
                    <a:pt x="9359" y="650"/>
                  </a:cubicBezTo>
                  <a:cubicBezTo>
                    <a:pt x="8373" y="649"/>
                    <a:pt x="7467" y="1391"/>
                    <a:pt x="7004" y="2578"/>
                  </a:cubicBezTo>
                  <a:lnTo>
                    <a:pt x="6996" y="2602"/>
                  </a:lnTo>
                  <a:cubicBezTo>
                    <a:pt x="6478" y="2189"/>
                    <a:pt x="5889" y="1972"/>
                    <a:pt x="5288" y="1972"/>
                  </a:cubicBezTo>
                  <a:cubicBezTo>
                    <a:pt x="3423" y="1972"/>
                    <a:pt x="1912" y="4029"/>
                    <a:pt x="1912" y="6568"/>
                  </a:cubicBezTo>
                  <a:cubicBezTo>
                    <a:pt x="1911" y="6775"/>
                    <a:pt x="1922" y="6982"/>
                    <a:pt x="1942" y="718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EBFA"/>
                </a:gs>
                <a:gs pos="30000">
                  <a:srgbClr val="C4D6EB"/>
                </a:gs>
                <a:gs pos="60000">
                  <a:srgbClr val="85C2FF"/>
                </a:gs>
                <a:gs pos="100000">
                  <a:srgbClr val="5E9EFF"/>
                </a:gs>
              </a:gsLst>
              <a:lin ang="10800000" scaled="0"/>
            </a:gra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53881" dir="13500000" rotWithShape="0">
                <a:srgbClr val="808080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589" name="Shape 589"/>
            <p:cNvSpPr/>
            <p:nvPr/>
          </p:nvSpPr>
          <p:spPr>
            <a:xfrm>
              <a:off x="121715" y="80913"/>
              <a:ext cx="2245635" cy="12768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3554"/>
                  </a:moveTo>
                  <a:cubicBezTo>
                    <a:pt x="363" y="13868"/>
                    <a:pt x="776" y="14034"/>
                    <a:pt x="1197" y="14034"/>
                  </a:cubicBezTo>
                  <a:cubicBezTo>
                    <a:pt x="1258" y="14033"/>
                    <a:pt x="1320" y="14030"/>
                    <a:pt x="1381" y="14023"/>
                  </a:cubicBezTo>
                  <a:moveTo>
                    <a:pt x="2000" y="19343"/>
                  </a:moveTo>
                  <a:cubicBezTo>
                    <a:pt x="2207" y="19308"/>
                    <a:pt x="2410" y="19233"/>
                    <a:pt x="2604" y="19120"/>
                  </a:cubicBezTo>
                  <a:moveTo>
                    <a:pt x="7435" y="20578"/>
                  </a:moveTo>
                  <a:cubicBezTo>
                    <a:pt x="7531" y="20936"/>
                    <a:pt x="7653" y="21279"/>
                    <a:pt x="7800" y="21600"/>
                  </a:cubicBezTo>
                  <a:moveTo>
                    <a:pt x="14381" y="20160"/>
                  </a:moveTo>
                  <a:cubicBezTo>
                    <a:pt x="14457" y="19794"/>
                    <a:pt x="14505" y="19418"/>
                    <a:pt x="14526" y="19039"/>
                  </a:cubicBezTo>
                  <a:moveTo>
                    <a:pt x="19207" y="16307"/>
                  </a:moveTo>
                  <a:cubicBezTo>
                    <a:pt x="19207" y="16294"/>
                    <a:pt x="19208" y="16283"/>
                    <a:pt x="19208" y="16270"/>
                  </a:cubicBezTo>
                  <a:cubicBezTo>
                    <a:pt x="19208" y="14501"/>
                    <a:pt x="18519" y="12890"/>
                    <a:pt x="17436" y="12115"/>
                  </a:cubicBezTo>
                  <a:moveTo>
                    <a:pt x="20811" y="9204"/>
                  </a:moveTo>
                  <a:cubicBezTo>
                    <a:pt x="21153" y="8776"/>
                    <a:pt x="21422" y="8238"/>
                    <a:pt x="21600" y="7632"/>
                  </a:cubicBezTo>
                  <a:moveTo>
                    <a:pt x="19744" y="2560"/>
                  </a:moveTo>
                  <a:cubicBezTo>
                    <a:pt x="19744" y="2541"/>
                    <a:pt x="19745" y="2524"/>
                    <a:pt x="19745" y="2505"/>
                  </a:cubicBezTo>
                  <a:cubicBezTo>
                    <a:pt x="19745" y="2275"/>
                    <a:pt x="19731" y="2044"/>
                    <a:pt x="19702" y="1818"/>
                  </a:cubicBezTo>
                  <a:moveTo>
                    <a:pt x="15077" y="0"/>
                  </a:moveTo>
                  <a:cubicBezTo>
                    <a:pt x="14912" y="285"/>
                    <a:pt x="14776" y="604"/>
                    <a:pt x="14674" y="947"/>
                  </a:cubicBezTo>
                  <a:moveTo>
                    <a:pt x="11061" y="564"/>
                  </a:moveTo>
                  <a:cubicBezTo>
                    <a:pt x="10973" y="824"/>
                    <a:pt x="10907" y="1097"/>
                    <a:pt x="10865" y="1380"/>
                  </a:cubicBezTo>
                  <a:moveTo>
                    <a:pt x="7163" y="2480"/>
                  </a:moveTo>
                  <a:cubicBezTo>
                    <a:pt x="6949" y="2175"/>
                    <a:pt x="6712" y="1909"/>
                    <a:pt x="6454" y="1688"/>
                  </a:cubicBezTo>
                  <a:moveTo>
                    <a:pt x="946" y="7074"/>
                  </a:moveTo>
                  <a:cubicBezTo>
                    <a:pt x="972" y="7356"/>
                    <a:pt x="1014" y="7634"/>
                    <a:pt x="1070" y="7907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</p:grpSp>
      <p:grpSp>
        <p:nvGrpSpPr>
          <p:cNvPr id="593" name="Group 593"/>
          <p:cNvGrpSpPr/>
          <p:nvPr/>
        </p:nvGrpSpPr>
        <p:grpSpPr>
          <a:xfrm>
            <a:off x="5795960" y="2565398"/>
            <a:ext cx="3455512" cy="2119023"/>
            <a:chOff x="-1" y="0"/>
            <a:chExt cx="3455510" cy="2119021"/>
          </a:xfrm>
        </p:grpSpPr>
        <p:sp>
          <p:nvSpPr>
            <p:cNvPr id="591" name="Shape 591"/>
            <p:cNvSpPr/>
            <p:nvPr/>
          </p:nvSpPr>
          <p:spPr>
            <a:xfrm>
              <a:off x="-2" y="-1"/>
              <a:ext cx="3455512" cy="2119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599" extrusionOk="0">
                  <a:moveTo>
                    <a:pt x="1949" y="7181"/>
                  </a:moveTo>
                  <a:cubicBezTo>
                    <a:pt x="841" y="7337"/>
                    <a:pt x="0" y="8614"/>
                    <a:pt x="0" y="10138"/>
                  </a:cubicBezTo>
                  <a:cubicBezTo>
                    <a:pt x="-1" y="11193"/>
                    <a:pt x="409" y="12170"/>
                    <a:pt x="1074" y="12703"/>
                  </a:cubicBezTo>
                  <a:lnTo>
                    <a:pt x="1063" y="12669"/>
                  </a:lnTo>
                  <a:cubicBezTo>
                    <a:pt x="685" y="13218"/>
                    <a:pt x="475" y="13941"/>
                    <a:pt x="475" y="14691"/>
                  </a:cubicBezTo>
                  <a:cubicBezTo>
                    <a:pt x="475" y="16327"/>
                    <a:pt x="1451" y="17652"/>
                    <a:pt x="2655" y="17652"/>
                  </a:cubicBezTo>
                  <a:cubicBezTo>
                    <a:pt x="2739" y="17652"/>
                    <a:pt x="2824" y="17645"/>
                    <a:pt x="2909" y="17631"/>
                  </a:cubicBezTo>
                  <a:lnTo>
                    <a:pt x="2897" y="17651"/>
                  </a:lnTo>
                  <a:cubicBezTo>
                    <a:pt x="3585" y="19290"/>
                    <a:pt x="4863" y="20302"/>
                    <a:pt x="6248" y="20302"/>
                  </a:cubicBezTo>
                  <a:cubicBezTo>
                    <a:pt x="6948" y="20301"/>
                    <a:pt x="7636" y="20041"/>
                    <a:pt x="8236" y="19548"/>
                  </a:cubicBezTo>
                  <a:lnTo>
                    <a:pt x="8230" y="19552"/>
                  </a:lnTo>
                  <a:cubicBezTo>
                    <a:pt x="8856" y="20831"/>
                    <a:pt x="9909" y="21599"/>
                    <a:pt x="11037" y="21599"/>
                  </a:cubicBezTo>
                  <a:cubicBezTo>
                    <a:pt x="12524" y="21598"/>
                    <a:pt x="13837" y="20269"/>
                    <a:pt x="14268" y="18326"/>
                  </a:cubicBezTo>
                  <a:lnTo>
                    <a:pt x="14271" y="18352"/>
                  </a:lnTo>
                  <a:cubicBezTo>
                    <a:pt x="14731" y="18742"/>
                    <a:pt x="15261" y="18949"/>
                    <a:pt x="15803" y="18949"/>
                  </a:cubicBezTo>
                  <a:cubicBezTo>
                    <a:pt x="17392" y="18948"/>
                    <a:pt x="18684" y="17207"/>
                    <a:pt x="18696" y="15046"/>
                  </a:cubicBezTo>
                  <a:lnTo>
                    <a:pt x="18691" y="15036"/>
                  </a:lnTo>
                  <a:cubicBezTo>
                    <a:pt x="20359" y="14711"/>
                    <a:pt x="21599" y="12766"/>
                    <a:pt x="21599" y="10473"/>
                  </a:cubicBezTo>
                  <a:cubicBezTo>
                    <a:pt x="21599" y="9457"/>
                    <a:pt x="21352" y="8470"/>
                    <a:pt x="20898" y="7664"/>
                  </a:cubicBezTo>
                  <a:lnTo>
                    <a:pt x="20891" y="7662"/>
                  </a:lnTo>
                  <a:cubicBezTo>
                    <a:pt x="21033" y="7209"/>
                    <a:pt x="21107" y="6722"/>
                    <a:pt x="21107" y="6229"/>
                  </a:cubicBezTo>
                  <a:cubicBezTo>
                    <a:pt x="21107" y="4588"/>
                    <a:pt x="20301" y="3150"/>
                    <a:pt x="19141" y="2719"/>
                  </a:cubicBezTo>
                  <a:lnTo>
                    <a:pt x="19150" y="2712"/>
                  </a:lnTo>
                  <a:cubicBezTo>
                    <a:pt x="18942" y="1142"/>
                    <a:pt x="17935" y="0"/>
                    <a:pt x="16760" y="0"/>
                  </a:cubicBezTo>
                  <a:cubicBezTo>
                    <a:pt x="16045" y="-1"/>
                    <a:pt x="15368" y="426"/>
                    <a:pt x="14906" y="1165"/>
                  </a:cubicBezTo>
                  <a:lnTo>
                    <a:pt x="14910" y="1170"/>
                  </a:lnTo>
                  <a:cubicBezTo>
                    <a:pt x="14498" y="432"/>
                    <a:pt x="13856" y="0"/>
                    <a:pt x="13175" y="0"/>
                  </a:cubicBezTo>
                  <a:cubicBezTo>
                    <a:pt x="12348" y="-1"/>
                    <a:pt x="11591" y="637"/>
                    <a:pt x="11222" y="1645"/>
                  </a:cubicBezTo>
                  <a:lnTo>
                    <a:pt x="11230" y="1694"/>
                  </a:lnTo>
                  <a:cubicBezTo>
                    <a:pt x="10731" y="1024"/>
                    <a:pt x="10059" y="650"/>
                    <a:pt x="9359" y="650"/>
                  </a:cubicBezTo>
                  <a:cubicBezTo>
                    <a:pt x="8373" y="649"/>
                    <a:pt x="7467" y="1391"/>
                    <a:pt x="7004" y="2578"/>
                  </a:cubicBezTo>
                  <a:lnTo>
                    <a:pt x="6996" y="2602"/>
                  </a:lnTo>
                  <a:cubicBezTo>
                    <a:pt x="6478" y="2189"/>
                    <a:pt x="5889" y="1972"/>
                    <a:pt x="5288" y="1972"/>
                  </a:cubicBezTo>
                  <a:cubicBezTo>
                    <a:pt x="3423" y="1972"/>
                    <a:pt x="1912" y="4029"/>
                    <a:pt x="1912" y="6568"/>
                  </a:cubicBezTo>
                  <a:cubicBezTo>
                    <a:pt x="1911" y="6775"/>
                    <a:pt x="1922" y="6982"/>
                    <a:pt x="1942" y="718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EBFA"/>
                </a:gs>
                <a:gs pos="30000">
                  <a:srgbClr val="C4D6EB"/>
                </a:gs>
                <a:gs pos="60000">
                  <a:srgbClr val="85C2FF"/>
                </a:gs>
                <a:gs pos="100000">
                  <a:srgbClr val="5E9EFF"/>
                </a:gs>
              </a:gsLst>
              <a:lin ang="16200000" scaled="0"/>
            </a:gra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53881" dir="13500000" rotWithShape="0">
                <a:srgbClr val="808080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592" name="Shape 592"/>
            <p:cNvSpPr/>
            <p:nvPr/>
          </p:nvSpPr>
          <p:spPr>
            <a:xfrm>
              <a:off x="171839" y="114305"/>
              <a:ext cx="3170392" cy="180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3554"/>
                  </a:moveTo>
                  <a:cubicBezTo>
                    <a:pt x="363" y="13868"/>
                    <a:pt x="776" y="14034"/>
                    <a:pt x="1197" y="14034"/>
                  </a:cubicBezTo>
                  <a:cubicBezTo>
                    <a:pt x="1258" y="14033"/>
                    <a:pt x="1320" y="14030"/>
                    <a:pt x="1381" y="14023"/>
                  </a:cubicBezTo>
                  <a:moveTo>
                    <a:pt x="2000" y="19343"/>
                  </a:moveTo>
                  <a:cubicBezTo>
                    <a:pt x="2207" y="19308"/>
                    <a:pt x="2410" y="19233"/>
                    <a:pt x="2604" y="19120"/>
                  </a:cubicBezTo>
                  <a:moveTo>
                    <a:pt x="7435" y="20578"/>
                  </a:moveTo>
                  <a:cubicBezTo>
                    <a:pt x="7531" y="20936"/>
                    <a:pt x="7653" y="21279"/>
                    <a:pt x="7800" y="21600"/>
                  </a:cubicBezTo>
                  <a:moveTo>
                    <a:pt x="14381" y="20160"/>
                  </a:moveTo>
                  <a:cubicBezTo>
                    <a:pt x="14457" y="19794"/>
                    <a:pt x="14505" y="19418"/>
                    <a:pt x="14526" y="19039"/>
                  </a:cubicBezTo>
                  <a:moveTo>
                    <a:pt x="19207" y="16307"/>
                  </a:moveTo>
                  <a:cubicBezTo>
                    <a:pt x="19207" y="16294"/>
                    <a:pt x="19208" y="16283"/>
                    <a:pt x="19208" y="16270"/>
                  </a:cubicBezTo>
                  <a:cubicBezTo>
                    <a:pt x="19208" y="14501"/>
                    <a:pt x="18519" y="12890"/>
                    <a:pt x="17436" y="12115"/>
                  </a:cubicBezTo>
                  <a:moveTo>
                    <a:pt x="20811" y="9204"/>
                  </a:moveTo>
                  <a:cubicBezTo>
                    <a:pt x="21153" y="8776"/>
                    <a:pt x="21422" y="8238"/>
                    <a:pt x="21600" y="7632"/>
                  </a:cubicBezTo>
                  <a:moveTo>
                    <a:pt x="19744" y="2560"/>
                  </a:moveTo>
                  <a:cubicBezTo>
                    <a:pt x="19744" y="2541"/>
                    <a:pt x="19745" y="2524"/>
                    <a:pt x="19745" y="2505"/>
                  </a:cubicBezTo>
                  <a:cubicBezTo>
                    <a:pt x="19745" y="2275"/>
                    <a:pt x="19731" y="2044"/>
                    <a:pt x="19702" y="1818"/>
                  </a:cubicBezTo>
                  <a:moveTo>
                    <a:pt x="15077" y="0"/>
                  </a:moveTo>
                  <a:cubicBezTo>
                    <a:pt x="14912" y="285"/>
                    <a:pt x="14776" y="604"/>
                    <a:pt x="14674" y="947"/>
                  </a:cubicBezTo>
                  <a:moveTo>
                    <a:pt x="11061" y="564"/>
                  </a:moveTo>
                  <a:cubicBezTo>
                    <a:pt x="10973" y="824"/>
                    <a:pt x="10907" y="1097"/>
                    <a:pt x="10865" y="1380"/>
                  </a:cubicBezTo>
                  <a:moveTo>
                    <a:pt x="7163" y="2480"/>
                  </a:moveTo>
                  <a:cubicBezTo>
                    <a:pt x="6949" y="2175"/>
                    <a:pt x="6712" y="1909"/>
                    <a:pt x="6454" y="1688"/>
                  </a:cubicBezTo>
                  <a:moveTo>
                    <a:pt x="946" y="7074"/>
                  </a:moveTo>
                  <a:cubicBezTo>
                    <a:pt x="972" y="7356"/>
                    <a:pt x="1014" y="7634"/>
                    <a:pt x="1070" y="7907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</p:grpSp>
      <p:grpSp>
        <p:nvGrpSpPr>
          <p:cNvPr id="596" name="Group 596"/>
          <p:cNvGrpSpPr/>
          <p:nvPr/>
        </p:nvGrpSpPr>
        <p:grpSpPr>
          <a:xfrm>
            <a:off x="3779836" y="1989136"/>
            <a:ext cx="2519017" cy="1615853"/>
            <a:chOff x="0" y="0"/>
            <a:chExt cx="2519015" cy="1615852"/>
          </a:xfrm>
        </p:grpSpPr>
        <p:sp>
          <p:nvSpPr>
            <p:cNvPr id="594" name="Shape 594"/>
            <p:cNvSpPr/>
            <p:nvPr/>
          </p:nvSpPr>
          <p:spPr>
            <a:xfrm>
              <a:off x="-1" y="-1"/>
              <a:ext cx="2519017" cy="16158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599" extrusionOk="0">
                  <a:moveTo>
                    <a:pt x="1949" y="7181"/>
                  </a:moveTo>
                  <a:cubicBezTo>
                    <a:pt x="841" y="7337"/>
                    <a:pt x="0" y="8614"/>
                    <a:pt x="0" y="10138"/>
                  </a:cubicBezTo>
                  <a:cubicBezTo>
                    <a:pt x="-1" y="11193"/>
                    <a:pt x="409" y="12170"/>
                    <a:pt x="1074" y="12703"/>
                  </a:cubicBezTo>
                  <a:lnTo>
                    <a:pt x="1063" y="12669"/>
                  </a:lnTo>
                  <a:cubicBezTo>
                    <a:pt x="685" y="13218"/>
                    <a:pt x="475" y="13941"/>
                    <a:pt x="475" y="14691"/>
                  </a:cubicBezTo>
                  <a:cubicBezTo>
                    <a:pt x="475" y="16327"/>
                    <a:pt x="1451" y="17652"/>
                    <a:pt x="2655" y="17652"/>
                  </a:cubicBezTo>
                  <a:cubicBezTo>
                    <a:pt x="2739" y="17652"/>
                    <a:pt x="2824" y="17645"/>
                    <a:pt x="2909" y="17631"/>
                  </a:cubicBezTo>
                  <a:lnTo>
                    <a:pt x="2897" y="17651"/>
                  </a:lnTo>
                  <a:cubicBezTo>
                    <a:pt x="3585" y="19290"/>
                    <a:pt x="4863" y="20302"/>
                    <a:pt x="6248" y="20302"/>
                  </a:cubicBezTo>
                  <a:cubicBezTo>
                    <a:pt x="6948" y="20301"/>
                    <a:pt x="7636" y="20041"/>
                    <a:pt x="8236" y="19548"/>
                  </a:cubicBezTo>
                  <a:lnTo>
                    <a:pt x="8230" y="19552"/>
                  </a:lnTo>
                  <a:cubicBezTo>
                    <a:pt x="8856" y="20831"/>
                    <a:pt x="9909" y="21599"/>
                    <a:pt x="11037" y="21599"/>
                  </a:cubicBezTo>
                  <a:cubicBezTo>
                    <a:pt x="12524" y="21598"/>
                    <a:pt x="13837" y="20269"/>
                    <a:pt x="14268" y="18326"/>
                  </a:cubicBezTo>
                  <a:lnTo>
                    <a:pt x="14271" y="18352"/>
                  </a:lnTo>
                  <a:cubicBezTo>
                    <a:pt x="14731" y="18742"/>
                    <a:pt x="15261" y="18949"/>
                    <a:pt x="15803" y="18949"/>
                  </a:cubicBezTo>
                  <a:cubicBezTo>
                    <a:pt x="17392" y="18948"/>
                    <a:pt x="18684" y="17207"/>
                    <a:pt x="18696" y="15046"/>
                  </a:cubicBezTo>
                  <a:lnTo>
                    <a:pt x="18691" y="15036"/>
                  </a:lnTo>
                  <a:cubicBezTo>
                    <a:pt x="20359" y="14711"/>
                    <a:pt x="21599" y="12766"/>
                    <a:pt x="21599" y="10473"/>
                  </a:cubicBezTo>
                  <a:cubicBezTo>
                    <a:pt x="21599" y="9457"/>
                    <a:pt x="21352" y="8470"/>
                    <a:pt x="20898" y="7664"/>
                  </a:cubicBezTo>
                  <a:lnTo>
                    <a:pt x="20891" y="7662"/>
                  </a:lnTo>
                  <a:cubicBezTo>
                    <a:pt x="21033" y="7209"/>
                    <a:pt x="21107" y="6722"/>
                    <a:pt x="21107" y="6229"/>
                  </a:cubicBezTo>
                  <a:cubicBezTo>
                    <a:pt x="21107" y="4588"/>
                    <a:pt x="20301" y="3150"/>
                    <a:pt x="19141" y="2719"/>
                  </a:cubicBezTo>
                  <a:lnTo>
                    <a:pt x="19150" y="2712"/>
                  </a:lnTo>
                  <a:cubicBezTo>
                    <a:pt x="18942" y="1142"/>
                    <a:pt x="17935" y="0"/>
                    <a:pt x="16760" y="0"/>
                  </a:cubicBezTo>
                  <a:cubicBezTo>
                    <a:pt x="16045" y="-1"/>
                    <a:pt x="15368" y="426"/>
                    <a:pt x="14906" y="1165"/>
                  </a:cubicBezTo>
                  <a:lnTo>
                    <a:pt x="14910" y="1170"/>
                  </a:lnTo>
                  <a:cubicBezTo>
                    <a:pt x="14498" y="432"/>
                    <a:pt x="13856" y="0"/>
                    <a:pt x="13175" y="0"/>
                  </a:cubicBezTo>
                  <a:cubicBezTo>
                    <a:pt x="12348" y="-1"/>
                    <a:pt x="11591" y="637"/>
                    <a:pt x="11222" y="1645"/>
                  </a:cubicBezTo>
                  <a:lnTo>
                    <a:pt x="11230" y="1694"/>
                  </a:lnTo>
                  <a:cubicBezTo>
                    <a:pt x="10731" y="1024"/>
                    <a:pt x="10059" y="650"/>
                    <a:pt x="9359" y="650"/>
                  </a:cubicBezTo>
                  <a:cubicBezTo>
                    <a:pt x="8373" y="649"/>
                    <a:pt x="7467" y="1391"/>
                    <a:pt x="7004" y="2578"/>
                  </a:cubicBezTo>
                  <a:lnTo>
                    <a:pt x="6996" y="2602"/>
                  </a:lnTo>
                  <a:cubicBezTo>
                    <a:pt x="6478" y="2189"/>
                    <a:pt x="5889" y="1972"/>
                    <a:pt x="5288" y="1972"/>
                  </a:cubicBezTo>
                  <a:cubicBezTo>
                    <a:pt x="3423" y="1972"/>
                    <a:pt x="1912" y="4029"/>
                    <a:pt x="1912" y="6568"/>
                  </a:cubicBezTo>
                  <a:cubicBezTo>
                    <a:pt x="1911" y="6775"/>
                    <a:pt x="1922" y="6982"/>
                    <a:pt x="1942" y="718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EBFA"/>
                </a:gs>
                <a:gs pos="30000">
                  <a:srgbClr val="C4D6EB"/>
                </a:gs>
                <a:gs pos="60000">
                  <a:srgbClr val="85C2FF"/>
                </a:gs>
                <a:gs pos="100000">
                  <a:srgbClr val="5E9EFF"/>
                </a:gs>
              </a:gsLst>
              <a:lin ang="16200000" scaled="0"/>
            </a:gra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53881" dir="13500000" rotWithShape="0">
                <a:srgbClr val="808080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595" name="Shape 595"/>
            <p:cNvSpPr/>
            <p:nvPr/>
          </p:nvSpPr>
          <p:spPr>
            <a:xfrm>
              <a:off x="125268" y="87163"/>
              <a:ext cx="2311169" cy="1375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3554"/>
                  </a:moveTo>
                  <a:cubicBezTo>
                    <a:pt x="363" y="13868"/>
                    <a:pt x="776" y="14034"/>
                    <a:pt x="1197" y="14034"/>
                  </a:cubicBezTo>
                  <a:cubicBezTo>
                    <a:pt x="1258" y="14033"/>
                    <a:pt x="1320" y="14030"/>
                    <a:pt x="1381" y="14023"/>
                  </a:cubicBezTo>
                  <a:moveTo>
                    <a:pt x="2000" y="19343"/>
                  </a:moveTo>
                  <a:cubicBezTo>
                    <a:pt x="2207" y="19308"/>
                    <a:pt x="2410" y="19233"/>
                    <a:pt x="2604" y="19120"/>
                  </a:cubicBezTo>
                  <a:moveTo>
                    <a:pt x="7435" y="20578"/>
                  </a:moveTo>
                  <a:cubicBezTo>
                    <a:pt x="7531" y="20936"/>
                    <a:pt x="7653" y="21279"/>
                    <a:pt x="7800" y="21600"/>
                  </a:cubicBezTo>
                  <a:moveTo>
                    <a:pt x="14381" y="20160"/>
                  </a:moveTo>
                  <a:cubicBezTo>
                    <a:pt x="14457" y="19794"/>
                    <a:pt x="14505" y="19418"/>
                    <a:pt x="14526" y="19039"/>
                  </a:cubicBezTo>
                  <a:moveTo>
                    <a:pt x="19207" y="16307"/>
                  </a:moveTo>
                  <a:cubicBezTo>
                    <a:pt x="19207" y="16294"/>
                    <a:pt x="19208" y="16283"/>
                    <a:pt x="19208" y="16270"/>
                  </a:cubicBezTo>
                  <a:cubicBezTo>
                    <a:pt x="19208" y="14501"/>
                    <a:pt x="18519" y="12890"/>
                    <a:pt x="17436" y="12115"/>
                  </a:cubicBezTo>
                  <a:moveTo>
                    <a:pt x="20811" y="9204"/>
                  </a:moveTo>
                  <a:cubicBezTo>
                    <a:pt x="21153" y="8776"/>
                    <a:pt x="21422" y="8238"/>
                    <a:pt x="21600" y="7632"/>
                  </a:cubicBezTo>
                  <a:moveTo>
                    <a:pt x="19744" y="2560"/>
                  </a:moveTo>
                  <a:cubicBezTo>
                    <a:pt x="19744" y="2541"/>
                    <a:pt x="19745" y="2524"/>
                    <a:pt x="19745" y="2505"/>
                  </a:cubicBezTo>
                  <a:cubicBezTo>
                    <a:pt x="19745" y="2275"/>
                    <a:pt x="19731" y="2044"/>
                    <a:pt x="19702" y="1818"/>
                  </a:cubicBezTo>
                  <a:moveTo>
                    <a:pt x="15077" y="0"/>
                  </a:moveTo>
                  <a:cubicBezTo>
                    <a:pt x="14912" y="285"/>
                    <a:pt x="14776" y="604"/>
                    <a:pt x="14674" y="947"/>
                  </a:cubicBezTo>
                  <a:moveTo>
                    <a:pt x="11061" y="564"/>
                  </a:moveTo>
                  <a:cubicBezTo>
                    <a:pt x="10973" y="824"/>
                    <a:pt x="10907" y="1097"/>
                    <a:pt x="10865" y="1380"/>
                  </a:cubicBezTo>
                  <a:moveTo>
                    <a:pt x="7163" y="2480"/>
                  </a:moveTo>
                  <a:cubicBezTo>
                    <a:pt x="6949" y="2175"/>
                    <a:pt x="6712" y="1909"/>
                    <a:pt x="6454" y="1688"/>
                  </a:cubicBezTo>
                  <a:moveTo>
                    <a:pt x="946" y="7074"/>
                  </a:moveTo>
                  <a:cubicBezTo>
                    <a:pt x="972" y="7356"/>
                    <a:pt x="1014" y="7634"/>
                    <a:pt x="1070" y="7907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</p:grpSp>
      <p:sp>
        <p:nvSpPr>
          <p:cNvPr id="597" name="Shape 597"/>
          <p:cNvSpPr/>
          <p:nvPr/>
        </p:nvSpPr>
        <p:spPr>
          <a:xfrm>
            <a:off x="6227762" y="2708275"/>
            <a:ext cx="2411414" cy="14884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 algn="ctr">
              <a:defRPr sz="1800"/>
            </a:pPr>
            <a:endParaRPr b="1">
              <a:latin typeface="Maiandra GD"/>
              <a:ea typeface="Maiandra GD"/>
              <a:cs typeface="Maiandra GD"/>
              <a:sym typeface="Maiandra GD"/>
            </a:endParaRPr>
          </a:p>
          <a:p>
            <a:pPr lvl="0" algn="ctr"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 Çok otoriter olmayın.Başka fikirlerin ordain çıkmasına izin verin.</a:t>
            </a:r>
          </a:p>
        </p:txBody>
      </p:sp>
      <p:sp>
        <p:nvSpPr>
          <p:cNvPr id="598" name="Shape 598"/>
          <p:cNvSpPr/>
          <p:nvPr/>
        </p:nvSpPr>
        <p:spPr>
          <a:xfrm>
            <a:off x="3132136" y="1341437"/>
            <a:ext cx="3746503" cy="650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 algn="ctr">
              <a:defRPr sz="1800"/>
            </a:pPr>
            <a:endParaRPr b="1">
              <a:latin typeface="Maiandra GD"/>
              <a:ea typeface="Maiandra GD"/>
              <a:cs typeface="Maiandra GD"/>
              <a:sym typeface="Maiandra GD"/>
            </a:endParaRPr>
          </a:p>
          <a:p>
            <a:pPr lvl="4" indent="717550" algn="ctr"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.</a:t>
            </a:r>
          </a:p>
        </p:txBody>
      </p:sp>
      <p:sp>
        <p:nvSpPr>
          <p:cNvPr id="599" name="Shape 599"/>
          <p:cNvSpPr/>
          <p:nvPr/>
        </p:nvSpPr>
        <p:spPr>
          <a:xfrm>
            <a:off x="493712" y="2743200"/>
            <a:ext cx="2133601" cy="1209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800" b="1"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b="0"/>
            </a:pPr>
            <a:r>
              <a:rPr b="1"/>
              <a:t> Çok hızlı ya da çok yavaş konuşmaktan kaçının.</a:t>
            </a:r>
          </a:p>
        </p:txBody>
      </p:sp>
      <p:grpSp>
        <p:nvGrpSpPr>
          <p:cNvPr id="602" name="Group 602"/>
          <p:cNvGrpSpPr/>
          <p:nvPr/>
        </p:nvGrpSpPr>
        <p:grpSpPr>
          <a:xfrm>
            <a:off x="6911973" y="4149724"/>
            <a:ext cx="2231720" cy="1368238"/>
            <a:chOff x="-1" y="0"/>
            <a:chExt cx="2231719" cy="1368236"/>
          </a:xfrm>
        </p:grpSpPr>
        <p:sp>
          <p:nvSpPr>
            <p:cNvPr id="600" name="Shape 600"/>
            <p:cNvSpPr/>
            <p:nvPr/>
          </p:nvSpPr>
          <p:spPr>
            <a:xfrm>
              <a:off x="-2" y="-1"/>
              <a:ext cx="2231721" cy="1368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599" extrusionOk="0">
                  <a:moveTo>
                    <a:pt x="1949" y="7181"/>
                  </a:moveTo>
                  <a:cubicBezTo>
                    <a:pt x="841" y="7337"/>
                    <a:pt x="0" y="8614"/>
                    <a:pt x="0" y="10138"/>
                  </a:cubicBezTo>
                  <a:cubicBezTo>
                    <a:pt x="-1" y="11193"/>
                    <a:pt x="409" y="12170"/>
                    <a:pt x="1074" y="12703"/>
                  </a:cubicBezTo>
                  <a:lnTo>
                    <a:pt x="1063" y="12669"/>
                  </a:lnTo>
                  <a:cubicBezTo>
                    <a:pt x="685" y="13218"/>
                    <a:pt x="475" y="13941"/>
                    <a:pt x="475" y="14691"/>
                  </a:cubicBezTo>
                  <a:cubicBezTo>
                    <a:pt x="475" y="16327"/>
                    <a:pt x="1451" y="17652"/>
                    <a:pt x="2655" y="17652"/>
                  </a:cubicBezTo>
                  <a:cubicBezTo>
                    <a:pt x="2739" y="17652"/>
                    <a:pt x="2824" y="17645"/>
                    <a:pt x="2909" y="17631"/>
                  </a:cubicBezTo>
                  <a:lnTo>
                    <a:pt x="2897" y="17651"/>
                  </a:lnTo>
                  <a:cubicBezTo>
                    <a:pt x="3585" y="19290"/>
                    <a:pt x="4863" y="20302"/>
                    <a:pt x="6248" y="20302"/>
                  </a:cubicBezTo>
                  <a:cubicBezTo>
                    <a:pt x="6948" y="20301"/>
                    <a:pt x="7636" y="20041"/>
                    <a:pt x="8236" y="19548"/>
                  </a:cubicBezTo>
                  <a:lnTo>
                    <a:pt x="8230" y="19552"/>
                  </a:lnTo>
                  <a:cubicBezTo>
                    <a:pt x="8856" y="20831"/>
                    <a:pt x="9909" y="21599"/>
                    <a:pt x="11037" y="21599"/>
                  </a:cubicBezTo>
                  <a:cubicBezTo>
                    <a:pt x="12524" y="21598"/>
                    <a:pt x="13837" y="20269"/>
                    <a:pt x="14268" y="18326"/>
                  </a:cubicBezTo>
                  <a:lnTo>
                    <a:pt x="14271" y="18352"/>
                  </a:lnTo>
                  <a:cubicBezTo>
                    <a:pt x="14731" y="18742"/>
                    <a:pt x="15261" y="18949"/>
                    <a:pt x="15803" y="18949"/>
                  </a:cubicBezTo>
                  <a:cubicBezTo>
                    <a:pt x="17392" y="18948"/>
                    <a:pt x="18684" y="17207"/>
                    <a:pt x="18696" y="15046"/>
                  </a:cubicBezTo>
                  <a:lnTo>
                    <a:pt x="18691" y="15036"/>
                  </a:lnTo>
                  <a:cubicBezTo>
                    <a:pt x="20359" y="14711"/>
                    <a:pt x="21599" y="12766"/>
                    <a:pt x="21599" y="10473"/>
                  </a:cubicBezTo>
                  <a:cubicBezTo>
                    <a:pt x="21599" y="9457"/>
                    <a:pt x="21352" y="8470"/>
                    <a:pt x="20898" y="7664"/>
                  </a:cubicBezTo>
                  <a:lnTo>
                    <a:pt x="20891" y="7662"/>
                  </a:lnTo>
                  <a:cubicBezTo>
                    <a:pt x="21033" y="7209"/>
                    <a:pt x="21107" y="6722"/>
                    <a:pt x="21107" y="6229"/>
                  </a:cubicBezTo>
                  <a:cubicBezTo>
                    <a:pt x="21107" y="4588"/>
                    <a:pt x="20301" y="3150"/>
                    <a:pt x="19141" y="2719"/>
                  </a:cubicBezTo>
                  <a:lnTo>
                    <a:pt x="19150" y="2712"/>
                  </a:lnTo>
                  <a:cubicBezTo>
                    <a:pt x="18942" y="1142"/>
                    <a:pt x="17935" y="0"/>
                    <a:pt x="16760" y="0"/>
                  </a:cubicBezTo>
                  <a:cubicBezTo>
                    <a:pt x="16045" y="-1"/>
                    <a:pt x="15368" y="426"/>
                    <a:pt x="14906" y="1165"/>
                  </a:cubicBezTo>
                  <a:lnTo>
                    <a:pt x="14910" y="1170"/>
                  </a:lnTo>
                  <a:cubicBezTo>
                    <a:pt x="14498" y="432"/>
                    <a:pt x="13856" y="0"/>
                    <a:pt x="13175" y="0"/>
                  </a:cubicBezTo>
                  <a:cubicBezTo>
                    <a:pt x="12348" y="-1"/>
                    <a:pt x="11591" y="637"/>
                    <a:pt x="11222" y="1645"/>
                  </a:cubicBezTo>
                  <a:lnTo>
                    <a:pt x="11230" y="1694"/>
                  </a:lnTo>
                  <a:cubicBezTo>
                    <a:pt x="10731" y="1024"/>
                    <a:pt x="10059" y="650"/>
                    <a:pt x="9359" y="650"/>
                  </a:cubicBezTo>
                  <a:cubicBezTo>
                    <a:pt x="8373" y="649"/>
                    <a:pt x="7467" y="1391"/>
                    <a:pt x="7004" y="2578"/>
                  </a:cubicBezTo>
                  <a:lnTo>
                    <a:pt x="6996" y="2602"/>
                  </a:lnTo>
                  <a:cubicBezTo>
                    <a:pt x="6478" y="2189"/>
                    <a:pt x="5889" y="1972"/>
                    <a:pt x="5288" y="1972"/>
                  </a:cubicBezTo>
                  <a:cubicBezTo>
                    <a:pt x="3423" y="1972"/>
                    <a:pt x="1912" y="4029"/>
                    <a:pt x="1912" y="6568"/>
                  </a:cubicBezTo>
                  <a:cubicBezTo>
                    <a:pt x="1911" y="6775"/>
                    <a:pt x="1922" y="6982"/>
                    <a:pt x="1942" y="718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69999">
                  <a:srgbClr val="C4D6EB"/>
                </a:gs>
                <a:gs pos="100000">
                  <a:srgbClr val="FFEBFA"/>
                </a:gs>
              </a:gsLst>
              <a:lin ang="8100000" scaled="0"/>
            </a:gra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53881" dir="13500000" rotWithShape="0">
                <a:srgbClr val="808080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601" name="Shape 601"/>
            <p:cNvSpPr/>
            <p:nvPr/>
          </p:nvSpPr>
          <p:spPr>
            <a:xfrm>
              <a:off x="110981" y="73806"/>
              <a:ext cx="2047577" cy="11647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3554"/>
                  </a:moveTo>
                  <a:cubicBezTo>
                    <a:pt x="363" y="13868"/>
                    <a:pt x="776" y="14034"/>
                    <a:pt x="1197" y="14034"/>
                  </a:cubicBezTo>
                  <a:cubicBezTo>
                    <a:pt x="1258" y="14033"/>
                    <a:pt x="1320" y="14030"/>
                    <a:pt x="1381" y="14023"/>
                  </a:cubicBezTo>
                  <a:moveTo>
                    <a:pt x="2000" y="19343"/>
                  </a:moveTo>
                  <a:cubicBezTo>
                    <a:pt x="2207" y="19308"/>
                    <a:pt x="2410" y="19233"/>
                    <a:pt x="2604" y="19120"/>
                  </a:cubicBezTo>
                  <a:moveTo>
                    <a:pt x="7435" y="20578"/>
                  </a:moveTo>
                  <a:cubicBezTo>
                    <a:pt x="7531" y="20936"/>
                    <a:pt x="7653" y="21279"/>
                    <a:pt x="7800" y="21600"/>
                  </a:cubicBezTo>
                  <a:moveTo>
                    <a:pt x="14381" y="20160"/>
                  </a:moveTo>
                  <a:cubicBezTo>
                    <a:pt x="14457" y="19794"/>
                    <a:pt x="14505" y="19418"/>
                    <a:pt x="14526" y="19039"/>
                  </a:cubicBezTo>
                  <a:moveTo>
                    <a:pt x="19207" y="16307"/>
                  </a:moveTo>
                  <a:cubicBezTo>
                    <a:pt x="19207" y="16294"/>
                    <a:pt x="19208" y="16283"/>
                    <a:pt x="19208" y="16270"/>
                  </a:cubicBezTo>
                  <a:cubicBezTo>
                    <a:pt x="19208" y="14501"/>
                    <a:pt x="18519" y="12890"/>
                    <a:pt x="17436" y="12115"/>
                  </a:cubicBezTo>
                  <a:moveTo>
                    <a:pt x="20811" y="9204"/>
                  </a:moveTo>
                  <a:cubicBezTo>
                    <a:pt x="21153" y="8776"/>
                    <a:pt x="21422" y="8238"/>
                    <a:pt x="21600" y="7632"/>
                  </a:cubicBezTo>
                  <a:moveTo>
                    <a:pt x="19744" y="2560"/>
                  </a:moveTo>
                  <a:cubicBezTo>
                    <a:pt x="19744" y="2541"/>
                    <a:pt x="19745" y="2524"/>
                    <a:pt x="19745" y="2505"/>
                  </a:cubicBezTo>
                  <a:cubicBezTo>
                    <a:pt x="19745" y="2275"/>
                    <a:pt x="19731" y="2044"/>
                    <a:pt x="19702" y="1818"/>
                  </a:cubicBezTo>
                  <a:moveTo>
                    <a:pt x="15077" y="0"/>
                  </a:moveTo>
                  <a:cubicBezTo>
                    <a:pt x="14912" y="285"/>
                    <a:pt x="14776" y="604"/>
                    <a:pt x="14674" y="947"/>
                  </a:cubicBezTo>
                  <a:moveTo>
                    <a:pt x="11061" y="564"/>
                  </a:moveTo>
                  <a:cubicBezTo>
                    <a:pt x="10973" y="824"/>
                    <a:pt x="10907" y="1097"/>
                    <a:pt x="10865" y="1380"/>
                  </a:cubicBezTo>
                  <a:moveTo>
                    <a:pt x="7163" y="2480"/>
                  </a:moveTo>
                  <a:cubicBezTo>
                    <a:pt x="6949" y="2175"/>
                    <a:pt x="6712" y="1909"/>
                    <a:pt x="6454" y="1688"/>
                  </a:cubicBezTo>
                  <a:moveTo>
                    <a:pt x="946" y="7074"/>
                  </a:moveTo>
                  <a:cubicBezTo>
                    <a:pt x="972" y="7356"/>
                    <a:pt x="1014" y="7634"/>
                    <a:pt x="1070" y="7907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</p:grpSp>
      <p:sp>
        <p:nvSpPr>
          <p:cNvPr id="603" name="Shape 603"/>
          <p:cNvSpPr/>
          <p:nvPr/>
        </p:nvSpPr>
        <p:spPr>
          <a:xfrm>
            <a:off x="2339973" y="3141661"/>
            <a:ext cx="2520603" cy="15460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9" extrusionOk="0">
                <a:moveTo>
                  <a:pt x="1949" y="7181"/>
                </a:moveTo>
                <a:cubicBezTo>
                  <a:pt x="841" y="7337"/>
                  <a:pt x="0" y="8614"/>
                  <a:pt x="0" y="10138"/>
                </a:cubicBezTo>
                <a:cubicBezTo>
                  <a:pt x="-1" y="11193"/>
                  <a:pt x="409" y="12170"/>
                  <a:pt x="1074" y="12703"/>
                </a:cubicBezTo>
                <a:lnTo>
                  <a:pt x="1063" y="12669"/>
                </a:lnTo>
                <a:cubicBezTo>
                  <a:pt x="685" y="13218"/>
                  <a:pt x="475" y="13941"/>
                  <a:pt x="475" y="14691"/>
                </a:cubicBezTo>
                <a:cubicBezTo>
                  <a:pt x="475" y="16327"/>
                  <a:pt x="1451" y="17652"/>
                  <a:pt x="2655" y="17652"/>
                </a:cubicBezTo>
                <a:cubicBezTo>
                  <a:pt x="2739" y="17652"/>
                  <a:pt x="2824" y="17645"/>
                  <a:pt x="2909" y="17631"/>
                </a:cubicBezTo>
                <a:lnTo>
                  <a:pt x="2897" y="17651"/>
                </a:lnTo>
                <a:cubicBezTo>
                  <a:pt x="3585" y="19290"/>
                  <a:pt x="4863" y="20302"/>
                  <a:pt x="6248" y="20302"/>
                </a:cubicBezTo>
                <a:cubicBezTo>
                  <a:pt x="6948" y="20301"/>
                  <a:pt x="7636" y="20041"/>
                  <a:pt x="8236" y="19548"/>
                </a:cubicBezTo>
                <a:lnTo>
                  <a:pt x="8230" y="19552"/>
                </a:lnTo>
                <a:cubicBezTo>
                  <a:pt x="8856" y="20831"/>
                  <a:pt x="9909" y="21599"/>
                  <a:pt x="11037" y="21599"/>
                </a:cubicBezTo>
                <a:cubicBezTo>
                  <a:pt x="12524" y="21598"/>
                  <a:pt x="13837" y="20269"/>
                  <a:pt x="14268" y="18326"/>
                </a:cubicBezTo>
                <a:lnTo>
                  <a:pt x="14271" y="18352"/>
                </a:lnTo>
                <a:cubicBezTo>
                  <a:pt x="14731" y="18742"/>
                  <a:pt x="15261" y="18949"/>
                  <a:pt x="15803" y="18949"/>
                </a:cubicBezTo>
                <a:cubicBezTo>
                  <a:pt x="17392" y="18948"/>
                  <a:pt x="18684" y="17207"/>
                  <a:pt x="18696" y="15046"/>
                </a:cubicBezTo>
                <a:lnTo>
                  <a:pt x="18691" y="15036"/>
                </a:lnTo>
                <a:cubicBezTo>
                  <a:pt x="20359" y="14711"/>
                  <a:pt x="21599" y="12766"/>
                  <a:pt x="21599" y="10473"/>
                </a:cubicBezTo>
                <a:cubicBezTo>
                  <a:pt x="21599" y="9457"/>
                  <a:pt x="21352" y="8470"/>
                  <a:pt x="20898" y="7664"/>
                </a:cubicBezTo>
                <a:lnTo>
                  <a:pt x="20891" y="7662"/>
                </a:lnTo>
                <a:cubicBezTo>
                  <a:pt x="21033" y="7209"/>
                  <a:pt x="21107" y="6722"/>
                  <a:pt x="21107" y="6229"/>
                </a:cubicBezTo>
                <a:cubicBezTo>
                  <a:pt x="21107" y="4588"/>
                  <a:pt x="20301" y="3150"/>
                  <a:pt x="19141" y="2719"/>
                </a:cubicBezTo>
                <a:lnTo>
                  <a:pt x="19150" y="2712"/>
                </a:lnTo>
                <a:cubicBezTo>
                  <a:pt x="18942" y="1142"/>
                  <a:pt x="17935" y="0"/>
                  <a:pt x="16760" y="0"/>
                </a:cubicBezTo>
                <a:cubicBezTo>
                  <a:pt x="16045" y="-1"/>
                  <a:pt x="15368" y="426"/>
                  <a:pt x="14906" y="1165"/>
                </a:cubicBezTo>
                <a:lnTo>
                  <a:pt x="14910" y="1170"/>
                </a:lnTo>
                <a:cubicBezTo>
                  <a:pt x="14498" y="432"/>
                  <a:pt x="13856" y="0"/>
                  <a:pt x="13175" y="0"/>
                </a:cubicBezTo>
                <a:cubicBezTo>
                  <a:pt x="12348" y="-1"/>
                  <a:pt x="11591" y="637"/>
                  <a:pt x="11222" y="1645"/>
                </a:cubicBezTo>
                <a:lnTo>
                  <a:pt x="11230" y="1694"/>
                </a:lnTo>
                <a:cubicBezTo>
                  <a:pt x="10731" y="1024"/>
                  <a:pt x="10059" y="650"/>
                  <a:pt x="9359" y="650"/>
                </a:cubicBezTo>
                <a:cubicBezTo>
                  <a:pt x="8373" y="649"/>
                  <a:pt x="7467" y="1391"/>
                  <a:pt x="7004" y="2578"/>
                </a:cubicBezTo>
                <a:lnTo>
                  <a:pt x="6996" y="2602"/>
                </a:lnTo>
                <a:cubicBezTo>
                  <a:pt x="6478" y="2189"/>
                  <a:pt x="5889" y="1972"/>
                  <a:pt x="5288" y="1972"/>
                </a:cubicBezTo>
                <a:cubicBezTo>
                  <a:pt x="3423" y="1972"/>
                  <a:pt x="1912" y="4029"/>
                  <a:pt x="1912" y="6568"/>
                </a:cubicBezTo>
                <a:cubicBezTo>
                  <a:pt x="1911" y="6775"/>
                  <a:pt x="1922" y="6982"/>
                  <a:pt x="1942" y="7187"/>
                </a:cubicBezTo>
                <a:close/>
              </a:path>
            </a:pathLst>
          </a:custGeom>
          <a:gradFill>
            <a:gsLst>
              <a:gs pos="0">
                <a:srgbClr val="5E9EFF"/>
              </a:gs>
              <a:gs pos="39999">
                <a:srgbClr val="85C2FF"/>
              </a:gs>
              <a:gs pos="69999">
                <a:srgbClr val="C4D6EB"/>
              </a:gs>
              <a:gs pos="100000">
                <a:srgbClr val="FFEBFA"/>
              </a:gs>
            </a:gsLst>
            <a:lin ang="8100000"/>
          </a:gradFill>
          <a:ln w="12700">
            <a:miter lim="400000"/>
          </a:ln>
          <a:effectLst>
            <a:outerShdw blurRad="63500" dist="107762" dir="8100000" rotWithShape="0">
              <a:srgbClr val="808080">
                <a:alpha val="50000"/>
              </a:srgbClr>
            </a:outerShdw>
          </a:effectLst>
        </p:spPr>
        <p:txBody>
          <a:bodyPr lIns="0" tIns="0" rIns="0" bIns="0"/>
          <a:lstStyle/>
          <a:p>
            <a:pPr marL="457200" lvl="0" indent="-457200">
              <a:lnSpc>
                <a:spcPct val="80000"/>
              </a:lnSpc>
              <a:defRPr sz="1800" b="1">
                <a:latin typeface="Maiandra GD"/>
                <a:ea typeface="Maiandra GD"/>
                <a:cs typeface="Maiandra GD"/>
                <a:sym typeface="Maiandra GD"/>
              </a:defRPr>
            </a:pPr>
            <a:endParaRPr/>
          </a:p>
        </p:txBody>
      </p:sp>
      <p:grpSp>
        <p:nvGrpSpPr>
          <p:cNvPr id="606" name="Group 606"/>
          <p:cNvGrpSpPr/>
          <p:nvPr/>
        </p:nvGrpSpPr>
        <p:grpSpPr>
          <a:xfrm>
            <a:off x="3924298" y="4581522"/>
            <a:ext cx="3384083" cy="2312671"/>
            <a:chOff x="0" y="-1"/>
            <a:chExt cx="3384082" cy="2312669"/>
          </a:xfrm>
        </p:grpSpPr>
        <p:sp>
          <p:nvSpPr>
            <p:cNvPr id="604" name="Shape 604"/>
            <p:cNvSpPr/>
            <p:nvPr/>
          </p:nvSpPr>
          <p:spPr>
            <a:xfrm>
              <a:off x="-1" y="-2"/>
              <a:ext cx="3384083" cy="23126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599" extrusionOk="0">
                  <a:moveTo>
                    <a:pt x="1949" y="7181"/>
                  </a:moveTo>
                  <a:cubicBezTo>
                    <a:pt x="841" y="7337"/>
                    <a:pt x="0" y="8614"/>
                    <a:pt x="0" y="10138"/>
                  </a:cubicBezTo>
                  <a:cubicBezTo>
                    <a:pt x="-1" y="11193"/>
                    <a:pt x="409" y="12170"/>
                    <a:pt x="1074" y="12703"/>
                  </a:cubicBezTo>
                  <a:lnTo>
                    <a:pt x="1063" y="12669"/>
                  </a:lnTo>
                  <a:cubicBezTo>
                    <a:pt x="685" y="13218"/>
                    <a:pt x="475" y="13941"/>
                    <a:pt x="475" y="14691"/>
                  </a:cubicBezTo>
                  <a:cubicBezTo>
                    <a:pt x="475" y="16327"/>
                    <a:pt x="1451" y="17652"/>
                    <a:pt x="2655" y="17652"/>
                  </a:cubicBezTo>
                  <a:cubicBezTo>
                    <a:pt x="2739" y="17652"/>
                    <a:pt x="2824" y="17645"/>
                    <a:pt x="2909" y="17631"/>
                  </a:cubicBezTo>
                  <a:lnTo>
                    <a:pt x="2897" y="17651"/>
                  </a:lnTo>
                  <a:cubicBezTo>
                    <a:pt x="3585" y="19290"/>
                    <a:pt x="4863" y="20302"/>
                    <a:pt x="6248" y="20302"/>
                  </a:cubicBezTo>
                  <a:cubicBezTo>
                    <a:pt x="6948" y="20301"/>
                    <a:pt x="7636" y="20041"/>
                    <a:pt x="8236" y="19548"/>
                  </a:cubicBezTo>
                  <a:lnTo>
                    <a:pt x="8230" y="19552"/>
                  </a:lnTo>
                  <a:cubicBezTo>
                    <a:pt x="8856" y="20831"/>
                    <a:pt x="9909" y="21599"/>
                    <a:pt x="11037" y="21599"/>
                  </a:cubicBezTo>
                  <a:cubicBezTo>
                    <a:pt x="12524" y="21598"/>
                    <a:pt x="13837" y="20269"/>
                    <a:pt x="14268" y="18326"/>
                  </a:cubicBezTo>
                  <a:lnTo>
                    <a:pt x="14271" y="18352"/>
                  </a:lnTo>
                  <a:cubicBezTo>
                    <a:pt x="14731" y="18742"/>
                    <a:pt x="15261" y="18949"/>
                    <a:pt x="15803" y="18949"/>
                  </a:cubicBezTo>
                  <a:cubicBezTo>
                    <a:pt x="17392" y="18948"/>
                    <a:pt x="18684" y="17207"/>
                    <a:pt x="18696" y="15046"/>
                  </a:cubicBezTo>
                  <a:lnTo>
                    <a:pt x="18691" y="15036"/>
                  </a:lnTo>
                  <a:cubicBezTo>
                    <a:pt x="20359" y="14711"/>
                    <a:pt x="21599" y="12766"/>
                    <a:pt x="21599" y="10473"/>
                  </a:cubicBezTo>
                  <a:cubicBezTo>
                    <a:pt x="21599" y="9457"/>
                    <a:pt x="21352" y="8470"/>
                    <a:pt x="20898" y="7664"/>
                  </a:cubicBezTo>
                  <a:lnTo>
                    <a:pt x="20891" y="7662"/>
                  </a:lnTo>
                  <a:cubicBezTo>
                    <a:pt x="21033" y="7209"/>
                    <a:pt x="21107" y="6722"/>
                    <a:pt x="21107" y="6229"/>
                  </a:cubicBezTo>
                  <a:cubicBezTo>
                    <a:pt x="21107" y="4588"/>
                    <a:pt x="20301" y="3150"/>
                    <a:pt x="19141" y="2719"/>
                  </a:cubicBezTo>
                  <a:lnTo>
                    <a:pt x="19150" y="2712"/>
                  </a:lnTo>
                  <a:cubicBezTo>
                    <a:pt x="18942" y="1142"/>
                    <a:pt x="17935" y="0"/>
                    <a:pt x="16760" y="0"/>
                  </a:cubicBezTo>
                  <a:cubicBezTo>
                    <a:pt x="16045" y="-1"/>
                    <a:pt x="15368" y="426"/>
                    <a:pt x="14906" y="1165"/>
                  </a:cubicBezTo>
                  <a:lnTo>
                    <a:pt x="14910" y="1170"/>
                  </a:lnTo>
                  <a:cubicBezTo>
                    <a:pt x="14498" y="432"/>
                    <a:pt x="13856" y="0"/>
                    <a:pt x="13175" y="0"/>
                  </a:cubicBezTo>
                  <a:cubicBezTo>
                    <a:pt x="12348" y="-1"/>
                    <a:pt x="11591" y="637"/>
                    <a:pt x="11222" y="1645"/>
                  </a:cubicBezTo>
                  <a:lnTo>
                    <a:pt x="11230" y="1694"/>
                  </a:lnTo>
                  <a:cubicBezTo>
                    <a:pt x="10731" y="1024"/>
                    <a:pt x="10059" y="650"/>
                    <a:pt x="9359" y="650"/>
                  </a:cubicBezTo>
                  <a:cubicBezTo>
                    <a:pt x="8373" y="649"/>
                    <a:pt x="7467" y="1391"/>
                    <a:pt x="7004" y="2578"/>
                  </a:cubicBezTo>
                  <a:lnTo>
                    <a:pt x="6996" y="2602"/>
                  </a:lnTo>
                  <a:cubicBezTo>
                    <a:pt x="6478" y="2189"/>
                    <a:pt x="5889" y="1972"/>
                    <a:pt x="5288" y="1972"/>
                  </a:cubicBezTo>
                  <a:cubicBezTo>
                    <a:pt x="3423" y="1972"/>
                    <a:pt x="1912" y="4029"/>
                    <a:pt x="1912" y="6568"/>
                  </a:cubicBezTo>
                  <a:cubicBezTo>
                    <a:pt x="1911" y="6775"/>
                    <a:pt x="1922" y="6982"/>
                    <a:pt x="1942" y="718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69999">
                  <a:srgbClr val="C4D6EB"/>
                </a:gs>
                <a:gs pos="100000">
                  <a:srgbClr val="FFEBFA"/>
                </a:gs>
              </a:gsLst>
              <a:lin ang="8100000" scaled="0"/>
            </a:gra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53881" dir="13500000" rotWithShape="0">
                <a:srgbClr val="808080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605" name="Shape 605"/>
            <p:cNvSpPr/>
            <p:nvPr/>
          </p:nvSpPr>
          <p:spPr>
            <a:xfrm>
              <a:off x="168287" y="124751"/>
              <a:ext cx="3104858" cy="19687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3554"/>
                  </a:moveTo>
                  <a:cubicBezTo>
                    <a:pt x="363" y="13868"/>
                    <a:pt x="776" y="14034"/>
                    <a:pt x="1197" y="14034"/>
                  </a:cubicBezTo>
                  <a:cubicBezTo>
                    <a:pt x="1258" y="14033"/>
                    <a:pt x="1320" y="14030"/>
                    <a:pt x="1381" y="14023"/>
                  </a:cubicBezTo>
                  <a:moveTo>
                    <a:pt x="2000" y="19343"/>
                  </a:moveTo>
                  <a:cubicBezTo>
                    <a:pt x="2207" y="19308"/>
                    <a:pt x="2410" y="19233"/>
                    <a:pt x="2604" y="19120"/>
                  </a:cubicBezTo>
                  <a:moveTo>
                    <a:pt x="7435" y="20578"/>
                  </a:moveTo>
                  <a:cubicBezTo>
                    <a:pt x="7531" y="20936"/>
                    <a:pt x="7653" y="21279"/>
                    <a:pt x="7800" y="21600"/>
                  </a:cubicBezTo>
                  <a:moveTo>
                    <a:pt x="14381" y="20160"/>
                  </a:moveTo>
                  <a:cubicBezTo>
                    <a:pt x="14457" y="19794"/>
                    <a:pt x="14505" y="19418"/>
                    <a:pt x="14526" y="19039"/>
                  </a:cubicBezTo>
                  <a:moveTo>
                    <a:pt x="19207" y="16307"/>
                  </a:moveTo>
                  <a:cubicBezTo>
                    <a:pt x="19207" y="16294"/>
                    <a:pt x="19208" y="16283"/>
                    <a:pt x="19208" y="16270"/>
                  </a:cubicBezTo>
                  <a:cubicBezTo>
                    <a:pt x="19208" y="14501"/>
                    <a:pt x="18519" y="12890"/>
                    <a:pt x="17436" y="12115"/>
                  </a:cubicBezTo>
                  <a:moveTo>
                    <a:pt x="20811" y="9204"/>
                  </a:moveTo>
                  <a:cubicBezTo>
                    <a:pt x="21153" y="8776"/>
                    <a:pt x="21422" y="8238"/>
                    <a:pt x="21600" y="7632"/>
                  </a:cubicBezTo>
                  <a:moveTo>
                    <a:pt x="19744" y="2560"/>
                  </a:moveTo>
                  <a:cubicBezTo>
                    <a:pt x="19744" y="2541"/>
                    <a:pt x="19745" y="2524"/>
                    <a:pt x="19745" y="2505"/>
                  </a:cubicBezTo>
                  <a:cubicBezTo>
                    <a:pt x="19745" y="2275"/>
                    <a:pt x="19731" y="2044"/>
                    <a:pt x="19702" y="1818"/>
                  </a:cubicBezTo>
                  <a:moveTo>
                    <a:pt x="15077" y="0"/>
                  </a:moveTo>
                  <a:cubicBezTo>
                    <a:pt x="14912" y="285"/>
                    <a:pt x="14776" y="604"/>
                    <a:pt x="14674" y="947"/>
                  </a:cubicBezTo>
                  <a:moveTo>
                    <a:pt x="11061" y="564"/>
                  </a:moveTo>
                  <a:cubicBezTo>
                    <a:pt x="10973" y="824"/>
                    <a:pt x="10907" y="1097"/>
                    <a:pt x="10865" y="1380"/>
                  </a:cubicBezTo>
                  <a:moveTo>
                    <a:pt x="7163" y="2480"/>
                  </a:moveTo>
                  <a:cubicBezTo>
                    <a:pt x="6949" y="2175"/>
                    <a:pt x="6712" y="1909"/>
                    <a:pt x="6454" y="1688"/>
                  </a:cubicBezTo>
                  <a:moveTo>
                    <a:pt x="946" y="7074"/>
                  </a:moveTo>
                  <a:cubicBezTo>
                    <a:pt x="972" y="7356"/>
                    <a:pt x="1014" y="7634"/>
                    <a:pt x="1070" y="7907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</p:grpSp>
      <p:sp>
        <p:nvSpPr>
          <p:cNvPr id="607" name="Shape 607"/>
          <p:cNvSpPr/>
          <p:nvPr/>
        </p:nvSpPr>
        <p:spPr>
          <a:xfrm>
            <a:off x="7019925" y="4292600"/>
            <a:ext cx="2303464" cy="6502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800" b="1"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b="0"/>
            </a:pPr>
            <a:r>
              <a:rPr b="1"/>
              <a:t>Basit ve anlaşılır kelimeler kullanın.</a:t>
            </a:r>
          </a:p>
        </p:txBody>
      </p:sp>
      <p:sp>
        <p:nvSpPr>
          <p:cNvPr id="608" name="Shape 608"/>
          <p:cNvSpPr/>
          <p:nvPr/>
        </p:nvSpPr>
        <p:spPr>
          <a:xfrm rot="18490">
            <a:off x="3704992" y="4865685"/>
            <a:ext cx="3459165" cy="17119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marL="457200" lvl="0" indent="-457200" algn="ctr">
              <a:lnSpc>
                <a:spcPct val="80000"/>
              </a:lnSpc>
              <a:spcBef>
                <a:spcPts val="400"/>
              </a:spcBef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       Kesin gerçekler ve istatistiki yöntemlerle konunuzu destekleyin. </a:t>
            </a:r>
            <a:r>
              <a:rPr b="1">
                <a:solidFill>
                  <a:srgbClr val="000066"/>
                </a:solidFill>
                <a:latin typeface="Maiandra GD"/>
                <a:ea typeface="Maiandra GD"/>
                <a:cs typeface="Maiandra GD"/>
                <a:sym typeface="Maiandra GD"/>
              </a:rPr>
              <a:t>(</a:t>
            </a:r>
            <a:r>
              <a:rPr i="1">
                <a:solidFill>
                  <a:srgbClr val="000066"/>
                </a:solidFill>
                <a:latin typeface="Maiandra GD"/>
                <a:ea typeface="Maiandra GD"/>
                <a:cs typeface="Maiandra GD"/>
                <a:sym typeface="Maiandra GD"/>
              </a:rPr>
              <a:t>Duyduğuma göre, bir arkadasımın söylediğine göre gibi tanımlamalardan kaçının.)</a:t>
            </a:r>
          </a:p>
        </p:txBody>
      </p:sp>
      <p:sp>
        <p:nvSpPr>
          <p:cNvPr id="609" name="Shape 609"/>
          <p:cNvSpPr/>
          <p:nvPr/>
        </p:nvSpPr>
        <p:spPr>
          <a:xfrm>
            <a:off x="2513011" y="3376612"/>
            <a:ext cx="2203452" cy="929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800" b="1"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b="0"/>
            </a:pPr>
            <a:r>
              <a:rPr b="1"/>
              <a:t>Vurgu ve netlik taşıyan kısa cümleler kullan.</a:t>
            </a:r>
          </a:p>
        </p:txBody>
      </p:sp>
      <p:grpSp>
        <p:nvGrpSpPr>
          <p:cNvPr id="613" name="Group 613"/>
          <p:cNvGrpSpPr/>
          <p:nvPr/>
        </p:nvGrpSpPr>
        <p:grpSpPr>
          <a:xfrm>
            <a:off x="3348035" y="1916111"/>
            <a:ext cx="3382497" cy="1615853"/>
            <a:chOff x="-1" y="0"/>
            <a:chExt cx="3382495" cy="1615852"/>
          </a:xfrm>
        </p:grpSpPr>
        <p:sp>
          <p:nvSpPr>
            <p:cNvPr id="610" name="Shape 610"/>
            <p:cNvSpPr/>
            <p:nvPr/>
          </p:nvSpPr>
          <p:spPr>
            <a:xfrm>
              <a:off x="-2" y="-1"/>
              <a:ext cx="3382497" cy="16158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599" extrusionOk="0">
                  <a:moveTo>
                    <a:pt x="1949" y="7181"/>
                  </a:moveTo>
                  <a:cubicBezTo>
                    <a:pt x="841" y="7337"/>
                    <a:pt x="0" y="8614"/>
                    <a:pt x="0" y="10138"/>
                  </a:cubicBezTo>
                  <a:cubicBezTo>
                    <a:pt x="-1" y="11193"/>
                    <a:pt x="409" y="12170"/>
                    <a:pt x="1074" y="12703"/>
                  </a:cubicBezTo>
                  <a:lnTo>
                    <a:pt x="1063" y="12669"/>
                  </a:lnTo>
                  <a:cubicBezTo>
                    <a:pt x="685" y="13218"/>
                    <a:pt x="475" y="13941"/>
                    <a:pt x="475" y="14691"/>
                  </a:cubicBezTo>
                  <a:cubicBezTo>
                    <a:pt x="475" y="16327"/>
                    <a:pt x="1451" y="17652"/>
                    <a:pt x="2655" y="17652"/>
                  </a:cubicBezTo>
                  <a:cubicBezTo>
                    <a:pt x="2739" y="17652"/>
                    <a:pt x="2824" y="17645"/>
                    <a:pt x="2909" y="17631"/>
                  </a:cubicBezTo>
                  <a:lnTo>
                    <a:pt x="2897" y="17651"/>
                  </a:lnTo>
                  <a:cubicBezTo>
                    <a:pt x="3585" y="19290"/>
                    <a:pt x="4863" y="20302"/>
                    <a:pt x="6248" y="20302"/>
                  </a:cubicBezTo>
                  <a:cubicBezTo>
                    <a:pt x="6948" y="20301"/>
                    <a:pt x="7636" y="20041"/>
                    <a:pt x="8236" y="19548"/>
                  </a:cubicBezTo>
                  <a:lnTo>
                    <a:pt x="8230" y="19552"/>
                  </a:lnTo>
                  <a:cubicBezTo>
                    <a:pt x="8856" y="20831"/>
                    <a:pt x="9909" y="21599"/>
                    <a:pt x="11037" y="21599"/>
                  </a:cubicBezTo>
                  <a:cubicBezTo>
                    <a:pt x="12524" y="21598"/>
                    <a:pt x="13837" y="20269"/>
                    <a:pt x="14268" y="18326"/>
                  </a:cubicBezTo>
                  <a:lnTo>
                    <a:pt x="14271" y="18352"/>
                  </a:lnTo>
                  <a:cubicBezTo>
                    <a:pt x="14731" y="18742"/>
                    <a:pt x="15261" y="18949"/>
                    <a:pt x="15803" y="18949"/>
                  </a:cubicBezTo>
                  <a:cubicBezTo>
                    <a:pt x="17392" y="18948"/>
                    <a:pt x="18684" y="17207"/>
                    <a:pt x="18696" y="15046"/>
                  </a:cubicBezTo>
                  <a:lnTo>
                    <a:pt x="18691" y="15036"/>
                  </a:lnTo>
                  <a:cubicBezTo>
                    <a:pt x="20359" y="14711"/>
                    <a:pt x="21599" y="12766"/>
                    <a:pt x="21599" y="10473"/>
                  </a:cubicBezTo>
                  <a:cubicBezTo>
                    <a:pt x="21599" y="9457"/>
                    <a:pt x="21352" y="8470"/>
                    <a:pt x="20898" y="7664"/>
                  </a:cubicBezTo>
                  <a:lnTo>
                    <a:pt x="20891" y="7662"/>
                  </a:lnTo>
                  <a:cubicBezTo>
                    <a:pt x="21033" y="7209"/>
                    <a:pt x="21107" y="6722"/>
                    <a:pt x="21107" y="6229"/>
                  </a:cubicBezTo>
                  <a:cubicBezTo>
                    <a:pt x="21107" y="4588"/>
                    <a:pt x="20301" y="3150"/>
                    <a:pt x="19141" y="2719"/>
                  </a:cubicBezTo>
                  <a:lnTo>
                    <a:pt x="19150" y="2712"/>
                  </a:lnTo>
                  <a:cubicBezTo>
                    <a:pt x="18942" y="1142"/>
                    <a:pt x="17935" y="0"/>
                    <a:pt x="16760" y="0"/>
                  </a:cubicBezTo>
                  <a:cubicBezTo>
                    <a:pt x="16045" y="-1"/>
                    <a:pt x="15368" y="426"/>
                    <a:pt x="14906" y="1165"/>
                  </a:cubicBezTo>
                  <a:lnTo>
                    <a:pt x="14910" y="1170"/>
                  </a:lnTo>
                  <a:cubicBezTo>
                    <a:pt x="14498" y="432"/>
                    <a:pt x="13856" y="0"/>
                    <a:pt x="13175" y="0"/>
                  </a:cubicBezTo>
                  <a:cubicBezTo>
                    <a:pt x="12348" y="-1"/>
                    <a:pt x="11591" y="637"/>
                    <a:pt x="11222" y="1645"/>
                  </a:cubicBezTo>
                  <a:lnTo>
                    <a:pt x="11230" y="1694"/>
                  </a:lnTo>
                  <a:cubicBezTo>
                    <a:pt x="10731" y="1024"/>
                    <a:pt x="10059" y="650"/>
                    <a:pt x="9359" y="650"/>
                  </a:cubicBezTo>
                  <a:cubicBezTo>
                    <a:pt x="8373" y="649"/>
                    <a:pt x="7467" y="1391"/>
                    <a:pt x="7004" y="2578"/>
                  </a:cubicBezTo>
                  <a:lnTo>
                    <a:pt x="6996" y="2602"/>
                  </a:lnTo>
                  <a:cubicBezTo>
                    <a:pt x="6478" y="2189"/>
                    <a:pt x="5889" y="1972"/>
                    <a:pt x="5288" y="1972"/>
                  </a:cubicBezTo>
                  <a:cubicBezTo>
                    <a:pt x="3423" y="1972"/>
                    <a:pt x="1912" y="4029"/>
                    <a:pt x="1912" y="6568"/>
                  </a:cubicBezTo>
                  <a:cubicBezTo>
                    <a:pt x="1911" y="6775"/>
                    <a:pt x="1922" y="6982"/>
                    <a:pt x="1942" y="718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EBFA"/>
                </a:gs>
                <a:gs pos="30000">
                  <a:srgbClr val="C4D6EB"/>
                </a:gs>
                <a:gs pos="60000">
                  <a:srgbClr val="85C2FF"/>
                </a:gs>
                <a:gs pos="100000">
                  <a:srgbClr val="5E9EFF"/>
                </a:gs>
              </a:gsLst>
              <a:lin ang="16200000" scaled="0"/>
            </a:gra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53881" dir="13500000" rotWithShape="0">
                <a:srgbClr val="808080">
                  <a:alpha val="50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611" name="Shape 611"/>
            <p:cNvSpPr/>
            <p:nvPr/>
          </p:nvSpPr>
          <p:spPr>
            <a:xfrm>
              <a:off x="168207" y="87163"/>
              <a:ext cx="3103402" cy="1375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3554"/>
                  </a:moveTo>
                  <a:cubicBezTo>
                    <a:pt x="363" y="13868"/>
                    <a:pt x="776" y="14034"/>
                    <a:pt x="1197" y="14034"/>
                  </a:cubicBezTo>
                  <a:cubicBezTo>
                    <a:pt x="1258" y="14033"/>
                    <a:pt x="1320" y="14030"/>
                    <a:pt x="1381" y="14023"/>
                  </a:cubicBezTo>
                  <a:moveTo>
                    <a:pt x="2000" y="19343"/>
                  </a:moveTo>
                  <a:cubicBezTo>
                    <a:pt x="2207" y="19308"/>
                    <a:pt x="2410" y="19233"/>
                    <a:pt x="2604" y="19120"/>
                  </a:cubicBezTo>
                  <a:moveTo>
                    <a:pt x="7435" y="20578"/>
                  </a:moveTo>
                  <a:cubicBezTo>
                    <a:pt x="7531" y="20936"/>
                    <a:pt x="7653" y="21279"/>
                    <a:pt x="7800" y="21600"/>
                  </a:cubicBezTo>
                  <a:moveTo>
                    <a:pt x="14381" y="20160"/>
                  </a:moveTo>
                  <a:cubicBezTo>
                    <a:pt x="14457" y="19794"/>
                    <a:pt x="14505" y="19418"/>
                    <a:pt x="14526" y="19039"/>
                  </a:cubicBezTo>
                  <a:moveTo>
                    <a:pt x="19207" y="16307"/>
                  </a:moveTo>
                  <a:cubicBezTo>
                    <a:pt x="19207" y="16294"/>
                    <a:pt x="19208" y="16283"/>
                    <a:pt x="19208" y="16270"/>
                  </a:cubicBezTo>
                  <a:cubicBezTo>
                    <a:pt x="19208" y="14501"/>
                    <a:pt x="18519" y="12890"/>
                    <a:pt x="17436" y="12115"/>
                  </a:cubicBezTo>
                  <a:moveTo>
                    <a:pt x="20811" y="9204"/>
                  </a:moveTo>
                  <a:cubicBezTo>
                    <a:pt x="21153" y="8776"/>
                    <a:pt x="21422" y="8238"/>
                    <a:pt x="21600" y="7632"/>
                  </a:cubicBezTo>
                  <a:moveTo>
                    <a:pt x="19744" y="2560"/>
                  </a:moveTo>
                  <a:cubicBezTo>
                    <a:pt x="19744" y="2541"/>
                    <a:pt x="19745" y="2524"/>
                    <a:pt x="19745" y="2505"/>
                  </a:cubicBezTo>
                  <a:cubicBezTo>
                    <a:pt x="19745" y="2275"/>
                    <a:pt x="19731" y="2044"/>
                    <a:pt x="19702" y="1818"/>
                  </a:cubicBezTo>
                  <a:moveTo>
                    <a:pt x="15077" y="0"/>
                  </a:moveTo>
                  <a:cubicBezTo>
                    <a:pt x="14912" y="285"/>
                    <a:pt x="14776" y="604"/>
                    <a:pt x="14674" y="947"/>
                  </a:cubicBezTo>
                  <a:moveTo>
                    <a:pt x="11061" y="564"/>
                  </a:moveTo>
                  <a:cubicBezTo>
                    <a:pt x="10973" y="824"/>
                    <a:pt x="10907" y="1097"/>
                    <a:pt x="10865" y="1380"/>
                  </a:cubicBezTo>
                  <a:moveTo>
                    <a:pt x="7163" y="2480"/>
                  </a:moveTo>
                  <a:cubicBezTo>
                    <a:pt x="6949" y="2175"/>
                    <a:pt x="6712" y="1909"/>
                    <a:pt x="6454" y="1688"/>
                  </a:cubicBezTo>
                  <a:moveTo>
                    <a:pt x="946" y="7074"/>
                  </a:moveTo>
                  <a:cubicBezTo>
                    <a:pt x="972" y="7356"/>
                    <a:pt x="1014" y="7634"/>
                    <a:pt x="1070" y="7907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457200" lvl="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612" name="Shape 612"/>
            <p:cNvSpPr/>
            <p:nvPr/>
          </p:nvSpPr>
          <p:spPr>
            <a:xfrm>
              <a:off x="466253" y="244057"/>
              <a:ext cx="2209892" cy="8178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marL="457200" indent="-457200">
                <a:lnSpc>
                  <a:spcPct val="80000"/>
                </a:lnSpc>
                <a:defRPr sz="1800" b="1">
                  <a:latin typeface="Maiandra GD"/>
                  <a:ea typeface="Maiandra GD"/>
                  <a:cs typeface="Maiandra GD"/>
                  <a:sym typeface="Maiandra GD"/>
                </a:defRPr>
              </a:lvl1pPr>
            </a:lstStyle>
            <a:p>
              <a:pPr lvl="0">
                <a:defRPr b="0"/>
              </a:pPr>
              <a:r>
                <a:rPr b="1"/>
                <a:t>Kızıp sinirlenmekten kaçının.</a:t>
              </a:r>
            </a:p>
          </p:txBody>
        </p:sp>
      </p:grpSp>
    </p:spTree>
  </p:cSld>
  <p:clrMapOvr>
    <a:masterClrMapping/>
  </p:clrMapOvr>
  <p:transition>
    <p:dissolve/>
  </p:transition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" name="image40.jpeg" descr="0107-0511-0706-1026_TN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259636" y="4049712"/>
            <a:ext cx="1884364" cy="2808289"/>
          </a:xfrm>
          <a:prstGeom prst="rect">
            <a:avLst/>
          </a:prstGeom>
          <a:ln w="12700">
            <a:miter lim="400000"/>
          </a:ln>
        </p:spPr>
      </p:pic>
      <p:sp>
        <p:nvSpPr>
          <p:cNvPr id="616" name="Shape 616"/>
          <p:cNvSpPr/>
          <p:nvPr/>
        </p:nvSpPr>
        <p:spPr>
          <a:xfrm>
            <a:off x="1835150" y="4149725"/>
            <a:ext cx="1835150" cy="2708275"/>
          </a:xfrm>
          <a:prstGeom prst="rect">
            <a:avLst/>
          </a:prstGeom>
          <a:solidFill>
            <a:srgbClr val="990099"/>
          </a:solidFill>
          <a:ln w="12700" cap="sq"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pic>
        <p:nvPicPr>
          <p:cNvPr id="617" name="image53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1311" y="469900"/>
            <a:ext cx="9058277" cy="1017588"/>
          </a:xfrm>
          <a:prstGeom prst="rect">
            <a:avLst/>
          </a:prstGeom>
          <a:ln w="12700">
            <a:miter lim="400000"/>
          </a:ln>
        </p:spPr>
      </p:pic>
      <p:pic>
        <p:nvPicPr>
          <p:cNvPr id="618" name="image41.jpeg" descr="Children Stock Photography: Baby Girl on Her Cradle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1484312"/>
            <a:ext cx="1835150" cy="2665414"/>
          </a:xfrm>
          <a:prstGeom prst="rect">
            <a:avLst/>
          </a:prstGeom>
          <a:ln w="12700">
            <a:miter lim="400000"/>
          </a:ln>
        </p:spPr>
      </p:pic>
      <p:sp>
        <p:nvSpPr>
          <p:cNvPr id="619" name="Shape 619"/>
          <p:cNvSpPr/>
          <p:nvPr/>
        </p:nvSpPr>
        <p:spPr>
          <a:xfrm>
            <a:off x="1835150" y="1484312"/>
            <a:ext cx="1835150" cy="2665414"/>
          </a:xfrm>
          <a:prstGeom prst="rect">
            <a:avLst/>
          </a:prstGeom>
          <a:solidFill>
            <a:srgbClr val="FFFFFF"/>
          </a:solidFill>
          <a:ln w="12700" cap="sq"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620" name="Shape 620"/>
          <p:cNvSpPr/>
          <p:nvPr/>
        </p:nvSpPr>
        <p:spPr>
          <a:xfrm>
            <a:off x="-468314" y="3400425"/>
            <a:ext cx="2303465" cy="8178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marL="457200" lvl="0" indent="-457200" algn="ctr">
              <a:lnSpc>
                <a:spcPct val="80000"/>
              </a:lnSpc>
              <a:spcBef>
                <a:spcPts val="400"/>
              </a:spcBef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	</a:t>
            </a:r>
            <a:r>
              <a:rPr b="1">
                <a:solidFill>
                  <a:srgbClr val="00FF00"/>
                </a:solidFill>
                <a:latin typeface="Maiandra GD"/>
                <a:ea typeface="Maiandra GD"/>
                <a:cs typeface="Maiandra GD"/>
                <a:sym typeface="Maiandra GD"/>
              </a:rPr>
              <a:t>Kulaklarımızla işitir,aklımızla dinleriz.</a:t>
            </a:r>
          </a:p>
        </p:txBody>
      </p:sp>
      <p:sp>
        <p:nvSpPr>
          <p:cNvPr id="621" name="Shape 621"/>
          <p:cNvSpPr/>
          <p:nvPr/>
        </p:nvSpPr>
        <p:spPr>
          <a:xfrm>
            <a:off x="1835150" y="2035175"/>
            <a:ext cx="1800225" cy="1209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800" b="1">
                <a:solidFill>
                  <a:srgbClr val="DA1F28"/>
                </a:solidFill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DA1F28"/>
                </a:solidFill>
              </a:rPr>
              <a:t>Dinleme konsantrasyon gerektiren aktif bir eylemdir.</a:t>
            </a:r>
          </a:p>
        </p:txBody>
      </p:sp>
      <p:sp>
        <p:nvSpPr>
          <p:cNvPr id="622" name="Shape 622"/>
          <p:cNvSpPr/>
          <p:nvPr/>
        </p:nvSpPr>
        <p:spPr>
          <a:xfrm>
            <a:off x="3635375" y="1484312"/>
            <a:ext cx="1835150" cy="2665414"/>
          </a:xfrm>
          <a:prstGeom prst="rect">
            <a:avLst/>
          </a:prstGeom>
          <a:solidFill>
            <a:srgbClr val="0099FF"/>
          </a:solidFill>
          <a:ln w="12700" cap="sq"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623" name="Shape 623"/>
          <p:cNvSpPr/>
          <p:nvPr/>
        </p:nvSpPr>
        <p:spPr>
          <a:xfrm>
            <a:off x="5435600" y="1484312"/>
            <a:ext cx="1835150" cy="2665414"/>
          </a:xfrm>
          <a:prstGeom prst="rect">
            <a:avLst/>
          </a:prstGeom>
          <a:solidFill>
            <a:srgbClr val="00CC66"/>
          </a:solidFill>
          <a:ln w="12700" cap="sq"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624" name="Shape 624"/>
          <p:cNvSpPr/>
          <p:nvPr/>
        </p:nvSpPr>
        <p:spPr>
          <a:xfrm>
            <a:off x="7235825" y="1484312"/>
            <a:ext cx="1908175" cy="2592389"/>
          </a:xfrm>
          <a:prstGeom prst="rect">
            <a:avLst/>
          </a:prstGeom>
          <a:solidFill>
            <a:srgbClr val="FF00FF"/>
          </a:solidFill>
          <a:ln w="12700" cap="sq"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625" name="Shape 625"/>
          <p:cNvSpPr/>
          <p:nvPr/>
        </p:nvSpPr>
        <p:spPr>
          <a:xfrm>
            <a:off x="3348037" y="1773236"/>
            <a:ext cx="1944689" cy="19354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marL="457200" indent="-457200">
              <a:lnSpc>
                <a:spcPct val="80000"/>
              </a:lnSpc>
              <a:spcBef>
                <a:spcPts val="400"/>
              </a:spcBef>
              <a:defRPr sz="1800" b="1"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b="0"/>
            </a:pPr>
            <a:r>
              <a:rPr b="1"/>
              <a:t>	İyi dinleyiciler doğru karar verirler, çünkü bilgiyi daha iyi almışlardır.</a:t>
            </a:r>
          </a:p>
        </p:txBody>
      </p:sp>
      <p:sp>
        <p:nvSpPr>
          <p:cNvPr id="626" name="Shape 626"/>
          <p:cNvSpPr/>
          <p:nvPr/>
        </p:nvSpPr>
        <p:spPr>
          <a:xfrm>
            <a:off x="5003800" y="2892425"/>
            <a:ext cx="2303464" cy="8178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marL="457200" indent="-457200" algn="ctr">
              <a:lnSpc>
                <a:spcPct val="80000"/>
              </a:lnSpc>
              <a:spcBef>
                <a:spcPts val="400"/>
              </a:spcBef>
              <a:defRPr sz="1800" b="1">
                <a:solidFill>
                  <a:srgbClr val="FFFF00"/>
                </a:solidFill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00"/>
                </a:solidFill>
              </a:rPr>
              <a:t>	İyi dinleyiciler her zaman fark edilip aranırlar.</a:t>
            </a:r>
          </a:p>
        </p:txBody>
      </p:sp>
      <p:sp>
        <p:nvSpPr>
          <p:cNvPr id="627" name="Shape 627"/>
          <p:cNvSpPr/>
          <p:nvPr/>
        </p:nvSpPr>
        <p:spPr>
          <a:xfrm>
            <a:off x="6877050" y="2170111"/>
            <a:ext cx="2232025" cy="1041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marL="457200" lvl="0" indent="-457200" algn="ctr">
              <a:lnSpc>
                <a:spcPct val="80000"/>
              </a:lnSpc>
              <a:spcBef>
                <a:spcPts val="400"/>
              </a:spcBef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	</a:t>
            </a:r>
            <a:r>
              <a:rPr b="1">
                <a:solidFill>
                  <a:srgbClr val="33CCCC"/>
                </a:solidFill>
                <a:latin typeface="Maiandra GD"/>
                <a:ea typeface="Maiandra GD"/>
                <a:cs typeface="Maiandra GD"/>
                <a:sym typeface="Maiandra GD"/>
              </a:rPr>
              <a:t>İ</a:t>
            </a: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yi dinleyiciler başkalarını da dinlemeye teşvik ederler.</a:t>
            </a:r>
          </a:p>
        </p:txBody>
      </p:sp>
      <p:sp>
        <p:nvSpPr>
          <p:cNvPr id="628" name="Shape 628"/>
          <p:cNvSpPr/>
          <p:nvPr/>
        </p:nvSpPr>
        <p:spPr>
          <a:xfrm>
            <a:off x="0" y="4149725"/>
            <a:ext cx="1835150" cy="2708275"/>
          </a:xfrm>
          <a:prstGeom prst="rect">
            <a:avLst/>
          </a:prstGeom>
          <a:gradFill>
            <a:gsLst>
              <a:gs pos="0">
                <a:srgbClr val="33CCCC"/>
              </a:gs>
              <a:gs pos="100000">
                <a:srgbClr val="9999FF"/>
              </a:gs>
            </a:gsLst>
            <a:lin ang="16200000"/>
          </a:gradFill>
          <a:ln w="12700" cap="sq"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endParaRPr/>
          </a:p>
        </p:txBody>
      </p:sp>
      <p:sp>
        <p:nvSpPr>
          <p:cNvPr id="629" name="Shape 629"/>
          <p:cNvSpPr/>
          <p:nvPr/>
        </p:nvSpPr>
        <p:spPr>
          <a:xfrm>
            <a:off x="-180976" y="5084762"/>
            <a:ext cx="2303465" cy="650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800" b="1">
                <a:latin typeface="Maiandra GD"/>
                <a:ea typeface="Maiandra GD"/>
                <a:cs typeface="Maiandra GD"/>
                <a:sym typeface="Maiandra GD"/>
              </a:defRPr>
            </a:lvl1pPr>
          </a:lstStyle>
          <a:p>
            <a:pPr lvl="0">
              <a:defRPr b="0"/>
            </a:pPr>
            <a:r>
              <a:rPr b="1"/>
              <a:t>Soru sormaktan çekinmeyin.</a:t>
            </a:r>
          </a:p>
        </p:txBody>
      </p:sp>
      <p:sp>
        <p:nvSpPr>
          <p:cNvPr id="630" name="Shape 630"/>
          <p:cNvSpPr/>
          <p:nvPr/>
        </p:nvSpPr>
        <p:spPr>
          <a:xfrm>
            <a:off x="1908175" y="4508500"/>
            <a:ext cx="1511300" cy="18795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>
              <a:lnSpc>
                <a:spcPct val="90000"/>
              </a:lnSpc>
              <a:spcBef>
                <a:spcPts val="400"/>
              </a:spcBef>
              <a:defRPr sz="1800"/>
            </a:pPr>
            <a:r>
              <a:rPr b="1">
                <a:solidFill>
                  <a:srgbClr val="FFFF00"/>
                </a:solidFill>
                <a:latin typeface="Maiandra GD"/>
                <a:ea typeface="Maiandra GD"/>
                <a:cs typeface="Maiandra GD"/>
                <a:sym typeface="Maiandra GD"/>
              </a:rPr>
              <a:t>Eğer mesajı anlamadıysanız, “</a:t>
            </a:r>
            <a:r>
              <a:rPr b="1" i="1">
                <a:solidFill>
                  <a:srgbClr val="FFFF00"/>
                </a:solidFill>
                <a:latin typeface="Maiandra GD"/>
                <a:ea typeface="Maiandra GD"/>
                <a:cs typeface="Maiandra GD"/>
                <a:sym typeface="Maiandra GD"/>
              </a:rPr>
              <a:t>……..nu mu                                    demek istediniz?”</a:t>
            </a:r>
            <a:r>
              <a:rPr b="1">
                <a:solidFill>
                  <a:srgbClr val="FFFF00"/>
                </a:solidFill>
                <a:latin typeface="Maiandra GD"/>
                <a:ea typeface="Maiandra GD"/>
                <a:cs typeface="Maiandra GD"/>
                <a:sym typeface="Maiandra GD"/>
              </a:rPr>
              <a:t> diye sorun.</a:t>
            </a:r>
          </a:p>
        </p:txBody>
      </p:sp>
      <p:grpSp>
        <p:nvGrpSpPr>
          <p:cNvPr id="633" name="Group 633"/>
          <p:cNvGrpSpPr/>
          <p:nvPr/>
        </p:nvGrpSpPr>
        <p:grpSpPr>
          <a:xfrm>
            <a:off x="3600450" y="4149725"/>
            <a:ext cx="1835150" cy="2708275"/>
            <a:chOff x="0" y="0"/>
            <a:chExt cx="1835150" cy="2708275"/>
          </a:xfrm>
        </p:grpSpPr>
        <p:sp>
          <p:nvSpPr>
            <p:cNvPr id="631" name="Shape 631"/>
            <p:cNvSpPr/>
            <p:nvPr/>
          </p:nvSpPr>
          <p:spPr>
            <a:xfrm>
              <a:off x="0" y="0"/>
              <a:ext cx="1835150" cy="2708275"/>
            </a:xfrm>
            <a:prstGeom prst="rect">
              <a:avLst/>
            </a:prstGeom>
            <a:solidFill>
              <a:srgbClr val="666699"/>
            </a:solidFill>
            <a:ln w="12700" cap="sq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1800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defRPr>
              </a:pPr>
              <a:endParaRPr/>
            </a:p>
          </p:txBody>
        </p:sp>
        <p:sp>
          <p:nvSpPr>
            <p:cNvPr id="632" name="Shape 632"/>
            <p:cNvSpPr/>
            <p:nvPr/>
          </p:nvSpPr>
          <p:spPr>
            <a:xfrm>
              <a:off x="231508" y="912177"/>
              <a:ext cx="1372134" cy="883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/>
            <a:p>
              <a:pPr lvl="0" algn="ctr">
                <a:lnSpc>
                  <a:spcPct val="90000"/>
                </a:lnSpc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İyi dinleyici </a:t>
              </a:r>
            </a:p>
            <a:p>
              <a:pPr lvl="0" algn="ctr">
                <a:lnSpc>
                  <a:spcPct val="90000"/>
                </a:lnSpc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göndericiyi</a:t>
              </a:r>
            </a:p>
            <a:p>
              <a:pPr lvl="0" algn="ctr">
                <a:lnSpc>
                  <a:spcPct val="90000"/>
                </a:lnSpc>
                <a:spcBef>
                  <a:spcPts val="400"/>
                </a:spcBef>
                <a:defRPr sz="1800"/>
              </a:pPr>
              <a:r>
                <a:rPr b="1">
                  <a:solidFill>
                    <a:srgbClr val="FFFFFF"/>
                  </a:solidFill>
                  <a:latin typeface="Maiandra GD"/>
                  <a:ea typeface="Maiandra GD"/>
                  <a:cs typeface="Maiandra GD"/>
                  <a:sym typeface="Maiandra GD"/>
                </a:rPr>
                <a:t> rahatlatır.</a:t>
              </a:r>
            </a:p>
          </p:txBody>
        </p:sp>
      </p:grpSp>
      <p:pic>
        <p:nvPicPr>
          <p:cNvPr id="634" name="image54.png" descr="Student Question Teacher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435600" y="4248150"/>
            <a:ext cx="1800225" cy="2636839"/>
          </a:xfrm>
          <a:prstGeom prst="rect">
            <a:avLst/>
          </a:prstGeom>
          <a:ln w="12700">
            <a:miter lim="400000"/>
          </a:ln>
        </p:spPr>
      </p:pic>
      <p:sp>
        <p:nvSpPr>
          <p:cNvPr id="635" name="Shape 635"/>
          <p:cNvSpPr/>
          <p:nvPr/>
        </p:nvSpPr>
        <p:spPr>
          <a:xfrm>
            <a:off x="5364162" y="5681662"/>
            <a:ext cx="1838327" cy="929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 algn="ctr"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Ne söylendiğiyle</a:t>
            </a:r>
          </a:p>
          <a:p>
            <a:pPr lvl="0" algn="ctr">
              <a:defRPr sz="1800"/>
            </a:pPr>
            <a:r>
              <a:rPr b="1">
                <a:latin typeface="Maiandra GD"/>
                <a:ea typeface="Maiandra GD"/>
                <a:cs typeface="Maiandra GD"/>
                <a:sym typeface="Maiandra GD"/>
              </a:rPr>
              <a:t> ilgilenin.</a:t>
            </a:r>
          </a:p>
        </p:txBody>
      </p:sp>
      <p:sp>
        <p:nvSpPr>
          <p:cNvPr id="636" name="Shape 636"/>
          <p:cNvSpPr>
            <a:spLocks noGrp="1"/>
          </p:cNvSpPr>
          <p:nvPr>
            <p:ph type="body" idx="4294967295"/>
          </p:nvPr>
        </p:nvSpPr>
        <p:spPr>
          <a:xfrm>
            <a:off x="6659561" y="4941887"/>
            <a:ext cx="2663827" cy="2087564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609600" lvl="0" indent="-609600" algn="ctr">
              <a:lnSpc>
                <a:spcPct val="80000"/>
              </a:lnSpc>
              <a:buSzTx/>
              <a:buNone/>
              <a:defRPr sz="1800"/>
            </a:pPr>
            <a:endParaRPr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609600" lvl="0" indent="-609600" algn="ctr">
              <a:lnSpc>
                <a:spcPct val="80000"/>
              </a:lnSpc>
              <a:buSzTx/>
              <a:buNone/>
              <a:defRPr sz="1800"/>
            </a:pPr>
            <a:endParaRPr b="1">
              <a:solidFill>
                <a:srgbClr val="FFFFFF"/>
              </a:solidFill>
              <a:latin typeface="Maiandra GD"/>
              <a:ea typeface="Maiandra GD"/>
              <a:cs typeface="Maiandra GD"/>
              <a:sym typeface="Maiandra GD"/>
            </a:endParaRPr>
          </a:p>
          <a:p>
            <a:pPr marL="609600" lvl="0" indent="-609600" algn="ctr">
              <a:lnSpc>
                <a:spcPct val="90000"/>
              </a:lnSpc>
              <a:buSzTx/>
              <a:buNone/>
              <a:defRPr sz="1800"/>
            </a:pPr>
            <a:r>
              <a:rPr b="1">
                <a:solidFill>
                  <a:srgbClr val="FFFFFF"/>
                </a:solidFill>
                <a:latin typeface="Maiandra GD"/>
                <a:ea typeface="Maiandra GD"/>
                <a:cs typeface="Maiandra GD"/>
                <a:sym typeface="Maiandra GD"/>
              </a:rPr>
              <a:t>       Tartışmaktan ve eleştirmekten kaçının.         Sabırlı ve serinkanlı olun.</a:t>
            </a:r>
          </a:p>
        </p:txBody>
      </p:sp>
    </p:spTree>
  </p:cSld>
  <p:clrMapOvr>
    <a:masterClrMapping/>
  </p:clrMapOvr>
  <p:transition>
    <p:dissolve/>
  </p:transition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Shape 63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000">
                <a:solidFill>
                  <a:srgbClr val="FFFFFF"/>
                </a:solidFill>
              </a:rPr>
              <a:t>108</a:t>
            </a:fld>
            <a:endParaRPr sz="1000">
              <a:solidFill>
                <a:srgbClr val="FFFFFF"/>
              </a:solidFill>
            </a:endParaRPr>
          </a:p>
        </p:txBody>
      </p:sp>
      <p:pic>
        <p:nvPicPr>
          <p:cNvPr id="639" name="ailetoplantisi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-614116"/>
            <a:ext cx="9144001" cy="580739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Shape 641"/>
          <p:cNvSpPr>
            <a:spLocks noGrp="1"/>
          </p:cNvSpPr>
          <p:nvPr>
            <p:ph type="sldNum" sz="quarter" idx="2"/>
          </p:nvPr>
        </p:nvSpPr>
        <p:spPr>
          <a:xfrm>
            <a:off x="8647111" y="6271199"/>
            <a:ext cx="366714" cy="25133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defRPr sz="1800"/>
            </a:pPr>
            <a:fld id="{86CB4B4D-7CA3-9044-876B-883B54F8677D}" type="slidenum">
              <a:rPr sz="1000"/>
              <a:t>109</a:t>
            </a:fld>
            <a:endParaRPr sz="1000"/>
          </a:p>
        </p:txBody>
      </p:sp>
      <p:sp>
        <p:nvSpPr>
          <p:cNvPr id="642" name="Shape 642"/>
          <p:cNvSpPr>
            <a:spLocks noGrp="1"/>
          </p:cNvSpPr>
          <p:nvPr>
            <p:ph type="title"/>
          </p:nvPr>
        </p:nvSpPr>
        <p:spPr>
          <a:xfrm>
            <a:off x="457200" y="44403"/>
            <a:ext cx="8229600" cy="1270002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4100" b="1">
                <a:solidFill>
                  <a:srgbClr val="464646"/>
                </a:solidFill>
              </a:rPr>
              <a:t>SEMPATİ</a:t>
            </a:r>
          </a:p>
        </p:txBody>
      </p:sp>
      <p:sp>
        <p:nvSpPr>
          <p:cNvPr id="643" name="Shape 643"/>
          <p:cNvSpPr>
            <a:spLocks noGrp="1"/>
          </p:cNvSpPr>
          <p:nvPr>
            <p:ph type="body" idx="1"/>
          </p:nvPr>
        </p:nvSpPr>
        <p:spPr>
          <a:xfrm>
            <a:off x="457200" y="1242961"/>
            <a:ext cx="8229600" cy="561504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492918" indent="-383380"/>
          </a:lstStyle>
          <a:p>
            <a:pPr lvl="0">
              <a:defRPr sz="1800"/>
            </a:pPr>
            <a:r>
              <a:rPr sz="2700"/>
              <a:t>Bir insanı ilk görüşte severiz ya da sevmeyiz neden?</a:t>
            </a:r>
          </a:p>
        </p:txBody>
      </p:sp>
    </p:spTree>
  </p:cSld>
  <p:clrMapOvr>
    <a:masterClrMapping/>
  </p:clrMapOvr>
  <p:transition spd="med"/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" name="image43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95262" y="268286"/>
            <a:ext cx="8497889" cy="1158877"/>
          </a:xfrm>
          <a:prstGeom prst="rect">
            <a:avLst/>
          </a:prstGeom>
          <a:ln w="12700">
            <a:miter lim="400000"/>
          </a:ln>
        </p:spPr>
      </p:pic>
      <p:sp>
        <p:nvSpPr>
          <p:cNvPr id="646" name="Shape 646"/>
          <p:cNvSpPr>
            <a:spLocks noGrp="1"/>
          </p:cNvSpPr>
          <p:nvPr>
            <p:ph type="body" idx="4294967295"/>
          </p:nvPr>
        </p:nvSpPr>
        <p:spPr>
          <a:xfrm>
            <a:off x="-2" y="876300"/>
            <a:ext cx="9144004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146050" lvl="0" indent="-36513">
              <a:buSzTx/>
              <a:buNone/>
              <a:defRPr sz="1800"/>
            </a:pPr>
            <a:r>
              <a:rPr sz="2700"/>
              <a:t>    </a:t>
            </a:r>
          </a:p>
          <a:p>
            <a:pPr marL="146050" lvl="0" indent="-36513">
              <a:buSzTx/>
              <a:buNone/>
              <a:defRPr sz="1800"/>
            </a:pPr>
            <a:r>
              <a:rPr sz="2700"/>
              <a:t>       Empati iletişimin olmazsa olmazlarındandır.</a:t>
            </a:r>
          </a:p>
        </p:txBody>
      </p:sp>
      <p:pic>
        <p:nvPicPr>
          <p:cNvPr id="647" name="media1.mp4"/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779435" y="2772204"/>
            <a:ext cx="7900314" cy="4443927"/>
          </a:xfrm>
          <a:prstGeom prst="rect">
            <a:avLst/>
          </a:prstGeom>
        </p:spPr>
      </p:pic>
      <p:pic>
        <p:nvPicPr>
          <p:cNvPr id="648" name="image33.jpeg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828814" y="2004552"/>
            <a:ext cx="5230784" cy="411433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0" fill="hold"/>
                                        <p:tgtEl>
                                          <p:spTgt spid="6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647"/>
                </p:tgtEl>
              </p:cMediaNode>
            </p:video>
          </p:childTnLst>
        </p:cTn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0" name="image41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425" y="255586"/>
            <a:ext cx="5638800" cy="944564"/>
          </a:xfrm>
          <a:prstGeom prst="rect">
            <a:avLst/>
          </a:prstGeom>
          <a:ln w="12700">
            <a:miter lim="400000"/>
          </a:ln>
        </p:spPr>
      </p:pic>
      <p:sp>
        <p:nvSpPr>
          <p:cNvPr id="651" name="Shape 651"/>
          <p:cNvSpPr>
            <a:spLocks noGrp="1"/>
          </p:cNvSpPr>
          <p:nvPr>
            <p:ph type="body" idx="4294967295"/>
          </p:nvPr>
        </p:nvSpPr>
        <p:spPr>
          <a:xfrm>
            <a:off x="528636" y="1125536"/>
            <a:ext cx="5699128" cy="4530728"/>
          </a:xfrm>
          <a:prstGeom prst="rect">
            <a:avLst/>
          </a:prstGeom>
        </p:spPr>
        <p:txBody>
          <a:bodyPr lIns="0" tIns="0" rIns="0" bIns="0">
            <a:normAutofit lnSpcReduction="10000"/>
          </a:bodyPr>
          <a:lstStyle/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Uygun dil seçmek,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Açık ve doğru mesaj vermek,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Saygı duymak, güven vermek,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 Göz teması sağlamak,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 Beden diline dikkat etmek,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 İki yönlü iletişim kurmak,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Geri bildirimde bulunmak,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Dinlemeyi öğrenmek,</a:t>
            </a:r>
          </a:p>
          <a:p>
            <a:pPr marL="648058" lvl="0" indent="-538520">
              <a:lnSpc>
                <a:spcPct val="90000"/>
              </a:lnSpc>
              <a:buChar char=""/>
              <a:defRPr sz="1800"/>
            </a:pPr>
            <a:r>
              <a:rPr sz="3200" b="1" u="sng">
                <a:latin typeface="Garamond"/>
                <a:ea typeface="Garamond"/>
                <a:cs typeface="Garamond"/>
                <a:sym typeface="Garamond"/>
              </a:rPr>
              <a:t>Empati</a:t>
            </a:r>
            <a:r>
              <a:rPr sz="3200" b="1">
                <a:latin typeface="Garamond"/>
                <a:ea typeface="Garamond"/>
                <a:cs typeface="Garamond"/>
                <a:sym typeface="Garamond"/>
              </a:rPr>
              <a:t> kurmak.</a:t>
            </a:r>
          </a:p>
        </p:txBody>
      </p:sp>
      <p:pic>
        <p:nvPicPr>
          <p:cNvPr id="652" name="image42.png" descr="empati_2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400675" y="4665662"/>
            <a:ext cx="3203575" cy="178752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Shape 654"/>
          <p:cNvSpPr>
            <a:spLocks noGrp="1"/>
          </p:cNvSpPr>
          <p:nvPr>
            <p:ph type="body" idx="4294967295"/>
          </p:nvPr>
        </p:nvSpPr>
        <p:spPr>
          <a:xfrm>
            <a:off x="323850" y="1628775"/>
            <a:ext cx="8229600" cy="5068888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648058" lvl="0" indent="-538520">
              <a:buChar char=""/>
              <a:defRPr sz="1800"/>
            </a:pPr>
            <a:r>
              <a:rPr sz="3200" b="1">
                <a:effectLst>
                  <a:outerShdw blurRad="12700" dist="25400" dir="2700000" rotWithShape="0">
                    <a:srgbClr val="DDDDDD"/>
                  </a:outerShdw>
                </a:effectLst>
                <a:latin typeface="Garamond"/>
                <a:ea typeface="Garamond"/>
                <a:cs typeface="Garamond"/>
                <a:sym typeface="Garamond"/>
              </a:rPr>
              <a:t>Yanlış anlamaların yol açtığı stresten kurtuluruz,</a:t>
            </a:r>
          </a:p>
          <a:p>
            <a:pPr marL="648058" lvl="0" indent="-538520">
              <a:buChar char=""/>
              <a:defRPr sz="1800"/>
            </a:pPr>
            <a:r>
              <a:rPr sz="3200" b="1">
                <a:effectLst>
                  <a:outerShdw blurRad="12700" dist="25400" dir="2700000" rotWithShape="0">
                    <a:srgbClr val="DDDDDD"/>
                  </a:outerShdw>
                </a:effectLst>
                <a:latin typeface="Garamond"/>
                <a:ea typeface="Garamond"/>
                <a:cs typeface="Garamond"/>
                <a:sym typeface="Garamond"/>
              </a:rPr>
              <a:t>Başkalarını istismar etmeden ya da suçlamadan kendi haklarımızı koruyabiliriz,</a:t>
            </a:r>
          </a:p>
          <a:p>
            <a:pPr marL="648058" lvl="0" indent="-538520">
              <a:buChar char=""/>
              <a:defRPr sz="1800"/>
            </a:pPr>
            <a:r>
              <a:rPr sz="3200" b="1">
                <a:effectLst>
                  <a:outerShdw blurRad="12700" dist="25400" dir="2700000" rotWithShape="0">
                    <a:srgbClr val="DDDDDD"/>
                  </a:outerShdw>
                </a:effectLst>
                <a:latin typeface="Garamond"/>
                <a:ea typeface="Garamond"/>
                <a:cs typeface="Garamond"/>
                <a:sym typeface="Garamond"/>
              </a:rPr>
              <a:t>Bize yönelik tepki ve eleştirilere gerektiği gibi yanıt verebilir başkalarına yapıcı eleştiriler getirebiliriz,</a:t>
            </a:r>
          </a:p>
        </p:txBody>
      </p:sp>
      <p:pic>
        <p:nvPicPr>
          <p:cNvPr id="655" name="image56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1612" y="268286"/>
            <a:ext cx="8704264" cy="11588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>
    <p:dissolve/>
  </p:transition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Shape 657"/>
          <p:cNvSpPr>
            <a:spLocks noGrp="1"/>
          </p:cNvSpPr>
          <p:nvPr>
            <p:ph type="body" idx="4294967295"/>
          </p:nvPr>
        </p:nvSpPr>
        <p:spPr>
          <a:xfrm>
            <a:off x="671512" y="561975"/>
            <a:ext cx="8229601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521842" lvl="0" indent="-412304">
              <a:lnSpc>
                <a:spcPct val="80000"/>
              </a:lnSpc>
              <a:buChar char=""/>
              <a:defRPr sz="1800"/>
            </a:pPr>
            <a:r>
              <a:rPr sz="2800" b="1">
                <a:effectLst>
                  <a:outerShdw blurRad="12700" dist="25400" dir="2700000" rotWithShape="0">
                    <a:srgbClr val="DDDDDD"/>
                  </a:outerShdw>
                </a:effectLst>
                <a:latin typeface="Garamond"/>
                <a:ea typeface="Garamond"/>
                <a:cs typeface="Garamond"/>
                <a:sym typeface="Garamond"/>
              </a:rPr>
              <a:t>Karşımızdaki kişi ile onu kırmadan ve incitmeden tartışabiliriz</a:t>
            </a:r>
          </a:p>
          <a:p>
            <a:pPr lvl="0">
              <a:lnSpc>
                <a:spcPct val="80000"/>
              </a:lnSpc>
              <a:buChar char=""/>
              <a:defRPr sz="1800"/>
            </a:pPr>
            <a:endParaRPr sz="2800" b="1">
              <a:effectLst>
                <a:outerShdw blurRad="12700" dist="25400" dir="2700000" rotWithShape="0">
                  <a:srgbClr val="DDDDDD"/>
                </a:outerShdw>
              </a:effectLst>
              <a:latin typeface="Garamond"/>
              <a:ea typeface="Garamond"/>
              <a:cs typeface="Garamond"/>
              <a:sym typeface="Garamond"/>
            </a:endParaRPr>
          </a:p>
          <a:p>
            <a:pPr marL="521842" lvl="0" indent="-412304">
              <a:lnSpc>
                <a:spcPct val="80000"/>
              </a:lnSpc>
              <a:buChar char=""/>
              <a:defRPr sz="1800"/>
            </a:pPr>
            <a:r>
              <a:rPr sz="2800" b="1">
                <a:effectLst>
                  <a:outerShdw blurRad="12700" dist="25400" dir="2700000" rotWithShape="0">
                    <a:srgbClr val="DDDDDD"/>
                  </a:outerShdw>
                </a:effectLst>
                <a:latin typeface="Garamond"/>
                <a:ea typeface="Garamond"/>
                <a:cs typeface="Garamond"/>
                <a:sym typeface="Garamond"/>
              </a:rPr>
              <a:t>Fikir ve önerilerimize daha kolay destek bulabiliriz</a:t>
            </a:r>
          </a:p>
          <a:p>
            <a:pPr lvl="0">
              <a:lnSpc>
                <a:spcPct val="80000"/>
              </a:lnSpc>
              <a:buChar char=""/>
              <a:defRPr sz="1800"/>
            </a:pPr>
            <a:endParaRPr sz="2800" b="1">
              <a:effectLst>
                <a:outerShdw blurRad="12700" dist="25400" dir="2700000" rotWithShape="0">
                  <a:srgbClr val="DDDDDD"/>
                </a:outerShdw>
              </a:effectLst>
              <a:latin typeface="Garamond"/>
              <a:ea typeface="Garamond"/>
              <a:cs typeface="Garamond"/>
              <a:sym typeface="Garamond"/>
            </a:endParaRPr>
          </a:p>
          <a:p>
            <a:pPr lvl="0">
              <a:lnSpc>
                <a:spcPct val="80000"/>
              </a:lnSpc>
              <a:buChar char=""/>
              <a:defRPr sz="1800"/>
            </a:pPr>
            <a:endParaRPr sz="2800" b="1">
              <a:effectLst>
                <a:outerShdw blurRad="12700" dist="25400" dir="2700000" rotWithShape="0">
                  <a:srgbClr val="DDDDDD"/>
                </a:outerShdw>
              </a:effectLst>
              <a:latin typeface="Garamond"/>
              <a:ea typeface="Garamond"/>
              <a:cs typeface="Garamond"/>
              <a:sym typeface="Garamond"/>
            </a:endParaRPr>
          </a:p>
          <a:p>
            <a:pPr marL="648058" lvl="0" indent="-538520">
              <a:lnSpc>
                <a:spcPct val="80000"/>
              </a:lnSpc>
              <a:buChar char=""/>
              <a:defRPr sz="1800"/>
            </a:pPr>
            <a:r>
              <a:rPr sz="3200" b="1">
                <a:effectLst>
                  <a:outerShdw blurRad="12700" dist="25400" dir="2700000" rotWithShape="0">
                    <a:srgbClr val="DDDDDD"/>
                  </a:outerShdw>
                </a:effectLst>
                <a:latin typeface="Garamond"/>
                <a:ea typeface="Garamond"/>
                <a:cs typeface="Garamond"/>
                <a:sym typeface="Garamond"/>
              </a:rPr>
              <a:t>    ETKİLİ İLETİŞİM MUTLULUĞUN </a:t>
            </a:r>
          </a:p>
          <a:p>
            <a:pPr lvl="0">
              <a:lnSpc>
                <a:spcPct val="80000"/>
              </a:lnSpc>
              <a:buChar char=""/>
              <a:defRPr sz="1800"/>
            </a:pPr>
            <a:endParaRPr sz="3200" b="1">
              <a:effectLst>
                <a:outerShdw blurRad="12700" dist="25400" dir="2700000" rotWithShape="0">
                  <a:srgbClr val="DDDDDD"/>
                </a:outerShdw>
              </a:effectLst>
              <a:latin typeface="Garamond"/>
              <a:ea typeface="Garamond"/>
              <a:cs typeface="Garamond"/>
              <a:sym typeface="Garamond"/>
            </a:endParaRPr>
          </a:p>
          <a:p>
            <a:pPr marL="791103" lvl="0" indent="-681566">
              <a:lnSpc>
                <a:spcPct val="80000"/>
              </a:lnSpc>
              <a:buChar char=""/>
              <a:defRPr sz="1800"/>
            </a:pPr>
            <a:r>
              <a:rPr sz="3600" b="1">
                <a:effectLst>
                  <a:outerShdw blurRad="12700" dist="25400" dir="2700000" rotWithShape="0">
                    <a:srgbClr val="DDDDDD"/>
                  </a:outerShdw>
                </a:effectLst>
                <a:latin typeface="Garamond"/>
                <a:ea typeface="Garamond"/>
                <a:cs typeface="Garamond"/>
                <a:sym typeface="Garamond"/>
              </a:rPr>
              <a:t>                  ANAHTARIDIR</a:t>
            </a:r>
          </a:p>
        </p:txBody>
      </p:sp>
    </p:spTree>
  </p:cSld>
  <p:clrMapOvr>
    <a:masterClrMapping/>
  </p:clrMapOvr>
  <p:transition>
    <p:dissolve/>
  </p:transition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09539" indent="0" algn="ctr">
              <a:buNone/>
            </a:pPr>
            <a:endParaRPr lang="tr-TR" sz="2000" dirty="0" smtClean="0"/>
          </a:p>
          <a:p>
            <a:pPr marL="109539" indent="0" algn="ctr">
              <a:buNone/>
            </a:pPr>
            <a:endParaRPr lang="tr-TR" sz="2000" dirty="0"/>
          </a:p>
          <a:p>
            <a:pPr marL="109539" indent="0" algn="ctr">
              <a:buNone/>
            </a:pPr>
            <a:endParaRPr lang="tr-TR" sz="2000" dirty="0" smtClean="0"/>
          </a:p>
          <a:p>
            <a:pPr marL="109539" indent="0" algn="ctr">
              <a:buNone/>
            </a:pPr>
            <a:endParaRPr lang="tr-TR" sz="2000" dirty="0"/>
          </a:p>
          <a:p>
            <a:pPr marL="109539" indent="0" algn="ctr">
              <a:buNone/>
            </a:pPr>
            <a:endParaRPr lang="tr-TR" sz="2000" dirty="0" smtClean="0"/>
          </a:p>
          <a:p>
            <a:pPr marL="109539" indent="0" algn="ctr">
              <a:buNone/>
            </a:pPr>
            <a:endParaRPr lang="tr-TR" sz="2000" dirty="0"/>
          </a:p>
          <a:p>
            <a:pPr marL="109539" indent="0" algn="ctr">
              <a:buNone/>
            </a:pPr>
            <a:r>
              <a:rPr lang="tr-TR" sz="2000" dirty="0" smtClean="0"/>
              <a:t>6698 </a:t>
            </a:r>
            <a:r>
              <a:rPr lang="tr-TR" sz="2000" dirty="0"/>
              <a:t>sayılı KVKK gereği; </a:t>
            </a:r>
            <a:r>
              <a:rPr lang="tr-TR" sz="2000"/>
              <a:t>hazırlayan </a:t>
            </a:r>
            <a:r>
              <a:rPr lang="tr-TR" sz="2000" smtClean="0"/>
              <a:t>kişinin </a:t>
            </a:r>
            <a:r>
              <a:rPr lang="tr-TR" sz="2000" dirty="0"/>
              <a:t>bilgileri sunumlardan kaldırılmıştır. </a:t>
            </a:r>
          </a:p>
          <a:p>
            <a:pPr marL="109539" indent="0" algn="ctr">
              <a:buNone/>
            </a:pPr>
            <a:r>
              <a:rPr lang="tr-TR" sz="2000" dirty="0"/>
              <a:t>Bilgi İçin: 232 248 33 21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42007576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2DA2BF"/>
      </a:accent1>
      <a:accent2>
        <a:srgbClr val="DA1F28"/>
      </a:accent2>
      <a:accent3>
        <a:srgbClr val="8F8F8F"/>
      </a:accent3>
      <a:accent4>
        <a:srgbClr val="707070"/>
      </a:accent4>
      <a:accent5>
        <a:srgbClr val="ADCCDA"/>
      </a:accent5>
      <a:accent6>
        <a:srgbClr val="C51C24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3881" dir="13500000" rotWithShape="0">
              <a:srgbClr val="DEF5FA">
                <a:alpha val="50000"/>
              </a:srgbClr>
            </a:outerShdw>
          </a:effectLst>
        </a:effectStyle>
        <a:effectStyle>
          <a:effectLst>
            <a:outerShdw blurRad="63500" dist="53881" dir="13500000" rotWithShape="0">
              <a:srgbClr val="DEF5FA">
                <a:alpha val="50000"/>
              </a:srgbClr>
            </a:outerShdw>
          </a:effectLst>
        </a:effectStyle>
        <a:effectStyle>
          <a:effectLst>
            <a:outerShdw blurRad="63500" dist="53881" dir="13500000" rotWithShape="0">
              <a:srgbClr val="DEF5FA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2DA2BF"/>
          </a:solidFill>
          <a:prstDash val="solid"/>
          <a:bevel/>
        </a:ln>
        <a:effectLst>
          <a:outerShdw blurRad="63500" dist="53881" dir="13500000" rotWithShape="0">
            <a:srgbClr val="DEF5FA">
              <a:alpha val="50000"/>
            </a:srgbClr>
          </a:outerShdw>
        </a:effectLst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2DA2BF"/>
          </a:solidFill>
          <a:prstDash val="solid"/>
          <a:bevel/>
        </a:ln>
        <a:effectLst>
          <a:outerShdw blurRad="63500" dist="53881" dir="13500000" rotWithShape="0">
            <a:srgbClr val="DEF5FA">
              <a:alpha val="50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2DA2BF"/>
      </a:accent1>
      <a:accent2>
        <a:srgbClr val="DA1F28"/>
      </a:accent2>
      <a:accent3>
        <a:srgbClr val="8F8F8F"/>
      </a:accent3>
      <a:accent4>
        <a:srgbClr val="707070"/>
      </a:accent4>
      <a:accent5>
        <a:srgbClr val="ADCCDA"/>
      </a:accent5>
      <a:accent6>
        <a:srgbClr val="C51C24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3881" dir="13500000" rotWithShape="0">
              <a:srgbClr val="DEF5FA">
                <a:alpha val="50000"/>
              </a:srgbClr>
            </a:outerShdw>
          </a:effectLst>
        </a:effectStyle>
        <a:effectStyle>
          <a:effectLst>
            <a:outerShdw blurRad="63500" dist="53881" dir="13500000" rotWithShape="0">
              <a:srgbClr val="DEF5FA">
                <a:alpha val="50000"/>
              </a:srgbClr>
            </a:outerShdw>
          </a:effectLst>
        </a:effectStyle>
        <a:effectStyle>
          <a:effectLst>
            <a:outerShdw blurRad="63500" dist="53881" dir="13500000" rotWithShape="0">
              <a:srgbClr val="DEF5FA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2DA2BF"/>
          </a:solidFill>
          <a:prstDash val="solid"/>
          <a:bevel/>
        </a:ln>
        <a:effectLst>
          <a:outerShdw blurRad="63500" dist="53881" dir="13500000" rotWithShape="0">
            <a:srgbClr val="DEF5FA">
              <a:alpha val="50000"/>
            </a:srgbClr>
          </a:outerShdw>
        </a:effectLst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2DA2BF"/>
          </a:solidFill>
          <a:prstDash val="solid"/>
          <a:bevel/>
        </a:ln>
        <a:effectLst>
          <a:outerShdw blurRad="63500" dist="53881" dir="13500000" rotWithShape="0">
            <a:srgbClr val="DEF5FA">
              <a:alpha val="50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3276</Words>
  <Application>Microsoft Office PowerPoint</Application>
  <PresentationFormat>Ekran Gösterisi (4:3)</PresentationFormat>
  <Paragraphs>678</Paragraphs>
  <Slides>114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114</vt:i4>
      </vt:variant>
    </vt:vector>
  </HeadingPairs>
  <TitlesOfParts>
    <vt:vector size="115" baseType="lpstr">
      <vt:lpstr>Default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NEFES ALMAYI BİLİYOR MUYUZ?</vt:lpstr>
      <vt:lpstr>PowerPoint Sunusu</vt:lpstr>
      <vt:lpstr>PowerPoint Sunusu</vt:lpstr>
      <vt:lpstr>PowerPoint Sunusu</vt:lpstr>
      <vt:lpstr>PowerPoint Sunusu</vt:lpstr>
      <vt:lpstr>NEDEN İLETİŞİM KURARIZ?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Siyasette sözsüz iletişim……</vt:lpstr>
      <vt:lpstr>PowerPoint Sunusu</vt:lpstr>
      <vt:lpstr>REKLAMLARDAKİ İMAJLAR</vt:lpstr>
      <vt:lpstr>HAYATLAR….</vt:lpstr>
      <vt:lpstr>ERGENLERİN VÜCUT DİLİ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  ‘HAYIR’ diyebiliyor muyuz?</vt:lpstr>
      <vt:lpstr>TEKNOLOJİ VE İLETİŞİM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SEMPATİ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Ruhiye TARGAY</dc:creator>
  <cp:lastModifiedBy>Ruhiye TARGAY</cp:lastModifiedBy>
  <cp:revision>3</cp:revision>
  <dcterms:modified xsi:type="dcterms:W3CDTF">2022-01-04T13:33:57Z</dcterms:modified>
</cp:coreProperties>
</file>