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368" r:id="rId2"/>
    <p:sldId id="369" r:id="rId3"/>
    <p:sldId id="370" r:id="rId4"/>
    <p:sldId id="371" r:id="rId5"/>
    <p:sldId id="373" r:id="rId6"/>
    <p:sldId id="374" r:id="rId7"/>
    <p:sldId id="440" r:id="rId8"/>
    <p:sldId id="375" r:id="rId9"/>
    <p:sldId id="448" r:id="rId10"/>
    <p:sldId id="449" r:id="rId11"/>
    <p:sldId id="450" r:id="rId12"/>
    <p:sldId id="451" r:id="rId13"/>
    <p:sldId id="452" r:id="rId14"/>
    <p:sldId id="453" r:id="rId15"/>
    <p:sldId id="454" r:id="rId16"/>
    <p:sldId id="455" r:id="rId17"/>
    <p:sldId id="456" r:id="rId18"/>
    <p:sldId id="457" r:id="rId19"/>
    <p:sldId id="458" r:id="rId20"/>
    <p:sldId id="376" r:id="rId21"/>
    <p:sldId id="378" r:id="rId22"/>
    <p:sldId id="379" r:id="rId23"/>
    <p:sldId id="407" r:id="rId24"/>
    <p:sldId id="381" r:id="rId25"/>
    <p:sldId id="382" r:id="rId26"/>
    <p:sldId id="438" r:id="rId27"/>
    <p:sldId id="383" r:id="rId28"/>
    <p:sldId id="384" r:id="rId29"/>
    <p:sldId id="467" r:id="rId30"/>
    <p:sldId id="468" r:id="rId31"/>
    <p:sldId id="469" r:id="rId32"/>
    <p:sldId id="459" r:id="rId33"/>
    <p:sldId id="460" r:id="rId34"/>
    <p:sldId id="461" r:id="rId35"/>
    <p:sldId id="466" r:id="rId36"/>
    <p:sldId id="462" r:id="rId37"/>
    <p:sldId id="463" r:id="rId38"/>
    <p:sldId id="470" r:id="rId39"/>
    <p:sldId id="471" r:id="rId40"/>
    <p:sldId id="472" r:id="rId41"/>
    <p:sldId id="473" r:id="rId42"/>
    <p:sldId id="474" r:id="rId43"/>
    <p:sldId id="475" r:id="rId44"/>
    <p:sldId id="436" r:id="rId45"/>
    <p:sldId id="446" r:id="rId46"/>
  </p:sldIdLst>
  <p:sldSz cx="12192000" cy="6858000"/>
  <p:notesSz cx="6735763" cy="9866313"/>
  <p:defaultTextStyle>
    <a:defPPr>
      <a:defRPr lang="tr-T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3107">
          <p15:clr>
            <a:srgbClr val="A4A3A4"/>
          </p15:clr>
        </p15:guide>
        <p15:guide id="2" pos="212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64759" autoAdjust="0"/>
  </p:normalViewPr>
  <p:slideViewPr>
    <p:cSldViewPr snapToGrid="0">
      <p:cViewPr>
        <p:scale>
          <a:sx n="60" d="100"/>
          <a:sy n="60" d="100"/>
        </p:scale>
        <p:origin x="-1493" y="-67"/>
      </p:cViewPr>
      <p:guideLst>
        <p:guide orient="horz" pos="2160"/>
        <p:guide pos="3840"/>
      </p:guideLst>
    </p:cSldViewPr>
  </p:slideViewPr>
  <p:notesTextViewPr>
    <p:cViewPr>
      <p:scale>
        <a:sx n="1" d="1"/>
        <a:sy n="1" d="1"/>
      </p:scale>
      <p:origin x="0" y="0"/>
    </p:cViewPr>
  </p:notesTextViewPr>
  <p:notesViewPr>
    <p:cSldViewPr snapToGrid="0">
      <p:cViewPr varScale="1">
        <p:scale>
          <a:sx n="52" d="100"/>
          <a:sy n="52" d="100"/>
        </p:scale>
        <p:origin x="-2994" y="-108"/>
      </p:cViewPr>
      <p:guideLst>
        <p:guide orient="horz" pos="3107"/>
        <p:guide pos="212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gulen.pehlivanturk\Desktop\&#304;NFLUENZA\&#304;NFLUENZA%20RAPORLAR\VER&#304;%20TABANI\Kopya%20GRAF&#304;KLER_INFLUENZA_09%2005%202016.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dursun.tunc\Desktop\SONU&#199;%20TAK&#304;P.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dursun.tunc\Desktop\SONU&#199;%20TAK&#304;P.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dursun.tunc\Desktop\SONU&#199;%20TAK&#304;P.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r-TR"/>
  <c:style val="7"/>
  <c:chart>
    <c:title>
      <c:tx>
        <c:rich>
          <a:bodyPr rot="0" spcFirstLastPara="1" vertOverflow="ellipsis" vert="horz" wrap="square" anchor="ctr" anchorCtr="1"/>
          <a:lstStyle/>
          <a:p>
            <a:pPr>
              <a:defRPr sz="1800" b="1" i="0" u="none" strike="noStrike" kern="1200" baseline="0">
                <a:solidFill>
                  <a:schemeClr val="tx1"/>
                </a:solidFill>
                <a:latin typeface="+mn-lt"/>
                <a:ea typeface="+mn-ea"/>
                <a:cs typeface="+mn-cs"/>
              </a:defRPr>
            </a:pPr>
            <a:r>
              <a:rPr lang="tr-TR" sz="1600">
                <a:latin typeface="Times New Roman" panose="02020603050405020304" pitchFamily="18" charset="0"/>
                <a:cs typeface="Times New Roman" panose="02020603050405020304" pitchFamily="18" charset="0"/>
              </a:rPr>
              <a:t>Haftalık</a:t>
            </a:r>
            <a:r>
              <a:rPr lang="tr-TR" sz="1600" baseline="0">
                <a:latin typeface="Times New Roman" panose="02020603050405020304" pitchFamily="18" charset="0"/>
                <a:cs typeface="Times New Roman" panose="02020603050405020304" pitchFamily="18" charset="0"/>
              </a:rPr>
              <a:t> İnfluenza Alt tipleri Sayısı ve </a:t>
            </a:r>
            <a:r>
              <a:rPr lang="tr-TR" sz="1600" b="1" i="0" u="none" strike="noStrike" baseline="0">
                <a:effectLst/>
                <a:latin typeface="Times New Roman" panose="02020603050405020304" pitchFamily="18" charset="0"/>
                <a:cs typeface="Times New Roman" panose="02020603050405020304" pitchFamily="18" charset="0"/>
              </a:rPr>
              <a:t>İnfluenza Pozitiflik Yüzdesi</a:t>
            </a:r>
            <a:endParaRPr lang="tr-TR" sz="1600">
              <a:latin typeface="Times New Roman" panose="02020603050405020304" pitchFamily="18" charset="0"/>
              <a:cs typeface="Times New Roman" panose="02020603050405020304" pitchFamily="18" charset="0"/>
            </a:endParaRPr>
          </a:p>
        </c:rich>
      </c:tx>
      <c:layout/>
      <c:spPr>
        <a:noFill/>
        <a:ln>
          <a:noFill/>
        </a:ln>
        <a:effectLst/>
      </c:spPr>
    </c:title>
    <c:plotArea>
      <c:layout/>
      <c:barChart>
        <c:barDir val="col"/>
        <c:grouping val="stacked"/>
        <c:ser>
          <c:idx val="2"/>
          <c:order val="0"/>
          <c:tx>
            <c:strRef>
              <c:f>'SENTİNEL ILI GRAFİK'!$D$2</c:f>
              <c:strCache>
                <c:ptCount val="1"/>
                <c:pt idx="0">
                  <c:v>INF A</c:v>
                </c:pt>
              </c:strCache>
            </c:strRef>
          </c:tx>
          <c:spPr>
            <a:solidFill>
              <a:schemeClr val="accent2">
                <a:lumMod val="60000"/>
                <a:lumOff val="40000"/>
              </a:schemeClr>
            </a:solidFill>
            <a:ln>
              <a:noFill/>
            </a:ln>
            <a:effectLst/>
          </c:spPr>
          <c:cat>
            <c:strRef>
              <c:f>'SENTİNEL ILI GRAFİK'!$A$3:$A$36</c:f>
              <c:strCache>
                <c:ptCount val="34"/>
                <c:pt idx="0">
                  <c:v>2015/40</c:v>
                </c:pt>
                <c:pt idx="1">
                  <c:v>2015/41</c:v>
                </c:pt>
                <c:pt idx="2">
                  <c:v>2015/42</c:v>
                </c:pt>
                <c:pt idx="3">
                  <c:v>2015/43</c:v>
                </c:pt>
                <c:pt idx="4">
                  <c:v>2015/44</c:v>
                </c:pt>
                <c:pt idx="5">
                  <c:v>2015/45</c:v>
                </c:pt>
                <c:pt idx="6">
                  <c:v>2015/46</c:v>
                </c:pt>
                <c:pt idx="7">
                  <c:v>2015/47</c:v>
                </c:pt>
                <c:pt idx="8">
                  <c:v>2015/48</c:v>
                </c:pt>
                <c:pt idx="9">
                  <c:v>2015/49</c:v>
                </c:pt>
                <c:pt idx="10">
                  <c:v>2015/50</c:v>
                </c:pt>
                <c:pt idx="11">
                  <c:v>2015/51</c:v>
                </c:pt>
                <c:pt idx="12">
                  <c:v>2015/52</c:v>
                </c:pt>
                <c:pt idx="13">
                  <c:v>2016/53</c:v>
                </c:pt>
                <c:pt idx="14">
                  <c:v>2016/1</c:v>
                </c:pt>
                <c:pt idx="15">
                  <c:v>2016/2</c:v>
                </c:pt>
                <c:pt idx="16">
                  <c:v>2016/3</c:v>
                </c:pt>
                <c:pt idx="17">
                  <c:v>2016/4</c:v>
                </c:pt>
                <c:pt idx="18">
                  <c:v>2016/5</c:v>
                </c:pt>
                <c:pt idx="19">
                  <c:v>2016/6</c:v>
                </c:pt>
                <c:pt idx="20">
                  <c:v>2016/7</c:v>
                </c:pt>
                <c:pt idx="21">
                  <c:v>2016/8</c:v>
                </c:pt>
                <c:pt idx="22">
                  <c:v>2016/9</c:v>
                </c:pt>
                <c:pt idx="23">
                  <c:v>2016/10</c:v>
                </c:pt>
                <c:pt idx="24">
                  <c:v>2016/11</c:v>
                </c:pt>
                <c:pt idx="25">
                  <c:v>2016/12</c:v>
                </c:pt>
                <c:pt idx="26">
                  <c:v>2016/13</c:v>
                </c:pt>
                <c:pt idx="27">
                  <c:v>2016/14</c:v>
                </c:pt>
                <c:pt idx="28">
                  <c:v>2016/15</c:v>
                </c:pt>
                <c:pt idx="29">
                  <c:v>2016/16</c:v>
                </c:pt>
                <c:pt idx="30">
                  <c:v>2016/17</c:v>
                </c:pt>
                <c:pt idx="31">
                  <c:v>2016/18</c:v>
                </c:pt>
                <c:pt idx="32">
                  <c:v>2016/19</c:v>
                </c:pt>
                <c:pt idx="33">
                  <c:v>2016/20</c:v>
                </c:pt>
              </c:strCache>
            </c:strRef>
          </c:cat>
          <c:val>
            <c:numRef>
              <c:f>'SENTİNEL ILI GRAFİK'!$D$3:$D$36</c:f>
              <c:numCache>
                <c:formatCode>General</c:formatCode>
                <c:ptCount val="34"/>
                <c:pt idx="14">
                  <c:v>4</c:v>
                </c:pt>
                <c:pt idx="15">
                  <c:v>0</c:v>
                </c:pt>
                <c:pt idx="16">
                  <c:v>0</c:v>
                </c:pt>
              </c:numCache>
            </c:numRef>
          </c:val>
          <c:extLst xmlns:c16r2="http://schemas.microsoft.com/office/drawing/2015/06/chart">
            <c:ext xmlns:c16="http://schemas.microsoft.com/office/drawing/2014/chart" uri="{C3380CC4-5D6E-409C-BE32-E72D297353CC}">
              <c16:uniqueId val="{00000002-4763-4ADF-AD41-31BB319F8025}"/>
            </c:ext>
          </c:extLst>
        </c:ser>
        <c:ser>
          <c:idx val="4"/>
          <c:order val="1"/>
          <c:tx>
            <c:strRef>
              <c:f>'SENTİNEL ILI GRAFİK'!$E$2</c:f>
              <c:strCache>
                <c:ptCount val="1"/>
                <c:pt idx="0">
                  <c:v>İNF A H1N1 </c:v>
                </c:pt>
              </c:strCache>
            </c:strRef>
          </c:tx>
          <c:spPr>
            <a:solidFill>
              <a:srgbClr val="C00000"/>
            </a:solidFill>
            <a:ln>
              <a:noFill/>
            </a:ln>
            <a:effectLst/>
          </c:spPr>
          <c:val>
            <c:numRef>
              <c:f>'SENTİNEL ILI GRAFİK'!$E$3:$E$36</c:f>
              <c:numCache>
                <c:formatCode>General</c:formatCode>
                <c:ptCount val="34"/>
                <c:pt idx="0">
                  <c:v>0</c:v>
                </c:pt>
                <c:pt idx="1">
                  <c:v>0</c:v>
                </c:pt>
                <c:pt idx="2">
                  <c:v>0</c:v>
                </c:pt>
                <c:pt idx="3">
                  <c:v>0</c:v>
                </c:pt>
                <c:pt idx="4">
                  <c:v>0</c:v>
                </c:pt>
                <c:pt idx="5">
                  <c:v>1</c:v>
                </c:pt>
                <c:pt idx="6">
                  <c:v>0</c:v>
                </c:pt>
                <c:pt idx="7">
                  <c:v>0</c:v>
                </c:pt>
                <c:pt idx="8">
                  <c:v>0</c:v>
                </c:pt>
                <c:pt idx="9">
                  <c:v>1</c:v>
                </c:pt>
                <c:pt idx="10">
                  <c:v>3</c:v>
                </c:pt>
                <c:pt idx="11">
                  <c:v>18</c:v>
                </c:pt>
                <c:pt idx="12">
                  <c:v>34</c:v>
                </c:pt>
                <c:pt idx="13">
                  <c:v>16</c:v>
                </c:pt>
                <c:pt idx="14">
                  <c:v>39</c:v>
                </c:pt>
                <c:pt idx="15">
                  <c:v>37</c:v>
                </c:pt>
                <c:pt idx="16">
                  <c:v>38</c:v>
                </c:pt>
                <c:pt idx="17">
                  <c:v>26</c:v>
                </c:pt>
                <c:pt idx="18">
                  <c:v>19</c:v>
                </c:pt>
                <c:pt idx="19">
                  <c:v>4</c:v>
                </c:pt>
                <c:pt idx="20">
                  <c:v>11</c:v>
                </c:pt>
                <c:pt idx="21">
                  <c:v>5</c:v>
                </c:pt>
                <c:pt idx="22">
                  <c:v>1</c:v>
                </c:pt>
                <c:pt idx="23">
                  <c:v>1</c:v>
                </c:pt>
                <c:pt idx="24">
                  <c:v>17</c:v>
                </c:pt>
                <c:pt idx="25">
                  <c:v>2</c:v>
                </c:pt>
                <c:pt idx="26">
                  <c:v>0</c:v>
                </c:pt>
                <c:pt idx="27">
                  <c:v>1</c:v>
                </c:pt>
                <c:pt idx="28">
                  <c:v>0</c:v>
                </c:pt>
                <c:pt idx="29">
                  <c:v>0</c:v>
                </c:pt>
                <c:pt idx="30">
                  <c:v>0</c:v>
                </c:pt>
                <c:pt idx="31">
                  <c:v>0</c:v>
                </c:pt>
                <c:pt idx="32">
                  <c:v>0</c:v>
                </c:pt>
                <c:pt idx="33">
                  <c:v>0</c:v>
                </c:pt>
              </c:numCache>
            </c:numRef>
          </c:val>
          <c:extLst xmlns:c16r2="http://schemas.microsoft.com/office/drawing/2015/06/chart">
            <c:ext xmlns:c16="http://schemas.microsoft.com/office/drawing/2014/chart" uri="{C3380CC4-5D6E-409C-BE32-E72D297353CC}">
              <c16:uniqueId val="{00000000-1740-4B01-8DB1-B5E97EB0FAC8}"/>
            </c:ext>
          </c:extLst>
        </c:ser>
        <c:ser>
          <c:idx val="0"/>
          <c:order val="2"/>
          <c:tx>
            <c:strRef>
              <c:f>'SENTİNEL ILI GRAFİK'!$F$2</c:f>
              <c:strCache>
                <c:ptCount val="1"/>
                <c:pt idx="0">
                  <c:v>İNF A H3N2</c:v>
                </c:pt>
              </c:strCache>
            </c:strRef>
          </c:tx>
          <c:spPr>
            <a:solidFill>
              <a:schemeClr val="accent1"/>
            </a:solidFill>
            <a:ln>
              <a:noFill/>
            </a:ln>
            <a:effectLst/>
          </c:spPr>
          <c:cat>
            <c:strRef>
              <c:f>'SENTİNEL ILI GRAFİK'!$A$3:$A$36</c:f>
              <c:strCache>
                <c:ptCount val="34"/>
                <c:pt idx="0">
                  <c:v>2015/40</c:v>
                </c:pt>
                <c:pt idx="1">
                  <c:v>2015/41</c:v>
                </c:pt>
                <c:pt idx="2">
                  <c:v>2015/42</c:v>
                </c:pt>
                <c:pt idx="3">
                  <c:v>2015/43</c:v>
                </c:pt>
                <c:pt idx="4">
                  <c:v>2015/44</c:v>
                </c:pt>
                <c:pt idx="5">
                  <c:v>2015/45</c:v>
                </c:pt>
                <c:pt idx="6">
                  <c:v>2015/46</c:v>
                </c:pt>
                <c:pt idx="7">
                  <c:v>2015/47</c:v>
                </c:pt>
                <c:pt idx="8">
                  <c:v>2015/48</c:v>
                </c:pt>
                <c:pt idx="9">
                  <c:v>2015/49</c:v>
                </c:pt>
                <c:pt idx="10">
                  <c:v>2015/50</c:v>
                </c:pt>
                <c:pt idx="11">
                  <c:v>2015/51</c:v>
                </c:pt>
                <c:pt idx="12">
                  <c:v>2015/52</c:v>
                </c:pt>
                <c:pt idx="13">
                  <c:v>2016/53</c:v>
                </c:pt>
                <c:pt idx="14">
                  <c:v>2016/1</c:v>
                </c:pt>
                <c:pt idx="15">
                  <c:v>2016/2</c:v>
                </c:pt>
                <c:pt idx="16">
                  <c:v>2016/3</c:v>
                </c:pt>
                <c:pt idx="17">
                  <c:v>2016/4</c:v>
                </c:pt>
                <c:pt idx="18">
                  <c:v>2016/5</c:v>
                </c:pt>
                <c:pt idx="19">
                  <c:v>2016/6</c:v>
                </c:pt>
                <c:pt idx="20">
                  <c:v>2016/7</c:v>
                </c:pt>
                <c:pt idx="21">
                  <c:v>2016/8</c:v>
                </c:pt>
                <c:pt idx="22">
                  <c:v>2016/9</c:v>
                </c:pt>
                <c:pt idx="23">
                  <c:v>2016/10</c:v>
                </c:pt>
                <c:pt idx="24">
                  <c:v>2016/11</c:v>
                </c:pt>
                <c:pt idx="25">
                  <c:v>2016/12</c:v>
                </c:pt>
                <c:pt idx="26">
                  <c:v>2016/13</c:v>
                </c:pt>
                <c:pt idx="27">
                  <c:v>2016/14</c:v>
                </c:pt>
                <c:pt idx="28">
                  <c:v>2016/15</c:v>
                </c:pt>
                <c:pt idx="29">
                  <c:v>2016/16</c:v>
                </c:pt>
                <c:pt idx="30">
                  <c:v>2016/17</c:v>
                </c:pt>
                <c:pt idx="31">
                  <c:v>2016/18</c:v>
                </c:pt>
                <c:pt idx="32">
                  <c:v>2016/19</c:v>
                </c:pt>
                <c:pt idx="33">
                  <c:v>2016/20</c:v>
                </c:pt>
              </c:strCache>
            </c:strRef>
          </c:cat>
          <c:val>
            <c:numRef>
              <c:f>'SENTİNEL ILI GRAFİK'!$F$3:$F$36</c:f>
              <c:numCache>
                <c:formatCode>General</c:formatCode>
                <c:ptCount val="34"/>
                <c:pt idx="0">
                  <c:v>0</c:v>
                </c:pt>
                <c:pt idx="1">
                  <c:v>0</c:v>
                </c:pt>
                <c:pt idx="2">
                  <c:v>0</c:v>
                </c:pt>
                <c:pt idx="3">
                  <c:v>0</c:v>
                </c:pt>
                <c:pt idx="4">
                  <c:v>0</c:v>
                </c:pt>
                <c:pt idx="5">
                  <c:v>0</c:v>
                </c:pt>
                <c:pt idx="6">
                  <c:v>0</c:v>
                </c:pt>
                <c:pt idx="7">
                  <c:v>0</c:v>
                </c:pt>
                <c:pt idx="8">
                  <c:v>0</c:v>
                </c:pt>
                <c:pt idx="9">
                  <c:v>0</c:v>
                </c:pt>
                <c:pt idx="10">
                  <c:v>2</c:v>
                </c:pt>
                <c:pt idx="11">
                  <c:v>6</c:v>
                </c:pt>
                <c:pt idx="12">
                  <c:v>12</c:v>
                </c:pt>
                <c:pt idx="13">
                  <c:v>19</c:v>
                </c:pt>
                <c:pt idx="14">
                  <c:v>31</c:v>
                </c:pt>
                <c:pt idx="15">
                  <c:v>64</c:v>
                </c:pt>
                <c:pt idx="16">
                  <c:v>35</c:v>
                </c:pt>
                <c:pt idx="17">
                  <c:v>25</c:v>
                </c:pt>
                <c:pt idx="18">
                  <c:v>26</c:v>
                </c:pt>
                <c:pt idx="19">
                  <c:v>14</c:v>
                </c:pt>
                <c:pt idx="20">
                  <c:v>13</c:v>
                </c:pt>
                <c:pt idx="21">
                  <c:v>14</c:v>
                </c:pt>
                <c:pt idx="22">
                  <c:v>7</c:v>
                </c:pt>
                <c:pt idx="23">
                  <c:v>5</c:v>
                </c:pt>
                <c:pt idx="24">
                  <c:v>3</c:v>
                </c:pt>
                <c:pt idx="25">
                  <c:v>6</c:v>
                </c:pt>
                <c:pt idx="26">
                  <c:v>2</c:v>
                </c:pt>
                <c:pt idx="27">
                  <c:v>0</c:v>
                </c:pt>
                <c:pt idx="28">
                  <c:v>1</c:v>
                </c:pt>
                <c:pt idx="29">
                  <c:v>1</c:v>
                </c:pt>
                <c:pt idx="30">
                  <c:v>0</c:v>
                </c:pt>
                <c:pt idx="31">
                  <c:v>0</c:v>
                </c:pt>
                <c:pt idx="32">
                  <c:v>0</c:v>
                </c:pt>
                <c:pt idx="33">
                  <c:v>0</c:v>
                </c:pt>
              </c:numCache>
            </c:numRef>
          </c:val>
          <c:extLst xmlns:c16r2="http://schemas.microsoft.com/office/drawing/2015/06/chart">
            <c:ext xmlns:c16="http://schemas.microsoft.com/office/drawing/2014/chart" uri="{C3380CC4-5D6E-409C-BE32-E72D297353CC}">
              <c16:uniqueId val="{00000000-4763-4ADF-AD41-31BB319F8025}"/>
            </c:ext>
          </c:extLst>
        </c:ser>
        <c:ser>
          <c:idx val="1"/>
          <c:order val="3"/>
          <c:tx>
            <c:strRef>
              <c:f>'SENTİNEL ILI GRAFİK'!$G$2</c:f>
              <c:strCache>
                <c:ptCount val="1"/>
                <c:pt idx="0">
                  <c:v>İNF B </c:v>
                </c:pt>
              </c:strCache>
            </c:strRef>
          </c:tx>
          <c:spPr>
            <a:solidFill>
              <a:schemeClr val="accent3"/>
            </a:solidFill>
            <a:ln>
              <a:noFill/>
            </a:ln>
            <a:effectLst/>
          </c:spPr>
          <c:cat>
            <c:strRef>
              <c:f>'SENTİNEL ILI GRAFİK'!$A$3:$A$36</c:f>
              <c:strCache>
                <c:ptCount val="34"/>
                <c:pt idx="0">
                  <c:v>2015/40</c:v>
                </c:pt>
                <c:pt idx="1">
                  <c:v>2015/41</c:v>
                </c:pt>
                <c:pt idx="2">
                  <c:v>2015/42</c:v>
                </c:pt>
                <c:pt idx="3">
                  <c:v>2015/43</c:v>
                </c:pt>
                <c:pt idx="4">
                  <c:v>2015/44</c:v>
                </c:pt>
                <c:pt idx="5">
                  <c:v>2015/45</c:v>
                </c:pt>
                <c:pt idx="6">
                  <c:v>2015/46</c:v>
                </c:pt>
                <c:pt idx="7">
                  <c:v>2015/47</c:v>
                </c:pt>
                <c:pt idx="8">
                  <c:v>2015/48</c:v>
                </c:pt>
                <c:pt idx="9">
                  <c:v>2015/49</c:v>
                </c:pt>
                <c:pt idx="10">
                  <c:v>2015/50</c:v>
                </c:pt>
                <c:pt idx="11">
                  <c:v>2015/51</c:v>
                </c:pt>
                <c:pt idx="12">
                  <c:v>2015/52</c:v>
                </c:pt>
                <c:pt idx="13">
                  <c:v>2016/53</c:v>
                </c:pt>
                <c:pt idx="14">
                  <c:v>2016/1</c:v>
                </c:pt>
                <c:pt idx="15">
                  <c:v>2016/2</c:v>
                </c:pt>
                <c:pt idx="16">
                  <c:v>2016/3</c:v>
                </c:pt>
                <c:pt idx="17">
                  <c:v>2016/4</c:v>
                </c:pt>
                <c:pt idx="18">
                  <c:v>2016/5</c:v>
                </c:pt>
                <c:pt idx="19">
                  <c:v>2016/6</c:v>
                </c:pt>
                <c:pt idx="20">
                  <c:v>2016/7</c:v>
                </c:pt>
                <c:pt idx="21">
                  <c:v>2016/8</c:v>
                </c:pt>
                <c:pt idx="22">
                  <c:v>2016/9</c:v>
                </c:pt>
                <c:pt idx="23">
                  <c:v>2016/10</c:v>
                </c:pt>
                <c:pt idx="24">
                  <c:v>2016/11</c:v>
                </c:pt>
                <c:pt idx="25">
                  <c:v>2016/12</c:v>
                </c:pt>
                <c:pt idx="26">
                  <c:v>2016/13</c:v>
                </c:pt>
                <c:pt idx="27">
                  <c:v>2016/14</c:v>
                </c:pt>
                <c:pt idx="28">
                  <c:v>2016/15</c:v>
                </c:pt>
                <c:pt idx="29">
                  <c:v>2016/16</c:v>
                </c:pt>
                <c:pt idx="30">
                  <c:v>2016/17</c:v>
                </c:pt>
                <c:pt idx="31">
                  <c:v>2016/18</c:v>
                </c:pt>
                <c:pt idx="32">
                  <c:v>2016/19</c:v>
                </c:pt>
                <c:pt idx="33">
                  <c:v>2016/20</c:v>
                </c:pt>
              </c:strCache>
            </c:strRef>
          </c:cat>
          <c:val>
            <c:numRef>
              <c:f>'SENTİNEL ILI GRAFİK'!$G$3:$G$36</c:f>
              <c:numCache>
                <c:formatCode>General</c:formatCode>
                <c:ptCount val="34"/>
                <c:pt idx="0">
                  <c:v>0</c:v>
                </c:pt>
                <c:pt idx="1">
                  <c:v>0</c:v>
                </c:pt>
                <c:pt idx="2">
                  <c:v>1</c:v>
                </c:pt>
                <c:pt idx="3">
                  <c:v>0</c:v>
                </c:pt>
                <c:pt idx="4">
                  <c:v>1</c:v>
                </c:pt>
                <c:pt idx="5">
                  <c:v>0</c:v>
                </c:pt>
                <c:pt idx="6">
                  <c:v>0</c:v>
                </c:pt>
                <c:pt idx="7">
                  <c:v>0</c:v>
                </c:pt>
                <c:pt idx="8">
                  <c:v>0</c:v>
                </c:pt>
                <c:pt idx="9">
                  <c:v>0</c:v>
                </c:pt>
                <c:pt idx="10">
                  <c:v>1</c:v>
                </c:pt>
                <c:pt idx="11">
                  <c:v>0</c:v>
                </c:pt>
                <c:pt idx="12">
                  <c:v>0</c:v>
                </c:pt>
                <c:pt idx="13">
                  <c:v>2</c:v>
                </c:pt>
                <c:pt idx="14">
                  <c:v>7</c:v>
                </c:pt>
                <c:pt idx="15">
                  <c:v>7</c:v>
                </c:pt>
                <c:pt idx="16">
                  <c:v>13</c:v>
                </c:pt>
                <c:pt idx="17">
                  <c:v>9</c:v>
                </c:pt>
                <c:pt idx="18">
                  <c:v>14</c:v>
                </c:pt>
                <c:pt idx="19">
                  <c:v>17</c:v>
                </c:pt>
                <c:pt idx="20">
                  <c:v>26</c:v>
                </c:pt>
                <c:pt idx="21">
                  <c:v>27</c:v>
                </c:pt>
                <c:pt idx="22">
                  <c:v>14</c:v>
                </c:pt>
                <c:pt idx="23">
                  <c:v>23</c:v>
                </c:pt>
                <c:pt idx="24">
                  <c:v>18</c:v>
                </c:pt>
                <c:pt idx="25">
                  <c:v>14</c:v>
                </c:pt>
                <c:pt idx="26">
                  <c:v>15</c:v>
                </c:pt>
                <c:pt idx="27">
                  <c:v>9</c:v>
                </c:pt>
                <c:pt idx="28">
                  <c:v>7</c:v>
                </c:pt>
                <c:pt idx="29">
                  <c:v>1</c:v>
                </c:pt>
                <c:pt idx="30">
                  <c:v>0</c:v>
                </c:pt>
                <c:pt idx="31">
                  <c:v>1</c:v>
                </c:pt>
                <c:pt idx="32">
                  <c:v>0</c:v>
                </c:pt>
                <c:pt idx="33">
                  <c:v>0</c:v>
                </c:pt>
              </c:numCache>
            </c:numRef>
          </c:val>
          <c:extLst xmlns:c16r2="http://schemas.microsoft.com/office/drawing/2015/06/chart">
            <c:ext xmlns:c16="http://schemas.microsoft.com/office/drawing/2014/chart" uri="{C3380CC4-5D6E-409C-BE32-E72D297353CC}">
              <c16:uniqueId val="{00000001-4763-4ADF-AD41-31BB319F8025}"/>
            </c:ext>
          </c:extLst>
        </c:ser>
        <c:overlap val="100"/>
        <c:axId val="60032128"/>
        <c:axId val="60034048"/>
      </c:barChart>
      <c:lineChart>
        <c:grouping val="standard"/>
        <c:ser>
          <c:idx val="3"/>
          <c:order val="4"/>
          <c:tx>
            <c:strRef>
              <c:f>'SENTİNEL ILI GRAFİK'!$I$2</c:f>
              <c:strCache>
                <c:ptCount val="1"/>
                <c:pt idx="0">
                  <c:v>İNF. POZİTİFLİK YÜZDESİ </c:v>
                </c:pt>
              </c:strCache>
            </c:strRef>
          </c:tx>
          <c:spPr>
            <a:ln w="28575" cap="rnd" cmpd="sng" algn="ctr">
              <a:solidFill>
                <a:schemeClr val="accent4"/>
              </a:solidFill>
              <a:prstDash val="solid"/>
              <a:round/>
            </a:ln>
            <a:effectLst/>
          </c:spPr>
          <c:marker>
            <c:spPr>
              <a:solidFill>
                <a:schemeClr val="accent4">
                  <a:lumMod val="40000"/>
                  <a:lumOff val="60000"/>
                </a:schemeClr>
              </a:solidFill>
              <a:ln w="9525" cap="flat" cmpd="sng" algn="ctr">
                <a:solidFill>
                  <a:schemeClr val="accent4"/>
                </a:solidFill>
                <a:prstDash val="solid"/>
                <a:round/>
              </a:ln>
              <a:effectLst/>
            </c:spPr>
          </c:marker>
          <c:cat>
            <c:strRef>
              <c:f>'SENTİNEL ILI GRAFİK'!$A$3:$A$36</c:f>
              <c:strCache>
                <c:ptCount val="34"/>
                <c:pt idx="0">
                  <c:v>2015/40</c:v>
                </c:pt>
                <c:pt idx="1">
                  <c:v>2015/41</c:v>
                </c:pt>
                <c:pt idx="2">
                  <c:v>2015/42</c:v>
                </c:pt>
                <c:pt idx="3">
                  <c:v>2015/43</c:v>
                </c:pt>
                <c:pt idx="4">
                  <c:v>2015/44</c:v>
                </c:pt>
                <c:pt idx="5">
                  <c:v>2015/45</c:v>
                </c:pt>
                <c:pt idx="6">
                  <c:v>2015/46</c:v>
                </c:pt>
                <c:pt idx="7">
                  <c:v>2015/47</c:v>
                </c:pt>
                <c:pt idx="8">
                  <c:v>2015/48</c:v>
                </c:pt>
                <c:pt idx="9">
                  <c:v>2015/49</c:v>
                </c:pt>
                <c:pt idx="10">
                  <c:v>2015/50</c:v>
                </c:pt>
                <c:pt idx="11">
                  <c:v>2015/51</c:v>
                </c:pt>
                <c:pt idx="12">
                  <c:v>2015/52</c:v>
                </c:pt>
                <c:pt idx="13">
                  <c:v>2016/53</c:v>
                </c:pt>
                <c:pt idx="14">
                  <c:v>2016/1</c:v>
                </c:pt>
                <c:pt idx="15">
                  <c:v>2016/2</c:v>
                </c:pt>
                <c:pt idx="16">
                  <c:v>2016/3</c:v>
                </c:pt>
                <c:pt idx="17">
                  <c:v>2016/4</c:v>
                </c:pt>
                <c:pt idx="18">
                  <c:v>2016/5</c:v>
                </c:pt>
                <c:pt idx="19">
                  <c:v>2016/6</c:v>
                </c:pt>
                <c:pt idx="20">
                  <c:v>2016/7</c:v>
                </c:pt>
                <c:pt idx="21">
                  <c:v>2016/8</c:v>
                </c:pt>
                <c:pt idx="22">
                  <c:v>2016/9</c:v>
                </c:pt>
                <c:pt idx="23">
                  <c:v>2016/10</c:v>
                </c:pt>
                <c:pt idx="24">
                  <c:v>2016/11</c:v>
                </c:pt>
                <c:pt idx="25">
                  <c:v>2016/12</c:v>
                </c:pt>
                <c:pt idx="26">
                  <c:v>2016/13</c:v>
                </c:pt>
                <c:pt idx="27">
                  <c:v>2016/14</c:v>
                </c:pt>
                <c:pt idx="28">
                  <c:v>2016/15</c:v>
                </c:pt>
                <c:pt idx="29">
                  <c:v>2016/16</c:v>
                </c:pt>
                <c:pt idx="30">
                  <c:v>2016/17</c:v>
                </c:pt>
                <c:pt idx="31">
                  <c:v>2016/18</c:v>
                </c:pt>
                <c:pt idx="32">
                  <c:v>2016/19</c:v>
                </c:pt>
                <c:pt idx="33">
                  <c:v>2016/20</c:v>
                </c:pt>
              </c:strCache>
            </c:strRef>
          </c:cat>
          <c:val>
            <c:numRef>
              <c:f>'SENTİNEL ILI GRAFİK'!$I$3:$I$36</c:f>
              <c:numCache>
                <c:formatCode>0.00</c:formatCode>
                <c:ptCount val="34"/>
                <c:pt idx="0">
                  <c:v>0</c:v>
                </c:pt>
                <c:pt idx="1">
                  <c:v>0</c:v>
                </c:pt>
                <c:pt idx="2">
                  <c:v>1.7543859649122882</c:v>
                </c:pt>
                <c:pt idx="3">
                  <c:v>0</c:v>
                </c:pt>
                <c:pt idx="4">
                  <c:v>2.5</c:v>
                </c:pt>
                <c:pt idx="5">
                  <c:v>1.2987012987012978</c:v>
                </c:pt>
                <c:pt idx="6">
                  <c:v>0</c:v>
                </c:pt>
                <c:pt idx="7">
                  <c:v>0</c:v>
                </c:pt>
                <c:pt idx="8">
                  <c:v>0</c:v>
                </c:pt>
                <c:pt idx="9">
                  <c:v>1.3333333333333335</c:v>
                </c:pt>
                <c:pt idx="10">
                  <c:v>6.25</c:v>
                </c:pt>
                <c:pt idx="11">
                  <c:v>20.512820512820511</c:v>
                </c:pt>
                <c:pt idx="12">
                  <c:v>35.114503816793892</c:v>
                </c:pt>
                <c:pt idx="13">
                  <c:v>36.274509803921568</c:v>
                </c:pt>
                <c:pt idx="14">
                  <c:v>55.479452054794407</c:v>
                </c:pt>
                <c:pt idx="15">
                  <c:v>60.33519553072626</c:v>
                </c:pt>
                <c:pt idx="16">
                  <c:v>58.904109589040971</c:v>
                </c:pt>
                <c:pt idx="17">
                  <c:v>53.097345132743371</c:v>
                </c:pt>
                <c:pt idx="18">
                  <c:v>53.63636363636364</c:v>
                </c:pt>
                <c:pt idx="19">
                  <c:v>39.772727272727273</c:v>
                </c:pt>
                <c:pt idx="20">
                  <c:v>43.8596491228069</c:v>
                </c:pt>
                <c:pt idx="21">
                  <c:v>47.422680412371129</c:v>
                </c:pt>
                <c:pt idx="22">
                  <c:v>26.506024096385527</c:v>
                </c:pt>
                <c:pt idx="23">
                  <c:v>34.939759036144579</c:v>
                </c:pt>
                <c:pt idx="24">
                  <c:v>46.913580246913575</c:v>
                </c:pt>
                <c:pt idx="25">
                  <c:v>26.829268292682933</c:v>
                </c:pt>
                <c:pt idx="26">
                  <c:v>26.984126984126863</c:v>
                </c:pt>
                <c:pt idx="27">
                  <c:v>17.241379310344829</c:v>
                </c:pt>
                <c:pt idx="28">
                  <c:v>16</c:v>
                </c:pt>
                <c:pt idx="29">
                  <c:v>4.8780487804878225</c:v>
                </c:pt>
                <c:pt idx="30">
                  <c:v>0</c:v>
                </c:pt>
                <c:pt idx="31">
                  <c:v>3.125</c:v>
                </c:pt>
                <c:pt idx="32">
                  <c:v>0</c:v>
                </c:pt>
                <c:pt idx="33">
                  <c:v>0</c:v>
                </c:pt>
              </c:numCache>
            </c:numRef>
          </c:val>
          <c:extLst xmlns:c16r2="http://schemas.microsoft.com/office/drawing/2015/06/chart">
            <c:ext xmlns:c16="http://schemas.microsoft.com/office/drawing/2014/chart" uri="{C3380CC4-5D6E-409C-BE32-E72D297353CC}">
              <c16:uniqueId val="{00000003-4763-4ADF-AD41-31BB319F8025}"/>
            </c:ext>
          </c:extLst>
        </c:ser>
        <c:marker val="1"/>
        <c:axId val="60042240"/>
        <c:axId val="60040320"/>
      </c:lineChart>
      <c:catAx>
        <c:axId val="60032128"/>
        <c:scaling>
          <c:orientation val="minMax"/>
        </c:scaling>
        <c:axPos val="b"/>
        <c:title>
          <c:tx>
            <c:rich>
              <a:bodyPr rot="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tr-TR">
                    <a:latin typeface="Times New Roman" panose="02020603050405020304" pitchFamily="18" charset="0"/>
                    <a:cs typeface="Times New Roman" panose="02020603050405020304" pitchFamily="18" charset="0"/>
                  </a:rPr>
                  <a:t>Haftalar</a:t>
                </a:r>
              </a:p>
            </c:rich>
          </c:tx>
          <c:layout/>
          <c:spPr>
            <a:noFill/>
            <a:ln>
              <a:noFill/>
            </a:ln>
            <a:effectLst/>
          </c:spPr>
        </c:title>
        <c:numFmt formatCode="General" sourceLinked="0"/>
        <c:tickLblPos val="nextTo"/>
        <c:spPr>
          <a:noFill/>
          <a:ln w="9525" cap="flat" cmpd="sng" algn="ctr">
            <a:solidFill>
              <a:schemeClr val="tx1">
                <a:tint val="75000"/>
                <a:shade val="95000"/>
                <a:satMod val="105000"/>
              </a:schemeClr>
            </a:solidFill>
            <a:prstDash val="solid"/>
            <a:round/>
          </a:ln>
          <a:effectLst/>
        </c:spPr>
        <c:txPr>
          <a:bodyPr rot="-60000000" spcFirstLastPara="1" vertOverflow="ellipsis" vert="horz" wrap="square" anchor="ctr" anchorCtr="1"/>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tr-TR"/>
          </a:p>
        </c:txPr>
        <c:crossAx val="60034048"/>
        <c:crosses val="autoZero"/>
        <c:auto val="1"/>
        <c:lblAlgn val="ctr"/>
        <c:lblOffset val="100"/>
      </c:catAx>
      <c:valAx>
        <c:axId val="60034048"/>
        <c:scaling>
          <c:orientation val="minMax"/>
          <c:max val="180"/>
        </c:scaling>
        <c:axPos val="l"/>
        <c:majorGridlines>
          <c:spPr>
            <a:ln w="9525" cap="flat" cmpd="sng" algn="ctr">
              <a:solidFill>
                <a:schemeClr val="tx1">
                  <a:tint val="75000"/>
                  <a:shade val="95000"/>
                  <a:satMod val="105000"/>
                </a:schemeClr>
              </a:solidFill>
              <a:prstDash val="solid"/>
              <a:round/>
            </a:ln>
            <a:effectLst/>
          </c:spPr>
        </c:majorGridlines>
        <c:title>
          <c:tx>
            <c:rich>
              <a:bodyPr rot="-54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tr-TR">
                    <a:latin typeface="Times New Roman" panose="02020603050405020304" pitchFamily="18" charset="0"/>
                    <a:cs typeface="Times New Roman" panose="02020603050405020304" pitchFamily="18" charset="0"/>
                  </a:rPr>
                  <a:t>İnfluenza Altipleri</a:t>
                </a:r>
              </a:p>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tr-TR">
                    <a:latin typeface="Times New Roman" panose="02020603050405020304" pitchFamily="18" charset="0"/>
                    <a:cs typeface="Times New Roman" panose="02020603050405020304" pitchFamily="18" charset="0"/>
                  </a:rPr>
                  <a:t>Sayı</a:t>
                </a:r>
              </a:p>
            </c:rich>
          </c:tx>
          <c:layout/>
          <c:spPr>
            <a:noFill/>
            <a:ln>
              <a:noFill/>
            </a:ln>
            <a:effectLst/>
          </c:spPr>
        </c:title>
        <c:numFmt formatCode="General" sourceLinked="1"/>
        <c:tickLblPos val="nextTo"/>
        <c:spPr>
          <a:noFill/>
          <a:ln w="9525" cap="flat" cmpd="sng" algn="ctr">
            <a:solidFill>
              <a:schemeClr val="tx1">
                <a:tint val="75000"/>
                <a:shade val="95000"/>
                <a:satMod val="105000"/>
              </a:schemeClr>
            </a:solidFill>
            <a:prstDash val="solid"/>
            <a:round/>
          </a:ln>
          <a:effectLst/>
        </c:spPr>
        <c:txPr>
          <a:bodyPr rot="-60000000" spcFirstLastPara="1" vertOverflow="ellipsis" vert="horz" wrap="square" anchor="ctr" anchorCtr="1"/>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tr-TR"/>
          </a:p>
        </c:txPr>
        <c:crossAx val="60032128"/>
        <c:crosses val="autoZero"/>
        <c:crossBetween val="between"/>
      </c:valAx>
      <c:valAx>
        <c:axId val="60040320"/>
        <c:scaling>
          <c:orientation val="minMax"/>
          <c:max val="100"/>
        </c:scaling>
        <c:axPos val="r"/>
        <c:title>
          <c:tx>
            <c:rich>
              <a:bodyPr rot="-54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latin typeface="Times New Roman" panose="02020603050405020304" pitchFamily="18" charset="0"/>
                    <a:cs typeface="Times New Roman" panose="02020603050405020304" pitchFamily="18" charset="0"/>
                  </a:rPr>
                  <a:t>İnfluenza Poziitiflik Yüzdesi</a:t>
                </a:r>
              </a:p>
            </c:rich>
          </c:tx>
          <c:layout/>
          <c:spPr>
            <a:noFill/>
            <a:ln>
              <a:noFill/>
            </a:ln>
            <a:effectLst/>
          </c:spPr>
        </c:title>
        <c:numFmt formatCode="0" sourceLinked="0"/>
        <c:tickLblPos val="nextTo"/>
        <c:spPr>
          <a:noFill/>
          <a:ln w="9525" cap="flat" cmpd="sng" algn="ctr">
            <a:solidFill>
              <a:schemeClr val="tx1">
                <a:tint val="75000"/>
                <a:shade val="95000"/>
                <a:satMod val="105000"/>
              </a:schemeClr>
            </a:solidFill>
            <a:prstDash val="solid"/>
            <a:round/>
          </a:ln>
          <a:effectLst/>
        </c:spPr>
        <c:txPr>
          <a:bodyPr rot="-60000000" spcFirstLastPara="1" vertOverflow="ellipsis" vert="horz" wrap="square" anchor="ctr" anchorCtr="1"/>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tr-TR"/>
          </a:p>
        </c:txPr>
        <c:crossAx val="60042240"/>
        <c:crosses val="max"/>
        <c:crossBetween val="between"/>
      </c:valAx>
      <c:catAx>
        <c:axId val="60042240"/>
        <c:scaling>
          <c:orientation val="minMax"/>
        </c:scaling>
        <c:delete val="1"/>
        <c:axPos val="b"/>
        <c:numFmt formatCode="General" sourceLinked="1"/>
        <c:tickLblPos val="none"/>
        <c:crossAx val="60040320"/>
        <c:crosses val="autoZero"/>
        <c:auto val="1"/>
        <c:lblAlgn val="ctr"/>
        <c:lblOffset val="100"/>
      </c:catAx>
      <c:spPr>
        <a:noFill/>
        <a:ln>
          <a:noFill/>
        </a:ln>
        <a:effectLst/>
      </c:spPr>
    </c:plotArea>
    <c:legend>
      <c:legendPos val="b"/>
      <c:layout/>
      <c:spPr>
        <a:noFill/>
        <a:ln>
          <a:noFill/>
        </a:ln>
        <a:effectLst/>
      </c:spPr>
      <c:txPr>
        <a:bodyPr rot="0" spcFirstLastPara="1" vertOverflow="ellipsis" vert="horz" wrap="square" anchor="ctr" anchorCtr="1"/>
        <a:lstStyle/>
        <a:p>
          <a:pPr>
            <a:defRPr sz="9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tr-TR"/>
        </a:p>
      </c:txPr>
    </c:legend>
    <c:plotVisOnly val="1"/>
    <c:dispBlanksAs val="gap"/>
  </c:chart>
  <c:spPr>
    <a:noFill/>
    <a:ln w="9525" cap="flat" cmpd="sng" algn="ctr">
      <a:noFill/>
      <a:prstDash val="solid"/>
    </a:ln>
    <a:effectLst/>
  </c:spPr>
  <c:txPr>
    <a:bodyPr/>
    <a:lstStyle/>
    <a:p>
      <a:pPr>
        <a:defRPr/>
      </a:pPr>
      <a:endParaRPr lang="tr-TR"/>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tr-TR"/>
  <c:chart>
    <c:title>
      <c:tx>
        <c:rich>
          <a:bodyPr rot="0" spcFirstLastPara="1" vertOverflow="ellipsis" vert="horz" wrap="square" anchor="ctr" anchorCtr="1"/>
          <a:lstStyle/>
          <a:p>
            <a:pPr>
              <a:defRPr sz="1400" b="1" i="0" u="none" strike="noStrike" kern="1200" spc="0" baseline="0">
                <a:solidFill>
                  <a:srgbClr val="FF0000"/>
                </a:solidFill>
                <a:latin typeface="+mn-lt"/>
                <a:ea typeface="+mn-ea"/>
                <a:cs typeface="+mn-cs"/>
              </a:defRPr>
            </a:pPr>
            <a:r>
              <a:rPr lang="tr-TR" sz="2400" b="1" dirty="0">
                <a:solidFill>
                  <a:srgbClr val="0070C0"/>
                </a:solidFill>
              </a:rPr>
              <a:t>HAFTALARA GÖRE </a:t>
            </a:r>
            <a:r>
              <a:rPr lang="tr-TR" sz="2400" b="1" dirty="0" smtClean="0">
                <a:solidFill>
                  <a:srgbClr val="0070C0"/>
                </a:solidFill>
              </a:rPr>
              <a:t> NUMUNE GÖNDERİM</a:t>
            </a:r>
            <a:r>
              <a:rPr lang="tr-TR" sz="2400" b="1" baseline="0" dirty="0" smtClean="0">
                <a:solidFill>
                  <a:srgbClr val="0070C0"/>
                </a:solidFill>
              </a:rPr>
              <a:t> </a:t>
            </a:r>
            <a:r>
              <a:rPr lang="tr-TR" sz="2400" b="1" baseline="0" dirty="0">
                <a:solidFill>
                  <a:srgbClr val="0070C0"/>
                </a:solidFill>
              </a:rPr>
              <a:t>SAYILARI </a:t>
            </a:r>
            <a:r>
              <a:rPr lang="tr-TR" sz="2400" b="1" baseline="0" dirty="0" smtClean="0">
                <a:solidFill>
                  <a:srgbClr val="0070C0"/>
                </a:solidFill>
              </a:rPr>
              <a:t>GRAFİĞİ</a:t>
            </a:r>
          </a:p>
          <a:p>
            <a:pPr>
              <a:defRPr sz="1400" b="1" i="0" u="none" strike="noStrike" kern="1200" spc="0" baseline="0">
                <a:solidFill>
                  <a:srgbClr val="FF0000"/>
                </a:solidFill>
                <a:latin typeface="+mn-lt"/>
                <a:ea typeface="+mn-ea"/>
                <a:cs typeface="+mn-cs"/>
              </a:defRPr>
            </a:pPr>
            <a:r>
              <a:rPr lang="tr-TR" sz="2400" b="1" baseline="0" dirty="0" smtClean="0">
                <a:solidFill>
                  <a:srgbClr val="0070C0"/>
                </a:solidFill>
              </a:rPr>
              <a:t>(</a:t>
            </a:r>
            <a:r>
              <a:rPr lang="tr-TR" sz="2400" b="1" baseline="0" dirty="0" err="1" smtClean="0">
                <a:solidFill>
                  <a:srgbClr val="0070C0"/>
                </a:solidFill>
              </a:rPr>
              <a:t>Sentinel</a:t>
            </a:r>
            <a:r>
              <a:rPr lang="tr-TR" sz="2400" b="1" baseline="0" dirty="0" smtClean="0">
                <a:solidFill>
                  <a:srgbClr val="0070C0"/>
                </a:solidFill>
              </a:rPr>
              <a:t>+</a:t>
            </a:r>
            <a:r>
              <a:rPr lang="tr-TR" sz="2400" b="1" baseline="0" dirty="0" err="1" smtClean="0">
                <a:solidFill>
                  <a:srgbClr val="0070C0"/>
                </a:solidFill>
              </a:rPr>
              <a:t>Non</a:t>
            </a:r>
            <a:r>
              <a:rPr lang="tr-TR" sz="2400" b="1" baseline="0" dirty="0" smtClean="0">
                <a:solidFill>
                  <a:srgbClr val="0070C0"/>
                </a:solidFill>
              </a:rPr>
              <a:t>-</a:t>
            </a:r>
            <a:r>
              <a:rPr lang="tr-TR" sz="2400" b="1" baseline="0" dirty="0" err="1" smtClean="0">
                <a:solidFill>
                  <a:srgbClr val="0070C0"/>
                </a:solidFill>
              </a:rPr>
              <a:t>sentinel</a:t>
            </a:r>
            <a:r>
              <a:rPr lang="tr-TR" sz="2400" b="1" baseline="0" dirty="0" smtClean="0">
                <a:solidFill>
                  <a:srgbClr val="0070C0"/>
                </a:solidFill>
              </a:rPr>
              <a:t>)</a:t>
            </a:r>
            <a:endParaRPr lang="tr-TR" sz="2400" b="1" dirty="0">
              <a:solidFill>
                <a:srgbClr val="0070C0"/>
              </a:solidFill>
            </a:endParaRPr>
          </a:p>
        </c:rich>
      </c:tx>
      <c:layout/>
      <c:spPr>
        <a:noFill/>
        <a:ln>
          <a:noFill/>
        </a:ln>
        <a:effectLst/>
      </c:spPr>
    </c:title>
    <c:plotArea>
      <c:layout/>
      <c:barChart>
        <c:barDir val="col"/>
        <c:grouping val="clustered"/>
        <c:ser>
          <c:idx val="0"/>
          <c:order val="0"/>
          <c:tx>
            <c:strRef>
              <c:f>'TPL NUMUNE GRF'!$B$3</c:f>
              <c:strCache>
                <c:ptCount val="1"/>
                <c:pt idx="0">
                  <c:v>NUMUNE SAYISI</c:v>
                </c:pt>
              </c:strCache>
            </c:strRef>
          </c:tx>
          <c:spPr>
            <a:solidFill>
              <a:schemeClr val="accent1"/>
            </a:solidFill>
            <a:effectLst/>
          </c:spPr>
          <c:dLbls>
            <c:showVal val="1"/>
          </c:dLbls>
          <c:cat>
            <c:strRef>
              <c:f>'TPL NUMUNE GRF'!$A$4:$A$40</c:f>
              <c:strCache>
                <c:ptCount val="37"/>
                <c:pt idx="0">
                  <c:v>2015/41</c:v>
                </c:pt>
                <c:pt idx="1">
                  <c:v>2015/42</c:v>
                </c:pt>
                <c:pt idx="2">
                  <c:v>2015/43</c:v>
                </c:pt>
                <c:pt idx="3">
                  <c:v>2015/45</c:v>
                </c:pt>
                <c:pt idx="4">
                  <c:v>2015/46</c:v>
                </c:pt>
                <c:pt idx="5">
                  <c:v>2015/47</c:v>
                </c:pt>
                <c:pt idx="6">
                  <c:v>2015/48</c:v>
                </c:pt>
                <c:pt idx="7">
                  <c:v>2015/49</c:v>
                </c:pt>
                <c:pt idx="8">
                  <c:v>2015/50</c:v>
                </c:pt>
                <c:pt idx="9">
                  <c:v>2015/51</c:v>
                </c:pt>
                <c:pt idx="10">
                  <c:v>2015/52</c:v>
                </c:pt>
                <c:pt idx="11">
                  <c:v>2015/53</c:v>
                </c:pt>
                <c:pt idx="12">
                  <c:v>2016/01</c:v>
                </c:pt>
                <c:pt idx="13">
                  <c:v>2016/02</c:v>
                </c:pt>
                <c:pt idx="14">
                  <c:v>2016/03</c:v>
                </c:pt>
                <c:pt idx="15">
                  <c:v>2016/04</c:v>
                </c:pt>
                <c:pt idx="16">
                  <c:v>2016/05</c:v>
                </c:pt>
                <c:pt idx="17">
                  <c:v>2016/06</c:v>
                </c:pt>
                <c:pt idx="18">
                  <c:v>2016/07</c:v>
                </c:pt>
                <c:pt idx="19">
                  <c:v>2016/08</c:v>
                </c:pt>
                <c:pt idx="20">
                  <c:v>2016/09</c:v>
                </c:pt>
                <c:pt idx="21">
                  <c:v>2016/10</c:v>
                </c:pt>
                <c:pt idx="22">
                  <c:v>2016/11</c:v>
                </c:pt>
                <c:pt idx="23">
                  <c:v>2016/12</c:v>
                </c:pt>
                <c:pt idx="24">
                  <c:v>2016/13</c:v>
                </c:pt>
                <c:pt idx="25">
                  <c:v>2016/14</c:v>
                </c:pt>
                <c:pt idx="26">
                  <c:v>2016/15</c:v>
                </c:pt>
                <c:pt idx="27">
                  <c:v>2016/16</c:v>
                </c:pt>
                <c:pt idx="28">
                  <c:v>2016/17</c:v>
                </c:pt>
                <c:pt idx="29">
                  <c:v>2016/19</c:v>
                </c:pt>
                <c:pt idx="30">
                  <c:v>2016/20</c:v>
                </c:pt>
                <c:pt idx="31">
                  <c:v>2016/22</c:v>
                </c:pt>
                <c:pt idx="32">
                  <c:v>2016/24</c:v>
                </c:pt>
                <c:pt idx="33">
                  <c:v>2016/28</c:v>
                </c:pt>
                <c:pt idx="34">
                  <c:v>2016/29</c:v>
                </c:pt>
                <c:pt idx="35">
                  <c:v>2016/34</c:v>
                </c:pt>
                <c:pt idx="36">
                  <c:v>2016/35</c:v>
                </c:pt>
              </c:strCache>
            </c:strRef>
          </c:cat>
          <c:val>
            <c:numRef>
              <c:f>'TPL NUMUNE GRF'!$B$4:$B$40</c:f>
              <c:numCache>
                <c:formatCode>General</c:formatCode>
                <c:ptCount val="37"/>
                <c:pt idx="0">
                  <c:v>1</c:v>
                </c:pt>
                <c:pt idx="1">
                  <c:v>1</c:v>
                </c:pt>
                <c:pt idx="2">
                  <c:v>5</c:v>
                </c:pt>
                <c:pt idx="3">
                  <c:v>2</c:v>
                </c:pt>
                <c:pt idx="4">
                  <c:v>2</c:v>
                </c:pt>
                <c:pt idx="5">
                  <c:v>6</c:v>
                </c:pt>
                <c:pt idx="6">
                  <c:v>4</c:v>
                </c:pt>
                <c:pt idx="7">
                  <c:v>6</c:v>
                </c:pt>
                <c:pt idx="8">
                  <c:v>4</c:v>
                </c:pt>
                <c:pt idx="9">
                  <c:v>5</c:v>
                </c:pt>
                <c:pt idx="10">
                  <c:v>5</c:v>
                </c:pt>
                <c:pt idx="11">
                  <c:v>6</c:v>
                </c:pt>
                <c:pt idx="12">
                  <c:v>40</c:v>
                </c:pt>
                <c:pt idx="13">
                  <c:v>123</c:v>
                </c:pt>
                <c:pt idx="14">
                  <c:v>59</c:v>
                </c:pt>
                <c:pt idx="15">
                  <c:v>57</c:v>
                </c:pt>
                <c:pt idx="16">
                  <c:v>27</c:v>
                </c:pt>
                <c:pt idx="17">
                  <c:v>32</c:v>
                </c:pt>
                <c:pt idx="18">
                  <c:v>17</c:v>
                </c:pt>
                <c:pt idx="19">
                  <c:v>14</c:v>
                </c:pt>
                <c:pt idx="20">
                  <c:v>11</c:v>
                </c:pt>
                <c:pt idx="21">
                  <c:v>7</c:v>
                </c:pt>
                <c:pt idx="22">
                  <c:v>7</c:v>
                </c:pt>
                <c:pt idx="23">
                  <c:v>5</c:v>
                </c:pt>
                <c:pt idx="24">
                  <c:v>3</c:v>
                </c:pt>
                <c:pt idx="25">
                  <c:v>5</c:v>
                </c:pt>
                <c:pt idx="26">
                  <c:v>5</c:v>
                </c:pt>
                <c:pt idx="27">
                  <c:v>1</c:v>
                </c:pt>
                <c:pt idx="28">
                  <c:v>1</c:v>
                </c:pt>
                <c:pt idx="29">
                  <c:v>1</c:v>
                </c:pt>
                <c:pt idx="30">
                  <c:v>1</c:v>
                </c:pt>
                <c:pt idx="31">
                  <c:v>1</c:v>
                </c:pt>
                <c:pt idx="32">
                  <c:v>1</c:v>
                </c:pt>
                <c:pt idx="33">
                  <c:v>1</c:v>
                </c:pt>
                <c:pt idx="34">
                  <c:v>1</c:v>
                </c:pt>
                <c:pt idx="35">
                  <c:v>1</c:v>
                </c:pt>
                <c:pt idx="36">
                  <c:v>1</c:v>
                </c:pt>
              </c:numCache>
            </c:numRef>
          </c:val>
        </c:ser>
        <c:dLbls>
          <c:showVal val="1"/>
        </c:dLbls>
        <c:overlap val="-25"/>
        <c:axId val="60080512"/>
        <c:axId val="60082048"/>
      </c:barChart>
      <c:catAx>
        <c:axId val="6008051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0082048"/>
        <c:crosses val="autoZero"/>
        <c:auto val="1"/>
        <c:lblAlgn val="ctr"/>
        <c:lblOffset val="100"/>
      </c:catAx>
      <c:valAx>
        <c:axId val="60082048"/>
        <c:scaling>
          <c:orientation val="minMax"/>
        </c:scaling>
        <c:delete val="1"/>
        <c:axPos val="l"/>
        <c:numFmt formatCode="General" sourceLinked="1"/>
        <c:majorTickMark val="none"/>
        <c:tickLblPos val="nextTo"/>
        <c:crossAx val="60080512"/>
        <c:crosses val="autoZero"/>
        <c:crossBetween val="between"/>
      </c:valAx>
      <c:spPr>
        <a:noFill/>
        <a:ln>
          <a:noFill/>
        </a:ln>
        <a:effectLst/>
      </c:spPr>
    </c:plotArea>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a:pPr>
      <a:endParaRPr lang="tr-TR"/>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tr-TR"/>
  <c:chart>
    <c:title>
      <c:tx>
        <c:rich>
          <a:bodyPr rot="0" spcFirstLastPara="1" vertOverflow="ellipsis" vert="horz" wrap="square" anchor="ctr" anchorCtr="1"/>
          <a:lstStyle/>
          <a:p>
            <a:pPr>
              <a:defRPr sz="1400" b="1" i="0" u="none" strike="noStrike" kern="1200" spc="0" baseline="0">
                <a:solidFill>
                  <a:srgbClr val="FF0000"/>
                </a:solidFill>
                <a:latin typeface="+mn-lt"/>
                <a:ea typeface="+mn-ea"/>
                <a:cs typeface="+mn-cs"/>
              </a:defRPr>
            </a:pPr>
            <a:r>
              <a:rPr lang="tr-TR" sz="2800" b="1" dirty="0">
                <a:solidFill>
                  <a:srgbClr val="0070C0"/>
                </a:solidFill>
              </a:rPr>
              <a:t>GÖNDERİLEN</a:t>
            </a:r>
            <a:r>
              <a:rPr lang="tr-TR" sz="2800" b="1" baseline="0" dirty="0">
                <a:solidFill>
                  <a:srgbClr val="0070C0"/>
                </a:solidFill>
              </a:rPr>
              <a:t> </a:t>
            </a:r>
            <a:r>
              <a:rPr lang="tr-TR" sz="2800" b="1" baseline="0" dirty="0" smtClean="0">
                <a:solidFill>
                  <a:srgbClr val="0070C0"/>
                </a:solidFill>
              </a:rPr>
              <a:t>NUMUNELERİN  İNFLUENZA ALT TİPLERİNE GÖRE DAĞILIMI</a:t>
            </a:r>
          </a:p>
          <a:p>
            <a:pPr>
              <a:defRPr sz="1400" b="1" i="0" u="none" strike="noStrike" kern="1200" spc="0" baseline="0">
                <a:solidFill>
                  <a:srgbClr val="FF0000"/>
                </a:solidFill>
                <a:latin typeface="+mn-lt"/>
                <a:ea typeface="+mn-ea"/>
                <a:cs typeface="+mn-cs"/>
              </a:defRPr>
            </a:pPr>
            <a:r>
              <a:rPr lang="tr-TR" sz="2800" b="1" baseline="0" dirty="0" smtClean="0">
                <a:solidFill>
                  <a:srgbClr val="0070C0"/>
                </a:solidFill>
              </a:rPr>
              <a:t>(</a:t>
            </a:r>
            <a:r>
              <a:rPr lang="tr-TR" sz="2800" b="1" baseline="0" dirty="0" err="1" smtClean="0">
                <a:solidFill>
                  <a:srgbClr val="0070C0"/>
                </a:solidFill>
              </a:rPr>
              <a:t>Sentinel</a:t>
            </a:r>
            <a:r>
              <a:rPr lang="tr-TR" sz="2800" b="1" baseline="0" dirty="0" smtClean="0">
                <a:solidFill>
                  <a:srgbClr val="0070C0"/>
                </a:solidFill>
              </a:rPr>
              <a:t>+</a:t>
            </a:r>
            <a:r>
              <a:rPr lang="tr-TR" sz="2800" b="1" baseline="0" dirty="0" err="1" smtClean="0">
                <a:solidFill>
                  <a:srgbClr val="0070C0"/>
                </a:solidFill>
              </a:rPr>
              <a:t>Nonsentinel</a:t>
            </a:r>
            <a:r>
              <a:rPr lang="tr-TR" sz="2800" b="1" baseline="0" dirty="0" smtClean="0">
                <a:solidFill>
                  <a:srgbClr val="0070C0"/>
                </a:solidFill>
              </a:rPr>
              <a:t>)</a:t>
            </a:r>
            <a:endParaRPr lang="tr-TR" sz="2800" b="1" dirty="0">
              <a:solidFill>
                <a:srgbClr val="0070C0"/>
              </a:solidFill>
            </a:endParaRPr>
          </a:p>
        </c:rich>
      </c:tx>
      <c:layout/>
      <c:spPr>
        <a:noFill/>
        <a:ln>
          <a:noFill/>
        </a:ln>
        <a:effectLst/>
      </c:spPr>
    </c:title>
    <c:plotArea>
      <c:layout/>
      <c:barChart>
        <c:barDir val="col"/>
        <c:grouping val="clustered"/>
        <c:ser>
          <c:idx val="0"/>
          <c:order val="0"/>
          <c:spPr>
            <a:solidFill>
              <a:schemeClr val="accent1"/>
            </a:solidFill>
            <a:ln>
              <a:noFill/>
            </a:ln>
            <a:effectLst/>
          </c:spPr>
          <c:cat>
            <c:strRef>
              <c:f>'TPL TÜR DAĞ GRF'!$A$1:$A$11</c:f>
              <c:strCache>
                <c:ptCount val="11"/>
                <c:pt idx="0">
                  <c:v>Corona OC 43</c:v>
                </c:pt>
                <c:pt idx="1">
                  <c:v>CORONA229E</c:v>
                </c:pt>
                <c:pt idx="2">
                  <c:v>H.metapneumovirus</c:v>
                </c:pt>
                <c:pt idx="3">
                  <c:v>İNFLUENZA A</c:v>
                </c:pt>
                <c:pt idx="4">
                  <c:v>İNFLUENZA A H1N1</c:v>
                </c:pt>
                <c:pt idx="5">
                  <c:v>İNFLUENZA A H3N2</c:v>
                </c:pt>
                <c:pt idx="6">
                  <c:v>İNFLUENZA B</c:v>
                </c:pt>
                <c:pt idx="7">
                  <c:v>NEGATİF</c:v>
                </c:pt>
                <c:pt idx="8">
                  <c:v>RHİNOVİRÜS </c:v>
                </c:pt>
                <c:pt idx="9">
                  <c:v>RSV</c:v>
                </c:pt>
                <c:pt idx="10">
                  <c:v>UYGUNSUZ NUMUNE</c:v>
                </c:pt>
              </c:strCache>
            </c:strRef>
          </c:cat>
          <c:val>
            <c:numRef>
              <c:f>'TPL TÜR DAĞ GRF'!$B$1:$B$11</c:f>
              <c:numCache>
                <c:formatCode>General</c:formatCode>
                <c:ptCount val="11"/>
                <c:pt idx="0">
                  <c:v>1</c:v>
                </c:pt>
                <c:pt idx="1">
                  <c:v>1</c:v>
                </c:pt>
                <c:pt idx="2">
                  <c:v>2</c:v>
                </c:pt>
                <c:pt idx="3">
                  <c:v>13</c:v>
                </c:pt>
                <c:pt idx="4">
                  <c:v>85</c:v>
                </c:pt>
                <c:pt idx="5">
                  <c:v>53</c:v>
                </c:pt>
                <c:pt idx="6">
                  <c:v>30</c:v>
                </c:pt>
                <c:pt idx="7">
                  <c:v>274</c:v>
                </c:pt>
                <c:pt idx="8">
                  <c:v>5</c:v>
                </c:pt>
                <c:pt idx="9">
                  <c:v>2</c:v>
                </c:pt>
                <c:pt idx="10">
                  <c:v>3</c:v>
                </c:pt>
              </c:numCache>
            </c:numRef>
          </c:val>
        </c:ser>
        <c:axId val="60372864"/>
        <c:axId val="60374400"/>
      </c:barChart>
      <c:catAx>
        <c:axId val="60372864"/>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0374400"/>
        <c:crosses val="autoZero"/>
        <c:auto val="1"/>
        <c:lblAlgn val="ctr"/>
        <c:lblOffset val="100"/>
      </c:catAx>
      <c:valAx>
        <c:axId val="60374400"/>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0372864"/>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700" b="1" i="0" u="none" strike="noStrike" kern="1200" baseline="0">
                <a:solidFill>
                  <a:schemeClr val="tx1">
                    <a:lumMod val="65000"/>
                    <a:lumOff val="35000"/>
                  </a:schemeClr>
                </a:solidFill>
                <a:latin typeface="+mn-lt"/>
                <a:ea typeface="+mn-ea"/>
                <a:cs typeface="+mn-cs"/>
              </a:defRPr>
            </a:pPr>
            <a:endParaRPr lang="tr-TR"/>
          </a:p>
        </c:txPr>
      </c:dTable>
      <c:spPr>
        <a:noFill/>
        <a:ln>
          <a:noFill/>
        </a:ln>
        <a:effectLst/>
      </c:spPr>
    </c:plotArea>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a:pPr>
      <a:endParaRPr lang="tr-TR"/>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tr-TR"/>
  <c:chart>
    <c:title>
      <c:tx>
        <c:rich>
          <a:bodyPr rot="0" spcFirstLastPara="1" vertOverflow="ellipsis" vert="horz" wrap="square" anchor="ctr" anchorCtr="1"/>
          <a:lstStyle/>
          <a:p>
            <a:pPr>
              <a:defRPr sz="1400" b="1" i="0" u="none" strike="noStrike" kern="1200" spc="0" baseline="0">
                <a:solidFill>
                  <a:srgbClr val="FF0000"/>
                </a:solidFill>
                <a:latin typeface="+mn-lt"/>
                <a:ea typeface="+mn-ea"/>
                <a:cs typeface="+mn-cs"/>
              </a:defRPr>
            </a:pPr>
            <a:r>
              <a:rPr lang="tr-TR" sz="2800" b="1" dirty="0">
                <a:solidFill>
                  <a:srgbClr val="0070C0"/>
                </a:solidFill>
              </a:rPr>
              <a:t>SENTİNEL</a:t>
            </a:r>
            <a:r>
              <a:rPr lang="tr-TR" sz="2800" b="1" baseline="0" dirty="0">
                <a:solidFill>
                  <a:srgbClr val="0070C0"/>
                </a:solidFill>
              </a:rPr>
              <a:t> SÜRVEYANS HAFTALIK NUMUNE DAĞILIM GRAFİĞİ</a:t>
            </a:r>
            <a:endParaRPr lang="tr-TR" sz="2800" b="1" dirty="0">
              <a:solidFill>
                <a:srgbClr val="0070C0"/>
              </a:solidFill>
            </a:endParaRPr>
          </a:p>
        </c:rich>
      </c:tx>
      <c:layout/>
      <c:spPr>
        <a:noFill/>
        <a:ln>
          <a:noFill/>
        </a:ln>
        <a:effectLst/>
      </c:spPr>
    </c:title>
    <c:plotArea>
      <c:layout>
        <c:manualLayout>
          <c:layoutTarget val="inner"/>
          <c:xMode val="edge"/>
          <c:yMode val="edge"/>
          <c:x val="4.0416666443481922E-2"/>
          <c:y val="0.22875583239913741"/>
          <c:w val="0.95410348527221089"/>
          <c:h val="0.67413188783024303"/>
        </c:manualLayout>
      </c:layout>
      <c:barChart>
        <c:barDir val="col"/>
        <c:grouping val="clustered"/>
        <c:ser>
          <c:idx val="0"/>
          <c:order val="0"/>
          <c:spPr>
            <a:solidFill>
              <a:schemeClr val="accent1"/>
            </a:solidFill>
            <a:ln>
              <a:noFill/>
            </a:ln>
            <a:effectLst/>
          </c:spPr>
          <c:dLbls>
            <c:showVal val="1"/>
          </c:dLbls>
          <c:cat>
            <c:strRef>
              <c:f>Sayfa1!$A$1:$A$36</c:f>
              <c:strCache>
                <c:ptCount val="32"/>
                <c:pt idx="0">
                  <c:v>2015/43</c:v>
                </c:pt>
                <c:pt idx="1">
                  <c:v>2015/45</c:v>
                </c:pt>
                <c:pt idx="2">
                  <c:v>2015/46</c:v>
                </c:pt>
                <c:pt idx="3">
                  <c:v>2015/47</c:v>
                </c:pt>
                <c:pt idx="4">
                  <c:v>2015/48</c:v>
                </c:pt>
                <c:pt idx="5">
                  <c:v>2015/49</c:v>
                </c:pt>
                <c:pt idx="6">
                  <c:v>2015/50</c:v>
                </c:pt>
                <c:pt idx="7">
                  <c:v>2015/51</c:v>
                </c:pt>
                <c:pt idx="8">
                  <c:v>2015/52</c:v>
                </c:pt>
                <c:pt idx="9">
                  <c:v>2015/53</c:v>
                </c:pt>
                <c:pt idx="10">
                  <c:v>2016/01</c:v>
                </c:pt>
                <c:pt idx="11">
                  <c:v>2016/02</c:v>
                </c:pt>
                <c:pt idx="12">
                  <c:v>2016/03</c:v>
                </c:pt>
                <c:pt idx="13">
                  <c:v>2016/04</c:v>
                </c:pt>
                <c:pt idx="14">
                  <c:v>2016/05</c:v>
                </c:pt>
                <c:pt idx="15">
                  <c:v>2016/06</c:v>
                </c:pt>
                <c:pt idx="16">
                  <c:v>2016/07</c:v>
                </c:pt>
                <c:pt idx="17">
                  <c:v>2016/08</c:v>
                </c:pt>
                <c:pt idx="18">
                  <c:v>2016/09</c:v>
                </c:pt>
                <c:pt idx="19">
                  <c:v>2016/10</c:v>
                </c:pt>
                <c:pt idx="20">
                  <c:v>2016/11</c:v>
                </c:pt>
                <c:pt idx="21">
                  <c:v>2016/12</c:v>
                </c:pt>
                <c:pt idx="22">
                  <c:v>2016/13</c:v>
                </c:pt>
                <c:pt idx="23">
                  <c:v>2016/14</c:v>
                </c:pt>
                <c:pt idx="24">
                  <c:v>2016/15</c:v>
                </c:pt>
                <c:pt idx="25">
                  <c:v>2016/16</c:v>
                </c:pt>
                <c:pt idx="26">
                  <c:v>2016/17</c:v>
                </c:pt>
                <c:pt idx="27">
                  <c:v>2016/19</c:v>
                </c:pt>
                <c:pt idx="28">
                  <c:v>2016/22</c:v>
                </c:pt>
                <c:pt idx="29">
                  <c:v>2016/24</c:v>
                </c:pt>
                <c:pt idx="30">
                  <c:v>2016/28</c:v>
                </c:pt>
                <c:pt idx="31">
                  <c:v>2016/29</c:v>
                </c:pt>
              </c:strCache>
            </c:strRef>
          </c:cat>
          <c:val>
            <c:numRef>
              <c:f>Sayfa1!$B$1:$B$36</c:f>
              <c:numCache>
                <c:formatCode>General</c:formatCode>
                <c:ptCount val="36"/>
                <c:pt idx="0">
                  <c:v>4</c:v>
                </c:pt>
                <c:pt idx="1">
                  <c:v>2</c:v>
                </c:pt>
                <c:pt idx="2">
                  <c:v>1</c:v>
                </c:pt>
                <c:pt idx="3">
                  <c:v>4</c:v>
                </c:pt>
                <c:pt idx="4">
                  <c:v>4</c:v>
                </c:pt>
                <c:pt idx="5">
                  <c:v>6</c:v>
                </c:pt>
                <c:pt idx="6">
                  <c:v>4</c:v>
                </c:pt>
                <c:pt idx="7">
                  <c:v>5</c:v>
                </c:pt>
                <c:pt idx="8">
                  <c:v>4</c:v>
                </c:pt>
                <c:pt idx="9">
                  <c:v>5</c:v>
                </c:pt>
                <c:pt idx="10">
                  <c:v>17</c:v>
                </c:pt>
                <c:pt idx="11">
                  <c:v>19</c:v>
                </c:pt>
                <c:pt idx="12">
                  <c:v>12</c:v>
                </c:pt>
                <c:pt idx="13">
                  <c:v>15</c:v>
                </c:pt>
                <c:pt idx="14">
                  <c:v>2</c:v>
                </c:pt>
                <c:pt idx="15">
                  <c:v>5</c:v>
                </c:pt>
                <c:pt idx="16">
                  <c:v>2</c:v>
                </c:pt>
                <c:pt idx="17">
                  <c:v>6</c:v>
                </c:pt>
                <c:pt idx="18">
                  <c:v>4</c:v>
                </c:pt>
                <c:pt idx="19">
                  <c:v>5</c:v>
                </c:pt>
                <c:pt idx="20">
                  <c:v>7</c:v>
                </c:pt>
                <c:pt idx="21">
                  <c:v>3</c:v>
                </c:pt>
                <c:pt idx="22">
                  <c:v>2</c:v>
                </c:pt>
                <c:pt idx="23">
                  <c:v>2</c:v>
                </c:pt>
                <c:pt idx="24">
                  <c:v>3</c:v>
                </c:pt>
                <c:pt idx="25">
                  <c:v>1</c:v>
                </c:pt>
                <c:pt idx="26">
                  <c:v>1</c:v>
                </c:pt>
                <c:pt idx="27">
                  <c:v>1</c:v>
                </c:pt>
                <c:pt idx="28">
                  <c:v>1</c:v>
                </c:pt>
                <c:pt idx="29">
                  <c:v>1</c:v>
                </c:pt>
                <c:pt idx="30">
                  <c:v>1</c:v>
                </c:pt>
                <c:pt idx="31">
                  <c:v>1</c:v>
                </c:pt>
              </c:numCache>
            </c:numRef>
          </c:val>
        </c:ser>
        <c:dLbls>
          <c:showVal val="1"/>
        </c:dLbls>
        <c:overlap val="-25"/>
        <c:axId val="60691968"/>
        <c:axId val="60693504"/>
      </c:barChart>
      <c:catAx>
        <c:axId val="6069196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0693504"/>
        <c:crosses val="autoZero"/>
        <c:auto val="1"/>
        <c:lblAlgn val="ctr"/>
        <c:lblOffset val="100"/>
      </c:catAx>
      <c:valAx>
        <c:axId val="60693504"/>
        <c:scaling>
          <c:orientation val="minMax"/>
        </c:scaling>
        <c:delete val="1"/>
        <c:axPos val="l"/>
        <c:numFmt formatCode="General" sourceLinked="1"/>
        <c:tickLblPos val="nextTo"/>
        <c:crossAx val="60691968"/>
        <c:crosses val="autoZero"/>
        <c:crossBetween val="between"/>
      </c:valAx>
      <c:spPr>
        <a:noFill/>
        <a:ln>
          <a:noFill/>
        </a:ln>
        <a:effectLst/>
      </c:spPr>
    </c:plotArea>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a:pPr>
      <a:endParaRPr lang="tr-TR"/>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19413" cy="4953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tr-TR"/>
          </a:p>
        </p:txBody>
      </p:sp>
      <p:sp>
        <p:nvSpPr>
          <p:cNvPr id="3" name="Veri Yer Tutucusu 2"/>
          <p:cNvSpPr>
            <a:spLocks noGrp="1"/>
          </p:cNvSpPr>
          <p:nvPr>
            <p:ph type="dt" idx="1"/>
          </p:nvPr>
        </p:nvSpPr>
        <p:spPr>
          <a:xfrm>
            <a:off x="3814763" y="0"/>
            <a:ext cx="2919412" cy="4953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3F9B8298-9EA2-42D7-805D-1B08868B162A}" type="datetimeFigureOut">
              <a:rPr lang="tr-TR"/>
              <a:pPr>
                <a:defRPr/>
              </a:pPr>
              <a:t>27.1.2017</a:t>
            </a:fld>
            <a:endParaRPr lang="tr-TR" dirty="0"/>
          </a:p>
        </p:txBody>
      </p:sp>
      <p:sp>
        <p:nvSpPr>
          <p:cNvPr id="4" name="Slayt Görüntüsü Yer Tutucusu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pPr lvl="0"/>
            <a:endParaRPr lang="tr-TR" noProof="0" dirty="0"/>
          </a:p>
        </p:txBody>
      </p:sp>
      <p:sp>
        <p:nvSpPr>
          <p:cNvPr id="5" name="Not Yer Tutucusu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endParaRPr lang="tr-TR" noProof="0"/>
          </a:p>
        </p:txBody>
      </p:sp>
      <p:sp>
        <p:nvSpPr>
          <p:cNvPr id="6" name="Altbilgi Yer Tutucusu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tr-TR"/>
          </a:p>
        </p:txBody>
      </p:sp>
      <p:sp>
        <p:nvSpPr>
          <p:cNvPr id="7" name="Slayt Numarası Yer Tutucusu 6"/>
          <p:cNvSpPr>
            <a:spLocks noGrp="1"/>
          </p:cNvSpPr>
          <p:nvPr>
            <p:ph type="sldNum" sz="quarter" idx="5"/>
          </p:nvPr>
        </p:nvSpPr>
        <p:spPr>
          <a:xfrm>
            <a:off x="3814763" y="9371013"/>
            <a:ext cx="2919412"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46C67D13-FFEF-458D-9E86-FAF88B3344EF}" type="slidenum">
              <a:rPr lang="tr-TR" altLang="tr-TR"/>
              <a:pPr/>
              <a:t>‹#›</a:t>
            </a:fld>
            <a:endParaRPr lang="tr-TR" altLang="tr-TR"/>
          </a:p>
        </p:txBody>
      </p:sp>
    </p:spTree>
    <p:extLst>
      <p:ext uri="{BB962C8B-B14F-4D97-AF65-F5344CB8AC3E}">
        <p14:creationId xmlns="" xmlns:p14="http://schemas.microsoft.com/office/powerpoint/2010/main" val="39409374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Slayt Görüntüsü Yer Tutucusu"/>
          <p:cNvSpPr>
            <a:spLocks noGrp="1" noRot="1" noChangeAspect="1"/>
          </p:cNvSpPr>
          <p:nvPr>
            <p:ph type="sldImg"/>
          </p:nvPr>
        </p:nvSpPr>
        <p:spPr bwMode="auto">
          <a:noFill/>
          <a:ln>
            <a:solidFill>
              <a:srgbClr val="000000"/>
            </a:solidFill>
            <a:miter lim="800000"/>
            <a:headEnd/>
            <a:tailEnd/>
          </a:ln>
        </p:spPr>
      </p:sp>
      <p:sp>
        <p:nvSpPr>
          <p:cNvPr id="17410" name="2 Not Yer Tutucusu"/>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r-TR" dirty="0" smtClean="0"/>
          </a:p>
        </p:txBody>
      </p:sp>
      <p:sp>
        <p:nvSpPr>
          <p:cNvPr id="17411"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34BA451-404A-452F-BE49-F4ED79C6A46D}" type="slidenum">
              <a:rPr lang="tr-TR"/>
              <a:pPr fontAlgn="base">
                <a:spcBef>
                  <a:spcPct val="0"/>
                </a:spcBef>
                <a:spcAft>
                  <a:spcPct val="0"/>
                </a:spcAft>
                <a:defRPr/>
              </a:pPr>
              <a:t>1</a:t>
            </a:fld>
            <a:endParaRPr lang="tr-TR"/>
          </a:p>
        </p:txBody>
      </p:sp>
    </p:spTree>
    <p:extLst>
      <p:ext uri="{BB962C8B-B14F-4D97-AF65-F5344CB8AC3E}">
        <p14:creationId xmlns="" xmlns:p14="http://schemas.microsoft.com/office/powerpoint/2010/main" val="3946000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İnfluenza</a:t>
            </a:r>
            <a:r>
              <a:rPr lang="tr-TR" dirty="0" smtClean="0"/>
              <a:t> virüsü </a:t>
            </a:r>
            <a:r>
              <a:rPr lang="tr-TR" dirty="0" err="1" smtClean="0"/>
              <a:t>Orthomyxoviridea</a:t>
            </a:r>
            <a:r>
              <a:rPr lang="tr-TR" dirty="0" smtClean="0"/>
              <a:t> ailesinden</a:t>
            </a:r>
            <a:r>
              <a:rPr lang="tr-TR" baseline="0" dirty="0" smtClean="0"/>
              <a:t> </a:t>
            </a:r>
            <a:r>
              <a:rPr lang="tr-TR" dirty="0" smtClean="0"/>
              <a:t>zarflı tek zincirli RNA virüsüdür. </a:t>
            </a:r>
          </a:p>
          <a:p>
            <a:endParaRPr lang="tr-TR"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mn-lt"/>
                <a:ea typeface="+mn-ea"/>
                <a:cs typeface="+mn-cs"/>
              </a:rPr>
              <a:t>İnfluenza </a:t>
            </a:r>
            <a:r>
              <a:rPr lang="en-US" sz="1200" kern="1200" dirty="0" err="1" smtClean="0">
                <a:solidFill>
                  <a:schemeClr val="tx1"/>
                </a:solidFill>
                <a:effectLst/>
                <a:latin typeface="+mn-lt"/>
                <a:ea typeface="+mn-ea"/>
                <a:cs typeface="+mn-cs"/>
              </a:rPr>
              <a:t>virüsünün</a:t>
            </a:r>
            <a:r>
              <a:rPr lang="en-US" sz="1200" kern="1200" dirty="0" smtClean="0">
                <a:solidFill>
                  <a:schemeClr val="tx1"/>
                </a:solidFill>
                <a:effectLst/>
                <a:latin typeface="+mn-lt"/>
                <a:ea typeface="+mn-ea"/>
                <a:cs typeface="+mn-cs"/>
              </a:rPr>
              <a:t> A, B ve C </a:t>
            </a:r>
            <a:r>
              <a:rPr lang="en-US" sz="1200" kern="1200" dirty="0" err="1" smtClean="0">
                <a:solidFill>
                  <a:schemeClr val="tx1"/>
                </a:solidFill>
                <a:effectLst/>
                <a:latin typeface="+mn-lt"/>
                <a:ea typeface="+mn-ea"/>
                <a:cs typeface="+mn-cs"/>
              </a:rPr>
              <a:t>olarak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üç</a:t>
            </a:r>
            <a:r>
              <a:rPr lang="en-US" sz="1200" kern="1200" dirty="0" smtClean="0">
                <a:solidFill>
                  <a:schemeClr val="tx1"/>
                </a:solidFill>
                <a:effectLst/>
                <a:latin typeface="+mn-lt"/>
                <a:ea typeface="+mn-ea"/>
                <a:cs typeface="+mn-cs"/>
              </a:rPr>
              <a:t> tipi ve </a:t>
            </a:r>
            <a:r>
              <a:rPr lang="en-US" sz="1200" kern="1200" dirty="0" err="1" smtClean="0">
                <a:solidFill>
                  <a:schemeClr val="tx1"/>
                </a:solidFill>
                <a:effectLst/>
                <a:latin typeface="+mn-lt"/>
                <a:ea typeface="+mn-ea"/>
                <a:cs typeface="+mn-cs"/>
              </a:rPr>
              <a:t>çok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sayıda</a:t>
            </a:r>
            <a:r>
              <a:rPr lang="en-US" sz="1200" kern="1200" dirty="0" smtClean="0">
                <a:solidFill>
                  <a:schemeClr val="tx1"/>
                </a:solidFill>
                <a:effectLst/>
                <a:latin typeface="+mn-lt"/>
                <a:ea typeface="+mn-ea"/>
                <a:cs typeface="+mn-cs"/>
              </a:rPr>
              <a:t> alt tipi </a:t>
            </a:r>
            <a:r>
              <a:rPr lang="en-US" sz="1200" kern="1200" dirty="0" err="1" smtClean="0">
                <a:solidFill>
                  <a:schemeClr val="tx1"/>
                </a:solidFill>
                <a:effectLst/>
                <a:latin typeface="+mn-lt"/>
                <a:ea typeface="+mn-ea"/>
                <a:cs typeface="+mn-cs"/>
              </a:rPr>
              <a:t>vardır</a:t>
            </a:r>
            <a:r>
              <a:rPr lang="en-US" sz="1200" kern="1200" dirty="0" smtClean="0">
                <a:solidFill>
                  <a:schemeClr val="tx1"/>
                </a:solidFill>
                <a:effectLst/>
                <a:latin typeface="+mn-lt"/>
                <a:ea typeface="+mn-ea"/>
                <a:cs typeface="+mn-cs"/>
              </a:rPr>
              <a:t>. İnfluenza A ve B </a:t>
            </a:r>
            <a:r>
              <a:rPr lang="en-US" sz="1200" kern="1200" dirty="0" err="1" smtClean="0">
                <a:solidFill>
                  <a:schemeClr val="tx1"/>
                </a:solidFill>
                <a:effectLst/>
                <a:latin typeface="+mn-lt"/>
                <a:ea typeface="+mn-ea"/>
                <a:cs typeface="+mn-cs"/>
              </a:rPr>
              <a:t>insanlarda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hastalığa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sıklıkla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neden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olan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tiplerdir</a:t>
            </a:r>
            <a:r>
              <a:rPr lang="en-US" sz="1200" kern="1200" dirty="0" smtClean="0">
                <a:solidFill>
                  <a:schemeClr val="tx1"/>
                </a:solidFill>
                <a:effectLst/>
                <a:latin typeface="+mn-lt"/>
                <a:ea typeface="+mn-ea"/>
                <a:cs typeface="+mn-cs"/>
              </a:rPr>
              <a:t>. Tip A </a:t>
            </a:r>
            <a:r>
              <a:rPr lang="en-US" sz="1200" kern="1200" dirty="0" err="1" smtClean="0">
                <a:solidFill>
                  <a:schemeClr val="tx1"/>
                </a:solidFill>
                <a:effectLst/>
                <a:latin typeface="+mn-lt"/>
                <a:ea typeface="+mn-ea"/>
                <a:cs typeface="+mn-cs"/>
              </a:rPr>
              <a:t>bütün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yaş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gruplarında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orta</a:t>
            </a:r>
            <a:r>
              <a:rPr lang="en-US" sz="1200" kern="1200" dirty="0" smtClean="0">
                <a:solidFill>
                  <a:schemeClr val="tx1"/>
                </a:solidFill>
                <a:effectLst/>
                <a:latin typeface="+mn-lt"/>
                <a:ea typeface="+mn-ea"/>
                <a:cs typeface="+mn-cs"/>
              </a:rPr>
              <a:t> ve </a:t>
            </a:r>
            <a:r>
              <a:rPr lang="en-US" sz="1200" kern="1200" dirty="0" err="1" smtClean="0">
                <a:solidFill>
                  <a:schemeClr val="tx1"/>
                </a:solidFill>
                <a:effectLst/>
                <a:latin typeface="+mn-lt"/>
                <a:ea typeface="+mn-ea"/>
                <a:cs typeface="+mn-cs"/>
              </a:rPr>
              <a:t>şiddetli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derecede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hastalığa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neden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olur</a:t>
            </a:r>
            <a:r>
              <a:rPr lang="en-US" sz="1200" kern="1200" dirty="0" smtClean="0">
                <a:solidFill>
                  <a:schemeClr val="tx1"/>
                </a:solidFill>
                <a:effectLst/>
                <a:latin typeface="+mn-lt"/>
                <a:ea typeface="+mn-ea"/>
                <a:cs typeface="+mn-cs"/>
              </a:rPr>
              <a:t> ve </a:t>
            </a:r>
            <a:r>
              <a:rPr lang="en-US" sz="1200" kern="1200" dirty="0" err="1" smtClean="0">
                <a:solidFill>
                  <a:schemeClr val="tx1"/>
                </a:solidFill>
                <a:effectLst/>
                <a:latin typeface="+mn-lt"/>
                <a:ea typeface="+mn-ea"/>
                <a:cs typeface="+mn-cs"/>
              </a:rPr>
              <a:t>salgınlar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yapabilir</a:t>
            </a:r>
            <a:r>
              <a:rPr lang="en-US" sz="1200" kern="1200" dirty="0" smtClean="0">
                <a:solidFill>
                  <a:schemeClr val="tx1"/>
                </a:solidFill>
                <a:effectLst/>
                <a:latin typeface="+mn-lt"/>
                <a:ea typeface="+mn-ea"/>
                <a:cs typeface="+mn-cs"/>
              </a:rPr>
              <a:t>. Tip B de </a:t>
            </a:r>
            <a:r>
              <a:rPr lang="en-US" sz="1200" kern="1200" dirty="0" err="1" smtClean="0">
                <a:solidFill>
                  <a:schemeClr val="tx1"/>
                </a:solidFill>
                <a:effectLst/>
                <a:latin typeface="+mn-lt"/>
                <a:ea typeface="+mn-ea"/>
                <a:cs typeface="+mn-cs"/>
              </a:rPr>
              <a:t>hastalığa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neden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olur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ancak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büyük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salgınlar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yapmaz</a:t>
            </a:r>
            <a:r>
              <a:rPr lang="en-US" sz="1200" kern="1200" dirty="0" smtClean="0">
                <a:solidFill>
                  <a:schemeClr val="tx1"/>
                </a:solidFill>
                <a:effectLst/>
                <a:latin typeface="+mn-lt"/>
                <a:ea typeface="+mn-ea"/>
                <a:cs typeface="+mn-cs"/>
              </a:rPr>
              <a:t> ve </a:t>
            </a:r>
            <a:r>
              <a:rPr lang="en-US" sz="1200" kern="1200" dirty="0" err="1" smtClean="0">
                <a:solidFill>
                  <a:schemeClr val="tx1"/>
                </a:solidFill>
                <a:effectLst/>
                <a:latin typeface="+mn-lt"/>
                <a:ea typeface="+mn-ea"/>
                <a:cs typeface="+mn-cs"/>
              </a:rPr>
              <a:t>daha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hafif</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seyreder</a:t>
            </a:r>
            <a:r>
              <a:rPr lang="en-US" sz="1200" kern="1200" dirty="0" smtClean="0">
                <a:solidFill>
                  <a:schemeClr val="tx1"/>
                </a:solidFill>
                <a:effectLst/>
                <a:latin typeface="+mn-lt"/>
                <a:ea typeface="+mn-ea"/>
                <a:cs typeface="+mn-cs"/>
              </a:rPr>
              <a:t>.</a:t>
            </a:r>
            <a:endParaRPr lang="tr-TR" sz="1200" kern="1200" dirty="0" smtClean="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tr-TR" sz="1200" kern="1200" dirty="0" smtClean="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tr-TR" sz="1200" kern="1200" dirty="0" err="1" smtClean="0">
                <a:solidFill>
                  <a:schemeClr val="tx1"/>
                </a:solidFill>
                <a:effectLst/>
                <a:latin typeface="+mn-lt"/>
                <a:ea typeface="+mn-ea"/>
                <a:cs typeface="+mn-cs"/>
              </a:rPr>
              <a:t>İnfluenza</a:t>
            </a:r>
            <a:r>
              <a:rPr lang="tr-TR" sz="1200" kern="1200" dirty="0" smtClean="0">
                <a:solidFill>
                  <a:schemeClr val="tx1"/>
                </a:solidFill>
                <a:effectLst/>
                <a:latin typeface="+mn-lt"/>
                <a:ea typeface="+mn-ea"/>
                <a:cs typeface="+mn-cs"/>
              </a:rPr>
              <a:t> A virüsünün, </a:t>
            </a:r>
            <a:r>
              <a:rPr lang="tr-TR" sz="1200" kern="1200" dirty="0" err="1" smtClean="0">
                <a:solidFill>
                  <a:schemeClr val="tx1"/>
                </a:solidFill>
                <a:effectLst/>
                <a:latin typeface="+mn-lt"/>
                <a:ea typeface="+mn-ea"/>
                <a:cs typeface="+mn-cs"/>
              </a:rPr>
              <a:t>influenza</a:t>
            </a:r>
            <a:r>
              <a:rPr lang="tr-TR" sz="1200" kern="1200" dirty="0" smtClean="0">
                <a:solidFill>
                  <a:schemeClr val="tx1"/>
                </a:solidFill>
                <a:effectLst/>
                <a:latin typeface="+mn-lt"/>
                <a:ea typeface="+mn-ea"/>
                <a:cs typeface="+mn-cs"/>
              </a:rPr>
              <a:t> A(H1N1) ve A(H3N2)  tipleri günümüzde insanlarda yaygın olan alt tiplerdir. </a:t>
            </a:r>
          </a:p>
          <a:p>
            <a:pPr marL="0" marR="0" indent="0" algn="l" defTabSz="914400" rtl="0" eaLnBrk="0" fontAlgn="base" latinLnBrk="0" hangingPunct="0">
              <a:lnSpc>
                <a:spcPct val="100000"/>
              </a:lnSpc>
              <a:spcBef>
                <a:spcPct val="30000"/>
              </a:spcBef>
              <a:spcAft>
                <a:spcPct val="0"/>
              </a:spcAft>
              <a:buClrTx/>
              <a:buSzTx/>
              <a:buFontTx/>
              <a:buNone/>
              <a:tabLst/>
              <a:defRPr/>
            </a:pPr>
            <a:endParaRPr lang="tr-TR" sz="1200" kern="1200" dirty="0" smtClean="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tr-TR" sz="1200" b="0" i="0" kern="1200" dirty="0" smtClean="0">
                <a:solidFill>
                  <a:schemeClr val="tx1"/>
                </a:solidFill>
                <a:effectLst/>
                <a:latin typeface="+mn-lt"/>
                <a:ea typeface="+mn-ea"/>
                <a:cs typeface="+mn-cs"/>
              </a:rPr>
              <a:t>İ</a:t>
            </a:r>
            <a:r>
              <a:rPr lang="en-US" sz="1200" b="0" i="0" kern="1200" dirty="0" err="1" smtClean="0">
                <a:solidFill>
                  <a:schemeClr val="tx1"/>
                </a:solidFill>
                <a:effectLst/>
                <a:latin typeface="+mn-lt"/>
                <a:ea typeface="+mn-ea"/>
                <a:cs typeface="+mn-cs"/>
              </a:rPr>
              <a:t>nfluenza</a:t>
            </a:r>
            <a:r>
              <a:rPr lang="en-US" sz="1200" b="0" i="0" kern="1200" dirty="0" smtClean="0">
                <a:solidFill>
                  <a:schemeClr val="tx1"/>
                </a:solidFill>
                <a:effectLst/>
                <a:latin typeface="+mn-lt"/>
                <a:ea typeface="+mn-ea"/>
                <a:cs typeface="+mn-cs"/>
              </a:rPr>
              <a:t> A virus</a:t>
            </a:r>
            <a:r>
              <a:rPr lang="tr-TR" sz="1200" b="0" i="0" kern="1200" dirty="0" err="1" smtClean="0">
                <a:solidFill>
                  <a:schemeClr val="tx1"/>
                </a:solidFill>
                <a:effectLst/>
                <a:latin typeface="+mn-lt"/>
                <a:ea typeface="+mn-ea"/>
                <a:cs typeface="+mn-cs"/>
              </a:rPr>
              <a:t>leri</a:t>
            </a:r>
            <a:r>
              <a:rPr lang="en-US" sz="1200" b="0" i="0" kern="1200" dirty="0" smtClean="0">
                <a:solidFill>
                  <a:schemeClr val="tx1"/>
                </a:solidFill>
                <a:effectLst/>
                <a:latin typeface="+mn-lt"/>
                <a:ea typeface="+mn-ea"/>
                <a:cs typeface="+mn-cs"/>
              </a:rPr>
              <a:t> </a:t>
            </a:r>
            <a:r>
              <a:rPr lang="tr-TR" sz="1200" b="0" i="0" kern="1200" dirty="0" smtClean="0">
                <a:solidFill>
                  <a:schemeClr val="tx1"/>
                </a:solidFill>
                <a:effectLst/>
                <a:latin typeface="+mn-lt"/>
                <a:ea typeface="+mn-ea"/>
                <a:cs typeface="+mn-cs"/>
              </a:rPr>
              <a:t>insanları ve hayvanları </a:t>
            </a:r>
            <a:r>
              <a:rPr lang="tr-TR" sz="1200" b="0" i="0" kern="1200" dirty="0" err="1" smtClean="0">
                <a:solidFill>
                  <a:schemeClr val="tx1"/>
                </a:solidFill>
                <a:effectLst/>
                <a:latin typeface="+mn-lt"/>
                <a:ea typeface="+mn-ea"/>
                <a:cs typeface="+mn-cs"/>
              </a:rPr>
              <a:t>infekte</a:t>
            </a:r>
            <a:r>
              <a:rPr lang="tr-TR" sz="1200" b="0" i="0" kern="1200" dirty="0" smtClean="0">
                <a:solidFill>
                  <a:schemeClr val="tx1"/>
                </a:solidFill>
                <a:effectLst/>
                <a:latin typeface="+mn-lt"/>
                <a:ea typeface="+mn-ea"/>
                <a:cs typeface="+mn-cs"/>
              </a:rPr>
              <a:t> eder. </a:t>
            </a:r>
            <a:r>
              <a:rPr lang="en-US" sz="1200" b="0" i="0" kern="1200" dirty="0" smtClean="0">
                <a:solidFill>
                  <a:schemeClr val="tx1"/>
                </a:solidFill>
                <a:effectLst/>
                <a:latin typeface="+mn-lt"/>
                <a:ea typeface="+mn-ea"/>
                <a:cs typeface="+mn-cs"/>
              </a:rPr>
              <a:t> </a:t>
            </a:r>
            <a:r>
              <a:rPr lang="tr-TR" sz="1200" b="0" i="0" kern="1200" dirty="0" smtClean="0">
                <a:solidFill>
                  <a:schemeClr val="tx1"/>
                </a:solidFill>
                <a:effectLst/>
                <a:latin typeface="+mn-lt"/>
                <a:ea typeface="+mn-ea"/>
                <a:cs typeface="+mn-cs"/>
              </a:rPr>
              <a:t>İ</a:t>
            </a:r>
            <a:r>
              <a:rPr lang="en-US" sz="1200" b="0" i="0" kern="1200" dirty="0" err="1" smtClean="0">
                <a:solidFill>
                  <a:schemeClr val="tx1"/>
                </a:solidFill>
                <a:effectLst/>
                <a:latin typeface="+mn-lt"/>
                <a:ea typeface="+mn-ea"/>
                <a:cs typeface="+mn-cs"/>
              </a:rPr>
              <a:t>nfluenza</a:t>
            </a:r>
            <a:r>
              <a:rPr lang="en-US" sz="1200" b="0" i="0" kern="1200" dirty="0" smtClean="0">
                <a:solidFill>
                  <a:schemeClr val="tx1"/>
                </a:solidFill>
                <a:effectLst/>
                <a:latin typeface="+mn-lt"/>
                <a:ea typeface="+mn-ea"/>
                <a:cs typeface="+mn-cs"/>
              </a:rPr>
              <a:t> B virus</a:t>
            </a:r>
            <a:r>
              <a:rPr lang="tr-TR" sz="1200" b="0" i="0" kern="1200" dirty="0" err="1" smtClean="0">
                <a:solidFill>
                  <a:schemeClr val="tx1"/>
                </a:solidFill>
                <a:effectLst/>
                <a:latin typeface="+mn-lt"/>
                <a:ea typeface="+mn-ea"/>
                <a:cs typeface="+mn-cs"/>
              </a:rPr>
              <a:t>leri</a:t>
            </a:r>
            <a:r>
              <a:rPr lang="tr-TR" sz="1200" b="0" i="0" kern="1200" baseline="0" dirty="0" smtClean="0">
                <a:solidFill>
                  <a:schemeClr val="tx1"/>
                </a:solidFill>
                <a:effectLst/>
                <a:latin typeface="+mn-lt"/>
                <a:ea typeface="+mn-ea"/>
                <a:cs typeface="+mn-cs"/>
              </a:rPr>
              <a:t> sadece insanlar arasında dolaşır ve mevsimsel epidemilere neden olur</a:t>
            </a:r>
            <a:endParaRPr lang="tr-TR" sz="1200" kern="1200" dirty="0" smtClean="0">
              <a:solidFill>
                <a:schemeClr val="tx1"/>
              </a:solidFill>
              <a:effectLst/>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a:t>
            </a:fld>
            <a:endParaRPr lang="tr-TR"/>
          </a:p>
        </p:txBody>
      </p:sp>
    </p:spTree>
    <p:extLst>
      <p:ext uri="{BB962C8B-B14F-4D97-AF65-F5344CB8AC3E}">
        <p14:creationId xmlns="" xmlns:p14="http://schemas.microsoft.com/office/powerpoint/2010/main" val="2634723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Burada </a:t>
            </a:r>
            <a:r>
              <a:rPr lang="tr-TR" dirty="0" err="1" smtClean="0"/>
              <a:t>İnfluenza</a:t>
            </a:r>
            <a:r>
              <a:rPr lang="tr-TR" dirty="0" smtClean="0"/>
              <a:t> virüsünün yapısı ayrıntılı olarak görülmektedir. Yüzeyde</a:t>
            </a:r>
            <a:r>
              <a:rPr lang="tr-TR" baseline="0" dirty="0" smtClean="0"/>
              <a:t> bulunan </a:t>
            </a:r>
            <a:r>
              <a:rPr lang="tr-TR" baseline="0" dirty="0" err="1" smtClean="0"/>
              <a:t>hemaglutinin</a:t>
            </a:r>
            <a:r>
              <a:rPr lang="tr-TR" baseline="0" dirty="0" smtClean="0"/>
              <a:t> (H) ve </a:t>
            </a:r>
            <a:r>
              <a:rPr lang="tr-TR" baseline="0" dirty="0" err="1" smtClean="0"/>
              <a:t>nöraminidaz</a:t>
            </a:r>
            <a:r>
              <a:rPr lang="tr-TR" baseline="0" dirty="0" smtClean="0"/>
              <a:t> (N) virüsün tipini belirlemektedir. Örneğin </a:t>
            </a:r>
            <a:r>
              <a:rPr lang="tr-TR" baseline="0" dirty="0" err="1" smtClean="0"/>
              <a:t>İnfluenza</a:t>
            </a:r>
            <a:r>
              <a:rPr lang="tr-TR" baseline="0" dirty="0" smtClean="0"/>
              <a:t> A H1N1.</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3</a:t>
            </a:fld>
            <a:endParaRPr lang="tr-TR"/>
          </a:p>
        </p:txBody>
      </p:sp>
    </p:spTree>
    <p:extLst>
      <p:ext uri="{BB962C8B-B14F-4D97-AF65-F5344CB8AC3E}">
        <p14:creationId xmlns="" xmlns:p14="http://schemas.microsoft.com/office/powerpoint/2010/main" val="19981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İnfluenza</a:t>
            </a:r>
            <a:r>
              <a:rPr lang="tr-TR" baseline="0" dirty="0" smtClean="0"/>
              <a:t> virüsü her yılın sonbahar ve bahar ayları arasında ortalama 5-8 hafta süreli hızlı yayılım gösteren hastalığa neden olur. Bazen beklenmeyen salgınlar yapabilir. </a:t>
            </a:r>
          </a:p>
          <a:p>
            <a:r>
              <a:rPr lang="tr-TR" baseline="0" dirty="0" smtClean="0"/>
              <a:t>Farklı bölgelerde farklı yoğunlukta hastalığa neden olsa da tüm dünyada yaygın olarak gözlenen bir hastalıktır.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4</a:t>
            </a:fld>
            <a:endParaRPr lang="tr-TR"/>
          </a:p>
        </p:txBody>
      </p:sp>
    </p:spTree>
    <p:extLst>
      <p:ext uri="{BB962C8B-B14F-4D97-AF65-F5344CB8AC3E}">
        <p14:creationId xmlns="" xmlns:p14="http://schemas.microsoft.com/office/powerpoint/2010/main" val="281807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İnfluenza</a:t>
            </a:r>
            <a:r>
              <a:rPr lang="tr-TR" dirty="0" smtClean="0"/>
              <a:t> esas olarak hapşıran</a:t>
            </a:r>
            <a:r>
              <a:rPr lang="tr-TR" baseline="0" dirty="0" smtClean="0"/>
              <a:t> yada öksüren kişinin çıkardığı ve havada aslı kalan parçacıkların </a:t>
            </a:r>
            <a:r>
              <a:rPr lang="tr-TR" baseline="0" dirty="0" err="1" smtClean="0"/>
              <a:t>ihalasyon</a:t>
            </a:r>
            <a:r>
              <a:rPr lang="tr-TR" baseline="0" dirty="0" smtClean="0"/>
              <a:t> yoluyla alınması ile bulaşır.</a:t>
            </a:r>
          </a:p>
          <a:p>
            <a:endParaRPr lang="tr-TR" baseline="0" dirty="0" smtClean="0"/>
          </a:p>
          <a:p>
            <a:r>
              <a:rPr lang="tr-TR" baseline="0" dirty="0" smtClean="0"/>
              <a:t>Ayrıca virüsün bulunduğu eşyalara dokunulduktan sonra ellerin yıkanmadan direk olarak ağıza, götürülmesi ile bulaşır.</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5</a:t>
            </a:fld>
            <a:endParaRPr lang="tr-TR"/>
          </a:p>
        </p:txBody>
      </p:sp>
    </p:spTree>
    <p:extLst>
      <p:ext uri="{BB962C8B-B14F-4D97-AF65-F5344CB8AC3E}">
        <p14:creationId xmlns="" xmlns:p14="http://schemas.microsoft.com/office/powerpoint/2010/main" val="887842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İnfluenza</a:t>
            </a:r>
            <a:r>
              <a:rPr lang="tr-TR" dirty="0" smtClean="0"/>
              <a:t> herkesi etkileyebilecek bir hastalıktır ve kuzey yarım kürede her yıl yaklaşık 100 milyon kişinin </a:t>
            </a:r>
            <a:r>
              <a:rPr lang="tr-TR" dirty="0" err="1" smtClean="0"/>
              <a:t>enfekte</a:t>
            </a:r>
            <a:r>
              <a:rPr lang="tr-TR" baseline="0" dirty="0" smtClean="0"/>
              <a:t> olduğu tahmin edilmektedir.</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6</a:t>
            </a:fld>
            <a:endParaRPr lang="tr-TR"/>
          </a:p>
        </p:txBody>
      </p:sp>
    </p:spTree>
    <p:extLst>
      <p:ext uri="{BB962C8B-B14F-4D97-AF65-F5344CB8AC3E}">
        <p14:creationId xmlns="" xmlns:p14="http://schemas.microsoft.com/office/powerpoint/2010/main" val="2870162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tr-TR" dirty="0" err="1" smtClean="0"/>
              <a:t>İnfluenza</a:t>
            </a:r>
            <a:r>
              <a:rPr lang="tr-TR" dirty="0" smtClean="0"/>
              <a:t> Benzeri hastalık </a:t>
            </a:r>
            <a:r>
              <a:rPr lang="tr-TR" dirty="0" err="1" smtClean="0"/>
              <a:t>sürveyansında</a:t>
            </a:r>
            <a:r>
              <a:rPr lang="tr-TR" baseline="0" dirty="0" smtClean="0"/>
              <a:t> kullanılan vaka tanımı; </a:t>
            </a:r>
            <a:r>
              <a:rPr lang="tr-TR" dirty="0" smtClean="0"/>
              <a:t>Kişide başka bir nedenle açıklanamayan; ani başlangıçlı ateş (&gt;38°C)/ateş öyküsü ve öksürük ve/veya boğaz ağrısı ile karakterize hastalıktır.</a:t>
            </a:r>
            <a:endParaRPr lang="tr-TR" b="1" dirty="0" smtClean="0"/>
          </a:p>
          <a:p>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7</a:t>
            </a:fld>
            <a:endParaRPr lang="tr-TR"/>
          </a:p>
        </p:txBody>
      </p:sp>
    </p:spTree>
    <p:extLst>
      <p:ext uri="{BB962C8B-B14F-4D97-AF65-F5344CB8AC3E}">
        <p14:creationId xmlns="" xmlns:p14="http://schemas.microsoft.com/office/powerpoint/2010/main" val="752791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Komplike olmayan </a:t>
            </a:r>
            <a:r>
              <a:rPr lang="tr-TR" dirty="0" err="1" smtClean="0"/>
              <a:t>influenza</a:t>
            </a:r>
            <a:r>
              <a:rPr lang="tr-TR" dirty="0" smtClean="0"/>
              <a:t> hastasında genellikle yüksek ateş ile birlikte, öksürük, boğaz ağrısı,</a:t>
            </a:r>
            <a:r>
              <a:rPr lang="tr-TR" baseline="0" dirty="0" smtClean="0"/>
              <a:t> burun akıntısından biri yada birkaçı bir arada bulunur. Ateşin çok yüksek olmadığı durumlarda diğer solunum yolu virüslerinin neden olduğu enfeksiyonlar ile karışabilir. Çocuklarda solunum yolu semptomlarının yanı sıra bulantı, kusma ve ishal gözlenebilir.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8</a:t>
            </a:fld>
            <a:endParaRPr lang="tr-TR"/>
          </a:p>
        </p:txBody>
      </p:sp>
    </p:spTree>
    <p:extLst>
      <p:ext uri="{BB962C8B-B14F-4D97-AF65-F5344CB8AC3E}">
        <p14:creationId xmlns="" xmlns:p14="http://schemas.microsoft.com/office/powerpoint/2010/main" val="3641931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Hamilelere yönelik hazırlanmış afişte ise gribin gebelikte ağır geçirilebildiği,</a:t>
            </a:r>
            <a:r>
              <a:rPr lang="tr-TR" baseline="0" dirty="0" smtClean="0"/>
              <a:t> grip aşısının hamilelik döneminde gripten korunmada etkili ve güvenli bir yöntem olduğu anlatılmaktadır.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15</a:t>
            </a:fld>
            <a:endParaRPr lang="tr-TR"/>
          </a:p>
        </p:txBody>
      </p:sp>
    </p:spTree>
    <p:extLst>
      <p:ext uri="{BB962C8B-B14F-4D97-AF65-F5344CB8AC3E}">
        <p14:creationId xmlns="" xmlns:p14="http://schemas.microsoft.com/office/powerpoint/2010/main" val="2020462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Afişlerden</a:t>
            </a:r>
            <a:r>
              <a:rPr lang="tr-TR" baseline="0" dirty="0" smtClean="0"/>
              <a:t> bir tanesi grip hastalığının risk gruplarını belirtmekte ve yıllık olarak grip aşısının yapılması gerekliliğini anlatmaktadır.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19</a:t>
            </a:fld>
            <a:endParaRPr lang="tr-TR"/>
          </a:p>
        </p:txBody>
      </p:sp>
    </p:spTree>
    <p:extLst>
      <p:ext uri="{BB962C8B-B14F-4D97-AF65-F5344CB8AC3E}">
        <p14:creationId xmlns="" xmlns:p14="http://schemas.microsoft.com/office/powerpoint/2010/main" val="1094896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tr-TR" baseline="0" dirty="0" smtClean="0"/>
              <a:t>Bulaşıcı olan </a:t>
            </a:r>
            <a:r>
              <a:rPr lang="tr-TR" baseline="0" dirty="0" err="1" smtClean="0"/>
              <a:t>influenza</a:t>
            </a:r>
            <a:r>
              <a:rPr lang="tr-TR" baseline="0" dirty="0" smtClean="0"/>
              <a:t>, akut bronşit, </a:t>
            </a:r>
            <a:r>
              <a:rPr lang="tr-TR" baseline="0" dirty="0" err="1" smtClean="0"/>
              <a:t>pnömoni</a:t>
            </a:r>
            <a:r>
              <a:rPr lang="tr-TR" baseline="0" dirty="0" smtClean="0"/>
              <a:t>, </a:t>
            </a:r>
            <a:r>
              <a:rPr lang="tr-TR" baseline="0" dirty="0" err="1" smtClean="0"/>
              <a:t>otitis</a:t>
            </a:r>
            <a:r>
              <a:rPr lang="tr-TR" baseline="0" dirty="0" smtClean="0"/>
              <a:t> </a:t>
            </a:r>
            <a:r>
              <a:rPr lang="tr-TR" baseline="0" dirty="0" err="1" smtClean="0"/>
              <a:t>media</a:t>
            </a:r>
            <a:r>
              <a:rPr lang="tr-TR" baseline="0" dirty="0" smtClean="0"/>
              <a:t> gibi komplikasyonlara yol açabilir Ancak bazı hastalarda hastalık ağır seyredebilir, hastaneye, bazen yoğun bakıma yatışlara neden olabilir.  Hatta ölüme kadar gidebilen bir hastalıktır.</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20</a:t>
            </a:fld>
            <a:endParaRPr lang="tr-TR"/>
          </a:p>
        </p:txBody>
      </p:sp>
    </p:spTree>
    <p:extLst>
      <p:ext uri="{BB962C8B-B14F-4D97-AF65-F5344CB8AC3E}">
        <p14:creationId xmlns="" xmlns:p14="http://schemas.microsoft.com/office/powerpoint/2010/main" val="3197562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7"/>
          <p:cNvSpPr>
            <a:spLocks noGrp="1" noChangeArrowheads="1"/>
          </p:cNvSpPr>
          <p:nvPr>
            <p:ph type="sldNum" sz="quarter" idx="5"/>
          </p:nvPr>
        </p:nvSpPr>
        <p:spPr>
          <a:ln/>
        </p:spPr>
        <p:txBody>
          <a:bodyPr/>
          <a:lstStyle/>
          <a:p>
            <a:fld id="{B5C32EE9-571A-40C2-A37E-38B9E9B30E95}" type="slidenum">
              <a:rPr lang="tr-TR"/>
              <a:pPr/>
              <a:t>21</a:t>
            </a:fld>
            <a:endParaRPr lang="tr-TR">
              <a:latin typeface="Arial Tur" charset="-94"/>
            </a:endParaRPr>
          </a:p>
        </p:txBody>
      </p:sp>
      <p:sp>
        <p:nvSpPr>
          <p:cNvPr id="18434" name="Rectangle 2"/>
          <p:cNvSpPr>
            <a:spLocks noChangeArrowheads="1"/>
          </p:cNvSpPr>
          <p:nvPr/>
        </p:nvSpPr>
        <p:spPr bwMode="auto">
          <a:xfrm>
            <a:off x="3884613" y="8685213"/>
            <a:ext cx="2971800" cy="457200"/>
          </a:xfrm>
          <a:prstGeom prst="rect">
            <a:avLst/>
          </a:prstGeom>
          <a:noFill/>
          <a:ln w="9525">
            <a:noFill/>
            <a:miter lim="800000"/>
            <a:headEnd/>
            <a:tailEnd/>
          </a:ln>
          <a:effectLst/>
        </p:spPr>
        <p:txBody>
          <a:bodyPr lIns="92075" tIns="46038" rIns="92075" bIns="46038" anchor="b"/>
          <a:lstStyle/>
          <a:p>
            <a:fld id="{2F647319-956D-4AE4-89C3-83B521DB1CB1}" type="slidenum">
              <a:rPr lang="tr-TR" sz="1200">
                <a:latin typeface="Calibri" pitchFamily="34" charset="0"/>
              </a:rPr>
              <a:pPr/>
              <a:t>21</a:t>
            </a:fld>
            <a:endParaRPr lang="tr-TR" sz="1200">
              <a:latin typeface="Calibri Tur" charset="-94"/>
            </a:endParaRPr>
          </a:p>
        </p:txBody>
      </p:sp>
      <p:sp>
        <p:nvSpPr>
          <p:cNvPr id="18435" name="Rectangle 3"/>
          <p:cNvSpPr>
            <a:spLocks noChangeArrowheads="1"/>
          </p:cNvSpPr>
          <p:nvPr/>
        </p:nvSpPr>
        <p:spPr bwMode="auto">
          <a:xfrm>
            <a:off x="3884613" y="8685213"/>
            <a:ext cx="2971800" cy="457200"/>
          </a:xfrm>
          <a:prstGeom prst="rect">
            <a:avLst/>
          </a:prstGeom>
          <a:noFill/>
          <a:ln w="9525">
            <a:noFill/>
            <a:miter lim="800000"/>
            <a:headEnd/>
            <a:tailEnd/>
          </a:ln>
          <a:effectLst/>
        </p:spPr>
        <p:txBody>
          <a:bodyPr lIns="92075" tIns="46038" rIns="92075" bIns="46038" anchor="b"/>
          <a:lstStyle/>
          <a:p>
            <a:fld id="{796F2A59-0196-4508-89F8-9FDED5C58540}" type="slidenum">
              <a:rPr lang="tr-TR" sz="1200">
                <a:latin typeface="Calibri" pitchFamily="34" charset="0"/>
              </a:rPr>
              <a:pPr/>
              <a:t>21</a:t>
            </a:fld>
            <a:endParaRPr lang="tr-TR" sz="1200">
              <a:latin typeface="Calibri Tur" charset="-94"/>
            </a:endParaRPr>
          </a:p>
        </p:txBody>
      </p:sp>
      <p:sp>
        <p:nvSpPr>
          <p:cNvPr id="18436" name="Rectangle 4"/>
          <p:cNvSpPr>
            <a:spLocks noChangeArrowheads="1"/>
          </p:cNvSpPr>
          <p:nvPr/>
        </p:nvSpPr>
        <p:spPr bwMode="auto">
          <a:xfrm>
            <a:off x="3884613" y="7938"/>
            <a:ext cx="2973387" cy="428625"/>
          </a:xfrm>
          <a:prstGeom prst="rect">
            <a:avLst/>
          </a:prstGeom>
          <a:noFill/>
          <a:ln w="9525">
            <a:noFill/>
            <a:miter lim="800000"/>
            <a:headEnd/>
            <a:tailEnd/>
          </a:ln>
          <a:effectLst/>
        </p:spPr>
        <p:txBody>
          <a:bodyPr wrap="none" lIns="92075" tIns="46038" rIns="92075" bIns="46038" anchor="ctr"/>
          <a:lstStyle/>
          <a:p>
            <a:endParaRPr lang="tr-TR">
              <a:latin typeface="Arial" pitchFamily="34" charset="0"/>
            </a:endParaRPr>
          </a:p>
        </p:txBody>
      </p:sp>
      <p:sp>
        <p:nvSpPr>
          <p:cNvPr id="18437" name="Rectangle 5"/>
          <p:cNvSpPr>
            <a:spLocks noChangeArrowheads="1"/>
          </p:cNvSpPr>
          <p:nvPr/>
        </p:nvSpPr>
        <p:spPr bwMode="auto">
          <a:xfrm>
            <a:off x="3884613" y="8704263"/>
            <a:ext cx="2973387" cy="428625"/>
          </a:xfrm>
          <a:prstGeom prst="rect">
            <a:avLst/>
          </a:prstGeom>
          <a:noFill/>
          <a:ln w="9525">
            <a:noFill/>
            <a:miter lim="800000"/>
            <a:headEnd/>
            <a:tailEnd/>
          </a:ln>
          <a:effectLst/>
        </p:spPr>
        <p:txBody>
          <a:bodyPr lIns="19050" tIns="0" rIns="19050" bIns="0" anchor="b"/>
          <a:lstStyle/>
          <a:p>
            <a:pPr defTabSz="762000"/>
            <a:r>
              <a:rPr lang="tr-TR" sz="1000" i="1">
                <a:latin typeface="Times New Roman" pitchFamily="18" charset="0"/>
              </a:rPr>
              <a:t>5</a:t>
            </a:r>
            <a:endParaRPr lang="tr-TR" sz="1000" i="1">
              <a:latin typeface="Times New Roman Tur" charset="-94"/>
            </a:endParaRPr>
          </a:p>
        </p:txBody>
      </p:sp>
      <p:sp>
        <p:nvSpPr>
          <p:cNvPr id="18438" name="Rectangle 6"/>
          <p:cNvSpPr>
            <a:spLocks noChangeArrowheads="1"/>
          </p:cNvSpPr>
          <p:nvPr/>
        </p:nvSpPr>
        <p:spPr bwMode="auto">
          <a:xfrm>
            <a:off x="-1588" y="8704263"/>
            <a:ext cx="2971801" cy="428625"/>
          </a:xfrm>
          <a:prstGeom prst="rect">
            <a:avLst/>
          </a:prstGeom>
          <a:noFill/>
          <a:ln w="9525">
            <a:noFill/>
            <a:miter lim="800000"/>
            <a:headEnd/>
            <a:tailEnd/>
          </a:ln>
          <a:effectLst/>
        </p:spPr>
        <p:txBody>
          <a:bodyPr wrap="none" lIns="92075" tIns="46038" rIns="92075" bIns="46038" anchor="ctr"/>
          <a:lstStyle/>
          <a:p>
            <a:endParaRPr lang="tr-TR">
              <a:latin typeface="Arial" pitchFamily="34" charset="0"/>
            </a:endParaRPr>
          </a:p>
        </p:txBody>
      </p:sp>
      <p:sp>
        <p:nvSpPr>
          <p:cNvPr id="18439" name="Rectangle 7"/>
          <p:cNvSpPr>
            <a:spLocks noChangeArrowheads="1"/>
          </p:cNvSpPr>
          <p:nvPr/>
        </p:nvSpPr>
        <p:spPr bwMode="auto">
          <a:xfrm>
            <a:off x="-1588" y="7938"/>
            <a:ext cx="2971801" cy="428625"/>
          </a:xfrm>
          <a:prstGeom prst="rect">
            <a:avLst/>
          </a:prstGeom>
          <a:noFill/>
          <a:ln w="9525">
            <a:noFill/>
            <a:miter lim="800000"/>
            <a:headEnd/>
            <a:tailEnd/>
          </a:ln>
          <a:effectLst/>
        </p:spPr>
        <p:txBody>
          <a:bodyPr wrap="none" lIns="92075" tIns="46038" rIns="92075" bIns="46038" anchor="ctr"/>
          <a:lstStyle/>
          <a:p>
            <a:endParaRPr lang="tr-TR">
              <a:latin typeface="Arial" pitchFamily="34" charset="0"/>
            </a:endParaRPr>
          </a:p>
        </p:txBody>
      </p:sp>
      <p:sp>
        <p:nvSpPr>
          <p:cNvPr id="18440" name="Rectangle 8"/>
          <p:cNvSpPr>
            <a:spLocks noGrp="1" noChangeArrowheads="1"/>
          </p:cNvSpPr>
          <p:nvPr>
            <p:ph type="body" idx="1"/>
          </p:nvPr>
        </p:nvSpPr>
        <p:spPr>
          <a:xfrm>
            <a:off x="455613" y="4344988"/>
            <a:ext cx="5940425" cy="4357687"/>
          </a:xfrm>
          <a:noFill/>
          <a:ln/>
        </p:spPr>
        <p:txBody>
          <a:bodyPr lIns="90488" tIns="44450" rIns="90488" bIns="44450"/>
          <a:lstStyle/>
          <a:p>
            <a:pPr marL="0" marR="0" indent="0" algn="l" defTabSz="914400" rtl="0" eaLnBrk="0" fontAlgn="base" latinLnBrk="0" hangingPunct="0">
              <a:lnSpc>
                <a:spcPct val="100000"/>
              </a:lnSpc>
              <a:spcBef>
                <a:spcPct val="0"/>
              </a:spcBef>
              <a:spcAft>
                <a:spcPct val="0"/>
              </a:spcAft>
              <a:buClrTx/>
              <a:buSzTx/>
              <a:buFontTx/>
              <a:buNone/>
              <a:tabLst/>
              <a:defRPr/>
            </a:pPr>
            <a:r>
              <a:rPr lang="tr-TR" sz="1200" kern="1200" dirty="0" smtClean="0">
                <a:solidFill>
                  <a:schemeClr val="tx1"/>
                </a:solidFill>
                <a:effectLst/>
                <a:latin typeface="+mn-lt"/>
                <a:ea typeface="+mn-ea"/>
                <a:cs typeface="+mn-cs"/>
              </a:rPr>
              <a:t>Son yüzyılda 3 büyük grip salgını yaşanmıştır. Yaşanan üç grip salgınının her biri epidemiyolojik açıdan farklılık göstermektedir. Örneğin; 1918’deki İspanyol gribi özellikle genç erişkin grubu etkilemiştir. 1957 salgını genellikle çocuk yaş grubunu etkilemiş olup, alınan önlemler de genellikle bu gruba yönelik olmuştur. Buna karşın 1968’de ise tüm yaş grupları etkilenmiştir. Son olarak 2009 yılında yaşanan salgın ile beraber birçok insan hayatını kaybetmiştir. </a:t>
            </a:r>
          </a:p>
          <a:p>
            <a:pPr>
              <a:spcBef>
                <a:spcPct val="0"/>
              </a:spcBef>
            </a:pPr>
            <a:endParaRPr lang="tr-TR" sz="1000" dirty="0">
              <a:latin typeface="Arial Tur" charset="-94"/>
            </a:endParaRPr>
          </a:p>
        </p:txBody>
      </p:sp>
      <p:sp>
        <p:nvSpPr>
          <p:cNvPr id="18441" name="Rectangle 9"/>
          <p:cNvSpPr>
            <a:spLocks noGrp="1" noRot="1" noChangeAspect="1" noChangeArrowheads="1" noTextEdit="1"/>
          </p:cNvSpPr>
          <p:nvPr>
            <p:ph type="sldImg"/>
          </p:nvPr>
        </p:nvSpPr>
        <p:spPr>
          <a:xfrm>
            <a:off x="393700" y="692150"/>
            <a:ext cx="6070600" cy="3416300"/>
          </a:xfrm>
          <a:ln cap="flat">
            <a:solidFill>
              <a:schemeClr val="tx1"/>
            </a:solidFill>
          </a:ln>
        </p:spPr>
      </p:sp>
    </p:spTree>
    <p:extLst>
      <p:ext uri="{BB962C8B-B14F-4D97-AF65-F5344CB8AC3E}">
        <p14:creationId xmlns="" xmlns:p14="http://schemas.microsoft.com/office/powerpoint/2010/main" val="2014776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FE781D-E624-4B35-951B-91890F8C695D}" type="slidenum">
              <a:rPr lang="tr-TR"/>
              <a:pPr/>
              <a:t>22</a:t>
            </a:fld>
            <a:endParaRPr lang="tr-TR">
              <a:latin typeface="Arial Tur" charset="-94"/>
            </a:endParaRPr>
          </a:p>
        </p:txBody>
      </p:sp>
      <p:sp>
        <p:nvSpPr>
          <p:cNvPr id="10242" name="Rectangle 2"/>
          <p:cNvSpPr>
            <a:spLocks noGrp="1" noRot="1" noChangeAspect="1" noChangeArrowheads="1" noTextEdit="1"/>
          </p:cNvSpPr>
          <p:nvPr>
            <p:ph type="sldImg"/>
          </p:nvPr>
        </p:nvSpPr>
        <p:spPr>
          <a:ln cap="flat"/>
        </p:spPr>
      </p:sp>
      <p:sp>
        <p:nvSpPr>
          <p:cNvPr id="10243" name="Rectangle 3"/>
          <p:cNvSpPr>
            <a:spLocks noGrp="1" noChangeArrowheads="1"/>
          </p:cNvSpPr>
          <p:nvPr>
            <p:ph type="body" idx="1"/>
          </p:nvPr>
        </p:nvSpPr>
        <p:spPr>
          <a:ln/>
        </p:spPr>
        <p:txBody>
          <a:bodyPr/>
          <a:lstStyle/>
          <a:p>
            <a:endParaRPr lang="en-US" dirty="0"/>
          </a:p>
        </p:txBody>
      </p:sp>
    </p:spTree>
    <p:extLst>
      <p:ext uri="{BB962C8B-B14F-4D97-AF65-F5344CB8AC3E}">
        <p14:creationId xmlns="" xmlns:p14="http://schemas.microsoft.com/office/powerpoint/2010/main" val="872256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normAutofit fontScale="85000" lnSpcReduction="20000"/>
          </a:bodyPr>
          <a:lstStyle/>
          <a:p>
            <a:r>
              <a:rPr lang="tr-TR" dirty="0" err="1" smtClean="0"/>
              <a:t>İnfluenza</a:t>
            </a:r>
            <a:r>
              <a:rPr lang="tr-TR" dirty="0" smtClean="0"/>
              <a:t> </a:t>
            </a:r>
            <a:r>
              <a:rPr lang="tr-TR" dirty="0" err="1" smtClean="0"/>
              <a:t>sürveyansı</a:t>
            </a:r>
            <a:r>
              <a:rPr lang="tr-TR" baseline="0" dirty="0" smtClean="0"/>
              <a:t> yapılarak şu bilgiler elde edilir;</a:t>
            </a:r>
            <a:br>
              <a:rPr lang="tr-TR" baseline="0" dirty="0" smtClean="0"/>
            </a:br>
            <a:endParaRPr lang="tr-TR" baseline="0" dirty="0" smtClean="0"/>
          </a:p>
          <a:p>
            <a:pPr eaLnBrk="1" hangingPunct="1">
              <a:spcBef>
                <a:spcPct val="0"/>
              </a:spcBef>
            </a:pPr>
            <a:r>
              <a:rPr lang="tr-TR" b="1" dirty="0" err="1" smtClean="0"/>
              <a:t>İnfluenza</a:t>
            </a:r>
            <a:r>
              <a:rPr lang="tr-TR" b="1" dirty="0" smtClean="0"/>
              <a:t> sezonu</a:t>
            </a:r>
            <a:r>
              <a:rPr lang="tr-TR" dirty="0" smtClean="0"/>
              <a:t>nun başlangıcı ve bitişinin saptanması,</a:t>
            </a:r>
          </a:p>
          <a:p>
            <a:pPr eaLnBrk="1" hangingPunct="1">
              <a:spcBef>
                <a:spcPct val="0"/>
              </a:spcBef>
            </a:pPr>
            <a:endParaRPr lang="tr-TR" dirty="0" smtClean="0"/>
          </a:p>
          <a:p>
            <a:pPr eaLnBrk="1" hangingPunct="1">
              <a:spcBef>
                <a:spcPct val="0"/>
              </a:spcBef>
            </a:pPr>
            <a:r>
              <a:rPr lang="tr-TR" dirty="0" smtClean="0"/>
              <a:t>Sürekli </a:t>
            </a:r>
            <a:r>
              <a:rPr lang="tr-TR" sz="1400" dirty="0" smtClean="0"/>
              <a:t>değişim gösteren </a:t>
            </a:r>
            <a:r>
              <a:rPr lang="tr-TR" sz="1400" b="1" dirty="0" smtClean="0"/>
              <a:t>virüs </a:t>
            </a:r>
            <a:r>
              <a:rPr lang="tr-TR" b="1" dirty="0" err="1" smtClean="0"/>
              <a:t>suşlarının</a:t>
            </a:r>
            <a:r>
              <a:rPr lang="tr-TR" b="1" dirty="0" smtClean="0"/>
              <a:t> tanımlanması</a:t>
            </a:r>
            <a:r>
              <a:rPr lang="tr-TR" dirty="0" smtClean="0"/>
              <a:t> ve </a:t>
            </a:r>
            <a:r>
              <a:rPr lang="tr-TR" b="1" dirty="0" smtClean="0"/>
              <a:t>veri toplanması,</a:t>
            </a:r>
          </a:p>
          <a:p>
            <a:pPr eaLnBrk="1" hangingPunct="1">
              <a:spcBef>
                <a:spcPct val="0"/>
              </a:spcBef>
            </a:pPr>
            <a:endParaRPr lang="tr-TR" dirty="0" smtClean="0"/>
          </a:p>
          <a:p>
            <a:pPr lvl="0" eaLnBrk="1" hangingPunct="1">
              <a:spcBef>
                <a:spcPct val="0"/>
              </a:spcBef>
            </a:pPr>
            <a:r>
              <a:rPr lang="tr-TR" dirty="0" smtClean="0"/>
              <a:t>Dolaşımda farklı bir virüs tipi var ise bu virüs tipini mümkün olduğu kadar </a:t>
            </a:r>
            <a:r>
              <a:rPr lang="tr-TR" b="1" dirty="0" smtClean="0"/>
              <a:t>erken tespit </a:t>
            </a:r>
            <a:r>
              <a:rPr lang="tr-TR" dirty="0" smtClean="0"/>
              <a:t>edilmesi,</a:t>
            </a:r>
          </a:p>
          <a:p>
            <a:pPr marL="0" indent="0" eaLnBrk="1" hangingPunct="1">
              <a:spcBef>
                <a:spcPct val="0"/>
              </a:spcBef>
              <a:buNone/>
            </a:pPr>
            <a:endParaRPr lang="tr-TR" dirty="0" smtClean="0"/>
          </a:p>
          <a:p>
            <a:pPr eaLnBrk="1" hangingPunct="1">
              <a:spcBef>
                <a:spcPct val="0"/>
              </a:spcBef>
            </a:pPr>
            <a:r>
              <a:rPr lang="tr-TR" dirty="0" err="1" smtClean="0"/>
              <a:t>Suşlar</a:t>
            </a:r>
            <a:r>
              <a:rPr lang="tr-TR" dirty="0" smtClean="0"/>
              <a:t>, </a:t>
            </a:r>
            <a:r>
              <a:rPr lang="tr-TR" b="1" dirty="0" err="1" smtClean="0"/>
              <a:t>pandemi</a:t>
            </a:r>
            <a:r>
              <a:rPr lang="tr-TR" dirty="0" err="1" smtClean="0"/>
              <a:t>lere</a:t>
            </a:r>
            <a:r>
              <a:rPr lang="tr-TR" dirty="0" smtClean="0"/>
              <a:t> yol açabilecek şekilde değişim gösterebilir, </a:t>
            </a:r>
            <a:r>
              <a:rPr lang="tr-TR" dirty="0" err="1" smtClean="0"/>
              <a:t>sürveyansla</a:t>
            </a:r>
            <a:r>
              <a:rPr lang="tr-TR" dirty="0" smtClean="0"/>
              <a:t> bu </a:t>
            </a:r>
            <a:r>
              <a:rPr lang="tr-TR" b="1" dirty="0" smtClean="0"/>
              <a:t>değişimlerin erken  </a:t>
            </a:r>
            <a:r>
              <a:rPr lang="tr-TR" b="1" dirty="0" err="1" smtClean="0"/>
              <a:t>farkedilmesi</a:t>
            </a:r>
            <a:r>
              <a:rPr lang="tr-TR" b="1" dirty="0" smtClean="0"/>
              <a:t> </a:t>
            </a:r>
            <a:r>
              <a:rPr lang="tr-TR" dirty="0" smtClean="0"/>
              <a:t>, bu salgınlara ulusal düzeyde yanıt verilebilmesi,</a:t>
            </a:r>
          </a:p>
          <a:p>
            <a:pPr eaLnBrk="1" hangingPunct="1">
              <a:spcBef>
                <a:spcPct val="0"/>
              </a:spcBef>
            </a:pPr>
            <a:endParaRPr lang="tr-TR" dirty="0" smtClean="0"/>
          </a:p>
          <a:p>
            <a:pPr eaLnBrk="1" hangingPunct="1">
              <a:spcBef>
                <a:spcPct val="0"/>
              </a:spcBef>
            </a:pPr>
            <a:r>
              <a:rPr lang="tr-TR" b="1" dirty="0" smtClean="0"/>
              <a:t>Aş</a:t>
            </a:r>
            <a:r>
              <a:rPr lang="tr-TR" dirty="0" smtClean="0"/>
              <a:t>ıların her yıl güncellenmesi,</a:t>
            </a:r>
          </a:p>
          <a:p>
            <a:pPr eaLnBrk="1" hangingPunct="1">
              <a:spcBef>
                <a:spcPct val="0"/>
              </a:spcBef>
            </a:pPr>
            <a:endParaRPr lang="tr-TR" dirty="0" smtClean="0"/>
          </a:p>
          <a:p>
            <a:pPr eaLnBrk="1" hangingPunct="1">
              <a:spcBef>
                <a:spcPct val="0"/>
              </a:spcBef>
            </a:pPr>
            <a:r>
              <a:rPr lang="tr-TR" b="1" dirty="0" err="1" smtClean="0"/>
              <a:t>İnfluenza</a:t>
            </a:r>
            <a:r>
              <a:rPr lang="tr-TR" b="1" dirty="0" smtClean="0"/>
              <a:t> tedavisi</a:t>
            </a:r>
            <a:r>
              <a:rPr lang="tr-TR" dirty="0" smtClean="0"/>
              <a:t>nde </a:t>
            </a:r>
            <a:r>
              <a:rPr lang="tr-TR" dirty="0" err="1" smtClean="0"/>
              <a:t>antivirallerde</a:t>
            </a:r>
            <a:r>
              <a:rPr lang="tr-TR" dirty="0" smtClean="0"/>
              <a:t> direncin takip edilmesi , </a:t>
            </a:r>
          </a:p>
          <a:p>
            <a:pPr eaLnBrk="1" hangingPunct="1">
              <a:spcBef>
                <a:spcPct val="0"/>
              </a:spcBef>
            </a:pPr>
            <a:endParaRPr lang="tr-TR" dirty="0" smtClean="0"/>
          </a:p>
          <a:p>
            <a:pPr eaLnBrk="1" hangingPunct="1">
              <a:spcBef>
                <a:spcPct val="0"/>
              </a:spcBef>
            </a:pPr>
            <a:r>
              <a:rPr lang="tr-TR" b="1" dirty="0" err="1" smtClean="0"/>
              <a:t>İnfluenza</a:t>
            </a:r>
            <a:r>
              <a:rPr lang="tr-TR" b="1" dirty="0" smtClean="0"/>
              <a:t> açısından riskli grupların belirlenmesi ve takip edilmesi,</a:t>
            </a:r>
          </a:p>
          <a:p>
            <a:pPr eaLnBrk="1" hangingPunct="1">
              <a:spcBef>
                <a:spcPct val="0"/>
              </a:spcBef>
            </a:pPr>
            <a:endParaRPr lang="tr-TR" dirty="0" smtClean="0"/>
          </a:p>
          <a:p>
            <a:pPr lvl="0"/>
            <a:r>
              <a:rPr lang="tr-TR" dirty="0" smtClean="0"/>
              <a:t>Ağır/şiddetli </a:t>
            </a:r>
            <a:r>
              <a:rPr lang="tr-TR" dirty="0" err="1" smtClean="0"/>
              <a:t>influenza</a:t>
            </a:r>
            <a:r>
              <a:rPr lang="tr-TR" dirty="0" smtClean="0"/>
              <a:t> vakalarının değerlendirilmesi , </a:t>
            </a:r>
          </a:p>
          <a:p>
            <a:pPr lvl="0"/>
            <a:endParaRPr lang="tr-TR" dirty="0" smtClean="0"/>
          </a:p>
          <a:p>
            <a:pPr lvl="0"/>
            <a:r>
              <a:rPr lang="tr-TR" dirty="0" err="1" smtClean="0"/>
              <a:t>İnfluenza</a:t>
            </a:r>
            <a:r>
              <a:rPr lang="tr-TR" dirty="0" smtClean="0"/>
              <a:t> nedeniyle hastane yatışlarının takip edilmesi ,</a:t>
            </a:r>
          </a:p>
          <a:p>
            <a:pPr lvl="0"/>
            <a:endParaRPr lang="tr-TR" dirty="0" smtClean="0"/>
          </a:p>
          <a:p>
            <a:pPr lvl="0"/>
            <a:r>
              <a:rPr lang="tr-TR" dirty="0" smtClean="0"/>
              <a:t>Yatışlardaki;</a:t>
            </a:r>
          </a:p>
          <a:p>
            <a:pPr marL="0" lvl="0" indent="0">
              <a:buNone/>
            </a:pPr>
            <a:r>
              <a:rPr lang="tr-TR" dirty="0" smtClean="0"/>
              <a:t>	 risk faktörlerinin takip edilmesi, değerlendirilmesi, </a:t>
            </a:r>
          </a:p>
          <a:p>
            <a:pPr marL="0" lvl="0" indent="0">
              <a:buNone/>
            </a:pPr>
            <a:r>
              <a:rPr lang="tr-TR" dirty="0" smtClean="0"/>
              <a:t>	hastalığın şiddeti ve </a:t>
            </a:r>
            <a:r>
              <a:rPr lang="tr-TR" dirty="0" err="1" smtClean="0"/>
              <a:t>mortalite</a:t>
            </a:r>
            <a:r>
              <a:rPr lang="tr-TR" dirty="0" smtClean="0"/>
              <a:t> açısından yüksek risk gruplarının saptanması ve</a:t>
            </a:r>
          </a:p>
          <a:p>
            <a:pPr marL="0" lvl="0" indent="0">
              <a:buNone/>
            </a:pPr>
            <a:r>
              <a:rPr lang="tr-TR" dirty="0" smtClean="0"/>
              <a:t>	 virüs </a:t>
            </a:r>
            <a:r>
              <a:rPr lang="tr-TR" dirty="0" err="1" smtClean="0"/>
              <a:t>suşları</a:t>
            </a:r>
            <a:r>
              <a:rPr lang="tr-TR" dirty="0" smtClean="0"/>
              <a:t> ile olan ilişkisinin değerlendirilmesi.  </a:t>
            </a:r>
          </a:p>
          <a:p>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25</a:t>
            </a:fld>
            <a:endParaRPr lang="tr-TR"/>
          </a:p>
        </p:txBody>
      </p:sp>
    </p:spTree>
    <p:extLst>
      <p:ext uri="{BB962C8B-B14F-4D97-AF65-F5344CB8AC3E}">
        <p14:creationId xmlns="" xmlns:p14="http://schemas.microsoft.com/office/powerpoint/2010/main" val="1914661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Türkiye’de </a:t>
            </a:r>
            <a:r>
              <a:rPr lang="tr-TR" dirty="0" err="1" smtClean="0"/>
              <a:t>influenza</a:t>
            </a:r>
            <a:r>
              <a:rPr lang="tr-TR" dirty="0" smtClean="0"/>
              <a:t> </a:t>
            </a:r>
            <a:r>
              <a:rPr lang="tr-TR" dirty="0" err="1" smtClean="0"/>
              <a:t>sürveyansı</a:t>
            </a:r>
            <a:r>
              <a:rPr lang="tr-TR" baseline="0" dirty="0" smtClean="0"/>
              <a:t> </a:t>
            </a:r>
            <a:r>
              <a:rPr lang="tr-TR" baseline="0" dirty="0" err="1" smtClean="0"/>
              <a:t>Sentinel</a:t>
            </a:r>
            <a:r>
              <a:rPr lang="tr-TR" baseline="0" dirty="0" smtClean="0"/>
              <a:t> ve </a:t>
            </a:r>
            <a:r>
              <a:rPr lang="tr-TR" baseline="0" dirty="0" err="1" smtClean="0"/>
              <a:t>Non-sentinel</a:t>
            </a:r>
            <a:r>
              <a:rPr lang="tr-TR" baseline="0" dirty="0" smtClean="0"/>
              <a:t> </a:t>
            </a:r>
            <a:r>
              <a:rPr lang="tr-TR" baseline="0" dirty="0" err="1" smtClean="0"/>
              <a:t>sürveyans</a:t>
            </a:r>
            <a:r>
              <a:rPr lang="tr-TR" baseline="0" dirty="0" smtClean="0"/>
              <a:t> olarak iki farklı şekilde yapılmaktadır.</a:t>
            </a:r>
          </a:p>
          <a:p>
            <a:endParaRPr lang="tr-TR" baseline="0" dirty="0" smtClean="0"/>
          </a:p>
          <a:p>
            <a:r>
              <a:rPr lang="tr-TR" baseline="0" dirty="0" err="1" smtClean="0"/>
              <a:t>Sentinel</a:t>
            </a:r>
            <a:r>
              <a:rPr lang="tr-TR" baseline="0" dirty="0" smtClean="0"/>
              <a:t> </a:t>
            </a:r>
            <a:r>
              <a:rPr lang="tr-TR" baseline="0" dirty="0" err="1" smtClean="0"/>
              <a:t>İnfluenza</a:t>
            </a:r>
            <a:r>
              <a:rPr lang="tr-TR" baseline="0" dirty="0" smtClean="0"/>
              <a:t> </a:t>
            </a:r>
            <a:r>
              <a:rPr lang="tr-TR" baseline="0" dirty="0" err="1" smtClean="0"/>
              <a:t>Sürveyansı</a:t>
            </a:r>
            <a:r>
              <a:rPr lang="tr-TR" baseline="0" dirty="0" smtClean="0"/>
              <a:t>; belirlenmiş merkezlerden, belirlenmiş vaka tanımına uygun olan hastalardan belirli bir sistematik dahilinde örneğin alındığı ve değerlendirildiği </a:t>
            </a:r>
            <a:r>
              <a:rPr lang="tr-TR" baseline="0" dirty="0" err="1" smtClean="0"/>
              <a:t>sürveyans</a:t>
            </a:r>
            <a:r>
              <a:rPr lang="tr-TR" baseline="0" dirty="0" smtClean="0"/>
              <a:t> tipidir. </a:t>
            </a:r>
            <a:r>
              <a:rPr lang="tr-TR" baseline="0" dirty="0" err="1" smtClean="0"/>
              <a:t>Sentinel</a:t>
            </a:r>
            <a:r>
              <a:rPr lang="tr-TR" baseline="0" dirty="0" smtClean="0"/>
              <a:t> </a:t>
            </a:r>
            <a:r>
              <a:rPr lang="tr-TR" baseline="0" dirty="0" err="1" smtClean="0"/>
              <a:t>influenza</a:t>
            </a:r>
            <a:r>
              <a:rPr lang="tr-TR" baseline="0" dirty="0" smtClean="0"/>
              <a:t> </a:t>
            </a:r>
            <a:r>
              <a:rPr lang="tr-TR" baseline="0" dirty="0" err="1" smtClean="0"/>
              <a:t>sürveyansı</a:t>
            </a:r>
            <a:r>
              <a:rPr lang="tr-TR" baseline="0" dirty="0" smtClean="0"/>
              <a:t> iki şekilde yürütülmektedir. </a:t>
            </a:r>
          </a:p>
          <a:p>
            <a:endParaRPr lang="tr-TR" baseline="0" dirty="0" smtClean="0"/>
          </a:p>
          <a:p>
            <a:r>
              <a:rPr lang="tr-TR" sz="1200" kern="1200" dirty="0" err="1" smtClean="0">
                <a:solidFill>
                  <a:schemeClr val="tx1"/>
                </a:solidFill>
                <a:effectLst/>
                <a:latin typeface="+mn-lt"/>
                <a:ea typeface="+mn-ea"/>
                <a:cs typeface="+mn-cs"/>
              </a:rPr>
              <a:t>İnfluenza</a:t>
            </a:r>
            <a:r>
              <a:rPr lang="tr-TR" sz="1200" kern="1200" baseline="0" dirty="0" smtClean="0">
                <a:solidFill>
                  <a:schemeClr val="tx1"/>
                </a:solidFill>
                <a:effectLst/>
                <a:latin typeface="+mn-lt"/>
                <a:ea typeface="+mn-ea"/>
                <a:cs typeface="+mn-cs"/>
              </a:rPr>
              <a:t> Benzeri Hastalık/ Grip Benzeri Hastalık </a:t>
            </a:r>
            <a:r>
              <a:rPr lang="tr-TR" sz="1200" kern="1200" baseline="0" dirty="0" err="1" smtClean="0">
                <a:solidFill>
                  <a:schemeClr val="tx1"/>
                </a:solidFill>
                <a:effectLst/>
                <a:latin typeface="+mn-lt"/>
                <a:ea typeface="+mn-ea"/>
                <a:cs typeface="+mn-cs"/>
              </a:rPr>
              <a:t>Sürveyansı</a:t>
            </a:r>
            <a:r>
              <a:rPr lang="tr-TR" sz="1200" kern="1200" baseline="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2005 yılından itibaren </a:t>
            </a:r>
            <a:r>
              <a:rPr lang="tr-TR" sz="1200" kern="1200" dirty="0" err="1" smtClean="0">
                <a:solidFill>
                  <a:schemeClr val="tx1"/>
                </a:solidFill>
                <a:effectLst/>
                <a:latin typeface="+mn-lt"/>
                <a:ea typeface="+mn-ea"/>
                <a:cs typeface="+mn-cs"/>
              </a:rPr>
              <a:t>sentinel</a:t>
            </a:r>
            <a:r>
              <a:rPr lang="tr-TR" sz="1200" kern="1200" dirty="0" smtClean="0">
                <a:solidFill>
                  <a:schemeClr val="tx1"/>
                </a:solidFill>
                <a:effectLst/>
                <a:latin typeface="+mn-lt"/>
                <a:ea typeface="+mn-ea"/>
                <a:cs typeface="+mn-cs"/>
              </a:rPr>
              <a:t> olarak belirlenmiş 17 ilde 180 aile hekimi üzerinden yürütülmektedir. Bu merkezlerde haftanın bir günü polikliniğe ayaktan başvuran ve grip benzeri hastalık tanısı alan bir kişiden klinik örnek alınmakta ve referans laboratuvarlarda analizleri gerçekleştirilmektedir. </a:t>
            </a:r>
          </a:p>
          <a:p>
            <a:endParaRPr lang="tr-TR" sz="1200" kern="1200" dirty="0" smtClean="0">
              <a:solidFill>
                <a:schemeClr val="tx1"/>
              </a:solidFill>
              <a:effectLst/>
              <a:latin typeface="+mn-lt"/>
              <a:ea typeface="+mn-ea"/>
              <a:cs typeface="+mn-cs"/>
            </a:endParaRPr>
          </a:p>
          <a:p>
            <a:r>
              <a:rPr lang="tr-TR" sz="1200" kern="1200" dirty="0" smtClean="0">
                <a:solidFill>
                  <a:schemeClr val="tx1"/>
                </a:solidFill>
                <a:effectLst/>
                <a:latin typeface="+mn-lt"/>
                <a:ea typeface="+mn-ea"/>
                <a:cs typeface="+mn-cs"/>
              </a:rPr>
              <a:t>SARI </a:t>
            </a:r>
            <a:r>
              <a:rPr lang="tr-TR" sz="1200" kern="1200" dirty="0" err="1" smtClean="0">
                <a:solidFill>
                  <a:schemeClr val="tx1"/>
                </a:solidFill>
                <a:effectLst/>
                <a:latin typeface="+mn-lt"/>
                <a:ea typeface="+mn-ea"/>
                <a:cs typeface="+mn-cs"/>
              </a:rPr>
              <a:t>sürveyansı</a:t>
            </a:r>
            <a:r>
              <a:rPr lang="tr-TR" sz="1200" kern="1200" dirty="0" smtClean="0">
                <a:solidFill>
                  <a:schemeClr val="tx1"/>
                </a:solidFill>
                <a:effectLst/>
                <a:latin typeface="+mn-lt"/>
                <a:ea typeface="+mn-ea"/>
                <a:cs typeface="+mn-cs"/>
              </a:rPr>
              <a:t>; 2015 yılının aralık ayından itibaren </a:t>
            </a:r>
            <a:r>
              <a:rPr lang="tr-TR" sz="1200" kern="1200" dirty="0" err="1" smtClean="0">
                <a:solidFill>
                  <a:schemeClr val="tx1"/>
                </a:solidFill>
                <a:effectLst/>
                <a:latin typeface="+mn-lt"/>
                <a:ea typeface="+mn-ea"/>
                <a:cs typeface="+mn-cs"/>
              </a:rPr>
              <a:t>sentinel</a:t>
            </a:r>
            <a:r>
              <a:rPr lang="tr-TR" sz="1200" kern="1200" dirty="0" smtClean="0">
                <a:solidFill>
                  <a:schemeClr val="tx1"/>
                </a:solidFill>
                <a:effectLst/>
                <a:latin typeface="+mn-lt"/>
                <a:ea typeface="+mn-ea"/>
                <a:cs typeface="+mn-cs"/>
              </a:rPr>
              <a:t> olarak belirlenmiş 5 ilde belirlenmiş hastaneler üzerinden ağır akut solunum yolu vaka tanımına uyan yatan hastalardan klinik örnekler alınmakta ve referans laboratuvarlarda analizleri gerçekleştirilmektedir.   </a:t>
            </a:r>
          </a:p>
          <a:p>
            <a:endParaRPr lang="tr-TR" sz="1200" kern="1200" dirty="0" smtClean="0">
              <a:solidFill>
                <a:schemeClr val="tx1"/>
              </a:solidFill>
              <a:effectLst/>
              <a:latin typeface="+mn-lt"/>
              <a:ea typeface="+mn-ea"/>
              <a:cs typeface="+mn-cs"/>
            </a:endParaRPr>
          </a:p>
          <a:p>
            <a:r>
              <a:rPr lang="tr-TR" sz="1200" kern="1200" dirty="0" smtClean="0">
                <a:solidFill>
                  <a:schemeClr val="tx1"/>
                </a:solidFill>
                <a:effectLst/>
                <a:latin typeface="+mn-lt"/>
                <a:ea typeface="+mn-ea"/>
                <a:cs typeface="+mn-cs"/>
              </a:rPr>
              <a:t>Bu iki </a:t>
            </a:r>
            <a:r>
              <a:rPr lang="tr-TR" sz="1200" kern="1200" dirty="0" err="1" smtClean="0">
                <a:solidFill>
                  <a:schemeClr val="tx1"/>
                </a:solidFill>
                <a:effectLst/>
                <a:latin typeface="+mn-lt"/>
                <a:ea typeface="+mn-ea"/>
                <a:cs typeface="+mn-cs"/>
              </a:rPr>
              <a:t>sürveyans</a:t>
            </a:r>
            <a:r>
              <a:rPr lang="tr-TR" sz="1200" kern="1200" dirty="0" smtClean="0">
                <a:solidFill>
                  <a:schemeClr val="tx1"/>
                </a:solidFill>
                <a:effectLst/>
                <a:latin typeface="+mn-lt"/>
                <a:ea typeface="+mn-ea"/>
                <a:cs typeface="+mn-cs"/>
              </a:rPr>
              <a:t> dışında diğer merkezlerden gelen </a:t>
            </a:r>
            <a:r>
              <a:rPr lang="tr-TR" sz="1200" kern="1200" dirty="0" err="1" smtClean="0">
                <a:solidFill>
                  <a:schemeClr val="tx1"/>
                </a:solidFill>
                <a:effectLst/>
                <a:latin typeface="+mn-lt"/>
                <a:ea typeface="+mn-ea"/>
                <a:cs typeface="+mn-cs"/>
              </a:rPr>
              <a:t>influenza</a:t>
            </a:r>
            <a:r>
              <a:rPr lang="tr-TR" sz="1200" kern="1200" baseline="0" dirty="0" smtClean="0">
                <a:solidFill>
                  <a:schemeClr val="tx1"/>
                </a:solidFill>
                <a:effectLst/>
                <a:latin typeface="+mn-lt"/>
                <a:ea typeface="+mn-ea"/>
                <a:cs typeface="+mn-cs"/>
              </a:rPr>
              <a:t> numunelerinin ve verilerinin değerlendirildiği </a:t>
            </a:r>
            <a:r>
              <a:rPr lang="tr-TR" sz="1200" kern="1200" baseline="0" dirty="0" err="1" smtClean="0">
                <a:solidFill>
                  <a:schemeClr val="tx1"/>
                </a:solidFill>
                <a:effectLst/>
                <a:latin typeface="+mn-lt"/>
                <a:ea typeface="+mn-ea"/>
                <a:cs typeface="+mn-cs"/>
              </a:rPr>
              <a:t>sürveyans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Non</a:t>
            </a:r>
            <a:r>
              <a:rPr lang="tr-TR" sz="1200" kern="1200" baseline="0" dirty="0" smtClean="0">
                <a:solidFill>
                  <a:schemeClr val="tx1"/>
                </a:solidFill>
                <a:effectLst/>
                <a:latin typeface="+mn-lt"/>
                <a:ea typeface="+mn-ea"/>
                <a:cs typeface="+mn-cs"/>
              </a:rPr>
              <a:t>-</a:t>
            </a:r>
            <a:r>
              <a:rPr lang="tr-TR" sz="1200" kern="1200" baseline="0" dirty="0" err="1" smtClean="0">
                <a:solidFill>
                  <a:schemeClr val="tx1"/>
                </a:solidFill>
                <a:effectLst/>
                <a:latin typeface="+mn-lt"/>
                <a:ea typeface="+mn-ea"/>
                <a:cs typeface="+mn-cs"/>
              </a:rPr>
              <a:t>sentinel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influenza</a:t>
            </a:r>
            <a:r>
              <a:rPr lang="tr-TR" sz="1200" kern="1200" baseline="0" dirty="0" smtClean="0">
                <a:solidFill>
                  <a:schemeClr val="tx1"/>
                </a:solidFill>
                <a:effectLst/>
                <a:latin typeface="+mn-lt"/>
                <a:ea typeface="+mn-ea"/>
                <a:cs typeface="+mn-cs"/>
              </a:rPr>
              <a:t> sürveyansıdır.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27</a:t>
            </a:fld>
            <a:endParaRPr lang="tr-TR"/>
          </a:p>
        </p:txBody>
      </p:sp>
    </p:spTree>
    <p:extLst>
      <p:ext uri="{BB962C8B-B14F-4D97-AF65-F5344CB8AC3E}">
        <p14:creationId xmlns="" xmlns:p14="http://schemas.microsoft.com/office/powerpoint/2010/main" val="35128441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0" fontAlgn="auto" latinLnBrk="0" hangingPunct="0">
              <a:lnSpc>
                <a:spcPct val="100000"/>
              </a:lnSpc>
              <a:spcBef>
                <a:spcPts val="0"/>
              </a:spcBef>
              <a:spcAft>
                <a:spcPts val="0"/>
              </a:spcAft>
              <a:buClrTx/>
              <a:buSzTx/>
              <a:buFontTx/>
              <a:buNone/>
              <a:tabLst/>
              <a:defRPr/>
            </a:pPr>
            <a:r>
              <a:rPr lang="tr-TR" dirty="0" smtClean="0"/>
              <a:t>Türkiye’de 2005</a:t>
            </a:r>
            <a:r>
              <a:rPr lang="tr-TR" baseline="0" dirty="0" smtClean="0"/>
              <a:t> yılında başlatılan </a:t>
            </a:r>
            <a:r>
              <a:rPr lang="tr-TR" baseline="0" dirty="0" err="1" smtClean="0"/>
              <a:t>sentinel</a:t>
            </a:r>
            <a:r>
              <a:rPr lang="tr-TR" baseline="0" dirty="0" smtClean="0"/>
              <a:t> </a:t>
            </a:r>
            <a:r>
              <a:rPr lang="tr-TR" baseline="0" dirty="0" err="1" smtClean="0"/>
              <a:t>influenza</a:t>
            </a:r>
            <a:r>
              <a:rPr lang="tr-TR" baseline="0" dirty="0" smtClean="0"/>
              <a:t> benzeri hastalık (IBH) </a:t>
            </a:r>
            <a:r>
              <a:rPr lang="tr-TR" baseline="0" dirty="0" err="1" smtClean="0"/>
              <a:t>sürveyansı</a:t>
            </a:r>
            <a:r>
              <a:rPr lang="tr-TR" baseline="0" dirty="0" smtClean="0"/>
              <a:t> 17 ilde 180 aile hekiminin katılımı ile sürdürülmektedir. </a:t>
            </a:r>
            <a:r>
              <a:rPr lang="tr-TR" baseline="0" dirty="0" err="1" smtClean="0"/>
              <a:t>Sentinel</a:t>
            </a:r>
            <a:r>
              <a:rPr lang="tr-TR" baseline="0" dirty="0" smtClean="0"/>
              <a:t> IBH </a:t>
            </a:r>
            <a:r>
              <a:rPr lang="tr-TR" baseline="0" dirty="0" err="1" smtClean="0"/>
              <a:t>sürveyansının</a:t>
            </a:r>
            <a:r>
              <a:rPr lang="tr-TR" baseline="0" dirty="0" smtClean="0"/>
              <a:t> yapıldığı iller şunlardır. </a:t>
            </a:r>
            <a:r>
              <a:rPr lang="tr-TR" sz="1200" kern="1200" dirty="0" smtClean="0">
                <a:solidFill>
                  <a:schemeClr val="tx1"/>
                </a:solidFill>
                <a:effectLst/>
                <a:latin typeface="+mn-lt"/>
                <a:ea typeface="+mn-ea"/>
                <a:cs typeface="+mn-cs"/>
              </a:rPr>
              <a:t>Adana, Ankara, Antalya, Bursa, Diyarbakır, Edirne, Erzurum, İstanbul, İzmir, Kocaeli, Konya, Malatya, Muğla, Samsun, Tekirdağ, Trabzon, Van. Sürveyansa her ilden gönüllü 10 aile hekimi, İstanbul’dan</a:t>
            </a:r>
            <a:r>
              <a:rPr lang="tr-TR" sz="1200" kern="1200" baseline="0" dirty="0" smtClean="0">
                <a:solidFill>
                  <a:schemeClr val="tx1"/>
                </a:solidFill>
                <a:effectLst/>
                <a:latin typeface="+mn-lt"/>
                <a:ea typeface="+mn-ea"/>
                <a:cs typeface="+mn-cs"/>
              </a:rPr>
              <a:t> 20</a:t>
            </a:r>
            <a:r>
              <a:rPr lang="tr-TR" sz="1200" kern="1200" dirty="0" smtClean="0">
                <a:solidFill>
                  <a:schemeClr val="tx1"/>
                </a:solidFill>
                <a:effectLst/>
                <a:latin typeface="+mn-lt"/>
                <a:ea typeface="+mn-ea"/>
                <a:cs typeface="+mn-cs"/>
              </a:rPr>
              <a:t> aile hekimi katılmaktadır. Aile hekimleri her hafta </a:t>
            </a:r>
            <a:r>
              <a:rPr lang="tr-TR" sz="1200" kern="1200" dirty="0" err="1" smtClean="0">
                <a:solidFill>
                  <a:schemeClr val="tx1"/>
                </a:solidFill>
                <a:effectLst/>
                <a:latin typeface="+mn-lt"/>
                <a:ea typeface="+mn-ea"/>
                <a:cs typeface="+mn-cs"/>
              </a:rPr>
              <a:t>İnfluenza</a:t>
            </a:r>
            <a:r>
              <a:rPr lang="tr-TR" sz="1200" kern="1200" dirty="0" smtClean="0">
                <a:solidFill>
                  <a:schemeClr val="tx1"/>
                </a:solidFill>
                <a:effectLst/>
                <a:latin typeface="+mn-lt"/>
                <a:ea typeface="+mn-ea"/>
                <a:cs typeface="+mn-cs"/>
              </a:rPr>
              <a:t> vaka tanımına uyan 1 hastadan klinik</a:t>
            </a:r>
            <a:r>
              <a:rPr lang="tr-TR" sz="1200" kern="1200" baseline="0" dirty="0" smtClean="0">
                <a:solidFill>
                  <a:schemeClr val="tx1"/>
                </a:solidFill>
                <a:effectLst/>
                <a:latin typeface="+mn-lt"/>
                <a:ea typeface="+mn-ea"/>
                <a:cs typeface="+mn-cs"/>
              </a:rPr>
              <a:t> numune almakta, </a:t>
            </a:r>
            <a:r>
              <a:rPr lang="tr-TR" sz="1200" kern="1200" baseline="0" dirty="0" err="1" smtClean="0">
                <a:solidFill>
                  <a:schemeClr val="tx1"/>
                </a:solidFill>
                <a:effectLst/>
                <a:latin typeface="+mn-lt"/>
                <a:ea typeface="+mn-ea"/>
                <a:cs typeface="+mn-cs"/>
              </a:rPr>
              <a:t>influenza</a:t>
            </a:r>
            <a:r>
              <a:rPr lang="tr-TR" sz="1200" kern="1200" baseline="0" dirty="0" smtClean="0">
                <a:solidFill>
                  <a:schemeClr val="tx1"/>
                </a:solidFill>
                <a:effectLst/>
                <a:latin typeface="+mn-lt"/>
                <a:ea typeface="+mn-ea"/>
                <a:cs typeface="+mn-cs"/>
              </a:rPr>
              <a:t> vaka bilgi formu  doldurulmakta ve bu numuneler incelenmektedir.  Ayrıca haftalık olarak kendilerine vaka tanımına uygun olarak muayene için başvuran toplam hasta sayısını ve aynı hafta içinde kendilerine başvuran toplam poliklinik sayılarını </a:t>
            </a:r>
            <a:r>
              <a:rPr lang="tr-TR" sz="1200" kern="1200" baseline="0" dirty="0" err="1" smtClean="0">
                <a:solidFill>
                  <a:schemeClr val="tx1"/>
                </a:solidFill>
                <a:effectLst/>
                <a:latin typeface="+mn-lt"/>
                <a:ea typeface="+mn-ea"/>
                <a:cs typeface="+mn-cs"/>
              </a:rPr>
              <a:t>HSM’lere</a:t>
            </a:r>
            <a:r>
              <a:rPr lang="tr-TR" sz="1200" kern="1200" baseline="0" dirty="0" smtClean="0">
                <a:solidFill>
                  <a:schemeClr val="tx1"/>
                </a:solidFill>
                <a:effectLst/>
                <a:latin typeface="+mn-lt"/>
                <a:ea typeface="+mn-ea"/>
                <a:cs typeface="+mn-cs"/>
              </a:rPr>
              <a:t> göndermekte ve bu bilgi de </a:t>
            </a:r>
            <a:r>
              <a:rPr lang="tr-TR" sz="1200" kern="1200" baseline="0" dirty="0" err="1" smtClean="0">
                <a:solidFill>
                  <a:schemeClr val="tx1"/>
                </a:solidFill>
                <a:effectLst/>
                <a:latin typeface="+mn-lt"/>
                <a:ea typeface="+mn-ea"/>
                <a:cs typeface="+mn-cs"/>
              </a:rPr>
              <a:t>THSK’na</a:t>
            </a:r>
            <a:r>
              <a:rPr lang="tr-TR" sz="1200" kern="1200" baseline="0" dirty="0" smtClean="0">
                <a:solidFill>
                  <a:schemeClr val="tx1"/>
                </a:solidFill>
                <a:effectLst/>
                <a:latin typeface="+mn-lt"/>
                <a:ea typeface="+mn-ea"/>
                <a:cs typeface="+mn-cs"/>
              </a:rPr>
              <a:t> gönderilmektedir. Elde edilen veriler değerlendirilerek yorumlanmakta ve haftalık olarak THSK web sitesinde raporlanmaktadır.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28</a:t>
            </a:fld>
            <a:endParaRPr lang="tr-TR"/>
          </a:p>
        </p:txBody>
      </p:sp>
    </p:spTree>
    <p:extLst>
      <p:ext uri="{BB962C8B-B14F-4D97-AF65-F5344CB8AC3E}">
        <p14:creationId xmlns="" xmlns:p14="http://schemas.microsoft.com/office/powerpoint/2010/main" val="30175716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Numune alınan tüm hastalar</a:t>
            </a:r>
            <a:r>
              <a:rPr lang="tr-TR" baseline="0" dirty="0" smtClean="0"/>
              <a:t> için mutlaka </a:t>
            </a:r>
            <a:r>
              <a:rPr lang="tr-TR" baseline="0" dirty="0" err="1" smtClean="0"/>
              <a:t>İnfluenza</a:t>
            </a:r>
            <a:r>
              <a:rPr lang="tr-TR" baseline="0" dirty="0" smtClean="0"/>
              <a:t> vaka bilgi formu doldurulmaktadır.</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29</a:t>
            </a:fld>
            <a:endParaRPr lang="tr-TR"/>
          </a:p>
        </p:txBody>
      </p:sp>
    </p:spTree>
    <p:extLst>
      <p:ext uri="{BB962C8B-B14F-4D97-AF65-F5344CB8AC3E}">
        <p14:creationId xmlns="" xmlns:p14="http://schemas.microsoft.com/office/powerpoint/2010/main" val="2597715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Sentinel</a:t>
            </a:r>
            <a:r>
              <a:rPr lang="tr-TR" dirty="0" smtClean="0"/>
              <a:t> </a:t>
            </a:r>
            <a:r>
              <a:rPr lang="tr-TR" dirty="0" err="1" smtClean="0"/>
              <a:t>Sürveyans</a:t>
            </a:r>
            <a:r>
              <a:rPr lang="tr-TR" dirty="0" smtClean="0"/>
              <a:t> kapsamında alınan</a:t>
            </a:r>
            <a:r>
              <a:rPr lang="tr-TR" baseline="0" dirty="0" smtClean="0"/>
              <a:t> tüm numuneler haftalık olarak değerlendirilmektedir. Elde edilen veriler ile Türkiye, Avrupa ve Dünya verilerinin yer aldığı «Haftalık </a:t>
            </a:r>
            <a:r>
              <a:rPr lang="tr-TR" baseline="0" dirty="0" err="1" smtClean="0"/>
              <a:t>İnfluenza</a:t>
            </a:r>
            <a:r>
              <a:rPr lang="tr-TR" baseline="0" dirty="0" smtClean="0"/>
              <a:t> </a:t>
            </a:r>
            <a:r>
              <a:rPr lang="tr-TR" baseline="0" dirty="0" err="1" smtClean="0"/>
              <a:t>Sürveyans</a:t>
            </a:r>
            <a:r>
              <a:rPr lang="tr-TR" baseline="0" dirty="0" smtClean="0"/>
              <a:t> Raporu» hazırlanmakta ve THSK web sitesinde Bulaşıcı Hastalıklar Daire Başkanlığı </a:t>
            </a:r>
            <a:r>
              <a:rPr lang="tr-TR" baseline="0" dirty="0" err="1" smtClean="0"/>
              <a:t>dökümanlarında</a:t>
            </a:r>
            <a:r>
              <a:rPr lang="tr-TR" baseline="0" dirty="0" smtClean="0"/>
              <a:t> ve grip.gov.tr web sitesinde yayınlanmaktadır.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30</a:t>
            </a:fld>
            <a:endParaRPr lang="tr-TR"/>
          </a:p>
        </p:txBody>
      </p:sp>
    </p:spTree>
    <p:extLst>
      <p:ext uri="{BB962C8B-B14F-4D97-AF65-F5344CB8AC3E}">
        <p14:creationId xmlns="" xmlns:p14="http://schemas.microsoft.com/office/powerpoint/2010/main" val="1977697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Grip internet</a:t>
            </a:r>
            <a:r>
              <a:rPr lang="tr-TR" baseline="0" dirty="0" smtClean="0"/>
              <a:t> sitesinde sağlık personeline yönelik  bilgiler, halka yönelik bilgiler ve sık sorulan sorular yer almaktadır. </a:t>
            </a:r>
            <a:endParaRPr lang="tr-TR" dirty="0"/>
          </a:p>
        </p:txBody>
      </p:sp>
      <p:sp>
        <p:nvSpPr>
          <p:cNvPr id="4" name="Slayt Numarası Yer Tutucusu 3"/>
          <p:cNvSpPr>
            <a:spLocks noGrp="1"/>
          </p:cNvSpPr>
          <p:nvPr>
            <p:ph type="sldNum" sz="quarter" idx="10"/>
          </p:nvPr>
        </p:nvSpPr>
        <p:spPr/>
        <p:txBody>
          <a:bodyPr/>
          <a:lstStyle/>
          <a:p>
            <a:pPr>
              <a:defRPr/>
            </a:pPr>
            <a:fld id="{C806FBEE-C0B0-49CE-B474-D4984959678C}" type="slidenum">
              <a:rPr lang="tr-TR" smtClean="0"/>
              <a:pPr>
                <a:defRPr/>
              </a:pPr>
              <a:t>31</a:t>
            </a:fld>
            <a:endParaRPr lang="tr-TR"/>
          </a:p>
        </p:txBody>
      </p:sp>
    </p:spTree>
    <p:extLst>
      <p:ext uri="{BB962C8B-B14F-4D97-AF65-F5344CB8AC3E}">
        <p14:creationId xmlns="" xmlns:p14="http://schemas.microsoft.com/office/powerpoint/2010/main" val="1158413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11 Resim" descr="sagliklogo-1.png"/>
          <p:cNvPicPr>
            <a:picLocks noChangeAspect="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11684000" y="6223000"/>
            <a:ext cx="488950" cy="63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Slide Number Placeholder 14"/>
          <p:cNvSpPr>
            <a:spLocks noGrp="1"/>
          </p:cNvSpPr>
          <p:nvPr>
            <p:ph type="sldNum" sz="quarter" idx="10"/>
          </p:nvPr>
        </p:nvSpPr>
        <p:spPr>
          <a:xfrm>
            <a:off x="20638" y="6469063"/>
            <a:ext cx="1198562" cy="365125"/>
          </a:xfrm>
        </p:spPr>
        <p:txBody>
          <a:bodyPr/>
          <a:lstStyle>
            <a:lvl1pPr>
              <a:defRPr/>
            </a:lvl1pPr>
          </a:lstStyle>
          <a:p>
            <a:r>
              <a:rPr lang="tr-TR" altLang="tr-TR"/>
              <a:t>Slayt  No </a:t>
            </a:r>
            <a:fld id="{0CC5C7C1-72E7-49F7-ABD2-D96EA2161671}" type="slidenum">
              <a:rPr lang="tr-TR" altLang="tr-TR"/>
              <a:pPr/>
              <a:t>‹#›</a:t>
            </a:fld>
            <a:endParaRPr lang="tr-TR" altLang="tr-TR"/>
          </a:p>
        </p:txBody>
      </p:sp>
    </p:spTree>
    <p:extLst>
      <p:ext uri="{BB962C8B-B14F-4D97-AF65-F5344CB8AC3E}">
        <p14:creationId xmlns="" xmlns:p14="http://schemas.microsoft.com/office/powerpoint/2010/main" val="1899918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Tree>
    <p:extLst>
      <p:ext uri="{BB962C8B-B14F-4D97-AF65-F5344CB8AC3E}">
        <p14:creationId xmlns="" xmlns:p14="http://schemas.microsoft.com/office/powerpoint/2010/main" val="2278926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fld id="{357884DB-AE02-49D3-9A03-58AE2FB0070E}" type="slidenum">
              <a:rPr lang="tr-TR" altLang="tr-TR"/>
              <a:pPr/>
              <a:t>‹#›</a:t>
            </a:fld>
            <a:endParaRPr lang="tr-TR" altLang="tr-TR"/>
          </a:p>
        </p:txBody>
      </p:sp>
    </p:spTree>
    <p:extLst>
      <p:ext uri="{BB962C8B-B14F-4D97-AF65-F5344CB8AC3E}">
        <p14:creationId xmlns="" xmlns:p14="http://schemas.microsoft.com/office/powerpoint/2010/main" val="1569767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fld id="{687CBFC7-8A73-40BE-9F85-6672B032D846}" type="slidenum">
              <a:rPr lang="tr-TR" altLang="tr-TR"/>
              <a:pPr/>
              <a:t>‹#›</a:t>
            </a:fld>
            <a:endParaRPr lang="tr-TR" altLang="tr-TR"/>
          </a:p>
        </p:txBody>
      </p:sp>
    </p:spTree>
    <p:extLst>
      <p:ext uri="{BB962C8B-B14F-4D97-AF65-F5344CB8AC3E}">
        <p14:creationId xmlns="" xmlns:p14="http://schemas.microsoft.com/office/powerpoint/2010/main" val="3841764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8" name="Footer Placeholder 7"/>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9" name="Slide Number Placeholder 8"/>
          <p:cNvSpPr>
            <a:spLocks noGrp="1"/>
          </p:cNvSpPr>
          <p:nvPr>
            <p:ph type="sldNum" sz="quarter" idx="12"/>
          </p:nvPr>
        </p:nvSpPr>
        <p:spPr>
          <a:xfrm>
            <a:off x="8737600" y="6356350"/>
            <a:ext cx="2844800" cy="365125"/>
          </a:xfrm>
        </p:spPr>
        <p:txBody>
          <a:bodyPr/>
          <a:lstStyle>
            <a:lvl1pPr>
              <a:defRPr/>
            </a:lvl1pPr>
          </a:lstStyle>
          <a:p>
            <a:fld id="{8579EF38-5ABE-48B5-BD83-8006C826A0F3}" type="slidenum">
              <a:rPr lang="tr-TR" altLang="tr-TR"/>
              <a:pPr/>
              <a:t>‹#›</a:t>
            </a:fld>
            <a:endParaRPr lang="tr-TR" altLang="tr-TR"/>
          </a:p>
        </p:txBody>
      </p:sp>
    </p:spTree>
    <p:extLst>
      <p:ext uri="{BB962C8B-B14F-4D97-AF65-F5344CB8AC3E}">
        <p14:creationId xmlns="" xmlns:p14="http://schemas.microsoft.com/office/powerpoint/2010/main" val="2643543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Date Placeholder 2"/>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4" name="Footer Placeholder 3"/>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5" name="Slide Number Placeholder 4"/>
          <p:cNvSpPr>
            <a:spLocks noGrp="1"/>
          </p:cNvSpPr>
          <p:nvPr>
            <p:ph type="sldNum" sz="quarter" idx="12"/>
          </p:nvPr>
        </p:nvSpPr>
        <p:spPr>
          <a:xfrm>
            <a:off x="8737600" y="6356350"/>
            <a:ext cx="2844800" cy="365125"/>
          </a:xfrm>
        </p:spPr>
        <p:txBody>
          <a:bodyPr/>
          <a:lstStyle>
            <a:lvl1pPr>
              <a:defRPr/>
            </a:lvl1pPr>
          </a:lstStyle>
          <a:p>
            <a:fld id="{1CD1DD94-D81F-4C30-B40C-22408FFD009E}" type="slidenum">
              <a:rPr lang="tr-TR" altLang="tr-TR"/>
              <a:pPr/>
              <a:t>‹#›</a:t>
            </a:fld>
            <a:endParaRPr lang="tr-TR" altLang="tr-TR"/>
          </a:p>
        </p:txBody>
      </p:sp>
    </p:spTree>
    <p:extLst>
      <p:ext uri="{BB962C8B-B14F-4D97-AF65-F5344CB8AC3E}">
        <p14:creationId xmlns="" xmlns:p14="http://schemas.microsoft.com/office/powerpoint/2010/main" val="128671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3" name="Footer Placeholder 2"/>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4" name="Slide Number Placeholder 3"/>
          <p:cNvSpPr>
            <a:spLocks noGrp="1"/>
          </p:cNvSpPr>
          <p:nvPr>
            <p:ph type="sldNum" sz="quarter" idx="12"/>
          </p:nvPr>
        </p:nvSpPr>
        <p:spPr>
          <a:xfrm>
            <a:off x="8737600" y="6356350"/>
            <a:ext cx="2844800" cy="365125"/>
          </a:xfrm>
        </p:spPr>
        <p:txBody>
          <a:bodyPr/>
          <a:lstStyle>
            <a:lvl1pPr>
              <a:defRPr/>
            </a:lvl1pPr>
          </a:lstStyle>
          <a:p>
            <a:fld id="{E5CBCF95-A7C7-4D79-BEE0-DD413659AF53}" type="slidenum">
              <a:rPr lang="tr-TR" altLang="tr-TR"/>
              <a:pPr/>
              <a:t>‹#›</a:t>
            </a:fld>
            <a:endParaRPr lang="tr-TR" altLang="tr-TR"/>
          </a:p>
        </p:txBody>
      </p:sp>
    </p:spTree>
    <p:extLst>
      <p:ext uri="{BB962C8B-B14F-4D97-AF65-F5344CB8AC3E}">
        <p14:creationId xmlns="" xmlns:p14="http://schemas.microsoft.com/office/powerpoint/2010/main" val="1553940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tr-TR" dirty="0"/>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fld id="{1455AF4F-FBFE-416E-87C0-DB86DBE4CC24}" type="slidenum">
              <a:rPr lang="tr-TR" altLang="tr-TR"/>
              <a:pPr/>
              <a:t>‹#›</a:t>
            </a:fld>
            <a:endParaRPr lang="tr-TR" altLang="tr-TR"/>
          </a:p>
        </p:txBody>
      </p:sp>
    </p:spTree>
    <p:extLst>
      <p:ext uri="{BB962C8B-B14F-4D97-AF65-F5344CB8AC3E}">
        <p14:creationId xmlns="" xmlns:p14="http://schemas.microsoft.com/office/powerpoint/2010/main" val="2827491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fld id="{F79E02A4-448B-4DDC-9DAC-859372990081}" type="slidenum">
              <a:rPr lang="tr-TR" altLang="tr-TR"/>
              <a:pPr/>
              <a:t>‹#›</a:t>
            </a:fld>
            <a:endParaRPr lang="tr-TR" altLang="tr-TR"/>
          </a:p>
        </p:txBody>
      </p:sp>
    </p:spTree>
    <p:extLst>
      <p:ext uri="{BB962C8B-B14F-4D97-AF65-F5344CB8AC3E}">
        <p14:creationId xmlns="" xmlns:p14="http://schemas.microsoft.com/office/powerpoint/2010/main" val="3396338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fld id="{069DFC1B-F4E2-4EAA-A2BB-5545BE35023A}" type="slidenum">
              <a:rPr lang="tr-TR" altLang="tr-TR"/>
              <a:pPr/>
              <a:t>‹#›</a:t>
            </a:fld>
            <a:endParaRPr lang="tr-TR" altLang="tr-TR"/>
          </a:p>
        </p:txBody>
      </p:sp>
    </p:spTree>
    <p:extLst>
      <p:ext uri="{BB962C8B-B14F-4D97-AF65-F5344CB8AC3E}">
        <p14:creationId xmlns="" xmlns:p14="http://schemas.microsoft.com/office/powerpoint/2010/main" val="2906465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eaLnBrk="1" fontAlgn="auto" hangingPunct="1">
              <a:spcBef>
                <a:spcPts val="0"/>
              </a:spcBef>
              <a:spcAft>
                <a:spcPts val="0"/>
              </a:spcAft>
              <a:defRPr>
                <a:solidFill>
                  <a:prstClr val="black"/>
                </a:solidFill>
                <a:latin typeface="+mn-lt"/>
                <a:cs typeface="+mn-cs"/>
              </a:defRPr>
            </a:lvl1pPr>
          </a:lstStyle>
          <a:p>
            <a:pPr>
              <a:defRPr/>
            </a:pPr>
            <a:r>
              <a:rPr lang="tr-TR"/>
              <a:t>Bulaşıcı Hastalıklar Daire Başkanlığı</a:t>
            </a: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fld id="{BE179647-80F9-423D-91DA-63BE20756814}" type="slidenum">
              <a:rPr lang="tr-TR" altLang="tr-TR"/>
              <a:pPr/>
              <a:t>‹#›</a:t>
            </a:fld>
            <a:endParaRPr lang="tr-TR" altLang="tr-TR"/>
          </a:p>
        </p:txBody>
      </p:sp>
    </p:spTree>
    <p:extLst>
      <p:ext uri="{BB962C8B-B14F-4D97-AF65-F5344CB8AC3E}">
        <p14:creationId xmlns="" xmlns:p14="http://schemas.microsoft.com/office/powerpoint/2010/main" val="2603674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Başlık, Küçük Resim ve Metin">
    <p:spTree>
      <p:nvGrpSpPr>
        <p:cNvPr id="1" name=""/>
        <p:cNvGrpSpPr/>
        <p:nvPr/>
      </p:nvGrpSpPr>
      <p:grpSpPr>
        <a:xfrm>
          <a:off x="0" y="0"/>
          <a:ext cx="0" cy="0"/>
          <a:chOff x="0" y="0"/>
          <a:chExt cx="0" cy="0"/>
        </a:xfrm>
      </p:grpSpPr>
      <p:sp>
        <p:nvSpPr>
          <p:cNvPr id="2" name="1 Başlık"/>
          <p:cNvSpPr>
            <a:spLocks noGrp="1"/>
          </p:cNvSpPr>
          <p:nvPr>
            <p:ph type="title"/>
          </p:nvPr>
        </p:nvSpPr>
        <p:spPr>
          <a:xfrm>
            <a:off x="609600" y="274638"/>
            <a:ext cx="10972800" cy="1143000"/>
          </a:xfrm>
          <a:prstGeom prst="rect">
            <a:avLst/>
          </a:prstGeom>
        </p:spPr>
        <p:txBody>
          <a:bodyPr/>
          <a:lstStyle/>
          <a:p>
            <a:r>
              <a:rPr lang="tr-TR" smtClean="0"/>
              <a:t>Asıl başlık stili için tıklatın</a:t>
            </a:r>
            <a:endParaRPr lang="tr-TR"/>
          </a:p>
        </p:txBody>
      </p:sp>
      <p:sp>
        <p:nvSpPr>
          <p:cNvPr id="3" name="2 Küçük Resim Yer Tutucusu"/>
          <p:cNvSpPr>
            <a:spLocks noGrp="1"/>
          </p:cNvSpPr>
          <p:nvPr>
            <p:ph type="clipArt" sz="half" idx="1"/>
          </p:nvPr>
        </p:nvSpPr>
        <p:spPr>
          <a:xfrm>
            <a:off x="609600" y="1600201"/>
            <a:ext cx="5384800" cy="4525963"/>
          </a:xfrm>
          <a:prstGeom prst="rect">
            <a:avLst/>
          </a:prstGeom>
        </p:spPr>
        <p:txBody>
          <a:bodyPr/>
          <a:lstStyle/>
          <a:p>
            <a:pPr lvl="0"/>
            <a:endParaRPr lang="tr-TR" noProof="0" smtClean="0"/>
          </a:p>
        </p:txBody>
      </p:sp>
      <p:sp>
        <p:nvSpPr>
          <p:cNvPr id="4" name="3 Metin Yer Tutucusu"/>
          <p:cNvSpPr>
            <a:spLocks noGrp="1"/>
          </p:cNvSpPr>
          <p:nvPr>
            <p:ph type="body" sz="half" idx="2"/>
          </p:nvPr>
        </p:nvSpPr>
        <p:spPr>
          <a:xfrm>
            <a:off x="6197600" y="1600201"/>
            <a:ext cx="5384800" cy="4525963"/>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a:xfrm>
            <a:off x="609600" y="6356351"/>
            <a:ext cx="2844800" cy="365125"/>
          </a:xfrm>
          <a:prstGeom prst="rect">
            <a:avLst/>
          </a:prstGeom>
        </p:spPr>
        <p:txBody>
          <a:bodyPr/>
          <a:lstStyle>
            <a:lvl1pPr>
              <a:defRPr smtClean="0"/>
            </a:lvl1pPr>
          </a:lstStyle>
          <a:p>
            <a:pPr>
              <a:defRPr/>
            </a:pPr>
            <a:endParaRPr lang="tr-TR"/>
          </a:p>
        </p:txBody>
      </p:sp>
      <p:sp>
        <p:nvSpPr>
          <p:cNvPr id="6" name="5 Altbilgi Yer Tutucusu"/>
          <p:cNvSpPr>
            <a:spLocks noGrp="1"/>
          </p:cNvSpPr>
          <p:nvPr>
            <p:ph type="ftr" sz="quarter" idx="11"/>
          </p:nvPr>
        </p:nvSpPr>
        <p:spPr>
          <a:xfrm>
            <a:off x="4165600" y="6356351"/>
            <a:ext cx="3860800" cy="365125"/>
          </a:xfrm>
          <a:prstGeom prst="rect">
            <a:avLst/>
          </a:prstGeom>
        </p:spPr>
        <p:txBody>
          <a:bodyPr/>
          <a:lstStyle>
            <a:lvl1pPr>
              <a:defRPr smtClean="0"/>
            </a:lvl1pPr>
          </a:lstStyle>
          <a:p>
            <a:pPr>
              <a:defRPr/>
            </a:pPr>
            <a:endParaRPr lang="tr-TR"/>
          </a:p>
        </p:txBody>
      </p:sp>
      <p:sp>
        <p:nvSpPr>
          <p:cNvPr id="7" name="6 Slayt Numarası Yer Tutucusu"/>
          <p:cNvSpPr>
            <a:spLocks noGrp="1"/>
          </p:cNvSpPr>
          <p:nvPr>
            <p:ph type="sldNum" sz="quarter" idx="12"/>
          </p:nvPr>
        </p:nvSpPr>
        <p:spPr/>
        <p:txBody>
          <a:bodyPr/>
          <a:lstStyle>
            <a:lvl1pPr>
              <a:defRPr smtClean="0"/>
            </a:lvl1pPr>
          </a:lstStyle>
          <a:p>
            <a:pPr>
              <a:defRPr/>
            </a:pPr>
            <a:fld id="{19FE4720-E9CA-4503-8553-D175A33E21C7}" type="slidenum">
              <a:rPr lang="tr-TR"/>
              <a:pPr>
                <a:defRPr/>
              </a:pPr>
              <a:t>‹#›</a:t>
            </a:fld>
            <a:endParaRPr lang="tr-TR">
              <a:latin typeface="Arial Tur" charset="-94"/>
            </a:endParaRPr>
          </a:p>
        </p:txBody>
      </p:sp>
    </p:spTree>
    <p:extLst>
      <p:ext uri="{BB962C8B-B14F-4D97-AF65-F5344CB8AC3E}">
        <p14:creationId xmlns="" xmlns:p14="http://schemas.microsoft.com/office/powerpoint/2010/main" val="2112778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914400" y="2130432"/>
            <a:ext cx="10363200" cy="1470025"/>
          </a:xfrm>
          <a:prstGeom prst="rect">
            <a:avLst/>
          </a:prstGeo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mn-lt"/>
              </a:defRPr>
            </a:lvl1pPr>
          </a:lstStyle>
          <a:p>
            <a:pPr>
              <a:defRPr/>
            </a:pPr>
            <a:endParaRPr lang="tr-TR"/>
          </a:p>
        </p:txBody>
      </p:sp>
      <p:sp>
        <p:nvSpPr>
          <p:cNvPr id="5" name="4 Altbilgi Yer Tutucusu"/>
          <p:cNvSpPr>
            <a:spLocks noGrp="1"/>
          </p:cNvSpPr>
          <p:nvPr>
            <p:ph type="ftr" sz="quarter" idx="11"/>
          </p:nvPr>
        </p:nvSpPr>
        <p:spPr>
          <a:xfrm>
            <a:off x="4165600" y="6356351"/>
            <a:ext cx="3860800" cy="365125"/>
          </a:xfrm>
          <a:prstGeom prst="rect">
            <a:avLst/>
          </a:prstGeom>
        </p:spPr>
        <p:txBody>
          <a:bodyPr/>
          <a:lstStyle>
            <a:lvl1pPr fontAlgn="auto">
              <a:spcBef>
                <a:spcPts val="0"/>
              </a:spcBef>
              <a:spcAft>
                <a:spcPts val="0"/>
              </a:spcAft>
              <a:defRPr>
                <a:latin typeface="+mn-lt"/>
              </a:defRPr>
            </a:lvl1pPr>
          </a:lstStyle>
          <a:p>
            <a:pPr>
              <a:defRPr/>
            </a:pPr>
            <a:r>
              <a:rPr lang="tr-TR"/>
              <a:t>Bulaşıcı Hastalıklar Daire Başkanlığı</a:t>
            </a:r>
          </a:p>
        </p:txBody>
      </p:sp>
      <p:sp>
        <p:nvSpPr>
          <p:cNvPr id="6" name="5 Slayt Numarası Yer Tutucusu"/>
          <p:cNvSpPr>
            <a:spLocks noGrp="1"/>
          </p:cNvSpPr>
          <p:nvPr>
            <p:ph type="sldNum" sz="quarter" idx="12"/>
          </p:nvPr>
        </p:nvSpPr>
        <p:spPr/>
        <p:txBody>
          <a:bodyPr/>
          <a:lstStyle>
            <a:lvl1pPr>
              <a:defRPr/>
            </a:lvl1pPr>
          </a:lstStyle>
          <a:p>
            <a:pPr>
              <a:defRPr/>
            </a:pPr>
            <a:fld id="{9D96C813-C48D-4A40-8FE4-47E3E8409320}" type="slidenum">
              <a:rPr lang="tr-TR"/>
              <a:pPr>
                <a:defRPr/>
              </a:pPr>
              <a:t>‹#›</a:t>
            </a:fld>
            <a:endParaRPr lang="tr-TR"/>
          </a:p>
        </p:txBody>
      </p:sp>
    </p:spTree>
    <p:extLst>
      <p:ext uri="{BB962C8B-B14F-4D97-AF65-F5344CB8AC3E}">
        <p14:creationId xmlns="" xmlns:p14="http://schemas.microsoft.com/office/powerpoint/2010/main" val="3470873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3" descr="ZEMİN-3.png"/>
          <p:cNvPicPr>
            <a:picLocks noChangeAspect="1"/>
          </p:cNvPicPr>
          <p:nvPr userDrawn="1"/>
        </p:nvPicPr>
        <p:blipFill>
          <a:blip r:embed="rId15" cstate="print">
            <a:extLst>
              <a:ext uri="{28A0092B-C50C-407E-A947-70E740481C1C}">
                <a14:useLocalDpi xmlns="" xmlns:a14="http://schemas.microsoft.com/office/drawing/2010/main" val="0"/>
              </a:ext>
            </a:extLst>
          </a:blip>
          <a:srcRect/>
          <a:stretch>
            <a:fillRect/>
          </a:stretch>
        </p:blipFill>
        <p:spPr bwMode="auto">
          <a:xfrm>
            <a:off x="0" y="0"/>
            <a:ext cx="12192000" cy="7794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Slide Number Placeholder 14"/>
          <p:cNvSpPr>
            <a:spLocks noGrp="1"/>
          </p:cNvSpPr>
          <p:nvPr userDrawn="1">
            <p:ph type="sldNum" sz="quarter" idx="4"/>
          </p:nvPr>
        </p:nvSpPr>
        <p:spPr>
          <a:xfrm>
            <a:off x="20638" y="6469063"/>
            <a:ext cx="1401762"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200">
                <a:solidFill>
                  <a:srgbClr val="000000"/>
                </a:solidFill>
              </a:defRPr>
            </a:lvl1pPr>
          </a:lstStyle>
          <a:p>
            <a:r>
              <a:rPr lang="tr-TR" altLang="tr-TR"/>
              <a:t>Slayt  No </a:t>
            </a:r>
            <a:fld id="{2F58F1EE-15E6-493A-8ED5-BA24832C98E3}" type="slidenum">
              <a:rPr lang="tr-TR" altLang="tr-TR"/>
              <a:pPr/>
              <a:t>‹#›</a:t>
            </a:fld>
            <a:endParaRPr lang="tr-TR" altLang="tr-TR"/>
          </a:p>
        </p:txBody>
      </p:sp>
      <p:pic>
        <p:nvPicPr>
          <p:cNvPr id="1028" name="11 Resim" descr="sagliklogo-1.png"/>
          <p:cNvPicPr>
            <a:picLocks noChangeAspect="1"/>
          </p:cNvPicPr>
          <p:nvPr userDrawn="1"/>
        </p:nvPicPr>
        <p:blipFill>
          <a:blip r:embed="rId16">
            <a:extLst>
              <a:ext uri="{28A0092B-C50C-407E-A947-70E740481C1C}">
                <a14:useLocalDpi xmlns="" xmlns:a14="http://schemas.microsoft.com/office/drawing/2010/main" val="0"/>
              </a:ext>
            </a:extLst>
          </a:blip>
          <a:srcRect/>
          <a:stretch>
            <a:fillRect/>
          </a:stretch>
        </p:blipFill>
        <p:spPr bwMode="auto">
          <a:xfrm>
            <a:off x="11684000" y="6223000"/>
            <a:ext cx="488950" cy="63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9" name="10 Metin kutusu"/>
          <p:cNvSpPr txBox="1">
            <a:spLocks noChangeArrowheads="1"/>
          </p:cNvSpPr>
          <p:nvPr userDrawn="1"/>
        </p:nvSpPr>
        <p:spPr bwMode="auto">
          <a:xfrm>
            <a:off x="798513" y="300038"/>
            <a:ext cx="3544887" cy="307975"/>
          </a:xfrm>
          <a:prstGeom prst="rect">
            <a:avLst/>
          </a:prstGeom>
          <a:noFill/>
          <a:ln>
            <a:noFill/>
          </a:ln>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tr-TR" sz="1400" b="1" dirty="0" smtClean="0">
                <a:solidFill>
                  <a:schemeClr val="tx2">
                    <a:lumMod val="60000"/>
                    <a:lumOff val="40000"/>
                  </a:schemeClr>
                </a:solidFill>
                <a:latin typeface="Arial" charset="0"/>
                <a:cs typeface="Arial" charset="0"/>
              </a:rPr>
              <a:t>İzmir Halk Sağlığı Müdürlüğü</a:t>
            </a:r>
          </a:p>
        </p:txBody>
      </p:sp>
      <p:sp>
        <p:nvSpPr>
          <p:cNvPr id="9" name="Rectangle 8"/>
          <p:cNvSpPr/>
          <p:nvPr userDrawn="1"/>
        </p:nvSpPr>
        <p:spPr>
          <a:xfrm>
            <a:off x="801688" y="41275"/>
            <a:ext cx="3324225" cy="369888"/>
          </a:xfrm>
          <a:prstGeom prst="rect">
            <a:avLst/>
          </a:prstGeom>
        </p:spPr>
        <p:txBody>
          <a:bodyPr>
            <a:spAutoFit/>
          </a:bodyPr>
          <a:lstStyle/>
          <a:p>
            <a:pPr eaLnBrk="1" fontAlgn="auto" hangingPunct="1">
              <a:spcBef>
                <a:spcPts val="0"/>
              </a:spcBef>
              <a:spcAft>
                <a:spcPts val="0"/>
              </a:spcAft>
              <a:defRPr/>
            </a:pPr>
            <a:r>
              <a:rPr lang="tr-TR" dirty="0">
                <a:solidFill>
                  <a:srgbClr val="6CCFF6"/>
                </a:solidFill>
                <a:effectLst>
                  <a:outerShdw blurRad="38100" dist="38100" dir="2700000" algn="tl">
                    <a:srgbClr val="000000">
                      <a:alpha val="43137"/>
                    </a:srgbClr>
                  </a:outerShdw>
                </a:effectLst>
                <a:latin typeface="+mn-lt"/>
                <a:cs typeface="+mn-cs"/>
              </a:rPr>
              <a:t>T.C. Halk Sağlığı Kurumu</a:t>
            </a:r>
          </a:p>
        </p:txBody>
      </p:sp>
      <p:pic>
        <p:nvPicPr>
          <p:cNvPr id="1031" name="Picture 11" descr="thsk.png"/>
          <p:cNvPicPr>
            <a:picLocks noChangeAspect="1"/>
          </p:cNvPicPr>
          <p:nvPr userDrawn="1"/>
        </p:nvPicPr>
        <p:blipFill>
          <a:blip r:embed="rId17">
            <a:extLst>
              <a:ext uri="{28A0092B-C50C-407E-A947-70E740481C1C}">
                <a14:useLocalDpi xmlns="" xmlns:a14="http://schemas.microsoft.com/office/drawing/2010/main" val="0"/>
              </a:ext>
            </a:extLst>
          </a:blip>
          <a:srcRect l="19157" r="23372" b="32951"/>
          <a:stretch>
            <a:fillRect/>
          </a:stretch>
        </p:blipFill>
        <p:spPr bwMode="auto">
          <a:xfrm>
            <a:off x="290513" y="-7938"/>
            <a:ext cx="522287" cy="719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32" name="7 Metin kutusu"/>
          <p:cNvSpPr txBox="1">
            <a:spLocks noChangeArrowheads="1"/>
          </p:cNvSpPr>
          <p:nvPr userDrawn="1"/>
        </p:nvSpPr>
        <p:spPr bwMode="auto">
          <a:xfrm>
            <a:off x="774700" y="520700"/>
            <a:ext cx="4968875" cy="338138"/>
          </a:xfrm>
          <a:prstGeom prst="rect">
            <a:avLst/>
          </a:prstGeom>
          <a:noFill/>
          <a:ln>
            <a:noFill/>
          </a:ln>
          <a:extLst/>
        </p:spPr>
        <p:txBody>
          <a:bodyPr wrap="non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r>
              <a:rPr lang="tr-TR" altLang="tr-TR" sz="1600" b="1" smtClean="0">
                <a:solidFill>
                  <a:srgbClr val="376092"/>
                </a:solidFill>
              </a:rPr>
              <a:t>Bulaşıcı Hastalıklar Kontrol Programları Şube Müdürlüğü</a:t>
            </a:r>
          </a:p>
        </p:txBody>
      </p:sp>
    </p:spTree>
  </p:cSld>
  <p:clrMap bg1="lt1" tx1="dk1" bg2="lt2" tx2="dk2" accent1="accent1" accent2="accent2" accent3="accent3" accent4="accent4" accent5="accent5" accent6="accent6" hlink="hlink" folHlink="folHlink"/>
  <p:sldLayoutIdLst>
    <p:sldLayoutId id="2147484690" r:id="rId1"/>
    <p:sldLayoutId id="2147484691" r:id="rId2"/>
    <p:sldLayoutId id="2147484692" r:id="rId3"/>
    <p:sldLayoutId id="2147484693" r:id="rId4"/>
    <p:sldLayoutId id="2147484694" r:id="rId5"/>
    <p:sldLayoutId id="2147484695" r:id="rId6"/>
    <p:sldLayoutId id="2147484696" r:id="rId7"/>
    <p:sldLayoutId id="2147484697" r:id="rId8"/>
    <p:sldLayoutId id="2147484698" r:id="rId9"/>
    <p:sldLayoutId id="2147484699" r:id="rId10"/>
    <p:sldLayoutId id="2147484700" r:id="rId11"/>
    <p:sldLayoutId id="2147484702" r:id="rId12"/>
    <p:sldLayoutId id="2147484703" r:id="rId1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6 Başlık"/>
          <p:cNvSpPr>
            <a:spLocks noGrp="1"/>
          </p:cNvSpPr>
          <p:nvPr>
            <p:ph type="title"/>
          </p:nvPr>
        </p:nvSpPr>
        <p:spPr bwMode="auto">
          <a:xfrm>
            <a:off x="2309813" y="4071938"/>
            <a:ext cx="7772400" cy="1333500"/>
          </a:xfrm>
          <a:noFill/>
          <a:ln>
            <a:miter lim="800000"/>
            <a:headEnd/>
            <a:tailEnd/>
          </a:ln>
        </p:spPr>
        <p:txBody>
          <a:bodyPr vert="horz" wrap="square" lIns="91440" tIns="45720" rIns="91440" bIns="45720" numCol="1" anchor="t" anchorCtr="0" compatLnSpc="1">
            <a:prstTxWarp prst="textNoShape">
              <a:avLst/>
            </a:prstTxWarp>
            <a:normAutofit/>
          </a:bodyPr>
          <a:lstStyle/>
          <a:p>
            <a:pPr algn="ctr" eaLnBrk="1" hangingPunct="1"/>
            <a:r>
              <a:rPr lang="tr-TR" sz="2400" b="0" cap="none" dirty="0"/>
              <a:t/>
            </a:r>
            <a:br>
              <a:rPr lang="tr-TR" sz="2400" b="0" cap="none" dirty="0"/>
            </a:br>
            <a:r>
              <a:rPr lang="tr-TR" sz="2400" b="0" cap="none" dirty="0"/>
              <a:t/>
            </a:r>
            <a:br>
              <a:rPr lang="tr-TR" sz="2400" b="0" cap="none" dirty="0"/>
            </a:br>
            <a:r>
              <a:rPr lang="tr-TR" sz="2400" b="0" cap="none" dirty="0"/>
              <a:t> </a:t>
            </a:r>
          </a:p>
        </p:txBody>
      </p:sp>
      <p:sp>
        <p:nvSpPr>
          <p:cNvPr id="16387" name="2 İçerik Yer Tutucusu"/>
          <p:cNvSpPr>
            <a:spLocks noGrp="1"/>
          </p:cNvSpPr>
          <p:nvPr>
            <p:ph type="body" idx="1"/>
          </p:nvPr>
        </p:nvSpPr>
        <p:spPr bwMode="auto">
          <a:xfrm>
            <a:off x="1033427" y="2449285"/>
            <a:ext cx="10325172" cy="2623458"/>
          </a:xfrm>
          <a:noFill/>
          <a:ln>
            <a:miter lim="800000"/>
            <a:headEnd/>
            <a:tailEnd/>
          </a:ln>
        </p:spPr>
        <p:txBody>
          <a:bodyPr vert="horz" wrap="none" lIns="91440" tIns="45720" rIns="91440" bIns="45720" numCol="1" anchor="b" anchorCtr="0" compatLnSpc="1">
            <a:prstTxWarp prst="textNoShape">
              <a:avLst/>
            </a:prstTxWarp>
          </a:bodyPr>
          <a:lstStyle/>
          <a:p>
            <a:pPr algn="ctr" eaLnBrk="1" hangingPunct="1"/>
            <a:r>
              <a:rPr lang="tr-TR" sz="7200" b="1" dirty="0" smtClean="0">
                <a:solidFill>
                  <a:srgbClr val="0070C0"/>
                </a:solidFill>
                <a:latin typeface="+mj-lt"/>
              </a:rPr>
              <a:t>İNFLUENZA</a:t>
            </a:r>
            <a:endParaRPr lang="tr-TR" sz="7200" b="1" dirty="0">
              <a:solidFill>
                <a:srgbClr val="0070C0"/>
              </a:solidFill>
              <a:latin typeface="+mj-lt"/>
            </a:endParaRPr>
          </a:p>
          <a:p>
            <a:pPr algn="ctr" eaLnBrk="1" hangingPunct="1">
              <a:spcBef>
                <a:spcPts val="0"/>
              </a:spcBef>
            </a:pPr>
            <a:r>
              <a:rPr lang="tr-TR" sz="6000" dirty="0" smtClean="0">
                <a:solidFill>
                  <a:schemeClr val="tx1"/>
                </a:solidFill>
                <a:latin typeface="+mj-lt"/>
              </a:rPr>
              <a:t>  </a:t>
            </a:r>
            <a:endParaRPr lang="tr-TR" sz="6000" dirty="0">
              <a:solidFill>
                <a:schemeClr val="tx1"/>
              </a:solidFill>
              <a:latin typeface="+mj-lt"/>
            </a:endParaRPr>
          </a:p>
        </p:txBody>
      </p:sp>
    </p:spTree>
    <p:extLst>
      <p:ext uri="{BB962C8B-B14F-4D97-AF65-F5344CB8AC3E}">
        <p14:creationId xmlns="" xmlns:p14="http://schemas.microsoft.com/office/powerpoint/2010/main" val="16771986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990481" y="1184250"/>
            <a:ext cx="8229600" cy="796950"/>
          </a:xfrm>
        </p:spPr>
        <p:txBody>
          <a:bodyPr/>
          <a:lstStyle/>
          <a:p>
            <a:pPr eaLnBrk="1" hangingPunct="1"/>
            <a:r>
              <a:rPr lang="tr-TR" b="1" dirty="0" smtClean="0">
                <a:solidFill>
                  <a:srgbClr val="0070C0"/>
                </a:solidFill>
                <a:ea typeface="+mn-ea"/>
                <a:cs typeface="+mn-cs"/>
              </a:rPr>
              <a:t>İNFLUENZA</a:t>
            </a:r>
            <a:r>
              <a:rPr lang="tr-TR" b="1" dirty="0" smtClean="0">
                <a:solidFill>
                  <a:schemeClr val="tx2">
                    <a:lumMod val="60000"/>
                    <a:lumOff val="40000"/>
                  </a:schemeClr>
                </a:solidFill>
                <a:ea typeface="+mn-ea"/>
                <a:cs typeface="+mn-cs"/>
              </a:rPr>
              <a:t> </a:t>
            </a:r>
            <a:endParaRPr lang="tr-TR" b="1" dirty="0">
              <a:solidFill>
                <a:schemeClr val="tx2">
                  <a:lumMod val="60000"/>
                  <a:lumOff val="40000"/>
                </a:schemeClr>
              </a:solidFill>
              <a:ea typeface="+mn-ea"/>
              <a:cs typeface="+mn-cs"/>
            </a:endParaRPr>
          </a:p>
        </p:txBody>
      </p:sp>
      <p:sp>
        <p:nvSpPr>
          <p:cNvPr id="24579" name="Rectangle 3"/>
          <p:cNvSpPr>
            <a:spLocks noGrp="1" noChangeArrowheads="1"/>
          </p:cNvSpPr>
          <p:nvPr>
            <p:ph type="body" sz="half" idx="2"/>
          </p:nvPr>
        </p:nvSpPr>
        <p:spPr>
          <a:xfrm>
            <a:off x="6696026" y="2183606"/>
            <a:ext cx="4787900" cy="3886200"/>
          </a:xfrm>
        </p:spPr>
        <p:txBody>
          <a:bodyPr/>
          <a:lstStyle/>
          <a:p>
            <a:pPr eaLnBrk="1" hangingPunct="1"/>
            <a:r>
              <a:rPr lang="tr-TR" sz="2800" dirty="0"/>
              <a:t>Zarflı tek zincirli RNA </a:t>
            </a:r>
            <a:r>
              <a:rPr lang="tr-TR" sz="2800" dirty="0" err="1"/>
              <a:t>virusu</a:t>
            </a:r>
            <a:endParaRPr lang="tr-TR" sz="2800" dirty="0"/>
          </a:p>
          <a:p>
            <a:pPr eaLnBrk="1" hangingPunct="1"/>
            <a:r>
              <a:rPr lang="tr-TR" sz="2800" dirty="0" err="1"/>
              <a:t>Orthomyxoviridae</a:t>
            </a:r>
            <a:endParaRPr lang="tr-TR" sz="2800" dirty="0"/>
          </a:p>
          <a:p>
            <a:pPr eaLnBrk="1" hangingPunct="1"/>
            <a:r>
              <a:rPr lang="tr-TR" sz="2800" dirty="0" err="1"/>
              <a:t>İnfluenza</a:t>
            </a:r>
            <a:r>
              <a:rPr lang="tr-TR" sz="2800" dirty="0"/>
              <a:t> A-B-C</a:t>
            </a:r>
          </a:p>
          <a:p>
            <a:pPr eaLnBrk="1" hangingPunct="1"/>
            <a:r>
              <a:rPr lang="tr-TR" sz="2800" dirty="0"/>
              <a:t>A ve B her yıl salgın yapabilir, A </a:t>
            </a:r>
            <a:r>
              <a:rPr lang="tr-TR" sz="2800" dirty="0" err="1"/>
              <a:t>pandemilere</a:t>
            </a:r>
            <a:r>
              <a:rPr lang="tr-TR" sz="2800" dirty="0"/>
              <a:t> neden olabilir</a:t>
            </a:r>
          </a:p>
          <a:p>
            <a:pPr eaLnBrk="1" hangingPunct="1"/>
            <a:r>
              <a:rPr lang="tr-TR" sz="2800" dirty="0"/>
              <a:t>C hafif hastalık</a:t>
            </a:r>
          </a:p>
          <a:p>
            <a:pPr eaLnBrk="1" hangingPunct="1"/>
            <a:endParaRPr lang="tr-TR" sz="2800" dirty="0"/>
          </a:p>
        </p:txBody>
      </p:sp>
      <p:pic>
        <p:nvPicPr>
          <p:cNvPr id="24580" name="Picture 4" descr="influenza 14"/>
          <p:cNvPicPr>
            <a:picLocks noGrp="1" noChangeAspect="1" noChangeArrowheads="1"/>
          </p:cNvPicPr>
          <p:nvPr>
            <p:ph type="clipArt" sz="half" idx="1"/>
          </p:nvPr>
        </p:nvPicPr>
        <p:blipFill>
          <a:blip r:embed="rId3" cstate="print"/>
          <a:srcRect/>
          <a:stretch>
            <a:fillRect/>
          </a:stretch>
        </p:blipFill>
        <p:spPr>
          <a:xfrm>
            <a:off x="857543" y="1981200"/>
            <a:ext cx="4656992" cy="4291013"/>
          </a:xfrm>
        </p:spPr>
      </p:pic>
    </p:spTree>
    <p:extLst>
      <p:ext uri="{BB962C8B-B14F-4D97-AF65-F5344CB8AC3E}">
        <p14:creationId xmlns="" xmlns:p14="http://schemas.microsoft.com/office/powerpoint/2010/main" val="29372510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4993" name="Picture 2"/>
          <p:cNvPicPr>
            <a:picLocks noChangeAspect="1" noChangeArrowheads="1"/>
          </p:cNvPicPr>
          <p:nvPr/>
        </p:nvPicPr>
        <p:blipFill>
          <a:blip r:embed="rId3"/>
          <a:srcRect l="4262" r="6796"/>
          <a:stretch>
            <a:fillRect/>
          </a:stretch>
        </p:blipFill>
        <p:spPr bwMode="auto">
          <a:xfrm>
            <a:off x="393894" y="1469570"/>
            <a:ext cx="11197883" cy="5174645"/>
          </a:xfrm>
          <a:prstGeom prst="rect">
            <a:avLst/>
          </a:prstGeom>
          <a:noFill/>
          <a:ln w="9525">
            <a:noFill/>
            <a:miter lim="800000"/>
            <a:headEnd/>
            <a:tailEnd/>
          </a:ln>
        </p:spPr>
      </p:pic>
      <p:sp>
        <p:nvSpPr>
          <p:cNvPr id="3" name="2 Metin kutusu"/>
          <p:cNvSpPr txBox="1"/>
          <p:nvPr/>
        </p:nvSpPr>
        <p:spPr>
          <a:xfrm>
            <a:off x="2133600" y="805543"/>
            <a:ext cx="8330294" cy="584775"/>
          </a:xfrm>
          <a:prstGeom prst="rect">
            <a:avLst/>
          </a:prstGeom>
          <a:noFill/>
        </p:spPr>
        <p:txBody>
          <a:bodyPr wrap="square" rtlCol="0">
            <a:spAutoFit/>
          </a:bodyPr>
          <a:lstStyle/>
          <a:p>
            <a:pPr algn="ctr"/>
            <a:r>
              <a:rPr lang="tr-TR" sz="3200" b="1" dirty="0" smtClean="0">
                <a:solidFill>
                  <a:srgbClr val="0070C0"/>
                </a:solidFill>
              </a:rPr>
              <a:t>İNFLUENZA VİRÜSÜNÜN YAPISI</a:t>
            </a:r>
            <a:endParaRPr lang="tr-TR" sz="3200" b="1" dirty="0">
              <a:solidFill>
                <a:srgbClr val="0070C0"/>
              </a:solidFill>
            </a:endParaRPr>
          </a:p>
        </p:txBody>
      </p:sp>
    </p:spTree>
    <p:extLst>
      <p:ext uri="{BB962C8B-B14F-4D97-AF65-F5344CB8AC3E}">
        <p14:creationId xmlns="" xmlns:p14="http://schemas.microsoft.com/office/powerpoint/2010/main" val="2462015951"/>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bwMode="black">
          <a:xfrm>
            <a:off x="2060171" y="932746"/>
            <a:ext cx="7772400" cy="750711"/>
          </a:xfrm>
          <a:effectLst>
            <a:outerShdw dist="35921" dir="2700000" algn="ctr" rotWithShape="0">
              <a:schemeClr val="bg2"/>
            </a:outerShdw>
          </a:effectLst>
        </p:spPr>
        <p:txBody>
          <a:bodyPr lIns="0" tIns="0" rIns="0" bIns="0" anchor="b"/>
          <a:lstStyle/>
          <a:p>
            <a:pPr defTabSz="677342" eaLnBrk="1" hangingPunct="1"/>
            <a:r>
              <a:rPr lang="tr-TR" sz="3600" b="1" dirty="0">
                <a:solidFill>
                  <a:srgbClr val="0070C0"/>
                </a:solidFill>
              </a:rPr>
              <a:t>İNFLUENZA</a:t>
            </a:r>
            <a:endParaRPr lang="en-US" sz="3600" dirty="0">
              <a:solidFill>
                <a:srgbClr val="0070C0"/>
              </a:solidFill>
            </a:endParaRPr>
          </a:p>
        </p:txBody>
      </p:sp>
      <p:sp>
        <p:nvSpPr>
          <p:cNvPr id="177155" name="Rectangle 3"/>
          <p:cNvSpPr>
            <a:spLocks noGrp="1" noChangeArrowheads="1"/>
          </p:cNvSpPr>
          <p:nvPr>
            <p:ph idx="1"/>
          </p:nvPr>
        </p:nvSpPr>
        <p:spPr>
          <a:xfrm>
            <a:off x="7076049" y="2223915"/>
            <a:ext cx="4515729" cy="3712650"/>
          </a:xfrm>
        </p:spPr>
        <p:txBody>
          <a:bodyPr/>
          <a:lstStyle/>
          <a:p>
            <a:pPr marL="254003" indent="-254003" defTabSz="677342" eaLnBrk="1" hangingPunct="1"/>
            <a:r>
              <a:rPr lang="en-US" sz="2133" dirty="0" err="1"/>
              <a:t>Ani</a:t>
            </a:r>
            <a:r>
              <a:rPr lang="en-US" sz="2133" dirty="0"/>
              <a:t> </a:t>
            </a:r>
            <a:r>
              <a:rPr lang="tr-TR" sz="2133" dirty="0"/>
              <a:t>Hastalık</a:t>
            </a:r>
            <a:endParaRPr lang="en-US" sz="2133" dirty="0"/>
          </a:p>
          <a:p>
            <a:pPr marL="605375" lvl="1" indent="-249770" defTabSz="677342" eaLnBrk="1" hangingPunct="1"/>
            <a:r>
              <a:rPr lang="en-US" sz="2000" dirty="0"/>
              <a:t>Her </a:t>
            </a:r>
            <a:r>
              <a:rPr lang="en-US" sz="2000" dirty="0" err="1"/>
              <a:t>yıl</a:t>
            </a:r>
            <a:r>
              <a:rPr lang="en-US" sz="2000" dirty="0"/>
              <a:t> </a:t>
            </a:r>
            <a:r>
              <a:rPr lang="en-US" sz="2000" dirty="0" err="1"/>
              <a:t>sonbahar</a:t>
            </a:r>
            <a:r>
              <a:rPr lang="en-US" sz="2000" dirty="0"/>
              <a:t>/</a:t>
            </a:r>
            <a:r>
              <a:rPr lang="en-US" sz="2000" dirty="0" err="1"/>
              <a:t>kış</a:t>
            </a:r>
            <a:r>
              <a:rPr lang="en-US" sz="2000" dirty="0"/>
              <a:t> </a:t>
            </a:r>
            <a:r>
              <a:rPr lang="en-US" sz="2000" dirty="0" err="1"/>
              <a:t>mevsiminde</a:t>
            </a:r>
            <a:r>
              <a:rPr lang="en-US" sz="2000" dirty="0"/>
              <a:t>  </a:t>
            </a:r>
            <a:r>
              <a:rPr lang="en-US" sz="2000" dirty="0">
                <a:sym typeface="Symbol" pitchFamily="18" charset="2"/>
              </a:rPr>
              <a:t>5 - </a:t>
            </a:r>
            <a:r>
              <a:rPr lang="en-US" sz="2000" dirty="0"/>
              <a:t>8 </a:t>
            </a:r>
            <a:r>
              <a:rPr lang="en-US" sz="2000" dirty="0" err="1"/>
              <a:t>hafta</a:t>
            </a:r>
            <a:r>
              <a:rPr lang="en-US" sz="2000" dirty="0"/>
              <a:t> süreli</a:t>
            </a:r>
            <a:r>
              <a:rPr lang="en-US" sz="2000" baseline="30000" dirty="0"/>
              <a:t>1</a:t>
            </a:r>
          </a:p>
          <a:p>
            <a:pPr marL="605375" lvl="1" indent="-249770" defTabSz="677342" eaLnBrk="1" hangingPunct="1"/>
            <a:r>
              <a:rPr lang="en-US" sz="2000" dirty="0" err="1"/>
              <a:t>Hızlı</a:t>
            </a:r>
            <a:r>
              <a:rPr lang="en-US" sz="2000" dirty="0"/>
              <a:t> </a:t>
            </a:r>
            <a:r>
              <a:rPr lang="en-US" sz="2000" dirty="0" err="1"/>
              <a:t>yayılım</a:t>
            </a:r>
            <a:endParaRPr lang="en-US" sz="2000" dirty="0"/>
          </a:p>
          <a:p>
            <a:pPr marL="605375" lvl="1" indent="-249770" defTabSz="677342" eaLnBrk="1" hangingPunct="1"/>
            <a:r>
              <a:rPr lang="en-US" sz="2000" dirty="0" err="1"/>
              <a:t>Beklenmeyen</a:t>
            </a:r>
            <a:r>
              <a:rPr lang="en-US" sz="2000" dirty="0"/>
              <a:t> </a:t>
            </a:r>
            <a:r>
              <a:rPr lang="en-US" sz="2000" dirty="0" err="1"/>
              <a:t>salgınlar</a:t>
            </a:r>
            <a:r>
              <a:rPr lang="tr-TR" sz="2000" dirty="0"/>
              <a:t> yapabilir</a:t>
            </a:r>
            <a:endParaRPr lang="en-US" sz="2000" dirty="0"/>
          </a:p>
          <a:p>
            <a:pPr marL="254003" indent="-254003" defTabSz="677342" eaLnBrk="1" hangingPunct="1"/>
            <a:r>
              <a:rPr lang="en-US" sz="2133" dirty="0" err="1"/>
              <a:t>Değişen</a:t>
            </a:r>
            <a:r>
              <a:rPr lang="en-US" sz="2133" dirty="0"/>
              <a:t> </a:t>
            </a:r>
            <a:r>
              <a:rPr lang="en-US" sz="2133" dirty="0" err="1"/>
              <a:t>yoğunlukta</a:t>
            </a:r>
            <a:r>
              <a:rPr lang="tr-TR" sz="2133" dirty="0"/>
              <a:t>   t</a:t>
            </a:r>
            <a:r>
              <a:rPr lang="en-US" sz="2133" dirty="0" err="1" smtClean="0"/>
              <a:t>üm</a:t>
            </a:r>
            <a:r>
              <a:rPr lang="en-US" sz="2133" dirty="0" smtClean="0"/>
              <a:t> </a:t>
            </a:r>
            <a:r>
              <a:rPr lang="en-US" sz="2133" dirty="0" err="1"/>
              <a:t>dünyada</a:t>
            </a:r>
            <a:r>
              <a:rPr lang="en-US" sz="2133" dirty="0"/>
              <a:t> </a:t>
            </a:r>
            <a:r>
              <a:rPr lang="en-US" sz="2133" dirty="0" err="1"/>
              <a:t>yaygın</a:t>
            </a:r>
            <a:endParaRPr lang="en-US" sz="2133" dirty="0"/>
          </a:p>
        </p:txBody>
      </p:sp>
      <p:pic>
        <p:nvPicPr>
          <p:cNvPr id="61443" name="Picture 4" descr="map"/>
          <p:cNvPicPr>
            <a:picLocks noChangeAspect="1" noChangeArrowheads="1"/>
          </p:cNvPicPr>
          <p:nvPr/>
        </p:nvPicPr>
        <p:blipFill>
          <a:blip r:embed="rId3"/>
          <a:srcRect/>
          <a:stretch>
            <a:fillRect/>
          </a:stretch>
        </p:blipFill>
        <p:spPr bwMode="invGray">
          <a:xfrm>
            <a:off x="816454" y="2259346"/>
            <a:ext cx="5288924" cy="3677219"/>
          </a:xfrm>
          <a:prstGeom prst="rect">
            <a:avLst/>
          </a:prstGeom>
          <a:noFill/>
          <a:ln w="9525">
            <a:solidFill>
              <a:srgbClr val="FFFFFF"/>
            </a:solidFill>
            <a:miter lim="800000"/>
            <a:headEnd/>
            <a:tailEnd/>
          </a:ln>
        </p:spPr>
      </p:pic>
      <p:sp>
        <p:nvSpPr>
          <p:cNvPr id="177157" name="Text Box 5"/>
          <p:cNvSpPr txBox="1">
            <a:spLocks noChangeArrowheads="1"/>
          </p:cNvSpPr>
          <p:nvPr/>
        </p:nvSpPr>
        <p:spPr bwMode="auto">
          <a:xfrm>
            <a:off x="6668223" y="6084717"/>
            <a:ext cx="3569632" cy="2837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244">
                <a:ea typeface="ＭＳ Ｐゴシック" charset="0"/>
              </a:rPr>
              <a:t>1. Cox NJ, et al. </a:t>
            </a:r>
            <a:r>
              <a:rPr lang="en-US" sz="1244" i="1">
                <a:ea typeface="ＭＳ Ｐゴシック" charset="0"/>
              </a:rPr>
              <a:t>Infect Dis Clin North Am.</a:t>
            </a:r>
            <a:r>
              <a:rPr lang="en-US" sz="1244">
                <a:ea typeface="ＭＳ Ｐゴシック" charset="0"/>
              </a:rPr>
              <a:t> 1998;12:29.</a:t>
            </a:r>
          </a:p>
        </p:txBody>
      </p:sp>
    </p:spTree>
    <p:extLst>
      <p:ext uri="{BB962C8B-B14F-4D97-AF65-F5344CB8AC3E}">
        <p14:creationId xmlns="" xmlns:p14="http://schemas.microsoft.com/office/powerpoint/2010/main" val="224257018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5139" name="Picture 5"/>
          <p:cNvPicPr>
            <a:picLocks noGrp="1" noChangeAspect="1" noChangeArrowheads="1"/>
          </p:cNvPicPr>
          <p:nvPr>
            <p:ph idx="4294967295"/>
          </p:nvPr>
        </p:nvPicPr>
        <p:blipFill rotWithShape="1">
          <a:blip r:embed="rId3">
            <a:extLst>
              <a:ext uri="{28A0092B-C50C-407E-A947-70E740481C1C}">
                <a14:useLocalDpi xmlns="" xmlns:a14="http://schemas.microsoft.com/office/drawing/2010/main" val="0"/>
              </a:ext>
            </a:extLst>
          </a:blip>
          <a:srcRect t="2914" b="3517"/>
          <a:stretch/>
        </p:blipFill>
        <p:spPr>
          <a:xfrm>
            <a:off x="2915477" y="2778444"/>
            <a:ext cx="3680121" cy="3764359"/>
          </a:xfrm>
          <a:prstGeom prst="rect">
            <a:avLst/>
          </a:prstGeom>
        </p:spPr>
      </p:pic>
      <p:sp>
        <p:nvSpPr>
          <p:cNvPr id="475138" name="Rectangle 4"/>
          <p:cNvSpPr>
            <a:spLocks noGrp="1" noChangeArrowheads="1"/>
          </p:cNvSpPr>
          <p:nvPr>
            <p:ph type="title" idx="4294967295"/>
          </p:nvPr>
        </p:nvSpPr>
        <p:spPr>
          <a:xfrm>
            <a:off x="226454" y="2208627"/>
            <a:ext cx="4351867" cy="1644247"/>
          </a:xfrm>
          <a:prstGeom prst="rect">
            <a:avLst/>
          </a:prstGeom>
        </p:spPr>
        <p:txBody>
          <a:bodyPr lIns="81280" tIns="40640" rIns="81280" bIns="40640"/>
          <a:lstStyle/>
          <a:p>
            <a:pPr eaLnBrk="1" hangingPunct="1"/>
            <a:r>
              <a:rPr lang="tr-TR" sz="2489" dirty="0"/>
              <a:t/>
            </a:r>
            <a:br>
              <a:rPr lang="tr-TR" sz="2489" dirty="0"/>
            </a:br>
            <a:r>
              <a:rPr lang="tr-TR" sz="2489" dirty="0"/>
              <a:t>Kişiden kişiye bulaşma; hapşırma, öksürük, havada asılı </a:t>
            </a:r>
            <a:r>
              <a:rPr lang="tr-TR" sz="2489" dirty="0" smtClean="0"/>
              <a:t>parçacıklar</a:t>
            </a:r>
            <a:endParaRPr lang="en-US" sz="2489" dirty="0"/>
          </a:p>
        </p:txBody>
      </p:sp>
      <p:pic>
        <p:nvPicPr>
          <p:cNvPr id="6" name="Picture 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077029" y="2208627"/>
            <a:ext cx="4315178" cy="433417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pic>
      <p:sp>
        <p:nvSpPr>
          <p:cNvPr id="7" name="Rectangle 4"/>
          <p:cNvSpPr txBox="1">
            <a:spLocks noChangeArrowheads="1"/>
          </p:cNvSpPr>
          <p:nvPr/>
        </p:nvSpPr>
        <p:spPr bwMode="auto">
          <a:xfrm>
            <a:off x="6595599" y="1192627"/>
            <a:ext cx="4463344" cy="1016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nchor="ctr"/>
          <a:lstStyle/>
          <a:p>
            <a:pPr algn="ctr"/>
            <a:r>
              <a:rPr lang="tr-TR" sz="2844" dirty="0">
                <a:solidFill>
                  <a:schemeClr val="tx2"/>
                </a:solidFill>
              </a:rPr>
              <a:t>Üzerinde </a:t>
            </a:r>
            <a:r>
              <a:rPr lang="tr-TR" sz="2844" dirty="0" err="1">
                <a:solidFill>
                  <a:schemeClr val="tx2"/>
                </a:solidFill>
              </a:rPr>
              <a:t>virus</a:t>
            </a:r>
            <a:r>
              <a:rPr lang="tr-TR" sz="2844" dirty="0">
                <a:solidFill>
                  <a:schemeClr val="tx2"/>
                </a:solidFill>
              </a:rPr>
              <a:t> olan eşyalara dokunmak</a:t>
            </a:r>
            <a:endParaRPr lang="en-US" sz="2844" dirty="0">
              <a:solidFill>
                <a:schemeClr val="tx2"/>
              </a:solidFill>
            </a:endParaRPr>
          </a:p>
        </p:txBody>
      </p:sp>
      <p:sp>
        <p:nvSpPr>
          <p:cNvPr id="8" name="Title 1"/>
          <p:cNvSpPr txBox="1">
            <a:spLocks/>
          </p:cNvSpPr>
          <p:nvPr/>
        </p:nvSpPr>
        <p:spPr>
          <a:xfrm>
            <a:off x="119269" y="1430348"/>
            <a:ext cx="6147582" cy="540557"/>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dirty="0" smtClean="0"/>
              <a:t> </a:t>
            </a:r>
            <a:r>
              <a:rPr lang="tr-TR" sz="3600" b="1" dirty="0" smtClean="0">
                <a:solidFill>
                  <a:srgbClr val="0070C0"/>
                </a:solidFill>
                <a:ea typeface="+mn-ea"/>
                <a:cs typeface="+mn-cs"/>
              </a:rPr>
              <a:t>Nasıl Bulaşır?</a:t>
            </a:r>
            <a:endParaRPr lang="en-US" sz="3600" b="1" dirty="0">
              <a:solidFill>
                <a:srgbClr val="0070C0"/>
              </a:solidFill>
              <a:ea typeface="+mn-ea"/>
              <a:cs typeface="+mn-cs"/>
            </a:endParaRPr>
          </a:p>
        </p:txBody>
      </p:sp>
    </p:spTree>
    <p:extLst>
      <p:ext uri="{BB962C8B-B14F-4D97-AF65-F5344CB8AC3E}">
        <p14:creationId xmlns="" xmlns:p14="http://schemas.microsoft.com/office/powerpoint/2010/main" val="178717196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100" fill="hold"/>
                                        <p:tgtEl>
                                          <p:spTgt spid="6"/>
                                        </p:tgtEl>
                                        <p:attrNameLst>
                                          <p:attrName>ppt_x</p:attrName>
                                        </p:attrNameLst>
                                      </p:cBhvr>
                                      <p:tavLst>
                                        <p:tav tm="0">
                                          <p:val>
                                            <p:strVal val="0-#ppt_w/2"/>
                                          </p:val>
                                        </p:tav>
                                        <p:tav tm="100000">
                                          <p:val>
                                            <p:strVal val="#ppt_x"/>
                                          </p:val>
                                        </p:tav>
                                      </p:tavLst>
                                    </p:anim>
                                    <p:anim calcmode="lin" valueType="num">
                                      <p:cBhvr additive="base">
                                        <p:cTn id="8" dur="11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100" fill="hold"/>
                                        <p:tgtEl>
                                          <p:spTgt spid="7"/>
                                        </p:tgtEl>
                                        <p:attrNameLst>
                                          <p:attrName>ppt_x</p:attrName>
                                        </p:attrNameLst>
                                      </p:cBhvr>
                                      <p:tavLst>
                                        <p:tav tm="0">
                                          <p:val>
                                            <p:strVal val="0-#ppt_w/2"/>
                                          </p:val>
                                        </p:tav>
                                        <p:tav tm="100000">
                                          <p:val>
                                            <p:strVal val="#ppt_x"/>
                                          </p:val>
                                        </p:tav>
                                      </p:tavLst>
                                    </p:anim>
                                    <p:anim calcmode="lin" valueType="num">
                                      <p:cBhvr additive="base">
                                        <p:cTn id="14" dur="11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a:xfrm>
            <a:off x="2209799" y="969418"/>
            <a:ext cx="7772400" cy="1016000"/>
          </a:xfrm>
        </p:spPr>
        <p:txBody>
          <a:bodyPr/>
          <a:lstStyle/>
          <a:p>
            <a:pPr defTabSz="677342" eaLnBrk="1" hangingPunct="1"/>
            <a:r>
              <a:rPr lang="en-US" sz="3600" b="1" dirty="0" err="1">
                <a:solidFill>
                  <a:srgbClr val="0070C0"/>
                </a:solidFill>
                <a:ea typeface="+mn-ea"/>
                <a:cs typeface="+mn-cs"/>
              </a:rPr>
              <a:t>Herkes</a:t>
            </a:r>
            <a:r>
              <a:rPr lang="en-US" sz="3600" b="1" dirty="0">
                <a:solidFill>
                  <a:srgbClr val="0070C0"/>
                </a:solidFill>
                <a:ea typeface="+mn-ea"/>
                <a:cs typeface="+mn-cs"/>
              </a:rPr>
              <a:t> </a:t>
            </a:r>
            <a:r>
              <a:rPr lang="tr-TR" sz="3600" b="1" dirty="0">
                <a:solidFill>
                  <a:srgbClr val="0070C0"/>
                </a:solidFill>
                <a:ea typeface="+mn-ea"/>
                <a:cs typeface="+mn-cs"/>
              </a:rPr>
              <a:t>R</a:t>
            </a:r>
            <a:r>
              <a:rPr lang="en-US" sz="3600" b="1" dirty="0" err="1">
                <a:solidFill>
                  <a:srgbClr val="0070C0"/>
                </a:solidFill>
                <a:ea typeface="+mn-ea"/>
                <a:cs typeface="+mn-cs"/>
              </a:rPr>
              <a:t>isk</a:t>
            </a:r>
            <a:r>
              <a:rPr lang="en-US" sz="3600" b="1" dirty="0">
                <a:solidFill>
                  <a:srgbClr val="0070C0"/>
                </a:solidFill>
                <a:ea typeface="+mn-ea"/>
                <a:cs typeface="+mn-cs"/>
              </a:rPr>
              <a:t> </a:t>
            </a:r>
            <a:r>
              <a:rPr lang="tr-TR" sz="3600" b="1" dirty="0">
                <a:solidFill>
                  <a:srgbClr val="0070C0"/>
                </a:solidFill>
                <a:ea typeface="+mn-ea"/>
                <a:cs typeface="+mn-cs"/>
              </a:rPr>
              <a:t>T</a:t>
            </a:r>
            <a:r>
              <a:rPr lang="en-US" sz="3600" b="1" dirty="0" err="1">
                <a:solidFill>
                  <a:srgbClr val="0070C0"/>
                </a:solidFill>
                <a:ea typeface="+mn-ea"/>
                <a:cs typeface="+mn-cs"/>
              </a:rPr>
              <a:t>aşır</a:t>
            </a:r>
            <a:endParaRPr lang="en-US" sz="3600" b="1" dirty="0">
              <a:solidFill>
                <a:srgbClr val="0070C0"/>
              </a:solidFill>
              <a:ea typeface="+mn-ea"/>
              <a:cs typeface="+mn-cs"/>
            </a:endParaRPr>
          </a:p>
        </p:txBody>
      </p:sp>
      <p:sp>
        <p:nvSpPr>
          <p:cNvPr id="178179" name="Rectangle 3"/>
          <p:cNvSpPr>
            <a:spLocks noGrp="1" noChangeArrowheads="1"/>
          </p:cNvSpPr>
          <p:nvPr>
            <p:ph idx="1"/>
          </p:nvPr>
        </p:nvSpPr>
        <p:spPr>
          <a:xfrm>
            <a:off x="1938866" y="1873250"/>
            <a:ext cx="8314267" cy="910167"/>
          </a:xfrm>
        </p:spPr>
        <p:txBody>
          <a:bodyPr/>
          <a:lstStyle/>
          <a:p>
            <a:pPr marL="403583" indent="-403583" algn="ctr" defTabSz="677342" eaLnBrk="1" hangingPunct="1">
              <a:buNone/>
            </a:pPr>
            <a:r>
              <a:rPr lang="en-US" sz="2667" dirty="0" err="1">
                <a:sym typeface="Symbol" pitchFamily="18" charset="2"/>
              </a:rPr>
              <a:t>Kuzey</a:t>
            </a:r>
            <a:r>
              <a:rPr lang="en-US" sz="2667" dirty="0">
                <a:sym typeface="Symbol" pitchFamily="18" charset="2"/>
              </a:rPr>
              <a:t> </a:t>
            </a:r>
            <a:r>
              <a:rPr lang="en-US" sz="2667" dirty="0" err="1">
                <a:sym typeface="Symbol" pitchFamily="18" charset="2"/>
              </a:rPr>
              <a:t>yarımkürede</a:t>
            </a:r>
            <a:r>
              <a:rPr lang="en-US" sz="2667" dirty="0">
                <a:sym typeface="Symbol" pitchFamily="18" charset="2"/>
              </a:rPr>
              <a:t> her </a:t>
            </a:r>
            <a:r>
              <a:rPr lang="en-US" sz="2667" dirty="0" err="1">
                <a:sym typeface="Symbol" pitchFamily="18" charset="2"/>
              </a:rPr>
              <a:t>yıl</a:t>
            </a:r>
            <a:r>
              <a:rPr lang="en-US" sz="2667" dirty="0">
                <a:sym typeface="Symbol" pitchFamily="18" charset="2"/>
              </a:rPr>
              <a:t> </a:t>
            </a:r>
            <a:r>
              <a:rPr lang="en-US" sz="2667" dirty="0"/>
              <a:t>100 </a:t>
            </a:r>
            <a:r>
              <a:rPr lang="en-US" sz="2667" dirty="0" err="1"/>
              <a:t>milyon</a:t>
            </a:r>
            <a:r>
              <a:rPr lang="en-US" sz="2667" dirty="0"/>
              <a:t> </a:t>
            </a:r>
            <a:r>
              <a:rPr lang="en-US" sz="2667" dirty="0" err="1"/>
              <a:t>kişi</a:t>
            </a:r>
            <a:r>
              <a:rPr lang="en-US" sz="2667" dirty="0"/>
              <a:t> </a:t>
            </a:r>
            <a:r>
              <a:rPr lang="en-US" sz="2667" dirty="0" err="1"/>
              <a:t>infekte</a:t>
            </a:r>
            <a:r>
              <a:rPr lang="en-US" sz="2667" dirty="0"/>
              <a:t> </a:t>
            </a:r>
            <a:r>
              <a:rPr lang="en-US" sz="2667" dirty="0" err="1"/>
              <a:t>olur</a:t>
            </a:r>
            <a:r>
              <a:rPr lang="en-US" sz="2667" dirty="0"/>
              <a:t>*</a:t>
            </a:r>
          </a:p>
        </p:txBody>
      </p:sp>
      <p:sp>
        <p:nvSpPr>
          <p:cNvPr id="178180" name="Text Box 4"/>
          <p:cNvSpPr txBox="1">
            <a:spLocks noChangeArrowheads="1"/>
          </p:cNvSpPr>
          <p:nvPr/>
        </p:nvSpPr>
        <p:spPr bwMode="auto">
          <a:xfrm>
            <a:off x="2953935" y="5724116"/>
            <a:ext cx="8452556" cy="74885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lIns="0">
            <a:spAutoFit/>
          </a:bodyPr>
          <a:lstStyle>
            <a:lvl1pPr>
              <a:defRPr sz="2400">
                <a:solidFill>
                  <a:schemeClr val="tx1"/>
                </a:solidFill>
                <a:latin typeface="Times New Roman" charset="0"/>
                <a:ea typeface="ＭＳ Ｐゴシック" charset="0"/>
              </a:defRPr>
            </a:lvl1pPr>
            <a:lvl2pPr marL="190500">
              <a:defRPr sz="2400">
                <a:solidFill>
                  <a:schemeClr val="tx1"/>
                </a:solidFill>
                <a:latin typeface="Times New Roman" charset="0"/>
                <a:ea typeface="ＭＳ Ｐゴシック" charset="0"/>
              </a:defRPr>
            </a:lvl2pPr>
            <a:lvl3pPr>
              <a:defRPr sz="2400">
                <a:solidFill>
                  <a:schemeClr val="tx1"/>
                </a:solidFill>
                <a:latin typeface="Times New Roman" charset="0"/>
                <a:ea typeface="ＭＳ Ｐゴシック" charset="0"/>
              </a:defRPr>
            </a:lvl3pPr>
            <a:lvl4pPr>
              <a:defRPr sz="2400">
                <a:solidFill>
                  <a:schemeClr val="tx1"/>
                </a:solidFill>
                <a:latin typeface="Times New Roman" charset="0"/>
                <a:ea typeface="ＭＳ Ｐゴシック" charset="0"/>
              </a:defRPr>
            </a:lvl4pPr>
            <a:lvl5pPr>
              <a:defRPr sz="2400">
                <a:solidFill>
                  <a:schemeClr val="tx1"/>
                </a:solidFill>
                <a:latin typeface="Times New Roman" charset="0"/>
                <a:ea typeface="ＭＳ Ｐゴシック" charset="0"/>
              </a:defRPr>
            </a:lvl5pPr>
            <a:lvl6pPr eaLnBrk="0" fontAlgn="base" hangingPunct="0">
              <a:spcBef>
                <a:spcPct val="0"/>
              </a:spcBef>
              <a:spcAft>
                <a:spcPct val="0"/>
              </a:spcAft>
              <a:defRPr sz="2400">
                <a:solidFill>
                  <a:schemeClr val="tx1"/>
                </a:solidFill>
                <a:latin typeface="Times New Roman" charset="0"/>
                <a:ea typeface="ＭＳ Ｐゴシック" charset="0"/>
              </a:defRPr>
            </a:lvl6pPr>
            <a:lvl7pPr eaLnBrk="0" fontAlgn="base" hangingPunct="0">
              <a:spcBef>
                <a:spcPct val="0"/>
              </a:spcBef>
              <a:spcAft>
                <a:spcPct val="0"/>
              </a:spcAft>
              <a:defRPr sz="2400">
                <a:solidFill>
                  <a:schemeClr val="tx1"/>
                </a:solidFill>
                <a:latin typeface="Times New Roman" charset="0"/>
                <a:ea typeface="ＭＳ Ｐゴシック" charset="0"/>
              </a:defRPr>
            </a:lvl7pPr>
            <a:lvl8pPr eaLnBrk="0" fontAlgn="base" hangingPunct="0">
              <a:spcBef>
                <a:spcPct val="0"/>
              </a:spcBef>
              <a:spcAft>
                <a:spcPct val="0"/>
              </a:spcAft>
              <a:defRPr sz="2400">
                <a:solidFill>
                  <a:schemeClr val="tx1"/>
                </a:solidFill>
                <a:latin typeface="Times New Roman" charset="0"/>
                <a:ea typeface="ＭＳ Ｐゴシック" charset="0"/>
              </a:defRPr>
            </a:lvl8pPr>
            <a:lvl9pPr eaLnBrk="0" fontAlgn="base" hangingPunct="0">
              <a:spcBef>
                <a:spcPct val="0"/>
              </a:spcBef>
              <a:spcAft>
                <a:spcPct val="0"/>
              </a:spcAft>
              <a:defRPr sz="2400">
                <a:solidFill>
                  <a:schemeClr val="tx1"/>
                </a:solidFill>
                <a:latin typeface="Times New Roman" charset="0"/>
                <a:ea typeface="ＭＳ Ｐゴシック" charset="0"/>
              </a:defRPr>
            </a:lvl9pPr>
          </a:lstStyle>
          <a:p>
            <a:pPr>
              <a:defRPr/>
            </a:pPr>
            <a:endParaRPr lang="en-US" sz="1422" dirty="0">
              <a:latin typeface="Arial" charset="0"/>
            </a:endParaRPr>
          </a:p>
          <a:p>
            <a:pPr algn="r">
              <a:defRPr/>
            </a:pPr>
            <a:r>
              <a:rPr lang="en-US" sz="1422" dirty="0">
                <a:latin typeface="Arial" charset="0"/>
              </a:rPr>
              <a:t>ESWI. http//</a:t>
            </a:r>
            <a:r>
              <a:rPr lang="en-US" sz="1422" dirty="0" err="1">
                <a:latin typeface="Arial" charset="0"/>
              </a:rPr>
              <a:t>www.eswi.org</a:t>
            </a:r>
            <a:r>
              <a:rPr lang="en-US" sz="1422" dirty="0">
                <a:latin typeface="Arial" charset="0"/>
              </a:rPr>
              <a:t>/library/bulletins/0499-4.html.</a:t>
            </a:r>
          </a:p>
          <a:p>
            <a:pPr algn="r">
              <a:defRPr/>
            </a:pPr>
            <a:r>
              <a:rPr lang="en-US" sz="1422" dirty="0">
                <a:latin typeface="Arial" charset="0"/>
              </a:rPr>
              <a:t>CDC. </a:t>
            </a:r>
            <a:r>
              <a:rPr lang="en-US" sz="1422" i="1" dirty="0">
                <a:latin typeface="Arial" charset="0"/>
              </a:rPr>
              <a:t>MMWR. </a:t>
            </a:r>
            <a:r>
              <a:rPr lang="en-US" sz="1422" dirty="0">
                <a:latin typeface="Arial" charset="0"/>
              </a:rPr>
              <a:t>2001;50(RR-04)1-46.</a:t>
            </a:r>
          </a:p>
        </p:txBody>
      </p:sp>
      <p:sp>
        <p:nvSpPr>
          <p:cNvPr id="178181" name="Rectangle 5"/>
          <p:cNvSpPr>
            <a:spLocks noChangeArrowheads="1"/>
          </p:cNvSpPr>
          <p:nvPr/>
        </p:nvSpPr>
        <p:spPr bwMode="auto">
          <a:xfrm>
            <a:off x="2188634" y="4840116"/>
            <a:ext cx="1793522"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en-US" sz="1600">
                <a:solidFill>
                  <a:srgbClr val="FFFFFF"/>
                </a:solidFill>
              </a:rPr>
              <a:t>1:10 </a:t>
            </a:r>
            <a:r>
              <a:rPr lang="tr-TR" sz="1600">
                <a:solidFill>
                  <a:srgbClr val="FFFFFF"/>
                </a:solidFill>
              </a:rPr>
              <a:t>erişkin</a:t>
            </a:r>
            <a:endParaRPr lang="en-US" sz="1600">
              <a:solidFill>
                <a:srgbClr val="FFFFFF"/>
              </a:solidFill>
            </a:endParaRPr>
          </a:p>
        </p:txBody>
      </p:sp>
      <p:sp>
        <p:nvSpPr>
          <p:cNvPr id="178182" name="Rectangle 6"/>
          <p:cNvSpPr>
            <a:spLocks noChangeArrowheads="1"/>
          </p:cNvSpPr>
          <p:nvPr/>
        </p:nvSpPr>
        <p:spPr bwMode="auto">
          <a:xfrm>
            <a:off x="5308605" y="4840116"/>
            <a:ext cx="1538111"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en-US" sz="1600">
                <a:solidFill>
                  <a:srgbClr val="FFFFFF"/>
                </a:solidFill>
              </a:rPr>
              <a:t>1:3 </a:t>
            </a:r>
            <a:r>
              <a:rPr lang="tr-TR" sz="1600">
                <a:solidFill>
                  <a:srgbClr val="FFFFFF"/>
                </a:solidFill>
              </a:rPr>
              <a:t>çocuk</a:t>
            </a:r>
            <a:endParaRPr lang="en-US" sz="1600">
              <a:solidFill>
                <a:srgbClr val="FFFFFF"/>
              </a:solidFill>
            </a:endParaRPr>
          </a:p>
        </p:txBody>
      </p:sp>
      <p:sp>
        <p:nvSpPr>
          <p:cNvPr id="178183" name="Rectangle 7"/>
          <p:cNvSpPr>
            <a:spLocks noChangeArrowheads="1"/>
          </p:cNvSpPr>
          <p:nvPr/>
        </p:nvSpPr>
        <p:spPr bwMode="auto">
          <a:xfrm>
            <a:off x="7919156" y="4840113"/>
            <a:ext cx="2326923"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tr-TR" sz="1600">
                <a:solidFill>
                  <a:srgbClr val="FFFFFF"/>
                </a:solidFill>
              </a:rPr>
              <a:t>USA </a:t>
            </a:r>
            <a:r>
              <a:rPr lang="ja-JP" altLang="tr-TR" sz="1600">
                <a:solidFill>
                  <a:srgbClr val="FFFFFF"/>
                </a:solidFill>
              </a:rPr>
              <a:t>‘</a:t>
            </a:r>
            <a:r>
              <a:rPr lang="tr-TR" altLang="ja-JP" sz="1600">
                <a:solidFill>
                  <a:srgbClr val="FFFFFF"/>
                </a:solidFill>
              </a:rPr>
              <a:t>da </a:t>
            </a:r>
            <a:r>
              <a:rPr lang="en-US" altLang="ja-JP" sz="1600">
                <a:solidFill>
                  <a:srgbClr val="FFFFFF"/>
                </a:solidFill>
              </a:rPr>
              <a:t>10,000-40,000 </a:t>
            </a:r>
            <a:r>
              <a:rPr lang="tr-TR" altLang="ja-JP" sz="1600">
                <a:solidFill>
                  <a:srgbClr val="FFFFFF"/>
                </a:solidFill>
              </a:rPr>
              <a:t>ölüm</a:t>
            </a:r>
            <a:endParaRPr lang="en-US" sz="1600">
              <a:solidFill>
                <a:srgbClr val="FFFFFF"/>
              </a:solidFill>
            </a:endParaRPr>
          </a:p>
        </p:txBody>
      </p:sp>
      <p:pic>
        <p:nvPicPr>
          <p:cNvPr id="64519" name="Picture 8" descr="BottleMenatRisk"/>
          <p:cNvPicPr>
            <a:picLocks noChangeAspect="1" noChangeArrowheads="1"/>
          </p:cNvPicPr>
          <p:nvPr/>
        </p:nvPicPr>
        <p:blipFill>
          <a:blip r:embed="rId3" cstate="print"/>
          <a:srcRect/>
          <a:stretch>
            <a:fillRect/>
          </a:stretch>
        </p:blipFill>
        <p:spPr bwMode="invGray">
          <a:xfrm>
            <a:off x="1195916" y="2784196"/>
            <a:ext cx="8786283" cy="2790306"/>
          </a:xfrm>
          <a:prstGeom prst="rect">
            <a:avLst/>
          </a:prstGeom>
          <a:noFill/>
          <a:ln w="12700">
            <a:solidFill>
              <a:schemeClr val="folHlink"/>
            </a:solidFill>
            <a:miter lim="800000"/>
            <a:headEnd/>
            <a:tailEnd/>
          </a:ln>
        </p:spPr>
      </p:pic>
    </p:spTree>
    <p:extLst>
      <p:ext uri="{BB962C8B-B14F-4D97-AF65-F5344CB8AC3E}">
        <p14:creationId xmlns="" xmlns:p14="http://schemas.microsoft.com/office/powerpoint/2010/main" val="230493279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indent="0" algn="ctr">
              <a:buNone/>
            </a:pPr>
            <a:r>
              <a:rPr lang="tr-TR" sz="3600" b="1" dirty="0" err="1" smtClean="0">
                <a:solidFill>
                  <a:srgbClr val="0070C0"/>
                </a:solidFill>
              </a:rPr>
              <a:t>İnfluenza</a:t>
            </a:r>
            <a:r>
              <a:rPr lang="tr-TR" sz="3600" b="1" dirty="0" smtClean="0">
                <a:solidFill>
                  <a:srgbClr val="0070C0"/>
                </a:solidFill>
              </a:rPr>
              <a:t> </a:t>
            </a:r>
            <a:r>
              <a:rPr lang="tr-TR" sz="3600" b="1" dirty="0">
                <a:solidFill>
                  <a:srgbClr val="0070C0"/>
                </a:solidFill>
              </a:rPr>
              <a:t>Vaka Tanımı</a:t>
            </a:r>
          </a:p>
          <a:p>
            <a:pPr marL="0" indent="0">
              <a:buNone/>
            </a:pPr>
            <a:endParaRPr lang="tr-TR" dirty="0">
              <a:solidFill>
                <a:schemeClr val="tx2">
                  <a:lumMod val="40000"/>
                  <a:lumOff val="60000"/>
                </a:schemeClr>
              </a:solidFill>
            </a:endParaRPr>
          </a:p>
          <a:p>
            <a:r>
              <a:rPr lang="tr-TR" dirty="0"/>
              <a:t>Kişide başka bir nedenle açıklanamayan; ani başlangıçlı ateş (&gt;38°C)/ateş öyküsü ve öksürük ve/veya boğaz ağrısı ile karakterize hastalık</a:t>
            </a:r>
            <a:endParaRPr lang="tr-TR" b="1" dirty="0"/>
          </a:p>
        </p:txBody>
      </p:sp>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7</a:t>
            </a:fld>
            <a:endParaRPr lang="tr-TR"/>
          </a:p>
        </p:txBody>
      </p:sp>
    </p:spTree>
    <p:extLst>
      <p:ext uri="{BB962C8B-B14F-4D97-AF65-F5344CB8AC3E}">
        <p14:creationId xmlns="" xmlns:p14="http://schemas.microsoft.com/office/powerpoint/2010/main" val="17349940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051538" y="1176351"/>
            <a:ext cx="8229600" cy="724942"/>
          </a:xfrm>
        </p:spPr>
        <p:txBody>
          <a:bodyPr/>
          <a:lstStyle/>
          <a:p>
            <a:r>
              <a:rPr lang="tr-TR" sz="3600" b="1" dirty="0" smtClean="0">
                <a:solidFill>
                  <a:srgbClr val="0070C0"/>
                </a:solidFill>
                <a:ea typeface="+mn-ea"/>
                <a:cs typeface="+mn-cs"/>
              </a:rPr>
              <a:t>Komplike Olmayan </a:t>
            </a:r>
            <a:r>
              <a:rPr lang="tr-TR" sz="3600" b="1" dirty="0" err="1" smtClean="0">
                <a:solidFill>
                  <a:srgbClr val="0070C0"/>
                </a:solidFill>
                <a:ea typeface="+mn-ea"/>
                <a:cs typeface="+mn-cs"/>
              </a:rPr>
              <a:t>İnfluenza</a:t>
            </a:r>
            <a:endParaRPr lang="tr-TR" sz="3600" b="1" dirty="0">
              <a:solidFill>
                <a:srgbClr val="0070C0"/>
              </a:solidFill>
              <a:ea typeface="+mn-ea"/>
              <a:cs typeface="+mn-cs"/>
            </a:endParaRPr>
          </a:p>
        </p:txBody>
      </p:sp>
      <p:sp>
        <p:nvSpPr>
          <p:cNvPr id="3" name="2 İçerik Yer Tutucusu"/>
          <p:cNvSpPr>
            <a:spLocks noGrp="1"/>
          </p:cNvSpPr>
          <p:nvPr>
            <p:ph idx="1"/>
          </p:nvPr>
        </p:nvSpPr>
        <p:spPr>
          <a:xfrm>
            <a:off x="609600" y="2138289"/>
            <a:ext cx="10972800" cy="3987875"/>
          </a:xfrm>
        </p:spPr>
        <p:txBody>
          <a:bodyPr/>
          <a:lstStyle/>
          <a:p>
            <a:r>
              <a:rPr lang="tr-TR" dirty="0" smtClean="0"/>
              <a:t>Ateş 37.8 - 40° C</a:t>
            </a:r>
          </a:p>
          <a:p>
            <a:r>
              <a:rPr lang="tr-TR" dirty="0" smtClean="0"/>
              <a:t>Kuru öksürük, boğaz ağrısı, burun akıntısı</a:t>
            </a:r>
          </a:p>
          <a:p>
            <a:r>
              <a:rPr lang="tr-TR" dirty="0" err="1" smtClean="0"/>
              <a:t>Afebril</a:t>
            </a:r>
            <a:r>
              <a:rPr lang="tr-TR" dirty="0" smtClean="0"/>
              <a:t> formları diğer virüs solunum yolu enfeksiyonları ile karışabilir</a:t>
            </a:r>
          </a:p>
          <a:p>
            <a:r>
              <a:rPr lang="tr-TR" dirty="0" smtClean="0"/>
              <a:t>Bulantı kusma, ishal çocuklarda daha sık</a:t>
            </a:r>
            <a:endParaRPr lang="tr-TR" dirty="0"/>
          </a:p>
        </p:txBody>
      </p:sp>
    </p:spTree>
    <p:extLst>
      <p:ext uri="{BB962C8B-B14F-4D97-AF65-F5344CB8AC3E}">
        <p14:creationId xmlns="" xmlns:p14="http://schemas.microsoft.com/office/powerpoint/2010/main" val="2348084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709352" y="1926771"/>
            <a:ext cx="10972800" cy="4201886"/>
          </a:xfrm>
        </p:spPr>
        <p:txBody>
          <a:bodyPr/>
          <a:lstStyle/>
          <a:p>
            <a:r>
              <a:rPr lang="tr-TR" dirty="0" smtClean="0"/>
              <a:t>Aşılama, gripten korunma yollarından biridir. </a:t>
            </a:r>
          </a:p>
          <a:p>
            <a:r>
              <a:rPr lang="tr-TR" dirty="0" smtClean="0"/>
              <a:t>Özellikle risk grubunda bulunanlar grip aşılarını grip mevsimi boyunca yaptırabilirler.</a:t>
            </a:r>
          </a:p>
          <a:p>
            <a:r>
              <a:rPr lang="tr-TR" dirty="0" smtClean="0"/>
              <a:t>Gripten korunmanın en önemli yolu kişisel hijyen kurallarına dikkat etmek ve ellerin bol su ve sabun ile yıkanmasıdır.</a:t>
            </a:r>
          </a:p>
          <a:p>
            <a:r>
              <a:rPr lang="tr-TR" dirty="0" smtClean="0"/>
              <a:t>Kalabalık ortamlarda uzun süre bulunmak grip bulaşmasında etkili olduğundan, gerekli olmadıkça bu gibi ortamlardan uzak durulması önerilmektedir.</a:t>
            </a:r>
          </a:p>
          <a:p>
            <a:endParaRPr lang="tr-TR" sz="2000" dirty="0"/>
          </a:p>
        </p:txBody>
      </p:sp>
      <p:sp>
        <p:nvSpPr>
          <p:cNvPr id="4" name="1 Başlık"/>
          <p:cNvSpPr>
            <a:spLocks noGrp="1"/>
          </p:cNvSpPr>
          <p:nvPr>
            <p:ph type="title"/>
          </p:nvPr>
        </p:nvSpPr>
        <p:spPr>
          <a:xfrm>
            <a:off x="592975" y="936172"/>
            <a:ext cx="10972800" cy="762000"/>
          </a:xfrm>
        </p:spPr>
        <p:txBody>
          <a:bodyPr/>
          <a:lstStyle/>
          <a:p>
            <a:r>
              <a:rPr lang="tr-TR" sz="3600" b="1" dirty="0" smtClean="0">
                <a:solidFill>
                  <a:srgbClr val="0070C0"/>
                </a:solidFill>
              </a:rPr>
              <a:t>Gribe Karşı Alınacak Önlemler-1 </a:t>
            </a:r>
            <a:endParaRPr lang="tr-TR" sz="3600" dirty="0">
              <a:solidFill>
                <a:srgbClr val="0070C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121229"/>
            <a:ext cx="10972800" cy="740227"/>
          </a:xfrm>
        </p:spPr>
        <p:txBody>
          <a:bodyPr/>
          <a:lstStyle/>
          <a:p>
            <a:r>
              <a:rPr lang="tr-TR" sz="3600" b="1" dirty="0" smtClean="0">
                <a:solidFill>
                  <a:srgbClr val="0070C0"/>
                </a:solidFill>
              </a:rPr>
              <a:t>Gribe Karşı Alınacak Önlemler-2 </a:t>
            </a:r>
            <a:endParaRPr lang="tr-TR" sz="3600" dirty="0">
              <a:solidFill>
                <a:srgbClr val="0070C0"/>
              </a:solidFill>
            </a:endParaRPr>
          </a:p>
        </p:txBody>
      </p:sp>
      <p:sp>
        <p:nvSpPr>
          <p:cNvPr id="3" name="2 İçerik Yer Tutucusu"/>
          <p:cNvSpPr>
            <a:spLocks noGrp="1"/>
          </p:cNvSpPr>
          <p:nvPr>
            <p:ph idx="1"/>
          </p:nvPr>
        </p:nvSpPr>
        <p:spPr>
          <a:xfrm>
            <a:off x="609600" y="2155371"/>
            <a:ext cx="10972800" cy="3970793"/>
          </a:xfrm>
        </p:spPr>
        <p:txBody>
          <a:bodyPr/>
          <a:lstStyle/>
          <a:p>
            <a:r>
              <a:rPr lang="tr-TR" dirty="0" smtClean="0"/>
              <a:t>Hasta kişiler ile yakın temastan kaçınılmalıdır.</a:t>
            </a:r>
          </a:p>
          <a:p>
            <a:r>
              <a:rPr lang="tr-TR" dirty="0" smtClean="0"/>
              <a:t>Ağız, burun ve gözlere kirli eller ile temas edilmemelidir.</a:t>
            </a:r>
          </a:p>
          <a:p>
            <a:r>
              <a:rPr lang="tr-TR" dirty="0" smtClean="0"/>
              <a:t>Hastanın temas ettiği veya virüsün bulaşmış olabileceği sık kullanılan ve dokunulan yüzeyler sık sık temizlenmelidir.</a:t>
            </a:r>
          </a:p>
          <a:p>
            <a:r>
              <a:rPr lang="tr-TR" dirty="0" smtClean="0"/>
              <a:t>Grip benzeri bir hastalık geçirildiğinde evde istirahat etmelidir.</a:t>
            </a:r>
          </a:p>
          <a:p>
            <a:endParaRPr lang="tr-T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99233" y="870857"/>
            <a:ext cx="10972800" cy="751114"/>
          </a:xfrm>
        </p:spPr>
        <p:txBody>
          <a:bodyPr/>
          <a:lstStyle/>
          <a:p>
            <a:r>
              <a:rPr lang="tr-TR" sz="3600" b="1" dirty="0" smtClean="0">
                <a:solidFill>
                  <a:srgbClr val="0070C0"/>
                </a:solidFill>
              </a:rPr>
              <a:t>Grip  Tedavisi </a:t>
            </a:r>
            <a:endParaRPr lang="tr-TR" sz="3600" dirty="0">
              <a:solidFill>
                <a:srgbClr val="0070C0"/>
              </a:solidFill>
            </a:endParaRPr>
          </a:p>
        </p:txBody>
      </p:sp>
      <p:sp>
        <p:nvSpPr>
          <p:cNvPr id="3" name="2 İçerik Yer Tutucusu"/>
          <p:cNvSpPr>
            <a:spLocks noGrp="1"/>
          </p:cNvSpPr>
          <p:nvPr>
            <p:ph idx="1"/>
          </p:nvPr>
        </p:nvSpPr>
        <p:spPr>
          <a:xfrm>
            <a:off x="391886" y="1730830"/>
            <a:ext cx="11212285" cy="4426372"/>
          </a:xfrm>
        </p:spPr>
        <p:txBody>
          <a:bodyPr/>
          <a:lstStyle/>
          <a:p>
            <a:pPr lvl="1" algn="just">
              <a:buNone/>
            </a:pPr>
            <a:r>
              <a:rPr lang="tr-TR" sz="2400" dirty="0" smtClean="0"/>
              <a:t>			</a:t>
            </a:r>
            <a:r>
              <a:rPr lang="tr-TR" dirty="0" smtClean="0"/>
              <a:t>Gribin genellikle belirtilerine yönelik, hastanın konforunu sağlayıcı tedavi verilmektedir. </a:t>
            </a:r>
          </a:p>
          <a:p>
            <a:pPr lvl="1" algn="just">
              <a:buNone/>
            </a:pPr>
            <a:r>
              <a:rPr lang="tr-TR" dirty="0" smtClean="0"/>
              <a:t>			Hekim tavsiyesi dışında ilaç kullanılmamalıdır. Antibiyotikler gribi tedavi etmezler. </a:t>
            </a:r>
          </a:p>
          <a:p>
            <a:pPr lvl="1" algn="just">
              <a:buNone/>
            </a:pPr>
            <a:r>
              <a:rPr lang="tr-TR" dirty="0" smtClean="0"/>
              <a:t>			Risk grubundakiler, hamileler, kronik hastalığı bulunanlar ve belirtilerin ağır seyrettiği hastalar (nefes darlığı, göğüs ağrısı, bilinç bulanıklığı, yüksek ateş, öksürük) kesinlikle hekime başvurmalı ve hekim gerekli görürse virüse yönelik ilaç kullanmalıdır. </a:t>
            </a:r>
            <a:r>
              <a:rPr lang="tr-TR" dirty="0" err="1" smtClean="0"/>
              <a:t>Antiviral</a:t>
            </a:r>
            <a:r>
              <a:rPr lang="tr-TR" dirty="0" smtClean="0"/>
              <a:t> ilaçlar aile hekimleri tarafından ücretsiz olarak temin edilmektedir.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967408" y="1057007"/>
            <a:ext cx="10363200" cy="771794"/>
          </a:xfrm>
        </p:spPr>
        <p:txBody>
          <a:bodyPr/>
          <a:lstStyle/>
          <a:p>
            <a:r>
              <a:rPr lang="tr-TR" sz="3600" b="1" dirty="0" err="1" smtClean="0">
                <a:solidFill>
                  <a:srgbClr val="0070C0"/>
                </a:solidFill>
              </a:rPr>
              <a:t>Antiviral</a:t>
            </a:r>
            <a:r>
              <a:rPr lang="tr-TR" sz="3600" b="1" dirty="0" smtClean="0">
                <a:solidFill>
                  <a:srgbClr val="0070C0"/>
                </a:solidFill>
              </a:rPr>
              <a:t> Tedavi</a:t>
            </a:r>
            <a:endParaRPr lang="tr-TR" sz="3600" b="1" dirty="0">
              <a:solidFill>
                <a:srgbClr val="0070C0"/>
              </a:solidFill>
            </a:endParaRPr>
          </a:p>
        </p:txBody>
      </p:sp>
      <p:sp>
        <p:nvSpPr>
          <p:cNvPr id="3" name="Alt Başlık 2"/>
          <p:cNvSpPr>
            <a:spLocks noGrp="1"/>
          </p:cNvSpPr>
          <p:nvPr>
            <p:ph type="subTitle" idx="1"/>
          </p:nvPr>
        </p:nvSpPr>
        <p:spPr>
          <a:xfrm>
            <a:off x="675862" y="1926771"/>
            <a:ext cx="10416208" cy="3461658"/>
          </a:xfrm>
        </p:spPr>
        <p:txBody>
          <a:bodyPr/>
          <a:lstStyle/>
          <a:p>
            <a:pPr algn="l"/>
            <a:endParaRPr lang="tr-TR" sz="2400" dirty="0">
              <a:solidFill>
                <a:schemeClr val="tx1"/>
              </a:solidFill>
            </a:endParaRPr>
          </a:p>
          <a:p>
            <a:pPr marL="342900" indent="-342900" algn="l">
              <a:buFont typeface="Arial" pitchFamily="34" charset="0"/>
              <a:buChar char="•"/>
            </a:pPr>
            <a:r>
              <a:rPr lang="tr-TR" sz="2800" dirty="0">
                <a:solidFill>
                  <a:schemeClr val="tx1"/>
                </a:solidFill>
              </a:rPr>
              <a:t>Tedaviye 48 saat içinde başlanmalıdır.</a:t>
            </a:r>
          </a:p>
          <a:p>
            <a:pPr marL="342900" indent="-342900" algn="l">
              <a:buFont typeface="Arial" pitchFamily="34" charset="0"/>
              <a:buChar char="•"/>
            </a:pPr>
            <a:r>
              <a:rPr lang="tr-TR" sz="2800" dirty="0" err="1" smtClean="0">
                <a:solidFill>
                  <a:schemeClr val="tx1"/>
                </a:solidFill>
              </a:rPr>
              <a:t>Hospitalizasyon</a:t>
            </a:r>
            <a:r>
              <a:rPr lang="tr-TR" sz="2800" dirty="0" smtClean="0">
                <a:solidFill>
                  <a:schemeClr val="tx1"/>
                </a:solidFill>
              </a:rPr>
              <a:t> gereken </a:t>
            </a:r>
            <a:r>
              <a:rPr lang="tr-TR" sz="2800" dirty="0">
                <a:solidFill>
                  <a:schemeClr val="tx1"/>
                </a:solidFill>
              </a:rPr>
              <a:t>,ciddi ,ilerleyici komplike gidiş düşünülen tüm hastalara önceki sağlık durumu ve aşılanma durumuna bakılmaksızın uygulanmalıdır. </a:t>
            </a:r>
          </a:p>
          <a:p>
            <a:pPr marL="342900" indent="-342900" algn="l">
              <a:buFont typeface="Arial" pitchFamily="34" charset="0"/>
              <a:buChar char="•"/>
            </a:pPr>
            <a:r>
              <a:rPr lang="tr-TR" sz="2800" dirty="0" err="1" smtClean="0">
                <a:solidFill>
                  <a:schemeClr val="tx1"/>
                </a:solidFill>
              </a:rPr>
              <a:t>İnfluenza</a:t>
            </a:r>
            <a:r>
              <a:rPr lang="tr-TR" sz="2800" dirty="0" smtClean="0">
                <a:solidFill>
                  <a:schemeClr val="tx1"/>
                </a:solidFill>
              </a:rPr>
              <a:t> komplikasyonu </a:t>
            </a:r>
            <a:r>
              <a:rPr lang="tr-TR" sz="2800" dirty="0">
                <a:solidFill>
                  <a:schemeClr val="tx1"/>
                </a:solidFill>
              </a:rPr>
              <a:t>için yüksek riskli tüm hasta gruplarına erken </a:t>
            </a:r>
            <a:r>
              <a:rPr lang="tr-TR" sz="2800" dirty="0" err="1">
                <a:solidFill>
                  <a:schemeClr val="tx1"/>
                </a:solidFill>
              </a:rPr>
              <a:t>antiviraltedavi</a:t>
            </a:r>
            <a:r>
              <a:rPr lang="tr-TR" sz="2800" dirty="0">
                <a:solidFill>
                  <a:schemeClr val="tx1"/>
                </a:solidFill>
              </a:rPr>
              <a:t> verilmelidir.</a:t>
            </a:r>
          </a:p>
          <a:p>
            <a:pPr marL="342900" indent="-342900" algn="l">
              <a:buFont typeface="Arial" pitchFamily="34" charset="0"/>
              <a:buChar char="•"/>
            </a:pPr>
            <a:endParaRPr lang="tr-TR" sz="2400" dirty="0">
              <a:solidFill>
                <a:schemeClr val="tx1"/>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12</a:t>
            </a:fld>
            <a:endParaRPr lang="tr-TR"/>
          </a:p>
        </p:txBody>
      </p:sp>
    </p:spTree>
    <p:extLst>
      <p:ext uri="{BB962C8B-B14F-4D97-AF65-F5344CB8AC3E}">
        <p14:creationId xmlns="" xmlns:p14="http://schemas.microsoft.com/office/powerpoint/2010/main" val="2887130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219200" y="1043754"/>
            <a:ext cx="10363200" cy="745289"/>
          </a:xfrm>
        </p:spPr>
        <p:txBody>
          <a:bodyPr/>
          <a:lstStyle/>
          <a:p>
            <a:r>
              <a:rPr lang="tr-TR" sz="3600" b="1" dirty="0" err="1" smtClean="0">
                <a:solidFill>
                  <a:srgbClr val="0070C0"/>
                </a:solidFill>
              </a:rPr>
              <a:t>Antiviral</a:t>
            </a:r>
            <a:r>
              <a:rPr lang="tr-TR" sz="3600" b="1" dirty="0" smtClean="0">
                <a:solidFill>
                  <a:srgbClr val="0070C0"/>
                </a:solidFill>
              </a:rPr>
              <a:t> İlaçlar</a:t>
            </a:r>
            <a:r>
              <a:rPr lang="tr-TR" sz="3600" b="1" dirty="0">
                <a:solidFill>
                  <a:srgbClr val="0070C0"/>
                </a:solidFill>
              </a:rPr>
              <a:t/>
            </a:r>
            <a:br>
              <a:rPr lang="tr-TR" sz="3600" b="1" dirty="0">
                <a:solidFill>
                  <a:srgbClr val="0070C0"/>
                </a:solidFill>
              </a:rPr>
            </a:br>
            <a:endParaRPr lang="tr-TR" sz="3600" b="1" dirty="0">
              <a:solidFill>
                <a:srgbClr val="0070C0"/>
              </a:solidFill>
            </a:endParaRPr>
          </a:p>
        </p:txBody>
      </p:sp>
      <p:sp>
        <p:nvSpPr>
          <p:cNvPr id="3" name="Alt Başlık 2"/>
          <p:cNvSpPr>
            <a:spLocks noGrp="1"/>
          </p:cNvSpPr>
          <p:nvPr>
            <p:ph type="subTitle" idx="1"/>
          </p:nvPr>
        </p:nvSpPr>
        <p:spPr>
          <a:xfrm>
            <a:off x="653143" y="2481943"/>
            <a:ext cx="11059886" cy="2500873"/>
          </a:xfrm>
        </p:spPr>
        <p:txBody>
          <a:bodyPr/>
          <a:lstStyle/>
          <a:p>
            <a:pPr marL="457200" indent="-457200" algn="l">
              <a:buFont typeface="Arial" pitchFamily="34" charset="0"/>
              <a:buChar char="•"/>
            </a:pPr>
            <a:r>
              <a:rPr lang="tr-TR" sz="2800" dirty="0" err="1" smtClean="0">
                <a:solidFill>
                  <a:schemeClr val="tx1"/>
                </a:solidFill>
              </a:rPr>
              <a:t>Oseltamivir</a:t>
            </a:r>
            <a:r>
              <a:rPr lang="tr-TR" sz="2800" dirty="0" smtClean="0">
                <a:solidFill>
                  <a:schemeClr val="tx1"/>
                </a:solidFill>
              </a:rPr>
              <a:t>  tablet</a:t>
            </a:r>
            <a:endParaRPr lang="tr-TR" sz="2800" dirty="0">
              <a:solidFill>
                <a:schemeClr val="tx1"/>
              </a:solidFill>
            </a:endParaRPr>
          </a:p>
          <a:p>
            <a:pPr marL="457200" indent="-457200" algn="l">
              <a:buFont typeface="Arial" pitchFamily="34" charset="0"/>
              <a:buChar char="•"/>
            </a:pPr>
            <a:r>
              <a:rPr lang="tr-TR" sz="2800" dirty="0" err="1" smtClean="0">
                <a:solidFill>
                  <a:schemeClr val="tx1"/>
                </a:solidFill>
              </a:rPr>
              <a:t>Zanamivir</a:t>
            </a:r>
            <a:r>
              <a:rPr lang="tr-TR" sz="2800" dirty="0" smtClean="0">
                <a:solidFill>
                  <a:schemeClr val="tx1"/>
                </a:solidFill>
              </a:rPr>
              <a:t>  </a:t>
            </a:r>
            <a:r>
              <a:rPr lang="tr-TR" sz="2800" dirty="0" err="1" smtClean="0">
                <a:solidFill>
                  <a:schemeClr val="tx1"/>
                </a:solidFill>
              </a:rPr>
              <a:t>inhaler</a:t>
            </a:r>
            <a:endParaRPr lang="tr-TR" sz="2800" dirty="0">
              <a:solidFill>
                <a:schemeClr val="tx1"/>
              </a:solidFill>
            </a:endParaRPr>
          </a:p>
          <a:p>
            <a:pPr marL="457200" indent="-457200" algn="l">
              <a:buFont typeface="Arial" pitchFamily="34" charset="0"/>
              <a:buChar char="•"/>
            </a:pPr>
            <a:endParaRPr lang="tr-TR" sz="2800" dirty="0" smtClean="0">
              <a:solidFill>
                <a:schemeClr val="tx1"/>
              </a:solidFill>
            </a:endParaRPr>
          </a:p>
          <a:p>
            <a:pPr marL="457200" indent="-457200" algn="just"/>
            <a:r>
              <a:rPr lang="tr-TR" sz="2800" dirty="0" smtClean="0">
                <a:solidFill>
                  <a:schemeClr val="tx1"/>
                </a:solidFill>
              </a:rPr>
              <a:t>      Halk Sağlığı Müdürlüğü Bulaşıcı Hastalıklar Kontrol Programları Şubesinden temin edilip reçete karşılığı hastalarda kullanılabilir.</a:t>
            </a: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13</a:t>
            </a:fld>
            <a:endParaRPr lang="tr-TR"/>
          </a:p>
        </p:txBody>
      </p:sp>
    </p:spTree>
    <p:extLst>
      <p:ext uri="{BB962C8B-B14F-4D97-AF65-F5344CB8AC3E}">
        <p14:creationId xmlns="" xmlns:p14="http://schemas.microsoft.com/office/powerpoint/2010/main" val="79629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980660" y="1163024"/>
            <a:ext cx="10363200" cy="652525"/>
          </a:xfrm>
        </p:spPr>
        <p:txBody>
          <a:bodyPr/>
          <a:lstStyle/>
          <a:p>
            <a:r>
              <a:rPr lang="tr-TR" sz="3600" b="1" dirty="0">
                <a:solidFill>
                  <a:srgbClr val="0070C0"/>
                </a:solidFill>
              </a:rPr>
              <a:t>DSÖ </a:t>
            </a:r>
            <a:r>
              <a:rPr lang="tr-TR" sz="3600" b="1" dirty="0" err="1" smtClean="0">
                <a:solidFill>
                  <a:srgbClr val="0070C0"/>
                </a:solidFill>
              </a:rPr>
              <a:t>İnfluenza</a:t>
            </a:r>
            <a:r>
              <a:rPr lang="tr-TR" sz="3600" b="1" dirty="0" smtClean="0">
                <a:solidFill>
                  <a:srgbClr val="0070C0"/>
                </a:solidFill>
              </a:rPr>
              <a:t> Aşı Önerisi</a:t>
            </a:r>
            <a:r>
              <a:rPr lang="tr-TR" sz="4000" b="1" dirty="0">
                <a:solidFill>
                  <a:schemeClr val="tx2">
                    <a:lumMod val="60000"/>
                    <a:lumOff val="40000"/>
                  </a:schemeClr>
                </a:solidFill>
              </a:rPr>
              <a:t/>
            </a:r>
            <a:br>
              <a:rPr lang="tr-TR" sz="4000" b="1" dirty="0">
                <a:solidFill>
                  <a:schemeClr val="tx2">
                    <a:lumMod val="60000"/>
                    <a:lumOff val="40000"/>
                  </a:schemeClr>
                </a:solidFill>
              </a:rPr>
            </a:br>
            <a:endParaRPr lang="tr-TR" sz="4000" b="1" dirty="0">
              <a:solidFill>
                <a:schemeClr val="tx2">
                  <a:lumMod val="60000"/>
                  <a:lumOff val="40000"/>
                </a:schemeClr>
              </a:solidFill>
            </a:endParaRPr>
          </a:p>
        </p:txBody>
      </p:sp>
      <p:sp>
        <p:nvSpPr>
          <p:cNvPr id="3" name="Alt Başlık 2"/>
          <p:cNvSpPr>
            <a:spLocks noGrp="1"/>
          </p:cNvSpPr>
          <p:nvPr>
            <p:ph type="subTitle" idx="1"/>
          </p:nvPr>
        </p:nvSpPr>
        <p:spPr>
          <a:xfrm>
            <a:off x="1497495" y="2123660"/>
            <a:ext cx="9833114" cy="3521766"/>
          </a:xfrm>
        </p:spPr>
        <p:txBody>
          <a:bodyPr/>
          <a:lstStyle/>
          <a:p>
            <a:pPr algn="l"/>
            <a:r>
              <a:rPr lang="tr-TR" sz="2400" dirty="0" smtClean="0">
                <a:solidFill>
                  <a:schemeClr val="tx1"/>
                </a:solidFill>
              </a:rPr>
              <a:t>•</a:t>
            </a:r>
            <a:r>
              <a:rPr lang="tr-TR" sz="2400" dirty="0">
                <a:solidFill>
                  <a:srgbClr val="FF0000"/>
                </a:solidFill>
              </a:rPr>
              <a:t>Yüksek </a:t>
            </a:r>
            <a:r>
              <a:rPr lang="tr-TR" sz="2400" dirty="0" smtClean="0">
                <a:solidFill>
                  <a:srgbClr val="FF0000"/>
                </a:solidFill>
              </a:rPr>
              <a:t>öncelik</a:t>
            </a:r>
            <a:endParaRPr lang="tr-TR" sz="2400" dirty="0">
              <a:solidFill>
                <a:srgbClr val="FF0000"/>
              </a:solidFill>
            </a:endParaRPr>
          </a:p>
          <a:p>
            <a:pPr algn="l"/>
            <a:r>
              <a:rPr lang="tr-TR" sz="2400" dirty="0">
                <a:solidFill>
                  <a:schemeClr val="tx1"/>
                </a:solidFill>
              </a:rPr>
              <a:t>Gebeler </a:t>
            </a:r>
            <a:endParaRPr lang="tr-TR" sz="2400" dirty="0" smtClean="0">
              <a:solidFill>
                <a:schemeClr val="tx1"/>
              </a:solidFill>
            </a:endParaRPr>
          </a:p>
          <a:p>
            <a:pPr algn="l"/>
            <a:endParaRPr lang="tr-TR" sz="2400" dirty="0">
              <a:solidFill>
                <a:schemeClr val="tx1"/>
              </a:solidFill>
            </a:endParaRPr>
          </a:p>
          <a:p>
            <a:pPr algn="l"/>
            <a:r>
              <a:rPr lang="tr-TR" sz="2400" dirty="0">
                <a:solidFill>
                  <a:schemeClr val="tx1"/>
                </a:solidFill>
              </a:rPr>
              <a:t>•</a:t>
            </a:r>
            <a:r>
              <a:rPr lang="tr-TR" sz="2400" dirty="0">
                <a:solidFill>
                  <a:srgbClr val="FF0000"/>
                </a:solidFill>
              </a:rPr>
              <a:t>Öncelik</a:t>
            </a:r>
          </a:p>
          <a:p>
            <a:pPr algn="l"/>
            <a:r>
              <a:rPr lang="tr-TR" sz="2400" dirty="0">
                <a:solidFill>
                  <a:schemeClr val="tx1"/>
                </a:solidFill>
              </a:rPr>
              <a:t>–6-59 ay çocuklar</a:t>
            </a:r>
          </a:p>
          <a:p>
            <a:pPr algn="l"/>
            <a:r>
              <a:rPr lang="tr-TR" sz="2400" dirty="0">
                <a:solidFill>
                  <a:schemeClr val="tx1"/>
                </a:solidFill>
              </a:rPr>
              <a:t>–Yaşlı</a:t>
            </a:r>
          </a:p>
          <a:p>
            <a:pPr algn="l"/>
            <a:r>
              <a:rPr lang="tr-TR" sz="2400" dirty="0">
                <a:solidFill>
                  <a:schemeClr val="tx1"/>
                </a:solidFill>
              </a:rPr>
              <a:t>–Kronik hastalık</a:t>
            </a:r>
          </a:p>
          <a:p>
            <a:pPr algn="l"/>
            <a:r>
              <a:rPr lang="tr-TR" sz="2400" dirty="0">
                <a:solidFill>
                  <a:schemeClr val="tx1"/>
                </a:solidFill>
              </a:rPr>
              <a:t>–Sağlık Çalışanları</a:t>
            </a:r>
          </a:p>
          <a:p>
            <a:pPr algn="l"/>
            <a:endParaRPr lang="tr-TR" sz="2000" dirty="0">
              <a:solidFill>
                <a:schemeClr val="tx1"/>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14</a:t>
            </a:fld>
            <a:endParaRPr lang="tr-TR"/>
          </a:p>
        </p:txBody>
      </p:sp>
    </p:spTree>
    <p:extLst>
      <p:ext uri="{BB962C8B-B14F-4D97-AF65-F5344CB8AC3E}">
        <p14:creationId xmlns="" xmlns:p14="http://schemas.microsoft.com/office/powerpoint/2010/main" val="1683639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15</a:t>
            </a:fld>
            <a:endParaRPr lang="tr-TR"/>
          </a:p>
        </p:txBody>
      </p:sp>
      <p:pic>
        <p:nvPicPr>
          <p:cNvPr id="2" name="Resim 1"/>
          <p:cNvPicPr>
            <a:picLocks noChangeAspect="1"/>
          </p:cNvPicPr>
          <p:nvPr/>
        </p:nvPicPr>
        <p:blipFill>
          <a:blip r:embed="rId3"/>
          <a:stretch>
            <a:fillRect/>
          </a:stretch>
        </p:blipFill>
        <p:spPr>
          <a:xfrm>
            <a:off x="2686929" y="956603"/>
            <a:ext cx="6499273" cy="5627078"/>
          </a:xfrm>
          <a:prstGeom prst="rect">
            <a:avLst/>
          </a:prstGeom>
        </p:spPr>
      </p:pic>
    </p:spTree>
    <p:extLst>
      <p:ext uri="{BB962C8B-B14F-4D97-AF65-F5344CB8AC3E}">
        <p14:creationId xmlns="" xmlns:p14="http://schemas.microsoft.com/office/powerpoint/2010/main" val="1380660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848139" y="1110015"/>
            <a:ext cx="10363200" cy="692282"/>
          </a:xfrm>
        </p:spPr>
        <p:txBody>
          <a:bodyPr/>
          <a:lstStyle/>
          <a:p>
            <a:r>
              <a:rPr lang="tr-TR" sz="3600" b="1" dirty="0" err="1" smtClean="0">
                <a:solidFill>
                  <a:srgbClr val="0070C0"/>
                </a:solidFill>
              </a:rPr>
              <a:t>İnfluenza</a:t>
            </a:r>
            <a:r>
              <a:rPr lang="tr-TR" sz="3600" b="1" dirty="0" smtClean="0">
                <a:solidFill>
                  <a:srgbClr val="0070C0"/>
                </a:solidFill>
              </a:rPr>
              <a:t> Aşısı </a:t>
            </a:r>
            <a:r>
              <a:rPr lang="tr-TR" sz="3600" b="1" dirty="0">
                <a:solidFill>
                  <a:srgbClr val="0070C0"/>
                </a:solidFill>
              </a:rPr>
              <a:t>Risk </a:t>
            </a:r>
            <a:r>
              <a:rPr lang="tr-TR" sz="3600" b="1" dirty="0" smtClean="0">
                <a:solidFill>
                  <a:srgbClr val="0070C0"/>
                </a:solidFill>
              </a:rPr>
              <a:t>Grupları-1</a:t>
            </a:r>
            <a:r>
              <a:rPr lang="tr-TR" b="1" dirty="0">
                <a:solidFill>
                  <a:schemeClr val="tx2">
                    <a:lumMod val="60000"/>
                    <a:lumOff val="40000"/>
                  </a:schemeClr>
                </a:solidFill>
              </a:rPr>
              <a:t/>
            </a:r>
            <a:br>
              <a:rPr lang="tr-TR" b="1" dirty="0">
                <a:solidFill>
                  <a:schemeClr val="tx2">
                    <a:lumMod val="60000"/>
                    <a:lumOff val="40000"/>
                  </a:schemeClr>
                </a:solidFill>
              </a:rPr>
            </a:br>
            <a:endParaRPr lang="tr-TR" b="1" dirty="0">
              <a:solidFill>
                <a:schemeClr val="tx2">
                  <a:lumMod val="60000"/>
                  <a:lumOff val="40000"/>
                </a:schemeClr>
              </a:solidFill>
            </a:endParaRPr>
          </a:p>
        </p:txBody>
      </p:sp>
      <p:sp>
        <p:nvSpPr>
          <p:cNvPr id="3" name="Alt Başlık 2"/>
          <p:cNvSpPr>
            <a:spLocks noGrp="1"/>
          </p:cNvSpPr>
          <p:nvPr>
            <p:ph type="subTitle" idx="1"/>
          </p:nvPr>
        </p:nvSpPr>
        <p:spPr>
          <a:xfrm>
            <a:off x="1762539" y="2123661"/>
            <a:ext cx="8534400" cy="3747052"/>
          </a:xfrm>
        </p:spPr>
        <p:txBody>
          <a:bodyPr/>
          <a:lstStyle/>
          <a:p>
            <a:pPr algn="l"/>
            <a:r>
              <a:rPr lang="tr-TR" sz="2800" dirty="0" smtClean="0">
                <a:solidFill>
                  <a:schemeClr val="tx1"/>
                </a:solidFill>
              </a:rPr>
              <a:t>•</a:t>
            </a:r>
            <a:r>
              <a:rPr lang="tr-TR" dirty="0">
                <a:solidFill>
                  <a:schemeClr val="tx1"/>
                </a:solidFill>
              </a:rPr>
              <a:t>Gebelik ve </a:t>
            </a:r>
            <a:r>
              <a:rPr lang="tr-TR" dirty="0" err="1" smtClean="0">
                <a:solidFill>
                  <a:schemeClr val="tx1"/>
                </a:solidFill>
              </a:rPr>
              <a:t>postpartum</a:t>
            </a:r>
            <a:r>
              <a:rPr lang="tr-TR" dirty="0" smtClean="0">
                <a:solidFill>
                  <a:schemeClr val="tx1"/>
                </a:solidFill>
              </a:rPr>
              <a:t> 2 hafta</a:t>
            </a:r>
          </a:p>
          <a:p>
            <a:pPr algn="l"/>
            <a:r>
              <a:rPr lang="tr-TR" dirty="0" smtClean="0">
                <a:solidFill>
                  <a:schemeClr val="tx1"/>
                </a:solidFill>
              </a:rPr>
              <a:t>•≥ 65 yaş</a:t>
            </a:r>
            <a:endParaRPr lang="tr-TR" dirty="0">
              <a:solidFill>
                <a:schemeClr val="tx1"/>
              </a:solidFill>
            </a:endParaRPr>
          </a:p>
          <a:p>
            <a:pPr algn="l"/>
            <a:r>
              <a:rPr lang="tr-TR" dirty="0">
                <a:solidFill>
                  <a:schemeClr val="tx1"/>
                </a:solidFill>
              </a:rPr>
              <a:t>•Huzurevi ve bakımevi hastaları</a:t>
            </a:r>
          </a:p>
          <a:p>
            <a:pPr algn="l"/>
            <a:r>
              <a:rPr lang="tr-TR" dirty="0">
                <a:solidFill>
                  <a:schemeClr val="tx1"/>
                </a:solidFill>
              </a:rPr>
              <a:t>•</a:t>
            </a:r>
            <a:r>
              <a:rPr lang="tr-TR" dirty="0" err="1" smtClean="0">
                <a:solidFill>
                  <a:schemeClr val="tx1"/>
                </a:solidFill>
              </a:rPr>
              <a:t>Morbid</a:t>
            </a:r>
            <a:r>
              <a:rPr lang="tr-TR" dirty="0" smtClean="0">
                <a:solidFill>
                  <a:schemeClr val="tx1"/>
                </a:solidFill>
              </a:rPr>
              <a:t> </a:t>
            </a:r>
            <a:r>
              <a:rPr lang="tr-TR" dirty="0" err="1" smtClean="0">
                <a:solidFill>
                  <a:schemeClr val="tx1"/>
                </a:solidFill>
              </a:rPr>
              <a:t>obez</a:t>
            </a:r>
            <a:endParaRPr lang="tr-TR" dirty="0">
              <a:solidFill>
                <a:schemeClr val="tx1"/>
              </a:solidFill>
            </a:endParaRPr>
          </a:p>
          <a:p>
            <a:pPr algn="l"/>
            <a:r>
              <a:rPr lang="tr-TR" dirty="0">
                <a:solidFill>
                  <a:schemeClr val="tx1"/>
                </a:solidFill>
              </a:rPr>
              <a:t>•</a:t>
            </a:r>
            <a:r>
              <a:rPr lang="tr-TR" dirty="0" err="1">
                <a:solidFill>
                  <a:schemeClr val="tx1"/>
                </a:solidFill>
              </a:rPr>
              <a:t>İmmünsüpresyon</a:t>
            </a:r>
            <a:endParaRPr lang="tr-TR" dirty="0">
              <a:solidFill>
                <a:schemeClr val="tx1"/>
              </a:solidFill>
            </a:endParaRPr>
          </a:p>
          <a:p>
            <a:pPr algn="l"/>
            <a:endParaRPr lang="tr-TR" sz="2800" dirty="0">
              <a:solidFill>
                <a:schemeClr val="tx1"/>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16</a:t>
            </a:fld>
            <a:endParaRPr lang="tr-TR"/>
          </a:p>
        </p:txBody>
      </p:sp>
    </p:spTree>
    <p:extLst>
      <p:ext uri="{BB962C8B-B14F-4D97-AF65-F5344CB8AC3E}">
        <p14:creationId xmlns="" xmlns:p14="http://schemas.microsoft.com/office/powerpoint/2010/main" val="465789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954157" y="1242537"/>
            <a:ext cx="10363200" cy="771794"/>
          </a:xfrm>
        </p:spPr>
        <p:txBody>
          <a:bodyPr/>
          <a:lstStyle/>
          <a:p>
            <a:r>
              <a:rPr lang="tr-TR" sz="3600" b="1" dirty="0" err="1" smtClean="0">
                <a:solidFill>
                  <a:srgbClr val="0070C0"/>
                </a:solidFill>
              </a:rPr>
              <a:t>İnfluenza</a:t>
            </a:r>
            <a:r>
              <a:rPr lang="tr-TR" sz="3600" b="1" dirty="0" smtClean="0">
                <a:solidFill>
                  <a:srgbClr val="0070C0"/>
                </a:solidFill>
              </a:rPr>
              <a:t> Aşısı </a:t>
            </a:r>
            <a:r>
              <a:rPr lang="tr-TR" sz="3600" b="1" dirty="0">
                <a:solidFill>
                  <a:srgbClr val="0070C0"/>
                </a:solidFill>
              </a:rPr>
              <a:t>Risk </a:t>
            </a:r>
            <a:r>
              <a:rPr lang="tr-TR" sz="3600" b="1" dirty="0" smtClean="0">
                <a:solidFill>
                  <a:srgbClr val="0070C0"/>
                </a:solidFill>
              </a:rPr>
              <a:t>Grupları-2</a:t>
            </a:r>
            <a:r>
              <a:rPr lang="tr-TR" b="1" dirty="0">
                <a:solidFill>
                  <a:schemeClr val="tx2">
                    <a:lumMod val="60000"/>
                    <a:lumOff val="40000"/>
                  </a:schemeClr>
                </a:solidFill>
              </a:rPr>
              <a:t/>
            </a:r>
            <a:br>
              <a:rPr lang="tr-TR" b="1" dirty="0">
                <a:solidFill>
                  <a:schemeClr val="tx2">
                    <a:lumMod val="60000"/>
                    <a:lumOff val="40000"/>
                  </a:schemeClr>
                </a:solidFill>
              </a:rPr>
            </a:br>
            <a:endParaRPr lang="tr-TR" b="1" dirty="0">
              <a:solidFill>
                <a:schemeClr val="tx2">
                  <a:lumMod val="60000"/>
                  <a:lumOff val="40000"/>
                </a:schemeClr>
              </a:solidFill>
            </a:endParaRPr>
          </a:p>
        </p:txBody>
      </p:sp>
      <p:sp>
        <p:nvSpPr>
          <p:cNvPr id="3" name="Alt Başlık 2"/>
          <p:cNvSpPr>
            <a:spLocks noGrp="1"/>
          </p:cNvSpPr>
          <p:nvPr>
            <p:ph type="subTitle" idx="1"/>
          </p:nvPr>
        </p:nvSpPr>
        <p:spPr>
          <a:xfrm>
            <a:off x="1828800" y="2203174"/>
            <a:ext cx="8534400" cy="3707296"/>
          </a:xfrm>
        </p:spPr>
        <p:txBody>
          <a:bodyPr/>
          <a:lstStyle/>
          <a:p>
            <a:pPr algn="l"/>
            <a:r>
              <a:rPr lang="tr-TR" sz="2800" dirty="0" smtClean="0">
                <a:solidFill>
                  <a:schemeClr val="tx1"/>
                </a:solidFill>
              </a:rPr>
              <a:t>•</a:t>
            </a:r>
            <a:r>
              <a:rPr lang="tr-TR" sz="2800" dirty="0">
                <a:solidFill>
                  <a:schemeClr val="tx1"/>
                </a:solidFill>
              </a:rPr>
              <a:t>Kronik hastalıklar</a:t>
            </a:r>
          </a:p>
          <a:p>
            <a:pPr algn="l"/>
            <a:r>
              <a:rPr lang="tr-TR" sz="2800" dirty="0">
                <a:solidFill>
                  <a:schemeClr val="tx1"/>
                </a:solidFill>
              </a:rPr>
              <a:t>•Kronik </a:t>
            </a:r>
            <a:r>
              <a:rPr lang="tr-TR" sz="2800" dirty="0" err="1" smtClean="0">
                <a:solidFill>
                  <a:schemeClr val="tx1"/>
                </a:solidFill>
              </a:rPr>
              <a:t>pulmoner</a:t>
            </a:r>
            <a:r>
              <a:rPr lang="tr-TR" sz="2800" dirty="0" smtClean="0">
                <a:solidFill>
                  <a:schemeClr val="tx1"/>
                </a:solidFill>
              </a:rPr>
              <a:t> hastalıklar </a:t>
            </a:r>
            <a:r>
              <a:rPr lang="tr-TR" sz="2800" dirty="0">
                <a:solidFill>
                  <a:schemeClr val="tx1"/>
                </a:solidFill>
              </a:rPr>
              <a:t>(astım dahil)</a:t>
            </a:r>
          </a:p>
          <a:p>
            <a:pPr algn="l"/>
            <a:r>
              <a:rPr lang="tr-TR" sz="2800" dirty="0">
                <a:solidFill>
                  <a:schemeClr val="tx1"/>
                </a:solidFill>
              </a:rPr>
              <a:t>•</a:t>
            </a:r>
            <a:r>
              <a:rPr lang="tr-TR" sz="2800" dirty="0" err="1" smtClean="0">
                <a:solidFill>
                  <a:schemeClr val="tx1"/>
                </a:solidFill>
              </a:rPr>
              <a:t>Kardiyovasküler</a:t>
            </a:r>
            <a:r>
              <a:rPr lang="tr-TR" sz="2800" dirty="0" smtClean="0">
                <a:solidFill>
                  <a:schemeClr val="tx1"/>
                </a:solidFill>
              </a:rPr>
              <a:t> hastalıklar </a:t>
            </a:r>
            <a:r>
              <a:rPr lang="tr-TR" sz="2800" dirty="0">
                <a:solidFill>
                  <a:schemeClr val="tx1"/>
                </a:solidFill>
              </a:rPr>
              <a:t>(HT hariç)</a:t>
            </a:r>
          </a:p>
          <a:p>
            <a:pPr algn="l"/>
            <a:r>
              <a:rPr lang="tr-TR" sz="2800" dirty="0">
                <a:solidFill>
                  <a:schemeClr val="tx1"/>
                </a:solidFill>
              </a:rPr>
              <a:t>•Kronik böbrek yetmezliği</a:t>
            </a:r>
          </a:p>
          <a:p>
            <a:pPr algn="l"/>
            <a:r>
              <a:rPr lang="tr-TR" sz="2800" dirty="0">
                <a:solidFill>
                  <a:schemeClr val="tx1"/>
                </a:solidFill>
              </a:rPr>
              <a:t>•Hematolojik hastalıklar</a:t>
            </a:r>
          </a:p>
          <a:p>
            <a:pPr algn="l"/>
            <a:r>
              <a:rPr lang="tr-TR" sz="2800" dirty="0">
                <a:solidFill>
                  <a:schemeClr val="tx1"/>
                </a:solidFill>
              </a:rPr>
              <a:t>•</a:t>
            </a:r>
            <a:r>
              <a:rPr lang="tr-TR" sz="2800" dirty="0" err="1" smtClean="0">
                <a:solidFill>
                  <a:schemeClr val="tx1"/>
                </a:solidFill>
              </a:rPr>
              <a:t>Metabolik</a:t>
            </a:r>
            <a:r>
              <a:rPr lang="tr-TR" sz="2800" dirty="0" smtClean="0">
                <a:solidFill>
                  <a:schemeClr val="tx1"/>
                </a:solidFill>
              </a:rPr>
              <a:t> hastalıklar </a:t>
            </a:r>
            <a:r>
              <a:rPr lang="tr-TR" sz="2800" dirty="0">
                <a:solidFill>
                  <a:schemeClr val="tx1"/>
                </a:solidFill>
              </a:rPr>
              <a:t>(DM)</a:t>
            </a:r>
          </a:p>
          <a:p>
            <a:pPr algn="l"/>
            <a:endParaRPr lang="tr-TR" sz="2800" dirty="0">
              <a:solidFill>
                <a:schemeClr val="tx1"/>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17</a:t>
            </a:fld>
            <a:endParaRPr lang="tr-TR"/>
          </a:p>
        </p:txBody>
      </p:sp>
    </p:spTree>
    <p:extLst>
      <p:ext uri="{BB962C8B-B14F-4D97-AF65-F5344CB8AC3E}">
        <p14:creationId xmlns="" xmlns:p14="http://schemas.microsoft.com/office/powerpoint/2010/main" val="1749590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927652" y="990745"/>
            <a:ext cx="10363200" cy="718785"/>
          </a:xfrm>
        </p:spPr>
        <p:txBody>
          <a:bodyPr/>
          <a:lstStyle/>
          <a:p>
            <a:r>
              <a:rPr lang="tr-TR" sz="3600" b="1" dirty="0" err="1" smtClean="0">
                <a:solidFill>
                  <a:srgbClr val="0070C0"/>
                </a:solidFill>
              </a:rPr>
              <a:t>İnfluenza</a:t>
            </a:r>
            <a:r>
              <a:rPr lang="tr-TR" sz="3600" b="1" dirty="0" smtClean="0">
                <a:solidFill>
                  <a:srgbClr val="0070C0"/>
                </a:solidFill>
              </a:rPr>
              <a:t> Aşısı </a:t>
            </a:r>
            <a:r>
              <a:rPr lang="tr-TR" sz="3600" b="1" dirty="0">
                <a:solidFill>
                  <a:srgbClr val="0070C0"/>
                </a:solidFill>
              </a:rPr>
              <a:t>Risk </a:t>
            </a:r>
            <a:r>
              <a:rPr lang="tr-TR" sz="3600" b="1" dirty="0" smtClean="0">
                <a:solidFill>
                  <a:srgbClr val="0070C0"/>
                </a:solidFill>
              </a:rPr>
              <a:t>Grupları-3</a:t>
            </a:r>
            <a:r>
              <a:rPr lang="tr-TR" b="1" dirty="0">
                <a:solidFill>
                  <a:schemeClr val="tx2">
                    <a:lumMod val="60000"/>
                    <a:lumOff val="40000"/>
                  </a:schemeClr>
                </a:solidFill>
              </a:rPr>
              <a:t/>
            </a:r>
            <a:br>
              <a:rPr lang="tr-TR" b="1" dirty="0">
                <a:solidFill>
                  <a:schemeClr val="tx2">
                    <a:lumMod val="60000"/>
                    <a:lumOff val="40000"/>
                  </a:schemeClr>
                </a:solidFill>
              </a:rPr>
            </a:br>
            <a:endParaRPr lang="tr-TR" b="1" dirty="0">
              <a:solidFill>
                <a:schemeClr val="tx2">
                  <a:lumMod val="60000"/>
                  <a:lumOff val="40000"/>
                </a:schemeClr>
              </a:solidFill>
            </a:endParaRPr>
          </a:p>
        </p:txBody>
      </p:sp>
      <p:sp>
        <p:nvSpPr>
          <p:cNvPr id="3" name="Alt Başlık 2"/>
          <p:cNvSpPr>
            <a:spLocks noGrp="1"/>
          </p:cNvSpPr>
          <p:nvPr>
            <p:ph type="subTitle" idx="1"/>
          </p:nvPr>
        </p:nvSpPr>
        <p:spPr>
          <a:xfrm>
            <a:off x="1828800" y="1951382"/>
            <a:ext cx="8534400" cy="4290392"/>
          </a:xfrm>
        </p:spPr>
        <p:txBody>
          <a:bodyPr/>
          <a:lstStyle/>
          <a:p>
            <a:pPr algn="l"/>
            <a:r>
              <a:rPr lang="tr-TR" sz="2800" dirty="0" smtClean="0">
                <a:solidFill>
                  <a:schemeClr val="tx1"/>
                </a:solidFill>
              </a:rPr>
              <a:t>•</a:t>
            </a:r>
            <a:r>
              <a:rPr lang="tr-TR" sz="2800" dirty="0">
                <a:solidFill>
                  <a:schemeClr val="tx1"/>
                </a:solidFill>
              </a:rPr>
              <a:t>Nörolojik ve </a:t>
            </a:r>
            <a:r>
              <a:rPr lang="tr-TR" sz="2800" dirty="0" err="1" smtClean="0">
                <a:solidFill>
                  <a:schemeClr val="tx1"/>
                </a:solidFill>
              </a:rPr>
              <a:t>nöromuskuler</a:t>
            </a:r>
            <a:r>
              <a:rPr lang="tr-TR" sz="2800" dirty="0" smtClean="0">
                <a:solidFill>
                  <a:schemeClr val="tx1"/>
                </a:solidFill>
              </a:rPr>
              <a:t> hastalıklar</a:t>
            </a:r>
            <a:endParaRPr lang="tr-TR" sz="2800" dirty="0">
              <a:solidFill>
                <a:schemeClr val="tx1"/>
              </a:solidFill>
            </a:endParaRPr>
          </a:p>
          <a:p>
            <a:pPr algn="l"/>
            <a:r>
              <a:rPr lang="tr-TR" sz="2800" dirty="0">
                <a:solidFill>
                  <a:schemeClr val="tx1"/>
                </a:solidFill>
              </a:rPr>
              <a:t>•</a:t>
            </a:r>
            <a:r>
              <a:rPr lang="tr-TR" sz="2800" dirty="0" err="1">
                <a:solidFill>
                  <a:schemeClr val="tx1"/>
                </a:solidFill>
              </a:rPr>
              <a:t>Serebralpalsi</a:t>
            </a:r>
            <a:endParaRPr lang="tr-TR" sz="2800" dirty="0">
              <a:solidFill>
                <a:schemeClr val="tx1"/>
              </a:solidFill>
            </a:endParaRPr>
          </a:p>
          <a:p>
            <a:pPr algn="l"/>
            <a:r>
              <a:rPr lang="tr-TR" sz="2800" dirty="0">
                <a:solidFill>
                  <a:schemeClr val="tx1"/>
                </a:solidFill>
              </a:rPr>
              <a:t>•İnme</a:t>
            </a:r>
          </a:p>
          <a:p>
            <a:pPr algn="l"/>
            <a:r>
              <a:rPr lang="tr-TR" sz="2800" dirty="0">
                <a:solidFill>
                  <a:schemeClr val="tx1"/>
                </a:solidFill>
              </a:rPr>
              <a:t>•</a:t>
            </a:r>
            <a:r>
              <a:rPr lang="tr-TR" sz="2800" dirty="0" err="1" smtClean="0">
                <a:solidFill>
                  <a:schemeClr val="tx1"/>
                </a:solidFill>
              </a:rPr>
              <a:t>Mental</a:t>
            </a:r>
            <a:r>
              <a:rPr lang="tr-TR" sz="2800" dirty="0" smtClean="0">
                <a:solidFill>
                  <a:schemeClr val="tx1"/>
                </a:solidFill>
              </a:rPr>
              <a:t> gerilik</a:t>
            </a:r>
            <a:endParaRPr lang="tr-TR" sz="2800" dirty="0">
              <a:solidFill>
                <a:schemeClr val="tx1"/>
              </a:solidFill>
            </a:endParaRPr>
          </a:p>
          <a:p>
            <a:pPr algn="l"/>
            <a:r>
              <a:rPr lang="tr-TR" sz="2800" dirty="0">
                <a:solidFill>
                  <a:schemeClr val="tx1"/>
                </a:solidFill>
              </a:rPr>
              <a:t>•Epilepsi</a:t>
            </a:r>
          </a:p>
          <a:p>
            <a:pPr algn="l"/>
            <a:r>
              <a:rPr lang="tr-TR" sz="2800" dirty="0">
                <a:solidFill>
                  <a:schemeClr val="tx1"/>
                </a:solidFill>
              </a:rPr>
              <a:t>•</a:t>
            </a:r>
            <a:r>
              <a:rPr lang="tr-TR" sz="2800" dirty="0" err="1" smtClean="0">
                <a:solidFill>
                  <a:schemeClr val="tx1"/>
                </a:solidFill>
              </a:rPr>
              <a:t>Muskuler</a:t>
            </a:r>
            <a:r>
              <a:rPr lang="tr-TR" sz="2800" dirty="0" smtClean="0">
                <a:solidFill>
                  <a:schemeClr val="tx1"/>
                </a:solidFill>
              </a:rPr>
              <a:t> </a:t>
            </a:r>
            <a:r>
              <a:rPr lang="tr-TR" sz="2800" dirty="0" err="1" smtClean="0">
                <a:solidFill>
                  <a:schemeClr val="tx1"/>
                </a:solidFill>
              </a:rPr>
              <a:t>distrofi</a:t>
            </a:r>
            <a:endParaRPr lang="tr-TR" sz="2800" dirty="0">
              <a:solidFill>
                <a:schemeClr val="tx1"/>
              </a:solidFill>
            </a:endParaRPr>
          </a:p>
          <a:p>
            <a:pPr algn="l"/>
            <a:r>
              <a:rPr lang="tr-TR" sz="2800" dirty="0">
                <a:solidFill>
                  <a:schemeClr val="tx1"/>
                </a:solidFill>
              </a:rPr>
              <a:t>•</a:t>
            </a:r>
            <a:r>
              <a:rPr lang="tr-TR" sz="2800" dirty="0" err="1" smtClean="0">
                <a:solidFill>
                  <a:schemeClr val="tx1"/>
                </a:solidFill>
              </a:rPr>
              <a:t>Spinalkord</a:t>
            </a:r>
            <a:r>
              <a:rPr lang="tr-TR" sz="2800" dirty="0" smtClean="0">
                <a:solidFill>
                  <a:schemeClr val="tx1"/>
                </a:solidFill>
              </a:rPr>
              <a:t> hasarları</a:t>
            </a:r>
            <a:endParaRPr lang="tr-TR" sz="2800" dirty="0">
              <a:solidFill>
                <a:schemeClr val="tx1"/>
              </a:solidFill>
            </a:endParaRPr>
          </a:p>
          <a:p>
            <a:pPr algn="l"/>
            <a:endParaRPr lang="tr-TR" sz="2800" dirty="0">
              <a:solidFill>
                <a:schemeClr val="tx1"/>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18</a:t>
            </a:fld>
            <a:endParaRPr lang="tr-TR"/>
          </a:p>
        </p:txBody>
      </p:sp>
    </p:spTree>
    <p:extLst>
      <p:ext uri="{BB962C8B-B14F-4D97-AF65-F5344CB8AC3E}">
        <p14:creationId xmlns="" xmlns:p14="http://schemas.microsoft.com/office/powerpoint/2010/main" val="2846803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0"/>
          </p:nvPr>
        </p:nvSpPr>
        <p:spPr/>
        <p:txBody>
          <a:bodyPr/>
          <a:lstStyle/>
          <a:p>
            <a:pPr>
              <a:defRPr/>
            </a:pPr>
            <a:fld id="{350C781B-B1FE-4750-8F07-F335BE3FFD8E}" type="slidenum">
              <a:rPr lang="tr-TR" smtClean="0"/>
              <a:pPr>
                <a:defRPr/>
              </a:pPr>
              <a:t>19</a:t>
            </a:fld>
            <a:endParaRPr lang="tr-TR"/>
          </a:p>
        </p:txBody>
      </p:sp>
      <p:pic>
        <p:nvPicPr>
          <p:cNvPr id="5" name="Resim 4"/>
          <p:cNvPicPr>
            <a:picLocks noChangeAspect="1"/>
          </p:cNvPicPr>
          <p:nvPr/>
        </p:nvPicPr>
        <p:blipFill>
          <a:blip r:embed="rId3"/>
          <a:stretch>
            <a:fillRect/>
          </a:stretch>
        </p:blipFill>
        <p:spPr>
          <a:xfrm>
            <a:off x="2729132" y="1041009"/>
            <a:ext cx="6893170" cy="5700359"/>
          </a:xfrm>
          <a:prstGeom prst="rect">
            <a:avLst/>
          </a:prstGeom>
        </p:spPr>
      </p:pic>
    </p:spTree>
    <p:extLst>
      <p:ext uri="{BB962C8B-B14F-4D97-AF65-F5344CB8AC3E}">
        <p14:creationId xmlns="" xmlns:p14="http://schemas.microsoft.com/office/powerpoint/2010/main" val="3214134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037470" y="1297606"/>
            <a:ext cx="8229600" cy="724942"/>
          </a:xfrm>
        </p:spPr>
        <p:txBody>
          <a:bodyPr/>
          <a:lstStyle/>
          <a:p>
            <a:r>
              <a:rPr lang="tr-TR" sz="3600" b="1" dirty="0" err="1">
                <a:solidFill>
                  <a:srgbClr val="0070C0"/>
                </a:solidFill>
                <a:ea typeface="+mn-ea"/>
                <a:cs typeface="+mn-cs"/>
              </a:rPr>
              <a:t>İnfluenza</a:t>
            </a:r>
            <a:r>
              <a:rPr lang="tr-TR" sz="3600" b="1" dirty="0">
                <a:solidFill>
                  <a:srgbClr val="0070C0"/>
                </a:solidFill>
                <a:ea typeface="+mn-ea"/>
                <a:cs typeface="+mn-cs"/>
              </a:rPr>
              <a:t> Neden </a:t>
            </a:r>
            <a:r>
              <a:rPr lang="tr-TR" sz="3600" b="1" dirty="0" smtClean="0">
                <a:solidFill>
                  <a:srgbClr val="0070C0"/>
                </a:solidFill>
                <a:ea typeface="+mn-ea"/>
                <a:cs typeface="+mn-cs"/>
              </a:rPr>
              <a:t>Önemli</a:t>
            </a:r>
            <a:r>
              <a:rPr lang="tr-TR" sz="3600" b="1" dirty="0">
                <a:solidFill>
                  <a:srgbClr val="0070C0"/>
                </a:solidFill>
                <a:ea typeface="+mn-ea"/>
                <a:cs typeface="+mn-cs"/>
              </a:rPr>
              <a:t>?</a:t>
            </a:r>
          </a:p>
        </p:txBody>
      </p:sp>
      <p:sp>
        <p:nvSpPr>
          <p:cNvPr id="3" name="2 İçerik Yer Tutucusu"/>
          <p:cNvSpPr>
            <a:spLocks noGrp="1"/>
          </p:cNvSpPr>
          <p:nvPr>
            <p:ph idx="1"/>
          </p:nvPr>
        </p:nvSpPr>
        <p:spPr>
          <a:xfrm>
            <a:off x="511126" y="2264899"/>
            <a:ext cx="10972800" cy="3711358"/>
          </a:xfrm>
        </p:spPr>
        <p:txBody>
          <a:bodyPr/>
          <a:lstStyle/>
          <a:p>
            <a:r>
              <a:rPr lang="tr-TR" dirty="0" smtClean="0"/>
              <a:t>Bulaşıcıdır</a:t>
            </a:r>
            <a:endParaRPr lang="tr-TR" dirty="0"/>
          </a:p>
          <a:p>
            <a:r>
              <a:rPr lang="tr-TR" dirty="0" err="1" smtClean="0"/>
              <a:t>İnfluenza</a:t>
            </a:r>
            <a:r>
              <a:rPr lang="tr-TR" dirty="0" smtClean="0"/>
              <a:t> komplike ve ağır seyirli olabilir</a:t>
            </a:r>
          </a:p>
          <a:p>
            <a:r>
              <a:rPr lang="tr-TR" dirty="0" smtClean="0"/>
              <a:t>Yoğun bakım gerektirebilir</a:t>
            </a:r>
          </a:p>
          <a:p>
            <a:r>
              <a:rPr lang="tr-TR" dirty="0" smtClean="0"/>
              <a:t>Öldürücü bir hastalıktır</a:t>
            </a:r>
          </a:p>
          <a:p>
            <a:pPr lvl="7">
              <a:buNone/>
            </a:pPr>
            <a:endParaRPr lang="tr-TR" sz="3600" b="1" dirty="0" smtClean="0">
              <a:solidFill>
                <a:srgbClr val="FF0000"/>
              </a:solidFill>
            </a:endParaRPr>
          </a:p>
          <a:p>
            <a:pPr lvl="7">
              <a:buNone/>
            </a:pPr>
            <a:r>
              <a:rPr lang="tr-TR" sz="3600" b="1" dirty="0" smtClean="0">
                <a:solidFill>
                  <a:srgbClr val="FF0000"/>
                </a:solidFill>
              </a:rPr>
              <a:t>PANDEMİYE </a:t>
            </a:r>
            <a:r>
              <a:rPr lang="tr-TR" sz="3600" b="1" dirty="0">
                <a:solidFill>
                  <a:srgbClr val="FF0000"/>
                </a:solidFill>
              </a:rPr>
              <a:t>YOL </a:t>
            </a:r>
            <a:r>
              <a:rPr lang="tr-TR" sz="3600" b="1" dirty="0" smtClean="0">
                <a:solidFill>
                  <a:srgbClr val="FF0000"/>
                </a:solidFill>
              </a:rPr>
              <a:t>AÇABİLİR !!!</a:t>
            </a:r>
            <a:endParaRPr lang="tr-TR" sz="3600" b="1" dirty="0">
              <a:solidFill>
                <a:srgbClr val="FF0000"/>
              </a:solidFill>
            </a:endParaRPr>
          </a:p>
          <a:p>
            <a:pPr marL="0" indent="0">
              <a:buNone/>
            </a:pPr>
            <a:endParaRPr lang="tr-TR" dirty="0" smtClean="0"/>
          </a:p>
        </p:txBody>
      </p:sp>
    </p:spTree>
    <p:extLst>
      <p:ext uri="{BB962C8B-B14F-4D97-AF65-F5344CB8AC3E}">
        <p14:creationId xmlns="" xmlns:p14="http://schemas.microsoft.com/office/powerpoint/2010/main" val="30169206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Oval 2"/>
          <p:cNvSpPr>
            <a:spLocks noChangeArrowheads="1"/>
          </p:cNvSpPr>
          <p:nvPr/>
        </p:nvSpPr>
        <p:spPr bwMode="auto">
          <a:xfrm>
            <a:off x="2193926" y="1631011"/>
            <a:ext cx="3349625" cy="3533775"/>
          </a:xfrm>
          <a:prstGeom prst="ellipse">
            <a:avLst/>
          </a:prstGeom>
          <a:gradFill rotWithShape="0">
            <a:gsLst>
              <a:gs pos="0">
                <a:srgbClr val="80C0FF"/>
              </a:gs>
              <a:gs pos="100000">
                <a:srgbClr val="D4EAFF"/>
              </a:gs>
            </a:gsLst>
            <a:lin ang="5400000" scaled="1"/>
          </a:gradFill>
          <a:ln w="9525">
            <a:noFill/>
            <a:round/>
            <a:headEnd/>
            <a:tailEnd/>
          </a:ln>
          <a:effectLst/>
        </p:spPr>
        <p:txBody>
          <a:bodyPr wrap="none" lIns="92075" tIns="46038" rIns="92075" bIns="46038" anchor="ctr"/>
          <a:lstStyle/>
          <a:p>
            <a:endParaRPr lang="tr-TR">
              <a:latin typeface="Arial" pitchFamily="34" charset="0"/>
            </a:endParaRPr>
          </a:p>
        </p:txBody>
      </p:sp>
      <p:grpSp>
        <p:nvGrpSpPr>
          <p:cNvPr id="2" name="Group 102"/>
          <p:cNvGrpSpPr>
            <a:grpSpLocks/>
          </p:cNvGrpSpPr>
          <p:nvPr/>
        </p:nvGrpSpPr>
        <p:grpSpPr bwMode="auto">
          <a:xfrm>
            <a:off x="2689225" y="1655764"/>
            <a:ext cx="2730500" cy="3436937"/>
            <a:chOff x="734" y="1043"/>
            <a:chExt cx="1720" cy="2165"/>
          </a:xfrm>
        </p:grpSpPr>
        <p:grpSp>
          <p:nvGrpSpPr>
            <p:cNvPr id="3" name="Group 65"/>
            <p:cNvGrpSpPr>
              <a:grpSpLocks/>
            </p:cNvGrpSpPr>
            <p:nvPr/>
          </p:nvGrpSpPr>
          <p:grpSpPr bwMode="auto">
            <a:xfrm>
              <a:off x="734" y="1232"/>
              <a:ext cx="812" cy="1976"/>
              <a:chOff x="734" y="1232"/>
              <a:chExt cx="812" cy="1976"/>
            </a:xfrm>
          </p:grpSpPr>
          <p:grpSp>
            <p:nvGrpSpPr>
              <p:cNvPr id="4" name="Group 9"/>
              <p:cNvGrpSpPr>
                <a:grpSpLocks/>
              </p:cNvGrpSpPr>
              <p:nvPr/>
            </p:nvGrpSpPr>
            <p:grpSpPr bwMode="auto">
              <a:xfrm>
                <a:off x="970" y="2365"/>
                <a:ext cx="576" cy="843"/>
                <a:chOff x="970" y="2365"/>
                <a:chExt cx="576" cy="843"/>
              </a:xfrm>
            </p:grpSpPr>
            <p:grpSp>
              <p:nvGrpSpPr>
                <p:cNvPr id="5" name="Group 5"/>
                <p:cNvGrpSpPr>
                  <a:grpSpLocks/>
                </p:cNvGrpSpPr>
                <p:nvPr/>
              </p:nvGrpSpPr>
              <p:grpSpPr bwMode="auto">
                <a:xfrm>
                  <a:off x="970" y="2365"/>
                  <a:ext cx="576" cy="815"/>
                  <a:chOff x="970" y="2365"/>
                  <a:chExt cx="576" cy="815"/>
                </a:xfrm>
              </p:grpSpPr>
              <p:sp>
                <p:nvSpPr>
                  <p:cNvPr id="17411" name="Freeform 3"/>
                  <p:cNvSpPr>
                    <a:spLocks/>
                  </p:cNvSpPr>
                  <p:nvPr/>
                </p:nvSpPr>
                <p:spPr bwMode="auto">
                  <a:xfrm>
                    <a:off x="970" y="2365"/>
                    <a:ext cx="576" cy="815"/>
                  </a:xfrm>
                  <a:custGeom>
                    <a:avLst/>
                    <a:gdLst/>
                    <a:ahLst/>
                    <a:cxnLst>
                      <a:cxn ang="0">
                        <a:pos x="129" y="0"/>
                      </a:cxn>
                      <a:cxn ang="0">
                        <a:pos x="138" y="18"/>
                      </a:cxn>
                      <a:cxn ang="0">
                        <a:pos x="153" y="1"/>
                      </a:cxn>
                      <a:cxn ang="0">
                        <a:pos x="173" y="15"/>
                      </a:cxn>
                      <a:cxn ang="0">
                        <a:pos x="222" y="26"/>
                      </a:cxn>
                      <a:cxn ang="0">
                        <a:pos x="247" y="33"/>
                      </a:cxn>
                      <a:cxn ang="0">
                        <a:pos x="270" y="54"/>
                      </a:cxn>
                      <a:cxn ang="0">
                        <a:pos x="309" y="91"/>
                      </a:cxn>
                      <a:cxn ang="0">
                        <a:pos x="343" y="97"/>
                      </a:cxn>
                      <a:cxn ang="0">
                        <a:pos x="382" y="134"/>
                      </a:cxn>
                      <a:cxn ang="0">
                        <a:pos x="371" y="174"/>
                      </a:cxn>
                      <a:cxn ang="0">
                        <a:pos x="401" y="179"/>
                      </a:cxn>
                      <a:cxn ang="0">
                        <a:pos x="442" y="179"/>
                      </a:cxn>
                      <a:cxn ang="0">
                        <a:pos x="491" y="194"/>
                      </a:cxn>
                      <a:cxn ang="0">
                        <a:pos x="551" y="217"/>
                      </a:cxn>
                      <a:cxn ang="0">
                        <a:pos x="572" y="256"/>
                      </a:cxn>
                      <a:cxn ang="0">
                        <a:pos x="538" y="302"/>
                      </a:cxn>
                      <a:cxn ang="0">
                        <a:pos x="528" y="351"/>
                      </a:cxn>
                      <a:cxn ang="0">
                        <a:pos x="518" y="411"/>
                      </a:cxn>
                      <a:cxn ang="0">
                        <a:pos x="483" y="443"/>
                      </a:cxn>
                      <a:cxn ang="0">
                        <a:pos x="422" y="464"/>
                      </a:cxn>
                      <a:cxn ang="0">
                        <a:pos x="418" y="495"/>
                      </a:cxn>
                      <a:cxn ang="0">
                        <a:pos x="374" y="565"/>
                      </a:cxn>
                      <a:cxn ang="0">
                        <a:pos x="309" y="566"/>
                      </a:cxn>
                      <a:cxn ang="0">
                        <a:pos x="316" y="624"/>
                      </a:cxn>
                      <a:cxn ang="0">
                        <a:pos x="253" y="670"/>
                      </a:cxn>
                      <a:cxn ang="0">
                        <a:pos x="239" y="699"/>
                      </a:cxn>
                      <a:cxn ang="0">
                        <a:pos x="225" y="768"/>
                      </a:cxn>
                      <a:cxn ang="0">
                        <a:pos x="203" y="805"/>
                      </a:cxn>
                      <a:cxn ang="0">
                        <a:pos x="153" y="744"/>
                      </a:cxn>
                      <a:cxn ang="0">
                        <a:pos x="132" y="607"/>
                      </a:cxn>
                      <a:cxn ang="0">
                        <a:pos x="136" y="516"/>
                      </a:cxn>
                      <a:cxn ang="0">
                        <a:pos x="131" y="376"/>
                      </a:cxn>
                      <a:cxn ang="0">
                        <a:pos x="102" y="341"/>
                      </a:cxn>
                      <a:cxn ang="0">
                        <a:pos x="75" y="339"/>
                      </a:cxn>
                      <a:cxn ang="0">
                        <a:pos x="60" y="307"/>
                      </a:cxn>
                      <a:cxn ang="0">
                        <a:pos x="43" y="273"/>
                      </a:cxn>
                      <a:cxn ang="0">
                        <a:pos x="30" y="242"/>
                      </a:cxn>
                      <a:cxn ang="0">
                        <a:pos x="14" y="209"/>
                      </a:cxn>
                      <a:cxn ang="0">
                        <a:pos x="14" y="174"/>
                      </a:cxn>
                      <a:cxn ang="0">
                        <a:pos x="9" y="143"/>
                      </a:cxn>
                      <a:cxn ang="0">
                        <a:pos x="41" y="112"/>
                      </a:cxn>
                      <a:cxn ang="0">
                        <a:pos x="58" y="68"/>
                      </a:cxn>
                    </a:cxnLst>
                    <a:rect l="0" t="0" r="r" b="b"/>
                    <a:pathLst>
                      <a:path w="576" h="815">
                        <a:moveTo>
                          <a:pt x="67" y="23"/>
                        </a:moveTo>
                        <a:lnTo>
                          <a:pt x="102" y="0"/>
                        </a:lnTo>
                        <a:lnTo>
                          <a:pt x="129" y="0"/>
                        </a:lnTo>
                        <a:lnTo>
                          <a:pt x="138" y="1"/>
                        </a:lnTo>
                        <a:lnTo>
                          <a:pt x="138" y="9"/>
                        </a:lnTo>
                        <a:lnTo>
                          <a:pt x="138" y="18"/>
                        </a:lnTo>
                        <a:lnTo>
                          <a:pt x="144" y="23"/>
                        </a:lnTo>
                        <a:lnTo>
                          <a:pt x="149" y="13"/>
                        </a:lnTo>
                        <a:lnTo>
                          <a:pt x="153" y="1"/>
                        </a:lnTo>
                        <a:lnTo>
                          <a:pt x="160" y="1"/>
                        </a:lnTo>
                        <a:lnTo>
                          <a:pt x="164" y="9"/>
                        </a:lnTo>
                        <a:lnTo>
                          <a:pt x="173" y="15"/>
                        </a:lnTo>
                        <a:lnTo>
                          <a:pt x="183" y="23"/>
                        </a:lnTo>
                        <a:lnTo>
                          <a:pt x="209" y="23"/>
                        </a:lnTo>
                        <a:lnTo>
                          <a:pt x="222" y="26"/>
                        </a:lnTo>
                        <a:lnTo>
                          <a:pt x="231" y="26"/>
                        </a:lnTo>
                        <a:lnTo>
                          <a:pt x="237" y="26"/>
                        </a:lnTo>
                        <a:lnTo>
                          <a:pt x="247" y="33"/>
                        </a:lnTo>
                        <a:lnTo>
                          <a:pt x="251" y="40"/>
                        </a:lnTo>
                        <a:lnTo>
                          <a:pt x="251" y="49"/>
                        </a:lnTo>
                        <a:lnTo>
                          <a:pt x="270" y="54"/>
                        </a:lnTo>
                        <a:lnTo>
                          <a:pt x="281" y="69"/>
                        </a:lnTo>
                        <a:lnTo>
                          <a:pt x="297" y="83"/>
                        </a:lnTo>
                        <a:lnTo>
                          <a:pt x="309" y="91"/>
                        </a:lnTo>
                        <a:lnTo>
                          <a:pt x="315" y="91"/>
                        </a:lnTo>
                        <a:lnTo>
                          <a:pt x="331" y="91"/>
                        </a:lnTo>
                        <a:lnTo>
                          <a:pt x="343" y="97"/>
                        </a:lnTo>
                        <a:lnTo>
                          <a:pt x="355" y="111"/>
                        </a:lnTo>
                        <a:lnTo>
                          <a:pt x="371" y="121"/>
                        </a:lnTo>
                        <a:lnTo>
                          <a:pt x="382" y="134"/>
                        </a:lnTo>
                        <a:lnTo>
                          <a:pt x="387" y="150"/>
                        </a:lnTo>
                        <a:lnTo>
                          <a:pt x="380" y="156"/>
                        </a:lnTo>
                        <a:lnTo>
                          <a:pt x="371" y="174"/>
                        </a:lnTo>
                        <a:lnTo>
                          <a:pt x="382" y="184"/>
                        </a:lnTo>
                        <a:lnTo>
                          <a:pt x="389" y="188"/>
                        </a:lnTo>
                        <a:lnTo>
                          <a:pt x="401" y="179"/>
                        </a:lnTo>
                        <a:lnTo>
                          <a:pt x="418" y="174"/>
                        </a:lnTo>
                        <a:lnTo>
                          <a:pt x="431" y="179"/>
                        </a:lnTo>
                        <a:lnTo>
                          <a:pt x="442" y="179"/>
                        </a:lnTo>
                        <a:lnTo>
                          <a:pt x="458" y="185"/>
                        </a:lnTo>
                        <a:lnTo>
                          <a:pt x="474" y="194"/>
                        </a:lnTo>
                        <a:lnTo>
                          <a:pt x="491" y="194"/>
                        </a:lnTo>
                        <a:lnTo>
                          <a:pt x="511" y="196"/>
                        </a:lnTo>
                        <a:lnTo>
                          <a:pt x="531" y="212"/>
                        </a:lnTo>
                        <a:lnTo>
                          <a:pt x="551" y="217"/>
                        </a:lnTo>
                        <a:lnTo>
                          <a:pt x="565" y="223"/>
                        </a:lnTo>
                        <a:lnTo>
                          <a:pt x="575" y="237"/>
                        </a:lnTo>
                        <a:lnTo>
                          <a:pt x="572" y="256"/>
                        </a:lnTo>
                        <a:lnTo>
                          <a:pt x="562" y="273"/>
                        </a:lnTo>
                        <a:lnTo>
                          <a:pt x="551" y="286"/>
                        </a:lnTo>
                        <a:lnTo>
                          <a:pt x="538" y="302"/>
                        </a:lnTo>
                        <a:lnTo>
                          <a:pt x="533" y="319"/>
                        </a:lnTo>
                        <a:lnTo>
                          <a:pt x="518" y="332"/>
                        </a:lnTo>
                        <a:lnTo>
                          <a:pt x="528" y="351"/>
                        </a:lnTo>
                        <a:lnTo>
                          <a:pt x="526" y="375"/>
                        </a:lnTo>
                        <a:lnTo>
                          <a:pt x="518" y="392"/>
                        </a:lnTo>
                        <a:lnTo>
                          <a:pt x="518" y="411"/>
                        </a:lnTo>
                        <a:lnTo>
                          <a:pt x="509" y="429"/>
                        </a:lnTo>
                        <a:lnTo>
                          <a:pt x="497" y="437"/>
                        </a:lnTo>
                        <a:lnTo>
                          <a:pt x="483" y="443"/>
                        </a:lnTo>
                        <a:lnTo>
                          <a:pt x="467" y="442"/>
                        </a:lnTo>
                        <a:lnTo>
                          <a:pt x="442" y="447"/>
                        </a:lnTo>
                        <a:lnTo>
                          <a:pt x="422" y="464"/>
                        </a:lnTo>
                        <a:lnTo>
                          <a:pt x="413" y="478"/>
                        </a:lnTo>
                        <a:lnTo>
                          <a:pt x="406" y="486"/>
                        </a:lnTo>
                        <a:lnTo>
                          <a:pt x="418" y="495"/>
                        </a:lnTo>
                        <a:lnTo>
                          <a:pt x="418" y="508"/>
                        </a:lnTo>
                        <a:lnTo>
                          <a:pt x="390" y="532"/>
                        </a:lnTo>
                        <a:lnTo>
                          <a:pt x="374" y="565"/>
                        </a:lnTo>
                        <a:lnTo>
                          <a:pt x="351" y="583"/>
                        </a:lnTo>
                        <a:lnTo>
                          <a:pt x="331" y="583"/>
                        </a:lnTo>
                        <a:lnTo>
                          <a:pt x="309" y="566"/>
                        </a:lnTo>
                        <a:lnTo>
                          <a:pt x="309" y="592"/>
                        </a:lnTo>
                        <a:lnTo>
                          <a:pt x="318" y="603"/>
                        </a:lnTo>
                        <a:lnTo>
                          <a:pt x="316" y="624"/>
                        </a:lnTo>
                        <a:lnTo>
                          <a:pt x="284" y="643"/>
                        </a:lnTo>
                        <a:lnTo>
                          <a:pt x="270" y="640"/>
                        </a:lnTo>
                        <a:lnTo>
                          <a:pt x="253" y="670"/>
                        </a:lnTo>
                        <a:lnTo>
                          <a:pt x="239" y="674"/>
                        </a:lnTo>
                        <a:lnTo>
                          <a:pt x="234" y="685"/>
                        </a:lnTo>
                        <a:lnTo>
                          <a:pt x="239" y="699"/>
                        </a:lnTo>
                        <a:lnTo>
                          <a:pt x="226" y="718"/>
                        </a:lnTo>
                        <a:lnTo>
                          <a:pt x="238" y="747"/>
                        </a:lnTo>
                        <a:lnTo>
                          <a:pt x="225" y="768"/>
                        </a:lnTo>
                        <a:lnTo>
                          <a:pt x="214" y="790"/>
                        </a:lnTo>
                        <a:lnTo>
                          <a:pt x="226" y="805"/>
                        </a:lnTo>
                        <a:lnTo>
                          <a:pt x="203" y="805"/>
                        </a:lnTo>
                        <a:lnTo>
                          <a:pt x="182" y="814"/>
                        </a:lnTo>
                        <a:lnTo>
                          <a:pt x="158" y="775"/>
                        </a:lnTo>
                        <a:lnTo>
                          <a:pt x="153" y="744"/>
                        </a:lnTo>
                        <a:lnTo>
                          <a:pt x="153" y="677"/>
                        </a:lnTo>
                        <a:lnTo>
                          <a:pt x="130" y="650"/>
                        </a:lnTo>
                        <a:lnTo>
                          <a:pt x="132" y="607"/>
                        </a:lnTo>
                        <a:lnTo>
                          <a:pt x="143" y="579"/>
                        </a:lnTo>
                        <a:lnTo>
                          <a:pt x="136" y="550"/>
                        </a:lnTo>
                        <a:lnTo>
                          <a:pt x="136" y="516"/>
                        </a:lnTo>
                        <a:lnTo>
                          <a:pt x="138" y="437"/>
                        </a:lnTo>
                        <a:lnTo>
                          <a:pt x="145" y="400"/>
                        </a:lnTo>
                        <a:lnTo>
                          <a:pt x="131" y="376"/>
                        </a:lnTo>
                        <a:lnTo>
                          <a:pt x="116" y="362"/>
                        </a:lnTo>
                        <a:lnTo>
                          <a:pt x="104" y="353"/>
                        </a:lnTo>
                        <a:lnTo>
                          <a:pt x="102" y="341"/>
                        </a:lnTo>
                        <a:lnTo>
                          <a:pt x="92" y="343"/>
                        </a:lnTo>
                        <a:lnTo>
                          <a:pt x="78" y="346"/>
                        </a:lnTo>
                        <a:lnTo>
                          <a:pt x="75" y="339"/>
                        </a:lnTo>
                        <a:lnTo>
                          <a:pt x="64" y="329"/>
                        </a:lnTo>
                        <a:lnTo>
                          <a:pt x="58" y="314"/>
                        </a:lnTo>
                        <a:lnTo>
                          <a:pt x="60" y="307"/>
                        </a:lnTo>
                        <a:lnTo>
                          <a:pt x="54" y="290"/>
                        </a:lnTo>
                        <a:lnTo>
                          <a:pt x="47" y="274"/>
                        </a:lnTo>
                        <a:lnTo>
                          <a:pt x="43" y="273"/>
                        </a:lnTo>
                        <a:lnTo>
                          <a:pt x="43" y="265"/>
                        </a:lnTo>
                        <a:lnTo>
                          <a:pt x="39" y="259"/>
                        </a:lnTo>
                        <a:lnTo>
                          <a:pt x="30" y="242"/>
                        </a:lnTo>
                        <a:lnTo>
                          <a:pt x="27" y="235"/>
                        </a:lnTo>
                        <a:lnTo>
                          <a:pt x="15" y="226"/>
                        </a:lnTo>
                        <a:lnTo>
                          <a:pt x="14" y="209"/>
                        </a:lnTo>
                        <a:lnTo>
                          <a:pt x="8" y="198"/>
                        </a:lnTo>
                        <a:lnTo>
                          <a:pt x="0" y="185"/>
                        </a:lnTo>
                        <a:lnTo>
                          <a:pt x="14" y="174"/>
                        </a:lnTo>
                        <a:lnTo>
                          <a:pt x="27" y="167"/>
                        </a:lnTo>
                        <a:lnTo>
                          <a:pt x="14" y="160"/>
                        </a:lnTo>
                        <a:lnTo>
                          <a:pt x="9" y="143"/>
                        </a:lnTo>
                        <a:lnTo>
                          <a:pt x="13" y="130"/>
                        </a:lnTo>
                        <a:lnTo>
                          <a:pt x="27" y="120"/>
                        </a:lnTo>
                        <a:lnTo>
                          <a:pt x="41" y="112"/>
                        </a:lnTo>
                        <a:lnTo>
                          <a:pt x="53" y="93"/>
                        </a:lnTo>
                        <a:lnTo>
                          <a:pt x="60" y="82"/>
                        </a:lnTo>
                        <a:lnTo>
                          <a:pt x="58" y="68"/>
                        </a:lnTo>
                        <a:lnTo>
                          <a:pt x="58" y="56"/>
                        </a:lnTo>
                        <a:lnTo>
                          <a:pt x="67" y="23"/>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12" name="Rectangle 4"/>
                  <p:cNvSpPr>
                    <a:spLocks noChangeArrowheads="1"/>
                  </p:cNvSpPr>
                  <p:nvPr/>
                </p:nvSpPr>
                <p:spPr bwMode="auto">
                  <a:xfrm>
                    <a:off x="1028" y="2394"/>
                    <a:ext cx="460" cy="757"/>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6" name="Group 8"/>
                <p:cNvGrpSpPr>
                  <a:grpSpLocks/>
                </p:cNvGrpSpPr>
                <p:nvPr/>
              </p:nvGrpSpPr>
              <p:grpSpPr bwMode="auto">
                <a:xfrm>
                  <a:off x="1172" y="3183"/>
                  <a:ext cx="65" cy="25"/>
                  <a:chOff x="1172" y="3183"/>
                  <a:chExt cx="65" cy="25"/>
                </a:xfrm>
              </p:grpSpPr>
              <p:sp>
                <p:nvSpPr>
                  <p:cNvPr id="17414" name="Freeform 6"/>
                  <p:cNvSpPr>
                    <a:spLocks/>
                  </p:cNvSpPr>
                  <p:nvPr/>
                </p:nvSpPr>
                <p:spPr bwMode="auto">
                  <a:xfrm>
                    <a:off x="1172" y="3183"/>
                    <a:ext cx="65" cy="25"/>
                  </a:xfrm>
                  <a:custGeom>
                    <a:avLst/>
                    <a:gdLst/>
                    <a:ahLst/>
                    <a:cxnLst>
                      <a:cxn ang="0">
                        <a:pos x="21" y="0"/>
                      </a:cxn>
                      <a:cxn ang="0">
                        <a:pos x="0" y="14"/>
                      </a:cxn>
                      <a:cxn ang="0">
                        <a:pos x="13" y="24"/>
                      </a:cxn>
                      <a:cxn ang="0">
                        <a:pos x="40" y="24"/>
                      </a:cxn>
                      <a:cxn ang="0">
                        <a:pos x="64" y="24"/>
                      </a:cxn>
                      <a:cxn ang="0">
                        <a:pos x="41" y="10"/>
                      </a:cxn>
                      <a:cxn ang="0">
                        <a:pos x="21" y="0"/>
                      </a:cxn>
                    </a:cxnLst>
                    <a:rect l="0" t="0" r="r" b="b"/>
                    <a:pathLst>
                      <a:path w="65" h="25">
                        <a:moveTo>
                          <a:pt x="21" y="0"/>
                        </a:moveTo>
                        <a:lnTo>
                          <a:pt x="0" y="14"/>
                        </a:lnTo>
                        <a:lnTo>
                          <a:pt x="13" y="24"/>
                        </a:lnTo>
                        <a:lnTo>
                          <a:pt x="40" y="24"/>
                        </a:lnTo>
                        <a:lnTo>
                          <a:pt x="64" y="24"/>
                        </a:lnTo>
                        <a:lnTo>
                          <a:pt x="41" y="10"/>
                        </a:lnTo>
                        <a:lnTo>
                          <a:pt x="21"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15" name="Rectangle 7"/>
                  <p:cNvSpPr>
                    <a:spLocks noChangeArrowheads="1"/>
                  </p:cNvSpPr>
                  <p:nvPr/>
                </p:nvSpPr>
                <p:spPr bwMode="auto">
                  <a:xfrm>
                    <a:off x="1204" y="3195"/>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nvGrpSpPr>
              <p:cNvPr id="7" name="Group 47"/>
              <p:cNvGrpSpPr>
                <a:grpSpLocks/>
              </p:cNvGrpSpPr>
              <p:nvPr/>
            </p:nvGrpSpPr>
            <p:grpSpPr bwMode="auto">
              <a:xfrm>
                <a:off x="734" y="1312"/>
                <a:ext cx="812" cy="1106"/>
                <a:chOff x="734" y="1312"/>
                <a:chExt cx="812" cy="1106"/>
              </a:xfrm>
            </p:grpSpPr>
            <p:grpSp>
              <p:nvGrpSpPr>
                <p:cNvPr id="8" name="Group 12"/>
                <p:cNvGrpSpPr>
                  <a:grpSpLocks/>
                </p:cNvGrpSpPr>
                <p:nvPr/>
              </p:nvGrpSpPr>
              <p:grpSpPr bwMode="auto">
                <a:xfrm>
                  <a:off x="1180" y="1686"/>
                  <a:ext cx="22" cy="30"/>
                  <a:chOff x="1180" y="1686"/>
                  <a:chExt cx="22" cy="30"/>
                </a:xfrm>
              </p:grpSpPr>
              <p:sp>
                <p:nvSpPr>
                  <p:cNvPr id="17418" name="Freeform 10"/>
                  <p:cNvSpPr>
                    <a:spLocks/>
                  </p:cNvSpPr>
                  <p:nvPr/>
                </p:nvSpPr>
                <p:spPr bwMode="auto">
                  <a:xfrm>
                    <a:off x="1180" y="1686"/>
                    <a:ext cx="22" cy="30"/>
                  </a:xfrm>
                  <a:custGeom>
                    <a:avLst/>
                    <a:gdLst/>
                    <a:ahLst/>
                    <a:cxnLst>
                      <a:cxn ang="0">
                        <a:pos x="0" y="20"/>
                      </a:cxn>
                      <a:cxn ang="0">
                        <a:pos x="21" y="29"/>
                      </a:cxn>
                      <a:cxn ang="0">
                        <a:pos x="20" y="19"/>
                      </a:cxn>
                      <a:cxn ang="0">
                        <a:pos x="21" y="4"/>
                      </a:cxn>
                      <a:cxn ang="0">
                        <a:pos x="10" y="0"/>
                      </a:cxn>
                      <a:cxn ang="0">
                        <a:pos x="7" y="11"/>
                      </a:cxn>
                      <a:cxn ang="0">
                        <a:pos x="0" y="20"/>
                      </a:cxn>
                    </a:cxnLst>
                    <a:rect l="0" t="0" r="r" b="b"/>
                    <a:pathLst>
                      <a:path w="22" h="30">
                        <a:moveTo>
                          <a:pt x="0" y="20"/>
                        </a:moveTo>
                        <a:lnTo>
                          <a:pt x="21" y="29"/>
                        </a:lnTo>
                        <a:lnTo>
                          <a:pt x="20" y="19"/>
                        </a:lnTo>
                        <a:lnTo>
                          <a:pt x="21" y="4"/>
                        </a:lnTo>
                        <a:lnTo>
                          <a:pt x="10" y="0"/>
                        </a:lnTo>
                        <a:lnTo>
                          <a:pt x="7" y="11"/>
                        </a:lnTo>
                        <a:lnTo>
                          <a:pt x="0" y="2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19" name="Rectangle 11"/>
                  <p:cNvSpPr>
                    <a:spLocks noChangeArrowheads="1"/>
                  </p:cNvSpPr>
                  <p:nvPr/>
                </p:nvSpPr>
                <p:spPr bwMode="auto">
                  <a:xfrm>
                    <a:off x="1191" y="1701"/>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9" name="Group 46"/>
                <p:cNvGrpSpPr>
                  <a:grpSpLocks/>
                </p:cNvGrpSpPr>
                <p:nvPr/>
              </p:nvGrpSpPr>
              <p:grpSpPr bwMode="auto">
                <a:xfrm>
                  <a:off x="734" y="1312"/>
                  <a:ext cx="812" cy="1106"/>
                  <a:chOff x="734" y="1312"/>
                  <a:chExt cx="812" cy="1106"/>
                </a:xfrm>
              </p:grpSpPr>
              <p:grpSp>
                <p:nvGrpSpPr>
                  <p:cNvPr id="10" name="Group 15"/>
                  <p:cNvGrpSpPr>
                    <a:grpSpLocks/>
                  </p:cNvGrpSpPr>
                  <p:nvPr/>
                </p:nvGrpSpPr>
                <p:grpSpPr bwMode="auto">
                  <a:xfrm>
                    <a:off x="734" y="1312"/>
                    <a:ext cx="583" cy="1106"/>
                    <a:chOff x="734" y="1312"/>
                    <a:chExt cx="583" cy="1106"/>
                  </a:xfrm>
                </p:grpSpPr>
                <p:sp>
                  <p:nvSpPr>
                    <p:cNvPr id="17421" name="Freeform 13"/>
                    <p:cNvSpPr>
                      <a:spLocks/>
                    </p:cNvSpPr>
                    <p:nvPr/>
                  </p:nvSpPr>
                  <p:spPr bwMode="auto">
                    <a:xfrm>
                      <a:off x="734" y="1312"/>
                      <a:ext cx="583" cy="1106"/>
                    </a:xfrm>
                    <a:custGeom>
                      <a:avLst/>
                      <a:gdLst/>
                      <a:ahLst/>
                      <a:cxnLst>
                        <a:cxn ang="0">
                          <a:pos x="254" y="1061"/>
                        </a:cxn>
                        <a:cxn ang="0">
                          <a:pos x="241" y="1006"/>
                        </a:cxn>
                        <a:cxn ang="0">
                          <a:pos x="239" y="958"/>
                        </a:cxn>
                        <a:cxn ang="0">
                          <a:pos x="201" y="927"/>
                        </a:cxn>
                        <a:cxn ang="0">
                          <a:pos x="190" y="876"/>
                        </a:cxn>
                        <a:cxn ang="0">
                          <a:pos x="149" y="895"/>
                        </a:cxn>
                        <a:cxn ang="0">
                          <a:pos x="127" y="828"/>
                        </a:cxn>
                        <a:cxn ang="0">
                          <a:pos x="147" y="785"/>
                        </a:cxn>
                        <a:cxn ang="0">
                          <a:pos x="188" y="754"/>
                        </a:cxn>
                        <a:cxn ang="0">
                          <a:pos x="224" y="782"/>
                        </a:cxn>
                        <a:cxn ang="0">
                          <a:pos x="265" y="782"/>
                        </a:cxn>
                        <a:cxn ang="0">
                          <a:pos x="290" y="838"/>
                        </a:cxn>
                        <a:cxn ang="0">
                          <a:pos x="309" y="866"/>
                        </a:cxn>
                        <a:cxn ang="0">
                          <a:pos x="313" y="817"/>
                        </a:cxn>
                        <a:cxn ang="0">
                          <a:pos x="319" y="771"/>
                        </a:cxn>
                        <a:cxn ang="0">
                          <a:pos x="356" y="764"/>
                        </a:cxn>
                        <a:cxn ang="0">
                          <a:pos x="395" y="734"/>
                        </a:cxn>
                        <a:cxn ang="0">
                          <a:pos x="414" y="691"/>
                        </a:cxn>
                        <a:cxn ang="0">
                          <a:pos x="446" y="668"/>
                        </a:cxn>
                        <a:cxn ang="0">
                          <a:pos x="506" y="645"/>
                        </a:cxn>
                        <a:cxn ang="0">
                          <a:pos x="507" y="630"/>
                        </a:cxn>
                        <a:cxn ang="0">
                          <a:pos x="492" y="590"/>
                        </a:cxn>
                        <a:cxn ang="0">
                          <a:pos x="579" y="556"/>
                        </a:cxn>
                        <a:cxn ang="0">
                          <a:pos x="555" y="511"/>
                        </a:cxn>
                        <a:cxn ang="0">
                          <a:pos x="531" y="487"/>
                        </a:cxn>
                        <a:cxn ang="0">
                          <a:pos x="480" y="424"/>
                        </a:cxn>
                        <a:cxn ang="0">
                          <a:pos x="445" y="502"/>
                        </a:cxn>
                        <a:cxn ang="0">
                          <a:pos x="421" y="530"/>
                        </a:cxn>
                        <a:cxn ang="0">
                          <a:pos x="408" y="505"/>
                        </a:cxn>
                        <a:cxn ang="0">
                          <a:pos x="367" y="437"/>
                        </a:cxn>
                        <a:cxn ang="0">
                          <a:pos x="420" y="383"/>
                        </a:cxn>
                        <a:cxn ang="0">
                          <a:pos x="471" y="367"/>
                        </a:cxn>
                        <a:cxn ang="0">
                          <a:pos x="488" y="341"/>
                        </a:cxn>
                        <a:cxn ang="0">
                          <a:pos x="453" y="335"/>
                        </a:cxn>
                        <a:cxn ang="0">
                          <a:pos x="453" y="300"/>
                        </a:cxn>
                        <a:cxn ang="0">
                          <a:pos x="387" y="192"/>
                        </a:cxn>
                        <a:cxn ang="0">
                          <a:pos x="375" y="97"/>
                        </a:cxn>
                        <a:cxn ang="0">
                          <a:pos x="338" y="28"/>
                        </a:cxn>
                        <a:cxn ang="0">
                          <a:pos x="303" y="30"/>
                        </a:cxn>
                        <a:cxn ang="0">
                          <a:pos x="263" y="15"/>
                        </a:cxn>
                        <a:cxn ang="0">
                          <a:pos x="188" y="58"/>
                        </a:cxn>
                        <a:cxn ang="0">
                          <a:pos x="184" y="77"/>
                        </a:cxn>
                        <a:cxn ang="0">
                          <a:pos x="224" y="116"/>
                        </a:cxn>
                        <a:cxn ang="0">
                          <a:pos x="227" y="177"/>
                        </a:cxn>
                        <a:cxn ang="0">
                          <a:pos x="169" y="280"/>
                        </a:cxn>
                        <a:cxn ang="0">
                          <a:pos x="121" y="364"/>
                        </a:cxn>
                        <a:cxn ang="0">
                          <a:pos x="80" y="409"/>
                        </a:cxn>
                        <a:cxn ang="0">
                          <a:pos x="32" y="486"/>
                        </a:cxn>
                        <a:cxn ang="0">
                          <a:pos x="11" y="528"/>
                        </a:cxn>
                        <a:cxn ang="0">
                          <a:pos x="12" y="595"/>
                        </a:cxn>
                        <a:cxn ang="0">
                          <a:pos x="5" y="691"/>
                        </a:cxn>
                        <a:cxn ang="0">
                          <a:pos x="18" y="679"/>
                        </a:cxn>
                        <a:cxn ang="0">
                          <a:pos x="32" y="639"/>
                        </a:cxn>
                        <a:cxn ang="0">
                          <a:pos x="27" y="701"/>
                        </a:cxn>
                        <a:cxn ang="0">
                          <a:pos x="41" y="771"/>
                        </a:cxn>
                        <a:cxn ang="0">
                          <a:pos x="41" y="832"/>
                        </a:cxn>
                        <a:cxn ang="0">
                          <a:pos x="90" y="905"/>
                        </a:cxn>
                        <a:cxn ang="0">
                          <a:pos x="130" y="933"/>
                        </a:cxn>
                        <a:cxn ang="0">
                          <a:pos x="177" y="982"/>
                        </a:cxn>
                        <a:cxn ang="0">
                          <a:pos x="208" y="1033"/>
                        </a:cxn>
                        <a:cxn ang="0">
                          <a:pos x="263" y="1088"/>
                        </a:cxn>
                        <a:cxn ang="0">
                          <a:pos x="294" y="1105"/>
                        </a:cxn>
                      </a:cxnLst>
                      <a:rect l="0" t="0" r="r" b="b"/>
                      <a:pathLst>
                        <a:path w="583" h="1106">
                          <a:moveTo>
                            <a:pt x="302" y="1079"/>
                          </a:moveTo>
                          <a:lnTo>
                            <a:pt x="277" y="1055"/>
                          </a:lnTo>
                          <a:lnTo>
                            <a:pt x="254" y="1061"/>
                          </a:lnTo>
                          <a:lnTo>
                            <a:pt x="235" y="1039"/>
                          </a:lnTo>
                          <a:lnTo>
                            <a:pt x="231" y="1016"/>
                          </a:lnTo>
                          <a:lnTo>
                            <a:pt x="241" y="1006"/>
                          </a:lnTo>
                          <a:lnTo>
                            <a:pt x="241" y="999"/>
                          </a:lnTo>
                          <a:lnTo>
                            <a:pt x="250" y="985"/>
                          </a:lnTo>
                          <a:lnTo>
                            <a:pt x="239" y="958"/>
                          </a:lnTo>
                          <a:lnTo>
                            <a:pt x="222" y="957"/>
                          </a:lnTo>
                          <a:lnTo>
                            <a:pt x="200" y="939"/>
                          </a:lnTo>
                          <a:lnTo>
                            <a:pt x="201" y="927"/>
                          </a:lnTo>
                          <a:lnTo>
                            <a:pt x="221" y="895"/>
                          </a:lnTo>
                          <a:lnTo>
                            <a:pt x="215" y="888"/>
                          </a:lnTo>
                          <a:lnTo>
                            <a:pt x="190" y="876"/>
                          </a:lnTo>
                          <a:lnTo>
                            <a:pt x="177" y="888"/>
                          </a:lnTo>
                          <a:lnTo>
                            <a:pt x="171" y="898"/>
                          </a:lnTo>
                          <a:lnTo>
                            <a:pt x="149" y="895"/>
                          </a:lnTo>
                          <a:lnTo>
                            <a:pt x="132" y="886"/>
                          </a:lnTo>
                          <a:lnTo>
                            <a:pt x="116" y="853"/>
                          </a:lnTo>
                          <a:lnTo>
                            <a:pt x="127" y="828"/>
                          </a:lnTo>
                          <a:lnTo>
                            <a:pt x="130" y="807"/>
                          </a:lnTo>
                          <a:lnTo>
                            <a:pt x="135" y="797"/>
                          </a:lnTo>
                          <a:lnTo>
                            <a:pt x="147" y="785"/>
                          </a:lnTo>
                          <a:lnTo>
                            <a:pt x="155" y="774"/>
                          </a:lnTo>
                          <a:lnTo>
                            <a:pt x="171" y="760"/>
                          </a:lnTo>
                          <a:lnTo>
                            <a:pt x="188" y="754"/>
                          </a:lnTo>
                          <a:lnTo>
                            <a:pt x="201" y="764"/>
                          </a:lnTo>
                          <a:lnTo>
                            <a:pt x="215" y="769"/>
                          </a:lnTo>
                          <a:lnTo>
                            <a:pt x="224" y="782"/>
                          </a:lnTo>
                          <a:lnTo>
                            <a:pt x="235" y="779"/>
                          </a:lnTo>
                          <a:lnTo>
                            <a:pt x="252" y="774"/>
                          </a:lnTo>
                          <a:lnTo>
                            <a:pt x="265" y="782"/>
                          </a:lnTo>
                          <a:lnTo>
                            <a:pt x="290" y="807"/>
                          </a:lnTo>
                          <a:lnTo>
                            <a:pt x="281" y="827"/>
                          </a:lnTo>
                          <a:lnTo>
                            <a:pt x="290" y="838"/>
                          </a:lnTo>
                          <a:lnTo>
                            <a:pt x="290" y="845"/>
                          </a:lnTo>
                          <a:lnTo>
                            <a:pt x="299" y="855"/>
                          </a:lnTo>
                          <a:lnTo>
                            <a:pt x="309" y="866"/>
                          </a:lnTo>
                          <a:lnTo>
                            <a:pt x="313" y="860"/>
                          </a:lnTo>
                          <a:lnTo>
                            <a:pt x="313" y="842"/>
                          </a:lnTo>
                          <a:lnTo>
                            <a:pt x="313" y="817"/>
                          </a:lnTo>
                          <a:lnTo>
                            <a:pt x="313" y="793"/>
                          </a:lnTo>
                          <a:lnTo>
                            <a:pt x="309" y="785"/>
                          </a:lnTo>
                          <a:lnTo>
                            <a:pt x="319" y="771"/>
                          </a:lnTo>
                          <a:lnTo>
                            <a:pt x="336" y="769"/>
                          </a:lnTo>
                          <a:lnTo>
                            <a:pt x="344" y="760"/>
                          </a:lnTo>
                          <a:lnTo>
                            <a:pt x="356" y="764"/>
                          </a:lnTo>
                          <a:lnTo>
                            <a:pt x="368" y="754"/>
                          </a:lnTo>
                          <a:lnTo>
                            <a:pt x="383" y="737"/>
                          </a:lnTo>
                          <a:lnTo>
                            <a:pt x="395" y="734"/>
                          </a:lnTo>
                          <a:lnTo>
                            <a:pt x="389" y="721"/>
                          </a:lnTo>
                          <a:lnTo>
                            <a:pt x="402" y="705"/>
                          </a:lnTo>
                          <a:lnTo>
                            <a:pt x="414" y="691"/>
                          </a:lnTo>
                          <a:lnTo>
                            <a:pt x="425" y="684"/>
                          </a:lnTo>
                          <a:lnTo>
                            <a:pt x="449" y="687"/>
                          </a:lnTo>
                          <a:lnTo>
                            <a:pt x="446" y="668"/>
                          </a:lnTo>
                          <a:lnTo>
                            <a:pt x="467" y="655"/>
                          </a:lnTo>
                          <a:lnTo>
                            <a:pt x="488" y="648"/>
                          </a:lnTo>
                          <a:lnTo>
                            <a:pt x="506" y="645"/>
                          </a:lnTo>
                          <a:lnTo>
                            <a:pt x="500" y="663"/>
                          </a:lnTo>
                          <a:lnTo>
                            <a:pt x="518" y="641"/>
                          </a:lnTo>
                          <a:lnTo>
                            <a:pt x="507" y="630"/>
                          </a:lnTo>
                          <a:lnTo>
                            <a:pt x="507" y="604"/>
                          </a:lnTo>
                          <a:lnTo>
                            <a:pt x="488" y="604"/>
                          </a:lnTo>
                          <a:lnTo>
                            <a:pt x="492" y="590"/>
                          </a:lnTo>
                          <a:lnTo>
                            <a:pt x="551" y="591"/>
                          </a:lnTo>
                          <a:lnTo>
                            <a:pt x="582" y="569"/>
                          </a:lnTo>
                          <a:lnTo>
                            <a:pt x="579" y="556"/>
                          </a:lnTo>
                          <a:lnTo>
                            <a:pt x="564" y="540"/>
                          </a:lnTo>
                          <a:lnTo>
                            <a:pt x="565" y="516"/>
                          </a:lnTo>
                          <a:lnTo>
                            <a:pt x="555" y="511"/>
                          </a:lnTo>
                          <a:lnTo>
                            <a:pt x="550" y="495"/>
                          </a:lnTo>
                          <a:lnTo>
                            <a:pt x="543" y="485"/>
                          </a:lnTo>
                          <a:lnTo>
                            <a:pt x="531" y="487"/>
                          </a:lnTo>
                          <a:lnTo>
                            <a:pt x="507" y="470"/>
                          </a:lnTo>
                          <a:lnTo>
                            <a:pt x="503" y="449"/>
                          </a:lnTo>
                          <a:lnTo>
                            <a:pt x="480" y="424"/>
                          </a:lnTo>
                          <a:lnTo>
                            <a:pt x="451" y="455"/>
                          </a:lnTo>
                          <a:lnTo>
                            <a:pt x="451" y="492"/>
                          </a:lnTo>
                          <a:lnTo>
                            <a:pt x="445" y="502"/>
                          </a:lnTo>
                          <a:lnTo>
                            <a:pt x="432" y="505"/>
                          </a:lnTo>
                          <a:lnTo>
                            <a:pt x="423" y="511"/>
                          </a:lnTo>
                          <a:lnTo>
                            <a:pt x="421" y="530"/>
                          </a:lnTo>
                          <a:lnTo>
                            <a:pt x="410" y="552"/>
                          </a:lnTo>
                          <a:lnTo>
                            <a:pt x="399" y="530"/>
                          </a:lnTo>
                          <a:lnTo>
                            <a:pt x="408" y="505"/>
                          </a:lnTo>
                          <a:lnTo>
                            <a:pt x="404" y="485"/>
                          </a:lnTo>
                          <a:lnTo>
                            <a:pt x="391" y="479"/>
                          </a:lnTo>
                          <a:lnTo>
                            <a:pt x="367" y="437"/>
                          </a:lnTo>
                          <a:lnTo>
                            <a:pt x="368" y="423"/>
                          </a:lnTo>
                          <a:lnTo>
                            <a:pt x="399" y="383"/>
                          </a:lnTo>
                          <a:lnTo>
                            <a:pt x="420" y="383"/>
                          </a:lnTo>
                          <a:lnTo>
                            <a:pt x="438" y="379"/>
                          </a:lnTo>
                          <a:lnTo>
                            <a:pt x="447" y="362"/>
                          </a:lnTo>
                          <a:lnTo>
                            <a:pt x="471" y="367"/>
                          </a:lnTo>
                          <a:lnTo>
                            <a:pt x="478" y="356"/>
                          </a:lnTo>
                          <a:lnTo>
                            <a:pt x="500" y="357"/>
                          </a:lnTo>
                          <a:lnTo>
                            <a:pt x="488" y="341"/>
                          </a:lnTo>
                          <a:lnTo>
                            <a:pt x="485" y="318"/>
                          </a:lnTo>
                          <a:lnTo>
                            <a:pt x="467" y="342"/>
                          </a:lnTo>
                          <a:lnTo>
                            <a:pt x="453" y="335"/>
                          </a:lnTo>
                          <a:lnTo>
                            <a:pt x="472" y="308"/>
                          </a:lnTo>
                          <a:lnTo>
                            <a:pt x="471" y="280"/>
                          </a:lnTo>
                          <a:lnTo>
                            <a:pt x="453" y="300"/>
                          </a:lnTo>
                          <a:lnTo>
                            <a:pt x="438" y="318"/>
                          </a:lnTo>
                          <a:lnTo>
                            <a:pt x="383" y="274"/>
                          </a:lnTo>
                          <a:lnTo>
                            <a:pt x="387" y="192"/>
                          </a:lnTo>
                          <a:lnTo>
                            <a:pt x="362" y="167"/>
                          </a:lnTo>
                          <a:lnTo>
                            <a:pt x="359" y="135"/>
                          </a:lnTo>
                          <a:lnTo>
                            <a:pt x="375" y="97"/>
                          </a:lnTo>
                          <a:lnTo>
                            <a:pt x="381" y="53"/>
                          </a:lnTo>
                          <a:lnTo>
                            <a:pt x="359" y="29"/>
                          </a:lnTo>
                          <a:lnTo>
                            <a:pt x="338" y="28"/>
                          </a:lnTo>
                          <a:lnTo>
                            <a:pt x="325" y="19"/>
                          </a:lnTo>
                          <a:lnTo>
                            <a:pt x="323" y="0"/>
                          </a:lnTo>
                          <a:lnTo>
                            <a:pt x="303" y="30"/>
                          </a:lnTo>
                          <a:lnTo>
                            <a:pt x="283" y="33"/>
                          </a:lnTo>
                          <a:lnTo>
                            <a:pt x="277" y="9"/>
                          </a:lnTo>
                          <a:lnTo>
                            <a:pt x="263" y="15"/>
                          </a:lnTo>
                          <a:lnTo>
                            <a:pt x="246" y="18"/>
                          </a:lnTo>
                          <a:lnTo>
                            <a:pt x="202" y="64"/>
                          </a:lnTo>
                          <a:lnTo>
                            <a:pt x="188" y="58"/>
                          </a:lnTo>
                          <a:lnTo>
                            <a:pt x="169" y="24"/>
                          </a:lnTo>
                          <a:lnTo>
                            <a:pt x="170" y="53"/>
                          </a:lnTo>
                          <a:lnTo>
                            <a:pt x="184" y="77"/>
                          </a:lnTo>
                          <a:lnTo>
                            <a:pt x="208" y="95"/>
                          </a:lnTo>
                          <a:lnTo>
                            <a:pt x="222" y="97"/>
                          </a:lnTo>
                          <a:lnTo>
                            <a:pt x="224" y="116"/>
                          </a:lnTo>
                          <a:lnTo>
                            <a:pt x="234" y="133"/>
                          </a:lnTo>
                          <a:lnTo>
                            <a:pt x="227" y="148"/>
                          </a:lnTo>
                          <a:lnTo>
                            <a:pt x="227" y="177"/>
                          </a:lnTo>
                          <a:lnTo>
                            <a:pt x="215" y="218"/>
                          </a:lnTo>
                          <a:lnTo>
                            <a:pt x="183" y="277"/>
                          </a:lnTo>
                          <a:lnTo>
                            <a:pt x="169" y="280"/>
                          </a:lnTo>
                          <a:lnTo>
                            <a:pt x="144" y="337"/>
                          </a:lnTo>
                          <a:lnTo>
                            <a:pt x="136" y="370"/>
                          </a:lnTo>
                          <a:lnTo>
                            <a:pt x="121" y="364"/>
                          </a:lnTo>
                          <a:lnTo>
                            <a:pt x="119" y="375"/>
                          </a:lnTo>
                          <a:lnTo>
                            <a:pt x="101" y="396"/>
                          </a:lnTo>
                          <a:lnTo>
                            <a:pt x="80" y="409"/>
                          </a:lnTo>
                          <a:lnTo>
                            <a:pt x="52" y="438"/>
                          </a:lnTo>
                          <a:lnTo>
                            <a:pt x="31" y="465"/>
                          </a:lnTo>
                          <a:lnTo>
                            <a:pt x="32" y="486"/>
                          </a:lnTo>
                          <a:lnTo>
                            <a:pt x="25" y="497"/>
                          </a:lnTo>
                          <a:lnTo>
                            <a:pt x="15" y="510"/>
                          </a:lnTo>
                          <a:lnTo>
                            <a:pt x="11" y="528"/>
                          </a:lnTo>
                          <a:lnTo>
                            <a:pt x="15" y="548"/>
                          </a:lnTo>
                          <a:lnTo>
                            <a:pt x="21" y="580"/>
                          </a:lnTo>
                          <a:lnTo>
                            <a:pt x="12" y="595"/>
                          </a:lnTo>
                          <a:lnTo>
                            <a:pt x="4" y="627"/>
                          </a:lnTo>
                          <a:lnTo>
                            <a:pt x="0" y="672"/>
                          </a:lnTo>
                          <a:lnTo>
                            <a:pt x="5" y="691"/>
                          </a:lnTo>
                          <a:lnTo>
                            <a:pt x="1" y="728"/>
                          </a:lnTo>
                          <a:lnTo>
                            <a:pt x="12" y="742"/>
                          </a:lnTo>
                          <a:lnTo>
                            <a:pt x="18" y="679"/>
                          </a:lnTo>
                          <a:lnTo>
                            <a:pt x="18" y="634"/>
                          </a:lnTo>
                          <a:lnTo>
                            <a:pt x="30" y="617"/>
                          </a:lnTo>
                          <a:lnTo>
                            <a:pt x="32" y="639"/>
                          </a:lnTo>
                          <a:lnTo>
                            <a:pt x="28" y="654"/>
                          </a:lnTo>
                          <a:lnTo>
                            <a:pt x="28" y="672"/>
                          </a:lnTo>
                          <a:lnTo>
                            <a:pt x="27" y="701"/>
                          </a:lnTo>
                          <a:lnTo>
                            <a:pt x="35" y="730"/>
                          </a:lnTo>
                          <a:lnTo>
                            <a:pt x="38" y="758"/>
                          </a:lnTo>
                          <a:lnTo>
                            <a:pt x="41" y="771"/>
                          </a:lnTo>
                          <a:lnTo>
                            <a:pt x="45" y="788"/>
                          </a:lnTo>
                          <a:lnTo>
                            <a:pt x="38" y="807"/>
                          </a:lnTo>
                          <a:lnTo>
                            <a:pt x="41" y="832"/>
                          </a:lnTo>
                          <a:lnTo>
                            <a:pt x="51" y="862"/>
                          </a:lnTo>
                          <a:lnTo>
                            <a:pt x="69" y="880"/>
                          </a:lnTo>
                          <a:lnTo>
                            <a:pt x="90" y="905"/>
                          </a:lnTo>
                          <a:lnTo>
                            <a:pt x="105" y="923"/>
                          </a:lnTo>
                          <a:lnTo>
                            <a:pt x="116" y="920"/>
                          </a:lnTo>
                          <a:lnTo>
                            <a:pt x="130" y="933"/>
                          </a:lnTo>
                          <a:lnTo>
                            <a:pt x="141" y="939"/>
                          </a:lnTo>
                          <a:lnTo>
                            <a:pt x="148" y="954"/>
                          </a:lnTo>
                          <a:lnTo>
                            <a:pt x="177" y="982"/>
                          </a:lnTo>
                          <a:lnTo>
                            <a:pt x="188" y="986"/>
                          </a:lnTo>
                          <a:lnTo>
                            <a:pt x="208" y="1005"/>
                          </a:lnTo>
                          <a:lnTo>
                            <a:pt x="208" y="1033"/>
                          </a:lnTo>
                          <a:lnTo>
                            <a:pt x="231" y="1061"/>
                          </a:lnTo>
                          <a:lnTo>
                            <a:pt x="252" y="1086"/>
                          </a:lnTo>
                          <a:lnTo>
                            <a:pt x="263" y="1088"/>
                          </a:lnTo>
                          <a:lnTo>
                            <a:pt x="273" y="1079"/>
                          </a:lnTo>
                          <a:lnTo>
                            <a:pt x="278" y="1077"/>
                          </a:lnTo>
                          <a:lnTo>
                            <a:pt x="294" y="1105"/>
                          </a:lnTo>
                          <a:lnTo>
                            <a:pt x="302" y="1079"/>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22" name="Rectangle 14"/>
                    <p:cNvSpPr>
                      <a:spLocks noChangeArrowheads="1"/>
                    </p:cNvSpPr>
                    <p:nvPr/>
                  </p:nvSpPr>
                  <p:spPr bwMode="auto">
                    <a:xfrm>
                      <a:off x="792" y="1341"/>
                      <a:ext cx="467" cy="1048"/>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1" name="Group 18"/>
                  <p:cNvGrpSpPr>
                    <a:grpSpLocks/>
                  </p:cNvGrpSpPr>
                  <p:nvPr/>
                </p:nvGrpSpPr>
                <p:grpSpPr bwMode="auto">
                  <a:xfrm>
                    <a:off x="989" y="2186"/>
                    <a:ext cx="103" cy="70"/>
                    <a:chOff x="989" y="2186"/>
                    <a:chExt cx="103" cy="70"/>
                  </a:xfrm>
                </p:grpSpPr>
                <p:sp>
                  <p:nvSpPr>
                    <p:cNvPr id="17424" name="Freeform 16"/>
                    <p:cNvSpPr>
                      <a:spLocks/>
                    </p:cNvSpPr>
                    <p:nvPr/>
                  </p:nvSpPr>
                  <p:spPr bwMode="auto">
                    <a:xfrm>
                      <a:off x="989" y="2186"/>
                      <a:ext cx="103" cy="70"/>
                    </a:xfrm>
                    <a:custGeom>
                      <a:avLst/>
                      <a:gdLst/>
                      <a:ahLst/>
                      <a:cxnLst>
                        <a:cxn ang="0">
                          <a:pos x="2" y="0"/>
                        </a:cxn>
                        <a:cxn ang="0">
                          <a:pos x="30" y="5"/>
                        </a:cxn>
                        <a:cxn ang="0">
                          <a:pos x="47" y="21"/>
                        </a:cxn>
                        <a:cxn ang="0">
                          <a:pos x="58" y="31"/>
                        </a:cxn>
                        <a:cxn ang="0">
                          <a:pos x="66" y="33"/>
                        </a:cxn>
                        <a:cxn ang="0">
                          <a:pos x="81" y="45"/>
                        </a:cxn>
                        <a:cxn ang="0">
                          <a:pos x="91" y="59"/>
                        </a:cxn>
                        <a:cxn ang="0">
                          <a:pos x="102" y="69"/>
                        </a:cxn>
                        <a:cxn ang="0">
                          <a:pos x="78" y="69"/>
                        </a:cxn>
                        <a:cxn ang="0">
                          <a:pos x="64" y="53"/>
                        </a:cxn>
                        <a:cxn ang="0">
                          <a:pos x="44" y="46"/>
                        </a:cxn>
                        <a:cxn ang="0">
                          <a:pos x="34" y="33"/>
                        </a:cxn>
                        <a:cxn ang="0">
                          <a:pos x="14" y="25"/>
                        </a:cxn>
                        <a:cxn ang="0">
                          <a:pos x="0" y="16"/>
                        </a:cxn>
                        <a:cxn ang="0">
                          <a:pos x="2" y="0"/>
                        </a:cxn>
                      </a:cxnLst>
                      <a:rect l="0" t="0" r="r" b="b"/>
                      <a:pathLst>
                        <a:path w="103" h="70">
                          <a:moveTo>
                            <a:pt x="2" y="0"/>
                          </a:moveTo>
                          <a:lnTo>
                            <a:pt x="30" y="5"/>
                          </a:lnTo>
                          <a:lnTo>
                            <a:pt x="47" y="21"/>
                          </a:lnTo>
                          <a:lnTo>
                            <a:pt x="58" y="31"/>
                          </a:lnTo>
                          <a:lnTo>
                            <a:pt x="66" y="33"/>
                          </a:lnTo>
                          <a:lnTo>
                            <a:pt x="81" y="45"/>
                          </a:lnTo>
                          <a:lnTo>
                            <a:pt x="91" y="59"/>
                          </a:lnTo>
                          <a:lnTo>
                            <a:pt x="102" y="69"/>
                          </a:lnTo>
                          <a:lnTo>
                            <a:pt x="78" y="69"/>
                          </a:lnTo>
                          <a:lnTo>
                            <a:pt x="64" y="53"/>
                          </a:lnTo>
                          <a:lnTo>
                            <a:pt x="44" y="46"/>
                          </a:lnTo>
                          <a:lnTo>
                            <a:pt x="34" y="33"/>
                          </a:lnTo>
                          <a:lnTo>
                            <a:pt x="14" y="25"/>
                          </a:lnTo>
                          <a:lnTo>
                            <a:pt x="0" y="16"/>
                          </a:lnTo>
                          <a:lnTo>
                            <a:pt x="2"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25" name="Rectangle 17"/>
                    <p:cNvSpPr>
                      <a:spLocks noChangeArrowheads="1"/>
                    </p:cNvSpPr>
                    <p:nvPr/>
                  </p:nvSpPr>
                  <p:spPr bwMode="auto">
                    <a:xfrm>
                      <a:off x="1040" y="2215"/>
                      <a:ext cx="0" cy="12"/>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2" name="Group 21"/>
                  <p:cNvGrpSpPr>
                    <a:grpSpLocks/>
                  </p:cNvGrpSpPr>
                  <p:nvPr/>
                </p:nvGrpSpPr>
                <p:grpSpPr bwMode="auto">
                  <a:xfrm>
                    <a:off x="1091" y="2259"/>
                    <a:ext cx="58" cy="33"/>
                    <a:chOff x="1091" y="2259"/>
                    <a:chExt cx="58" cy="33"/>
                  </a:xfrm>
                </p:grpSpPr>
                <p:sp>
                  <p:nvSpPr>
                    <p:cNvPr id="17427" name="Freeform 19"/>
                    <p:cNvSpPr>
                      <a:spLocks/>
                    </p:cNvSpPr>
                    <p:nvPr/>
                  </p:nvSpPr>
                  <p:spPr bwMode="auto">
                    <a:xfrm>
                      <a:off x="1091" y="2259"/>
                      <a:ext cx="58" cy="33"/>
                    </a:xfrm>
                    <a:custGeom>
                      <a:avLst/>
                      <a:gdLst/>
                      <a:ahLst/>
                      <a:cxnLst>
                        <a:cxn ang="0">
                          <a:pos x="0" y="18"/>
                        </a:cxn>
                        <a:cxn ang="0">
                          <a:pos x="18" y="0"/>
                        </a:cxn>
                        <a:cxn ang="0">
                          <a:pos x="38" y="3"/>
                        </a:cxn>
                        <a:cxn ang="0">
                          <a:pos x="57" y="22"/>
                        </a:cxn>
                        <a:cxn ang="0">
                          <a:pos x="57" y="29"/>
                        </a:cxn>
                        <a:cxn ang="0">
                          <a:pos x="43" y="32"/>
                        </a:cxn>
                        <a:cxn ang="0">
                          <a:pos x="33" y="25"/>
                        </a:cxn>
                        <a:cxn ang="0">
                          <a:pos x="18" y="25"/>
                        </a:cxn>
                        <a:cxn ang="0">
                          <a:pos x="0" y="18"/>
                        </a:cxn>
                      </a:cxnLst>
                      <a:rect l="0" t="0" r="r" b="b"/>
                      <a:pathLst>
                        <a:path w="58" h="33">
                          <a:moveTo>
                            <a:pt x="0" y="18"/>
                          </a:moveTo>
                          <a:lnTo>
                            <a:pt x="18" y="0"/>
                          </a:lnTo>
                          <a:lnTo>
                            <a:pt x="38" y="3"/>
                          </a:lnTo>
                          <a:lnTo>
                            <a:pt x="57" y="22"/>
                          </a:lnTo>
                          <a:lnTo>
                            <a:pt x="57" y="29"/>
                          </a:lnTo>
                          <a:lnTo>
                            <a:pt x="43" y="32"/>
                          </a:lnTo>
                          <a:lnTo>
                            <a:pt x="33" y="25"/>
                          </a:lnTo>
                          <a:lnTo>
                            <a:pt x="18" y="25"/>
                          </a:lnTo>
                          <a:lnTo>
                            <a:pt x="0" y="18"/>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28" name="Rectangle 20"/>
                    <p:cNvSpPr>
                      <a:spLocks noChangeArrowheads="1"/>
                    </p:cNvSpPr>
                    <p:nvPr/>
                  </p:nvSpPr>
                  <p:spPr bwMode="auto">
                    <a:xfrm>
                      <a:off x="1120" y="2275"/>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3" name="Group 24"/>
                  <p:cNvGrpSpPr>
                    <a:grpSpLocks/>
                  </p:cNvGrpSpPr>
                  <p:nvPr/>
                </p:nvGrpSpPr>
                <p:grpSpPr bwMode="auto">
                  <a:xfrm>
                    <a:off x="1128" y="1519"/>
                    <a:ext cx="56" cy="71"/>
                    <a:chOff x="1128" y="1519"/>
                    <a:chExt cx="56" cy="71"/>
                  </a:xfrm>
                </p:grpSpPr>
                <p:sp>
                  <p:nvSpPr>
                    <p:cNvPr id="17430" name="Freeform 22"/>
                    <p:cNvSpPr>
                      <a:spLocks/>
                    </p:cNvSpPr>
                    <p:nvPr/>
                  </p:nvSpPr>
                  <p:spPr bwMode="auto">
                    <a:xfrm>
                      <a:off x="1128" y="1519"/>
                      <a:ext cx="56" cy="71"/>
                    </a:xfrm>
                    <a:custGeom>
                      <a:avLst/>
                      <a:gdLst/>
                      <a:ahLst/>
                      <a:cxnLst>
                        <a:cxn ang="0">
                          <a:pos x="13" y="0"/>
                        </a:cxn>
                        <a:cxn ang="0">
                          <a:pos x="27" y="11"/>
                        </a:cxn>
                        <a:cxn ang="0">
                          <a:pos x="32" y="10"/>
                        </a:cxn>
                        <a:cxn ang="0">
                          <a:pos x="53" y="30"/>
                        </a:cxn>
                        <a:cxn ang="0">
                          <a:pos x="55" y="41"/>
                        </a:cxn>
                        <a:cxn ang="0">
                          <a:pos x="47" y="46"/>
                        </a:cxn>
                        <a:cxn ang="0">
                          <a:pos x="47" y="51"/>
                        </a:cxn>
                        <a:cxn ang="0">
                          <a:pos x="40" y="53"/>
                        </a:cxn>
                        <a:cxn ang="0">
                          <a:pos x="40" y="56"/>
                        </a:cxn>
                        <a:cxn ang="0">
                          <a:pos x="33" y="70"/>
                        </a:cxn>
                        <a:cxn ang="0">
                          <a:pos x="23" y="63"/>
                        </a:cxn>
                        <a:cxn ang="0">
                          <a:pos x="16" y="67"/>
                        </a:cxn>
                        <a:cxn ang="0">
                          <a:pos x="0" y="43"/>
                        </a:cxn>
                        <a:cxn ang="0">
                          <a:pos x="9" y="25"/>
                        </a:cxn>
                        <a:cxn ang="0">
                          <a:pos x="13" y="0"/>
                        </a:cxn>
                      </a:cxnLst>
                      <a:rect l="0" t="0" r="r" b="b"/>
                      <a:pathLst>
                        <a:path w="56" h="71">
                          <a:moveTo>
                            <a:pt x="13" y="0"/>
                          </a:moveTo>
                          <a:lnTo>
                            <a:pt x="27" y="11"/>
                          </a:lnTo>
                          <a:lnTo>
                            <a:pt x="32" y="10"/>
                          </a:lnTo>
                          <a:lnTo>
                            <a:pt x="53" y="30"/>
                          </a:lnTo>
                          <a:lnTo>
                            <a:pt x="55" y="41"/>
                          </a:lnTo>
                          <a:lnTo>
                            <a:pt x="47" y="46"/>
                          </a:lnTo>
                          <a:lnTo>
                            <a:pt x="47" y="51"/>
                          </a:lnTo>
                          <a:lnTo>
                            <a:pt x="40" y="53"/>
                          </a:lnTo>
                          <a:lnTo>
                            <a:pt x="40" y="56"/>
                          </a:lnTo>
                          <a:lnTo>
                            <a:pt x="33" y="70"/>
                          </a:lnTo>
                          <a:lnTo>
                            <a:pt x="23" y="63"/>
                          </a:lnTo>
                          <a:lnTo>
                            <a:pt x="16" y="67"/>
                          </a:lnTo>
                          <a:lnTo>
                            <a:pt x="0" y="43"/>
                          </a:lnTo>
                          <a:lnTo>
                            <a:pt x="9" y="25"/>
                          </a:lnTo>
                          <a:lnTo>
                            <a:pt x="13"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31" name="Rectangle 23"/>
                    <p:cNvSpPr>
                      <a:spLocks noChangeArrowheads="1"/>
                    </p:cNvSpPr>
                    <p:nvPr/>
                  </p:nvSpPr>
                  <p:spPr bwMode="auto">
                    <a:xfrm>
                      <a:off x="1156" y="1548"/>
                      <a:ext cx="0" cy="13"/>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4" name="Group 27"/>
                  <p:cNvGrpSpPr>
                    <a:grpSpLocks/>
                  </p:cNvGrpSpPr>
                  <p:nvPr/>
                </p:nvGrpSpPr>
                <p:grpSpPr bwMode="auto">
                  <a:xfrm>
                    <a:off x="1184" y="1503"/>
                    <a:ext cx="39" cy="34"/>
                    <a:chOff x="1184" y="1503"/>
                    <a:chExt cx="39" cy="34"/>
                  </a:xfrm>
                </p:grpSpPr>
                <p:sp>
                  <p:nvSpPr>
                    <p:cNvPr id="17433" name="Freeform 25"/>
                    <p:cNvSpPr>
                      <a:spLocks/>
                    </p:cNvSpPr>
                    <p:nvPr/>
                  </p:nvSpPr>
                  <p:spPr bwMode="auto">
                    <a:xfrm>
                      <a:off x="1184" y="1503"/>
                      <a:ext cx="39" cy="34"/>
                    </a:xfrm>
                    <a:custGeom>
                      <a:avLst/>
                      <a:gdLst/>
                      <a:ahLst/>
                      <a:cxnLst>
                        <a:cxn ang="0">
                          <a:pos x="0" y="19"/>
                        </a:cxn>
                        <a:cxn ang="0">
                          <a:pos x="21" y="33"/>
                        </a:cxn>
                        <a:cxn ang="0">
                          <a:pos x="26" y="26"/>
                        </a:cxn>
                        <a:cxn ang="0">
                          <a:pos x="38" y="13"/>
                        </a:cxn>
                        <a:cxn ang="0">
                          <a:pos x="31" y="4"/>
                        </a:cxn>
                        <a:cxn ang="0">
                          <a:pos x="25" y="9"/>
                        </a:cxn>
                        <a:cxn ang="0">
                          <a:pos x="21" y="0"/>
                        </a:cxn>
                        <a:cxn ang="0">
                          <a:pos x="15" y="10"/>
                        </a:cxn>
                        <a:cxn ang="0">
                          <a:pos x="0" y="19"/>
                        </a:cxn>
                      </a:cxnLst>
                      <a:rect l="0" t="0" r="r" b="b"/>
                      <a:pathLst>
                        <a:path w="39" h="34">
                          <a:moveTo>
                            <a:pt x="0" y="19"/>
                          </a:moveTo>
                          <a:lnTo>
                            <a:pt x="21" y="33"/>
                          </a:lnTo>
                          <a:lnTo>
                            <a:pt x="26" y="26"/>
                          </a:lnTo>
                          <a:lnTo>
                            <a:pt x="38" y="13"/>
                          </a:lnTo>
                          <a:lnTo>
                            <a:pt x="31" y="4"/>
                          </a:lnTo>
                          <a:lnTo>
                            <a:pt x="25" y="9"/>
                          </a:lnTo>
                          <a:lnTo>
                            <a:pt x="21" y="0"/>
                          </a:lnTo>
                          <a:lnTo>
                            <a:pt x="15" y="10"/>
                          </a:lnTo>
                          <a:lnTo>
                            <a:pt x="0" y="19"/>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34" name="Rectangle 26"/>
                    <p:cNvSpPr>
                      <a:spLocks noChangeArrowheads="1"/>
                    </p:cNvSpPr>
                    <p:nvPr/>
                  </p:nvSpPr>
                  <p:spPr bwMode="auto">
                    <a:xfrm>
                      <a:off x="1203" y="1520"/>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5" name="Group 30"/>
                  <p:cNvGrpSpPr>
                    <a:grpSpLocks/>
                  </p:cNvGrpSpPr>
                  <p:nvPr/>
                </p:nvGrpSpPr>
                <p:grpSpPr bwMode="auto">
                  <a:xfrm>
                    <a:off x="1137" y="1490"/>
                    <a:ext cx="37" cy="25"/>
                    <a:chOff x="1137" y="1490"/>
                    <a:chExt cx="37" cy="25"/>
                  </a:xfrm>
                </p:grpSpPr>
                <p:sp>
                  <p:nvSpPr>
                    <p:cNvPr id="17436" name="Freeform 28"/>
                    <p:cNvSpPr>
                      <a:spLocks/>
                    </p:cNvSpPr>
                    <p:nvPr/>
                  </p:nvSpPr>
                  <p:spPr bwMode="auto">
                    <a:xfrm>
                      <a:off x="1137" y="1490"/>
                      <a:ext cx="37" cy="25"/>
                    </a:xfrm>
                    <a:custGeom>
                      <a:avLst/>
                      <a:gdLst/>
                      <a:ahLst/>
                      <a:cxnLst>
                        <a:cxn ang="0">
                          <a:pos x="0" y="1"/>
                        </a:cxn>
                        <a:cxn ang="0">
                          <a:pos x="19" y="0"/>
                        </a:cxn>
                        <a:cxn ang="0">
                          <a:pos x="36" y="23"/>
                        </a:cxn>
                        <a:cxn ang="0">
                          <a:pos x="21" y="24"/>
                        </a:cxn>
                        <a:cxn ang="0">
                          <a:pos x="20" y="19"/>
                        </a:cxn>
                        <a:cxn ang="0">
                          <a:pos x="13" y="24"/>
                        </a:cxn>
                        <a:cxn ang="0">
                          <a:pos x="12" y="24"/>
                        </a:cxn>
                        <a:cxn ang="0">
                          <a:pos x="6" y="19"/>
                        </a:cxn>
                        <a:cxn ang="0">
                          <a:pos x="7" y="13"/>
                        </a:cxn>
                        <a:cxn ang="0">
                          <a:pos x="0" y="1"/>
                        </a:cxn>
                      </a:cxnLst>
                      <a:rect l="0" t="0" r="r" b="b"/>
                      <a:pathLst>
                        <a:path w="37" h="25">
                          <a:moveTo>
                            <a:pt x="0" y="1"/>
                          </a:moveTo>
                          <a:lnTo>
                            <a:pt x="19" y="0"/>
                          </a:lnTo>
                          <a:lnTo>
                            <a:pt x="36" y="23"/>
                          </a:lnTo>
                          <a:lnTo>
                            <a:pt x="21" y="24"/>
                          </a:lnTo>
                          <a:lnTo>
                            <a:pt x="20" y="19"/>
                          </a:lnTo>
                          <a:lnTo>
                            <a:pt x="13" y="24"/>
                          </a:lnTo>
                          <a:lnTo>
                            <a:pt x="12" y="24"/>
                          </a:lnTo>
                          <a:lnTo>
                            <a:pt x="6" y="19"/>
                          </a:lnTo>
                          <a:lnTo>
                            <a:pt x="7" y="13"/>
                          </a:lnTo>
                          <a:lnTo>
                            <a:pt x="0" y="1"/>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37" name="Rectangle 29"/>
                    <p:cNvSpPr>
                      <a:spLocks noChangeArrowheads="1"/>
                    </p:cNvSpPr>
                    <p:nvPr/>
                  </p:nvSpPr>
                  <p:spPr bwMode="auto">
                    <a:xfrm>
                      <a:off x="1155" y="1502"/>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6" name="Group 33"/>
                  <p:cNvGrpSpPr>
                    <a:grpSpLocks/>
                  </p:cNvGrpSpPr>
                  <p:nvPr/>
                </p:nvGrpSpPr>
                <p:grpSpPr bwMode="auto">
                  <a:xfrm>
                    <a:off x="1219" y="1591"/>
                    <a:ext cx="89" cy="168"/>
                    <a:chOff x="1219" y="1591"/>
                    <a:chExt cx="89" cy="168"/>
                  </a:xfrm>
                </p:grpSpPr>
                <p:sp>
                  <p:nvSpPr>
                    <p:cNvPr id="17439" name="Freeform 31"/>
                    <p:cNvSpPr>
                      <a:spLocks/>
                    </p:cNvSpPr>
                    <p:nvPr/>
                  </p:nvSpPr>
                  <p:spPr bwMode="auto">
                    <a:xfrm>
                      <a:off x="1219" y="1591"/>
                      <a:ext cx="89" cy="168"/>
                    </a:xfrm>
                    <a:custGeom>
                      <a:avLst/>
                      <a:gdLst/>
                      <a:ahLst/>
                      <a:cxnLst>
                        <a:cxn ang="0">
                          <a:pos x="39" y="92"/>
                        </a:cxn>
                        <a:cxn ang="0">
                          <a:pos x="23" y="112"/>
                        </a:cxn>
                        <a:cxn ang="0">
                          <a:pos x="18" y="112"/>
                        </a:cxn>
                        <a:cxn ang="0">
                          <a:pos x="12" y="116"/>
                        </a:cxn>
                        <a:cxn ang="0">
                          <a:pos x="4" y="119"/>
                        </a:cxn>
                        <a:cxn ang="0">
                          <a:pos x="4" y="123"/>
                        </a:cxn>
                        <a:cxn ang="0">
                          <a:pos x="15" y="124"/>
                        </a:cxn>
                        <a:cxn ang="0">
                          <a:pos x="20" y="128"/>
                        </a:cxn>
                        <a:cxn ang="0">
                          <a:pos x="25" y="135"/>
                        </a:cxn>
                        <a:cxn ang="0">
                          <a:pos x="25" y="138"/>
                        </a:cxn>
                        <a:cxn ang="0">
                          <a:pos x="34" y="144"/>
                        </a:cxn>
                        <a:cxn ang="0">
                          <a:pos x="34" y="152"/>
                        </a:cxn>
                        <a:cxn ang="0">
                          <a:pos x="39" y="152"/>
                        </a:cxn>
                        <a:cxn ang="0">
                          <a:pos x="54" y="167"/>
                        </a:cxn>
                        <a:cxn ang="0">
                          <a:pos x="50" y="155"/>
                        </a:cxn>
                        <a:cxn ang="0">
                          <a:pos x="50" y="144"/>
                        </a:cxn>
                        <a:cxn ang="0">
                          <a:pos x="55" y="144"/>
                        </a:cxn>
                        <a:cxn ang="0">
                          <a:pos x="61" y="150"/>
                        </a:cxn>
                        <a:cxn ang="0">
                          <a:pos x="64" y="150"/>
                        </a:cxn>
                        <a:cxn ang="0">
                          <a:pos x="66" y="152"/>
                        </a:cxn>
                        <a:cxn ang="0">
                          <a:pos x="70" y="150"/>
                        </a:cxn>
                        <a:cxn ang="0">
                          <a:pos x="70" y="140"/>
                        </a:cxn>
                        <a:cxn ang="0">
                          <a:pos x="64" y="135"/>
                        </a:cxn>
                        <a:cxn ang="0">
                          <a:pos x="62" y="124"/>
                        </a:cxn>
                        <a:cxn ang="0">
                          <a:pos x="66" y="114"/>
                        </a:cxn>
                        <a:cxn ang="0">
                          <a:pos x="84" y="134"/>
                        </a:cxn>
                        <a:cxn ang="0">
                          <a:pos x="84" y="121"/>
                        </a:cxn>
                        <a:cxn ang="0">
                          <a:pos x="88" y="107"/>
                        </a:cxn>
                        <a:cxn ang="0">
                          <a:pos x="75" y="92"/>
                        </a:cxn>
                        <a:cxn ang="0">
                          <a:pos x="74" y="83"/>
                        </a:cxn>
                        <a:cxn ang="0">
                          <a:pos x="75" y="61"/>
                        </a:cxn>
                        <a:cxn ang="0">
                          <a:pos x="59" y="39"/>
                        </a:cxn>
                        <a:cxn ang="0">
                          <a:pos x="41" y="25"/>
                        </a:cxn>
                        <a:cxn ang="0">
                          <a:pos x="46" y="18"/>
                        </a:cxn>
                        <a:cxn ang="0">
                          <a:pos x="37" y="13"/>
                        </a:cxn>
                        <a:cxn ang="0">
                          <a:pos x="37" y="4"/>
                        </a:cxn>
                        <a:cxn ang="0">
                          <a:pos x="23" y="18"/>
                        </a:cxn>
                        <a:cxn ang="0">
                          <a:pos x="20" y="14"/>
                        </a:cxn>
                        <a:cxn ang="0">
                          <a:pos x="25" y="8"/>
                        </a:cxn>
                        <a:cxn ang="0">
                          <a:pos x="25" y="0"/>
                        </a:cxn>
                        <a:cxn ang="0">
                          <a:pos x="18" y="0"/>
                        </a:cxn>
                        <a:cxn ang="0">
                          <a:pos x="11" y="3"/>
                        </a:cxn>
                        <a:cxn ang="0">
                          <a:pos x="0" y="5"/>
                        </a:cxn>
                        <a:cxn ang="0">
                          <a:pos x="0" y="14"/>
                        </a:cxn>
                        <a:cxn ang="0">
                          <a:pos x="0" y="24"/>
                        </a:cxn>
                        <a:cxn ang="0">
                          <a:pos x="4" y="28"/>
                        </a:cxn>
                        <a:cxn ang="0">
                          <a:pos x="14" y="33"/>
                        </a:cxn>
                        <a:cxn ang="0">
                          <a:pos x="12" y="43"/>
                        </a:cxn>
                        <a:cxn ang="0">
                          <a:pos x="16" y="47"/>
                        </a:cxn>
                        <a:cxn ang="0">
                          <a:pos x="22" y="51"/>
                        </a:cxn>
                        <a:cxn ang="0">
                          <a:pos x="30" y="51"/>
                        </a:cxn>
                        <a:cxn ang="0">
                          <a:pos x="37" y="57"/>
                        </a:cxn>
                        <a:cxn ang="0">
                          <a:pos x="39" y="68"/>
                        </a:cxn>
                        <a:cxn ang="0">
                          <a:pos x="37" y="81"/>
                        </a:cxn>
                        <a:cxn ang="0">
                          <a:pos x="39" y="92"/>
                        </a:cxn>
                      </a:cxnLst>
                      <a:rect l="0" t="0" r="r" b="b"/>
                      <a:pathLst>
                        <a:path w="89" h="168">
                          <a:moveTo>
                            <a:pt x="39" y="92"/>
                          </a:moveTo>
                          <a:lnTo>
                            <a:pt x="23" y="112"/>
                          </a:lnTo>
                          <a:lnTo>
                            <a:pt x="18" y="112"/>
                          </a:lnTo>
                          <a:lnTo>
                            <a:pt x="12" y="116"/>
                          </a:lnTo>
                          <a:lnTo>
                            <a:pt x="4" y="119"/>
                          </a:lnTo>
                          <a:lnTo>
                            <a:pt x="4" y="123"/>
                          </a:lnTo>
                          <a:lnTo>
                            <a:pt x="15" y="124"/>
                          </a:lnTo>
                          <a:lnTo>
                            <a:pt x="20" y="128"/>
                          </a:lnTo>
                          <a:lnTo>
                            <a:pt x="25" y="135"/>
                          </a:lnTo>
                          <a:lnTo>
                            <a:pt x="25" y="138"/>
                          </a:lnTo>
                          <a:lnTo>
                            <a:pt x="34" y="144"/>
                          </a:lnTo>
                          <a:lnTo>
                            <a:pt x="34" y="152"/>
                          </a:lnTo>
                          <a:lnTo>
                            <a:pt x="39" y="152"/>
                          </a:lnTo>
                          <a:lnTo>
                            <a:pt x="54" y="167"/>
                          </a:lnTo>
                          <a:lnTo>
                            <a:pt x="50" y="155"/>
                          </a:lnTo>
                          <a:lnTo>
                            <a:pt x="50" y="144"/>
                          </a:lnTo>
                          <a:lnTo>
                            <a:pt x="55" y="144"/>
                          </a:lnTo>
                          <a:lnTo>
                            <a:pt x="61" y="150"/>
                          </a:lnTo>
                          <a:lnTo>
                            <a:pt x="64" y="150"/>
                          </a:lnTo>
                          <a:lnTo>
                            <a:pt x="66" y="152"/>
                          </a:lnTo>
                          <a:lnTo>
                            <a:pt x="70" y="150"/>
                          </a:lnTo>
                          <a:lnTo>
                            <a:pt x="70" y="140"/>
                          </a:lnTo>
                          <a:lnTo>
                            <a:pt x="64" y="135"/>
                          </a:lnTo>
                          <a:lnTo>
                            <a:pt x="62" y="124"/>
                          </a:lnTo>
                          <a:lnTo>
                            <a:pt x="66" y="114"/>
                          </a:lnTo>
                          <a:lnTo>
                            <a:pt x="84" y="134"/>
                          </a:lnTo>
                          <a:lnTo>
                            <a:pt x="84" y="121"/>
                          </a:lnTo>
                          <a:lnTo>
                            <a:pt x="88" y="107"/>
                          </a:lnTo>
                          <a:lnTo>
                            <a:pt x="75" y="92"/>
                          </a:lnTo>
                          <a:lnTo>
                            <a:pt x="74" y="83"/>
                          </a:lnTo>
                          <a:lnTo>
                            <a:pt x="75" y="61"/>
                          </a:lnTo>
                          <a:lnTo>
                            <a:pt x="59" y="39"/>
                          </a:lnTo>
                          <a:lnTo>
                            <a:pt x="41" y="25"/>
                          </a:lnTo>
                          <a:lnTo>
                            <a:pt x="46" y="18"/>
                          </a:lnTo>
                          <a:lnTo>
                            <a:pt x="37" y="13"/>
                          </a:lnTo>
                          <a:lnTo>
                            <a:pt x="37" y="4"/>
                          </a:lnTo>
                          <a:lnTo>
                            <a:pt x="23" y="18"/>
                          </a:lnTo>
                          <a:lnTo>
                            <a:pt x="20" y="14"/>
                          </a:lnTo>
                          <a:lnTo>
                            <a:pt x="25" y="8"/>
                          </a:lnTo>
                          <a:lnTo>
                            <a:pt x="25" y="0"/>
                          </a:lnTo>
                          <a:lnTo>
                            <a:pt x="18" y="0"/>
                          </a:lnTo>
                          <a:lnTo>
                            <a:pt x="11" y="3"/>
                          </a:lnTo>
                          <a:lnTo>
                            <a:pt x="0" y="5"/>
                          </a:lnTo>
                          <a:lnTo>
                            <a:pt x="0" y="14"/>
                          </a:lnTo>
                          <a:lnTo>
                            <a:pt x="0" y="24"/>
                          </a:lnTo>
                          <a:lnTo>
                            <a:pt x="4" y="28"/>
                          </a:lnTo>
                          <a:lnTo>
                            <a:pt x="14" y="33"/>
                          </a:lnTo>
                          <a:lnTo>
                            <a:pt x="12" y="43"/>
                          </a:lnTo>
                          <a:lnTo>
                            <a:pt x="16" y="47"/>
                          </a:lnTo>
                          <a:lnTo>
                            <a:pt x="22" y="51"/>
                          </a:lnTo>
                          <a:lnTo>
                            <a:pt x="30" y="51"/>
                          </a:lnTo>
                          <a:lnTo>
                            <a:pt x="37" y="57"/>
                          </a:lnTo>
                          <a:lnTo>
                            <a:pt x="39" y="68"/>
                          </a:lnTo>
                          <a:lnTo>
                            <a:pt x="37" y="81"/>
                          </a:lnTo>
                          <a:lnTo>
                            <a:pt x="39" y="92"/>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40" name="Rectangle 32"/>
                    <p:cNvSpPr>
                      <a:spLocks noChangeArrowheads="1"/>
                    </p:cNvSpPr>
                    <p:nvPr/>
                  </p:nvSpPr>
                  <p:spPr bwMode="auto">
                    <a:xfrm>
                      <a:off x="1263" y="1620"/>
                      <a:ext cx="0" cy="11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 name="Group 36"/>
                  <p:cNvGrpSpPr>
                    <a:grpSpLocks/>
                  </p:cNvGrpSpPr>
                  <p:nvPr/>
                </p:nvGrpSpPr>
                <p:grpSpPr bwMode="auto">
                  <a:xfrm>
                    <a:off x="1262" y="1500"/>
                    <a:ext cx="89" cy="76"/>
                    <a:chOff x="1262" y="1500"/>
                    <a:chExt cx="89" cy="76"/>
                  </a:xfrm>
                </p:grpSpPr>
                <p:sp>
                  <p:nvSpPr>
                    <p:cNvPr id="17442" name="Freeform 34"/>
                    <p:cNvSpPr>
                      <a:spLocks/>
                    </p:cNvSpPr>
                    <p:nvPr/>
                  </p:nvSpPr>
                  <p:spPr bwMode="auto">
                    <a:xfrm>
                      <a:off x="1262" y="1500"/>
                      <a:ext cx="89" cy="76"/>
                    </a:xfrm>
                    <a:custGeom>
                      <a:avLst/>
                      <a:gdLst/>
                      <a:ahLst/>
                      <a:cxnLst>
                        <a:cxn ang="0">
                          <a:pos x="0" y="56"/>
                        </a:cxn>
                        <a:cxn ang="0">
                          <a:pos x="21" y="75"/>
                        </a:cxn>
                        <a:cxn ang="0">
                          <a:pos x="33" y="62"/>
                        </a:cxn>
                        <a:cxn ang="0">
                          <a:pos x="42" y="63"/>
                        </a:cxn>
                        <a:cxn ang="0">
                          <a:pos x="58" y="38"/>
                        </a:cxn>
                        <a:cxn ang="0">
                          <a:pos x="68" y="41"/>
                        </a:cxn>
                        <a:cxn ang="0">
                          <a:pos x="83" y="22"/>
                        </a:cxn>
                        <a:cxn ang="0">
                          <a:pos x="81" y="18"/>
                        </a:cxn>
                        <a:cxn ang="0">
                          <a:pos x="88" y="13"/>
                        </a:cxn>
                        <a:cxn ang="0">
                          <a:pos x="83" y="6"/>
                        </a:cxn>
                        <a:cxn ang="0">
                          <a:pos x="69" y="6"/>
                        </a:cxn>
                        <a:cxn ang="0">
                          <a:pos x="58" y="6"/>
                        </a:cxn>
                        <a:cxn ang="0">
                          <a:pos x="52" y="0"/>
                        </a:cxn>
                        <a:cxn ang="0">
                          <a:pos x="42" y="1"/>
                        </a:cxn>
                        <a:cxn ang="0">
                          <a:pos x="37" y="6"/>
                        </a:cxn>
                        <a:cxn ang="0">
                          <a:pos x="37" y="15"/>
                        </a:cxn>
                        <a:cxn ang="0">
                          <a:pos x="37" y="29"/>
                        </a:cxn>
                        <a:cxn ang="0">
                          <a:pos x="31" y="30"/>
                        </a:cxn>
                        <a:cxn ang="0">
                          <a:pos x="26" y="38"/>
                        </a:cxn>
                        <a:cxn ang="0">
                          <a:pos x="11" y="51"/>
                        </a:cxn>
                        <a:cxn ang="0">
                          <a:pos x="0" y="56"/>
                        </a:cxn>
                      </a:cxnLst>
                      <a:rect l="0" t="0" r="r" b="b"/>
                      <a:pathLst>
                        <a:path w="89" h="76">
                          <a:moveTo>
                            <a:pt x="0" y="56"/>
                          </a:moveTo>
                          <a:lnTo>
                            <a:pt x="21" y="75"/>
                          </a:lnTo>
                          <a:lnTo>
                            <a:pt x="33" y="62"/>
                          </a:lnTo>
                          <a:lnTo>
                            <a:pt x="42" y="63"/>
                          </a:lnTo>
                          <a:lnTo>
                            <a:pt x="58" y="38"/>
                          </a:lnTo>
                          <a:lnTo>
                            <a:pt x="68" y="41"/>
                          </a:lnTo>
                          <a:lnTo>
                            <a:pt x="83" y="22"/>
                          </a:lnTo>
                          <a:lnTo>
                            <a:pt x="81" y="18"/>
                          </a:lnTo>
                          <a:lnTo>
                            <a:pt x="88" y="13"/>
                          </a:lnTo>
                          <a:lnTo>
                            <a:pt x="83" y="6"/>
                          </a:lnTo>
                          <a:lnTo>
                            <a:pt x="69" y="6"/>
                          </a:lnTo>
                          <a:lnTo>
                            <a:pt x="58" y="6"/>
                          </a:lnTo>
                          <a:lnTo>
                            <a:pt x="52" y="0"/>
                          </a:lnTo>
                          <a:lnTo>
                            <a:pt x="42" y="1"/>
                          </a:lnTo>
                          <a:lnTo>
                            <a:pt x="37" y="6"/>
                          </a:lnTo>
                          <a:lnTo>
                            <a:pt x="37" y="15"/>
                          </a:lnTo>
                          <a:lnTo>
                            <a:pt x="37" y="29"/>
                          </a:lnTo>
                          <a:lnTo>
                            <a:pt x="31" y="30"/>
                          </a:lnTo>
                          <a:lnTo>
                            <a:pt x="26" y="38"/>
                          </a:lnTo>
                          <a:lnTo>
                            <a:pt x="11" y="51"/>
                          </a:lnTo>
                          <a:lnTo>
                            <a:pt x="0" y="56"/>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43" name="Rectangle 35"/>
                    <p:cNvSpPr>
                      <a:spLocks noChangeArrowheads="1"/>
                    </p:cNvSpPr>
                    <p:nvPr/>
                  </p:nvSpPr>
                  <p:spPr bwMode="auto">
                    <a:xfrm>
                      <a:off x="1306" y="1529"/>
                      <a:ext cx="0" cy="18"/>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8" name="Group 39"/>
                  <p:cNvGrpSpPr>
                    <a:grpSpLocks/>
                  </p:cNvGrpSpPr>
                  <p:nvPr/>
                </p:nvGrpSpPr>
                <p:grpSpPr bwMode="auto">
                  <a:xfrm>
                    <a:off x="1502" y="1683"/>
                    <a:ext cx="44" cy="42"/>
                    <a:chOff x="1502" y="1683"/>
                    <a:chExt cx="44" cy="42"/>
                  </a:xfrm>
                </p:grpSpPr>
                <p:sp>
                  <p:nvSpPr>
                    <p:cNvPr id="17445" name="Freeform 37"/>
                    <p:cNvSpPr>
                      <a:spLocks/>
                    </p:cNvSpPr>
                    <p:nvPr/>
                  </p:nvSpPr>
                  <p:spPr bwMode="auto">
                    <a:xfrm>
                      <a:off x="1502" y="1683"/>
                      <a:ext cx="44" cy="42"/>
                    </a:xfrm>
                    <a:custGeom>
                      <a:avLst/>
                      <a:gdLst/>
                      <a:ahLst/>
                      <a:cxnLst>
                        <a:cxn ang="0">
                          <a:pos x="0" y="23"/>
                        </a:cxn>
                        <a:cxn ang="0">
                          <a:pos x="15" y="10"/>
                        </a:cxn>
                        <a:cxn ang="0">
                          <a:pos x="20" y="10"/>
                        </a:cxn>
                        <a:cxn ang="0">
                          <a:pos x="20" y="4"/>
                        </a:cxn>
                        <a:cxn ang="0">
                          <a:pos x="24" y="0"/>
                        </a:cxn>
                        <a:cxn ang="0">
                          <a:pos x="29" y="3"/>
                        </a:cxn>
                        <a:cxn ang="0">
                          <a:pos x="38" y="11"/>
                        </a:cxn>
                        <a:cxn ang="0">
                          <a:pos x="38" y="15"/>
                        </a:cxn>
                        <a:cxn ang="0">
                          <a:pos x="43" y="18"/>
                        </a:cxn>
                        <a:cxn ang="0">
                          <a:pos x="43" y="27"/>
                        </a:cxn>
                        <a:cxn ang="0">
                          <a:pos x="38" y="27"/>
                        </a:cxn>
                        <a:cxn ang="0">
                          <a:pos x="38" y="33"/>
                        </a:cxn>
                        <a:cxn ang="0">
                          <a:pos x="31" y="41"/>
                        </a:cxn>
                        <a:cxn ang="0">
                          <a:pos x="10" y="41"/>
                        </a:cxn>
                        <a:cxn ang="0">
                          <a:pos x="8" y="33"/>
                        </a:cxn>
                        <a:cxn ang="0">
                          <a:pos x="0" y="23"/>
                        </a:cxn>
                      </a:cxnLst>
                      <a:rect l="0" t="0" r="r" b="b"/>
                      <a:pathLst>
                        <a:path w="44" h="42">
                          <a:moveTo>
                            <a:pt x="0" y="23"/>
                          </a:moveTo>
                          <a:lnTo>
                            <a:pt x="15" y="10"/>
                          </a:lnTo>
                          <a:lnTo>
                            <a:pt x="20" y="10"/>
                          </a:lnTo>
                          <a:lnTo>
                            <a:pt x="20" y="4"/>
                          </a:lnTo>
                          <a:lnTo>
                            <a:pt x="24" y="0"/>
                          </a:lnTo>
                          <a:lnTo>
                            <a:pt x="29" y="3"/>
                          </a:lnTo>
                          <a:lnTo>
                            <a:pt x="38" y="11"/>
                          </a:lnTo>
                          <a:lnTo>
                            <a:pt x="38" y="15"/>
                          </a:lnTo>
                          <a:lnTo>
                            <a:pt x="43" y="18"/>
                          </a:lnTo>
                          <a:lnTo>
                            <a:pt x="43" y="27"/>
                          </a:lnTo>
                          <a:lnTo>
                            <a:pt x="38" y="27"/>
                          </a:lnTo>
                          <a:lnTo>
                            <a:pt x="38" y="33"/>
                          </a:lnTo>
                          <a:lnTo>
                            <a:pt x="31" y="41"/>
                          </a:lnTo>
                          <a:lnTo>
                            <a:pt x="10" y="41"/>
                          </a:lnTo>
                          <a:lnTo>
                            <a:pt x="8" y="33"/>
                          </a:lnTo>
                          <a:lnTo>
                            <a:pt x="0" y="23"/>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46" name="Rectangle 38"/>
                    <p:cNvSpPr>
                      <a:spLocks noChangeArrowheads="1"/>
                    </p:cNvSpPr>
                    <p:nvPr/>
                  </p:nvSpPr>
                  <p:spPr bwMode="auto">
                    <a:xfrm>
                      <a:off x="1524" y="1704"/>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9" name="Group 42"/>
                  <p:cNvGrpSpPr>
                    <a:grpSpLocks/>
                  </p:cNvGrpSpPr>
                  <p:nvPr/>
                </p:nvGrpSpPr>
                <p:grpSpPr bwMode="auto">
                  <a:xfrm>
                    <a:off x="1325" y="1508"/>
                    <a:ext cx="155" cy="274"/>
                    <a:chOff x="1325" y="1508"/>
                    <a:chExt cx="155" cy="274"/>
                  </a:xfrm>
                </p:grpSpPr>
                <p:sp>
                  <p:nvSpPr>
                    <p:cNvPr id="17448" name="Freeform 40"/>
                    <p:cNvSpPr>
                      <a:spLocks/>
                    </p:cNvSpPr>
                    <p:nvPr/>
                  </p:nvSpPr>
                  <p:spPr bwMode="auto">
                    <a:xfrm>
                      <a:off x="1325" y="1508"/>
                      <a:ext cx="155" cy="274"/>
                    </a:xfrm>
                    <a:custGeom>
                      <a:avLst/>
                      <a:gdLst/>
                      <a:ahLst/>
                      <a:cxnLst>
                        <a:cxn ang="0">
                          <a:pos x="0" y="57"/>
                        </a:cxn>
                        <a:cxn ang="0">
                          <a:pos x="5" y="49"/>
                        </a:cxn>
                        <a:cxn ang="0">
                          <a:pos x="31" y="21"/>
                        </a:cxn>
                        <a:cxn ang="0">
                          <a:pos x="46" y="10"/>
                        </a:cxn>
                        <a:cxn ang="0">
                          <a:pos x="54" y="10"/>
                        </a:cxn>
                        <a:cxn ang="0">
                          <a:pos x="69" y="3"/>
                        </a:cxn>
                        <a:cxn ang="0">
                          <a:pos x="93" y="11"/>
                        </a:cxn>
                        <a:cxn ang="0">
                          <a:pos x="99" y="21"/>
                        </a:cxn>
                        <a:cxn ang="0">
                          <a:pos x="114" y="21"/>
                        </a:cxn>
                        <a:cxn ang="0">
                          <a:pos x="125" y="66"/>
                        </a:cxn>
                        <a:cxn ang="0">
                          <a:pos x="140" y="96"/>
                        </a:cxn>
                        <a:cxn ang="0">
                          <a:pos x="148" y="126"/>
                        </a:cxn>
                        <a:cxn ang="0">
                          <a:pos x="149" y="163"/>
                        </a:cxn>
                        <a:cxn ang="0">
                          <a:pos x="138" y="172"/>
                        </a:cxn>
                        <a:cxn ang="0">
                          <a:pos x="122" y="186"/>
                        </a:cxn>
                        <a:cxn ang="0">
                          <a:pos x="114" y="202"/>
                        </a:cxn>
                        <a:cxn ang="0">
                          <a:pos x="103" y="205"/>
                        </a:cxn>
                        <a:cxn ang="0">
                          <a:pos x="96" y="220"/>
                        </a:cxn>
                        <a:cxn ang="0">
                          <a:pos x="84" y="237"/>
                        </a:cxn>
                        <a:cxn ang="0">
                          <a:pos x="82" y="261"/>
                        </a:cxn>
                        <a:cxn ang="0">
                          <a:pos x="73" y="273"/>
                        </a:cxn>
                        <a:cxn ang="0">
                          <a:pos x="54" y="273"/>
                        </a:cxn>
                        <a:cxn ang="0">
                          <a:pos x="34" y="256"/>
                        </a:cxn>
                        <a:cxn ang="0">
                          <a:pos x="33" y="241"/>
                        </a:cxn>
                        <a:cxn ang="0">
                          <a:pos x="26" y="220"/>
                        </a:cxn>
                        <a:cxn ang="0">
                          <a:pos x="26" y="202"/>
                        </a:cxn>
                        <a:cxn ang="0">
                          <a:pos x="28" y="191"/>
                        </a:cxn>
                        <a:cxn ang="0">
                          <a:pos x="32" y="174"/>
                        </a:cxn>
                        <a:cxn ang="0">
                          <a:pos x="24" y="155"/>
                        </a:cxn>
                        <a:cxn ang="0">
                          <a:pos x="25" y="126"/>
                        </a:cxn>
                        <a:cxn ang="0">
                          <a:pos x="19" y="96"/>
                        </a:cxn>
                        <a:cxn ang="0">
                          <a:pos x="0" y="81"/>
                        </a:cxn>
                      </a:cxnLst>
                      <a:rect l="0" t="0" r="r" b="b"/>
                      <a:pathLst>
                        <a:path w="155" h="274">
                          <a:moveTo>
                            <a:pt x="0" y="81"/>
                          </a:moveTo>
                          <a:lnTo>
                            <a:pt x="0" y="57"/>
                          </a:lnTo>
                          <a:lnTo>
                            <a:pt x="6" y="54"/>
                          </a:lnTo>
                          <a:lnTo>
                            <a:pt x="5" y="49"/>
                          </a:lnTo>
                          <a:lnTo>
                            <a:pt x="22" y="29"/>
                          </a:lnTo>
                          <a:lnTo>
                            <a:pt x="31" y="21"/>
                          </a:lnTo>
                          <a:lnTo>
                            <a:pt x="37" y="18"/>
                          </a:lnTo>
                          <a:lnTo>
                            <a:pt x="46" y="10"/>
                          </a:lnTo>
                          <a:lnTo>
                            <a:pt x="51" y="10"/>
                          </a:lnTo>
                          <a:lnTo>
                            <a:pt x="54" y="10"/>
                          </a:lnTo>
                          <a:lnTo>
                            <a:pt x="59" y="3"/>
                          </a:lnTo>
                          <a:lnTo>
                            <a:pt x="69" y="3"/>
                          </a:lnTo>
                          <a:lnTo>
                            <a:pt x="84" y="0"/>
                          </a:lnTo>
                          <a:lnTo>
                            <a:pt x="93" y="11"/>
                          </a:lnTo>
                          <a:lnTo>
                            <a:pt x="92" y="18"/>
                          </a:lnTo>
                          <a:lnTo>
                            <a:pt x="99" y="21"/>
                          </a:lnTo>
                          <a:lnTo>
                            <a:pt x="112" y="5"/>
                          </a:lnTo>
                          <a:lnTo>
                            <a:pt x="114" y="21"/>
                          </a:lnTo>
                          <a:lnTo>
                            <a:pt x="121" y="44"/>
                          </a:lnTo>
                          <a:lnTo>
                            <a:pt x="125" y="66"/>
                          </a:lnTo>
                          <a:lnTo>
                            <a:pt x="138" y="85"/>
                          </a:lnTo>
                          <a:lnTo>
                            <a:pt x="140" y="96"/>
                          </a:lnTo>
                          <a:lnTo>
                            <a:pt x="142" y="119"/>
                          </a:lnTo>
                          <a:lnTo>
                            <a:pt x="148" y="126"/>
                          </a:lnTo>
                          <a:lnTo>
                            <a:pt x="154" y="149"/>
                          </a:lnTo>
                          <a:lnTo>
                            <a:pt x="149" y="163"/>
                          </a:lnTo>
                          <a:lnTo>
                            <a:pt x="148" y="168"/>
                          </a:lnTo>
                          <a:lnTo>
                            <a:pt x="138" y="172"/>
                          </a:lnTo>
                          <a:lnTo>
                            <a:pt x="127" y="179"/>
                          </a:lnTo>
                          <a:lnTo>
                            <a:pt x="122" y="186"/>
                          </a:lnTo>
                          <a:lnTo>
                            <a:pt x="123" y="191"/>
                          </a:lnTo>
                          <a:lnTo>
                            <a:pt x="114" y="202"/>
                          </a:lnTo>
                          <a:lnTo>
                            <a:pt x="108" y="205"/>
                          </a:lnTo>
                          <a:lnTo>
                            <a:pt x="103" y="205"/>
                          </a:lnTo>
                          <a:lnTo>
                            <a:pt x="93" y="213"/>
                          </a:lnTo>
                          <a:lnTo>
                            <a:pt x="96" y="220"/>
                          </a:lnTo>
                          <a:lnTo>
                            <a:pt x="84" y="229"/>
                          </a:lnTo>
                          <a:lnTo>
                            <a:pt x="84" y="237"/>
                          </a:lnTo>
                          <a:lnTo>
                            <a:pt x="82" y="249"/>
                          </a:lnTo>
                          <a:lnTo>
                            <a:pt x="82" y="261"/>
                          </a:lnTo>
                          <a:lnTo>
                            <a:pt x="79" y="269"/>
                          </a:lnTo>
                          <a:lnTo>
                            <a:pt x="73" y="273"/>
                          </a:lnTo>
                          <a:lnTo>
                            <a:pt x="64" y="273"/>
                          </a:lnTo>
                          <a:lnTo>
                            <a:pt x="54" y="273"/>
                          </a:lnTo>
                          <a:lnTo>
                            <a:pt x="41" y="264"/>
                          </a:lnTo>
                          <a:lnTo>
                            <a:pt x="34" y="256"/>
                          </a:lnTo>
                          <a:lnTo>
                            <a:pt x="33" y="249"/>
                          </a:lnTo>
                          <a:lnTo>
                            <a:pt x="33" y="241"/>
                          </a:lnTo>
                          <a:lnTo>
                            <a:pt x="28" y="229"/>
                          </a:lnTo>
                          <a:lnTo>
                            <a:pt x="26" y="220"/>
                          </a:lnTo>
                          <a:lnTo>
                            <a:pt x="27" y="213"/>
                          </a:lnTo>
                          <a:lnTo>
                            <a:pt x="26" y="202"/>
                          </a:lnTo>
                          <a:lnTo>
                            <a:pt x="20" y="197"/>
                          </a:lnTo>
                          <a:lnTo>
                            <a:pt x="28" y="191"/>
                          </a:lnTo>
                          <a:lnTo>
                            <a:pt x="33" y="179"/>
                          </a:lnTo>
                          <a:lnTo>
                            <a:pt x="32" y="174"/>
                          </a:lnTo>
                          <a:lnTo>
                            <a:pt x="30" y="164"/>
                          </a:lnTo>
                          <a:lnTo>
                            <a:pt x="24" y="155"/>
                          </a:lnTo>
                          <a:lnTo>
                            <a:pt x="27" y="141"/>
                          </a:lnTo>
                          <a:lnTo>
                            <a:pt x="25" y="126"/>
                          </a:lnTo>
                          <a:lnTo>
                            <a:pt x="22" y="111"/>
                          </a:lnTo>
                          <a:lnTo>
                            <a:pt x="19" y="96"/>
                          </a:lnTo>
                          <a:lnTo>
                            <a:pt x="11" y="90"/>
                          </a:lnTo>
                          <a:lnTo>
                            <a:pt x="0" y="81"/>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49" name="Rectangle 41"/>
                    <p:cNvSpPr>
                      <a:spLocks noChangeArrowheads="1"/>
                    </p:cNvSpPr>
                    <p:nvPr/>
                  </p:nvSpPr>
                  <p:spPr bwMode="auto">
                    <a:xfrm>
                      <a:off x="1383" y="1537"/>
                      <a:ext cx="39" cy="216"/>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20" name="Group 45"/>
                  <p:cNvGrpSpPr>
                    <a:grpSpLocks/>
                  </p:cNvGrpSpPr>
                  <p:nvPr/>
                </p:nvGrpSpPr>
                <p:grpSpPr bwMode="auto">
                  <a:xfrm>
                    <a:off x="1284" y="1899"/>
                    <a:ext cx="53" cy="54"/>
                    <a:chOff x="1284" y="1899"/>
                    <a:chExt cx="53" cy="54"/>
                  </a:xfrm>
                </p:grpSpPr>
                <p:sp>
                  <p:nvSpPr>
                    <p:cNvPr id="17451" name="Freeform 43"/>
                    <p:cNvSpPr>
                      <a:spLocks/>
                    </p:cNvSpPr>
                    <p:nvPr/>
                  </p:nvSpPr>
                  <p:spPr bwMode="auto">
                    <a:xfrm>
                      <a:off x="1284" y="1899"/>
                      <a:ext cx="53" cy="54"/>
                    </a:xfrm>
                    <a:custGeom>
                      <a:avLst/>
                      <a:gdLst/>
                      <a:ahLst/>
                      <a:cxnLst>
                        <a:cxn ang="0">
                          <a:pos x="0" y="38"/>
                        </a:cxn>
                        <a:cxn ang="0">
                          <a:pos x="19" y="45"/>
                        </a:cxn>
                        <a:cxn ang="0">
                          <a:pos x="32" y="45"/>
                        </a:cxn>
                        <a:cxn ang="0">
                          <a:pos x="41" y="50"/>
                        </a:cxn>
                        <a:cxn ang="0">
                          <a:pos x="45" y="53"/>
                        </a:cxn>
                        <a:cxn ang="0">
                          <a:pos x="52" y="43"/>
                        </a:cxn>
                        <a:cxn ang="0">
                          <a:pos x="49" y="38"/>
                        </a:cxn>
                        <a:cxn ang="0">
                          <a:pos x="52" y="30"/>
                        </a:cxn>
                        <a:cxn ang="0">
                          <a:pos x="49" y="25"/>
                        </a:cxn>
                        <a:cxn ang="0">
                          <a:pos x="45" y="29"/>
                        </a:cxn>
                        <a:cxn ang="0">
                          <a:pos x="32" y="15"/>
                        </a:cxn>
                        <a:cxn ang="0">
                          <a:pos x="32" y="4"/>
                        </a:cxn>
                        <a:cxn ang="0">
                          <a:pos x="38" y="0"/>
                        </a:cxn>
                        <a:cxn ang="0">
                          <a:pos x="33" y="0"/>
                        </a:cxn>
                        <a:cxn ang="0">
                          <a:pos x="20" y="5"/>
                        </a:cxn>
                        <a:cxn ang="0">
                          <a:pos x="20" y="13"/>
                        </a:cxn>
                        <a:cxn ang="0">
                          <a:pos x="18" y="23"/>
                        </a:cxn>
                        <a:cxn ang="0">
                          <a:pos x="9" y="35"/>
                        </a:cxn>
                        <a:cxn ang="0">
                          <a:pos x="0" y="38"/>
                        </a:cxn>
                      </a:cxnLst>
                      <a:rect l="0" t="0" r="r" b="b"/>
                      <a:pathLst>
                        <a:path w="53" h="54">
                          <a:moveTo>
                            <a:pt x="0" y="38"/>
                          </a:moveTo>
                          <a:lnTo>
                            <a:pt x="19" y="45"/>
                          </a:lnTo>
                          <a:lnTo>
                            <a:pt x="32" y="45"/>
                          </a:lnTo>
                          <a:lnTo>
                            <a:pt x="41" y="50"/>
                          </a:lnTo>
                          <a:lnTo>
                            <a:pt x="45" y="53"/>
                          </a:lnTo>
                          <a:lnTo>
                            <a:pt x="52" y="43"/>
                          </a:lnTo>
                          <a:lnTo>
                            <a:pt x="49" y="38"/>
                          </a:lnTo>
                          <a:lnTo>
                            <a:pt x="52" y="30"/>
                          </a:lnTo>
                          <a:lnTo>
                            <a:pt x="49" y="25"/>
                          </a:lnTo>
                          <a:lnTo>
                            <a:pt x="45" y="29"/>
                          </a:lnTo>
                          <a:lnTo>
                            <a:pt x="32" y="15"/>
                          </a:lnTo>
                          <a:lnTo>
                            <a:pt x="32" y="4"/>
                          </a:lnTo>
                          <a:lnTo>
                            <a:pt x="38" y="0"/>
                          </a:lnTo>
                          <a:lnTo>
                            <a:pt x="33" y="0"/>
                          </a:lnTo>
                          <a:lnTo>
                            <a:pt x="20" y="5"/>
                          </a:lnTo>
                          <a:lnTo>
                            <a:pt x="20" y="13"/>
                          </a:lnTo>
                          <a:lnTo>
                            <a:pt x="18" y="23"/>
                          </a:lnTo>
                          <a:lnTo>
                            <a:pt x="9" y="35"/>
                          </a:lnTo>
                          <a:lnTo>
                            <a:pt x="0" y="38"/>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52" name="Rectangle 44"/>
                    <p:cNvSpPr>
                      <a:spLocks noChangeArrowheads="1"/>
                    </p:cNvSpPr>
                    <p:nvPr/>
                  </p:nvSpPr>
                  <p:spPr bwMode="auto">
                    <a:xfrm>
                      <a:off x="1310" y="1926"/>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grpSp>
            <p:nvGrpSpPr>
              <p:cNvPr id="21" name="Group 57"/>
              <p:cNvGrpSpPr>
                <a:grpSpLocks/>
              </p:cNvGrpSpPr>
              <p:nvPr/>
            </p:nvGrpSpPr>
            <p:grpSpPr bwMode="auto">
              <a:xfrm>
                <a:off x="1034" y="1862"/>
                <a:ext cx="108" cy="116"/>
                <a:chOff x="1034" y="1862"/>
                <a:chExt cx="108" cy="116"/>
              </a:xfrm>
            </p:grpSpPr>
            <p:grpSp>
              <p:nvGrpSpPr>
                <p:cNvPr id="22" name="Group 50"/>
                <p:cNvGrpSpPr>
                  <a:grpSpLocks/>
                </p:cNvGrpSpPr>
                <p:nvPr/>
              </p:nvGrpSpPr>
              <p:grpSpPr bwMode="auto">
                <a:xfrm>
                  <a:off x="1034" y="1862"/>
                  <a:ext cx="72" cy="84"/>
                  <a:chOff x="1034" y="1862"/>
                  <a:chExt cx="72" cy="84"/>
                </a:xfrm>
              </p:grpSpPr>
              <p:sp>
                <p:nvSpPr>
                  <p:cNvPr id="17456" name="Freeform 48"/>
                  <p:cNvSpPr>
                    <a:spLocks/>
                  </p:cNvSpPr>
                  <p:nvPr/>
                </p:nvSpPr>
                <p:spPr bwMode="auto">
                  <a:xfrm>
                    <a:off x="1034" y="1862"/>
                    <a:ext cx="72" cy="84"/>
                  </a:xfrm>
                  <a:custGeom>
                    <a:avLst/>
                    <a:gdLst/>
                    <a:ahLst/>
                    <a:cxnLst>
                      <a:cxn ang="0">
                        <a:pos x="0" y="9"/>
                      </a:cxn>
                      <a:cxn ang="0">
                        <a:pos x="9" y="3"/>
                      </a:cxn>
                      <a:cxn ang="0">
                        <a:pos x="13" y="4"/>
                      </a:cxn>
                      <a:cxn ang="0">
                        <a:pos x="20" y="3"/>
                      </a:cxn>
                      <a:cxn ang="0">
                        <a:pos x="31" y="0"/>
                      </a:cxn>
                      <a:cxn ang="0">
                        <a:pos x="39" y="4"/>
                      </a:cxn>
                      <a:cxn ang="0">
                        <a:pos x="44" y="4"/>
                      </a:cxn>
                      <a:cxn ang="0">
                        <a:pos x="46" y="14"/>
                      </a:cxn>
                      <a:cxn ang="0">
                        <a:pos x="52" y="16"/>
                      </a:cxn>
                      <a:cxn ang="0">
                        <a:pos x="51" y="24"/>
                      </a:cxn>
                      <a:cxn ang="0">
                        <a:pos x="52" y="31"/>
                      </a:cxn>
                      <a:cxn ang="0">
                        <a:pos x="53" y="38"/>
                      </a:cxn>
                      <a:cxn ang="0">
                        <a:pos x="63" y="50"/>
                      </a:cxn>
                      <a:cxn ang="0">
                        <a:pos x="67" y="53"/>
                      </a:cxn>
                      <a:cxn ang="0">
                        <a:pos x="71" y="54"/>
                      </a:cxn>
                      <a:cxn ang="0">
                        <a:pos x="71" y="60"/>
                      </a:cxn>
                      <a:cxn ang="0">
                        <a:pos x="65" y="68"/>
                      </a:cxn>
                      <a:cxn ang="0">
                        <a:pos x="53" y="83"/>
                      </a:cxn>
                      <a:cxn ang="0">
                        <a:pos x="51" y="83"/>
                      </a:cxn>
                      <a:cxn ang="0">
                        <a:pos x="47" y="74"/>
                      </a:cxn>
                      <a:cxn ang="0">
                        <a:pos x="48" y="63"/>
                      </a:cxn>
                      <a:cxn ang="0">
                        <a:pos x="52" y="58"/>
                      </a:cxn>
                      <a:cxn ang="0">
                        <a:pos x="51" y="53"/>
                      </a:cxn>
                      <a:cxn ang="0">
                        <a:pos x="33" y="54"/>
                      </a:cxn>
                      <a:cxn ang="0">
                        <a:pos x="20" y="66"/>
                      </a:cxn>
                      <a:cxn ang="0">
                        <a:pos x="20" y="71"/>
                      </a:cxn>
                      <a:cxn ang="0">
                        <a:pos x="17" y="79"/>
                      </a:cxn>
                      <a:cxn ang="0">
                        <a:pos x="9" y="80"/>
                      </a:cxn>
                      <a:cxn ang="0">
                        <a:pos x="5" y="76"/>
                      </a:cxn>
                      <a:cxn ang="0">
                        <a:pos x="9" y="68"/>
                      </a:cxn>
                      <a:cxn ang="0">
                        <a:pos x="9" y="63"/>
                      </a:cxn>
                      <a:cxn ang="0">
                        <a:pos x="13" y="60"/>
                      </a:cxn>
                      <a:cxn ang="0">
                        <a:pos x="11" y="55"/>
                      </a:cxn>
                      <a:cxn ang="0">
                        <a:pos x="19" y="44"/>
                      </a:cxn>
                      <a:cxn ang="0">
                        <a:pos x="25" y="44"/>
                      </a:cxn>
                      <a:cxn ang="0">
                        <a:pos x="31" y="45"/>
                      </a:cxn>
                      <a:cxn ang="0">
                        <a:pos x="37" y="40"/>
                      </a:cxn>
                      <a:cxn ang="0">
                        <a:pos x="40" y="39"/>
                      </a:cxn>
                      <a:cxn ang="0">
                        <a:pos x="41" y="35"/>
                      </a:cxn>
                      <a:cxn ang="0">
                        <a:pos x="27" y="33"/>
                      </a:cxn>
                      <a:cxn ang="0">
                        <a:pos x="28" y="19"/>
                      </a:cxn>
                      <a:cxn ang="0">
                        <a:pos x="24" y="19"/>
                      </a:cxn>
                      <a:cxn ang="0">
                        <a:pos x="13" y="19"/>
                      </a:cxn>
                      <a:cxn ang="0">
                        <a:pos x="0" y="9"/>
                      </a:cxn>
                    </a:cxnLst>
                    <a:rect l="0" t="0" r="r" b="b"/>
                    <a:pathLst>
                      <a:path w="72" h="84">
                        <a:moveTo>
                          <a:pt x="0" y="9"/>
                        </a:moveTo>
                        <a:lnTo>
                          <a:pt x="9" y="3"/>
                        </a:lnTo>
                        <a:lnTo>
                          <a:pt x="13" y="4"/>
                        </a:lnTo>
                        <a:lnTo>
                          <a:pt x="20" y="3"/>
                        </a:lnTo>
                        <a:lnTo>
                          <a:pt x="31" y="0"/>
                        </a:lnTo>
                        <a:lnTo>
                          <a:pt x="39" y="4"/>
                        </a:lnTo>
                        <a:lnTo>
                          <a:pt x="44" y="4"/>
                        </a:lnTo>
                        <a:lnTo>
                          <a:pt x="46" y="14"/>
                        </a:lnTo>
                        <a:lnTo>
                          <a:pt x="52" y="16"/>
                        </a:lnTo>
                        <a:lnTo>
                          <a:pt x="51" y="24"/>
                        </a:lnTo>
                        <a:lnTo>
                          <a:pt x="52" y="31"/>
                        </a:lnTo>
                        <a:lnTo>
                          <a:pt x="53" y="38"/>
                        </a:lnTo>
                        <a:lnTo>
                          <a:pt x="63" y="50"/>
                        </a:lnTo>
                        <a:lnTo>
                          <a:pt x="67" y="53"/>
                        </a:lnTo>
                        <a:lnTo>
                          <a:pt x="71" y="54"/>
                        </a:lnTo>
                        <a:lnTo>
                          <a:pt x="71" y="60"/>
                        </a:lnTo>
                        <a:lnTo>
                          <a:pt x="65" y="68"/>
                        </a:lnTo>
                        <a:lnTo>
                          <a:pt x="53" y="83"/>
                        </a:lnTo>
                        <a:lnTo>
                          <a:pt x="51" y="83"/>
                        </a:lnTo>
                        <a:lnTo>
                          <a:pt x="47" y="74"/>
                        </a:lnTo>
                        <a:lnTo>
                          <a:pt x="48" y="63"/>
                        </a:lnTo>
                        <a:lnTo>
                          <a:pt x="52" y="58"/>
                        </a:lnTo>
                        <a:lnTo>
                          <a:pt x="51" y="53"/>
                        </a:lnTo>
                        <a:lnTo>
                          <a:pt x="33" y="54"/>
                        </a:lnTo>
                        <a:lnTo>
                          <a:pt x="20" y="66"/>
                        </a:lnTo>
                        <a:lnTo>
                          <a:pt x="20" y="71"/>
                        </a:lnTo>
                        <a:lnTo>
                          <a:pt x="17" y="79"/>
                        </a:lnTo>
                        <a:lnTo>
                          <a:pt x="9" y="80"/>
                        </a:lnTo>
                        <a:lnTo>
                          <a:pt x="5" y="76"/>
                        </a:lnTo>
                        <a:lnTo>
                          <a:pt x="9" y="68"/>
                        </a:lnTo>
                        <a:lnTo>
                          <a:pt x="9" y="63"/>
                        </a:lnTo>
                        <a:lnTo>
                          <a:pt x="13" y="60"/>
                        </a:lnTo>
                        <a:lnTo>
                          <a:pt x="11" y="55"/>
                        </a:lnTo>
                        <a:lnTo>
                          <a:pt x="19" y="44"/>
                        </a:lnTo>
                        <a:lnTo>
                          <a:pt x="25" y="44"/>
                        </a:lnTo>
                        <a:lnTo>
                          <a:pt x="31" y="45"/>
                        </a:lnTo>
                        <a:lnTo>
                          <a:pt x="37" y="40"/>
                        </a:lnTo>
                        <a:lnTo>
                          <a:pt x="40" y="39"/>
                        </a:lnTo>
                        <a:lnTo>
                          <a:pt x="41" y="35"/>
                        </a:lnTo>
                        <a:lnTo>
                          <a:pt x="27" y="33"/>
                        </a:lnTo>
                        <a:lnTo>
                          <a:pt x="28" y="19"/>
                        </a:lnTo>
                        <a:lnTo>
                          <a:pt x="24" y="19"/>
                        </a:lnTo>
                        <a:lnTo>
                          <a:pt x="13" y="19"/>
                        </a:lnTo>
                        <a:lnTo>
                          <a:pt x="0" y="9"/>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57" name="Rectangle 49"/>
                  <p:cNvSpPr>
                    <a:spLocks noChangeArrowheads="1"/>
                  </p:cNvSpPr>
                  <p:nvPr/>
                </p:nvSpPr>
                <p:spPr bwMode="auto">
                  <a:xfrm>
                    <a:off x="1070" y="1891"/>
                    <a:ext cx="0" cy="26"/>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23" name="Group 53"/>
                <p:cNvGrpSpPr>
                  <a:grpSpLocks/>
                </p:cNvGrpSpPr>
                <p:nvPr/>
              </p:nvGrpSpPr>
              <p:grpSpPr bwMode="auto">
                <a:xfrm>
                  <a:off x="1074" y="1957"/>
                  <a:ext cx="32" cy="21"/>
                  <a:chOff x="1074" y="1957"/>
                  <a:chExt cx="32" cy="21"/>
                </a:xfrm>
              </p:grpSpPr>
              <p:sp>
                <p:nvSpPr>
                  <p:cNvPr id="17459" name="Freeform 51"/>
                  <p:cNvSpPr>
                    <a:spLocks/>
                  </p:cNvSpPr>
                  <p:nvPr/>
                </p:nvSpPr>
                <p:spPr bwMode="auto">
                  <a:xfrm>
                    <a:off x="1074" y="1957"/>
                    <a:ext cx="32" cy="21"/>
                  </a:xfrm>
                  <a:custGeom>
                    <a:avLst/>
                    <a:gdLst/>
                    <a:ahLst/>
                    <a:cxnLst>
                      <a:cxn ang="0">
                        <a:pos x="0" y="15"/>
                      </a:cxn>
                      <a:cxn ang="0">
                        <a:pos x="18" y="20"/>
                      </a:cxn>
                      <a:cxn ang="0">
                        <a:pos x="31" y="2"/>
                      </a:cxn>
                      <a:cxn ang="0">
                        <a:pos x="18" y="0"/>
                      </a:cxn>
                      <a:cxn ang="0">
                        <a:pos x="11" y="5"/>
                      </a:cxn>
                      <a:cxn ang="0">
                        <a:pos x="0" y="15"/>
                      </a:cxn>
                    </a:cxnLst>
                    <a:rect l="0" t="0" r="r" b="b"/>
                    <a:pathLst>
                      <a:path w="32" h="21">
                        <a:moveTo>
                          <a:pt x="0" y="15"/>
                        </a:moveTo>
                        <a:lnTo>
                          <a:pt x="18" y="20"/>
                        </a:lnTo>
                        <a:lnTo>
                          <a:pt x="31" y="2"/>
                        </a:lnTo>
                        <a:lnTo>
                          <a:pt x="18" y="0"/>
                        </a:lnTo>
                        <a:lnTo>
                          <a:pt x="11" y="5"/>
                        </a:lnTo>
                        <a:lnTo>
                          <a:pt x="0" y="15"/>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60" name="Rectangle 52"/>
                  <p:cNvSpPr>
                    <a:spLocks noChangeArrowheads="1"/>
                  </p:cNvSpPr>
                  <p:nvPr/>
                </p:nvSpPr>
                <p:spPr bwMode="auto">
                  <a:xfrm>
                    <a:off x="1090" y="1967"/>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24" name="Group 56"/>
                <p:cNvGrpSpPr>
                  <a:grpSpLocks/>
                </p:cNvGrpSpPr>
                <p:nvPr/>
              </p:nvGrpSpPr>
              <p:grpSpPr bwMode="auto">
                <a:xfrm>
                  <a:off x="1116" y="1950"/>
                  <a:ext cx="26" cy="22"/>
                  <a:chOff x="1116" y="1950"/>
                  <a:chExt cx="26" cy="22"/>
                </a:xfrm>
              </p:grpSpPr>
              <p:sp>
                <p:nvSpPr>
                  <p:cNvPr id="17462" name="Freeform 54"/>
                  <p:cNvSpPr>
                    <a:spLocks/>
                  </p:cNvSpPr>
                  <p:nvPr/>
                </p:nvSpPr>
                <p:spPr bwMode="auto">
                  <a:xfrm>
                    <a:off x="1116" y="1950"/>
                    <a:ext cx="26" cy="22"/>
                  </a:xfrm>
                  <a:custGeom>
                    <a:avLst/>
                    <a:gdLst/>
                    <a:ahLst/>
                    <a:cxnLst>
                      <a:cxn ang="0">
                        <a:pos x="0" y="16"/>
                      </a:cxn>
                      <a:cxn ang="0">
                        <a:pos x="14" y="21"/>
                      </a:cxn>
                      <a:cxn ang="0">
                        <a:pos x="25" y="3"/>
                      </a:cxn>
                      <a:cxn ang="0">
                        <a:pos x="19" y="0"/>
                      </a:cxn>
                      <a:cxn ang="0">
                        <a:pos x="0" y="16"/>
                      </a:cxn>
                    </a:cxnLst>
                    <a:rect l="0" t="0" r="r" b="b"/>
                    <a:pathLst>
                      <a:path w="26" h="22">
                        <a:moveTo>
                          <a:pt x="0" y="16"/>
                        </a:moveTo>
                        <a:lnTo>
                          <a:pt x="14" y="21"/>
                        </a:lnTo>
                        <a:lnTo>
                          <a:pt x="25" y="3"/>
                        </a:lnTo>
                        <a:lnTo>
                          <a:pt x="19" y="0"/>
                        </a:lnTo>
                        <a:lnTo>
                          <a:pt x="0" y="16"/>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63" name="Rectangle 55"/>
                  <p:cNvSpPr>
                    <a:spLocks noChangeArrowheads="1"/>
                  </p:cNvSpPr>
                  <p:nvPr/>
                </p:nvSpPr>
                <p:spPr bwMode="auto">
                  <a:xfrm>
                    <a:off x="1129" y="1961"/>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nvGrpSpPr>
              <p:cNvPr id="25" name="Group 64"/>
              <p:cNvGrpSpPr>
                <a:grpSpLocks/>
              </p:cNvGrpSpPr>
              <p:nvPr/>
            </p:nvGrpSpPr>
            <p:grpSpPr bwMode="auto">
              <a:xfrm>
                <a:off x="1339" y="1232"/>
                <a:ext cx="26" cy="43"/>
                <a:chOff x="1339" y="1232"/>
                <a:chExt cx="26" cy="43"/>
              </a:xfrm>
            </p:grpSpPr>
            <p:grpSp>
              <p:nvGrpSpPr>
                <p:cNvPr id="26" name="Group 60"/>
                <p:cNvGrpSpPr>
                  <a:grpSpLocks/>
                </p:cNvGrpSpPr>
                <p:nvPr/>
              </p:nvGrpSpPr>
              <p:grpSpPr bwMode="auto">
                <a:xfrm>
                  <a:off x="1339" y="1254"/>
                  <a:ext cx="26" cy="21"/>
                  <a:chOff x="1339" y="1254"/>
                  <a:chExt cx="26" cy="21"/>
                </a:xfrm>
              </p:grpSpPr>
              <p:sp>
                <p:nvSpPr>
                  <p:cNvPr id="17466" name="Freeform 58"/>
                  <p:cNvSpPr>
                    <a:spLocks/>
                  </p:cNvSpPr>
                  <p:nvPr/>
                </p:nvSpPr>
                <p:spPr bwMode="auto">
                  <a:xfrm>
                    <a:off x="1339" y="1254"/>
                    <a:ext cx="26" cy="21"/>
                  </a:xfrm>
                  <a:custGeom>
                    <a:avLst/>
                    <a:gdLst/>
                    <a:ahLst/>
                    <a:cxnLst>
                      <a:cxn ang="0">
                        <a:pos x="0" y="14"/>
                      </a:cxn>
                      <a:cxn ang="0">
                        <a:pos x="25" y="20"/>
                      </a:cxn>
                      <a:cxn ang="0">
                        <a:pos x="22" y="7"/>
                      </a:cxn>
                      <a:cxn ang="0">
                        <a:pos x="22" y="0"/>
                      </a:cxn>
                      <a:cxn ang="0">
                        <a:pos x="12" y="5"/>
                      </a:cxn>
                      <a:cxn ang="0">
                        <a:pos x="0" y="14"/>
                      </a:cxn>
                    </a:cxnLst>
                    <a:rect l="0" t="0" r="r" b="b"/>
                    <a:pathLst>
                      <a:path w="26" h="21">
                        <a:moveTo>
                          <a:pt x="0" y="14"/>
                        </a:moveTo>
                        <a:lnTo>
                          <a:pt x="25" y="20"/>
                        </a:lnTo>
                        <a:lnTo>
                          <a:pt x="22" y="7"/>
                        </a:lnTo>
                        <a:lnTo>
                          <a:pt x="22" y="0"/>
                        </a:lnTo>
                        <a:lnTo>
                          <a:pt x="12" y="5"/>
                        </a:lnTo>
                        <a:lnTo>
                          <a:pt x="0" y="14"/>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67" name="Rectangle 59"/>
                  <p:cNvSpPr>
                    <a:spLocks noChangeArrowheads="1"/>
                  </p:cNvSpPr>
                  <p:nvPr/>
                </p:nvSpPr>
                <p:spPr bwMode="auto">
                  <a:xfrm>
                    <a:off x="1352" y="1264"/>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27" name="Group 63"/>
                <p:cNvGrpSpPr>
                  <a:grpSpLocks/>
                </p:cNvGrpSpPr>
                <p:nvPr/>
              </p:nvGrpSpPr>
              <p:grpSpPr bwMode="auto">
                <a:xfrm>
                  <a:off x="1339" y="1232"/>
                  <a:ext cx="20" cy="22"/>
                  <a:chOff x="1339" y="1232"/>
                  <a:chExt cx="20" cy="22"/>
                </a:xfrm>
              </p:grpSpPr>
              <p:sp>
                <p:nvSpPr>
                  <p:cNvPr id="17469" name="Freeform 61"/>
                  <p:cNvSpPr>
                    <a:spLocks/>
                  </p:cNvSpPr>
                  <p:nvPr/>
                </p:nvSpPr>
                <p:spPr bwMode="auto">
                  <a:xfrm>
                    <a:off x="1339" y="1232"/>
                    <a:ext cx="20" cy="22"/>
                  </a:xfrm>
                  <a:custGeom>
                    <a:avLst/>
                    <a:gdLst/>
                    <a:ahLst/>
                    <a:cxnLst>
                      <a:cxn ang="0">
                        <a:pos x="0" y="13"/>
                      </a:cxn>
                      <a:cxn ang="0">
                        <a:pos x="19" y="0"/>
                      </a:cxn>
                      <a:cxn ang="0">
                        <a:pos x="18" y="21"/>
                      </a:cxn>
                      <a:cxn ang="0">
                        <a:pos x="0" y="13"/>
                      </a:cxn>
                    </a:cxnLst>
                    <a:rect l="0" t="0" r="r" b="b"/>
                    <a:pathLst>
                      <a:path w="20" h="22">
                        <a:moveTo>
                          <a:pt x="0" y="13"/>
                        </a:moveTo>
                        <a:lnTo>
                          <a:pt x="19" y="0"/>
                        </a:lnTo>
                        <a:lnTo>
                          <a:pt x="18" y="21"/>
                        </a:lnTo>
                        <a:lnTo>
                          <a:pt x="0" y="13"/>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70" name="Rectangle 62"/>
                  <p:cNvSpPr>
                    <a:spLocks noChangeArrowheads="1"/>
                  </p:cNvSpPr>
                  <p:nvPr/>
                </p:nvSpPr>
                <p:spPr bwMode="auto">
                  <a:xfrm>
                    <a:off x="1349" y="1243"/>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grpSp>
          <p:nvGrpSpPr>
            <p:cNvPr id="28" name="Group 101"/>
            <p:cNvGrpSpPr>
              <a:grpSpLocks/>
            </p:cNvGrpSpPr>
            <p:nvPr/>
          </p:nvGrpSpPr>
          <p:grpSpPr bwMode="auto">
            <a:xfrm>
              <a:off x="1063" y="1043"/>
              <a:ext cx="1391" cy="1820"/>
              <a:chOff x="1063" y="1043"/>
              <a:chExt cx="1391" cy="1820"/>
            </a:xfrm>
          </p:grpSpPr>
          <p:grpSp>
            <p:nvGrpSpPr>
              <p:cNvPr id="29" name="Group 68"/>
              <p:cNvGrpSpPr>
                <a:grpSpLocks/>
              </p:cNvGrpSpPr>
              <p:nvPr/>
            </p:nvGrpSpPr>
            <p:grpSpPr bwMode="auto">
              <a:xfrm>
                <a:off x="1698" y="1843"/>
                <a:ext cx="756" cy="1020"/>
                <a:chOff x="1698" y="1843"/>
                <a:chExt cx="756" cy="1020"/>
              </a:xfrm>
            </p:grpSpPr>
            <p:sp>
              <p:nvSpPr>
                <p:cNvPr id="17474" name="Freeform 66"/>
                <p:cNvSpPr>
                  <a:spLocks/>
                </p:cNvSpPr>
                <p:nvPr/>
              </p:nvSpPr>
              <p:spPr bwMode="auto">
                <a:xfrm>
                  <a:off x="1698" y="1843"/>
                  <a:ext cx="756" cy="1020"/>
                </a:xfrm>
                <a:custGeom>
                  <a:avLst/>
                  <a:gdLst/>
                  <a:ahLst/>
                  <a:cxnLst>
                    <a:cxn ang="0">
                      <a:pos x="105" y="138"/>
                    </a:cxn>
                    <a:cxn ang="0">
                      <a:pos x="146" y="95"/>
                    </a:cxn>
                    <a:cxn ang="0">
                      <a:pos x="207" y="109"/>
                    </a:cxn>
                    <a:cxn ang="0">
                      <a:pos x="234" y="98"/>
                    </a:cxn>
                    <a:cxn ang="0">
                      <a:pos x="259" y="92"/>
                    </a:cxn>
                    <a:cxn ang="0">
                      <a:pos x="304" y="81"/>
                    </a:cxn>
                    <a:cxn ang="0">
                      <a:pos x="309" y="35"/>
                    </a:cxn>
                    <a:cxn ang="0">
                      <a:pos x="358" y="8"/>
                    </a:cxn>
                    <a:cxn ang="0">
                      <a:pos x="387" y="0"/>
                    </a:cxn>
                    <a:cxn ang="0">
                      <a:pos x="432" y="18"/>
                    </a:cxn>
                    <a:cxn ang="0">
                      <a:pos x="465" y="32"/>
                    </a:cxn>
                    <a:cxn ang="0">
                      <a:pos x="510" y="56"/>
                    </a:cxn>
                    <a:cxn ang="0">
                      <a:pos x="547" y="101"/>
                    </a:cxn>
                    <a:cxn ang="0">
                      <a:pos x="623" y="106"/>
                    </a:cxn>
                    <a:cxn ang="0">
                      <a:pos x="692" y="85"/>
                    </a:cxn>
                    <a:cxn ang="0">
                      <a:pos x="705" y="42"/>
                    </a:cxn>
                    <a:cxn ang="0">
                      <a:pos x="730" y="64"/>
                    </a:cxn>
                    <a:cxn ang="0">
                      <a:pos x="744" y="144"/>
                    </a:cxn>
                    <a:cxn ang="0">
                      <a:pos x="726" y="202"/>
                    </a:cxn>
                    <a:cxn ang="0">
                      <a:pos x="741" y="239"/>
                    </a:cxn>
                    <a:cxn ang="0">
                      <a:pos x="724" y="307"/>
                    </a:cxn>
                    <a:cxn ang="0">
                      <a:pos x="703" y="348"/>
                    </a:cxn>
                    <a:cxn ang="0">
                      <a:pos x="713" y="404"/>
                    </a:cxn>
                    <a:cxn ang="0">
                      <a:pos x="709" y="443"/>
                    </a:cxn>
                    <a:cxn ang="0">
                      <a:pos x="726" y="480"/>
                    </a:cxn>
                    <a:cxn ang="0">
                      <a:pos x="748" y="539"/>
                    </a:cxn>
                    <a:cxn ang="0">
                      <a:pos x="722" y="650"/>
                    </a:cxn>
                    <a:cxn ang="0">
                      <a:pos x="690" y="740"/>
                    </a:cxn>
                    <a:cxn ang="0">
                      <a:pos x="644" y="839"/>
                    </a:cxn>
                    <a:cxn ang="0">
                      <a:pos x="597" y="924"/>
                    </a:cxn>
                    <a:cxn ang="0">
                      <a:pos x="539" y="1006"/>
                    </a:cxn>
                    <a:cxn ang="0">
                      <a:pos x="487" y="1011"/>
                    </a:cxn>
                    <a:cxn ang="0">
                      <a:pos x="478" y="973"/>
                    </a:cxn>
                    <a:cxn ang="0">
                      <a:pos x="473" y="934"/>
                    </a:cxn>
                    <a:cxn ang="0">
                      <a:pos x="462" y="904"/>
                    </a:cxn>
                    <a:cxn ang="0">
                      <a:pos x="449" y="824"/>
                    </a:cxn>
                    <a:cxn ang="0">
                      <a:pos x="428" y="789"/>
                    </a:cxn>
                    <a:cxn ang="0">
                      <a:pos x="424" y="737"/>
                    </a:cxn>
                    <a:cxn ang="0">
                      <a:pos x="428" y="697"/>
                    </a:cxn>
                    <a:cxn ang="0">
                      <a:pos x="436" y="665"/>
                    </a:cxn>
                    <a:cxn ang="0">
                      <a:pos x="424" y="610"/>
                    </a:cxn>
                    <a:cxn ang="0">
                      <a:pos x="350" y="535"/>
                    </a:cxn>
                    <a:cxn ang="0">
                      <a:pos x="340" y="480"/>
                    </a:cxn>
                    <a:cxn ang="0">
                      <a:pos x="289" y="494"/>
                    </a:cxn>
                    <a:cxn ang="0">
                      <a:pos x="256" y="496"/>
                    </a:cxn>
                    <a:cxn ang="0">
                      <a:pos x="221" y="518"/>
                    </a:cxn>
                    <a:cxn ang="0">
                      <a:pos x="180" y="533"/>
                    </a:cxn>
                    <a:cxn ang="0">
                      <a:pos x="119" y="550"/>
                    </a:cxn>
                    <a:cxn ang="0">
                      <a:pos x="39" y="486"/>
                    </a:cxn>
                    <a:cxn ang="0">
                      <a:pos x="21" y="401"/>
                    </a:cxn>
                    <a:cxn ang="0">
                      <a:pos x="0" y="362"/>
                    </a:cxn>
                    <a:cxn ang="0">
                      <a:pos x="18" y="321"/>
                    </a:cxn>
                    <a:cxn ang="0">
                      <a:pos x="18" y="275"/>
                    </a:cxn>
                    <a:cxn ang="0">
                      <a:pos x="48" y="250"/>
                    </a:cxn>
                    <a:cxn ang="0">
                      <a:pos x="35" y="225"/>
                    </a:cxn>
                    <a:cxn ang="0">
                      <a:pos x="46" y="197"/>
                    </a:cxn>
                  </a:cxnLst>
                  <a:rect l="0" t="0" r="r" b="b"/>
                  <a:pathLst>
                    <a:path w="756" h="1020">
                      <a:moveTo>
                        <a:pt x="63" y="154"/>
                      </a:moveTo>
                      <a:lnTo>
                        <a:pt x="105" y="138"/>
                      </a:lnTo>
                      <a:lnTo>
                        <a:pt x="126" y="101"/>
                      </a:lnTo>
                      <a:lnTo>
                        <a:pt x="146" y="95"/>
                      </a:lnTo>
                      <a:lnTo>
                        <a:pt x="177" y="71"/>
                      </a:lnTo>
                      <a:lnTo>
                        <a:pt x="207" y="109"/>
                      </a:lnTo>
                      <a:lnTo>
                        <a:pt x="223" y="95"/>
                      </a:lnTo>
                      <a:lnTo>
                        <a:pt x="234" y="98"/>
                      </a:lnTo>
                      <a:lnTo>
                        <a:pt x="248" y="92"/>
                      </a:lnTo>
                      <a:lnTo>
                        <a:pt x="259" y="92"/>
                      </a:lnTo>
                      <a:lnTo>
                        <a:pt x="280" y="95"/>
                      </a:lnTo>
                      <a:lnTo>
                        <a:pt x="304" y="81"/>
                      </a:lnTo>
                      <a:lnTo>
                        <a:pt x="286" y="59"/>
                      </a:lnTo>
                      <a:lnTo>
                        <a:pt x="309" y="35"/>
                      </a:lnTo>
                      <a:lnTo>
                        <a:pt x="331" y="35"/>
                      </a:lnTo>
                      <a:lnTo>
                        <a:pt x="358" y="8"/>
                      </a:lnTo>
                      <a:lnTo>
                        <a:pt x="378" y="8"/>
                      </a:lnTo>
                      <a:lnTo>
                        <a:pt x="387" y="0"/>
                      </a:lnTo>
                      <a:lnTo>
                        <a:pt x="418" y="8"/>
                      </a:lnTo>
                      <a:lnTo>
                        <a:pt x="432" y="18"/>
                      </a:lnTo>
                      <a:lnTo>
                        <a:pt x="443" y="21"/>
                      </a:lnTo>
                      <a:lnTo>
                        <a:pt x="465" y="32"/>
                      </a:lnTo>
                      <a:lnTo>
                        <a:pt x="489" y="42"/>
                      </a:lnTo>
                      <a:lnTo>
                        <a:pt x="510" y="56"/>
                      </a:lnTo>
                      <a:lnTo>
                        <a:pt x="537" y="85"/>
                      </a:lnTo>
                      <a:lnTo>
                        <a:pt x="547" y="101"/>
                      </a:lnTo>
                      <a:lnTo>
                        <a:pt x="576" y="98"/>
                      </a:lnTo>
                      <a:lnTo>
                        <a:pt x="623" y="106"/>
                      </a:lnTo>
                      <a:lnTo>
                        <a:pt x="645" y="120"/>
                      </a:lnTo>
                      <a:lnTo>
                        <a:pt x="692" y="85"/>
                      </a:lnTo>
                      <a:lnTo>
                        <a:pt x="690" y="64"/>
                      </a:lnTo>
                      <a:lnTo>
                        <a:pt x="705" y="42"/>
                      </a:lnTo>
                      <a:lnTo>
                        <a:pt x="724" y="35"/>
                      </a:lnTo>
                      <a:lnTo>
                        <a:pt x="730" y="64"/>
                      </a:lnTo>
                      <a:lnTo>
                        <a:pt x="732" y="101"/>
                      </a:lnTo>
                      <a:lnTo>
                        <a:pt x="744" y="144"/>
                      </a:lnTo>
                      <a:lnTo>
                        <a:pt x="744" y="177"/>
                      </a:lnTo>
                      <a:lnTo>
                        <a:pt x="726" y="202"/>
                      </a:lnTo>
                      <a:lnTo>
                        <a:pt x="747" y="208"/>
                      </a:lnTo>
                      <a:lnTo>
                        <a:pt x="741" y="239"/>
                      </a:lnTo>
                      <a:lnTo>
                        <a:pt x="732" y="278"/>
                      </a:lnTo>
                      <a:lnTo>
                        <a:pt x="724" y="307"/>
                      </a:lnTo>
                      <a:lnTo>
                        <a:pt x="709" y="331"/>
                      </a:lnTo>
                      <a:lnTo>
                        <a:pt x="703" y="348"/>
                      </a:lnTo>
                      <a:lnTo>
                        <a:pt x="705" y="374"/>
                      </a:lnTo>
                      <a:lnTo>
                        <a:pt x="713" y="404"/>
                      </a:lnTo>
                      <a:lnTo>
                        <a:pt x="705" y="427"/>
                      </a:lnTo>
                      <a:lnTo>
                        <a:pt x="709" y="443"/>
                      </a:lnTo>
                      <a:lnTo>
                        <a:pt x="717" y="457"/>
                      </a:lnTo>
                      <a:lnTo>
                        <a:pt x="726" y="480"/>
                      </a:lnTo>
                      <a:lnTo>
                        <a:pt x="755" y="511"/>
                      </a:lnTo>
                      <a:lnTo>
                        <a:pt x="748" y="539"/>
                      </a:lnTo>
                      <a:lnTo>
                        <a:pt x="737" y="592"/>
                      </a:lnTo>
                      <a:lnTo>
                        <a:pt x="722" y="650"/>
                      </a:lnTo>
                      <a:lnTo>
                        <a:pt x="709" y="693"/>
                      </a:lnTo>
                      <a:lnTo>
                        <a:pt x="690" y="740"/>
                      </a:lnTo>
                      <a:lnTo>
                        <a:pt x="666" y="797"/>
                      </a:lnTo>
                      <a:lnTo>
                        <a:pt x="644" y="839"/>
                      </a:lnTo>
                      <a:lnTo>
                        <a:pt x="619" y="889"/>
                      </a:lnTo>
                      <a:lnTo>
                        <a:pt x="597" y="924"/>
                      </a:lnTo>
                      <a:lnTo>
                        <a:pt x="573" y="963"/>
                      </a:lnTo>
                      <a:lnTo>
                        <a:pt x="539" y="1006"/>
                      </a:lnTo>
                      <a:lnTo>
                        <a:pt x="510" y="1019"/>
                      </a:lnTo>
                      <a:lnTo>
                        <a:pt x="487" y="1011"/>
                      </a:lnTo>
                      <a:lnTo>
                        <a:pt x="473" y="980"/>
                      </a:lnTo>
                      <a:lnTo>
                        <a:pt x="478" y="973"/>
                      </a:lnTo>
                      <a:lnTo>
                        <a:pt x="487" y="948"/>
                      </a:lnTo>
                      <a:lnTo>
                        <a:pt x="473" y="934"/>
                      </a:lnTo>
                      <a:lnTo>
                        <a:pt x="473" y="918"/>
                      </a:lnTo>
                      <a:lnTo>
                        <a:pt x="462" y="904"/>
                      </a:lnTo>
                      <a:lnTo>
                        <a:pt x="462" y="856"/>
                      </a:lnTo>
                      <a:lnTo>
                        <a:pt x="449" y="824"/>
                      </a:lnTo>
                      <a:lnTo>
                        <a:pt x="443" y="807"/>
                      </a:lnTo>
                      <a:lnTo>
                        <a:pt x="428" y="789"/>
                      </a:lnTo>
                      <a:lnTo>
                        <a:pt x="409" y="769"/>
                      </a:lnTo>
                      <a:lnTo>
                        <a:pt x="424" y="737"/>
                      </a:lnTo>
                      <a:lnTo>
                        <a:pt x="428" y="712"/>
                      </a:lnTo>
                      <a:lnTo>
                        <a:pt x="428" y="697"/>
                      </a:lnTo>
                      <a:lnTo>
                        <a:pt x="443" y="687"/>
                      </a:lnTo>
                      <a:lnTo>
                        <a:pt x="436" y="665"/>
                      </a:lnTo>
                      <a:lnTo>
                        <a:pt x="432" y="636"/>
                      </a:lnTo>
                      <a:lnTo>
                        <a:pt x="424" y="610"/>
                      </a:lnTo>
                      <a:lnTo>
                        <a:pt x="358" y="553"/>
                      </a:lnTo>
                      <a:lnTo>
                        <a:pt x="350" y="535"/>
                      </a:lnTo>
                      <a:lnTo>
                        <a:pt x="358" y="496"/>
                      </a:lnTo>
                      <a:lnTo>
                        <a:pt x="340" y="480"/>
                      </a:lnTo>
                      <a:lnTo>
                        <a:pt x="322" y="490"/>
                      </a:lnTo>
                      <a:lnTo>
                        <a:pt x="289" y="494"/>
                      </a:lnTo>
                      <a:lnTo>
                        <a:pt x="276" y="476"/>
                      </a:lnTo>
                      <a:lnTo>
                        <a:pt x="256" y="496"/>
                      </a:lnTo>
                      <a:lnTo>
                        <a:pt x="245" y="518"/>
                      </a:lnTo>
                      <a:lnTo>
                        <a:pt x="221" y="518"/>
                      </a:lnTo>
                      <a:lnTo>
                        <a:pt x="204" y="533"/>
                      </a:lnTo>
                      <a:lnTo>
                        <a:pt x="180" y="533"/>
                      </a:lnTo>
                      <a:lnTo>
                        <a:pt x="154" y="553"/>
                      </a:lnTo>
                      <a:lnTo>
                        <a:pt x="119" y="550"/>
                      </a:lnTo>
                      <a:lnTo>
                        <a:pt x="76" y="514"/>
                      </a:lnTo>
                      <a:lnTo>
                        <a:pt x="39" y="486"/>
                      </a:lnTo>
                      <a:lnTo>
                        <a:pt x="21" y="465"/>
                      </a:lnTo>
                      <a:lnTo>
                        <a:pt x="21" y="401"/>
                      </a:lnTo>
                      <a:lnTo>
                        <a:pt x="0" y="384"/>
                      </a:lnTo>
                      <a:lnTo>
                        <a:pt x="0" y="362"/>
                      </a:lnTo>
                      <a:lnTo>
                        <a:pt x="4" y="345"/>
                      </a:lnTo>
                      <a:lnTo>
                        <a:pt x="18" y="321"/>
                      </a:lnTo>
                      <a:lnTo>
                        <a:pt x="8" y="300"/>
                      </a:lnTo>
                      <a:lnTo>
                        <a:pt x="18" y="275"/>
                      </a:lnTo>
                      <a:lnTo>
                        <a:pt x="35" y="264"/>
                      </a:lnTo>
                      <a:lnTo>
                        <a:pt x="48" y="250"/>
                      </a:lnTo>
                      <a:lnTo>
                        <a:pt x="48" y="236"/>
                      </a:lnTo>
                      <a:lnTo>
                        <a:pt x="35" y="225"/>
                      </a:lnTo>
                      <a:lnTo>
                        <a:pt x="35" y="208"/>
                      </a:lnTo>
                      <a:lnTo>
                        <a:pt x="46" y="197"/>
                      </a:lnTo>
                      <a:lnTo>
                        <a:pt x="63" y="154"/>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75" name="Rectangle 67"/>
                <p:cNvSpPr>
                  <a:spLocks noChangeArrowheads="1"/>
                </p:cNvSpPr>
                <p:nvPr/>
              </p:nvSpPr>
              <p:spPr bwMode="auto">
                <a:xfrm>
                  <a:off x="1756" y="1872"/>
                  <a:ext cx="640" cy="962"/>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30" name="Group 75"/>
              <p:cNvGrpSpPr>
                <a:grpSpLocks/>
              </p:cNvGrpSpPr>
              <p:nvPr/>
            </p:nvGrpSpPr>
            <p:grpSpPr bwMode="auto">
              <a:xfrm>
                <a:off x="2300" y="2217"/>
                <a:ext cx="88" cy="218"/>
                <a:chOff x="2300" y="2217"/>
                <a:chExt cx="88" cy="218"/>
              </a:xfrm>
            </p:grpSpPr>
            <p:grpSp>
              <p:nvGrpSpPr>
                <p:cNvPr id="31" name="Group 71"/>
                <p:cNvGrpSpPr>
                  <a:grpSpLocks/>
                </p:cNvGrpSpPr>
                <p:nvPr/>
              </p:nvGrpSpPr>
              <p:grpSpPr bwMode="auto">
                <a:xfrm>
                  <a:off x="2300" y="2217"/>
                  <a:ext cx="37" cy="62"/>
                  <a:chOff x="2300" y="2217"/>
                  <a:chExt cx="37" cy="62"/>
                </a:xfrm>
              </p:grpSpPr>
              <p:sp>
                <p:nvSpPr>
                  <p:cNvPr id="17477" name="Freeform 69"/>
                  <p:cNvSpPr>
                    <a:spLocks/>
                  </p:cNvSpPr>
                  <p:nvPr/>
                </p:nvSpPr>
                <p:spPr bwMode="auto">
                  <a:xfrm>
                    <a:off x="2300" y="2217"/>
                    <a:ext cx="37" cy="62"/>
                  </a:xfrm>
                  <a:custGeom>
                    <a:avLst/>
                    <a:gdLst/>
                    <a:ahLst/>
                    <a:cxnLst>
                      <a:cxn ang="0">
                        <a:pos x="25" y="0"/>
                      </a:cxn>
                      <a:cxn ang="0">
                        <a:pos x="0" y="16"/>
                      </a:cxn>
                      <a:cxn ang="0">
                        <a:pos x="12" y="42"/>
                      </a:cxn>
                      <a:cxn ang="0">
                        <a:pos x="19" y="61"/>
                      </a:cxn>
                      <a:cxn ang="0">
                        <a:pos x="36" y="47"/>
                      </a:cxn>
                      <a:cxn ang="0">
                        <a:pos x="25" y="0"/>
                      </a:cxn>
                    </a:cxnLst>
                    <a:rect l="0" t="0" r="r" b="b"/>
                    <a:pathLst>
                      <a:path w="37" h="62">
                        <a:moveTo>
                          <a:pt x="25" y="0"/>
                        </a:moveTo>
                        <a:lnTo>
                          <a:pt x="0" y="16"/>
                        </a:lnTo>
                        <a:lnTo>
                          <a:pt x="12" y="42"/>
                        </a:lnTo>
                        <a:lnTo>
                          <a:pt x="19" y="61"/>
                        </a:lnTo>
                        <a:lnTo>
                          <a:pt x="36" y="47"/>
                        </a:lnTo>
                        <a:lnTo>
                          <a:pt x="25"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78" name="Rectangle 70"/>
                  <p:cNvSpPr>
                    <a:spLocks noChangeArrowheads="1"/>
                  </p:cNvSpPr>
                  <p:nvPr/>
                </p:nvSpPr>
                <p:spPr bwMode="auto">
                  <a:xfrm>
                    <a:off x="2318" y="2246"/>
                    <a:ext cx="0" cy="4"/>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72" name="Group 74"/>
                <p:cNvGrpSpPr>
                  <a:grpSpLocks/>
                </p:cNvGrpSpPr>
                <p:nvPr/>
              </p:nvGrpSpPr>
              <p:grpSpPr bwMode="auto">
                <a:xfrm>
                  <a:off x="2361" y="2372"/>
                  <a:ext cx="27" cy="63"/>
                  <a:chOff x="2361" y="2372"/>
                  <a:chExt cx="27" cy="63"/>
                </a:xfrm>
              </p:grpSpPr>
              <p:sp>
                <p:nvSpPr>
                  <p:cNvPr id="17480" name="Freeform 72"/>
                  <p:cNvSpPr>
                    <a:spLocks/>
                  </p:cNvSpPr>
                  <p:nvPr/>
                </p:nvSpPr>
                <p:spPr bwMode="auto">
                  <a:xfrm>
                    <a:off x="2361" y="2372"/>
                    <a:ext cx="27" cy="63"/>
                  </a:xfrm>
                  <a:custGeom>
                    <a:avLst/>
                    <a:gdLst/>
                    <a:ahLst/>
                    <a:cxnLst>
                      <a:cxn ang="0">
                        <a:pos x="16" y="0"/>
                      </a:cxn>
                      <a:cxn ang="0">
                        <a:pos x="0" y="13"/>
                      </a:cxn>
                      <a:cxn ang="0">
                        <a:pos x="4" y="33"/>
                      </a:cxn>
                      <a:cxn ang="0">
                        <a:pos x="6" y="59"/>
                      </a:cxn>
                      <a:cxn ang="0">
                        <a:pos x="26" y="62"/>
                      </a:cxn>
                      <a:cxn ang="0">
                        <a:pos x="26" y="42"/>
                      </a:cxn>
                      <a:cxn ang="0">
                        <a:pos x="16" y="0"/>
                      </a:cxn>
                    </a:cxnLst>
                    <a:rect l="0" t="0" r="r" b="b"/>
                    <a:pathLst>
                      <a:path w="27" h="63">
                        <a:moveTo>
                          <a:pt x="16" y="0"/>
                        </a:moveTo>
                        <a:lnTo>
                          <a:pt x="0" y="13"/>
                        </a:lnTo>
                        <a:lnTo>
                          <a:pt x="4" y="33"/>
                        </a:lnTo>
                        <a:lnTo>
                          <a:pt x="6" y="59"/>
                        </a:lnTo>
                        <a:lnTo>
                          <a:pt x="26" y="62"/>
                        </a:lnTo>
                        <a:lnTo>
                          <a:pt x="26" y="42"/>
                        </a:lnTo>
                        <a:lnTo>
                          <a:pt x="16"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81" name="Rectangle 73"/>
                  <p:cNvSpPr>
                    <a:spLocks noChangeArrowheads="1"/>
                  </p:cNvSpPr>
                  <p:nvPr/>
                </p:nvSpPr>
                <p:spPr bwMode="auto">
                  <a:xfrm>
                    <a:off x="2374" y="2401"/>
                    <a:ext cx="0" cy="5"/>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nvGrpSpPr>
              <p:cNvPr id="17473" name="Group 78"/>
              <p:cNvGrpSpPr>
                <a:grpSpLocks/>
              </p:cNvGrpSpPr>
              <p:nvPr/>
            </p:nvGrpSpPr>
            <p:grpSpPr bwMode="auto">
              <a:xfrm>
                <a:off x="1063" y="1043"/>
                <a:ext cx="1306" cy="962"/>
                <a:chOff x="1063" y="1043"/>
                <a:chExt cx="1306" cy="962"/>
              </a:xfrm>
            </p:grpSpPr>
            <p:sp>
              <p:nvSpPr>
                <p:cNvPr id="17484" name="Freeform 76"/>
                <p:cNvSpPr>
                  <a:spLocks/>
                </p:cNvSpPr>
                <p:nvPr/>
              </p:nvSpPr>
              <p:spPr bwMode="auto">
                <a:xfrm>
                  <a:off x="1063" y="1043"/>
                  <a:ext cx="1306" cy="962"/>
                </a:xfrm>
                <a:custGeom>
                  <a:avLst/>
                  <a:gdLst/>
                  <a:ahLst/>
                  <a:cxnLst>
                    <a:cxn ang="0">
                      <a:pos x="682" y="958"/>
                    </a:cxn>
                    <a:cxn ang="0">
                      <a:pos x="722" y="865"/>
                    </a:cxn>
                    <a:cxn ang="0">
                      <a:pos x="753" y="819"/>
                    </a:cxn>
                    <a:cxn ang="0">
                      <a:pos x="850" y="794"/>
                    </a:cxn>
                    <a:cxn ang="0">
                      <a:pos x="784" y="755"/>
                    </a:cxn>
                    <a:cxn ang="0">
                      <a:pos x="872" y="784"/>
                    </a:cxn>
                    <a:cxn ang="0">
                      <a:pos x="885" y="739"/>
                    </a:cxn>
                    <a:cxn ang="0">
                      <a:pos x="923" y="749"/>
                    </a:cxn>
                    <a:cxn ang="0">
                      <a:pos x="970" y="725"/>
                    </a:cxn>
                    <a:cxn ang="0">
                      <a:pos x="1015" y="723"/>
                    </a:cxn>
                    <a:cxn ang="0">
                      <a:pos x="1035" y="790"/>
                    </a:cxn>
                    <a:cxn ang="0">
                      <a:pos x="1138" y="812"/>
                    </a:cxn>
                    <a:cxn ang="0">
                      <a:pos x="1228" y="861"/>
                    </a:cxn>
                    <a:cxn ang="0">
                      <a:pos x="1301" y="805"/>
                    </a:cxn>
                    <a:cxn ang="0">
                      <a:pos x="1297" y="651"/>
                    </a:cxn>
                    <a:cxn ang="0">
                      <a:pos x="1250" y="587"/>
                    </a:cxn>
                    <a:cxn ang="0">
                      <a:pos x="1215" y="632"/>
                    </a:cxn>
                    <a:cxn ang="0">
                      <a:pos x="1172" y="654"/>
                    </a:cxn>
                    <a:cxn ang="0">
                      <a:pos x="1141" y="627"/>
                    </a:cxn>
                    <a:cxn ang="0">
                      <a:pos x="1200" y="587"/>
                    </a:cxn>
                    <a:cxn ang="0">
                      <a:pos x="1197" y="448"/>
                    </a:cxn>
                    <a:cxn ang="0">
                      <a:pos x="995" y="232"/>
                    </a:cxn>
                    <a:cxn ang="0">
                      <a:pos x="768" y="90"/>
                    </a:cxn>
                    <a:cxn ang="0">
                      <a:pos x="408" y="0"/>
                    </a:cxn>
                    <a:cxn ang="0">
                      <a:pos x="188" y="27"/>
                    </a:cxn>
                    <a:cxn ang="0">
                      <a:pos x="95" y="88"/>
                    </a:cxn>
                    <a:cxn ang="0">
                      <a:pos x="32" y="50"/>
                    </a:cxn>
                    <a:cxn ang="0">
                      <a:pos x="21" y="136"/>
                    </a:cxn>
                    <a:cxn ang="0">
                      <a:pos x="15" y="231"/>
                    </a:cxn>
                    <a:cxn ang="0">
                      <a:pos x="83" y="232"/>
                    </a:cxn>
                    <a:cxn ang="0">
                      <a:pos x="174" y="178"/>
                    </a:cxn>
                    <a:cxn ang="0">
                      <a:pos x="259" y="181"/>
                    </a:cxn>
                    <a:cxn ang="0">
                      <a:pos x="338" y="179"/>
                    </a:cxn>
                    <a:cxn ang="0">
                      <a:pos x="416" y="201"/>
                    </a:cxn>
                    <a:cxn ang="0">
                      <a:pos x="414" y="259"/>
                    </a:cxn>
                    <a:cxn ang="0">
                      <a:pos x="535" y="252"/>
                    </a:cxn>
                    <a:cxn ang="0">
                      <a:pos x="584" y="264"/>
                    </a:cxn>
                    <a:cxn ang="0">
                      <a:pos x="570" y="295"/>
                    </a:cxn>
                    <a:cxn ang="0">
                      <a:pos x="590" y="351"/>
                    </a:cxn>
                    <a:cxn ang="0">
                      <a:pos x="624" y="419"/>
                    </a:cxn>
                    <a:cxn ang="0">
                      <a:pos x="631" y="471"/>
                    </a:cxn>
                    <a:cxn ang="0">
                      <a:pos x="611" y="442"/>
                    </a:cxn>
                    <a:cxn ang="0">
                      <a:pos x="563" y="490"/>
                    </a:cxn>
                    <a:cxn ang="0">
                      <a:pos x="585" y="567"/>
                    </a:cxn>
                    <a:cxn ang="0">
                      <a:pos x="615" y="656"/>
                    </a:cxn>
                    <a:cxn ang="0">
                      <a:pos x="678" y="651"/>
                    </a:cxn>
                    <a:cxn ang="0">
                      <a:pos x="652" y="583"/>
                    </a:cxn>
                    <a:cxn ang="0">
                      <a:pos x="625" y="519"/>
                    </a:cxn>
                    <a:cxn ang="0">
                      <a:pos x="671" y="562"/>
                    </a:cxn>
                    <a:cxn ang="0">
                      <a:pos x="695" y="567"/>
                    </a:cxn>
                    <a:cxn ang="0">
                      <a:pos x="720" y="621"/>
                    </a:cxn>
                    <a:cxn ang="0">
                      <a:pos x="689" y="683"/>
                    </a:cxn>
                    <a:cxn ang="0">
                      <a:pos x="648" y="660"/>
                    </a:cxn>
                    <a:cxn ang="0">
                      <a:pos x="669" y="699"/>
                    </a:cxn>
                    <a:cxn ang="0">
                      <a:pos x="648" y="795"/>
                    </a:cxn>
                    <a:cxn ang="0">
                      <a:pos x="678" y="848"/>
                    </a:cxn>
                  </a:cxnLst>
                  <a:rect l="0" t="0" r="r" b="b"/>
                  <a:pathLst>
                    <a:path w="1306" h="962">
                      <a:moveTo>
                        <a:pt x="635" y="894"/>
                      </a:moveTo>
                      <a:lnTo>
                        <a:pt x="652" y="920"/>
                      </a:lnTo>
                      <a:lnTo>
                        <a:pt x="646" y="935"/>
                      </a:lnTo>
                      <a:lnTo>
                        <a:pt x="655" y="948"/>
                      </a:lnTo>
                      <a:lnTo>
                        <a:pt x="665" y="961"/>
                      </a:lnTo>
                      <a:lnTo>
                        <a:pt x="682" y="958"/>
                      </a:lnTo>
                      <a:lnTo>
                        <a:pt x="700" y="935"/>
                      </a:lnTo>
                      <a:lnTo>
                        <a:pt x="720" y="922"/>
                      </a:lnTo>
                      <a:lnTo>
                        <a:pt x="729" y="909"/>
                      </a:lnTo>
                      <a:lnTo>
                        <a:pt x="726" y="895"/>
                      </a:lnTo>
                      <a:lnTo>
                        <a:pt x="722" y="881"/>
                      </a:lnTo>
                      <a:lnTo>
                        <a:pt x="722" y="865"/>
                      </a:lnTo>
                      <a:lnTo>
                        <a:pt x="733" y="858"/>
                      </a:lnTo>
                      <a:lnTo>
                        <a:pt x="733" y="843"/>
                      </a:lnTo>
                      <a:lnTo>
                        <a:pt x="729" y="834"/>
                      </a:lnTo>
                      <a:lnTo>
                        <a:pt x="736" y="826"/>
                      </a:lnTo>
                      <a:lnTo>
                        <a:pt x="748" y="827"/>
                      </a:lnTo>
                      <a:lnTo>
                        <a:pt x="753" y="819"/>
                      </a:lnTo>
                      <a:lnTo>
                        <a:pt x="753" y="808"/>
                      </a:lnTo>
                      <a:lnTo>
                        <a:pt x="756" y="798"/>
                      </a:lnTo>
                      <a:lnTo>
                        <a:pt x="786" y="803"/>
                      </a:lnTo>
                      <a:lnTo>
                        <a:pt x="797" y="812"/>
                      </a:lnTo>
                      <a:lnTo>
                        <a:pt x="849" y="805"/>
                      </a:lnTo>
                      <a:lnTo>
                        <a:pt x="850" y="794"/>
                      </a:lnTo>
                      <a:lnTo>
                        <a:pt x="834" y="781"/>
                      </a:lnTo>
                      <a:lnTo>
                        <a:pt x="799" y="783"/>
                      </a:lnTo>
                      <a:lnTo>
                        <a:pt x="784" y="781"/>
                      </a:lnTo>
                      <a:lnTo>
                        <a:pt x="778" y="775"/>
                      </a:lnTo>
                      <a:lnTo>
                        <a:pt x="778" y="763"/>
                      </a:lnTo>
                      <a:lnTo>
                        <a:pt x="784" y="755"/>
                      </a:lnTo>
                      <a:lnTo>
                        <a:pt x="797" y="766"/>
                      </a:lnTo>
                      <a:lnTo>
                        <a:pt x="818" y="766"/>
                      </a:lnTo>
                      <a:lnTo>
                        <a:pt x="831" y="768"/>
                      </a:lnTo>
                      <a:lnTo>
                        <a:pt x="844" y="768"/>
                      </a:lnTo>
                      <a:lnTo>
                        <a:pt x="853" y="776"/>
                      </a:lnTo>
                      <a:lnTo>
                        <a:pt x="872" y="784"/>
                      </a:lnTo>
                      <a:lnTo>
                        <a:pt x="886" y="788"/>
                      </a:lnTo>
                      <a:lnTo>
                        <a:pt x="886" y="774"/>
                      </a:lnTo>
                      <a:lnTo>
                        <a:pt x="897" y="768"/>
                      </a:lnTo>
                      <a:lnTo>
                        <a:pt x="891" y="756"/>
                      </a:lnTo>
                      <a:lnTo>
                        <a:pt x="884" y="749"/>
                      </a:lnTo>
                      <a:lnTo>
                        <a:pt x="885" y="739"/>
                      </a:lnTo>
                      <a:lnTo>
                        <a:pt x="890" y="730"/>
                      </a:lnTo>
                      <a:lnTo>
                        <a:pt x="902" y="715"/>
                      </a:lnTo>
                      <a:lnTo>
                        <a:pt x="909" y="725"/>
                      </a:lnTo>
                      <a:lnTo>
                        <a:pt x="903" y="739"/>
                      </a:lnTo>
                      <a:lnTo>
                        <a:pt x="912" y="744"/>
                      </a:lnTo>
                      <a:lnTo>
                        <a:pt x="923" y="749"/>
                      </a:lnTo>
                      <a:lnTo>
                        <a:pt x="934" y="755"/>
                      </a:lnTo>
                      <a:lnTo>
                        <a:pt x="948" y="755"/>
                      </a:lnTo>
                      <a:lnTo>
                        <a:pt x="961" y="752"/>
                      </a:lnTo>
                      <a:lnTo>
                        <a:pt x="964" y="742"/>
                      </a:lnTo>
                      <a:lnTo>
                        <a:pt x="964" y="732"/>
                      </a:lnTo>
                      <a:lnTo>
                        <a:pt x="970" y="725"/>
                      </a:lnTo>
                      <a:lnTo>
                        <a:pt x="985" y="716"/>
                      </a:lnTo>
                      <a:lnTo>
                        <a:pt x="990" y="710"/>
                      </a:lnTo>
                      <a:lnTo>
                        <a:pt x="988" y="699"/>
                      </a:lnTo>
                      <a:lnTo>
                        <a:pt x="993" y="688"/>
                      </a:lnTo>
                      <a:lnTo>
                        <a:pt x="1007" y="710"/>
                      </a:lnTo>
                      <a:lnTo>
                        <a:pt x="1015" y="723"/>
                      </a:lnTo>
                      <a:lnTo>
                        <a:pt x="1018" y="730"/>
                      </a:lnTo>
                      <a:lnTo>
                        <a:pt x="1024" y="742"/>
                      </a:lnTo>
                      <a:lnTo>
                        <a:pt x="1031" y="752"/>
                      </a:lnTo>
                      <a:lnTo>
                        <a:pt x="1029" y="766"/>
                      </a:lnTo>
                      <a:lnTo>
                        <a:pt x="1028" y="778"/>
                      </a:lnTo>
                      <a:lnTo>
                        <a:pt x="1035" y="790"/>
                      </a:lnTo>
                      <a:lnTo>
                        <a:pt x="1047" y="798"/>
                      </a:lnTo>
                      <a:lnTo>
                        <a:pt x="1060" y="798"/>
                      </a:lnTo>
                      <a:lnTo>
                        <a:pt x="1074" y="795"/>
                      </a:lnTo>
                      <a:lnTo>
                        <a:pt x="1098" y="798"/>
                      </a:lnTo>
                      <a:lnTo>
                        <a:pt x="1125" y="816"/>
                      </a:lnTo>
                      <a:lnTo>
                        <a:pt x="1138" y="812"/>
                      </a:lnTo>
                      <a:lnTo>
                        <a:pt x="1149" y="824"/>
                      </a:lnTo>
                      <a:lnTo>
                        <a:pt x="1159" y="834"/>
                      </a:lnTo>
                      <a:lnTo>
                        <a:pt x="1180" y="843"/>
                      </a:lnTo>
                      <a:lnTo>
                        <a:pt x="1195" y="841"/>
                      </a:lnTo>
                      <a:lnTo>
                        <a:pt x="1211" y="847"/>
                      </a:lnTo>
                      <a:lnTo>
                        <a:pt x="1228" y="861"/>
                      </a:lnTo>
                      <a:lnTo>
                        <a:pt x="1252" y="886"/>
                      </a:lnTo>
                      <a:lnTo>
                        <a:pt x="1271" y="903"/>
                      </a:lnTo>
                      <a:lnTo>
                        <a:pt x="1281" y="880"/>
                      </a:lnTo>
                      <a:lnTo>
                        <a:pt x="1287" y="862"/>
                      </a:lnTo>
                      <a:lnTo>
                        <a:pt x="1297" y="838"/>
                      </a:lnTo>
                      <a:lnTo>
                        <a:pt x="1301" y="805"/>
                      </a:lnTo>
                      <a:lnTo>
                        <a:pt x="1305" y="769"/>
                      </a:lnTo>
                      <a:lnTo>
                        <a:pt x="1300" y="764"/>
                      </a:lnTo>
                      <a:lnTo>
                        <a:pt x="1304" y="721"/>
                      </a:lnTo>
                      <a:lnTo>
                        <a:pt x="1302" y="693"/>
                      </a:lnTo>
                      <a:lnTo>
                        <a:pt x="1297" y="677"/>
                      </a:lnTo>
                      <a:lnTo>
                        <a:pt x="1297" y="651"/>
                      </a:lnTo>
                      <a:lnTo>
                        <a:pt x="1286" y="640"/>
                      </a:lnTo>
                      <a:lnTo>
                        <a:pt x="1280" y="629"/>
                      </a:lnTo>
                      <a:lnTo>
                        <a:pt x="1274" y="611"/>
                      </a:lnTo>
                      <a:lnTo>
                        <a:pt x="1274" y="598"/>
                      </a:lnTo>
                      <a:lnTo>
                        <a:pt x="1266" y="587"/>
                      </a:lnTo>
                      <a:lnTo>
                        <a:pt x="1250" y="587"/>
                      </a:lnTo>
                      <a:lnTo>
                        <a:pt x="1239" y="587"/>
                      </a:lnTo>
                      <a:lnTo>
                        <a:pt x="1234" y="600"/>
                      </a:lnTo>
                      <a:lnTo>
                        <a:pt x="1223" y="602"/>
                      </a:lnTo>
                      <a:lnTo>
                        <a:pt x="1210" y="602"/>
                      </a:lnTo>
                      <a:lnTo>
                        <a:pt x="1210" y="621"/>
                      </a:lnTo>
                      <a:lnTo>
                        <a:pt x="1215" y="632"/>
                      </a:lnTo>
                      <a:lnTo>
                        <a:pt x="1211" y="644"/>
                      </a:lnTo>
                      <a:lnTo>
                        <a:pt x="1209" y="658"/>
                      </a:lnTo>
                      <a:lnTo>
                        <a:pt x="1197" y="663"/>
                      </a:lnTo>
                      <a:lnTo>
                        <a:pt x="1188" y="660"/>
                      </a:lnTo>
                      <a:lnTo>
                        <a:pt x="1180" y="656"/>
                      </a:lnTo>
                      <a:lnTo>
                        <a:pt x="1172" y="654"/>
                      </a:lnTo>
                      <a:lnTo>
                        <a:pt x="1165" y="654"/>
                      </a:lnTo>
                      <a:lnTo>
                        <a:pt x="1157" y="651"/>
                      </a:lnTo>
                      <a:lnTo>
                        <a:pt x="1145" y="651"/>
                      </a:lnTo>
                      <a:lnTo>
                        <a:pt x="1136" y="650"/>
                      </a:lnTo>
                      <a:lnTo>
                        <a:pt x="1130" y="636"/>
                      </a:lnTo>
                      <a:lnTo>
                        <a:pt x="1141" y="627"/>
                      </a:lnTo>
                      <a:lnTo>
                        <a:pt x="1149" y="626"/>
                      </a:lnTo>
                      <a:lnTo>
                        <a:pt x="1154" y="629"/>
                      </a:lnTo>
                      <a:lnTo>
                        <a:pt x="1163" y="629"/>
                      </a:lnTo>
                      <a:lnTo>
                        <a:pt x="1180" y="619"/>
                      </a:lnTo>
                      <a:lnTo>
                        <a:pt x="1188" y="603"/>
                      </a:lnTo>
                      <a:lnTo>
                        <a:pt x="1200" y="587"/>
                      </a:lnTo>
                      <a:lnTo>
                        <a:pt x="1210" y="572"/>
                      </a:lnTo>
                      <a:lnTo>
                        <a:pt x="1216" y="561"/>
                      </a:lnTo>
                      <a:lnTo>
                        <a:pt x="1227" y="549"/>
                      </a:lnTo>
                      <a:lnTo>
                        <a:pt x="1228" y="535"/>
                      </a:lnTo>
                      <a:lnTo>
                        <a:pt x="1237" y="506"/>
                      </a:lnTo>
                      <a:lnTo>
                        <a:pt x="1197" y="448"/>
                      </a:lnTo>
                      <a:lnTo>
                        <a:pt x="1159" y="398"/>
                      </a:lnTo>
                      <a:lnTo>
                        <a:pt x="1122" y="351"/>
                      </a:lnTo>
                      <a:lnTo>
                        <a:pt x="1083" y="312"/>
                      </a:lnTo>
                      <a:lnTo>
                        <a:pt x="1053" y="283"/>
                      </a:lnTo>
                      <a:lnTo>
                        <a:pt x="1028" y="260"/>
                      </a:lnTo>
                      <a:lnTo>
                        <a:pt x="995" y="232"/>
                      </a:lnTo>
                      <a:lnTo>
                        <a:pt x="962" y="206"/>
                      </a:lnTo>
                      <a:lnTo>
                        <a:pt x="918" y="173"/>
                      </a:lnTo>
                      <a:lnTo>
                        <a:pt x="884" y="150"/>
                      </a:lnTo>
                      <a:lnTo>
                        <a:pt x="849" y="130"/>
                      </a:lnTo>
                      <a:lnTo>
                        <a:pt x="811" y="112"/>
                      </a:lnTo>
                      <a:lnTo>
                        <a:pt x="768" y="90"/>
                      </a:lnTo>
                      <a:lnTo>
                        <a:pt x="706" y="64"/>
                      </a:lnTo>
                      <a:lnTo>
                        <a:pt x="639" y="40"/>
                      </a:lnTo>
                      <a:lnTo>
                        <a:pt x="581" y="27"/>
                      </a:lnTo>
                      <a:lnTo>
                        <a:pt x="539" y="18"/>
                      </a:lnTo>
                      <a:lnTo>
                        <a:pt x="480" y="6"/>
                      </a:lnTo>
                      <a:lnTo>
                        <a:pt x="408" y="0"/>
                      </a:lnTo>
                      <a:lnTo>
                        <a:pt x="313" y="0"/>
                      </a:lnTo>
                      <a:lnTo>
                        <a:pt x="239" y="4"/>
                      </a:lnTo>
                      <a:lnTo>
                        <a:pt x="233" y="18"/>
                      </a:lnTo>
                      <a:lnTo>
                        <a:pt x="219" y="23"/>
                      </a:lnTo>
                      <a:lnTo>
                        <a:pt x="208" y="27"/>
                      </a:lnTo>
                      <a:lnTo>
                        <a:pt x="188" y="27"/>
                      </a:lnTo>
                      <a:lnTo>
                        <a:pt x="169" y="33"/>
                      </a:lnTo>
                      <a:lnTo>
                        <a:pt x="145" y="38"/>
                      </a:lnTo>
                      <a:lnTo>
                        <a:pt x="129" y="56"/>
                      </a:lnTo>
                      <a:lnTo>
                        <a:pt x="126" y="71"/>
                      </a:lnTo>
                      <a:lnTo>
                        <a:pt x="112" y="90"/>
                      </a:lnTo>
                      <a:lnTo>
                        <a:pt x="95" y="88"/>
                      </a:lnTo>
                      <a:lnTo>
                        <a:pt x="79" y="106"/>
                      </a:lnTo>
                      <a:lnTo>
                        <a:pt x="79" y="83"/>
                      </a:lnTo>
                      <a:lnTo>
                        <a:pt x="93" y="48"/>
                      </a:lnTo>
                      <a:lnTo>
                        <a:pt x="95" y="32"/>
                      </a:lnTo>
                      <a:lnTo>
                        <a:pt x="60" y="42"/>
                      </a:lnTo>
                      <a:lnTo>
                        <a:pt x="32" y="50"/>
                      </a:lnTo>
                      <a:lnTo>
                        <a:pt x="35" y="64"/>
                      </a:lnTo>
                      <a:lnTo>
                        <a:pt x="56" y="80"/>
                      </a:lnTo>
                      <a:lnTo>
                        <a:pt x="53" y="90"/>
                      </a:lnTo>
                      <a:lnTo>
                        <a:pt x="50" y="107"/>
                      </a:lnTo>
                      <a:lnTo>
                        <a:pt x="38" y="121"/>
                      </a:lnTo>
                      <a:lnTo>
                        <a:pt x="21" y="136"/>
                      </a:lnTo>
                      <a:lnTo>
                        <a:pt x="19" y="158"/>
                      </a:lnTo>
                      <a:lnTo>
                        <a:pt x="12" y="179"/>
                      </a:lnTo>
                      <a:lnTo>
                        <a:pt x="13" y="196"/>
                      </a:lnTo>
                      <a:lnTo>
                        <a:pt x="35" y="194"/>
                      </a:lnTo>
                      <a:lnTo>
                        <a:pt x="32" y="221"/>
                      </a:lnTo>
                      <a:lnTo>
                        <a:pt x="15" y="231"/>
                      </a:lnTo>
                      <a:lnTo>
                        <a:pt x="0" y="247"/>
                      </a:lnTo>
                      <a:lnTo>
                        <a:pt x="18" y="265"/>
                      </a:lnTo>
                      <a:lnTo>
                        <a:pt x="39" y="245"/>
                      </a:lnTo>
                      <a:lnTo>
                        <a:pt x="50" y="242"/>
                      </a:lnTo>
                      <a:lnTo>
                        <a:pt x="67" y="239"/>
                      </a:lnTo>
                      <a:lnTo>
                        <a:pt x="83" y="232"/>
                      </a:lnTo>
                      <a:lnTo>
                        <a:pt x="95" y="231"/>
                      </a:lnTo>
                      <a:lnTo>
                        <a:pt x="112" y="215"/>
                      </a:lnTo>
                      <a:lnTo>
                        <a:pt x="126" y="193"/>
                      </a:lnTo>
                      <a:lnTo>
                        <a:pt x="142" y="189"/>
                      </a:lnTo>
                      <a:lnTo>
                        <a:pt x="155" y="182"/>
                      </a:lnTo>
                      <a:lnTo>
                        <a:pt x="174" y="178"/>
                      </a:lnTo>
                      <a:lnTo>
                        <a:pt x="181" y="182"/>
                      </a:lnTo>
                      <a:lnTo>
                        <a:pt x="194" y="179"/>
                      </a:lnTo>
                      <a:lnTo>
                        <a:pt x="204" y="175"/>
                      </a:lnTo>
                      <a:lnTo>
                        <a:pt x="227" y="175"/>
                      </a:lnTo>
                      <a:lnTo>
                        <a:pt x="235" y="179"/>
                      </a:lnTo>
                      <a:lnTo>
                        <a:pt x="259" y="181"/>
                      </a:lnTo>
                      <a:lnTo>
                        <a:pt x="275" y="175"/>
                      </a:lnTo>
                      <a:lnTo>
                        <a:pt x="290" y="162"/>
                      </a:lnTo>
                      <a:lnTo>
                        <a:pt x="311" y="164"/>
                      </a:lnTo>
                      <a:lnTo>
                        <a:pt x="329" y="162"/>
                      </a:lnTo>
                      <a:lnTo>
                        <a:pt x="340" y="162"/>
                      </a:lnTo>
                      <a:lnTo>
                        <a:pt x="338" y="179"/>
                      </a:lnTo>
                      <a:lnTo>
                        <a:pt x="344" y="186"/>
                      </a:lnTo>
                      <a:lnTo>
                        <a:pt x="356" y="193"/>
                      </a:lnTo>
                      <a:lnTo>
                        <a:pt x="369" y="183"/>
                      </a:lnTo>
                      <a:lnTo>
                        <a:pt x="383" y="191"/>
                      </a:lnTo>
                      <a:lnTo>
                        <a:pt x="397" y="198"/>
                      </a:lnTo>
                      <a:lnTo>
                        <a:pt x="416" y="201"/>
                      </a:lnTo>
                      <a:lnTo>
                        <a:pt x="444" y="206"/>
                      </a:lnTo>
                      <a:lnTo>
                        <a:pt x="410" y="211"/>
                      </a:lnTo>
                      <a:lnTo>
                        <a:pt x="397" y="215"/>
                      </a:lnTo>
                      <a:lnTo>
                        <a:pt x="392" y="222"/>
                      </a:lnTo>
                      <a:lnTo>
                        <a:pt x="403" y="246"/>
                      </a:lnTo>
                      <a:lnTo>
                        <a:pt x="414" y="259"/>
                      </a:lnTo>
                      <a:lnTo>
                        <a:pt x="435" y="254"/>
                      </a:lnTo>
                      <a:lnTo>
                        <a:pt x="453" y="260"/>
                      </a:lnTo>
                      <a:lnTo>
                        <a:pt x="472" y="269"/>
                      </a:lnTo>
                      <a:lnTo>
                        <a:pt x="493" y="269"/>
                      </a:lnTo>
                      <a:lnTo>
                        <a:pt x="506" y="273"/>
                      </a:lnTo>
                      <a:lnTo>
                        <a:pt x="535" y="252"/>
                      </a:lnTo>
                      <a:lnTo>
                        <a:pt x="542" y="254"/>
                      </a:lnTo>
                      <a:lnTo>
                        <a:pt x="526" y="269"/>
                      </a:lnTo>
                      <a:lnTo>
                        <a:pt x="545" y="292"/>
                      </a:lnTo>
                      <a:lnTo>
                        <a:pt x="577" y="283"/>
                      </a:lnTo>
                      <a:lnTo>
                        <a:pt x="584" y="279"/>
                      </a:lnTo>
                      <a:lnTo>
                        <a:pt x="584" y="264"/>
                      </a:lnTo>
                      <a:lnTo>
                        <a:pt x="597" y="269"/>
                      </a:lnTo>
                      <a:lnTo>
                        <a:pt x="618" y="288"/>
                      </a:lnTo>
                      <a:lnTo>
                        <a:pt x="597" y="284"/>
                      </a:lnTo>
                      <a:lnTo>
                        <a:pt x="590" y="289"/>
                      </a:lnTo>
                      <a:lnTo>
                        <a:pt x="581" y="292"/>
                      </a:lnTo>
                      <a:lnTo>
                        <a:pt x="570" y="295"/>
                      </a:lnTo>
                      <a:lnTo>
                        <a:pt x="558" y="297"/>
                      </a:lnTo>
                      <a:lnTo>
                        <a:pt x="542" y="308"/>
                      </a:lnTo>
                      <a:lnTo>
                        <a:pt x="558" y="316"/>
                      </a:lnTo>
                      <a:lnTo>
                        <a:pt x="599" y="314"/>
                      </a:lnTo>
                      <a:lnTo>
                        <a:pt x="596" y="331"/>
                      </a:lnTo>
                      <a:lnTo>
                        <a:pt x="590" y="351"/>
                      </a:lnTo>
                      <a:lnTo>
                        <a:pt x="603" y="352"/>
                      </a:lnTo>
                      <a:lnTo>
                        <a:pt x="612" y="361"/>
                      </a:lnTo>
                      <a:lnTo>
                        <a:pt x="617" y="384"/>
                      </a:lnTo>
                      <a:lnTo>
                        <a:pt x="625" y="393"/>
                      </a:lnTo>
                      <a:lnTo>
                        <a:pt x="624" y="404"/>
                      </a:lnTo>
                      <a:lnTo>
                        <a:pt x="624" y="419"/>
                      </a:lnTo>
                      <a:lnTo>
                        <a:pt x="664" y="457"/>
                      </a:lnTo>
                      <a:lnTo>
                        <a:pt x="662" y="471"/>
                      </a:lnTo>
                      <a:lnTo>
                        <a:pt x="655" y="476"/>
                      </a:lnTo>
                      <a:lnTo>
                        <a:pt x="648" y="472"/>
                      </a:lnTo>
                      <a:lnTo>
                        <a:pt x="639" y="470"/>
                      </a:lnTo>
                      <a:lnTo>
                        <a:pt x="631" y="471"/>
                      </a:lnTo>
                      <a:lnTo>
                        <a:pt x="628" y="471"/>
                      </a:lnTo>
                      <a:lnTo>
                        <a:pt x="642" y="453"/>
                      </a:lnTo>
                      <a:lnTo>
                        <a:pt x="639" y="442"/>
                      </a:lnTo>
                      <a:lnTo>
                        <a:pt x="625" y="437"/>
                      </a:lnTo>
                      <a:lnTo>
                        <a:pt x="618" y="439"/>
                      </a:lnTo>
                      <a:lnTo>
                        <a:pt x="611" y="442"/>
                      </a:lnTo>
                      <a:lnTo>
                        <a:pt x="597" y="448"/>
                      </a:lnTo>
                      <a:lnTo>
                        <a:pt x="590" y="457"/>
                      </a:lnTo>
                      <a:lnTo>
                        <a:pt x="573" y="458"/>
                      </a:lnTo>
                      <a:lnTo>
                        <a:pt x="561" y="458"/>
                      </a:lnTo>
                      <a:lnTo>
                        <a:pt x="563" y="472"/>
                      </a:lnTo>
                      <a:lnTo>
                        <a:pt x="563" y="490"/>
                      </a:lnTo>
                      <a:lnTo>
                        <a:pt x="561" y="508"/>
                      </a:lnTo>
                      <a:lnTo>
                        <a:pt x="564" y="524"/>
                      </a:lnTo>
                      <a:lnTo>
                        <a:pt x="570" y="535"/>
                      </a:lnTo>
                      <a:lnTo>
                        <a:pt x="568" y="548"/>
                      </a:lnTo>
                      <a:lnTo>
                        <a:pt x="574" y="558"/>
                      </a:lnTo>
                      <a:lnTo>
                        <a:pt x="585" y="567"/>
                      </a:lnTo>
                      <a:lnTo>
                        <a:pt x="584" y="576"/>
                      </a:lnTo>
                      <a:lnTo>
                        <a:pt x="596" y="583"/>
                      </a:lnTo>
                      <a:lnTo>
                        <a:pt x="589" y="600"/>
                      </a:lnTo>
                      <a:lnTo>
                        <a:pt x="590" y="619"/>
                      </a:lnTo>
                      <a:lnTo>
                        <a:pt x="598" y="632"/>
                      </a:lnTo>
                      <a:lnTo>
                        <a:pt x="615" y="656"/>
                      </a:lnTo>
                      <a:lnTo>
                        <a:pt x="622" y="656"/>
                      </a:lnTo>
                      <a:lnTo>
                        <a:pt x="631" y="660"/>
                      </a:lnTo>
                      <a:lnTo>
                        <a:pt x="646" y="644"/>
                      </a:lnTo>
                      <a:lnTo>
                        <a:pt x="655" y="636"/>
                      </a:lnTo>
                      <a:lnTo>
                        <a:pt x="668" y="646"/>
                      </a:lnTo>
                      <a:lnTo>
                        <a:pt x="678" y="651"/>
                      </a:lnTo>
                      <a:lnTo>
                        <a:pt x="691" y="646"/>
                      </a:lnTo>
                      <a:lnTo>
                        <a:pt x="693" y="631"/>
                      </a:lnTo>
                      <a:lnTo>
                        <a:pt x="678" y="616"/>
                      </a:lnTo>
                      <a:lnTo>
                        <a:pt x="668" y="605"/>
                      </a:lnTo>
                      <a:lnTo>
                        <a:pt x="665" y="595"/>
                      </a:lnTo>
                      <a:lnTo>
                        <a:pt x="652" y="583"/>
                      </a:lnTo>
                      <a:lnTo>
                        <a:pt x="642" y="581"/>
                      </a:lnTo>
                      <a:lnTo>
                        <a:pt x="638" y="562"/>
                      </a:lnTo>
                      <a:lnTo>
                        <a:pt x="631" y="552"/>
                      </a:lnTo>
                      <a:lnTo>
                        <a:pt x="624" y="543"/>
                      </a:lnTo>
                      <a:lnTo>
                        <a:pt x="622" y="521"/>
                      </a:lnTo>
                      <a:lnTo>
                        <a:pt x="625" y="519"/>
                      </a:lnTo>
                      <a:lnTo>
                        <a:pt x="638" y="531"/>
                      </a:lnTo>
                      <a:lnTo>
                        <a:pt x="639" y="543"/>
                      </a:lnTo>
                      <a:lnTo>
                        <a:pt x="648" y="555"/>
                      </a:lnTo>
                      <a:lnTo>
                        <a:pt x="657" y="566"/>
                      </a:lnTo>
                      <a:lnTo>
                        <a:pt x="664" y="572"/>
                      </a:lnTo>
                      <a:lnTo>
                        <a:pt x="671" y="562"/>
                      </a:lnTo>
                      <a:lnTo>
                        <a:pt x="678" y="558"/>
                      </a:lnTo>
                      <a:lnTo>
                        <a:pt x="687" y="555"/>
                      </a:lnTo>
                      <a:lnTo>
                        <a:pt x="689" y="545"/>
                      </a:lnTo>
                      <a:lnTo>
                        <a:pt x="697" y="543"/>
                      </a:lnTo>
                      <a:lnTo>
                        <a:pt x="691" y="555"/>
                      </a:lnTo>
                      <a:lnTo>
                        <a:pt x="695" y="567"/>
                      </a:lnTo>
                      <a:lnTo>
                        <a:pt x="706" y="572"/>
                      </a:lnTo>
                      <a:lnTo>
                        <a:pt x="706" y="583"/>
                      </a:lnTo>
                      <a:lnTo>
                        <a:pt x="695" y="595"/>
                      </a:lnTo>
                      <a:lnTo>
                        <a:pt x="700" y="603"/>
                      </a:lnTo>
                      <a:lnTo>
                        <a:pt x="713" y="611"/>
                      </a:lnTo>
                      <a:lnTo>
                        <a:pt x="720" y="621"/>
                      </a:lnTo>
                      <a:lnTo>
                        <a:pt x="713" y="632"/>
                      </a:lnTo>
                      <a:lnTo>
                        <a:pt x="706" y="646"/>
                      </a:lnTo>
                      <a:lnTo>
                        <a:pt x="706" y="655"/>
                      </a:lnTo>
                      <a:lnTo>
                        <a:pt x="702" y="665"/>
                      </a:lnTo>
                      <a:lnTo>
                        <a:pt x="695" y="677"/>
                      </a:lnTo>
                      <a:lnTo>
                        <a:pt x="689" y="683"/>
                      </a:lnTo>
                      <a:lnTo>
                        <a:pt x="682" y="677"/>
                      </a:lnTo>
                      <a:lnTo>
                        <a:pt x="669" y="677"/>
                      </a:lnTo>
                      <a:lnTo>
                        <a:pt x="663" y="667"/>
                      </a:lnTo>
                      <a:lnTo>
                        <a:pt x="658" y="656"/>
                      </a:lnTo>
                      <a:lnTo>
                        <a:pt x="651" y="654"/>
                      </a:lnTo>
                      <a:lnTo>
                        <a:pt x="648" y="660"/>
                      </a:lnTo>
                      <a:lnTo>
                        <a:pt x="652" y="667"/>
                      </a:lnTo>
                      <a:lnTo>
                        <a:pt x="655" y="678"/>
                      </a:lnTo>
                      <a:lnTo>
                        <a:pt x="655" y="686"/>
                      </a:lnTo>
                      <a:lnTo>
                        <a:pt x="663" y="684"/>
                      </a:lnTo>
                      <a:lnTo>
                        <a:pt x="669" y="688"/>
                      </a:lnTo>
                      <a:lnTo>
                        <a:pt x="669" y="699"/>
                      </a:lnTo>
                      <a:lnTo>
                        <a:pt x="662" y="713"/>
                      </a:lnTo>
                      <a:lnTo>
                        <a:pt x="664" y="730"/>
                      </a:lnTo>
                      <a:lnTo>
                        <a:pt x="658" y="752"/>
                      </a:lnTo>
                      <a:lnTo>
                        <a:pt x="663" y="774"/>
                      </a:lnTo>
                      <a:lnTo>
                        <a:pt x="658" y="784"/>
                      </a:lnTo>
                      <a:lnTo>
                        <a:pt x="648" y="795"/>
                      </a:lnTo>
                      <a:lnTo>
                        <a:pt x="648" y="805"/>
                      </a:lnTo>
                      <a:lnTo>
                        <a:pt x="655" y="819"/>
                      </a:lnTo>
                      <a:lnTo>
                        <a:pt x="665" y="822"/>
                      </a:lnTo>
                      <a:lnTo>
                        <a:pt x="678" y="831"/>
                      </a:lnTo>
                      <a:lnTo>
                        <a:pt x="684" y="843"/>
                      </a:lnTo>
                      <a:lnTo>
                        <a:pt x="678" y="848"/>
                      </a:lnTo>
                      <a:lnTo>
                        <a:pt x="664" y="865"/>
                      </a:lnTo>
                      <a:lnTo>
                        <a:pt x="649" y="872"/>
                      </a:lnTo>
                      <a:lnTo>
                        <a:pt x="635" y="894"/>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85" name="Rectangle 77"/>
                <p:cNvSpPr>
                  <a:spLocks noChangeArrowheads="1"/>
                </p:cNvSpPr>
                <p:nvPr/>
              </p:nvSpPr>
              <p:spPr bwMode="auto">
                <a:xfrm>
                  <a:off x="1121" y="1072"/>
                  <a:ext cx="1190" cy="904"/>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76" name="Group 97"/>
              <p:cNvGrpSpPr>
                <a:grpSpLocks/>
              </p:cNvGrpSpPr>
              <p:nvPr/>
            </p:nvGrpSpPr>
            <p:grpSpPr bwMode="auto">
              <a:xfrm>
                <a:off x="1546" y="1379"/>
                <a:ext cx="440" cy="512"/>
                <a:chOff x="1546" y="1379"/>
                <a:chExt cx="440" cy="512"/>
              </a:xfrm>
            </p:grpSpPr>
            <p:grpSp>
              <p:nvGrpSpPr>
                <p:cNvPr id="17479" name="Group 81"/>
                <p:cNvGrpSpPr>
                  <a:grpSpLocks/>
                </p:cNvGrpSpPr>
                <p:nvPr/>
              </p:nvGrpSpPr>
              <p:grpSpPr bwMode="auto">
                <a:xfrm>
                  <a:off x="1634" y="1785"/>
                  <a:ext cx="30" cy="43"/>
                  <a:chOff x="1634" y="1785"/>
                  <a:chExt cx="30" cy="43"/>
                </a:xfrm>
              </p:grpSpPr>
              <p:sp>
                <p:nvSpPr>
                  <p:cNvPr id="17487" name="Freeform 79"/>
                  <p:cNvSpPr>
                    <a:spLocks/>
                  </p:cNvSpPr>
                  <p:nvPr/>
                </p:nvSpPr>
                <p:spPr bwMode="auto">
                  <a:xfrm>
                    <a:off x="1634" y="1785"/>
                    <a:ext cx="30" cy="43"/>
                  </a:xfrm>
                  <a:custGeom>
                    <a:avLst/>
                    <a:gdLst/>
                    <a:ahLst/>
                    <a:cxnLst>
                      <a:cxn ang="0">
                        <a:pos x="2" y="0"/>
                      </a:cxn>
                      <a:cxn ang="0">
                        <a:pos x="0" y="16"/>
                      </a:cxn>
                      <a:cxn ang="0">
                        <a:pos x="2" y="35"/>
                      </a:cxn>
                      <a:cxn ang="0">
                        <a:pos x="12" y="35"/>
                      </a:cxn>
                      <a:cxn ang="0">
                        <a:pos x="29" y="42"/>
                      </a:cxn>
                      <a:cxn ang="0">
                        <a:pos x="23" y="25"/>
                      </a:cxn>
                      <a:cxn ang="0">
                        <a:pos x="25" y="16"/>
                      </a:cxn>
                      <a:cxn ang="0">
                        <a:pos x="2" y="0"/>
                      </a:cxn>
                    </a:cxnLst>
                    <a:rect l="0" t="0" r="r" b="b"/>
                    <a:pathLst>
                      <a:path w="30" h="43">
                        <a:moveTo>
                          <a:pt x="2" y="0"/>
                        </a:moveTo>
                        <a:lnTo>
                          <a:pt x="0" y="16"/>
                        </a:lnTo>
                        <a:lnTo>
                          <a:pt x="2" y="35"/>
                        </a:lnTo>
                        <a:lnTo>
                          <a:pt x="12" y="35"/>
                        </a:lnTo>
                        <a:lnTo>
                          <a:pt x="29" y="42"/>
                        </a:lnTo>
                        <a:lnTo>
                          <a:pt x="23" y="25"/>
                        </a:lnTo>
                        <a:lnTo>
                          <a:pt x="25" y="16"/>
                        </a:lnTo>
                        <a:lnTo>
                          <a:pt x="2"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88" name="Rectangle 80"/>
                  <p:cNvSpPr>
                    <a:spLocks noChangeArrowheads="1"/>
                  </p:cNvSpPr>
                  <p:nvPr/>
                </p:nvSpPr>
                <p:spPr bwMode="auto">
                  <a:xfrm>
                    <a:off x="1649" y="1806"/>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82" name="Group 84"/>
                <p:cNvGrpSpPr>
                  <a:grpSpLocks/>
                </p:cNvGrpSpPr>
                <p:nvPr/>
              </p:nvGrpSpPr>
              <p:grpSpPr bwMode="auto">
                <a:xfrm>
                  <a:off x="1635" y="1738"/>
                  <a:ext cx="81" cy="101"/>
                  <a:chOff x="1635" y="1738"/>
                  <a:chExt cx="81" cy="101"/>
                </a:xfrm>
              </p:grpSpPr>
              <p:sp>
                <p:nvSpPr>
                  <p:cNvPr id="17490" name="Freeform 82"/>
                  <p:cNvSpPr>
                    <a:spLocks/>
                  </p:cNvSpPr>
                  <p:nvPr/>
                </p:nvSpPr>
                <p:spPr bwMode="auto">
                  <a:xfrm>
                    <a:off x="1635" y="1738"/>
                    <a:ext cx="81" cy="101"/>
                  </a:xfrm>
                  <a:custGeom>
                    <a:avLst/>
                    <a:gdLst/>
                    <a:ahLst/>
                    <a:cxnLst>
                      <a:cxn ang="0">
                        <a:pos x="4" y="0"/>
                      </a:cxn>
                      <a:cxn ang="0">
                        <a:pos x="29" y="14"/>
                      </a:cxn>
                      <a:cxn ang="0">
                        <a:pos x="38" y="14"/>
                      </a:cxn>
                      <a:cxn ang="0">
                        <a:pos x="39" y="28"/>
                      </a:cxn>
                      <a:cxn ang="0">
                        <a:pos x="47" y="38"/>
                      </a:cxn>
                      <a:cxn ang="0">
                        <a:pos x="55" y="47"/>
                      </a:cxn>
                      <a:cxn ang="0">
                        <a:pos x="67" y="45"/>
                      </a:cxn>
                      <a:cxn ang="0">
                        <a:pos x="79" y="57"/>
                      </a:cxn>
                      <a:cxn ang="0">
                        <a:pos x="75" y="68"/>
                      </a:cxn>
                      <a:cxn ang="0">
                        <a:pos x="80" y="74"/>
                      </a:cxn>
                      <a:cxn ang="0">
                        <a:pos x="67" y="87"/>
                      </a:cxn>
                      <a:cxn ang="0">
                        <a:pos x="55" y="98"/>
                      </a:cxn>
                      <a:cxn ang="0">
                        <a:pos x="47" y="100"/>
                      </a:cxn>
                      <a:cxn ang="0">
                        <a:pos x="46" y="91"/>
                      </a:cxn>
                      <a:cxn ang="0">
                        <a:pos x="48" y="82"/>
                      </a:cxn>
                      <a:cxn ang="0">
                        <a:pos x="46" y="72"/>
                      </a:cxn>
                      <a:cxn ang="0">
                        <a:pos x="45" y="53"/>
                      </a:cxn>
                      <a:cxn ang="0">
                        <a:pos x="32" y="43"/>
                      </a:cxn>
                      <a:cxn ang="0">
                        <a:pos x="19" y="42"/>
                      </a:cxn>
                      <a:cxn ang="0">
                        <a:pos x="16" y="34"/>
                      </a:cxn>
                      <a:cxn ang="0">
                        <a:pos x="12" y="28"/>
                      </a:cxn>
                      <a:cxn ang="0">
                        <a:pos x="0" y="20"/>
                      </a:cxn>
                      <a:cxn ang="0">
                        <a:pos x="4" y="0"/>
                      </a:cxn>
                    </a:cxnLst>
                    <a:rect l="0" t="0" r="r" b="b"/>
                    <a:pathLst>
                      <a:path w="81" h="101">
                        <a:moveTo>
                          <a:pt x="4" y="0"/>
                        </a:moveTo>
                        <a:lnTo>
                          <a:pt x="29" y="14"/>
                        </a:lnTo>
                        <a:lnTo>
                          <a:pt x="38" y="14"/>
                        </a:lnTo>
                        <a:lnTo>
                          <a:pt x="39" y="28"/>
                        </a:lnTo>
                        <a:lnTo>
                          <a:pt x="47" y="38"/>
                        </a:lnTo>
                        <a:lnTo>
                          <a:pt x="55" y="47"/>
                        </a:lnTo>
                        <a:lnTo>
                          <a:pt x="67" y="45"/>
                        </a:lnTo>
                        <a:lnTo>
                          <a:pt x="79" y="57"/>
                        </a:lnTo>
                        <a:lnTo>
                          <a:pt x="75" y="68"/>
                        </a:lnTo>
                        <a:lnTo>
                          <a:pt x="80" y="74"/>
                        </a:lnTo>
                        <a:lnTo>
                          <a:pt x="67" y="87"/>
                        </a:lnTo>
                        <a:lnTo>
                          <a:pt x="55" y="98"/>
                        </a:lnTo>
                        <a:lnTo>
                          <a:pt x="47" y="100"/>
                        </a:lnTo>
                        <a:lnTo>
                          <a:pt x="46" y="91"/>
                        </a:lnTo>
                        <a:lnTo>
                          <a:pt x="48" y="82"/>
                        </a:lnTo>
                        <a:lnTo>
                          <a:pt x="46" y="72"/>
                        </a:lnTo>
                        <a:lnTo>
                          <a:pt x="45" y="53"/>
                        </a:lnTo>
                        <a:lnTo>
                          <a:pt x="32" y="43"/>
                        </a:lnTo>
                        <a:lnTo>
                          <a:pt x="19" y="42"/>
                        </a:lnTo>
                        <a:lnTo>
                          <a:pt x="16" y="34"/>
                        </a:lnTo>
                        <a:lnTo>
                          <a:pt x="12" y="28"/>
                        </a:lnTo>
                        <a:lnTo>
                          <a:pt x="0" y="20"/>
                        </a:lnTo>
                        <a:lnTo>
                          <a:pt x="4"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91" name="Rectangle 83"/>
                  <p:cNvSpPr>
                    <a:spLocks noChangeArrowheads="1"/>
                  </p:cNvSpPr>
                  <p:nvPr/>
                </p:nvSpPr>
                <p:spPr bwMode="auto">
                  <a:xfrm>
                    <a:off x="1675" y="1767"/>
                    <a:ext cx="0" cy="43"/>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83" name="Group 87"/>
                <p:cNvGrpSpPr>
                  <a:grpSpLocks/>
                </p:cNvGrpSpPr>
                <p:nvPr/>
              </p:nvGrpSpPr>
              <p:grpSpPr bwMode="auto">
                <a:xfrm>
                  <a:off x="1832" y="1862"/>
                  <a:ext cx="24" cy="29"/>
                  <a:chOff x="1832" y="1862"/>
                  <a:chExt cx="24" cy="29"/>
                </a:xfrm>
              </p:grpSpPr>
              <p:sp>
                <p:nvSpPr>
                  <p:cNvPr id="17493" name="Freeform 85"/>
                  <p:cNvSpPr>
                    <a:spLocks/>
                  </p:cNvSpPr>
                  <p:nvPr/>
                </p:nvSpPr>
                <p:spPr bwMode="auto">
                  <a:xfrm>
                    <a:off x="1832" y="1862"/>
                    <a:ext cx="24" cy="29"/>
                  </a:xfrm>
                  <a:custGeom>
                    <a:avLst/>
                    <a:gdLst/>
                    <a:ahLst/>
                    <a:cxnLst>
                      <a:cxn ang="0">
                        <a:pos x="0" y="0"/>
                      </a:cxn>
                      <a:cxn ang="0">
                        <a:pos x="4" y="25"/>
                      </a:cxn>
                      <a:cxn ang="0">
                        <a:pos x="23" y="28"/>
                      </a:cxn>
                      <a:cxn ang="0">
                        <a:pos x="0" y="0"/>
                      </a:cxn>
                    </a:cxnLst>
                    <a:rect l="0" t="0" r="r" b="b"/>
                    <a:pathLst>
                      <a:path w="24" h="29">
                        <a:moveTo>
                          <a:pt x="0" y="0"/>
                        </a:moveTo>
                        <a:lnTo>
                          <a:pt x="4" y="25"/>
                        </a:lnTo>
                        <a:lnTo>
                          <a:pt x="23" y="28"/>
                        </a:lnTo>
                        <a:lnTo>
                          <a:pt x="0" y="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94" name="Rectangle 86"/>
                  <p:cNvSpPr>
                    <a:spLocks noChangeArrowheads="1"/>
                  </p:cNvSpPr>
                  <p:nvPr/>
                </p:nvSpPr>
                <p:spPr bwMode="auto">
                  <a:xfrm>
                    <a:off x="1844" y="1876"/>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86" name="Group 90"/>
                <p:cNvGrpSpPr>
                  <a:grpSpLocks/>
                </p:cNvGrpSpPr>
                <p:nvPr/>
              </p:nvGrpSpPr>
              <p:grpSpPr bwMode="auto">
                <a:xfrm>
                  <a:off x="1889" y="1866"/>
                  <a:ext cx="30" cy="25"/>
                  <a:chOff x="1889" y="1866"/>
                  <a:chExt cx="30" cy="25"/>
                </a:xfrm>
              </p:grpSpPr>
              <p:sp>
                <p:nvSpPr>
                  <p:cNvPr id="17496" name="Freeform 88"/>
                  <p:cNvSpPr>
                    <a:spLocks/>
                  </p:cNvSpPr>
                  <p:nvPr/>
                </p:nvSpPr>
                <p:spPr bwMode="auto">
                  <a:xfrm>
                    <a:off x="1889" y="1866"/>
                    <a:ext cx="30" cy="25"/>
                  </a:xfrm>
                  <a:custGeom>
                    <a:avLst/>
                    <a:gdLst/>
                    <a:ahLst/>
                    <a:cxnLst>
                      <a:cxn ang="0">
                        <a:pos x="0" y="20"/>
                      </a:cxn>
                      <a:cxn ang="0">
                        <a:pos x="16" y="0"/>
                      </a:cxn>
                      <a:cxn ang="0">
                        <a:pos x="29" y="5"/>
                      </a:cxn>
                      <a:cxn ang="0">
                        <a:pos x="18" y="24"/>
                      </a:cxn>
                      <a:cxn ang="0">
                        <a:pos x="0" y="20"/>
                      </a:cxn>
                    </a:cxnLst>
                    <a:rect l="0" t="0" r="r" b="b"/>
                    <a:pathLst>
                      <a:path w="30" h="25">
                        <a:moveTo>
                          <a:pt x="0" y="20"/>
                        </a:moveTo>
                        <a:lnTo>
                          <a:pt x="16" y="0"/>
                        </a:lnTo>
                        <a:lnTo>
                          <a:pt x="29" y="5"/>
                        </a:lnTo>
                        <a:lnTo>
                          <a:pt x="18" y="24"/>
                        </a:lnTo>
                        <a:lnTo>
                          <a:pt x="0" y="20"/>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497" name="Rectangle 89"/>
                  <p:cNvSpPr>
                    <a:spLocks noChangeArrowheads="1"/>
                  </p:cNvSpPr>
                  <p:nvPr/>
                </p:nvSpPr>
                <p:spPr bwMode="auto">
                  <a:xfrm>
                    <a:off x="1904" y="1878"/>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89" name="Group 93"/>
                <p:cNvGrpSpPr>
                  <a:grpSpLocks/>
                </p:cNvGrpSpPr>
                <p:nvPr/>
              </p:nvGrpSpPr>
              <p:grpSpPr bwMode="auto">
                <a:xfrm>
                  <a:off x="1953" y="1824"/>
                  <a:ext cx="33" cy="32"/>
                  <a:chOff x="1953" y="1824"/>
                  <a:chExt cx="33" cy="32"/>
                </a:xfrm>
              </p:grpSpPr>
              <p:sp>
                <p:nvSpPr>
                  <p:cNvPr id="17499" name="Freeform 91"/>
                  <p:cNvSpPr>
                    <a:spLocks/>
                  </p:cNvSpPr>
                  <p:nvPr/>
                </p:nvSpPr>
                <p:spPr bwMode="auto">
                  <a:xfrm>
                    <a:off x="1953" y="1824"/>
                    <a:ext cx="33" cy="32"/>
                  </a:xfrm>
                  <a:custGeom>
                    <a:avLst/>
                    <a:gdLst/>
                    <a:ahLst/>
                    <a:cxnLst>
                      <a:cxn ang="0">
                        <a:pos x="0" y="19"/>
                      </a:cxn>
                      <a:cxn ang="0">
                        <a:pos x="32" y="31"/>
                      </a:cxn>
                      <a:cxn ang="0">
                        <a:pos x="17" y="0"/>
                      </a:cxn>
                      <a:cxn ang="0">
                        <a:pos x="0" y="19"/>
                      </a:cxn>
                    </a:cxnLst>
                    <a:rect l="0" t="0" r="r" b="b"/>
                    <a:pathLst>
                      <a:path w="33" h="32">
                        <a:moveTo>
                          <a:pt x="0" y="19"/>
                        </a:moveTo>
                        <a:lnTo>
                          <a:pt x="32" y="31"/>
                        </a:lnTo>
                        <a:lnTo>
                          <a:pt x="17" y="0"/>
                        </a:lnTo>
                        <a:lnTo>
                          <a:pt x="0" y="19"/>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500" name="Rectangle 92"/>
                  <p:cNvSpPr>
                    <a:spLocks noChangeArrowheads="1"/>
                  </p:cNvSpPr>
                  <p:nvPr/>
                </p:nvSpPr>
                <p:spPr bwMode="auto">
                  <a:xfrm>
                    <a:off x="1969" y="1840"/>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nvGrpSpPr>
                <p:cNvPr id="17492" name="Group 96"/>
                <p:cNvGrpSpPr>
                  <a:grpSpLocks/>
                </p:cNvGrpSpPr>
                <p:nvPr/>
              </p:nvGrpSpPr>
              <p:grpSpPr bwMode="auto">
                <a:xfrm>
                  <a:off x="1546" y="1379"/>
                  <a:ext cx="97" cy="47"/>
                  <a:chOff x="1546" y="1379"/>
                  <a:chExt cx="97" cy="47"/>
                </a:xfrm>
              </p:grpSpPr>
              <p:sp>
                <p:nvSpPr>
                  <p:cNvPr id="17502" name="Freeform 94"/>
                  <p:cNvSpPr>
                    <a:spLocks/>
                  </p:cNvSpPr>
                  <p:nvPr/>
                </p:nvSpPr>
                <p:spPr bwMode="auto">
                  <a:xfrm>
                    <a:off x="1546" y="1379"/>
                    <a:ext cx="97" cy="47"/>
                  </a:xfrm>
                  <a:custGeom>
                    <a:avLst/>
                    <a:gdLst/>
                    <a:ahLst/>
                    <a:cxnLst>
                      <a:cxn ang="0">
                        <a:pos x="0" y="28"/>
                      </a:cxn>
                      <a:cxn ang="0">
                        <a:pos x="44" y="30"/>
                      </a:cxn>
                      <a:cxn ang="0">
                        <a:pos x="57" y="42"/>
                      </a:cxn>
                      <a:cxn ang="0">
                        <a:pos x="71" y="46"/>
                      </a:cxn>
                      <a:cxn ang="0">
                        <a:pos x="96" y="34"/>
                      </a:cxn>
                      <a:cxn ang="0">
                        <a:pos x="82" y="20"/>
                      </a:cxn>
                      <a:cxn ang="0">
                        <a:pos x="60" y="20"/>
                      </a:cxn>
                      <a:cxn ang="0">
                        <a:pos x="54" y="0"/>
                      </a:cxn>
                      <a:cxn ang="0">
                        <a:pos x="38" y="3"/>
                      </a:cxn>
                      <a:cxn ang="0">
                        <a:pos x="0" y="28"/>
                      </a:cxn>
                    </a:cxnLst>
                    <a:rect l="0" t="0" r="r" b="b"/>
                    <a:pathLst>
                      <a:path w="97" h="47">
                        <a:moveTo>
                          <a:pt x="0" y="28"/>
                        </a:moveTo>
                        <a:lnTo>
                          <a:pt x="44" y="30"/>
                        </a:lnTo>
                        <a:lnTo>
                          <a:pt x="57" y="42"/>
                        </a:lnTo>
                        <a:lnTo>
                          <a:pt x="71" y="46"/>
                        </a:lnTo>
                        <a:lnTo>
                          <a:pt x="96" y="34"/>
                        </a:lnTo>
                        <a:lnTo>
                          <a:pt x="82" y="20"/>
                        </a:lnTo>
                        <a:lnTo>
                          <a:pt x="60" y="20"/>
                        </a:lnTo>
                        <a:lnTo>
                          <a:pt x="54" y="0"/>
                        </a:lnTo>
                        <a:lnTo>
                          <a:pt x="38" y="3"/>
                        </a:lnTo>
                        <a:lnTo>
                          <a:pt x="0" y="28"/>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503" name="Rectangle 95"/>
                  <p:cNvSpPr>
                    <a:spLocks noChangeArrowheads="1"/>
                  </p:cNvSpPr>
                  <p:nvPr/>
                </p:nvSpPr>
                <p:spPr bwMode="auto">
                  <a:xfrm>
                    <a:off x="1594" y="1402"/>
                    <a:ext cx="0" cy="0"/>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nvGrpSpPr>
              <p:cNvPr id="17495" name="Group 100"/>
              <p:cNvGrpSpPr>
                <a:grpSpLocks/>
              </p:cNvGrpSpPr>
              <p:nvPr/>
            </p:nvGrpSpPr>
            <p:grpSpPr bwMode="auto">
              <a:xfrm>
                <a:off x="1971" y="1495"/>
                <a:ext cx="151" cy="110"/>
                <a:chOff x="1971" y="1495"/>
                <a:chExt cx="151" cy="110"/>
              </a:xfrm>
            </p:grpSpPr>
            <p:sp>
              <p:nvSpPr>
                <p:cNvPr id="17506" name="Freeform 98"/>
                <p:cNvSpPr>
                  <a:spLocks/>
                </p:cNvSpPr>
                <p:nvPr/>
              </p:nvSpPr>
              <p:spPr bwMode="auto">
                <a:xfrm>
                  <a:off x="1971" y="1495"/>
                  <a:ext cx="151" cy="110"/>
                </a:xfrm>
                <a:custGeom>
                  <a:avLst/>
                  <a:gdLst/>
                  <a:ahLst/>
                  <a:cxnLst>
                    <a:cxn ang="0">
                      <a:pos x="145" y="68"/>
                    </a:cxn>
                    <a:cxn ang="0">
                      <a:pos x="150" y="97"/>
                    </a:cxn>
                    <a:cxn ang="0">
                      <a:pos x="133" y="106"/>
                    </a:cxn>
                    <a:cxn ang="0">
                      <a:pos x="114" y="109"/>
                    </a:cxn>
                    <a:cxn ang="0">
                      <a:pos x="99" y="99"/>
                    </a:cxn>
                    <a:cxn ang="0">
                      <a:pos x="90" y="85"/>
                    </a:cxn>
                    <a:cxn ang="0">
                      <a:pos x="83" y="77"/>
                    </a:cxn>
                    <a:cxn ang="0">
                      <a:pos x="60" y="80"/>
                    </a:cxn>
                    <a:cxn ang="0">
                      <a:pos x="41" y="82"/>
                    </a:cxn>
                    <a:cxn ang="0">
                      <a:pos x="28" y="77"/>
                    </a:cxn>
                    <a:cxn ang="0">
                      <a:pos x="22" y="64"/>
                    </a:cxn>
                    <a:cxn ang="0">
                      <a:pos x="0" y="63"/>
                    </a:cxn>
                    <a:cxn ang="0">
                      <a:pos x="1" y="49"/>
                    </a:cxn>
                    <a:cxn ang="0">
                      <a:pos x="5" y="39"/>
                    </a:cxn>
                    <a:cxn ang="0">
                      <a:pos x="1" y="27"/>
                    </a:cxn>
                    <a:cxn ang="0">
                      <a:pos x="4" y="18"/>
                    </a:cxn>
                    <a:cxn ang="0">
                      <a:pos x="6" y="10"/>
                    </a:cxn>
                    <a:cxn ang="0">
                      <a:pos x="21" y="0"/>
                    </a:cxn>
                    <a:cxn ang="0">
                      <a:pos x="35" y="4"/>
                    </a:cxn>
                    <a:cxn ang="0">
                      <a:pos x="35" y="16"/>
                    </a:cxn>
                    <a:cxn ang="0">
                      <a:pos x="33" y="27"/>
                    </a:cxn>
                    <a:cxn ang="0">
                      <a:pos x="39" y="32"/>
                    </a:cxn>
                    <a:cxn ang="0">
                      <a:pos x="50" y="35"/>
                    </a:cxn>
                    <a:cxn ang="0">
                      <a:pos x="55" y="38"/>
                    </a:cxn>
                    <a:cxn ang="0">
                      <a:pos x="65" y="33"/>
                    </a:cxn>
                    <a:cxn ang="0">
                      <a:pos x="71" y="33"/>
                    </a:cxn>
                    <a:cxn ang="0">
                      <a:pos x="78" y="25"/>
                    </a:cxn>
                    <a:cxn ang="0">
                      <a:pos x="85" y="28"/>
                    </a:cxn>
                    <a:cxn ang="0">
                      <a:pos x="92" y="38"/>
                    </a:cxn>
                    <a:cxn ang="0">
                      <a:pos x="92" y="44"/>
                    </a:cxn>
                    <a:cxn ang="0">
                      <a:pos x="106" y="44"/>
                    </a:cxn>
                    <a:cxn ang="0">
                      <a:pos x="122" y="42"/>
                    </a:cxn>
                    <a:cxn ang="0">
                      <a:pos x="127" y="49"/>
                    </a:cxn>
                    <a:cxn ang="0">
                      <a:pos x="145" y="68"/>
                    </a:cxn>
                  </a:cxnLst>
                  <a:rect l="0" t="0" r="r" b="b"/>
                  <a:pathLst>
                    <a:path w="151" h="110">
                      <a:moveTo>
                        <a:pt x="145" y="68"/>
                      </a:moveTo>
                      <a:lnTo>
                        <a:pt x="150" y="97"/>
                      </a:lnTo>
                      <a:lnTo>
                        <a:pt x="133" y="106"/>
                      </a:lnTo>
                      <a:lnTo>
                        <a:pt x="114" y="109"/>
                      </a:lnTo>
                      <a:lnTo>
                        <a:pt x="99" y="99"/>
                      </a:lnTo>
                      <a:lnTo>
                        <a:pt x="90" y="85"/>
                      </a:lnTo>
                      <a:lnTo>
                        <a:pt x="83" y="77"/>
                      </a:lnTo>
                      <a:lnTo>
                        <a:pt x="60" y="80"/>
                      </a:lnTo>
                      <a:lnTo>
                        <a:pt x="41" y="82"/>
                      </a:lnTo>
                      <a:lnTo>
                        <a:pt x="28" y="77"/>
                      </a:lnTo>
                      <a:lnTo>
                        <a:pt x="22" y="64"/>
                      </a:lnTo>
                      <a:lnTo>
                        <a:pt x="0" y="63"/>
                      </a:lnTo>
                      <a:lnTo>
                        <a:pt x="1" y="49"/>
                      </a:lnTo>
                      <a:lnTo>
                        <a:pt x="5" y="39"/>
                      </a:lnTo>
                      <a:lnTo>
                        <a:pt x="1" y="27"/>
                      </a:lnTo>
                      <a:lnTo>
                        <a:pt x="4" y="18"/>
                      </a:lnTo>
                      <a:lnTo>
                        <a:pt x="6" y="10"/>
                      </a:lnTo>
                      <a:lnTo>
                        <a:pt x="21" y="0"/>
                      </a:lnTo>
                      <a:lnTo>
                        <a:pt x="35" y="4"/>
                      </a:lnTo>
                      <a:lnTo>
                        <a:pt x="35" y="16"/>
                      </a:lnTo>
                      <a:lnTo>
                        <a:pt x="33" y="27"/>
                      </a:lnTo>
                      <a:lnTo>
                        <a:pt x="39" y="32"/>
                      </a:lnTo>
                      <a:lnTo>
                        <a:pt x="50" y="35"/>
                      </a:lnTo>
                      <a:lnTo>
                        <a:pt x="55" y="38"/>
                      </a:lnTo>
                      <a:lnTo>
                        <a:pt x="65" y="33"/>
                      </a:lnTo>
                      <a:lnTo>
                        <a:pt x="71" y="33"/>
                      </a:lnTo>
                      <a:lnTo>
                        <a:pt x="78" y="25"/>
                      </a:lnTo>
                      <a:lnTo>
                        <a:pt x="85" y="28"/>
                      </a:lnTo>
                      <a:lnTo>
                        <a:pt x="92" y="38"/>
                      </a:lnTo>
                      <a:lnTo>
                        <a:pt x="92" y="44"/>
                      </a:lnTo>
                      <a:lnTo>
                        <a:pt x="106" y="44"/>
                      </a:lnTo>
                      <a:lnTo>
                        <a:pt x="122" y="42"/>
                      </a:lnTo>
                      <a:lnTo>
                        <a:pt x="127" y="49"/>
                      </a:lnTo>
                      <a:lnTo>
                        <a:pt x="145" y="68"/>
                      </a:lnTo>
                    </a:path>
                  </a:pathLst>
                </a:custGeom>
                <a:gradFill rotWithShape="0">
                  <a:gsLst>
                    <a:gs pos="0">
                      <a:srgbClr val="0066FF"/>
                    </a:gs>
                    <a:gs pos="100000">
                      <a:srgbClr val="002F76"/>
                    </a:gs>
                  </a:gsLst>
                  <a:lin ang="5400000" scaled="1"/>
                </a:gradFill>
                <a:ln w="9525" cap="rnd">
                  <a:noFill/>
                  <a:round/>
                  <a:headEnd type="none" w="sm" len="sm"/>
                  <a:tailEnd type="none" w="sm" len="sm"/>
                </a:ln>
                <a:effectLst/>
              </p:spPr>
              <p:txBody>
                <a:bodyPr/>
                <a:lstStyle/>
                <a:p>
                  <a:endParaRPr lang="tr-TR"/>
                </a:p>
              </p:txBody>
            </p:sp>
            <p:sp>
              <p:nvSpPr>
                <p:cNvPr id="17507" name="Rectangle 99"/>
                <p:cNvSpPr>
                  <a:spLocks noChangeArrowheads="1"/>
                </p:cNvSpPr>
                <p:nvPr/>
              </p:nvSpPr>
              <p:spPr bwMode="auto">
                <a:xfrm>
                  <a:off x="2029" y="1524"/>
                  <a:ext cx="35" cy="52"/>
                </a:xfrm>
                <a:prstGeom prst="rect">
                  <a:avLst/>
                </a:prstGeom>
                <a:noFill/>
                <a:ln w="9525">
                  <a:noFill/>
                  <a:miter lim="800000"/>
                  <a:headEnd/>
                  <a:tailEnd/>
                </a:ln>
                <a:effectLst/>
              </p:spPr>
              <p:txBody>
                <a:bodyPr lIns="0" tIns="0" rIns="0" bIns="0"/>
                <a:lstStyle/>
                <a:p>
                  <a:endParaRPr lang="tr-TR">
                    <a:latin typeface="Arial" pitchFamily="34" charset="0"/>
                  </a:endParaRPr>
                </a:p>
              </p:txBody>
            </p:sp>
          </p:grpSp>
        </p:grpSp>
      </p:grpSp>
      <p:grpSp>
        <p:nvGrpSpPr>
          <p:cNvPr id="17498" name="Group 105"/>
          <p:cNvGrpSpPr>
            <a:grpSpLocks/>
          </p:cNvGrpSpPr>
          <p:nvPr/>
        </p:nvGrpSpPr>
        <p:grpSpPr bwMode="auto">
          <a:xfrm>
            <a:off x="2722563" y="1371600"/>
            <a:ext cx="3397250" cy="3810000"/>
            <a:chOff x="755" y="864"/>
            <a:chExt cx="2140" cy="2400"/>
          </a:xfrm>
        </p:grpSpPr>
        <p:sp>
          <p:nvSpPr>
            <p:cNvPr id="17511" name="Freeform 103"/>
            <p:cNvSpPr>
              <a:spLocks/>
            </p:cNvSpPr>
            <p:nvPr/>
          </p:nvSpPr>
          <p:spPr bwMode="auto">
            <a:xfrm>
              <a:off x="755" y="864"/>
              <a:ext cx="2140" cy="2400"/>
            </a:xfrm>
            <a:custGeom>
              <a:avLst/>
              <a:gdLst/>
              <a:ahLst/>
              <a:cxnLst>
                <a:cxn ang="0">
                  <a:pos x="16" y="1833"/>
                </a:cxn>
                <a:cxn ang="0">
                  <a:pos x="48" y="1970"/>
                </a:cxn>
                <a:cxn ang="0">
                  <a:pos x="88" y="2076"/>
                </a:cxn>
                <a:cxn ang="0">
                  <a:pos x="140" y="2163"/>
                </a:cxn>
                <a:cxn ang="0">
                  <a:pos x="220" y="2268"/>
                </a:cxn>
                <a:cxn ang="0">
                  <a:pos x="312" y="2337"/>
                </a:cxn>
                <a:cxn ang="0">
                  <a:pos x="396" y="2375"/>
                </a:cxn>
                <a:cxn ang="0">
                  <a:pos x="483" y="2392"/>
                </a:cxn>
                <a:cxn ang="0">
                  <a:pos x="577" y="2399"/>
                </a:cxn>
                <a:cxn ang="0">
                  <a:pos x="673" y="2396"/>
                </a:cxn>
                <a:cxn ang="0">
                  <a:pos x="796" y="2368"/>
                </a:cxn>
                <a:cxn ang="0">
                  <a:pos x="908" y="2325"/>
                </a:cxn>
                <a:cxn ang="0">
                  <a:pos x="1051" y="2246"/>
                </a:cxn>
                <a:cxn ang="0">
                  <a:pos x="1176" y="2149"/>
                </a:cxn>
                <a:cxn ang="0">
                  <a:pos x="1298" y="2036"/>
                </a:cxn>
                <a:cxn ang="0">
                  <a:pos x="1399" y="1926"/>
                </a:cxn>
                <a:cxn ang="0">
                  <a:pos x="1529" y="1758"/>
                </a:cxn>
                <a:cxn ang="0">
                  <a:pos x="1630" y="1605"/>
                </a:cxn>
                <a:cxn ang="0">
                  <a:pos x="1711" y="1455"/>
                </a:cxn>
                <a:cxn ang="0">
                  <a:pos x="1799" y="1270"/>
                </a:cxn>
                <a:cxn ang="0">
                  <a:pos x="1872" y="1078"/>
                </a:cxn>
                <a:cxn ang="0">
                  <a:pos x="1959" y="735"/>
                </a:cxn>
                <a:cxn ang="0">
                  <a:pos x="1988" y="468"/>
                </a:cxn>
                <a:cxn ang="0">
                  <a:pos x="2139" y="222"/>
                </a:cxn>
                <a:cxn ang="0">
                  <a:pos x="1455" y="693"/>
                </a:cxn>
                <a:cxn ang="0">
                  <a:pos x="1607" y="733"/>
                </a:cxn>
                <a:cxn ang="0">
                  <a:pos x="1571" y="972"/>
                </a:cxn>
                <a:cxn ang="0">
                  <a:pos x="1479" y="1261"/>
                </a:cxn>
                <a:cxn ang="0">
                  <a:pos x="1390" y="1451"/>
                </a:cxn>
                <a:cxn ang="0">
                  <a:pos x="1298" y="1616"/>
                </a:cxn>
                <a:cxn ang="0">
                  <a:pos x="1188" y="1773"/>
                </a:cxn>
                <a:cxn ang="0">
                  <a:pos x="1052" y="1927"/>
                </a:cxn>
                <a:cxn ang="0">
                  <a:pos x="915" y="2048"/>
                </a:cxn>
                <a:cxn ang="0">
                  <a:pos x="790" y="2130"/>
                </a:cxn>
                <a:cxn ang="0">
                  <a:pos x="670" y="2189"/>
                </a:cxn>
                <a:cxn ang="0">
                  <a:pos x="546" y="2222"/>
                </a:cxn>
                <a:cxn ang="0">
                  <a:pos x="398" y="2223"/>
                </a:cxn>
                <a:cxn ang="0">
                  <a:pos x="277" y="2183"/>
                </a:cxn>
                <a:cxn ang="0">
                  <a:pos x="187" y="2118"/>
                </a:cxn>
                <a:cxn ang="0">
                  <a:pos x="122" y="2042"/>
                </a:cxn>
                <a:cxn ang="0">
                  <a:pos x="79" y="1972"/>
                </a:cxn>
                <a:cxn ang="0">
                  <a:pos x="49" y="1873"/>
                </a:cxn>
                <a:cxn ang="0">
                  <a:pos x="0" y="1636"/>
                </a:cxn>
              </a:cxnLst>
              <a:rect l="0" t="0" r="r" b="b"/>
              <a:pathLst>
                <a:path w="2140" h="2400">
                  <a:moveTo>
                    <a:pt x="0" y="1636"/>
                  </a:moveTo>
                  <a:lnTo>
                    <a:pt x="16" y="1833"/>
                  </a:lnTo>
                  <a:lnTo>
                    <a:pt x="27" y="1896"/>
                  </a:lnTo>
                  <a:lnTo>
                    <a:pt x="48" y="1970"/>
                  </a:lnTo>
                  <a:lnTo>
                    <a:pt x="64" y="2024"/>
                  </a:lnTo>
                  <a:lnTo>
                    <a:pt x="88" y="2076"/>
                  </a:lnTo>
                  <a:lnTo>
                    <a:pt x="113" y="2123"/>
                  </a:lnTo>
                  <a:lnTo>
                    <a:pt x="140" y="2163"/>
                  </a:lnTo>
                  <a:lnTo>
                    <a:pt x="174" y="2213"/>
                  </a:lnTo>
                  <a:lnTo>
                    <a:pt x="220" y="2268"/>
                  </a:lnTo>
                  <a:lnTo>
                    <a:pt x="263" y="2303"/>
                  </a:lnTo>
                  <a:lnTo>
                    <a:pt x="312" y="2337"/>
                  </a:lnTo>
                  <a:lnTo>
                    <a:pt x="352" y="2355"/>
                  </a:lnTo>
                  <a:lnTo>
                    <a:pt x="396" y="2375"/>
                  </a:lnTo>
                  <a:lnTo>
                    <a:pt x="433" y="2387"/>
                  </a:lnTo>
                  <a:lnTo>
                    <a:pt x="483" y="2392"/>
                  </a:lnTo>
                  <a:lnTo>
                    <a:pt x="527" y="2397"/>
                  </a:lnTo>
                  <a:lnTo>
                    <a:pt x="577" y="2399"/>
                  </a:lnTo>
                  <a:lnTo>
                    <a:pt x="618" y="2399"/>
                  </a:lnTo>
                  <a:lnTo>
                    <a:pt x="673" y="2396"/>
                  </a:lnTo>
                  <a:lnTo>
                    <a:pt x="736" y="2387"/>
                  </a:lnTo>
                  <a:lnTo>
                    <a:pt x="796" y="2368"/>
                  </a:lnTo>
                  <a:lnTo>
                    <a:pt x="848" y="2350"/>
                  </a:lnTo>
                  <a:lnTo>
                    <a:pt x="908" y="2325"/>
                  </a:lnTo>
                  <a:lnTo>
                    <a:pt x="971" y="2297"/>
                  </a:lnTo>
                  <a:lnTo>
                    <a:pt x="1051" y="2246"/>
                  </a:lnTo>
                  <a:lnTo>
                    <a:pt x="1119" y="2195"/>
                  </a:lnTo>
                  <a:lnTo>
                    <a:pt x="1176" y="2149"/>
                  </a:lnTo>
                  <a:lnTo>
                    <a:pt x="1234" y="2099"/>
                  </a:lnTo>
                  <a:lnTo>
                    <a:pt x="1298" y="2036"/>
                  </a:lnTo>
                  <a:lnTo>
                    <a:pt x="1351" y="1984"/>
                  </a:lnTo>
                  <a:lnTo>
                    <a:pt x="1399" y="1926"/>
                  </a:lnTo>
                  <a:lnTo>
                    <a:pt x="1462" y="1851"/>
                  </a:lnTo>
                  <a:lnTo>
                    <a:pt x="1529" y="1758"/>
                  </a:lnTo>
                  <a:lnTo>
                    <a:pt x="1584" y="1674"/>
                  </a:lnTo>
                  <a:lnTo>
                    <a:pt x="1630" y="1605"/>
                  </a:lnTo>
                  <a:lnTo>
                    <a:pt x="1677" y="1528"/>
                  </a:lnTo>
                  <a:lnTo>
                    <a:pt x="1711" y="1455"/>
                  </a:lnTo>
                  <a:lnTo>
                    <a:pt x="1751" y="1371"/>
                  </a:lnTo>
                  <a:lnTo>
                    <a:pt x="1799" y="1270"/>
                  </a:lnTo>
                  <a:lnTo>
                    <a:pt x="1834" y="1183"/>
                  </a:lnTo>
                  <a:lnTo>
                    <a:pt x="1872" y="1078"/>
                  </a:lnTo>
                  <a:lnTo>
                    <a:pt x="1927" y="888"/>
                  </a:lnTo>
                  <a:lnTo>
                    <a:pt x="1959" y="735"/>
                  </a:lnTo>
                  <a:lnTo>
                    <a:pt x="1981" y="584"/>
                  </a:lnTo>
                  <a:lnTo>
                    <a:pt x="1988" y="468"/>
                  </a:lnTo>
                  <a:lnTo>
                    <a:pt x="1990" y="326"/>
                  </a:lnTo>
                  <a:lnTo>
                    <a:pt x="2139" y="222"/>
                  </a:lnTo>
                  <a:lnTo>
                    <a:pt x="1774" y="0"/>
                  </a:lnTo>
                  <a:lnTo>
                    <a:pt x="1455" y="693"/>
                  </a:lnTo>
                  <a:lnTo>
                    <a:pt x="1609" y="585"/>
                  </a:lnTo>
                  <a:lnTo>
                    <a:pt x="1607" y="733"/>
                  </a:lnTo>
                  <a:lnTo>
                    <a:pt x="1594" y="847"/>
                  </a:lnTo>
                  <a:lnTo>
                    <a:pt x="1571" y="972"/>
                  </a:lnTo>
                  <a:lnTo>
                    <a:pt x="1517" y="1163"/>
                  </a:lnTo>
                  <a:lnTo>
                    <a:pt x="1479" y="1261"/>
                  </a:lnTo>
                  <a:lnTo>
                    <a:pt x="1438" y="1358"/>
                  </a:lnTo>
                  <a:lnTo>
                    <a:pt x="1390" y="1451"/>
                  </a:lnTo>
                  <a:lnTo>
                    <a:pt x="1343" y="1538"/>
                  </a:lnTo>
                  <a:lnTo>
                    <a:pt x="1298" y="1616"/>
                  </a:lnTo>
                  <a:lnTo>
                    <a:pt x="1248" y="1688"/>
                  </a:lnTo>
                  <a:lnTo>
                    <a:pt x="1188" y="1773"/>
                  </a:lnTo>
                  <a:lnTo>
                    <a:pt x="1117" y="1856"/>
                  </a:lnTo>
                  <a:lnTo>
                    <a:pt x="1052" y="1927"/>
                  </a:lnTo>
                  <a:lnTo>
                    <a:pt x="992" y="1983"/>
                  </a:lnTo>
                  <a:lnTo>
                    <a:pt x="915" y="2048"/>
                  </a:lnTo>
                  <a:lnTo>
                    <a:pt x="842" y="2098"/>
                  </a:lnTo>
                  <a:lnTo>
                    <a:pt x="790" y="2130"/>
                  </a:lnTo>
                  <a:lnTo>
                    <a:pt x="737" y="2160"/>
                  </a:lnTo>
                  <a:lnTo>
                    <a:pt x="670" y="2189"/>
                  </a:lnTo>
                  <a:lnTo>
                    <a:pt x="607" y="2209"/>
                  </a:lnTo>
                  <a:lnTo>
                    <a:pt x="546" y="2222"/>
                  </a:lnTo>
                  <a:lnTo>
                    <a:pt x="486" y="2224"/>
                  </a:lnTo>
                  <a:lnTo>
                    <a:pt x="398" y="2223"/>
                  </a:lnTo>
                  <a:lnTo>
                    <a:pt x="340" y="2210"/>
                  </a:lnTo>
                  <a:lnTo>
                    <a:pt x="277" y="2183"/>
                  </a:lnTo>
                  <a:lnTo>
                    <a:pt x="222" y="2149"/>
                  </a:lnTo>
                  <a:lnTo>
                    <a:pt x="187" y="2118"/>
                  </a:lnTo>
                  <a:lnTo>
                    <a:pt x="151" y="2081"/>
                  </a:lnTo>
                  <a:lnTo>
                    <a:pt x="122" y="2042"/>
                  </a:lnTo>
                  <a:lnTo>
                    <a:pt x="100" y="2008"/>
                  </a:lnTo>
                  <a:lnTo>
                    <a:pt x="79" y="1972"/>
                  </a:lnTo>
                  <a:lnTo>
                    <a:pt x="63" y="1922"/>
                  </a:lnTo>
                  <a:lnTo>
                    <a:pt x="49" y="1873"/>
                  </a:lnTo>
                  <a:lnTo>
                    <a:pt x="32" y="1812"/>
                  </a:lnTo>
                  <a:lnTo>
                    <a:pt x="0" y="1636"/>
                  </a:lnTo>
                </a:path>
              </a:pathLst>
            </a:custGeom>
            <a:solidFill>
              <a:srgbClr val="999999"/>
            </a:solidFill>
            <a:ln w="9525" cap="rnd">
              <a:noFill/>
              <a:round/>
              <a:headEnd type="none" w="sm" len="sm"/>
              <a:tailEnd type="none" w="sm" len="sm"/>
            </a:ln>
            <a:effectLst>
              <a:outerShdw dist="107763" dir="2700000" algn="ctr" rotWithShape="0">
                <a:schemeClr val="tx1">
                  <a:alpha val="50000"/>
                </a:schemeClr>
              </a:outerShdw>
            </a:effectLst>
          </p:spPr>
          <p:txBody>
            <a:bodyPr/>
            <a:lstStyle/>
            <a:p>
              <a:endParaRPr lang="tr-TR"/>
            </a:p>
          </p:txBody>
        </p:sp>
        <p:sp>
          <p:nvSpPr>
            <p:cNvPr id="17512" name="Rectangle 104"/>
            <p:cNvSpPr>
              <a:spLocks noChangeArrowheads="1"/>
            </p:cNvSpPr>
            <p:nvPr/>
          </p:nvSpPr>
          <p:spPr bwMode="auto">
            <a:xfrm>
              <a:off x="813" y="893"/>
              <a:ext cx="2024" cy="2342"/>
            </a:xfrm>
            <a:prstGeom prst="rect">
              <a:avLst/>
            </a:prstGeom>
            <a:noFill/>
            <a:ln w="9525">
              <a:noFill/>
              <a:miter lim="800000"/>
              <a:headEnd/>
              <a:tailEnd/>
            </a:ln>
            <a:effectLst/>
          </p:spPr>
          <p:txBody>
            <a:bodyPr lIns="0" tIns="0" rIns="0" bIns="0"/>
            <a:lstStyle/>
            <a:p>
              <a:endParaRPr lang="tr-TR">
                <a:latin typeface="Arial" pitchFamily="34" charset="0"/>
              </a:endParaRPr>
            </a:p>
          </p:txBody>
        </p:sp>
      </p:grpSp>
      <p:sp>
        <p:nvSpPr>
          <p:cNvPr id="17514" name="Rectangle 106"/>
          <p:cNvSpPr>
            <a:spLocks noChangeArrowheads="1"/>
          </p:cNvSpPr>
          <p:nvPr/>
        </p:nvSpPr>
        <p:spPr bwMode="auto">
          <a:xfrm>
            <a:off x="4687888" y="3657600"/>
            <a:ext cx="702116" cy="400752"/>
          </a:xfrm>
          <a:prstGeom prst="rect">
            <a:avLst/>
          </a:prstGeom>
          <a:noFill/>
          <a:ln w="9525">
            <a:noFill/>
            <a:miter lim="800000"/>
            <a:headEnd/>
            <a:tailEnd/>
          </a:ln>
          <a:effectLst/>
        </p:spPr>
        <p:txBody>
          <a:bodyPr wrap="none" lIns="90488" tIns="46038" rIns="90488" bIns="46038">
            <a:spAutoFit/>
          </a:bodyPr>
          <a:lstStyle/>
          <a:p>
            <a:pPr defTabSz="895350"/>
            <a:r>
              <a:rPr lang="tr-TR" sz="2000" b="1" i="1">
                <a:solidFill>
                  <a:schemeClr val="bg1"/>
                </a:solidFill>
              </a:rPr>
              <a:t>1918</a:t>
            </a:r>
            <a:endParaRPr lang="tr-TR" sz="2000" b="1" i="1">
              <a:solidFill>
                <a:schemeClr val="bg1"/>
              </a:solidFill>
              <a:latin typeface="Calibri Tur" charset="-94"/>
            </a:endParaRPr>
          </a:p>
        </p:txBody>
      </p:sp>
      <p:sp>
        <p:nvSpPr>
          <p:cNvPr id="17515" name="Rectangle 107"/>
          <p:cNvSpPr>
            <a:spLocks noChangeArrowheads="1"/>
          </p:cNvSpPr>
          <p:nvPr/>
        </p:nvSpPr>
        <p:spPr bwMode="auto">
          <a:xfrm>
            <a:off x="4984750" y="3124200"/>
            <a:ext cx="702116" cy="400752"/>
          </a:xfrm>
          <a:prstGeom prst="rect">
            <a:avLst/>
          </a:prstGeom>
          <a:noFill/>
          <a:ln w="9525">
            <a:noFill/>
            <a:miter lim="800000"/>
            <a:headEnd/>
            <a:tailEnd/>
          </a:ln>
          <a:effectLst/>
        </p:spPr>
        <p:txBody>
          <a:bodyPr wrap="none" lIns="90488" tIns="46038" rIns="90488" bIns="46038">
            <a:spAutoFit/>
          </a:bodyPr>
          <a:lstStyle/>
          <a:p>
            <a:pPr defTabSz="895350"/>
            <a:r>
              <a:rPr lang="tr-TR" sz="2000" b="1" i="1">
                <a:solidFill>
                  <a:schemeClr val="bg1"/>
                </a:solidFill>
              </a:rPr>
              <a:t>1933</a:t>
            </a:r>
            <a:endParaRPr lang="tr-TR" sz="2000" b="1" i="1">
              <a:solidFill>
                <a:schemeClr val="bg1"/>
              </a:solidFill>
              <a:latin typeface="Calibri Tur" charset="-94"/>
            </a:endParaRPr>
          </a:p>
        </p:txBody>
      </p:sp>
      <p:sp>
        <p:nvSpPr>
          <p:cNvPr id="17516" name="Rectangle 108"/>
          <p:cNvSpPr>
            <a:spLocks noChangeArrowheads="1"/>
          </p:cNvSpPr>
          <p:nvPr/>
        </p:nvSpPr>
        <p:spPr bwMode="auto">
          <a:xfrm>
            <a:off x="5092700" y="2514600"/>
            <a:ext cx="702116" cy="400752"/>
          </a:xfrm>
          <a:prstGeom prst="rect">
            <a:avLst/>
          </a:prstGeom>
          <a:noFill/>
          <a:ln w="9525">
            <a:noFill/>
            <a:miter lim="800000"/>
            <a:headEnd/>
            <a:tailEnd/>
          </a:ln>
          <a:effectLst/>
        </p:spPr>
        <p:txBody>
          <a:bodyPr wrap="none" lIns="90488" tIns="46038" rIns="90488" bIns="46038">
            <a:spAutoFit/>
          </a:bodyPr>
          <a:lstStyle/>
          <a:p>
            <a:pPr defTabSz="895350"/>
            <a:r>
              <a:rPr lang="tr-TR" sz="2000" b="1" i="1">
                <a:solidFill>
                  <a:schemeClr val="bg1"/>
                </a:solidFill>
              </a:rPr>
              <a:t>1957</a:t>
            </a:r>
            <a:endParaRPr lang="tr-TR" sz="2000" b="1" i="1">
              <a:solidFill>
                <a:schemeClr val="bg1"/>
              </a:solidFill>
              <a:latin typeface="Calibri Tur" charset="-94"/>
            </a:endParaRPr>
          </a:p>
        </p:txBody>
      </p:sp>
      <p:sp>
        <p:nvSpPr>
          <p:cNvPr id="17517" name="Rectangle 109"/>
          <p:cNvSpPr>
            <a:spLocks noChangeArrowheads="1"/>
          </p:cNvSpPr>
          <p:nvPr/>
        </p:nvSpPr>
        <p:spPr bwMode="auto">
          <a:xfrm>
            <a:off x="5129213" y="1828800"/>
            <a:ext cx="779462" cy="400752"/>
          </a:xfrm>
          <a:prstGeom prst="rect">
            <a:avLst/>
          </a:prstGeom>
          <a:noFill/>
          <a:ln w="9525">
            <a:noFill/>
            <a:miter lim="800000"/>
            <a:headEnd/>
            <a:tailEnd/>
          </a:ln>
          <a:effectLst/>
        </p:spPr>
        <p:txBody>
          <a:bodyPr lIns="90488" tIns="46038" rIns="90488" bIns="46038">
            <a:spAutoFit/>
          </a:bodyPr>
          <a:lstStyle/>
          <a:p>
            <a:pPr defTabSz="895350"/>
            <a:r>
              <a:rPr lang="tr-TR" sz="2000" b="1" i="1">
                <a:solidFill>
                  <a:schemeClr val="bg1"/>
                </a:solidFill>
              </a:rPr>
              <a:t>1968</a:t>
            </a:r>
            <a:endParaRPr lang="tr-TR" sz="2000" b="1" i="1">
              <a:solidFill>
                <a:schemeClr val="bg1"/>
              </a:solidFill>
              <a:latin typeface="Calibri Tur" charset="-94"/>
            </a:endParaRPr>
          </a:p>
        </p:txBody>
      </p:sp>
      <p:sp>
        <p:nvSpPr>
          <p:cNvPr id="17518" name="Rectangle 110"/>
          <p:cNvSpPr>
            <a:spLocks noChangeArrowheads="1"/>
          </p:cNvSpPr>
          <p:nvPr/>
        </p:nvSpPr>
        <p:spPr bwMode="auto">
          <a:xfrm>
            <a:off x="5953125" y="2560638"/>
            <a:ext cx="1885950" cy="411162"/>
          </a:xfrm>
          <a:prstGeom prst="rect">
            <a:avLst/>
          </a:prstGeom>
          <a:noFill/>
          <a:ln w="9525">
            <a:noFill/>
            <a:miter lim="800000"/>
            <a:headEnd/>
            <a:tailEnd/>
          </a:ln>
          <a:effectLst/>
        </p:spPr>
        <p:txBody>
          <a:bodyPr wrap="none" lIns="101600" tIns="50800" rIns="101600" bIns="50800">
            <a:spAutoFit/>
          </a:bodyPr>
          <a:lstStyle/>
          <a:p>
            <a:pPr defTabSz="1106488"/>
            <a:r>
              <a:rPr lang="tr-TR" sz="2000" b="1"/>
              <a:t>Asya gribi H2N2</a:t>
            </a:r>
            <a:endParaRPr lang="tr-TR" sz="2000" b="1">
              <a:latin typeface="Calibri Tur" charset="-94"/>
            </a:endParaRPr>
          </a:p>
        </p:txBody>
      </p:sp>
      <p:sp>
        <p:nvSpPr>
          <p:cNvPr id="17519" name="Rectangle 111"/>
          <p:cNvSpPr>
            <a:spLocks noChangeArrowheads="1"/>
          </p:cNvSpPr>
          <p:nvPr/>
        </p:nvSpPr>
        <p:spPr bwMode="auto">
          <a:xfrm>
            <a:off x="6043613" y="1828801"/>
            <a:ext cx="2538412" cy="411163"/>
          </a:xfrm>
          <a:prstGeom prst="rect">
            <a:avLst/>
          </a:prstGeom>
          <a:noFill/>
          <a:ln w="9525">
            <a:noFill/>
            <a:miter lim="800000"/>
            <a:headEnd/>
            <a:tailEnd/>
          </a:ln>
          <a:effectLst/>
        </p:spPr>
        <p:txBody>
          <a:bodyPr wrap="none" lIns="101600" tIns="50800" rIns="101600" bIns="50800">
            <a:spAutoFit/>
          </a:bodyPr>
          <a:lstStyle/>
          <a:p>
            <a:pPr defTabSz="1106488"/>
            <a:r>
              <a:rPr lang="tr-TR" sz="2000" b="1" dirty="0"/>
              <a:t>Hong Kong gribi H3N2</a:t>
            </a:r>
            <a:endParaRPr lang="tr-TR" sz="2000" b="1" dirty="0">
              <a:latin typeface="Calibri Tur" charset="-94"/>
            </a:endParaRPr>
          </a:p>
        </p:txBody>
      </p:sp>
      <p:sp>
        <p:nvSpPr>
          <p:cNvPr id="17520" name="Rectangle 112"/>
          <p:cNvSpPr>
            <a:spLocks noChangeArrowheads="1"/>
          </p:cNvSpPr>
          <p:nvPr/>
        </p:nvSpPr>
        <p:spPr bwMode="auto">
          <a:xfrm>
            <a:off x="5853113" y="3165476"/>
            <a:ext cx="3814186" cy="410369"/>
          </a:xfrm>
          <a:prstGeom prst="rect">
            <a:avLst/>
          </a:prstGeom>
          <a:noFill/>
          <a:ln w="9525">
            <a:noFill/>
            <a:miter lim="800000"/>
            <a:headEnd/>
            <a:tailEnd/>
          </a:ln>
          <a:effectLst/>
        </p:spPr>
        <p:txBody>
          <a:bodyPr wrap="none" lIns="101600" tIns="50800" rIns="101600" bIns="50800">
            <a:spAutoFit/>
          </a:bodyPr>
          <a:lstStyle/>
          <a:p>
            <a:pPr defTabSz="1106488"/>
            <a:r>
              <a:rPr lang="tr-TR" sz="2000" b="1"/>
              <a:t>İnfluenza virüsünün izole edilmesi</a:t>
            </a:r>
            <a:endParaRPr lang="tr-TR" sz="2000" b="1">
              <a:latin typeface="Calibri Tur" charset="-94"/>
            </a:endParaRPr>
          </a:p>
        </p:txBody>
      </p:sp>
      <p:sp>
        <p:nvSpPr>
          <p:cNvPr id="17521" name="Rectangle 113"/>
          <p:cNvSpPr>
            <a:spLocks noChangeArrowheads="1"/>
          </p:cNvSpPr>
          <p:nvPr/>
        </p:nvSpPr>
        <p:spPr bwMode="auto">
          <a:xfrm>
            <a:off x="5588001" y="3657601"/>
            <a:ext cx="2275303" cy="410369"/>
          </a:xfrm>
          <a:prstGeom prst="rect">
            <a:avLst/>
          </a:prstGeom>
          <a:noFill/>
          <a:ln w="9525">
            <a:noFill/>
            <a:miter lim="800000"/>
            <a:headEnd/>
            <a:tailEnd/>
          </a:ln>
          <a:effectLst/>
        </p:spPr>
        <p:txBody>
          <a:bodyPr wrap="none" lIns="101600" tIns="50800" rIns="101600" bIns="50800">
            <a:spAutoFit/>
          </a:bodyPr>
          <a:lstStyle/>
          <a:p>
            <a:pPr defTabSz="1106488"/>
            <a:r>
              <a:rPr lang="tr-TR" sz="2000" b="1" dirty="0">
                <a:solidFill>
                  <a:schemeClr val="accent2"/>
                </a:solidFill>
              </a:rPr>
              <a:t>İspanyol gribi H1N1</a:t>
            </a:r>
            <a:endParaRPr lang="tr-TR" sz="2000" b="1" dirty="0">
              <a:solidFill>
                <a:schemeClr val="accent2"/>
              </a:solidFill>
              <a:latin typeface="Calibri Tur" charset="-94"/>
            </a:endParaRPr>
          </a:p>
        </p:txBody>
      </p:sp>
      <p:sp>
        <p:nvSpPr>
          <p:cNvPr id="17522" name="Rectangle 114"/>
          <p:cNvSpPr>
            <a:spLocks noChangeArrowheads="1"/>
          </p:cNvSpPr>
          <p:nvPr/>
        </p:nvSpPr>
        <p:spPr bwMode="auto">
          <a:xfrm>
            <a:off x="2819401" y="5257800"/>
            <a:ext cx="1573213" cy="604268"/>
          </a:xfrm>
          <a:prstGeom prst="rect">
            <a:avLst/>
          </a:prstGeom>
          <a:noFill/>
          <a:ln w="9525">
            <a:noFill/>
            <a:miter lim="800000"/>
            <a:headEnd/>
            <a:tailEnd/>
          </a:ln>
          <a:effectLst/>
        </p:spPr>
        <p:txBody>
          <a:bodyPr lIns="101600" tIns="50800" rIns="101600" bIns="50800">
            <a:spAutoFit/>
          </a:bodyPr>
          <a:lstStyle/>
          <a:p>
            <a:pPr defTabSz="1106488">
              <a:lnSpc>
                <a:spcPct val="80000"/>
              </a:lnSpc>
            </a:pPr>
            <a:r>
              <a:rPr lang="tr-TR" sz="1600" b="1" dirty="0" err="1">
                <a:solidFill>
                  <a:srgbClr val="002060"/>
                </a:solidFill>
              </a:rPr>
              <a:t>Hippocrates</a:t>
            </a:r>
            <a:endParaRPr lang="tr-TR" sz="1600" b="1" dirty="0">
              <a:solidFill>
                <a:srgbClr val="002060"/>
              </a:solidFill>
            </a:endParaRPr>
          </a:p>
          <a:p>
            <a:pPr defTabSz="1106488">
              <a:lnSpc>
                <a:spcPct val="80000"/>
              </a:lnSpc>
            </a:pPr>
            <a:r>
              <a:rPr lang="tr-TR" sz="1200" b="1" dirty="0">
                <a:solidFill>
                  <a:srgbClr val="002060"/>
                </a:solidFill>
              </a:rPr>
              <a:t>412 (MÖ)</a:t>
            </a:r>
          </a:p>
          <a:p>
            <a:pPr defTabSz="1106488">
              <a:lnSpc>
                <a:spcPct val="80000"/>
              </a:lnSpc>
            </a:pPr>
            <a:endParaRPr lang="tr-TR" sz="1200" b="1" dirty="0">
              <a:solidFill>
                <a:srgbClr val="FFFF00"/>
              </a:solidFill>
              <a:latin typeface="Calibri Tur" charset="-94"/>
            </a:endParaRPr>
          </a:p>
        </p:txBody>
      </p:sp>
      <p:sp>
        <p:nvSpPr>
          <p:cNvPr id="17523" name="Rectangle 115"/>
          <p:cNvSpPr>
            <a:spLocks noChangeArrowheads="1"/>
          </p:cNvSpPr>
          <p:nvPr/>
        </p:nvSpPr>
        <p:spPr bwMode="auto">
          <a:xfrm>
            <a:off x="3148014" y="4805363"/>
            <a:ext cx="1189429" cy="369974"/>
          </a:xfrm>
          <a:prstGeom prst="rect">
            <a:avLst/>
          </a:prstGeom>
          <a:noFill/>
          <a:ln w="9525">
            <a:noFill/>
            <a:miter lim="800000"/>
            <a:headEnd/>
            <a:tailEnd/>
          </a:ln>
          <a:effectLst/>
        </p:spPr>
        <p:txBody>
          <a:bodyPr wrap="none" lIns="90488" tIns="46038" rIns="90488" bIns="46038">
            <a:spAutoFit/>
          </a:bodyPr>
          <a:lstStyle/>
          <a:p>
            <a:pPr defTabSz="895350"/>
            <a:r>
              <a:rPr lang="tr-TR" b="1" i="1">
                <a:solidFill>
                  <a:schemeClr val="bg1"/>
                </a:solidFill>
                <a:latin typeface="Calibri" pitchFamily="34" charset="0"/>
              </a:rPr>
              <a:t>1173-1174</a:t>
            </a:r>
            <a:endParaRPr lang="tr-TR" b="1" i="1">
              <a:solidFill>
                <a:schemeClr val="bg1"/>
              </a:solidFill>
              <a:latin typeface="Calibri Tur" charset="-94"/>
            </a:endParaRPr>
          </a:p>
        </p:txBody>
      </p:sp>
      <p:sp>
        <p:nvSpPr>
          <p:cNvPr id="17524" name="Rectangle 116"/>
          <p:cNvSpPr>
            <a:spLocks noChangeArrowheads="1"/>
          </p:cNvSpPr>
          <p:nvPr/>
        </p:nvSpPr>
        <p:spPr bwMode="auto">
          <a:xfrm>
            <a:off x="4684714" y="4805364"/>
            <a:ext cx="4682629" cy="410369"/>
          </a:xfrm>
          <a:prstGeom prst="rect">
            <a:avLst/>
          </a:prstGeom>
          <a:noFill/>
          <a:ln w="9525">
            <a:noFill/>
            <a:miter lim="800000"/>
            <a:headEnd/>
            <a:tailEnd/>
          </a:ln>
          <a:effectLst/>
        </p:spPr>
        <p:txBody>
          <a:bodyPr wrap="none" lIns="101600" tIns="50800" rIns="101600" bIns="50800">
            <a:spAutoFit/>
          </a:bodyPr>
          <a:lstStyle/>
          <a:p>
            <a:pPr defTabSz="1106488"/>
            <a:r>
              <a:rPr lang="tr-TR" sz="2000" b="1"/>
              <a:t>İnfluenza benzeri epidemilerin bildirilmesi</a:t>
            </a:r>
            <a:endParaRPr lang="tr-TR" sz="2000" b="1">
              <a:latin typeface="Calibri Tur" charset="-94"/>
            </a:endParaRPr>
          </a:p>
        </p:txBody>
      </p:sp>
      <p:sp>
        <p:nvSpPr>
          <p:cNvPr id="17525" name="Rectangle 117"/>
          <p:cNvSpPr>
            <a:spLocks noChangeArrowheads="1"/>
          </p:cNvSpPr>
          <p:nvPr/>
        </p:nvSpPr>
        <p:spPr bwMode="auto">
          <a:xfrm>
            <a:off x="4214814" y="4114801"/>
            <a:ext cx="865623" cy="646973"/>
          </a:xfrm>
          <a:prstGeom prst="rect">
            <a:avLst/>
          </a:prstGeom>
          <a:noFill/>
          <a:ln w="9525">
            <a:noFill/>
            <a:miter lim="800000"/>
            <a:headEnd/>
            <a:tailEnd/>
          </a:ln>
          <a:effectLst/>
        </p:spPr>
        <p:txBody>
          <a:bodyPr wrap="none" lIns="90488" tIns="46038" rIns="90488" bIns="46038">
            <a:spAutoFit/>
          </a:bodyPr>
          <a:lstStyle/>
          <a:p>
            <a:pPr defTabSz="895350"/>
            <a:r>
              <a:rPr lang="tr-TR" b="1" i="1">
                <a:solidFill>
                  <a:schemeClr val="bg1"/>
                </a:solidFill>
                <a:latin typeface="Calibri" pitchFamily="34" charset="0"/>
              </a:rPr>
              <a:t>1889 </a:t>
            </a:r>
          </a:p>
          <a:p>
            <a:pPr defTabSz="895350"/>
            <a:r>
              <a:rPr lang="tr-TR" b="1" i="1">
                <a:solidFill>
                  <a:schemeClr val="bg1"/>
                </a:solidFill>
                <a:latin typeface="Calibri" pitchFamily="34" charset="0"/>
              </a:rPr>
              <a:t>&amp; 1891</a:t>
            </a:r>
            <a:endParaRPr lang="tr-TR" b="1" i="1">
              <a:solidFill>
                <a:schemeClr val="bg1"/>
              </a:solidFill>
              <a:latin typeface="Calibri Tur" charset="-94"/>
            </a:endParaRPr>
          </a:p>
        </p:txBody>
      </p:sp>
      <p:sp>
        <p:nvSpPr>
          <p:cNvPr id="17526" name="Rectangle 118"/>
          <p:cNvSpPr>
            <a:spLocks noChangeArrowheads="1"/>
          </p:cNvSpPr>
          <p:nvPr/>
        </p:nvSpPr>
        <p:spPr bwMode="auto">
          <a:xfrm>
            <a:off x="5357814" y="4241801"/>
            <a:ext cx="1958975" cy="411163"/>
          </a:xfrm>
          <a:prstGeom prst="rect">
            <a:avLst/>
          </a:prstGeom>
          <a:noFill/>
          <a:ln w="9525">
            <a:noFill/>
            <a:miter lim="800000"/>
            <a:headEnd/>
            <a:tailEnd/>
          </a:ln>
          <a:effectLst/>
        </p:spPr>
        <p:txBody>
          <a:bodyPr wrap="none" lIns="101600" tIns="50800" rIns="101600" bIns="50800">
            <a:spAutoFit/>
          </a:bodyPr>
          <a:lstStyle/>
          <a:p>
            <a:pPr defTabSz="1106488"/>
            <a:r>
              <a:rPr lang="tr-TR" sz="2000" b="1"/>
              <a:t>H3N8 pandemisi</a:t>
            </a:r>
            <a:endParaRPr lang="tr-TR" sz="2000" b="1">
              <a:latin typeface="Calibri Tur" charset="-94"/>
            </a:endParaRPr>
          </a:p>
        </p:txBody>
      </p:sp>
      <p:sp>
        <p:nvSpPr>
          <p:cNvPr id="17527" name="Rectangle 119"/>
          <p:cNvSpPr>
            <a:spLocks noChangeArrowheads="1"/>
          </p:cNvSpPr>
          <p:nvPr/>
        </p:nvSpPr>
        <p:spPr bwMode="auto">
          <a:xfrm>
            <a:off x="96838" y="978275"/>
            <a:ext cx="7543800" cy="550863"/>
          </a:xfrm>
          <a:prstGeom prst="rect">
            <a:avLst/>
          </a:prstGeom>
          <a:noFill/>
          <a:ln w="9525">
            <a:noFill/>
            <a:miter lim="800000"/>
            <a:headEnd/>
            <a:tailEnd/>
          </a:ln>
          <a:effectLst/>
        </p:spPr>
        <p:txBody>
          <a:bodyPr wrap="none" lIns="92075" tIns="46038" rIns="92075" bIns="46038" anchor="ctr"/>
          <a:lstStyle/>
          <a:p>
            <a:r>
              <a:rPr lang="tr-TR" sz="3600" b="1" dirty="0" err="1">
                <a:solidFill>
                  <a:srgbClr val="0070C0"/>
                </a:solidFill>
                <a:latin typeface="+mj-lt"/>
              </a:rPr>
              <a:t>Pandemik</a:t>
            </a:r>
            <a:r>
              <a:rPr lang="tr-TR" sz="3600" b="1" dirty="0">
                <a:solidFill>
                  <a:srgbClr val="0070C0"/>
                </a:solidFill>
                <a:latin typeface="+mj-lt"/>
              </a:rPr>
              <a:t> </a:t>
            </a:r>
            <a:r>
              <a:rPr lang="tr-TR" sz="3600" b="1" dirty="0" err="1">
                <a:solidFill>
                  <a:srgbClr val="0070C0"/>
                </a:solidFill>
                <a:latin typeface="+mj-lt"/>
              </a:rPr>
              <a:t>İnfluenza</a:t>
            </a:r>
            <a:endParaRPr lang="tr-TR" sz="3600" b="1" dirty="0">
              <a:solidFill>
                <a:srgbClr val="0070C0"/>
              </a:solidFill>
              <a:latin typeface="+mj-lt"/>
            </a:endParaRPr>
          </a:p>
        </p:txBody>
      </p:sp>
      <p:sp>
        <p:nvSpPr>
          <p:cNvPr id="17528" name="Rectangle 120"/>
          <p:cNvSpPr>
            <a:spLocks noChangeArrowheads="1"/>
          </p:cNvSpPr>
          <p:nvPr/>
        </p:nvSpPr>
        <p:spPr bwMode="auto">
          <a:xfrm>
            <a:off x="5867399" y="5410201"/>
            <a:ext cx="5527431" cy="1190625"/>
          </a:xfrm>
          <a:prstGeom prst="rect">
            <a:avLst/>
          </a:prstGeom>
          <a:solidFill>
            <a:schemeClr val="bg1"/>
          </a:solidFill>
          <a:ln w="9525">
            <a:noFill/>
            <a:miter lim="800000"/>
            <a:headEnd/>
            <a:tailEnd/>
          </a:ln>
          <a:effectLst/>
        </p:spPr>
        <p:txBody>
          <a:bodyPr wrap="square" lIns="92075" tIns="46038" rIns="92075" bIns="46038">
            <a:spAutoFit/>
          </a:bodyPr>
          <a:lstStyle/>
          <a:p>
            <a:r>
              <a:rPr lang="tr-TR" b="1" dirty="0">
                <a:solidFill>
                  <a:srgbClr val="0070C0"/>
                </a:solidFill>
                <a:latin typeface="Arial" pitchFamily="34" charset="0"/>
              </a:rPr>
              <a:t>Resmi rakamlara göre;</a:t>
            </a:r>
          </a:p>
          <a:p>
            <a:r>
              <a:rPr lang="tr-TR" b="1" dirty="0">
                <a:latin typeface="Arial" pitchFamily="34" charset="0"/>
              </a:rPr>
              <a:t>1918 salgınında 40-50 milyon,</a:t>
            </a:r>
          </a:p>
          <a:p>
            <a:r>
              <a:rPr lang="tr-TR" b="1" dirty="0">
                <a:latin typeface="Arial" pitchFamily="34" charset="0"/>
              </a:rPr>
              <a:t>1957 salgınında 1 milyon </a:t>
            </a:r>
          </a:p>
          <a:p>
            <a:r>
              <a:rPr lang="tr-TR" b="1" dirty="0">
                <a:latin typeface="Arial" pitchFamily="34" charset="0"/>
              </a:rPr>
              <a:t>1968 salgınında 800 bin ölüm</a:t>
            </a:r>
            <a:endParaRPr lang="tr-TR" b="1" dirty="0">
              <a:latin typeface="Arial Tur" charset="-94"/>
            </a:endParaRPr>
          </a:p>
        </p:txBody>
      </p:sp>
      <p:sp>
        <p:nvSpPr>
          <p:cNvPr id="17529" name="Rectangle 121"/>
          <p:cNvSpPr>
            <a:spLocks noChangeArrowheads="1"/>
          </p:cNvSpPr>
          <p:nvPr/>
        </p:nvSpPr>
        <p:spPr bwMode="auto">
          <a:xfrm>
            <a:off x="6096000" y="1219201"/>
            <a:ext cx="2959100" cy="411163"/>
          </a:xfrm>
          <a:prstGeom prst="rect">
            <a:avLst/>
          </a:prstGeom>
          <a:noFill/>
          <a:ln w="9525">
            <a:noFill/>
            <a:miter lim="800000"/>
            <a:headEnd/>
            <a:tailEnd/>
          </a:ln>
          <a:effectLst/>
        </p:spPr>
        <p:txBody>
          <a:bodyPr wrap="none" lIns="101600" tIns="50800" rIns="101600" bIns="50800">
            <a:spAutoFit/>
          </a:bodyPr>
          <a:lstStyle/>
          <a:p>
            <a:pPr defTabSz="1106488"/>
            <a:r>
              <a:rPr lang="tr-TR" sz="2000" b="1" dirty="0" err="1"/>
              <a:t>Pandemik</a:t>
            </a:r>
            <a:r>
              <a:rPr lang="tr-TR" sz="2000" b="1" dirty="0"/>
              <a:t> grip 2009 H1N1</a:t>
            </a:r>
            <a:endParaRPr lang="tr-TR" sz="2000" b="1" dirty="0">
              <a:latin typeface="Calibri Tur" charset="-94"/>
            </a:endParaRPr>
          </a:p>
        </p:txBody>
      </p:sp>
      <p:sp>
        <p:nvSpPr>
          <p:cNvPr id="17530" name="Rectangle 122"/>
          <p:cNvSpPr>
            <a:spLocks noChangeArrowheads="1"/>
          </p:cNvSpPr>
          <p:nvPr/>
        </p:nvSpPr>
        <p:spPr bwMode="auto">
          <a:xfrm>
            <a:off x="5257801" y="1219200"/>
            <a:ext cx="779463" cy="400050"/>
          </a:xfrm>
          <a:prstGeom prst="rect">
            <a:avLst/>
          </a:prstGeom>
          <a:noFill/>
          <a:ln w="9525">
            <a:noFill/>
            <a:miter lim="800000"/>
            <a:headEnd/>
            <a:tailEnd/>
          </a:ln>
          <a:effectLst/>
        </p:spPr>
        <p:txBody>
          <a:bodyPr lIns="90488" tIns="46038" rIns="90488" bIns="46038">
            <a:spAutoFit/>
          </a:bodyPr>
          <a:lstStyle/>
          <a:p>
            <a:pPr defTabSz="895350"/>
            <a:r>
              <a:rPr lang="tr-TR" sz="2000" b="1" i="1"/>
              <a:t>2009</a:t>
            </a:r>
            <a:endParaRPr lang="tr-TR" sz="2000" b="1" i="1">
              <a:latin typeface="Calibri Tur" charset="-94"/>
            </a:endParaRPr>
          </a:p>
        </p:txBody>
      </p:sp>
    </p:spTree>
    <p:extLst>
      <p:ext uri="{BB962C8B-B14F-4D97-AF65-F5344CB8AC3E}">
        <p14:creationId xmlns="" xmlns:p14="http://schemas.microsoft.com/office/powerpoint/2010/main" val="3017406571"/>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rrowheads="1"/>
          </p:cNvPicPr>
          <p:nvPr/>
        </p:nvPicPr>
        <p:blipFill>
          <a:blip r:embed="rId3" cstate="print"/>
          <a:srcRect/>
          <a:stretch>
            <a:fillRect/>
          </a:stretch>
        </p:blipFill>
        <p:spPr bwMode="auto">
          <a:xfrm>
            <a:off x="4545495" y="1749287"/>
            <a:ext cx="7076661" cy="4671290"/>
          </a:xfrm>
          <a:prstGeom prst="rect">
            <a:avLst/>
          </a:prstGeom>
          <a:noFill/>
          <a:ln w="9525">
            <a:noFill/>
            <a:miter lim="800000"/>
            <a:headEnd/>
            <a:tailEnd/>
          </a:ln>
          <a:effectLst/>
        </p:spPr>
      </p:pic>
      <p:sp>
        <p:nvSpPr>
          <p:cNvPr id="2" name="Metin kutusu 1"/>
          <p:cNvSpPr txBox="1"/>
          <p:nvPr/>
        </p:nvSpPr>
        <p:spPr>
          <a:xfrm>
            <a:off x="225287" y="2279375"/>
            <a:ext cx="4055165" cy="3662541"/>
          </a:xfrm>
          <a:prstGeom prst="rect">
            <a:avLst/>
          </a:prstGeom>
          <a:noFill/>
        </p:spPr>
        <p:txBody>
          <a:bodyPr wrap="square" rtlCol="0">
            <a:spAutoFit/>
          </a:bodyPr>
          <a:lstStyle/>
          <a:p>
            <a:endParaRPr lang="tr-TR" dirty="0"/>
          </a:p>
          <a:p>
            <a:r>
              <a:rPr lang="tr-TR" sz="2800" b="1" u="sng" dirty="0" smtClean="0"/>
              <a:t>İspanyol </a:t>
            </a:r>
            <a:r>
              <a:rPr lang="tr-TR" sz="2800" b="1" u="sng" dirty="0"/>
              <a:t>Gribi 1918-1919 </a:t>
            </a:r>
            <a:endParaRPr lang="tr-TR" sz="2800" b="1" u="sng" dirty="0" smtClean="0"/>
          </a:p>
          <a:p>
            <a:endParaRPr lang="tr-TR" sz="2800" b="1" dirty="0"/>
          </a:p>
          <a:p>
            <a:r>
              <a:rPr lang="tr-TR" sz="2800" dirty="0"/>
              <a:t>– H1N1 </a:t>
            </a:r>
          </a:p>
          <a:p>
            <a:r>
              <a:rPr lang="tr-TR" sz="2800" dirty="0"/>
              <a:t>– Dünya nüfusunun 1/3’ü hastalığı klinik geçirmiş </a:t>
            </a:r>
          </a:p>
          <a:p>
            <a:r>
              <a:rPr lang="tr-TR" sz="2800" dirty="0"/>
              <a:t>– Vaka-ölüm oranı &gt;%2.5 </a:t>
            </a:r>
          </a:p>
          <a:p>
            <a:r>
              <a:rPr lang="tr-TR" sz="2800" dirty="0"/>
              <a:t>– Toplam ölüm ~50 milyon</a:t>
            </a:r>
          </a:p>
          <a:p>
            <a:endParaRPr lang="tr-TR" dirty="0"/>
          </a:p>
        </p:txBody>
      </p:sp>
      <p:sp>
        <p:nvSpPr>
          <p:cNvPr id="3" name="Dikdörtgen 2"/>
          <p:cNvSpPr/>
          <p:nvPr/>
        </p:nvSpPr>
        <p:spPr>
          <a:xfrm>
            <a:off x="424543" y="1276737"/>
            <a:ext cx="6238924" cy="584775"/>
          </a:xfrm>
          <a:prstGeom prst="rect">
            <a:avLst/>
          </a:prstGeom>
        </p:spPr>
        <p:txBody>
          <a:bodyPr wrap="square">
            <a:spAutoFit/>
          </a:bodyPr>
          <a:lstStyle/>
          <a:p>
            <a:r>
              <a:rPr lang="tr-TR" sz="3200" b="1" dirty="0">
                <a:solidFill>
                  <a:srgbClr val="0070C0"/>
                </a:solidFill>
              </a:rPr>
              <a:t>20. Yüzyılın </a:t>
            </a:r>
            <a:r>
              <a:rPr lang="tr-TR" sz="3200" b="1" dirty="0" err="1">
                <a:solidFill>
                  <a:srgbClr val="0070C0"/>
                </a:solidFill>
              </a:rPr>
              <a:t>İnfluenza</a:t>
            </a:r>
            <a:r>
              <a:rPr lang="tr-TR" sz="3200" b="1" dirty="0">
                <a:solidFill>
                  <a:srgbClr val="0070C0"/>
                </a:solidFill>
              </a:rPr>
              <a:t> </a:t>
            </a:r>
            <a:r>
              <a:rPr lang="tr-TR" sz="3200" b="1" dirty="0" err="1">
                <a:solidFill>
                  <a:srgbClr val="0070C0"/>
                </a:solidFill>
              </a:rPr>
              <a:t>Pandemileri</a:t>
            </a:r>
            <a:r>
              <a:rPr lang="tr-TR" sz="3200" b="1" dirty="0">
                <a:solidFill>
                  <a:srgbClr val="0070C0"/>
                </a:solidFill>
              </a:rPr>
              <a:t> </a:t>
            </a:r>
            <a:endParaRPr lang="tr-TR" sz="3200" dirty="0">
              <a:solidFill>
                <a:srgbClr val="0070C0"/>
              </a:solidFill>
            </a:endParaRPr>
          </a:p>
        </p:txBody>
      </p:sp>
    </p:spTree>
    <p:extLst>
      <p:ext uri="{BB962C8B-B14F-4D97-AF65-F5344CB8AC3E}">
        <p14:creationId xmlns="" xmlns:p14="http://schemas.microsoft.com/office/powerpoint/2010/main" val="49319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23</a:t>
            </a:fld>
            <a:endParaRPr lang="tr-TR"/>
          </a:p>
        </p:txBody>
      </p:sp>
      <p:sp>
        <p:nvSpPr>
          <p:cNvPr id="5" name="Dikdörtgen 4"/>
          <p:cNvSpPr/>
          <p:nvPr/>
        </p:nvSpPr>
        <p:spPr>
          <a:xfrm>
            <a:off x="620486" y="2414780"/>
            <a:ext cx="6350157" cy="2677656"/>
          </a:xfrm>
          <a:prstGeom prst="rect">
            <a:avLst/>
          </a:prstGeom>
        </p:spPr>
        <p:txBody>
          <a:bodyPr wrap="square">
            <a:spAutoFit/>
          </a:bodyPr>
          <a:lstStyle/>
          <a:p>
            <a:r>
              <a:rPr lang="tr-TR" sz="2800" b="1" u="sng" dirty="0" smtClean="0"/>
              <a:t>Asya </a:t>
            </a:r>
            <a:r>
              <a:rPr lang="tr-TR" sz="2800" b="1" u="sng" dirty="0"/>
              <a:t>Gribi 1957-1958</a:t>
            </a:r>
          </a:p>
          <a:p>
            <a:r>
              <a:rPr lang="tr-TR" sz="2800" dirty="0"/>
              <a:t>–H2N2</a:t>
            </a:r>
          </a:p>
          <a:p>
            <a:r>
              <a:rPr lang="tr-TR" sz="2800" dirty="0"/>
              <a:t>–~1 milyon ölüm</a:t>
            </a:r>
          </a:p>
          <a:p>
            <a:r>
              <a:rPr lang="tr-TR" sz="2800" dirty="0"/>
              <a:t>•</a:t>
            </a:r>
            <a:r>
              <a:rPr lang="tr-TR" sz="2800" dirty="0" err="1"/>
              <a:t>HongKong</a:t>
            </a:r>
            <a:r>
              <a:rPr lang="tr-TR" sz="2800" dirty="0"/>
              <a:t> Gribi 1968</a:t>
            </a:r>
          </a:p>
          <a:p>
            <a:r>
              <a:rPr lang="tr-TR" sz="2800" dirty="0"/>
              <a:t>–H3N2</a:t>
            </a:r>
          </a:p>
          <a:p>
            <a:r>
              <a:rPr lang="tr-TR" sz="2800" dirty="0"/>
              <a:t>–~1 milyon ölüm</a:t>
            </a:r>
          </a:p>
        </p:txBody>
      </p:sp>
      <p:sp>
        <p:nvSpPr>
          <p:cNvPr id="6" name="Dikdörtgen 5"/>
          <p:cNvSpPr/>
          <p:nvPr/>
        </p:nvSpPr>
        <p:spPr>
          <a:xfrm>
            <a:off x="609600" y="1320319"/>
            <a:ext cx="5889754" cy="584775"/>
          </a:xfrm>
          <a:prstGeom prst="rect">
            <a:avLst/>
          </a:prstGeom>
        </p:spPr>
        <p:txBody>
          <a:bodyPr wrap="none">
            <a:spAutoFit/>
          </a:bodyPr>
          <a:lstStyle/>
          <a:p>
            <a:r>
              <a:rPr lang="tr-TR" sz="3200" b="1" dirty="0">
                <a:solidFill>
                  <a:srgbClr val="0070C0"/>
                </a:solidFill>
              </a:rPr>
              <a:t>20. Yüzyılın </a:t>
            </a:r>
            <a:r>
              <a:rPr lang="tr-TR" sz="3200" b="1" dirty="0" err="1">
                <a:solidFill>
                  <a:srgbClr val="0070C0"/>
                </a:solidFill>
              </a:rPr>
              <a:t>İnfluenza</a:t>
            </a:r>
            <a:r>
              <a:rPr lang="tr-TR" sz="3200" b="1" dirty="0">
                <a:solidFill>
                  <a:srgbClr val="0070C0"/>
                </a:solidFill>
              </a:rPr>
              <a:t> </a:t>
            </a:r>
            <a:r>
              <a:rPr lang="tr-TR" sz="3200" b="1" dirty="0" err="1">
                <a:solidFill>
                  <a:srgbClr val="0070C0"/>
                </a:solidFill>
              </a:rPr>
              <a:t>Pandemileri</a:t>
            </a:r>
            <a:endParaRPr lang="tr-TR" sz="3200" dirty="0">
              <a:solidFill>
                <a:srgbClr val="0070C0"/>
              </a:solidFill>
            </a:endParaRPr>
          </a:p>
        </p:txBody>
      </p:sp>
      <p:pic>
        <p:nvPicPr>
          <p:cNvPr id="2050" name="Picture 2" descr="asya gribi ile ilgili görsel sonucu"/>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58748" y="1862703"/>
            <a:ext cx="6884911" cy="437907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761931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Yer Tutucusu 2"/>
          <p:cNvSpPr>
            <a:spLocks noGrp="1"/>
          </p:cNvSpPr>
          <p:nvPr>
            <p:ph type="body" idx="1"/>
          </p:nvPr>
        </p:nvSpPr>
        <p:spPr>
          <a:xfrm>
            <a:off x="991219" y="2025748"/>
            <a:ext cx="10363200" cy="3854548"/>
          </a:xfrm>
        </p:spPr>
        <p:txBody>
          <a:bodyPr/>
          <a:lstStyle/>
          <a:p>
            <a:pPr marL="285750" indent="-285750" eaLnBrk="1" hangingPunct="1">
              <a:spcBef>
                <a:spcPct val="0"/>
              </a:spcBef>
              <a:buFont typeface="Arial" panose="020B0604020202020204" pitchFamily="34" charset="0"/>
              <a:buChar char="•"/>
            </a:pPr>
            <a:r>
              <a:rPr lang="tr-TR" b="1" dirty="0" err="1">
                <a:solidFill>
                  <a:schemeClr val="tx1"/>
                </a:solidFill>
              </a:rPr>
              <a:t>İnfluenza</a:t>
            </a:r>
            <a:r>
              <a:rPr lang="tr-TR" b="1" dirty="0">
                <a:solidFill>
                  <a:schemeClr val="tx1"/>
                </a:solidFill>
              </a:rPr>
              <a:t> sezonu</a:t>
            </a:r>
            <a:r>
              <a:rPr lang="tr-TR" dirty="0">
                <a:solidFill>
                  <a:schemeClr val="tx1"/>
                </a:solidFill>
              </a:rPr>
              <a:t>nun başlangıcı ve bitişinin saptanması,</a:t>
            </a:r>
          </a:p>
          <a:p>
            <a:pPr marL="285750" indent="-285750" eaLnBrk="1" hangingPunct="1">
              <a:spcBef>
                <a:spcPct val="0"/>
              </a:spcBef>
              <a:buFont typeface="Arial" panose="020B0604020202020204" pitchFamily="34" charset="0"/>
              <a:buChar char="•"/>
            </a:pPr>
            <a:endParaRPr lang="tr-TR" dirty="0">
              <a:solidFill>
                <a:schemeClr val="tx1"/>
              </a:solidFill>
            </a:endParaRPr>
          </a:p>
          <a:p>
            <a:pPr marL="285750" indent="-285750" eaLnBrk="1" hangingPunct="1">
              <a:spcBef>
                <a:spcPct val="0"/>
              </a:spcBef>
              <a:buFont typeface="Arial" panose="020B0604020202020204" pitchFamily="34" charset="0"/>
              <a:buChar char="•"/>
            </a:pPr>
            <a:r>
              <a:rPr lang="tr-TR" dirty="0">
                <a:solidFill>
                  <a:schemeClr val="tx1"/>
                </a:solidFill>
              </a:rPr>
              <a:t>Sürekli değişim gösteren </a:t>
            </a:r>
            <a:r>
              <a:rPr lang="tr-TR" b="1" dirty="0">
                <a:solidFill>
                  <a:schemeClr val="tx1"/>
                </a:solidFill>
              </a:rPr>
              <a:t>virüs </a:t>
            </a:r>
            <a:r>
              <a:rPr lang="tr-TR" b="1" dirty="0" err="1">
                <a:solidFill>
                  <a:schemeClr val="tx1"/>
                </a:solidFill>
              </a:rPr>
              <a:t>suşlarının</a:t>
            </a:r>
            <a:r>
              <a:rPr lang="tr-TR" b="1" dirty="0">
                <a:solidFill>
                  <a:schemeClr val="tx1"/>
                </a:solidFill>
              </a:rPr>
              <a:t> tanımlanması</a:t>
            </a:r>
            <a:r>
              <a:rPr lang="tr-TR" dirty="0">
                <a:solidFill>
                  <a:schemeClr val="tx1"/>
                </a:solidFill>
              </a:rPr>
              <a:t> ve </a:t>
            </a:r>
            <a:r>
              <a:rPr lang="tr-TR" b="1" dirty="0">
                <a:solidFill>
                  <a:schemeClr val="tx1"/>
                </a:solidFill>
              </a:rPr>
              <a:t>veri toplanması,</a:t>
            </a:r>
          </a:p>
          <a:p>
            <a:pPr marL="285750" indent="-285750" eaLnBrk="1" hangingPunct="1">
              <a:spcBef>
                <a:spcPct val="0"/>
              </a:spcBef>
              <a:buFont typeface="Arial" panose="020B0604020202020204" pitchFamily="34" charset="0"/>
              <a:buChar char="•"/>
            </a:pPr>
            <a:endParaRPr lang="tr-TR" dirty="0">
              <a:solidFill>
                <a:schemeClr val="tx1"/>
              </a:solidFill>
            </a:endParaRPr>
          </a:p>
          <a:p>
            <a:pPr marL="285750" lvl="0" indent="-285750" eaLnBrk="1" hangingPunct="1">
              <a:spcBef>
                <a:spcPct val="0"/>
              </a:spcBef>
              <a:buFont typeface="Arial" panose="020B0604020202020204" pitchFamily="34" charset="0"/>
              <a:buChar char="•"/>
            </a:pPr>
            <a:r>
              <a:rPr lang="tr-TR" dirty="0">
                <a:solidFill>
                  <a:schemeClr val="tx1"/>
                </a:solidFill>
              </a:rPr>
              <a:t>Dolaşımda farklı bir virüs tipi var ise bu virüs tipini mümkün olduğu kadar </a:t>
            </a:r>
            <a:r>
              <a:rPr lang="tr-TR" b="1" dirty="0">
                <a:solidFill>
                  <a:schemeClr val="tx1"/>
                </a:solidFill>
              </a:rPr>
              <a:t>erken tespit </a:t>
            </a:r>
            <a:r>
              <a:rPr lang="tr-TR" dirty="0">
                <a:solidFill>
                  <a:schemeClr val="tx1"/>
                </a:solidFill>
              </a:rPr>
              <a:t>edilmesi,</a:t>
            </a:r>
          </a:p>
          <a:p>
            <a:pPr marL="285750" indent="-285750" eaLnBrk="1" hangingPunct="1">
              <a:spcBef>
                <a:spcPct val="0"/>
              </a:spcBef>
              <a:buFont typeface="Arial" panose="020B0604020202020204" pitchFamily="34" charset="0"/>
              <a:buChar char="•"/>
            </a:pPr>
            <a:endParaRPr lang="tr-TR" dirty="0">
              <a:solidFill>
                <a:schemeClr val="tx1"/>
              </a:solidFill>
            </a:endParaRPr>
          </a:p>
          <a:p>
            <a:pPr marL="285750" indent="-285750" eaLnBrk="1" hangingPunct="1">
              <a:spcBef>
                <a:spcPct val="0"/>
              </a:spcBef>
              <a:buFont typeface="Arial" panose="020B0604020202020204" pitchFamily="34" charset="0"/>
              <a:buChar char="•"/>
            </a:pPr>
            <a:r>
              <a:rPr lang="tr-TR" dirty="0" err="1">
                <a:solidFill>
                  <a:schemeClr val="tx1"/>
                </a:solidFill>
              </a:rPr>
              <a:t>Suşlar</a:t>
            </a:r>
            <a:r>
              <a:rPr lang="tr-TR" dirty="0">
                <a:solidFill>
                  <a:schemeClr val="tx1"/>
                </a:solidFill>
              </a:rPr>
              <a:t>, </a:t>
            </a:r>
            <a:r>
              <a:rPr lang="tr-TR" b="1" dirty="0" err="1">
                <a:solidFill>
                  <a:schemeClr val="tx1"/>
                </a:solidFill>
              </a:rPr>
              <a:t>pandemi</a:t>
            </a:r>
            <a:r>
              <a:rPr lang="tr-TR" dirty="0" err="1">
                <a:solidFill>
                  <a:schemeClr val="tx1"/>
                </a:solidFill>
              </a:rPr>
              <a:t>lere</a:t>
            </a:r>
            <a:r>
              <a:rPr lang="tr-TR" dirty="0">
                <a:solidFill>
                  <a:schemeClr val="tx1"/>
                </a:solidFill>
              </a:rPr>
              <a:t> yol açabilecek şekilde değişim gösterebilir, </a:t>
            </a:r>
            <a:r>
              <a:rPr lang="tr-TR" dirty="0" err="1">
                <a:solidFill>
                  <a:schemeClr val="tx1"/>
                </a:solidFill>
              </a:rPr>
              <a:t>sürveyansla</a:t>
            </a:r>
            <a:r>
              <a:rPr lang="tr-TR" dirty="0">
                <a:solidFill>
                  <a:schemeClr val="tx1"/>
                </a:solidFill>
              </a:rPr>
              <a:t> bu </a:t>
            </a:r>
            <a:r>
              <a:rPr lang="tr-TR" b="1" dirty="0">
                <a:solidFill>
                  <a:schemeClr val="tx1"/>
                </a:solidFill>
              </a:rPr>
              <a:t>değişimlerin erken  </a:t>
            </a:r>
            <a:r>
              <a:rPr lang="tr-TR" b="1" dirty="0" err="1">
                <a:solidFill>
                  <a:schemeClr val="tx1"/>
                </a:solidFill>
              </a:rPr>
              <a:t>farkedilmesi</a:t>
            </a:r>
            <a:r>
              <a:rPr lang="tr-TR" b="1" dirty="0">
                <a:solidFill>
                  <a:schemeClr val="tx1"/>
                </a:solidFill>
              </a:rPr>
              <a:t> </a:t>
            </a:r>
            <a:r>
              <a:rPr lang="tr-TR" dirty="0">
                <a:solidFill>
                  <a:schemeClr val="tx1"/>
                </a:solidFill>
              </a:rPr>
              <a:t>, bu salgınlara ulusal düzeyde yanıt verilebilmesi,</a:t>
            </a:r>
          </a:p>
          <a:p>
            <a:pPr marL="285750" indent="-285750" eaLnBrk="1" hangingPunct="1">
              <a:spcBef>
                <a:spcPct val="0"/>
              </a:spcBef>
              <a:buFont typeface="Arial" panose="020B0604020202020204" pitchFamily="34" charset="0"/>
              <a:buChar char="•"/>
            </a:pPr>
            <a:endParaRPr lang="tr-TR" dirty="0">
              <a:solidFill>
                <a:schemeClr val="tx1"/>
              </a:solidFill>
            </a:endParaRPr>
          </a:p>
          <a:p>
            <a:pPr marL="285750" indent="-285750" eaLnBrk="1" hangingPunct="1">
              <a:spcBef>
                <a:spcPct val="0"/>
              </a:spcBef>
              <a:buFont typeface="Arial" panose="020B0604020202020204" pitchFamily="34" charset="0"/>
              <a:buChar char="•"/>
            </a:pPr>
            <a:r>
              <a:rPr lang="tr-TR" b="1" dirty="0">
                <a:solidFill>
                  <a:schemeClr val="tx1"/>
                </a:solidFill>
              </a:rPr>
              <a:t>Aş</a:t>
            </a:r>
            <a:r>
              <a:rPr lang="tr-TR" dirty="0">
                <a:solidFill>
                  <a:schemeClr val="tx1"/>
                </a:solidFill>
              </a:rPr>
              <a:t>ıların her yıl güncellenmesi,</a:t>
            </a:r>
          </a:p>
          <a:p>
            <a:pPr marL="285750" indent="-285750" eaLnBrk="1" hangingPunct="1">
              <a:spcBef>
                <a:spcPct val="0"/>
              </a:spcBef>
              <a:buFont typeface="Arial" panose="020B0604020202020204" pitchFamily="34" charset="0"/>
              <a:buChar char="•"/>
            </a:pPr>
            <a:endParaRPr lang="tr-TR" dirty="0">
              <a:solidFill>
                <a:schemeClr val="tx1"/>
              </a:solidFill>
            </a:endParaRPr>
          </a:p>
          <a:p>
            <a:pPr marL="285750" indent="-285750" eaLnBrk="1" hangingPunct="1">
              <a:spcBef>
                <a:spcPct val="0"/>
              </a:spcBef>
              <a:buFont typeface="Arial" panose="020B0604020202020204" pitchFamily="34" charset="0"/>
              <a:buChar char="•"/>
            </a:pPr>
            <a:r>
              <a:rPr lang="tr-TR" b="1" dirty="0" err="1">
                <a:solidFill>
                  <a:schemeClr val="tx1"/>
                </a:solidFill>
              </a:rPr>
              <a:t>İnfluenza</a:t>
            </a:r>
            <a:r>
              <a:rPr lang="tr-TR" b="1" dirty="0">
                <a:solidFill>
                  <a:schemeClr val="tx1"/>
                </a:solidFill>
              </a:rPr>
              <a:t> tedavisi</a:t>
            </a:r>
            <a:r>
              <a:rPr lang="tr-TR" dirty="0">
                <a:solidFill>
                  <a:schemeClr val="tx1"/>
                </a:solidFill>
              </a:rPr>
              <a:t>nde kullanılan </a:t>
            </a:r>
            <a:r>
              <a:rPr lang="tr-TR" dirty="0" err="1">
                <a:solidFill>
                  <a:schemeClr val="tx1"/>
                </a:solidFill>
              </a:rPr>
              <a:t>antivirallerde</a:t>
            </a:r>
            <a:r>
              <a:rPr lang="tr-TR" dirty="0">
                <a:solidFill>
                  <a:schemeClr val="tx1"/>
                </a:solidFill>
              </a:rPr>
              <a:t> direncin takip edilmesi </a:t>
            </a:r>
          </a:p>
        </p:txBody>
      </p:sp>
      <p:sp>
        <p:nvSpPr>
          <p:cNvPr id="4" name="Slayt Numarası Yer Tutucusu 3"/>
          <p:cNvSpPr>
            <a:spLocks noGrp="1"/>
          </p:cNvSpPr>
          <p:nvPr>
            <p:ph type="sldNum" sz="quarter" idx="12"/>
          </p:nvPr>
        </p:nvSpPr>
        <p:spPr/>
        <p:txBody>
          <a:bodyPr/>
          <a:lstStyle/>
          <a:p>
            <a:pPr>
              <a:defRPr/>
            </a:pPr>
            <a:fld id="{E7BE0805-33D9-4254-BCDA-6E67738847F2}" type="slidenum">
              <a:rPr lang="tr-TR" smtClean="0"/>
              <a:pPr>
                <a:defRPr/>
              </a:pPr>
              <a:t>24</a:t>
            </a:fld>
            <a:endParaRPr lang="tr-TR"/>
          </a:p>
        </p:txBody>
      </p:sp>
      <p:sp>
        <p:nvSpPr>
          <p:cNvPr id="5" name="Unvan 4"/>
          <p:cNvSpPr>
            <a:spLocks noGrp="1"/>
          </p:cNvSpPr>
          <p:nvPr>
            <p:ph type="title"/>
          </p:nvPr>
        </p:nvSpPr>
        <p:spPr>
          <a:xfrm>
            <a:off x="1825903" y="1239080"/>
            <a:ext cx="8049617" cy="548641"/>
          </a:xfrm>
        </p:spPr>
        <p:txBody>
          <a:bodyPr>
            <a:normAutofit fontScale="90000"/>
          </a:bodyPr>
          <a:lstStyle/>
          <a:p>
            <a:r>
              <a:rPr lang="tr-TR" sz="3600" b="1" dirty="0" smtClean="0">
                <a:solidFill>
                  <a:srgbClr val="0070C0"/>
                </a:solidFill>
              </a:rPr>
              <a:t/>
            </a:r>
            <a:br>
              <a:rPr lang="tr-TR" sz="3600" b="1" dirty="0" smtClean="0">
                <a:solidFill>
                  <a:srgbClr val="0070C0"/>
                </a:solidFill>
              </a:rPr>
            </a:br>
            <a:endParaRPr lang="tr-TR" sz="2000" dirty="0">
              <a:solidFill>
                <a:srgbClr val="0070C0"/>
              </a:solidFill>
            </a:endParaRPr>
          </a:p>
        </p:txBody>
      </p:sp>
      <p:sp>
        <p:nvSpPr>
          <p:cNvPr id="6" name="5 Metin kutusu"/>
          <p:cNvSpPr txBox="1"/>
          <p:nvPr/>
        </p:nvSpPr>
        <p:spPr>
          <a:xfrm>
            <a:off x="1567543" y="1240971"/>
            <a:ext cx="9677400" cy="584775"/>
          </a:xfrm>
          <a:prstGeom prst="rect">
            <a:avLst/>
          </a:prstGeom>
          <a:noFill/>
        </p:spPr>
        <p:txBody>
          <a:bodyPr wrap="square" rtlCol="0">
            <a:spAutoFit/>
          </a:bodyPr>
          <a:lstStyle/>
          <a:p>
            <a:r>
              <a:rPr lang="tr-TR" sz="3200" b="1" dirty="0" err="1" smtClean="0">
                <a:solidFill>
                  <a:srgbClr val="0070C0"/>
                </a:solidFill>
              </a:rPr>
              <a:t>İnfluenza</a:t>
            </a:r>
            <a:r>
              <a:rPr lang="tr-TR" sz="3200" b="1" dirty="0" smtClean="0">
                <a:solidFill>
                  <a:srgbClr val="0070C0"/>
                </a:solidFill>
              </a:rPr>
              <a:t> Sürveyansı Neden Yapılıyor?-1</a:t>
            </a:r>
            <a:endParaRPr lang="tr-TR" sz="3200" dirty="0"/>
          </a:p>
        </p:txBody>
      </p:sp>
    </p:spTree>
    <p:extLst>
      <p:ext uri="{BB962C8B-B14F-4D97-AF65-F5344CB8AC3E}">
        <p14:creationId xmlns="" xmlns:p14="http://schemas.microsoft.com/office/powerpoint/2010/main" val="35109416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a:xfrm>
            <a:off x="745588" y="2222694"/>
            <a:ext cx="11071274" cy="4246369"/>
          </a:xfrm>
        </p:spPr>
        <p:txBody>
          <a:bodyPr>
            <a:normAutofit lnSpcReduction="10000"/>
          </a:bodyPr>
          <a:lstStyle/>
          <a:p>
            <a:pPr eaLnBrk="1" hangingPunct="1">
              <a:spcBef>
                <a:spcPct val="0"/>
              </a:spcBef>
            </a:pPr>
            <a:endParaRPr lang="tr-TR" sz="2400" dirty="0"/>
          </a:p>
          <a:p>
            <a:pPr eaLnBrk="1" hangingPunct="1">
              <a:spcBef>
                <a:spcPct val="0"/>
              </a:spcBef>
            </a:pPr>
            <a:r>
              <a:rPr lang="tr-TR" sz="2400" b="1" dirty="0" err="1"/>
              <a:t>İnfluenza</a:t>
            </a:r>
            <a:r>
              <a:rPr lang="tr-TR" sz="2400" b="1" dirty="0"/>
              <a:t> açısından riskli grupların belirlenmesi ve takip edilmesi,</a:t>
            </a:r>
          </a:p>
          <a:p>
            <a:pPr eaLnBrk="1" hangingPunct="1">
              <a:spcBef>
                <a:spcPct val="0"/>
              </a:spcBef>
            </a:pPr>
            <a:endParaRPr lang="tr-TR" sz="2400" dirty="0"/>
          </a:p>
          <a:p>
            <a:pPr lvl="0"/>
            <a:r>
              <a:rPr lang="tr-TR" sz="2400" dirty="0"/>
              <a:t>Ağır/şiddetli </a:t>
            </a:r>
            <a:r>
              <a:rPr lang="tr-TR" sz="2400" dirty="0" err="1"/>
              <a:t>influenza</a:t>
            </a:r>
            <a:r>
              <a:rPr lang="tr-TR" sz="2400" dirty="0"/>
              <a:t> vakalarının değerlendirilmesi , </a:t>
            </a:r>
          </a:p>
          <a:p>
            <a:pPr lvl="0"/>
            <a:endParaRPr lang="tr-TR" sz="2000" dirty="0"/>
          </a:p>
          <a:p>
            <a:pPr lvl="0"/>
            <a:r>
              <a:rPr lang="tr-TR" sz="2400" dirty="0" err="1"/>
              <a:t>İnfluenza</a:t>
            </a:r>
            <a:r>
              <a:rPr lang="tr-TR" sz="2400" dirty="0"/>
              <a:t> nedeniyle hastane yatışlarının takip edilmesi ,</a:t>
            </a:r>
          </a:p>
          <a:p>
            <a:pPr lvl="0"/>
            <a:endParaRPr lang="tr-TR" sz="2400" dirty="0"/>
          </a:p>
          <a:p>
            <a:pPr lvl="0"/>
            <a:r>
              <a:rPr lang="tr-TR" sz="2400" dirty="0"/>
              <a:t>Yatışlardaki;</a:t>
            </a:r>
          </a:p>
          <a:p>
            <a:pPr marL="0" indent="0">
              <a:buNone/>
            </a:pPr>
            <a:r>
              <a:rPr lang="tr-TR" sz="1200" dirty="0"/>
              <a:t>	</a:t>
            </a:r>
            <a:r>
              <a:rPr lang="tr-TR" sz="1200" dirty="0" smtClean="0"/>
              <a:t>	</a:t>
            </a:r>
            <a:r>
              <a:rPr lang="tr-TR" sz="2000" dirty="0" smtClean="0"/>
              <a:t>*risk faktörlerinin takip </a:t>
            </a:r>
            <a:r>
              <a:rPr lang="tr-TR" sz="2000" dirty="0"/>
              <a:t>edilmesi, değerlendirilmesi, </a:t>
            </a:r>
          </a:p>
          <a:p>
            <a:pPr marL="0" indent="0">
              <a:buNone/>
            </a:pPr>
            <a:r>
              <a:rPr lang="tr-TR" sz="2000" dirty="0" smtClean="0"/>
              <a:t>	 	*hastalığın </a:t>
            </a:r>
            <a:r>
              <a:rPr lang="tr-TR" sz="2000" dirty="0"/>
              <a:t>şiddeti ve </a:t>
            </a:r>
            <a:r>
              <a:rPr lang="tr-TR" sz="2000" dirty="0" err="1"/>
              <a:t>mortalite</a:t>
            </a:r>
            <a:r>
              <a:rPr lang="tr-TR" sz="2000" dirty="0"/>
              <a:t> açısından yüksek risk gruplarının saptanması 	 </a:t>
            </a:r>
            <a:r>
              <a:rPr lang="tr-TR" sz="2000" dirty="0" smtClean="0"/>
              <a:t>		*virüs </a:t>
            </a:r>
            <a:r>
              <a:rPr lang="tr-TR" sz="2000" dirty="0" err="1"/>
              <a:t>suşları</a:t>
            </a:r>
            <a:r>
              <a:rPr lang="tr-TR" sz="2000" dirty="0"/>
              <a:t> ile olan ilişkisinin değerlendirilmesi.  </a:t>
            </a:r>
          </a:p>
          <a:p>
            <a:pPr eaLnBrk="1" hangingPunct="1">
              <a:spcBef>
                <a:spcPct val="0"/>
              </a:spcBef>
            </a:pPr>
            <a:endParaRPr lang="tr-TR" sz="1800" dirty="0"/>
          </a:p>
          <a:p>
            <a:pPr eaLnBrk="1" hangingPunct="1">
              <a:spcBef>
                <a:spcPct val="0"/>
              </a:spcBef>
            </a:pPr>
            <a:endParaRPr lang="tr-TR" sz="1200" dirty="0"/>
          </a:p>
          <a:p>
            <a:pPr marL="0" indent="0" eaLnBrk="1" hangingPunct="1">
              <a:spcBef>
                <a:spcPct val="0"/>
              </a:spcBef>
              <a:buNone/>
            </a:pPr>
            <a:endParaRPr lang="tr-TR" sz="1200" dirty="0"/>
          </a:p>
        </p:txBody>
      </p:sp>
      <p:sp>
        <p:nvSpPr>
          <p:cNvPr id="4" name="Slayt Numarası Yer Tutucusu 3"/>
          <p:cNvSpPr>
            <a:spLocks noGrp="1"/>
          </p:cNvSpPr>
          <p:nvPr>
            <p:ph type="sldNum" sz="quarter" idx="4294967295"/>
          </p:nvPr>
        </p:nvSpPr>
        <p:spPr/>
        <p:txBody>
          <a:bodyPr/>
          <a:lstStyle/>
          <a:p>
            <a:pPr>
              <a:defRPr/>
            </a:pPr>
            <a:fld id="{E7BE0805-33D9-4254-BCDA-6E67738847F2}" type="slidenum">
              <a:rPr lang="tr-TR" smtClean="0"/>
              <a:pPr>
                <a:defRPr/>
              </a:pPr>
              <a:t>25</a:t>
            </a:fld>
            <a:endParaRPr lang="tr-TR"/>
          </a:p>
        </p:txBody>
      </p:sp>
      <p:sp>
        <p:nvSpPr>
          <p:cNvPr id="7" name="Unvan 4"/>
          <p:cNvSpPr>
            <a:spLocks noGrp="1"/>
          </p:cNvSpPr>
          <p:nvPr>
            <p:ph type="title"/>
          </p:nvPr>
        </p:nvSpPr>
        <p:spPr>
          <a:xfrm>
            <a:off x="1825903" y="1239080"/>
            <a:ext cx="8049617" cy="548641"/>
          </a:xfrm>
        </p:spPr>
        <p:txBody>
          <a:bodyPr>
            <a:normAutofit fontScale="90000"/>
          </a:bodyPr>
          <a:lstStyle/>
          <a:p>
            <a:r>
              <a:rPr lang="tr-TR" sz="3600" b="1" dirty="0" err="1" smtClean="0">
                <a:solidFill>
                  <a:srgbClr val="0070C0"/>
                </a:solidFill>
              </a:rPr>
              <a:t>İnfluenza</a:t>
            </a:r>
            <a:r>
              <a:rPr lang="tr-TR" sz="3600" b="1" dirty="0" smtClean="0">
                <a:solidFill>
                  <a:srgbClr val="0070C0"/>
                </a:solidFill>
              </a:rPr>
              <a:t> Sürveyansı Neden Yapılıyor?-2</a:t>
            </a:r>
            <a:endParaRPr lang="tr-TR" sz="3600" dirty="0">
              <a:solidFill>
                <a:srgbClr val="0070C0"/>
              </a:solidFill>
            </a:endParaRPr>
          </a:p>
        </p:txBody>
      </p:sp>
    </p:spTree>
    <p:extLst>
      <p:ext uri="{BB962C8B-B14F-4D97-AF65-F5344CB8AC3E}">
        <p14:creationId xmlns="" xmlns:p14="http://schemas.microsoft.com/office/powerpoint/2010/main" val="13102329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8 İçerik Yer Tutucusu"/>
          <p:cNvSpPr>
            <a:spLocks noGrp="1"/>
          </p:cNvSpPr>
          <p:nvPr>
            <p:ph idx="1"/>
          </p:nvPr>
        </p:nvSpPr>
        <p:spPr bwMode="auto">
          <a:xfrm>
            <a:off x="719403" y="1302570"/>
            <a:ext cx="10465163" cy="5112568"/>
          </a:xfrm>
          <a:noFill/>
          <a:ln>
            <a:miter lim="800000"/>
            <a:headEnd/>
            <a:tailEnd/>
          </a:ln>
        </p:spPr>
        <p:txBody>
          <a:bodyPr vert="horz" wrap="square" lIns="91440" tIns="45720" rIns="91440" bIns="45720" numCol="1" anchor="t" anchorCtr="0" compatLnSpc="1">
            <a:prstTxWarp prst="textNoShape">
              <a:avLst/>
            </a:prstTxWarp>
          </a:bodyPr>
          <a:lstStyle/>
          <a:p>
            <a:pPr marL="400050" algn="just" eaLnBrk="1" hangingPunct="1"/>
            <a:endParaRPr lang="tr-TR" sz="2000" dirty="0" smtClean="0"/>
          </a:p>
          <a:p>
            <a:pPr marL="400050" algn="just" eaLnBrk="1" hangingPunct="1"/>
            <a:endParaRPr lang="tr-TR" sz="2000" dirty="0" smtClean="0"/>
          </a:p>
          <a:p>
            <a:pPr marL="400050" algn="just" eaLnBrk="1" hangingPunct="1"/>
            <a:r>
              <a:rPr lang="tr-TR" sz="2400" dirty="0" smtClean="0"/>
              <a:t>Numune </a:t>
            </a:r>
            <a:r>
              <a:rPr lang="tr-TR" sz="2400" dirty="0"/>
              <a:t>sonuçları da </a:t>
            </a:r>
            <a:r>
              <a:rPr lang="tr-TR" sz="2400" dirty="0" err="1" smtClean="0"/>
              <a:t>İnfluenza</a:t>
            </a:r>
            <a:r>
              <a:rPr lang="tr-TR" sz="2400" dirty="0" smtClean="0"/>
              <a:t> </a:t>
            </a:r>
            <a:r>
              <a:rPr lang="tr-TR" sz="2400" dirty="0"/>
              <a:t>alt tiplerine ve diğer solunum yolları etkenlerine göre değerlendirilmektedir</a:t>
            </a:r>
            <a:r>
              <a:rPr lang="tr-TR" sz="2400" dirty="0" smtClean="0"/>
              <a:t>.</a:t>
            </a:r>
          </a:p>
          <a:p>
            <a:pPr marL="400050" algn="just" eaLnBrk="1" hangingPunct="1">
              <a:buNone/>
            </a:pPr>
            <a:r>
              <a:rPr lang="tr-TR" sz="2400" dirty="0" smtClean="0"/>
              <a:t>		- </a:t>
            </a:r>
            <a:r>
              <a:rPr lang="tr-TR" sz="2400" dirty="0" err="1" smtClean="0"/>
              <a:t>İnfluenza</a:t>
            </a:r>
            <a:r>
              <a:rPr lang="tr-TR" sz="2400" dirty="0" smtClean="0"/>
              <a:t> A/H1N1</a:t>
            </a:r>
          </a:p>
          <a:p>
            <a:pPr marL="400050" algn="just" eaLnBrk="1" hangingPunct="1">
              <a:buNone/>
            </a:pPr>
            <a:r>
              <a:rPr lang="tr-TR" sz="2400" dirty="0" smtClean="0"/>
              <a:t>		- </a:t>
            </a:r>
            <a:r>
              <a:rPr lang="tr-TR" sz="2400" dirty="0" err="1" smtClean="0"/>
              <a:t>İnfluenza</a:t>
            </a:r>
            <a:r>
              <a:rPr lang="tr-TR" sz="2400" dirty="0" smtClean="0"/>
              <a:t> A/H3N2</a:t>
            </a:r>
          </a:p>
          <a:p>
            <a:pPr marL="400050" algn="just" eaLnBrk="1" hangingPunct="1">
              <a:buNone/>
            </a:pPr>
            <a:r>
              <a:rPr lang="tr-TR" sz="2400" dirty="0" smtClean="0"/>
              <a:t>		- </a:t>
            </a:r>
            <a:r>
              <a:rPr lang="tr-TR" sz="2400" dirty="0" err="1" smtClean="0"/>
              <a:t>İnfluenza</a:t>
            </a:r>
            <a:r>
              <a:rPr lang="tr-TR" sz="2400" dirty="0" smtClean="0"/>
              <a:t> B </a:t>
            </a:r>
          </a:p>
          <a:p>
            <a:pPr marL="400050" algn="just" eaLnBrk="1" hangingPunct="1"/>
            <a:endParaRPr lang="tr-TR" sz="2400" dirty="0"/>
          </a:p>
          <a:p>
            <a:pPr marL="400050" algn="just" eaLnBrk="1" hangingPunct="1"/>
            <a:r>
              <a:rPr lang="tr-TR" sz="2400" dirty="0" err="1"/>
              <a:t>İnfluenza</a:t>
            </a:r>
            <a:r>
              <a:rPr lang="tr-TR" sz="2400" dirty="0"/>
              <a:t> </a:t>
            </a:r>
            <a:r>
              <a:rPr lang="tr-TR" sz="2400" dirty="0" smtClean="0"/>
              <a:t>virüsü dışında </a:t>
            </a:r>
            <a:endParaRPr lang="tr-TR" sz="2400" dirty="0"/>
          </a:p>
          <a:p>
            <a:pPr marL="400050" algn="just" eaLnBrk="1" hangingPunct="1">
              <a:buNone/>
            </a:pPr>
            <a:r>
              <a:rPr lang="tr-TR" sz="2400" dirty="0" smtClean="0"/>
              <a:t>		- RSV</a:t>
            </a:r>
            <a:r>
              <a:rPr lang="tr-TR" sz="2400" dirty="0"/>
              <a:t>, </a:t>
            </a:r>
            <a:r>
              <a:rPr lang="tr-TR" sz="2400" dirty="0" err="1"/>
              <a:t>Rhinovirus</a:t>
            </a:r>
            <a:r>
              <a:rPr lang="tr-TR" sz="2400" dirty="0"/>
              <a:t>, </a:t>
            </a:r>
            <a:r>
              <a:rPr lang="tr-TR" sz="2400" dirty="0" err="1"/>
              <a:t>Adenovirus</a:t>
            </a:r>
            <a:r>
              <a:rPr lang="tr-TR" sz="2400" dirty="0"/>
              <a:t>, </a:t>
            </a:r>
            <a:r>
              <a:rPr lang="tr-TR" sz="2400" dirty="0" err="1"/>
              <a:t>Parainfluenza</a:t>
            </a:r>
            <a:r>
              <a:rPr lang="tr-TR" sz="2400" dirty="0"/>
              <a:t>, </a:t>
            </a:r>
            <a:r>
              <a:rPr lang="tr-TR" sz="2400" dirty="0" err="1"/>
              <a:t>Coronavirus</a:t>
            </a:r>
            <a:r>
              <a:rPr lang="tr-TR" sz="2400" dirty="0"/>
              <a:t>, Human Boca </a:t>
            </a:r>
            <a:r>
              <a:rPr lang="tr-TR" sz="2400" dirty="0" err="1"/>
              <a:t>Virus</a:t>
            </a:r>
            <a:r>
              <a:rPr lang="tr-TR" sz="2400" dirty="0"/>
              <a:t>, </a:t>
            </a:r>
            <a:r>
              <a:rPr lang="tr-TR" sz="2400" dirty="0" err="1" smtClean="0"/>
              <a:t>Enterovirus</a:t>
            </a:r>
            <a:r>
              <a:rPr lang="tr-TR" sz="2400" dirty="0" smtClean="0"/>
              <a:t>, Human </a:t>
            </a:r>
            <a:r>
              <a:rPr lang="tr-TR" sz="2400" dirty="0" err="1" smtClean="0"/>
              <a:t>Metapneumovirus</a:t>
            </a:r>
            <a:r>
              <a:rPr lang="tr-TR" sz="2400" dirty="0" smtClean="0"/>
              <a:t>, </a:t>
            </a:r>
            <a:r>
              <a:rPr lang="tr-TR" sz="2400" dirty="0" err="1" smtClean="0"/>
              <a:t>Mycoplasma</a:t>
            </a:r>
            <a:r>
              <a:rPr lang="tr-TR" sz="2400" dirty="0" smtClean="0"/>
              <a:t> </a:t>
            </a:r>
            <a:r>
              <a:rPr lang="tr-TR" sz="2400" dirty="0" err="1" smtClean="0"/>
              <a:t>Pneumonia</a:t>
            </a:r>
            <a:r>
              <a:rPr lang="tr-TR" sz="2400" dirty="0" smtClean="0"/>
              <a:t> </a:t>
            </a:r>
            <a:r>
              <a:rPr lang="tr-TR" sz="2400" dirty="0"/>
              <a:t>ve </a:t>
            </a:r>
            <a:r>
              <a:rPr lang="tr-TR" sz="2400" dirty="0" err="1"/>
              <a:t>Parechovirus</a:t>
            </a:r>
            <a:endParaRPr lang="tr-TR" sz="2400" dirty="0"/>
          </a:p>
          <a:p>
            <a:pPr marL="400050" eaLnBrk="1" hangingPunct="1"/>
            <a:endParaRPr lang="tr-TR" sz="2000" dirty="0"/>
          </a:p>
          <a:p>
            <a:pPr marL="400050" eaLnBrk="1" hangingPunct="1"/>
            <a:endParaRPr lang="tr-TR" sz="2000" b="1" dirty="0"/>
          </a:p>
        </p:txBody>
      </p:sp>
      <p:sp>
        <p:nvSpPr>
          <p:cNvPr id="22530" name="1 Başlık"/>
          <p:cNvSpPr>
            <a:spLocks noGrp="1"/>
          </p:cNvSpPr>
          <p:nvPr>
            <p:ph type="title"/>
          </p:nvPr>
        </p:nvSpPr>
        <p:spPr bwMode="auto">
          <a:xfrm>
            <a:off x="476251" y="892629"/>
            <a:ext cx="11049000" cy="77288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GB" sz="3600" b="1" dirty="0" err="1">
                <a:solidFill>
                  <a:srgbClr val="0070C0"/>
                </a:solidFill>
              </a:rPr>
              <a:t>Türkiye</a:t>
            </a:r>
            <a:r>
              <a:rPr lang="tr-TR" sz="3600" b="1" dirty="0">
                <a:solidFill>
                  <a:srgbClr val="0070C0"/>
                </a:solidFill>
              </a:rPr>
              <a:t>’de</a:t>
            </a:r>
            <a:r>
              <a:rPr lang="en-GB" sz="3600" b="1" dirty="0">
                <a:solidFill>
                  <a:srgbClr val="0070C0"/>
                </a:solidFill>
              </a:rPr>
              <a:t> İnfluenza </a:t>
            </a:r>
            <a:r>
              <a:rPr lang="tr-TR" sz="3600" b="1" dirty="0" err="1" smtClean="0">
                <a:solidFill>
                  <a:srgbClr val="0070C0"/>
                </a:solidFill>
              </a:rPr>
              <a:t>Sürveyansı</a:t>
            </a:r>
            <a:r>
              <a:rPr lang="tr-TR" sz="3600" b="1" dirty="0" smtClean="0">
                <a:solidFill>
                  <a:srgbClr val="0070C0"/>
                </a:solidFill>
              </a:rPr>
              <a:t> (2015-2016)</a:t>
            </a:r>
            <a:endParaRPr lang="tr-TR" sz="3600" dirty="0" smtClean="0">
              <a:solidFill>
                <a:srgbClr val="0070C0"/>
              </a:solidFill>
            </a:endParaRPr>
          </a:p>
        </p:txBody>
      </p:sp>
    </p:spTree>
    <p:extLst>
      <p:ext uri="{BB962C8B-B14F-4D97-AF65-F5344CB8AC3E}">
        <p14:creationId xmlns="" xmlns:p14="http://schemas.microsoft.com/office/powerpoint/2010/main" val="24162336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dirty="0"/>
              <a:t/>
            </a:r>
            <a:br>
              <a:rPr lang="tr-TR" sz="4000" dirty="0"/>
            </a:br>
            <a:r>
              <a:rPr lang="tr-TR" sz="3600" b="1" dirty="0">
                <a:solidFill>
                  <a:srgbClr val="0070C0"/>
                </a:solidFill>
              </a:rPr>
              <a:t>Türkiye’de </a:t>
            </a:r>
            <a:r>
              <a:rPr lang="tr-TR" sz="3600" b="1" dirty="0" err="1">
                <a:solidFill>
                  <a:srgbClr val="0070C0"/>
                </a:solidFill>
              </a:rPr>
              <a:t>İnfluenza</a:t>
            </a:r>
            <a:r>
              <a:rPr lang="tr-TR" sz="3600" b="1" dirty="0">
                <a:solidFill>
                  <a:srgbClr val="0070C0"/>
                </a:solidFill>
              </a:rPr>
              <a:t> </a:t>
            </a:r>
            <a:r>
              <a:rPr lang="tr-TR" sz="3600" b="1" dirty="0" err="1">
                <a:solidFill>
                  <a:srgbClr val="0070C0"/>
                </a:solidFill>
              </a:rPr>
              <a:t>Sürveyansı</a:t>
            </a:r>
            <a:endParaRPr lang="tr-TR" sz="3600" b="1" dirty="0">
              <a:solidFill>
                <a:srgbClr val="0070C0"/>
              </a:solidFill>
            </a:endParaRPr>
          </a:p>
        </p:txBody>
      </p:sp>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27</a:t>
            </a:fld>
            <a:endParaRPr lang="tr-TR"/>
          </a:p>
        </p:txBody>
      </p:sp>
      <p:grpSp>
        <p:nvGrpSpPr>
          <p:cNvPr id="10" name="Grup 9"/>
          <p:cNvGrpSpPr/>
          <p:nvPr/>
        </p:nvGrpSpPr>
        <p:grpSpPr>
          <a:xfrm>
            <a:off x="4151784" y="1628800"/>
            <a:ext cx="4104456" cy="576064"/>
            <a:chOff x="2627784" y="1628800"/>
            <a:chExt cx="4104456" cy="576064"/>
          </a:xfrm>
        </p:grpSpPr>
        <p:sp>
          <p:nvSpPr>
            <p:cNvPr id="7" name="Dikdörtgen 6"/>
            <p:cNvSpPr/>
            <p:nvPr/>
          </p:nvSpPr>
          <p:spPr>
            <a:xfrm>
              <a:off x="2627784" y="1628800"/>
              <a:ext cx="4104456" cy="576064"/>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Metin kutusu 8"/>
            <p:cNvSpPr txBox="1"/>
            <p:nvPr/>
          </p:nvSpPr>
          <p:spPr>
            <a:xfrm>
              <a:off x="2843808" y="1772816"/>
              <a:ext cx="3709392" cy="369332"/>
            </a:xfrm>
            <a:prstGeom prst="rect">
              <a:avLst/>
            </a:prstGeom>
            <a:noFill/>
          </p:spPr>
          <p:txBody>
            <a:bodyPr wrap="square" rtlCol="0">
              <a:spAutoFit/>
            </a:bodyPr>
            <a:lstStyle/>
            <a:p>
              <a:pPr algn="ctr"/>
              <a:r>
                <a:rPr lang="tr-TR" dirty="0" smtClean="0"/>
                <a:t>İNFLUENZA SÜRVEYANSI</a:t>
              </a:r>
              <a:endParaRPr lang="tr-TR" dirty="0"/>
            </a:p>
          </p:txBody>
        </p:sp>
      </p:grpSp>
      <p:cxnSp>
        <p:nvCxnSpPr>
          <p:cNvPr id="12" name="Düz Ok Bağlayıcısı 11"/>
          <p:cNvCxnSpPr/>
          <p:nvPr/>
        </p:nvCxnSpPr>
        <p:spPr>
          <a:xfrm flipH="1">
            <a:off x="4367808" y="2276872"/>
            <a:ext cx="720080" cy="864096"/>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cxnSp>
        <p:nvCxnSpPr>
          <p:cNvPr id="13" name="Düz Ok Bağlayıcısı 12"/>
          <p:cNvCxnSpPr/>
          <p:nvPr/>
        </p:nvCxnSpPr>
        <p:spPr>
          <a:xfrm>
            <a:off x="6922582" y="2293248"/>
            <a:ext cx="829603" cy="991737"/>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grpSp>
        <p:nvGrpSpPr>
          <p:cNvPr id="18" name="Grup 17"/>
          <p:cNvGrpSpPr/>
          <p:nvPr/>
        </p:nvGrpSpPr>
        <p:grpSpPr>
          <a:xfrm>
            <a:off x="2205298" y="3293370"/>
            <a:ext cx="2762567" cy="1115993"/>
            <a:chOff x="2627784" y="1628800"/>
            <a:chExt cx="4104456" cy="576064"/>
          </a:xfrm>
        </p:grpSpPr>
        <p:sp>
          <p:nvSpPr>
            <p:cNvPr id="19" name="Dikdörtgen 18"/>
            <p:cNvSpPr/>
            <p:nvPr/>
          </p:nvSpPr>
          <p:spPr>
            <a:xfrm>
              <a:off x="2627784" y="1628800"/>
              <a:ext cx="4104456" cy="576064"/>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Metin kutusu 19"/>
            <p:cNvSpPr txBox="1"/>
            <p:nvPr/>
          </p:nvSpPr>
          <p:spPr>
            <a:xfrm>
              <a:off x="2843808" y="1772816"/>
              <a:ext cx="3709392" cy="333629"/>
            </a:xfrm>
            <a:prstGeom prst="rect">
              <a:avLst/>
            </a:prstGeom>
            <a:noFill/>
          </p:spPr>
          <p:txBody>
            <a:bodyPr wrap="square" rtlCol="0">
              <a:spAutoFit/>
            </a:bodyPr>
            <a:lstStyle/>
            <a:p>
              <a:pPr algn="ctr"/>
              <a:r>
                <a:rPr lang="tr-TR" dirty="0" err="1" smtClean="0"/>
                <a:t>Sentinel</a:t>
              </a:r>
              <a:r>
                <a:rPr lang="tr-TR" dirty="0" smtClean="0"/>
                <a:t> </a:t>
              </a:r>
              <a:r>
                <a:rPr lang="tr-TR" dirty="0" err="1" smtClean="0"/>
                <a:t>İnfluenza</a:t>
              </a:r>
              <a:r>
                <a:rPr lang="tr-TR" dirty="0" smtClean="0"/>
                <a:t> </a:t>
              </a:r>
              <a:r>
                <a:rPr lang="tr-TR" dirty="0" err="1" smtClean="0"/>
                <a:t>Sürveyansı</a:t>
              </a:r>
              <a:endParaRPr lang="tr-TR" dirty="0"/>
            </a:p>
          </p:txBody>
        </p:sp>
      </p:grpSp>
      <p:grpSp>
        <p:nvGrpSpPr>
          <p:cNvPr id="21" name="Grup 20"/>
          <p:cNvGrpSpPr/>
          <p:nvPr/>
        </p:nvGrpSpPr>
        <p:grpSpPr>
          <a:xfrm>
            <a:off x="6434077" y="3302966"/>
            <a:ext cx="2762567" cy="1115993"/>
            <a:chOff x="2627784" y="1628800"/>
            <a:chExt cx="4104456" cy="576064"/>
          </a:xfrm>
        </p:grpSpPr>
        <p:sp>
          <p:nvSpPr>
            <p:cNvPr id="22" name="Dikdörtgen 21"/>
            <p:cNvSpPr/>
            <p:nvPr/>
          </p:nvSpPr>
          <p:spPr>
            <a:xfrm>
              <a:off x="2627784" y="1628800"/>
              <a:ext cx="4104456" cy="576064"/>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3" name="Metin kutusu 22"/>
            <p:cNvSpPr txBox="1"/>
            <p:nvPr/>
          </p:nvSpPr>
          <p:spPr>
            <a:xfrm>
              <a:off x="2843808" y="1772816"/>
              <a:ext cx="3709392" cy="333629"/>
            </a:xfrm>
            <a:prstGeom prst="rect">
              <a:avLst/>
            </a:prstGeom>
            <a:noFill/>
          </p:spPr>
          <p:txBody>
            <a:bodyPr wrap="square" rtlCol="0">
              <a:spAutoFit/>
            </a:bodyPr>
            <a:lstStyle/>
            <a:p>
              <a:pPr algn="ctr"/>
              <a:r>
                <a:rPr lang="tr-TR" dirty="0" err="1" smtClean="0"/>
                <a:t>Non-Sentinel</a:t>
              </a:r>
              <a:r>
                <a:rPr lang="tr-TR" dirty="0" smtClean="0"/>
                <a:t> </a:t>
              </a:r>
              <a:r>
                <a:rPr lang="tr-TR" dirty="0" err="1" smtClean="0"/>
                <a:t>İnfluenza</a:t>
              </a:r>
              <a:r>
                <a:rPr lang="tr-TR" dirty="0" smtClean="0"/>
                <a:t> </a:t>
              </a:r>
              <a:r>
                <a:rPr lang="tr-TR" dirty="0" err="1" smtClean="0"/>
                <a:t>Sürveyansı</a:t>
              </a:r>
              <a:endParaRPr lang="tr-TR" dirty="0"/>
            </a:p>
          </p:txBody>
        </p:sp>
      </p:grpSp>
      <p:grpSp>
        <p:nvGrpSpPr>
          <p:cNvPr id="24" name="Grup 23"/>
          <p:cNvGrpSpPr/>
          <p:nvPr/>
        </p:nvGrpSpPr>
        <p:grpSpPr>
          <a:xfrm>
            <a:off x="1703513" y="5007797"/>
            <a:ext cx="1754455" cy="725460"/>
            <a:chOff x="2627784" y="1628800"/>
            <a:chExt cx="4104456" cy="576064"/>
          </a:xfrm>
        </p:grpSpPr>
        <p:sp>
          <p:nvSpPr>
            <p:cNvPr id="25" name="Dikdörtgen 24"/>
            <p:cNvSpPr/>
            <p:nvPr/>
          </p:nvSpPr>
          <p:spPr>
            <a:xfrm>
              <a:off x="2627784" y="1628800"/>
              <a:ext cx="4104456" cy="576064"/>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Metin kutusu 25"/>
            <p:cNvSpPr txBox="1"/>
            <p:nvPr/>
          </p:nvSpPr>
          <p:spPr>
            <a:xfrm>
              <a:off x="2857684" y="1683077"/>
              <a:ext cx="3588498" cy="513230"/>
            </a:xfrm>
            <a:prstGeom prst="rect">
              <a:avLst/>
            </a:prstGeom>
            <a:noFill/>
          </p:spPr>
          <p:txBody>
            <a:bodyPr wrap="square" rtlCol="0">
              <a:spAutoFit/>
            </a:bodyPr>
            <a:lstStyle/>
            <a:p>
              <a:pPr algn="ctr"/>
              <a:r>
                <a:rPr lang="tr-TR" dirty="0" smtClean="0"/>
                <a:t>ILI /IBH/GBH </a:t>
              </a:r>
              <a:r>
                <a:rPr lang="tr-TR" dirty="0" err="1" smtClean="0"/>
                <a:t>Sürveyansı</a:t>
              </a:r>
              <a:endParaRPr lang="tr-TR" dirty="0"/>
            </a:p>
          </p:txBody>
        </p:sp>
      </p:grpSp>
      <p:grpSp>
        <p:nvGrpSpPr>
          <p:cNvPr id="28" name="Grup 27"/>
          <p:cNvGrpSpPr/>
          <p:nvPr/>
        </p:nvGrpSpPr>
        <p:grpSpPr>
          <a:xfrm>
            <a:off x="4125522" y="5013176"/>
            <a:ext cx="1754455" cy="725460"/>
            <a:chOff x="2627784" y="1628800"/>
            <a:chExt cx="4104456" cy="576064"/>
          </a:xfrm>
        </p:grpSpPr>
        <p:sp>
          <p:nvSpPr>
            <p:cNvPr id="29" name="Dikdörtgen 28"/>
            <p:cNvSpPr/>
            <p:nvPr/>
          </p:nvSpPr>
          <p:spPr>
            <a:xfrm>
              <a:off x="2627784" y="1628800"/>
              <a:ext cx="4104456" cy="576064"/>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Metin kutusu 29"/>
            <p:cNvSpPr txBox="1"/>
            <p:nvPr/>
          </p:nvSpPr>
          <p:spPr>
            <a:xfrm>
              <a:off x="2857684" y="1683077"/>
              <a:ext cx="3588498" cy="513230"/>
            </a:xfrm>
            <a:prstGeom prst="rect">
              <a:avLst/>
            </a:prstGeom>
            <a:noFill/>
          </p:spPr>
          <p:txBody>
            <a:bodyPr wrap="square" rtlCol="0">
              <a:spAutoFit/>
            </a:bodyPr>
            <a:lstStyle/>
            <a:p>
              <a:pPr algn="ctr"/>
              <a:r>
                <a:rPr lang="tr-TR" dirty="0" smtClean="0"/>
                <a:t>SARI </a:t>
              </a:r>
              <a:r>
                <a:rPr lang="tr-TR" dirty="0" err="1" smtClean="0"/>
                <a:t>Sürveyansı</a:t>
              </a:r>
              <a:endParaRPr lang="tr-TR" dirty="0"/>
            </a:p>
          </p:txBody>
        </p:sp>
      </p:grpSp>
      <p:cxnSp>
        <p:nvCxnSpPr>
          <p:cNvPr id="31" name="Düz Ok Bağlayıcısı 30"/>
          <p:cNvCxnSpPr/>
          <p:nvPr/>
        </p:nvCxnSpPr>
        <p:spPr>
          <a:xfrm flipH="1">
            <a:off x="2313568" y="4520731"/>
            <a:ext cx="274218" cy="452890"/>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cxnSp>
        <p:nvCxnSpPr>
          <p:cNvPr id="34" name="Düz Ok Bağlayıcısı 33"/>
          <p:cNvCxnSpPr/>
          <p:nvPr/>
        </p:nvCxnSpPr>
        <p:spPr>
          <a:xfrm>
            <a:off x="4468378" y="4509120"/>
            <a:ext cx="331478" cy="483802"/>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
        <p:nvSpPr>
          <p:cNvPr id="3" name="Metin kutusu 2"/>
          <p:cNvSpPr txBox="1"/>
          <p:nvPr/>
        </p:nvSpPr>
        <p:spPr>
          <a:xfrm>
            <a:off x="1801781" y="6021289"/>
            <a:ext cx="9062161" cy="646331"/>
          </a:xfrm>
          <a:prstGeom prst="rect">
            <a:avLst/>
          </a:prstGeom>
          <a:noFill/>
        </p:spPr>
        <p:txBody>
          <a:bodyPr wrap="square" rtlCol="0">
            <a:spAutoFit/>
          </a:bodyPr>
          <a:lstStyle/>
          <a:p>
            <a:r>
              <a:rPr lang="tr-TR" b="1" dirty="0" smtClean="0"/>
              <a:t>ILI/ IBH/ GBH: </a:t>
            </a:r>
            <a:r>
              <a:rPr lang="tr-TR" dirty="0" err="1" smtClean="0"/>
              <a:t>Influenza</a:t>
            </a:r>
            <a:r>
              <a:rPr lang="tr-TR" dirty="0" smtClean="0"/>
              <a:t> Benzeri Hastalık/Grip Benzeri Hastalık </a:t>
            </a:r>
          </a:p>
          <a:p>
            <a:r>
              <a:rPr lang="tr-TR" b="1" dirty="0" smtClean="0"/>
              <a:t>SARI (Severe </a:t>
            </a:r>
            <a:r>
              <a:rPr lang="tr-TR" b="1" dirty="0" err="1" smtClean="0"/>
              <a:t>Acute</a:t>
            </a:r>
            <a:r>
              <a:rPr lang="tr-TR" b="1" dirty="0" smtClean="0"/>
              <a:t> </a:t>
            </a:r>
            <a:r>
              <a:rPr lang="tr-TR" b="1" dirty="0" err="1" smtClean="0"/>
              <a:t>Respiratory</a:t>
            </a:r>
            <a:r>
              <a:rPr lang="tr-TR" b="1" dirty="0" smtClean="0"/>
              <a:t> </a:t>
            </a:r>
            <a:r>
              <a:rPr lang="tr-TR" b="1" dirty="0" err="1" smtClean="0"/>
              <a:t>İnfections</a:t>
            </a:r>
            <a:r>
              <a:rPr lang="tr-TR" b="1" dirty="0" smtClean="0"/>
              <a:t>): </a:t>
            </a:r>
            <a:r>
              <a:rPr lang="tr-TR" dirty="0" smtClean="0"/>
              <a:t>Ağır Akut Solunum Yolu Enfeksiyonları </a:t>
            </a:r>
          </a:p>
        </p:txBody>
      </p:sp>
    </p:spTree>
    <p:extLst>
      <p:ext uri="{BB962C8B-B14F-4D97-AF65-F5344CB8AC3E}">
        <p14:creationId xmlns="" xmlns:p14="http://schemas.microsoft.com/office/powerpoint/2010/main" val="200147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ppt_x"/>
                                          </p:val>
                                        </p:tav>
                                        <p:tav tm="100000">
                                          <p:val>
                                            <p:strVal val="#ppt_x"/>
                                          </p:val>
                                        </p:tav>
                                      </p:tavLst>
                                    </p:anim>
                                    <p:anim calcmode="lin" valueType="num">
                                      <p:cBhvr additive="base">
                                        <p:cTn id="3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normAutofit fontScale="90000"/>
          </a:bodyPr>
          <a:lstStyle/>
          <a:p>
            <a:r>
              <a:rPr lang="tr-TR" b="1" dirty="0" smtClean="0"/>
              <a:t> </a:t>
            </a:r>
            <a:br>
              <a:rPr lang="tr-TR" b="1" dirty="0" smtClean="0"/>
            </a:br>
            <a:r>
              <a:rPr lang="en-GB" sz="4000" b="1" dirty="0" err="1">
                <a:solidFill>
                  <a:srgbClr val="0070C0"/>
                </a:solidFill>
              </a:rPr>
              <a:t>Türkiye</a:t>
            </a:r>
            <a:r>
              <a:rPr lang="tr-TR" sz="4000" b="1" dirty="0">
                <a:solidFill>
                  <a:srgbClr val="0070C0"/>
                </a:solidFill>
              </a:rPr>
              <a:t>’de</a:t>
            </a:r>
            <a:r>
              <a:rPr lang="en-GB" sz="4000" b="1" dirty="0">
                <a:solidFill>
                  <a:srgbClr val="0070C0"/>
                </a:solidFill>
              </a:rPr>
              <a:t> İnfluenza </a:t>
            </a:r>
            <a:r>
              <a:rPr lang="tr-TR" sz="4000" b="1" dirty="0">
                <a:solidFill>
                  <a:srgbClr val="0070C0"/>
                </a:solidFill>
              </a:rPr>
              <a:t>Sürveyansı -</a:t>
            </a:r>
            <a:r>
              <a:rPr lang="tr-TR" sz="4000" b="1" dirty="0" smtClean="0">
                <a:solidFill>
                  <a:srgbClr val="0070C0"/>
                </a:solidFill>
              </a:rPr>
              <a:t>ILI</a:t>
            </a:r>
            <a:endParaRPr lang="tr-TR" sz="4000" b="1" dirty="0">
              <a:solidFill>
                <a:srgbClr val="0070C0"/>
              </a:solidFill>
            </a:endParaRPr>
          </a:p>
        </p:txBody>
      </p:sp>
      <p:sp>
        <p:nvSpPr>
          <p:cNvPr id="2" name="İçerik Yer Tutucusu 1"/>
          <p:cNvSpPr>
            <a:spLocks noGrp="1"/>
          </p:cNvSpPr>
          <p:nvPr>
            <p:ph idx="1"/>
          </p:nvPr>
        </p:nvSpPr>
        <p:spPr/>
        <p:txBody>
          <a:bodyPr/>
          <a:lstStyle/>
          <a:p>
            <a:r>
              <a:rPr lang="tr-TR" sz="2400" dirty="0"/>
              <a:t>2005 yılından bu yana </a:t>
            </a:r>
            <a:r>
              <a:rPr lang="tr-TR" sz="2400" dirty="0" err="1"/>
              <a:t>sentinel</a:t>
            </a:r>
            <a:r>
              <a:rPr lang="tr-TR" sz="2400" dirty="0"/>
              <a:t> </a:t>
            </a:r>
            <a:r>
              <a:rPr lang="tr-TR" sz="2400" dirty="0" smtClean="0"/>
              <a:t>ILI </a:t>
            </a:r>
            <a:r>
              <a:rPr lang="tr-TR" sz="2400" dirty="0"/>
              <a:t>Sürveyansı</a:t>
            </a:r>
          </a:p>
          <a:p>
            <a:r>
              <a:rPr lang="tr-TR" sz="2400" dirty="0"/>
              <a:t>17 ilden 180 aile hekimi (6 laboratuvar)</a:t>
            </a:r>
          </a:p>
        </p:txBody>
      </p:sp>
      <p:sp>
        <p:nvSpPr>
          <p:cNvPr id="4" name="Slayt Numarası Yer Tutucusu 3"/>
          <p:cNvSpPr>
            <a:spLocks noGrp="1"/>
          </p:cNvSpPr>
          <p:nvPr>
            <p:ph type="sldNum" sz="quarter" idx="4294967295"/>
          </p:nvPr>
        </p:nvSpPr>
        <p:spPr/>
        <p:txBody>
          <a:bodyPr/>
          <a:lstStyle/>
          <a:p>
            <a:pPr>
              <a:defRPr/>
            </a:pPr>
            <a:fld id="{E7BE0805-33D9-4254-BCDA-6E67738847F2}" type="slidenum">
              <a:rPr lang="tr-TR" smtClean="0"/>
              <a:pPr>
                <a:defRPr/>
              </a:pPr>
              <a:t>28</a:t>
            </a:fld>
            <a:endParaRPr lang="tr-TR"/>
          </a:p>
        </p:txBody>
      </p:sp>
      <p:sp>
        <p:nvSpPr>
          <p:cNvPr id="18" name="Text Box 7"/>
          <p:cNvSpPr txBox="1">
            <a:spLocks noChangeArrowheads="1"/>
          </p:cNvSpPr>
          <p:nvPr/>
        </p:nvSpPr>
        <p:spPr bwMode="auto">
          <a:xfrm>
            <a:off x="8904313" y="1773238"/>
            <a:ext cx="1089337" cy="3754874"/>
          </a:xfrm>
          <a:prstGeom prst="rect">
            <a:avLst/>
          </a:prstGeom>
          <a:noFill/>
          <a:ln w="9525">
            <a:noFill/>
            <a:miter lim="800000"/>
            <a:headEnd/>
            <a:tailEnd/>
          </a:ln>
        </p:spPr>
        <p:txBody>
          <a:bodyPr wrap="none">
            <a:spAutoFit/>
          </a:bodyPr>
          <a:lstStyle/>
          <a:p>
            <a:pPr fontAlgn="auto">
              <a:spcBef>
                <a:spcPts val="0"/>
              </a:spcBef>
              <a:spcAft>
                <a:spcPts val="0"/>
              </a:spcAft>
            </a:pPr>
            <a:r>
              <a:rPr lang="tr-TR" sz="1400" b="1" dirty="0">
                <a:solidFill>
                  <a:prstClr val="black"/>
                </a:solidFill>
              </a:rPr>
              <a:t>ADANA</a:t>
            </a:r>
          </a:p>
          <a:p>
            <a:pPr fontAlgn="auto">
              <a:spcBef>
                <a:spcPts val="0"/>
              </a:spcBef>
              <a:spcAft>
                <a:spcPts val="0"/>
              </a:spcAft>
            </a:pPr>
            <a:r>
              <a:rPr lang="tr-TR" sz="1400" b="1" dirty="0">
                <a:solidFill>
                  <a:prstClr val="black"/>
                </a:solidFill>
              </a:rPr>
              <a:t>ANKARA</a:t>
            </a:r>
          </a:p>
          <a:p>
            <a:pPr fontAlgn="auto">
              <a:spcBef>
                <a:spcPts val="0"/>
              </a:spcBef>
              <a:spcAft>
                <a:spcPts val="0"/>
              </a:spcAft>
            </a:pPr>
            <a:r>
              <a:rPr lang="tr-TR" sz="1400" b="1" dirty="0">
                <a:solidFill>
                  <a:prstClr val="black"/>
                </a:solidFill>
              </a:rPr>
              <a:t>ANTALYA</a:t>
            </a:r>
          </a:p>
          <a:p>
            <a:pPr fontAlgn="auto">
              <a:spcBef>
                <a:spcPts val="0"/>
              </a:spcBef>
              <a:spcAft>
                <a:spcPts val="0"/>
              </a:spcAft>
            </a:pPr>
            <a:r>
              <a:rPr lang="tr-TR" sz="1400" b="1" dirty="0">
                <a:solidFill>
                  <a:prstClr val="black"/>
                </a:solidFill>
              </a:rPr>
              <a:t>BURSA</a:t>
            </a:r>
          </a:p>
          <a:p>
            <a:pPr fontAlgn="auto">
              <a:spcBef>
                <a:spcPts val="0"/>
              </a:spcBef>
              <a:spcAft>
                <a:spcPts val="0"/>
              </a:spcAft>
            </a:pPr>
            <a:r>
              <a:rPr lang="tr-TR" sz="1400" b="1" dirty="0">
                <a:solidFill>
                  <a:prstClr val="black"/>
                </a:solidFill>
              </a:rPr>
              <a:t>DİYARBAKIR</a:t>
            </a:r>
          </a:p>
          <a:p>
            <a:pPr fontAlgn="auto">
              <a:spcBef>
                <a:spcPts val="0"/>
              </a:spcBef>
              <a:spcAft>
                <a:spcPts val="0"/>
              </a:spcAft>
            </a:pPr>
            <a:r>
              <a:rPr lang="tr-TR" sz="1400" b="1" dirty="0">
                <a:solidFill>
                  <a:prstClr val="black"/>
                </a:solidFill>
              </a:rPr>
              <a:t>EDİRNE</a:t>
            </a:r>
          </a:p>
          <a:p>
            <a:pPr fontAlgn="auto">
              <a:spcBef>
                <a:spcPts val="0"/>
              </a:spcBef>
              <a:spcAft>
                <a:spcPts val="0"/>
              </a:spcAft>
            </a:pPr>
            <a:r>
              <a:rPr lang="tr-TR" sz="1400" b="1" dirty="0">
                <a:solidFill>
                  <a:prstClr val="black"/>
                </a:solidFill>
              </a:rPr>
              <a:t>ERZURUM</a:t>
            </a:r>
          </a:p>
          <a:p>
            <a:pPr fontAlgn="auto">
              <a:spcBef>
                <a:spcPts val="0"/>
              </a:spcBef>
              <a:spcAft>
                <a:spcPts val="0"/>
              </a:spcAft>
            </a:pPr>
            <a:r>
              <a:rPr lang="tr-TR" sz="1400" b="1" dirty="0">
                <a:solidFill>
                  <a:prstClr val="black"/>
                </a:solidFill>
              </a:rPr>
              <a:t>İSTANBUL</a:t>
            </a:r>
          </a:p>
          <a:p>
            <a:pPr fontAlgn="auto">
              <a:spcBef>
                <a:spcPts val="0"/>
              </a:spcBef>
              <a:spcAft>
                <a:spcPts val="0"/>
              </a:spcAft>
            </a:pPr>
            <a:r>
              <a:rPr lang="tr-TR" sz="1400" b="1" dirty="0">
                <a:solidFill>
                  <a:prstClr val="black"/>
                </a:solidFill>
              </a:rPr>
              <a:t>İZMİR</a:t>
            </a:r>
          </a:p>
          <a:p>
            <a:pPr fontAlgn="auto">
              <a:spcBef>
                <a:spcPts val="0"/>
              </a:spcBef>
              <a:spcAft>
                <a:spcPts val="0"/>
              </a:spcAft>
            </a:pPr>
            <a:r>
              <a:rPr lang="tr-TR" sz="1400" b="1" dirty="0"/>
              <a:t>KOCAELİ</a:t>
            </a:r>
          </a:p>
          <a:p>
            <a:pPr fontAlgn="auto">
              <a:spcBef>
                <a:spcPts val="0"/>
              </a:spcBef>
              <a:spcAft>
                <a:spcPts val="0"/>
              </a:spcAft>
            </a:pPr>
            <a:r>
              <a:rPr lang="tr-TR" sz="1400" b="1" dirty="0">
                <a:solidFill>
                  <a:prstClr val="black"/>
                </a:solidFill>
              </a:rPr>
              <a:t>KONYA</a:t>
            </a:r>
          </a:p>
          <a:p>
            <a:pPr fontAlgn="auto">
              <a:spcBef>
                <a:spcPts val="0"/>
              </a:spcBef>
              <a:spcAft>
                <a:spcPts val="0"/>
              </a:spcAft>
            </a:pPr>
            <a:r>
              <a:rPr lang="tr-TR" sz="1400" b="1" dirty="0">
                <a:solidFill>
                  <a:prstClr val="black"/>
                </a:solidFill>
              </a:rPr>
              <a:t>MALATYA</a:t>
            </a:r>
          </a:p>
          <a:p>
            <a:pPr fontAlgn="auto">
              <a:spcBef>
                <a:spcPts val="0"/>
              </a:spcBef>
              <a:spcAft>
                <a:spcPts val="0"/>
              </a:spcAft>
            </a:pPr>
            <a:r>
              <a:rPr lang="tr-TR" sz="1400" b="1" dirty="0"/>
              <a:t>MUĞLA</a:t>
            </a:r>
          </a:p>
          <a:p>
            <a:pPr fontAlgn="auto">
              <a:spcBef>
                <a:spcPts val="0"/>
              </a:spcBef>
              <a:spcAft>
                <a:spcPts val="0"/>
              </a:spcAft>
            </a:pPr>
            <a:r>
              <a:rPr lang="tr-TR" sz="1400" b="1" dirty="0">
                <a:solidFill>
                  <a:prstClr val="black"/>
                </a:solidFill>
              </a:rPr>
              <a:t>SAMSUN</a:t>
            </a:r>
          </a:p>
          <a:p>
            <a:pPr fontAlgn="auto">
              <a:spcBef>
                <a:spcPts val="0"/>
              </a:spcBef>
              <a:spcAft>
                <a:spcPts val="0"/>
              </a:spcAft>
            </a:pPr>
            <a:r>
              <a:rPr lang="tr-TR" sz="1400" b="1" dirty="0"/>
              <a:t>TEKİRDAĞ</a:t>
            </a:r>
            <a:endParaRPr lang="tr-TR" sz="1400" b="1" dirty="0">
              <a:solidFill>
                <a:prstClr val="black"/>
              </a:solidFill>
            </a:endParaRPr>
          </a:p>
          <a:p>
            <a:pPr fontAlgn="auto">
              <a:spcBef>
                <a:spcPts val="0"/>
              </a:spcBef>
              <a:spcAft>
                <a:spcPts val="0"/>
              </a:spcAft>
            </a:pPr>
            <a:r>
              <a:rPr lang="tr-TR" sz="1400" b="1" dirty="0">
                <a:solidFill>
                  <a:prstClr val="black"/>
                </a:solidFill>
              </a:rPr>
              <a:t>TRABZON</a:t>
            </a:r>
          </a:p>
          <a:p>
            <a:pPr fontAlgn="auto">
              <a:spcBef>
                <a:spcPts val="0"/>
              </a:spcBef>
              <a:spcAft>
                <a:spcPts val="0"/>
              </a:spcAft>
            </a:pPr>
            <a:r>
              <a:rPr lang="tr-TR" sz="1400" b="1" dirty="0">
                <a:solidFill>
                  <a:prstClr val="black"/>
                </a:solidFill>
              </a:rPr>
              <a:t>VAN</a:t>
            </a:r>
          </a:p>
        </p:txBody>
      </p:sp>
      <p:sp>
        <p:nvSpPr>
          <p:cNvPr id="3" name="Dikdörtgen 2"/>
          <p:cNvSpPr/>
          <p:nvPr/>
        </p:nvSpPr>
        <p:spPr>
          <a:xfrm>
            <a:off x="2423592" y="5733257"/>
            <a:ext cx="4572000" cy="830997"/>
          </a:xfrm>
          <a:prstGeom prst="rect">
            <a:avLst/>
          </a:prstGeom>
        </p:spPr>
        <p:txBody>
          <a:bodyPr>
            <a:spAutoFit/>
          </a:bodyPr>
          <a:lstStyle/>
          <a:p>
            <a:pPr algn="just"/>
            <a:r>
              <a:rPr lang="tr-TR" sz="2000" dirty="0"/>
              <a:t>Bu hekimler tarafından haftalık olarak</a:t>
            </a:r>
          </a:p>
          <a:p>
            <a:pPr marL="285750" indent="-285750" algn="just">
              <a:buFont typeface="Arial" panose="020B0604020202020204" pitchFamily="34" charset="0"/>
              <a:buChar char="•"/>
            </a:pPr>
            <a:r>
              <a:rPr lang="tr-TR" sz="1400" dirty="0"/>
              <a:t>Grip benzeri hastalık tanısı alan kişi sayısı</a:t>
            </a:r>
          </a:p>
          <a:p>
            <a:pPr marL="285750" indent="-285750" algn="just">
              <a:buFont typeface="Arial" panose="020B0604020202020204" pitchFamily="34" charset="0"/>
              <a:buChar char="•"/>
            </a:pPr>
            <a:r>
              <a:rPr lang="tr-TR" sz="1400" dirty="0"/>
              <a:t>Poliklinikte muayene edilen hasta sayısı</a:t>
            </a:r>
            <a:endParaRPr lang="tr-TR" dirty="0"/>
          </a:p>
        </p:txBody>
      </p:sp>
      <p:pic>
        <p:nvPicPr>
          <p:cNvPr id="7" name="Resim 6"/>
          <p:cNvPicPr>
            <a:picLocks noChangeAspect="1"/>
          </p:cNvPicPr>
          <p:nvPr/>
        </p:nvPicPr>
        <p:blipFill>
          <a:blip r:embed="rId3"/>
          <a:stretch>
            <a:fillRect/>
          </a:stretch>
        </p:blipFill>
        <p:spPr>
          <a:xfrm>
            <a:off x="2150462" y="2463041"/>
            <a:ext cx="6504684" cy="3178933"/>
          </a:xfrm>
          <a:prstGeom prst="rect">
            <a:avLst/>
          </a:prstGeom>
          <a:noFill/>
          <a:ln>
            <a:noFill/>
          </a:ln>
        </p:spPr>
      </p:pic>
    </p:spTree>
    <p:extLst>
      <p:ext uri="{BB962C8B-B14F-4D97-AF65-F5344CB8AC3E}">
        <p14:creationId xmlns="" xmlns:p14="http://schemas.microsoft.com/office/powerpoint/2010/main" val="23299928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29</a:t>
            </a:fld>
            <a:endParaRPr lang="tr-TR"/>
          </a:p>
        </p:txBody>
      </p:sp>
      <p:sp>
        <p:nvSpPr>
          <p:cNvPr id="13" name="Rectangle 9"/>
          <p:cNvSpPr>
            <a:spLocks noChangeArrowheads="1"/>
          </p:cNvSpPr>
          <p:nvPr/>
        </p:nvSpPr>
        <p:spPr bwMode="auto">
          <a:xfrm>
            <a:off x="2280592" y="1284620"/>
            <a:ext cx="261610" cy="7386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hangingPunct="0">
              <a:tabLst>
                <a:tab pos="269875" algn="l"/>
              </a:tabLst>
              <a:defRPr>
                <a:solidFill>
                  <a:schemeClr val="tx1"/>
                </a:solidFill>
                <a:latin typeface="Arial" panose="020B0604020202020204" pitchFamily="34" charset="0"/>
              </a:defRPr>
            </a:lvl1pPr>
            <a:lvl2pPr eaLnBrk="0" hangingPunct="0">
              <a:tabLst>
                <a:tab pos="269875" algn="l"/>
              </a:tabLst>
              <a:defRPr>
                <a:solidFill>
                  <a:schemeClr val="tx1"/>
                </a:solidFill>
                <a:latin typeface="Arial" panose="020B0604020202020204" pitchFamily="34" charset="0"/>
              </a:defRPr>
            </a:lvl2pPr>
            <a:lvl3pPr eaLnBrk="0" hangingPunct="0">
              <a:tabLst>
                <a:tab pos="269875" algn="l"/>
              </a:tabLst>
              <a:defRPr>
                <a:solidFill>
                  <a:schemeClr val="tx1"/>
                </a:solidFill>
                <a:latin typeface="Arial" panose="020B0604020202020204" pitchFamily="34" charset="0"/>
              </a:defRPr>
            </a:lvl3pPr>
            <a:lvl4pPr eaLnBrk="0" hangingPunct="0">
              <a:tabLst>
                <a:tab pos="269875" algn="l"/>
              </a:tabLst>
              <a:defRPr>
                <a:solidFill>
                  <a:schemeClr val="tx1"/>
                </a:solidFill>
                <a:latin typeface="Arial" panose="020B0604020202020204" pitchFamily="34" charset="0"/>
              </a:defRPr>
            </a:lvl4pPr>
            <a:lvl5pPr eaLnBrk="0" hangingPunct="0">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endParaRPr lang="tr-TR" sz="1200">
              <a:latin typeface="Times New Roman" panose="02020603050405020304" pitchFamily="18" charset="0"/>
              <a:cs typeface="Times New Roman" panose="02020603050405020304" pitchFamily="18" charset="0"/>
            </a:endParaRPr>
          </a:p>
          <a:p>
            <a:r>
              <a:rPr lang="tr-TR" sz="1200">
                <a:latin typeface="Times New Roman" panose="02020603050405020304" pitchFamily="18" charset="0"/>
                <a:cs typeface="Times New Roman" panose="02020603050405020304" pitchFamily="18" charset="0"/>
              </a:rPr>
              <a:t>  </a:t>
            </a:r>
            <a:endParaRPr lang="tr-TR" sz="600"/>
          </a:p>
          <a:p>
            <a:endParaRPr lang="tr-TR"/>
          </a:p>
        </p:txBody>
      </p:sp>
      <p:sp>
        <p:nvSpPr>
          <p:cNvPr id="14" name="Rectangle 10"/>
          <p:cNvSpPr>
            <a:spLocks noChangeArrowheads="1"/>
          </p:cNvSpPr>
          <p:nvPr/>
        </p:nvSpPr>
        <p:spPr bwMode="auto">
          <a:xfrm>
            <a:off x="2280592" y="1469286"/>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pic>
        <p:nvPicPr>
          <p:cNvPr id="2" name="Resim 1"/>
          <p:cNvPicPr>
            <a:picLocks noChangeAspect="1"/>
          </p:cNvPicPr>
          <p:nvPr/>
        </p:nvPicPr>
        <p:blipFill>
          <a:blip r:embed="rId3"/>
          <a:stretch>
            <a:fillRect/>
          </a:stretch>
        </p:blipFill>
        <p:spPr>
          <a:xfrm>
            <a:off x="5751443" y="357808"/>
            <a:ext cx="5787271" cy="6268279"/>
          </a:xfrm>
          <a:prstGeom prst="rect">
            <a:avLst/>
          </a:prstGeom>
        </p:spPr>
      </p:pic>
      <p:sp>
        <p:nvSpPr>
          <p:cNvPr id="3" name="Metin kutusu 2"/>
          <p:cNvSpPr txBox="1"/>
          <p:nvPr/>
        </p:nvSpPr>
        <p:spPr>
          <a:xfrm>
            <a:off x="957943" y="1099457"/>
            <a:ext cx="4568213" cy="523220"/>
          </a:xfrm>
          <a:prstGeom prst="rect">
            <a:avLst/>
          </a:prstGeom>
          <a:noFill/>
        </p:spPr>
        <p:txBody>
          <a:bodyPr wrap="square" rtlCol="0">
            <a:spAutoFit/>
          </a:bodyPr>
          <a:lstStyle/>
          <a:p>
            <a:r>
              <a:rPr lang="tr-TR" sz="2800" b="1" dirty="0" err="1" smtClean="0">
                <a:solidFill>
                  <a:srgbClr val="0070C0"/>
                </a:solidFill>
              </a:rPr>
              <a:t>İnfluenza</a:t>
            </a:r>
            <a:r>
              <a:rPr lang="tr-TR" sz="2800" b="1" dirty="0" smtClean="0">
                <a:solidFill>
                  <a:srgbClr val="0070C0"/>
                </a:solidFill>
              </a:rPr>
              <a:t> Vaka Bilgi Formu</a:t>
            </a:r>
            <a:endParaRPr lang="tr-TR" sz="2800" b="1" dirty="0">
              <a:solidFill>
                <a:srgbClr val="0070C0"/>
              </a:solidFill>
            </a:endParaRPr>
          </a:p>
        </p:txBody>
      </p:sp>
      <p:sp>
        <p:nvSpPr>
          <p:cNvPr id="7" name="6 Metin kutusu"/>
          <p:cNvSpPr txBox="1"/>
          <p:nvPr/>
        </p:nvSpPr>
        <p:spPr>
          <a:xfrm>
            <a:off x="859971" y="1730830"/>
            <a:ext cx="4234543" cy="4524315"/>
          </a:xfrm>
          <a:prstGeom prst="rect">
            <a:avLst/>
          </a:prstGeom>
          <a:noFill/>
        </p:spPr>
        <p:txBody>
          <a:bodyPr wrap="square" rtlCol="0">
            <a:spAutoFit/>
          </a:bodyPr>
          <a:lstStyle/>
          <a:p>
            <a:pPr algn="just">
              <a:buFont typeface="Arial" pitchFamily="34" charset="0"/>
              <a:buChar char="•"/>
            </a:pPr>
            <a:r>
              <a:rPr lang="tr-TR" sz="2400" dirty="0" smtClean="0"/>
              <a:t> Gripten şüphelenilen kişilerden alınacak numuneler için kullanılacak </a:t>
            </a:r>
            <a:r>
              <a:rPr lang="tr-TR" sz="2400" dirty="0" err="1" smtClean="0"/>
              <a:t>viral</a:t>
            </a:r>
            <a:r>
              <a:rPr lang="tr-TR" sz="2400" dirty="0" smtClean="0"/>
              <a:t> </a:t>
            </a:r>
            <a:r>
              <a:rPr lang="tr-TR" sz="2400" dirty="0" err="1" smtClean="0"/>
              <a:t>besiyerleri</a:t>
            </a:r>
            <a:r>
              <a:rPr lang="tr-TR" sz="2400" dirty="0" smtClean="0"/>
              <a:t> Bulaşıcı hastalıklar Kontrol programları Şubesinden temin edilebilir.</a:t>
            </a:r>
          </a:p>
          <a:p>
            <a:pPr algn="just">
              <a:buFont typeface="Arial" pitchFamily="34" charset="0"/>
              <a:buChar char="•"/>
            </a:pPr>
            <a:r>
              <a:rPr lang="tr-TR" sz="2400" dirty="0" smtClean="0"/>
              <a:t> Alınan her numune için “</a:t>
            </a:r>
            <a:r>
              <a:rPr lang="tr-TR" sz="2400" dirty="0" err="1" smtClean="0"/>
              <a:t>İnfluenza</a:t>
            </a:r>
            <a:r>
              <a:rPr lang="tr-TR" sz="2400" dirty="0" smtClean="0"/>
              <a:t> Vaka Bilgi formu” doldurulmalıdır.</a:t>
            </a:r>
          </a:p>
          <a:p>
            <a:pPr algn="just">
              <a:buFont typeface="Arial" pitchFamily="34" charset="0"/>
              <a:buChar char="•"/>
            </a:pPr>
            <a:r>
              <a:rPr lang="tr-TR" sz="2400" dirty="0" smtClean="0"/>
              <a:t> Numuneler İzmir Halk sağlığı </a:t>
            </a:r>
            <a:r>
              <a:rPr lang="tr-TR" sz="2400" dirty="0" err="1" smtClean="0"/>
              <a:t>Laboratuvarında</a:t>
            </a:r>
            <a:r>
              <a:rPr lang="tr-TR" sz="2400" dirty="0" smtClean="0"/>
              <a:t> değerlendirilmektedir.</a:t>
            </a:r>
            <a:endParaRPr lang="tr-TR" sz="2400" dirty="0"/>
          </a:p>
        </p:txBody>
      </p:sp>
    </p:spTree>
    <p:extLst>
      <p:ext uri="{BB962C8B-B14F-4D97-AF65-F5344CB8AC3E}">
        <p14:creationId xmlns="" xmlns:p14="http://schemas.microsoft.com/office/powerpoint/2010/main" val="4526976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35479" y="713120"/>
            <a:ext cx="10972800" cy="1143000"/>
          </a:xfrm>
        </p:spPr>
        <p:txBody>
          <a:bodyPr/>
          <a:lstStyle/>
          <a:p>
            <a:pPr lvl="0"/>
            <a:r>
              <a:rPr lang="tr-TR" sz="3200" b="1" dirty="0"/>
              <a:t/>
            </a:r>
            <a:br>
              <a:rPr lang="tr-TR" sz="3200" b="1" dirty="0"/>
            </a:br>
            <a:r>
              <a:rPr lang="tr-TR" sz="3200" b="1" dirty="0" err="1" smtClean="0">
                <a:solidFill>
                  <a:srgbClr val="0070C0"/>
                </a:solidFill>
              </a:rPr>
              <a:t>Sentinel</a:t>
            </a:r>
            <a:r>
              <a:rPr lang="tr-TR" sz="3200" b="1" dirty="0" smtClean="0">
                <a:solidFill>
                  <a:srgbClr val="0070C0"/>
                </a:solidFill>
              </a:rPr>
              <a:t> </a:t>
            </a:r>
            <a:r>
              <a:rPr lang="tr-TR" sz="3200" b="1" dirty="0" err="1" smtClean="0">
                <a:solidFill>
                  <a:srgbClr val="0070C0"/>
                </a:solidFill>
              </a:rPr>
              <a:t>İnfluenza</a:t>
            </a:r>
            <a:r>
              <a:rPr lang="tr-TR" sz="3200" b="1" dirty="0" smtClean="0">
                <a:solidFill>
                  <a:srgbClr val="0070C0"/>
                </a:solidFill>
              </a:rPr>
              <a:t> Sürveyansı Raporlama</a:t>
            </a:r>
            <a:r>
              <a:rPr lang="tr-TR" sz="3200" dirty="0">
                <a:solidFill>
                  <a:srgbClr val="0070C0"/>
                </a:solidFill>
              </a:rPr>
              <a:t/>
            </a:r>
            <a:br>
              <a:rPr lang="tr-TR" sz="3200" dirty="0">
                <a:solidFill>
                  <a:srgbClr val="0070C0"/>
                </a:solidFill>
              </a:rPr>
            </a:br>
            <a:r>
              <a:rPr lang="tr-TR" sz="3200" b="1" dirty="0"/>
              <a:t/>
            </a:r>
            <a:br>
              <a:rPr lang="tr-TR" sz="3200" b="1" dirty="0"/>
            </a:br>
            <a:endParaRPr lang="tr-TR" sz="3200" b="1" dirty="0"/>
          </a:p>
        </p:txBody>
      </p:sp>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30</a:t>
            </a:fld>
            <a:endParaRPr lang="tr-TR"/>
          </a:p>
        </p:txBody>
      </p:sp>
      <p:sp>
        <p:nvSpPr>
          <p:cNvPr id="13" name="Rectangle 9"/>
          <p:cNvSpPr>
            <a:spLocks noChangeArrowheads="1"/>
          </p:cNvSpPr>
          <p:nvPr/>
        </p:nvSpPr>
        <p:spPr bwMode="auto">
          <a:xfrm>
            <a:off x="2280592" y="1284620"/>
            <a:ext cx="261610" cy="7386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hangingPunct="0">
              <a:tabLst>
                <a:tab pos="269875" algn="l"/>
              </a:tabLst>
              <a:defRPr>
                <a:solidFill>
                  <a:schemeClr val="tx1"/>
                </a:solidFill>
                <a:latin typeface="Arial" panose="020B0604020202020204" pitchFamily="34" charset="0"/>
              </a:defRPr>
            </a:lvl1pPr>
            <a:lvl2pPr eaLnBrk="0" hangingPunct="0">
              <a:tabLst>
                <a:tab pos="269875" algn="l"/>
              </a:tabLst>
              <a:defRPr>
                <a:solidFill>
                  <a:schemeClr val="tx1"/>
                </a:solidFill>
                <a:latin typeface="Arial" panose="020B0604020202020204" pitchFamily="34" charset="0"/>
              </a:defRPr>
            </a:lvl2pPr>
            <a:lvl3pPr eaLnBrk="0" hangingPunct="0">
              <a:tabLst>
                <a:tab pos="269875" algn="l"/>
              </a:tabLst>
              <a:defRPr>
                <a:solidFill>
                  <a:schemeClr val="tx1"/>
                </a:solidFill>
                <a:latin typeface="Arial" panose="020B0604020202020204" pitchFamily="34" charset="0"/>
              </a:defRPr>
            </a:lvl3pPr>
            <a:lvl4pPr eaLnBrk="0" hangingPunct="0">
              <a:tabLst>
                <a:tab pos="269875" algn="l"/>
              </a:tabLst>
              <a:defRPr>
                <a:solidFill>
                  <a:schemeClr val="tx1"/>
                </a:solidFill>
                <a:latin typeface="Arial" panose="020B0604020202020204" pitchFamily="34" charset="0"/>
              </a:defRPr>
            </a:lvl4pPr>
            <a:lvl5pPr eaLnBrk="0" hangingPunct="0">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endParaRPr lang="tr-TR" sz="1200">
              <a:latin typeface="Times New Roman" panose="02020603050405020304" pitchFamily="18" charset="0"/>
              <a:cs typeface="Times New Roman" panose="02020603050405020304" pitchFamily="18" charset="0"/>
            </a:endParaRPr>
          </a:p>
          <a:p>
            <a:r>
              <a:rPr lang="tr-TR" sz="1200">
                <a:latin typeface="Times New Roman" panose="02020603050405020304" pitchFamily="18" charset="0"/>
                <a:cs typeface="Times New Roman" panose="02020603050405020304" pitchFamily="18" charset="0"/>
              </a:rPr>
              <a:t>  </a:t>
            </a:r>
            <a:endParaRPr lang="tr-TR" sz="600"/>
          </a:p>
          <a:p>
            <a:endParaRPr lang="tr-TR"/>
          </a:p>
        </p:txBody>
      </p:sp>
      <p:sp>
        <p:nvSpPr>
          <p:cNvPr id="14" name="Rectangle 10"/>
          <p:cNvSpPr>
            <a:spLocks noChangeArrowheads="1"/>
          </p:cNvSpPr>
          <p:nvPr/>
        </p:nvSpPr>
        <p:spPr bwMode="auto">
          <a:xfrm>
            <a:off x="2280592" y="1469286"/>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pic>
        <p:nvPicPr>
          <p:cNvPr id="3" name="Resim 2"/>
          <p:cNvPicPr>
            <a:picLocks noChangeAspect="1"/>
          </p:cNvPicPr>
          <p:nvPr/>
        </p:nvPicPr>
        <p:blipFill rotWithShape="1">
          <a:blip r:embed="rId3"/>
          <a:srcRect b="18965"/>
          <a:stretch/>
        </p:blipFill>
        <p:spPr>
          <a:xfrm>
            <a:off x="5497286" y="1838618"/>
            <a:ext cx="5551714" cy="4627719"/>
          </a:xfrm>
          <a:prstGeom prst="rect">
            <a:avLst/>
          </a:prstGeom>
        </p:spPr>
      </p:pic>
      <p:sp>
        <p:nvSpPr>
          <p:cNvPr id="7" name="6 Metin kutusu"/>
          <p:cNvSpPr txBox="1"/>
          <p:nvPr/>
        </p:nvSpPr>
        <p:spPr>
          <a:xfrm>
            <a:off x="1055915" y="2786743"/>
            <a:ext cx="4114800" cy="1938992"/>
          </a:xfrm>
          <a:prstGeom prst="rect">
            <a:avLst/>
          </a:prstGeom>
          <a:noFill/>
        </p:spPr>
        <p:txBody>
          <a:bodyPr wrap="square" rtlCol="0">
            <a:spAutoFit/>
          </a:bodyPr>
          <a:lstStyle/>
          <a:p>
            <a:pPr algn="just"/>
            <a:r>
              <a:rPr lang="tr-TR" sz="2000" dirty="0" err="1" smtClean="0"/>
              <a:t>Türkiyedeki</a:t>
            </a:r>
            <a:r>
              <a:rPr lang="tr-TR" sz="2000" dirty="0" smtClean="0"/>
              <a:t> </a:t>
            </a:r>
            <a:r>
              <a:rPr lang="tr-TR" sz="2000" dirty="0" err="1" smtClean="0"/>
              <a:t>influenza</a:t>
            </a:r>
            <a:r>
              <a:rPr lang="tr-TR" sz="2000" dirty="0" smtClean="0"/>
              <a:t> </a:t>
            </a:r>
            <a:r>
              <a:rPr lang="tr-TR" sz="2000" dirty="0" err="1" smtClean="0"/>
              <a:t>surveyansı</a:t>
            </a:r>
            <a:r>
              <a:rPr lang="tr-TR" sz="2000" dirty="0" smtClean="0"/>
              <a:t> ile ilgili THSK tarafından haftalık olarak hazırlanan rapora THSK web sitesinde “Bulaşıcı Hastalıklar Daire Başkanlığı </a:t>
            </a:r>
            <a:r>
              <a:rPr lang="tr-TR" sz="2000" dirty="0" err="1" smtClean="0"/>
              <a:t>dökümanları”ndan</a:t>
            </a:r>
            <a:r>
              <a:rPr lang="tr-TR" sz="2000" dirty="0" smtClean="0"/>
              <a:t> ve “grip.gov.tr” web sitesinden ulaşılabilir</a:t>
            </a:r>
            <a:endParaRPr lang="tr-TR" sz="2000" dirty="0"/>
          </a:p>
        </p:txBody>
      </p:sp>
    </p:spTree>
    <p:extLst>
      <p:ext uri="{BB962C8B-B14F-4D97-AF65-F5344CB8AC3E}">
        <p14:creationId xmlns="" xmlns:p14="http://schemas.microsoft.com/office/powerpoint/2010/main" val="32019886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981198" y="891186"/>
            <a:ext cx="8229600" cy="706090"/>
          </a:xfrm>
        </p:spPr>
        <p:txBody>
          <a:bodyPr/>
          <a:lstStyle/>
          <a:p>
            <a:r>
              <a:rPr lang="tr-TR" sz="4000" b="1" u="sng" dirty="0" smtClean="0">
                <a:solidFill>
                  <a:srgbClr val="0070C0"/>
                </a:solidFill>
              </a:rPr>
              <a:t>www.grip.gov.tr</a:t>
            </a:r>
            <a:endParaRPr lang="tr-TR" sz="4000" b="1" u="sng" dirty="0">
              <a:solidFill>
                <a:srgbClr val="0070C0"/>
              </a:solidFill>
            </a:endParaRPr>
          </a:p>
        </p:txBody>
      </p:sp>
      <p:sp>
        <p:nvSpPr>
          <p:cNvPr id="4" name="Slayt Numarası Yer Tutucusu 3"/>
          <p:cNvSpPr>
            <a:spLocks noGrp="1"/>
          </p:cNvSpPr>
          <p:nvPr>
            <p:ph type="sldNum" sz="quarter" idx="4294967295"/>
          </p:nvPr>
        </p:nvSpPr>
        <p:spPr/>
        <p:txBody>
          <a:bodyPr/>
          <a:lstStyle/>
          <a:p>
            <a:pPr>
              <a:defRPr/>
            </a:pPr>
            <a:fld id="{350C781B-B1FE-4750-8F07-F335BE3FFD8E}" type="slidenum">
              <a:rPr lang="tr-TR" smtClean="0"/>
              <a:pPr>
                <a:defRPr/>
              </a:pPr>
              <a:t>31</a:t>
            </a:fld>
            <a:endParaRPr lang="tr-TR"/>
          </a:p>
        </p:txBody>
      </p:sp>
      <p:pic>
        <p:nvPicPr>
          <p:cNvPr id="6" name="Resim 5"/>
          <p:cNvPicPr>
            <a:picLocks noChangeAspect="1"/>
          </p:cNvPicPr>
          <p:nvPr/>
        </p:nvPicPr>
        <p:blipFill rotWithShape="1">
          <a:blip r:embed="rId3"/>
          <a:srcRect l="-258" t="-258" r="1" b="4362"/>
          <a:stretch/>
        </p:blipFill>
        <p:spPr>
          <a:xfrm>
            <a:off x="623666" y="1671663"/>
            <a:ext cx="10944665" cy="4937759"/>
          </a:xfrm>
          <a:prstGeom prst="rect">
            <a:avLst/>
          </a:prstGeom>
        </p:spPr>
      </p:pic>
      <p:sp>
        <p:nvSpPr>
          <p:cNvPr id="7" name="Aşağı Ok 6"/>
          <p:cNvSpPr/>
          <p:nvPr/>
        </p:nvSpPr>
        <p:spPr>
          <a:xfrm rot="1788040" flipH="1">
            <a:off x="5409415" y="2277621"/>
            <a:ext cx="104806" cy="345743"/>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Aşağı Ok 7"/>
          <p:cNvSpPr/>
          <p:nvPr/>
        </p:nvSpPr>
        <p:spPr>
          <a:xfrm rot="1788040">
            <a:off x="6329171" y="2283956"/>
            <a:ext cx="118902" cy="337669"/>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Aşağı Ok 8"/>
          <p:cNvSpPr/>
          <p:nvPr/>
        </p:nvSpPr>
        <p:spPr>
          <a:xfrm rot="1788040" flipH="1">
            <a:off x="7241870" y="2331903"/>
            <a:ext cx="150076" cy="38245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 xmlns:p14="http://schemas.microsoft.com/office/powerpoint/2010/main" val="17250655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90" name="Text Box 1002"/>
          <p:cNvSpPr txBox="1">
            <a:spLocks noChangeArrowheads="1"/>
          </p:cNvSpPr>
          <p:nvPr/>
        </p:nvSpPr>
        <p:spPr bwMode="auto">
          <a:xfrm>
            <a:off x="431371" y="1412776"/>
            <a:ext cx="11425269" cy="338554"/>
          </a:xfrm>
          <a:prstGeom prst="rect">
            <a:avLst/>
          </a:prstGeom>
          <a:noFill/>
          <a:ln w="9525">
            <a:noFill/>
            <a:miter lim="800000"/>
            <a:headEnd/>
            <a:tailEnd/>
          </a:ln>
        </p:spPr>
        <p:txBody>
          <a:bodyPr wrap="square">
            <a:spAutoFit/>
          </a:bodyPr>
          <a:lstStyle/>
          <a:p>
            <a:pPr>
              <a:spcBef>
                <a:spcPct val="50000"/>
              </a:spcBef>
            </a:pPr>
            <a:r>
              <a:rPr lang="tr-TR" sz="1600" b="1" dirty="0" err="1" smtClean="0">
                <a:latin typeface="Calibri" pitchFamily="34" charset="0"/>
              </a:rPr>
              <a:t>Ülkemiz’de</a:t>
            </a:r>
            <a:r>
              <a:rPr lang="tr-TR" sz="1600" b="1" dirty="0" smtClean="0">
                <a:latin typeface="Calibri" pitchFamily="34" charset="0"/>
              </a:rPr>
              <a:t> 2015/40</a:t>
            </a:r>
            <a:r>
              <a:rPr lang="tr-TR" sz="1600" b="1" dirty="0">
                <a:latin typeface="Calibri" pitchFamily="34" charset="0"/>
              </a:rPr>
              <a:t>.-</a:t>
            </a:r>
            <a:r>
              <a:rPr lang="tr-TR" sz="1600" b="1" dirty="0" smtClean="0">
                <a:latin typeface="Calibri" pitchFamily="34" charset="0"/>
              </a:rPr>
              <a:t>2016/20. haftalara ait </a:t>
            </a:r>
            <a:r>
              <a:rPr lang="tr-TR" sz="1600" b="1" u="sng" dirty="0" err="1" smtClean="0">
                <a:latin typeface="Calibri" pitchFamily="34" charset="0"/>
              </a:rPr>
              <a:t>sentinel</a:t>
            </a:r>
            <a:r>
              <a:rPr lang="tr-TR" sz="1600" b="1" u="sng" dirty="0" smtClean="0">
                <a:latin typeface="Calibri" pitchFamily="34" charset="0"/>
              </a:rPr>
              <a:t> ILI</a:t>
            </a:r>
            <a:r>
              <a:rPr lang="tr-TR" sz="1600" b="1" dirty="0" smtClean="0">
                <a:latin typeface="Calibri" pitchFamily="34" charset="0"/>
              </a:rPr>
              <a:t> </a:t>
            </a:r>
            <a:r>
              <a:rPr lang="tr-TR" sz="1600" b="1" dirty="0">
                <a:latin typeface="Calibri" pitchFamily="34" charset="0"/>
              </a:rPr>
              <a:t>influenza sürveyans çalışmaları.</a:t>
            </a:r>
          </a:p>
        </p:txBody>
      </p:sp>
      <p:graphicFrame>
        <p:nvGraphicFramePr>
          <p:cNvPr id="2" name="Tablo 1"/>
          <p:cNvGraphicFramePr>
            <a:graphicFrameLocks noGrp="1"/>
          </p:cNvGraphicFramePr>
          <p:nvPr>
            <p:extLst>
              <p:ext uri="{D42A27DB-BD31-4B8C-83A1-F6EECF244321}">
                <p14:modId xmlns="" xmlns:p14="http://schemas.microsoft.com/office/powerpoint/2010/main" val="4085532967"/>
              </p:ext>
            </p:extLst>
          </p:nvPr>
        </p:nvGraphicFramePr>
        <p:xfrm>
          <a:off x="239350" y="1866259"/>
          <a:ext cx="11114450" cy="4509293"/>
        </p:xfrm>
        <a:graphic>
          <a:graphicData uri="http://schemas.openxmlformats.org/drawingml/2006/table">
            <a:tbl>
              <a:tblPr>
                <a:tableStyleId>{5C22544A-7EE6-4342-B048-85BDC9FD1C3A}</a:tableStyleId>
              </a:tblPr>
              <a:tblGrid>
                <a:gridCol w="1778312"/>
                <a:gridCol w="666867"/>
                <a:gridCol w="666867"/>
                <a:gridCol w="666867"/>
                <a:gridCol w="666867"/>
                <a:gridCol w="666867"/>
                <a:gridCol w="666867"/>
                <a:gridCol w="666867"/>
                <a:gridCol w="666867"/>
                <a:gridCol w="666867"/>
                <a:gridCol w="666867"/>
                <a:gridCol w="666867"/>
                <a:gridCol w="666867"/>
                <a:gridCol w="666867"/>
                <a:gridCol w="666867"/>
              </a:tblGrid>
              <a:tr h="359617">
                <a:tc rowSpan="2">
                  <a:txBody>
                    <a:bodyPr/>
                    <a:lstStyle/>
                    <a:p>
                      <a:pPr algn="l"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b="1" u="none" strike="noStrike" dirty="0">
                          <a:effectLst/>
                        </a:rPr>
                        <a:t>T.H.S.K. VİROLOJİ LAB.</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İSTANBUL ÜNİ.</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İSTANBUL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ADANA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SAMSUN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ERZURUM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dirty="0">
                          <a:effectLst/>
                        </a:rPr>
                        <a:t>TOPLAM</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94794">
                <a:tc vMerge="1">
                  <a:txBody>
                    <a:bodyPr/>
                    <a:lstStyle/>
                    <a:p>
                      <a:endParaRPr lang="tr-TR"/>
                    </a:p>
                  </a:txBody>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206031">
                <a:tc>
                  <a:txBody>
                    <a:bodyPr/>
                    <a:lstStyle/>
                    <a:p>
                      <a:pPr algn="l" fontAlgn="ctr"/>
                      <a:r>
                        <a:rPr lang="tr-TR" sz="1100" u="none" strike="noStrike" dirty="0" smtClean="0">
                          <a:effectLst/>
                        </a:rPr>
                        <a:t> Çalışılan </a:t>
                      </a:r>
                      <a:r>
                        <a:rPr lang="tr-TR" sz="1100" u="none" strike="noStrike" dirty="0">
                          <a:effectLst/>
                        </a:rPr>
                        <a:t>Numune</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1063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416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472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223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169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241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2584</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206031">
                <a:tc>
                  <a:txBody>
                    <a:bodyPr/>
                    <a:lstStyle/>
                    <a:p>
                      <a:pPr algn="l" fontAlgn="ctr"/>
                      <a:r>
                        <a:rPr lang="tr-TR" sz="1100" u="none" strike="noStrike" dirty="0" smtClean="0">
                          <a:effectLst/>
                        </a:rPr>
                        <a:t> Toplam </a:t>
                      </a:r>
                      <a:r>
                        <a:rPr lang="tr-TR" sz="1100" u="none" strike="noStrike" dirty="0">
                          <a:effectLst/>
                        </a:rPr>
                        <a:t>Pozitiflik*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222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20,9</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126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30,3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105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22,2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136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61,0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107</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63,3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105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43,6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801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31,0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206031">
                <a:tc gridSpan="15">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dirty="0">
                          <a:effectLst/>
                        </a:rPr>
                        <a:t>5</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 H1N1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dirty="0">
                          <a:effectLst/>
                        </a:rPr>
                        <a:t>88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275</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A/H3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dirty="0">
                          <a:effectLst/>
                        </a:rPr>
                        <a:t>73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58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48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287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B</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56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34</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37</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228</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206031">
                <a:tc>
                  <a:txBody>
                    <a:bodyPr/>
                    <a:lstStyle/>
                    <a:p>
                      <a:pPr algn="l" fontAlgn="ctr"/>
                      <a:r>
                        <a:rPr lang="tr-TR" sz="1100" u="none" strike="noStrike" dirty="0" smtClean="0">
                          <a:effectLst/>
                        </a:rPr>
                        <a:t> </a:t>
                      </a:r>
                      <a:r>
                        <a:rPr lang="tr-TR" sz="1100" u="none" strike="noStrike" dirty="0" err="1" smtClean="0">
                          <a:effectLst/>
                        </a:rPr>
                        <a:t>Adenovirus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dirty="0">
                          <a:effectLst/>
                        </a:rPr>
                        <a:t>11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Birden </a:t>
                      </a:r>
                      <a:r>
                        <a:rPr lang="tr-TR" sz="1100" u="none" strike="noStrike" dirty="0">
                          <a:effectLst/>
                        </a:rPr>
                        <a:t>fazla etken</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6</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Coronavirüs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59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60</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Enterovirüs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452355">
                <a:tc>
                  <a:txBody>
                    <a:bodyPr/>
                    <a:lstStyle/>
                    <a:p>
                      <a:pPr algn="l" fontAlgn="ctr"/>
                      <a:r>
                        <a:rPr lang="tr-TR" sz="1100" u="none" strike="noStrike" dirty="0" smtClean="0">
                          <a:effectLst/>
                        </a:rPr>
                        <a:t> </a:t>
                      </a:r>
                      <a:r>
                        <a:rPr lang="tr-TR" sz="1100" u="none" strike="noStrike" dirty="0" err="1" smtClean="0">
                          <a:effectLst/>
                        </a:rPr>
                        <a:t>Hum.Metapneumovirüs</a:t>
                      </a:r>
                      <a:r>
                        <a:rPr lang="tr-TR" sz="1100" u="none" strike="noStrike" dirty="0" smtClean="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Human </a:t>
                      </a:r>
                      <a:r>
                        <a:rPr lang="tr-TR" sz="1100" u="none" strike="noStrike" dirty="0" err="1">
                          <a:effectLst/>
                        </a:rPr>
                        <a:t>Bocavirüs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Parainfluenza</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19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19</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a:t>
                      </a:r>
                      <a:r>
                        <a:rPr lang="tr-TR" sz="1100" u="none" strike="noStrike" dirty="0" err="1" smtClean="0">
                          <a:effectLst/>
                        </a:rPr>
                        <a:t>Rhinovirüs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84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34</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118</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RSV</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11</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206031">
                <a:tc>
                  <a:txBody>
                    <a:bodyPr/>
                    <a:lstStyle/>
                    <a:p>
                      <a:pPr algn="l" fontAlgn="ctr"/>
                      <a:r>
                        <a:rPr lang="tr-TR" sz="1100" u="none" strike="noStrike" dirty="0" smtClean="0">
                          <a:effectLst/>
                        </a:rPr>
                        <a:t> TOPLAM </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411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126</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105</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137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107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141</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1027</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bl>
          </a:graphicData>
        </a:graphic>
      </p:graphicFrame>
      <p:sp>
        <p:nvSpPr>
          <p:cNvPr id="5" name="1 Başlık"/>
          <p:cNvSpPr>
            <a:spLocks noGrp="1"/>
          </p:cNvSpPr>
          <p:nvPr>
            <p:ph type="title"/>
          </p:nvPr>
        </p:nvSpPr>
        <p:spPr bwMode="auto">
          <a:xfrm>
            <a:off x="0" y="836514"/>
            <a:ext cx="12192000" cy="576263"/>
          </a:xfrm>
          <a:noFill/>
          <a:ln>
            <a:miter lim="800000"/>
            <a:headEnd/>
            <a:tailEnd/>
          </a:ln>
        </p:spPr>
        <p:txBody>
          <a:bodyPr vert="horz" wrap="square" lIns="91440" tIns="45720" rIns="91440" bIns="45720" numCol="1" anchor="t" anchorCtr="0" compatLnSpc="1">
            <a:prstTxWarp prst="textNoShape">
              <a:avLst/>
            </a:prstTxWarp>
          </a:bodyPr>
          <a:lstStyle/>
          <a:p>
            <a:pPr marL="342900" indent="-342900" eaLnBrk="1" hangingPunct="1">
              <a:spcBef>
                <a:spcPct val="20000"/>
              </a:spcBef>
            </a:pPr>
            <a:r>
              <a:rPr lang="en-GB" sz="3600" b="1" dirty="0" err="1">
                <a:solidFill>
                  <a:srgbClr val="0070C0"/>
                </a:solidFill>
              </a:rPr>
              <a:t>Türkiye</a:t>
            </a:r>
            <a:r>
              <a:rPr lang="tr-TR" sz="3600" b="1" dirty="0">
                <a:solidFill>
                  <a:srgbClr val="0070C0"/>
                </a:solidFill>
              </a:rPr>
              <a:t>’de</a:t>
            </a:r>
            <a:r>
              <a:rPr lang="en-GB" sz="3600" b="1" dirty="0">
                <a:solidFill>
                  <a:srgbClr val="0070C0"/>
                </a:solidFill>
              </a:rPr>
              <a:t> İnfluenza </a:t>
            </a:r>
            <a:r>
              <a:rPr lang="tr-TR" sz="3600" b="1" dirty="0" err="1">
                <a:solidFill>
                  <a:srgbClr val="0070C0"/>
                </a:solidFill>
              </a:rPr>
              <a:t>Sürveyansı</a:t>
            </a:r>
            <a:r>
              <a:rPr lang="tr-TR" sz="3600" b="1" dirty="0">
                <a:solidFill>
                  <a:srgbClr val="0070C0"/>
                </a:solidFill>
              </a:rPr>
              <a:t> (2015-2016)</a:t>
            </a:r>
            <a:endParaRPr lang="tr-TR" sz="3600" dirty="0" smtClean="0">
              <a:solidFill>
                <a:srgbClr val="0070C0"/>
              </a:solidFill>
            </a:endParaRPr>
          </a:p>
        </p:txBody>
      </p:sp>
    </p:spTree>
    <p:extLst>
      <p:ext uri="{BB962C8B-B14F-4D97-AF65-F5344CB8AC3E}">
        <p14:creationId xmlns="" xmlns:p14="http://schemas.microsoft.com/office/powerpoint/2010/main" val="26006460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1 Başlık"/>
          <p:cNvSpPr>
            <a:spLocks noGrp="1"/>
          </p:cNvSpPr>
          <p:nvPr>
            <p:ph type="title"/>
          </p:nvPr>
        </p:nvSpPr>
        <p:spPr bwMode="auto">
          <a:xfrm>
            <a:off x="0" y="981076"/>
            <a:ext cx="12192000" cy="576263"/>
          </a:xfrm>
          <a:noFill/>
          <a:ln>
            <a:miter lim="800000"/>
            <a:headEnd/>
            <a:tailEnd/>
          </a:ln>
        </p:spPr>
        <p:txBody>
          <a:bodyPr vert="horz" wrap="square" lIns="91440" tIns="45720" rIns="91440" bIns="45720" numCol="1" anchor="t" anchorCtr="0" compatLnSpc="1">
            <a:prstTxWarp prst="textNoShape">
              <a:avLst/>
            </a:prstTxWarp>
          </a:bodyPr>
          <a:lstStyle/>
          <a:p>
            <a:pPr marL="342900" indent="-342900" eaLnBrk="1" hangingPunct="1">
              <a:spcBef>
                <a:spcPct val="20000"/>
              </a:spcBef>
            </a:pPr>
            <a:r>
              <a:rPr lang="en-GB" sz="3600" b="1" dirty="0" err="1">
                <a:solidFill>
                  <a:srgbClr val="0070C0"/>
                </a:solidFill>
              </a:rPr>
              <a:t>Türkiye</a:t>
            </a:r>
            <a:r>
              <a:rPr lang="tr-TR" sz="3600" b="1" dirty="0">
                <a:solidFill>
                  <a:srgbClr val="0070C0"/>
                </a:solidFill>
              </a:rPr>
              <a:t>’de</a:t>
            </a:r>
            <a:r>
              <a:rPr lang="en-GB" sz="3600" b="1" dirty="0">
                <a:solidFill>
                  <a:srgbClr val="0070C0"/>
                </a:solidFill>
              </a:rPr>
              <a:t> İnfluenza </a:t>
            </a:r>
            <a:r>
              <a:rPr lang="tr-TR" sz="3600" b="1" dirty="0" err="1">
                <a:solidFill>
                  <a:srgbClr val="0070C0"/>
                </a:solidFill>
              </a:rPr>
              <a:t>Sürveyansı</a:t>
            </a:r>
            <a:r>
              <a:rPr lang="tr-TR" sz="3600" b="1" dirty="0">
                <a:solidFill>
                  <a:srgbClr val="0070C0"/>
                </a:solidFill>
              </a:rPr>
              <a:t> (2015-2016)</a:t>
            </a:r>
            <a:endParaRPr lang="tr-TR" sz="3600" dirty="0" smtClean="0">
              <a:solidFill>
                <a:srgbClr val="0070C0"/>
              </a:solidFill>
            </a:endParaRPr>
          </a:p>
        </p:txBody>
      </p:sp>
      <p:sp>
        <p:nvSpPr>
          <p:cNvPr id="24578" name="Slayt Numarası Yer Tutucusu 2"/>
          <p:cNvSpPr>
            <a:spLocks noGrp="1"/>
          </p:cNvSpPr>
          <p:nvPr>
            <p:ph type="sldNum" sz="quarter" idx="4294967295"/>
          </p:nvPr>
        </p:nvSpPr>
        <p:spPr bwMode="auto">
          <a:xfrm>
            <a:off x="8737600" y="6356351"/>
            <a:ext cx="2844800"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endParaRPr lang="tr-TR" dirty="0">
              <a:solidFill>
                <a:srgbClr val="000000"/>
              </a:solidFill>
            </a:endParaRPr>
          </a:p>
        </p:txBody>
      </p:sp>
      <p:sp>
        <p:nvSpPr>
          <p:cNvPr id="23636" name="Metin kutusu 5"/>
          <p:cNvSpPr txBox="1">
            <a:spLocks noChangeArrowheads="1"/>
          </p:cNvSpPr>
          <p:nvPr/>
        </p:nvSpPr>
        <p:spPr bwMode="auto">
          <a:xfrm>
            <a:off x="1" y="1773238"/>
            <a:ext cx="12145433" cy="338554"/>
          </a:xfrm>
          <a:prstGeom prst="rect">
            <a:avLst/>
          </a:prstGeom>
          <a:noFill/>
          <a:ln w="9525">
            <a:noFill/>
            <a:miter lim="800000"/>
            <a:headEnd/>
            <a:tailEnd/>
          </a:ln>
        </p:spPr>
        <p:txBody>
          <a:bodyPr>
            <a:spAutoFit/>
          </a:bodyPr>
          <a:lstStyle/>
          <a:p>
            <a:r>
              <a:rPr lang="tr-TR" sz="1600" b="1" dirty="0" err="1" smtClean="0">
                <a:latin typeface="Calibri" pitchFamily="34" charset="0"/>
              </a:rPr>
              <a:t>Ülkemiz’de</a:t>
            </a:r>
            <a:r>
              <a:rPr lang="tr-TR" sz="1600" b="1" dirty="0" smtClean="0">
                <a:latin typeface="Calibri" pitchFamily="34" charset="0"/>
              </a:rPr>
              <a:t> 2015/40</a:t>
            </a:r>
            <a:r>
              <a:rPr lang="tr-TR" sz="1600" b="1" dirty="0">
                <a:latin typeface="Calibri" pitchFamily="34" charset="0"/>
              </a:rPr>
              <a:t>.-</a:t>
            </a:r>
            <a:r>
              <a:rPr lang="tr-TR" sz="1600" b="1" dirty="0" smtClean="0">
                <a:latin typeface="Calibri" pitchFamily="34" charset="0"/>
              </a:rPr>
              <a:t>2016/20. haftalara ait </a:t>
            </a:r>
            <a:r>
              <a:rPr lang="tr-TR" sz="1600" b="1" u="sng" dirty="0" err="1" smtClean="0">
                <a:latin typeface="Calibri" pitchFamily="34" charset="0"/>
              </a:rPr>
              <a:t>sentinel+nonsentinel</a:t>
            </a:r>
            <a:r>
              <a:rPr lang="tr-TR" sz="1600" b="1" dirty="0" smtClean="0">
                <a:latin typeface="Calibri" pitchFamily="34" charset="0"/>
              </a:rPr>
              <a:t> influenza </a:t>
            </a:r>
            <a:r>
              <a:rPr lang="tr-TR" sz="1600" b="1" dirty="0">
                <a:latin typeface="Calibri" pitchFamily="34" charset="0"/>
              </a:rPr>
              <a:t>sürveyans çalışmaları.</a:t>
            </a:r>
          </a:p>
        </p:txBody>
      </p:sp>
      <p:graphicFrame>
        <p:nvGraphicFramePr>
          <p:cNvPr id="2" name="Tablo 1"/>
          <p:cNvGraphicFramePr>
            <a:graphicFrameLocks noGrp="1"/>
          </p:cNvGraphicFramePr>
          <p:nvPr>
            <p:extLst>
              <p:ext uri="{D42A27DB-BD31-4B8C-83A1-F6EECF244321}">
                <p14:modId xmlns="" xmlns:p14="http://schemas.microsoft.com/office/powerpoint/2010/main" val="1092256412"/>
              </p:ext>
            </p:extLst>
          </p:nvPr>
        </p:nvGraphicFramePr>
        <p:xfrm>
          <a:off x="335369" y="2204865"/>
          <a:ext cx="11247021" cy="4151479"/>
        </p:xfrm>
        <a:graphic>
          <a:graphicData uri="http://schemas.openxmlformats.org/drawingml/2006/table">
            <a:tbl>
              <a:tblPr>
                <a:tableStyleId>{5C22544A-7EE6-4342-B048-85BDC9FD1C3A}</a:tableStyleId>
              </a:tblPr>
              <a:tblGrid>
                <a:gridCol w="1920205"/>
                <a:gridCol w="554143"/>
                <a:gridCol w="674821"/>
                <a:gridCol w="674821"/>
                <a:gridCol w="674821"/>
                <a:gridCol w="674821"/>
                <a:gridCol w="674821"/>
                <a:gridCol w="674821"/>
                <a:gridCol w="674821"/>
                <a:gridCol w="674821"/>
                <a:gridCol w="674821"/>
                <a:gridCol w="674821"/>
                <a:gridCol w="674821"/>
                <a:gridCol w="674821"/>
                <a:gridCol w="674821"/>
              </a:tblGrid>
              <a:tr h="360999">
                <a:tc rowSpan="2">
                  <a:txBody>
                    <a:bodyPr/>
                    <a:lstStyle/>
                    <a:p>
                      <a:pPr algn="l"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b="1" u="none" strike="noStrike" dirty="0">
                          <a:effectLst/>
                        </a:rPr>
                        <a:t>T.H.S.K. VİROLOJİ LAB.</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İSTANBUL ÜNİ.</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İSTANBUL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ADANA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SAMSUN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a:effectLst/>
                        </a:rPr>
                        <a:t>ERZURUM H.S.L.</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b="1" u="none" strike="noStrike" dirty="0">
                          <a:effectLst/>
                        </a:rPr>
                        <a:t>TOPLAM</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vMerge="1">
                  <a:txBody>
                    <a:bodyPr/>
                    <a:lstStyle/>
                    <a:p>
                      <a:endParaRPr lang="tr-TR"/>
                    </a:p>
                  </a:txBody>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Sayı </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180499">
                <a:tc>
                  <a:txBody>
                    <a:bodyPr/>
                    <a:lstStyle/>
                    <a:p>
                      <a:pPr algn="l" fontAlgn="ctr"/>
                      <a:r>
                        <a:rPr lang="tr-TR" sz="1100" u="none" strike="noStrike" dirty="0" smtClean="0">
                          <a:effectLst/>
                        </a:rPr>
                        <a:t> Çalışılan </a:t>
                      </a:r>
                      <a:r>
                        <a:rPr lang="tr-TR" sz="1100" u="none" strike="noStrike" dirty="0">
                          <a:effectLst/>
                        </a:rPr>
                        <a:t>Numune</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7457</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1964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3545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4718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2466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1578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 </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21728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 </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180499">
                <a:tc>
                  <a:txBody>
                    <a:bodyPr/>
                    <a:lstStyle/>
                    <a:p>
                      <a:pPr algn="l" fontAlgn="ctr"/>
                      <a:r>
                        <a:rPr lang="tr-TR" sz="1100" u="none" strike="noStrike" dirty="0" smtClean="0">
                          <a:effectLst/>
                        </a:rPr>
                        <a:t> Toplam </a:t>
                      </a:r>
                      <a:r>
                        <a:rPr lang="tr-TR" sz="1100" u="none" strike="noStrike" dirty="0">
                          <a:effectLst/>
                        </a:rPr>
                        <a:t>Pozitiflik*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2881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38,6</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612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31,2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2077</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58,6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2509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53,2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1037</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42,1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766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48,5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a:effectLst/>
                        </a:rPr>
                        <a:t>9882</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a:txBody>
                    <a:bodyPr/>
                    <a:lstStyle/>
                    <a:p>
                      <a:pPr algn="ctr" fontAlgn="ctr"/>
                      <a:r>
                        <a:rPr lang="tr-TR" sz="1100" u="none" strike="noStrike" dirty="0">
                          <a:effectLst/>
                        </a:rPr>
                        <a:t>45,5</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r>
              <a:tr h="180499">
                <a:tc gridSpan="15">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dirty="0">
                          <a:effectLst/>
                        </a:rPr>
                        <a:t>14</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34</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 H1N1</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1646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313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986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1638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581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344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5508</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A/H3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792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205</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702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582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289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250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2820</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İnf</a:t>
                      </a:r>
                      <a:r>
                        <a:rPr lang="tr-TR" sz="1100" u="none" strike="noStrike" dirty="0" smtClean="0">
                          <a:effectLst/>
                        </a:rPr>
                        <a:t> </a:t>
                      </a:r>
                      <a:r>
                        <a:rPr lang="tr-TR" sz="1100" u="none" strike="noStrike" dirty="0">
                          <a:effectLst/>
                        </a:rPr>
                        <a:t>B</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429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93</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389</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289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161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159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1520</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gridSpan="15">
                  <a:txBody>
                    <a:bodyPr/>
                    <a:lstStyle/>
                    <a:p>
                      <a:pPr algn="ctr" fontAlgn="ctr"/>
                      <a:r>
                        <a:rPr lang="tr-TR" sz="1100" u="none" strike="noStrike" dirty="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Adenovirus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52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27</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183</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Birden </a:t>
                      </a:r>
                      <a:r>
                        <a:rPr lang="tr-TR" sz="1100" u="none" strike="noStrike" dirty="0">
                          <a:effectLst/>
                        </a:rPr>
                        <a:t>fazla etken</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104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29</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75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326</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Coronavirüs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154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47</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50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78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390</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Enterovirüs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0</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360999">
                <a:tc>
                  <a:txBody>
                    <a:bodyPr/>
                    <a:lstStyle/>
                    <a:p>
                      <a:pPr algn="l" fontAlgn="ctr"/>
                      <a:r>
                        <a:rPr lang="tr-TR" sz="1100" u="none" strike="noStrike" baseline="0" dirty="0" smtClean="0">
                          <a:effectLst/>
                        </a:rPr>
                        <a:t> </a:t>
                      </a:r>
                      <a:r>
                        <a:rPr lang="tr-TR" sz="1100" u="none" strike="noStrike" dirty="0" err="1" smtClean="0">
                          <a:effectLst/>
                        </a:rPr>
                        <a:t>Hum.Metapneumovirüs</a:t>
                      </a:r>
                      <a:r>
                        <a:rPr lang="tr-TR" sz="1100" u="none" strike="noStrike" dirty="0" smtClean="0">
                          <a:effectLst/>
                        </a:rPr>
                        <a:t> </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56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56</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34</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206</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Human </a:t>
                      </a:r>
                      <a:r>
                        <a:rPr lang="tr-TR" sz="1100" u="none" strike="noStrike" dirty="0" err="1">
                          <a:effectLst/>
                        </a:rPr>
                        <a:t>Bocavirüs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30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6</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105</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Parainfluenza</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76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4</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131</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a:t>
                      </a:r>
                      <a:r>
                        <a:rPr lang="tr-TR" sz="1100" u="none" strike="noStrike" dirty="0" err="1" smtClean="0">
                          <a:effectLst/>
                        </a:rPr>
                        <a:t>Rhinovirüs</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266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11</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34</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27</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68</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417</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RSV</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322</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47</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95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203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109</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826</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DİĞER</a:t>
                      </a:r>
                      <a:endParaRPr lang="tr-TR" sz="1100" b="0"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6</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0</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8</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5</a:t>
                      </a:r>
                      <a:endParaRPr lang="tr-TR" sz="1100" b="0"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25</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r h="180499">
                <a:tc>
                  <a:txBody>
                    <a:bodyPr/>
                    <a:lstStyle/>
                    <a:p>
                      <a:pPr algn="l" fontAlgn="ctr"/>
                      <a:r>
                        <a:rPr lang="tr-TR" sz="1100" u="none" strike="noStrike" dirty="0" smtClean="0">
                          <a:effectLst/>
                        </a:rPr>
                        <a:t> TOPLAM </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gridSpan="2">
                  <a:txBody>
                    <a:bodyPr/>
                    <a:lstStyle/>
                    <a:p>
                      <a:pPr algn="ctr" fontAlgn="ctr"/>
                      <a:r>
                        <a:rPr lang="tr-TR" sz="1100" u="none" strike="noStrike">
                          <a:effectLst/>
                        </a:rPr>
                        <a:t>3947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743</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2337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3004</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1397</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a:effectLst/>
                        </a:rPr>
                        <a:t>1065</a:t>
                      </a:r>
                      <a:endParaRPr lang="tr-TR" sz="1100" b="1" i="0" u="none" strike="noStrike">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c gridSpan="2">
                  <a:txBody>
                    <a:bodyPr/>
                    <a:lstStyle/>
                    <a:p>
                      <a:pPr algn="ctr" fontAlgn="ctr"/>
                      <a:r>
                        <a:rPr lang="tr-TR" sz="1100" u="none" strike="noStrike" dirty="0">
                          <a:effectLst/>
                        </a:rPr>
                        <a:t>12493</a:t>
                      </a:r>
                      <a:endParaRPr lang="tr-TR" sz="1100" b="1" i="0" u="none" strike="noStrike" dirty="0">
                        <a:solidFill>
                          <a:srgbClr val="000000"/>
                        </a:solidFill>
                        <a:effectLst/>
                        <a:latin typeface="Times New Roman" panose="02020603050405020304" pitchFamily="18" charset="0"/>
                      </a:endParaRPr>
                    </a:p>
                  </a:txBody>
                  <a:tcPr marL="0" marR="0" marT="0" marB="0" anchor="ctr">
                    <a:solidFill>
                      <a:schemeClr val="tx2">
                        <a:lumMod val="20000"/>
                        <a:lumOff val="80000"/>
                      </a:schemeClr>
                    </a:solidFill>
                  </a:tcPr>
                </a:tc>
                <a:tc hMerge="1">
                  <a:txBody>
                    <a:bodyPr/>
                    <a:lstStyle/>
                    <a:p>
                      <a:endParaRPr lang="tr-TR"/>
                    </a:p>
                  </a:txBody>
                  <a:tcPr/>
                </a:tc>
              </a:tr>
            </a:tbl>
          </a:graphicData>
        </a:graphic>
      </p:graphicFrame>
    </p:spTree>
    <p:extLst>
      <p:ext uri="{BB962C8B-B14F-4D97-AF65-F5344CB8AC3E}">
        <p14:creationId xmlns="" xmlns:p14="http://schemas.microsoft.com/office/powerpoint/2010/main" val="81995005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09600" y="957942"/>
            <a:ext cx="10972800" cy="459695"/>
          </a:xfrm>
        </p:spPr>
        <p:txBody>
          <a:bodyPr/>
          <a:lstStyle/>
          <a:p>
            <a:r>
              <a:rPr lang="tr-TR" sz="3600" b="1" dirty="0" smtClean="0">
                <a:solidFill>
                  <a:srgbClr val="0070C0"/>
                </a:solidFill>
              </a:rPr>
              <a:t>Türkiye 2015 – 2016 Sezonu</a:t>
            </a:r>
            <a:endParaRPr lang="tr-TR" sz="3600" b="1" dirty="0">
              <a:solidFill>
                <a:srgbClr val="0070C0"/>
              </a:solidFill>
            </a:endParaRPr>
          </a:p>
        </p:txBody>
      </p:sp>
      <p:graphicFrame>
        <p:nvGraphicFramePr>
          <p:cNvPr id="8" name="Grafik 7"/>
          <p:cNvGraphicFramePr>
            <a:graphicFrameLocks/>
          </p:cNvGraphicFramePr>
          <p:nvPr>
            <p:extLst/>
          </p:nvPr>
        </p:nvGraphicFramePr>
        <p:xfrm>
          <a:off x="335360" y="1556792"/>
          <a:ext cx="10657184" cy="396292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5160120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834887" y="1165982"/>
            <a:ext cx="10363200" cy="570054"/>
          </a:xfrm>
        </p:spPr>
        <p:txBody>
          <a:bodyPr/>
          <a:lstStyle/>
          <a:p>
            <a:r>
              <a:rPr lang="tr-TR" sz="3200" b="1" dirty="0" smtClean="0">
                <a:solidFill>
                  <a:srgbClr val="0070C0"/>
                </a:solidFill>
              </a:rPr>
              <a:t>Haftalık </a:t>
            </a:r>
            <a:r>
              <a:rPr lang="tr-TR" sz="3200" b="1" dirty="0" err="1" smtClean="0">
                <a:solidFill>
                  <a:srgbClr val="0070C0"/>
                </a:solidFill>
              </a:rPr>
              <a:t>İnfluenza</a:t>
            </a:r>
            <a:r>
              <a:rPr lang="tr-TR" sz="3200" b="1" dirty="0" smtClean="0">
                <a:solidFill>
                  <a:srgbClr val="0070C0"/>
                </a:solidFill>
              </a:rPr>
              <a:t> (Grip) </a:t>
            </a:r>
            <a:r>
              <a:rPr lang="tr-TR" sz="3200" b="1" dirty="0" err="1" smtClean="0">
                <a:solidFill>
                  <a:srgbClr val="0070C0"/>
                </a:solidFill>
              </a:rPr>
              <a:t>Sürveyans</a:t>
            </a:r>
            <a:r>
              <a:rPr lang="tr-TR" sz="3200" b="1" dirty="0" smtClean="0">
                <a:solidFill>
                  <a:srgbClr val="0070C0"/>
                </a:solidFill>
              </a:rPr>
              <a:t> Raporu</a:t>
            </a:r>
            <a:endParaRPr lang="tr-TR" sz="3200" b="1" dirty="0">
              <a:solidFill>
                <a:srgbClr val="0070C0"/>
              </a:solidFill>
            </a:endParaRPr>
          </a:p>
        </p:txBody>
      </p:sp>
      <p:sp>
        <p:nvSpPr>
          <p:cNvPr id="4" name="Slayt Numarası Yer Tutucusu 3"/>
          <p:cNvSpPr>
            <a:spLocks noGrp="1"/>
          </p:cNvSpPr>
          <p:nvPr>
            <p:ph type="sldNum" sz="quarter" idx="12"/>
          </p:nvPr>
        </p:nvSpPr>
        <p:spPr/>
        <p:txBody>
          <a:bodyPr/>
          <a:lstStyle/>
          <a:p>
            <a:pPr>
              <a:defRPr/>
            </a:pPr>
            <a:fld id="{9D96C813-C48D-4A40-8FE4-47E3E8409320}" type="slidenum">
              <a:rPr lang="tr-TR" smtClean="0"/>
              <a:pPr>
                <a:defRPr/>
              </a:pPr>
              <a:t>35</a:t>
            </a:fld>
            <a:endParaRPr lang="tr-TR"/>
          </a:p>
        </p:txBody>
      </p:sp>
      <p:pic>
        <p:nvPicPr>
          <p:cNvPr id="3074"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l="26597" t="23721" r="26746" b="22308"/>
          <a:stretch/>
        </p:blipFill>
        <p:spPr bwMode="auto">
          <a:xfrm>
            <a:off x="834887" y="1881810"/>
            <a:ext cx="10328982" cy="47782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785626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txBox="1">
            <a:spLocks/>
          </p:cNvSpPr>
          <p:nvPr/>
        </p:nvSpPr>
        <p:spPr>
          <a:xfrm>
            <a:off x="609600" y="1119882"/>
            <a:ext cx="10972800" cy="580926"/>
          </a:xfrm>
          <a:prstGeom prst="rect">
            <a:avLst/>
          </a:prstGeom>
        </p:spPr>
        <p:txBody>
          <a:bodyPr/>
          <a:lstStyle/>
          <a:p>
            <a:pPr marL="342900" indent="-342900" algn="ctr">
              <a:spcBef>
                <a:spcPct val="20000"/>
              </a:spcBef>
            </a:pPr>
            <a:r>
              <a:rPr lang="tr-TR" sz="3200" b="1" dirty="0">
                <a:solidFill>
                  <a:srgbClr val="0070C0"/>
                </a:solidFill>
                <a:latin typeface="+mj-lt"/>
                <a:ea typeface="+mj-ea"/>
                <a:cs typeface="+mj-cs"/>
              </a:rPr>
              <a:t>Ülkemizde Son Dört Grip Sezonu </a:t>
            </a:r>
            <a:r>
              <a:rPr lang="tr-TR" sz="3200" b="1" dirty="0" err="1">
                <a:solidFill>
                  <a:srgbClr val="0070C0"/>
                </a:solidFill>
                <a:latin typeface="+mj-lt"/>
                <a:ea typeface="+mj-ea"/>
                <a:cs typeface="+mj-cs"/>
              </a:rPr>
              <a:t>Sürveyans</a:t>
            </a:r>
            <a:r>
              <a:rPr lang="tr-TR" sz="3200" b="1" dirty="0">
                <a:solidFill>
                  <a:srgbClr val="0070C0"/>
                </a:solidFill>
                <a:latin typeface="+mj-lt"/>
                <a:ea typeface="+mj-ea"/>
                <a:cs typeface="+mj-cs"/>
              </a:rPr>
              <a:t> Sonuçları (</a:t>
            </a:r>
            <a:r>
              <a:rPr lang="tr-TR" sz="3200" b="1" dirty="0" err="1">
                <a:solidFill>
                  <a:srgbClr val="0070C0"/>
                </a:solidFill>
                <a:latin typeface="+mj-lt"/>
                <a:ea typeface="+mj-ea"/>
                <a:cs typeface="+mj-cs"/>
              </a:rPr>
              <a:t>Sentinel+Nonsentinel</a:t>
            </a:r>
            <a:r>
              <a:rPr lang="tr-TR" sz="3200" b="1" dirty="0">
                <a:solidFill>
                  <a:srgbClr val="0070C0"/>
                </a:solidFill>
                <a:latin typeface="+mj-lt"/>
                <a:ea typeface="+mj-ea"/>
                <a:cs typeface="+mj-cs"/>
              </a:rPr>
              <a:t>)</a:t>
            </a:r>
          </a:p>
          <a:p>
            <a:pPr algn="ctr"/>
            <a:endParaRPr lang="tr-TR" sz="2000" b="1" kern="0" dirty="0"/>
          </a:p>
        </p:txBody>
      </p:sp>
      <p:graphicFrame>
        <p:nvGraphicFramePr>
          <p:cNvPr id="6" name="10 Tablo"/>
          <p:cNvGraphicFramePr>
            <a:graphicFrameLocks noGrp="1"/>
          </p:cNvGraphicFramePr>
          <p:nvPr>
            <p:extLst>
              <p:ext uri="{D42A27DB-BD31-4B8C-83A1-F6EECF244321}">
                <p14:modId xmlns="" xmlns:p14="http://schemas.microsoft.com/office/powerpoint/2010/main" val="697058795"/>
              </p:ext>
            </p:extLst>
          </p:nvPr>
        </p:nvGraphicFramePr>
        <p:xfrm>
          <a:off x="1087304" y="2060849"/>
          <a:ext cx="10386238" cy="4024265"/>
        </p:xfrm>
        <a:graphic>
          <a:graphicData uri="http://schemas.openxmlformats.org/drawingml/2006/table">
            <a:tbl>
              <a:tblPr/>
              <a:tblGrid>
                <a:gridCol w="1527711"/>
                <a:gridCol w="1527712"/>
                <a:gridCol w="2136597"/>
                <a:gridCol w="1527711"/>
                <a:gridCol w="1325483"/>
                <a:gridCol w="1017741"/>
                <a:gridCol w="1323283"/>
              </a:tblGrid>
              <a:tr h="538964">
                <a:tc gridSpan="7">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sz="1600" b="1" i="0" u="none" strike="noStrike" cap="none" normalizeH="0" baseline="0" dirty="0" err="1" smtClean="0">
                          <a:ln>
                            <a:noFill/>
                          </a:ln>
                          <a:solidFill>
                            <a:schemeClr val="tx1"/>
                          </a:solidFill>
                          <a:effectLst/>
                          <a:latin typeface="Calibri" pitchFamily="34" charset="0"/>
                        </a:rPr>
                        <a:t>Ülkemiz’de</a:t>
                      </a:r>
                      <a:r>
                        <a:rPr kumimoji="0" lang="tr-TR" sz="1600" b="1" i="0" u="none" strike="noStrike" cap="none" normalizeH="0" baseline="0" dirty="0" smtClean="0">
                          <a:ln>
                            <a:noFill/>
                          </a:ln>
                          <a:solidFill>
                            <a:schemeClr val="tx1"/>
                          </a:solidFill>
                          <a:effectLst/>
                          <a:latin typeface="Calibri" pitchFamily="34" charset="0"/>
                        </a:rPr>
                        <a:t> sezonlara göre tespit edilen grip virüsleri.</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035153">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Sezon</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Numune Sayısı</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err="1" smtClean="0">
                          <a:ln>
                            <a:noFill/>
                          </a:ln>
                          <a:solidFill>
                            <a:schemeClr val="tx1"/>
                          </a:solidFill>
                          <a:effectLst/>
                          <a:latin typeface="Calibri" pitchFamily="34" charset="0"/>
                        </a:rPr>
                        <a:t>İnfluenza</a:t>
                      </a:r>
                      <a:r>
                        <a:rPr kumimoji="0" lang="tr-TR" sz="1600" b="0" i="0" u="none" strike="noStrike" cap="none" normalizeH="0" baseline="0" dirty="0" smtClean="0">
                          <a:ln>
                            <a:noFill/>
                          </a:ln>
                          <a:solidFill>
                            <a:schemeClr val="tx1"/>
                          </a:solidFill>
                          <a:effectLst/>
                          <a:latin typeface="Calibri" pitchFamily="34" charset="0"/>
                        </a:rPr>
                        <a:t> A</a:t>
                      </a:r>
                    </a:p>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(H1N1) </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err="1" smtClean="0">
                          <a:ln>
                            <a:noFill/>
                          </a:ln>
                          <a:solidFill>
                            <a:schemeClr val="tx1"/>
                          </a:solidFill>
                          <a:effectLst/>
                          <a:latin typeface="Calibri" pitchFamily="34" charset="0"/>
                        </a:rPr>
                        <a:t>İnfluenza</a:t>
                      </a:r>
                      <a:r>
                        <a:rPr kumimoji="0" lang="tr-TR" sz="1600" b="0" i="0" u="none" strike="noStrike" cap="none" normalizeH="0" baseline="0" dirty="0" smtClean="0">
                          <a:ln>
                            <a:noFill/>
                          </a:ln>
                          <a:solidFill>
                            <a:schemeClr val="tx1"/>
                          </a:solidFill>
                          <a:effectLst/>
                          <a:latin typeface="Calibri" pitchFamily="34" charset="0"/>
                        </a:rPr>
                        <a:t> A (H3N2)</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err="1" smtClean="0">
                          <a:ln>
                            <a:noFill/>
                          </a:ln>
                          <a:solidFill>
                            <a:schemeClr val="tx1"/>
                          </a:solidFill>
                          <a:effectLst/>
                          <a:latin typeface="Calibri" pitchFamily="34" charset="0"/>
                        </a:rPr>
                        <a:t>İnfluenza</a:t>
                      </a:r>
                      <a:r>
                        <a:rPr kumimoji="0" lang="tr-TR" sz="1600" b="0" i="0" u="none" strike="noStrike" cap="none" normalizeH="0" baseline="0" dirty="0" smtClean="0">
                          <a:ln>
                            <a:noFill/>
                          </a:ln>
                          <a:solidFill>
                            <a:schemeClr val="tx1"/>
                          </a:solidFill>
                          <a:effectLst/>
                          <a:latin typeface="Calibri" pitchFamily="34" charset="0"/>
                        </a:rPr>
                        <a:t> B</a:t>
                      </a:r>
                    </a:p>
                    <a:p>
                      <a:pPr marL="0" marR="0" lvl="0" indent="0" algn="ctr" defTabSz="914400" rtl="0" eaLnBrk="0" fontAlgn="ctr" latinLnBrk="0" hangingPunct="0">
                        <a:lnSpc>
                          <a:spcPct val="100000"/>
                        </a:lnSpc>
                        <a:spcBef>
                          <a:spcPct val="0"/>
                        </a:spcBef>
                        <a:spcAft>
                          <a:spcPct val="0"/>
                        </a:spcAft>
                        <a:buClrTx/>
                        <a:buSzTx/>
                        <a:buFontTx/>
                        <a:buNone/>
                        <a:tabLst/>
                      </a:pPr>
                      <a:endParaRPr kumimoji="0" lang="tr-TR" sz="1600" b="0" i="0" u="none" strike="noStrike" cap="none" normalizeH="0" baseline="0" dirty="0" smtClean="0">
                        <a:ln>
                          <a:noFill/>
                        </a:ln>
                        <a:solidFill>
                          <a:schemeClr val="tx1"/>
                        </a:solidFill>
                        <a:effectLst/>
                        <a:latin typeface="Calibri" pitchFamily="34" charset="0"/>
                      </a:endParaRP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Toplam</a:t>
                      </a:r>
                    </a:p>
                    <a:p>
                      <a:pPr marL="0" marR="0" lvl="0" indent="0" algn="ctr" defTabSz="914400" rtl="0" eaLnBrk="0" fontAlgn="ctr" latinLnBrk="0" hangingPunct="0">
                        <a:lnSpc>
                          <a:spcPct val="100000"/>
                        </a:lnSpc>
                        <a:spcBef>
                          <a:spcPct val="0"/>
                        </a:spcBef>
                        <a:spcAft>
                          <a:spcPct val="0"/>
                        </a:spcAft>
                        <a:buClrTx/>
                        <a:buSzTx/>
                        <a:buFontTx/>
                        <a:buNone/>
                        <a:tabLst/>
                      </a:pPr>
                      <a:endParaRPr kumimoji="0" lang="tr-TR" sz="1600" b="0" i="0" u="none" strike="noStrike" cap="none" normalizeH="0" baseline="0" dirty="0" smtClean="0">
                        <a:ln>
                          <a:noFill/>
                        </a:ln>
                        <a:solidFill>
                          <a:schemeClr val="tx1"/>
                        </a:solidFill>
                        <a:effectLst/>
                        <a:latin typeface="Calibri" pitchFamily="34" charset="0"/>
                      </a:endParaRP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Pozitiflik Oranı</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2537">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2012-2013</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6.109</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951</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Calibri" pitchFamily="34" charset="0"/>
                        </a:rPr>
                        <a:t>48</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Calibri" pitchFamily="34" charset="0"/>
                        </a:rPr>
                        <a:t>28</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1.027</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Calibri" pitchFamily="34" charset="0"/>
                        </a:rPr>
                        <a:t>%17</a:t>
                      </a:r>
                    </a:p>
                  </a:txBody>
                  <a:tcPr marL="8135" marR="8135" marT="813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612537">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2013-2014</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5.329</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26</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824</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219</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1.069</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Calibri" pitchFamily="34" charset="0"/>
                        </a:rPr>
                        <a:t>%20</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r>
              <a:tr h="612537">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2014-2015</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10.266</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1.012</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245</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1.406</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rgbClr val="000000"/>
                          </a:solidFill>
                          <a:effectLst/>
                          <a:latin typeface="Calibri" pitchFamily="34" charset="0"/>
                        </a:rPr>
                        <a:t>2.663</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Calibri" pitchFamily="34" charset="0"/>
                        </a:rPr>
                        <a:t>%26</a:t>
                      </a:r>
                    </a:p>
                  </a:txBody>
                  <a:tcPr marL="8135" marR="8135" marT="813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r>
              <a:tr h="612537">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2015-2016 </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21.728</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5508</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2820</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1520</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rPr>
                        <a:t>9882</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Calibri" pitchFamily="34" charset="0"/>
                        </a:rPr>
                        <a:t>%45,3</a:t>
                      </a:r>
                    </a:p>
                  </a:txBody>
                  <a:tcPr marL="8135" marR="8135" marT="813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 xmlns:p14="http://schemas.microsoft.com/office/powerpoint/2010/main" val="15962027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Slayt Numarası Yer Tutucusu 2"/>
          <p:cNvSpPr txBox="1">
            <a:spLocks noGrp="1"/>
          </p:cNvSpPr>
          <p:nvPr/>
        </p:nvSpPr>
        <p:spPr bwMode="auto">
          <a:xfrm>
            <a:off x="8737600" y="6356351"/>
            <a:ext cx="2844800" cy="365125"/>
          </a:xfrm>
          <a:prstGeom prst="rect">
            <a:avLst/>
          </a:prstGeom>
          <a:noFill/>
          <a:ln w="9525">
            <a:noFill/>
            <a:miter lim="800000"/>
            <a:headEnd/>
            <a:tailEnd/>
          </a:ln>
        </p:spPr>
        <p:txBody>
          <a:bodyPr/>
          <a:lstStyle/>
          <a:p>
            <a:endParaRPr lang="tr-TR" sz="1200" dirty="0">
              <a:solidFill>
                <a:srgbClr val="000000"/>
              </a:solidFill>
              <a:latin typeface="Calibri" pitchFamily="34" charset="0"/>
            </a:endParaRPr>
          </a:p>
        </p:txBody>
      </p:sp>
      <p:sp>
        <p:nvSpPr>
          <p:cNvPr id="6" name="Başlık 1"/>
          <p:cNvSpPr txBox="1">
            <a:spLocks/>
          </p:cNvSpPr>
          <p:nvPr/>
        </p:nvSpPr>
        <p:spPr>
          <a:xfrm>
            <a:off x="609600" y="1124744"/>
            <a:ext cx="10972800" cy="580926"/>
          </a:xfrm>
          <a:prstGeom prst="rect">
            <a:avLst/>
          </a:prstGeom>
        </p:spPr>
        <p:txBody>
          <a:bodyPr/>
          <a:lstStyle/>
          <a:p>
            <a:pPr marL="342900" indent="-342900" algn="ctr">
              <a:spcBef>
                <a:spcPct val="20000"/>
              </a:spcBef>
            </a:pPr>
            <a:r>
              <a:rPr lang="tr-TR" sz="3200" b="1" dirty="0">
                <a:solidFill>
                  <a:srgbClr val="0070C0"/>
                </a:solidFill>
                <a:latin typeface="+mj-lt"/>
                <a:ea typeface="+mj-ea"/>
                <a:cs typeface="+mj-cs"/>
              </a:rPr>
              <a:t>Ülkemizde Son Dört Grip Sezonu </a:t>
            </a:r>
            <a:r>
              <a:rPr lang="tr-TR" sz="3200" b="1" dirty="0" err="1">
                <a:solidFill>
                  <a:srgbClr val="0070C0"/>
                </a:solidFill>
                <a:latin typeface="+mj-lt"/>
                <a:ea typeface="+mj-ea"/>
                <a:cs typeface="+mj-cs"/>
              </a:rPr>
              <a:t>Sürveyans</a:t>
            </a:r>
            <a:r>
              <a:rPr lang="tr-TR" sz="3200" b="1" dirty="0">
                <a:solidFill>
                  <a:srgbClr val="0070C0"/>
                </a:solidFill>
                <a:latin typeface="+mj-lt"/>
                <a:ea typeface="+mj-ea"/>
                <a:cs typeface="+mj-cs"/>
              </a:rPr>
              <a:t> Sonuçları (</a:t>
            </a:r>
            <a:r>
              <a:rPr lang="tr-TR" sz="3200" b="1" dirty="0" err="1">
                <a:solidFill>
                  <a:srgbClr val="0070C0"/>
                </a:solidFill>
                <a:latin typeface="+mj-lt"/>
                <a:ea typeface="+mj-ea"/>
                <a:cs typeface="+mj-cs"/>
              </a:rPr>
              <a:t>Sentinel+Nonsentinel</a:t>
            </a:r>
            <a:r>
              <a:rPr lang="tr-TR" sz="3200" b="1" dirty="0">
                <a:solidFill>
                  <a:srgbClr val="0070C0"/>
                </a:solidFill>
                <a:latin typeface="+mj-lt"/>
                <a:ea typeface="+mj-ea"/>
                <a:cs typeface="+mj-cs"/>
              </a:rPr>
              <a:t>)</a:t>
            </a:r>
          </a:p>
          <a:p>
            <a:pPr algn="ctr"/>
            <a:endParaRPr lang="tr-TR" sz="2000" b="1" kern="0" dirty="0"/>
          </a:p>
        </p:txBody>
      </p:sp>
      <p:graphicFrame>
        <p:nvGraphicFramePr>
          <p:cNvPr id="7" name="Group 21"/>
          <p:cNvGraphicFramePr>
            <a:graphicFrameLocks noGrp="1"/>
          </p:cNvGraphicFramePr>
          <p:nvPr>
            <p:extLst>
              <p:ext uri="{D42A27DB-BD31-4B8C-83A1-F6EECF244321}">
                <p14:modId xmlns="" xmlns:p14="http://schemas.microsoft.com/office/powerpoint/2010/main" val="3616153850"/>
              </p:ext>
            </p:extLst>
          </p:nvPr>
        </p:nvGraphicFramePr>
        <p:xfrm>
          <a:off x="1103446" y="2354734"/>
          <a:ext cx="9897366" cy="3738563"/>
        </p:xfrm>
        <a:graphic>
          <a:graphicData uri="http://schemas.openxmlformats.org/drawingml/2006/table">
            <a:tbl>
              <a:tblPr/>
              <a:tblGrid>
                <a:gridCol w="2654419"/>
                <a:gridCol w="2836172"/>
                <a:gridCol w="2198531"/>
                <a:gridCol w="2208244"/>
              </a:tblGrid>
              <a:tr h="488950">
                <a:tc gridSpan="4">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tr-TR" sz="1600" b="1" i="0" u="none" strike="noStrike" cap="none" normalizeH="0" baseline="0" dirty="0" err="1" smtClean="0">
                          <a:ln>
                            <a:noFill/>
                          </a:ln>
                          <a:solidFill>
                            <a:schemeClr val="tx1"/>
                          </a:solidFill>
                          <a:effectLst/>
                          <a:latin typeface="Calibri" pitchFamily="34" charset="0"/>
                        </a:rPr>
                        <a:t>Ülkemiz’de</a:t>
                      </a:r>
                      <a:r>
                        <a:rPr kumimoji="0" lang="tr-TR" sz="1600" b="1" i="0" u="none" strike="noStrike" cap="none" normalizeH="0" baseline="0" dirty="0" smtClean="0">
                          <a:ln>
                            <a:noFill/>
                          </a:ln>
                          <a:solidFill>
                            <a:schemeClr val="tx1"/>
                          </a:solidFill>
                          <a:effectLst/>
                          <a:latin typeface="Calibri" pitchFamily="34" charset="0"/>
                        </a:rPr>
                        <a:t> sezonlara göre tespit edilen influenza virüslerinin oranları.</a:t>
                      </a:r>
                    </a:p>
                  </a:txBody>
                  <a:tcPr marL="9525" marR="9525" marT="952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tr-TR"/>
                    </a:p>
                  </a:txBody>
                  <a:tcPr/>
                </a:tc>
                <a:tc hMerge="1">
                  <a:txBody>
                    <a:bodyPr/>
                    <a:lstStyle/>
                    <a:p>
                      <a:endParaRPr lang="tr-TR"/>
                    </a:p>
                  </a:txBody>
                  <a:tcPr/>
                </a:tc>
              </a:tr>
              <a:tr h="582613">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Sezon</a:t>
                      </a:r>
                    </a:p>
                    <a:p>
                      <a:pPr marL="0" marR="0" lvl="0" indent="0" algn="l" defTabSz="914400" rtl="0" eaLnBrk="0" fontAlgn="ctr" latinLnBrk="0" hangingPunct="0">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Calibri" pitchFamily="34" charset="0"/>
                      </a:endParaRP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err="1" smtClean="0">
                          <a:ln>
                            <a:noFill/>
                          </a:ln>
                          <a:solidFill>
                            <a:schemeClr val="tx1"/>
                          </a:solidFill>
                          <a:effectLst/>
                          <a:latin typeface="Calibri" pitchFamily="34" charset="0"/>
                        </a:rPr>
                        <a:t>İnfluenza</a:t>
                      </a:r>
                      <a:r>
                        <a:rPr kumimoji="0" lang="tr-TR" sz="1800" b="0" i="0" u="none" strike="noStrike" cap="none" normalizeH="0" baseline="0" dirty="0" smtClean="0">
                          <a:ln>
                            <a:noFill/>
                          </a:ln>
                          <a:solidFill>
                            <a:schemeClr val="tx1"/>
                          </a:solidFill>
                          <a:effectLst/>
                          <a:latin typeface="Calibri" pitchFamily="34" charset="0"/>
                        </a:rPr>
                        <a:t> A</a:t>
                      </a:r>
                    </a:p>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(H1N1)</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err="1" smtClean="0">
                          <a:ln>
                            <a:noFill/>
                          </a:ln>
                          <a:solidFill>
                            <a:schemeClr val="tx1"/>
                          </a:solidFill>
                          <a:effectLst/>
                          <a:latin typeface="Calibri" pitchFamily="34" charset="0"/>
                        </a:rPr>
                        <a:t>İnfluenza</a:t>
                      </a:r>
                      <a:r>
                        <a:rPr kumimoji="0" lang="tr-TR" sz="1800" b="0" i="0" u="none" strike="noStrike" cap="none" normalizeH="0" baseline="0" dirty="0" smtClean="0">
                          <a:ln>
                            <a:noFill/>
                          </a:ln>
                          <a:solidFill>
                            <a:schemeClr val="tx1"/>
                          </a:solidFill>
                          <a:effectLst/>
                          <a:latin typeface="Calibri" pitchFamily="34" charset="0"/>
                        </a:rPr>
                        <a:t> A</a:t>
                      </a:r>
                    </a:p>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(H3N2)</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err="1" smtClean="0">
                          <a:ln>
                            <a:noFill/>
                          </a:ln>
                          <a:solidFill>
                            <a:schemeClr val="tx1"/>
                          </a:solidFill>
                          <a:effectLst/>
                          <a:latin typeface="Calibri" pitchFamily="34" charset="0"/>
                        </a:rPr>
                        <a:t>İnfluenza</a:t>
                      </a:r>
                      <a:r>
                        <a:rPr kumimoji="0" lang="tr-TR" sz="1800" b="0" i="0" u="none" strike="noStrike" cap="none" normalizeH="0" baseline="0" dirty="0" smtClean="0">
                          <a:ln>
                            <a:noFill/>
                          </a:ln>
                          <a:solidFill>
                            <a:schemeClr val="tx1"/>
                          </a:solidFill>
                          <a:effectLst/>
                          <a:latin typeface="Calibri" pitchFamily="34" charset="0"/>
                        </a:rPr>
                        <a:t> B</a:t>
                      </a:r>
                    </a:p>
                    <a:p>
                      <a:pPr marL="0" marR="0" lvl="0" indent="0" algn="ctr" defTabSz="914400" rtl="0" eaLnBrk="0" fontAlgn="t" latinLnBrk="0" hangingPunct="0">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Calibri" pitchFamily="34" charset="0"/>
                      </a:endParaRP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6750">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2012-2013</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Calibri" pitchFamily="34" charset="0"/>
                        </a:rPr>
                        <a:t>%92,5</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%4,6</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%2,7</a:t>
                      </a:r>
                    </a:p>
                  </a:txBody>
                  <a:tcPr marL="9525" marR="9525" marT="952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666750">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2013-2014</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%2,5</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Calibri" pitchFamily="34" charset="0"/>
                        </a:rPr>
                        <a:t>%77</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%20,5</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r>
              <a:tr h="666750">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2014-2015</a:t>
                      </a:r>
                    </a:p>
                    <a:p>
                      <a:pPr marL="0" marR="0" lvl="0" indent="0" algn="l" defTabSz="914400" rtl="0" eaLnBrk="0" fontAlgn="t" latinLnBrk="0" hangingPunct="0">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Calibri" pitchFamily="34" charset="0"/>
                      </a:endParaRP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%38,0</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Calibri" pitchFamily="34" charset="0"/>
                        </a:rPr>
                        <a:t>%9,2</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Calibri" pitchFamily="34" charset="0"/>
                        </a:rPr>
                        <a:t>%52,8</a:t>
                      </a:r>
                    </a:p>
                  </a:txBody>
                  <a:tcPr marL="9525" marR="9525" marT="9525" marB="0" anchor="ctr" horzOverflow="overflow">
                    <a:lnL>
                      <a:noFill/>
                    </a:lnL>
                    <a:lnR>
                      <a:noFill/>
                    </a:lnR>
                    <a:lnT>
                      <a:noFill/>
                    </a:lnT>
                    <a:lnB w="12700" cap="flat" cmpd="sng" algn="ctr">
                      <a:noFill/>
                      <a:prstDash val="solid"/>
                      <a:round/>
                      <a:headEnd type="none" w="med" len="med"/>
                      <a:tailEnd type="none" w="med" len="med"/>
                    </a:lnB>
                    <a:lnTlToBr>
                      <a:noFill/>
                    </a:lnTlToBr>
                    <a:lnBlToTr>
                      <a:noFill/>
                    </a:lnBlToTr>
                    <a:noFill/>
                  </a:tcPr>
                </a:tc>
              </a:tr>
              <a:tr h="666750">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tr-TR" sz="1800" b="0" i="0" u="none" strike="noStrike" kern="1200" cap="none" normalizeH="0" baseline="0" dirty="0" smtClean="0">
                          <a:ln>
                            <a:noFill/>
                          </a:ln>
                          <a:solidFill>
                            <a:schemeClr val="tx1"/>
                          </a:solidFill>
                          <a:effectLst/>
                          <a:latin typeface="Calibri" pitchFamily="34" charset="0"/>
                          <a:ea typeface="+mn-ea"/>
                          <a:cs typeface="+mn-cs"/>
                        </a:rPr>
                        <a:t>2015-2016*</a:t>
                      </a:r>
                    </a:p>
                  </a:txBody>
                  <a:tcPr marL="9525" marR="9525" marT="952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1" i="0" u="none" strike="noStrike" kern="1200" cap="none" normalizeH="0" baseline="0" dirty="0" smtClean="0">
                          <a:ln>
                            <a:noFill/>
                          </a:ln>
                          <a:solidFill>
                            <a:schemeClr val="tx1"/>
                          </a:solidFill>
                          <a:effectLst/>
                          <a:latin typeface="Calibri" pitchFamily="34" charset="0"/>
                          <a:ea typeface="+mn-ea"/>
                          <a:cs typeface="+mn-cs"/>
                        </a:rPr>
                        <a:t>%55,7</a:t>
                      </a:r>
                    </a:p>
                  </a:txBody>
                  <a:tcPr marL="9525" marR="9525" marT="952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kern="1200" cap="none" normalizeH="0" baseline="0" dirty="0" smtClean="0">
                          <a:ln>
                            <a:noFill/>
                          </a:ln>
                          <a:solidFill>
                            <a:schemeClr val="tx1"/>
                          </a:solidFill>
                          <a:effectLst/>
                          <a:latin typeface="Calibri" pitchFamily="34" charset="0"/>
                          <a:ea typeface="+mn-ea"/>
                          <a:cs typeface="+mn-cs"/>
                        </a:rPr>
                        <a:t>%28,5</a:t>
                      </a:r>
                    </a:p>
                  </a:txBody>
                  <a:tcPr marL="9525" marR="9525" marT="952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tr-TR" sz="1800" b="0" i="0" u="none" strike="noStrike" kern="1200" cap="none" normalizeH="0" baseline="0" dirty="0" smtClean="0">
                          <a:ln>
                            <a:noFill/>
                          </a:ln>
                          <a:solidFill>
                            <a:schemeClr val="tx1"/>
                          </a:solidFill>
                          <a:effectLst/>
                          <a:latin typeface="Calibri" pitchFamily="34" charset="0"/>
                          <a:ea typeface="+mn-ea"/>
                          <a:cs typeface="+mn-cs"/>
                        </a:rPr>
                        <a:t>%15,4</a:t>
                      </a:r>
                    </a:p>
                  </a:txBody>
                  <a:tcPr marL="9525" marR="9525" marT="952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 xmlns:p14="http://schemas.microsoft.com/office/powerpoint/2010/main" val="27183840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1"/>
          </p:nvPr>
        </p:nvSpPr>
        <p:spPr/>
        <p:txBody>
          <a:bodyPr/>
          <a:lstStyle/>
          <a:p>
            <a:pPr algn="ctr"/>
            <a:r>
              <a:rPr lang="tr-TR" sz="4000" b="1" dirty="0" smtClean="0">
                <a:solidFill>
                  <a:srgbClr val="0070C0"/>
                </a:solidFill>
              </a:rPr>
              <a:t>İZMİR İLİ 2015-2016 İNFLUENZA  SEZONU DEĞERLENDİRMESİ</a:t>
            </a:r>
            <a:endParaRPr lang="tr-TR" sz="4000" b="1" dirty="0">
              <a:solidFill>
                <a:srgbClr val="0070C0"/>
              </a:solidFill>
            </a:endParaRPr>
          </a:p>
        </p:txBody>
      </p:sp>
      <p:sp>
        <p:nvSpPr>
          <p:cNvPr id="4" name="3 Slayt Numarası Yer Tutucusu"/>
          <p:cNvSpPr>
            <a:spLocks noGrp="1"/>
          </p:cNvSpPr>
          <p:nvPr>
            <p:ph type="sldNum" sz="quarter" idx="12"/>
          </p:nvPr>
        </p:nvSpPr>
        <p:spPr/>
        <p:txBody>
          <a:bodyPr/>
          <a:lstStyle/>
          <a:p>
            <a:pPr>
              <a:defRPr/>
            </a:pPr>
            <a:fld id="{E7BE0805-33D9-4254-BCDA-6E67738847F2}" type="slidenum">
              <a:rPr lang="tr-TR" smtClean="0"/>
              <a:pPr>
                <a:defRPr/>
              </a:pPr>
              <a:t>38</a:t>
            </a:fld>
            <a:endParaRPr lang="tr-TR"/>
          </a:p>
        </p:txBody>
      </p:sp>
    </p:spTree>
    <p:extLst>
      <p:ext uri="{BB962C8B-B14F-4D97-AF65-F5344CB8AC3E}">
        <p14:creationId xmlns="" xmlns:p14="http://schemas.microsoft.com/office/powerpoint/2010/main" val="3316159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1"/>
          </p:nvPr>
        </p:nvSpPr>
        <p:spPr>
          <a:xfrm>
            <a:off x="1828800" y="2895600"/>
            <a:ext cx="8534400" cy="2743200"/>
          </a:xfrm>
        </p:spPr>
        <p:txBody>
          <a:bodyPr/>
          <a:lstStyle/>
          <a:p>
            <a:pPr algn="just"/>
            <a:r>
              <a:rPr lang="tr-TR" dirty="0" smtClean="0">
                <a:solidFill>
                  <a:schemeClr val="tx1"/>
                </a:solidFill>
              </a:rPr>
              <a:t>İlimizde yılın 40.haftası ile bir sonraki yılın 20.haftası arasında </a:t>
            </a:r>
            <a:r>
              <a:rPr lang="tr-TR" dirty="0" err="1" smtClean="0">
                <a:solidFill>
                  <a:schemeClr val="tx1"/>
                </a:solidFill>
              </a:rPr>
              <a:t>influenza</a:t>
            </a:r>
            <a:r>
              <a:rPr lang="tr-TR" dirty="0" smtClean="0">
                <a:solidFill>
                  <a:schemeClr val="tx1"/>
                </a:solidFill>
              </a:rPr>
              <a:t> sürveyansı yapılmaktadır.</a:t>
            </a:r>
            <a:endParaRPr lang="tr-TR" dirty="0">
              <a:solidFill>
                <a:schemeClr val="tx1"/>
              </a:solidFill>
            </a:endParaRPr>
          </a:p>
        </p:txBody>
      </p:sp>
      <p:sp>
        <p:nvSpPr>
          <p:cNvPr id="4" name="3 Slayt Numarası Yer Tutucusu"/>
          <p:cNvSpPr>
            <a:spLocks noGrp="1"/>
          </p:cNvSpPr>
          <p:nvPr>
            <p:ph type="sldNum" sz="quarter" idx="12"/>
          </p:nvPr>
        </p:nvSpPr>
        <p:spPr/>
        <p:txBody>
          <a:bodyPr/>
          <a:lstStyle/>
          <a:p>
            <a:pPr>
              <a:defRPr/>
            </a:pPr>
            <a:fld id="{9D96C813-C48D-4A40-8FE4-47E3E8409320}" type="slidenum">
              <a:rPr lang="tr-TR" smtClean="0"/>
              <a:pPr>
                <a:defRPr/>
              </a:pPr>
              <a:t>39</a:t>
            </a:fld>
            <a:endParaRPr lang="tr-TR"/>
          </a:p>
        </p:txBody>
      </p:sp>
      <p:sp>
        <p:nvSpPr>
          <p:cNvPr id="6" name="1 Başlık"/>
          <p:cNvSpPr txBox="1">
            <a:spLocks/>
          </p:cNvSpPr>
          <p:nvPr/>
        </p:nvSpPr>
        <p:spPr>
          <a:xfrm>
            <a:off x="609600" y="1088571"/>
            <a:ext cx="10972800" cy="751115"/>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tr-TR" sz="3600" b="1" i="0" u="none" strike="noStrike" kern="1200" cap="none" spc="0" normalizeH="0" baseline="0" noProof="0" smtClean="0">
                <a:ln>
                  <a:noFill/>
                </a:ln>
                <a:solidFill>
                  <a:srgbClr val="0070C0"/>
                </a:solidFill>
                <a:effectLst/>
                <a:uLnTx/>
                <a:uFillTx/>
                <a:latin typeface="+mj-lt"/>
                <a:ea typeface="+mj-ea"/>
                <a:cs typeface="+mj-cs"/>
              </a:rPr>
              <a:t>İlimizde İnfluenza Sürveyansı</a:t>
            </a:r>
            <a:endParaRPr kumimoji="0" lang="tr-TR" sz="36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088571"/>
            <a:ext cx="10972800" cy="751115"/>
          </a:xfrm>
        </p:spPr>
        <p:txBody>
          <a:bodyPr/>
          <a:lstStyle/>
          <a:p>
            <a:r>
              <a:rPr lang="tr-TR" sz="3600" b="1" dirty="0" smtClean="0">
                <a:solidFill>
                  <a:srgbClr val="0070C0"/>
                </a:solidFill>
              </a:rPr>
              <a:t>İlimizde </a:t>
            </a:r>
            <a:r>
              <a:rPr lang="tr-TR" sz="3600" b="1" dirty="0" err="1" smtClean="0">
                <a:solidFill>
                  <a:srgbClr val="0070C0"/>
                </a:solidFill>
              </a:rPr>
              <a:t>İnfluenza</a:t>
            </a:r>
            <a:r>
              <a:rPr lang="tr-TR" sz="3600" b="1" dirty="0" smtClean="0">
                <a:solidFill>
                  <a:srgbClr val="0070C0"/>
                </a:solidFill>
              </a:rPr>
              <a:t> Sürveyansı</a:t>
            </a:r>
            <a:endParaRPr lang="tr-TR" sz="3600" b="1" dirty="0">
              <a:solidFill>
                <a:srgbClr val="0070C0"/>
              </a:solidFill>
            </a:endParaRPr>
          </a:p>
        </p:txBody>
      </p:sp>
      <p:sp>
        <p:nvSpPr>
          <p:cNvPr id="3" name="2 İçerik Yer Tutucusu"/>
          <p:cNvSpPr>
            <a:spLocks noGrp="1"/>
          </p:cNvSpPr>
          <p:nvPr>
            <p:ph idx="1"/>
          </p:nvPr>
        </p:nvSpPr>
        <p:spPr>
          <a:xfrm>
            <a:off x="609600" y="1709057"/>
            <a:ext cx="10972800" cy="4417107"/>
          </a:xfrm>
        </p:spPr>
        <p:txBody>
          <a:bodyPr/>
          <a:lstStyle/>
          <a:p>
            <a:r>
              <a:rPr lang="tr-TR" sz="2800" dirty="0" smtClean="0"/>
              <a:t>Bayraklı</a:t>
            </a:r>
          </a:p>
          <a:p>
            <a:r>
              <a:rPr lang="tr-TR" sz="2800" dirty="0" smtClean="0"/>
              <a:t>Bornova</a:t>
            </a:r>
          </a:p>
          <a:p>
            <a:r>
              <a:rPr lang="tr-TR" sz="2800" dirty="0" smtClean="0"/>
              <a:t>Buca</a:t>
            </a:r>
          </a:p>
          <a:p>
            <a:r>
              <a:rPr lang="tr-TR" sz="2800" dirty="0" smtClean="0"/>
              <a:t>Çiğli</a:t>
            </a:r>
          </a:p>
          <a:p>
            <a:r>
              <a:rPr lang="tr-TR" sz="2800" dirty="0" smtClean="0"/>
              <a:t>Karşıyaka</a:t>
            </a:r>
          </a:p>
          <a:p>
            <a:r>
              <a:rPr lang="tr-TR" sz="2800" dirty="0" smtClean="0"/>
              <a:t>Karabağlar</a:t>
            </a:r>
          </a:p>
          <a:p>
            <a:r>
              <a:rPr lang="tr-TR" sz="2800" dirty="0" smtClean="0"/>
              <a:t>Konak </a:t>
            </a:r>
          </a:p>
          <a:p>
            <a:pPr>
              <a:buNone/>
            </a:pPr>
            <a:r>
              <a:rPr lang="tr-TR" sz="2800" dirty="0" smtClean="0"/>
              <a:t>     ilçelerinde çalışan gönüllü 10 aile hekimi ile </a:t>
            </a:r>
            <a:r>
              <a:rPr lang="tr-TR" sz="2800" dirty="0" err="1" smtClean="0"/>
              <a:t>sentinel</a:t>
            </a:r>
            <a:r>
              <a:rPr lang="tr-TR" sz="2800" dirty="0" smtClean="0"/>
              <a:t> </a:t>
            </a:r>
            <a:r>
              <a:rPr lang="tr-TR" sz="2800" dirty="0" err="1" smtClean="0"/>
              <a:t>influenza</a:t>
            </a:r>
            <a:r>
              <a:rPr lang="tr-TR" sz="2800" dirty="0" smtClean="0"/>
              <a:t> sürveyansı yapılmaktadır.</a:t>
            </a:r>
            <a:endParaRPr lang="tr-TR" sz="2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Slayt Numarası Yer Tutucusu"/>
          <p:cNvSpPr>
            <a:spLocks noGrp="1"/>
          </p:cNvSpPr>
          <p:nvPr>
            <p:ph type="sldNum" sz="quarter" idx="12"/>
          </p:nvPr>
        </p:nvSpPr>
        <p:spPr/>
        <p:txBody>
          <a:bodyPr/>
          <a:lstStyle/>
          <a:p>
            <a:pPr>
              <a:defRPr/>
            </a:pPr>
            <a:fld id="{E7BE0805-33D9-4254-BCDA-6E67738847F2}" type="slidenum">
              <a:rPr lang="tr-TR" smtClean="0"/>
              <a:pPr>
                <a:defRPr/>
              </a:pPr>
              <a:t>41</a:t>
            </a:fld>
            <a:endParaRPr lang="tr-TR"/>
          </a:p>
        </p:txBody>
      </p:sp>
      <p:graphicFrame>
        <p:nvGraphicFramePr>
          <p:cNvPr id="5" name="4 Grafik"/>
          <p:cNvGraphicFramePr/>
          <p:nvPr>
            <p:extLst>
              <p:ext uri="{D42A27DB-BD31-4B8C-83A1-F6EECF244321}">
                <p14:modId xmlns="" xmlns:p14="http://schemas.microsoft.com/office/powerpoint/2010/main" val="2880726047"/>
              </p:ext>
            </p:extLst>
          </p:nvPr>
        </p:nvGraphicFramePr>
        <p:xfrm>
          <a:off x="952463" y="1000108"/>
          <a:ext cx="10433993" cy="463869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3225002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Slayt Numarası Yer Tutucusu"/>
          <p:cNvSpPr>
            <a:spLocks noGrp="1"/>
          </p:cNvSpPr>
          <p:nvPr>
            <p:ph type="sldNum" sz="quarter" idx="12"/>
          </p:nvPr>
        </p:nvSpPr>
        <p:spPr/>
        <p:txBody>
          <a:bodyPr/>
          <a:lstStyle/>
          <a:p>
            <a:pPr>
              <a:defRPr/>
            </a:pPr>
            <a:fld id="{E7BE0805-33D9-4254-BCDA-6E67738847F2}" type="slidenum">
              <a:rPr lang="tr-TR" smtClean="0"/>
              <a:pPr>
                <a:defRPr/>
              </a:pPr>
              <a:t>42</a:t>
            </a:fld>
            <a:endParaRPr lang="tr-TR"/>
          </a:p>
        </p:txBody>
      </p:sp>
      <p:graphicFrame>
        <p:nvGraphicFramePr>
          <p:cNvPr id="5" name="4 Grafik"/>
          <p:cNvGraphicFramePr/>
          <p:nvPr/>
        </p:nvGraphicFramePr>
        <p:xfrm>
          <a:off x="1142965" y="1142984"/>
          <a:ext cx="10287072" cy="50006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4951064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Slayt Numarası Yer Tutucusu"/>
          <p:cNvSpPr>
            <a:spLocks noGrp="1"/>
          </p:cNvSpPr>
          <p:nvPr>
            <p:ph type="sldNum" sz="quarter" idx="12"/>
          </p:nvPr>
        </p:nvSpPr>
        <p:spPr/>
        <p:txBody>
          <a:bodyPr/>
          <a:lstStyle/>
          <a:p>
            <a:pPr>
              <a:defRPr/>
            </a:pPr>
            <a:fld id="{E7BE0805-33D9-4254-BCDA-6E67738847F2}" type="slidenum">
              <a:rPr lang="tr-TR" smtClean="0"/>
              <a:pPr>
                <a:defRPr/>
              </a:pPr>
              <a:t>43</a:t>
            </a:fld>
            <a:endParaRPr lang="tr-TR"/>
          </a:p>
        </p:txBody>
      </p:sp>
      <p:graphicFrame>
        <p:nvGraphicFramePr>
          <p:cNvPr id="5" name="4 Grafik"/>
          <p:cNvGraphicFramePr/>
          <p:nvPr>
            <p:extLst>
              <p:ext uri="{D42A27DB-BD31-4B8C-83A1-F6EECF244321}">
                <p14:modId xmlns="" xmlns:p14="http://schemas.microsoft.com/office/powerpoint/2010/main" val="3781479817"/>
              </p:ext>
            </p:extLst>
          </p:nvPr>
        </p:nvGraphicFramePr>
        <p:xfrm>
          <a:off x="795130" y="1071546"/>
          <a:ext cx="10588487" cy="507209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4520705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045029"/>
            <a:ext cx="10972800" cy="1273628"/>
          </a:xfrm>
        </p:spPr>
        <p:txBody>
          <a:bodyPr/>
          <a:lstStyle/>
          <a:p>
            <a:r>
              <a:rPr lang="tr-TR" sz="3600" b="1" dirty="0" smtClean="0">
                <a:solidFill>
                  <a:srgbClr val="0070C0"/>
                </a:solidFill>
              </a:rPr>
              <a:t>SARI (Severe </a:t>
            </a:r>
            <a:r>
              <a:rPr lang="tr-TR" sz="3600" b="1" dirty="0" err="1" smtClean="0">
                <a:solidFill>
                  <a:srgbClr val="0070C0"/>
                </a:solidFill>
              </a:rPr>
              <a:t>Acute</a:t>
            </a:r>
            <a:r>
              <a:rPr lang="tr-TR" sz="3600" b="1" dirty="0" smtClean="0">
                <a:solidFill>
                  <a:srgbClr val="0070C0"/>
                </a:solidFill>
              </a:rPr>
              <a:t> </a:t>
            </a:r>
            <a:r>
              <a:rPr lang="tr-TR" sz="3600" b="1" dirty="0" err="1" smtClean="0">
                <a:solidFill>
                  <a:srgbClr val="0070C0"/>
                </a:solidFill>
              </a:rPr>
              <a:t>Respiratory</a:t>
            </a:r>
            <a:r>
              <a:rPr lang="tr-TR" sz="3600" b="1" dirty="0" smtClean="0">
                <a:solidFill>
                  <a:srgbClr val="0070C0"/>
                </a:solidFill>
              </a:rPr>
              <a:t> </a:t>
            </a:r>
            <a:r>
              <a:rPr lang="tr-TR" sz="3600" b="1" dirty="0" err="1" smtClean="0">
                <a:solidFill>
                  <a:srgbClr val="0070C0"/>
                </a:solidFill>
              </a:rPr>
              <a:t>İnfections</a:t>
            </a:r>
            <a:r>
              <a:rPr lang="tr-TR" sz="3600" b="1" dirty="0" smtClean="0">
                <a:solidFill>
                  <a:srgbClr val="0070C0"/>
                </a:solidFill>
              </a:rPr>
              <a:t>) Sürveyansı</a:t>
            </a:r>
            <a:endParaRPr lang="tr-TR" sz="3600" dirty="0">
              <a:solidFill>
                <a:srgbClr val="0070C0"/>
              </a:solidFill>
            </a:endParaRPr>
          </a:p>
        </p:txBody>
      </p:sp>
      <p:sp>
        <p:nvSpPr>
          <p:cNvPr id="3" name="2 İçerik Yer Tutucusu"/>
          <p:cNvSpPr>
            <a:spLocks noGrp="1"/>
          </p:cNvSpPr>
          <p:nvPr>
            <p:ph idx="1"/>
          </p:nvPr>
        </p:nvSpPr>
        <p:spPr>
          <a:xfrm>
            <a:off x="609600" y="2775857"/>
            <a:ext cx="10972800" cy="3350306"/>
          </a:xfrm>
        </p:spPr>
        <p:txBody>
          <a:bodyPr/>
          <a:lstStyle/>
          <a:p>
            <a:pPr algn="just">
              <a:buNone/>
            </a:pPr>
            <a:r>
              <a:rPr lang="tr-TR" dirty="0" smtClean="0"/>
              <a:t>    Ağır Akut Solunum Yolu Enfeksiyonları </a:t>
            </a:r>
            <a:r>
              <a:rPr lang="tr-TR" dirty="0" err="1" smtClean="0"/>
              <a:t>surveyansı</a:t>
            </a:r>
            <a:r>
              <a:rPr lang="tr-TR" dirty="0" smtClean="0"/>
              <a:t> 5 ilde başlamış olup, ilimizde de </a:t>
            </a:r>
            <a:r>
              <a:rPr lang="tr-TR" dirty="0" err="1" smtClean="0"/>
              <a:t>surveyansın</a:t>
            </a:r>
            <a:r>
              <a:rPr lang="tr-TR" dirty="0" smtClean="0"/>
              <a:t> başlaması için  çalışmaları tamamlanmıştır. Çalışmanın yapılacağı hastaneler belirlenmiş, </a:t>
            </a:r>
            <a:r>
              <a:rPr lang="tr-TR" dirty="0" err="1" smtClean="0"/>
              <a:t>laboratuvar</a:t>
            </a:r>
            <a:r>
              <a:rPr lang="tr-TR" dirty="0" smtClean="0"/>
              <a:t> altyapısı hazır hale getirilmiştir.</a:t>
            </a:r>
          </a:p>
          <a:p>
            <a:endParaRPr lang="tr-T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09600" y="2677887"/>
            <a:ext cx="10972800" cy="3448278"/>
          </a:xfrm>
        </p:spPr>
        <p:txBody>
          <a:bodyPr/>
          <a:lstStyle/>
          <a:p>
            <a:pPr algn="ctr">
              <a:buNone/>
            </a:pPr>
            <a:r>
              <a:rPr lang="tr-TR" sz="4400" b="1" dirty="0" smtClean="0">
                <a:solidFill>
                  <a:srgbClr val="0070C0"/>
                </a:solidFill>
              </a:rPr>
              <a:t>İyi çalışmalar dileriz</a:t>
            </a:r>
          </a:p>
          <a:p>
            <a:pPr algn="ctr">
              <a:buNone/>
            </a:pPr>
            <a:endParaRPr lang="tr-TR" sz="4000" b="1" dirty="0" smtClean="0">
              <a:solidFill>
                <a:srgbClr val="0070C0"/>
              </a:solidFill>
            </a:endParaRPr>
          </a:p>
          <a:p>
            <a:pPr algn="ctr">
              <a:buNone/>
            </a:pPr>
            <a:r>
              <a:rPr lang="tr-TR" sz="4000" b="1" dirty="0" smtClean="0">
                <a:solidFill>
                  <a:srgbClr val="0070C0"/>
                </a:solidFill>
              </a:rPr>
              <a:t>                                             </a:t>
            </a:r>
          </a:p>
          <a:p>
            <a:pPr algn="ctr">
              <a:buNone/>
            </a:pPr>
            <a:r>
              <a:rPr lang="tr-TR" sz="4000" b="1" dirty="0" smtClean="0">
                <a:solidFill>
                  <a:srgbClr val="0070C0"/>
                </a:solidFill>
              </a:rPr>
              <a:t>                                              </a:t>
            </a:r>
            <a:r>
              <a:rPr lang="tr-TR" sz="1800" b="1" dirty="0" smtClean="0">
                <a:solidFill>
                  <a:srgbClr val="0070C0"/>
                </a:solidFill>
              </a:rPr>
              <a:t>İzmir Halk Sağlığı Müdürlüğü</a:t>
            </a:r>
          </a:p>
          <a:p>
            <a:pPr algn="r">
              <a:buNone/>
            </a:pPr>
            <a:r>
              <a:rPr lang="tr-TR" sz="1800" b="1" dirty="0" smtClean="0">
                <a:solidFill>
                  <a:srgbClr val="0070C0"/>
                </a:solidFill>
              </a:rPr>
              <a:t>Bulaşıcı Hastalıklar Kontrol Programları Şube Müdürlüğü</a:t>
            </a:r>
            <a:endParaRPr lang="tr-TR" sz="1800" b="1" dirty="0">
              <a:solidFill>
                <a:srgbClr val="0070C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1930</TotalTime>
  <Words>2438</Words>
  <Application>Microsoft Office PowerPoint</Application>
  <PresentationFormat>Özel</PresentationFormat>
  <Paragraphs>763</Paragraphs>
  <Slides>45</Slides>
  <Notes>19</Notes>
  <HiddenSlides>0</HiddenSlides>
  <MMClips>0</MMClips>
  <ScaleCrop>false</ScaleCrop>
  <HeadingPairs>
    <vt:vector size="4" baseType="variant">
      <vt:variant>
        <vt:lpstr>Tema</vt:lpstr>
      </vt:variant>
      <vt:variant>
        <vt:i4>1</vt:i4>
      </vt:variant>
      <vt:variant>
        <vt:lpstr>Slayt Başlıkları</vt:lpstr>
      </vt:variant>
      <vt:variant>
        <vt:i4>45</vt:i4>
      </vt:variant>
    </vt:vector>
  </HeadingPairs>
  <TitlesOfParts>
    <vt:vector size="46" baseType="lpstr">
      <vt:lpstr>Office Theme</vt:lpstr>
      <vt:lpstr>   </vt:lpstr>
      <vt:lpstr>İNFLUENZA </vt:lpstr>
      <vt:lpstr>Slayt 3</vt:lpstr>
      <vt:lpstr>İNFLUENZA</vt:lpstr>
      <vt:lpstr> Kişiden kişiye bulaşma; hapşırma, öksürük, havada asılı parçacıklar</vt:lpstr>
      <vt:lpstr>Herkes Risk Taşır</vt:lpstr>
      <vt:lpstr>Slayt 7</vt:lpstr>
      <vt:lpstr>Komplike Olmayan İnfluenza</vt:lpstr>
      <vt:lpstr>Gribe Karşı Alınacak Önlemler-1 </vt:lpstr>
      <vt:lpstr>Gribe Karşı Alınacak Önlemler-2 </vt:lpstr>
      <vt:lpstr>Grip  Tedavisi </vt:lpstr>
      <vt:lpstr>Antiviral Tedavi</vt:lpstr>
      <vt:lpstr>Antiviral İlaçlar </vt:lpstr>
      <vt:lpstr>DSÖ İnfluenza Aşı Önerisi </vt:lpstr>
      <vt:lpstr>Slayt 15</vt:lpstr>
      <vt:lpstr>İnfluenza Aşısı Risk Grupları-1 </vt:lpstr>
      <vt:lpstr>İnfluenza Aşısı Risk Grupları-2 </vt:lpstr>
      <vt:lpstr>İnfluenza Aşısı Risk Grupları-3 </vt:lpstr>
      <vt:lpstr>Slayt 19</vt:lpstr>
      <vt:lpstr>İnfluenza Neden Önemli?</vt:lpstr>
      <vt:lpstr>Slayt 21</vt:lpstr>
      <vt:lpstr>Slayt 22</vt:lpstr>
      <vt:lpstr>Slayt 23</vt:lpstr>
      <vt:lpstr> </vt:lpstr>
      <vt:lpstr>İnfluenza Sürveyansı Neden Yapılıyor?-2</vt:lpstr>
      <vt:lpstr>Türkiye’de İnfluenza Sürveyansı (2015-2016)</vt:lpstr>
      <vt:lpstr> Türkiye’de İnfluenza Sürveyansı</vt:lpstr>
      <vt:lpstr>  Türkiye’de İnfluenza Sürveyansı -ILI</vt:lpstr>
      <vt:lpstr>Slayt 29</vt:lpstr>
      <vt:lpstr> Sentinel İnfluenza Sürveyansı Raporlama  </vt:lpstr>
      <vt:lpstr>www.grip.gov.tr</vt:lpstr>
      <vt:lpstr>Türkiye’de İnfluenza Sürveyansı (2015-2016)</vt:lpstr>
      <vt:lpstr>Türkiye’de İnfluenza Sürveyansı (2015-2016)</vt:lpstr>
      <vt:lpstr>Türkiye 2015 – 2016 Sezonu</vt:lpstr>
      <vt:lpstr>Haftalık İnfluenza (Grip) Sürveyans Raporu</vt:lpstr>
      <vt:lpstr>Slayt 36</vt:lpstr>
      <vt:lpstr>Slayt 37</vt:lpstr>
      <vt:lpstr>Slayt 38</vt:lpstr>
      <vt:lpstr>Slayt 39</vt:lpstr>
      <vt:lpstr>İlimizde İnfluenza Sürveyansı</vt:lpstr>
      <vt:lpstr>Slayt 41</vt:lpstr>
      <vt:lpstr>Slayt 42</vt:lpstr>
      <vt:lpstr>Slayt 43</vt:lpstr>
      <vt:lpstr>SARI (Severe Acute Respiratory İnfections) Sürveyansı</vt:lpstr>
      <vt:lpstr>Slayt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TÜRKİYE HALK SAĞLIĞI KURUMU BULAŞICI HASTALIKLAR DAİRE BAŞKANLIĞI</dc:title>
  <dc:creator>Pınar</dc:creator>
  <cp:lastModifiedBy>metin.kizilelma</cp:lastModifiedBy>
  <cp:revision>359</cp:revision>
  <dcterms:created xsi:type="dcterms:W3CDTF">2013-06-03T20:30:20Z</dcterms:created>
  <dcterms:modified xsi:type="dcterms:W3CDTF">2017-01-27T10:28:49Z</dcterms:modified>
</cp:coreProperties>
</file>