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71" r:id="rId10"/>
    <p:sldId id="265" r:id="rId11"/>
    <p:sldId id="272" r:id="rId12"/>
    <p:sldId id="273" r:id="rId13"/>
    <p:sldId id="274" r:id="rId14"/>
    <p:sldId id="270" r:id="rId1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F1747"/>
    <a:srgbClr val="C13549"/>
    <a:srgbClr val="FF3300"/>
    <a:srgbClr val="31A6A9"/>
    <a:srgbClr val="1FBB8B"/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>
      <p:cViewPr varScale="1">
        <p:scale>
          <a:sx n="75" d="100"/>
          <a:sy n="75" d="100"/>
        </p:scale>
        <p:origin x="-11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3D1A8-C2B5-4DFE-A2D4-E746A14B3338}" type="datetimeFigureOut">
              <a:rPr lang="tr-TR" smtClean="0"/>
              <a:pPr/>
              <a:t>25.10.2018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3382B-7C28-4181-8166-A54BB98D13BF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ihsm.kanser@saglik.gov.tr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ihsm.kanser@saglik.gov.tr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ihsm.kanser@saglik.gov.tr" TargetMode="External"/><Relationship Id="rId2" Type="http://schemas.openxmlformats.org/officeDocument/2006/relationships/hyperlink" Target="http://www.ihsm.gov.tr/videoicerik.aspx?videolink=videolar/GGKtesti.flv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kanser.gov.tr/kanser-tarama-sonuclari.html?task=weblink.go&amp;id=418" TargetMode="External"/><Relationship Id="rId2" Type="http://schemas.openxmlformats.org/officeDocument/2006/relationships/hyperlink" Target="http://kanser.gov.tr/kanser-tarama-sonuclari.html?task=weblink.go&amp;id=417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42910" y="1285860"/>
            <a:ext cx="7772400" cy="4214842"/>
          </a:xfr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İLÇE SAĞLIK MÜDÜRLÜĞÜ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 VE 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KETEM 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 KANSER TARAMA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MASAÜSTÜ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  <a:t>BAŞVURU REHBERİ</a:t>
            </a:r>
            <a:br>
              <a:rPr lang="tr-TR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tr-TR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" name="Picture 2" descr="izmir il sağlık müdürlüğü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782" y="1264960"/>
            <a:ext cx="987890" cy="81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3459227" y="1436349"/>
            <a:ext cx="2253373" cy="120886"/>
          </a:xfrm>
        </p:spPr>
        <p:txBody>
          <a:bodyPr rtlCol="0">
            <a:normAutofit fontScale="90000"/>
          </a:bodyPr>
          <a:lstStyle/>
          <a:p>
            <a:pPr defTabSz="355970">
              <a:defRPr/>
            </a:pPr>
            <a:r>
              <a:rPr lang="tr-TR" dirty="0"/>
              <a:t/>
            </a:r>
            <a:br>
              <a:rPr lang="tr-TR" dirty="0"/>
            </a:br>
            <a:r>
              <a:rPr lang="tr-TR" dirty="0"/>
              <a:t> </a:t>
            </a:r>
          </a:p>
        </p:txBody>
      </p:sp>
      <p:sp>
        <p:nvSpPr>
          <p:cNvPr id="2051" name="4 Metin kutusu"/>
          <p:cNvSpPr txBox="1">
            <a:spLocks noChangeArrowheads="1"/>
          </p:cNvSpPr>
          <p:nvPr/>
        </p:nvSpPr>
        <p:spPr bwMode="auto">
          <a:xfrm>
            <a:off x="2051720" y="397730"/>
            <a:ext cx="5040560" cy="251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598" tIns="17799" rIns="35598" bIns="17799">
            <a:spAutoFit/>
          </a:bodyPr>
          <a:lstStyle/>
          <a:p>
            <a:pPr algn="ctr"/>
            <a:r>
              <a:rPr lang="tr-TR" sz="1400" b="1" dirty="0">
                <a:latin typeface="Calibri" pitchFamily="34" charset="0"/>
              </a:rPr>
              <a:t>(40-69 </a:t>
            </a:r>
            <a:r>
              <a:rPr lang="tr-TR" sz="1400" b="1" dirty="0" smtClean="0">
                <a:latin typeface="Calibri" pitchFamily="34" charset="0"/>
              </a:rPr>
              <a:t>YAŞ KADIN)</a:t>
            </a:r>
            <a:endParaRPr lang="tr-TR" sz="1400" b="1" dirty="0">
              <a:latin typeface="Calibri" pitchFamily="34" charset="0"/>
            </a:endParaRPr>
          </a:p>
        </p:txBody>
      </p:sp>
      <p:sp>
        <p:nvSpPr>
          <p:cNvPr id="2052" name="5 Metin kutusu"/>
          <p:cNvSpPr txBox="1">
            <a:spLocks noChangeArrowheads="1"/>
          </p:cNvSpPr>
          <p:nvPr/>
        </p:nvSpPr>
        <p:spPr bwMode="auto">
          <a:xfrm>
            <a:off x="3987797" y="2455323"/>
            <a:ext cx="925459" cy="251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5598" tIns="17799" rIns="35598" bIns="17799">
            <a:spAutoFit/>
          </a:bodyPr>
          <a:lstStyle/>
          <a:p>
            <a:endParaRPr lang="tr-TR" sz="701">
              <a:latin typeface="Calibri" pitchFamily="34" charset="0"/>
            </a:endParaRPr>
          </a:p>
          <a:p>
            <a:endParaRPr lang="tr-TR" sz="701">
              <a:latin typeface="Calibri" pitchFamily="34" charset="0"/>
            </a:endParaRPr>
          </a:p>
        </p:txBody>
      </p:sp>
      <p:cxnSp>
        <p:nvCxnSpPr>
          <p:cNvPr id="52" name="51 Düz Ok Bağlayıcısı"/>
          <p:cNvCxnSpPr/>
          <p:nvPr/>
        </p:nvCxnSpPr>
        <p:spPr>
          <a:xfrm rot="16200000" flipH="1">
            <a:off x="4964910" y="2393149"/>
            <a:ext cx="214315" cy="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9" name="16 Metin kutusu"/>
          <p:cNvSpPr txBox="1">
            <a:spLocks noChangeArrowheads="1"/>
          </p:cNvSpPr>
          <p:nvPr/>
        </p:nvSpPr>
        <p:spPr bwMode="auto">
          <a:xfrm>
            <a:off x="4572000" y="1785926"/>
            <a:ext cx="3643340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HSYS Giriş ve Kayıtlarını Yap, Protokol defterine kaydet </a:t>
            </a:r>
            <a:endParaRPr lang="tr-TR" sz="1400" b="1" dirty="0"/>
          </a:p>
        </p:txBody>
      </p:sp>
      <p:cxnSp>
        <p:nvCxnSpPr>
          <p:cNvPr id="18" name="17 Düz Ok Bağlayıcısı"/>
          <p:cNvCxnSpPr>
            <a:cxnSpLocks/>
          </p:cNvCxnSpPr>
          <p:nvPr/>
        </p:nvCxnSpPr>
        <p:spPr>
          <a:xfrm>
            <a:off x="3714744" y="1000108"/>
            <a:ext cx="0" cy="23402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63" name="55 Metin kutusu"/>
          <p:cNvSpPr txBox="1">
            <a:spLocks noChangeArrowheads="1"/>
          </p:cNvSpPr>
          <p:nvPr/>
        </p:nvSpPr>
        <p:spPr bwMode="auto">
          <a:xfrm>
            <a:off x="4714876" y="4643446"/>
            <a:ext cx="3929090" cy="954107"/>
          </a:xfrm>
          <a:prstGeom prst="rect">
            <a:avLst/>
          </a:prstGeom>
          <a:solidFill>
            <a:srgbClr val="FF00FF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>
                <a:solidFill>
                  <a:schemeClr val="tx1"/>
                </a:solidFill>
              </a:rPr>
              <a:t>Mamografi </a:t>
            </a:r>
            <a:r>
              <a:rPr lang="tr-TR" sz="1400" b="1" dirty="0" smtClean="0">
                <a:solidFill>
                  <a:schemeClr val="tx1"/>
                </a:solidFill>
              </a:rPr>
              <a:t>Sonucu BIRADS-0/4/5 ise  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*Referans </a:t>
            </a:r>
            <a:r>
              <a:rPr lang="tr-TR" sz="1400" b="1" dirty="0">
                <a:solidFill>
                  <a:schemeClr val="tx1"/>
                </a:solidFill>
              </a:rPr>
              <a:t>Hastaneye (</a:t>
            </a:r>
            <a:r>
              <a:rPr lang="tr-TR" sz="1400" b="1" dirty="0" smtClean="0">
                <a:solidFill>
                  <a:schemeClr val="tx1"/>
                </a:solidFill>
              </a:rPr>
              <a:t>Slayt 10</a:t>
            </a:r>
            <a:r>
              <a:rPr lang="tr-TR" sz="1400" b="1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*KETEM </a:t>
            </a:r>
            <a:r>
              <a:rPr lang="tr-TR" sz="1400" b="1" dirty="0">
                <a:solidFill>
                  <a:schemeClr val="tx1"/>
                </a:solidFill>
              </a:rPr>
              <a:t>- İKİNCİ BASAMAK YÖNLENDİRME FORMU (</a:t>
            </a:r>
            <a:r>
              <a:rPr lang="tr-TR" sz="1400" b="1" dirty="0" smtClean="0">
                <a:solidFill>
                  <a:schemeClr val="tx1"/>
                </a:solidFill>
              </a:rPr>
              <a:t>Slayt 9</a:t>
            </a:r>
            <a:r>
              <a:rPr lang="tr-TR" sz="1400" b="1" dirty="0">
                <a:solidFill>
                  <a:schemeClr val="tx1"/>
                </a:solidFill>
              </a:rPr>
              <a:t>) </a:t>
            </a:r>
            <a:r>
              <a:rPr lang="tr-TR" sz="1400" b="1" dirty="0" smtClean="0">
                <a:solidFill>
                  <a:schemeClr val="tx1"/>
                </a:solidFill>
              </a:rPr>
              <a:t> ile sevk et</a:t>
            </a:r>
            <a:endParaRPr lang="tr-TR" sz="1400" b="1" dirty="0">
              <a:solidFill>
                <a:schemeClr val="tx1"/>
              </a:solidFill>
            </a:endParaRPr>
          </a:p>
        </p:txBody>
      </p:sp>
      <p:cxnSp>
        <p:nvCxnSpPr>
          <p:cNvPr id="29" name="28 Düz Ok Bağlayıcısı"/>
          <p:cNvCxnSpPr>
            <a:cxnSpLocks/>
          </p:cNvCxnSpPr>
          <p:nvPr/>
        </p:nvCxnSpPr>
        <p:spPr>
          <a:xfrm rot="5400000">
            <a:off x="3143241" y="4000503"/>
            <a:ext cx="1000132" cy="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71" name="23 Metin kutusu"/>
          <p:cNvSpPr txBox="1">
            <a:spLocks noChangeArrowheads="1"/>
          </p:cNvSpPr>
          <p:nvPr/>
        </p:nvSpPr>
        <p:spPr bwMode="auto">
          <a:xfrm>
            <a:off x="2643174" y="6215082"/>
            <a:ext cx="3714776" cy="338554"/>
          </a:xfrm>
          <a:prstGeom prst="rect">
            <a:avLst/>
          </a:prstGeom>
          <a:solidFill>
            <a:srgbClr val="FF00FF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600" b="1" dirty="0" err="1" smtClean="0"/>
              <a:t>HSYS’ye</a:t>
            </a:r>
            <a:r>
              <a:rPr lang="tr-TR" sz="1600" b="1" dirty="0" smtClean="0"/>
              <a:t> sonucu kaydet ve süreci kapat</a:t>
            </a:r>
            <a:endParaRPr lang="tr-TR" sz="1600" b="1" dirty="0"/>
          </a:p>
        </p:txBody>
      </p:sp>
      <p:cxnSp>
        <p:nvCxnSpPr>
          <p:cNvPr id="25" name="24 Düz Ok Bağlayıcısı"/>
          <p:cNvCxnSpPr>
            <a:cxnSpLocks/>
          </p:cNvCxnSpPr>
          <p:nvPr/>
        </p:nvCxnSpPr>
        <p:spPr>
          <a:xfrm>
            <a:off x="3000364" y="5429264"/>
            <a:ext cx="1087530" cy="708636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27 Metin kutusu"/>
          <p:cNvSpPr txBox="1">
            <a:spLocks noChangeArrowheads="1"/>
          </p:cNvSpPr>
          <p:nvPr/>
        </p:nvSpPr>
        <p:spPr bwMode="auto">
          <a:xfrm>
            <a:off x="3143240" y="6668158"/>
            <a:ext cx="3286148" cy="189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605" tIns="17803" rIns="35605" bIns="17803">
            <a:spAutoFit/>
          </a:bodyPr>
          <a:lstStyle/>
          <a:p>
            <a:pPr algn="ctr"/>
            <a:r>
              <a:rPr lang="tr-TR" sz="1000" dirty="0">
                <a:latin typeface="Calibri" pitchFamily="34" charset="0"/>
                <a:hlinkClick r:id="rId2"/>
              </a:rPr>
              <a:t>ihsm.kanser@saglik.gov.tr</a:t>
            </a:r>
            <a:r>
              <a:rPr lang="tr-TR" sz="1000" dirty="0">
                <a:latin typeface="Calibri" pitchFamily="34" charset="0"/>
              </a:rPr>
              <a:t>   Tel: 383 00 </a:t>
            </a:r>
            <a:r>
              <a:rPr lang="tr-TR" sz="1000" dirty="0" smtClean="0">
                <a:latin typeface="Calibri" pitchFamily="34" charset="0"/>
              </a:rPr>
              <a:t>85 </a:t>
            </a:r>
            <a:endParaRPr lang="tr-TR" sz="1000" dirty="0">
              <a:latin typeface="Calibri" pitchFamily="34" charset="0"/>
            </a:endParaRPr>
          </a:p>
        </p:txBody>
      </p:sp>
      <p:cxnSp>
        <p:nvCxnSpPr>
          <p:cNvPr id="36" name="35 Düz Ok Bağlayıcısı"/>
          <p:cNvCxnSpPr>
            <a:cxnSpLocks/>
          </p:cNvCxnSpPr>
          <p:nvPr/>
        </p:nvCxnSpPr>
        <p:spPr>
          <a:xfrm rot="5400000">
            <a:off x="4572002" y="4000502"/>
            <a:ext cx="1000132" cy="4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55 Metin kutusu"/>
          <p:cNvSpPr txBox="1">
            <a:spLocks noChangeArrowheads="1"/>
          </p:cNvSpPr>
          <p:nvPr/>
        </p:nvSpPr>
        <p:spPr bwMode="auto">
          <a:xfrm>
            <a:off x="428596" y="4643446"/>
            <a:ext cx="3862569" cy="830997"/>
          </a:xfrm>
          <a:prstGeom prst="rect">
            <a:avLst/>
          </a:prstGeom>
          <a:solidFill>
            <a:srgbClr val="FF00FF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b">
            <a:spAutoFit/>
          </a:bodyPr>
          <a:lstStyle/>
          <a:p>
            <a:pPr algn="ctr"/>
            <a:r>
              <a:rPr lang="tr-TR" sz="14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tr-TR" sz="1600" b="1" dirty="0">
                <a:solidFill>
                  <a:schemeClr val="tx1"/>
                </a:solidFill>
              </a:rPr>
              <a:t>Mamografi </a:t>
            </a:r>
            <a:r>
              <a:rPr lang="tr-TR" sz="1600" b="1" dirty="0" smtClean="0">
                <a:solidFill>
                  <a:schemeClr val="tx1"/>
                </a:solidFill>
              </a:rPr>
              <a:t>Sonucu BIRADS 1-2 ise</a:t>
            </a:r>
            <a:endParaRPr lang="tr-TR" sz="1600" b="1" dirty="0">
              <a:solidFill>
                <a:schemeClr val="tx1"/>
              </a:solidFill>
            </a:endParaRPr>
          </a:p>
          <a:p>
            <a:pPr algn="ctr"/>
            <a:r>
              <a:rPr lang="tr-TR" sz="1600" b="1" dirty="0" smtClean="0">
                <a:solidFill>
                  <a:schemeClr val="tx1"/>
                </a:solidFill>
              </a:rPr>
              <a:t>2 </a:t>
            </a:r>
            <a:r>
              <a:rPr lang="tr-TR" sz="1600" b="1" dirty="0">
                <a:solidFill>
                  <a:schemeClr val="tx1"/>
                </a:solidFill>
              </a:rPr>
              <a:t>Yıl Sonrası İçin Randevu </a:t>
            </a:r>
            <a:r>
              <a:rPr lang="tr-TR" sz="1600" b="1" dirty="0" smtClean="0">
                <a:solidFill>
                  <a:schemeClr val="tx1"/>
                </a:solidFill>
              </a:rPr>
              <a:t>Ver</a:t>
            </a:r>
          </a:p>
          <a:p>
            <a:pPr algn="ctr"/>
            <a:endParaRPr lang="tr-TR" sz="1600" b="1" dirty="0">
              <a:solidFill>
                <a:schemeClr val="tx1"/>
              </a:solidFill>
            </a:endParaRPr>
          </a:p>
        </p:txBody>
      </p:sp>
      <p:sp>
        <p:nvSpPr>
          <p:cNvPr id="3" name="Metin kutusu 2">
            <a:extLst>
              <a:ext uri="{FF2B5EF4-FFF2-40B4-BE49-F238E27FC236}">
                <a16:creationId xmlns="" xmlns:a16="http://schemas.microsoft.com/office/drawing/2014/main" id="{D0866B53-8B1A-4A39-B800-40C0AC1E3E3D}"/>
              </a:ext>
            </a:extLst>
          </p:cNvPr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FF00FF"/>
                </a:solidFill>
              </a:rPr>
              <a:t>MAMOGRAFİ TARAMASI YÖNETİM ŞEMASI</a:t>
            </a:r>
          </a:p>
        </p:txBody>
      </p:sp>
      <p:cxnSp>
        <p:nvCxnSpPr>
          <p:cNvPr id="43" name="24 Düz Ok Bağlayıcısı">
            <a:extLst>
              <a:ext uri="{FF2B5EF4-FFF2-40B4-BE49-F238E27FC236}">
                <a16:creationId xmlns="" xmlns:a16="http://schemas.microsoft.com/office/drawing/2014/main" id="{371F5055-4A5F-415F-8BF2-2D35C78015F5}"/>
              </a:ext>
            </a:extLst>
          </p:cNvPr>
          <p:cNvCxnSpPr>
            <a:cxnSpLocks/>
          </p:cNvCxnSpPr>
          <p:nvPr/>
        </p:nvCxnSpPr>
        <p:spPr>
          <a:xfrm rot="10800000" flipV="1">
            <a:off x="5000628" y="5643578"/>
            <a:ext cx="1071570" cy="500065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55 Metin kutusu"/>
          <p:cNvSpPr txBox="1">
            <a:spLocks noChangeArrowheads="1"/>
          </p:cNvSpPr>
          <p:nvPr/>
        </p:nvSpPr>
        <p:spPr bwMode="auto">
          <a:xfrm>
            <a:off x="4572000" y="1285861"/>
            <a:ext cx="1785950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Onam Formu İmzalat</a:t>
            </a:r>
            <a:endParaRPr lang="tr-TR" sz="1400" b="1" dirty="0" smtClean="0">
              <a:latin typeface="Calibri" pitchFamily="34" charset="0"/>
            </a:endParaRPr>
          </a:p>
        </p:txBody>
      </p:sp>
      <p:sp>
        <p:nvSpPr>
          <p:cNvPr id="33" name="16 Metin kutusu"/>
          <p:cNvSpPr txBox="1">
            <a:spLocks noChangeArrowheads="1"/>
          </p:cNvSpPr>
          <p:nvPr/>
        </p:nvSpPr>
        <p:spPr bwMode="auto">
          <a:xfrm>
            <a:off x="4572000" y="2571744"/>
            <a:ext cx="3643338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MMG Çekimini Yap </a:t>
            </a:r>
            <a:endParaRPr lang="tr-TR" sz="1400" b="1" dirty="0"/>
          </a:p>
        </p:txBody>
      </p:sp>
      <p:cxnSp>
        <p:nvCxnSpPr>
          <p:cNvPr id="47" name="46 Düz Ok Bağlayıcısı"/>
          <p:cNvCxnSpPr/>
          <p:nvPr/>
        </p:nvCxnSpPr>
        <p:spPr>
          <a:xfrm rot="16200000" flipH="1">
            <a:off x="3321833" y="2678901"/>
            <a:ext cx="785820" cy="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64 Düz Ok Bağlayıcısı"/>
          <p:cNvCxnSpPr/>
          <p:nvPr/>
        </p:nvCxnSpPr>
        <p:spPr>
          <a:xfrm rot="16200000" flipH="1">
            <a:off x="3607586" y="1678769"/>
            <a:ext cx="214314" cy="1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16 Metin kutusu"/>
          <p:cNvSpPr txBox="1">
            <a:spLocks noChangeArrowheads="1"/>
          </p:cNvSpPr>
          <p:nvPr/>
        </p:nvSpPr>
        <p:spPr bwMode="auto">
          <a:xfrm>
            <a:off x="6715140" y="3143249"/>
            <a:ext cx="1785950" cy="95410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TARAMA </a:t>
            </a:r>
            <a:r>
              <a:rPr lang="tr-TR" sz="1400" b="1" dirty="0">
                <a:solidFill>
                  <a:schemeClr val="tx1"/>
                </a:solidFill>
              </a:rPr>
              <a:t>SONUCU TESLİM BELGESİNİ (</a:t>
            </a:r>
            <a:r>
              <a:rPr lang="tr-TR" sz="1400" b="1" dirty="0" smtClean="0">
                <a:solidFill>
                  <a:schemeClr val="tx1"/>
                </a:solidFill>
              </a:rPr>
              <a:t>Slayt 13</a:t>
            </a:r>
            <a:r>
              <a:rPr lang="tr-TR" sz="1400" b="1" dirty="0">
                <a:solidFill>
                  <a:schemeClr val="tx1"/>
                </a:solidFill>
              </a:rPr>
              <a:t>) İmzalatarak Kişiye Teslim Et</a:t>
            </a:r>
          </a:p>
        </p:txBody>
      </p:sp>
      <p:sp>
        <p:nvSpPr>
          <p:cNvPr id="24" name="23 Dikdörtgen"/>
          <p:cNvSpPr/>
          <p:nvPr/>
        </p:nvSpPr>
        <p:spPr>
          <a:xfrm>
            <a:off x="3357554" y="714356"/>
            <a:ext cx="1000132" cy="2857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 smtClean="0">
                <a:solidFill>
                  <a:schemeClr val="tx1"/>
                </a:solidFill>
              </a:rPr>
              <a:t>İlçe SM</a:t>
            </a:r>
            <a:endParaRPr lang="tr-TR" b="1" dirty="0">
              <a:solidFill>
                <a:schemeClr val="tx1"/>
              </a:solidFill>
            </a:endParaRPr>
          </a:p>
        </p:txBody>
      </p:sp>
      <p:sp>
        <p:nvSpPr>
          <p:cNvPr id="31" name="30 Dikdörtgen"/>
          <p:cNvSpPr/>
          <p:nvPr/>
        </p:nvSpPr>
        <p:spPr>
          <a:xfrm>
            <a:off x="4572000" y="714356"/>
            <a:ext cx="1000132" cy="2857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 smtClean="0">
                <a:solidFill>
                  <a:schemeClr val="tx1"/>
                </a:solidFill>
              </a:rPr>
              <a:t>KETEM</a:t>
            </a:r>
            <a:endParaRPr lang="tr-TR" b="1" dirty="0">
              <a:solidFill>
                <a:schemeClr val="tx1"/>
              </a:solidFill>
            </a:endParaRPr>
          </a:p>
        </p:txBody>
      </p:sp>
      <p:cxnSp>
        <p:nvCxnSpPr>
          <p:cNvPr id="35" name="34 Düz Ok Bağlayıcısı"/>
          <p:cNvCxnSpPr>
            <a:cxnSpLocks/>
          </p:cNvCxnSpPr>
          <p:nvPr/>
        </p:nvCxnSpPr>
        <p:spPr>
          <a:xfrm>
            <a:off x="5072066" y="1000108"/>
            <a:ext cx="0" cy="23402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55 Metin kutusu"/>
          <p:cNvSpPr txBox="1">
            <a:spLocks noChangeArrowheads="1"/>
          </p:cNvSpPr>
          <p:nvPr/>
        </p:nvSpPr>
        <p:spPr bwMode="auto">
          <a:xfrm>
            <a:off x="2571736" y="1285860"/>
            <a:ext cx="1785950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İlçe </a:t>
            </a:r>
            <a:r>
              <a:rPr lang="tr-TR" sz="1400" b="1" dirty="0" err="1" smtClean="0"/>
              <a:t>DH’ye</a:t>
            </a:r>
            <a:r>
              <a:rPr lang="tr-TR" sz="1400" b="1" dirty="0" smtClean="0"/>
              <a:t> yönlendir</a:t>
            </a:r>
            <a:endParaRPr lang="tr-TR" sz="1400" b="1" dirty="0" smtClean="0">
              <a:latin typeface="Calibri" pitchFamily="34" charset="0"/>
            </a:endParaRPr>
          </a:p>
        </p:txBody>
      </p:sp>
      <p:cxnSp>
        <p:nvCxnSpPr>
          <p:cNvPr id="38" name="37 Düz Ok Bağlayıcısı"/>
          <p:cNvCxnSpPr/>
          <p:nvPr/>
        </p:nvCxnSpPr>
        <p:spPr>
          <a:xfrm rot="16200000" flipH="1">
            <a:off x="4964910" y="1678769"/>
            <a:ext cx="214314" cy="1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16 Metin kutusu"/>
          <p:cNvSpPr txBox="1">
            <a:spLocks noChangeArrowheads="1"/>
          </p:cNvSpPr>
          <p:nvPr/>
        </p:nvSpPr>
        <p:spPr bwMode="auto">
          <a:xfrm>
            <a:off x="1142976" y="1785926"/>
            <a:ext cx="3214712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Sonucu gelince HSYS ‘ye girişini yap</a:t>
            </a:r>
          </a:p>
          <a:p>
            <a:pPr algn="ctr"/>
            <a:endParaRPr lang="tr-TR" sz="1400" b="1" dirty="0"/>
          </a:p>
        </p:txBody>
      </p:sp>
      <p:cxnSp>
        <p:nvCxnSpPr>
          <p:cNvPr id="40" name="39 Düz Ok Bağlayıcısı"/>
          <p:cNvCxnSpPr/>
          <p:nvPr/>
        </p:nvCxnSpPr>
        <p:spPr>
          <a:xfrm rot="16200000" flipH="1">
            <a:off x="4964910" y="3036090"/>
            <a:ext cx="214314" cy="1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16 Metin kutusu"/>
          <p:cNvSpPr txBox="1">
            <a:spLocks noChangeArrowheads="1"/>
          </p:cNvSpPr>
          <p:nvPr/>
        </p:nvSpPr>
        <p:spPr bwMode="auto">
          <a:xfrm>
            <a:off x="2214546" y="3143249"/>
            <a:ext cx="4357718" cy="33855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600" b="1" dirty="0" smtClean="0">
                <a:solidFill>
                  <a:schemeClr val="tx1"/>
                </a:solidFill>
              </a:rPr>
              <a:t>Tarama Sonuçlarını Değerlendir (Slayt 5) </a:t>
            </a:r>
            <a:endParaRPr lang="tr-TR" sz="1600" b="1" dirty="0"/>
          </a:p>
        </p:txBody>
      </p:sp>
      <p:cxnSp>
        <p:nvCxnSpPr>
          <p:cNvPr id="58" name="57 Düz Ok Bağlayıcısı"/>
          <p:cNvCxnSpPr/>
          <p:nvPr/>
        </p:nvCxnSpPr>
        <p:spPr>
          <a:xfrm rot="16200000" flipH="1">
            <a:off x="7465238" y="3036090"/>
            <a:ext cx="214314" cy="1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9480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" name="75 Düz Ok Bağlayıcısı"/>
          <p:cNvCxnSpPr/>
          <p:nvPr/>
        </p:nvCxnSpPr>
        <p:spPr>
          <a:xfrm>
            <a:off x="1928794" y="5429264"/>
            <a:ext cx="2283166" cy="72868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44 Düz Ok Bağlayıcısı"/>
          <p:cNvCxnSpPr>
            <a:cxnSpLocks/>
          </p:cNvCxnSpPr>
          <p:nvPr/>
        </p:nvCxnSpPr>
        <p:spPr>
          <a:xfrm flipH="1">
            <a:off x="4355976" y="3429000"/>
            <a:ext cx="1710" cy="42862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39 Düz Ok Bağlayıcısı"/>
          <p:cNvCxnSpPr>
            <a:cxnSpLocks/>
          </p:cNvCxnSpPr>
          <p:nvPr/>
        </p:nvCxnSpPr>
        <p:spPr>
          <a:xfrm flipH="1">
            <a:off x="4357686" y="2571744"/>
            <a:ext cx="1710" cy="42862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2" name="5 Metin kutusu"/>
          <p:cNvSpPr txBox="1">
            <a:spLocks noChangeArrowheads="1"/>
          </p:cNvSpPr>
          <p:nvPr/>
        </p:nvSpPr>
        <p:spPr bwMode="auto">
          <a:xfrm>
            <a:off x="3987797" y="2455323"/>
            <a:ext cx="925459" cy="251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5598" tIns="17799" rIns="35598" bIns="17799">
            <a:spAutoFit/>
          </a:bodyPr>
          <a:lstStyle/>
          <a:p>
            <a:endParaRPr lang="tr-TR" sz="701" b="1">
              <a:latin typeface="Calibri" pitchFamily="34" charset="0"/>
            </a:endParaRPr>
          </a:p>
          <a:p>
            <a:endParaRPr lang="tr-TR" sz="701" b="1">
              <a:latin typeface="Calibri" pitchFamily="34" charset="0"/>
            </a:endParaRPr>
          </a:p>
        </p:txBody>
      </p:sp>
      <p:cxnSp>
        <p:nvCxnSpPr>
          <p:cNvPr id="52" name="51 Düz Ok Bağlayıcısı"/>
          <p:cNvCxnSpPr/>
          <p:nvPr/>
        </p:nvCxnSpPr>
        <p:spPr>
          <a:xfrm rot="5400000">
            <a:off x="4244520" y="2244261"/>
            <a:ext cx="226335" cy="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7" name="55 Metin kutusu"/>
          <p:cNvSpPr txBox="1">
            <a:spLocks noChangeArrowheads="1"/>
          </p:cNvSpPr>
          <p:nvPr/>
        </p:nvSpPr>
        <p:spPr bwMode="auto">
          <a:xfrm>
            <a:off x="3143240" y="1263835"/>
            <a:ext cx="2580888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Onam Formu İmzalat</a:t>
            </a:r>
            <a:endParaRPr lang="tr-TR" sz="1400" b="1" dirty="0" smtClean="0">
              <a:latin typeface="Calibri" pitchFamily="34" charset="0"/>
            </a:endParaRPr>
          </a:p>
        </p:txBody>
      </p:sp>
      <p:sp>
        <p:nvSpPr>
          <p:cNvPr id="2059" name="16 Metin kutusu"/>
          <p:cNvSpPr txBox="1">
            <a:spLocks noChangeArrowheads="1"/>
          </p:cNvSpPr>
          <p:nvPr/>
        </p:nvSpPr>
        <p:spPr bwMode="auto">
          <a:xfrm>
            <a:off x="2143108" y="1835339"/>
            <a:ext cx="4857784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</a:t>
            </a:r>
            <a:r>
              <a:rPr lang="tr-TR" sz="1400" b="1" dirty="0" smtClean="0"/>
              <a:t>HSYS Giriş ve Kayıtlarını  (</a:t>
            </a:r>
            <a:r>
              <a:rPr lang="tr-TR" sz="1400" b="1" dirty="0" err="1" smtClean="0"/>
              <a:t>Barkod</a:t>
            </a:r>
            <a:r>
              <a:rPr lang="tr-TR" sz="1400" b="1" dirty="0" smtClean="0"/>
              <a:t> okuyucu ile) Yap</a:t>
            </a:r>
            <a:endParaRPr lang="tr-TR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27 Metin kutusu"/>
          <p:cNvSpPr txBox="1">
            <a:spLocks noChangeArrowheads="1"/>
          </p:cNvSpPr>
          <p:nvPr/>
        </p:nvSpPr>
        <p:spPr bwMode="auto">
          <a:xfrm>
            <a:off x="3286117" y="6572272"/>
            <a:ext cx="2857520" cy="174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605" tIns="17803" rIns="35605" bIns="17803">
            <a:spAutoFit/>
          </a:bodyPr>
          <a:lstStyle/>
          <a:p>
            <a:pPr algn="ctr"/>
            <a:r>
              <a:rPr lang="tr-TR" sz="900" b="1" dirty="0">
                <a:latin typeface="Calibri" pitchFamily="34" charset="0"/>
                <a:hlinkClick r:id="rId2"/>
              </a:rPr>
              <a:t>ihsm.kanser@saglik.gov.tr</a:t>
            </a:r>
            <a:r>
              <a:rPr lang="tr-TR" sz="900" b="1" dirty="0">
                <a:latin typeface="Calibri" pitchFamily="34" charset="0"/>
              </a:rPr>
              <a:t>   Tel: 383 00 </a:t>
            </a:r>
            <a:r>
              <a:rPr lang="tr-TR" sz="900" b="1" dirty="0" smtClean="0">
                <a:latin typeface="Calibri" pitchFamily="34" charset="0"/>
              </a:rPr>
              <a:t>85 </a:t>
            </a:r>
            <a:endParaRPr lang="tr-TR" sz="900" b="1" dirty="0">
              <a:latin typeface="Calibri" pitchFamily="34" charset="0"/>
            </a:endParaRPr>
          </a:p>
        </p:txBody>
      </p:sp>
      <p:sp>
        <p:nvSpPr>
          <p:cNvPr id="31" name="32 Metin kutusu"/>
          <p:cNvSpPr txBox="1">
            <a:spLocks noChangeArrowheads="1"/>
          </p:cNvSpPr>
          <p:nvPr/>
        </p:nvSpPr>
        <p:spPr bwMode="auto">
          <a:xfrm>
            <a:off x="2714611" y="2391793"/>
            <a:ext cx="3429025" cy="251389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35598" tIns="17799" rIns="35598" bIns="17799">
            <a:spAutoFit/>
          </a:bodyPr>
          <a:lstStyle/>
          <a:p>
            <a:pPr algn="ctr"/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HPV-DNA ve </a:t>
            </a:r>
            <a:r>
              <a:rPr lang="tr-TR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Pap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-</a:t>
            </a:r>
            <a:r>
              <a:rPr lang="tr-TR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Smear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r>
              <a:rPr lang="tr-T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Numunesi 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Al </a:t>
            </a:r>
            <a:endParaRPr lang="tr-TR" sz="1400" b="1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32" name="31 Metin kutusu"/>
          <p:cNvSpPr txBox="1"/>
          <p:nvPr/>
        </p:nvSpPr>
        <p:spPr>
          <a:xfrm>
            <a:off x="1714480" y="3048656"/>
            <a:ext cx="5400600" cy="523220"/>
          </a:xfrm>
          <a:prstGeom prst="rect">
            <a:avLst/>
          </a:prstGeom>
          <a:solidFill>
            <a:schemeClr val="bg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Numunelerin </a:t>
            </a:r>
            <a:r>
              <a:rPr lang="tr-TR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Kanser Şube Müdürlüğüne En Geç 7 Gün İçinde 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Ulaşmasını Sağla </a:t>
            </a:r>
            <a:endParaRPr lang="tr-TR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Metin kutusu 1">
            <a:extLst>
              <a:ext uri="{FF2B5EF4-FFF2-40B4-BE49-F238E27FC236}">
                <a16:creationId xmlns="" xmlns:a16="http://schemas.microsoft.com/office/drawing/2014/main" id="{302C776B-C40B-43A5-AFF5-A6AF95BA44BD}"/>
              </a:ext>
            </a:extLst>
          </p:cNvPr>
          <p:cNvSpPr txBox="1"/>
          <p:nvPr/>
        </p:nvSpPr>
        <p:spPr>
          <a:xfrm>
            <a:off x="0" y="3833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31A6A9"/>
                </a:solidFill>
              </a:rPr>
              <a:t>HPV-DNA TARAMASI YÖNETİM ŞEMASI</a:t>
            </a:r>
          </a:p>
        </p:txBody>
      </p:sp>
      <p:sp>
        <p:nvSpPr>
          <p:cNvPr id="28" name="27 Dikdörtgen"/>
          <p:cNvSpPr/>
          <p:nvPr/>
        </p:nvSpPr>
        <p:spPr>
          <a:xfrm>
            <a:off x="3571868" y="357791"/>
            <a:ext cx="164307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(30-65 yaş kadın)</a:t>
            </a:r>
            <a:endParaRPr lang="tr-TR" sz="1600" b="1" dirty="0"/>
          </a:p>
        </p:txBody>
      </p:sp>
      <p:sp>
        <p:nvSpPr>
          <p:cNvPr id="33" name="33 Metin kutusu"/>
          <p:cNvSpPr txBox="1">
            <a:spLocks noChangeArrowheads="1"/>
          </p:cNvSpPr>
          <p:nvPr/>
        </p:nvSpPr>
        <p:spPr bwMode="auto">
          <a:xfrm>
            <a:off x="3491880" y="672950"/>
            <a:ext cx="1714511" cy="30777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latin typeface="Calibri" pitchFamily="34" charset="0"/>
              </a:rPr>
              <a:t>İlçe SM/KETEM</a:t>
            </a:r>
            <a:endParaRPr lang="tr-TR" sz="1400" b="1" dirty="0">
              <a:latin typeface="Calibri" pitchFamily="34" charset="0"/>
            </a:endParaRPr>
          </a:p>
        </p:txBody>
      </p:sp>
      <p:cxnSp>
        <p:nvCxnSpPr>
          <p:cNvPr id="46" name="45 Düz Ok Bağlayıcısı"/>
          <p:cNvCxnSpPr>
            <a:cxnSpLocks/>
          </p:cNvCxnSpPr>
          <p:nvPr/>
        </p:nvCxnSpPr>
        <p:spPr>
          <a:xfrm>
            <a:off x="4579349" y="4562888"/>
            <a:ext cx="1564287" cy="22343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75 Düz Ok Bağlayıcısı"/>
          <p:cNvCxnSpPr/>
          <p:nvPr/>
        </p:nvCxnSpPr>
        <p:spPr>
          <a:xfrm flipH="1">
            <a:off x="4536281" y="5604110"/>
            <a:ext cx="1727622" cy="55383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23 Metin kutusu"/>
          <p:cNvSpPr txBox="1">
            <a:spLocks noChangeArrowheads="1"/>
          </p:cNvSpPr>
          <p:nvPr/>
        </p:nvSpPr>
        <p:spPr bwMode="auto">
          <a:xfrm>
            <a:off x="3071802" y="6208616"/>
            <a:ext cx="2928958" cy="584775"/>
          </a:xfrm>
          <a:prstGeom prst="rect">
            <a:avLst/>
          </a:prstGeom>
          <a:solidFill>
            <a:srgbClr val="31A6A9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600" b="1" dirty="0" err="1" smtClean="0"/>
              <a:t>HSYS’ye</a:t>
            </a:r>
            <a:r>
              <a:rPr lang="tr-TR" sz="1600" b="1" dirty="0" smtClean="0"/>
              <a:t> Sonucu girerek Süreci Kapat</a:t>
            </a:r>
            <a:endParaRPr lang="tr-TR" sz="1600" b="1" dirty="0"/>
          </a:p>
        </p:txBody>
      </p:sp>
      <p:sp>
        <p:nvSpPr>
          <p:cNvPr id="30" name="55 Metin kutusu"/>
          <p:cNvSpPr txBox="1">
            <a:spLocks noChangeArrowheads="1"/>
          </p:cNvSpPr>
          <p:nvPr/>
        </p:nvSpPr>
        <p:spPr bwMode="auto">
          <a:xfrm>
            <a:off x="4643438" y="4903785"/>
            <a:ext cx="4177034" cy="954107"/>
          </a:xfrm>
          <a:prstGeom prst="rect">
            <a:avLst/>
          </a:prstGeom>
          <a:solidFill>
            <a:srgbClr val="31A6A9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Pozitif </a:t>
            </a:r>
            <a:r>
              <a:rPr lang="tr-TR" sz="1400" b="1" dirty="0">
                <a:solidFill>
                  <a:schemeClr val="tx1"/>
                </a:solidFill>
              </a:rPr>
              <a:t>Ç</a:t>
            </a:r>
            <a:r>
              <a:rPr lang="tr-TR" sz="1400" b="1" dirty="0" smtClean="0">
                <a:solidFill>
                  <a:schemeClr val="tx1"/>
                </a:solidFill>
              </a:rPr>
              <a:t>ıkan </a:t>
            </a:r>
            <a:r>
              <a:rPr lang="tr-TR" sz="1400" b="1" dirty="0">
                <a:solidFill>
                  <a:schemeClr val="tx1"/>
                </a:solidFill>
              </a:rPr>
              <a:t>K</a:t>
            </a:r>
            <a:r>
              <a:rPr lang="tr-TR" sz="1400" b="1" dirty="0" smtClean="0">
                <a:solidFill>
                  <a:schemeClr val="tx1"/>
                </a:solidFill>
              </a:rPr>
              <a:t>işileri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*Referans </a:t>
            </a:r>
            <a:r>
              <a:rPr lang="tr-TR" sz="1400" b="1" dirty="0">
                <a:solidFill>
                  <a:schemeClr val="tx1"/>
                </a:solidFill>
              </a:rPr>
              <a:t>Hastaneye (Slayt.10)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*KETEM </a:t>
            </a:r>
            <a:r>
              <a:rPr lang="tr-TR" sz="1400" b="1" dirty="0">
                <a:solidFill>
                  <a:schemeClr val="tx1"/>
                </a:solidFill>
              </a:rPr>
              <a:t>- İKİNCİ BASAMAK YÖNLENDİRME FORMU (</a:t>
            </a:r>
            <a:r>
              <a:rPr lang="tr-TR" sz="1400" b="1" dirty="0" smtClean="0">
                <a:solidFill>
                  <a:schemeClr val="tx1"/>
                </a:solidFill>
              </a:rPr>
              <a:t>Slayt 9</a:t>
            </a:r>
            <a:r>
              <a:rPr lang="tr-TR" sz="1400" b="1" dirty="0">
                <a:solidFill>
                  <a:schemeClr val="tx1"/>
                </a:solidFill>
              </a:rPr>
              <a:t>) </a:t>
            </a:r>
            <a:r>
              <a:rPr lang="tr-TR" sz="1400" b="1" dirty="0" smtClean="0">
                <a:solidFill>
                  <a:schemeClr val="tx1"/>
                </a:solidFill>
              </a:rPr>
              <a:t> ile sevk et</a:t>
            </a:r>
            <a:endParaRPr lang="tr-TR" sz="1400" b="1" dirty="0">
              <a:solidFill>
                <a:schemeClr val="tx1"/>
              </a:solidFill>
            </a:endParaRPr>
          </a:p>
        </p:txBody>
      </p:sp>
      <p:sp>
        <p:nvSpPr>
          <p:cNvPr id="36" name="55 Metin kutusu"/>
          <p:cNvSpPr txBox="1">
            <a:spLocks noChangeArrowheads="1"/>
          </p:cNvSpPr>
          <p:nvPr/>
        </p:nvSpPr>
        <p:spPr bwMode="auto">
          <a:xfrm>
            <a:off x="357158" y="4906044"/>
            <a:ext cx="3786214" cy="523220"/>
          </a:xfrm>
          <a:prstGeom prst="rect">
            <a:avLst/>
          </a:prstGeom>
          <a:solidFill>
            <a:srgbClr val="31A6A9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2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tr-TR" sz="1400" b="1" dirty="0" smtClean="0">
                <a:solidFill>
                  <a:schemeClr val="tx1"/>
                </a:solidFill>
              </a:rPr>
              <a:t>Negatif Çıkan Kişilere</a:t>
            </a:r>
            <a:endParaRPr lang="tr-TR" sz="1400" b="1" dirty="0">
              <a:solidFill>
                <a:schemeClr val="tx1"/>
              </a:solidFill>
            </a:endParaRP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5 </a:t>
            </a:r>
            <a:r>
              <a:rPr lang="tr-TR" sz="1400" b="1" dirty="0">
                <a:solidFill>
                  <a:schemeClr val="tx1"/>
                </a:solidFill>
              </a:rPr>
              <a:t>Yıl Sonrası İçin Randevu Ver</a:t>
            </a:r>
          </a:p>
        </p:txBody>
      </p:sp>
      <p:cxnSp>
        <p:nvCxnSpPr>
          <p:cNvPr id="37" name="45 Düz Ok Bağlayıcısı"/>
          <p:cNvCxnSpPr>
            <a:cxnSpLocks/>
          </p:cNvCxnSpPr>
          <p:nvPr/>
        </p:nvCxnSpPr>
        <p:spPr>
          <a:xfrm rot="10800000" flipV="1">
            <a:off x="2500299" y="4409588"/>
            <a:ext cx="1624665" cy="37673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16 Metin kutusu"/>
          <p:cNvSpPr txBox="1">
            <a:spLocks noChangeArrowheads="1"/>
          </p:cNvSpPr>
          <p:nvPr/>
        </p:nvSpPr>
        <p:spPr bwMode="auto">
          <a:xfrm>
            <a:off x="928662" y="3857628"/>
            <a:ext cx="7139810" cy="73866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dirty="0" smtClean="0"/>
              <a:t>https://hpvtarama.saglik.gov.tr/duyurular/sonucsorgula  ekranından </a:t>
            </a:r>
            <a:r>
              <a:rPr lang="tr-TR" sz="1400" b="1" dirty="0" smtClean="0">
                <a:solidFill>
                  <a:schemeClr val="tx1"/>
                </a:solidFill>
              </a:rPr>
              <a:t>Tarama Sonuçlarını Değerlendir (Slayt.6) ve TARAMA SONUCU TESLİM BELGESİNİ (Slayt.13) İmzalatarak Kişiye Teslim Et</a:t>
            </a:r>
            <a:endParaRPr lang="tr-TR" sz="1400" b="1" dirty="0">
              <a:solidFill>
                <a:schemeClr val="tx1"/>
              </a:solidFill>
            </a:endParaRPr>
          </a:p>
        </p:txBody>
      </p:sp>
      <p:cxnSp>
        <p:nvCxnSpPr>
          <p:cNvPr id="48" name="47 Düz Ok Bağlayıcısı"/>
          <p:cNvCxnSpPr/>
          <p:nvPr/>
        </p:nvCxnSpPr>
        <p:spPr>
          <a:xfrm rot="5400000">
            <a:off x="4244520" y="1672757"/>
            <a:ext cx="226335" cy="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48 Düz Ok Bağlayıcısı"/>
          <p:cNvCxnSpPr/>
          <p:nvPr/>
        </p:nvCxnSpPr>
        <p:spPr>
          <a:xfrm rot="5400000">
            <a:off x="4244520" y="1113275"/>
            <a:ext cx="226335" cy="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7482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" name="48 Düz Ok Bağlayıcısı"/>
          <p:cNvCxnSpPr/>
          <p:nvPr/>
        </p:nvCxnSpPr>
        <p:spPr>
          <a:xfrm rot="16200000" flipH="1">
            <a:off x="5179224" y="5822173"/>
            <a:ext cx="642941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28 Düz Ok Bağlayıcısı"/>
          <p:cNvCxnSpPr/>
          <p:nvPr/>
        </p:nvCxnSpPr>
        <p:spPr>
          <a:xfrm>
            <a:off x="2267744" y="4653136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46 Düz Ok Bağlayıcısı"/>
          <p:cNvCxnSpPr>
            <a:cxnSpLocks/>
          </p:cNvCxnSpPr>
          <p:nvPr/>
        </p:nvCxnSpPr>
        <p:spPr>
          <a:xfrm>
            <a:off x="4499992" y="1412776"/>
            <a:ext cx="0" cy="2584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1" name="4 Metin kutusu"/>
          <p:cNvSpPr txBox="1">
            <a:spLocks noChangeArrowheads="1"/>
          </p:cNvSpPr>
          <p:nvPr/>
        </p:nvSpPr>
        <p:spPr bwMode="auto">
          <a:xfrm>
            <a:off x="2887197" y="404664"/>
            <a:ext cx="3268979" cy="251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598" tIns="17799" rIns="35598" bIns="17799">
            <a:spAutoFit/>
          </a:bodyPr>
          <a:lstStyle/>
          <a:p>
            <a:pPr algn="ctr"/>
            <a:r>
              <a:rPr lang="tr-TR" sz="1400" b="1" dirty="0" smtClean="0">
                <a:latin typeface="Calibri" pitchFamily="34" charset="0"/>
              </a:rPr>
              <a:t>(</a:t>
            </a:r>
            <a:r>
              <a:rPr lang="tr-TR" sz="1400" b="1" dirty="0">
                <a:latin typeface="Calibri" pitchFamily="34" charset="0"/>
              </a:rPr>
              <a:t>50-70 Y</a:t>
            </a:r>
            <a:r>
              <a:rPr lang="tr-TR" sz="1400" b="1" dirty="0" smtClean="0">
                <a:latin typeface="Calibri" pitchFamily="34" charset="0"/>
              </a:rPr>
              <a:t>aş Kadın-Erkek</a:t>
            </a:r>
            <a:r>
              <a:rPr lang="tr-TR" sz="1400" b="1" dirty="0">
                <a:latin typeface="Calibri" pitchFamily="34" charset="0"/>
              </a:rPr>
              <a:t>)</a:t>
            </a:r>
          </a:p>
        </p:txBody>
      </p:sp>
      <p:sp>
        <p:nvSpPr>
          <p:cNvPr id="2053" name="32 Metin kutusu"/>
          <p:cNvSpPr txBox="1">
            <a:spLocks noChangeArrowheads="1"/>
          </p:cNvSpPr>
          <p:nvPr/>
        </p:nvSpPr>
        <p:spPr bwMode="auto">
          <a:xfrm>
            <a:off x="956592" y="2245570"/>
            <a:ext cx="7143800" cy="1759494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35598" tIns="17799" rIns="35598" bIns="17799">
            <a:spAutoFit/>
          </a:bodyPr>
          <a:lstStyle/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Numune Kabını Kişilere Teslim Et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Sonucu 10-15 </a:t>
            </a:r>
            <a:r>
              <a:rPr lang="tr-TR" sz="1400" b="1" dirty="0" err="1" smtClean="0">
                <a:solidFill>
                  <a:schemeClr val="tx1"/>
                </a:solidFill>
              </a:rPr>
              <a:t>dk</a:t>
            </a:r>
            <a:r>
              <a:rPr lang="tr-TR" sz="1400" b="1" dirty="0" smtClean="0">
                <a:solidFill>
                  <a:schemeClr val="tx1"/>
                </a:solidFill>
              </a:rPr>
              <a:t> içinde okuyun.30 </a:t>
            </a:r>
            <a:r>
              <a:rPr lang="tr-TR" sz="1400" b="1" dirty="0" err="1" smtClean="0">
                <a:solidFill>
                  <a:schemeClr val="tx1"/>
                </a:solidFill>
              </a:rPr>
              <a:t>dk</a:t>
            </a:r>
            <a:r>
              <a:rPr lang="tr-TR" sz="1400" b="1" dirty="0" smtClean="0">
                <a:solidFill>
                  <a:schemeClr val="tx1"/>
                </a:solidFill>
              </a:rPr>
              <a:t> dan sonra oluşan test sonuçlarını dikkate almayın.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Diyet kısıtlaması gerekmez</a:t>
            </a:r>
          </a:p>
          <a:p>
            <a:pPr algn="ctr"/>
            <a:endParaRPr lang="tr-TR" sz="1400" b="1" dirty="0">
              <a:solidFill>
                <a:schemeClr val="tx1"/>
              </a:solidFill>
            </a:endParaRPr>
          </a:p>
          <a:p>
            <a:pPr algn="ctr"/>
            <a:endParaRPr lang="tr-TR" sz="14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endParaRPr lang="tr-TR" sz="14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endParaRPr lang="tr-TR" sz="14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tr-TR" sz="1400" b="1" dirty="0" smtClean="0">
                <a:solidFill>
                  <a:schemeClr val="tx1"/>
                </a:solidFill>
              </a:rPr>
              <a:t>.</a:t>
            </a:r>
            <a:r>
              <a:rPr lang="tr-TR" sz="1400" b="1" dirty="0" smtClean="0">
                <a:solidFill>
                  <a:schemeClr val="tx1"/>
                </a:solidFill>
                <a:hlinkClick r:id="rId2"/>
              </a:rPr>
              <a:t>http</a:t>
            </a:r>
            <a:r>
              <a:rPr lang="tr-TR" sz="1400" b="1" dirty="0">
                <a:solidFill>
                  <a:schemeClr val="tx1"/>
                </a:solidFill>
                <a:hlinkClick r:id="rId2"/>
              </a:rPr>
              <a:t>://</a:t>
            </a:r>
            <a:r>
              <a:rPr lang="tr-TR" sz="1400" b="1" dirty="0" smtClean="0">
                <a:solidFill>
                  <a:schemeClr val="tx1"/>
                </a:solidFill>
                <a:hlinkClick r:id="rId2"/>
              </a:rPr>
              <a:t>www.ihsm.gov.tr/videoicerik.aspx?videolink=videolar/GGKtesti.flv</a:t>
            </a:r>
            <a:endParaRPr lang="tr-TR" sz="1400" b="1" dirty="0">
              <a:solidFill>
                <a:schemeClr val="tx1"/>
              </a:solidFill>
            </a:endParaRPr>
          </a:p>
        </p:txBody>
      </p:sp>
      <p:sp>
        <p:nvSpPr>
          <p:cNvPr id="2057" name="55 Metin kutusu"/>
          <p:cNvSpPr txBox="1">
            <a:spLocks noChangeArrowheads="1"/>
          </p:cNvSpPr>
          <p:nvPr/>
        </p:nvSpPr>
        <p:spPr bwMode="auto">
          <a:xfrm>
            <a:off x="2699792" y="1628800"/>
            <a:ext cx="3643338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HSYS Giriş </a:t>
            </a:r>
            <a:r>
              <a:rPr lang="tr-TR" sz="1400" b="1" dirty="0"/>
              <a:t>ve Kayıtlarını Yap</a:t>
            </a:r>
          </a:p>
        </p:txBody>
      </p:sp>
      <p:cxnSp>
        <p:nvCxnSpPr>
          <p:cNvPr id="29" name="28 Düz Ok Bağlayıcısı"/>
          <p:cNvCxnSpPr/>
          <p:nvPr/>
        </p:nvCxnSpPr>
        <p:spPr>
          <a:xfrm flipH="1">
            <a:off x="6435288" y="4600731"/>
            <a:ext cx="17670" cy="2051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27 Metin kutusu"/>
          <p:cNvSpPr txBox="1">
            <a:spLocks noChangeArrowheads="1"/>
          </p:cNvSpPr>
          <p:nvPr/>
        </p:nvSpPr>
        <p:spPr bwMode="auto">
          <a:xfrm>
            <a:off x="3000365" y="6572272"/>
            <a:ext cx="3429024" cy="189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5605" tIns="17803" rIns="35605" bIns="17803">
            <a:spAutoFit/>
          </a:bodyPr>
          <a:lstStyle/>
          <a:p>
            <a:pPr algn="ctr"/>
            <a:r>
              <a:rPr lang="tr-TR" sz="1000" b="1" dirty="0">
                <a:latin typeface="Calibri" pitchFamily="34" charset="0"/>
                <a:hlinkClick r:id="rId3"/>
              </a:rPr>
              <a:t>ihsm.kanser@saglik.gov.tr</a:t>
            </a:r>
            <a:r>
              <a:rPr lang="tr-TR" sz="1000" b="1" dirty="0">
                <a:latin typeface="Calibri" pitchFamily="34" charset="0"/>
              </a:rPr>
              <a:t>   Tel: 383 00 </a:t>
            </a:r>
            <a:r>
              <a:rPr lang="tr-TR" sz="1000" b="1" dirty="0" smtClean="0">
                <a:latin typeface="Calibri" pitchFamily="34" charset="0"/>
              </a:rPr>
              <a:t>85</a:t>
            </a:r>
            <a:endParaRPr lang="tr-TR" sz="1000" b="1" dirty="0">
              <a:latin typeface="Calibri" pitchFamily="34" charset="0"/>
            </a:endParaRPr>
          </a:p>
        </p:txBody>
      </p:sp>
      <p:sp>
        <p:nvSpPr>
          <p:cNvPr id="5" name="Metin kutusu 4">
            <a:extLst>
              <a:ext uri="{FF2B5EF4-FFF2-40B4-BE49-F238E27FC236}">
                <a16:creationId xmlns="" xmlns:a16="http://schemas.microsoft.com/office/drawing/2014/main" id="{57CD9B09-7BB5-44C9-9DC6-400E11186CBF}"/>
              </a:ext>
            </a:extLst>
          </p:cNvPr>
          <p:cNvSpPr txBox="1"/>
          <p:nvPr/>
        </p:nvSpPr>
        <p:spPr>
          <a:xfrm>
            <a:off x="0" y="74297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rgbClr val="0070C0"/>
                </a:solidFill>
              </a:rPr>
              <a:t>    GGK TARAMASI YÖNETİM ŞEMASI</a:t>
            </a:r>
          </a:p>
        </p:txBody>
      </p:sp>
      <p:sp>
        <p:nvSpPr>
          <p:cNvPr id="27" name="55 Metin kutusu"/>
          <p:cNvSpPr txBox="1">
            <a:spLocks noChangeArrowheads="1"/>
          </p:cNvSpPr>
          <p:nvPr/>
        </p:nvSpPr>
        <p:spPr bwMode="auto">
          <a:xfrm>
            <a:off x="2915816" y="1124744"/>
            <a:ext cx="3143272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/>
              <a:t>Onam Formu İmzalat</a:t>
            </a:r>
            <a:endParaRPr lang="tr-TR" sz="1400" b="1" dirty="0" smtClean="0">
              <a:latin typeface="Calibri" pitchFamily="34" charset="0"/>
            </a:endParaRPr>
          </a:p>
        </p:txBody>
      </p:sp>
      <p:sp>
        <p:nvSpPr>
          <p:cNvPr id="28" name="33 Metin kutusu"/>
          <p:cNvSpPr txBox="1">
            <a:spLocks noChangeArrowheads="1"/>
          </p:cNvSpPr>
          <p:nvPr/>
        </p:nvSpPr>
        <p:spPr bwMode="auto">
          <a:xfrm>
            <a:off x="3563888" y="620688"/>
            <a:ext cx="1928826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latin typeface="Calibri" pitchFamily="34" charset="0"/>
              </a:rPr>
              <a:t>İlçe SM</a:t>
            </a:r>
            <a:r>
              <a:rPr lang="tr-TR" sz="1400" b="1" dirty="0" smtClean="0"/>
              <a:t>/</a:t>
            </a:r>
            <a:r>
              <a:rPr lang="tr-TR" sz="1400" b="1" dirty="0" smtClean="0">
                <a:latin typeface="Calibri" pitchFamily="34" charset="0"/>
              </a:rPr>
              <a:t>KETEM</a:t>
            </a:r>
            <a:endParaRPr lang="tr-TR" sz="1400" b="1" dirty="0">
              <a:latin typeface="Calibri" pitchFamily="34" charset="0"/>
            </a:endParaRPr>
          </a:p>
        </p:txBody>
      </p:sp>
      <p:sp>
        <p:nvSpPr>
          <p:cNvPr id="33" name="23 Metin kutusu"/>
          <p:cNvSpPr txBox="1">
            <a:spLocks noChangeArrowheads="1"/>
          </p:cNvSpPr>
          <p:nvPr/>
        </p:nvSpPr>
        <p:spPr bwMode="auto">
          <a:xfrm>
            <a:off x="3286116" y="6215082"/>
            <a:ext cx="2857520" cy="523220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HSYS’ye</a:t>
            </a:r>
            <a:r>
              <a:rPr lang="tr-T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Sonucu girerek Süreci Kapat</a:t>
            </a:r>
            <a:endParaRPr lang="tr-TR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" name="55 Metin kutusu"/>
          <p:cNvSpPr txBox="1">
            <a:spLocks noChangeArrowheads="1"/>
          </p:cNvSpPr>
          <p:nvPr/>
        </p:nvSpPr>
        <p:spPr bwMode="auto">
          <a:xfrm>
            <a:off x="4857752" y="4786322"/>
            <a:ext cx="3857652" cy="954107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Pozitif </a:t>
            </a:r>
            <a:r>
              <a:rPr lang="tr-TR" sz="1400" b="1" dirty="0">
                <a:solidFill>
                  <a:schemeClr val="tx1"/>
                </a:solidFill>
              </a:rPr>
              <a:t>Ç</a:t>
            </a:r>
            <a:r>
              <a:rPr lang="tr-TR" sz="1400" b="1" dirty="0" smtClean="0">
                <a:solidFill>
                  <a:schemeClr val="tx1"/>
                </a:solidFill>
              </a:rPr>
              <a:t>ıkan </a:t>
            </a:r>
            <a:r>
              <a:rPr lang="tr-TR" sz="1400" b="1" dirty="0">
                <a:solidFill>
                  <a:schemeClr val="tx1"/>
                </a:solidFill>
              </a:rPr>
              <a:t>K</a:t>
            </a:r>
            <a:r>
              <a:rPr lang="tr-TR" sz="1400" b="1" dirty="0" smtClean="0">
                <a:solidFill>
                  <a:schemeClr val="tx1"/>
                </a:solidFill>
              </a:rPr>
              <a:t>işileri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*Referans </a:t>
            </a:r>
            <a:r>
              <a:rPr lang="tr-TR" sz="1400" b="1" dirty="0">
                <a:solidFill>
                  <a:schemeClr val="tx1"/>
                </a:solidFill>
              </a:rPr>
              <a:t>Hastaneye (</a:t>
            </a:r>
            <a:r>
              <a:rPr lang="tr-TR" sz="1400" b="1" dirty="0" smtClean="0">
                <a:solidFill>
                  <a:schemeClr val="tx1"/>
                </a:solidFill>
              </a:rPr>
              <a:t>Slayt 10</a:t>
            </a:r>
            <a:r>
              <a:rPr lang="tr-TR" sz="1400" b="1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tr-TR" sz="1400" b="1" dirty="0" smtClean="0">
                <a:solidFill>
                  <a:schemeClr val="tx1"/>
                </a:solidFill>
              </a:rPr>
              <a:t>*KETEM </a:t>
            </a:r>
            <a:r>
              <a:rPr lang="tr-TR" sz="1400" b="1" dirty="0">
                <a:solidFill>
                  <a:schemeClr val="tx1"/>
                </a:solidFill>
              </a:rPr>
              <a:t>- İKİNCİ BASAMAK YÖNLENDİRME FORMU (</a:t>
            </a:r>
            <a:r>
              <a:rPr lang="tr-TR" sz="1400" b="1" dirty="0" smtClean="0">
                <a:solidFill>
                  <a:schemeClr val="tx1"/>
                </a:solidFill>
              </a:rPr>
              <a:t>Slayt 9)  ile sevk et</a:t>
            </a:r>
            <a:endParaRPr lang="tr-TR" sz="1400" b="1" dirty="0">
              <a:solidFill>
                <a:schemeClr val="tx1"/>
              </a:solidFill>
            </a:endParaRPr>
          </a:p>
        </p:txBody>
      </p:sp>
      <p:sp>
        <p:nvSpPr>
          <p:cNvPr id="37" name="55 Metin kutusu"/>
          <p:cNvSpPr txBox="1">
            <a:spLocks noChangeArrowheads="1"/>
          </p:cNvSpPr>
          <p:nvPr/>
        </p:nvSpPr>
        <p:spPr bwMode="auto">
          <a:xfrm>
            <a:off x="648611" y="4844489"/>
            <a:ext cx="3494761" cy="584775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tr-TR" sz="1600" b="1" dirty="0" smtClean="0">
                <a:solidFill>
                  <a:schemeClr val="tx1"/>
                </a:solidFill>
              </a:rPr>
              <a:t>Negatif Çıkan Kişilere</a:t>
            </a:r>
            <a:endParaRPr lang="tr-TR" sz="1600" b="1" dirty="0">
              <a:solidFill>
                <a:schemeClr val="tx1"/>
              </a:solidFill>
            </a:endParaRPr>
          </a:p>
          <a:p>
            <a:pPr algn="ctr"/>
            <a:r>
              <a:rPr lang="tr-TR" sz="1600" b="1" dirty="0" smtClean="0">
                <a:solidFill>
                  <a:schemeClr val="tx1"/>
                </a:solidFill>
              </a:rPr>
              <a:t>2 Yıl </a:t>
            </a:r>
            <a:r>
              <a:rPr lang="tr-TR" sz="1600" b="1" dirty="0">
                <a:solidFill>
                  <a:schemeClr val="tx1"/>
                </a:solidFill>
              </a:rPr>
              <a:t>Sonrası İçin Randevu Ver</a:t>
            </a:r>
          </a:p>
        </p:txBody>
      </p:sp>
      <p:sp>
        <p:nvSpPr>
          <p:cNvPr id="38" name="16 Metin kutusu"/>
          <p:cNvSpPr txBox="1">
            <a:spLocks noChangeArrowheads="1"/>
          </p:cNvSpPr>
          <p:nvPr/>
        </p:nvSpPr>
        <p:spPr bwMode="auto">
          <a:xfrm>
            <a:off x="915934" y="4129916"/>
            <a:ext cx="7184458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r-TR" sz="1400" b="1" dirty="0">
                <a:solidFill>
                  <a:schemeClr val="tx1"/>
                </a:solidFill>
              </a:rPr>
              <a:t>Tarama Sonuçlarını Değerlendir (</a:t>
            </a:r>
            <a:r>
              <a:rPr lang="tr-TR" sz="1400" b="1" dirty="0" smtClean="0">
                <a:solidFill>
                  <a:schemeClr val="tx1"/>
                </a:solidFill>
              </a:rPr>
              <a:t>Slayt 7) </a:t>
            </a:r>
            <a:r>
              <a:rPr lang="tr-TR" sz="1400" b="1" dirty="0">
                <a:solidFill>
                  <a:schemeClr val="tx1"/>
                </a:solidFill>
              </a:rPr>
              <a:t>ve TARAMA SONUCU TESLİM BELGESİNİ (</a:t>
            </a:r>
            <a:r>
              <a:rPr lang="tr-TR" sz="1400" b="1" dirty="0" smtClean="0">
                <a:solidFill>
                  <a:schemeClr val="tx1"/>
                </a:solidFill>
              </a:rPr>
              <a:t>Slayt 13</a:t>
            </a:r>
            <a:r>
              <a:rPr lang="tr-TR" sz="1400" b="1" dirty="0">
                <a:solidFill>
                  <a:schemeClr val="tx1"/>
                </a:solidFill>
              </a:rPr>
              <a:t>) İmzalatarak Kişiye Teslim Et</a:t>
            </a:r>
          </a:p>
        </p:txBody>
      </p:sp>
      <p:cxnSp>
        <p:nvCxnSpPr>
          <p:cNvPr id="45" name="44 Düz Ok Bağlayıcısı"/>
          <p:cNvCxnSpPr>
            <a:cxnSpLocks/>
          </p:cNvCxnSpPr>
          <p:nvPr/>
        </p:nvCxnSpPr>
        <p:spPr>
          <a:xfrm>
            <a:off x="4499992" y="1946373"/>
            <a:ext cx="0" cy="2584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47 Düz Ok Bağlayıcısı"/>
          <p:cNvCxnSpPr>
            <a:cxnSpLocks/>
          </p:cNvCxnSpPr>
          <p:nvPr/>
        </p:nvCxnSpPr>
        <p:spPr>
          <a:xfrm>
            <a:off x="4499992" y="908720"/>
            <a:ext cx="0" cy="2584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49 Düz Ok Bağlayıcısı"/>
          <p:cNvCxnSpPr/>
          <p:nvPr/>
        </p:nvCxnSpPr>
        <p:spPr>
          <a:xfrm rot="16200000" flipH="1">
            <a:off x="3393274" y="5822173"/>
            <a:ext cx="642941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47 Düz Ok Bağlayıcısı"/>
          <p:cNvCxnSpPr>
            <a:cxnSpLocks/>
          </p:cNvCxnSpPr>
          <p:nvPr/>
        </p:nvCxnSpPr>
        <p:spPr>
          <a:xfrm>
            <a:off x="6732240" y="2895403"/>
            <a:ext cx="0" cy="25849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47 Düz Ok Bağlayıcısı"/>
          <p:cNvCxnSpPr>
            <a:cxnSpLocks/>
          </p:cNvCxnSpPr>
          <p:nvPr/>
        </p:nvCxnSpPr>
        <p:spPr>
          <a:xfrm>
            <a:off x="4499992" y="2895403"/>
            <a:ext cx="0" cy="25849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47 Düz Ok Bağlayıcısı"/>
          <p:cNvCxnSpPr>
            <a:cxnSpLocks/>
          </p:cNvCxnSpPr>
          <p:nvPr/>
        </p:nvCxnSpPr>
        <p:spPr>
          <a:xfrm>
            <a:off x="2195736" y="2636912"/>
            <a:ext cx="0" cy="25849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Metin kutusu 34"/>
          <p:cNvSpPr txBox="1"/>
          <p:nvPr/>
        </p:nvSpPr>
        <p:spPr>
          <a:xfrm>
            <a:off x="1043608" y="2937138"/>
            <a:ext cx="2419203" cy="70788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sz="800" b="1" dirty="0" smtClean="0"/>
              <a:t>RDS markalı GGK testi kullanıyorsanız;</a:t>
            </a:r>
          </a:p>
          <a:p>
            <a:r>
              <a:rPr lang="tr-TR" sz="800" dirty="0" smtClean="0"/>
              <a:t>En iyi test sonucu gaita örneğinin alındıktan sonra  6 saat içinde gerçekleştirildiğinde elde edilir. Eğer bu süre içinde  çalışılmayacaksa gaita örneği 2-8 °C de 3 gün bekletilebilir.</a:t>
            </a:r>
            <a:endParaRPr lang="tr-TR" sz="800" dirty="0"/>
          </a:p>
        </p:txBody>
      </p:sp>
      <p:sp>
        <p:nvSpPr>
          <p:cNvPr id="36" name="Metin kutusu 35"/>
          <p:cNvSpPr txBox="1"/>
          <p:nvPr/>
        </p:nvSpPr>
        <p:spPr>
          <a:xfrm>
            <a:off x="3534819" y="3183359"/>
            <a:ext cx="2261317" cy="4616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sz="800" b="1" dirty="0" smtClean="0"/>
              <a:t>LABOQUİK markalı GGK testi kullanıyorsanız;</a:t>
            </a:r>
          </a:p>
          <a:p>
            <a:r>
              <a:rPr lang="tr-TR" sz="800" dirty="0" smtClean="0"/>
              <a:t>Eğer numune aynı gün test edilmeyecekse gaita numunesi oda sıcaklığında 3 gün saklanabilir.</a:t>
            </a:r>
            <a:endParaRPr lang="tr-TR" sz="800" dirty="0"/>
          </a:p>
        </p:txBody>
      </p:sp>
      <p:sp>
        <p:nvSpPr>
          <p:cNvPr id="40" name="Metin kutusu 39"/>
          <p:cNvSpPr txBox="1"/>
          <p:nvPr/>
        </p:nvSpPr>
        <p:spPr>
          <a:xfrm>
            <a:off x="5868144" y="3183359"/>
            <a:ext cx="2160240" cy="46166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sz="800" b="1" dirty="0" smtClean="0"/>
              <a:t>WONDFO markalı GGK testi kullanıyorsunuz;</a:t>
            </a:r>
          </a:p>
          <a:p>
            <a:r>
              <a:rPr lang="tr-TR" sz="800" dirty="0" smtClean="0"/>
              <a:t>Eğer numune aynı gün test edilmeyecekse oda sıcaklığında 3 gün saklanabilir.</a:t>
            </a:r>
            <a:endParaRPr lang="tr-TR" sz="800" dirty="0"/>
          </a:p>
        </p:txBody>
      </p:sp>
    </p:spTree>
    <p:extLst>
      <p:ext uri="{BB962C8B-B14F-4D97-AF65-F5344CB8AC3E}">
        <p14:creationId xmlns:p14="http://schemas.microsoft.com/office/powerpoint/2010/main" xmlns="" val="399601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0" y="0"/>
            <a:ext cx="9143999" cy="548680"/>
          </a:xfrm>
        </p:spPr>
        <p:txBody>
          <a:bodyPr>
            <a:normAutofit/>
          </a:bodyPr>
          <a:lstStyle/>
          <a:p>
            <a:r>
              <a:rPr lang="tr-TR" sz="2000" b="1" dirty="0">
                <a:solidFill>
                  <a:srgbClr val="FF00FF"/>
                </a:solidFill>
              </a:rPr>
              <a:t>MAMOGRAFİ </a:t>
            </a:r>
            <a:r>
              <a:rPr lang="tr-TR" sz="2000" b="1" dirty="0" smtClean="0">
                <a:solidFill>
                  <a:srgbClr val="FF00FF"/>
                </a:solidFill>
              </a:rPr>
              <a:t>TARAMA SONUÇ </a:t>
            </a:r>
            <a:r>
              <a:rPr lang="tr-TR" sz="2000" b="1" dirty="0">
                <a:solidFill>
                  <a:srgbClr val="FF00FF"/>
                </a:solidFill>
              </a:rPr>
              <a:t>DEĞERLENDİRİLMESİ</a:t>
            </a:r>
          </a:p>
        </p:txBody>
      </p:sp>
      <p:cxnSp>
        <p:nvCxnSpPr>
          <p:cNvPr id="8" name="7 Düz Ok Bağlayıcısı"/>
          <p:cNvCxnSpPr>
            <a:cxnSpLocks/>
          </p:cNvCxnSpPr>
          <p:nvPr/>
        </p:nvCxnSpPr>
        <p:spPr>
          <a:xfrm rot="10800000" flipV="1">
            <a:off x="2643174" y="1285860"/>
            <a:ext cx="1071570" cy="642942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Oval"/>
          <p:cNvSpPr/>
          <p:nvPr/>
        </p:nvSpPr>
        <p:spPr>
          <a:xfrm>
            <a:off x="3812967" y="2000240"/>
            <a:ext cx="1759165" cy="64294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r-TR" sz="14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BI-RADS</a:t>
            </a:r>
            <a:r>
              <a:rPr lang="tr-TR" sz="12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1-2</a:t>
            </a:r>
          </a:p>
        </p:txBody>
      </p:sp>
      <p:sp>
        <p:nvSpPr>
          <p:cNvPr id="13" name="12 Oval"/>
          <p:cNvSpPr/>
          <p:nvPr/>
        </p:nvSpPr>
        <p:spPr>
          <a:xfrm>
            <a:off x="1000100" y="2000240"/>
            <a:ext cx="1903558" cy="57150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r-TR" sz="14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BI-RADS 0</a:t>
            </a:r>
          </a:p>
        </p:txBody>
      </p:sp>
      <p:sp>
        <p:nvSpPr>
          <p:cNvPr id="14" name="13 Oval"/>
          <p:cNvSpPr/>
          <p:nvPr/>
        </p:nvSpPr>
        <p:spPr>
          <a:xfrm>
            <a:off x="6372200" y="1981644"/>
            <a:ext cx="1857388" cy="635128"/>
          </a:xfrm>
          <a:prstGeom prst="ellipse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tr-TR" sz="14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BI-RADS</a:t>
            </a:r>
            <a:r>
              <a:rPr lang="tr-TR" sz="1200" b="1" spc="28" dirty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4-5</a:t>
            </a:r>
          </a:p>
        </p:txBody>
      </p:sp>
      <p:cxnSp>
        <p:nvCxnSpPr>
          <p:cNvPr id="16" name="15 Düz Ok Bağlayıcısı"/>
          <p:cNvCxnSpPr>
            <a:cxnSpLocks/>
          </p:cNvCxnSpPr>
          <p:nvPr/>
        </p:nvCxnSpPr>
        <p:spPr>
          <a:xfrm rot="16200000" flipH="1">
            <a:off x="4437144" y="1635029"/>
            <a:ext cx="555465" cy="1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Düz Ok Bağlayıcısı"/>
          <p:cNvCxnSpPr>
            <a:cxnSpLocks/>
          </p:cNvCxnSpPr>
          <p:nvPr/>
        </p:nvCxnSpPr>
        <p:spPr>
          <a:xfrm>
            <a:off x="4714876" y="2786058"/>
            <a:ext cx="0" cy="351161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27 Metin kutusu"/>
          <p:cNvSpPr txBox="1"/>
          <p:nvPr/>
        </p:nvSpPr>
        <p:spPr>
          <a:xfrm>
            <a:off x="3714744" y="3214686"/>
            <a:ext cx="18630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1600" b="1" dirty="0">
                <a:solidFill>
                  <a:srgbClr val="FF0000"/>
                </a:solidFill>
              </a:rPr>
              <a:t>NORMAL</a:t>
            </a:r>
          </a:p>
          <a:p>
            <a:pPr algn="ctr"/>
            <a:r>
              <a:rPr lang="tr-TR" sz="1400" b="1" dirty="0"/>
              <a:t>2 YIL SONRA KONTROL</a:t>
            </a:r>
          </a:p>
          <a:p>
            <a:pPr algn="ctr"/>
            <a:r>
              <a:rPr lang="tr-TR" sz="1400" b="1" dirty="0"/>
              <a:t>(RANDEVU VER)</a:t>
            </a:r>
          </a:p>
        </p:txBody>
      </p:sp>
      <p:cxnSp>
        <p:nvCxnSpPr>
          <p:cNvPr id="29" name="28 Düz Ok Bağlayıcısı"/>
          <p:cNvCxnSpPr/>
          <p:nvPr/>
        </p:nvCxnSpPr>
        <p:spPr>
          <a:xfrm rot="5400000">
            <a:off x="1645720" y="2854818"/>
            <a:ext cx="281288" cy="893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Düz Ok Bağlayıcısı"/>
          <p:cNvCxnSpPr/>
          <p:nvPr/>
        </p:nvCxnSpPr>
        <p:spPr>
          <a:xfrm rot="5400000">
            <a:off x="7222463" y="2850239"/>
            <a:ext cx="271240" cy="2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33 Metin kutusu"/>
          <p:cNvSpPr txBox="1"/>
          <p:nvPr/>
        </p:nvSpPr>
        <p:spPr>
          <a:xfrm>
            <a:off x="500034" y="3071810"/>
            <a:ext cx="27860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600" b="1" dirty="0">
                <a:solidFill>
                  <a:srgbClr val="FF0000"/>
                </a:solidFill>
              </a:rPr>
              <a:t>EK TETKİK </a:t>
            </a:r>
            <a:r>
              <a:rPr lang="tr-TR" sz="1600" b="1" dirty="0" smtClean="0">
                <a:solidFill>
                  <a:srgbClr val="FF0000"/>
                </a:solidFill>
              </a:rPr>
              <a:t>İSTEMİ </a:t>
            </a:r>
          </a:p>
          <a:p>
            <a:pPr algn="ctr"/>
            <a:r>
              <a:rPr lang="tr-TR" sz="1400" b="1" dirty="0" smtClean="0"/>
              <a:t>(MEME USG, MR vb) </a:t>
            </a:r>
          </a:p>
          <a:p>
            <a:pPr algn="ctr"/>
            <a:r>
              <a:rPr lang="tr-TR" sz="1400" b="1" dirty="0" smtClean="0"/>
              <a:t>GENEL </a:t>
            </a:r>
            <a:r>
              <a:rPr lang="tr-TR" sz="1400" b="1" dirty="0"/>
              <a:t>CERRAHİYE </a:t>
            </a:r>
            <a:r>
              <a:rPr lang="tr-TR" sz="1400" b="1" dirty="0" smtClean="0"/>
              <a:t>SEVK ÖNCELİKLİ </a:t>
            </a:r>
            <a:r>
              <a:rPr lang="tr-TR" sz="1400" b="1" dirty="0"/>
              <a:t>OLARAK </a:t>
            </a:r>
            <a:r>
              <a:rPr lang="tr-TR" sz="1400" b="1" dirty="0" smtClean="0"/>
              <a:t>TABLODA BELİRTİLEN MERKEZLER</a:t>
            </a:r>
            <a:endParaRPr lang="tr-TR" sz="1400" b="1" dirty="0"/>
          </a:p>
          <a:p>
            <a:pPr algn="ctr"/>
            <a:endParaRPr lang="tr-TR" sz="1200" b="1" dirty="0"/>
          </a:p>
        </p:txBody>
      </p:sp>
      <p:sp>
        <p:nvSpPr>
          <p:cNvPr id="37" name="36 Metin kutusu"/>
          <p:cNvSpPr txBox="1"/>
          <p:nvPr/>
        </p:nvSpPr>
        <p:spPr>
          <a:xfrm>
            <a:off x="6215075" y="3214687"/>
            <a:ext cx="235745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600" b="1" dirty="0" smtClean="0">
                <a:solidFill>
                  <a:srgbClr val="FF0000"/>
                </a:solidFill>
              </a:rPr>
              <a:t> MEME </a:t>
            </a:r>
            <a:r>
              <a:rPr lang="tr-TR" sz="1600" b="1" dirty="0">
                <a:solidFill>
                  <a:srgbClr val="FF0000"/>
                </a:solidFill>
              </a:rPr>
              <a:t>KANSERİ </a:t>
            </a:r>
            <a:r>
              <a:rPr lang="tr-TR" sz="1600" b="1" dirty="0" smtClean="0">
                <a:solidFill>
                  <a:srgbClr val="FF0000"/>
                </a:solidFill>
              </a:rPr>
              <a:t>RİSKİ !!!! </a:t>
            </a:r>
            <a:endParaRPr lang="tr-TR" sz="1600" b="1" dirty="0">
              <a:solidFill>
                <a:srgbClr val="FF0000"/>
              </a:solidFill>
            </a:endParaRPr>
          </a:p>
          <a:p>
            <a:pPr algn="ctr"/>
            <a:r>
              <a:rPr lang="tr-TR" sz="1400" b="1" dirty="0"/>
              <a:t>GENEL CERRAHİYE SEVK </a:t>
            </a:r>
          </a:p>
          <a:p>
            <a:pPr algn="ctr"/>
            <a:r>
              <a:rPr lang="tr-TR" sz="1400" b="1" dirty="0"/>
              <a:t>ÖNCELİKLİ OLARAK TABLODA BELİRTİLEN </a:t>
            </a:r>
            <a:r>
              <a:rPr lang="tr-TR" sz="1400" b="1" dirty="0" smtClean="0"/>
              <a:t>MERKEZLER</a:t>
            </a:r>
            <a:endParaRPr lang="tr-TR" sz="1200" b="1" dirty="0">
              <a:solidFill>
                <a:schemeClr val="accent2"/>
              </a:solidFill>
            </a:endParaRPr>
          </a:p>
        </p:txBody>
      </p:sp>
      <p:cxnSp>
        <p:nvCxnSpPr>
          <p:cNvPr id="40" name="39 Düz Ok Bağlayıcısı"/>
          <p:cNvCxnSpPr/>
          <p:nvPr/>
        </p:nvCxnSpPr>
        <p:spPr>
          <a:xfrm rot="5400000">
            <a:off x="1643836" y="4428338"/>
            <a:ext cx="285752" cy="1588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41 Metin kutusu"/>
          <p:cNvSpPr txBox="1"/>
          <p:nvPr/>
        </p:nvSpPr>
        <p:spPr>
          <a:xfrm>
            <a:off x="1000100" y="4857760"/>
            <a:ext cx="1878399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1600" b="1" dirty="0"/>
              <a:t>SONUCU TAKİP ET</a:t>
            </a:r>
          </a:p>
          <a:p>
            <a:pPr algn="ctr"/>
            <a:r>
              <a:rPr lang="tr-TR" sz="1600" b="1" dirty="0"/>
              <a:t>SONRASINDA RANDEVU VER</a:t>
            </a:r>
          </a:p>
        </p:txBody>
      </p:sp>
      <p:sp>
        <p:nvSpPr>
          <p:cNvPr id="45" name="44 Metin kutusu"/>
          <p:cNvSpPr txBox="1"/>
          <p:nvPr/>
        </p:nvSpPr>
        <p:spPr>
          <a:xfrm>
            <a:off x="6643702" y="4857760"/>
            <a:ext cx="1652642" cy="101566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000" b="1" dirty="0">
                <a:solidFill>
                  <a:schemeClr val="tx1"/>
                </a:solidFill>
              </a:rPr>
              <a:t>SONUCU MUTLAKA</a:t>
            </a:r>
          </a:p>
          <a:p>
            <a:pPr algn="ctr"/>
            <a:r>
              <a:rPr lang="tr-TR" sz="2000" b="1" dirty="0">
                <a:solidFill>
                  <a:schemeClr val="tx1"/>
                </a:solidFill>
              </a:rPr>
              <a:t> TAKİP ET</a:t>
            </a:r>
          </a:p>
        </p:txBody>
      </p:sp>
      <p:cxnSp>
        <p:nvCxnSpPr>
          <p:cNvPr id="46" name="45 Düz Ok Bağlayıcısı"/>
          <p:cNvCxnSpPr/>
          <p:nvPr/>
        </p:nvCxnSpPr>
        <p:spPr>
          <a:xfrm rot="5400000">
            <a:off x="7202511" y="4464851"/>
            <a:ext cx="357190" cy="1588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55 Yuvarlatılmış Dikdörtgen"/>
          <p:cNvSpPr/>
          <p:nvPr/>
        </p:nvSpPr>
        <p:spPr>
          <a:xfrm>
            <a:off x="3143240" y="571480"/>
            <a:ext cx="3071834" cy="64294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MAMOGRAFİ</a:t>
            </a:r>
          </a:p>
          <a:p>
            <a:pPr algn="ctr"/>
            <a:r>
              <a:rPr lang="tr-T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SONUCU</a:t>
            </a:r>
          </a:p>
        </p:txBody>
      </p:sp>
      <p:cxnSp>
        <p:nvCxnSpPr>
          <p:cNvPr id="59" name="58 Düz Ok Bağlayıcısı"/>
          <p:cNvCxnSpPr>
            <a:cxnSpLocks/>
          </p:cNvCxnSpPr>
          <p:nvPr/>
        </p:nvCxnSpPr>
        <p:spPr>
          <a:xfrm>
            <a:off x="5715008" y="1285860"/>
            <a:ext cx="1000132" cy="642942"/>
          </a:xfrm>
          <a:prstGeom prst="straightConnector1">
            <a:avLst/>
          </a:prstGeom>
          <a:ln w="28575"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578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316997"/>
            <a:ext cx="9144000" cy="620688"/>
          </a:xfrm>
        </p:spPr>
        <p:txBody>
          <a:bodyPr>
            <a:normAutofit/>
          </a:bodyPr>
          <a:lstStyle/>
          <a:p>
            <a:pPr algn="ctr"/>
            <a:r>
              <a:rPr lang="tr-TR" altLang="tr-TR" sz="2000" b="1" dirty="0">
                <a:solidFill>
                  <a:schemeClr val="accent3">
                    <a:lumMod val="75000"/>
                  </a:schemeClr>
                </a:solidFill>
              </a:rPr>
              <a:t>HPV-DNA </a:t>
            </a:r>
            <a:r>
              <a:rPr lang="tr-TR" altLang="tr-TR" sz="2000" b="1" dirty="0" smtClean="0">
                <a:solidFill>
                  <a:schemeClr val="accent3">
                    <a:lumMod val="75000"/>
                  </a:schemeClr>
                </a:solidFill>
              </a:rPr>
              <a:t>TARAMA SONUÇ </a:t>
            </a:r>
            <a:r>
              <a:rPr lang="tr-TR" altLang="tr-TR" sz="2000" b="1" dirty="0">
                <a:solidFill>
                  <a:schemeClr val="accent3">
                    <a:lumMod val="75000"/>
                  </a:schemeClr>
                </a:solidFill>
              </a:rPr>
              <a:t>DEĞERLENDİRİLMESİ</a:t>
            </a:r>
            <a:endParaRPr lang="tr-TR" sz="2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1428728" y="1357298"/>
            <a:ext cx="1500198" cy="36432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b="1" dirty="0"/>
              <a:t>HPV  (-)</a:t>
            </a:r>
          </a:p>
        </p:txBody>
      </p:sp>
      <p:sp>
        <p:nvSpPr>
          <p:cNvPr id="6" name="5 Dikdörtgen"/>
          <p:cNvSpPr/>
          <p:nvPr/>
        </p:nvSpPr>
        <p:spPr>
          <a:xfrm>
            <a:off x="3643306" y="1357298"/>
            <a:ext cx="2500330" cy="36165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b="1" dirty="0"/>
              <a:t>HPV (+)</a:t>
            </a:r>
          </a:p>
        </p:txBody>
      </p:sp>
      <p:sp>
        <p:nvSpPr>
          <p:cNvPr id="7" name="6 Dikdörtgen"/>
          <p:cNvSpPr/>
          <p:nvPr/>
        </p:nvSpPr>
        <p:spPr>
          <a:xfrm>
            <a:off x="6643702" y="1340768"/>
            <a:ext cx="1357322" cy="37818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b="1" dirty="0"/>
              <a:t>YETERSİZ</a:t>
            </a:r>
          </a:p>
        </p:txBody>
      </p:sp>
      <p:sp>
        <p:nvSpPr>
          <p:cNvPr id="8" name="7 Aşağı Ok"/>
          <p:cNvSpPr/>
          <p:nvPr/>
        </p:nvSpPr>
        <p:spPr>
          <a:xfrm>
            <a:off x="2071670" y="1785926"/>
            <a:ext cx="142876" cy="504531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9" name="8 Aşağı Ok"/>
          <p:cNvSpPr/>
          <p:nvPr/>
        </p:nvSpPr>
        <p:spPr>
          <a:xfrm>
            <a:off x="3929058" y="1857364"/>
            <a:ext cx="142876" cy="92904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10" name="9 Aşağı Ok"/>
          <p:cNvSpPr/>
          <p:nvPr/>
        </p:nvSpPr>
        <p:spPr>
          <a:xfrm>
            <a:off x="5500694" y="1857364"/>
            <a:ext cx="142876" cy="92904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11" name="10 Aşağı Ok"/>
          <p:cNvSpPr/>
          <p:nvPr/>
        </p:nvSpPr>
        <p:spPr>
          <a:xfrm>
            <a:off x="7358082" y="1857364"/>
            <a:ext cx="160736" cy="361655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12" name="11 Dikdörtgen"/>
          <p:cNvSpPr/>
          <p:nvPr/>
        </p:nvSpPr>
        <p:spPr>
          <a:xfrm>
            <a:off x="1357290" y="2428868"/>
            <a:ext cx="1714512" cy="1000132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5 YIL SONRA HPV TEST TEKRARI</a:t>
            </a:r>
          </a:p>
        </p:txBody>
      </p:sp>
      <p:sp>
        <p:nvSpPr>
          <p:cNvPr id="13" name="12 Dikdörtgen"/>
          <p:cNvSpPr/>
          <p:nvPr/>
        </p:nvSpPr>
        <p:spPr>
          <a:xfrm>
            <a:off x="3567402" y="2928935"/>
            <a:ext cx="1004597" cy="46095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100" b="1" dirty="0"/>
              <a:t>ANORMAL SİTOLOJİ</a:t>
            </a:r>
          </a:p>
        </p:txBody>
      </p:sp>
      <p:sp>
        <p:nvSpPr>
          <p:cNvPr id="14" name="13 Dikdörtgen"/>
          <p:cNvSpPr/>
          <p:nvPr/>
        </p:nvSpPr>
        <p:spPr>
          <a:xfrm>
            <a:off x="4857752" y="2928934"/>
            <a:ext cx="1357322" cy="4286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013" b="1" dirty="0"/>
              <a:t>NORMAL SİTOLOJİ</a:t>
            </a:r>
          </a:p>
        </p:txBody>
      </p:sp>
      <p:sp>
        <p:nvSpPr>
          <p:cNvPr id="20" name="19 Aşağı Ok"/>
          <p:cNvSpPr/>
          <p:nvPr/>
        </p:nvSpPr>
        <p:spPr>
          <a:xfrm>
            <a:off x="3857620" y="3571876"/>
            <a:ext cx="142876" cy="785818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25" name="24 Dikdörtgen"/>
          <p:cNvSpPr/>
          <p:nvPr/>
        </p:nvSpPr>
        <p:spPr>
          <a:xfrm>
            <a:off x="4572000" y="3714752"/>
            <a:ext cx="771706" cy="2812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/>
              <a:t>16-18 (+)</a:t>
            </a:r>
          </a:p>
        </p:txBody>
      </p:sp>
      <p:sp>
        <p:nvSpPr>
          <p:cNvPr id="26" name="25 Dikdörtgen"/>
          <p:cNvSpPr/>
          <p:nvPr/>
        </p:nvSpPr>
        <p:spPr>
          <a:xfrm>
            <a:off x="5572132" y="3714752"/>
            <a:ext cx="964412" cy="28128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/>
              <a:t>DİĞER (+)</a:t>
            </a:r>
          </a:p>
        </p:txBody>
      </p:sp>
      <p:sp>
        <p:nvSpPr>
          <p:cNvPr id="27" name="26 Aşağı Ok"/>
          <p:cNvSpPr/>
          <p:nvPr/>
        </p:nvSpPr>
        <p:spPr>
          <a:xfrm>
            <a:off x="5929322" y="3429000"/>
            <a:ext cx="120552" cy="241103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28" name="27 Dikdörtgen"/>
          <p:cNvSpPr/>
          <p:nvPr/>
        </p:nvSpPr>
        <p:spPr>
          <a:xfrm>
            <a:off x="3200401" y="4433596"/>
            <a:ext cx="2014546" cy="567039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350" b="1" dirty="0"/>
              <a:t>KADIN DOĞUMA SEVK</a:t>
            </a:r>
          </a:p>
        </p:txBody>
      </p:sp>
      <p:sp>
        <p:nvSpPr>
          <p:cNvPr id="31" name="30 Aşağı Ok"/>
          <p:cNvSpPr/>
          <p:nvPr/>
        </p:nvSpPr>
        <p:spPr>
          <a:xfrm>
            <a:off x="5000628" y="3429000"/>
            <a:ext cx="120552" cy="241103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33" name="32 Aşağı Ok"/>
          <p:cNvSpPr/>
          <p:nvPr/>
        </p:nvSpPr>
        <p:spPr>
          <a:xfrm flipH="1">
            <a:off x="6143636" y="4071942"/>
            <a:ext cx="142876" cy="285752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37" name="36 Aşağı Ok"/>
          <p:cNvSpPr/>
          <p:nvPr/>
        </p:nvSpPr>
        <p:spPr>
          <a:xfrm flipH="1">
            <a:off x="4786314" y="5072074"/>
            <a:ext cx="142876" cy="92422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38" name="37 Dikdörtgen"/>
          <p:cNvSpPr/>
          <p:nvPr/>
        </p:nvSpPr>
        <p:spPr>
          <a:xfrm>
            <a:off x="4049611" y="5985401"/>
            <a:ext cx="1888643" cy="355052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600" b="1" u="sng" dirty="0"/>
              <a:t>KOLPOSKOPİ</a:t>
            </a:r>
          </a:p>
        </p:txBody>
      </p:sp>
      <p:sp>
        <p:nvSpPr>
          <p:cNvPr id="39" name="38 Aşağı Ok"/>
          <p:cNvSpPr/>
          <p:nvPr/>
        </p:nvSpPr>
        <p:spPr>
          <a:xfrm>
            <a:off x="4857752" y="4071942"/>
            <a:ext cx="142876" cy="285752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1013" b="1"/>
          </a:p>
        </p:txBody>
      </p:sp>
      <p:sp>
        <p:nvSpPr>
          <p:cNvPr id="30" name="29 Dikdörtgen"/>
          <p:cNvSpPr/>
          <p:nvPr/>
        </p:nvSpPr>
        <p:spPr>
          <a:xfrm>
            <a:off x="6786578" y="2500306"/>
            <a:ext cx="1554645" cy="401839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3 AY SONRA HPV TEST TEKRARI</a:t>
            </a:r>
          </a:p>
        </p:txBody>
      </p:sp>
      <p:sp>
        <p:nvSpPr>
          <p:cNvPr id="32" name="31 Dikdörtgen"/>
          <p:cNvSpPr/>
          <p:nvPr/>
        </p:nvSpPr>
        <p:spPr>
          <a:xfrm>
            <a:off x="5572133" y="4429133"/>
            <a:ext cx="2000264" cy="571504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/>
              <a:t>1 YIL SONRA HPV TEST TEKRARI</a:t>
            </a:r>
          </a:p>
        </p:txBody>
      </p:sp>
      <p:sp>
        <p:nvSpPr>
          <p:cNvPr id="29" name="Metin kutusu 2"/>
          <p:cNvSpPr txBox="1"/>
          <p:nvPr/>
        </p:nvSpPr>
        <p:spPr>
          <a:xfrm>
            <a:off x="5257786" y="5415607"/>
            <a:ext cx="2626582" cy="46166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tr-T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sz="800" dirty="0" smtClean="0"/>
              <a:t>Kanser Daire Başkanlığından alınan bilgiye göre en fazla 2 defa HSYS girişi yapılabilir. Bundan sonrasında hasta Kadın Hastalıkları ve Doğum Uzmanı takibine yönlendirilir.</a:t>
            </a:r>
            <a:endParaRPr lang="tr-TR" sz="800" dirty="0"/>
          </a:p>
        </p:txBody>
      </p:sp>
      <p:sp>
        <p:nvSpPr>
          <p:cNvPr id="34" name="32 Aşağı Ok"/>
          <p:cNvSpPr/>
          <p:nvPr/>
        </p:nvSpPr>
        <p:spPr>
          <a:xfrm flipH="1">
            <a:off x="6216214" y="5087464"/>
            <a:ext cx="83978" cy="285752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800" b="1" dirty="0"/>
          </a:p>
        </p:txBody>
      </p:sp>
      <p:pic>
        <p:nvPicPr>
          <p:cNvPr id="1026" name="Picture 2" descr="izmir il sağlık müdürlüğü ile ilgili g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08" y="118534"/>
            <a:ext cx="1677980" cy="81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450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1000100" y="939839"/>
            <a:ext cx="3071834" cy="32892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b="1" dirty="0">
                <a:solidFill>
                  <a:schemeClr val="tx1"/>
                </a:solidFill>
              </a:rPr>
              <a:t>50-70 </a:t>
            </a:r>
            <a:r>
              <a:rPr lang="tr-TR" b="1" dirty="0" smtClean="0">
                <a:solidFill>
                  <a:schemeClr val="tx1"/>
                </a:solidFill>
              </a:rPr>
              <a:t>Yaş  Kadın </a:t>
            </a:r>
            <a:r>
              <a:rPr lang="tr-TR" b="1" dirty="0">
                <a:solidFill>
                  <a:schemeClr val="tx1"/>
                </a:solidFill>
              </a:rPr>
              <a:t>ve </a:t>
            </a:r>
            <a:r>
              <a:rPr lang="tr-TR" b="1" dirty="0" smtClean="0">
                <a:solidFill>
                  <a:schemeClr val="tx1"/>
                </a:solidFill>
              </a:rPr>
              <a:t>Erkekler</a:t>
            </a:r>
            <a:endParaRPr lang="tr-TR" b="1" dirty="0">
              <a:solidFill>
                <a:schemeClr val="tx1"/>
              </a:solidFill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4429124" y="715103"/>
            <a:ext cx="4572032" cy="913697"/>
          </a:xfrm>
          <a:prstGeom prst="rect">
            <a:avLst/>
          </a:prstGeom>
          <a:solidFill>
            <a:srgbClr val="FF3300"/>
          </a:solidFill>
        </p:spPr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/>
              <a:t>Birinci derece akrabalarında </a:t>
            </a:r>
            <a:r>
              <a:rPr lang="tr-TR" sz="1400" b="1" dirty="0" err="1"/>
              <a:t>K</a:t>
            </a:r>
            <a:r>
              <a:rPr lang="tr-TR" sz="1400" b="1" dirty="0" err="1" smtClean="0"/>
              <a:t>olorektal</a:t>
            </a:r>
            <a:r>
              <a:rPr lang="tr-TR" sz="1400" b="1" dirty="0" smtClean="0"/>
              <a:t> </a:t>
            </a:r>
            <a:r>
              <a:rPr lang="tr-TR" sz="1400" b="1" dirty="0"/>
              <a:t>K</a:t>
            </a:r>
            <a:r>
              <a:rPr lang="tr-TR" sz="1400" b="1" dirty="0" smtClean="0"/>
              <a:t>anser </a:t>
            </a:r>
            <a:r>
              <a:rPr lang="tr-TR" sz="1400" b="1" dirty="0"/>
              <a:t>ve </a:t>
            </a:r>
            <a:r>
              <a:rPr lang="tr-TR" sz="1400" b="1" dirty="0" err="1"/>
              <a:t>A</a:t>
            </a:r>
            <a:r>
              <a:rPr lang="tr-TR" sz="1400" b="1" dirty="0" err="1" smtClean="0"/>
              <a:t>denomatöz</a:t>
            </a:r>
            <a:r>
              <a:rPr lang="tr-TR" sz="1400" b="1" dirty="0" smtClean="0"/>
              <a:t> </a:t>
            </a:r>
            <a:r>
              <a:rPr lang="tr-TR" sz="1400" b="1" dirty="0"/>
              <a:t>P</a:t>
            </a:r>
            <a:r>
              <a:rPr lang="tr-TR" sz="1400" b="1" dirty="0" smtClean="0"/>
              <a:t>olip</a:t>
            </a:r>
            <a:r>
              <a:rPr lang="tr-TR" sz="1400" b="1" dirty="0"/>
              <a:t>, </a:t>
            </a:r>
            <a:r>
              <a:rPr lang="tr-TR" sz="1400" b="1" dirty="0" err="1"/>
              <a:t>Ü</a:t>
            </a:r>
            <a:r>
              <a:rPr lang="tr-TR" sz="1400" b="1" dirty="0" err="1" smtClean="0"/>
              <a:t>lseratif</a:t>
            </a:r>
            <a:r>
              <a:rPr lang="tr-TR" sz="1400" b="1" dirty="0" smtClean="0"/>
              <a:t> </a:t>
            </a:r>
            <a:r>
              <a:rPr lang="tr-TR" sz="1400" b="1" dirty="0"/>
              <a:t>K</a:t>
            </a:r>
            <a:r>
              <a:rPr lang="tr-TR" sz="1400" b="1" dirty="0" smtClean="0"/>
              <a:t>olit</a:t>
            </a:r>
            <a:r>
              <a:rPr lang="tr-TR" sz="1400" b="1" dirty="0"/>
              <a:t>, </a:t>
            </a:r>
            <a:r>
              <a:rPr lang="tr-TR" sz="1400" b="1" dirty="0" err="1"/>
              <a:t>Crohn</a:t>
            </a:r>
            <a:r>
              <a:rPr lang="tr-TR" sz="1400" b="1" dirty="0"/>
              <a:t> </a:t>
            </a:r>
            <a:r>
              <a:rPr lang="tr-TR" sz="1400" b="1" dirty="0" err="1"/>
              <a:t>Hast</a:t>
            </a:r>
            <a:r>
              <a:rPr lang="tr-TR" sz="1400" b="1" dirty="0"/>
              <a:t>., </a:t>
            </a:r>
            <a:r>
              <a:rPr lang="tr-TR" sz="1400" b="1" dirty="0" smtClean="0"/>
              <a:t>Kalıtsal </a:t>
            </a:r>
            <a:r>
              <a:rPr lang="tr-TR" sz="1400" b="1" dirty="0" err="1"/>
              <a:t>P</a:t>
            </a:r>
            <a:r>
              <a:rPr lang="tr-TR" sz="1400" b="1" dirty="0" err="1" smtClean="0"/>
              <a:t>oliposis</a:t>
            </a:r>
            <a:r>
              <a:rPr lang="tr-TR" sz="1400" b="1" dirty="0" smtClean="0"/>
              <a:t> </a:t>
            </a:r>
            <a:r>
              <a:rPr lang="tr-TR" sz="1400" b="1" dirty="0"/>
              <a:t>veya </a:t>
            </a:r>
            <a:r>
              <a:rPr lang="tr-TR" sz="1400" b="1" dirty="0" err="1"/>
              <a:t>P</a:t>
            </a:r>
            <a:r>
              <a:rPr lang="tr-TR" sz="1400" b="1" dirty="0" err="1" smtClean="0"/>
              <a:t>oliposis</a:t>
            </a:r>
            <a:r>
              <a:rPr lang="tr-TR" sz="1400" b="1" dirty="0" smtClean="0"/>
              <a:t> </a:t>
            </a:r>
            <a:r>
              <a:rPr lang="tr-TR" sz="1400" b="1" dirty="0"/>
              <a:t>D</a:t>
            </a:r>
            <a:r>
              <a:rPr lang="tr-TR" sz="1400" b="1" dirty="0" smtClean="0"/>
              <a:t>ışı </a:t>
            </a:r>
            <a:r>
              <a:rPr lang="tr-TR" sz="1400" b="1" dirty="0"/>
              <a:t>S</a:t>
            </a:r>
            <a:r>
              <a:rPr lang="tr-TR" sz="1400" b="1" dirty="0" smtClean="0"/>
              <a:t>endrom </a:t>
            </a:r>
            <a:r>
              <a:rPr lang="tr-TR" sz="1400" b="1" dirty="0"/>
              <a:t>öyküsü olan 40 yaş üstü kadın ve erkekler</a:t>
            </a:r>
          </a:p>
        </p:txBody>
      </p:sp>
      <p:cxnSp>
        <p:nvCxnSpPr>
          <p:cNvPr id="11" name="10 Düz Ok Bağlayıcısı"/>
          <p:cNvCxnSpPr>
            <a:cxnSpLocks/>
          </p:cNvCxnSpPr>
          <p:nvPr/>
        </p:nvCxnSpPr>
        <p:spPr>
          <a:xfrm rot="16200000" flipH="1">
            <a:off x="3227537" y="1436465"/>
            <a:ext cx="611520" cy="4932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13 Düz Ok Bağlayıcısı"/>
          <p:cNvCxnSpPr>
            <a:cxnSpLocks/>
          </p:cNvCxnSpPr>
          <p:nvPr/>
        </p:nvCxnSpPr>
        <p:spPr>
          <a:xfrm rot="10800000" flipV="1">
            <a:off x="5387246" y="1714488"/>
            <a:ext cx="256324" cy="2444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34 Metin kutusu"/>
          <p:cNvSpPr txBox="1"/>
          <p:nvPr/>
        </p:nvSpPr>
        <p:spPr>
          <a:xfrm>
            <a:off x="1928794" y="2357430"/>
            <a:ext cx="5443562" cy="48280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/>
              <a:t>Testi uygulamayı </a:t>
            </a:r>
            <a:r>
              <a:rPr lang="tr-TR" sz="1400" b="1" dirty="0" smtClean="0"/>
              <a:t>anlat, evinde </a:t>
            </a:r>
            <a:r>
              <a:rPr lang="tr-TR" sz="1400" b="1" dirty="0"/>
              <a:t>sadece numune kabına numuneyi alsın, </a:t>
            </a:r>
            <a:endParaRPr lang="tr-TR" sz="1400" b="1" dirty="0" smtClean="0"/>
          </a:p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3 </a:t>
            </a:r>
            <a:r>
              <a:rPr lang="tr-TR" sz="1400" b="1" dirty="0">
                <a:solidFill>
                  <a:srgbClr val="FF0000"/>
                </a:solidFill>
              </a:rPr>
              <a:t>gün içerisinde </a:t>
            </a:r>
            <a:r>
              <a:rPr lang="tr-TR" sz="1400" b="1" dirty="0"/>
              <a:t>getirsin, </a:t>
            </a:r>
            <a:r>
              <a:rPr lang="tr-TR" sz="1400" b="1" dirty="0" smtClean="0"/>
              <a:t> okumayı İlçe SM/</a:t>
            </a:r>
            <a:r>
              <a:rPr lang="tr-TR" sz="1400" b="1" dirty="0" err="1" smtClean="0"/>
              <a:t>KETEM’de</a:t>
            </a:r>
            <a:r>
              <a:rPr lang="tr-TR" sz="1400" b="1" dirty="0" smtClean="0"/>
              <a:t> </a:t>
            </a:r>
            <a:r>
              <a:rPr lang="tr-TR" sz="1400" b="1" dirty="0"/>
              <a:t>yap.</a:t>
            </a:r>
          </a:p>
        </p:txBody>
      </p:sp>
      <p:sp>
        <p:nvSpPr>
          <p:cNvPr id="36" name="35 Sol Ayraç"/>
          <p:cNvSpPr/>
          <p:nvPr/>
        </p:nvSpPr>
        <p:spPr>
          <a:xfrm rot="16200000">
            <a:off x="4572000" y="2071678"/>
            <a:ext cx="214314" cy="2071702"/>
          </a:xfrm>
          <a:prstGeom prst="leftBrace">
            <a:avLst>
              <a:gd name="adj1" fmla="val 8333"/>
              <a:gd name="adj2" fmla="val 4871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lIns="51419" tIns="25710" rIns="51419" bIns="25710" rtlCol="0" anchor="ctr"/>
          <a:lstStyle/>
          <a:p>
            <a:pPr algn="ctr"/>
            <a:endParaRPr lang="tr-TR" sz="1013" b="1"/>
          </a:p>
        </p:txBody>
      </p:sp>
      <p:sp>
        <p:nvSpPr>
          <p:cNvPr id="37" name="36 Sol Ayraç"/>
          <p:cNvSpPr/>
          <p:nvPr/>
        </p:nvSpPr>
        <p:spPr>
          <a:xfrm rot="16200000">
            <a:off x="4436259" y="1387273"/>
            <a:ext cx="252374" cy="1512169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lIns="51419" tIns="25710" rIns="51419" bIns="25710" rtlCol="0" anchor="ctr"/>
          <a:lstStyle/>
          <a:p>
            <a:pPr algn="ctr"/>
            <a:endParaRPr lang="tr-TR" sz="1013" b="1"/>
          </a:p>
        </p:txBody>
      </p:sp>
      <p:cxnSp>
        <p:nvCxnSpPr>
          <p:cNvPr id="39" name="38 Düz Ok Bağlayıcısı"/>
          <p:cNvCxnSpPr/>
          <p:nvPr/>
        </p:nvCxnSpPr>
        <p:spPr>
          <a:xfrm rot="10800000" flipV="1">
            <a:off x="3071802" y="3214686"/>
            <a:ext cx="857256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42 Metin kutusu"/>
          <p:cNvSpPr txBox="1"/>
          <p:nvPr/>
        </p:nvSpPr>
        <p:spPr>
          <a:xfrm>
            <a:off x="1428728" y="3643314"/>
            <a:ext cx="1357322" cy="267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/>
              <a:t>(-) </a:t>
            </a:r>
            <a:r>
              <a:rPr lang="tr-TR" sz="1400" b="1" dirty="0" smtClean="0"/>
              <a:t>Sonuç</a:t>
            </a:r>
            <a:endParaRPr lang="tr-TR" sz="1400" b="1" dirty="0"/>
          </a:p>
        </p:txBody>
      </p:sp>
      <p:cxnSp>
        <p:nvCxnSpPr>
          <p:cNvPr id="45" name="44 Düz Ok Bağlayıcısı"/>
          <p:cNvCxnSpPr/>
          <p:nvPr/>
        </p:nvCxnSpPr>
        <p:spPr>
          <a:xfrm rot="5400000">
            <a:off x="4500562" y="3500438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46 Metin kutusu"/>
          <p:cNvSpPr txBox="1"/>
          <p:nvPr/>
        </p:nvSpPr>
        <p:spPr>
          <a:xfrm>
            <a:off x="3714744" y="3643314"/>
            <a:ext cx="1752414" cy="267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lIns="51419" tIns="25710" rIns="51419" bIns="25710" rtlCol="0">
            <a:spAutoFit/>
          </a:bodyPr>
          <a:lstStyle/>
          <a:p>
            <a:r>
              <a:rPr lang="tr-TR" sz="1400" b="1" dirty="0"/>
              <a:t>(?) </a:t>
            </a:r>
            <a:r>
              <a:rPr lang="tr-TR" sz="1400" b="1" dirty="0" smtClean="0"/>
              <a:t>Geçersiz Sonuç</a:t>
            </a:r>
            <a:endParaRPr lang="tr-TR" sz="1400" b="1" dirty="0"/>
          </a:p>
        </p:txBody>
      </p:sp>
      <p:cxnSp>
        <p:nvCxnSpPr>
          <p:cNvPr id="49" name="48 Düz Ok Bağlayıcısı"/>
          <p:cNvCxnSpPr/>
          <p:nvPr/>
        </p:nvCxnSpPr>
        <p:spPr>
          <a:xfrm>
            <a:off x="5500694" y="3214686"/>
            <a:ext cx="857256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50 Metin kutusu"/>
          <p:cNvSpPr txBox="1"/>
          <p:nvPr/>
        </p:nvSpPr>
        <p:spPr>
          <a:xfrm>
            <a:off x="6215074" y="3643314"/>
            <a:ext cx="1357322" cy="2673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/>
              <a:t>(+) </a:t>
            </a:r>
            <a:r>
              <a:rPr lang="tr-TR" sz="1400" b="1" dirty="0" smtClean="0"/>
              <a:t>Sonuç</a:t>
            </a:r>
            <a:endParaRPr lang="tr-TR" sz="1400" b="1" dirty="0"/>
          </a:p>
        </p:txBody>
      </p:sp>
      <p:cxnSp>
        <p:nvCxnSpPr>
          <p:cNvPr id="53" name="52 Düz Ok Bağlayıcısı"/>
          <p:cNvCxnSpPr/>
          <p:nvPr/>
        </p:nvCxnSpPr>
        <p:spPr>
          <a:xfrm rot="5400000">
            <a:off x="4393405" y="4321975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54 Metin kutusu"/>
          <p:cNvSpPr txBox="1"/>
          <p:nvPr/>
        </p:nvSpPr>
        <p:spPr>
          <a:xfrm>
            <a:off x="4000496" y="4718913"/>
            <a:ext cx="1357322" cy="26736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 smtClean="0"/>
              <a:t>Testi  Tekrarla</a:t>
            </a:r>
            <a:endParaRPr lang="tr-TR" sz="1400" b="1" dirty="0"/>
          </a:p>
        </p:txBody>
      </p:sp>
      <p:cxnSp>
        <p:nvCxnSpPr>
          <p:cNvPr id="58" name="57 Düz Ok Bağlayıcısı"/>
          <p:cNvCxnSpPr/>
          <p:nvPr/>
        </p:nvCxnSpPr>
        <p:spPr>
          <a:xfrm rot="16200000" flipH="1">
            <a:off x="6750859" y="4259086"/>
            <a:ext cx="500067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59 Metin kutusu"/>
          <p:cNvSpPr txBox="1"/>
          <p:nvPr/>
        </p:nvSpPr>
        <p:spPr>
          <a:xfrm>
            <a:off x="6000760" y="4602375"/>
            <a:ext cx="2213842" cy="48280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1419" tIns="25710" rIns="51419" bIns="25710" rtlCol="0">
            <a:spAutoFit/>
          </a:bodyPr>
          <a:lstStyle/>
          <a:p>
            <a:pPr algn="ctr"/>
            <a:r>
              <a:rPr lang="tr-TR" sz="1400" b="1" dirty="0" err="1">
                <a:solidFill>
                  <a:schemeClr val="tx1"/>
                </a:solidFill>
              </a:rPr>
              <a:t>Kolonoskopi</a:t>
            </a:r>
            <a:r>
              <a:rPr lang="tr-TR" sz="1400" b="1" dirty="0">
                <a:solidFill>
                  <a:schemeClr val="tx1"/>
                </a:solidFill>
              </a:rPr>
              <a:t> ve ileri tetkik için yönlendir</a:t>
            </a:r>
          </a:p>
        </p:txBody>
      </p:sp>
      <p:cxnSp>
        <p:nvCxnSpPr>
          <p:cNvPr id="25" name="24 Düz Ok Bağlayıcısı"/>
          <p:cNvCxnSpPr/>
          <p:nvPr/>
        </p:nvCxnSpPr>
        <p:spPr>
          <a:xfrm rot="5400000">
            <a:off x="2143902" y="4214024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27 Metin kutusu"/>
          <p:cNvSpPr txBox="1"/>
          <p:nvPr/>
        </p:nvSpPr>
        <p:spPr>
          <a:xfrm>
            <a:off x="1571604" y="4572008"/>
            <a:ext cx="1809380" cy="48281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1429" tIns="25715" rIns="51429" bIns="25715" rtlCol="0">
            <a:spAutoFit/>
          </a:bodyPr>
          <a:lstStyle/>
          <a:p>
            <a:pPr algn="ctr"/>
            <a:r>
              <a:rPr lang="tr-TR" sz="1400" b="1" dirty="0"/>
              <a:t> 2 sene sonra tekrar kontrol için  çağır.</a:t>
            </a:r>
          </a:p>
        </p:txBody>
      </p:sp>
      <p:cxnSp>
        <p:nvCxnSpPr>
          <p:cNvPr id="30" name="29 Düz Ok Bağlayıcısı"/>
          <p:cNvCxnSpPr/>
          <p:nvPr/>
        </p:nvCxnSpPr>
        <p:spPr>
          <a:xfrm rot="10800000">
            <a:off x="3000364" y="3929067"/>
            <a:ext cx="1193600" cy="5114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49 Düz Ok Bağlayıcısı"/>
          <p:cNvCxnSpPr/>
          <p:nvPr/>
        </p:nvCxnSpPr>
        <p:spPr>
          <a:xfrm flipV="1">
            <a:off x="5214942" y="3929066"/>
            <a:ext cx="928694" cy="53605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56 Düz Ok Bağlayıcısı"/>
          <p:cNvCxnSpPr>
            <a:cxnSpLocks/>
          </p:cNvCxnSpPr>
          <p:nvPr/>
        </p:nvCxnSpPr>
        <p:spPr>
          <a:xfrm>
            <a:off x="7020272" y="5350516"/>
            <a:ext cx="0" cy="4547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61 Metin kutusu"/>
          <p:cNvSpPr txBox="1"/>
          <p:nvPr/>
        </p:nvSpPr>
        <p:spPr>
          <a:xfrm>
            <a:off x="5724128" y="5898509"/>
            <a:ext cx="2512264" cy="4828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51429" tIns="25715" rIns="51429" bIns="25715" rtlCol="0">
            <a:spAutoFit/>
          </a:bodyPr>
          <a:lstStyle/>
          <a:p>
            <a:pPr algn="ctr"/>
            <a:r>
              <a:rPr lang="tr-TR" sz="1400" b="1" dirty="0"/>
              <a:t>Nihai teşhisleri kaydet, </a:t>
            </a:r>
          </a:p>
          <a:p>
            <a:pPr algn="ctr"/>
            <a:r>
              <a:rPr lang="tr-TR" sz="1400" b="1" dirty="0"/>
              <a:t>randevu ver </a:t>
            </a:r>
          </a:p>
        </p:txBody>
      </p:sp>
      <p:sp>
        <p:nvSpPr>
          <p:cNvPr id="32" name="31 Metin kutusu"/>
          <p:cNvSpPr txBox="1"/>
          <p:nvPr/>
        </p:nvSpPr>
        <p:spPr>
          <a:xfrm>
            <a:off x="7164288" y="5425479"/>
            <a:ext cx="8491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TAKİP ET</a:t>
            </a:r>
          </a:p>
        </p:txBody>
      </p:sp>
      <p:sp>
        <p:nvSpPr>
          <p:cNvPr id="3" name="Unvan 2">
            <a:extLst>
              <a:ext uri="{FF2B5EF4-FFF2-40B4-BE49-F238E27FC236}">
                <a16:creationId xmlns="" xmlns:a16="http://schemas.microsoft.com/office/drawing/2014/main" id="{DA3F924C-C26C-4B73-897A-B680117C65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492735"/>
          </a:xfrm>
        </p:spPr>
        <p:txBody>
          <a:bodyPr>
            <a:normAutofit/>
          </a:bodyPr>
          <a:lstStyle/>
          <a:p>
            <a:r>
              <a:rPr lang="tr-TR" sz="2000" b="1" dirty="0">
                <a:solidFill>
                  <a:schemeClr val="accent1"/>
                </a:solidFill>
              </a:rPr>
              <a:t>GGT </a:t>
            </a:r>
            <a:r>
              <a:rPr lang="tr-TR" sz="2000" b="1" dirty="0" smtClean="0">
                <a:solidFill>
                  <a:schemeClr val="accent1"/>
                </a:solidFill>
              </a:rPr>
              <a:t>TARAMA SONUÇ </a:t>
            </a:r>
            <a:r>
              <a:rPr lang="tr-TR" sz="2000" b="1" dirty="0">
                <a:solidFill>
                  <a:schemeClr val="accent1"/>
                </a:solidFill>
              </a:rPr>
              <a:t>DEĞERLENDİRİLMESİ</a:t>
            </a:r>
          </a:p>
        </p:txBody>
      </p:sp>
    </p:spTree>
    <p:extLst>
      <p:ext uri="{BB962C8B-B14F-4D97-AF65-F5344CB8AC3E}">
        <p14:creationId xmlns:p14="http://schemas.microsoft.com/office/powerpoint/2010/main" xmlns="" val="289282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="" xmlns:a16="http://schemas.microsoft.com/office/drawing/2014/main" id="{49B20CFC-216A-4E4A-A14E-45B2525915DE}"/>
              </a:ext>
            </a:extLst>
          </p:cNvPr>
          <p:cNvSpPr/>
          <p:nvPr/>
        </p:nvSpPr>
        <p:spPr>
          <a:xfrm>
            <a:off x="1835696" y="332656"/>
            <a:ext cx="59510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b="1" u="sng" dirty="0">
                <a:solidFill>
                  <a:srgbClr val="0070C0"/>
                </a:solidFill>
              </a:rPr>
              <a:t>http://kanser.gov.tr/kanser-tarama-sonuclari.html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="" xmlns:a16="http://schemas.microsoft.com/office/drawing/2014/main" id="{42FD1823-306B-48B9-917F-7DB256C2E4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775" y="2524665"/>
            <a:ext cx="3525004" cy="67710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514356">
              <a:buFontTx/>
              <a:buChar char="•"/>
            </a:pPr>
            <a:r>
              <a:rPr lang="tr-TR" altLang="tr-TR" sz="1100" dirty="0">
                <a:solidFill>
                  <a:srgbClr val="FFFFFF"/>
                </a:solidFill>
                <a:cs typeface="Arial" panose="020B0604020202020204" pitchFamily="34" charset="0"/>
              </a:rPr>
              <a:t>Tıklanma: 93320</a:t>
            </a:r>
            <a:endParaRPr lang="tr-TR" altLang="tr-TR" sz="11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defTabSz="514356" fontAlgn="ctr"/>
            <a:r>
              <a:rPr lang="tr-TR" altLang="tr-TR" sz="1100" dirty="0">
                <a:solidFill>
                  <a:srgbClr val="000000"/>
                </a:solidFill>
                <a:cs typeface="Arial" panose="020B0604020202020204" pitchFamily="34" charset="0"/>
              </a:rPr>
              <a:t>       </a:t>
            </a:r>
            <a:r>
              <a:rPr lang="tr-TR" altLang="tr-TR" sz="1100" dirty="0">
                <a:solidFill>
                  <a:srgbClr val="000000"/>
                </a:solidFill>
                <a:cs typeface="Arial" panose="020B0604020202020204" pitchFamily="34" charset="0"/>
                <a:hlinkClick r:id="rId2"/>
              </a:rPr>
              <a:t>Meme Tarama Sonucu Görüntülemek İçin Tıklayınız</a:t>
            </a:r>
            <a:endParaRPr lang="tr-TR" altLang="tr-TR" sz="11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defTabSz="514356">
              <a:buFontTx/>
              <a:buChar char="•"/>
            </a:pPr>
            <a:r>
              <a:rPr lang="tr-TR" altLang="tr-TR" sz="1100" dirty="0">
                <a:solidFill>
                  <a:srgbClr val="FFFFFF"/>
                </a:solidFill>
                <a:cs typeface="Arial" panose="020B0604020202020204" pitchFamily="34" charset="0"/>
              </a:rPr>
              <a:t>Tıklanma: 57170</a:t>
            </a:r>
            <a:endParaRPr lang="tr-TR" altLang="tr-TR" sz="1100" dirty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defTabSz="514356" fontAlgn="ctr"/>
            <a:r>
              <a:rPr lang="tr-TR" altLang="tr-TR" sz="1100" dirty="0">
                <a:solidFill>
                  <a:srgbClr val="000000"/>
                </a:solidFill>
                <a:cs typeface="Arial" panose="020B0604020202020204" pitchFamily="34" charset="0"/>
              </a:rPr>
              <a:t>     </a:t>
            </a:r>
          </a:p>
        </p:txBody>
      </p:sp>
      <p:sp>
        <p:nvSpPr>
          <p:cNvPr id="7" name="Dikdörtgen 6">
            <a:extLst>
              <a:ext uri="{FF2B5EF4-FFF2-40B4-BE49-F238E27FC236}">
                <a16:creationId xmlns="" xmlns:a16="http://schemas.microsoft.com/office/drawing/2014/main" id="{F3321DF4-FCF9-4D6A-BBFD-A3E05AA6985A}"/>
              </a:ext>
            </a:extLst>
          </p:cNvPr>
          <p:cNvSpPr/>
          <p:nvPr/>
        </p:nvSpPr>
        <p:spPr>
          <a:xfrm>
            <a:off x="1071538" y="3643314"/>
            <a:ext cx="2961473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pt-BR" sz="1200" dirty="0"/>
          </a:p>
          <a:p>
            <a:r>
              <a:rPr lang="pt-BR" sz="1200" dirty="0"/>
              <a:t>Mamografi Sonucu Sorgula</a:t>
            </a:r>
            <a:endParaRPr lang="tr-TR" sz="1200" dirty="0"/>
          </a:p>
          <a:p>
            <a:endParaRPr lang="pt-BR" sz="1200" dirty="0"/>
          </a:p>
          <a:p>
            <a:r>
              <a:rPr lang="pt-BR" sz="1200" dirty="0"/>
              <a:t>*Erişim No:</a:t>
            </a:r>
          </a:p>
          <a:p>
            <a:endParaRPr lang="pt-BR" sz="1200" dirty="0"/>
          </a:p>
          <a:p>
            <a:r>
              <a:rPr lang="pt-BR" sz="1200" dirty="0"/>
              <a:t>*T.C. No:</a:t>
            </a:r>
          </a:p>
          <a:p>
            <a:endParaRPr lang="pt-BR" sz="1200" dirty="0"/>
          </a:p>
          <a:p>
            <a:endParaRPr lang="tr-TR" sz="1200" dirty="0"/>
          </a:p>
          <a:p>
            <a:endParaRPr lang="tr-TR" sz="1200" dirty="0"/>
          </a:p>
        </p:txBody>
      </p:sp>
      <p:sp>
        <p:nvSpPr>
          <p:cNvPr id="8" name="Dikdörtgen 7">
            <a:extLst>
              <a:ext uri="{FF2B5EF4-FFF2-40B4-BE49-F238E27FC236}">
                <a16:creationId xmlns="" xmlns:a16="http://schemas.microsoft.com/office/drawing/2014/main" id="{2F4772BE-E9A9-4662-8FFB-50C1E86EB307}"/>
              </a:ext>
            </a:extLst>
          </p:cNvPr>
          <p:cNvSpPr/>
          <p:nvPr/>
        </p:nvSpPr>
        <p:spPr>
          <a:xfrm>
            <a:off x="4572000" y="3643314"/>
            <a:ext cx="3523202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r-TR" sz="1200" dirty="0"/>
              <a:t>Hasta Barkod No :</a:t>
            </a:r>
          </a:p>
          <a:p>
            <a:endParaRPr lang="tr-TR" sz="1200" dirty="0"/>
          </a:p>
          <a:p>
            <a:r>
              <a:rPr lang="tr-TR" sz="1200" dirty="0"/>
              <a:t>Hasta TC Kimlik No :</a:t>
            </a:r>
          </a:p>
          <a:p>
            <a:endParaRPr lang="tr-TR" sz="1200" dirty="0"/>
          </a:p>
          <a:p>
            <a:r>
              <a:rPr lang="tr-TR" sz="1200" dirty="0"/>
              <a:t>Hasta Doğum Yılı :</a:t>
            </a:r>
          </a:p>
          <a:p>
            <a:endParaRPr lang="tr-TR" sz="1200" dirty="0"/>
          </a:p>
          <a:p>
            <a:r>
              <a:rPr lang="tr-TR" sz="1200" dirty="0"/>
              <a:t>Aşağıdaki toplama işlemini cevaplayınız.</a:t>
            </a:r>
          </a:p>
          <a:p>
            <a:r>
              <a:rPr lang="tr-TR" sz="1200" dirty="0"/>
              <a:t> </a:t>
            </a:r>
          </a:p>
          <a:p>
            <a:r>
              <a:rPr lang="tr-TR" sz="1200" dirty="0"/>
              <a:t> Sorgula</a:t>
            </a:r>
          </a:p>
          <a:p>
            <a:endParaRPr lang="tr-TR" sz="1200" dirty="0"/>
          </a:p>
        </p:txBody>
      </p:sp>
      <p:sp>
        <p:nvSpPr>
          <p:cNvPr id="9" name="Dikdörtgen 8">
            <a:extLst>
              <a:ext uri="{FF2B5EF4-FFF2-40B4-BE49-F238E27FC236}">
                <a16:creationId xmlns="" xmlns:a16="http://schemas.microsoft.com/office/drawing/2014/main" id="{4614F40C-F33B-4F86-9A11-AB40FFFCD1E8}"/>
              </a:ext>
            </a:extLst>
          </p:cNvPr>
          <p:cNvSpPr/>
          <p:nvPr/>
        </p:nvSpPr>
        <p:spPr>
          <a:xfrm>
            <a:off x="1092154" y="1434262"/>
            <a:ext cx="34563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KANSER TARAMA SONUÇLARI</a:t>
            </a:r>
          </a:p>
        </p:txBody>
      </p:sp>
      <p:sp>
        <p:nvSpPr>
          <p:cNvPr id="11" name="Metin kutusu 10">
            <a:extLst>
              <a:ext uri="{FF2B5EF4-FFF2-40B4-BE49-F238E27FC236}">
                <a16:creationId xmlns="" xmlns:a16="http://schemas.microsoft.com/office/drawing/2014/main" id="{0DBE4897-4897-490B-8119-51BC02CF1990}"/>
              </a:ext>
            </a:extLst>
          </p:cNvPr>
          <p:cNvSpPr txBox="1"/>
          <p:nvPr/>
        </p:nvSpPr>
        <p:spPr>
          <a:xfrm>
            <a:off x="4331970" y="2642188"/>
            <a:ext cx="40439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tr-TR" altLang="tr-T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Rahim Ağzı Tarama Sonucu Görüntülemek İçin Tıklayınız</a:t>
            </a:r>
            <a:endParaRPr lang="tr-TR" altLang="tr-TR" sz="11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altLang="tr-T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tr-TR" altLang="tr-TR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tr-TR" altLang="tr-TR" sz="11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tr-TR" sz="1100" dirty="0"/>
          </a:p>
        </p:txBody>
      </p:sp>
      <p:sp>
        <p:nvSpPr>
          <p:cNvPr id="12" name="Ok: Aşağı 11">
            <a:extLst>
              <a:ext uri="{FF2B5EF4-FFF2-40B4-BE49-F238E27FC236}">
                <a16:creationId xmlns="" xmlns:a16="http://schemas.microsoft.com/office/drawing/2014/main" id="{B39504D0-58E3-4364-80EA-CEDAC219BCA0}"/>
              </a:ext>
            </a:extLst>
          </p:cNvPr>
          <p:cNvSpPr/>
          <p:nvPr/>
        </p:nvSpPr>
        <p:spPr>
          <a:xfrm>
            <a:off x="2571736" y="2928934"/>
            <a:ext cx="71438" cy="5503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  <p:sp>
        <p:nvSpPr>
          <p:cNvPr id="15" name="Ok: Aşağı 14">
            <a:extLst>
              <a:ext uri="{FF2B5EF4-FFF2-40B4-BE49-F238E27FC236}">
                <a16:creationId xmlns="" xmlns:a16="http://schemas.microsoft.com/office/drawing/2014/main" id="{B7B1C916-CE33-4A6E-8E7E-DE868DFF66DF}"/>
              </a:ext>
            </a:extLst>
          </p:cNvPr>
          <p:cNvSpPr/>
          <p:nvPr/>
        </p:nvSpPr>
        <p:spPr>
          <a:xfrm rot="17616387">
            <a:off x="4027770" y="1472890"/>
            <a:ext cx="82969" cy="13364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  <p:sp>
        <p:nvSpPr>
          <p:cNvPr id="16" name="Ok: Aşağı 15">
            <a:extLst>
              <a:ext uri="{FF2B5EF4-FFF2-40B4-BE49-F238E27FC236}">
                <a16:creationId xmlns="" xmlns:a16="http://schemas.microsoft.com/office/drawing/2014/main" id="{3F90F491-6C6B-4682-9933-02EF0C98192C}"/>
              </a:ext>
            </a:extLst>
          </p:cNvPr>
          <p:cNvSpPr/>
          <p:nvPr/>
        </p:nvSpPr>
        <p:spPr>
          <a:xfrm>
            <a:off x="5857884" y="2928934"/>
            <a:ext cx="71438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  <p:sp>
        <p:nvSpPr>
          <p:cNvPr id="17" name="Ok: Aşağı 16">
            <a:extLst>
              <a:ext uri="{FF2B5EF4-FFF2-40B4-BE49-F238E27FC236}">
                <a16:creationId xmlns="" xmlns:a16="http://schemas.microsoft.com/office/drawing/2014/main" id="{F0B3D206-E9B3-4A41-9563-529F86AB65A1}"/>
              </a:ext>
            </a:extLst>
          </p:cNvPr>
          <p:cNvSpPr/>
          <p:nvPr/>
        </p:nvSpPr>
        <p:spPr>
          <a:xfrm>
            <a:off x="2571737" y="1857364"/>
            <a:ext cx="71438" cy="6063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  <p:sp>
        <p:nvSpPr>
          <p:cNvPr id="14" name="Ok: Aşağı 16">
            <a:extLst>
              <a:ext uri="{FF2B5EF4-FFF2-40B4-BE49-F238E27FC236}">
                <a16:creationId xmlns="" xmlns:a16="http://schemas.microsoft.com/office/drawing/2014/main" id="{F0B3D206-E9B3-4A41-9563-529F86AB65A1}"/>
              </a:ext>
            </a:extLst>
          </p:cNvPr>
          <p:cNvSpPr/>
          <p:nvPr/>
        </p:nvSpPr>
        <p:spPr>
          <a:xfrm>
            <a:off x="2483768" y="806437"/>
            <a:ext cx="71438" cy="6063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1013"/>
          </a:p>
        </p:txBody>
      </p:sp>
    </p:spTree>
    <p:extLst>
      <p:ext uri="{BB962C8B-B14F-4D97-AF65-F5344CB8AC3E}">
        <p14:creationId xmlns:p14="http://schemas.microsoft.com/office/powerpoint/2010/main" xmlns="" val="155291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Dikdörtgen"/>
          <p:cNvSpPr/>
          <p:nvPr/>
        </p:nvSpPr>
        <p:spPr>
          <a:xfrm>
            <a:off x="1785918" y="214290"/>
            <a:ext cx="60722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000" b="1" dirty="0" smtClean="0">
                <a:solidFill>
                  <a:srgbClr val="0070C0"/>
                </a:solidFill>
              </a:rPr>
              <a:t>KETEM-İKİNCİ BASAMAK YÖNLENDİRME FORMU</a:t>
            </a:r>
            <a:endParaRPr lang="tr-TR" sz="2000" b="1" dirty="0">
              <a:solidFill>
                <a:srgbClr val="0070C0"/>
              </a:solidFill>
            </a:endParaRPr>
          </a:p>
        </p:txBody>
      </p:sp>
      <p:pic>
        <p:nvPicPr>
          <p:cNvPr id="5" name="4 Resim" descr="Ekran Alıntısı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8064896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694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>
            <a:extLst>
              <a:ext uri="{FF2B5EF4-FFF2-40B4-BE49-F238E27FC236}">
                <a16:creationId xmlns="" xmlns:a16="http://schemas.microsoft.com/office/drawing/2014/main" id="{2CF2F6DF-FB8F-4DB8-8FE8-602748AD4C83}"/>
              </a:ext>
            </a:extLst>
          </p:cNvPr>
          <p:cNvSpPr/>
          <p:nvPr/>
        </p:nvSpPr>
        <p:spPr>
          <a:xfrm>
            <a:off x="827584" y="1340768"/>
            <a:ext cx="712879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/>
              <a:t>İKÇÜ </a:t>
            </a:r>
            <a:r>
              <a:rPr lang="tr-TR" dirty="0"/>
              <a:t>ATATÜRK EĞİTİM VE ARAŞTIRMA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BOZYAKA EĞİTİM VE ARAŞTIRMA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TİRE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ÖDEMİŞ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URLA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TEPECİK EĞİTİM VE ARAŞTIRMA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BUCA KADIN DOĞUM VE ÇOCUK HASTALIKLARI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DR.FARUK İLKER BERGAMA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BUCA SEYFİ DEMİRSOY DEVLET 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/>
              <a:t>ÇİĞLİ BÖLGE EĞİTİM </a:t>
            </a:r>
            <a:r>
              <a:rPr lang="tr-TR" dirty="0" smtClean="0"/>
              <a:t>HASTANESİ</a:t>
            </a:r>
          </a:p>
          <a:p>
            <a:pPr marL="192884" indent="-192884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/>
              <a:t>TORBALI DEVLET HASTANESİ</a:t>
            </a:r>
            <a:endParaRPr lang="tr-TR" dirty="0"/>
          </a:p>
        </p:txBody>
      </p:sp>
      <p:sp>
        <p:nvSpPr>
          <p:cNvPr id="3" name="Metin kutusu 2">
            <a:extLst>
              <a:ext uri="{FF2B5EF4-FFF2-40B4-BE49-F238E27FC236}">
                <a16:creationId xmlns="" xmlns:a16="http://schemas.microsoft.com/office/drawing/2014/main" id="{2FE7F3BC-4B4E-410A-A1B1-980546C9D2D5}"/>
              </a:ext>
            </a:extLst>
          </p:cNvPr>
          <p:cNvSpPr txBox="1"/>
          <p:nvPr/>
        </p:nvSpPr>
        <p:spPr>
          <a:xfrm>
            <a:off x="0" y="4286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0070C0"/>
                </a:solidFill>
              </a:rPr>
              <a:t>REFERANS HASTANELER</a:t>
            </a:r>
          </a:p>
        </p:txBody>
      </p:sp>
    </p:spTree>
    <p:extLst>
      <p:ext uri="{BB962C8B-B14F-4D97-AF65-F5344CB8AC3E}">
        <p14:creationId xmlns:p14="http://schemas.microsoft.com/office/powerpoint/2010/main" xmlns="" val="398615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xmlns="" id="{8BF2F29F-E983-428D-9171-FB3131EF7B2C}"/>
              </a:ext>
            </a:extLst>
          </p:cNvPr>
          <p:cNvSpPr txBox="1"/>
          <p:nvPr/>
        </p:nvSpPr>
        <p:spPr>
          <a:xfrm>
            <a:off x="0" y="11663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0070C0"/>
                </a:solidFill>
              </a:rPr>
              <a:t>KANSER TARAMA RET TUTANAĞI</a:t>
            </a:r>
          </a:p>
        </p:txBody>
      </p:sp>
      <p:pic>
        <p:nvPicPr>
          <p:cNvPr id="6" name="5 Resim"/>
          <p:cNvPicPr/>
          <p:nvPr/>
        </p:nvPicPr>
        <p:blipFill>
          <a:blip r:embed="rId2" cstate="print"/>
          <a:srcRect l="14559" t="19396" r="53329" b="7071"/>
          <a:stretch>
            <a:fillRect/>
          </a:stretch>
        </p:blipFill>
        <p:spPr bwMode="auto">
          <a:xfrm>
            <a:off x="539552" y="607409"/>
            <a:ext cx="8424936" cy="61436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80" y="728700"/>
            <a:ext cx="1728192" cy="750384"/>
          </a:xfrm>
          <a:prstGeom prst="rect">
            <a:avLst/>
          </a:prstGeom>
        </p:spPr>
      </p:pic>
      <p:pic>
        <p:nvPicPr>
          <p:cNvPr id="8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692696"/>
            <a:ext cx="1728192" cy="78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043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>
            <a:extLst>
              <a:ext uri="{FF2B5EF4-FFF2-40B4-BE49-F238E27FC236}">
                <a16:creationId xmlns="" xmlns:a16="http://schemas.microsoft.com/office/drawing/2014/main" id="{4624E1BD-DB36-402F-A233-744CF4573A92}"/>
              </a:ext>
            </a:extLst>
          </p:cNvPr>
          <p:cNvSpPr txBox="1"/>
          <p:nvPr/>
        </p:nvSpPr>
        <p:spPr>
          <a:xfrm>
            <a:off x="0" y="28572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>
                <a:solidFill>
                  <a:srgbClr val="0070C0"/>
                </a:solidFill>
              </a:rPr>
              <a:t>KANSER TARAMA TESTİ İSTEM FORMU</a:t>
            </a:r>
          </a:p>
        </p:txBody>
      </p:sp>
      <p:pic>
        <p:nvPicPr>
          <p:cNvPr id="2" name="Resim 1">
            <a:extLst>
              <a:ext uri="{FF2B5EF4-FFF2-40B4-BE49-F238E27FC236}">
                <a16:creationId xmlns="" xmlns:a16="http://schemas.microsoft.com/office/drawing/2014/main" id="{C70355A1-1939-46DD-A665-0416230A355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987552"/>
            <a:ext cx="3982165" cy="55961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8" name="Resim 7" descr="metin içeren bir resim&#10;&#10;Yüksek güvenilirlikle oluşturulmuş açıklama">
            <a:extLst>
              <a:ext uri="{FF2B5EF4-FFF2-40B4-BE49-F238E27FC236}">
                <a16:creationId xmlns="" xmlns:a16="http://schemas.microsoft.com/office/drawing/2014/main" id="{44FA5935-A277-495A-BBBA-3681255D04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3089" y="987553"/>
            <a:ext cx="3932271" cy="55961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5" name="Resi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1556792"/>
            <a:ext cx="936104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025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2700" b="1" dirty="0" smtClean="0">
                <a:solidFill>
                  <a:srgbClr val="0070C0"/>
                </a:solidFill>
              </a:rPr>
              <a:t>TARAMA SONUÇ TESLİM BELGESİ</a:t>
            </a:r>
            <a:r>
              <a:rPr lang="tr-TR" b="1" dirty="0" smtClean="0">
                <a:solidFill>
                  <a:srgbClr val="0070C0"/>
                </a:solidFill>
              </a:rPr>
              <a:t/>
            </a:r>
            <a:br>
              <a:rPr lang="tr-TR" b="1" dirty="0" smtClean="0">
                <a:solidFill>
                  <a:srgbClr val="0070C0"/>
                </a:solidFill>
              </a:rPr>
            </a:br>
            <a:endParaRPr lang="tr-TR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857232"/>
            <a:ext cx="8402406" cy="5128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1669"/>
            <a:ext cx="723863" cy="82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22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30112397"/>
              </p:ext>
            </p:extLst>
          </p:nvPr>
        </p:nvGraphicFramePr>
        <p:xfrm>
          <a:off x="463296" y="1053836"/>
          <a:ext cx="8217408" cy="4985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43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54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543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5435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Dr</a:t>
                      </a:r>
                      <a:r>
                        <a:rPr lang="tr-TR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. MURAT </a:t>
                      </a:r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OĞUZ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Dr</a:t>
                      </a:r>
                      <a:r>
                        <a:rPr lang="tr-TR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. SETENAY </a:t>
                      </a:r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TAKTAKOĞLU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400" b="1" i="0" u="none" strike="noStrike" dirty="0" err="1" smtClean="0">
                          <a:solidFill>
                            <a:srgbClr val="FF0000"/>
                          </a:solidFill>
                          <a:latin typeface="Calibri"/>
                        </a:rPr>
                        <a:t>Uzm</a:t>
                      </a:r>
                      <a:r>
                        <a:rPr lang="tr-TR" sz="14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. Dr. MÜGE </a:t>
                      </a:r>
                      <a:r>
                        <a:rPr lang="tr-TR" sz="14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AKİZ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err="1" smtClean="0">
                          <a:solidFill>
                            <a:srgbClr val="FF0000"/>
                          </a:solidFill>
                        </a:rPr>
                        <a:t>Uzm</a:t>
                      </a:r>
                      <a:r>
                        <a:rPr lang="tr-TR" sz="1400" b="1" dirty="0" smtClean="0">
                          <a:solidFill>
                            <a:srgbClr val="FF0000"/>
                          </a:solidFill>
                        </a:rPr>
                        <a:t>. Dr. GÖKBEN </a:t>
                      </a:r>
                      <a:r>
                        <a:rPr lang="tr-TR" sz="1400" b="1" dirty="0">
                          <a:solidFill>
                            <a:srgbClr val="FF0000"/>
                          </a:solidFill>
                        </a:rPr>
                        <a:t>YASLI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06229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Tel</a:t>
                      </a:r>
                      <a:r>
                        <a:rPr lang="tr-TR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: </a:t>
                      </a: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3830085-206</a:t>
                      </a:r>
                    </a:p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0 533 316 84 72</a:t>
                      </a:r>
                      <a:endParaRPr lang="tr-TR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Tel</a:t>
                      </a:r>
                      <a:r>
                        <a:rPr lang="tr-TR" sz="120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: </a:t>
                      </a: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3830085-208</a:t>
                      </a:r>
                    </a:p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0 532 348 01</a:t>
                      </a:r>
                      <a:r>
                        <a:rPr lang="tr-TR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09</a:t>
                      </a:r>
                      <a:endParaRPr lang="tr-TR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Tel</a:t>
                      </a:r>
                      <a:r>
                        <a:rPr lang="tr-TR" sz="120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: </a:t>
                      </a: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3830085-221</a:t>
                      </a:r>
                    </a:p>
                    <a:p>
                      <a:pPr algn="ctr" fontAlgn="b"/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0 533 439 0 95</a:t>
                      </a:r>
                      <a:endParaRPr lang="tr-TR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Tel</a:t>
                      </a:r>
                      <a:r>
                        <a:rPr lang="tr-TR" sz="120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: </a:t>
                      </a:r>
                      <a:r>
                        <a:rPr lang="tr-TR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3830085-209</a:t>
                      </a:r>
                    </a:p>
                    <a:p>
                      <a:pPr algn="ctr"/>
                      <a:r>
                        <a:rPr lang="tr-TR" sz="1200" b="1" dirty="0" smtClean="0">
                          <a:solidFill>
                            <a:schemeClr val="tx1"/>
                          </a:solidFill>
                        </a:rPr>
                        <a:t>0 505 564 57 47</a:t>
                      </a:r>
                      <a:endParaRPr lang="tr-TR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ÇİĞLİ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TORBALI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URLA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BORNOVA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KARŞIYAKA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BAYINDIR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ÇEŞME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KEMALPAŞA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FOÇA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TİRE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GÜZELBAHÇE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BAYRAKLI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MENEMEN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ÖDEMİŞ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NARLIDERE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SELÇUK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DİKİLİ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KİRAZ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BALÇOVA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MENDERES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BERGAMA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BEYDAĞ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KARABURUN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KARABAĞLAR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KINIK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GAZİEMİR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KONAK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SEFERİHİSAR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12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ALİAĞA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BUCA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358" marR="5358" marT="535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" name="Metin kutusu 1">
            <a:extLst>
              <a:ext uri="{FF2B5EF4-FFF2-40B4-BE49-F238E27FC236}">
                <a16:creationId xmlns="" xmlns:a16="http://schemas.microsoft.com/office/drawing/2014/main" id="{7FF03BB9-A3C3-43D4-87D5-73F19887B39C}"/>
              </a:ext>
            </a:extLst>
          </p:cNvPr>
          <p:cNvSpPr txBox="1"/>
          <p:nvPr/>
        </p:nvSpPr>
        <p:spPr>
          <a:xfrm>
            <a:off x="2353056" y="345950"/>
            <a:ext cx="4328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>
                <a:solidFill>
                  <a:srgbClr val="0070C0"/>
                </a:solidFill>
              </a:rPr>
              <a:t>      KANSER ŞUBE İLÇE SORUMLULARI</a:t>
            </a:r>
          </a:p>
          <a:p>
            <a:endParaRPr lang="tr-TR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537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1155</TotalTime>
  <Words>813</Words>
  <Application>Microsoft Office PowerPoint</Application>
  <PresentationFormat>Ekran Gösterisi (4:3)</PresentationFormat>
  <Paragraphs>193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15" baseType="lpstr">
      <vt:lpstr>Ofis Teması</vt:lpstr>
      <vt:lpstr> İLÇE SAĞLIK MÜDÜRLÜĞÜ  VE  KETEM   KANSER TARAMA MASAÜSTÜ BAŞVURU REHBERİ </vt:lpstr>
      <vt:lpstr>  </vt:lpstr>
      <vt:lpstr>Slayt 3</vt:lpstr>
      <vt:lpstr>Slayt 4</vt:lpstr>
      <vt:lpstr>MAMOGRAFİ TARAMA SONUÇ DEĞERLENDİRİLMESİ</vt:lpstr>
      <vt:lpstr>HPV-DNA TARAMA SONUÇ DEĞERLENDİRİLMESİ</vt:lpstr>
      <vt:lpstr>GGT TARAMA SONUÇ DEĞERLENDİRİLMESİ</vt:lpstr>
      <vt:lpstr>Slayt 8</vt:lpstr>
      <vt:lpstr>Slayt 9</vt:lpstr>
      <vt:lpstr>Slayt 10</vt:lpstr>
      <vt:lpstr>Slayt 11</vt:lpstr>
      <vt:lpstr>Slayt 12</vt:lpstr>
      <vt:lpstr>TARAMA SONUÇ TESLİM BELGESİ </vt:lpstr>
      <vt:lpstr>Slayt 14</vt:lpstr>
    </vt:vector>
  </TitlesOfParts>
  <Company>İzmir İl Sağlık Müdürlüğü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AİLE HEKİMLİĞİ BİRİMİ   KANSER TARAMA  MASAÜSTÜ BAŞVURU MATERYALİ</dc:title>
  <dc:creator>MURAT</dc:creator>
  <cp:lastModifiedBy>ÜMİT ALTINTIĞ</cp:lastModifiedBy>
  <cp:revision>145</cp:revision>
  <dcterms:created xsi:type="dcterms:W3CDTF">2017-09-14T13:47:00Z</dcterms:created>
  <dcterms:modified xsi:type="dcterms:W3CDTF">2018-10-25T08:36:43Z</dcterms:modified>
</cp:coreProperties>
</file>