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82" r:id="rId3"/>
    <p:sldId id="290" r:id="rId4"/>
    <p:sldId id="291" r:id="rId5"/>
    <p:sldId id="292" r:id="rId6"/>
    <p:sldId id="293" r:id="rId7"/>
    <p:sldId id="294" r:id="rId8"/>
    <p:sldId id="295" r:id="rId9"/>
    <p:sldId id="300" r:id="rId10"/>
    <p:sldId id="284" r:id="rId11"/>
    <p:sldId id="286" r:id="rId12"/>
    <p:sldId id="289" r:id="rId13"/>
    <p:sldId id="298" r:id="rId14"/>
    <p:sldId id="302" r:id="rId15"/>
    <p:sldId id="285" r:id="rId16"/>
    <p:sldId id="316" r:id="rId17"/>
    <p:sldId id="310" r:id="rId18"/>
    <p:sldId id="287" r:id="rId19"/>
    <p:sldId id="296" r:id="rId20"/>
    <p:sldId id="257" r:id="rId21"/>
    <p:sldId id="258" r:id="rId22"/>
    <p:sldId id="260" r:id="rId23"/>
    <p:sldId id="311" r:id="rId24"/>
    <p:sldId id="261" r:id="rId25"/>
    <p:sldId id="308" r:id="rId26"/>
    <p:sldId id="279" r:id="rId27"/>
    <p:sldId id="317" r:id="rId28"/>
    <p:sldId id="313" r:id="rId29"/>
    <p:sldId id="262" r:id="rId30"/>
    <p:sldId id="306" r:id="rId31"/>
    <p:sldId id="264" r:id="rId32"/>
    <p:sldId id="263" r:id="rId33"/>
    <p:sldId id="265" r:id="rId34"/>
    <p:sldId id="266" r:id="rId35"/>
    <p:sldId id="267" r:id="rId36"/>
    <p:sldId id="303" r:id="rId37"/>
    <p:sldId id="268" r:id="rId38"/>
    <p:sldId id="269" r:id="rId39"/>
    <p:sldId id="270" r:id="rId40"/>
    <p:sldId id="271" r:id="rId41"/>
    <p:sldId id="273" r:id="rId42"/>
    <p:sldId id="274" r:id="rId43"/>
    <p:sldId id="314" r:id="rId44"/>
    <p:sldId id="299" r:id="rId45"/>
    <p:sldId id="309" r:id="rId46"/>
    <p:sldId id="278" r:id="rId47"/>
    <p:sldId id="280" r:id="rId48"/>
    <p:sldId id="318" r:id="rId49"/>
    <p:sldId id="276" r:id="rId50"/>
    <p:sldId id="275" r:id="rId51"/>
    <p:sldId id="277" r:id="rId52"/>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A9A9"/>
    <a:srgbClr val="F9CBCB"/>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p:cViewPr varScale="1">
        <p:scale>
          <a:sx n="72" d="100"/>
          <a:sy n="72" d="100"/>
        </p:scale>
        <p:origin x="1266"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C2782EC-5B96-457F-BBE9-4B9BB6EEB3FC}"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tr-TR"/>
        </a:p>
      </dgm:t>
    </dgm:pt>
    <dgm:pt modelId="{9B7CA103-FBD5-4F12-8B97-A96D7AE47E52}">
      <dgm:prSet phldrT="[Metin]"/>
      <dgm:spPr/>
      <dgm:t>
        <a:bodyPr/>
        <a:lstStyle/>
        <a:p>
          <a:r>
            <a:rPr lang="tr-TR" b="1" i="1" dirty="0" smtClean="0">
              <a:effectLst>
                <a:outerShdw blurRad="38100" dist="38100" dir="2700000" algn="tl">
                  <a:srgbClr val="000000">
                    <a:alpha val="43137"/>
                  </a:srgbClr>
                </a:outerShdw>
              </a:effectLst>
            </a:rPr>
            <a:t>FAZLA ENERJİ TÜKETİMİ</a:t>
          </a:r>
          <a:endParaRPr lang="tr-TR" b="1" i="1" dirty="0">
            <a:effectLst>
              <a:outerShdw blurRad="38100" dist="38100" dir="2700000" algn="tl">
                <a:srgbClr val="000000">
                  <a:alpha val="43137"/>
                </a:srgbClr>
              </a:outerShdw>
            </a:effectLst>
          </a:endParaRPr>
        </a:p>
      </dgm:t>
    </dgm:pt>
    <dgm:pt modelId="{AB049EB4-80B9-4D08-8581-6A7412C5718E}" type="parTrans" cxnId="{4A630696-DF9C-42F1-B361-E89A48C7A567}">
      <dgm:prSet/>
      <dgm:spPr/>
      <dgm:t>
        <a:bodyPr/>
        <a:lstStyle/>
        <a:p>
          <a:endParaRPr lang="tr-TR" b="1" i="1"/>
        </a:p>
      </dgm:t>
    </dgm:pt>
    <dgm:pt modelId="{A1A70E8A-4CBC-4F62-A28F-6BA72D32183F}" type="sibTrans" cxnId="{4A630696-DF9C-42F1-B361-E89A48C7A567}">
      <dgm:prSet/>
      <dgm:spPr/>
      <dgm:t>
        <a:bodyPr/>
        <a:lstStyle/>
        <a:p>
          <a:endParaRPr lang="tr-TR" b="1" i="1"/>
        </a:p>
      </dgm:t>
    </dgm:pt>
    <dgm:pt modelId="{488785A8-1450-44C5-9C47-F4397949DB86}">
      <dgm:prSet phldrT="[Metin]" custT="1"/>
      <dgm:spPr/>
      <dgm:t>
        <a:bodyPr/>
        <a:lstStyle/>
        <a:p>
          <a:r>
            <a:rPr lang="tr-TR" sz="2100" b="1" i="1" dirty="0" smtClean="0"/>
            <a:t>OBEZİTE, ŞEKER VE KALP HASTALIKLARI</a:t>
          </a:r>
          <a:endParaRPr lang="tr-TR" sz="2100" b="1" i="1" dirty="0"/>
        </a:p>
      </dgm:t>
    </dgm:pt>
    <dgm:pt modelId="{A7FE4653-A3C9-4767-AA02-0273C915B22A}" type="parTrans" cxnId="{46B074C6-CC6A-4DA5-9E44-B5C778EA5E24}">
      <dgm:prSet/>
      <dgm:spPr/>
      <dgm:t>
        <a:bodyPr/>
        <a:lstStyle/>
        <a:p>
          <a:endParaRPr lang="tr-TR" b="1" i="1"/>
        </a:p>
      </dgm:t>
    </dgm:pt>
    <dgm:pt modelId="{4595A995-7AAC-4C7E-88FC-5745D332D97A}" type="sibTrans" cxnId="{46B074C6-CC6A-4DA5-9E44-B5C778EA5E24}">
      <dgm:prSet/>
      <dgm:spPr/>
      <dgm:t>
        <a:bodyPr/>
        <a:lstStyle/>
        <a:p>
          <a:endParaRPr lang="tr-TR" b="1" i="1"/>
        </a:p>
      </dgm:t>
    </dgm:pt>
    <dgm:pt modelId="{0DBDBFD7-B01B-45EC-9FAC-22B12704E123}">
      <dgm:prSet phldrT="[Metin]"/>
      <dgm:spPr/>
      <dgm:t>
        <a:bodyPr/>
        <a:lstStyle/>
        <a:p>
          <a:r>
            <a:rPr lang="tr-TR" b="1" i="1" dirty="0" smtClean="0">
              <a:effectLst>
                <a:outerShdw blurRad="38100" dist="38100" dir="2700000" algn="tl">
                  <a:srgbClr val="000000">
                    <a:alpha val="43137"/>
                  </a:srgbClr>
                </a:outerShdw>
              </a:effectLst>
            </a:rPr>
            <a:t>FAZLA TUZ TÜKETİMİ</a:t>
          </a:r>
          <a:endParaRPr lang="tr-TR" b="1" i="1" dirty="0">
            <a:effectLst>
              <a:outerShdw blurRad="38100" dist="38100" dir="2700000" algn="tl">
                <a:srgbClr val="000000">
                  <a:alpha val="43137"/>
                </a:srgbClr>
              </a:outerShdw>
            </a:effectLst>
          </a:endParaRPr>
        </a:p>
      </dgm:t>
    </dgm:pt>
    <dgm:pt modelId="{D7BCFE71-F450-419F-993F-EF7ED75CAA61}" type="parTrans" cxnId="{0E2C1F3B-910D-47E1-85CC-A76AE636AE22}">
      <dgm:prSet/>
      <dgm:spPr/>
      <dgm:t>
        <a:bodyPr/>
        <a:lstStyle/>
        <a:p>
          <a:endParaRPr lang="tr-TR" b="1" i="1"/>
        </a:p>
      </dgm:t>
    </dgm:pt>
    <dgm:pt modelId="{D0F76A72-D624-46CE-B1EC-778C96DF7329}" type="sibTrans" cxnId="{0E2C1F3B-910D-47E1-85CC-A76AE636AE22}">
      <dgm:prSet/>
      <dgm:spPr/>
      <dgm:t>
        <a:bodyPr/>
        <a:lstStyle/>
        <a:p>
          <a:endParaRPr lang="tr-TR" b="1" i="1"/>
        </a:p>
      </dgm:t>
    </dgm:pt>
    <dgm:pt modelId="{9C2C67E3-EFDA-4363-A5E8-ABD1BA25E02F}">
      <dgm:prSet phldrT="[Metin]" custT="1"/>
      <dgm:spPr/>
      <dgm:t>
        <a:bodyPr/>
        <a:lstStyle/>
        <a:p>
          <a:r>
            <a:rPr lang="tr-TR" sz="2100" b="1" i="1" dirty="0" smtClean="0"/>
            <a:t>HİPERTANSİYON, KALP KRİZİ RİSKİ</a:t>
          </a:r>
          <a:endParaRPr lang="tr-TR" sz="2100" b="1" i="1" dirty="0"/>
        </a:p>
      </dgm:t>
    </dgm:pt>
    <dgm:pt modelId="{D82C86D1-9BF8-40FB-AEAD-19C4D30D16C7}" type="parTrans" cxnId="{34C102A0-BD67-4E78-9A71-065A91083FF8}">
      <dgm:prSet/>
      <dgm:spPr/>
      <dgm:t>
        <a:bodyPr/>
        <a:lstStyle/>
        <a:p>
          <a:endParaRPr lang="tr-TR" b="1" i="1"/>
        </a:p>
      </dgm:t>
    </dgm:pt>
    <dgm:pt modelId="{22921CFE-A262-470E-A605-863BA03981E1}" type="sibTrans" cxnId="{34C102A0-BD67-4E78-9A71-065A91083FF8}">
      <dgm:prSet/>
      <dgm:spPr/>
      <dgm:t>
        <a:bodyPr/>
        <a:lstStyle/>
        <a:p>
          <a:endParaRPr lang="tr-TR" b="1" i="1"/>
        </a:p>
      </dgm:t>
    </dgm:pt>
    <dgm:pt modelId="{DF9FBC7A-4D15-4AE8-9001-7777ED79509D}">
      <dgm:prSet phldrT="[Metin]"/>
      <dgm:spPr/>
      <dgm:t>
        <a:bodyPr/>
        <a:lstStyle/>
        <a:p>
          <a:r>
            <a:rPr lang="tr-TR" b="1" i="1" dirty="0" smtClean="0">
              <a:effectLst>
                <a:outerShdw blurRad="38100" dist="38100" dir="2700000" algn="tl">
                  <a:srgbClr val="000000">
                    <a:alpha val="43137"/>
                  </a:srgbClr>
                </a:outerShdw>
              </a:effectLst>
            </a:rPr>
            <a:t>DOYMUŞ YAĞLARIN AŞIRI TÜKETİMİ</a:t>
          </a:r>
          <a:endParaRPr lang="tr-TR" b="1" i="1" dirty="0">
            <a:effectLst>
              <a:outerShdw blurRad="38100" dist="38100" dir="2700000" algn="tl">
                <a:srgbClr val="000000">
                  <a:alpha val="43137"/>
                </a:srgbClr>
              </a:outerShdw>
            </a:effectLst>
          </a:endParaRPr>
        </a:p>
      </dgm:t>
    </dgm:pt>
    <dgm:pt modelId="{20B6BDC6-ED99-47A4-9060-7C26515790A7}" type="parTrans" cxnId="{4DE5C187-3A58-49D4-A315-C7A2AA65B8A5}">
      <dgm:prSet/>
      <dgm:spPr/>
      <dgm:t>
        <a:bodyPr/>
        <a:lstStyle/>
        <a:p>
          <a:endParaRPr lang="tr-TR" b="1" i="1"/>
        </a:p>
      </dgm:t>
    </dgm:pt>
    <dgm:pt modelId="{2C6062D6-FF32-4E71-B124-2EF2B139DD8C}" type="sibTrans" cxnId="{4DE5C187-3A58-49D4-A315-C7A2AA65B8A5}">
      <dgm:prSet/>
      <dgm:spPr/>
      <dgm:t>
        <a:bodyPr/>
        <a:lstStyle/>
        <a:p>
          <a:endParaRPr lang="tr-TR" b="1" i="1"/>
        </a:p>
      </dgm:t>
    </dgm:pt>
    <dgm:pt modelId="{28CC67F9-F739-4695-B5E7-7892F9C88FEC}">
      <dgm:prSet phldrT="[Metin]" custT="1"/>
      <dgm:spPr/>
      <dgm:t>
        <a:bodyPr/>
        <a:lstStyle/>
        <a:p>
          <a:r>
            <a:rPr lang="tr-TR" sz="2100" b="1" i="1" dirty="0" smtClean="0"/>
            <a:t>YÜKSEK KAN KOLESTEROL SEVİYELERİ</a:t>
          </a:r>
          <a:endParaRPr lang="tr-TR" sz="2100" b="1" i="1" dirty="0"/>
        </a:p>
      </dgm:t>
    </dgm:pt>
    <dgm:pt modelId="{F22A286E-6517-4930-B7DC-6DC1046675EF}" type="parTrans" cxnId="{4697D1FF-B369-4B1D-8997-285CD3EE7FEB}">
      <dgm:prSet/>
      <dgm:spPr/>
      <dgm:t>
        <a:bodyPr/>
        <a:lstStyle/>
        <a:p>
          <a:endParaRPr lang="tr-TR" b="1" i="1"/>
        </a:p>
      </dgm:t>
    </dgm:pt>
    <dgm:pt modelId="{DE3C9D67-1B3C-4BDB-BCEE-03A137125A2F}" type="sibTrans" cxnId="{4697D1FF-B369-4B1D-8997-285CD3EE7FEB}">
      <dgm:prSet/>
      <dgm:spPr/>
      <dgm:t>
        <a:bodyPr/>
        <a:lstStyle/>
        <a:p>
          <a:endParaRPr lang="tr-TR" b="1" i="1"/>
        </a:p>
      </dgm:t>
    </dgm:pt>
    <dgm:pt modelId="{5644DDC3-09BA-4B22-BA30-C25B275C5449}">
      <dgm:prSet phldrT="[Metin]" custT="1"/>
      <dgm:spPr/>
      <dgm:t>
        <a:bodyPr/>
        <a:lstStyle/>
        <a:p>
          <a:r>
            <a:rPr lang="tr-TR" sz="2100" b="1" i="1" dirty="0" smtClean="0"/>
            <a:t>DAMAR TIKANIKLIKLARI VE FELÇ</a:t>
          </a:r>
          <a:endParaRPr lang="tr-TR" sz="2100" b="1" i="1" dirty="0"/>
        </a:p>
      </dgm:t>
    </dgm:pt>
    <dgm:pt modelId="{F838B1D9-6181-416F-B2FD-B4C7DBAED1F3}" type="parTrans" cxnId="{1A2E3A9F-9FCD-4D97-8DB0-4F429E038D6E}">
      <dgm:prSet/>
      <dgm:spPr/>
      <dgm:t>
        <a:bodyPr/>
        <a:lstStyle/>
        <a:p>
          <a:endParaRPr lang="tr-TR" b="1" i="1"/>
        </a:p>
      </dgm:t>
    </dgm:pt>
    <dgm:pt modelId="{01297E3A-750A-4A2B-9F09-3AC0E86ECAA2}" type="sibTrans" cxnId="{1A2E3A9F-9FCD-4D97-8DB0-4F429E038D6E}">
      <dgm:prSet/>
      <dgm:spPr/>
      <dgm:t>
        <a:bodyPr/>
        <a:lstStyle/>
        <a:p>
          <a:endParaRPr lang="tr-TR" b="1" i="1"/>
        </a:p>
      </dgm:t>
    </dgm:pt>
    <dgm:pt modelId="{26DE6405-004D-4ECC-9FB6-ACE0BB786A26}">
      <dgm:prSet phldrT="[Metin]"/>
      <dgm:spPr/>
      <dgm:t>
        <a:bodyPr/>
        <a:lstStyle/>
        <a:p>
          <a:r>
            <a:rPr lang="tr-TR" b="1" i="1" dirty="0" smtClean="0">
              <a:effectLst>
                <a:outerShdw blurRad="38100" dist="38100" dir="2700000" algn="tl">
                  <a:srgbClr val="000000">
                    <a:alpha val="43137"/>
                  </a:srgbClr>
                </a:outerShdw>
              </a:effectLst>
            </a:rPr>
            <a:t>KATKI MADDELERİNİN TÜKETİMİ</a:t>
          </a:r>
          <a:endParaRPr lang="tr-TR" b="1" i="1" dirty="0">
            <a:effectLst>
              <a:outerShdw blurRad="38100" dist="38100" dir="2700000" algn="tl">
                <a:srgbClr val="000000">
                  <a:alpha val="43137"/>
                </a:srgbClr>
              </a:outerShdw>
            </a:effectLst>
          </a:endParaRPr>
        </a:p>
      </dgm:t>
    </dgm:pt>
    <dgm:pt modelId="{2B3BA64E-2B7F-4D59-A99F-D1785DC3563E}" type="parTrans" cxnId="{5DC460B5-53B7-4600-90E4-405AC5B672A5}">
      <dgm:prSet/>
      <dgm:spPr/>
      <dgm:t>
        <a:bodyPr/>
        <a:lstStyle/>
        <a:p>
          <a:endParaRPr lang="tr-TR" b="1" i="1"/>
        </a:p>
      </dgm:t>
    </dgm:pt>
    <dgm:pt modelId="{455B436A-AC78-45AC-8C72-86F8D84852D1}" type="sibTrans" cxnId="{5DC460B5-53B7-4600-90E4-405AC5B672A5}">
      <dgm:prSet/>
      <dgm:spPr/>
      <dgm:t>
        <a:bodyPr/>
        <a:lstStyle/>
        <a:p>
          <a:endParaRPr lang="tr-TR" b="1" i="1"/>
        </a:p>
      </dgm:t>
    </dgm:pt>
    <dgm:pt modelId="{A68001EA-7361-484C-922D-674D2E1D8723}">
      <dgm:prSet phldrT="[Metin]" custT="1"/>
      <dgm:spPr/>
      <dgm:t>
        <a:bodyPr/>
        <a:lstStyle/>
        <a:p>
          <a:r>
            <a:rPr lang="tr-TR" sz="2100" b="1" i="1" dirty="0" smtClean="0"/>
            <a:t>ALLERJİ,DÖKÜNTÜ VE KAŞINTI</a:t>
          </a:r>
          <a:endParaRPr lang="tr-TR" sz="2100" b="1" i="1" dirty="0"/>
        </a:p>
      </dgm:t>
    </dgm:pt>
    <dgm:pt modelId="{F2A31088-9F09-4E17-B936-7A5E21F791ED}" type="parTrans" cxnId="{F839FEB1-BF97-4BC2-8E86-6154556F94E9}">
      <dgm:prSet/>
      <dgm:spPr/>
      <dgm:t>
        <a:bodyPr/>
        <a:lstStyle/>
        <a:p>
          <a:endParaRPr lang="tr-TR" b="1" i="1"/>
        </a:p>
      </dgm:t>
    </dgm:pt>
    <dgm:pt modelId="{139DE528-7459-496F-B583-14B4D8D2C39A}" type="sibTrans" cxnId="{F839FEB1-BF97-4BC2-8E86-6154556F94E9}">
      <dgm:prSet/>
      <dgm:spPr/>
      <dgm:t>
        <a:bodyPr/>
        <a:lstStyle/>
        <a:p>
          <a:endParaRPr lang="tr-TR" b="1" i="1"/>
        </a:p>
      </dgm:t>
    </dgm:pt>
    <dgm:pt modelId="{BB634E9A-4716-4D83-B84B-AAB1594EB0B3}">
      <dgm:prSet phldrT="[Metin]" custT="1"/>
      <dgm:spPr/>
      <dgm:t>
        <a:bodyPr/>
        <a:lstStyle/>
        <a:p>
          <a:r>
            <a:rPr lang="tr-TR" sz="2100" b="1" i="1" dirty="0" smtClean="0"/>
            <a:t>HİPERAKTİVİTE</a:t>
          </a:r>
          <a:endParaRPr lang="tr-TR" sz="2100" b="1" i="1" dirty="0"/>
        </a:p>
      </dgm:t>
    </dgm:pt>
    <dgm:pt modelId="{1F3366DE-36C4-4937-93A2-37C4730FC330}" type="parTrans" cxnId="{864449F9-89B8-4AE7-A2E6-0A85602D921C}">
      <dgm:prSet/>
      <dgm:spPr/>
      <dgm:t>
        <a:bodyPr/>
        <a:lstStyle/>
        <a:p>
          <a:endParaRPr lang="tr-TR" b="1" i="1"/>
        </a:p>
      </dgm:t>
    </dgm:pt>
    <dgm:pt modelId="{A38E7898-7C7D-4CF9-9B21-7AF1DEFCFE10}" type="sibTrans" cxnId="{864449F9-89B8-4AE7-A2E6-0A85602D921C}">
      <dgm:prSet/>
      <dgm:spPr/>
      <dgm:t>
        <a:bodyPr/>
        <a:lstStyle/>
        <a:p>
          <a:endParaRPr lang="tr-TR" b="1" i="1"/>
        </a:p>
      </dgm:t>
    </dgm:pt>
    <dgm:pt modelId="{9D197420-4AEF-4BD5-A9F6-52967C103040}">
      <dgm:prSet phldrT="[Metin]" custT="1"/>
      <dgm:spPr/>
      <dgm:t>
        <a:bodyPr/>
        <a:lstStyle/>
        <a:p>
          <a:r>
            <a:rPr lang="tr-TR" sz="2100" b="1" i="1" dirty="0" smtClean="0"/>
            <a:t>KALP KRİZİ RİSKİ</a:t>
          </a:r>
          <a:endParaRPr lang="tr-TR" sz="2100" b="1" i="1" dirty="0"/>
        </a:p>
      </dgm:t>
    </dgm:pt>
    <dgm:pt modelId="{DE7CDE3E-5ED9-4471-821F-EE47380BEB76}" type="parTrans" cxnId="{33B85C2D-882D-4173-8AFA-38BDC58F86E9}">
      <dgm:prSet/>
      <dgm:spPr/>
      <dgm:t>
        <a:bodyPr/>
        <a:lstStyle/>
        <a:p>
          <a:endParaRPr lang="tr-TR" b="1" i="1"/>
        </a:p>
      </dgm:t>
    </dgm:pt>
    <dgm:pt modelId="{DAF92262-4EFA-4EBF-A58A-D420F852DC20}" type="sibTrans" cxnId="{33B85C2D-882D-4173-8AFA-38BDC58F86E9}">
      <dgm:prSet/>
      <dgm:spPr/>
      <dgm:t>
        <a:bodyPr/>
        <a:lstStyle/>
        <a:p>
          <a:endParaRPr lang="tr-TR" b="1" i="1"/>
        </a:p>
      </dgm:t>
    </dgm:pt>
    <dgm:pt modelId="{50FA3F7B-10ED-45AF-A174-D34C54561FDD}">
      <dgm:prSet phldrT="[Metin]" custT="1"/>
      <dgm:spPr/>
      <dgm:t>
        <a:bodyPr/>
        <a:lstStyle/>
        <a:p>
          <a:r>
            <a:rPr lang="tr-TR" sz="2100" b="1" i="1" dirty="0" smtClean="0"/>
            <a:t>BEYİN FONKSİYONLARINA OLUMSUZ ETKİ</a:t>
          </a:r>
          <a:endParaRPr lang="tr-TR" sz="2100" b="1" i="1" dirty="0"/>
        </a:p>
      </dgm:t>
    </dgm:pt>
    <dgm:pt modelId="{0E37435F-A98D-4A5A-91CF-4306BA06C9CD}" type="parTrans" cxnId="{C76E30B9-E7FF-40B9-BC6D-4AC75CDD93B6}">
      <dgm:prSet/>
      <dgm:spPr/>
      <dgm:t>
        <a:bodyPr/>
        <a:lstStyle/>
        <a:p>
          <a:endParaRPr lang="tr-TR" b="1" i="1"/>
        </a:p>
      </dgm:t>
    </dgm:pt>
    <dgm:pt modelId="{4F2AC880-BDC7-4A66-9314-7D2E86B38511}" type="sibTrans" cxnId="{C76E30B9-E7FF-40B9-BC6D-4AC75CDD93B6}">
      <dgm:prSet/>
      <dgm:spPr/>
      <dgm:t>
        <a:bodyPr/>
        <a:lstStyle/>
        <a:p>
          <a:endParaRPr lang="tr-TR" b="1" i="1"/>
        </a:p>
      </dgm:t>
    </dgm:pt>
    <dgm:pt modelId="{A324103A-B35F-45BE-93A6-44A22884E70F}" type="pres">
      <dgm:prSet presAssocID="{0C2782EC-5B96-457F-BBE9-4B9BB6EEB3FC}" presName="Name0" presStyleCnt="0">
        <dgm:presLayoutVars>
          <dgm:dir/>
          <dgm:animLvl val="lvl"/>
          <dgm:resizeHandles val="exact"/>
        </dgm:presLayoutVars>
      </dgm:prSet>
      <dgm:spPr/>
      <dgm:t>
        <a:bodyPr/>
        <a:lstStyle/>
        <a:p>
          <a:endParaRPr lang="tr-TR"/>
        </a:p>
      </dgm:t>
    </dgm:pt>
    <dgm:pt modelId="{661A5EC0-8F9E-477B-BF42-B6C08F0CB769}" type="pres">
      <dgm:prSet presAssocID="{9B7CA103-FBD5-4F12-8B97-A96D7AE47E52}" presName="linNode" presStyleCnt="0"/>
      <dgm:spPr/>
      <dgm:t>
        <a:bodyPr/>
        <a:lstStyle/>
        <a:p>
          <a:endParaRPr lang="tr-TR"/>
        </a:p>
      </dgm:t>
    </dgm:pt>
    <dgm:pt modelId="{2F9F4053-3FE9-420A-96DB-C8301168356F}" type="pres">
      <dgm:prSet presAssocID="{9B7CA103-FBD5-4F12-8B97-A96D7AE47E52}" presName="parentText" presStyleLbl="node1" presStyleIdx="0" presStyleCnt="4">
        <dgm:presLayoutVars>
          <dgm:chMax val="1"/>
          <dgm:bulletEnabled val="1"/>
        </dgm:presLayoutVars>
      </dgm:prSet>
      <dgm:spPr/>
      <dgm:t>
        <a:bodyPr/>
        <a:lstStyle/>
        <a:p>
          <a:endParaRPr lang="tr-TR"/>
        </a:p>
      </dgm:t>
    </dgm:pt>
    <dgm:pt modelId="{77BD9154-5B0F-4693-AEB1-D58E6B57A47F}" type="pres">
      <dgm:prSet presAssocID="{9B7CA103-FBD5-4F12-8B97-A96D7AE47E52}" presName="descendantText" presStyleLbl="alignAccFollowNode1" presStyleIdx="0" presStyleCnt="4">
        <dgm:presLayoutVars>
          <dgm:bulletEnabled val="1"/>
        </dgm:presLayoutVars>
      </dgm:prSet>
      <dgm:spPr/>
      <dgm:t>
        <a:bodyPr/>
        <a:lstStyle/>
        <a:p>
          <a:endParaRPr lang="tr-TR"/>
        </a:p>
      </dgm:t>
    </dgm:pt>
    <dgm:pt modelId="{F365A013-EC9C-4130-BC5B-9C31BB23FE7B}" type="pres">
      <dgm:prSet presAssocID="{A1A70E8A-4CBC-4F62-A28F-6BA72D32183F}" presName="sp" presStyleCnt="0"/>
      <dgm:spPr/>
      <dgm:t>
        <a:bodyPr/>
        <a:lstStyle/>
        <a:p>
          <a:endParaRPr lang="tr-TR"/>
        </a:p>
      </dgm:t>
    </dgm:pt>
    <dgm:pt modelId="{804E768F-810B-4F0F-833E-694662097943}" type="pres">
      <dgm:prSet presAssocID="{0DBDBFD7-B01B-45EC-9FAC-22B12704E123}" presName="linNode" presStyleCnt="0"/>
      <dgm:spPr/>
      <dgm:t>
        <a:bodyPr/>
        <a:lstStyle/>
        <a:p>
          <a:endParaRPr lang="tr-TR"/>
        </a:p>
      </dgm:t>
    </dgm:pt>
    <dgm:pt modelId="{52A7093C-4C7C-4DAF-8087-BE04D380F548}" type="pres">
      <dgm:prSet presAssocID="{0DBDBFD7-B01B-45EC-9FAC-22B12704E123}" presName="parentText" presStyleLbl="node1" presStyleIdx="1" presStyleCnt="4">
        <dgm:presLayoutVars>
          <dgm:chMax val="1"/>
          <dgm:bulletEnabled val="1"/>
        </dgm:presLayoutVars>
      </dgm:prSet>
      <dgm:spPr/>
      <dgm:t>
        <a:bodyPr/>
        <a:lstStyle/>
        <a:p>
          <a:endParaRPr lang="tr-TR"/>
        </a:p>
      </dgm:t>
    </dgm:pt>
    <dgm:pt modelId="{52F7587A-C9DE-4158-AF17-6BFF1B356B03}" type="pres">
      <dgm:prSet presAssocID="{0DBDBFD7-B01B-45EC-9FAC-22B12704E123}" presName="descendantText" presStyleLbl="alignAccFollowNode1" presStyleIdx="1" presStyleCnt="4">
        <dgm:presLayoutVars>
          <dgm:bulletEnabled val="1"/>
        </dgm:presLayoutVars>
      </dgm:prSet>
      <dgm:spPr/>
      <dgm:t>
        <a:bodyPr/>
        <a:lstStyle/>
        <a:p>
          <a:endParaRPr lang="tr-TR"/>
        </a:p>
      </dgm:t>
    </dgm:pt>
    <dgm:pt modelId="{DB7691E0-9977-4C44-AFA7-5164887E86E3}" type="pres">
      <dgm:prSet presAssocID="{D0F76A72-D624-46CE-B1EC-778C96DF7329}" presName="sp" presStyleCnt="0"/>
      <dgm:spPr/>
      <dgm:t>
        <a:bodyPr/>
        <a:lstStyle/>
        <a:p>
          <a:endParaRPr lang="tr-TR"/>
        </a:p>
      </dgm:t>
    </dgm:pt>
    <dgm:pt modelId="{61AB6088-B7A5-42A2-9C95-F94342647B97}" type="pres">
      <dgm:prSet presAssocID="{DF9FBC7A-4D15-4AE8-9001-7777ED79509D}" presName="linNode" presStyleCnt="0"/>
      <dgm:spPr/>
      <dgm:t>
        <a:bodyPr/>
        <a:lstStyle/>
        <a:p>
          <a:endParaRPr lang="tr-TR"/>
        </a:p>
      </dgm:t>
    </dgm:pt>
    <dgm:pt modelId="{5BE103E1-928F-4CFC-8DD5-58FC9074D5BA}" type="pres">
      <dgm:prSet presAssocID="{DF9FBC7A-4D15-4AE8-9001-7777ED79509D}" presName="parentText" presStyleLbl="node1" presStyleIdx="2" presStyleCnt="4">
        <dgm:presLayoutVars>
          <dgm:chMax val="1"/>
          <dgm:bulletEnabled val="1"/>
        </dgm:presLayoutVars>
      </dgm:prSet>
      <dgm:spPr/>
      <dgm:t>
        <a:bodyPr/>
        <a:lstStyle/>
        <a:p>
          <a:endParaRPr lang="tr-TR"/>
        </a:p>
      </dgm:t>
    </dgm:pt>
    <dgm:pt modelId="{5A214064-6F5D-46CD-ABEF-733FA3641D15}" type="pres">
      <dgm:prSet presAssocID="{DF9FBC7A-4D15-4AE8-9001-7777ED79509D}" presName="descendantText" presStyleLbl="alignAccFollowNode1" presStyleIdx="2" presStyleCnt="4">
        <dgm:presLayoutVars>
          <dgm:bulletEnabled val="1"/>
        </dgm:presLayoutVars>
      </dgm:prSet>
      <dgm:spPr/>
      <dgm:t>
        <a:bodyPr/>
        <a:lstStyle/>
        <a:p>
          <a:endParaRPr lang="tr-TR"/>
        </a:p>
      </dgm:t>
    </dgm:pt>
    <dgm:pt modelId="{31B9C3E4-62A3-4756-BF0F-34AB2916399D}" type="pres">
      <dgm:prSet presAssocID="{2C6062D6-FF32-4E71-B124-2EF2B139DD8C}" presName="sp" presStyleCnt="0"/>
      <dgm:spPr/>
      <dgm:t>
        <a:bodyPr/>
        <a:lstStyle/>
        <a:p>
          <a:endParaRPr lang="tr-TR"/>
        </a:p>
      </dgm:t>
    </dgm:pt>
    <dgm:pt modelId="{04F06EFE-F40D-45B6-8569-EBD4DAE20028}" type="pres">
      <dgm:prSet presAssocID="{26DE6405-004D-4ECC-9FB6-ACE0BB786A26}" presName="linNode" presStyleCnt="0"/>
      <dgm:spPr/>
      <dgm:t>
        <a:bodyPr/>
        <a:lstStyle/>
        <a:p>
          <a:endParaRPr lang="tr-TR"/>
        </a:p>
      </dgm:t>
    </dgm:pt>
    <dgm:pt modelId="{FF2B8992-8374-4046-A2A9-B6F241AB9617}" type="pres">
      <dgm:prSet presAssocID="{26DE6405-004D-4ECC-9FB6-ACE0BB786A26}" presName="parentText" presStyleLbl="node1" presStyleIdx="3" presStyleCnt="4">
        <dgm:presLayoutVars>
          <dgm:chMax val="1"/>
          <dgm:bulletEnabled val="1"/>
        </dgm:presLayoutVars>
      </dgm:prSet>
      <dgm:spPr/>
      <dgm:t>
        <a:bodyPr/>
        <a:lstStyle/>
        <a:p>
          <a:endParaRPr lang="tr-TR"/>
        </a:p>
      </dgm:t>
    </dgm:pt>
    <dgm:pt modelId="{D986CDDA-781F-4396-9144-445412FCB1B9}" type="pres">
      <dgm:prSet presAssocID="{26DE6405-004D-4ECC-9FB6-ACE0BB786A26}" presName="descendantText" presStyleLbl="alignAccFollowNode1" presStyleIdx="3" presStyleCnt="4">
        <dgm:presLayoutVars>
          <dgm:bulletEnabled val="1"/>
        </dgm:presLayoutVars>
      </dgm:prSet>
      <dgm:spPr/>
      <dgm:t>
        <a:bodyPr/>
        <a:lstStyle/>
        <a:p>
          <a:endParaRPr lang="tr-TR"/>
        </a:p>
      </dgm:t>
    </dgm:pt>
  </dgm:ptLst>
  <dgm:cxnLst>
    <dgm:cxn modelId="{446C072A-2813-4DDE-B7DD-45D40ED0872B}" type="presOf" srcId="{9D197420-4AEF-4BD5-A9F6-52967C103040}" destId="{5A214064-6F5D-46CD-ABEF-733FA3641D15}" srcOrd="0" destOrd="1" presId="urn:microsoft.com/office/officeart/2005/8/layout/vList5"/>
    <dgm:cxn modelId="{6FD163D4-20A3-4A20-BEB6-4C684A642958}" type="presOf" srcId="{0DBDBFD7-B01B-45EC-9FAC-22B12704E123}" destId="{52A7093C-4C7C-4DAF-8087-BE04D380F548}" srcOrd="0" destOrd="0" presId="urn:microsoft.com/office/officeart/2005/8/layout/vList5"/>
    <dgm:cxn modelId="{4DE5C187-3A58-49D4-A315-C7A2AA65B8A5}" srcId="{0C2782EC-5B96-457F-BBE9-4B9BB6EEB3FC}" destId="{DF9FBC7A-4D15-4AE8-9001-7777ED79509D}" srcOrd="2" destOrd="0" parTransId="{20B6BDC6-ED99-47A4-9060-7C26515790A7}" sibTransId="{2C6062D6-FF32-4E71-B124-2EF2B139DD8C}"/>
    <dgm:cxn modelId="{A2C6144E-C6C9-47F5-AC23-69FC86359280}" type="presOf" srcId="{5644DDC3-09BA-4B22-BA30-C25B275C5449}" destId="{5A214064-6F5D-46CD-ABEF-733FA3641D15}" srcOrd="0" destOrd="2" presId="urn:microsoft.com/office/officeart/2005/8/layout/vList5"/>
    <dgm:cxn modelId="{3046067D-5D6A-4868-BDB8-E3B2C8DB0600}" type="presOf" srcId="{50FA3F7B-10ED-45AF-A174-D34C54561FDD}" destId="{D986CDDA-781F-4396-9144-445412FCB1B9}" srcOrd="0" destOrd="2" presId="urn:microsoft.com/office/officeart/2005/8/layout/vList5"/>
    <dgm:cxn modelId="{4697D1FF-B369-4B1D-8997-285CD3EE7FEB}" srcId="{DF9FBC7A-4D15-4AE8-9001-7777ED79509D}" destId="{28CC67F9-F739-4695-B5E7-7892F9C88FEC}" srcOrd="0" destOrd="0" parTransId="{F22A286E-6517-4930-B7DC-6DC1046675EF}" sibTransId="{DE3C9D67-1B3C-4BDB-BCEE-03A137125A2F}"/>
    <dgm:cxn modelId="{C76E30B9-E7FF-40B9-BC6D-4AC75CDD93B6}" srcId="{26DE6405-004D-4ECC-9FB6-ACE0BB786A26}" destId="{50FA3F7B-10ED-45AF-A174-D34C54561FDD}" srcOrd="2" destOrd="0" parTransId="{0E37435F-A98D-4A5A-91CF-4306BA06C9CD}" sibTransId="{4F2AC880-BDC7-4A66-9314-7D2E86B38511}"/>
    <dgm:cxn modelId="{33B85C2D-882D-4173-8AFA-38BDC58F86E9}" srcId="{DF9FBC7A-4D15-4AE8-9001-7777ED79509D}" destId="{9D197420-4AEF-4BD5-A9F6-52967C103040}" srcOrd="1" destOrd="0" parTransId="{DE7CDE3E-5ED9-4471-821F-EE47380BEB76}" sibTransId="{DAF92262-4EFA-4EBF-A58A-D420F852DC20}"/>
    <dgm:cxn modelId="{0E2C1F3B-910D-47E1-85CC-A76AE636AE22}" srcId="{0C2782EC-5B96-457F-BBE9-4B9BB6EEB3FC}" destId="{0DBDBFD7-B01B-45EC-9FAC-22B12704E123}" srcOrd="1" destOrd="0" parTransId="{D7BCFE71-F450-419F-993F-EF7ED75CAA61}" sibTransId="{D0F76A72-D624-46CE-B1EC-778C96DF7329}"/>
    <dgm:cxn modelId="{1A2E3A9F-9FCD-4D97-8DB0-4F429E038D6E}" srcId="{DF9FBC7A-4D15-4AE8-9001-7777ED79509D}" destId="{5644DDC3-09BA-4B22-BA30-C25B275C5449}" srcOrd="2" destOrd="0" parTransId="{F838B1D9-6181-416F-B2FD-B4C7DBAED1F3}" sibTransId="{01297E3A-750A-4A2B-9F09-3AC0E86ECAA2}"/>
    <dgm:cxn modelId="{274AFD9A-4BD9-4304-A57C-29323EE2998E}" type="presOf" srcId="{0C2782EC-5B96-457F-BBE9-4B9BB6EEB3FC}" destId="{A324103A-B35F-45BE-93A6-44A22884E70F}" srcOrd="0" destOrd="0" presId="urn:microsoft.com/office/officeart/2005/8/layout/vList5"/>
    <dgm:cxn modelId="{F839FEB1-BF97-4BC2-8E86-6154556F94E9}" srcId="{26DE6405-004D-4ECC-9FB6-ACE0BB786A26}" destId="{A68001EA-7361-484C-922D-674D2E1D8723}" srcOrd="0" destOrd="0" parTransId="{F2A31088-9F09-4E17-B936-7A5E21F791ED}" sibTransId="{139DE528-7459-496F-B583-14B4D8D2C39A}"/>
    <dgm:cxn modelId="{176F6F44-BD38-4F21-9388-CB7ADF75030D}" type="presOf" srcId="{28CC67F9-F739-4695-B5E7-7892F9C88FEC}" destId="{5A214064-6F5D-46CD-ABEF-733FA3641D15}" srcOrd="0" destOrd="0" presId="urn:microsoft.com/office/officeart/2005/8/layout/vList5"/>
    <dgm:cxn modelId="{46B074C6-CC6A-4DA5-9E44-B5C778EA5E24}" srcId="{9B7CA103-FBD5-4F12-8B97-A96D7AE47E52}" destId="{488785A8-1450-44C5-9C47-F4397949DB86}" srcOrd="0" destOrd="0" parTransId="{A7FE4653-A3C9-4767-AA02-0273C915B22A}" sibTransId="{4595A995-7AAC-4C7E-88FC-5745D332D97A}"/>
    <dgm:cxn modelId="{255E106B-3209-4727-ADED-2646CEB367B8}" type="presOf" srcId="{A68001EA-7361-484C-922D-674D2E1D8723}" destId="{D986CDDA-781F-4396-9144-445412FCB1B9}" srcOrd="0" destOrd="0" presId="urn:microsoft.com/office/officeart/2005/8/layout/vList5"/>
    <dgm:cxn modelId="{7CF12224-B06A-4B94-ABE8-74DA5956C3E3}" type="presOf" srcId="{BB634E9A-4716-4D83-B84B-AAB1594EB0B3}" destId="{D986CDDA-781F-4396-9144-445412FCB1B9}" srcOrd="0" destOrd="1" presId="urn:microsoft.com/office/officeart/2005/8/layout/vList5"/>
    <dgm:cxn modelId="{4A630696-DF9C-42F1-B361-E89A48C7A567}" srcId="{0C2782EC-5B96-457F-BBE9-4B9BB6EEB3FC}" destId="{9B7CA103-FBD5-4F12-8B97-A96D7AE47E52}" srcOrd="0" destOrd="0" parTransId="{AB049EB4-80B9-4D08-8581-6A7412C5718E}" sibTransId="{A1A70E8A-4CBC-4F62-A28F-6BA72D32183F}"/>
    <dgm:cxn modelId="{5DC460B5-53B7-4600-90E4-405AC5B672A5}" srcId="{0C2782EC-5B96-457F-BBE9-4B9BB6EEB3FC}" destId="{26DE6405-004D-4ECC-9FB6-ACE0BB786A26}" srcOrd="3" destOrd="0" parTransId="{2B3BA64E-2B7F-4D59-A99F-D1785DC3563E}" sibTransId="{455B436A-AC78-45AC-8C72-86F8D84852D1}"/>
    <dgm:cxn modelId="{54B55AF8-CB11-4AE1-AC08-1568DDA30FD9}" type="presOf" srcId="{488785A8-1450-44C5-9C47-F4397949DB86}" destId="{77BD9154-5B0F-4693-AEB1-D58E6B57A47F}" srcOrd="0" destOrd="0" presId="urn:microsoft.com/office/officeart/2005/8/layout/vList5"/>
    <dgm:cxn modelId="{864449F9-89B8-4AE7-A2E6-0A85602D921C}" srcId="{26DE6405-004D-4ECC-9FB6-ACE0BB786A26}" destId="{BB634E9A-4716-4D83-B84B-AAB1594EB0B3}" srcOrd="1" destOrd="0" parTransId="{1F3366DE-36C4-4937-93A2-37C4730FC330}" sibTransId="{A38E7898-7C7D-4CF9-9B21-7AF1DEFCFE10}"/>
    <dgm:cxn modelId="{8CBC9B6F-D6A0-4CC8-9E6B-07969F4A2985}" type="presOf" srcId="{26DE6405-004D-4ECC-9FB6-ACE0BB786A26}" destId="{FF2B8992-8374-4046-A2A9-B6F241AB9617}" srcOrd="0" destOrd="0" presId="urn:microsoft.com/office/officeart/2005/8/layout/vList5"/>
    <dgm:cxn modelId="{2BD7F45F-8BDF-4365-9116-DB827EB47784}" type="presOf" srcId="{DF9FBC7A-4D15-4AE8-9001-7777ED79509D}" destId="{5BE103E1-928F-4CFC-8DD5-58FC9074D5BA}" srcOrd="0" destOrd="0" presId="urn:microsoft.com/office/officeart/2005/8/layout/vList5"/>
    <dgm:cxn modelId="{34C102A0-BD67-4E78-9A71-065A91083FF8}" srcId="{0DBDBFD7-B01B-45EC-9FAC-22B12704E123}" destId="{9C2C67E3-EFDA-4363-A5E8-ABD1BA25E02F}" srcOrd="0" destOrd="0" parTransId="{D82C86D1-9BF8-40FB-AEAD-19C4D30D16C7}" sibTransId="{22921CFE-A262-470E-A605-863BA03981E1}"/>
    <dgm:cxn modelId="{159D3C2E-D21F-4951-AB46-2AB1A4FFDCD4}" type="presOf" srcId="{9B7CA103-FBD5-4F12-8B97-A96D7AE47E52}" destId="{2F9F4053-3FE9-420A-96DB-C8301168356F}" srcOrd="0" destOrd="0" presId="urn:microsoft.com/office/officeart/2005/8/layout/vList5"/>
    <dgm:cxn modelId="{E962D78A-9B68-4E40-87CA-980DFDF8134F}" type="presOf" srcId="{9C2C67E3-EFDA-4363-A5E8-ABD1BA25E02F}" destId="{52F7587A-C9DE-4158-AF17-6BFF1B356B03}" srcOrd="0" destOrd="0" presId="urn:microsoft.com/office/officeart/2005/8/layout/vList5"/>
    <dgm:cxn modelId="{B37870EF-5BEE-49FC-BA12-79BB1151FB16}" type="presParOf" srcId="{A324103A-B35F-45BE-93A6-44A22884E70F}" destId="{661A5EC0-8F9E-477B-BF42-B6C08F0CB769}" srcOrd="0" destOrd="0" presId="urn:microsoft.com/office/officeart/2005/8/layout/vList5"/>
    <dgm:cxn modelId="{2FCC1561-2513-4EB0-AB22-76E31D2AE59B}" type="presParOf" srcId="{661A5EC0-8F9E-477B-BF42-B6C08F0CB769}" destId="{2F9F4053-3FE9-420A-96DB-C8301168356F}" srcOrd="0" destOrd="0" presId="urn:microsoft.com/office/officeart/2005/8/layout/vList5"/>
    <dgm:cxn modelId="{34EC2403-BB99-457C-AFD8-5F57E96E6F61}" type="presParOf" srcId="{661A5EC0-8F9E-477B-BF42-B6C08F0CB769}" destId="{77BD9154-5B0F-4693-AEB1-D58E6B57A47F}" srcOrd="1" destOrd="0" presId="urn:microsoft.com/office/officeart/2005/8/layout/vList5"/>
    <dgm:cxn modelId="{D4D0516B-BA38-4351-B958-083D2EA56CA0}" type="presParOf" srcId="{A324103A-B35F-45BE-93A6-44A22884E70F}" destId="{F365A013-EC9C-4130-BC5B-9C31BB23FE7B}" srcOrd="1" destOrd="0" presId="urn:microsoft.com/office/officeart/2005/8/layout/vList5"/>
    <dgm:cxn modelId="{D028DAEE-C48D-4A06-9737-32CAC6F148E0}" type="presParOf" srcId="{A324103A-B35F-45BE-93A6-44A22884E70F}" destId="{804E768F-810B-4F0F-833E-694662097943}" srcOrd="2" destOrd="0" presId="urn:microsoft.com/office/officeart/2005/8/layout/vList5"/>
    <dgm:cxn modelId="{41731F0C-14B3-4B2E-AF9C-C31FB14F8EAC}" type="presParOf" srcId="{804E768F-810B-4F0F-833E-694662097943}" destId="{52A7093C-4C7C-4DAF-8087-BE04D380F548}" srcOrd="0" destOrd="0" presId="urn:microsoft.com/office/officeart/2005/8/layout/vList5"/>
    <dgm:cxn modelId="{81F1CF7B-EE28-4138-A182-0B4971E466FF}" type="presParOf" srcId="{804E768F-810B-4F0F-833E-694662097943}" destId="{52F7587A-C9DE-4158-AF17-6BFF1B356B03}" srcOrd="1" destOrd="0" presId="urn:microsoft.com/office/officeart/2005/8/layout/vList5"/>
    <dgm:cxn modelId="{D2796196-DF22-413E-A8B5-52A83C36EF74}" type="presParOf" srcId="{A324103A-B35F-45BE-93A6-44A22884E70F}" destId="{DB7691E0-9977-4C44-AFA7-5164887E86E3}" srcOrd="3" destOrd="0" presId="urn:microsoft.com/office/officeart/2005/8/layout/vList5"/>
    <dgm:cxn modelId="{CAF57E8F-D1A2-47F1-A173-9686742B606A}" type="presParOf" srcId="{A324103A-B35F-45BE-93A6-44A22884E70F}" destId="{61AB6088-B7A5-42A2-9C95-F94342647B97}" srcOrd="4" destOrd="0" presId="urn:microsoft.com/office/officeart/2005/8/layout/vList5"/>
    <dgm:cxn modelId="{9E27A746-D858-48D1-985D-E38329C78DF8}" type="presParOf" srcId="{61AB6088-B7A5-42A2-9C95-F94342647B97}" destId="{5BE103E1-928F-4CFC-8DD5-58FC9074D5BA}" srcOrd="0" destOrd="0" presId="urn:microsoft.com/office/officeart/2005/8/layout/vList5"/>
    <dgm:cxn modelId="{830C561B-0E8A-4806-B9B1-25679D0A7025}" type="presParOf" srcId="{61AB6088-B7A5-42A2-9C95-F94342647B97}" destId="{5A214064-6F5D-46CD-ABEF-733FA3641D15}" srcOrd="1" destOrd="0" presId="urn:microsoft.com/office/officeart/2005/8/layout/vList5"/>
    <dgm:cxn modelId="{E93746CF-BAAA-41A2-8559-E70887E59266}" type="presParOf" srcId="{A324103A-B35F-45BE-93A6-44A22884E70F}" destId="{31B9C3E4-62A3-4756-BF0F-34AB2916399D}" srcOrd="5" destOrd="0" presId="urn:microsoft.com/office/officeart/2005/8/layout/vList5"/>
    <dgm:cxn modelId="{D3799BF9-1946-40FD-8F49-FD95715C55BA}" type="presParOf" srcId="{A324103A-B35F-45BE-93A6-44A22884E70F}" destId="{04F06EFE-F40D-45B6-8569-EBD4DAE20028}" srcOrd="6" destOrd="0" presId="urn:microsoft.com/office/officeart/2005/8/layout/vList5"/>
    <dgm:cxn modelId="{05CCFA2D-0E76-4D88-9E8F-E5A9C9BADC5D}" type="presParOf" srcId="{04F06EFE-F40D-45B6-8569-EBD4DAE20028}" destId="{FF2B8992-8374-4046-A2A9-B6F241AB9617}" srcOrd="0" destOrd="0" presId="urn:microsoft.com/office/officeart/2005/8/layout/vList5"/>
    <dgm:cxn modelId="{6901FCFF-A892-46A0-80C3-CBE4B0C7F73B}" type="presParOf" srcId="{04F06EFE-F40D-45B6-8569-EBD4DAE20028}" destId="{D986CDDA-781F-4396-9144-445412FCB1B9}"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DC7EE9-740F-4B15-8A37-EB957675B9DD}" type="datetimeFigureOut">
              <a:rPr lang="tr-TR" smtClean="0"/>
              <a:t>06.11.2017</a:t>
            </a:fld>
            <a:endParaRPr lang="tr-TR"/>
          </a:p>
        </p:txBody>
      </p:sp>
      <p:sp>
        <p:nvSpPr>
          <p:cNvPr id="4" name="Slayt Görüntüsü Yer Tutucusu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6785A6-8B41-4D95-89AE-99D1EA6F037F}" type="slidenum">
              <a:rPr lang="tr-TR" smtClean="0"/>
              <a:t>‹#›</a:t>
            </a:fld>
            <a:endParaRPr lang="tr-TR"/>
          </a:p>
        </p:txBody>
      </p:sp>
    </p:spTree>
    <p:extLst>
      <p:ext uri="{BB962C8B-B14F-4D97-AF65-F5344CB8AC3E}">
        <p14:creationId xmlns:p14="http://schemas.microsoft.com/office/powerpoint/2010/main" val="5979185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72707" name="2 Not Yer Tutucusu"/>
          <p:cNvSpPr>
            <a:spLocks noGrp="1"/>
          </p:cNvSpPr>
          <p:nvPr>
            <p:ph type="body" idx="1"/>
          </p:nvPr>
        </p:nvSpPr>
        <p:spPr bwMode="auto">
          <a:noFill/>
        </p:spPr>
        <p:txBody>
          <a:bodyPr wrap="square" numCol="1" anchor="t" anchorCtr="0" compatLnSpc="1">
            <a:prstTxWarp prst="textNoShape">
              <a:avLst/>
            </a:prstTxWarp>
          </a:bodyPr>
          <a:lstStyle/>
          <a:p>
            <a:endParaRPr lang="tr-TR" smtClean="0"/>
          </a:p>
        </p:txBody>
      </p:sp>
      <p:sp>
        <p:nvSpPr>
          <p:cNvPr id="4" name="3 Slayt Numarası Yer Tutucusu"/>
          <p:cNvSpPr>
            <a:spLocks noGrp="1"/>
          </p:cNvSpPr>
          <p:nvPr>
            <p:ph type="sldNum" sz="quarter" idx="5"/>
          </p:nvPr>
        </p:nvSpPr>
        <p:spPr/>
        <p:txBody>
          <a:bodyPr/>
          <a:lstStyle/>
          <a:p>
            <a:pPr>
              <a:defRPr/>
            </a:pPr>
            <a:fld id="{1CF2CE03-8E2C-45D4-99CC-0F415E3475E4}" type="slidenum">
              <a:rPr lang="tr-TR" smtClean="0"/>
              <a:pPr>
                <a:defRPr/>
              </a:pPr>
              <a:t>8</a:t>
            </a:fld>
            <a:endParaRPr lang="tr-TR"/>
          </a:p>
        </p:txBody>
      </p:sp>
    </p:spTree>
    <p:extLst>
      <p:ext uri="{BB962C8B-B14F-4D97-AF65-F5344CB8AC3E}">
        <p14:creationId xmlns:p14="http://schemas.microsoft.com/office/powerpoint/2010/main" val="7561242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6C376739-D08F-48ED-8428-91085F92DC33}" type="slidenum">
              <a:rPr lang="tr-TR" smtClean="0"/>
              <a:pPr/>
              <a:t>14</a:t>
            </a:fld>
            <a:endParaRPr lang="tr-TR"/>
          </a:p>
        </p:txBody>
      </p:sp>
    </p:spTree>
    <p:extLst>
      <p:ext uri="{BB962C8B-B14F-4D97-AF65-F5344CB8AC3E}">
        <p14:creationId xmlns:p14="http://schemas.microsoft.com/office/powerpoint/2010/main" val="3609835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ayt Numarası Yer Tutucusu 6"/>
          <p:cNvSpPr txBox="1">
            <a:spLocks noGrp="1"/>
          </p:cNvSpPr>
          <p:nvPr>
            <p:ph type="sldNum" sz="quarter" idx="5"/>
          </p:nvPr>
        </p:nvSpPr>
        <p:spPr>
          <a:ln/>
        </p:spPr>
        <p:txBody>
          <a:bodyPr lIns="0" tIns="0" rIns="0" bIns="0" anchor="b">
            <a:noAutofit/>
          </a:bodyPr>
          <a:lstStyle/>
          <a:p>
            <a:pPr lvl="0"/>
            <a:fld id="{3768AF70-D964-4D5B-8023-CE3FFE68E8B3}" type="slidenum">
              <a:t>17</a:t>
            </a:fld>
            <a:endParaRPr lang="tr-TR"/>
          </a:p>
        </p:txBody>
      </p:sp>
      <p:sp>
        <p:nvSpPr>
          <p:cNvPr id="2" name="Slayt Görüntüsü Yer Tutucus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 Yer Tutucusu 2"/>
          <p:cNvSpPr txBox="1">
            <a:spLocks noGrp="1"/>
          </p:cNvSpPr>
          <p:nvPr>
            <p:ph type="body" sz="quarter" idx="1"/>
          </p:nvPr>
        </p:nvSpPr>
        <p:spPr/>
        <p:txBody>
          <a:bodyPr/>
          <a:lstStyle/>
          <a:p>
            <a:endParaRPr lang="tr-TR"/>
          </a:p>
        </p:txBody>
      </p:sp>
    </p:spTree>
    <p:extLst>
      <p:ext uri="{BB962C8B-B14F-4D97-AF65-F5344CB8AC3E}">
        <p14:creationId xmlns:p14="http://schemas.microsoft.com/office/powerpoint/2010/main" val="2883253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ayt Numarası Yer Tutucusu 6"/>
          <p:cNvSpPr txBox="1">
            <a:spLocks noGrp="1"/>
          </p:cNvSpPr>
          <p:nvPr>
            <p:ph type="sldNum" sz="quarter" idx="5"/>
          </p:nvPr>
        </p:nvSpPr>
        <p:spPr>
          <a:ln/>
        </p:spPr>
        <p:txBody>
          <a:bodyPr lIns="0" tIns="0" rIns="0" bIns="0" anchor="b">
            <a:noAutofit/>
          </a:bodyPr>
          <a:lstStyle/>
          <a:p>
            <a:pPr lvl="0"/>
            <a:fld id="{B2A406FB-7502-4162-97B3-CD6443C2241F}" type="slidenum">
              <a:t>25</a:t>
            </a:fld>
            <a:endParaRPr lang="tr-TR"/>
          </a:p>
        </p:txBody>
      </p:sp>
      <p:sp>
        <p:nvSpPr>
          <p:cNvPr id="2" name="Slayt Görüntüsü Yer Tutucus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 Yer Tutucusu 2"/>
          <p:cNvSpPr txBox="1">
            <a:spLocks noGrp="1"/>
          </p:cNvSpPr>
          <p:nvPr>
            <p:ph type="body" sz="quarter" idx="1"/>
          </p:nvPr>
        </p:nvSpPr>
        <p:spPr/>
        <p:txBody>
          <a:bodyPr/>
          <a:lstStyle/>
          <a:p>
            <a:endParaRPr lang="tr-TR"/>
          </a:p>
        </p:txBody>
      </p:sp>
    </p:spTree>
    <p:extLst>
      <p:ext uri="{BB962C8B-B14F-4D97-AF65-F5344CB8AC3E}">
        <p14:creationId xmlns:p14="http://schemas.microsoft.com/office/powerpoint/2010/main" val="20658598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ayt Numarası Yer Tutucusu 6"/>
          <p:cNvSpPr txBox="1">
            <a:spLocks noGrp="1"/>
          </p:cNvSpPr>
          <p:nvPr>
            <p:ph type="sldNum" sz="quarter" idx="5"/>
          </p:nvPr>
        </p:nvSpPr>
        <p:spPr>
          <a:ln/>
        </p:spPr>
        <p:txBody>
          <a:bodyPr lIns="0" tIns="0" rIns="0" bIns="0" anchor="b">
            <a:noAutofit/>
          </a:bodyPr>
          <a:lstStyle/>
          <a:p>
            <a:pPr lvl="0"/>
            <a:fld id="{EA527905-E95F-43DA-B23B-4495136B93BC}" type="slidenum">
              <a:t>30</a:t>
            </a:fld>
            <a:endParaRPr lang="tr-TR"/>
          </a:p>
        </p:txBody>
      </p:sp>
      <p:sp>
        <p:nvSpPr>
          <p:cNvPr id="2" name="Slayt Görüntüsü Yer Tutucus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 Yer Tutucusu 2"/>
          <p:cNvSpPr txBox="1">
            <a:spLocks noGrp="1"/>
          </p:cNvSpPr>
          <p:nvPr>
            <p:ph type="body" sz="quarter" idx="1"/>
          </p:nvPr>
        </p:nvSpPr>
        <p:spPr/>
        <p:txBody>
          <a:bodyPr/>
          <a:lstStyle/>
          <a:p>
            <a:endParaRPr lang="tr-TR"/>
          </a:p>
        </p:txBody>
      </p:sp>
    </p:spTree>
    <p:extLst>
      <p:ext uri="{BB962C8B-B14F-4D97-AF65-F5344CB8AC3E}">
        <p14:creationId xmlns:p14="http://schemas.microsoft.com/office/powerpoint/2010/main" val="226492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ayt Numarası Yer Tutucusu 6"/>
          <p:cNvSpPr txBox="1">
            <a:spLocks noGrp="1"/>
          </p:cNvSpPr>
          <p:nvPr>
            <p:ph type="sldNum" sz="quarter" idx="5"/>
          </p:nvPr>
        </p:nvSpPr>
        <p:spPr>
          <a:ln/>
        </p:spPr>
        <p:txBody>
          <a:bodyPr lIns="0" tIns="0" rIns="0" bIns="0" anchor="b">
            <a:noAutofit/>
          </a:bodyPr>
          <a:lstStyle/>
          <a:p>
            <a:pPr lvl="0"/>
            <a:fld id="{9DBA0547-67AB-4ADB-B16D-98815433ADED}" type="slidenum">
              <a:t>45</a:t>
            </a:fld>
            <a:endParaRPr lang="tr-TR"/>
          </a:p>
        </p:txBody>
      </p:sp>
      <p:sp>
        <p:nvSpPr>
          <p:cNvPr id="2" name="Slayt Görüntüsü Yer Tutucusu 1"/>
          <p:cNvSpPr>
            <a:spLocks noGrp="1" noRot="1" noChangeAspect="1" noResize="1"/>
          </p:cNvSpPr>
          <p:nvPr>
            <p:ph type="sldImg"/>
          </p:nvPr>
        </p:nvSpPr>
        <p:spPr>
          <a:xfrm>
            <a:off x="1106488" y="812800"/>
            <a:ext cx="5345112" cy="4008438"/>
          </a:xfrm>
          <a:solidFill>
            <a:schemeClr val="accent1"/>
          </a:solidFill>
          <a:ln w="25400">
            <a:solidFill>
              <a:schemeClr val="accent1">
                <a:shade val="50000"/>
              </a:schemeClr>
            </a:solidFill>
            <a:prstDash val="solid"/>
          </a:ln>
        </p:spPr>
      </p:sp>
      <p:sp>
        <p:nvSpPr>
          <p:cNvPr id="3" name="Not Yer Tutucusu 2"/>
          <p:cNvSpPr txBox="1">
            <a:spLocks noGrp="1"/>
          </p:cNvSpPr>
          <p:nvPr>
            <p:ph type="body" sz="quarter" idx="1"/>
          </p:nvPr>
        </p:nvSpPr>
        <p:spPr/>
        <p:txBody>
          <a:bodyPr/>
          <a:lstStyle/>
          <a:p>
            <a:endParaRPr lang="tr-TR"/>
          </a:p>
        </p:txBody>
      </p:sp>
    </p:spTree>
    <p:extLst>
      <p:ext uri="{BB962C8B-B14F-4D97-AF65-F5344CB8AC3E}">
        <p14:creationId xmlns:p14="http://schemas.microsoft.com/office/powerpoint/2010/main" val="37292713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D9F75050-0E15-4C5B-92B0-66D068882F1F}" type="datetimeFigureOut">
              <a:rPr lang="tr-TR" smtClean="0"/>
              <a:pPr/>
              <a:t>06.11.2017</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1DEFA8C-F947-479F-BE07-76B6B3F80BF1}"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F75050-0E15-4C5B-92B0-66D068882F1F}" type="datetimeFigureOut">
              <a:rPr lang="tr-TR" smtClean="0"/>
              <a:pPr/>
              <a:t>06.11.2017</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DEFA8C-F947-479F-BE07-76B6B3F80BF1}"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9.gi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naturalknowledge247.com/wp-content/uploads/2012/07/Food-Question-Mark.jpg"/>
          <p:cNvPicPr>
            <a:picLocks noChangeAspect="1" noChangeArrowheads="1"/>
          </p:cNvPicPr>
          <p:nvPr/>
        </p:nvPicPr>
        <p:blipFill>
          <a:blip r:embed="rId2"/>
          <a:srcRect/>
          <a:stretch>
            <a:fillRect/>
          </a:stretch>
        </p:blipFill>
        <p:spPr bwMode="auto">
          <a:xfrm>
            <a:off x="1142976" y="1755752"/>
            <a:ext cx="6786610" cy="3340121"/>
          </a:xfrm>
          <a:prstGeom prst="rect">
            <a:avLst/>
          </a:prstGeom>
          <a:noFill/>
        </p:spPr>
      </p:pic>
      <p:sp>
        <p:nvSpPr>
          <p:cNvPr id="2" name="1 Başlık"/>
          <p:cNvSpPr>
            <a:spLocks noGrp="1"/>
          </p:cNvSpPr>
          <p:nvPr>
            <p:ph type="ctrTitle"/>
          </p:nvPr>
        </p:nvSpPr>
        <p:spPr>
          <a:xfrm>
            <a:off x="642910" y="285728"/>
            <a:ext cx="7772400" cy="1470025"/>
          </a:xfrm>
        </p:spPr>
        <p:txBody>
          <a:bodyPr>
            <a:noAutofit/>
          </a:bodyPr>
          <a:lstStyle/>
          <a:p>
            <a:r>
              <a:rPr lang="tr-TR" sz="3600" b="1" dirty="0" smtClean="0">
                <a:solidFill>
                  <a:schemeClr val="accent5">
                    <a:lumMod val="50000"/>
                  </a:schemeClr>
                </a:solidFill>
                <a:latin typeface="Arial" panose="020B0604020202020204" pitchFamily="34" charset="0"/>
                <a:cs typeface="Arial" panose="020B0604020202020204" pitchFamily="34" charset="0"/>
              </a:rPr>
              <a:t>SAĞLIKLI BESLENME KONUSUNDA DOĞRU BİLİNEN </a:t>
            </a:r>
            <a:r>
              <a:rPr lang="tr-TR" sz="3600" b="1" dirty="0" smtClean="0">
                <a:solidFill>
                  <a:srgbClr val="C00000"/>
                </a:solidFill>
                <a:latin typeface="Arial" panose="020B0604020202020204" pitchFamily="34" charset="0"/>
                <a:cs typeface="Arial" panose="020B0604020202020204" pitchFamily="34" charset="0"/>
              </a:rPr>
              <a:t>YANLIŞLAR </a:t>
            </a:r>
            <a:endParaRPr lang="tr-TR" sz="3600" dirty="0">
              <a:solidFill>
                <a:srgbClr val="C00000"/>
              </a:solidFill>
              <a:latin typeface="Arial" panose="020B0604020202020204" pitchFamily="34" charset="0"/>
              <a:cs typeface="Arial" panose="020B0604020202020204" pitchFamily="34" charset="0"/>
            </a:endParaRPr>
          </a:p>
        </p:txBody>
      </p:sp>
      <p:sp>
        <p:nvSpPr>
          <p:cNvPr id="3" name="2 Alt Başlık"/>
          <p:cNvSpPr>
            <a:spLocks noGrp="1"/>
          </p:cNvSpPr>
          <p:nvPr>
            <p:ph type="subTitle" idx="1"/>
          </p:nvPr>
        </p:nvSpPr>
        <p:spPr>
          <a:xfrm>
            <a:off x="2339752" y="4725144"/>
            <a:ext cx="6400800" cy="1752600"/>
          </a:xfrm>
        </p:spPr>
        <p:txBody>
          <a:bodyPr/>
          <a:lstStyle/>
          <a:p>
            <a:pPr algn="r"/>
            <a:endParaRPr lang="tr-TR" sz="2000" b="1" dirty="0" smtClean="0">
              <a:solidFill>
                <a:schemeClr val="accent5">
                  <a:lumMod val="50000"/>
                </a:schemeClr>
              </a:solidFill>
              <a:latin typeface="Arial" panose="020B0604020202020204" pitchFamily="34" charset="0"/>
              <a:cs typeface="Arial" panose="020B0604020202020204" pitchFamily="34" charset="0"/>
            </a:endParaRPr>
          </a:p>
          <a:p>
            <a:pPr algn="r"/>
            <a:r>
              <a:rPr lang="tr-TR" sz="2000" b="1" dirty="0" smtClean="0">
                <a:solidFill>
                  <a:schemeClr val="accent5">
                    <a:lumMod val="50000"/>
                  </a:schemeClr>
                </a:solidFill>
                <a:latin typeface="Arial" panose="020B0604020202020204" pitchFamily="34" charset="0"/>
                <a:cs typeface="Arial" panose="020B0604020202020204" pitchFamily="34" charset="0"/>
              </a:rPr>
              <a:t> </a:t>
            </a:r>
          </a:p>
          <a:p>
            <a:pPr algn="r"/>
            <a:r>
              <a:rPr lang="tr-TR" sz="2000" i="1" smtClean="0">
                <a:solidFill>
                  <a:schemeClr val="accent5">
                    <a:lumMod val="50000"/>
                  </a:schemeClr>
                </a:solidFill>
                <a:latin typeface="Arial" panose="020B0604020202020204" pitchFamily="34" charset="0"/>
                <a:cs typeface="Arial" panose="020B0604020202020204" pitchFamily="34" charset="0"/>
              </a:rPr>
              <a:t>İZMİR </a:t>
            </a:r>
            <a:r>
              <a:rPr lang="tr-TR" sz="2000" i="1" smtClean="0">
                <a:solidFill>
                  <a:schemeClr val="accent5">
                    <a:lumMod val="50000"/>
                  </a:schemeClr>
                </a:solidFill>
                <a:latin typeface="Arial" panose="020B0604020202020204" pitchFamily="34" charset="0"/>
                <a:cs typeface="Arial" panose="020B0604020202020204" pitchFamily="34" charset="0"/>
              </a:rPr>
              <a:t>İL SAĞLIK MÜDÜRLÜĞÜ</a:t>
            </a:r>
            <a:endParaRPr lang="tr-TR" sz="2000" i="1" dirty="0" smtClean="0">
              <a:solidFill>
                <a:schemeClr val="accent5">
                  <a:lumMod val="50000"/>
                </a:schemeClr>
              </a:solidFill>
              <a:latin typeface="Arial" panose="020B0604020202020204" pitchFamily="34" charset="0"/>
              <a:cs typeface="Arial" panose="020B0604020202020204" pitchFamily="34" charset="0"/>
            </a:endParaRPr>
          </a:p>
          <a:p>
            <a:pPr algn="r"/>
            <a:r>
              <a:rPr lang="tr-TR" sz="2000" i="1" dirty="0" smtClean="0">
                <a:solidFill>
                  <a:schemeClr val="accent5">
                    <a:lumMod val="50000"/>
                  </a:schemeClr>
                </a:solidFill>
                <a:latin typeface="Arial" panose="020B0604020202020204" pitchFamily="34" charset="0"/>
                <a:cs typeface="Arial" panose="020B0604020202020204" pitchFamily="34" charset="0"/>
              </a:rPr>
              <a:t>Bulaşıcı Olmayan Hastalıklar ve Programlar Şubesi</a:t>
            </a:r>
            <a:endParaRPr lang="tr-TR" sz="2000" dirty="0" smtClean="0">
              <a:solidFill>
                <a:schemeClr val="accent5">
                  <a:lumMod val="50000"/>
                </a:schemeClr>
              </a:solidFill>
              <a:latin typeface="Arial" panose="020B0604020202020204" pitchFamily="34" charset="0"/>
              <a:cs typeface="Arial" panose="020B0604020202020204" pitchFamily="34" charset="0"/>
            </a:endParaRPr>
          </a:p>
          <a:p>
            <a:endParaRPr lang="tr-TR"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ağlıklı beslenme tabağı ile ilgili görsel sonucu"/>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11631" y="2132856"/>
            <a:ext cx="2832369" cy="2908920"/>
          </a:xfrm>
          <a:prstGeom prst="rect">
            <a:avLst/>
          </a:prstGeom>
          <a:noFill/>
          <a:extLst>
            <a:ext uri="{909E8E84-426E-40DD-AFC4-6F175D3DCCD1}">
              <a14:hiddenFill xmlns:a14="http://schemas.microsoft.com/office/drawing/2010/main">
                <a:solidFill>
                  <a:srgbClr val="FFFFFF"/>
                </a:solidFill>
              </a14:hiddenFill>
            </a:ext>
          </a:extLst>
        </p:spPr>
      </p:pic>
      <p:sp>
        <p:nvSpPr>
          <p:cNvPr id="2" name="Unvan 1"/>
          <p:cNvSpPr>
            <a:spLocks noGrp="1"/>
          </p:cNvSpPr>
          <p:nvPr>
            <p:ph type="title"/>
          </p:nvPr>
        </p:nvSpPr>
        <p:spPr/>
        <p:txBody>
          <a:bodyPr/>
          <a:lstStyle/>
          <a:p>
            <a:r>
              <a:rPr lang="tr-TR" b="1" dirty="0" smtClean="0">
                <a:latin typeface="Arial" panose="020B0604020202020204" pitchFamily="34" charset="0"/>
                <a:cs typeface="Arial" panose="020B0604020202020204" pitchFamily="34" charset="0"/>
              </a:rPr>
              <a:t>SAĞLIKLI </a:t>
            </a:r>
            <a:r>
              <a:rPr lang="tr-TR" b="1" dirty="0">
                <a:latin typeface="Arial" panose="020B0604020202020204" pitchFamily="34" charset="0"/>
                <a:cs typeface="Arial" panose="020B0604020202020204" pitchFamily="34" charset="0"/>
              </a:rPr>
              <a:t>B</a:t>
            </a:r>
            <a:r>
              <a:rPr lang="tr-TR" b="1" dirty="0" smtClean="0">
                <a:latin typeface="Arial" panose="020B0604020202020204" pitchFamily="34" charset="0"/>
                <a:cs typeface="Arial" panose="020B0604020202020204" pitchFamily="34" charset="0"/>
              </a:rPr>
              <a:t>ESLENME</a:t>
            </a:r>
            <a:endParaRPr lang="tr-TR" b="1" dirty="0">
              <a:latin typeface="Arial" panose="020B0604020202020204" pitchFamily="34" charset="0"/>
              <a:cs typeface="Arial" panose="020B0604020202020204" pitchFamily="34" charset="0"/>
            </a:endParaRPr>
          </a:p>
        </p:txBody>
      </p:sp>
      <p:sp>
        <p:nvSpPr>
          <p:cNvPr id="3" name="İçerik Yer Tutucusu 2"/>
          <p:cNvSpPr>
            <a:spLocks noGrp="1"/>
          </p:cNvSpPr>
          <p:nvPr>
            <p:ph idx="1"/>
          </p:nvPr>
        </p:nvSpPr>
        <p:spPr>
          <a:xfrm>
            <a:off x="755576" y="2420888"/>
            <a:ext cx="5642604" cy="2620888"/>
          </a:xfrm>
        </p:spPr>
        <p:txBody>
          <a:bodyPr>
            <a:normAutofit lnSpcReduction="10000"/>
          </a:bodyPr>
          <a:lstStyle/>
          <a:p>
            <a:pPr marL="0" indent="0" algn="just">
              <a:buNone/>
            </a:pPr>
            <a:r>
              <a:rPr lang="tr-TR" sz="2800" dirty="0">
                <a:latin typeface="Arial" panose="020B0604020202020204" pitchFamily="34" charset="0"/>
                <a:cs typeface="Arial" panose="020B0604020202020204" pitchFamily="34" charset="0"/>
              </a:rPr>
              <a:t>Vücudun büyümesi, yenilenmesi ve çalışması için gerekli olan enerji ve besin </a:t>
            </a:r>
            <a:r>
              <a:rPr lang="tr-TR" sz="2800" dirty="0" smtClean="0">
                <a:latin typeface="Arial" panose="020B0604020202020204" pitchFamily="34" charset="0"/>
                <a:cs typeface="Arial" panose="020B0604020202020204" pitchFamily="34" charset="0"/>
              </a:rPr>
              <a:t>öğelerinin </a:t>
            </a:r>
            <a:r>
              <a:rPr lang="tr-TR" sz="2800" dirty="0">
                <a:latin typeface="Arial" panose="020B0604020202020204" pitchFamily="34" charset="0"/>
                <a:cs typeface="Arial" panose="020B0604020202020204" pitchFamily="34" charset="0"/>
              </a:rPr>
              <a:t>her birinin yeterli miktarlarda alınması ve vücutta uygun şekilde kullanılması durumudur.</a:t>
            </a:r>
          </a:p>
          <a:p>
            <a:pPr algn="just"/>
            <a:endParaRPr lang="tr-T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213987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Content Placeholder 2"/>
          <p:cNvSpPr>
            <a:spLocks noGrp="1"/>
          </p:cNvSpPr>
          <p:nvPr>
            <p:ph idx="1"/>
          </p:nvPr>
        </p:nvSpPr>
        <p:spPr/>
        <p:txBody>
          <a:bodyPr/>
          <a:lstStyle/>
          <a:p>
            <a:pPr marL="595313" indent="-514350" eaLnBrk="1" hangingPunct="1">
              <a:buFont typeface="Arial" charset="0"/>
              <a:buNone/>
              <a:defRPr/>
            </a:pPr>
            <a:endParaRPr lang="tr-TR" dirty="0" smtClean="0">
              <a:solidFill>
                <a:schemeClr val="accent1">
                  <a:lumMod val="75000"/>
                </a:schemeClr>
              </a:solidFill>
              <a:latin typeface="+mj-lt"/>
            </a:endParaRPr>
          </a:p>
          <a:p>
            <a:pPr marL="595313" indent="-514350" eaLnBrk="1" hangingPunct="1">
              <a:buFont typeface="Arial" charset="0"/>
              <a:buNone/>
              <a:defRPr/>
            </a:pPr>
            <a:endParaRPr lang="tr-TR" dirty="0" smtClean="0"/>
          </a:p>
        </p:txBody>
      </p:sp>
      <p:pic>
        <p:nvPicPr>
          <p:cNvPr id="3074" name="Picture 2"/>
          <p:cNvPicPr>
            <a:picLocks noChangeAspect="1" noChangeArrowheads="1"/>
          </p:cNvPicPr>
          <p:nvPr/>
        </p:nvPicPr>
        <p:blipFill>
          <a:blip r:embed="rId2"/>
          <a:srcRect/>
          <a:stretch>
            <a:fillRect/>
          </a:stretch>
        </p:blipFill>
        <p:spPr bwMode="auto">
          <a:xfrm>
            <a:off x="357158" y="1285860"/>
            <a:ext cx="8343900" cy="4953000"/>
          </a:xfrm>
          <a:prstGeom prst="rect">
            <a:avLst/>
          </a:prstGeom>
          <a:noFill/>
          <a:ln w="9525">
            <a:noFill/>
            <a:miter lim="800000"/>
            <a:headEnd/>
            <a:tailEnd/>
          </a:ln>
          <a:effectLst/>
        </p:spPr>
      </p:pic>
      <p:sp>
        <p:nvSpPr>
          <p:cNvPr id="5" name="1 Başlık"/>
          <p:cNvSpPr txBox="1">
            <a:spLocks/>
          </p:cNvSpPr>
          <p:nvPr/>
        </p:nvSpPr>
        <p:spPr bwMode="auto">
          <a:xfrm>
            <a:off x="642910" y="28572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tr-TR" sz="4400" b="1" i="0" u="none" strike="noStrike" kern="1200" cap="none" spc="0" normalizeH="0" baseline="0" noProof="0" dirty="0" smtClean="0">
                <a:ln>
                  <a:noFill/>
                </a:ln>
                <a:effectLst>
                  <a:outerShdw blurRad="38100" dist="38100" dir="2700000" algn="tl">
                    <a:srgbClr val="000000">
                      <a:alpha val="43137"/>
                    </a:srgbClr>
                  </a:outerShdw>
                </a:effectLst>
                <a:uLnTx/>
                <a:uFillTx/>
                <a:latin typeface="Arial" panose="020B0604020202020204" pitchFamily="34" charset="0"/>
                <a:ea typeface="+mj-ea"/>
                <a:cs typeface="Arial" panose="020B0604020202020204" pitchFamily="34" charset="0"/>
              </a:rPr>
              <a:t>BESİN GRUPLARI</a:t>
            </a:r>
            <a:endParaRPr kumimoji="0" lang="tr-TR" sz="4400" b="1" i="0" u="none" strike="noStrike" kern="1200" cap="none" spc="0" normalizeH="0" baseline="0" noProof="0" dirty="0">
              <a:ln>
                <a:noFill/>
              </a:ln>
              <a:effectLst>
                <a:outerShdw blurRad="38100" dist="38100" dir="2700000" algn="tl">
                  <a:srgbClr val="000000">
                    <a:alpha val="43137"/>
                  </a:srgbClr>
                </a:outerShdw>
              </a:effectLst>
              <a:uLnTx/>
              <a:uFillTx/>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22217648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p:cNvPicPr>
          <p:nvPr/>
        </p:nvPicPr>
        <p:blipFill>
          <a:blip r:embed="rId2" cstate="print"/>
          <a:srcRect/>
          <a:stretch>
            <a:fillRect/>
          </a:stretch>
        </p:blipFill>
        <p:spPr bwMode="auto">
          <a:xfrm>
            <a:off x="214282" y="1142984"/>
            <a:ext cx="2500330" cy="4259695"/>
          </a:xfrm>
          <a:prstGeom prst="rect">
            <a:avLst/>
          </a:prstGeom>
          <a:ln>
            <a:noFill/>
          </a:ln>
          <a:effectLst>
            <a:softEdge rad="112500"/>
          </a:effectLst>
        </p:spPr>
      </p:pic>
      <p:sp>
        <p:nvSpPr>
          <p:cNvPr id="8" name="1 Başlık"/>
          <p:cNvSpPr txBox="1">
            <a:spLocks/>
          </p:cNvSpPr>
          <p:nvPr/>
        </p:nvSpPr>
        <p:spPr>
          <a:xfrm>
            <a:off x="457200" y="346076"/>
            <a:ext cx="8229600" cy="868346"/>
          </a:xfrm>
          <a:prstGeom prst="rect">
            <a:avLst/>
          </a:prstGeom>
          <a:solidFill>
            <a:srgbClr val="F68426"/>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1</a:t>
            </a: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-EKMEK VE DİĞER TAHILLAR</a:t>
            </a:r>
          </a:p>
        </p:txBody>
      </p:sp>
      <p:grpSp>
        <p:nvGrpSpPr>
          <p:cNvPr id="2" name="4 Grup"/>
          <p:cNvGrpSpPr/>
          <p:nvPr/>
        </p:nvGrpSpPr>
        <p:grpSpPr>
          <a:xfrm>
            <a:off x="6392555" y="1214422"/>
            <a:ext cx="2751445" cy="1428760"/>
            <a:chOff x="2586971" y="-60707"/>
            <a:chExt cx="2508701" cy="2427775"/>
          </a:xfrm>
        </p:grpSpPr>
        <p:sp>
          <p:nvSpPr>
            <p:cNvPr id="6" name="5 Aşağı Ok"/>
            <p:cNvSpPr/>
            <p:nvPr/>
          </p:nvSpPr>
          <p:spPr>
            <a:xfrm rot="5400000">
              <a:off x="2598931" y="-60707"/>
              <a:ext cx="2427775" cy="2427775"/>
            </a:xfrm>
            <a:prstGeom prst="downArrow">
              <a:avLst>
                <a:gd name="adj1" fmla="val 50000"/>
                <a:gd name="adj2" fmla="val 35000"/>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10" name="Aşağı Ok 4"/>
            <p:cNvSpPr/>
            <p:nvPr/>
          </p:nvSpPr>
          <p:spPr>
            <a:xfrm>
              <a:off x="2586971" y="485555"/>
              <a:ext cx="2508701" cy="14566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tr-TR" sz="2400" kern="1200" dirty="0" smtClean="0">
                  <a:latin typeface="Arial" panose="020B0604020202020204" pitchFamily="34" charset="0"/>
                  <a:cs typeface="Arial" panose="020B0604020202020204" pitchFamily="34" charset="0"/>
                </a:rPr>
                <a:t>3-6 PORSİYON</a:t>
              </a:r>
              <a:endParaRPr lang="tr-TR" sz="2400" kern="1200" dirty="0">
                <a:latin typeface="Arial" panose="020B0604020202020204" pitchFamily="34" charset="0"/>
                <a:cs typeface="Arial" panose="020B0604020202020204" pitchFamily="34" charset="0"/>
              </a:endParaRPr>
            </a:p>
          </p:txBody>
        </p:sp>
      </p:grpSp>
      <p:sp>
        <p:nvSpPr>
          <p:cNvPr id="11" name="10 Metin kutusu"/>
          <p:cNvSpPr txBox="1"/>
          <p:nvPr/>
        </p:nvSpPr>
        <p:spPr>
          <a:xfrm>
            <a:off x="3707904" y="1631555"/>
            <a:ext cx="2511160" cy="523220"/>
          </a:xfrm>
          <a:prstGeom prst="rect">
            <a:avLst/>
          </a:prstGeom>
          <a:noFill/>
          <a:ln>
            <a:solidFill>
              <a:schemeClr val="bg1"/>
            </a:solidFill>
          </a:ln>
          <a:effectLst>
            <a:glow rad="101600">
              <a:schemeClr val="tx2">
                <a:lumMod val="60000"/>
                <a:lumOff val="40000"/>
                <a:alpha val="40000"/>
              </a:schemeClr>
            </a:glow>
          </a:effectLst>
        </p:spPr>
        <p:txBody>
          <a:bodyPr wrap="square" rtlCol="0">
            <a:spAutoFit/>
          </a:bodyPr>
          <a:lstStyle/>
          <a:p>
            <a:pPr>
              <a:buFont typeface="Arial" pitchFamily="34" charset="0"/>
              <a:buChar char="•"/>
            </a:pPr>
            <a:r>
              <a:rPr lang="tr-TR" sz="2800" dirty="0" smtClean="0">
                <a:latin typeface="Arial" panose="020B0604020202020204" pitchFamily="34" charset="0"/>
                <a:cs typeface="Arial" panose="020B0604020202020204" pitchFamily="34" charset="0"/>
              </a:rPr>
              <a:t>Yetişkin birey</a:t>
            </a:r>
            <a:endParaRPr lang="tr-TR" sz="2800" dirty="0">
              <a:latin typeface="Arial" panose="020B0604020202020204" pitchFamily="34" charset="0"/>
              <a:cs typeface="Arial" panose="020B0604020202020204" pitchFamily="34" charset="0"/>
            </a:endParaRPr>
          </a:p>
        </p:txBody>
      </p:sp>
      <p:sp>
        <p:nvSpPr>
          <p:cNvPr id="12" name="11 Metin kutusu"/>
          <p:cNvSpPr txBox="1"/>
          <p:nvPr/>
        </p:nvSpPr>
        <p:spPr>
          <a:xfrm>
            <a:off x="3614406" y="2870967"/>
            <a:ext cx="3357586" cy="1292662"/>
          </a:xfrm>
          <a:prstGeom prst="rect">
            <a:avLst/>
          </a:prstGeom>
          <a:noFill/>
        </p:spPr>
        <p:txBody>
          <a:bodyPr wrap="square" rtlCol="0">
            <a:spAutoFit/>
          </a:bodyPr>
          <a:lstStyle/>
          <a:p>
            <a:r>
              <a:rPr lang="tr-TR" sz="2400" b="1" u="sng" dirty="0" smtClean="0">
                <a:latin typeface="Arial" panose="020B0604020202020204" pitchFamily="34" charset="0"/>
                <a:cs typeface="Arial" panose="020B0604020202020204" pitchFamily="34" charset="0"/>
              </a:rPr>
              <a:t>1 porsiyon:</a:t>
            </a:r>
          </a:p>
          <a:p>
            <a:pPr>
              <a:buFont typeface="Arial" pitchFamily="34" charset="0"/>
              <a:buChar char="•"/>
            </a:pPr>
            <a:r>
              <a:rPr lang="tr-TR" dirty="0" smtClean="0">
                <a:latin typeface="Arial" panose="020B0604020202020204" pitchFamily="34" charset="0"/>
                <a:cs typeface="Arial" panose="020B0604020202020204" pitchFamily="34" charset="0"/>
              </a:rPr>
              <a:t>3-6 dilim ekmek</a:t>
            </a:r>
          </a:p>
          <a:p>
            <a:pPr>
              <a:buFont typeface="Arial" pitchFamily="34" charset="0"/>
              <a:buChar char="•"/>
            </a:pPr>
            <a:r>
              <a:rPr lang="tr-TR" dirty="0" smtClean="0">
                <a:latin typeface="Arial" panose="020B0604020202020204" pitchFamily="34" charset="0"/>
                <a:cs typeface="Arial" panose="020B0604020202020204" pitchFamily="34" charset="0"/>
              </a:rPr>
              <a:t>1 kepçe unlu çorba</a:t>
            </a:r>
          </a:p>
          <a:p>
            <a:pPr>
              <a:buFont typeface="Arial" pitchFamily="34" charset="0"/>
              <a:buChar char="•"/>
            </a:pPr>
            <a:r>
              <a:rPr lang="tr-TR" dirty="0" smtClean="0">
                <a:latin typeface="Arial" panose="020B0604020202020204" pitchFamily="34" charset="0"/>
                <a:cs typeface="Arial" panose="020B0604020202020204" pitchFamily="34" charset="0"/>
              </a:rPr>
              <a:t>4 yemek kaşığı pilav </a:t>
            </a:r>
          </a:p>
        </p:txBody>
      </p:sp>
      <p:sp>
        <p:nvSpPr>
          <p:cNvPr id="9" name="8 Yuvarlatılmış Dikdörtgen"/>
          <p:cNvSpPr/>
          <p:nvPr/>
        </p:nvSpPr>
        <p:spPr>
          <a:xfrm>
            <a:off x="3614406" y="4641440"/>
            <a:ext cx="4320480" cy="1784926"/>
          </a:xfrm>
          <a:prstGeom prst="roundRect">
            <a:avLst/>
          </a:prstGeom>
        </p:spPr>
        <p:style>
          <a:lnRef idx="2">
            <a:schemeClr val="accent1"/>
          </a:lnRef>
          <a:fillRef idx="1">
            <a:schemeClr val="lt1"/>
          </a:fillRef>
          <a:effectRef idx="0">
            <a:schemeClr val="accent1"/>
          </a:effectRef>
          <a:fontRef idx="minor">
            <a:schemeClr val="dk1"/>
          </a:fontRef>
        </p:style>
        <p:txBody>
          <a:bodyPr numCol="2" anchor="ctr"/>
          <a:lstStyle/>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Karbonhidrat</a:t>
            </a:r>
          </a:p>
          <a:p>
            <a:pPr fontAlgn="auto">
              <a:lnSpc>
                <a:spcPct val="150000"/>
              </a:lnSpc>
              <a:spcBef>
                <a:spcPts val="0"/>
              </a:spcBef>
              <a:spcAft>
                <a:spcPts val="0"/>
              </a:spcAft>
              <a:buFont typeface="Arial" pitchFamily="34" charset="0"/>
              <a:buChar char="•"/>
              <a:defRPr/>
            </a:pPr>
            <a:r>
              <a:rPr lang="tr-TR" dirty="0" err="1" smtClean="0">
                <a:latin typeface="Arial" panose="020B0604020202020204" pitchFamily="34" charset="0"/>
                <a:cs typeface="Arial" panose="020B0604020202020204" pitchFamily="34" charset="0"/>
              </a:rPr>
              <a:t>Niasin</a:t>
            </a:r>
            <a:r>
              <a:rPr lang="tr-TR" dirty="0" smtClean="0">
                <a:latin typeface="Arial" panose="020B0604020202020204" pitchFamily="34" charset="0"/>
                <a:cs typeface="Arial" panose="020B0604020202020204" pitchFamily="34" charset="0"/>
              </a:rPr>
              <a:t>, </a:t>
            </a:r>
            <a:r>
              <a:rPr lang="tr-TR" dirty="0">
                <a:latin typeface="Arial" panose="020B0604020202020204" pitchFamily="34" charset="0"/>
                <a:cs typeface="Arial" panose="020B0604020202020204" pitchFamily="34" charset="0"/>
              </a:rPr>
              <a:t>B</a:t>
            </a:r>
            <a:r>
              <a:rPr lang="tr-TR" sz="1100" dirty="0">
                <a:latin typeface="Arial" panose="020B0604020202020204" pitchFamily="34" charset="0"/>
                <a:cs typeface="Arial" panose="020B0604020202020204" pitchFamily="34" charset="0"/>
              </a:rPr>
              <a:t>1</a:t>
            </a:r>
            <a:r>
              <a:rPr lang="tr-TR" dirty="0">
                <a:latin typeface="Arial" panose="020B0604020202020204" pitchFamily="34" charset="0"/>
                <a:cs typeface="Arial" panose="020B0604020202020204" pitchFamily="34" charset="0"/>
              </a:rPr>
              <a:t> </a:t>
            </a:r>
            <a:r>
              <a:rPr lang="tr-TR" dirty="0" smtClean="0">
                <a:latin typeface="Arial" panose="020B0604020202020204" pitchFamily="34" charset="0"/>
                <a:cs typeface="Arial" panose="020B0604020202020204" pitchFamily="34" charset="0"/>
              </a:rPr>
              <a:t>ve </a:t>
            </a:r>
            <a:r>
              <a:rPr lang="tr-TR" dirty="0">
                <a:latin typeface="Arial" panose="020B0604020202020204" pitchFamily="34" charset="0"/>
                <a:cs typeface="Arial" panose="020B0604020202020204" pitchFamily="34" charset="0"/>
              </a:rPr>
              <a:t>B</a:t>
            </a:r>
            <a:r>
              <a:rPr lang="tr-TR" sz="1100" dirty="0">
                <a:latin typeface="Arial" panose="020B0604020202020204" pitchFamily="34" charset="0"/>
                <a:cs typeface="Arial" panose="020B0604020202020204" pitchFamily="34" charset="0"/>
              </a:rPr>
              <a:t>6</a:t>
            </a:r>
            <a:r>
              <a:rPr lang="tr-TR" dirty="0">
                <a:latin typeface="Arial" panose="020B0604020202020204" pitchFamily="34" charset="0"/>
                <a:cs typeface="Arial" panose="020B0604020202020204" pitchFamily="34" charset="0"/>
              </a:rPr>
              <a:t> </a:t>
            </a:r>
            <a:r>
              <a:rPr lang="tr-TR" dirty="0" smtClean="0">
                <a:latin typeface="Arial" panose="020B0604020202020204" pitchFamily="34" charset="0"/>
                <a:cs typeface="Arial" panose="020B0604020202020204" pitchFamily="34" charset="0"/>
              </a:rPr>
              <a:t>vitaminleri</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Magnezyum</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Posa</a:t>
            </a:r>
            <a:endParaRPr lang="tr-T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77874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1 Başlık"/>
          <p:cNvSpPr txBox="1">
            <a:spLocks/>
          </p:cNvSpPr>
          <p:nvPr/>
        </p:nvSpPr>
        <p:spPr>
          <a:xfrm>
            <a:off x="457200" y="274638"/>
            <a:ext cx="8229600" cy="939784"/>
          </a:xfrm>
          <a:prstGeom prst="rect">
            <a:avLst/>
          </a:prstGeom>
          <a:solidFill>
            <a:srgbClr val="F75F5F"/>
          </a:solidFill>
          <a:ln>
            <a:solidFill>
              <a:srgbClr val="F75F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indent="0" algn="ctr" fontAlgn="auto">
              <a:lnSpc>
                <a:spcPct val="100000"/>
              </a:lnSpc>
              <a:spcBef>
                <a:spcPct val="0"/>
              </a:spcBef>
              <a:spcAft>
                <a:spcPts val="0"/>
              </a:spcAft>
              <a:buClrTx/>
              <a:buSzTx/>
              <a:buFontTx/>
              <a:buNone/>
              <a:tabLst/>
              <a:defRPr/>
            </a:pP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2-ET VE BENZERİ ÜRÜNLER</a:t>
            </a:r>
            <a:endParaRPr lang="tr-TR" sz="3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endParaRPr>
          </a:p>
        </p:txBody>
      </p:sp>
      <p:pic>
        <p:nvPicPr>
          <p:cNvPr id="7" name="Picture 3"/>
          <p:cNvPicPr>
            <a:picLocks noChangeAspect="1" noChangeArrowheads="1"/>
          </p:cNvPicPr>
          <p:nvPr/>
        </p:nvPicPr>
        <p:blipFill>
          <a:blip r:embed="rId2" cstate="print"/>
          <a:srcRect/>
          <a:stretch>
            <a:fillRect/>
          </a:stretch>
        </p:blipFill>
        <p:spPr bwMode="auto">
          <a:xfrm rot="10992195">
            <a:off x="-84304" y="1066274"/>
            <a:ext cx="2500330" cy="4724401"/>
          </a:xfrm>
          <a:prstGeom prst="rect">
            <a:avLst/>
          </a:prstGeom>
          <a:ln>
            <a:noFill/>
          </a:ln>
          <a:effectLst>
            <a:softEdge rad="112500"/>
          </a:effectLst>
        </p:spPr>
      </p:pic>
      <p:sp>
        <p:nvSpPr>
          <p:cNvPr id="5" name="4 Dikdörtgen"/>
          <p:cNvSpPr/>
          <p:nvPr/>
        </p:nvSpPr>
        <p:spPr>
          <a:xfrm>
            <a:off x="2996960" y="2904792"/>
            <a:ext cx="5319456" cy="1569660"/>
          </a:xfrm>
          <a:prstGeom prst="rect">
            <a:avLst/>
          </a:prstGeom>
        </p:spPr>
        <p:txBody>
          <a:bodyPr wrap="square">
            <a:spAutoFit/>
          </a:bodyPr>
          <a:lstStyle/>
          <a:p>
            <a:pPr eaLnBrk="1" hangingPunct="1">
              <a:buFont typeface="Arial" charset="0"/>
              <a:buNone/>
            </a:pPr>
            <a:r>
              <a:rPr lang="tr-TR" sz="2400" b="1" u="sng" dirty="0" smtClean="0">
                <a:latin typeface="Arial" panose="020B0604020202020204" pitchFamily="34" charset="0"/>
                <a:cs typeface="Arial" panose="020B0604020202020204" pitchFamily="34" charset="0"/>
              </a:rPr>
              <a:t>Porsiyon ölçüleri</a:t>
            </a:r>
            <a:r>
              <a:rPr lang="pt-BR" sz="2400" b="1" u="sng" dirty="0" smtClean="0">
                <a:latin typeface="Arial" panose="020B0604020202020204" pitchFamily="34" charset="0"/>
                <a:cs typeface="Arial" panose="020B0604020202020204" pitchFamily="34" charset="0"/>
              </a:rPr>
              <a:t>:</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 tavuk, balık vb:</a:t>
            </a:r>
            <a:r>
              <a:rPr lang="tr-TR" dirty="0" smtClean="0">
                <a:latin typeface="Arial" panose="020B0604020202020204" pitchFamily="34" charset="0"/>
                <a:cs typeface="Arial" panose="020B0604020202020204" pitchFamily="34" charset="0"/>
              </a:rPr>
              <a:t> 50-60 g (2 ızgara köfte kadar)</a:t>
            </a:r>
          </a:p>
          <a:p>
            <a:pPr eaLnBrk="1" hangingPunct="1"/>
            <a:r>
              <a:rPr lang="tr-TR"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Kurubaklagiller</a:t>
            </a:r>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tr-TR" dirty="0" smtClean="0">
                <a:latin typeface="Arial" panose="020B0604020202020204" pitchFamily="34" charset="0"/>
                <a:cs typeface="Arial" panose="020B0604020202020204" pitchFamily="34" charset="0"/>
              </a:rPr>
              <a:t> 90 g (Bir çay bardağı)</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Yağlı tohumlar: </a:t>
            </a:r>
            <a:r>
              <a:rPr lang="tr-TR" dirty="0" smtClean="0">
                <a:latin typeface="Arial" panose="020B0604020202020204" pitchFamily="34" charset="0"/>
                <a:cs typeface="Arial" panose="020B0604020202020204" pitchFamily="34" charset="0"/>
              </a:rPr>
              <a:t>30 g (1 avuç)</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Yumurta:</a:t>
            </a:r>
            <a:r>
              <a:rPr lang="tr-TR" dirty="0" smtClean="0">
                <a:latin typeface="Arial" panose="020B0604020202020204" pitchFamily="34" charset="0"/>
                <a:cs typeface="Arial" panose="020B0604020202020204" pitchFamily="34" charset="0"/>
              </a:rPr>
              <a:t> Haftada en az 3-4 adet tüketilmelidir.</a:t>
            </a:r>
          </a:p>
        </p:txBody>
      </p:sp>
      <p:sp>
        <p:nvSpPr>
          <p:cNvPr id="8" name="7 Metin kutusu"/>
          <p:cNvSpPr txBox="1"/>
          <p:nvPr/>
        </p:nvSpPr>
        <p:spPr>
          <a:xfrm>
            <a:off x="3635896" y="1857371"/>
            <a:ext cx="2574618" cy="523220"/>
          </a:xfrm>
          <a:prstGeom prst="rect">
            <a:avLst/>
          </a:prstGeom>
          <a:noFill/>
          <a:ln>
            <a:solidFill>
              <a:schemeClr val="bg1"/>
            </a:solidFill>
          </a:ln>
          <a:effectLst>
            <a:glow rad="101600">
              <a:schemeClr val="tx2">
                <a:lumMod val="60000"/>
                <a:lumOff val="40000"/>
                <a:alpha val="40000"/>
              </a:schemeClr>
            </a:glow>
          </a:effectLst>
        </p:spPr>
        <p:txBody>
          <a:bodyPr wrap="square" rtlCol="0">
            <a:spAutoFit/>
          </a:bodyPr>
          <a:lstStyle/>
          <a:p>
            <a:pPr>
              <a:buFont typeface="Arial" pitchFamily="34" charset="0"/>
              <a:buChar char="•"/>
            </a:pPr>
            <a:r>
              <a:rPr lang="tr-TR" sz="2800" dirty="0" smtClean="0">
                <a:latin typeface="Arial" panose="020B0604020202020204" pitchFamily="34" charset="0"/>
                <a:cs typeface="Arial" panose="020B0604020202020204" pitchFamily="34" charset="0"/>
              </a:rPr>
              <a:t>Yetişkin birey</a:t>
            </a:r>
            <a:endParaRPr lang="tr-TR" sz="2800" dirty="0">
              <a:latin typeface="Arial" panose="020B0604020202020204" pitchFamily="34" charset="0"/>
              <a:cs typeface="Arial" panose="020B0604020202020204" pitchFamily="34" charset="0"/>
            </a:endParaRPr>
          </a:p>
        </p:txBody>
      </p:sp>
      <p:grpSp>
        <p:nvGrpSpPr>
          <p:cNvPr id="2" name="8 Grup"/>
          <p:cNvGrpSpPr/>
          <p:nvPr/>
        </p:nvGrpSpPr>
        <p:grpSpPr>
          <a:xfrm>
            <a:off x="6782839" y="1404602"/>
            <a:ext cx="2143141" cy="1428760"/>
            <a:chOff x="2425119" y="0"/>
            <a:chExt cx="2427777" cy="2427775"/>
          </a:xfrm>
        </p:grpSpPr>
        <p:sp>
          <p:nvSpPr>
            <p:cNvPr id="10" name="9 Aşağı Ok"/>
            <p:cNvSpPr/>
            <p:nvPr/>
          </p:nvSpPr>
          <p:spPr>
            <a:xfrm rot="5400000">
              <a:off x="2425119" y="0"/>
              <a:ext cx="2427775" cy="2427775"/>
            </a:xfrm>
            <a:prstGeom prst="downArrow">
              <a:avLst>
                <a:gd name="adj1" fmla="val 50000"/>
                <a:gd name="adj2" fmla="val 35000"/>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11" name="Aşağı Ok 4"/>
            <p:cNvSpPr/>
            <p:nvPr/>
          </p:nvSpPr>
          <p:spPr>
            <a:xfrm>
              <a:off x="2586972" y="485555"/>
              <a:ext cx="2265924" cy="14566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tr-TR" sz="2400" kern="1200" dirty="0" smtClean="0"/>
                <a:t>2 PORSİYON</a:t>
              </a:r>
              <a:endParaRPr lang="tr-TR" sz="2400" kern="1200" dirty="0"/>
            </a:p>
          </p:txBody>
        </p:sp>
      </p:grpSp>
      <p:sp>
        <p:nvSpPr>
          <p:cNvPr id="9" name="8 Yuvarlatılmış Dikdörtgen"/>
          <p:cNvSpPr/>
          <p:nvPr/>
        </p:nvSpPr>
        <p:spPr>
          <a:xfrm>
            <a:off x="3019543" y="4653136"/>
            <a:ext cx="4576794" cy="2016224"/>
          </a:xfrm>
          <a:prstGeom prst="roundRect">
            <a:avLst/>
          </a:prstGeom>
        </p:spPr>
        <p:style>
          <a:lnRef idx="2">
            <a:schemeClr val="accent1"/>
          </a:lnRef>
          <a:fillRef idx="1">
            <a:schemeClr val="lt1"/>
          </a:fillRef>
          <a:effectRef idx="0">
            <a:schemeClr val="accent1"/>
          </a:effectRef>
          <a:fontRef idx="minor">
            <a:schemeClr val="dk1"/>
          </a:fontRef>
        </p:style>
        <p:txBody>
          <a:bodyPr numCol="2" anchor="ctr"/>
          <a:lstStyle/>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Protein </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Karbonhidrat </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A Vitamini, Niasin,B</a:t>
            </a:r>
            <a:r>
              <a:rPr lang="tr-TR" sz="1100" dirty="0" smtClean="0">
                <a:latin typeface="Arial" panose="020B0604020202020204" pitchFamily="34" charset="0"/>
                <a:cs typeface="Arial" panose="020B0604020202020204" pitchFamily="34" charset="0"/>
              </a:rPr>
              <a:t>12</a:t>
            </a:r>
            <a:r>
              <a:rPr lang="tr-TR" dirty="0" smtClean="0">
                <a:latin typeface="Arial" panose="020B0604020202020204" pitchFamily="34" charset="0"/>
                <a:cs typeface="Arial" panose="020B0604020202020204" pitchFamily="34" charset="0"/>
              </a:rPr>
              <a:t> içerirler</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Mineral (Demir, Kalsiyum)</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Posa (</a:t>
            </a:r>
            <a:r>
              <a:rPr lang="tr-TR" dirty="0" err="1" smtClean="0">
                <a:latin typeface="Arial" panose="020B0604020202020204" pitchFamily="34" charset="0"/>
                <a:cs typeface="Arial" panose="020B0604020202020204" pitchFamily="34" charset="0"/>
              </a:rPr>
              <a:t>Kurufasulye</a:t>
            </a:r>
            <a:r>
              <a:rPr lang="tr-TR" dirty="0" smtClean="0">
                <a:latin typeface="Arial" panose="020B0604020202020204" pitchFamily="34" charset="0"/>
                <a:cs typeface="Arial" panose="020B0604020202020204" pitchFamily="34" charset="0"/>
              </a:rPr>
              <a:t>, Nohut Vb.)</a:t>
            </a:r>
            <a:endParaRPr lang="tr-T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703125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rot="14751184">
            <a:off x="0" y="785794"/>
            <a:ext cx="2571736" cy="3795411"/>
          </a:xfrm>
          <a:prstGeom prst="rect">
            <a:avLst/>
          </a:prstGeom>
          <a:noFill/>
          <a:ln w="9525">
            <a:noFill/>
            <a:miter lim="800000"/>
            <a:headEnd/>
            <a:tailEnd/>
          </a:ln>
          <a:effectLst/>
        </p:spPr>
      </p:pic>
      <p:sp>
        <p:nvSpPr>
          <p:cNvPr id="10" name="1 Başlık"/>
          <p:cNvSpPr>
            <a:spLocks noGrp="1"/>
          </p:cNvSpPr>
          <p:nvPr>
            <p:ph type="title"/>
          </p:nvPr>
        </p:nvSpPr>
        <p:spPr>
          <a:xfrm>
            <a:off x="457200" y="274638"/>
            <a:ext cx="8229600" cy="939784"/>
          </a:xfrm>
          <a:solidFill>
            <a:schemeClr val="tx2">
              <a:lumMod val="60000"/>
              <a:lumOff val="40000"/>
            </a:schemeClr>
          </a:solidFill>
          <a:ln>
            <a:noFill/>
          </a:ln>
        </p:spPr>
        <p:style>
          <a:lnRef idx="2">
            <a:schemeClr val="accent1"/>
          </a:lnRef>
          <a:fillRef idx="1">
            <a:schemeClr val="lt1"/>
          </a:fillRef>
          <a:effectRef idx="0">
            <a:schemeClr val="accent1"/>
          </a:effectRef>
          <a:fontRef idx="minor">
            <a:schemeClr val="dk1"/>
          </a:fontRef>
        </p:style>
        <p:txBody>
          <a:bodyPr rtlCol="0">
            <a:normAutofit/>
          </a:bodyPr>
          <a:lstStyle/>
          <a:p>
            <a:pPr eaLnBrk="1" fontAlgn="auto" hangingPunct="1">
              <a:spcAft>
                <a:spcPts val="0"/>
              </a:spcAft>
              <a:defRPr/>
            </a:pPr>
            <a:r>
              <a:rPr lang="tr-TR" sz="3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3</a:t>
            </a: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-SÜT VE SÜT ÜRÜNLERİ</a:t>
            </a:r>
            <a:endParaRPr lang="tr-TR" sz="32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endParaRPr>
          </a:p>
        </p:txBody>
      </p:sp>
      <p:sp>
        <p:nvSpPr>
          <p:cNvPr id="5" name="4 Metin kutusu"/>
          <p:cNvSpPr txBox="1"/>
          <p:nvPr/>
        </p:nvSpPr>
        <p:spPr>
          <a:xfrm>
            <a:off x="3981713" y="1703713"/>
            <a:ext cx="2690236" cy="523220"/>
          </a:xfrm>
          <a:prstGeom prst="rect">
            <a:avLst/>
          </a:prstGeom>
          <a:noFill/>
          <a:ln>
            <a:solidFill>
              <a:schemeClr val="bg1"/>
            </a:solidFill>
          </a:ln>
          <a:effectLst>
            <a:glow rad="101600">
              <a:schemeClr val="tx2">
                <a:lumMod val="60000"/>
                <a:lumOff val="40000"/>
                <a:alpha val="40000"/>
              </a:schemeClr>
            </a:glow>
          </a:effectLst>
        </p:spPr>
        <p:txBody>
          <a:bodyPr wrap="square" rtlCol="0">
            <a:spAutoFit/>
          </a:bodyPr>
          <a:lstStyle/>
          <a:p>
            <a:pPr>
              <a:buFont typeface="Arial" pitchFamily="34" charset="0"/>
              <a:buChar char="•"/>
            </a:pPr>
            <a:r>
              <a:rPr lang="tr-TR" sz="2800" dirty="0" smtClean="0">
                <a:latin typeface="Arial" panose="020B0604020202020204" pitchFamily="34" charset="0"/>
                <a:cs typeface="Arial" panose="020B0604020202020204" pitchFamily="34" charset="0"/>
              </a:rPr>
              <a:t>Yetişkin birey</a:t>
            </a:r>
            <a:endParaRPr lang="tr-TR" sz="2800" dirty="0">
              <a:latin typeface="Arial" panose="020B0604020202020204" pitchFamily="34" charset="0"/>
              <a:cs typeface="Arial" panose="020B0604020202020204" pitchFamily="34" charset="0"/>
            </a:endParaRPr>
          </a:p>
        </p:txBody>
      </p:sp>
      <p:grpSp>
        <p:nvGrpSpPr>
          <p:cNvPr id="2" name="5 Grup"/>
          <p:cNvGrpSpPr/>
          <p:nvPr/>
        </p:nvGrpSpPr>
        <p:grpSpPr>
          <a:xfrm>
            <a:off x="6919913" y="1236146"/>
            <a:ext cx="2143141" cy="1428760"/>
            <a:chOff x="2425119" y="0"/>
            <a:chExt cx="2427777" cy="2427775"/>
          </a:xfrm>
        </p:grpSpPr>
        <p:sp>
          <p:nvSpPr>
            <p:cNvPr id="7" name="6 Aşağı Ok"/>
            <p:cNvSpPr/>
            <p:nvPr/>
          </p:nvSpPr>
          <p:spPr>
            <a:xfrm rot="5400000">
              <a:off x="2425119" y="0"/>
              <a:ext cx="2427775" cy="2427775"/>
            </a:xfrm>
            <a:prstGeom prst="downArrow">
              <a:avLst>
                <a:gd name="adj1" fmla="val 50000"/>
                <a:gd name="adj2" fmla="val 35000"/>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8" name="Aşağı Ok 4"/>
            <p:cNvSpPr/>
            <p:nvPr/>
          </p:nvSpPr>
          <p:spPr>
            <a:xfrm>
              <a:off x="2586972" y="485555"/>
              <a:ext cx="2265924" cy="14566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tr-TR" sz="2400" kern="1200" dirty="0" smtClean="0"/>
                <a:t>2 PORSİYON</a:t>
              </a:r>
              <a:endParaRPr lang="tr-TR" sz="2400" kern="1200" dirty="0"/>
            </a:p>
          </p:txBody>
        </p:sp>
      </p:grpSp>
      <p:sp>
        <p:nvSpPr>
          <p:cNvPr id="9" name="3 Metin kutusu"/>
          <p:cNvSpPr txBox="1">
            <a:spLocks noChangeArrowheads="1"/>
          </p:cNvSpPr>
          <p:nvPr/>
        </p:nvSpPr>
        <p:spPr bwMode="auto">
          <a:xfrm>
            <a:off x="2000232" y="4214818"/>
            <a:ext cx="1500198" cy="369332"/>
          </a:xfrm>
          <a:prstGeom prst="rect">
            <a:avLst/>
          </a:prstGeom>
          <a:noFill/>
          <a:ln w="9525">
            <a:noFill/>
            <a:miter lim="800000"/>
            <a:headEnd/>
            <a:tailEnd/>
          </a:ln>
        </p:spPr>
        <p:txBody>
          <a:bodyPr wrap="square">
            <a:spAutoFit/>
          </a:bodyPr>
          <a:lstStyle/>
          <a:p>
            <a:pPr>
              <a:defRPr/>
            </a:pPr>
            <a:r>
              <a:rPr lang="tr-TR" b="1" dirty="0">
                <a:solidFill>
                  <a:schemeClr val="accent1">
                    <a:lumMod val="75000"/>
                  </a:schemeClr>
                </a:solidFill>
              </a:rPr>
              <a:t>1 PORSİYON</a:t>
            </a:r>
          </a:p>
        </p:txBody>
      </p:sp>
      <p:pic>
        <p:nvPicPr>
          <p:cNvPr id="12" name="Picture 2"/>
          <p:cNvPicPr>
            <a:picLocks noChangeAspect="1" noChangeArrowheads="1"/>
          </p:cNvPicPr>
          <p:nvPr/>
        </p:nvPicPr>
        <p:blipFill>
          <a:blip r:embed="rId3" cstate="print"/>
          <a:srcRect/>
          <a:stretch>
            <a:fillRect/>
          </a:stretch>
        </p:blipFill>
        <p:spPr bwMode="auto">
          <a:xfrm>
            <a:off x="3929058" y="2571744"/>
            <a:ext cx="942975" cy="1524000"/>
          </a:xfrm>
          <a:prstGeom prst="rect">
            <a:avLst/>
          </a:prstGeom>
          <a:noFill/>
          <a:ln w="9525">
            <a:noFill/>
            <a:miter lim="800000"/>
            <a:headEnd/>
            <a:tailEnd/>
          </a:ln>
          <a:effectLst/>
        </p:spPr>
      </p:pic>
      <p:sp>
        <p:nvSpPr>
          <p:cNvPr id="13" name="12 Eşittir"/>
          <p:cNvSpPr/>
          <p:nvPr/>
        </p:nvSpPr>
        <p:spPr>
          <a:xfrm>
            <a:off x="5237371" y="4256157"/>
            <a:ext cx="360363" cy="288925"/>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solidFill>
                <a:schemeClr val="tx1"/>
              </a:solidFill>
            </a:endParaRPr>
          </a:p>
        </p:txBody>
      </p:sp>
      <p:sp>
        <p:nvSpPr>
          <p:cNvPr id="14" name="13 Eşittir"/>
          <p:cNvSpPr/>
          <p:nvPr/>
        </p:nvSpPr>
        <p:spPr>
          <a:xfrm>
            <a:off x="6909557" y="4256157"/>
            <a:ext cx="360363" cy="288925"/>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solidFill>
                <a:schemeClr val="tx1"/>
              </a:solidFill>
            </a:endParaRPr>
          </a:p>
        </p:txBody>
      </p:sp>
      <p:sp>
        <p:nvSpPr>
          <p:cNvPr id="15" name="14 Eşittir"/>
          <p:cNvSpPr/>
          <p:nvPr/>
        </p:nvSpPr>
        <p:spPr>
          <a:xfrm>
            <a:off x="3493347" y="4277714"/>
            <a:ext cx="360363" cy="288925"/>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tr-TR">
              <a:solidFill>
                <a:schemeClr val="tx1"/>
              </a:solidFill>
            </a:endParaRPr>
          </a:p>
        </p:txBody>
      </p:sp>
      <p:sp>
        <p:nvSpPr>
          <p:cNvPr id="16" name="10 Metin kutusu"/>
          <p:cNvSpPr txBox="1">
            <a:spLocks noChangeArrowheads="1"/>
          </p:cNvSpPr>
          <p:nvPr/>
        </p:nvSpPr>
        <p:spPr bwMode="auto">
          <a:xfrm>
            <a:off x="4000496" y="4214818"/>
            <a:ext cx="958917" cy="369332"/>
          </a:xfrm>
          <a:prstGeom prst="rect">
            <a:avLst/>
          </a:prstGeom>
          <a:noFill/>
          <a:ln w="9525">
            <a:noFill/>
            <a:miter lim="800000"/>
            <a:headEnd/>
            <a:tailEnd/>
          </a:ln>
        </p:spPr>
        <p:txBody>
          <a:bodyPr wrap="none">
            <a:spAutoFit/>
          </a:bodyPr>
          <a:lstStyle/>
          <a:p>
            <a:pPr>
              <a:defRPr/>
            </a:pPr>
            <a:r>
              <a:rPr lang="tr-TR" b="1" dirty="0">
                <a:solidFill>
                  <a:schemeClr val="accent1">
                    <a:lumMod val="75000"/>
                  </a:schemeClr>
                </a:solidFill>
              </a:rPr>
              <a:t>1 SB Süt</a:t>
            </a:r>
          </a:p>
        </p:txBody>
      </p:sp>
      <p:pic>
        <p:nvPicPr>
          <p:cNvPr id="17" name="Picture 3"/>
          <p:cNvPicPr>
            <a:picLocks noChangeAspect="1" noChangeArrowheads="1"/>
          </p:cNvPicPr>
          <p:nvPr/>
        </p:nvPicPr>
        <p:blipFill>
          <a:blip r:embed="rId4" cstate="print"/>
          <a:srcRect/>
          <a:stretch>
            <a:fillRect/>
          </a:stretch>
        </p:blipFill>
        <p:spPr bwMode="auto">
          <a:xfrm>
            <a:off x="5643570" y="2857496"/>
            <a:ext cx="1276343" cy="1157806"/>
          </a:xfrm>
          <a:prstGeom prst="rect">
            <a:avLst/>
          </a:prstGeom>
          <a:noFill/>
          <a:ln w="9525">
            <a:noFill/>
            <a:miter lim="800000"/>
            <a:headEnd/>
            <a:tailEnd/>
          </a:ln>
          <a:effectLst/>
        </p:spPr>
      </p:pic>
      <p:sp>
        <p:nvSpPr>
          <p:cNvPr id="18" name="11 Metin kutusu"/>
          <p:cNvSpPr txBox="1">
            <a:spLocks noChangeArrowheads="1"/>
          </p:cNvSpPr>
          <p:nvPr/>
        </p:nvSpPr>
        <p:spPr bwMode="auto">
          <a:xfrm>
            <a:off x="5857884" y="4071942"/>
            <a:ext cx="851772" cy="646331"/>
          </a:xfrm>
          <a:prstGeom prst="rect">
            <a:avLst/>
          </a:prstGeom>
          <a:noFill/>
          <a:ln w="9525">
            <a:noFill/>
            <a:miter lim="800000"/>
            <a:headEnd/>
            <a:tailEnd/>
          </a:ln>
        </p:spPr>
        <p:txBody>
          <a:bodyPr wrap="none">
            <a:spAutoFit/>
          </a:bodyPr>
          <a:lstStyle/>
          <a:p>
            <a:pPr>
              <a:defRPr/>
            </a:pPr>
            <a:r>
              <a:rPr lang="tr-TR" b="1" dirty="0">
                <a:solidFill>
                  <a:schemeClr val="accent1">
                    <a:lumMod val="75000"/>
                  </a:schemeClr>
                </a:solidFill>
              </a:rPr>
              <a:t>1 Kase </a:t>
            </a:r>
          </a:p>
          <a:p>
            <a:pPr>
              <a:defRPr/>
            </a:pPr>
            <a:r>
              <a:rPr lang="tr-TR" b="1" dirty="0">
                <a:solidFill>
                  <a:schemeClr val="accent1">
                    <a:lumMod val="75000"/>
                  </a:schemeClr>
                </a:solidFill>
              </a:rPr>
              <a:t>Yoğurt</a:t>
            </a:r>
          </a:p>
        </p:txBody>
      </p:sp>
      <p:pic>
        <p:nvPicPr>
          <p:cNvPr id="19" name="9 Resim" descr="BEYAZ-PEYNİR.jpg"/>
          <p:cNvPicPr>
            <a:picLocks noChangeAspect="1"/>
          </p:cNvPicPr>
          <p:nvPr/>
        </p:nvPicPr>
        <p:blipFill>
          <a:blip r:embed="rId5" cstate="print"/>
          <a:srcRect/>
          <a:stretch>
            <a:fillRect/>
          </a:stretch>
        </p:blipFill>
        <p:spPr bwMode="auto">
          <a:xfrm>
            <a:off x="7358082" y="2643182"/>
            <a:ext cx="1428750" cy="1466850"/>
          </a:xfrm>
          <a:prstGeom prst="rect">
            <a:avLst/>
          </a:prstGeom>
          <a:noFill/>
          <a:ln w="9525">
            <a:noFill/>
            <a:miter lim="800000"/>
            <a:headEnd/>
            <a:tailEnd/>
          </a:ln>
        </p:spPr>
      </p:pic>
      <p:sp>
        <p:nvSpPr>
          <p:cNvPr id="20" name="12 Metin kutusu"/>
          <p:cNvSpPr txBox="1">
            <a:spLocks noChangeArrowheads="1"/>
          </p:cNvSpPr>
          <p:nvPr/>
        </p:nvSpPr>
        <p:spPr bwMode="auto">
          <a:xfrm>
            <a:off x="7286644" y="4143380"/>
            <a:ext cx="1714500" cy="646331"/>
          </a:xfrm>
          <a:prstGeom prst="rect">
            <a:avLst/>
          </a:prstGeom>
          <a:noFill/>
          <a:ln w="9525">
            <a:noFill/>
            <a:miter lim="800000"/>
            <a:headEnd/>
            <a:tailEnd/>
          </a:ln>
        </p:spPr>
        <p:txBody>
          <a:bodyPr>
            <a:spAutoFit/>
          </a:bodyPr>
          <a:lstStyle/>
          <a:p>
            <a:pPr algn="ctr">
              <a:defRPr/>
            </a:pPr>
            <a:r>
              <a:rPr lang="tr-TR" b="1" dirty="0">
                <a:solidFill>
                  <a:schemeClr val="accent1">
                    <a:lumMod val="75000"/>
                  </a:schemeClr>
                </a:solidFill>
              </a:rPr>
              <a:t>2 Kibrit Kutusu Peynir</a:t>
            </a:r>
          </a:p>
        </p:txBody>
      </p:sp>
      <p:sp>
        <p:nvSpPr>
          <p:cNvPr id="21" name="20 Yuvarlatılmış Dikdörtgen"/>
          <p:cNvSpPr/>
          <p:nvPr/>
        </p:nvSpPr>
        <p:spPr>
          <a:xfrm>
            <a:off x="3359140" y="5283344"/>
            <a:ext cx="4214842" cy="1143008"/>
          </a:xfrm>
          <a:prstGeom prst="roundRect">
            <a:avLst/>
          </a:prstGeom>
        </p:spPr>
        <p:style>
          <a:lnRef idx="2">
            <a:schemeClr val="accent1"/>
          </a:lnRef>
          <a:fillRef idx="1">
            <a:schemeClr val="lt1"/>
          </a:fillRef>
          <a:effectRef idx="0">
            <a:schemeClr val="accent1"/>
          </a:effectRef>
          <a:fontRef idx="minor">
            <a:schemeClr val="dk1"/>
          </a:fontRef>
        </p:style>
        <p:txBody>
          <a:bodyPr numCol="2" anchor="ctr"/>
          <a:lstStyle/>
          <a:p>
            <a:pPr fontAlgn="auto">
              <a:spcBef>
                <a:spcPts val="0"/>
              </a:spcBef>
              <a:spcAft>
                <a:spcPts val="0"/>
              </a:spcAft>
              <a:buFont typeface="Arial" pitchFamily="34" charset="0"/>
              <a:buChar char="•"/>
              <a:defRPr/>
            </a:pPr>
            <a:r>
              <a:rPr lang="tr-TR" sz="1600" dirty="0" smtClean="0">
                <a:latin typeface="Arial" panose="020B0604020202020204" pitchFamily="34" charset="0"/>
                <a:cs typeface="Arial" panose="020B0604020202020204" pitchFamily="34" charset="0"/>
              </a:rPr>
              <a:t>Protein</a:t>
            </a:r>
          </a:p>
          <a:p>
            <a:pPr fontAlgn="auto">
              <a:spcBef>
                <a:spcPts val="0"/>
              </a:spcBef>
              <a:spcAft>
                <a:spcPts val="0"/>
              </a:spcAft>
              <a:buFont typeface="Arial" pitchFamily="34" charset="0"/>
              <a:buChar char="•"/>
              <a:defRPr/>
            </a:pPr>
            <a:r>
              <a:rPr lang="tr-TR" sz="1600" dirty="0" smtClean="0">
                <a:latin typeface="Arial" panose="020B0604020202020204" pitchFamily="34" charset="0"/>
                <a:cs typeface="Arial" panose="020B0604020202020204" pitchFamily="34" charset="0"/>
              </a:rPr>
              <a:t>Kalsiyum  </a:t>
            </a:r>
          </a:p>
          <a:p>
            <a:pPr fontAlgn="auto">
              <a:spcBef>
                <a:spcPts val="0"/>
              </a:spcBef>
              <a:spcAft>
                <a:spcPts val="0"/>
              </a:spcAft>
              <a:buFont typeface="Arial" pitchFamily="34" charset="0"/>
              <a:buChar char="•"/>
              <a:defRPr/>
            </a:pPr>
            <a:r>
              <a:rPr lang="tr-TR" sz="1600" dirty="0" smtClean="0">
                <a:latin typeface="Arial" panose="020B0604020202020204" pitchFamily="34" charset="0"/>
                <a:cs typeface="Arial" panose="020B0604020202020204" pitchFamily="34" charset="0"/>
              </a:rPr>
              <a:t>Fosfor  </a:t>
            </a:r>
          </a:p>
          <a:p>
            <a:pPr fontAlgn="auto">
              <a:spcBef>
                <a:spcPts val="0"/>
              </a:spcBef>
              <a:spcAft>
                <a:spcPts val="0"/>
              </a:spcAft>
              <a:defRPr/>
            </a:pPr>
            <a:r>
              <a:rPr lang="tr-TR" sz="1600" dirty="0" smtClean="0">
                <a:latin typeface="Arial" panose="020B0604020202020204" pitchFamily="34" charset="0"/>
                <a:cs typeface="Arial" panose="020B0604020202020204" pitchFamily="34" charset="0"/>
              </a:rPr>
              <a:t>                                          </a:t>
            </a:r>
          </a:p>
          <a:p>
            <a:pPr fontAlgn="auto">
              <a:spcBef>
                <a:spcPts val="0"/>
              </a:spcBef>
              <a:spcAft>
                <a:spcPts val="0"/>
              </a:spcAft>
              <a:buFont typeface="Arial" pitchFamily="34" charset="0"/>
              <a:buChar char="•"/>
              <a:defRPr/>
            </a:pPr>
            <a:r>
              <a:rPr lang="tr-TR" sz="1600" dirty="0" smtClean="0">
                <a:latin typeface="Arial" panose="020B0604020202020204" pitchFamily="34" charset="0"/>
                <a:cs typeface="Arial" panose="020B0604020202020204" pitchFamily="34" charset="0"/>
              </a:rPr>
              <a:t>Çinko</a:t>
            </a:r>
          </a:p>
          <a:p>
            <a:pPr fontAlgn="auto">
              <a:spcBef>
                <a:spcPts val="0"/>
              </a:spcBef>
              <a:spcAft>
                <a:spcPts val="0"/>
              </a:spcAft>
              <a:buFont typeface="Arial" pitchFamily="34" charset="0"/>
              <a:buChar char="•"/>
              <a:defRPr/>
            </a:pPr>
            <a:r>
              <a:rPr lang="tr-TR" sz="1600" dirty="0" smtClean="0">
                <a:latin typeface="Arial" panose="020B0604020202020204" pitchFamily="34" charset="0"/>
                <a:cs typeface="Arial" panose="020B0604020202020204" pitchFamily="34" charset="0"/>
              </a:rPr>
              <a:t>B</a:t>
            </a:r>
            <a:r>
              <a:rPr lang="tr-TR" sz="1050" b="1" dirty="0" smtClean="0">
                <a:latin typeface="Arial" panose="020B0604020202020204" pitchFamily="34" charset="0"/>
                <a:cs typeface="Arial" panose="020B0604020202020204" pitchFamily="34" charset="0"/>
              </a:rPr>
              <a:t>12</a:t>
            </a:r>
            <a:r>
              <a:rPr lang="tr-TR" sz="1600" dirty="0" smtClean="0">
                <a:latin typeface="Arial" panose="020B0604020202020204" pitchFamily="34" charset="0"/>
                <a:cs typeface="Arial" panose="020B0604020202020204" pitchFamily="34" charset="0"/>
              </a:rPr>
              <a:t>, A  Ve B</a:t>
            </a:r>
            <a:r>
              <a:rPr lang="tr-TR" sz="1050" b="1" dirty="0" smtClean="0">
                <a:latin typeface="Arial" panose="020B0604020202020204" pitchFamily="34" charset="0"/>
                <a:cs typeface="Arial" panose="020B0604020202020204" pitchFamily="34" charset="0"/>
              </a:rPr>
              <a:t>2</a:t>
            </a:r>
            <a:r>
              <a:rPr lang="tr-TR" sz="1600" dirty="0" smtClean="0">
                <a:latin typeface="Arial" panose="020B0604020202020204" pitchFamily="34" charset="0"/>
                <a:cs typeface="Arial" panose="020B0604020202020204" pitchFamily="34" charset="0"/>
              </a:rPr>
              <a:t> (</a:t>
            </a:r>
            <a:r>
              <a:rPr lang="tr-TR" sz="1600" dirty="0" err="1" smtClean="0">
                <a:latin typeface="Arial" panose="020B0604020202020204" pitchFamily="34" charset="0"/>
                <a:cs typeface="Arial" panose="020B0604020202020204" pitchFamily="34" charset="0"/>
              </a:rPr>
              <a:t>Riboflavin</a:t>
            </a:r>
            <a:r>
              <a:rPr lang="tr-TR" sz="1600" dirty="0" smtClean="0">
                <a:latin typeface="Arial" panose="020B0604020202020204" pitchFamily="34" charset="0"/>
                <a:cs typeface="Arial" panose="020B0604020202020204" pitchFamily="34" charset="0"/>
              </a:rPr>
              <a:t>) Vitaminleri</a:t>
            </a:r>
            <a:endParaRPr lang="tr-TR" sz="1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507517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Yuvarlatılmış Dikdörtgen"/>
          <p:cNvSpPr/>
          <p:nvPr/>
        </p:nvSpPr>
        <p:spPr>
          <a:xfrm>
            <a:off x="3491880" y="5005413"/>
            <a:ext cx="4663380" cy="1279186"/>
          </a:xfrm>
          <a:prstGeom prst="roundRect">
            <a:avLst/>
          </a:prstGeom>
        </p:spPr>
        <p:style>
          <a:lnRef idx="2">
            <a:schemeClr val="accent1"/>
          </a:lnRef>
          <a:fillRef idx="1">
            <a:schemeClr val="lt1"/>
          </a:fillRef>
          <a:effectRef idx="0">
            <a:schemeClr val="accent1"/>
          </a:effectRef>
          <a:fontRef idx="minor">
            <a:schemeClr val="dk1"/>
          </a:fontRef>
        </p:style>
        <p:txBody>
          <a:bodyPr numCol="2" anchor="ctr"/>
          <a:lstStyle/>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Vitamin </a:t>
            </a: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Mineral </a:t>
            </a:r>
          </a:p>
          <a:p>
            <a:pPr fontAlgn="auto">
              <a:lnSpc>
                <a:spcPct val="150000"/>
              </a:lnSpc>
              <a:spcBef>
                <a:spcPts val="0"/>
              </a:spcBef>
              <a:spcAft>
                <a:spcPts val="0"/>
              </a:spcAft>
              <a:buFont typeface="Arial" pitchFamily="34" charset="0"/>
              <a:buChar char="•"/>
              <a:defRPr/>
            </a:pPr>
            <a:endParaRPr lang="tr-TR" dirty="0" smtClean="0">
              <a:latin typeface="Arial" panose="020B0604020202020204" pitchFamily="34" charset="0"/>
              <a:cs typeface="Arial" panose="020B0604020202020204" pitchFamily="34" charset="0"/>
            </a:endParaRPr>
          </a:p>
          <a:p>
            <a:pPr fontAlgn="auto">
              <a:lnSpc>
                <a:spcPct val="150000"/>
              </a:lnSpc>
              <a:spcBef>
                <a:spcPts val="0"/>
              </a:spcBef>
              <a:spcAft>
                <a:spcPts val="0"/>
              </a:spcAft>
              <a:buFont typeface="Arial" pitchFamily="34" charset="0"/>
              <a:buChar char="•"/>
              <a:defRPr/>
            </a:pPr>
            <a:r>
              <a:rPr lang="tr-TR" dirty="0" smtClean="0">
                <a:latin typeface="Arial" panose="020B0604020202020204" pitchFamily="34" charset="0"/>
                <a:cs typeface="Arial" panose="020B0604020202020204" pitchFamily="34" charset="0"/>
              </a:rPr>
              <a:t>Posa</a:t>
            </a:r>
          </a:p>
          <a:p>
            <a:pPr fontAlgn="auto">
              <a:lnSpc>
                <a:spcPct val="150000"/>
              </a:lnSpc>
              <a:spcBef>
                <a:spcPts val="0"/>
              </a:spcBef>
              <a:spcAft>
                <a:spcPts val="0"/>
              </a:spcAft>
              <a:buFont typeface="Arial" pitchFamily="34" charset="0"/>
              <a:buChar char="•"/>
              <a:defRPr/>
            </a:pPr>
            <a:r>
              <a:rPr lang="tr-TR" dirty="0" err="1" smtClean="0">
                <a:latin typeface="Arial" panose="020B0604020202020204" pitchFamily="34" charset="0"/>
                <a:cs typeface="Arial" panose="020B0604020202020204" pitchFamily="34" charset="0"/>
              </a:rPr>
              <a:t>Fitokimyasallar</a:t>
            </a:r>
            <a:endParaRPr lang="tr-TR" dirty="0">
              <a:latin typeface="Arial" panose="020B0604020202020204" pitchFamily="34" charset="0"/>
              <a:cs typeface="Arial" panose="020B0604020202020204" pitchFamily="34" charset="0"/>
            </a:endParaRPr>
          </a:p>
        </p:txBody>
      </p:sp>
      <p:pic>
        <p:nvPicPr>
          <p:cNvPr id="8" name="Picture 2"/>
          <p:cNvPicPr>
            <a:picLocks noChangeAspect="1" noChangeArrowheads="1"/>
          </p:cNvPicPr>
          <p:nvPr/>
        </p:nvPicPr>
        <p:blipFill>
          <a:blip r:embed="rId2" cstate="print"/>
          <a:srcRect/>
          <a:stretch>
            <a:fillRect/>
          </a:stretch>
        </p:blipFill>
        <p:spPr bwMode="auto">
          <a:xfrm>
            <a:off x="357158" y="1071546"/>
            <a:ext cx="2928926" cy="3786214"/>
          </a:xfrm>
          <a:prstGeom prst="rect">
            <a:avLst/>
          </a:prstGeom>
          <a:ln>
            <a:noFill/>
          </a:ln>
          <a:effectLst>
            <a:softEdge rad="112500"/>
          </a:effectLst>
        </p:spPr>
      </p:pic>
      <p:sp>
        <p:nvSpPr>
          <p:cNvPr id="9" name="1 Başlık"/>
          <p:cNvSpPr txBox="1">
            <a:spLocks/>
          </p:cNvSpPr>
          <p:nvPr/>
        </p:nvSpPr>
        <p:spPr bwMode="auto">
          <a:xfrm>
            <a:off x="428625" y="285751"/>
            <a:ext cx="8301038" cy="857233"/>
          </a:xfrm>
          <a:prstGeom prst="rect">
            <a:avLst/>
          </a:prstGeom>
          <a:solidFill>
            <a:schemeClr val="accent3">
              <a:lumMod val="75000"/>
            </a:schemeClr>
          </a:solidFill>
          <a:ln w="9525" cap="flat" cmpd="sng" algn="ctr">
            <a:solidFill>
              <a:schemeClr val="accent3">
                <a:lumMod val="75000"/>
              </a:schemeClr>
            </a:solidFill>
            <a:prstDash val="solid"/>
            <a:miter lim="800000"/>
            <a:headEnd/>
            <a:tailEnd/>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tr-TR" sz="40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4</a:t>
            </a:r>
            <a:r>
              <a:rPr kumimoji="0" lang="tr-TR" sz="40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panose="020B0604020202020204" pitchFamily="34" charset="0"/>
                <a:cs typeface="Arial" panose="020B0604020202020204" pitchFamily="34" charset="0"/>
              </a:rPr>
              <a:t>- MEYVE</a:t>
            </a:r>
            <a:r>
              <a:rPr kumimoji="0" lang="tr-TR" sz="4000" b="0" i="0" u="none" strike="noStrike" kern="1200" cap="none" spc="0" normalizeH="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panose="020B0604020202020204" pitchFamily="34" charset="0"/>
                <a:cs typeface="Arial" panose="020B0604020202020204" pitchFamily="34" charset="0"/>
              </a:rPr>
              <a:t> VE SEBZELER</a:t>
            </a:r>
            <a:endParaRPr kumimoji="0" lang="tr-TR" sz="4000" b="0" i="0" u="none" strike="noStrike" kern="1200" cap="none" spc="0" normalizeH="0" baseline="0" noProof="0" dirty="0" smtClean="0">
              <a:ln w="18415" cmpd="sng">
                <a:solidFill>
                  <a:srgbClr val="FFFFFF"/>
                </a:solidFill>
                <a:prstDash val="solid"/>
              </a:ln>
              <a:solidFill>
                <a:srgbClr val="FFFFFF"/>
              </a:solidFill>
              <a:effectLst>
                <a:outerShdw blurRad="63500" dir="3600000" algn="tl" rotWithShape="0">
                  <a:srgbClr val="000000">
                    <a:alpha val="70000"/>
                  </a:srgbClr>
                </a:outerShdw>
              </a:effectLst>
              <a:uLnTx/>
              <a:uFillTx/>
              <a:latin typeface="Arial" panose="020B0604020202020204" pitchFamily="34" charset="0"/>
              <a:cs typeface="Arial" panose="020B0604020202020204" pitchFamily="34" charset="0"/>
            </a:endParaRPr>
          </a:p>
        </p:txBody>
      </p:sp>
      <p:sp>
        <p:nvSpPr>
          <p:cNvPr id="5" name="4 Dikdörtgen"/>
          <p:cNvSpPr/>
          <p:nvPr/>
        </p:nvSpPr>
        <p:spPr>
          <a:xfrm>
            <a:off x="3875290" y="2741327"/>
            <a:ext cx="4657150" cy="1569660"/>
          </a:xfrm>
          <a:prstGeom prst="rect">
            <a:avLst/>
          </a:prstGeom>
        </p:spPr>
        <p:txBody>
          <a:bodyPr wrap="square">
            <a:spAutoFit/>
          </a:bodyPr>
          <a:lstStyle/>
          <a:p>
            <a:pPr eaLnBrk="1" hangingPunct="1"/>
            <a:r>
              <a:rPr lang="tr-TR" sz="2400" b="1" u="sng" dirty="0" smtClean="0">
                <a:latin typeface="Arial" panose="020B0604020202020204" pitchFamily="34" charset="0"/>
                <a:cs typeface="Arial" panose="020B0604020202020204" pitchFamily="34" charset="0"/>
              </a:rPr>
              <a:t>1 Porsiyon:</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 küçük boy elma</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 küçük boy mandalina</a:t>
            </a: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3-4 adet </a:t>
            </a:r>
            <a:r>
              <a:rPr lang="tr-TR"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kurukayısı</a:t>
            </a:r>
            <a:endPar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eaLnBrk="1" hangingPunct="1"/>
            <a:r>
              <a:rPr lang="tr-TR"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4 yemek kaşığı sebze yemeği </a:t>
            </a:r>
          </a:p>
        </p:txBody>
      </p:sp>
      <p:sp>
        <p:nvSpPr>
          <p:cNvPr id="6" name="5 Metin kutusu"/>
          <p:cNvSpPr txBox="1"/>
          <p:nvPr/>
        </p:nvSpPr>
        <p:spPr>
          <a:xfrm>
            <a:off x="3779912" y="2024381"/>
            <a:ext cx="2538564" cy="523220"/>
          </a:xfrm>
          <a:prstGeom prst="rect">
            <a:avLst/>
          </a:prstGeom>
          <a:noFill/>
          <a:ln>
            <a:solidFill>
              <a:schemeClr val="bg1"/>
            </a:solidFill>
          </a:ln>
          <a:effectLst>
            <a:glow rad="101600">
              <a:schemeClr val="tx2">
                <a:lumMod val="60000"/>
                <a:lumOff val="40000"/>
                <a:alpha val="40000"/>
              </a:schemeClr>
            </a:glow>
          </a:effectLst>
        </p:spPr>
        <p:txBody>
          <a:bodyPr wrap="square" rtlCol="0">
            <a:spAutoFit/>
          </a:bodyPr>
          <a:lstStyle/>
          <a:p>
            <a:pPr>
              <a:buFont typeface="Arial" pitchFamily="34" charset="0"/>
              <a:buChar char="•"/>
            </a:pPr>
            <a:r>
              <a:rPr lang="tr-TR" sz="2800" dirty="0" smtClean="0">
                <a:latin typeface="Arial" panose="020B0604020202020204" pitchFamily="34" charset="0"/>
                <a:cs typeface="Arial" panose="020B0604020202020204" pitchFamily="34" charset="0"/>
              </a:rPr>
              <a:t>Yetişkin birey</a:t>
            </a:r>
            <a:endParaRPr lang="tr-TR" sz="2800" dirty="0">
              <a:latin typeface="Arial" panose="020B0604020202020204" pitchFamily="34" charset="0"/>
              <a:cs typeface="Arial" panose="020B0604020202020204" pitchFamily="34" charset="0"/>
            </a:endParaRPr>
          </a:p>
        </p:txBody>
      </p:sp>
      <p:grpSp>
        <p:nvGrpSpPr>
          <p:cNvPr id="2" name="10 Grup"/>
          <p:cNvGrpSpPr/>
          <p:nvPr/>
        </p:nvGrpSpPr>
        <p:grpSpPr>
          <a:xfrm>
            <a:off x="6804248" y="1571612"/>
            <a:ext cx="2143141" cy="1428760"/>
            <a:chOff x="2425119" y="0"/>
            <a:chExt cx="2427777" cy="2427775"/>
          </a:xfrm>
        </p:grpSpPr>
        <p:sp>
          <p:nvSpPr>
            <p:cNvPr id="12" name="11 Aşağı Ok"/>
            <p:cNvSpPr/>
            <p:nvPr/>
          </p:nvSpPr>
          <p:spPr>
            <a:xfrm rot="5400000">
              <a:off x="2425119" y="0"/>
              <a:ext cx="2427775" cy="2427775"/>
            </a:xfrm>
            <a:prstGeom prst="downArrow">
              <a:avLst>
                <a:gd name="adj1" fmla="val 50000"/>
                <a:gd name="adj2" fmla="val 35000"/>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sp>
        <p:sp>
          <p:nvSpPr>
            <p:cNvPr id="13" name="Aşağı Ok 4"/>
            <p:cNvSpPr/>
            <p:nvPr/>
          </p:nvSpPr>
          <p:spPr>
            <a:xfrm>
              <a:off x="2586972" y="485555"/>
              <a:ext cx="2265924" cy="145666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99136" rIns="199136" bIns="199136" numCol="1" spcCol="1270" anchor="ctr" anchorCtr="0">
              <a:noAutofit/>
            </a:bodyPr>
            <a:lstStyle/>
            <a:p>
              <a:pPr lvl="0" algn="ctr" defTabSz="1244600">
                <a:lnSpc>
                  <a:spcPct val="90000"/>
                </a:lnSpc>
                <a:spcBef>
                  <a:spcPct val="0"/>
                </a:spcBef>
                <a:spcAft>
                  <a:spcPct val="35000"/>
                </a:spcAft>
              </a:pPr>
              <a:r>
                <a:rPr lang="tr-TR" sz="2400" dirty="0" smtClean="0"/>
                <a:t>5</a:t>
              </a:r>
              <a:r>
                <a:rPr lang="tr-TR" sz="2400" kern="1200" dirty="0" smtClean="0"/>
                <a:t> PORSİYON</a:t>
              </a:r>
              <a:endParaRPr lang="tr-TR" sz="2400" kern="1200" dirty="0"/>
            </a:p>
          </p:txBody>
        </p:sp>
      </p:grpSp>
    </p:spTree>
    <p:extLst>
      <p:ext uri="{BB962C8B-B14F-4D97-AF65-F5344CB8AC3E}">
        <p14:creationId xmlns:p14="http://schemas.microsoft.com/office/powerpoint/2010/main" val="36580118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2 Dikdörtgen"/>
          <p:cNvSpPr>
            <a:spLocks noChangeArrowheads="1"/>
          </p:cNvSpPr>
          <p:nvPr/>
        </p:nvSpPr>
        <p:spPr bwMode="auto">
          <a:xfrm>
            <a:off x="3071802" y="2552203"/>
            <a:ext cx="5749934" cy="1972207"/>
          </a:xfrm>
          <a:prstGeom prst="rect">
            <a:avLst/>
          </a:prstGeom>
          <a:noFill/>
          <a:ln w="50800">
            <a:solidFill>
              <a:srgbClr val="D8D80E"/>
            </a:solidFill>
            <a:miter lim="800000"/>
            <a:headEnd/>
            <a:tailEnd/>
          </a:ln>
        </p:spPr>
        <p:txBody>
          <a:bodyPr wrap="square">
            <a:spAutoFit/>
          </a:bodyPr>
          <a:lstStyle/>
          <a:p>
            <a:pPr>
              <a:lnSpc>
                <a:spcPct val="80000"/>
              </a:lnSpc>
              <a:buFont typeface="Arial" charset="0"/>
              <a:buChar char="•"/>
            </a:pPr>
            <a:r>
              <a:rPr lang="tr-TR" sz="2800" dirty="0">
                <a:latin typeface="+mn-lt"/>
              </a:rPr>
              <a:t>  </a:t>
            </a:r>
            <a:r>
              <a:rPr lang="tr-TR" sz="2400" dirty="0">
                <a:latin typeface="Arial" panose="020B0604020202020204" pitchFamily="34" charset="0"/>
                <a:cs typeface="Arial" panose="020B0604020202020204" pitchFamily="34" charset="0"/>
              </a:rPr>
              <a:t>Yüksek enerji verirler</a:t>
            </a:r>
            <a:r>
              <a:rPr lang="tr-TR" sz="2400" noProof="1" smtClean="0">
                <a:latin typeface="Arial" panose="020B0604020202020204" pitchFamily="34" charset="0"/>
                <a:cs typeface="Arial" panose="020B0604020202020204" pitchFamily="34" charset="0"/>
              </a:rPr>
              <a:t>.</a:t>
            </a:r>
          </a:p>
          <a:p>
            <a:pPr>
              <a:lnSpc>
                <a:spcPct val="80000"/>
              </a:lnSpc>
            </a:pPr>
            <a:endParaRPr lang="tr-TR" sz="2400" noProof="1" smtClean="0">
              <a:latin typeface="Arial" panose="020B0604020202020204" pitchFamily="34" charset="0"/>
              <a:cs typeface="Arial" panose="020B0604020202020204" pitchFamily="34" charset="0"/>
            </a:endParaRPr>
          </a:p>
          <a:p>
            <a:pPr>
              <a:lnSpc>
                <a:spcPct val="80000"/>
              </a:lnSpc>
              <a:buFont typeface="Arial" charset="0"/>
              <a:buChar char="•"/>
            </a:pPr>
            <a:r>
              <a:rPr lang="tr-TR" sz="2400" dirty="0" smtClean="0">
                <a:latin typeface="Arial" panose="020B0604020202020204" pitchFamily="34" charset="0"/>
                <a:cs typeface="Arial" panose="020B0604020202020204" pitchFamily="34" charset="0"/>
              </a:rPr>
              <a:t>  Hareketi az olan bireylerin yağ ve şeker içeriği yüksek besinleri aşırı tüketimi şişmanlığa yol açar. </a:t>
            </a:r>
          </a:p>
          <a:p>
            <a:pPr>
              <a:lnSpc>
                <a:spcPct val="80000"/>
              </a:lnSpc>
              <a:buFont typeface="Arial" charset="0"/>
              <a:buChar char="•"/>
            </a:pPr>
            <a:endParaRPr lang="tr-TR" sz="2800" noProof="1"/>
          </a:p>
        </p:txBody>
      </p:sp>
      <p:sp>
        <p:nvSpPr>
          <p:cNvPr id="6" name="1 Başlık"/>
          <p:cNvSpPr>
            <a:spLocks noGrp="1"/>
          </p:cNvSpPr>
          <p:nvPr>
            <p:ph type="title"/>
          </p:nvPr>
        </p:nvSpPr>
        <p:spPr>
          <a:xfrm>
            <a:off x="457200" y="274638"/>
            <a:ext cx="8229600" cy="1138138"/>
          </a:xfrm>
          <a:solidFill>
            <a:srgbClr val="D8C116"/>
          </a:solidFill>
          <a:ln>
            <a:solidFill>
              <a:srgbClr val="D8C1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0000"/>
          </a:bodyPr>
          <a:lstStyle/>
          <a:p>
            <a:pPr eaLnBrk="1" fontAlgn="auto" hangingPunct="1">
              <a:spcAft>
                <a:spcPts val="0"/>
              </a:spcAft>
              <a:defRPr/>
            </a:pP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5- YAĞ VE/VEYA ŞEKER İÇERİĞİ YÜKSEK BESİNLER </a:t>
            </a: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tr-TR"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endParaRPr lang="tr-TR"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9" name="8 Resim" descr="YAĞ.png"/>
          <p:cNvPicPr>
            <a:picLocks noChangeAspect="1"/>
          </p:cNvPicPr>
          <p:nvPr/>
        </p:nvPicPr>
        <p:blipFill>
          <a:blip r:embed="rId3" cstate="print"/>
          <a:stretch>
            <a:fillRect/>
          </a:stretch>
        </p:blipFill>
        <p:spPr>
          <a:xfrm>
            <a:off x="71406" y="2071678"/>
            <a:ext cx="2643206" cy="4500570"/>
          </a:xfrm>
          <a:prstGeom prst="rect">
            <a:avLst/>
          </a:prstGeom>
          <a:ln>
            <a:noFill/>
          </a:ln>
          <a:effectLst>
            <a:softEdge rad="112500"/>
          </a:effectLst>
        </p:spPr>
      </p:pic>
    </p:spTree>
    <p:extLst>
      <p:ext uri="{BB962C8B-B14F-4D97-AF65-F5344CB8AC3E}">
        <p14:creationId xmlns:p14="http://schemas.microsoft.com/office/powerpoint/2010/main" val="27372220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39552" y="2060848"/>
            <a:ext cx="6768752" cy="3323987"/>
          </a:xfrm>
          <a:prstGeom prst="rect">
            <a:avLst/>
          </a:prstGeom>
          <a:noFill/>
        </p:spPr>
        <p:txBody>
          <a:bodyPr wrap="square" rtlCol="0">
            <a:spAutoFit/>
          </a:bodyPr>
          <a:lstStyle/>
          <a:p>
            <a:r>
              <a:rPr lang="tr-TR" sz="2400" dirty="0" smtClean="0">
                <a:latin typeface="Arial" panose="020B0604020202020204" pitchFamily="34" charset="0"/>
                <a:cs typeface="Arial" panose="020B0604020202020204" pitchFamily="34" charset="0"/>
              </a:rPr>
              <a:t>Yetişkin </a:t>
            </a:r>
            <a:r>
              <a:rPr lang="tr-TR" sz="2400" dirty="0">
                <a:latin typeface="Arial" panose="020B0604020202020204" pitchFamily="34" charset="0"/>
                <a:cs typeface="Arial" panose="020B0604020202020204" pitchFamily="34" charset="0"/>
              </a:rPr>
              <a:t>bir bireyde vücudun %60'ı sudur. Bebeklerde ise bu oran %70'e çıkar. </a:t>
            </a:r>
            <a:endParaRPr lang="tr-TR" sz="2400" dirty="0" smtClean="0">
              <a:latin typeface="Arial" panose="020B0604020202020204" pitchFamily="34" charset="0"/>
              <a:cs typeface="Arial" panose="020B0604020202020204" pitchFamily="34" charset="0"/>
            </a:endParaRPr>
          </a:p>
          <a:p>
            <a:endParaRPr lang="tr-TR" sz="2400" dirty="0">
              <a:latin typeface="Arial" panose="020B0604020202020204" pitchFamily="34" charset="0"/>
              <a:cs typeface="Arial" panose="020B0604020202020204" pitchFamily="34" charset="0"/>
            </a:endParaRPr>
          </a:p>
          <a:p>
            <a:r>
              <a:rPr lang="tr-TR" sz="2400" dirty="0" smtClean="0">
                <a:latin typeface="Arial" panose="020B0604020202020204" pitchFamily="34" charset="0"/>
                <a:cs typeface="Arial" panose="020B0604020202020204" pitchFamily="34" charset="0"/>
              </a:rPr>
              <a:t>Vücudumuzdaki </a:t>
            </a:r>
            <a:r>
              <a:rPr lang="tr-TR" sz="2400" dirty="0">
                <a:latin typeface="Arial" panose="020B0604020202020204" pitchFamily="34" charset="0"/>
                <a:cs typeface="Arial" panose="020B0604020202020204" pitchFamily="34" charset="0"/>
              </a:rPr>
              <a:t>suyun </a:t>
            </a:r>
            <a:r>
              <a:rPr lang="tr-TR" sz="2400" b="1" dirty="0">
                <a:latin typeface="Arial" panose="020B0604020202020204" pitchFamily="34" charset="0"/>
                <a:cs typeface="Arial" panose="020B0604020202020204" pitchFamily="34" charset="0"/>
              </a:rPr>
              <a:t>%15'inin kaybı</a:t>
            </a:r>
            <a:r>
              <a:rPr lang="tr-TR" sz="2400" dirty="0">
                <a:latin typeface="Arial" panose="020B0604020202020204" pitchFamily="34" charset="0"/>
                <a:cs typeface="Arial" panose="020B0604020202020204" pitchFamily="34" charset="0"/>
              </a:rPr>
              <a:t> komaya ve yaşamın yitirilmesi ile sonuçlanabilir.</a:t>
            </a:r>
          </a:p>
          <a:p>
            <a:endParaRPr lang="tr-TR" sz="2400" dirty="0">
              <a:latin typeface="Arial" panose="020B0604020202020204" pitchFamily="34" charset="0"/>
              <a:cs typeface="Arial" panose="020B0604020202020204" pitchFamily="34" charset="0"/>
            </a:endParaRPr>
          </a:p>
          <a:p>
            <a:r>
              <a:rPr lang="tr-TR" sz="2400" dirty="0" smtClean="0">
                <a:latin typeface="Arial" panose="020B0604020202020204" pitchFamily="34" charset="0"/>
                <a:cs typeface="Arial" panose="020B0604020202020204" pitchFamily="34" charset="0"/>
              </a:rPr>
              <a:t>Yetişkin bir bireyin günde en az 2 litre (8-10 su bardağı) su içmesi yaşamsal önem taşır.</a:t>
            </a:r>
          </a:p>
          <a:p>
            <a:endParaRPr lang="tr-TR" dirty="0"/>
          </a:p>
        </p:txBody>
      </p:sp>
      <p:sp>
        <p:nvSpPr>
          <p:cNvPr id="4" name="1 Başlık"/>
          <p:cNvSpPr txBox="1">
            <a:spLocks/>
          </p:cNvSpPr>
          <p:nvPr/>
        </p:nvSpPr>
        <p:spPr>
          <a:xfrm>
            <a:off x="539552" y="404664"/>
            <a:ext cx="7632848" cy="939784"/>
          </a:xfrm>
          <a:prstGeom prst="rect">
            <a:avLst/>
          </a:prstGeom>
          <a:ln/>
        </p:spPr>
        <p:style>
          <a:lnRef idx="2">
            <a:schemeClr val="accent5"/>
          </a:lnRef>
          <a:fillRef idx="1">
            <a:schemeClr val="lt1"/>
          </a:fillRef>
          <a:effectRef idx="0">
            <a:schemeClr val="accent5"/>
          </a:effectRef>
          <a:fontRef idx="minor">
            <a:schemeClr val="dk1"/>
          </a:fontRef>
        </p:style>
        <p:txBody>
          <a:bodyPr vert="horz" lIns="91440" tIns="45720" rIns="91440" bIns="45720" rtlCol="0" anchor="ctr">
            <a:normAutofit/>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defRPr/>
            </a:pPr>
            <a:r>
              <a:rPr lang="tr-TR" sz="5400" dirty="0" smtClean="0">
                <a:ln w="18415" cmpd="sng">
                  <a:solidFill>
                    <a:srgbClr val="FFFFFF"/>
                  </a:solidFill>
                  <a:prstDash val="solid"/>
                </a:ln>
                <a:solidFill>
                  <a:srgbClr val="0070C0"/>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rPr>
              <a:t>SU</a:t>
            </a:r>
            <a:endParaRPr lang="tr-TR" sz="5400" dirty="0">
              <a:ln w="18415" cmpd="sng">
                <a:solidFill>
                  <a:srgbClr val="FFFFFF"/>
                </a:solidFill>
                <a:prstDash val="solid"/>
              </a:ln>
              <a:solidFill>
                <a:srgbClr val="0070C0"/>
              </a:solidFill>
              <a:effectLst>
                <a:outerShdw blurRad="63500" dir="3600000" algn="tl" rotWithShape="0">
                  <a:srgbClr val="000000">
                    <a:alpha val="70000"/>
                  </a:srgbClr>
                </a:outerShdw>
              </a:effectLst>
              <a:latin typeface="Arial" panose="020B0604020202020204" pitchFamily="34" charset="0"/>
              <a:cs typeface="Arial" panose="020B0604020202020204" pitchFamily="34" charset="0"/>
            </a:endParaRPr>
          </a:p>
        </p:txBody>
      </p:sp>
      <p:pic>
        <p:nvPicPr>
          <p:cNvPr id="1028" name="Picture 4" descr="water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077072"/>
            <a:ext cx="3105150" cy="2276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9725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548680"/>
            <a:ext cx="8229600" cy="2736304"/>
          </a:xfrm>
        </p:spPr>
        <p:txBody>
          <a:bodyPr>
            <a:normAutofit/>
          </a:bodyPr>
          <a:lstStyle/>
          <a:p>
            <a:pPr algn="just"/>
            <a:r>
              <a:rPr lang="tr-TR" sz="2400" dirty="0">
                <a:latin typeface="Arial" panose="020B0604020202020204" pitchFamily="34" charset="0"/>
                <a:cs typeface="Arial" panose="020B0604020202020204" pitchFamily="34" charset="0"/>
              </a:rPr>
              <a:t>Besin öğeleri vücudun gereksinmesi düzeyinde alınamadığında </a:t>
            </a:r>
            <a:r>
              <a:rPr lang="tr-TR" sz="2400" b="1" dirty="0" smtClean="0">
                <a:solidFill>
                  <a:srgbClr val="FF0000"/>
                </a:solidFill>
                <a:latin typeface="Arial" panose="020B0604020202020204" pitchFamily="34" charset="0"/>
                <a:cs typeface="Arial" panose="020B0604020202020204" pitchFamily="34" charset="0"/>
              </a:rPr>
              <a:t>Yetersiz Beslenme </a:t>
            </a:r>
            <a:r>
              <a:rPr lang="tr-TR" sz="2400" dirty="0" smtClean="0">
                <a:latin typeface="Arial" panose="020B0604020202020204" pitchFamily="34" charset="0"/>
                <a:cs typeface="Arial" panose="020B0604020202020204" pitchFamily="34" charset="0"/>
              </a:rPr>
              <a:t>oluşur.</a:t>
            </a:r>
          </a:p>
          <a:p>
            <a:pPr marL="0" indent="0" algn="just">
              <a:buNone/>
            </a:pPr>
            <a:endParaRPr lang="tr-TR" sz="2400" dirty="0" smtClean="0">
              <a:latin typeface="Arial" panose="020B0604020202020204" pitchFamily="34" charset="0"/>
              <a:cs typeface="Arial" panose="020B0604020202020204" pitchFamily="34" charset="0"/>
            </a:endParaRPr>
          </a:p>
          <a:p>
            <a:pPr algn="just"/>
            <a:r>
              <a:rPr lang="tr-TR" sz="2400" dirty="0">
                <a:latin typeface="Arial" panose="020B0604020202020204" pitchFamily="34" charset="0"/>
                <a:cs typeface="Arial" panose="020B0604020202020204" pitchFamily="34" charset="0"/>
              </a:rPr>
              <a:t>Gereğinden fazla besin tüketilirse, çok alınan bazı öğeler vücutta yağ olarak depolandığından sağlık için zararlı olur. Bu duruma </a:t>
            </a:r>
            <a:r>
              <a:rPr lang="tr-TR" sz="2400" b="1" dirty="0" smtClean="0">
                <a:solidFill>
                  <a:srgbClr val="FF0000"/>
                </a:solidFill>
                <a:latin typeface="Arial" panose="020B0604020202020204" pitchFamily="34" charset="0"/>
                <a:cs typeface="Arial" panose="020B0604020202020204" pitchFamily="34" charset="0"/>
              </a:rPr>
              <a:t>Dengesiz Beslenme</a:t>
            </a:r>
            <a:r>
              <a:rPr lang="tr-TR" sz="2400" dirty="0">
                <a:latin typeface="Arial" panose="020B0604020202020204" pitchFamily="34" charset="0"/>
                <a:cs typeface="Arial" panose="020B0604020202020204" pitchFamily="34" charset="0"/>
              </a:rPr>
              <a:t> denir.</a:t>
            </a: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1720" y="3501008"/>
            <a:ext cx="4499992" cy="3174994"/>
          </a:xfrm>
          <a:prstGeom prst="rect">
            <a:avLst/>
          </a:prstGeom>
        </p:spPr>
      </p:pic>
    </p:spTree>
    <p:extLst>
      <p:ext uri="{BB962C8B-B14F-4D97-AF65-F5344CB8AC3E}">
        <p14:creationId xmlns:p14="http://schemas.microsoft.com/office/powerpoint/2010/main" val="25155346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OBEZİTE</a:t>
            </a:r>
            <a:endParaRPr lang="tr-TR"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p:txBody>
          <a:bodyPr/>
          <a:lstStyle/>
          <a:p>
            <a:pPr marL="0" indent="0" algn="just">
              <a:buNone/>
            </a:pPr>
            <a:r>
              <a:rPr lang="tr-TR" sz="2400" dirty="0" smtClean="0">
                <a:latin typeface="Arial" panose="020B0604020202020204" pitchFamily="34" charset="0"/>
                <a:cs typeface="Arial" panose="020B0604020202020204" pitchFamily="34" charset="0"/>
              </a:rPr>
              <a:t>Vücutta fazla miktarda yağ dokusu birikmesi sonucu ortaya çıkan ve mutlaka tedavi edilmesi gereken bir </a:t>
            </a:r>
          </a:p>
          <a:p>
            <a:pPr marL="0" indent="0" algn="ctr">
              <a:buNone/>
            </a:pPr>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HASTALIKTIR</a:t>
            </a:r>
            <a:r>
              <a:rPr lang="tr-TR" sz="2400" dirty="0" smtClean="0">
                <a:solidFill>
                  <a:srgbClr val="FF0000"/>
                </a:solidFill>
                <a:latin typeface="Arial" panose="020B0604020202020204" pitchFamily="34" charset="0"/>
                <a:cs typeface="Arial" panose="020B0604020202020204" pitchFamily="34" charset="0"/>
              </a:rPr>
              <a:t>.</a:t>
            </a:r>
          </a:p>
          <a:p>
            <a:endParaRPr lang="tr-TR" dirty="0"/>
          </a:p>
        </p:txBody>
      </p:sp>
      <p:pic>
        <p:nvPicPr>
          <p:cNvPr id="2050"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3212976"/>
            <a:ext cx="3634676" cy="3398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2712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o"/>
          <p:cNvGraphicFramePr>
            <a:graphicFrameLocks noGrp="1"/>
          </p:cNvGraphicFramePr>
          <p:nvPr>
            <p:extLst/>
          </p:nvPr>
        </p:nvGraphicFramePr>
        <p:xfrm>
          <a:off x="903002" y="3356992"/>
          <a:ext cx="7358684" cy="3155630"/>
        </p:xfrm>
        <a:graphic>
          <a:graphicData uri="http://schemas.openxmlformats.org/drawingml/2006/table">
            <a:tbl>
              <a:tblPr firstRow="1" bandRow="1">
                <a:tableStyleId>{5C22544A-7EE6-4342-B048-85BDC9FD1C3A}</a:tableStyleId>
              </a:tblPr>
              <a:tblGrid>
                <a:gridCol w="3679342"/>
                <a:gridCol w="3679342"/>
              </a:tblGrid>
              <a:tr h="659078">
                <a:tc>
                  <a:txBody>
                    <a:bodyPr/>
                    <a:lstStyle/>
                    <a:p>
                      <a:r>
                        <a:rPr lang="tr-TR" dirty="0" smtClean="0">
                          <a:latin typeface="Arial" panose="020B0604020202020204" pitchFamily="34" charset="0"/>
                          <a:cs typeface="Arial" panose="020B0604020202020204" pitchFamily="34" charset="0"/>
                        </a:rPr>
                        <a:t>BEDEN KÜTLE  İNDEKSİ</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VÜCUT AĞIRLIĞININ DURUMU</a:t>
                      </a:r>
                      <a:endParaRPr lang="tr-TR" dirty="0">
                        <a:latin typeface="Arial" panose="020B0604020202020204" pitchFamily="34" charset="0"/>
                        <a:cs typeface="Arial" panose="020B0604020202020204" pitchFamily="34" charset="0"/>
                      </a:endParaRPr>
                    </a:p>
                  </a:txBody>
                  <a:tcPr/>
                </a:tc>
              </a:tr>
              <a:tr h="416092">
                <a:tc>
                  <a:txBody>
                    <a:bodyPr/>
                    <a:lstStyle/>
                    <a:p>
                      <a:r>
                        <a:rPr lang="tr-TR" dirty="0" smtClean="0">
                          <a:latin typeface="Arial" panose="020B0604020202020204" pitchFamily="34" charset="0"/>
                          <a:cs typeface="Arial" panose="020B0604020202020204" pitchFamily="34" charset="0"/>
                        </a:rPr>
                        <a:t>≤18,5</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ZAYIF</a:t>
                      </a:r>
                      <a:endParaRPr lang="tr-TR" dirty="0">
                        <a:latin typeface="Arial" panose="020B0604020202020204" pitchFamily="34" charset="0"/>
                        <a:cs typeface="Arial" panose="020B0604020202020204" pitchFamily="34" charset="0"/>
                      </a:endParaRPr>
                    </a:p>
                  </a:txBody>
                  <a:tcPr/>
                </a:tc>
              </a:tr>
              <a:tr h="416092">
                <a:tc>
                  <a:txBody>
                    <a:bodyPr/>
                    <a:lstStyle/>
                    <a:p>
                      <a:r>
                        <a:rPr lang="tr-TR" dirty="0" smtClean="0">
                          <a:latin typeface="Arial" panose="020B0604020202020204" pitchFamily="34" charset="0"/>
                          <a:cs typeface="Arial" panose="020B0604020202020204" pitchFamily="34" charset="0"/>
                        </a:rPr>
                        <a:t>18,5-24,9</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NORMAL</a:t>
                      </a:r>
                    </a:p>
                  </a:txBody>
                  <a:tcPr/>
                </a:tc>
              </a:tr>
              <a:tr h="416092">
                <a:tc>
                  <a:txBody>
                    <a:bodyPr/>
                    <a:lstStyle/>
                    <a:p>
                      <a:r>
                        <a:rPr lang="tr-TR" dirty="0" smtClean="0">
                          <a:latin typeface="Arial" panose="020B0604020202020204" pitchFamily="34" charset="0"/>
                          <a:cs typeface="Arial" panose="020B0604020202020204" pitchFamily="34" charset="0"/>
                        </a:rPr>
                        <a:t>25-29,9</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HAFİF ŞİŞMAN</a:t>
                      </a:r>
                    </a:p>
                  </a:txBody>
                  <a:tcPr/>
                </a:tc>
              </a:tr>
              <a:tr h="416092">
                <a:tc>
                  <a:txBody>
                    <a:bodyPr/>
                    <a:lstStyle/>
                    <a:p>
                      <a:r>
                        <a:rPr lang="tr-TR" dirty="0" smtClean="0">
                          <a:latin typeface="Arial" panose="020B0604020202020204" pitchFamily="34" charset="0"/>
                          <a:cs typeface="Arial" panose="020B0604020202020204" pitchFamily="34" charset="0"/>
                        </a:rPr>
                        <a:t>30-34,9</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I.</a:t>
                      </a:r>
                      <a:r>
                        <a:rPr lang="tr-TR" baseline="0" dirty="0" smtClean="0">
                          <a:latin typeface="Arial" panose="020B0604020202020204" pitchFamily="34" charset="0"/>
                          <a:cs typeface="Arial" panose="020B0604020202020204" pitchFamily="34" charset="0"/>
                        </a:rPr>
                        <a:t> DERECE OBEZ</a:t>
                      </a:r>
                      <a:endParaRPr lang="tr-TR" dirty="0" smtClean="0">
                        <a:latin typeface="Arial" panose="020B0604020202020204" pitchFamily="34" charset="0"/>
                        <a:cs typeface="Arial" panose="020B0604020202020204" pitchFamily="34" charset="0"/>
                      </a:endParaRPr>
                    </a:p>
                  </a:txBody>
                  <a:tcPr/>
                </a:tc>
              </a:tr>
              <a:tr h="416092">
                <a:tc>
                  <a:txBody>
                    <a:bodyPr/>
                    <a:lstStyle/>
                    <a:p>
                      <a:r>
                        <a:rPr lang="tr-TR" dirty="0" smtClean="0">
                          <a:latin typeface="Arial" panose="020B0604020202020204" pitchFamily="34" charset="0"/>
                          <a:cs typeface="Arial" panose="020B0604020202020204" pitchFamily="34" charset="0"/>
                        </a:rPr>
                        <a:t>35-39,9</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II. DERECE </a:t>
                      </a:r>
                      <a:r>
                        <a:rPr lang="tr-TR" baseline="0" dirty="0" smtClean="0">
                          <a:latin typeface="Arial" panose="020B0604020202020204" pitchFamily="34" charset="0"/>
                          <a:cs typeface="Arial" panose="020B0604020202020204" pitchFamily="34" charset="0"/>
                        </a:rPr>
                        <a:t>OBEZ</a:t>
                      </a:r>
                      <a:endParaRPr lang="tr-TR" dirty="0" smtClean="0">
                        <a:latin typeface="Arial" panose="020B0604020202020204" pitchFamily="34" charset="0"/>
                        <a:cs typeface="Arial" panose="020B0604020202020204" pitchFamily="34" charset="0"/>
                      </a:endParaRPr>
                    </a:p>
                  </a:txBody>
                  <a:tcPr/>
                </a:tc>
              </a:tr>
              <a:tr h="416092">
                <a:tc>
                  <a:txBody>
                    <a:bodyPr/>
                    <a:lstStyle/>
                    <a:p>
                      <a:r>
                        <a:rPr lang="tr-TR" dirty="0" smtClean="0">
                          <a:latin typeface="Arial" panose="020B0604020202020204" pitchFamily="34" charset="0"/>
                          <a:cs typeface="Arial" panose="020B0604020202020204" pitchFamily="34" charset="0"/>
                        </a:rPr>
                        <a:t>40≥</a:t>
                      </a:r>
                      <a:endParaRPr lang="tr-TR" dirty="0">
                        <a:latin typeface="Arial" panose="020B0604020202020204" pitchFamily="34" charset="0"/>
                        <a:cs typeface="Arial" panose="020B0604020202020204" pitchFamily="34" charset="0"/>
                      </a:endParaRPr>
                    </a:p>
                  </a:txBody>
                  <a:tcPr/>
                </a:tc>
                <a:tc>
                  <a:txBody>
                    <a:bodyPr/>
                    <a:lstStyle/>
                    <a:p>
                      <a:r>
                        <a:rPr lang="tr-TR" dirty="0" smtClean="0">
                          <a:latin typeface="Arial" panose="020B0604020202020204" pitchFamily="34" charset="0"/>
                          <a:cs typeface="Arial" panose="020B0604020202020204" pitchFamily="34" charset="0"/>
                        </a:rPr>
                        <a:t>III. DERECE </a:t>
                      </a:r>
                      <a:r>
                        <a:rPr lang="tr-TR" baseline="0" dirty="0" smtClean="0">
                          <a:latin typeface="Arial" panose="020B0604020202020204" pitchFamily="34" charset="0"/>
                          <a:cs typeface="Arial" panose="020B0604020202020204" pitchFamily="34" charset="0"/>
                        </a:rPr>
                        <a:t>OBEZ</a:t>
                      </a:r>
                      <a:endParaRPr lang="tr-TR" dirty="0" smtClean="0">
                        <a:latin typeface="Arial" panose="020B0604020202020204" pitchFamily="34" charset="0"/>
                        <a:cs typeface="Arial" panose="020B0604020202020204" pitchFamily="34" charset="0"/>
                      </a:endParaRPr>
                    </a:p>
                  </a:txBody>
                  <a:tcPr/>
                </a:tc>
              </a:tr>
            </a:tbl>
          </a:graphicData>
        </a:graphic>
      </p:graphicFrame>
      <p:sp>
        <p:nvSpPr>
          <p:cNvPr id="4" name="3 Metin kutusu"/>
          <p:cNvSpPr txBox="1"/>
          <p:nvPr/>
        </p:nvSpPr>
        <p:spPr>
          <a:xfrm>
            <a:off x="755576" y="1591050"/>
            <a:ext cx="6768752" cy="369332"/>
          </a:xfrm>
          <a:prstGeom prst="rect">
            <a:avLst/>
          </a:prstGeom>
          <a:noFill/>
        </p:spPr>
        <p:txBody>
          <a:bodyPr wrap="square" rtlCol="0">
            <a:spAutoFit/>
          </a:bodyPr>
          <a:lstStyle/>
          <a:p>
            <a:r>
              <a:rPr lang="tr-TR" dirty="0" smtClean="0">
                <a:latin typeface="Arial" panose="020B0604020202020204" pitchFamily="34" charset="0"/>
                <a:cs typeface="Arial" panose="020B0604020202020204" pitchFamily="34" charset="0"/>
              </a:rPr>
              <a:t>İdeal ağırlığınızı hesaplayın ve o ağırlıkta kalmaya özen gösterin.</a:t>
            </a:r>
          </a:p>
        </p:txBody>
      </p:sp>
      <p:sp>
        <p:nvSpPr>
          <p:cNvPr id="5" name="5 Başlık"/>
          <p:cNvSpPr txBox="1">
            <a:spLocks/>
          </p:cNvSpPr>
          <p:nvPr/>
        </p:nvSpPr>
        <p:spPr>
          <a:xfrm>
            <a:off x="467544" y="332656"/>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AĞIRLIK KONTROLÜ YAPIN</a:t>
            </a:r>
          </a:p>
        </p:txBody>
      </p:sp>
      <p:sp>
        <p:nvSpPr>
          <p:cNvPr id="7" name="Metin kutusu 6"/>
          <p:cNvSpPr txBox="1"/>
          <p:nvPr/>
        </p:nvSpPr>
        <p:spPr>
          <a:xfrm>
            <a:off x="2411760" y="2480122"/>
            <a:ext cx="936104" cy="584775"/>
          </a:xfrm>
          <a:prstGeom prst="rect">
            <a:avLst/>
          </a:prstGeom>
          <a:noFill/>
        </p:spPr>
        <p:txBody>
          <a:bodyPr wrap="square" rtlCol="0">
            <a:spAutoFit/>
          </a:bodyPr>
          <a:lstStyle/>
          <a:p>
            <a:r>
              <a:rPr lang="tr-TR" sz="3200" b="1" dirty="0" smtClean="0">
                <a:effectLst>
                  <a:outerShdw blurRad="38100" dist="38100" dir="2700000" algn="tl">
                    <a:srgbClr val="000000">
                      <a:alpha val="43137"/>
                    </a:srgbClr>
                  </a:outerShdw>
                </a:effectLst>
              </a:rPr>
              <a:t>BKI</a:t>
            </a:r>
            <a:endParaRPr lang="tr-TR" sz="3200" b="1" dirty="0">
              <a:effectLst>
                <a:outerShdw blurRad="38100" dist="38100" dir="2700000" algn="tl">
                  <a:srgbClr val="000000">
                    <a:alpha val="43137"/>
                  </a:srgbClr>
                </a:outerShdw>
              </a:effectLst>
            </a:endParaRPr>
          </a:p>
        </p:txBody>
      </p:sp>
      <p:sp>
        <p:nvSpPr>
          <p:cNvPr id="8" name="Eşittir 7"/>
          <p:cNvSpPr/>
          <p:nvPr/>
        </p:nvSpPr>
        <p:spPr>
          <a:xfrm>
            <a:off x="3203848" y="2561258"/>
            <a:ext cx="576064" cy="432048"/>
          </a:xfrm>
          <a:prstGeom prst="mathEqual">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tr-TR">
              <a:solidFill>
                <a:schemeClr val="tx1"/>
              </a:solidFill>
            </a:endParaRPr>
          </a:p>
        </p:txBody>
      </p:sp>
      <p:sp>
        <p:nvSpPr>
          <p:cNvPr id="9" name="Metin kutusu 8"/>
          <p:cNvSpPr txBox="1"/>
          <p:nvPr/>
        </p:nvSpPr>
        <p:spPr>
          <a:xfrm>
            <a:off x="3994964" y="2310844"/>
            <a:ext cx="1461820" cy="461665"/>
          </a:xfrm>
          <a:prstGeom prst="rect">
            <a:avLst/>
          </a:prstGeom>
          <a:noFill/>
        </p:spPr>
        <p:txBody>
          <a:bodyPr wrap="square" rtlCol="0">
            <a:spAutoFit/>
          </a:bodyPr>
          <a:lstStyle/>
          <a:p>
            <a:r>
              <a:rPr lang="tr-TR" sz="2400" b="1" dirty="0" smtClean="0"/>
              <a:t>AĞIRLIK</a:t>
            </a:r>
            <a:endParaRPr lang="tr-TR" sz="2400" b="1" dirty="0"/>
          </a:p>
        </p:txBody>
      </p:sp>
      <p:cxnSp>
        <p:nvCxnSpPr>
          <p:cNvPr id="11" name="Düz Bağlayıcı 10"/>
          <p:cNvCxnSpPr/>
          <p:nvPr/>
        </p:nvCxnSpPr>
        <p:spPr>
          <a:xfrm>
            <a:off x="3923442" y="2758275"/>
            <a:ext cx="1389812" cy="0"/>
          </a:xfrm>
          <a:prstGeom prst="line">
            <a:avLst/>
          </a:prstGeom>
        </p:spPr>
        <p:style>
          <a:lnRef idx="3">
            <a:schemeClr val="accent2"/>
          </a:lnRef>
          <a:fillRef idx="0">
            <a:schemeClr val="accent2"/>
          </a:fillRef>
          <a:effectRef idx="2">
            <a:schemeClr val="accent2"/>
          </a:effectRef>
          <a:fontRef idx="minor">
            <a:schemeClr val="tx1"/>
          </a:fontRef>
        </p:style>
      </p:cxnSp>
      <p:sp>
        <p:nvSpPr>
          <p:cNvPr id="12" name="Metin kutusu 11"/>
          <p:cNvSpPr txBox="1"/>
          <p:nvPr/>
        </p:nvSpPr>
        <p:spPr>
          <a:xfrm>
            <a:off x="4139952" y="2805596"/>
            <a:ext cx="712293" cy="461665"/>
          </a:xfrm>
          <a:prstGeom prst="rect">
            <a:avLst/>
          </a:prstGeom>
          <a:noFill/>
        </p:spPr>
        <p:txBody>
          <a:bodyPr wrap="square" rtlCol="0">
            <a:spAutoFit/>
          </a:bodyPr>
          <a:lstStyle/>
          <a:p>
            <a:r>
              <a:rPr lang="tr-TR" sz="2400" b="1" dirty="0" smtClean="0"/>
              <a:t>BOY</a:t>
            </a:r>
            <a:endParaRPr lang="tr-TR" sz="2400" b="1" dirty="0"/>
          </a:p>
        </p:txBody>
      </p:sp>
      <p:sp>
        <p:nvSpPr>
          <p:cNvPr id="13" name="Metin kutusu 12"/>
          <p:cNvSpPr txBox="1"/>
          <p:nvPr/>
        </p:nvSpPr>
        <p:spPr>
          <a:xfrm>
            <a:off x="4725874" y="2784841"/>
            <a:ext cx="360040" cy="307777"/>
          </a:xfrm>
          <a:prstGeom prst="rect">
            <a:avLst/>
          </a:prstGeom>
          <a:noFill/>
        </p:spPr>
        <p:txBody>
          <a:bodyPr wrap="square" rtlCol="0">
            <a:spAutoFit/>
          </a:bodyPr>
          <a:lstStyle/>
          <a:p>
            <a:r>
              <a:rPr lang="tr-TR" sz="1400" b="1" dirty="0" smtClean="0"/>
              <a:t>2</a:t>
            </a:r>
            <a:endParaRPr lang="tr-TR" sz="1400" b="1" dirty="0"/>
          </a:p>
        </p:txBody>
      </p:sp>
    </p:spTree>
    <p:extLst>
      <p:ext uri="{BB962C8B-B14F-4D97-AF65-F5344CB8AC3E}">
        <p14:creationId xmlns:p14="http://schemas.microsoft.com/office/powerpoint/2010/main" val="12408795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latin typeface="Arial" panose="020B0604020202020204" pitchFamily="34" charset="0"/>
                <a:cs typeface="Arial" panose="020B0604020202020204" pitchFamily="34" charset="0"/>
              </a:rPr>
              <a:t>FAST FOOD TÜKETİMİ</a:t>
            </a:r>
            <a:endParaRPr lang="tr-TR" b="1" dirty="0">
              <a:latin typeface="Arial" panose="020B0604020202020204" pitchFamily="34" charset="0"/>
              <a:cs typeface="Arial" panose="020B0604020202020204" pitchFamily="34" charset="0"/>
            </a:endParaRPr>
          </a:p>
        </p:txBody>
      </p:sp>
      <p:sp>
        <p:nvSpPr>
          <p:cNvPr id="3" name="İçerik Yer Tutucusu 2"/>
          <p:cNvSpPr>
            <a:spLocks noGrp="1"/>
          </p:cNvSpPr>
          <p:nvPr>
            <p:ph idx="1"/>
          </p:nvPr>
        </p:nvSpPr>
        <p:spPr>
          <a:xfrm>
            <a:off x="1115616" y="1600200"/>
            <a:ext cx="6048672" cy="4525963"/>
          </a:xfrm>
        </p:spPr>
        <p:txBody>
          <a:bodyPr/>
          <a:lstStyle/>
          <a:p>
            <a:pPr marL="0" indent="0" algn="just">
              <a:buNone/>
            </a:pPr>
            <a:r>
              <a:rPr lang="tr-TR" sz="2400" dirty="0" err="1" smtClean="0">
                <a:latin typeface="Arial" panose="020B0604020202020204" pitchFamily="34" charset="0"/>
                <a:cs typeface="Arial" panose="020B0604020202020204" pitchFamily="34" charset="0"/>
              </a:rPr>
              <a:t>Ortaboy</a:t>
            </a:r>
            <a:r>
              <a:rPr lang="tr-TR" sz="2400" dirty="0" smtClean="0">
                <a:latin typeface="Arial" panose="020B0604020202020204" pitchFamily="34" charset="0"/>
                <a:cs typeface="Arial" panose="020B0604020202020204" pitchFamily="34" charset="0"/>
              </a:rPr>
              <a:t> bir hamburger menü ortalama </a:t>
            </a:r>
            <a:r>
              <a:rPr lang="tr-TR" b="1" dirty="0" smtClean="0">
                <a:solidFill>
                  <a:srgbClr val="FF0000"/>
                </a:solidFill>
                <a:latin typeface="Arial" panose="020B0604020202020204" pitchFamily="34" charset="0"/>
                <a:cs typeface="Arial" panose="020B0604020202020204" pitchFamily="34" charset="0"/>
              </a:rPr>
              <a:t>1200 </a:t>
            </a:r>
            <a:r>
              <a:rPr lang="tr-TR" b="1" dirty="0" err="1" smtClean="0">
                <a:solidFill>
                  <a:srgbClr val="FF0000"/>
                </a:solidFill>
                <a:latin typeface="Arial" panose="020B0604020202020204" pitchFamily="34" charset="0"/>
                <a:cs typeface="Arial" panose="020B0604020202020204" pitchFamily="34" charset="0"/>
              </a:rPr>
              <a:t>kkal</a:t>
            </a:r>
            <a:r>
              <a:rPr lang="tr-TR" b="1" dirty="0" smtClean="0">
                <a:solidFill>
                  <a:srgbClr val="FF0000"/>
                </a:solidFill>
                <a:latin typeface="Arial" panose="020B0604020202020204" pitchFamily="34" charset="0"/>
                <a:cs typeface="Arial" panose="020B0604020202020204" pitchFamily="34" charset="0"/>
              </a:rPr>
              <a:t> </a:t>
            </a:r>
            <a:r>
              <a:rPr lang="tr-TR" sz="2400" dirty="0" smtClean="0">
                <a:latin typeface="Arial" panose="020B0604020202020204" pitchFamily="34" charset="0"/>
                <a:cs typeface="Arial" panose="020B0604020202020204" pitchFamily="34" charset="0"/>
              </a:rPr>
              <a:t>enerji içerir. Bu da ortalama yetişkin bir bireyin günlük alması gereken enerjinin ortalama 2/3’üne denktir. </a:t>
            </a:r>
          </a:p>
          <a:p>
            <a:pPr marL="0" indent="0">
              <a:buNone/>
            </a:pPr>
            <a:endParaRPr lang="tr-TR" dirty="0"/>
          </a:p>
        </p:txBody>
      </p:sp>
      <p:pic>
        <p:nvPicPr>
          <p:cNvPr id="4098" name="Picture 2" descr="obesity FAST FOOD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3645024"/>
            <a:ext cx="2592288" cy="29703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6615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p:txBody>
          <a:bodyPr>
            <a:noAutofit/>
          </a:bodyPr>
          <a:lstStyle/>
          <a:p>
            <a:r>
              <a:rPr lang="tr-TR" sz="3600" b="1" dirty="0" smtClean="0">
                <a:latin typeface="Arial" panose="020B0604020202020204" pitchFamily="34" charset="0"/>
                <a:cs typeface="Arial" panose="020B0604020202020204" pitchFamily="34" charset="0"/>
              </a:rPr>
              <a:t>FAST FOOD TÜKETİMİNİN HASTALIKLARLA İLİŞKİSİ</a:t>
            </a:r>
            <a:endParaRPr lang="tr-TR" sz="3600" b="1" dirty="0">
              <a:latin typeface="Arial" panose="020B0604020202020204" pitchFamily="34" charset="0"/>
              <a:cs typeface="Arial" panose="020B0604020202020204" pitchFamily="34" charset="0"/>
            </a:endParaRPr>
          </a:p>
        </p:txBody>
      </p:sp>
      <p:graphicFrame>
        <p:nvGraphicFramePr>
          <p:cNvPr id="5" name="4 Diyagram"/>
          <p:cNvGraphicFramePr/>
          <p:nvPr/>
        </p:nvGraphicFramePr>
        <p:xfrm>
          <a:off x="323528" y="1484784"/>
          <a:ext cx="8424936" cy="49843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0025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457200" y="274638"/>
            <a:ext cx="8229600" cy="1858218"/>
          </a:xfrm>
        </p:spPr>
        <p:txBody>
          <a:bodyPr>
            <a:normAutofit/>
          </a:bodyPr>
          <a:lstStyle/>
          <a:p>
            <a:r>
              <a:rPr lang="tr-TR" b="1" dirty="0" smtClean="0">
                <a:latin typeface="Arial" panose="020B0604020202020204" pitchFamily="34" charset="0"/>
                <a:cs typeface="Arial" panose="020B0604020202020204" pitchFamily="34" charset="0"/>
              </a:rPr>
              <a:t>OBEZİTE İLE MÜCADELE</a:t>
            </a:r>
            <a:r>
              <a:rPr lang="tr-TR" dirty="0" smtClean="0">
                <a:latin typeface="Times New Roman" panose="02020603050405020304" pitchFamily="18" charset="0"/>
                <a:cs typeface="Times New Roman" panose="02020603050405020304" pitchFamily="18" charset="0"/>
              </a:rPr>
              <a:t/>
            </a:r>
            <a:br>
              <a:rPr lang="tr-TR" dirty="0" smtClean="0">
                <a:latin typeface="Times New Roman" panose="02020603050405020304" pitchFamily="18" charset="0"/>
                <a:cs typeface="Times New Roman" panose="02020603050405020304" pitchFamily="18" charset="0"/>
              </a:rPr>
            </a:br>
            <a:endParaRPr lang="tr-TR" dirty="0">
              <a:latin typeface="Times New Roman" panose="02020603050405020304" pitchFamily="18" charset="0"/>
              <a:cs typeface="Times New Roman" panose="02020603050405020304" pitchFamily="18" charset="0"/>
            </a:endParaRPr>
          </a:p>
        </p:txBody>
      </p:sp>
      <p:sp>
        <p:nvSpPr>
          <p:cNvPr id="4" name="Metin kutusu 3"/>
          <p:cNvSpPr txBox="1"/>
          <p:nvPr/>
        </p:nvSpPr>
        <p:spPr>
          <a:xfrm>
            <a:off x="971600" y="1700808"/>
            <a:ext cx="7632848" cy="1200329"/>
          </a:xfrm>
          <a:prstGeom prst="rect">
            <a:avLst/>
          </a:prstGeom>
          <a:noFill/>
        </p:spPr>
        <p:txBody>
          <a:bodyPr wrap="square" rtlCol="0">
            <a:spAutoFit/>
          </a:bodyPr>
          <a:lstStyle/>
          <a:p>
            <a:pPr marL="342900" indent="-342900">
              <a:buFont typeface="Arial" panose="020B0604020202020204" pitchFamily="34" charset="0"/>
              <a:buChar char="•"/>
            </a:pPr>
            <a:r>
              <a:rPr lang="tr-TR" sz="2400" dirty="0" err="1" smtClean="0">
                <a:latin typeface="Arial" panose="020B0604020202020204" pitchFamily="34" charset="0"/>
                <a:cs typeface="Arial" panose="020B0604020202020204" pitchFamily="34" charset="0"/>
              </a:rPr>
              <a:t>Obezite</a:t>
            </a:r>
            <a:r>
              <a:rPr lang="tr-TR" sz="2400" dirty="0" smtClean="0">
                <a:latin typeface="Arial" panose="020B0604020202020204" pitchFamily="34" charset="0"/>
                <a:cs typeface="Arial" panose="020B0604020202020204" pitchFamily="34" charset="0"/>
              </a:rPr>
              <a:t> ile mücadele etmenin en doğru yolu </a:t>
            </a:r>
          </a:p>
          <a:p>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«Sağlıklı Beslenme ve Hareketli Yaşam» </a:t>
            </a:r>
            <a:r>
              <a:rPr lang="tr-TR" sz="2400" dirty="0" err="1" smtClean="0">
                <a:latin typeface="Arial" panose="020B0604020202020204" pitchFamily="34" charset="0"/>
                <a:cs typeface="Arial" panose="020B0604020202020204" pitchFamily="34" charset="0"/>
              </a:rPr>
              <a:t>dır</a:t>
            </a:r>
            <a:r>
              <a:rPr lang="tr-TR" sz="2400" dirty="0" smtClean="0">
                <a:latin typeface="Arial" panose="020B0604020202020204" pitchFamily="34" charset="0"/>
                <a:cs typeface="Arial" panose="020B0604020202020204" pitchFamily="34" charset="0"/>
              </a:rPr>
              <a:t>.</a:t>
            </a:r>
          </a:p>
          <a:p>
            <a:endParaRPr lang="tr-TR" sz="2400" dirty="0" smtClean="0">
              <a:latin typeface="Arial" panose="020B0604020202020204" pitchFamily="34" charset="0"/>
              <a:cs typeface="Arial" panose="020B0604020202020204" pitchFamily="34" charset="0"/>
            </a:endParaRPr>
          </a:p>
        </p:txBody>
      </p:sp>
      <p:pic>
        <p:nvPicPr>
          <p:cNvPr id="5124" name="Picture 4"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rot="21335651">
            <a:off x="1051329" y="3833081"/>
            <a:ext cx="3108446" cy="2264725"/>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İlgili resim"/>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429000"/>
            <a:ext cx="2448272" cy="299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1599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179512" y="116632"/>
            <a:ext cx="8856985" cy="6624736"/>
          </a:xfrm>
          <a:ln cmpd="tri">
            <a:noFill/>
            <a:bevel/>
          </a:ln>
          <a:effectLst>
            <a:glow rad="469900">
              <a:srgbClr val="F5A9A9">
                <a:alpha val="40000"/>
              </a:srgbClr>
            </a:glow>
            <a:outerShdw blurRad="457200" dir="5400000" sx="105000" sy="105000" algn="ctr" rotWithShape="0">
              <a:srgbClr val="000000">
                <a:alpha val="43000"/>
              </a:srgbClr>
            </a:outerShdw>
          </a:effectLst>
        </p:spPr>
        <p:style>
          <a:lnRef idx="2">
            <a:schemeClr val="accent2"/>
          </a:lnRef>
          <a:fillRef idx="1">
            <a:schemeClr val="lt1"/>
          </a:fillRef>
          <a:effectRef idx="0">
            <a:schemeClr val="accent2"/>
          </a:effectRef>
          <a:fontRef idx="minor">
            <a:schemeClr val="dk1"/>
          </a:fontRef>
        </p:style>
        <p:txBody>
          <a:bodyPr>
            <a:noAutofit/>
          </a:bodyPr>
          <a:lstStyle/>
          <a:p>
            <a:r>
              <a:rPr lang="tr-TR" sz="3600" b="1" dirty="0" smtClean="0">
                <a:latin typeface="Arial" panose="020B0604020202020204" pitchFamily="34" charset="0"/>
                <a:cs typeface="Arial" panose="020B0604020202020204" pitchFamily="34" charset="0"/>
              </a:rPr>
              <a:t>DOĞRU BİLİNEN </a:t>
            </a:r>
            <a:r>
              <a:rPr lang="tr-TR" sz="3600" b="1" dirty="0" smtClean="0">
                <a:solidFill>
                  <a:srgbClr val="C00000"/>
                </a:solidFill>
                <a:latin typeface="Arial" panose="020B0604020202020204" pitchFamily="34" charset="0"/>
                <a:cs typeface="Arial" panose="020B0604020202020204" pitchFamily="34" charset="0"/>
              </a:rPr>
              <a:t>YANLIŞLAR</a:t>
            </a:r>
            <a:br>
              <a:rPr lang="tr-TR" sz="3600" b="1" dirty="0" smtClean="0">
                <a:solidFill>
                  <a:srgbClr val="C00000"/>
                </a:solidFill>
                <a:latin typeface="Arial" panose="020B0604020202020204" pitchFamily="34" charset="0"/>
                <a:cs typeface="Arial" panose="020B0604020202020204" pitchFamily="34" charset="0"/>
              </a:rPr>
            </a:br>
            <a:r>
              <a:rPr lang="tr-TR" sz="10000" b="1" dirty="0" smtClean="0">
                <a:solidFill>
                  <a:srgbClr val="C00000"/>
                </a:solidFill>
                <a:latin typeface="Arial" panose="020B0604020202020204" pitchFamily="34" charset="0"/>
                <a:cs typeface="Arial" panose="020B0604020202020204" pitchFamily="34" charset="0"/>
              </a:rPr>
              <a:t>(</a:t>
            </a:r>
            <a:r>
              <a:rPr lang="tr-TR" sz="10000" b="1" dirty="0">
                <a:solidFill>
                  <a:srgbClr val="C00000"/>
                </a:solidFill>
                <a:latin typeface="Arial" panose="020B0604020202020204" pitchFamily="34" charset="0"/>
                <a:cs typeface="Arial" panose="020B0604020202020204" pitchFamily="34" charset="0"/>
              </a:rPr>
              <a:t>x) </a:t>
            </a:r>
            <a:r>
              <a:rPr lang="tr-TR" sz="9600" dirty="0"/>
              <a:t/>
            </a:r>
            <a:br>
              <a:rPr lang="tr-TR" sz="9600" dirty="0"/>
            </a:br>
            <a:endParaRPr lang="tr-TR" sz="3600" dirty="0">
              <a:solidFill>
                <a:srgbClr val="C00000"/>
              </a:solidFill>
              <a:latin typeface="Arial" panose="020B0604020202020204" pitchFamily="34" charset="0"/>
              <a:cs typeface="Arial" panose="020B0604020202020204" pitchFamily="34" charset="0"/>
            </a:endParaRPr>
          </a:p>
        </p:txBody>
      </p:sp>
      <p:pic>
        <p:nvPicPr>
          <p:cNvPr id="1028" name="Picture 4"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365104"/>
            <a:ext cx="4138737" cy="1959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17849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İlgili resim"/>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915901" y="1628800"/>
            <a:ext cx="2832563" cy="3705200"/>
          </a:xfrm>
          <a:prstGeom prst="rect">
            <a:avLst/>
          </a:prstGeom>
          <a:noFill/>
          <a:extLst>
            <a:ext uri="{909E8E84-426E-40DD-AFC4-6F175D3DCCD1}">
              <a14:hiddenFill xmlns:a14="http://schemas.microsoft.com/office/drawing/2010/main">
                <a:solidFill>
                  <a:srgbClr val="FFFFFF"/>
                </a:solidFill>
              </a14:hiddenFill>
            </a:ext>
          </a:extLst>
        </p:spPr>
      </p:pic>
      <p:sp>
        <p:nvSpPr>
          <p:cNvPr id="4" name="Metin Yer Tutucusu 3"/>
          <p:cNvSpPr txBox="1">
            <a:spLocks noGrp="1"/>
          </p:cNvSpPr>
          <p:nvPr>
            <p:ph type="body" idx="4294967295"/>
          </p:nvPr>
        </p:nvSpPr>
        <p:spPr>
          <a:xfrm>
            <a:off x="1259632" y="2204864"/>
            <a:ext cx="4308333" cy="3991435"/>
          </a:xfrm>
        </p:spPr>
        <p:txBody>
          <a:bodyPr>
            <a:normAutofit/>
          </a:bodyPr>
          <a:lstStyle/>
          <a:p>
            <a:pPr lvl="0" algn="just"/>
            <a:r>
              <a:rPr lang="tr-TR" sz="2400" b="1" i="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a:t>
            </a:r>
            <a:r>
              <a:rPr lang="tr-TR" sz="2400" dirty="0" smtClean="0">
                <a:latin typeface="Arial" panose="020B0604020202020204" pitchFamily="34" charset="0"/>
                <a:cs typeface="Arial" panose="020B0604020202020204" pitchFamily="34" charset="0"/>
              </a:rPr>
              <a:t>  Bireyin </a:t>
            </a:r>
            <a:r>
              <a:rPr lang="tr-TR" sz="2400" dirty="0">
                <a:latin typeface="Arial" panose="020B0604020202020204" pitchFamily="34" charset="0"/>
                <a:cs typeface="Arial" panose="020B0604020202020204" pitchFamily="34" charset="0"/>
              </a:rPr>
              <a:t>yaşına, cinsiyetine, fiziksel aktivite düzeyine, fizyolojik durumuna ve beslenme alışkanlıklarına uygun olarak yeterli ve dengeli beslenmesidir.</a:t>
            </a:r>
          </a:p>
          <a:p>
            <a:pPr marL="0" lvl="0" indent="0" algn="ctr">
              <a:buNone/>
            </a:pPr>
            <a:r>
              <a:rPr lang="tr-TR" dirty="0"/>
              <a:t>              </a:t>
            </a:r>
          </a:p>
        </p:txBody>
      </p:sp>
      <p:sp>
        <p:nvSpPr>
          <p:cNvPr id="5" name="1 Başlık"/>
          <p:cNvSpPr txBox="1">
            <a:spLocks/>
          </p:cNvSpPr>
          <p:nvPr/>
        </p:nvSpPr>
        <p:spPr>
          <a:xfrm>
            <a:off x="1259632" y="692696"/>
            <a:ext cx="7149480" cy="11430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 aç kalmak demektir.</a:t>
            </a:r>
            <a:r>
              <a:rPr lang="tr-TR" sz="3600" b="1" dirty="0" smtClean="0">
                <a:latin typeface="Arial" panose="020B0604020202020204" pitchFamily="34" charset="0"/>
                <a:cs typeface="Arial" panose="020B0604020202020204" pitchFamily="34" charset="0"/>
              </a:rPr>
              <a:t/>
            </a:r>
            <a:br>
              <a:rPr lang="tr-TR" sz="3600" b="1" dirty="0" smtClean="0">
                <a:latin typeface="Arial" panose="020B0604020202020204" pitchFamily="34" charset="0"/>
                <a:cs typeface="Arial" panose="020B0604020202020204" pitchFamily="34" charset="0"/>
              </a:rPr>
            </a:br>
            <a:endParaRPr lang="tr-TR"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1997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latin typeface="Arial" panose="020B0604020202020204" pitchFamily="34" charset="0"/>
                <a:cs typeface="Arial" panose="020B0604020202020204" pitchFamily="34" charset="0"/>
              </a:rPr>
              <a:t>DİYET KİŞİYE ÖZELDİR !</a:t>
            </a:r>
            <a:endParaRPr lang="tr-TR" b="1" dirty="0">
              <a:latin typeface="Arial" panose="020B0604020202020204" pitchFamily="34" charset="0"/>
              <a:cs typeface="Arial" panose="020B0604020202020204" pitchFamily="34" charset="0"/>
            </a:endParaRPr>
          </a:p>
        </p:txBody>
      </p:sp>
      <p:sp>
        <p:nvSpPr>
          <p:cNvPr id="3" name="İçerik Yer Tutucusu 2"/>
          <p:cNvSpPr>
            <a:spLocks noGrp="1"/>
          </p:cNvSpPr>
          <p:nvPr>
            <p:ph idx="1"/>
          </p:nvPr>
        </p:nvSpPr>
        <p:spPr/>
        <p:txBody>
          <a:bodyPr>
            <a:normAutofit/>
          </a:bodyPr>
          <a:lstStyle/>
          <a:p>
            <a:pPr marL="0" indent="0" algn="just">
              <a:buNone/>
            </a:pPr>
            <a:r>
              <a:rPr lang="tr-TR" sz="2400" dirty="0" smtClean="0">
                <a:latin typeface="Arial" panose="020B0604020202020204" pitchFamily="34" charset="0"/>
                <a:cs typeface="Arial" panose="020B0604020202020204" pitchFamily="34" charset="0"/>
              </a:rPr>
              <a:t>Diyet parmak izi gibidir. Her kişinin alması gereken enerji, besin ögeleri farklıdır. Çevreden duyulan, uzman tarafından önerilmemiş zayıflama yöntemleri genellikle kişinin sağlığını olumsuz etkileyen yöntemlerdir.</a:t>
            </a:r>
            <a:endParaRPr lang="tr-TR" sz="2400" dirty="0">
              <a:latin typeface="Arial" panose="020B0604020202020204" pitchFamily="34" charset="0"/>
              <a:cs typeface="Arial" panose="020B0604020202020204" pitchFamily="34" charset="0"/>
            </a:endParaRPr>
          </a:p>
        </p:txBody>
      </p:sp>
      <p:pic>
        <p:nvPicPr>
          <p:cNvPr id="1026" name="Picture 2" descr="finger print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078817">
            <a:off x="6385178" y="3801220"/>
            <a:ext cx="1905000" cy="2695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68995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b="1" dirty="0" smtClean="0"/>
              <a:t>Diyete başlamadan..?</a:t>
            </a:r>
            <a:endParaRPr lang="tr-TR" b="1" dirty="0"/>
          </a:p>
        </p:txBody>
      </p:sp>
      <p:sp>
        <p:nvSpPr>
          <p:cNvPr id="3" name="İçerik Yer Tutucusu 2"/>
          <p:cNvSpPr>
            <a:spLocks noGrp="1"/>
          </p:cNvSpPr>
          <p:nvPr>
            <p:ph idx="1"/>
          </p:nvPr>
        </p:nvSpPr>
        <p:spPr>
          <a:xfrm>
            <a:off x="2555776" y="1844824"/>
            <a:ext cx="5904656" cy="3816424"/>
          </a:xfrm>
        </p:spPr>
        <p:txBody>
          <a:bodyPr>
            <a:normAutofit lnSpcReduction="10000"/>
          </a:bodyPr>
          <a:lstStyle/>
          <a:p>
            <a:r>
              <a:rPr lang="tr-TR" sz="2400" dirty="0" smtClean="0">
                <a:latin typeface="Arial" panose="020B0604020202020204" pitchFamily="34" charset="0"/>
                <a:cs typeface="Arial" panose="020B0604020202020204" pitchFamily="34" charset="0"/>
              </a:rPr>
              <a:t>Diyet yapmaya </a:t>
            </a:r>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karar</a:t>
            </a:r>
            <a:r>
              <a:rPr lang="tr-TR" sz="2400" dirty="0" smtClean="0">
                <a:latin typeface="Arial" panose="020B0604020202020204" pitchFamily="34" charset="0"/>
                <a:cs typeface="Arial" panose="020B0604020202020204" pitchFamily="34" charset="0"/>
              </a:rPr>
              <a:t> vermeden diyete başlamayın.</a:t>
            </a:r>
          </a:p>
          <a:p>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Hayat tarzı değişikliği</a:t>
            </a:r>
            <a:r>
              <a:rPr lang="tr-TR" sz="2400" dirty="0" smtClean="0">
                <a:latin typeface="Arial" panose="020B0604020202020204" pitchFamily="34" charset="0"/>
                <a:cs typeface="Arial" panose="020B0604020202020204" pitchFamily="34" charset="0"/>
              </a:rPr>
              <a:t>ni kabullenmeden yapılan diyet denemeleri uzun vadede başarısızlıkla sonuçlanır. Bu da kişinin zayıflamaya olan inancını azaltır. </a:t>
            </a:r>
          </a:p>
          <a:p>
            <a:r>
              <a:rPr lang="tr-TR" sz="2400" dirty="0" smtClean="0">
                <a:latin typeface="Arial" panose="020B0604020202020204" pitchFamily="34" charset="0"/>
                <a:cs typeface="Arial" panose="020B0604020202020204" pitchFamily="34" charset="0"/>
              </a:rPr>
              <a:t>Zayıflamak için beslenmenin yanında </a:t>
            </a:r>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su tüketimi</a:t>
            </a:r>
            <a:r>
              <a:rPr lang="tr-TR" sz="2400" dirty="0" smtClean="0">
                <a:latin typeface="Arial" panose="020B0604020202020204" pitchFamily="34" charset="0"/>
                <a:cs typeface="Arial" panose="020B0604020202020204" pitchFamily="34" charset="0"/>
              </a:rPr>
              <a:t>nin önemsenmesi ve </a:t>
            </a:r>
            <a:r>
              <a:rPr lang="tr-TR" sz="2400"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hareketli yaşam </a:t>
            </a:r>
            <a:r>
              <a:rPr lang="tr-TR" sz="2400" dirty="0" err="1"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tarzı</a:t>
            </a:r>
            <a:r>
              <a:rPr lang="tr-TR" sz="2400" dirty="0" err="1" smtClean="0">
                <a:latin typeface="Arial" panose="020B0604020202020204" pitchFamily="34" charset="0"/>
                <a:cs typeface="Arial" panose="020B0604020202020204" pitchFamily="34" charset="0"/>
              </a:rPr>
              <a:t>nının</a:t>
            </a:r>
            <a:r>
              <a:rPr lang="tr-TR" sz="2400" dirty="0" smtClean="0">
                <a:latin typeface="Arial" panose="020B0604020202020204" pitchFamily="34" charset="0"/>
                <a:cs typeface="Arial" panose="020B0604020202020204" pitchFamily="34" charset="0"/>
              </a:rPr>
              <a:t> benimsemesi gerekir.</a:t>
            </a:r>
            <a:endParaRPr lang="tr-TR" sz="2400" dirty="0">
              <a:latin typeface="Arial" panose="020B0604020202020204" pitchFamily="34" charset="0"/>
              <a:cs typeface="Arial" panose="020B0604020202020204" pitchFamily="34" charset="0"/>
            </a:endParaRPr>
          </a:p>
        </p:txBody>
      </p:sp>
      <p:pic>
        <p:nvPicPr>
          <p:cNvPr id="6146" name="Picture 2" descr="decisive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62402" y="2009694"/>
            <a:ext cx="2110189" cy="34866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760377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500042"/>
            <a:ext cx="8229600"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Öğün atlarsam kilo veririm.</a:t>
            </a:r>
            <a:r>
              <a:rPr lang="tr-TR" sz="3600" b="1" dirty="0" smtClean="0">
                <a:latin typeface="Arial" panose="020B0604020202020204" pitchFamily="34" charset="0"/>
                <a:cs typeface="Arial" panose="020B0604020202020204" pitchFamily="34" charset="0"/>
              </a:rPr>
              <a:t/>
            </a:r>
            <a:br>
              <a:rPr lang="tr-TR" sz="3600" b="1" dirty="0" smtClean="0">
                <a:latin typeface="Arial" panose="020B0604020202020204" pitchFamily="34" charset="0"/>
                <a:cs typeface="Arial" panose="020B0604020202020204" pitchFamily="34" charset="0"/>
              </a:rPr>
            </a:br>
            <a:endParaRPr lang="tr-TR" sz="3600" dirty="0">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584048" y="4365105"/>
            <a:ext cx="8086724" cy="1944216"/>
          </a:xfrm>
        </p:spPr>
        <p:txBody>
          <a:bodyPr>
            <a:normAutofit/>
          </a:bodyPr>
          <a:lstStyle/>
          <a:p>
            <a:pPr lvl="0" algn="just">
              <a:buNone/>
            </a:pPr>
            <a:r>
              <a:rPr lang="tr-TR" sz="2400" dirty="0" smtClean="0">
                <a:latin typeface="Arial" pitchFamily="34" charset="0"/>
                <a:cs typeface="Arial" pitchFamily="34" charset="0"/>
              </a:rPr>
              <a:t>   Uzun süreli açlık durumunda metabolizma hızı yavaşlar ve ağırlık kaybetmek zorlaşır. Az az sık sık beslenmeniz metabolizma hızınızı arttıracağından ağırlık kaybetmenizi kolaylaştıracaktır.</a:t>
            </a:r>
          </a:p>
          <a:p>
            <a:pPr>
              <a:buNone/>
            </a:pPr>
            <a:endParaRPr lang="tr-TR" sz="2400" b="1" dirty="0" smtClean="0"/>
          </a:p>
          <a:p>
            <a:pPr>
              <a:buNone/>
            </a:pPr>
            <a:endParaRPr lang="tr-TR" sz="2400" dirty="0" smtClean="0"/>
          </a:p>
          <a:p>
            <a:endParaRPr lang="tr-TR" sz="2400" dirty="0"/>
          </a:p>
        </p:txBody>
      </p:sp>
      <p:pic>
        <p:nvPicPr>
          <p:cNvPr id="1028" name="Picture 4" descr="C:\Users\gulcin.baturay\Desktop\masaüstü\magnet\chopsticks-155276_1280.png"/>
          <p:cNvPicPr>
            <a:picLocks noChangeAspect="1" noChangeArrowheads="1"/>
          </p:cNvPicPr>
          <p:nvPr/>
        </p:nvPicPr>
        <p:blipFill>
          <a:blip r:embed="rId2"/>
          <a:srcRect/>
          <a:stretch>
            <a:fillRect/>
          </a:stretch>
        </p:blipFill>
        <p:spPr bwMode="auto">
          <a:xfrm>
            <a:off x="2000232" y="1285860"/>
            <a:ext cx="4786346" cy="240439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755576" y="464841"/>
            <a:ext cx="7344816" cy="2011354"/>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Akşam yemeğinden sonra yemek yersem kilo alırım.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611560" y="2603493"/>
            <a:ext cx="7704856" cy="1846078"/>
          </a:xfrm>
        </p:spPr>
        <p:txBody>
          <a:bodyPr>
            <a:normAutofit/>
          </a:bodyPr>
          <a:lstStyle/>
          <a:p>
            <a:pPr lvl="0" algn="just">
              <a:buNone/>
            </a:pPr>
            <a:r>
              <a:rPr lang="tr-TR" sz="2600" dirty="0" smtClean="0">
                <a:latin typeface="Arial" panose="020B0604020202020204" pitchFamily="34" charset="0"/>
                <a:cs typeface="Arial" panose="020B0604020202020204" pitchFamily="34" charset="0"/>
              </a:rPr>
              <a:t>    </a:t>
            </a:r>
            <a:r>
              <a:rPr lang="tr-TR" sz="2400" dirty="0" smtClean="0">
                <a:latin typeface="Arial" panose="020B0604020202020204" pitchFamily="34" charset="0"/>
                <a:cs typeface="Arial" panose="020B0604020202020204" pitchFamily="34" charset="0"/>
              </a:rPr>
              <a:t>Uyumadan </a:t>
            </a:r>
            <a:r>
              <a:rPr lang="tr-TR" sz="2400"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2 saat </a:t>
            </a:r>
            <a:r>
              <a:rPr lang="tr-TR" sz="2400" dirty="0" smtClean="0">
                <a:latin typeface="Arial" panose="020B0604020202020204" pitchFamily="34" charset="0"/>
                <a:cs typeface="Arial" panose="020B0604020202020204" pitchFamily="34" charset="0"/>
              </a:rPr>
              <a:t>öncesine kadar ara öğün yapmak metabolizmayı hızlandırıcı etki gösterir ve ağırlık kaybını kolaylaştırır. </a:t>
            </a:r>
          </a:p>
          <a:p>
            <a:endParaRPr lang="tr-TR" dirty="0"/>
          </a:p>
        </p:txBody>
      </p:sp>
      <p:pic>
        <p:nvPicPr>
          <p:cNvPr id="6"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4149080"/>
            <a:ext cx="3769874" cy="23484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Bitkisel çaylar içerek zayıflarım.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735532" y="4293096"/>
            <a:ext cx="7672936" cy="1471610"/>
          </a:xfrm>
        </p:spPr>
        <p:txBody>
          <a:bodyPr>
            <a:normAutofit/>
          </a:bodyPr>
          <a:lstStyle/>
          <a:p>
            <a:pPr lvl="0" algn="just">
              <a:buNone/>
            </a:pPr>
            <a:r>
              <a:rPr lang="tr-TR" sz="2400" dirty="0" smtClean="0">
                <a:latin typeface="Arial" panose="020B0604020202020204" pitchFamily="34" charset="0"/>
                <a:cs typeface="Arial" panose="020B0604020202020204" pitchFamily="34" charset="0"/>
              </a:rPr>
              <a:t>    Hiçbir bitkisel çay zayıflatmaz. Zayıflamak için uzman kişilerin hazırladığı beslenme programları uygulanmalıdır.</a:t>
            </a:r>
          </a:p>
          <a:p>
            <a:pPr algn="just"/>
            <a:endParaRPr lang="tr-TR" sz="2400" dirty="0">
              <a:latin typeface="Arial" panose="020B0604020202020204" pitchFamily="34" charset="0"/>
              <a:cs typeface="Arial" panose="020B0604020202020204" pitchFamily="34" charset="0"/>
            </a:endParaRPr>
          </a:p>
        </p:txBody>
      </p:sp>
      <p:pic>
        <p:nvPicPr>
          <p:cNvPr id="17410" name="Picture 2" descr="C:\Users\gulcin.baturay\Desktop\masaüstü\magnet\tea-1771369_1920.jpg"/>
          <p:cNvPicPr>
            <a:picLocks noChangeAspect="1" noChangeArrowheads="1"/>
          </p:cNvPicPr>
          <p:nvPr/>
        </p:nvPicPr>
        <p:blipFill>
          <a:blip r:embed="rId2" cstate="print"/>
          <a:srcRect/>
          <a:stretch>
            <a:fillRect/>
          </a:stretch>
        </p:blipFill>
        <p:spPr bwMode="auto">
          <a:xfrm>
            <a:off x="2357422" y="1571612"/>
            <a:ext cx="4106132" cy="23812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99592" y="2204864"/>
            <a:ext cx="3240360" cy="4021907"/>
          </a:xfrm>
        </p:spPr>
        <p:txBody>
          <a:bodyPr>
            <a:normAutofit/>
          </a:bodyPr>
          <a:lstStyle/>
          <a:p>
            <a:pPr marL="0" indent="0" algn="just">
              <a:buNone/>
            </a:pPr>
            <a:r>
              <a:rPr lang="tr-TR" sz="2400" dirty="0">
                <a:latin typeface="Arial" panose="020B0604020202020204" pitchFamily="34" charset="0"/>
                <a:cs typeface="Arial" panose="020B0604020202020204" pitchFamily="34" charset="0"/>
              </a:rPr>
              <a:t>S</a:t>
            </a:r>
            <a:r>
              <a:rPr lang="tr-TR" sz="2400" dirty="0" smtClean="0">
                <a:latin typeface="Arial" panose="020B0604020202020204" pitchFamily="34" charset="0"/>
                <a:cs typeface="Arial" panose="020B0604020202020204" pitchFamily="34" charset="0"/>
              </a:rPr>
              <a:t>u</a:t>
            </a:r>
            <a:r>
              <a:rPr lang="tr-TR" sz="2400" dirty="0">
                <a:latin typeface="Arial" panose="020B0604020202020204" pitchFamily="34" charset="0"/>
                <a:cs typeface="Arial" panose="020B0604020202020204" pitchFamily="34" charset="0"/>
              </a:rPr>
              <a:t>, metabolizmayı hızlandıran başlıca yöntemlerden biri olduğu </a:t>
            </a:r>
            <a:r>
              <a:rPr lang="tr-TR" sz="2400" dirty="0" smtClean="0">
                <a:latin typeface="Arial" panose="020B0604020202020204" pitchFamily="34" charset="0"/>
                <a:cs typeface="Arial" panose="020B0604020202020204" pitchFamily="34" charset="0"/>
              </a:rPr>
              <a:t>için su içmeyen kişilerde </a:t>
            </a:r>
            <a:r>
              <a:rPr lang="tr-TR" sz="2400" dirty="0">
                <a:latin typeface="Arial" panose="020B0604020202020204" pitchFamily="34" charset="0"/>
                <a:cs typeface="Arial" panose="020B0604020202020204" pitchFamily="34" charset="0"/>
              </a:rPr>
              <a:t>zamanla metabolizma hızı düşer ve ağırlık artışı meydana gelir</a:t>
            </a:r>
            <a:r>
              <a:rPr lang="tr-TR" sz="2400" dirty="0" smtClean="0">
                <a:latin typeface="Arial" panose="020B0604020202020204" pitchFamily="34" charset="0"/>
                <a:cs typeface="Arial" panose="020B0604020202020204" pitchFamily="34" charset="0"/>
              </a:rPr>
              <a:t>.</a:t>
            </a:r>
          </a:p>
          <a:p>
            <a:endParaRPr lang="tr-TR" dirty="0"/>
          </a:p>
        </p:txBody>
      </p:sp>
      <p:sp>
        <p:nvSpPr>
          <p:cNvPr id="4" name="1 Başlık"/>
          <p:cNvSpPr txBox="1">
            <a:spLocks/>
          </p:cNvSpPr>
          <p:nvPr/>
        </p:nvSpPr>
        <p:spPr>
          <a:xfrm>
            <a:off x="179512" y="332656"/>
            <a:ext cx="8507288"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Su içmeden de rahatlıkla zayıflanır.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76056" y="2204864"/>
            <a:ext cx="3053727" cy="3024336"/>
          </a:xfrm>
          <a:prstGeom prst="rect">
            <a:avLst/>
          </a:prstGeom>
        </p:spPr>
      </p:pic>
    </p:spTree>
    <p:extLst>
      <p:ext uri="{BB962C8B-B14F-4D97-AF65-F5344CB8AC3E}">
        <p14:creationId xmlns:p14="http://schemas.microsoft.com/office/powerpoint/2010/main" val="262409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228532" y="614801"/>
            <a:ext cx="6431700"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Sıcak su içmek zayıflatır.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571472" y="2500306"/>
            <a:ext cx="8229600" cy="1144718"/>
          </a:xfrm>
        </p:spPr>
        <p:txBody>
          <a:bodyPr>
            <a:noAutofit/>
          </a:bodyPr>
          <a:lstStyle/>
          <a:p>
            <a:pPr lvl="0" algn="just">
              <a:buNone/>
            </a:pPr>
            <a:r>
              <a:rPr lang="tr-TR" sz="2400" dirty="0" smtClean="0">
                <a:latin typeface="Arial" panose="020B0604020202020204" pitchFamily="34" charset="0"/>
                <a:cs typeface="Arial" panose="020B0604020202020204" pitchFamily="34" charset="0"/>
              </a:rPr>
              <a:t>   Her gün 8-10 su bardağı su içmek metabolizma hızını artıracağından ağırlık kaybetmenize yardımcı olacaktır. Suyun ısısı önemli değildir.</a:t>
            </a:r>
          </a:p>
        </p:txBody>
      </p:sp>
      <p:pic>
        <p:nvPicPr>
          <p:cNvPr id="28676" name="Picture 4" descr="C:\Users\gulcin.baturay\Desktop\masaüstü\magnet\alcohol-1869593_1920.jpg"/>
          <p:cNvPicPr>
            <a:picLocks noChangeAspect="1" noChangeArrowheads="1"/>
          </p:cNvPicPr>
          <p:nvPr/>
        </p:nvPicPr>
        <p:blipFill>
          <a:blip r:embed="rId2" cstate="print"/>
          <a:srcRect/>
          <a:stretch>
            <a:fillRect/>
          </a:stretch>
        </p:blipFill>
        <p:spPr bwMode="auto">
          <a:xfrm>
            <a:off x="857224" y="4214818"/>
            <a:ext cx="2000264" cy="2284899"/>
          </a:xfrm>
          <a:prstGeom prst="rect">
            <a:avLst/>
          </a:prstGeom>
          <a:noFill/>
        </p:spPr>
      </p:pic>
      <p:sp>
        <p:nvSpPr>
          <p:cNvPr id="7" name="6 Metin kutusu"/>
          <p:cNvSpPr txBox="1"/>
          <p:nvPr/>
        </p:nvSpPr>
        <p:spPr>
          <a:xfrm>
            <a:off x="3357554" y="4500570"/>
            <a:ext cx="5000660" cy="830997"/>
          </a:xfrm>
          <a:prstGeom prst="rect">
            <a:avLst/>
          </a:prstGeom>
          <a:noFill/>
        </p:spPr>
        <p:txBody>
          <a:bodyPr wrap="square" rtlCol="0">
            <a:spAutoFit/>
          </a:bodyPr>
          <a:lstStyle/>
          <a:p>
            <a:r>
              <a:rPr lang="tr-TR" sz="2400" dirty="0" smtClean="0">
                <a:latin typeface="Arial" panose="020B0604020202020204" pitchFamily="34" charset="0"/>
                <a:cs typeface="Arial" panose="020B0604020202020204" pitchFamily="34" charset="0"/>
              </a:rPr>
              <a:t>Limon, sirke gibi besinlerin katılmasının önemi yoktur. </a:t>
            </a:r>
            <a:endParaRPr lang="tr-TR" sz="2400" dirty="0">
              <a:latin typeface="Arial" panose="020B0604020202020204" pitchFamily="34" charset="0"/>
              <a:cs typeface="Arial" panose="020B0604020202020204" pitchFamily="34" charset="0"/>
            </a:endParaRPr>
          </a:p>
        </p:txBody>
      </p:sp>
      <p:pic>
        <p:nvPicPr>
          <p:cNvPr id="2051" name="Picture 3" descr="C:\Users\gulcin.baturay\Desktop\resim\FB_IMG_1482488955899.jpg"/>
          <p:cNvPicPr>
            <a:picLocks noChangeAspect="1" noChangeArrowheads="1"/>
          </p:cNvPicPr>
          <p:nvPr/>
        </p:nvPicPr>
        <p:blipFill>
          <a:blip r:embed="rId3"/>
          <a:srcRect/>
          <a:stretch>
            <a:fillRect/>
          </a:stretch>
        </p:blipFill>
        <p:spPr bwMode="auto">
          <a:xfrm>
            <a:off x="6660232" y="5370"/>
            <a:ext cx="2483768" cy="215292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750" fill="hold"/>
                                        <p:tgtEl>
                                          <p:spTgt spid="7"/>
                                        </p:tgtEl>
                                        <p:attrNameLst>
                                          <p:attrName>ppt_x</p:attrName>
                                        </p:attrNameLst>
                                      </p:cBhvr>
                                      <p:tavLst>
                                        <p:tav tm="0">
                                          <p:val>
                                            <p:strVal val="#ppt_x"/>
                                          </p:val>
                                        </p:tav>
                                        <p:tav tm="100000">
                                          <p:val>
                                            <p:strVal val="#ppt_x"/>
                                          </p:val>
                                        </p:tav>
                                      </p:tavLst>
                                    </p:anim>
                                    <p:anim calcmode="lin" valueType="num">
                                      <p:cBhvr additive="base">
                                        <p:cTn id="14" dur="75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water animated gif ile ilgili görsel sonucu"/>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27784" y="1340768"/>
            <a:ext cx="3528392" cy="2520280"/>
          </a:xfrm>
          <a:prstGeom prst="rect">
            <a:avLst/>
          </a:prstGeom>
          <a:noFill/>
          <a:extLst>
            <a:ext uri="{909E8E84-426E-40DD-AFC4-6F175D3DCCD1}">
              <a14:hiddenFill xmlns:a14="http://schemas.microsoft.com/office/drawing/2010/main">
                <a:solidFill>
                  <a:srgbClr val="FFFFFF"/>
                </a:solidFill>
              </a14:hiddenFill>
            </a:ext>
          </a:extLst>
        </p:spPr>
      </p:pic>
      <p:sp>
        <p:nvSpPr>
          <p:cNvPr id="3" name="Metin Yer Tutucusu 2"/>
          <p:cNvSpPr txBox="1">
            <a:spLocks noGrp="1"/>
          </p:cNvSpPr>
          <p:nvPr>
            <p:ph type="body" idx="4294967295"/>
          </p:nvPr>
        </p:nvSpPr>
        <p:spPr>
          <a:xfrm>
            <a:off x="179512" y="4293096"/>
            <a:ext cx="8653606" cy="2775685"/>
          </a:xfrm>
        </p:spPr>
        <p:txBody>
          <a:bodyPr>
            <a:normAutofit/>
          </a:bodyPr>
          <a:lstStyle/>
          <a:p>
            <a:pPr lvl="0"/>
            <a:r>
              <a:rPr lang="tr-TR" sz="2400" dirty="0">
                <a:latin typeface="Arial" panose="020B0604020202020204" pitchFamily="34" charset="0"/>
                <a:cs typeface="Arial" panose="020B0604020202020204" pitchFamily="34" charset="0"/>
              </a:rPr>
              <a:t>Su bazik özelliktedir. Mide ise asidik özellik gösterir. </a:t>
            </a:r>
            <a:r>
              <a:rPr lang="tr-TR" sz="2400" dirty="0" smtClean="0">
                <a:latin typeface="Arial" panose="020B0604020202020204" pitchFamily="34" charset="0"/>
                <a:cs typeface="Arial" panose="020B0604020202020204" pitchFamily="34" charset="0"/>
              </a:rPr>
              <a:t>Öğünlerde mideyi doldurmak için bol miktarda su </a:t>
            </a:r>
            <a:r>
              <a:rPr lang="tr-TR" sz="2400" dirty="0">
                <a:latin typeface="Arial" panose="020B0604020202020204" pitchFamily="34" charset="0"/>
                <a:cs typeface="Arial" panose="020B0604020202020204" pitchFamily="34" charset="0"/>
              </a:rPr>
              <a:t>içilmesi midenin asidik yapısını bir miktar bozuyor ve sindirimi </a:t>
            </a:r>
            <a:r>
              <a:rPr lang="tr-TR" sz="2400" dirty="0" smtClean="0">
                <a:latin typeface="Arial" panose="020B0604020202020204" pitchFamily="34" charset="0"/>
                <a:cs typeface="Arial" panose="020B0604020202020204" pitchFamily="34" charset="0"/>
              </a:rPr>
              <a:t>zorlaştırıyor. </a:t>
            </a:r>
          </a:p>
          <a:p>
            <a:pPr lvl="0"/>
            <a:r>
              <a:rPr lang="tr-TR" sz="2400" dirty="0" smtClean="0">
                <a:latin typeface="Arial" panose="020B0604020202020204" pitchFamily="34" charset="0"/>
                <a:cs typeface="Arial" panose="020B0604020202020204" pitchFamily="34" charset="0"/>
              </a:rPr>
              <a:t>Suyu mümkünse yemeklerden 15-20 </a:t>
            </a:r>
            <a:r>
              <a:rPr lang="tr-TR" sz="2400" dirty="0" err="1" smtClean="0">
                <a:latin typeface="Arial" panose="020B0604020202020204" pitchFamily="34" charset="0"/>
                <a:cs typeface="Arial" panose="020B0604020202020204" pitchFamily="34" charset="0"/>
              </a:rPr>
              <a:t>dk</a:t>
            </a:r>
            <a:r>
              <a:rPr lang="tr-TR" sz="2400" dirty="0" smtClean="0">
                <a:latin typeface="Arial" panose="020B0604020202020204" pitchFamily="34" charset="0"/>
                <a:cs typeface="Arial" panose="020B0604020202020204" pitchFamily="34" charset="0"/>
              </a:rPr>
              <a:t> önce içmek daha sağlıklı olacaktır. </a:t>
            </a:r>
            <a:endParaRPr lang="tr-TR" sz="2400" dirty="0">
              <a:latin typeface="Arial" panose="020B0604020202020204" pitchFamily="34" charset="0"/>
              <a:cs typeface="Arial" panose="020B0604020202020204" pitchFamily="34" charset="0"/>
            </a:endParaRPr>
          </a:p>
        </p:txBody>
      </p:sp>
      <p:sp>
        <p:nvSpPr>
          <p:cNvPr id="5" name="1 Başlık"/>
          <p:cNvSpPr txBox="1">
            <a:spLocks/>
          </p:cNvSpPr>
          <p:nvPr/>
        </p:nvSpPr>
        <p:spPr>
          <a:xfrm>
            <a:off x="339740" y="197768"/>
            <a:ext cx="8104480" cy="114300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İştah kesilsin diye yemeklerden hemen önce bol miktarda su içilmeli.</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41612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4005064"/>
            <a:ext cx="8229600" cy="2697163"/>
          </a:xfrm>
        </p:spPr>
        <p:txBody>
          <a:bodyPr>
            <a:normAutofit/>
          </a:bodyPr>
          <a:lstStyle/>
          <a:p>
            <a:pPr algn="just"/>
            <a:r>
              <a:rPr lang="tr-TR" sz="2400" dirty="0" smtClean="0">
                <a:latin typeface="Arial" panose="020B0604020202020204" pitchFamily="34" charset="0"/>
                <a:cs typeface="Arial" panose="020B0604020202020204" pitchFamily="34" charset="0"/>
              </a:rPr>
              <a:t>Çay ve kahve vücuttan sıvı attıran ürünlerdir. Dolayısıyla suyun yerini tutmadığı gibi vücuttan daha fazla sıvı atımına neden olur. </a:t>
            </a:r>
          </a:p>
          <a:p>
            <a:pPr algn="just"/>
            <a:r>
              <a:rPr lang="tr-TR" sz="2400" dirty="0" smtClean="0">
                <a:latin typeface="Arial" panose="020B0604020202020204" pitchFamily="34" charset="0"/>
                <a:cs typeface="Arial" panose="020B0604020202020204" pitchFamily="34" charset="0"/>
              </a:rPr>
              <a:t>Hiçbir içecek suyun yerini tutmaz. </a:t>
            </a:r>
          </a:p>
          <a:p>
            <a:pPr algn="just"/>
            <a:r>
              <a:rPr lang="tr-TR" sz="2400" dirty="0" smtClean="0">
                <a:latin typeface="Arial" panose="020B0604020202020204" pitchFamily="34" charset="0"/>
                <a:cs typeface="Arial" panose="020B0604020202020204" pitchFamily="34" charset="0"/>
              </a:rPr>
              <a:t>Her gün 2-2,5 litre su tüketmeliyiz.</a:t>
            </a:r>
            <a:endParaRPr lang="tr-TR" sz="2400" dirty="0">
              <a:latin typeface="Arial" panose="020B0604020202020204" pitchFamily="34" charset="0"/>
              <a:cs typeface="Arial" panose="020B0604020202020204" pitchFamily="34" charset="0"/>
            </a:endParaRPr>
          </a:p>
        </p:txBody>
      </p:sp>
      <p:sp>
        <p:nvSpPr>
          <p:cNvPr id="4" name="1 Başlık"/>
          <p:cNvSpPr txBox="1">
            <a:spLocks/>
          </p:cNvSpPr>
          <p:nvPr/>
        </p:nvSpPr>
        <p:spPr>
          <a:xfrm>
            <a:off x="457200" y="260648"/>
            <a:ext cx="7591872"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Çay ve kahveden bol miktarda içerek, vücudun sıvı ihtiyacı karşılanır. </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74140" y="1437456"/>
            <a:ext cx="2757991" cy="2542523"/>
          </a:xfrm>
          <a:prstGeom prst="rect">
            <a:avLst/>
          </a:prstGeom>
        </p:spPr>
      </p:pic>
    </p:spTree>
    <p:extLst>
      <p:ext uri="{BB962C8B-B14F-4D97-AF65-F5344CB8AC3E}">
        <p14:creationId xmlns:p14="http://schemas.microsoft.com/office/powerpoint/2010/main" val="268112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3789040"/>
            <a:ext cx="8229600" cy="1905075"/>
          </a:xfrm>
        </p:spPr>
        <p:txBody>
          <a:bodyPr>
            <a:normAutofit lnSpcReduction="10000"/>
          </a:bodyPr>
          <a:lstStyle/>
          <a:p>
            <a:pPr marL="0" indent="0" algn="just">
              <a:buNone/>
            </a:pPr>
            <a:r>
              <a:rPr lang="tr-TR" sz="2400" dirty="0" smtClean="0">
                <a:latin typeface="Arial" panose="020B0604020202020204" pitchFamily="34" charset="0"/>
                <a:cs typeface="Arial" panose="020B0604020202020204" pitchFamily="34" charset="0"/>
              </a:rPr>
              <a:t>Demir içeren besinlerden sonra özellikle et yemeklerinden sonra içilen çay ya da kahve vücutta demir emilimini engeller. Bu durum kansızlığa sebep olur. Çay ve kahveyi yemeklerden 30-40 dakika sonra içmek kansızlığı önlemeye yardımcı olacaktır.</a:t>
            </a:r>
            <a:endParaRPr lang="tr-TR" sz="2400" dirty="0">
              <a:latin typeface="Arial" panose="020B0604020202020204" pitchFamily="34" charset="0"/>
              <a:cs typeface="Arial" panose="020B0604020202020204" pitchFamily="34" charset="0"/>
            </a:endParaRPr>
          </a:p>
        </p:txBody>
      </p:sp>
      <p:sp>
        <p:nvSpPr>
          <p:cNvPr id="4" name="1 Başlık"/>
          <p:cNvSpPr txBox="1">
            <a:spLocks/>
          </p:cNvSpPr>
          <p:nvPr/>
        </p:nvSpPr>
        <p:spPr>
          <a:xfrm>
            <a:off x="251520" y="980728"/>
            <a:ext cx="5987008" cy="133955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Yemeklerden hemen sonra içilen çay ya da kahvenin bir zararı yoktur.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26"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21996" y="239502"/>
            <a:ext cx="2822004" cy="28220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7926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27584" y="1791140"/>
            <a:ext cx="4474840" cy="2934003"/>
          </a:xfrm>
        </p:spPr>
        <p:txBody>
          <a:bodyPr>
            <a:noAutofit/>
          </a:bodyPr>
          <a:lstStyle/>
          <a:p>
            <a:pPr marL="0" indent="0" algn="just">
              <a:buNone/>
            </a:pPr>
            <a:r>
              <a:rPr lang="tr-TR" sz="2400" dirty="0" smtClean="0">
                <a:latin typeface="Arial" panose="020B0604020202020204" pitchFamily="34" charset="0"/>
                <a:cs typeface="Arial" panose="020B0604020202020204" pitchFamily="34" charset="0"/>
              </a:rPr>
              <a:t>Gerekenden </a:t>
            </a:r>
            <a:r>
              <a:rPr lang="tr-TR" sz="2400" dirty="0">
                <a:latin typeface="Arial" panose="020B0604020202020204" pitchFamily="34" charset="0"/>
                <a:cs typeface="Arial" panose="020B0604020202020204" pitchFamily="34" charset="0"/>
              </a:rPr>
              <a:t>az sıvı tüketimi sonucu vücut kendi suyunu tutmaya çalışır ve</a:t>
            </a:r>
            <a:r>
              <a:rPr lang="tr-TR" sz="2400" b="1" dirty="0">
                <a:latin typeface="Arial" panose="020B0604020202020204" pitchFamily="34" charset="0"/>
                <a:cs typeface="Arial" panose="020B0604020202020204" pitchFamily="34" charset="0"/>
              </a:rPr>
              <a:t> </a:t>
            </a:r>
            <a:r>
              <a:rPr lang="tr-TR" sz="2400" b="1" u="sng" dirty="0">
                <a:latin typeface="Arial" panose="020B0604020202020204" pitchFamily="34" charset="0"/>
                <a:cs typeface="Arial" panose="020B0604020202020204" pitchFamily="34" charset="0"/>
              </a:rPr>
              <a:t>ödem</a:t>
            </a:r>
            <a:r>
              <a:rPr lang="tr-TR" sz="2400" dirty="0">
                <a:latin typeface="Arial" panose="020B0604020202020204" pitchFamily="34" charset="0"/>
                <a:cs typeface="Arial" panose="020B0604020202020204" pitchFamily="34" charset="0"/>
              </a:rPr>
              <a:t> gelişir. İdrara daha az çıkılır ve kan hacmi azalır. Zamanla dışkı, deri ve akciğerler yoluyla su kaybı devam ettiği için </a:t>
            </a:r>
            <a:r>
              <a:rPr lang="tr-TR" sz="2400" dirty="0" err="1">
                <a:latin typeface="Arial" panose="020B0604020202020204" pitchFamily="34" charset="0"/>
                <a:cs typeface="Arial" panose="020B0604020202020204" pitchFamily="34" charset="0"/>
              </a:rPr>
              <a:t>vucutta</a:t>
            </a:r>
            <a:r>
              <a:rPr lang="tr-TR" sz="2400" dirty="0">
                <a:latin typeface="Arial" panose="020B0604020202020204" pitchFamily="34" charset="0"/>
                <a:cs typeface="Arial" panose="020B0604020202020204" pitchFamily="34" charset="0"/>
              </a:rPr>
              <a:t> bir takım sağlık sorunlarına yol açar</a:t>
            </a:r>
            <a:r>
              <a:rPr lang="tr-TR" sz="2400" dirty="0" smtClean="0">
                <a:latin typeface="Arial" panose="020B0604020202020204" pitchFamily="34" charset="0"/>
                <a:cs typeface="Arial" panose="020B0604020202020204" pitchFamily="34" charset="0"/>
              </a:rPr>
              <a:t>.</a:t>
            </a:r>
          </a:p>
          <a:p>
            <a:pPr marL="0" indent="0">
              <a:buNone/>
            </a:pPr>
            <a:endParaRPr lang="tr-TR" sz="2400" dirty="0">
              <a:latin typeface="Arial" panose="020B0604020202020204" pitchFamily="34" charset="0"/>
              <a:cs typeface="Arial" panose="020B0604020202020204" pitchFamily="34" charset="0"/>
            </a:endParaRPr>
          </a:p>
        </p:txBody>
      </p:sp>
      <p:sp>
        <p:nvSpPr>
          <p:cNvPr id="4" name="1 Başlık"/>
          <p:cNvSpPr txBox="1">
            <a:spLocks/>
          </p:cNvSpPr>
          <p:nvPr/>
        </p:nvSpPr>
        <p:spPr>
          <a:xfrm>
            <a:off x="179512" y="260648"/>
            <a:ext cx="8303908"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Ödem varsa, su içmeyi kesmek !</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 name="Picture 2" descr="WATER DRİNK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126902" y="1791140"/>
            <a:ext cx="2985120" cy="3273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1206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71600" y="3571876"/>
            <a:ext cx="7758034" cy="714380"/>
          </a:xfrm>
        </p:spPr>
        <p:txBody>
          <a:bodyPr>
            <a:norm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Zeytinyağı kalori içermez.</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571472" y="4357694"/>
            <a:ext cx="8229600" cy="2268535"/>
          </a:xfrm>
        </p:spPr>
        <p:txBody>
          <a:bodyPr>
            <a:normAutofit/>
          </a:bodyPr>
          <a:lstStyle/>
          <a:p>
            <a:pPr lvl="0" algn="just">
              <a:buNone/>
            </a:pPr>
            <a:r>
              <a:rPr lang="tr-TR" dirty="0" smtClean="0"/>
              <a:t>    </a:t>
            </a:r>
            <a:r>
              <a:rPr lang="tr-TR" sz="2600" dirty="0" smtClean="0">
                <a:latin typeface="Arial" panose="020B0604020202020204" pitchFamily="34" charset="0"/>
                <a:cs typeface="Arial" panose="020B0604020202020204" pitchFamily="34" charset="0"/>
              </a:rPr>
              <a:t>Zeytinyağı vücudumuz için oldukça faydalıdır ancak diğer sıvı yağlar ve önerilmeyen katı yağlar kadar kalori içerir. Dolayısıyla fazla miktarda tüketilen zeytinyağı da ağırlık artışına sebep olur. </a:t>
            </a:r>
          </a:p>
        </p:txBody>
      </p:sp>
      <p:pic>
        <p:nvPicPr>
          <p:cNvPr id="27649" name="Picture 1" descr="C:\Users\gulcin.baturay\Desktop\masaüstü\magnet\olive-oil-968657_1920.jpg"/>
          <p:cNvPicPr>
            <a:picLocks noChangeAspect="1" noChangeArrowheads="1"/>
          </p:cNvPicPr>
          <p:nvPr/>
        </p:nvPicPr>
        <p:blipFill>
          <a:blip r:embed="rId2"/>
          <a:srcRect/>
          <a:stretch>
            <a:fillRect/>
          </a:stretch>
        </p:blipFill>
        <p:spPr bwMode="auto">
          <a:xfrm>
            <a:off x="0" y="0"/>
            <a:ext cx="9144000" cy="35718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Yer Tutucusu 3"/>
          <p:cNvSpPr txBox="1">
            <a:spLocks noGrp="1"/>
          </p:cNvSpPr>
          <p:nvPr>
            <p:ph type="body" idx="4294967295"/>
          </p:nvPr>
        </p:nvSpPr>
        <p:spPr>
          <a:xfrm>
            <a:off x="822397" y="2420888"/>
            <a:ext cx="4762901" cy="3709818"/>
          </a:xfrm>
        </p:spPr>
        <p:txBody>
          <a:bodyPr>
            <a:normAutofit/>
          </a:bodyPr>
          <a:lstStyle/>
          <a:p>
            <a:pPr marL="0" lvl="0" indent="0" algn="just">
              <a:buNone/>
            </a:pPr>
            <a:r>
              <a:rPr lang="tr-TR" sz="2400" dirty="0" smtClean="0">
                <a:latin typeface="Arial" panose="020B0604020202020204" pitchFamily="34" charset="0"/>
                <a:cs typeface="Arial" panose="020B0604020202020204" pitchFamily="34" charset="0"/>
              </a:rPr>
              <a:t>Yağ </a:t>
            </a:r>
            <a:r>
              <a:rPr lang="tr-TR" sz="2400" dirty="0">
                <a:latin typeface="Arial" panose="020B0604020202020204" pitchFamily="34" charset="0"/>
                <a:cs typeface="Arial" panose="020B0604020202020204" pitchFamily="34" charset="0"/>
              </a:rPr>
              <a:t>tüketimi yağda eriyen vitaminlerin (A,D,E,K) vücutta kullanılmasını sağlar. </a:t>
            </a:r>
            <a:r>
              <a:rPr lang="tr-TR" sz="2400" dirty="0" smtClean="0">
                <a:latin typeface="Arial" panose="020B0604020202020204" pitchFamily="34" charset="0"/>
                <a:cs typeface="Arial" panose="020B0604020202020204" pitchFamily="34" charset="0"/>
              </a:rPr>
              <a:t>Diyetten yağ tamamen kesildiğinde vücut yağı </a:t>
            </a:r>
            <a:r>
              <a:rPr lang="tr-TR" sz="2400" dirty="0">
                <a:latin typeface="Arial" panose="020B0604020202020204" pitchFamily="34" charset="0"/>
                <a:cs typeface="Arial" panose="020B0604020202020204" pitchFamily="34" charset="0"/>
              </a:rPr>
              <a:t>depolamaya </a:t>
            </a:r>
            <a:r>
              <a:rPr lang="tr-TR" sz="2400" dirty="0" smtClean="0">
                <a:latin typeface="Arial" panose="020B0604020202020204" pitchFamily="34" charset="0"/>
                <a:cs typeface="Arial" panose="020B0604020202020204" pitchFamily="34" charset="0"/>
              </a:rPr>
              <a:t>başlar. </a:t>
            </a:r>
          </a:p>
          <a:p>
            <a:pPr marL="0" lvl="0" indent="0" algn="just">
              <a:buNone/>
            </a:pPr>
            <a:r>
              <a:rPr lang="tr-TR" sz="2400" dirty="0" smtClean="0">
                <a:latin typeface="Arial" panose="020B0604020202020204" pitchFamily="34" charset="0"/>
                <a:cs typeface="Arial" panose="020B0604020202020204" pitchFamily="34" charset="0"/>
              </a:rPr>
              <a:t>Önerilen </a:t>
            </a:r>
            <a:r>
              <a:rPr lang="tr-TR" sz="2400" dirty="0">
                <a:latin typeface="Arial" panose="020B0604020202020204" pitchFamily="34" charset="0"/>
                <a:cs typeface="Arial" panose="020B0604020202020204" pitchFamily="34" charset="0"/>
              </a:rPr>
              <a:t>miktarlarda tüketmeniz vücudunuzun ihtiyacınızı karşılamakta yeterli olacaktır</a:t>
            </a:r>
            <a:r>
              <a:rPr lang="tr-TR" sz="2400" dirty="0" smtClean="0">
                <a:latin typeface="Arial" panose="020B0604020202020204" pitchFamily="34" charset="0"/>
                <a:cs typeface="Arial" panose="020B0604020202020204" pitchFamily="34" charset="0"/>
              </a:rPr>
              <a:t>. </a:t>
            </a:r>
            <a:endParaRPr lang="tr-TR" sz="2400" dirty="0">
              <a:latin typeface="Arial" panose="020B0604020202020204" pitchFamily="34" charset="0"/>
              <a:cs typeface="Arial" panose="020B0604020202020204" pitchFamily="34" charset="0"/>
            </a:endParaRPr>
          </a:p>
        </p:txBody>
      </p:sp>
      <p:sp>
        <p:nvSpPr>
          <p:cNvPr id="5" name="1 Başlık"/>
          <p:cNvSpPr txBox="1">
            <a:spLocks/>
          </p:cNvSpPr>
          <p:nvPr/>
        </p:nvSpPr>
        <p:spPr>
          <a:xfrm>
            <a:off x="822397" y="476672"/>
            <a:ext cx="5405787" cy="714380"/>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Zayıflamak için yağı tamamen kestim.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268" name="Picture 4" descr="decisive animated gif ile ilgili görsel sonucu"/>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2564904"/>
            <a:ext cx="2424583" cy="30175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4012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75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75656" y="274638"/>
            <a:ext cx="6696744"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Meyve, diyette sınırsız tüketilebilir.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1115616" y="1916832"/>
            <a:ext cx="7272808" cy="1180727"/>
          </a:xfrm>
        </p:spPr>
        <p:txBody>
          <a:bodyPr>
            <a:normAutofit lnSpcReduction="10000"/>
          </a:bodyPr>
          <a:lstStyle/>
          <a:p>
            <a:pPr lvl="0">
              <a:buNone/>
            </a:pPr>
            <a:r>
              <a:rPr lang="tr-TR" sz="2400" dirty="0" smtClean="0">
                <a:latin typeface="Arial" panose="020B0604020202020204" pitchFamily="34" charset="0"/>
                <a:cs typeface="Arial" panose="020B0604020202020204" pitchFamily="34" charset="0"/>
              </a:rPr>
              <a:t>    Meyve tüketimi sağlıklı olmasının yanında günlük önerilen miktardan fazla tüketimi ağırlık artışına sebep olur.</a:t>
            </a:r>
          </a:p>
          <a:p>
            <a:endParaRPr lang="tr-TR" sz="2400" dirty="0">
              <a:latin typeface="Arial" panose="020B0604020202020204" pitchFamily="34" charset="0"/>
              <a:cs typeface="Arial" panose="020B0604020202020204" pitchFamily="34" charset="0"/>
            </a:endParaRPr>
          </a:p>
        </p:txBody>
      </p:sp>
      <p:pic>
        <p:nvPicPr>
          <p:cNvPr id="25601" name="Picture 1" descr="C:\Users\gulcin.baturay\Desktop\masaüstü\magnet\horizontal-1155878_1920.jpg"/>
          <p:cNvPicPr>
            <a:picLocks noChangeAspect="1" noChangeArrowheads="1"/>
          </p:cNvPicPr>
          <p:nvPr/>
        </p:nvPicPr>
        <p:blipFill>
          <a:blip r:embed="rId2" cstate="print"/>
          <a:srcRect/>
          <a:stretch>
            <a:fillRect/>
          </a:stretch>
        </p:blipFill>
        <p:spPr bwMode="auto">
          <a:xfrm>
            <a:off x="1714480" y="3214686"/>
            <a:ext cx="5572164" cy="3451871"/>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Taze meyve suyu çok faydalıdır.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457200" y="4286256"/>
            <a:ext cx="8229600" cy="1839907"/>
          </a:xfrm>
        </p:spPr>
        <p:txBody>
          <a:bodyPr>
            <a:noAutofit/>
          </a:bodyPr>
          <a:lstStyle/>
          <a:p>
            <a:pPr lvl="0" algn="just">
              <a:buNone/>
            </a:pPr>
            <a:r>
              <a:rPr lang="tr-TR" sz="2400" dirty="0" smtClean="0">
                <a:latin typeface="Arial" panose="020B0604020202020204" pitchFamily="34" charset="0"/>
                <a:cs typeface="Arial" panose="020B0604020202020204" pitchFamily="34" charset="0"/>
              </a:rPr>
              <a:t>    1 su bardağı meyve suyu 2-3 porsiyon meyve içermektedir. Fazla miktarda meyve suyu tüketimi ağırlık artışına sebep olabilir. Taze sıkılmış meyve suyu yerine meyvenin kendisini tüketmeniz daha sağlıklı bir seçim olacaktır.</a:t>
            </a:r>
          </a:p>
          <a:p>
            <a:pPr algn="just"/>
            <a:endParaRPr lang="tr-TR" sz="2400" dirty="0">
              <a:latin typeface="Arial" panose="020B0604020202020204" pitchFamily="34" charset="0"/>
              <a:cs typeface="Arial" panose="020B0604020202020204" pitchFamily="34" charset="0"/>
            </a:endParaRPr>
          </a:p>
        </p:txBody>
      </p:sp>
      <p:pic>
        <p:nvPicPr>
          <p:cNvPr id="26625" name="Picture 1" descr="C:\Users\gulcin.baturay\Desktop\masaüstü\magnet\fruits-465832_1920.jpg"/>
          <p:cNvPicPr>
            <a:picLocks noChangeAspect="1" noChangeArrowheads="1"/>
          </p:cNvPicPr>
          <p:nvPr/>
        </p:nvPicPr>
        <p:blipFill>
          <a:blip r:embed="rId2" cstate="print"/>
          <a:srcRect/>
          <a:stretch>
            <a:fillRect/>
          </a:stretch>
        </p:blipFill>
        <p:spPr bwMode="auto">
          <a:xfrm>
            <a:off x="2285984" y="1500174"/>
            <a:ext cx="4572032" cy="240835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71600" y="961537"/>
            <a:ext cx="7560840"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Turşu çok besleyicidir.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3507769" y="2722062"/>
            <a:ext cx="5236614" cy="2291114"/>
          </a:xfrm>
        </p:spPr>
        <p:txBody>
          <a:bodyPr>
            <a:normAutofit fontScale="85000" lnSpcReduction="20000"/>
          </a:bodyPr>
          <a:lstStyle/>
          <a:p>
            <a:pPr lvl="0">
              <a:buNone/>
            </a:pPr>
            <a:r>
              <a:rPr lang="tr-TR" sz="2800" dirty="0" smtClean="0"/>
              <a:t>     </a:t>
            </a:r>
            <a:r>
              <a:rPr lang="tr-TR" sz="2800" dirty="0" smtClean="0">
                <a:solidFill>
                  <a:schemeClr val="tx1">
                    <a:lumMod val="95000"/>
                    <a:lumOff val="5000"/>
                  </a:schemeClr>
                </a:solidFill>
                <a:latin typeface="Arial" panose="020B0604020202020204" pitchFamily="34" charset="0"/>
                <a:cs typeface="Arial" panose="020B0604020202020204" pitchFamily="34" charset="0"/>
              </a:rPr>
              <a:t>Turşunun besleyici değeri çok azdır. Turşuluk sebzeler genellikle %15lik tuzlu salamura içerisinde saklanır. Bu şekilde hazırlanan besinlerde fazla miktarda tuz bulunduğundan tansiyon hastaları tüketmemelidir.</a:t>
            </a:r>
          </a:p>
          <a:p>
            <a:endParaRPr lang="tr-TR"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1600" y="2699301"/>
            <a:ext cx="2713979" cy="206358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7544" y="248072"/>
            <a:ext cx="8136904" cy="1143000"/>
          </a:xfrm>
        </p:spPr>
        <p:txBody>
          <a:bodyPr/>
          <a:lstStyle/>
          <a:p>
            <a:pPr algn="just"/>
            <a:r>
              <a:rPr lang="tr-TR" dirty="0" smtClean="0"/>
              <a:t> </a:t>
            </a:r>
            <a:r>
              <a:rPr lang="tr-TR" sz="36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Yumurta kolesterolü yükseltir.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611560" y="1556792"/>
            <a:ext cx="7776864" cy="1180727"/>
          </a:xfrm>
        </p:spPr>
        <p:txBody>
          <a:bodyPr>
            <a:normAutofit lnSpcReduction="10000"/>
          </a:bodyPr>
          <a:lstStyle/>
          <a:p>
            <a:pPr marL="0" lvl="0" indent="0" algn="just">
              <a:buNone/>
            </a:pPr>
            <a:r>
              <a:rPr lang="tr-TR" sz="2400" dirty="0" smtClean="0">
                <a:latin typeface="Arial" panose="020B0604020202020204" pitchFamily="34" charset="0"/>
                <a:cs typeface="Arial" panose="020B0604020202020204" pitchFamily="34" charset="0"/>
              </a:rPr>
              <a:t>Yumurta sarısı yüksek kolesterol içermesine karşın doymamış yağları da içerdiğinden kolesterol yükseltici etkisi kırmızı etten azdır.</a:t>
            </a:r>
          </a:p>
          <a:p>
            <a:pPr algn="just"/>
            <a:endParaRPr lang="tr-TR" dirty="0"/>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1720" y="3068960"/>
            <a:ext cx="4608512" cy="317795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39552" y="989856"/>
            <a:ext cx="5112568"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Mucize diyetlerle kısa sürede zayıflarım.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427922" y="3212976"/>
            <a:ext cx="8404510" cy="3129211"/>
          </a:xfrm>
        </p:spPr>
        <p:txBody>
          <a:bodyPr>
            <a:normAutofit/>
          </a:bodyPr>
          <a:lstStyle/>
          <a:p>
            <a:pPr algn="just"/>
            <a:r>
              <a:rPr lang="tr-TR" sz="2400" dirty="0" smtClean="0">
                <a:latin typeface="Arial" panose="020B0604020202020204" pitchFamily="34" charset="0"/>
                <a:cs typeface="Arial" panose="020B0604020202020204" pitchFamily="34" charset="0"/>
              </a:rPr>
              <a:t>Bu tür diyetlerin; vücuttan yağ kitlesinin değil kas kitlesinin kaybedilmesi, bağışıklık sisteminin zayıflaması, vücutta su kaybı nedeniyle böbrek fonksiyon bozukluklarına yol açması gibi pek çok yan etkisi vardır. </a:t>
            </a:r>
          </a:p>
          <a:p>
            <a:pPr algn="just"/>
            <a:endParaRPr lang="tr-TR" sz="2400" dirty="0" smtClean="0">
              <a:latin typeface="Arial" panose="020B0604020202020204" pitchFamily="34" charset="0"/>
              <a:cs typeface="Arial" panose="020B0604020202020204" pitchFamily="34" charset="0"/>
            </a:endParaRPr>
          </a:p>
          <a:p>
            <a:pPr algn="just"/>
            <a:r>
              <a:rPr lang="tr-TR" sz="2400" dirty="0" smtClean="0">
                <a:latin typeface="Arial" panose="020B0604020202020204" pitchFamily="34" charset="0"/>
                <a:cs typeface="Arial" panose="020B0604020202020204" pitchFamily="34" charset="0"/>
              </a:rPr>
              <a:t>Bu diyetler sağlığınızı zora soktuğu gibi genelde verilen kiloların fazlasıyla geri alınmasıyla sonuçlanır.</a:t>
            </a:r>
          </a:p>
          <a:p>
            <a:endParaRPr lang="tr-TR" dirty="0">
              <a:latin typeface="Arial" panose="020B0604020202020204" pitchFamily="34" charset="0"/>
              <a:cs typeface="Arial" panose="020B0604020202020204" pitchFamily="34" charset="0"/>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2160" y="404664"/>
            <a:ext cx="2722441" cy="230425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67544" y="4509120"/>
            <a:ext cx="8229600" cy="2088232"/>
          </a:xfrm>
        </p:spPr>
        <p:txBody>
          <a:bodyPr>
            <a:normAutofit/>
          </a:bodyPr>
          <a:lstStyle/>
          <a:p>
            <a:pPr algn="just"/>
            <a:r>
              <a:rPr lang="tr-TR" sz="2400" dirty="0" smtClean="0">
                <a:latin typeface="Arial" panose="020B0604020202020204" pitchFamily="34" charset="0"/>
                <a:cs typeface="Arial" panose="020B0604020202020204" pitchFamily="34" charset="0"/>
              </a:rPr>
              <a:t>Şok diyetler kalorisi olması gerekenden çok aza indirgenmiş diyetlerdir.</a:t>
            </a:r>
          </a:p>
          <a:p>
            <a:pPr algn="just"/>
            <a:r>
              <a:rPr lang="tr-TR" sz="2400" dirty="0" smtClean="0">
                <a:latin typeface="Arial" panose="020B0604020202020204" pitchFamily="34" charset="0"/>
                <a:cs typeface="Arial" panose="020B0604020202020204" pitchFamily="34" charset="0"/>
              </a:rPr>
              <a:t>Vücudun ihtiyacı olan besin ve besin ögelerinin yeterli miktarda alınmamasına sebep olur.</a:t>
            </a:r>
          </a:p>
          <a:p>
            <a:endParaRPr lang="tr-TR" dirty="0"/>
          </a:p>
        </p:txBody>
      </p:sp>
      <p:sp>
        <p:nvSpPr>
          <p:cNvPr id="6" name="1 Başlık"/>
          <p:cNvSpPr txBox="1">
            <a:spLocks/>
          </p:cNvSpPr>
          <p:nvPr/>
        </p:nvSpPr>
        <p:spPr>
          <a:xfrm>
            <a:off x="143508" y="692696"/>
            <a:ext cx="8856984" cy="98171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Hızlı ağırlık kaybetmek hızlı sağlığa kavuşmaktır.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085" y="1916832"/>
            <a:ext cx="6400485" cy="2448272"/>
          </a:xfrm>
          <a:prstGeom prst="rect">
            <a:avLst/>
          </a:prstGeom>
        </p:spPr>
      </p:pic>
    </p:spTree>
    <p:extLst>
      <p:ext uri="{BB962C8B-B14F-4D97-AF65-F5344CB8AC3E}">
        <p14:creationId xmlns:p14="http://schemas.microsoft.com/office/powerpoint/2010/main" val="3644520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75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ulcin.baturay\Desktop\masaüstü\magnet\tape-403586_1920.jpg"/>
          <p:cNvPicPr>
            <a:picLocks noChangeAspect="1" noChangeArrowheads="1"/>
          </p:cNvPicPr>
          <p:nvPr/>
        </p:nvPicPr>
        <p:blipFill>
          <a:blip r:embed="rId2" cstate="print"/>
          <a:srcRect/>
          <a:stretch>
            <a:fillRect/>
          </a:stretch>
        </p:blipFill>
        <p:spPr bwMode="auto">
          <a:xfrm>
            <a:off x="1977459" y="428604"/>
            <a:ext cx="7166541" cy="3857652"/>
          </a:xfrm>
          <a:prstGeom prst="rect">
            <a:avLst/>
          </a:prstGeom>
          <a:noFill/>
        </p:spPr>
      </p:pic>
      <p:sp>
        <p:nvSpPr>
          <p:cNvPr id="2" name="1 Başlık"/>
          <p:cNvSpPr>
            <a:spLocks noGrp="1"/>
          </p:cNvSpPr>
          <p:nvPr>
            <p:ph type="title"/>
          </p:nvPr>
        </p:nvSpPr>
        <p:spPr>
          <a:xfrm>
            <a:off x="0" y="642918"/>
            <a:ext cx="8229600" cy="1143000"/>
          </a:xfrm>
        </p:spPr>
        <p:txBody>
          <a:bodyPr>
            <a:normAutofit fontScale="90000"/>
          </a:bodyPr>
          <a:lstStyle/>
          <a:p>
            <a:pPr algn="just"/>
            <a:r>
              <a:rPr lang="tr-TR" b="1" dirty="0" smtClean="0">
                <a:solidFill>
                  <a:srgbClr val="FF0000"/>
                </a:solidFill>
                <a:effectLst>
                  <a:outerShdw blurRad="38100" dist="38100" dir="2700000" algn="tl">
                    <a:srgbClr val="000000">
                      <a:alpha val="43137"/>
                    </a:srgbClr>
                  </a:outerShdw>
                </a:effectLst>
              </a:rPr>
              <a:t>(X)</a:t>
            </a:r>
            <a:r>
              <a:rPr lang="tr-TR" b="1" dirty="0" smtClean="0"/>
              <a:t> </a:t>
            </a:r>
            <a:r>
              <a:rPr lang="tr-TR" sz="40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a:t>
            </a:r>
            <a:r>
              <a:rPr lang="tr-TR" sz="4000" b="1" i="1" u="sng"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light</a:t>
            </a:r>
            <a:r>
              <a:rPr lang="tr-TR" b="1" i="1" u="sng" dirty="0" smtClean="0">
                <a:effectLst>
                  <a:outerShdw blurRad="38100" dist="38100" dir="2700000" algn="tl">
                    <a:srgbClr val="000000">
                      <a:alpha val="43137"/>
                    </a:srgbClr>
                  </a:outerShdw>
                </a:effectLst>
              </a:rPr>
              <a:t> ürünler sınırsız tüketilebilir.</a:t>
            </a:r>
            <a:r>
              <a:rPr lang="tr-TR" dirty="0" smtClean="0"/>
              <a:t/>
            </a:r>
            <a:br>
              <a:rPr lang="tr-TR" dirty="0" smtClean="0"/>
            </a:br>
            <a:endParaRPr lang="tr-TR" dirty="0"/>
          </a:p>
        </p:txBody>
      </p:sp>
      <p:sp>
        <p:nvSpPr>
          <p:cNvPr id="3" name="2 İçerik Yer Tutucusu"/>
          <p:cNvSpPr>
            <a:spLocks noGrp="1"/>
          </p:cNvSpPr>
          <p:nvPr>
            <p:ph idx="1"/>
          </p:nvPr>
        </p:nvSpPr>
        <p:spPr>
          <a:xfrm>
            <a:off x="285720" y="4869160"/>
            <a:ext cx="8229600" cy="1317334"/>
          </a:xfrm>
        </p:spPr>
        <p:txBody>
          <a:bodyPr/>
          <a:lstStyle/>
          <a:p>
            <a:pPr lvl="0">
              <a:buNone/>
            </a:pPr>
            <a:r>
              <a:rPr lang="tr-TR" sz="2400" dirty="0" smtClean="0">
                <a:latin typeface="Arial" panose="020B0604020202020204" pitchFamily="34" charset="0"/>
                <a:cs typeface="Arial" panose="020B0604020202020204" pitchFamily="34" charset="0"/>
              </a:rPr>
              <a:t>    Diyet/</a:t>
            </a:r>
            <a:r>
              <a:rPr lang="tr-TR" sz="2400" dirty="0" err="1" smtClean="0">
                <a:latin typeface="Arial" panose="020B0604020202020204" pitchFamily="34" charset="0"/>
                <a:cs typeface="Arial" panose="020B0604020202020204" pitchFamily="34" charset="0"/>
              </a:rPr>
              <a:t>light</a:t>
            </a:r>
            <a:r>
              <a:rPr lang="tr-TR" sz="2400" dirty="0" smtClean="0">
                <a:latin typeface="Arial" panose="020B0604020202020204" pitchFamily="34" charset="0"/>
                <a:cs typeface="Arial" panose="020B0604020202020204" pitchFamily="34" charset="0"/>
              </a:rPr>
              <a:t> ürünler kalorisi azaltılmış olsa da kalori içerir. Bu ürünlerin fazla tüketimi de ağırlık artışına sebep olur.</a:t>
            </a:r>
          </a:p>
          <a:p>
            <a:endParaRPr lang="tr-T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9497" y="457201"/>
            <a:ext cx="8765006" cy="1143000"/>
          </a:xfrm>
        </p:spPr>
        <p:txBody>
          <a:bodyPr>
            <a:noAutofit/>
          </a:bodyPr>
          <a:lstStyle/>
          <a:p>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Zayıflamak için ekmeği kesmeliyim.</a:t>
            </a:r>
            <a:r>
              <a:rPr lang="tr-TR" sz="3600" dirty="0" smtClean="0">
                <a:latin typeface="Arial" panose="020B0604020202020204" pitchFamily="34" charset="0"/>
                <a:cs typeface="Arial" panose="020B0604020202020204" pitchFamily="34" charset="0"/>
              </a:rPr>
              <a:t/>
            </a:r>
            <a:br>
              <a:rPr lang="tr-TR" sz="3600" dirty="0" smtClean="0">
                <a:latin typeface="Arial" panose="020B0604020202020204" pitchFamily="34" charset="0"/>
                <a:cs typeface="Arial" panose="020B0604020202020204" pitchFamily="34" charset="0"/>
              </a:rPr>
            </a:br>
            <a:endParaRPr lang="tr-TR" sz="3600" dirty="0">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457200" y="1600201"/>
            <a:ext cx="8229600" cy="1036711"/>
          </a:xfrm>
        </p:spPr>
        <p:txBody>
          <a:bodyPr/>
          <a:lstStyle/>
          <a:p>
            <a:pPr lvl="0" algn="just">
              <a:buNone/>
            </a:pPr>
            <a:r>
              <a:rPr lang="tr-TR" dirty="0" smtClean="0"/>
              <a:t>    </a:t>
            </a:r>
            <a:r>
              <a:rPr lang="tr-TR" sz="2400" dirty="0" smtClean="0">
                <a:latin typeface="Arial" panose="020B0604020202020204" pitchFamily="34" charset="0"/>
                <a:cs typeface="Arial" panose="020B0604020202020204" pitchFamily="34" charset="0"/>
              </a:rPr>
              <a:t>Ekmek vitamin ve lif kaynağı olması dolayısıyla önerilen miktarda ekmek tüketiminin hiçbir zararı yoktur. </a:t>
            </a:r>
          </a:p>
          <a:p>
            <a:pPr algn="just"/>
            <a:endParaRPr lang="tr-TR" dirty="0"/>
          </a:p>
        </p:txBody>
      </p:sp>
      <p:pic>
        <p:nvPicPr>
          <p:cNvPr id="3074" name="Picture 2" descr="C:\Users\gulcin.baturay\Desktop\masaüstü\magnet\bread-534574_1920.jpg"/>
          <p:cNvPicPr>
            <a:picLocks noChangeAspect="1" noChangeArrowheads="1"/>
          </p:cNvPicPr>
          <p:nvPr/>
        </p:nvPicPr>
        <p:blipFill>
          <a:blip r:embed="rId2" cstate="print"/>
          <a:srcRect/>
          <a:stretch>
            <a:fillRect/>
          </a:stretch>
        </p:blipFill>
        <p:spPr bwMode="auto">
          <a:xfrm>
            <a:off x="1115616" y="2924944"/>
            <a:ext cx="6858048" cy="274143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500034" y="642918"/>
            <a:ext cx="8229600" cy="1143000"/>
          </a:xfrm>
        </p:spPr>
        <p:txBody>
          <a:bodyPr>
            <a:noAutofit/>
          </a:bodyPr>
          <a:lstStyle/>
          <a:p>
            <a:pPr algn="just"/>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Kızartılmış ekmek </a:t>
            </a:r>
            <a:r>
              <a:rPr lang="tr-TR" sz="3600" b="1" i="1" u="sng"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light</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ekmektir.</a:t>
            </a:r>
            <a:r>
              <a:rPr lang="tr-TR" sz="3600" dirty="0" smtClean="0">
                <a:latin typeface="Arial" panose="020B0604020202020204" pitchFamily="34" charset="0"/>
                <a:cs typeface="Arial" panose="020B0604020202020204" pitchFamily="34" charset="0"/>
              </a:rPr>
              <a:t/>
            </a:r>
            <a:br>
              <a:rPr lang="tr-TR" sz="3600" dirty="0" smtClean="0">
                <a:latin typeface="Arial" panose="020B0604020202020204" pitchFamily="34" charset="0"/>
                <a:cs typeface="Arial" panose="020B0604020202020204" pitchFamily="34" charset="0"/>
              </a:rPr>
            </a:br>
            <a:endParaRPr lang="tr-TR" sz="3600" dirty="0">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578587" y="1456701"/>
            <a:ext cx="8072494" cy="2000264"/>
          </a:xfrm>
        </p:spPr>
        <p:txBody>
          <a:bodyPr>
            <a:normAutofit lnSpcReduction="10000"/>
          </a:bodyPr>
          <a:lstStyle/>
          <a:p>
            <a:pPr lvl="0" algn="just">
              <a:buNone/>
            </a:pPr>
            <a:r>
              <a:rPr lang="tr-TR" dirty="0" smtClean="0">
                <a:latin typeface="Arial" panose="020B0604020202020204" pitchFamily="34" charset="0"/>
                <a:cs typeface="Arial" panose="020B0604020202020204" pitchFamily="34" charset="0"/>
              </a:rPr>
              <a:t>   </a:t>
            </a:r>
            <a:r>
              <a:rPr lang="tr-TR" sz="2400" dirty="0" smtClean="0">
                <a:latin typeface="Arial" panose="020B0604020202020204" pitchFamily="34" charset="0"/>
                <a:cs typeface="Arial" panose="020B0604020202020204" pitchFamily="34" charset="0"/>
              </a:rPr>
              <a:t>Ekmeği kızartmakla kızartmamak arasında hiçbir kalori farkı olmaz. Kızarmış ekmeğin hacmi küçük olduğundan bireyin daha fazla ekmek yemesine sebep olabilir. Ağırlık kontrolünde ekmeğin kızarmış veya kızarmamış olması değil tüketildiği miktar önemlidir.</a:t>
            </a:r>
          </a:p>
          <a:p>
            <a:endParaRPr lang="tr-TR" dirty="0"/>
          </a:p>
        </p:txBody>
      </p:sp>
      <p:pic>
        <p:nvPicPr>
          <p:cNvPr id="4098" name="Picture 2" descr="C:\Users\gulcin.baturay\Desktop\masaüstü\magnet\toaster-1311209_1920.jpg"/>
          <p:cNvPicPr>
            <a:picLocks noChangeAspect="1" noChangeArrowheads="1"/>
          </p:cNvPicPr>
          <p:nvPr/>
        </p:nvPicPr>
        <p:blipFill>
          <a:blip r:embed="rId2" cstate="print"/>
          <a:srcRect/>
          <a:stretch>
            <a:fillRect/>
          </a:stretch>
        </p:blipFill>
        <p:spPr bwMode="auto">
          <a:xfrm>
            <a:off x="0" y="3452638"/>
            <a:ext cx="7215206" cy="340536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Autofit/>
          </a:body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Et veya kemik suyu besleyicidir.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3" name="2 İçerik Yer Tutucusu"/>
          <p:cNvSpPr>
            <a:spLocks noGrp="1"/>
          </p:cNvSpPr>
          <p:nvPr>
            <p:ph idx="1"/>
          </p:nvPr>
        </p:nvSpPr>
        <p:spPr>
          <a:xfrm>
            <a:off x="642910" y="4365104"/>
            <a:ext cx="8229600" cy="2321456"/>
          </a:xfrm>
        </p:spPr>
        <p:txBody>
          <a:bodyPr/>
          <a:lstStyle/>
          <a:p>
            <a:pPr lvl="0" algn="just">
              <a:buNone/>
            </a:pPr>
            <a:r>
              <a:rPr lang="tr-TR" dirty="0" smtClean="0"/>
              <a:t>    </a:t>
            </a:r>
            <a:r>
              <a:rPr lang="tr-TR" sz="2400" dirty="0" smtClean="0">
                <a:latin typeface="Arial" panose="020B0604020202020204" pitchFamily="34" charset="0"/>
                <a:cs typeface="Arial" panose="020B0604020202020204" pitchFamily="34" charset="0"/>
              </a:rPr>
              <a:t>Et proteinden zengin bir besin olduğu için çocuklar ve büyüklerin beslenmesinde önemlidir. Kemikler kalsiyumdan zengindir. Ancak ette bulunan besin ögelerinin büyük bir kısmı pişme suyuna geçmediği gibi kalsiyum da suya geçmez.</a:t>
            </a:r>
          </a:p>
          <a:p>
            <a:pPr algn="just"/>
            <a:endParaRPr lang="tr-TR" dirty="0"/>
          </a:p>
        </p:txBody>
      </p:sp>
      <p:pic>
        <p:nvPicPr>
          <p:cNvPr id="1027" name="Picture 3" descr="C:\Users\gulcin.baturay\Desktop\resim\Screenshot_20161223-150738.png"/>
          <p:cNvPicPr>
            <a:picLocks noChangeAspect="1" noChangeArrowheads="1"/>
          </p:cNvPicPr>
          <p:nvPr/>
        </p:nvPicPr>
        <p:blipFill>
          <a:blip r:embed="rId2" cstate="print"/>
          <a:srcRect/>
          <a:stretch>
            <a:fillRect/>
          </a:stretch>
        </p:blipFill>
        <p:spPr bwMode="auto">
          <a:xfrm>
            <a:off x="2926491" y="1745993"/>
            <a:ext cx="3662438" cy="229075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57158" y="1643050"/>
            <a:ext cx="8229600" cy="2454261"/>
          </a:xfrm>
        </p:spPr>
        <p:txBody>
          <a:bodyPr>
            <a:noAutofit/>
          </a:bodyPr>
          <a:lstStyle/>
          <a:p>
            <a:pPr algn="just">
              <a:buNone/>
            </a:pPr>
            <a:r>
              <a:rPr lang="tr-TR" sz="2400" dirty="0" smtClean="0">
                <a:latin typeface="Arial" panose="020B0604020202020204" pitchFamily="34" charset="0"/>
                <a:cs typeface="Arial" panose="020B0604020202020204" pitchFamily="34" charset="0"/>
              </a:rPr>
              <a:t>    Sütün içerisindeki laktoz, laktaz enziminin yeterince salınmadığı kişilerde karın ağrısı, mide bulantısı, kramplar gibi şikayetlere sebep olabilir.  Ancak sütün beslenmemizde vazgeçilmeyecek kadar önemli bir yeri vardır. Bu nedenle laktoz </a:t>
            </a:r>
            <a:r>
              <a:rPr lang="tr-TR" sz="2400" dirty="0" err="1" smtClean="0">
                <a:latin typeface="Arial" panose="020B0604020202020204" pitchFamily="34" charset="0"/>
                <a:cs typeface="Arial" panose="020B0604020202020204" pitchFamily="34" charset="0"/>
              </a:rPr>
              <a:t>intoleransı</a:t>
            </a:r>
            <a:r>
              <a:rPr lang="tr-TR" sz="2400" dirty="0" smtClean="0">
                <a:latin typeface="Arial" panose="020B0604020202020204" pitchFamily="34" charset="0"/>
                <a:cs typeface="Arial" panose="020B0604020202020204" pitchFamily="34" charset="0"/>
              </a:rPr>
              <a:t> olan kişiler, laktozsuz süt içebilir, kalsiyum içeriği yüksek laktoz içeriği düşük sert peynir veya yoğurt tüketebilirler. Laktoz içeren besinleri, laktoz içermeyen besinlerin yanında tüketmek semptomların azalmasına yardımcı olur.</a:t>
            </a:r>
            <a:endParaRPr lang="tr-TR" sz="2400" dirty="0">
              <a:latin typeface="Arial" panose="020B0604020202020204" pitchFamily="34" charset="0"/>
              <a:cs typeface="Arial" panose="020B0604020202020204" pitchFamily="34" charset="0"/>
            </a:endParaRPr>
          </a:p>
        </p:txBody>
      </p:sp>
      <p:sp>
        <p:nvSpPr>
          <p:cNvPr id="4" name="1 Başlık"/>
          <p:cNvSpPr>
            <a:spLocks noGrp="1"/>
          </p:cNvSpPr>
          <p:nvPr>
            <p:ph type="title"/>
          </p:nvPr>
        </p:nvSpPr>
        <p:spPr>
          <a:xfrm>
            <a:off x="755576" y="332656"/>
            <a:ext cx="7211144" cy="1143000"/>
          </a:xfrm>
        </p:spPr>
        <p:txBody>
          <a:bodyPr>
            <a:noAutofit/>
          </a:body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Laktoz </a:t>
            </a:r>
            <a:r>
              <a:rPr lang="tr-TR" sz="3600" b="1" i="1" u="sng" dirty="0" err="1"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intoleransım</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var, </a:t>
            </a:r>
            <a:b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süt içmemeliyim.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26" name="Picture 2" descr="C:\Users\gulcin.baturay\Desktop\resim\Screenshot_20161223-142054.png"/>
          <p:cNvPicPr>
            <a:picLocks noChangeAspect="1" noChangeArrowheads="1"/>
          </p:cNvPicPr>
          <p:nvPr/>
        </p:nvPicPr>
        <p:blipFill>
          <a:blip r:embed="rId2" cstate="print"/>
          <a:srcRect/>
          <a:stretch>
            <a:fillRect/>
          </a:stretch>
        </p:blipFill>
        <p:spPr bwMode="auto">
          <a:xfrm>
            <a:off x="2483768" y="5157192"/>
            <a:ext cx="3290708" cy="16162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067944" y="2608447"/>
            <a:ext cx="4762872" cy="2592287"/>
          </a:xfrm>
        </p:spPr>
        <p:txBody>
          <a:bodyPr>
            <a:normAutofit/>
          </a:bodyPr>
          <a:lstStyle/>
          <a:p>
            <a:pPr marL="0" indent="0" algn="just">
              <a:buNone/>
            </a:pPr>
            <a:r>
              <a:rPr lang="tr-TR" sz="2400" dirty="0" smtClean="0">
                <a:latin typeface="Arial" panose="020B0604020202020204" pitchFamily="34" charset="0"/>
                <a:cs typeface="Arial" panose="020B0604020202020204" pitchFamily="34" charset="0"/>
              </a:rPr>
              <a:t>Sigarayı bırakmak; kişinin sigara alışkanlığının yerini yemek yemeğe bırakmasına neden olabilir. Sağlıklı beslenildiğinde sigaranın ağırlık değişimi üzerine etkisi yoktur.</a:t>
            </a:r>
            <a:endParaRPr lang="tr-TR" sz="2400" dirty="0">
              <a:latin typeface="Arial" panose="020B0604020202020204" pitchFamily="34" charset="0"/>
              <a:cs typeface="Arial" panose="020B0604020202020204" pitchFamily="34" charset="0"/>
            </a:endParaRPr>
          </a:p>
        </p:txBody>
      </p:sp>
      <p:sp>
        <p:nvSpPr>
          <p:cNvPr id="4" name="1 Başlık"/>
          <p:cNvSpPr>
            <a:spLocks noGrp="1"/>
          </p:cNvSpPr>
          <p:nvPr>
            <p:ph type="title"/>
          </p:nvPr>
        </p:nvSpPr>
        <p:spPr/>
        <p:txBody>
          <a:bodyPr>
            <a:normAutofit/>
          </a:body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latin typeface="Arial" panose="020B0604020202020204" pitchFamily="34" charset="0"/>
                <a:cs typeface="Arial" panose="020B0604020202020204" pitchFamily="34" charset="0"/>
              </a:rPr>
              <a:t>(</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Sigarayı bırakmak kilo aldırır.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30" name="Picture 6" descr="sigara ile ilgili görsel sonuc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429000"/>
            <a:ext cx="3579173" cy="3312368"/>
          </a:xfrm>
          <a:prstGeom prst="rect">
            <a:avLst/>
          </a:prstGeom>
          <a:noFill/>
          <a:extLst>
            <a:ext uri="{909E8E84-426E-40DD-AFC4-6F175D3DCCD1}">
              <a14:hiddenFill xmlns:a14="http://schemas.microsoft.com/office/drawing/2010/main">
                <a:solidFill>
                  <a:srgbClr val="FFFFFF"/>
                </a:solidFill>
              </a14:hiddenFill>
            </a:ext>
          </a:extLst>
        </p:spPr>
      </p:pic>
      <p:sp>
        <p:nvSpPr>
          <p:cNvPr id="2" name="Dikdörtgen Belirtme Çizgisi 1"/>
          <p:cNvSpPr/>
          <p:nvPr/>
        </p:nvSpPr>
        <p:spPr>
          <a:xfrm>
            <a:off x="384922" y="1600200"/>
            <a:ext cx="3168352" cy="1900808"/>
          </a:xfrm>
          <a:prstGeom prst="wedgeRectCallout">
            <a:avLst>
              <a:gd name="adj1" fmla="val -5372"/>
              <a:gd name="adj2" fmla="val 66570"/>
            </a:avLst>
          </a:prstGeom>
        </p:spPr>
        <p:style>
          <a:lnRef idx="2">
            <a:schemeClr val="accent2"/>
          </a:lnRef>
          <a:fillRef idx="1">
            <a:schemeClr val="lt1"/>
          </a:fillRef>
          <a:effectRef idx="0">
            <a:schemeClr val="accent2"/>
          </a:effectRef>
          <a:fontRef idx="minor">
            <a:schemeClr val="dk1"/>
          </a:fontRef>
        </p:style>
        <p:txBody>
          <a:bodyPr rtlCol="0" anchor="ctr"/>
          <a:lstStyle/>
          <a:p>
            <a:pPr algn="ctr"/>
            <a:endParaRPr lang="tr-TR"/>
          </a:p>
        </p:txBody>
      </p:sp>
      <p:pic>
        <p:nvPicPr>
          <p:cNvPr id="5" name="Resi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7200" y="1700808"/>
            <a:ext cx="3034680" cy="17281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39552" y="1988841"/>
            <a:ext cx="8229600" cy="2592288"/>
          </a:xfrm>
        </p:spPr>
        <p:txBody>
          <a:bodyPr>
            <a:normAutofit/>
          </a:bodyPr>
          <a:lstStyle/>
          <a:p>
            <a:pPr algn="just"/>
            <a:r>
              <a:rPr lang="tr-TR" sz="2400" dirty="0" smtClean="0">
                <a:latin typeface="Arial" panose="020B0604020202020204" pitchFamily="34" charset="0"/>
                <a:cs typeface="Arial" panose="020B0604020202020204" pitchFamily="34" charset="0"/>
              </a:rPr>
              <a:t>Protein tüketimi metabolizma hızını arttırır ancak; tartıda görünen düşüş yağdan değil, çoğunlukla kas ve sudan oluşmaktadır. Ayrıca kandaki ürik asit ve kolesterol düzeylerini yükselttiğinden son derece sağlıksızdır.</a:t>
            </a:r>
            <a:endParaRPr lang="tr-TR" sz="2400" dirty="0">
              <a:latin typeface="Arial" panose="020B0604020202020204" pitchFamily="34" charset="0"/>
              <a:cs typeface="Arial" panose="020B0604020202020204" pitchFamily="34" charset="0"/>
            </a:endParaRPr>
          </a:p>
        </p:txBody>
      </p:sp>
      <p:sp>
        <p:nvSpPr>
          <p:cNvPr id="4" name="1 Başlık"/>
          <p:cNvSpPr txBox="1">
            <a:spLocks/>
          </p:cNvSpPr>
          <p:nvPr/>
        </p:nvSpPr>
        <p:spPr>
          <a:xfrm>
            <a:off x="609600" y="427038"/>
            <a:ext cx="8229600" cy="1143000"/>
          </a:xfrm>
          <a:prstGeom prst="rect">
            <a:avLst/>
          </a:prstGeom>
        </p:spPr>
        <p:txBody>
          <a:bodyPr vert="horz" lIns="91440" tIns="45720" rIns="91440" bIns="45720" rtlCol="0" anchor="ctr">
            <a:normAutofit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Protein diyetleri ile sağlıklı ağırlık kaybedilir.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26"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4149080"/>
            <a:ext cx="2808312" cy="2402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6445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565790" y="4160837"/>
            <a:ext cx="8229600" cy="2697163"/>
          </a:xfrm>
        </p:spPr>
        <p:txBody>
          <a:bodyPr>
            <a:normAutofit/>
          </a:bodyPr>
          <a:lstStyle/>
          <a:p>
            <a:pPr marL="0" lvl="0" indent="0" algn="ctr">
              <a:buNone/>
            </a:pPr>
            <a:endParaRPr lang="tr-TR" dirty="0"/>
          </a:p>
          <a:p>
            <a:pPr marL="0" lvl="0" indent="0" algn="ctr">
              <a:buNone/>
            </a:pPr>
            <a:endParaRPr lang="tr-TR" dirty="0" smtClean="0"/>
          </a:p>
          <a:p>
            <a:pPr marL="0" lvl="0" indent="0" algn="r">
              <a:buNone/>
            </a:pPr>
            <a:r>
              <a:rPr lang="tr-TR" dirty="0" smtClean="0"/>
              <a:t> </a:t>
            </a:r>
            <a:r>
              <a:rPr lang="tr-TR" b="1" dirty="0">
                <a:latin typeface="Arial" panose="020B0604020202020204" pitchFamily="34" charset="0"/>
                <a:cs typeface="Arial" panose="020B0604020202020204" pitchFamily="34" charset="0"/>
              </a:rPr>
              <a:t>“ DİYET EN ETKİN İLAÇTIR. </a:t>
            </a:r>
            <a:r>
              <a:rPr lang="tr-TR" b="1" dirty="0" smtClean="0">
                <a:latin typeface="Arial" panose="020B0604020202020204" pitchFamily="34" charset="0"/>
                <a:cs typeface="Arial" panose="020B0604020202020204" pitchFamily="34" charset="0"/>
              </a:rPr>
              <a:t>” </a:t>
            </a:r>
            <a:r>
              <a:rPr lang="tr-TR" b="1" dirty="0" err="1" smtClean="0">
                <a:latin typeface="Arial" panose="020B0604020202020204" pitchFamily="34" charset="0"/>
                <a:cs typeface="Arial" panose="020B0604020202020204" pitchFamily="34" charset="0"/>
              </a:rPr>
              <a:t>Hippocrates</a:t>
            </a:r>
            <a:endParaRPr lang="tr-TR" b="1" dirty="0">
              <a:latin typeface="Arial" panose="020B0604020202020204" pitchFamily="34" charset="0"/>
              <a:cs typeface="Arial" panose="020B0604020202020204" pitchFamily="34" charset="0"/>
            </a:endParaRPr>
          </a:p>
        </p:txBody>
      </p:sp>
      <p:sp>
        <p:nvSpPr>
          <p:cNvPr id="4" name="Metin kutusu 3"/>
          <p:cNvSpPr txBox="1"/>
          <p:nvPr/>
        </p:nvSpPr>
        <p:spPr>
          <a:xfrm>
            <a:off x="755576" y="1417638"/>
            <a:ext cx="5688632" cy="3139321"/>
          </a:xfrm>
          <a:prstGeom prst="rect">
            <a:avLst/>
          </a:prstGeom>
          <a:noFill/>
        </p:spPr>
        <p:txBody>
          <a:bodyPr wrap="square" rtlCol="0">
            <a:spAutoFit/>
          </a:bodyPr>
          <a:lstStyle/>
          <a:p>
            <a:pPr algn="just"/>
            <a:r>
              <a:rPr lang="tr-TR"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Zayıflama ilaçları; </a:t>
            </a:r>
          </a:p>
          <a:p>
            <a:pPr marL="285750" indent="-285750" algn="just">
              <a:buFont typeface="Arial" panose="020B0604020202020204" pitchFamily="34" charset="0"/>
              <a:buChar char="•"/>
            </a:pPr>
            <a:r>
              <a:rPr lang="tr-TR" dirty="0">
                <a:latin typeface="Arial" panose="020B0604020202020204" pitchFamily="34" charset="0"/>
                <a:cs typeface="Arial" panose="020B0604020202020204" pitchFamily="34" charset="0"/>
              </a:rPr>
              <a:t>K</a:t>
            </a:r>
            <a:r>
              <a:rPr lang="tr-TR" dirty="0" smtClean="0">
                <a:latin typeface="Arial" panose="020B0604020202020204" pitchFamily="34" charset="0"/>
                <a:cs typeface="Arial" panose="020B0604020202020204" pitchFamily="34" charset="0"/>
              </a:rPr>
              <a:t>ontrolsüzce satılan </a:t>
            </a:r>
          </a:p>
          <a:p>
            <a:pPr marL="285750" indent="-285750" algn="just">
              <a:buFont typeface="Arial" panose="020B0604020202020204" pitchFamily="34" charset="0"/>
              <a:buChar char="•"/>
            </a:pPr>
            <a:r>
              <a:rPr lang="tr-TR" dirty="0">
                <a:latin typeface="Arial" panose="020B0604020202020204" pitchFamily="34" charset="0"/>
                <a:cs typeface="Arial" panose="020B0604020202020204" pitchFamily="34" charset="0"/>
              </a:rPr>
              <a:t>H</a:t>
            </a:r>
            <a:r>
              <a:rPr lang="tr-TR" dirty="0" smtClean="0">
                <a:latin typeface="Arial" panose="020B0604020202020204" pitchFamily="34" charset="0"/>
                <a:cs typeface="Arial" panose="020B0604020202020204" pitchFamily="34" charset="0"/>
              </a:rPr>
              <a:t>içbir diyetisyen veya doktor tarafından tavsiye edilmeyen </a:t>
            </a:r>
          </a:p>
          <a:p>
            <a:pPr marL="285750" indent="-285750" algn="just">
              <a:buFont typeface="Arial" panose="020B0604020202020204" pitchFamily="34" charset="0"/>
              <a:buChar char="•"/>
            </a:pPr>
            <a:r>
              <a:rPr lang="tr-TR" dirty="0" smtClean="0">
                <a:latin typeface="Arial" panose="020B0604020202020204" pitchFamily="34" charset="0"/>
                <a:cs typeface="Arial" panose="020B0604020202020204" pitchFamily="34" charset="0"/>
              </a:rPr>
              <a:t>Sağlığı olumsuz etkileyecek ciddi yan etkileri olan ürünlerdir. </a:t>
            </a:r>
          </a:p>
          <a:p>
            <a:pPr algn="just"/>
            <a:endParaRPr lang="tr-TR" dirty="0">
              <a:latin typeface="Arial" panose="020B0604020202020204" pitchFamily="34" charset="0"/>
              <a:cs typeface="Arial" panose="020B0604020202020204" pitchFamily="34" charset="0"/>
            </a:endParaRPr>
          </a:p>
          <a:p>
            <a:pPr algn="just"/>
            <a:r>
              <a:rPr lang="tr-TR" dirty="0" smtClean="0">
                <a:latin typeface="Arial" panose="020B0604020202020204" pitchFamily="34" charset="0"/>
                <a:cs typeface="Arial" panose="020B0604020202020204" pitchFamily="34" charset="0"/>
              </a:rPr>
              <a:t>Vücuttaki </a:t>
            </a:r>
            <a:r>
              <a:rPr lang="tr-TR" dirty="0">
                <a:latin typeface="Arial" panose="020B0604020202020204" pitchFamily="34" charset="0"/>
                <a:cs typeface="Arial" panose="020B0604020202020204" pitchFamily="34" charset="0"/>
              </a:rPr>
              <a:t>tüm </a:t>
            </a:r>
            <a:r>
              <a:rPr lang="tr-TR" dirty="0" smtClean="0">
                <a:latin typeface="Arial" panose="020B0604020202020204" pitchFamily="34" charset="0"/>
                <a:cs typeface="Arial" panose="020B0604020202020204" pitchFamily="34" charset="0"/>
              </a:rPr>
              <a:t>organlara zarar verebilir. </a:t>
            </a:r>
            <a:r>
              <a:rPr lang="tr-TR" dirty="0">
                <a:latin typeface="Arial" panose="020B0604020202020204" pitchFamily="34" charset="0"/>
                <a:cs typeface="Arial" panose="020B0604020202020204" pitchFamily="34" charset="0"/>
              </a:rPr>
              <a:t>Bilinçsizce tüketilen bu ilaçlar kişide başta tansiyon ve  kalp rahatsızlıkları olmak üzere ölüme kadar giden zararlar verebilirler. </a:t>
            </a:r>
            <a:endParaRPr lang="tr-TR" dirty="0" smtClean="0">
              <a:latin typeface="Arial" panose="020B0604020202020204" pitchFamily="34" charset="0"/>
              <a:cs typeface="Arial" panose="020B0604020202020204" pitchFamily="34" charset="0"/>
            </a:endParaRPr>
          </a:p>
        </p:txBody>
      </p:sp>
      <p:sp>
        <p:nvSpPr>
          <p:cNvPr id="5" name="1 Başlık"/>
          <p:cNvSpPr txBox="1">
            <a:spLocks/>
          </p:cNvSpPr>
          <p:nvPr/>
        </p:nvSpPr>
        <p:spPr>
          <a:xfrm>
            <a:off x="-180528" y="548680"/>
            <a:ext cx="90010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latin typeface="Arial" panose="020B0604020202020204" pitchFamily="34" charset="0"/>
                <a:cs typeface="Arial" panose="020B0604020202020204" pitchFamily="34" charset="0"/>
              </a:rPr>
              <a:t>(</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Zayıflama ilaçlarıyla zayıflarım.</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050" name="Picture 2" descr="drug animated gif ile ilgili görsel sonucu"/>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339373" y="1484784"/>
            <a:ext cx="2628900" cy="304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260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Yer Tutucusu 3"/>
          <p:cNvSpPr txBox="1">
            <a:spLocks noGrp="1"/>
          </p:cNvSpPr>
          <p:nvPr>
            <p:ph type="body" idx="4294967295"/>
          </p:nvPr>
        </p:nvSpPr>
        <p:spPr>
          <a:xfrm>
            <a:off x="1008112" y="3789040"/>
            <a:ext cx="7236296" cy="2438925"/>
          </a:xfrm>
        </p:spPr>
        <p:txBody>
          <a:bodyPr>
            <a:normAutofit/>
          </a:bodyPr>
          <a:lstStyle/>
          <a:p>
            <a:pPr lvl="0" algn="just"/>
            <a:r>
              <a:rPr lang="tr-TR" sz="2400" dirty="0" smtClean="0">
                <a:latin typeface="Arial" panose="020B0604020202020204" pitchFamily="34" charset="0"/>
                <a:cs typeface="Arial" panose="020B0604020202020204" pitchFamily="34" charset="0"/>
              </a:rPr>
              <a:t>1 </a:t>
            </a:r>
            <a:r>
              <a:rPr lang="tr-TR" sz="2400" dirty="0">
                <a:latin typeface="Arial" panose="020B0604020202020204" pitchFamily="34" charset="0"/>
                <a:cs typeface="Arial" panose="020B0604020202020204" pitchFamily="34" charset="0"/>
              </a:rPr>
              <a:t>gr alkol 7 </a:t>
            </a:r>
            <a:r>
              <a:rPr lang="tr-TR" sz="2400" dirty="0" err="1">
                <a:latin typeface="Arial" panose="020B0604020202020204" pitchFamily="34" charset="0"/>
                <a:cs typeface="Arial" panose="020B0604020202020204" pitchFamily="34" charset="0"/>
              </a:rPr>
              <a:t>kkal</a:t>
            </a:r>
            <a:r>
              <a:rPr lang="tr-TR" sz="2400" dirty="0">
                <a:latin typeface="Arial" panose="020B0604020202020204" pitchFamily="34" charset="0"/>
                <a:cs typeface="Arial" panose="020B0604020202020204" pitchFamily="34" charset="0"/>
              </a:rPr>
              <a:t> enerji verir. </a:t>
            </a:r>
            <a:r>
              <a:rPr lang="tr-TR" sz="2400" dirty="0" smtClean="0">
                <a:latin typeface="Arial" panose="020B0604020202020204" pitchFamily="34" charset="0"/>
                <a:cs typeface="Arial" panose="020B0604020202020204" pitchFamily="34" charset="0"/>
              </a:rPr>
              <a:t>Alkollü </a:t>
            </a:r>
            <a:r>
              <a:rPr lang="tr-TR" sz="2400" dirty="0">
                <a:latin typeface="Arial" panose="020B0604020202020204" pitchFamily="34" charset="0"/>
                <a:cs typeface="Arial" panose="020B0604020202020204" pitchFamily="34" charset="0"/>
              </a:rPr>
              <a:t>içecekleri tüketirken alkol oranı düşük olanları tercih etmelisiniz.</a:t>
            </a:r>
          </a:p>
          <a:p>
            <a:pPr lvl="0" algn="just"/>
            <a:r>
              <a:rPr lang="tr-TR" sz="2400" dirty="0">
                <a:latin typeface="Arial" panose="020B0604020202020204" pitchFamily="34" charset="0"/>
                <a:cs typeface="Arial" panose="020B0604020202020204" pitchFamily="34" charset="0"/>
              </a:rPr>
              <a:t>Haftada 1-2 kez olmak üzere kadınlarda 1 birim, erkeklerde 2 birimi geçmemelidir.</a:t>
            </a:r>
          </a:p>
        </p:txBody>
      </p:sp>
      <p:sp>
        <p:nvSpPr>
          <p:cNvPr id="5" name="1 Başlık"/>
          <p:cNvSpPr txBox="1">
            <a:spLocks/>
          </p:cNvSpPr>
          <p:nvPr/>
        </p:nvSpPr>
        <p:spPr>
          <a:xfrm>
            <a:off x="0" y="692696"/>
            <a:ext cx="90010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latin typeface="Arial" panose="020B0604020202020204" pitchFamily="34" charset="0"/>
                <a:cs typeface="Arial" panose="020B0604020202020204" pitchFamily="34" charset="0"/>
              </a:rPr>
              <a:t>(</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Alkollü içecekler fazla enerji içermez.</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074" name="Picture 2" descr="İlgili resim"/>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1412776"/>
            <a:ext cx="2520280" cy="1800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00975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75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75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4149080"/>
            <a:ext cx="8229600" cy="1977083"/>
          </a:xfrm>
        </p:spPr>
        <p:txBody>
          <a:bodyPr>
            <a:normAutofit/>
          </a:bodyPr>
          <a:lstStyle/>
          <a:p>
            <a:pPr marL="0" indent="0" algn="just">
              <a:buNone/>
            </a:pPr>
            <a:r>
              <a:rPr lang="tr-TR" sz="2400" dirty="0" smtClean="0">
                <a:latin typeface="Arial" panose="020B0604020202020204" pitchFamily="34" charset="0"/>
                <a:cs typeface="Arial" panose="020B0604020202020204" pitchFamily="34" charset="0"/>
              </a:rPr>
              <a:t>Diyet ürünler kalorisi azaltılmış ürünlerdir. Diyabetik ürünler ise şeker yerine tatlandırıcı kullanılmış ürünlerdir. Dolayısıyla bu ürünlerin içindeki karbonhidrat miktarı düşüktür, toplam enerjisi yüksek olabilir.</a:t>
            </a:r>
            <a:endParaRPr lang="tr-TR" sz="2400" dirty="0">
              <a:latin typeface="Arial" panose="020B0604020202020204" pitchFamily="34" charset="0"/>
              <a:cs typeface="Arial" panose="020B0604020202020204" pitchFamily="34" charset="0"/>
            </a:endParaRPr>
          </a:p>
        </p:txBody>
      </p:sp>
      <p:sp>
        <p:nvSpPr>
          <p:cNvPr id="5" name="1 Başlık"/>
          <p:cNvSpPr txBox="1">
            <a:spLocks/>
          </p:cNvSpPr>
          <p:nvPr/>
        </p:nvSpPr>
        <p:spPr>
          <a:xfrm>
            <a:off x="179512" y="260648"/>
            <a:ext cx="8388424" cy="1143000"/>
          </a:xfrm>
          <a:prstGeom prst="rect">
            <a:avLst/>
          </a:prstGeom>
        </p:spPr>
        <p:txBody>
          <a:bodyPr vert="horz" lIns="91440" tIns="45720" rIns="91440" bIns="45720" rtlCol="0" anchor="ctr">
            <a:normAutofit fontScale="9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b="1" dirty="0" smtClean="0">
                <a:effectLst>
                  <a:outerShdw blurRad="38100" dist="38100" dir="2700000" algn="tl">
                    <a:srgbClr val="000000">
                      <a:alpha val="43137"/>
                    </a:srgbClr>
                  </a:outerShdw>
                </a:effectLst>
              </a:rPr>
              <a:t> </a:t>
            </a:r>
            <a:r>
              <a:rPr lang="tr-TR" b="1" dirty="0" smtClean="0">
                <a:solidFill>
                  <a:srgbClr val="FF0000"/>
                </a:solidFill>
                <a:effectLst>
                  <a:outerShdw blurRad="38100" dist="38100" dir="2700000" algn="tl">
                    <a:srgbClr val="000000">
                      <a:alpha val="43137"/>
                    </a:srgbClr>
                  </a:outerShdw>
                </a:effectLst>
              </a:rPr>
              <a:t>(</a:t>
            </a:r>
            <a:r>
              <a:rPr lang="tr-TR" sz="4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4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tr-TR" sz="40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 ve diyabetik ürünler aynıdır. </a:t>
            </a:r>
            <a:endParaRPr lang="tr-TR" sz="40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7" name="Resim 6"/>
          <p:cNvPicPr>
            <a:picLocks noChangeAspect="1"/>
          </p:cNvPicPr>
          <p:nvPr/>
        </p:nvPicPr>
        <p:blipFill>
          <a:blip r:embed="rId2"/>
          <a:stretch>
            <a:fillRect/>
          </a:stretch>
        </p:blipFill>
        <p:spPr>
          <a:xfrm>
            <a:off x="2267744" y="1376062"/>
            <a:ext cx="4392488" cy="2602160"/>
          </a:xfrm>
          <a:prstGeom prst="rect">
            <a:avLst/>
          </a:prstGeom>
        </p:spPr>
      </p:pic>
    </p:spTree>
    <p:extLst>
      <p:ext uri="{BB962C8B-B14F-4D97-AF65-F5344CB8AC3E}">
        <p14:creationId xmlns:p14="http://schemas.microsoft.com/office/powerpoint/2010/main" val="45833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3419872" y="2312876"/>
            <a:ext cx="5266928" cy="3813287"/>
          </a:xfrm>
        </p:spPr>
        <p:txBody>
          <a:bodyPr>
            <a:normAutofit/>
          </a:bodyPr>
          <a:lstStyle/>
          <a:p>
            <a:pPr algn="just"/>
            <a:r>
              <a:rPr lang="tr-TR" sz="2400" dirty="0" smtClean="0">
                <a:latin typeface="Arial" panose="020B0604020202020204" pitchFamily="34" charset="0"/>
                <a:cs typeface="Arial" panose="020B0604020202020204" pitchFamily="34" charset="0"/>
              </a:rPr>
              <a:t>Her gün tartılmak veya günde birkaç kez tartılmak doğru sonuç vermeyeceği gibi diyet motivasyonunu düşürebilir.</a:t>
            </a:r>
          </a:p>
          <a:p>
            <a:pPr marL="0" indent="0">
              <a:buNone/>
            </a:pPr>
            <a:endParaRPr lang="tr-TR" sz="2400" dirty="0" smtClean="0">
              <a:latin typeface="Arial" panose="020B0604020202020204" pitchFamily="34" charset="0"/>
              <a:cs typeface="Arial" panose="020B0604020202020204" pitchFamily="34" charset="0"/>
            </a:endParaRPr>
          </a:p>
          <a:p>
            <a:r>
              <a:rPr lang="tr-TR" sz="2400" u="sng" dirty="0" smtClean="0">
                <a:latin typeface="Arial" panose="020B0604020202020204" pitchFamily="34" charset="0"/>
                <a:cs typeface="Arial" panose="020B0604020202020204" pitchFamily="34" charset="0"/>
              </a:rPr>
              <a:t>Ağırlık kontrolünü;</a:t>
            </a:r>
          </a:p>
          <a:p>
            <a:pPr>
              <a:buFont typeface="Wingdings" panose="05000000000000000000" pitchFamily="2" charset="2"/>
              <a:buChar char="ü"/>
            </a:pPr>
            <a:r>
              <a:rPr lang="tr-TR" sz="2400" dirty="0" smtClean="0">
                <a:latin typeface="Arial" panose="020B0604020202020204" pitchFamily="34" charset="0"/>
                <a:cs typeface="Arial" panose="020B0604020202020204" pitchFamily="34" charset="0"/>
              </a:rPr>
              <a:t>Haftada 1 kez </a:t>
            </a:r>
          </a:p>
          <a:p>
            <a:pPr>
              <a:buFont typeface="Wingdings" panose="05000000000000000000" pitchFamily="2" charset="2"/>
              <a:buChar char="ü"/>
            </a:pPr>
            <a:r>
              <a:rPr lang="tr-TR" sz="2400" dirty="0">
                <a:latin typeface="Arial" panose="020B0604020202020204" pitchFamily="34" charset="0"/>
                <a:cs typeface="Arial" panose="020B0604020202020204" pitchFamily="34" charset="0"/>
              </a:rPr>
              <a:t>A</a:t>
            </a:r>
            <a:r>
              <a:rPr lang="tr-TR" sz="2400" dirty="0" smtClean="0">
                <a:latin typeface="Arial" panose="020B0604020202020204" pitchFamily="34" charset="0"/>
                <a:cs typeface="Arial" panose="020B0604020202020204" pitchFamily="34" charset="0"/>
              </a:rPr>
              <a:t>ynı giysilerle</a:t>
            </a:r>
          </a:p>
          <a:p>
            <a:pPr>
              <a:buFont typeface="Wingdings" panose="05000000000000000000" pitchFamily="2" charset="2"/>
              <a:buChar char="ü"/>
            </a:pPr>
            <a:r>
              <a:rPr lang="tr-TR" sz="2400" dirty="0" smtClean="0">
                <a:latin typeface="Arial" panose="020B0604020202020204" pitchFamily="34" charset="0"/>
                <a:cs typeface="Arial" panose="020B0604020202020204" pitchFamily="34" charset="0"/>
              </a:rPr>
              <a:t>Sabah aç karnına yapmalısınız.</a:t>
            </a:r>
            <a:endParaRPr lang="tr-TR" sz="2400" dirty="0">
              <a:latin typeface="Arial" panose="020B0604020202020204" pitchFamily="34" charset="0"/>
              <a:cs typeface="Arial" panose="020B0604020202020204" pitchFamily="34" charset="0"/>
            </a:endParaRPr>
          </a:p>
        </p:txBody>
      </p:sp>
      <p:sp>
        <p:nvSpPr>
          <p:cNvPr id="4" name="1 Başlık"/>
          <p:cNvSpPr txBox="1">
            <a:spLocks/>
          </p:cNvSpPr>
          <p:nvPr/>
        </p:nvSpPr>
        <p:spPr>
          <a:xfrm>
            <a:off x="971600" y="332656"/>
            <a:ext cx="7524328"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b="1" dirty="0" smtClean="0">
                <a:effectLst>
                  <a:outerShdw blurRad="38100" dist="38100" dir="2700000" algn="tl">
                    <a:srgbClr val="000000">
                      <a:alpha val="43137"/>
                    </a:srgbClr>
                  </a:outerShdw>
                </a:effectLst>
              </a:rPr>
              <a:t> </a:t>
            </a:r>
            <a:r>
              <a:rPr lang="tr-TR" sz="4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4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tr-TR" sz="40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Diyetimi her gün tartılarak takip ediyorum.</a:t>
            </a:r>
            <a:endParaRPr lang="tr-TR" sz="40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3074"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411412"/>
            <a:ext cx="2971800" cy="371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773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75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75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75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75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75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971600" y="2852936"/>
            <a:ext cx="5199721" cy="2376264"/>
          </a:xfrm>
        </p:spPr>
        <p:txBody>
          <a:bodyPr>
            <a:normAutofit/>
          </a:bodyPr>
          <a:lstStyle/>
          <a:p>
            <a:pPr marL="0" indent="0" algn="just">
              <a:buNone/>
            </a:pPr>
            <a:r>
              <a:rPr lang="tr-TR" sz="2400" dirty="0">
                <a:latin typeface="Arial" panose="020B0604020202020204" pitchFamily="34" charset="0"/>
                <a:cs typeface="Arial" panose="020B0604020202020204" pitchFamily="34" charset="0"/>
              </a:rPr>
              <a:t>Anne </a:t>
            </a:r>
            <a:r>
              <a:rPr lang="tr-TR" sz="2400" dirty="0" smtClean="0">
                <a:latin typeface="Arial" panose="020B0604020202020204" pitchFamily="34" charset="0"/>
                <a:cs typeface="Arial" panose="020B0604020202020204" pitchFamily="34" charset="0"/>
              </a:rPr>
              <a:t>adayının yeterli </a:t>
            </a:r>
            <a:r>
              <a:rPr lang="tr-TR" sz="2400" dirty="0">
                <a:latin typeface="Arial" panose="020B0604020202020204" pitchFamily="34" charset="0"/>
                <a:cs typeface="Arial" panose="020B0604020202020204" pitchFamily="34" charset="0"/>
              </a:rPr>
              <a:t>ve dengeli </a:t>
            </a:r>
            <a:r>
              <a:rPr lang="tr-TR" sz="2400" dirty="0" smtClean="0">
                <a:latin typeface="Arial" panose="020B0604020202020204" pitchFamily="34" charset="0"/>
                <a:cs typeface="Arial" panose="020B0604020202020204" pitchFamily="34" charset="0"/>
              </a:rPr>
              <a:t>beslenmesi önemlidir. Bu </a:t>
            </a:r>
            <a:r>
              <a:rPr lang="tr-TR" sz="2400" dirty="0">
                <a:latin typeface="Arial" panose="020B0604020202020204" pitchFamily="34" charset="0"/>
                <a:cs typeface="Arial" panose="020B0604020202020204" pitchFamily="34" charset="0"/>
              </a:rPr>
              <a:t>nedenle “İki kişilik beslenmeliyim” gibi düşünüp ihtiyacınızdan yemek fazla yemeyin.</a:t>
            </a:r>
          </a:p>
        </p:txBody>
      </p:sp>
      <p:sp>
        <p:nvSpPr>
          <p:cNvPr id="4" name="1 Başlık"/>
          <p:cNvSpPr txBox="1">
            <a:spLocks/>
          </p:cNvSpPr>
          <p:nvPr/>
        </p:nvSpPr>
        <p:spPr>
          <a:xfrm>
            <a:off x="683568" y="980728"/>
            <a:ext cx="7524328" cy="1143000"/>
          </a:xfrm>
          <a:prstGeom prst="rect">
            <a:avLst/>
          </a:prstGeom>
        </p:spPr>
        <p:txBody>
          <a:bodyPr vert="horz" lIns="9144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just"/>
            <a:r>
              <a:rPr lang="tr-TR" b="1" dirty="0" smtClean="0">
                <a:effectLst>
                  <a:outerShdw blurRad="38100" dist="38100" dir="2700000" algn="tl">
                    <a:srgbClr val="000000">
                      <a:alpha val="43137"/>
                    </a:srgbClr>
                  </a:outerShdw>
                </a:effectLst>
              </a:rPr>
              <a:t> </a:t>
            </a:r>
            <a:r>
              <a:rPr lang="tr-TR" sz="4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4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tr-TR" sz="40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Hamileler 2 canlı olduğundan 2 kişilik beslenmelidir.</a:t>
            </a:r>
            <a:endParaRPr lang="tr-TR" sz="40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026" name="Picture 2"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2420888"/>
            <a:ext cx="1777110" cy="3300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913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683568" y="2420888"/>
            <a:ext cx="7704856" cy="1728192"/>
          </a:xfrm>
        </p:spPr>
        <p:txBody>
          <a:bodyPr>
            <a:normAutofit/>
          </a:bodyPr>
          <a:lstStyle/>
          <a:p>
            <a:pPr marL="0" indent="0" algn="just">
              <a:buNone/>
            </a:pPr>
            <a:r>
              <a:rPr lang="tr-TR" sz="24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a:t>
            </a:r>
            <a:r>
              <a:rPr lang="tr-TR" sz="2400" dirty="0" smtClean="0">
                <a:latin typeface="Arial" panose="020B0604020202020204" pitchFamily="34" charset="0"/>
                <a:cs typeface="Arial" panose="020B0604020202020204" pitchFamily="34" charset="0"/>
              </a:rPr>
              <a:t> kelimesi </a:t>
            </a:r>
            <a:r>
              <a:rPr lang="tr-TR" sz="2400" b="1" dirty="0" smtClean="0">
                <a:latin typeface="Arial" panose="020B0604020202020204" pitchFamily="34" charset="0"/>
                <a:cs typeface="Arial" panose="020B0604020202020204" pitchFamily="34" charset="0"/>
              </a:rPr>
              <a:t>“</a:t>
            </a:r>
            <a:r>
              <a:rPr lang="tr-TR" sz="2400" b="1" u="sng" dirty="0" smtClean="0">
                <a:latin typeface="Arial" panose="020B0604020202020204" pitchFamily="34" charset="0"/>
                <a:cs typeface="Arial" panose="020B0604020202020204" pitchFamily="34" charset="0"/>
              </a:rPr>
              <a:t>aç kalmak</a:t>
            </a:r>
            <a:r>
              <a:rPr lang="tr-TR" sz="2400" b="1" dirty="0" smtClean="0">
                <a:latin typeface="Arial" panose="020B0604020202020204" pitchFamily="34" charset="0"/>
                <a:cs typeface="Arial" panose="020B0604020202020204" pitchFamily="34" charset="0"/>
              </a:rPr>
              <a:t>” </a:t>
            </a:r>
            <a:r>
              <a:rPr lang="tr-TR" sz="2400" dirty="0" smtClean="0">
                <a:latin typeface="Arial" panose="020B0604020202020204" pitchFamily="34" charset="0"/>
                <a:cs typeface="Arial" panose="020B0604020202020204" pitchFamily="34" charset="0"/>
              </a:rPr>
              <a:t>değil, bilinenin aksine </a:t>
            </a:r>
            <a:r>
              <a:rPr lang="tr-TR" sz="2400" b="1" dirty="0" smtClean="0">
                <a:latin typeface="Arial" panose="020B0604020202020204" pitchFamily="34" charset="0"/>
                <a:cs typeface="Arial" panose="020B0604020202020204" pitchFamily="34" charset="0"/>
              </a:rPr>
              <a:t>“</a:t>
            </a:r>
            <a:r>
              <a:rPr lang="tr-TR" sz="2400" b="1" u="sng" dirty="0" smtClean="0">
                <a:latin typeface="Arial" panose="020B0604020202020204" pitchFamily="34" charset="0"/>
                <a:cs typeface="Arial" panose="020B0604020202020204" pitchFamily="34" charset="0"/>
              </a:rPr>
              <a:t>sağlıklı beslenme</a:t>
            </a:r>
            <a:r>
              <a:rPr lang="tr-TR" sz="2400" b="1" dirty="0" smtClean="0">
                <a:latin typeface="Arial" panose="020B0604020202020204" pitchFamily="34" charset="0"/>
                <a:cs typeface="Arial" panose="020B0604020202020204" pitchFamily="34" charset="0"/>
              </a:rPr>
              <a:t>” </a:t>
            </a:r>
            <a:r>
              <a:rPr lang="tr-TR" sz="2400" dirty="0" smtClean="0">
                <a:latin typeface="Arial" panose="020B0604020202020204" pitchFamily="34" charset="0"/>
                <a:cs typeface="Arial" panose="020B0604020202020204" pitchFamily="34" charset="0"/>
              </a:rPr>
              <a:t>anlamı taşır. Sağlıklı yaşam için fiziksel aktivitenin ve sağlıklı beslenmenin beraber yürütülmesi gerekir.</a:t>
            </a:r>
            <a:endParaRPr lang="tr-TR" sz="2400" dirty="0">
              <a:latin typeface="Arial" panose="020B0604020202020204" pitchFamily="34" charset="0"/>
              <a:cs typeface="Arial" panose="020B0604020202020204" pitchFamily="34" charset="0"/>
            </a:endParaRPr>
          </a:p>
        </p:txBody>
      </p:sp>
      <p:sp>
        <p:nvSpPr>
          <p:cNvPr id="4" name="1 Başlık"/>
          <p:cNvSpPr>
            <a:spLocks noGrp="1"/>
          </p:cNvSpPr>
          <p:nvPr>
            <p:ph type="title"/>
          </p:nvPr>
        </p:nvSpPr>
        <p:spPr>
          <a:xfrm>
            <a:off x="683568" y="659167"/>
            <a:ext cx="7632848" cy="1143000"/>
          </a:xfrm>
        </p:spPr>
        <p:txBody>
          <a:bodyPr>
            <a:normAutofit fontScale="90000"/>
          </a:bodyPr>
          <a:lstStyle/>
          <a:p>
            <a:pPr algn="just"/>
            <a:r>
              <a:rPr lang="tr-TR" b="1" dirty="0" smtClean="0">
                <a:effectLst>
                  <a:outerShdw blurRad="38100" dist="38100" dir="2700000" algn="tl">
                    <a:srgbClr val="000000">
                      <a:alpha val="43137"/>
                    </a:srgbClr>
                  </a:outerShdw>
                </a:effectLst>
              </a:rPr>
              <a:t> </a:t>
            </a:r>
            <a:r>
              <a:rPr lang="tr-TR" sz="40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4000" b="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tr-TR" sz="40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Diyet yapamıyorum, sadece spor yapsam kilo veririm.</a:t>
            </a:r>
            <a:endParaRPr lang="tr-TR" sz="40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470" y="4293096"/>
            <a:ext cx="6804248" cy="20212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323528" y="2132856"/>
            <a:ext cx="4536504" cy="4997152"/>
          </a:xfrm>
        </p:spPr>
        <p:txBody>
          <a:bodyPr>
            <a:normAutofit/>
          </a:bodyPr>
          <a:lstStyle/>
          <a:p>
            <a:pPr marL="0" indent="0" algn="just">
              <a:buNone/>
            </a:pPr>
            <a:r>
              <a:rPr lang="tr-TR" sz="2400" dirty="0" smtClean="0">
                <a:latin typeface="Arial" panose="020B0604020202020204" pitchFamily="34" charset="0"/>
                <a:cs typeface="Arial" panose="020B0604020202020204" pitchFamily="34" charset="0"/>
              </a:rPr>
              <a:t>Kan şekerinin düşmesine sebep olacağından bireyin aç karnına spor yapması yanlıştır. </a:t>
            </a:r>
          </a:p>
          <a:p>
            <a:pPr marL="0" indent="0" algn="just">
              <a:buNone/>
            </a:pPr>
            <a:endParaRPr lang="tr-TR" sz="2400" dirty="0" smtClean="0">
              <a:latin typeface="Arial" panose="020B0604020202020204" pitchFamily="34" charset="0"/>
              <a:cs typeface="Arial" panose="020B0604020202020204" pitchFamily="34" charset="0"/>
            </a:endParaRPr>
          </a:p>
          <a:p>
            <a:pPr marL="0" indent="0" algn="just">
              <a:buNone/>
            </a:pPr>
            <a:r>
              <a:rPr lang="tr-TR" sz="2400" dirty="0" smtClean="0">
                <a:latin typeface="Arial" panose="020B0604020202020204" pitchFamily="34" charset="0"/>
                <a:cs typeface="Arial" panose="020B0604020202020204" pitchFamily="34" charset="0"/>
              </a:rPr>
              <a:t>Sporun; </a:t>
            </a:r>
          </a:p>
          <a:p>
            <a:pPr marL="0" indent="0" algn="just">
              <a:buNone/>
            </a:pPr>
            <a:r>
              <a:rPr lang="tr-TR" sz="24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ana öğünden </a:t>
            </a:r>
            <a:r>
              <a:rPr lang="tr-TR" sz="2400"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1 saat </a:t>
            </a:r>
            <a:r>
              <a:rPr lang="tr-TR" sz="2400" dirty="0" smtClean="0">
                <a:latin typeface="Arial" panose="020B0604020202020204" pitchFamily="34" charset="0"/>
                <a:cs typeface="Arial" panose="020B0604020202020204" pitchFamily="34" charset="0"/>
              </a:rPr>
              <a:t>sonra, </a:t>
            </a:r>
          </a:p>
          <a:p>
            <a:pPr marL="0" indent="0" algn="just">
              <a:buNone/>
            </a:pPr>
            <a:r>
              <a:rPr lang="tr-TR" sz="2400"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ara öğünden</a:t>
            </a:r>
            <a:r>
              <a:rPr lang="tr-TR" sz="2400" dirty="0" smtClean="0">
                <a:latin typeface="Arial" panose="020B0604020202020204" pitchFamily="34" charset="0"/>
                <a:cs typeface="Arial" panose="020B0604020202020204" pitchFamily="34" charset="0"/>
              </a:rPr>
              <a:t> </a:t>
            </a:r>
            <a:r>
              <a:rPr lang="tr-TR" sz="2400"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yarım saat </a:t>
            </a:r>
            <a:r>
              <a:rPr lang="tr-TR" sz="2400" dirty="0" smtClean="0">
                <a:latin typeface="Arial" panose="020B0604020202020204" pitchFamily="34" charset="0"/>
                <a:cs typeface="Arial" panose="020B0604020202020204" pitchFamily="34" charset="0"/>
              </a:rPr>
              <a:t>sonra yapılması uygun olacaktır.</a:t>
            </a:r>
            <a:endParaRPr lang="tr-TR" sz="2400" dirty="0">
              <a:latin typeface="Arial" panose="020B0604020202020204" pitchFamily="34" charset="0"/>
              <a:cs typeface="Arial" panose="020B0604020202020204" pitchFamily="34" charset="0"/>
            </a:endParaRPr>
          </a:p>
        </p:txBody>
      </p:sp>
      <p:sp>
        <p:nvSpPr>
          <p:cNvPr id="4" name="1 Başlık"/>
          <p:cNvSpPr>
            <a:spLocks noGrp="1"/>
          </p:cNvSpPr>
          <p:nvPr>
            <p:ph type="title"/>
          </p:nvPr>
        </p:nvSpPr>
        <p:spPr>
          <a:xfrm>
            <a:off x="395536" y="332656"/>
            <a:ext cx="8003232" cy="1143000"/>
          </a:xfrm>
        </p:spPr>
        <p:txBody>
          <a:bodyPr>
            <a:normAutofit/>
          </a:bodyPr>
          <a:lstStyle/>
          <a:p>
            <a:pPr algn="just"/>
            <a:r>
              <a:rPr lang="tr-TR" sz="3600" b="1" dirty="0" smtClean="0">
                <a:latin typeface="Arial" panose="020B0604020202020204" pitchFamily="34" charset="0"/>
                <a:cs typeface="Arial" panose="020B0604020202020204" pitchFamily="34" charset="0"/>
              </a:rPr>
              <a:t> </a:t>
            </a:r>
            <a:r>
              <a:rPr lang="tr-TR" sz="3600" b="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(X)</a:t>
            </a:r>
            <a:r>
              <a:rPr lang="tr-TR" sz="3600" b="1" dirty="0" smtClean="0">
                <a:latin typeface="Arial" panose="020B0604020202020204" pitchFamily="34" charset="0"/>
                <a:cs typeface="Arial" panose="020B0604020202020204" pitchFamily="34" charset="0"/>
              </a:rPr>
              <a:t> </a:t>
            </a:r>
            <a:r>
              <a:rPr lang="tr-TR" sz="3600" b="1" i="1" u="sng"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Spor aç karnına yapılmalıdır.</a:t>
            </a:r>
            <a:endParaRPr lang="tr-TR" sz="3600"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6" name="Picture 8" descr="İlgili resim"/>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039544" y="1844824"/>
            <a:ext cx="4104456" cy="466038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75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75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75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75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75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75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75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75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rot="1068566">
            <a:off x="-707255" y="-1459015"/>
            <a:ext cx="10441318" cy="9184627"/>
          </a:xfrm>
        </p:spPr>
      </p:pic>
      <p:sp>
        <p:nvSpPr>
          <p:cNvPr id="2" name="Unvan 1"/>
          <p:cNvSpPr>
            <a:spLocks noGrp="1"/>
          </p:cNvSpPr>
          <p:nvPr>
            <p:ph type="title"/>
          </p:nvPr>
        </p:nvSpPr>
        <p:spPr>
          <a:xfrm rot="21392629">
            <a:off x="-756592" y="3645024"/>
            <a:ext cx="8229600" cy="1143000"/>
          </a:xfrm>
        </p:spPr>
        <p:txBody>
          <a:bodyPr>
            <a:normAutofit/>
          </a:bodyPr>
          <a:lstStyle/>
          <a:p>
            <a:r>
              <a:rPr lang="tr-TR" sz="3200" b="1" i="1" dirty="0" smtClean="0">
                <a:effectLst>
                  <a:outerShdw blurRad="38100" dist="38100" dir="2700000" algn="tl">
                    <a:srgbClr val="000000">
                      <a:alpha val="43137"/>
                    </a:srgbClr>
                  </a:outerShdw>
                </a:effectLst>
                <a:latin typeface="Arial" panose="020B0604020202020204" pitchFamily="34" charset="0"/>
                <a:cs typeface="Arial" panose="020B0604020202020204" pitchFamily="34" charset="0"/>
              </a:rPr>
              <a:t>TEŞEKKÜRLER</a:t>
            </a:r>
            <a:endParaRPr lang="tr-TR" sz="32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28457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2670</TotalTime>
  <Words>1823</Words>
  <Application>Microsoft Office PowerPoint</Application>
  <PresentationFormat>Ekran Gösterisi (4:3)</PresentationFormat>
  <Paragraphs>219</Paragraphs>
  <Slides>51</Slides>
  <Notes>6</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51</vt:i4>
      </vt:variant>
    </vt:vector>
  </HeadingPairs>
  <TitlesOfParts>
    <vt:vector size="56" baseType="lpstr">
      <vt:lpstr>Arial</vt:lpstr>
      <vt:lpstr>Calibri</vt:lpstr>
      <vt:lpstr>Times New Roman</vt:lpstr>
      <vt:lpstr>Wingdings</vt:lpstr>
      <vt:lpstr>Ofis Teması</vt:lpstr>
      <vt:lpstr>SAĞLIKLI BESLENME KONUSUNDA DOĞRU BİLİNEN YANLIŞLAR </vt:lpstr>
      <vt:lpstr>SAĞLIKLI BESLENME</vt:lpstr>
      <vt:lpstr>PowerPoint Sunusu</vt:lpstr>
      <vt:lpstr>PowerPoint Sunusu</vt:lpstr>
      <vt:lpstr>PowerPoint Sunusu</vt:lpstr>
      <vt:lpstr>3-SÜT VE SÜT ÜRÜNLERİ</vt:lpstr>
      <vt:lpstr>PowerPoint Sunusu</vt:lpstr>
      <vt:lpstr>  5- YAĞ VE/VEYA ŞEKER İÇERİĞİ YÜKSEK BESİNLER   </vt:lpstr>
      <vt:lpstr>PowerPoint Sunusu</vt:lpstr>
      <vt:lpstr>PowerPoint Sunusu</vt:lpstr>
      <vt:lpstr>OBEZİTE</vt:lpstr>
      <vt:lpstr>PowerPoint Sunusu</vt:lpstr>
      <vt:lpstr>FAST FOOD TÜKETİMİ</vt:lpstr>
      <vt:lpstr>FAST FOOD TÜKETİMİNİN HASTALIKLARLA İLİŞKİSİ</vt:lpstr>
      <vt:lpstr>OBEZİTE İLE MÜCADELE </vt:lpstr>
      <vt:lpstr>DOĞRU BİLİNEN YANLIŞLAR (x)  </vt:lpstr>
      <vt:lpstr>PowerPoint Sunusu</vt:lpstr>
      <vt:lpstr>DİYET KİŞİYE ÖZELDİR !</vt:lpstr>
      <vt:lpstr>Diyete başlamadan..?</vt:lpstr>
      <vt:lpstr>(X) Öğün atlarsam kilo veririm. </vt:lpstr>
      <vt:lpstr>(X) Akşam yemeğinden sonra yemek yersem kilo alırım.</vt:lpstr>
      <vt:lpstr>(X) Bitkisel çaylar içerek zayıflarım.</vt:lpstr>
      <vt:lpstr>PowerPoint Sunusu</vt:lpstr>
      <vt:lpstr>(X) Sıcak su içmek zayıflatır.</vt:lpstr>
      <vt:lpstr>PowerPoint Sunusu</vt:lpstr>
      <vt:lpstr>PowerPoint Sunusu</vt:lpstr>
      <vt:lpstr>PowerPoint Sunusu</vt:lpstr>
      <vt:lpstr>PowerPoint Sunusu</vt:lpstr>
      <vt:lpstr>(X) Zeytinyağı kalori içermez.</vt:lpstr>
      <vt:lpstr>PowerPoint Sunusu</vt:lpstr>
      <vt:lpstr>(X) Meyve, diyette sınırsız tüketilebilir.</vt:lpstr>
      <vt:lpstr>(X) Taze meyve suyu çok faydalıdır.</vt:lpstr>
      <vt:lpstr>(X) Turşu çok besleyicidir.</vt:lpstr>
      <vt:lpstr> (X) Yumurta kolesterolü yükseltir.</vt:lpstr>
      <vt:lpstr>(X) Mucize diyetlerle kısa sürede zayıflarım.</vt:lpstr>
      <vt:lpstr>PowerPoint Sunusu</vt:lpstr>
      <vt:lpstr>(X) Diyet/light ürünler sınırsız tüketilebilir. </vt:lpstr>
      <vt:lpstr>(X) Zayıflamak için ekmeği kesmeliyim. </vt:lpstr>
      <vt:lpstr>(X) Kızartılmış ekmek light ekmektir. </vt:lpstr>
      <vt:lpstr> (X) Et veya kemik suyu besleyicidir.</vt:lpstr>
      <vt:lpstr> (X) Laktoz intoleransım var,  süt içmemeliyim.</vt:lpstr>
      <vt:lpstr> (X) Sigarayı bırakmak kilo aldırır.</vt:lpstr>
      <vt:lpstr>PowerPoint Sunusu</vt:lpstr>
      <vt:lpstr>PowerPoint Sunusu</vt:lpstr>
      <vt:lpstr>PowerPoint Sunusu</vt:lpstr>
      <vt:lpstr>PowerPoint Sunusu</vt:lpstr>
      <vt:lpstr>PowerPoint Sunusu</vt:lpstr>
      <vt:lpstr>PowerPoint Sunusu</vt:lpstr>
      <vt:lpstr> (X) Diyet yapamıyorum, sadece spor yapsam kilo veririm.</vt:lpstr>
      <vt:lpstr> (X) Spor aç karnına yapılmalıdır.</vt:lpstr>
      <vt:lpstr>TEŞEKKÜRLER</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SAĞLIKLI BESLENME KONUSUNDA DOĞRU BİLİNEN YANLIŞLAR</dc:title>
  <dc:creator>Gülçin BATURAY</dc:creator>
  <cp:lastModifiedBy>İzzet AK</cp:lastModifiedBy>
  <cp:revision>203</cp:revision>
  <dcterms:created xsi:type="dcterms:W3CDTF">2016-12-22T07:50:22Z</dcterms:created>
  <dcterms:modified xsi:type="dcterms:W3CDTF">2017-11-06T13:37:50Z</dcterms:modified>
</cp:coreProperties>
</file>