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tiff" ContentType="image/tiff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57" r:id="rId2"/>
    <p:sldId id="268" r:id="rId3"/>
    <p:sldId id="269" r:id="rId4"/>
    <p:sldId id="270" r:id="rId5"/>
    <p:sldId id="271" r:id="rId6"/>
    <p:sldId id="273" r:id="rId7"/>
    <p:sldId id="274" r:id="rId8"/>
    <p:sldId id="275" r:id="rId9"/>
    <p:sldId id="276" r:id="rId10"/>
    <p:sldId id="278" r:id="rId11"/>
    <p:sldId id="279" r:id="rId12"/>
    <p:sldId id="280" r:id="rId13"/>
    <p:sldId id="281" r:id="rId14"/>
    <p:sldId id="282" r:id="rId15"/>
    <p:sldId id="314" r:id="rId16"/>
    <p:sldId id="284" r:id="rId17"/>
    <p:sldId id="285" r:id="rId18"/>
    <p:sldId id="286" r:id="rId19"/>
    <p:sldId id="287" r:id="rId20"/>
    <p:sldId id="288" r:id="rId21"/>
    <p:sldId id="289" r:id="rId22"/>
    <p:sldId id="292" r:id="rId23"/>
    <p:sldId id="294" r:id="rId24"/>
    <p:sldId id="295" r:id="rId25"/>
    <p:sldId id="301" r:id="rId26"/>
    <p:sldId id="302" r:id="rId27"/>
    <p:sldId id="303" r:id="rId28"/>
    <p:sldId id="304" r:id="rId29"/>
    <p:sldId id="305" r:id="rId30"/>
    <p:sldId id="306" r:id="rId31"/>
    <p:sldId id="307" r:id="rId32"/>
    <p:sldId id="308" r:id="rId33"/>
    <p:sldId id="309" r:id="rId34"/>
    <p:sldId id="310" r:id="rId35"/>
    <p:sldId id="311" r:id="rId36"/>
    <p:sldId id="315" r:id="rId37"/>
    <p:sldId id="258" r:id="rId38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erhat Unal" initials="SU" lastIdx="1" clrIdx="0"/>
  <p:cmAuthor id="1" name="Serhat Unal" initials="SU [2]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Açık Stil 2 - Vurgu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A97ABB-7734-485F-B602-746FDB3666ED}" type="doc">
      <dgm:prSet loTypeId="urn:microsoft.com/office/officeart/2008/layout/AscendingPictureAccentProcess" loCatId="process" qsTypeId="urn:microsoft.com/office/officeart/2005/8/quickstyle/simple5" qsCatId="simple" csTypeId="urn:microsoft.com/office/officeart/2005/8/colors/accent1_2" csCatId="accent1" phldr="1"/>
      <dgm:spPr/>
    </dgm:pt>
    <dgm:pt modelId="{F7D05917-6A74-49FF-A73C-0F467CABE5D6}" type="pres">
      <dgm:prSet presAssocID="{6AA97ABB-7734-485F-B602-746FDB3666ED}" presName="Name0" presStyleCnt="0">
        <dgm:presLayoutVars>
          <dgm:chMax val="7"/>
          <dgm:chPref val="7"/>
          <dgm:dir/>
        </dgm:presLayoutVars>
      </dgm:prSet>
      <dgm:spPr/>
    </dgm:pt>
  </dgm:ptLst>
  <dgm:cxnLst>
    <dgm:cxn modelId="{8E0799E4-9D45-462C-9C8F-8169C584DAD6}" type="presOf" srcId="{6AA97ABB-7734-485F-B602-746FDB3666ED}" destId="{F7D05917-6A74-49FF-A73C-0F467CABE5D6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F4996F-8665-4945-AF68-7ECE6C47E9C8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BFA81720-0530-844C-BA28-F7002A2D0E90}">
      <dgm:prSet phldrT="[Metin]" custT="1"/>
      <dgm:spPr/>
      <dgm:t>
        <a:bodyPr/>
        <a:lstStyle/>
        <a:p>
          <a:r>
            <a:rPr lang="tr-TR" sz="2000" dirty="0" smtClean="0"/>
            <a:t>CURB-65 &lt;2</a:t>
          </a:r>
        </a:p>
        <a:p>
          <a:r>
            <a:rPr lang="tr-TR" sz="2000" dirty="0" smtClean="0"/>
            <a:t>Değiştirici</a:t>
          </a:r>
          <a:r>
            <a:rPr lang="tr-TR" sz="2000" baseline="0" dirty="0" smtClean="0"/>
            <a:t> faktör yok</a:t>
          </a:r>
          <a:endParaRPr lang="tr-TR" sz="2000" dirty="0" smtClean="0"/>
        </a:p>
        <a:p>
          <a:r>
            <a:rPr lang="tr-TR" sz="2000" b="1" dirty="0" err="1" smtClean="0"/>
            <a:t>Sendromik</a:t>
          </a:r>
          <a:r>
            <a:rPr lang="tr-TR" sz="2000" b="1" dirty="0" smtClean="0"/>
            <a:t> yaklaşım</a:t>
          </a:r>
          <a:endParaRPr lang="tr-TR" sz="2000" b="1" dirty="0"/>
        </a:p>
      </dgm:t>
    </dgm:pt>
    <dgm:pt modelId="{E92DAA7A-78FE-B04F-B116-2B5AFD3663E3}" type="parTrans" cxnId="{051CC647-6F01-D443-8099-9CD380F69839}">
      <dgm:prSet/>
      <dgm:spPr/>
      <dgm:t>
        <a:bodyPr/>
        <a:lstStyle/>
        <a:p>
          <a:endParaRPr lang="tr-TR"/>
        </a:p>
      </dgm:t>
    </dgm:pt>
    <dgm:pt modelId="{1614443D-CFCA-9A4C-9DE1-D62B4D553B24}" type="sibTrans" cxnId="{051CC647-6F01-D443-8099-9CD380F69839}">
      <dgm:prSet/>
      <dgm:spPr/>
      <dgm:t>
        <a:bodyPr/>
        <a:lstStyle/>
        <a:p>
          <a:endParaRPr lang="tr-TR"/>
        </a:p>
      </dgm:t>
    </dgm:pt>
    <dgm:pt modelId="{360DD86B-2273-7649-BBDA-FC86FF643438}">
      <dgm:prSet phldrT="[Metin]" custT="1"/>
      <dgm:spPr/>
      <dgm:t>
        <a:bodyPr/>
        <a:lstStyle/>
        <a:p>
          <a:r>
            <a:rPr lang="tr-TR" sz="1600" b="0" dirty="0" smtClean="0"/>
            <a:t>Akut ve gürültülü </a:t>
          </a:r>
          <a:r>
            <a:rPr lang="tr-TR" sz="1600" b="0" dirty="0" err="1" smtClean="0"/>
            <a:t>başlangıç</a:t>
          </a:r>
          <a:r>
            <a:rPr lang="tr-TR" sz="1600" b="0" dirty="0" smtClean="0"/>
            <a:t>, üşüme</a:t>
          </a:r>
          <a:r>
            <a:rPr lang="tr-TR" sz="1600" b="0" baseline="0" dirty="0" smtClean="0"/>
            <a:t> </a:t>
          </a:r>
          <a:r>
            <a:rPr lang="tr-TR" sz="1600" b="0" dirty="0" smtClean="0"/>
            <a:t>titremeyle yükselen</a:t>
          </a:r>
          <a:r>
            <a:rPr lang="tr-TR" sz="1600" b="0" baseline="0" dirty="0" smtClean="0"/>
            <a:t> ateş, </a:t>
          </a:r>
          <a:r>
            <a:rPr lang="tr-TR" sz="1600" b="0" baseline="0" dirty="0" err="1" smtClean="0"/>
            <a:t>plöretik</a:t>
          </a:r>
          <a:r>
            <a:rPr lang="tr-TR" sz="1600" b="0" baseline="0" dirty="0" smtClean="0"/>
            <a:t> </a:t>
          </a:r>
          <a:r>
            <a:rPr lang="tr-TR" sz="1600" b="0" baseline="0" dirty="0" smtClean="0"/>
            <a:t>göğüs ağrısı</a:t>
          </a:r>
          <a:r>
            <a:rPr lang="tr-TR" sz="1600" b="0" dirty="0" smtClean="0"/>
            <a:t>, </a:t>
          </a:r>
          <a:r>
            <a:rPr lang="tr-TR" sz="1600" b="0" dirty="0" err="1" smtClean="0"/>
            <a:t>pürülan</a:t>
          </a:r>
          <a:r>
            <a:rPr lang="tr-TR" sz="1600" b="0" dirty="0" smtClean="0"/>
            <a:t> balgam, </a:t>
          </a:r>
          <a:r>
            <a:rPr lang="tr-TR" sz="1600" b="0" dirty="0" err="1" smtClean="0"/>
            <a:t>lökositoz</a:t>
          </a:r>
          <a:r>
            <a:rPr lang="tr-TR" sz="1600" b="0" dirty="0" smtClean="0"/>
            <a:t>, PNL hakimiyeti, fizik muayenede konsolidasyon bulguları ve/veya akciğer radyogramında </a:t>
          </a:r>
          <a:r>
            <a:rPr lang="tr-TR" sz="1600" b="0" dirty="0" err="1" smtClean="0"/>
            <a:t>lober</a:t>
          </a:r>
          <a:r>
            <a:rPr lang="tr-TR" sz="1600" b="0" dirty="0" smtClean="0"/>
            <a:t> tutulum </a:t>
          </a:r>
        </a:p>
        <a:p>
          <a:r>
            <a:rPr lang="tr-TR" sz="1600" b="1" dirty="0" smtClean="0"/>
            <a:t>PNÖMOKOK PNÖMONİSİ</a:t>
          </a:r>
          <a:endParaRPr lang="tr-TR" sz="1600" b="1" dirty="0"/>
        </a:p>
      </dgm:t>
    </dgm:pt>
    <dgm:pt modelId="{8D7E621F-260C-0748-879E-A95133DC3ECF}" type="parTrans" cxnId="{75C8B267-9C61-E746-AC1C-E4B977A2046D}">
      <dgm:prSet/>
      <dgm:spPr/>
      <dgm:t>
        <a:bodyPr/>
        <a:lstStyle/>
        <a:p>
          <a:endParaRPr lang="tr-TR"/>
        </a:p>
      </dgm:t>
    </dgm:pt>
    <dgm:pt modelId="{1DD7BFBA-8DEC-F84E-A887-48EDA6EE752C}" type="sibTrans" cxnId="{75C8B267-9C61-E746-AC1C-E4B977A2046D}">
      <dgm:prSet/>
      <dgm:spPr/>
      <dgm:t>
        <a:bodyPr/>
        <a:lstStyle/>
        <a:p>
          <a:endParaRPr lang="tr-TR"/>
        </a:p>
      </dgm:t>
    </dgm:pt>
    <dgm:pt modelId="{26F54B29-C886-2E4F-9C4A-594A1400668D}">
      <dgm:prSet phldrT="[Metin]" custT="1"/>
      <dgm:spPr/>
      <dgm:t>
        <a:bodyPr/>
        <a:lstStyle/>
        <a:p>
          <a:r>
            <a:rPr lang="tr-TR" sz="1600" dirty="0" err="1" smtClean="0"/>
            <a:t>Amoksisilin</a:t>
          </a:r>
          <a:r>
            <a:rPr lang="tr-TR" sz="1600" baseline="0" dirty="0" smtClean="0"/>
            <a:t>       3 g/gün</a:t>
          </a:r>
        </a:p>
      </dgm:t>
    </dgm:pt>
    <dgm:pt modelId="{9BED7D9D-5B0F-FA43-A761-0CF67C0C63A5}" type="parTrans" cxnId="{246BBCCD-4E6C-0E42-8F20-54D58F5ABAE4}">
      <dgm:prSet/>
      <dgm:spPr/>
      <dgm:t>
        <a:bodyPr/>
        <a:lstStyle/>
        <a:p>
          <a:endParaRPr lang="tr-TR"/>
        </a:p>
      </dgm:t>
    </dgm:pt>
    <dgm:pt modelId="{B6BB4AD8-298F-DD42-93E6-E05B7AB52513}" type="sibTrans" cxnId="{246BBCCD-4E6C-0E42-8F20-54D58F5ABAE4}">
      <dgm:prSet/>
      <dgm:spPr/>
      <dgm:t>
        <a:bodyPr/>
        <a:lstStyle/>
        <a:p>
          <a:endParaRPr lang="tr-TR"/>
        </a:p>
      </dgm:t>
    </dgm:pt>
    <dgm:pt modelId="{C30F74D4-BC6F-D24B-9947-E858EC9F6C11}">
      <dgm:prSet phldrT="[Metin]" custT="1"/>
      <dgm:spPr/>
      <dgm:t>
        <a:bodyPr/>
        <a:lstStyle/>
        <a:p>
          <a:r>
            <a:rPr lang="tr-TR" sz="1600" dirty="0" smtClean="0"/>
            <a:t>Penisilin alerjisi varlığında;</a:t>
          </a:r>
          <a:endParaRPr lang="tr-TR" sz="1600" dirty="0" smtClean="0"/>
        </a:p>
        <a:p>
          <a:r>
            <a:rPr lang="tr-TR" sz="1600" dirty="0" err="1" smtClean="0"/>
            <a:t>Makrolid</a:t>
          </a:r>
          <a:endParaRPr lang="tr-TR" sz="1600" dirty="0" smtClean="0"/>
        </a:p>
        <a:p>
          <a:r>
            <a:rPr lang="tr-TR" sz="1600" dirty="0" smtClean="0"/>
            <a:t>II.</a:t>
          </a:r>
          <a:r>
            <a:rPr lang="tr-TR" sz="1600" baseline="0" dirty="0" smtClean="0"/>
            <a:t> Kuşak </a:t>
          </a:r>
          <a:r>
            <a:rPr lang="tr-TR" sz="1600" baseline="0" dirty="0" err="1" smtClean="0"/>
            <a:t>sefalosporin</a:t>
          </a:r>
          <a:endParaRPr lang="tr-TR" sz="1200" dirty="0"/>
        </a:p>
      </dgm:t>
    </dgm:pt>
    <dgm:pt modelId="{29724E81-E4BA-5D4E-B598-C2C185F8D193}" type="parTrans" cxnId="{F739F363-C7A6-1D4D-BE89-200FBDA0F3E8}">
      <dgm:prSet/>
      <dgm:spPr/>
      <dgm:t>
        <a:bodyPr/>
        <a:lstStyle/>
        <a:p>
          <a:endParaRPr lang="tr-TR"/>
        </a:p>
      </dgm:t>
    </dgm:pt>
    <dgm:pt modelId="{57DFC8A3-148C-AD42-8C50-63952192BED6}" type="sibTrans" cxnId="{F739F363-C7A6-1D4D-BE89-200FBDA0F3E8}">
      <dgm:prSet/>
      <dgm:spPr/>
      <dgm:t>
        <a:bodyPr/>
        <a:lstStyle/>
        <a:p>
          <a:endParaRPr lang="tr-TR"/>
        </a:p>
      </dgm:t>
    </dgm:pt>
    <dgm:pt modelId="{DB178F58-DE34-B54A-A1CB-30A4A4E39390}">
      <dgm:prSet phldrT="[Metin]"/>
      <dgm:spPr/>
      <dgm:t>
        <a:bodyPr/>
        <a:lstStyle/>
        <a:p>
          <a:r>
            <a:rPr lang="tr-TR" dirty="0" smtClean="0"/>
            <a:t>MAKROLİD</a:t>
          </a:r>
          <a:endParaRPr lang="tr-TR" dirty="0"/>
        </a:p>
      </dgm:t>
    </dgm:pt>
    <dgm:pt modelId="{60785A53-CE3E-E145-B726-881FAE896122}" type="sibTrans" cxnId="{957C7855-2575-814A-B74E-346C2E267675}">
      <dgm:prSet/>
      <dgm:spPr/>
      <dgm:t>
        <a:bodyPr/>
        <a:lstStyle/>
        <a:p>
          <a:endParaRPr lang="tr-TR"/>
        </a:p>
      </dgm:t>
    </dgm:pt>
    <dgm:pt modelId="{9A5D42F3-5DDA-0544-BF1A-C380D26C206A}" type="parTrans" cxnId="{957C7855-2575-814A-B74E-346C2E267675}">
      <dgm:prSet/>
      <dgm:spPr/>
      <dgm:t>
        <a:bodyPr/>
        <a:lstStyle/>
        <a:p>
          <a:endParaRPr lang="tr-TR"/>
        </a:p>
      </dgm:t>
    </dgm:pt>
    <dgm:pt modelId="{965AD4A9-182F-B344-88A6-FCE5E0D97728}">
      <dgm:prSet custT="1"/>
      <dgm:spPr/>
      <dgm:t>
        <a:bodyPr/>
        <a:lstStyle/>
        <a:p>
          <a:r>
            <a:rPr lang="tr-TR" sz="1600" b="0" dirty="0" err="1" smtClean="0"/>
            <a:t>Ekstrapulmoner</a:t>
          </a:r>
          <a:r>
            <a:rPr lang="tr-TR" sz="1600" b="0" dirty="0" smtClean="0"/>
            <a:t> bulgular ve yukarıda tanımlanan tipik </a:t>
          </a:r>
          <a:r>
            <a:rPr lang="tr-TR" sz="1600" b="0" dirty="0" err="1" smtClean="0"/>
            <a:t>pnömoni</a:t>
          </a:r>
          <a:r>
            <a:rPr lang="tr-TR" sz="1600" b="0" dirty="0" smtClean="0"/>
            <a:t> bulgularının yokluğu </a:t>
          </a:r>
        </a:p>
        <a:p>
          <a:r>
            <a:rPr lang="tr-TR" sz="1600" b="1" dirty="0" smtClean="0"/>
            <a:t>ATİPİK PNÖMONİ</a:t>
          </a:r>
          <a:endParaRPr lang="tr-TR" sz="1600" b="1" dirty="0"/>
        </a:p>
      </dgm:t>
    </dgm:pt>
    <dgm:pt modelId="{F23DE346-5C6C-854D-BA6E-13EBCE232B6B}" type="sibTrans" cxnId="{B280A85E-B01C-CD4B-A84A-7EB1EE89852F}">
      <dgm:prSet/>
      <dgm:spPr/>
      <dgm:t>
        <a:bodyPr/>
        <a:lstStyle/>
        <a:p>
          <a:endParaRPr lang="tr-TR"/>
        </a:p>
      </dgm:t>
    </dgm:pt>
    <dgm:pt modelId="{25DCD24B-A2B8-0340-B1E9-801BC51EBEDF}" type="parTrans" cxnId="{B280A85E-B01C-CD4B-A84A-7EB1EE89852F}">
      <dgm:prSet/>
      <dgm:spPr/>
      <dgm:t>
        <a:bodyPr/>
        <a:lstStyle/>
        <a:p>
          <a:endParaRPr lang="tr-TR"/>
        </a:p>
      </dgm:t>
    </dgm:pt>
    <dgm:pt modelId="{A84A56CF-C52A-ED45-8306-AF8C4497FE50}" type="pres">
      <dgm:prSet presAssocID="{67F4996F-8665-4945-AF68-7ECE6C47E9C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A0EA77A7-0106-9A4C-B100-BF510F824AD1}" type="pres">
      <dgm:prSet presAssocID="{BFA81720-0530-844C-BA28-F7002A2D0E90}" presName="hierRoot1" presStyleCnt="0"/>
      <dgm:spPr/>
    </dgm:pt>
    <dgm:pt modelId="{C22AC0DA-FC96-7C40-B59B-011900F8E5FC}" type="pres">
      <dgm:prSet presAssocID="{BFA81720-0530-844C-BA28-F7002A2D0E90}" presName="composite" presStyleCnt="0"/>
      <dgm:spPr/>
    </dgm:pt>
    <dgm:pt modelId="{F4EB1E02-B4B5-E247-AD46-F7B4ECA92655}" type="pres">
      <dgm:prSet presAssocID="{BFA81720-0530-844C-BA28-F7002A2D0E90}" presName="background" presStyleLbl="node0" presStyleIdx="0" presStyleCnt="1"/>
      <dgm:spPr>
        <a:gradFill rotWithShape="0">
          <a:gsLst>
            <a:gs pos="83000">
              <a:srgbClr val="002060"/>
            </a:gs>
            <a:gs pos="98000">
              <a:srgbClr val="002060"/>
            </a:gs>
            <a:gs pos="90000">
              <a:srgbClr val="002060"/>
            </a:gs>
            <a:gs pos="71992">
              <a:srgbClr val="002060"/>
            </a:gs>
            <a:gs pos="52000">
              <a:srgbClr val="002060"/>
            </a:gs>
            <a:gs pos="0">
              <a:srgbClr val="00206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</dgm:pt>
    <dgm:pt modelId="{87A86382-9833-1040-926C-8119B718C2A0}" type="pres">
      <dgm:prSet presAssocID="{BFA81720-0530-844C-BA28-F7002A2D0E90}" presName="text" presStyleLbl="fgAcc0" presStyleIdx="0" presStyleCnt="1" custScaleX="263463" custScaleY="113767" custLinFactNeighborX="-787" custLinFactNeighborY="-2225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3237AB2-DDF4-CC45-A052-D3B520D93A40}" type="pres">
      <dgm:prSet presAssocID="{BFA81720-0530-844C-BA28-F7002A2D0E90}" presName="hierChild2" presStyleCnt="0"/>
      <dgm:spPr/>
    </dgm:pt>
    <dgm:pt modelId="{93671759-3D30-744E-9180-C1B439043E5B}" type="pres">
      <dgm:prSet presAssocID="{8D7E621F-260C-0748-879E-A95133DC3ECF}" presName="Name10" presStyleLbl="parChTrans1D2" presStyleIdx="0" presStyleCnt="2"/>
      <dgm:spPr/>
      <dgm:t>
        <a:bodyPr/>
        <a:lstStyle/>
        <a:p>
          <a:endParaRPr lang="tr-TR"/>
        </a:p>
      </dgm:t>
    </dgm:pt>
    <dgm:pt modelId="{FDF336C9-ECD8-1B4B-9252-55E83E88A2E1}" type="pres">
      <dgm:prSet presAssocID="{360DD86B-2273-7649-BBDA-FC86FF643438}" presName="hierRoot2" presStyleCnt="0"/>
      <dgm:spPr/>
    </dgm:pt>
    <dgm:pt modelId="{5576A1F5-3363-9B4E-9690-3597E0ADD64E}" type="pres">
      <dgm:prSet presAssocID="{360DD86B-2273-7649-BBDA-FC86FF643438}" presName="composite2" presStyleCnt="0"/>
      <dgm:spPr/>
    </dgm:pt>
    <dgm:pt modelId="{FCCABF94-C462-7A4F-BAC1-40480B94B8D2}" type="pres">
      <dgm:prSet presAssocID="{360DD86B-2273-7649-BBDA-FC86FF643438}" presName="background2" presStyleLbl="node2" presStyleIdx="0" presStyleCnt="2"/>
      <dgm:spPr/>
    </dgm:pt>
    <dgm:pt modelId="{6D213714-83E9-C447-A4CE-36953D7B8D03}" type="pres">
      <dgm:prSet presAssocID="{360DD86B-2273-7649-BBDA-FC86FF643438}" presName="text2" presStyleLbl="fgAcc2" presStyleIdx="0" presStyleCnt="2" custScaleX="254556" custScaleY="181631" custLinFactNeighborY="317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59F162F3-C8A7-6749-84DB-B322826349BB}" type="pres">
      <dgm:prSet presAssocID="{360DD86B-2273-7649-BBDA-FC86FF643438}" presName="hierChild3" presStyleCnt="0"/>
      <dgm:spPr/>
    </dgm:pt>
    <dgm:pt modelId="{60060624-EADC-D545-A13B-3F33FD557151}" type="pres">
      <dgm:prSet presAssocID="{9BED7D9D-5B0F-FA43-A761-0CF67C0C63A5}" presName="Name17" presStyleLbl="parChTrans1D3" presStyleIdx="0" presStyleCnt="3"/>
      <dgm:spPr/>
      <dgm:t>
        <a:bodyPr/>
        <a:lstStyle/>
        <a:p>
          <a:endParaRPr lang="tr-TR"/>
        </a:p>
      </dgm:t>
    </dgm:pt>
    <dgm:pt modelId="{6222199F-4089-AB4B-B474-DF2EDE4C671D}" type="pres">
      <dgm:prSet presAssocID="{26F54B29-C886-2E4F-9C4A-594A1400668D}" presName="hierRoot3" presStyleCnt="0"/>
      <dgm:spPr/>
    </dgm:pt>
    <dgm:pt modelId="{9ACA0150-89B1-AA4C-9E5F-564502E382B7}" type="pres">
      <dgm:prSet presAssocID="{26F54B29-C886-2E4F-9C4A-594A1400668D}" presName="composite3" presStyleCnt="0"/>
      <dgm:spPr/>
    </dgm:pt>
    <dgm:pt modelId="{0212E00B-FF3C-3647-BC47-3F74F0701A24}" type="pres">
      <dgm:prSet presAssocID="{26F54B29-C886-2E4F-9C4A-594A1400668D}" presName="background3" presStyleLbl="node3" presStyleIdx="0" presStyleCnt="3"/>
      <dgm:spPr/>
    </dgm:pt>
    <dgm:pt modelId="{9EB918F4-D59C-2042-952B-78249261F9FD}" type="pres">
      <dgm:prSet presAssocID="{26F54B29-C886-2E4F-9C4A-594A1400668D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F4E37AD5-676A-D64E-A546-4D516CC89302}" type="pres">
      <dgm:prSet presAssocID="{26F54B29-C886-2E4F-9C4A-594A1400668D}" presName="hierChild4" presStyleCnt="0"/>
      <dgm:spPr/>
    </dgm:pt>
    <dgm:pt modelId="{1B5978AE-5F05-6B49-B46C-1EBCBFFF3B07}" type="pres">
      <dgm:prSet presAssocID="{29724E81-E4BA-5D4E-B598-C2C185F8D193}" presName="Name17" presStyleLbl="parChTrans1D3" presStyleIdx="1" presStyleCnt="3"/>
      <dgm:spPr/>
      <dgm:t>
        <a:bodyPr/>
        <a:lstStyle/>
        <a:p>
          <a:endParaRPr lang="tr-TR"/>
        </a:p>
      </dgm:t>
    </dgm:pt>
    <dgm:pt modelId="{B651718A-C25A-9548-8B13-F5661B7CD362}" type="pres">
      <dgm:prSet presAssocID="{C30F74D4-BC6F-D24B-9947-E858EC9F6C11}" presName="hierRoot3" presStyleCnt="0"/>
      <dgm:spPr/>
    </dgm:pt>
    <dgm:pt modelId="{EAFF7AB9-4035-D244-A780-FEFA4D1FF13C}" type="pres">
      <dgm:prSet presAssocID="{C30F74D4-BC6F-D24B-9947-E858EC9F6C11}" presName="composite3" presStyleCnt="0"/>
      <dgm:spPr/>
    </dgm:pt>
    <dgm:pt modelId="{A36F0483-8522-8B4B-9700-975F34EA2246}" type="pres">
      <dgm:prSet presAssocID="{C30F74D4-BC6F-D24B-9947-E858EC9F6C11}" presName="background3" presStyleLbl="node3" presStyleIdx="1" presStyleCnt="3"/>
      <dgm:spPr/>
    </dgm:pt>
    <dgm:pt modelId="{667410B5-B399-5D44-91C9-D9E4E16FB056}" type="pres">
      <dgm:prSet presAssocID="{C30F74D4-BC6F-D24B-9947-E858EC9F6C11}" presName="text3" presStyleLbl="fgAcc3" presStyleIdx="1" presStyleCnt="3" custScaleX="184968" custScaleY="12223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AAD4E127-2558-8648-8B31-1A960D1FD63D}" type="pres">
      <dgm:prSet presAssocID="{C30F74D4-BC6F-D24B-9947-E858EC9F6C11}" presName="hierChild4" presStyleCnt="0"/>
      <dgm:spPr/>
    </dgm:pt>
    <dgm:pt modelId="{B6678D48-B14C-5843-8666-B520BAAB7286}" type="pres">
      <dgm:prSet presAssocID="{25DCD24B-A2B8-0340-B1E9-801BC51EBEDF}" presName="Name10" presStyleLbl="parChTrans1D2" presStyleIdx="1" presStyleCnt="2"/>
      <dgm:spPr/>
      <dgm:t>
        <a:bodyPr/>
        <a:lstStyle/>
        <a:p>
          <a:endParaRPr lang="tr-TR"/>
        </a:p>
      </dgm:t>
    </dgm:pt>
    <dgm:pt modelId="{B03D6C72-9685-2140-AAF5-6300E8C2F200}" type="pres">
      <dgm:prSet presAssocID="{965AD4A9-182F-B344-88A6-FCE5E0D97728}" presName="hierRoot2" presStyleCnt="0"/>
      <dgm:spPr/>
    </dgm:pt>
    <dgm:pt modelId="{6B6EF6B8-9B47-F34B-86E4-869EB5C5049D}" type="pres">
      <dgm:prSet presAssocID="{965AD4A9-182F-B344-88A6-FCE5E0D97728}" presName="composite2" presStyleCnt="0"/>
      <dgm:spPr/>
    </dgm:pt>
    <dgm:pt modelId="{F52CF9F8-D028-8841-9629-331AF0C0791C}" type="pres">
      <dgm:prSet presAssocID="{965AD4A9-182F-B344-88A6-FCE5E0D97728}" presName="background2" presStyleLbl="node2" presStyleIdx="1" presStyleCnt="2"/>
      <dgm:spPr/>
    </dgm:pt>
    <dgm:pt modelId="{5CCCE7AF-0827-AB4F-A65B-8A2CA7A1EF8D}" type="pres">
      <dgm:prSet presAssocID="{965AD4A9-182F-B344-88A6-FCE5E0D97728}" presName="text2" presStyleLbl="fgAcc2" presStyleIdx="1" presStyleCnt="2" custScaleX="20974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6BC7DDAF-00CC-8E46-B773-AB62FA6CCE32}" type="pres">
      <dgm:prSet presAssocID="{965AD4A9-182F-B344-88A6-FCE5E0D97728}" presName="hierChild3" presStyleCnt="0"/>
      <dgm:spPr/>
    </dgm:pt>
    <dgm:pt modelId="{FF34B5B1-BFDE-7546-BF69-9096C9718E21}" type="pres">
      <dgm:prSet presAssocID="{9A5D42F3-5DDA-0544-BF1A-C380D26C206A}" presName="Name17" presStyleLbl="parChTrans1D3" presStyleIdx="2" presStyleCnt="3"/>
      <dgm:spPr/>
      <dgm:t>
        <a:bodyPr/>
        <a:lstStyle/>
        <a:p>
          <a:endParaRPr lang="tr-TR"/>
        </a:p>
      </dgm:t>
    </dgm:pt>
    <dgm:pt modelId="{6F43C059-2DB6-F140-9DBD-F3C5E82238BE}" type="pres">
      <dgm:prSet presAssocID="{DB178F58-DE34-B54A-A1CB-30A4A4E39390}" presName="hierRoot3" presStyleCnt="0"/>
      <dgm:spPr/>
    </dgm:pt>
    <dgm:pt modelId="{AA09A937-2E79-534A-97B2-FB546D1AEB96}" type="pres">
      <dgm:prSet presAssocID="{DB178F58-DE34-B54A-A1CB-30A4A4E39390}" presName="composite3" presStyleCnt="0"/>
      <dgm:spPr/>
    </dgm:pt>
    <dgm:pt modelId="{ADC061E9-6EA1-8645-9C84-E56C873021C1}" type="pres">
      <dgm:prSet presAssocID="{DB178F58-DE34-B54A-A1CB-30A4A4E39390}" presName="background3" presStyleLbl="node3" presStyleIdx="2" presStyleCnt="3"/>
      <dgm:spPr/>
    </dgm:pt>
    <dgm:pt modelId="{6677D9D9-C405-804A-B2C4-FF06F437762D}" type="pres">
      <dgm:prSet presAssocID="{DB178F58-DE34-B54A-A1CB-30A4A4E39390}" presName="text3" presStyleLbl="fgAcc3" presStyleIdx="2" presStyleCnt="3" custLinFactNeighborX="440" custLinFactNeighborY="-2507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A2EB87C3-6792-4842-8877-B42B53DC18D8}" type="pres">
      <dgm:prSet presAssocID="{DB178F58-DE34-B54A-A1CB-30A4A4E39390}" presName="hierChild4" presStyleCnt="0"/>
      <dgm:spPr/>
    </dgm:pt>
  </dgm:ptLst>
  <dgm:cxnLst>
    <dgm:cxn modelId="{F739F363-C7A6-1D4D-BE89-200FBDA0F3E8}" srcId="{360DD86B-2273-7649-BBDA-FC86FF643438}" destId="{C30F74D4-BC6F-D24B-9947-E858EC9F6C11}" srcOrd="1" destOrd="0" parTransId="{29724E81-E4BA-5D4E-B598-C2C185F8D193}" sibTransId="{57DFC8A3-148C-AD42-8C50-63952192BED6}"/>
    <dgm:cxn modelId="{051CC647-6F01-D443-8099-9CD380F69839}" srcId="{67F4996F-8665-4945-AF68-7ECE6C47E9C8}" destId="{BFA81720-0530-844C-BA28-F7002A2D0E90}" srcOrd="0" destOrd="0" parTransId="{E92DAA7A-78FE-B04F-B116-2B5AFD3663E3}" sibTransId="{1614443D-CFCA-9A4C-9DE1-D62B4D553B24}"/>
    <dgm:cxn modelId="{CBCE0AA0-DF32-4A0E-A8E4-DDF7F8384B7E}" type="presOf" srcId="{29724E81-E4BA-5D4E-B598-C2C185F8D193}" destId="{1B5978AE-5F05-6B49-B46C-1EBCBFFF3B07}" srcOrd="0" destOrd="0" presId="urn:microsoft.com/office/officeart/2005/8/layout/hierarchy1"/>
    <dgm:cxn modelId="{957C7855-2575-814A-B74E-346C2E267675}" srcId="{965AD4A9-182F-B344-88A6-FCE5E0D97728}" destId="{DB178F58-DE34-B54A-A1CB-30A4A4E39390}" srcOrd="0" destOrd="0" parTransId="{9A5D42F3-5DDA-0544-BF1A-C380D26C206A}" sibTransId="{60785A53-CE3E-E145-B726-881FAE896122}"/>
    <dgm:cxn modelId="{E67ED0ED-0F5A-4D78-8D6A-89113A84206C}" type="presOf" srcId="{67F4996F-8665-4945-AF68-7ECE6C47E9C8}" destId="{A84A56CF-C52A-ED45-8306-AF8C4497FE50}" srcOrd="0" destOrd="0" presId="urn:microsoft.com/office/officeart/2005/8/layout/hierarchy1"/>
    <dgm:cxn modelId="{52C902F8-0EB3-499A-9CB9-D587C2107475}" type="presOf" srcId="{BFA81720-0530-844C-BA28-F7002A2D0E90}" destId="{87A86382-9833-1040-926C-8119B718C2A0}" srcOrd="0" destOrd="0" presId="urn:microsoft.com/office/officeart/2005/8/layout/hierarchy1"/>
    <dgm:cxn modelId="{E8863F6A-E217-4068-BF04-98AAAA1206E2}" type="presOf" srcId="{26F54B29-C886-2E4F-9C4A-594A1400668D}" destId="{9EB918F4-D59C-2042-952B-78249261F9FD}" srcOrd="0" destOrd="0" presId="urn:microsoft.com/office/officeart/2005/8/layout/hierarchy1"/>
    <dgm:cxn modelId="{C5B7C238-D2E4-408B-813D-281E9B956E69}" type="presOf" srcId="{965AD4A9-182F-B344-88A6-FCE5E0D97728}" destId="{5CCCE7AF-0827-AB4F-A65B-8A2CA7A1EF8D}" srcOrd="0" destOrd="0" presId="urn:microsoft.com/office/officeart/2005/8/layout/hierarchy1"/>
    <dgm:cxn modelId="{B97B5D80-7C12-4939-B799-E3729DFFB839}" type="presOf" srcId="{9A5D42F3-5DDA-0544-BF1A-C380D26C206A}" destId="{FF34B5B1-BFDE-7546-BF69-9096C9718E21}" srcOrd="0" destOrd="0" presId="urn:microsoft.com/office/officeart/2005/8/layout/hierarchy1"/>
    <dgm:cxn modelId="{842092D9-2EFE-4F9E-B3A2-2AC0C79DA39B}" type="presOf" srcId="{8D7E621F-260C-0748-879E-A95133DC3ECF}" destId="{93671759-3D30-744E-9180-C1B439043E5B}" srcOrd="0" destOrd="0" presId="urn:microsoft.com/office/officeart/2005/8/layout/hierarchy1"/>
    <dgm:cxn modelId="{75C8B267-9C61-E746-AC1C-E4B977A2046D}" srcId="{BFA81720-0530-844C-BA28-F7002A2D0E90}" destId="{360DD86B-2273-7649-BBDA-FC86FF643438}" srcOrd="0" destOrd="0" parTransId="{8D7E621F-260C-0748-879E-A95133DC3ECF}" sibTransId="{1DD7BFBA-8DEC-F84E-A887-48EDA6EE752C}"/>
    <dgm:cxn modelId="{3F416280-C27A-49F2-BB38-D0B5F94071B1}" type="presOf" srcId="{DB178F58-DE34-B54A-A1CB-30A4A4E39390}" destId="{6677D9D9-C405-804A-B2C4-FF06F437762D}" srcOrd="0" destOrd="0" presId="urn:microsoft.com/office/officeart/2005/8/layout/hierarchy1"/>
    <dgm:cxn modelId="{68953DED-F8CA-4AFC-B16D-D6FD10FE7488}" type="presOf" srcId="{25DCD24B-A2B8-0340-B1E9-801BC51EBEDF}" destId="{B6678D48-B14C-5843-8666-B520BAAB7286}" srcOrd="0" destOrd="0" presId="urn:microsoft.com/office/officeart/2005/8/layout/hierarchy1"/>
    <dgm:cxn modelId="{136A29DF-4382-4E90-A5A2-23D00BD9D981}" type="presOf" srcId="{C30F74D4-BC6F-D24B-9947-E858EC9F6C11}" destId="{667410B5-B399-5D44-91C9-D9E4E16FB056}" srcOrd="0" destOrd="0" presId="urn:microsoft.com/office/officeart/2005/8/layout/hierarchy1"/>
    <dgm:cxn modelId="{D04254CB-5BB3-401E-BD8B-86E2176CF40C}" type="presOf" srcId="{9BED7D9D-5B0F-FA43-A761-0CF67C0C63A5}" destId="{60060624-EADC-D545-A13B-3F33FD557151}" srcOrd="0" destOrd="0" presId="urn:microsoft.com/office/officeart/2005/8/layout/hierarchy1"/>
    <dgm:cxn modelId="{B280A85E-B01C-CD4B-A84A-7EB1EE89852F}" srcId="{BFA81720-0530-844C-BA28-F7002A2D0E90}" destId="{965AD4A9-182F-B344-88A6-FCE5E0D97728}" srcOrd="1" destOrd="0" parTransId="{25DCD24B-A2B8-0340-B1E9-801BC51EBEDF}" sibTransId="{F23DE346-5C6C-854D-BA6E-13EBCE232B6B}"/>
    <dgm:cxn modelId="{29511D63-5D15-4DDE-9A68-AF563853D469}" type="presOf" srcId="{360DD86B-2273-7649-BBDA-FC86FF643438}" destId="{6D213714-83E9-C447-A4CE-36953D7B8D03}" srcOrd="0" destOrd="0" presId="urn:microsoft.com/office/officeart/2005/8/layout/hierarchy1"/>
    <dgm:cxn modelId="{246BBCCD-4E6C-0E42-8F20-54D58F5ABAE4}" srcId="{360DD86B-2273-7649-BBDA-FC86FF643438}" destId="{26F54B29-C886-2E4F-9C4A-594A1400668D}" srcOrd="0" destOrd="0" parTransId="{9BED7D9D-5B0F-FA43-A761-0CF67C0C63A5}" sibTransId="{B6BB4AD8-298F-DD42-93E6-E05B7AB52513}"/>
    <dgm:cxn modelId="{BAE9AC6E-8751-40DD-81A5-BEF9C5E41601}" type="presParOf" srcId="{A84A56CF-C52A-ED45-8306-AF8C4497FE50}" destId="{A0EA77A7-0106-9A4C-B100-BF510F824AD1}" srcOrd="0" destOrd="0" presId="urn:microsoft.com/office/officeart/2005/8/layout/hierarchy1"/>
    <dgm:cxn modelId="{85DEFBB7-CFBA-4452-9755-ABB423A24E3B}" type="presParOf" srcId="{A0EA77A7-0106-9A4C-B100-BF510F824AD1}" destId="{C22AC0DA-FC96-7C40-B59B-011900F8E5FC}" srcOrd="0" destOrd="0" presId="urn:microsoft.com/office/officeart/2005/8/layout/hierarchy1"/>
    <dgm:cxn modelId="{6DA87FD0-0E41-4ED0-935C-92D637E0D98D}" type="presParOf" srcId="{C22AC0DA-FC96-7C40-B59B-011900F8E5FC}" destId="{F4EB1E02-B4B5-E247-AD46-F7B4ECA92655}" srcOrd="0" destOrd="0" presId="urn:microsoft.com/office/officeart/2005/8/layout/hierarchy1"/>
    <dgm:cxn modelId="{54AB202B-FD43-417F-80C3-4B219E05498B}" type="presParOf" srcId="{C22AC0DA-FC96-7C40-B59B-011900F8E5FC}" destId="{87A86382-9833-1040-926C-8119B718C2A0}" srcOrd="1" destOrd="0" presId="urn:microsoft.com/office/officeart/2005/8/layout/hierarchy1"/>
    <dgm:cxn modelId="{FF526C5E-230A-4329-8C7B-4124BC004BF4}" type="presParOf" srcId="{A0EA77A7-0106-9A4C-B100-BF510F824AD1}" destId="{23237AB2-DDF4-CC45-A052-D3B520D93A40}" srcOrd="1" destOrd="0" presId="urn:microsoft.com/office/officeart/2005/8/layout/hierarchy1"/>
    <dgm:cxn modelId="{538F1EA2-D139-454F-A99D-FAE7937A7A6E}" type="presParOf" srcId="{23237AB2-DDF4-CC45-A052-D3B520D93A40}" destId="{93671759-3D30-744E-9180-C1B439043E5B}" srcOrd="0" destOrd="0" presId="urn:microsoft.com/office/officeart/2005/8/layout/hierarchy1"/>
    <dgm:cxn modelId="{174682D0-F26A-46FD-A496-EF75910C42BE}" type="presParOf" srcId="{23237AB2-DDF4-CC45-A052-D3B520D93A40}" destId="{FDF336C9-ECD8-1B4B-9252-55E83E88A2E1}" srcOrd="1" destOrd="0" presId="urn:microsoft.com/office/officeart/2005/8/layout/hierarchy1"/>
    <dgm:cxn modelId="{4AF30BB6-2DA5-4B69-AB87-C74627170FBF}" type="presParOf" srcId="{FDF336C9-ECD8-1B4B-9252-55E83E88A2E1}" destId="{5576A1F5-3363-9B4E-9690-3597E0ADD64E}" srcOrd="0" destOrd="0" presId="urn:microsoft.com/office/officeart/2005/8/layout/hierarchy1"/>
    <dgm:cxn modelId="{DBEF1BB2-4F4C-4F30-ADE8-CED5E06D0029}" type="presParOf" srcId="{5576A1F5-3363-9B4E-9690-3597E0ADD64E}" destId="{FCCABF94-C462-7A4F-BAC1-40480B94B8D2}" srcOrd="0" destOrd="0" presId="urn:microsoft.com/office/officeart/2005/8/layout/hierarchy1"/>
    <dgm:cxn modelId="{D443C99E-38DF-4F54-9AC7-54FD05045864}" type="presParOf" srcId="{5576A1F5-3363-9B4E-9690-3597E0ADD64E}" destId="{6D213714-83E9-C447-A4CE-36953D7B8D03}" srcOrd="1" destOrd="0" presId="urn:microsoft.com/office/officeart/2005/8/layout/hierarchy1"/>
    <dgm:cxn modelId="{7F1C993C-D4A5-4970-AFC8-204B0F51279C}" type="presParOf" srcId="{FDF336C9-ECD8-1B4B-9252-55E83E88A2E1}" destId="{59F162F3-C8A7-6749-84DB-B322826349BB}" srcOrd="1" destOrd="0" presId="urn:microsoft.com/office/officeart/2005/8/layout/hierarchy1"/>
    <dgm:cxn modelId="{E842FE49-2566-4F4B-9D4A-96F535658353}" type="presParOf" srcId="{59F162F3-C8A7-6749-84DB-B322826349BB}" destId="{60060624-EADC-D545-A13B-3F33FD557151}" srcOrd="0" destOrd="0" presId="urn:microsoft.com/office/officeart/2005/8/layout/hierarchy1"/>
    <dgm:cxn modelId="{9DAC451E-1DA1-4A41-8CBF-E4671DA76500}" type="presParOf" srcId="{59F162F3-C8A7-6749-84DB-B322826349BB}" destId="{6222199F-4089-AB4B-B474-DF2EDE4C671D}" srcOrd="1" destOrd="0" presId="urn:microsoft.com/office/officeart/2005/8/layout/hierarchy1"/>
    <dgm:cxn modelId="{27CEC92B-AB70-4653-A8CA-5A633FD5B071}" type="presParOf" srcId="{6222199F-4089-AB4B-B474-DF2EDE4C671D}" destId="{9ACA0150-89B1-AA4C-9E5F-564502E382B7}" srcOrd="0" destOrd="0" presId="urn:microsoft.com/office/officeart/2005/8/layout/hierarchy1"/>
    <dgm:cxn modelId="{E989C252-7D61-4520-998E-B110E0ECF0AA}" type="presParOf" srcId="{9ACA0150-89B1-AA4C-9E5F-564502E382B7}" destId="{0212E00B-FF3C-3647-BC47-3F74F0701A24}" srcOrd="0" destOrd="0" presId="urn:microsoft.com/office/officeart/2005/8/layout/hierarchy1"/>
    <dgm:cxn modelId="{C4E51388-82A5-4C25-BF4B-1D495F36EDBE}" type="presParOf" srcId="{9ACA0150-89B1-AA4C-9E5F-564502E382B7}" destId="{9EB918F4-D59C-2042-952B-78249261F9FD}" srcOrd="1" destOrd="0" presId="urn:microsoft.com/office/officeart/2005/8/layout/hierarchy1"/>
    <dgm:cxn modelId="{9E26D171-013C-4F42-B8F6-20C2CDD625E8}" type="presParOf" srcId="{6222199F-4089-AB4B-B474-DF2EDE4C671D}" destId="{F4E37AD5-676A-D64E-A546-4D516CC89302}" srcOrd="1" destOrd="0" presId="urn:microsoft.com/office/officeart/2005/8/layout/hierarchy1"/>
    <dgm:cxn modelId="{13226BCE-D239-4659-962D-3C7161390898}" type="presParOf" srcId="{59F162F3-C8A7-6749-84DB-B322826349BB}" destId="{1B5978AE-5F05-6B49-B46C-1EBCBFFF3B07}" srcOrd="2" destOrd="0" presId="urn:microsoft.com/office/officeart/2005/8/layout/hierarchy1"/>
    <dgm:cxn modelId="{5CF205F2-ABE8-499E-88DC-42450A21F1E1}" type="presParOf" srcId="{59F162F3-C8A7-6749-84DB-B322826349BB}" destId="{B651718A-C25A-9548-8B13-F5661B7CD362}" srcOrd="3" destOrd="0" presId="urn:microsoft.com/office/officeart/2005/8/layout/hierarchy1"/>
    <dgm:cxn modelId="{65A2E8F8-80BE-4AA8-906F-D75BF3C6ABCE}" type="presParOf" srcId="{B651718A-C25A-9548-8B13-F5661B7CD362}" destId="{EAFF7AB9-4035-D244-A780-FEFA4D1FF13C}" srcOrd="0" destOrd="0" presId="urn:microsoft.com/office/officeart/2005/8/layout/hierarchy1"/>
    <dgm:cxn modelId="{73466157-F074-414D-AF60-CC21146965B9}" type="presParOf" srcId="{EAFF7AB9-4035-D244-A780-FEFA4D1FF13C}" destId="{A36F0483-8522-8B4B-9700-975F34EA2246}" srcOrd="0" destOrd="0" presId="urn:microsoft.com/office/officeart/2005/8/layout/hierarchy1"/>
    <dgm:cxn modelId="{5797CDE8-5FA7-448E-89CD-9FE315F19266}" type="presParOf" srcId="{EAFF7AB9-4035-D244-A780-FEFA4D1FF13C}" destId="{667410B5-B399-5D44-91C9-D9E4E16FB056}" srcOrd="1" destOrd="0" presId="urn:microsoft.com/office/officeart/2005/8/layout/hierarchy1"/>
    <dgm:cxn modelId="{F990A256-A695-4135-93B1-DB0C145CD6F2}" type="presParOf" srcId="{B651718A-C25A-9548-8B13-F5661B7CD362}" destId="{AAD4E127-2558-8648-8B31-1A960D1FD63D}" srcOrd="1" destOrd="0" presId="urn:microsoft.com/office/officeart/2005/8/layout/hierarchy1"/>
    <dgm:cxn modelId="{DE4D4272-23B5-42F7-AAE7-12073BA2AE65}" type="presParOf" srcId="{23237AB2-DDF4-CC45-A052-D3B520D93A40}" destId="{B6678D48-B14C-5843-8666-B520BAAB7286}" srcOrd="2" destOrd="0" presId="urn:microsoft.com/office/officeart/2005/8/layout/hierarchy1"/>
    <dgm:cxn modelId="{2FCE4FB6-E303-42D8-A22F-E0FEA4499ED7}" type="presParOf" srcId="{23237AB2-DDF4-CC45-A052-D3B520D93A40}" destId="{B03D6C72-9685-2140-AAF5-6300E8C2F200}" srcOrd="3" destOrd="0" presId="urn:microsoft.com/office/officeart/2005/8/layout/hierarchy1"/>
    <dgm:cxn modelId="{A6BA8A90-9D30-4C5C-ACB0-7A20F594F346}" type="presParOf" srcId="{B03D6C72-9685-2140-AAF5-6300E8C2F200}" destId="{6B6EF6B8-9B47-F34B-86E4-869EB5C5049D}" srcOrd="0" destOrd="0" presId="urn:microsoft.com/office/officeart/2005/8/layout/hierarchy1"/>
    <dgm:cxn modelId="{554198A4-97D4-45D3-A2B5-8CEB0E7FE2AD}" type="presParOf" srcId="{6B6EF6B8-9B47-F34B-86E4-869EB5C5049D}" destId="{F52CF9F8-D028-8841-9629-331AF0C0791C}" srcOrd="0" destOrd="0" presId="urn:microsoft.com/office/officeart/2005/8/layout/hierarchy1"/>
    <dgm:cxn modelId="{9F68FC6E-45CF-4223-8EEB-437BBB530573}" type="presParOf" srcId="{6B6EF6B8-9B47-F34B-86E4-869EB5C5049D}" destId="{5CCCE7AF-0827-AB4F-A65B-8A2CA7A1EF8D}" srcOrd="1" destOrd="0" presId="urn:microsoft.com/office/officeart/2005/8/layout/hierarchy1"/>
    <dgm:cxn modelId="{DE047A76-475D-4771-9F2C-C9C76D1C9C2C}" type="presParOf" srcId="{B03D6C72-9685-2140-AAF5-6300E8C2F200}" destId="{6BC7DDAF-00CC-8E46-B773-AB62FA6CCE32}" srcOrd="1" destOrd="0" presId="urn:microsoft.com/office/officeart/2005/8/layout/hierarchy1"/>
    <dgm:cxn modelId="{0E206BCF-22C6-4BD7-A30C-B8A80D9711F3}" type="presParOf" srcId="{6BC7DDAF-00CC-8E46-B773-AB62FA6CCE32}" destId="{FF34B5B1-BFDE-7546-BF69-9096C9718E21}" srcOrd="0" destOrd="0" presId="urn:microsoft.com/office/officeart/2005/8/layout/hierarchy1"/>
    <dgm:cxn modelId="{A0150F62-EB74-4A34-941E-67E0DA4B2B37}" type="presParOf" srcId="{6BC7DDAF-00CC-8E46-B773-AB62FA6CCE32}" destId="{6F43C059-2DB6-F140-9DBD-F3C5E82238BE}" srcOrd="1" destOrd="0" presId="urn:microsoft.com/office/officeart/2005/8/layout/hierarchy1"/>
    <dgm:cxn modelId="{EBCD34A8-6615-47AA-9416-2652B42AE34D}" type="presParOf" srcId="{6F43C059-2DB6-F140-9DBD-F3C5E82238BE}" destId="{AA09A937-2E79-534A-97B2-FB546D1AEB96}" srcOrd="0" destOrd="0" presId="urn:microsoft.com/office/officeart/2005/8/layout/hierarchy1"/>
    <dgm:cxn modelId="{D9DD113B-CDC6-4389-8BC4-C62DB4DE9062}" type="presParOf" srcId="{AA09A937-2E79-534A-97B2-FB546D1AEB96}" destId="{ADC061E9-6EA1-8645-9C84-E56C873021C1}" srcOrd="0" destOrd="0" presId="urn:microsoft.com/office/officeart/2005/8/layout/hierarchy1"/>
    <dgm:cxn modelId="{D3803ECF-B5FA-48E4-A986-2D4C857BA0E3}" type="presParOf" srcId="{AA09A937-2E79-534A-97B2-FB546D1AEB96}" destId="{6677D9D9-C405-804A-B2C4-FF06F437762D}" srcOrd="1" destOrd="0" presId="urn:microsoft.com/office/officeart/2005/8/layout/hierarchy1"/>
    <dgm:cxn modelId="{15759F30-9FEC-45C1-B99D-B93905C42121}" type="presParOf" srcId="{6F43C059-2DB6-F140-9DBD-F3C5E82238BE}" destId="{A2EB87C3-6792-4842-8877-B42B53DC18D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F34B5B1-BFDE-7546-BF69-9096C9718E21}">
      <dsp:nvSpPr>
        <dsp:cNvPr id="0" name=""/>
        <dsp:cNvSpPr/>
      </dsp:nvSpPr>
      <dsp:spPr>
        <a:xfrm>
          <a:off x="6406333" y="2407248"/>
          <a:ext cx="91440" cy="19218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6923"/>
              </a:lnTo>
              <a:lnTo>
                <a:pt x="52144" y="56923"/>
              </a:lnTo>
              <a:lnTo>
                <a:pt x="52144" y="192182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678D48-B14C-5843-8666-B520BAAB7286}">
      <dsp:nvSpPr>
        <dsp:cNvPr id="0" name=""/>
        <dsp:cNvSpPr/>
      </dsp:nvSpPr>
      <dsp:spPr>
        <a:xfrm>
          <a:off x="4419997" y="900660"/>
          <a:ext cx="2032055" cy="5794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4191"/>
              </a:lnTo>
              <a:lnTo>
                <a:pt x="2032055" y="444191"/>
              </a:lnTo>
              <a:lnTo>
                <a:pt x="2032055" y="579449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5978AE-5F05-6B49-B46C-1EBCBFFF3B07}">
      <dsp:nvSpPr>
        <dsp:cNvPr id="0" name=""/>
        <dsp:cNvSpPr/>
      </dsp:nvSpPr>
      <dsp:spPr>
        <a:xfrm>
          <a:off x="2738071" y="3193499"/>
          <a:ext cx="892259" cy="3952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957"/>
              </a:lnTo>
              <a:lnTo>
                <a:pt x="892259" y="259957"/>
              </a:lnTo>
              <a:lnTo>
                <a:pt x="892259" y="395216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060624-EADC-D545-A13B-3F33FD557151}">
      <dsp:nvSpPr>
        <dsp:cNvPr id="0" name=""/>
        <dsp:cNvSpPr/>
      </dsp:nvSpPr>
      <dsp:spPr>
        <a:xfrm>
          <a:off x="1225520" y="3193499"/>
          <a:ext cx="1512551" cy="395216"/>
        </a:xfrm>
        <a:custGeom>
          <a:avLst/>
          <a:gdLst/>
          <a:ahLst/>
          <a:cxnLst/>
          <a:rect l="0" t="0" r="0" b="0"/>
          <a:pathLst>
            <a:path>
              <a:moveTo>
                <a:pt x="1512551" y="0"/>
              </a:moveTo>
              <a:lnTo>
                <a:pt x="1512551" y="259957"/>
              </a:lnTo>
              <a:lnTo>
                <a:pt x="0" y="259957"/>
              </a:lnTo>
              <a:lnTo>
                <a:pt x="0" y="395216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671759-3D30-744E-9180-C1B439043E5B}">
      <dsp:nvSpPr>
        <dsp:cNvPr id="0" name=""/>
        <dsp:cNvSpPr/>
      </dsp:nvSpPr>
      <dsp:spPr>
        <a:xfrm>
          <a:off x="2738071" y="900660"/>
          <a:ext cx="1681925" cy="608867"/>
        </a:xfrm>
        <a:custGeom>
          <a:avLst/>
          <a:gdLst/>
          <a:ahLst/>
          <a:cxnLst/>
          <a:rect l="0" t="0" r="0" b="0"/>
          <a:pathLst>
            <a:path>
              <a:moveTo>
                <a:pt x="1681925" y="0"/>
              </a:moveTo>
              <a:lnTo>
                <a:pt x="1681925" y="473609"/>
              </a:lnTo>
              <a:lnTo>
                <a:pt x="0" y="473609"/>
              </a:lnTo>
              <a:lnTo>
                <a:pt x="0" y="60886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B1E02-B4B5-E247-AD46-F7B4ECA92655}">
      <dsp:nvSpPr>
        <dsp:cNvPr id="0" name=""/>
        <dsp:cNvSpPr/>
      </dsp:nvSpPr>
      <dsp:spPr>
        <a:xfrm>
          <a:off x="2496637" y="-154117"/>
          <a:ext cx="3846719" cy="1054777"/>
        </a:xfrm>
        <a:prstGeom prst="roundRect">
          <a:avLst>
            <a:gd name="adj" fmla="val 10000"/>
          </a:avLst>
        </a:prstGeom>
        <a:gradFill rotWithShape="0">
          <a:gsLst>
            <a:gs pos="83000">
              <a:srgbClr val="002060"/>
            </a:gs>
            <a:gs pos="98000">
              <a:srgbClr val="002060"/>
            </a:gs>
            <a:gs pos="90000">
              <a:srgbClr val="002060"/>
            </a:gs>
            <a:gs pos="71992">
              <a:srgbClr val="002060"/>
            </a:gs>
            <a:gs pos="52000">
              <a:srgbClr val="002060"/>
            </a:gs>
            <a:gs pos="0">
              <a:srgbClr val="002060"/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63500" dist="38100" dir="81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A86382-9833-1040-926C-8119B718C2A0}">
      <dsp:nvSpPr>
        <dsp:cNvPr id="0" name=""/>
        <dsp:cNvSpPr/>
      </dsp:nvSpPr>
      <dsp:spPr>
        <a:xfrm>
          <a:off x="2658866" y="0"/>
          <a:ext cx="3846719" cy="1054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CURB-65 &lt;2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Değiştirici</a:t>
          </a:r>
          <a:r>
            <a:rPr lang="tr-TR" sz="2000" kern="1200" baseline="0" dirty="0" smtClean="0"/>
            <a:t> faktör yok</a:t>
          </a:r>
          <a:endParaRPr lang="tr-TR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err="1" smtClean="0"/>
            <a:t>Sendromik</a:t>
          </a:r>
          <a:r>
            <a:rPr lang="tr-TR" sz="2000" b="1" kern="1200" dirty="0" smtClean="0"/>
            <a:t> yaklaşım</a:t>
          </a:r>
          <a:endParaRPr lang="tr-TR" sz="2000" b="1" kern="1200" dirty="0"/>
        </a:p>
      </dsp:txBody>
      <dsp:txXfrm>
        <a:off x="2658866" y="0"/>
        <a:ext cx="3846719" cy="1054777"/>
      </dsp:txXfrm>
    </dsp:sp>
    <dsp:sp modelId="{FCCABF94-C462-7A4F-BAC1-40480B94B8D2}">
      <dsp:nvSpPr>
        <dsp:cNvPr id="0" name=""/>
        <dsp:cNvSpPr/>
      </dsp:nvSpPr>
      <dsp:spPr>
        <a:xfrm>
          <a:off x="879735" y="1509528"/>
          <a:ext cx="3716671" cy="16839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63500" dist="38100" dir="81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D213714-83E9-C447-A4CE-36953D7B8D03}">
      <dsp:nvSpPr>
        <dsp:cNvPr id="0" name=""/>
        <dsp:cNvSpPr/>
      </dsp:nvSpPr>
      <dsp:spPr>
        <a:xfrm>
          <a:off x="1041964" y="1663645"/>
          <a:ext cx="3716671" cy="16839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0" kern="1200" dirty="0" smtClean="0"/>
            <a:t>Akut ve gürültülü </a:t>
          </a:r>
          <a:r>
            <a:rPr lang="tr-TR" sz="1600" b="0" kern="1200" dirty="0" err="1" smtClean="0"/>
            <a:t>başlangıç</a:t>
          </a:r>
          <a:r>
            <a:rPr lang="tr-TR" sz="1600" b="0" kern="1200" dirty="0" smtClean="0"/>
            <a:t>, üşüme</a:t>
          </a:r>
          <a:r>
            <a:rPr lang="tr-TR" sz="1600" b="0" kern="1200" baseline="0" dirty="0" smtClean="0"/>
            <a:t> </a:t>
          </a:r>
          <a:r>
            <a:rPr lang="tr-TR" sz="1600" b="0" kern="1200" dirty="0" smtClean="0"/>
            <a:t>titremeyle yükselen</a:t>
          </a:r>
          <a:r>
            <a:rPr lang="tr-TR" sz="1600" b="0" kern="1200" baseline="0" dirty="0" smtClean="0"/>
            <a:t> ateş, </a:t>
          </a:r>
          <a:r>
            <a:rPr lang="tr-TR" sz="1600" b="0" kern="1200" baseline="0" dirty="0" err="1" smtClean="0"/>
            <a:t>plöretik</a:t>
          </a:r>
          <a:r>
            <a:rPr lang="tr-TR" sz="1600" b="0" kern="1200" baseline="0" dirty="0" smtClean="0"/>
            <a:t> </a:t>
          </a:r>
          <a:r>
            <a:rPr lang="tr-TR" sz="1600" b="0" kern="1200" baseline="0" dirty="0" smtClean="0"/>
            <a:t>göğüs ağrısı</a:t>
          </a:r>
          <a:r>
            <a:rPr lang="tr-TR" sz="1600" b="0" kern="1200" dirty="0" smtClean="0"/>
            <a:t>, </a:t>
          </a:r>
          <a:r>
            <a:rPr lang="tr-TR" sz="1600" b="0" kern="1200" dirty="0" err="1" smtClean="0"/>
            <a:t>pürülan</a:t>
          </a:r>
          <a:r>
            <a:rPr lang="tr-TR" sz="1600" b="0" kern="1200" dirty="0" smtClean="0"/>
            <a:t> balgam, </a:t>
          </a:r>
          <a:r>
            <a:rPr lang="tr-TR" sz="1600" b="0" kern="1200" dirty="0" err="1" smtClean="0"/>
            <a:t>lökositoz</a:t>
          </a:r>
          <a:r>
            <a:rPr lang="tr-TR" sz="1600" b="0" kern="1200" dirty="0" smtClean="0"/>
            <a:t>, PNL hakimiyeti, fizik muayenede konsolidasyon bulguları ve/veya akciğer radyogramında </a:t>
          </a:r>
          <a:r>
            <a:rPr lang="tr-TR" sz="1600" b="0" kern="1200" dirty="0" err="1" smtClean="0"/>
            <a:t>lober</a:t>
          </a:r>
          <a:r>
            <a:rPr lang="tr-TR" sz="1600" b="0" kern="1200" dirty="0" smtClean="0"/>
            <a:t> tutulum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PNÖMOKOK PNÖMONİSİ</a:t>
          </a:r>
          <a:endParaRPr lang="tr-TR" sz="1600" b="1" kern="1200" dirty="0"/>
        </a:p>
      </dsp:txBody>
      <dsp:txXfrm>
        <a:off x="1041964" y="1663645"/>
        <a:ext cx="3716671" cy="1683970"/>
      </dsp:txXfrm>
    </dsp:sp>
    <dsp:sp modelId="{0212E00B-FF3C-3647-BC47-3F74F0701A24}">
      <dsp:nvSpPr>
        <dsp:cNvPr id="0" name=""/>
        <dsp:cNvSpPr/>
      </dsp:nvSpPr>
      <dsp:spPr>
        <a:xfrm>
          <a:off x="495490" y="3588715"/>
          <a:ext cx="1460060" cy="9271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63500" dist="38100" dir="81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B918F4-D59C-2042-952B-78249261F9FD}">
      <dsp:nvSpPr>
        <dsp:cNvPr id="0" name=""/>
        <dsp:cNvSpPr/>
      </dsp:nvSpPr>
      <dsp:spPr>
        <a:xfrm>
          <a:off x="657719" y="3742832"/>
          <a:ext cx="1460060" cy="9271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err="1" smtClean="0"/>
            <a:t>Amoksisilin</a:t>
          </a:r>
          <a:r>
            <a:rPr lang="tr-TR" sz="1600" kern="1200" baseline="0" dirty="0" smtClean="0"/>
            <a:t>       3 g/gün</a:t>
          </a:r>
        </a:p>
      </dsp:txBody>
      <dsp:txXfrm>
        <a:off x="657719" y="3742832"/>
        <a:ext cx="1460060" cy="927138"/>
      </dsp:txXfrm>
    </dsp:sp>
    <dsp:sp modelId="{A36F0483-8522-8B4B-9700-975F34EA2246}">
      <dsp:nvSpPr>
        <dsp:cNvPr id="0" name=""/>
        <dsp:cNvSpPr/>
      </dsp:nvSpPr>
      <dsp:spPr>
        <a:xfrm>
          <a:off x="2280008" y="3588715"/>
          <a:ext cx="2700644" cy="11332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63500" dist="38100" dir="81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67410B5-B399-5D44-91C9-D9E4E16FB056}">
      <dsp:nvSpPr>
        <dsp:cNvPr id="0" name=""/>
        <dsp:cNvSpPr/>
      </dsp:nvSpPr>
      <dsp:spPr>
        <a:xfrm>
          <a:off x="2442237" y="3742832"/>
          <a:ext cx="2700644" cy="11332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Penisilin alerjisi varlığında;</a:t>
          </a:r>
          <a:endParaRPr lang="tr-TR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err="1" smtClean="0"/>
            <a:t>Makrolid</a:t>
          </a:r>
          <a:endParaRPr lang="tr-TR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kern="1200" dirty="0" smtClean="0"/>
            <a:t>II.</a:t>
          </a:r>
          <a:r>
            <a:rPr lang="tr-TR" sz="1600" kern="1200" baseline="0" dirty="0" smtClean="0"/>
            <a:t> Kuşak </a:t>
          </a:r>
          <a:r>
            <a:rPr lang="tr-TR" sz="1600" kern="1200" baseline="0" dirty="0" err="1" smtClean="0"/>
            <a:t>sefalosporin</a:t>
          </a:r>
          <a:endParaRPr lang="tr-TR" sz="1200" kern="1200" dirty="0"/>
        </a:p>
      </dsp:txBody>
      <dsp:txXfrm>
        <a:off x="2442237" y="3742832"/>
        <a:ext cx="2700644" cy="1133269"/>
      </dsp:txXfrm>
    </dsp:sp>
    <dsp:sp modelId="{F52CF9F8-D028-8841-9629-331AF0C0791C}">
      <dsp:nvSpPr>
        <dsp:cNvPr id="0" name=""/>
        <dsp:cNvSpPr/>
      </dsp:nvSpPr>
      <dsp:spPr>
        <a:xfrm>
          <a:off x="4920865" y="1480109"/>
          <a:ext cx="3062375" cy="9271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63500" dist="38100" dir="81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CCCE7AF-0827-AB4F-A65B-8A2CA7A1EF8D}">
      <dsp:nvSpPr>
        <dsp:cNvPr id="0" name=""/>
        <dsp:cNvSpPr/>
      </dsp:nvSpPr>
      <dsp:spPr>
        <a:xfrm>
          <a:off x="5083094" y="1634227"/>
          <a:ext cx="3062375" cy="9271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0" kern="1200" dirty="0" err="1" smtClean="0"/>
            <a:t>Ekstrapulmoner</a:t>
          </a:r>
          <a:r>
            <a:rPr lang="tr-TR" sz="1600" b="0" kern="1200" dirty="0" smtClean="0"/>
            <a:t> bulgular ve yukarıda tanımlanan tipik </a:t>
          </a:r>
          <a:r>
            <a:rPr lang="tr-TR" sz="1600" b="0" kern="1200" dirty="0" err="1" smtClean="0"/>
            <a:t>pnömoni</a:t>
          </a:r>
          <a:r>
            <a:rPr lang="tr-TR" sz="1600" b="0" kern="1200" dirty="0" smtClean="0"/>
            <a:t> bulgularının yokluğu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/>
            <a:t>ATİPİK PNÖMONİ</a:t>
          </a:r>
          <a:endParaRPr lang="tr-TR" sz="1600" b="1" kern="1200" dirty="0"/>
        </a:p>
      </dsp:txBody>
      <dsp:txXfrm>
        <a:off x="5083094" y="1634227"/>
        <a:ext cx="3062375" cy="927138"/>
      </dsp:txXfrm>
    </dsp:sp>
    <dsp:sp modelId="{ADC061E9-6EA1-8645-9C84-E56C873021C1}">
      <dsp:nvSpPr>
        <dsp:cNvPr id="0" name=""/>
        <dsp:cNvSpPr/>
      </dsp:nvSpPr>
      <dsp:spPr>
        <a:xfrm>
          <a:off x="5728447" y="2599430"/>
          <a:ext cx="1460060" cy="9271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63500" dist="38100" dir="81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677D9D9-C405-804A-B2C4-FF06F437762D}">
      <dsp:nvSpPr>
        <dsp:cNvPr id="0" name=""/>
        <dsp:cNvSpPr/>
      </dsp:nvSpPr>
      <dsp:spPr>
        <a:xfrm>
          <a:off x="5890676" y="2753548"/>
          <a:ext cx="1460060" cy="9271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100" kern="1200" dirty="0" smtClean="0"/>
            <a:t>MAKROLİD</a:t>
          </a:r>
          <a:endParaRPr lang="tr-TR" sz="2100" kern="1200" dirty="0"/>
        </a:p>
      </dsp:txBody>
      <dsp:txXfrm>
        <a:off x="5890676" y="2753548"/>
        <a:ext cx="1460060" cy="9271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23402-4A73-4512-A5FB-EC60788411A9}" type="datetimeFigureOut">
              <a:rPr lang="tr-TR" smtClean="0"/>
              <a:pPr/>
              <a:t>07.02.2011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DB9DD-F5F2-4EBC-9CF8-461364352DE5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84893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47107" name="2 Not Yer Tutucusu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altLang="tr-TR"/>
          </a:p>
        </p:txBody>
      </p:sp>
      <p:sp>
        <p:nvSpPr>
          <p:cNvPr id="47108" name="3 Slayt Numarası Yer Tutucusu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-9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-9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9pPr>
          </a:lstStyle>
          <a:p>
            <a:pPr eaLnBrk="1" hangingPunct="1"/>
            <a:fld id="{D69F5986-5221-B048-8D54-07BE6AC7C8B3}" type="slidenum">
              <a:rPr lang="tr-TR" altLang="tr-TR"/>
              <a:pPr eaLnBrk="1" hangingPunct="1"/>
              <a:t>2</a:t>
            </a:fld>
            <a:endParaRPr lang="tr-TR" altLang="tr-TR"/>
          </a:p>
        </p:txBody>
      </p:sp>
    </p:spTree>
    <p:extLst>
      <p:ext uri="{BB962C8B-B14F-4D97-AF65-F5344CB8AC3E}">
        <p14:creationId xmlns="" xmlns:p14="http://schemas.microsoft.com/office/powerpoint/2010/main" val="1024870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Slayt Görüntüsü Yer Tutucusu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64515" name="2 Not Yer Tutucusu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altLang="tr-TR"/>
          </a:p>
        </p:txBody>
      </p:sp>
      <p:sp>
        <p:nvSpPr>
          <p:cNvPr id="64516" name="3 Slayt Numarası Yer Tutucusu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-9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-9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-9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-9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-9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9pPr>
          </a:lstStyle>
          <a:p>
            <a:fld id="{E390681B-143D-264E-A6B5-DBDFCAD91766}" type="slidenum">
              <a:rPr lang="tr-TR" altLang="tr-TR"/>
              <a:pPr/>
              <a:t>3</a:t>
            </a:fld>
            <a:endParaRPr lang="tr-TR" altLang="tr-TR"/>
          </a:p>
        </p:txBody>
      </p:sp>
    </p:spTree>
    <p:extLst>
      <p:ext uri="{BB962C8B-B14F-4D97-AF65-F5344CB8AC3E}">
        <p14:creationId xmlns="" xmlns:p14="http://schemas.microsoft.com/office/powerpoint/2010/main" val="1272072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1 Slayt Görüntüsü Yer Tutucusu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28003" name="2 Not Yer Tutucusu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95250" indent="-95250">
              <a:spcBef>
                <a:spcPct val="0"/>
              </a:spcBef>
              <a:tabLst>
                <a:tab pos="95250" algn="l"/>
              </a:tabLst>
            </a:pPr>
            <a:r>
              <a:rPr lang="tr-TR" dirty="0" smtClean="0">
                <a:solidFill>
                  <a:schemeClr val="bg1"/>
                </a:solidFill>
              </a:rPr>
              <a:t>ÜLKEMİZDE:     5 YAŞ ALTINDA Ölümlerinin   %14   </a:t>
            </a:r>
            <a:r>
              <a:rPr lang="tr-TR" dirty="0" err="1" smtClean="0">
                <a:solidFill>
                  <a:schemeClr val="bg1"/>
                </a:solidFill>
              </a:rPr>
              <a:t>pnömoni</a:t>
            </a:r>
            <a:r>
              <a:rPr lang="tr-TR" dirty="0" smtClean="0">
                <a:solidFill>
                  <a:schemeClr val="bg1"/>
                </a:solidFill>
              </a:rPr>
              <a:t>. Toplam </a:t>
            </a:r>
            <a:r>
              <a:rPr lang="tr-TR" dirty="0" err="1" smtClean="0">
                <a:solidFill>
                  <a:schemeClr val="bg1"/>
                </a:solidFill>
              </a:rPr>
              <a:t>pnömoni</a:t>
            </a:r>
            <a:r>
              <a:rPr lang="tr-TR" dirty="0" smtClean="0">
                <a:solidFill>
                  <a:schemeClr val="bg1"/>
                </a:solidFill>
              </a:rPr>
              <a:t> ölüm:  4152</a:t>
            </a:r>
          </a:p>
          <a:p>
            <a:pPr marL="95250" indent="-95250">
              <a:spcBef>
                <a:spcPct val="0"/>
              </a:spcBef>
              <a:tabLst>
                <a:tab pos="95250" algn="l"/>
              </a:tabLst>
            </a:pPr>
            <a:endParaRPr lang="tr-TR" dirty="0" smtClean="0">
              <a:solidFill>
                <a:schemeClr val="bg1"/>
              </a:solidFill>
            </a:endParaRPr>
          </a:p>
        </p:txBody>
      </p:sp>
      <p:sp>
        <p:nvSpPr>
          <p:cNvPr id="128004" name="3 Slayt Numarası Yer Tutucusu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631ADB-29AC-43C7-BE2B-B93BACEC8A2D}" type="slidenum">
              <a:rPr lang="en-US" smtClean="0"/>
              <a:pPr/>
              <a:t>8</a:t>
            </a:fld>
            <a:endParaRPr lang="en-US" smtClean="0"/>
          </a:p>
        </p:txBody>
      </p:sp>
    </p:spTree>
    <p:extLst>
      <p:ext uri="{BB962C8B-B14F-4D97-AF65-F5344CB8AC3E}">
        <p14:creationId xmlns="" xmlns:p14="http://schemas.microsoft.com/office/powerpoint/2010/main" val="209377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E64CA2-D141-4BA4-BCA9-1C82CFB99DC2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191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tr-TR" smtClean="0"/>
              <a:t>T</a:t>
            </a:r>
            <a:r>
              <a:rPr lang="en-US" smtClean="0"/>
              <a:t>oplum kökenli pnömonilerde </a:t>
            </a:r>
            <a:r>
              <a:rPr lang="tr-TR" smtClean="0"/>
              <a:t> </a:t>
            </a:r>
            <a:r>
              <a:rPr lang="en-US" smtClean="0"/>
              <a:t>yoğun bakımda izlenmeyi gerektiren çok ağır hastalar dışında vankomisin kullanılmamalıdır</a:t>
            </a:r>
            <a:r>
              <a:rPr lang="tr-TR" smtClean="0"/>
              <a:t>.</a:t>
            </a:r>
          </a:p>
          <a:p>
            <a:endParaRPr lang="en-US" smtClean="0"/>
          </a:p>
          <a:p>
            <a:r>
              <a:rPr lang="tr-TR" sz="1100" smtClean="0"/>
              <a:t>P</a:t>
            </a:r>
            <a:r>
              <a:rPr lang="en-US" sz="1100" smtClean="0"/>
              <a:t>nömoni tedavisinde öksürük kesici ilaçların yeri yoktur</a:t>
            </a:r>
            <a:r>
              <a:rPr lang="tr-TR" sz="1100" smtClean="0"/>
              <a:t>, k</a:t>
            </a:r>
            <a:r>
              <a:rPr lang="en-US" smtClean="0"/>
              <a:t>ullanılmamalıdır</a:t>
            </a:r>
            <a:r>
              <a:rPr lang="tr-TR" smtClean="0"/>
              <a:t>.</a:t>
            </a:r>
            <a:endParaRPr lang="en-US" smtClean="0"/>
          </a:p>
        </p:txBody>
      </p:sp>
    </p:spTree>
    <p:extLst>
      <p:ext uri="{BB962C8B-B14F-4D97-AF65-F5344CB8AC3E}">
        <p14:creationId xmlns="" xmlns:p14="http://schemas.microsoft.com/office/powerpoint/2010/main" val="1101531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7BBB6D-55C2-460B-BD54-40CB4B23F66E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tr-TR" dirty="0" smtClean="0"/>
              <a:t>T</a:t>
            </a:r>
            <a:r>
              <a:rPr lang="en-US" dirty="0" err="1" smtClean="0"/>
              <a:t>oplum</a:t>
            </a:r>
            <a:r>
              <a:rPr lang="en-US" dirty="0" smtClean="0"/>
              <a:t> </a:t>
            </a:r>
            <a:r>
              <a:rPr lang="en-US" dirty="0" err="1" smtClean="0"/>
              <a:t>kökenli</a:t>
            </a:r>
            <a:r>
              <a:rPr lang="en-US" dirty="0" smtClean="0"/>
              <a:t> </a:t>
            </a:r>
            <a:r>
              <a:rPr lang="en-US" dirty="0" err="1" smtClean="0"/>
              <a:t>pnömonilerde</a:t>
            </a:r>
            <a:r>
              <a:rPr lang="en-US" dirty="0" smtClean="0"/>
              <a:t> </a:t>
            </a:r>
            <a:r>
              <a:rPr lang="tr-TR" dirty="0" smtClean="0"/>
              <a:t> </a:t>
            </a:r>
            <a:r>
              <a:rPr lang="en-US" dirty="0" err="1" smtClean="0"/>
              <a:t>yoğun</a:t>
            </a:r>
            <a:r>
              <a:rPr lang="en-US" dirty="0" smtClean="0"/>
              <a:t> </a:t>
            </a:r>
            <a:r>
              <a:rPr lang="en-US" dirty="0" err="1" smtClean="0"/>
              <a:t>bakımda</a:t>
            </a:r>
            <a:r>
              <a:rPr lang="en-US" dirty="0" smtClean="0"/>
              <a:t> </a:t>
            </a:r>
            <a:r>
              <a:rPr lang="en-US" dirty="0" err="1" smtClean="0"/>
              <a:t>izlenmeyi</a:t>
            </a:r>
            <a:r>
              <a:rPr lang="en-US" dirty="0" smtClean="0"/>
              <a:t> </a:t>
            </a:r>
            <a:r>
              <a:rPr lang="en-US" dirty="0" err="1" smtClean="0"/>
              <a:t>gerektiren</a:t>
            </a:r>
            <a:r>
              <a:rPr lang="en-US" dirty="0" smtClean="0"/>
              <a:t> </a:t>
            </a:r>
            <a:r>
              <a:rPr lang="en-US" dirty="0" err="1" smtClean="0"/>
              <a:t>çok</a:t>
            </a:r>
            <a:r>
              <a:rPr lang="en-US" dirty="0" smtClean="0"/>
              <a:t> </a:t>
            </a:r>
            <a:r>
              <a:rPr lang="en-US" dirty="0" err="1" smtClean="0"/>
              <a:t>ağır</a:t>
            </a:r>
            <a:r>
              <a:rPr lang="en-US" dirty="0" smtClean="0"/>
              <a:t> </a:t>
            </a:r>
            <a:r>
              <a:rPr lang="en-US" dirty="0" err="1" smtClean="0"/>
              <a:t>hastalar</a:t>
            </a:r>
            <a:r>
              <a:rPr lang="en-US" dirty="0" smtClean="0"/>
              <a:t> </a:t>
            </a:r>
            <a:r>
              <a:rPr lang="en-US" dirty="0" err="1" smtClean="0"/>
              <a:t>dışında</a:t>
            </a:r>
            <a:r>
              <a:rPr lang="en-US" dirty="0" smtClean="0"/>
              <a:t> </a:t>
            </a:r>
            <a:r>
              <a:rPr lang="en-US" dirty="0" err="1" smtClean="0"/>
              <a:t>vankomisin</a:t>
            </a:r>
            <a:r>
              <a:rPr lang="en-US" dirty="0" smtClean="0"/>
              <a:t> </a:t>
            </a:r>
            <a:r>
              <a:rPr lang="en-US" dirty="0" err="1" smtClean="0"/>
              <a:t>kullanılmamalıdır</a:t>
            </a:r>
            <a:r>
              <a:rPr lang="tr-TR" dirty="0" smtClean="0"/>
              <a:t>.</a:t>
            </a:r>
          </a:p>
          <a:p>
            <a:endParaRPr lang="en-US" dirty="0" smtClean="0"/>
          </a:p>
          <a:p>
            <a:r>
              <a:rPr lang="tr-TR" sz="1100" dirty="0" smtClean="0"/>
              <a:t>P</a:t>
            </a:r>
            <a:r>
              <a:rPr lang="en-US" sz="1100" dirty="0" err="1" smtClean="0"/>
              <a:t>nömoni</a:t>
            </a:r>
            <a:r>
              <a:rPr lang="en-US" sz="1100" dirty="0" smtClean="0"/>
              <a:t> </a:t>
            </a:r>
            <a:r>
              <a:rPr lang="en-US" sz="1100" dirty="0" err="1" smtClean="0"/>
              <a:t>tedavisinde</a:t>
            </a:r>
            <a:r>
              <a:rPr lang="en-US" sz="1100" dirty="0" smtClean="0"/>
              <a:t> </a:t>
            </a:r>
            <a:r>
              <a:rPr lang="en-US" sz="1100" dirty="0" err="1" smtClean="0"/>
              <a:t>öksürük</a:t>
            </a:r>
            <a:r>
              <a:rPr lang="en-US" sz="1100" dirty="0" smtClean="0"/>
              <a:t> </a:t>
            </a:r>
            <a:r>
              <a:rPr lang="en-US" sz="1100" dirty="0" err="1" smtClean="0"/>
              <a:t>kesici</a:t>
            </a:r>
            <a:r>
              <a:rPr lang="en-US" sz="1100" dirty="0" smtClean="0"/>
              <a:t> </a:t>
            </a:r>
            <a:r>
              <a:rPr lang="en-US" sz="1100" dirty="0" err="1" smtClean="0"/>
              <a:t>ilaçların</a:t>
            </a:r>
            <a:r>
              <a:rPr lang="en-US" sz="1100" dirty="0" smtClean="0"/>
              <a:t> </a:t>
            </a:r>
            <a:r>
              <a:rPr lang="en-US" sz="1100" dirty="0" err="1" smtClean="0"/>
              <a:t>yeri</a:t>
            </a:r>
            <a:r>
              <a:rPr lang="en-US" sz="1100" dirty="0" smtClean="0"/>
              <a:t> </a:t>
            </a:r>
            <a:r>
              <a:rPr lang="en-US" sz="1100" dirty="0" err="1" smtClean="0"/>
              <a:t>yoktur</a:t>
            </a:r>
            <a:r>
              <a:rPr lang="tr-TR" sz="1100" dirty="0" smtClean="0"/>
              <a:t>, k</a:t>
            </a:r>
            <a:r>
              <a:rPr lang="en-US" dirty="0" err="1" smtClean="0"/>
              <a:t>ullanılmamalıdır</a:t>
            </a:r>
            <a:r>
              <a:rPr lang="tr-TR" dirty="0" smtClean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656384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50E56E-8D28-460C-9D1E-3EE63E44EF14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tr-TR" smtClean="0"/>
          </a:p>
        </p:txBody>
      </p:sp>
    </p:spTree>
    <p:extLst>
      <p:ext uri="{BB962C8B-B14F-4D97-AF65-F5344CB8AC3E}">
        <p14:creationId xmlns="" xmlns:p14="http://schemas.microsoft.com/office/powerpoint/2010/main" val="13261316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A92E88-A564-49AD-AD5D-FEFD9B73A262}" type="slidenum">
              <a:rPr lang="tr-T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tr-TR" smtClean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smtClean="0"/>
          </a:p>
        </p:txBody>
      </p:sp>
    </p:spTree>
    <p:extLst>
      <p:ext uri="{BB962C8B-B14F-4D97-AF65-F5344CB8AC3E}">
        <p14:creationId xmlns="" xmlns:p14="http://schemas.microsoft.com/office/powerpoint/2010/main" val="1360447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Master" Target="../slideMasters/slideMaster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" y="-20960"/>
            <a:ext cx="251519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32" y="307578"/>
            <a:ext cx="7235981" cy="667544"/>
          </a:xfrm>
        </p:spPr>
        <p:txBody>
          <a:bodyPr/>
          <a:lstStyle>
            <a:lvl1pPr>
              <a:defRPr sz="3200"/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024" y="1484784"/>
            <a:ext cx="7182415" cy="468052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dirty="0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74CDA-0C0A-4E4D-B9EE-AEAEEC16B418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94243" y="6484685"/>
            <a:ext cx="7162800" cy="228600"/>
          </a:xfrm>
        </p:spPr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76456" y="6381328"/>
            <a:ext cx="413425" cy="365125"/>
          </a:xfrm>
        </p:spPr>
        <p:txBody>
          <a:bodyPr/>
          <a:lstStyle>
            <a:lvl1pPr>
              <a:defRPr sz="1400"/>
            </a:lvl1pPr>
          </a:lstStyle>
          <a:p>
            <a:fld id="{C018FA93-A276-488D-8AFA-1F5B3CB005D7}" type="slidenum">
              <a:rPr lang="tr-TR" smtClean="0"/>
              <a:pPr/>
              <a:t>‹#›</a:t>
            </a:fld>
            <a:endParaRPr lang="tr-T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239000" cy="576064"/>
          </a:xfrm>
        </p:spPr>
        <p:txBody>
          <a:bodyPr>
            <a:noAutofit/>
          </a:bodyPr>
          <a:lstStyle>
            <a:lvl1pPr algn="l">
              <a:defRPr sz="36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196752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42C3-68E4-489A-9892-68CC380A3652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712968" y="6298033"/>
            <a:ext cx="467544" cy="515343"/>
          </a:xfrm>
        </p:spPr>
        <p:txBody>
          <a:bodyPr/>
          <a:lstStyle>
            <a:lvl1pPr>
              <a:defRPr sz="1600"/>
            </a:lvl1pPr>
          </a:lstStyle>
          <a:p>
            <a:fld id="{C018FA93-A276-488D-8AFA-1F5B3CB005D7}" type="slidenum">
              <a:rPr lang="tr-TR" smtClean="0"/>
              <a:pPr/>
              <a:t>‹#›</a:t>
            </a:fld>
            <a:endParaRPr lang="tr-TR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323528" y="6585411"/>
            <a:ext cx="7234856" cy="256456"/>
          </a:xfrm>
        </p:spPr>
        <p:txBody>
          <a:bodyPr/>
          <a:lstStyle/>
          <a:p>
            <a:endParaRPr lang="tr-TR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1326A9-6FDA-40AC-B3D4-705D014675C2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58673-6674-46E3-B7F5-2E632DD9B64A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5AD9E-1FE3-45A7-B9D7-6D1BFA27B15C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151F4-A0C7-4148-BBB4-C1C6D2DBCD10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A46DA-5001-434C-A5F7-CA7F0A5675F5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0168C1-C729-41AA-A04A-BC5A46209F55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5486400" cy="404446"/>
          </a:xfrm>
        </p:spPr>
        <p:txBody>
          <a:bodyPr bIns="0" anchor="b"/>
          <a:lstStyle>
            <a:lvl1pPr algn="ctr">
              <a:defRPr sz="2800" b="1">
                <a:ln w="12700"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75656" y="126876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dirty="0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BFC18-5744-4934-B68C-E81D2C71522A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tr-TR" dirty="0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D57A6-C939-4AB4-972D-E04AB0AA2542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2737E-FCEF-4B08-93DB-23E5C574E81A}" type="datetime1">
              <a:rPr lang="tr-TR" smtClean="0"/>
              <a:pPr/>
              <a:t>07.02.2011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yagram 4"/>
          <p:cNvGraphicFramePr/>
          <p:nvPr userDrawn="1">
            <p:extLst>
              <p:ext uri="{D42A27DB-BD31-4B8C-83A1-F6EECF244321}">
                <p14:modId xmlns="" xmlns:p14="http://schemas.microsoft.com/office/powerpoint/2010/main" val="3871648601"/>
              </p:ext>
            </p:extLst>
          </p:nvPr>
        </p:nvGraphicFramePr>
        <p:xfrm>
          <a:off x="-18432" y="0"/>
          <a:ext cx="916243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42729365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bg2">
                <a:tint val="100000"/>
                <a:lumMod val="125000"/>
              </a:schemeClr>
            </a:gs>
            <a:gs pos="79000">
              <a:schemeClr val="accent1">
                <a:lumMod val="20000"/>
                <a:lumOff val="80000"/>
              </a:schemeClr>
            </a:gs>
            <a:gs pos="100000">
              <a:schemeClr val="bg2">
                <a:shade val="90000"/>
                <a:satMod val="300000"/>
                <a:lumMod val="9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60648"/>
            <a:ext cx="4764034" cy="566929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8535" y="34528"/>
            <a:ext cx="7489651" cy="6134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tr-TR" dirty="0" smtClean="0"/>
              <a:t>AKILCI İLAÇ KULLANIMI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7281" y="1301618"/>
            <a:ext cx="7467600" cy="4845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7608" y="6342657"/>
            <a:ext cx="2888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r>
              <a:rPr lang="tr-TR" dirty="0" smtClean="0"/>
              <a:t>1</a:t>
            </a:r>
            <a:endParaRPr lang="tr-TR" dirty="0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66743" y="6351547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B233FBE-F34E-44C6-9A06-B3CA43BFB3C8}" type="datetime1">
              <a:rPr lang="tr-TR" smtClean="0"/>
              <a:pPr/>
              <a:t>07.02.2011</a:t>
            </a:fld>
            <a:endParaRPr lang="tr-TR"/>
          </a:p>
        </p:txBody>
      </p:sp>
      <p:pic>
        <p:nvPicPr>
          <p:cNvPr id="10" name="Picture 2" descr="C:\Users\ZULEYH~1.YAV\AppData\Local\Temp\Rar$DRa0.167\aik_logo.jpg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350" y="599694"/>
            <a:ext cx="888513" cy="3300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Düz Bağlayıcı 13"/>
          <p:cNvCxnSpPr/>
          <p:nvPr userDrawn="1"/>
        </p:nvCxnSpPr>
        <p:spPr>
          <a:xfrm>
            <a:off x="945143" y="20985"/>
            <a:ext cx="458505" cy="743719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Düz Bağlayıcı 14"/>
          <p:cNvCxnSpPr/>
          <p:nvPr userDrawn="1"/>
        </p:nvCxnSpPr>
        <p:spPr>
          <a:xfrm>
            <a:off x="1403648" y="764704"/>
            <a:ext cx="6487277" cy="0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8" descr="http://www.tcesis.org/btm/img/bakLogo.png"/>
          <p:cNvPicPr/>
          <p:nvPr userDrawn="1"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3" y="145096"/>
            <a:ext cx="715368" cy="867492"/>
          </a:xfrm>
          <a:prstGeom prst="rect">
            <a:avLst/>
          </a:prstGeom>
          <a:noFill/>
          <a:extLst/>
        </p:spPr>
      </p:pic>
      <p:cxnSp>
        <p:nvCxnSpPr>
          <p:cNvPr id="22" name="Düz Bağlayıcı 21"/>
          <p:cNvCxnSpPr/>
          <p:nvPr userDrawn="1"/>
        </p:nvCxnSpPr>
        <p:spPr>
          <a:xfrm>
            <a:off x="1110901" y="6556294"/>
            <a:ext cx="7355842" cy="0"/>
          </a:xfrm>
          <a:prstGeom prst="line">
            <a:avLst/>
          </a:prstGeom>
          <a:ln w="19050">
            <a:solidFill>
              <a:srgbClr val="3CB7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hf hdr="0" ftr="0"/>
  <p:txStyles>
    <p:titleStyle>
      <a:lvl1pPr algn="ctr" defTabSz="914400" rtl="0" eaLnBrk="1" latinLnBrk="0" hangingPunct="1">
        <a:spcBef>
          <a:spcPct val="0"/>
        </a:spcBef>
        <a:buNone/>
        <a:defRPr sz="2800" b="1" kern="1200" baseline="0">
          <a:ln w="12700">
            <a:solidFill>
              <a:schemeClr val="tx2"/>
            </a:solidFill>
          </a:ln>
          <a:solidFill>
            <a:schemeClr val="accent1">
              <a:lumMod val="75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4338"/>
            <a:ext cx="9395326" cy="7072338"/>
          </a:xfrm>
          <a:prstGeom prst="rect">
            <a:avLst/>
          </a:prstGeom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714348" y="4786322"/>
            <a:ext cx="7995894" cy="186119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marL="142875">
              <a:spcBef>
                <a:spcPts val="600"/>
              </a:spcBef>
              <a:spcAft>
                <a:spcPts val="600"/>
              </a:spcAft>
            </a:pPr>
            <a:r>
              <a:rPr lang="tr-TR" cap="all" dirty="0" smtClean="0">
                <a:latin typeface="+mn-lt"/>
                <a:ea typeface="Trebuchet MS" charset="-94"/>
                <a:cs typeface="Trebuchet MS" charset="-94"/>
              </a:rPr>
              <a:t>Toplum </a:t>
            </a:r>
            <a:r>
              <a:rPr lang="tr-TR" cap="all" dirty="0" err="1" smtClean="0">
                <a:latin typeface="+mn-lt"/>
                <a:ea typeface="Trebuchet MS" charset="-94"/>
                <a:cs typeface="Trebuchet MS" charset="-94"/>
              </a:rPr>
              <a:t>kökenlİ</a:t>
            </a:r>
            <a:r>
              <a:rPr lang="tr-TR" cap="all" dirty="0" smtClean="0">
                <a:latin typeface="+mn-lt"/>
                <a:ea typeface="Trebuchet MS" charset="-94"/>
                <a:cs typeface="Trebuchet MS" charset="-94"/>
              </a:rPr>
              <a:t> </a:t>
            </a:r>
            <a:r>
              <a:rPr lang="tr-TR" cap="all" dirty="0" err="1" smtClean="0">
                <a:latin typeface="+mn-lt"/>
                <a:ea typeface="Trebuchet MS" charset="-94"/>
                <a:cs typeface="Trebuchet MS" charset="-94"/>
              </a:rPr>
              <a:t>pnömonİDE</a:t>
            </a:r>
            <a:r>
              <a:rPr lang="tr-TR" cap="all" dirty="0" smtClean="0">
                <a:latin typeface="+mn-lt"/>
                <a:ea typeface="Trebuchet MS" charset="-94"/>
                <a:cs typeface="Trebuchet MS" charset="-94"/>
              </a:rPr>
              <a:t> BİRİNCİ basamak </a:t>
            </a:r>
          </a:p>
          <a:p>
            <a:pPr marL="142875">
              <a:spcBef>
                <a:spcPts val="600"/>
              </a:spcBef>
              <a:spcAft>
                <a:spcPts val="600"/>
              </a:spcAft>
            </a:pPr>
            <a:r>
              <a:rPr lang="tr-TR" cap="all" dirty="0" err="1" smtClean="0">
                <a:latin typeface="+mn-lt"/>
                <a:ea typeface="Trebuchet MS" charset="-94"/>
                <a:cs typeface="Trebuchet MS" charset="-94"/>
              </a:rPr>
              <a:t>sağlIk</a:t>
            </a:r>
            <a:r>
              <a:rPr lang="tr-TR" cap="all" dirty="0" smtClean="0">
                <a:latin typeface="+mn-lt"/>
                <a:ea typeface="Trebuchet MS" charset="-94"/>
                <a:cs typeface="Trebuchet MS" charset="-94"/>
              </a:rPr>
              <a:t> </a:t>
            </a:r>
            <a:r>
              <a:rPr lang="tr-TR" cap="all" dirty="0" err="1" smtClean="0">
                <a:latin typeface="+mn-lt"/>
                <a:ea typeface="Trebuchet MS" charset="-94"/>
                <a:cs typeface="Trebuchet MS" charset="-94"/>
              </a:rPr>
              <a:t>kuruluşlarInda</a:t>
            </a:r>
            <a:r>
              <a:rPr lang="tr-TR" cap="all" dirty="0" smtClean="0">
                <a:latin typeface="+mn-lt"/>
                <a:ea typeface="Trebuchet MS" charset="-94"/>
                <a:cs typeface="Trebuchet MS" charset="-94"/>
              </a:rPr>
              <a:t> </a:t>
            </a:r>
          </a:p>
          <a:p>
            <a:pPr marL="142875">
              <a:spcBef>
                <a:spcPts val="600"/>
              </a:spcBef>
              <a:spcAft>
                <a:spcPts val="600"/>
              </a:spcAft>
            </a:pPr>
            <a:r>
              <a:rPr lang="tr-TR" cap="all" dirty="0" smtClean="0">
                <a:latin typeface="+mn-lt"/>
                <a:ea typeface="Trebuchet MS" charset="-94"/>
                <a:cs typeface="Trebuchet MS" charset="-94"/>
              </a:rPr>
              <a:t>ANTİBİYOTİK KULLANIMI</a:t>
            </a:r>
            <a:endParaRPr lang="en-US" altLang="tr-TR" dirty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6996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61454" y="0"/>
            <a:ext cx="6768753" cy="733772"/>
          </a:xfrm>
        </p:spPr>
        <p:txBody>
          <a:bodyPr/>
          <a:lstStyle/>
          <a:p>
            <a:pPr algn="l" eaLnBrk="1" hangingPunct="1">
              <a:defRPr/>
            </a:pPr>
            <a:r>
              <a:rPr lang="tr-TR" sz="3200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Pnömoni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 Sınıflandırması </a:t>
            </a:r>
          </a:p>
        </p:txBody>
      </p:sp>
      <p:sp>
        <p:nvSpPr>
          <p:cNvPr id="8195" name="6 Slayt Numarası Yer Tutucusu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-9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-9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9pPr>
          </a:lstStyle>
          <a:p>
            <a:pPr eaLnBrk="1" hangingPunct="1"/>
            <a:fld id="{A52A545A-FB73-A549-B7DD-55F7B6531BE6}" type="slidenum">
              <a:rPr lang="tr-TR" altLang="tr-TR"/>
              <a:pPr eaLnBrk="1" hangingPunct="1"/>
              <a:t>2</a:t>
            </a:fld>
            <a:endParaRPr lang="tr-TR" altLang="tr-TR" dirty="0"/>
          </a:p>
        </p:txBody>
      </p:sp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3995738" y="4437063"/>
            <a:ext cx="33131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-9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-9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r-TR" altLang="tr-TR"/>
          </a:p>
        </p:txBody>
      </p:sp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3924300" y="4652963"/>
            <a:ext cx="34559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-9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-9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9pPr>
          </a:lstStyle>
          <a:p>
            <a:pPr eaLnBrk="1" hangingPunct="1"/>
            <a:endParaRPr lang="tr-TR" altLang="tr-TR"/>
          </a:p>
        </p:txBody>
      </p:sp>
      <p:graphicFrame>
        <p:nvGraphicFramePr>
          <p:cNvPr id="8" name="7 Tablo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48324772"/>
              </p:ext>
            </p:extLst>
          </p:nvPr>
        </p:nvGraphicFramePr>
        <p:xfrm>
          <a:off x="323528" y="1412775"/>
          <a:ext cx="8790657" cy="3404010"/>
        </p:xfrm>
        <a:graphic>
          <a:graphicData uri="http://schemas.openxmlformats.org/drawingml/2006/table">
            <a:tbl>
              <a:tblPr/>
              <a:tblGrid>
                <a:gridCol w="1426956"/>
                <a:gridCol w="1642144"/>
                <a:gridCol w="1187778"/>
                <a:gridCol w="2308644"/>
                <a:gridCol w="2225135"/>
              </a:tblGrid>
              <a:tr h="688029">
                <a:tc>
                  <a:txBody>
                    <a:bodyPr/>
                    <a:lstStyle>
                      <a:lvl1pPr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 sz="2400">
                          <a:solidFill>
                            <a:schemeClr val="tx1"/>
                          </a:solidFill>
                          <a:latin typeface="Arial" charset="-94"/>
                        </a:defRPr>
                      </a:lvl1pPr>
                      <a:lvl2pPr marL="742950" indent="-285750" algn="l" eaLnBrk="0" hangingPunct="0">
                        <a:spcBef>
                          <a:spcPts val="300"/>
                        </a:spcBef>
                        <a:buClr>
                          <a:schemeClr val="accent2"/>
                        </a:buClr>
                        <a:buFont typeface="Georgia" charset="-94"/>
                        <a:defRPr sz="2200">
                          <a:solidFill>
                            <a:schemeClr val="accent2"/>
                          </a:solidFill>
                          <a:latin typeface="Arial" charset="-94"/>
                        </a:defRPr>
                      </a:lvl2pPr>
                      <a:lvl3pPr marL="11430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3pPr>
                      <a:lvl4pPr marL="16002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4pPr>
                      <a:lvl5pPr marL="2057400" indent="-228600"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5pPr>
                      <a:lvl6pPr marL="25146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6pPr>
                      <a:lvl7pPr marL="29718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7pPr>
                      <a:lvl8pPr marL="34290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8pPr>
                      <a:lvl9pPr marL="38862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 </a:t>
                      </a: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Etken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endParaRPr kumimoji="0" lang="tr-TR" altLang="tr-TR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 sz="2400">
                          <a:solidFill>
                            <a:schemeClr val="tx1"/>
                          </a:solidFill>
                          <a:latin typeface="Arial" charset="-94"/>
                        </a:defRPr>
                      </a:lvl1pPr>
                      <a:lvl2pPr marL="742950" indent="-285750" algn="l" eaLnBrk="0" hangingPunct="0">
                        <a:spcBef>
                          <a:spcPts val="300"/>
                        </a:spcBef>
                        <a:buClr>
                          <a:schemeClr val="accent2"/>
                        </a:buClr>
                        <a:buFont typeface="Georgia" charset="-94"/>
                        <a:defRPr sz="2200">
                          <a:solidFill>
                            <a:schemeClr val="accent2"/>
                          </a:solidFill>
                          <a:latin typeface="Arial" charset="-94"/>
                        </a:defRPr>
                      </a:lvl2pPr>
                      <a:lvl3pPr marL="11430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3pPr>
                      <a:lvl4pPr marL="16002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4pPr>
                      <a:lvl5pPr marL="2057400" indent="-228600"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5pPr>
                      <a:lvl6pPr marL="25146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6pPr>
                      <a:lvl7pPr marL="29718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7pPr>
                      <a:lvl8pPr marL="34290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8pPr>
                      <a:lvl9pPr marL="38862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Radyolojik </a:t>
                      </a: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Bulgular</a:t>
                      </a:r>
                      <a:endParaRPr kumimoji="0" lang="tr-TR" altLang="tr-TR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 sz="2400">
                          <a:solidFill>
                            <a:schemeClr val="tx1"/>
                          </a:solidFill>
                          <a:latin typeface="Arial" charset="-94"/>
                        </a:defRPr>
                      </a:lvl1pPr>
                      <a:lvl2pPr marL="742950" indent="-285750" algn="l" eaLnBrk="0" hangingPunct="0">
                        <a:spcBef>
                          <a:spcPts val="300"/>
                        </a:spcBef>
                        <a:buClr>
                          <a:schemeClr val="accent2"/>
                        </a:buClr>
                        <a:buFont typeface="Georgia" charset="-94"/>
                        <a:defRPr sz="2200">
                          <a:solidFill>
                            <a:schemeClr val="accent2"/>
                          </a:solidFill>
                          <a:latin typeface="Arial" charset="-94"/>
                        </a:defRPr>
                      </a:lvl2pPr>
                      <a:lvl3pPr marL="11430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3pPr>
                      <a:lvl4pPr marL="16002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4pPr>
                      <a:lvl5pPr marL="2057400" indent="-228600"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5pPr>
                      <a:lvl6pPr marL="25146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6pPr>
                      <a:lvl7pPr marL="29718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7pPr>
                      <a:lvl8pPr marL="34290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8pPr>
                      <a:lvl9pPr marL="38862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Klinik </a:t>
                      </a: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Bulgular</a:t>
                      </a:r>
                      <a:endParaRPr kumimoji="0" lang="tr-TR" altLang="tr-TR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 sz="2400">
                          <a:solidFill>
                            <a:schemeClr val="tx1"/>
                          </a:solidFill>
                          <a:latin typeface="Arial" charset="-94"/>
                        </a:defRPr>
                      </a:lvl1pPr>
                      <a:lvl2pPr marL="742950" indent="-285750" algn="l" eaLnBrk="0" hangingPunct="0">
                        <a:spcBef>
                          <a:spcPts val="300"/>
                        </a:spcBef>
                        <a:buClr>
                          <a:schemeClr val="accent2"/>
                        </a:buClr>
                        <a:buFont typeface="Georgia" charset="-94"/>
                        <a:defRPr sz="2200">
                          <a:solidFill>
                            <a:schemeClr val="accent2"/>
                          </a:solidFill>
                          <a:latin typeface="Arial" charset="-94"/>
                        </a:defRPr>
                      </a:lvl2pPr>
                      <a:lvl3pPr marL="11430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3pPr>
                      <a:lvl4pPr marL="16002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4pPr>
                      <a:lvl5pPr marL="2057400" indent="-228600"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5pPr>
                      <a:lvl6pPr marL="25146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6pPr>
                      <a:lvl7pPr marL="29718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7pPr>
                      <a:lvl8pPr marL="34290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8pPr>
                      <a:lvl9pPr marL="38862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Epidemiyolojik </a:t>
                      </a: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Özellikler</a:t>
                      </a:r>
                      <a:endParaRPr kumimoji="0" lang="tr-TR" altLang="tr-TR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 sz="2400">
                          <a:solidFill>
                            <a:schemeClr val="tx1"/>
                          </a:solidFill>
                          <a:latin typeface="Arial" charset="-94"/>
                        </a:defRPr>
                      </a:lvl1pPr>
                      <a:lvl2pPr marL="742950" indent="-285750" algn="l" eaLnBrk="0" hangingPunct="0">
                        <a:spcBef>
                          <a:spcPts val="300"/>
                        </a:spcBef>
                        <a:buClr>
                          <a:schemeClr val="accent2"/>
                        </a:buClr>
                        <a:buFont typeface="Georgia" charset="-94"/>
                        <a:defRPr sz="2200">
                          <a:solidFill>
                            <a:schemeClr val="accent2"/>
                          </a:solidFill>
                          <a:latin typeface="Arial" charset="-94"/>
                        </a:defRPr>
                      </a:lvl2pPr>
                      <a:lvl3pPr marL="11430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3pPr>
                      <a:lvl4pPr marL="16002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4pPr>
                      <a:lvl5pPr marL="2057400" indent="-228600"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5pPr>
                      <a:lvl6pPr marL="25146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6pPr>
                      <a:lvl7pPr marL="29718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7pPr>
                      <a:lvl8pPr marL="34290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8pPr>
                      <a:lvl9pPr marL="38862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altLang="tr-T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Hasta </a:t>
                      </a: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Özelliklerine </a:t>
                      </a:r>
                      <a:r>
                        <a:rPr kumimoji="0" lang="tr-TR" altLang="tr-T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D</a:t>
                      </a: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ayalı</a:t>
                      </a:r>
                      <a:endParaRPr kumimoji="0" lang="tr-TR" altLang="tr-TR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</a:txBody>
                  <a:tcPr horzOverflow="overflow">
                    <a:lnL>
                      <a:noFill/>
                    </a:lnL>
                    <a:lnR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</a:tr>
              <a:tr h="2702970">
                <a:tc>
                  <a:txBody>
                    <a:bodyPr/>
                    <a:lstStyle>
                      <a:lvl1pPr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 sz="2400">
                          <a:solidFill>
                            <a:schemeClr val="tx1"/>
                          </a:solidFill>
                          <a:latin typeface="Arial" charset="-94"/>
                        </a:defRPr>
                      </a:lvl1pPr>
                      <a:lvl2pPr marL="742950" indent="-285750" algn="l" eaLnBrk="0" hangingPunct="0">
                        <a:spcBef>
                          <a:spcPts val="300"/>
                        </a:spcBef>
                        <a:buClr>
                          <a:schemeClr val="accent2"/>
                        </a:buClr>
                        <a:buFont typeface="Georgia" charset="-94"/>
                        <a:defRPr sz="2200">
                          <a:solidFill>
                            <a:schemeClr val="accent2"/>
                          </a:solidFill>
                          <a:latin typeface="Arial" charset="-94"/>
                        </a:defRPr>
                      </a:lvl2pPr>
                      <a:lvl3pPr marL="11430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3pPr>
                      <a:lvl4pPr marL="16002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4pPr>
                      <a:lvl5pPr marL="2057400" indent="-228600"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5pPr>
                      <a:lvl6pPr marL="25146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6pPr>
                      <a:lvl7pPr marL="29718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7pPr>
                      <a:lvl8pPr marL="34290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8pPr>
                      <a:lvl9pPr marL="38862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Tx/>
                        <a:buFont typeface="Arial" charset="-94"/>
                        <a:buChar char="•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Bakteriyel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Tx/>
                        <a:buFont typeface="Arial" charset="-94"/>
                        <a:buChar char="•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r>
                        <a:rPr kumimoji="0" lang="tr-TR" altLang="tr-TR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Viral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Tx/>
                        <a:buFont typeface="Arial" charset="-94"/>
                        <a:buChar char="•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r>
                        <a:rPr kumimoji="0" lang="tr-TR" altLang="tr-TR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Fungal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Tx/>
                        <a:buFont typeface="Arial" charset="-94"/>
                        <a:buChar char="•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r>
                        <a:rPr kumimoji="0" lang="tr-TR" altLang="tr-TR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Paraziter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 sz="2400">
                          <a:solidFill>
                            <a:schemeClr val="tx1"/>
                          </a:solidFill>
                          <a:latin typeface="Arial" charset="-94"/>
                        </a:defRPr>
                      </a:lvl1pPr>
                      <a:lvl2pPr marL="742950" indent="-285750" algn="l" eaLnBrk="0" hangingPunct="0">
                        <a:spcBef>
                          <a:spcPts val="300"/>
                        </a:spcBef>
                        <a:buClr>
                          <a:schemeClr val="accent2"/>
                        </a:buClr>
                        <a:buFont typeface="Georgia" charset="-94"/>
                        <a:defRPr sz="2200">
                          <a:solidFill>
                            <a:schemeClr val="accent2"/>
                          </a:solidFill>
                          <a:latin typeface="Arial" charset="-94"/>
                        </a:defRPr>
                      </a:lvl2pPr>
                      <a:lvl3pPr marL="11430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3pPr>
                      <a:lvl4pPr marL="16002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4pPr>
                      <a:lvl5pPr marL="2057400" indent="-228600"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5pPr>
                      <a:lvl6pPr marL="25146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6pPr>
                      <a:lvl7pPr marL="29718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7pPr>
                      <a:lvl8pPr marL="34290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8pPr>
                      <a:lvl9pPr marL="38862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Tx/>
                        <a:buFont typeface="Arial" charset="-94"/>
                        <a:buChar char="•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r>
                        <a:rPr kumimoji="0" lang="tr-TR" altLang="tr-TR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Lober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Tx/>
                        <a:buFont typeface="Arial" charset="-94"/>
                        <a:buChar char="•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r>
                        <a:rPr kumimoji="0" lang="tr-TR" altLang="tr-TR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İntersitisyel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Tx/>
                        <a:buFont typeface="Arial" charset="-94"/>
                        <a:buChar char="•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…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 sz="2400">
                          <a:solidFill>
                            <a:schemeClr val="tx1"/>
                          </a:solidFill>
                          <a:latin typeface="Arial" charset="-94"/>
                        </a:defRPr>
                      </a:lvl1pPr>
                      <a:lvl2pPr marL="742950" indent="-285750" algn="l" eaLnBrk="0" hangingPunct="0">
                        <a:spcBef>
                          <a:spcPts val="300"/>
                        </a:spcBef>
                        <a:buClr>
                          <a:schemeClr val="accent2"/>
                        </a:buClr>
                        <a:buFont typeface="Georgia" charset="-94"/>
                        <a:defRPr sz="2200">
                          <a:solidFill>
                            <a:schemeClr val="accent2"/>
                          </a:solidFill>
                          <a:latin typeface="Arial" charset="-94"/>
                        </a:defRPr>
                      </a:lvl2pPr>
                      <a:lvl3pPr marL="11430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3pPr>
                      <a:lvl4pPr marL="16002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4pPr>
                      <a:lvl5pPr marL="2057400" indent="-228600"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5pPr>
                      <a:lvl6pPr marL="25146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6pPr>
                      <a:lvl7pPr marL="29718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7pPr>
                      <a:lvl8pPr marL="34290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8pPr>
                      <a:lvl9pPr marL="38862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Tx/>
                        <a:buFont typeface="Arial" charset="-94"/>
                        <a:buChar char="•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Tipik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C00000"/>
                        </a:buClr>
                        <a:buSzTx/>
                        <a:buFont typeface="Arial" charset="-94"/>
                        <a:buChar char="•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r>
                        <a:rPr kumimoji="0" lang="tr-TR" altLang="tr-TR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Atipik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 sz="2400">
                          <a:solidFill>
                            <a:schemeClr val="tx1"/>
                          </a:solidFill>
                          <a:latin typeface="Arial" charset="-94"/>
                        </a:defRPr>
                      </a:lvl1pPr>
                      <a:lvl2pPr marL="742950" indent="-285750" algn="l" eaLnBrk="0" hangingPunct="0">
                        <a:spcBef>
                          <a:spcPts val="300"/>
                        </a:spcBef>
                        <a:buClr>
                          <a:schemeClr val="accent2"/>
                        </a:buClr>
                        <a:buFont typeface="Georgia" charset="-94"/>
                        <a:defRPr sz="2200">
                          <a:solidFill>
                            <a:schemeClr val="accent2"/>
                          </a:solidFill>
                          <a:latin typeface="Arial" charset="-94"/>
                        </a:defRPr>
                      </a:lvl2pPr>
                      <a:lvl3pPr marL="11430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3pPr>
                      <a:lvl4pPr marL="16002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4pPr>
                      <a:lvl5pPr marL="2057400" indent="-228600"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5pPr>
                      <a:lvl6pPr marL="25146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6pPr>
                      <a:lvl7pPr marL="29718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7pPr>
                      <a:lvl8pPr marL="34290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8pPr>
                      <a:lvl9pPr marL="38862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Tx/>
                        <a:buFont typeface="Wingdings" charset="2"/>
                        <a:buChar char="§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r>
                        <a:rPr kumimoji="0" lang="tr-TR" altLang="tr-T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Toplum </a:t>
                      </a:r>
                      <a:r>
                        <a:rPr kumimoji="0" lang="tr-TR" altLang="tr-T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Kökenli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Tx/>
                        <a:buFont typeface="Wingdings" charset="2"/>
                        <a:buChar char="§"/>
                        <a:tabLst/>
                      </a:pPr>
                      <a:r>
                        <a:rPr kumimoji="0" lang="tr-TR" altLang="tr-T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Sağlık Hizmeti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tr-TR" altLang="tr-T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  Kökenli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Tx/>
                        <a:buFont typeface="Wingdings" charset="2"/>
                        <a:buChar char="§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Hastane </a:t>
                      </a:r>
                      <a:r>
                        <a:rPr kumimoji="0" lang="tr-TR" altLang="tr-T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Kökenli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Tx/>
                        <a:buFont typeface="Wingdings" charset="2"/>
                        <a:buChar char="§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YBÜ </a:t>
                      </a:r>
                      <a:r>
                        <a:rPr kumimoji="0" lang="tr-TR" altLang="tr-T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Kökenli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6600"/>
                        </a:buClr>
                        <a:buSzTx/>
                        <a:buFont typeface="Wingdings" charset="2"/>
                        <a:buNone/>
                        <a:tabLst/>
                      </a:pP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6C0A">
                        <a:alpha val="87057"/>
                      </a:srgbClr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 sz="2400">
                          <a:solidFill>
                            <a:schemeClr val="tx1"/>
                          </a:solidFill>
                          <a:latin typeface="Arial" charset="-94"/>
                        </a:defRPr>
                      </a:lvl1pPr>
                      <a:lvl2pPr marL="742950" indent="-285750" algn="l" eaLnBrk="0" hangingPunct="0">
                        <a:spcBef>
                          <a:spcPts val="300"/>
                        </a:spcBef>
                        <a:buClr>
                          <a:schemeClr val="accent2"/>
                        </a:buClr>
                        <a:buFont typeface="Georgia" charset="-94"/>
                        <a:defRPr sz="2200">
                          <a:solidFill>
                            <a:schemeClr val="accent2"/>
                          </a:solidFill>
                          <a:latin typeface="Arial" charset="-94"/>
                        </a:defRPr>
                      </a:lvl2pPr>
                      <a:lvl3pPr marL="11430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3pPr>
                      <a:lvl4pPr marL="1600200" indent="-228600" algn="l" eaLnBrk="0" hangingPunct="0">
                        <a:spcBef>
                          <a:spcPts val="300"/>
                        </a:spcBef>
                        <a:buClr>
                          <a:schemeClr val="accent1"/>
                        </a:buClr>
                        <a:buFont typeface="Wingdings 2" charset="2"/>
                        <a:defRPr sz="2000">
                          <a:solidFill>
                            <a:schemeClr val="accent1"/>
                          </a:solidFill>
                          <a:latin typeface="Arial" charset="-94"/>
                        </a:defRPr>
                      </a:lvl4pPr>
                      <a:lvl5pPr marL="2057400" indent="-228600" algn="l" eaLnBrk="0" hangingPunct="0">
                        <a:spcBef>
                          <a:spcPts val="300"/>
                        </a:spcBef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5pPr>
                      <a:lvl6pPr marL="25146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6pPr>
                      <a:lvl7pPr marL="29718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7pPr>
                      <a:lvl8pPr marL="34290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8pPr>
                      <a:lvl9pPr marL="3886200" indent="-228600" eaLnBrk="0" fontAlgn="base" hangingPunct="0">
                        <a:spcBef>
                          <a:spcPts val="300"/>
                        </a:spcBef>
                        <a:spcAft>
                          <a:spcPct val="0"/>
                        </a:spcAft>
                        <a:buClr>
                          <a:srgbClr val="9BBB59"/>
                        </a:buClr>
                        <a:buFont typeface="Georgia" charset="-94"/>
                        <a:defRPr>
                          <a:solidFill>
                            <a:srgbClr val="9BBB59"/>
                          </a:solidFill>
                          <a:latin typeface="Arial" charset="-94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Tx/>
                        <a:buFont typeface="Wingdings" charset="2"/>
                        <a:buChar char="§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Mekanik </a:t>
                      </a:r>
                      <a:r>
                        <a:rPr kumimoji="0" lang="tr-TR" altLang="tr-TR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V</a:t>
                      </a:r>
                      <a:r>
                        <a:rPr kumimoji="0" lang="tr-TR" altLang="tr-TR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entilasyonla</a:t>
                      </a:r>
                      <a:r>
                        <a:rPr kumimoji="0" lang="tr-TR" altLang="tr-T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İ</a:t>
                      </a:r>
                      <a:r>
                        <a:rPr kumimoji="0" lang="tr-TR" altLang="tr-T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lişkili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Tx/>
                        <a:buFont typeface="Wingdings" charset="2"/>
                        <a:buChar char="§"/>
                        <a:tabLst/>
                      </a:pP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Tx/>
                        <a:buFont typeface="Wingdings" charset="2"/>
                        <a:buChar char="§"/>
                        <a:tabLst/>
                      </a:pP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r>
                        <a:rPr kumimoji="0" lang="tr-TR" altLang="tr-TR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İmmünsüpresyon</a:t>
                      </a:r>
                      <a:r>
                        <a:rPr kumimoji="0" lang="tr-TR" altLang="tr-T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</a:t>
                      </a:r>
                      <a:r>
                        <a:rPr kumimoji="0" lang="tr-TR" altLang="tr-T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rgbClr val="0070C0"/>
                        </a:buClr>
                        <a:buSzTx/>
                        <a:buFont typeface="Wingdings" charset="2"/>
                        <a:buNone/>
                        <a:tabLst/>
                      </a:pPr>
                      <a:r>
                        <a:rPr kumimoji="0" lang="tr-TR" altLang="tr-TR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Arial" charset="-94"/>
                          <a:cs typeface="Arial" charset="-94"/>
                        </a:rPr>
                        <a:t>    Varlığında</a:t>
                      </a:r>
                      <a:endParaRPr kumimoji="0" lang="tr-TR" altLang="tr-TR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Arial" charset="-94"/>
                        <a:cs typeface="Arial" charset="-94"/>
                      </a:endParaRPr>
                    </a:p>
                  </a:txBody>
                  <a:tcPr horzOverflow="overflow">
                    <a:lnL>
                      <a:noFill/>
                    </a:lnL>
                    <a:lnR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6C0A">
                        <a:alpha val="87057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8214" name="8 Metin kutusu"/>
          <p:cNvSpPr txBox="1">
            <a:spLocks noChangeArrowheads="1"/>
          </p:cNvSpPr>
          <p:nvPr/>
        </p:nvSpPr>
        <p:spPr bwMode="auto">
          <a:xfrm>
            <a:off x="453832" y="5337348"/>
            <a:ext cx="8350225" cy="523220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-9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-9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9pPr>
          </a:lstStyle>
          <a:p>
            <a:pPr eaLnBrk="1" hangingPunct="1"/>
            <a:r>
              <a:rPr lang="tr-TR" altLang="tr-TR" sz="2800" b="1" dirty="0">
                <a:solidFill>
                  <a:schemeClr val="bg1"/>
                </a:solidFill>
                <a:latin typeface="+mn-lt"/>
              </a:rPr>
              <a:t>TEDAVİ  REHBERLERİNİN DAYANDIĞI SINIFLANDIRMA</a:t>
            </a:r>
          </a:p>
        </p:txBody>
      </p:sp>
    </p:spTree>
    <p:extLst>
      <p:ext uri="{BB962C8B-B14F-4D97-AF65-F5344CB8AC3E}">
        <p14:creationId xmlns="" xmlns:p14="http://schemas.microsoft.com/office/powerpoint/2010/main" val="282441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Başlık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239000" cy="648072"/>
          </a:xfrm>
        </p:spPr>
        <p:txBody>
          <a:bodyPr/>
          <a:lstStyle/>
          <a:p>
            <a:pPr eaLnBrk="1" hangingPunct="1"/>
            <a:r>
              <a:rPr lang="tr-TR" altLang="tr-TR" sz="3200" dirty="0" smtClean="0">
                <a:solidFill>
                  <a:srgbClr val="FF0000"/>
                </a:solidFill>
                <a:latin typeface="+mn-lt"/>
              </a:rPr>
              <a:t>Toplum Kökenli </a:t>
            </a:r>
            <a:r>
              <a:rPr lang="tr-TR" altLang="tr-TR" sz="3200" dirty="0" err="1" smtClean="0">
                <a:solidFill>
                  <a:srgbClr val="FF0000"/>
                </a:solidFill>
                <a:latin typeface="+mn-lt"/>
              </a:rPr>
              <a:t>Pnömoni</a:t>
            </a:r>
            <a:r>
              <a:rPr lang="tr-TR" altLang="tr-TR" sz="3200" dirty="0" smtClean="0">
                <a:solidFill>
                  <a:srgbClr val="FF0000"/>
                </a:solidFill>
                <a:latin typeface="+mn-lt"/>
              </a:rPr>
              <a:t> (TKP) Sıklığı</a:t>
            </a:r>
            <a:endParaRPr lang="tr-TR" altLang="tr-TR" sz="32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4819" name="2 İçerik Yer Tutucusu"/>
          <p:cNvSpPr>
            <a:spLocks noGrp="1"/>
          </p:cNvSpPr>
          <p:nvPr>
            <p:ph idx="1"/>
          </p:nvPr>
        </p:nvSpPr>
        <p:spPr>
          <a:xfrm>
            <a:off x="533400" y="1268760"/>
            <a:ext cx="8431088" cy="4632325"/>
          </a:xfrm>
        </p:spPr>
        <p:txBody>
          <a:bodyPr>
            <a:normAutofit/>
          </a:bodyPr>
          <a:lstStyle/>
          <a:p>
            <a:pPr eaLnBrk="1" hangingPunct="1">
              <a:buClr>
                <a:srgbClr val="C00000"/>
              </a:buClr>
            </a:pPr>
            <a:r>
              <a:rPr lang="tr-TR" altLang="tr-TR" dirty="0" smtClean="0">
                <a:solidFill>
                  <a:schemeClr val="tx1"/>
                </a:solidFill>
              </a:rPr>
              <a:t>ABD’de yılda 5 milyon TKP </a:t>
            </a:r>
            <a:r>
              <a:rPr lang="tr-TR" altLang="tr-TR" dirty="0" smtClean="0">
                <a:solidFill>
                  <a:schemeClr val="tx1"/>
                </a:solidFill>
              </a:rPr>
              <a:t>hastasının </a:t>
            </a:r>
            <a:r>
              <a:rPr lang="tr-TR" altLang="tr-TR" dirty="0" smtClean="0">
                <a:solidFill>
                  <a:schemeClr val="tx1"/>
                </a:solidFill>
              </a:rPr>
              <a:t>% 80’i ayaktan tedavi ediliyor. </a:t>
            </a:r>
          </a:p>
          <a:p>
            <a:pPr eaLnBrk="1" hangingPunct="1">
              <a:buClr>
                <a:srgbClr val="C00000"/>
              </a:buClr>
            </a:pPr>
            <a:r>
              <a:rPr lang="tr-TR" altLang="tr-TR" dirty="0" smtClean="0">
                <a:solidFill>
                  <a:schemeClr val="tx1"/>
                </a:solidFill>
              </a:rPr>
              <a:t>İngiltere’de her yıl tüm erişkinlerin % 0.5-% 1’inde TKP ayaktan tedavi oranı </a:t>
            </a:r>
            <a:r>
              <a:rPr lang="tr-TR" altLang="tr-TR" dirty="0" smtClean="0">
                <a:solidFill>
                  <a:schemeClr val="tx1"/>
                </a:solidFill>
                <a:sym typeface="Wingdings" pitchFamily="2" charset="2"/>
              </a:rPr>
              <a:t></a:t>
            </a:r>
            <a:r>
              <a:rPr lang="tr-TR" altLang="tr-TR" dirty="0" smtClean="0">
                <a:solidFill>
                  <a:schemeClr val="tx1"/>
                </a:solidFill>
              </a:rPr>
              <a:t> </a:t>
            </a:r>
            <a:r>
              <a:rPr lang="tr-TR" altLang="tr-TR" dirty="0" smtClean="0">
                <a:solidFill>
                  <a:schemeClr val="tx1"/>
                </a:solidFill>
              </a:rPr>
              <a:t>% 80</a:t>
            </a:r>
            <a:endParaRPr lang="tr-TR" altLang="tr-TR" dirty="0" smtClean="0">
              <a:solidFill>
                <a:schemeClr val="tx1"/>
              </a:solidFill>
            </a:endParaRPr>
          </a:p>
          <a:p>
            <a:pPr eaLnBrk="1" hangingPunct="1">
              <a:buClr>
                <a:srgbClr val="C00000"/>
              </a:buClr>
            </a:pPr>
            <a:r>
              <a:rPr lang="tr-TR" dirty="0" smtClean="0">
                <a:solidFill>
                  <a:schemeClr val="tx1"/>
                </a:solidFill>
              </a:rPr>
              <a:t>“Türkiye’de Ulusal </a:t>
            </a:r>
            <a:r>
              <a:rPr lang="tr-TR" dirty="0">
                <a:solidFill>
                  <a:schemeClr val="tx1"/>
                </a:solidFill>
              </a:rPr>
              <a:t>Hastalık </a:t>
            </a:r>
            <a:r>
              <a:rPr lang="tr-TR" dirty="0" smtClean="0">
                <a:solidFill>
                  <a:schemeClr val="tx1"/>
                </a:solidFill>
              </a:rPr>
              <a:t>Yükü ve </a:t>
            </a:r>
            <a:r>
              <a:rPr lang="tr-TR" dirty="0">
                <a:solidFill>
                  <a:schemeClr val="tx1"/>
                </a:solidFill>
              </a:rPr>
              <a:t>Maliyet Etkinlik </a:t>
            </a:r>
            <a:r>
              <a:rPr lang="tr-TR" dirty="0" smtClean="0">
                <a:solidFill>
                  <a:schemeClr val="tx1"/>
                </a:solidFill>
              </a:rPr>
              <a:t>Projesi” sonuçlarına göre; </a:t>
            </a:r>
            <a:r>
              <a:rPr lang="tr-TR" dirty="0">
                <a:solidFill>
                  <a:schemeClr val="tx1"/>
                </a:solidFill>
              </a:rPr>
              <a:t>hane halkı </a:t>
            </a:r>
            <a:r>
              <a:rPr lang="tr-TR" dirty="0" smtClean="0">
                <a:solidFill>
                  <a:schemeClr val="tx1"/>
                </a:solidFill>
              </a:rPr>
              <a:t>araştırmasında </a:t>
            </a:r>
            <a:r>
              <a:rPr lang="tr-TR" dirty="0">
                <a:solidFill>
                  <a:schemeClr val="tx1"/>
                </a:solidFill>
              </a:rPr>
              <a:t>son iki ay </a:t>
            </a:r>
            <a:r>
              <a:rPr lang="tr-TR" dirty="0" smtClean="0">
                <a:solidFill>
                  <a:schemeClr val="tx1"/>
                </a:solidFill>
              </a:rPr>
              <a:t>içerisinde </a:t>
            </a:r>
            <a:r>
              <a:rPr lang="tr-TR" dirty="0">
                <a:solidFill>
                  <a:schemeClr val="tx1"/>
                </a:solidFill>
              </a:rPr>
              <a:t>hekim tanısı </a:t>
            </a:r>
            <a:r>
              <a:rPr lang="tr-TR" dirty="0" smtClean="0">
                <a:solidFill>
                  <a:schemeClr val="tx1"/>
                </a:solidFill>
              </a:rPr>
              <a:t>konulmuş </a:t>
            </a:r>
            <a:r>
              <a:rPr lang="tr-TR" dirty="0">
                <a:solidFill>
                  <a:schemeClr val="tx1"/>
                </a:solidFill>
              </a:rPr>
              <a:t>ilk 20 akut ve kronik hastalık arasında </a:t>
            </a:r>
            <a:r>
              <a:rPr lang="tr-TR" dirty="0" err="1" smtClean="0">
                <a:solidFill>
                  <a:schemeClr val="tx1"/>
                </a:solidFill>
              </a:rPr>
              <a:t>pnömoniler</a:t>
            </a:r>
            <a:r>
              <a:rPr lang="tr-TR" dirty="0" smtClean="0">
                <a:solidFill>
                  <a:schemeClr val="tx1"/>
                </a:solidFill>
              </a:rPr>
              <a:t> % 1.15 </a:t>
            </a:r>
            <a:r>
              <a:rPr lang="tr-TR" dirty="0">
                <a:solidFill>
                  <a:schemeClr val="tx1"/>
                </a:solidFill>
              </a:rPr>
              <a:t>sıklık ile 15. </a:t>
            </a:r>
            <a:r>
              <a:rPr lang="tr-TR" dirty="0" smtClean="0">
                <a:solidFill>
                  <a:schemeClr val="tx1"/>
                </a:solidFill>
              </a:rPr>
              <a:t>sırada bulunmaktadır. 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34820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786842" y="6357958"/>
            <a:ext cx="476448" cy="441208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charset="2"/>
              <a:buChar char="n"/>
              <a:defRPr sz="3100">
                <a:solidFill>
                  <a:schemeClr val="tx1"/>
                </a:solidFill>
                <a:latin typeface="Arial" charset="-9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65000"/>
              <a:buFont typeface="Wingdings" charset="2"/>
              <a:buChar char="n"/>
              <a:defRPr sz="2600">
                <a:solidFill>
                  <a:schemeClr val="tx1"/>
                </a:solidFill>
                <a:latin typeface="Arial" charset="-94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400">
                <a:solidFill>
                  <a:schemeClr val="tx1"/>
                </a:solidFill>
                <a:latin typeface="Arial" charset="-9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5000"/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924A22CF-290A-1542-9D09-AE3A8CA010DF}" type="slidenum">
              <a:rPr lang="tr-TR" altLang="tr-TR" sz="1400" b="1">
                <a:latin typeface="+mn-lt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tr-TR" altLang="tr-TR" sz="1400" b="1" dirty="0">
              <a:latin typeface="+mn-lt"/>
            </a:endParaRPr>
          </a:p>
        </p:txBody>
      </p:sp>
      <p:sp>
        <p:nvSpPr>
          <p:cNvPr id="34822" name="7 Metin kutusu"/>
          <p:cNvSpPr txBox="1">
            <a:spLocks noChangeArrowheads="1"/>
          </p:cNvSpPr>
          <p:nvPr/>
        </p:nvSpPr>
        <p:spPr bwMode="auto">
          <a:xfrm>
            <a:off x="857224" y="5715016"/>
            <a:ext cx="771530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2"/>
              </a:buClr>
              <a:buSzPct val="75000"/>
              <a:buFont typeface="Wingdings" charset="2"/>
              <a:buChar char="n"/>
              <a:defRPr sz="3100">
                <a:solidFill>
                  <a:schemeClr val="tx1"/>
                </a:solidFill>
                <a:latin typeface="Arial" charset="-94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65000"/>
              <a:buFont typeface="Wingdings" charset="2"/>
              <a:buChar char="n"/>
              <a:defRPr sz="2600">
                <a:solidFill>
                  <a:schemeClr val="tx1"/>
                </a:solidFill>
                <a:latin typeface="Arial" charset="-94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55000"/>
              <a:buFont typeface="Wingdings" charset="2"/>
              <a:buChar char="n"/>
              <a:defRPr sz="2400">
                <a:solidFill>
                  <a:schemeClr val="tx1"/>
                </a:solidFill>
                <a:latin typeface="Arial" charset="-94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85000"/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5000"/>
              <a:buFont typeface="Wingdings" charset="2"/>
              <a:buChar char="§"/>
              <a:defRPr sz="2000">
                <a:solidFill>
                  <a:schemeClr val="tx1"/>
                </a:solidFill>
                <a:latin typeface="Arial" charset="-94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itchFamily="2" charset="2"/>
              <a:buChar char="ü"/>
            </a:pPr>
            <a:r>
              <a:rPr lang="tr-TR" altLang="tr-TR" sz="1000" dirty="0" err="1" smtClean="0">
                <a:latin typeface="+mn-lt"/>
              </a:rPr>
              <a:t>Mandel.</a:t>
            </a:r>
            <a:r>
              <a:rPr lang="tr-TR" sz="1000" dirty="0" err="1" smtClean="0">
                <a:latin typeface="+mn-lt"/>
              </a:rPr>
              <a:t>American</a:t>
            </a:r>
            <a:r>
              <a:rPr lang="tr-TR" sz="1000" dirty="0" smtClean="0">
                <a:latin typeface="+mn-lt"/>
              </a:rPr>
              <a:t> </a:t>
            </a:r>
            <a:r>
              <a:rPr lang="tr-TR" sz="1000" dirty="0" err="1">
                <a:latin typeface="+mn-lt"/>
              </a:rPr>
              <a:t>Thoracic</a:t>
            </a:r>
            <a:r>
              <a:rPr lang="tr-TR" sz="1000" dirty="0">
                <a:latin typeface="+mn-lt"/>
              </a:rPr>
              <a:t> </a:t>
            </a:r>
            <a:r>
              <a:rPr lang="tr-TR" sz="1000" dirty="0" err="1" smtClean="0">
                <a:latin typeface="+mn-lt"/>
              </a:rPr>
              <a:t>Society</a:t>
            </a:r>
            <a:r>
              <a:rPr lang="tr-TR" sz="1000" dirty="0">
                <a:latin typeface="+mn-lt"/>
              </a:rPr>
              <a:t> </a:t>
            </a:r>
            <a:r>
              <a:rPr lang="tr-TR" sz="1000" dirty="0" err="1" smtClean="0">
                <a:latin typeface="+mn-lt"/>
              </a:rPr>
              <a:t>and</a:t>
            </a:r>
            <a:r>
              <a:rPr lang="tr-TR" sz="1000" dirty="0" smtClean="0">
                <a:latin typeface="+mn-lt"/>
              </a:rPr>
              <a:t> </a:t>
            </a:r>
            <a:r>
              <a:rPr lang="tr-TR" sz="1000" dirty="0" err="1">
                <a:latin typeface="+mn-lt"/>
              </a:rPr>
              <a:t>Infectious</a:t>
            </a:r>
            <a:r>
              <a:rPr lang="tr-TR" sz="1000" dirty="0">
                <a:latin typeface="+mn-lt"/>
              </a:rPr>
              <a:t> </a:t>
            </a:r>
            <a:r>
              <a:rPr lang="tr-TR" sz="1000" dirty="0" err="1">
                <a:latin typeface="+mn-lt"/>
              </a:rPr>
              <a:t>Diseases</a:t>
            </a:r>
            <a:r>
              <a:rPr lang="tr-TR" sz="1000" dirty="0">
                <a:latin typeface="+mn-lt"/>
              </a:rPr>
              <a:t> </a:t>
            </a:r>
            <a:r>
              <a:rPr lang="tr-TR" sz="1000" dirty="0" err="1">
                <a:latin typeface="+mn-lt"/>
              </a:rPr>
              <a:t>Society</a:t>
            </a:r>
            <a:r>
              <a:rPr lang="tr-TR" sz="1000" dirty="0">
                <a:latin typeface="+mn-lt"/>
              </a:rPr>
              <a:t> of </a:t>
            </a:r>
            <a:r>
              <a:rPr lang="tr-TR" sz="1000" dirty="0" err="1">
                <a:latin typeface="+mn-lt"/>
              </a:rPr>
              <a:t>America</a:t>
            </a:r>
            <a:r>
              <a:rPr lang="tr-TR" sz="1000" dirty="0">
                <a:latin typeface="+mn-lt"/>
              </a:rPr>
              <a:t>. </a:t>
            </a:r>
            <a:r>
              <a:rPr lang="tr-TR" sz="1000" dirty="0" err="1" smtClean="0">
                <a:latin typeface="+mn-lt"/>
              </a:rPr>
              <a:t>Guidelines</a:t>
            </a:r>
            <a:r>
              <a:rPr lang="tr-TR" sz="1000" dirty="0" smtClean="0">
                <a:latin typeface="+mn-lt"/>
              </a:rPr>
              <a:t> </a:t>
            </a:r>
            <a:r>
              <a:rPr lang="tr-TR" sz="1000" dirty="0" err="1" smtClean="0">
                <a:latin typeface="+mn-lt"/>
              </a:rPr>
              <a:t>Am</a:t>
            </a:r>
            <a:r>
              <a:rPr lang="tr-TR" sz="1000" dirty="0" smtClean="0">
                <a:latin typeface="+mn-lt"/>
              </a:rPr>
              <a:t> </a:t>
            </a:r>
            <a:r>
              <a:rPr lang="tr-TR" sz="1000" dirty="0">
                <a:latin typeface="+mn-lt"/>
              </a:rPr>
              <a:t>J </a:t>
            </a:r>
            <a:r>
              <a:rPr lang="tr-TR" sz="1000" dirty="0" err="1">
                <a:latin typeface="+mn-lt"/>
              </a:rPr>
              <a:t>Respir</a:t>
            </a:r>
            <a:r>
              <a:rPr lang="tr-TR" sz="1000" dirty="0">
                <a:latin typeface="+mn-lt"/>
              </a:rPr>
              <a:t> </a:t>
            </a:r>
            <a:r>
              <a:rPr lang="tr-TR" sz="1000" dirty="0" err="1">
                <a:latin typeface="+mn-lt"/>
              </a:rPr>
              <a:t>Crit</a:t>
            </a:r>
            <a:r>
              <a:rPr lang="tr-TR" sz="1000" dirty="0">
                <a:latin typeface="+mn-lt"/>
              </a:rPr>
              <a:t> </a:t>
            </a:r>
            <a:r>
              <a:rPr lang="tr-TR" sz="1000" dirty="0" smtClean="0">
                <a:latin typeface="+mn-lt"/>
              </a:rPr>
              <a:t>  </a:t>
            </a:r>
            <a:r>
              <a:rPr lang="tr-TR" sz="1000" dirty="0" err="1" smtClean="0">
                <a:latin typeface="+mn-lt"/>
              </a:rPr>
              <a:t>Care</a:t>
            </a:r>
            <a:r>
              <a:rPr lang="tr-TR" sz="1000" dirty="0" smtClean="0">
                <a:latin typeface="+mn-lt"/>
              </a:rPr>
              <a:t> </a:t>
            </a:r>
            <a:r>
              <a:rPr lang="tr-TR" sz="1000" dirty="0" err="1">
                <a:latin typeface="+mn-lt"/>
              </a:rPr>
              <a:t>Med</a:t>
            </a:r>
            <a:r>
              <a:rPr lang="tr-TR" sz="1000" dirty="0">
                <a:latin typeface="+mn-lt"/>
              </a:rPr>
              <a:t> 2005 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tr-TR" sz="1000" dirty="0" smtClean="0">
                <a:latin typeface="+mn-lt"/>
              </a:rPr>
              <a:t>    NICE </a:t>
            </a:r>
            <a:r>
              <a:rPr lang="tr-TR" sz="1000" dirty="0" err="1">
                <a:latin typeface="+mn-lt"/>
              </a:rPr>
              <a:t>C</a:t>
            </a:r>
            <a:r>
              <a:rPr lang="tr-TR" sz="1000" dirty="0" err="1" smtClean="0">
                <a:latin typeface="+mn-lt"/>
              </a:rPr>
              <a:t>linical</a:t>
            </a:r>
            <a:r>
              <a:rPr lang="tr-TR" sz="1000" dirty="0" smtClean="0">
                <a:latin typeface="+mn-lt"/>
              </a:rPr>
              <a:t> </a:t>
            </a:r>
            <a:r>
              <a:rPr lang="tr-TR" sz="1000" dirty="0" err="1">
                <a:latin typeface="+mn-lt"/>
              </a:rPr>
              <a:t>guideline</a:t>
            </a:r>
            <a:r>
              <a:rPr lang="tr-TR" sz="1000" dirty="0">
                <a:latin typeface="+mn-lt"/>
              </a:rPr>
              <a:t> </a:t>
            </a:r>
            <a:r>
              <a:rPr lang="tr-TR" sz="1000" dirty="0" smtClean="0">
                <a:latin typeface="+mn-lt"/>
              </a:rPr>
              <a:t>191, </a:t>
            </a:r>
            <a:r>
              <a:rPr lang="tr-TR" sz="1000" dirty="0" err="1" smtClean="0">
                <a:latin typeface="+mn-lt"/>
              </a:rPr>
              <a:t>December</a:t>
            </a:r>
            <a:r>
              <a:rPr lang="tr-TR" sz="1000" dirty="0" smtClean="0">
                <a:latin typeface="+mn-lt"/>
              </a:rPr>
              <a:t> , 2014</a:t>
            </a:r>
          </a:p>
          <a:p>
            <a:pPr>
              <a:spcBef>
                <a:spcPct val="0"/>
              </a:spcBef>
              <a:buClrTx/>
              <a:buSzTx/>
              <a:buFont typeface="Wingdings" pitchFamily="2" charset="2"/>
              <a:buChar char="ü"/>
            </a:pPr>
            <a:r>
              <a:rPr lang="tr-TR" sz="1000" dirty="0" err="1" smtClean="0">
                <a:latin typeface="+mn-lt"/>
              </a:rPr>
              <a:t>Sag</a:t>
            </a:r>
            <a:r>
              <a:rPr lang="tr-TR" sz="1000" dirty="0" err="1">
                <a:latin typeface="+mn-lt"/>
              </a:rPr>
              <a:t>̆lık</a:t>
            </a:r>
            <a:r>
              <a:rPr lang="tr-TR" sz="1000" dirty="0">
                <a:latin typeface="+mn-lt"/>
              </a:rPr>
              <a:t> </a:t>
            </a:r>
            <a:r>
              <a:rPr lang="tr-TR" sz="1000" dirty="0" smtClean="0">
                <a:latin typeface="+mn-lt"/>
              </a:rPr>
              <a:t>Bakanlığı, </a:t>
            </a:r>
            <a:r>
              <a:rPr lang="tr-TR" sz="1000" dirty="0">
                <a:latin typeface="+mn-lt"/>
              </a:rPr>
              <a:t>Refik Saydam Hıfzıssıhha Merkezi </a:t>
            </a:r>
            <a:r>
              <a:rPr lang="tr-TR" sz="1000" dirty="0" err="1">
                <a:latin typeface="+mn-lt"/>
              </a:rPr>
              <a:t>Baş</a:t>
            </a:r>
            <a:r>
              <a:rPr lang="tr-TR" sz="1000" dirty="0" err="1" smtClean="0">
                <a:latin typeface="+mn-lt"/>
              </a:rPr>
              <a:t>kanlığı</a:t>
            </a:r>
            <a:r>
              <a:rPr lang="tr-TR" sz="1000" dirty="0" smtClean="0">
                <a:latin typeface="+mn-lt"/>
              </a:rPr>
              <a:t> </a:t>
            </a:r>
            <a:r>
              <a:rPr lang="tr-TR" sz="1000" dirty="0">
                <a:latin typeface="+mn-lt"/>
              </a:rPr>
              <a:t>Hıfzıssıhha Mektebi </a:t>
            </a:r>
            <a:r>
              <a:rPr lang="tr-TR" sz="1000" dirty="0" smtClean="0">
                <a:latin typeface="+mn-lt"/>
              </a:rPr>
              <a:t>Müdürlüğü, </a:t>
            </a:r>
            <a:r>
              <a:rPr lang="tr-TR" sz="1000" dirty="0" err="1">
                <a:latin typeface="+mn-lt"/>
              </a:rPr>
              <a:t>Başkent</a:t>
            </a:r>
            <a:r>
              <a:rPr lang="tr-TR" sz="1000" dirty="0">
                <a:latin typeface="+mn-lt"/>
              </a:rPr>
              <a:t> </a:t>
            </a:r>
            <a:r>
              <a:rPr lang="tr-TR" sz="1000" dirty="0" smtClean="0">
                <a:latin typeface="+mn-lt"/>
              </a:rPr>
              <a:t>Üniversitesi Ulusal </a:t>
            </a:r>
            <a:r>
              <a:rPr lang="tr-TR" sz="1000" dirty="0">
                <a:latin typeface="+mn-lt"/>
              </a:rPr>
              <a:t>Hastalık </a:t>
            </a:r>
            <a:r>
              <a:rPr lang="tr-TR" sz="1000" dirty="0" smtClean="0">
                <a:latin typeface="+mn-lt"/>
              </a:rPr>
              <a:t>Yükü̈ </a:t>
            </a:r>
          </a:p>
          <a:p>
            <a:pPr>
              <a:buNone/>
            </a:pPr>
            <a:r>
              <a:rPr lang="tr-TR" sz="1000" dirty="0" smtClean="0">
                <a:latin typeface="+mn-lt"/>
              </a:rPr>
              <a:t>    ve </a:t>
            </a:r>
            <a:r>
              <a:rPr lang="tr-TR" sz="1000" dirty="0">
                <a:latin typeface="+mn-lt"/>
              </a:rPr>
              <a:t>Maliyeti Etkinlik Projesi, 2004 </a:t>
            </a:r>
          </a:p>
        </p:txBody>
      </p:sp>
    </p:spTree>
    <p:extLst>
      <p:ext uri="{BB962C8B-B14F-4D97-AF65-F5344CB8AC3E}">
        <p14:creationId xmlns="" xmlns:p14="http://schemas.microsoft.com/office/powerpoint/2010/main" val="274893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  <a:effectLst/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Çocuklarda Epidemiyoloji-1</a:t>
            </a:r>
            <a:endParaRPr lang="tr-TR" sz="32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611560" y="1412776"/>
            <a:ext cx="7975600" cy="5029200"/>
          </a:xfrm>
          <a:noFill/>
          <a:ln/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tr-TR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Dünyada</a:t>
            </a:r>
            <a:r>
              <a:rPr lang="tr-TR" b="1" dirty="0">
                <a:solidFill>
                  <a:srgbClr val="FF0000"/>
                </a:solidFill>
              </a:rPr>
              <a:t> </a:t>
            </a:r>
          </a:p>
          <a:p>
            <a:pPr lvl="1">
              <a:lnSpc>
                <a:spcPct val="110000"/>
              </a:lnSpc>
            </a:pPr>
            <a:r>
              <a:rPr lang="tr-TR" sz="2800" b="1" dirty="0"/>
              <a:t>Her yıl </a:t>
            </a:r>
            <a:r>
              <a:rPr lang="tr-TR" sz="2800" b="1" dirty="0">
                <a:solidFill>
                  <a:srgbClr val="FF0000"/>
                </a:solidFill>
              </a:rPr>
              <a:t>5 yaş altında 10.5 milyon çocuk </a:t>
            </a:r>
            <a:r>
              <a:rPr lang="tr-TR" sz="2800" b="1" dirty="0"/>
              <a:t>önlenebilir ve tedavi edilebilir </a:t>
            </a:r>
            <a:r>
              <a:rPr lang="tr-TR" sz="2800" b="1" dirty="0">
                <a:solidFill>
                  <a:srgbClr val="CC00CC"/>
                </a:solidFill>
              </a:rPr>
              <a:t>sadece 5 </a:t>
            </a:r>
            <a:r>
              <a:rPr lang="tr-TR" sz="2800" b="1" dirty="0">
                <a:solidFill>
                  <a:srgbClr val="FF0000"/>
                </a:solidFill>
              </a:rPr>
              <a:t>hastalık</a:t>
            </a:r>
            <a:r>
              <a:rPr lang="tr-TR" sz="2800" b="1" dirty="0"/>
              <a:t> nedeni ile </a:t>
            </a:r>
            <a:r>
              <a:rPr lang="tr-TR" sz="2800" b="1" dirty="0">
                <a:solidFill>
                  <a:srgbClr val="FF0000"/>
                </a:solidFill>
              </a:rPr>
              <a:t>yaşamını yitiriyor</a:t>
            </a:r>
            <a:r>
              <a:rPr lang="tr-TR" sz="2800" b="1" dirty="0"/>
              <a:t>!</a:t>
            </a:r>
          </a:p>
          <a:p>
            <a:pPr lvl="1">
              <a:lnSpc>
                <a:spcPct val="110000"/>
              </a:lnSpc>
            </a:pPr>
            <a:endParaRPr lang="tr-TR" sz="2800" b="1" dirty="0"/>
          </a:p>
          <a:p>
            <a:pPr lvl="1">
              <a:lnSpc>
                <a:spcPct val="110000"/>
              </a:lnSpc>
            </a:pPr>
            <a:r>
              <a:rPr lang="tr-TR" sz="2800" b="1" dirty="0"/>
              <a:t>Ölümlerin </a:t>
            </a:r>
            <a:r>
              <a:rPr lang="tr-TR" sz="2800" b="1" dirty="0" smtClean="0">
                <a:solidFill>
                  <a:srgbClr val="FF0000"/>
                </a:solidFill>
              </a:rPr>
              <a:t>% 28’inden </a:t>
            </a:r>
            <a:r>
              <a:rPr lang="tr-TR" sz="2800" b="1" dirty="0" err="1">
                <a:solidFill>
                  <a:srgbClr val="FF0000"/>
                </a:solidFill>
              </a:rPr>
              <a:t>pnömoniler</a:t>
            </a:r>
            <a:r>
              <a:rPr lang="tr-TR" sz="2800" b="1" dirty="0">
                <a:solidFill>
                  <a:srgbClr val="FF0000"/>
                </a:solidFill>
              </a:rPr>
              <a:t> </a:t>
            </a:r>
            <a:r>
              <a:rPr lang="tr-TR" sz="2800" b="1" dirty="0" smtClean="0"/>
              <a:t>sorumlu </a:t>
            </a:r>
            <a:r>
              <a:rPr lang="tr-TR" sz="2800" b="1" dirty="0" smtClean="0">
                <a:solidFill>
                  <a:srgbClr val="FF0000"/>
                </a:solidFill>
              </a:rPr>
              <a:t>*</a:t>
            </a:r>
            <a:endParaRPr lang="tr-TR" sz="2800" b="1" dirty="0" smtClean="0"/>
          </a:p>
          <a:p>
            <a:pPr lvl="1">
              <a:lnSpc>
                <a:spcPct val="110000"/>
              </a:lnSpc>
            </a:pPr>
            <a:endParaRPr lang="tr-TR" sz="2800" b="1" dirty="0" smtClean="0"/>
          </a:p>
          <a:p>
            <a:pPr>
              <a:lnSpc>
                <a:spcPct val="110000"/>
              </a:lnSpc>
            </a:pPr>
            <a:r>
              <a:rPr lang="tr-T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Ülkemizde </a:t>
            </a:r>
          </a:p>
          <a:p>
            <a:pPr lvl="1">
              <a:lnSpc>
                <a:spcPct val="110000"/>
              </a:lnSpc>
            </a:pPr>
            <a:r>
              <a:rPr lang="tr-T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“0” yaş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smtClean="0"/>
              <a:t>grubunda bebek ölümlerinin </a:t>
            </a:r>
            <a:r>
              <a:rPr lang="tr-TR" sz="2800" b="1" dirty="0" smtClean="0">
                <a:solidFill>
                  <a:srgbClr val="FF0000"/>
                </a:solidFill>
              </a:rPr>
              <a:t>% 48.4’ü, </a:t>
            </a:r>
          </a:p>
          <a:p>
            <a:pPr lvl="1">
              <a:lnSpc>
                <a:spcPct val="110000"/>
              </a:lnSpc>
              <a:buNone/>
            </a:pPr>
            <a:endParaRPr lang="tr-TR" sz="2800" b="1" dirty="0" smtClean="0">
              <a:solidFill>
                <a:srgbClr val="FF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tr-T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1-4 yaş</a:t>
            </a:r>
            <a:r>
              <a:rPr lang="tr-TR" sz="2800" b="1" dirty="0" smtClean="0">
                <a:solidFill>
                  <a:srgbClr val="FF0000"/>
                </a:solidFill>
              </a:rPr>
              <a:t> </a:t>
            </a:r>
            <a:r>
              <a:rPr lang="tr-TR" sz="2800" b="1" dirty="0" smtClean="0"/>
              <a:t>grubunda çocuk ölümlerinin   </a:t>
            </a:r>
            <a:r>
              <a:rPr lang="tr-TR" sz="2800" b="1" dirty="0" smtClean="0">
                <a:solidFill>
                  <a:srgbClr val="FF0000"/>
                </a:solidFill>
              </a:rPr>
              <a:t>% 42.1’ i pnömoni </a:t>
            </a:r>
            <a:r>
              <a:rPr lang="tr-TR" sz="2800" b="1" dirty="0" smtClean="0"/>
              <a:t>nedeniyle </a:t>
            </a:r>
            <a:r>
              <a:rPr lang="tr-TR" sz="2800" b="1" dirty="0" smtClean="0"/>
              <a:t>gerçekleşmektedir.</a:t>
            </a:r>
            <a:endParaRPr lang="tr-TR" sz="2800" b="1" dirty="0"/>
          </a:p>
          <a:p>
            <a:pPr>
              <a:lnSpc>
                <a:spcPct val="110000"/>
              </a:lnSpc>
              <a:buFontTx/>
              <a:buNone/>
            </a:pPr>
            <a:r>
              <a:rPr lang="tr-TR" b="1" dirty="0"/>
              <a:t>    </a:t>
            </a:r>
          </a:p>
        </p:txBody>
      </p:sp>
      <p:sp>
        <p:nvSpPr>
          <p:cNvPr id="2" name="Dikdörtgen 1"/>
          <p:cNvSpPr/>
          <p:nvPr/>
        </p:nvSpPr>
        <p:spPr>
          <a:xfrm>
            <a:off x="857224" y="6460968"/>
            <a:ext cx="2000264" cy="381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0000"/>
              </a:lnSpc>
              <a:buFontTx/>
              <a:buNone/>
            </a:pPr>
            <a:r>
              <a:rPr lang="tr-TR" b="1" dirty="0" smtClean="0"/>
              <a:t>* </a:t>
            </a:r>
            <a:r>
              <a:rPr lang="tr-TR" sz="1400" b="1" dirty="0" smtClean="0"/>
              <a:t>DSÖ </a:t>
            </a:r>
            <a:r>
              <a:rPr lang="tr-TR" sz="1400" b="1" dirty="0"/>
              <a:t>1999</a:t>
            </a: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4</a:t>
            </a:fld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300542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772400" cy="530696"/>
          </a:xfrm>
          <a:noFill/>
          <a:ln/>
          <a:effectLst/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Çocuklarda Epidemiyoloji-2</a:t>
            </a:r>
            <a:endParaRPr lang="tr-TR" sz="32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196752"/>
            <a:ext cx="7772400" cy="5400600"/>
          </a:xfrm>
          <a:noFill/>
          <a:ln/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tr-TR" b="1" dirty="0">
                <a:solidFill>
                  <a:schemeClr val="tx1"/>
                </a:solidFill>
              </a:rPr>
              <a:t>Yaşamın ilk 5 yılı </a:t>
            </a:r>
            <a:r>
              <a:rPr lang="tr-TR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Alt Solunum Yolu Enfeksiyonlarının ve </a:t>
            </a:r>
            <a:r>
              <a:rPr lang="tr-TR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Pnömoninin</a:t>
            </a:r>
            <a:r>
              <a:rPr lang="tr-TR" b="1" dirty="0">
                <a:solidFill>
                  <a:srgbClr val="FF0000"/>
                </a:solidFill>
              </a:rPr>
              <a:t>  </a:t>
            </a:r>
            <a:r>
              <a:rPr lang="tr-TR" b="1" dirty="0">
                <a:solidFill>
                  <a:schemeClr val="tx1"/>
                </a:solidFill>
              </a:rPr>
              <a:t>en sık görüldüğü dönem</a:t>
            </a:r>
          </a:p>
          <a:p>
            <a:pPr>
              <a:lnSpc>
                <a:spcPct val="110000"/>
              </a:lnSpc>
            </a:pPr>
            <a:r>
              <a:rPr lang="tr-TR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İlk yaşta ASYE </a:t>
            </a:r>
            <a:r>
              <a:rPr lang="tr-TR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insidansı</a:t>
            </a:r>
            <a:r>
              <a:rPr lang="tr-TR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(100 çocuk başına / yıl):</a:t>
            </a:r>
            <a:endParaRPr lang="tr-TR" b="1" dirty="0">
              <a:solidFill>
                <a:srgbClr val="FF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tr-TR" sz="2800" b="1" dirty="0"/>
              <a:t>30 – 35   </a:t>
            </a:r>
            <a:r>
              <a:rPr lang="tr-TR" sz="2800" b="1" dirty="0" smtClean="0"/>
              <a:t>olgu</a:t>
            </a:r>
            <a:endParaRPr lang="tr-TR" sz="2800" b="1" dirty="0"/>
          </a:p>
          <a:p>
            <a:pPr lvl="1">
              <a:lnSpc>
                <a:spcPct val="110000"/>
              </a:lnSpc>
            </a:pPr>
            <a:r>
              <a:rPr lang="tr-TR" sz="2800" b="1" dirty="0"/>
              <a:t>Olguların % 10’u </a:t>
            </a:r>
            <a:r>
              <a:rPr lang="tr-TR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pnömoni</a:t>
            </a:r>
            <a:endParaRPr lang="tr-TR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10000"/>
              </a:lnSpc>
            </a:pPr>
            <a:r>
              <a:rPr lang="tr-TR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Pnömoni</a:t>
            </a:r>
            <a:r>
              <a:rPr lang="tr-TR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(100 çocuk </a:t>
            </a:r>
            <a:r>
              <a:rPr lang="tr-T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başına/yıl</a:t>
            </a:r>
            <a:r>
              <a:rPr lang="tr-TR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):</a:t>
            </a:r>
          </a:p>
          <a:p>
            <a:pPr lvl="1">
              <a:lnSpc>
                <a:spcPct val="110000"/>
              </a:lnSpc>
            </a:pPr>
            <a:r>
              <a:rPr lang="tr-TR" sz="2800" b="1" dirty="0"/>
              <a:t>2-3 yaşta    4 - 5    	olgu</a:t>
            </a:r>
          </a:p>
          <a:p>
            <a:pPr lvl="1">
              <a:lnSpc>
                <a:spcPct val="110000"/>
              </a:lnSpc>
            </a:pPr>
            <a:r>
              <a:rPr lang="tr-TR" sz="2800" b="1" dirty="0"/>
              <a:t>5-9 yaşta       2      	olgu</a:t>
            </a:r>
          </a:p>
          <a:p>
            <a:pPr lvl="1">
              <a:lnSpc>
                <a:spcPct val="110000"/>
              </a:lnSpc>
            </a:pPr>
            <a:r>
              <a:rPr lang="tr-TR" sz="2800" b="1" u="sng" dirty="0"/>
              <a:t>&gt;</a:t>
            </a:r>
            <a:r>
              <a:rPr lang="tr-TR" sz="2800" b="1" dirty="0"/>
              <a:t>10 Yaş         </a:t>
            </a:r>
            <a:r>
              <a:rPr lang="tr-TR" sz="2800" b="1" dirty="0" smtClean="0"/>
              <a:t> 1      </a:t>
            </a:r>
            <a:r>
              <a:rPr lang="tr-TR" sz="2800" b="1" dirty="0"/>
              <a:t>	olgu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5</a:t>
            </a:fld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77083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-15200"/>
            <a:ext cx="7239000" cy="864096"/>
          </a:xfrm>
          <a:noFill/>
          <a:ln/>
          <a:effectLst/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Toplum </a:t>
            </a:r>
            <a:r>
              <a:rPr lang="tr-TR" sz="3200" dirty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Kökenli </a:t>
            </a:r>
            <a:r>
              <a:rPr lang="tr-TR" sz="3200" dirty="0" err="1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Pnömoniler</a:t>
            </a:r>
            <a:endParaRPr lang="tr-TR" sz="32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1628800"/>
            <a:ext cx="7772400" cy="4114800"/>
          </a:xfrm>
          <a:noFill/>
          <a:ln/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tr-TR" b="1" dirty="0" smtClean="0">
                <a:solidFill>
                  <a:schemeClr val="tx1"/>
                </a:solidFill>
              </a:rPr>
              <a:t>Toplum </a:t>
            </a:r>
            <a:r>
              <a:rPr lang="tr-TR" b="1" dirty="0">
                <a:solidFill>
                  <a:schemeClr val="tx1"/>
                </a:solidFill>
              </a:rPr>
              <a:t>kökenli </a:t>
            </a:r>
            <a:r>
              <a:rPr lang="tr-TR" b="1" dirty="0" err="1">
                <a:solidFill>
                  <a:schemeClr val="tx1"/>
                </a:solidFill>
              </a:rPr>
              <a:t>pnömonilerin</a:t>
            </a:r>
            <a:r>
              <a:rPr lang="tr-TR" b="1" dirty="0">
                <a:solidFill>
                  <a:schemeClr val="tx1"/>
                </a:solidFill>
              </a:rPr>
              <a:t> </a:t>
            </a:r>
            <a:r>
              <a:rPr lang="tr-TR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% 37’si</a:t>
            </a:r>
            <a:r>
              <a:rPr lang="tr-TR" b="1" dirty="0">
                <a:solidFill>
                  <a:srgbClr val="FF0000"/>
                </a:solidFill>
              </a:rPr>
              <a:t> </a:t>
            </a:r>
            <a:r>
              <a:rPr lang="tr-TR" b="1" dirty="0">
                <a:solidFill>
                  <a:schemeClr val="tx1"/>
                </a:solidFill>
              </a:rPr>
              <a:t>çocukluk çağında </a:t>
            </a:r>
            <a:r>
              <a:rPr lang="tr-TR" b="1" dirty="0" smtClean="0">
                <a:solidFill>
                  <a:schemeClr val="tx1"/>
                </a:solidFill>
              </a:rPr>
              <a:t>görülmektedir.</a:t>
            </a:r>
            <a:endParaRPr lang="tr-TR" b="1" dirty="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tr-TR" b="1" dirty="0">
                <a:solidFill>
                  <a:schemeClr val="tx1"/>
                </a:solidFill>
              </a:rPr>
              <a:t>En iyi koşullarda etkenlerin ancak </a:t>
            </a:r>
            <a:r>
              <a:rPr lang="tr-TR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% </a:t>
            </a:r>
            <a:r>
              <a:rPr lang="tr-T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40–50’si</a:t>
            </a:r>
            <a:r>
              <a:rPr lang="tr-TR" b="1" dirty="0" smtClean="0">
                <a:solidFill>
                  <a:srgbClr val="FF0000"/>
                </a:solidFill>
              </a:rPr>
              <a:t> </a:t>
            </a:r>
            <a:r>
              <a:rPr lang="tr-TR" b="1" dirty="0" smtClean="0">
                <a:solidFill>
                  <a:schemeClr val="tx1"/>
                </a:solidFill>
              </a:rPr>
              <a:t>belirlenebilmektedir.</a:t>
            </a:r>
            <a:endParaRPr lang="tr-TR" b="1" dirty="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r>
              <a:rPr lang="tr-TR" b="1" dirty="0">
                <a:solidFill>
                  <a:schemeClr val="tx1"/>
                </a:solidFill>
              </a:rPr>
              <a:t>Olguların</a:t>
            </a:r>
            <a:r>
              <a:rPr lang="tr-TR" b="1" dirty="0"/>
              <a:t> </a:t>
            </a:r>
            <a:r>
              <a:rPr lang="tr-TR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% 8 – 30’unda</a:t>
            </a:r>
            <a:r>
              <a:rPr lang="tr-TR" b="1" dirty="0">
                <a:solidFill>
                  <a:srgbClr val="FF0000"/>
                </a:solidFill>
              </a:rPr>
              <a:t>  </a:t>
            </a:r>
            <a:r>
              <a:rPr lang="tr-TR" b="1" dirty="0">
                <a:solidFill>
                  <a:schemeClr val="tx1"/>
                </a:solidFill>
              </a:rPr>
              <a:t>birden fazla etken </a:t>
            </a:r>
            <a:r>
              <a:rPr lang="tr-TR" b="1" dirty="0">
                <a:solidFill>
                  <a:srgbClr val="FF0000"/>
                </a:solidFill>
              </a:rPr>
              <a:t>(</a:t>
            </a:r>
            <a:r>
              <a:rPr lang="tr-TR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mixed</a:t>
            </a:r>
            <a:r>
              <a:rPr lang="tr-TR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enfeksiyon</a:t>
            </a:r>
            <a:r>
              <a:rPr lang="tr-TR" b="1" dirty="0">
                <a:solidFill>
                  <a:srgbClr val="FF0000"/>
                </a:solidFill>
              </a:rPr>
              <a:t>) </a:t>
            </a:r>
            <a:r>
              <a:rPr lang="tr-TR" b="1" dirty="0">
                <a:solidFill>
                  <a:schemeClr val="tx1"/>
                </a:solidFill>
              </a:rPr>
              <a:t>söz </a:t>
            </a:r>
            <a:r>
              <a:rPr lang="tr-TR" b="1" dirty="0" smtClean="0">
                <a:solidFill>
                  <a:schemeClr val="tx1"/>
                </a:solidFill>
              </a:rPr>
              <a:t>konusudur.</a:t>
            </a:r>
            <a:endParaRPr lang="tr-TR" b="1" dirty="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</a:pPr>
            <a:endParaRPr lang="tr-TR" b="1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6</a:t>
            </a:fld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299036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>
          <a:xfrm>
            <a:off x="8429684" y="6286520"/>
            <a:ext cx="642910" cy="500042"/>
          </a:xfrm>
        </p:spPr>
        <p:txBody>
          <a:bodyPr/>
          <a:lstStyle/>
          <a:p>
            <a:pPr algn="r"/>
            <a:fld id="{BC3DF17B-5CFC-084D-9DDC-624AB1AD5FFA}" type="slidenum">
              <a:rPr lang="en-US" altLang="tr-TR" sz="1400" b="1" smtClean="0"/>
              <a:pPr algn="r"/>
              <a:t>7</a:t>
            </a:fld>
            <a:endParaRPr lang="en-US" altLang="tr-TR" sz="1400" b="1" dirty="0"/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4576" y="0"/>
            <a:ext cx="8830154" cy="1675656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846" y="2071678"/>
            <a:ext cx="8830154" cy="2126622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4576" y="4437112"/>
            <a:ext cx="8830154" cy="17255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7787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8"/>
          <p:cNvSpPr>
            <a:spLocks noChangeArrowheads="1"/>
          </p:cNvSpPr>
          <p:nvPr/>
        </p:nvSpPr>
        <p:spPr bwMode="auto">
          <a:xfrm>
            <a:off x="263878" y="0"/>
            <a:ext cx="8833556" cy="1881982"/>
          </a:xfrm>
          <a:prstGeom prst="rect">
            <a:avLst/>
          </a:prstGeom>
          <a:solidFill>
            <a:srgbClr val="E498D9"/>
          </a:solidFill>
          <a:ln w="38100">
            <a:solidFill>
              <a:srgbClr val="E498D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4000" b="1" dirty="0">
                <a:solidFill>
                  <a:srgbClr val="660066"/>
                </a:solidFill>
                <a:latin typeface="Trebuchet MS" charset="-94"/>
                <a:ea typeface="Trebuchet MS" charset="-94"/>
                <a:cs typeface="Trebuchet MS" charset="-94"/>
              </a:rPr>
              <a:t>TÜRKİYE’DE ÇOCUKLARDA </a:t>
            </a:r>
            <a:endParaRPr lang="tr-TR" sz="4000" b="1" dirty="0" smtClean="0">
              <a:solidFill>
                <a:srgbClr val="660066"/>
              </a:solidFill>
              <a:latin typeface="Trebuchet MS" charset="-94"/>
              <a:ea typeface="Trebuchet MS" charset="-94"/>
              <a:cs typeface="Trebuchet MS" charset="-94"/>
            </a:endParaRPr>
          </a:p>
          <a:p>
            <a:pPr algn="ctr"/>
            <a:r>
              <a:rPr lang="tr-TR" sz="4000" b="1" dirty="0" smtClean="0">
                <a:solidFill>
                  <a:srgbClr val="660066"/>
                </a:solidFill>
                <a:latin typeface="Trebuchet MS" charset="-94"/>
                <a:ea typeface="Trebuchet MS" charset="-94"/>
                <a:cs typeface="Trebuchet MS" charset="-94"/>
              </a:rPr>
              <a:t>PNÖMONİYE </a:t>
            </a:r>
            <a:r>
              <a:rPr lang="tr-TR" sz="4000" b="1" dirty="0">
                <a:solidFill>
                  <a:srgbClr val="660066"/>
                </a:solidFill>
                <a:latin typeface="Trebuchet MS" charset="-94"/>
                <a:ea typeface="Trebuchet MS" charset="-94"/>
                <a:cs typeface="Trebuchet MS" charset="-94"/>
              </a:rPr>
              <a:t>BAĞLI </a:t>
            </a:r>
            <a:r>
              <a:rPr lang="tr-TR" sz="4000" b="1" dirty="0" smtClean="0">
                <a:solidFill>
                  <a:srgbClr val="660066"/>
                </a:solidFill>
                <a:latin typeface="Trebuchet MS" charset="-94"/>
                <a:ea typeface="Trebuchet MS" charset="-94"/>
                <a:cs typeface="Trebuchet MS" charset="-94"/>
              </a:rPr>
              <a:t>ÖLÜM</a:t>
            </a:r>
            <a:endParaRPr lang="tr-TR" sz="4000" b="1" dirty="0">
              <a:solidFill>
                <a:srgbClr val="660066"/>
              </a:solidFill>
              <a:latin typeface="Trebuchet MS" charset="-94"/>
              <a:ea typeface="Trebuchet MS" charset="-94"/>
              <a:cs typeface="Trebuchet MS" charset="-94"/>
            </a:endParaRPr>
          </a:p>
        </p:txBody>
      </p:sp>
      <p:sp>
        <p:nvSpPr>
          <p:cNvPr id="13316" name="Text Box 2"/>
          <p:cNvSpPr txBox="1">
            <a:spLocks noChangeArrowheads="1"/>
          </p:cNvSpPr>
          <p:nvPr/>
        </p:nvSpPr>
        <p:spPr bwMode="auto">
          <a:xfrm>
            <a:off x="714348" y="6581001"/>
            <a:ext cx="246774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tr-TR" sz="1200" b="1" dirty="0"/>
              <a:t>TUİK, Türkiye İstatistik Yıllığı, 2010</a:t>
            </a:r>
          </a:p>
        </p:txBody>
      </p:sp>
      <p:pic>
        <p:nvPicPr>
          <p:cNvPr id="1331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214818"/>
            <a:ext cx="8833556" cy="188771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3319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299" y="2391249"/>
            <a:ext cx="8869135" cy="146979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0" name="29 Dikdörtgen"/>
          <p:cNvSpPr/>
          <p:nvPr/>
        </p:nvSpPr>
        <p:spPr bwMode="auto">
          <a:xfrm>
            <a:off x="1857356" y="4435648"/>
            <a:ext cx="697948" cy="21748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14" name="13 Dikdörtgen"/>
          <p:cNvSpPr/>
          <p:nvPr/>
        </p:nvSpPr>
        <p:spPr bwMode="auto">
          <a:xfrm>
            <a:off x="1857356" y="4919842"/>
            <a:ext cx="697948" cy="124546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8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426347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>
          <a:xfrm>
            <a:off x="8683872" y="6381328"/>
            <a:ext cx="504008" cy="400472"/>
          </a:xfrm>
        </p:spPr>
        <p:txBody>
          <a:bodyPr/>
          <a:lstStyle/>
          <a:p>
            <a:fld id="{BC3DF17B-5CFC-084D-9DDC-624AB1AD5FFA}" type="slidenum">
              <a:rPr lang="en-US" altLang="tr-TR" sz="1400" b="1" smtClean="0">
                <a:solidFill>
                  <a:schemeClr val="tx1"/>
                </a:solidFill>
              </a:rPr>
              <a:pPr/>
              <a:t>9</a:t>
            </a:fld>
            <a:endParaRPr lang="en-US" altLang="tr-TR" sz="1400" b="1" dirty="0">
              <a:solidFill>
                <a:schemeClr val="tx1"/>
              </a:solidFill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4401840" cy="6284472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53360" y="260648"/>
            <a:ext cx="4502472" cy="60238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0143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239000" cy="576064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Uzlaşı Raporları Neyi Hedefliyor?</a:t>
            </a:r>
            <a:endParaRPr lang="tr-TR" sz="3200" dirty="0">
              <a:solidFill>
                <a:srgbClr val="FF0000"/>
              </a:solidFill>
              <a:latin typeface="Trebuchet MS" charset="-94"/>
              <a:ea typeface="Trebuchet MS" charset="-94"/>
              <a:cs typeface="Trebuchet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55576" y="1412776"/>
            <a:ext cx="7467600" cy="441960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tr-TR" dirty="0" smtClean="0">
                <a:solidFill>
                  <a:schemeClr val="tx1"/>
                </a:solidFill>
              </a:rPr>
              <a:t>TKP </a:t>
            </a:r>
            <a:r>
              <a:rPr lang="tr-TR" dirty="0">
                <a:solidFill>
                  <a:schemeClr val="tx1"/>
                </a:solidFill>
              </a:rPr>
              <a:t>tanı ve tedavisinde hekimlere kılavuzluk </a:t>
            </a:r>
            <a:r>
              <a:rPr lang="tr-TR" dirty="0" smtClean="0">
                <a:solidFill>
                  <a:schemeClr val="tx1"/>
                </a:solidFill>
              </a:rPr>
              <a:t>etmek</a:t>
            </a:r>
          </a:p>
          <a:p>
            <a:pPr>
              <a:buClr>
                <a:srgbClr val="C00000"/>
              </a:buClr>
            </a:pPr>
            <a:r>
              <a:rPr lang="tr-TR" dirty="0" smtClean="0">
                <a:solidFill>
                  <a:schemeClr val="tx1"/>
                </a:solidFill>
              </a:rPr>
              <a:t>Yaklaşım </a:t>
            </a:r>
            <a:r>
              <a:rPr lang="tr-TR" dirty="0">
                <a:solidFill>
                  <a:schemeClr val="tx1"/>
                </a:solidFill>
              </a:rPr>
              <a:t>farklılıklarını </a:t>
            </a:r>
            <a:r>
              <a:rPr lang="tr-TR" dirty="0" smtClean="0">
                <a:solidFill>
                  <a:schemeClr val="tx1"/>
                </a:solidFill>
              </a:rPr>
              <a:t>azaltmak</a:t>
            </a:r>
          </a:p>
          <a:p>
            <a:pPr>
              <a:buClr>
                <a:srgbClr val="C00000"/>
              </a:buClr>
            </a:pPr>
            <a:r>
              <a:rPr lang="tr-TR" dirty="0">
                <a:solidFill>
                  <a:schemeClr val="tx1"/>
                </a:solidFill>
              </a:rPr>
              <a:t>İ</a:t>
            </a:r>
            <a:r>
              <a:rPr lang="tr-TR" dirty="0" smtClean="0">
                <a:solidFill>
                  <a:schemeClr val="tx1"/>
                </a:solidFill>
              </a:rPr>
              <a:t>lgili </a:t>
            </a:r>
            <a:r>
              <a:rPr lang="tr-TR" dirty="0">
                <a:solidFill>
                  <a:schemeClr val="tx1"/>
                </a:solidFill>
              </a:rPr>
              <a:t>hekimler </a:t>
            </a:r>
            <a:r>
              <a:rPr lang="tr-TR" dirty="0" smtClean="0">
                <a:solidFill>
                  <a:schemeClr val="tx1"/>
                </a:solidFill>
              </a:rPr>
              <a:t>ara</a:t>
            </a:r>
            <a:r>
              <a:rPr lang="tr-TR" dirty="0">
                <a:solidFill>
                  <a:schemeClr val="tx1"/>
                </a:solidFill>
              </a:rPr>
              <a:t>sında dil </a:t>
            </a:r>
            <a:r>
              <a:rPr lang="tr-TR" dirty="0" smtClean="0">
                <a:solidFill>
                  <a:schemeClr val="tx1"/>
                </a:solidFill>
              </a:rPr>
              <a:t>birliği oluşturmak</a:t>
            </a:r>
            <a:endParaRPr lang="tr-TR" dirty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dirty="0" smtClean="0">
                <a:solidFill>
                  <a:schemeClr val="tx1"/>
                </a:solidFill>
              </a:rPr>
              <a:t>Doğrudan </a:t>
            </a:r>
            <a:r>
              <a:rPr lang="tr-TR" dirty="0">
                <a:solidFill>
                  <a:schemeClr val="tx1"/>
                </a:solidFill>
              </a:rPr>
              <a:t>ve dolaylı maliyetleri </a:t>
            </a:r>
            <a:r>
              <a:rPr lang="tr-TR" dirty="0" smtClean="0">
                <a:solidFill>
                  <a:schemeClr val="tx1"/>
                </a:solidFill>
              </a:rPr>
              <a:t>düşürmek</a:t>
            </a:r>
            <a:endParaRPr lang="tr-TR" dirty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dirty="0" smtClean="0">
                <a:solidFill>
                  <a:schemeClr val="tx1"/>
                </a:solidFill>
              </a:rPr>
              <a:t>Uygunsuz ilaç kullanımını azaltmak</a:t>
            </a:r>
          </a:p>
          <a:p>
            <a:pPr>
              <a:buClr>
                <a:srgbClr val="C00000"/>
              </a:buClr>
            </a:pPr>
            <a:r>
              <a:rPr lang="tr-TR" dirty="0" err="1">
                <a:solidFill>
                  <a:schemeClr val="tx1"/>
                </a:solidFill>
              </a:rPr>
              <a:t>M</a:t>
            </a:r>
            <a:r>
              <a:rPr lang="tr-TR" dirty="0" err="1" smtClean="0">
                <a:solidFill>
                  <a:schemeClr val="tx1"/>
                </a:solidFill>
              </a:rPr>
              <a:t>ortalite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>
                <a:solidFill>
                  <a:schemeClr val="tx1"/>
                </a:solidFill>
              </a:rPr>
              <a:t>ve </a:t>
            </a:r>
            <a:r>
              <a:rPr lang="tr-TR" dirty="0" err="1" smtClean="0">
                <a:solidFill>
                  <a:schemeClr val="tx1"/>
                </a:solidFill>
              </a:rPr>
              <a:t>morbiditeyi</a:t>
            </a:r>
            <a:r>
              <a:rPr lang="tr-TR" dirty="0" smtClean="0">
                <a:solidFill>
                  <a:schemeClr val="tx1"/>
                </a:solidFill>
              </a:rPr>
              <a:t> azaltmak </a:t>
            </a:r>
            <a:endParaRPr lang="tr-TR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tr-TR" dirty="0">
              <a:solidFill>
                <a:schemeClr val="tx1"/>
              </a:solidFill>
            </a:endParaRPr>
          </a:p>
          <a:p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714408" y="6309320"/>
            <a:ext cx="466104" cy="476672"/>
          </a:xfrm>
        </p:spPr>
        <p:txBody>
          <a:bodyPr/>
          <a:lstStyle/>
          <a:p>
            <a:fld id="{F6631D1C-AA9A-B744-8CBE-382453B90FB3}" type="slidenum">
              <a:rPr lang="en-US" altLang="tr-TR" sz="1400" b="1" smtClean="0">
                <a:solidFill>
                  <a:schemeClr val="tx1"/>
                </a:solidFill>
              </a:rPr>
              <a:pPr/>
              <a:t>10</a:t>
            </a:fld>
            <a:endParaRPr lang="en-US" altLang="tr-TR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64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Tanı</a:t>
            </a:r>
            <a:endParaRPr lang="tr-TR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55576" y="1385664"/>
            <a:ext cx="7467600" cy="4419600"/>
          </a:xfrm>
        </p:spPr>
        <p:txBody>
          <a:bodyPr/>
          <a:lstStyle/>
          <a:p>
            <a:pPr>
              <a:buClr>
                <a:srgbClr val="C00000"/>
              </a:buClr>
            </a:pPr>
            <a:r>
              <a:rPr lang="tr-TR" dirty="0">
                <a:solidFill>
                  <a:schemeClr val="tx1"/>
                </a:solidFill>
              </a:rPr>
              <a:t>Uygun semptomlar ve fizik muayene bulgularının </a:t>
            </a:r>
            <a:r>
              <a:rPr lang="tr-TR" dirty="0" smtClean="0">
                <a:solidFill>
                  <a:schemeClr val="tx1"/>
                </a:solidFill>
              </a:rPr>
              <a:t>varlığında </a:t>
            </a:r>
            <a:r>
              <a:rPr lang="tr-TR" dirty="0">
                <a:solidFill>
                  <a:schemeClr val="tx1"/>
                </a:solidFill>
              </a:rPr>
              <a:t>ve </a:t>
            </a:r>
            <a:r>
              <a:rPr lang="tr-TR" u="sng" dirty="0" smtClean="0">
                <a:solidFill>
                  <a:srgbClr val="FF0000"/>
                </a:solidFill>
              </a:rPr>
              <a:t>-eğer mümkünse- </a:t>
            </a:r>
            <a:r>
              <a:rPr lang="tr-TR" dirty="0" smtClean="0">
                <a:solidFill>
                  <a:schemeClr val="tx1"/>
                </a:solidFill>
              </a:rPr>
              <a:t>alınan akciğer radyogramlarında </a:t>
            </a:r>
            <a:r>
              <a:rPr lang="tr-TR" dirty="0" err="1">
                <a:solidFill>
                  <a:schemeClr val="tx1"/>
                </a:solidFill>
              </a:rPr>
              <a:t>infiltratların</a:t>
            </a:r>
            <a:r>
              <a:rPr lang="tr-TR" dirty="0">
                <a:solidFill>
                  <a:schemeClr val="tx1"/>
                </a:solidFill>
              </a:rPr>
              <a:t> </a:t>
            </a:r>
            <a:r>
              <a:rPr lang="tr-TR" dirty="0" smtClean="0">
                <a:solidFill>
                  <a:schemeClr val="tx1"/>
                </a:solidFill>
              </a:rPr>
              <a:t>gözlenmesi </a:t>
            </a:r>
            <a:r>
              <a:rPr lang="tr-TR" dirty="0">
                <a:solidFill>
                  <a:schemeClr val="tx1"/>
                </a:solidFill>
              </a:rPr>
              <a:t>tanı </a:t>
            </a:r>
            <a:r>
              <a:rPr lang="tr-TR" dirty="0" smtClean="0">
                <a:solidFill>
                  <a:schemeClr val="tx1"/>
                </a:solidFill>
              </a:rPr>
              <a:t>için </a:t>
            </a:r>
            <a:r>
              <a:rPr lang="tr-TR" dirty="0" smtClean="0">
                <a:solidFill>
                  <a:schemeClr val="tx1"/>
                </a:solidFill>
              </a:rPr>
              <a:t>yeterlidir. </a:t>
            </a:r>
            <a:endParaRPr lang="tr-TR" dirty="0" smtClean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dirty="0">
                <a:solidFill>
                  <a:schemeClr val="tx1"/>
                </a:solidFill>
              </a:rPr>
              <a:t>Klinik </a:t>
            </a:r>
            <a:r>
              <a:rPr lang="tr-TR" dirty="0" smtClean="0">
                <a:solidFill>
                  <a:schemeClr val="tx1"/>
                </a:solidFill>
              </a:rPr>
              <a:t>kuşku </a:t>
            </a:r>
            <a:r>
              <a:rPr lang="tr-TR" dirty="0">
                <a:solidFill>
                  <a:schemeClr val="tx1"/>
                </a:solidFill>
              </a:rPr>
              <a:t>durumunda, </a:t>
            </a:r>
            <a:r>
              <a:rPr lang="tr-TR" dirty="0" smtClean="0">
                <a:solidFill>
                  <a:schemeClr val="tx1"/>
                </a:solidFill>
              </a:rPr>
              <a:t>arka-ön akciğer radyogramı </a:t>
            </a:r>
            <a:r>
              <a:rPr lang="tr-TR" dirty="0" err="1" smtClean="0">
                <a:solidFill>
                  <a:schemeClr val="tx1"/>
                </a:solidFill>
              </a:rPr>
              <a:t>pnömoniyi</a:t>
            </a:r>
            <a:r>
              <a:rPr lang="tr-TR" dirty="0" smtClean="0">
                <a:solidFill>
                  <a:schemeClr val="tx1"/>
                </a:solidFill>
              </a:rPr>
              <a:t> </a:t>
            </a:r>
            <a:r>
              <a:rPr lang="tr-TR" dirty="0">
                <a:solidFill>
                  <a:schemeClr val="tx1"/>
                </a:solidFill>
              </a:rPr>
              <a:t>desteklemiyorsa, kalp ve </a:t>
            </a:r>
            <a:r>
              <a:rPr lang="tr-TR" dirty="0" err="1">
                <a:solidFill>
                  <a:schemeClr val="tx1"/>
                </a:solidFill>
              </a:rPr>
              <a:t>diyafragma</a:t>
            </a:r>
            <a:r>
              <a:rPr lang="tr-TR" dirty="0">
                <a:solidFill>
                  <a:schemeClr val="tx1"/>
                </a:solidFill>
              </a:rPr>
              <a:t> arkası alanları </a:t>
            </a:r>
            <a:r>
              <a:rPr lang="tr-TR" dirty="0" smtClean="0">
                <a:solidFill>
                  <a:schemeClr val="tx1"/>
                </a:solidFill>
              </a:rPr>
              <a:t>değerlendirmek </a:t>
            </a:r>
            <a:r>
              <a:rPr lang="tr-TR" dirty="0">
                <a:solidFill>
                  <a:schemeClr val="tx1"/>
                </a:solidFill>
              </a:rPr>
              <a:t>amacıyla sol yan </a:t>
            </a:r>
            <a:r>
              <a:rPr lang="tr-TR" dirty="0" err="1">
                <a:solidFill>
                  <a:schemeClr val="tx1"/>
                </a:solidFill>
              </a:rPr>
              <a:t>grafi</a:t>
            </a:r>
            <a:r>
              <a:rPr lang="tr-TR" dirty="0">
                <a:solidFill>
                  <a:schemeClr val="tx1"/>
                </a:solidFill>
              </a:rPr>
              <a:t> de </a:t>
            </a:r>
            <a:r>
              <a:rPr lang="tr-TR" dirty="0" smtClean="0">
                <a:solidFill>
                  <a:schemeClr val="tx1"/>
                </a:solidFill>
              </a:rPr>
              <a:t>istenmelidir. </a:t>
            </a:r>
            <a:endParaRPr lang="tr-TR" dirty="0">
              <a:solidFill>
                <a:schemeClr val="tx1"/>
              </a:solidFill>
            </a:endParaRPr>
          </a:p>
          <a:p>
            <a:endParaRPr lang="tr-TR" dirty="0">
              <a:solidFill>
                <a:schemeClr val="tx1"/>
              </a:solidFill>
            </a:endParaRPr>
          </a:p>
          <a:p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31D1C-AA9A-B744-8CBE-382453B90FB3}" type="slidenum">
              <a:rPr lang="en-US" altLang="tr-TR" smtClean="0"/>
              <a:pPr/>
              <a:t>11</a:t>
            </a:fld>
            <a:endParaRPr lang="en-US" altLang="tr-TR"/>
          </a:p>
        </p:txBody>
      </p:sp>
      <p:sp>
        <p:nvSpPr>
          <p:cNvPr id="6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714408" y="6309320"/>
            <a:ext cx="466104" cy="476672"/>
          </a:xfrm>
        </p:spPr>
        <p:txBody>
          <a:bodyPr/>
          <a:lstStyle/>
          <a:p>
            <a:fld id="{F6631D1C-AA9A-B744-8CBE-382453B90FB3}" type="slidenum">
              <a:rPr lang="en-US" altLang="tr-TR" sz="1400" b="1" smtClean="0">
                <a:solidFill>
                  <a:schemeClr val="tx1"/>
                </a:solidFill>
              </a:rPr>
              <a:pPr/>
              <a:t>11</a:t>
            </a:fld>
            <a:endParaRPr lang="en-US" altLang="tr-TR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505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648" y="125760"/>
            <a:ext cx="6480720" cy="1143000"/>
          </a:xfrm>
        </p:spPr>
        <p:txBody>
          <a:bodyPr/>
          <a:lstStyle/>
          <a:p>
            <a:pPr>
              <a:defRPr/>
            </a:pPr>
            <a:r>
              <a:rPr lang="tr-T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>Çocuklarda </a:t>
            </a:r>
            <a: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>Radyolojik </a:t>
            </a:r>
            <a:r>
              <a:rPr lang="tr-T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>İ</a:t>
            </a:r>
            <a: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>nceleme </a:t>
            </a:r>
            <a: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/>
            </a:r>
            <a:b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</a:br>
            <a: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>Ne </a:t>
            </a:r>
            <a: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>Zaman Yapılmalı?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628800"/>
            <a:ext cx="7772400" cy="482453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tr-TR" altLang="tr-TR" dirty="0">
                <a:solidFill>
                  <a:schemeClr val="tx1"/>
                </a:solidFill>
              </a:rPr>
              <a:t>Radyolojik incelemenin gerekli olduğu koşullar:</a:t>
            </a:r>
          </a:p>
          <a:p>
            <a:pPr marL="0" indent="0">
              <a:lnSpc>
                <a:spcPct val="120000"/>
              </a:lnSpc>
              <a:buClr>
                <a:srgbClr val="C00000"/>
              </a:buClr>
            </a:pPr>
            <a:r>
              <a:rPr lang="tr-TR" altLang="tr-TR" dirty="0" smtClean="0">
                <a:solidFill>
                  <a:schemeClr val="tx1"/>
                </a:solidFill>
              </a:rPr>
              <a:t> Düzelmeyen </a:t>
            </a:r>
            <a:r>
              <a:rPr lang="tr-TR" altLang="tr-TR" dirty="0">
                <a:solidFill>
                  <a:schemeClr val="tx1"/>
                </a:solidFill>
              </a:rPr>
              <a:t>ve yineleyen klinik tablolarda</a:t>
            </a:r>
          </a:p>
          <a:p>
            <a:pPr marL="0" indent="0">
              <a:lnSpc>
                <a:spcPct val="120000"/>
              </a:lnSpc>
              <a:buClr>
                <a:srgbClr val="C00000"/>
              </a:buClr>
            </a:pPr>
            <a:r>
              <a:rPr lang="tr-TR" altLang="tr-TR" dirty="0" smtClean="0">
                <a:solidFill>
                  <a:schemeClr val="tx1"/>
                </a:solidFill>
              </a:rPr>
              <a:t> Hastaneye </a:t>
            </a:r>
            <a:r>
              <a:rPr lang="tr-TR" altLang="tr-TR" dirty="0">
                <a:solidFill>
                  <a:schemeClr val="tx1"/>
                </a:solidFill>
              </a:rPr>
              <a:t>yatış </a:t>
            </a:r>
            <a:r>
              <a:rPr lang="tr-TR" altLang="tr-TR" dirty="0" err="1">
                <a:solidFill>
                  <a:schemeClr val="tx1"/>
                </a:solidFill>
              </a:rPr>
              <a:t>e</a:t>
            </a:r>
            <a:r>
              <a:rPr lang="tr-TR" altLang="tr-TR" dirty="0" err="1" smtClean="0">
                <a:solidFill>
                  <a:schemeClr val="tx1"/>
                </a:solidFill>
              </a:rPr>
              <a:t>ndikasyonunun</a:t>
            </a:r>
            <a:r>
              <a:rPr lang="tr-TR" altLang="tr-TR" dirty="0" smtClean="0">
                <a:solidFill>
                  <a:schemeClr val="tx1"/>
                </a:solidFill>
              </a:rPr>
              <a:t> </a:t>
            </a:r>
            <a:r>
              <a:rPr lang="tr-TR" altLang="tr-TR" dirty="0">
                <a:solidFill>
                  <a:schemeClr val="tx1"/>
                </a:solidFill>
              </a:rPr>
              <a:t>varlığında</a:t>
            </a:r>
          </a:p>
          <a:p>
            <a:pPr marL="0" indent="0">
              <a:lnSpc>
                <a:spcPct val="120000"/>
              </a:lnSpc>
              <a:buClr>
                <a:srgbClr val="C00000"/>
              </a:buClr>
            </a:pPr>
            <a:r>
              <a:rPr lang="tr-TR" altLang="tr-TR" dirty="0" smtClean="0">
                <a:solidFill>
                  <a:schemeClr val="tx1"/>
                </a:solidFill>
              </a:rPr>
              <a:t> Hasta; </a:t>
            </a:r>
            <a:endParaRPr lang="tr-TR" altLang="tr-TR" dirty="0">
              <a:solidFill>
                <a:schemeClr val="tx1"/>
              </a:solidFill>
            </a:endParaRPr>
          </a:p>
          <a:p>
            <a:pPr marL="762010" lvl="1">
              <a:lnSpc>
                <a:spcPct val="120000"/>
              </a:lnSpc>
              <a:buClr>
                <a:srgbClr val="C00000"/>
              </a:buClr>
            </a:pPr>
            <a:r>
              <a:rPr lang="tr-TR" altLang="tr-TR" sz="2400" dirty="0"/>
              <a:t>3 yaşından küçük,</a:t>
            </a:r>
          </a:p>
          <a:p>
            <a:pPr marL="762010" lvl="1">
              <a:lnSpc>
                <a:spcPct val="120000"/>
              </a:lnSpc>
              <a:buClr>
                <a:srgbClr val="C00000"/>
              </a:buClr>
            </a:pPr>
            <a:r>
              <a:rPr lang="tr-TR" altLang="tr-TR" sz="2400" dirty="0"/>
              <a:t>Ateş </a:t>
            </a:r>
            <a:r>
              <a:rPr lang="tr-TR" altLang="tr-TR" sz="2400" u="sng" dirty="0"/>
              <a:t>&gt;</a:t>
            </a:r>
            <a:r>
              <a:rPr lang="tr-TR" altLang="tr-TR" sz="2400" dirty="0"/>
              <a:t>39</a:t>
            </a:r>
            <a:r>
              <a:rPr lang="tr-TR" altLang="tr-TR" sz="2400" baseline="30000" dirty="0"/>
              <a:t>o</a:t>
            </a:r>
            <a:r>
              <a:rPr lang="tr-TR" altLang="tr-TR" sz="2400" dirty="0"/>
              <a:t>C ve nedeni bilinmiyorsa, </a:t>
            </a:r>
          </a:p>
          <a:p>
            <a:pPr marL="762010" lvl="1">
              <a:lnSpc>
                <a:spcPct val="120000"/>
              </a:lnSpc>
              <a:buClr>
                <a:srgbClr val="C00000"/>
              </a:buClr>
            </a:pPr>
            <a:r>
              <a:rPr lang="tr-TR" altLang="tr-TR" sz="2400" dirty="0"/>
              <a:t>beyaz küre </a:t>
            </a:r>
            <a:r>
              <a:rPr lang="tr-TR" altLang="tr-TR" sz="2400" u="sng" dirty="0"/>
              <a:t>&gt;</a:t>
            </a:r>
            <a:r>
              <a:rPr lang="tr-TR" altLang="tr-TR" sz="2400" dirty="0"/>
              <a:t>15 000/mm</a:t>
            </a:r>
            <a:r>
              <a:rPr lang="tr-TR" altLang="tr-TR" sz="2400" baseline="30000" dirty="0"/>
              <a:t>3</a:t>
            </a:r>
            <a:r>
              <a:rPr lang="tr-TR" altLang="tr-TR" sz="2400" dirty="0"/>
              <a:t> ise</a:t>
            </a:r>
          </a:p>
          <a:p>
            <a:pPr marL="0" indent="0">
              <a:lnSpc>
                <a:spcPct val="120000"/>
              </a:lnSpc>
              <a:buClr>
                <a:srgbClr val="C00000"/>
              </a:buClr>
            </a:pPr>
            <a:r>
              <a:rPr lang="tr-TR" altLang="tr-TR" dirty="0" smtClean="0">
                <a:solidFill>
                  <a:schemeClr val="tx1"/>
                </a:solidFill>
              </a:rPr>
              <a:t> Komplikasyon </a:t>
            </a:r>
            <a:r>
              <a:rPr lang="tr-TR" altLang="tr-TR" dirty="0">
                <a:solidFill>
                  <a:schemeClr val="tx1"/>
                </a:solidFill>
              </a:rPr>
              <a:t>düşünülüyorsa</a:t>
            </a: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z="1400" smtClean="0"/>
              <a:pPr/>
              <a:t>12</a:t>
            </a:fld>
            <a:endParaRPr lang="tr-TR" sz="1400" dirty="0"/>
          </a:p>
        </p:txBody>
      </p:sp>
    </p:spTree>
    <p:extLst>
      <p:ext uri="{BB962C8B-B14F-4D97-AF65-F5344CB8AC3E}">
        <p14:creationId xmlns="" xmlns:p14="http://schemas.microsoft.com/office/powerpoint/2010/main" val="428760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25488" y="116632"/>
            <a:ext cx="6630888" cy="1143000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Erişkin Yaş Grubunda </a:t>
            </a:r>
            <a:r>
              <a:rPr lang="tr-TR" sz="3200" dirty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H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angi Hastalar Ayakta Tedavi Edilebilir?</a:t>
            </a:r>
            <a:endParaRPr lang="tr-TR" sz="32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9552" y="1734234"/>
            <a:ext cx="8153400" cy="3999022"/>
          </a:xfrm>
        </p:spPr>
        <p:txBody>
          <a:bodyPr>
            <a:normAutofit lnSpcReduction="10000"/>
          </a:bodyPr>
          <a:lstStyle/>
          <a:p>
            <a:pPr>
              <a:buClr>
                <a:srgbClr val="C00000"/>
              </a:buClr>
            </a:pPr>
            <a:r>
              <a:rPr lang="tr-TR" b="1" dirty="0" smtClean="0">
                <a:solidFill>
                  <a:schemeClr val="tx1"/>
                </a:solidFill>
              </a:rPr>
              <a:t>CURB-65 </a:t>
            </a:r>
            <a:r>
              <a:rPr lang="tr-TR" b="1" dirty="0" err="1" smtClean="0">
                <a:solidFill>
                  <a:schemeClr val="tx1"/>
                </a:solidFill>
              </a:rPr>
              <a:t>skorlama</a:t>
            </a:r>
            <a:r>
              <a:rPr lang="tr-TR" b="1" dirty="0" smtClean="0">
                <a:solidFill>
                  <a:schemeClr val="tx1"/>
                </a:solidFill>
              </a:rPr>
              <a:t> sistemi</a:t>
            </a:r>
          </a:p>
          <a:p>
            <a:pPr lvl="1">
              <a:buClr>
                <a:srgbClr val="C00000"/>
              </a:buClr>
            </a:pPr>
            <a:r>
              <a:rPr lang="tr-TR" sz="2800" b="1" i="1" dirty="0" err="1" smtClean="0">
                <a:solidFill>
                  <a:srgbClr val="C00000"/>
                </a:solidFill>
              </a:rPr>
              <a:t>C</a:t>
            </a:r>
            <a:r>
              <a:rPr lang="tr-TR" sz="2800" i="1" dirty="0" err="1" smtClean="0"/>
              <a:t>onfusion</a:t>
            </a:r>
            <a:r>
              <a:rPr lang="tr-TR" sz="2800" dirty="0" smtClean="0"/>
              <a:t> </a:t>
            </a:r>
            <a:r>
              <a:rPr lang="tr-TR" sz="2800" dirty="0"/>
              <a:t>(</a:t>
            </a:r>
            <a:r>
              <a:rPr lang="tr-TR" sz="2800" dirty="0" err="1" smtClean="0"/>
              <a:t>Konfüzyon</a:t>
            </a:r>
            <a:r>
              <a:rPr lang="tr-TR" sz="2800" dirty="0"/>
              <a:t>) </a:t>
            </a:r>
          </a:p>
          <a:p>
            <a:pPr lvl="1">
              <a:buClr>
                <a:srgbClr val="C00000"/>
              </a:buClr>
            </a:pPr>
            <a:r>
              <a:rPr lang="tr-TR" sz="2800" b="1" i="1" dirty="0" err="1" smtClean="0">
                <a:solidFill>
                  <a:srgbClr val="C00000"/>
                </a:solidFill>
              </a:rPr>
              <a:t>U</a:t>
            </a:r>
            <a:r>
              <a:rPr lang="tr-TR" sz="2800" i="1" dirty="0" err="1" smtClean="0"/>
              <a:t>rea</a:t>
            </a:r>
            <a:r>
              <a:rPr lang="tr-TR" sz="2800" dirty="0" smtClean="0"/>
              <a:t> (</a:t>
            </a:r>
            <a:r>
              <a:rPr lang="tr-TR" sz="2800" dirty="0"/>
              <a:t>Ü</a:t>
            </a:r>
            <a:r>
              <a:rPr lang="tr-TR" sz="2800" dirty="0" smtClean="0"/>
              <a:t>re</a:t>
            </a:r>
            <a:r>
              <a:rPr lang="tr-TR" sz="2800" dirty="0"/>
              <a:t>) </a:t>
            </a:r>
            <a:r>
              <a:rPr lang="tr-TR" sz="2800" dirty="0" smtClean="0"/>
              <a:t>&gt; 42.8 </a:t>
            </a:r>
            <a:r>
              <a:rPr lang="tr-TR" sz="2800" dirty="0"/>
              <a:t>mg/</a:t>
            </a:r>
            <a:r>
              <a:rPr lang="tr-TR" sz="2800" dirty="0" err="1"/>
              <a:t>dL</a:t>
            </a:r>
            <a:r>
              <a:rPr lang="tr-TR" sz="2800" dirty="0"/>
              <a:t>, (BUN </a:t>
            </a:r>
            <a:r>
              <a:rPr lang="tr-TR" sz="2800" dirty="0" smtClean="0"/>
              <a:t>ölçülüyorsa </a:t>
            </a:r>
            <a:r>
              <a:rPr lang="tr-TR" sz="2800" dirty="0"/>
              <a:t>&gt;20 mg/</a:t>
            </a:r>
            <a:r>
              <a:rPr lang="tr-TR" sz="2800" dirty="0" err="1"/>
              <a:t>dL</a:t>
            </a:r>
            <a:r>
              <a:rPr lang="tr-TR" sz="2800" dirty="0"/>
              <a:t> [7 </a:t>
            </a:r>
            <a:r>
              <a:rPr lang="tr-TR" sz="2800" dirty="0" err="1"/>
              <a:t>mmol</a:t>
            </a:r>
            <a:r>
              <a:rPr lang="tr-TR" sz="2800" dirty="0"/>
              <a:t>/l ]) </a:t>
            </a:r>
          </a:p>
          <a:p>
            <a:pPr lvl="1">
              <a:buClr>
                <a:srgbClr val="C00000"/>
              </a:buClr>
            </a:pPr>
            <a:r>
              <a:rPr lang="tr-TR" sz="2800" b="1" i="1" dirty="0" err="1" smtClean="0">
                <a:solidFill>
                  <a:srgbClr val="C00000"/>
                </a:solidFill>
              </a:rPr>
              <a:t>R</a:t>
            </a:r>
            <a:r>
              <a:rPr lang="tr-TR" sz="2800" i="1" dirty="0" err="1" smtClean="0"/>
              <a:t>espiratory</a:t>
            </a:r>
            <a:r>
              <a:rPr lang="tr-TR" sz="2800" i="1" dirty="0" smtClean="0"/>
              <a:t> </a:t>
            </a:r>
            <a:r>
              <a:rPr lang="tr-TR" sz="2800" i="1" dirty="0"/>
              <a:t>rate </a:t>
            </a:r>
            <a:r>
              <a:rPr lang="tr-TR" sz="2800" dirty="0"/>
              <a:t>(Solunum sayısı) </a:t>
            </a:r>
            <a:r>
              <a:rPr lang="tr-TR" sz="2800" dirty="0" smtClean="0"/>
              <a:t>≥ 30/</a:t>
            </a:r>
            <a:r>
              <a:rPr lang="tr-TR" sz="2800" dirty="0" err="1" smtClean="0"/>
              <a:t>dk</a:t>
            </a:r>
            <a:r>
              <a:rPr lang="tr-TR" sz="2800" dirty="0"/>
              <a:t>. </a:t>
            </a:r>
            <a:endParaRPr lang="tr-TR" sz="2800" dirty="0" smtClean="0"/>
          </a:p>
          <a:p>
            <a:pPr lvl="1">
              <a:buClr>
                <a:srgbClr val="C00000"/>
              </a:buClr>
            </a:pPr>
            <a:r>
              <a:rPr lang="tr-TR" sz="2800" b="1" i="1" dirty="0" smtClean="0">
                <a:solidFill>
                  <a:srgbClr val="C00000"/>
                </a:solidFill>
              </a:rPr>
              <a:t>B</a:t>
            </a:r>
            <a:r>
              <a:rPr lang="tr-TR" sz="2800" i="1" dirty="0" smtClean="0"/>
              <a:t>lood </a:t>
            </a:r>
            <a:r>
              <a:rPr lang="tr-TR" sz="2800" i="1" dirty="0" err="1"/>
              <a:t>pressure</a:t>
            </a:r>
            <a:r>
              <a:rPr lang="tr-TR" sz="2800" i="1" dirty="0"/>
              <a:t> </a:t>
            </a:r>
            <a:r>
              <a:rPr lang="tr-TR" sz="2800" dirty="0"/>
              <a:t>(Kan basıncı) (</a:t>
            </a:r>
            <a:r>
              <a:rPr lang="tr-TR" sz="2800" dirty="0" err="1"/>
              <a:t>Sistolik</a:t>
            </a:r>
            <a:r>
              <a:rPr lang="tr-TR" sz="2800" dirty="0"/>
              <a:t> </a:t>
            </a:r>
            <a:r>
              <a:rPr lang="tr-TR" sz="2800" dirty="0" smtClean="0"/>
              <a:t>&lt; 90 </a:t>
            </a:r>
            <a:r>
              <a:rPr lang="tr-TR" sz="2800" dirty="0" err="1"/>
              <a:t>mmHg</a:t>
            </a:r>
            <a:r>
              <a:rPr lang="tr-TR" sz="2800" dirty="0"/>
              <a:t> veya </a:t>
            </a:r>
            <a:r>
              <a:rPr lang="tr-TR" sz="2800" dirty="0" err="1" smtClean="0"/>
              <a:t>Diyastolik</a:t>
            </a:r>
            <a:r>
              <a:rPr lang="tr-TR" sz="2800" dirty="0" smtClean="0"/>
              <a:t> ≤ 60 </a:t>
            </a:r>
            <a:r>
              <a:rPr lang="tr-TR" sz="2800" dirty="0" err="1"/>
              <a:t>mmHg</a:t>
            </a:r>
            <a:r>
              <a:rPr lang="tr-TR" sz="2800" dirty="0"/>
              <a:t>) </a:t>
            </a:r>
          </a:p>
          <a:p>
            <a:pPr lvl="1">
              <a:buClr>
                <a:srgbClr val="C00000"/>
              </a:buClr>
            </a:pPr>
            <a:r>
              <a:rPr lang="tr-TR" sz="2800" dirty="0" err="1" smtClean="0"/>
              <a:t>Yaş</a:t>
            </a:r>
            <a:r>
              <a:rPr lang="tr-TR" sz="2800" dirty="0" smtClean="0"/>
              <a:t> </a:t>
            </a:r>
            <a:r>
              <a:rPr lang="tr-TR" sz="2800" b="1" dirty="0" smtClean="0">
                <a:solidFill>
                  <a:srgbClr val="C00000"/>
                </a:solidFill>
              </a:rPr>
              <a:t>≥ 65 </a:t>
            </a:r>
            <a:r>
              <a:rPr lang="tr-TR" sz="2800" dirty="0" smtClean="0"/>
              <a:t>yıl</a:t>
            </a:r>
            <a:r>
              <a:rPr lang="tr-TR" sz="2800" dirty="0"/>
              <a:t/>
            </a:r>
            <a:br>
              <a:rPr lang="tr-TR" sz="2800" dirty="0"/>
            </a:br>
            <a:endParaRPr lang="tr-TR" sz="2800" dirty="0"/>
          </a:p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77896" y="6417588"/>
            <a:ext cx="466104" cy="364212"/>
          </a:xfrm>
        </p:spPr>
        <p:txBody>
          <a:bodyPr/>
          <a:lstStyle/>
          <a:p>
            <a:fld id="{F6631D1C-AA9A-B744-8CBE-382453B90FB3}" type="slidenum">
              <a:rPr lang="en-US" altLang="tr-TR" sz="1400" b="1" smtClean="0">
                <a:solidFill>
                  <a:schemeClr val="tx1"/>
                </a:solidFill>
              </a:rPr>
              <a:pPr/>
              <a:t>13</a:t>
            </a:fld>
            <a:endParaRPr lang="en-US" altLang="tr-TR" sz="1400" b="1" dirty="0">
              <a:solidFill>
                <a:schemeClr val="tx1"/>
              </a:solidFill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1324800" y="6519446"/>
            <a:ext cx="41044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200" b="1" i="1" dirty="0" err="1" smtClean="0"/>
              <a:t>Lim</a:t>
            </a:r>
            <a:r>
              <a:rPr lang="tr-TR" sz="1200" b="1" i="1" dirty="0" smtClean="0"/>
              <a:t> WS, et al. </a:t>
            </a:r>
            <a:r>
              <a:rPr lang="tr-TR" sz="1200" b="1" i="1" dirty="0" err="1" smtClean="0"/>
              <a:t>Thorax</a:t>
            </a:r>
            <a:r>
              <a:rPr lang="tr-TR" sz="1200" b="1" i="1" dirty="0" smtClean="0"/>
              <a:t> 2003;58:377-82</a:t>
            </a:r>
            <a:endParaRPr lang="tr-TR" sz="1200" b="1" dirty="0"/>
          </a:p>
        </p:txBody>
      </p:sp>
      <p:sp>
        <p:nvSpPr>
          <p:cNvPr id="6" name="Metin kutusu 5"/>
          <p:cNvSpPr txBox="1"/>
          <p:nvPr/>
        </p:nvSpPr>
        <p:spPr>
          <a:xfrm>
            <a:off x="1316250" y="5786454"/>
            <a:ext cx="4479886" cy="40011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Her bir kriterin varlığı 1 puan ile </a:t>
            </a:r>
            <a:r>
              <a:rPr lang="tr-TR" sz="2000" dirty="0" err="1" smtClean="0"/>
              <a:t>skorlanır</a:t>
            </a:r>
            <a:r>
              <a:rPr lang="tr-TR" sz="2000" dirty="0" smtClean="0"/>
              <a:t>.</a:t>
            </a:r>
            <a:endParaRPr lang="tr-TR" sz="2000" dirty="0"/>
          </a:p>
        </p:txBody>
      </p:sp>
    </p:spTree>
    <p:extLst>
      <p:ext uri="{BB962C8B-B14F-4D97-AF65-F5344CB8AC3E}">
        <p14:creationId xmlns="" xmlns:p14="http://schemas.microsoft.com/office/powerpoint/2010/main" val="206611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239000" cy="648072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CURB-65 Skoruna Göre Tedavi Planı</a:t>
            </a:r>
            <a:endParaRPr lang="tr-TR" sz="32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42639192"/>
              </p:ext>
            </p:extLst>
          </p:nvPr>
        </p:nvGraphicFramePr>
        <p:xfrm>
          <a:off x="611560" y="1268760"/>
          <a:ext cx="8064896" cy="216408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4032448"/>
                <a:gridCol w="4032448"/>
              </a:tblGrid>
              <a:tr h="370840">
                <a:tc>
                  <a:txBody>
                    <a:bodyPr/>
                    <a:lstStyle/>
                    <a:p>
                      <a:r>
                        <a:rPr lang="tr-TR" sz="3400" dirty="0" smtClean="0"/>
                        <a:t>CURB-65 Skoru</a:t>
                      </a:r>
                      <a:endParaRPr lang="tr-TR" sz="3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r-TR" sz="3400" dirty="0" smtClean="0"/>
                        <a:t>Tedavi Planı</a:t>
                      </a:r>
                      <a:endParaRPr lang="tr-TR" sz="3400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3000" dirty="0" smtClean="0">
                          <a:effectLst/>
                        </a:rPr>
                        <a:t>0-1</a:t>
                      </a:r>
                      <a:endParaRPr lang="tr-TR" sz="3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3000" dirty="0" smtClean="0"/>
                        <a:t>Ayaktan tedavi</a:t>
                      </a:r>
                      <a:endParaRPr lang="tr-TR" sz="3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r-TR" sz="3000" dirty="0" smtClean="0">
                          <a:effectLst/>
                        </a:rPr>
                        <a:t>2</a:t>
                      </a:r>
                      <a:r>
                        <a:rPr lang="tr-TR" sz="3000" baseline="0" dirty="0" smtClean="0">
                          <a:effectLst/>
                        </a:rPr>
                        <a:t> veya üstünde</a:t>
                      </a:r>
                      <a:endParaRPr lang="tr-TR" sz="300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3000" dirty="0" smtClean="0"/>
                        <a:t>Hastanede yatarak tedavi</a:t>
                      </a:r>
                      <a:endParaRPr lang="tr-TR" sz="3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714408" y="6347760"/>
            <a:ext cx="429592" cy="400472"/>
          </a:xfrm>
        </p:spPr>
        <p:txBody>
          <a:bodyPr/>
          <a:lstStyle/>
          <a:p>
            <a:fld id="{F6631D1C-AA9A-B744-8CBE-382453B90FB3}" type="slidenum">
              <a:rPr lang="en-US" altLang="tr-TR" sz="1400" b="1" smtClean="0">
                <a:solidFill>
                  <a:schemeClr val="tx1"/>
                </a:solidFill>
              </a:rPr>
              <a:pPr/>
              <a:t>14</a:t>
            </a:fld>
            <a:endParaRPr lang="en-US" altLang="tr-TR" sz="1400" b="1" dirty="0">
              <a:solidFill>
                <a:schemeClr val="tx1"/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611560" y="3429000"/>
            <a:ext cx="8064896" cy="30469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Klinik ve durum gözden geçirilmeli;</a:t>
            </a:r>
          </a:p>
          <a:p>
            <a:pPr marL="285750" indent="-285750">
              <a:buClr>
                <a:srgbClr val="B01D00"/>
              </a:buClr>
              <a:buFontTx/>
              <a:buChar char="-"/>
            </a:pPr>
            <a:r>
              <a:rPr lang="tr-TR" sz="2400" dirty="0" smtClean="0"/>
              <a:t>Oral alım bozukluğu </a:t>
            </a:r>
          </a:p>
          <a:p>
            <a:pPr marL="285750" indent="-285750">
              <a:buClr>
                <a:srgbClr val="B01D00"/>
              </a:buClr>
              <a:buFontTx/>
              <a:buChar char="-"/>
            </a:pPr>
            <a:r>
              <a:rPr lang="tr-TR" sz="2400" dirty="0" smtClean="0"/>
              <a:t>Evsiz</a:t>
            </a:r>
          </a:p>
          <a:p>
            <a:pPr marL="285750" indent="-285750">
              <a:buClr>
                <a:srgbClr val="B01D00"/>
              </a:buClr>
              <a:buFontTx/>
              <a:buChar char="-"/>
            </a:pPr>
            <a:r>
              <a:rPr lang="tr-TR" sz="2400" dirty="0" smtClean="0"/>
              <a:t>Tek başına yaşayan yaşlı hasta</a:t>
            </a:r>
          </a:p>
          <a:p>
            <a:pPr marL="285750" indent="-285750">
              <a:buClr>
                <a:srgbClr val="B01D00"/>
              </a:buClr>
              <a:buFontTx/>
              <a:buChar char="-"/>
            </a:pPr>
            <a:r>
              <a:rPr lang="tr-TR" sz="2400" dirty="0" smtClean="0"/>
              <a:t>Kan şekeri regülasyonu bozulan </a:t>
            </a:r>
            <a:r>
              <a:rPr lang="tr-TR" sz="2400" dirty="0" err="1" smtClean="0"/>
              <a:t>diyabetes</a:t>
            </a:r>
            <a:r>
              <a:rPr lang="tr-TR" sz="2400" dirty="0" smtClean="0"/>
              <a:t> </a:t>
            </a:r>
            <a:r>
              <a:rPr lang="tr-TR" sz="2400" dirty="0" err="1" smtClean="0"/>
              <a:t>mellitus</a:t>
            </a:r>
            <a:endParaRPr lang="tr-TR" sz="2400" dirty="0" smtClean="0"/>
          </a:p>
          <a:p>
            <a:pPr marL="285750" indent="-285750">
              <a:buClr>
                <a:srgbClr val="B01D00"/>
              </a:buClr>
              <a:buFontTx/>
              <a:buChar char="-"/>
            </a:pPr>
            <a:r>
              <a:rPr lang="tr-TR" sz="2400" dirty="0" smtClean="0"/>
              <a:t>Semptomlar düzelmediğinde sağlık kuruluşuna ulaşmada sorun yaşayabilecek </a:t>
            </a:r>
            <a:r>
              <a:rPr lang="tr-TR" sz="2400" dirty="0" smtClean="0"/>
              <a:t>hastaların yatırılarak tedavisi </a:t>
            </a:r>
            <a:r>
              <a:rPr lang="tr-TR" sz="2400" dirty="0" smtClean="0"/>
              <a:t>için bir üst sağlık </a:t>
            </a:r>
            <a:r>
              <a:rPr lang="tr-TR" sz="2400" dirty="0" smtClean="0"/>
              <a:t>kuruluşuyla </a:t>
            </a:r>
            <a:r>
              <a:rPr lang="tr-TR" sz="2400" dirty="0" smtClean="0"/>
              <a:t>iletişim kurulmalıdır.</a:t>
            </a:r>
            <a:endParaRPr lang="tr-TR" sz="2400" dirty="0"/>
          </a:p>
        </p:txBody>
      </p:sp>
    </p:spTree>
    <p:extLst>
      <p:ext uri="{BB962C8B-B14F-4D97-AF65-F5344CB8AC3E}">
        <p14:creationId xmlns="" xmlns:p14="http://schemas.microsoft.com/office/powerpoint/2010/main" val="265295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332656"/>
            <a:ext cx="7239000" cy="936104"/>
          </a:xfrm>
        </p:spPr>
        <p:txBody>
          <a:bodyPr/>
          <a:lstStyle/>
          <a:p>
            <a:pPr algn="l" eaLnBrk="1" hangingPunct="1"/>
            <a:r>
              <a:rPr lang="en-AU" sz="3200" b="1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Çocuklarda</a:t>
            </a:r>
            <a:r>
              <a:rPr lang="en-AU" sz="3200" b="1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 </a:t>
            </a:r>
            <a:r>
              <a:rPr lang="tr-TR" sz="3200" b="1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P</a:t>
            </a:r>
            <a:r>
              <a:rPr lang="en-AU" sz="3200" b="1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nömonide</a:t>
            </a:r>
            <a:r>
              <a:rPr lang="en-AU" sz="3200" b="1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  </a:t>
            </a:r>
            <a:r>
              <a:rPr lang="tr-TR" sz="3200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K</a:t>
            </a:r>
            <a:r>
              <a:rPr lang="en-AU" sz="3200" b="1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linik</a:t>
            </a:r>
            <a:r>
              <a:rPr lang="en-AU" sz="3200" b="1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 </a:t>
            </a:r>
            <a:r>
              <a:rPr lang="tr-TR" sz="3200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S</a:t>
            </a:r>
            <a:r>
              <a:rPr lang="en-AU" sz="3200" b="1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ınıflandırma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 </a:t>
            </a:r>
          </a:p>
        </p:txBody>
      </p:sp>
      <p:graphicFrame>
        <p:nvGraphicFramePr>
          <p:cNvPr id="5" name="Group 8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706981225"/>
              </p:ext>
            </p:extLst>
          </p:nvPr>
        </p:nvGraphicFramePr>
        <p:xfrm>
          <a:off x="539552" y="1384852"/>
          <a:ext cx="8280920" cy="4924468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2070230"/>
                <a:gridCol w="1840204"/>
                <a:gridCol w="2300256"/>
                <a:gridCol w="2070230"/>
              </a:tblGrid>
              <a:tr h="9781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tr-T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2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Pnömoni</a:t>
                      </a:r>
                      <a:endParaRPr kumimoji="0" lang="tr-TR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2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Ağır</a:t>
                      </a:r>
                      <a:r>
                        <a:rPr kumimoji="0" lang="en-AU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AU" sz="2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Pnömoni</a:t>
                      </a:r>
                      <a:r>
                        <a:rPr kumimoji="0" lang="tr-TR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tr-T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2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Çok</a:t>
                      </a:r>
                      <a:r>
                        <a:rPr kumimoji="0" lang="en-AU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AU" sz="2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Ağır</a:t>
                      </a:r>
                      <a:r>
                        <a:rPr kumimoji="0" lang="en-AU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AU" sz="2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Pnömoni</a:t>
                      </a:r>
                      <a:r>
                        <a:rPr kumimoji="0" lang="tr-TR" sz="2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tr-TR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1007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Bilin</a:t>
                      </a:r>
                      <a:r>
                        <a:rPr kumimoji="0" lang="tr-TR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ç</a:t>
                      </a:r>
                      <a:r>
                        <a:rPr kumimoji="0" lang="en-AU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tr-TR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</a:t>
                      </a:r>
                      <a:r>
                        <a:rPr kumimoji="0" lang="en-AU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urumu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Normal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Uykuya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eğilim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olabilir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Letarji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/ </a:t>
                      </a: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konfüzyon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/</a:t>
                      </a: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ağrılı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uyaranlara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yanıtsızlık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4788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İnleme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Yok</a:t>
                      </a:r>
                      <a:r>
                        <a:rPr kumimoji="0" lang="tr-TR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Olabilir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Var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4801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Renk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Normal</a:t>
                      </a:r>
                      <a:r>
                        <a:rPr kumimoji="0" lang="tr-TR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Soluk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Siyanotik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4788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Solunum</a:t>
                      </a:r>
                      <a:r>
                        <a:rPr kumimoji="0" lang="en-AU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AU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Hızı</a:t>
                      </a:r>
                      <a:r>
                        <a:rPr kumimoji="0" lang="en-AU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Takipneik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Takipneik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Takipneik-Apneik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5423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Göğüste</a:t>
                      </a:r>
                      <a:r>
                        <a:rPr kumimoji="0" lang="en-AU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AU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Çekilme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Yok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Var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Var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4801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Beslenme</a:t>
                      </a:r>
                      <a:r>
                        <a:rPr kumimoji="0" lang="tr-TR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Normal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Oral </a:t>
                      </a:r>
                      <a:r>
                        <a:rPr kumimoji="0" lang="tr-TR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</a:t>
                      </a: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lımda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tr-TR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</a:t>
                      </a: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zalma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Beslenemez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  <a:tr h="4788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b="1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Dehidratasyon</a:t>
                      </a:r>
                      <a:endParaRPr kumimoji="0" lang="tr-T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Yok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Olabilir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Var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(</a:t>
                      </a: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şok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A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bulguları</a:t>
                      </a:r>
                      <a:r>
                        <a:rPr kumimoji="0" lang="en-A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)</a:t>
                      </a:r>
                      <a:endParaRPr kumimoji="0" lang="tr-T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7" name="6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15</a:t>
            </a:fld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35224849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365448" y="188640"/>
            <a:ext cx="7239000" cy="1152128"/>
          </a:xfrm>
          <a:noFill/>
          <a:ln/>
          <a:effectLst/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>Çocuklarda </a:t>
            </a:r>
            <a:r>
              <a:rPr lang="tr-TR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>Pnömonilerde</a:t>
            </a:r>
            <a: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> </a:t>
            </a:r>
            <a:r>
              <a:rPr lang="tr-T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Trebuchet MS" charset="-94"/>
                <a:cs typeface="Trebuchet MS" charset="-94"/>
              </a:rPr>
              <a:t>Hastaneye Sevk ve Yatış Ölçütleri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1700808"/>
            <a:ext cx="8001000" cy="4536504"/>
          </a:xfrm>
          <a:noFill/>
          <a:ln/>
        </p:spPr>
        <p:txBody>
          <a:bodyPr>
            <a:noAutofit/>
          </a:bodyPr>
          <a:lstStyle/>
          <a:p>
            <a:pPr>
              <a:lnSpc>
                <a:spcPct val="120000"/>
              </a:lnSpc>
              <a:buClr>
                <a:srgbClr val="C00000"/>
              </a:buClr>
            </a:pPr>
            <a:r>
              <a:rPr lang="tr-TR" sz="2400" dirty="0">
                <a:solidFill>
                  <a:schemeClr val="tx1"/>
                </a:solidFill>
              </a:rPr>
              <a:t>2 ayın altında </a:t>
            </a:r>
            <a:r>
              <a:rPr lang="tr-TR" sz="2400" dirty="0" err="1">
                <a:solidFill>
                  <a:schemeClr val="tx1"/>
                </a:solidFill>
              </a:rPr>
              <a:t>pnömoni</a:t>
            </a:r>
            <a:r>
              <a:rPr lang="tr-TR" sz="2400" dirty="0">
                <a:solidFill>
                  <a:schemeClr val="tx1"/>
                </a:solidFill>
              </a:rPr>
              <a:t> tanısı alan her bebek </a:t>
            </a:r>
          </a:p>
          <a:p>
            <a:pPr>
              <a:lnSpc>
                <a:spcPct val="120000"/>
              </a:lnSpc>
              <a:buClr>
                <a:srgbClr val="C00000"/>
              </a:buClr>
            </a:pPr>
            <a:r>
              <a:rPr lang="tr-TR" sz="2400" dirty="0">
                <a:solidFill>
                  <a:schemeClr val="tx1"/>
                </a:solidFill>
              </a:rPr>
              <a:t>Her yaşta ağır ve çok ağır </a:t>
            </a:r>
            <a:r>
              <a:rPr lang="tr-TR" sz="2400" dirty="0" err="1">
                <a:solidFill>
                  <a:schemeClr val="tx1"/>
                </a:solidFill>
              </a:rPr>
              <a:t>pnömonisi</a:t>
            </a:r>
            <a:r>
              <a:rPr lang="tr-TR" sz="2400" dirty="0">
                <a:solidFill>
                  <a:schemeClr val="tx1"/>
                </a:solidFill>
              </a:rPr>
              <a:t> olan </a:t>
            </a:r>
            <a:r>
              <a:rPr lang="tr-TR" sz="2400" dirty="0" smtClean="0">
                <a:solidFill>
                  <a:schemeClr val="tx1"/>
                </a:solidFill>
              </a:rPr>
              <a:t>çocuklar</a:t>
            </a:r>
            <a:endParaRPr lang="tr-TR" sz="24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Clr>
                <a:srgbClr val="C00000"/>
              </a:buClr>
            </a:pPr>
            <a:r>
              <a:rPr lang="tr-TR" sz="2400" dirty="0">
                <a:solidFill>
                  <a:schemeClr val="tx1"/>
                </a:solidFill>
              </a:rPr>
              <a:t>Ayaktan tedavi sırasında klinik bulguları ilerleyenler</a:t>
            </a:r>
          </a:p>
          <a:p>
            <a:pPr>
              <a:lnSpc>
                <a:spcPct val="120000"/>
              </a:lnSpc>
              <a:buClr>
                <a:srgbClr val="C00000"/>
              </a:buClr>
            </a:pPr>
            <a:r>
              <a:rPr lang="tr-TR" sz="2400" dirty="0">
                <a:solidFill>
                  <a:schemeClr val="tx1"/>
                </a:solidFill>
              </a:rPr>
              <a:t>Altta yatan hastalığı olan </a:t>
            </a:r>
            <a:r>
              <a:rPr lang="tr-TR" sz="2400" dirty="0" err="1">
                <a:solidFill>
                  <a:schemeClr val="tx1"/>
                </a:solidFill>
              </a:rPr>
              <a:t>pnömonili</a:t>
            </a:r>
            <a:r>
              <a:rPr lang="tr-TR" sz="2400" dirty="0">
                <a:solidFill>
                  <a:schemeClr val="tx1"/>
                </a:solidFill>
              </a:rPr>
              <a:t> çocuklar</a:t>
            </a:r>
          </a:p>
          <a:p>
            <a:pPr>
              <a:lnSpc>
                <a:spcPct val="120000"/>
              </a:lnSpc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Yineleyen </a:t>
            </a:r>
            <a:r>
              <a:rPr lang="tr-TR" sz="2400" dirty="0" err="1">
                <a:solidFill>
                  <a:schemeClr val="tx1"/>
                </a:solidFill>
              </a:rPr>
              <a:t>pnömoniler</a:t>
            </a:r>
            <a:endParaRPr lang="tr-TR" sz="24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Clr>
                <a:srgbClr val="C00000"/>
              </a:buClr>
            </a:pPr>
            <a:r>
              <a:rPr lang="tr-TR" sz="2400" dirty="0">
                <a:solidFill>
                  <a:schemeClr val="tx1"/>
                </a:solidFill>
              </a:rPr>
              <a:t>Akciğer </a:t>
            </a:r>
            <a:r>
              <a:rPr lang="tr-TR" sz="2400" dirty="0" err="1">
                <a:solidFill>
                  <a:schemeClr val="tx1"/>
                </a:solidFill>
              </a:rPr>
              <a:t>grafisinde</a:t>
            </a:r>
            <a:r>
              <a:rPr lang="tr-TR" sz="2400" dirty="0">
                <a:solidFill>
                  <a:schemeClr val="tx1"/>
                </a:solidFill>
              </a:rPr>
              <a:t> </a:t>
            </a:r>
            <a:r>
              <a:rPr lang="tr-TR" sz="2400" dirty="0" err="1">
                <a:solidFill>
                  <a:schemeClr val="tx1"/>
                </a:solidFill>
              </a:rPr>
              <a:t>multilober</a:t>
            </a:r>
            <a:r>
              <a:rPr lang="tr-TR" sz="2400" dirty="0">
                <a:solidFill>
                  <a:schemeClr val="tx1"/>
                </a:solidFill>
              </a:rPr>
              <a:t> tutulum, </a:t>
            </a:r>
            <a:r>
              <a:rPr lang="tr-TR" sz="2400" dirty="0" err="1">
                <a:solidFill>
                  <a:schemeClr val="tx1"/>
                </a:solidFill>
              </a:rPr>
              <a:t>atelektazi</a:t>
            </a:r>
            <a:r>
              <a:rPr lang="tr-TR" sz="2400" dirty="0">
                <a:solidFill>
                  <a:schemeClr val="tx1"/>
                </a:solidFill>
              </a:rPr>
              <a:t>, apse, </a:t>
            </a:r>
            <a:r>
              <a:rPr lang="tr-TR" sz="2400" dirty="0" err="1">
                <a:solidFill>
                  <a:schemeClr val="tx1"/>
                </a:solidFill>
              </a:rPr>
              <a:t>pnömotosel</a:t>
            </a:r>
            <a:r>
              <a:rPr lang="tr-TR" sz="2400" dirty="0">
                <a:solidFill>
                  <a:schemeClr val="tx1"/>
                </a:solidFill>
              </a:rPr>
              <a:t>, </a:t>
            </a:r>
            <a:r>
              <a:rPr lang="tr-TR" sz="2400" dirty="0" err="1">
                <a:solidFill>
                  <a:schemeClr val="tx1"/>
                </a:solidFill>
              </a:rPr>
              <a:t>plevral</a:t>
            </a:r>
            <a:r>
              <a:rPr lang="tr-TR" sz="2400" dirty="0">
                <a:solidFill>
                  <a:schemeClr val="tx1"/>
                </a:solidFill>
              </a:rPr>
              <a:t> </a:t>
            </a:r>
            <a:r>
              <a:rPr lang="tr-TR" sz="2400" dirty="0" err="1">
                <a:solidFill>
                  <a:schemeClr val="tx1"/>
                </a:solidFill>
              </a:rPr>
              <a:t>effüzyon</a:t>
            </a:r>
            <a:r>
              <a:rPr lang="tr-TR" sz="2400" dirty="0">
                <a:solidFill>
                  <a:schemeClr val="tx1"/>
                </a:solidFill>
              </a:rPr>
              <a:t> veya hızlı radyolojik ilerleme gösteren </a:t>
            </a:r>
          </a:p>
          <a:p>
            <a:pPr>
              <a:lnSpc>
                <a:spcPct val="120000"/>
              </a:lnSpc>
              <a:buClr>
                <a:srgbClr val="C00000"/>
              </a:buClr>
            </a:pPr>
            <a:r>
              <a:rPr lang="tr-TR" sz="2400" dirty="0">
                <a:solidFill>
                  <a:schemeClr val="tx1"/>
                </a:solidFill>
              </a:rPr>
              <a:t>Sosyal </a:t>
            </a:r>
            <a:r>
              <a:rPr lang="tr-TR" sz="2400" dirty="0" err="1">
                <a:solidFill>
                  <a:schemeClr val="tx1"/>
                </a:solidFill>
              </a:rPr>
              <a:t>endikasyon</a:t>
            </a:r>
            <a:endParaRPr lang="tr-TR" sz="2400" dirty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buClr>
                <a:srgbClr val="C00000"/>
              </a:buClr>
            </a:pPr>
            <a:endParaRPr lang="tr-TR" sz="2400" b="1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16</a:t>
            </a:fld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235430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31640" y="111770"/>
            <a:ext cx="6912768" cy="1156990"/>
          </a:xfrm>
        </p:spPr>
        <p:txBody>
          <a:bodyPr/>
          <a:lstStyle/>
          <a:p>
            <a:pPr algn="l"/>
            <a:r>
              <a:rPr lang="tr-TR" dirty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TKP </a:t>
            </a:r>
            <a:r>
              <a:rPr lang="tr-TR" dirty="0" smtClean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Ayaktan </a:t>
            </a:r>
            <a:r>
              <a:rPr lang="tr-TR" dirty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İ</a:t>
            </a:r>
            <a:r>
              <a:rPr lang="tr-TR" dirty="0" smtClean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zlem </a:t>
            </a:r>
            <a:r>
              <a:rPr lang="tr-TR" dirty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P</a:t>
            </a:r>
            <a:r>
              <a:rPr lang="tr-TR" dirty="0" smtClean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lanlanan </a:t>
            </a:r>
            <a:r>
              <a:rPr lang="tr-TR" dirty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H</a:t>
            </a:r>
            <a:r>
              <a:rPr lang="tr-TR" dirty="0" smtClean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astada İstenecek </a:t>
            </a:r>
            <a:r>
              <a:rPr lang="tr-TR" dirty="0" err="1" smtClean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Laboratuvar</a:t>
            </a:r>
            <a:r>
              <a:rPr lang="tr-TR" dirty="0" smtClean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 İncelemeleri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11560" y="1340768"/>
            <a:ext cx="2660643" cy="533400"/>
          </a:xfrm>
        </p:spPr>
        <p:txBody>
          <a:bodyPr>
            <a:normAutofit/>
          </a:bodyPr>
          <a:lstStyle/>
          <a:p>
            <a:pPr algn="ctr"/>
            <a:r>
              <a:rPr lang="tr-TR" sz="2000" u="sng" dirty="0" smtClean="0">
                <a:solidFill>
                  <a:srgbClr val="FF0000"/>
                </a:solidFill>
              </a:rPr>
              <a:t>İmkan Varsa Yapılmalı</a:t>
            </a:r>
            <a:endParaRPr lang="tr-TR" sz="2000" u="sng" dirty="0">
              <a:solidFill>
                <a:srgbClr val="FF0000"/>
              </a:solidFill>
            </a:endParaRPr>
          </a:p>
        </p:txBody>
      </p:sp>
      <p:sp>
        <p:nvSpPr>
          <p:cNvPr id="4" name="İçerik Yer Tutucusu 3"/>
          <p:cNvSpPr>
            <a:spLocks noGrp="1"/>
          </p:cNvSpPr>
          <p:nvPr>
            <p:ph sz="half" idx="4294967295"/>
          </p:nvPr>
        </p:nvSpPr>
        <p:spPr>
          <a:xfrm>
            <a:off x="323528" y="1772816"/>
            <a:ext cx="4040188" cy="3951288"/>
          </a:xfrm>
          <a:prstGeom prst="rect">
            <a:avLst/>
          </a:prstGeom>
        </p:spPr>
        <p:txBody>
          <a:bodyPr/>
          <a:lstStyle/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Tam kan sayımı</a:t>
            </a: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BUN, serum elektrolitleri, </a:t>
            </a:r>
            <a:r>
              <a:rPr lang="tr-TR" sz="2400" dirty="0" err="1" smtClean="0">
                <a:solidFill>
                  <a:schemeClr val="tx1"/>
                </a:solidFill>
              </a:rPr>
              <a:t>kreatinin</a:t>
            </a:r>
            <a:endParaRPr lang="tr-TR" sz="2400" dirty="0" smtClean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Karaciğer </a:t>
            </a:r>
            <a:r>
              <a:rPr lang="tr-TR" sz="2400" dirty="0" err="1" smtClean="0">
                <a:solidFill>
                  <a:schemeClr val="tx1"/>
                </a:solidFill>
              </a:rPr>
              <a:t>transaminazları</a:t>
            </a:r>
            <a:endParaRPr lang="tr-TR" sz="2400" dirty="0" smtClean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Akciğer radyogramı</a:t>
            </a: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Balgamın gram boyaması</a:t>
            </a: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Oksijen </a:t>
            </a:r>
            <a:r>
              <a:rPr lang="tr-TR" sz="2400" dirty="0" err="1" smtClean="0">
                <a:solidFill>
                  <a:schemeClr val="tx1"/>
                </a:solidFill>
              </a:rPr>
              <a:t>satürasyonu</a:t>
            </a:r>
            <a:r>
              <a:rPr lang="tr-TR" sz="2400" dirty="0" smtClean="0">
                <a:solidFill>
                  <a:schemeClr val="tx1"/>
                </a:solidFill>
              </a:rPr>
              <a:t> ölçümü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823093" y="1340768"/>
            <a:ext cx="2820741" cy="533400"/>
          </a:xfrm>
        </p:spPr>
        <p:txBody>
          <a:bodyPr>
            <a:normAutofit/>
          </a:bodyPr>
          <a:lstStyle/>
          <a:p>
            <a:pPr algn="ctr"/>
            <a:r>
              <a:rPr lang="tr-TR" sz="2000" u="sng" dirty="0" smtClean="0">
                <a:solidFill>
                  <a:srgbClr val="FF0000"/>
                </a:solidFill>
              </a:rPr>
              <a:t>Yapılmasına Gerek Yok</a:t>
            </a:r>
            <a:endParaRPr lang="tr-TR" sz="2000" u="sng" dirty="0">
              <a:solidFill>
                <a:srgbClr val="FF0000"/>
              </a:solidFill>
            </a:endParaRP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294967295"/>
          </p:nvPr>
        </p:nvSpPr>
        <p:spPr>
          <a:xfrm>
            <a:off x="4644008" y="1916832"/>
            <a:ext cx="4041775" cy="3951288"/>
          </a:xfrm>
          <a:prstGeom prst="rect">
            <a:avLst/>
          </a:prstGeom>
        </p:spPr>
        <p:txBody>
          <a:bodyPr/>
          <a:lstStyle/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Balgam kültürü</a:t>
            </a: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Kan kültürü</a:t>
            </a:r>
          </a:p>
          <a:p>
            <a:pPr>
              <a:buClr>
                <a:srgbClr val="C00000"/>
              </a:buClr>
            </a:pPr>
            <a:r>
              <a:rPr lang="tr-TR" sz="2400" dirty="0" err="1" smtClean="0">
                <a:solidFill>
                  <a:schemeClr val="tx1"/>
                </a:solidFill>
              </a:rPr>
              <a:t>Serolojik</a:t>
            </a:r>
            <a:r>
              <a:rPr lang="tr-TR" sz="2400" dirty="0" smtClean="0">
                <a:solidFill>
                  <a:schemeClr val="tx1"/>
                </a:solidFill>
              </a:rPr>
              <a:t> inceleme</a:t>
            </a: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İdrarda </a:t>
            </a:r>
            <a:r>
              <a:rPr lang="tr-TR" sz="2400" dirty="0" err="1" smtClean="0">
                <a:solidFill>
                  <a:schemeClr val="tx1"/>
                </a:solidFill>
              </a:rPr>
              <a:t>legionella</a:t>
            </a:r>
            <a:r>
              <a:rPr lang="tr-TR" sz="2400" dirty="0" smtClean="0">
                <a:solidFill>
                  <a:schemeClr val="tx1"/>
                </a:solidFill>
              </a:rPr>
              <a:t> antijeni</a:t>
            </a: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İdrarda </a:t>
            </a:r>
            <a:r>
              <a:rPr lang="tr-TR" sz="2400" dirty="0" err="1" smtClean="0">
                <a:solidFill>
                  <a:schemeClr val="tx1"/>
                </a:solidFill>
              </a:rPr>
              <a:t>pnömokok</a:t>
            </a:r>
            <a:r>
              <a:rPr lang="tr-TR" sz="2400" dirty="0" smtClean="0">
                <a:solidFill>
                  <a:schemeClr val="tx1"/>
                </a:solidFill>
              </a:rPr>
              <a:t> antijeni</a:t>
            </a:r>
          </a:p>
          <a:p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>
          <a:xfrm>
            <a:off x="8686800" y="6381328"/>
            <a:ext cx="421704" cy="398462"/>
          </a:xfrm>
        </p:spPr>
        <p:txBody>
          <a:bodyPr/>
          <a:lstStyle/>
          <a:p>
            <a:fld id="{1AE0AA01-BB02-E542-A63C-CDD15D5E890F}" type="slidenum">
              <a:rPr lang="en-US" altLang="tr-TR" sz="1800" smtClean="0"/>
              <a:pPr/>
              <a:t>17</a:t>
            </a:fld>
            <a:endParaRPr lang="en-US" altLang="tr-TR" sz="1800" dirty="0"/>
          </a:p>
        </p:txBody>
      </p:sp>
      <p:sp>
        <p:nvSpPr>
          <p:cNvPr id="8" name="Yuvarlatılmış Dikdörtgen 7"/>
          <p:cNvSpPr/>
          <p:nvPr/>
        </p:nvSpPr>
        <p:spPr bwMode="auto">
          <a:xfrm>
            <a:off x="539552" y="5343886"/>
            <a:ext cx="8075240" cy="821418"/>
          </a:xfrm>
          <a:prstGeom prst="roundRect">
            <a:avLst/>
          </a:prstGeom>
          <a:solidFill>
            <a:srgbClr val="C00000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2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NICE</a:t>
            </a:r>
            <a:r>
              <a:rPr kumimoji="0" lang="tr-TR" sz="22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 rehberi (Aralık 2014) rutin olarak CRP bakılmasını ve antibiyotik tedavisi kararında dikkate alınmasını öneriyor.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2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2700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6696744" cy="1080120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Ayaktan Tedavi Edilecek Hastalarda Etkenler</a:t>
            </a:r>
            <a:endParaRPr lang="tr-TR" sz="32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788024" y="1048544"/>
            <a:ext cx="4248472" cy="5661248"/>
          </a:xfrm>
        </p:spPr>
        <p:txBody>
          <a:bodyPr/>
          <a:lstStyle/>
          <a:p>
            <a:pPr marL="0" indent="0">
              <a:buNone/>
            </a:pPr>
            <a:r>
              <a:rPr lang="tr-TR" dirty="0" smtClean="0"/>
              <a:t>      ETKENLER</a:t>
            </a:r>
          </a:p>
          <a:p>
            <a:pPr lvl="1">
              <a:buClr>
                <a:srgbClr val="C00000"/>
              </a:buClr>
            </a:pPr>
            <a:r>
              <a:rPr lang="tr-TR" sz="2000" i="1" dirty="0" err="1"/>
              <a:t>Streptococcus</a:t>
            </a:r>
            <a:r>
              <a:rPr lang="tr-TR" sz="2000" i="1" dirty="0"/>
              <a:t> </a:t>
            </a:r>
            <a:r>
              <a:rPr lang="tr-TR" sz="2000" i="1" dirty="0" err="1"/>
              <a:t>pneumoniae</a:t>
            </a:r>
            <a:r>
              <a:rPr lang="tr-TR" sz="2000" i="1" dirty="0"/>
              <a:t> </a:t>
            </a:r>
          </a:p>
          <a:p>
            <a:pPr lvl="1">
              <a:buClr>
                <a:srgbClr val="C00000"/>
              </a:buClr>
            </a:pPr>
            <a:r>
              <a:rPr lang="tr-TR" sz="2000" i="1" dirty="0" err="1"/>
              <a:t>Mycoplasma</a:t>
            </a:r>
            <a:r>
              <a:rPr lang="tr-TR" sz="2000" i="1" dirty="0"/>
              <a:t> </a:t>
            </a:r>
            <a:r>
              <a:rPr lang="tr-TR" sz="2000" i="1" dirty="0" err="1"/>
              <a:t>pneumoniae</a:t>
            </a:r>
            <a:r>
              <a:rPr lang="tr-TR" sz="2000" i="1" dirty="0"/>
              <a:t> </a:t>
            </a:r>
          </a:p>
          <a:p>
            <a:pPr lvl="1">
              <a:buClr>
                <a:srgbClr val="C00000"/>
              </a:buClr>
            </a:pPr>
            <a:r>
              <a:rPr lang="tr-TR" sz="2000" i="1" dirty="0" err="1"/>
              <a:t>Haemophilus</a:t>
            </a:r>
            <a:r>
              <a:rPr lang="tr-TR" sz="2000" i="1" dirty="0"/>
              <a:t> </a:t>
            </a:r>
            <a:r>
              <a:rPr lang="tr-TR" sz="2000" i="1" dirty="0" err="1"/>
              <a:t>influenzae</a:t>
            </a:r>
            <a:r>
              <a:rPr lang="tr-TR" sz="2000" i="1" dirty="0"/>
              <a:t> </a:t>
            </a:r>
          </a:p>
          <a:p>
            <a:pPr lvl="1">
              <a:buClr>
                <a:srgbClr val="C00000"/>
              </a:buClr>
            </a:pPr>
            <a:r>
              <a:rPr lang="tr-TR" sz="2000" i="1" dirty="0" err="1"/>
              <a:t>Chlamydophila</a:t>
            </a:r>
            <a:r>
              <a:rPr lang="tr-TR" sz="2000" i="1" dirty="0"/>
              <a:t> </a:t>
            </a:r>
            <a:r>
              <a:rPr lang="tr-TR" sz="2000" i="1" dirty="0" err="1"/>
              <a:t>pneumoniae</a:t>
            </a:r>
            <a:r>
              <a:rPr lang="tr-TR" sz="2000" i="1" dirty="0"/>
              <a:t> </a:t>
            </a:r>
          </a:p>
          <a:p>
            <a:pPr lvl="1">
              <a:buClr>
                <a:srgbClr val="C00000"/>
              </a:buClr>
            </a:pPr>
            <a:r>
              <a:rPr lang="tr-TR" sz="2000" dirty="0" err="1"/>
              <a:t>Respiratuvar</a:t>
            </a:r>
            <a:r>
              <a:rPr lang="tr-TR" sz="2000" dirty="0"/>
              <a:t> </a:t>
            </a:r>
            <a:r>
              <a:rPr lang="tr-TR" sz="2000" dirty="0" smtClean="0"/>
              <a:t>virüsler </a:t>
            </a:r>
            <a:r>
              <a:rPr lang="tr-TR" sz="1900" dirty="0"/>
              <a:t>(</a:t>
            </a:r>
            <a:r>
              <a:rPr lang="tr-TR" sz="1900" dirty="0" err="1"/>
              <a:t>İnfluenza</a:t>
            </a:r>
            <a:r>
              <a:rPr lang="tr-TR" sz="1900" dirty="0"/>
              <a:t> A </a:t>
            </a:r>
            <a:r>
              <a:rPr lang="tr-TR" sz="1900" dirty="0" err="1"/>
              <a:t>and</a:t>
            </a:r>
            <a:r>
              <a:rPr lang="tr-TR" sz="1900" dirty="0"/>
              <a:t> B, </a:t>
            </a:r>
            <a:r>
              <a:rPr lang="tr-TR" sz="1900" dirty="0" err="1" smtClean="0"/>
              <a:t>adenovirüs</a:t>
            </a:r>
            <a:r>
              <a:rPr lang="tr-TR" sz="1900" dirty="0"/>
              <a:t>, </a:t>
            </a:r>
            <a:r>
              <a:rPr lang="tr-TR" sz="1900" dirty="0" err="1"/>
              <a:t>r</a:t>
            </a:r>
            <a:r>
              <a:rPr lang="tr-TR" sz="1900" dirty="0" err="1" smtClean="0"/>
              <a:t>espiratuvar</a:t>
            </a:r>
            <a:r>
              <a:rPr lang="tr-TR" sz="1900" dirty="0" smtClean="0"/>
              <a:t> </a:t>
            </a:r>
            <a:r>
              <a:rPr lang="tr-TR" sz="1900" dirty="0" err="1" smtClean="0"/>
              <a:t>sinsityal</a:t>
            </a:r>
            <a:r>
              <a:rPr lang="tr-TR" sz="1900" dirty="0" smtClean="0"/>
              <a:t> </a:t>
            </a:r>
            <a:r>
              <a:rPr lang="tr-TR" sz="1900" dirty="0" smtClean="0"/>
              <a:t>virüs</a:t>
            </a:r>
            <a:r>
              <a:rPr lang="tr-TR" sz="1900" dirty="0"/>
              <a:t>, </a:t>
            </a:r>
            <a:r>
              <a:rPr lang="tr-TR" sz="1900" dirty="0" err="1"/>
              <a:t>parainfluenza</a:t>
            </a:r>
            <a:r>
              <a:rPr lang="tr-TR" sz="1900" dirty="0"/>
              <a:t>) </a:t>
            </a:r>
          </a:p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76456" y="6309320"/>
            <a:ext cx="682128" cy="544488"/>
          </a:xfrm>
        </p:spPr>
        <p:txBody>
          <a:bodyPr/>
          <a:lstStyle/>
          <a:p>
            <a:fld id="{F6631D1C-AA9A-B744-8CBE-382453B90FB3}" type="slidenum">
              <a:rPr lang="en-US" altLang="tr-TR" sz="1800" smtClean="0">
                <a:solidFill>
                  <a:schemeClr val="tx1"/>
                </a:solidFill>
              </a:rPr>
              <a:pPr/>
              <a:t>18</a:t>
            </a:fld>
            <a:endParaRPr lang="en-US" altLang="tr-TR" sz="1800" dirty="0">
              <a:solidFill>
                <a:schemeClr val="tx1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285860"/>
            <a:ext cx="3528393" cy="522081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 bwMode="auto">
          <a:xfrm>
            <a:off x="3851920" y="2147427"/>
            <a:ext cx="1368152" cy="1283635"/>
          </a:xfrm>
          <a:prstGeom prst="ellipse">
            <a:avLst/>
          </a:prstGeom>
          <a:solidFill>
            <a:srgbClr val="C00000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 YOK</a:t>
            </a:r>
          </a:p>
        </p:txBody>
      </p:sp>
      <p:graphicFrame>
        <p:nvGraphicFramePr>
          <p:cNvPr id="7" name="İçerik Yer Tutucusu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391413195"/>
              </p:ext>
            </p:extLst>
          </p:nvPr>
        </p:nvGraphicFramePr>
        <p:xfrm>
          <a:off x="3779912" y="4365104"/>
          <a:ext cx="5364088" cy="1595264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224863"/>
                <a:gridCol w="920774"/>
                <a:gridCol w="1072817"/>
                <a:gridCol w="1072817"/>
                <a:gridCol w="1072817"/>
              </a:tblGrid>
              <a:tr h="1994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 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 anchor="b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+mn-lt"/>
                          <a:ea typeface="Calibri" charset="-94"/>
                          <a:cs typeface="Times New Roman" charset="-94"/>
                        </a:rPr>
                        <a:t>ABD</a:t>
                      </a:r>
                      <a:endParaRPr lang="tr-TR" sz="1200" dirty="0">
                        <a:effectLst/>
                        <a:latin typeface="+mn-lt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 anchor="b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+mn-lt"/>
                        </a:rPr>
                        <a:t>Norveç</a:t>
                      </a:r>
                      <a:endParaRPr lang="tr-TR" sz="1200" dirty="0">
                        <a:effectLst/>
                        <a:latin typeface="+mn-lt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 anchor="b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+mn-lt"/>
                        </a:rPr>
                        <a:t>Finlandiya</a:t>
                      </a:r>
                      <a:endParaRPr lang="tr-TR" sz="1200" dirty="0">
                        <a:effectLst/>
                        <a:latin typeface="+mn-lt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 anchor="b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+mn-lt"/>
                        </a:rPr>
                        <a:t>İsveç</a:t>
                      </a:r>
                      <a:endParaRPr lang="tr-TR" sz="1200" dirty="0">
                        <a:effectLst/>
                        <a:latin typeface="+mn-lt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 anchor="b">
                    <a:solidFill>
                      <a:srgbClr val="C00000"/>
                    </a:solidFill>
                  </a:tcPr>
                </a:tc>
              </a:tr>
              <a:tr h="1994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Hasta</a:t>
                      </a:r>
                      <a:r>
                        <a:rPr lang="tr-TR" sz="1200" b="1" baseline="0" dirty="0" smtClean="0">
                          <a:effectLst/>
                        </a:rPr>
                        <a:t> Sayısı</a:t>
                      </a:r>
                      <a:endParaRPr lang="tr-TR" sz="1200" b="1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2259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267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49</a:t>
                      </a:r>
                      <a:endParaRPr lang="tr-TR" sz="120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184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</a:tr>
              <a:tr h="3988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effectLst/>
                        </a:rPr>
                        <a:t>Patojen</a:t>
                      </a:r>
                      <a:r>
                        <a:rPr lang="tr-TR" sz="1200" b="1" baseline="0" dirty="0" smtClean="0">
                          <a:effectLst/>
                        </a:rPr>
                        <a:t> saptanan</a:t>
                      </a:r>
                      <a:endParaRPr lang="tr-TR" sz="1200" b="1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38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63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92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67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</a:tr>
              <a:tr h="3988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b="1" i="1" dirty="0" err="1">
                          <a:effectLst/>
                        </a:rPr>
                        <a:t>Streptococcus</a:t>
                      </a:r>
                      <a:r>
                        <a:rPr lang="tr-TR" sz="1200" b="1" i="1" dirty="0">
                          <a:effectLst/>
                        </a:rPr>
                        <a:t> </a:t>
                      </a:r>
                      <a:r>
                        <a:rPr lang="tr-TR" sz="1200" b="1" i="1" dirty="0" err="1">
                          <a:effectLst/>
                        </a:rPr>
                        <a:t>pneumoniae</a:t>
                      </a:r>
                      <a:endParaRPr lang="tr-TR" sz="1200" b="1" i="1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5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30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57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38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</a:tr>
              <a:tr h="1994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b="1" dirty="0" err="1" smtClean="0">
                          <a:effectLst/>
                        </a:rPr>
                        <a:t>Atipikler</a:t>
                      </a:r>
                      <a:endParaRPr lang="tr-TR" sz="1200" b="1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4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15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16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9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</a:tr>
              <a:tr h="1994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200" b="1" dirty="0" err="1">
                          <a:effectLst/>
                        </a:rPr>
                        <a:t>Rhinovirus</a:t>
                      </a:r>
                      <a:endParaRPr lang="tr-TR" sz="1200" b="1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9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12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58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% 7</a:t>
                      </a:r>
                      <a:endParaRPr lang="tr-TR" sz="1200" dirty="0">
                        <a:effectLst/>
                        <a:latin typeface="Calibri" charset="-94"/>
                        <a:ea typeface="Calibri" charset="-94"/>
                        <a:cs typeface="Times New Roman" charset="-94"/>
                      </a:endParaRPr>
                    </a:p>
                  </a:txBody>
                  <a:tcPr marL="68588" marR="6858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6253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ChangeArrowheads="1"/>
          </p:cNvSpPr>
          <p:nvPr/>
        </p:nvSpPr>
        <p:spPr bwMode="auto">
          <a:xfrm>
            <a:off x="812800" y="6005513"/>
            <a:ext cx="1828800" cy="381000"/>
          </a:xfrm>
          <a:prstGeom prst="rect">
            <a:avLst/>
          </a:prstGeom>
          <a:solidFill>
            <a:srgbClr val="9900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00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</p:txBody>
      </p:sp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2641600" y="6005513"/>
            <a:ext cx="1828800" cy="381000"/>
          </a:xfrm>
          <a:prstGeom prst="rect">
            <a:avLst/>
          </a:prstGeom>
          <a:solidFill>
            <a:srgbClr val="9900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00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</p:txBody>
      </p:sp>
      <p:sp>
        <p:nvSpPr>
          <p:cNvPr id="63492" name="Rectangle 5"/>
          <p:cNvSpPr>
            <a:spLocks noChangeArrowheads="1"/>
          </p:cNvSpPr>
          <p:nvPr/>
        </p:nvSpPr>
        <p:spPr bwMode="auto">
          <a:xfrm>
            <a:off x="812800" y="3338513"/>
            <a:ext cx="1828800" cy="2667000"/>
          </a:xfrm>
          <a:prstGeom prst="rect">
            <a:avLst/>
          </a:prstGeom>
          <a:solidFill>
            <a:srgbClr val="CCEC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endParaRPr lang="en-AU" sz="1600">
              <a:solidFill>
                <a:srgbClr val="FFFF00"/>
              </a:solidFill>
            </a:endParaRPr>
          </a:p>
          <a:p>
            <a:endParaRPr lang="en-AU" sz="1600">
              <a:solidFill>
                <a:srgbClr val="FFFF00"/>
              </a:solidFill>
            </a:endParaRPr>
          </a:p>
          <a:p>
            <a:endParaRPr lang="en-AU" sz="1600">
              <a:solidFill>
                <a:srgbClr val="FFFF00"/>
              </a:solidFill>
            </a:endParaRPr>
          </a:p>
          <a:p>
            <a:endParaRPr lang="en-AU" sz="1600">
              <a:solidFill>
                <a:srgbClr val="FFFF00"/>
              </a:solidFill>
            </a:endParaRPr>
          </a:p>
          <a:p>
            <a:endParaRPr lang="en-AU" sz="1600">
              <a:solidFill>
                <a:srgbClr val="FFFF00"/>
              </a:solidFill>
            </a:endParaRPr>
          </a:p>
        </p:txBody>
      </p:sp>
      <p:sp>
        <p:nvSpPr>
          <p:cNvPr id="63493" name="Text Box 6"/>
          <p:cNvSpPr txBox="1">
            <a:spLocks noChangeArrowheads="1"/>
          </p:cNvSpPr>
          <p:nvPr/>
        </p:nvSpPr>
        <p:spPr bwMode="auto">
          <a:xfrm>
            <a:off x="2906889" y="3078163"/>
            <a:ext cx="122014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1400">
                <a:solidFill>
                  <a:srgbClr val="000000"/>
                </a:solidFill>
              </a:rPr>
              <a:t>Norfloksasin</a:t>
            </a:r>
          </a:p>
          <a:p>
            <a:r>
              <a:rPr lang="en-AU" sz="1400">
                <a:solidFill>
                  <a:srgbClr val="000000"/>
                </a:solidFill>
              </a:rPr>
              <a:t>Siprofloksasin</a:t>
            </a:r>
          </a:p>
          <a:p>
            <a:r>
              <a:rPr lang="en-AU" sz="1400">
                <a:solidFill>
                  <a:srgbClr val="000000"/>
                </a:solidFill>
              </a:rPr>
              <a:t>Enoksasin</a:t>
            </a:r>
          </a:p>
          <a:p>
            <a:r>
              <a:rPr lang="en-AU" sz="1400">
                <a:solidFill>
                  <a:srgbClr val="000000"/>
                </a:solidFill>
              </a:rPr>
              <a:t>Fleroksasin</a:t>
            </a:r>
          </a:p>
          <a:p>
            <a:r>
              <a:rPr lang="en-AU" sz="1400">
                <a:solidFill>
                  <a:srgbClr val="000000"/>
                </a:solidFill>
              </a:rPr>
              <a:t>Lomefloksasin</a:t>
            </a:r>
          </a:p>
          <a:p>
            <a:r>
              <a:rPr lang="en-AU" sz="1400">
                <a:solidFill>
                  <a:srgbClr val="000000"/>
                </a:solidFill>
              </a:rPr>
              <a:t>Ofloksasin</a:t>
            </a:r>
          </a:p>
          <a:p>
            <a:r>
              <a:rPr lang="en-AU" sz="1400">
                <a:solidFill>
                  <a:srgbClr val="000000"/>
                </a:solidFill>
              </a:rPr>
              <a:t>Levofloksasin</a:t>
            </a:r>
          </a:p>
          <a:p>
            <a:r>
              <a:rPr lang="en-AU" sz="1400">
                <a:solidFill>
                  <a:srgbClr val="000000"/>
                </a:solidFill>
              </a:rPr>
              <a:t>Rufloksasin</a:t>
            </a:r>
          </a:p>
          <a:p>
            <a:endParaRPr lang="en-AU" sz="1400">
              <a:solidFill>
                <a:srgbClr val="FFFF00"/>
              </a:solidFill>
            </a:endParaRPr>
          </a:p>
        </p:txBody>
      </p:sp>
      <p:sp>
        <p:nvSpPr>
          <p:cNvPr id="63494" name="Text Box 7"/>
          <p:cNvSpPr txBox="1">
            <a:spLocks noChangeArrowheads="1"/>
          </p:cNvSpPr>
          <p:nvPr/>
        </p:nvSpPr>
        <p:spPr bwMode="auto">
          <a:xfrm>
            <a:off x="4748389" y="2697163"/>
            <a:ext cx="1263231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1400">
                <a:solidFill>
                  <a:srgbClr val="000000"/>
                </a:solidFill>
              </a:rPr>
              <a:t>Sparfloksasin</a:t>
            </a:r>
          </a:p>
          <a:p>
            <a:r>
              <a:rPr lang="en-AU" sz="1400">
                <a:solidFill>
                  <a:srgbClr val="000000"/>
                </a:solidFill>
              </a:rPr>
              <a:t>Tosufloksasin</a:t>
            </a:r>
          </a:p>
          <a:p>
            <a:r>
              <a:rPr lang="en-AU" sz="1400">
                <a:solidFill>
                  <a:srgbClr val="000000"/>
                </a:solidFill>
              </a:rPr>
              <a:t>Gatifloksasin </a:t>
            </a:r>
          </a:p>
          <a:p>
            <a:r>
              <a:rPr lang="en-AU" sz="1400">
                <a:solidFill>
                  <a:srgbClr val="000000"/>
                </a:solidFill>
              </a:rPr>
              <a:t>Pazufloksasin</a:t>
            </a:r>
          </a:p>
          <a:p>
            <a:r>
              <a:rPr lang="en-AU" sz="1400">
                <a:solidFill>
                  <a:srgbClr val="000000"/>
                </a:solidFill>
              </a:rPr>
              <a:t>Grepafloksasin</a:t>
            </a: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FFFF00"/>
              </a:solidFill>
            </a:endParaRPr>
          </a:p>
        </p:txBody>
      </p:sp>
      <p:sp>
        <p:nvSpPr>
          <p:cNvPr id="63495" name="Rectangle 8"/>
          <p:cNvSpPr>
            <a:spLocks noChangeArrowheads="1"/>
          </p:cNvSpPr>
          <p:nvPr/>
        </p:nvSpPr>
        <p:spPr bwMode="auto">
          <a:xfrm>
            <a:off x="812800" y="2500313"/>
            <a:ext cx="1828800" cy="838200"/>
          </a:xfrm>
          <a:prstGeom prst="rect">
            <a:avLst/>
          </a:prstGeom>
          <a:solidFill>
            <a:srgbClr val="FF0000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tr-TR" sz="1800" b="1">
                <a:solidFill>
                  <a:srgbClr val="FFFFFF"/>
                </a:solidFill>
              </a:rPr>
              <a:t>YENİDOĞAN</a:t>
            </a:r>
            <a:endParaRPr lang="en-AU" sz="1800" b="1">
              <a:solidFill>
                <a:srgbClr val="FFFFFF"/>
              </a:solidFill>
            </a:endParaRPr>
          </a:p>
        </p:txBody>
      </p:sp>
      <p:sp>
        <p:nvSpPr>
          <p:cNvPr id="63496" name="Text Box 9"/>
          <p:cNvSpPr txBox="1">
            <a:spLocks noChangeArrowheads="1"/>
          </p:cNvSpPr>
          <p:nvPr/>
        </p:nvSpPr>
        <p:spPr bwMode="auto">
          <a:xfrm>
            <a:off x="795867" y="3357563"/>
            <a:ext cx="152695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1400" b="1" i="1">
                <a:solidFill>
                  <a:srgbClr val="000000"/>
                </a:solidFill>
              </a:rPr>
              <a:t>Grup B streptokok</a:t>
            </a:r>
            <a:endParaRPr lang="tr-TR" sz="1400" b="1" i="1">
              <a:solidFill>
                <a:srgbClr val="000000"/>
              </a:solidFill>
            </a:endParaRPr>
          </a:p>
          <a:p>
            <a:r>
              <a:rPr lang="en-AU" sz="1400" b="1" i="1">
                <a:solidFill>
                  <a:srgbClr val="000000"/>
                </a:solidFill>
              </a:rPr>
              <a:t>E. coli</a:t>
            </a:r>
            <a:endParaRPr lang="tr-TR" sz="1400" b="1" i="1">
              <a:solidFill>
                <a:srgbClr val="000000"/>
              </a:solidFill>
            </a:endParaRPr>
          </a:p>
          <a:p>
            <a:r>
              <a:rPr lang="en-AU" sz="1400" b="1" i="1">
                <a:solidFill>
                  <a:srgbClr val="000000"/>
                </a:solidFill>
              </a:rPr>
              <a:t>K. pneumoniae</a:t>
            </a:r>
            <a:endParaRPr lang="tr-TR" sz="1400" b="1" i="1">
              <a:solidFill>
                <a:srgbClr val="000000"/>
              </a:solidFill>
            </a:endParaRPr>
          </a:p>
          <a:p>
            <a:r>
              <a:rPr lang="en-AU" sz="1400" b="1" i="1">
                <a:solidFill>
                  <a:srgbClr val="000000"/>
                </a:solidFill>
              </a:rPr>
              <a:t>L. monocytogenes</a:t>
            </a:r>
            <a:endParaRPr lang="tr-TR" sz="1400" b="1" i="1">
              <a:solidFill>
                <a:srgbClr val="000000"/>
              </a:solidFill>
            </a:endParaRPr>
          </a:p>
          <a:p>
            <a:endParaRPr lang="tr-TR" sz="1400" b="1" i="1">
              <a:solidFill>
                <a:srgbClr val="000000"/>
              </a:solidFill>
            </a:endParaRPr>
          </a:p>
          <a:p>
            <a:r>
              <a:rPr lang="en-AU" sz="1400" b="1" i="1">
                <a:solidFill>
                  <a:srgbClr val="000000"/>
                </a:solidFill>
              </a:rPr>
              <a:t>S. aureus</a:t>
            </a:r>
            <a:endParaRPr lang="tr-TR" sz="1400" b="1" i="1">
              <a:solidFill>
                <a:srgbClr val="000000"/>
              </a:solidFill>
            </a:endParaRPr>
          </a:p>
        </p:txBody>
      </p:sp>
      <p:sp>
        <p:nvSpPr>
          <p:cNvPr id="63497" name="Rectangle 10"/>
          <p:cNvSpPr>
            <a:spLocks noChangeArrowheads="1"/>
          </p:cNvSpPr>
          <p:nvPr/>
        </p:nvSpPr>
        <p:spPr bwMode="auto">
          <a:xfrm>
            <a:off x="2641600" y="5624513"/>
            <a:ext cx="1828800" cy="381000"/>
          </a:xfrm>
          <a:prstGeom prst="rect">
            <a:avLst/>
          </a:prstGeom>
          <a:solidFill>
            <a:srgbClr val="00FF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FF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</p:txBody>
      </p:sp>
      <p:sp>
        <p:nvSpPr>
          <p:cNvPr id="63498" name="Rectangle 11"/>
          <p:cNvSpPr>
            <a:spLocks noChangeArrowheads="1"/>
          </p:cNvSpPr>
          <p:nvPr/>
        </p:nvSpPr>
        <p:spPr bwMode="auto">
          <a:xfrm>
            <a:off x="2641600" y="2957513"/>
            <a:ext cx="1828800" cy="2667000"/>
          </a:xfrm>
          <a:prstGeom prst="rect">
            <a:avLst/>
          </a:prstGeom>
          <a:solidFill>
            <a:srgbClr val="CCEC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endParaRPr lang="en-AU" sz="1600">
              <a:solidFill>
                <a:srgbClr val="FFFF00"/>
              </a:solidFill>
            </a:endParaRPr>
          </a:p>
        </p:txBody>
      </p:sp>
      <p:sp>
        <p:nvSpPr>
          <p:cNvPr id="63499" name="Rectangle 12"/>
          <p:cNvSpPr>
            <a:spLocks noChangeArrowheads="1"/>
          </p:cNvSpPr>
          <p:nvPr/>
        </p:nvSpPr>
        <p:spPr bwMode="auto">
          <a:xfrm>
            <a:off x="4470400" y="6005513"/>
            <a:ext cx="1828800" cy="381000"/>
          </a:xfrm>
          <a:prstGeom prst="rect">
            <a:avLst/>
          </a:prstGeom>
          <a:solidFill>
            <a:srgbClr val="9900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00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</p:txBody>
      </p:sp>
      <p:sp>
        <p:nvSpPr>
          <p:cNvPr id="63500" name="Rectangle 13"/>
          <p:cNvSpPr>
            <a:spLocks noChangeArrowheads="1"/>
          </p:cNvSpPr>
          <p:nvPr/>
        </p:nvSpPr>
        <p:spPr bwMode="auto">
          <a:xfrm>
            <a:off x="4470400" y="5624513"/>
            <a:ext cx="1828800" cy="381000"/>
          </a:xfrm>
          <a:prstGeom prst="rect">
            <a:avLst/>
          </a:prstGeom>
          <a:solidFill>
            <a:srgbClr val="00FF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FF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</p:txBody>
      </p:sp>
      <p:sp>
        <p:nvSpPr>
          <p:cNvPr id="63501" name="Rectangle 14"/>
          <p:cNvSpPr>
            <a:spLocks noChangeArrowheads="1"/>
          </p:cNvSpPr>
          <p:nvPr/>
        </p:nvSpPr>
        <p:spPr bwMode="auto">
          <a:xfrm>
            <a:off x="4470400" y="5243513"/>
            <a:ext cx="1828800" cy="381000"/>
          </a:xfrm>
          <a:prstGeom prst="rect">
            <a:avLst/>
          </a:prstGeom>
          <a:solidFill>
            <a:srgbClr val="9900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00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</p:txBody>
      </p:sp>
      <p:sp>
        <p:nvSpPr>
          <p:cNvPr id="63502" name="Rectangle 15"/>
          <p:cNvSpPr>
            <a:spLocks noChangeArrowheads="1"/>
          </p:cNvSpPr>
          <p:nvPr/>
        </p:nvSpPr>
        <p:spPr bwMode="auto">
          <a:xfrm>
            <a:off x="6299200" y="6005513"/>
            <a:ext cx="1828800" cy="381000"/>
          </a:xfrm>
          <a:prstGeom prst="rect">
            <a:avLst/>
          </a:prstGeom>
          <a:solidFill>
            <a:srgbClr val="9900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00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</p:txBody>
      </p:sp>
      <p:sp>
        <p:nvSpPr>
          <p:cNvPr id="63503" name="Rectangle 16"/>
          <p:cNvSpPr>
            <a:spLocks noChangeArrowheads="1"/>
          </p:cNvSpPr>
          <p:nvPr/>
        </p:nvSpPr>
        <p:spPr bwMode="auto">
          <a:xfrm>
            <a:off x="6299200" y="5624513"/>
            <a:ext cx="1828800" cy="381000"/>
          </a:xfrm>
          <a:prstGeom prst="rect">
            <a:avLst/>
          </a:prstGeom>
          <a:solidFill>
            <a:srgbClr val="00FF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FF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</p:txBody>
      </p:sp>
      <p:sp>
        <p:nvSpPr>
          <p:cNvPr id="63504" name="Rectangle 17"/>
          <p:cNvSpPr>
            <a:spLocks noChangeArrowheads="1"/>
          </p:cNvSpPr>
          <p:nvPr/>
        </p:nvSpPr>
        <p:spPr bwMode="auto">
          <a:xfrm>
            <a:off x="6299200" y="5243513"/>
            <a:ext cx="1828800" cy="381000"/>
          </a:xfrm>
          <a:prstGeom prst="rect">
            <a:avLst/>
          </a:prstGeom>
          <a:solidFill>
            <a:srgbClr val="9900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00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</p:txBody>
      </p:sp>
      <p:sp>
        <p:nvSpPr>
          <p:cNvPr id="63505" name="Rectangle 18"/>
          <p:cNvSpPr>
            <a:spLocks noChangeArrowheads="1"/>
          </p:cNvSpPr>
          <p:nvPr/>
        </p:nvSpPr>
        <p:spPr bwMode="auto">
          <a:xfrm>
            <a:off x="2641600" y="2119313"/>
            <a:ext cx="1828800" cy="838200"/>
          </a:xfrm>
          <a:prstGeom prst="rect">
            <a:avLst/>
          </a:prstGeom>
          <a:solidFill>
            <a:srgbClr val="FF0000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tr-TR" sz="1800" b="1">
                <a:solidFill>
                  <a:srgbClr val="FFFFFF"/>
                </a:solidFill>
              </a:rPr>
              <a:t>1-3 AY </a:t>
            </a:r>
            <a:endParaRPr lang="en-AU" sz="1800" b="1">
              <a:solidFill>
                <a:srgbClr val="FFFFFF"/>
              </a:solidFill>
            </a:endParaRPr>
          </a:p>
        </p:txBody>
      </p:sp>
      <p:sp>
        <p:nvSpPr>
          <p:cNvPr id="63506" name="Text Box 19"/>
          <p:cNvSpPr txBox="1">
            <a:spLocks noChangeArrowheads="1"/>
          </p:cNvSpPr>
          <p:nvPr/>
        </p:nvSpPr>
        <p:spPr bwMode="auto">
          <a:xfrm>
            <a:off x="2651478" y="3059113"/>
            <a:ext cx="1599797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1400" b="1" i="1">
                <a:solidFill>
                  <a:srgbClr val="000000"/>
                </a:solidFill>
              </a:rPr>
              <a:t>B grubu streptokok</a:t>
            </a:r>
          </a:p>
          <a:p>
            <a:endParaRPr lang="tr-TR" sz="1400" b="1" i="1">
              <a:solidFill>
                <a:srgbClr val="000000"/>
              </a:solidFill>
            </a:endParaRPr>
          </a:p>
          <a:p>
            <a:r>
              <a:rPr lang="en-AU" sz="1400" b="1" i="1">
                <a:solidFill>
                  <a:srgbClr val="000000"/>
                </a:solidFill>
              </a:rPr>
              <a:t>C. trachomatis</a:t>
            </a:r>
          </a:p>
          <a:p>
            <a:endParaRPr lang="tr-TR" sz="1400" b="1" i="1">
              <a:solidFill>
                <a:srgbClr val="000000"/>
              </a:solidFill>
            </a:endParaRPr>
          </a:p>
          <a:p>
            <a:r>
              <a:rPr lang="en-AU" sz="1400" b="1" i="1">
                <a:solidFill>
                  <a:srgbClr val="000000"/>
                </a:solidFill>
              </a:rPr>
              <a:t>S. pneumoniae</a:t>
            </a:r>
          </a:p>
          <a:p>
            <a:r>
              <a:rPr lang="en-AU" sz="1400" b="1" i="1">
                <a:solidFill>
                  <a:srgbClr val="000000"/>
                </a:solidFill>
              </a:rPr>
              <a:t>H. influenzae</a:t>
            </a:r>
          </a:p>
          <a:p>
            <a:r>
              <a:rPr lang="en-AU" sz="1400" b="1" i="1">
                <a:solidFill>
                  <a:srgbClr val="000000"/>
                </a:solidFill>
              </a:rPr>
              <a:t>S. aureus</a:t>
            </a:r>
          </a:p>
          <a:p>
            <a:r>
              <a:rPr lang="en-AU" sz="1400" b="1" i="1">
                <a:solidFill>
                  <a:srgbClr val="000000"/>
                </a:solidFill>
              </a:rPr>
              <a:t>S. pyogenes</a:t>
            </a:r>
          </a:p>
        </p:txBody>
      </p:sp>
      <p:sp>
        <p:nvSpPr>
          <p:cNvPr id="63507" name="Rectangle 20"/>
          <p:cNvSpPr>
            <a:spLocks noChangeArrowheads="1"/>
          </p:cNvSpPr>
          <p:nvPr/>
        </p:nvSpPr>
        <p:spPr bwMode="auto">
          <a:xfrm>
            <a:off x="4470400" y="2576513"/>
            <a:ext cx="1828800" cy="2667000"/>
          </a:xfrm>
          <a:prstGeom prst="rect">
            <a:avLst/>
          </a:prstGeom>
          <a:solidFill>
            <a:srgbClr val="CCEC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endParaRPr lang="en-AU" sz="1600" i="1">
              <a:solidFill>
                <a:srgbClr val="FFFF00"/>
              </a:solidFill>
            </a:endParaRPr>
          </a:p>
        </p:txBody>
      </p:sp>
      <p:sp>
        <p:nvSpPr>
          <p:cNvPr id="63508" name="Rectangle 21"/>
          <p:cNvSpPr>
            <a:spLocks noChangeArrowheads="1"/>
          </p:cNvSpPr>
          <p:nvPr/>
        </p:nvSpPr>
        <p:spPr bwMode="auto">
          <a:xfrm>
            <a:off x="4470400" y="1738313"/>
            <a:ext cx="1828800" cy="838200"/>
          </a:xfrm>
          <a:prstGeom prst="rect">
            <a:avLst/>
          </a:prstGeom>
          <a:solidFill>
            <a:srgbClr val="FF0000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AU" sz="2000">
              <a:solidFill>
                <a:srgbClr val="400040"/>
              </a:solidFill>
            </a:endParaRPr>
          </a:p>
          <a:p>
            <a:pPr algn="ctr"/>
            <a:endParaRPr lang="en-AU" sz="2000">
              <a:solidFill>
                <a:srgbClr val="400040"/>
              </a:solidFill>
            </a:endParaRPr>
          </a:p>
          <a:p>
            <a:pPr algn="ctr"/>
            <a:endParaRPr lang="en-AU" sz="2000">
              <a:solidFill>
                <a:srgbClr val="400040"/>
              </a:solidFill>
            </a:endParaRPr>
          </a:p>
          <a:p>
            <a:pPr algn="ctr"/>
            <a:endParaRPr lang="en-AU" sz="2000">
              <a:solidFill>
                <a:srgbClr val="400040"/>
              </a:solidFill>
            </a:endParaRPr>
          </a:p>
          <a:p>
            <a:pPr algn="ctr"/>
            <a:endParaRPr lang="en-AU" sz="2000">
              <a:solidFill>
                <a:srgbClr val="400040"/>
              </a:solidFill>
            </a:endParaRPr>
          </a:p>
        </p:txBody>
      </p:sp>
      <p:sp>
        <p:nvSpPr>
          <p:cNvPr id="63509" name="Text Box 22"/>
          <p:cNvSpPr txBox="1">
            <a:spLocks noChangeArrowheads="1"/>
          </p:cNvSpPr>
          <p:nvPr/>
        </p:nvSpPr>
        <p:spPr bwMode="auto">
          <a:xfrm>
            <a:off x="4524022" y="2620964"/>
            <a:ext cx="129715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AU" sz="1400" b="1" dirty="0">
                <a:solidFill>
                  <a:srgbClr val="000000"/>
                </a:solidFill>
              </a:rPr>
              <a:t>S. pneumoniae</a:t>
            </a:r>
          </a:p>
          <a:p>
            <a:r>
              <a:rPr lang="en-AU" sz="1400" b="1" dirty="0">
                <a:solidFill>
                  <a:srgbClr val="000000"/>
                </a:solidFill>
              </a:rPr>
              <a:t>H. </a:t>
            </a:r>
            <a:r>
              <a:rPr lang="en-AU" sz="1400" b="1" dirty="0" err="1">
                <a:solidFill>
                  <a:srgbClr val="000000"/>
                </a:solidFill>
              </a:rPr>
              <a:t>influenzae</a:t>
            </a:r>
            <a:endParaRPr lang="en-AU" sz="1400" b="1" dirty="0">
              <a:solidFill>
                <a:srgbClr val="000000"/>
              </a:solidFill>
            </a:endParaRPr>
          </a:p>
          <a:p>
            <a:r>
              <a:rPr lang="en-AU" sz="1400" b="1" dirty="0">
                <a:solidFill>
                  <a:srgbClr val="000000"/>
                </a:solidFill>
              </a:rPr>
              <a:t>S. aureus</a:t>
            </a:r>
          </a:p>
          <a:p>
            <a:r>
              <a:rPr lang="en-AU" sz="1400" b="1" dirty="0">
                <a:solidFill>
                  <a:srgbClr val="000000"/>
                </a:solidFill>
              </a:rPr>
              <a:t>S. pyogenes</a:t>
            </a:r>
          </a:p>
          <a:p>
            <a:endParaRPr lang="en-AU" sz="1400" b="1" dirty="0">
              <a:solidFill>
                <a:srgbClr val="000000"/>
              </a:solidFill>
            </a:endParaRPr>
          </a:p>
        </p:txBody>
      </p:sp>
      <p:sp>
        <p:nvSpPr>
          <p:cNvPr id="63510" name="Rectangle 23"/>
          <p:cNvSpPr>
            <a:spLocks noChangeArrowheads="1"/>
          </p:cNvSpPr>
          <p:nvPr/>
        </p:nvSpPr>
        <p:spPr bwMode="auto">
          <a:xfrm>
            <a:off x="6299200" y="4862513"/>
            <a:ext cx="1828800" cy="381000"/>
          </a:xfrm>
          <a:prstGeom prst="rect">
            <a:avLst/>
          </a:prstGeom>
          <a:solidFill>
            <a:srgbClr val="00FF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FF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  <a:p>
            <a:endParaRPr lang="en-AU" sz="1400">
              <a:solidFill>
                <a:srgbClr val="000000"/>
              </a:solidFill>
            </a:endParaRPr>
          </a:p>
        </p:txBody>
      </p:sp>
      <p:sp>
        <p:nvSpPr>
          <p:cNvPr id="63511" name="Rectangle 24"/>
          <p:cNvSpPr>
            <a:spLocks noChangeArrowheads="1"/>
          </p:cNvSpPr>
          <p:nvPr/>
        </p:nvSpPr>
        <p:spPr bwMode="auto">
          <a:xfrm>
            <a:off x="6299200" y="2195513"/>
            <a:ext cx="1828800" cy="2667000"/>
          </a:xfrm>
          <a:prstGeom prst="rect">
            <a:avLst/>
          </a:prstGeom>
          <a:solidFill>
            <a:srgbClr val="CCEC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ECFF"/>
            </a:extrusionClr>
          </a:sp3d>
        </p:spPr>
        <p:txBody>
          <a:bodyPr wrap="none" anchor="ctr">
            <a:flatTx/>
          </a:bodyPr>
          <a:lstStyle/>
          <a:p>
            <a:endParaRPr lang="en-AU" sz="1400">
              <a:solidFill>
                <a:srgbClr val="FFFF00"/>
              </a:solidFill>
            </a:endParaRPr>
          </a:p>
        </p:txBody>
      </p:sp>
      <p:sp>
        <p:nvSpPr>
          <p:cNvPr id="63512" name="Text Box 25"/>
          <p:cNvSpPr txBox="1">
            <a:spLocks noChangeArrowheads="1"/>
          </p:cNvSpPr>
          <p:nvPr/>
        </p:nvSpPr>
        <p:spPr bwMode="auto">
          <a:xfrm>
            <a:off x="6299200" y="2239963"/>
            <a:ext cx="136287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sz="1400" b="1" i="1">
                <a:solidFill>
                  <a:srgbClr val="000000"/>
                </a:solidFill>
              </a:rPr>
              <a:t>M</a:t>
            </a:r>
            <a:r>
              <a:rPr lang="en-AU" sz="1400" b="1" i="1">
                <a:solidFill>
                  <a:srgbClr val="000000"/>
                </a:solidFill>
              </a:rPr>
              <a:t>. pneumoniae</a:t>
            </a:r>
          </a:p>
          <a:p>
            <a:r>
              <a:rPr lang="en-AU" sz="1400" b="1" i="1">
                <a:solidFill>
                  <a:srgbClr val="000000"/>
                </a:solidFill>
              </a:rPr>
              <a:t>C. pneumoniae</a:t>
            </a:r>
          </a:p>
          <a:p>
            <a:endParaRPr lang="tr-TR" sz="1400" b="1" i="1">
              <a:solidFill>
                <a:srgbClr val="000000"/>
              </a:solidFill>
            </a:endParaRPr>
          </a:p>
          <a:p>
            <a:r>
              <a:rPr lang="en-AU" sz="1400" b="1" i="1">
                <a:solidFill>
                  <a:srgbClr val="000000"/>
                </a:solidFill>
              </a:rPr>
              <a:t>S. pneumoniae</a:t>
            </a:r>
          </a:p>
          <a:p>
            <a:r>
              <a:rPr lang="en-AU" sz="1400" b="1" i="1">
                <a:solidFill>
                  <a:srgbClr val="000000"/>
                </a:solidFill>
              </a:rPr>
              <a:t>S. aureus</a:t>
            </a:r>
          </a:p>
          <a:p>
            <a:r>
              <a:rPr lang="en-AU" sz="1400" b="1" i="1">
                <a:solidFill>
                  <a:srgbClr val="000000"/>
                </a:solidFill>
              </a:rPr>
              <a:t>S. pyogenes</a:t>
            </a:r>
          </a:p>
        </p:txBody>
      </p:sp>
      <p:sp>
        <p:nvSpPr>
          <p:cNvPr id="63513" name="Rectangle 26"/>
          <p:cNvSpPr>
            <a:spLocks noChangeArrowheads="1"/>
          </p:cNvSpPr>
          <p:nvPr/>
        </p:nvSpPr>
        <p:spPr bwMode="auto">
          <a:xfrm>
            <a:off x="6299200" y="1357313"/>
            <a:ext cx="1828800" cy="838200"/>
          </a:xfrm>
          <a:prstGeom prst="rect">
            <a:avLst/>
          </a:prstGeom>
          <a:solidFill>
            <a:srgbClr val="FF0000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none" anchor="ctr">
            <a:flatTx/>
          </a:bodyPr>
          <a:lstStyle/>
          <a:p>
            <a:endParaRPr lang="en-AU" sz="2000">
              <a:solidFill>
                <a:srgbClr val="400040"/>
              </a:solidFill>
            </a:endParaRPr>
          </a:p>
          <a:p>
            <a:endParaRPr lang="en-AU" sz="2000">
              <a:solidFill>
                <a:srgbClr val="400040"/>
              </a:solidFill>
            </a:endParaRPr>
          </a:p>
          <a:p>
            <a:endParaRPr lang="en-AU" sz="2000">
              <a:solidFill>
                <a:srgbClr val="400040"/>
              </a:solidFill>
            </a:endParaRPr>
          </a:p>
          <a:p>
            <a:endParaRPr lang="en-AU" sz="2000">
              <a:solidFill>
                <a:srgbClr val="400040"/>
              </a:solidFill>
            </a:endParaRPr>
          </a:p>
          <a:p>
            <a:endParaRPr lang="en-AU" sz="2000">
              <a:solidFill>
                <a:srgbClr val="400040"/>
              </a:solidFill>
            </a:endParaRPr>
          </a:p>
        </p:txBody>
      </p:sp>
      <p:sp>
        <p:nvSpPr>
          <p:cNvPr id="63514" name="Rectangle 27"/>
          <p:cNvSpPr>
            <a:spLocks noChangeArrowheads="1"/>
          </p:cNvSpPr>
          <p:nvPr/>
        </p:nvSpPr>
        <p:spPr bwMode="auto">
          <a:xfrm>
            <a:off x="4598812" y="1979614"/>
            <a:ext cx="1184812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tr-TR" sz="1800" b="1">
                <a:solidFill>
                  <a:srgbClr val="FFFFFF"/>
                </a:solidFill>
              </a:rPr>
              <a:t>4 AY-5 YAŞ</a:t>
            </a:r>
            <a:endParaRPr lang="en-AU" sz="1800" b="1">
              <a:solidFill>
                <a:srgbClr val="FFFFFF"/>
              </a:solidFill>
            </a:endParaRPr>
          </a:p>
        </p:txBody>
      </p:sp>
      <p:sp>
        <p:nvSpPr>
          <p:cNvPr id="63515" name="Rectangle 28"/>
          <p:cNvSpPr>
            <a:spLocks noChangeArrowheads="1"/>
          </p:cNvSpPr>
          <p:nvPr/>
        </p:nvSpPr>
        <p:spPr bwMode="auto">
          <a:xfrm>
            <a:off x="6615289" y="1547814"/>
            <a:ext cx="871841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tr-TR" sz="1800" b="1">
                <a:solidFill>
                  <a:srgbClr val="FFFFFF"/>
                </a:solidFill>
              </a:rPr>
              <a:t>≥ 5 YAŞ</a:t>
            </a:r>
            <a:endParaRPr lang="en-AU" sz="1800" b="1">
              <a:solidFill>
                <a:srgbClr val="FFFFFF"/>
              </a:solidFill>
            </a:endParaRPr>
          </a:p>
        </p:txBody>
      </p:sp>
      <p:sp>
        <p:nvSpPr>
          <p:cNvPr id="63516" name="Rectangle 2"/>
          <p:cNvSpPr>
            <a:spLocks noChangeArrowheads="1"/>
          </p:cNvSpPr>
          <p:nvPr/>
        </p:nvSpPr>
        <p:spPr bwMode="auto">
          <a:xfrm>
            <a:off x="1260235" y="260648"/>
            <a:ext cx="7812359" cy="964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r>
              <a:rPr lang="tr-TR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Çocuklarda </a:t>
            </a:r>
            <a:r>
              <a:rPr lang="tr-TR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tr-TR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aş Gruplarına Göre Toplum Kökenli </a:t>
            </a:r>
            <a:r>
              <a:rPr lang="tr-TR" sz="2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Pnömonide</a:t>
            </a:r>
            <a:r>
              <a:rPr lang="tr-TR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tr-T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BAKTERİYEL ETKENLER</a:t>
            </a:r>
            <a:endParaRPr lang="tr-T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676456" y="6342657"/>
            <a:ext cx="360040" cy="515343"/>
          </a:xfrm>
        </p:spPr>
        <p:txBody>
          <a:bodyPr/>
          <a:lstStyle/>
          <a:p>
            <a:fld id="{C018FA93-A276-488D-8AFA-1F5B3CB005D7}" type="slidenum">
              <a:rPr lang="tr-TR" smtClean="0"/>
              <a:pPr/>
              <a:t>19</a:t>
            </a:fld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415630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31642" y="188640"/>
            <a:ext cx="7056782" cy="1067395"/>
          </a:xfrm>
        </p:spPr>
        <p:txBody>
          <a:bodyPr/>
          <a:lstStyle/>
          <a:p>
            <a:pPr algn="l"/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Bazı Bakteriler İle </a:t>
            </a:r>
            <a:r>
              <a:rPr lang="tr-TR" sz="3000" dirty="0" err="1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P</a:t>
            </a:r>
            <a:r>
              <a:rPr lang="tr-TR" sz="3000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nömoni</a:t>
            </a:r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 Gelişmesinde Rol Oynayabilecek Risk Faktörleri</a:t>
            </a:r>
            <a:endParaRPr lang="tr-TR" sz="30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>
          <a:xfrm>
            <a:off x="8676456" y="6315522"/>
            <a:ext cx="576064" cy="497854"/>
          </a:xfrm>
        </p:spPr>
        <p:txBody>
          <a:bodyPr/>
          <a:lstStyle/>
          <a:p>
            <a:fld id="{B0452A10-B757-ED49-A7FD-892B87798C72}" type="slidenum">
              <a:rPr lang="en-US" altLang="tr-TR" sz="1800" smtClean="0"/>
              <a:pPr/>
              <a:t>20</a:t>
            </a:fld>
            <a:endParaRPr lang="en-US" altLang="tr-TR" sz="1800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2868" y="1512168"/>
            <a:ext cx="4009132" cy="4725144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3" y="1484784"/>
            <a:ext cx="3816423" cy="47251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3500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31641" y="377337"/>
            <a:ext cx="6624736" cy="891423"/>
          </a:xfrm>
        </p:spPr>
        <p:txBody>
          <a:bodyPr/>
          <a:lstStyle/>
          <a:p>
            <a:pPr algn="l"/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Bazı Virüsler İle </a:t>
            </a:r>
            <a:r>
              <a:rPr lang="tr-TR" sz="3000" dirty="0" err="1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P</a:t>
            </a:r>
            <a:r>
              <a:rPr lang="tr-TR" sz="3000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nömoni</a:t>
            </a:r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 Gelişmesinde Rol Oynayabilecek Risk Faktörleri</a:t>
            </a:r>
            <a:endParaRPr lang="tr-TR" sz="30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>
          <a:xfrm>
            <a:off x="8676456" y="6342906"/>
            <a:ext cx="576064" cy="398462"/>
          </a:xfrm>
        </p:spPr>
        <p:txBody>
          <a:bodyPr/>
          <a:lstStyle/>
          <a:p>
            <a:fld id="{B0452A10-B757-ED49-A7FD-892B87798C72}" type="slidenum">
              <a:rPr lang="en-US" altLang="tr-TR" sz="1800" smtClean="0"/>
              <a:pPr/>
              <a:t>21</a:t>
            </a:fld>
            <a:endParaRPr lang="en-US" altLang="tr-TR" sz="1800"/>
          </a:p>
        </p:txBody>
      </p:sp>
      <p:sp>
        <p:nvSpPr>
          <p:cNvPr id="5" name="Dikdörtgen 4"/>
          <p:cNvSpPr/>
          <p:nvPr/>
        </p:nvSpPr>
        <p:spPr bwMode="auto">
          <a:xfrm>
            <a:off x="611560" y="1556792"/>
            <a:ext cx="8280920" cy="4500736"/>
          </a:xfrm>
          <a:prstGeom prst="rect">
            <a:avLst/>
          </a:prstGeom>
          <a:solidFill>
            <a:schemeClr val="tx1">
              <a:lumMod val="65000"/>
              <a:lumOff val="35000"/>
              <a:alpha val="9000"/>
            </a:schemeClr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MERS</a:t>
            </a:r>
          </a:p>
          <a:p>
            <a:pPr marL="285750" marR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tr-TR" sz="2200" dirty="0" smtClean="0">
                <a:latin typeface="Arial" charset="0"/>
              </a:rPr>
              <a:t>Endemik bölgede (Suudi Arabistan, Kore, ..)’da son 15 gün içinde bulunma</a:t>
            </a:r>
          </a:p>
          <a:p>
            <a:pPr marL="285750" marR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tr-TR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Endemik bölgede</a:t>
            </a:r>
            <a:r>
              <a:rPr kumimoji="0" lang="tr-TR" sz="2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bulunan ve solunum sistemi enfeksiyonu bulgularına sahip kişi ile 15 gün içinde temas</a:t>
            </a:r>
          </a:p>
          <a:p>
            <a:pPr marR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tr-TR" sz="2200" b="1" dirty="0" smtClean="0">
              <a:latin typeface="Arial" charset="0"/>
            </a:endParaRPr>
          </a:p>
          <a:p>
            <a:pPr marR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tr-TR" sz="2200" b="1" dirty="0" err="1" smtClean="0">
                <a:latin typeface="Arial" charset="0"/>
              </a:rPr>
              <a:t>İ</a:t>
            </a:r>
            <a:r>
              <a:rPr lang="tr-TR" sz="2200" b="1" baseline="0" dirty="0" err="1" smtClean="0">
                <a:latin typeface="Arial" charset="0"/>
              </a:rPr>
              <a:t>nfluenza</a:t>
            </a:r>
            <a:r>
              <a:rPr lang="tr-TR" sz="2200" b="1" baseline="0" dirty="0" smtClean="0">
                <a:latin typeface="Arial" charset="0"/>
              </a:rPr>
              <a:t> A H7N9</a:t>
            </a:r>
          </a:p>
          <a:p>
            <a:pPr marL="285750" marR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tr-TR" sz="2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Son 10 </a:t>
            </a:r>
            <a:r>
              <a:rPr kumimoji="0" lang="tr-TR" sz="2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gün içinde </a:t>
            </a:r>
            <a:r>
              <a:rPr kumimoji="0" lang="tr-TR" sz="2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Çin’de bulunma</a:t>
            </a:r>
            <a:endParaRPr lang="tr-TR" sz="2200" dirty="0">
              <a:latin typeface="Arial" charset="0"/>
            </a:endParaRPr>
          </a:p>
          <a:p>
            <a:pPr marR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tr-TR" sz="22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R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tr-TR" sz="2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Farklı </a:t>
            </a:r>
            <a:r>
              <a:rPr kumimoji="0" lang="tr-TR" sz="2200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influenza</a:t>
            </a:r>
            <a:r>
              <a:rPr kumimoji="0" lang="tr-TR" sz="2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virüsleri ile </a:t>
            </a:r>
            <a:r>
              <a:rPr kumimoji="0" lang="tr-TR" sz="2200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pnömoni</a:t>
            </a:r>
            <a:endParaRPr kumimoji="0" lang="tr-TR" sz="2200" b="1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285750" marR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tr-TR" sz="2200" dirty="0" smtClean="0">
                <a:latin typeface="Arial" charset="0"/>
              </a:rPr>
              <a:t>Grip bulguları olan kişi ile 10 gün içinde temas</a:t>
            </a:r>
          </a:p>
          <a:p>
            <a:pPr marL="285750" marR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tr-TR" sz="2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Kanatlı hayvan üretim tesislerinde çalışma ve hasta kanatlılarla yakın temas</a:t>
            </a:r>
          </a:p>
        </p:txBody>
      </p:sp>
    </p:spTree>
    <p:extLst>
      <p:ext uri="{BB962C8B-B14F-4D97-AF65-F5344CB8AC3E}">
        <p14:creationId xmlns="" xmlns:p14="http://schemas.microsoft.com/office/powerpoint/2010/main" val="397256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6552728" cy="1152128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Değiştirici Faktör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B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ulunmayan Hastalarda Tedavi</a:t>
            </a:r>
            <a:endParaRPr lang="tr-TR" sz="32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04793031"/>
              </p:ext>
            </p:extLst>
          </p:nvPr>
        </p:nvGraphicFramePr>
        <p:xfrm>
          <a:off x="0" y="1504528"/>
          <a:ext cx="864096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05888" y="6350168"/>
            <a:ext cx="538112" cy="431632"/>
          </a:xfrm>
        </p:spPr>
        <p:txBody>
          <a:bodyPr/>
          <a:lstStyle/>
          <a:p>
            <a:fld id="{F6631D1C-AA9A-B744-8CBE-382453B90FB3}" type="slidenum">
              <a:rPr lang="en-US" altLang="tr-TR" sz="1800" smtClean="0">
                <a:solidFill>
                  <a:schemeClr val="tx1"/>
                </a:solidFill>
              </a:rPr>
              <a:pPr/>
              <a:t>22</a:t>
            </a:fld>
            <a:endParaRPr lang="en-US" altLang="tr-TR" sz="1800" dirty="0">
              <a:solidFill>
                <a:schemeClr val="tx1"/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5580112" y="5373216"/>
            <a:ext cx="3491880" cy="954107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tr-TR" sz="1400" dirty="0">
                <a:solidFill>
                  <a:schemeClr val="bg1"/>
                </a:solidFill>
              </a:rPr>
              <a:t>Sonuçlara aynı gün içinde ulaşabilen hastalarda CRP normal ve klinik durum iyiyse  etken </a:t>
            </a:r>
            <a:r>
              <a:rPr lang="tr-TR" sz="1400" dirty="0" err="1">
                <a:solidFill>
                  <a:schemeClr val="bg1"/>
                </a:solidFill>
              </a:rPr>
              <a:t>viral</a:t>
            </a:r>
            <a:r>
              <a:rPr lang="tr-TR" sz="1400" dirty="0">
                <a:solidFill>
                  <a:schemeClr val="bg1"/>
                </a:solidFill>
              </a:rPr>
              <a:t> olabilir. </a:t>
            </a:r>
            <a:r>
              <a:rPr lang="tr-TR" sz="1400" dirty="0" smtClean="0">
                <a:solidFill>
                  <a:schemeClr val="bg1"/>
                </a:solidFill>
              </a:rPr>
              <a:t>Günlük </a:t>
            </a:r>
            <a:r>
              <a:rPr lang="tr-TR" sz="1400" dirty="0">
                <a:solidFill>
                  <a:schemeClr val="bg1"/>
                </a:solidFill>
              </a:rPr>
              <a:t>hasta izlemi ile antibiyotik tedavisi </a:t>
            </a:r>
            <a:r>
              <a:rPr lang="tr-TR" sz="1400" dirty="0" smtClean="0">
                <a:solidFill>
                  <a:schemeClr val="bg1"/>
                </a:solidFill>
              </a:rPr>
              <a:t>ertelenmelidir.</a:t>
            </a:r>
            <a:endParaRPr lang="tr-T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922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87152" y="116632"/>
            <a:ext cx="8153400" cy="650438"/>
          </a:xfrm>
        </p:spPr>
        <p:txBody>
          <a:bodyPr/>
          <a:lstStyle/>
          <a:p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Değiştirici Faktör </a:t>
            </a:r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O</a:t>
            </a:r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lan </a:t>
            </a:r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H</a:t>
            </a:r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astalarda </a:t>
            </a:r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E</a:t>
            </a:r>
            <a:r>
              <a:rPr lang="tr-TR" sz="30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tkenler</a:t>
            </a:r>
            <a:endParaRPr lang="tr-TR" sz="30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788024" y="1171640"/>
            <a:ext cx="4355976" cy="56612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200" b="1" dirty="0" smtClean="0">
                <a:solidFill>
                  <a:srgbClr val="FF0000"/>
                </a:solidFill>
              </a:rPr>
              <a:t>      ETKENLER</a:t>
            </a:r>
          </a:p>
          <a:p>
            <a:pPr lvl="1">
              <a:buClr>
                <a:srgbClr val="C00000"/>
              </a:buClr>
            </a:pPr>
            <a:r>
              <a:rPr lang="tr-TR" sz="2200" i="1" dirty="0" err="1"/>
              <a:t>Streptococcus</a:t>
            </a:r>
            <a:r>
              <a:rPr lang="tr-TR" sz="2200" i="1" dirty="0"/>
              <a:t> </a:t>
            </a:r>
            <a:r>
              <a:rPr lang="tr-TR" sz="2200" i="1" dirty="0" err="1"/>
              <a:t>pneumoniae</a:t>
            </a:r>
            <a:r>
              <a:rPr lang="tr-TR" sz="2200" i="1" dirty="0"/>
              <a:t> </a:t>
            </a:r>
          </a:p>
          <a:p>
            <a:pPr lvl="1">
              <a:buClr>
                <a:srgbClr val="C00000"/>
              </a:buClr>
            </a:pPr>
            <a:r>
              <a:rPr lang="tr-TR" sz="2200" i="1" dirty="0" err="1"/>
              <a:t>Mycoplasma</a:t>
            </a:r>
            <a:r>
              <a:rPr lang="tr-TR" sz="2200" i="1" dirty="0"/>
              <a:t> </a:t>
            </a:r>
            <a:r>
              <a:rPr lang="tr-TR" sz="2200" i="1" dirty="0" err="1"/>
              <a:t>pneumoniae</a:t>
            </a:r>
            <a:r>
              <a:rPr lang="tr-TR" sz="2200" i="1" dirty="0"/>
              <a:t> </a:t>
            </a:r>
          </a:p>
          <a:p>
            <a:pPr lvl="1">
              <a:buClr>
                <a:srgbClr val="C00000"/>
              </a:buClr>
            </a:pPr>
            <a:r>
              <a:rPr lang="tr-TR" sz="2200" i="1" dirty="0" err="1"/>
              <a:t>Haemophilus</a:t>
            </a:r>
            <a:r>
              <a:rPr lang="tr-TR" sz="2200" i="1" dirty="0"/>
              <a:t> </a:t>
            </a:r>
            <a:r>
              <a:rPr lang="tr-TR" sz="2200" i="1" dirty="0" err="1"/>
              <a:t>influenzae</a:t>
            </a:r>
            <a:r>
              <a:rPr lang="tr-TR" sz="2200" i="1" dirty="0"/>
              <a:t> </a:t>
            </a:r>
          </a:p>
          <a:p>
            <a:pPr lvl="1">
              <a:buClr>
                <a:srgbClr val="C00000"/>
              </a:buClr>
            </a:pPr>
            <a:r>
              <a:rPr lang="tr-TR" sz="2200" i="1" dirty="0" err="1"/>
              <a:t>Chlamydophila</a:t>
            </a:r>
            <a:r>
              <a:rPr lang="tr-TR" sz="2200" i="1" dirty="0"/>
              <a:t> </a:t>
            </a:r>
            <a:r>
              <a:rPr lang="tr-TR" sz="2200" i="1" dirty="0" err="1"/>
              <a:t>pneumoniae</a:t>
            </a:r>
            <a:r>
              <a:rPr lang="tr-TR" sz="2200" i="1" dirty="0"/>
              <a:t> </a:t>
            </a:r>
          </a:p>
          <a:p>
            <a:pPr lvl="1">
              <a:buClr>
                <a:srgbClr val="C00000"/>
              </a:buClr>
            </a:pPr>
            <a:r>
              <a:rPr lang="tr-TR" sz="2200" dirty="0" err="1"/>
              <a:t>Respiratuvar</a:t>
            </a:r>
            <a:r>
              <a:rPr lang="tr-TR" sz="2200" dirty="0"/>
              <a:t> </a:t>
            </a:r>
            <a:r>
              <a:rPr lang="tr-TR" sz="2200" dirty="0" err="1"/>
              <a:t>virusler</a:t>
            </a:r>
            <a:r>
              <a:rPr lang="tr-TR" sz="2200" dirty="0"/>
              <a:t> (</a:t>
            </a:r>
            <a:r>
              <a:rPr lang="tr-TR" sz="2200" dirty="0" err="1"/>
              <a:t>İnfluenza</a:t>
            </a:r>
            <a:r>
              <a:rPr lang="tr-TR" sz="2200" dirty="0"/>
              <a:t> A </a:t>
            </a:r>
            <a:r>
              <a:rPr lang="tr-TR" sz="2200" dirty="0" err="1"/>
              <a:t>and</a:t>
            </a:r>
            <a:r>
              <a:rPr lang="tr-TR" sz="2200" dirty="0"/>
              <a:t> B, </a:t>
            </a:r>
            <a:r>
              <a:rPr lang="tr-TR" sz="2200" dirty="0" err="1"/>
              <a:t>adenovirus</a:t>
            </a:r>
            <a:r>
              <a:rPr lang="tr-TR" sz="2200" dirty="0"/>
              <a:t>, </a:t>
            </a:r>
            <a:r>
              <a:rPr lang="tr-TR" sz="2200" dirty="0" err="1"/>
              <a:t>Respiratuvar</a:t>
            </a:r>
            <a:r>
              <a:rPr lang="tr-TR" sz="2200" dirty="0"/>
              <a:t> </a:t>
            </a:r>
            <a:r>
              <a:rPr lang="tr-TR" sz="2200" dirty="0" err="1"/>
              <a:t>sinsityalvirus</a:t>
            </a:r>
            <a:r>
              <a:rPr lang="tr-TR" sz="2200" dirty="0"/>
              <a:t>, </a:t>
            </a:r>
            <a:r>
              <a:rPr lang="tr-TR" sz="2200" dirty="0" err="1"/>
              <a:t>parainfluenza</a:t>
            </a:r>
            <a:r>
              <a:rPr lang="tr-TR" sz="2200" dirty="0" smtClean="0"/>
              <a:t>)</a:t>
            </a:r>
          </a:p>
          <a:p>
            <a:pPr lvl="1">
              <a:buClr>
                <a:srgbClr val="C00000"/>
              </a:buClr>
            </a:pPr>
            <a:r>
              <a:rPr lang="tr-TR" sz="2200" dirty="0" err="1" smtClean="0"/>
              <a:t>Enterik</a:t>
            </a:r>
            <a:r>
              <a:rPr lang="tr-TR" sz="2200" dirty="0" smtClean="0"/>
              <a:t> gram negatif basiller</a:t>
            </a:r>
          </a:p>
          <a:p>
            <a:pPr lvl="1">
              <a:buClr>
                <a:srgbClr val="C00000"/>
              </a:buClr>
            </a:pPr>
            <a:r>
              <a:rPr lang="tr-TR" sz="2200" i="1" dirty="0" err="1" smtClean="0"/>
              <a:t>Pseudomonas</a:t>
            </a:r>
            <a:r>
              <a:rPr lang="tr-TR" sz="2200" i="1" dirty="0" smtClean="0"/>
              <a:t> </a:t>
            </a:r>
            <a:r>
              <a:rPr lang="tr-TR" sz="2200" i="1" dirty="0" err="1" smtClean="0"/>
              <a:t>aeruginosa</a:t>
            </a:r>
            <a:r>
              <a:rPr lang="tr-TR" sz="2200" i="1" dirty="0" smtClean="0"/>
              <a:t> </a:t>
            </a:r>
          </a:p>
          <a:p>
            <a:pPr lvl="1">
              <a:buClr>
                <a:srgbClr val="C00000"/>
              </a:buClr>
            </a:pPr>
            <a:r>
              <a:rPr lang="tr-TR" sz="2200" i="1" dirty="0" smtClean="0"/>
              <a:t>....</a:t>
            </a:r>
            <a:endParaRPr lang="tr-TR" sz="2200" i="1" dirty="0"/>
          </a:p>
          <a:p>
            <a:endParaRPr lang="tr-TR" sz="2200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76456" y="6313512"/>
            <a:ext cx="576064" cy="544488"/>
          </a:xfrm>
        </p:spPr>
        <p:txBody>
          <a:bodyPr/>
          <a:lstStyle/>
          <a:p>
            <a:fld id="{F6631D1C-AA9A-B744-8CBE-382453B90FB3}" type="slidenum">
              <a:rPr lang="en-US" altLang="tr-TR" sz="1600" smtClean="0">
                <a:solidFill>
                  <a:schemeClr val="tx1"/>
                </a:solidFill>
              </a:rPr>
              <a:pPr/>
              <a:t>23</a:t>
            </a:fld>
            <a:endParaRPr lang="en-US" altLang="tr-TR" sz="1600" dirty="0">
              <a:solidFill>
                <a:schemeClr val="tx1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9919" y="1143040"/>
            <a:ext cx="3797300" cy="522081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 bwMode="auto">
          <a:xfrm>
            <a:off x="4207219" y="2636912"/>
            <a:ext cx="1089682" cy="864096"/>
          </a:xfrm>
          <a:prstGeom prst="ellipse">
            <a:avLst/>
          </a:prstGeom>
          <a:solidFill>
            <a:srgbClr val="C00000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r-TR" sz="2400" b="1" dirty="0" smtClean="0">
                <a:solidFill>
                  <a:schemeClr val="bg1"/>
                </a:solidFill>
              </a:rPr>
              <a:t>VAR</a:t>
            </a:r>
            <a:endParaRPr kumimoji="0" lang="tr-T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728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31640" y="501959"/>
            <a:ext cx="6264696" cy="766801"/>
          </a:xfrm>
        </p:spPr>
        <p:txBody>
          <a:bodyPr/>
          <a:lstStyle/>
          <a:p>
            <a:pPr algn="l"/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Değiştirici </a:t>
            </a:r>
            <a:r>
              <a:rPr lang="tr-TR" sz="3200" dirty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F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aktör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V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arlığında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/>
            </a:r>
            <a:b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</a:b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Etkenler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ve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Tedavi</a:t>
            </a:r>
            <a:endParaRPr lang="tr-TR" sz="32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Slayt Numarası Yer Tutucusu 2"/>
          <p:cNvSpPr>
            <a:spLocks noGrp="1"/>
          </p:cNvSpPr>
          <p:nvPr>
            <p:ph type="sldNum" sz="quarter" idx="12"/>
          </p:nvPr>
        </p:nvSpPr>
        <p:spPr>
          <a:xfrm>
            <a:off x="8676456" y="6270898"/>
            <a:ext cx="504056" cy="542478"/>
          </a:xfrm>
        </p:spPr>
        <p:txBody>
          <a:bodyPr/>
          <a:lstStyle/>
          <a:p>
            <a:fld id="{B0452A10-B757-ED49-A7FD-892B87798C72}" type="slidenum">
              <a:rPr lang="en-US" altLang="tr-TR" sz="1600" smtClean="0"/>
              <a:pPr/>
              <a:t>24</a:t>
            </a:fld>
            <a:endParaRPr lang="en-US" altLang="tr-TR" sz="1600"/>
          </a:p>
        </p:txBody>
      </p:sp>
      <p:sp>
        <p:nvSpPr>
          <p:cNvPr id="4" name="Yuvarlatılmış Dikdörtgen 3"/>
          <p:cNvSpPr/>
          <p:nvPr/>
        </p:nvSpPr>
        <p:spPr bwMode="auto">
          <a:xfrm>
            <a:off x="2045568" y="1433598"/>
            <a:ext cx="5118720" cy="929035"/>
          </a:xfrm>
          <a:prstGeom prst="roundRect">
            <a:avLst/>
          </a:prstGeom>
          <a:solidFill>
            <a:srgbClr val="0070C0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Değiştirici faktörler mevcut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r-TR" sz="2800" dirty="0" smtClean="0">
                <a:solidFill>
                  <a:schemeClr val="bg1"/>
                </a:solidFill>
                <a:latin typeface="Arial" charset="0"/>
              </a:rPr>
              <a:t>CURB-65 </a:t>
            </a:r>
            <a:r>
              <a:rPr lang="tr-TR" sz="2800" dirty="0" smtClean="0">
                <a:solidFill>
                  <a:schemeClr val="bg1"/>
                </a:solidFill>
                <a:latin typeface="Arial" charset="0"/>
              </a:rPr>
              <a:t>&lt; 2</a:t>
            </a:r>
            <a:endParaRPr kumimoji="0" lang="tr-T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5" name="Yuvarlatılmış Dikdörtgen 4"/>
          <p:cNvSpPr/>
          <p:nvPr/>
        </p:nvSpPr>
        <p:spPr bwMode="auto">
          <a:xfrm>
            <a:off x="2483768" y="2422978"/>
            <a:ext cx="4248472" cy="2736304"/>
          </a:xfrm>
          <a:prstGeom prst="roundRect">
            <a:avLst/>
          </a:prstGeom>
          <a:solidFill>
            <a:srgbClr val="00602B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rPr>
              <a:t>Etkenler:</a:t>
            </a:r>
          </a:p>
          <a:p>
            <a:pPr lvl="1"/>
            <a:r>
              <a:rPr lang="tr-TR" i="1" dirty="0" err="1">
                <a:solidFill>
                  <a:schemeClr val="bg1"/>
                </a:solidFill>
              </a:rPr>
              <a:t>Streptococcus</a:t>
            </a:r>
            <a:r>
              <a:rPr lang="tr-TR" i="1" dirty="0">
                <a:solidFill>
                  <a:schemeClr val="bg1"/>
                </a:solidFill>
              </a:rPr>
              <a:t> </a:t>
            </a:r>
            <a:r>
              <a:rPr lang="tr-TR" i="1" dirty="0" err="1">
                <a:solidFill>
                  <a:schemeClr val="bg1"/>
                </a:solidFill>
              </a:rPr>
              <a:t>pneumoniae</a:t>
            </a:r>
            <a:r>
              <a:rPr lang="tr-TR" i="1" dirty="0">
                <a:solidFill>
                  <a:schemeClr val="bg1"/>
                </a:solidFill>
              </a:rPr>
              <a:t> </a:t>
            </a:r>
          </a:p>
          <a:p>
            <a:pPr lvl="1"/>
            <a:r>
              <a:rPr lang="tr-TR" i="1" dirty="0" err="1">
                <a:solidFill>
                  <a:schemeClr val="bg1"/>
                </a:solidFill>
              </a:rPr>
              <a:t>Mycoplasma</a:t>
            </a:r>
            <a:r>
              <a:rPr lang="tr-TR" i="1" dirty="0">
                <a:solidFill>
                  <a:schemeClr val="bg1"/>
                </a:solidFill>
              </a:rPr>
              <a:t> </a:t>
            </a:r>
            <a:r>
              <a:rPr lang="tr-TR" i="1" dirty="0" err="1">
                <a:solidFill>
                  <a:schemeClr val="bg1"/>
                </a:solidFill>
              </a:rPr>
              <a:t>pneumoniae</a:t>
            </a:r>
            <a:r>
              <a:rPr lang="tr-TR" i="1" dirty="0">
                <a:solidFill>
                  <a:schemeClr val="bg1"/>
                </a:solidFill>
              </a:rPr>
              <a:t> </a:t>
            </a:r>
          </a:p>
          <a:p>
            <a:pPr lvl="1"/>
            <a:r>
              <a:rPr lang="tr-TR" i="1" dirty="0" err="1">
                <a:solidFill>
                  <a:schemeClr val="bg1"/>
                </a:solidFill>
              </a:rPr>
              <a:t>Haemophilus</a:t>
            </a:r>
            <a:r>
              <a:rPr lang="tr-TR" i="1" dirty="0">
                <a:solidFill>
                  <a:schemeClr val="bg1"/>
                </a:solidFill>
              </a:rPr>
              <a:t> </a:t>
            </a:r>
            <a:r>
              <a:rPr lang="tr-TR" i="1" dirty="0" err="1">
                <a:solidFill>
                  <a:schemeClr val="bg1"/>
                </a:solidFill>
              </a:rPr>
              <a:t>influenzae</a:t>
            </a:r>
            <a:r>
              <a:rPr lang="tr-TR" i="1" dirty="0">
                <a:solidFill>
                  <a:schemeClr val="bg1"/>
                </a:solidFill>
              </a:rPr>
              <a:t> </a:t>
            </a:r>
          </a:p>
          <a:p>
            <a:pPr lvl="1"/>
            <a:r>
              <a:rPr lang="tr-TR" i="1" dirty="0" err="1">
                <a:solidFill>
                  <a:schemeClr val="bg1"/>
                </a:solidFill>
              </a:rPr>
              <a:t>Chlamydophila</a:t>
            </a:r>
            <a:r>
              <a:rPr lang="tr-TR" i="1" dirty="0">
                <a:solidFill>
                  <a:schemeClr val="bg1"/>
                </a:solidFill>
              </a:rPr>
              <a:t> </a:t>
            </a:r>
            <a:r>
              <a:rPr lang="tr-TR" i="1" dirty="0" err="1">
                <a:solidFill>
                  <a:schemeClr val="bg1"/>
                </a:solidFill>
              </a:rPr>
              <a:t>pneumoniae</a:t>
            </a:r>
            <a:r>
              <a:rPr lang="tr-TR" i="1" dirty="0">
                <a:solidFill>
                  <a:schemeClr val="bg1"/>
                </a:solidFill>
              </a:rPr>
              <a:t> </a:t>
            </a:r>
          </a:p>
          <a:p>
            <a:pPr lvl="1"/>
            <a:r>
              <a:rPr lang="tr-TR" dirty="0" err="1">
                <a:solidFill>
                  <a:schemeClr val="bg1"/>
                </a:solidFill>
              </a:rPr>
              <a:t>Respiratuvar</a:t>
            </a:r>
            <a:r>
              <a:rPr lang="tr-TR" dirty="0">
                <a:solidFill>
                  <a:schemeClr val="bg1"/>
                </a:solidFill>
              </a:rPr>
              <a:t> </a:t>
            </a:r>
            <a:r>
              <a:rPr lang="tr-TR" dirty="0" err="1">
                <a:solidFill>
                  <a:schemeClr val="bg1"/>
                </a:solidFill>
              </a:rPr>
              <a:t>virusler</a:t>
            </a:r>
            <a:r>
              <a:rPr lang="tr-TR" dirty="0">
                <a:solidFill>
                  <a:schemeClr val="bg1"/>
                </a:solidFill>
              </a:rPr>
              <a:t> </a:t>
            </a:r>
            <a:endParaRPr lang="tr-TR" dirty="0" smtClean="0">
              <a:solidFill>
                <a:schemeClr val="bg1"/>
              </a:solidFill>
            </a:endParaRPr>
          </a:p>
          <a:p>
            <a:pPr lvl="1"/>
            <a:r>
              <a:rPr lang="tr-TR" dirty="0" err="1" smtClean="0">
                <a:solidFill>
                  <a:schemeClr val="bg1"/>
                </a:solidFill>
              </a:rPr>
              <a:t>Enterik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>
                <a:solidFill>
                  <a:schemeClr val="bg1"/>
                </a:solidFill>
              </a:rPr>
              <a:t>gram negatif </a:t>
            </a:r>
            <a:r>
              <a:rPr lang="tr-TR" dirty="0" smtClean="0">
                <a:solidFill>
                  <a:schemeClr val="bg1"/>
                </a:solidFill>
              </a:rPr>
              <a:t>basiller</a:t>
            </a:r>
          </a:p>
          <a:p>
            <a:pPr lvl="1"/>
            <a:r>
              <a:rPr lang="tr-TR" dirty="0" smtClean="0">
                <a:solidFill>
                  <a:schemeClr val="bg1"/>
                </a:solidFill>
              </a:rPr>
              <a:t>Karma enfeksiyonlar</a:t>
            </a:r>
            <a:endParaRPr lang="tr-TR" dirty="0">
              <a:solidFill>
                <a:schemeClr val="bg1"/>
              </a:solidFill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6" name="Yuvarlatılmış Dikdörtgen 5"/>
          <p:cNvSpPr/>
          <p:nvPr/>
        </p:nvSpPr>
        <p:spPr bwMode="auto">
          <a:xfrm>
            <a:off x="937692" y="5229200"/>
            <a:ext cx="7344816" cy="1233712"/>
          </a:xfrm>
          <a:prstGeom prst="roundRect">
            <a:avLst/>
          </a:prstGeom>
          <a:solidFill>
            <a:srgbClr val="C00000"/>
          </a:solidFill>
          <a:ln w="12700" cap="sq" cmpd="sng" algn="ctr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tr-TR" sz="2400" dirty="0" err="1" smtClean="0">
                <a:solidFill>
                  <a:schemeClr val="bg1"/>
                </a:solidFill>
              </a:rPr>
              <a:t>Amoksisilin+klavulanat</a:t>
            </a:r>
            <a:r>
              <a:rPr lang="tr-TR" sz="2400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tr-TR" sz="2400" dirty="0" smtClean="0">
                <a:solidFill>
                  <a:schemeClr val="bg1"/>
                </a:solidFill>
              </a:rPr>
              <a:t>±</a:t>
            </a:r>
            <a:r>
              <a:rPr lang="tr-TR" sz="2400" dirty="0">
                <a:solidFill>
                  <a:schemeClr val="bg1"/>
                </a:solidFill>
              </a:rPr>
              <a:t/>
            </a:r>
            <a:br>
              <a:rPr lang="tr-TR" sz="2400" dirty="0">
                <a:solidFill>
                  <a:schemeClr val="bg1"/>
                </a:solidFill>
              </a:rPr>
            </a:br>
            <a:r>
              <a:rPr lang="tr-TR" sz="2400" dirty="0" err="1">
                <a:solidFill>
                  <a:schemeClr val="bg1"/>
                </a:solidFill>
              </a:rPr>
              <a:t>Makrolid</a:t>
            </a:r>
            <a:r>
              <a:rPr lang="tr-TR" sz="2400" dirty="0">
                <a:solidFill>
                  <a:schemeClr val="bg1"/>
                </a:solidFill>
              </a:rPr>
              <a:t> veya </a:t>
            </a:r>
            <a:r>
              <a:rPr lang="tr-TR" sz="2400" dirty="0" err="1">
                <a:solidFill>
                  <a:schemeClr val="bg1"/>
                </a:solidFill>
              </a:rPr>
              <a:t>Doksisiklin</a:t>
            </a:r>
            <a:r>
              <a:rPr lang="tr-TR" sz="2400" dirty="0">
                <a:solidFill>
                  <a:schemeClr val="bg1"/>
                </a:solidFill>
              </a:rPr>
              <a:t> </a:t>
            </a:r>
            <a:endParaRPr lang="tr-TR" sz="24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716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0"/>
            <a:ext cx="7239000" cy="764704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Tedavide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Dikkat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E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dilecek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K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onular-1</a:t>
            </a:r>
            <a:endParaRPr lang="tr-TR" sz="32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45109" y="1340768"/>
            <a:ext cx="8668411" cy="5134880"/>
          </a:xfrm>
        </p:spPr>
        <p:txBody>
          <a:bodyPr/>
          <a:lstStyle/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Antibiyotikler reçete edilirken çalışılan bölgede referans bir laboratuvar varsa yerel duyarlılık sonuçlarına önem </a:t>
            </a:r>
            <a:r>
              <a:rPr lang="tr-TR" sz="2400" dirty="0" smtClean="0">
                <a:solidFill>
                  <a:schemeClr val="tx1"/>
                </a:solidFill>
              </a:rPr>
              <a:t>verilmelidir.</a:t>
            </a:r>
            <a:endParaRPr lang="tr-TR" sz="2400" dirty="0" smtClean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Tedaviye başlamak için süre 4 saati geçmemelidir.</a:t>
            </a:r>
          </a:p>
          <a:p>
            <a:pPr>
              <a:buClr>
                <a:srgbClr val="C00000"/>
              </a:buClr>
            </a:pPr>
            <a:r>
              <a:rPr lang="tr-TR" sz="2400" dirty="0" err="1" smtClean="0">
                <a:solidFill>
                  <a:schemeClr val="tx1"/>
                </a:solidFill>
              </a:rPr>
              <a:t>Makrolidler</a:t>
            </a:r>
            <a:r>
              <a:rPr lang="tr-TR" sz="2400" dirty="0" smtClean="0">
                <a:solidFill>
                  <a:schemeClr val="tx1"/>
                </a:solidFill>
              </a:rPr>
              <a:t> direnç oranının yüksek olduğu bölgelerde </a:t>
            </a:r>
            <a:r>
              <a:rPr lang="tr-TR" sz="2400" dirty="0" err="1" smtClean="0">
                <a:solidFill>
                  <a:schemeClr val="tx1"/>
                </a:solidFill>
              </a:rPr>
              <a:t>pnömokok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pnömonisi</a:t>
            </a:r>
            <a:r>
              <a:rPr lang="tr-TR" sz="2400" dirty="0" smtClean="0">
                <a:solidFill>
                  <a:schemeClr val="tx1"/>
                </a:solidFill>
              </a:rPr>
              <a:t> tedavisinde dikkatle kullanılmalıdırlar.</a:t>
            </a:r>
          </a:p>
          <a:p>
            <a:pPr>
              <a:buClr>
                <a:srgbClr val="C00000"/>
              </a:buClr>
            </a:pPr>
            <a:r>
              <a:rPr lang="tr-TR" sz="2400" dirty="0" err="1" smtClean="0">
                <a:solidFill>
                  <a:schemeClr val="tx1"/>
                </a:solidFill>
              </a:rPr>
              <a:t>İntramüsküler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prokain</a:t>
            </a:r>
            <a:r>
              <a:rPr lang="tr-TR" sz="2400" dirty="0" smtClean="0">
                <a:solidFill>
                  <a:schemeClr val="tx1"/>
                </a:solidFill>
              </a:rPr>
              <a:t> penisilin yeterli serum konsantrasyonuna ulaşmadığı için </a:t>
            </a:r>
            <a:r>
              <a:rPr lang="tr-TR" sz="2400" dirty="0" err="1" smtClean="0">
                <a:solidFill>
                  <a:schemeClr val="tx1"/>
                </a:solidFill>
              </a:rPr>
              <a:t>bakteriyemi</a:t>
            </a:r>
            <a:r>
              <a:rPr lang="tr-TR" sz="2400" dirty="0" smtClean="0">
                <a:solidFill>
                  <a:schemeClr val="tx1"/>
                </a:solidFill>
              </a:rPr>
              <a:t> ile seyreden </a:t>
            </a:r>
            <a:r>
              <a:rPr lang="tr-TR" sz="2400" dirty="0" err="1" smtClean="0">
                <a:solidFill>
                  <a:schemeClr val="tx1"/>
                </a:solidFill>
              </a:rPr>
              <a:t>pnömokok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pnömonisinde</a:t>
            </a:r>
            <a:r>
              <a:rPr lang="tr-TR" sz="2400" dirty="0" smtClean="0">
                <a:solidFill>
                  <a:schemeClr val="tx1"/>
                </a:solidFill>
              </a:rPr>
              <a:t> yeterli olmayabilir.</a:t>
            </a: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Tedavi 48-72 saat sonunda yeniden </a:t>
            </a:r>
            <a:r>
              <a:rPr lang="tr-TR" sz="2400" dirty="0" smtClean="0">
                <a:solidFill>
                  <a:schemeClr val="tx1"/>
                </a:solidFill>
              </a:rPr>
              <a:t>değerlendirilmelidir.</a:t>
            </a:r>
            <a:endParaRPr lang="tr-TR" sz="2400" dirty="0" smtClean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400" dirty="0" err="1" smtClean="0">
                <a:solidFill>
                  <a:schemeClr val="tx1"/>
                </a:solidFill>
              </a:rPr>
              <a:t>Amoksisilin</a:t>
            </a:r>
            <a:r>
              <a:rPr lang="tr-TR" sz="2400" dirty="0" smtClean="0">
                <a:solidFill>
                  <a:schemeClr val="tx1"/>
                </a:solidFill>
              </a:rPr>
              <a:t> tedavisine yanıt vermeyen olgularda </a:t>
            </a:r>
            <a:r>
              <a:rPr lang="tr-TR" sz="2400" dirty="0" err="1" smtClean="0">
                <a:solidFill>
                  <a:schemeClr val="tx1"/>
                </a:solidFill>
              </a:rPr>
              <a:t>atipik</a:t>
            </a:r>
            <a:r>
              <a:rPr lang="tr-TR" sz="2400" dirty="0" smtClean="0">
                <a:solidFill>
                  <a:schemeClr val="tx1"/>
                </a:solidFill>
              </a:rPr>
              <a:t> bakteri enfeksiyonu düşünülerek </a:t>
            </a:r>
            <a:r>
              <a:rPr lang="tr-TR" sz="2400" dirty="0" err="1" smtClean="0">
                <a:solidFill>
                  <a:schemeClr val="tx1"/>
                </a:solidFill>
              </a:rPr>
              <a:t>makrolid</a:t>
            </a:r>
            <a:r>
              <a:rPr lang="tr-TR" sz="2400" dirty="0" smtClean="0">
                <a:solidFill>
                  <a:schemeClr val="tx1"/>
                </a:solidFill>
              </a:rPr>
              <a:t> tedavisine geçilebilir.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714408" y="6268888"/>
            <a:ext cx="610120" cy="544488"/>
          </a:xfrm>
        </p:spPr>
        <p:txBody>
          <a:bodyPr/>
          <a:lstStyle/>
          <a:p>
            <a:fld id="{F6631D1C-AA9A-B744-8CBE-382453B90FB3}" type="slidenum">
              <a:rPr lang="en-US" altLang="tr-TR" sz="1600" smtClean="0">
                <a:solidFill>
                  <a:schemeClr val="tx1"/>
                </a:solidFill>
              </a:rPr>
              <a:pPr/>
              <a:t>25</a:t>
            </a:fld>
            <a:endParaRPr lang="en-US" altLang="tr-TR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8782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-315416"/>
            <a:ext cx="7239000" cy="1080120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Tedavide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Dikkat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E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dilecek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K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onular-2</a:t>
            </a:r>
            <a:endParaRPr lang="tr-TR" sz="32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9552" y="1340768"/>
            <a:ext cx="8363272" cy="5134880"/>
          </a:xfrm>
        </p:spPr>
        <p:txBody>
          <a:bodyPr/>
          <a:lstStyle/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Radyolojik yanıt klinik yanıttan daha geç olacağı için komplikasyon düşünülmeyen hastalarda erken dönemde radyolojik kontrol önerilmez.</a:t>
            </a: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Gebelerde beta-</a:t>
            </a:r>
            <a:r>
              <a:rPr lang="tr-TR" sz="2400" dirty="0" err="1" smtClean="0">
                <a:solidFill>
                  <a:schemeClr val="tx1"/>
                </a:solidFill>
              </a:rPr>
              <a:t>laktam</a:t>
            </a:r>
            <a:r>
              <a:rPr lang="tr-TR" sz="2400" dirty="0" smtClean="0">
                <a:solidFill>
                  <a:schemeClr val="tx1"/>
                </a:solidFill>
              </a:rPr>
              <a:t> antibiyotiklerin kullanımı </a:t>
            </a:r>
            <a:r>
              <a:rPr lang="tr-TR" sz="2400" dirty="0" smtClean="0">
                <a:solidFill>
                  <a:schemeClr val="tx1"/>
                </a:solidFill>
              </a:rPr>
              <a:t>güvenlidir.</a:t>
            </a:r>
            <a:endParaRPr lang="tr-TR" sz="2400" dirty="0" smtClean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Gebelerde </a:t>
            </a:r>
            <a:r>
              <a:rPr lang="tr-TR" sz="2400" dirty="0" err="1" smtClean="0">
                <a:solidFill>
                  <a:schemeClr val="tx1"/>
                </a:solidFill>
              </a:rPr>
              <a:t>eritromisin</a:t>
            </a:r>
            <a:r>
              <a:rPr lang="tr-TR" sz="2400" dirty="0" smtClean="0">
                <a:solidFill>
                  <a:schemeClr val="tx1"/>
                </a:solidFill>
              </a:rPr>
              <a:t> “B” kategorisinde diğer </a:t>
            </a:r>
            <a:r>
              <a:rPr lang="tr-TR" sz="2400" dirty="0" err="1" smtClean="0">
                <a:solidFill>
                  <a:schemeClr val="tx1"/>
                </a:solidFill>
              </a:rPr>
              <a:t>makrolidler</a:t>
            </a:r>
            <a:r>
              <a:rPr lang="tr-TR" sz="2400" dirty="0" smtClean="0">
                <a:solidFill>
                  <a:schemeClr val="tx1"/>
                </a:solidFill>
              </a:rPr>
              <a:t> “C” kategorisinde yer alırlar.</a:t>
            </a:r>
          </a:p>
          <a:p>
            <a:pPr>
              <a:buClr>
                <a:srgbClr val="C00000"/>
              </a:buClr>
            </a:pPr>
            <a:r>
              <a:rPr lang="tr-TR" sz="2400" dirty="0" err="1" smtClean="0">
                <a:solidFill>
                  <a:schemeClr val="tx1"/>
                </a:solidFill>
              </a:rPr>
              <a:t>Ketolidler</a:t>
            </a:r>
            <a:r>
              <a:rPr lang="tr-TR" sz="2400" dirty="0" smtClean="0">
                <a:solidFill>
                  <a:schemeClr val="tx1"/>
                </a:solidFill>
              </a:rPr>
              <a:t> (</a:t>
            </a:r>
            <a:r>
              <a:rPr lang="tr-TR" sz="2400" dirty="0" err="1" smtClean="0">
                <a:solidFill>
                  <a:schemeClr val="tx1"/>
                </a:solidFill>
              </a:rPr>
              <a:t>telitromisin</a:t>
            </a:r>
            <a:r>
              <a:rPr lang="tr-TR" sz="2400" dirty="0" smtClean="0">
                <a:solidFill>
                  <a:schemeClr val="tx1"/>
                </a:solidFill>
              </a:rPr>
              <a:t>) kardiyak yan etkileri nedeniyle ön planda tedavi seçimi olmamalıdırlar.</a:t>
            </a:r>
          </a:p>
          <a:p>
            <a:pPr>
              <a:buClr>
                <a:srgbClr val="C00000"/>
              </a:buClr>
            </a:pPr>
            <a:r>
              <a:rPr lang="tr-TR" sz="2400" dirty="0" err="1" smtClean="0">
                <a:solidFill>
                  <a:schemeClr val="tx1"/>
                </a:solidFill>
              </a:rPr>
              <a:t>Respiratuvar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err="1" smtClean="0">
                <a:solidFill>
                  <a:schemeClr val="tx1"/>
                </a:solidFill>
              </a:rPr>
              <a:t>kinolonların</a:t>
            </a:r>
            <a:r>
              <a:rPr lang="tr-TR" sz="2400" dirty="0" smtClean="0">
                <a:solidFill>
                  <a:schemeClr val="tx1"/>
                </a:solidFill>
              </a:rPr>
              <a:t> yaygın kullanımından (</a:t>
            </a:r>
            <a:r>
              <a:rPr lang="tr-TR" sz="2400" dirty="0" err="1" smtClean="0">
                <a:solidFill>
                  <a:schemeClr val="tx1"/>
                </a:solidFill>
              </a:rPr>
              <a:t>levofloksasin</a:t>
            </a:r>
            <a:r>
              <a:rPr lang="tr-TR" sz="2400" dirty="0" smtClean="0">
                <a:solidFill>
                  <a:schemeClr val="tx1"/>
                </a:solidFill>
              </a:rPr>
              <a:t>, </a:t>
            </a:r>
            <a:r>
              <a:rPr lang="tr-TR" sz="2400" dirty="0" err="1" smtClean="0">
                <a:solidFill>
                  <a:schemeClr val="tx1"/>
                </a:solidFill>
              </a:rPr>
              <a:t>moksifloksasin</a:t>
            </a:r>
            <a:r>
              <a:rPr lang="tr-TR" sz="2400" dirty="0" smtClean="0">
                <a:solidFill>
                  <a:schemeClr val="tx1"/>
                </a:solidFill>
              </a:rPr>
              <a:t> ve </a:t>
            </a:r>
            <a:r>
              <a:rPr lang="tr-TR" sz="2400" dirty="0" err="1" smtClean="0">
                <a:solidFill>
                  <a:schemeClr val="tx1"/>
                </a:solidFill>
              </a:rPr>
              <a:t>gemifloksasin</a:t>
            </a:r>
            <a:r>
              <a:rPr lang="tr-TR" sz="2400" dirty="0" smtClean="0">
                <a:solidFill>
                  <a:schemeClr val="tx1"/>
                </a:solidFill>
              </a:rPr>
              <a:t>) </a:t>
            </a:r>
            <a:r>
              <a:rPr lang="tr-TR" sz="2400" dirty="0" smtClean="0">
                <a:solidFill>
                  <a:schemeClr val="tx1"/>
                </a:solidFill>
              </a:rPr>
              <a:t>mümkün olduğunca kaçınılmalıdır.</a:t>
            </a:r>
          </a:p>
          <a:p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714408" y="6309320"/>
            <a:ext cx="538112" cy="472480"/>
          </a:xfrm>
        </p:spPr>
        <p:txBody>
          <a:bodyPr/>
          <a:lstStyle/>
          <a:p>
            <a:fld id="{F6631D1C-AA9A-B744-8CBE-382453B90FB3}" type="slidenum">
              <a:rPr lang="en-US" altLang="tr-TR" sz="1600" b="1" smtClean="0">
                <a:solidFill>
                  <a:schemeClr val="tx1"/>
                </a:solidFill>
              </a:rPr>
              <a:pPr/>
              <a:t>26</a:t>
            </a:fld>
            <a:endParaRPr lang="en-US" altLang="tr-T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551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6552728" cy="648072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Tedavide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Dikkat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E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dilecek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K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onular-3</a:t>
            </a:r>
            <a:endParaRPr lang="tr-TR" sz="3200" dirty="0">
              <a:solidFill>
                <a:srgbClr val="FF0000"/>
              </a:solidFill>
              <a:latin typeface="+mn-lt"/>
              <a:ea typeface="Trebuchet MS" charset="-94"/>
              <a:cs typeface="Trebuchet MS" charset="-94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9552" y="1556792"/>
            <a:ext cx="8363272" cy="4392488"/>
          </a:xfrm>
        </p:spPr>
        <p:txBody>
          <a:bodyPr/>
          <a:lstStyle/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Tedavi </a:t>
            </a:r>
            <a:r>
              <a:rPr lang="tr-TR" sz="2400" dirty="0" smtClean="0">
                <a:solidFill>
                  <a:schemeClr val="tx1"/>
                </a:solidFill>
              </a:rPr>
              <a:t>süresine, </a:t>
            </a:r>
            <a:r>
              <a:rPr lang="tr-TR" sz="2400" dirty="0" smtClean="0">
                <a:solidFill>
                  <a:schemeClr val="tx1"/>
                </a:solidFill>
              </a:rPr>
              <a:t>klinik yanıta göre karar verilmelidir. Fakat hastane yatış </a:t>
            </a:r>
            <a:r>
              <a:rPr lang="tr-TR" sz="2400" dirty="0" err="1" smtClean="0">
                <a:solidFill>
                  <a:schemeClr val="tx1"/>
                </a:solidFill>
              </a:rPr>
              <a:t>endikasyonu</a:t>
            </a:r>
            <a:r>
              <a:rPr lang="tr-TR" sz="2400" dirty="0" smtClean="0">
                <a:solidFill>
                  <a:schemeClr val="tx1"/>
                </a:solidFill>
              </a:rPr>
              <a:t> olmayan hafif TKP olgularında </a:t>
            </a:r>
            <a:r>
              <a:rPr lang="tr-TR" sz="2400" u="sng" dirty="0" smtClean="0">
                <a:solidFill>
                  <a:schemeClr val="tx1"/>
                </a:solidFill>
              </a:rPr>
              <a:t>10 günden uzun süreli tedavi </a:t>
            </a:r>
            <a:r>
              <a:rPr lang="tr-TR" sz="2400" b="1" u="sng" dirty="0" smtClean="0">
                <a:solidFill>
                  <a:schemeClr val="tx1"/>
                </a:solidFill>
              </a:rPr>
              <a:t>verilmemelidir.</a:t>
            </a:r>
          </a:p>
          <a:p>
            <a:pPr>
              <a:buClr>
                <a:srgbClr val="C00000"/>
              </a:buClr>
            </a:pPr>
            <a:r>
              <a:rPr lang="tr-TR" sz="2400" dirty="0" smtClean="0">
                <a:solidFill>
                  <a:schemeClr val="tx1"/>
                </a:solidFill>
              </a:rPr>
              <a:t>Tedavi başlanan hastalarda antibiyotiklerin yan etkileri konusunda bilgi verilmeli ve özellikle hangi durumlarda acil olarak sağlık kurumuna başvurmaları gerektiği konusunda bilgi verilmelidir.</a:t>
            </a:r>
          </a:p>
          <a:p>
            <a:pPr>
              <a:buClr>
                <a:srgbClr val="C00000"/>
              </a:buClr>
            </a:pPr>
            <a:r>
              <a:rPr lang="tr-TR" sz="2400" dirty="0" err="1" smtClean="0">
                <a:solidFill>
                  <a:schemeClr val="tx1"/>
                </a:solidFill>
              </a:rPr>
              <a:t>TKP’de</a:t>
            </a:r>
            <a:r>
              <a:rPr lang="tr-TR" sz="2400" dirty="0" smtClean="0">
                <a:solidFill>
                  <a:schemeClr val="tx1"/>
                </a:solidFill>
              </a:rPr>
              <a:t> başarılı tedaviye rağmen “post-</a:t>
            </a:r>
            <a:r>
              <a:rPr lang="tr-TR" sz="2400" dirty="0" err="1" smtClean="0">
                <a:solidFill>
                  <a:schemeClr val="tx1"/>
                </a:solidFill>
              </a:rPr>
              <a:t>enflamatuvar</a:t>
            </a:r>
            <a:r>
              <a:rPr lang="tr-TR" sz="2400" dirty="0" smtClean="0">
                <a:solidFill>
                  <a:schemeClr val="tx1"/>
                </a:solidFill>
              </a:rPr>
              <a:t>” yanıt nedeniyle </a:t>
            </a:r>
            <a:r>
              <a:rPr lang="tr-TR" sz="2400" dirty="0" smtClean="0">
                <a:solidFill>
                  <a:schemeClr val="tx1"/>
                </a:solidFill>
              </a:rPr>
              <a:t>öksürüğün </a:t>
            </a:r>
            <a:r>
              <a:rPr lang="tr-TR" sz="2400" dirty="0" smtClean="0">
                <a:solidFill>
                  <a:schemeClr val="tx1"/>
                </a:solidFill>
              </a:rPr>
              <a:t>yanı sıra halsizlik gibi şikayetlerin süresinin uzayabileceği hastaya anlatılmalıdır.</a:t>
            </a:r>
          </a:p>
          <a:p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76456" y="6309320"/>
            <a:ext cx="504056" cy="460539"/>
          </a:xfrm>
        </p:spPr>
        <p:txBody>
          <a:bodyPr/>
          <a:lstStyle/>
          <a:p>
            <a:fld id="{F6631D1C-AA9A-B744-8CBE-382453B90FB3}" type="slidenum">
              <a:rPr lang="en-US" altLang="tr-TR" sz="1600" b="1" smtClean="0">
                <a:solidFill>
                  <a:schemeClr val="tx1"/>
                </a:solidFill>
              </a:rPr>
              <a:pPr/>
              <a:t>27</a:t>
            </a:fld>
            <a:endParaRPr lang="en-US" altLang="tr-T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4835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239000" cy="1080120"/>
          </a:xfrm>
        </p:spPr>
        <p:txBody>
          <a:bodyPr/>
          <a:lstStyle/>
          <a:p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Neden </a:t>
            </a:r>
            <a:r>
              <a:rPr lang="tr-TR" sz="3200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K</a:t>
            </a:r>
            <a:r>
              <a:rPr lang="tr-TR" sz="3200" dirty="0" err="1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inolon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K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ullanımından </a:t>
            </a:r>
            <a:b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</a:b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B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u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K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adar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K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açınmaya 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Ç</a:t>
            </a:r>
            <a:r>
              <a:rPr lang="tr-TR" sz="3200" dirty="0" smtClean="0">
                <a:solidFill>
                  <a:srgbClr val="FF0000"/>
                </a:solidFill>
                <a:latin typeface="+mn-lt"/>
                <a:ea typeface="Trebuchet MS" charset="-94"/>
                <a:cs typeface="Trebuchet MS" charset="-94"/>
              </a:rPr>
              <a:t>alışıyoruz</a:t>
            </a:r>
            <a:r>
              <a:rPr lang="tr-TR" sz="3200" dirty="0" smtClean="0">
                <a:solidFill>
                  <a:srgbClr val="FF0000"/>
                </a:solidFill>
                <a:latin typeface="+mn-lt"/>
              </a:rPr>
              <a:t>?</a:t>
            </a:r>
            <a:endParaRPr lang="tr-TR" sz="32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39552" y="1684784"/>
            <a:ext cx="8640960" cy="4624536"/>
          </a:xfrm>
        </p:spPr>
        <p:txBody>
          <a:bodyPr/>
          <a:lstStyle/>
          <a:p>
            <a:pPr>
              <a:buClr>
                <a:srgbClr val="C00000"/>
              </a:buClr>
            </a:pPr>
            <a:r>
              <a:rPr lang="tr-TR" sz="2800" dirty="0" smtClean="0">
                <a:solidFill>
                  <a:schemeClr val="tx1"/>
                </a:solidFill>
              </a:rPr>
              <a:t>Sadece kendilerine karşı değil diğer antibiyotiklere karşı da direnç gelişmesinde rol oynuyorlar.</a:t>
            </a:r>
          </a:p>
          <a:p>
            <a:pPr>
              <a:buClr>
                <a:srgbClr val="C00000"/>
              </a:buClr>
            </a:pPr>
            <a:r>
              <a:rPr lang="tr-TR" sz="2800" dirty="0" smtClean="0">
                <a:solidFill>
                  <a:schemeClr val="tx1"/>
                </a:solidFill>
              </a:rPr>
              <a:t>İlk seçenek tedavi alternatiflerinin kullanılmadığı durumlarda oral yoldan kullanılabilecek </a:t>
            </a:r>
            <a:r>
              <a:rPr lang="tr-TR" sz="2800" dirty="0">
                <a:solidFill>
                  <a:schemeClr val="tx1"/>
                </a:solidFill>
              </a:rPr>
              <a:t>y</a:t>
            </a:r>
            <a:r>
              <a:rPr lang="tr-TR" sz="2800" dirty="0" smtClean="0">
                <a:solidFill>
                  <a:schemeClr val="tx1"/>
                </a:solidFill>
              </a:rPr>
              <a:t>egane ilaçlardır.</a:t>
            </a:r>
          </a:p>
          <a:p>
            <a:pPr>
              <a:buClr>
                <a:srgbClr val="C00000"/>
              </a:buClr>
            </a:pPr>
            <a:r>
              <a:rPr lang="tr-TR" sz="2800" dirty="0" smtClean="0">
                <a:solidFill>
                  <a:schemeClr val="tx1"/>
                </a:solidFill>
              </a:rPr>
              <a:t>Yaygın kullanım ve direnç gelişmesi durumunda tüm hastalar hastaneye yatırılmak durumunda kalabilir.</a:t>
            </a:r>
          </a:p>
          <a:p>
            <a:pPr>
              <a:buClr>
                <a:srgbClr val="C00000"/>
              </a:buClr>
            </a:pPr>
            <a:r>
              <a:rPr lang="tr-TR" sz="2800" dirty="0" smtClean="0">
                <a:solidFill>
                  <a:schemeClr val="tx1"/>
                </a:solidFill>
              </a:rPr>
              <a:t>Tüm bu nedenlerle hiçbir TKP tedavi rehberinde birinci seçenek ilaç değildir.</a:t>
            </a:r>
          </a:p>
          <a:p>
            <a:pPr>
              <a:buClr>
                <a:srgbClr val="C00000"/>
              </a:buClr>
            </a:pPr>
            <a:endParaRPr lang="tr-TR" dirty="0" smtClean="0">
              <a:solidFill>
                <a:schemeClr val="tx1"/>
              </a:solidFill>
            </a:endParaRPr>
          </a:p>
          <a:p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>
          <a:xfrm>
            <a:off x="8676456" y="6280829"/>
            <a:ext cx="467544" cy="532547"/>
          </a:xfrm>
        </p:spPr>
        <p:txBody>
          <a:bodyPr/>
          <a:lstStyle/>
          <a:p>
            <a:fld id="{F6631D1C-AA9A-B744-8CBE-382453B90FB3}" type="slidenum">
              <a:rPr lang="en-US" altLang="tr-TR" sz="1600" b="1" smtClean="0">
                <a:solidFill>
                  <a:schemeClr val="tx1"/>
                </a:solidFill>
              </a:rPr>
              <a:pPr/>
              <a:t>28</a:t>
            </a:fld>
            <a:endParaRPr lang="en-US" altLang="tr-T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272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8"/>
          <p:cNvSpPr>
            <a:spLocks noChangeArrowheads="1"/>
          </p:cNvSpPr>
          <p:nvPr/>
        </p:nvSpPr>
        <p:spPr bwMode="auto">
          <a:xfrm>
            <a:off x="282222" y="1124744"/>
            <a:ext cx="8861778" cy="576262"/>
          </a:xfrm>
          <a:prstGeom prst="rect">
            <a:avLst/>
          </a:prstGeom>
          <a:solidFill>
            <a:srgbClr val="E498D9"/>
          </a:solidFill>
          <a:ln w="38100">
            <a:solidFill>
              <a:srgbClr val="E498D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 dirty="0">
                <a:solidFill>
                  <a:srgbClr val="660066"/>
                </a:solidFill>
              </a:rPr>
              <a:t>ANTİBİYOTİK TEDAVİSİ</a:t>
            </a:r>
          </a:p>
        </p:txBody>
      </p:sp>
      <p:sp>
        <p:nvSpPr>
          <p:cNvPr id="100355" name="Rectangle 11"/>
          <p:cNvSpPr>
            <a:spLocks noChangeArrowheads="1"/>
          </p:cNvSpPr>
          <p:nvPr/>
        </p:nvSpPr>
        <p:spPr bwMode="auto">
          <a:xfrm>
            <a:off x="282221" y="1961075"/>
            <a:ext cx="8755071" cy="4310063"/>
          </a:xfrm>
          <a:prstGeom prst="rect">
            <a:avLst/>
          </a:prstGeom>
          <a:solidFill>
            <a:srgbClr val="CCECFF"/>
          </a:solidFill>
          <a:ln w="38100">
            <a:solidFill>
              <a:srgbClr val="E498D9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</p:txBody>
      </p:sp>
      <p:sp>
        <p:nvSpPr>
          <p:cNvPr id="100356" name="10 Dikdörtgen"/>
          <p:cNvSpPr>
            <a:spLocks noChangeArrowheads="1"/>
          </p:cNvSpPr>
          <p:nvPr/>
        </p:nvSpPr>
        <p:spPr bwMode="auto">
          <a:xfrm>
            <a:off x="300910" y="6550026"/>
            <a:ext cx="8128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1200" b="1" dirty="0" err="1"/>
              <a:t>Toraks</a:t>
            </a:r>
            <a:r>
              <a:rPr lang="tr-TR" sz="1200" b="1" dirty="0"/>
              <a:t> Derneği Çocukluk Çağında Toplum Kökenli </a:t>
            </a:r>
            <a:r>
              <a:rPr lang="tr-TR" sz="1200" b="1" dirty="0" err="1"/>
              <a:t>Pnömoni</a:t>
            </a:r>
            <a:r>
              <a:rPr lang="tr-TR" sz="1200" b="1" dirty="0"/>
              <a:t> Tanı ve Tedavi Rehberi 2009</a:t>
            </a:r>
          </a:p>
        </p:txBody>
      </p:sp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1988840"/>
            <a:ext cx="8496945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sp>
        <p:nvSpPr>
          <p:cNvPr id="8" name="Başlık 1"/>
          <p:cNvSpPr txBox="1">
            <a:spLocks/>
          </p:cNvSpPr>
          <p:nvPr/>
        </p:nvSpPr>
        <p:spPr>
          <a:xfrm>
            <a:off x="1331640" y="188640"/>
            <a:ext cx="7239000" cy="72008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2800" b="1" kern="1200" baseline="0">
                <a:ln w="12700">
                  <a:solidFill>
                    <a:schemeClr val="tx2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r-TR" sz="3200" dirty="0">
                <a:solidFill>
                  <a:srgbClr val="FF0000"/>
                </a:solidFill>
              </a:rPr>
              <a:t>ÇOCUKLARDA PNÖMONİ TEDAVİSİ</a:t>
            </a: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29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259518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8"/>
          <p:cNvSpPr>
            <a:spLocks noChangeArrowheads="1"/>
          </p:cNvSpPr>
          <p:nvPr/>
        </p:nvSpPr>
        <p:spPr bwMode="auto">
          <a:xfrm>
            <a:off x="246806" y="1278732"/>
            <a:ext cx="8861778" cy="576262"/>
          </a:xfrm>
          <a:prstGeom prst="rect">
            <a:avLst/>
          </a:prstGeom>
          <a:solidFill>
            <a:srgbClr val="E498D9"/>
          </a:solidFill>
          <a:ln w="38100">
            <a:solidFill>
              <a:srgbClr val="E498D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>
                <a:solidFill>
                  <a:srgbClr val="660066"/>
                </a:solidFill>
              </a:rPr>
              <a:t>ANTİBİYOTİK TEDAVİSİ</a:t>
            </a:r>
          </a:p>
        </p:txBody>
      </p:sp>
      <p:sp>
        <p:nvSpPr>
          <p:cNvPr id="101379" name="Rectangle 11"/>
          <p:cNvSpPr>
            <a:spLocks noChangeArrowheads="1"/>
          </p:cNvSpPr>
          <p:nvPr/>
        </p:nvSpPr>
        <p:spPr bwMode="auto">
          <a:xfrm>
            <a:off x="251520" y="2060849"/>
            <a:ext cx="8861778" cy="4032448"/>
          </a:xfrm>
          <a:prstGeom prst="rect">
            <a:avLst/>
          </a:prstGeom>
          <a:solidFill>
            <a:srgbClr val="CCECFF"/>
          </a:solidFill>
          <a:ln w="38100">
            <a:solidFill>
              <a:srgbClr val="E498D9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FF0000"/>
              </a:solidFill>
            </a:endParaRPr>
          </a:p>
        </p:txBody>
      </p:sp>
      <p:sp>
        <p:nvSpPr>
          <p:cNvPr id="101380" name="10 Dikdörtgen"/>
          <p:cNvSpPr>
            <a:spLocks noChangeArrowheads="1"/>
          </p:cNvSpPr>
          <p:nvPr/>
        </p:nvSpPr>
        <p:spPr bwMode="auto">
          <a:xfrm>
            <a:off x="251520" y="6525344"/>
            <a:ext cx="435327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1400" b="1" dirty="0" err="1"/>
              <a:t>Clin</a:t>
            </a:r>
            <a:r>
              <a:rPr lang="tr-TR" sz="1400" b="1" dirty="0"/>
              <a:t> </a:t>
            </a:r>
            <a:r>
              <a:rPr lang="tr-TR" sz="1400" b="1" dirty="0" err="1"/>
              <a:t>Infec</a:t>
            </a:r>
            <a:r>
              <a:rPr lang="tr-TR" sz="1400" b="1" dirty="0"/>
              <a:t> </a:t>
            </a:r>
            <a:r>
              <a:rPr lang="tr-TR" sz="1400" b="1" dirty="0" err="1"/>
              <a:t>Dis</a:t>
            </a:r>
            <a:r>
              <a:rPr lang="tr-TR" sz="1400" b="1" dirty="0"/>
              <a:t> </a:t>
            </a:r>
            <a:r>
              <a:rPr lang="en-US" sz="1400" b="1" dirty="0" err="1"/>
              <a:t>Clin</a:t>
            </a:r>
            <a:r>
              <a:rPr lang="en-US" sz="1400" b="1" dirty="0"/>
              <a:t> Infect Dis. 2011;53:e25-76. </a:t>
            </a:r>
            <a:endParaRPr lang="tr-TR" sz="1400" b="1" dirty="0"/>
          </a:p>
        </p:txBody>
      </p:sp>
      <p:sp>
        <p:nvSpPr>
          <p:cNvPr id="101381" name="Rectangle 3"/>
          <p:cNvSpPr>
            <a:spLocks noChangeArrowheads="1"/>
          </p:cNvSpPr>
          <p:nvPr/>
        </p:nvSpPr>
        <p:spPr bwMode="auto">
          <a:xfrm>
            <a:off x="1404664" y="260647"/>
            <a:ext cx="6767736" cy="1007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r>
              <a:rPr lang="tr-TR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ALT SOLUNUM YOLU ENFEKSİYONLARI</a:t>
            </a:r>
          </a:p>
          <a:p>
            <a:r>
              <a:rPr lang="tr-TR" sz="3000" b="1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Pnömoni</a:t>
            </a:r>
            <a:endParaRPr lang="en-US" sz="3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7" name="3 İçerik Yer Tutucusu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925869350"/>
              </p:ext>
            </p:extLst>
          </p:nvPr>
        </p:nvGraphicFramePr>
        <p:xfrm>
          <a:off x="325123" y="2370364"/>
          <a:ext cx="8705143" cy="34134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0168"/>
                <a:gridCol w="2816370"/>
                <a:gridCol w="2240294"/>
                <a:gridCol w="2368311"/>
              </a:tblGrid>
              <a:tr h="1127561">
                <a:tc>
                  <a:txBody>
                    <a:bodyPr/>
                    <a:lstStyle/>
                    <a:p>
                      <a:endParaRPr lang="tr-TR" sz="1400" dirty="0">
                        <a:solidFill>
                          <a:schemeClr val="tx1"/>
                        </a:solidFill>
                      </a:endParaRPr>
                    </a:p>
                  </a:txBody>
                  <a:tcPr marL="81282" marR="81282" marT="45696" marB="4569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>
                          <a:solidFill>
                            <a:srgbClr val="000000"/>
                          </a:solidFill>
                        </a:rPr>
                        <a:t>Bakteri</a:t>
                      </a:r>
                      <a:r>
                        <a:rPr lang="tr-TR" sz="1800" baseline="0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tr-TR" sz="1800" baseline="0" dirty="0" err="1" smtClean="0">
                          <a:solidFill>
                            <a:srgbClr val="000000"/>
                          </a:solidFill>
                        </a:rPr>
                        <a:t>pnömonisi</a:t>
                      </a:r>
                      <a:endParaRPr lang="tr-TR" sz="1800" dirty="0">
                        <a:solidFill>
                          <a:srgbClr val="000000"/>
                        </a:solidFill>
                      </a:endParaRPr>
                    </a:p>
                  </a:txBody>
                  <a:tcPr marL="81282" marR="81282" marT="45696" marB="4569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err="1" smtClean="0">
                          <a:solidFill>
                            <a:srgbClr val="000000"/>
                          </a:solidFill>
                        </a:rPr>
                        <a:t>Atipik</a:t>
                      </a:r>
                      <a:r>
                        <a:rPr lang="tr-TR" sz="1800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tr-TR" sz="1800" dirty="0" err="1" smtClean="0">
                          <a:solidFill>
                            <a:srgbClr val="000000"/>
                          </a:solidFill>
                        </a:rPr>
                        <a:t>pnömoni</a:t>
                      </a:r>
                      <a:endParaRPr lang="tr-TR" sz="1800" dirty="0">
                        <a:solidFill>
                          <a:srgbClr val="000000"/>
                        </a:solidFill>
                      </a:endParaRPr>
                    </a:p>
                  </a:txBody>
                  <a:tcPr marL="81282" marR="81282" marT="45696" marB="4569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err="1" smtClean="0">
                          <a:solidFill>
                            <a:srgbClr val="000000"/>
                          </a:solidFill>
                        </a:rPr>
                        <a:t>İnfluenza</a:t>
                      </a:r>
                      <a:r>
                        <a:rPr lang="tr-TR" sz="1800" dirty="0" smtClean="0">
                          <a:solidFill>
                            <a:srgbClr val="000000"/>
                          </a:solidFill>
                        </a:rPr>
                        <a:t> pnömonisi</a:t>
                      </a:r>
                    </a:p>
                    <a:p>
                      <a:pPr algn="ctr"/>
                      <a:r>
                        <a:rPr lang="tr-TR" sz="1600" b="0" dirty="0" smtClean="0">
                          <a:solidFill>
                            <a:srgbClr val="000000"/>
                          </a:solidFill>
                        </a:rPr>
                        <a:t>Orta ve şiddetli </a:t>
                      </a:r>
                      <a:r>
                        <a:rPr lang="tr-TR" sz="1600" b="0" baseline="0" dirty="0" smtClean="0">
                          <a:solidFill>
                            <a:srgbClr val="000000"/>
                          </a:solidFill>
                        </a:rPr>
                        <a:t> hastalıkta</a:t>
                      </a:r>
                      <a:endParaRPr lang="tr-TR" sz="1600" b="0" dirty="0">
                        <a:solidFill>
                          <a:srgbClr val="000000"/>
                        </a:solidFill>
                      </a:endParaRPr>
                    </a:p>
                  </a:txBody>
                  <a:tcPr marL="81282" marR="81282" marT="45696" marB="4569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39952"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rgbClr val="FFFFFF"/>
                          </a:solidFill>
                        </a:rPr>
                        <a:t>AYAKTAN HASTA</a:t>
                      </a:r>
                      <a:endParaRPr lang="tr-TR" sz="1800" b="1" dirty="0">
                        <a:solidFill>
                          <a:srgbClr val="FFFFFF"/>
                        </a:solidFill>
                      </a:endParaRPr>
                    </a:p>
                  </a:txBody>
                  <a:tcPr marL="81282" marR="81282" marT="45696" marB="45696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800" b="1" dirty="0"/>
                    </a:p>
                  </a:txBody>
                  <a:tcPr marL="81282" marR="81282" marT="45696" marB="45696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800" dirty="0"/>
                    </a:p>
                  </a:txBody>
                  <a:tcPr marL="81282" marR="81282" marT="45696" marB="45696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r-TR" sz="1800" dirty="0"/>
                    </a:p>
                  </a:txBody>
                  <a:tcPr marL="81282" marR="81282" marT="45696" marB="45696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639952"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solidFill>
                            <a:srgbClr val="000000"/>
                          </a:solidFill>
                        </a:rPr>
                        <a:t>&lt; 5 yaş</a:t>
                      </a:r>
                      <a:endParaRPr lang="tr-TR" sz="1200" b="1" dirty="0">
                        <a:solidFill>
                          <a:srgbClr val="000000"/>
                        </a:solidFill>
                      </a:endParaRPr>
                    </a:p>
                  </a:txBody>
                  <a:tcPr marL="81282" marR="81282" marT="45696" marB="45696"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solidFill>
                            <a:srgbClr val="C00000"/>
                          </a:solidFill>
                        </a:rPr>
                        <a:t>Amoksisillin : 90 mg/kg/gün</a:t>
                      </a:r>
                      <a:endParaRPr lang="tr-TR" sz="1200" b="1" u="sng" dirty="0" smtClean="0">
                        <a:solidFill>
                          <a:srgbClr val="C00000"/>
                        </a:solidFill>
                      </a:endParaRPr>
                    </a:p>
                    <a:p>
                      <a:r>
                        <a:rPr lang="tr-TR" sz="1200" b="1" dirty="0" err="1" smtClean="0">
                          <a:solidFill>
                            <a:srgbClr val="C00000"/>
                          </a:solidFill>
                        </a:rPr>
                        <a:t>Amoksisillin-Klavulanat</a:t>
                      </a:r>
                      <a:endParaRPr lang="tr-TR" sz="1200" b="1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lang="tr-TR" sz="1200" b="1" dirty="0"/>
                    </a:p>
                  </a:txBody>
                  <a:tcPr marL="81282" marR="81282" marT="45696" marB="45696"/>
                </a:tc>
                <a:tc>
                  <a:txBody>
                    <a:bodyPr/>
                    <a:lstStyle/>
                    <a:p>
                      <a:r>
                        <a:rPr lang="tr-TR" sz="1200" b="1" dirty="0" err="1" smtClean="0">
                          <a:solidFill>
                            <a:srgbClr val="000000"/>
                          </a:solidFill>
                        </a:rPr>
                        <a:t>Azitromisin</a:t>
                      </a:r>
                      <a:endParaRPr lang="tr-TR" sz="1200" b="1" dirty="0" smtClean="0">
                        <a:solidFill>
                          <a:srgbClr val="000000"/>
                        </a:solidFill>
                      </a:endParaRPr>
                    </a:p>
                    <a:p>
                      <a:r>
                        <a:rPr lang="tr-TR" sz="1200" b="1" dirty="0" err="1" smtClean="0">
                          <a:solidFill>
                            <a:srgbClr val="000000"/>
                          </a:solidFill>
                        </a:rPr>
                        <a:t>Klaritromisin</a:t>
                      </a:r>
                      <a:r>
                        <a:rPr lang="tr-TR" sz="1200" b="1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</a:p>
                    <a:p>
                      <a:r>
                        <a:rPr lang="tr-TR" sz="1200" b="1" dirty="0" err="1" smtClean="0">
                          <a:solidFill>
                            <a:srgbClr val="000000"/>
                          </a:solidFill>
                        </a:rPr>
                        <a:t>Eritromisin</a:t>
                      </a:r>
                      <a:r>
                        <a:rPr lang="tr-TR" sz="1200" b="1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endParaRPr lang="tr-TR" sz="1200" b="1" dirty="0">
                        <a:solidFill>
                          <a:srgbClr val="000000"/>
                        </a:solidFill>
                      </a:endParaRPr>
                    </a:p>
                  </a:txBody>
                  <a:tcPr marL="81282" marR="81282" marT="45696" marB="45696"/>
                </a:tc>
                <a:tc>
                  <a:txBody>
                    <a:bodyPr/>
                    <a:lstStyle/>
                    <a:p>
                      <a:r>
                        <a:rPr lang="tr-TR" sz="1200" b="1" dirty="0" err="1" smtClean="0">
                          <a:solidFill>
                            <a:srgbClr val="000000"/>
                          </a:solidFill>
                        </a:rPr>
                        <a:t>Oseltamivir</a:t>
                      </a:r>
                      <a:endParaRPr lang="tr-TR" sz="1200" b="1" dirty="0">
                        <a:solidFill>
                          <a:srgbClr val="000000"/>
                        </a:solidFill>
                      </a:endParaRPr>
                    </a:p>
                  </a:txBody>
                  <a:tcPr marL="81282" marR="81282" marT="45696" marB="45696"/>
                </a:tc>
              </a:tr>
              <a:tr h="1005659"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solidFill>
                            <a:srgbClr val="000000"/>
                          </a:solidFill>
                        </a:rPr>
                        <a:t>≥ </a:t>
                      </a:r>
                      <a:r>
                        <a:rPr lang="tr-TR" sz="1200" b="1" baseline="0" dirty="0" smtClean="0">
                          <a:solidFill>
                            <a:srgbClr val="000000"/>
                          </a:solidFill>
                        </a:rPr>
                        <a:t>5 yaş</a:t>
                      </a:r>
                      <a:endParaRPr lang="tr-TR" sz="1200" b="1" dirty="0">
                        <a:solidFill>
                          <a:srgbClr val="000000"/>
                        </a:solidFill>
                      </a:endParaRPr>
                    </a:p>
                  </a:txBody>
                  <a:tcPr marL="81282" marR="81282" marT="45696" marB="45696"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solidFill>
                            <a:srgbClr val="C00000"/>
                          </a:solidFill>
                        </a:rPr>
                        <a:t>Amoksisillin : 90 mg/kg/gün</a:t>
                      </a:r>
                    </a:p>
                    <a:p>
                      <a:r>
                        <a:rPr lang="tr-TR" sz="1200" b="1" dirty="0" err="1" smtClean="0">
                          <a:solidFill>
                            <a:srgbClr val="C00000"/>
                          </a:solidFill>
                        </a:rPr>
                        <a:t>Amoksisillin</a:t>
                      </a:r>
                      <a:r>
                        <a:rPr lang="tr-TR" sz="1200" b="1" dirty="0" smtClean="0">
                          <a:solidFill>
                            <a:srgbClr val="C00000"/>
                          </a:solidFill>
                        </a:rPr>
                        <a:t>-</a:t>
                      </a:r>
                      <a:r>
                        <a:rPr lang="tr-TR" sz="1200" b="1" dirty="0" err="1" smtClean="0">
                          <a:solidFill>
                            <a:srgbClr val="C00000"/>
                          </a:solidFill>
                        </a:rPr>
                        <a:t>Klavulanat</a:t>
                      </a:r>
                      <a:r>
                        <a:rPr lang="tr-TR" sz="1200" b="1" dirty="0" smtClean="0">
                          <a:solidFill>
                            <a:srgbClr val="C00000"/>
                          </a:solidFill>
                        </a:rPr>
                        <a:t> ± </a:t>
                      </a:r>
                      <a:r>
                        <a:rPr lang="tr-TR" sz="1200" b="1" dirty="0" err="1" smtClean="0">
                          <a:solidFill>
                            <a:srgbClr val="C00000"/>
                          </a:solidFill>
                        </a:rPr>
                        <a:t>Makrolid</a:t>
                      </a:r>
                      <a:endParaRPr lang="tr-TR" sz="1200" b="1" dirty="0">
                        <a:solidFill>
                          <a:srgbClr val="C00000"/>
                        </a:solidFill>
                      </a:endParaRPr>
                    </a:p>
                  </a:txBody>
                  <a:tcPr marL="81282" marR="81282" marT="45696" marB="45696"/>
                </a:tc>
                <a:tc>
                  <a:txBody>
                    <a:bodyPr/>
                    <a:lstStyle/>
                    <a:p>
                      <a:r>
                        <a:rPr lang="tr-TR" sz="1200" b="1" dirty="0" err="1" smtClean="0">
                          <a:solidFill>
                            <a:srgbClr val="000000"/>
                          </a:solidFill>
                        </a:rPr>
                        <a:t>Azitromisin</a:t>
                      </a:r>
                      <a:endParaRPr lang="tr-TR" sz="1200" b="1" dirty="0" smtClean="0">
                        <a:solidFill>
                          <a:srgbClr val="000000"/>
                        </a:solidFill>
                      </a:endParaRPr>
                    </a:p>
                    <a:p>
                      <a:r>
                        <a:rPr lang="tr-TR" sz="1200" b="1" dirty="0" err="1" smtClean="0">
                          <a:solidFill>
                            <a:srgbClr val="000000"/>
                          </a:solidFill>
                        </a:rPr>
                        <a:t>Klaritromisin</a:t>
                      </a:r>
                      <a:r>
                        <a:rPr lang="tr-TR" sz="1200" b="1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</a:p>
                    <a:p>
                      <a:r>
                        <a:rPr lang="tr-TR" sz="1200" b="1" dirty="0" err="1" smtClean="0">
                          <a:solidFill>
                            <a:srgbClr val="000000"/>
                          </a:solidFill>
                        </a:rPr>
                        <a:t>Eritromisin</a:t>
                      </a:r>
                      <a:r>
                        <a:rPr lang="tr-TR" sz="1200" b="1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</a:p>
                    <a:p>
                      <a:r>
                        <a:rPr lang="tr-TR" sz="1200" b="1" dirty="0" err="1" smtClean="0">
                          <a:solidFill>
                            <a:srgbClr val="000000"/>
                          </a:solidFill>
                        </a:rPr>
                        <a:t>Doksisiklin</a:t>
                      </a:r>
                      <a:r>
                        <a:rPr lang="tr-TR" sz="1200" b="1" dirty="0" smtClean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tr-TR" sz="1200" b="1" dirty="0" smtClean="0">
                          <a:solidFill>
                            <a:srgbClr val="000000"/>
                          </a:solidFill>
                        </a:rPr>
                        <a:t>(&gt; 7 </a:t>
                      </a:r>
                      <a:r>
                        <a:rPr lang="tr-TR" sz="1200" b="1" dirty="0" smtClean="0">
                          <a:solidFill>
                            <a:srgbClr val="000000"/>
                          </a:solidFill>
                        </a:rPr>
                        <a:t>yaş) </a:t>
                      </a:r>
                    </a:p>
                    <a:p>
                      <a:endParaRPr lang="tr-TR" sz="1200" b="1" dirty="0">
                        <a:solidFill>
                          <a:srgbClr val="000000"/>
                        </a:solidFill>
                      </a:endParaRPr>
                    </a:p>
                  </a:txBody>
                  <a:tcPr marL="81282" marR="81282" marT="45696" marB="4569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err="1" smtClean="0">
                          <a:solidFill>
                            <a:srgbClr val="000000"/>
                          </a:solidFill>
                        </a:rPr>
                        <a:t>Oseltamivir</a:t>
                      </a:r>
                      <a:endParaRPr lang="tr-TR" sz="1200" b="1" dirty="0" smtClean="0">
                        <a:solidFill>
                          <a:srgbClr val="00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err="1" smtClean="0">
                          <a:solidFill>
                            <a:srgbClr val="000000"/>
                          </a:solidFill>
                        </a:rPr>
                        <a:t>Zanamivir</a:t>
                      </a:r>
                      <a:r>
                        <a:rPr lang="tr-TR" sz="1200" b="1" dirty="0" smtClean="0">
                          <a:solidFill>
                            <a:srgbClr val="000000"/>
                          </a:solidFill>
                        </a:rPr>
                        <a:t> (&gt; 7</a:t>
                      </a:r>
                      <a:r>
                        <a:rPr lang="tr-TR" sz="1200" b="1" baseline="0" dirty="0" smtClean="0">
                          <a:solidFill>
                            <a:srgbClr val="000000"/>
                          </a:solidFill>
                        </a:rPr>
                        <a:t> yaş)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b="1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81282" marR="81282" marT="45696" marB="45696"/>
                </a:tc>
              </a:tr>
            </a:tbl>
          </a:graphicData>
        </a:graphic>
      </p:graphicFrame>
      <p:sp>
        <p:nvSpPr>
          <p:cNvPr id="9" name="8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30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424878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ChangeArrowheads="1"/>
          </p:cNvSpPr>
          <p:nvPr/>
        </p:nvSpPr>
        <p:spPr bwMode="auto">
          <a:xfrm>
            <a:off x="395536" y="2103750"/>
            <a:ext cx="4224867" cy="3816350"/>
          </a:xfrm>
          <a:prstGeom prst="rect">
            <a:avLst/>
          </a:prstGeom>
          <a:solidFill>
            <a:srgbClr val="CCECFF"/>
          </a:solidFill>
          <a:ln w="38100">
            <a:solidFill>
              <a:srgbClr val="E498D9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</p:txBody>
      </p:sp>
      <p:sp>
        <p:nvSpPr>
          <p:cNvPr id="106500" name="Rectangle 9"/>
          <p:cNvSpPr>
            <a:spLocks noChangeArrowheads="1"/>
          </p:cNvSpPr>
          <p:nvPr/>
        </p:nvSpPr>
        <p:spPr bwMode="auto">
          <a:xfrm>
            <a:off x="392440" y="1517132"/>
            <a:ext cx="4224867" cy="576263"/>
          </a:xfrm>
          <a:prstGeom prst="rect">
            <a:avLst/>
          </a:prstGeom>
          <a:solidFill>
            <a:srgbClr val="E498D9"/>
          </a:solidFill>
          <a:ln w="38100">
            <a:solidFill>
              <a:srgbClr val="E498D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>
                <a:solidFill>
                  <a:srgbClr val="660066"/>
                </a:solidFill>
              </a:rPr>
              <a:t>DESTEK TEDAVİSİ</a:t>
            </a:r>
          </a:p>
        </p:txBody>
      </p:sp>
      <p:sp>
        <p:nvSpPr>
          <p:cNvPr id="106503" name="Text Box 3"/>
          <p:cNvSpPr txBox="1">
            <a:spLocks noChangeArrowheads="1"/>
          </p:cNvSpPr>
          <p:nvPr/>
        </p:nvSpPr>
        <p:spPr bwMode="auto">
          <a:xfrm>
            <a:off x="380999" y="2420888"/>
            <a:ext cx="4236307" cy="2566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Clr>
                <a:srgbClr val="CC0000"/>
              </a:buClr>
            </a:pPr>
            <a:r>
              <a:rPr lang="tr-TR" sz="1800" b="1" dirty="0" smtClean="0">
                <a:solidFill>
                  <a:srgbClr val="CC0000"/>
                </a:solidFill>
              </a:rPr>
              <a:t>Beslenmenin </a:t>
            </a:r>
            <a:r>
              <a:rPr lang="tr-TR" sz="1800" b="1" dirty="0">
                <a:solidFill>
                  <a:srgbClr val="000000"/>
                </a:solidFill>
              </a:rPr>
              <a:t>sürdürülmesi</a:t>
            </a:r>
          </a:p>
          <a:p>
            <a:pPr marL="342900" indent="-342900" eaLnBrk="1" hangingPunct="1">
              <a:spcBef>
                <a:spcPct val="20000"/>
              </a:spcBef>
              <a:buClr>
                <a:srgbClr val="CC0000"/>
              </a:buClr>
            </a:pPr>
            <a:r>
              <a:rPr lang="tr-TR" sz="1800" b="1" dirty="0">
                <a:solidFill>
                  <a:srgbClr val="CC0000"/>
                </a:solidFill>
              </a:rPr>
              <a:t>Kalori gereksiniminin </a:t>
            </a:r>
            <a:r>
              <a:rPr lang="tr-TR" sz="1800" b="1" dirty="0">
                <a:solidFill>
                  <a:srgbClr val="000000"/>
                </a:solidFill>
              </a:rPr>
              <a:t>karşılanması</a:t>
            </a:r>
          </a:p>
          <a:p>
            <a:pPr marL="342900" indent="-342900" eaLnBrk="1" hangingPunct="1">
              <a:spcBef>
                <a:spcPct val="20000"/>
              </a:spcBef>
              <a:buClr>
                <a:srgbClr val="CC0000"/>
              </a:buClr>
            </a:pPr>
            <a:r>
              <a:rPr lang="tr-TR" sz="1800" b="1" dirty="0">
                <a:solidFill>
                  <a:srgbClr val="CC0000"/>
                </a:solidFill>
              </a:rPr>
              <a:t>Eser element desteği</a:t>
            </a:r>
          </a:p>
          <a:p>
            <a:pPr marL="742950" lvl="1" indent="-285750" eaLnBrk="1" hangingPunct="1">
              <a:spcBef>
                <a:spcPct val="20000"/>
              </a:spcBef>
              <a:buClr>
                <a:srgbClr val="CC0000"/>
              </a:buClr>
              <a:buFont typeface="Wingdings" pitchFamily="2" charset="2"/>
              <a:buChar char="q"/>
            </a:pPr>
            <a:r>
              <a:rPr lang="tr-TR" sz="1600" b="1" dirty="0">
                <a:solidFill>
                  <a:srgbClr val="000000"/>
                </a:solidFill>
              </a:rPr>
              <a:t> </a:t>
            </a:r>
            <a:r>
              <a:rPr lang="tr-TR" sz="1600" b="1" dirty="0" err="1">
                <a:solidFill>
                  <a:srgbClr val="000000"/>
                </a:solidFill>
              </a:rPr>
              <a:t>Malnutrisyonu</a:t>
            </a:r>
            <a:r>
              <a:rPr lang="tr-TR" sz="1600" b="1" dirty="0">
                <a:solidFill>
                  <a:srgbClr val="000000"/>
                </a:solidFill>
              </a:rPr>
              <a:t> olan </a:t>
            </a:r>
            <a:r>
              <a:rPr lang="tr-TR" sz="1600" b="1" dirty="0" err="1">
                <a:solidFill>
                  <a:srgbClr val="000000"/>
                </a:solidFill>
              </a:rPr>
              <a:t>pnömonili</a:t>
            </a:r>
            <a:r>
              <a:rPr lang="tr-TR" sz="1600" b="1" dirty="0">
                <a:solidFill>
                  <a:srgbClr val="000000"/>
                </a:solidFill>
              </a:rPr>
              <a:t> çocuklarda </a:t>
            </a:r>
            <a:r>
              <a:rPr lang="tr-TR" sz="1600" b="1" dirty="0" err="1">
                <a:solidFill>
                  <a:srgbClr val="CC0000"/>
                </a:solidFill>
              </a:rPr>
              <a:t>Zn</a:t>
            </a:r>
            <a:r>
              <a:rPr lang="tr-TR" sz="1600" b="1" dirty="0">
                <a:solidFill>
                  <a:srgbClr val="000000"/>
                </a:solidFill>
              </a:rPr>
              <a:t> desteği  </a:t>
            </a:r>
          </a:p>
          <a:p>
            <a:pPr marL="1143000" lvl="2" indent="-228600" eaLnBrk="1" hangingPunct="1">
              <a:spcBef>
                <a:spcPct val="20000"/>
              </a:spcBef>
              <a:buClr>
                <a:srgbClr val="CC0000"/>
              </a:buClr>
              <a:buFont typeface="Wingdings" pitchFamily="2" charset="2"/>
              <a:buChar char="q"/>
            </a:pPr>
            <a:r>
              <a:rPr lang="tr-TR" sz="1400" b="1" dirty="0">
                <a:solidFill>
                  <a:srgbClr val="000000"/>
                </a:solidFill>
              </a:rPr>
              <a:t>Ağır </a:t>
            </a:r>
            <a:r>
              <a:rPr lang="tr-TR" sz="1400" b="1" dirty="0" err="1">
                <a:solidFill>
                  <a:srgbClr val="000000"/>
                </a:solidFill>
              </a:rPr>
              <a:t>pnömonilerden</a:t>
            </a:r>
            <a:r>
              <a:rPr lang="tr-TR" sz="1400" b="1" dirty="0">
                <a:solidFill>
                  <a:srgbClr val="000000"/>
                </a:solidFill>
              </a:rPr>
              <a:t> </a:t>
            </a:r>
            <a:r>
              <a:rPr lang="tr-TR" sz="1400" b="1" dirty="0">
                <a:solidFill>
                  <a:srgbClr val="CC0000"/>
                </a:solidFill>
              </a:rPr>
              <a:t>iyileşmeyi hızlandırmakta</a:t>
            </a:r>
            <a:r>
              <a:rPr lang="tr-TR" sz="1400" b="1" dirty="0">
                <a:solidFill>
                  <a:srgbClr val="000000"/>
                </a:solidFill>
              </a:rPr>
              <a:t> </a:t>
            </a:r>
          </a:p>
          <a:p>
            <a:pPr marL="1143000" lvl="2" indent="-228600" eaLnBrk="1" hangingPunct="1">
              <a:spcBef>
                <a:spcPct val="20000"/>
              </a:spcBef>
              <a:buClr>
                <a:srgbClr val="CC0000"/>
              </a:buClr>
              <a:buFont typeface="Wingdings" pitchFamily="2" charset="2"/>
              <a:buChar char="q"/>
            </a:pPr>
            <a:r>
              <a:rPr lang="tr-TR" sz="1400" b="1" dirty="0" err="1">
                <a:solidFill>
                  <a:srgbClr val="CC0000"/>
                </a:solidFill>
              </a:rPr>
              <a:t>Hipoksi</a:t>
            </a:r>
            <a:r>
              <a:rPr lang="tr-TR" sz="1400" b="1" dirty="0">
                <a:solidFill>
                  <a:srgbClr val="CC0000"/>
                </a:solidFill>
              </a:rPr>
              <a:t> süresini</a:t>
            </a:r>
            <a:r>
              <a:rPr lang="tr-TR" sz="1400" b="1" dirty="0">
                <a:solidFill>
                  <a:srgbClr val="000000"/>
                </a:solidFill>
              </a:rPr>
              <a:t> kısaltmakta </a:t>
            </a:r>
          </a:p>
          <a:p>
            <a:pPr marL="1143000" lvl="2" indent="-228600" eaLnBrk="1" hangingPunct="1">
              <a:spcBef>
                <a:spcPct val="20000"/>
              </a:spcBef>
              <a:buClr>
                <a:srgbClr val="CC0000"/>
              </a:buClr>
              <a:buFont typeface="Wingdings" pitchFamily="2" charset="2"/>
              <a:buChar char="q"/>
            </a:pPr>
            <a:r>
              <a:rPr lang="tr-TR" sz="1400" b="1" dirty="0" err="1">
                <a:solidFill>
                  <a:srgbClr val="000000"/>
                </a:solidFill>
              </a:rPr>
              <a:t>Mortaliteyi</a:t>
            </a:r>
            <a:r>
              <a:rPr lang="tr-TR" sz="1400" b="1" dirty="0">
                <a:solidFill>
                  <a:srgbClr val="000000"/>
                </a:solidFill>
              </a:rPr>
              <a:t> azaltmakta</a:t>
            </a:r>
          </a:p>
        </p:txBody>
      </p:sp>
      <p:sp>
        <p:nvSpPr>
          <p:cNvPr id="106504" name="Rectangle 3"/>
          <p:cNvSpPr>
            <a:spLocks noChangeArrowheads="1"/>
          </p:cNvSpPr>
          <p:nvPr/>
        </p:nvSpPr>
        <p:spPr bwMode="auto">
          <a:xfrm>
            <a:off x="1331640" y="188640"/>
            <a:ext cx="7416824" cy="1051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b"/>
          <a:lstStyle/>
          <a:p>
            <a:r>
              <a:rPr lang="tr-TR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 SOLUNUM YOLU ENFEKSİYONLARI</a:t>
            </a:r>
          </a:p>
          <a:p>
            <a:r>
              <a:rPr lang="tr-TR" sz="3000" b="1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Pnömoni</a:t>
            </a:r>
            <a:endParaRPr lang="en-US" sz="3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752568" y="1527487"/>
            <a:ext cx="4224867" cy="576263"/>
          </a:xfrm>
          <a:prstGeom prst="rect">
            <a:avLst/>
          </a:prstGeom>
          <a:solidFill>
            <a:srgbClr val="E498D9"/>
          </a:solidFill>
          <a:ln w="38100">
            <a:solidFill>
              <a:srgbClr val="E498D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tr-TR" sz="2000" b="1" dirty="0">
                <a:solidFill>
                  <a:srgbClr val="660066"/>
                </a:solidFill>
              </a:rPr>
              <a:t>DESTEK TEDAVİSİ</a:t>
            </a:r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4752568" y="2103750"/>
            <a:ext cx="4224867" cy="3816350"/>
          </a:xfrm>
          <a:prstGeom prst="rect">
            <a:avLst/>
          </a:prstGeom>
          <a:solidFill>
            <a:srgbClr val="CCECFF"/>
          </a:solidFill>
          <a:ln w="38100">
            <a:solidFill>
              <a:srgbClr val="E498D9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tr-TR" sz="1400" b="1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en-US" sz="1400" b="1">
              <a:solidFill>
                <a:srgbClr val="000000"/>
              </a:solidFill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4836707" y="2420888"/>
            <a:ext cx="4127500" cy="2505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Clr>
                <a:srgbClr val="CC0000"/>
              </a:buClr>
            </a:pPr>
            <a:r>
              <a:rPr lang="tr-TR" sz="1600" b="1" dirty="0">
                <a:solidFill>
                  <a:srgbClr val="CC0000"/>
                </a:solidFill>
              </a:rPr>
              <a:t>Göğüs fizyoterapisi</a:t>
            </a:r>
            <a:r>
              <a:rPr lang="tr-TR" sz="1600" b="1" dirty="0">
                <a:solidFill>
                  <a:srgbClr val="000000"/>
                </a:solidFill>
              </a:rPr>
              <a:t>nin tedaviye ek katkısı yok  </a:t>
            </a:r>
          </a:p>
          <a:p>
            <a:pPr marL="342900" indent="-342900" eaLnBrk="1" hangingPunct="1">
              <a:spcBef>
                <a:spcPct val="20000"/>
              </a:spcBef>
              <a:buClr>
                <a:srgbClr val="CC0000"/>
              </a:buClr>
            </a:pPr>
            <a:r>
              <a:rPr lang="tr-TR" sz="1600" b="1" dirty="0" err="1">
                <a:solidFill>
                  <a:srgbClr val="FF0000"/>
                </a:solidFill>
              </a:rPr>
              <a:t>Postural</a:t>
            </a:r>
            <a:r>
              <a:rPr lang="tr-TR" sz="1600" b="1" dirty="0">
                <a:solidFill>
                  <a:srgbClr val="FF0000"/>
                </a:solidFill>
              </a:rPr>
              <a:t> drenaj </a:t>
            </a:r>
            <a:r>
              <a:rPr lang="tr-TR" sz="1600" b="1" dirty="0">
                <a:solidFill>
                  <a:srgbClr val="000000"/>
                </a:solidFill>
              </a:rPr>
              <a:t>için baş-aşağı pozisyonun yararlı katkısı </a:t>
            </a:r>
            <a:r>
              <a:rPr lang="tr-TR" sz="1600" b="1" dirty="0" smtClean="0">
                <a:solidFill>
                  <a:srgbClr val="000000"/>
                </a:solidFill>
              </a:rPr>
              <a:t>kanıtlanmamıştır.</a:t>
            </a:r>
            <a:endParaRPr lang="tr-TR" sz="1600" b="1" dirty="0">
              <a:solidFill>
                <a:srgbClr val="000000"/>
              </a:solidFill>
            </a:endParaRPr>
          </a:p>
          <a:p>
            <a:pPr marL="342900" indent="-342900" eaLnBrk="1" hangingPunct="1">
              <a:spcBef>
                <a:spcPct val="20000"/>
              </a:spcBef>
              <a:buClr>
                <a:srgbClr val="CC0000"/>
              </a:buClr>
            </a:pPr>
            <a:r>
              <a:rPr lang="tr-TR" sz="1600" b="1" dirty="0" err="1">
                <a:solidFill>
                  <a:srgbClr val="CC0000"/>
                </a:solidFill>
              </a:rPr>
              <a:t>Mukolitik</a:t>
            </a:r>
            <a:r>
              <a:rPr lang="tr-TR" sz="1600" b="1" dirty="0">
                <a:solidFill>
                  <a:srgbClr val="000000"/>
                </a:solidFill>
              </a:rPr>
              <a:t> </a:t>
            </a:r>
            <a:r>
              <a:rPr lang="tr-TR" sz="1600" b="1" dirty="0">
                <a:solidFill>
                  <a:srgbClr val="FF0000"/>
                </a:solidFill>
              </a:rPr>
              <a:t>ilaçlar</a:t>
            </a:r>
            <a:r>
              <a:rPr lang="tr-TR" sz="1600" b="1" dirty="0">
                <a:solidFill>
                  <a:srgbClr val="000000"/>
                </a:solidFill>
              </a:rPr>
              <a:t> </a:t>
            </a:r>
            <a:r>
              <a:rPr lang="tr-TR" sz="1600" b="1" dirty="0" smtClean="0">
                <a:solidFill>
                  <a:srgbClr val="000000"/>
                </a:solidFill>
              </a:rPr>
              <a:t>önerilmez.</a:t>
            </a:r>
            <a:endParaRPr lang="tr-TR" sz="1600" b="1" dirty="0">
              <a:solidFill>
                <a:srgbClr val="000000"/>
              </a:solidFill>
            </a:endParaRPr>
          </a:p>
          <a:p>
            <a:pPr marL="342900" indent="-342900" eaLnBrk="1" hangingPunct="1">
              <a:spcBef>
                <a:spcPct val="20000"/>
              </a:spcBef>
              <a:buClr>
                <a:srgbClr val="CC0000"/>
              </a:buClr>
            </a:pPr>
            <a:r>
              <a:rPr lang="tr-TR" sz="1600" b="1" dirty="0" err="1">
                <a:solidFill>
                  <a:srgbClr val="CC0000"/>
                </a:solidFill>
              </a:rPr>
              <a:t>Nebülize</a:t>
            </a:r>
            <a:r>
              <a:rPr lang="tr-TR" sz="1600" b="1" dirty="0">
                <a:solidFill>
                  <a:srgbClr val="CC0000"/>
                </a:solidFill>
              </a:rPr>
              <a:t> </a:t>
            </a:r>
            <a:r>
              <a:rPr lang="tr-TR" sz="1600" b="1" dirty="0" err="1">
                <a:solidFill>
                  <a:srgbClr val="CC0000"/>
                </a:solidFill>
              </a:rPr>
              <a:t>bronkodilatatörler</a:t>
            </a:r>
            <a:r>
              <a:rPr lang="tr-TR" sz="1600" b="1" dirty="0">
                <a:solidFill>
                  <a:srgbClr val="000000"/>
                </a:solidFill>
              </a:rPr>
              <a:t> veya </a:t>
            </a:r>
            <a:r>
              <a:rPr lang="tr-TR" sz="1600" b="1" dirty="0">
                <a:solidFill>
                  <a:srgbClr val="CC0000"/>
                </a:solidFill>
              </a:rPr>
              <a:t>serum fizyolojik</a:t>
            </a:r>
            <a:r>
              <a:rPr lang="tr-TR" sz="1600" b="1" dirty="0">
                <a:solidFill>
                  <a:srgbClr val="000000"/>
                </a:solidFill>
              </a:rPr>
              <a:t> kullanımı hastalığın gidişine ek katkıda </a:t>
            </a:r>
            <a:r>
              <a:rPr lang="tr-TR" sz="1600" b="1" dirty="0" smtClean="0">
                <a:solidFill>
                  <a:srgbClr val="000000"/>
                </a:solidFill>
              </a:rPr>
              <a:t>bulunmaz.</a:t>
            </a:r>
            <a:endParaRPr lang="tr-TR" sz="1600" b="1" dirty="0">
              <a:solidFill>
                <a:srgbClr val="000000"/>
              </a:solidFill>
            </a:endParaRPr>
          </a:p>
          <a:p>
            <a:pPr marL="342900" indent="-342900" eaLnBrk="1" hangingPunct="1">
              <a:spcBef>
                <a:spcPct val="20000"/>
              </a:spcBef>
              <a:buClr>
                <a:srgbClr val="CC0000"/>
              </a:buClr>
            </a:pPr>
            <a:r>
              <a:rPr lang="tr-TR" sz="1600" b="1" dirty="0">
                <a:solidFill>
                  <a:srgbClr val="CC0000"/>
                </a:solidFill>
              </a:rPr>
              <a:t>Oral ya da </a:t>
            </a:r>
            <a:r>
              <a:rPr lang="tr-TR" sz="1600" b="1" dirty="0" err="1">
                <a:solidFill>
                  <a:srgbClr val="CC0000"/>
                </a:solidFill>
              </a:rPr>
              <a:t>inhale</a:t>
            </a:r>
            <a:r>
              <a:rPr lang="tr-TR" sz="1600" b="1" dirty="0">
                <a:solidFill>
                  <a:srgbClr val="CC0000"/>
                </a:solidFill>
              </a:rPr>
              <a:t> </a:t>
            </a:r>
            <a:r>
              <a:rPr lang="tr-TR" sz="1600" b="1" dirty="0" err="1">
                <a:solidFill>
                  <a:srgbClr val="CC0000"/>
                </a:solidFill>
              </a:rPr>
              <a:t>steroid</a:t>
            </a:r>
            <a:r>
              <a:rPr lang="tr-TR" sz="1600" b="1" dirty="0">
                <a:solidFill>
                  <a:srgbClr val="000000"/>
                </a:solidFill>
              </a:rPr>
              <a:t> desteğinin hastalığın gidişini iyileştirdiğine dair kanıt </a:t>
            </a:r>
            <a:r>
              <a:rPr lang="tr-TR" sz="1600" b="1" dirty="0" smtClean="0">
                <a:solidFill>
                  <a:srgbClr val="000000"/>
                </a:solidFill>
              </a:rPr>
              <a:t>yoktur</a:t>
            </a:r>
            <a:r>
              <a:rPr lang="tr-TR" sz="1400" b="1" dirty="0" smtClean="0">
                <a:solidFill>
                  <a:srgbClr val="000000"/>
                </a:solidFill>
              </a:rPr>
              <a:t>.</a:t>
            </a:r>
            <a:endParaRPr lang="tr-TR" sz="1600" b="1" dirty="0">
              <a:solidFill>
                <a:srgbClr val="CC0000"/>
              </a:solidFill>
            </a:endParaRPr>
          </a:p>
        </p:txBody>
      </p:sp>
      <p:sp>
        <p:nvSpPr>
          <p:cNvPr id="13" name="12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31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349579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239000" cy="1080120"/>
          </a:xfrm>
          <a:noFill/>
        </p:spPr>
        <p:txBody>
          <a:bodyPr/>
          <a:lstStyle/>
          <a:p>
            <a:r>
              <a:rPr lang="tr-TR" sz="3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Pnömonilerde</a:t>
            </a:r>
            <a: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Tedaviye Yanıtın Değerlendirilmesi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773239"/>
            <a:ext cx="8669867" cy="4751387"/>
          </a:xfrm>
          <a:noFill/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tr-TR" b="1" dirty="0" smtClean="0">
                <a:solidFill>
                  <a:schemeClr val="tx1"/>
                </a:solidFill>
              </a:rPr>
              <a:t>Hasta 48 saat sonra </a:t>
            </a:r>
            <a:r>
              <a:rPr lang="tr-TR" b="1" dirty="0" smtClean="0">
                <a:solidFill>
                  <a:schemeClr val="tx1"/>
                </a:solidFill>
              </a:rPr>
              <a:t>değerlendirilir.</a:t>
            </a:r>
            <a:endParaRPr lang="tr-TR" b="1" dirty="0" smtClean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tr-TR" b="1" dirty="0" smtClean="0">
                <a:solidFill>
                  <a:schemeClr val="tx1"/>
                </a:solidFill>
              </a:rPr>
              <a:t>Hasta risk faktörü taşımıyor, komplikasyon </a:t>
            </a:r>
            <a:r>
              <a:rPr lang="tr-TR" b="1" dirty="0" smtClean="0">
                <a:solidFill>
                  <a:schemeClr val="tx1"/>
                </a:solidFill>
              </a:rPr>
              <a:t>gelişmemişse;</a:t>
            </a:r>
            <a:endParaRPr lang="tr-TR" b="1" dirty="0" smtClean="0">
              <a:solidFill>
                <a:schemeClr val="tx1"/>
              </a:solidFill>
            </a:endParaRPr>
          </a:p>
          <a:p>
            <a:pPr lvl="1">
              <a:lnSpc>
                <a:spcPct val="110000"/>
              </a:lnSpc>
            </a:pPr>
            <a:r>
              <a:rPr lang="tr-TR" sz="2800" dirty="0" smtClean="0"/>
              <a:t>Ateş 2 </a:t>
            </a:r>
            <a:r>
              <a:rPr lang="tr-TR" sz="2800" dirty="0" smtClean="0"/>
              <a:t>- </a:t>
            </a:r>
            <a:r>
              <a:rPr lang="tr-TR" sz="2800" dirty="0" smtClean="0"/>
              <a:t>4 günde </a:t>
            </a:r>
            <a:r>
              <a:rPr lang="tr-TR" sz="2800" dirty="0" smtClean="0"/>
              <a:t>düşer.</a:t>
            </a:r>
            <a:endParaRPr lang="tr-TR" sz="2800" dirty="0" smtClean="0"/>
          </a:p>
          <a:p>
            <a:pPr lvl="1">
              <a:lnSpc>
                <a:spcPct val="110000"/>
              </a:lnSpc>
            </a:pPr>
            <a:r>
              <a:rPr lang="tr-TR" sz="2800" dirty="0" smtClean="0"/>
              <a:t>Beyaz küre ilk haftada normale </a:t>
            </a:r>
            <a:r>
              <a:rPr lang="tr-TR" sz="2800" dirty="0" smtClean="0"/>
              <a:t>döner.</a:t>
            </a:r>
            <a:endParaRPr lang="tr-TR" sz="2800" dirty="0" smtClean="0"/>
          </a:p>
          <a:p>
            <a:pPr lvl="1">
              <a:lnSpc>
                <a:spcPct val="110000"/>
              </a:lnSpc>
            </a:pPr>
            <a:r>
              <a:rPr lang="tr-TR" sz="2800" dirty="0" smtClean="0"/>
              <a:t>Fizik bulgular ilk haftada </a:t>
            </a:r>
            <a:r>
              <a:rPr lang="tr-TR" sz="2800" dirty="0" smtClean="0"/>
              <a:t>düzelmeyebilir.</a:t>
            </a:r>
            <a:endParaRPr lang="tr-TR" sz="2800" dirty="0" smtClean="0"/>
          </a:p>
          <a:p>
            <a:pPr lvl="1">
              <a:lnSpc>
                <a:spcPct val="110000"/>
              </a:lnSpc>
            </a:pPr>
            <a:r>
              <a:rPr lang="tr-TR" sz="2800" dirty="0" smtClean="0"/>
              <a:t>Radyolojik düzelme 4 haftadan uzun </a:t>
            </a:r>
            <a:r>
              <a:rPr lang="tr-TR" sz="2800" dirty="0" smtClean="0"/>
              <a:t>sürebilir.</a:t>
            </a:r>
            <a:endParaRPr lang="tr-TR" sz="2800" dirty="0" smtClean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32</a:t>
            </a:fld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300806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idx="1"/>
          </p:nvPr>
        </p:nvSpPr>
        <p:spPr>
          <a:xfrm>
            <a:off x="539552" y="1196752"/>
            <a:ext cx="8496944" cy="5112568"/>
          </a:xfrm>
        </p:spPr>
        <p:txBody>
          <a:bodyPr>
            <a:noAutofit/>
          </a:bodyPr>
          <a:lstStyle/>
          <a:p>
            <a:pPr algn="just" eaLnBrk="1" hangingPunct="1">
              <a:buFontTx/>
              <a:buNone/>
            </a:pPr>
            <a:r>
              <a:rPr lang="tr-TR" altLang="ko-KR" sz="2400" dirty="0" smtClean="0">
                <a:solidFill>
                  <a:schemeClr val="tx1"/>
                </a:solidFill>
              </a:rPr>
              <a:t>Tedavinin süresi konusunda </a:t>
            </a:r>
            <a:r>
              <a:rPr lang="tr-TR" altLang="ko-KR" sz="2400" dirty="0" err="1" smtClean="0">
                <a:solidFill>
                  <a:schemeClr val="tx1"/>
                </a:solidFill>
              </a:rPr>
              <a:t>randomize</a:t>
            </a:r>
            <a:r>
              <a:rPr lang="tr-TR" altLang="ko-KR" sz="2400" dirty="0" smtClean="0">
                <a:solidFill>
                  <a:schemeClr val="tx1"/>
                </a:solidFill>
              </a:rPr>
              <a:t> kontrollü çalışmalar yoktur.</a:t>
            </a:r>
          </a:p>
          <a:p>
            <a:pPr algn="just" eaLnBrk="1" hangingPunct="1">
              <a:buFontTx/>
              <a:buNone/>
            </a:pPr>
            <a:endParaRPr lang="tr-TR" altLang="ko-KR" sz="2400" dirty="0" smtClean="0">
              <a:solidFill>
                <a:schemeClr val="tx1"/>
              </a:solidFill>
            </a:endParaRPr>
          </a:p>
          <a:p>
            <a:pPr algn="just" eaLnBrk="1" hangingPunct="1"/>
            <a:r>
              <a:rPr lang="tr-TR" altLang="ko-KR" sz="2400" b="1" dirty="0" smtClean="0">
                <a:solidFill>
                  <a:schemeClr val="tx1"/>
                </a:solidFill>
              </a:rPr>
              <a:t>Komplike olmayan </a:t>
            </a:r>
            <a:r>
              <a:rPr lang="tr-TR" altLang="ko-KR" sz="2400" b="1" dirty="0" err="1" smtClean="0">
                <a:solidFill>
                  <a:schemeClr val="tx1"/>
                </a:solidFill>
              </a:rPr>
              <a:t>pnömonilerde</a:t>
            </a:r>
            <a:r>
              <a:rPr lang="tr-TR" altLang="ko-KR" sz="2400" b="1" dirty="0" smtClean="0">
                <a:solidFill>
                  <a:schemeClr val="tx1"/>
                </a:solidFill>
              </a:rPr>
              <a:t>; </a:t>
            </a:r>
            <a:endParaRPr lang="tr-TR" altLang="ko-KR" sz="2400" b="1" dirty="0" smtClean="0">
              <a:solidFill>
                <a:schemeClr val="tx1"/>
              </a:solidFill>
            </a:endParaRPr>
          </a:p>
          <a:p>
            <a:pPr algn="just" eaLnBrk="1" hangingPunct="1">
              <a:buFontTx/>
              <a:buNone/>
            </a:pPr>
            <a:r>
              <a:rPr lang="tr-TR" altLang="ko-KR" sz="2400" dirty="0" smtClean="0">
                <a:solidFill>
                  <a:schemeClr val="tx1"/>
                </a:solidFill>
              </a:rPr>
              <a:t>		7-10 </a:t>
            </a:r>
            <a:r>
              <a:rPr lang="tr-TR" altLang="ko-KR" sz="2400" dirty="0" smtClean="0">
                <a:solidFill>
                  <a:schemeClr val="tx1"/>
                </a:solidFill>
              </a:rPr>
              <a:t>gün </a:t>
            </a:r>
            <a:r>
              <a:rPr lang="tr-TR" altLang="ko-KR" sz="2400" dirty="0" smtClean="0">
                <a:solidFill>
                  <a:schemeClr val="tx1"/>
                </a:solidFill>
              </a:rPr>
              <a:t>veya ateş düştükten sonra en az 5 gün </a:t>
            </a:r>
          </a:p>
          <a:p>
            <a:pPr algn="just" eaLnBrk="1" hangingPunct="1"/>
            <a:r>
              <a:rPr lang="tr-TR" altLang="ko-KR" sz="2400" b="1" dirty="0" smtClean="0">
                <a:solidFill>
                  <a:schemeClr val="tx1"/>
                </a:solidFill>
              </a:rPr>
              <a:t>Stafilokok </a:t>
            </a:r>
            <a:r>
              <a:rPr lang="tr-TR" altLang="ko-KR" sz="2400" b="1" dirty="0" err="1" smtClean="0">
                <a:solidFill>
                  <a:schemeClr val="tx1"/>
                </a:solidFill>
              </a:rPr>
              <a:t>pnömonileri</a:t>
            </a:r>
            <a:r>
              <a:rPr lang="tr-TR" altLang="ko-KR" sz="2400" b="1" dirty="0" smtClean="0">
                <a:solidFill>
                  <a:schemeClr val="tx1"/>
                </a:solidFill>
              </a:rPr>
              <a:t>;</a:t>
            </a:r>
            <a:endParaRPr lang="tr-TR" altLang="ko-KR" sz="2400" b="1" dirty="0" smtClean="0">
              <a:solidFill>
                <a:schemeClr val="tx1"/>
              </a:solidFill>
            </a:endParaRPr>
          </a:p>
          <a:p>
            <a:pPr algn="just" eaLnBrk="1" hangingPunct="1">
              <a:buFontTx/>
              <a:buNone/>
            </a:pPr>
            <a:r>
              <a:rPr lang="tr-TR" altLang="ko-KR" sz="2400" dirty="0" smtClean="0">
                <a:solidFill>
                  <a:schemeClr val="tx1"/>
                </a:solidFill>
              </a:rPr>
              <a:t>		klinik yanıta göre 14- 21 gün </a:t>
            </a:r>
          </a:p>
          <a:p>
            <a:pPr algn="just" eaLnBrk="1" hangingPunct="1"/>
            <a:r>
              <a:rPr lang="tr-TR" altLang="ko-KR" sz="2400" b="1" i="1" dirty="0" smtClean="0">
                <a:solidFill>
                  <a:schemeClr val="tx1"/>
                </a:solidFill>
              </a:rPr>
              <a:t>M. </a:t>
            </a:r>
            <a:r>
              <a:rPr lang="tr-TR" altLang="ko-KR" sz="2400" b="1" i="1" dirty="0" err="1" smtClean="0">
                <a:solidFill>
                  <a:schemeClr val="tx1"/>
                </a:solidFill>
              </a:rPr>
              <a:t>pneumoniae</a:t>
            </a:r>
            <a:r>
              <a:rPr lang="tr-TR" altLang="ko-KR" sz="2400" b="1" i="1" dirty="0" smtClean="0">
                <a:solidFill>
                  <a:schemeClr val="tx1"/>
                </a:solidFill>
              </a:rPr>
              <a:t> </a:t>
            </a:r>
            <a:r>
              <a:rPr lang="tr-TR" altLang="ko-KR" sz="2400" b="1" dirty="0" smtClean="0">
                <a:solidFill>
                  <a:schemeClr val="tx1"/>
                </a:solidFill>
              </a:rPr>
              <a:t>ve </a:t>
            </a:r>
            <a:r>
              <a:rPr lang="tr-TR" altLang="ko-KR" sz="2400" b="1" i="1" dirty="0" smtClean="0">
                <a:solidFill>
                  <a:schemeClr val="tx1"/>
                </a:solidFill>
              </a:rPr>
              <a:t>C. </a:t>
            </a:r>
            <a:r>
              <a:rPr lang="tr-TR" altLang="ko-KR" sz="2400" b="1" i="1" dirty="0" err="1" smtClean="0">
                <a:solidFill>
                  <a:schemeClr val="tx1"/>
                </a:solidFill>
              </a:rPr>
              <a:t>pneumoniae</a:t>
            </a:r>
            <a:r>
              <a:rPr lang="tr-TR" altLang="ko-KR" sz="2400" b="1" dirty="0" smtClean="0">
                <a:solidFill>
                  <a:schemeClr val="tx1"/>
                </a:solidFill>
              </a:rPr>
              <a:t> ile </a:t>
            </a:r>
            <a:r>
              <a:rPr lang="tr-TR" altLang="ko-KR" sz="2400" b="1" dirty="0" err="1" smtClean="0">
                <a:solidFill>
                  <a:schemeClr val="tx1"/>
                </a:solidFill>
              </a:rPr>
              <a:t>infekte</a:t>
            </a:r>
            <a:r>
              <a:rPr lang="tr-TR" altLang="ko-KR" sz="2400" b="1" dirty="0" smtClean="0">
                <a:solidFill>
                  <a:schemeClr val="tx1"/>
                </a:solidFill>
              </a:rPr>
              <a:t> </a:t>
            </a:r>
            <a:r>
              <a:rPr lang="tr-TR" altLang="ko-KR" sz="2400" b="1" dirty="0" smtClean="0">
                <a:solidFill>
                  <a:schemeClr val="tx1"/>
                </a:solidFill>
              </a:rPr>
              <a:t>çocuklar; </a:t>
            </a:r>
            <a:endParaRPr lang="tr-TR" altLang="ko-KR" sz="2400" b="1" dirty="0" smtClean="0">
              <a:solidFill>
                <a:schemeClr val="tx1"/>
              </a:solidFill>
            </a:endParaRPr>
          </a:p>
          <a:p>
            <a:pPr algn="just" eaLnBrk="1" hangingPunct="1">
              <a:buFontTx/>
              <a:buNone/>
            </a:pPr>
            <a:r>
              <a:rPr lang="tr-TR" altLang="ko-KR" sz="2400" dirty="0" smtClean="0">
                <a:solidFill>
                  <a:schemeClr val="tx1"/>
                </a:solidFill>
              </a:rPr>
              <a:t>		</a:t>
            </a:r>
            <a:r>
              <a:rPr lang="tr-TR" altLang="ko-KR" sz="2400" dirty="0" err="1" smtClean="0">
                <a:solidFill>
                  <a:schemeClr val="tx1"/>
                </a:solidFill>
              </a:rPr>
              <a:t>eritromisin</a:t>
            </a:r>
            <a:r>
              <a:rPr lang="tr-TR" altLang="ko-KR" sz="2400" dirty="0" smtClean="0">
                <a:solidFill>
                  <a:schemeClr val="tx1"/>
                </a:solidFill>
              </a:rPr>
              <a:t> ya da </a:t>
            </a:r>
            <a:r>
              <a:rPr lang="tr-TR" altLang="ko-KR" sz="2400" dirty="0" err="1" smtClean="0">
                <a:solidFill>
                  <a:schemeClr val="tx1"/>
                </a:solidFill>
              </a:rPr>
              <a:t>klaritromisin</a:t>
            </a:r>
            <a:r>
              <a:rPr lang="tr-TR" altLang="ko-KR" sz="2400" dirty="0" smtClean="0">
                <a:solidFill>
                  <a:schemeClr val="tx1"/>
                </a:solidFill>
              </a:rPr>
              <a:t> ile 10-14 gün </a:t>
            </a:r>
          </a:p>
          <a:p>
            <a:pPr algn="just" eaLnBrk="1" hangingPunct="1">
              <a:buFontTx/>
              <a:buNone/>
            </a:pPr>
            <a:r>
              <a:rPr lang="tr-TR" altLang="ko-KR" sz="2400" dirty="0" smtClean="0">
                <a:solidFill>
                  <a:schemeClr val="tx1"/>
                </a:solidFill>
              </a:rPr>
              <a:t>		Alternatif olarak </a:t>
            </a:r>
            <a:r>
              <a:rPr lang="tr-TR" altLang="ko-KR" sz="2400" dirty="0" err="1" smtClean="0">
                <a:solidFill>
                  <a:schemeClr val="tx1"/>
                </a:solidFill>
              </a:rPr>
              <a:t>azitromisin</a:t>
            </a:r>
            <a:r>
              <a:rPr lang="tr-TR" altLang="ko-KR" sz="2400" dirty="0" smtClean="0">
                <a:solidFill>
                  <a:schemeClr val="tx1"/>
                </a:solidFill>
              </a:rPr>
              <a:t> 3-5 gün </a:t>
            </a:r>
          </a:p>
          <a:p>
            <a:pPr algn="just" eaLnBrk="1" hangingPunct="1"/>
            <a:r>
              <a:rPr lang="tr-TR" altLang="ko-KR" sz="2400" b="1" dirty="0" smtClean="0">
                <a:solidFill>
                  <a:schemeClr val="tx1"/>
                </a:solidFill>
              </a:rPr>
              <a:t>Etkenin saptanamadığı ağır </a:t>
            </a:r>
            <a:r>
              <a:rPr lang="tr-TR" altLang="ko-KR" sz="2400" b="1" dirty="0" err="1" smtClean="0">
                <a:solidFill>
                  <a:schemeClr val="tx1"/>
                </a:solidFill>
              </a:rPr>
              <a:t>pnömonilerle</a:t>
            </a:r>
            <a:r>
              <a:rPr lang="tr-TR" altLang="ko-KR" sz="2400" b="1" dirty="0" smtClean="0">
                <a:solidFill>
                  <a:schemeClr val="tx1"/>
                </a:solidFill>
              </a:rPr>
              <a:t>, </a:t>
            </a:r>
            <a:r>
              <a:rPr lang="tr-TR" altLang="ko-KR" sz="2400" b="1" dirty="0" smtClean="0">
                <a:solidFill>
                  <a:schemeClr val="tx1"/>
                </a:solidFill>
              </a:rPr>
              <a:t>gram negatif basiller ile gelişen </a:t>
            </a:r>
            <a:r>
              <a:rPr lang="tr-TR" altLang="ko-KR" sz="2400" b="1" dirty="0" err="1" smtClean="0">
                <a:solidFill>
                  <a:schemeClr val="tx1"/>
                </a:solidFill>
              </a:rPr>
              <a:t>pnömonilerde</a:t>
            </a:r>
            <a:r>
              <a:rPr lang="tr-TR" altLang="ko-KR" sz="2400" b="1" dirty="0" smtClean="0">
                <a:solidFill>
                  <a:schemeClr val="tx1"/>
                </a:solidFill>
              </a:rPr>
              <a:t>;   </a:t>
            </a:r>
            <a:endParaRPr lang="tr-TR" altLang="ko-KR" sz="2400" b="1" dirty="0" smtClean="0">
              <a:solidFill>
                <a:schemeClr val="tx1"/>
              </a:solidFill>
            </a:endParaRPr>
          </a:p>
          <a:p>
            <a:pPr marL="0" indent="0" algn="just" eaLnBrk="1" hangingPunct="1">
              <a:buNone/>
            </a:pPr>
            <a:r>
              <a:rPr lang="tr-TR" altLang="ko-KR" sz="2400" dirty="0" smtClean="0">
                <a:solidFill>
                  <a:schemeClr val="tx1"/>
                </a:solidFill>
              </a:rPr>
              <a:t>             10-21 gün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640" y="116632"/>
            <a:ext cx="7239000" cy="648072"/>
          </a:xfrm>
          <a:noFill/>
        </p:spPr>
        <p:txBody>
          <a:bodyPr/>
          <a:lstStyle/>
          <a:p>
            <a:pPr>
              <a:spcBef>
                <a:spcPct val="20000"/>
              </a:spcBef>
            </a:pPr>
            <a:r>
              <a:rPr lang="tr-TR" altLang="ko-KR" sz="3200" dirty="0">
                <a:solidFill>
                  <a:srgbClr val="FF0000"/>
                </a:solidFill>
                <a:latin typeface="Calibri" pitchFamily="34" charset="0"/>
              </a:rPr>
              <a:t>Çocuklarda Tedavi  </a:t>
            </a:r>
            <a:r>
              <a:rPr lang="tr-TR" altLang="ko-KR" sz="3200" dirty="0" smtClean="0">
                <a:solidFill>
                  <a:srgbClr val="FF0000"/>
                </a:solidFill>
                <a:latin typeface="Calibri" pitchFamily="34" charset="0"/>
              </a:rPr>
              <a:t>Süresi</a:t>
            </a:r>
            <a:endParaRPr lang="en-AU" altLang="ko-KR" sz="3200" dirty="0">
              <a:solidFill>
                <a:srgbClr val="FF0000"/>
              </a:solidFill>
              <a:latin typeface="Calibri" pitchFamily="34" charset="0"/>
              <a:ea typeface="Gulim" pitchFamily="34" charset="-127"/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33</a:t>
            </a:fld>
            <a:endParaRPr lang="tr-TR" dirty="0"/>
          </a:p>
        </p:txBody>
      </p:sp>
    </p:spTree>
    <p:extLst>
      <p:ext uri="{BB962C8B-B14F-4D97-AF65-F5344CB8AC3E}">
        <p14:creationId xmlns="" xmlns:p14="http://schemas.microsoft.com/office/powerpoint/2010/main" val="276543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382960" y="-27384"/>
            <a:ext cx="6141368" cy="831616"/>
          </a:xfrm>
        </p:spPr>
        <p:txBody>
          <a:bodyPr/>
          <a:lstStyle/>
          <a:p>
            <a:pPr algn="l"/>
            <a:r>
              <a:rPr lang="tr-TR" dirty="0" smtClean="0">
                <a:solidFill>
                  <a:srgbClr val="FF0000"/>
                </a:solidFill>
                <a:latin typeface="Trebuchet MS" charset="-94"/>
                <a:ea typeface="Trebuchet MS" charset="-94"/>
                <a:cs typeface="Trebuchet MS" charset="-94"/>
              </a:rPr>
              <a:t>Korunma = Aşılama</a:t>
            </a:r>
            <a:endParaRPr lang="tr-TR" dirty="0">
              <a:solidFill>
                <a:srgbClr val="FF0000"/>
              </a:solidFill>
              <a:latin typeface="Trebuchet MS" charset="-94"/>
              <a:ea typeface="Trebuchet MS" charset="-94"/>
              <a:cs typeface="Trebuchet MS" charset="-94"/>
            </a:endParaRP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539552" y="908720"/>
            <a:ext cx="4040188" cy="639762"/>
          </a:xfrm>
        </p:spPr>
        <p:txBody>
          <a:bodyPr>
            <a:normAutofit/>
          </a:bodyPr>
          <a:lstStyle/>
          <a:p>
            <a:r>
              <a:rPr lang="tr-TR" sz="2400" dirty="0" err="1" smtClean="0">
                <a:solidFill>
                  <a:schemeClr val="tx1"/>
                </a:solidFill>
              </a:rPr>
              <a:t>Pnömokok</a:t>
            </a:r>
            <a:r>
              <a:rPr lang="tr-TR" sz="2400" dirty="0" smtClean="0">
                <a:solidFill>
                  <a:schemeClr val="tx1"/>
                </a:solidFill>
              </a:rPr>
              <a:t> </a:t>
            </a:r>
            <a:r>
              <a:rPr lang="tr-TR" sz="2400" dirty="0" smtClean="0">
                <a:solidFill>
                  <a:schemeClr val="tx1"/>
                </a:solidFill>
              </a:rPr>
              <a:t>Aşısı</a:t>
            </a:r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4" name="İçerik Yer Tutucusu 3"/>
          <p:cNvSpPr>
            <a:spLocks noGrp="1"/>
          </p:cNvSpPr>
          <p:nvPr>
            <p:ph sz="half" idx="4294967295"/>
          </p:nvPr>
        </p:nvSpPr>
        <p:spPr>
          <a:xfrm>
            <a:off x="323528" y="1340768"/>
            <a:ext cx="4221933" cy="3951288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Clr>
                <a:srgbClr val="C00000"/>
              </a:buClr>
            </a:pPr>
            <a:r>
              <a:rPr lang="tr-TR" sz="2000" dirty="0">
                <a:solidFill>
                  <a:schemeClr val="tx1"/>
                </a:solidFill>
              </a:rPr>
              <a:t>65 </a:t>
            </a:r>
            <a:r>
              <a:rPr lang="tr-TR" sz="2000" dirty="0" smtClean="0">
                <a:solidFill>
                  <a:schemeClr val="tx1"/>
                </a:solidFill>
              </a:rPr>
              <a:t>yaş ve üzeri </a:t>
            </a:r>
            <a:endParaRPr lang="tr-TR" sz="2000" dirty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000" dirty="0">
                <a:solidFill>
                  <a:schemeClr val="tx1"/>
                </a:solidFill>
              </a:rPr>
              <a:t>Kronik hastalıklar (yaş ≥65 veya FEV1 &lt;%40 olan </a:t>
            </a:r>
            <a:r>
              <a:rPr lang="tr-TR" sz="2000" dirty="0" err="1">
                <a:solidFill>
                  <a:schemeClr val="tx1"/>
                </a:solidFill>
              </a:rPr>
              <a:t>KOAH’lılar</a:t>
            </a:r>
            <a:r>
              <a:rPr lang="tr-TR" sz="2000" dirty="0">
                <a:solidFill>
                  <a:schemeClr val="tx1"/>
                </a:solidFill>
              </a:rPr>
              <a:t> ile </a:t>
            </a:r>
            <a:r>
              <a:rPr lang="tr-TR" sz="2000" dirty="0" err="1" smtClean="0">
                <a:solidFill>
                  <a:schemeClr val="tx1"/>
                </a:solidFill>
              </a:rPr>
              <a:t>bronşektazi</a:t>
            </a:r>
            <a:r>
              <a:rPr lang="tr-TR" sz="2000" dirty="0">
                <a:solidFill>
                  <a:schemeClr val="tx1"/>
                </a:solidFill>
              </a:rPr>
              <a:t>, </a:t>
            </a:r>
            <a:r>
              <a:rPr lang="tr-TR" sz="2000" dirty="0" err="1">
                <a:solidFill>
                  <a:schemeClr val="tx1"/>
                </a:solidFill>
              </a:rPr>
              <a:t>pnömonektomi</a:t>
            </a:r>
            <a:r>
              <a:rPr lang="tr-TR" sz="2000" dirty="0">
                <a:solidFill>
                  <a:schemeClr val="tx1"/>
                </a:solidFill>
              </a:rPr>
              <a:t>, </a:t>
            </a:r>
            <a:r>
              <a:rPr lang="tr-TR" sz="2000" dirty="0" err="1">
                <a:solidFill>
                  <a:schemeClr val="tx1"/>
                </a:solidFill>
              </a:rPr>
              <a:t>kardiyovasküler</a:t>
            </a:r>
            <a:r>
              <a:rPr lang="tr-TR" sz="2000" dirty="0">
                <a:solidFill>
                  <a:schemeClr val="tx1"/>
                </a:solidFill>
              </a:rPr>
              <a:t>, </a:t>
            </a:r>
            <a:r>
              <a:rPr lang="tr-TR" sz="2000" dirty="0" err="1">
                <a:solidFill>
                  <a:schemeClr val="tx1"/>
                </a:solidFill>
              </a:rPr>
              <a:t>renal</a:t>
            </a:r>
            <a:r>
              <a:rPr lang="tr-TR" sz="2000" dirty="0">
                <a:solidFill>
                  <a:schemeClr val="tx1"/>
                </a:solidFill>
              </a:rPr>
              <a:t> ve </a:t>
            </a:r>
            <a:r>
              <a:rPr lang="tr-TR" sz="2000" dirty="0" err="1">
                <a:solidFill>
                  <a:schemeClr val="tx1"/>
                </a:solidFill>
              </a:rPr>
              <a:t>hepatik</a:t>
            </a:r>
            <a:r>
              <a:rPr lang="tr-TR" sz="2000" dirty="0">
                <a:solidFill>
                  <a:schemeClr val="tx1"/>
                </a:solidFill>
              </a:rPr>
              <a:t> hastalıklar ve </a:t>
            </a:r>
            <a:r>
              <a:rPr lang="tr-TR" sz="2000" dirty="0" err="1" smtClean="0">
                <a:solidFill>
                  <a:schemeClr val="tx1"/>
                </a:solidFill>
              </a:rPr>
              <a:t>diyabetes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 err="1">
                <a:solidFill>
                  <a:schemeClr val="tx1"/>
                </a:solidFill>
              </a:rPr>
              <a:t>mellitus</a:t>
            </a:r>
            <a:r>
              <a:rPr lang="tr-TR" sz="2000" dirty="0">
                <a:solidFill>
                  <a:schemeClr val="tx1"/>
                </a:solidFill>
              </a:rPr>
              <a:t>) </a:t>
            </a:r>
          </a:p>
          <a:p>
            <a:pPr>
              <a:buClr>
                <a:srgbClr val="C00000"/>
              </a:buClr>
            </a:pPr>
            <a:r>
              <a:rPr lang="tr-TR" sz="2000" dirty="0">
                <a:solidFill>
                  <a:schemeClr val="tx1"/>
                </a:solidFill>
              </a:rPr>
              <a:t>Kronik alkolizm </a:t>
            </a:r>
          </a:p>
          <a:p>
            <a:pPr>
              <a:buClr>
                <a:srgbClr val="C00000"/>
              </a:buClr>
            </a:pPr>
            <a:r>
              <a:rPr lang="tr-TR" sz="2000" dirty="0">
                <a:solidFill>
                  <a:schemeClr val="tx1"/>
                </a:solidFill>
              </a:rPr>
              <a:t>Dalak </a:t>
            </a:r>
            <a:r>
              <a:rPr lang="tr-TR" sz="2000" dirty="0" err="1">
                <a:solidFill>
                  <a:schemeClr val="tx1"/>
                </a:solidFill>
              </a:rPr>
              <a:t>disfonksiyonu</a:t>
            </a:r>
            <a:r>
              <a:rPr lang="tr-TR" sz="2000" dirty="0">
                <a:solidFill>
                  <a:schemeClr val="tx1"/>
                </a:solidFill>
              </a:rPr>
              <a:t> veya </a:t>
            </a:r>
            <a:r>
              <a:rPr lang="tr-TR" sz="2000" dirty="0" err="1">
                <a:solidFill>
                  <a:schemeClr val="tx1"/>
                </a:solidFill>
              </a:rPr>
              <a:t>splenektomi</a:t>
            </a:r>
            <a:r>
              <a:rPr lang="tr-TR" sz="2000" dirty="0">
                <a:solidFill>
                  <a:schemeClr val="tx1"/>
                </a:solidFill>
              </a:rPr>
              <a:t> </a:t>
            </a:r>
          </a:p>
          <a:p>
            <a:pPr>
              <a:buClr>
                <a:srgbClr val="C00000"/>
              </a:buClr>
            </a:pPr>
            <a:r>
              <a:rPr lang="tr-TR" sz="2000" dirty="0" err="1">
                <a:solidFill>
                  <a:schemeClr val="tx1"/>
                </a:solidFill>
              </a:rPr>
              <a:t>İ</a:t>
            </a:r>
            <a:r>
              <a:rPr lang="tr-TR" sz="2000" dirty="0" err="1" smtClean="0">
                <a:solidFill>
                  <a:schemeClr val="tx1"/>
                </a:solidFill>
              </a:rPr>
              <a:t>mmün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yetmezlik ve </a:t>
            </a:r>
            <a:r>
              <a:rPr lang="tr-TR" sz="2000" dirty="0" err="1" smtClean="0">
                <a:solidFill>
                  <a:schemeClr val="tx1"/>
                </a:solidFill>
              </a:rPr>
              <a:t>immünsupressif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tedavi kullanımı </a:t>
            </a:r>
          </a:p>
          <a:p>
            <a:pPr>
              <a:buClr>
                <a:srgbClr val="C00000"/>
              </a:buClr>
            </a:pPr>
            <a:r>
              <a:rPr lang="tr-TR" sz="2000" dirty="0">
                <a:solidFill>
                  <a:schemeClr val="tx1"/>
                </a:solidFill>
              </a:rPr>
              <a:t>Beyin-omurilik sıvısı </a:t>
            </a:r>
            <a:r>
              <a:rPr lang="tr-TR" sz="2000" dirty="0" err="1">
                <a:solidFill>
                  <a:schemeClr val="tx1"/>
                </a:solidFill>
              </a:rPr>
              <a:t>kaç</a:t>
            </a:r>
            <a:r>
              <a:rPr lang="tr-TR" sz="2000" dirty="0" err="1" smtClean="0">
                <a:solidFill>
                  <a:schemeClr val="tx1"/>
                </a:solidFill>
              </a:rPr>
              <a:t>ağı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olanlar </a:t>
            </a:r>
          </a:p>
          <a:p>
            <a:pPr>
              <a:buClr>
                <a:srgbClr val="C00000"/>
              </a:buClr>
            </a:pPr>
            <a:r>
              <a:rPr lang="tr-TR" sz="2000" dirty="0" err="1">
                <a:solidFill>
                  <a:schemeClr val="tx1"/>
                </a:solidFill>
              </a:rPr>
              <a:t>Pnömokok</a:t>
            </a:r>
            <a:r>
              <a:rPr lang="tr-TR" sz="2000" dirty="0">
                <a:solidFill>
                  <a:schemeClr val="tx1"/>
                </a:solidFill>
              </a:rPr>
              <a:t> </a:t>
            </a:r>
            <a:r>
              <a:rPr lang="tr-TR" sz="2000" dirty="0" smtClean="0">
                <a:solidFill>
                  <a:schemeClr val="tx1"/>
                </a:solidFill>
              </a:rPr>
              <a:t>hastalığı </a:t>
            </a:r>
            <a:r>
              <a:rPr lang="tr-TR" sz="2000" dirty="0">
                <a:solidFill>
                  <a:schemeClr val="tx1"/>
                </a:solidFill>
              </a:rPr>
              <a:t>veya komplikasyonu riskinin </a:t>
            </a:r>
            <a:r>
              <a:rPr lang="tr-TR" sz="2000" dirty="0" smtClean="0">
                <a:solidFill>
                  <a:schemeClr val="tx1"/>
                </a:solidFill>
              </a:rPr>
              <a:t>artmış </a:t>
            </a:r>
            <a:r>
              <a:rPr lang="tr-TR" sz="2000" dirty="0" err="1" smtClean="0">
                <a:solidFill>
                  <a:schemeClr val="tx1"/>
                </a:solidFill>
              </a:rPr>
              <a:t>oldug</a:t>
            </a:r>
            <a:r>
              <a:rPr lang="tr-TR" sz="2000" dirty="0" err="1">
                <a:solidFill>
                  <a:schemeClr val="tx1"/>
                </a:solidFill>
              </a:rPr>
              <a:t>̆u</a:t>
            </a:r>
            <a:r>
              <a:rPr lang="tr-TR" sz="2000" dirty="0">
                <a:solidFill>
                  <a:schemeClr val="tx1"/>
                </a:solidFill>
              </a:rPr>
              <a:t> ş</a:t>
            </a:r>
            <a:r>
              <a:rPr lang="tr-TR" sz="2000" dirty="0" smtClean="0">
                <a:solidFill>
                  <a:schemeClr val="tx1"/>
                </a:solidFill>
              </a:rPr>
              <a:t>artlarda yaşayanlar </a:t>
            </a:r>
            <a:endParaRPr lang="tr-TR" sz="2000" dirty="0">
              <a:solidFill>
                <a:schemeClr val="tx1"/>
              </a:solidFill>
            </a:endParaRPr>
          </a:p>
          <a:p>
            <a:endParaRPr lang="tr-TR" sz="2000" dirty="0">
              <a:solidFill>
                <a:schemeClr val="tx1"/>
              </a:solidFill>
            </a:endParaRP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860032" y="836712"/>
            <a:ext cx="4041775" cy="639762"/>
          </a:xfrm>
        </p:spPr>
        <p:txBody>
          <a:bodyPr>
            <a:normAutofit/>
          </a:bodyPr>
          <a:lstStyle/>
          <a:p>
            <a:r>
              <a:rPr lang="tr-TR" sz="2400" dirty="0" smtClean="0">
                <a:solidFill>
                  <a:schemeClr val="tx1"/>
                </a:solidFill>
              </a:rPr>
              <a:t>Grip </a:t>
            </a:r>
            <a:r>
              <a:rPr lang="tr-TR" sz="2400" dirty="0" smtClean="0">
                <a:solidFill>
                  <a:schemeClr val="tx1"/>
                </a:solidFill>
              </a:rPr>
              <a:t>Aşısı</a:t>
            </a:r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294967295"/>
          </p:nvPr>
        </p:nvSpPr>
        <p:spPr>
          <a:xfrm>
            <a:off x="4427984" y="1268760"/>
            <a:ext cx="4716016" cy="3951288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buClr>
                <a:srgbClr val="C00000"/>
              </a:buClr>
            </a:pP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65 yaş ve üzeri </a:t>
            </a:r>
          </a:p>
          <a:p>
            <a:pPr>
              <a:buClr>
                <a:srgbClr val="C00000"/>
              </a:buClr>
            </a:pP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Kronik </a:t>
            </a:r>
            <a:r>
              <a:rPr lang="tr-TR" sz="2000" dirty="0" err="1">
                <a:solidFill>
                  <a:schemeClr val="tx1"/>
                </a:solidFill>
              </a:rPr>
              <a:t>akciğer</a:t>
            </a:r>
            <a:r>
              <a:rPr lang="tr-TR" sz="2000" dirty="0">
                <a:solidFill>
                  <a:schemeClr val="tx1"/>
                </a:solidFill>
              </a:rPr>
              <a:t> hastalıkları (KOAH, </a:t>
            </a:r>
            <a:r>
              <a:rPr lang="tr-TR" sz="2000" dirty="0" err="1">
                <a:solidFill>
                  <a:schemeClr val="tx1"/>
                </a:solidFill>
              </a:rPr>
              <a:t>bronşektazi</a:t>
            </a:r>
            <a:r>
              <a:rPr lang="tr-TR" sz="2000" dirty="0">
                <a:solidFill>
                  <a:schemeClr val="tx1"/>
                </a:solidFill>
              </a:rPr>
              <a:t>, </a:t>
            </a:r>
            <a:r>
              <a:rPr lang="tr-TR" sz="2000" dirty="0" err="1">
                <a:solidFill>
                  <a:schemeClr val="tx1"/>
                </a:solidFill>
              </a:rPr>
              <a:t>brons</a:t>
            </a:r>
            <a:r>
              <a:rPr lang="tr-TR" sz="2000" dirty="0">
                <a:solidFill>
                  <a:schemeClr val="tx1"/>
                </a:solidFill>
              </a:rPr>
              <a:t>̧ </a:t>
            </a:r>
            <a:r>
              <a:rPr lang="tr-TR" sz="2000" dirty="0" err="1" smtClean="0">
                <a:solidFill>
                  <a:schemeClr val="tx1"/>
                </a:solidFill>
              </a:rPr>
              <a:t>astması</a:t>
            </a:r>
            <a:r>
              <a:rPr lang="tr-TR" sz="2000" dirty="0" smtClean="0">
                <a:solidFill>
                  <a:schemeClr val="tx1"/>
                </a:solidFill>
              </a:rPr>
              <a:t>)</a:t>
            </a:r>
            <a:endParaRPr lang="tr-TR" sz="2000" dirty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000" dirty="0" smtClean="0">
                <a:solidFill>
                  <a:schemeClr val="tx1"/>
                </a:solidFill>
              </a:rPr>
              <a:t>Kronik </a:t>
            </a:r>
            <a:r>
              <a:rPr lang="tr-TR" sz="2000" dirty="0" err="1">
                <a:solidFill>
                  <a:schemeClr val="tx1"/>
                </a:solidFill>
              </a:rPr>
              <a:t>kardiovasküler</a:t>
            </a:r>
            <a:r>
              <a:rPr lang="tr-TR" sz="2000" dirty="0">
                <a:solidFill>
                  <a:schemeClr val="tx1"/>
                </a:solidFill>
              </a:rPr>
              <a:t> </a:t>
            </a:r>
            <a:r>
              <a:rPr lang="tr-TR" sz="2000" dirty="0" smtClean="0">
                <a:solidFill>
                  <a:schemeClr val="tx1"/>
                </a:solidFill>
              </a:rPr>
              <a:t>hastalık</a:t>
            </a:r>
            <a:endParaRPr lang="tr-TR" sz="2000" dirty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000" dirty="0" err="1" smtClean="0">
                <a:solidFill>
                  <a:schemeClr val="tx1"/>
                </a:solidFill>
              </a:rPr>
              <a:t>Diyabetes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 err="1">
                <a:solidFill>
                  <a:schemeClr val="tx1"/>
                </a:solidFill>
              </a:rPr>
              <a:t>mellitus</a:t>
            </a:r>
            <a:r>
              <a:rPr lang="tr-TR" sz="2000" dirty="0">
                <a:solidFill>
                  <a:schemeClr val="tx1"/>
                </a:solidFill>
              </a:rPr>
              <a:t>, </a:t>
            </a:r>
            <a:r>
              <a:rPr lang="tr-TR" sz="2000" dirty="0" smtClean="0">
                <a:solidFill>
                  <a:schemeClr val="tx1"/>
                </a:solidFill>
              </a:rPr>
              <a:t>böbrek </a:t>
            </a:r>
            <a:r>
              <a:rPr lang="tr-TR" sz="2000" dirty="0">
                <a:solidFill>
                  <a:schemeClr val="tx1"/>
                </a:solidFill>
              </a:rPr>
              <a:t>fonksiyon </a:t>
            </a:r>
            <a:r>
              <a:rPr lang="tr-TR" sz="2000" dirty="0" smtClean="0">
                <a:solidFill>
                  <a:schemeClr val="tx1"/>
                </a:solidFill>
              </a:rPr>
              <a:t>bozukluğu</a:t>
            </a:r>
            <a:r>
              <a:rPr lang="tr-TR" sz="2000" dirty="0">
                <a:solidFill>
                  <a:schemeClr val="tx1"/>
                </a:solidFill>
              </a:rPr>
              <a:t>, </a:t>
            </a:r>
            <a:r>
              <a:rPr lang="tr-TR" sz="2000" dirty="0" err="1">
                <a:solidFill>
                  <a:schemeClr val="tx1"/>
                </a:solidFill>
              </a:rPr>
              <a:t>çeş</a:t>
            </a:r>
            <a:r>
              <a:rPr lang="tr-TR" sz="2000" dirty="0" err="1" smtClean="0">
                <a:solidFill>
                  <a:schemeClr val="tx1"/>
                </a:solidFill>
              </a:rPr>
              <a:t>itli</a:t>
            </a:r>
            <a:r>
              <a:rPr lang="tr-TR" sz="2000" dirty="0">
                <a:solidFill>
                  <a:schemeClr val="tx1"/>
                </a:solidFill>
              </a:rPr>
              <a:t> </a:t>
            </a:r>
            <a:r>
              <a:rPr lang="tr-TR" sz="2000" dirty="0" err="1" smtClean="0">
                <a:solidFill>
                  <a:schemeClr val="tx1"/>
                </a:solidFill>
              </a:rPr>
              <a:t>hemoglobinopatileri</a:t>
            </a:r>
            <a:r>
              <a:rPr lang="tr-TR" sz="2000" dirty="0" smtClean="0">
                <a:solidFill>
                  <a:schemeClr val="tx1"/>
                </a:solidFill>
              </a:rPr>
              <a:t> </a:t>
            </a:r>
            <a:r>
              <a:rPr lang="tr-TR" sz="2000" dirty="0">
                <a:solidFill>
                  <a:schemeClr val="tx1"/>
                </a:solidFill>
              </a:rPr>
              <a:t>olan ve </a:t>
            </a:r>
            <a:r>
              <a:rPr lang="tr-TR" sz="2000" dirty="0" err="1" smtClean="0">
                <a:solidFill>
                  <a:schemeClr val="tx1"/>
                </a:solidFill>
              </a:rPr>
              <a:t>bağıs</a:t>
            </a:r>
            <a:r>
              <a:rPr lang="tr-TR" sz="2000" dirty="0" err="1">
                <a:solidFill>
                  <a:schemeClr val="tx1"/>
                </a:solidFill>
              </a:rPr>
              <a:t>̧ıklık</a:t>
            </a:r>
            <a:r>
              <a:rPr lang="tr-TR" sz="2000" dirty="0">
                <a:solidFill>
                  <a:schemeClr val="tx1"/>
                </a:solidFill>
              </a:rPr>
              <a:t> sistemi </a:t>
            </a:r>
            <a:r>
              <a:rPr lang="tr-TR" sz="2000" dirty="0" smtClean="0">
                <a:solidFill>
                  <a:schemeClr val="tx1"/>
                </a:solidFill>
              </a:rPr>
              <a:t>baskılanmış kişiler </a:t>
            </a:r>
            <a:endParaRPr lang="tr-TR" sz="2000" dirty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000" dirty="0" err="1" smtClean="0">
                <a:solidFill>
                  <a:schemeClr val="tx1"/>
                </a:solidFill>
              </a:rPr>
              <a:t>Yu</a:t>
            </a:r>
            <a:r>
              <a:rPr lang="tr-TR" sz="2000" dirty="0" err="1">
                <a:solidFill>
                  <a:schemeClr val="tx1"/>
                </a:solidFill>
              </a:rPr>
              <a:t>̈ksek</a:t>
            </a:r>
            <a:r>
              <a:rPr lang="tr-TR" sz="2000" dirty="0">
                <a:solidFill>
                  <a:schemeClr val="tx1"/>
                </a:solidFill>
              </a:rPr>
              <a:t> riskli hastalarla </a:t>
            </a:r>
            <a:r>
              <a:rPr lang="tr-TR" sz="2000" dirty="0" smtClean="0">
                <a:solidFill>
                  <a:schemeClr val="tx1"/>
                </a:solidFill>
              </a:rPr>
              <a:t>karşılaşma olasılığı </a:t>
            </a:r>
            <a:r>
              <a:rPr lang="tr-TR" sz="2000" dirty="0">
                <a:solidFill>
                  <a:schemeClr val="tx1"/>
                </a:solidFill>
              </a:rPr>
              <a:t>olan hekim, </a:t>
            </a:r>
            <a:r>
              <a:rPr lang="tr-TR" sz="2000" dirty="0" smtClean="0">
                <a:solidFill>
                  <a:schemeClr val="tx1"/>
                </a:solidFill>
              </a:rPr>
              <a:t>hemşire </a:t>
            </a:r>
            <a:r>
              <a:rPr lang="tr-TR" sz="2000" dirty="0">
                <a:solidFill>
                  <a:schemeClr val="tx1"/>
                </a:solidFill>
              </a:rPr>
              <a:t>ve yardımcı </a:t>
            </a:r>
            <a:r>
              <a:rPr lang="tr-TR" sz="2000" dirty="0" smtClean="0">
                <a:solidFill>
                  <a:schemeClr val="tx1"/>
                </a:solidFill>
              </a:rPr>
              <a:t>sağlık personeli</a:t>
            </a:r>
            <a:endParaRPr lang="tr-TR" sz="2000" dirty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000" dirty="0" smtClean="0">
                <a:solidFill>
                  <a:schemeClr val="tx1"/>
                </a:solidFill>
              </a:rPr>
              <a:t>Grip </a:t>
            </a:r>
            <a:r>
              <a:rPr lang="tr-TR" sz="2000" dirty="0" err="1">
                <a:solidFill>
                  <a:schemeClr val="tx1"/>
                </a:solidFill>
              </a:rPr>
              <a:t>yönünden</a:t>
            </a:r>
            <a:r>
              <a:rPr lang="tr-TR" sz="2000" dirty="0">
                <a:solidFill>
                  <a:schemeClr val="tx1"/>
                </a:solidFill>
              </a:rPr>
              <a:t> riskli ş</a:t>
            </a:r>
            <a:r>
              <a:rPr lang="tr-TR" sz="2000" dirty="0" smtClean="0">
                <a:solidFill>
                  <a:schemeClr val="tx1"/>
                </a:solidFill>
              </a:rPr>
              <a:t>ahıslarla </a:t>
            </a:r>
            <a:r>
              <a:rPr lang="tr-TR" sz="2000" dirty="0">
                <a:solidFill>
                  <a:schemeClr val="tx1"/>
                </a:solidFill>
              </a:rPr>
              <a:t>birlikte </a:t>
            </a:r>
            <a:r>
              <a:rPr lang="tr-TR" sz="2000" dirty="0" smtClean="0">
                <a:solidFill>
                  <a:schemeClr val="tx1"/>
                </a:solidFill>
              </a:rPr>
              <a:t>yaşayanlar</a:t>
            </a:r>
            <a:endParaRPr lang="tr-TR" sz="2000" dirty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000" dirty="0" smtClean="0">
                <a:solidFill>
                  <a:schemeClr val="tx1"/>
                </a:solidFill>
              </a:rPr>
              <a:t> Güvenlik görevlileri</a:t>
            </a:r>
            <a:r>
              <a:rPr lang="tr-TR" sz="2000" dirty="0">
                <a:solidFill>
                  <a:schemeClr val="tx1"/>
                </a:solidFill>
              </a:rPr>
              <a:t>, itfaiyeciler gibi toplum hizmeti veren </a:t>
            </a:r>
            <a:r>
              <a:rPr lang="tr-TR" sz="2000" dirty="0" err="1">
                <a:solidFill>
                  <a:schemeClr val="tx1"/>
                </a:solidFill>
              </a:rPr>
              <a:t>kiş</a:t>
            </a:r>
            <a:r>
              <a:rPr lang="tr-TR" sz="2000" dirty="0" err="1" smtClean="0">
                <a:solidFill>
                  <a:schemeClr val="tx1"/>
                </a:solidFill>
              </a:rPr>
              <a:t>iler</a:t>
            </a:r>
            <a:endParaRPr lang="tr-TR" sz="2000" dirty="0">
              <a:solidFill>
                <a:schemeClr val="tx1"/>
              </a:solidFill>
            </a:endParaRPr>
          </a:p>
          <a:p>
            <a:pPr>
              <a:buClr>
                <a:srgbClr val="C00000"/>
              </a:buClr>
            </a:pPr>
            <a:r>
              <a:rPr lang="tr-TR" sz="2000" dirty="0" smtClean="0">
                <a:solidFill>
                  <a:schemeClr val="tx1"/>
                </a:solidFill>
              </a:rPr>
              <a:t>Grip </a:t>
            </a:r>
            <a:r>
              <a:rPr lang="tr-TR" sz="2000" dirty="0">
                <a:solidFill>
                  <a:schemeClr val="tx1"/>
                </a:solidFill>
              </a:rPr>
              <a:t>sezonunda gebelik</a:t>
            </a:r>
            <a:br>
              <a:rPr lang="tr-TR" sz="2000" dirty="0">
                <a:solidFill>
                  <a:schemeClr val="tx1"/>
                </a:solidFill>
              </a:rPr>
            </a:br>
            <a:endParaRPr lang="tr-TR" sz="2000" dirty="0">
              <a:solidFill>
                <a:schemeClr val="tx1"/>
              </a:solidFill>
            </a:endParaRPr>
          </a:p>
          <a:p>
            <a:endParaRPr lang="tr-TR" sz="2000" dirty="0">
              <a:solidFill>
                <a:schemeClr val="tx1"/>
              </a:solidFill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>
          <a:xfrm>
            <a:off x="8676456" y="6381328"/>
            <a:ext cx="504056" cy="398462"/>
          </a:xfrm>
        </p:spPr>
        <p:txBody>
          <a:bodyPr/>
          <a:lstStyle/>
          <a:p>
            <a:fld id="{1AE0AA01-BB02-E542-A63C-CDD15D5E890F}" type="slidenum">
              <a:rPr lang="en-US" altLang="tr-TR" sz="1600" smtClean="0"/>
              <a:pPr/>
              <a:t>34</a:t>
            </a:fld>
            <a:endParaRPr lang="en-US" altLang="tr-TR" sz="1600" dirty="0"/>
          </a:p>
        </p:txBody>
      </p:sp>
    </p:spTree>
    <p:extLst>
      <p:ext uri="{BB962C8B-B14F-4D97-AF65-F5344CB8AC3E}">
        <p14:creationId xmlns="" xmlns:p14="http://schemas.microsoft.com/office/powerpoint/2010/main" val="259841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Slayt Numarası Yer Tutucusu"/>
          <p:cNvSpPr>
            <a:spLocks noGrp="1"/>
          </p:cNvSpPr>
          <p:nvPr>
            <p:ph type="sldNum" sz="quarter" idx="12"/>
          </p:nvPr>
        </p:nvSpPr>
        <p:spPr bwMode="auto">
          <a:xfrm>
            <a:off x="8676456" y="6308725"/>
            <a:ext cx="504056" cy="47307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-9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-9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9pPr>
          </a:lstStyle>
          <a:p>
            <a:pPr eaLnBrk="1" hangingPunct="1"/>
            <a:fld id="{4DF91C50-6857-C84E-A498-8786077F7419}" type="slidenum">
              <a:rPr lang="tr-TR" altLang="tr-TR" sz="1600" b="1"/>
              <a:pPr eaLnBrk="1" hangingPunct="1"/>
              <a:t>35</a:t>
            </a:fld>
            <a:endParaRPr lang="tr-TR" altLang="tr-TR" sz="1600" b="1" dirty="0"/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" y="6354920"/>
            <a:ext cx="1028700" cy="37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5 Dikdörtgen"/>
          <p:cNvSpPr>
            <a:spLocks noChangeArrowheads="1"/>
          </p:cNvSpPr>
          <p:nvPr/>
        </p:nvSpPr>
        <p:spPr bwMode="auto">
          <a:xfrm>
            <a:off x="299545" y="5037162"/>
            <a:ext cx="8664941" cy="1200150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-94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-94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-9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-94"/>
              </a:defRPr>
            </a:lvl9pPr>
          </a:lstStyle>
          <a:p>
            <a:pPr algn="l" eaLnBrk="1" hangingPunct="1">
              <a:buClr>
                <a:srgbClr val="FFFF00"/>
              </a:buClr>
              <a:buFont typeface="Wingdings" charset="2"/>
              <a:buChar char="§"/>
            </a:pPr>
            <a:r>
              <a:rPr lang="tr-TR" altLang="tr-TR" dirty="0">
                <a:solidFill>
                  <a:schemeClr val="bg1"/>
                </a:solidFill>
              </a:rPr>
              <a:t> Daha önce hiç aşı olmamış olanlara önce PCV13 (</a:t>
            </a:r>
            <a:r>
              <a:rPr lang="tr-TR" altLang="tr-TR" dirty="0" err="1">
                <a:solidFill>
                  <a:schemeClr val="bg1"/>
                </a:solidFill>
              </a:rPr>
              <a:t>konjüge</a:t>
            </a:r>
            <a:r>
              <a:rPr lang="tr-TR" altLang="tr-TR" dirty="0">
                <a:solidFill>
                  <a:schemeClr val="bg1"/>
                </a:solidFill>
              </a:rPr>
              <a:t> </a:t>
            </a:r>
            <a:r>
              <a:rPr lang="tr-TR" altLang="tr-TR" dirty="0" smtClean="0">
                <a:solidFill>
                  <a:schemeClr val="bg1"/>
                </a:solidFill>
              </a:rPr>
              <a:t>aşı, </a:t>
            </a:r>
            <a:r>
              <a:rPr lang="tr-TR" altLang="tr-TR" i="1" dirty="0" err="1" smtClean="0">
                <a:solidFill>
                  <a:schemeClr val="bg1"/>
                </a:solidFill>
              </a:rPr>
              <a:t>Prevenar</a:t>
            </a:r>
            <a:r>
              <a:rPr lang="tr-TR" altLang="tr-TR" i="1" dirty="0" smtClean="0">
                <a:solidFill>
                  <a:schemeClr val="bg1"/>
                </a:solidFill>
              </a:rPr>
              <a:t> 13</a:t>
            </a:r>
            <a:r>
              <a:rPr lang="tr-TR" altLang="tr-TR" dirty="0" smtClean="0">
                <a:solidFill>
                  <a:schemeClr val="bg1"/>
                </a:solidFill>
              </a:rPr>
              <a:t>), </a:t>
            </a:r>
            <a:r>
              <a:rPr lang="tr-TR" altLang="tr-TR" dirty="0">
                <a:solidFill>
                  <a:schemeClr val="bg1"/>
                </a:solidFill>
              </a:rPr>
              <a:t>sekiz hafta sonra PPSV23 (</a:t>
            </a:r>
            <a:r>
              <a:rPr lang="tr-TR" altLang="tr-TR" dirty="0" err="1">
                <a:solidFill>
                  <a:schemeClr val="bg1"/>
                </a:solidFill>
              </a:rPr>
              <a:t>polisakkarit</a:t>
            </a:r>
            <a:r>
              <a:rPr lang="tr-TR" altLang="tr-TR" dirty="0">
                <a:solidFill>
                  <a:schemeClr val="bg1"/>
                </a:solidFill>
              </a:rPr>
              <a:t> aşı, </a:t>
            </a:r>
            <a:r>
              <a:rPr lang="tr-TR" altLang="tr-TR" i="1" dirty="0" err="1">
                <a:solidFill>
                  <a:schemeClr val="bg1"/>
                </a:solidFill>
              </a:rPr>
              <a:t>Pnömo</a:t>
            </a:r>
            <a:r>
              <a:rPr lang="tr-TR" altLang="tr-TR" i="1" dirty="0">
                <a:solidFill>
                  <a:schemeClr val="bg1"/>
                </a:solidFill>
              </a:rPr>
              <a:t> </a:t>
            </a:r>
            <a:r>
              <a:rPr lang="tr-TR" altLang="tr-TR" i="1" dirty="0" smtClean="0">
                <a:solidFill>
                  <a:schemeClr val="bg1"/>
                </a:solidFill>
              </a:rPr>
              <a:t>23, </a:t>
            </a:r>
            <a:r>
              <a:rPr lang="tr-TR" altLang="tr-TR" i="1" dirty="0" err="1" smtClean="0">
                <a:solidFill>
                  <a:schemeClr val="bg1"/>
                </a:solidFill>
              </a:rPr>
              <a:t>Pneumovax</a:t>
            </a:r>
            <a:r>
              <a:rPr lang="tr-TR" altLang="tr-TR" dirty="0" smtClean="0">
                <a:solidFill>
                  <a:schemeClr val="bg1"/>
                </a:solidFill>
              </a:rPr>
              <a:t>)</a:t>
            </a:r>
            <a:endParaRPr lang="tr-TR" altLang="tr-TR" dirty="0">
              <a:solidFill>
                <a:schemeClr val="bg1"/>
              </a:solidFill>
            </a:endParaRPr>
          </a:p>
          <a:p>
            <a:pPr algn="l" eaLnBrk="1" hangingPunct="1">
              <a:buClr>
                <a:srgbClr val="FFFF00"/>
              </a:buClr>
              <a:buFont typeface="Wingdings" charset="2"/>
              <a:buChar char="§"/>
            </a:pPr>
            <a:r>
              <a:rPr lang="tr-TR" altLang="tr-TR" dirty="0">
                <a:solidFill>
                  <a:schemeClr val="bg1"/>
                </a:solidFill>
              </a:rPr>
              <a:t> Daha önce PPSV23 (</a:t>
            </a:r>
            <a:r>
              <a:rPr lang="tr-TR" altLang="tr-TR" dirty="0" err="1">
                <a:solidFill>
                  <a:schemeClr val="bg1"/>
                </a:solidFill>
              </a:rPr>
              <a:t>polisakkarit</a:t>
            </a:r>
            <a:r>
              <a:rPr lang="tr-TR" altLang="tr-TR" dirty="0">
                <a:solidFill>
                  <a:schemeClr val="bg1"/>
                </a:solidFill>
              </a:rPr>
              <a:t> aşı, </a:t>
            </a:r>
            <a:r>
              <a:rPr lang="tr-TR" altLang="tr-TR" i="1" dirty="0" err="1">
                <a:solidFill>
                  <a:schemeClr val="bg1"/>
                </a:solidFill>
              </a:rPr>
              <a:t>Pnömo</a:t>
            </a:r>
            <a:r>
              <a:rPr lang="tr-TR" altLang="tr-TR" i="1" dirty="0">
                <a:solidFill>
                  <a:schemeClr val="bg1"/>
                </a:solidFill>
              </a:rPr>
              <a:t> 23</a:t>
            </a:r>
            <a:r>
              <a:rPr lang="tr-TR" altLang="tr-TR" dirty="0" smtClean="0">
                <a:solidFill>
                  <a:schemeClr val="bg1"/>
                </a:solidFill>
              </a:rPr>
              <a:t>) olmuşsa</a:t>
            </a:r>
            <a:r>
              <a:rPr lang="tr-TR" altLang="tr-TR" dirty="0">
                <a:solidFill>
                  <a:schemeClr val="bg1"/>
                </a:solidFill>
              </a:rPr>
              <a:t>, </a:t>
            </a:r>
            <a:r>
              <a:rPr lang="tr-TR" altLang="tr-TR" dirty="0" smtClean="0">
                <a:solidFill>
                  <a:schemeClr val="bg1"/>
                </a:solidFill>
              </a:rPr>
              <a:t>&gt; bir </a:t>
            </a:r>
            <a:r>
              <a:rPr lang="tr-TR" altLang="tr-TR" dirty="0">
                <a:solidFill>
                  <a:schemeClr val="bg1"/>
                </a:solidFill>
              </a:rPr>
              <a:t>yıl sonra PCV13 (</a:t>
            </a:r>
            <a:r>
              <a:rPr lang="tr-TR" altLang="tr-TR" dirty="0" err="1">
                <a:solidFill>
                  <a:schemeClr val="bg1"/>
                </a:solidFill>
              </a:rPr>
              <a:t>konjüge</a:t>
            </a:r>
            <a:r>
              <a:rPr lang="tr-TR" altLang="tr-TR" dirty="0">
                <a:solidFill>
                  <a:schemeClr val="bg1"/>
                </a:solidFill>
              </a:rPr>
              <a:t> </a:t>
            </a:r>
            <a:r>
              <a:rPr lang="tr-TR" altLang="tr-TR" dirty="0" smtClean="0">
                <a:solidFill>
                  <a:schemeClr val="bg1"/>
                </a:solidFill>
              </a:rPr>
              <a:t>aşı, </a:t>
            </a:r>
            <a:r>
              <a:rPr lang="tr-TR" altLang="tr-TR" i="1" dirty="0" smtClean="0">
                <a:solidFill>
                  <a:schemeClr val="bg1"/>
                </a:solidFill>
              </a:rPr>
              <a:t>Prevenar13</a:t>
            </a:r>
            <a:r>
              <a:rPr lang="tr-TR" altLang="tr-TR" dirty="0" smtClean="0">
                <a:solidFill>
                  <a:schemeClr val="bg1"/>
                </a:solidFill>
              </a:rPr>
              <a:t>)</a:t>
            </a:r>
            <a:endParaRPr lang="tr-TR" altLang="tr-TR" dirty="0">
              <a:solidFill>
                <a:schemeClr val="bg1"/>
              </a:solidFill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9544" y="32792"/>
            <a:ext cx="8664943" cy="49271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0246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1907704" y="1844824"/>
            <a:ext cx="5328592" cy="3096344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anose="020B0604020202020204" pitchFamily="34" charset="0"/>
              <a:buChar char="•"/>
            </a:pPr>
            <a:r>
              <a:rPr lang="tr-TR" altLang="tr-TR" sz="2000" b="1" dirty="0" smtClean="0">
                <a:solidFill>
                  <a:schemeClr val="accent1">
                    <a:lumMod val="75000"/>
                  </a:schemeClr>
                </a:solidFill>
              </a:rPr>
              <a:t>Dr. Gökhan Metan</a:t>
            </a:r>
          </a:p>
          <a:p>
            <a:pPr algn="ctr">
              <a:buFont typeface="Wingdings" charset="2"/>
              <a:buNone/>
            </a:pPr>
            <a:r>
              <a:rPr lang="tr-TR" altLang="tr-TR" sz="2000" b="1" dirty="0" smtClean="0">
                <a:solidFill>
                  <a:schemeClr val="accent3">
                    <a:lumMod val="50000"/>
                  </a:schemeClr>
                </a:solidFill>
              </a:rPr>
              <a:t>H.Ü. Tıp Fakültesi, Enfeksiyon</a:t>
            </a:r>
          </a:p>
          <a:p>
            <a:pPr algn="ctr">
              <a:buFont typeface="Wingdings" charset="2"/>
              <a:buNone/>
            </a:pPr>
            <a:r>
              <a:rPr lang="tr-TR" altLang="tr-TR" sz="2000" b="1" dirty="0" smtClean="0">
                <a:solidFill>
                  <a:schemeClr val="accent3">
                    <a:lumMod val="50000"/>
                  </a:schemeClr>
                </a:solidFill>
              </a:rPr>
              <a:t>Hastalıkları ve Klinik Mikrobiyoloji AD.</a:t>
            </a:r>
          </a:p>
          <a:p>
            <a:pPr algn="ctr">
              <a:buFont typeface="Wingdings" charset="2"/>
              <a:buNone/>
            </a:pPr>
            <a:endParaRPr lang="tr-TR" altLang="tr-TR" sz="2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tr-TR" altLang="tr-TR" sz="2000" b="1" dirty="0" smtClean="0">
                <a:solidFill>
                  <a:schemeClr val="accent1">
                    <a:lumMod val="75000"/>
                  </a:schemeClr>
                </a:solidFill>
              </a:rPr>
              <a:t>Dr. </a:t>
            </a:r>
            <a:r>
              <a:rPr lang="tr-TR" altLang="tr-TR" sz="2000" b="1" dirty="0" err="1" smtClean="0">
                <a:solidFill>
                  <a:schemeClr val="accent1">
                    <a:lumMod val="75000"/>
                  </a:schemeClr>
                </a:solidFill>
              </a:rPr>
              <a:t>Aslınur</a:t>
            </a:r>
            <a:r>
              <a:rPr lang="tr-TR" altLang="tr-TR" sz="2000" b="1" dirty="0" smtClean="0">
                <a:solidFill>
                  <a:schemeClr val="accent1">
                    <a:lumMod val="75000"/>
                  </a:schemeClr>
                </a:solidFill>
              </a:rPr>
              <a:t> Özkaya </a:t>
            </a:r>
            <a:r>
              <a:rPr lang="tr-TR" altLang="tr-TR" sz="2000" b="1" dirty="0" err="1" smtClean="0">
                <a:solidFill>
                  <a:schemeClr val="accent1">
                    <a:lumMod val="75000"/>
                  </a:schemeClr>
                </a:solidFill>
              </a:rPr>
              <a:t>Parlakay</a:t>
            </a:r>
            <a:endParaRPr lang="tr-TR" altLang="tr-TR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tr-TR" altLang="tr-TR" sz="2000" b="1" dirty="0" smtClean="0">
                <a:solidFill>
                  <a:schemeClr val="accent3">
                    <a:lumMod val="50000"/>
                  </a:schemeClr>
                </a:solidFill>
              </a:rPr>
              <a:t>Ankara Hematoloji Onkoloji Eğitim ve Araştırma Hastanesi, Çocuk Enfeksiyon Hastalıkları Kliniği</a:t>
            </a:r>
            <a:endParaRPr lang="tr-TR" altLang="tr-TR" sz="2500" b="1" dirty="0" smtClean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FA93-A276-488D-8AFA-1F5B3CB005D7}" type="slidenum">
              <a:rPr lang="tr-TR" smtClean="0"/>
              <a:pPr/>
              <a:t>36</a:t>
            </a:fld>
            <a:endParaRPr lang="tr-TR"/>
          </a:p>
        </p:txBody>
      </p:sp>
    </p:spTree>
    <p:extLst>
      <p:ext uri="{BB962C8B-B14F-4D97-AF65-F5344CB8AC3E}">
        <p14:creationId xmlns="" xmlns:p14="http://schemas.microsoft.com/office/powerpoint/2010/main" val="19048038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artisticTexturizer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3152"/>
          </a:xfrm>
          <a:prstGeom prst="rect">
            <a:avLst/>
          </a:prstGeom>
        </p:spPr>
      </p:pic>
      <p:sp>
        <p:nvSpPr>
          <p:cNvPr id="12" name="Metin kutusu 11"/>
          <p:cNvSpPr txBox="1"/>
          <p:nvPr/>
        </p:nvSpPr>
        <p:spPr>
          <a:xfrm>
            <a:off x="3811856" y="4952202"/>
            <a:ext cx="18625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200" b="1" spc="300" dirty="0" smtClean="0">
                <a:solidFill>
                  <a:srgbClr val="82C2BE"/>
                </a:solidFill>
              </a:rPr>
              <a:t>www.titck.gov.tr</a:t>
            </a:r>
            <a:endParaRPr lang="tr-TR" sz="1200" b="1" spc="300" dirty="0">
              <a:solidFill>
                <a:srgbClr val="82C2BE"/>
              </a:solidFill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1187624" y="5445224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TEŞEKKÜRLER</a:t>
            </a:r>
            <a:endParaRPr lang="tr-TR" sz="3600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92621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Kent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TM01859868[[fn=Sıcaklık]]</Template>
  <TotalTime>2618</TotalTime>
  <Words>2060</Words>
  <Application>Microsoft Office PowerPoint</Application>
  <PresentationFormat>Ekran Gösterisi (4:3)</PresentationFormat>
  <Paragraphs>529</Paragraphs>
  <Slides>37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37</vt:i4>
      </vt:variant>
    </vt:vector>
  </HeadingPairs>
  <TitlesOfParts>
    <vt:vector size="38" baseType="lpstr">
      <vt:lpstr>Thermal</vt:lpstr>
      <vt:lpstr>Slayt 1</vt:lpstr>
      <vt:lpstr>Pnömoni Sınıflandırması </vt:lpstr>
      <vt:lpstr>Toplum Kökenli Pnömoni (TKP) Sıklığı</vt:lpstr>
      <vt:lpstr>Çocuklarda Epidemiyoloji-1</vt:lpstr>
      <vt:lpstr>Çocuklarda Epidemiyoloji-2</vt:lpstr>
      <vt:lpstr>Toplum Kökenli Pnömoniler</vt:lpstr>
      <vt:lpstr>Slayt 7</vt:lpstr>
      <vt:lpstr>Slayt 8</vt:lpstr>
      <vt:lpstr>Slayt 9</vt:lpstr>
      <vt:lpstr>Uzlaşı Raporları Neyi Hedefliyor?</vt:lpstr>
      <vt:lpstr>Tanı</vt:lpstr>
      <vt:lpstr>Çocuklarda Radyolojik İnceleme  Ne Zaman Yapılmalı?</vt:lpstr>
      <vt:lpstr>Erişkin Yaş Grubunda Hangi Hastalar Ayakta Tedavi Edilebilir?</vt:lpstr>
      <vt:lpstr>CURB-65 Skoruna Göre Tedavi Planı</vt:lpstr>
      <vt:lpstr>Çocuklarda Pnömonide  Klinik Sınıflandırma </vt:lpstr>
      <vt:lpstr>Çocuklarda Pnömonilerde Hastaneye Sevk ve Yatış Ölçütleri</vt:lpstr>
      <vt:lpstr>TKP Ayaktan İzlem Planlanan Hastada İstenecek Laboratuvar İncelemeleri</vt:lpstr>
      <vt:lpstr>Ayaktan Tedavi Edilecek Hastalarda Etkenler</vt:lpstr>
      <vt:lpstr>Slayt 19</vt:lpstr>
      <vt:lpstr>Bazı Bakteriler İle Pnömoni Gelişmesinde Rol Oynayabilecek Risk Faktörleri</vt:lpstr>
      <vt:lpstr>Bazı Virüsler İle Pnömoni Gelişmesinde Rol Oynayabilecek Risk Faktörleri</vt:lpstr>
      <vt:lpstr>Değiştirici Faktör Bulunmayan Hastalarda Tedavi</vt:lpstr>
      <vt:lpstr>Değiştirici Faktör Olan Hastalarda Etkenler</vt:lpstr>
      <vt:lpstr>Değiştirici Faktör Varlığında  Etkenler ve Tedavi</vt:lpstr>
      <vt:lpstr>Tedavide Dikkat Edilecek Konular-1</vt:lpstr>
      <vt:lpstr>Tedavide Dikkat Edilecek Konular-2</vt:lpstr>
      <vt:lpstr>Tedavide Dikkat Edilecek Konular-3</vt:lpstr>
      <vt:lpstr>Neden Kinolon Kullanımından  Bu Kadar Kaçınmaya Çalışıyoruz?</vt:lpstr>
      <vt:lpstr>Slayt 29</vt:lpstr>
      <vt:lpstr>Slayt 30</vt:lpstr>
      <vt:lpstr>Slayt 31</vt:lpstr>
      <vt:lpstr>Pnömonilerde Tedaviye Yanıtın Değerlendirilmesi</vt:lpstr>
      <vt:lpstr>Çocuklarda Tedavi  Süresi</vt:lpstr>
      <vt:lpstr>Korunma = Aşılama</vt:lpstr>
      <vt:lpstr>Slayt 35</vt:lpstr>
      <vt:lpstr>Slayt 36</vt:lpstr>
      <vt:lpstr>Slayt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Züleyha YAVUZ</dc:creator>
  <cp:lastModifiedBy>kubilay oransay</cp:lastModifiedBy>
  <cp:revision>314</cp:revision>
  <dcterms:created xsi:type="dcterms:W3CDTF">2015-12-28T09:36:13Z</dcterms:created>
  <dcterms:modified xsi:type="dcterms:W3CDTF">2011-02-07T21:46:22Z</dcterms:modified>
</cp:coreProperties>
</file>