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12192000" cy="6858000"/>
  <p:defaultTextStyle>
    <a:defPPr>
      <a:defRPr lang="tr-TR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>
          <p15:clr>
            <a:srgbClr val="A4A3A4"/>
          </p15:clr>
        </p15:guide>
        <p15:guide id="2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7BCFB5-9AA0-4537-9730-FE75803CD86F}" type="doc">
      <dgm:prSet loTypeId="urn:microsoft.com/office/officeart/2009/3/layout/StepUpProcess#1" loCatId="process" qsTypeId="urn:microsoft.com/office/officeart/2005/8/quickstyle/simple1" qsCatId="simple" csTypeId="urn:microsoft.com/office/officeart/2005/8/colors/accent1_2" csCatId="accent1" phldr="1"/>
      <dgm:spPr bwMode="auto"/>
      <dgm:t>
        <a:bodyPr/>
        <a:lstStyle/>
        <a:p>
          <a:pPr>
            <a:defRPr/>
          </a:pPr>
          <a:endParaRPr lang="tr-TR"/>
        </a:p>
      </dgm:t>
    </dgm:pt>
    <dgm:pt modelId="{C31E59D3-B324-4AB0-83AE-9D8D731AF134}">
      <dgm:prSet phldrT="[Metin]" custT="1"/>
      <dgm:spPr bwMode="auto"/>
      <dgm:t>
        <a:bodyPr/>
        <a:lstStyle/>
        <a:p>
          <a:pPr>
            <a:defRPr/>
          </a:pPr>
          <a:r>
            <a:rPr lang="tr-TR" sz="1600" b="1"/>
            <a:t>Hayatı tehdit eden durumları dışla: </a:t>
          </a:r>
          <a:r>
            <a:rPr lang="tr-TR" sz="1600"/>
            <a:t>Anafilaksi, Stevens-Johnson sendromu, toksik epidermal nekroliz.</a:t>
          </a:r>
        </a:p>
      </dgm:t>
    </dgm:pt>
    <dgm:pt modelId="{A7D4003C-842B-4E5D-809B-56AB4A5E9A2C}" type="parTrans" cxnId="{8031F896-7739-43A9-BDDE-288F62ADB255}">
      <dgm:prSet/>
      <dgm:spPr bwMode="auto"/>
      <dgm:t>
        <a:bodyPr/>
        <a:lstStyle/>
        <a:p>
          <a:pPr>
            <a:defRPr/>
          </a:pPr>
          <a:endParaRPr lang="tr-TR" sz="2400"/>
        </a:p>
      </dgm:t>
    </dgm:pt>
    <dgm:pt modelId="{A23D710E-2C9B-495D-B14C-80FAAC8E9410}" type="sibTrans" cxnId="{8031F896-7739-43A9-BDDE-288F62ADB255}">
      <dgm:prSet/>
      <dgm:spPr bwMode="auto"/>
      <dgm:t>
        <a:bodyPr/>
        <a:lstStyle/>
        <a:p>
          <a:pPr>
            <a:defRPr/>
          </a:pPr>
          <a:endParaRPr lang="tr-TR" sz="2400"/>
        </a:p>
      </dgm:t>
    </dgm:pt>
    <dgm:pt modelId="{D808D762-2C4B-4C69-B3AD-9075188139BC}">
      <dgm:prSet phldrT="[Metin]" custT="1"/>
      <dgm:spPr bwMode="auto"/>
      <dgm:t>
        <a:bodyPr/>
        <a:lstStyle/>
        <a:p>
          <a:pPr>
            <a:defRPr/>
          </a:pPr>
          <a:r>
            <a:rPr lang="tr-TR" sz="1600" b="1"/>
            <a:t>Acil bulaşıcı hastalıkları fark et: </a:t>
          </a:r>
          <a:r>
            <a:rPr lang="tr-TR" sz="1600"/>
            <a:t>Kızamık, suçiçeği, menenjit (peteşi).</a:t>
          </a:r>
        </a:p>
      </dgm:t>
    </dgm:pt>
    <dgm:pt modelId="{ADC3B0E3-0950-42DD-9BC3-0C71A8382EB4}" type="parTrans" cxnId="{6B1B5575-4087-447A-9CC4-FABB395605A6}">
      <dgm:prSet/>
      <dgm:spPr bwMode="auto"/>
      <dgm:t>
        <a:bodyPr/>
        <a:lstStyle/>
        <a:p>
          <a:pPr>
            <a:defRPr/>
          </a:pPr>
          <a:endParaRPr lang="tr-TR" sz="2400"/>
        </a:p>
      </dgm:t>
    </dgm:pt>
    <dgm:pt modelId="{3EF626F9-8571-48E3-A86F-4171258F5F05}" type="sibTrans" cxnId="{6B1B5575-4087-447A-9CC4-FABB395605A6}">
      <dgm:prSet/>
      <dgm:spPr bwMode="auto"/>
      <dgm:t>
        <a:bodyPr/>
        <a:lstStyle/>
        <a:p>
          <a:pPr>
            <a:defRPr/>
          </a:pPr>
          <a:endParaRPr lang="tr-TR" sz="2400"/>
        </a:p>
      </dgm:t>
    </dgm:pt>
    <dgm:pt modelId="{CAEDBCE9-D890-4853-A0F4-5D10BF456D52}">
      <dgm:prSet phldrT="[Metin]" custT="1"/>
      <dgm:spPr bwMode="auto"/>
      <dgm:t>
        <a:bodyPr/>
        <a:lstStyle/>
        <a:p>
          <a:pPr>
            <a:defRPr/>
          </a:pPr>
          <a:r>
            <a:rPr lang="tr-TR" sz="1600" b="1"/>
            <a:t>Elementer lezyonu doğru tanımla.</a:t>
          </a:r>
          <a:endParaRPr/>
        </a:p>
      </dgm:t>
    </dgm:pt>
    <dgm:pt modelId="{98BDA1BE-EFC0-4019-BD82-B4372EEBC9C0}" type="parTrans" cxnId="{AE232463-7131-4A33-B0CC-2BE75E85714F}">
      <dgm:prSet/>
      <dgm:spPr bwMode="auto"/>
      <dgm:t>
        <a:bodyPr/>
        <a:lstStyle/>
        <a:p>
          <a:pPr>
            <a:defRPr/>
          </a:pPr>
          <a:endParaRPr lang="tr-TR" sz="2400"/>
        </a:p>
      </dgm:t>
    </dgm:pt>
    <dgm:pt modelId="{276A2CDA-6CD9-43C5-B30D-4212EF1F2235}" type="sibTrans" cxnId="{AE232463-7131-4A33-B0CC-2BE75E85714F}">
      <dgm:prSet/>
      <dgm:spPr bwMode="auto"/>
      <dgm:t>
        <a:bodyPr/>
        <a:lstStyle/>
        <a:p>
          <a:pPr>
            <a:defRPr/>
          </a:pPr>
          <a:endParaRPr lang="tr-TR" sz="2400"/>
        </a:p>
      </dgm:t>
    </dgm:pt>
    <dgm:pt modelId="{A5669003-6210-47DE-BFA5-AE322788952B}">
      <dgm:prSet phldrT="[Metin]" custT="1"/>
      <dgm:spPr bwMode="auto"/>
      <dgm:t>
        <a:bodyPr/>
        <a:lstStyle/>
        <a:p>
          <a:pPr>
            <a:defRPr/>
          </a:pPr>
          <a:r>
            <a:rPr lang="tr-TR" sz="1600" b="1"/>
            <a:t>Dağılım ve semptomları değerlendir.</a:t>
          </a:r>
          <a:endParaRPr/>
        </a:p>
      </dgm:t>
    </dgm:pt>
    <dgm:pt modelId="{BD2FA461-1467-4241-A99E-5F8BA5E030F3}" type="parTrans" cxnId="{EEECA845-119A-4EFC-BF45-960F2F6C9194}">
      <dgm:prSet/>
      <dgm:spPr bwMode="auto"/>
      <dgm:t>
        <a:bodyPr/>
        <a:lstStyle/>
        <a:p>
          <a:pPr>
            <a:defRPr/>
          </a:pPr>
          <a:endParaRPr lang="tr-TR" sz="2400"/>
        </a:p>
      </dgm:t>
    </dgm:pt>
    <dgm:pt modelId="{78E22EE0-5E18-4BE7-B3F7-4957E0305E97}" type="sibTrans" cxnId="{EEECA845-119A-4EFC-BF45-960F2F6C9194}">
      <dgm:prSet/>
      <dgm:spPr bwMode="auto"/>
      <dgm:t>
        <a:bodyPr/>
        <a:lstStyle/>
        <a:p>
          <a:pPr>
            <a:defRPr/>
          </a:pPr>
          <a:endParaRPr lang="tr-TR" sz="2400"/>
        </a:p>
      </dgm:t>
    </dgm:pt>
    <dgm:pt modelId="{74E8BB80-5997-4B4D-8D6F-1D95A4040D76}">
      <dgm:prSet phldrT="[Metin]" custT="1"/>
      <dgm:spPr bwMode="auto"/>
      <dgm:t>
        <a:bodyPr/>
        <a:lstStyle/>
        <a:p>
          <a:pPr>
            <a:defRPr/>
          </a:pPr>
          <a:r>
            <a:rPr lang="tr-TR" sz="1600" b="1"/>
            <a:t>Ayrıntılı ilaç ve temas öyküsü al.</a:t>
          </a:r>
          <a:endParaRPr/>
        </a:p>
      </dgm:t>
    </dgm:pt>
    <dgm:pt modelId="{99EB0A21-330A-49A2-9911-1490764D8BCB}" type="parTrans" cxnId="{C692E154-90E7-4E06-89C3-2F187AD992D1}">
      <dgm:prSet/>
      <dgm:spPr bwMode="auto"/>
      <dgm:t>
        <a:bodyPr/>
        <a:lstStyle/>
        <a:p>
          <a:pPr>
            <a:defRPr/>
          </a:pPr>
          <a:endParaRPr lang="tr-TR" sz="2400"/>
        </a:p>
      </dgm:t>
    </dgm:pt>
    <dgm:pt modelId="{2ABA2FBF-B0E0-4E11-A0FD-A4497B024ACF}" type="sibTrans" cxnId="{C692E154-90E7-4E06-89C3-2F187AD992D1}">
      <dgm:prSet/>
      <dgm:spPr bwMode="auto"/>
      <dgm:t>
        <a:bodyPr/>
        <a:lstStyle/>
        <a:p>
          <a:pPr>
            <a:defRPr/>
          </a:pPr>
          <a:endParaRPr lang="tr-TR" sz="2400"/>
        </a:p>
      </dgm:t>
    </dgm:pt>
    <dgm:pt modelId="{FB04F77F-55E7-45B7-A1A8-73802C349EBF}">
      <dgm:prSet phldrT="[Metin]" custT="1"/>
      <dgm:spPr bwMode="auto"/>
      <dgm:t>
        <a:bodyPr/>
        <a:lstStyle/>
        <a:p>
          <a:pPr>
            <a:defRPr/>
          </a:pPr>
          <a:r>
            <a:rPr lang="tr-TR" sz="1600" b="1"/>
            <a:t>ASM’de yönetilebilecek vs. sevk gerektiren durumları ayırt et.</a:t>
          </a:r>
          <a:endParaRPr/>
        </a:p>
      </dgm:t>
    </dgm:pt>
    <dgm:pt modelId="{3E407C64-6B77-4012-8091-2D5C6F249D37}" type="parTrans" cxnId="{407793CE-5D8B-48EA-A404-E8E9397E9E1C}">
      <dgm:prSet/>
      <dgm:spPr bwMode="auto"/>
      <dgm:t>
        <a:bodyPr/>
        <a:lstStyle/>
        <a:p>
          <a:pPr>
            <a:defRPr/>
          </a:pPr>
          <a:endParaRPr lang="tr-TR" sz="2400"/>
        </a:p>
      </dgm:t>
    </dgm:pt>
    <dgm:pt modelId="{F4001850-1682-4060-9CDF-E2D1A39E558F}" type="sibTrans" cxnId="{407793CE-5D8B-48EA-A404-E8E9397E9E1C}">
      <dgm:prSet/>
      <dgm:spPr bwMode="auto"/>
      <dgm:t>
        <a:bodyPr/>
        <a:lstStyle/>
        <a:p>
          <a:pPr>
            <a:defRPr/>
          </a:pPr>
          <a:endParaRPr lang="tr-TR" sz="2400"/>
        </a:p>
      </dgm:t>
    </dgm:pt>
    <dgm:pt modelId="{ABA9DDB8-171C-4719-A40F-C351B253D4EA}" type="pres">
      <dgm:prSet presAssocID="{CE7BCFB5-9AA0-4537-9730-FE75803CD86F}" presName="rootnode" presStyleCnt="0">
        <dgm:presLayoutVars>
          <dgm:chMax val="0"/>
          <dgm:chPref val="0"/>
          <dgm:dir/>
          <dgm:animLvl val="lvl"/>
        </dgm:presLayoutVars>
      </dgm:prSet>
      <dgm:spPr bwMode="auto"/>
    </dgm:pt>
    <dgm:pt modelId="{3114C0D6-673A-469C-806C-0F619B776D02}" type="pres">
      <dgm:prSet presAssocID="{C31E59D3-B324-4AB0-83AE-9D8D731AF134}" presName="composite" presStyleCnt="0"/>
      <dgm:spPr bwMode="auto"/>
    </dgm:pt>
    <dgm:pt modelId="{BB47592F-24F2-4635-A3A6-AC33E0FDE496}" type="pres">
      <dgm:prSet presAssocID="{C31E59D3-B324-4AB0-83AE-9D8D731AF134}" presName="LShape" presStyleLbl="alignNode1" presStyleIdx="0" presStyleCnt="11" custScaleX="106590"/>
      <dgm:spPr bwMode="auto">
        <a:solidFill>
          <a:srgbClr val="FF0000"/>
        </a:solidFill>
      </dgm:spPr>
    </dgm:pt>
    <dgm:pt modelId="{06AA4CDB-E577-44E2-9305-B990FA845EFF}" type="pres">
      <dgm:prSet presAssocID="{C31E59D3-B324-4AB0-83AE-9D8D731AF134}" presName="ParentText" presStyleLbl="revTx" presStyleIdx="0" presStyleCnt="6">
        <dgm:presLayoutVars>
          <dgm:chMax val="0"/>
          <dgm:chPref val="0"/>
          <dgm:bulletEnabled val="1"/>
        </dgm:presLayoutVars>
      </dgm:prSet>
      <dgm:spPr bwMode="auto"/>
    </dgm:pt>
    <dgm:pt modelId="{8575F2F7-B497-42BF-AD62-C6937A3EBE06}" type="pres">
      <dgm:prSet presAssocID="{C31E59D3-B324-4AB0-83AE-9D8D731AF134}" presName="Triangle" presStyleLbl="alignNode1" presStyleIdx="1" presStyleCnt="11"/>
      <dgm:spPr bwMode="auto">
        <a:solidFill>
          <a:srgbClr val="FF0000"/>
        </a:solidFill>
      </dgm:spPr>
    </dgm:pt>
    <dgm:pt modelId="{EB8BCE9A-D142-408D-B69C-934F5151067A}" type="pres">
      <dgm:prSet presAssocID="{A23D710E-2C9B-495D-B14C-80FAAC8E9410}" presName="sibTrans" presStyleCnt="0"/>
      <dgm:spPr bwMode="auto"/>
    </dgm:pt>
    <dgm:pt modelId="{D214C317-0410-4563-AB08-1B52A382FA44}" type="pres">
      <dgm:prSet presAssocID="{A23D710E-2C9B-495D-B14C-80FAAC8E9410}" presName="space" presStyleCnt="0"/>
      <dgm:spPr bwMode="auto"/>
    </dgm:pt>
    <dgm:pt modelId="{EFF67595-9F9D-4D09-A36D-856FA8DC1FD6}" type="pres">
      <dgm:prSet presAssocID="{D808D762-2C4B-4C69-B3AD-9075188139BC}" presName="composite" presStyleCnt="0"/>
      <dgm:spPr bwMode="auto"/>
    </dgm:pt>
    <dgm:pt modelId="{2A9B6BBC-CA69-4C7A-B647-A5B094C50C03}" type="pres">
      <dgm:prSet presAssocID="{D808D762-2C4B-4C69-B3AD-9075188139BC}" presName="LShape" presStyleLbl="alignNode1" presStyleIdx="2" presStyleCnt="11"/>
      <dgm:spPr bwMode="auto">
        <a:blipFill>
          <a:blip xmlns:r="http://schemas.openxmlformats.org/officeDocument/2006/relationships" r:embed="rId1"/>
          <a:stretch/>
        </a:blipFill>
      </dgm:spPr>
    </dgm:pt>
    <dgm:pt modelId="{00684030-6BA8-439D-B1BF-44DF4C2B872D}" type="pres">
      <dgm:prSet presAssocID="{D808D762-2C4B-4C69-B3AD-9075188139BC}" presName="ParentText" presStyleLbl="revTx" presStyleIdx="1" presStyleCnt="6">
        <dgm:presLayoutVars>
          <dgm:chMax val="0"/>
          <dgm:chPref val="0"/>
          <dgm:bulletEnabled val="1"/>
        </dgm:presLayoutVars>
      </dgm:prSet>
      <dgm:spPr bwMode="auto"/>
    </dgm:pt>
    <dgm:pt modelId="{F67BFE02-B953-413C-ACCD-6482685C370B}" type="pres">
      <dgm:prSet presAssocID="{D808D762-2C4B-4C69-B3AD-9075188139BC}" presName="Triangle" presStyleLbl="alignNode1" presStyleIdx="3" presStyleCnt="11"/>
      <dgm:spPr bwMode="auto">
        <a:blipFill>
          <a:blip xmlns:r="http://schemas.openxmlformats.org/officeDocument/2006/relationships" r:embed="rId2"/>
          <a:stretch/>
        </a:blipFill>
      </dgm:spPr>
    </dgm:pt>
    <dgm:pt modelId="{F1B8131A-4A04-48F6-8337-CE25F6705975}" type="pres">
      <dgm:prSet presAssocID="{3EF626F9-8571-48E3-A86F-4171258F5F05}" presName="sibTrans" presStyleCnt="0"/>
      <dgm:spPr bwMode="auto"/>
    </dgm:pt>
    <dgm:pt modelId="{2227E984-52B7-476D-8676-AF3391F03804}" type="pres">
      <dgm:prSet presAssocID="{3EF626F9-8571-48E3-A86F-4171258F5F05}" presName="space" presStyleCnt="0"/>
      <dgm:spPr bwMode="auto"/>
    </dgm:pt>
    <dgm:pt modelId="{24CE9F7E-BD43-4D4F-87AE-7AD203C59443}" type="pres">
      <dgm:prSet presAssocID="{CAEDBCE9-D890-4853-A0F4-5D10BF456D52}" presName="composite" presStyleCnt="0"/>
      <dgm:spPr bwMode="auto"/>
    </dgm:pt>
    <dgm:pt modelId="{F6883377-93DD-4E84-9FE2-D7F0BC2679DD}" type="pres">
      <dgm:prSet presAssocID="{CAEDBCE9-D890-4853-A0F4-5D10BF456D52}" presName="LShape" presStyleLbl="alignNode1" presStyleIdx="4" presStyleCnt="11"/>
      <dgm:spPr bwMode="auto">
        <a:blipFill>
          <a:blip xmlns:r="http://schemas.openxmlformats.org/officeDocument/2006/relationships" r:embed="rId3"/>
          <a:stretch/>
        </a:blipFill>
      </dgm:spPr>
    </dgm:pt>
    <dgm:pt modelId="{3D891D0B-5193-418C-9737-205B6EECC277}" type="pres">
      <dgm:prSet presAssocID="{CAEDBCE9-D890-4853-A0F4-5D10BF456D52}" presName="ParentText" presStyleLbl="revTx" presStyleIdx="2" presStyleCnt="6">
        <dgm:presLayoutVars>
          <dgm:chMax val="0"/>
          <dgm:chPref val="0"/>
          <dgm:bulletEnabled val="1"/>
        </dgm:presLayoutVars>
      </dgm:prSet>
      <dgm:spPr bwMode="auto"/>
    </dgm:pt>
    <dgm:pt modelId="{2975EA98-077E-44AC-A2D5-99B427BB0966}" type="pres">
      <dgm:prSet presAssocID="{CAEDBCE9-D890-4853-A0F4-5D10BF456D52}" presName="Triangle" presStyleLbl="alignNode1" presStyleIdx="5" presStyleCnt="11"/>
      <dgm:spPr bwMode="auto">
        <a:blipFill>
          <a:blip xmlns:r="http://schemas.openxmlformats.org/officeDocument/2006/relationships" r:embed="rId2"/>
          <a:stretch/>
        </a:blipFill>
      </dgm:spPr>
    </dgm:pt>
    <dgm:pt modelId="{C11D91F0-490A-4098-8C3D-5531AD00E5EE}" type="pres">
      <dgm:prSet presAssocID="{276A2CDA-6CD9-43C5-B30D-4212EF1F2235}" presName="sibTrans" presStyleCnt="0"/>
      <dgm:spPr bwMode="auto"/>
    </dgm:pt>
    <dgm:pt modelId="{167F1A0C-EC24-46C2-A334-BC215D69A1EA}" type="pres">
      <dgm:prSet presAssocID="{276A2CDA-6CD9-43C5-B30D-4212EF1F2235}" presName="space" presStyleCnt="0"/>
      <dgm:spPr bwMode="auto"/>
    </dgm:pt>
    <dgm:pt modelId="{738FCD8A-F30A-47C2-9C0A-FACADFCD4144}" type="pres">
      <dgm:prSet presAssocID="{A5669003-6210-47DE-BFA5-AE322788952B}" presName="composite" presStyleCnt="0"/>
      <dgm:spPr bwMode="auto"/>
    </dgm:pt>
    <dgm:pt modelId="{C03E3F88-FE12-4758-AD33-B2EDBED2A9BD}" type="pres">
      <dgm:prSet presAssocID="{A5669003-6210-47DE-BFA5-AE322788952B}" presName="LShape" presStyleLbl="alignNode1" presStyleIdx="6" presStyleCnt="11"/>
      <dgm:spPr bwMode="auto">
        <a:blipFill>
          <a:blip xmlns:r="http://schemas.openxmlformats.org/officeDocument/2006/relationships" r:embed="rId3"/>
          <a:stretch/>
        </a:blipFill>
      </dgm:spPr>
    </dgm:pt>
    <dgm:pt modelId="{9B2D9219-B43A-4C8C-BBCD-2B355804849B}" type="pres">
      <dgm:prSet presAssocID="{A5669003-6210-47DE-BFA5-AE322788952B}" presName="ParentText" presStyleLbl="revTx" presStyleIdx="3" presStyleCnt="6">
        <dgm:presLayoutVars>
          <dgm:chMax val="0"/>
          <dgm:chPref val="0"/>
          <dgm:bulletEnabled val="1"/>
        </dgm:presLayoutVars>
      </dgm:prSet>
      <dgm:spPr bwMode="auto"/>
    </dgm:pt>
    <dgm:pt modelId="{520888ED-775C-45D6-8919-79B5D3459E9C}" type="pres">
      <dgm:prSet presAssocID="{A5669003-6210-47DE-BFA5-AE322788952B}" presName="Triangle" presStyleLbl="alignNode1" presStyleIdx="7" presStyleCnt="11"/>
      <dgm:spPr bwMode="auto">
        <a:blipFill>
          <a:blip xmlns:r="http://schemas.openxmlformats.org/officeDocument/2006/relationships" r:embed="rId2"/>
          <a:stretch/>
        </a:blipFill>
      </dgm:spPr>
    </dgm:pt>
    <dgm:pt modelId="{1222DF25-0958-41C2-9F75-A069766F729D}" type="pres">
      <dgm:prSet presAssocID="{78E22EE0-5E18-4BE7-B3F7-4957E0305E97}" presName="sibTrans" presStyleCnt="0"/>
      <dgm:spPr bwMode="auto"/>
    </dgm:pt>
    <dgm:pt modelId="{58221446-D250-49C7-A60D-6B77BE5F2DC8}" type="pres">
      <dgm:prSet presAssocID="{78E22EE0-5E18-4BE7-B3F7-4957E0305E97}" presName="space" presStyleCnt="0"/>
      <dgm:spPr bwMode="auto"/>
    </dgm:pt>
    <dgm:pt modelId="{0316216F-8169-4225-AB4E-E168C47B596E}" type="pres">
      <dgm:prSet presAssocID="{74E8BB80-5997-4B4D-8D6F-1D95A4040D76}" presName="composite" presStyleCnt="0"/>
      <dgm:spPr bwMode="auto"/>
    </dgm:pt>
    <dgm:pt modelId="{2F66E53F-557B-49E6-8B9A-4A71172D05C5}" type="pres">
      <dgm:prSet presAssocID="{74E8BB80-5997-4B4D-8D6F-1D95A4040D76}" presName="LShape" presStyleLbl="alignNode1" presStyleIdx="8" presStyleCnt="11"/>
      <dgm:spPr bwMode="auto">
        <a:blipFill>
          <a:blip xmlns:r="http://schemas.openxmlformats.org/officeDocument/2006/relationships" r:embed="rId3"/>
          <a:stretch/>
        </a:blipFill>
      </dgm:spPr>
    </dgm:pt>
    <dgm:pt modelId="{2434E376-50B4-4959-91E7-0CD64CEC23A5}" type="pres">
      <dgm:prSet presAssocID="{74E8BB80-5997-4B4D-8D6F-1D95A4040D76}" presName="ParentText" presStyleLbl="revTx" presStyleIdx="4" presStyleCnt="6">
        <dgm:presLayoutVars>
          <dgm:chMax val="0"/>
          <dgm:chPref val="0"/>
          <dgm:bulletEnabled val="1"/>
        </dgm:presLayoutVars>
      </dgm:prSet>
      <dgm:spPr bwMode="auto"/>
    </dgm:pt>
    <dgm:pt modelId="{C213541B-1DBC-4CB5-966A-38B984F602CF}" type="pres">
      <dgm:prSet presAssocID="{74E8BB80-5997-4B4D-8D6F-1D95A4040D76}" presName="Triangle" presStyleLbl="alignNode1" presStyleIdx="9" presStyleCnt="11"/>
      <dgm:spPr bwMode="auto">
        <a:blipFill>
          <a:blip xmlns:r="http://schemas.openxmlformats.org/officeDocument/2006/relationships" r:embed="rId2"/>
          <a:stretch/>
        </a:blipFill>
      </dgm:spPr>
    </dgm:pt>
    <dgm:pt modelId="{EB9D0CE1-A56C-497A-A201-B6F209C7006F}" type="pres">
      <dgm:prSet presAssocID="{2ABA2FBF-B0E0-4E11-A0FD-A4497B024ACF}" presName="sibTrans" presStyleCnt="0"/>
      <dgm:spPr bwMode="auto"/>
    </dgm:pt>
    <dgm:pt modelId="{4A6E3216-F04F-4082-8192-07DF17C3A49C}" type="pres">
      <dgm:prSet presAssocID="{2ABA2FBF-B0E0-4E11-A0FD-A4497B024ACF}" presName="space" presStyleCnt="0"/>
      <dgm:spPr bwMode="auto"/>
    </dgm:pt>
    <dgm:pt modelId="{33E09F48-C2CA-4DBB-9765-49D78EF1EF26}" type="pres">
      <dgm:prSet presAssocID="{FB04F77F-55E7-45B7-A1A8-73802C349EBF}" presName="composite" presStyleCnt="0"/>
      <dgm:spPr bwMode="auto"/>
    </dgm:pt>
    <dgm:pt modelId="{E07D409E-B4F5-4939-84AF-142F917ED794}" type="pres">
      <dgm:prSet presAssocID="{FB04F77F-55E7-45B7-A1A8-73802C349EBF}" presName="LShape" presStyleLbl="alignNode1" presStyleIdx="10" presStyleCnt="11"/>
      <dgm:spPr bwMode="auto">
        <a:blipFill>
          <a:blip xmlns:r="http://schemas.openxmlformats.org/officeDocument/2006/relationships" r:embed="rId3"/>
          <a:stretch/>
        </a:blipFill>
      </dgm:spPr>
    </dgm:pt>
    <dgm:pt modelId="{28534615-16AE-43EA-A69D-33BFED212E92}" type="pres">
      <dgm:prSet presAssocID="{FB04F77F-55E7-45B7-A1A8-73802C349EBF}" presName="ParentText" presStyleLbl="revTx" presStyleIdx="5" presStyleCnt="6">
        <dgm:presLayoutVars>
          <dgm:chMax val="0"/>
          <dgm:chPref val="0"/>
          <dgm:bulletEnabled val="1"/>
        </dgm:presLayoutVars>
      </dgm:prSet>
      <dgm:spPr bwMode="auto"/>
    </dgm:pt>
  </dgm:ptLst>
  <dgm:cxnLst>
    <dgm:cxn modelId="{941A8801-1848-4522-BACA-011DD5491BED}" type="presOf" srcId="{CAEDBCE9-D890-4853-A0F4-5D10BF456D52}" destId="{3D891D0B-5193-418C-9737-205B6EECC277}" srcOrd="0" destOrd="0" presId="urn:microsoft.com/office/officeart/2009/3/layout/StepUpProcess#1"/>
    <dgm:cxn modelId="{AE232463-7131-4A33-B0CC-2BE75E85714F}" srcId="{CE7BCFB5-9AA0-4537-9730-FE75803CD86F}" destId="{CAEDBCE9-D890-4853-A0F4-5D10BF456D52}" srcOrd="2" destOrd="0" parTransId="{98BDA1BE-EFC0-4019-BD82-B4372EEBC9C0}" sibTransId="{276A2CDA-6CD9-43C5-B30D-4212EF1F2235}"/>
    <dgm:cxn modelId="{EEECA845-119A-4EFC-BF45-960F2F6C9194}" srcId="{CE7BCFB5-9AA0-4537-9730-FE75803CD86F}" destId="{A5669003-6210-47DE-BFA5-AE322788952B}" srcOrd="3" destOrd="0" parTransId="{BD2FA461-1467-4241-A99E-5F8BA5E030F3}" sibTransId="{78E22EE0-5E18-4BE7-B3F7-4957E0305E97}"/>
    <dgm:cxn modelId="{5C530369-2126-48EB-B8D0-4C9B8D574F13}" type="presOf" srcId="{D808D762-2C4B-4C69-B3AD-9075188139BC}" destId="{00684030-6BA8-439D-B1BF-44DF4C2B872D}" srcOrd="0" destOrd="0" presId="urn:microsoft.com/office/officeart/2009/3/layout/StepUpProcess#1"/>
    <dgm:cxn modelId="{F5603B49-DD42-4D2D-BB68-29F3DA97DCDB}" type="presOf" srcId="{C31E59D3-B324-4AB0-83AE-9D8D731AF134}" destId="{06AA4CDB-E577-44E2-9305-B990FA845EFF}" srcOrd="0" destOrd="0" presId="urn:microsoft.com/office/officeart/2009/3/layout/StepUpProcess#1"/>
    <dgm:cxn modelId="{6C4AFD71-E2F8-4317-AD2D-0B926425D140}" type="presOf" srcId="{FB04F77F-55E7-45B7-A1A8-73802C349EBF}" destId="{28534615-16AE-43EA-A69D-33BFED212E92}" srcOrd="0" destOrd="0" presId="urn:microsoft.com/office/officeart/2009/3/layout/StepUpProcess#1"/>
    <dgm:cxn modelId="{80A1B754-7387-43BA-8E32-9F48B2EFBB67}" type="presOf" srcId="{CE7BCFB5-9AA0-4537-9730-FE75803CD86F}" destId="{ABA9DDB8-171C-4719-A40F-C351B253D4EA}" srcOrd="0" destOrd="0" presId="urn:microsoft.com/office/officeart/2009/3/layout/StepUpProcess#1"/>
    <dgm:cxn modelId="{C692E154-90E7-4E06-89C3-2F187AD992D1}" srcId="{CE7BCFB5-9AA0-4537-9730-FE75803CD86F}" destId="{74E8BB80-5997-4B4D-8D6F-1D95A4040D76}" srcOrd="4" destOrd="0" parTransId="{99EB0A21-330A-49A2-9911-1490764D8BCB}" sibTransId="{2ABA2FBF-B0E0-4E11-A0FD-A4497B024ACF}"/>
    <dgm:cxn modelId="{6B1B5575-4087-447A-9CC4-FABB395605A6}" srcId="{CE7BCFB5-9AA0-4537-9730-FE75803CD86F}" destId="{D808D762-2C4B-4C69-B3AD-9075188139BC}" srcOrd="1" destOrd="0" parTransId="{ADC3B0E3-0950-42DD-9BC3-0C71A8382EB4}" sibTransId="{3EF626F9-8571-48E3-A86F-4171258F5F05}"/>
    <dgm:cxn modelId="{8031F896-7739-43A9-BDDE-288F62ADB255}" srcId="{CE7BCFB5-9AA0-4537-9730-FE75803CD86F}" destId="{C31E59D3-B324-4AB0-83AE-9D8D731AF134}" srcOrd="0" destOrd="0" parTransId="{A7D4003C-842B-4E5D-809B-56AB4A5E9A2C}" sibTransId="{A23D710E-2C9B-495D-B14C-80FAAC8E9410}"/>
    <dgm:cxn modelId="{585754C3-66CA-42E7-B840-6318C300FE31}" type="presOf" srcId="{74E8BB80-5997-4B4D-8D6F-1D95A4040D76}" destId="{2434E376-50B4-4959-91E7-0CD64CEC23A5}" srcOrd="0" destOrd="0" presId="urn:microsoft.com/office/officeart/2009/3/layout/StepUpProcess#1"/>
    <dgm:cxn modelId="{407793CE-5D8B-48EA-A404-E8E9397E9E1C}" srcId="{CE7BCFB5-9AA0-4537-9730-FE75803CD86F}" destId="{FB04F77F-55E7-45B7-A1A8-73802C349EBF}" srcOrd="5" destOrd="0" parTransId="{3E407C64-6B77-4012-8091-2D5C6F249D37}" sibTransId="{F4001850-1682-4060-9CDF-E2D1A39E558F}"/>
    <dgm:cxn modelId="{9A07B5FD-9B3F-4456-93E4-D58BCA2F6A2D}" type="presOf" srcId="{A5669003-6210-47DE-BFA5-AE322788952B}" destId="{9B2D9219-B43A-4C8C-BBCD-2B355804849B}" srcOrd="0" destOrd="0" presId="urn:microsoft.com/office/officeart/2009/3/layout/StepUpProcess#1"/>
    <dgm:cxn modelId="{AFC018B1-CB28-4B31-9CE1-5A385D6D4ED1}" type="presParOf" srcId="{ABA9DDB8-171C-4719-A40F-C351B253D4EA}" destId="{3114C0D6-673A-469C-806C-0F619B776D02}" srcOrd="0" destOrd="0" presId="urn:microsoft.com/office/officeart/2009/3/layout/StepUpProcess#1"/>
    <dgm:cxn modelId="{04B2A2AC-5EB6-4F9D-B725-1FBE7F782A5E}" type="presParOf" srcId="{3114C0D6-673A-469C-806C-0F619B776D02}" destId="{BB47592F-24F2-4635-A3A6-AC33E0FDE496}" srcOrd="0" destOrd="0" presId="urn:microsoft.com/office/officeart/2009/3/layout/StepUpProcess#1"/>
    <dgm:cxn modelId="{38513602-D41F-4A13-91C3-B83B1B995A61}" type="presParOf" srcId="{3114C0D6-673A-469C-806C-0F619B776D02}" destId="{06AA4CDB-E577-44E2-9305-B990FA845EFF}" srcOrd="1" destOrd="0" presId="urn:microsoft.com/office/officeart/2009/3/layout/StepUpProcess#1"/>
    <dgm:cxn modelId="{941BCED8-AA08-4A23-B12C-824EF6E62A44}" type="presParOf" srcId="{3114C0D6-673A-469C-806C-0F619B776D02}" destId="{8575F2F7-B497-42BF-AD62-C6937A3EBE06}" srcOrd="2" destOrd="0" presId="urn:microsoft.com/office/officeart/2009/3/layout/StepUpProcess#1"/>
    <dgm:cxn modelId="{04A374E1-1FA8-43D3-A5DE-B79D35A943C0}" type="presParOf" srcId="{ABA9DDB8-171C-4719-A40F-C351B253D4EA}" destId="{EB8BCE9A-D142-408D-B69C-934F5151067A}" srcOrd="1" destOrd="0" presId="urn:microsoft.com/office/officeart/2009/3/layout/StepUpProcess#1"/>
    <dgm:cxn modelId="{C0D53464-6252-4D8A-A535-DD795E292C39}" type="presParOf" srcId="{EB8BCE9A-D142-408D-B69C-934F5151067A}" destId="{D214C317-0410-4563-AB08-1B52A382FA44}" srcOrd="0" destOrd="0" presId="urn:microsoft.com/office/officeart/2009/3/layout/StepUpProcess#1"/>
    <dgm:cxn modelId="{C7B128B9-AB69-4DA6-A1B0-9C72AF9A5966}" type="presParOf" srcId="{ABA9DDB8-171C-4719-A40F-C351B253D4EA}" destId="{EFF67595-9F9D-4D09-A36D-856FA8DC1FD6}" srcOrd="2" destOrd="0" presId="urn:microsoft.com/office/officeart/2009/3/layout/StepUpProcess#1"/>
    <dgm:cxn modelId="{17F74537-482A-4AAD-A57C-C78B7E429F9B}" type="presParOf" srcId="{EFF67595-9F9D-4D09-A36D-856FA8DC1FD6}" destId="{2A9B6BBC-CA69-4C7A-B647-A5B094C50C03}" srcOrd="0" destOrd="0" presId="urn:microsoft.com/office/officeart/2009/3/layout/StepUpProcess#1"/>
    <dgm:cxn modelId="{A8F66F8A-A4FC-451C-89A0-1A13588B6696}" type="presParOf" srcId="{EFF67595-9F9D-4D09-A36D-856FA8DC1FD6}" destId="{00684030-6BA8-439D-B1BF-44DF4C2B872D}" srcOrd="1" destOrd="0" presId="urn:microsoft.com/office/officeart/2009/3/layout/StepUpProcess#1"/>
    <dgm:cxn modelId="{AB353863-8819-4C3F-9557-5EDDD4B3BFFD}" type="presParOf" srcId="{EFF67595-9F9D-4D09-A36D-856FA8DC1FD6}" destId="{F67BFE02-B953-413C-ACCD-6482685C370B}" srcOrd="2" destOrd="0" presId="urn:microsoft.com/office/officeart/2009/3/layout/StepUpProcess#1"/>
    <dgm:cxn modelId="{A2E130D0-850E-4444-8EA4-AC322FF82754}" type="presParOf" srcId="{ABA9DDB8-171C-4719-A40F-C351B253D4EA}" destId="{F1B8131A-4A04-48F6-8337-CE25F6705975}" srcOrd="3" destOrd="0" presId="urn:microsoft.com/office/officeart/2009/3/layout/StepUpProcess#1"/>
    <dgm:cxn modelId="{9FFE9FB7-2629-4905-95C6-7DB9EDFCFA59}" type="presParOf" srcId="{F1B8131A-4A04-48F6-8337-CE25F6705975}" destId="{2227E984-52B7-476D-8676-AF3391F03804}" srcOrd="0" destOrd="0" presId="urn:microsoft.com/office/officeart/2009/3/layout/StepUpProcess#1"/>
    <dgm:cxn modelId="{1FED2151-8573-4A7A-8760-433A3E835E8A}" type="presParOf" srcId="{ABA9DDB8-171C-4719-A40F-C351B253D4EA}" destId="{24CE9F7E-BD43-4D4F-87AE-7AD203C59443}" srcOrd="4" destOrd="0" presId="urn:microsoft.com/office/officeart/2009/3/layout/StepUpProcess#1"/>
    <dgm:cxn modelId="{ED563CFB-9932-4E95-9E31-C6D2A8CCDBA7}" type="presParOf" srcId="{24CE9F7E-BD43-4D4F-87AE-7AD203C59443}" destId="{F6883377-93DD-4E84-9FE2-D7F0BC2679DD}" srcOrd="0" destOrd="0" presId="urn:microsoft.com/office/officeart/2009/3/layout/StepUpProcess#1"/>
    <dgm:cxn modelId="{45E55100-67F6-403D-BC70-6E451A651F3B}" type="presParOf" srcId="{24CE9F7E-BD43-4D4F-87AE-7AD203C59443}" destId="{3D891D0B-5193-418C-9737-205B6EECC277}" srcOrd="1" destOrd="0" presId="urn:microsoft.com/office/officeart/2009/3/layout/StepUpProcess#1"/>
    <dgm:cxn modelId="{E9C22BDA-C729-4248-9AEA-F8BA22E7D91A}" type="presParOf" srcId="{24CE9F7E-BD43-4D4F-87AE-7AD203C59443}" destId="{2975EA98-077E-44AC-A2D5-99B427BB0966}" srcOrd="2" destOrd="0" presId="urn:microsoft.com/office/officeart/2009/3/layout/StepUpProcess#1"/>
    <dgm:cxn modelId="{7E714120-2EFA-47E4-965A-812A2849B0A6}" type="presParOf" srcId="{ABA9DDB8-171C-4719-A40F-C351B253D4EA}" destId="{C11D91F0-490A-4098-8C3D-5531AD00E5EE}" srcOrd="5" destOrd="0" presId="urn:microsoft.com/office/officeart/2009/3/layout/StepUpProcess#1"/>
    <dgm:cxn modelId="{F5E233E4-D3C2-4D9D-B690-2EA39E11682D}" type="presParOf" srcId="{C11D91F0-490A-4098-8C3D-5531AD00E5EE}" destId="{167F1A0C-EC24-46C2-A334-BC215D69A1EA}" srcOrd="0" destOrd="0" presId="urn:microsoft.com/office/officeart/2009/3/layout/StepUpProcess#1"/>
    <dgm:cxn modelId="{AE57B531-FE3B-4CC2-8660-4293C516860F}" type="presParOf" srcId="{ABA9DDB8-171C-4719-A40F-C351B253D4EA}" destId="{738FCD8A-F30A-47C2-9C0A-FACADFCD4144}" srcOrd="6" destOrd="0" presId="urn:microsoft.com/office/officeart/2009/3/layout/StepUpProcess#1"/>
    <dgm:cxn modelId="{BC5381FC-1B44-424C-9236-F14D5EA149F4}" type="presParOf" srcId="{738FCD8A-F30A-47C2-9C0A-FACADFCD4144}" destId="{C03E3F88-FE12-4758-AD33-B2EDBED2A9BD}" srcOrd="0" destOrd="0" presId="urn:microsoft.com/office/officeart/2009/3/layout/StepUpProcess#1"/>
    <dgm:cxn modelId="{9CFAA15E-9788-4F38-AE9C-65EA00EEEFF0}" type="presParOf" srcId="{738FCD8A-F30A-47C2-9C0A-FACADFCD4144}" destId="{9B2D9219-B43A-4C8C-BBCD-2B355804849B}" srcOrd="1" destOrd="0" presId="urn:microsoft.com/office/officeart/2009/3/layout/StepUpProcess#1"/>
    <dgm:cxn modelId="{1C2C3671-6D01-40E9-B444-5C14091246F7}" type="presParOf" srcId="{738FCD8A-F30A-47C2-9C0A-FACADFCD4144}" destId="{520888ED-775C-45D6-8919-79B5D3459E9C}" srcOrd="2" destOrd="0" presId="urn:microsoft.com/office/officeart/2009/3/layout/StepUpProcess#1"/>
    <dgm:cxn modelId="{ECDB3E5C-BEE7-49B3-B8AB-EB12A76A16CD}" type="presParOf" srcId="{ABA9DDB8-171C-4719-A40F-C351B253D4EA}" destId="{1222DF25-0958-41C2-9F75-A069766F729D}" srcOrd="7" destOrd="0" presId="urn:microsoft.com/office/officeart/2009/3/layout/StepUpProcess#1"/>
    <dgm:cxn modelId="{D481F2B8-BFAC-45B5-BC72-0D154A35A6D2}" type="presParOf" srcId="{1222DF25-0958-41C2-9F75-A069766F729D}" destId="{58221446-D250-49C7-A60D-6B77BE5F2DC8}" srcOrd="0" destOrd="0" presId="urn:microsoft.com/office/officeart/2009/3/layout/StepUpProcess#1"/>
    <dgm:cxn modelId="{0B05605D-4C07-4432-9717-37E46EAE93C6}" type="presParOf" srcId="{ABA9DDB8-171C-4719-A40F-C351B253D4EA}" destId="{0316216F-8169-4225-AB4E-E168C47B596E}" srcOrd="8" destOrd="0" presId="urn:microsoft.com/office/officeart/2009/3/layout/StepUpProcess#1"/>
    <dgm:cxn modelId="{87634AB0-EF8F-4A15-8C6E-EDF48F84E01A}" type="presParOf" srcId="{0316216F-8169-4225-AB4E-E168C47B596E}" destId="{2F66E53F-557B-49E6-8B9A-4A71172D05C5}" srcOrd="0" destOrd="0" presId="urn:microsoft.com/office/officeart/2009/3/layout/StepUpProcess#1"/>
    <dgm:cxn modelId="{299CA621-03FD-4139-A301-7EA467B064BB}" type="presParOf" srcId="{0316216F-8169-4225-AB4E-E168C47B596E}" destId="{2434E376-50B4-4959-91E7-0CD64CEC23A5}" srcOrd="1" destOrd="0" presId="urn:microsoft.com/office/officeart/2009/3/layout/StepUpProcess#1"/>
    <dgm:cxn modelId="{F1140F5F-35C3-479C-AA62-A1C4236BDB11}" type="presParOf" srcId="{0316216F-8169-4225-AB4E-E168C47B596E}" destId="{C213541B-1DBC-4CB5-966A-38B984F602CF}" srcOrd="2" destOrd="0" presId="urn:microsoft.com/office/officeart/2009/3/layout/StepUpProcess#1"/>
    <dgm:cxn modelId="{CF231A1C-2B09-4CCC-81C5-9F5947FD0EFF}" type="presParOf" srcId="{ABA9DDB8-171C-4719-A40F-C351B253D4EA}" destId="{EB9D0CE1-A56C-497A-A201-B6F209C7006F}" srcOrd="9" destOrd="0" presId="urn:microsoft.com/office/officeart/2009/3/layout/StepUpProcess#1"/>
    <dgm:cxn modelId="{99F0117A-E3B6-472B-9A87-FC904F59E9A7}" type="presParOf" srcId="{EB9D0CE1-A56C-497A-A201-B6F209C7006F}" destId="{4A6E3216-F04F-4082-8192-07DF17C3A49C}" srcOrd="0" destOrd="0" presId="urn:microsoft.com/office/officeart/2009/3/layout/StepUpProcess#1"/>
    <dgm:cxn modelId="{30909F96-2F10-411B-98F7-E0D8C0FF6CC7}" type="presParOf" srcId="{ABA9DDB8-171C-4719-A40F-C351B253D4EA}" destId="{33E09F48-C2CA-4DBB-9765-49D78EF1EF26}" srcOrd="10" destOrd="0" presId="urn:microsoft.com/office/officeart/2009/3/layout/StepUpProcess#1"/>
    <dgm:cxn modelId="{352A156B-01AB-4A43-B6FE-D8C3A941FEE2}" type="presParOf" srcId="{33E09F48-C2CA-4DBB-9765-49D78EF1EF26}" destId="{E07D409E-B4F5-4939-84AF-142F917ED794}" srcOrd="0" destOrd="0" presId="urn:microsoft.com/office/officeart/2009/3/layout/StepUpProcess#1"/>
    <dgm:cxn modelId="{0B9F31D8-409B-485D-AFC7-0E2119AAE64A}" type="presParOf" srcId="{33E09F48-C2CA-4DBB-9765-49D78EF1EF26}" destId="{28534615-16AE-43EA-A69D-33BFED212E92}" srcOrd="1" destOrd="0" presId="urn:microsoft.com/office/officeart/2009/3/layout/StepUpProcess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47592F-24F2-4635-A3A6-AC33E0FDE496}">
      <dsp:nvSpPr>
        <dsp:cNvPr id="0" name=""/>
        <dsp:cNvSpPr/>
      </dsp:nvSpPr>
      <dsp:spPr bwMode="auto">
        <a:xfrm rot="5400000">
          <a:off x="374966" y="2722117"/>
          <a:ext cx="957591" cy="1698416"/>
        </a:xfrm>
        <a:prstGeom prst="corner">
          <a:avLst>
            <a:gd name="adj1" fmla="val 16120"/>
            <a:gd name="adj2" fmla="val 16110"/>
          </a:avLst>
        </a:prstGeom>
        <a:solidFill>
          <a:srgbClr val="FF000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AA4CDB-E577-44E2-9305-B990FA845EFF}">
      <dsp:nvSpPr>
        <dsp:cNvPr id="0" name=""/>
        <dsp:cNvSpPr/>
      </dsp:nvSpPr>
      <dsp:spPr bwMode="auto">
        <a:xfrm>
          <a:off x="215120" y="3250706"/>
          <a:ext cx="1438540" cy="12609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/>
          </a:pPr>
          <a:r>
            <a:rPr lang="tr-TR" sz="1600" b="1" kern="1200"/>
            <a:t>Hayatı tehdit eden durumları dışla: </a:t>
          </a:r>
          <a:r>
            <a:rPr lang="tr-TR" sz="1600" kern="1200"/>
            <a:t>Anafilaksi, Stevens-Johnson sendromu, toksik epidermal nekroliz.</a:t>
          </a:r>
        </a:p>
      </dsp:txBody>
      <dsp:txXfrm>
        <a:off x="215120" y="3250706"/>
        <a:ext cx="1438540" cy="1260964"/>
      </dsp:txXfrm>
    </dsp:sp>
    <dsp:sp modelId="{8575F2F7-B497-42BF-AD62-C6937A3EBE06}">
      <dsp:nvSpPr>
        <dsp:cNvPr id="0" name=""/>
        <dsp:cNvSpPr/>
      </dsp:nvSpPr>
      <dsp:spPr bwMode="auto">
        <a:xfrm>
          <a:off x="1382238" y="2657311"/>
          <a:ext cx="271422" cy="271422"/>
        </a:xfrm>
        <a:prstGeom prst="triangle">
          <a:avLst>
            <a:gd name="adj" fmla="val 100000"/>
          </a:avLst>
        </a:prstGeom>
        <a:solidFill>
          <a:srgbClr val="FF000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9B6BBC-CA69-4C7A-B647-A5B094C50C03}">
      <dsp:nvSpPr>
        <dsp:cNvPr id="0" name=""/>
        <dsp:cNvSpPr/>
      </dsp:nvSpPr>
      <dsp:spPr bwMode="auto">
        <a:xfrm rot="5400000">
          <a:off x="2185330" y="2338845"/>
          <a:ext cx="957591" cy="1593410"/>
        </a:xfrm>
        <a:prstGeom prst="corner">
          <a:avLst>
            <a:gd name="adj1" fmla="val 16120"/>
            <a:gd name="adj2" fmla="val 16110"/>
          </a:avLst>
        </a:prstGeom>
        <a:blipFill>
          <a:blip xmlns:r="http://schemas.openxmlformats.org/officeDocument/2006/relationships" r:embed="rId1"/>
          <a:stretch/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684030-6BA8-439D-B1BF-44DF4C2B872D}">
      <dsp:nvSpPr>
        <dsp:cNvPr id="0" name=""/>
        <dsp:cNvSpPr/>
      </dsp:nvSpPr>
      <dsp:spPr bwMode="auto">
        <a:xfrm>
          <a:off x="2025484" y="2814931"/>
          <a:ext cx="1438540" cy="12609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/>
          </a:pPr>
          <a:r>
            <a:rPr lang="tr-TR" sz="1600" b="1" kern="1200"/>
            <a:t>Acil bulaşıcı hastalıkları fark et: </a:t>
          </a:r>
          <a:r>
            <a:rPr lang="tr-TR" sz="1600" kern="1200"/>
            <a:t>Kızamık, suçiçeği, menenjit (peteşi).</a:t>
          </a:r>
        </a:p>
      </dsp:txBody>
      <dsp:txXfrm>
        <a:off x="2025484" y="2814931"/>
        <a:ext cx="1438540" cy="1260964"/>
      </dsp:txXfrm>
    </dsp:sp>
    <dsp:sp modelId="{F67BFE02-B953-413C-ACCD-6482685C370B}">
      <dsp:nvSpPr>
        <dsp:cNvPr id="0" name=""/>
        <dsp:cNvSpPr/>
      </dsp:nvSpPr>
      <dsp:spPr bwMode="auto">
        <a:xfrm>
          <a:off x="3192602" y="2221536"/>
          <a:ext cx="271422" cy="271422"/>
        </a:xfrm>
        <a:prstGeom prst="triangle">
          <a:avLst>
            <a:gd name="adj" fmla="val 100000"/>
          </a:avLst>
        </a:prstGeom>
        <a:blipFill>
          <a:blip xmlns:r="http://schemas.openxmlformats.org/officeDocument/2006/relationships" r:embed="rId2"/>
          <a:stretch/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883377-93DD-4E84-9FE2-D7F0BC2679DD}">
      <dsp:nvSpPr>
        <dsp:cNvPr id="0" name=""/>
        <dsp:cNvSpPr/>
      </dsp:nvSpPr>
      <dsp:spPr bwMode="auto">
        <a:xfrm rot="5400000">
          <a:off x="4048197" y="1903070"/>
          <a:ext cx="957591" cy="1593410"/>
        </a:xfrm>
        <a:prstGeom prst="corner">
          <a:avLst>
            <a:gd name="adj1" fmla="val 16120"/>
            <a:gd name="adj2" fmla="val 16110"/>
          </a:avLst>
        </a:prstGeom>
        <a:blipFill>
          <a:blip xmlns:r="http://schemas.openxmlformats.org/officeDocument/2006/relationships" r:embed="rId3"/>
          <a:stretch/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891D0B-5193-418C-9737-205B6EECC277}">
      <dsp:nvSpPr>
        <dsp:cNvPr id="0" name=""/>
        <dsp:cNvSpPr/>
      </dsp:nvSpPr>
      <dsp:spPr bwMode="auto">
        <a:xfrm>
          <a:off x="3888351" y="2379157"/>
          <a:ext cx="1438540" cy="12609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/>
          </a:pPr>
          <a:r>
            <a:rPr lang="tr-TR" sz="1600" b="1" kern="1200"/>
            <a:t>Elementer lezyonu doğru tanımla.</a:t>
          </a:r>
          <a:endParaRPr kern="1200"/>
        </a:p>
      </dsp:txBody>
      <dsp:txXfrm>
        <a:off x="3888351" y="2379157"/>
        <a:ext cx="1438540" cy="1260964"/>
      </dsp:txXfrm>
    </dsp:sp>
    <dsp:sp modelId="{2975EA98-077E-44AC-A2D5-99B427BB0966}">
      <dsp:nvSpPr>
        <dsp:cNvPr id="0" name=""/>
        <dsp:cNvSpPr/>
      </dsp:nvSpPr>
      <dsp:spPr bwMode="auto">
        <a:xfrm>
          <a:off x="5055468" y="1785762"/>
          <a:ext cx="271422" cy="271422"/>
        </a:xfrm>
        <a:prstGeom prst="triangle">
          <a:avLst>
            <a:gd name="adj" fmla="val 100000"/>
          </a:avLst>
        </a:prstGeom>
        <a:blipFill>
          <a:blip xmlns:r="http://schemas.openxmlformats.org/officeDocument/2006/relationships" r:embed="rId2"/>
          <a:stretch/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3E3F88-FE12-4758-AD33-B2EDBED2A9BD}">
      <dsp:nvSpPr>
        <dsp:cNvPr id="0" name=""/>
        <dsp:cNvSpPr/>
      </dsp:nvSpPr>
      <dsp:spPr bwMode="auto">
        <a:xfrm rot="5400000">
          <a:off x="5911064" y="1467296"/>
          <a:ext cx="957591" cy="1593410"/>
        </a:xfrm>
        <a:prstGeom prst="corner">
          <a:avLst>
            <a:gd name="adj1" fmla="val 16120"/>
            <a:gd name="adj2" fmla="val 16110"/>
          </a:avLst>
        </a:prstGeom>
        <a:blipFill>
          <a:blip xmlns:r="http://schemas.openxmlformats.org/officeDocument/2006/relationships" r:embed="rId3"/>
          <a:stretch/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2D9219-B43A-4C8C-BBCD-2B355804849B}">
      <dsp:nvSpPr>
        <dsp:cNvPr id="0" name=""/>
        <dsp:cNvSpPr/>
      </dsp:nvSpPr>
      <dsp:spPr bwMode="auto">
        <a:xfrm>
          <a:off x="5751218" y="1943382"/>
          <a:ext cx="1438540" cy="12609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/>
          </a:pPr>
          <a:r>
            <a:rPr lang="tr-TR" sz="1600" b="1" kern="1200"/>
            <a:t>Dağılım ve semptomları değerlendir.</a:t>
          </a:r>
          <a:endParaRPr kern="1200"/>
        </a:p>
      </dsp:txBody>
      <dsp:txXfrm>
        <a:off x="5751218" y="1943382"/>
        <a:ext cx="1438540" cy="1260964"/>
      </dsp:txXfrm>
    </dsp:sp>
    <dsp:sp modelId="{520888ED-775C-45D6-8919-79B5D3459E9C}">
      <dsp:nvSpPr>
        <dsp:cNvPr id="0" name=""/>
        <dsp:cNvSpPr/>
      </dsp:nvSpPr>
      <dsp:spPr bwMode="auto">
        <a:xfrm>
          <a:off x="6918335" y="1349987"/>
          <a:ext cx="271422" cy="271422"/>
        </a:xfrm>
        <a:prstGeom prst="triangle">
          <a:avLst>
            <a:gd name="adj" fmla="val 100000"/>
          </a:avLst>
        </a:prstGeom>
        <a:blipFill>
          <a:blip xmlns:r="http://schemas.openxmlformats.org/officeDocument/2006/relationships" r:embed="rId2"/>
          <a:stretch/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66E53F-557B-49E6-8B9A-4A71172D05C5}">
      <dsp:nvSpPr>
        <dsp:cNvPr id="0" name=""/>
        <dsp:cNvSpPr/>
      </dsp:nvSpPr>
      <dsp:spPr bwMode="auto">
        <a:xfrm rot="5400000">
          <a:off x="7773930" y="1031521"/>
          <a:ext cx="957591" cy="1593410"/>
        </a:xfrm>
        <a:prstGeom prst="corner">
          <a:avLst>
            <a:gd name="adj1" fmla="val 16120"/>
            <a:gd name="adj2" fmla="val 16110"/>
          </a:avLst>
        </a:prstGeom>
        <a:blipFill>
          <a:blip xmlns:r="http://schemas.openxmlformats.org/officeDocument/2006/relationships" r:embed="rId3"/>
          <a:stretch/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34E376-50B4-4959-91E7-0CD64CEC23A5}">
      <dsp:nvSpPr>
        <dsp:cNvPr id="0" name=""/>
        <dsp:cNvSpPr/>
      </dsp:nvSpPr>
      <dsp:spPr bwMode="auto">
        <a:xfrm>
          <a:off x="7614085" y="1507608"/>
          <a:ext cx="1438540" cy="12609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/>
          </a:pPr>
          <a:r>
            <a:rPr lang="tr-TR" sz="1600" b="1" kern="1200"/>
            <a:t>Ayrıntılı ilaç ve temas öyküsü al.</a:t>
          </a:r>
          <a:endParaRPr kern="1200"/>
        </a:p>
      </dsp:txBody>
      <dsp:txXfrm>
        <a:off x="7614085" y="1507608"/>
        <a:ext cx="1438540" cy="1260964"/>
      </dsp:txXfrm>
    </dsp:sp>
    <dsp:sp modelId="{C213541B-1DBC-4CB5-966A-38B984F602CF}">
      <dsp:nvSpPr>
        <dsp:cNvPr id="0" name=""/>
        <dsp:cNvSpPr/>
      </dsp:nvSpPr>
      <dsp:spPr bwMode="auto">
        <a:xfrm>
          <a:off x="8781202" y="914212"/>
          <a:ext cx="271422" cy="271422"/>
        </a:xfrm>
        <a:prstGeom prst="triangle">
          <a:avLst>
            <a:gd name="adj" fmla="val 100000"/>
          </a:avLst>
        </a:prstGeom>
        <a:blipFill>
          <a:blip xmlns:r="http://schemas.openxmlformats.org/officeDocument/2006/relationships" r:embed="rId2"/>
          <a:stretch/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7D409E-B4F5-4939-84AF-142F917ED794}">
      <dsp:nvSpPr>
        <dsp:cNvPr id="0" name=""/>
        <dsp:cNvSpPr/>
      </dsp:nvSpPr>
      <dsp:spPr bwMode="auto">
        <a:xfrm rot="5400000">
          <a:off x="9636797" y="595746"/>
          <a:ext cx="957591" cy="1593410"/>
        </a:xfrm>
        <a:prstGeom prst="corner">
          <a:avLst>
            <a:gd name="adj1" fmla="val 16120"/>
            <a:gd name="adj2" fmla="val 16110"/>
          </a:avLst>
        </a:prstGeom>
        <a:blipFill>
          <a:blip xmlns:r="http://schemas.openxmlformats.org/officeDocument/2006/relationships" r:embed="rId3"/>
          <a:stretch/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534615-16AE-43EA-A69D-33BFED212E92}">
      <dsp:nvSpPr>
        <dsp:cNvPr id="0" name=""/>
        <dsp:cNvSpPr/>
      </dsp:nvSpPr>
      <dsp:spPr bwMode="auto">
        <a:xfrm>
          <a:off x="9476951" y="1071833"/>
          <a:ext cx="1438540" cy="12609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/>
          </a:pPr>
          <a:r>
            <a:rPr lang="tr-TR" sz="1600" b="1" kern="1200"/>
            <a:t>ASM’de yönetilebilecek vs. sevk gerektiren durumları ayırt et.</a:t>
          </a:r>
          <a:endParaRPr kern="1200"/>
        </a:p>
      </dsp:txBody>
      <dsp:txXfrm>
        <a:off x="9476951" y="1071833"/>
        <a:ext cx="1438540" cy="12609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#1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 val="0"/>
      <dgm:chPref val="0"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em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Kapak-Turkuaz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3" name="Resim 12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 userDrawn="1"/>
        </p:nvPicPr>
        <p:blipFill>
          <a:blip r:embed="rId3"/>
          <a:stretch/>
        </p:blipFill>
        <p:spPr bwMode="auto">
          <a:xfrm>
            <a:off x="3897261" y="865072"/>
            <a:ext cx="4397477" cy="1217504"/>
          </a:xfrm>
          <a:prstGeom prst="rect">
            <a:avLst/>
          </a:prstGeom>
        </p:spPr>
      </p:pic>
      <p:sp>
        <p:nvSpPr>
          <p:cNvPr id="10" name="Başlık 1"/>
          <p:cNvSpPr>
            <a:spLocks noGrp="1"/>
          </p:cNvSpPr>
          <p:nvPr>
            <p:ph type="title" hasCustomPrompt="1"/>
          </p:nvPr>
        </p:nvSpPr>
        <p:spPr bwMode="auto">
          <a:xfrm>
            <a:off x="838198" y="3144724"/>
            <a:ext cx="10515600" cy="1325563"/>
          </a:xfrm>
        </p:spPr>
        <p:txBody>
          <a:bodyPr/>
          <a:lstStyle>
            <a:lvl1pPr algn="ctr">
              <a:defRPr b="1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tr-TR"/>
              <a:t>BAŞLIK GİRİNİZ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Kapak-Kırmızı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 userDrawn="1"/>
        </p:nvPicPr>
        <p:blipFill>
          <a:blip r:embed="rId3"/>
          <a:stretch/>
        </p:blipFill>
        <p:spPr bwMode="auto">
          <a:xfrm>
            <a:off x="3897261" y="865072"/>
            <a:ext cx="4397477" cy="1217504"/>
          </a:xfrm>
          <a:prstGeom prst="rect">
            <a:avLst/>
          </a:prstGeom>
        </p:spPr>
      </p:pic>
      <p:sp>
        <p:nvSpPr>
          <p:cNvPr id="10" name="Başlık 1"/>
          <p:cNvSpPr>
            <a:spLocks noGrp="1"/>
          </p:cNvSpPr>
          <p:nvPr>
            <p:ph type="title" hasCustomPrompt="1"/>
          </p:nvPr>
        </p:nvSpPr>
        <p:spPr bwMode="auto">
          <a:xfrm>
            <a:off x="838198" y="3144724"/>
            <a:ext cx="10515600" cy="1325563"/>
          </a:xfrm>
        </p:spPr>
        <p:txBody>
          <a:bodyPr/>
          <a:lstStyle>
            <a:lvl1pPr algn="ctr">
              <a:defRPr b="1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tr-TR"/>
              <a:t>BAŞLIK GİRİNİZ</a:t>
            </a: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İçerik-Kırmızı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2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0" y="-6304"/>
            <a:ext cx="12192000" cy="6858000"/>
          </a:xfrm>
          <a:prstGeom prst="rect">
            <a:avLst/>
          </a:prstGeom>
        </p:spPr>
      </p:pic>
      <p:cxnSp>
        <p:nvCxnSpPr>
          <p:cNvPr id="3" name="Straight Connector 5"/>
          <p:cNvCxnSpPr>
            <a:cxnSpLocks/>
          </p:cNvCxnSpPr>
          <p:nvPr userDrawn="1"/>
        </p:nvCxnSpPr>
        <p:spPr bwMode="auto">
          <a:xfrm>
            <a:off x="609598" y="1093107"/>
            <a:ext cx="0" cy="4784165"/>
          </a:xfrm>
          <a:prstGeom prst="line">
            <a:avLst/>
          </a:prstGeom>
          <a:ln w="12700">
            <a:solidFill>
              <a:srgbClr val="DC22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 userDrawn="1"/>
        </p:nvSpPr>
        <p:spPr bwMode="auto">
          <a:xfrm>
            <a:off x="551384" y="6304"/>
            <a:ext cx="914402" cy="495300"/>
          </a:xfrm>
          <a:prstGeom prst="rect">
            <a:avLst/>
          </a:prstGeom>
          <a:solidFill>
            <a:srgbClr val="DC222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>
              <a:solidFill>
                <a:srgbClr val="DC2225"/>
              </a:solidFill>
            </a:endParaRPr>
          </a:p>
        </p:txBody>
      </p:sp>
      <p:sp>
        <p:nvSpPr>
          <p:cNvPr id="6" name="Başlık 1"/>
          <p:cNvSpPr>
            <a:spLocks noGrp="1"/>
          </p:cNvSpPr>
          <p:nvPr>
            <p:ph type="title" hasCustomPrompt="1"/>
          </p:nvPr>
        </p:nvSpPr>
        <p:spPr bwMode="auto">
          <a:xfrm>
            <a:off x="551383" y="588610"/>
            <a:ext cx="11089225" cy="504497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DC2225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tr-TR"/>
              <a:t>BAŞLIK GİRİNİZ</a:t>
            </a:r>
            <a:endParaRPr/>
          </a:p>
        </p:txBody>
      </p:sp>
      <p:pic>
        <p:nvPicPr>
          <p:cNvPr id="10" name="Resim 9"/>
          <p:cNvPicPr>
            <a:picLocks noChangeAspect="1"/>
          </p:cNvPicPr>
          <p:nvPr userDrawn="1"/>
        </p:nvPicPr>
        <p:blipFill>
          <a:blip r:embed="rId3"/>
          <a:stretch/>
        </p:blipFill>
        <p:spPr bwMode="auto">
          <a:xfrm>
            <a:off x="551383" y="6123376"/>
            <a:ext cx="1822304" cy="504531"/>
          </a:xfrm>
          <a:prstGeom prst="rect">
            <a:avLst/>
          </a:prstGeom>
        </p:spPr>
      </p:pic>
      <p:sp>
        <p:nvSpPr>
          <p:cNvPr id="15" name="Slayt Numarası Yer Tutucusu 5"/>
          <p:cNvSpPr>
            <a:spLocks noGrp="1"/>
          </p:cNvSpPr>
          <p:nvPr>
            <p:ph type="sldNum" sz="quarter" idx="12"/>
          </p:nvPr>
        </p:nvSpPr>
        <p:spPr bwMode="auto">
          <a:xfrm>
            <a:off x="11274424" y="6123376"/>
            <a:ext cx="366192" cy="72832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algn="ctr">
              <a:defRPr b="1">
                <a:solidFill>
                  <a:srgbClr val="DC2225"/>
                </a:solidFill>
              </a:defRPr>
            </a:lvl1pPr>
          </a:lstStyle>
          <a:p>
            <a:pPr>
              <a:defRPr/>
            </a:pPr>
            <a:fld id="{501A4338-EBAE-ED40-8475-2E6AE1B9F2FD}" type="slidenum">
              <a:rPr lang="tr-TR"/>
              <a:t>‹#›</a:t>
            </a:fld>
            <a:endParaRPr lang="tr-TR"/>
          </a:p>
        </p:txBody>
      </p:sp>
      <p:sp>
        <p:nvSpPr>
          <p:cNvPr id="17" name="Metin Yer Tutucusu 3"/>
          <p:cNvSpPr>
            <a:spLocks noGrp="1"/>
          </p:cNvSpPr>
          <p:nvPr>
            <p:ph type="body" sz="half" idx="2" hasCustomPrompt="1"/>
          </p:nvPr>
        </p:nvSpPr>
        <p:spPr bwMode="auto">
          <a:xfrm>
            <a:off x="849025" y="1355344"/>
            <a:ext cx="10791583" cy="452192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tr-TR"/>
              <a:t>Metin Giriniz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İçerik - Turkuaz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2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0" y="-6304"/>
            <a:ext cx="12192000" cy="6858000"/>
          </a:xfrm>
          <a:prstGeom prst="rect">
            <a:avLst/>
          </a:prstGeom>
        </p:spPr>
      </p:pic>
      <p:cxnSp>
        <p:nvCxnSpPr>
          <p:cNvPr id="3" name="Straight Connector 5"/>
          <p:cNvCxnSpPr>
            <a:cxnSpLocks/>
          </p:cNvCxnSpPr>
          <p:nvPr userDrawn="1"/>
        </p:nvCxnSpPr>
        <p:spPr bwMode="auto">
          <a:xfrm>
            <a:off x="609598" y="1093107"/>
            <a:ext cx="0" cy="4784165"/>
          </a:xfrm>
          <a:prstGeom prst="line">
            <a:avLst/>
          </a:prstGeom>
          <a:ln w="12700">
            <a:solidFill>
              <a:srgbClr val="0094A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 userDrawn="1"/>
        </p:nvSpPr>
        <p:spPr bwMode="auto">
          <a:xfrm>
            <a:off x="551384" y="6304"/>
            <a:ext cx="914402" cy="495300"/>
          </a:xfrm>
          <a:prstGeom prst="rect">
            <a:avLst/>
          </a:prstGeom>
          <a:solidFill>
            <a:srgbClr val="0094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/>
          </a:p>
        </p:txBody>
      </p:sp>
      <p:sp>
        <p:nvSpPr>
          <p:cNvPr id="6" name="Başlık 1"/>
          <p:cNvSpPr>
            <a:spLocks noGrp="1"/>
          </p:cNvSpPr>
          <p:nvPr>
            <p:ph type="title" hasCustomPrompt="1"/>
          </p:nvPr>
        </p:nvSpPr>
        <p:spPr bwMode="auto">
          <a:xfrm>
            <a:off x="551383" y="588610"/>
            <a:ext cx="11089225" cy="504497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0094AB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tr-TR"/>
              <a:t>BAŞLIK GİRİNİZ</a:t>
            </a:r>
            <a:endParaRPr/>
          </a:p>
        </p:txBody>
      </p:sp>
      <p:pic>
        <p:nvPicPr>
          <p:cNvPr id="10" name="Resim 9"/>
          <p:cNvPicPr>
            <a:picLocks noChangeAspect="1"/>
          </p:cNvPicPr>
          <p:nvPr userDrawn="1"/>
        </p:nvPicPr>
        <p:blipFill>
          <a:blip r:embed="rId3"/>
          <a:stretch/>
        </p:blipFill>
        <p:spPr bwMode="auto">
          <a:xfrm>
            <a:off x="551383" y="6123376"/>
            <a:ext cx="1822304" cy="504531"/>
          </a:xfrm>
          <a:prstGeom prst="rect">
            <a:avLst/>
          </a:prstGeom>
        </p:spPr>
      </p:pic>
      <p:sp>
        <p:nvSpPr>
          <p:cNvPr id="15" name="Slayt Numarası Yer Tutucusu 5"/>
          <p:cNvSpPr>
            <a:spLocks noGrp="1"/>
          </p:cNvSpPr>
          <p:nvPr>
            <p:ph type="sldNum" sz="quarter" idx="12"/>
          </p:nvPr>
        </p:nvSpPr>
        <p:spPr bwMode="auto">
          <a:xfrm>
            <a:off x="11640608" y="6123376"/>
            <a:ext cx="366192" cy="72832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algn="ctr">
              <a:defRPr b="1">
                <a:solidFill>
                  <a:srgbClr val="0094AB"/>
                </a:solidFill>
              </a:defRPr>
            </a:lvl1pPr>
          </a:lstStyle>
          <a:p>
            <a:pPr>
              <a:defRPr/>
            </a:pPr>
            <a:fld id="{501A4338-EBAE-ED40-8475-2E6AE1B9F2FD}" type="slidenum">
              <a:rPr lang="tr-TR"/>
              <a:t>‹#›</a:t>
            </a:fld>
            <a:endParaRPr lang="tr-TR"/>
          </a:p>
        </p:txBody>
      </p:sp>
      <p:sp>
        <p:nvSpPr>
          <p:cNvPr id="17" name="Metin Yer Tutucusu 3"/>
          <p:cNvSpPr>
            <a:spLocks noGrp="1"/>
          </p:cNvSpPr>
          <p:nvPr>
            <p:ph type="body" sz="half" idx="2" hasCustomPrompt="1"/>
          </p:nvPr>
        </p:nvSpPr>
        <p:spPr bwMode="auto">
          <a:xfrm>
            <a:off x="849025" y="1355344"/>
            <a:ext cx="10791583" cy="452192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tr-TR"/>
              <a:t>Metin Giriniz</a:t>
            </a: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2_İçerik - Turkuaz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2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10" name="Resim 9"/>
          <p:cNvPicPr>
            <a:picLocks noChangeAspect="1"/>
          </p:cNvPicPr>
          <p:nvPr userDrawn="1"/>
        </p:nvPicPr>
        <p:blipFill>
          <a:blip r:embed="rId3"/>
          <a:stretch/>
        </p:blipFill>
        <p:spPr bwMode="auto">
          <a:xfrm>
            <a:off x="551383" y="6123376"/>
            <a:ext cx="1822304" cy="504531"/>
          </a:xfrm>
          <a:prstGeom prst="rect">
            <a:avLst/>
          </a:prstGeom>
        </p:spPr>
      </p:pic>
      <p:sp>
        <p:nvSpPr>
          <p:cNvPr id="15" name="Slayt Numarası Yer Tutucusu 5"/>
          <p:cNvSpPr>
            <a:spLocks noGrp="1"/>
          </p:cNvSpPr>
          <p:nvPr>
            <p:ph type="sldNum" sz="quarter" idx="12"/>
          </p:nvPr>
        </p:nvSpPr>
        <p:spPr bwMode="auto">
          <a:xfrm>
            <a:off x="11274424" y="6123376"/>
            <a:ext cx="366192" cy="72832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algn="ctr">
              <a:defRPr b="1">
                <a:solidFill>
                  <a:srgbClr val="0094AB"/>
                </a:solidFill>
              </a:defRPr>
            </a:lvl1pPr>
          </a:lstStyle>
          <a:p>
            <a:pPr>
              <a:defRPr/>
            </a:pPr>
            <a:fld id="{501A4338-EBAE-ED40-8475-2E6AE1B9F2FD}" type="slidenum">
              <a:rPr lang="tr-TR"/>
              <a:t>‹#›</a:t>
            </a:fld>
            <a:endParaRPr lang="tr-TR"/>
          </a:p>
        </p:txBody>
      </p:sp>
      <p:sp>
        <p:nvSpPr>
          <p:cNvPr id="14" name="Oval 13"/>
          <p:cNvSpPr/>
          <p:nvPr userDrawn="1"/>
        </p:nvSpPr>
        <p:spPr bwMode="auto">
          <a:xfrm>
            <a:off x="551383" y="240127"/>
            <a:ext cx="922264" cy="922264"/>
          </a:xfrm>
          <a:prstGeom prst="ellipse">
            <a:avLst/>
          </a:prstGeom>
          <a:solidFill>
            <a:srgbClr val="0094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tr-TR"/>
          </a:p>
        </p:txBody>
      </p:sp>
      <p:pic>
        <p:nvPicPr>
          <p:cNvPr id="16" name="Resim 15"/>
          <p:cNvPicPr>
            <a:picLocks noChangeAspect="1"/>
          </p:cNvPicPr>
          <p:nvPr userDrawn="1"/>
        </p:nvPicPr>
        <p:blipFill>
          <a:blip r:embed="rId4"/>
          <a:stretch/>
        </p:blipFill>
        <p:spPr bwMode="auto">
          <a:xfrm>
            <a:off x="619474" y="308219"/>
            <a:ext cx="786079" cy="786079"/>
          </a:xfrm>
          <a:prstGeom prst="rect">
            <a:avLst/>
          </a:prstGeom>
        </p:spPr>
      </p:pic>
      <p:sp>
        <p:nvSpPr>
          <p:cNvPr id="19" name="Yuvarlatılmış Dikdörtgen 18"/>
          <p:cNvSpPr/>
          <p:nvPr userDrawn="1"/>
        </p:nvSpPr>
        <p:spPr bwMode="auto">
          <a:xfrm>
            <a:off x="1635115" y="372645"/>
            <a:ext cx="10005501" cy="657225"/>
          </a:xfrm>
          <a:prstGeom prst="roundRect">
            <a:avLst>
              <a:gd name="adj" fmla="val 50000"/>
            </a:avLst>
          </a:prstGeom>
          <a:noFill/>
          <a:ln w="222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tr-TR">
              <a:solidFill>
                <a:srgbClr val="DC2225"/>
              </a:solidFill>
            </a:endParaRPr>
          </a:p>
        </p:txBody>
      </p:sp>
      <p:sp>
        <p:nvSpPr>
          <p:cNvPr id="20" name="Başlık 1"/>
          <p:cNvSpPr>
            <a:spLocks noGrp="1"/>
          </p:cNvSpPr>
          <p:nvPr userDrawn="1">
            <p:ph type="title" hasCustomPrompt="1"/>
          </p:nvPr>
        </p:nvSpPr>
        <p:spPr bwMode="auto">
          <a:xfrm>
            <a:off x="1837258" y="449008"/>
            <a:ext cx="9735267" cy="504497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0094AB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tr-TR"/>
              <a:t>BAŞLIK GİRİNİZ</a:t>
            </a: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3_İçerik - Turkuaz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2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10" name="Resim 9"/>
          <p:cNvPicPr>
            <a:picLocks noChangeAspect="1"/>
          </p:cNvPicPr>
          <p:nvPr userDrawn="1"/>
        </p:nvPicPr>
        <p:blipFill>
          <a:blip r:embed="rId3"/>
          <a:stretch/>
        </p:blipFill>
        <p:spPr bwMode="auto">
          <a:xfrm>
            <a:off x="551383" y="6123376"/>
            <a:ext cx="1822304" cy="504531"/>
          </a:xfrm>
          <a:prstGeom prst="rect">
            <a:avLst/>
          </a:prstGeom>
        </p:spPr>
      </p:pic>
      <p:sp>
        <p:nvSpPr>
          <p:cNvPr id="15" name="Slayt Numarası Yer Tutucusu 5"/>
          <p:cNvSpPr>
            <a:spLocks noGrp="1"/>
          </p:cNvSpPr>
          <p:nvPr>
            <p:ph type="sldNum" sz="quarter" idx="12"/>
          </p:nvPr>
        </p:nvSpPr>
        <p:spPr bwMode="auto">
          <a:xfrm>
            <a:off x="11274424" y="6123376"/>
            <a:ext cx="366192" cy="72832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algn="ctr">
              <a:defRPr b="1">
                <a:solidFill>
                  <a:srgbClr val="DC2225"/>
                </a:solidFill>
              </a:defRPr>
            </a:lvl1pPr>
          </a:lstStyle>
          <a:p>
            <a:pPr>
              <a:defRPr/>
            </a:pPr>
            <a:fld id="{501A4338-EBAE-ED40-8475-2E6AE1B9F2FD}" type="slidenum">
              <a:rPr lang="tr-TR"/>
              <a:t>‹#›</a:t>
            </a:fld>
            <a:endParaRPr lang="tr-TR"/>
          </a:p>
        </p:txBody>
      </p:sp>
      <p:grpSp>
        <p:nvGrpSpPr>
          <p:cNvPr id="13" name="Grup 12"/>
          <p:cNvGrpSpPr/>
          <p:nvPr userDrawn="1"/>
        </p:nvGrpSpPr>
        <p:grpSpPr bwMode="auto">
          <a:xfrm>
            <a:off x="551383" y="240127"/>
            <a:ext cx="922264" cy="922264"/>
            <a:chOff x="2909455" y="2272146"/>
            <a:chExt cx="1865745" cy="1865745"/>
          </a:xfrm>
        </p:grpSpPr>
        <p:sp>
          <p:nvSpPr>
            <p:cNvPr id="14" name="Oval 13"/>
            <p:cNvSpPr/>
            <p:nvPr userDrawn="1"/>
          </p:nvSpPr>
          <p:spPr bwMode="auto">
            <a:xfrm>
              <a:off x="2909455" y="2272146"/>
              <a:ext cx="1865745" cy="1865745"/>
            </a:xfrm>
            <a:prstGeom prst="ellipse">
              <a:avLst/>
            </a:prstGeom>
            <a:solidFill>
              <a:srgbClr val="DC222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tr-TR"/>
            </a:p>
          </p:txBody>
        </p:sp>
        <p:pic>
          <p:nvPicPr>
            <p:cNvPr id="16" name="Resim 15"/>
            <p:cNvPicPr>
              <a:picLocks noChangeAspect="1"/>
            </p:cNvPicPr>
            <p:nvPr userDrawn="1"/>
          </p:nvPicPr>
          <p:blipFill>
            <a:blip r:embed="rId4"/>
            <a:stretch/>
          </p:blipFill>
          <p:spPr bwMode="auto">
            <a:xfrm>
              <a:off x="3047206" y="2409896"/>
              <a:ext cx="1590243" cy="1590243"/>
            </a:xfrm>
            <a:prstGeom prst="rect">
              <a:avLst/>
            </a:prstGeom>
          </p:spPr>
        </p:pic>
      </p:grpSp>
      <p:sp>
        <p:nvSpPr>
          <p:cNvPr id="19" name="Yuvarlatılmış Dikdörtgen 18"/>
          <p:cNvSpPr/>
          <p:nvPr userDrawn="1"/>
        </p:nvSpPr>
        <p:spPr bwMode="auto">
          <a:xfrm>
            <a:off x="1635115" y="372645"/>
            <a:ext cx="10005501" cy="657225"/>
          </a:xfrm>
          <a:prstGeom prst="roundRect">
            <a:avLst>
              <a:gd name="adj" fmla="val 50000"/>
            </a:avLst>
          </a:prstGeom>
          <a:noFill/>
          <a:ln w="222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tr-TR">
              <a:solidFill>
                <a:srgbClr val="DC2225"/>
              </a:solidFill>
            </a:endParaRPr>
          </a:p>
        </p:txBody>
      </p:sp>
      <p:sp>
        <p:nvSpPr>
          <p:cNvPr id="20" name="Başlık 1"/>
          <p:cNvSpPr>
            <a:spLocks noGrp="1"/>
          </p:cNvSpPr>
          <p:nvPr>
            <p:ph type="title" hasCustomPrompt="1"/>
          </p:nvPr>
        </p:nvSpPr>
        <p:spPr bwMode="auto">
          <a:xfrm>
            <a:off x="1837258" y="449008"/>
            <a:ext cx="9735267" cy="504497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DC2225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tr-TR"/>
              <a:t>BAŞLIK GİRİNİZ</a:t>
            </a: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tr-TR"/>
              <a:t>Asıl başlık stilini düzenlemek için tıklayın</a:t>
            </a:r>
            <a:endParaRPr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tr-TR"/>
              <a:t>Asıl metin stillerini düzenlemek için tıklayın</a:t>
            </a:r>
            <a:endParaRPr/>
          </a:p>
          <a:p>
            <a:pPr lvl="1">
              <a:defRPr/>
            </a:pPr>
            <a:r>
              <a:rPr lang="tr-TR"/>
              <a:t>İkinci düzey</a:t>
            </a:r>
            <a:endParaRPr/>
          </a:p>
          <a:p>
            <a:pPr lvl="2">
              <a:defRPr/>
            </a:pPr>
            <a:r>
              <a:rPr lang="tr-TR"/>
              <a:t>Üçüncü düzey</a:t>
            </a:r>
            <a:endParaRPr/>
          </a:p>
          <a:p>
            <a:pPr lvl="3">
              <a:defRPr/>
            </a:pPr>
            <a:r>
              <a:rPr lang="tr-TR"/>
              <a:t>Dördüncü düzey</a:t>
            </a:r>
            <a:endParaRPr/>
          </a:p>
          <a:p>
            <a:pPr lvl="4">
              <a:defRPr/>
            </a:pPr>
            <a:r>
              <a:rPr lang="tr-TR"/>
              <a:t>Beşinci düzey</a:t>
            </a:r>
            <a:endParaRPr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9A1C2ED-5BE5-F34B-8765-66B32B877609}" type="datetime1">
              <a:rPr lang="tr-TR"/>
              <a:t>4.09.2025</a:t>
            </a:fld>
            <a:endParaRPr lang="tr-TR"/>
          </a:p>
        </p:txBody>
      </p:sp>
      <p:sp>
        <p:nvSpPr>
          <p:cNvPr id="5" name="Alt Bilgi Yer Tutucusu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01A4338-EBAE-ED40-8475-2E6AE1B9F2FD}" type="slidenum">
              <a:rPr lang="tr-TR"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hf hdr="0" ftr="0" dt="0"/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uludag.edu.tr/dosyalar/ailehekimligi/seminerlerpdf/seminerler%20pdf/derinin_elementer_lezyonlari.pdf" TargetMode="Externa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 bwMode="auto"/>
        <p:txBody>
          <a:bodyPr>
            <a:normAutofit fontScale="90000"/>
          </a:bodyPr>
          <a:lstStyle/>
          <a:p>
            <a:pPr>
              <a:defRPr/>
            </a:pPr>
            <a:r>
              <a:rPr lang="tr-TR"/>
              <a:t>ASM’ye Döküntü ile Gelen Hasta: Deri Muayenesi ve Elementer Lezyonları Tanımak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tr-TR"/>
              <a:t>Giriş</a:t>
            </a:r>
            <a:endParaRPr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01A4338-EBAE-ED40-8475-2E6AE1B9F2FD}" type="slidenum">
              <a:rPr lang="tr-TR"/>
              <a:t>2</a:t>
            </a:fld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 bwMode="auto">
          <a:xfrm>
            <a:off x="738710" y="1485897"/>
            <a:ext cx="2857749" cy="1754326"/>
          </a:xfrm>
        </p:spPr>
        <p:txBody>
          <a:bodyPr>
            <a:normAutofit/>
          </a:bodyPr>
          <a:lstStyle/>
          <a:p>
            <a:pPr marL="285750" indent="-285750">
              <a:buFont typeface="Wingdings"/>
              <a:buChar char="Ø"/>
              <a:defRPr/>
            </a:pPr>
            <a:r>
              <a:rPr lang="tr-TR" sz="1800"/>
              <a:t>Aile sağlığı merkezlerine (ASM) başvuran hastaların önemli bir kısmı döküntü şikâyeti ile gelir. </a:t>
            </a:r>
          </a:p>
        </p:txBody>
      </p:sp>
      <p:sp>
        <p:nvSpPr>
          <p:cNvPr id="5" name="Metin kutusu 4"/>
          <p:cNvSpPr txBox="1"/>
          <p:nvPr/>
        </p:nvSpPr>
        <p:spPr bwMode="auto">
          <a:xfrm>
            <a:off x="4592510" y="1351331"/>
            <a:ext cx="300697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tx1"/>
              </a:buClr>
              <a:buFont typeface="Wingdings"/>
              <a:buChar char="Ø"/>
              <a:defRPr/>
            </a:pPr>
            <a:r>
              <a:rPr lang="tr-TR" u="sng" dirty="0"/>
              <a:t>Döküntü; </a:t>
            </a:r>
            <a:r>
              <a:rPr lang="tr-TR" dirty="0"/>
              <a:t>enfeksiyon hastalıkları, alerjik reaksiyonlar, </a:t>
            </a:r>
            <a:r>
              <a:rPr lang="tr-TR" dirty="0" err="1"/>
              <a:t>otoimmün</a:t>
            </a:r>
            <a:r>
              <a:rPr lang="tr-TR" dirty="0"/>
              <a:t> hastalıklar veya basit dermatolojik rahatsızlıkların bir bulgusu olabilir. </a:t>
            </a:r>
            <a:endParaRPr dirty="0"/>
          </a:p>
        </p:txBody>
      </p:sp>
      <p:sp>
        <p:nvSpPr>
          <p:cNvPr id="7" name="Dikdörtgen 6"/>
          <p:cNvSpPr/>
          <p:nvPr/>
        </p:nvSpPr>
        <p:spPr bwMode="auto">
          <a:xfrm>
            <a:off x="8246532" y="1378788"/>
            <a:ext cx="302789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/>
              <a:buChar char="Ø"/>
              <a:defRPr/>
            </a:pPr>
            <a:r>
              <a:rPr lang="tr-TR"/>
              <a:t>Bu nedenle döküntünün sistematik değerlendirilmesi ve elementer lezyonların doğru tanımlanması, doğru tanıya ulaşmada kritik rol oynar.</a:t>
            </a:r>
            <a:endParaRPr/>
          </a:p>
        </p:txBody>
      </p:sp>
      <p:sp>
        <p:nvSpPr>
          <p:cNvPr id="8" name="Dikdörtgen 7"/>
          <p:cNvSpPr/>
          <p:nvPr/>
        </p:nvSpPr>
        <p:spPr bwMode="auto">
          <a:xfrm>
            <a:off x="1179167" y="4541159"/>
            <a:ext cx="102772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/>
              <a:buChar char="Ø"/>
              <a:defRPr/>
            </a:pPr>
            <a:r>
              <a:rPr lang="tr-TR"/>
              <a:t>ASM’de görev yapan hekimlerin, basit cilt muayene tekniklerini bilmesi, elementer lezyonları ayırt edebilmesi ve sık görülen döküntülerde doğru yaklaşım göstermesi gerekir.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tr-TR"/>
              <a:t>Deri Muayenesinde Basamaklar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01A4338-EBAE-ED40-8475-2E6AE1B9F2FD}" type="slidenum">
              <a:rPr lang="tr-TR"/>
              <a:t>3</a:t>
            </a:fld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 bwMode="auto"/>
        <p:txBody>
          <a:bodyPr/>
          <a:lstStyle/>
          <a:p>
            <a:pPr>
              <a:defRPr/>
            </a:pPr>
            <a:r>
              <a:rPr lang="tr-TR" sz="1800" b="1"/>
              <a:t>Anamnez</a:t>
            </a:r>
            <a:endParaRPr lang="tr-TR" b="1"/>
          </a:p>
          <a:p>
            <a:pPr marL="742950" lvl="1" indent="-285750">
              <a:lnSpc>
                <a:spcPct val="200000"/>
              </a:lnSpc>
              <a:buFont typeface="Wingdings"/>
              <a:buChar char="ü"/>
              <a:defRPr/>
            </a:pPr>
            <a:r>
              <a:rPr lang="tr-TR"/>
              <a:t>Döküntünün başlangıç zamanı, süresi, yayılım hızı.</a:t>
            </a:r>
            <a:endParaRPr lang="tr-TR" sz="1200"/>
          </a:p>
          <a:p>
            <a:pPr marL="742950" lvl="1" indent="-285750">
              <a:lnSpc>
                <a:spcPct val="200000"/>
              </a:lnSpc>
              <a:buFont typeface="Wingdings"/>
              <a:buChar char="ü"/>
              <a:defRPr/>
            </a:pPr>
            <a:r>
              <a:rPr lang="tr-TR"/>
              <a:t>Kaşıntı, ağrı, ateş, sistemik semptom varlığı.</a:t>
            </a:r>
            <a:endParaRPr lang="tr-TR" sz="1200"/>
          </a:p>
          <a:p>
            <a:pPr marL="742950" lvl="1" indent="-285750">
              <a:lnSpc>
                <a:spcPct val="200000"/>
              </a:lnSpc>
              <a:buFont typeface="Wingdings"/>
              <a:buChar char="ü"/>
              <a:defRPr/>
            </a:pPr>
            <a:r>
              <a:rPr lang="tr-TR"/>
              <a:t>Daha önce benzer lezyon öyküsü.</a:t>
            </a:r>
            <a:endParaRPr lang="tr-TR" sz="1200"/>
          </a:p>
          <a:p>
            <a:pPr marL="742950" lvl="1" indent="-285750">
              <a:lnSpc>
                <a:spcPct val="200000"/>
              </a:lnSpc>
              <a:buFont typeface="Wingdings"/>
              <a:buChar char="ü"/>
              <a:defRPr/>
            </a:pPr>
            <a:r>
              <a:rPr lang="tr-TR"/>
              <a:t>İlaç kullanımı, alerji, temas öyküsü.</a:t>
            </a:r>
            <a:endParaRPr lang="tr-TR" sz="1200"/>
          </a:p>
          <a:p>
            <a:pPr marL="742950" lvl="1" indent="-285750">
              <a:lnSpc>
                <a:spcPct val="200000"/>
              </a:lnSpc>
              <a:buFont typeface="Wingdings"/>
              <a:buChar char="ü"/>
              <a:defRPr/>
            </a:pPr>
            <a:r>
              <a:rPr lang="tr-TR"/>
              <a:t>Meslek, seyahat öyküsü, temaslılarda benzer bulgular.</a:t>
            </a:r>
            <a:endParaRPr lang="tr-TR" sz="1400"/>
          </a:p>
          <a:p>
            <a:pPr>
              <a:defRPr/>
            </a:pPr>
            <a:r>
              <a:rPr lang="tr-TR" b="1"/>
              <a:t>Genel Gözlem</a:t>
            </a:r>
            <a:endParaRPr lang="tr-TR" sz="1400" b="1"/>
          </a:p>
          <a:p>
            <a:pPr marL="742950" lvl="1" indent="-285750">
              <a:lnSpc>
                <a:spcPct val="200000"/>
              </a:lnSpc>
              <a:buFont typeface="Wingdings"/>
              <a:buChar char="ü"/>
              <a:defRPr/>
            </a:pPr>
            <a:r>
              <a:rPr lang="tr-TR"/>
              <a:t>Hastanın genel durumu.</a:t>
            </a:r>
            <a:endParaRPr lang="tr-TR" sz="1200"/>
          </a:p>
          <a:p>
            <a:pPr marL="742950" lvl="1" indent="-285750">
              <a:lnSpc>
                <a:spcPct val="200000"/>
              </a:lnSpc>
              <a:buFont typeface="Wingdings"/>
              <a:buChar char="ü"/>
              <a:defRPr/>
            </a:pPr>
            <a:r>
              <a:rPr lang="tr-TR"/>
              <a:t>Kaşıntı, huzursuzluk, ateş gibi eşlik eden sistemik bulgular.</a:t>
            </a:r>
            <a:endParaRPr lang="tr-TR" sz="1200"/>
          </a:p>
          <a:p>
            <a:pPr>
              <a:defRPr/>
            </a:pPr>
            <a:endParaRPr lang="tr-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tr-TR"/>
              <a:t>Deri Muayenesinde Basamaklar</a:t>
            </a:r>
            <a:endParaRPr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01A4338-EBAE-ED40-8475-2E6AE1B9F2FD}" type="slidenum">
              <a:rPr lang="tr-TR"/>
              <a:t>4</a:t>
            </a:fld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 bwMode="auto">
          <a:xfrm>
            <a:off x="849025" y="1093107"/>
            <a:ext cx="10791583" cy="4806531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tr-TR" b="1"/>
              <a:t>Lezyonların İncelenmesi</a:t>
            </a:r>
            <a:endParaRPr lang="tr-TR" sz="1400" b="1"/>
          </a:p>
          <a:p>
            <a:pPr marL="742950" lvl="1" indent="-285750">
              <a:buFont typeface="Wingdings"/>
              <a:buChar char="ü"/>
              <a:defRPr/>
            </a:pPr>
            <a:r>
              <a:rPr lang="tr-TR" i="1"/>
              <a:t>Lokalizasyon</a:t>
            </a:r>
            <a:r>
              <a:rPr lang="tr-TR"/>
              <a:t>: Tek mi, yaygın mı? Simetrik mi? Belirli bölgeye mi sınırlı?</a:t>
            </a:r>
            <a:endParaRPr lang="tr-TR" sz="1200"/>
          </a:p>
          <a:p>
            <a:pPr marL="742950" lvl="1" indent="-285750">
              <a:buFont typeface="Wingdings"/>
              <a:buChar char="ü"/>
              <a:defRPr/>
            </a:pPr>
            <a:r>
              <a:rPr lang="tr-TR" i="1"/>
              <a:t>Dağılım</a:t>
            </a:r>
            <a:r>
              <a:rPr lang="tr-TR"/>
              <a:t>: Fleksural, ekstensör, yüz, gövde, mukozal yüzeyler.</a:t>
            </a:r>
            <a:endParaRPr lang="tr-TR" sz="1200"/>
          </a:p>
          <a:p>
            <a:pPr marL="742950" lvl="1" indent="-285750">
              <a:buFont typeface="Wingdings"/>
              <a:buChar char="ü"/>
              <a:defRPr/>
            </a:pPr>
            <a:r>
              <a:rPr lang="tr-TR" i="1"/>
              <a:t>Morfoloji</a:t>
            </a:r>
            <a:r>
              <a:rPr lang="tr-TR"/>
              <a:t>: Elementer lezyon tanımlaması.</a:t>
            </a:r>
            <a:endParaRPr lang="tr-TR" sz="1200"/>
          </a:p>
          <a:p>
            <a:pPr marL="742950" lvl="1" indent="-285750">
              <a:buFont typeface="Wingdings"/>
              <a:buChar char="ü"/>
              <a:defRPr/>
            </a:pPr>
            <a:r>
              <a:rPr lang="tr-TR" i="1"/>
              <a:t>Renk</a:t>
            </a:r>
            <a:r>
              <a:rPr lang="tr-TR"/>
              <a:t>: Eritem, pigmentasyon artışı/azalması.</a:t>
            </a:r>
            <a:endParaRPr lang="tr-TR" sz="1200"/>
          </a:p>
          <a:p>
            <a:pPr marL="742950" lvl="1" indent="-285750">
              <a:buFont typeface="Wingdings"/>
              <a:buChar char="ü"/>
              <a:defRPr/>
            </a:pPr>
            <a:r>
              <a:rPr lang="tr-TR" i="1"/>
              <a:t>Sayı ve büyüklük</a:t>
            </a:r>
            <a:r>
              <a:rPr lang="tr-TR"/>
              <a:t>: Tek, çoklu, birleşme eğilimli.</a:t>
            </a:r>
            <a:endParaRPr lang="tr-TR" sz="1200"/>
          </a:p>
          <a:p>
            <a:pPr marL="742950" lvl="1" indent="-285750">
              <a:buFont typeface="Wingdings"/>
              <a:buChar char="ü"/>
              <a:defRPr/>
            </a:pPr>
            <a:r>
              <a:rPr lang="tr-TR" i="1"/>
              <a:t>Kenar özellikleri</a:t>
            </a:r>
            <a:r>
              <a:rPr lang="tr-TR"/>
              <a:t>: Keskin sınırlı, düzensiz.</a:t>
            </a:r>
            <a:endParaRPr lang="tr-TR" sz="1200"/>
          </a:p>
          <a:p>
            <a:pPr marL="742950" lvl="1" indent="-285750">
              <a:buFont typeface="Wingdings"/>
              <a:buChar char="ü"/>
              <a:defRPr/>
            </a:pPr>
            <a:r>
              <a:rPr lang="tr-TR" i="1"/>
              <a:t>Yüzey</a:t>
            </a:r>
            <a:r>
              <a:rPr lang="tr-TR"/>
              <a:t>: Pullu, kabuklu, veziküllü.</a:t>
            </a:r>
            <a:endParaRPr lang="tr-TR" sz="1200"/>
          </a:p>
          <a:p>
            <a:pPr>
              <a:defRPr/>
            </a:pPr>
            <a:endParaRPr lang="tr-TR" sz="1400"/>
          </a:p>
          <a:p>
            <a:pPr>
              <a:defRPr/>
            </a:pPr>
            <a:r>
              <a:rPr lang="tr-TR" b="1"/>
              <a:t>Palpasyon</a:t>
            </a:r>
            <a:endParaRPr lang="tr-TR" sz="1400" b="1"/>
          </a:p>
          <a:p>
            <a:pPr marL="742950" lvl="1" indent="-285750">
              <a:buFont typeface="Wingdings"/>
              <a:buChar char="ü"/>
              <a:defRPr/>
            </a:pPr>
            <a:r>
              <a:rPr lang="tr-TR"/>
              <a:t>Lezyon kabarık mı, sert mi, sıcak mı, fluktuasyon var mı?</a:t>
            </a:r>
            <a:endParaRPr lang="tr-TR" sz="1200"/>
          </a:p>
          <a:p>
            <a:pPr marL="742950" lvl="1" indent="-285750">
              <a:buFont typeface="Wingdings"/>
              <a:buChar char="ü"/>
              <a:defRPr/>
            </a:pPr>
            <a:r>
              <a:rPr lang="tr-TR"/>
              <a:t>Hassasiyet var mı?</a:t>
            </a:r>
            <a:endParaRPr lang="tr-TR" sz="1200"/>
          </a:p>
          <a:p>
            <a:pPr>
              <a:defRPr/>
            </a:pPr>
            <a:r>
              <a:rPr lang="tr-TR"/>
              <a:t> </a:t>
            </a:r>
            <a:endParaRPr lang="tr-TR" sz="1400"/>
          </a:p>
          <a:p>
            <a:pPr>
              <a:defRPr/>
            </a:pPr>
            <a:r>
              <a:rPr lang="tr-TR" b="1"/>
              <a:t>Sistemik Değerlendirme</a:t>
            </a:r>
            <a:endParaRPr lang="tr-TR" sz="1400" b="1"/>
          </a:p>
          <a:p>
            <a:pPr marL="742950" lvl="1" indent="-285750">
              <a:buFont typeface="Wingdings"/>
              <a:buChar char="ü"/>
              <a:defRPr/>
            </a:pPr>
            <a:r>
              <a:rPr lang="tr-TR"/>
              <a:t>Lenfadenopati, ateş, hepatosplenomegali gibi eşlik eden bulgulara bakılmalı.</a:t>
            </a:r>
            <a:endParaRPr lang="tr-TR" sz="1200"/>
          </a:p>
          <a:p>
            <a:pPr>
              <a:defRPr/>
            </a:pPr>
            <a:r>
              <a:rPr lang="tr-TR"/>
              <a:t> </a:t>
            </a:r>
            <a:endParaRPr lang="tr-TR" sz="1400"/>
          </a:p>
          <a:p>
            <a:pPr>
              <a:defRPr/>
            </a:pPr>
            <a:endParaRPr lang="tr-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tr-TR"/>
              <a:t>Elementer Lezyonlar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01A4338-EBAE-ED40-8475-2E6AE1B9F2FD}" type="slidenum">
              <a:rPr lang="tr-TR"/>
              <a:t>5</a:t>
            </a:fld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 bwMode="auto">
          <a:xfrm>
            <a:off x="568561" y="1295264"/>
            <a:ext cx="6790601" cy="4521927"/>
          </a:xfrm>
        </p:spPr>
        <p:txBody>
          <a:bodyPr/>
          <a:lstStyle/>
          <a:p>
            <a:pPr marL="285750" indent="-285750">
              <a:buFont typeface="Wingdings"/>
              <a:buChar char="ü"/>
              <a:defRPr/>
            </a:pPr>
            <a:r>
              <a:rPr lang="tr-TR" dirty="0"/>
              <a:t>Döküntünün tanımlanmasında </a:t>
            </a:r>
            <a:r>
              <a:rPr lang="tr-TR" dirty="0" err="1"/>
              <a:t>elementer</a:t>
            </a:r>
            <a:r>
              <a:rPr lang="tr-TR" dirty="0"/>
              <a:t> lezyonların bilinmesi temel adımdır.</a:t>
            </a:r>
            <a:endParaRPr dirty="0"/>
          </a:p>
          <a:p>
            <a:pPr>
              <a:defRPr/>
            </a:pPr>
            <a:r>
              <a:rPr lang="tr-TR" dirty="0"/>
              <a:t> </a:t>
            </a:r>
            <a:endParaRPr dirty="0"/>
          </a:p>
          <a:p>
            <a:pPr>
              <a:defRPr/>
            </a:pPr>
            <a:r>
              <a:rPr lang="tr-TR" b="1" dirty="0" err="1"/>
              <a:t>Primer</a:t>
            </a:r>
            <a:r>
              <a:rPr lang="tr-TR" b="1" dirty="0"/>
              <a:t> Lezyonlar</a:t>
            </a:r>
            <a:endParaRPr lang="tr-TR" dirty="0"/>
          </a:p>
          <a:p>
            <a:pPr marL="285750" lvl="0" indent="-285750">
              <a:buFont typeface="Wingdings"/>
              <a:buChar char="Ø"/>
              <a:defRPr/>
            </a:pPr>
            <a:r>
              <a:rPr lang="tr-TR" u="sng" dirty="0" err="1"/>
              <a:t>Makül</a:t>
            </a:r>
            <a:r>
              <a:rPr lang="tr-TR" u="sng" dirty="0"/>
              <a:t>:</a:t>
            </a:r>
            <a:r>
              <a:rPr lang="tr-TR" dirty="0"/>
              <a:t> Deri renginde değişiklik, kabarıklık yok. (ör: kızamık, </a:t>
            </a:r>
            <a:r>
              <a:rPr lang="tr-TR" dirty="0" err="1"/>
              <a:t>vitiligo</a:t>
            </a:r>
            <a:r>
              <a:rPr lang="tr-TR" dirty="0"/>
              <a:t>)</a:t>
            </a:r>
            <a:endParaRPr dirty="0"/>
          </a:p>
          <a:p>
            <a:pPr marL="285750" lvl="0" indent="-285750">
              <a:buFont typeface="Wingdings"/>
              <a:buChar char="Ø"/>
              <a:defRPr/>
            </a:pPr>
            <a:r>
              <a:rPr lang="tr-TR" u="sng" dirty="0" err="1"/>
              <a:t>Papül</a:t>
            </a:r>
            <a:r>
              <a:rPr lang="tr-TR" u="sng" dirty="0"/>
              <a:t>: </a:t>
            </a:r>
            <a:r>
              <a:rPr lang="tr-TR" dirty="0"/>
              <a:t>Küçük (&lt;1 cm), kabarık, </a:t>
            </a:r>
            <a:r>
              <a:rPr lang="tr-TR" dirty="0" err="1"/>
              <a:t>solid</a:t>
            </a:r>
            <a:r>
              <a:rPr lang="tr-TR" dirty="0"/>
              <a:t> lezyon. (ör: siğil, </a:t>
            </a:r>
            <a:r>
              <a:rPr lang="tr-TR" dirty="0" err="1"/>
              <a:t>egzema</a:t>
            </a:r>
            <a:r>
              <a:rPr lang="tr-TR" dirty="0"/>
              <a:t>)</a:t>
            </a:r>
            <a:endParaRPr dirty="0"/>
          </a:p>
          <a:p>
            <a:pPr marL="285750" lvl="0" indent="-285750">
              <a:buFont typeface="Wingdings"/>
              <a:buChar char="Ø"/>
              <a:defRPr/>
            </a:pPr>
            <a:r>
              <a:rPr lang="tr-TR" u="sng" dirty="0"/>
              <a:t>Plak:</a:t>
            </a:r>
            <a:r>
              <a:rPr lang="tr-TR" dirty="0"/>
              <a:t> </a:t>
            </a:r>
            <a:r>
              <a:rPr lang="tr-TR" dirty="0" err="1"/>
              <a:t>Papüllerin</a:t>
            </a:r>
            <a:r>
              <a:rPr lang="tr-TR" dirty="0"/>
              <a:t> birleşmesiyle oluşan, geniş kabarık lezyon. (ör: </a:t>
            </a:r>
            <a:r>
              <a:rPr lang="tr-TR" dirty="0" err="1"/>
              <a:t>psoriazis</a:t>
            </a:r>
            <a:r>
              <a:rPr lang="tr-TR" dirty="0"/>
              <a:t>)</a:t>
            </a:r>
            <a:endParaRPr dirty="0"/>
          </a:p>
          <a:p>
            <a:pPr marL="285750" lvl="0" indent="-285750">
              <a:buFont typeface="Wingdings"/>
              <a:buChar char="Ø"/>
              <a:defRPr/>
            </a:pPr>
            <a:r>
              <a:rPr lang="tr-TR" u="sng" dirty="0"/>
              <a:t>Nodül:</a:t>
            </a:r>
            <a:r>
              <a:rPr lang="tr-TR" dirty="0"/>
              <a:t> </a:t>
            </a:r>
            <a:r>
              <a:rPr lang="tr-TR" dirty="0" err="1"/>
              <a:t>Dermis</a:t>
            </a:r>
            <a:r>
              <a:rPr lang="tr-TR" dirty="0"/>
              <a:t> veya </a:t>
            </a:r>
            <a:r>
              <a:rPr lang="tr-TR" dirty="0" err="1"/>
              <a:t>subkutan</a:t>
            </a:r>
            <a:r>
              <a:rPr lang="tr-TR" dirty="0"/>
              <a:t> dokudan kaynaklanan, &gt;1 cm </a:t>
            </a:r>
            <a:r>
              <a:rPr lang="tr-TR" dirty="0" err="1"/>
              <a:t>solid</a:t>
            </a:r>
            <a:r>
              <a:rPr lang="tr-TR" dirty="0"/>
              <a:t> lezyon.</a:t>
            </a:r>
            <a:endParaRPr dirty="0"/>
          </a:p>
          <a:p>
            <a:pPr marL="285750" lvl="0" indent="-285750">
              <a:buFont typeface="Wingdings"/>
              <a:buChar char="Ø"/>
              <a:defRPr/>
            </a:pPr>
            <a:r>
              <a:rPr lang="tr-TR" u="sng" dirty="0"/>
              <a:t>Vezikül:</a:t>
            </a:r>
            <a:r>
              <a:rPr lang="tr-TR" dirty="0"/>
              <a:t> İçinde sıvı bulunan, &lt;1 cm küçük kabarcık. (ör: </a:t>
            </a:r>
            <a:r>
              <a:rPr lang="tr-TR" dirty="0" err="1"/>
              <a:t>herpes</a:t>
            </a:r>
            <a:r>
              <a:rPr lang="tr-TR" dirty="0"/>
              <a:t> </a:t>
            </a:r>
            <a:r>
              <a:rPr lang="tr-TR" dirty="0" err="1"/>
              <a:t>simpleks</a:t>
            </a:r>
            <a:r>
              <a:rPr lang="tr-TR" dirty="0"/>
              <a:t>)</a:t>
            </a:r>
            <a:endParaRPr dirty="0"/>
          </a:p>
          <a:p>
            <a:pPr marL="285750" lvl="0" indent="-285750">
              <a:buFont typeface="Wingdings"/>
              <a:buChar char="Ø"/>
              <a:defRPr/>
            </a:pPr>
            <a:r>
              <a:rPr lang="tr-TR" u="sng" dirty="0" err="1"/>
              <a:t>Bül</a:t>
            </a:r>
            <a:r>
              <a:rPr lang="tr-TR" u="sng" dirty="0"/>
              <a:t>:</a:t>
            </a:r>
            <a:r>
              <a:rPr lang="tr-TR" dirty="0"/>
              <a:t> &gt;1 cm çaplı içi sıvı dolu kabarcık. (ör: yanık, </a:t>
            </a:r>
            <a:r>
              <a:rPr lang="tr-TR" dirty="0" err="1"/>
              <a:t>büllöz</a:t>
            </a:r>
            <a:r>
              <a:rPr lang="tr-TR" dirty="0"/>
              <a:t> </a:t>
            </a:r>
            <a:r>
              <a:rPr lang="tr-TR" dirty="0" err="1"/>
              <a:t>pemfigoid</a:t>
            </a:r>
            <a:r>
              <a:rPr lang="tr-TR" dirty="0"/>
              <a:t>)</a:t>
            </a:r>
            <a:endParaRPr dirty="0"/>
          </a:p>
          <a:p>
            <a:pPr marL="285750" lvl="0" indent="-285750">
              <a:buFont typeface="Wingdings"/>
              <a:buChar char="Ø"/>
              <a:defRPr/>
            </a:pPr>
            <a:r>
              <a:rPr lang="tr-TR" u="sng" dirty="0"/>
              <a:t>Püstül:</a:t>
            </a:r>
            <a:r>
              <a:rPr lang="tr-TR" dirty="0"/>
              <a:t> İçinde irin bulunan küçük kabarcık. (ör: akne, </a:t>
            </a:r>
            <a:r>
              <a:rPr lang="tr-TR" dirty="0" err="1"/>
              <a:t>impetigo</a:t>
            </a:r>
            <a:r>
              <a:rPr lang="tr-TR" dirty="0"/>
              <a:t>)</a:t>
            </a:r>
            <a:endParaRPr dirty="0"/>
          </a:p>
          <a:p>
            <a:pPr marL="285750" lvl="0" indent="-285750">
              <a:buFont typeface="Wingdings"/>
              <a:buChar char="Ø"/>
              <a:defRPr/>
            </a:pPr>
            <a:r>
              <a:rPr lang="tr-TR" u="sng" dirty="0" err="1"/>
              <a:t>Ürtika</a:t>
            </a:r>
            <a:r>
              <a:rPr lang="tr-TR" u="sng" dirty="0"/>
              <a:t> (Habeş):</a:t>
            </a:r>
            <a:r>
              <a:rPr lang="tr-TR" dirty="0"/>
              <a:t> Geçici, ödemli, kaşıntılı kabarıklık. (ör: ürtiker)</a:t>
            </a:r>
            <a:endParaRPr dirty="0"/>
          </a:p>
          <a:p>
            <a:pPr>
              <a:defRPr/>
            </a:pPr>
            <a:endParaRPr lang="tr-TR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rcRect l="7486" r="42781"/>
          <a:stretch/>
        </p:blipFill>
        <p:spPr bwMode="auto">
          <a:xfrm>
            <a:off x="7719647" y="849949"/>
            <a:ext cx="2866292" cy="496724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01A4338-EBAE-ED40-8475-2E6AE1B9F2FD}" type="slidenum">
              <a:rPr lang="tr-TR"/>
              <a:t>6</a:t>
            </a:fld>
            <a:endParaRPr lang="tr-TR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2118946" y="1078216"/>
            <a:ext cx="8088923" cy="469505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tr-TR"/>
              <a:t>Elementer Lezyonlar</a:t>
            </a:r>
            <a:endParaRPr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01A4338-EBAE-ED40-8475-2E6AE1B9F2FD}" type="slidenum">
              <a:rPr lang="tr-TR"/>
              <a:t>7</a:t>
            </a:fld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 bwMode="auto">
          <a:xfrm>
            <a:off x="849026" y="1355344"/>
            <a:ext cx="3582298" cy="4521927"/>
          </a:xfrm>
        </p:spPr>
        <p:txBody>
          <a:bodyPr/>
          <a:lstStyle/>
          <a:p>
            <a:pPr>
              <a:defRPr/>
            </a:pPr>
            <a:r>
              <a:rPr lang="tr-TR" b="1" dirty="0" err="1"/>
              <a:t>Sekonder</a:t>
            </a:r>
            <a:r>
              <a:rPr lang="tr-TR" b="1" dirty="0"/>
              <a:t> Lezyonlar</a:t>
            </a:r>
            <a:endParaRPr lang="tr-TR" dirty="0"/>
          </a:p>
          <a:p>
            <a:pPr lvl="0">
              <a:defRPr/>
            </a:pPr>
            <a:r>
              <a:rPr lang="tr-TR" u="sng" dirty="0"/>
              <a:t>Kabuk: </a:t>
            </a:r>
            <a:r>
              <a:rPr lang="tr-TR" dirty="0"/>
              <a:t>Kurumuş serum, kan veya irin tabakası.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227095" y="2193957"/>
            <a:ext cx="2460480" cy="2844699"/>
          </a:xfrm>
          <a:prstGeom prst="rect">
            <a:avLst/>
          </a:prstGeom>
        </p:spPr>
      </p:pic>
      <p:sp>
        <p:nvSpPr>
          <p:cNvPr id="6" name="Dikdörtgen 5"/>
          <p:cNvSpPr/>
          <p:nvPr/>
        </p:nvSpPr>
        <p:spPr bwMode="auto">
          <a:xfrm>
            <a:off x="4431324" y="1614842"/>
            <a:ext cx="358726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tr-TR" u="sng" dirty="0" err="1"/>
              <a:t>Skuam</a:t>
            </a:r>
            <a:r>
              <a:rPr lang="tr-TR" u="sng" dirty="0"/>
              <a:t>:</a:t>
            </a:r>
            <a:r>
              <a:rPr lang="tr-TR" dirty="0"/>
              <a:t> Pullanma (ör: </a:t>
            </a:r>
            <a:r>
              <a:rPr lang="tr-TR" dirty="0" err="1"/>
              <a:t>seboreik</a:t>
            </a:r>
            <a:r>
              <a:rPr lang="tr-TR" dirty="0"/>
              <a:t> dermatit, </a:t>
            </a:r>
            <a:r>
              <a:rPr lang="tr-TR" dirty="0" err="1"/>
              <a:t>psoriazis</a:t>
            </a:r>
            <a:r>
              <a:rPr lang="tr-TR" dirty="0"/>
              <a:t>).</a:t>
            </a:r>
            <a:endParaRPr dirty="0"/>
          </a:p>
          <a:p>
            <a:pPr>
              <a:defRPr/>
            </a:pPr>
            <a:endParaRPr lang="tr-TR" dirty="0"/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rcRect t="4388"/>
          <a:stretch/>
        </p:blipFill>
        <p:spPr bwMode="auto">
          <a:xfrm>
            <a:off x="4407873" y="2259622"/>
            <a:ext cx="3133109" cy="3193897"/>
          </a:xfrm>
          <a:prstGeom prst="rect">
            <a:avLst/>
          </a:prstGeom>
        </p:spPr>
      </p:pic>
      <p:sp>
        <p:nvSpPr>
          <p:cNvPr id="8" name="Dikdörtgen 7"/>
          <p:cNvSpPr/>
          <p:nvPr/>
        </p:nvSpPr>
        <p:spPr bwMode="auto">
          <a:xfrm>
            <a:off x="7737696" y="1593792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defRPr/>
            </a:pPr>
            <a:r>
              <a:rPr lang="tr-TR" u="sng" dirty="0"/>
              <a:t>Erozyon:</a:t>
            </a:r>
            <a:r>
              <a:rPr lang="tr-TR" dirty="0"/>
              <a:t> Yüzeysel </a:t>
            </a:r>
            <a:r>
              <a:rPr lang="tr-TR" dirty="0" err="1"/>
              <a:t>epidermis</a:t>
            </a:r>
            <a:r>
              <a:rPr lang="tr-TR" dirty="0"/>
              <a:t> kaybı.</a:t>
            </a:r>
          </a:p>
        </p:txBody>
      </p:sp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rcRect l="4351" t="7887" r="8662" b="3325"/>
          <a:stretch/>
        </p:blipFill>
        <p:spPr bwMode="auto">
          <a:xfrm>
            <a:off x="7737696" y="2259622"/>
            <a:ext cx="3977127" cy="299373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tr-TR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01A4338-EBAE-ED40-8475-2E6AE1B9F2FD}" type="slidenum">
              <a:rPr lang="tr-TR"/>
              <a:t>8</a:t>
            </a:fld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 bwMode="auto">
          <a:xfrm>
            <a:off x="849025" y="1355344"/>
            <a:ext cx="3265775" cy="4521927"/>
          </a:xfrm>
        </p:spPr>
        <p:txBody>
          <a:bodyPr/>
          <a:lstStyle/>
          <a:p>
            <a:pPr lvl="0">
              <a:defRPr/>
            </a:pPr>
            <a:r>
              <a:rPr lang="tr-TR" u="sng" dirty="0"/>
              <a:t>Ülser:</a:t>
            </a:r>
            <a:r>
              <a:rPr lang="tr-TR" dirty="0"/>
              <a:t> </a:t>
            </a:r>
            <a:r>
              <a:rPr lang="tr-TR" dirty="0" err="1"/>
              <a:t>Dermise</a:t>
            </a:r>
            <a:r>
              <a:rPr lang="tr-TR" dirty="0"/>
              <a:t> kadar inen doku kaybı.</a:t>
            </a:r>
            <a:endParaRPr dirty="0"/>
          </a:p>
          <a:p>
            <a:pPr>
              <a:defRPr/>
            </a:pPr>
            <a:endParaRPr lang="tr-TR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rcRect l="5044" t="-1143" r="4724" b="1143"/>
          <a:stretch/>
        </p:blipFill>
        <p:spPr bwMode="auto">
          <a:xfrm>
            <a:off x="782516" y="1935535"/>
            <a:ext cx="3402622" cy="3076081"/>
          </a:xfrm>
          <a:prstGeom prst="rect">
            <a:avLst/>
          </a:prstGeom>
        </p:spPr>
      </p:pic>
      <p:sp>
        <p:nvSpPr>
          <p:cNvPr id="6" name="Dikdörtgen 5"/>
          <p:cNvSpPr/>
          <p:nvPr/>
        </p:nvSpPr>
        <p:spPr bwMode="auto">
          <a:xfrm>
            <a:off x="4724438" y="1323125"/>
            <a:ext cx="39271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tr-TR" u="sng" dirty="0" err="1"/>
              <a:t>Likenifikasyon</a:t>
            </a:r>
            <a:r>
              <a:rPr lang="tr-TR" u="sng" dirty="0"/>
              <a:t>:</a:t>
            </a:r>
            <a:r>
              <a:rPr lang="tr-TR" dirty="0"/>
              <a:t> Kronik kaşıma sonucu ciltte kalınlaşma.</a:t>
            </a:r>
          </a:p>
        </p:txBody>
      </p:sp>
      <p:sp>
        <p:nvSpPr>
          <p:cNvPr id="7" name="Dikdörtgen 6"/>
          <p:cNvSpPr/>
          <p:nvPr/>
        </p:nvSpPr>
        <p:spPr bwMode="auto">
          <a:xfrm>
            <a:off x="8987247" y="1326390"/>
            <a:ext cx="29614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tr-TR" u="sng" dirty="0" err="1"/>
              <a:t>Skatriks</a:t>
            </a:r>
            <a:r>
              <a:rPr lang="tr-TR" u="sng" dirty="0"/>
              <a:t> (</a:t>
            </a:r>
            <a:r>
              <a:rPr lang="tr-TR" u="sng" dirty="0" err="1"/>
              <a:t>skar</a:t>
            </a:r>
            <a:r>
              <a:rPr lang="tr-TR" u="sng" dirty="0"/>
              <a:t>):</a:t>
            </a:r>
            <a:r>
              <a:rPr lang="tr-TR" dirty="0">
                <a:solidFill>
                  <a:srgbClr val="FF0000"/>
                </a:solidFill>
              </a:rPr>
              <a:t> </a:t>
            </a:r>
            <a:r>
              <a:rPr lang="tr-TR" dirty="0"/>
              <a:t>İyileşme sonrası kalıcı iz.</a:t>
            </a:r>
            <a:endParaRPr dirty="0"/>
          </a:p>
        </p:txBody>
      </p:sp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rcRect l="5951" r="3766" b="29364"/>
          <a:stretch/>
        </p:blipFill>
        <p:spPr bwMode="auto">
          <a:xfrm>
            <a:off x="4777192" y="2069675"/>
            <a:ext cx="3848061" cy="2678172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4"/>
          <a:srcRect l="10831" r="13783" b="22153"/>
          <a:stretch/>
        </p:blipFill>
        <p:spPr bwMode="auto">
          <a:xfrm>
            <a:off x="8987248" y="2069674"/>
            <a:ext cx="2917538" cy="225614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tr-TR"/>
              <a:t>ASM’de Sık Görülen Döküntüler ve Ayırıcı Özellikler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01A4338-EBAE-ED40-8475-2E6AE1B9F2FD}" type="slidenum">
              <a:rPr lang="tr-TR"/>
              <a:t>9</a:t>
            </a:fld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 bwMode="auto"/>
        <p:txBody>
          <a:bodyPr/>
          <a:lstStyle/>
          <a:p>
            <a:pPr marL="285750" lvl="0" indent="-285750">
              <a:buFont typeface="Wingdings"/>
              <a:buChar char="Ø"/>
              <a:defRPr/>
            </a:pPr>
            <a:r>
              <a:rPr lang="tr-TR" u="sng" dirty="0" err="1"/>
              <a:t>Atopik</a:t>
            </a:r>
            <a:r>
              <a:rPr lang="tr-TR" u="sng" dirty="0"/>
              <a:t> dermatit: </a:t>
            </a:r>
            <a:r>
              <a:rPr lang="tr-TR" dirty="0"/>
              <a:t>Kaşıntılı, </a:t>
            </a:r>
            <a:r>
              <a:rPr lang="tr-TR" dirty="0" err="1"/>
              <a:t>fleksural</a:t>
            </a:r>
            <a:r>
              <a:rPr lang="tr-TR" dirty="0"/>
              <a:t> bölgelerde, kronik seyirli.</a:t>
            </a:r>
            <a:endParaRPr dirty="0"/>
          </a:p>
          <a:p>
            <a:pPr marL="285750" lvl="0" indent="-285750">
              <a:buFont typeface="Wingdings"/>
              <a:buChar char="Ø"/>
              <a:defRPr/>
            </a:pPr>
            <a:r>
              <a:rPr lang="tr-TR" u="sng" dirty="0" err="1"/>
              <a:t>Psoriazis</a:t>
            </a:r>
            <a:r>
              <a:rPr lang="tr-TR" u="sng" dirty="0"/>
              <a:t>: </a:t>
            </a:r>
            <a:r>
              <a:rPr lang="tr-TR" dirty="0"/>
              <a:t>Keskin sınırlı, </a:t>
            </a:r>
            <a:r>
              <a:rPr lang="tr-TR" dirty="0" err="1"/>
              <a:t>skuamlı</a:t>
            </a:r>
            <a:r>
              <a:rPr lang="tr-TR" dirty="0"/>
              <a:t> plaklar, </a:t>
            </a:r>
            <a:r>
              <a:rPr lang="tr-TR" dirty="0" err="1"/>
              <a:t>ekstensör</a:t>
            </a:r>
            <a:r>
              <a:rPr lang="tr-TR" dirty="0"/>
              <a:t> bölgelerde.</a:t>
            </a:r>
            <a:endParaRPr dirty="0"/>
          </a:p>
          <a:p>
            <a:pPr marL="285750" lvl="0" indent="-285750">
              <a:buFont typeface="Wingdings"/>
              <a:buChar char="Ø"/>
              <a:defRPr/>
            </a:pPr>
            <a:r>
              <a:rPr lang="tr-TR" u="sng" dirty="0" err="1"/>
              <a:t>Seboreik</a:t>
            </a:r>
            <a:r>
              <a:rPr lang="tr-TR" u="sng" dirty="0"/>
              <a:t> dermatit: </a:t>
            </a:r>
            <a:r>
              <a:rPr lang="tr-TR" dirty="0"/>
              <a:t>Yağlı, sarımsı </a:t>
            </a:r>
            <a:r>
              <a:rPr lang="tr-TR" dirty="0" err="1"/>
              <a:t>skuamlar</a:t>
            </a:r>
            <a:r>
              <a:rPr lang="tr-TR" dirty="0"/>
              <a:t>, saçlı deri ve yüz.</a:t>
            </a:r>
            <a:endParaRPr dirty="0"/>
          </a:p>
          <a:p>
            <a:pPr marL="285750" lvl="0" indent="-285750">
              <a:buFont typeface="Wingdings"/>
              <a:buChar char="Ø"/>
              <a:defRPr/>
            </a:pPr>
            <a:r>
              <a:rPr lang="tr-TR" u="sng" dirty="0"/>
              <a:t>Ürtiker:</a:t>
            </a:r>
            <a:r>
              <a:rPr lang="tr-TR" dirty="0"/>
              <a:t> Ani başlayan, kaşıntılı, basmakla solan ödemli plaklar.</a:t>
            </a:r>
            <a:endParaRPr dirty="0"/>
          </a:p>
          <a:p>
            <a:pPr marL="285750" lvl="0" indent="-285750">
              <a:buFont typeface="Wingdings"/>
              <a:buChar char="Ø"/>
              <a:defRPr/>
            </a:pPr>
            <a:r>
              <a:rPr lang="tr-TR" u="sng" dirty="0" err="1"/>
              <a:t>Skabies</a:t>
            </a:r>
            <a:r>
              <a:rPr lang="tr-TR" u="sng" dirty="0"/>
              <a:t>:</a:t>
            </a:r>
            <a:r>
              <a:rPr lang="tr-TR" dirty="0"/>
              <a:t> Gece kaşıntısı, el parmak araları, bileklerde tünel görünümü.</a:t>
            </a:r>
            <a:endParaRPr dirty="0"/>
          </a:p>
          <a:p>
            <a:pPr marL="285750" lvl="0" indent="-285750">
              <a:buFont typeface="Wingdings"/>
              <a:buChar char="Ø"/>
              <a:defRPr/>
            </a:pPr>
            <a:r>
              <a:rPr lang="tr-TR" u="sng" dirty="0"/>
              <a:t>İlaç döküntüleri: </a:t>
            </a:r>
            <a:r>
              <a:rPr lang="tr-TR" dirty="0"/>
              <a:t>Yaygın, simetrik </a:t>
            </a:r>
            <a:r>
              <a:rPr lang="tr-TR" dirty="0" err="1"/>
              <a:t>makülopapüler</a:t>
            </a:r>
            <a:r>
              <a:rPr lang="tr-TR" dirty="0"/>
              <a:t> döküntü, ilaç öyküsü ile ilişkili.</a:t>
            </a:r>
            <a:endParaRPr dirty="0"/>
          </a:p>
          <a:p>
            <a:pPr marL="285750" lvl="0" indent="-285750">
              <a:buFont typeface="Wingdings"/>
              <a:buChar char="Ø"/>
              <a:defRPr/>
            </a:pPr>
            <a:r>
              <a:rPr lang="tr-TR" u="sng" dirty="0" err="1"/>
              <a:t>Viral</a:t>
            </a:r>
            <a:r>
              <a:rPr lang="tr-TR" u="sng" dirty="0"/>
              <a:t> </a:t>
            </a:r>
            <a:r>
              <a:rPr lang="tr-TR" u="sng" dirty="0" err="1"/>
              <a:t>ekzantemler</a:t>
            </a:r>
            <a:r>
              <a:rPr lang="tr-TR" u="sng" dirty="0"/>
              <a:t> (kızamık, kızamıkçık): </a:t>
            </a:r>
            <a:r>
              <a:rPr lang="tr-TR" dirty="0"/>
              <a:t>Sistemik semptom + tipik dağılım.</a:t>
            </a:r>
            <a:endParaRPr dirty="0"/>
          </a:p>
          <a:p>
            <a:pPr>
              <a:defRPr/>
            </a:pPr>
            <a:endParaRPr lang="tr-T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tr-TR"/>
              <a:t>Döküntü ile Başvuran Hastada Sistematik Yaklaşım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01A4338-EBAE-ED40-8475-2E6AE1B9F2FD}" type="slidenum">
              <a:rPr lang="tr-TR"/>
              <a:t>10</a:t>
            </a:fld>
            <a:endParaRPr lang="tr-TR"/>
          </a:p>
        </p:txBody>
      </p:sp>
      <p:graphicFrame>
        <p:nvGraphicFramePr>
          <p:cNvPr id="5" name="Diyagram 4"/>
          <p:cNvGraphicFramePr>
            <a:graphicFrameLocks/>
          </p:cNvGraphicFramePr>
          <p:nvPr/>
        </p:nvGraphicFramePr>
        <p:xfrm>
          <a:off x="791308" y="588610"/>
          <a:ext cx="10920046" cy="5425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tr-TR"/>
              <a:t>Sevk Kriterleri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01A4338-EBAE-ED40-8475-2E6AE1B9F2FD}" type="slidenum">
              <a:rPr lang="tr-TR"/>
              <a:t>11</a:t>
            </a:fld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 bwMode="auto"/>
        <p:txBody>
          <a:bodyPr/>
          <a:lstStyle/>
          <a:p>
            <a:pPr marL="285750" lvl="0" indent="-285750">
              <a:lnSpc>
                <a:spcPct val="200000"/>
              </a:lnSpc>
              <a:buFont typeface="Wingdings"/>
              <a:buChar char="ü"/>
              <a:defRPr/>
            </a:pPr>
            <a:r>
              <a:rPr lang="tr-TR"/>
              <a:t>Yaygın ve hızla ilerleyen döküntü.</a:t>
            </a:r>
            <a:endParaRPr/>
          </a:p>
          <a:p>
            <a:pPr marL="285750" lvl="0" indent="-285750">
              <a:lnSpc>
                <a:spcPct val="200000"/>
              </a:lnSpc>
              <a:buFont typeface="Wingdings"/>
              <a:buChar char="ü"/>
              <a:defRPr/>
            </a:pPr>
            <a:r>
              <a:rPr lang="tr-TR"/>
              <a:t>Mukozal tutulum (Stevens-Johnson sendromu şüphesi).</a:t>
            </a:r>
            <a:endParaRPr/>
          </a:p>
          <a:p>
            <a:pPr marL="285750" lvl="0" indent="-285750">
              <a:lnSpc>
                <a:spcPct val="200000"/>
              </a:lnSpc>
              <a:buFont typeface="Wingdings"/>
              <a:buChar char="ü"/>
              <a:defRPr/>
            </a:pPr>
            <a:r>
              <a:rPr lang="tr-TR"/>
              <a:t>Yüksek ateş + döküntü (özellikle peteşi).</a:t>
            </a:r>
            <a:endParaRPr/>
          </a:p>
          <a:p>
            <a:pPr marL="285750" lvl="0" indent="-285750">
              <a:lnSpc>
                <a:spcPct val="200000"/>
              </a:lnSpc>
              <a:buFont typeface="Wingdings"/>
              <a:buChar char="ü"/>
              <a:defRPr/>
            </a:pPr>
            <a:r>
              <a:rPr lang="tr-TR"/>
              <a:t>Dirençli veya kronik döküntüler (psoriazis, kronik ürtiker).</a:t>
            </a:r>
            <a:endParaRPr/>
          </a:p>
          <a:p>
            <a:pPr marL="285750" lvl="0" indent="-285750">
              <a:lnSpc>
                <a:spcPct val="200000"/>
              </a:lnSpc>
              <a:buFont typeface="Wingdings"/>
              <a:buChar char="ü"/>
              <a:defRPr/>
            </a:pPr>
            <a:r>
              <a:rPr lang="tr-TR"/>
              <a:t>Tanının net konulamadığı olgular.</a:t>
            </a:r>
            <a:endParaRPr/>
          </a:p>
          <a:p>
            <a:pPr>
              <a:defRPr/>
            </a:pPr>
            <a:endParaRPr lang="tr-TR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tr-TR"/>
              <a:t>Sonuç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01A4338-EBAE-ED40-8475-2E6AE1B9F2FD}" type="slidenum">
              <a:rPr lang="tr-TR"/>
              <a:t>12</a:t>
            </a:fld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 bwMode="auto"/>
        <p:txBody>
          <a:bodyPr/>
          <a:lstStyle/>
          <a:p>
            <a:pPr marL="285750" indent="-285750">
              <a:lnSpc>
                <a:spcPct val="200000"/>
              </a:lnSpc>
              <a:buFont typeface="Wingdings"/>
              <a:buChar char="ü"/>
              <a:defRPr/>
            </a:pPr>
            <a:r>
              <a:rPr lang="tr-TR" u="sng"/>
              <a:t>ASM’ye döküntü ile başvuran hastanın değerlendirilmesinde</a:t>
            </a:r>
            <a:r>
              <a:rPr lang="tr-TR"/>
              <a:t> </a:t>
            </a:r>
            <a:r>
              <a:rPr lang="tr-TR" i="1"/>
              <a:t>sistematik deri muayenesi </a:t>
            </a:r>
            <a:r>
              <a:rPr lang="tr-TR"/>
              <a:t>ve </a:t>
            </a:r>
            <a:r>
              <a:rPr lang="tr-TR" i="1"/>
              <a:t>elementer lezyonların doğru tanımlanması </a:t>
            </a:r>
            <a:r>
              <a:rPr lang="tr-TR"/>
              <a:t>kritik önemdedir. </a:t>
            </a:r>
          </a:p>
          <a:p>
            <a:pPr marL="285750" indent="-285750">
              <a:lnSpc>
                <a:spcPct val="200000"/>
              </a:lnSpc>
              <a:buFont typeface="Wingdings"/>
              <a:buChar char="ü"/>
              <a:defRPr/>
            </a:pPr>
            <a:r>
              <a:rPr lang="tr-TR"/>
              <a:t>Aile hekimleri, sık görülen deri bulgularını ayırt ederek basit olguları yönetebilir, hayatı tehdit eden veya ileri inceleme gerektiren durumlarda hızlıca sevk ederek hasta güvenliğini sağlayabilir.</a:t>
            </a:r>
            <a:endParaRPr/>
          </a:p>
          <a:p>
            <a:pPr>
              <a:defRPr/>
            </a:pPr>
            <a:endParaRPr lang="tr-TR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tr-TR"/>
              <a:t>KAYNAKÇA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01A4338-EBAE-ED40-8475-2E6AE1B9F2FD}" type="slidenum">
              <a:rPr lang="tr-TR"/>
              <a:t>13</a:t>
            </a:fld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 bwMode="auto"/>
        <p:txBody>
          <a:bodyPr/>
          <a:lstStyle/>
          <a:p>
            <a:pPr marL="285750" indent="-285750">
              <a:buFont typeface="Arial"/>
              <a:buChar char="•"/>
              <a:defRPr/>
            </a:pPr>
            <a:r>
              <a:rPr lang="tr-TR" u="sng">
                <a:hlinkClick r:id="rId2" tooltip="https://uludag.edu.tr/dosyalar/ailehekimligi/seminerlerpdf/seminerler%20pdf/derinin_elementer_lezyonlari.pdf"/>
              </a:rPr>
              <a:t>Birinci Basamakta Tanı ve Tedavi Rehberi 2025</a:t>
            </a:r>
            <a:endParaRPr/>
          </a:p>
          <a:p>
            <a:pPr marL="285750" indent="-285750">
              <a:buFont typeface="Arial"/>
              <a:buChar char="•"/>
              <a:defRPr/>
            </a:pPr>
            <a:r>
              <a:rPr lang="tr-TR" u="sng">
                <a:hlinkClick r:id="rId2" tooltip="https://uludag.edu.tr/dosyalar/ailehekimligi/seminerlerpdf/seminerler%20pdf/derinin_elementer_lezyonlari.pdf"/>
              </a:rPr>
              <a:t>https://uludag.edu.tr/dosyalar/ailehekimligi/seminerlerpdf/seminerler%20pdf/derinin_elementer_lezyonlari.pdf</a:t>
            </a:r>
            <a:r>
              <a:rPr lang="tr-TR"/>
              <a:t>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tr-TR"/>
              <a:t>TEŞEKKÜRLER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749</Words>
  <Application>Microsoft Office PowerPoint</Application>
  <DocSecurity>0</DocSecurity>
  <PresentationFormat>Geniş ekran</PresentationFormat>
  <Paragraphs>93</Paragraphs>
  <Slides>14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Wingdings</vt:lpstr>
      <vt:lpstr>Office Teması</vt:lpstr>
      <vt:lpstr>ASM’ye Döküntü ile Gelen Hasta: Deri Muayenesi ve Elementer Lezyonları Tanımak</vt:lpstr>
      <vt:lpstr>Giriş</vt:lpstr>
      <vt:lpstr>Deri Muayenesinde Basamaklar</vt:lpstr>
      <vt:lpstr>Deri Muayenesinde Basamaklar</vt:lpstr>
      <vt:lpstr>Elementer Lezyonlar</vt:lpstr>
      <vt:lpstr>PowerPoint Sunusu</vt:lpstr>
      <vt:lpstr>Elementer Lezyonlar</vt:lpstr>
      <vt:lpstr>PowerPoint Sunusu</vt:lpstr>
      <vt:lpstr>ASM’de Sık Görülen Döküntüler ve Ayırıcı Özellikler</vt:lpstr>
      <vt:lpstr>Döküntü ile Başvuran Hastada Sistematik Yaklaşım</vt:lpstr>
      <vt:lpstr>Sevk Kriterleri</vt:lpstr>
      <vt:lpstr>Sonuç</vt:lpstr>
      <vt:lpstr>KAYNAKÇA</vt:lpstr>
      <vt:lpstr>TEŞEKKÜRLER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subject/>
  <dc:creator>Microsoft Office User</dc:creator>
  <cp:keywords/>
  <dc:description/>
  <cp:lastModifiedBy>Eda GÜL ŞAHİN</cp:lastModifiedBy>
  <cp:revision>40</cp:revision>
  <dcterms:created xsi:type="dcterms:W3CDTF">2024-10-03T07:27:44Z</dcterms:created>
  <dcterms:modified xsi:type="dcterms:W3CDTF">2025-09-04T11:08:54Z</dcterms:modified>
  <cp:category/>
  <dc:identifier/>
  <cp:contentStatus/>
  <dc:language/>
  <cp:version/>
</cp:coreProperties>
</file>