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notesSlides/notesSlide13.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comments/comment1.xml" ContentType="application/vnd.openxmlformats-officedocument.presentationml.comments+xml"/>
  <Override PartName="/ppt/notesSlides/notesSlide1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comments/comment2.xml" ContentType="application/vnd.openxmlformats-officedocument.presentationml.comment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6"/>
  </p:notesMasterIdLst>
  <p:sldIdLst>
    <p:sldId id="257" r:id="rId2"/>
    <p:sldId id="259" r:id="rId3"/>
    <p:sldId id="261" r:id="rId4"/>
    <p:sldId id="260" r:id="rId5"/>
    <p:sldId id="262" r:id="rId6"/>
    <p:sldId id="263" r:id="rId7"/>
    <p:sldId id="266" r:id="rId8"/>
    <p:sldId id="267" r:id="rId9"/>
    <p:sldId id="268" r:id="rId10"/>
    <p:sldId id="269" r:id="rId11"/>
    <p:sldId id="270" r:id="rId12"/>
    <p:sldId id="271" r:id="rId13"/>
    <p:sldId id="273" r:id="rId14"/>
    <p:sldId id="274" r:id="rId15"/>
    <p:sldId id="275" r:id="rId16"/>
    <p:sldId id="276" r:id="rId17"/>
    <p:sldId id="278" r:id="rId18"/>
    <p:sldId id="279" r:id="rId19"/>
    <p:sldId id="280" r:id="rId20"/>
    <p:sldId id="281" r:id="rId21"/>
    <p:sldId id="282"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9" r:id="rId46"/>
    <p:sldId id="310" r:id="rId47"/>
    <p:sldId id="311" r:id="rId48"/>
    <p:sldId id="312" r:id="rId49"/>
    <p:sldId id="313" r:id="rId50"/>
    <p:sldId id="314" r:id="rId51"/>
    <p:sldId id="315" r:id="rId52"/>
    <p:sldId id="316" r:id="rId53"/>
    <p:sldId id="317" r:id="rId54"/>
    <p:sldId id="318" r:id="rId55"/>
    <p:sldId id="319" r:id="rId56"/>
    <p:sldId id="320" r:id="rId57"/>
    <p:sldId id="321" r:id="rId58"/>
    <p:sldId id="322" r:id="rId59"/>
    <p:sldId id="323" r:id="rId60"/>
    <p:sldId id="324" r:id="rId61"/>
    <p:sldId id="325" r:id="rId62"/>
    <p:sldId id="326" r:id="rId63"/>
    <p:sldId id="327" r:id="rId64"/>
    <p:sldId id="258" r:id="rId6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erhat Unal" initials="SU" lastIdx="1" clrIdx="0"/>
  <p:cmAuthor id="1" name="Serhat Unal" initials="SU [2]"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6501" autoAdjust="0"/>
  </p:normalViewPr>
  <p:slideViewPr>
    <p:cSldViewPr>
      <p:cViewPr>
        <p:scale>
          <a:sx n="66" d="100"/>
          <a:sy n="66" d="100"/>
        </p:scale>
        <p:origin x="-636" y="-54"/>
      </p:cViewPr>
      <p:guideLst>
        <p:guide orient="horz" pos="2160"/>
        <p:guide pos="2880"/>
      </p:guideLst>
    </p:cSldViewPr>
  </p:slideViewPr>
  <p:notesTextViewPr>
    <p:cViewPr>
      <p:scale>
        <a:sx n="1" d="1"/>
        <a:sy n="1" d="1"/>
      </p:scale>
      <p:origin x="0" y="0"/>
    </p:cViewPr>
  </p:notesTextViewPr>
  <p:sorterViewPr>
    <p:cViewPr>
      <p:scale>
        <a:sx n="100" d="100"/>
        <a:sy n="100" d="100"/>
      </p:scale>
      <p:origin x="0" y="15120"/>
    </p:cViewPr>
  </p:sorterViewPr>
  <p:notesViewPr>
    <p:cSldViewPr>
      <p:cViewPr varScale="1">
        <p:scale>
          <a:sx n="70" d="100"/>
          <a:sy n="70" d="100"/>
        </p:scale>
        <p:origin x="-2814"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5-12-18T18:57:05.261" idx="1">
    <p:pos x="10" y="10"/>
    <p:text>Orta kolonla, sağ kolon yer değiştirse iyi olur</p:text>
    <p:extLst>
      <p:ext uri="{C676402C-5697-4E1C-873F-D02D1690AC5C}">
        <p15:threadingInfo xmlns=""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5-12-18T18:58:19.375" idx="1">
    <p:pos x="10" y="10"/>
    <p:text>Levo ile ilgili uyarı mutlak söz edilmeli, kontrendike</p:text>
    <p:extLst>
      <p:ext uri="{C676402C-5697-4E1C-873F-D02D1690AC5C}">
        <p15:threadingInfo xmlns="" xmlns:p15="http://schemas.microsoft.com/office/powerpoint/2012/main" timeZoneBias="-12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A97ABB-7734-485F-B602-746FDB3666ED}" type="doc">
      <dgm:prSet loTypeId="urn:microsoft.com/office/officeart/2008/layout/AscendingPictureAccentProcess" loCatId="process" qsTypeId="urn:microsoft.com/office/officeart/2005/8/quickstyle/simple5" qsCatId="simple" csTypeId="urn:microsoft.com/office/officeart/2005/8/colors/accent1_2" csCatId="accent1" phldr="1"/>
      <dgm:spPr/>
    </dgm:pt>
    <dgm:pt modelId="{F7D05917-6A74-49FF-A73C-0F467CABE5D6}" type="pres">
      <dgm:prSet presAssocID="{6AA97ABB-7734-485F-B602-746FDB3666ED}" presName="Name0" presStyleCnt="0">
        <dgm:presLayoutVars>
          <dgm:chMax val="7"/>
          <dgm:chPref val="7"/>
          <dgm:dir/>
        </dgm:presLayoutVars>
      </dgm:prSet>
      <dgm:spPr/>
    </dgm:pt>
  </dgm:ptLst>
  <dgm:cxnLst>
    <dgm:cxn modelId="{8E0799E4-9D45-462C-9C8F-8169C584DAD6}" type="presOf" srcId="{6AA97ABB-7734-485F-B602-746FDB3666ED}" destId="{F7D05917-6A74-49FF-A73C-0F467CABE5D6}" srcOrd="0" destOrd="0" presId="urn:microsoft.com/office/officeart/2008/layout/AscendingPictureAccentProcess"/>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FDFF42-EC96-244D-88EF-34410853E8C5}"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16C8EC88-3D0E-B448-BC3A-3CD497FC3B16}">
      <dgm:prSet phldrT="[Text]"/>
      <dgm:spPr>
        <a:solidFill>
          <a:schemeClr val="accent3">
            <a:lumMod val="75000"/>
          </a:schemeClr>
        </a:solidFill>
      </dgm:spPr>
      <dgm:t>
        <a:bodyPr/>
        <a:lstStyle/>
        <a:p>
          <a:r>
            <a:rPr lang="en-US" dirty="0" err="1" smtClean="0"/>
            <a:t>Persistan</a:t>
          </a:r>
          <a:r>
            <a:rPr lang="en-US" dirty="0" smtClean="0"/>
            <a:t> </a:t>
          </a:r>
          <a:r>
            <a:rPr lang="en-US" dirty="0" err="1" smtClean="0"/>
            <a:t>semptomlar</a:t>
          </a:r>
          <a:endParaRPr lang="en-US" dirty="0"/>
        </a:p>
      </dgm:t>
    </dgm:pt>
    <dgm:pt modelId="{5E70CC78-2441-EB4D-9F01-80DA345E52BE}" type="parTrans" cxnId="{47D8D129-2B41-0846-B5A3-2EAE61CB6237}">
      <dgm:prSet/>
      <dgm:spPr/>
      <dgm:t>
        <a:bodyPr/>
        <a:lstStyle/>
        <a:p>
          <a:endParaRPr lang="en-US"/>
        </a:p>
      </dgm:t>
    </dgm:pt>
    <dgm:pt modelId="{59BDE24D-686A-3041-AB82-51C17D09ADFB}" type="sibTrans" cxnId="{47D8D129-2B41-0846-B5A3-2EAE61CB6237}">
      <dgm:prSet/>
      <dgm:spPr/>
      <dgm:t>
        <a:bodyPr/>
        <a:lstStyle/>
        <a:p>
          <a:endParaRPr lang="en-US"/>
        </a:p>
      </dgm:t>
    </dgm:pt>
    <dgm:pt modelId="{4019C06C-381F-E249-8374-F2CEF758465C}">
      <dgm:prSet phldrT="[Text]" custT="1"/>
      <dgm:spPr>
        <a:solidFill>
          <a:schemeClr val="accent6">
            <a:lumMod val="40000"/>
            <a:lumOff val="60000"/>
            <a:alpha val="90000"/>
          </a:schemeClr>
        </a:solidFill>
      </dgm:spPr>
      <dgm:t>
        <a:bodyPr/>
        <a:lstStyle/>
        <a:p>
          <a:r>
            <a:rPr lang="tr-TR" sz="2000" dirty="0" smtClean="0">
              <a:solidFill>
                <a:schemeClr val="tx1"/>
              </a:solidFill>
            </a:rPr>
            <a:t>Nazal semptomlar (ant veya post nazal akıntı, obstrüksiyon ve/veya </a:t>
          </a:r>
          <a:r>
            <a:rPr lang="tr-TR" sz="2000" smtClean="0">
              <a:solidFill>
                <a:schemeClr val="tx1"/>
              </a:solidFill>
            </a:rPr>
            <a:t>konjesyon</a:t>
          </a:r>
          <a:r>
            <a:rPr lang="tr-TR" sz="2000" dirty="0" smtClean="0">
              <a:solidFill>
                <a:schemeClr val="tx1"/>
              </a:solidFill>
            </a:rPr>
            <a:t>)</a:t>
          </a:r>
          <a:r>
            <a:rPr lang="en-US" sz="2000" dirty="0" smtClean="0">
              <a:solidFill>
                <a:schemeClr val="tx1"/>
              </a:solidFill>
            </a:rPr>
            <a:t>, </a:t>
          </a:r>
          <a:r>
            <a:rPr lang="en-US" sz="2000" dirty="0" err="1" smtClean="0">
              <a:solidFill>
                <a:schemeClr val="tx1"/>
              </a:solidFill>
            </a:rPr>
            <a:t>öksürük</a:t>
          </a:r>
          <a:r>
            <a:rPr lang="en-US" sz="2000" dirty="0" smtClean="0">
              <a:solidFill>
                <a:schemeClr val="tx1"/>
              </a:solidFill>
            </a:rPr>
            <a:t> </a:t>
          </a:r>
          <a:r>
            <a:rPr lang="en-US" sz="2000" dirty="0" err="1" smtClean="0">
              <a:solidFill>
                <a:schemeClr val="tx1"/>
              </a:solidFill>
            </a:rPr>
            <a:t>veya</a:t>
          </a:r>
          <a:r>
            <a:rPr lang="en-US" sz="2000" dirty="0" smtClean="0">
              <a:solidFill>
                <a:schemeClr val="tx1"/>
              </a:solidFill>
            </a:rPr>
            <a:t> her</a:t>
          </a:r>
          <a:r>
            <a:rPr lang="tr-TR" sz="2000" dirty="0" smtClean="0">
              <a:solidFill>
                <a:schemeClr val="tx1"/>
              </a:solidFill>
            </a:rPr>
            <a:t> </a:t>
          </a:r>
          <a:r>
            <a:rPr lang="en-US" sz="2000" dirty="0" err="1" smtClean="0">
              <a:solidFill>
                <a:schemeClr val="tx1"/>
              </a:solidFill>
            </a:rPr>
            <a:t>ikisinin</a:t>
          </a:r>
          <a:r>
            <a:rPr lang="en-US" sz="2000" dirty="0" smtClean="0">
              <a:solidFill>
                <a:schemeClr val="tx1"/>
              </a:solidFill>
            </a:rPr>
            <a:t> &gt;10 </a:t>
          </a:r>
          <a:r>
            <a:rPr lang="en-US" sz="2000" dirty="0" err="1" smtClean="0">
              <a:solidFill>
                <a:schemeClr val="tx1"/>
              </a:solidFill>
            </a:rPr>
            <a:t>gün</a:t>
          </a:r>
          <a:r>
            <a:rPr lang="en-US" sz="2000" dirty="0" smtClean="0">
              <a:solidFill>
                <a:schemeClr val="tx1"/>
              </a:solidFill>
            </a:rPr>
            <a:t> </a:t>
          </a:r>
          <a:r>
            <a:rPr lang="en-US" sz="2000" dirty="0" err="1" smtClean="0">
              <a:solidFill>
                <a:schemeClr val="tx1"/>
              </a:solidFill>
            </a:rPr>
            <a:t>sürmesi</a:t>
          </a:r>
          <a:r>
            <a:rPr lang="en-US" sz="2000" dirty="0" smtClean="0">
              <a:solidFill>
                <a:schemeClr val="tx1"/>
              </a:solidFill>
            </a:rPr>
            <a:t> </a:t>
          </a:r>
          <a:r>
            <a:rPr lang="en-US" sz="2000" dirty="0" err="1" smtClean="0">
              <a:solidFill>
                <a:schemeClr val="tx1"/>
              </a:solidFill>
            </a:rPr>
            <a:t>ve</a:t>
          </a:r>
          <a:r>
            <a:rPr lang="en-US" sz="2000" dirty="0" smtClean="0">
              <a:solidFill>
                <a:schemeClr val="tx1"/>
              </a:solidFill>
            </a:rPr>
            <a:t> </a:t>
          </a:r>
          <a:r>
            <a:rPr lang="en-US" sz="2000" dirty="0" err="1" smtClean="0">
              <a:solidFill>
                <a:schemeClr val="tx1"/>
              </a:solidFill>
            </a:rPr>
            <a:t>düzelme</a:t>
          </a:r>
          <a:r>
            <a:rPr lang="tr-TR" sz="2000" dirty="0" smtClean="0">
              <a:solidFill>
                <a:schemeClr val="tx1"/>
              </a:solidFill>
            </a:rPr>
            <a:t> olmaksızın devam et</a:t>
          </a:r>
          <a:r>
            <a:rPr lang="en-US" sz="2000" dirty="0" err="1" smtClean="0">
              <a:solidFill>
                <a:schemeClr val="tx1"/>
              </a:solidFill>
            </a:rPr>
            <a:t>mesi</a:t>
          </a:r>
          <a:endParaRPr lang="en-US" sz="2000" dirty="0">
            <a:solidFill>
              <a:schemeClr val="tx1"/>
            </a:solidFill>
          </a:endParaRPr>
        </a:p>
      </dgm:t>
    </dgm:pt>
    <dgm:pt modelId="{3BBFB2BF-CBC3-2D4B-9DC4-3B0AF46CFDC3}" type="parTrans" cxnId="{BE6EF39B-7EC3-5142-B65F-7852822116EB}">
      <dgm:prSet/>
      <dgm:spPr/>
      <dgm:t>
        <a:bodyPr/>
        <a:lstStyle/>
        <a:p>
          <a:endParaRPr lang="en-US"/>
        </a:p>
      </dgm:t>
    </dgm:pt>
    <dgm:pt modelId="{6DF3C7E1-C83D-D544-953B-EB5BB08A5F1E}" type="sibTrans" cxnId="{BE6EF39B-7EC3-5142-B65F-7852822116EB}">
      <dgm:prSet/>
      <dgm:spPr/>
      <dgm:t>
        <a:bodyPr/>
        <a:lstStyle/>
        <a:p>
          <a:endParaRPr lang="en-US"/>
        </a:p>
      </dgm:t>
    </dgm:pt>
    <dgm:pt modelId="{C4D0D14C-AAC9-DC4C-B61C-9E1B29CD1D3E}">
      <dgm:prSet phldrT="[Text]"/>
      <dgm:spPr>
        <a:solidFill>
          <a:schemeClr val="accent3">
            <a:lumMod val="75000"/>
          </a:schemeClr>
        </a:solidFill>
      </dgm:spPr>
      <dgm:t>
        <a:bodyPr/>
        <a:lstStyle/>
        <a:p>
          <a:r>
            <a:rPr lang="en-US" dirty="0" err="1" smtClean="0"/>
            <a:t>Ciddi</a:t>
          </a:r>
          <a:r>
            <a:rPr lang="en-US" dirty="0" smtClean="0"/>
            <a:t> </a:t>
          </a:r>
          <a:r>
            <a:rPr lang="en-US" dirty="0" err="1" smtClean="0"/>
            <a:t>semptomlar</a:t>
          </a:r>
          <a:endParaRPr lang="en-US" dirty="0"/>
        </a:p>
      </dgm:t>
    </dgm:pt>
    <dgm:pt modelId="{55C29E56-7444-A249-A558-6185D36E3644}" type="parTrans" cxnId="{C93A0281-B057-DA46-9262-A7D810CC5C1D}">
      <dgm:prSet/>
      <dgm:spPr/>
      <dgm:t>
        <a:bodyPr/>
        <a:lstStyle/>
        <a:p>
          <a:endParaRPr lang="en-US"/>
        </a:p>
      </dgm:t>
    </dgm:pt>
    <dgm:pt modelId="{D269FF63-3363-5940-9FAC-ECDD26902384}" type="sibTrans" cxnId="{C93A0281-B057-DA46-9262-A7D810CC5C1D}">
      <dgm:prSet/>
      <dgm:spPr/>
      <dgm:t>
        <a:bodyPr/>
        <a:lstStyle/>
        <a:p>
          <a:endParaRPr lang="en-US"/>
        </a:p>
      </dgm:t>
    </dgm:pt>
    <dgm:pt modelId="{BB3B7818-3E8A-C647-B9BE-84A778927D0D}">
      <dgm:prSet phldrT="[Text]"/>
      <dgm:spPr>
        <a:solidFill>
          <a:schemeClr val="accent6">
            <a:lumMod val="40000"/>
            <a:lumOff val="60000"/>
            <a:alpha val="90000"/>
          </a:schemeClr>
        </a:solidFill>
      </dgm:spPr>
      <dgm:t>
        <a:bodyPr/>
        <a:lstStyle/>
        <a:p>
          <a:r>
            <a:rPr lang="en-US" dirty="0" err="1" smtClean="0">
              <a:solidFill>
                <a:schemeClr val="tx1"/>
              </a:solidFill>
            </a:rPr>
            <a:t>Yüksek</a:t>
          </a:r>
          <a:r>
            <a:rPr lang="en-US" dirty="0" smtClean="0">
              <a:solidFill>
                <a:schemeClr val="tx1"/>
              </a:solidFill>
            </a:rPr>
            <a:t> </a:t>
          </a:r>
          <a:r>
            <a:rPr lang="en-US" dirty="0" err="1" smtClean="0">
              <a:solidFill>
                <a:schemeClr val="tx1"/>
              </a:solidFill>
            </a:rPr>
            <a:t>ateş</a:t>
          </a:r>
          <a:r>
            <a:rPr lang="en-US" dirty="0" smtClean="0">
              <a:solidFill>
                <a:schemeClr val="tx1"/>
              </a:solidFill>
            </a:rPr>
            <a:t> (39</a:t>
          </a:r>
          <a:r>
            <a:rPr lang="tr-TR" dirty="0" smtClean="0">
              <a:solidFill>
                <a:schemeClr val="tx1"/>
              </a:solidFill>
            </a:rPr>
            <a:t> </a:t>
          </a:r>
          <a:r>
            <a:rPr lang="en-US" baseline="30000" dirty="0" err="1" smtClean="0">
              <a:solidFill>
                <a:schemeClr val="tx1"/>
              </a:solidFill>
            </a:rPr>
            <a:t>o</a:t>
          </a:r>
          <a:r>
            <a:rPr lang="en-US" dirty="0" err="1" smtClean="0">
              <a:solidFill>
                <a:schemeClr val="tx1"/>
              </a:solidFill>
            </a:rPr>
            <a:t>C</a:t>
          </a:r>
          <a:r>
            <a:rPr lang="en-US" dirty="0" smtClean="0">
              <a:solidFill>
                <a:schemeClr val="tx1"/>
              </a:solidFill>
            </a:rPr>
            <a:t>) ve </a:t>
          </a:r>
          <a:r>
            <a:rPr lang="en-US" dirty="0" err="1" smtClean="0">
              <a:solidFill>
                <a:schemeClr val="tx1"/>
              </a:solidFill>
            </a:rPr>
            <a:t>pürülan</a:t>
          </a:r>
          <a:r>
            <a:rPr lang="en-US" dirty="0" smtClean="0">
              <a:solidFill>
                <a:schemeClr val="tx1"/>
              </a:solidFill>
            </a:rPr>
            <a:t> </a:t>
          </a:r>
          <a:r>
            <a:rPr lang="en-US" dirty="0" err="1" smtClean="0">
              <a:solidFill>
                <a:schemeClr val="tx1"/>
              </a:solidFill>
            </a:rPr>
            <a:t>nazal</a:t>
          </a:r>
          <a:r>
            <a:rPr lang="en-US" dirty="0" smtClean="0">
              <a:solidFill>
                <a:schemeClr val="tx1"/>
              </a:solidFill>
            </a:rPr>
            <a:t> </a:t>
          </a:r>
          <a:r>
            <a:rPr lang="en-US" dirty="0" err="1" smtClean="0">
              <a:solidFill>
                <a:schemeClr val="tx1"/>
              </a:solidFill>
            </a:rPr>
            <a:t>akıntının</a:t>
          </a:r>
          <a:r>
            <a:rPr lang="en-US" dirty="0" smtClean="0">
              <a:solidFill>
                <a:schemeClr val="tx1"/>
              </a:solidFill>
            </a:rPr>
            <a:t> </a:t>
          </a:r>
          <a:r>
            <a:rPr lang="en-US" dirty="0" err="1" smtClean="0">
              <a:solidFill>
                <a:schemeClr val="tx1"/>
              </a:solidFill>
            </a:rPr>
            <a:t>birlikte</a:t>
          </a:r>
          <a:r>
            <a:rPr lang="en-US" dirty="0" smtClean="0">
              <a:solidFill>
                <a:schemeClr val="tx1"/>
              </a:solidFill>
            </a:rPr>
            <a:t> &gt;3 </a:t>
          </a:r>
          <a:r>
            <a:rPr lang="en-US" dirty="0" err="1" smtClean="0">
              <a:solidFill>
                <a:schemeClr val="tx1"/>
              </a:solidFill>
            </a:rPr>
            <a:t>gün</a:t>
          </a:r>
          <a:endParaRPr lang="en-US" dirty="0">
            <a:solidFill>
              <a:schemeClr val="tx1"/>
            </a:solidFill>
          </a:endParaRPr>
        </a:p>
      </dgm:t>
    </dgm:pt>
    <dgm:pt modelId="{681CA150-BDB2-A841-94B1-80BC5C52E202}" type="parTrans" cxnId="{FCA87CA9-FB70-9845-B1F5-A149D215DD51}">
      <dgm:prSet/>
      <dgm:spPr/>
      <dgm:t>
        <a:bodyPr/>
        <a:lstStyle/>
        <a:p>
          <a:endParaRPr lang="en-US"/>
        </a:p>
      </dgm:t>
    </dgm:pt>
    <dgm:pt modelId="{3403233E-87E0-1B48-B1F3-01B8F3603F07}" type="sibTrans" cxnId="{FCA87CA9-FB70-9845-B1F5-A149D215DD51}">
      <dgm:prSet/>
      <dgm:spPr/>
      <dgm:t>
        <a:bodyPr/>
        <a:lstStyle/>
        <a:p>
          <a:endParaRPr lang="en-US"/>
        </a:p>
      </dgm:t>
    </dgm:pt>
    <dgm:pt modelId="{ADDA9767-52EC-CE47-BE08-8613050A3C9E}">
      <dgm:prSet phldrT="[Text]"/>
      <dgm:spPr>
        <a:solidFill>
          <a:schemeClr val="accent3">
            <a:lumMod val="75000"/>
          </a:schemeClr>
        </a:solidFill>
      </dgm:spPr>
      <dgm:t>
        <a:bodyPr/>
        <a:lstStyle/>
        <a:p>
          <a:r>
            <a:rPr lang="en-US" dirty="0" err="1" smtClean="0"/>
            <a:t>Kötüleşen</a:t>
          </a:r>
          <a:r>
            <a:rPr lang="en-US" dirty="0" smtClean="0"/>
            <a:t> </a:t>
          </a:r>
          <a:r>
            <a:rPr lang="en-US" dirty="0" err="1" smtClean="0"/>
            <a:t>semptomlar</a:t>
          </a:r>
          <a:endParaRPr lang="en-US" dirty="0"/>
        </a:p>
      </dgm:t>
    </dgm:pt>
    <dgm:pt modelId="{F2A678C0-80B0-F843-9AE4-6C25C4816B5F}" type="parTrans" cxnId="{FC200CEC-47EA-D744-82F7-A2CFCC4B9AD5}">
      <dgm:prSet/>
      <dgm:spPr/>
      <dgm:t>
        <a:bodyPr/>
        <a:lstStyle/>
        <a:p>
          <a:endParaRPr lang="en-US"/>
        </a:p>
      </dgm:t>
    </dgm:pt>
    <dgm:pt modelId="{E204F227-6058-0841-8A0B-47EE9A260FD5}" type="sibTrans" cxnId="{FC200CEC-47EA-D744-82F7-A2CFCC4B9AD5}">
      <dgm:prSet/>
      <dgm:spPr/>
      <dgm:t>
        <a:bodyPr/>
        <a:lstStyle/>
        <a:p>
          <a:endParaRPr lang="en-US"/>
        </a:p>
      </dgm:t>
    </dgm:pt>
    <dgm:pt modelId="{64ADE32B-32E3-5643-AC65-2895F60F3BC8}">
      <dgm:prSet phldrT="[Text]"/>
      <dgm:spPr>
        <a:solidFill>
          <a:schemeClr val="accent6">
            <a:lumMod val="40000"/>
            <a:lumOff val="60000"/>
            <a:alpha val="90000"/>
          </a:schemeClr>
        </a:solidFill>
      </dgm:spPr>
      <dgm:t>
        <a:bodyPr/>
        <a:lstStyle/>
        <a:p>
          <a:r>
            <a:rPr lang="tr-TR" dirty="0" smtClean="0">
              <a:solidFill>
                <a:schemeClr val="tx1"/>
              </a:solidFill>
            </a:rPr>
            <a:t>Başlangıçtaki düzelmeyi takiben 5-6 gün sonra ateş, burun akıntısı veya öksürük semptomlarının kötüleşmesi veya  yeniden başlaması</a:t>
          </a:r>
          <a:endParaRPr lang="en-US" dirty="0">
            <a:solidFill>
              <a:schemeClr val="tx1"/>
            </a:solidFill>
          </a:endParaRPr>
        </a:p>
      </dgm:t>
    </dgm:pt>
    <dgm:pt modelId="{D4948757-1A66-B248-8B4E-5818CE6BA93B}" type="parTrans" cxnId="{29823E80-B963-8942-85BF-742946863F4F}">
      <dgm:prSet/>
      <dgm:spPr/>
      <dgm:t>
        <a:bodyPr/>
        <a:lstStyle/>
        <a:p>
          <a:endParaRPr lang="en-US"/>
        </a:p>
      </dgm:t>
    </dgm:pt>
    <dgm:pt modelId="{6CB4F3B6-482E-9440-807B-43A90003C028}" type="sibTrans" cxnId="{29823E80-B963-8942-85BF-742946863F4F}">
      <dgm:prSet/>
      <dgm:spPr/>
      <dgm:t>
        <a:bodyPr/>
        <a:lstStyle/>
        <a:p>
          <a:endParaRPr lang="en-US"/>
        </a:p>
      </dgm:t>
    </dgm:pt>
    <dgm:pt modelId="{489369F9-F837-49F4-B94C-6463B6343084}">
      <dgm:prSet phldrT="[Text]"/>
      <dgm:spPr>
        <a:solidFill>
          <a:schemeClr val="accent6">
            <a:lumMod val="40000"/>
            <a:lumOff val="60000"/>
            <a:alpha val="90000"/>
          </a:schemeClr>
        </a:solidFill>
      </dgm:spPr>
      <dgm:t>
        <a:bodyPr/>
        <a:lstStyle/>
        <a:p>
          <a:r>
            <a:rPr lang="tr-TR" dirty="0" smtClean="0">
              <a:solidFill>
                <a:srgbClr val="FF0000"/>
              </a:solidFill>
            </a:rPr>
            <a:t>ERİŞKİNDE </a:t>
          </a:r>
          <a:r>
            <a:rPr lang="tr-TR" dirty="0" smtClean="0">
              <a:solidFill>
                <a:schemeClr val="tx1"/>
              </a:solidFill>
            </a:rPr>
            <a:t>Yüz ağrısı</a:t>
          </a:r>
          <a:endParaRPr lang="en-US" dirty="0">
            <a:solidFill>
              <a:schemeClr val="tx1"/>
            </a:solidFill>
          </a:endParaRPr>
        </a:p>
      </dgm:t>
    </dgm:pt>
    <dgm:pt modelId="{F0AC678A-5467-4DE3-A8AC-EBDD3A26DBB2}" type="parTrans" cxnId="{7E09196E-E94A-4C7D-BF16-42FEC5367504}">
      <dgm:prSet/>
      <dgm:spPr/>
      <dgm:t>
        <a:bodyPr/>
        <a:lstStyle/>
        <a:p>
          <a:endParaRPr lang="en-US"/>
        </a:p>
      </dgm:t>
    </dgm:pt>
    <dgm:pt modelId="{BB4A9D35-A373-41D4-B648-59FA02AC76DC}" type="sibTrans" cxnId="{7E09196E-E94A-4C7D-BF16-42FEC5367504}">
      <dgm:prSet/>
      <dgm:spPr/>
      <dgm:t>
        <a:bodyPr/>
        <a:lstStyle/>
        <a:p>
          <a:endParaRPr lang="en-US"/>
        </a:p>
      </dgm:t>
    </dgm:pt>
    <dgm:pt modelId="{315DC108-ADED-D441-9F5A-1CFE0560849A}" type="pres">
      <dgm:prSet presAssocID="{FFFDFF42-EC96-244D-88EF-34410853E8C5}" presName="Name0" presStyleCnt="0">
        <dgm:presLayoutVars>
          <dgm:dir/>
          <dgm:animLvl val="lvl"/>
          <dgm:resizeHandles val="exact"/>
        </dgm:presLayoutVars>
      </dgm:prSet>
      <dgm:spPr/>
      <dgm:t>
        <a:bodyPr/>
        <a:lstStyle/>
        <a:p>
          <a:endParaRPr lang="tr-TR"/>
        </a:p>
      </dgm:t>
    </dgm:pt>
    <dgm:pt modelId="{88730EAB-1ACB-E845-AA3D-2CB7362EC7A6}" type="pres">
      <dgm:prSet presAssocID="{16C8EC88-3D0E-B448-BC3A-3CD497FC3B16}" presName="linNode" presStyleCnt="0"/>
      <dgm:spPr/>
    </dgm:pt>
    <dgm:pt modelId="{0A300B12-ECE1-0344-9049-2B03B634FFEB}" type="pres">
      <dgm:prSet presAssocID="{16C8EC88-3D0E-B448-BC3A-3CD497FC3B16}" presName="parentText" presStyleLbl="node1" presStyleIdx="0" presStyleCnt="3">
        <dgm:presLayoutVars>
          <dgm:chMax val="1"/>
          <dgm:bulletEnabled val="1"/>
        </dgm:presLayoutVars>
      </dgm:prSet>
      <dgm:spPr/>
      <dgm:t>
        <a:bodyPr/>
        <a:lstStyle/>
        <a:p>
          <a:endParaRPr lang="en-US"/>
        </a:p>
      </dgm:t>
    </dgm:pt>
    <dgm:pt modelId="{25E5C876-850A-604D-B948-471078A564ED}" type="pres">
      <dgm:prSet presAssocID="{16C8EC88-3D0E-B448-BC3A-3CD497FC3B16}" presName="descendantText" presStyleLbl="alignAccFollowNode1" presStyleIdx="0" presStyleCnt="3">
        <dgm:presLayoutVars>
          <dgm:bulletEnabled val="1"/>
        </dgm:presLayoutVars>
      </dgm:prSet>
      <dgm:spPr/>
      <dgm:t>
        <a:bodyPr/>
        <a:lstStyle/>
        <a:p>
          <a:endParaRPr lang="en-US"/>
        </a:p>
      </dgm:t>
    </dgm:pt>
    <dgm:pt modelId="{BA7B7097-DA00-9E49-9E35-443D49506D61}" type="pres">
      <dgm:prSet presAssocID="{59BDE24D-686A-3041-AB82-51C17D09ADFB}" presName="sp" presStyleCnt="0"/>
      <dgm:spPr/>
    </dgm:pt>
    <dgm:pt modelId="{27B17CD2-A4AF-F74F-ABA3-DED2B9E64DFE}" type="pres">
      <dgm:prSet presAssocID="{C4D0D14C-AAC9-DC4C-B61C-9E1B29CD1D3E}" presName="linNode" presStyleCnt="0"/>
      <dgm:spPr/>
    </dgm:pt>
    <dgm:pt modelId="{E5549232-B07B-CA4D-B6C7-8B42D5706112}" type="pres">
      <dgm:prSet presAssocID="{C4D0D14C-AAC9-DC4C-B61C-9E1B29CD1D3E}" presName="parentText" presStyleLbl="node1" presStyleIdx="1" presStyleCnt="3">
        <dgm:presLayoutVars>
          <dgm:chMax val="1"/>
          <dgm:bulletEnabled val="1"/>
        </dgm:presLayoutVars>
      </dgm:prSet>
      <dgm:spPr/>
      <dgm:t>
        <a:bodyPr/>
        <a:lstStyle/>
        <a:p>
          <a:endParaRPr lang="en-US"/>
        </a:p>
      </dgm:t>
    </dgm:pt>
    <dgm:pt modelId="{51A6D7EA-0A8A-6D42-8399-B18EF4995A35}" type="pres">
      <dgm:prSet presAssocID="{C4D0D14C-AAC9-DC4C-B61C-9E1B29CD1D3E}" presName="descendantText" presStyleLbl="alignAccFollowNode1" presStyleIdx="1" presStyleCnt="3">
        <dgm:presLayoutVars>
          <dgm:bulletEnabled val="1"/>
        </dgm:presLayoutVars>
      </dgm:prSet>
      <dgm:spPr/>
      <dgm:t>
        <a:bodyPr/>
        <a:lstStyle/>
        <a:p>
          <a:endParaRPr lang="en-US"/>
        </a:p>
      </dgm:t>
    </dgm:pt>
    <dgm:pt modelId="{BFBD7CDA-CDD6-BD4B-9601-ACB199A822A3}" type="pres">
      <dgm:prSet presAssocID="{D269FF63-3363-5940-9FAC-ECDD26902384}" presName="sp" presStyleCnt="0"/>
      <dgm:spPr/>
    </dgm:pt>
    <dgm:pt modelId="{C13C95B2-0D00-A94A-A722-82FADC139BE3}" type="pres">
      <dgm:prSet presAssocID="{ADDA9767-52EC-CE47-BE08-8613050A3C9E}" presName="linNode" presStyleCnt="0"/>
      <dgm:spPr/>
    </dgm:pt>
    <dgm:pt modelId="{B09B1F8E-3169-5541-A2CF-4902DBBACD9F}" type="pres">
      <dgm:prSet presAssocID="{ADDA9767-52EC-CE47-BE08-8613050A3C9E}" presName="parentText" presStyleLbl="node1" presStyleIdx="2" presStyleCnt="3">
        <dgm:presLayoutVars>
          <dgm:chMax val="1"/>
          <dgm:bulletEnabled val="1"/>
        </dgm:presLayoutVars>
      </dgm:prSet>
      <dgm:spPr/>
      <dgm:t>
        <a:bodyPr/>
        <a:lstStyle/>
        <a:p>
          <a:endParaRPr lang="en-US"/>
        </a:p>
      </dgm:t>
    </dgm:pt>
    <dgm:pt modelId="{04DAD9F7-BBED-4441-8C56-F084CBB04523}" type="pres">
      <dgm:prSet presAssocID="{ADDA9767-52EC-CE47-BE08-8613050A3C9E}" presName="descendantText" presStyleLbl="alignAccFollowNode1" presStyleIdx="2" presStyleCnt="3">
        <dgm:presLayoutVars>
          <dgm:bulletEnabled val="1"/>
        </dgm:presLayoutVars>
      </dgm:prSet>
      <dgm:spPr/>
      <dgm:t>
        <a:bodyPr/>
        <a:lstStyle/>
        <a:p>
          <a:endParaRPr lang="en-US"/>
        </a:p>
      </dgm:t>
    </dgm:pt>
  </dgm:ptLst>
  <dgm:cxnLst>
    <dgm:cxn modelId="{24315DEF-8CC9-4CF1-8FC6-3F16CC58F0AF}" type="presOf" srcId="{16C8EC88-3D0E-B448-BC3A-3CD497FC3B16}" destId="{0A300B12-ECE1-0344-9049-2B03B634FFEB}" srcOrd="0" destOrd="0" presId="urn:microsoft.com/office/officeart/2005/8/layout/vList5"/>
    <dgm:cxn modelId="{FC200CEC-47EA-D744-82F7-A2CFCC4B9AD5}" srcId="{FFFDFF42-EC96-244D-88EF-34410853E8C5}" destId="{ADDA9767-52EC-CE47-BE08-8613050A3C9E}" srcOrd="2" destOrd="0" parTransId="{F2A678C0-80B0-F843-9AE4-6C25C4816B5F}" sibTransId="{E204F227-6058-0841-8A0B-47EE9A260FD5}"/>
    <dgm:cxn modelId="{D8AAA69B-56B3-40FC-98AF-71F46E0E40DE}" type="presOf" srcId="{ADDA9767-52EC-CE47-BE08-8613050A3C9E}" destId="{B09B1F8E-3169-5541-A2CF-4902DBBACD9F}" srcOrd="0" destOrd="0" presId="urn:microsoft.com/office/officeart/2005/8/layout/vList5"/>
    <dgm:cxn modelId="{29823E80-B963-8942-85BF-742946863F4F}" srcId="{ADDA9767-52EC-CE47-BE08-8613050A3C9E}" destId="{64ADE32B-32E3-5643-AC65-2895F60F3BC8}" srcOrd="0" destOrd="0" parTransId="{D4948757-1A66-B248-8B4E-5818CE6BA93B}" sibTransId="{6CB4F3B6-482E-9440-807B-43A90003C028}"/>
    <dgm:cxn modelId="{C587C039-3547-4E42-AAC4-73E6209D1C82}" type="presOf" srcId="{FFFDFF42-EC96-244D-88EF-34410853E8C5}" destId="{315DC108-ADED-D441-9F5A-1CFE0560849A}" srcOrd="0" destOrd="0" presId="urn:microsoft.com/office/officeart/2005/8/layout/vList5"/>
    <dgm:cxn modelId="{78D9A12A-1A4E-4124-ADE1-35F91617D385}" type="presOf" srcId="{4019C06C-381F-E249-8374-F2CEF758465C}" destId="{25E5C876-850A-604D-B948-471078A564ED}" srcOrd="0" destOrd="0" presId="urn:microsoft.com/office/officeart/2005/8/layout/vList5"/>
    <dgm:cxn modelId="{FCA87CA9-FB70-9845-B1F5-A149D215DD51}" srcId="{C4D0D14C-AAC9-DC4C-B61C-9E1B29CD1D3E}" destId="{BB3B7818-3E8A-C647-B9BE-84A778927D0D}" srcOrd="0" destOrd="0" parTransId="{681CA150-BDB2-A841-94B1-80BC5C52E202}" sibTransId="{3403233E-87E0-1B48-B1F3-01B8F3603F07}"/>
    <dgm:cxn modelId="{5CE7EEA8-4CF3-43FC-B426-A56F26E2D50C}" type="presOf" srcId="{C4D0D14C-AAC9-DC4C-B61C-9E1B29CD1D3E}" destId="{E5549232-B07B-CA4D-B6C7-8B42D5706112}" srcOrd="0" destOrd="0" presId="urn:microsoft.com/office/officeart/2005/8/layout/vList5"/>
    <dgm:cxn modelId="{BE6EF39B-7EC3-5142-B65F-7852822116EB}" srcId="{16C8EC88-3D0E-B448-BC3A-3CD497FC3B16}" destId="{4019C06C-381F-E249-8374-F2CEF758465C}" srcOrd="0" destOrd="0" parTransId="{3BBFB2BF-CBC3-2D4B-9DC4-3B0AF46CFDC3}" sibTransId="{6DF3C7E1-C83D-D544-953B-EB5BB08A5F1E}"/>
    <dgm:cxn modelId="{47D8D129-2B41-0846-B5A3-2EAE61CB6237}" srcId="{FFFDFF42-EC96-244D-88EF-34410853E8C5}" destId="{16C8EC88-3D0E-B448-BC3A-3CD497FC3B16}" srcOrd="0" destOrd="0" parTransId="{5E70CC78-2441-EB4D-9F01-80DA345E52BE}" sibTransId="{59BDE24D-686A-3041-AB82-51C17D09ADFB}"/>
    <dgm:cxn modelId="{C93A0281-B057-DA46-9262-A7D810CC5C1D}" srcId="{FFFDFF42-EC96-244D-88EF-34410853E8C5}" destId="{C4D0D14C-AAC9-DC4C-B61C-9E1B29CD1D3E}" srcOrd="1" destOrd="0" parTransId="{55C29E56-7444-A249-A558-6185D36E3644}" sibTransId="{D269FF63-3363-5940-9FAC-ECDD26902384}"/>
    <dgm:cxn modelId="{11457B1C-5CB1-4CC2-B550-549059AEE7CE}" type="presOf" srcId="{489369F9-F837-49F4-B94C-6463B6343084}" destId="{51A6D7EA-0A8A-6D42-8399-B18EF4995A35}" srcOrd="0" destOrd="1" presId="urn:microsoft.com/office/officeart/2005/8/layout/vList5"/>
    <dgm:cxn modelId="{9CA08E23-A7B6-43D3-A0EA-91A23E76BF16}" type="presOf" srcId="{64ADE32B-32E3-5643-AC65-2895F60F3BC8}" destId="{04DAD9F7-BBED-4441-8C56-F084CBB04523}" srcOrd="0" destOrd="0" presId="urn:microsoft.com/office/officeart/2005/8/layout/vList5"/>
    <dgm:cxn modelId="{D078F7C2-CDD6-4564-8B94-D9BA08A984AD}" type="presOf" srcId="{BB3B7818-3E8A-C647-B9BE-84A778927D0D}" destId="{51A6D7EA-0A8A-6D42-8399-B18EF4995A35}" srcOrd="0" destOrd="0" presId="urn:microsoft.com/office/officeart/2005/8/layout/vList5"/>
    <dgm:cxn modelId="{7E09196E-E94A-4C7D-BF16-42FEC5367504}" srcId="{C4D0D14C-AAC9-DC4C-B61C-9E1B29CD1D3E}" destId="{489369F9-F837-49F4-B94C-6463B6343084}" srcOrd="1" destOrd="0" parTransId="{F0AC678A-5467-4DE3-A8AC-EBDD3A26DBB2}" sibTransId="{BB4A9D35-A373-41D4-B648-59FA02AC76DC}"/>
    <dgm:cxn modelId="{8870FA0D-AE8D-444F-BBE7-599FD304F924}" type="presParOf" srcId="{315DC108-ADED-D441-9F5A-1CFE0560849A}" destId="{88730EAB-1ACB-E845-AA3D-2CB7362EC7A6}" srcOrd="0" destOrd="0" presId="urn:microsoft.com/office/officeart/2005/8/layout/vList5"/>
    <dgm:cxn modelId="{91A5DDA2-4993-40CD-91C9-BFA300A46049}" type="presParOf" srcId="{88730EAB-1ACB-E845-AA3D-2CB7362EC7A6}" destId="{0A300B12-ECE1-0344-9049-2B03B634FFEB}" srcOrd="0" destOrd="0" presId="urn:microsoft.com/office/officeart/2005/8/layout/vList5"/>
    <dgm:cxn modelId="{933612E6-3892-4ED7-AFB3-1028C78E32B4}" type="presParOf" srcId="{88730EAB-1ACB-E845-AA3D-2CB7362EC7A6}" destId="{25E5C876-850A-604D-B948-471078A564ED}" srcOrd="1" destOrd="0" presId="urn:microsoft.com/office/officeart/2005/8/layout/vList5"/>
    <dgm:cxn modelId="{37A71B80-963C-47AE-B706-A1E3703A4825}" type="presParOf" srcId="{315DC108-ADED-D441-9F5A-1CFE0560849A}" destId="{BA7B7097-DA00-9E49-9E35-443D49506D61}" srcOrd="1" destOrd="0" presId="urn:microsoft.com/office/officeart/2005/8/layout/vList5"/>
    <dgm:cxn modelId="{5EC4CC04-6F59-4D6B-BCDA-8CE1AE5174B0}" type="presParOf" srcId="{315DC108-ADED-D441-9F5A-1CFE0560849A}" destId="{27B17CD2-A4AF-F74F-ABA3-DED2B9E64DFE}" srcOrd="2" destOrd="0" presId="urn:microsoft.com/office/officeart/2005/8/layout/vList5"/>
    <dgm:cxn modelId="{53C1B286-97E2-4842-B95A-145DA0DFF872}" type="presParOf" srcId="{27B17CD2-A4AF-F74F-ABA3-DED2B9E64DFE}" destId="{E5549232-B07B-CA4D-B6C7-8B42D5706112}" srcOrd="0" destOrd="0" presId="urn:microsoft.com/office/officeart/2005/8/layout/vList5"/>
    <dgm:cxn modelId="{5BF70C6A-90D2-4A2E-954E-851099FE2CFF}" type="presParOf" srcId="{27B17CD2-A4AF-F74F-ABA3-DED2B9E64DFE}" destId="{51A6D7EA-0A8A-6D42-8399-B18EF4995A35}" srcOrd="1" destOrd="0" presId="urn:microsoft.com/office/officeart/2005/8/layout/vList5"/>
    <dgm:cxn modelId="{F65448E1-46C7-45C0-83BF-32BF3A1CC77C}" type="presParOf" srcId="{315DC108-ADED-D441-9F5A-1CFE0560849A}" destId="{BFBD7CDA-CDD6-BD4B-9601-ACB199A822A3}" srcOrd="3" destOrd="0" presId="urn:microsoft.com/office/officeart/2005/8/layout/vList5"/>
    <dgm:cxn modelId="{B2ADDBC1-721D-4786-9C6A-A329DA04FBE8}" type="presParOf" srcId="{315DC108-ADED-D441-9F5A-1CFE0560849A}" destId="{C13C95B2-0D00-A94A-A722-82FADC139BE3}" srcOrd="4" destOrd="0" presId="urn:microsoft.com/office/officeart/2005/8/layout/vList5"/>
    <dgm:cxn modelId="{A1B65B58-0C61-46F8-97E2-FEF513B93589}" type="presParOf" srcId="{C13C95B2-0D00-A94A-A722-82FADC139BE3}" destId="{B09B1F8E-3169-5541-A2CF-4902DBBACD9F}" srcOrd="0" destOrd="0" presId="urn:microsoft.com/office/officeart/2005/8/layout/vList5"/>
    <dgm:cxn modelId="{313E923D-6DB9-4D37-9B99-EF29EEC38EE9}" type="presParOf" srcId="{C13C95B2-0D00-A94A-A722-82FADC139BE3}" destId="{04DAD9F7-BBED-4441-8C56-F084CBB04523}" srcOrd="1" destOrd="0" presId="urn:microsoft.com/office/officeart/2005/8/layout/vList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EFA696-4277-429A-A9C9-C0E271CAC355}"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tr-TR"/>
        </a:p>
      </dgm:t>
    </dgm:pt>
    <dgm:pt modelId="{C660DF7E-DE3A-4612-B1A8-C0D4BD57F582}">
      <dgm:prSet phldrT="[Metin]" custT="1"/>
      <dgm:spPr/>
      <dgm:t>
        <a:bodyPr/>
        <a:lstStyle/>
        <a:p>
          <a:r>
            <a:rPr lang="tr-TR" sz="2400" smtClean="0"/>
            <a:t>Klinisyen akut bakteriyel sinüzitte antibiyotik tedavisine karar verdiğinde ilk tedavi olarak amoksisilin veya amok-klavulanat başlamalıdır. (Kanıt düzeyi: B, önerilir.)</a:t>
          </a:r>
          <a:endParaRPr lang="tr-TR" sz="2400" b="1" dirty="0"/>
        </a:p>
      </dgm:t>
    </dgm:pt>
    <dgm:pt modelId="{3E71A86B-F568-472B-9ADD-A5BD0B95484C}" type="parTrans" cxnId="{9557FB53-7F34-42A0-A213-0975C1B069D5}">
      <dgm:prSet/>
      <dgm:spPr/>
      <dgm:t>
        <a:bodyPr/>
        <a:lstStyle/>
        <a:p>
          <a:endParaRPr lang="tr-TR"/>
        </a:p>
      </dgm:t>
    </dgm:pt>
    <dgm:pt modelId="{0A35E330-D59A-4694-9FFE-D6BF65FB0A03}" type="sibTrans" cxnId="{9557FB53-7F34-42A0-A213-0975C1B069D5}">
      <dgm:prSet/>
      <dgm:spPr/>
      <dgm:t>
        <a:bodyPr/>
        <a:lstStyle/>
        <a:p>
          <a:endParaRPr lang="tr-TR"/>
        </a:p>
      </dgm:t>
    </dgm:pt>
    <dgm:pt modelId="{0B9F8B88-DE0E-4C87-BFED-2F811D774EB3}">
      <dgm:prSet phldrT="[Metin]" custT="1"/>
      <dgm:spPr/>
      <dgm:t>
        <a:bodyPr/>
        <a:lstStyle/>
        <a:p>
          <a:r>
            <a:rPr lang="tr-TR" sz="2400" smtClean="0"/>
            <a:t>Amoksisilin standart doz: 45 mg/kg/gün, iki dozda</a:t>
          </a:r>
          <a:endParaRPr lang="tr-TR" sz="2400" dirty="0"/>
        </a:p>
      </dgm:t>
    </dgm:pt>
    <dgm:pt modelId="{21145D10-29CB-4873-A402-88A4123A0E05}" type="parTrans" cxnId="{A4E466B0-E979-4EDD-995B-5591940EFEC5}">
      <dgm:prSet/>
      <dgm:spPr/>
      <dgm:t>
        <a:bodyPr/>
        <a:lstStyle/>
        <a:p>
          <a:endParaRPr lang="tr-TR"/>
        </a:p>
      </dgm:t>
    </dgm:pt>
    <dgm:pt modelId="{0EFEC8E9-2C5B-43F2-8501-555B2208E97A}" type="sibTrans" cxnId="{A4E466B0-E979-4EDD-995B-5591940EFEC5}">
      <dgm:prSet/>
      <dgm:spPr/>
      <dgm:t>
        <a:bodyPr/>
        <a:lstStyle/>
        <a:p>
          <a:endParaRPr lang="tr-TR"/>
        </a:p>
      </dgm:t>
    </dgm:pt>
    <dgm:pt modelId="{AFA95833-5A5A-45B4-9E42-E3664D4AEA27}">
      <dgm:prSet phldrT="[Metin]" custT="1"/>
      <dgm:spPr/>
      <dgm:t>
        <a:bodyPr/>
        <a:lstStyle/>
        <a:p>
          <a:pPr algn="just"/>
          <a:r>
            <a:rPr lang="tr-TR" sz="2400" b="1" dirty="0" smtClean="0"/>
            <a:t>Dirençli </a:t>
          </a:r>
          <a:r>
            <a:rPr lang="tr-TR" sz="2400" b="1" i="1" dirty="0" smtClean="0"/>
            <a:t>S. </a:t>
          </a:r>
          <a:r>
            <a:rPr lang="tr-TR" sz="2400" b="1" i="1" dirty="0" err="1" smtClean="0"/>
            <a:t>pneumoniae</a:t>
          </a:r>
          <a:r>
            <a:rPr lang="tr-TR" sz="2400" b="1" i="1" dirty="0" smtClean="0"/>
            <a:t> </a:t>
          </a:r>
          <a:r>
            <a:rPr lang="tr-TR" sz="2400" b="1" dirty="0" err="1" smtClean="0"/>
            <a:t>prevalansı</a:t>
          </a:r>
          <a:r>
            <a:rPr lang="tr-TR" sz="2400" b="1" dirty="0" smtClean="0"/>
            <a:t> </a:t>
          </a:r>
          <a:r>
            <a:rPr lang="tr-TR" sz="2400" dirty="0" smtClean="0"/>
            <a:t>yüksek olan bölgelerde (&gt; % 10 orta ve yüksek direnç dahil) tedavi yüksek doz </a:t>
          </a:r>
          <a:r>
            <a:rPr lang="tr-TR" sz="2400" dirty="0" err="1" smtClean="0"/>
            <a:t>amoksisilin</a:t>
          </a:r>
          <a:r>
            <a:rPr lang="tr-TR" sz="2400" dirty="0" smtClean="0"/>
            <a:t> </a:t>
          </a:r>
          <a:r>
            <a:rPr lang="tr-TR" sz="2400" b="1" dirty="0" smtClean="0"/>
            <a:t>80-90 mg/kg/gün </a:t>
          </a:r>
          <a:r>
            <a:rPr lang="tr-TR" sz="2400" dirty="0" smtClean="0"/>
            <a:t>iki dozda (</a:t>
          </a:r>
          <a:r>
            <a:rPr lang="tr-TR" sz="2400" dirty="0" err="1" smtClean="0"/>
            <a:t>max</a:t>
          </a:r>
          <a:r>
            <a:rPr lang="tr-TR" sz="2400" dirty="0" smtClean="0"/>
            <a:t> 2 gr/doz)</a:t>
          </a:r>
          <a:endParaRPr lang="tr-TR" sz="2400" dirty="0"/>
        </a:p>
      </dgm:t>
    </dgm:pt>
    <dgm:pt modelId="{E5D70757-B141-4CF1-AA67-9B588858E67E}" type="parTrans" cxnId="{F0EAE9BF-AD05-4EE1-9B41-B176890DE98E}">
      <dgm:prSet/>
      <dgm:spPr/>
      <dgm:t>
        <a:bodyPr/>
        <a:lstStyle/>
        <a:p>
          <a:endParaRPr lang="tr-TR"/>
        </a:p>
      </dgm:t>
    </dgm:pt>
    <dgm:pt modelId="{366C152C-3998-44FF-8FD3-570F750EDB2F}" type="sibTrans" cxnId="{F0EAE9BF-AD05-4EE1-9B41-B176890DE98E}">
      <dgm:prSet/>
      <dgm:spPr/>
      <dgm:t>
        <a:bodyPr/>
        <a:lstStyle/>
        <a:p>
          <a:endParaRPr lang="tr-TR"/>
        </a:p>
      </dgm:t>
    </dgm:pt>
    <dgm:pt modelId="{C2E8A850-4124-4CE5-B6F5-6C933ABBB903}">
      <dgm:prSet phldrT="[Metin]" custT="1"/>
      <dgm:spPr/>
      <dgm:t>
        <a:bodyPr/>
        <a:lstStyle/>
        <a:p>
          <a:pPr algn="just"/>
          <a:r>
            <a:rPr lang="tr-TR" sz="2400" smtClean="0"/>
            <a:t>İki yaşından küçük, kreşe giden, veya yakında antimikrobiyal tedavi almış olan orta-şiddetli hastalığı olanlara </a:t>
          </a:r>
          <a:r>
            <a:rPr lang="tr-TR" sz="2400" b="1" smtClean="0"/>
            <a:t>80-90 mg/kg/gün </a:t>
          </a:r>
          <a:r>
            <a:rPr lang="tr-TR" sz="2400" smtClean="0"/>
            <a:t>iki dozda amok-klav verilebilir.</a:t>
          </a:r>
          <a:endParaRPr lang="tr-TR" sz="2400" dirty="0"/>
        </a:p>
      </dgm:t>
    </dgm:pt>
    <dgm:pt modelId="{FAB2E980-220B-447E-AA1C-4BDF0A3E538B}" type="parTrans" cxnId="{F7219DAB-6A2F-4663-95EC-1823C4DF84CB}">
      <dgm:prSet/>
      <dgm:spPr/>
      <dgm:t>
        <a:bodyPr/>
        <a:lstStyle/>
        <a:p>
          <a:endParaRPr lang="tr-TR"/>
        </a:p>
      </dgm:t>
    </dgm:pt>
    <dgm:pt modelId="{2C544A42-6B34-4818-BA76-9D8AFBC6EB91}" type="sibTrans" cxnId="{F7219DAB-6A2F-4663-95EC-1823C4DF84CB}">
      <dgm:prSet/>
      <dgm:spPr/>
      <dgm:t>
        <a:bodyPr/>
        <a:lstStyle/>
        <a:p>
          <a:endParaRPr lang="tr-TR"/>
        </a:p>
      </dgm:t>
    </dgm:pt>
    <dgm:pt modelId="{4428B127-CF48-495A-A3A8-BCEFF804796B}" type="pres">
      <dgm:prSet presAssocID="{D9EFA696-4277-429A-A9C9-C0E271CAC355}" presName="linear" presStyleCnt="0">
        <dgm:presLayoutVars>
          <dgm:animLvl val="lvl"/>
          <dgm:resizeHandles val="exact"/>
        </dgm:presLayoutVars>
      </dgm:prSet>
      <dgm:spPr/>
      <dgm:t>
        <a:bodyPr/>
        <a:lstStyle/>
        <a:p>
          <a:endParaRPr lang="tr-TR"/>
        </a:p>
      </dgm:t>
    </dgm:pt>
    <dgm:pt modelId="{B9882B93-A39C-444B-BE07-8284533D308A}" type="pres">
      <dgm:prSet presAssocID="{C660DF7E-DE3A-4612-B1A8-C0D4BD57F582}" presName="parentText" presStyleLbl="node1" presStyleIdx="0" presStyleCnt="4" custLinFactNeighborX="1786" custLinFactNeighborY="-5181">
        <dgm:presLayoutVars>
          <dgm:chMax val="0"/>
          <dgm:bulletEnabled val="1"/>
        </dgm:presLayoutVars>
      </dgm:prSet>
      <dgm:spPr/>
      <dgm:t>
        <a:bodyPr/>
        <a:lstStyle/>
        <a:p>
          <a:endParaRPr lang="tr-TR"/>
        </a:p>
      </dgm:t>
    </dgm:pt>
    <dgm:pt modelId="{BECE18A4-CE4A-4EA1-ABC4-7607B11BB737}" type="pres">
      <dgm:prSet presAssocID="{0A35E330-D59A-4694-9FFE-D6BF65FB0A03}" presName="spacer" presStyleCnt="0"/>
      <dgm:spPr/>
      <dgm:t>
        <a:bodyPr/>
        <a:lstStyle/>
        <a:p>
          <a:endParaRPr lang="tr-TR"/>
        </a:p>
      </dgm:t>
    </dgm:pt>
    <dgm:pt modelId="{8698266D-B449-49F0-97E0-E403E538D1A7}" type="pres">
      <dgm:prSet presAssocID="{0B9F8B88-DE0E-4C87-BFED-2F811D774EB3}" presName="parentText" presStyleLbl="node1" presStyleIdx="1" presStyleCnt="4">
        <dgm:presLayoutVars>
          <dgm:chMax val="0"/>
          <dgm:bulletEnabled val="1"/>
        </dgm:presLayoutVars>
      </dgm:prSet>
      <dgm:spPr/>
      <dgm:t>
        <a:bodyPr/>
        <a:lstStyle/>
        <a:p>
          <a:endParaRPr lang="tr-TR"/>
        </a:p>
      </dgm:t>
    </dgm:pt>
    <dgm:pt modelId="{E3C50E55-46EE-4A35-BDD8-3A5442A6C287}" type="pres">
      <dgm:prSet presAssocID="{0EFEC8E9-2C5B-43F2-8501-555B2208E97A}" presName="spacer" presStyleCnt="0"/>
      <dgm:spPr/>
      <dgm:t>
        <a:bodyPr/>
        <a:lstStyle/>
        <a:p>
          <a:endParaRPr lang="tr-TR"/>
        </a:p>
      </dgm:t>
    </dgm:pt>
    <dgm:pt modelId="{07188789-BF6A-4FAF-830E-D9F84272D591}" type="pres">
      <dgm:prSet presAssocID="{AFA95833-5A5A-45B4-9E42-E3664D4AEA27}" presName="parentText" presStyleLbl="node1" presStyleIdx="2" presStyleCnt="4">
        <dgm:presLayoutVars>
          <dgm:chMax val="0"/>
          <dgm:bulletEnabled val="1"/>
        </dgm:presLayoutVars>
      </dgm:prSet>
      <dgm:spPr/>
      <dgm:t>
        <a:bodyPr/>
        <a:lstStyle/>
        <a:p>
          <a:endParaRPr lang="tr-TR"/>
        </a:p>
      </dgm:t>
    </dgm:pt>
    <dgm:pt modelId="{DAF5CAE1-4EF1-4876-AC1C-E1F0F020946F}" type="pres">
      <dgm:prSet presAssocID="{366C152C-3998-44FF-8FD3-570F750EDB2F}" presName="spacer" presStyleCnt="0"/>
      <dgm:spPr/>
      <dgm:t>
        <a:bodyPr/>
        <a:lstStyle/>
        <a:p>
          <a:endParaRPr lang="tr-TR"/>
        </a:p>
      </dgm:t>
    </dgm:pt>
    <dgm:pt modelId="{B4258E6B-5CEF-4400-AAE6-F05F8F816E4B}" type="pres">
      <dgm:prSet presAssocID="{C2E8A850-4124-4CE5-B6F5-6C933ABBB903}" presName="parentText" presStyleLbl="node1" presStyleIdx="3" presStyleCnt="4" custLinFactY="3875" custLinFactNeighborX="893" custLinFactNeighborY="100000">
        <dgm:presLayoutVars>
          <dgm:chMax val="0"/>
          <dgm:bulletEnabled val="1"/>
        </dgm:presLayoutVars>
      </dgm:prSet>
      <dgm:spPr/>
      <dgm:t>
        <a:bodyPr/>
        <a:lstStyle/>
        <a:p>
          <a:endParaRPr lang="tr-TR"/>
        </a:p>
      </dgm:t>
    </dgm:pt>
  </dgm:ptLst>
  <dgm:cxnLst>
    <dgm:cxn modelId="{F0EAE9BF-AD05-4EE1-9B41-B176890DE98E}" srcId="{D9EFA696-4277-429A-A9C9-C0E271CAC355}" destId="{AFA95833-5A5A-45B4-9E42-E3664D4AEA27}" srcOrd="2" destOrd="0" parTransId="{E5D70757-B141-4CF1-AA67-9B588858E67E}" sibTransId="{366C152C-3998-44FF-8FD3-570F750EDB2F}"/>
    <dgm:cxn modelId="{9312A292-A4DA-48F2-8B50-ADF41369848F}" type="presOf" srcId="{D9EFA696-4277-429A-A9C9-C0E271CAC355}" destId="{4428B127-CF48-495A-A3A8-BCEFF804796B}" srcOrd="0" destOrd="0" presId="urn:microsoft.com/office/officeart/2005/8/layout/vList2"/>
    <dgm:cxn modelId="{53A81C38-9D77-4ABA-A818-DA3A55C4B138}" type="presOf" srcId="{0B9F8B88-DE0E-4C87-BFED-2F811D774EB3}" destId="{8698266D-B449-49F0-97E0-E403E538D1A7}" srcOrd="0" destOrd="0" presId="urn:microsoft.com/office/officeart/2005/8/layout/vList2"/>
    <dgm:cxn modelId="{9557FB53-7F34-42A0-A213-0975C1B069D5}" srcId="{D9EFA696-4277-429A-A9C9-C0E271CAC355}" destId="{C660DF7E-DE3A-4612-B1A8-C0D4BD57F582}" srcOrd="0" destOrd="0" parTransId="{3E71A86B-F568-472B-9ADD-A5BD0B95484C}" sibTransId="{0A35E330-D59A-4694-9FFE-D6BF65FB0A03}"/>
    <dgm:cxn modelId="{6078442E-741E-484E-B990-31ABAE0C7181}" type="presOf" srcId="{C2E8A850-4124-4CE5-B6F5-6C933ABBB903}" destId="{B4258E6B-5CEF-4400-AAE6-F05F8F816E4B}" srcOrd="0" destOrd="0" presId="urn:microsoft.com/office/officeart/2005/8/layout/vList2"/>
    <dgm:cxn modelId="{604781A7-F113-4EB2-BCB5-7BAD6DB63BB8}" type="presOf" srcId="{AFA95833-5A5A-45B4-9E42-E3664D4AEA27}" destId="{07188789-BF6A-4FAF-830E-D9F84272D591}" srcOrd="0" destOrd="0" presId="urn:microsoft.com/office/officeart/2005/8/layout/vList2"/>
    <dgm:cxn modelId="{A4E466B0-E979-4EDD-995B-5591940EFEC5}" srcId="{D9EFA696-4277-429A-A9C9-C0E271CAC355}" destId="{0B9F8B88-DE0E-4C87-BFED-2F811D774EB3}" srcOrd="1" destOrd="0" parTransId="{21145D10-29CB-4873-A402-88A4123A0E05}" sibTransId="{0EFEC8E9-2C5B-43F2-8501-555B2208E97A}"/>
    <dgm:cxn modelId="{E2122E4E-51EB-47C0-99D6-C4719197C57F}" type="presOf" srcId="{C660DF7E-DE3A-4612-B1A8-C0D4BD57F582}" destId="{B9882B93-A39C-444B-BE07-8284533D308A}" srcOrd="0" destOrd="0" presId="urn:microsoft.com/office/officeart/2005/8/layout/vList2"/>
    <dgm:cxn modelId="{F7219DAB-6A2F-4663-95EC-1823C4DF84CB}" srcId="{D9EFA696-4277-429A-A9C9-C0E271CAC355}" destId="{C2E8A850-4124-4CE5-B6F5-6C933ABBB903}" srcOrd="3" destOrd="0" parTransId="{FAB2E980-220B-447E-AA1C-4BDF0A3E538B}" sibTransId="{2C544A42-6B34-4818-BA76-9D8AFBC6EB91}"/>
    <dgm:cxn modelId="{67A02986-6F41-458A-BD7F-04E9F0BF2844}" type="presParOf" srcId="{4428B127-CF48-495A-A3A8-BCEFF804796B}" destId="{B9882B93-A39C-444B-BE07-8284533D308A}" srcOrd="0" destOrd="0" presId="urn:microsoft.com/office/officeart/2005/8/layout/vList2"/>
    <dgm:cxn modelId="{3C158768-86FA-4CA8-AFB7-48D0A57C111C}" type="presParOf" srcId="{4428B127-CF48-495A-A3A8-BCEFF804796B}" destId="{BECE18A4-CE4A-4EA1-ABC4-7607B11BB737}" srcOrd="1" destOrd="0" presId="urn:microsoft.com/office/officeart/2005/8/layout/vList2"/>
    <dgm:cxn modelId="{D77819F3-EA87-45E2-BB01-B82A1BD792EC}" type="presParOf" srcId="{4428B127-CF48-495A-A3A8-BCEFF804796B}" destId="{8698266D-B449-49F0-97E0-E403E538D1A7}" srcOrd="2" destOrd="0" presId="urn:microsoft.com/office/officeart/2005/8/layout/vList2"/>
    <dgm:cxn modelId="{C7C819B9-F734-4533-9D9E-EE901F33DF47}" type="presParOf" srcId="{4428B127-CF48-495A-A3A8-BCEFF804796B}" destId="{E3C50E55-46EE-4A35-BDD8-3A5442A6C287}" srcOrd="3" destOrd="0" presId="urn:microsoft.com/office/officeart/2005/8/layout/vList2"/>
    <dgm:cxn modelId="{F4D7C42D-70FA-422C-A2CB-594E2262F62C}" type="presParOf" srcId="{4428B127-CF48-495A-A3A8-BCEFF804796B}" destId="{07188789-BF6A-4FAF-830E-D9F84272D591}" srcOrd="4" destOrd="0" presId="urn:microsoft.com/office/officeart/2005/8/layout/vList2"/>
    <dgm:cxn modelId="{62776C12-E7E8-4CB2-9B44-6FDD793E0AA2}" type="presParOf" srcId="{4428B127-CF48-495A-A3A8-BCEFF804796B}" destId="{DAF5CAE1-4EF1-4876-AC1C-E1F0F020946F}" srcOrd="5" destOrd="0" presId="urn:microsoft.com/office/officeart/2005/8/layout/vList2"/>
    <dgm:cxn modelId="{DB2A7B31-87E9-481E-9EFD-1E80A9FF80E0}" type="presParOf" srcId="{4428B127-CF48-495A-A3A8-BCEFF804796B}" destId="{B4258E6B-5CEF-4400-AAE6-F05F8F816E4B}" srcOrd="6" destOrd="0" presId="urn:microsoft.com/office/officeart/2005/8/layout/vLis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95EA3F-77E9-4996-B769-9CC98E9BA813}" type="doc">
      <dgm:prSet loTypeId="urn:microsoft.com/office/officeart/2005/8/layout/list1" loCatId="list" qsTypeId="urn:microsoft.com/office/officeart/2005/8/quickstyle/simple4" qsCatId="simple" csTypeId="urn:microsoft.com/office/officeart/2005/8/colors/colorful5" csCatId="colorful" phldr="1"/>
      <dgm:spPr/>
      <dgm:t>
        <a:bodyPr/>
        <a:lstStyle/>
        <a:p>
          <a:endParaRPr lang="tr-TR"/>
        </a:p>
      </dgm:t>
    </dgm:pt>
    <dgm:pt modelId="{65B6EE06-B422-4BE8-9978-452CACD4C41C}">
      <dgm:prSet phldrT="[Metin]"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tr-TR" sz="2800" dirty="0" smtClean="0">
              <a:sym typeface="Wingdings" pitchFamily="2" charset="2"/>
            </a:rPr>
            <a:t></a:t>
          </a:r>
          <a:r>
            <a:rPr lang="tr-TR" sz="2800" dirty="0" smtClean="0"/>
            <a:t>Kusması </a:t>
          </a:r>
          <a:r>
            <a:rPr lang="tr-TR" sz="2800" dirty="0" smtClean="0"/>
            <a:t>olan, oral </a:t>
          </a:r>
          <a:r>
            <a:rPr lang="tr-TR" sz="2800" dirty="0" err="1" smtClean="0"/>
            <a:t>tolere</a:t>
          </a:r>
          <a:r>
            <a:rPr lang="tr-TR" sz="2800" dirty="0" smtClean="0"/>
            <a:t> edemeyen hastalara tek doz iv veya im 50 mg/kg doz </a:t>
          </a:r>
          <a:r>
            <a:rPr lang="tr-TR" sz="2800" b="1" dirty="0" err="1" smtClean="0"/>
            <a:t>seftriakson</a:t>
          </a:r>
          <a:r>
            <a:rPr lang="tr-TR" sz="2800" dirty="0" smtClean="0"/>
            <a:t> verilebilir, 24 saatte klinik düzelme görülmüşse, </a:t>
          </a:r>
          <a:r>
            <a:rPr lang="tr-TR" sz="2800" dirty="0" smtClean="0"/>
            <a:t>oral </a:t>
          </a:r>
          <a:r>
            <a:rPr lang="tr-TR" sz="2800" dirty="0" smtClean="0"/>
            <a:t>tedaviye </a:t>
          </a:r>
          <a:r>
            <a:rPr lang="tr-TR" sz="2800" dirty="0" smtClean="0"/>
            <a:t>geçilebilir.</a:t>
          </a:r>
          <a:endParaRPr lang="tr-TR" sz="2800" dirty="0" smtClean="0"/>
        </a:p>
        <a:p>
          <a:pPr marL="0" marR="0" indent="0" algn="just" defTabSz="914400" eaLnBrk="1" fontAlgn="auto" latinLnBrk="0" hangingPunct="1">
            <a:lnSpc>
              <a:spcPct val="100000"/>
            </a:lnSpc>
            <a:spcBef>
              <a:spcPts val="0"/>
            </a:spcBef>
            <a:spcAft>
              <a:spcPts val="0"/>
            </a:spcAft>
            <a:buClrTx/>
            <a:buSzTx/>
            <a:buFontTx/>
            <a:buNone/>
            <a:tabLst/>
            <a:defRPr/>
          </a:pPr>
          <a:endParaRPr lang="tr-TR" sz="2800" dirty="0" smtClean="0"/>
        </a:p>
        <a:p>
          <a:pPr marL="0" marR="0" indent="0" algn="l" defTabSz="914400" eaLnBrk="1" fontAlgn="auto" latinLnBrk="0" hangingPunct="1">
            <a:lnSpc>
              <a:spcPct val="100000"/>
            </a:lnSpc>
            <a:spcBef>
              <a:spcPts val="0"/>
            </a:spcBef>
            <a:spcAft>
              <a:spcPts val="0"/>
            </a:spcAft>
            <a:buClrTx/>
            <a:buSzTx/>
            <a:buFontTx/>
            <a:buNone/>
            <a:tabLst/>
            <a:defRPr/>
          </a:pPr>
          <a:r>
            <a:rPr lang="tr-TR" sz="2800" dirty="0" smtClean="0">
              <a:sym typeface="Wingdings" pitchFamily="2" charset="2"/>
            </a:rPr>
            <a:t></a:t>
          </a:r>
          <a:r>
            <a:rPr lang="tr-TR" sz="2800" dirty="0" smtClean="0"/>
            <a:t>Çocuk </a:t>
          </a:r>
          <a:r>
            <a:rPr lang="tr-TR" sz="2800" dirty="0" smtClean="0"/>
            <a:t>24. saatte hala ateşli veya </a:t>
          </a:r>
          <a:r>
            <a:rPr lang="tr-TR" sz="2800" dirty="0" err="1" smtClean="0"/>
            <a:t>semptomatik</a:t>
          </a:r>
          <a:r>
            <a:rPr lang="tr-TR" sz="2800" dirty="0" smtClean="0"/>
            <a:t> ise oral tedavi öncesi ek </a:t>
          </a:r>
          <a:r>
            <a:rPr lang="tr-TR" sz="2800" dirty="0" err="1" smtClean="0"/>
            <a:t>parenteral</a:t>
          </a:r>
          <a:r>
            <a:rPr lang="tr-TR" sz="2800" dirty="0" smtClean="0"/>
            <a:t> doz gerekebilir.</a:t>
          </a:r>
          <a:endParaRPr lang="tr-TR" sz="2800" b="1" dirty="0"/>
        </a:p>
      </dgm:t>
    </dgm:pt>
    <dgm:pt modelId="{00BD3207-8602-4C15-A6CB-AE1873561A7E}" type="parTrans" cxnId="{0793D7A5-4CAE-4E50-AFF3-0724F92D5485}">
      <dgm:prSet/>
      <dgm:spPr/>
      <dgm:t>
        <a:bodyPr/>
        <a:lstStyle/>
        <a:p>
          <a:endParaRPr lang="tr-TR"/>
        </a:p>
      </dgm:t>
    </dgm:pt>
    <dgm:pt modelId="{CEA603A2-1224-4159-8C4A-5F16CD1F8F76}" type="sibTrans" cxnId="{0793D7A5-4CAE-4E50-AFF3-0724F92D5485}">
      <dgm:prSet/>
      <dgm:spPr/>
      <dgm:t>
        <a:bodyPr/>
        <a:lstStyle/>
        <a:p>
          <a:endParaRPr lang="tr-TR"/>
        </a:p>
      </dgm:t>
    </dgm:pt>
    <dgm:pt modelId="{761D3BC7-F76D-4921-A25A-A614604E8F03}" type="pres">
      <dgm:prSet presAssocID="{5395EA3F-77E9-4996-B769-9CC98E9BA813}" presName="linear" presStyleCnt="0">
        <dgm:presLayoutVars>
          <dgm:dir/>
          <dgm:animLvl val="lvl"/>
          <dgm:resizeHandles val="exact"/>
        </dgm:presLayoutVars>
      </dgm:prSet>
      <dgm:spPr/>
      <dgm:t>
        <a:bodyPr/>
        <a:lstStyle/>
        <a:p>
          <a:endParaRPr lang="en-US"/>
        </a:p>
      </dgm:t>
    </dgm:pt>
    <dgm:pt modelId="{44ACE12E-0FA0-4E38-A3FD-0A6752206905}" type="pres">
      <dgm:prSet presAssocID="{65B6EE06-B422-4BE8-9978-452CACD4C41C}" presName="parentLin" presStyleCnt="0"/>
      <dgm:spPr/>
      <dgm:t>
        <a:bodyPr/>
        <a:lstStyle/>
        <a:p>
          <a:endParaRPr lang="tr-TR"/>
        </a:p>
      </dgm:t>
    </dgm:pt>
    <dgm:pt modelId="{BB911044-EE83-4E87-8992-AEE2FAD17B32}" type="pres">
      <dgm:prSet presAssocID="{65B6EE06-B422-4BE8-9978-452CACD4C41C}" presName="parentLeftMargin" presStyleLbl="node1" presStyleIdx="0" presStyleCnt="1"/>
      <dgm:spPr/>
      <dgm:t>
        <a:bodyPr/>
        <a:lstStyle/>
        <a:p>
          <a:endParaRPr lang="en-US"/>
        </a:p>
      </dgm:t>
    </dgm:pt>
    <dgm:pt modelId="{05DCE52F-1790-4336-A637-7FE7A248D797}" type="pres">
      <dgm:prSet presAssocID="{65B6EE06-B422-4BE8-9978-452CACD4C41C}" presName="parentText" presStyleLbl="node1" presStyleIdx="0" presStyleCnt="1" custScaleX="127352" custScaleY="225157" custLinFactNeighborX="3123" custLinFactNeighborY="-38">
        <dgm:presLayoutVars>
          <dgm:chMax val="0"/>
          <dgm:bulletEnabled val="1"/>
        </dgm:presLayoutVars>
      </dgm:prSet>
      <dgm:spPr/>
      <dgm:t>
        <a:bodyPr/>
        <a:lstStyle/>
        <a:p>
          <a:endParaRPr lang="tr-TR"/>
        </a:p>
      </dgm:t>
    </dgm:pt>
    <dgm:pt modelId="{B4DBDB15-AE2F-4B04-B5C4-8FD2E24BD7E8}" type="pres">
      <dgm:prSet presAssocID="{65B6EE06-B422-4BE8-9978-452CACD4C41C}" presName="negativeSpace" presStyleCnt="0"/>
      <dgm:spPr/>
      <dgm:t>
        <a:bodyPr/>
        <a:lstStyle/>
        <a:p>
          <a:endParaRPr lang="tr-TR"/>
        </a:p>
      </dgm:t>
    </dgm:pt>
    <dgm:pt modelId="{35F5C44B-509B-4A31-ACBF-4A3E8B3E4D45}" type="pres">
      <dgm:prSet presAssocID="{65B6EE06-B422-4BE8-9978-452CACD4C41C}" presName="childText" presStyleLbl="conFgAcc1" presStyleIdx="0" presStyleCnt="1" custScaleX="70419" custScaleY="24750" custLinFactNeighborX="13519" custLinFactNeighborY="3701">
        <dgm:presLayoutVars>
          <dgm:bulletEnabled val="1"/>
        </dgm:presLayoutVars>
      </dgm:prSet>
      <dgm:spPr/>
      <dgm:t>
        <a:bodyPr/>
        <a:lstStyle/>
        <a:p>
          <a:endParaRPr lang="tr-TR"/>
        </a:p>
      </dgm:t>
    </dgm:pt>
  </dgm:ptLst>
  <dgm:cxnLst>
    <dgm:cxn modelId="{5E047268-886D-4D24-802A-7895CAB6EAD2}" type="presOf" srcId="{65B6EE06-B422-4BE8-9978-452CACD4C41C}" destId="{05DCE52F-1790-4336-A637-7FE7A248D797}" srcOrd="1" destOrd="0" presId="urn:microsoft.com/office/officeart/2005/8/layout/list1"/>
    <dgm:cxn modelId="{C2DA1E1F-6D74-4182-BD11-DD8AAC0B4173}" type="presOf" srcId="{5395EA3F-77E9-4996-B769-9CC98E9BA813}" destId="{761D3BC7-F76D-4921-A25A-A614604E8F03}" srcOrd="0" destOrd="0" presId="urn:microsoft.com/office/officeart/2005/8/layout/list1"/>
    <dgm:cxn modelId="{1FD84BA6-DC25-4841-B6F1-20CABD661846}" type="presOf" srcId="{65B6EE06-B422-4BE8-9978-452CACD4C41C}" destId="{BB911044-EE83-4E87-8992-AEE2FAD17B32}" srcOrd="0" destOrd="0" presId="urn:microsoft.com/office/officeart/2005/8/layout/list1"/>
    <dgm:cxn modelId="{0793D7A5-4CAE-4E50-AFF3-0724F92D5485}" srcId="{5395EA3F-77E9-4996-B769-9CC98E9BA813}" destId="{65B6EE06-B422-4BE8-9978-452CACD4C41C}" srcOrd="0" destOrd="0" parTransId="{00BD3207-8602-4C15-A6CB-AE1873561A7E}" sibTransId="{CEA603A2-1224-4159-8C4A-5F16CD1F8F76}"/>
    <dgm:cxn modelId="{F317FEE4-2728-4105-8181-8B6F37C6EDB8}" type="presParOf" srcId="{761D3BC7-F76D-4921-A25A-A614604E8F03}" destId="{44ACE12E-0FA0-4E38-A3FD-0A6752206905}" srcOrd="0" destOrd="0" presId="urn:microsoft.com/office/officeart/2005/8/layout/list1"/>
    <dgm:cxn modelId="{9FFEA1E6-7F81-4817-AE68-D6B018ACEF4B}" type="presParOf" srcId="{44ACE12E-0FA0-4E38-A3FD-0A6752206905}" destId="{BB911044-EE83-4E87-8992-AEE2FAD17B32}" srcOrd="0" destOrd="0" presId="urn:microsoft.com/office/officeart/2005/8/layout/list1"/>
    <dgm:cxn modelId="{ADC5B55B-E689-4516-8CD8-939E4F9650D5}" type="presParOf" srcId="{44ACE12E-0FA0-4E38-A3FD-0A6752206905}" destId="{05DCE52F-1790-4336-A637-7FE7A248D797}" srcOrd="1" destOrd="0" presId="urn:microsoft.com/office/officeart/2005/8/layout/list1"/>
    <dgm:cxn modelId="{20FF6A3D-895A-47B4-8C4E-C00FE7261B09}" type="presParOf" srcId="{761D3BC7-F76D-4921-A25A-A614604E8F03}" destId="{B4DBDB15-AE2F-4B04-B5C4-8FD2E24BD7E8}" srcOrd="1" destOrd="0" presId="urn:microsoft.com/office/officeart/2005/8/layout/list1"/>
    <dgm:cxn modelId="{58EDB4A9-98DA-4205-B299-DC9FB367DE0C}" type="presParOf" srcId="{761D3BC7-F76D-4921-A25A-A614604E8F03}" destId="{35F5C44B-509B-4A31-ACBF-4A3E8B3E4D45}" srcOrd="2" destOrd="0" presId="urn:microsoft.com/office/officeart/2005/8/layout/list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5E5C876-850A-604D-B948-471078A564ED}">
      <dsp:nvSpPr>
        <dsp:cNvPr id="0" name=""/>
        <dsp:cNvSpPr/>
      </dsp:nvSpPr>
      <dsp:spPr>
        <a:xfrm rot="5400000">
          <a:off x="3995228" y="-1327596"/>
          <a:ext cx="1410906" cy="4424171"/>
        </a:xfrm>
        <a:prstGeom prst="round2SameRect">
          <a:avLst/>
        </a:prstGeom>
        <a:solidFill>
          <a:schemeClr val="accent6">
            <a:lumMod val="40000"/>
            <a:lumOff val="6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28600" lvl="1" indent="-228600" algn="l" defTabSz="889000">
            <a:lnSpc>
              <a:spcPct val="90000"/>
            </a:lnSpc>
            <a:spcBef>
              <a:spcPct val="0"/>
            </a:spcBef>
            <a:spcAft>
              <a:spcPct val="15000"/>
            </a:spcAft>
            <a:buChar char="••"/>
          </a:pPr>
          <a:r>
            <a:rPr lang="tr-TR" sz="2000" kern="1200" dirty="0" smtClean="0">
              <a:solidFill>
                <a:schemeClr val="tx1"/>
              </a:solidFill>
            </a:rPr>
            <a:t>Nazal semptomlar (ant veya post nazal akıntı, </a:t>
          </a:r>
          <a:r>
            <a:rPr lang="tr-TR" sz="2000" kern="1200" dirty="0" err="1" smtClean="0">
              <a:solidFill>
                <a:schemeClr val="tx1"/>
              </a:solidFill>
            </a:rPr>
            <a:t>obstruksiyon</a:t>
          </a:r>
          <a:r>
            <a:rPr lang="tr-TR" sz="2000" kern="1200" dirty="0" smtClean="0">
              <a:solidFill>
                <a:schemeClr val="tx1"/>
              </a:solidFill>
            </a:rPr>
            <a:t> ve/veya </a:t>
          </a:r>
          <a:r>
            <a:rPr lang="tr-TR" sz="2000" kern="1200" dirty="0" err="1" smtClean="0">
              <a:solidFill>
                <a:schemeClr val="tx1"/>
              </a:solidFill>
            </a:rPr>
            <a:t>konjesyon</a:t>
          </a:r>
          <a:r>
            <a:rPr lang="tr-TR" sz="2000" kern="1200" dirty="0" smtClean="0">
              <a:solidFill>
                <a:schemeClr val="tx1"/>
              </a:solidFill>
            </a:rPr>
            <a:t>)</a:t>
          </a:r>
          <a:r>
            <a:rPr lang="en-US" sz="2000" kern="1200" dirty="0" smtClean="0">
              <a:solidFill>
                <a:schemeClr val="tx1"/>
              </a:solidFill>
            </a:rPr>
            <a:t>, </a:t>
          </a:r>
          <a:r>
            <a:rPr lang="en-US" sz="2000" kern="1200" dirty="0" err="1" smtClean="0">
              <a:solidFill>
                <a:schemeClr val="tx1"/>
              </a:solidFill>
            </a:rPr>
            <a:t>öksürük</a:t>
          </a:r>
          <a:r>
            <a:rPr lang="en-US" sz="2000" kern="1200" dirty="0" smtClean="0">
              <a:solidFill>
                <a:schemeClr val="tx1"/>
              </a:solidFill>
            </a:rPr>
            <a:t> </a:t>
          </a:r>
          <a:r>
            <a:rPr lang="en-US" sz="2000" kern="1200" dirty="0" err="1" smtClean="0">
              <a:solidFill>
                <a:schemeClr val="tx1"/>
              </a:solidFill>
            </a:rPr>
            <a:t>veya</a:t>
          </a:r>
          <a:r>
            <a:rPr lang="en-US" sz="2000" kern="1200" dirty="0" smtClean="0">
              <a:solidFill>
                <a:schemeClr val="tx1"/>
              </a:solidFill>
            </a:rPr>
            <a:t> her</a:t>
          </a:r>
          <a:r>
            <a:rPr lang="tr-TR" sz="2000" kern="1200" dirty="0" smtClean="0">
              <a:solidFill>
                <a:schemeClr val="tx1"/>
              </a:solidFill>
            </a:rPr>
            <a:t> </a:t>
          </a:r>
          <a:r>
            <a:rPr lang="en-US" sz="2000" kern="1200" dirty="0" err="1" smtClean="0">
              <a:solidFill>
                <a:schemeClr val="tx1"/>
              </a:solidFill>
            </a:rPr>
            <a:t>ikisinin</a:t>
          </a:r>
          <a:r>
            <a:rPr lang="en-US" sz="2000" kern="1200" dirty="0" smtClean="0">
              <a:solidFill>
                <a:schemeClr val="tx1"/>
              </a:solidFill>
            </a:rPr>
            <a:t> &gt;10 </a:t>
          </a:r>
          <a:r>
            <a:rPr lang="en-US" sz="2000" kern="1200" dirty="0" err="1" smtClean="0">
              <a:solidFill>
                <a:schemeClr val="tx1"/>
              </a:solidFill>
            </a:rPr>
            <a:t>gün</a:t>
          </a:r>
          <a:r>
            <a:rPr lang="en-US" sz="2000" kern="1200" dirty="0" smtClean="0">
              <a:solidFill>
                <a:schemeClr val="tx1"/>
              </a:solidFill>
            </a:rPr>
            <a:t> </a:t>
          </a:r>
          <a:r>
            <a:rPr lang="en-US" sz="2000" kern="1200" dirty="0" err="1" smtClean="0">
              <a:solidFill>
                <a:schemeClr val="tx1"/>
              </a:solidFill>
            </a:rPr>
            <a:t>sürmesi</a:t>
          </a:r>
          <a:r>
            <a:rPr lang="en-US" sz="2000" kern="1200" dirty="0" smtClean="0">
              <a:solidFill>
                <a:schemeClr val="tx1"/>
              </a:solidFill>
            </a:rPr>
            <a:t> </a:t>
          </a:r>
          <a:r>
            <a:rPr lang="en-US" sz="2000" kern="1200" dirty="0" err="1" smtClean="0">
              <a:solidFill>
                <a:schemeClr val="tx1"/>
              </a:solidFill>
            </a:rPr>
            <a:t>ve</a:t>
          </a:r>
          <a:r>
            <a:rPr lang="en-US" sz="2000" kern="1200" dirty="0" smtClean="0">
              <a:solidFill>
                <a:schemeClr val="tx1"/>
              </a:solidFill>
            </a:rPr>
            <a:t> </a:t>
          </a:r>
          <a:r>
            <a:rPr lang="en-US" sz="2000" kern="1200" dirty="0" err="1" smtClean="0">
              <a:solidFill>
                <a:schemeClr val="tx1"/>
              </a:solidFill>
            </a:rPr>
            <a:t>düzelme</a:t>
          </a:r>
          <a:r>
            <a:rPr lang="tr-TR" sz="2000" kern="1200" dirty="0" smtClean="0">
              <a:solidFill>
                <a:schemeClr val="tx1"/>
              </a:solidFill>
            </a:rPr>
            <a:t> olmaksızın devam et</a:t>
          </a:r>
          <a:r>
            <a:rPr lang="en-US" sz="2000" kern="1200" dirty="0" err="1" smtClean="0">
              <a:solidFill>
                <a:schemeClr val="tx1"/>
              </a:solidFill>
            </a:rPr>
            <a:t>mesi</a:t>
          </a:r>
          <a:endParaRPr lang="en-US" sz="2000" kern="1200" dirty="0">
            <a:solidFill>
              <a:schemeClr val="tx1"/>
            </a:solidFill>
          </a:endParaRPr>
        </a:p>
      </dsp:txBody>
      <dsp:txXfrm rot="5400000">
        <a:off x="3995228" y="-1327596"/>
        <a:ext cx="1410906" cy="4424171"/>
      </dsp:txXfrm>
    </dsp:sp>
    <dsp:sp modelId="{0A300B12-ECE1-0344-9049-2B03B634FFEB}">
      <dsp:nvSpPr>
        <dsp:cNvPr id="0" name=""/>
        <dsp:cNvSpPr/>
      </dsp:nvSpPr>
      <dsp:spPr>
        <a:xfrm>
          <a:off x="0" y="2672"/>
          <a:ext cx="2488596" cy="1763633"/>
        </a:xfrm>
        <a:prstGeom prst="roundRect">
          <a:avLst/>
        </a:prstGeom>
        <a:solidFill>
          <a:schemeClr val="accent3">
            <a:lumMod val="75000"/>
          </a:schemeClr>
        </a:solidFill>
        <a:ln>
          <a:noFill/>
        </a:ln>
        <a:effectLst>
          <a:outerShdw blurRad="63500" dist="38100" dir="81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err="1" smtClean="0"/>
            <a:t>Persistan</a:t>
          </a:r>
          <a:r>
            <a:rPr lang="en-US" sz="3200" kern="1200" dirty="0" smtClean="0"/>
            <a:t> </a:t>
          </a:r>
          <a:r>
            <a:rPr lang="en-US" sz="3200" kern="1200" dirty="0" err="1" smtClean="0"/>
            <a:t>semptomlar</a:t>
          </a:r>
          <a:endParaRPr lang="en-US" sz="3200" kern="1200" dirty="0"/>
        </a:p>
      </dsp:txBody>
      <dsp:txXfrm>
        <a:off x="0" y="2672"/>
        <a:ext cx="2488596" cy="1763633"/>
      </dsp:txXfrm>
    </dsp:sp>
    <dsp:sp modelId="{51A6D7EA-0A8A-6D42-8399-B18EF4995A35}">
      <dsp:nvSpPr>
        <dsp:cNvPr id="0" name=""/>
        <dsp:cNvSpPr/>
      </dsp:nvSpPr>
      <dsp:spPr>
        <a:xfrm rot="5400000">
          <a:off x="3995228" y="524218"/>
          <a:ext cx="1410906" cy="4424171"/>
        </a:xfrm>
        <a:prstGeom prst="round2SameRect">
          <a:avLst/>
        </a:prstGeom>
        <a:solidFill>
          <a:schemeClr val="accent6">
            <a:lumMod val="40000"/>
            <a:lumOff val="6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dirty="0" err="1" smtClean="0">
              <a:solidFill>
                <a:schemeClr val="tx1"/>
              </a:solidFill>
            </a:rPr>
            <a:t>Yüksek</a:t>
          </a:r>
          <a:r>
            <a:rPr lang="en-US" sz="2100" kern="1200" dirty="0" smtClean="0">
              <a:solidFill>
                <a:schemeClr val="tx1"/>
              </a:solidFill>
            </a:rPr>
            <a:t> </a:t>
          </a:r>
          <a:r>
            <a:rPr lang="en-US" sz="2100" kern="1200" dirty="0" err="1" smtClean="0">
              <a:solidFill>
                <a:schemeClr val="tx1"/>
              </a:solidFill>
            </a:rPr>
            <a:t>ateş</a:t>
          </a:r>
          <a:r>
            <a:rPr lang="en-US" sz="2100" kern="1200" dirty="0" smtClean="0">
              <a:solidFill>
                <a:schemeClr val="tx1"/>
              </a:solidFill>
            </a:rPr>
            <a:t> (39</a:t>
          </a:r>
          <a:r>
            <a:rPr lang="tr-TR" sz="2100" kern="1200" dirty="0" smtClean="0">
              <a:solidFill>
                <a:schemeClr val="tx1"/>
              </a:solidFill>
            </a:rPr>
            <a:t> </a:t>
          </a:r>
          <a:r>
            <a:rPr lang="en-US" sz="2100" kern="1200" baseline="30000" dirty="0" err="1" smtClean="0">
              <a:solidFill>
                <a:schemeClr val="tx1"/>
              </a:solidFill>
            </a:rPr>
            <a:t>o</a:t>
          </a:r>
          <a:r>
            <a:rPr lang="en-US" sz="2100" kern="1200" dirty="0" err="1" smtClean="0">
              <a:solidFill>
                <a:schemeClr val="tx1"/>
              </a:solidFill>
            </a:rPr>
            <a:t>C</a:t>
          </a:r>
          <a:r>
            <a:rPr lang="en-US" sz="2100" kern="1200" dirty="0" smtClean="0">
              <a:solidFill>
                <a:schemeClr val="tx1"/>
              </a:solidFill>
            </a:rPr>
            <a:t>) ve </a:t>
          </a:r>
          <a:r>
            <a:rPr lang="en-US" sz="2100" kern="1200" dirty="0" err="1" smtClean="0">
              <a:solidFill>
                <a:schemeClr val="tx1"/>
              </a:solidFill>
            </a:rPr>
            <a:t>pürülan</a:t>
          </a:r>
          <a:r>
            <a:rPr lang="en-US" sz="2100" kern="1200" dirty="0" smtClean="0">
              <a:solidFill>
                <a:schemeClr val="tx1"/>
              </a:solidFill>
            </a:rPr>
            <a:t> </a:t>
          </a:r>
          <a:r>
            <a:rPr lang="en-US" sz="2100" kern="1200" dirty="0" err="1" smtClean="0">
              <a:solidFill>
                <a:schemeClr val="tx1"/>
              </a:solidFill>
            </a:rPr>
            <a:t>nazal</a:t>
          </a:r>
          <a:r>
            <a:rPr lang="en-US" sz="2100" kern="1200" dirty="0" smtClean="0">
              <a:solidFill>
                <a:schemeClr val="tx1"/>
              </a:solidFill>
            </a:rPr>
            <a:t> </a:t>
          </a:r>
          <a:r>
            <a:rPr lang="en-US" sz="2100" kern="1200" dirty="0" err="1" smtClean="0">
              <a:solidFill>
                <a:schemeClr val="tx1"/>
              </a:solidFill>
            </a:rPr>
            <a:t>akıntının</a:t>
          </a:r>
          <a:r>
            <a:rPr lang="en-US" sz="2100" kern="1200" dirty="0" smtClean="0">
              <a:solidFill>
                <a:schemeClr val="tx1"/>
              </a:solidFill>
            </a:rPr>
            <a:t> </a:t>
          </a:r>
          <a:r>
            <a:rPr lang="en-US" sz="2100" kern="1200" dirty="0" err="1" smtClean="0">
              <a:solidFill>
                <a:schemeClr val="tx1"/>
              </a:solidFill>
            </a:rPr>
            <a:t>birlikte</a:t>
          </a:r>
          <a:r>
            <a:rPr lang="en-US" sz="2100" kern="1200" dirty="0" smtClean="0">
              <a:solidFill>
                <a:schemeClr val="tx1"/>
              </a:solidFill>
            </a:rPr>
            <a:t> &gt;3 </a:t>
          </a:r>
          <a:r>
            <a:rPr lang="en-US" sz="2100" kern="1200" dirty="0" err="1" smtClean="0">
              <a:solidFill>
                <a:schemeClr val="tx1"/>
              </a:solidFill>
            </a:rPr>
            <a:t>gün</a:t>
          </a:r>
          <a:endParaRPr lang="en-US" sz="2100" kern="1200" dirty="0">
            <a:solidFill>
              <a:schemeClr val="tx1"/>
            </a:solidFill>
          </a:endParaRPr>
        </a:p>
        <a:p>
          <a:pPr marL="228600" lvl="1" indent="-228600" algn="l" defTabSz="933450">
            <a:lnSpc>
              <a:spcPct val="90000"/>
            </a:lnSpc>
            <a:spcBef>
              <a:spcPct val="0"/>
            </a:spcBef>
            <a:spcAft>
              <a:spcPct val="15000"/>
            </a:spcAft>
            <a:buChar char="••"/>
          </a:pPr>
          <a:r>
            <a:rPr lang="tr-TR" sz="2100" kern="1200" dirty="0" smtClean="0">
              <a:solidFill>
                <a:srgbClr val="FF0000"/>
              </a:solidFill>
            </a:rPr>
            <a:t>ERİŞKİNDE </a:t>
          </a:r>
          <a:r>
            <a:rPr lang="tr-TR" sz="2100" kern="1200" dirty="0" smtClean="0">
              <a:solidFill>
                <a:schemeClr val="tx1"/>
              </a:solidFill>
            </a:rPr>
            <a:t>Yüz ağrısı</a:t>
          </a:r>
          <a:endParaRPr lang="en-US" sz="2100" kern="1200" dirty="0">
            <a:solidFill>
              <a:schemeClr val="tx1"/>
            </a:solidFill>
          </a:endParaRPr>
        </a:p>
      </dsp:txBody>
      <dsp:txXfrm rot="5400000">
        <a:off x="3995228" y="524218"/>
        <a:ext cx="1410906" cy="4424171"/>
      </dsp:txXfrm>
    </dsp:sp>
    <dsp:sp modelId="{E5549232-B07B-CA4D-B6C7-8B42D5706112}">
      <dsp:nvSpPr>
        <dsp:cNvPr id="0" name=""/>
        <dsp:cNvSpPr/>
      </dsp:nvSpPr>
      <dsp:spPr>
        <a:xfrm>
          <a:off x="0" y="1854487"/>
          <a:ext cx="2488596" cy="1763633"/>
        </a:xfrm>
        <a:prstGeom prst="roundRect">
          <a:avLst/>
        </a:prstGeom>
        <a:solidFill>
          <a:schemeClr val="accent3">
            <a:lumMod val="75000"/>
          </a:schemeClr>
        </a:solidFill>
        <a:ln>
          <a:noFill/>
        </a:ln>
        <a:effectLst>
          <a:outerShdw blurRad="63500" dist="38100" dir="81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err="1" smtClean="0"/>
            <a:t>Ciddi</a:t>
          </a:r>
          <a:r>
            <a:rPr lang="en-US" sz="3200" kern="1200" dirty="0" smtClean="0"/>
            <a:t> </a:t>
          </a:r>
          <a:r>
            <a:rPr lang="en-US" sz="3200" kern="1200" dirty="0" err="1" smtClean="0"/>
            <a:t>semptomlar</a:t>
          </a:r>
          <a:endParaRPr lang="en-US" sz="3200" kern="1200" dirty="0"/>
        </a:p>
      </dsp:txBody>
      <dsp:txXfrm>
        <a:off x="0" y="1854487"/>
        <a:ext cx="2488596" cy="1763633"/>
      </dsp:txXfrm>
    </dsp:sp>
    <dsp:sp modelId="{04DAD9F7-BBED-4441-8C56-F084CBB04523}">
      <dsp:nvSpPr>
        <dsp:cNvPr id="0" name=""/>
        <dsp:cNvSpPr/>
      </dsp:nvSpPr>
      <dsp:spPr>
        <a:xfrm rot="5400000">
          <a:off x="3995228" y="2376033"/>
          <a:ext cx="1410906" cy="4424171"/>
        </a:xfrm>
        <a:prstGeom prst="round2SameRect">
          <a:avLst/>
        </a:prstGeom>
        <a:solidFill>
          <a:schemeClr val="accent6">
            <a:lumMod val="40000"/>
            <a:lumOff val="60000"/>
            <a:alpha val="9000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tr-TR" sz="2100" kern="1200" dirty="0" smtClean="0">
              <a:solidFill>
                <a:schemeClr val="tx1"/>
              </a:solidFill>
            </a:rPr>
            <a:t>Başlangıçtaki düzelmeyi takiben 5-6 gün sonra ateş, burun akıntısı veya öksürük semptomlarının kötüleşmesi veya  yeniden başlaması</a:t>
          </a:r>
          <a:endParaRPr lang="en-US" sz="2100" kern="1200" dirty="0">
            <a:solidFill>
              <a:schemeClr val="tx1"/>
            </a:solidFill>
          </a:endParaRPr>
        </a:p>
      </dsp:txBody>
      <dsp:txXfrm rot="5400000">
        <a:off x="3995228" y="2376033"/>
        <a:ext cx="1410906" cy="4424171"/>
      </dsp:txXfrm>
    </dsp:sp>
    <dsp:sp modelId="{B09B1F8E-3169-5541-A2CF-4902DBBACD9F}">
      <dsp:nvSpPr>
        <dsp:cNvPr id="0" name=""/>
        <dsp:cNvSpPr/>
      </dsp:nvSpPr>
      <dsp:spPr>
        <a:xfrm>
          <a:off x="0" y="3706302"/>
          <a:ext cx="2488596" cy="1763633"/>
        </a:xfrm>
        <a:prstGeom prst="roundRect">
          <a:avLst/>
        </a:prstGeom>
        <a:solidFill>
          <a:schemeClr val="accent3">
            <a:lumMod val="75000"/>
          </a:schemeClr>
        </a:solidFill>
        <a:ln>
          <a:noFill/>
        </a:ln>
        <a:effectLst>
          <a:outerShdw blurRad="63500" dist="38100" dir="81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err="1" smtClean="0"/>
            <a:t>Kötüleşen</a:t>
          </a:r>
          <a:r>
            <a:rPr lang="en-US" sz="3200" kern="1200" dirty="0" smtClean="0"/>
            <a:t> </a:t>
          </a:r>
          <a:r>
            <a:rPr lang="en-US" sz="3200" kern="1200" dirty="0" err="1" smtClean="0"/>
            <a:t>semptomlar</a:t>
          </a:r>
          <a:endParaRPr lang="en-US" sz="3200" kern="1200" dirty="0"/>
        </a:p>
      </dsp:txBody>
      <dsp:txXfrm>
        <a:off x="0" y="3706302"/>
        <a:ext cx="2488596" cy="176363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882B93-A39C-444B-BE07-8284533D308A}">
      <dsp:nvSpPr>
        <dsp:cNvPr id="0" name=""/>
        <dsp:cNvSpPr/>
      </dsp:nvSpPr>
      <dsp:spPr>
        <a:xfrm>
          <a:off x="0" y="0"/>
          <a:ext cx="8064896" cy="1213966"/>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tr-TR" sz="2400" kern="1200" smtClean="0"/>
            <a:t>Klinisyen akut bakteriyel sinüzitte antibiyotik tedavisine karar verdiğinde ilk tedavi olarak amoksisilin veya amok-klavulanat başlamalıdır. (Kanıt düzeyi: B, önerilir.)</a:t>
          </a:r>
          <a:endParaRPr lang="tr-TR" sz="2400" b="1" kern="1200" dirty="0"/>
        </a:p>
      </dsp:txBody>
      <dsp:txXfrm>
        <a:off x="0" y="0"/>
        <a:ext cx="8064896" cy="1213966"/>
      </dsp:txXfrm>
    </dsp:sp>
    <dsp:sp modelId="{8698266D-B449-49F0-97E0-E403E538D1A7}">
      <dsp:nvSpPr>
        <dsp:cNvPr id="0" name=""/>
        <dsp:cNvSpPr/>
      </dsp:nvSpPr>
      <dsp:spPr>
        <a:xfrm>
          <a:off x="0" y="1227752"/>
          <a:ext cx="8064896" cy="1213966"/>
        </a:xfrm>
        <a:prstGeom prst="roundRect">
          <a:avLst/>
        </a:prstGeom>
        <a:gradFill rotWithShape="0">
          <a:gsLst>
            <a:gs pos="0">
              <a:schemeClr val="accent5">
                <a:hueOff val="-1673522"/>
                <a:satOff val="13698"/>
                <a:lumOff val="-2222"/>
                <a:alphaOff val="0"/>
                <a:tint val="50000"/>
                <a:satMod val="300000"/>
              </a:schemeClr>
            </a:gs>
            <a:gs pos="35000">
              <a:schemeClr val="accent5">
                <a:hueOff val="-1673522"/>
                <a:satOff val="13698"/>
                <a:lumOff val="-2222"/>
                <a:alphaOff val="0"/>
                <a:tint val="37000"/>
                <a:satMod val="300000"/>
              </a:schemeClr>
            </a:gs>
            <a:gs pos="100000">
              <a:schemeClr val="accent5">
                <a:hueOff val="-1673522"/>
                <a:satOff val="13698"/>
                <a:lumOff val="-222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tr-TR" sz="2400" kern="1200" smtClean="0"/>
            <a:t>Amoksisilin standart doz: 45 mg/kg/gün, iki dozda</a:t>
          </a:r>
          <a:endParaRPr lang="tr-TR" sz="2400" kern="1200" dirty="0"/>
        </a:p>
      </dsp:txBody>
      <dsp:txXfrm>
        <a:off x="0" y="1227752"/>
        <a:ext cx="8064896" cy="1213966"/>
      </dsp:txXfrm>
    </dsp:sp>
    <dsp:sp modelId="{07188789-BF6A-4FAF-830E-D9F84272D591}">
      <dsp:nvSpPr>
        <dsp:cNvPr id="0" name=""/>
        <dsp:cNvSpPr/>
      </dsp:nvSpPr>
      <dsp:spPr>
        <a:xfrm>
          <a:off x="0" y="2454825"/>
          <a:ext cx="8064896" cy="1213966"/>
        </a:xfrm>
        <a:prstGeom prst="roundRect">
          <a:avLst/>
        </a:prstGeom>
        <a:gradFill rotWithShape="0">
          <a:gsLst>
            <a:gs pos="0">
              <a:schemeClr val="accent5">
                <a:hueOff val="-3347044"/>
                <a:satOff val="27395"/>
                <a:lumOff val="-4444"/>
                <a:alphaOff val="0"/>
                <a:tint val="50000"/>
                <a:satMod val="300000"/>
              </a:schemeClr>
            </a:gs>
            <a:gs pos="35000">
              <a:schemeClr val="accent5">
                <a:hueOff val="-3347044"/>
                <a:satOff val="27395"/>
                <a:lumOff val="-4444"/>
                <a:alphaOff val="0"/>
                <a:tint val="37000"/>
                <a:satMod val="300000"/>
              </a:schemeClr>
            </a:gs>
            <a:gs pos="100000">
              <a:schemeClr val="accent5">
                <a:hueOff val="-3347044"/>
                <a:satOff val="27395"/>
                <a:lumOff val="-4444"/>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tr-TR" sz="2400" b="1" kern="1200" smtClean="0"/>
            <a:t>Dirençli </a:t>
          </a:r>
          <a:r>
            <a:rPr lang="tr-TR" sz="2400" b="1" i="1" kern="1200" smtClean="0"/>
            <a:t>S pneumoniae </a:t>
          </a:r>
          <a:r>
            <a:rPr lang="tr-TR" sz="2400" b="1" kern="1200" smtClean="0"/>
            <a:t>prevalansı </a:t>
          </a:r>
          <a:r>
            <a:rPr lang="tr-TR" sz="2400" kern="1200" smtClean="0"/>
            <a:t>yüksek olan bölgelerde (&gt; % 10 orta ve yüksek direnç dahil) tedavi yüksek doz amoksisilin </a:t>
          </a:r>
          <a:r>
            <a:rPr lang="tr-TR" sz="2400" b="1" kern="1200" smtClean="0"/>
            <a:t>80-90 mg/kg/gün </a:t>
          </a:r>
          <a:r>
            <a:rPr lang="tr-TR" sz="2400" kern="1200" smtClean="0"/>
            <a:t>iki dozda (max 2 gr/doz)</a:t>
          </a:r>
          <a:endParaRPr lang="tr-TR" sz="2400" kern="1200" dirty="0"/>
        </a:p>
      </dsp:txBody>
      <dsp:txXfrm>
        <a:off x="0" y="2454825"/>
        <a:ext cx="8064896" cy="1213966"/>
      </dsp:txXfrm>
    </dsp:sp>
    <dsp:sp modelId="{B4258E6B-5CEF-4400-AAE6-F05F8F816E4B}">
      <dsp:nvSpPr>
        <dsp:cNvPr id="0" name=""/>
        <dsp:cNvSpPr/>
      </dsp:nvSpPr>
      <dsp:spPr>
        <a:xfrm>
          <a:off x="0" y="3682577"/>
          <a:ext cx="8064896" cy="1213966"/>
        </a:xfrm>
        <a:prstGeom prst="roundRect">
          <a:avLst/>
        </a:prstGeom>
        <a:gradFill rotWithShape="0">
          <a:gsLst>
            <a:gs pos="0">
              <a:schemeClr val="accent5">
                <a:hueOff val="-5020566"/>
                <a:satOff val="41093"/>
                <a:lumOff val="-6666"/>
                <a:alphaOff val="0"/>
                <a:tint val="50000"/>
                <a:satMod val="300000"/>
              </a:schemeClr>
            </a:gs>
            <a:gs pos="35000">
              <a:schemeClr val="accent5">
                <a:hueOff val="-5020566"/>
                <a:satOff val="41093"/>
                <a:lumOff val="-6666"/>
                <a:alphaOff val="0"/>
                <a:tint val="37000"/>
                <a:satMod val="300000"/>
              </a:schemeClr>
            </a:gs>
            <a:gs pos="100000">
              <a:schemeClr val="accent5">
                <a:hueOff val="-5020566"/>
                <a:satOff val="41093"/>
                <a:lumOff val="-666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tr-TR" sz="2400" kern="1200" smtClean="0"/>
            <a:t>İki yaşından küçük, kreşe giden, veya yakında antimikrobiyal tedavi almış olan orta-şiddetli hastalığı olanlara </a:t>
          </a:r>
          <a:r>
            <a:rPr lang="tr-TR" sz="2400" b="1" kern="1200" smtClean="0"/>
            <a:t>80-90 mg/kg/gün </a:t>
          </a:r>
          <a:r>
            <a:rPr lang="tr-TR" sz="2400" kern="1200" smtClean="0"/>
            <a:t>iki dozda amok-klav verilebilir.</a:t>
          </a:r>
          <a:endParaRPr lang="tr-TR" sz="2400" kern="1200" dirty="0"/>
        </a:p>
      </dsp:txBody>
      <dsp:txXfrm>
        <a:off x="0" y="3682577"/>
        <a:ext cx="8064896" cy="1213966"/>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5F5C44B-509B-4A31-ACBF-4A3E8B3E4D45}">
      <dsp:nvSpPr>
        <dsp:cNvPr id="0" name=""/>
        <dsp:cNvSpPr/>
      </dsp:nvSpPr>
      <dsp:spPr>
        <a:xfrm>
          <a:off x="144040" y="3207195"/>
          <a:ext cx="8038534" cy="1302338"/>
        </a:xfrm>
        <a:prstGeom prst="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05DCE52F-1790-4336-A637-7FE7A248D797}">
      <dsp:nvSpPr>
        <dsp:cNvPr id="0" name=""/>
        <dsp:cNvSpPr/>
      </dsp:nvSpPr>
      <dsp:spPr>
        <a:xfrm>
          <a:off x="432050" y="5"/>
          <a:ext cx="7469863" cy="4120913"/>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63500" dist="38100" dir="81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1703" tIns="0" rIns="221703"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tr-TR" sz="2800" kern="1200" dirty="0" smtClean="0"/>
            <a:t>Kusması olan, oral </a:t>
          </a:r>
          <a:r>
            <a:rPr lang="tr-TR" sz="2800" kern="1200" dirty="0" err="1" smtClean="0"/>
            <a:t>tolere</a:t>
          </a:r>
          <a:r>
            <a:rPr lang="tr-TR" sz="2800" kern="1200" dirty="0" smtClean="0"/>
            <a:t> edemeyen hastalara tek doz iv veya im 50 mg/kg doz </a:t>
          </a:r>
          <a:r>
            <a:rPr lang="tr-TR" sz="2800" b="1" kern="1200" dirty="0" err="1" smtClean="0"/>
            <a:t>seftriakson</a:t>
          </a:r>
          <a:r>
            <a:rPr lang="tr-TR" sz="2800" kern="1200" dirty="0" smtClean="0"/>
            <a:t> verilebilir, 24 saatte klinik düzelme görülmüşse, tedavi oral tedaviye geçilebilir</a:t>
          </a:r>
        </a:p>
        <a:p>
          <a:pPr marL="0" marR="0" lvl="0" indent="0" algn="just" defTabSz="914400" eaLnBrk="1" fontAlgn="auto" latinLnBrk="0" hangingPunct="1">
            <a:lnSpc>
              <a:spcPct val="100000"/>
            </a:lnSpc>
            <a:spcBef>
              <a:spcPct val="0"/>
            </a:spcBef>
            <a:spcAft>
              <a:spcPts val="0"/>
            </a:spcAft>
            <a:buClrTx/>
            <a:buSzTx/>
            <a:buFontTx/>
            <a:buNone/>
            <a:tabLst/>
            <a:defRPr/>
          </a:pPr>
          <a:endParaRPr lang="tr-TR" sz="2800" kern="1200" dirty="0" smtClean="0"/>
        </a:p>
        <a:p>
          <a:pPr marL="0" marR="0" lvl="0" indent="0" algn="just" defTabSz="914400" eaLnBrk="1" fontAlgn="auto" latinLnBrk="0" hangingPunct="1">
            <a:lnSpc>
              <a:spcPct val="100000"/>
            </a:lnSpc>
            <a:spcBef>
              <a:spcPct val="0"/>
            </a:spcBef>
            <a:spcAft>
              <a:spcPts val="0"/>
            </a:spcAft>
            <a:buClrTx/>
            <a:buSzTx/>
            <a:buFontTx/>
            <a:buNone/>
            <a:tabLst/>
            <a:defRPr/>
          </a:pPr>
          <a:r>
            <a:rPr lang="tr-TR" sz="2800" kern="1200" dirty="0" smtClean="0"/>
            <a:t>Çocuk 24. saatte hala ateşli veya </a:t>
          </a:r>
          <a:r>
            <a:rPr lang="tr-TR" sz="2800" kern="1200" dirty="0" err="1" smtClean="0"/>
            <a:t>semptomatik</a:t>
          </a:r>
          <a:r>
            <a:rPr lang="tr-TR" sz="2800" kern="1200" dirty="0" smtClean="0"/>
            <a:t> ise oral tedavi öncesi ek </a:t>
          </a:r>
          <a:r>
            <a:rPr lang="tr-TR" sz="2800" kern="1200" dirty="0" err="1" smtClean="0"/>
            <a:t>parenteral</a:t>
          </a:r>
          <a:r>
            <a:rPr lang="tr-TR" sz="2800" kern="1200" dirty="0" smtClean="0"/>
            <a:t> doz gerekebilir.</a:t>
          </a:r>
          <a:endParaRPr lang="tr-TR" sz="2800" b="1" kern="1200" dirty="0"/>
        </a:p>
      </dsp:txBody>
      <dsp:txXfrm>
        <a:off x="432050" y="5"/>
        <a:ext cx="7469863" cy="4120913"/>
      </dsp:txXfrm>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823402-4A73-4512-A5FB-EC60788411A9}" type="datetimeFigureOut">
              <a:rPr lang="tr-TR" smtClean="0"/>
              <a:pPr/>
              <a:t>08.04.2016</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BDB9DD-F5F2-4EBC-9CF8-461364352DE5}" type="slidenum">
              <a:rPr lang="tr-TR" smtClean="0"/>
              <a:pPr/>
              <a:t>‹#›</a:t>
            </a:fld>
            <a:endParaRPr lang="tr-TR"/>
          </a:p>
        </p:txBody>
      </p:sp>
    </p:spTree>
    <p:extLst>
      <p:ext uri="{BB962C8B-B14F-4D97-AF65-F5344CB8AC3E}">
        <p14:creationId xmlns="" xmlns:p14="http://schemas.microsoft.com/office/powerpoint/2010/main" val="284893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07BDB9DD-F5F2-4EBC-9CF8-461364352DE5}" type="slidenum">
              <a:rPr lang="tr-TR" smtClean="0"/>
              <a:pPr/>
              <a:t>1</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Slayt Görüntüsü Yer Tutucusu"/>
          <p:cNvSpPr>
            <a:spLocks noGrp="1" noRot="1" noChangeAspect="1" noTextEdit="1"/>
          </p:cNvSpPr>
          <p:nvPr>
            <p:ph type="sldImg"/>
          </p:nvPr>
        </p:nvSpPr>
        <p:spPr>
          <a:ln/>
        </p:spPr>
      </p:sp>
      <p:sp>
        <p:nvSpPr>
          <p:cNvPr id="3" name="2 Not Yer Tutucusu"/>
          <p:cNvSpPr>
            <a:spLocks noGrp="1"/>
          </p:cNvSpPr>
          <p:nvPr>
            <p:ph type="body" idx="1"/>
          </p:nvPr>
        </p:nvSpPr>
        <p:spPr/>
        <p:txBody>
          <a:bodyPr>
            <a:normAutofit/>
          </a:bodyPr>
          <a:lstStyle/>
          <a:p>
            <a:pPr>
              <a:defRPr/>
            </a:pPr>
            <a:endParaRPr lang="tr-TR" dirty="0">
              <a:ea typeface="+mn-ea"/>
            </a:endParaRPr>
          </a:p>
        </p:txBody>
      </p:sp>
      <p:sp>
        <p:nvSpPr>
          <p:cNvPr id="86020" name="3 Slayt Numarası Yer Tutucusu"/>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bg1"/>
                </a:solidFill>
                <a:latin typeface="Times New Roman" charset="0"/>
                <a:ea typeface="ＭＳ Ｐゴシック" charset="0"/>
              </a:defRPr>
            </a:lvl1pPr>
            <a:lvl2pPr marL="742950" indent="-285750">
              <a:defRPr sz="3200">
                <a:solidFill>
                  <a:schemeClr val="bg1"/>
                </a:solidFill>
                <a:latin typeface="Times New Roman" charset="0"/>
                <a:ea typeface="ＭＳ Ｐゴシック" charset="0"/>
              </a:defRPr>
            </a:lvl2pPr>
            <a:lvl3pPr marL="1143000" indent="-228600">
              <a:defRPr sz="3200">
                <a:solidFill>
                  <a:schemeClr val="bg1"/>
                </a:solidFill>
                <a:latin typeface="Times New Roman" charset="0"/>
                <a:ea typeface="ＭＳ Ｐゴシック" charset="0"/>
              </a:defRPr>
            </a:lvl3pPr>
            <a:lvl4pPr marL="1600200" indent="-228600">
              <a:defRPr sz="3200">
                <a:solidFill>
                  <a:schemeClr val="bg1"/>
                </a:solidFill>
                <a:latin typeface="Times New Roman" charset="0"/>
                <a:ea typeface="ＭＳ Ｐゴシック" charset="0"/>
              </a:defRPr>
            </a:lvl4pPr>
            <a:lvl5pPr marL="2057400" indent="-228600">
              <a:defRPr sz="3200">
                <a:solidFill>
                  <a:schemeClr val="bg1"/>
                </a:solidFill>
                <a:latin typeface="Times New Roman" charset="0"/>
                <a:ea typeface="ＭＳ Ｐゴシック" charset="0"/>
              </a:defRPr>
            </a:lvl5pPr>
            <a:lvl6pPr marL="2514600" indent="-228600" eaLnBrk="0" fontAlgn="base" hangingPunct="0">
              <a:spcBef>
                <a:spcPct val="20000"/>
              </a:spcBef>
              <a:spcAft>
                <a:spcPct val="0"/>
              </a:spcAft>
              <a:buChar char="•"/>
              <a:defRPr sz="3200">
                <a:solidFill>
                  <a:schemeClr val="bg1"/>
                </a:solidFill>
                <a:latin typeface="Times New Roman" charset="0"/>
                <a:ea typeface="ＭＳ Ｐゴシック" charset="0"/>
              </a:defRPr>
            </a:lvl6pPr>
            <a:lvl7pPr marL="2971800" indent="-228600" eaLnBrk="0" fontAlgn="base" hangingPunct="0">
              <a:spcBef>
                <a:spcPct val="20000"/>
              </a:spcBef>
              <a:spcAft>
                <a:spcPct val="0"/>
              </a:spcAft>
              <a:buChar char="•"/>
              <a:defRPr sz="3200">
                <a:solidFill>
                  <a:schemeClr val="bg1"/>
                </a:solidFill>
                <a:latin typeface="Times New Roman" charset="0"/>
                <a:ea typeface="ＭＳ Ｐゴシック" charset="0"/>
              </a:defRPr>
            </a:lvl7pPr>
            <a:lvl8pPr marL="3429000" indent="-228600" eaLnBrk="0" fontAlgn="base" hangingPunct="0">
              <a:spcBef>
                <a:spcPct val="20000"/>
              </a:spcBef>
              <a:spcAft>
                <a:spcPct val="0"/>
              </a:spcAft>
              <a:buChar char="•"/>
              <a:defRPr sz="3200">
                <a:solidFill>
                  <a:schemeClr val="bg1"/>
                </a:solidFill>
                <a:latin typeface="Times New Roman" charset="0"/>
                <a:ea typeface="ＭＳ Ｐゴシック" charset="0"/>
              </a:defRPr>
            </a:lvl8pPr>
            <a:lvl9pPr marL="3886200" indent="-228600" eaLnBrk="0" fontAlgn="base" hangingPunct="0">
              <a:spcBef>
                <a:spcPct val="20000"/>
              </a:spcBef>
              <a:spcAft>
                <a:spcPct val="0"/>
              </a:spcAft>
              <a:buChar char="•"/>
              <a:defRPr sz="3200">
                <a:solidFill>
                  <a:schemeClr val="bg1"/>
                </a:solidFill>
                <a:latin typeface="Times New Roman" charset="0"/>
                <a:ea typeface="ＭＳ Ｐゴシック" charset="0"/>
              </a:defRPr>
            </a:lvl9pPr>
          </a:lstStyle>
          <a:p>
            <a:fld id="{6F3D6CDA-3166-C944-B08B-9126535F03B6}" type="slidenum">
              <a:rPr lang="en-US" sz="1200">
                <a:solidFill>
                  <a:srgbClr val="000000"/>
                </a:solidFill>
              </a:rPr>
              <a:pPr/>
              <a:t>7</a:t>
            </a:fld>
            <a:endParaRPr lang="en-US" sz="1200">
              <a:solidFill>
                <a:srgbClr val="000000"/>
              </a:solidFill>
            </a:endParaRPr>
          </a:p>
        </p:txBody>
      </p:sp>
    </p:spTree>
    <p:extLst>
      <p:ext uri="{BB962C8B-B14F-4D97-AF65-F5344CB8AC3E}">
        <p14:creationId xmlns="" xmlns:p14="http://schemas.microsoft.com/office/powerpoint/2010/main" val="1272590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bg1"/>
                </a:solidFill>
                <a:latin typeface="Times New Roman" charset="0"/>
                <a:ea typeface="ＭＳ Ｐゴシック" charset="0"/>
              </a:defRPr>
            </a:lvl1pPr>
            <a:lvl2pPr marL="742950" indent="-285750">
              <a:defRPr sz="3200">
                <a:solidFill>
                  <a:schemeClr val="bg1"/>
                </a:solidFill>
                <a:latin typeface="Times New Roman" charset="0"/>
                <a:ea typeface="ＭＳ Ｐゴシック" charset="0"/>
              </a:defRPr>
            </a:lvl2pPr>
            <a:lvl3pPr marL="1143000" indent="-228600">
              <a:defRPr sz="3200">
                <a:solidFill>
                  <a:schemeClr val="bg1"/>
                </a:solidFill>
                <a:latin typeface="Times New Roman" charset="0"/>
                <a:ea typeface="ＭＳ Ｐゴシック" charset="0"/>
              </a:defRPr>
            </a:lvl3pPr>
            <a:lvl4pPr marL="1600200" indent="-228600">
              <a:defRPr sz="3200">
                <a:solidFill>
                  <a:schemeClr val="bg1"/>
                </a:solidFill>
                <a:latin typeface="Times New Roman" charset="0"/>
                <a:ea typeface="ＭＳ Ｐゴシック" charset="0"/>
              </a:defRPr>
            </a:lvl4pPr>
            <a:lvl5pPr marL="2057400" indent="-228600">
              <a:defRPr sz="3200">
                <a:solidFill>
                  <a:schemeClr val="bg1"/>
                </a:solidFill>
                <a:latin typeface="Times New Roman" charset="0"/>
                <a:ea typeface="ＭＳ Ｐゴシック" charset="0"/>
              </a:defRPr>
            </a:lvl5pPr>
            <a:lvl6pPr marL="2514600" indent="-228600" eaLnBrk="0" fontAlgn="base" hangingPunct="0">
              <a:spcBef>
                <a:spcPct val="20000"/>
              </a:spcBef>
              <a:spcAft>
                <a:spcPct val="0"/>
              </a:spcAft>
              <a:buChar char="•"/>
              <a:defRPr sz="3200">
                <a:solidFill>
                  <a:schemeClr val="bg1"/>
                </a:solidFill>
                <a:latin typeface="Times New Roman" charset="0"/>
                <a:ea typeface="ＭＳ Ｐゴシック" charset="0"/>
              </a:defRPr>
            </a:lvl6pPr>
            <a:lvl7pPr marL="2971800" indent="-228600" eaLnBrk="0" fontAlgn="base" hangingPunct="0">
              <a:spcBef>
                <a:spcPct val="20000"/>
              </a:spcBef>
              <a:spcAft>
                <a:spcPct val="0"/>
              </a:spcAft>
              <a:buChar char="•"/>
              <a:defRPr sz="3200">
                <a:solidFill>
                  <a:schemeClr val="bg1"/>
                </a:solidFill>
                <a:latin typeface="Times New Roman" charset="0"/>
                <a:ea typeface="ＭＳ Ｐゴシック" charset="0"/>
              </a:defRPr>
            </a:lvl7pPr>
            <a:lvl8pPr marL="3429000" indent="-228600" eaLnBrk="0" fontAlgn="base" hangingPunct="0">
              <a:spcBef>
                <a:spcPct val="20000"/>
              </a:spcBef>
              <a:spcAft>
                <a:spcPct val="0"/>
              </a:spcAft>
              <a:buChar char="•"/>
              <a:defRPr sz="3200">
                <a:solidFill>
                  <a:schemeClr val="bg1"/>
                </a:solidFill>
                <a:latin typeface="Times New Roman" charset="0"/>
                <a:ea typeface="ＭＳ Ｐゴシック" charset="0"/>
              </a:defRPr>
            </a:lvl8pPr>
            <a:lvl9pPr marL="3886200" indent="-228600" eaLnBrk="0" fontAlgn="base" hangingPunct="0">
              <a:spcBef>
                <a:spcPct val="20000"/>
              </a:spcBef>
              <a:spcAft>
                <a:spcPct val="0"/>
              </a:spcAft>
              <a:buChar char="•"/>
              <a:defRPr sz="3200">
                <a:solidFill>
                  <a:schemeClr val="bg1"/>
                </a:solidFill>
                <a:latin typeface="Times New Roman" charset="0"/>
                <a:ea typeface="ＭＳ Ｐゴシック" charset="0"/>
              </a:defRPr>
            </a:lvl9pPr>
          </a:lstStyle>
          <a:p>
            <a:fld id="{5A2011E1-5C0C-6942-A97F-C540BE52D40F}" type="slidenum">
              <a:rPr lang="tr-TR" sz="1200">
                <a:solidFill>
                  <a:schemeClr val="tx1"/>
                </a:solidFill>
              </a:rPr>
              <a:pPr/>
              <a:t>8</a:t>
            </a:fld>
            <a:endParaRPr lang="tr-TR" sz="1200">
              <a:solidFill>
                <a:schemeClr val="tx1"/>
              </a:solidFill>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xfrm>
            <a:off x="685800" y="4343400"/>
            <a:ext cx="5486400" cy="411480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Times New Roman" charset="0"/>
            </a:endParaRPr>
          </a:p>
        </p:txBody>
      </p:sp>
    </p:spTree>
    <p:extLst>
      <p:ext uri="{BB962C8B-B14F-4D97-AF65-F5344CB8AC3E}">
        <p14:creationId xmlns="" xmlns:p14="http://schemas.microsoft.com/office/powerpoint/2010/main" val="271988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07BDB9DD-F5F2-4EBC-9CF8-461364352DE5}" type="slidenum">
              <a:rPr lang="tr-TR" smtClean="0"/>
              <a:pPr/>
              <a:t>9</a:t>
            </a:fld>
            <a:endParaRPr lang="tr-TR"/>
          </a:p>
        </p:txBody>
      </p:sp>
    </p:spTree>
    <p:extLst>
      <p:ext uri="{BB962C8B-B14F-4D97-AF65-F5344CB8AC3E}">
        <p14:creationId xmlns="" xmlns:p14="http://schemas.microsoft.com/office/powerpoint/2010/main" val="1686675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07BDB9DD-F5F2-4EBC-9CF8-461364352DE5}" type="slidenum">
              <a:rPr lang="tr-TR" smtClean="0"/>
              <a:pPr/>
              <a:t>11</a:t>
            </a:fld>
            <a:endParaRPr lang="tr-TR"/>
          </a:p>
        </p:txBody>
      </p:sp>
    </p:spTree>
    <p:extLst>
      <p:ext uri="{BB962C8B-B14F-4D97-AF65-F5344CB8AC3E}">
        <p14:creationId xmlns="" xmlns:p14="http://schemas.microsoft.com/office/powerpoint/2010/main" val="4286211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07BDB9DD-F5F2-4EBC-9CF8-461364352DE5}" type="slidenum">
              <a:rPr lang="tr-TR" smtClean="0"/>
              <a:pPr/>
              <a:t>17</a:t>
            </a:fld>
            <a:endParaRPr lang="tr-TR"/>
          </a:p>
        </p:txBody>
      </p:sp>
    </p:spTree>
    <p:extLst>
      <p:ext uri="{BB962C8B-B14F-4D97-AF65-F5344CB8AC3E}">
        <p14:creationId xmlns="" xmlns:p14="http://schemas.microsoft.com/office/powerpoint/2010/main" val="20695221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07BDB9DD-F5F2-4EBC-9CF8-461364352DE5}" type="slidenum">
              <a:rPr lang="tr-TR" smtClean="0"/>
              <a:pPr/>
              <a:t>27</a:t>
            </a:fld>
            <a:endParaRPr lang="tr-TR"/>
          </a:p>
        </p:txBody>
      </p:sp>
    </p:spTree>
    <p:extLst>
      <p:ext uri="{BB962C8B-B14F-4D97-AF65-F5344CB8AC3E}">
        <p14:creationId xmlns="" xmlns:p14="http://schemas.microsoft.com/office/powerpoint/2010/main" val="276820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Maksiller</a:t>
            </a:r>
            <a:r>
              <a:rPr lang="tr-TR" dirty="0" smtClean="0"/>
              <a:t> </a:t>
            </a:r>
            <a:r>
              <a:rPr lang="tr-TR" dirty="0" err="1" smtClean="0"/>
              <a:t>sinuslar</a:t>
            </a:r>
            <a:r>
              <a:rPr lang="tr-TR" dirty="0" smtClean="0"/>
              <a:t> 4 yaşta havalanır</a:t>
            </a:r>
          </a:p>
          <a:p>
            <a:r>
              <a:rPr lang="tr-TR" dirty="0" err="1" smtClean="0"/>
              <a:t>Etmoid</a:t>
            </a:r>
            <a:r>
              <a:rPr lang="tr-TR" dirty="0" smtClean="0"/>
              <a:t> </a:t>
            </a:r>
            <a:r>
              <a:rPr lang="tr-TR" dirty="0" err="1" smtClean="0"/>
              <a:t>sinuslar</a:t>
            </a:r>
            <a:r>
              <a:rPr lang="tr-TR" dirty="0" smtClean="0"/>
              <a:t> doğumda bulunur</a:t>
            </a:r>
          </a:p>
          <a:p>
            <a:r>
              <a:rPr lang="tr-TR" dirty="0" err="1" smtClean="0"/>
              <a:t>Sfenoid</a:t>
            </a:r>
            <a:r>
              <a:rPr lang="tr-TR" dirty="0" smtClean="0"/>
              <a:t> sinüsler 5 yaşta havalanırlar</a:t>
            </a:r>
          </a:p>
          <a:p>
            <a:r>
              <a:rPr lang="tr-TR" dirty="0" err="1" smtClean="0"/>
              <a:t>Frontal</a:t>
            </a:r>
            <a:r>
              <a:rPr lang="tr-TR" dirty="0" smtClean="0"/>
              <a:t> </a:t>
            </a:r>
            <a:r>
              <a:rPr lang="tr-TR" dirty="0" err="1" smtClean="0"/>
              <a:t>sinuslar</a:t>
            </a:r>
            <a:r>
              <a:rPr lang="tr-TR" dirty="0" smtClean="0"/>
              <a:t> 8-10 yaşta havalanırlar</a:t>
            </a:r>
            <a:endParaRPr lang="tr-TR" dirty="0"/>
          </a:p>
        </p:txBody>
      </p:sp>
      <p:sp>
        <p:nvSpPr>
          <p:cNvPr id="4" name="3 Slayt Numarası Yer Tutucusu"/>
          <p:cNvSpPr>
            <a:spLocks noGrp="1"/>
          </p:cNvSpPr>
          <p:nvPr>
            <p:ph type="sldNum" sz="quarter" idx="10"/>
          </p:nvPr>
        </p:nvSpPr>
        <p:spPr/>
        <p:txBody>
          <a:bodyPr/>
          <a:lstStyle/>
          <a:p>
            <a:fld id="{0F4B875D-F2F5-4A0C-A629-8F23E190D434}" type="slidenum">
              <a:rPr lang="tr-TR" smtClean="0"/>
              <a:pPr/>
              <a:t>31</a:t>
            </a:fld>
            <a:endParaRPr lang="tr-TR"/>
          </a:p>
        </p:txBody>
      </p:sp>
    </p:spTree>
    <p:extLst>
      <p:ext uri="{BB962C8B-B14F-4D97-AF65-F5344CB8AC3E}">
        <p14:creationId xmlns="" xmlns:p14="http://schemas.microsoft.com/office/powerpoint/2010/main" val="1495489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5096547C-9BE7-43CB-899B-96C11F4DFE0E}" type="slidenum">
              <a:rPr lang="tr-TR" smtClean="0"/>
              <a:pPr/>
              <a:t>46</a:t>
            </a:fld>
            <a:endParaRPr lang="tr-TR"/>
          </a:p>
        </p:txBody>
      </p:sp>
    </p:spTree>
    <p:extLst>
      <p:ext uri="{BB962C8B-B14F-4D97-AF65-F5344CB8AC3E}">
        <p14:creationId xmlns="" xmlns:p14="http://schemas.microsoft.com/office/powerpoint/2010/main" val="3932801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5096547C-9BE7-43CB-899B-96C11F4DFE0E}" type="slidenum">
              <a:rPr lang="tr-TR" smtClean="0"/>
              <a:pPr/>
              <a:t>47</a:t>
            </a:fld>
            <a:endParaRPr lang="tr-TR"/>
          </a:p>
        </p:txBody>
      </p:sp>
    </p:spTree>
    <p:extLst>
      <p:ext uri="{BB962C8B-B14F-4D97-AF65-F5344CB8AC3E}">
        <p14:creationId xmlns="" xmlns:p14="http://schemas.microsoft.com/office/powerpoint/2010/main" val="4129019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dirty="0" smtClean="0"/>
              <a:t>IDSA rehberi başlangıç ampirik tedavi olarak </a:t>
            </a:r>
            <a:r>
              <a:rPr lang="tr-TR" dirty="0" err="1" smtClean="0"/>
              <a:t>amok-klav</a:t>
            </a:r>
            <a:r>
              <a:rPr lang="tr-TR" dirty="0" smtClean="0"/>
              <a:t> öneriyor (</a:t>
            </a:r>
            <a:r>
              <a:rPr lang="tr-TR" dirty="0" err="1" smtClean="0"/>
              <a:t>konjuge</a:t>
            </a:r>
            <a:r>
              <a:rPr lang="tr-TR" dirty="0" smtClean="0"/>
              <a:t> </a:t>
            </a:r>
            <a:r>
              <a:rPr lang="tr-TR" dirty="0" err="1" smtClean="0"/>
              <a:t>pnömokok</a:t>
            </a:r>
            <a:r>
              <a:rPr lang="tr-TR" dirty="0" smtClean="0"/>
              <a:t> aşısı sonrası </a:t>
            </a:r>
            <a:r>
              <a:rPr lang="tr-TR" i="1" dirty="0" smtClean="0"/>
              <a:t>H </a:t>
            </a:r>
            <a:r>
              <a:rPr lang="tr-TR" i="1" dirty="0" err="1" smtClean="0"/>
              <a:t>influenzae</a:t>
            </a:r>
            <a:r>
              <a:rPr lang="tr-TR" i="1" dirty="0" smtClean="0"/>
              <a:t> </a:t>
            </a:r>
            <a:r>
              <a:rPr lang="tr-TR" dirty="0" err="1" smtClean="0"/>
              <a:t>prevalansında</a:t>
            </a:r>
            <a:r>
              <a:rPr lang="tr-TR" dirty="0" smtClean="0"/>
              <a:t> artış endişesi nedeniyle)</a:t>
            </a:r>
          </a:p>
          <a:p>
            <a:endParaRPr lang="en-US" dirty="0"/>
          </a:p>
        </p:txBody>
      </p:sp>
      <p:sp>
        <p:nvSpPr>
          <p:cNvPr id="4" name="Slide Number Placeholder 3"/>
          <p:cNvSpPr>
            <a:spLocks noGrp="1"/>
          </p:cNvSpPr>
          <p:nvPr>
            <p:ph type="sldNum" sz="quarter" idx="10"/>
          </p:nvPr>
        </p:nvSpPr>
        <p:spPr/>
        <p:txBody>
          <a:bodyPr/>
          <a:lstStyle/>
          <a:p>
            <a:fld id="{E5763736-F24B-0E47-BF07-EEE040F4CB67}" type="slidenum">
              <a:rPr lang="en-US" smtClean="0"/>
              <a:pPr/>
              <a:t>51</a:t>
            </a:fld>
            <a:endParaRPr lang="en-US"/>
          </a:p>
        </p:txBody>
      </p:sp>
    </p:spTree>
    <p:extLst>
      <p:ext uri="{BB962C8B-B14F-4D97-AF65-F5344CB8AC3E}">
        <p14:creationId xmlns="" xmlns:p14="http://schemas.microsoft.com/office/powerpoint/2010/main" val="5874933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ABBFE36-FD94-4638-B372-1BD1934172B9}" type="slidenum">
              <a:rPr lang="tr-TR" altLang="tr-TR" sz="1200">
                <a:solidFill>
                  <a:srgbClr val="000000"/>
                </a:solidFill>
              </a:rPr>
              <a:pPr eaLnBrk="1" hangingPunct="1"/>
              <a:t>56</a:t>
            </a:fld>
            <a:endParaRPr lang="tr-TR" altLang="tr-TR" sz="1200">
              <a:solidFill>
                <a:srgbClr val="000000"/>
              </a:solidFill>
            </a:endParaRPr>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tr-TR" smtClean="0">
              <a:ea typeface="ＭＳ Ｐゴシック" panose="020B0600070205080204" pitchFamily="34" charset="-128"/>
            </a:endParaRPr>
          </a:p>
        </p:txBody>
      </p:sp>
    </p:spTree>
    <p:extLst>
      <p:ext uri="{BB962C8B-B14F-4D97-AF65-F5344CB8AC3E}">
        <p14:creationId xmlns="" xmlns:p14="http://schemas.microsoft.com/office/powerpoint/2010/main" val="2824462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p:cNvSpPr>
            <a:spLocks noGrp="1" noRot="1" noChangeAspect="1" noChangeArrowheads="1" noTextEdit="1"/>
          </p:cNvSpPr>
          <p:nvPr>
            <p:ph type="sldImg"/>
          </p:nvPr>
        </p:nvSpPr>
        <p:spPr>
          <a:ln/>
        </p:spPr>
      </p:sp>
      <p:sp>
        <p:nvSpPr>
          <p:cNvPr id="8499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tr-TR" smtClean="0">
              <a:ea typeface="ＭＳ Ｐゴシック" panose="020B0600070205080204" pitchFamily="34" charset="-128"/>
            </a:endParaRPr>
          </a:p>
        </p:txBody>
      </p:sp>
    </p:spTree>
    <p:extLst>
      <p:ext uri="{BB962C8B-B14F-4D97-AF65-F5344CB8AC3E}">
        <p14:creationId xmlns="" xmlns:p14="http://schemas.microsoft.com/office/powerpoint/2010/main" val="1303511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2"/>
          <p:cNvSpPr>
            <a:spLocks noGrp="1" noRot="1" noChangeAspect="1" noChangeArrowheads="1" noTextEdit="1"/>
          </p:cNvSpPr>
          <p:nvPr>
            <p:ph type="sldImg"/>
          </p:nvPr>
        </p:nvSpPr>
        <p:spPr>
          <a:ln/>
        </p:spPr>
      </p:sp>
      <p:sp>
        <p:nvSpPr>
          <p:cNvPr id="9728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tr-TR" smtClean="0">
              <a:ea typeface="ＭＳ Ｐゴシック" panose="020B0600070205080204" pitchFamily="34" charset="-128"/>
            </a:endParaRPr>
          </a:p>
        </p:txBody>
      </p:sp>
    </p:spTree>
    <p:extLst>
      <p:ext uri="{BB962C8B-B14F-4D97-AF65-F5344CB8AC3E}">
        <p14:creationId xmlns="" xmlns:p14="http://schemas.microsoft.com/office/powerpoint/2010/main" val="11085799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42BFDB2-D9E6-4E38-AA9F-B69D55D3062E}" type="slidenum">
              <a:rPr lang="tr-TR" altLang="tr-TR" sz="1200">
                <a:solidFill>
                  <a:srgbClr val="000000"/>
                </a:solidFill>
              </a:rPr>
              <a:pPr eaLnBrk="1" hangingPunct="1"/>
              <a:t>60</a:t>
            </a:fld>
            <a:endParaRPr lang="tr-TR" altLang="tr-TR" sz="1200">
              <a:solidFill>
                <a:srgbClr val="000000"/>
              </a:solidFill>
            </a:endParaRPr>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tr-TR" dirty="0" smtClean="0">
              <a:ea typeface="ＭＳ Ｐゴシック" panose="020B0600070205080204" pitchFamily="34" charset="-128"/>
            </a:endParaRPr>
          </a:p>
        </p:txBody>
      </p:sp>
    </p:spTree>
    <p:extLst>
      <p:ext uri="{BB962C8B-B14F-4D97-AF65-F5344CB8AC3E}">
        <p14:creationId xmlns="" xmlns:p14="http://schemas.microsoft.com/office/powerpoint/2010/main" val="31053391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p:cNvSpPr>
            <a:spLocks noGrp="1" noRot="1" noChangeAspect="1" noChangeArrowheads="1" noTextEdit="1"/>
          </p:cNvSpPr>
          <p:nvPr>
            <p:ph type="sldImg"/>
          </p:nvPr>
        </p:nvSpPr>
        <p:spPr>
          <a:ln/>
        </p:spPr>
      </p:sp>
      <p:sp>
        <p:nvSpPr>
          <p:cNvPr id="9933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tr-TR" smtClean="0">
              <a:ea typeface="ＭＳ Ｐゴシック" panose="020B0600070205080204" pitchFamily="34" charset="-128"/>
            </a:endParaRPr>
          </a:p>
        </p:txBody>
      </p:sp>
    </p:spTree>
    <p:extLst>
      <p:ext uri="{BB962C8B-B14F-4D97-AF65-F5344CB8AC3E}">
        <p14:creationId xmlns="" xmlns:p14="http://schemas.microsoft.com/office/powerpoint/2010/main" val="3312325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noGrp="1" noRot="1" noChangeAspect="1" noChangeArrowheads="1" noTextEdit="1"/>
          </p:cNvSpPr>
          <p:nvPr>
            <p:ph type="sldImg"/>
          </p:nvPr>
        </p:nvSpPr>
        <p:spPr>
          <a:ln/>
        </p:spPr>
      </p:sp>
      <p:sp>
        <p:nvSpPr>
          <p:cNvPr id="10137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tr-TR" smtClean="0">
              <a:ea typeface="ＭＳ Ｐゴシック" panose="020B0600070205080204" pitchFamily="34" charset="-128"/>
            </a:endParaRPr>
          </a:p>
        </p:txBody>
      </p:sp>
    </p:spTree>
    <p:extLst>
      <p:ext uri="{BB962C8B-B14F-4D97-AF65-F5344CB8AC3E}">
        <p14:creationId xmlns="" xmlns:p14="http://schemas.microsoft.com/office/powerpoint/2010/main" val="1277387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Master" Target="../slideMasters/slideMaster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11" name="Rectangle 10"/>
          <p:cNvSpPr/>
          <p:nvPr/>
        </p:nvSpPr>
        <p:spPr>
          <a:xfrm>
            <a:off x="1" y="-20960"/>
            <a:ext cx="251519"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innerShdw blurRad="63500" dist="50800" dir="18900000">
                  <a:prstClr val="black">
                    <a:alpha val="50000"/>
                  </a:prstClr>
                </a:innerShdw>
              </a:effectLst>
            </a:endParaRPr>
          </a:p>
        </p:txBody>
      </p:sp>
      <p:sp>
        <p:nvSpPr>
          <p:cNvPr id="2" name="Title 1"/>
          <p:cNvSpPr>
            <a:spLocks noGrp="1"/>
          </p:cNvSpPr>
          <p:nvPr>
            <p:ph type="ctrTitle"/>
          </p:nvPr>
        </p:nvSpPr>
        <p:spPr>
          <a:xfrm>
            <a:off x="1259632" y="307578"/>
            <a:ext cx="7235981" cy="667544"/>
          </a:xfrm>
        </p:spPr>
        <p:txBody>
          <a:bodyPr/>
          <a:lstStyle>
            <a:lvl1pPr>
              <a:defRPr sz="3200"/>
            </a:lvl1pPr>
          </a:lstStyle>
          <a:p>
            <a:r>
              <a:rPr lang="tr-TR" dirty="0" smtClean="0"/>
              <a:t>Asıl başlık stili için tıklatın</a:t>
            </a:r>
            <a:endParaRPr lang="en-US" dirty="0"/>
          </a:p>
        </p:txBody>
      </p:sp>
      <p:sp>
        <p:nvSpPr>
          <p:cNvPr id="3" name="Subtitle 2"/>
          <p:cNvSpPr>
            <a:spLocks noGrp="1"/>
          </p:cNvSpPr>
          <p:nvPr>
            <p:ph type="subTitle" idx="1"/>
          </p:nvPr>
        </p:nvSpPr>
        <p:spPr>
          <a:xfrm>
            <a:off x="1271024" y="1484784"/>
            <a:ext cx="7182415" cy="4680520"/>
          </a:xfrm>
        </p:spPr>
        <p:txBody>
          <a:bodyPr>
            <a:normAutofit/>
          </a:bodyPr>
          <a:lstStyle>
            <a:lvl1pPr marL="0" indent="0" algn="r">
              <a:buNone/>
              <a:defRPr sz="2400">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dirty="0"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5" name="Footer Placeholder 4"/>
          <p:cNvSpPr>
            <a:spLocks noGrp="1"/>
          </p:cNvSpPr>
          <p:nvPr>
            <p:ph type="ftr" sz="quarter" idx="11"/>
          </p:nvPr>
        </p:nvSpPr>
        <p:spPr>
          <a:xfrm>
            <a:off x="1194243" y="6484685"/>
            <a:ext cx="7162800" cy="228600"/>
          </a:xfrm>
        </p:spPr>
        <p:txBody>
          <a:bodyPr/>
          <a:lstStyle/>
          <a:p>
            <a:endParaRPr lang="tr-TR"/>
          </a:p>
        </p:txBody>
      </p:sp>
      <p:sp>
        <p:nvSpPr>
          <p:cNvPr id="6" name="Slide Number Placeholder 5"/>
          <p:cNvSpPr>
            <a:spLocks noGrp="1"/>
          </p:cNvSpPr>
          <p:nvPr>
            <p:ph type="sldNum" sz="quarter" idx="12"/>
          </p:nvPr>
        </p:nvSpPr>
        <p:spPr>
          <a:xfrm>
            <a:off x="8676456" y="6381328"/>
            <a:ext cx="413425" cy="365125"/>
          </a:xfrm>
        </p:spPr>
        <p:txBody>
          <a:bodyPr/>
          <a:lstStyle>
            <a:lvl1pPr>
              <a:defRPr sz="1400"/>
            </a:lvl1pPr>
          </a:lstStyle>
          <a:p>
            <a:fld id="{C018FA93-A276-488D-8AFA-1F5B3CB005D7}" type="slidenum">
              <a:rPr lang="tr-TR" smtClean="0"/>
              <a:pPr/>
              <a:t>‹#›</a:t>
            </a:fld>
            <a:endParaRPr lang="tr-TR"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500"/>
                                  </p:stCondLst>
                                  <p:childTnLst>
                                    <p:animEffect transition="out" filter="fade">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grpId="1"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403648" y="188640"/>
            <a:ext cx="7239000" cy="576064"/>
          </a:xfrm>
        </p:spPr>
        <p:txBody>
          <a:bodyPr>
            <a:noAutofit/>
          </a:bodyPr>
          <a:lstStyle>
            <a:lvl1pPr algn="l">
              <a:defRPr sz="3600" baseline="0">
                <a:ln w="12700">
                  <a:solidFill>
                    <a:schemeClr val="tx2"/>
                  </a:solidFill>
                </a:ln>
              </a:defRPr>
            </a:lvl1pPr>
          </a:lstStyle>
          <a:p>
            <a:r>
              <a:rPr lang="tr-TR" dirty="0" smtClean="0"/>
              <a:t>Asıl başlık stili için tıklatın</a:t>
            </a:r>
            <a:endParaRPr lang="en-US" dirty="0"/>
          </a:p>
        </p:txBody>
      </p:sp>
      <p:sp>
        <p:nvSpPr>
          <p:cNvPr id="3" name="Content Placeholder 2"/>
          <p:cNvSpPr>
            <a:spLocks noGrp="1"/>
          </p:cNvSpPr>
          <p:nvPr>
            <p:ph idx="1"/>
          </p:nvPr>
        </p:nvSpPr>
        <p:spPr>
          <a:xfrm>
            <a:off x="971600" y="1196752"/>
            <a:ext cx="7467600" cy="4419600"/>
          </a:xfrm>
        </p:spPr>
        <p:txBody>
          <a:bodyPr>
            <a:normAutofit/>
          </a:bodyPr>
          <a:lstStyle>
            <a:lvl1pPr>
              <a:defRPr sz="2800"/>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en-US" dirty="0"/>
          </a:p>
        </p:txBody>
      </p:sp>
      <p:sp>
        <p:nvSpPr>
          <p:cNvPr id="7" name="Date Placeholder 6"/>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10" name="Slide Number Placeholder 9"/>
          <p:cNvSpPr>
            <a:spLocks noGrp="1"/>
          </p:cNvSpPr>
          <p:nvPr>
            <p:ph type="sldNum" sz="quarter" idx="11"/>
          </p:nvPr>
        </p:nvSpPr>
        <p:spPr/>
        <p:txBody>
          <a:bodyPr/>
          <a:lstStyle/>
          <a:p>
            <a:fld id="{C018FA93-A276-488D-8AFA-1F5B3CB005D7}" type="slidenum">
              <a:rPr lang="tr-TR" smtClean="0"/>
              <a:pPr/>
              <a:t>‹#›</a:t>
            </a:fld>
            <a:endParaRPr lang="tr-TR"/>
          </a:p>
        </p:txBody>
      </p:sp>
      <p:sp>
        <p:nvSpPr>
          <p:cNvPr id="12" name="Footer Placeholder 11"/>
          <p:cNvSpPr>
            <a:spLocks noGrp="1"/>
          </p:cNvSpPr>
          <p:nvPr>
            <p:ph type="ftr" sz="quarter" idx="12"/>
          </p:nvPr>
        </p:nvSpPr>
        <p:spPr/>
        <p:txBody>
          <a:bodyPr/>
          <a:lstStyle/>
          <a:p>
            <a:endParaRPr lang="tr-TR"/>
          </a:p>
        </p:txBody>
      </p:sp>
    </p:spTree>
  </p:cSld>
  <p:clrMapOvr>
    <a:masterClrMapping/>
  </p:clrMapOvr>
  <p:transition spd="slow"/>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199" y="4484080"/>
            <a:ext cx="7239001" cy="762000"/>
          </a:xfrm>
        </p:spPr>
        <p:txBody>
          <a:bodyPr bIns="0"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13" name="Title 1"/>
          <p:cNvSpPr>
            <a:spLocks noGrp="1"/>
          </p:cNvSpPr>
          <p:nvPr>
            <p:ph type="title"/>
          </p:nvPr>
        </p:nvSpPr>
        <p:spPr>
          <a:xfrm>
            <a:off x="1219200" y="5257800"/>
            <a:ext cx="7239000" cy="1143000"/>
          </a:xfrm>
        </p:spPr>
        <p:txBody>
          <a:bodyPr>
            <a:noAutofit/>
          </a:bodyPr>
          <a:lstStyle>
            <a:lvl1pPr algn="l">
              <a:defRPr sz="7200" baseline="0">
                <a:ln w="12700">
                  <a:solidFill>
                    <a:schemeClr val="tx2"/>
                  </a:solidFill>
                </a:ln>
              </a:defRPr>
            </a:lvl1pPr>
          </a:lstStyle>
          <a:p>
            <a:r>
              <a:rPr lang="tr-TR" smtClean="0"/>
              <a:t>Asıl başlık stili için tıklatın</a:t>
            </a:r>
            <a:endParaRPr lang="en-US" dirty="0"/>
          </a:p>
        </p:txBody>
      </p:sp>
      <p:sp>
        <p:nvSpPr>
          <p:cNvPr id="19" name="Date Placeholder 18"/>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20" name="Slide Number Placeholder 19"/>
          <p:cNvSpPr>
            <a:spLocks noGrp="1"/>
          </p:cNvSpPr>
          <p:nvPr>
            <p:ph type="sldNum" sz="quarter" idx="11"/>
          </p:nvPr>
        </p:nvSpPr>
        <p:spPr/>
        <p:txBody>
          <a:bodyPr/>
          <a:lstStyle/>
          <a:p>
            <a:fld id="{C018FA93-A276-488D-8AFA-1F5B3CB005D7}" type="slidenum">
              <a:rPr lang="tr-TR" smtClean="0"/>
              <a:pPr/>
              <a:t>‹#›</a:t>
            </a:fld>
            <a:endParaRPr lang="tr-TR"/>
          </a:p>
        </p:txBody>
      </p:sp>
      <p:sp>
        <p:nvSpPr>
          <p:cNvPr id="21" name="Footer Placeholder 20"/>
          <p:cNvSpPr>
            <a:spLocks noGrp="1"/>
          </p:cNvSpPr>
          <p:nvPr>
            <p:ph type="ftr" sz="quarter" idx="12"/>
          </p:nvPr>
        </p:nvSpPr>
        <p:spPr/>
        <p:txBody>
          <a:bodyPr/>
          <a:lstStyle/>
          <a:p>
            <a:endParaRPr lang="tr-TR"/>
          </a:p>
        </p:txBody>
      </p:sp>
    </p:spTree>
  </p:cSld>
  <p:clrMapOvr>
    <a:masterClrMapping/>
  </p:clrMapOvr>
  <p:transition spd="slow"/>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5" name="Date Placeholder 4"/>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018FA93-A276-488D-8AFA-1F5B3CB005D7}" type="slidenum">
              <a:rPr lang="tr-TR" smtClean="0"/>
              <a:pPr/>
              <a:t>‹#›</a:t>
            </a:fld>
            <a:endParaRPr lang="tr-TR"/>
          </a:p>
        </p:txBody>
      </p:sp>
      <p:sp>
        <p:nvSpPr>
          <p:cNvPr id="9" name="Content Placeholder 8"/>
          <p:cNvSpPr>
            <a:spLocks noGrp="1"/>
          </p:cNvSpPr>
          <p:nvPr>
            <p:ph sz="quarter" idx="13"/>
          </p:nvPr>
        </p:nvSpPr>
        <p:spPr>
          <a:xfrm>
            <a:off x="1216152" y="841248"/>
            <a:ext cx="3730752" cy="438912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Content Placeholder 10"/>
          <p:cNvSpPr>
            <a:spLocks noGrp="1"/>
          </p:cNvSpPr>
          <p:nvPr>
            <p:ph sz="quarter" idx="14"/>
          </p:nvPr>
        </p:nvSpPr>
        <p:spPr>
          <a:xfrm>
            <a:off x="5102352" y="841248"/>
            <a:ext cx="3730752" cy="438912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transition spd="slow"/>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219200" y="841248"/>
            <a:ext cx="3733800" cy="533400"/>
          </a:xfrm>
        </p:spPr>
        <p:txBody>
          <a:bodyPr anchor="t">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5" name="Text Placeholder 4"/>
          <p:cNvSpPr>
            <a:spLocks noGrp="1"/>
          </p:cNvSpPr>
          <p:nvPr>
            <p:ph type="body" sz="quarter" idx="3"/>
          </p:nvPr>
        </p:nvSpPr>
        <p:spPr>
          <a:xfrm>
            <a:off x="5105400" y="841248"/>
            <a:ext cx="3735267" cy="533400"/>
          </a:xfrm>
        </p:spPr>
        <p:txBody>
          <a:bodyPr anchor="t">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7" name="Date Placeholder 6"/>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018FA93-A276-488D-8AFA-1F5B3CB005D7}" type="slidenum">
              <a:rPr lang="tr-TR" smtClean="0"/>
              <a:pPr/>
              <a:t>‹#›</a:t>
            </a:fld>
            <a:endParaRPr lang="tr-TR"/>
          </a:p>
        </p:txBody>
      </p:sp>
      <p:sp>
        <p:nvSpPr>
          <p:cNvPr id="11" name="Content Placeholder 10"/>
          <p:cNvSpPr>
            <a:spLocks noGrp="1"/>
          </p:cNvSpPr>
          <p:nvPr>
            <p:ph sz="quarter" idx="13"/>
          </p:nvPr>
        </p:nvSpPr>
        <p:spPr>
          <a:xfrm>
            <a:off x="1216152" y="1380744"/>
            <a:ext cx="3730752" cy="38404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3" name="Content Placeholder 12"/>
          <p:cNvSpPr>
            <a:spLocks noGrp="1"/>
          </p:cNvSpPr>
          <p:nvPr>
            <p:ph sz="quarter" idx="14"/>
          </p:nvPr>
        </p:nvSpPr>
        <p:spPr>
          <a:xfrm>
            <a:off x="5102352" y="1380743"/>
            <a:ext cx="3730752" cy="38404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transition spd="slow"/>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018FA93-A276-488D-8AFA-1F5B3CB005D7}" type="slidenum">
              <a:rPr lang="tr-TR" smtClean="0"/>
              <a:pPr/>
              <a:t>‹#›</a:t>
            </a:fld>
            <a:endParaRPr lang="tr-TR"/>
          </a:p>
        </p:txBody>
      </p:sp>
    </p:spTree>
  </p:cSld>
  <p:clrMapOvr>
    <a:masterClrMapping/>
  </p:clrMapOvr>
  <p:transition spd="slow"/>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6" name="Slide Number Placeholder 5"/>
          <p:cNvSpPr>
            <a:spLocks noGrp="1"/>
          </p:cNvSpPr>
          <p:nvPr>
            <p:ph type="sldNum" sz="quarter" idx="11"/>
          </p:nvPr>
        </p:nvSpPr>
        <p:spPr/>
        <p:txBody>
          <a:bodyPr/>
          <a:lstStyle/>
          <a:p>
            <a:fld id="{C018FA93-A276-488D-8AFA-1F5B3CB005D7}" type="slidenum">
              <a:rPr lang="tr-TR" smtClean="0"/>
              <a:pPr/>
              <a:t>‹#›</a:t>
            </a:fld>
            <a:endParaRPr lang="tr-TR"/>
          </a:p>
        </p:txBody>
      </p:sp>
      <p:sp>
        <p:nvSpPr>
          <p:cNvPr id="7" name="Footer Placeholder 6"/>
          <p:cNvSpPr>
            <a:spLocks noGrp="1"/>
          </p:cNvSpPr>
          <p:nvPr>
            <p:ph type="ftr" sz="quarter" idx="12"/>
          </p:nvPr>
        </p:nvSpPr>
        <p:spPr/>
        <p:txBody>
          <a:bodyPr/>
          <a:lstStyle/>
          <a:p>
            <a:endParaRPr lang="tr-TR"/>
          </a:p>
        </p:txBody>
      </p:sp>
    </p:spTree>
  </p:cSld>
  <p:clrMapOvr>
    <a:masterClrMapping/>
  </p:clrMapOvr>
  <p:transition spd="slow"/>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5715000" y="395287"/>
            <a:ext cx="3008313" cy="1162050"/>
          </a:xfrm>
        </p:spPr>
        <p:txBody>
          <a:bodyPr anchor="b"/>
          <a:lstStyle>
            <a:lvl1pPr algn="l">
              <a:defRPr sz="2000" b="1">
                <a:ln>
                  <a:noFill/>
                </a:ln>
                <a:solidFill>
                  <a:srgbClr val="FF7605"/>
                </a:solidFill>
                <a:effectLst/>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5715000" y="1557337"/>
            <a:ext cx="3008313" cy="4386263"/>
          </a:xfrm>
        </p:spPr>
        <p:txBody>
          <a:bodyPr/>
          <a:lstStyle>
            <a:lvl1pPr marL="0" indent="0">
              <a:buNone/>
              <a:defRPr sz="140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4" name="Content Placeholder 13"/>
          <p:cNvSpPr>
            <a:spLocks noGrp="1"/>
          </p:cNvSpPr>
          <p:nvPr>
            <p:ph sz="quarter" idx="13"/>
          </p:nvPr>
        </p:nvSpPr>
        <p:spPr>
          <a:xfrm>
            <a:off x="914400" y="381000"/>
            <a:ext cx="4800600" cy="59436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9" name="Date Placeholder 8"/>
          <p:cNvSpPr>
            <a:spLocks noGrp="1"/>
          </p:cNvSpPr>
          <p:nvPr>
            <p:ph type="dt" sz="half" idx="14"/>
          </p:nvPr>
        </p:nvSpPr>
        <p:spPr/>
        <p:txBody>
          <a:bodyPr/>
          <a:lstStyle/>
          <a:p>
            <a:fld id="{68034A17-F4E9-4E50-975B-308E740E3AF9}" type="datetimeFigureOut">
              <a:rPr lang="tr-TR" smtClean="0"/>
              <a:pPr/>
              <a:t>08.04.2016</a:t>
            </a:fld>
            <a:endParaRPr lang="tr-TR"/>
          </a:p>
        </p:txBody>
      </p:sp>
      <p:sp>
        <p:nvSpPr>
          <p:cNvPr id="10" name="Slide Number Placeholder 9"/>
          <p:cNvSpPr>
            <a:spLocks noGrp="1"/>
          </p:cNvSpPr>
          <p:nvPr>
            <p:ph type="sldNum" sz="quarter" idx="15"/>
          </p:nvPr>
        </p:nvSpPr>
        <p:spPr/>
        <p:txBody>
          <a:bodyPr/>
          <a:lstStyle/>
          <a:p>
            <a:fld id="{C018FA93-A276-488D-8AFA-1F5B3CB005D7}" type="slidenum">
              <a:rPr lang="tr-TR" smtClean="0"/>
              <a:pPr/>
              <a:t>‹#›</a:t>
            </a:fld>
            <a:endParaRPr lang="tr-TR"/>
          </a:p>
        </p:txBody>
      </p:sp>
      <p:sp>
        <p:nvSpPr>
          <p:cNvPr id="13" name="Footer Placeholder 12"/>
          <p:cNvSpPr>
            <a:spLocks noGrp="1"/>
          </p:cNvSpPr>
          <p:nvPr>
            <p:ph type="ftr" sz="quarter" idx="16"/>
          </p:nvPr>
        </p:nvSpPr>
        <p:spPr/>
        <p:txBody>
          <a:bodyPr/>
          <a:lstStyle/>
          <a:p>
            <a:endParaRPr lang="tr-TR"/>
          </a:p>
        </p:txBody>
      </p:sp>
    </p:spTree>
  </p:cSld>
  <p:clrMapOvr>
    <a:masterClrMapping/>
  </p:clrMapOvr>
  <p:transition spd="slow"/>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691680" y="260648"/>
            <a:ext cx="5486400" cy="404446"/>
          </a:xfrm>
        </p:spPr>
        <p:txBody>
          <a:bodyPr bIns="0" anchor="b"/>
          <a:lstStyle>
            <a:lvl1pPr algn="ctr">
              <a:defRPr sz="2800" b="1">
                <a:ln w="12700">
                  <a:noFill/>
                </a:ln>
                <a:solidFill>
                  <a:schemeClr val="accent1">
                    <a:lumMod val="75000"/>
                  </a:schemeClr>
                </a:solidFill>
                <a:effectLst>
                  <a:outerShdw blurRad="38100" dist="38100" dir="2700000" algn="tl">
                    <a:srgbClr val="000000">
                      <a:alpha val="43137"/>
                    </a:srgbClr>
                  </a:outerShdw>
                </a:effectLst>
              </a:defRPr>
            </a:lvl1pPr>
          </a:lstStyle>
          <a:p>
            <a:r>
              <a:rPr lang="tr-TR" dirty="0" smtClean="0"/>
              <a:t>Asıl başlık stili için tıklatın</a:t>
            </a:r>
            <a:endParaRPr lang="en-US" dirty="0"/>
          </a:p>
        </p:txBody>
      </p:sp>
      <p:sp>
        <p:nvSpPr>
          <p:cNvPr id="3" name="Picture Placeholder 2"/>
          <p:cNvSpPr>
            <a:spLocks noGrp="1"/>
          </p:cNvSpPr>
          <p:nvPr>
            <p:ph type="pic" idx="1"/>
          </p:nvPr>
        </p:nvSpPr>
        <p:spPr>
          <a:xfrm>
            <a:off x="1475656" y="1268760"/>
            <a:ext cx="5867400" cy="40814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dirty="0" smtClean="0"/>
              <a:t>Resim eklemek için simgeyi tıklatın</a:t>
            </a:r>
            <a:endParaRPr lang="en-US" dirty="0"/>
          </a:p>
        </p:txBody>
      </p:sp>
      <p:sp>
        <p:nvSpPr>
          <p:cNvPr id="4" name="Text Placeholder 3"/>
          <p:cNvSpPr>
            <a:spLocks noGrp="1"/>
          </p:cNvSpPr>
          <p:nvPr>
            <p:ph type="body" sz="half" idx="2"/>
          </p:nvPr>
        </p:nvSpPr>
        <p:spPr>
          <a:xfrm>
            <a:off x="1219200" y="5029200"/>
            <a:ext cx="4038600" cy="1371600"/>
          </a:xfrm>
        </p:spPr>
        <p:txBody>
          <a:bodyPr/>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018FA93-A276-488D-8AFA-1F5B3CB005D7}" type="slidenum">
              <a:rPr lang="tr-TR" smtClean="0"/>
              <a:pPr/>
              <a:t>‹#›</a:t>
            </a:fld>
            <a:endParaRPr lang="tr-TR"/>
          </a:p>
        </p:txBody>
      </p:sp>
    </p:spTree>
  </p:cSld>
  <p:clrMapOvr>
    <a:masterClrMapping/>
  </p:clrMapOvr>
  <p:transition spd="slow"/>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tr-TR" dirty="0"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en-US" dirty="0"/>
          </a:p>
        </p:txBody>
      </p:sp>
      <p:sp>
        <p:nvSpPr>
          <p:cNvPr id="4" name="Date Placeholder 3"/>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018FA93-A276-488D-8AFA-1F5B3CB005D7}" type="slidenum">
              <a:rPr lang="tr-TR" smtClean="0"/>
              <a:pPr/>
              <a:t>‹#›</a:t>
            </a:fld>
            <a:endParaRPr lang="tr-TR"/>
          </a:p>
        </p:txBody>
      </p:sp>
    </p:spTree>
  </p:cSld>
  <p:clrMapOvr>
    <a:masterClrMapping/>
  </p:clrMapOvr>
  <p:transition spd="slow"/>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68034A17-F4E9-4E50-975B-308E740E3AF9}" type="datetimeFigureOut">
              <a:rPr lang="tr-TR" smtClean="0"/>
              <a:pPr/>
              <a:t>08.04.2016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018FA93-A276-488D-8AFA-1F5B3CB005D7}" type="slidenum">
              <a:rPr lang="tr-TR" smtClean="0"/>
              <a:pPr/>
              <a:t>‹#›</a:t>
            </a:fld>
            <a:endParaRPr lang="tr-TR"/>
          </a:p>
        </p:txBody>
      </p:sp>
    </p:spTree>
  </p:cSld>
  <p:clrMapOvr>
    <a:masterClrMapping/>
  </p:clrMapOvr>
  <p:transition spd="slow"/>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aşlık ve İçerik">
    <p:spTree>
      <p:nvGrpSpPr>
        <p:cNvPr id="1" name=""/>
        <p:cNvGrpSpPr/>
        <p:nvPr/>
      </p:nvGrpSpPr>
      <p:grpSpPr>
        <a:xfrm>
          <a:off x="0" y="0"/>
          <a:ext cx="0" cy="0"/>
          <a:chOff x="0" y="0"/>
          <a:chExt cx="0" cy="0"/>
        </a:xfrm>
      </p:grpSpPr>
      <p:graphicFrame>
        <p:nvGraphicFramePr>
          <p:cNvPr id="5" name="Diyagram 4"/>
          <p:cNvGraphicFramePr/>
          <p:nvPr userDrawn="1">
            <p:extLst>
              <p:ext uri="{D42A27DB-BD31-4B8C-83A1-F6EECF244321}">
                <p14:modId xmlns="" xmlns:p14="http://schemas.microsoft.com/office/powerpoint/2010/main" val="3871648601"/>
              </p:ext>
            </p:extLst>
          </p:nvPr>
        </p:nvGraphicFramePr>
        <p:xfrm>
          <a:off x="-18432" y="0"/>
          <a:ext cx="916243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4272936566"/>
      </p:ext>
    </p:extLst>
  </p:cSld>
  <p:clrMapOvr>
    <a:masterClrMapping/>
  </p:clrMapOvr>
  <p:transition spd="slow"/>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bg2">
                <a:tint val="100000"/>
                <a:lumMod val="125000"/>
              </a:schemeClr>
            </a:gs>
            <a:gs pos="79000">
              <a:schemeClr val="accent1">
                <a:lumMod val="20000"/>
                <a:lumOff val="80000"/>
              </a:schemeClr>
            </a:gs>
            <a:gs pos="100000">
              <a:schemeClr val="bg2">
                <a:shade val="90000"/>
                <a:satMod val="300000"/>
                <a:lumMod val="95000"/>
              </a:schemeClr>
            </a:gs>
          </a:gsLst>
          <a:lin ang="5400000" scaled="0"/>
          <a:tileRect/>
        </a:gradFill>
        <a:effectLst/>
      </p:bgPr>
    </p:bg>
    <p:spTree>
      <p:nvGrpSpPr>
        <p:cNvPr id="1" name=""/>
        <p:cNvGrpSpPr/>
        <p:nvPr/>
      </p:nvGrpSpPr>
      <p:grpSpPr>
        <a:xfrm>
          <a:off x="0" y="0"/>
          <a:ext cx="0" cy="0"/>
          <a:chOff x="0" y="0"/>
          <a:chExt cx="0" cy="0"/>
        </a:xfrm>
      </p:grpSpPr>
      <p:pic>
        <p:nvPicPr>
          <p:cNvPr id="11" name="Resim 10"/>
          <p:cNvPicPr>
            <a:picLocks noChangeAspect="1"/>
          </p:cNvPicPr>
          <p:nvPr userDrawn="1"/>
        </p:nvPicPr>
        <p:blipFill>
          <a:blip r:embed="rId14" cstate="print">
            <a:extLst>
              <a:ext uri="{28A0092B-C50C-407E-A947-70E740481C1C}">
                <a14:useLocalDpi xmlns="" xmlns:a14="http://schemas.microsoft.com/office/drawing/2010/main" val="0"/>
              </a:ext>
            </a:extLst>
          </a:blip>
          <a:stretch>
            <a:fillRect/>
          </a:stretch>
        </p:blipFill>
        <p:spPr>
          <a:xfrm>
            <a:off x="2411760" y="260648"/>
            <a:ext cx="4764034" cy="5669292"/>
          </a:xfrm>
          <a:prstGeom prst="rect">
            <a:avLst/>
          </a:prstGeom>
        </p:spPr>
      </p:pic>
      <p:sp>
        <p:nvSpPr>
          <p:cNvPr id="12" name="Rectangle 11"/>
          <p:cNvSpPr/>
          <p:nvPr/>
        </p:nvSpPr>
        <p:spPr>
          <a:xfrm>
            <a:off x="0" y="0"/>
            <a:ext cx="228600" cy="6858000"/>
          </a:xfrm>
          <a:prstGeom prst="rect">
            <a:avLst/>
          </a:prstGeom>
          <a:gradFill>
            <a:gsLst>
              <a:gs pos="0">
                <a:schemeClr val="accent1"/>
              </a:gs>
              <a:gs pos="52000">
                <a:schemeClr val="accent6">
                  <a:lumMod val="75000"/>
                </a:schemeClr>
              </a:gs>
              <a:gs pos="100000">
                <a:schemeClr val="accent6">
                  <a:lumMod val="50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innerShdw blurRad="63500" dist="50800" dir="18900000">
                  <a:prstClr val="black">
                    <a:alpha val="50000"/>
                  </a:prstClr>
                </a:innerShdw>
              </a:effectLst>
            </a:endParaRPr>
          </a:p>
        </p:txBody>
      </p:sp>
      <p:sp>
        <p:nvSpPr>
          <p:cNvPr id="13" name="Rectangle 12"/>
          <p:cNvSpPr/>
          <p:nvPr/>
        </p:nvSpPr>
        <p:spPr>
          <a:xfrm>
            <a:off x="0" y="0"/>
            <a:ext cx="228600"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ffectLst>
                <a:innerShdw blurRad="63500" dist="50800" dir="18900000">
                  <a:prstClr val="black">
                    <a:alpha val="50000"/>
                  </a:prstClr>
                </a:innerShdw>
              </a:effectLst>
            </a:endParaRPr>
          </a:p>
        </p:txBody>
      </p:sp>
      <p:sp>
        <p:nvSpPr>
          <p:cNvPr id="2" name="Title Placeholder 1"/>
          <p:cNvSpPr>
            <a:spLocks noGrp="1"/>
          </p:cNvSpPr>
          <p:nvPr>
            <p:ph type="title"/>
          </p:nvPr>
        </p:nvSpPr>
        <p:spPr>
          <a:xfrm>
            <a:off x="1098535" y="34528"/>
            <a:ext cx="7489651" cy="613487"/>
          </a:xfrm>
          <a:prstGeom prst="rect">
            <a:avLst/>
          </a:prstGeom>
        </p:spPr>
        <p:txBody>
          <a:bodyPr vert="horz" lIns="91440" tIns="45720" rIns="91440" bIns="45720" rtlCol="0" anchor="b">
            <a:noAutofit/>
          </a:bodyPr>
          <a:lstStyle/>
          <a:p>
            <a:r>
              <a:rPr lang="tr-TR" dirty="0" smtClean="0"/>
              <a:t>AKILCI İLAÇ KULLANIMI</a:t>
            </a:r>
            <a:endParaRPr lang="en-US" dirty="0"/>
          </a:p>
        </p:txBody>
      </p:sp>
      <p:sp>
        <p:nvSpPr>
          <p:cNvPr id="3" name="Text Placeholder 2"/>
          <p:cNvSpPr>
            <a:spLocks noGrp="1"/>
          </p:cNvSpPr>
          <p:nvPr>
            <p:ph type="body" idx="1"/>
          </p:nvPr>
        </p:nvSpPr>
        <p:spPr>
          <a:xfrm>
            <a:off x="1107281" y="1301618"/>
            <a:ext cx="7467600" cy="4845181"/>
          </a:xfrm>
          <a:prstGeom prst="rect">
            <a:avLst/>
          </a:prstGeom>
        </p:spPr>
        <p:txBody>
          <a:bodyPr vert="horz" lIns="91440" tIns="45720" rIns="91440" bIns="45720" rtlCol="0">
            <a:normAutofit/>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en-US" dirty="0"/>
          </a:p>
        </p:txBody>
      </p:sp>
      <p:sp>
        <p:nvSpPr>
          <p:cNvPr id="5" name="Footer Placeholder 4"/>
          <p:cNvSpPr>
            <a:spLocks noGrp="1"/>
          </p:cNvSpPr>
          <p:nvPr>
            <p:ph type="ftr" sz="quarter" idx="3"/>
          </p:nvPr>
        </p:nvSpPr>
        <p:spPr>
          <a:xfrm>
            <a:off x="1259680" y="6553200"/>
            <a:ext cx="7162800" cy="228600"/>
          </a:xfrm>
          <a:prstGeom prst="rect">
            <a:avLst/>
          </a:prstGeom>
        </p:spPr>
        <p:txBody>
          <a:bodyPr vert="horz" lIns="91440" tIns="45720" rIns="91440" bIns="45720" rtlCol="0" anchor="ctr"/>
          <a:lstStyle>
            <a:lvl1pPr algn="l">
              <a:defRPr sz="1200">
                <a:solidFill>
                  <a:schemeClr val="tx1">
                    <a:lumMod val="60000"/>
                    <a:lumOff val="40000"/>
                  </a:schemeClr>
                </a:solidFill>
              </a:defRPr>
            </a:lvl1pPr>
          </a:lstStyle>
          <a:p>
            <a:endParaRPr lang="tr-TR"/>
          </a:p>
        </p:txBody>
      </p:sp>
      <p:sp>
        <p:nvSpPr>
          <p:cNvPr id="6" name="Slide Number Placeholder 5"/>
          <p:cNvSpPr>
            <a:spLocks noGrp="1"/>
          </p:cNvSpPr>
          <p:nvPr>
            <p:ph type="sldNum" sz="quarter" idx="4"/>
          </p:nvPr>
        </p:nvSpPr>
        <p:spPr>
          <a:xfrm>
            <a:off x="8747608" y="6342657"/>
            <a:ext cx="288888" cy="365125"/>
          </a:xfrm>
          <a:prstGeom prst="rect">
            <a:avLst/>
          </a:prstGeom>
        </p:spPr>
        <p:txBody>
          <a:bodyPr vert="horz" lIns="91440" tIns="45720" rIns="91440" bIns="45720" rtlCol="0" anchor="ctr"/>
          <a:lstStyle>
            <a:lvl1pPr algn="l">
              <a:defRPr sz="1200" b="1">
                <a:solidFill>
                  <a:schemeClr val="tx1"/>
                </a:solidFill>
              </a:defRPr>
            </a:lvl1pPr>
          </a:lstStyle>
          <a:p>
            <a:r>
              <a:rPr lang="tr-TR" dirty="0" smtClean="0"/>
              <a:t>1</a:t>
            </a:r>
            <a:endParaRPr lang="tr-TR" dirty="0"/>
          </a:p>
        </p:txBody>
      </p:sp>
      <p:sp>
        <p:nvSpPr>
          <p:cNvPr id="16" name="Freeform 5"/>
          <p:cNvSpPr>
            <a:spLocks/>
          </p:cNvSpPr>
          <p:nvPr/>
        </p:nvSpPr>
        <p:spPr bwMode="auto">
          <a:xfrm>
            <a:off x="8466743" y="6351547"/>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2"/>
          </p:nvPr>
        </p:nvSpPr>
        <p:spPr>
          <a:xfrm rot="16200000">
            <a:off x="-1198682" y="4821116"/>
            <a:ext cx="2625969" cy="228600"/>
          </a:xfrm>
          <a:prstGeom prst="rect">
            <a:avLst/>
          </a:prstGeom>
        </p:spPr>
        <p:txBody>
          <a:bodyPr vert="horz" lIns="91440" tIns="45720" rIns="91440" bIns="45720" rtlCol="0" anchor="ctr"/>
          <a:lstStyle>
            <a:lvl1pPr algn="l">
              <a:defRPr sz="1200">
                <a:solidFill>
                  <a:srgbClr val="FFFFFF"/>
                </a:solidFill>
              </a:defRPr>
            </a:lvl1pPr>
          </a:lstStyle>
          <a:p>
            <a:fld id="{68034A17-F4E9-4E50-975B-308E740E3AF9}" type="datetimeFigureOut">
              <a:rPr lang="tr-TR" smtClean="0"/>
              <a:pPr/>
              <a:t>08.04.2016</a:t>
            </a:fld>
            <a:endParaRPr lang="tr-TR"/>
          </a:p>
        </p:txBody>
      </p:sp>
      <p:pic>
        <p:nvPicPr>
          <p:cNvPr id="10" name="Picture 2" descr="C:\Users\ZULEYH~1.YAV\AppData\Local\Temp\Rar$DRa0.167\aik_logo.jpg"/>
          <p:cNvPicPr>
            <a:picLocks noChangeAspect="1" noChangeArrowheads="1"/>
          </p:cNvPicPr>
          <p:nvPr userDrawn="1"/>
        </p:nvPicPr>
        <p:blipFill>
          <a:blip r:embed="rId15" cstate="print">
            <a:extLst>
              <a:ext uri="{28A0092B-C50C-407E-A947-70E740481C1C}">
                <a14:useLocalDpi xmlns="" xmlns:a14="http://schemas.microsoft.com/office/drawing/2010/main" val="0"/>
              </a:ext>
            </a:extLst>
          </a:blip>
          <a:srcRect/>
          <a:stretch>
            <a:fillRect/>
          </a:stretch>
        </p:blipFill>
        <p:spPr bwMode="auto">
          <a:xfrm>
            <a:off x="7881350" y="599694"/>
            <a:ext cx="888513" cy="330019"/>
          </a:xfrm>
          <a:prstGeom prst="rect">
            <a:avLst/>
          </a:prstGeom>
          <a:noFill/>
          <a:extLst>
            <a:ext uri="{909E8E84-426E-40DD-AFC4-6F175D3DCCD1}">
              <a14:hiddenFill xmlns="" xmlns:a14="http://schemas.microsoft.com/office/drawing/2010/main">
                <a:solidFill>
                  <a:srgbClr val="FFFFFF"/>
                </a:solidFill>
              </a14:hiddenFill>
            </a:ext>
          </a:extLst>
        </p:spPr>
      </p:pic>
      <p:cxnSp>
        <p:nvCxnSpPr>
          <p:cNvPr id="14" name="Düz Bağlayıcı 13"/>
          <p:cNvCxnSpPr/>
          <p:nvPr userDrawn="1"/>
        </p:nvCxnSpPr>
        <p:spPr>
          <a:xfrm>
            <a:off x="945143" y="20985"/>
            <a:ext cx="458505" cy="743719"/>
          </a:xfrm>
          <a:prstGeom prst="line">
            <a:avLst/>
          </a:prstGeom>
          <a:ln w="19050">
            <a:solidFill>
              <a:srgbClr val="3CB7C4"/>
            </a:solidFill>
          </a:ln>
        </p:spPr>
        <p:style>
          <a:lnRef idx="1">
            <a:schemeClr val="accent1"/>
          </a:lnRef>
          <a:fillRef idx="0">
            <a:schemeClr val="accent1"/>
          </a:fillRef>
          <a:effectRef idx="0">
            <a:schemeClr val="accent1"/>
          </a:effectRef>
          <a:fontRef idx="minor">
            <a:schemeClr val="tx1"/>
          </a:fontRef>
        </p:style>
      </p:cxnSp>
      <p:cxnSp>
        <p:nvCxnSpPr>
          <p:cNvPr id="15" name="Düz Bağlayıcı 14"/>
          <p:cNvCxnSpPr/>
          <p:nvPr userDrawn="1"/>
        </p:nvCxnSpPr>
        <p:spPr>
          <a:xfrm>
            <a:off x="1403648" y="764704"/>
            <a:ext cx="6487277" cy="0"/>
          </a:xfrm>
          <a:prstGeom prst="line">
            <a:avLst/>
          </a:prstGeom>
          <a:ln w="19050">
            <a:solidFill>
              <a:srgbClr val="3CB7C4"/>
            </a:solidFill>
          </a:ln>
        </p:spPr>
        <p:style>
          <a:lnRef idx="1">
            <a:schemeClr val="accent1"/>
          </a:lnRef>
          <a:fillRef idx="0">
            <a:schemeClr val="accent1"/>
          </a:fillRef>
          <a:effectRef idx="0">
            <a:schemeClr val="accent1"/>
          </a:effectRef>
          <a:fontRef idx="minor">
            <a:schemeClr val="tx1"/>
          </a:fontRef>
        </p:style>
      </p:cxnSp>
      <p:pic>
        <p:nvPicPr>
          <p:cNvPr id="17" name="Picture 8" descr="http://www.tcesis.org/btm/img/bakLogo.png"/>
          <p:cNvPicPr/>
          <p:nvPr userDrawn="1"/>
        </p:nvPicPr>
        <p:blipFill>
          <a:blip r:embed="rId16" cstate="print">
            <a:extLst>
              <a:ext uri="{28A0092B-C50C-407E-A947-70E740481C1C}">
                <a14:useLocalDpi xmlns="" xmlns:a14="http://schemas.microsoft.com/office/drawing/2010/main" val="0"/>
              </a:ext>
            </a:extLst>
          </a:blip>
          <a:srcRect/>
          <a:stretch>
            <a:fillRect/>
          </a:stretch>
        </p:blipFill>
        <p:spPr bwMode="auto">
          <a:xfrm>
            <a:off x="395533" y="145096"/>
            <a:ext cx="715368" cy="867492"/>
          </a:xfrm>
          <a:prstGeom prst="rect">
            <a:avLst/>
          </a:prstGeom>
          <a:noFill/>
          <a:extLst/>
        </p:spPr>
      </p:pic>
      <p:cxnSp>
        <p:nvCxnSpPr>
          <p:cNvPr id="22" name="Düz Bağlayıcı 21"/>
          <p:cNvCxnSpPr/>
          <p:nvPr userDrawn="1"/>
        </p:nvCxnSpPr>
        <p:spPr>
          <a:xfrm>
            <a:off x="1110901" y="6556294"/>
            <a:ext cx="7355842" cy="0"/>
          </a:xfrm>
          <a:prstGeom prst="line">
            <a:avLst/>
          </a:prstGeom>
          <a:ln w="19050">
            <a:solidFill>
              <a:srgbClr val="3CB7C4"/>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500"/>
                                  </p:stCondLst>
                                  <p:childTnLst>
                                    <p:animEffect transition="out" filter="fade">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grpId="1"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txStyles>
    <p:titleStyle>
      <a:lvl1pPr algn="ctr" defTabSz="914400" rtl="0" eaLnBrk="1" latinLnBrk="0" hangingPunct="1">
        <a:spcBef>
          <a:spcPct val="0"/>
        </a:spcBef>
        <a:buNone/>
        <a:defRPr sz="28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hyperlink" Target="http://www.ncbi.nlm.nih.gov/pubmed/?term=Ozkan%20S%5bAuthor%5d&amp;cauthor=true&amp;cauthor_uid=26325175" TargetMode="External"/><Relationship Id="rId13" Type="http://schemas.openxmlformats.org/officeDocument/2006/relationships/hyperlink" Target="http://www.ncbi.nlm.nih.gov/pubmed/?term=Kiremitci%20A%5bAuthor%5d&amp;cauthor=true&amp;cauthor_uid=26325175" TargetMode="External"/><Relationship Id="rId18" Type="http://schemas.openxmlformats.org/officeDocument/2006/relationships/hyperlink" Target="http://www.ncbi.nlm.nih.gov/pubmed/?term=Bayramoglu%20G%5bAuthor%5d&amp;cauthor=true&amp;cauthor_uid=26325175" TargetMode="External"/><Relationship Id="rId26" Type="http://schemas.openxmlformats.org/officeDocument/2006/relationships/hyperlink" Target="http://www.ncbi.nlm.nih.gov/pubmed/?term=Akpolat%20N%5bAuthor%5d&amp;cauthor=true&amp;cauthor_uid=26325175" TargetMode="External"/><Relationship Id="rId3" Type="http://schemas.openxmlformats.org/officeDocument/2006/relationships/hyperlink" Target="http://www.ncbi.nlm.nih.gov/pubmed/?term=Ceyhan%20M%5bAuthor%5d&amp;cauthor=true&amp;cauthor_uid=26325175" TargetMode="External"/><Relationship Id="rId21" Type="http://schemas.openxmlformats.org/officeDocument/2006/relationships/hyperlink" Target="http://www.ncbi.nlm.nih.gov/pubmed/?term=Gayyurhan%20ED%5bAuthor%5d&amp;cauthor=true&amp;cauthor_uid=26325175" TargetMode="External"/><Relationship Id="rId7" Type="http://schemas.openxmlformats.org/officeDocument/2006/relationships/hyperlink" Target="http://www.ncbi.nlm.nih.gov/pubmed/?term=Aydemir%20S%5bAuthor%5d&amp;cauthor=true&amp;cauthor_uid=26325175" TargetMode="External"/><Relationship Id="rId12" Type="http://schemas.openxmlformats.org/officeDocument/2006/relationships/hyperlink" Target="http://www.ncbi.nlm.nih.gov/pubmed/?term=Yaman%20A%5bAuthor%5d&amp;cauthor=true&amp;cauthor_uid=26325175" TargetMode="External"/><Relationship Id="rId17" Type="http://schemas.openxmlformats.org/officeDocument/2006/relationships/hyperlink" Target="http://www.ncbi.nlm.nih.gov/pubmed/?term=Aydin%20F%5bAuthor%5d&amp;cauthor=true&amp;cauthor_uid=26325175" TargetMode="External"/><Relationship Id="rId25" Type="http://schemas.openxmlformats.org/officeDocument/2006/relationships/hyperlink" Target="http://www.ncbi.nlm.nih.gov/pubmed/?term=Per%C3%A7in%20D%5bAuthor%5d&amp;cauthor=true&amp;cauthor_uid=26325175" TargetMode="External"/><Relationship Id="rId2" Type="http://schemas.openxmlformats.org/officeDocument/2006/relationships/hyperlink" Target="http://www.ncbi.nlm.nih.gov/pubmed/26325175" TargetMode="External"/><Relationship Id="rId16" Type="http://schemas.openxmlformats.org/officeDocument/2006/relationships/hyperlink" Target="http://www.ncbi.nlm.nih.gov/pubmed/?term=Ozcinar%20H%5bAuthor%5d&amp;cauthor=true&amp;cauthor_uid=26325175" TargetMode="External"/><Relationship Id="rId20" Type="http://schemas.openxmlformats.org/officeDocument/2006/relationships/hyperlink" Target="http://www.ncbi.nlm.nih.gov/pubmed/?term=Gulay%20Z%5bAuthor%5d&amp;cauthor=true&amp;cauthor_uid=26325175" TargetMode="External"/><Relationship Id="rId29" Type="http://schemas.openxmlformats.org/officeDocument/2006/relationships/hyperlink" Target="http://www.ncbi.nlm.nih.gov/pubmed/?term=%C3%96ncel%20EK%5bAuthor%5d&amp;cauthor=true&amp;cauthor_uid=26325175" TargetMode="External"/><Relationship Id="rId1" Type="http://schemas.openxmlformats.org/officeDocument/2006/relationships/slideLayout" Target="../slideLayouts/slideLayout7.xml"/><Relationship Id="rId6" Type="http://schemas.openxmlformats.org/officeDocument/2006/relationships/hyperlink" Target="http://www.ncbi.nlm.nih.gov/pubmed/?term=%C3%96ks%C3%BCz%20L%5bAuthor%5d&amp;cauthor=true&amp;cauthor_uid=26325175" TargetMode="External"/><Relationship Id="rId11" Type="http://schemas.openxmlformats.org/officeDocument/2006/relationships/hyperlink" Target="http://www.ncbi.nlm.nih.gov/pubmed/?term=G%C3%BCltekin%20M%5bAuthor%5d&amp;cauthor=true&amp;cauthor_uid=26325175" TargetMode="External"/><Relationship Id="rId24" Type="http://schemas.openxmlformats.org/officeDocument/2006/relationships/hyperlink" Target="http://www.ncbi.nlm.nih.gov/pubmed/?term=G%C3%BCd%C3%BCc%C3%BCo%C4%9Flu%20H%5bAuthor%5d&amp;cauthor=true&amp;cauthor_uid=26325175" TargetMode="External"/><Relationship Id="rId32" Type="http://schemas.openxmlformats.org/officeDocument/2006/relationships/hyperlink" Target="http://www.ncbi.nlm.nih.gov/pubmed/?term=Uslu%20H%5bAuthor%5d&amp;cauthor=true&amp;cauthor_uid=26325175" TargetMode="External"/><Relationship Id="rId5" Type="http://schemas.openxmlformats.org/officeDocument/2006/relationships/hyperlink" Target="http://www.ncbi.nlm.nih.gov/pubmed/?term=G%C3%BCrler%20N%5bAuthor%5d&amp;cauthor=true&amp;cauthor_uid=26325175" TargetMode="External"/><Relationship Id="rId15" Type="http://schemas.openxmlformats.org/officeDocument/2006/relationships/hyperlink" Target="http://www.ncbi.nlm.nih.gov/pubmed/?term=Karli%20A%5bAuthor%5d&amp;cauthor=true&amp;cauthor_uid=26325175" TargetMode="External"/><Relationship Id="rId23" Type="http://schemas.openxmlformats.org/officeDocument/2006/relationships/hyperlink" Target="http://www.ncbi.nlm.nih.gov/pubmed/?term=%C3%96zak%C4%B1n%20C%5bAuthor%5d&amp;cauthor=true&amp;cauthor_uid=26325175" TargetMode="External"/><Relationship Id="rId28" Type="http://schemas.openxmlformats.org/officeDocument/2006/relationships/hyperlink" Target="http://www.ncbi.nlm.nih.gov/pubmed/?term=Camc%C4%B1o%C4%9Flu%20Y%5bAuthor%5d&amp;cauthor=true&amp;cauthor_uid=26325175" TargetMode="External"/><Relationship Id="rId10" Type="http://schemas.openxmlformats.org/officeDocument/2006/relationships/hyperlink" Target="http://www.ncbi.nlm.nih.gov/pubmed/?term=Emiroglu%20MK%5bAuthor%5d&amp;cauthor=true&amp;cauthor_uid=26325175" TargetMode="External"/><Relationship Id="rId19" Type="http://schemas.openxmlformats.org/officeDocument/2006/relationships/hyperlink" Target="http://www.ncbi.nlm.nih.gov/pubmed/?term=Zer%20Y%5bAuthor%5d&amp;cauthor=true&amp;cauthor_uid=26325175" TargetMode="External"/><Relationship Id="rId31" Type="http://schemas.openxmlformats.org/officeDocument/2006/relationships/hyperlink" Target="http://www.ncbi.nlm.nih.gov/pubmed/?term=%C5%9Eanal%20L%5bAuthor%5d&amp;cauthor=true&amp;cauthor_uid=26325175" TargetMode="External"/><Relationship Id="rId4" Type="http://schemas.openxmlformats.org/officeDocument/2006/relationships/hyperlink" Target="http://www.ncbi.nlm.nih.gov/pubmed/?term=Ozsurekci%20Y%5bAuthor%5d&amp;cauthor=true&amp;cauthor_uid=26325175" TargetMode="External"/><Relationship Id="rId9" Type="http://schemas.openxmlformats.org/officeDocument/2006/relationships/hyperlink" Target="http://www.ncbi.nlm.nih.gov/pubmed/?term=Yuksekkaya%20S%5bAuthor%5d&amp;cauthor=true&amp;cauthor_uid=26325175" TargetMode="External"/><Relationship Id="rId14" Type="http://schemas.openxmlformats.org/officeDocument/2006/relationships/hyperlink" Target="http://www.ncbi.nlm.nih.gov/pubmed/?term=Yan%C4%B1k%20K%5bAuthor%5d&amp;cauthor=true&amp;cauthor_uid=26325175" TargetMode="External"/><Relationship Id="rId22" Type="http://schemas.openxmlformats.org/officeDocument/2006/relationships/hyperlink" Target="http://www.ncbi.nlm.nih.gov/pubmed/?term=G%C3%BCl%20M%5bAuthor%5d&amp;cauthor=true&amp;cauthor_uid=26325175" TargetMode="External"/><Relationship Id="rId27" Type="http://schemas.openxmlformats.org/officeDocument/2006/relationships/hyperlink" Target="http://www.ncbi.nlm.nih.gov/pubmed/?term=Ozturk%20C%5bAuthor%5d&amp;cauthor=true&amp;cauthor_uid=26325175" TargetMode="External"/><Relationship Id="rId30" Type="http://schemas.openxmlformats.org/officeDocument/2006/relationships/hyperlink" Target="http://www.ncbi.nlm.nih.gov/pubmed/?term=%C3%87elik%20M%5bAuthor%5d&amp;cauthor=true&amp;cauthor_uid=26325175"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3" cstate="print">
            <a:extLst>
              <a:ext uri="{BEBA8EAE-BF5A-486C-A8C5-ECC9F3942E4B}">
                <a14:imgProps xmlns="" xmlns:a14="http://schemas.microsoft.com/office/drawing/2010/main">
                  <a14:imgLayer r:embed="rId4">
                    <a14:imgEffect>
                      <a14:artisticTexturizer/>
                    </a14:imgEffect>
                  </a14:imgLayer>
                </a14:imgProps>
              </a:ext>
              <a:ext uri="{28A0092B-C50C-407E-A947-70E740481C1C}">
                <a14:useLocalDpi xmlns="" xmlns:a14="http://schemas.microsoft.com/office/drawing/2010/main" val="0"/>
              </a:ext>
            </a:extLst>
          </a:blip>
          <a:stretch>
            <a:fillRect/>
          </a:stretch>
        </p:blipFill>
        <p:spPr>
          <a:xfrm>
            <a:off x="0" y="0"/>
            <a:ext cx="9144000" cy="6883152"/>
          </a:xfrm>
          <a:prstGeom prst="rect">
            <a:avLst/>
          </a:prstGeom>
        </p:spPr>
      </p:pic>
      <p:sp>
        <p:nvSpPr>
          <p:cNvPr id="3" name="Metin kutusu 2"/>
          <p:cNvSpPr txBox="1"/>
          <p:nvPr/>
        </p:nvSpPr>
        <p:spPr>
          <a:xfrm>
            <a:off x="125760" y="5157192"/>
            <a:ext cx="8892480" cy="1200329"/>
          </a:xfrm>
          <a:prstGeom prst="rect">
            <a:avLst/>
          </a:prstGeom>
          <a:noFill/>
        </p:spPr>
        <p:txBody>
          <a:bodyPr wrap="square" rtlCol="0">
            <a:spAutoFit/>
          </a:bodyPr>
          <a:lstStyle/>
          <a:p>
            <a:pPr algn="ctr"/>
            <a:r>
              <a:rPr lang="en-US" sz="3600" b="1" dirty="0">
                <a:solidFill>
                  <a:srgbClr val="FF0000"/>
                </a:solidFill>
                <a:effectLst>
                  <a:outerShdw blurRad="38100" dist="38100" dir="2700000" algn="tl">
                    <a:srgbClr val="000000">
                      <a:alpha val="43137"/>
                    </a:srgbClr>
                  </a:outerShdw>
                </a:effectLst>
              </a:rPr>
              <a:t>OTİT VE </a:t>
            </a:r>
            <a:r>
              <a:rPr lang="en-US" sz="3600" b="1" dirty="0" smtClean="0">
                <a:solidFill>
                  <a:srgbClr val="FF0000"/>
                </a:solidFill>
                <a:effectLst>
                  <a:outerShdw blurRad="38100" dist="38100" dir="2700000" algn="tl">
                    <a:srgbClr val="000000">
                      <a:alpha val="43137"/>
                    </a:srgbClr>
                  </a:outerShdw>
                </a:effectLst>
              </a:rPr>
              <a:t>SİNÜZİT</a:t>
            </a:r>
            <a:r>
              <a:rPr lang="tr-TR" sz="3600" b="1" dirty="0" smtClean="0">
                <a:solidFill>
                  <a:srgbClr val="FF0000"/>
                </a:solidFill>
                <a:effectLst>
                  <a:outerShdw blurRad="38100" dist="38100" dir="2700000" algn="tl">
                    <a:srgbClr val="000000">
                      <a:alpha val="43137"/>
                    </a:srgbClr>
                  </a:outerShdw>
                </a:effectLst>
              </a:rPr>
              <a:t> </a:t>
            </a:r>
            <a:r>
              <a:rPr lang="en-US" sz="3600" b="1" dirty="0" smtClean="0">
                <a:solidFill>
                  <a:srgbClr val="FF0000"/>
                </a:solidFill>
                <a:effectLst>
                  <a:outerShdw blurRad="38100" dist="38100" dir="2700000" algn="tl">
                    <a:srgbClr val="000000">
                      <a:alpha val="43137"/>
                    </a:srgbClr>
                  </a:outerShdw>
                </a:effectLst>
              </a:rPr>
              <a:t>TE</a:t>
            </a:r>
            <a:r>
              <a:rPr lang="tr-TR" sz="3600" b="1" dirty="0" smtClean="0">
                <a:solidFill>
                  <a:srgbClr val="FF0000"/>
                </a:solidFill>
                <a:effectLst>
                  <a:outerShdw blurRad="38100" dist="38100" dir="2700000" algn="tl">
                    <a:srgbClr val="000000">
                      <a:alpha val="43137"/>
                    </a:srgbClr>
                  </a:outerShdw>
                </a:effectLst>
              </a:rPr>
              <a:t>DAVİSİNDE</a:t>
            </a:r>
            <a:r>
              <a:rPr lang="en-US" sz="3600" b="1" dirty="0" smtClean="0">
                <a:solidFill>
                  <a:srgbClr val="FF0000"/>
                </a:solidFill>
                <a:effectLst>
                  <a:outerShdw blurRad="38100" dist="38100" dir="2700000" algn="tl">
                    <a:srgbClr val="000000">
                      <a:alpha val="43137"/>
                    </a:srgbClr>
                  </a:outerShdw>
                </a:effectLst>
              </a:rPr>
              <a:t> </a:t>
            </a:r>
            <a:endParaRPr lang="tr-TR" sz="3600" b="1" dirty="0" smtClean="0">
              <a:solidFill>
                <a:srgbClr val="FF0000"/>
              </a:solidFill>
              <a:effectLst>
                <a:outerShdw blurRad="38100" dist="38100" dir="2700000" algn="tl">
                  <a:srgbClr val="000000">
                    <a:alpha val="43137"/>
                  </a:srgbClr>
                </a:outerShdw>
              </a:effectLst>
            </a:endParaRPr>
          </a:p>
          <a:p>
            <a:pPr algn="ctr"/>
            <a:r>
              <a:rPr lang="en-US" sz="3600" b="1" dirty="0" smtClean="0">
                <a:solidFill>
                  <a:srgbClr val="FF0000"/>
                </a:solidFill>
                <a:effectLst>
                  <a:outerShdw blurRad="38100" dist="38100" dir="2700000" algn="tl">
                    <a:srgbClr val="000000">
                      <a:alpha val="43137"/>
                    </a:srgbClr>
                  </a:outerShdw>
                </a:effectLst>
              </a:rPr>
              <a:t>ANTİBİYOTİK </a:t>
            </a:r>
            <a:r>
              <a:rPr lang="en-US" sz="3600" b="1" dirty="0">
                <a:solidFill>
                  <a:srgbClr val="FF0000"/>
                </a:solidFill>
                <a:effectLst>
                  <a:outerShdw blurRad="38100" dist="38100" dir="2700000" algn="tl">
                    <a:srgbClr val="000000">
                      <a:alpha val="43137"/>
                    </a:srgbClr>
                  </a:outerShdw>
                </a:effectLst>
              </a:rPr>
              <a:t>KULLANIMI</a:t>
            </a:r>
            <a:endParaRPr lang="tr-TR" sz="3600" b="1" dirty="0">
              <a:solidFill>
                <a:srgbClr val="FF0000"/>
              </a:solidFill>
              <a:effectLst>
                <a:outerShdw blurRad="38100" dist="38100" dir="2700000" algn="tl">
                  <a:srgbClr val="000000">
                    <a:alpha val="43137"/>
                  </a:srgbClr>
                </a:outerShdw>
              </a:effectLst>
              <a:latin typeface="+mj-lt"/>
            </a:endParaRPr>
          </a:p>
        </p:txBody>
      </p:sp>
    </p:spTree>
    <p:extLst>
      <p:ext uri="{BB962C8B-B14F-4D97-AF65-F5344CB8AC3E}">
        <p14:creationId xmlns="" xmlns:p14="http://schemas.microsoft.com/office/powerpoint/2010/main" val="269699694"/>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İçerik Yer Tutucusu"/>
          <p:cNvSpPr txBox="1">
            <a:spLocks/>
          </p:cNvSpPr>
          <p:nvPr/>
        </p:nvSpPr>
        <p:spPr>
          <a:xfrm>
            <a:off x="683568" y="1690267"/>
            <a:ext cx="3970784" cy="4525963"/>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a:lstStyle>
          <a:p>
            <a:pPr marL="0" indent="0">
              <a:buFont typeface="Arial" pitchFamily="34" charset="0"/>
              <a:buNone/>
            </a:pPr>
            <a:r>
              <a:rPr lang="tr-TR" b="1" dirty="0" smtClean="0">
                <a:solidFill>
                  <a:srgbClr val="FF0000"/>
                </a:solidFill>
              </a:rPr>
              <a:t>OTİT</a:t>
            </a:r>
          </a:p>
          <a:p>
            <a:pPr marL="0" indent="0">
              <a:buFont typeface="Arial" pitchFamily="34" charset="0"/>
              <a:buNone/>
            </a:pPr>
            <a:r>
              <a:rPr lang="tr-TR" dirty="0" smtClean="0">
                <a:solidFill>
                  <a:schemeClr val="tx1"/>
                </a:solidFill>
              </a:rPr>
              <a:t>Epidemiyoloji</a:t>
            </a:r>
          </a:p>
          <a:p>
            <a:pPr marL="0" indent="0">
              <a:buFont typeface="Arial" pitchFamily="34" charset="0"/>
              <a:buNone/>
            </a:pPr>
            <a:r>
              <a:rPr lang="tr-TR" dirty="0" smtClean="0">
                <a:solidFill>
                  <a:schemeClr val="tx1"/>
                </a:solidFill>
              </a:rPr>
              <a:t>Etken</a:t>
            </a:r>
          </a:p>
          <a:p>
            <a:pPr marL="0" indent="0">
              <a:buFont typeface="Arial" pitchFamily="34" charset="0"/>
              <a:buNone/>
            </a:pPr>
            <a:r>
              <a:rPr lang="tr-TR" dirty="0" smtClean="0">
                <a:solidFill>
                  <a:schemeClr val="tx1"/>
                </a:solidFill>
              </a:rPr>
              <a:t>Klinik bulgular</a:t>
            </a:r>
          </a:p>
          <a:p>
            <a:pPr marL="0" indent="0">
              <a:buFont typeface="Arial" pitchFamily="34" charset="0"/>
              <a:buNone/>
            </a:pPr>
            <a:r>
              <a:rPr lang="tr-TR" dirty="0" smtClean="0">
                <a:solidFill>
                  <a:schemeClr val="tx1"/>
                </a:solidFill>
              </a:rPr>
              <a:t>Tanı</a:t>
            </a:r>
          </a:p>
          <a:p>
            <a:pPr marL="0" indent="0">
              <a:buFont typeface="Arial" pitchFamily="34" charset="0"/>
              <a:buNone/>
            </a:pPr>
            <a:r>
              <a:rPr lang="tr-TR" dirty="0" smtClean="0">
                <a:solidFill>
                  <a:schemeClr val="tx1"/>
                </a:solidFill>
              </a:rPr>
              <a:t>Tanımlar</a:t>
            </a:r>
          </a:p>
          <a:p>
            <a:pPr marL="0" indent="0">
              <a:buFont typeface="Arial" pitchFamily="34" charset="0"/>
              <a:buNone/>
            </a:pPr>
            <a:r>
              <a:rPr lang="tr-TR" dirty="0" smtClean="0">
                <a:solidFill>
                  <a:schemeClr val="tx1"/>
                </a:solidFill>
              </a:rPr>
              <a:t>Tedavi ve izlem</a:t>
            </a:r>
          </a:p>
          <a:p>
            <a:endParaRPr lang="tr-TR" dirty="0">
              <a:solidFill>
                <a:schemeClr val="tx1"/>
              </a:solidFill>
            </a:endParaRPr>
          </a:p>
        </p:txBody>
      </p:sp>
      <p:sp>
        <p:nvSpPr>
          <p:cNvPr id="3" name="2 İçerik Yer Tutucusu"/>
          <p:cNvSpPr txBox="1">
            <a:spLocks/>
          </p:cNvSpPr>
          <p:nvPr/>
        </p:nvSpPr>
        <p:spPr>
          <a:xfrm>
            <a:off x="4103948" y="1711349"/>
            <a:ext cx="3970784"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r-TR" sz="2800" b="1" dirty="0" smtClean="0">
                <a:solidFill>
                  <a:srgbClr val="FF0000"/>
                </a:solidFill>
              </a:rPr>
              <a:t>SİNÜZİT </a:t>
            </a:r>
          </a:p>
          <a:p>
            <a:pPr marL="0" indent="0">
              <a:buFont typeface="Arial" pitchFamily="34" charset="0"/>
              <a:buNone/>
            </a:pPr>
            <a:r>
              <a:rPr lang="tr-TR" sz="2800" dirty="0" smtClean="0"/>
              <a:t>Epidemiyoloji</a:t>
            </a:r>
          </a:p>
          <a:p>
            <a:pPr marL="0" indent="0">
              <a:buFont typeface="Arial" pitchFamily="34" charset="0"/>
              <a:buNone/>
            </a:pPr>
            <a:r>
              <a:rPr lang="tr-TR" sz="2800" dirty="0" smtClean="0"/>
              <a:t>Etken</a:t>
            </a:r>
          </a:p>
          <a:p>
            <a:pPr marL="0" indent="0">
              <a:buFont typeface="Arial" pitchFamily="34" charset="0"/>
              <a:buNone/>
            </a:pPr>
            <a:r>
              <a:rPr lang="tr-TR" sz="2800" dirty="0" smtClean="0"/>
              <a:t>Tanımlar</a:t>
            </a:r>
          </a:p>
          <a:p>
            <a:pPr marL="0" indent="0">
              <a:buFont typeface="Arial" pitchFamily="34" charset="0"/>
              <a:buNone/>
            </a:pPr>
            <a:r>
              <a:rPr lang="tr-TR" sz="2800" dirty="0" smtClean="0"/>
              <a:t>Klinik bulgular</a:t>
            </a:r>
          </a:p>
          <a:p>
            <a:pPr marL="0" indent="0">
              <a:buFont typeface="Arial" pitchFamily="34" charset="0"/>
              <a:buNone/>
            </a:pPr>
            <a:r>
              <a:rPr lang="tr-TR" sz="2800" dirty="0" smtClean="0"/>
              <a:t>Tanı</a:t>
            </a:r>
          </a:p>
          <a:p>
            <a:pPr marL="0" indent="0">
              <a:buFont typeface="Arial" pitchFamily="34" charset="0"/>
              <a:buNone/>
            </a:pPr>
            <a:r>
              <a:rPr lang="tr-TR" sz="2800" dirty="0" smtClean="0"/>
              <a:t>Tedavi ve izlem</a:t>
            </a:r>
          </a:p>
          <a:p>
            <a:endParaRPr lang="tr-TR" sz="2800" dirty="0"/>
          </a:p>
        </p:txBody>
      </p:sp>
      <p:pic>
        <p:nvPicPr>
          <p:cNvPr id="4" name="Picture 2" descr="http://maveradanismanlik.com/wp-content/uploads/2012/04/diksiyon.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098845" y="1268760"/>
            <a:ext cx="1591733" cy="1554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Metin kutusu 4"/>
          <p:cNvSpPr txBox="1"/>
          <p:nvPr/>
        </p:nvSpPr>
        <p:spPr>
          <a:xfrm>
            <a:off x="1331640" y="238840"/>
            <a:ext cx="5544616" cy="523220"/>
          </a:xfrm>
          <a:prstGeom prst="rect">
            <a:avLst/>
          </a:prstGeom>
          <a:noFill/>
        </p:spPr>
        <p:txBody>
          <a:bodyPr wrap="square" rtlCol="0">
            <a:spAutoFit/>
          </a:bodyPr>
          <a:lstStyle/>
          <a:p>
            <a:r>
              <a:rPr lang="tr-TR" sz="2800" b="1" dirty="0" smtClean="0">
                <a:solidFill>
                  <a:srgbClr val="FF0000"/>
                </a:solidFill>
                <a:effectLst>
                  <a:outerShdw blurRad="38100" dist="38100" dir="2700000" algn="tl">
                    <a:srgbClr val="000000">
                      <a:alpha val="43137"/>
                    </a:srgbClr>
                  </a:outerShdw>
                </a:effectLst>
              </a:rPr>
              <a:t>SUNUM AKIŞI</a:t>
            </a:r>
            <a:endParaRPr lang="tr-TR" sz="2800" b="1" dirty="0">
              <a:solidFill>
                <a:srgbClr val="FF0000"/>
              </a:solidFill>
              <a:effectLst>
                <a:outerShdw blurRad="38100" dist="38100" dir="2700000" algn="tl">
                  <a:srgbClr val="000000">
                    <a:alpha val="43137"/>
                  </a:srgbClr>
                </a:outerShdw>
              </a:effectLst>
            </a:endParaRPr>
          </a:p>
        </p:txBody>
      </p:sp>
      <p:sp>
        <p:nvSpPr>
          <p:cNvPr id="6" name="5 Slayt Numarası Yer Tutucusu"/>
          <p:cNvSpPr txBox="1">
            <a:spLocks/>
          </p:cNvSpPr>
          <p:nvPr/>
        </p:nvSpPr>
        <p:spPr>
          <a:xfrm>
            <a:off x="8793076" y="6381229"/>
            <a:ext cx="322088" cy="3048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defPPr>
              <a:defRPr lang="tr-TR"/>
            </a:defPPr>
            <a:lvl1pPr marL="0" algn="l" defTabSz="914400" rtl="0" eaLnBrk="1" latinLnBrk="0" hangingPunct="1">
              <a:defRPr sz="3200" kern="1200">
                <a:solidFill>
                  <a:schemeClr val="bg1"/>
                </a:solidFill>
                <a:latin typeface="Times New Roman" charset="0"/>
                <a:ea typeface="ＭＳ Ｐゴシック" charset="0"/>
                <a:cs typeface="+mn-cs"/>
              </a:defRPr>
            </a:lvl1pPr>
            <a:lvl2pPr marL="742950" indent="-285750" algn="l" defTabSz="914400" rtl="0" eaLnBrk="1" latinLnBrk="0" hangingPunct="1">
              <a:defRPr sz="3200" kern="1200">
                <a:solidFill>
                  <a:schemeClr val="bg1"/>
                </a:solidFill>
                <a:latin typeface="Times New Roman" charset="0"/>
                <a:ea typeface="ＭＳ Ｐゴシック" charset="0"/>
                <a:cs typeface="+mn-cs"/>
              </a:defRPr>
            </a:lvl2pPr>
            <a:lvl3pPr marL="1143000" indent="-228600" algn="l" defTabSz="914400" rtl="0" eaLnBrk="1" latinLnBrk="0" hangingPunct="1">
              <a:defRPr sz="3200" kern="1200">
                <a:solidFill>
                  <a:schemeClr val="bg1"/>
                </a:solidFill>
                <a:latin typeface="Times New Roman" charset="0"/>
                <a:ea typeface="ＭＳ Ｐゴシック" charset="0"/>
                <a:cs typeface="+mn-cs"/>
              </a:defRPr>
            </a:lvl3pPr>
            <a:lvl4pPr marL="1600200" indent="-228600" algn="l" defTabSz="914400" rtl="0" eaLnBrk="1" latinLnBrk="0" hangingPunct="1">
              <a:defRPr sz="3200" kern="1200">
                <a:solidFill>
                  <a:schemeClr val="bg1"/>
                </a:solidFill>
                <a:latin typeface="Times New Roman" charset="0"/>
                <a:ea typeface="ＭＳ Ｐゴシック" charset="0"/>
                <a:cs typeface="+mn-cs"/>
              </a:defRPr>
            </a:lvl4pPr>
            <a:lvl5pPr marL="2057400" indent="-228600" algn="l" defTabSz="914400" rtl="0" eaLnBrk="1" latinLnBrk="0" hangingPunct="1">
              <a:defRPr sz="3200" kern="1200">
                <a:solidFill>
                  <a:schemeClr val="bg1"/>
                </a:solidFill>
                <a:latin typeface="Times New Roman" charset="0"/>
                <a:ea typeface="ＭＳ Ｐゴシック" charset="0"/>
                <a:cs typeface="+mn-cs"/>
              </a:defRPr>
            </a:lvl5pPr>
            <a:lvl6pPr marL="25146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6pPr>
            <a:lvl7pPr marL="29718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7pPr>
            <a:lvl8pPr marL="34290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8pPr>
            <a:lvl9pPr marL="38862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9pPr>
          </a:lstStyle>
          <a:p>
            <a:fld id="{3B185120-52F0-C744-8617-C171A78EB50E}" type="slidenum">
              <a:rPr lang="tr-TR" sz="1400" smtClean="0">
                <a:solidFill>
                  <a:schemeClr val="tx1"/>
                </a:solidFill>
              </a:rPr>
              <a:pPr/>
              <a:t>2</a:t>
            </a:fld>
            <a:endParaRPr lang="tr-TR" sz="1400" dirty="0">
              <a:solidFill>
                <a:schemeClr val="tx1"/>
              </a:solidFill>
            </a:endParaRPr>
          </a:p>
        </p:txBody>
      </p:sp>
    </p:spTree>
    <p:extLst>
      <p:ext uri="{BB962C8B-B14F-4D97-AF65-F5344CB8AC3E}">
        <p14:creationId xmlns="" xmlns:p14="http://schemas.microsoft.com/office/powerpoint/2010/main" val="1284040893"/>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379857" y="260648"/>
            <a:ext cx="4056239" cy="523220"/>
          </a:xfrm>
          <a:prstGeom prst="rect">
            <a:avLst/>
          </a:prstGeom>
        </p:spPr>
        <p:txBody>
          <a:bodyPr wrap="none">
            <a:spAutoFit/>
          </a:bodyPr>
          <a:lstStyle/>
          <a:p>
            <a:pPr algn="ctr"/>
            <a:r>
              <a:rPr lang="tr-TR" sz="2800" b="1" dirty="0">
                <a:solidFill>
                  <a:srgbClr val="FF0000"/>
                </a:solidFill>
                <a:effectLst>
                  <a:outerShdw blurRad="38100" dist="38100" dir="2700000" algn="tl">
                    <a:srgbClr val="000000">
                      <a:alpha val="43137"/>
                    </a:srgbClr>
                  </a:outerShdw>
                </a:effectLst>
              </a:rPr>
              <a:t>Akut </a:t>
            </a:r>
            <a:r>
              <a:rPr lang="tr-TR" sz="2800" b="1" dirty="0" err="1">
                <a:solidFill>
                  <a:srgbClr val="FF0000"/>
                </a:solidFill>
                <a:effectLst>
                  <a:outerShdw blurRad="38100" dist="38100" dir="2700000" algn="tl">
                    <a:srgbClr val="000000">
                      <a:alpha val="43137"/>
                    </a:srgbClr>
                  </a:outerShdw>
                </a:effectLst>
              </a:rPr>
              <a:t>Otitis</a:t>
            </a:r>
            <a:r>
              <a:rPr lang="tr-TR" sz="2800" b="1" dirty="0">
                <a:solidFill>
                  <a:srgbClr val="FF0000"/>
                </a:solidFill>
                <a:effectLst>
                  <a:outerShdw blurRad="38100" dist="38100" dir="2700000" algn="tl">
                    <a:srgbClr val="000000">
                      <a:alpha val="43137"/>
                    </a:srgbClr>
                  </a:outerShdw>
                </a:effectLst>
              </a:rPr>
              <a:t> Media (AOM)  </a:t>
            </a:r>
          </a:p>
        </p:txBody>
      </p:sp>
      <p:sp>
        <p:nvSpPr>
          <p:cNvPr id="3" name="2 İçerik Yer Tutucusu"/>
          <p:cNvSpPr txBox="1">
            <a:spLocks/>
          </p:cNvSpPr>
          <p:nvPr/>
        </p:nvSpPr>
        <p:spPr>
          <a:xfrm>
            <a:off x="611560" y="1600200"/>
            <a:ext cx="4471990" cy="4972072"/>
          </a:xfrm>
          <a:prstGeom prst="rect">
            <a:avLst/>
          </a:prstGeom>
        </p:spPr>
        <p:txBody>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a:lstStyle>
          <a:p>
            <a:r>
              <a:rPr lang="tr-TR" noProof="1" smtClean="0">
                <a:solidFill>
                  <a:schemeClr val="tx1"/>
                </a:solidFill>
              </a:rPr>
              <a:t>Orta kulağın iltihabı </a:t>
            </a:r>
          </a:p>
          <a:p>
            <a:endParaRPr lang="tr-TR" noProof="1" smtClean="0">
              <a:solidFill>
                <a:schemeClr val="tx1"/>
              </a:solidFill>
            </a:endParaRPr>
          </a:p>
          <a:p>
            <a:r>
              <a:rPr lang="tr-TR" noProof="1" smtClean="0">
                <a:solidFill>
                  <a:schemeClr val="tx1"/>
                </a:solidFill>
              </a:rPr>
              <a:t>Özellikle timpan boşluğunun yangısı </a:t>
            </a:r>
          </a:p>
          <a:p>
            <a:endParaRPr lang="tr-TR" noProof="1" smtClean="0">
              <a:solidFill>
                <a:schemeClr val="tx1"/>
              </a:solidFill>
            </a:endParaRPr>
          </a:p>
          <a:p>
            <a:r>
              <a:rPr lang="tr-TR" noProof="1" smtClean="0">
                <a:solidFill>
                  <a:schemeClr val="tx1"/>
                </a:solidFill>
              </a:rPr>
              <a:t>EN SIK ANTİBİYOTİK YAZMA NEDENİ </a:t>
            </a:r>
          </a:p>
        </p:txBody>
      </p:sp>
      <p:pic>
        <p:nvPicPr>
          <p:cNvPr id="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148064" y="1988840"/>
            <a:ext cx="3616137" cy="254701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5 Slayt Numarası Yer Tutucusu"/>
          <p:cNvSpPr txBox="1">
            <a:spLocks/>
          </p:cNvSpPr>
          <p:nvPr/>
        </p:nvSpPr>
        <p:spPr>
          <a:xfrm>
            <a:off x="8793076" y="6381229"/>
            <a:ext cx="322088" cy="3048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defPPr>
              <a:defRPr lang="tr-TR"/>
            </a:defPPr>
            <a:lvl1pPr marL="0" algn="l" defTabSz="914400" rtl="0" eaLnBrk="1" latinLnBrk="0" hangingPunct="1">
              <a:defRPr sz="3200" kern="1200">
                <a:solidFill>
                  <a:schemeClr val="bg1"/>
                </a:solidFill>
                <a:latin typeface="Times New Roman" charset="0"/>
                <a:ea typeface="ＭＳ Ｐゴシック" charset="0"/>
                <a:cs typeface="+mn-cs"/>
              </a:defRPr>
            </a:lvl1pPr>
            <a:lvl2pPr marL="742950" indent="-285750" algn="l" defTabSz="914400" rtl="0" eaLnBrk="1" latinLnBrk="0" hangingPunct="1">
              <a:defRPr sz="3200" kern="1200">
                <a:solidFill>
                  <a:schemeClr val="bg1"/>
                </a:solidFill>
                <a:latin typeface="Times New Roman" charset="0"/>
                <a:ea typeface="ＭＳ Ｐゴシック" charset="0"/>
                <a:cs typeface="+mn-cs"/>
              </a:defRPr>
            </a:lvl2pPr>
            <a:lvl3pPr marL="1143000" indent="-228600" algn="l" defTabSz="914400" rtl="0" eaLnBrk="1" latinLnBrk="0" hangingPunct="1">
              <a:defRPr sz="3200" kern="1200">
                <a:solidFill>
                  <a:schemeClr val="bg1"/>
                </a:solidFill>
                <a:latin typeface="Times New Roman" charset="0"/>
                <a:ea typeface="ＭＳ Ｐゴシック" charset="0"/>
                <a:cs typeface="+mn-cs"/>
              </a:defRPr>
            </a:lvl3pPr>
            <a:lvl4pPr marL="1600200" indent="-228600" algn="l" defTabSz="914400" rtl="0" eaLnBrk="1" latinLnBrk="0" hangingPunct="1">
              <a:defRPr sz="3200" kern="1200">
                <a:solidFill>
                  <a:schemeClr val="bg1"/>
                </a:solidFill>
                <a:latin typeface="Times New Roman" charset="0"/>
                <a:ea typeface="ＭＳ Ｐゴシック" charset="0"/>
                <a:cs typeface="+mn-cs"/>
              </a:defRPr>
            </a:lvl4pPr>
            <a:lvl5pPr marL="2057400" indent="-228600" algn="l" defTabSz="914400" rtl="0" eaLnBrk="1" latinLnBrk="0" hangingPunct="1">
              <a:defRPr sz="3200" kern="1200">
                <a:solidFill>
                  <a:schemeClr val="bg1"/>
                </a:solidFill>
                <a:latin typeface="Times New Roman" charset="0"/>
                <a:ea typeface="ＭＳ Ｐゴシック" charset="0"/>
                <a:cs typeface="+mn-cs"/>
              </a:defRPr>
            </a:lvl5pPr>
            <a:lvl6pPr marL="25146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6pPr>
            <a:lvl7pPr marL="29718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7pPr>
            <a:lvl8pPr marL="34290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8pPr>
            <a:lvl9pPr marL="38862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9pPr>
          </a:lstStyle>
          <a:p>
            <a:fld id="{3B185120-52F0-C744-8617-C171A78EB50E}" type="slidenum">
              <a:rPr lang="tr-TR" sz="1400" smtClean="0">
                <a:solidFill>
                  <a:schemeClr val="tx1"/>
                </a:solidFill>
              </a:rPr>
              <a:pPr/>
              <a:t>3</a:t>
            </a:fld>
            <a:endParaRPr lang="tr-TR" sz="1400" dirty="0">
              <a:solidFill>
                <a:schemeClr val="tx1"/>
              </a:solidFill>
            </a:endParaRPr>
          </a:p>
        </p:txBody>
      </p:sp>
    </p:spTree>
    <p:extLst>
      <p:ext uri="{BB962C8B-B14F-4D97-AF65-F5344CB8AC3E}">
        <p14:creationId xmlns="" xmlns:p14="http://schemas.microsoft.com/office/powerpoint/2010/main" val="1543175707"/>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331640" y="215355"/>
            <a:ext cx="5040560" cy="954107"/>
          </a:xfrm>
          <a:prstGeom prst="rect">
            <a:avLst/>
          </a:prstGeom>
        </p:spPr>
        <p:txBody>
          <a:bodyPr wrap="square">
            <a:spAutoFit/>
          </a:bodyPr>
          <a:lstStyle/>
          <a:p>
            <a:r>
              <a:rPr lang="tr-TR" sz="3200" b="1" dirty="0">
                <a:solidFill>
                  <a:srgbClr val="FF0000"/>
                </a:solidFill>
                <a:effectLst>
                  <a:outerShdw blurRad="38100" dist="38100" dir="2700000" algn="tl">
                    <a:srgbClr val="000000">
                      <a:alpha val="43137"/>
                    </a:srgbClr>
                  </a:outerShdw>
                </a:effectLst>
              </a:rPr>
              <a:t>OTİT</a:t>
            </a:r>
            <a:r>
              <a:rPr lang="tr-TR" sz="2400" b="1" dirty="0">
                <a:solidFill>
                  <a:srgbClr val="FF0000"/>
                </a:solidFill>
                <a:effectLst>
                  <a:outerShdw blurRad="38100" dist="38100" dir="2700000" algn="tl">
                    <a:srgbClr val="000000">
                      <a:alpha val="43137"/>
                    </a:srgbClr>
                  </a:outerShdw>
                </a:effectLst>
              </a:rPr>
              <a:t/>
            </a:r>
            <a:br>
              <a:rPr lang="tr-TR" sz="2400" b="1" dirty="0">
                <a:solidFill>
                  <a:srgbClr val="FF0000"/>
                </a:solidFill>
                <a:effectLst>
                  <a:outerShdw blurRad="38100" dist="38100" dir="2700000" algn="tl">
                    <a:srgbClr val="000000">
                      <a:alpha val="43137"/>
                    </a:srgbClr>
                  </a:outerShdw>
                </a:effectLst>
              </a:rPr>
            </a:br>
            <a:r>
              <a:rPr lang="tr-TR" sz="2400" b="1" dirty="0">
                <a:solidFill>
                  <a:srgbClr val="FF0000"/>
                </a:solidFill>
                <a:effectLst>
                  <a:outerShdw blurRad="38100" dist="38100" dir="2700000" algn="tl">
                    <a:srgbClr val="000000">
                      <a:alpha val="43137"/>
                    </a:srgbClr>
                  </a:outerShdw>
                </a:effectLst>
              </a:rPr>
              <a:t>Kulağın Hangi Bölümü?</a:t>
            </a:r>
          </a:p>
        </p:txBody>
      </p:sp>
      <p:sp>
        <p:nvSpPr>
          <p:cNvPr id="4" name="Rectangle 4"/>
          <p:cNvSpPr>
            <a:spLocks noChangeArrowheads="1"/>
          </p:cNvSpPr>
          <p:nvPr/>
        </p:nvSpPr>
        <p:spPr bwMode="auto">
          <a:xfrm>
            <a:off x="395536" y="1340769"/>
            <a:ext cx="8519294" cy="504056"/>
          </a:xfrm>
          <a:prstGeom prst="rect">
            <a:avLst/>
          </a:prstGeom>
          <a:solidFill>
            <a:schemeClr val="accent3"/>
          </a:solidFill>
          <a:ln w="38100">
            <a:noFill/>
            <a:miter lim="800000"/>
            <a:headEnd/>
            <a:tailEnd/>
          </a:ln>
        </p:spPr>
        <p:txBody>
          <a:bodyPr wrap="none" anchor="ctr"/>
          <a:lstStyle/>
          <a:p>
            <a:pPr algn="ctr">
              <a:defRPr/>
            </a:pPr>
            <a:r>
              <a:rPr lang="tr-TR" altLang="tr-TR" b="1" dirty="0">
                <a:solidFill>
                  <a:srgbClr val="7030A0"/>
                </a:solidFill>
                <a:latin typeface="Times New Roman" pitchFamily="18" charset="0"/>
                <a:ea typeface="+mn-ea"/>
              </a:rPr>
              <a:t>KULAK</a:t>
            </a:r>
          </a:p>
        </p:txBody>
      </p:sp>
      <p:pic>
        <p:nvPicPr>
          <p:cNvPr id="5" name="Picture 11" descr="http://karenscottaudiology.com/wp-content/uploads/2010/07/Ear.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979712" y="2132856"/>
            <a:ext cx="5233987" cy="4103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5 Slayt Numarası Yer Tutucusu"/>
          <p:cNvSpPr txBox="1">
            <a:spLocks/>
          </p:cNvSpPr>
          <p:nvPr/>
        </p:nvSpPr>
        <p:spPr>
          <a:xfrm>
            <a:off x="8793076" y="6381229"/>
            <a:ext cx="322088" cy="3048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defPPr>
              <a:defRPr lang="tr-TR"/>
            </a:defPPr>
            <a:lvl1pPr marL="0" algn="l" defTabSz="914400" rtl="0" eaLnBrk="1" latinLnBrk="0" hangingPunct="1">
              <a:defRPr sz="3200" kern="1200">
                <a:solidFill>
                  <a:schemeClr val="bg1"/>
                </a:solidFill>
                <a:latin typeface="Times New Roman" charset="0"/>
                <a:ea typeface="ＭＳ Ｐゴシック" charset="0"/>
                <a:cs typeface="+mn-cs"/>
              </a:defRPr>
            </a:lvl1pPr>
            <a:lvl2pPr marL="742950" indent="-285750" algn="l" defTabSz="914400" rtl="0" eaLnBrk="1" latinLnBrk="0" hangingPunct="1">
              <a:defRPr sz="3200" kern="1200">
                <a:solidFill>
                  <a:schemeClr val="bg1"/>
                </a:solidFill>
                <a:latin typeface="Times New Roman" charset="0"/>
                <a:ea typeface="ＭＳ Ｐゴシック" charset="0"/>
                <a:cs typeface="+mn-cs"/>
              </a:defRPr>
            </a:lvl2pPr>
            <a:lvl3pPr marL="1143000" indent="-228600" algn="l" defTabSz="914400" rtl="0" eaLnBrk="1" latinLnBrk="0" hangingPunct="1">
              <a:defRPr sz="3200" kern="1200">
                <a:solidFill>
                  <a:schemeClr val="bg1"/>
                </a:solidFill>
                <a:latin typeface="Times New Roman" charset="0"/>
                <a:ea typeface="ＭＳ Ｐゴシック" charset="0"/>
                <a:cs typeface="+mn-cs"/>
              </a:defRPr>
            </a:lvl3pPr>
            <a:lvl4pPr marL="1600200" indent="-228600" algn="l" defTabSz="914400" rtl="0" eaLnBrk="1" latinLnBrk="0" hangingPunct="1">
              <a:defRPr sz="3200" kern="1200">
                <a:solidFill>
                  <a:schemeClr val="bg1"/>
                </a:solidFill>
                <a:latin typeface="Times New Roman" charset="0"/>
                <a:ea typeface="ＭＳ Ｐゴシック" charset="0"/>
                <a:cs typeface="+mn-cs"/>
              </a:defRPr>
            </a:lvl4pPr>
            <a:lvl5pPr marL="2057400" indent="-228600" algn="l" defTabSz="914400" rtl="0" eaLnBrk="1" latinLnBrk="0" hangingPunct="1">
              <a:defRPr sz="3200" kern="1200">
                <a:solidFill>
                  <a:schemeClr val="bg1"/>
                </a:solidFill>
                <a:latin typeface="Times New Roman" charset="0"/>
                <a:ea typeface="ＭＳ Ｐゴシック" charset="0"/>
                <a:cs typeface="+mn-cs"/>
              </a:defRPr>
            </a:lvl5pPr>
            <a:lvl6pPr marL="25146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6pPr>
            <a:lvl7pPr marL="29718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7pPr>
            <a:lvl8pPr marL="34290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8pPr>
            <a:lvl9pPr marL="3886200" indent="-228600" algn="l" defTabSz="914400" rtl="0" eaLnBrk="0" fontAlgn="base" latinLnBrk="0" hangingPunct="0">
              <a:spcBef>
                <a:spcPct val="20000"/>
              </a:spcBef>
              <a:spcAft>
                <a:spcPct val="0"/>
              </a:spcAft>
              <a:buChar char="•"/>
              <a:defRPr sz="3200" kern="1200">
                <a:solidFill>
                  <a:schemeClr val="bg1"/>
                </a:solidFill>
                <a:latin typeface="Times New Roman" charset="0"/>
                <a:ea typeface="ＭＳ Ｐゴシック" charset="0"/>
                <a:cs typeface="+mn-cs"/>
              </a:defRPr>
            </a:lvl9pPr>
          </a:lstStyle>
          <a:p>
            <a:fld id="{3B185120-52F0-C744-8617-C171A78EB50E}" type="slidenum">
              <a:rPr lang="tr-TR" sz="1400" smtClean="0">
                <a:solidFill>
                  <a:schemeClr val="tx1"/>
                </a:solidFill>
              </a:rPr>
              <a:pPr/>
              <a:t>4</a:t>
            </a:fld>
            <a:endParaRPr lang="tr-TR" sz="1400" dirty="0">
              <a:solidFill>
                <a:schemeClr val="tx1"/>
              </a:solidFill>
            </a:endParaRPr>
          </a:p>
        </p:txBody>
      </p:sp>
    </p:spTree>
    <p:extLst>
      <p:ext uri="{BB962C8B-B14F-4D97-AF65-F5344CB8AC3E}">
        <p14:creationId xmlns="" xmlns:p14="http://schemas.microsoft.com/office/powerpoint/2010/main" val="1369409302"/>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5 Slayt Numarası Yer Tutucusu"/>
          <p:cNvSpPr>
            <a:spLocks noGrp="1"/>
          </p:cNvSpPr>
          <p:nvPr>
            <p:ph type="sldNum" sz="quarter" idx="12"/>
          </p:nvPr>
        </p:nvSpPr>
        <p:spPr>
          <a:xfrm>
            <a:off x="8793076" y="6381229"/>
            <a:ext cx="322088" cy="30480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bg1"/>
                </a:solidFill>
                <a:latin typeface="Times New Roman" charset="0"/>
                <a:ea typeface="ＭＳ Ｐゴシック" charset="0"/>
              </a:defRPr>
            </a:lvl1pPr>
            <a:lvl2pPr marL="742950" indent="-285750">
              <a:defRPr sz="3200">
                <a:solidFill>
                  <a:schemeClr val="bg1"/>
                </a:solidFill>
                <a:latin typeface="Times New Roman" charset="0"/>
                <a:ea typeface="ＭＳ Ｐゴシック" charset="0"/>
              </a:defRPr>
            </a:lvl2pPr>
            <a:lvl3pPr marL="1143000" indent="-228600">
              <a:defRPr sz="3200">
                <a:solidFill>
                  <a:schemeClr val="bg1"/>
                </a:solidFill>
                <a:latin typeface="Times New Roman" charset="0"/>
                <a:ea typeface="ＭＳ Ｐゴシック" charset="0"/>
              </a:defRPr>
            </a:lvl3pPr>
            <a:lvl4pPr marL="1600200" indent="-228600">
              <a:defRPr sz="3200">
                <a:solidFill>
                  <a:schemeClr val="bg1"/>
                </a:solidFill>
                <a:latin typeface="Times New Roman" charset="0"/>
                <a:ea typeface="ＭＳ Ｐゴシック" charset="0"/>
              </a:defRPr>
            </a:lvl4pPr>
            <a:lvl5pPr marL="2057400" indent="-228600">
              <a:defRPr sz="3200">
                <a:solidFill>
                  <a:schemeClr val="bg1"/>
                </a:solidFill>
                <a:latin typeface="Times New Roman" charset="0"/>
                <a:ea typeface="ＭＳ Ｐゴシック" charset="0"/>
              </a:defRPr>
            </a:lvl5pPr>
            <a:lvl6pPr marL="2514600" indent="-228600" eaLnBrk="0" fontAlgn="base" hangingPunct="0">
              <a:spcBef>
                <a:spcPct val="20000"/>
              </a:spcBef>
              <a:spcAft>
                <a:spcPct val="0"/>
              </a:spcAft>
              <a:buChar char="•"/>
              <a:defRPr sz="3200">
                <a:solidFill>
                  <a:schemeClr val="bg1"/>
                </a:solidFill>
                <a:latin typeface="Times New Roman" charset="0"/>
                <a:ea typeface="ＭＳ Ｐゴシック" charset="0"/>
              </a:defRPr>
            </a:lvl6pPr>
            <a:lvl7pPr marL="2971800" indent="-228600" eaLnBrk="0" fontAlgn="base" hangingPunct="0">
              <a:spcBef>
                <a:spcPct val="20000"/>
              </a:spcBef>
              <a:spcAft>
                <a:spcPct val="0"/>
              </a:spcAft>
              <a:buChar char="•"/>
              <a:defRPr sz="3200">
                <a:solidFill>
                  <a:schemeClr val="bg1"/>
                </a:solidFill>
                <a:latin typeface="Times New Roman" charset="0"/>
                <a:ea typeface="ＭＳ Ｐゴシック" charset="0"/>
              </a:defRPr>
            </a:lvl7pPr>
            <a:lvl8pPr marL="3429000" indent="-228600" eaLnBrk="0" fontAlgn="base" hangingPunct="0">
              <a:spcBef>
                <a:spcPct val="20000"/>
              </a:spcBef>
              <a:spcAft>
                <a:spcPct val="0"/>
              </a:spcAft>
              <a:buChar char="•"/>
              <a:defRPr sz="3200">
                <a:solidFill>
                  <a:schemeClr val="bg1"/>
                </a:solidFill>
                <a:latin typeface="Times New Roman" charset="0"/>
                <a:ea typeface="ＭＳ Ｐゴシック" charset="0"/>
              </a:defRPr>
            </a:lvl8pPr>
            <a:lvl9pPr marL="3886200" indent="-228600" eaLnBrk="0" fontAlgn="base" hangingPunct="0">
              <a:spcBef>
                <a:spcPct val="20000"/>
              </a:spcBef>
              <a:spcAft>
                <a:spcPct val="0"/>
              </a:spcAft>
              <a:buChar char="•"/>
              <a:defRPr sz="3200">
                <a:solidFill>
                  <a:schemeClr val="bg1"/>
                </a:solidFill>
                <a:latin typeface="Times New Roman" charset="0"/>
                <a:ea typeface="ＭＳ Ｐゴシック" charset="0"/>
              </a:defRPr>
            </a:lvl9pPr>
          </a:lstStyle>
          <a:p>
            <a:fld id="{3B185120-52F0-C744-8617-C171A78EB50E}" type="slidenum">
              <a:rPr lang="tr-TR" sz="1400">
                <a:solidFill>
                  <a:schemeClr val="tx1"/>
                </a:solidFill>
              </a:rPr>
              <a:pPr/>
              <a:t>5</a:t>
            </a:fld>
            <a:endParaRPr lang="tr-TR" sz="1400" dirty="0">
              <a:solidFill>
                <a:schemeClr val="tx1"/>
              </a:solidFill>
            </a:endParaRPr>
          </a:p>
        </p:txBody>
      </p:sp>
      <p:pic>
        <p:nvPicPr>
          <p:cNvPr id="8195" name="Picture 3" descr="population-1"/>
          <p:cNvPicPr>
            <a:picLocks noGrp="1" noChangeAspect="1" noChangeArrowheads="1"/>
          </p:cNvPicPr>
          <p:nvPr>
            <p:ph idx="1"/>
          </p:nvPr>
        </p:nvPicPr>
        <p:blipFill>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a:xfrm>
            <a:off x="4283968" y="1484784"/>
            <a:ext cx="4071937" cy="3286125"/>
          </a:xfrm>
          <a:ln>
            <a:noFill/>
          </a:ln>
          <a:extLst>
            <a:ext uri="{91240B29-F687-4F45-9708-019B960494DF}">
              <a14:hiddenLine xmlns="" xmlns:a14="http://schemas.microsoft.com/office/drawing/2010/main" w="9525">
                <a:solidFill>
                  <a:schemeClr val="hlink"/>
                </a:solidFill>
                <a:miter lim="800000"/>
                <a:headEnd/>
                <a:tailEnd/>
              </a14:hiddenLine>
            </a:ext>
          </a:extLst>
        </p:spPr>
      </p:pic>
      <p:sp>
        <p:nvSpPr>
          <p:cNvPr id="8196" name="Text Box 10"/>
          <p:cNvSpPr>
            <a:spLocks noGrp="1" noChangeArrowheads="1"/>
          </p:cNvSpPr>
          <p:nvPr>
            <p:ph type="title"/>
          </p:nvPr>
        </p:nvSpPr>
        <p:spPr>
          <a:xfrm>
            <a:off x="1403648" y="188640"/>
            <a:ext cx="1814512" cy="584775"/>
          </a:xfrm>
        </p:spPr>
        <p:txBody>
          <a:bodyPr>
            <a:spAutoFit/>
          </a:bodyPr>
          <a:lstStyle/>
          <a:p>
            <a:r>
              <a:rPr lang="tr-TR" sz="3200" dirty="0" smtClean="0">
                <a:solidFill>
                  <a:srgbClr val="FF0000"/>
                </a:solidFill>
                <a:effectLst>
                  <a:outerShdw blurRad="38100" dist="38100" dir="2700000" algn="tl">
                    <a:srgbClr val="000000">
                      <a:alpha val="43137"/>
                    </a:srgbClr>
                  </a:outerShdw>
                </a:effectLst>
                <a:latin typeface="+mn-lt"/>
                <a:ea typeface="+mn-ea"/>
                <a:cs typeface="+mn-cs"/>
              </a:rPr>
              <a:t>AOM-1</a:t>
            </a:r>
            <a:endParaRPr lang="tr-TR" sz="3200" dirty="0">
              <a:solidFill>
                <a:srgbClr val="FF0000"/>
              </a:solidFill>
              <a:effectLst>
                <a:outerShdw blurRad="38100" dist="38100" dir="2700000" algn="tl">
                  <a:srgbClr val="000000">
                    <a:alpha val="43137"/>
                  </a:srgbClr>
                </a:outerShdw>
              </a:effectLst>
              <a:latin typeface="+mn-lt"/>
              <a:ea typeface="+mn-ea"/>
              <a:cs typeface="+mn-cs"/>
            </a:endParaRPr>
          </a:p>
        </p:txBody>
      </p:sp>
      <p:sp>
        <p:nvSpPr>
          <p:cNvPr id="8197" name="AutoShape 5"/>
          <p:cNvSpPr>
            <a:spLocks noChangeArrowheads="1"/>
          </p:cNvSpPr>
          <p:nvPr/>
        </p:nvSpPr>
        <p:spPr bwMode="auto">
          <a:xfrm>
            <a:off x="539552" y="974229"/>
            <a:ext cx="3600400" cy="2357438"/>
          </a:xfrm>
          <a:prstGeom prst="cloudCallout">
            <a:avLst>
              <a:gd name="adj1" fmla="val 59718"/>
              <a:gd name="adj2" fmla="val 50806"/>
            </a:avLst>
          </a:prstGeom>
          <a:solidFill>
            <a:srgbClr val="FFFFCC"/>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lgn="ctr"/>
            <a:r>
              <a:rPr lang="tr-TR" sz="2000" b="1" dirty="0"/>
              <a:t>Y</a:t>
            </a:r>
            <a:r>
              <a:rPr lang="en-US" sz="2000" b="1" dirty="0" err="1"/>
              <a:t>aşamın</a:t>
            </a:r>
            <a:r>
              <a:rPr lang="en-US" sz="2000" b="1" dirty="0"/>
              <a:t> ilk </a:t>
            </a:r>
            <a:r>
              <a:rPr lang="en-US" sz="2000" b="1" dirty="0" err="1"/>
              <a:t>iki</a:t>
            </a:r>
            <a:r>
              <a:rPr lang="en-US" sz="2000" b="1" dirty="0"/>
              <a:t> </a:t>
            </a:r>
            <a:r>
              <a:rPr lang="en-US" sz="2000" b="1" dirty="0" err="1"/>
              <a:t>yılı</a:t>
            </a:r>
            <a:r>
              <a:rPr lang="en-US" sz="2000" b="1" dirty="0"/>
              <a:t> </a:t>
            </a:r>
            <a:r>
              <a:rPr lang="en-US" sz="2000" b="1" dirty="0" err="1"/>
              <a:t>içerisinde</a:t>
            </a:r>
            <a:r>
              <a:rPr lang="en-US" sz="2000" b="1" dirty="0"/>
              <a:t>, </a:t>
            </a:r>
            <a:r>
              <a:rPr lang="en-US" sz="2000" b="1" dirty="0" err="1"/>
              <a:t>özellikle</a:t>
            </a:r>
            <a:r>
              <a:rPr lang="en-US" sz="2000" b="1" dirty="0"/>
              <a:t> </a:t>
            </a:r>
            <a:r>
              <a:rPr lang="en-US" sz="2000" b="1" dirty="0" smtClean="0"/>
              <a:t>6-18</a:t>
            </a:r>
            <a:r>
              <a:rPr lang="en-US" sz="2000" b="1" dirty="0"/>
              <a:t>. </a:t>
            </a:r>
            <a:r>
              <a:rPr lang="en-US" sz="2000" b="1" dirty="0" err="1"/>
              <a:t>aylarda</a:t>
            </a:r>
            <a:r>
              <a:rPr lang="en-US" sz="2000" b="1" dirty="0"/>
              <a:t> en </a:t>
            </a:r>
            <a:r>
              <a:rPr lang="en-US" sz="2000" b="1" dirty="0" err="1"/>
              <a:t>sık</a:t>
            </a:r>
            <a:r>
              <a:rPr lang="tr-TR" sz="2000" b="1" dirty="0"/>
              <a:t> </a:t>
            </a:r>
            <a:r>
              <a:rPr lang="en-US" sz="2000" b="1" dirty="0" err="1" smtClean="0"/>
              <a:t>görülmektedir</a:t>
            </a:r>
            <a:r>
              <a:rPr lang="tr-TR" sz="2000" b="1" dirty="0" smtClean="0"/>
              <a:t>.</a:t>
            </a:r>
            <a:endParaRPr lang="tr-TR" sz="2000" b="1" dirty="0"/>
          </a:p>
        </p:txBody>
      </p:sp>
      <p:sp>
        <p:nvSpPr>
          <p:cNvPr id="8198" name="AutoShape 8"/>
          <p:cNvSpPr>
            <a:spLocks noChangeArrowheads="1"/>
          </p:cNvSpPr>
          <p:nvPr/>
        </p:nvSpPr>
        <p:spPr bwMode="auto">
          <a:xfrm>
            <a:off x="895783" y="4076757"/>
            <a:ext cx="3643313" cy="2016125"/>
          </a:xfrm>
          <a:prstGeom prst="cloudCallout">
            <a:avLst>
              <a:gd name="adj1" fmla="val 38630"/>
              <a:gd name="adj2" fmla="val -78486"/>
            </a:avLst>
          </a:prstGeom>
          <a:solidFill>
            <a:srgbClr val="FFCCCC"/>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pPr algn="ctr"/>
            <a:r>
              <a:rPr lang="en-US" sz="2000" b="1" dirty="0" err="1"/>
              <a:t>Beş</a:t>
            </a:r>
            <a:r>
              <a:rPr lang="en-US" sz="2000" b="1" dirty="0"/>
              <a:t> </a:t>
            </a:r>
            <a:r>
              <a:rPr lang="en-US" sz="2000" b="1" dirty="0" err="1"/>
              <a:t>yaşından</a:t>
            </a:r>
            <a:r>
              <a:rPr lang="en-US" sz="2000" b="1" dirty="0"/>
              <a:t> </a:t>
            </a:r>
            <a:r>
              <a:rPr lang="en-US" sz="2000" b="1" dirty="0" err="1" smtClean="0"/>
              <a:t>önce</a:t>
            </a:r>
            <a:r>
              <a:rPr lang="en-US" sz="2000" b="1" dirty="0" smtClean="0"/>
              <a:t> </a:t>
            </a:r>
            <a:r>
              <a:rPr lang="en-US" sz="2000" b="1" dirty="0" err="1"/>
              <a:t>çocukların</a:t>
            </a:r>
            <a:r>
              <a:rPr lang="en-US" sz="2000" b="1" dirty="0"/>
              <a:t> </a:t>
            </a:r>
            <a:r>
              <a:rPr lang="en-US" sz="2000" b="1" dirty="0" err="1"/>
              <a:t>hemen</a:t>
            </a:r>
            <a:r>
              <a:rPr lang="en-US" sz="2000" b="1" dirty="0"/>
              <a:t> </a:t>
            </a:r>
            <a:r>
              <a:rPr lang="en-US" sz="2000" b="1" dirty="0" err="1"/>
              <a:t>hemen</a:t>
            </a:r>
            <a:r>
              <a:rPr lang="en-US" sz="2000" b="1" dirty="0"/>
              <a:t> </a:t>
            </a:r>
            <a:r>
              <a:rPr lang="en-US" sz="2000" b="1" dirty="0" err="1"/>
              <a:t>tamamı</a:t>
            </a:r>
            <a:r>
              <a:rPr lang="en-US" sz="2000" b="1" dirty="0"/>
              <a:t> OM </a:t>
            </a:r>
            <a:r>
              <a:rPr lang="en-US" sz="2000" b="1" dirty="0" err="1" smtClean="0"/>
              <a:t>geçirir</a:t>
            </a:r>
            <a:r>
              <a:rPr lang="tr-TR" sz="2000" b="1" dirty="0" smtClean="0"/>
              <a:t>.</a:t>
            </a:r>
            <a:endParaRPr lang="tr-TR" sz="2000" b="1" dirty="0"/>
          </a:p>
        </p:txBody>
      </p:sp>
      <p:sp>
        <p:nvSpPr>
          <p:cNvPr id="8199" name="Text Box 9"/>
          <p:cNvSpPr txBox="1">
            <a:spLocks noChangeArrowheads="1"/>
          </p:cNvSpPr>
          <p:nvPr/>
        </p:nvSpPr>
        <p:spPr bwMode="auto">
          <a:xfrm>
            <a:off x="251520" y="6309320"/>
            <a:ext cx="8424936"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3200">
                <a:solidFill>
                  <a:schemeClr val="bg1"/>
                </a:solidFill>
                <a:latin typeface="Times New Roman" charset="0"/>
                <a:ea typeface="ＭＳ Ｐゴシック" charset="0"/>
              </a:defRPr>
            </a:lvl1pPr>
            <a:lvl2pPr marL="742950" indent="-285750">
              <a:defRPr sz="3200">
                <a:solidFill>
                  <a:schemeClr val="bg1"/>
                </a:solidFill>
                <a:latin typeface="Times New Roman" charset="0"/>
                <a:ea typeface="ＭＳ Ｐゴシック" charset="0"/>
              </a:defRPr>
            </a:lvl2pPr>
            <a:lvl3pPr marL="1143000" indent="-228600">
              <a:defRPr sz="3200">
                <a:solidFill>
                  <a:schemeClr val="bg1"/>
                </a:solidFill>
                <a:latin typeface="Times New Roman" charset="0"/>
                <a:ea typeface="ＭＳ Ｐゴシック" charset="0"/>
              </a:defRPr>
            </a:lvl3pPr>
            <a:lvl4pPr marL="1600200" indent="-228600">
              <a:defRPr sz="3200">
                <a:solidFill>
                  <a:schemeClr val="bg1"/>
                </a:solidFill>
                <a:latin typeface="Times New Roman" charset="0"/>
                <a:ea typeface="ＭＳ Ｐゴシック" charset="0"/>
              </a:defRPr>
            </a:lvl4pPr>
            <a:lvl5pPr marL="2057400" indent="-228600">
              <a:defRPr sz="3200">
                <a:solidFill>
                  <a:schemeClr val="bg1"/>
                </a:solidFill>
                <a:latin typeface="Times New Roman" charset="0"/>
                <a:ea typeface="ＭＳ Ｐゴシック" charset="0"/>
              </a:defRPr>
            </a:lvl5pPr>
            <a:lvl6pPr marL="2514600" indent="-228600" eaLnBrk="0" fontAlgn="base" hangingPunct="0">
              <a:spcBef>
                <a:spcPct val="20000"/>
              </a:spcBef>
              <a:spcAft>
                <a:spcPct val="0"/>
              </a:spcAft>
              <a:buChar char="•"/>
              <a:defRPr sz="3200">
                <a:solidFill>
                  <a:schemeClr val="bg1"/>
                </a:solidFill>
                <a:latin typeface="Times New Roman" charset="0"/>
                <a:ea typeface="ＭＳ Ｐゴシック" charset="0"/>
              </a:defRPr>
            </a:lvl6pPr>
            <a:lvl7pPr marL="2971800" indent="-228600" eaLnBrk="0" fontAlgn="base" hangingPunct="0">
              <a:spcBef>
                <a:spcPct val="20000"/>
              </a:spcBef>
              <a:spcAft>
                <a:spcPct val="0"/>
              </a:spcAft>
              <a:buChar char="•"/>
              <a:defRPr sz="3200">
                <a:solidFill>
                  <a:schemeClr val="bg1"/>
                </a:solidFill>
                <a:latin typeface="Times New Roman" charset="0"/>
                <a:ea typeface="ＭＳ Ｐゴシック" charset="0"/>
              </a:defRPr>
            </a:lvl7pPr>
            <a:lvl8pPr marL="3429000" indent="-228600" eaLnBrk="0" fontAlgn="base" hangingPunct="0">
              <a:spcBef>
                <a:spcPct val="20000"/>
              </a:spcBef>
              <a:spcAft>
                <a:spcPct val="0"/>
              </a:spcAft>
              <a:buChar char="•"/>
              <a:defRPr sz="3200">
                <a:solidFill>
                  <a:schemeClr val="bg1"/>
                </a:solidFill>
                <a:latin typeface="Times New Roman" charset="0"/>
                <a:ea typeface="ＭＳ Ｐゴシック" charset="0"/>
              </a:defRPr>
            </a:lvl8pPr>
            <a:lvl9pPr marL="3886200" indent="-228600" eaLnBrk="0" fontAlgn="base" hangingPunct="0">
              <a:spcBef>
                <a:spcPct val="20000"/>
              </a:spcBef>
              <a:spcAft>
                <a:spcPct val="0"/>
              </a:spcAft>
              <a:buChar char="•"/>
              <a:defRPr sz="3200">
                <a:solidFill>
                  <a:schemeClr val="bg1"/>
                </a:solidFill>
                <a:latin typeface="Times New Roman" charset="0"/>
                <a:ea typeface="ＭＳ Ｐゴシック" charset="0"/>
              </a:defRPr>
            </a:lvl9pPr>
          </a:lstStyle>
          <a:p>
            <a:r>
              <a:rPr lang="pt-BR" sz="1200" b="1" dirty="0" smtClean="0">
                <a:solidFill>
                  <a:schemeClr val="tx1"/>
                </a:solidFill>
              </a:rPr>
              <a:t>Infect </a:t>
            </a:r>
            <a:r>
              <a:rPr lang="pt-BR" sz="1200" b="1" dirty="0">
                <a:solidFill>
                  <a:schemeClr val="tx1"/>
                </a:solidFill>
              </a:rPr>
              <a:t>Dis 1989;160:83-94</a:t>
            </a:r>
            <a:r>
              <a:rPr lang="pt-BR" sz="1200" b="1" dirty="0" smtClean="0">
                <a:solidFill>
                  <a:schemeClr val="tx1"/>
                </a:solidFill>
              </a:rPr>
              <a:t>.</a:t>
            </a:r>
            <a:r>
              <a:rPr lang="tr-TR" sz="1200" b="1" dirty="0">
                <a:solidFill>
                  <a:schemeClr val="tx1"/>
                </a:solidFill>
              </a:rPr>
              <a:t>,</a:t>
            </a:r>
            <a:r>
              <a:rPr lang="tr-TR" sz="1200" b="1" dirty="0" smtClean="0">
                <a:solidFill>
                  <a:schemeClr val="tx1"/>
                </a:solidFill>
              </a:rPr>
              <a:t> </a:t>
            </a:r>
            <a:r>
              <a:rPr lang="pt-BR" sz="1200" b="1" dirty="0" smtClean="0">
                <a:solidFill>
                  <a:schemeClr val="tx1"/>
                </a:solidFill>
              </a:rPr>
              <a:t>J </a:t>
            </a:r>
            <a:r>
              <a:rPr lang="pt-BR" sz="1200" b="1" dirty="0">
                <a:solidFill>
                  <a:schemeClr val="tx1"/>
                </a:solidFill>
              </a:rPr>
              <a:t>Pediatr </a:t>
            </a:r>
            <a:r>
              <a:rPr lang="pt-BR" sz="1200" b="1" dirty="0" smtClean="0">
                <a:solidFill>
                  <a:schemeClr val="tx1"/>
                </a:solidFill>
              </a:rPr>
              <a:t>1993;123:702-711.</a:t>
            </a:r>
            <a:r>
              <a:rPr lang="tr-TR" sz="1200" b="1" dirty="0" smtClean="0">
                <a:solidFill>
                  <a:schemeClr val="tx1"/>
                </a:solidFill>
              </a:rPr>
              <a:t>, </a:t>
            </a:r>
            <a:r>
              <a:rPr lang="pt-BR" sz="1200" b="1" dirty="0" smtClean="0">
                <a:solidFill>
                  <a:schemeClr val="tx1"/>
                </a:solidFill>
              </a:rPr>
              <a:t>Pediatrics </a:t>
            </a:r>
            <a:r>
              <a:rPr lang="pt-BR" sz="1200" b="1" dirty="0">
                <a:solidFill>
                  <a:schemeClr val="tx1"/>
                </a:solidFill>
              </a:rPr>
              <a:t>1997; </a:t>
            </a:r>
            <a:r>
              <a:rPr lang="pt-BR" sz="1200" b="1" dirty="0" smtClean="0">
                <a:solidFill>
                  <a:schemeClr val="tx1"/>
                </a:solidFill>
              </a:rPr>
              <a:t>99:318-333.</a:t>
            </a:r>
            <a:r>
              <a:rPr lang="tr-TR" sz="1200" b="1" dirty="0" smtClean="0">
                <a:solidFill>
                  <a:schemeClr val="tx1"/>
                </a:solidFill>
              </a:rPr>
              <a:t>, </a:t>
            </a:r>
            <a:r>
              <a:rPr lang="pt-BR" sz="1200" b="1" dirty="0" smtClean="0">
                <a:solidFill>
                  <a:schemeClr val="tx1"/>
                </a:solidFill>
              </a:rPr>
              <a:t>Pediatr </a:t>
            </a:r>
            <a:r>
              <a:rPr lang="pt-BR" sz="1200" b="1" dirty="0">
                <a:solidFill>
                  <a:schemeClr val="tx1"/>
                </a:solidFill>
              </a:rPr>
              <a:t>Infect Dis J 1998; </a:t>
            </a:r>
            <a:r>
              <a:rPr lang="pt-BR" sz="1200" b="1" dirty="0" smtClean="0">
                <a:solidFill>
                  <a:schemeClr val="tx1"/>
                </a:solidFill>
              </a:rPr>
              <a:t>17:1105-1113</a:t>
            </a:r>
            <a:r>
              <a:rPr lang="tr-TR" sz="1200" b="1" dirty="0" smtClean="0">
                <a:solidFill>
                  <a:schemeClr val="tx1"/>
                </a:solidFill>
              </a:rPr>
              <a:t>.,</a:t>
            </a:r>
            <a:r>
              <a:rPr lang="tr-TR" sz="1200" dirty="0" smtClean="0">
                <a:solidFill>
                  <a:schemeClr val="tx1"/>
                </a:solidFill>
              </a:rPr>
              <a:t> </a:t>
            </a:r>
            <a:r>
              <a:rPr lang="pt-BR" sz="1200" b="1" dirty="0" smtClean="0">
                <a:solidFill>
                  <a:schemeClr val="tx1"/>
                </a:solidFill>
              </a:rPr>
              <a:t>Pediatr </a:t>
            </a:r>
            <a:r>
              <a:rPr lang="pt-BR" sz="1200" b="1" dirty="0">
                <a:solidFill>
                  <a:schemeClr val="tx1"/>
                </a:solidFill>
              </a:rPr>
              <a:t>Infect Dis J 2000; 19: S31-36</a:t>
            </a:r>
            <a:r>
              <a:rPr lang="pt-BR" sz="1200" b="1" dirty="0" smtClean="0">
                <a:solidFill>
                  <a:schemeClr val="tx1"/>
                </a:solidFill>
              </a:rPr>
              <a:t>.</a:t>
            </a:r>
            <a:endParaRPr lang="tr-TR" sz="1200" dirty="0">
              <a:solidFill>
                <a:schemeClr val="tx1"/>
              </a:solidFill>
            </a:endParaRPr>
          </a:p>
        </p:txBody>
      </p:sp>
    </p:spTree>
    <p:extLst>
      <p:ext uri="{BB962C8B-B14F-4D97-AF65-F5344CB8AC3E}">
        <p14:creationId xmlns="" xmlns:p14="http://schemas.microsoft.com/office/powerpoint/2010/main" val="2762698905"/>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2 İçerik Yer Tutucusu"/>
          <p:cNvSpPr>
            <a:spLocks noGrp="1"/>
          </p:cNvSpPr>
          <p:nvPr>
            <p:ph idx="1"/>
          </p:nvPr>
        </p:nvSpPr>
        <p:spPr>
          <a:xfrm>
            <a:off x="539552" y="1340768"/>
            <a:ext cx="8496944" cy="4824536"/>
          </a:xfrm>
          <a:ln>
            <a:noFill/>
          </a:ln>
          <a:extLst>
            <a:ext uri="{91240B29-F687-4F45-9708-019B960494DF}">
              <a14:hiddenLine xmlns="" xmlns:a14="http://schemas.microsoft.com/office/drawing/2010/main" w="9525">
                <a:solidFill>
                  <a:schemeClr val="hlink"/>
                </a:solidFill>
                <a:miter lim="800000"/>
                <a:headEnd/>
                <a:tailEnd/>
              </a14:hiddenLine>
            </a:ext>
          </a:extLst>
        </p:spPr>
        <p:txBody>
          <a:bodyPr/>
          <a:lstStyle/>
          <a:p>
            <a:pPr marL="0" indent="0">
              <a:buClr>
                <a:srgbClr val="FF0000"/>
              </a:buClr>
              <a:buNone/>
            </a:pPr>
            <a:r>
              <a:rPr lang="tr-TR" dirty="0">
                <a:solidFill>
                  <a:schemeClr val="tx1"/>
                </a:solidFill>
              </a:rPr>
              <a:t>Küçük çocuklarda daha sık görülmesinin başlıca nedenleri</a:t>
            </a:r>
            <a:r>
              <a:rPr lang="tr-TR" dirty="0" smtClean="0">
                <a:solidFill>
                  <a:schemeClr val="tx1"/>
                </a:solidFill>
              </a:rPr>
              <a:t>;</a:t>
            </a:r>
          </a:p>
          <a:p>
            <a:pPr marL="0" indent="0">
              <a:buClr>
                <a:srgbClr val="FF0000"/>
              </a:buClr>
              <a:buNone/>
            </a:pPr>
            <a:endParaRPr lang="tr-TR" dirty="0">
              <a:solidFill>
                <a:schemeClr val="tx1"/>
              </a:solidFill>
            </a:endParaRPr>
          </a:p>
          <a:p>
            <a:pPr>
              <a:buClr>
                <a:srgbClr val="FF0000"/>
              </a:buClr>
            </a:pPr>
            <a:r>
              <a:rPr lang="tr-TR" sz="2800" dirty="0" smtClean="0">
                <a:solidFill>
                  <a:schemeClr val="tx1"/>
                </a:solidFill>
              </a:rPr>
              <a:t>B</a:t>
            </a:r>
            <a:r>
              <a:rPr lang="pt-BR" sz="2800" dirty="0" err="1">
                <a:solidFill>
                  <a:schemeClr val="tx1"/>
                </a:solidFill>
              </a:rPr>
              <a:t>ebeğin</a:t>
            </a:r>
            <a:r>
              <a:rPr lang="pt-BR" sz="2800" dirty="0">
                <a:solidFill>
                  <a:schemeClr val="tx1"/>
                </a:solidFill>
              </a:rPr>
              <a:t> </a:t>
            </a:r>
            <a:r>
              <a:rPr lang="pt-BR" sz="2800" dirty="0" err="1">
                <a:solidFill>
                  <a:schemeClr val="tx1"/>
                </a:solidFill>
              </a:rPr>
              <a:t>immün</a:t>
            </a:r>
            <a:r>
              <a:rPr lang="pt-BR" sz="2800" dirty="0">
                <a:solidFill>
                  <a:schemeClr val="tx1"/>
                </a:solidFill>
              </a:rPr>
              <a:t> </a:t>
            </a:r>
            <a:r>
              <a:rPr lang="pt-BR" sz="2800" dirty="0" err="1">
                <a:solidFill>
                  <a:schemeClr val="tx1"/>
                </a:solidFill>
              </a:rPr>
              <a:t>sisteminin</a:t>
            </a:r>
            <a:r>
              <a:rPr lang="pt-BR" sz="2800" dirty="0">
                <a:solidFill>
                  <a:schemeClr val="tx1"/>
                </a:solidFill>
              </a:rPr>
              <a:t> </a:t>
            </a:r>
            <a:r>
              <a:rPr lang="pt-BR" sz="2800" dirty="0" err="1">
                <a:solidFill>
                  <a:schemeClr val="tx1"/>
                </a:solidFill>
              </a:rPr>
              <a:t>tam</a:t>
            </a:r>
            <a:r>
              <a:rPr lang="pt-BR" sz="2800" dirty="0">
                <a:solidFill>
                  <a:schemeClr val="tx1"/>
                </a:solidFill>
              </a:rPr>
              <a:t> </a:t>
            </a:r>
            <a:r>
              <a:rPr lang="pt-BR" sz="2800" dirty="0" err="1">
                <a:solidFill>
                  <a:schemeClr val="tx1"/>
                </a:solidFill>
              </a:rPr>
              <a:t>olarak</a:t>
            </a:r>
            <a:r>
              <a:rPr lang="pt-BR" sz="2800" dirty="0">
                <a:solidFill>
                  <a:schemeClr val="tx1"/>
                </a:solidFill>
              </a:rPr>
              <a:t> </a:t>
            </a:r>
            <a:r>
              <a:rPr lang="pt-BR" sz="2800" dirty="0" err="1">
                <a:solidFill>
                  <a:schemeClr val="tx1"/>
                </a:solidFill>
              </a:rPr>
              <a:t>gelişmemiş</a:t>
            </a:r>
            <a:r>
              <a:rPr lang="pt-BR" sz="2800" dirty="0">
                <a:solidFill>
                  <a:schemeClr val="tx1"/>
                </a:solidFill>
              </a:rPr>
              <a:t> (</a:t>
            </a:r>
            <a:r>
              <a:rPr lang="pt-BR" sz="2800" dirty="0" err="1">
                <a:solidFill>
                  <a:schemeClr val="tx1"/>
                </a:solidFill>
              </a:rPr>
              <a:t>immatür</a:t>
            </a:r>
            <a:r>
              <a:rPr lang="pt-BR" sz="2800" dirty="0">
                <a:solidFill>
                  <a:schemeClr val="tx1"/>
                </a:solidFill>
              </a:rPr>
              <a:t>) </a:t>
            </a:r>
            <a:r>
              <a:rPr lang="pt-BR" sz="2800" dirty="0" err="1">
                <a:solidFill>
                  <a:schemeClr val="tx1"/>
                </a:solidFill>
              </a:rPr>
              <a:t>olması</a:t>
            </a:r>
            <a:endParaRPr lang="tr-TR" sz="2800" dirty="0">
              <a:solidFill>
                <a:schemeClr val="tx1"/>
              </a:solidFill>
            </a:endParaRPr>
          </a:p>
          <a:p>
            <a:pPr>
              <a:buClr>
                <a:srgbClr val="FF0000"/>
              </a:buClr>
            </a:pPr>
            <a:endParaRPr lang="tr-TR" sz="2800" dirty="0">
              <a:solidFill>
                <a:schemeClr val="tx1"/>
              </a:solidFill>
            </a:endParaRPr>
          </a:p>
          <a:p>
            <a:pPr>
              <a:buClr>
                <a:srgbClr val="FF0000"/>
              </a:buClr>
            </a:pPr>
            <a:r>
              <a:rPr lang="pt-BR" sz="2800" dirty="0" err="1">
                <a:solidFill>
                  <a:schemeClr val="tx1"/>
                </a:solidFill>
              </a:rPr>
              <a:t>Östaki</a:t>
            </a:r>
            <a:r>
              <a:rPr lang="pt-BR" sz="2800" dirty="0">
                <a:solidFill>
                  <a:schemeClr val="tx1"/>
                </a:solidFill>
              </a:rPr>
              <a:t> </a:t>
            </a:r>
            <a:r>
              <a:rPr lang="pt-BR" sz="2800" dirty="0" err="1">
                <a:solidFill>
                  <a:schemeClr val="tx1"/>
                </a:solidFill>
              </a:rPr>
              <a:t>Borusu'nun</a:t>
            </a:r>
            <a:r>
              <a:rPr lang="pt-BR" sz="2800" dirty="0">
                <a:solidFill>
                  <a:schemeClr val="tx1"/>
                </a:solidFill>
              </a:rPr>
              <a:t> </a:t>
            </a:r>
            <a:r>
              <a:rPr lang="pt-BR" sz="2800" dirty="0" err="1">
                <a:solidFill>
                  <a:schemeClr val="tx1"/>
                </a:solidFill>
              </a:rPr>
              <a:t>anatomik</a:t>
            </a:r>
            <a:r>
              <a:rPr lang="pt-BR" sz="2800" dirty="0">
                <a:solidFill>
                  <a:schemeClr val="tx1"/>
                </a:solidFill>
              </a:rPr>
              <a:t> ve </a:t>
            </a:r>
            <a:r>
              <a:rPr lang="pt-BR" sz="2800" dirty="0" err="1">
                <a:solidFill>
                  <a:schemeClr val="tx1"/>
                </a:solidFill>
              </a:rPr>
              <a:t>fizyolojik</a:t>
            </a:r>
            <a:r>
              <a:rPr lang="pt-BR" sz="2800" dirty="0">
                <a:solidFill>
                  <a:schemeClr val="tx1"/>
                </a:solidFill>
              </a:rPr>
              <a:t> </a:t>
            </a:r>
            <a:r>
              <a:rPr lang="pt-BR" sz="2800" dirty="0" err="1" smtClean="0">
                <a:solidFill>
                  <a:schemeClr val="tx1"/>
                </a:solidFill>
              </a:rPr>
              <a:t>özellikleri</a:t>
            </a:r>
            <a:r>
              <a:rPr lang="pt-BR" sz="2800" dirty="0" smtClean="0">
                <a:solidFill>
                  <a:schemeClr val="tx1"/>
                </a:solidFill>
              </a:rPr>
              <a:t> </a:t>
            </a:r>
            <a:endParaRPr lang="tr-TR" sz="2800" dirty="0">
              <a:solidFill>
                <a:schemeClr val="tx1"/>
              </a:solidFill>
            </a:endParaRPr>
          </a:p>
          <a:p>
            <a:pPr>
              <a:buClr>
                <a:srgbClr val="FF0000"/>
              </a:buClr>
            </a:pPr>
            <a:endParaRPr lang="tr-TR" sz="2800" dirty="0" smtClean="0">
              <a:solidFill>
                <a:schemeClr val="tx1"/>
              </a:solidFill>
            </a:endParaRPr>
          </a:p>
          <a:p>
            <a:pPr>
              <a:buClr>
                <a:srgbClr val="FF0000"/>
              </a:buClr>
            </a:pPr>
            <a:r>
              <a:rPr lang="tr-TR" sz="2800" dirty="0" smtClean="0">
                <a:solidFill>
                  <a:schemeClr val="tx1"/>
                </a:solidFill>
              </a:rPr>
              <a:t>T</a:t>
            </a:r>
            <a:r>
              <a:rPr lang="pt-BR" sz="2800" dirty="0" err="1" smtClean="0">
                <a:solidFill>
                  <a:schemeClr val="tx1"/>
                </a:solidFill>
              </a:rPr>
              <a:t>ensor</a:t>
            </a:r>
            <a:r>
              <a:rPr lang="pt-BR" sz="2800" dirty="0" smtClean="0">
                <a:solidFill>
                  <a:schemeClr val="tx1"/>
                </a:solidFill>
              </a:rPr>
              <a:t> </a:t>
            </a:r>
            <a:r>
              <a:rPr lang="pt-BR" sz="2800" dirty="0" err="1">
                <a:solidFill>
                  <a:schemeClr val="tx1"/>
                </a:solidFill>
              </a:rPr>
              <a:t>veli</a:t>
            </a:r>
            <a:r>
              <a:rPr lang="pt-BR" sz="2800" dirty="0">
                <a:solidFill>
                  <a:schemeClr val="tx1"/>
                </a:solidFill>
              </a:rPr>
              <a:t> </a:t>
            </a:r>
            <a:r>
              <a:rPr lang="pt-BR" sz="2800" dirty="0" err="1">
                <a:solidFill>
                  <a:schemeClr val="tx1"/>
                </a:solidFill>
              </a:rPr>
              <a:t>palatini</a:t>
            </a:r>
            <a:r>
              <a:rPr lang="pt-BR" sz="2800" dirty="0">
                <a:solidFill>
                  <a:schemeClr val="tx1"/>
                </a:solidFill>
              </a:rPr>
              <a:t> </a:t>
            </a:r>
            <a:r>
              <a:rPr lang="pt-BR" sz="2800" dirty="0" err="1">
                <a:solidFill>
                  <a:schemeClr val="tx1"/>
                </a:solidFill>
              </a:rPr>
              <a:t>kasının</a:t>
            </a:r>
            <a:r>
              <a:rPr lang="pt-BR" sz="2800" dirty="0">
                <a:solidFill>
                  <a:schemeClr val="tx1"/>
                </a:solidFill>
              </a:rPr>
              <a:t> </a:t>
            </a:r>
            <a:r>
              <a:rPr lang="pt-BR" sz="2800" dirty="0" err="1">
                <a:solidFill>
                  <a:schemeClr val="tx1"/>
                </a:solidFill>
              </a:rPr>
              <a:t>fonksiyonel</a:t>
            </a:r>
            <a:r>
              <a:rPr lang="pt-BR" sz="2800" dirty="0">
                <a:solidFill>
                  <a:schemeClr val="tx1"/>
                </a:solidFill>
              </a:rPr>
              <a:t> </a:t>
            </a:r>
            <a:r>
              <a:rPr lang="pt-BR" sz="2800" dirty="0" err="1">
                <a:solidFill>
                  <a:schemeClr val="tx1"/>
                </a:solidFill>
              </a:rPr>
              <a:t>yetersizliği</a:t>
            </a:r>
            <a:endParaRPr lang="tr-TR" sz="2800" dirty="0">
              <a:solidFill>
                <a:schemeClr val="tx1"/>
              </a:solidFill>
            </a:endParaRPr>
          </a:p>
          <a:p>
            <a:pPr>
              <a:buClr>
                <a:srgbClr val="FF0000"/>
              </a:buClr>
            </a:pPr>
            <a:endParaRPr lang="tr-TR" sz="2400" dirty="0">
              <a:solidFill>
                <a:schemeClr val="tx1"/>
              </a:solidFill>
            </a:endParaRPr>
          </a:p>
          <a:p>
            <a:endParaRPr lang="tr-TR" dirty="0">
              <a:solidFill>
                <a:schemeClr val="tx1"/>
              </a:solidFill>
              <a:latin typeface="Times New Roman" charset="0"/>
            </a:endParaRPr>
          </a:p>
          <a:p>
            <a:endParaRPr lang="tr-TR" dirty="0">
              <a:solidFill>
                <a:schemeClr val="tx1"/>
              </a:solidFill>
              <a:latin typeface="Times New Roman" charset="0"/>
            </a:endParaRPr>
          </a:p>
          <a:p>
            <a:endParaRPr lang="tr-TR" dirty="0">
              <a:solidFill>
                <a:schemeClr val="tx1"/>
              </a:solidFill>
              <a:latin typeface="Times New Roman" charset="0"/>
            </a:endParaRPr>
          </a:p>
        </p:txBody>
      </p:sp>
      <p:sp>
        <p:nvSpPr>
          <p:cNvPr id="10244" name="3 Slayt Numarası Yer Tutucusu"/>
          <p:cNvSpPr>
            <a:spLocks noGrp="1"/>
          </p:cNvSpPr>
          <p:nvPr>
            <p:ph type="sldNum" sz="quarter" idx="12"/>
          </p:nvPr>
        </p:nvSpPr>
        <p:spPr>
          <a:xfrm>
            <a:off x="8748464" y="6453336"/>
            <a:ext cx="287984" cy="260176"/>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bg1"/>
                </a:solidFill>
                <a:latin typeface="Times New Roman" charset="0"/>
                <a:ea typeface="ＭＳ Ｐゴシック" charset="0"/>
              </a:defRPr>
            </a:lvl1pPr>
            <a:lvl2pPr marL="742950" indent="-285750">
              <a:defRPr sz="3200">
                <a:solidFill>
                  <a:schemeClr val="bg1"/>
                </a:solidFill>
                <a:latin typeface="Times New Roman" charset="0"/>
                <a:ea typeface="ＭＳ Ｐゴシック" charset="0"/>
              </a:defRPr>
            </a:lvl2pPr>
            <a:lvl3pPr marL="1143000" indent="-228600">
              <a:defRPr sz="3200">
                <a:solidFill>
                  <a:schemeClr val="bg1"/>
                </a:solidFill>
                <a:latin typeface="Times New Roman" charset="0"/>
                <a:ea typeface="ＭＳ Ｐゴシック" charset="0"/>
              </a:defRPr>
            </a:lvl3pPr>
            <a:lvl4pPr marL="1600200" indent="-228600">
              <a:defRPr sz="3200">
                <a:solidFill>
                  <a:schemeClr val="bg1"/>
                </a:solidFill>
                <a:latin typeface="Times New Roman" charset="0"/>
                <a:ea typeface="ＭＳ Ｐゴシック" charset="0"/>
              </a:defRPr>
            </a:lvl4pPr>
            <a:lvl5pPr marL="2057400" indent="-228600">
              <a:defRPr sz="3200">
                <a:solidFill>
                  <a:schemeClr val="bg1"/>
                </a:solidFill>
                <a:latin typeface="Times New Roman" charset="0"/>
                <a:ea typeface="ＭＳ Ｐゴシック" charset="0"/>
              </a:defRPr>
            </a:lvl5pPr>
            <a:lvl6pPr marL="2514600" indent="-228600" eaLnBrk="0" fontAlgn="base" hangingPunct="0">
              <a:spcBef>
                <a:spcPct val="20000"/>
              </a:spcBef>
              <a:spcAft>
                <a:spcPct val="0"/>
              </a:spcAft>
              <a:buChar char="•"/>
              <a:defRPr sz="3200">
                <a:solidFill>
                  <a:schemeClr val="bg1"/>
                </a:solidFill>
                <a:latin typeface="Times New Roman" charset="0"/>
                <a:ea typeface="ＭＳ Ｐゴシック" charset="0"/>
              </a:defRPr>
            </a:lvl6pPr>
            <a:lvl7pPr marL="2971800" indent="-228600" eaLnBrk="0" fontAlgn="base" hangingPunct="0">
              <a:spcBef>
                <a:spcPct val="20000"/>
              </a:spcBef>
              <a:spcAft>
                <a:spcPct val="0"/>
              </a:spcAft>
              <a:buChar char="•"/>
              <a:defRPr sz="3200">
                <a:solidFill>
                  <a:schemeClr val="bg1"/>
                </a:solidFill>
                <a:latin typeface="Times New Roman" charset="0"/>
                <a:ea typeface="ＭＳ Ｐゴシック" charset="0"/>
              </a:defRPr>
            </a:lvl7pPr>
            <a:lvl8pPr marL="3429000" indent="-228600" eaLnBrk="0" fontAlgn="base" hangingPunct="0">
              <a:spcBef>
                <a:spcPct val="20000"/>
              </a:spcBef>
              <a:spcAft>
                <a:spcPct val="0"/>
              </a:spcAft>
              <a:buChar char="•"/>
              <a:defRPr sz="3200">
                <a:solidFill>
                  <a:schemeClr val="bg1"/>
                </a:solidFill>
                <a:latin typeface="Times New Roman" charset="0"/>
                <a:ea typeface="ＭＳ Ｐゴシック" charset="0"/>
              </a:defRPr>
            </a:lvl8pPr>
            <a:lvl9pPr marL="3886200" indent="-228600" eaLnBrk="0" fontAlgn="base" hangingPunct="0">
              <a:spcBef>
                <a:spcPct val="20000"/>
              </a:spcBef>
              <a:spcAft>
                <a:spcPct val="0"/>
              </a:spcAft>
              <a:buChar char="•"/>
              <a:defRPr sz="3200">
                <a:solidFill>
                  <a:schemeClr val="bg1"/>
                </a:solidFill>
                <a:latin typeface="Times New Roman" charset="0"/>
                <a:ea typeface="ＭＳ Ｐゴシック" charset="0"/>
              </a:defRPr>
            </a:lvl9pPr>
          </a:lstStyle>
          <a:p>
            <a:fld id="{8431888B-E9BB-9540-BC7C-E6EF59014EF4}" type="slidenum">
              <a:rPr lang="tr-TR" sz="1400">
                <a:solidFill>
                  <a:schemeClr val="tx1"/>
                </a:solidFill>
              </a:rPr>
              <a:pPr/>
              <a:t>6</a:t>
            </a:fld>
            <a:endParaRPr lang="tr-TR" sz="1400" dirty="0">
              <a:solidFill>
                <a:schemeClr val="tx1"/>
              </a:solidFill>
            </a:endParaRPr>
          </a:p>
        </p:txBody>
      </p:sp>
      <p:sp>
        <p:nvSpPr>
          <p:cNvPr id="5" name="Text Box 10"/>
          <p:cNvSpPr txBox="1">
            <a:spLocks noChangeArrowheads="1"/>
          </p:cNvSpPr>
          <p:nvPr/>
        </p:nvSpPr>
        <p:spPr>
          <a:xfrm>
            <a:off x="1403648" y="188640"/>
            <a:ext cx="1814512" cy="584775"/>
          </a:xfrm>
          <a:prstGeom prst="rect">
            <a:avLst/>
          </a:prstGeom>
        </p:spPr>
        <p:txBody>
          <a:bodyPr vert="horz" lIns="91440" tIns="45720" rIns="91440" bIns="45720" rtlCol="0" anchor="b">
            <a:spAutoFit/>
          </a:bodyPr>
          <a:lstStyle>
            <a:lvl1pPr algn="l" defTabSz="914400" rtl="0" eaLnBrk="1" latinLnBrk="0" hangingPunct="1">
              <a:spcBef>
                <a:spcPct val="0"/>
              </a:spcBef>
              <a:buNone/>
              <a:defRPr sz="36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r>
              <a:rPr lang="tr-TR" sz="3200" dirty="0" smtClean="0">
                <a:solidFill>
                  <a:srgbClr val="FF0000"/>
                </a:solidFill>
                <a:effectLst>
                  <a:outerShdw blurRad="38100" dist="38100" dir="2700000" algn="tl">
                    <a:srgbClr val="000000">
                      <a:alpha val="43137"/>
                    </a:srgbClr>
                  </a:outerShdw>
                </a:effectLst>
                <a:latin typeface="+mn-lt"/>
                <a:ea typeface="+mn-ea"/>
                <a:cs typeface="+mn-cs"/>
              </a:rPr>
              <a:t>AOM-2</a:t>
            </a:r>
            <a:endParaRPr lang="tr-TR" sz="3200" dirty="0">
              <a:solidFill>
                <a:srgbClr val="FF0000"/>
              </a:solidFill>
              <a:effectLst>
                <a:outerShdw blurRad="38100" dist="38100" dir="2700000" algn="tl">
                  <a:srgbClr val="000000">
                    <a:alpha val="43137"/>
                  </a:srgbClr>
                </a:outerShdw>
              </a:effectLst>
              <a:latin typeface="+mn-lt"/>
              <a:ea typeface="+mn-ea"/>
              <a:cs typeface="+mn-cs"/>
            </a:endParaRPr>
          </a:p>
        </p:txBody>
      </p:sp>
    </p:spTree>
    <p:extLst>
      <p:ext uri="{BB962C8B-B14F-4D97-AF65-F5344CB8AC3E}">
        <p14:creationId xmlns="" xmlns:p14="http://schemas.microsoft.com/office/powerpoint/2010/main" val="2470590200"/>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ChangeArrowheads="1"/>
          </p:cNvSpPr>
          <p:nvPr/>
        </p:nvSpPr>
        <p:spPr bwMode="auto">
          <a:xfrm>
            <a:off x="277045" y="1700808"/>
            <a:ext cx="6696744" cy="4536504"/>
          </a:xfrm>
          <a:prstGeom prst="rect">
            <a:avLst/>
          </a:prstGeom>
          <a:solidFill>
            <a:schemeClr val="bg1"/>
          </a:solidFill>
          <a:ln w="38100">
            <a:solidFill>
              <a:srgbClr val="E498D9"/>
            </a:solidFill>
            <a:miter lim="800000"/>
            <a:headEnd/>
            <a:tailEnd/>
          </a:ln>
        </p:spPr>
        <p:txBody>
          <a:bodyPr wrap="none" anchor="ctr"/>
          <a:lstStyle/>
          <a:p>
            <a:pPr>
              <a:lnSpc>
                <a:spcPct val="200000"/>
              </a:lnSpc>
              <a:buClr>
                <a:srgbClr val="FF9933"/>
              </a:buClr>
              <a:buFont typeface="Wingdings" charset="0"/>
              <a:buNone/>
            </a:pPr>
            <a:endParaRPr lang="tr-TR" sz="1400" b="1" dirty="0"/>
          </a:p>
          <a:p>
            <a:pPr>
              <a:lnSpc>
                <a:spcPct val="200000"/>
              </a:lnSpc>
              <a:buClr>
                <a:srgbClr val="FF9933"/>
              </a:buClr>
              <a:buFont typeface="Wingdings" charset="0"/>
              <a:buNone/>
            </a:pPr>
            <a:endParaRPr lang="tr-TR" sz="2400" b="1" dirty="0" smtClean="0"/>
          </a:p>
          <a:p>
            <a:pPr>
              <a:lnSpc>
                <a:spcPct val="200000"/>
              </a:lnSpc>
              <a:buClr>
                <a:srgbClr val="FF9933"/>
              </a:buClr>
              <a:buFont typeface="Wingdings" charset="0"/>
              <a:buNone/>
            </a:pPr>
            <a:r>
              <a:rPr lang="tr-TR" sz="2400" b="1" dirty="0" smtClean="0">
                <a:solidFill>
                  <a:srgbClr val="FF0000"/>
                </a:solidFill>
              </a:rPr>
              <a:t>ERİŞKİNDEKİNE </a:t>
            </a:r>
            <a:r>
              <a:rPr lang="tr-TR" sz="2400" b="1" dirty="0">
                <a:solidFill>
                  <a:srgbClr val="FF0000"/>
                </a:solidFill>
              </a:rPr>
              <a:t>GÖRE;</a:t>
            </a:r>
          </a:p>
          <a:p>
            <a:pPr>
              <a:lnSpc>
                <a:spcPct val="200000"/>
              </a:lnSpc>
              <a:buClr>
                <a:srgbClr val="FF9933"/>
              </a:buClr>
              <a:buFont typeface="Wingdings" charset="0"/>
              <a:buNone/>
            </a:pPr>
            <a:r>
              <a:rPr lang="tr-TR" sz="2400" b="1" dirty="0"/>
              <a:t>Daha </a:t>
            </a:r>
            <a:r>
              <a:rPr lang="tr-TR" sz="2400" b="1" dirty="0" err="1"/>
              <a:t>horizontal</a:t>
            </a:r>
            <a:endParaRPr lang="tr-TR" sz="2400" b="1" dirty="0"/>
          </a:p>
          <a:p>
            <a:pPr>
              <a:lnSpc>
                <a:spcPct val="200000"/>
              </a:lnSpc>
              <a:buClr>
                <a:srgbClr val="FF9933"/>
              </a:buClr>
              <a:buFont typeface="Wingdings" charset="0"/>
              <a:buNone/>
            </a:pPr>
            <a:r>
              <a:rPr lang="tr-TR" sz="2400" b="1" dirty="0"/>
              <a:t>Daha kısa</a:t>
            </a:r>
          </a:p>
          <a:p>
            <a:pPr>
              <a:lnSpc>
                <a:spcPct val="200000"/>
              </a:lnSpc>
              <a:buClr>
                <a:srgbClr val="FF9933"/>
              </a:buClr>
              <a:buFont typeface="Wingdings" charset="0"/>
              <a:buNone/>
            </a:pPr>
            <a:r>
              <a:rPr lang="tr-TR" sz="2400" b="1" dirty="0"/>
              <a:t>Kıkırdak miktarı ve sertliği daha az</a:t>
            </a:r>
          </a:p>
          <a:p>
            <a:pPr>
              <a:lnSpc>
                <a:spcPct val="200000"/>
              </a:lnSpc>
              <a:buClr>
                <a:srgbClr val="FF9933"/>
              </a:buClr>
              <a:buFont typeface="Wingdings" charset="0"/>
              <a:buNone/>
            </a:pPr>
            <a:r>
              <a:rPr lang="tr-TR" sz="2400" b="1" dirty="0" err="1"/>
              <a:t>Nazofarenkse</a:t>
            </a:r>
            <a:r>
              <a:rPr lang="tr-TR" sz="2400" b="1" dirty="0"/>
              <a:t> açıldığı bölgede </a:t>
            </a:r>
            <a:r>
              <a:rPr lang="tr-TR" sz="2400" b="1" dirty="0" err="1"/>
              <a:t>adenoid</a:t>
            </a:r>
            <a:r>
              <a:rPr lang="tr-TR" sz="2400" b="1" dirty="0"/>
              <a:t> </a:t>
            </a:r>
            <a:r>
              <a:rPr lang="tr-TR" sz="2400" b="1" dirty="0" smtClean="0"/>
              <a:t> </a:t>
            </a:r>
            <a:r>
              <a:rPr lang="tr-TR" sz="2400" b="1" dirty="0" err="1" smtClean="0"/>
              <a:t>hipertrofisi</a:t>
            </a:r>
            <a:endParaRPr lang="tr-TR" sz="2400" b="1" dirty="0"/>
          </a:p>
          <a:p>
            <a:pPr>
              <a:lnSpc>
                <a:spcPct val="200000"/>
              </a:lnSpc>
              <a:buClr>
                <a:srgbClr val="FF9933"/>
              </a:buClr>
              <a:buFont typeface="Wingdings" charset="0"/>
              <a:buNone/>
            </a:pPr>
            <a:r>
              <a:rPr lang="tr-TR" sz="2400" b="1" dirty="0" err="1"/>
              <a:t>Adenoidlerin</a:t>
            </a:r>
            <a:r>
              <a:rPr lang="tr-TR" sz="2400" b="1" dirty="0"/>
              <a:t> enfeksiyon kaynağı olması</a:t>
            </a:r>
          </a:p>
          <a:p>
            <a:pPr>
              <a:lnSpc>
                <a:spcPct val="200000"/>
              </a:lnSpc>
              <a:buClr>
                <a:srgbClr val="FF9933"/>
              </a:buClr>
              <a:buFont typeface="Wingdings" charset="0"/>
              <a:buNone/>
            </a:pPr>
            <a:endParaRPr lang="tr-TR" sz="1400" b="1" dirty="0"/>
          </a:p>
          <a:p>
            <a:pPr>
              <a:lnSpc>
                <a:spcPct val="150000"/>
              </a:lnSpc>
            </a:pPr>
            <a:endParaRPr lang="tr-TR" sz="1400" b="1" dirty="0"/>
          </a:p>
          <a:p>
            <a:pPr>
              <a:lnSpc>
                <a:spcPct val="150000"/>
              </a:lnSpc>
            </a:pPr>
            <a:endParaRPr lang="tr-TR" sz="1400" b="1" dirty="0"/>
          </a:p>
          <a:p>
            <a:pPr>
              <a:lnSpc>
                <a:spcPct val="150000"/>
              </a:lnSpc>
            </a:pPr>
            <a:endParaRPr lang="tr-TR" sz="1400" b="1" dirty="0"/>
          </a:p>
          <a:p>
            <a:pPr>
              <a:lnSpc>
                <a:spcPct val="150000"/>
              </a:lnSpc>
            </a:pPr>
            <a:endParaRPr lang="tr-TR" sz="1400" b="1" dirty="0"/>
          </a:p>
        </p:txBody>
      </p:sp>
      <p:sp>
        <p:nvSpPr>
          <p:cNvPr id="12294" name="Rectangle 2"/>
          <p:cNvSpPr>
            <a:spLocks noChangeArrowheads="1"/>
          </p:cNvSpPr>
          <p:nvPr/>
        </p:nvSpPr>
        <p:spPr bwMode="auto">
          <a:xfrm>
            <a:off x="347662" y="205641"/>
            <a:ext cx="8575675" cy="10802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2075" tIns="46038" rIns="92075" bIns="46038" anchor="b"/>
          <a:lstStyle/>
          <a:p>
            <a:r>
              <a:rPr lang="tr-TR" sz="3200" b="1" dirty="0" smtClean="0">
                <a:solidFill>
                  <a:srgbClr val="FF0000"/>
                </a:solidFill>
                <a:effectLst>
                  <a:outerShdw blurRad="38100" dist="38100" dir="2700000" algn="tl">
                    <a:srgbClr val="000000">
                      <a:alpha val="43137"/>
                    </a:srgbClr>
                  </a:outerShdw>
                </a:effectLst>
              </a:rPr>
              <a:t>            AOM-3</a:t>
            </a:r>
            <a:r>
              <a:rPr lang="tr-TR" sz="3200" b="1" dirty="0">
                <a:solidFill>
                  <a:srgbClr val="FF0000"/>
                </a:solidFill>
                <a:effectLst>
                  <a:outerShdw blurRad="38100" dist="38100" dir="2700000" algn="tl">
                    <a:srgbClr val="000000">
                      <a:alpha val="43137"/>
                    </a:srgbClr>
                  </a:outerShdw>
                </a:effectLst>
              </a:rPr>
              <a:t/>
            </a:r>
            <a:br>
              <a:rPr lang="tr-TR" sz="3200" b="1" dirty="0">
                <a:solidFill>
                  <a:srgbClr val="FF0000"/>
                </a:solidFill>
                <a:effectLst>
                  <a:outerShdw blurRad="38100" dist="38100" dir="2700000" algn="tl">
                    <a:srgbClr val="000000">
                      <a:alpha val="43137"/>
                    </a:srgbClr>
                  </a:outerShdw>
                </a:effectLst>
              </a:rPr>
            </a:br>
            <a:r>
              <a:rPr lang="tr-TR" sz="3200" b="1" dirty="0" smtClean="0">
                <a:solidFill>
                  <a:srgbClr val="FF0000"/>
                </a:solidFill>
                <a:effectLst>
                  <a:outerShdw blurRad="38100" dist="38100" dir="2700000" algn="tl">
                    <a:srgbClr val="000000">
                      <a:alpha val="43137"/>
                    </a:srgbClr>
                  </a:outerShdw>
                </a:effectLst>
              </a:rPr>
              <a:t>            Çocuklarda </a:t>
            </a:r>
            <a:r>
              <a:rPr lang="tr-TR" sz="3200" b="1" dirty="0">
                <a:solidFill>
                  <a:srgbClr val="FF0000"/>
                </a:solidFill>
                <a:effectLst>
                  <a:outerShdw blurRad="38100" dist="38100" dir="2700000" algn="tl">
                    <a:srgbClr val="000000">
                      <a:alpha val="43137"/>
                    </a:srgbClr>
                  </a:outerShdw>
                </a:effectLst>
              </a:rPr>
              <a:t>Östaki Tüpünün Özellikleri</a:t>
            </a:r>
          </a:p>
        </p:txBody>
      </p:sp>
      <p:pic>
        <p:nvPicPr>
          <p:cNvPr id="1229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867970" y="1191915"/>
            <a:ext cx="4211638" cy="35004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296" name="Rectangle 13"/>
          <p:cNvSpPr>
            <a:spLocks noChangeArrowheads="1"/>
          </p:cNvSpPr>
          <p:nvPr/>
        </p:nvSpPr>
        <p:spPr bwMode="auto">
          <a:xfrm>
            <a:off x="305866" y="6572534"/>
            <a:ext cx="600218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nchor="ctr">
            <a:spAutoFit/>
          </a:bodyPr>
          <a:lstStyle/>
          <a:p>
            <a:pPr algn="r"/>
            <a:r>
              <a:rPr lang="tr-TR" sz="1200" b="1" dirty="0"/>
              <a:t>Çiftçi E. Akut </a:t>
            </a:r>
            <a:r>
              <a:rPr lang="tr-TR" sz="1200" b="1" dirty="0" err="1"/>
              <a:t>otitis</a:t>
            </a:r>
            <a:r>
              <a:rPr lang="tr-TR" sz="1200" b="1" dirty="0"/>
              <a:t> </a:t>
            </a:r>
            <a:r>
              <a:rPr lang="tr-TR" sz="1200" b="1" dirty="0" err="1"/>
              <a:t>media’da</a:t>
            </a:r>
            <a:r>
              <a:rPr lang="tr-TR" sz="1200" b="1" dirty="0"/>
              <a:t> tanı ve tedavi </a:t>
            </a:r>
            <a:r>
              <a:rPr lang="tr-TR" sz="1200" b="1" dirty="0" smtClean="0"/>
              <a:t>yaklaşımları</a:t>
            </a:r>
            <a:r>
              <a:rPr lang="tr-TR" sz="1200" b="1" dirty="0"/>
              <a:t> </a:t>
            </a:r>
            <a:r>
              <a:rPr lang="tr-TR" sz="1200" b="1" dirty="0" smtClean="0"/>
              <a:t>Reform </a:t>
            </a:r>
            <a:r>
              <a:rPr lang="tr-TR" sz="1200" b="1" dirty="0"/>
              <a:t>Solunum Yolu </a:t>
            </a:r>
            <a:r>
              <a:rPr lang="tr-TR" sz="1200" b="1" dirty="0" smtClean="0"/>
              <a:t>Enfeksiyonları</a:t>
            </a:r>
            <a:endParaRPr lang="tr-TR" sz="1200" b="1" dirty="0"/>
          </a:p>
        </p:txBody>
      </p:sp>
    </p:spTree>
    <p:extLst>
      <p:ext uri="{BB962C8B-B14F-4D97-AF65-F5344CB8AC3E}">
        <p14:creationId xmlns="" xmlns:p14="http://schemas.microsoft.com/office/powerpoint/2010/main" val="774750192"/>
      </p:ext>
    </p:extLst>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1371600" y="116632"/>
            <a:ext cx="6512768" cy="720080"/>
          </a:xfrm>
        </p:spPr>
        <p:txBody>
          <a:bodyPr>
            <a:normAutofit/>
          </a:bodyPr>
          <a:lstStyle/>
          <a:p>
            <a:r>
              <a:rPr lang="pt-BR" sz="3600" b="1" dirty="0">
                <a:solidFill>
                  <a:srgbClr val="FF0000"/>
                </a:solidFill>
                <a:latin typeface="Calibri" panose="020F0502020204030204" pitchFamily="34" charset="0"/>
              </a:rPr>
              <a:t>AOM</a:t>
            </a:r>
            <a:r>
              <a:rPr lang="pt-BR" sz="3600" b="1" dirty="0" smtClean="0">
                <a:solidFill>
                  <a:srgbClr val="FF0000"/>
                </a:solidFill>
                <a:latin typeface="Calibri" panose="020F0502020204030204" pitchFamily="34" charset="0"/>
              </a:rPr>
              <a:t>-</a:t>
            </a:r>
            <a:r>
              <a:rPr lang="pt-BR" sz="3600" b="1" dirty="0" err="1" smtClean="0">
                <a:solidFill>
                  <a:srgbClr val="FF0000"/>
                </a:solidFill>
                <a:latin typeface="Calibri" panose="020F0502020204030204" pitchFamily="34" charset="0"/>
              </a:rPr>
              <a:t>Etkenler</a:t>
            </a:r>
            <a:endParaRPr lang="tr-TR" sz="3600" b="1" dirty="0">
              <a:solidFill>
                <a:srgbClr val="FF0000"/>
              </a:solidFill>
              <a:latin typeface="Calibri" panose="020F0502020204030204" pitchFamily="34" charset="0"/>
            </a:endParaRPr>
          </a:p>
        </p:txBody>
      </p:sp>
      <p:sp>
        <p:nvSpPr>
          <p:cNvPr id="34820" name="Rectangle 3"/>
          <p:cNvSpPr>
            <a:spLocks noGrp="1" noChangeArrowheads="1"/>
          </p:cNvSpPr>
          <p:nvPr>
            <p:ph type="body" idx="1"/>
          </p:nvPr>
        </p:nvSpPr>
        <p:spPr>
          <a:xfrm>
            <a:off x="142844" y="1052736"/>
            <a:ext cx="9174277" cy="503237"/>
          </a:xfrm>
          <a:ln>
            <a:noFill/>
          </a:ln>
        </p:spPr>
        <p:txBody>
          <a:bodyPr>
            <a:noAutofit/>
          </a:bodyPr>
          <a:lstStyle/>
          <a:p>
            <a:pPr>
              <a:lnSpc>
                <a:spcPct val="80000"/>
              </a:lnSpc>
            </a:pPr>
            <a:r>
              <a:rPr lang="pt-BR" sz="2400" dirty="0" smtClean="0">
                <a:solidFill>
                  <a:schemeClr val="tx1"/>
                </a:solidFill>
              </a:rPr>
              <a:t>AOM'y</a:t>
            </a:r>
            <a:r>
              <a:rPr lang="tr-TR" sz="2400" dirty="0" smtClean="0">
                <a:solidFill>
                  <a:schemeClr val="tx1"/>
                </a:solidFill>
              </a:rPr>
              <a:t>e</a:t>
            </a:r>
            <a:r>
              <a:rPr lang="pt-BR" sz="2400" dirty="0" smtClean="0">
                <a:solidFill>
                  <a:schemeClr val="tx1"/>
                </a:solidFill>
              </a:rPr>
              <a:t> </a:t>
            </a:r>
            <a:r>
              <a:rPr lang="pt-BR" sz="2400" dirty="0">
                <a:solidFill>
                  <a:schemeClr val="tx1"/>
                </a:solidFill>
              </a:rPr>
              <a:t>yol açan patojenlerin </a:t>
            </a:r>
            <a:r>
              <a:rPr lang="pt-BR" sz="2400" dirty="0" smtClean="0">
                <a:solidFill>
                  <a:schemeClr val="tx1"/>
                </a:solidFill>
              </a:rPr>
              <a:t>%</a:t>
            </a:r>
            <a:r>
              <a:rPr lang="tr-TR" sz="2400" dirty="0" smtClean="0">
                <a:solidFill>
                  <a:schemeClr val="tx1"/>
                </a:solidFill>
              </a:rPr>
              <a:t> </a:t>
            </a:r>
            <a:r>
              <a:rPr lang="pt-BR" sz="2400" dirty="0" smtClean="0">
                <a:solidFill>
                  <a:schemeClr val="tx1"/>
                </a:solidFill>
              </a:rPr>
              <a:t>70-80'ini </a:t>
            </a:r>
            <a:r>
              <a:rPr lang="pt-BR" sz="2400" dirty="0">
                <a:solidFill>
                  <a:schemeClr val="tx1"/>
                </a:solidFill>
              </a:rPr>
              <a:t>bakteriler oluşturmaktadır</a:t>
            </a:r>
            <a:r>
              <a:rPr lang="pt-BR" sz="2400" b="1" dirty="0">
                <a:solidFill>
                  <a:schemeClr val="tx1"/>
                </a:solidFill>
              </a:rPr>
              <a:t>.</a:t>
            </a:r>
            <a:endParaRPr lang="pt-BR" sz="2400" dirty="0">
              <a:solidFill>
                <a:schemeClr val="tx1"/>
              </a:solidFill>
            </a:endParaRPr>
          </a:p>
        </p:txBody>
      </p:sp>
      <p:graphicFrame>
        <p:nvGraphicFramePr>
          <p:cNvPr id="1205252" name="Group 4"/>
          <p:cNvGraphicFramePr>
            <a:graphicFrameLocks noGrp="1"/>
          </p:cNvGraphicFramePr>
          <p:nvPr>
            <p:extLst>
              <p:ext uri="{D42A27DB-BD31-4B8C-83A1-F6EECF244321}">
                <p14:modId xmlns="" xmlns:p14="http://schemas.microsoft.com/office/powerpoint/2010/main" val="3919926622"/>
              </p:ext>
            </p:extLst>
          </p:nvPr>
        </p:nvGraphicFramePr>
        <p:xfrm>
          <a:off x="539552" y="1845036"/>
          <a:ext cx="7777931" cy="4176040"/>
        </p:xfrm>
        <a:graphic>
          <a:graphicData uri="http://schemas.openxmlformats.org/drawingml/2006/table">
            <a:tbl>
              <a:tblPr/>
              <a:tblGrid>
                <a:gridCol w="4320480"/>
                <a:gridCol w="1806578"/>
                <a:gridCol w="1650873"/>
              </a:tblGrid>
              <a:tr h="93677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Bakteri</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Ortalama</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Sınır</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1535">
                <a:tc>
                  <a: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1" u="none" strike="noStrike" cap="none" normalizeH="0" baseline="0" dirty="0">
                          <a:ln>
                            <a:noFill/>
                          </a:ln>
                          <a:solidFill>
                            <a:schemeClr val="tx1"/>
                          </a:solidFill>
                          <a:effectLst/>
                          <a:latin typeface="+mn-lt"/>
                          <a:ea typeface="ＭＳ Ｐゴシック" charset="0"/>
                          <a:cs typeface="Times New Roman" charset="0"/>
                        </a:rPr>
                        <a:t>S. </a:t>
                      </a:r>
                      <a:r>
                        <a:rPr kumimoji="0" lang="en-US" sz="2400" b="0" i="1" u="none" strike="noStrike" cap="none" normalizeH="0" baseline="0" dirty="0" err="1">
                          <a:ln>
                            <a:noFill/>
                          </a:ln>
                          <a:solidFill>
                            <a:schemeClr val="tx1"/>
                          </a:solidFill>
                          <a:effectLst/>
                          <a:latin typeface="+mn-lt"/>
                          <a:ea typeface="ＭＳ Ｐゴシック" charset="0"/>
                          <a:cs typeface="Times New Roman" charset="0"/>
                        </a:rPr>
                        <a:t>pneumoniae</a:t>
                      </a:r>
                      <a:endParaRPr kumimoji="0" lang="en-US" sz="2400" b="0" i="1"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39</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28-55</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153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0" i="0" u="none" strike="noStrike" cap="none" normalizeH="0" baseline="0" dirty="0" err="1" smtClean="0">
                          <a:ln>
                            <a:noFill/>
                          </a:ln>
                          <a:solidFill>
                            <a:schemeClr val="tx1"/>
                          </a:solidFill>
                          <a:effectLst/>
                          <a:latin typeface="+mn-lt"/>
                          <a:ea typeface="ＭＳ Ｐゴシック" charset="0"/>
                          <a:cs typeface="Times New Roman" charset="0"/>
                        </a:rPr>
                        <a:t>Tiplendirilemeyen</a:t>
                      </a:r>
                      <a:r>
                        <a:rPr kumimoji="0" lang="tr-TR" sz="2400" b="0" i="0" u="none" strike="noStrike" cap="none" normalizeH="0" baseline="0" dirty="0" smtClean="0">
                          <a:ln>
                            <a:noFill/>
                          </a:ln>
                          <a:solidFill>
                            <a:schemeClr val="tx1"/>
                          </a:solidFill>
                          <a:effectLst/>
                          <a:latin typeface="+mn-lt"/>
                          <a:ea typeface="ＭＳ Ｐゴシック" charset="0"/>
                          <a:cs typeface="Times New Roman" charset="0"/>
                        </a:rPr>
                        <a:t> </a:t>
                      </a:r>
                      <a:r>
                        <a:rPr kumimoji="0" lang="en-US" sz="2400" b="0" i="1" u="none" strike="noStrike" cap="none" normalizeH="0" baseline="0" dirty="0" smtClean="0">
                          <a:ln>
                            <a:noFill/>
                          </a:ln>
                          <a:solidFill>
                            <a:schemeClr val="tx1"/>
                          </a:solidFill>
                          <a:effectLst/>
                          <a:latin typeface="+mn-lt"/>
                          <a:ea typeface="ＭＳ Ｐゴシック" charset="0"/>
                          <a:cs typeface="Times New Roman" charset="0"/>
                        </a:rPr>
                        <a:t>H</a:t>
                      </a:r>
                      <a:r>
                        <a:rPr kumimoji="0" lang="en-US" sz="2400" b="0" i="1" u="none" strike="noStrike" cap="none" normalizeH="0" baseline="0" dirty="0">
                          <a:ln>
                            <a:noFill/>
                          </a:ln>
                          <a:solidFill>
                            <a:schemeClr val="tx1"/>
                          </a:solidFill>
                          <a:effectLst/>
                          <a:latin typeface="+mn-lt"/>
                          <a:ea typeface="ＭＳ Ｐゴシック" charset="0"/>
                          <a:cs typeface="Times New Roman" charset="0"/>
                        </a:rPr>
                        <a:t>. </a:t>
                      </a:r>
                      <a:r>
                        <a:rPr kumimoji="0" lang="en-US" sz="2400" b="0" i="1" u="none" strike="noStrike" cap="none" normalizeH="0" baseline="0" dirty="0" err="1">
                          <a:ln>
                            <a:noFill/>
                          </a:ln>
                          <a:solidFill>
                            <a:schemeClr val="tx1"/>
                          </a:solidFill>
                          <a:effectLst/>
                          <a:latin typeface="+mn-lt"/>
                          <a:ea typeface="ＭＳ Ｐゴシック" charset="0"/>
                          <a:cs typeface="Times New Roman" charset="0"/>
                        </a:rPr>
                        <a:t>influenzae</a:t>
                      </a:r>
                      <a:endParaRPr kumimoji="0" lang="en-US" sz="2400" b="0" i="1"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27</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15-30 </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9891">
                <a:tc>
                  <a: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1" u="none" strike="noStrike" cap="none" normalizeH="0" baseline="0" dirty="0" err="1">
                          <a:ln>
                            <a:noFill/>
                          </a:ln>
                          <a:solidFill>
                            <a:schemeClr val="tx1"/>
                          </a:solidFill>
                          <a:effectLst/>
                          <a:latin typeface="+mn-lt"/>
                          <a:ea typeface="ＭＳ Ｐゴシック" charset="0"/>
                          <a:cs typeface="Times New Roman" charset="0"/>
                        </a:rPr>
                        <a:t>M.catarrhalis</a:t>
                      </a:r>
                      <a:endParaRPr kumimoji="0" lang="en-US" sz="2400" b="0" i="1"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a:ln>
                            <a:noFill/>
                          </a:ln>
                          <a:solidFill>
                            <a:schemeClr val="tx1"/>
                          </a:solidFill>
                          <a:effectLst/>
                          <a:latin typeface="+mn-lt"/>
                          <a:ea typeface="ＭＳ Ｐゴシック" charset="0"/>
                          <a:cs typeface="Times New Roman" charset="0"/>
                        </a:rPr>
                        <a:t>14</a:t>
                      </a:r>
                      <a:endParaRPr kumimoji="0" lang="en-US" sz="2400" b="0" i="0" u="none" strike="noStrike" cap="none" normalizeH="0" baseline="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2-27</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3178">
                <a:tc>
                  <a: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S.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pyogenes</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3 </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0-13</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1535">
                <a:tc>
                  <a: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S.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aureus</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1</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1-3</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3159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Diğer</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bakteriler</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ile</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gelişen</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veya</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bakteri</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izole</a:t>
                      </a:r>
                      <a:r>
                        <a:rPr kumimoji="0" lang="en-US" sz="2400" b="0" i="0" u="none" strike="noStrike" cap="none" normalizeH="0" baseline="0" dirty="0">
                          <a:ln>
                            <a:noFill/>
                          </a:ln>
                          <a:solidFill>
                            <a:schemeClr val="tx1"/>
                          </a:solidFill>
                          <a:effectLst/>
                          <a:latin typeface="+mn-lt"/>
                          <a:ea typeface="ＭＳ Ｐゴシック" charset="0"/>
                          <a:cs typeface="Times New Roman" charset="0"/>
                        </a:rPr>
                        <a:t> </a:t>
                      </a:r>
                      <a:r>
                        <a:rPr kumimoji="0" lang="en-US" sz="2400" b="0" i="0" u="none" strike="noStrike" cap="none" normalizeH="0" baseline="0" dirty="0" err="1">
                          <a:ln>
                            <a:noFill/>
                          </a:ln>
                          <a:solidFill>
                            <a:schemeClr val="tx1"/>
                          </a:solidFill>
                          <a:effectLst/>
                          <a:latin typeface="+mn-lt"/>
                          <a:ea typeface="ＭＳ Ｐゴシック" charset="0"/>
                          <a:cs typeface="Times New Roman" charset="0"/>
                        </a:rPr>
                        <a:t>edilemeyen</a:t>
                      </a:r>
                      <a:endParaRPr kumimoji="0" lang="tr-TR" sz="2400" b="0" i="0" u="none" strike="noStrike" cap="none" normalizeH="0" baseline="0" dirty="0">
                        <a:ln>
                          <a:noFill/>
                        </a:ln>
                        <a:solidFill>
                          <a:schemeClr val="tx1"/>
                        </a:solidFill>
                        <a:effectLst/>
                        <a:latin typeface="+mn-lt"/>
                        <a:ea typeface="ＭＳ Ｐゴシック" charset="0"/>
                        <a:cs typeface="Times New Roman"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30</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ea typeface="ＭＳ Ｐゴシック" charset="0"/>
                          <a:cs typeface="Times New Roman" charset="0"/>
                        </a:rPr>
                        <a:t>12-45</a:t>
                      </a:r>
                      <a:endParaRPr kumimoji="0" lang="en-US" sz="2400" b="0" i="0" u="none" strike="noStrike" cap="none" normalizeH="0" baseline="0" dirty="0">
                        <a:ln>
                          <a:noFill/>
                        </a:ln>
                        <a:solidFill>
                          <a:schemeClr val="tx1"/>
                        </a:solidFill>
                        <a:effectLst/>
                        <a:latin typeface="+mn-lt"/>
                        <a:ea typeface="ＭＳ Ｐゴシック"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4855" name="Text Box 38"/>
          <p:cNvSpPr txBox="1">
            <a:spLocks noChangeArrowheads="1"/>
          </p:cNvSpPr>
          <p:nvPr/>
        </p:nvSpPr>
        <p:spPr bwMode="auto">
          <a:xfrm>
            <a:off x="241623" y="6381328"/>
            <a:ext cx="8892480" cy="3631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3200">
                <a:solidFill>
                  <a:schemeClr val="bg1"/>
                </a:solidFill>
                <a:latin typeface="Times New Roman" charset="0"/>
                <a:ea typeface="ＭＳ Ｐゴシック" charset="0"/>
              </a:defRPr>
            </a:lvl1pPr>
            <a:lvl2pPr marL="742950" indent="-285750">
              <a:defRPr sz="3200">
                <a:solidFill>
                  <a:schemeClr val="bg1"/>
                </a:solidFill>
                <a:latin typeface="Times New Roman" charset="0"/>
                <a:ea typeface="ＭＳ Ｐゴシック" charset="0"/>
              </a:defRPr>
            </a:lvl2pPr>
            <a:lvl3pPr marL="1143000" indent="-228600">
              <a:defRPr sz="3200">
                <a:solidFill>
                  <a:schemeClr val="bg1"/>
                </a:solidFill>
                <a:latin typeface="Times New Roman" charset="0"/>
                <a:ea typeface="ＭＳ Ｐゴシック" charset="0"/>
              </a:defRPr>
            </a:lvl3pPr>
            <a:lvl4pPr marL="1600200" indent="-228600">
              <a:defRPr sz="3200">
                <a:solidFill>
                  <a:schemeClr val="bg1"/>
                </a:solidFill>
                <a:latin typeface="Times New Roman" charset="0"/>
                <a:ea typeface="ＭＳ Ｐゴシック" charset="0"/>
              </a:defRPr>
            </a:lvl4pPr>
            <a:lvl5pPr marL="2057400" indent="-228600">
              <a:defRPr sz="3200">
                <a:solidFill>
                  <a:schemeClr val="bg1"/>
                </a:solidFill>
                <a:latin typeface="Times New Roman" charset="0"/>
                <a:ea typeface="ＭＳ Ｐゴシック" charset="0"/>
              </a:defRPr>
            </a:lvl5pPr>
            <a:lvl6pPr marL="2514600" indent="-228600" eaLnBrk="0" fontAlgn="base" hangingPunct="0">
              <a:spcBef>
                <a:spcPct val="20000"/>
              </a:spcBef>
              <a:spcAft>
                <a:spcPct val="0"/>
              </a:spcAft>
              <a:buChar char="•"/>
              <a:defRPr sz="3200">
                <a:solidFill>
                  <a:schemeClr val="bg1"/>
                </a:solidFill>
                <a:latin typeface="Times New Roman" charset="0"/>
                <a:ea typeface="ＭＳ Ｐゴシック" charset="0"/>
              </a:defRPr>
            </a:lvl6pPr>
            <a:lvl7pPr marL="2971800" indent="-228600" eaLnBrk="0" fontAlgn="base" hangingPunct="0">
              <a:spcBef>
                <a:spcPct val="20000"/>
              </a:spcBef>
              <a:spcAft>
                <a:spcPct val="0"/>
              </a:spcAft>
              <a:buChar char="•"/>
              <a:defRPr sz="3200">
                <a:solidFill>
                  <a:schemeClr val="bg1"/>
                </a:solidFill>
                <a:latin typeface="Times New Roman" charset="0"/>
                <a:ea typeface="ＭＳ Ｐゴシック" charset="0"/>
              </a:defRPr>
            </a:lvl7pPr>
            <a:lvl8pPr marL="3429000" indent="-228600" eaLnBrk="0" fontAlgn="base" hangingPunct="0">
              <a:spcBef>
                <a:spcPct val="20000"/>
              </a:spcBef>
              <a:spcAft>
                <a:spcPct val="0"/>
              </a:spcAft>
              <a:buChar char="•"/>
              <a:defRPr sz="3200">
                <a:solidFill>
                  <a:schemeClr val="bg1"/>
                </a:solidFill>
                <a:latin typeface="Times New Roman" charset="0"/>
                <a:ea typeface="ＭＳ Ｐゴシック" charset="0"/>
              </a:defRPr>
            </a:lvl8pPr>
            <a:lvl9pPr marL="3886200" indent="-228600" eaLnBrk="0" fontAlgn="base" hangingPunct="0">
              <a:spcBef>
                <a:spcPct val="20000"/>
              </a:spcBef>
              <a:spcAft>
                <a:spcPct val="0"/>
              </a:spcAft>
              <a:buChar char="•"/>
              <a:defRPr sz="3200">
                <a:solidFill>
                  <a:schemeClr val="bg1"/>
                </a:solidFill>
                <a:latin typeface="Times New Roman" charset="0"/>
                <a:ea typeface="ＭＳ Ｐゴシック" charset="0"/>
              </a:defRPr>
            </a:lvl9pPr>
          </a:lstStyle>
          <a:p>
            <a:pPr eaLnBrk="1" hangingPunct="1">
              <a:lnSpc>
                <a:spcPct val="80000"/>
              </a:lnSpc>
              <a:buClr>
                <a:schemeClr val="hlink"/>
              </a:buClr>
              <a:buSzPct val="70000"/>
              <a:buFont typeface="Wingdings" charset="0"/>
              <a:buNone/>
            </a:pPr>
            <a:r>
              <a:rPr lang="en-US" sz="1100" b="1" dirty="0">
                <a:solidFill>
                  <a:schemeClr val="tx1"/>
                </a:solidFill>
                <a:latin typeface="Calibri" panose="020F0502020204030204" pitchFamily="34" charset="0"/>
              </a:rPr>
              <a:t>Ann </a:t>
            </a:r>
            <a:r>
              <a:rPr lang="en-US" sz="1100" b="1" dirty="0" err="1">
                <a:solidFill>
                  <a:schemeClr val="tx1"/>
                </a:solidFill>
                <a:latin typeface="Calibri" panose="020F0502020204030204" pitchFamily="34" charset="0"/>
              </a:rPr>
              <a:t>Otol</a:t>
            </a:r>
            <a:r>
              <a:rPr lang="en-US" sz="1100" b="1" dirty="0">
                <a:solidFill>
                  <a:schemeClr val="tx1"/>
                </a:solidFill>
                <a:latin typeface="Calibri" panose="020F0502020204030204" pitchFamily="34" charset="0"/>
              </a:rPr>
              <a:t> </a:t>
            </a:r>
            <a:r>
              <a:rPr lang="en-US" sz="1100" b="1" dirty="0" err="1">
                <a:solidFill>
                  <a:schemeClr val="tx1"/>
                </a:solidFill>
                <a:latin typeface="Calibri" panose="020F0502020204030204" pitchFamily="34" charset="0"/>
              </a:rPr>
              <a:t>Rhinol</a:t>
            </a:r>
            <a:r>
              <a:rPr lang="en-US" sz="1100" b="1" dirty="0">
                <a:solidFill>
                  <a:schemeClr val="tx1"/>
                </a:solidFill>
                <a:latin typeface="Calibri" panose="020F0502020204030204" pitchFamily="34" charset="0"/>
              </a:rPr>
              <a:t> </a:t>
            </a:r>
            <a:r>
              <a:rPr lang="en-US" sz="1100" b="1" dirty="0" err="1">
                <a:solidFill>
                  <a:schemeClr val="tx1"/>
                </a:solidFill>
                <a:latin typeface="Calibri" panose="020F0502020204030204" pitchFamily="34" charset="0"/>
              </a:rPr>
              <a:t>Laryngol</a:t>
            </a:r>
            <a:r>
              <a:rPr lang="en-US" sz="1100" b="1" dirty="0">
                <a:solidFill>
                  <a:schemeClr val="tx1"/>
                </a:solidFill>
                <a:latin typeface="Calibri" panose="020F0502020204030204" pitchFamily="34" charset="0"/>
              </a:rPr>
              <a:t> 1976;85 (</a:t>
            </a:r>
            <a:r>
              <a:rPr lang="en-US" sz="1100" b="1" dirty="0" err="1">
                <a:solidFill>
                  <a:schemeClr val="tx1"/>
                </a:solidFill>
                <a:latin typeface="Calibri" panose="020F0502020204030204" pitchFamily="34" charset="0"/>
              </a:rPr>
              <a:t>suppl</a:t>
            </a:r>
            <a:r>
              <a:rPr lang="en-US" sz="1100" b="1" dirty="0">
                <a:solidFill>
                  <a:schemeClr val="tx1"/>
                </a:solidFill>
                <a:latin typeface="Calibri" panose="020F0502020204030204" pitchFamily="34" charset="0"/>
              </a:rPr>
              <a:t> 25):140-144</a:t>
            </a:r>
            <a:r>
              <a:rPr lang="en-US" sz="1100" b="1" dirty="0" smtClean="0">
                <a:solidFill>
                  <a:schemeClr val="tx1"/>
                </a:solidFill>
                <a:latin typeface="Calibri" panose="020F0502020204030204" pitchFamily="34" charset="0"/>
              </a:rPr>
              <a:t>. </a:t>
            </a:r>
            <a:r>
              <a:rPr lang="en-US" sz="1100" b="1" dirty="0" err="1">
                <a:solidFill>
                  <a:schemeClr val="tx1"/>
                </a:solidFill>
                <a:latin typeface="Calibri" panose="020F0502020204030204" pitchFamily="34" charset="0"/>
              </a:rPr>
              <a:t>Pediatr</a:t>
            </a:r>
            <a:r>
              <a:rPr lang="en-US" sz="1100" b="1" dirty="0">
                <a:solidFill>
                  <a:schemeClr val="tx1"/>
                </a:solidFill>
                <a:latin typeface="Calibri" panose="020F0502020204030204" pitchFamily="34" charset="0"/>
              </a:rPr>
              <a:t> Infect </a:t>
            </a:r>
            <a:r>
              <a:rPr lang="en-US" sz="1100" b="1" dirty="0" smtClean="0">
                <a:solidFill>
                  <a:schemeClr val="tx1"/>
                </a:solidFill>
                <a:latin typeface="Calibri" panose="020F0502020204030204" pitchFamily="34" charset="0"/>
              </a:rPr>
              <a:t>Dis 1992;11</a:t>
            </a:r>
            <a:r>
              <a:rPr lang="en-US" sz="1100" b="1" dirty="0">
                <a:solidFill>
                  <a:schemeClr val="tx1"/>
                </a:solidFill>
                <a:latin typeface="Calibri" panose="020F0502020204030204" pitchFamily="34" charset="0"/>
              </a:rPr>
              <a:t>:S7-11. </a:t>
            </a:r>
            <a:r>
              <a:rPr lang="tr-TR" sz="1100" b="1" dirty="0">
                <a:solidFill>
                  <a:schemeClr val="tx1"/>
                </a:solidFill>
                <a:latin typeface="Calibri" panose="020F0502020204030204" pitchFamily="34" charset="0"/>
              </a:rPr>
              <a:t> </a:t>
            </a:r>
            <a:r>
              <a:rPr lang="en-US" sz="1100" b="1" dirty="0" err="1" smtClean="0">
                <a:solidFill>
                  <a:schemeClr val="tx1"/>
                </a:solidFill>
                <a:latin typeface="Calibri" panose="020F0502020204030204" pitchFamily="34" charset="0"/>
              </a:rPr>
              <a:t>Pediatr</a:t>
            </a:r>
            <a:r>
              <a:rPr lang="en-US" sz="1100" b="1" dirty="0" smtClean="0">
                <a:solidFill>
                  <a:schemeClr val="tx1"/>
                </a:solidFill>
                <a:latin typeface="Calibri" panose="020F0502020204030204" pitchFamily="34" charset="0"/>
              </a:rPr>
              <a:t> </a:t>
            </a:r>
            <a:r>
              <a:rPr lang="en-US" sz="1100" b="1" dirty="0">
                <a:solidFill>
                  <a:schemeClr val="tx1"/>
                </a:solidFill>
                <a:latin typeface="Calibri" panose="020F0502020204030204" pitchFamily="34" charset="0"/>
              </a:rPr>
              <a:t>Asthma Allergy </a:t>
            </a:r>
            <a:r>
              <a:rPr lang="en-US" sz="1100" b="1" dirty="0" err="1">
                <a:solidFill>
                  <a:schemeClr val="tx1"/>
                </a:solidFill>
                <a:latin typeface="Calibri" panose="020F0502020204030204" pitchFamily="34" charset="0"/>
              </a:rPr>
              <a:t>Immunol</a:t>
            </a:r>
            <a:r>
              <a:rPr lang="en-US" sz="1100" b="1" dirty="0">
                <a:solidFill>
                  <a:schemeClr val="tx1"/>
                </a:solidFill>
                <a:latin typeface="Calibri" panose="020F0502020204030204" pitchFamily="34" charset="0"/>
              </a:rPr>
              <a:t> 1992;6:167-174. </a:t>
            </a:r>
            <a:r>
              <a:rPr lang="en-US" sz="1100" b="1" dirty="0" err="1">
                <a:solidFill>
                  <a:schemeClr val="tx1"/>
                </a:solidFill>
                <a:latin typeface="Calibri" panose="020F0502020204030204" pitchFamily="34" charset="0"/>
              </a:rPr>
              <a:t>Pediatr</a:t>
            </a:r>
            <a:r>
              <a:rPr lang="en-US" sz="1100" b="1" dirty="0">
                <a:solidFill>
                  <a:schemeClr val="tx1"/>
                </a:solidFill>
                <a:latin typeface="Calibri" panose="020F0502020204030204" pitchFamily="34" charset="0"/>
              </a:rPr>
              <a:t> Res 1996;39: (4, Part 2):167A. </a:t>
            </a:r>
            <a:r>
              <a:rPr lang="en-US" sz="1100" b="1" dirty="0" err="1" smtClean="0">
                <a:solidFill>
                  <a:schemeClr val="tx1"/>
                </a:solidFill>
                <a:latin typeface="Calibri" panose="020F0502020204030204" pitchFamily="34" charset="0"/>
              </a:rPr>
              <a:t>Pediatr</a:t>
            </a:r>
            <a:r>
              <a:rPr lang="en-US" sz="1100" b="1" dirty="0" smtClean="0">
                <a:solidFill>
                  <a:schemeClr val="tx1"/>
                </a:solidFill>
                <a:latin typeface="Calibri" panose="020F0502020204030204" pitchFamily="34" charset="0"/>
              </a:rPr>
              <a:t> </a:t>
            </a:r>
            <a:r>
              <a:rPr lang="en-US" sz="1100" b="1" dirty="0">
                <a:solidFill>
                  <a:schemeClr val="tx1"/>
                </a:solidFill>
                <a:latin typeface="Calibri" panose="020F0502020204030204" pitchFamily="34" charset="0"/>
              </a:rPr>
              <a:t>Infect Dis J 1997;16:449-56. / </a:t>
            </a:r>
            <a:r>
              <a:rPr lang="en-US" sz="1100" b="1" dirty="0" err="1">
                <a:solidFill>
                  <a:schemeClr val="tx1"/>
                </a:solidFill>
                <a:latin typeface="Calibri" panose="020F0502020204030204" pitchFamily="34" charset="0"/>
              </a:rPr>
              <a:t>Pediatr</a:t>
            </a:r>
            <a:r>
              <a:rPr lang="en-US" sz="1100" b="1" dirty="0">
                <a:solidFill>
                  <a:schemeClr val="tx1"/>
                </a:solidFill>
                <a:latin typeface="Calibri" panose="020F0502020204030204" pitchFamily="34" charset="0"/>
              </a:rPr>
              <a:t> Infect Dis J 2000; 19: </a:t>
            </a:r>
            <a:r>
              <a:rPr lang="en-US" sz="1100" b="1" dirty="0" smtClean="0">
                <a:solidFill>
                  <a:schemeClr val="tx1"/>
                </a:solidFill>
                <a:latin typeface="Calibri" panose="020F0502020204030204" pitchFamily="34" charset="0"/>
              </a:rPr>
              <a:t>S9-16.</a:t>
            </a:r>
            <a:r>
              <a:rPr lang="tr-TR" sz="1100" b="1" dirty="0">
                <a:solidFill>
                  <a:schemeClr val="tx1"/>
                </a:solidFill>
                <a:latin typeface="Calibri" panose="020F0502020204030204" pitchFamily="34" charset="0"/>
              </a:rPr>
              <a:t> </a:t>
            </a:r>
            <a:r>
              <a:rPr lang="en-US" sz="1100" b="1" dirty="0" smtClean="0">
                <a:solidFill>
                  <a:schemeClr val="tx1"/>
                </a:solidFill>
                <a:latin typeface="Calibri" panose="020F0502020204030204" pitchFamily="34" charset="0"/>
              </a:rPr>
              <a:t>Pediatrics </a:t>
            </a:r>
            <a:r>
              <a:rPr lang="en-US" sz="1100" b="1" dirty="0">
                <a:solidFill>
                  <a:schemeClr val="tx1"/>
                </a:solidFill>
                <a:latin typeface="Calibri" panose="020F0502020204030204" pitchFamily="34" charset="0"/>
              </a:rPr>
              <a:t>2004; 113: 1451-1463</a:t>
            </a:r>
            <a:r>
              <a:rPr lang="en-US" sz="1100" b="1" dirty="0">
                <a:solidFill>
                  <a:schemeClr val="tx1"/>
                </a:solidFill>
                <a:latin typeface="Tahoma" charset="0"/>
              </a:rPr>
              <a:t>.</a:t>
            </a:r>
            <a:endParaRPr lang="tr-TR" sz="1100" b="1" dirty="0">
              <a:solidFill>
                <a:schemeClr val="tx1"/>
              </a:solidFill>
              <a:latin typeface="Tahoma" charset="0"/>
            </a:endParaRPr>
          </a:p>
        </p:txBody>
      </p:sp>
      <p:sp>
        <p:nvSpPr>
          <p:cNvPr id="34856" name="Oval 3"/>
          <p:cNvSpPr>
            <a:spLocks noChangeArrowheads="1"/>
          </p:cNvSpPr>
          <p:nvPr/>
        </p:nvSpPr>
        <p:spPr bwMode="auto">
          <a:xfrm>
            <a:off x="179512" y="2492896"/>
            <a:ext cx="4330378" cy="1872208"/>
          </a:xfrm>
          <a:prstGeom prst="ellipse">
            <a:avLst/>
          </a:prstGeom>
          <a:noFill/>
          <a:ln w="57150">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en-US"/>
          </a:p>
        </p:txBody>
      </p:sp>
    </p:spTree>
    <p:extLst>
      <p:ext uri="{BB962C8B-B14F-4D97-AF65-F5344CB8AC3E}">
        <p14:creationId xmlns="" xmlns:p14="http://schemas.microsoft.com/office/powerpoint/2010/main" val="1883439293"/>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1403648" y="188639"/>
            <a:ext cx="4088358" cy="564729"/>
          </a:xfrm>
          <a:prstGeom prst="rect">
            <a:avLst/>
          </a:prstGeom>
          <a:noFill/>
          <a:ln w="9525">
            <a:noFill/>
            <a:miter lim="800000"/>
            <a:headEnd/>
            <a:tailEnd/>
          </a:ln>
        </p:spPr>
        <p:txBody>
          <a:bodyPr anchor="ctr"/>
          <a:lstStyle/>
          <a:p>
            <a:r>
              <a:rPr lang="tr-TR" sz="3200" b="1" dirty="0">
                <a:solidFill>
                  <a:srgbClr val="FF0000"/>
                </a:solidFill>
                <a:effectLst>
                  <a:outerShdw blurRad="38100" dist="38100" dir="2700000" algn="tl">
                    <a:srgbClr val="000000">
                      <a:alpha val="43137"/>
                    </a:srgbClr>
                  </a:outerShdw>
                </a:effectLst>
              </a:rPr>
              <a:t>AOM-Etkenler-Direnç</a:t>
            </a:r>
            <a:endParaRPr lang="en-AU" sz="3200" dirty="0">
              <a:solidFill>
                <a:srgbClr val="FF0000"/>
              </a:solidFill>
              <a:effectLst>
                <a:outerShdw blurRad="38100" dist="38100" dir="2700000" algn="tl">
                  <a:srgbClr val="000000">
                    <a:alpha val="43137"/>
                  </a:srgbClr>
                </a:outerShdw>
              </a:effectLst>
            </a:endParaRPr>
          </a:p>
        </p:txBody>
      </p:sp>
      <p:sp>
        <p:nvSpPr>
          <p:cNvPr id="58371" name="AutoShape 3"/>
          <p:cNvSpPr>
            <a:spLocks noChangeArrowheads="1"/>
          </p:cNvSpPr>
          <p:nvPr/>
        </p:nvSpPr>
        <p:spPr bwMode="auto">
          <a:xfrm>
            <a:off x="1312491" y="3200896"/>
            <a:ext cx="2460625" cy="10922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defRPr/>
            </a:pPr>
            <a:endParaRPr lang="tr-TR">
              <a:latin typeface="Times New Roman" pitchFamily="18" charset="0"/>
              <a:ea typeface="+mn-ea"/>
            </a:endParaRPr>
          </a:p>
        </p:txBody>
      </p:sp>
      <p:sp>
        <p:nvSpPr>
          <p:cNvPr id="58372" name="AutoShape 4"/>
          <p:cNvSpPr>
            <a:spLocks noChangeArrowheads="1"/>
          </p:cNvSpPr>
          <p:nvPr/>
        </p:nvSpPr>
        <p:spPr bwMode="auto">
          <a:xfrm>
            <a:off x="3509516" y="3200896"/>
            <a:ext cx="2460625" cy="10922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defRPr/>
            </a:pPr>
            <a:endParaRPr lang="tr-TR">
              <a:latin typeface="Times New Roman" pitchFamily="18" charset="0"/>
              <a:ea typeface="+mn-ea"/>
            </a:endParaRPr>
          </a:p>
        </p:txBody>
      </p:sp>
      <p:sp>
        <p:nvSpPr>
          <p:cNvPr id="58373" name="AutoShape 5"/>
          <p:cNvSpPr>
            <a:spLocks noChangeArrowheads="1"/>
          </p:cNvSpPr>
          <p:nvPr/>
        </p:nvSpPr>
        <p:spPr bwMode="auto">
          <a:xfrm>
            <a:off x="5700615" y="3298701"/>
            <a:ext cx="2399778" cy="994395"/>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lgn="ctr">
              <a:defRPr/>
            </a:pPr>
            <a:r>
              <a:rPr lang="en-AU" sz="4800" dirty="0">
                <a:solidFill>
                  <a:srgbClr val="000000"/>
                </a:solidFill>
                <a:latin typeface="Times New Roman" pitchFamily="18" charset="0"/>
                <a:ea typeface="+mn-ea"/>
              </a:rPr>
              <a:t>3</a:t>
            </a:r>
          </a:p>
        </p:txBody>
      </p:sp>
      <p:sp>
        <p:nvSpPr>
          <p:cNvPr id="58374" name="AutoShape 6"/>
          <p:cNvSpPr>
            <a:spLocks noChangeArrowheads="1"/>
          </p:cNvSpPr>
          <p:nvPr/>
        </p:nvSpPr>
        <p:spPr bwMode="auto">
          <a:xfrm>
            <a:off x="1312491" y="2450976"/>
            <a:ext cx="2460625" cy="10668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lgn="ctr">
              <a:defRPr/>
            </a:pPr>
            <a:r>
              <a:rPr lang="en-AU" sz="4800">
                <a:solidFill>
                  <a:srgbClr val="000000"/>
                </a:solidFill>
                <a:latin typeface="Times New Roman" pitchFamily="18" charset="0"/>
                <a:ea typeface="+mn-ea"/>
              </a:rPr>
              <a:t>2</a:t>
            </a:r>
          </a:p>
        </p:txBody>
      </p:sp>
      <p:sp>
        <p:nvSpPr>
          <p:cNvPr id="58375" name="AutoShape 7"/>
          <p:cNvSpPr>
            <a:spLocks noChangeArrowheads="1"/>
          </p:cNvSpPr>
          <p:nvPr/>
        </p:nvSpPr>
        <p:spPr bwMode="auto">
          <a:xfrm>
            <a:off x="3523878" y="2350964"/>
            <a:ext cx="2460625" cy="1166812"/>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defRPr/>
            </a:pPr>
            <a:endParaRPr lang="tr-TR">
              <a:latin typeface="Times New Roman" pitchFamily="18" charset="0"/>
              <a:ea typeface="+mn-ea"/>
            </a:endParaRPr>
          </a:p>
        </p:txBody>
      </p:sp>
      <p:sp>
        <p:nvSpPr>
          <p:cNvPr id="58376" name="AutoShape 8"/>
          <p:cNvSpPr>
            <a:spLocks noChangeArrowheads="1"/>
          </p:cNvSpPr>
          <p:nvPr/>
        </p:nvSpPr>
        <p:spPr bwMode="auto">
          <a:xfrm>
            <a:off x="3523878" y="1612776"/>
            <a:ext cx="2460625" cy="11430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lgn="ctr">
              <a:defRPr/>
            </a:pPr>
            <a:r>
              <a:rPr lang="en-AU" sz="4800" dirty="0">
                <a:solidFill>
                  <a:srgbClr val="000000"/>
                </a:solidFill>
                <a:latin typeface="Times New Roman" pitchFamily="18" charset="0"/>
                <a:ea typeface="+mn-ea"/>
              </a:rPr>
              <a:t>1 </a:t>
            </a:r>
          </a:p>
        </p:txBody>
      </p:sp>
      <p:sp>
        <p:nvSpPr>
          <p:cNvPr id="103433" name="Oval 9"/>
          <p:cNvSpPr>
            <a:spLocks noChangeArrowheads="1"/>
          </p:cNvSpPr>
          <p:nvPr/>
        </p:nvSpPr>
        <p:spPr bwMode="auto">
          <a:xfrm>
            <a:off x="3400450" y="980728"/>
            <a:ext cx="2339578" cy="717773"/>
          </a:xfrm>
          <a:prstGeom prst="ellipse">
            <a:avLst/>
          </a:prstGeom>
          <a:solidFill>
            <a:srgbClr val="CCFFCC"/>
          </a:solidFill>
          <a:ln w="9525">
            <a:round/>
            <a:headEnd/>
            <a:tailEnd/>
          </a:ln>
          <a:scene3d>
            <a:camera prst="legacyObliqueTopRight"/>
            <a:lightRig rig="legacyFlat3" dir="b"/>
          </a:scene3d>
          <a:sp3d extrusionH="430200" prstMaterial="legacyMatte">
            <a:bevelT w="13500" h="13500" prst="angle"/>
            <a:bevelB w="13500" h="13500" prst="angle"/>
            <a:extrusionClr>
              <a:srgbClr val="993366"/>
            </a:extrusionClr>
          </a:sp3d>
        </p:spPr>
        <p:txBody>
          <a:bodyPr wrap="none" anchor="ctr">
            <a:flatTx/>
          </a:bodyPr>
          <a:lstStyle/>
          <a:p>
            <a:pPr>
              <a:defRPr/>
            </a:pPr>
            <a:r>
              <a:rPr lang="en-AU" sz="2400" i="1" dirty="0">
                <a:solidFill>
                  <a:srgbClr val="000090"/>
                </a:solidFill>
                <a:ea typeface="+mn-ea"/>
              </a:rPr>
              <a:t>S. </a:t>
            </a:r>
            <a:r>
              <a:rPr lang="en-AU" sz="2400" i="1" dirty="0" err="1">
                <a:solidFill>
                  <a:srgbClr val="000090"/>
                </a:solidFill>
                <a:ea typeface="+mn-ea"/>
              </a:rPr>
              <a:t>pneumoniae</a:t>
            </a:r>
            <a:endParaRPr lang="en-AU" sz="2400" i="1" dirty="0">
              <a:solidFill>
                <a:srgbClr val="000090"/>
              </a:solidFill>
              <a:ea typeface="+mn-ea"/>
            </a:endParaRPr>
          </a:p>
        </p:txBody>
      </p:sp>
      <p:sp>
        <p:nvSpPr>
          <p:cNvPr id="74762" name="Oval 10"/>
          <p:cNvSpPr>
            <a:spLocks noChangeArrowheads="1"/>
          </p:cNvSpPr>
          <p:nvPr/>
        </p:nvSpPr>
        <p:spPr bwMode="auto">
          <a:xfrm>
            <a:off x="1168202" y="1772816"/>
            <a:ext cx="2196927" cy="830561"/>
          </a:xfrm>
          <a:prstGeom prst="ellipse">
            <a:avLst/>
          </a:prstGeom>
          <a:solidFill>
            <a:srgbClr val="FF0000"/>
          </a:solidFill>
          <a:ln w="9525">
            <a:round/>
            <a:headEnd/>
            <a:tailEnd/>
          </a:ln>
          <a:scene3d>
            <a:camera prst="legacyObliqueTopRight"/>
            <a:lightRig rig="legacyFlat3" dir="b"/>
          </a:scene3d>
          <a:sp3d extrusionH="430200" prstMaterial="legacyMatte">
            <a:bevelT w="13500" h="13500" prst="angle"/>
            <a:bevelB w="13500" h="13500" prst="angle"/>
            <a:extrusionClr>
              <a:srgbClr val="993366"/>
            </a:extrusionClr>
          </a:sp3d>
        </p:spPr>
        <p:txBody>
          <a:bodyPr wrap="none" anchor="ctr">
            <a:flatTx/>
          </a:bodyPr>
          <a:lstStyle/>
          <a:p>
            <a:pPr>
              <a:defRPr/>
            </a:pPr>
            <a:r>
              <a:rPr lang="en-AU" sz="2400" b="1" i="1" dirty="0">
                <a:solidFill>
                  <a:schemeClr val="bg1"/>
                </a:solidFill>
                <a:latin typeface="+mj-lt"/>
                <a:ea typeface="+mn-ea"/>
              </a:rPr>
              <a:t>H. </a:t>
            </a:r>
            <a:r>
              <a:rPr lang="en-AU" sz="2400" b="1" i="1" dirty="0" err="1">
                <a:solidFill>
                  <a:schemeClr val="bg1"/>
                </a:solidFill>
                <a:latin typeface="+mj-lt"/>
                <a:ea typeface="+mn-ea"/>
              </a:rPr>
              <a:t>influenzae</a:t>
            </a:r>
            <a:endParaRPr lang="en-AU" sz="2400" b="1" i="1" dirty="0">
              <a:solidFill>
                <a:schemeClr val="bg1"/>
              </a:solidFill>
              <a:latin typeface="+mj-lt"/>
              <a:ea typeface="+mn-ea"/>
            </a:endParaRPr>
          </a:p>
        </p:txBody>
      </p:sp>
      <p:sp>
        <p:nvSpPr>
          <p:cNvPr id="103435" name="Oval 11"/>
          <p:cNvSpPr>
            <a:spLocks noChangeArrowheads="1"/>
          </p:cNvSpPr>
          <p:nvPr/>
        </p:nvSpPr>
        <p:spPr bwMode="auto">
          <a:xfrm>
            <a:off x="5992738" y="2348880"/>
            <a:ext cx="2232248" cy="949821"/>
          </a:xfrm>
          <a:prstGeom prst="ellipse">
            <a:avLst/>
          </a:prstGeom>
          <a:solidFill>
            <a:schemeClr val="accent6">
              <a:lumMod val="60000"/>
              <a:lumOff val="40000"/>
            </a:schemeClr>
          </a:solidFill>
          <a:ln w="9525">
            <a:round/>
            <a:headEnd/>
            <a:tailEnd/>
          </a:ln>
          <a:scene3d>
            <a:camera prst="legacyObliqueTopRight"/>
            <a:lightRig rig="legacyFlat3" dir="b"/>
          </a:scene3d>
          <a:sp3d extrusionH="430200" prstMaterial="legacyMatte">
            <a:bevelT w="13500" h="13500" prst="angle"/>
            <a:bevelB w="13500" h="13500" prst="angle"/>
            <a:extrusionClr>
              <a:srgbClr val="993366"/>
            </a:extrusionClr>
          </a:sp3d>
        </p:spPr>
        <p:txBody>
          <a:bodyPr wrap="none" anchor="ctr">
            <a:flatTx/>
          </a:bodyPr>
          <a:lstStyle/>
          <a:p>
            <a:pPr>
              <a:defRPr/>
            </a:pPr>
            <a:r>
              <a:rPr lang="en-AU" sz="2400" i="1" dirty="0">
                <a:solidFill>
                  <a:srgbClr val="000090"/>
                </a:solidFill>
                <a:ea typeface="+mn-ea"/>
              </a:rPr>
              <a:t>M. </a:t>
            </a:r>
            <a:r>
              <a:rPr lang="en-AU" sz="2400" i="1" dirty="0" err="1">
                <a:solidFill>
                  <a:srgbClr val="000090"/>
                </a:solidFill>
                <a:ea typeface="+mn-ea"/>
              </a:rPr>
              <a:t>catarrhalis</a:t>
            </a:r>
            <a:endParaRPr lang="en-AU" sz="2400" i="1" dirty="0">
              <a:solidFill>
                <a:srgbClr val="000090"/>
              </a:solidFill>
              <a:ea typeface="+mn-ea"/>
            </a:endParaRPr>
          </a:p>
        </p:txBody>
      </p:sp>
      <p:sp>
        <p:nvSpPr>
          <p:cNvPr id="58380" name="AutoShape 12"/>
          <p:cNvSpPr>
            <a:spLocks noChangeArrowheads="1"/>
          </p:cNvSpPr>
          <p:nvPr/>
        </p:nvSpPr>
        <p:spPr bwMode="auto">
          <a:xfrm>
            <a:off x="1038225" y="4293096"/>
            <a:ext cx="2460625" cy="1092200"/>
          </a:xfrm>
          <a:prstGeom prst="cube">
            <a:avLst>
              <a:gd name="adj" fmla="val 25000"/>
            </a:avLst>
          </a:prstGeom>
          <a:solidFill>
            <a:schemeClr val="bg1"/>
          </a:solidFill>
          <a:ln w="12700" cap="sq">
            <a:solidFill>
              <a:srgbClr val="000000"/>
            </a:solidFill>
            <a:miter lim="800000"/>
            <a:headEnd type="none" w="sm" len="sm"/>
            <a:tailEnd type="none" w="sm" len="sm"/>
          </a:ln>
        </p:spPr>
        <p:txBody>
          <a:bodyPr wrap="none" anchor="ctr"/>
          <a:lstStyle/>
          <a:p>
            <a:pPr algn="ctr"/>
            <a:r>
              <a:rPr lang="en-AU" sz="2000" b="1" dirty="0" err="1">
                <a:solidFill>
                  <a:srgbClr val="000090"/>
                </a:solidFill>
              </a:rPr>
              <a:t>ß-laktamaz</a:t>
            </a:r>
            <a:r>
              <a:rPr lang="en-AU" sz="2000" b="1" dirty="0">
                <a:solidFill>
                  <a:srgbClr val="000090"/>
                </a:solidFill>
              </a:rPr>
              <a:t> </a:t>
            </a:r>
            <a:r>
              <a:rPr lang="en-AU" sz="2000" b="1" dirty="0" err="1">
                <a:solidFill>
                  <a:srgbClr val="000090"/>
                </a:solidFill>
              </a:rPr>
              <a:t>üretimi</a:t>
            </a:r>
            <a:endParaRPr lang="en-AU" sz="2000" b="1" dirty="0">
              <a:solidFill>
                <a:srgbClr val="000090"/>
              </a:solidFill>
            </a:endParaRPr>
          </a:p>
        </p:txBody>
      </p:sp>
      <p:sp>
        <p:nvSpPr>
          <p:cNvPr id="58381" name="AutoShape 13"/>
          <p:cNvSpPr>
            <a:spLocks noChangeArrowheads="1"/>
          </p:cNvSpPr>
          <p:nvPr/>
        </p:nvSpPr>
        <p:spPr bwMode="auto">
          <a:xfrm>
            <a:off x="3220195" y="4293096"/>
            <a:ext cx="2460625" cy="1092200"/>
          </a:xfrm>
          <a:prstGeom prst="cube">
            <a:avLst>
              <a:gd name="adj" fmla="val 25000"/>
            </a:avLst>
          </a:prstGeom>
          <a:solidFill>
            <a:schemeClr val="bg1"/>
          </a:solidFill>
          <a:ln w="12700" cap="sq">
            <a:solidFill>
              <a:srgbClr val="000000"/>
            </a:solidFill>
            <a:miter lim="800000"/>
            <a:headEnd type="none" w="sm" len="sm"/>
            <a:tailEnd type="none" w="sm" len="sm"/>
          </a:ln>
        </p:spPr>
        <p:txBody>
          <a:bodyPr wrap="none" anchor="ctr"/>
          <a:lstStyle/>
          <a:p>
            <a:pPr algn="ctr"/>
            <a:r>
              <a:rPr lang="en-AU" sz="2400" b="1" dirty="0">
                <a:solidFill>
                  <a:srgbClr val="000090"/>
                </a:solidFill>
              </a:rPr>
              <a:t>PBP </a:t>
            </a:r>
            <a:r>
              <a:rPr lang="en-AU" sz="2400" b="1" dirty="0" err="1">
                <a:solidFill>
                  <a:srgbClr val="000090"/>
                </a:solidFill>
              </a:rPr>
              <a:t>değişimi</a:t>
            </a:r>
            <a:endParaRPr lang="en-AU" sz="2400" b="1" dirty="0">
              <a:solidFill>
                <a:srgbClr val="000090"/>
              </a:solidFill>
            </a:endParaRPr>
          </a:p>
        </p:txBody>
      </p:sp>
      <p:sp>
        <p:nvSpPr>
          <p:cNvPr id="58382" name="AutoShape 14"/>
          <p:cNvSpPr>
            <a:spLocks noChangeArrowheads="1"/>
          </p:cNvSpPr>
          <p:nvPr/>
        </p:nvSpPr>
        <p:spPr bwMode="auto">
          <a:xfrm>
            <a:off x="5397128" y="4293096"/>
            <a:ext cx="2460625" cy="1092200"/>
          </a:xfrm>
          <a:prstGeom prst="cube">
            <a:avLst>
              <a:gd name="adj" fmla="val 25000"/>
            </a:avLst>
          </a:prstGeom>
          <a:solidFill>
            <a:schemeClr val="bg1"/>
          </a:solidFill>
          <a:ln w="12700" cap="sq">
            <a:solidFill>
              <a:srgbClr val="000000"/>
            </a:solidFill>
            <a:miter lim="800000"/>
            <a:headEnd type="none" w="sm" len="sm"/>
            <a:tailEnd type="none" w="sm" len="sm"/>
          </a:ln>
        </p:spPr>
        <p:txBody>
          <a:bodyPr wrap="none" anchor="ctr"/>
          <a:lstStyle/>
          <a:p>
            <a:pPr algn="ctr"/>
            <a:r>
              <a:rPr lang="en-AU" sz="2000" b="1" dirty="0" err="1">
                <a:solidFill>
                  <a:srgbClr val="000000"/>
                </a:solidFill>
              </a:rPr>
              <a:t>ß-laktamaz</a:t>
            </a:r>
            <a:r>
              <a:rPr lang="en-AU" sz="2000" b="1" dirty="0">
                <a:solidFill>
                  <a:srgbClr val="000000"/>
                </a:solidFill>
              </a:rPr>
              <a:t> </a:t>
            </a:r>
            <a:r>
              <a:rPr lang="en-AU" sz="2000" b="1" dirty="0" err="1">
                <a:solidFill>
                  <a:srgbClr val="000000"/>
                </a:solidFill>
              </a:rPr>
              <a:t>üretimi</a:t>
            </a:r>
            <a:endParaRPr lang="en-AU" sz="2000" b="1" dirty="0">
              <a:solidFill>
                <a:srgbClr val="000000"/>
              </a:solidFill>
            </a:endParaRPr>
          </a:p>
        </p:txBody>
      </p:sp>
      <p:sp>
        <p:nvSpPr>
          <p:cNvPr id="58383" name="AutoShape 15"/>
          <p:cNvSpPr>
            <a:spLocks noChangeArrowheads="1"/>
          </p:cNvSpPr>
          <p:nvPr/>
        </p:nvSpPr>
        <p:spPr bwMode="auto">
          <a:xfrm>
            <a:off x="731367" y="5359276"/>
            <a:ext cx="2462212" cy="10922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lgn="ctr">
              <a:defRPr/>
            </a:pPr>
            <a:r>
              <a:rPr lang="en-AU" sz="3200" b="1" dirty="0" smtClean="0">
                <a:solidFill>
                  <a:srgbClr val="FF0000"/>
                </a:solidFill>
                <a:latin typeface="+mj-lt"/>
                <a:ea typeface="+mn-ea"/>
              </a:rPr>
              <a:t>%</a:t>
            </a:r>
            <a:r>
              <a:rPr lang="tr-TR" sz="3200" b="1" dirty="0" smtClean="0">
                <a:solidFill>
                  <a:srgbClr val="FF0000"/>
                </a:solidFill>
                <a:latin typeface="+mj-lt"/>
                <a:ea typeface="+mn-ea"/>
              </a:rPr>
              <a:t> 10-42</a:t>
            </a:r>
            <a:endParaRPr lang="en-AU" sz="3200" b="1" dirty="0">
              <a:solidFill>
                <a:srgbClr val="FF0000"/>
              </a:solidFill>
              <a:latin typeface="+mj-lt"/>
              <a:ea typeface="+mn-ea"/>
            </a:endParaRPr>
          </a:p>
        </p:txBody>
      </p:sp>
      <p:sp>
        <p:nvSpPr>
          <p:cNvPr id="58384" name="AutoShape 16"/>
          <p:cNvSpPr>
            <a:spLocks noChangeArrowheads="1"/>
          </p:cNvSpPr>
          <p:nvPr/>
        </p:nvSpPr>
        <p:spPr bwMode="auto">
          <a:xfrm>
            <a:off x="2934221" y="5364311"/>
            <a:ext cx="2460625" cy="10922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lgn="ctr">
              <a:defRPr/>
            </a:pPr>
            <a:r>
              <a:rPr lang="en-AU" sz="3200" b="1" dirty="0" smtClean="0">
                <a:solidFill>
                  <a:srgbClr val="008000"/>
                </a:solidFill>
                <a:latin typeface="+mj-lt"/>
                <a:ea typeface="+mn-ea"/>
              </a:rPr>
              <a:t>%</a:t>
            </a:r>
            <a:r>
              <a:rPr lang="tr-TR" sz="3200" b="1" dirty="0" smtClean="0">
                <a:solidFill>
                  <a:srgbClr val="008000"/>
                </a:solidFill>
                <a:latin typeface="+mj-lt"/>
                <a:ea typeface="+mn-ea"/>
              </a:rPr>
              <a:t> </a:t>
            </a:r>
            <a:r>
              <a:rPr lang="en-AU" sz="3200" b="1" dirty="0" smtClean="0">
                <a:solidFill>
                  <a:srgbClr val="008000"/>
                </a:solidFill>
                <a:latin typeface="+mj-lt"/>
                <a:ea typeface="+mn-ea"/>
              </a:rPr>
              <a:t>22-54</a:t>
            </a:r>
            <a:endParaRPr lang="en-AU" sz="3200" b="1" dirty="0">
              <a:solidFill>
                <a:srgbClr val="008000"/>
              </a:solidFill>
              <a:latin typeface="+mj-lt"/>
              <a:ea typeface="+mn-ea"/>
            </a:endParaRPr>
          </a:p>
        </p:txBody>
      </p:sp>
      <p:sp>
        <p:nvSpPr>
          <p:cNvPr id="58385" name="AutoShape 17"/>
          <p:cNvSpPr>
            <a:spLocks noChangeArrowheads="1"/>
          </p:cNvSpPr>
          <p:nvPr/>
        </p:nvSpPr>
        <p:spPr bwMode="auto">
          <a:xfrm>
            <a:off x="5132759" y="5359276"/>
            <a:ext cx="2460625" cy="1092200"/>
          </a:xfrm>
          <a:prstGeom prst="cube">
            <a:avLst>
              <a:gd name="adj" fmla="val 25000"/>
            </a:avLst>
          </a:prstGeom>
          <a:solidFill>
            <a:schemeClr val="accent4">
              <a:lumMod val="40000"/>
              <a:lumOff val="60000"/>
            </a:schemeClr>
          </a:solidFill>
          <a:ln w="12700" cap="sq">
            <a:solidFill>
              <a:schemeClr val="tx1"/>
            </a:solidFill>
            <a:miter lim="800000"/>
            <a:headEnd type="none" w="sm" len="sm"/>
            <a:tailEnd type="none" w="sm" len="sm"/>
          </a:ln>
        </p:spPr>
        <p:txBody>
          <a:bodyPr wrap="none" anchor="ctr"/>
          <a:lstStyle/>
          <a:p>
            <a:pPr algn="ctr">
              <a:defRPr/>
            </a:pPr>
            <a:r>
              <a:rPr lang="en-AU" sz="3200" b="1" dirty="0" smtClean="0">
                <a:solidFill>
                  <a:schemeClr val="accent6">
                    <a:lumMod val="75000"/>
                  </a:schemeClr>
                </a:solidFill>
                <a:latin typeface="+mj-lt"/>
                <a:ea typeface="+mn-ea"/>
              </a:rPr>
              <a:t>%</a:t>
            </a:r>
            <a:r>
              <a:rPr lang="tr-TR" sz="3200" b="1" dirty="0" smtClean="0">
                <a:solidFill>
                  <a:schemeClr val="accent6">
                    <a:lumMod val="75000"/>
                  </a:schemeClr>
                </a:solidFill>
                <a:latin typeface="+mj-lt"/>
                <a:ea typeface="+mn-ea"/>
              </a:rPr>
              <a:t> </a:t>
            </a:r>
            <a:r>
              <a:rPr lang="en-AU" sz="3200" b="1" dirty="0" smtClean="0">
                <a:solidFill>
                  <a:schemeClr val="accent6">
                    <a:lumMod val="75000"/>
                  </a:schemeClr>
                </a:solidFill>
                <a:latin typeface="+mj-lt"/>
                <a:ea typeface="+mn-ea"/>
              </a:rPr>
              <a:t>90</a:t>
            </a:r>
            <a:r>
              <a:rPr lang="tr-TR" sz="3200" b="1" dirty="0">
                <a:solidFill>
                  <a:schemeClr val="accent6">
                    <a:lumMod val="75000"/>
                  </a:schemeClr>
                </a:solidFill>
                <a:latin typeface="+mj-lt"/>
                <a:ea typeface="+mn-ea"/>
              </a:rPr>
              <a:t>-100</a:t>
            </a:r>
            <a:endParaRPr lang="en-AU" sz="3200" b="1" dirty="0">
              <a:solidFill>
                <a:schemeClr val="accent6">
                  <a:lumMod val="75000"/>
                </a:schemeClr>
              </a:solidFill>
              <a:latin typeface="+mj-lt"/>
              <a:ea typeface="+mn-ea"/>
            </a:endParaRPr>
          </a:p>
        </p:txBody>
      </p:sp>
    </p:spTree>
    <p:extLst>
      <p:ext uri="{BB962C8B-B14F-4D97-AF65-F5344CB8AC3E}">
        <p14:creationId xmlns="" xmlns:p14="http://schemas.microsoft.com/office/powerpoint/2010/main" val="2787619107"/>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5536" y="32420"/>
            <a:ext cx="8424936" cy="647230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graphicFrame>
        <p:nvGraphicFramePr>
          <p:cNvPr id="2" name="Tablo 1"/>
          <p:cNvGraphicFramePr>
            <a:graphicFrameLocks noGrp="1"/>
          </p:cNvGraphicFramePr>
          <p:nvPr>
            <p:extLst>
              <p:ext uri="{D42A27DB-BD31-4B8C-83A1-F6EECF244321}">
                <p14:modId xmlns="" xmlns:p14="http://schemas.microsoft.com/office/powerpoint/2010/main" val="4284636706"/>
              </p:ext>
            </p:extLst>
          </p:nvPr>
        </p:nvGraphicFramePr>
        <p:xfrm>
          <a:off x="490122" y="4571960"/>
          <a:ext cx="8114326" cy="1737360"/>
        </p:xfrm>
        <a:graphic>
          <a:graphicData uri="http://schemas.openxmlformats.org/drawingml/2006/table">
            <a:tbl>
              <a:tblPr firstRow="1" bandRow="1">
                <a:tableStyleId>{F5AB1C69-6EDB-4FF4-983F-18BD219EF322}</a:tableStyleId>
              </a:tblPr>
              <a:tblGrid>
                <a:gridCol w="3289790"/>
                <a:gridCol w="2412268"/>
                <a:gridCol w="2412268"/>
              </a:tblGrid>
              <a:tr h="370840">
                <a:tc>
                  <a:txBody>
                    <a:bodyPr/>
                    <a:lstStyle/>
                    <a:p>
                      <a:r>
                        <a:rPr lang="tr-TR" sz="2400" b="1" dirty="0" smtClean="0"/>
                        <a:t>AOM Etken </a:t>
                      </a:r>
                      <a:endParaRPr lang="tr-TR" sz="2400" b="1" dirty="0"/>
                    </a:p>
                  </a:txBody>
                  <a:tcPr>
                    <a:solidFill>
                      <a:srgbClr val="003300"/>
                    </a:solidFill>
                  </a:tcPr>
                </a:tc>
                <a:tc>
                  <a:txBody>
                    <a:bodyPr/>
                    <a:lstStyle/>
                    <a:p>
                      <a:r>
                        <a:rPr lang="tr-TR" sz="2400" b="1" dirty="0" smtClean="0"/>
                        <a:t>PCV7 Öncesi </a:t>
                      </a:r>
                      <a:endParaRPr lang="tr-TR" sz="2400" b="1" dirty="0"/>
                    </a:p>
                  </a:txBody>
                  <a:tcPr>
                    <a:solidFill>
                      <a:srgbClr val="0033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400" b="1" dirty="0" smtClean="0"/>
                        <a:t>PCV7</a:t>
                      </a:r>
                      <a:r>
                        <a:rPr lang="tr-TR" sz="2400" b="1" baseline="0" dirty="0" smtClean="0"/>
                        <a:t> Sonrası </a:t>
                      </a:r>
                      <a:endParaRPr lang="tr-TR" sz="2400" b="1" dirty="0"/>
                    </a:p>
                  </a:txBody>
                  <a:tcPr>
                    <a:solidFill>
                      <a:srgbClr val="003300"/>
                    </a:solidFill>
                  </a:tcPr>
                </a:tc>
              </a:tr>
              <a:tr h="370840">
                <a:tc>
                  <a:txBody>
                    <a:bodyPr/>
                    <a:lstStyle/>
                    <a:p>
                      <a:r>
                        <a:rPr lang="en-US" sz="2400" b="1" i="1" dirty="0" smtClean="0"/>
                        <a:t>Streptococcus </a:t>
                      </a:r>
                      <a:r>
                        <a:rPr lang="en-US" sz="2400" b="1" i="1" dirty="0" err="1" smtClean="0"/>
                        <a:t>pneumoniae</a:t>
                      </a:r>
                      <a:r>
                        <a:rPr lang="tr-TR" sz="2400" b="1" dirty="0" smtClean="0"/>
                        <a:t> </a:t>
                      </a:r>
                      <a:endParaRPr lang="tr-TR" sz="2400" b="1" dirty="0"/>
                    </a:p>
                  </a:txBody>
                  <a:tcPr>
                    <a:solidFill>
                      <a:srgbClr val="CCFF99"/>
                    </a:solidFill>
                  </a:tcPr>
                </a:tc>
                <a:tc>
                  <a:txBody>
                    <a:bodyPr/>
                    <a:lstStyle/>
                    <a:p>
                      <a:r>
                        <a:rPr lang="en-US" sz="2400" b="1" dirty="0" smtClean="0"/>
                        <a:t>33-48</a:t>
                      </a:r>
                      <a:endParaRPr lang="tr-TR" sz="2400" b="1" dirty="0"/>
                    </a:p>
                  </a:txBody>
                  <a:tcPr>
                    <a:solidFill>
                      <a:srgbClr val="CCFF99"/>
                    </a:solidFill>
                  </a:tcPr>
                </a:tc>
                <a:tc>
                  <a:txBody>
                    <a:bodyPr/>
                    <a:lstStyle/>
                    <a:p>
                      <a:r>
                        <a:rPr lang="en-US" sz="2400" b="1" dirty="0" smtClean="0"/>
                        <a:t>23-31</a:t>
                      </a:r>
                      <a:endParaRPr lang="tr-TR" sz="2400" b="1" dirty="0"/>
                    </a:p>
                  </a:txBody>
                  <a:tcPr>
                    <a:solidFill>
                      <a:srgbClr val="CCFF99"/>
                    </a:solidFill>
                  </a:tcPr>
                </a:tc>
              </a:tr>
              <a:tr h="370840">
                <a:tc>
                  <a:txBody>
                    <a:bodyPr/>
                    <a:lstStyle/>
                    <a:p>
                      <a:r>
                        <a:rPr lang="en-US" sz="2400" b="1" i="1" dirty="0" err="1" smtClean="0"/>
                        <a:t>Haemophilus</a:t>
                      </a:r>
                      <a:r>
                        <a:rPr lang="tr-TR" sz="2400" b="1" i="1" dirty="0" smtClean="0"/>
                        <a:t> </a:t>
                      </a:r>
                      <a:r>
                        <a:rPr lang="en-US" sz="2400" b="1" i="1" dirty="0" err="1" smtClean="0"/>
                        <a:t>influenzae</a:t>
                      </a:r>
                      <a:r>
                        <a:rPr lang="tr-TR" sz="2400" b="1" i="1" dirty="0" smtClean="0"/>
                        <a:t> </a:t>
                      </a:r>
                      <a:endParaRPr lang="tr-TR" sz="2400" b="1" dirty="0"/>
                    </a:p>
                  </a:txBody>
                  <a:tcPr>
                    <a:solidFill>
                      <a:srgbClr val="33CC33"/>
                    </a:solidFill>
                  </a:tcPr>
                </a:tc>
                <a:tc>
                  <a:txBody>
                    <a:bodyPr/>
                    <a:lstStyle/>
                    <a:p>
                      <a:r>
                        <a:rPr lang="tr-TR" sz="2400" b="1" dirty="0" smtClean="0"/>
                        <a:t>41-43</a:t>
                      </a:r>
                      <a:endParaRPr lang="tr-TR" sz="2400" b="1" dirty="0"/>
                    </a:p>
                  </a:txBody>
                  <a:tcPr>
                    <a:solidFill>
                      <a:srgbClr val="33CC33"/>
                    </a:solidFill>
                  </a:tcPr>
                </a:tc>
                <a:tc>
                  <a:txBody>
                    <a:bodyPr/>
                    <a:lstStyle/>
                    <a:p>
                      <a:r>
                        <a:rPr lang="tr-TR" sz="2400" b="1" dirty="0" smtClean="0"/>
                        <a:t>56-57</a:t>
                      </a:r>
                      <a:endParaRPr lang="tr-TR" sz="2400" b="1" dirty="0"/>
                    </a:p>
                  </a:txBody>
                  <a:tcPr>
                    <a:solidFill>
                      <a:srgbClr val="33CC33"/>
                    </a:solidFill>
                  </a:tcPr>
                </a:tc>
              </a:tr>
            </a:tbl>
          </a:graphicData>
        </a:graphic>
      </p:graphicFrame>
      <p:sp>
        <p:nvSpPr>
          <p:cNvPr id="3" name="Metin kutusu 2"/>
          <p:cNvSpPr txBox="1"/>
          <p:nvPr/>
        </p:nvSpPr>
        <p:spPr>
          <a:xfrm>
            <a:off x="395536" y="6608305"/>
            <a:ext cx="3384376" cy="276999"/>
          </a:xfrm>
          <a:prstGeom prst="rect">
            <a:avLst/>
          </a:prstGeom>
          <a:noFill/>
        </p:spPr>
        <p:txBody>
          <a:bodyPr wrap="square" rtlCol="0">
            <a:spAutoFit/>
          </a:bodyPr>
          <a:lstStyle/>
          <a:p>
            <a:r>
              <a:rPr lang="tr-TR" sz="1200" b="1" dirty="0" smtClean="0"/>
              <a:t>JAMA. 2010; 304 (19): 2161-2169</a:t>
            </a:r>
            <a:endParaRPr lang="tr-TR" sz="1200" b="1" dirty="0"/>
          </a:p>
        </p:txBody>
      </p:sp>
    </p:spTree>
    <p:extLst>
      <p:ext uri="{BB962C8B-B14F-4D97-AF65-F5344CB8AC3E}">
        <p14:creationId xmlns="" xmlns:p14="http://schemas.microsoft.com/office/powerpoint/2010/main" val="275969410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srcRect l="13177" t="23438" r="13799" b="20898"/>
          <a:stretch>
            <a:fillRect/>
          </a:stretch>
        </p:blipFill>
        <p:spPr bwMode="auto">
          <a:xfrm>
            <a:off x="251520" y="0"/>
            <a:ext cx="8827691" cy="3918857"/>
          </a:xfrm>
          <a:prstGeom prst="rect">
            <a:avLst/>
          </a:prstGeom>
          <a:noFill/>
          <a:ln w="9525">
            <a:noFill/>
            <a:miter lim="800000"/>
            <a:headEnd/>
            <a:tailEnd/>
          </a:ln>
          <a:effectLst/>
        </p:spPr>
      </p:pic>
      <p:pic>
        <p:nvPicPr>
          <p:cNvPr id="5123" name="Picture 3"/>
          <p:cNvPicPr>
            <a:picLocks noChangeAspect="1" noChangeArrowheads="1"/>
          </p:cNvPicPr>
          <p:nvPr/>
        </p:nvPicPr>
        <p:blipFill>
          <a:blip r:embed="rId4" cstate="print"/>
          <a:srcRect l="6625" t="34375" r="51098" b="42187"/>
          <a:stretch>
            <a:fillRect/>
          </a:stretch>
        </p:blipFill>
        <p:spPr bwMode="auto">
          <a:xfrm>
            <a:off x="251520" y="4149080"/>
            <a:ext cx="6186206" cy="1942734"/>
          </a:xfrm>
          <a:prstGeom prst="rect">
            <a:avLst/>
          </a:prstGeom>
          <a:noFill/>
          <a:ln w="9525">
            <a:noFill/>
            <a:miter lim="800000"/>
            <a:headEnd/>
            <a:tailEnd/>
          </a:ln>
          <a:effectLst/>
        </p:spPr>
      </p:pic>
      <p:sp>
        <p:nvSpPr>
          <p:cNvPr id="6" name="5 Dikdörtgen"/>
          <p:cNvSpPr/>
          <p:nvPr/>
        </p:nvSpPr>
        <p:spPr>
          <a:xfrm>
            <a:off x="6437726" y="4137645"/>
            <a:ext cx="2635730" cy="2246769"/>
          </a:xfrm>
          <a:prstGeom prst="rect">
            <a:avLst/>
          </a:prstGeom>
          <a:solidFill>
            <a:schemeClr val="accent5">
              <a:lumMod val="20000"/>
              <a:lumOff val="80000"/>
            </a:schemeClr>
          </a:solidFill>
        </p:spPr>
        <p:txBody>
          <a:bodyPr wrap="square">
            <a:spAutoFit/>
          </a:bodyPr>
          <a:lstStyle/>
          <a:p>
            <a:pPr algn="ctr"/>
            <a:r>
              <a:rPr lang="tr-TR" sz="2000" b="1" dirty="0" smtClean="0">
                <a:solidFill>
                  <a:srgbClr val="FF0000"/>
                </a:solidFill>
                <a:latin typeface="Comic Sans MS" panose="030F0702030302020204" pitchFamily="66" charset="0"/>
              </a:rPr>
              <a:t>Penisiline duyarlı olmayan </a:t>
            </a:r>
          </a:p>
          <a:p>
            <a:pPr algn="ctr"/>
            <a:r>
              <a:rPr lang="tr-TR" sz="2000" b="1" dirty="0" err="1" smtClean="0">
                <a:solidFill>
                  <a:srgbClr val="FF0000"/>
                </a:solidFill>
                <a:latin typeface="Comic Sans MS" panose="030F0702030302020204" pitchFamily="66" charset="0"/>
              </a:rPr>
              <a:t>pnömokok</a:t>
            </a:r>
            <a:r>
              <a:rPr lang="tr-TR" sz="2000" b="1" dirty="0" smtClean="0">
                <a:solidFill>
                  <a:srgbClr val="FF0000"/>
                </a:solidFill>
                <a:latin typeface="Comic Sans MS" panose="030F0702030302020204" pitchFamily="66" charset="0"/>
              </a:rPr>
              <a:t> </a:t>
            </a:r>
            <a:r>
              <a:rPr lang="tr-TR" sz="2000" b="1" dirty="0" err="1" smtClean="0">
                <a:solidFill>
                  <a:srgbClr val="FF0000"/>
                </a:solidFill>
                <a:latin typeface="Comic Sans MS" panose="030F0702030302020204" pitchFamily="66" charset="0"/>
              </a:rPr>
              <a:t>insidansı</a:t>
            </a:r>
            <a:endParaRPr lang="tr-TR" sz="2000" b="1" dirty="0" smtClean="0">
              <a:solidFill>
                <a:srgbClr val="FF0000"/>
              </a:solidFill>
              <a:latin typeface="Comic Sans MS" panose="030F0702030302020204" pitchFamily="66" charset="0"/>
            </a:endParaRPr>
          </a:p>
          <a:p>
            <a:pPr algn="ctr"/>
            <a:r>
              <a:rPr lang="tr-TR" sz="2000" b="1" dirty="0" smtClean="0">
                <a:solidFill>
                  <a:srgbClr val="FF0000"/>
                </a:solidFill>
                <a:latin typeface="Comic Sans MS" panose="030F0702030302020204" pitchFamily="66" charset="0"/>
              </a:rPr>
              <a:t>&gt;%10 ise </a:t>
            </a:r>
            <a:r>
              <a:rPr lang="tr-TR" sz="2000" b="1" dirty="0" err="1" smtClean="0">
                <a:solidFill>
                  <a:srgbClr val="FF0000"/>
                </a:solidFill>
                <a:latin typeface="Comic Sans MS" panose="030F0702030302020204" pitchFamily="66" charset="0"/>
              </a:rPr>
              <a:t>Amoksisilin</a:t>
            </a:r>
            <a:r>
              <a:rPr lang="tr-TR" sz="2000" b="1" dirty="0" smtClean="0">
                <a:solidFill>
                  <a:srgbClr val="FF0000"/>
                </a:solidFill>
                <a:latin typeface="Comic Sans MS" panose="030F0702030302020204" pitchFamily="66" charset="0"/>
              </a:rPr>
              <a:t> </a:t>
            </a:r>
          </a:p>
          <a:p>
            <a:pPr algn="ctr"/>
            <a:r>
              <a:rPr lang="tr-TR" sz="2000" b="1" dirty="0" smtClean="0">
                <a:solidFill>
                  <a:srgbClr val="FF0000"/>
                </a:solidFill>
                <a:latin typeface="Comic Sans MS" panose="030F0702030302020204" pitchFamily="66" charset="0"/>
              </a:rPr>
              <a:t>90 mg/kg/gün dozunda verilmeli</a:t>
            </a:r>
            <a:endParaRPr lang="tr-TR" sz="2000" b="1" dirty="0">
              <a:solidFill>
                <a:srgbClr val="FF0000"/>
              </a:solidFill>
              <a:latin typeface="Comic Sans MS" panose="030F0702030302020204" pitchFamily="66" charset="0"/>
            </a:endParaRPr>
          </a:p>
        </p:txBody>
      </p:sp>
      <p:cxnSp>
        <p:nvCxnSpPr>
          <p:cNvPr id="9" name="8 Düz Bağlayıcı"/>
          <p:cNvCxnSpPr/>
          <p:nvPr/>
        </p:nvCxnSpPr>
        <p:spPr>
          <a:xfrm>
            <a:off x="3214678" y="4437112"/>
            <a:ext cx="300039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5240017" y="908720"/>
            <a:ext cx="3903983" cy="461665"/>
          </a:xfrm>
          <a:prstGeom prst="rect">
            <a:avLst/>
          </a:prstGeom>
          <a:noFill/>
        </p:spPr>
        <p:txBody>
          <a:bodyPr wrap="none" rtlCol="0">
            <a:spAutoFit/>
          </a:bodyPr>
          <a:lstStyle/>
          <a:p>
            <a:r>
              <a:rPr lang="en-US" sz="2400" b="1" dirty="0" smtClean="0">
                <a:solidFill>
                  <a:srgbClr val="FF0000"/>
                </a:solidFill>
              </a:rPr>
              <a:t>PCV7 </a:t>
            </a:r>
            <a:r>
              <a:rPr lang="en-US" sz="2400" b="1" dirty="0" err="1" smtClean="0">
                <a:solidFill>
                  <a:srgbClr val="FF0000"/>
                </a:solidFill>
              </a:rPr>
              <a:t>öncesi</a:t>
            </a:r>
            <a:r>
              <a:rPr lang="en-US" sz="2400" b="1" dirty="0" smtClean="0">
                <a:solidFill>
                  <a:srgbClr val="FF0000"/>
                </a:solidFill>
              </a:rPr>
              <a:t>, 2001-2004 </a:t>
            </a:r>
            <a:r>
              <a:rPr lang="en-US" sz="2400" b="1" dirty="0" err="1" smtClean="0">
                <a:solidFill>
                  <a:srgbClr val="FF0000"/>
                </a:solidFill>
              </a:rPr>
              <a:t>arası</a:t>
            </a:r>
            <a:endParaRPr lang="en-US" sz="2400" b="1" dirty="0">
              <a:solidFill>
                <a:srgbClr val="FF0000"/>
              </a:solidFill>
            </a:endParaRPr>
          </a:p>
        </p:txBody>
      </p:sp>
    </p:spTree>
    <p:extLst>
      <p:ext uri="{BB962C8B-B14F-4D97-AF65-F5344CB8AC3E}">
        <p14:creationId xmlns="" xmlns:p14="http://schemas.microsoft.com/office/powerpoint/2010/main" val="2967848724"/>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563" y="1772816"/>
            <a:ext cx="8712968" cy="4524315"/>
          </a:xfrm>
          <a:prstGeom prst="rect">
            <a:avLst/>
          </a:prstGeom>
        </p:spPr>
        <p:txBody>
          <a:bodyPr wrap="square">
            <a:spAutoFit/>
          </a:bodyPr>
          <a:lstStyle/>
          <a:p>
            <a:r>
              <a:rPr lang="en-US" sz="1600" b="1" dirty="0" smtClean="0"/>
              <a:t>Abstract</a:t>
            </a:r>
            <a:endParaRPr lang="en-US" sz="1600" dirty="0"/>
          </a:p>
          <a:p>
            <a:r>
              <a:rPr lang="en-US" sz="1600" dirty="0"/>
              <a:t>Successful vaccination policies for protection from invasive pneumococcal diseases (IPD) dependent on determination of the exact serotype distribution in each country. We aimed to identify serotypes of pneumococcal strains causing IPD in children in Turkey and emphasize the change in the serotypes before and after vaccination with 7-valent pneumococcal conjugate vaccine (PCV-7) was included and PCV-13 was newly changed in Turkish National Immunization Program. Streptococcus </a:t>
            </a:r>
            <a:r>
              <a:rPr lang="en-US" sz="1600" dirty="0" err="1"/>
              <a:t>pneumoniae</a:t>
            </a:r>
            <a:r>
              <a:rPr lang="en-US" sz="1600" dirty="0"/>
              <a:t> strains were isolated at 22 different hospitals of Turkey, which provide healthcare services to approximately 65% of the Turkish population. Of the 335 diagnosed cases with S. </a:t>
            </a:r>
            <a:r>
              <a:rPr lang="en-US" sz="1600" dirty="0" err="1"/>
              <a:t>pneumoniae</a:t>
            </a:r>
            <a:r>
              <a:rPr lang="en-US" sz="1600" dirty="0"/>
              <a:t> over the whole period of 2008-2014, the most common vaccine serotypes were 19F (15.8%), 6B (5.9%), 14 (5.9%), and 3 (5.9%). During the first 5 years of age, which is the target population for vaccination, the potential serotype coverage ranged from 57.5 % to 36.8%, from 65.0% to 44.7%, and from 77.4% to 60.5% for PCV-7, PCV-10, and PCV-13 in 2008-2014, respectively. The ratio of non-vaccine serotypes was 27.2% in 2008-2010 whereas was 37.6% in 2011-2014 (p=0.045). </a:t>
            </a:r>
            <a:r>
              <a:rPr lang="en-US" sz="1600" b="1" dirty="0">
                <a:solidFill>
                  <a:srgbClr val="FF0000"/>
                </a:solidFill>
              </a:rPr>
              <a:t>S. </a:t>
            </a:r>
            <a:r>
              <a:rPr lang="en-US" sz="1600" b="1" dirty="0" err="1">
                <a:solidFill>
                  <a:srgbClr val="FF0000"/>
                </a:solidFill>
              </a:rPr>
              <a:t>penumoniae</a:t>
            </a:r>
            <a:r>
              <a:rPr lang="en-US" sz="1600" b="1" dirty="0">
                <a:solidFill>
                  <a:srgbClr val="FF0000"/>
                </a:solidFill>
              </a:rPr>
              <a:t> serotypes was less non-susceptible to penicillin as compared to our previous results (33.7 </a:t>
            </a:r>
            <a:r>
              <a:rPr lang="en-US" sz="1600" b="1" dirty="0" err="1">
                <a:solidFill>
                  <a:srgbClr val="FF0000"/>
                </a:solidFill>
              </a:rPr>
              <a:t>vs</a:t>
            </a:r>
            <a:r>
              <a:rPr lang="en-US" sz="1600" b="1" dirty="0">
                <a:solidFill>
                  <a:srgbClr val="FF0000"/>
                </a:solidFill>
              </a:rPr>
              <a:t> 16.5 %, p=0.001). The reduction of those serotype coverage in years may be attributed to increasing vaccinated children in Turkey and the increasing non-vaccine serotype may be explained by serotype replacement.</a:t>
            </a:r>
            <a:r>
              <a:rPr lang="en-US" sz="1600" dirty="0">
                <a:solidFill>
                  <a:srgbClr val="FF0000"/>
                </a:solidFill>
              </a:rPr>
              <a:t> </a:t>
            </a:r>
            <a:r>
              <a:rPr lang="en-US" sz="1600" dirty="0"/>
              <a:t>Our ongoing IPD surveillance is a significant source of information for the decision-making processes on pneumococcal vaccination.</a:t>
            </a:r>
          </a:p>
        </p:txBody>
      </p:sp>
      <p:sp>
        <p:nvSpPr>
          <p:cNvPr id="5" name="TextBox 1"/>
          <p:cNvSpPr txBox="1"/>
          <p:nvPr/>
        </p:nvSpPr>
        <p:spPr>
          <a:xfrm>
            <a:off x="395536" y="6577499"/>
            <a:ext cx="7416824" cy="276999"/>
          </a:xfrm>
          <a:prstGeom prst="rect">
            <a:avLst/>
          </a:prstGeom>
          <a:noFill/>
        </p:spPr>
        <p:txBody>
          <a:bodyPr wrap="square" rtlCol="0">
            <a:spAutoFit/>
          </a:bodyPr>
          <a:lstStyle/>
          <a:p>
            <a:r>
              <a:rPr lang="en-US" sz="1200" b="1" dirty="0">
                <a:hlinkClick r:id="rId2" tooltip="Human vaccines &amp; immunotherapeutics."/>
              </a:rPr>
              <a:t>Hum </a:t>
            </a:r>
            <a:r>
              <a:rPr lang="en-US" sz="1200" b="1" dirty="0" err="1">
                <a:hlinkClick r:id="rId2" tooltip="Human vaccines &amp; immunotherapeutics."/>
              </a:rPr>
              <a:t>Vaccin</a:t>
            </a:r>
            <a:r>
              <a:rPr lang="en-US" sz="1200" b="1" dirty="0">
                <a:hlinkClick r:id="rId2" tooltip="Human vaccines &amp; immunotherapeutics."/>
              </a:rPr>
              <a:t> </a:t>
            </a:r>
            <a:r>
              <a:rPr lang="en-US" sz="1200" b="1" dirty="0" err="1">
                <a:hlinkClick r:id="rId2" tooltip="Human vaccines &amp; immunotherapeutics."/>
              </a:rPr>
              <a:t>Immunother</a:t>
            </a:r>
            <a:r>
              <a:rPr lang="en-US" sz="1200" b="1" dirty="0">
                <a:hlinkClick r:id="rId2" tooltip="Human vaccines &amp; immunotherapeutics."/>
              </a:rPr>
              <a:t>.</a:t>
            </a:r>
            <a:r>
              <a:rPr lang="en-US" sz="1200" b="1" dirty="0"/>
              <a:t> 2015 Sep 1:0. </a:t>
            </a:r>
            <a:r>
              <a:rPr lang="en-US" sz="1200" b="1" dirty="0" err="1" smtClean="0"/>
              <a:t>Ekim</a:t>
            </a:r>
            <a:r>
              <a:rPr lang="en-US" sz="1200" b="1" dirty="0" smtClean="0"/>
              <a:t> 2008’de PCV7</a:t>
            </a:r>
            <a:r>
              <a:rPr lang="tr-TR" sz="1200" b="1" dirty="0" smtClean="0"/>
              <a:t> </a:t>
            </a:r>
            <a:r>
              <a:rPr lang="en-US" sz="1200" b="1" dirty="0" smtClean="0"/>
              <a:t>2011 PCV 13</a:t>
            </a:r>
            <a:endParaRPr lang="en-US" sz="1200" b="1" dirty="0"/>
          </a:p>
        </p:txBody>
      </p:sp>
      <p:sp>
        <p:nvSpPr>
          <p:cNvPr id="3" name="Metin kutusu 2"/>
          <p:cNvSpPr txBox="1"/>
          <p:nvPr/>
        </p:nvSpPr>
        <p:spPr>
          <a:xfrm>
            <a:off x="319563" y="1039631"/>
            <a:ext cx="7920880" cy="923330"/>
          </a:xfrm>
          <a:prstGeom prst="rect">
            <a:avLst/>
          </a:prstGeom>
          <a:noFill/>
        </p:spPr>
        <p:txBody>
          <a:bodyPr wrap="square" rtlCol="0">
            <a:spAutoFit/>
          </a:bodyPr>
          <a:lstStyle/>
          <a:p>
            <a:r>
              <a:rPr lang="en-US" sz="1200" dirty="0">
                <a:hlinkClick r:id="rId3" invalidUrl="http://www.ncbi.nlm.nih.gov/pubmed/?term=Ceyhan M[Author]&amp;cauthor=true&amp;cauthor_uid=26325175"/>
              </a:rPr>
              <a:t>Ceyhan M</a:t>
            </a:r>
            <a:r>
              <a:rPr lang="en-US" sz="1200" baseline="30000" dirty="0"/>
              <a:t>1</a:t>
            </a:r>
            <a:r>
              <a:rPr lang="en-US" sz="1200" dirty="0"/>
              <a:t>, </a:t>
            </a:r>
            <a:r>
              <a:rPr lang="en-US" sz="1200" dirty="0" err="1">
                <a:hlinkClick r:id="rId4" invalidUrl="http://www.ncbi.nlm.nih.gov/pubmed/?term=Ozsurekci Y[Author]&amp;cauthor=true&amp;cauthor_uid=26325175"/>
              </a:rPr>
              <a:t>Ozsurekci</a:t>
            </a:r>
            <a:r>
              <a:rPr lang="en-US" sz="1200" dirty="0">
                <a:hlinkClick r:id="rId4" invalidUrl="http://www.ncbi.nlm.nih.gov/pubmed/?term=Ozsurekci Y[Author]&amp;cauthor=true&amp;cauthor_uid=26325175"/>
              </a:rPr>
              <a:t> Y</a:t>
            </a:r>
            <a:r>
              <a:rPr lang="en-US" sz="1200" dirty="0"/>
              <a:t>, </a:t>
            </a:r>
            <a:r>
              <a:rPr lang="en-US" sz="1200" dirty="0" err="1">
                <a:hlinkClick r:id="rId5" invalidUrl="http://www.ncbi.nlm.nih.gov/pubmed/?term=G%C3%BCrler N[Author]&amp;cauthor=true&amp;cauthor_uid=26325175"/>
              </a:rPr>
              <a:t>Gürler</a:t>
            </a:r>
            <a:r>
              <a:rPr lang="en-US" sz="1200" dirty="0">
                <a:hlinkClick r:id="rId5" invalidUrl="http://www.ncbi.nlm.nih.gov/pubmed/?term=G%C3%BCrler N[Author]&amp;cauthor=true&amp;cauthor_uid=26325175"/>
              </a:rPr>
              <a:t> N</a:t>
            </a:r>
            <a:r>
              <a:rPr lang="en-US" sz="1200" dirty="0"/>
              <a:t>, </a:t>
            </a:r>
            <a:r>
              <a:rPr lang="en-US" sz="1200" dirty="0" err="1">
                <a:hlinkClick r:id="rId6" invalidUrl="http://www.ncbi.nlm.nih.gov/pubmed/?term=%C3%96ks%C3%BCz L[Author]&amp;cauthor=true&amp;cauthor_uid=26325175"/>
              </a:rPr>
              <a:t>Öksüz</a:t>
            </a:r>
            <a:r>
              <a:rPr lang="en-US" sz="1200" dirty="0">
                <a:hlinkClick r:id="rId6" invalidUrl="http://www.ncbi.nlm.nih.gov/pubmed/?term=%C3%96ks%C3%BCz L[Author]&amp;cauthor=true&amp;cauthor_uid=26325175"/>
              </a:rPr>
              <a:t> L</a:t>
            </a:r>
            <a:r>
              <a:rPr lang="en-US" sz="1200" dirty="0"/>
              <a:t>, </a:t>
            </a:r>
            <a:r>
              <a:rPr lang="en-US" sz="1200" dirty="0" err="1">
                <a:hlinkClick r:id="rId7" invalidUrl="http://www.ncbi.nlm.nih.gov/pubmed/?term=Aydemir S[Author]&amp;cauthor=true&amp;cauthor_uid=26325175"/>
              </a:rPr>
              <a:t>Aydemir</a:t>
            </a:r>
            <a:r>
              <a:rPr lang="en-US" sz="1200" dirty="0">
                <a:hlinkClick r:id="rId7" invalidUrl="http://www.ncbi.nlm.nih.gov/pubmed/?term=Aydemir S[Author]&amp;cauthor=true&amp;cauthor_uid=26325175"/>
              </a:rPr>
              <a:t> S</a:t>
            </a:r>
            <a:r>
              <a:rPr lang="en-US" sz="1200" dirty="0"/>
              <a:t>, </a:t>
            </a:r>
            <a:r>
              <a:rPr lang="en-US" sz="1200" dirty="0" err="1">
                <a:hlinkClick r:id="rId8" invalidUrl="http://www.ncbi.nlm.nih.gov/pubmed/?term=Ozkan S[Author]&amp;cauthor=true&amp;cauthor_uid=26325175"/>
              </a:rPr>
              <a:t>Ozkan</a:t>
            </a:r>
            <a:r>
              <a:rPr lang="en-US" sz="1200" dirty="0">
                <a:hlinkClick r:id="rId8" invalidUrl="http://www.ncbi.nlm.nih.gov/pubmed/?term=Ozkan S[Author]&amp;cauthor=true&amp;cauthor_uid=26325175"/>
              </a:rPr>
              <a:t> S</a:t>
            </a:r>
            <a:r>
              <a:rPr lang="en-US" sz="1200" dirty="0"/>
              <a:t>, </a:t>
            </a:r>
            <a:r>
              <a:rPr lang="en-US" sz="1200" dirty="0" err="1">
                <a:hlinkClick r:id="rId9" invalidUrl="http://www.ncbi.nlm.nih.gov/pubmed/?term=Yuksekkaya S[Author]&amp;cauthor=true&amp;cauthor_uid=26325175"/>
              </a:rPr>
              <a:t>Yuksekkaya</a:t>
            </a:r>
            <a:r>
              <a:rPr lang="en-US" sz="1200" dirty="0">
                <a:hlinkClick r:id="rId9" invalidUrl="http://www.ncbi.nlm.nih.gov/pubmed/?term=Yuksekkaya S[Author]&amp;cauthor=true&amp;cauthor_uid=26325175"/>
              </a:rPr>
              <a:t> S</a:t>
            </a:r>
            <a:r>
              <a:rPr lang="en-US" sz="1200" dirty="0"/>
              <a:t>, </a:t>
            </a:r>
            <a:r>
              <a:rPr lang="en-US" sz="1200" dirty="0" err="1">
                <a:hlinkClick r:id="rId10" invalidUrl="http://www.ncbi.nlm.nih.gov/pubmed/?term=Emiroglu MK[Author]&amp;cauthor=true&amp;cauthor_uid=26325175"/>
              </a:rPr>
              <a:t>Emiroglu</a:t>
            </a:r>
            <a:r>
              <a:rPr lang="en-US" sz="1200" dirty="0">
                <a:hlinkClick r:id="rId10" invalidUrl="http://www.ncbi.nlm.nih.gov/pubmed/?term=Emiroglu MK[Author]&amp;cauthor=true&amp;cauthor_uid=26325175"/>
              </a:rPr>
              <a:t> MK</a:t>
            </a:r>
            <a:r>
              <a:rPr lang="en-US" sz="1200" dirty="0"/>
              <a:t>, </a:t>
            </a:r>
            <a:r>
              <a:rPr lang="en-US" sz="1200" dirty="0" err="1">
                <a:hlinkClick r:id="rId11" invalidUrl="http://www.ncbi.nlm.nih.gov/pubmed/?term=G%C3%BCltekin M[Author]&amp;cauthor=true&amp;cauthor_uid=26325175"/>
              </a:rPr>
              <a:t>Gültekin</a:t>
            </a:r>
            <a:r>
              <a:rPr lang="en-US" sz="1200" dirty="0">
                <a:hlinkClick r:id="rId11" invalidUrl="http://www.ncbi.nlm.nih.gov/pubmed/?term=G%C3%BCltekin M[Author]&amp;cauthor=true&amp;cauthor_uid=26325175"/>
              </a:rPr>
              <a:t> M</a:t>
            </a:r>
            <a:r>
              <a:rPr lang="en-US" sz="1200" dirty="0"/>
              <a:t>, </a:t>
            </a:r>
            <a:r>
              <a:rPr lang="en-US" sz="1200" dirty="0" err="1">
                <a:hlinkClick r:id="rId12" invalidUrl="http://www.ncbi.nlm.nih.gov/pubmed/?term=Yaman A[Author]&amp;cauthor=true&amp;cauthor_uid=26325175"/>
              </a:rPr>
              <a:t>Yaman</a:t>
            </a:r>
            <a:r>
              <a:rPr lang="en-US" sz="1200" dirty="0">
                <a:hlinkClick r:id="rId12" invalidUrl="http://www.ncbi.nlm.nih.gov/pubmed/?term=Yaman A[Author]&amp;cauthor=true&amp;cauthor_uid=26325175"/>
              </a:rPr>
              <a:t> A</a:t>
            </a:r>
            <a:r>
              <a:rPr lang="en-US" sz="1200" dirty="0"/>
              <a:t>, </a:t>
            </a:r>
            <a:r>
              <a:rPr lang="en-US" sz="1200" dirty="0" err="1">
                <a:hlinkClick r:id="rId13" invalidUrl="http://www.ncbi.nlm.nih.gov/pubmed/?term=Kiremitci A[Author]&amp;cauthor=true&amp;cauthor_uid=26325175"/>
              </a:rPr>
              <a:t>Kiremitci</a:t>
            </a:r>
            <a:r>
              <a:rPr lang="en-US" sz="1200" dirty="0">
                <a:hlinkClick r:id="rId13" invalidUrl="http://www.ncbi.nlm.nih.gov/pubmed/?term=Kiremitci A[Author]&amp;cauthor=true&amp;cauthor_uid=26325175"/>
              </a:rPr>
              <a:t> A</a:t>
            </a:r>
            <a:r>
              <a:rPr lang="en-US" sz="1200" dirty="0"/>
              <a:t>, </a:t>
            </a:r>
            <a:r>
              <a:rPr lang="en-US" sz="1200" dirty="0" err="1">
                <a:hlinkClick r:id="rId14" invalidUrl="http://www.ncbi.nlm.nih.gov/pubmed/?term=Yan%C4%B1k K[Author]&amp;cauthor=true&amp;cauthor_uid=26325175"/>
              </a:rPr>
              <a:t>Yanık</a:t>
            </a:r>
            <a:r>
              <a:rPr lang="en-US" sz="1200" dirty="0">
                <a:hlinkClick r:id="rId14" invalidUrl="http://www.ncbi.nlm.nih.gov/pubmed/?term=Yan%C4%B1k K[Author]&amp;cauthor=true&amp;cauthor_uid=26325175"/>
              </a:rPr>
              <a:t> K</a:t>
            </a:r>
            <a:r>
              <a:rPr lang="en-US" sz="1200" dirty="0"/>
              <a:t>, </a:t>
            </a:r>
            <a:r>
              <a:rPr lang="en-US" sz="1200" dirty="0">
                <a:hlinkClick r:id="rId15" invalidUrl="http://www.ncbi.nlm.nih.gov/pubmed/?term=Karli A[Author]&amp;cauthor=true&amp;cauthor_uid=26325175"/>
              </a:rPr>
              <a:t>Karli A</a:t>
            </a:r>
            <a:r>
              <a:rPr lang="en-US" sz="1200" dirty="0"/>
              <a:t>, </a:t>
            </a:r>
            <a:r>
              <a:rPr lang="en-US" sz="1200" dirty="0" err="1">
                <a:hlinkClick r:id="rId16" invalidUrl="http://www.ncbi.nlm.nih.gov/pubmed/?term=Ozcinar H[Author]&amp;cauthor=true&amp;cauthor_uid=26325175"/>
              </a:rPr>
              <a:t>Ozcinar</a:t>
            </a:r>
            <a:r>
              <a:rPr lang="en-US" sz="1200" dirty="0">
                <a:hlinkClick r:id="rId16" invalidUrl="http://www.ncbi.nlm.nih.gov/pubmed/?term=Ozcinar H[Author]&amp;cauthor=true&amp;cauthor_uid=26325175"/>
              </a:rPr>
              <a:t> </a:t>
            </a:r>
            <a:r>
              <a:rPr lang="en-US" sz="1200" dirty="0" err="1">
                <a:hlinkClick r:id="rId16" invalidUrl="http://www.ncbi.nlm.nih.gov/pubmed/?term=Ozcinar H[Author]&amp;cauthor=true&amp;cauthor_uid=26325175"/>
              </a:rPr>
              <a:t>H</a:t>
            </a:r>
            <a:r>
              <a:rPr lang="en-US" sz="1200" dirty="0" err="1"/>
              <a:t>,</a:t>
            </a:r>
            <a:r>
              <a:rPr lang="en-US" sz="1200" dirty="0" err="1">
                <a:hlinkClick r:id="rId17" invalidUrl="http://www.ncbi.nlm.nih.gov/pubmed/?term=Aydin F[Author]&amp;cauthor=true&amp;cauthor_uid=26325175"/>
              </a:rPr>
              <a:t>Aydin</a:t>
            </a:r>
            <a:r>
              <a:rPr lang="en-US" sz="1200" dirty="0">
                <a:hlinkClick r:id="rId17" invalidUrl="http://www.ncbi.nlm.nih.gov/pubmed/?term=Aydin F[Author]&amp;cauthor=true&amp;cauthor_uid=26325175"/>
              </a:rPr>
              <a:t> F</a:t>
            </a:r>
            <a:r>
              <a:rPr lang="en-US" sz="1200" dirty="0"/>
              <a:t>, </a:t>
            </a:r>
            <a:r>
              <a:rPr lang="en-US" sz="1200" dirty="0" err="1">
                <a:hlinkClick r:id="rId18" invalidUrl="http://www.ncbi.nlm.nih.gov/pubmed/?term=Bayramoglu G[Author]&amp;cauthor=true&amp;cauthor_uid=26325175"/>
              </a:rPr>
              <a:t>Bayramoglu</a:t>
            </a:r>
            <a:r>
              <a:rPr lang="en-US" sz="1200" dirty="0">
                <a:hlinkClick r:id="rId18" invalidUrl="http://www.ncbi.nlm.nih.gov/pubmed/?term=Bayramoglu G[Author]&amp;cauthor=true&amp;cauthor_uid=26325175"/>
              </a:rPr>
              <a:t> G</a:t>
            </a:r>
            <a:r>
              <a:rPr lang="en-US" sz="1200" dirty="0"/>
              <a:t>, </a:t>
            </a:r>
            <a:r>
              <a:rPr lang="en-US" sz="1200" dirty="0" err="1">
                <a:hlinkClick r:id="rId19" invalidUrl="http://www.ncbi.nlm.nih.gov/pubmed/?term=Zer Y[Author]&amp;cauthor=true&amp;cauthor_uid=26325175"/>
              </a:rPr>
              <a:t>Zer</a:t>
            </a:r>
            <a:r>
              <a:rPr lang="en-US" sz="1200" dirty="0">
                <a:hlinkClick r:id="rId19" invalidUrl="http://www.ncbi.nlm.nih.gov/pubmed/?term=Zer Y[Author]&amp;cauthor=true&amp;cauthor_uid=26325175"/>
              </a:rPr>
              <a:t> Y</a:t>
            </a:r>
            <a:r>
              <a:rPr lang="en-US" sz="1200" dirty="0"/>
              <a:t>, </a:t>
            </a:r>
            <a:r>
              <a:rPr lang="en-US" sz="1200" dirty="0" err="1">
                <a:hlinkClick r:id="rId20" invalidUrl="http://www.ncbi.nlm.nih.gov/pubmed/?term=Gulay Z[Author]&amp;cauthor=true&amp;cauthor_uid=26325175"/>
              </a:rPr>
              <a:t>Gulay</a:t>
            </a:r>
            <a:r>
              <a:rPr lang="en-US" sz="1200" dirty="0">
                <a:hlinkClick r:id="rId20" invalidUrl="http://www.ncbi.nlm.nih.gov/pubmed/?term=Gulay Z[Author]&amp;cauthor=true&amp;cauthor_uid=26325175"/>
              </a:rPr>
              <a:t> Z</a:t>
            </a:r>
            <a:r>
              <a:rPr lang="en-US" sz="1200" dirty="0"/>
              <a:t>, </a:t>
            </a:r>
            <a:r>
              <a:rPr lang="en-US" sz="1200" dirty="0" err="1">
                <a:hlinkClick r:id="rId21" invalidUrl="http://www.ncbi.nlm.nih.gov/pubmed/?term=Gayyurhan ED[Author]&amp;cauthor=true&amp;cauthor_uid=26325175"/>
              </a:rPr>
              <a:t>Gayyurhan</a:t>
            </a:r>
            <a:r>
              <a:rPr lang="en-US" sz="1200" dirty="0">
                <a:hlinkClick r:id="rId21" invalidUrl="http://www.ncbi.nlm.nih.gov/pubmed/?term=Gayyurhan ED[Author]&amp;cauthor=true&amp;cauthor_uid=26325175"/>
              </a:rPr>
              <a:t> ED</a:t>
            </a:r>
            <a:r>
              <a:rPr lang="en-US" sz="1200" dirty="0"/>
              <a:t>, </a:t>
            </a:r>
            <a:r>
              <a:rPr lang="en-US" sz="1200" dirty="0">
                <a:hlinkClick r:id="rId22" invalidUrl="http://www.ncbi.nlm.nih.gov/pubmed/?term=G%C3%BCl M[Author]&amp;cauthor=true&amp;cauthor_uid=26325175"/>
              </a:rPr>
              <a:t>Gül M</a:t>
            </a:r>
            <a:r>
              <a:rPr lang="en-US" sz="1200" dirty="0"/>
              <a:t>, </a:t>
            </a:r>
            <a:r>
              <a:rPr lang="en-US" sz="1200" dirty="0" err="1">
                <a:hlinkClick r:id="rId23" invalidUrl="http://www.ncbi.nlm.nih.gov/pubmed/?term=%C3%96zak%C4%B1n C[Author]&amp;cauthor=true&amp;cauthor_uid=26325175"/>
              </a:rPr>
              <a:t>Özakın</a:t>
            </a:r>
            <a:r>
              <a:rPr lang="en-US" sz="1200" dirty="0">
                <a:hlinkClick r:id="rId23" invalidUrl="http://www.ncbi.nlm.nih.gov/pubmed/?term=%C3%96zak%C4%B1n C[Author]&amp;cauthor=true&amp;cauthor_uid=26325175"/>
              </a:rPr>
              <a:t> C</a:t>
            </a:r>
            <a:r>
              <a:rPr lang="en-US" sz="1200" dirty="0"/>
              <a:t>, </a:t>
            </a:r>
            <a:r>
              <a:rPr lang="en-US" sz="1200" dirty="0" err="1">
                <a:hlinkClick r:id="rId24" invalidUrl="http://www.ncbi.nlm.nih.gov/pubmed/?term=G%C3%BCd%C3%BCc%C3%BCo%C4%9Flu H[Author]&amp;cauthor=true&amp;cauthor_uid=26325175"/>
              </a:rPr>
              <a:t>Güdücüoğlu</a:t>
            </a:r>
            <a:r>
              <a:rPr lang="en-US" sz="1200" dirty="0">
                <a:hlinkClick r:id="rId24" invalidUrl="http://www.ncbi.nlm.nih.gov/pubmed/?term=G%C3%BCd%C3%BCc%C3%BCo%C4%9Flu H[Author]&amp;cauthor=true&amp;cauthor_uid=26325175"/>
              </a:rPr>
              <a:t> H</a:t>
            </a:r>
            <a:r>
              <a:rPr lang="en-US" sz="1200" dirty="0"/>
              <a:t>, </a:t>
            </a:r>
            <a:r>
              <a:rPr lang="en-US" sz="1200" dirty="0" err="1">
                <a:hlinkClick r:id="rId25" invalidUrl="http://www.ncbi.nlm.nih.gov/pubmed/?term=Per%C3%A7in D[Author]&amp;cauthor=true&amp;cauthor_uid=26325175"/>
              </a:rPr>
              <a:t>Perçin</a:t>
            </a:r>
            <a:r>
              <a:rPr lang="en-US" sz="1200" dirty="0">
                <a:hlinkClick r:id="rId25" invalidUrl="http://www.ncbi.nlm.nih.gov/pubmed/?term=Per%C3%A7in D[Author]&amp;cauthor=true&amp;cauthor_uid=26325175"/>
              </a:rPr>
              <a:t> D</a:t>
            </a:r>
            <a:r>
              <a:rPr lang="en-US" sz="1200" dirty="0"/>
              <a:t>, </a:t>
            </a:r>
            <a:r>
              <a:rPr lang="en-US" sz="1200" dirty="0" err="1">
                <a:hlinkClick r:id="rId26" invalidUrl="http://www.ncbi.nlm.nih.gov/pubmed/?term=Akpolat N[Author]&amp;cauthor=true&amp;cauthor_uid=26325175"/>
              </a:rPr>
              <a:t>Akpolat</a:t>
            </a:r>
            <a:r>
              <a:rPr lang="en-US" sz="1200" dirty="0">
                <a:hlinkClick r:id="rId26" invalidUrl="http://www.ncbi.nlm.nih.gov/pubmed/?term=Akpolat N[Author]&amp;cauthor=true&amp;cauthor_uid=26325175"/>
              </a:rPr>
              <a:t> N</a:t>
            </a:r>
            <a:r>
              <a:rPr lang="en-US" sz="1200" dirty="0"/>
              <a:t>, </a:t>
            </a:r>
            <a:r>
              <a:rPr lang="en-US" sz="1200" dirty="0" err="1">
                <a:hlinkClick r:id="rId27" invalidUrl="http://www.ncbi.nlm.nih.gov/pubmed/?term=Ozturk C[Author]&amp;cauthor=true&amp;cauthor_uid=26325175"/>
              </a:rPr>
              <a:t>Ozturk</a:t>
            </a:r>
            <a:r>
              <a:rPr lang="en-US" sz="1200" dirty="0">
                <a:hlinkClick r:id="rId27" invalidUrl="http://www.ncbi.nlm.nih.gov/pubmed/?term=Ozturk C[Author]&amp;cauthor=true&amp;cauthor_uid=26325175"/>
              </a:rPr>
              <a:t> C</a:t>
            </a:r>
            <a:r>
              <a:rPr lang="en-US" sz="1200" dirty="0"/>
              <a:t>, </a:t>
            </a:r>
            <a:r>
              <a:rPr lang="en-US" sz="1200" dirty="0" err="1">
                <a:hlinkClick r:id="rId28" invalidUrl="http://www.ncbi.nlm.nih.gov/pubmed/?term=Camc%C4%B1o%C4%9Flu Y[Author]&amp;cauthor=true&amp;cauthor_uid=26325175"/>
              </a:rPr>
              <a:t>Camcıoğlu</a:t>
            </a:r>
            <a:r>
              <a:rPr lang="en-US" sz="1200" dirty="0">
                <a:hlinkClick r:id="rId28" invalidUrl="http://www.ncbi.nlm.nih.gov/pubmed/?term=Camc%C4%B1o%C4%9Flu Y[Author]&amp;cauthor=true&amp;cauthor_uid=26325175"/>
              </a:rPr>
              <a:t> Y</a:t>
            </a:r>
            <a:r>
              <a:rPr lang="en-US" sz="1200" dirty="0"/>
              <a:t>, </a:t>
            </a:r>
            <a:r>
              <a:rPr lang="en-US" sz="1200" dirty="0" err="1">
                <a:hlinkClick r:id="rId29" invalidUrl="http://www.ncbi.nlm.nih.gov/pubmed/?term=%C3%96ncel EK[Author]&amp;cauthor=true&amp;cauthor_uid=26325175"/>
              </a:rPr>
              <a:t>Öncel</a:t>
            </a:r>
            <a:r>
              <a:rPr lang="en-US" sz="1200" dirty="0">
                <a:hlinkClick r:id="rId29" invalidUrl="http://www.ncbi.nlm.nih.gov/pubmed/?term=%C3%96ncel EK[Author]&amp;cauthor=true&amp;cauthor_uid=26325175"/>
              </a:rPr>
              <a:t> EK</a:t>
            </a:r>
            <a:r>
              <a:rPr lang="en-US" sz="1200" dirty="0"/>
              <a:t>, </a:t>
            </a:r>
            <a:r>
              <a:rPr lang="en-US" sz="1200" dirty="0">
                <a:hlinkClick r:id="rId30" invalidUrl="http://www.ncbi.nlm.nih.gov/pubmed/?term=%C3%87elik M[Author]&amp;cauthor=true&amp;cauthor_uid=26325175"/>
              </a:rPr>
              <a:t>Çelik M</a:t>
            </a:r>
            <a:r>
              <a:rPr lang="en-US" sz="1200" dirty="0"/>
              <a:t>, </a:t>
            </a:r>
            <a:r>
              <a:rPr lang="en-US" sz="1200" dirty="0" err="1">
                <a:hlinkClick r:id="rId31" invalidUrl="http://www.ncbi.nlm.nih.gov/pubmed/?term=%C5%9Eanal L[Author]&amp;cauthor=true&amp;cauthor_uid=26325175"/>
              </a:rPr>
              <a:t>Şanal</a:t>
            </a:r>
            <a:r>
              <a:rPr lang="en-US" sz="1200" dirty="0">
                <a:hlinkClick r:id="rId31" invalidUrl="http://www.ncbi.nlm.nih.gov/pubmed/?term=%C5%9Eanal L[Author]&amp;cauthor=true&amp;cauthor_uid=26325175"/>
              </a:rPr>
              <a:t> L</a:t>
            </a:r>
            <a:r>
              <a:rPr lang="en-US" sz="1200" dirty="0"/>
              <a:t>, </a:t>
            </a:r>
            <a:r>
              <a:rPr lang="en-US" sz="1200" dirty="0" err="1">
                <a:hlinkClick r:id="rId32" invalidUrl="http://www.ncbi.nlm.nih.gov/pubmed/?term=Uslu H[Author]&amp;cauthor=true&amp;cauthor_uid=26325175"/>
              </a:rPr>
              <a:t>Uslu</a:t>
            </a:r>
            <a:r>
              <a:rPr lang="en-US" sz="1200" dirty="0">
                <a:hlinkClick r:id="rId32" invalidUrl="http://www.ncbi.nlm.nih.gov/pubmed/?term=Uslu H[Author]&amp;cauthor=true&amp;cauthor_uid=26325175"/>
              </a:rPr>
              <a:t> H</a:t>
            </a:r>
            <a:r>
              <a:rPr lang="en-US" sz="1200" dirty="0"/>
              <a:t>.</a:t>
            </a:r>
          </a:p>
          <a:p>
            <a:endParaRPr lang="tr-TR" dirty="0"/>
          </a:p>
        </p:txBody>
      </p:sp>
      <p:sp>
        <p:nvSpPr>
          <p:cNvPr id="7" name="Metin kutusu 6"/>
          <p:cNvSpPr txBox="1"/>
          <p:nvPr/>
        </p:nvSpPr>
        <p:spPr>
          <a:xfrm>
            <a:off x="1320019" y="83412"/>
            <a:ext cx="7056784" cy="984885"/>
          </a:xfrm>
          <a:prstGeom prst="rect">
            <a:avLst/>
          </a:prstGeom>
          <a:noFill/>
        </p:spPr>
        <p:txBody>
          <a:bodyPr wrap="square" rtlCol="0">
            <a:spAutoFit/>
          </a:bodyPr>
          <a:lstStyle/>
          <a:p>
            <a:r>
              <a:rPr lang="en-US" sz="2000" b="1" dirty="0">
                <a:solidFill>
                  <a:srgbClr val="FF0000"/>
                </a:solidFill>
                <a:effectLst>
                  <a:outerShdw blurRad="38100" dist="38100" dir="2700000" algn="tl">
                    <a:srgbClr val="000000">
                      <a:alpha val="43137"/>
                    </a:srgbClr>
                  </a:outerShdw>
                </a:effectLst>
              </a:rPr>
              <a:t>Serotype distribution of Streptococcus </a:t>
            </a:r>
            <a:r>
              <a:rPr lang="en-US" sz="2000" b="1" dirty="0" err="1">
                <a:solidFill>
                  <a:srgbClr val="FF0000"/>
                </a:solidFill>
                <a:effectLst>
                  <a:outerShdw blurRad="38100" dist="38100" dir="2700000" algn="tl">
                    <a:srgbClr val="000000">
                      <a:alpha val="43137"/>
                    </a:srgbClr>
                  </a:outerShdw>
                </a:effectLst>
              </a:rPr>
              <a:t>pneumoniae</a:t>
            </a:r>
            <a:r>
              <a:rPr lang="en-US" sz="2000" b="1" dirty="0">
                <a:solidFill>
                  <a:srgbClr val="FF0000"/>
                </a:solidFill>
                <a:effectLst>
                  <a:outerShdw blurRad="38100" dist="38100" dir="2700000" algn="tl">
                    <a:srgbClr val="000000">
                      <a:alpha val="43137"/>
                    </a:srgbClr>
                  </a:outerShdw>
                </a:effectLst>
              </a:rPr>
              <a:t> in children with invasive diseases in Turkey: 2008-2014.</a:t>
            </a:r>
            <a:endParaRPr lang="en-US" sz="2000" dirty="0">
              <a:solidFill>
                <a:srgbClr val="FF0000"/>
              </a:solidFill>
              <a:effectLst>
                <a:outerShdw blurRad="38100" dist="38100" dir="2700000" algn="tl">
                  <a:srgbClr val="000000">
                    <a:alpha val="43137"/>
                  </a:srgbClr>
                </a:outerShdw>
              </a:effectLst>
            </a:endParaRPr>
          </a:p>
          <a:p>
            <a:endParaRPr lang="tr-TR" dirty="0">
              <a:solidFill>
                <a:srgbClr val="FF0000"/>
              </a:solidFill>
            </a:endParaRPr>
          </a:p>
        </p:txBody>
      </p:sp>
    </p:spTree>
    <p:extLst>
      <p:ext uri="{BB962C8B-B14F-4D97-AF65-F5344CB8AC3E}">
        <p14:creationId xmlns="" xmlns:p14="http://schemas.microsoft.com/office/powerpoint/2010/main" val="3677357998"/>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03648" y="116632"/>
            <a:ext cx="3600400" cy="648072"/>
          </a:xfrm>
        </p:spPr>
        <p:txBody>
          <a:bodyPr/>
          <a:lstStyle/>
          <a:p>
            <a:r>
              <a:rPr lang="tr-TR" b="1" dirty="0" smtClean="0">
                <a:solidFill>
                  <a:srgbClr val="FF0000"/>
                </a:solidFill>
              </a:rPr>
              <a:t>Klinik Belirtiler </a:t>
            </a:r>
            <a:endParaRPr lang="tr-TR" b="1" dirty="0">
              <a:solidFill>
                <a:srgbClr val="FF0000"/>
              </a:solidFill>
            </a:endParaRPr>
          </a:p>
        </p:txBody>
      </p:sp>
      <p:sp>
        <p:nvSpPr>
          <p:cNvPr id="3" name="İçerik Yer Tutucusu 2"/>
          <p:cNvSpPr>
            <a:spLocks noGrp="1"/>
          </p:cNvSpPr>
          <p:nvPr>
            <p:ph idx="1"/>
          </p:nvPr>
        </p:nvSpPr>
        <p:spPr>
          <a:xfrm>
            <a:off x="539552" y="1196752"/>
            <a:ext cx="8424936" cy="5256584"/>
          </a:xfrm>
        </p:spPr>
        <p:txBody>
          <a:bodyPr>
            <a:noAutofit/>
          </a:bodyPr>
          <a:lstStyle/>
          <a:p>
            <a:r>
              <a:rPr lang="tr-TR" sz="2400" dirty="0" smtClean="0">
                <a:solidFill>
                  <a:schemeClr val="tx1"/>
                </a:solidFill>
              </a:rPr>
              <a:t>Özellikle </a:t>
            </a:r>
            <a:r>
              <a:rPr lang="tr-TR" sz="2400" dirty="0" err="1" smtClean="0">
                <a:solidFill>
                  <a:schemeClr val="tx1"/>
                </a:solidFill>
              </a:rPr>
              <a:t>infant</a:t>
            </a:r>
            <a:r>
              <a:rPr lang="tr-TR" sz="2400" dirty="0" smtClean="0">
                <a:solidFill>
                  <a:schemeClr val="tx1"/>
                </a:solidFill>
              </a:rPr>
              <a:t> ve küçük çocuklarda semptomlar değişken</a:t>
            </a:r>
          </a:p>
          <a:p>
            <a:endParaRPr lang="tr-TR" sz="2400" dirty="0" smtClean="0">
              <a:solidFill>
                <a:schemeClr val="tx1"/>
              </a:solidFill>
            </a:endParaRPr>
          </a:p>
          <a:p>
            <a:r>
              <a:rPr lang="tr-TR" sz="2400" dirty="0" smtClean="0">
                <a:solidFill>
                  <a:schemeClr val="tx1"/>
                </a:solidFill>
              </a:rPr>
              <a:t>Küçük çocukta kulak ağrısı, huzursuzluk, uykusuzluk, kulağını çekme şeklinde olabilir.</a:t>
            </a:r>
          </a:p>
          <a:p>
            <a:endParaRPr lang="tr-TR" sz="2400" dirty="0" smtClean="0">
              <a:solidFill>
                <a:schemeClr val="tx1"/>
              </a:solidFill>
            </a:endParaRPr>
          </a:p>
          <a:p>
            <a:r>
              <a:rPr lang="tr-TR" sz="2400" dirty="0" smtClean="0">
                <a:solidFill>
                  <a:schemeClr val="tx1"/>
                </a:solidFill>
              </a:rPr>
              <a:t>Ateş olabilir.</a:t>
            </a:r>
          </a:p>
          <a:p>
            <a:endParaRPr lang="tr-TR" sz="2400" dirty="0" smtClean="0">
              <a:solidFill>
                <a:schemeClr val="tx1"/>
              </a:solidFill>
            </a:endParaRPr>
          </a:p>
          <a:p>
            <a:r>
              <a:rPr lang="tr-TR" sz="2400" dirty="0" smtClean="0">
                <a:solidFill>
                  <a:schemeClr val="tx1"/>
                </a:solidFill>
              </a:rPr>
              <a:t>Nadiren </a:t>
            </a:r>
            <a:r>
              <a:rPr lang="tr-TR" sz="2400" dirty="0" err="1" smtClean="0">
                <a:solidFill>
                  <a:schemeClr val="tx1"/>
                </a:solidFill>
              </a:rPr>
              <a:t>otore</a:t>
            </a:r>
            <a:endParaRPr lang="tr-TR" sz="2400" dirty="0" smtClean="0">
              <a:solidFill>
                <a:schemeClr val="tx1"/>
              </a:solidFill>
            </a:endParaRPr>
          </a:p>
          <a:p>
            <a:pPr marL="0" indent="0">
              <a:buNone/>
            </a:pPr>
            <a:endParaRPr lang="tr-TR" sz="2400" dirty="0" smtClean="0">
              <a:solidFill>
                <a:schemeClr val="tx1"/>
              </a:solidFill>
            </a:endParaRPr>
          </a:p>
          <a:p>
            <a:r>
              <a:rPr lang="tr-TR" sz="2400" dirty="0" smtClean="0">
                <a:solidFill>
                  <a:schemeClr val="tx1"/>
                </a:solidFill>
              </a:rPr>
              <a:t>Üst solunum yolu enfeksiyonuna bağlı semptomlar</a:t>
            </a:r>
          </a:p>
          <a:p>
            <a:endParaRPr lang="tr-TR" sz="2400" dirty="0" smtClean="0">
              <a:solidFill>
                <a:schemeClr val="tx1"/>
              </a:solidFill>
            </a:endParaRPr>
          </a:p>
          <a:p>
            <a:r>
              <a:rPr lang="tr-TR" sz="2400" dirty="0" smtClean="0">
                <a:solidFill>
                  <a:schemeClr val="tx1"/>
                </a:solidFill>
              </a:rPr>
              <a:t>İşitme kaybı olabilir.</a:t>
            </a:r>
          </a:p>
        </p:txBody>
      </p:sp>
    </p:spTree>
    <p:extLst>
      <p:ext uri="{BB962C8B-B14F-4D97-AF65-F5344CB8AC3E}">
        <p14:creationId xmlns="" xmlns:p14="http://schemas.microsoft.com/office/powerpoint/2010/main" val="2746777156"/>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stretch>
            <a:fillRect/>
          </a:stretch>
        </p:blipFill>
        <p:spPr>
          <a:xfrm>
            <a:off x="390384" y="25946"/>
            <a:ext cx="8502096" cy="2754982"/>
          </a:xfrm>
          <a:prstGeom prst="rect">
            <a:avLst/>
          </a:prstGeom>
        </p:spPr>
      </p:pic>
      <p:sp>
        <p:nvSpPr>
          <p:cNvPr id="4" name="Metin kutusu 3"/>
          <p:cNvSpPr txBox="1"/>
          <p:nvPr/>
        </p:nvSpPr>
        <p:spPr>
          <a:xfrm>
            <a:off x="323528" y="2933070"/>
            <a:ext cx="8856984" cy="3016210"/>
          </a:xfrm>
          <a:prstGeom prst="rect">
            <a:avLst/>
          </a:prstGeom>
          <a:noFill/>
        </p:spPr>
        <p:txBody>
          <a:bodyPr wrap="square" rtlCol="0">
            <a:spAutoFit/>
          </a:bodyPr>
          <a:lstStyle/>
          <a:p>
            <a:r>
              <a:rPr lang="tr-TR" sz="2000" dirty="0" smtClean="0"/>
              <a:t>*</a:t>
            </a:r>
            <a:r>
              <a:rPr lang="tr-TR" sz="2400" dirty="0" smtClean="0"/>
              <a:t>6 ay-12 yaş </a:t>
            </a:r>
            <a:r>
              <a:rPr lang="tr-TR" sz="2400" dirty="0"/>
              <a:t>-</a:t>
            </a:r>
            <a:r>
              <a:rPr lang="tr-TR" sz="2400" dirty="0" smtClean="0"/>
              <a:t> komplikasyonsuz </a:t>
            </a:r>
            <a:r>
              <a:rPr lang="tr-TR" sz="2400" dirty="0" err="1" smtClean="0"/>
              <a:t>AOM’li</a:t>
            </a:r>
            <a:r>
              <a:rPr lang="tr-TR" sz="2400" dirty="0" smtClean="0"/>
              <a:t> çocuklar için öneriler mevcuttur.</a:t>
            </a:r>
          </a:p>
          <a:p>
            <a:endParaRPr lang="tr-TR" sz="2400" dirty="0" smtClean="0"/>
          </a:p>
          <a:p>
            <a:r>
              <a:rPr lang="tr-TR" sz="2400" dirty="0" smtClean="0">
                <a:solidFill>
                  <a:srgbClr val="7030A0"/>
                </a:solidFill>
              </a:rPr>
              <a:t>*AOM olmaksızın </a:t>
            </a:r>
            <a:r>
              <a:rPr lang="tr-TR" sz="2400" dirty="0" err="1" smtClean="0">
                <a:solidFill>
                  <a:srgbClr val="7030A0"/>
                </a:solidFill>
              </a:rPr>
              <a:t>effüzyonlu</a:t>
            </a:r>
            <a:r>
              <a:rPr lang="tr-TR" sz="2400" dirty="0" smtClean="0">
                <a:solidFill>
                  <a:srgbClr val="7030A0"/>
                </a:solidFill>
              </a:rPr>
              <a:t> </a:t>
            </a:r>
            <a:r>
              <a:rPr lang="tr-TR" sz="2400" dirty="0" err="1" smtClean="0">
                <a:solidFill>
                  <a:srgbClr val="7030A0"/>
                </a:solidFill>
              </a:rPr>
              <a:t>otitis</a:t>
            </a:r>
            <a:r>
              <a:rPr lang="tr-TR" sz="2400" dirty="0" smtClean="0">
                <a:solidFill>
                  <a:srgbClr val="7030A0"/>
                </a:solidFill>
              </a:rPr>
              <a:t> </a:t>
            </a:r>
            <a:r>
              <a:rPr lang="tr-TR" sz="2400" dirty="0" err="1" smtClean="0">
                <a:solidFill>
                  <a:srgbClr val="7030A0"/>
                </a:solidFill>
              </a:rPr>
              <a:t>medialı</a:t>
            </a:r>
            <a:r>
              <a:rPr lang="tr-TR" sz="2400" dirty="0" smtClean="0">
                <a:solidFill>
                  <a:srgbClr val="7030A0"/>
                </a:solidFill>
              </a:rPr>
              <a:t> çocukları içermez.</a:t>
            </a:r>
          </a:p>
          <a:p>
            <a:endParaRPr lang="tr-TR" sz="2400" dirty="0" smtClean="0">
              <a:solidFill>
                <a:srgbClr val="7030A0"/>
              </a:solidFill>
            </a:endParaRPr>
          </a:p>
          <a:p>
            <a:r>
              <a:rPr lang="tr-TR" sz="2400" dirty="0" smtClean="0">
                <a:solidFill>
                  <a:srgbClr val="7030A0"/>
                </a:solidFill>
              </a:rPr>
              <a:t>*</a:t>
            </a:r>
            <a:r>
              <a:rPr lang="tr-TR" sz="2400" dirty="0" err="1" smtClean="0">
                <a:solidFill>
                  <a:srgbClr val="7030A0"/>
                </a:solidFill>
              </a:rPr>
              <a:t>AOM’nin</a:t>
            </a:r>
            <a:r>
              <a:rPr lang="tr-TR" sz="2400" dirty="0" smtClean="0">
                <a:solidFill>
                  <a:srgbClr val="7030A0"/>
                </a:solidFill>
              </a:rPr>
              <a:t> klinik seyrini değiştirecek altta yatan hastalığı olan çocukları içermez </a:t>
            </a:r>
            <a:r>
              <a:rPr lang="tr-TR" sz="2200" dirty="0" smtClean="0">
                <a:solidFill>
                  <a:srgbClr val="7030A0"/>
                </a:solidFill>
              </a:rPr>
              <a:t>(</a:t>
            </a:r>
            <a:r>
              <a:rPr lang="tr-TR" sz="2200" dirty="0" err="1" smtClean="0">
                <a:solidFill>
                  <a:srgbClr val="7030A0"/>
                </a:solidFill>
              </a:rPr>
              <a:t>timpanostomi</a:t>
            </a:r>
            <a:r>
              <a:rPr lang="tr-TR" sz="2200" dirty="0" smtClean="0">
                <a:solidFill>
                  <a:srgbClr val="7030A0"/>
                </a:solidFill>
              </a:rPr>
              <a:t> tüp, anatomik anomaliler, </a:t>
            </a:r>
            <a:r>
              <a:rPr lang="tr-TR" sz="2200" dirty="0" err="1" smtClean="0">
                <a:solidFill>
                  <a:srgbClr val="7030A0"/>
                </a:solidFill>
              </a:rPr>
              <a:t>immün</a:t>
            </a:r>
            <a:r>
              <a:rPr lang="tr-TR" sz="2200" dirty="0" smtClean="0">
                <a:solidFill>
                  <a:srgbClr val="7030A0"/>
                </a:solidFill>
              </a:rPr>
              <a:t> yetmezlik, </a:t>
            </a:r>
            <a:r>
              <a:rPr lang="tr-TR" sz="2200" dirty="0" err="1" smtClean="0">
                <a:solidFill>
                  <a:srgbClr val="7030A0"/>
                </a:solidFill>
              </a:rPr>
              <a:t>kohlear</a:t>
            </a:r>
            <a:r>
              <a:rPr lang="tr-TR" sz="2200" dirty="0" smtClean="0">
                <a:solidFill>
                  <a:srgbClr val="7030A0"/>
                </a:solidFill>
              </a:rPr>
              <a:t> </a:t>
            </a:r>
            <a:r>
              <a:rPr lang="tr-TR" sz="2200" dirty="0" err="1" smtClean="0">
                <a:solidFill>
                  <a:srgbClr val="7030A0"/>
                </a:solidFill>
              </a:rPr>
              <a:t>implant</a:t>
            </a:r>
            <a:r>
              <a:rPr lang="tr-TR" sz="2200" dirty="0" smtClean="0">
                <a:solidFill>
                  <a:srgbClr val="7030A0"/>
                </a:solidFill>
              </a:rPr>
              <a:t> vs.).</a:t>
            </a:r>
            <a:endParaRPr lang="tr-TR" sz="2200" dirty="0">
              <a:solidFill>
                <a:srgbClr val="7030A0"/>
              </a:solidFill>
            </a:endParaRPr>
          </a:p>
        </p:txBody>
      </p:sp>
      <p:sp>
        <p:nvSpPr>
          <p:cNvPr id="5" name="TextBox 4"/>
          <p:cNvSpPr txBox="1"/>
          <p:nvPr/>
        </p:nvSpPr>
        <p:spPr>
          <a:xfrm>
            <a:off x="322809" y="980728"/>
            <a:ext cx="4104456" cy="584776"/>
          </a:xfrm>
          <a:prstGeom prst="rect">
            <a:avLst/>
          </a:prstGeom>
          <a:noFill/>
        </p:spPr>
        <p:txBody>
          <a:bodyPr wrap="square" rtlCol="0">
            <a:spAutoFit/>
          </a:bodyPr>
          <a:lstStyle/>
          <a:p>
            <a:r>
              <a:rPr lang="en-US" sz="3200" b="1" dirty="0" smtClean="0">
                <a:solidFill>
                  <a:srgbClr val="FF0000"/>
                </a:solidFill>
              </a:rPr>
              <a:t>AOM </a:t>
            </a:r>
            <a:r>
              <a:rPr lang="en-US" sz="3200" b="1" dirty="0" err="1" smtClean="0">
                <a:solidFill>
                  <a:srgbClr val="FF0000"/>
                </a:solidFill>
              </a:rPr>
              <a:t>Tanı</a:t>
            </a:r>
            <a:endParaRPr lang="en-US" sz="3200" b="1" dirty="0">
              <a:solidFill>
                <a:srgbClr val="FF0000"/>
              </a:solidFill>
            </a:endParaRPr>
          </a:p>
        </p:txBody>
      </p:sp>
      <p:sp>
        <p:nvSpPr>
          <p:cNvPr id="6" name="Metin kutusu 5"/>
          <p:cNvSpPr txBox="1"/>
          <p:nvPr/>
        </p:nvSpPr>
        <p:spPr>
          <a:xfrm>
            <a:off x="431540" y="6566579"/>
            <a:ext cx="4320480" cy="276999"/>
          </a:xfrm>
          <a:prstGeom prst="rect">
            <a:avLst/>
          </a:prstGeom>
          <a:noFill/>
        </p:spPr>
        <p:txBody>
          <a:bodyPr wrap="square" rtlCol="0">
            <a:spAutoFit/>
          </a:bodyPr>
          <a:lstStyle/>
          <a:p>
            <a:r>
              <a:rPr lang="tr-TR" sz="1200" b="1" dirty="0" err="1" smtClean="0"/>
              <a:t>Pediatrics</a:t>
            </a:r>
            <a:r>
              <a:rPr lang="tr-TR" sz="1200" b="1" dirty="0" smtClean="0"/>
              <a:t> 2013; 131: e964-e999</a:t>
            </a:r>
            <a:endParaRPr lang="tr-TR" sz="1200" b="1" dirty="0"/>
          </a:p>
        </p:txBody>
      </p:sp>
    </p:spTree>
    <p:extLst>
      <p:ext uri="{BB962C8B-B14F-4D97-AF65-F5344CB8AC3E}">
        <p14:creationId xmlns="" xmlns:p14="http://schemas.microsoft.com/office/powerpoint/2010/main" val="628764768"/>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31640" y="116632"/>
            <a:ext cx="2952328" cy="648072"/>
          </a:xfrm>
        </p:spPr>
        <p:txBody>
          <a:bodyPr/>
          <a:lstStyle/>
          <a:p>
            <a:r>
              <a:rPr lang="tr-TR" b="1" dirty="0" smtClean="0">
                <a:solidFill>
                  <a:srgbClr val="FF0000"/>
                </a:solidFill>
              </a:rPr>
              <a:t>Tanımlar-1</a:t>
            </a:r>
            <a:endParaRPr lang="tr-TR" b="1" dirty="0">
              <a:solidFill>
                <a:srgbClr val="FF0000"/>
              </a:solidFill>
            </a:endParaRPr>
          </a:p>
        </p:txBody>
      </p:sp>
      <p:sp>
        <p:nvSpPr>
          <p:cNvPr id="3" name="İçerik Yer Tutucusu 2"/>
          <p:cNvSpPr>
            <a:spLocks noGrp="1"/>
          </p:cNvSpPr>
          <p:nvPr>
            <p:ph idx="1"/>
          </p:nvPr>
        </p:nvSpPr>
        <p:spPr>
          <a:xfrm>
            <a:off x="395536" y="1124744"/>
            <a:ext cx="8640960" cy="4680520"/>
          </a:xfrm>
        </p:spPr>
        <p:txBody>
          <a:bodyPr>
            <a:noAutofit/>
          </a:bodyPr>
          <a:lstStyle/>
          <a:p>
            <a:r>
              <a:rPr lang="tr-TR" sz="2400" dirty="0" smtClean="0">
                <a:solidFill>
                  <a:srgbClr val="FF0000"/>
                </a:solidFill>
              </a:rPr>
              <a:t>AOM: </a:t>
            </a:r>
            <a:r>
              <a:rPr lang="tr-TR" sz="2400" dirty="0" smtClean="0">
                <a:solidFill>
                  <a:schemeClr val="tx1"/>
                </a:solidFill>
              </a:rPr>
              <a:t>Orta kulakta </a:t>
            </a:r>
            <a:r>
              <a:rPr lang="tr-TR" sz="2400" dirty="0" err="1" smtClean="0">
                <a:solidFill>
                  <a:schemeClr val="tx1"/>
                </a:solidFill>
              </a:rPr>
              <a:t>enflamasyon</a:t>
            </a:r>
            <a:r>
              <a:rPr lang="tr-TR" sz="2400" dirty="0" smtClean="0">
                <a:solidFill>
                  <a:schemeClr val="tx1"/>
                </a:solidFill>
              </a:rPr>
              <a:t> bulgusu ve semptomların hızla 	   başlaması</a:t>
            </a:r>
          </a:p>
          <a:p>
            <a:endParaRPr lang="tr-TR" sz="2400" dirty="0" smtClean="0">
              <a:solidFill>
                <a:srgbClr val="002060"/>
              </a:solidFill>
            </a:endParaRPr>
          </a:p>
          <a:p>
            <a:pPr lvl="0"/>
            <a:r>
              <a:rPr lang="tr-TR" sz="2400" dirty="0">
                <a:solidFill>
                  <a:srgbClr val="FF0000"/>
                </a:solidFill>
              </a:rPr>
              <a:t>Orta kulakta </a:t>
            </a:r>
            <a:r>
              <a:rPr lang="tr-TR" sz="2400" dirty="0" err="1">
                <a:solidFill>
                  <a:srgbClr val="FF0000"/>
                </a:solidFill>
              </a:rPr>
              <a:t>efüzyon</a:t>
            </a:r>
            <a:r>
              <a:rPr lang="tr-TR" sz="2400" dirty="0">
                <a:solidFill>
                  <a:srgbClr val="FF0000"/>
                </a:solidFill>
              </a:rPr>
              <a:t>: </a:t>
            </a:r>
            <a:r>
              <a:rPr lang="tr-TR" sz="2400" dirty="0" smtClean="0">
                <a:solidFill>
                  <a:schemeClr val="tx1"/>
                </a:solidFill>
              </a:rPr>
              <a:t>Etiyoloji</a:t>
            </a:r>
            <a:r>
              <a:rPr lang="tr-TR" sz="2400" dirty="0">
                <a:solidFill>
                  <a:schemeClr val="tx1"/>
                </a:solidFill>
              </a:rPr>
              <a:t>, </a:t>
            </a:r>
            <a:r>
              <a:rPr lang="tr-TR" sz="2400" dirty="0" err="1">
                <a:solidFill>
                  <a:schemeClr val="tx1"/>
                </a:solidFill>
              </a:rPr>
              <a:t>patogenez</a:t>
            </a:r>
            <a:r>
              <a:rPr lang="tr-TR" sz="2400" dirty="0">
                <a:solidFill>
                  <a:schemeClr val="tx1"/>
                </a:solidFill>
              </a:rPr>
              <a:t>, patoloji veya süresine </a:t>
            </a:r>
            <a:r>
              <a:rPr lang="tr-TR" sz="2400" dirty="0" smtClean="0">
                <a:solidFill>
                  <a:schemeClr val="tx1"/>
                </a:solidFill>
              </a:rPr>
              <a:t>bakılmaksızın </a:t>
            </a:r>
            <a:r>
              <a:rPr lang="tr-TR" sz="2400" dirty="0">
                <a:solidFill>
                  <a:schemeClr val="tx1"/>
                </a:solidFill>
              </a:rPr>
              <a:t>orta kulakta sıvı </a:t>
            </a:r>
            <a:r>
              <a:rPr lang="tr-TR" sz="2400" dirty="0" smtClean="0">
                <a:solidFill>
                  <a:schemeClr val="tx1"/>
                </a:solidFill>
              </a:rPr>
              <a:t>varlığı</a:t>
            </a:r>
            <a:endParaRPr lang="tr-TR" sz="2400" dirty="0">
              <a:solidFill>
                <a:schemeClr val="tx1"/>
              </a:solidFill>
            </a:endParaRPr>
          </a:p>
          <a:p>
            <a:pPr lvl="0"/>
            <a:endParaRPr lang="tr-TR" sz="2400" dirty="0">
              <a:solidFill>
                <a:srgbClr val="002060"/>
              </a:solidFill>
            </a:endParaRPr>
          </a:p>
          <a:p>
            <a:pPr lvl="0"/>
            <a:r>
              <a:rPr lang="tr-TR" sz="2400" dirty="0" err="1">
                <a:solidFill>
                  <a:srgbClr val="FF0000"/>
                </a:solidFill>
              </a:rPr>
              <a:t>Otore</a:t>
            </a:r>
            <a:r>
              <a:rPr lang="tr-TR" sz="2400" dirty="0">
                <a:solidFill>
                  <a:srgbClr val="FF0000"/>
                </a:solidFill>
              </a:rPr>
              <a:t>: </a:t>
            </a:r>
            <a:r>
              <a:rPr lang="tr-TR" sz="2400" dirty="0" smtClean="0">
                <a:solidFill>
                  <a:schemeClr val="tx1"/>
                </a:solidFill>
              </a:rPr>
              <a:t>Kulaktan akıntı (</a:t>
            </a:r>
            <a:r>
              <a:rPr lang="tr-TR" sz="2400" dirty="0" err="1" smtClean="0">
                <a:solidFill>
                  <a:schemeClr val="tx1"/>
                </a:solidFill>
              </a:rPr>
              <a:t>eksternal</a:t>
            </a:r>
            <a:r>
              <a:rPr lang="tr-TR" sz="2400" dirty="0" smtClean="0">
                <a:solidFill>
                  <a:schemeClr val="tx1"/>
                </a:solidFill>
              </a:rPr>
              <a:t> </a:t>
            </a:r>
            <a:r>
              <a:rPr lang="tr-TR" sz="2400" dirty="0">
                <a:solidFill>
                  <a:schemeClr val="tx1"/>
                </a:solidFill>
              </a:rPr>
              <a:t>kulak, orta kulak, </a:t>
            </a:r>
            <a:r>
              <a:rPr lang="tr-TR" sz="2400" dirty="0" err="1">
                <a:solidFill>
                  <a:schemeClr val="tx1"/>
                </a:solidFill>
              </a:rPr>
              <a:t>mastoid</a:t>
            </a:r>
            <a:r>
              <a:rPr lang="tr-TR" sz="2400" dirty="0">
                <a:solidFill>
                  <a:schemeClr val="tx1"/>
                </a:solidFill>
              </a:rPr>
              <a:t>, iç </a:t>
            </a:r>
            <a:r>
              <a:rPr lang="tr-TR" sz="2400" dirty="0" smtClean="0">
                <a:solidFill>
                  <a:schemeClr val="tx1"/>
                </a:solidFill>
              </a:rPr>
              <a:t>kulak </a:t>
            </a:r>
            <a:r>
              <a:rPr lang="tr-TR" sz="2400" dirty="0">
                <a:solidFill>
                  <a:schemeClr val="tx1"/>
                </a:solidFill>
              </a:rPr>
              <a:t>veya </a:t>
            </a:r>
            <a:r>
              <a:rPr lang="tr-TR" sz="2400" dirty="0" err="1">
                <a:solidFill>
                  <a:schemeClr val="tx1"/>
                </a:solidFill>
              </a:rPr>
              <a:t>intrakraniyal</a:t>
            </a:r>
            <a:r>
              <a:rPr lang="tr-TR" sz="2400" dirty="0">
                <a:solidFill>
                  <a:schemeClr val="tx1"/>
                </a:solidFill>
              </a:rPr>
              <a:t> </a:t>
            </a:r>
            <a:r>
              <a:rPr lang="tr-TR" sz="2400" dirty="0" err="1">
                <a:solidFill>
                  <a:schemeClr val="tx1"/>
                </a:solidFill>
              </a:rPr>
              <a:t>kaviteden</a:t>
            </a:r>
            <a:r>
              <a:rPr lang="tr-TR" sz="2400" dirty="0">
                <a:solidFill>
                  <a:schemeClr val="tx1"/>
                </a:solidFill>
              </a:rPr>
              <a:t> </a:t>
            </a:r>
            <a:r>
              <a:rPr lang="tr-TR" sz="2400" dirty="0" smtClean="0">
                <a:solidFill>
                  <a:schemeClr val="tx1"/>
                </a:solidFill>
              </a:rPr>
              <a:t>kaynaklanan)</a:t>
            </a:r>
          </a:p>
          <a:p>
            <a:pPr lvl="0"/>
            <a:endParaRPr lang="tr-TR" sz="2400" dirty="0">
              <a:solidFill>
                <a:srgbClr val="002060"/>
              </a:solidFill>
            </a:endParaRPr>
          </a:p>
          <a:p>
            <a:r>
              <a:rPr lang="tr-TR" sz="2400" dirty="0" smtClean="0">
                <a:solidFill>
                  <a:srgbClr val="FF0000"/>
                </a:solidFill>
              </a:rPr>
              <a:t>Ciddi </a:t>
            </a:r>
            <a:r>
              <a:rPr lang="tr-TR" sz="2400" dirty="0">
                <a:solidFill>
                  <a:srgbClr val="FF0000"/>
                </a:solidFill>
              </a:rPr>
              <a:t>olmayan AOM: </a:t>
            </a:r>
            <a:r>
              <a:rPr lang="tr-TR" sz="2400" dirty="0">
                <a:solidFill>
                  <a:schemeClr val="tx1"/>
                </a:solidFill>
              </a:rPr>
              <a:t>Hafif </a:t>
            </a:r>
            <a:r>
              <a:rPr lang="tr-TR" sz="2400" dirty="0" err="1">
                <a:solidFill>
                  <a:schemeClr val="tx1"/>
                </a:solidFill>
              </a:rPr>
              <a:t>otalji</a:t>
            </a:r>
            <a:r>
              <a:rPr lang="tr-TR" sz="2400" dirty="0">
                <a:solidFill>
                  <a:schemeClr val="tx1"/>
                </a:solidFill>
              </a:rPr>
              <a:t> ve 39 </a:t>
            </a:r>
            <a:r>
              <a:rPr lang="tr-TR" sz="2400" baseline="30000" dirty="0" err="1">
                <a:solidFill>
                  <a:schemeClr val="tx1"/>
                </a:solidFill>
              </a:rPr>
              <a:t>o</a:t>
            </a:r>
            <a:r>
              <a:rPr lang="tr-TR" sz="2400" dirty="0" err="1">
                <a:solidFill>
                  <a:schemeClr val="tx1"/>
                </a:solidFill>
              </a:rPr>
              <a:t>C</a:t>
            </a:r>
            <a:r>
              <a:rPr lang="tr-TR" sz="2400" dirty="0">
                <a:solidFill>
                  <a:schemeClr val="tx1"/>
                </a:solidFill>
              </a:rPr>
              <a:t> altı ateşle birlikte </a:t>
            </a:r>
            <a:r>
              <a:rPr lang="tr-TR" sz="2400" dirty="0" smtClean="0">
                <a:solidFill>
                  <a:schemeClr val="tx1"/>
                </a:solidFill>
              </a:rPr>
              <a:t>AOM</a:t>
            </a:r>
          </a:p>
          <a:p>
            <a:endParaRPr lang="tr-TR" sz="2400" dirty="0">
              <a:solidFill>
                <a:srgbClr val="002060"/>
              </a:solidFill>
            </a:endParaRPr>
          </a:p>
        </p:txBody>
      </p:sp>
    </p:spTree>
    <p:extLst>
      <p:ext uri="{BB962C8B-B14F-4D97-AF65-F5344CB8AC3E}">
        <p14:creationId xmlns="" xmlns:p14="http://schemas.microsoft.com/office/powerpoint/2010/main" val="1457968267"/>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980728"/>
            <a:ext cx="8496944" cy="5661248"/>
          </a:xfrm>
        </p:spPr>
        <p:txBody>
          <a:bodyPr>
            <a:normAutofit/>
          </a:bodyPr>
          <a:lstStyle/>
          <a:p>
            <a:r>
              <a:rPr lang="tr-TR" sz="2400" dirty="0" err="1" smtClean="0">
                <a:solidFill>
                  <a:srgbClr val="FF0000"/>
                </a:solidFill>
              </a:rPr>
              <a:t>Reküren</a:t>
            </a:r>
            <a:r>
              <a:rPr lang="tr-TR" sz="2400" dirty="0" smtClean="0">
                <a:solidFill>
                  <a:srgbClr val="FF0000"/>
                </a:solidFill>
              </a:rPr>
              <a:t> </a:t>
            </a:r>
            <a:r>
              <a:rPr lang="tr-TR" sz="2400" dirty="0">
                <a:solidFill>
                  <a:srgbClr val="FF0000"/>
                </a:solidFill>
              </a:rPr>
              <a:t>AOM: </a:t>
            </a:r>
            <a:endParaRPr lang="tr-TR" sz="2400" dirty="0" smtClean="0">
              <a:solidFill>
                <a:srgbClr val="FF0000"/>
              </a:solidFill>
            </a:endParaRPr>
          </a:p>
          <a:p>
            <a:pPr marL="0" indent="0">
              <a:buNone/>
            </a:pPr>
            <a:r>
              <a:rPr lang="tr-TR" sz="2400" dirty="0">
                <a:solidFill>
                  <a:srgbClr val="FF0000"/>
                </a:solidFill>
              </a:rPr>
              <a:t>	</a:t>
            </a:r>
            <a:r>
              <a:rPr lang="tr-TR" sz="2400" dirty="0" smtClean="0">
                <a:solidFill>
                  <a:schemeClr val="tx1"/>
                </a:solidFill>
              </a:rPr>
              <a:t>6 </a:t>
            </a:r>
            <a:r>
              <a:rPr lang="tr-TR" sz="2400" dirty="0">
                <a:solidFill>
                  <a:schemeClr val="tx1"/>
                </a:solidFill>
              </a:rPr>
              <a:t>ay içinde 3 </a:t>
            </a:r>
            <a:r>
              <a:rPr lang="tr-TR" sz="2400" dirty="0" err="1">
                <a:solidFill>
                  <a:schemeClr val="tx1"/>
                </a:solidFill>
              </a:rPr>
              <a:t>epizod</a:t>
            </a:r>
            <a:r>
              <a:rPr lang="tr-TR" sz="2400" dirty="0">
                <a:solidFill>
                  <a:schemeClr val="tx1"/>
                </a:solidFill>
              </a:rPr>
              <a:t> </a:t>
            </a:r>
            <a:endParaRPr lang="tr-TR" sz="2400" dirty="0" smtClean="0">
              <a:solidFill>
                <a:schemeClr val="tx1"/>
              </a:solidFill>
            </a:endParaRPr>
          </a:p>
          <a:p>
            <a:pPr marL="0" indent="0">
              <a:buNone/>
            </a:pPr>
            <a:r>
              <a:rPr lang="tr-TR" sz="2400" dirty="0">
                <a:solidFill>
                  <a:schemeClr val="tx1"/>
                </a:solidFill>
              </a:rPr>
              <a:t>	</a:t>
            </a:r>
            <a:r>
              <a:rPr lang="tr-TR" sz="2400" dirty="0" smtClean="0">
                <a:solidFill>
                  <a:schemeClr val="tx1"/>
                </a:solidFill>
              </a:rPr>
              <a:t>veya </a:t>
            </a:r>
            <a:r>
              <a:rPr lang="tr-TR" sz="2400" dirty="0">
                <a:solidFill>
                  <a:schemeClr val="tx1"/>
                </a:solidFill>
              </a:rPr>
              <a:t>önceki 6 ay içinde bir </a:t>
            </a:r>
            <a:r>
              <a:rPr lang="tr-TR" sz="2400" dirty="0" err="1">
                <a:solidFill>
                  <a:schemeClr val="tx1"/>
                </a:solidFill>
              </a:rPr>
              <a:t>epizodla</a:t>
            </a:r>
            <a:r>
              <a:rPr lang="tr-TR" sz="2400" dirty="0">
                <a:solidFill>
                  <a:schemeClr val="tx1"/>
                </a:solidFill>
              </a:rPr>
              <a:t> birlikte 4 </a:t>
            </a:r>
            <a:r>
              <a:rPr lang="tr-TR" sz="2400" dirty="0" err="1" smtClean="0">
                <a:solidFill>
                  <a:schemeClr val="tx1"/>
                </a:solidFill>
              </a:rPr>
              <a:t>epizod</a:t>
            </a:r>
            <a:r>
              <a:rPr lang="tr-TR" sz="2400" dirty="0" smtClean="0">
                <a:solidFill>
                  <a:schemeClr val="tx1"/>
                </a:solidFill>
              </a:rPr>
              <a:t>/yıl </a:t>
            </a:r>
          </a:p>
          <a:p>
            <a:pPr marL="0" indent="0">
              <a:buNone/>
            </a:pPr>
            <a:endParaRPr lang="tr-TR" sz="2400" dirty="0">
              <a:solidFill>
                <a:srgbClr val="002060"/>
              </a:solidFill>
            </a:endParaRPr>
          </a:p>
          <a:p>
            <a:r>
              <a:rPr lang="tr-TR" sz="2400" dirty="0" err="1" smtClean="0">
                <a:solidFill>
                  <a:srgbClr val="FF0000"/>
                </a:solidFill>
              </a:rPr>
              <a:t>Efüzyonlu</a:t>
            </a:r>
            <a:r>
              <a:rPr lang="tr-TR" sz="2400" dirty="0" smtClean="0">
                <a:solidFill>
                  <a:srgbClr val="FF0000"/>
                </a:solidFill>
              </a:rPr>
              <a:t> </a:t>
            </a:r>
            <a:r>
              <a:rPr lang="tr-TR" sz="2400" dirty="0" err="1">
                <a:solidFill>
                  <a:srgbClr val="FF0000"/>
                </a:solidFill>
              </a:rPr>
              <a:t>otitis</a:t>
            </a:r>
            <a:r>
              <a:rPr lang="tr-TR" sz="2400" dirty="0">
                <a:solidFill>
                  <a:srgbClr val="FF0000"/>
                </a:solidFill>
              </a:rPr>
              <a:t> </a:t>
            </a:r>
            <a:r>
              <a:rPr lang="tr-TR" sz="2400" dirty="0" err="1">
                <a:solidFill>
                  <a:srgbClr val="FF0000"/>
                </a:solidFill>
              </a:rPr>
              <a:t>media</a:t>
            </a:r>
            <a:r>
              <a:rPr lang="tr-TR" sz="2400" dirty="0">
                <a:solidFill>
                  <a:srgbClr val="FF0000"/>
                </a:solidFill>
              </a:rPr>
              <a:t> (OME): </a:t>
            </a:r>
            <a:endParaRPr lang="tr-TR" sz="2400" dirty="0" smtClean="0">
              <a:solidFill>
                <a:srgbClr val="FF0000"/>
              </a:solidFill>
            </a:endParaRPr>
          </a:p>
          <a:p>
            <a:pPr marL="0" indent="0">
              <a:buNone/>
            </a:pPr>
            <a:r>
              <a:rPr lang="tr-TR" sz="2400" dirty="0">
                <a:solidFill>
                  <a:srgbClr val="FF0000"/>
                </a:solidFill>
              </a:rPr>
              <a:t>	</a:t>
            </a:r>
            <a:r>
              <a:rPr lang="tr-TR" sz="2400" dirty="0" smtClean="0">
                <a:solidFill>
                  <a:schemeClr val="tx1"/>
                </a:solidFill>
              </a:rPr>
              <a:t>Orta </a:t>
            </a:r>
            <a:r>
              <a:rPr lang="tr-TR" sz="2400" dirty="0">
                <a:solidFill>
                  <a:schemeClr val="tx1"/>
                </a:solidFill>
              </a:rPr>
              <a:t>kulakta sıvı ile birlikte orta kulağın </a:t>
            </a:r>
            <a:r>
              <a:rPr lang="tr-TR" sz="2400" dirty="0" err="1" smtClean="0">
                <a:solidFill>
                  <a:schemeClr val="tx1"/>
                </a:solidFill>
              </a:rPr>
              <a:t>enflamasyonu</a:t>
            </a:r>
            <a:r>
              <a:rPr lang="tr-TR" sz="2400" dirty="0">
                <a:solidFill>
                  <a:schemeClr val="tx1"/>
                </a:solidFill>
              </a:rPr>
              <a:t>, </a:t>
            </a:r>
            <a:endParaRPr lang="tr-TR" sz="2400" dirty="0" smtClean="0">
              <a:solidFill>
                <a:schemeClr val="tx1"/>
              </a:solidFill>
            </a:endParaRPr>
          </a:p>
          <a:p>
            <a:pPr marL="0" indent="0">
              <a:buNone/>
            </a:pPr>
            <a:r>
              <a:rPr lang="tr-TR" sz="2400" dirty="0" smtClean="0">
                <a:solidFill>
                  <a:schemeClr val="tx1"/>
                </a:solidFill>
              </a:rPr>
              <a:t>	Akut </a:t>
            </a:r>
            <a:r>
              <a:rPr lang="tr-TR" sz="2400" dirty="0">
                <a:solidFill>
                  <a:schemeClr val="tx1"/>
                </a:solidFill>
              </a:rPr>
              <a:t>enfeksiyon bulguları ve </a:t>
            </a:r>
            <a:r>
              <a:rPr lang="tr-TR" sz="2400" dirty="0" smtClean="0">
                <a:solidFill>
                  <a:schemeClr val="tx1"/>
                </a:solidFill>
              </a:rPr>
              <a:t>semptomlarının bulunmaması</a:t>
            </a:r>
          </a:p>
          <a:p>
            <a:pPr marL="0" indent="0">
              <a:buNone/>
            </a:pPr>
            <a:endParaRPr lang="tr-TR" sz="2400" dirty="0" smtClean="0">
              <a:solidFill>
                <a:srgbClr val="002060"/>
              </a:solidFill>
            </a:endParaRPr>
          </a:p>
          <a:p>
            <a:pPr lvl="0"/>
            <a:r>
              <a:rPr lang="tr-TR" sz="2400" dirty="0">
                <a:solidFill>
                  <a:srgbClr val="FF0000"/>
                </a:solidFill>
              </a:rPr>
              <a:t>Komplike olmayan AOM: </a:t>
            </a:r>
            <a:r>
              <a:rPr lang="tr-TR" sz="2400" dirty="0" err="1">
                <a:solidFill>
                  <a:schemeClr val="tx1"/>
                </a:solidFill>
              </a:rPr>
              <a:t>O</a:t>
            </a:r>
            <a:r>
              <a:rPr lang="tr-TR" sz="2400" dirty="0" err="1" smtClean="0">
                <a:solidFill>
                  <a:schemeClr val="tx1"/>
                </a:solidFill>
              </a:rPr>
              <a:t>toresiz</a:t>
            </a:r>
            <a:r>
              <a:rPr lang="tr-TR" sz="2400" dirty="0" smtClean="0">
                <a:solidFill>
                  <a:schemeClr val="tx1"/>
                </a:solidFill>
              </a:rPr>
              <a:t> </a:t>
            </a:r>
            <a:r>
              <a:rPr lang="tr-TR" sz="2400" dirty="0">
                <a:solidFill>
                  <a:schemeClr val="tx1"/>
                </a:solidFill>
              </a:rPr>
              <a:t>AOM</a:t>
            </a:r>
          </a:p>
          <a:p>
            <a:pPr lvl="0"/>
            <a:endParaRPr lang="tr-TR" sz="2400" dirty="0">
              <a:solidFill>
                <a:srgbClr val="002060"/>
              </a:solidFill>
            </a:endParaRPr>
          </a:p>
          <a:p>
            <a:pPr lvl="0"/>
            <a:r>
              <a:rPr lang="tr-TR" sz="2400" dirty="0">
                <a:solidFill>
                  <a:srgbClr val="FF0000"/>
                </a:solidFill>
              </a:rPr>
              <a:t>Ciddi AOM: </a:t>
            </a:r>
            <a:r>
              <a:rPr lang="tr-TR" sz="2400" dirty="0" smtClean="0">
                <a:solidFill>
                  <a:schemeClr val="tx1"/>
                </a:solidFill>
              </a:rPr>
              <a:t>Orta-ağır </a:t>
            </a:r>
            <a:r>
              <a:rPr lang="tr-TR" sz="2400" dirty="0" err="1">
                <a:solidFill>
                  <a:schemeClr val="tx1"/>
                </a:solidFill>
              </a:rPr>
              <a:t>otalji</a:t>
            </a:r>
            <a:r>
              <a:rPr lang="tr-TR" sz="2400" dirty="0">
                <a:solidFill>
                  <a:schemeClr val="tx1"/>
                </a:solidFill>
              </a:rPr>
              <a:t> </a:t>
            </a:r>
          </a:p>
          <a:p>
            <a:pPr marL="0" lvl="0" indent="0">
              <a:buNone/>
            </a:pPr>
            <a:r>
              <a:rPr lang="tr-TR" sz="2400" dirty="0">
                <a:solidFill>
                  <a:schemeClr val="tx1"/>
                </a:solidFill>
              </a:rPr>
              <a:t>		veya 39 </a:t>
            </a:r>
            <a:r>
              <a:rPr lang="tr-TR" sz="2400" baseline="30000" dirty="0" err="1">
                <a:solidFill>
                  <a:schemeClr val="tx1"/>
                </a:solidFill>
              </a:rPr>
              <a:t>o</a:t>
            </a:r>
            <a:r>
              <a:rPr lang="tr-TR" sz="2400" dirty="0" err="1">
                <a:solidFill>
                  <a:schemeClr val="tx1"/>
                </a:solidFill>
              </a:rPr>
              <a:t>C</a:t>
            </a:r>
            <a:r>
              <a:rPr lang="tr-TR" sz="2400" dirty="0">
                <a:solidFill>
                  <a:schemeClr val="tx1"/>
                </a:solidFill>
              </a:rPr>
              <a:t> </a:t>
            </a:r>
            <a:r>
              <a:rPr lang="tr-TR" sz="2400" dirty="0" smtClean="0">
                <a:solidFill>
                  <a:schemeClr val="tx1"/>
                </a:solidFill>
              </a:rPr>
              <a:t>ve üzerinde ateşle </a:t>
            </a:r>
            <a:r>
              <a:rPr lang="tr-TR" sz="2400" dirty="0">
                <a:solidFill>
                  <a:schemeClr val="tx1"/>
                </a:solidFill>
              </a:rPr>
              <a:t>birlikte olan AOM </a:t>
            </a:r>
          </a:p>
          <a:p>
            <a:pPr marL="0" indent="0">
              <a:buNone/>
            </a:pPr>
            <a:endParaRPr lang="tr-TR" sz="2400" dirty="0"/>
          </a:p>
          <a:p>
            <a:endParaRPr lang="tr-TR" dirty="0"/>
          </a:p>
        </p:txBody>
      </p:sp>
      <p:sp>
        <p:nvSpPr>
          <p:cNvPr id="5" name="Unvan 1"/>
          <p:cNvSpPr txBox="1">
            <a:spLocks/>
          </p:cNvSpPr>
          <p:nvPr/>
        </p:nvSpPr>
        <p:spPr>
          <a:xfrm>
            <a:off x="1331640" y="116632"/>
            <a:ext cx="2880320" cy="648072"/>
          </a:xfrm>
          <a:prstGeom prst="rect">
            <a:avLst/>
          </a:prstGeom>
        </p:spPr>
        <p:txBody>
          <a:bodyPr vert="horz" lIns="91440" tIns="45720" rIns="91440" bIns="45720" rtlCol="0" anchor="b">
            <a:noAutofit/>
          </a:bodyPr>
          <a:lstStyle>
            <a:lvl1pPr algn="l" defTabSz="914400" rtl="0" eaLnBrk="1" latinLnBrk="0" hangingPunct="1">
              <a:spcBef>
                <a:spcPct val="0"/>
              </a:spcBef>
              <a:buNone/>
              <a:defRPr sz="36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r>
              <a:rPr lang="tr-TR" dirty="0" smtClean="0">
                <a:solidFill>
                  <a:srgbClr val="FF0000"/>
                </a:solidFill>
              </a:rPr>
              <a:t>Tanımlar-2</a:t>
            </a:r>
            <a:endParaRPr lang="tr-TR" dirty="0">
              <a:solidFill>
                <a:srgbClr val="FF0000"/>
              </a:solidFill>
            </a:endParaRPr>
          </a:p>
        </p:txBody>
      </p:sp>
    </p:spTree>
    <p:extLst>
      <p:ext uri="{BB962C8B-B14F-4D97-AF65-F5344CB8AC3E}">
        <p14:creationId xmlns="" xmlns:p14="http://schemas.microsoft.com/office/powerpoint/2010/main" val="2923402469"/>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11560" y="1340768"/>
            <a:ext cx="8064896" cy="5040560"/>
          </a:xfrm>
        </p:spPr>
        <p:txBody>
          <a:bodyPr>
            <a:noAutofit/>
          </a:bodyPr>
          <a:lstStyle/>
          <a:p>
            <a:pPr marL="0" lvl="1" indent="0" algn="just">
              <a:buNone/>
            </a:pPr>
            <a:endParaRPr lang="tr-TR" sz="2400" dirty="0" smtClean="0">
              <a:solidFill>
                <a:srgbClr val="FF0000"/>
              </a:solidFill>
            </a:endParaRPr>
          </a:p>
          <a:p>
            <a:pPr marL="342900" lvl="1" indent="-342900" algn="just">
              <a:buFont typeface="Arial" pitchFamily="34" charset="0"/>
              <a:buChar char="»"/>
            </a:pPr>
            <a:r>
              <a:rPr lang="tr-TR" sz="2400" dirty="0" err="1" smtClean="0"/>
              <a:t>Klinisyen</a:t>
            </a:r>
            <a:r>
              <a:rPr lang="tr-TR" sz="2400" dirty="0" smtClean="0"/>
              <a:t>, </a:t>
            </a:r>
            <a:r>
              <a:rPr lang="tr-TR" sz="2400" dirty="0">
                <a:sym typeface="Wingdings" pitchFamily="2" charset="2"/>
              </a:rPr>
              <a:t>k</a:t>
            </a:r>
            <a:r>
              <a:rPr lang="tr-TR" sz="2400" dirty="0"/>
              <a:t>ulak zarında orta/ciddi bombeleşme ya da dış kulağa ait olmayan ve yeni başlayan kulak akıntısı varlığı ile başvuran çocukta AOM tanısını koymalıdır. </a:t>
            </a:r>
            <a:r>
              <a:rPr lang="tr-TR" sz="2400" dirty="0">
                <a:solidFill>
                  <a:srgbClr val="FF0000"/>
                </a:solidFill>
              </a:rPr>
              <a:t>(Kanıt düzeyi: B)</a:t>
            </a:r>
          </a:p>
          <a:p>
            <a:pPr algn="just"/>
            <a:endParaRPr lang="tr-TR" sz="2400" dirty="0">
              <a:solidFill>
                <a:schemeClr val="tx1"/>
              </a:solidFill>
            </a:endParaRPr>
          </a:p>
          <a:p>
            <a:pPr algn="just"/>
            <a:endParaRPr lang="tr-TR" sz="2400" dirty="0" smtClean="0">
              <a:solidFill>
                <a:schemeClr val="tx1"/>
              </a:solidFill>
            </a:endParaRPr>
          </a:p>
          <a:p>
            <a:pPr algn="just"/>
            <a:r>
              <a:rPr lang="tr-TR" sz="2400" dirty="0" err="1" smtClean="0">
                <a:solidFill>
                  <a:schemeClr val="tx1"/>
                </a:solidFill>
              </a:rPr>
              <a:t>Klinisyen</a:t>
            </a:r>
            <a:r>
              <a:rPr lang="tr-TR" sz="2400" dirty="0" smtClean="0">
                <a:solidFill>
                  <a:schemeClr val="tx1"/>
                </a:solidFill>
              </a:rPr>
              <a:t>, kulak zarında hafif bombeleşme ve yakında başlamış (48 saatten az) kulak ağrısı (konuşmayan çocuğun kulağını çekmesi, sürtmesi, tutması) veya kulak zarının yoğun </a:t>
            </a:r>
            <a:r>
              <a:rPr lang="tr-TR" sz="2400" dirty="0" err="1" smtClean="0">
                <a:solidFill>
                  <a:schemeClr val="tx1"/>
                </a:solidFill>
              </a:rPr>
              <a:t>eritemi</a:t>
            </a:r>
            <a:r>
              <a:rPr lang="tr-TR" sz="2400" dirty="0" smtClean="0">
                <a:solidFill>
                  <a:schemeClr val="tx1"/>
                </a:solidFill>
              </a:rPr>
              <a:t> ile başvuran </a:t>
            </a:r>
            <a:r>
              <a:rPr lang="tr-TR" sz="2400" dirty="0">
                <a:solidFill>
                  <a:schemeClr val="tx1"/>
                </a:solidFill>
              </a:rPr>
              <a:t>çocukta </a:t>
            </a:r>
            <a:r>
              <a:rPr lang="tr-TR" sz="2400" dirty="0" smtClean="0">
                <a:solidFill>
                  <a:schemeClr val="tx1"/>
                </a:solidFill>
              </a:rPr>
              <a:t>AOM tanısını koymalıdır. </a:t>
            </a:r>
            <a:r>
              <a:rPr lang="tr-TR" sz="2400" dirty="0">
                <a:solidFill>
                  <a:srgbClr val="FF0000"/>
                </a:solidFill>
              </a:rPr>
              <a:t>(Kanıt </a:t>
            </a:r>
            <a:r>
              <a:rPr lang="tr-TR" sz="2400" dirty="0" smtClean="0">
                <a:solidFill>
                  <a:srgbClr val="FF0000"/>
                </a:solidFill>
              </a:rPr>
              <a:t>düzeyi: C)</a:t>
            </a:r>
          </a:p>
          <a:p>
            <a:pPr algn="just"/>
            <a:endParaRPr lang="tr-TR" sz="2400" dirty="0" smtClean="0">
              <a:solidFill>
                <a:srgbClr val="FF0000"/>
              </a:solidFill>
            </a:endParaRPr>
          </a:p>
          <a:p>
            <a:pPr algn="just"/>
            <a:endParaRPr lang="tr-TR" sz="2400" dirty="0" smtClean="0">
              <a:solidFill>
                <a:srgbClr val="FF0000"/>
              </a:solidFill>
            </a:endParaRPr>
          </a:p>
          <a:p>
            <a:pPr algn="just"/>
            <a:endParaRPr lang="tr-TR" sz="2400" dirty="0" smtClean="0">
              <a:solidFill>
                <a:srgbClr val="FF0000"/>
              </a:solidFill>
            </a:endParaRPr>
          </a:p>
          <a:p>
            <a:pPr algn="just"/>
            <a:endParaRPr lang="tr-TR" sz="2400" dirty="0">
              <a:solidFill>
                <a:srgbClr val="FF0000"/>
              </a:solidFill>
            </a:endParaRPr>
          </a:p>
          <a:p>
            <a:pPr marL="0" indent="0">
              <a:buNone/>
            </a:pPr>
            <a:r>
              <a:rPr lang="tr-TR" sz="2800" dirty="0" smtClean="0">
                <a:solidFill>
                  <a:srgbClr val="002060"/>
                </a:solidFill>
              </a:rPr>
              <a:t> </a:t>
            </a:r>
            <a:endParaRPr lang="tr-TR" sz="2800" dirty="0">
              <a:solidFill>
                <a:srgbClr val="002060"/>
              </a:solidFill>
            </a:endParaRPr>
          </a:p>
        </p:txBody>
      </p:sp>
      <p:sp>
        <p:nvSpPr>
          <p:cNvPr id="5" name="Unvan 1"/>
          <p:cNvSpPr>
            <a:spLocks noGrp="1"/>
          </p:cNvSpPr>
          <p:nvPr>
            <p:ph type="title"/>
          </p:nvPr>
        </p:nvSpPr>
        <p:spPr>
          <a:xfrm>
            <a:off x="1403648" y="188640"/>
            <a:ext cx="2880320" cy="648072"/>
          </a:xfrm>
        </p:spPr>
        <p:txBody>
          <a:bodyPr>
            <a:normAutofit/>
          </a:bodyPr>
          <a:lstStyle/>
          <a:p>
            <a:r>
              <a:rPr lang="tr-TR" sz="3600" b="1" dirty="0" smtClean="0">
                <a:solidFill>
                  <a:srgbClr val="FF0000"/>
                </a:solidFill>
              </a:rPr>
              <a:t>AOM – Tanı-1</a:t>
            </a:r>
            <a:endParaRPr lang="tr-TR" sz="3600" b="1" dirty="0">
              <a:solidFill>
                <a:srgbClr val="FF0000"/>
              </a:solidFill>
            </a:endParaRPr>
          </a:p>
        </p:txBody>
      </p:sp>
    </p:spTree>
    <p:extLst>
      <p:ext uri="{BB962C8B-B14F-4D97-AF65-F5344CB8AC3E}">
        <p14:creationId xmlns="" xmlns:p14="http://schemas.microsoft.com/office/powerpoint/2010/main" val="1480142225"/>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1428736"/>
            <a:ext cx="7887820" cy="4572032"/>
          </a:xfrm>
        </p:spPr>
        <p:txBody>
          <a:bodyPr/>
          <a:lstStyle/>
          <a:p>
            <a:r>
              <a:rPr lang="tr-TR" dirty="0">
                <a:solidFill>
                  <a:schemeClr val="tx1"/>
                </a:solidFill>
              </a:rPr>
              <a:t>Akut </a:t>
            </a:r>
            <a:r>
              <a:rPr lang="tr-TR" dirty="0" err="1">
                <a:solidFill>
                  <a:schemeClr val="tx1"/>
                </a:solidFill>
              </a:rPr>
              <a:t>otitis</a:t>
            </a:r>
            <a:r>
              <a:rPr lang="tr-TR" dirty="0">
                <a:solidFill>
                  <a:schemeClr val="tx1"/>
                </a:solidFill>
              </a:rPr>
              <a:t> </a:t>
            </a:r>
            <a:r>
              <a:rPr lang="tr-TR" dirty="0" err="1">
                <a:solidFill>
                  <a:schemeClr val="tx1"/>
                </a:solidFill>
              </a:rPr>
              <a:t>medianın</a:t>
            </a:r>
            <a:r>
              <a:rPr lang="tr-TR" dirty="0">
                <a:solidFill>
                  <a:schemeClr val="tx1"/>
                </a:solidFill>
              </a:rPr>
              <a:t> tedavisi ağrının değerlendirilmesini içermelidir. </a:t>
            </a:r>
            <a:endParaRPr lang="tr-TR" dirty="0" smtClean="0">
              <a:solidFill>
                <a:schemeClr val="tx1"/>
              </a:solidFill>
            </a:endParaRPr>
          </a:p>
          <a:p>
            <a:r>
              <a:rPr lang="tr-TR" dirty="0" smtClean="0">
                <a:solidFill>
                  <a:schemeClr val="tx1"/>
                </a:solidFill>
              </a:rPr>
              <a:t>Ağrı </a:t>
            </a:r>
            <a:r>
              <a:rPr lang="tr-TR" dirty="0">
                <a:solidFill>
                  <a:schemeClr val="tx1"/>
                </a:solidFill>
              </a:rPr>
              <a:t>varsa, </a:t>
            </a:r>
            <a:r>
              <a:rPr lang="tr-TR" dirty="0" err="1">
                <a:solidFill>
                  <a:schemeClr val="tx1"/>
                </a:solidFill>
              </a:rPr>
              <a:t>klinisyen</a:t>
            </a:r>
            <a:r>
              <a:rPr lang="tr-TR" dirty="0">
                <a:solidFill>
                  <a:schemeClr val="tx1"/>
                </a:solidFill>
              </a:rPr>
              <a:t> ağrıyı azaltmak için tedavi </a:t>
            </a:r>
            <a:r>
              <a:rPr lang="tr-TR" dirty="0" smtClean="0">
                <a:solidFill>
                  <a:schemeClr val="tx1"/>
                </a:solidFill>
              </a:rPr>
              <a:t>önermelidir. </a:t>
            </a:r>
            <a:r>
              <a:rPr lang="tr-TR" dirty="0">
                <a:solidFill>
                  <a:srgbClr val="FF0000"/>
                </a:solidFill>
              </a:rPr>
              <a:t>(Kanıt </a:t>
            </a:r>
            <a:r>
              <a:rPr lang="tr-TR" dirty="0" smtClean="0">
                <a:solidFill>
                  <a:srgbClr val="FF0000"/>
                </a:solidFill>
              </a:rPr>
              <a:t>düzeyi: B )</a:t>
            </a:r>
          </a:p>
          <a:p>
            <a:pPr algn="just"/>
            <a:endParaRPr lang="tr-TR" dirty="0" smtClean="0">
              <a:solidFill>
                <a:srgbClr val="002060"/>
              </a:solidFill>
            </a:endParaRPr>
          </a:p>
          <a:p>
            <a:pPr algn="just"/>
            <a:r>
              <a:rPr lang="tr-TR" dirty="0" err="1" smtClean="0">
                <a:solidFill>
                  <a:schemeClr val="tx1"/>
                </a:solidFill>
              </a:rPr>
              <a:t>Asetaminofen</a:t>
            </a:r>
            <a:r>
              <a:rPr lang="tr-TR" dirty="0" smtClean="0">
                <a:solidFill>
                  <a:schemeClr val="tx1"/>
                </a:solidFill>
              </a:rPr>
              <a:t> ve </a:t>
            </a:r>
            <a:r>
              <a:rPr lang="tr-TR" dirty="0" err="1" smtClean="0">
                <a:solidFill>
                  <a:schemeClr val="tx1"/>
                </a:solidFill>
              </a:rPr>
              <a:t>ibuprofen</a:t>
            </a:r>
            <a:r>
              <a:rPr lang="tr-TR" dirty="0" smtClean="0">
                <a:solidFill>
                  <a:schemeClr val="tx1"/>
                </a:solidFill>
              </a:rPr>
              <a:t> kullanımı önerilir.</a:t>
            </a:r>
            <a:endParaRPr lang="tr-TR" dirty="0">
              <a:solidFill>
                <a:schemeClr val="tx1"/>
              </a:solidFill>
            </a:endParaRPr>
          </a:p>
          <a:p>
            <a:pPr algn="just"/>
            <a:endParaRPr lang="tr-TR" dirty="0">
              <a:solidFill>
                <a:srgbClr val="002060"/>
              </a:solidFill>
            </a:endParaRPr>
          </a:p>
        </p:txBody>
      </p:sp>
      <p:sp>
        <p:nvSpPr>
          <p:cNvPr id="4" name="Unvan 1"/>
          <p:cNvSpPr txBox="1">
            <a:spLocks/>
          </p:cNvSpPr>
          <p:nvPr/>
        </p:nvSpPr>
        <p:spPr>
          <a:xfrm>
            <a:off x="1403648" y="188640"/>
            <a:ext cx="2880320" cy="648072"/>
          </a:xfrm>
          <a:prstGeom prst="rect">
            <a:avLst/>
          </a:prstGeom>
        </p:spPr>
        <p:txBody>
          <a:bodyPr vert="horz" lIns="91440" tIns="45720" rIns="91440" bIns="45720" rtlCol="0" anchor="b">
            <a:normAutofit/>
          </a:bodyPr>
          <a:lstStyle>
            <a:lvl1pPr algn="l" defTabSz="914400" rtl="0" eaLnBrk="1" latinLnBrk="0" hangingPunct="1">
              <a:spcBef>
                <a:spcPct val="0"/>
              </a:spcBef>
              <a:buNone/>
              <a:defRPr sz="36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r>
              <a:rPr lang="tr-TR" dirty="0" smtClean="0">
                <a:solidFill>
                  <a:srgbClr val="FF0000"/>
                </a:solidFill>
              </a:rPr>
              <a:t>AOM – Tanı-2</a:t>
            </a:r>
            <a:endParaRPr lang="tr-TR" dirty="0">
              <a:solidFill>
                <a:srgbClr val="FF0000"/>
              </a:solidFill>
            </a:endParaRPr>
          </a:p>
        </p:txBody>
      </p:sp>
    </p:spTree>
    <p:extLst>
      <p:ext uri="{BB962C8B-B14F-4D97-AF65-F5344CB8AC3E}">
        <p14:creationId xmlns="" xmlns:p14="http://schemas.microsoft.com/office/powerpoint/2010/main" val="1103166395"/>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dirty="0" smtClean="0">
                <a:solidFill>
                  <a:srgbClr val="FF0000"/>
                </a:solidFill>
              </a:rPr>
              <a:t>AOM- </a:t>
            </a:r>
            <a:r>
              <a:rPr lang="tr-TR" sz="3600" b="1" dirty="0" smtClean="0">
                <a:solidFill>
                  <a:srgbClr val="FF0000"/>
                </a:solidFill>
              </a:rPr>
              <a:t>Antibiyotik Tedavisi-1</a:t>
            </a:r>
            <a:endParaRPr lang="tr-TR" sz="3600" b="1" dirty="0">
              <a:solidFill>
                <a:srgbClr val="FF0000"/>
              </a:solidFill>
            </a:endParaRPr>
          </a:p>
        </p:txBody>
      </p:sp>
      <p:sp>
        <p:nvSpPr>
          <p:cNvPr id="3" name="İçerik Yer Tutucusu 2"/>
          <p:cNvSpPr>
            <a:spLocks noGrp="1"/>
          </p:cNvSpPr>
          <p:nvPr>
            <p:ph idx="1"/>
          </p:nvPr>
        </p:nvSpPr>
        <p:spPr>
          <a:xfrm>
            <a:off x="500034" y="1449650"/>
            <a:ext cx="8643966" cy="3836738"/>
          </a:xfrm>
        </p:spPr>
        <p:txBody>
          <a:bodyPr/>
          <a:lstStyle/>
          <a:p>
            <a:r>
              <a:rPr lang="tr-TR" b="1" dirty="0" smtClean="0">
                <a:solidFill>
                  <a:srgbClr val="FF0000"/>
                </a:solidFill>
              </a:rPr>
              <a:t>Ciddi AOM tedavisi: </a:t>
            </a:r>
          </a:p>
          <a:p>
            <a:endParaRPr lang="tr-TR" b="1" dirty="0" smtClean="0">
              <a:solidFill>
                <a:srgbClr val="FF0000"/>
              </a:solidFill>
            </a:endParaRPr>
          </a:p>
          <a:p>
            <a:pPr marL="0" indent="0" algn="just">
              <a:buNone/>
            </a:pPr>
            <a:r>
              <a:rPr lang="tr-TR" dirty="0" err="1" smtClean="0">
                <a:solidFill>
                  <a:schemeClr val="tx1"/>
                </a:solidFill>
              </a:rPr>
              <a:t>Klinisyen</a:t>
            </a:r>
            <a:r>
              <a:rPr lang="tr-TR" dirty="0" smtClean="0">
                <a:solidFill>
                  <a:schemeClr val="tx1"/>
                </a:solidFill>
              </a:rPr>
              <a:t>, ciddi bulgu ve semptomlu </a:t>
            </a:r>
            <a:r>
              <a:rPr lang="tr-TR" dirty="0">
                <a:solidFill>
                  <a:schemeClr val="tx1"/>
                </a:solidFill>
              </a:rPr>
              <a:t>(en az 48 saat orta veya ciddi </a:t>
            </a:r>
            <a:r>
              <a:rPr lang="tr-TR" dirty="0" err="1">
                <a:solidFill>
                  <a:schemeClr val="tx1"/>
                </a:solidFill>
              </a:rPr>
              <a:t>otalji</a:t>
            </a:r>
            <a:r>
              <a:rPr lang="tr-TR" dirty="0">
                <a:solidFill>
                  <a:schemeClr val="tx1"/>
                </a:solidFill>
              </a:rPr>
              <a:t> veya </a:t>
            </a:r>
            <a:r>
              <a:rPr lang="tr-TR" dirty="0" smtClean="0">
                <a:solidFill>
                  <a:schemeClr val="tx1"/>
                </a:solidFill>
              </a:rPr>
              <a:t>39</a:t>
            </a:r>
            <a:r>
              <a:rPr lang="tr-TR" baseline="30000" dirty="0" smtClean="0">
                <a:solidFill>
                  <a:schemeClr val="tx1"/>
                </a:solidFill>
              </a:rPr>
              <a:t>o</a:t>
            </a:r>
            <a:r>
              <a:rPr lang="tr-TR" dirty="0" smtClean="0">
                <a:solidFill>
                  <a:schemeClr val="tx1"/>
                </a:solidFill>
              </a:rPr>
              <a:t>C </a:t>
            </a:r>
            <a:r>
              <a:rPr lang="tr-TR" dirty="0">
                <a:solidFill>
                  <a:schemeClr val="tx1"/>
                </a:solidFill>
              </a:rPr>
              <a:t>veya daha yüksek ateş</a:t>
            </a:r>
            <a:r>
              <a:rPr lang="tr-TR" dirty="0" smtClean="0">
                <a:solidFill>
                  <a:schemeClr val="tx1"/>
                </a:solidFill>
              </a:rPr>
              <a:t>) 6 ay ve daha büyük çocuklarda AOM için (</a:t>
            </a:r>
            <a:r>
              <a:rPr lang="tr-TR" dirty="0" err="1" smtClean="0">
                <a:solidFill>
                  <a:schemeClr val="tx1"/>
                </a:solidFill>
              </a:rPr>
              <a:t>bilateral</a:t>
            </a:r>
            <a:r>
              <a:rPr lang="tr-TR" dirty="0" smtClean="0">
                <a:solidFill>
                  <a:schemeClr val="tx1"/>
                </a:solidFill>
              </a:rPr>
              <a:t> veya </a:t>
            </a:r>
            <a:r>
              <a:rPr lang="tr-TR" dirty="0" err="1" smtClean="0">
                <a:solidFill>
                  <a:schemeClr val="tx1"/>
                </a:solidFill>
              </a:rPr>
              <a:t>unilateral</a:t>
            </a:r>
            <a:r>
              <a:rPr lang="tr-TR" dirty="0" smtClean="0">
                <a:solidFill>
                  <a:schemeClr val="tx1"/>
                </a:solidFill>
              </a:rPr>
              <a:t>) </a:t>
            </a:r>
            <a:r>
              <a:rPr lang="tr-TR" b="1" dirty="0" smtClean="0">
                <a:solidFill>
                  <a:schemeClr val="tx1"/>
                </a:solidFill>
              </a:rPr>
              <a:t>antibiyotik tedavisi vermelidir </a:t>
            </a:r>
            <a:r>
              <a:rPr lang="tr-TR" dirty="0" smtClean="0">
                <a:solidFill>
                  <a:srgbClr val="FF0000"/>
                </a:solidFill>
              </a:rPr>
              <a:t>(Kanıt düzeyi: B).</a:t>
            </a:r>
          </a:p>
        </p:txBody>
      </p:sp>
    </p:spTree>
    <p:extLst>
      <p:ext uri="{BB962C8B-B14F-4D97-AF65-F5344CB8AC3E}">
        <p14:creationId xmlns="" xmlns:p14="http://schemas.microsoft.com/office/powerpoint/2010/main" val="1149933902"/>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sz="3600" dirty="0" smtClean="0">
                <a:solidFill>
                  <a:srgbClr val="FF0000"/>
                </a:solidFill>
              </a:rPr>
              <a:t>AOM - </a:t>
            </a:r>
            <a:r>
              <a:rPr lang="tr-TR" sz="3600" dirty="0">
                <a:solidFill>
                  <a:srgbClr val="FF0000"/>
                </a:solidFill>
              </a:rPr>
              <a:t>Antibiyotik </a:t>
            </a:r>
            <a:r>
              <a:rPr lang="tr-TR" sz="3600" dirty="0" smtClean="0">
                <a:solidFill>
                  <a:srgbClr val="FF0000"/>
                </a:solidFill>
              </a:rPr>
              <a:t>Tedavisi-2</a:t>
            </a:r>
            <a:endParaRPr lang="en-US" sz="3600" dirty="0">
              <a:solidFill>
                <a:srgbClr val="FF0000"/>
              </a:solidFill>
            </a:endParaRPr>
          </a:p>
        </p:txBody>
      </p:sp>
      <p:sp>
        <p:nvSpPr>
          <p:cNvPr id="3" name="Content Placeholder 2"/>
          <p:cNvSpPr>
            <a:spLocks noGrp="1"/>
          </p:cNvSpPr>
          <p:nvPr>
            <p:ph idx="1"/>
          </p:nvPr>
        </p:nvSpPr>
        <p:spPr>
          <a:xfrm>
            <a:off x="683568" y="1196752"/>
            <a:ext cx="7755632" cy="4419600"/>
          </a:xfrm>
        </p:spPr>
        <p:txBody>
          <a:bodyPr/>
          <a:lstStyle/>
          <a:p>
            <a:pPr algn="just"/>
            <a:r>
              <a:rPr lang="tr-TR" b="1" dirty="0">
                <a:solidFill>
                  <a:srgbClr val="FF0000"/>
                </a:solidFill>
              </a:rPr>
              <a:t>Küçük çocukta </a:t>
            </a:r>
            <a:r>
              <a:rPr lang="tr-TR" b="1" dirty="0" smtClean="0">
                <a:solidFill>
                  <a:srgbClr val="FF0000"/>
                </a:solidFill>
              </a:rPr>
              <a:t>ciddi </a:t>
            </a:r>
            <a:r>
              <a:rPr lang="tr-TR" b="1" dirty="0">
                <a:solidFill>
                  <a:srgbClr val="FF0000"/>
                </a:solidFill>
              </a:rPr>
              <a:t>olmayan </a:t>
            </a:r>
            <a:r>
              <a:rPr lang="tr-TR" b="1" u="sng" dirty="0" err="1">
                <a:solidFill>
                  <a:srgbClr val="FF0000"/>
                </a:solidFill>
              </a:rPr>
              <a:t>bilateral</a:t>
            </a:r>
            <a:r>
              <a:rPr lang="tr-TR" b="1" dirty="0">
                <a:solidFill>
                  <a:srgbClr val="FF0000"/>
                </a:solidFill>
              </a:rPr>
              <a:t> AOM</a:t>
            </a:r>
            <a:r>
              <a:rPr lang="tr-TR" b="1" dirty="0" smtClean="0">
                <a:solidFill>
                  <a:srgbClr val="FF0000"/>
                </a:solidFill>
              </a:rPr>
              <a:t>:</a:t>
            </a:r>
          </a:p>
          <a:p>
            <a:pPr marL="0" indent="0" algn="just">
              <a:buNone/>
            </a:pPr>
            <a:endParaRPr lang="tr-TR" b="1" dirty="0">
              <a:solidFill>
                <a:srgbClr val="FF0000"/>
              </a:solidFill>
            </a:endParaRPr>
          </a:p>
          <a:p>
            <a:pPr marL="0" indent="0" algn="just">
              <a:buNone/>
            </a:pPr>
            <a:r>
              <a:rPr lang="tr-TR" dirty="0" err="1" smtClean="0">
                <a:solidFill>
                  <a:schemeClr val="tx1"/>
                </a:solidFill>
              </a:rPr>
              <a:t>Klinisyen</a:t>
            </a:r>
            <a:r>
              <a:rPr lang="tr-TR" dirty="0" smtClean="0">
                <a:solidFill>
                  <a:schemeClr val="tx1"/>
                </a:solidFill>
              </a:rPr>
              <a:t>, </a:t>
            </a:r>
            <a:r>
              <a:rPr lang="tr-TR" dirty="0">
                <a:solidFill>
                  <a:schemeClr val="tx1"/>
                </a:solidFill>
              </a:rPr>
              <a:t>ciddi bulgu ve semptomları olmayan (yani 48 saatten az hafif </a:t>
            </a:r>
            <a:r>
              <a:rPr lang="tr-TR" dirty="0" err="1">
                <a:solidFill>
                  <a:schemeClr val="tx1"/>
                </a:solidFill>
              </a:rPr>
              <a:t>otalji</a:t>
            </a:r>
            <a:r>
              <a:rPr lang="tr-TR" dirty="0">
                <a:solidFill>
                  <a:schemeClr val="tx1"/>
                </a:solidFill>
              </a:rPr>
              <a:t> ve </a:t>
            </a:r>
            <a:r>
              <a:rPr lang="tr-TR" dirty="0" smtClean="0">
                <a:solidFill>
                  <a:schemeClr val="tx1"/>
                </a:solidFill>
              </a:rPr>
              <a:t>39</a:t>
            </a:r>
            <a:r>
              <a:rPr lang="tr-TR" baseline="30000" dirty="0" smtClean="0">
                <a:solidFill>
                  <a:schemeClr val="tx1"/>
                </a:solidFill>
              </a:rPr>
              <a:t>o</a:t>
            </a:r>
            <a:r>
              <a:rPr lang="tr-TR" dirty="0" smtClean="0">
                <a:solidFill>
                  <a:schemeClr val="tx1"/>
                </a:solidFill>
              </a:rPr>
              <a:t>C’den </a:t>
            </a:r>
            <a:r>
              <a:rPr lang="tr-TR" dirty="0">
                <a:solidFill>
                  <a:schemeClr val="tx1"/>
                </a:solidFill>
              </a:rPr>
              <a:t>daha düşük ateş) 6-23 ay arası çocuklarda </a:t>
            </a:r>
            <a:r>
              <a:rPr lang="tr-TR" dirty="0" err="1">
                <a:solidFill>
                  <a:schemeClr val="tx1"/>
                </a:solidFill>
              </a:rPr>
              <a:t>bilateral</a:t>
            </a:r>
            <a:r>
              <a:rPr lang="tr-TR" dirty="0">
                <a:solidFill>
                  <a:schemeClr val="tx1"/>
                </a:solidFill>
              </a:rPr>
              <a:t> AOM için</a:t>
            </a:r>
            <a:r>
              <a:rPr lang="tr-TR" b="1" dirty="0">
                <a:solidFill>
                  <a:schemeClr val="tx1"/>
                </a:solidFill>
              </a:rPr>
              <a:t> antibiyotik tedavisi </a:t>
            </a:r>
            <a:r>
              <a:rPr lang="tr-TR" b="1" dirty="0" smtClean="0">
                <a:solidFill>
                  <a:schemeClr val="tx1"/>
                </a:solidFill>
              </a:rPr>
              <a:t>vermelidir</a:t>
            </a:r>
            <a:r>
              <a:rPr lang="tr-TR" dirty="0" smtClean="0">
                <a:solidFill>
                  <a:schemeClr val="tx1"/>
                </a:solidFill>
              </a:rPr>
              <a:t> </a:t>
            </a:r>
            <a:r>
              <a:rPr lang="tr-TR" b="1" dirty="0" smtClean="0">
                <a:solidFill>
                  <a:srgbClr val="FF0000"/>
                </a:solidFill>
              </a:rPr>
              <a:t>(</a:t>
            </a:r>
            <a:r>
              <a:rPr lang="tr-TR" b="1" dirty="0">
                <a:solidFill>
                  <a:srgbClr val="FF0000"/>
                </a:solidFill>
              </a:rPr>
              <a:t>K</a:t>
            </a:r>
            <a:r>
              <a:rPr lang="tr-TR" b="1" dirty="0" smtClean="0">
                <a:solidFill>
                  <a:srgbClr val="FF0000"/>
                </a:solidFill>
              </a:rPr>
              <a:t>anıt düzeyi: B).</a:t>
            </a:r>
            <a:endParaRPr lang="tr-TR" b="1" dirty="0">
              <a:solidFill>
                <a:srgbClr val="FF0000"/>
              </a:solidFill>
            </a:endParaRPr>
          </a:p>
          <a:p>
            <a:endParaRPr lang="en-US" dirty="0">
              <a:solidFill>
                <a:srgbClr val="FF0000"/>
              </a:solidFill>
            </a:endParaRPr>
          </a:p>
        </p:txBody>
      </p:sp>
    </p:spTree>
    <p:extLst>
      <p:ext uri="{BB962C8B-B14F-4D97-AF65-F5344CB8AC3E}">
        <p14:creationId xmlns="" xmlns:p14="http://schemas.microsoft.com/office/powerpoint/2010/main" val="1956218212"/>
      </p:ext>
    </p:ext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b="1" dirty="0" smtClean="0">
                <a:solidFill>
                  <a:srgbClr val="FF0000"/>
                </a:solidFill>
              </a:rPr>
              <a:t>AOM - </a:t>
            </a:r>
            <a:r>
              <a:rPr lang="tr-TR" sz="3600" b="1" dirty="0">
                <a:solidFill>
                  <a:srgbClr val="FF0000"/>
                </a:solidFill>
              </a:rPr>
              <a:t>Antibiyotik </a:t>
            </a:r>
            <a:r>
              <a:rPr lang="tr-TR" sz="3600" b="1" dirty="0" smtClean="0">
                <a:solidFill>
                  <a:srgbClr val="FF0000"/>
                </a:solidFill>
              </a:rPr>
              <a:t>Tedavisi-3</a:t>
            </a:r>
            <a:endParaRPr lang="tr-TR" sz="3600" b="1" dirty="0">
              <a:solidFill>
                <a:srgbClr val="FF0000"/>
              </a:solidFill>
            </a:endParaRPr>
          </a:p>
        </p:txBody>
      </p:sp>
      <p:sp>
        <p:nvSpPr>
          <p:cNvPr id="3" name="İçerik Yer Tutucusu 2"/>
          <p:cNvSpPr>
            <a:spLocks noGrp="1"/>
          </p:cNvSpPr>
          <p:nvPr>
            <p:ph idx="1"/>
          </p:nvPr>
        </p:nvSpPr>
        <p:spPr>
          <a:xfrm>
            <a:off x="457200" y="1268760"/>
            <a:ext cx="8435280" cy="5184576"/>
          </a:xfrm>
        </p:spPr>
        <p:txBody>
          <a:bodyPr>
            <a:normAutofit fontScale="92500" lnSpcReduction="20000"/>
          </a:bodyPr>
          <a:lstStyle/>
          <a:p>
            <a:r>
              <a:rPr lang="tr-TR" b="1" dirty="0" smtClean="0">
                <a:solidFill>
                  <a:srgbClr val="FF0000"/>
                </a:solidFill>
              </a:rPr>
              <a:t>Küçük çocukta ciddi olmayan </a:t>
            </a:r>
            <a:r>
              <a:rPr lang="tr-TR" b="1" u="sng" dirty="0" err="1" smtClean="0">
                <a:solidFill>
                  <a:srgbClr val="FF0000"/>
                </a:solidFill>
              </a:rPr>
              <a:t>unilateral</a:t>
            </a:r>
            <a:r>
              <a:rPr lang="tr-TR" b="1" dirty="0" smtClean="0">
                <a:solidFill>
                  <a:srgbClr val="FF0000"/>
                </a:solidFill>
              </a:rPr>
              <a:t> AOM:</a:t>
            </a:r>
          </a:p>
          <a:p>
            <a:pPr lvl="0"/>
            <a:r>
              <a:rPr lang="tr-TR" b="1" dirty="0">
                <a:solidFill>
                  <a:srgbClr val="FF0000"/>
                </a:solidFill>
              </a:rPr>
              <a:t>Büyük çocukta </a:t>
            </a:r>
            <a:r>
              <a:rPr lang="tr-TR" b="1" dirty="0" smtClean="0">
                <a:solidFill>
                  <a:srgbClr val="FF0000"/>
                </a:solidFill>
              </a:rPr>
              <a:t>ciddi olmayan </a:t>
            </a:r>
            <a:r>
              <a:rPr lang="tr-TR" b="1" u="sng" dirty="0" err="1" smtClean="0">
                <a:solidFill>
                  <a:srgbClr val="FF0000"/>
                </a:solidFill>
              </a:rPr>
              <a:t>unilateral</a:t>
            </a:r>
            <a:r>
              <a:rPr lang="tr-TR" b="1" u="sng" dirty="0" smtClean="0">
                <a:solidFill>
                  <a:srgbClr val="FF0000"/>
                </a:solidFill>
              </a:rPr>
              <a:t>/</a:t>
            </a:r>
            <a:r>
              <a:rPr lang="tr-TR" b="1" u="sng" dirty="0" err="1" smtClean="0">
                <a:solidFill>
                  <a:srgbClr val="FF0000"/>
                </a:solidFill>
              </a:rPr>
              <a:t>bilateral</a:t>
            </a:r>
            <a:r>
              <a:rPr lang="tr-TR" b="1" dirty="0" smtClean="0">
                <a:solidFill>
                  <a:srgbClr val="FF0000"/>
                </a:solidFill>
              </a:rPr>
              <a:t> AOM</a:t>
            </a:r>
            <a:r>
              <a:rPr lang="tr-TR" b="1" dirty="0">
                <a:solidFill>
                  <a:srgbClr val="FF0000"/>
                </a:solidFill>
              </a:rPr>
              <a:t>:</a:t>
            </a:r>
          </a:p>
          <a:p>
            <a:pPr marL="0" indent="0">
              <a:buNone/>
            </a:pPr>
            <a:endParaRPr lang="tr-TR" b="1" dirty="0" smtClean="0">
              <a:solidFill>
                <a:srgbClr val="FF0000"/>
              </a:solidFill>
            </a:endParaRPr>
          </a:p>
          <a:p>
            <a:pPr marL="0" indent="0" algn="just">
              <a:buNone/>
            </a:pPr>
            <a:r>
              <a:rPr lang="tr-TR" sz="3000" dirty="0" err="1" smtClean="0">
                <a:solidFill>
                  <a:schemeClr val="tx1"/>
                </a:solidFill>
              </a:rPr>
              <a:t>Klinisyen</a:t>
            </a:r>
            <a:r>
              <a:rPr lang="tr-TR" sz="3000" dirty="0" smtClean="0">
                <a:solidFill>
                  <a:schemeClr val="tx1"/>
                </a:solidFill>
              </a:rPr>
              <a:t>, ciddi bulgular veya semptomları </a:t>
            </a:r>
            <a:r>
              <a:rPr lang="tr-TR" sz="3000" dirty="0">
                <a:solidFill>
                  <a:schemeClr val="tx1"/>
                </a:solidFill>
              </a:rPr>
              <a:t>olmayan </a:t>
            </a:r>
            <a:r>
              <a:rPr lang="tr-TR" sz="3000" dirty="0" smtClean="0">
                <a:solidFill>
                  <a:schemeClr val="tx1"/>
                </a:solidFill>
              </a:rPr>
              <a:t>(yani 48 </a:t>
            </a:r>
            <a:r>
              <a:rPr lang="tr-TR" sz="3000" dirty="0">
                <a:solidFill>
                  <a:schemeClr val="tx1"/>
                </a:solidFill>
              </a:rPr>
              <a:t>saatten az hafif </a:t>
            </a:r>
            <a:r>
              <a:rPr lang="tr-TR" sz="3000" dirty="0" err="1">
                <a:solidFill>
                  <a:schemeClr val="tx1"/>
                </a:solidFill>
              </a:rPr>
              <a:t>otalji</a:t>
            </a:r>
            <a:r>
              <a:rPr lang="tr-TR" sz="3000" dirty="0">
                <a:solidFill>
                  <a:schemeClr val="tx1"/>
                </a:solidFill>
              </a:rPr>
              <a:t> ve 39 </a:t>
            </a:r>
            <a:r>
              <a:rPr lang="tr-TR" sz="3000" baseline="30000" dirty="0" err="1">
                <a:solidFill>
                  <a:schemeClr val="tx1"/>
                </a:solidFill>
              </a:rPr>
              <a:t>o</a:t>
            </a:r>
            <a:r>
              <a:rPr lang="tr-TR" sz="3000" dirty="0" err="1">
                <a:solidFill>
                  <a:schemeClr val="tx1"/>
                </a:solidFill>
              </a:rPr>
              <a:t>C’den</a:t>
            </a:r>
            <a:r>
              <a:rPr lang="tr-TR" sz="3000" dirty="0">
                <a:solidFill>
                  <a:schemeClr val="tx1"/>
                </a:solidFill>
              </a:rPr>
              <a:t> daha düşük ateş) </a:t>
            </a:r>
            <a:r>
              <a:rPr lang="tr-TR" sz="3000" dirty="0" smtClean="0">
                <a:solidFill>
                  <a:schemeClr val="tx1"/>
                </a:solidFill>
              </a:rPr>
              <a:t>6-23 aylık çocuklarda </a:t>
            </a:r>
            <a:r>
              <a:rPr lang="tr-TR" sz="3000" dirty="0" err="1" smtClean="0">
                <a:solidFill>
                  <a:schemeClr val="tx1"/>
                </a:solidFill>
              </a:rPr>
              <a:t>unilateral</a:t>
            </a:r>
            <a:r>
              <a:rPr lang="tr-TR" sz="3000" dirty="0" smtClean="0">
                <a:solidFill>
                  <a:schemeClr val="tx1"/>
                </a:solidFill>
              </a:rPr>
              <a:t> AOM için ya antibiyotik tedavisi vermelidir veya ebeveynler ile birlikte karar vererek yakın takip önermelidir.</a:t>
            </a:r>
          </a:p>
          <a:p>
            <a:pPr marL="0" indent="0" algn="just">
              <a:buNone/>
            </a:pPr>
            <a:r>
              <a:rPr lang="tr-TR" sz="3000" dirty="0" smtClean="0">
                <a:solidFill>
                  <a:srgbClr val="002060"/>
                </a:solidFill>
              </a:rPr>
              <a:t> </a:t>
            </a:r>
          </a:p>
          <a:p>
            <a:pPr marL="0" indent="0" algn="just">
              <a:buNone/>
            </a:pPr>
            <a:r>
              <a:rPr lang="tr-TR" sz="3000" b="1" dirty="0" smtClean="0">
                <a:solidFill>
                  <a:srgbClr val="FF0000"/>
                </a:solidFill>
              </a:rPr>
              <a:t>Yakın takip yapılıyorsa,</a:t>
            </a:r>
            <a:r>
              <a:rPr lang="tr-TR" sz="3000" dirty="0" smtClean="0"/>
              <a:t> </a:t>
            </a:r>
            <a:r>
              <a:rPr lang="tr-TR" sz="3000" dirty="0">
                <a:solidFill>
                  <a:schemeClr val="tx1"/>
                </a:solidFill>
              </a:rPr>
              <a:t>takip sağlayacak mesafede </a:t>
            </a:r>
            <a:r>
              <a:rPr lang="tr-TR" sz="3000" dirty="0" smtClean="0">
                <a:solidFill>
                  <a:schemeClr val="tx1"/>
                </a:solidFill>
              </a:rPr>
              <a:t>olmalıdır, izlemde çocuk kötüleşir veya 48 -72 saat içinde düzelmezse </a:t>
            </a:r>
            <a:r>
              <a:rPr lang="tr-TR" sz="3000" b="1" dirty="0" smtClean="0">
                <a:solidFill>
                  <a:schemeClr val="tx1"/>
                </a:solidFill>
              </a:rPr>
              <a:t>antibiyotik tedavisi</a:t>
            </a:r>
            <a:r>
              <a:rPr lang="tr-TR" sz="3000" dirty="0" smtClean="0">
                <a:solidFill>
                  <a:schemeClr val="tx1"/>
                </a:solidFill>
              </a:rPr>
              <a:t> başlanmalıdır </a:t>
            </a:r>
            <a:r>
              <a:rPr lang="tr-TR" sz="3000" b="1" dirty="0" smtClean="0">
                <a:solidFill>
                  <a:srgbClr val="FF0000"/>
                </a:solidFill>
              </a:rPr>
              <a:t>(Kanıt düzeyi : B).</a:t>
            </a:r>
          </a:p>
          <a:p>
            <a:pPr marL="0" indent="0">
              <a:buNone/>
            </a:pPr>
            <a:endParaRPr lang="tr-TR" dirty="0"/>
          </a:p>
        </p:txBody>
      </p:sp>
    </p:spTree>
    <p:extLst>
      <p:ext uri="{BB962C8B-B14F-4D97-AF65-F5344CB8AC3E}">
        <p14:creationId xmlns="" xmlns:p14="http://schemas.microsoft.com/office/powerpoint/2010/main" val="689275749"/>
      </p:ext>
    </p:ext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smtClean="0">
                <a:solidFill>
                  <a:srgbClr val="FF0000"/>
                </a:solidFill>
              </a:rPr>
              <a:t>Hangi Antibiyotik?-1</a:t>
            </a:r>
            <a:endParaRPr lang="tr-TR" sz="3600" b="1" dirty="0">
              <a:solidFill>
                <a:srgbClr val="FF0000"/>
              </a:solidFill>
            </a:endParaRPr>
          </a:p>
        </p:txBody>
      </p:sp>
      <p:sp>
        <p:nvSpPr>
          <p:cNvPr id="3" name="İçerik Yer Tutucusu 2"/>
          <p:cNvSpPr>
            <a:spLocks noGrp="1"/>
          </p:cNvSpPr>
          <p:nvPr>
            <p:ph idx="1"/>
          </p:nvPr>
        </p:nvSpPr>
        <p:spPr>
          <a:xfrm>
            <a:off x="827584" y="1268760"/>
            <a:ext cx="8208912" cy="4348485"/>
          </a:xfrm>
        </p:spPr>
        <p:txBody>
          <a:bodyPr>
            <a:normAutofit fontScale="92500" lnSpcReduction="20000"/>
          </a:bodyPr>
          <a:lstStyle/>
          <a:p>
            <a:pPr>
              <a:buNone/>
            </a:pPr>
            <a:endParaRPr lang="tr-TR" sz="2800" dirty="0" smtClean="0">
              <a:solidFill>
                <a:srgbClr val="002060"/>
              </a:solidFill>
            </a:endParaRPr>
          </a:p>
          <a:p>
            <a:r>
              <a:rPr lang="tr-TR" sz="3000" dirty="0" err="1" smtClean="0">
                <a:solidFill>
                  <a:schemeClr val="tx1"/>
                </a:solidFill>
              </a:rPr>
              <a:t>Klinisyen</a:t>
            </a:r>
            <a:r>
              <a:rPr lang="tr-TR" sz="3000" dirty="0" smtClean="0">
                <a:solidFill>
                  <a:schemeClr val="tx1"/>
                </a:solidFill>
              </a:rPr>
              <a:t>,</a:t>
            </a:r>
            <a:r>
              <a:rPr lang="tr-TR" sz="3000" dirty="0" smtClean="0">
                <a:solidFill>
                  <a:srgbClr val="002060"/>
                </a:solidFill>
              </a:rPr>
              <a:t> </a:t>
            </a:r>
            <a:r>
              <a:rPr lang="tr-TR" sz="3000" b="1" dirty="0">
                <a:solidFill>
                  <a:srgbClr val="FF0000"/>
                </a:solidFill>
              </a:rPr>
              <a:t>antibiyotik </a:t>
            </a:r>
            <a:r>
              <a:rPr lang="tr-TR" sz="3000" b="1" dirty="0" smtClean="0">
                <a:solidFill>
                  <a:srgbClr val="FF0000"/>
                </a:solidFill>
              </a:rPr>
              <a:t>tedavisi kararını </a:t>
            </a:r>
            <a:r>
              <a:rPr lang="tr-TR" sz="3000" dirty="0" smtClean="0">
                <a:solidFill>
                  <a:schemeClr val="tx1"/>
                </a:solidFill>
              </a:rPr>
              <a:t>verdiğinde;</a:t>
            </a:r>
            <a:endParaRPr lang="tr-TR" sz="3000" dirty="0">
              <a:solidFill>
                <a:schemeClr val="tx1"/>
              </a:solidFill>
            </a:endParaRPr>
          </a:p>
          <a:p>
            <a:pPr marL="0" indent="0">
              <a:buNone/>
            </a:pPr>
            <a:endParaRPr lang="tr-TR" sz="3000" dirty="0" smtClean="0">
              <a:solidFill>
                <a:srgbClr val="002060"/>
              </a:solidFill>
            </a:endParaRPr>
          </a:p>
          <a:p>
            <a:r>
              <a:rPr lang="tr-TR" sz="3000" dirty="0" smtClean="0">
                <a:solidFill>
                  <a:schemeClr val="tx1"/>
                </a:solidFill>
              </a:rPr>
              <a:t>Çocuk son 30 gün içinde </a:t>
            </a:r>
            <a:r>
              <a:rPr lang="tr-TR" sz="3000" dirty="0" err="1" smtClean="0">
                <a:solidFill>
                  <a:schemeClr val="tx1"/>
                </a:solidFill>
              </a:rPr>
              <a:t>amoksisilin</a:t>
            </a:r>
            <a:r>
              <a:rPr lang="tr-TR" sz="3000" dirty="0" smtClean="0">
                <a:solidFill>
                  <a:schemeClr val="tx1"/>
                </a:solidFill>
              </a:rPr>
              <a:t> almamışsa,</a:t>
            </a:r>
          </a:p>
          <a:p>
            <a:pPr marL="0" indent="0">
              <a:buNone/>
            </a:pPr>
            <a:endParaRPr lang="tr-TR" sz="3000" dirty="0" smtClean="0">
              <a:solidFill>
                <a:srgbClr val="002060"/>
              </a:solidFill>
            </a:endParaRPr>
          </a:p>
          <a:p>
            <a:r>
              <a:rPr lang="tr-TR" sz="3000" b="1" u="sng" dirty="0" smtClean="0">
                <a:solidFill>
                  <a:schemeClr val="tx1"/>
                </a:solidFill>
              </a:rPr>
              <a:t>veya </a:t>
            </a:r>
            <a:r>
              <a:rPr lang="tr-TR" sz="3000" dirty="0" smtClean="0">
                <a:solidFill>
                  <a:schemeClr val="tx1"/>
                </a:solidFill>
              </a:rPr>
              <a:t>çocukta aynı zamanda </a:t>
            </a:r>
            <a:r>
              <a:rPr lang="tr-TR" sz="3000" dirty="0" err="1" smtClean="0">
                <a:solidFill>
                  <a:schemeClr val="tx1"/>
                </a:solidFill>
              </a:rPr>
              <a:t>pürülan</a:t>
            </a:r>
            <a:r>
              <a:rPr lang="tr-TR" sz="3000" dirty="0" smtClean="0">
                <a:solidFill>
                  <a:schemeClr val="tx1"/>
                </a:solidFill>
              </a:rPr>
              <a:t> </a:t>
            </a:r>
            <a:r>
              <a:rPr lang="tr-TR" sz="3000" dirty="0" err="1" smtClean="0">
                <a:solidFill>
                  <a:schemeClr val="tx1"/>
                </a:solidFill>
              </a:rPr>
              <a:t>konjunktivit</a:t>
            </a:r>
            <a:r>
              <a:rPr lang="tr-TR" sz="3000" dirty="0" smtClean="0">
                <a:solidFill>
                  <a:schemeClr val="tx1"/>
                </a:solidFill>
              </a:rPr>
              <a:t> yoksa, (</a:t>
            </a:r>
            <a:r>
              <a:rPr lang="tr-TR" sz="3000" dirty="0" err="1" smtClean="0">
                <a:solidFill>
                  <a:schemeClr val="tx1"/>
                </a:solidFill>
              </a:rPr>
              <a:t>pürülan</a:t>
            </a:r>
            <a:r>
              <a:rPr lang="tr-TR" sz="3000" dirty="0" smtClean="0">
                <a:solidFill>
                  <a:schemeClr val="tx1"/>
                </a:solidFill>
              </a:rPr>
              <a:t> </a:t>
            </a:r>
            <a:r>
              <a:rPr lang="tr-TR" sz="3000" dirty="0" err="1" smtClean="0">
                <a:solidFill>
                  <a:schemeClr val="tx1"/>
                </a:solidFill>
              </a:rPr>
              <a:t>konjunktivit+otit</a:t>
            </a:r>
            <a:r>
              <a:rPr lang="tr-TR" sz="3000" dirty="0" smtClean="0">
                <a:solidFill>
                  <a:schemeClr val="tx1"/>
                </a:solidFill>
              </a:rPr>
              <a:t> varsa H. </a:t>
            </a:r>
            <a:r>
              <a:rPr lang="tr-TR" sz="3000" dirty="0" err="1" smtClean="0">
                <a:solidFill>
                  <a:schemeClr val="tx1"/>
                </a:solidFill>
              </a:rPr>
              <a:t>influenza</a:t>
            </a:r>
            <a:r>
              <a:rPr lang="tr-TR" sz="3000" dirty="0" smtClean="0">
                <a:solidFill>
                  <a:schemeClr val="tx1"/>
                </a:solidFill>
              </a:rPr>
              <a:t>)</a:t>
            </a:r>
          </a:p>
          <a:p>
            <a:endParaRPr lang="tr-TR" sz="3000" dirty="0" smtClean="0">
              <a:solidFill>
                <a:srgbClr val="002060"/>
              </a:solidFill>
            </a:endParaRPr>
          </a:p>
          <a:p>
            <a:r>
              <a:rPr lang="tr-TR" sz="3000" b="1" u="sng" dirty="0" smtClean="0">
                <a:solidFill>
                  <a:schemeClr val="tx1"/>
                </a:solidFill>
              </a:rPr>
              <a:t>veya</a:t>
            </a:r>
            <a:r>
              <a:rPr lang="tr-TR" sz="3000" dirty="0" smtClean="0">
                <a:solidFill>
                  <a:schemeClr val="tx1"/>
                </a:solidFill>
              </a:rPr>
              <a:t> çocukta penisilin </a:t>
            </a:r>
            <a:r>
              <a:rPr lang="tr-TR" sz="3000" dirty="0" err="1" smtClean="0">
                <a:solidFill>
                  <a:schemeClr val="tx1"/>
                </a:solidFill>
              </a:rPr>
              <a:t>allerjisi</a:t>
            </a:r>
            <a:r>
              <a:rPr lang="tr-TR" sz="3000" dirty="0" smtClean="0">
                <a:solidFill>
                  <a:schemeClr val="tx1"/>
                </a:solidFill>
              </a:rPr>
              <a:t> yoksa AOM için </a:t>
            </a:r>
            <a:r>
              <a:rPr lang="tr-TR" sz="3000" b="1" dirty="0" err="1" smtClean="0">
                <a:solidFill>
                  <a:srgbClr val="FF0000"/>
                </a:solidFill>
              </a:rPr>
              <a:t>amoksisilin</a:t>
            </a:r>
            <a:r>
              <a:rPr lang="tr-TR" sz="3000" dirty="0" smtClean="0"/>
              <a:t> </a:t>
            </a:r>
            <a:r>
              <a:rPr lang="tr-TR" sz="3000" dirty="0" smtClean="0">
                <a:solidFill>
                  <a:schemeClr val="tx1"/>
                </a:solidFill>
              </a:rPr>
              <a:t>vermelidir </a:t>
            </a:r>
            <a:r>
              <a:rPr lang="tr-TR" sz="3000" b="1" dirty="0" smtClean="0">
                <a:solidFill>
                  <a:srgbClr val="FF0000"/>
                </a:solidFill>
              </a:rPr>
              <a:t>(Kanıt düzeyi: B).</a:t>
            </a:r>
          </a:p>
          <a:p>
            <a:endParaRPr lang="tr-TR" sz="2800" dirty="0">
              <a:solidFill>
                <a:srgbClr val="FF0000"/>
              </a:solidFill>
            </a:endParaRPr>
          </a:p>
        </p:txBody>
      </p:sp>
    </p:spTree>
    <p:extLst>
      <p:ext uri="{BB962C8B-B14F-4D97-AF65-F5344CB8AC3E}">
        <p14:creationId xmlns="" xmlns:p14="http://schemas.microsoft.com/office/powerpoint/2010/main" val="3489847315"/>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dirty="0">
                <a:solidFill>
                  <a:srgbClr val="FF0000"/>
                </a:solidFill>
              </a:rPr>
              <a:t>Hangi Antibiyotik</a:t>
            </a:r>
            <a:r>
              <a:rPr lang="tr-TR" sz="3600" dirty="0" smtClean="0">
                <a:solidFill>
                  <a:srgbClr val="FF0000"/>
                </a:solidFill>
              </a:rPr>
              <a:t>?-2</a:t>
            </a:r>
            <a:endParaRPr lang="tr-TR" sz="3600" dirty="0">
              <a:solidFill>
                <a:srgbClr val="FF0000"/>
              </a:solidFill>
            </a:endParaRPr>
          </a:p>
        </p:txBody>
      </p:sp>
      <p:sp>
        <p:nvSpPr>
          <p:cNvPr id="3" name="İçerik Yer Tutucusu 2"/>
          <p:cNvSpPr>
            <a:spLocks noGrp="1"/>
          </p:cNvSpPr>
          <p:nvPr>
            <p:ph idx="1"/>
          </p:nvPr>
        </p:nvSpPr>
        <p:spPr>
          <a:xfrm>
            <a:off x="971600" y="1412776"/>
            <a:ext cx="7467600" cy="4419600"/>
          </a:xfrm>
        </p:spPr>
        <p:txBody>
          <a:bodyPr>
            <a:normAutofit lnSpcReduction="10000"/>
          </a:bodyPr>
          <a:lstStyle/>
          <a:p>
            <a:r>
              <a:rPr lang="tr-TR" sz="2800" dirty="0" err="1" smtClean="0">
                <a:solidFill>
                  <a:schemeClr val="tx1"/>
                </a:solidFill>
              </a:rPr>
              <a:t>Klinisyen</a:t>
            </a:r>
            <a:r>
              <a:rPr lang="tr-TR" sz="2800" dirty="0" smtClean="0">
                <a:solidFill>
                  <a:schemeClr val="tx1"/>
                </a:solidFill>
              </a:rPr>
              <a:t>,</a:t>
            </a:r>
            <a:r>
              <a:rPr lang="tr-TR" sz="2800" dirty="0" smtClean="0">
                <a:solidFill>
                  <a:srgbClr val="002060"/>
                </a:solidFill>
              </a:rPr>
              <a:t> </a:t>
            </a:r>
            <a:r>
              <a:rPr lang="tr-TR" sz="2800" b="1" dirty="0" smtClean="0">
                <a:solidFill>
                  <a:srgbClr val="FF0000"/>
                </a:solidFill>
              </a:rPr>
              <a:t>antibiyotik tedavi kararı </a:t>
            </a:r>
            <a:r>
              <a:rPr lang="tr-TR" sz="2800" dirty="0" smtClean="0">
                <a:solidFill>
                  <a:schemeClr val="tx1"/>
                </a:solidFill>
              </a:rPr>
              <a:t>verdiğinde;</a:t>
            </a:r>
          </a:p>
          <a:p>
            <a:endParaRPr lang="tr-TR" sz="2800" dirty="0" smtClean="0">
              <a:solidFill>
                <a:srgbClr val="002060"/>
              </a:solidFill>
            </a:endParaRPr>
          </a:p>
          <a:p>
            <a:r>
              <a:rPr lang="tr-TR" sz="2800" dirty="0" smtClean="0">
                <a:solidFill>
                  <a:schemeClr val="tx1"/>
                </a:solidFill>
              </a:rPr>
              <a:t>çocuk son 30 gün içinde </a:t>
            </a:r>
            <a:r>
              <a:rPr lang="tr-TR" sz="2800" dirty="0" err="1" smtClean="0">
                <a:solidFill>
                  <a:schemeClr val="tx1"/>
                </a:solidFill>
              </a:rPr>
              <a:t>amoksisilin</a:t>
            </a:r>
            <a:r>
              <a:rPr lang="tr-TR" sz="2800" dirty="0" smtClean="0">
                <a:solidFill>
                  <a:schemeClr val="tx1"/>
                </a:solidFill>
              </a:rPr>
              <a:t> almışsa,</a:t>
            </a:r>
          </a:p>
          <a:p>
            <a:endParaRPr lang="tr-TR" sz="2800" dirty="0" smtClean="0">
              <a:solidFill>
                <a:srgbClr val="002060"/>
              </a:solidFill>
            </a:endParaRPr>
          </a:p>
          <a:p>
            <a:r>
              <a:rPr lang="tr-TR" sz="2800" dirty="0" smtClean="0">
                <a:solidFill>
                  <a:schemeClr val="tx1"/>
                </a:solidFill>
              </a:rPr>
              <a:t>veya aynı anda </a:t>
            </a:r>
            <a:r>
              <a:rPr lang="tr-TR" sz="2800" dirty="0" err="1" smtClean="0">
                <a:solidFill>
                  <a:schemeClr val="tx1"/>
                </a:solidFill>
              </a:rPr>
              <a:t>pürülan</a:t>
            </a:r>
            <a:r>
              <a:rPr lang="tr-TR" sz="2800" dirty="0" smtClean="0">
                <a:solidFill>
                  <a:schemeClr val="tx1"/>
                </a:solidFill>
              </a:rPr>
              <a:t> </a:t>
            </a:r>
            <a:r>
              <a:rPr lang="tr-TR" sz="2800" dirty="0" err="1" smtClean="0">
                <a:solidFill>
                  <a:schemeClr val="tx1"/>
                </a:solidFill>
              </a:rPr>
              <a:t>konjunktivit</a:t>
            </a:r>
            <a:r>
              <a:rPr lang="tr-TR" sz="2800" dirty="0" smtClean="0">
                <a:solidFill>
                  <a:schemeClr val="tx1"/>
                </a:solidFill>
              </a:rPr>
              <a:t> varsa,</a:t>
            </a:r>
          </a:p>
          <a:p>
            <a:endParaRPr lang="tr-TR" sz="2800" dirty="0" smtClean="0">
              <a:solidFill>
                <a:srgbClr val="002060"/>
              </a:solidFill>
            </a:endParaRPr>
          </a:p>
          <a:p>
            <a:r>
              <a:rPr lang="tr-TR" sz="2800" dirty="0" smtClean="0">
                <a:solidFill>
                  <a:schemeClr val="tx1"/>
                </a:solidFill>
              </a:rPr>
              <a:t>veya </a:t>
            </a:r>
            <a:r>
              <a:rPr lang="tr-TR" sz="2800" dirty="0" err="1" smtClean="0">
                <a:solidFill>
                  <a:schemeClr val="tx1"/>
                </a:solidFill>
              </a:rPr>
              <a:t>amoksisiline</a:t>
            </a:r>
            <a:r>
              <a:rPr lang="tr-TR" sz="2800" dirty="0" smtClean="0">
                <a:solidFill>
                  <a:schemeClr val="tx1"/>
                </a:solidFill>
              </a:rPr>
              <a:t> cevap vermeyen tekrarlayan AOM öyküsü varsa, </a:t>
            </a:r>
            <a:r>
              <a:rPr lang="el-GR" sz="2800" b="1" dirty="0" smtClean="0">
                <a:solidFill>
                  <a:srgbClr val="FF0000"/>
                </a:solidFill>
              </a:rPr>
              <a:t>β</a:t>
            </a:r>
            <a:r>
              <a:rPr lang="tr-TR" sz="2800" b="1" dirty="0" smtClean="0">
                <a:solidFill>
                  <a:srgbClr val="FF0000"/>
                </a:solidFill>
              </a:rPr>
              <a:t>-</a:t>
            </a:r>
            <a:r>
              <a:rPr lang="tr-TR" sz="2800" b="1" dirty="0" err="1" smtClean="0">
                <a:solidFill>
                  <a:srgbClr val="FF0000"/>
                </a:solidFill>
              </a:rPr>
              <a:t>laktamaz</a:t>
            </a:r>
            <a:r>
              <a:rPr lang="tr-TR" sz="2800" b="1" dirty="0" smtClean="0">
                <a:solidFill>
                  <a:srgbClr val="FF0000"/>
                </a:solidFill>
              </a:rPr>
              <a:t> içeren antibiyotik</a:t>
            </a:r>
            <a:r>
              <a:rPr lang="tr-TR" sz="2800" dirty="0" smtClean="0"/>
              <a:t> </a:t>
            </a:r>
            <a:r>
              <a:rPr lang="tr-TR" sz="2800" dirty="0" smtClean="0">
                <a:solidFill>
                  <a:schemeClr val="tx1"/>
                </a:solidFill>
              </a:rPr>
              <a:t>vermelidir </a:t>
            </a:r>
            <a:r>
              <a:rPr lang="tr-TR" sz="2800" b="1" dirty="0" smtClean="0">
                <a:solidFill>
                  <a:srgbClr val="FF0000"/>
                </a:solidFill>
              </a:rPr>
              <a:t>(Kanıt kalitesi: C).</a:t>
            </a:r>
          </a:p>
        </p:txBody>
      </p:sp>
    </p:spTree>
    <p:extLst>
      <p:ext uri="{BB962C8B-B14F-4D97-AF65-F5344CB8AC3E}">
        <p14:creationId xmlns="" xmlns:p14="http://schemas.microsoft.com/office/powerpoint/2010/main" val="2622449465"/>
      </p:ext>
    </p:ext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cstate="print"/>
          <a:srcRect t="6828"/>
          <a:stretch/>
        </p:blipFill>
        <p:spPr>
          <a:xfrm>
            <a:off x="418713" y="1504950"/>
            <a:ext cx="8552003" cy="5188562"/>
          </a:xfrm>
          <a:prstGeom prst="rect">
            <a:avLst/>
          </a:prstGeom>
        </p:spPr>
      </p:pic>
      <p:sp>
        <p:nvSpPr>
          <p:cNvPr id="3" name="2 Dikey Kaydırma"/>
          <p:cNvSpPr/>
          <p:nvPr/>
        </p:nvSpPr>
        <p:spPr>
          <a:xfrm>
            <a:off x="2483768" y="2852936"/>
            <a:ext cx="5760640" cy="1728192"/>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err="1" smtClean="0"/>
              <a:t>Amoksisilin</a:t>
            </a:r>
            <a:r>
              <a:rPr lang="tr-TR" sz="2800" b="1" dirty="0" smtClean="0"/>
              <a:t>/ </a:t>
            </a:r>
            <a:r>
              <a:rPr lang="tr-TR" sz="2800" b="1" dirty="0" err="1" smtClean="0"/>
              <a:t>klavulanat</a:t>
            </a:r>
            <a:r>
              <a:rPr lang="tr-TR" sz="2800" b="1" dirty="0" smtClean="0"/>
              <a:t> = 14 / 1</a:t>
            </a:r>
          </a:p>
          <a:p>
            <a:pPr algn="ctr"/>
            <a:r>
              <a:rPr lang="tr-TR" sz="2800" b="1" dirty="0" smtClean="0"/>
              <a:t>(ES 600/42.9) </a:t>
            </a:r>
            <a:endParaRPr lang="tr-TR" sz="2800" b="1" dirty="0"/>
          </a:p>
        </p:txBody>
      </p:sp>
      <p:sp>
        <p:nvSpPr>
          <p:cNvPr id="4" name="Metin kutusu 3"/>
          <p:cNvSpPr txBox="1"/>
          <p:nvPr/>
        </p:nvSpPr>
        <p:spPr>
          <a:xfrm>
            <a:off x="394890" y="981730"/>
            <a:ext cx="8575826" cy="523220"/>
          </a:xfrm>
          <a:prstGeom prst="rect">
            <a:avLst/>
          </a:prstGeom>
          <a:noFill/>
        </p:spPr>
        <p:txBody>
          <a:bodyPr wrap="square" rtlCol="0">
            <a:spAutoFit/>
          </a:bodyPr>
          <a:lstStyle/>
          <a:p>
            <a:r>
              <a:rPr lang="tr-TR" sz="1400" b="1" dirty="0" err="1" smtClean="0"/>
              <a:t>Table</a:t>
            </a:r>
            <a:r>
              <a:rPr lang="tr-TR" sz="1400" b="1" dirty="0" smtClean="0"/>
              <a:t>: </a:t>
            </a:r>
            <a:r>
              <a:rPr lang="tr-TR" sz="1400" b="1" dirty="0" err="1" smtClean="0"/>
              <a:t>Recommended</a:t>
            </a:r>
            <a:r>
              <a:rPr lang="tr-TR" sz="1400" b="1" dirty="0" smtClean="0"/>
              <a:t> </a:t>
            </a:r>
            <a:r>
              <a:rPr lang="tr-TR" sz="1400" b="1" dirty="0" err="1" smtClean="0"/>
              <a:t>Antibiotics</a:t>
            </a:r>
            <a:r>
              <a:rPr lang="tr-TR" sz="1400" b="1" dirty="0" smtClean="0"/>
              <a:t> </a:t>
            </a:r>
            <a:r>
              <a:rPr lang="tr-TR" sz="1400" b="1" dirty="0" err="1" smtClean="0"/>
              <a:t>for</a:t>
            </a:r>
            <a:r>
              <a:rPr lang="tr-TR" sz="1400" b="1" dirty="0" smtClean="0"/>
              <a:t> (</a:t>
            </a:r>
            <a:r>
              <a:rPr lang="tr-TR" sz="1400" b="1" dirty="0" err="1" smtClean="0"/>
              <a:t>Initial</a:t>
            </a:r>
            <a:r>
              <a:rPr lang="tr-TR" sz="1400" b="1" dirty="0" smtClean="0"/>
              <a:t> </a:t>
            </a:r>
            <a:r>
              <a:rPr lang="tr-TR" sz="1400" b="1" dirty="0" err="1" smtClean="0"/>
              <a:t>or</a:t>
            </a:r>
            <a:r>
              <a:rPr lang="tr-TR" sz="1400" b="1" dirty="0" smtClean="0"/>
              <a:t> </a:t>
            </a:r>
            <a:r>
              <a:rPr lang="tr-TR" sz="1400" b="1" dirty="0" err="1" smtClean="0"/>
              <a:t>Delayed</a:t>
            </a:r>
            <a:r>
              <a:rPr lang="tr-TR" sz="1400" b="1" dirty="0" smtClean="0"/>
              <a:t>) </a:t>
            </a:r>
            <a:r>
              <a:rPr lang="tr-TR" sz="1400" b="1" dirty="0" err="1" smtClean="0"/>
              <a:t>Treatment</a:t>
            </a:r>
            <a:r>
              <a:rPr lang="tr-TR" sz="1400" b="1" dirty="0" smtClean="0"/>
              <a:t> </a:t>
            </a:r>
            <a:r>
              <a:rPr lang="tr-TR" sz="1400" b="1" dirty="0" err="1" smtClean="0"/>
              <a:t>and</a:t>
            </a:r>
            <a:r>
              <a:rPr lang="tr-TR" sz="1400" b="1" dirty="0" smtClean="0"/>
              <a:t> </a:t>
            </a:r>
            <a:r>
              <a:rPr lang="tr-TR" sz="1400" b="1" dirty="0" err="1" smtClean="0"/>
              <a:t>for</a:t>
            </a:r>
            <a:r>
              <a:rPr lang="tr-TR" sz="1400" b="1" dirty="0" smtClean="0"/>
              <a:t> </a:t>
            </a:r>
            <a:r>
              <a:rPr lang="tr-TR" sz="1400" b="1" dirty="0" err="1" smtClean="0"/>
              <a:t>Patients</a:t>
            </a:r>
            <a:r>
              <a:rPr lang="tr-TR" sz="1400" b="1" dirty="0" smtClean="0"/>
              <a:t> </a:t>
            </a:r>
            <a:r>
              <a:rPr lang="tr-TR" sz="1400" b="1" dirty="0" err="1" smtClean="0"/>
              <a:t>Who</a:t>
            </a:r>
            <a:r>
              <a:rPr lang="tr-TR" sz="1400" b="1" dirty="0" smtClean="0"/>
              <a:t> </a:t>
            </a:r>
            <a:r>
              <a:rPr lang="tr-TR" sz="1400" b="1" dirty="0" err="1" smtClean="0"/>
              <a:t>Have</a:t>
            </a:r>
            <a:r>
              <a:rPr lang="tr-TR" sz="1400" b="1" dirty="0" smtClean="0"/>
              <a:t> </a:t>
            </a:r>
            <a:r>
              <a:rPr lang="tr-TR" sz="1400" b="1" dirty="0" err="1" smtClean="0"/>
              <a:t>Faied</a:t>
            </a:r>
            <a:r>
              <a:rPr lang="tr-TR" sz="1400" b="1" dirty="0" smtClean="0"/>
              <a:t> </a:t>
            </a:r>
            <a:r>
              <a:rPr lang="tr-TR" sz="1400" b="1" dirty="0" err="1" smtClean="0"/>
              <a:t>Initial</a:t>
            </a:r>
            <a:r>
              <a:rPr lang="tr-TR" sz="1400" b="1" dirty="0" smtClean="0"/>
              <a:t> </a:t>
            </a:r>
            <a:r>
              <a:rPr lang="tr-TR" sz="1400" b="1" dirty="0" err="1" smtClean="0"/>
              <a:t>Antibiotic</a:t>
            </a:r>
            <a:r>
              <a:rPr lang="tr-TR" sz="1400" b="1" dirty="0" smtClean="0"/>
              <a:t> </a:t>
            </a:r>
            <a:r>
              <a:rPr lang="tr-TR" sz="1400" b="1" dirty="0" err="1" smtClean="0"/>
              <a:t>Treatment</a:t>
            </a:r>
            <a:endParaRPr lang="tr-TR" sz="1400" b="1" dirty="0"/>
          </a:p>
        </p:txBody>
      </p:sp>
      <p:sp>
        <p:nvSpPr>
          <p:cNvPr id="5" name="Unvan 1"/>
          <p:cNvSpPr txBox="1">
            <a:spLocks/>
          </p:cNvSpPr>
          <p:nvPr/>
        </p:nvSpPr>
        <p:spPr>
          <a:xfrm>
            <a:off x="1403648" y="188640"/>
            <a:ext cx="7239000" cy="576064"/>
          </a:xfrm>
          <a:prstGeom prst="rect">
            <a:avLst/>
          </a:prstGeom>
        </p:spPr>
        <p:txBody>
          <a:bodyPr>
            <a:normAutofit fontScale="90000" lnSpcReduction="10000"/>
          </a:bodyPr>
          <a:lstStyle>
            <a:lvl1pPr algn="ctr" defTabSz="914400" rtl="0" eaLnBrk="1" latinLnBrk="0" hangingPunct="1">
              <a:spcBef>
                <a:spcPct val="0"/>
              </a:spcBef>
              <a:buNone/>
              <a:defRPr sz="28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pPr algn="l"/>
            <a:r>
              <a:rPr lang="tr-TR" sz="3600" dirty="0" smtClean="0">
                <a:solidFill>
                  <a:srgbClr val="FF0000"/>
                </a:solidFill>
              </a:rPr>
              <a:t>Hangi Antibiyotik?-3</a:t>
            </a:r>
            <a:endParaRPr lang="tr-TR" sz="3600" dirty="0">
              <a:solidFill>
                <a:srgbClr val="FF0000"/>
              </a:solidFill>
            </a:endParaRPr>
          </a:p>
        </p:txBody>
      </p:sp>
    </p:spTree>
    <p:extLst>
      <p:ext uri="{BB962C8B-B14F-4D97-AF65-F5344CB8AC3E}">
        <p14:creationId xmlns="" xmlns:p14="http://schemas.microsoft.com/office/powerpoint/2010/main" val="192267763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03648" y="0"/>
            <a:ext cx="2674640" cy="782960"/>
          </a:xfrm>
        </p:spPr>
        <p:txBody>
          <a:bodyPr/>
          <a:lstStyle/>
          <a:p>
            <a:pPr algn="l"/>
            <a:r>
              <a:rPr lang="tr-TR" dirty="0" smtClean="0">
                <a:solidFill>
                  <a:srgbClr val="FF0000"/>
                </a:solidFill>
              </a:rPr>
              <a:t>AOM - Takip</a:t>
            </a:r>
            <a:endParaRPr lang="tr-TR" dirty="0">
              <a:solidFill>
                <a:srgbClr val="FF0000"/>
              </a:solidFill>
            </a:endParaRPr>
          </a:p>
        </p:txBody>
      </p:sp>
      <p:sp>
        <p:nvSpPr>
          <p:cNvPr id="3" name="İçerik Yer Tutucusu 2"/>
          <p:cNvSpPr>
            <a:spLocks noGrp="1"/>
          </p:cNvSpPr>
          <p:nvPr>
            <p:ph idx="1"/>
          </p:nvPr>
        </p:nvSpPr>
        <p:spPr>
          <a:xfrm>
            <a:off x="571472" y="1428736"/>
            <a:ext cx="8286808" cy="3714776"/>
          </a:xfrm>
        </p:spPr>
        <p:txBody>
          <a:bodyPr>
            <a:normAutofit/>
          </a:bodyPr>
          <a:lstStyle/>
          <a:p>
            <a:pPr algn="just"/>
            <a:r>
              <a:rPr lang="tr-TR" dirty="0" smtClean="0">
                <a:solidFill>
                  <a:schemeClr val="tx1"/>
                </a:solidFill>
              </a:rPr>
              <a:t>Eğer çocuğun ebeveyni çocuğun semptomlarının kötüleştiğini veya 48-72 saat içinde antibiyotik tedavisine cevap alınmadığını bildirir ise;</a:t>
            </a:r>
            <a:r>
              <a:rPr lang="tr-TR" dirty="0" smtClean="0"/>
              <a:t> </a:t>
            </a:r>
            <a:r>
              <a:rPr lang="tr-TR" dirty="0" err="1" smtClean="0">
                <a:solidFill>
                  <a:schemeClr val="tx1"/>
                </a:solidFill>
              </a:rPr>
              <a:t>klinisyen</a:t>
            </a:r>
            <a:r>
              <a:rPr lang="tr-TR" dirty="0" smtClean="0">
                <a:solidFill>
                  <a:schemeClr val="tx1"/>
                </a:solidFill>
              </a:rPr>
              <a:t>, </a:t>
            </a:r>
            <a:r>
              <a:rPr lang="tr-TR" dirty="0" smtClean="0">
                <a:solidFill>
                  <a:srgbClr val="FF0000"/>
                </a:solidFill>
              </a:rPr>
              <a:t>hastayı tekrar değerlendirmeli </a:t>
            </a:r>
            <a:r>
              <a:rPr lang="tr-TR" dirty="0" smtClean="0">
                <a:solidFill>
                  <a:schemeClr val="tx1"/>
                </a:solidFill>
              </a:rPr>
              <a:t>ve tedavi değişikliği gerekip gerekmediğini saptamalıdır </a:t>
            </a:r>
            <a:r>
              <a:rPr lang="tr-TR" b="1" dirty="0" smtClean="0">
                <a:solidFill>
                  <a:srgbClr val="FF0000"/>
                </a:solidFill>
              </a:rPr>
              <a:t>(Kanıt düzeyi: B).</a:t>
            </a:r>
          </a:p>
          <a:p>
            <a:endParaRPr lang="tr-TR" dirty="0"/>
          </a:p>
        </p:txBody>
      </p:sp>
    </p:spTree>
    <p:extLst>
      <p:ext uri="{BB962C8B-B14F-4D97-AF65-F5344CB8AC3E}">
        <p14:creationId xmlns="" xmlns:p14="http://schemas.microsoft.com/office/powerpoint/2010/main" val="276661780"/>
      </p:ext>
    </p:extLst>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3600" b="1" dirty="0" smtClean="0">
                <a:solidFill>
                  <a:srgbClr val="FF0000"/>
                </a:solidFill>
              </a:rPr>
              <a:t>AOM</a:t>
            </a:r>
            <a:r>
              <a:rPr lang="tr-TR" sz="3600" b="1" dirty="0" smtClean="0">
                <a:solidFill>
                  <a:srgbClr val="FF0000"/>
                </a:solidFill>
              </a:rPr>
              <a:t> -</a:t>
            </a:r>
            <a:r>
              <a:rPr lang="en-US" sz="3600" b="1" dirty="0" smtClean="0">
                <a:solidFill>
                  <a:srgbClr val="FF0000"/>
                </a:solidFill>
              </a:rPr>
              <a:t> </a:t>
            </a:r>
            <a:r>
              <a:rPr lang="en-US" sz="3600" b="1" dirty="0" err="1" smtClean="0">
                <a:solidFill>
                  <a:srgbClr val="FF0000"/>
                </a:solidFill>
              </a:rPr>
              <a:t>Tedavi</a:t>
            </a:r>
            <a:r>
              <a:rPr lang="en-US" sz="3600" b="1" dirty="0" smtClean="0">
                <a:solidFill>
                  <a:srgbClr val="FF0000"/>
                </a:solidFill>
              </a:rPr>
              <a:t> </a:t>
            </a:r>
            <a:r>
              <a:rPr lang="en-US" sz="3600" b="1" dirty="0" err="1" smtClean="0">
                <a:solidFill>
                  <a:srgbClr val="FF0000"/>
                </a:solidFill>
              </a:rPr>
              <a:t>Süresi</a:t>
            </a:r>
            <a:r>
              <a:rPr lang="en-US" sz="3600" b="1" dirty="0" smtClean="0">
                <a:solidFill>
                  <a:srgbClr val="FF0000"/>
                </a:solidFill>
              </a:rPr>
              <a:t> </a:t>
            </a:r>
            <a:endParaRPr lang="en-US" sz="3600" b="1" dirty="0">
              <a:solidFill>
                <a:srgbClr val="FF0000"/>
              </a:solidFill>
            </a:endParaRPr>
          </a:p>
        </p:txBody>
      </p:sp>
      <p:sp>
        <p:nvSpPr>
          <p:cNvPr id="3" name="Content Placeholder 2"/>
          <p:cNvSpPr>
            <a:spLocks noGrp="1"/>
          </p:cNvSpPr>
          <p:nvPr>
            <p:ph idx="1"/>
          </p:nvPr>
        </p:nvSpPr>
        <p:spPr>
          <a:xfrm>
            <a:off x="755576" y="1556792"/>
            <a:ext cx="7848872" cy="4525963"/>
          </a:xfrm>
        </p:spPr>
        <p:txBody>
          <a:bodyPr>
            <a:normAutofit/>
          </a:bodyPr>
          <a:lstStyle/>
          <a:p>
            <a:r>
              <a:rPr lang="en-US" dirty="0" smtClean="0">
                <a:solidFill>
                  <a:schemeClr val="tx1"/>
                </a:solidFill>
              </a:rPr>
              <a:t>Optimal </a:t>
            </a:r>
            <a:r>
              <a:rPr lang="en-US" dirty="0" err="1" smtClean="0">
                <a:solidFill>
                  <a:schemeClr val="tx1"/>
                </a:solidFill>
              </a:rPr>
              <a:t>tedavi</a:t>
            </a:r>
            <a:r>
              <a:rPr lang="en-US" dirty="0" smtClean="0">
                <a:solidFill>
                  <a:schemeClr val="tx1"/>
                </a:solidFill>
              </a:rPr>
              <a:t> </a:t>
            </a:r>
            <a:r>
              <a:rPr lang="en-US" dirty="0" err="1" smtClean="0">
                <a:solidFill>
                  <a:schemeClr val="tx1"/>
                </a:solidFill>
              </a:rPr>
              <a:t>süresi</a:t>
            </a:r>
            <a:r>
              <a:rPr lang="en-US" dirty="0" smtClean="0">
                <a:solidFill>
                  <a:schemeClr val="tx1"/>
                </a:solidFill>
              </a:rPr>
              <a:t>?</a:t>
            </a:r>
            <a:endParaRPr lang="tr-TR" dirty="0" smtClean="0">
              <a:solidFill>
                <a:schemeClr val="tx1"/>
              </a:solidFill>
            </a:endParaRPr>
          </a:p>
          <a:p>
            <a:endParaRPr lang="en-US" dirty="0" smtClean="0">
              <a:solidFill>
                <a:schemeClr val="tx1"/>
              </a:solidFill>
            </a:endParaRPr>
          </a:p>
          <a:p>
            <a:r>
              <a:rPr lang="en-US" dirty="0" smtClean="0">
                <a:solidFill>
                  <a:schemeClr val="tx1"/>
                </a:solidFill>
              </a:rPr>
              <a:t>&lt;</a:t>
            </a:r>
            <a:r>
              <a:rPr lang="tr-TR" dirty="0" smtClean="0">
                <a:solidFill>
                  <a:schemeClr val="tx1"/>
                </a:solidFill>
              </a:rPr>
              <a:t> </a:t>
            </a:r>
            <a:r>
              <a:rPr lang="en-US" dirty="0" smtClean="0">
                <a:solidFill>
                  <a:schemeClr val="tx1"/>
                </a:solidFill>
              </a:rPr>
              <a:t>2 </a:t>
            </a:r>
            <a:r>
              <a:rPr lang="en-US" dirty="0" err="1" smtClean="0">
                <a:solidFill>
                  <a:schemeClr val="tx1"/>
                </a:solidFill>
              </a:rPr>
              <a:t>yaş</a:t>
            </a:r>
            <a:r>
              <a:rPr lang="en-US" dirty="0" smtClean="0">
                <a:solidFill>
                  <a:schemeClr val="tx1"/>
                </a:solidFill>
              </a:rPr>
              <a:t> ve </a:t>
            </a:r>
            <a:r>
              <a:rPr lang="en-US" dirty="0" err="1" smtClean="0">
                <a:solidFill>
                  <a:schemeClr val="tx1"/>
                </a:solidFill>
              </a:rPr>
              <a:t>ciddi</a:t>
            </a:r>
            <a:r>
              <a:rPr lang="en-US" dirty="0" smtClean="0">
                <a:solidFill>
                  <a:schemeClr val="tx1"/>
                </a:solidFill>
              </a:rPr>
              <a:t> </a:t>
            </a:r>
            <a:r>
              <a:rPr lang="en-US" dirty="0" err="1" smtClean="0">
                <a:solidFill>
                  <a:schemeClr val="tx1"/>
                </a:solidFill>
              </a:rPr>
              <a:t>semptomlu</a:t>
            </a:r>
            <a:r>
              <a:rPr lang="en-US" dirty="0" smtClean="0">
                <a:solidFill>
                  <a:schemeClr val="tx1"/>
                </a:solidFill>
              </a:rPr>
              <a:t> </a:t>
            </a:r>
            <a:r>
              <a:rPr lang="en-US" dirty="0" err="1" smtClean="0">
                <a:solidFill>
                  <a:schemeClr val="tx1"/>
                </a:solidFill>
              </a:rPr>
              <a:t>çocuklarda</a:t>
            </a:r>
            <a:r>
              <a:rPr lang="en-US" dirty="0" smtClean="0">
                <a:solidFill>
                  <a:schemeClr val="tx1"/>
                </a:solidFill>
              </a:rPr>
              <a:t> 10 </a:t>
            </a:r>
            <a:r>
              <a:rPr lang="en-US" dirty="0" err="1" smtClean="0">
                <a:solidFill>
                  <a:schemeClr val="tx1"/>
                </a:solidFill>
              </a:rPr>
              <a:t>gün</a:t>
            </a:r>
            <a:endParaRPr lang="tr-TR" dirty="0" smtClean="0">
              <a:solidFill>
                <a:schemeClr val="tx1"/>
              </a:solidFill>
            </a:endParaRPr>
          </a:p>
          <a:p>
            <a:endParaRPr lang="en-US" dirty="0" smtClean="0">
              <a:solidFill>
                <a:schemeClr val="tx1"/>
              </a:solidFill>
            </a:endParaRPr>
          </a:p>
          <a:p>
            <a:r>
              <a:rPr lang="en-US" dirty="0" err="1" smtClean="0">
                <a:solidFill>
                  <a:schemeClr val="tx1"/>
                </a:solidFill>
              </a:rPr>
              <a:t>Hafif-orta</a:t>
            </a:r>
            <a:r>
              <a:rPr lang="en-US" dirty="0" smtClean="0">
                <a:solidFill>
                  <a:schemeClr val="tx1"/>
                </a:solidFill>
              </a:rPr>
              <a:t> </a:t>
            </a:r>
            <a:r>
              <a:rPr lang="en-US" dirty="0" err="1" smtClean="0">
                <a:solidFill>
                  <a:schemeClr val="tx1"/>
                </a:solidFill>
              </a:rPr>
              <a:t>AOM’li</a:t>
            </a:r>
            <a:r>
              <a:rPr lang="en-US" dirty="0" smtClean="0">
                <a:solidFill>
                  <a:schemeClr val="tx1"/>
                </a:solidFill>
              </a:rPr>
              <a:t> 2-5 </a:t>
            </a:r>
            <a:r>
              <a:rPr lang="en-US" dirty="0" err="1" smtClean="0">
                <a:solidFill>
                  <a:schemeClr val="tx1"/>
                </a:solidFill>
              </a:rPr>
              <a:t>yaş</a:t>
            </a:r>
            <a:r>
              <a:rPr lang="en-US" dirty="0" smtClean="0">
                <a:solidFill>
                  <a:schemeClr val="tx1"/>
                </a:solidFill>
              </a:rPr>
              <a:t> </a:t>
            </a:r>
            <a:r>
              <a:rPr lang="en-US" dirty="0" err="1" smtClean="0">
                <a:solidFill>
                  <a:schemeClr val="tx1"/>
                </a:solidFill>
              </a:rPr>
              <a:t>arası</a:t>
            </a:r>
            <a:r>
              <a:rPr lang="en-US" dirty="0" smtClean="0">
                <a:solidFill>
                  <a:schemeClr val="tx1"/>
                </a:solidFill>
              </a:rPr>
              <a:t> </a:t>
            </a:r>
            <a:r>
              <a:rPr lang="en-US" dirty="0" err="1" smtClean="0">
                <a:solidFill>
                  <a:schemeClr val="tx1"/>
                </a:solidFill>
              </a:rPr>
              <a:t>çocuklarda</a:t>
            </a:r>
            <a:r>
              <a:rPr lang="en-US" dirty="0" smtClean="0">
                <a:solidFill>
                  <a:schemeClr val="tx1"/>
                </a:solidFill>
              </a:rPr>
              <a:t> 7 </a:t>
            </a:r>
            <a:r>
              <a:rPr lang="en-US" dirty="0" err="1" smtClean="0">
                <a:solidFill>
                  <a:schemeClr val="tx1"/>
                </a:solidFill>
              </a:rPr>
              <a:t>gün</a:t>
            </a:r>
            <a:endParaRPr lang="tr-TR" dirty="0" smtClean="0">
              <a:solidFill>
                <a:schemeClr val="tx1"/>
              </a:solidFill>
            </a:endParaRPr>
          </a:p>
          <a:p>
            <a:endParaRPr lang="en-US" dirty="0" smtClean="0">
              <a:solidFill>
                <a:schemeClr val="tx1"/>
              </a:solidFill>
            </a:endParaRPr>
          </a:p>
          <a:p>
            <a:r>
              <a:rPr lang="en-US" dirty="0" err="1">
                <a:solidFill>
                  <a:schemeClr val="tx1"/>
                </a:solidFill>
              </a:rPr>
              <a:t>Hafif-orta</a:t>
            </a:r>
            <a:r>
              <a:rPr lang="en-US" dirty="0">
                <a:solidFill>
                  <a:schemeClr val="tx1"/>
                </a:solidFill>
              </a:rPr>
              <a:t> </a:t>
            </a:r>
            <a:r>
              <a:rPr lang="en-US" dirty="0" err="1">
                <a:solidFill>
                  <a:schemeClr val="tx1"/>
                </a:solidFill>
              </a:rPr>
              <a:t>AOM’li</a:t>
            </a:r>
            <a:r>
              <a:rPr lang="en-US" dirty="0">
                <a:solidFill>
                  <a:schemeClr val="tx1"/>
                </a:solidFill>
              </a:rPr>
              <a:t> </a:t>
            </a:r>
            <a:r>
              <a:rPr lang="en-US" dirty="0" smtClean="0">
                <a:solidFill>
                  <a:schemeClr val="tx1"/>
                </a:solidFill>
              </a:rPr>
              <a:t>6 </a:t>
            </a:r>
            <a:r>
              <a:rPr lang="en-US" dirty="0" err="1" smtClean="0">
                <a:solidFill>
                  <a:schemeClr val="tx1"/>
                </a:solidFill>
              </a:rPr>
              <a:t>yaş</a:t>
            </a:r>
            <a:r>
              <a:rPr lang="en-US" dirty="0" smtClean="0">
                <a:solidFill>
                  <a:schemeClr val="tx1"/>
                </a:solidFill>
              </a:rPr>
              <a:t> ve </a:t>
            </a:r>
            <a:r>
              <a:rPr lang="en-US" dirty="0" err="1" smtClean="0">
                <a:solidFill>
                  <a:schemeClr val="tx1"/>
                </a:solidFill>
              </a:rPr>
              <a:t>üstünde</a:t>
            </a:r>
            <a:r>
              <a:rPr lang="en-US" dirty="0" smtClean="0">
                <a:solidFill>
                  <a:schemeClr val="tx1"/>
                </a:solidFill>
              </a:rPr>
              <a:t> 5-7 </a:t>
            </a:r>
            <a:r>
              <a:rPr lang="en-US" dirty="0" err="1" smtClean="0">
                <a:solidFill>
                  <a:schemeClr val="tx1"/>
                </a:solidFill>
              </a:rPr>
              <a:t>gün</a:t>
            </a:r>
            <a:endParaRPr lang="en-US" dirty="0">
              <a:solidFill>
                <a:schemeClr val="tx1"/>
              </a:solidFill>
            </a:endParaRPr>
          </a:p>
        </p:txBody>
      </p:sp>
    </p:spTree>
    <p:extLst>
      <p:ext uri="{BB962C8B-B14F-4D97-AF65-F5344CB8AC3E}">
        <p14:creationId xmlns="" xmlns:p14="http://schemas.microsoft.com/office/powerpoint/2010/main" val="486218819"/>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611560" y="1340768"/>
            <a:ext cx="8136904" cy="4525963"/>
          </a:xfrm>
        </p:spPr>
        <p:txBody>
          <a:bodyPr>
            <a:normAutofit/>
          </a:bodyPr>
          <a:lstStyle/>
          <a:p>
            <a:pPr marL="0" indent="0">
              <a:buNone/>
            </a:pPr>
            <a:r>
              <a:rPr lang="tr-TR" u="sng" dirty="0" err="1" smtClean="0">
                <a:solidFill>
                  <a:srgbClr val="FF0000"/>
                </a:solidFill>
              </a:rPr>
              <a:t>Klinisyen</a:t>
            </a:r>
            <a:r>
              <a:rPr lang="tr-TR" u="sng" dirty="0" smtClean="0">
                <a:solidFill>
                  <a:srgbClr val="FF0000"/>
                </a:solidFill>
              </a:rPr>
              <a:t> </a:t>
            </a:r>
            <a:r>
              <a:rPr lang="tr-TR" u="sng" dirty="0">
                <a:solidFill>
                  <a:srgbClr val="FF0000"/>
                </a:solidFill>
              </a:rPr>
              <a:t>tüm </a:t>
            </a:r>
            <a:r>
              <a:rPr lang="tr-TR" u="sng" dirty="0" smtClean="0">
                <a:solidFill>
                  <a:srgbClr val="FF0000"/>
                </a:solidFill>
              </a:rPr>
              <a:t>çocuklara;</a:t>
            </a:r>
            <a:r>
              <a:rPr lang="tr-TR" u="sng" dirty="0" smtClean="0"/>
              <a:t> </a:t>
            </a:r>
          </a:p>
          <a:p>
            <a:r>
              <a:rPr lang="tr-TR" sz="2800" dirty="0" smtClean="0">
                <a:solidFill>
                  <a:schemeClr val="tx1"/>
                </a:solidFill>
              </a:rPr>
              <a:t>Aşı </a:t>
            </a:r>
            <a:r>
              <a:rPr lang="tr-TR" sz="2800" dirty="0">
                <a:solidFill>
                  <a:schemeClr val="tx1"/>
                </a:solidFill>
              </a:rPr>
              <a:t>şemasına göre </a:t>
            </a:r>
            <a:r>
              <a:rPr lang="tr-TR" sz="2800" dirty="0" err="1">
                <a:solidFill>
                  <a:schemeClr val="tx1"/>
                </a:solidFill>
              </a:rPr>
              <a:t>konjuge</a:t>
            </a:r>
            <a:r>
              <a:rPr lang="tr-TR" sz="2800" dirty="0">
                <a:solidFill>
                  <a:schemeClr val="tx1"/>
                </a:solidFill>
              </a:rPr>
              <a:t> </a:t>
            </a:r>
            <a:r>
              <a:rPr lang="tr-TR" sz="2800" dirty="0" err="1">
                <a:solidFill>
                  <a:schemeClr val="tx1"/>
                </a:solidFill>
              </a:rPr>
              <a:t>pnömokok</a:t>
            </a:r>
            <a:r>
              <a:rPr lang="tr-TR" sz="2800" dirty="0">
                <a:solidFill>
                  <a:schemeClr val="tx1"/>
                </a:solidFill>
              </a:rPr>
              <a:t> </a:t>
            </a:r>
            <a:r>
              <a:rPr lang="tr-TR" sz="2800" dirty="0" smtClean="0">
                <a:solidFill>
                  <a:schemeClr val="tx1"/>
                </a:solidFill>
              </a:rPr>
              <a:t>aşısını,</a:t>
            </a:r>
            <a:endParaRPr lang="tr-TR" sz="2800" dirty="0">
              <a:solidFill>
                <a:schemeClr val="tx1"/>
              </a:solidFill>
            </a:endParaRPr>
          </a:p>
          <a:p>
            <a:r>
              <a:rPr lang="tr-TR" sz="2800" dirty="0">
                <a:solidFill>
                  <a:schemeClr val="tx1"/>
                </a:solidFill>
              </a:rPr>
              <a:t>Yıllık </a:t>
            </a:r>
            <a:r>
              <a:rPr lang="tr-TR" sz="2800" dirty="0" err="1" smtClean="0">
                <a:solidFill>
                  <a:schemeClr val="tx1"/>
                </a:solidFill>
              </a:rPr>
              <a:t>influenza</a:t>
            </a:r>
            <a:r>
              <a:rPr lang="tr-TR" sz="2800" dirty="0" smtClean="0">
                <a:solidFill>
                  <a:schemeClr val="tx1"/>
                </a:solidFill>
              </a:rPr>
              <a:t> aşısını, </a:t>
            </a:r>
          </a:p>
          <a:p>
            <a:r>
              <a:rPr lang="tr-TR" sz="2800" dirty="0" smtClean="0">
                <a:solidFill>
                  <a:schemeClr val="tx1"/>
                </a:solidFill>
              </a:rPr>
              <a:t>En </a:t>
            </a:r>
            <a:r>
              <a:rPr lang="tr-TR" sz="2800" dirty="0">
                <a:solidFill>
                  <a:schemeClr val="tx1"/>
                </a:solidFill>
              </a:rPr>
              <a:t>az 6 ay anne sütü verilmesini </a:t>
            </a:r>
            <a:r>
              <a:rPr lang="tr-TR" sz="2800" dirty="0" smtClean="0">
                <a:solidFill>
                  <a:schemeClr val="tx1"/>
                </a:solidFill>
              </a:rPr>
              <a:t>önermelidir</a:t>
            </a:r>
            <a:r>
              <a:rPr lang="tr-TR" dirty="0" smtClean="0">
                <a:solidFill>
                  <a:schemeClr val="tx1"/>
                </a:solidFill>
              </a:rPr>
              <a:t> </a:t>
            </a:r>
            <a:r>
              <a:rPr lang="tr-TR" sz="2800" b="1" dirty="0" smtClean="0">
                <a:solidFill>
                  <a:srgbClr val="FF0000"/>
                </a:solidFill>
              </a:rPr>
              <a:t>(Kanıt </a:t>
            </a:r>
            <a:r>
              <a:rPr lang="tr-TR" sz="2800" b="1" dirty="0">
                <a:solidFill>
                  <a:srgbClr val="FF0000"/>
                </a:solidFill>
              </a:rPr>
              <a:t>kalitesi: </a:t>
            </a:r>
            <a:r>
              <a:rPr lang="tr-TR" sz="2800" b="1" dirty="0" smtClean="0">
                <a:solidFill>
                  <a:srgbClr val="FF0000"/>
                </a:solidFill>
              </a:rPr>
              <a:t>B).</a:t>
            </a:r>
            <a:endParaRPr lang="tr-TR" sz="2800" b="1" dirty="0">
              <a:solidFill>
                <a:srgbClr val="FF0000"/>
              </a:solidFill>
            </a:endParaRPr>
          </a:p>
          <a:p>
            <a:r>
              <a:rPr lang="tr-TR" sz="2800" dirty="0" err="1">
                <a:solidFill>
                  <a:schemeClr val="tx1"/>
                </a:solidFill>
              </a:rPr>
              <a:t>Klinisyen</a:t>
            </a:r>
            <a:r>
              <a:rPr lang="tr-TR" sz="2800" dirty="0">
                <a:solidFill>
                  <a:schemeClr val="tx1"/>
                </a:solidFill>
              </a:rPr>
              <a:t> sigara </a:t>
            </a:r>
            <a:r>
              <a:rPr lang="tr-TR" sz="2800" dirty="0" err="1">
                <a:solidFill>
                  <a:schemeClr val="tx1"/>
                </a:solidFill>
              </a:rPr>
              <a:t>maruziyetinden</a:t>
            </a:r>
            <a:r>
              <a:rPr lang="tr-TR" sz="2800" dirty="0">
                <a:solidFill>
                  <a:schemeClr val="tx1"/>
                </a:solidFill>
              </a:rPr>
              <a:t> kaçınmayı </a:t>
            </a:r>
            <a:r>
              <a:rPr lang="tr-TR" sz="2800" dirty="0" smtClean="0">
                <a:solidFill>
                  <a:schemeClr val="tx1"/>
                </a:solidFill>
              </a:rPr>
              <a:t>desteklemelidir </a:t>
            </a:r>
            <a:r>
              <a:rPr lang="tr-TR" sz="2800" b="1" dirty="0">
                <a:solidFill>
                  <a:srgbClr val="FF0000"/>
                </a:solidFill>
              </a:rPr>
              <a:t>(Kanıt kalitesi: </a:t>
            </a:r>
            <a:r>
              <a:rPr lang="tr-TR" sz="2800" b="1" dirty="0" smtClean="0">
                <a:solidFill>
                  <a:srgbClr val="FF0000"/>
                </a:solidFill>
              </a:rPr>
              <a:t>C).</a:t>
            </a:r>
            <a:endParaRPr lang="tr-TR" sz="2800" b="1" dirty="0">
              <a:solidFill>
                <a:srgbClr val="FF0000"/>
              </a:solidFill>
            </a:endParaRPr>
          </a:p>
          <a:p>
            <a:pPr marL="0" indent="0">
              <a:buNone/>
            </a:pPr>
            <a:endParaRPr lang="tr-TR" dirty="0" smtClean="0">
              <a:solidFill>
                <a:srgbClr val="FF0000"/>
              </a:solidFill>
            </a:endParaRPr>
          </a:p>
          <a:p>
            <a:pPr marL="0" indent="0">
              <a:buNone/>
            </a:pPr>
            <a:endParaRPr lang="tr-TR" dirty="0"/>
          </a:p>
        </p:txBody>
      </p:sp>
    </p:spTree>
    <p:extLst>
      <p:ext uri="{BB962C8B-B14F-4D97-AF65-F5344CB8AC3E}">
        <p14:creationId xmlns="" xmlns:p14="http://schemas.microsoft.com/office/powerpoint/2010/main" val="2127811124"/>
      </p:ext>
    </p:extLst>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l"/>
            <a:r>
              <a:rPr lang="tr-TR" dirty="0" err="1" smtClean="0">
                <a:solidFill>
                  <a:srgbClr val="FF0000"/>
                </a:solidFill>
              </a:rPr>
              <a:t>Reküren</a:t>
            </a:r>
            <a:r>
              <a:rPr lang="tr-TR" dirty="0" smtClean="0">
                <a:solidFill>
                  <a:srgbClr val="FF0000"/>
                </a:solidFill>
              </a:rPr>
              <a:t> AOM</a:t>
            </a:r>
            <a:endParaRPr lang="tr-TR" dirty="0">
              <a:solidFill>
                <a:srgbClr val="FF0000"/>
              </a:solidFill>
            </a:endParaRPr>
          </a:p>
        </p:txBody>
      </p:sp>
      <p:sp>
        <p:nvSpPr>
          <p:cNvPr id="3" name="İçerik Yer Tutucusu 2"/>
          <p:cNvSpPr>
            <a:spLocks noGrp="1"/>
          </p:cNvSpPr>
          <p:nvPr>
            <p:ph idx="1"/>
          </p:nvPr>
        </p:nvSpPr>
        <p:spPr/>
        <p:txBody>
          <a:bodyPr>
            <a:normAutofit/>
          </a:bodyPr>
          <a:lstStyle/>
          <a:p>
            <a:pPr algn="just"/>
            <a:r>
              <a:rPr lang="tr-TR" sz="2800" dirty="0" err="1" smtClean="0">
                <a:solidFill>
                  <a:schemeClr val="tx1"/>
                </a:solidFill>
              </a:rPr>
              <a:t>Klinisyen</a:t>
            </a:r>
            <a:r>
              <a:rPr lang="tr-TR" sz="2800" dirty="0" smtClean="0">
                <a:solidFill>
                  <a:schemeClr val="tx1"/>
                </a:solidFill>
              </a:rPr>
              <a:t>, </a:t>
            </a:r>
            <a:r>
              <a:rPr lang="tr-TR" sz="2800" dirty="0" err="1" smtClean="0">
                <a:solidFill>
                  <a:schemeClr val="tx1"/>
                </a:solidFill>
              </a:rPr>
              <a:t>reküren</a:t>
            </a:r>
            <a:r>
              <a:rPr lang="tr-TR" sz="2800" dirty="0" smtClean="0">
                <a:solidFill>
                  <a:schemeClr val="tx1"/>
                </a:solidFill>
              </a:rPr>
              <a:t> </a:t>
            </a:r>
            <a:r>
              <a:rPr lang="tr-TR" sz="2800" dirty="0" err="1" smtClean="0">
                <a:solidFill>
                  <a:schemeClr val="tx1"/>
                </a:solidFill>
              </a:rPr>
              <a:t>AOM’li</a:t>
            </a:r>
            <a:r>
              <a:rPr lang="tr-TR" sz="2800" dirty="0" smtClean="0">
                <a:solidFill>
                  <a:schemeClr val="tx1"/>
                </a:solidFill>
              </a:rPr>
              <a:t> çocukta AOM </a:t>
            </a:r>
            <a:r>
              <a:rPr lang="tr-TR" sz="2800" dirty="0" err="1" smtClean="0">
                <a:solidFill>
                  <a:schemeClr val="tx1"/>
                </a:solidFill>
              </a:rPr>
              <a:t>epizod</a:t>
            </a:r>
            <a:r>
              <a:rPr lang="tr-TR" sz="2800" dirty="0" smtClean="0">
                <a:solidFill>
                  <a:schemeClr val="tx1"/>
                </a:solidFill>
              </a:rPr>
              <a:t> sıklığını azaltmak için </a:t>
            </a:r>
            <a:r>
              <a:rPr lang="tr-TR" sz="2800" dirty="0" err="1" smtClean="0">
                <a:solidFill>
                  <a:schemeClr val="tx1"/>
                </a:solidFill>
              </a:rPr>
              <a:t>profilaktik</a:t>
            </a:r>
            <a:r>
              <a:rPr lang="tr-TR" sz="2800" dirty="0" smtClean="0">
                <a:solidFill>
                  <a:schemeClr val="tx1"/>
                </a:solidFill>
              </a:rPr>
              <a:t> antibiyotik </a:t>
            </a:r>
            <a:r>
              <a:rPr lang="tr-TR" sz="2800" b="1" u="sng" dirty="0" smtClean="0">
                <a:solidFill>
                  <a:schemeClr val="tx1"/>
                </a:solidFill>
              </a:rPr>
              <a:t>vermemelidir</a:t>
            </a:r>
            <a:r>
              <a:rPr lang="tr-TR" b="1" u="sng" dirty="0" smtClean="0">
                <a:solidFill>
                  <a:schemeClr val="tx1"/>
                </a:solidFill>
              </a:rPr>
              <a:t> </a:t>
            </a:r>
            <a:r>
              <a:rPr lang="tr-TR" sz="2800" b="1" dirty="0" smtClean="0">
                <a:solidFill>
                  <a:srgbClr val="FF0000"/>
                </a:solidFill>
              </a:rPr>
              <a:t>(Kanıt düzeyi: B).</a:t>
            </a:r>
          </a:p>
          <a:p>
            <a:pPr algn="just"/>
            <a:endParaRPr lang="tr-TR" sz="2800" dirty="0" smtClean="0"/>
          </a:p>
          <a:p>
            <a:pPr algn="just"/>
            <a:r>
              <a:rPr lang="tr-TR" sz="2800" dirty="0" err="1" smtClean="0">
                <a:solidFill>
                  <a:schemeClr val="tx1"/>
                </a:solidFill>
              </a:rPr>
              <a:t>Klinisyen</a:t>
            </a:r>
            <a:r>
              <a:rPr lang="tr-TR" sz="2800" dirty="0" smtClean="0">
                <a:solidFill>
                  <a:schemeClr val="tx1"/>
                </a:solidFill>
              </a:rPr>
              <a:t>, </a:t>
            </a:r>
            <a:r>
              <a:rPr lang="tr-TR" sz="2800" dirty="0" err="1" smtClean="0">
                <a:solidFill>
                  <a:schemeClr val="tx1"/>
                </a:solidFill>
              </a:rPr>
              <a:t>reküren</a:t>
            </a:r>
            <a:r>
              <a:rPr lang="tr-TR" sz="2800" dirty="0" smtClean="0">
                <a:solidFill>
                  <a:schemeClr val="tx1"/>
                </a:solidFill>
              </a:rPr>
              <a:t> AOM için (6 ay içinde 3 </a:t>
            </a:r>
            <a:r>
              <a:rPr lang="tr-TR" sz="2800" dirty="0" err="1" smtClean="0">
                <a:solidFill>
                  <a:schemeClr val="tx1"/>
                </a:solidFill>
              </a:rPr>
              <a:t>epizod</a:t>
            </a:r>
            <a:r>
              <a:rPr lang="tr-TR" sz="2800" dirty="0" smtClean="0">
                <a:solidFill>
                  <a:schemeClr val="tx1"/>
                </a:solidFill>
              </a:rPr>
              <a:t> veya önceki 6 ay içinde bir </a:t>
            </a:r>
            <a:r>
              <a:rPr lang="tr-TR" sz="2800" dirty="0" err="1" smtClean="0">
                <a:solidFill>
                  <a:schemeClr val="tx1"/>
                </a:solidFill>
              </a:rPr>
              <a:t>epizodla</a:t>
            </a:r>
            <a:r>
              <a:rPr lang="tr-TR" sz="2800" dirty="0" smtClean="0">
                <a:solidFill>
                  <a:schemeClr val="tx1"/>
                </a:solidFill>
              </a:rPr>
              <a:t> birlikte bir yıl içinde 4 </a:t>
            </a:r>
            <a:r>
              <a:rPr lang="tr-TR" sz="2800" dirty="0" err="1" smtClean="0">
                <a:solidFill>
                  <a:schemeClr val="tx1"/>
                </a:solidFill>
              </a:rPr>
              <a:t>epizod</a:t>
            </a:r>
            <a:r>
              <a:rPr lang="tr-TR" sz="2800" dirty="0" smtClean="0">
                <a:solidFill>
                  <a:schemeClr val="tx1"/>
                </a:solidFill>
              </a:rPr>
              <a:t>) </a:t>
            </a:r>
            <a:r>
              <a:rPr lang="tr-TR" sz="2800" b="1" u="sng" dirty="0" err="1" smtClean="0">
                <a:solidFill>
                  <a:schemeClr val="tx1"/>
                </a:solidFill>
              </a:rPr>
              <a:t>timpanostomi</a:t>
            </a:r>
            <a:r>
              <a:rPr lang="tr-TR" sz="2800" b="1" u="sng" dirty="0" smtClean="0">
                <a:solidFill>
                  <a:schemeClr val="tx1"/>
                </a:solidFill>
              </a:rPr>
              <a:t> tüpü </a:t>
            </a:r>
            <a:r>
              <a:rPr lang="tr-TR" sz="2800" dirty="0" smtClean="0">
                <a:solidFill>
                  <a:schemeClr val="tx1"/>
                </a:solidFill>
              </a:rPr>
              <a:t>önerebilir</a:t>
            </a:r>
            <a:r>
              <a:rPr lang="tr-TR" dirty="0" smtClean="0">
                <a:solidFill>
                  <a:schemeClr val="tx1"/>
                </a:solidFill>
              </a:rPr>
              <a:t> </a:t>
            </a:r>
            <a:r>
              <a:rPr lang="tr-TR" sz="2800" b="1" dirty="0" smtClean="0">
                <a:solidFill>
                  <a:srgbClr val="FF0000"/>
                </a:solidFill>
              </a:rPr>
              <a:t>(Kanıt düzeyi: B).</a:t>
            </a:r>
            <a:endParaRPr lang="tr-TR" sz="2800" b="1" dirty="0">
              <a:solidFill>
                <a:srgbClr val="FF0000"/>
              </a:solidFill>
            </a:endParaRPr>
          </a:p>
        </p:txBody>
      </p:sp>
    </p:spTree>
    <p:extLst>
      <p:ext uri="{BB962C8B-B14F-4D97-AF65-F5344CB8AC3E}">
        <p14:creationId xmlns="" xmlns:p14="http://schemas.microsoft.com/office/powerpoint/2010/main" val="4128500627"/>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smtClean="0">
                <a:solidFill>
                  <a:srgbClr val="FF0000"/>
                </a:solidFill>
              </a:rPr>
              <a:t>Erişkinde </a:t>
            </a:r>
            <a:r>
              <a:rPr lang="tr-TR" sz="3600" b="1" dirty="0" err="1" smtClean="0">
                <a:solidFill>
                  <a:srgbClr val="FF0000"/>
                </a:solidFill>
              </a:rPr>
              <a:t>Otit</a:t>
            </a:r>
            <a:endParaRPr lang="tr-TR" sz="3600" b="1" dirty="0">
              <a:solidFill>
                <a:srgbClr val="FF0000"/>
              </a:solidFill>
            </a:endParaRPr>
          </a:p>
        </p:txBody>
      </p:sp>
      <p:sp>
        <p:nvSpPr>
          <p:cNvPr id="3" name="İçerik Yer Tutucusu 2"/>
          <p:cNvSpPr>
            <a:spLocks noGrp="1"/>
          </p:cNvSpPr>
          <p:nvPr>
            <p:ph idx="1"/>
          </p:nvPr>
        </p:nvSpPr>
        <p:spPr/>
        <p:txBody>
          <a:bodyPr>
            <a:normAutofit/>
          </a:bodyPr>
          <a:lstStyle/>
          <a:p>
            <a:r>
              <a:rPr lang="tr-TR" sz="2800" dirty="0" smtClean="0">
                <a:solidFill>
                  <a:schemeClr val="tx1"/>
                </a:solidFill>
              </a:rPr>
              <a:t>Akut </a:t>
            </a:r>
            <a:r>
              <a:rPr lang="tr-TR" sz="2800" dirty="0" err="1" smtClean="0">
                <a:solidFill>
                  <a:schemeClr val="tx1"/>
                </a:solidFill>
              </a:rPr>
              <a:t>otitis</a:t>
            </a:r>
            <a:r>
              <a:rPr lang="tr-TR" sz="2800" dirty="0" smtClean="0">
                <a:solidFill>
                  <a:schemeClr val="tx1"/>
                </a:solidFill>
              </a:rPr>
              <a:t> </a:t>
            </a:r>
            <a:r>
              <a:rPr lang="tr-TR" sz="2800" dirty="0" err="1" smtClean="0">
                <a:solidFill>
                  <a:schemeClr val="tx1"/>
                </a:solidFill>
              </a:rPr>
              <a:t>media</a:t>
            </a:r>
            <a:r>
              <a:rPr lang="tr-TR" sz="2800" dirty="0" smtClean="0">
                <a:solidFill>
                  <a:schemeClr val="tx1"/>
                </a:solidFill>
              </a:rPr>
              <a:t> çocuklardakinden farklı değildir. </a:t>
            </a:r>
          </a:p>
          <a:p>
            <a:endParaRPr lang="tr-TR" sz="2800" dirty="0" smtClean="0">
              <a:solidFill>
                <a:schemeClr val="tx1"/>
              </a:solidFill>
            </a:endParaRPr>
          </a:p>
          <a:p>
            <a:r>
              <a:rPr lang="tr-TR" sz="2800" dirty="0" smtClean="0">
                <a:solidFill>
                  <a:schemeClr val="tx1"/>
                </a:solidFill>
              </a:rPr>
              <a:t>Etkenler, tanı tedavi yaklaşımı benzerdir. </a:t>
            </a:r>
          </a:p>
          <a:p>
            <a:endParaRPr lang="tr-TR" sz="2800" dirty="0">
              <a:solidFill>
                <a:schemeClr val="tx1"/>
              </a:solidFill>
            </a:endParaRPr>
          </a:p>
          <a:p>
            <a:r>
              <a:rPr lang="tr-TR" sz="2800" dirty="0" smtClean="0">
                <a:solidFill>
                  <a:schemeClr val="tx1"/>
                </a:solidFill>
              </a:rPr>
              <a:t>Sadece erişkinlerde çocuklukta geçirilen </a:t>
            </a:r>
            <a:r>
              <a:rPr lang="tr-TR" sz="2800" dirty="0" err="1" smtClean="0">
                <a:solidFill>
                  <a:schemeClr val="tx1"/>
                </a:solidFill>
              </a:rPr>
              <a:t>otit</a:t>
            </a:r>
            <a:r>
              <a:rPr lang="tr-TR" sz="2800" dirty="0" smtClean="0">
                <a:solidFill>
                  <a:schemeClr val="tx1"/>
                </a:solidFill>
              </a:rPr>
              <a:t> nedeniyle ortaya çıkan sekeller daha ön plandadır (</a:t>
            </a:r>
            <a:r>
              <a:rPr lang="tr-TR" sz="2000" dirty="0" smtClean="0">
                <a:solidFill>
                  <a:schemeClr val="tx1"/>
                </a:solidFill>
              </a:rPr>
              <a:t>İşitme kaybı, </a:t>
            </a:r>
            <a:r>
              <a:rPr lang="tr-TR" sz="2000" dirty="0" err="1" smtClean="0">
                <a:solidFill>
                  <a:schemeClr val="tx1"/>
                </a:solidFill>
              </a:rPr>
              <a:t>kolesteatom</a:t>
            </a:r>
            <a:r>
              <a:rPr lang="tr-TR" sz="2000" dirty="0" smtClean="0">
                <a:solidFill>
                  <a:schemeClr val="tx1"/>
                </a:solidFill>
              </a:rPr>
              <a:t>, </a:t>
            </a:r>
            <a:r>
              <a:rPr lang="tr-TR" sz="2000" dirty="0" err="1" smtClean="0">
                <a:solidFill>
                  <a:schemeClr val="tx1"/>
                </a:solidFill>
              </a:rPr>
              <a:t>timpanik</a:t>
            </a:r>
            <a:r>
              <a:rPr lang="tr-TR" sz="2000" dirty="0" smtClean="0">
                <a:solidFill>
                  <a:schemeClr val="tx1"/>
                </a:solidFill>
              </a:rPr>
              <a:t> </a:t>
            </a:r>
            <a:r>
              <a:rPr lang="tr-TR" sz="2000" dirty="0" err="1" smtClean="0">
                <a:solidFill>
                  <a:schemeClr val="tx1"/>
                </a:solidFill>
              </a:rPr>
              <a:t>membran</a:t>
            </a:r>
            <a:r>
              <a:rPr lang="tr-TR" sz="2000" dirty="0" smtClean="0">
                <a:solidFill>
                  <a:schemeClr val="tx1"/>
                </a:solidFill>
              </a:rPr>
              <a:t> </a:t>
            </a:r>
            <a:r>
              <a:rPr lang="tr-TR" sz="2000" dirty="0" err="1" smtClean="0">
                <a:solidFill>
                  <a:schemeClr val="tx1"/>
                </a:solidFill>
              </a:rPr>
              <a:t>perforasyonu</a:t>
            </a:r>
            <a:r>
              <a:rPr lang="tr-TR" sz="2000" dirty="0" smtClean="0">
                <a:solidFill>
                  <a:schemeClr val="tx1"/>
                </a:solidFill>
              </a:rPr>
              <a:t> vs.).</a:t>
            </a:r>
          </a:p>
          <a:p>
            <a:endParaRPr lang="tr-TR" sz="2000" dirty="0">
              <a:solidFill>
                <a:srgbClr val="002060"/>
              </a:solidFill>
            </a:endParaRPr>
          </a:p>
        </p:txBody>
      </p:sp>
      <p:sp>
        <p:nvSpPr>
          <p:cNvPr id="4" name="Metin kutusu 3"/>
          <p:cNvSpPr txBox="1"/>
          <p:nvPr/>
        </p:nvSpPr>
        <p:spPr>
          <a:xfrm>
            <a:off x="395536" y="6586840"/>
            <a:ext cx="5166286" cy="276999"/>
          </a:xfrm>
          <a:prstGeom prst="rect">
            <a:avLst/>
          </a:prstGeom>
          <a:noFill/>
        </p:spPr>
        <p:txBody>
          <a:bodyPr wrap="none" rtlCol="0">
            <a:spAutoFit/>
          </a:bodyPr>
          <a:lstStyle/>
          <a:p>
            <a:r>
              <a:rPr lang="tr-TR" sz="1200" b="1" dirty="0" err="1" smtClean="0"/>
              <a:t>Klein</a:t>
            </a:r>
            <a:r>
              <a:rPr lang="tr-TR" sz="1200" b="1" dirty="0" smtClean="0"/>
              <a:t> JO </a:t>
            </a:r>
            <a:r>
              <a:rPr lang="tr-TR" sz="1200" b="1" dirty="0" err="1" smtClean="0"/>
              <a:t>Principles</a:t>
            </a:r>
            <a:r>
              <a:rPr lang="tr-TR" sz="1200" b="1" dirty="0" smtClean="0"/>
              <a:t> </a:t>
            </a:r>
            <a:r>
              <a:rPr lang="tr-TR" sz="1200" b="1" dirty="0" err="1" smtClean="0"/>
              <a:t>and</a:t>
            </a:r>
            <a:r>
              <a:rPr lang="tr-TR" sz="1200" b="1" dirty="0" smtClean="0"/>
              <a:t> </a:t>
            </a:r>
            <a:r>
              <a:rPr lang="tr-TR" sz="1200" b="1" dirty="0" err="1" smtClean="0"/>
              <a:t>Practice</a:t>
            </a:r>
            <a:r>
              <a:rPr lang="tr-TR" sz="1200" b="1" dirty="0" smtClean="0"/>
              <a:t> of </a:t>
            </a:r>
            <a:r>
              <a:rPr lang="tr-TR" sz="1200" b="1" dirty="0" err="1" smtClean="0"/>
              <a:t>Infectious</a:t>
            </a:r>
            <a:r>
              <a:rPr lang="tr-TR" sz="1200" b="1" dirty="0" smtClean="0"/>
              <a:t> </a:t>
            </a:r>
            <a:r>
              <a:rPr lang="tr-TR" sz="1200" b="1" dirty="0" err="1" smtClean="0"/>
              <a:t>Disease</a:t>
            </a:r>
            <a:r>
              <a:rPr lang="tr-TR" sz="1200" b="1" dirty="0" smtClean="0"/>
              <a:t> (</a:t>
            </a:r>
            <a:r>
              <a:rPr lang="tr-TR" sz="1200" b="1" dirty="0" err="1" smtClean="0"/>
              <a:t>Mandell</a:t>
            </a:r>
            <a:r>
              <a:rPr lang="tr-TR" sz="1200" b="1" dirty="0" smtClean="0"/>
              <a:t>) 2015; 767-773 </a:t>
            </a:r>
            <a:endParaRPr lang="tr-TR" sz="1200" b="1" dirty="0"/>
          </a:p>
        </p:txBody>
      </p:sp>
    </p:spTree>
    <p:extLst>
      <p:ext uri="{BB962C8B-B14F-4D97-AF65-F5344CB8AC3E}">
        <p14:creationId xmlns="" xmlns:p14="http://schemas.microsoft.com/office/powerpoint/2010/main" val="3798272186"/>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195736" y="2636912"/>
            <a:ext cx="5040561" cy="1387624"/>
          </a:xfrm>
        </p:spPr>
        <p:txBody>
          <a:bodyPr>
            <a:noAutofit/>
          </a:bodyPr>
          <a:lstStyle/>
          <a:p>
            <a:r>
              <a:rPr lang="tr-TR" sz="9600" dirty="0" smtClean="0"/>
              <a:t>Sinüzit</a:t>
            </a:r>
            <a:endParaRPr lang="tr-TR" sz="9600" dirty="0"/>
          </a:p>
        </p:txBody>
      </p:sp>
    </p:spTree>
    <p:extLst>
      <p:ext uri="{BB962C8B-B14F-4D97-AF65-F5344CB8AC3E}">
        <p14:creationId xmlns="" xmlns:p14="http://schemas.microsoft.com/office/powerpoint/2010/main" val="146052940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9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3" cstate="print"/>
          <a:srcRect t="10134" b="15269"/>
          <a:stretch/>
        </p:blipFill>
        <p:spPr bwMode="auto">
          <a:xfrm>
            <a:off x="1053133" y="975741"/>
            <a:ext cx="7560840" cy="4708748"/>
          </a:xfrm>
          <a:prstGeom prst="rect">
            <a:avLst/>
          </a:prstGeom>
          <a:noFill/>
        </p:spPr>
      </p:pic>
      <p:sp>
        <p:nvSpPr>
          <p:cNvPr id="3" name="Unvan 1"/>
          <p:cNvSpPr txBox="1">
            <a:spLocks/>
          </p:cNvSpPr>
          <p:nvPr/>
        </p:nvSpPr>
        <p:spPr>
          <a:xfrm>
            <a:off x="1403648" y="277838"/>
            <a:ext cx="7239000" cy="576064"/>
          </a:xfrm>
          <a:prstGeom prst="rect">
            <a:avLst/>
          </a:prstGeom>
        </p:spPr>
        <p:txBody>
          <a:bodyPr>
            <a:normAutofit fontScale="90000" lnSpcReduction="10000"/>
          </a:bodyPr>
          <a:lstStyle>
            <a:lvl1pPr algn="ctr" defTabSz="914400" rtl="0" eaLnBrk="1" latinLnBrk="0" hangingPunct="1">
              <a:spcBef>
                <a:spcPct val="0"/>
              </a:spcBef>
              <a:buNone/>
              <a:defRPr sz="28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pPr algn="l"/>
            <a:r>
              <a:rPr lang="tr-TR" sz="3600" dirty="0" err="1" smtClean="0">
                <a:solidFill>
                  <a:srgbClr val="FF0000"/>
                </a:solidFill>
              </a:rPr>
              <a:t>Paranazal</a:t>
            </a:r>
            <a:r>
              <a:rPr lang="tr-TR" sz="3600" dirty="0" smtClean="0">
                <a:solidFill>
                  <a:srgbClr val="FF0000"/>
                </a:solidFill>
              </a:rPr>
              <a:t> Sinüs Anatomisi</a:t>
            </a:r>
            <a:endParaRPr lang="tr-TR" sz="3600" dirty="0">
              <a:solidFill>
                <a:srgbClr val="FF0000"/>
              </a:solidFill>
            </a:endParaRPr>
          </a:p>
        </p:txBody>
      </p:sp>
      <p:sp>
        <p:nvSpPr>
          <p:cNvPr id="4" name="Metin kutusu 3"/>
          <p:cNvSpPr txBox="1"/>
          <p:nvPr/>
        </p:nvSpPr>
        <p:spPr>
          <a:xfrm>
            <a:off x="1053133" y="5970385"/>
            <a:ext cx="7704856" cy="307777"/>
          </a:xfrm>
          <a:prstGeom prst="rect">
            <a:avLst/>
          </a:prstGeom>
          <a:noFill/>
        </p:spPr>
        <p:txBody>
          <a:bodyPr wrap="square" rtlCol="0">
            <a:spAutoFit/>
          </a:bodyPr>
          <a:lstStyle/>
          <a:p>
            <a:r>
              <a:rPr lang="tr-TR" sz="1400" b="1" dirty="0" err="1" smtClean="0"/>
              <a:t>Schematic</a:t>
            </a:r>
            <a:r>
              <a:rPr lang="tr-TR" sz="1400" b="1" dirty="0" smtClean="0"/>
              <a:t> </a:t>
            </a:r>
            <a:r>
              <a:rPr lang="tr-TR" sz="1400" b="1" dirty="0" err="1" smtClean="0"/>
              <a:t>drawing</a:t>
            </a:r>
            <a:r>
              <a:rPr lang="tr-TR" sz="1400" b="1" dirty="0" smtClean="0"/>
              <a:t> </a:t>
            </a:r>
            <a:r>
              <a:rPr lang="tr-TR" sz="1400" b="1" dirty="0" err="1" smtClean="0"/>
              <a:t>showing</a:t>
            </a:r>
            <a:r>
              <a:rPr lang="tr-TR" sz="1400" b="1" dirty="0" smtClean="0"/>
              <a:t> </a:t>
            </a:r>
            <a:r>
              <a:rPr lang="tr-TR" sz="1400" b="1" dirty="0" err="1" smtClean="0"/>
              <a:t>location</a:t>
            </a:r>
            <a:r>
              <a:rPr lang="tr-TR" sz="1400" b="1" dirty="0" smtClean="0"/>
              <a:t> of </a:t>
            </a:r>
            <a:r>
              <a:rPr lang="tr-TR" sz="1400" b="1" dirty="0" err="1" smtClean="0"/>
              <a:t>the</a:t>
            </a:r>
            <a:r>
              <a:rPr lang="tr-TR" sz="1400" b="1" dirty="0" smtClean="0"/>
              <a:t> </a:t>
            </a:r>
            <a:r>
              <a:rPr lang="tr-TR" sz="1400" b="1" dirty="0" err="1" smtClean="0"/>
              <a:t>frontal</a:t>
            </a:r>
            <a:r>
              <a:rPr lang="tr-TR" sz="1400" b="1" dirty="0" smtClean="0"/>
              <a:t>, </a:t>
            </a:r>
            <a:r>
              <a:rPr lang="tr-TR" sz="1400" b="1" dirty="0" err="1" smtClean="0"/>
              <a:t>ethmoid</a:t>
            </a:r>
            <a:r>
              <a:rPr lang="tr-TR" sz="1400" b="1" dirty="0" smtClean="0"/>
              <a:t>, </a:t>
            </a:r>
            <a:r>
              <a:rPr lang="tr-TR" sz="1400" b="1" dirty="0" err="1" smtClean="0"/>
              <a:t>maxillary</a:t>
            </a:r>
            <a:r>
              <a:rPr lang="tr-TR" sz="1400" b="1" dirty="0" smtClean="0"/>
              <a:t> </a:t>
            </a:r>
            <a:r>
              <a:rPr lang="tr-TR" sz="1400" b="1" dirty="0" err="1" smtClean="0"/>
              <a:t>and</a:t>
            </a:r>
            <a:r>
              <a:rPr lang="tr-TR" sz="1400" b="1" dirty="0" smtClean="0"/>
              <a:t> </a:t>
            </a:r>
            <a:r>
              <a:rPr lang="tr-TR" sz="1400" b="1" dirty="0" err="1" smtClean="0"/>
              <a:t>sphenoid</a:t>
            </a:r>
            <a:r>
              <a:rPr lang="tr-TR" sz="1400" b="1" dirty="0" smtClean="0"/>
              <a:t> </a:t>
            </a:r>
            <a:r>
              <a:rPr lang="tr-TR" sz="1400" b="1" dirty="0" err="1" smtClean="0"/>
              <a:t>sinuses</a:t>
            </a:r>
            <a:r>
              <a:rPr lang="tr-TR" sz="1400" b="1" dirty="0" smtClean="0"/>
              <a:t>.</a:t>
            </a:r>
            <a:endParaRPr lang="tr-TR" sz="1400" b="1" dirty="0"/>
          </a:p>
        </p:txBody>
      </p:sp>
    </p:spTree>
    <p:extLst>
      <p:ext uri="{BB962C8B-B14F-4D97-AF65-F5344CB8AC3E}">
        <p14:creationId xmlns="" xmlns:p14="http://schemas.microsoft.com/office/powerpoint/2010/main" val="1074721927"/>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smtClean="0">
                <a:solidFill>
                  <a:srgbClr val="FF0000"/>
                </a:solidFill>
              </a:rPr>
              <a:t>Epidemiyoloji </a:t>
            </a:r>
            <a:endParaRPr lang="tr-TR" sz="3600" b="1" dirty="0">
              <a:solidFill>
                <a:srgbClr val="FF0000"/>
              </a:solidFill>
            </a:endParaRPr>
          </a:p>
        </p:txBody>
      </p:sp>
      <p:sp>
        <p:nvSpPr>
          <p:cNvPr id="3" name="İçerik Yer Tutucusu 2"/>
          <p:cNvSpPr>
            <a:spLocks noGrp="1"/>
          </p:cNvSpPr>
          <p:nvPr>
            <p:ph idx="1"/>
          </p:nvPr>
        </p:nvSpPr>
        <p:spPr>
          <a:xfrm>
            <a:off x="611560" y="1268760"/>
            <a:ext cx="8352928" cy="5256584"/>
          </a:xfrm>
        </p:spPr>
        <p:txBody>
          <a:bodyPr>
            <a:normAutofit/>
          </a:bodyPr>
          <a:lstStyle/>
          <a:p>
            <a:r>
              <a:rPr lang="tr-TR" dirty="0" smtClean="0">
                <a:solidFill>
                  <a:schemeClr val="tx1"/>
                </a:solidFill>
              </a:rPr>
              <a:t>Akut bakteriyel sinüzit (ABS) herhangi bir yaşta olabilir.</a:t>
            </a:r>
          </a:p>
          <a:p>
            <a:endParaRPr lang="tr-TR" dirty="0" smtClean="0">
              <a:solidFill>
                <a:srgbClr val="000090"/>
              </a:solidFill>
            </a:endParaRPr>
          </a:p>
          <a:p>
            <a:r>
              <a:rPr lang="tr-TR" dirty="0" err="1" smtClean="0">
                <a:solidFill>
                  <a:schemeClr val="tx1"/>
                </a:solidFill>
              </a:rPr>
              <a:t>Predispozan</a:t>
            </a:r>
            <a:r>
              <a:rPr lang="tr-TR" dirty="0" smtClean="0">
                <a:solidFill>
                  <a:schemeClr val="tx1"/>
                </a:solidFill>
              </a:rPr>
              <a:t> faktörler</a:t>
            </a:r>
          </a:p>
          <a:p>
            <a:pPr marL="0" indent="0">
              <a:buNone/>
            </a:pPr>
            <a:endParaRPr lang="tr-TR" dirty="0" smtClean="0">
              <a:solidFill>
                <a:schemeClr val="tx1"/>
              </a:solidFill>
            </a:endParaRPr>
          </a:p>
          <a:p>
            <a:pPr lvl="1">
              <a:buFont typeface="Wingdings" charset="2"/>
              <a:buChar char="ü"/>
            </a:pPr>
            <a:r>
              <a:rPr lang="tr-TR" sz="2800" dirty="0" err="1" smtClean="0"/>
              <a:t>Viral</a:t>
            </a:r>
            <a:r>
              <a:rPr lang="tr-TR" sz="2800" dirty="0" smtClean="0"/>
              <a:t> ÜSYE (kreş veya okula giden kardeşle birlikte)</a:t>
            </a:r>
          </a:p>
          <a:p>
            <a:pPr lvl="1" algn="just">
              <a:buFont typeface="Arial" panose="020B0604020202020204" pitchFamily="34" charset="0"/>
              <a:buChar char="•"/>
            </a:pPr>
            <a:r>
              <a:rPr lang="tr-TR" sz="2000" dirty="0" smtClean="0"/>
              <a:t>Erişkinlerde </a:t>
            </a:r>
            <a:r>
              <a:rPr lang="tr-TR" sz="2000" dirty="0" err="1" smtClean="0"/>
              <a:t>viral</a:t>
            </a:r>
            <a:r>
              <a:rPr lang="tr-TR" sz="2000" dirty="0" smtClean="0"/>
              <a:t> </a:t>
            </a:r>
            <a:r>
              <a:rPr lang="tr-TR" sz="2000" dirty="0" err="1" smtClean="0"/>
              <a:t>ÜSYE’nin</a:t>
            </a:r>
            <a:r>
              <a:rPr lang="tr-TR" sz="2000" dirty="0" smtClean="0"/>
              <a:t> </a:t>
            </a:r>
            <a:r>
              <a:rPr lang="tr-TR" sz="2000" b="1" u="sng" dirty="0" smtClean="0"/>
              <a:t>% </a:t>
            </a:r>
            <a:r>
              <a:rPr lang="tr-TR" sz="2000" b="1" u="sng" dirty="0"/>
              <a:t>0.5-2</a:t>
            </a:r>
            <a:r>
              <a:rPr lang="tr-TR" sz="2000" dirty="0"/>
              <a:t>’si </a:t>
            </a:r>
            <a:r>
              <a:rPr lang="tr-TR" sz="2000" dirty="0" smtClean="0"/>
              <a:t>,</a:t>
            </a:r>
          </a:p>
          <a:p>
            <a:pPr lvl="1">
              <a:buFont typeface="Arial" panose="020B0604020202020204" pitchFamily="34" charset="0"/>
              <a:buChar char="•"/>
            </a:pPr>
            <a:r>
              <a:rPr lang="tr-TR" sz="2000" dirty="0"/>
              <a:t>Ç</a:t>
            </a:r>
            <a:r>
              <a:rPr lang="tr-TR" sz="2000" dirty="0" smtClean="0"/>
              <a:t>ocuklarda ise </a:t>
            </a:r>
            <a:r>
              <a:rPr lang="tr-TR" sz="2000" b="1" u="sng" dirty="0" smtClean="0"/>
              <a:t>% 6-13</a:t>
            </a:r>
            <a:r>
              <a:rPr lang="tr-TR" sz="2000" dirty="0" smtClean="0"/>
              <a:t>’ü akut </a:t>
            </a:r>
            <a:r>
              <a:rPr lang="tr-TR" sz="2000" dirty="0" err="1" smtClean="0"/>
              <a:t>semptomatik</a:t>
            </a:r>
            <a:r>
              <a:rPr lang="tr-TR" sz="2000" dirty="0" smtClean="0"/>
              <a:t> bakteriyel </a:t>
            </a:r>
            <a:r>
              <a:rPr lang="tr-TR" sz="2000" dirty="0"/>
              <a:t>sinüzitle </a:t>
            </a:r>
            <a:r>
              <a:rPr lang="tr-TR" sz="2000" dirty="0" smtClean="0"/>
              <a:t>komplikedir.</a:t>
            </a:r>
          </a:p>
          <a:p>
            <a:pPr lvl="1">
              <a:buFont typeface="Wingdings" charset="2"/>
              <a:buChar char="ü"/>
            </a:pPr>
            <a:r>
              <a:rPr lang="tr-TR" sz="2800" dirty="0" err="1" smtClean="0"/>
              <a:t>Allerjik</a:t>
            </a:r>
            <a:r>
              <a:rPr lang="tr-TR" sz="2800" dirty="0" smtClean="0"/>
              <a:t> </a:t>
            </a:r>
            <a:r>
              <a:rPr lang="tr-TR" sz="2800" dirty="0" err="1" smtClean="0"/>
              <a:t>rinit</a:t>
            </a:r>
            <a:endParaRPr lang="tr-TR" sz="2800" dirty="0" smtClean="0"/>
          </a:p>
          <a:p>
            <a:pPr lvl="1">
              <a:buFont typeface="Wingdings" charset="2"/>
              <a:buChar char="ü"/>
            </a:pPr>
            <a:r>
              <a:rPr lang="tr-TR" sz="2800" dirty="0" smtClean="0"/>
              <a:t>Sigara </a:t>
            </a:r>
            <a:r>
              <a:rPr lang="tr-TR" sz="2800" dirty="0" err="1" smtClean="0"/>
              <a:t>maruziyeti</a:t>
            </a:r>
            <a:endParaRPr lang="tr-TR" sz="2800" dirty="0" smtClean="0"/>
          </a:p>
        </p:txBody>
      </p:sp>
    </p:spTree>
    <p:extLst>
      <p:ext uri="{BB962C8B-B14F-4D97-AF65-F5344CB8AC3E}">
        <p14:creationId xmlns="" xmlns:p14="http://schemas.microsoft.com/office/powerpoint/2010/main" val="1254441628"/>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03648" y="188640"/>
            <a:ext cx="2304256" cy="576064"/>
          </a:xfrm>
        </p:spPr>
        <p:txBody>
          <a:bodyPr/>
          <a:lstStyle/>
          <a:p>
            <a:pPr algn="l"/>
            <a:r>
              <a:rPr lang="tr-TR" dirty="0" smtClean="0">
                <a:solidFill>
                  <a:srgbClr val="FF0000"/>
                </a:solidFill>
              </a:rPr>
              <a:t>Etiyoloji </a:t>
            </a:r>
            <a:endParaRPr lang="tr-TR" dirty="0">
              <a:solidFill>
                <a:srgbClr val="FF0000"/>
              </a:solidFill>
            </a:endParaRPr>
          </a:p>
        </p:txBody>
      </p:sp>
      <p:sp>
        <p:nvSpPr>
          <p:cNvPr id="3" name="İçerik Yer Tutucusu 2"/>
          <p:cNvSpPr>
            <a:spLocks noGrp="1"/>
          </p:cNvSpPr>
          <p:nvPr>
            <p:ph idx="1"/>
          </p:nvPr>
        </p:nvSpPr>
        <p:spPr/>
        <p:txBody>
          <a:bodyPr>
            <a:normAutofit/>
          </a:bodyPr>
          <a:lstStyle/>
          <a:p>
            <a:r>
              <a:rPr lang="tr-TR" i="1" dirty="0" err="1" smtClean="0">
                <a:solidFill>
                  <a:schemeClr val="tx1"/>
                </a:solidFill>
              </a:rPr>
              <a:t>Streptococcus</a:t>
            </a:r>
            <a:r>
              <a:rPr lang="tr-TR" i="1" dirty="0" smtClean="0">
                <a:solidFill>
                  <a:schemeClr val="tx1"/>
                </a:solidFill>
              </a:rPr>
              <a:t> </a:t>
            </a:r>
            <a:r>
              <a:rPr lang="tr-TR" i="1" dirty="0" err="1" smtClean="0">
                <a:solidFill>
                  <a:schemeClr val="tx1"/>
                </a:solidFill>
              </a:rPr>
              <a:t>pneumoniae</a:t>
            </a:r>
            <a:endParaRPr lang="tr-TR" i="1" dirty="0" smtClean="0">
              <a:solidFill>
                <a:schemeClr val="tx1"/>
              </a:solidFill>
            </a:endParaRPr>
          </a:p>
          <a:p>
            <a:endParaRPr lang="tr-TR" dirty="0" smtClean="0">
              <a:solidFill>
                <a:schemeClr val="tx1"/>
              </a:solidFill>
            </a:endParaRPr>
          </a:p>
          <a:p>
            <a:r>
              <a:rPr lang="tr-TR" i="1" dirty="0" err="1" smtClean="0">
                <a:solidFill>
                  <a:schemeClr val="tx1"/>
                </a:solidFill>
              </a:rPr>
              <a:t>Haemophilus</a:t>
            </a:r>
            <a:r>
              <a:rPr lang="tr-TR" i="1" dirty="0" smtClean="0">
                <a:solidFill>
                  <a:schemeClr val="tx1"/>
                </a:solidFill>
              </a:rPr>
              <a:t> </a:t>
            </a:r>
            <a:r>
              <a:rPr lang="tr-TR" i="1" dirty="0" err="1" smtClean="0">
                <a:solidFill>
                  <a:schemeClr val="tx1"/>
                </a:solidFill>
              </a:rPr>
              <a:t>influenzae</a:t>
            </a:r>
            <a:endParaRPr lang="tr-TR" i="1" dirty="0" smtClean="0">
              <a:solidFill>
                <a:schemeClr val="tx1"/>
              </a:solidFill>
            </a:endParaRPr>
          </a:p>
          <a:p>
            <a:endParaRPr lang="tr-TR" dirty="0" smtClean="0">
              <a:solidFill>
                <a:schemeClr val="tx1"/>
              </a:solidFill>
            </a:endParaRPr>
          </a:p>
          <a:p>
            <a:r>
              <a:rPr lang="tr-TR" i="1" dirty="0" err="1" smtClean="0">
                <a:solidFill>
                  <a:schemeClr val="tx1"/>
                </a:solidFill>
              </a:rPr>
              <a:t>Moraxella</a:t>
            </a:r>
            <a:r>
              <a:rPr lang="tr-TR" i="1" dirty="0" smtClean="0">
                <a:solidFill>
                  <a:schemeClr val="tx1"/>
                </a:solidFill>
              </a:rPr>
              <a:t> </a:t>
            </a:r>
            <a:r>
              <a:rPr lang="tr-TR" i="1" dirty="0" err="1" smtClean="0">
                <a:solidFill>
                  <a:schemeClr val="tx1"/>
                </a:solidFill>
              </a:rPr>
              <a:t>catarrhalis</a:t>
            </a:r>
            <a:endParaRPr lang="tr-TR" i="1" dirty="0" smtClean="0">
              <a:solidFill>
                <a:schemeClr val="tx1"/>
              </a:solidFill>
            </a:endParaRPr>
          </a:p>
          <a:p>
            <a:endParaRPr lang="tr-TR" i="1" dirty="0" smtClean="0">
              <a:solidFill>
                <a:schemeClr val="tx1"/>
              </a:solidFill>
            </a:endParaRPr>
          </a:p>
          <a:p>
            <a:r>
              <a:rPr lang="tr-TR" i="1" dirty="0" err="1" smtClean="0">
                <a:solidFill>
                  <a:schemeClr val="tx1"/>
                </a:solidFill>
              </a:rPr>
              <a:t>Staphylococcus</a:t>
            </a:r>
            <a:r>
              <a:rPr lang="tr-TR" i="1" dirty="0" smtClean="0">
                <a:solidFill>
                  <a:schemeClr val="tx1"/>
                </a:solidFill>
              </a:rPr>
              <a:t> </a:t>
            </a:r>
            <a:r>
              <a:rPr lang="tr-TR" i="1" dirty="0" err="1" smtClean="0">
                <a:solidFill>
                  <a:schemeClr val="tx1"/>
                </a:solidFill>
              </a:rPr>
              <a:t>aureus</a:t>
            </a:r>
            <a:r>
              <a:rPr lang="tr-TR" dirty="0" smtClean="0">
                <a:solidFill>
                  <a:schemeClr val="tx1"/>
                </a:solidFill>
              </a:rPr>
              <a:t>, diğer streptokoklar ve </a:t>
            </a:r>
            <a:r>
              <a:rPr lang="tr-TR" dirty="0" err="1" smtClean="0">
                <a:solidFill>
                  <a:schemeClr val="tx1"/>
                </a:solidFill>
              </a:rPr>
              <a:t>anaeroblar</a:t>
            </a:r>
            <a:r>
              <a:rPr lang="tr-TR" dirty="0" smtClean="0">
                <a:solidFill>
                  <a:schemeClr val="tx1"/>
                </a:solidFill>
              </a:rPr>
              <a:t> </a:t>
            </a:r>
            <a:r>
              <a:rPr lang="tr-TR" sz="2000" dirty="0" smtClean="0">
                <a:solidFill>
                  <a:schemeClr val="tx1"/>
                </a:solidFill>
              </a:rPr>
              <a:t>(akut bakteriyel sinüzitin anlamlı etkenleri olmamakla birlikte sinüzitin komplikasyonlarında rol oynarlar.)</a:t>
            </a:r>
            <a:endParaRPr lang="tr-TR" sz="2000" i="1" dirty="0" smtClean="0">
              <a:solidFill>
                <a:schemeClr val="tx1"/>
              </a:solidFill>
            </a:endParaRPr>
          </a:p>
          <a:p>
            <a:endParaRPr lang="tr-TR" sz="2400" i="1" dirty="0" smtClean="0"/>
          </a:p>
          <a:p>
            <a:endParaRPr lang="tr-TR" dirty="0" smtClean="0"/>
          </a:p>
        </p:txBody>
      </p:sp>
    </p:spTree>
    <p:extLst>
      <p:ext uri="{BB962C8B-B14F-4D97-AF65-F5344CB8AC3E}">
        <p14:creationId xmlns="" xmlns:p14="http://schemas.microsoft.com/office/powerpoint/2010/main" val="2573096809"/>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txBox="1">
            <a:spLocks/>
          </p:cNvSpPr>
          <p:nvPr/>
        </p:nvSpPr>
        <p:spPr>
          <a:xfrm>
            <a:off x="1372444" y="188640"/>
            <a:ext cx="2304256" cy="576064"/>
          </a:xfrm>
          <a:prstGeom prst="rect">
            <a:avLst/>
          </a:prstGeom>
        </p:spPr>
        <p:txBody>
          <a:bodyPr/>
          <a:lstStyle>
            <a:lvl1pPr algn="ctr" defTabSz="914400" rtl="0" eaLnBrk="1" latinLnBrk="0" hangingPunct="1">
              <a:spcBef>
                <a:spcPct val="0"/>
              </a:spcBef>
              <a:buNone/>
              <a:defRPr sz="28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pPr algn="l"/>
            <a:r>
              <a:rPr lang="tr-TR" sz="3600" dirty="0" smtClean="0">
                <a:solidFill>
                  <a:srgbClr val="FF0000"/>
                </a:solidFill>
              </a:rPr>
              <a:t>Tanımlar</a:t>
            </a:r>
            <a:r>
              <a:rPr lang="tr-TR" dirty="0" smtClean="0">
                <a:solidFill>
                  <a:srgbClr val="FF0000"/>
                </a:solidFill>
              </a:rPr>
              <a:t> </a:t>
            </a:r>
            <a:endParaRPr lang="tr-TR" dirty="0">
              <a:solidFill>
                <a:srgbClr val="FF0000"/>
              </a:solidFill>
            </a:endParaRPr>
          </a:p>
        </p:txBody>
      </p:sp>
      <p:sp>
        <p:nvSpPr>
          <p:cNvPr id="4" name="Metin kutusu 3"/>
          <p:cNvSpPr txBox="1"/>
          <p:nvPr/>
        </p:nvSpPr>
        <p:spPr>
          <a:xfrm>
            <a:off x="755576" y="1268760"/>
            <a:ext cx="7848872" cy="5663089"/>
          </a:xfrm>
          <a:prstGeom prst="rect">
            <a:avLst/>
          </a:prstGeom>
          <a:noFill/>
        </p:spPr>
        <p:txBody>
          <a:bodyPr wrap="square" rtlCol="0">
            <a:spAutoFit/>
          </a:bodyPr>
          <a:lstStyle/>
          <a:p>
            <a:pPr lvl="0"/>
            <a:r>
              <a:rPr lang="tr-TR" sz="2800" b="1" dirty="0">
                <a:solidFill>
                  <a:srgbClr val="FF0000"/>
                </a:solidFill>
              </a:rPr>
              <a:t>Akut:</a:t>
            </a:r>
            <a:r>
              <a:rPr lang="tr-TR" sz="2800" dirty="0"/>
              <a:t> </a:t>
            </a:r>
            <a:r>
              <a:rPr lang="tr-TR" sz="2800" dirty="0" smtClean="0"/>
              <a:t>Semptomlar &lt; 30 </a:t>
            </a:r>
            <a:r>
              <a:rPr lang="tr-TR" sz="2800" dirty="0"/>
              <a:t>gün </a:t>
            </a:r>
            <a:r>
              <a:rPr lang="tr-TR" sz="2800" dirty="0" smtClean="0"/>
              <a:t>kaybolur.</a:t>
            </a:r>
          </a:p>
          <a:p>
            <a:pPr lvl="0"/>
            <a:endParaRPr lang="tr-TR" sz="2800" dirty="0" smtClean="0"/>
          </a:p>
          <a:p>
            <a:r>
              <a:rPr lang="tr-TR" sz="2800" b="1" dirty="0" err="1">
                <a:solidFill>
                  <a:srgbClr val="FF0000"/>
                </a:solidFill>
              </a:rPr>
              <a:t>Subakut</a:t>
            </a:r>
            <a:r>
              <a:rPr lang="tr-TR" sz="2800" b="1" dirty="0">
                <a:solidFill>
                  <a:srgbClr val="FF0000"/>
                </a:solidFill>
              </a:rPr>
              <a:t>:</a:t>
            </a:r>
            <a:r>
              <a:rPr lang="tr-TR" sz="2800" dirty="0"/>
              <a:t> </a:t>
            </a:r>
            <a:r>
              <a:rPr lang="tr-TR" sz="2800" dirty="0" smtClean="0"/>
              <a:t>Semptomlar ≥ 30 </a:t>
            </a:r>
            <a:r>
              <a:rPr lang="tr-TR" sz="2800" dirty="0"/>
              <a:t>ve </a:t>
            </a:r>
            <a:r>
              <a:rPr lang="tr-TR" sz="2800" dirty="0" smtClean="0"/>
              <a:t>&lt; 90 </a:t>
            </a:r>
            <a:r>
              <a:rPr lang="tr-TR" sz="2800" dirty="0"/>
              <a:t>gün </a:t>
            </a:r>
            <a:r>
              <a:rPr lang="tr-TR" sz="2800" dirty="0" smtClean="0"/>
              <a:t>kaybolur.</a:t>
            </a:r>
          </a:p>
          <a:p>
            <a:endParaRPr lang="tr-TR" sz="2800" dirty="0" smtClean="0"/>
          </a:p>
          <a:p>
            <a:pPr lvl="0"/>
            <a:r>
              <a:rPr lang="tr-TR" sz="2800" b="1" dirty="0" err="1" smtClean="0">
                <a:solidFill>
                  <a:srgbClr val="FF0000"/>
                </a:solidFill>
              </a:rPr>
              <a:t>Reküren</a:t>
            </a:r>
            <a:r>
              <a:rPr lang="tr-TR" sz="2800" b="1" dirty="0" smtClean="0">
                <a:solidFill>
                  <a:srgbClr val="FF0000"/>
                </a:solidFill>
              </a:rPr>
              <a:t> </a:t>
            </a:r>
            <a:r>
              <a:rPr lang="tr-TR" sz="2800" b="1" dirty="0">
                <a:solidFill>
                  <a:srgbClr val="FF0000"/>
                </a:solidFill>
              </a:rPr>
              <a:t>akut:</a:t>
            </a:r>
            <a:r>
              <a:rPr lang="tr-TR" sz="2800" dirty="0">
                <a:solidFill>
                  <a:srgbClr val="FF0000"/>
                </a:solidFill>
              </a:rPr>
              <a:t> </a:t>
            </a:r>
            <a:r>
              <a:rPr lang="tr-TR" sz="2800" dirty="0"/>
              <a:t>30 günden az </a:t>
            </a:r>
            <a:r>
              <a:rPr lang="tr-TR" sz="2800" dirty="0" err="1"/>
              <a:t>epizodlar</a:t>
            </a:r>
            <a:r>
              <a:rPr lang="tr-TR" sz="2800" dirty="0"/>
              <a:t> içinde en az semptomsuz </a:t>
            </a:r>
            <a:r>
              <a:rPr lang="tr-TR" sz="2800" dirty="0" smtClean="0"/>
              <a:t>≥ 10 </a:t>
            </a:r>
            <a:r>
              <a:rPr lang="tr-TR" sz="2800" dirty="0"/>
              <a:t>gün </a:t>
            </a:r>
            <a:r>
              <a:rPr lang="tr-TR" sz="2800" dirty="0" err="1"/>
              <a:t>intervallerle</a:t>
            </a:r>
            <a:r>
              <a:rPr lang="tr-TR" sz="2800" dirty="0"/>
              <a:t> ayrılmış 12 ayda en az 4 </a:t>
            </a:r>
            <a:r>
              <a:rPr lang="tr-TR" sz="2800" dirty="0" err="1" smtClean="0"/>
              <a:t>epizod</a:t>
            </a:r>
            <a:endParaRPr lang="tr-TR" sz="2800" dirty="0" smtClean="0"/>
          </a:p>
          <a:p>
            <a:pPr lvl="0"/>
            <a:endParaRPr lang="tr-TR" sz="2800" dirty="0"/>
          </a:p>
          <a:p>
            <a:pPr lvl="0"/>
            <a:r>
              <a:rPr lang="tr-TR" sz="2800" b="1" dirty="0">
                <a:solidFill>
                  <a:srgbClr val="FF0000"/>
                </a:solidFill>
              </a:rPr>
              <a:t>Kronik sinüzit:</a:t>
            </a:r>
            <a:r>
              <a:rPr lang="tr-TR" sz="2800" dirty="0">
                <a:solidFill>
                  <a:srgbClr val="FF0000"/>
                </a:solidFill>
              </a:rPr>
              <a:t> </a:t>
            </a:r>
            <a:r>
              <a:rPr lang="tr-TR" sz="2800" dirty="0" smtClean="0"/>
              <a:t>&gt; 90 </a:t>
            </a:r>
            <a:r>
              <a:rPr lang="tr-TR" sz="2800" dirty="0"/>
              <a:t>gün </a:t>
            </a:r>
            <a:r>
              <a:rPr lang="tr-TR" sz="2800" dirty="0" err="1"/>
              <a:t>paranazal</a:t>
            </a:r>
            <a:r>
              <a:rPr lang="tr-TR" sz="2800" dirty="0"/>
              <a:t> </a:t>
            </a:r>
            <a:r>
              <a:rPr lang="tr-TR" sz="2800" dirty="0" smtClean="0"/>
              <a:t>sinüslerin </a:t>
            </a:r>
            <a:r>
              <a:rPr lang="tr-TR" sz="2800" dirty="0" err="1"/>
              <a:t>e</a:t>
            </a:r>
            <a:r>
              <a:rPr lang="tr-TR" sz="2800" dirty="0" err="1" smtClean="0"/>
              <a:t>nflamasyonu</a:t>
            </a:r>
            <a:r>
              <a:rPr lang="tr-TR" sz="2800" dirty="0"/>
              <a:t>, </a:t>
            </a:r>
            <a:r>
              <a:rPr lang="tr-TR" sz="2800" dirty="0" err="1"/>
              <a:t>persistan</a:t>
            </a:r>
            <a:r>
              <a:rPr lang="tr-TR" sz="2800" dirty="0"/>
              <a:t> semptomlar (öksürük, </a:t>
            </a:r>
            <a:r>
              <a:rPr lang="tr-TR" sz="2800" dirty="0" err="1"/>
              <a:t>rinore</a:t>
            </a:r>
            <a:r>
              <a:rPr lang="tr-TR" sz="2800" dirty="0"/>
              <a:t>, burun tıkanıklığı)  </a:t>
            </a:r>
          </a:p>
          <a:p>
            <a:endParaRPr lang="tr-TR" dirty="0">
              <a:solidFill>
                <a:srgbClr val="000090"/>
              </a:solidFill>
            </a:endParaRPr>
          </a:p>
          <a:p>
            <a:pPr lvl="0"/>
            <a:endParaRPr lang="tr-TR" dirty="0" smtClean="0">
              <a:solidFill>
                <a:srgbClr val="000090"/>
              </a:solidFill>
            </a:endParaRPr>
          </a:p>
          <a:p>
            <a:pPr lvl="0"/>
            <a:endParaRPr lang="tr-TR" dirty="0">
              <a:solidFill>
                <a:srgbClr val="000090"/>
              </a:solidFill>
            </a:endParaRPr>
          </a:p>
        </p:txBody>
      </p:sp>
    </p:spTree>
    <p:extLst>
      <p:ext uri="{BB962C8B-B14F-4D97-AF65-F5344CB8AC3E}">
        <p14:creationId xmlns="" xmlns:p14="http://schemas.microsoft.com/office/powerpoint/2010/main" val="1937504195"/>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Oval Belirtme Çizgisi"/>
          <p:cNvSpPr/>
          <p:nvPr/>
        </p:nvSpPr>
        <p:spPr>
          <a:xfrm>
            <a:off x="5715986" y="923231"/>
            <a:ext cx="3350807" cy="2448272"/>
          </a:xfrm>
          <a:prstGeom prst="wedgeEllipseCallout">
            <a:avLst>
              <a:gd name="adj1" fmla="val -43819"/>
              <a:gd name="adj2" fmla="val 629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ln w="1905"/>
                <a:solidFill>
                  <a:schemeClr val="bg1"/>
                </a:solidFill>
                <a:effectLst>
                  <a:innerShdw blurRad="69850" dist="43180" dir="5400000">
                    <a:srgbClr val="000000">
                      <a:alpha val="65000"/>
                    </a:srgbClr>
                  </a:innerShdw>
                </a:effectLst>
              </a:rPr>
              <a:t>Komplike olmayan </a:t>
            </a:r>
            <a:r>
              <a:rPr lang="tr-TR" sz="2400" b="1" dirty="0" err="1">
                <a:ln w="1905"/>
                <a:solidFill>
                  <a:schemeClr val="bg1"/>
                </a:solidFill>
                <a:effectLst>
                  <a:innerShdw blurRad="69850" dist="43180" dir="5400000">
                    <a:srgbClr val="000000">
                      <a:alpha val="65000"/>
                    </a:srgbClr>
                  </a:innerShdw>
                </a:effectLst>
              </a:rPr>
              <a:t>viral</a:t>
            </a:r>
            <a:r>
              <a:rPr lang="tr-TR" sz="2400" b="1" dirty="0">
                <a:ln w="1905"/>
                <a:solidFill>
                  <a:schemeClr val="bg1"/>
                </a:solidFill>
                <a:effectLst>
                  <a:innerShdw blurRad="69850" dist="43180" dir="5400000">
                    <a:srgbClr val="000000">
                      <a:alpha val="65000"/>
                    </a:srgbClr>
                  </a:innerShdw>
                </a:effectLst>
              </a:rPr>
              <a:t> ÜSYE ile akut </a:t>
            </a:r>
            <a:r>
              <a:rPr lang="tr-TR" sz="2400" b="1" dirty="0" smtClean="0">
                <a:ln w="1905"/>
                <a:solidFill>
                  <a:schemeClr val="bg1"/>
                </a:solidFill>
                <a:effectLst>
                  <a:innerShdw blurRad="69850" dist="43180" dir="5400000">
                    <a:srgbClr val="000000">
                      <a:alpha val="65000"/>
                    </a:srgbClr>
                  </a:innerShdw>
                </a:effectLst>
              </a:rPr>
              <a:t>bakteriyel sinüziti ayırmak önemli !!!</a:t>
            </a:r>
            <a:endParaRPr lang="tr-TR" sz="2400" b="1" dirty="0">
              <a:ln w="1905"/>
              <a:solidFill>
                <a:schemeClr val="bg1"/>
              </a:solidFill>
              <a:effectLst>
                <a:innerShdw blurRad="69850" dist="43180" dir="5400000">
                  <a:srgbClr val="000000">
                    <a:alpha val="65000"/>
                  </a:srgbClr>
                </a:innerShdw>
              </a:effectLst>
            </a:endParaRPr>
          </a:p>
        </p:txBody>
      </p:sp>
      <p:sp>
        <p:nvSpPr>
          <p:cNvPr id="5" name="Unvan 1"/>
          <p:cNvSpPr txBox="1">
            <a:spLocks/>
          </p:cNvSpPr>
          <p:nvPr/>
        </p:nvSpPr>
        <p:spPr>
          <a:xfrm>
            <a:off x="1372444" y="188640"/>
            <a:ext cx="3271564" cy="576064"/>
          </a:xfrm>
          <a:prstGeom prst="rect">
            <a:avLst/>
          </a:prstGeom>
        </p:spPr>
        <p:txBody>
          <a:bodyPr/>
          <a:lstStyle>
            <a:lvl1pPr algn="ctr" defTabSz="914400" rtl="0" eaLnBrk="1" latinLnBrk="0" hangingPunct="1">
              <a:spcBef>
                <a:spcPct val="0"/>
              </a:spcBef>
              <a:buNone/>
              <a:defRPr sz="2800" b="1" kern="1200" baseline="0">
                <a:ln w="12700">
                  <a:solidFill>
                    <a:schemeClr val="tx2"/>
                  </a:solidFill>
                </a:ln>
                <a:solidFill>
                  <a:schemeClr val="accent1">
                    <a:lumMod val="75000"/>
                  </a:schemeClr>
                </a:solidFill>
                <a:effectLst>
                  <a:outerShdw blurRad="50800" dist="38100" dir="8100000" algn="tr" rotWithShape="0">
                    <a:prstClr val="black">
                      <a:alpha val="40000"/>
                    </a:prstClr>
                  </a:outerShdw>
                </a:effectLst>
                <a:latin typeface="+mj-lt"/>
                <a:ea typeface="+mj-ea"/>
                <a:cs typeface="+mj-cs"/>
              </a:defRPr>
            </a:lvl1pPr>
          </a:lstStyle>
          <a:p>
            <a:pPr algn="l"/>
            <a:r>
              <a:rPr lang="tr-TR" sz="3600" dirty="0" smtClean="0">
                <a:solidFill>
                  <a:srgbClr val="FF0000"/>
                </a:solidFill>
              </a:rPr>
              <a:t>Klinik Belirtiler</a:t>
            </a:r>
            <a:r>
              <a:rPr lang="tr-TR" dirty="0" smtClean="0">
                <a:solidFill>
                  <a:srgbClr val="FF0000"/>
                </a:solidFill>
              </a:rPr>
              <a:t> </a:t>
            </a:r>
            <a:endParaRPr lang="tr-TR" dirty="0">
              <a:solidFill>
                <a:srgbClr val="FF0000"/>
              </a:solidFill>
            </a:endParaRPr>
          </a:p>
        </p:txBody>
      </p:sp>
      <p:sp>
        <p:nvSpPr>
          <p:cNvPr id="6" name="Yuvarlatılmış Dikdörtgen 5"/>
          <p:cNvSpPr/>
          <p:nvPr/>
        </p:nvSpPr>
        <p:spPr>
          <a:xfrm>
            <a:off x="711002" y="1344241"/>
            <a:ext cx="5030161" cy="3607114"/>
          </a:xfrm>
          <a:prstGeom prst="roundRect">
            <a:avLst/>
          </a:prstGeom>
          <a:blipFill rotWithShape="1">
            <a:blip r:embed="rId2" cstate="print"/>
            <a:stretch>
              <a:fillRect/>
            </a:stretch>
          </a:blip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7" name="Dikdörtgen 6"/>
          <p:cNvSpPr/>
          <p:nvPr/>
        </p:nvSpPr>
        <p:spPr>
          <a:xfrm>
            <a:off x="683568" y="5229200"/>
            <a:ext cx="8280920" cy="1384995"/>
          </a:xfrm>
          <a:prstGeom prst="rect">
            <a:avLst/>
          </a:prstGeom>
        </p:spPr>
        <p:txBody>
          <a:bodyPr wrap="square">
            <a:spAutoFit/>
          </a:bodyPr>
          <a:lstStyle/>
          <a:p>
            <a:pPr lvl="0"/>
            <a:r>
              <a:rPr lang="en-US" sz="2800" b="1" dirty="0" err="1"/>
              <a:t>ABS’yi</a:t>
            </a:r>
            <a:r>
              <a:rPr lang="en-US" sz="2800" b="1" dirty="0"/>
              <a:t> </a:t>
            </a:r>
            <a:r>
              <a:rPr lang="en-US" sz="2800" b="1" dirty="0" err="1"/>
              <a:t>diğer</a:t>
            </a:r>
            <a:r>
              <a:rPr lang="en-US" sz="2800" b="1" dirty="0"/>
              <a:t> </a:t>
            </a:r>
            <a:r>
              <a:rPr lang="en-US" sz="2800" b="1" dirty="0" err="1" smtClean="0"/>
              <a:t>respiratu</a:t>
            </a:r>
            <a:r>
              <a:rPr lang="tr-TR" sz="2800" b="1" dirty="0" smtClean="0"/>
              <a:t>v</a:t>
            </a:r>
            <a:r>
              <a:rPr lang="en-US" sz="2800" b="1" dirty="0" err="1" smtClean="0"/>
              <a:t>ar</a:t>
            </a:r>
            <a:r>
              <a:rPr lang="en-US" sz="2800" b="1" dirty="0" smtClean="0"/>
              <a:t> </a:t>
            </a:r>
            <a:r>
              <a:rPr lang="en-US" sz="2800" b="1" dirty="0" err="1"/>
              <a:t>enfeksiyonlardan</a:t>
            </a:r>
            <a:r>
              <a:rPr lang="en-US" sz="2800" b="1" dirty="0"/>
              <a:t> </a:t>
            </a:r>
            <a:r>
              <a:rPr lang="en-US" sz="2800" b="1" dirty="0" err="1"/>
              <a:t>ayırmak</a:t>
            </a:r>
            <a:r>
              <a:rPr lang="en-US" sz="2800" b="1" dirty="0"/>
              <a:t> </a:t>
            </a:r>
            <a:r>
              <a:rPr lang="en-US" sz="2800" b="1" dirty="0" err="1"/>
              <a:t>için</a:t>
            </a:r>
            <a:r>
              <a:rPr lang="en-US" sz="2800" b="1" dirty="0"/>
              <a:t> </a:t>
            </a:r>
            <a:r>
              <a:rPr lang="en-US" sz="2800" b="1" dirty="0" err="1"/>
              <a:t>komplike</a:t>
            </a:r>
            <a:r>
              <a:rPr lang="en-US" sz="2800" b="1" dirty="0"/>
              <a:t> </a:t>
            </a:r>
            <a:r>
              <a:rPr lang="en-US" sz="2800" b="1" dirty="0" err="1"/>
              <a:t>olmayan</a:t>
            </a:r>
            <a:r>
              <a:rPr lang="en-US" sz="2800" b="1" dirty="0"/>
              <a:t> viral </a:t>
            </a:r>
            <a:r>
              <a:rPr lang="en-US" sz="2800" b="1" dirty="0" err="1"/>
              <a:t>ÜSYE’yi</a:t>
            </a:r>
            <a:r>
              <a:rPr lang="en-US" sz="2800" b="1" dirty="0"/>
              <a:t> </a:t>
            </a:r>
            <a:r>
              <a:rPr lang="en-US" sz="2800" b="1" dirty="0" err="1"/>
              <a:t>tanımlamak</a:t>
            </a:r>
            <a:r>
              <a:rPr lang="en-US" sz="2800" b="1" dirty="0"/>
              <a:t> </a:t>
            </a:r>
            <a:r>
              <a:rPr lang="en-US" sz="2800" b="1" dirty="0" err="1" smtClean="0"/>
              <a:t>gereklidir</a:t>
            </a:r>
            <a:r>
              <a:rPr lang="tr-TR" sz="2800" b="1" dirty="0" smtClean="0"/>
              <a:t>.</a:t>
            </a:r>
            <a:endParaRPr lang="en-US" sz="2800" b="1" dirty="0"/>
          </a:p>
        </p:txBody>
      </p:sp>
    </p:spTree>
    <p:extLst>
      <p:ext uri="{BB962C8B-B14F-4D97-AF65-F5344CB8AC3E}">
        <p14:creationId xmlns="" xmlns:p14="http://schemas.microsoft.com/office/powerpoint/2010/main" val="163440596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stretch>
            <a:fillRect/>
          </a:stretch>
        </p:blipFill>
        <p:spPr>
          <a:xfrm>
            <a:off x="827584" y="1750422"/>
            <a:ext cx="7652945" cy="3756281"/>
          </a:xfrm>
          <a:prstGeom prst="rect">
            <a:avLst/>
          </a:prstGeom>
        </p:spPr>
      </p:pic>
      <p:sp>
        <p:nvSpPr>
          <p:cNvPr id="4" name="Metin kutusu 3"/>
          <p:cNvSpPr txBox="1"/>
          <p:nvPr/>
        </p:nvSpPr>
        <p:spPr>
          <a:xfrm>
            <a:off x="467544" y="6611779"/>
            <a:ext cx="4824536" cy="276999"/>
          </a:xfrm>
          <a:prstGeom prst="rect">
            <a:avLst/>
          </a:prstGeom>
          <a:noFill/>
        </p:spPr>
        <p:txBody>
          <a:bodyPr wrap="square" rtlCol="0">
            <a:spAutoFit/>
          </a:bodyPr>
          <a:lstStyle/>
          <a:p>
            <a:r>
              <a:rPr lang="tr-TR" sz="1200" b="1" dirty="0" err="1" smtClean="0"/>
              <a:t>Pediatrics</a:t>
            </a:r>
            <a:r>
              <a:rPr lang="tr-TR" sz="1200" b="1" dirty="0" smtClean="0"/>
              <a:t> 2013; 132: e262-e280</a:t>
            </a:r>
            <a:endParaRPr lang="tr-TR" sz="1200" b="1" dirty="0"/>
          </a:p>
        </p:txBody>
      </p:sp>
    </p:spTree>
    <p:extLst>
      <p:ext uri="{BB962C8B-B14F-4D97-AF65-F5344CB8AC3E}">
        <p14:creationId xmlns="" xmlns:p14="http://schemas.microsoft.com/office/powerpoint/2010/main" val="1437140327"/>
      </p:ext>
    </p:extLst>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 xmlns:p14="http://schemas.microsoft.com/office/powerpoint/2010/main" val="390817098"/>
              </p:ext>
            </p:extLst>
          </p:nvPr>
        </p:nvGraphicFramePr>
        <p:xfrm>
          <a:off x="1331640" y="1052736"/>
          <a:ext cx="691276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1331640" y="188640"/>
            <a:ext cx="2942933" cy="646331"/>
          </a:xfrm>
          <a:prstGeom prst="rect">
            <a:avLst/>
          </a:prstGeom>
          <a:noFill/>
        </p:spPr>
        <p:txBody>
          <a:bodyPr wrap="none" rtlCol="0">
            <a:spAutoFit/>
          </a:bodyPr>
          <a:lstStyle/>
          <a:p>
            <a:r>
              <a:rPr lang="en-US" sz="3600" b="1" dirty="0" err="1" smtClean="0">
                <a:solidFill>
                  <a:srgbClr val="FF0000"/>
                </a:solidFill>
                <a:effectLst>
                  <a:outerShdw blurRad="38100" dist="38100" dir="2700000" algn="tl">
                    <a:srgbClr val="000000">
                      <a:alpha val="43137"/>
                    </a:srgbClr>
                  </a:outerShdw>
                </a:effectLst>
              </a:rPr>
              <a:t>Klinik</a:t>
            </a:r>
            <a:r>
              <a:rPr lang="en-US" sz="3600" b="1" dirty="0" smtClean="0">
                <a:solidFill>
                  <a:srgbClr val="FF0000"/>
                </a:solidFill>
                <a:effectLst>
                  <a:outerShdw blurRad="38100" dist="38100" dir="2700000" algn="tl">
                    <a:srgbClr val="000000">
                      <a:alpha val="43137"/>
                    </a:srgbClr>
                  </a:outerShdw>
                </a:effectLst>
              </a:rPr>
              <a:t> </a:t>
            </a:r>
            <a:r>
              <a:rPr lang="en-US" sz="3600" b="1" dirty="0" err="1" smtClean="0">
                <a:solidFill>
                  <a:srgbClr val="FF0000"/>
                </a:solidFill>
                <a:effectLst>
                  <a:outerShdw blurRad="38100" dist="38100" dir="2700000" algn="tl">
                    <a:srgbClr val="000000">
                      <a:alpha val="43137"/>
                    </a:srgbClr>
                  </a:outerShdw>
                </a:effectLst>
              </a:rPr>
              <a:t>Bulgular</a:t>
            </a:r>
            <a:endParaRPr lang="en-US"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793653168"/>
      </p:ext>
    </p:extLst>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60648"/>
            <a:ext cx="7239000" cy="576064"/>
          </a:xfrm>
        </p:spPr>
        <p:txBody>
          <a:bodyPr>
            <a:normAutofit fontScale="90000"/>
          </a:bodyPr>
          <a:lstStyle/>
          <a:p>
            <a:pPr algn="l"/>
            <a:r>
              <a:rPr lang="en-US" sz="3600" b="1" dirty="0" err="1" smtClean="0">
                <a:solidFill>
                  <a:srgbClr val="FF0000"/>
                </a:solidFill>
              </a:rPr>
              <a:t>Fizik</a:t>
            </a:r>
            <a:r>
              <a:rPr lang="en-US" sz="3600" b="1" dirty="0" smtClean="0">
                <a:solidFill>
                  <a:srgbClr val="FF0000"/>
                </a:solidFill>
              </a:rPr>
              <a:t> </a:t>
            </a:r>
            <a:r>
              <a:rPr lang="en-US" sz="3600" b="1" dirty="0" err="1" smtClean="0">
                <a:solidFill>
                  <a:srgbClr val="FF0000"/>
                </a:solidFill>
              </a:rPr>
              <a:t>Muayene</a:t>
            </a:r>
            <a:endParaRPr lang="en-US" sz="3600" b="1" dirty="0">
              <a:solidFill>
                <a:srgbClr val="FF0000"/>
              </a:solidFill>
            </a:endParaRPr>
          </a:p>
        </p:txBody>
      </p:sp>
      <p:sp>
        <p:nvSpPr>
          <p:cNvPr id="3" name="Content Placeholder 2"/>
          <p:cNvSpPr>
            <a:spLocks noGrp="1"/>
          </p:cNvSpPr>
          <p:nvPr>
            <p:ph idx="1"/>
          </p:nvPr>
        </p:nvSpPr>
        <p:spPr>
          <a:xfrm>
            <a:off x="611560" y="1412776"/>
            <a:ext cx="8532440" cy="4713387"/>
          </a:xfrm>
        </p:spPr>
        <p:txBody>
          <a:bodyPr>
            <a:normAutofit fontScale="47500" lnSpcReduction="20000"/>
          </a:bodyPr>
          <a:lstStyle/>
          <a:p>
            <a:r>
              <a:rPr lang="en-US" sz="4000" dirty="0" err="1" smtClean="0">
                <a:solidFill>
                  <a:schemeClr val="tx1"/>
                </a:solidFill>
              </a:rPr>
              <a:t>Burunda</a:t>
            </a:r>
            <a:r>
              <a:rPr lang="en-US" sz="4000" dirty="0" smtClean="0">
                <a:solidFill>
                  <a:schemeClr val="tx1"/>
                </a:solidFill>
              </a:rPr>
              <a:t> </a:t>
            </a:r>
            <a:r>
              <a:rPr lang="en-US" sz="4000" dirty="0" err="1" smtClean="0">
                <a:solidFill>
                  <a:schemeClr val="tx1"/>
                </a:solidFill>
              </a:rPr>
              <a:t>veya</a:t>
            </a:r>
            <a:r>
              <a:rPr lang="en-US" sz="4000" dirty="0" smtClean="0">
                <a:solidFill>
                  <a:schemeClr val="tx1"/>
                </a:solidFill>
              </a:rPr>
              <a:t> posterior </a:t>
            </a:r>
            <a:r>
              <a:rPr lang="en-US" sz="4000" dirty="0" err="1" smtClean="0">
                <a:solidFill>
                  <a:schemeClr val="tx1"/>
                </a:solidFill>
              </a:rPr>
              <a:t>farinkste</a:t>
            </a:r>
            <a:r>
              <a:rPr lang="en-US" sz="4000" dirty="0" smtClean="0">
                <a:solidFill>
                  <a:schemeClr val="tx1"/>
                </a:solidFill>
              </a:rPr>
              <a:t> </a:t>
            </a:r>
            <a:r>
              <a:rPr lang="en-US" sz="4000" dirty="0" smtClean="0">
                <a:solidFill>
                  <a:schemeClr val="tx1"/>
                </a:solidFill>
              </a:rPr>
              <a:t>m</a:t>
            </a:r>
            <a:r>
              <a:rPr lang="tr-TR" sz="4000" dirty="0" smtClean="0">
                <a:solidFill>
                  <a:schemeClr val="tx1"/>
                </a:solidFill>
              </a:rPr>
              <a:t>u</a:t>
            </a:r>
            <a:r>
              <a:rPr lang="en-US" sz="4000" dirty="0" err="1" smtClean="0">
                <a:solidFill>
                  <a:schemeClr val="tx1"/>
                </a:solidFill>
              </a:rPr>
              <a:t>kopürülan</a:t>
            </a:r>
            <a:r>
              <a:rPr lang="en-US" sz="4000" dirty="0" smtClean="0">
                <a:solidFill>
                  <a:schemeClr val="tx1"/>
                </a:solidFill>
              </a:rPr>
              <a:t> </a:t>
            </a:r>
            <a:r>
              <a:rPr lang="en-US" sz="4000" dirty="0" err="1" smtClean="0">
                <a:solidFill>
                  <a:schemeClr val="tx1"/>
                </a:solidFill>
              </a:rPr>
              <a:t>akıntı</a:t>
            </a:r>
            <a:endParaRPr lang="en-US" sz="4000" dirty="0" smtClean="0">
              <a:solidFill>
                <a:schemeClr val="tx1"/>
              </a:solidFill>
            </a:endParaRPr>
          </a:p>
          <a:p>
            <a:endParaRPr lang="en-US" sz="4000" dirty="0" smtClean="0">
              <a:solidFill>
                <a:schemeClr val="tx1"/>
              </a:solidFill>
            </a:endParaRPr>
          </a:p>
          <a:p>
            <a:r>
              <a:rPr lang="en-US" sz="4000" dirty="0" err="1" smtClean="0">
                <a:solidFill>
                  <a:schemeClr val="tx1"/>
                </a:solidFill>
              </a:rPr>
              <a:t>Nazal</a:t>
            </a:r>
            <a:r>
              <a:rPr lang="en-US" sz="4000" dirty="0" smtClean="0">
                <a:solidFill>
                  <a:schemeClr val="tx1"/>
                </a:solidFill>
              </a:rPr>
              <a:t> </a:t>
            </a:r>
            <a:r>
              <a:rPr lang="en-US" sz="4000" dirty="0" err="1" smtClean="0">
                <a:solidFill>
                  <a:schemeClr val="tx1"/>
                </a:solidFill>
              </a:rPr>
              <a:t>mukoza</a:t>
            </a:r>
            <a:r>
              <a:rPr lang="en-US" sz="4000" dirty="0" smtClean="0">
                <a:solidFill>
                  <a:schemeClr val="tx1"/>
                </a:solidFill>
              </a:rPr>
              <a:t> </a:t>
            </a:r>
            <a:r>
              <a:rPr lang="en-US" sz="4000" dirty="0" err="1" smtClean="0">
                <a:solidFill>
                  <a:schemeClr val="tx1"/>
                </a:solidFill>
              </a:rPr>
              <a:t>genelde</a:t>
            </a:r>
            <a:r>
              <a:rPr lang="en-US" sz="4000" dirty="0" smtClean="0">
                <a:solidFill>
                  <a:schemeClr val="tx1"/>
                </a:solidFill>
              </a:rPr>
              <a:t> </a:t>
            </a:r>
            <a:r>
              <a:rPr lang="en-US" sz="4000" dirty="0" err="1" smtClean="0">
                <a:solidFill>
                  <a:schemeClr val="tx1"/>
                </a:solidFill>
              </a:rPr>
              <a:t>eritemli</a:t>
            </a:r>
            <a:r>
              <a:rPr lang="en-US" sz="4000" dirty="0" smtClean="0">
                <a:solidFill>
                  <a:schemeClr val="tx1"/>
                </a:solidFill>
              </a:rPr>
              <a:t>, </a:t>
            </a:r>
            <a:r>
              <a:rPr lang="en-US" sz="4000" dirty="0" err="1" smtClean="0">
                <a:solidFill>
                  <a:schemeClr val="tx1"/>
                </a:solidFill>
              </a:rPr>
              <a:t>bazen</a:t>
            </a:r>
            <a:r>
              <a:rPr lang="en-US" sz="4000" dirty="0" smtClean="0">
                <a:solidFill>
                  <a:schemeClr val="tx1"/>
                </a:solidFill>
              </a:rPr>
              <a:t> </a:t>
            </a:r>
            <a:r>
              <a:rPr lang="en-US" sz="4000" dirty="0" err="1" smtClean="0">
                <a:solidFill>
                  <a:schemeClr val="tx1"/>
                </a:solidFill>
              </a:rPr>
              <a:t>soluk</a:t>
            </a:r>
            <a:r>
              <a:rPr lang="en-US" sz="4000" dirty="0" smtClean="0">
                <a:solidFill>
                  <a:schemeClr val="tx1"/>
                </a:solidFill>
              </a:rPr>
              <a:t> </a:t>
            </a:r>
            <a:r>
              <a:rPr lang="en-US" sz="4000" dirty="0" err="1" smtClean="0">
                <a:solidFill>
                  <a:schemeClr val="tx1"/>
                </a:solidFill>
              </a:rPr>
              <a:t>ve</a:t>
            </a:r>
            <a:r>
              <a:rPr lang="en-US" sz="4000" dirty="0" smtClean="0">
                <a:solidFill>
                  <a:schemeClr val="tx1"/>
                </a:solidFill>
              </a:rPr>
              <a:t> </a:t>
            </a:r>
            <a:r>
              <a:rPr lang="en-US" sz="4000" dirty="0" err="1" smtClean="0">
                <a:solidFill>
                  <a:schemeClr val="tx1"/>
                </a:solidFill>
              </a:rPr>
              <a:t>sekresyonlu</a:t>
            </a:r>
            <a:endParaRPr lang="en-US" sz="4000" dirty="0" smtClean="0">
              <a:solidFill>
                <a:schemeClr val="tx1"/>
              </a:solidFill>
            </a:endParaRPr>
          </a:p>
          <a:p>
            <a:endParaRPr lang="en-US" sz="4000" dirty="0" smtClean="0">
              <a:solidFill>
                <a:schemeClr val="tx1"/>
              </a:solidFill>
            </a:endParaRPr>
          </a:p>
          <a:p>
            <a:r>
              <a:rPr lang="en-US" sz="4000" dirty="0" err="1" smtClean="0">
                <a:solidFill>
                  <a:schemeClr val="tx1"/>
                </a:solidFill>
              </a:rPr>
              <a:t>Boğazda</a:t>
            </a:r>
            <a:r>
              <a:rPr lang="en-US" sz="4000" dirty="0" smtClean="0">
                <a:solidFill>
                  <a:schemeClr val="tx1"/>
                </a:solidFill>
              </a:rPr>
              <a:t> </a:t>
            </a:r>
            <a:r>
              <a:rPr lang="en-US" sz="4000" dirty="0" err="1" smtClean="0">
                <a:solidFill>
                  <a:schemeClr val="tx1"/>
                </a:solidFill>
              </a:rPr>
              <a:t>hafif</a:t>
            </a:r>
            <a:r>
              <a:rPr lang="en-US" sz="4000" dirty="0" smtClean="0">
                <a:solidFill>
                  <a:schemeClr val="tx1"/>
                </a:solidFill>
              </a:rPr>
              <a:t> </a:t>
            </a:r>
            <a:r>
              <a:rPr lang="en-US" sz="4000" dirty="0" err="1" smtClean="0">
                <a:solidFill>
                  <a:schemeClr val="tx1"/>
                </a:solidFill>
              </a:rPr>
              <a:t>eritem</a:t>
            </a:r>
            <a:endParaRPr lang="en-US" sz="4000" dirty="0" smtClean="0">
              <a:solidFill>
                <a:schemeClr val="tx1"/>
              </a:solidFill>
            </a:endParaRPr>
          </a:p>
          <a:p>
            <a:endParaRPr lang="en-US" sz="4000" dirty="0" smtClean="0">
              <a:solidFill>
                <a:schemeClr val="tx1"/>
              </a:solidFill>
            </a:endParaRPr>
          </a:p>
          <a:p>
            <a:r>
              <a:rPr lang="en-US" sz="4000" dirty="0" err="1" smtClean="0">
                <a:solidFill>
                  <a:schemeClr val="tx1"/>
                </a:solidFill>
              </a:rPr>
              <a:t>Paranazal</a:t>
            </a:r>
            <a:r>
              <a:rPr lang="en-US" sz="4000" dirty="0" smtClean="0">
                <a:solidFill>
                  <a:schemeClr val="tx1"/>
                </a:solidFill>
              </a:rPr>
              <a:t> </a:t>
            </a:r>
            <a:r>
              <a:rPr lang="en-US" sz="4000" dirty="0" smtClean="0">
                <a:solidFill>
                  <a:schemeClr val="tx1"/>
                </a:solidFill>
              </a:rPr>
              <a:t>sin</a:t>
            </a:r>
            <a:r>
              <a:rPr lang="tr-TR" sz="4000" dirty="0" smtClean="0">
                <a:solidFill>
                  <a:schemeClr val="tx1"/>
                </a:solidFill>
              </a:rPr>
              <a:t>ü</a:t>
            </a:r>
            <a:r>
              <a:rPr lang="en-US" sz="4000" dirty="0" err="1" smtClean="0">
                <a:solidFill>
                  <a:schemeClr val="tx1"/>
                </a:solidFill>
              </a:rPr>
              <a:t>sl</a:t>
            </a:r>
            <a:r>
              <a:rPr lang="tr-TR" sz="4000" dirty="0" smtClean="0">
                <a:solidFill>
                  <a:schemeClr val="tx1"/>
                </a:solidFill>
              </a:rPr>
              <a:t>e</a:t>
            </a:r>
            <a:r>
              <a:rPr lang="en-US" sz="4000" dirty="0" smtClean="0">
                <a:solidFill>
                  <a:schemeClr val="tx1"/>
                </a:solidFill>
              </a:rPr>
              <a:t>r</a:t>
            </a:r>
            <a:r>
              <a:rPr lang="tr-TR" sz="4000" dirty="0" smtClean="0">
                <a:solidFill>
                  <a:schemeClr val="tx1"/>
                </a:solidFill>
              </a:rPr>
              <a:t>i</a:t>
            </a:r>
            <a:r>
              <a:rPr lang="en-US" sz="4000" dirty="0" smtClean="0">
                <a:solidFill>
                  <a:schemeClr val="tx1"/>
                </a:solidFill>
              </a:rPr>
              <a:t>n </a:t>
            </a:r>
            <a:r>
              <a:rPr lang="en-US" sz="4000" dirty="0" err="1" smtClean="0">
                <a:solidFill>
                  <a:schemeClr val="tx1"/>
                </a:solidFill>
              </a:rPr>
              <a:t>palpasyonunda</a:t>
            </a:r>
            <a:r>
              <a:rPr lang="en-US" sz="4000" dirty="0" smtClean="0">
                <a:solidFill>
                  <a:schemeClr val="tx1"/>
                </a:solidFill>
              </a:rPr>
              <a:t> </a:t>
            </a:r>
            <a:r>
              <a:rPr lang="en-US" sz="4000" dirty="0" err="1" smtClean="0">
                <a:solidFill>
                  <a:schemeClr val="tx1"/>
                </a:solidFill>
              </a:rPr>
              <a:t>veya</a:t>
            </a:r>
            <a:r>
              <a:rPr lang="en-US" sz="4000" dirty="0" smtClean="0">
                <a:solidFill>
                  <a:schemeClr val="tx1"/>
                </a:solidFill>
              </a:rPr>
              <a:t> </a:t>
            </a:r>
            <a:r>
              <a:rPr lang="en-US" sz="4000" dirty="0" err="1" smtClean="0">
                <a:solidFill>
                  <a:schemeClr val="tx1"/>
                </a:solidFill>
              </a:rPr>
              <a:t>perkü</a:t>
            </a:r>
            <a:r>
              <a:rPr lang="tr-TR" sz="4000" dirty="0" smtClean="0">
                <a:solidFill>
                  <a:schemeClr val="tx1"/>
                </a:solidFill>
              </a:rPr>
              <a:t>s</a:t>
            </a:r>
            <a:r>
              <a:rPr lang="en-US" sz="4000" dirty="0" err="1" smtClean="0">
                <a:solidFill>
                  <a:schemeClr val="tx1"/>
                </a:solidFill>
              </a:rPr>
              <a:t>yonunda</a:t>
            </a:r>
            <a:r>
              <a:rPr lang="en-US" sz="4000" dirty="0" smtClean="0">
                <a:solidFill>
                  <a:schemeClr val="tx1"/>
                </a:solidFill>
              </a:rPr>
              <a:t> </a:t>
            </a:r>
            <a:r>
              <a:rPr lang="en-US" sz="4000" dirty="0" err="1" smtClean="0">
                <a:solidFill>
                  <a:schemeClr val="tx1"/>
                </a:solidFill>
              </a:rPr>
              <a:t>ağrı</a:t>
            </a:r>
            <a:endParaRPr lang="en-US" sz="4000" dirty="0" smtClean="0">
              <a:solidFill>
                <a:schemeClr val="tx1"/>
              </a:solidFill>
            </a:endParaRPr>
          </a:p>
          <a:p>
            <a:endParaRPr lang="en-US" sz="4000" dirty="0" smtClean="0">
              <a:solidFill>
                <a:schemeClr val="tx1"/>
              </a:solidFill>
            </a:endParaRPr>
          </a:p>
          <a:p>
            <a:r>
              <a:rPr lang="en-US" sz="4000" dirty="0" err="1" smtClean="0">
                <a:solidFill>
                  <a:schemeClr val="tx1"/>
                </a:solidFill>
              </a:rPr>
              <a:t>Periorbital</a:t>
            </a:r>
            <a:r>
              <a:rPr lang="en-US" sz="4000" dirty="0" smtClean="0">
                <a:solidFill>
                  <a:schemeClr val="tx1"/>
                </a:solidFill>
              </a:rPr>
              <a:t> </a:t>
            </a:r>
            <a:r>
              <a:rPr lang="en-US" sz="4000" dirty="0" err="1" smtClean="0">
                <a:solidFill>
                  <a:schemeClr val="tx1"/>
                </a:solidFill>
              </a:rPr>
              <a:t>ödem</a:t>
            </a:r>
            <a:r>
              <a:rPr lang="en-US" sz="4000" dirty="0" smtClean="0">
                <a:solidFill>
                  <a:schemeClr val="tx1"/>
                </a:solidFill>
              </a:rPr>
              <a:t> (</a:t>
            </a:r>
            <a:r>
              <a:rPr lang="en-US" sz="4000" dirty="0" err="1" smtClean="0">
                <a:solidFill>
                  <a:schemeClr val="tx1"/>
                </a:solidFill>
              </a:rPr>
              <a:t>hassas</a:t>
            </a:r>
            <a:r>
              <a:rPr lang="en-US" sz="4000" dirty="0" smtClean="0">
                <a:solidFill>
                  <a:schemeClr val="tx1"/>
                </a:solidFill>
              </a:rPr>
              <a:t> </a:t>
            </a:r>
            <a:r>
              <a:rPr lang="en-US" sz="4000" dirty="0" err="1" smtClean="0">
                <a:solidFill>
                  <a:schemeClr val="tx1"/>
                </a:solidFill>
              </a:rPr>
              <a:t>değil</a:t>
            </a:r>
            <a:r>
              <a:rPr lang="en-US" sz="4000" dirty="0" smtClean="0">
                <a:solidFill>
                  <a:schemeClr val="tx1"/>
                </a:solidFill>
              </a:rPr>
              <a:t>, </a:t>
            </a:r>
            <a:r>
              <a:rPr lang="en-US" sz="4000" dirty="0" err="1" smtClean="0">
                <a:solidFill>
                  <a:schemeClr val="tx1"/>
                </a:solidFill>
              </a:rPr>
              <a:t>üst</a:t>
            </a:r>
            <a:r>
              <a:rPr lang="en-US" sz="4000" dirty="0" smtClean="0">
                <a:solidFill>
                  <a:schemeClr val="tx1"/>
                </a:solidFill>
              </a:rPr>
              <a:t> </a:t>
            </a:r>
            <a:r>
              <a:rPr lang="en-US" sz="4000" dirty="0" err="1" smtClean="0">
                <a:solidFill>
                  <a:schemeClr val="tx1"/>
                </a:solidFill>
              </a:rPr>
              <a:t>ve</a:t>
            </a:r>
            <a:r>
              <a:rPr lang="en-US" sz="4000" dirty="0" smtClean="0">
                <a:solidFill>
                  <a:schemeClr val="tx1"/>
                </a:solidFill>
              </a:rPr>
              <a:t> alt </a:t>
            </a:r>
            <a:r>
              <a:rPr lang="en-US" sz="4000" dirty="0" err="1" smtClean="0">
                <a:solidFill>
                  <a:schemeClr val="tx1"/>
                </a:solidFill>
              </a:rPr>
              <a:t>gözkapaklarında</a:t>
            </a:r>
            <a:r>
              <a:rPr lang="en-US" sz="4000" dirty="0" smtClean="0">
                <a:solidFill>
                  <a:schemeClr val="tx1"/>
                </a:solidFill>
              </a:rPr>
              <a:t>)</a:t>
            </a:r>
          </a:p>
          <a:p>
            <a:endParaRPr lang="en-US" sz="4000" dirty="0" smtClean="0">
              <a:solidFill>
                <a:schemeClr val="tx1"/>
              </a:solidFill>
            </a:endParaRPr>
          </a:p>
          <a:p>
            <a:r>
              <a:rPr lang="en-US" sz="4000" dirty="0" err="1" smtClean="0">
                <a:solidFill>
                  <a:schemeClr val="tx1"/>
                </a:solidFill>
              </a:rPr>
              <a:t>Halito</a:t>
            </a:r>
            <a:r>
              <a:rPr lang="tr-TR" sz="4000" dirty="0" err="1" smtClean="0">
                <a:solidFill>
                  <a:schemeClr val="tx1"/>
                </a:solidFill>
              </a:rPr>
              <a:t>zis</a:t>
            </a:r>
            <a:r>
              <a:rPr lang="en-US" sz="4000" dirty="0" smtClean="0">
                <a:solidFill>
                  <a:schemeClr val="tx1"/>
                </a:solidFill>
              </a:rPr>
              <a:t> </a:t>
            </a:r>
            <a:r>
              <a:rPr lang="en-US" sz="4000" dirty="0" smtClean="0">
                <a:solidFill>
                  <a:schemeClr val="tx1"/>
                </a:solidFill>
              </a:rPr>
              <a:t>(</a:t>
            </a:r>
            <a:r>
              <a:rPr lang="en-US" sz="4000" dirty="0" err="1" smtClean="0">
                <a:solidFill>
                  <a:schemeClr val="tx1"/>
                </a:solidFill>
              </a:rPr>
              <a:t>farenjit</a:t>
            </a:r>
            <a:r>
              <a:rPr lang="en-US" sz="4000" dirty="0" smtClean="0">
                <a:solidFill>
                  <a:schemeClr val="tx1"/>
                </a:solidFill>
              </a:rPr>
              <a:t>, dental </a:t>
            </a:r>
            <a:r>
              <a:rPr lang="en-US" sz="4000" dirty="0" err="1" smtClean="0">
                <a:solidFill>
                  <a:schemeClr val="tx1"/>
                </a:solidFill>
              </a:rPr>
              <a:t>hijyen</a:t>
            </a:r>
            <a:r>
              <a:rPr lang="en-US" sz="4000" dirty="0" smtClean="0">
                <a:solidFill>
                  <a:schemeClr val="tx1"/>
                </a:solidFill>
              </a:rPr>
              <a:t> </a:t>
            </a:r>
            <a:r>
              <a:rPr lang="en-US" sz="4000" dirty="0" err="1" smtClean="0">
                <a:solidFill>
                  <a:schemeClr val="tx1"/>
                </a:solidFill>
              </a:rPr>
              <a:t>bozukluğu</a:t>
            </a:r>
            <a:r>
              <a:rPr lang="en-US" sz="4000" dirty="0" smtClean="0">
                <a:solidFill>
                  <a:schemeClr val="tx1"/>
                </a:solidFill>
              </a:rPr>
              <a:t> </a:t>
            </a:r>
            <a:r>
              <a:rPr lang="en-US" sz="4000" dirty="0" err="1" smtClean="0">
                <a:solidFill>
                  <a:schemeClr val="tx1"/>
                </a:solidFill>
              </a:rPr>
              <a:t>veya</a:t>
            </a:r>
            <a:r>
              <a:rPr lang="en-US" sz="4000" dirty="0" smtClean="0">
                <a:solidFill>
                  <a:schemeClr val="tx1"/>
                </a:solidFill>
              </a:rPr>
              <a:t> </a:t>
            </a:r>
            <a:r>
              <a:rPr lang="en-US" sz="4000" dirty="0" err="1" smtClean="0">
                <a:solidFill>
                  <a:schemeClr val="tx1"/>
                </a:solidFill>
              </a:rPr>
              <a:t>burunda</a:t>
            </a:r>
            <a:r>
              <a:rPr lang="en-US" sz="4000" dirty="0" smtClean="0">
                <a:solidFill>
                  <a:schemeClr val="tx1"/>
                </a:solidFill>
              </a:rPr>
              <a:t> </a:t>
            </a:r>
            <a:r>
              <a:rPr lang="en-US" sz="4000" dirty="0" err="1" smtClean="0">
                <a:solidFill>
                  <a:schemeClr val="tx1"/>
                </a:solidFill>
              </a:rPr>
              <a:t>yabancı</a:t>
            </a:r>
            <a:r>
              <a:rPr lang="en-US" sz="4000" dirty="0" smtClean="0">
                <a:solidFill>
                  <a:schemeClr val="tx1"/>
                </a:solidFill>
              </a:rPr>
              <a:t> </a:t>
            </a:r>
            <a:r>
              <a:rPr lang="en-US" sz="4000" dirty="0" err="1" smtClean="0">
                <a:solidFill>
                  <a:schemeClr val="tx1"/>
                </a:solidFill>
              </a:rPr>
              <a:t>cisim</a:t>
            </a:r>
            <a:r>
              <a:rPr lang="en-US" sz="4000" dirty="0" smtClean="0">
                <a:solidFill>
                  <a:schemeClr val="tx1"/>
                </a:solidFill>
              </a:rPr>
              <a:t> </a:t>
            </a:r>
            <a:r>
              <a:rPr lang="en-US" sz="4000" dirty="0" err="1" smtClean="0">
                <a:solidFill>
                  <a:schemeClr val="tx1"/>
                </a:solidFill>
              </a:rPr>
              <a:t>hariç</a:t>
            </a:r>
            <a:r>
              <a:rPr lang="en-US" sz="4000" dirty="0" smtClean="0">
                <a:solidFill>
                  <a:schemeClr val="tx1"/>
                </a:solidFill>
              </a:rPr>
              <a:t>)</a:t>
            </a:r>
            <a:endParaRPr lang="tr-TR" sz="4000" dirty="0" smtClean="0">
              <a:solidFill>
                <a:schemeClr val="tx1"/>
              </a:solidFill>
            </a:endParaRPr>
          </a:p>
          <a:p>
            <a:endParaRPr lang="en-US" sz="3600" dirty="0" smtClean="0">
              <a:solidFill>
                <a:schemeClr val="tx1"/>
              </a:solidFill>
            </a:endParaRPr>
          </a:p>
          <a:p>
            <a:pPr marL="0" indent="0">
              <a:buNone/>
            </a:pPr>
            <a:r>
              <a:rPr lang="en-US" sz="4100" b="1" dirty="0" smtClean="0">
                <a:solidFill>
                  <a:srgbClr val="FF0000"/>
                </a:solidFill>
              </a:rPr>
              <a:t> 		</a:t>
            </a:r>
            <a:endParaRPr lang="tr-TR" sz="4100" b="1" dirty="0" smtClean="0">
              <a:solidFill>
                <a:srgbClr val="FF0000"/>
              </a:solidFill>
            </a:endParaRPr>
          </a:p>
          <a:p>
            <a:pPr marL="0" indent="0">
              <a:buNone/>
            </a:pPr>
            <a:r>
              <a:rPr lang="tr-TR" sz="4100" b="1" dirty="0">
                <a:solidFill>
                  <a:srgbClr val="FF0000"/>
                </a:solidFill>
              </a:rPr>
              <a:t> </a:t>
            </a:r>
            <a:r>
              <a:rPr lang="tr-TR" sz="4100" b="1" dirty="0" smtClean="0">
                <a:solidFill>
                  <a:srgbClr val="FF0000"/>
                </a:solidFill>
              </a:rPr>
              <a:t>              </a:t>
            </a:r>
            <a:r>
              <a:rPr lang="en-US" sz="5100" b="1" dirty="0" err="1" smtClean="0">
                <a:solidFill>
                  <a:srgbClr val="FF0000"/>
                </a:solidFill>
              </a:rPr>
              <a:t>Hiçbiri</a:t>
            </a:r>
            <a:r>
              <a:rPr lang="en-US" sz="5100" b="1" dirty="0" smtClean="0">
                <a:solidFill>
                  <a:srgbClr val="FF0000"/>
                </a:solidFill>
              </a:rPr>
              <a:t> </a:t>
            </a:r>
            <a:r>
              <a:rPr lang="en-US" sz="5100" b="1" dirty="0" err="1">
                <a:solidFill>
                  <a:srgbClr val="FF0000"/>
                </a:solidFill>
              </a:rPr>
              <a:t>sinüzitten</a:t>
            </a:r>
            <a:r>
              <a:rPr lang="en-US" sz="5100" b="1" dirty="0">
                <a:solidFill>
                  <a:srgbClr val="FF0000"/>
                </a:solidFill>
              </a:rPr>
              <a:t> </a:t>
            </a:r>
            <a:r>
              <a:rPr lang="en-US" sz="5100" b="1" dirty="0" err="1">
                <a:solidFill>
                  <a:srgbClr val="FF0000"/>
                </a:solidFill>
              </a:rPr>
              <a:t>riniti</a:t>
            </a:r>
            <a:r>
              <a:rPr lang="en-US" sz="5100" b="1" dirty="0">
                <a:solidFill>
                  <a:srgbClr val="FF0000"/>
                </a:solidFill>
              </a:rPr>
              <a:t> </a:t>
            </a:r>
            <a:r>
              <a:rPr lang="en-US" sz="5100" b="1" dirty="0" err="1">
                <a:solidFill>
                  <a:srgbClr val="FF0000"/>
                </a:solidFill>
              </a:rPr>
              <a:t>ayırt</a:t>
            </a:r>
            <a:r>
              <a:rPr lang="en-US" sz="5100" b="1" dirty="0">
                <a:solidFill>
                  <a:srgbClr val="FF0000"/>
                </a:solidFill>
              </a:rPr>
              <a:t> </a:t>
            </a:r>
            <a:r>
              <a:rPr lang="en-US" sz="5100" b="1" dirty="0" err="1" smtClean="0">
                <a:solidFill>
                  <a:srgbClr val="FF0000"/>
                </a:solidFill>
              </a:rPr>
              <a:t>ettirmez</a:t>
            </a:r>
            <a:r>
              <a:rPr lang="tr-TR" sz="5100" b="1" dirty="0">
                <a:solidFill>
                  <a:srgbClr val="FF0000"/>
                </a:solidFill>
              </a:rPr>
              <a:t>!</a:t>
            </a:r>
            <a:endParaRPr lang="en-US" sz="5100" b="1" dirty="0">
              <a:solidFill>
                <a:srgbClr val="FF0000"/>
              </a:solidFill>
            </a:endParaRPr>
          </a:p>
          <a:p>
            <a:pPr marL="0" indent="0">
              <a:buNone/>
            </a:pPr>
            <a:endParaRPr lang="en-US" dirty="0" smtClean="0"/>
          </a:p>
          <a:p>
            <a:endParaRPr lang="en-US" dirty="0"/>
          </a:p>
        </p:txBody>
      </p:sp>
    </p:spTree>
    <p:extLst>
      <p:ext uri="{BB962C8B-B14F-4D97-AF65-F5344CB8AC3E}">
        <p14:creationId xmlns="" xmlns:p14="http://schemas.microsoft.com/office/powerpoint/2010/main" val="316648714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2" end="12"/>
                                            </p:txEl>
                                          </p:spTgt>
                                        </p:tgtEl>
                                        <p:attrNameLst>
                                          <p:attrName>style.visibility</p:attrName>
                                        </p:attrNameLst>
                                      </p:cBhvr>
                                      <p:to>
                                        <p:strVal val="visible"/>
                                      </p:to>
                                    </p:set>
                                    <p:animEffect transition="in" filter="fade">
                                      <p:cBhvr>
                                        <p:cTn id="7" dur="1000"/>
                                        <p:tgtEl>
                                          <p:spTgt spid="3">
                                            <p:txEl>
                                              <p:pRg st="12" end="12"/>
                                            </p:txEl>
                                          </p:spTgt>
                                        </p:tgtEl>
                                      </p:cBhvr>
                                    </p:animEffect>
                                    <p:anim calcmode="lin" valueType="num">
                                      <p:cBhvr>
                                        <p:cTn id="8"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3" end="13"/>
                                            </p:txEl>
                                          </p:spTgt>
                                        </p:tgtEl>
                                        <p:attrNameLst>
                                          <p:attrName>style.visibility</p:attrName>
                                        </p:attrNameLst>
                                      </p:cBhvr>
                                      <p:to>
                                        <p:strVal val="visible"/>
                                      </p:to>
                                    </p:set>
                                    <p:animEffect transition="in" filter="fade">
                                      <p:cBhvr>
                                        <p:cTn id="14" dur="1000"/>
                                        <p:tgtEl>
                                          <p:spTgt spid="3">
                                            <p:txEl>
                                              <p:pRg st="13" end="13"/>
                                            </p:txEl>
                                          </p:spTgt>
                                        </p:tgtEl>
                                      </p:cBhvr>
                                    </p:animEffect>
                                    <p:anim calcmode="lin" valueType="num">
                                      <p:cBhvr>
                                        <p:cTn id="1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60648"/>
            <a:ext cx="2376264" cy="576064"/>
          </a:xfrm>
        </p:spPr>
        <p:txBody>
          <a:bodyPr>
            <a:normAutofit fontScale="90000"/>
          </a:bodyPr>
          <a:lstStyle/>
          <a:p>
            <a:pPr algn="l"/>
            <a:r>
              <a:rPr lang="en-US" sz="3600" b="1" dirty="0" err="1" smtClean="0">
                <a:solidFill>
                  <a:srgbClr val="FF0000"/>
                </a:solidFill>
              </a:rPr>
              <a:t>Tanı</a:t>
            </a:r>
            <a:endParaRPr lang="en-US" sz="3600" b="1" dirty="0">
              <a:solidFill>
                <a:srgbClr val="FF0000"/>
              </a:solidFill>
            </a:endParaRPr>
          </a:p>
        </p:txBody>
      </p:sp>
      <p:sp>
        <p:nvSpPr>
          <p:cNvPr id="3" name="Content Placeholder 2"/>
          <p:cNvSpPr>
            <a:spLocks noGrp="1"/>
          </p:cNvSpPr>
          <p:nvPr>
            <p:ph idx="1"/>
          </p:nvPr>
        </p:nvSpPr>
        <p:spPr>
          <a:xfrm>
            <a:off x="971600" y="1340768"/>
            <a:ext cx="7467600" cy="4419600"/>
          </a:xfrm>
        </p:spPr>
        <p:txBody>
          <a:bodyPr/>
          <a:lstStyle/>
          <a:p>
            <a:r>
              <a:rPr lang="en-US" dirty="0" err="1" smtClean="0">
                <a:solidFill>
                  <a:schemeClr val="tx1"/>
                </a:solidFill>
              </a:rPr>
              <a:t>Komplike</a:t>
            </a:r>
            <a:r>
              <a:rPr lang="en-US" dirty="0" smtClean="0">
                <a:solidFill>
                  <a:schemeClr val="tx1"/>
                </a:solidFill>
              </a:rPr>
              <a:t> </a:t>
            </a:r>
            <a:r>
              <a:rPr lang="en-US" dirty="0" err="1" smtClean="0">
                <a:solidFill>
                  <a:schemeClr val="tx1"/>
                </a:solidFill>
              </a:rPr>
              <a:t>olmayan</a:t>
            </a:r>
            <a:r>
              <a:rPr lang="en-US" dirty="0" smtClean="0">
                <a:solidFill>
                  <a:schemeClr val="tx1"/>
                </a:solidFill>
              </a:rPr>
              <a:t> </a:t>
            </a:r>
            <a:r>
              <a:rPr lang="en-US" dirty="0" err="1" smtClean="0">
                <a:solidFill>
                  <a:schemeClr val="tx1"/>
                </a:solidFill>
              </a:rPr>
              <a:t>sinüzitin</a:t>
            </a:r>
            <a:r>
              <a:rPr lang="en-US" dirty="0" smtClean="0">
                <a:solidFill>
                  <a:schemeClr val="tx1"/>
                </a:solidFill>
              </a:rPr>
              <a:t> </a:t>
            </a:r>
            <a:r>
              <a:rPr lang="en-US" dirty="0" err="1" smtClean="0">
                <a:solidFill>
                  <a:schemeClr val="tx1"/>
                </a:solidFill>
              </a:rPr>
              <a:t>tanısı</a:t>
            </a:r>
            <a:r>
              <a:rPr lang="en-US" dirty="0" smtClean="0">
                <a:solidFill>
                  <a:schemeClr val="tx1"/>
                </a:solidFill>
              </a:rPr>
              <a:t> </a:t>
            </a:r>
            <a:r>
              <a:rPr lang="en-US" b="1" u="sng" dirty="0" err="1" smtClean="0">
                <a:solidFill>
                  <a:schemeClr val="tx1"/>
                </a:solidFill>
              </a:rPr>
              <a:t>kliniktir</a:t>
            </a:r>
            <a:r>
              <a:rPr lang="tr-TR" b="1" u="sng" dirty="0" smtClean="0">
                <a:solidFill>
                  <a:schemeClr val="tx1"/>
                </a:solidFill>
              </a:rPr>
              <a:t>.</a:t>
            </a:r>
            <a:endParaRPr lang="en-US" b="1" u="sng" dirty="0" smtClean="0">
              <a:solidFill>
                <a:schemeClr val="tx1"/>
              </a:solidFill>
            </a:endParaRPr>
          </a:p>
          <a:p>
            <a:endParaRPr lang="en-US" b="1" dirty="0" smtClean="0">
              <a:solidFill>
                <a:schemeClr val="tx1"/>
              </a:solidFill>
            </a:endParaRPr>
          </a:p>
          <a:p>
            <a:r>
              <a:rPr lang="en-US" dirty="0" err="1" smtClean="0">
                <a:solidFill>
                  <a:schemeClr val="tx1"/>
                </a:solidFill>
              </a:rPr>
              <a:t>Görüntüleme</a:t>
            </a:r>
            <a:r>
              <a:rPr lang="en-US" dirty="0" smtClean="0">
                <a:solidFill>
                  <a:schemeClr val="tx1"/>
                </a:solidFill>
              </a:rPr>
              <a:t> </a:t>
            </a:r>
          </a:p>
          <a:p>
            <a:endParaRPr lang="en-US" dirty="0" smtClean="0">
              <a:solidFill>
                <a:schemeClr val="tx1"/>
              </a:solidFill>
            </a:endParaRPr>
          </a:p>
          <a:p>
            <a:r>
              <a:rPr lang="en-US" dirty="0" err="1" smtClean="0">
                <a:solidFill>
                  <a:schemeClr val="tx1"/>
                </a:solidFill>
              </a:rPr>
              <a:t>Mikrobiyolojik</a:t>
            </a:r>
            <a:r>
              <a:rPr lang="en-US" dirty="0" smtClean="0">
                <a:solidFill>
                  <a:schemeClr val="tx1"/>
                </a:solidFill>
              </a:rPr>
              <a:t> </a:t>
            </a:r>
            <a:r>
              <a:rPr lang="en-US" dirty="0" err="1" smtClean="0">
                <a:solidFill>
                  <a:schemeClr val="tx1"/>
                </a:solidFill>
              </a:rPr>
              <a:t>çalışmalar</a:t>
            </a:r>
            <a:endParaRPr lang="en-US" dirty="0" smtClean="0">
              <a:solidFill>
                <a:schemeClr val="tx1"/>
              </a:solidFill>
            </a:endParaRPr>
          </a:p>
          <a:p>
            <a:pPr marL="0" indent="0">
              <a:buNone/>
            </a:pPr>
            <a:endParaRPr lang="en-US" dirty="0"/>
          </a:p>
        </p:txBody>
      </p:sp>
    </p:spTree>
    <p:extLst>
      <p:ext uri="{BB962C8B-B14F-4D97-AF65-F5344CB8AC3E}">
        <p14:creationId xmlns="" xmlns:p14="http://schemas.microsoft.com/office/powerpoint/2010/main" val="295179619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87254" y="908720"/>
            <a:ext cx="6641130" cy="2630008"/>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1547664" y="3653678"/>
            <a:ext cx="2880320" cy="2542221"/>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cstate="print"/>
          <a:srcRect/>
          <a:stretch>
            <a:fillRect/>
          </a:stretch>
        </p:blipFill>
        <p:spPr bwMode="auto">
          <a:xfrm>
            <a:off x="4932040" y="3653677"/>
            <a:ext cx="2954038" cy="2542221"/>
          </a:xfrm>
          <a:prstGeom prst="rect">
            <a:avLst/>
          </a:prstGeom>
          <a:noFill/>
          <a:ln w="9525">
            <a:noFill/>
            <a:miter lim="800000"/>
            <a:headEnd/>
            <a:tailEnd/>
          </a:ln>
          <a:effectLst/>
        </p:spPr>
      </p:pic>
    </p:spTree>
    <p:extLst>
      <p:ext uri="{BB962C8B-B14F-4D97-AF65-F5344CB8AC3E}">
        <p14:creationId xmlns="" xmlns:p14="http://schemas.microsoft.com/office/powerpoint/2010/main" val="2077859879"/>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smtClean="0">
                <a:solidFill>
                  <a:srgbClr val="FF0000"/>
                </a:solidFill>
              </a:rPr>
              <a:t>Tanı – </a:t>
            </a:r>
            <a:r>
              <a:rPr lang="tr-TR" sz="3600" b="1" dirty="0" smtClean="0">
                <a:solidFill>
                  <a:srgbClr val="FF0000"/>
                </a:solidFill>
              </a:rPr>
              <a:t>Görüntüleme-1</a:t>
            </a:r>
            <a:endParaRPr lang="tr-TR" sz="3600" b="1" dirty="0">
              <a:solidFill>
                <a:srgbClr val="FF0000"/>
              </a:solidFill>
            </a:endParaRPr>
          </a:p>
        </p:txBody>
      </p:sp>
      <p:sp>
        <p:nvSpPr>
          <p:cNvPr id="3" name="İçerik Yer Tutucusu 2"/>
          <p:cNvSpPr>
            <a:spLocks noGrp="1"/>
          </p:cNvSpPr>
          <p:nvPr>
            <p:ph idx="1"/>
          </p:nvPr>
        </p:nvSpPr>
        <p:spPr>
          <a:xfrm>
            <a:off x="755576" y="1196752"/>
            <a:ext cx="7683624" cy="4419600"/>
          </a:xfrm>
        </p:spPr>
        <p:txBody>
          <a:bodyPr>
            <a:normAutofit/>
          </a:bodyPr>
          <a:lstStyle/>
          <a:p>
            <a:pPr algn="just"/>
            <a:r>
              <a:rPr lang="tr-TR" dirty="0" smtClean="0">
                <a:solidFill>
                  <a:schemeClr val="tx1"/>
                </a:solidFill>
              </a:rPr>
              <a:t>Akut </a:t>
            </a:r>
            <a:r>
              <a:rPr lang="tr-TR" dirty="0">
                <a:solidFill>
                  <a:schemeClr val="tx1"/>
                </a:solidFill>
              </a:rPr>
              <a:t>bakteriyel </a:t>
            </a:r>
            <a:r>
              <a:rPr lang="tr-TR" dirty="0" smtClean="0">
                <a:solidFill>
                  <a:schemeClr val="tx1"/>
                </a:solidFill>
              </a:rPr>
              <a:t>sinüziti, </a:t>
            </a:r>
            <a:r>
              <a:rPr lang="tr-TR" dirty="0" err="1">
                <a:solidFill>
                  <a:schemeClr val="tx1"/>
                </a:solidFill>
              </a:rPr>
              <a:t>viral</a:t>
            </a:r>
            <a:r>
              <a:rPr lang="tr-TR" dirty="0">
                <a:solidFill>
                  <a:schemeClr val="tx1"/>
                </a:solidFill>
              </a:rPr>
              <a:t> </a:t>
            </a:r>
            <a:r>
              <a:rPr lang="tr-TR" dirty="0" err="1">
                <a:solidFill>
                  <a:schemeClr val="tx1"/>
                </a:solidFill>
              </a:rPr>
              <a:t>ÜSYE’den</a:t>
            </a:r>
            <a:r>
              <a:rPr lang="tr-TR" dirty="0">
                <a:solidFill>
                  <a:schemeClr val="tx1"/>
                </a:solidFill>
              </a:rPr>
              <a:t> </a:t>
            </a:r>
            <a:r>
              <a:rPr lang="tr-TR" dirty="0" smtClean="0">
                <a:solidFill>
                  <a:schemeClr val="tx1"/>
                </a:solidFill>
              </a:rPr>
              <a:t>ayırmak </a:t>
            </a:r>
            <a:r>
              <a:rPr lang="tr-TR" dirty="0">
                <a:solidFill>
                  <a:schemeClr val="tx1"/>
                </a:solidFill>
              </a:rPr>
              <a:t>için görüntüleme (</a:t>
            </a:r>
            <a:r>
              <a:rPr lang="tr-TR" dirty="0" smtClean="0">
                <a:solidFill>
                  <a:schemeClr val="tx1"/>
                </a:solidFill>
              </a:rPr>
              <a:t>direk </a:t>
            </a:r>
            <a:r>
              <a:rPr lang="tr-TR" dirty="0" err="1">
                <a:solidFill>
                  <a:schemeClr val="tx1"/>
                </a:solidFill>
              </a:rPr>
              <a:t>grafi</a:t>
            </a:r>
            <a:r>
              <a:rPr lang="tr-TR" dirty="0">
                <a:solidFill>
                  <a:schemeClr val="tx1"/>
                </a:solidFill>
              </a:rPr>
              <a:t>, </a:t>
            </a:r>
            <a:r>
              <a:rPr lang="tr-TR" dirty="0" err="1">
                <a:solidFill>
                  <a:schemeClr val="tx1"/>
                </a:solidFill>
              </a:rPr>
              <a:t>kontraslı</a:t>
            </a:r>
            <a:r>
              <a:rPr lang="tr-TR" dirty="0">
                <a:solidFill>
                  <a:schemeClr val="tx1"/>
                </a:solidFill>
              </a:rPr>
              <a:t> BT, MRI veya USG) </a:t>
            </a:r>
            <a:r>
              <a:rPr lang="tr-TR" dirty="0" smtClean="0">
                <a:solidFill>
                  <a:schemeClr val="tx1"/>
                </a:solidFill>
              </a:rPr>
              <a:t>yapılmamalıdır </a:t>
            </a:r>
            <a:r>
              <a:rPr lang="tr-TR" b="1" dirty="0" smtClean="0">
                <a:solidFill>
                  <a:srgbClr val="FF0000"/>
                </a:solidFill>
              </a:rPr>
              <a:t>(Kanıt düzeyi: B</a:t>
            </a:r>
            <a:r>
              <a:rPr lang="tr-TR" b="1" dirty="0" smtClean="0">
                <a:solidFill>
                  <a:srgbClr val="FF0000"/>
                </a:solidFill>
              </a:rPr>
              <a:t>). </a:t>
            </a:r>
            <a:endParaRPr lang="tr-TR" b="1" dirty="0" smtClean="0">
              <a:solidFill>
                <a:srgbClr val="FF0000"/>
              </a:solidFill>
            </a:endParaRPr>
          </a:p>
          <a:p>
            <a:pPr algn="just"/>
            <a:endParaRPr lang="tr-TR" dirty="0" smtClean="0"/>
          </a:p>
          <a:p>
            <a:pPr algn="just"/>
            <a:r>
              <a:rPr lang="tr-TR" dirty="0" smtClean="0">
                <a:solidFill>
                  <a:schemeClr val="tx1"/>
                </a:solidFill>
              </a:rPr>
              <a:t>Çocukta </a:t>
            </a:r>
            <a:r>
              <a:rPr lang="tr-TR" dirty="0">
                <a:solidFill>
                  <a:schemeClr val="tx1"/>
                </a:solidFill>
              </a:rPr>
              <a:t>akut bakteriyel sinüzitin </a:t>
            </a:r>
            <a:r>
              <a:rPr lang="tr-TR" dirty="0" err="1">
                <a:solidFill>
                  <a:schemeClr val="tx1"/>
                </a:solidFill>
              </a:rPr>
              <a:t>orbital</a:t>
            </a:r>
            <a:r>
              <a:rPr lang="tr-TR" dirty="0">
                <a:solidFill>
                  <a:schemeClr val="tx1"/>
                </a:solidFill>
              </a:rPr>
              <a:t> veya santral sinir sistemi komplikasyonlarından </a:t>
            </a:r>
            <a:r>
              <a:rPr lang="tr-TR" dirty="0" smtClean="0">
                <a:solidFill>
                  <a:schemeClr val="tx1"/>
                </a:solidFill>
              </a:rPr>
              <a:t>şüphelenildiğinde </a:t>
            </a:r>
            <a:r>
              <a:rPr lang="tr-TR" dirty="0" err="1">
                <a:solidFill>
                  <a:schemeClr val="tx1"/>
                </a:solidFill>
              </a:rPr>
              <a:t>kontraslı</a:t>
            </a:r>
            <a:r>
              <a:rPr lang="tr-TR" dirty="0">
                <a:solidFill>
                  <a:schemeClr val="tx1"/>
                </a:solidFill>
              </a:rPr>
              <a:t> </a:t>
            </a:r>
            <a:r>
              <a:rPr lang="tr-TR" dirty="0" err="1">
                <a:solidFill>
                  <a:schemeClr val="tx1"/>
                </a:solidFill>
              </a:rPr>
              <a:t>paranazal</a:t>
            </a:r>
            <a:r>
              <a:rPr lang="tr-TR" dirty="0">
                <a:solidFill>
                  <a:schemeClr val="tx1"/>
                </a:solidFill>
              </a:rPr>
              <a:t> BT ve/veya </a:t>
            </a:r>
            <a:r>
              <a:rPr lang="tr-TR" dirty="0" err="1">
                <a:solidFill>
                  <a:schemeClr val="tx1"/>
                </a:solidFill>
              </a:rPr>
              <a:t>kontraslı</a:t>
            </a:r>
            <a:r>
              <a:rPr lang="tr-TR" dirty="0">
                <a:solidFill>
                  <a:schemeClr val="tx1"/>
                </a:solidFill>
              </a:rPr>
              <a:t> MRI </a:t>
            </a:r>
            <a:r>
              <a:rPr lang="tr-TR" dirty="0" smtClean="0">
                <a:solidFill>
                  <a:schemeClr val="tx1"/>
                </a:solidFill>
              </a:rPr>
              <a:t>istenmelidir </a:t>
            </a:r>
            <a:r>
              <a:rPr lang="tr-TR" b="1" dirty="0" smtClean="0">
                <a:solidFill>
                  <a:srgbClr val="FF0000"/>
                </a:solidFill>
              </a:rPr>
              <a:t>(</a:t>
            </a:r>
            <a:r>
              <a:rPr lang="tr-TR" b="1" dirty="0">
                <a:solidFill>
                  <a:srgbClr val="FF0000"/>
                </a:solidFill>
              </a:rPr>
              <a:t>Kanıt düzeyi: B</a:t>
            </a:r>
            <a:r>
              <a:rPr lang="tr-TR" b="1" dirty="0" smtClean="0">
                <a:solidFill>
                  <a:srgbClr val="FF0000"/>
                </a:solidFill>
              </a:rPr>
              <a:t>). </a:t>
            </a:r>
            <a:endParaRPr lang="tr-TR" b="1" dirty="0" smtClean="0">
              <a:solidFill>
                <a:srgbClr val="FF0000"/>
              </a:solidFill>
            </a:endParaRPr>
          </a:p>
          <a:p>
            <a:pPr lvl="1"/>
            <a:endParaRPr lang="tr-TR" dirty="0"/>
          </a:p>
          <a:p>
            <a:pPr marL="0" indent="0">
              <a:buNone/>
            </a:pPr>
            <a:endParaRPr lang="tr-TR" dirty="0"/>
          </a:p>
        </p:txBody>
      </p:sp>
      <p:sp>
        <p:nvSpPr>
          <p:cNvPr id="4" name="TextBox 3"/>
          <p:cNvSpPr txBox="1"/>
          <p:nvPr/>
        </p:nvSpPr>
        <p:spPr>
          <a:xfrm>
            <a:off x="395536" y="6525344"/>
            <a:ext cx="2016224" cy="276999"/>
          </a:xfrm>
          <a:prstGeom prst="rect">
            <a:avLst/>
          </a:prstGeom>
          <a:noFill/>
        </p:spPr>
        <p:txBody>
          <a:bodyPr wrap="square" rtlCol="0">
            <a:spAutoFit/>
          </a:bodyPr>
          <a:lstStyle/>
          <a:p>
            <a:r>
              <a:rPr lang="en-US" sz="1200" b="1" dirty="0" smtClean="0"/>
              <a:t>AAP, 2013</a:t>
            </a:r>
            <a:endParaRPr lang="en-US" sz="1200" b="1" dirty="0"/>
          </a:p>
        </p:txBody>
      </p:sp>
    </p:spTree>
    <p:extLst>
      <p:ext uri="{BB962C8B-B14F-4D97-AF65-F5344CB8AC3E}">
        <p14:creationId xmlns="" xmlns:p14="http://schemas.microsoft.com/office/powerpoint/2010/main" val="453350302"/>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59632" y="188640"/>
            <a:ext cx="4104456" cy="638944"/>
          </a:xfrm>
        </p:spPr>
        <p:txBody>
          <a:bodyPr/>
          <a:lstStyle/>
          <a:p>
            <a:pPr algn="l"/>
            <a:r>
              <a:rPr lang="tr-TR" sz="3200" dirty="0" smtClean="0">
                <a:solidFill>
                  <a:srgbClr val="FF0000"/>
                </a:solidFill>
              </a:rPr>
              <a:t> </a:t>
            </a:r>
            <a:r>
              <a:rPr lang="tr-TR" sz="3200" b="1" dirty="0" smtClean="0">
                <a:solidFill>
                  <a:srgbClr val="FF0000"/>
                </a:solidFill>
              </a:rPr>
              <a:t>Tanı – </a:t>
            </a:r>
            <a:r>
              <a:rPr lang="tr-TR" sz="3200" b="1" dirty="0" smtClean="0">
                <a:solidFill>
                  <a:srgbClr val="FF0000"/>
                </a:solidFill>
              </a:rPr>
              <a:t>Görüntüleme-2 </a:t>
            </a:r>
            <a:endParaRPr lang="tr-TR" sz="3200" b="1" dirty="0">
              <a:solidFill>
                <a:srgbClr val="FF0000"/>
              </a:solidFill>
            </a:endParaRPr>
          </a:p>
        </p:txBody>
      </p:sp>
      <p:sp>
        <p:nvSpPr>
          <p:cNvPr id="3" name="İçerik Yer Tutucusu 2"/>
          <p:cNvSpPr>
            <a:spLocks noGrp="1"/>
          </p:cNvSpPr>
          <p:nvPr>
            <p:ph idx="1"/>
          </p:nvPr>
        </p:nvSpPr>
        <p:spPr>
          <a:xfrm>
            <a:off x="500034" y="1340768"/>
            <a:ext cx="8429684" cy="4525963"/>
          </a:xfrm>
        </p:spPr>
        <p:txBody>
          <a:bodyPr>
            <a:normAutofit/>
          </a:bodyPr>
          <a:lstStyle/>
          <a:p>
            <a:r>
              <a:rPr lang="tr-TR" dirty="0" smtClean="0">
                <a:solidFill>
                  <a:schemeClr val="tx1"/>
                </a:solidFill>
              </a:rPr>
              <a:t>Radyolojik bulgular </a:t>
            </a:r>
            <a:r>
              <a:rPr lang="tr-TR" dirty="0" smtClean="0">
                <a:solidFill>
                  <a:schemeClr val="tx1"/>
                </a:solidFill>
              </a:rPr>
              <a:t>[</a:t>
            </a:r>
            <a:r>
              <a:rPr lang="en-US" dirty="0" err="1" smtClean="0">
                <a:solidFill>
                  <a:schemeClr val="tx1"/>
                </a:solidFill>
              </a:rPr>
              <a:t>diffüz</a:t>
            </a:r>
            <a:r>
              <a:rPr lang="en-US" dirty="0" smtClean="0">
                <a:solidFill>
                  <a:schemeClr val="tx1"/>
                </a:solidFill>
              </a:rPr>
              <a:t> </a:t>
            </a:r>
            <a:r>
              <a:rPr lang="en-US" dirty="0" err="1" smtClean="0">
                <a:solidFill>
                  <a:schemeClr val="tx1"/>
                </a:solidFill>
              </a:rPr>
              <a:t>havalanma</a:t>
            </a:r>
            <a:r>
              <a:rPr lang="en-US" dirty="0" smtClean="0">
                <a:solidFill>
                  <a:schemeClr val="tx1"/>
                </a:solidFill>
              </a:rPr>
              <a:t> </a:t>
            </a:r>
            <a:r>
              <a:rPr lang="en-US" dirty="0" err="1" smtClean="0">
                <a:solidFill>
                  <a:schemeClr val="tx1"/>
                </a:solidFill>
              </a:rPr>
              <a:t>kaybı</a:t>
            </a:r>
            <a:r>
              <a:rPr lang="en-US" dirty="0" smtClean="0">
                <a:solidFill>
                  <a:schemeClr val="tx1"/>
                </a:solidFill>
              </a:rPr>
              <a:t> (</a:t>
            </a:r>
            <a:r>
              <a:rPr lang="en-US" dirty="0" err="1" smtClean="0">
                <a:solidFill>
                  <a:schemeClr val="tx1"/>
                </a:solidFill>
              </a:rPr>
              <a:t>opasifikasyon</a:t>
            </a:r>
            <a:r>
              <a:rPr lang="en-US" dirty="0" smtClean="0">
                <a:solidFill>
                  <a:schemeClr val="tx1"/>
                </a:solidFill>
              </a:rPr>
              <a:t>), </a:t>
            </a:r>
            <a:r>
              <a:rPr lang="en-US" dirty="0" err="1" smtClean="0">
                <a:solidFill>
                  <a:schemeClr val="tx1"/>
                </a:solidFill>
              </a:rPr>
              <a:t>mukozal</a:t>
            </a:r>
            <a:r>
              <a:rPr lang="en-US" dirty="0" smtClean="0">
                <a:solidFill>
                  <a:schemeClr val="tx1"/>
                </a:solidFill>
              </a:rPr>
              <a:t> </a:t>
            </a:r>
            <a:r>
              <a:rPr lang="en-US" dirty="0" err="1" smtClean="0">
                <a:solidFill>
                  <a:schemeClr val="tx1"/>
                </a:solidFill>
              </a:rPr>
              <a:t>kalınlaşma</a:t>
            </a:r>
            <a:r>
              <a:rPr lang="en-US" dirty="0" smtClean="0">
                <a:solidFill>
                  <a:schemeClr val="tx1"/>
                </a:solidFill>
              </a:rPr>
              <a:t> </a:t>
            </a:r>
            <a:r>
              <a:rPr lang="en-US" dirty="0" err="1" smtClean="0">
                <a:solidFill>
                  <a:schemeClr val="tx1"/>
                </a:solidFill>
              </a:rPr>
              <a:t>veya</a:t>
            </a:r>
            <a:r>
              <a:rPr lang="en-US" dirty="0" smtClean="0">
                <a:solidFill>
                  <a:schemeClr val="tx1"/>
                </a:solidFill>
              </a:rPr>
              <a:t> </a:t>
            </a:r>
            <a:r>
              <a:rPr lang="en-US" dirty="0" err="1" smtClean="0">
                <a:solidFill>
                  <a:schemeClr val="tx1"/>
                </a:solidFill>
              </a:rPr>
              <a:t>hava-sıvı</a:t>
            </a:r>
            <a:r>
              <a:rPr lang="en-US" dirty="0" smtClean="0">
                <a:solidFill>
                  <a:schemeClr val="tx1"/>
                </a:solidFill>
              </a:rPr>
              <a:t> </a:t>
            </a:r>
            <a:r>
              <a:rPr lang="en-US" dirty="0" err="1" smtClean="0">
                <a:solidFill>
                  <a:schemeClr val="tx1"/>
                </a:solidFill>
              </a:rPr>
              <a:t>seviyesi</a:t>
            </a:r>
            <a:r>
              <a:rPr lang="tr-TR" dirty="0" smtClean="0">
                <a:solidFill>
                  <a:schemeClr val="tx1"/>
                </a:solidFill>
              </a:rPr>
              <a:t>]</a:t>
            </a:r>
            <a:r>
              <a:rPr lang="tr-TR" dirty="0" smtClean="0">
                <a:solidFill>
                  <a:schemeClr val="tx1"/>
                </a:solidFill>
              </a:rPr>
              <a:t> </a:t>
            </a:r>
            <a:r>
              <a:rPr lang="tr-TR" b="1" u="sng" dirty="0" smtClean="0">
                <a:solidFill>
                  <a:schemeClr val="tx1"/>
                </a:solidFill>
              </a:rPr>
              <a:t>tanısal değildir</a:t>
            </a:r>
            <a:r>
              <a:rPr lang="tr-TR" b="1" dirty="0" smtClean="0">
                <a:solidFill>
                  <a:schemeClr val="tx1"/>
                </a:solidFill>
              </a:rPr>
              <a:t> </a:t>
            </a:r>
            <a:r>
              <a:rPr lang="tr-TR" dirty="0" smtClean="0">
                <a:solidFill>
                  <a:schemeClr val="tx1"/>
                </a:solidFill>
              </a:rPr>
              <a:t>ve sağlıklı çocukta önerilmez. </a:t>
            </a:r>
            <a:r>
              <a:rPr lang="tr-TR" dirty="0" err="1">
                <a:solidFill>
                  <a:schemeClr val="tx1"/>
                </a:solidFill>
              </a:rPr>
              <a:t>V</a:t>
            </a:r>
            <a:r>
              <a:rPr lang="tr-TR" dirty="0" err="1" smtClean="0">
                <a:solidFill>
                  <a:schemeClr val="tx1"/>
                </a:solidFill>
              </a:rPr>
              <a:t>iral</a:t>
            </a:r>
            <a:r>
              <a:rPr lang="tr-TR" dirty="0" smtClean="0">
                <a:solidFill>
                  <a:schemeClr val="tx1"/>
                </a:solidFill>
              </a:rPr>
              <a:t>, bakteriyel veya alerjik nedenleri ayırt etmek için </a:t>
            </a:r>
            <a:r>
              <a:rPr lang="tr-TR" b="1" u="sng" dirty="0" smtClean="0">
                <a:solidFill>
                  <a:schemeClr val="tx1"/>
                </a:solidFill>
              </a:rPr>
              <a:t>kullanılamaz</a:t>
            </a:r>
            <a:r>
              <a:rPr lang="tr-TR" b="1" dirty="0" smtClean="0">
                <a:solidFill>
                  <a:schemeClr val="tx1"/>
                </a:solidFill>
              </a:rPr>
              <a:t>.</a:t>
            </a:r>
          </a:p>
          <a:p>
            <a:pPr algn="just"/>
            <a:endParaRPr lang="tr-TR" b="1" u="sng" dirty="0">
              <a:solidFill>
                <a:schemeClr val="tx1"/>
              </a:solidFill>
            </a:endParaRPr>
          </a:p>
          <a:p>
            <a:r>
              <a:rPr lang="en-US" b="1" u="sng" dirty="0">
                <a:solidFill>
                  <a:schemeClr val="tx1"/>
                </a:solidFill>
              </a:rPr>
              <a:t>Normal </a:t>
            </a:r>
            <a:r>
              <a:rPr lang="en-US" b="1" u="sng" dirty="0" err="1">
                <a:solidFill>
                  <a:schemeClr val="tx1"/>
                </a:solidFill>
              </a:rPr>
              <a:t>görüntü</a:t>
            </a:r>
            <a:r>
              <a:rPr lang="en-US" b="1" u="sng" dirty="0">
                <a:solidFill>
                  <a:schemeClr val="tx1"/>
                </a:solidFill>
              </a:rPr>
              <a:t> </a:t>
            </a:r>
            <a:r>
              <a:rPr lang="en-US" b="1" u="sng" dirty="0" smtClean="0">
                <a:solidFill>
                  <a:schemeClr val="tx1"/>
                </a:solidFill>
              </a:rPr>
              <a:t>sin</a:t>
            </a:r>
            <a:r>
              <a:rPr lang="tr-TR" b="1" u="sng" dirty="0" smtClean="0">
                <a:solidFill>
                  <a:schemeClr val="tx1"/>
                </a:solidFill>
              </a:rPr>
              <a:t>ü</a:t>
            </a:r>
            <a:r>
              <a:rPr lang="en-US" b="1" u="sng" dirty="0" smtClean="0">
                <a:solidFill>
                  <a:schemeClr val="tx1"/>
                </a:solidFill>
              </a:rPr>
              <a:t>ziti </a:t>
            </a:r>
            <a:r>
              <a:rPr lang="en-US" b="1" u="sng" dirty="0" err="1">
                <a:solidFill>
                  <a:schemeClr val="tx1"/>
                </a:solidFill>
              </a:rPr>
              <a:t>ekarte</a:t>
            </a:r>
            <a:r>
              <a:rPr lang="en-US" b="1" u="sng" dirty="0">
                <a:solidFill>
                  <a:schemeClr val="tx1"/>
                </a:solidFill>
              </a:rPr>
              <a:t> </a:t>
            </a:r>
            <a:r>
              <a:rPr lang="en-US" b="1" u="sng" dirty="0" err="1">
                <a:solidFill>
                  <a:schemeClr val="tx1"/>
                </a:solidFill>
              </a:rPr>
              <a:t>ettirir</a:t>
            </a:r>
            <a:r>
              <a:rPr lang="en-US" dirty="0">
                <a:solidFill>
                  <a:schemeClr val="tx1"/>
                </a:solidFill>
              </a:rPr>
              <a:t>, </a:t>
            </a:r>
            <a:endParaRPr lang="tr-TR" dirty="0" smtClean="0">
              <a:solidFill>
                <a:schemeClr val="tx1"/>
              </a:solidFill>
            </a:endParaRPr>
          </a:p>
          <a:p>
            <a:r>
              <a:rPr lang="tr-TR" dirty="0" smtClean="0">
                <a:solidFill>
                  <a:schemeClr val="tx1"/>
                </a:solidFill>
              </a:rPr>
              <a:t>A</a:t>
            </a:r>
            <a:r>
              <a:rPr lang="en-US" dirty="0" smtClean="0">
                <a:solidFill>
                  <a:schemeClr val="tx1"/>
                </a:solidFill>
              </a:rPr>
              <a:t>normal </a:t>
            </a:r>
            <a:r>
              <a:rPr lang="en-US" dirty="0" err="1">
                <a:solidFill>
                  <a:schemeClr val="tx1"/>
                </a:solidFill>
              </a:rPr>
              <a:t>görüntü</a:t>
            </a:r>
            <a:r>
              <a:rPr lang="en-US" dirty="0">
                <a:solidFill>
                  <a:schemeClr val="tx1"/>
                </a:solidFill>
              </a:rPr>
              <a:t> </a:t>
            </a:r>
            <a:r>
              <a:rPr lang="en-US" dirty="0" smtClean="0">
                <a:solidFill>
                  <a:schemeClr val="tx1"/>
                </a:solidFill>
              </a:rPr>
              <a:t>sin</a:t>
            </a:r>
            <a:r>
              <a:rPr lang="tr-TR" dirty="0" smtClean="0">
                <a:solidFill>
                  <a:schemeClr val="tx1"/>
                </a:solidFill>
              </a:rPr>
              <a:t>ü</a:t>
            </a:r>
            <a:r>
              <a:rPr lang="en-US" dirty="0" smtClean="0">
                <a:solidFill>
                  <a:schemeClr val="tx1"/>
                </a:solidFill>
              </a:rPr>
              <a:t>zit </a:t>
            </a:r>
            <a:r>
              <a:rPr lang="en-US" dirty="0" err="1">
                <a:solidFill>
                  <a:schemeClr val="tx1"/>
                </a:solidFill>
              </a:rPr>
              <a:t>tanısını</a:t>
            </a:r>
            <a:r>
              <a:rPr lang="en-US" dirty="0">
                <a:solidFill>
                  <a:schemeClr val="tx1"/>
                </a:solidFill>
              </a:rPr>
              <a:t> </a:t>
            </a:r>
            <a:r>
              <a:rPr lang="en-US" dirty="0" err="1" smtClean="0">
                <a:solidFill>
                  <a:schemeClr val="tx1"/>
                </a:solidFill>
              </a:rPr>
              <a:t>kanıtlamayabilir</a:t>
            </a:r>
            <a:r>
              <a:rPr lang="tr-TR" dirty="0" smtClean="0">
                <a:solidFill>
                  <a:schemeClr val="tx1"/>
                </a:solidFill>
              </a:rPr>
              <a:t>.</a:t>
            </a:r>
            <a:endParaRPr lang="en-US" dirty="0">
              <a:solidFill>
                <a:schemeClr val="tx1"/>
              </a:solidFill>
            </a:endParaRPr>
          </a:p>
          <a:p>
            <a:pPr algn="just"/>
            <a:endParaRPr lang="tr-TR" b="1" u="sng" dirty="0" smtClean="0">
              <a:solidFill>
                <a:srgbClr val="000090"/>
              </a:solidFill>
            </a:endParaRPr>
          </a:p>
        </p:txBody>
      </p:sp>
    </p:spTree>
    <p:extLst>
      <p:ext uri="{BB962C8B-B14F-4D97-AF65-F5344CB8AC3E}">
        <p14:creationId xmlns="" xmlns:p14="http://schemas.microsoft.com/office/powerpoint/2010/main" val="2755587685"/>
      </p:ext>
    </p:extLst>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stretch>
            <a:fillRect/>
          </a:stretch>
        </p:blipFill>
        <p:spPr>
          <a:xfrm>
            <a:off x="1055402" y="2407928"/>
            <a:ext cx="3284537" cy="4104456"/>
          </a:xfrm>
          <a:prstGeom prst="rect">
            <a:avLst/>
          </a:prstGeom>
        </p:spPr>
      </p:pic>
      <p:pic>
        <p:nvPicPr>
          <p:cNvPr id="3" name="Resim 2"/>
          <p:cNvPicPr>
            <a:picLocks noChangeAspect="1"/>
          </p:cNvPicPr>
          <p:nvPr/>
        </p:nvPicPr>
        <p:blipFill>
          <a:blip r:embed="rId3" cstate="print"/>
          <a:stretch>
            <a:fillRect/>
          </a:stretch>
        </p:blipFill>
        <p:spPr>
          <a:xfrm>
            <a:off x="5004047" y="2407928"/>
            <a:ext cx="3196183" cy="4094932"/>
          </a:xfrm>
          <a:prstGeom prst="rect">
            <a:avLst/>
          </a:prstGeom>
        </p:spPr>
      </p:pic>
      <p:pic>
        <p:nvPicPr>
          <p:cNvPr id="4" name="Picture 2"/>
          <p:cNvPicPr>
            <a:picLocks noChangeAspect="1" noChangeArrowheads="1"/>
          </p:cNvPicPr>
          <p:nvPr/>
        </p:nvPicPr>
        <p:blipFill>
          <a:blip r:embed="rId4" cstate="print"/>
          <a:srcRect/>
          <a:stretch>
            <a:fillRect/>
          </a:stretch>
        </p:blipFill>
        <p:spPr bwMode="auto">
          <a:xfrm>
            <a:off x="1403648" y="854000"/>
            <a:ext cx="6480720" cy="1494880"/>
          </a:xfrm>
          <a:prstGeom prst="rect">
            <a:avLst/>
          </a:prstGeom>
          <a:noFill/>
          <a:ln w="9525">
            <a:noFill/>
            <a:miter lim="800000"/>
            <a:headEnd/>
            <a:tailEnd/>
          </a:ln>
          <a:effectLst/>
        </p:spPr>
      </p:pic>
      <p:sp>
        <p:nvSpPr>
          <p:cNvPr id="5" name="TextBox 4"/>
          <p:cNvSpPr txBox="1"/>
          <p:nvPr/>
        </p:nvSpPr>
        <p:spPr>
          <a:xfrm>
            <a:off x="1331640" y="166589"/>
            <a:ext cx="3240360" cy="646331"/>
          </a:xfrm>
          <a:prstGeom prst="rect">
            <a:avLst/>
          </a:prstGeom>
          <a:noFill/>
        </p:spPr>
        <p:txBody>
          <a:bodyPr wrap="square" rtlCol="0">
            <a:spAutoFit/>
          </a:bodyPr>
          <a:lstStyle/>
          <a:p>
            <a:r>
              <a:rPr lang="en-US" sz="3600" b="1" dirty="0" err="1" smtClean="0">
                <a:solidFill>
                  <a:srgbClr val="FF0000"/>
                </a:solidFill>
                <a:effectLst>
                  <a:outerShdw blurRad="38100" dist="38100" dir="2700000" algn="tl">
                    <a:srgbClr val="000000">
                      <a:alpha val="43137"/>
                    </a:srgbClr>
                  </a:outerShdw>
                </a:effectLst>
              </a:rPr>
              <a:t>Tedavi</a:t>
            </a:r>
            <a:endParaRPr lang="en-US"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843531279"/>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59632" y="188640"/>
            <a:ext cx="7239000" cy="576064"/>
          </a:xfrm>
        </p:spPr>
        <p:txBody>
          <a:bodyPr>
            <a:normAutofit fontScale="90000"/>
          </a:bodyPr>
          <a:lstStyle/>
          <a:p>
            <a:pPr algn="l"/>
            <a:r>
              <a:rPr lang="tr-TR" dirty="0" smtClean="0">
                <a:solidFill>
                  <a:srgbClr val="FF0000"/>
                </a:solidFill>
              </a:rPr>
              <a:t> </a:t>
            </a:r>
            <a:r>
              <a:rPr lang="tr-TR" sz="3600" b="1" dirty="0" smtClean="0">
                <a:solidFill>
                  <a:srgbClr val="FF0000"/>
                </a:solidFill>
              </a:rPr>
              <a:t>ÇOCUK Tedavi?</a:t>
            </a:r>
            <a:endParaRPr lang="tr-TR" sz="3600" b="1" dirty="0">
              <a:solidFill>
                <a:srgbClr val="FF0000"/>
              </a:solidFill>
            </a:endParaRPr>
          </a:p>
        </p:txBody>
      </p:sp>
      <p:sp>
        <p:nvSpPr>
          <p:cNvPr id="3" name="İçerik Yer Tutucusu 2"/>
          <p:cNvSpPr>
            <a:spLocks noGrp="1"/>
          </p:cNvSpPr>
          <p:nvPr>
            <p:ph idx="1"/>
          </p:nvPr>
        </p:nvSpPr>
        <p:spPr>
          <a:xfrm>
            <a:off x="395536" y="1124744"/>
            <a:ext cx="8568952" cy="5301208"/>
          </a:xfrm>
        </p:spPr>
        <p:txBody>
          <a:bodyPr>
            <a:normAutofit lnSpcReduction="10000"/>
          </a:bodyPr>
          <a:lstStyle/>
          <a:p>
            <a:r>
              <a:rPr lang="tr-TR" dirty="0">
                <a:solidFill>
                  <a:schemeClr val="tx1"/>
                </a:solidFill>
              </a:rPr>
              <a:t>A</a:t>
            </a:r>
            <a:r>
              <a:rPr lang="tr-TR" dirty="0" smtClean="0">
                <a:solidFill>
                  <a:schemeClr val="tx1"/>
                </a:solidFill>
              </a:rPr>
              <a:t>ğır </a:t>
            </a:r>
            <a:r>
              <a:rPr lang="tr-TR" dirty="0">
                <a:solidFill>
                  <a:schemeClr val="tx1"/>
                </a:solidFill>
              </a:rPr>
              <a:t>başlangıçlı veya kötüleşen semptomlu </a:t>
            </a:r>
            <a:r>
              <a:rPr lang="tr-TR" dirty="0" smtClean="0">
                <a:solidFill>
                  <a:schemeClr val="tx1"/>
                </a:solidFill>
              </a:rPr>
              <a:t>akut </a:t>
            </a:r>
            <a:r>
              <a:rPr lang="tr-TR" dirty="0">
                <a:solidFill>
                  <a:schemeClr val="tx1"/>
                </a:solidFill>
              </a:rPr>
              <a:t>bakteriyel sinüziti olan çocuklarda antibiyotik tedavisi </a:t>
            </a:r>
            <a:r>
              <a:rPr lang="tr-TR" dirty="0" smtClean="0">
                <a:solidFill>
                  <a:schemeClr val="tx1"/>
                </a:solidFill>
              </a:rPr>
              <a:t>başlanmalıdır </a:t>
            </a:r>
            <a:r>
              <a:rPr lang="tr-TR" b="1" dirty="0" smtClean="0">
                <a:solidFill>
                  <a:srgbClr val="FF0000"/>
                </a:solidFill>
              </a:rPr>
              <a:t>(Kanıt düzeyi: B</a:t>
            </a:r>
            <a:r>
              <a:rPr lang="tr-TR" b="1" dirty="0" smtClean="0">
                <a:solidFill>
                  <a:srgbClr val="FF0000"/>
                </a:solidFill>
              </a:rPr>
              <a:t>).</a:t>
            </a:r>
            <a:endParaRPr lang="tr-TR" b="1" dirty="0" smtClean="0">
              <a:solidFill>
                <a:srgbClr val="FF0000"/>
              </a:solidFill>
            </a:endParaRPr>
          </a:p>
          <a:p>
            <a:pPr marL="0" indent="0">
              <a:buNone/>
            </a:pPr>
            <a:endParaRPr lang="tr-TR" dirty="0" smtClean="0"/>
          </a:p>
          <a:p>
            <a:r>
              <a:rPr lang="tr-TR" dirty="0" err="1" smtClean="0">
                <a:solidFill>
                  <a:schemeClr val="tx1"/>
                </a:solidFill>
              </a:rPr>
              <a:t>Klinisyen</a:t>
            </a:r>
            <a:r>
              <a:rPr lang="tr-TR" dirty="0" smtClean="0">
                <a:solidFill>
                  <a:schemeClr val="tx1"/>
                </a:solidFill>
              </a:rPr>
              <a:t>, </a:t>
            </a:r>
            <a:r>
              <a:rPr lang="tr-TR" dirty="0" err="1" smtClean="0">
                <a:solidFill>
                  <a:schemeClr val="tx1"/>
                </a:solidFill>
              </a:rPr>
              <a:t>persistan</a:t>
            </a:r>
            <a:r>
              <a:rPr lang="tr-TR" dirty="0" smtClean="0">
                <a:solidFill>
                  <a:schemeClr val="tx1"/>
                </a:solidFill>
              </a:rPr>
              <a:t> hastalığı olanlarda ya antibiyotik tedavisi </a:t>
            </a:r>
            <a:r>
              <a:rPr lang="tr-TR" dirty="0" smtClean="0">
                <a:solidFill>
                  <a:schemeClr val="tx1"/>
                </a:solidFill>
              </a:rPr>
              <a:t>başlayabilir ya da </a:t>
            </a:r>
            <a:r>
              <a:rPr lang="tr-TR" dirty="0" smtClean="0">
                <a:solidFill>
                  <a:schemeClr val="tx1"/>
                </a:solidFill>
              </a:rPr>
              <a:t>3 gün hastayı ayaktan </a:t>
            </a:r>
            <a:r>
              <a:rPr lang="tr-TR" dirty="0" smtClean="0">
                <a:solidFill>
                  <a:schemeClr val="tx1"/>
                </a:solidFill>
              </a:rPr>
              <a:t>izleyebilir </a:t>
            </a:r>
            <a:r>
              <a:rPr lang="tr-TR" b="1" dirty="0" smtClean="0">
                <a:solidFill>
                  <a:srgbClr val="FF0000"/>
                </a:solidFill>
              </a:rPr>
              <a:t>(Kanıt düzeyi B</a:t>
            </a:r>
            <a:r>
              <a:rPr lang="tr-TR" b="1" dirty="0" smtClean="0">
                <a:solidFill>
                  <a:srgbClr val="FF0000"/>
                </a:solidFill>
              </a:rPr>
              <a:t>).</a:t>
            </a:r>
            <a:endParaRPr lang="tr-TR" b="1" dirty="0" smtClean="0">
              <a:solidFill>
                <a:srgbClr val="FF0000"/>
              </a:solidFill>
            </a:endParaRPr>
          </a:p>
          <a:p>
            <a:endParaRPr lang="tr-TR" dirty="0" smtClean="0"/>
          </a:p>
          <a:p>
            <a:pPr lvl="1">
              <a:buFont typeface="Wingdings" charset="2"/>
              <a:buChar char="ü"/>
            </a:pPr>
            <a:r>
              <a:rPr lang="tr-TR" dirty="0" smtClean="0"/>
              <a:t>Önceki dört hafta içinde antibiyotik kullanımı, </a:t>
            </a:r>
          </a:p>
          <a:p>
            <a:pPr lvl="1">
              <a:buFont typeface="Wingdings" charset="2"/>
              <a:buChar char="ü"/>
            </a:pPr>
            <a:r>
              <a:rPr lang="tr-TR" dirty="0"/>
              <a:t>E</a:t>
            </a:r>
            <a:r>
              <a:rPr lang="tr-TR" dirty="0" smtClean="0"/>
              <a:t>şlik eden bakteriyel enfeksiyon (</a:t>
            </a:r>
            <a:r>
              <a:rPr lang="tr-TR" dirty="0" err="1" smtClean="0"/>
              <a:t>pnömoni</a:t>
            </a:r>
            <a:r>
              <a:rPr lang="tr-TR" dirty="0" smtClean="0"/>
              <a:t>, </a:t>
            </a:r>
            <a:r>
              <a:rPr lang="tr-TR" dirty="0" err="1" smtClean="0"/>
              <a:t>süpüratif</a:t>
            </a:r>
            <a:r>
              <a:rPr lang="tr-TR" dirty="0" smtClean="0"/>
              <a:t> </a:t>
            </a:r>
            <a:r>
              <a:rPr lang="tr-TR" dirty="0" err="1" smtClean="0"/>
              <a:t>servikal</a:t>
            </a:r>
            <a:r>
              <a:rPr lang="tr-TR" dirty="0" smtClean="0"/>
              <a:t> </a:t>
            </a:r>
            <a:r>
              <a:rPr lang="tr-TR" dirty="0" err="1" smtClean="0"/>
              <a:t>lenfadenit</a:t>
            </a:r>
            <a:r>
              <a:rPr lang="tr-TR" dirty="0" smtClean="0"/>
              <a:t>, GAS </a:t>
            </a:r>
            <a:r>
              <a:rPr lang="tr-TR" dirty="0" err="1" smtClean="0"/>
              <a:t>farenjiti</a:t>
            </a:r>
            <a:r>
              <a:rPr lang="tr-TR" dirty="0" smtClean="0"/>
              <a:t> </a:t>
            </a:r>
            <a:r>
              <a:rPr lang="tr-TR" dirty="0" smtClean="0"/>
              <a:t>veya akut </a:t>
            </a:r>
            <a:r>
              <a:rPr lang="tr-TR" dirty="0" err="1" smtClean="0"/>
              <a:t>otitis</a:t>
            </a:r>
            <a:r>
              <a:rPr lang="tr-TR" dirty="0" smtClean="0"/>
              <a:t> </a:t>
            </a:r>
            <a:r>
              <a:rPr lang="tr-TR" dirty="0" err="1" smtClean="0"/>
              <a:t>media</a:t>
            </a:r>
            <a:r>
              <a:rPr lang="tr-TR" dirty="0" smtClean="0"/>
              <a:t>),</a:t>
            </a:r>
          </a:p>
          <a:p>
            <a:pPr lvl="1">
              <a:buFont typeface="Wingdings" charset="2"/>
              <a:buChar char="ü"/>
            </a:pPr>
            <a:r>
              <a:rPr lang="tr-TR" dirty="0"/>
              <a:t>A</a:t>
            </a:r>
            <a:r>
              <a:rPr lang="tr-TR" dirty="0" smtClean="0"/>
              <a:t>kut bakteriyel sinüzit komplikasyon şüphesi veya varlığı,</a:t>
            </a:r>
          </a:p>
          <a:p>
            <a:pPr lvl="1">
              <a:buFont typeface="Wingdings" charset="2"/>
              <a:buChar char="ü"/>
            </a:pPr>
            <a:r>
              <a:rPr lang="tr-TR" dirty="0"/>
              <a:t>A</a:t>
            </a:r>
            <a:r>
              <a:rPr lang="tr-TR" dirty="0" smtClean="0"/>
              <a:t>ltta yatan hastalığı olanlar (astım, </a:t>
            </a:r>
            <a:r>
              <a:rPr lang="tr-TR" dirty="0" err="1" smtClean="0"/>
              <a:t>kistik</a:t>
            </a:r>
            <a:r>
              <a:rPr lang="tr-TR" dirty="0" smtClean="0"/>
              <a:t> </a:t>
            </a:r>
            <a:r>
              <a:rPr lang="tr-TR" dirty="0" err="1" smtClean="0"/>
              <a:t>fibrozis</a:t>
            </a:r>
            <a:r>
              <a:rPr lang="tr-TR" dirty="0" smtClean="0"/>
              <a:t>, </a:t>
            </a:r>
            <a:r>
              <a:rPr lang="tr-TR" dirty="0" err="1" smtClean="0"/>
              <a:t>immün</a:t>
            </a:r>
            <a:r>
              <a:rPr lang="tr-TR" dirty="0" smtClean="0"/>
              <a:t> </a:t>
            </a:r>
            <a:r>
              <a:rPr lang="tr-TR" dirty="0" err="1" smtClean="0"/>
              <a:t>yetm</a:t>
            </a:r>
            <a:r>
              <a:rPr lang="tr-TR" dirty="0" smtClean="0"/>
              <a:t>., öncesinde sinüs cerrahisi veya </a:t>
            </a:r>
            <a:r>
              <a:rPr lang="tr-TR" dirty="0" smtClean="0"/>
              <a:t>anatomik </a:t>
            </a:r>
            <a:r>
              <a:rPr lang="tr-TR" dirty="0" smtClean="0"/>
              <a:t>anomaliler) antibiyotik tedavisi başlanmalıdır .</a:t>
            </a:r>
            <a:endParaRPr lang="tr-TR" dirty="0"/>
          </a:p>
          <a:p>
            <a:endParaRPr lang="tr-TR" dirty="0"/>
          </a:p>
        </p:txBody>
      </p:sp>
    </p:spTree>
    <p:extLst>
      <p:ext uri="{BB962C8B-B14F-4D97-AF65-F5344CB8AC3E}">
        <p14:creationId xmlns="" xmlns:p14="http://schemas.microsoft.com/office/powerpoint/2010/main" val="2467478033"/>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l"/>
            <a:r>
              <a:rPr lang="en-US" sz="3600" b="1" dirty="0" err="1" smtClean="0">
                <a:solidFill>
                  <a:srgbClr val="FF0000"/>
                </a:solidFill>
              </a:rPr>
              <a:t>Hangi</a:t>
            </a:r>
            <a:r>
              <a:rPr lang="en-US" sz="3600" b="1" dirty="0" smtClean="0">
                <a:solidFill>
                  <a:srgbClr val="FF0000"/>
                </a:solidFill>
              </a:rPr>
              <a:t> </a:t>
            </a:r>
            <a:r>
              <a:rPr lang="en-US" sz="3600" b="1" dirty="0" err="1" smtClean="0">
                <a:solidFill>
                  <a:srgbClr val="FF0000"/>
                </a:solidFill>
              </a:rPr>
              <a:t>Antibiyotik</a:t>
            </a:r>
            <a:r>
              <a:rPr lang="en-US" sz="3600" b="1" dirty="0" smtClean="0">
                <a:solidFill>
                  <a:srgbClr val="FF0000"/>
                </a:solidFill>
              </a:rPr>
              <a:t> ???</a:t>
            </a:r>
            <a:endParaRPr lang="en-US" sz="3600" b="1" dirty="0">
              <a:solidFill>
                <a:srgbClr val="FF0000"/>
              </a:solidFill>
            </a:endParaRPr>
          </a:p>
        </p:txBody>
      </p:sp>
      <p:sp>
        <p:nvSpPr>
          <p:cNvPr id="4" name="Content Placeholder 3"/>
          <p:cNvSpPr>
            <a:spLocks noGrp="1"/>
          </p:cNvSpPr>
          <p:nvPr>
            <p:ph idx="1"/>
          </p:nvPr>
        </p:nvSpPr>
        <p:spPr>
          <a:xfrm>
            <a:off x="539552" y="1268760"/>
            <a:ext cx="8784976" cy="5589240"/>
          </a:xfrm>
        </p:spPr>
        <p:txBody>
          <a:bodyPr>
            <a:normAutofit/>
          </a:bodyPr>
          <a:lstStyle/>
          <a:p>
            <a:r>
              <a:rPr lang="tr-TR" dirty="0" smtClean="0">
                <a:solidFill>
                  <a:schemeClr val="tx1"/>
                </a:solidFill>
              </a:rPr>
              <a:t>Etkenler?</a:t>
            </a:r>
          </a:p>
          <a:p>
            <a:pPr marL="0" indent="0">
              <a:buNone/>
            </a:pPr>
            <a:r>
              <a:rPr lang="en-US" sz="2800" i="1" dirty="0" smtClean="0">
                <a:solidFill>
                  <a:schemeClr val="tx1"/>
                </a:solidFill>
              </a:rPr>
              <a:t>	</a:t>
            </a:r>
            <a:r>
              <a:rPr lang="en-US" sz="2800" dirty="0">
                <a:solidFill>
                  <a:schemeClr val="tx1"/>
                </a:solidFill>
              </a:rPr>
              <a:t>2010-2011 </a:t>
            </a:r>
            <a:r>
              <a:rPr lang="en-US" sz="2800" dirty="0" err="1">
                <a:solidFill>
                  <a:schemeClr val="tx1"/>
                </a:solidFill>
              </a:rPr>
              <a:t>arası</a:t>
            </a:r>
            <a:r>
              <a:rPr lang="en-US" sz="2800" dirty="0">
                <a:solidFill>
                  <a:schemeClr val="tx1"/>
                </a:solidFill>
              </a:rPr>
              <a:t> </a:t>
            </a:r>
            <a:r>
              <a:rPr lang="en-US" sz="2800" dirty="0" err="1">
                <a:solidFill>
                  <a:schemeClr val="tx1"/>
                </a:solidFill>
              </a:rPr>
              <a:t>çalışmalar</a:t>
            </a:r>
            <a:r>
              <a:rPr lang="tr-TR" sz="2800" dirty="0">
                <a:solidFill>
                  <a:schemeClr val="tx1"/>
                </a:solidFill>
              </a:rPr>
              <a:t> (PCV 13 sonrası</a:t>
            </a:r>
            <a:r>
              <a:rPr lang="tr-TR" sz="2800" dirty="0" smtClean="0">
                <a:solidFill>
                  <a:schemeClr val="tx1"/>
                </a:solidFill>
              </a:rPr>
              <a:t>)</a:t>
            </a:r>
            <a:endParaRPr lang="tr-TR" sz="2800" dirty="0">
              <a:solidFill>
                <a:schemeClr val="tx1"/>
              </a:solidFill>
            </a:endParaRPr>
          </a:p>
          <a:p>
            <a:pPr marL="0" lvl="0" indent="0">
              <a:buNone/>
            </a:pPr>
            <a:r>
              <a:rPr lang="en-US" sz="2800" i="1" dirty="0" smtClean="0">
                <a:solidFill>
                  <a:schemeClr val="tx1"/>
                </a:solidFill>
              </a:rPr>
              <a:t>	</a:t>
            </a:r>
            <a:r>
              <a:rPr lang="en-US" sz="2800" i="1" dirty="0" smtClean="0">
                <a:solidFill>
                  <a:schemeClr val="tx1"/>
                </a:solidFill>
              </a:rPr>
              <a:t>S</a:t>
            </a:r>
            <a:r>
              <a:rPr lang="tr-TR" sz="2800" i="1" dirty="0" smtClean="0">
                <a:solidFill>
                  <a:schemeClr val="tx1"/>
                </a:solidFill>
              </a:rPr>
              <a:t>.</a:t>
            </a:r>
            <a:r>
              <a:rPr lang="en-US" sz="2800" i="1" dirty="0" smtClean="0">
                <a:solidFill>
                  <a:schemeClr val="tx1"/>
                </a:solidFill>
              </a:rPr>
              <a:t> </a:t>
            </a:r>
            <a:r>
              <a:rPr lang="en-US" sz="2800" i="1" dirty="0" err="1">
                <a:solidFill>
                  <a:schemeClr val="tx1"/>
                </a:solidFill>
              </a:rPr>
              <a:t>pneumoniae</a:t>
            </a:r>
            <a:r>
              <a:rPr lang="en-US" sz="2800" dirty="0">
                <a:solidFill>
                  <a:schemeClr val="tx1"/>
                </a:solidFill>
              </a:rPr>
              <a:t> </a:t>
            </a:r>
            <a:r>
              <a:rPr lang="en-US" sz="2800" dirty="0">
                <a:solidFill>
                  <a:schemeClr val="tx1"/>
                </a:solidFill>
                <a:latin typeface="Wingdings"/>
                <a:ea typeface="Wingdings"/>
                <a:cs typeface="Wingdings"/>
                <a:sym typeface="Wingdings"/>
              </a:rPr>
              <a:t></a:t>
            </a:r>
            <a:r>
              <a:rPr lang="en-US" sz="2800" dirty="0">
                <a:solidFill>
                  <a:schemeClr val="tx1"/>
                </a:solidFill>
                <a:sym typeface="Wingdings"/>
              </a:rPr>
              <a:t> </a:t>
            </a:r>
            <a:r>
              <a:rPr lang="en-US" sz="2800" dirty="0" err="1">
                <a:solidFill>
                  <a:schemeClr val="tx1"/>
                </a:solidFill>
                <a:sym typeface="Wingdings"/>
              </a:rPr>
              <a:t>ve</a:t>
            </a:r>
            <a:r>
              <a:rPr lang="en-US" sz="2800" dirty="0">
                <a:solidFill>
                  <a:schemeClr val="tx1"/>
                </a:solidFill>
                <a:sym typeface="Wingdings"/>
              </a:rPr>
              <a:t> </a:t>
            </a:r>
            <a:r>
              <a:rPr lang="en-US" sz="2800" i="1" dirty="0" smtClean="0">
                <a:solidFill>
                  <a:schemeClr val="tx1"/>
                </a:solidFill>
                <a:sym typeface="Wingdings"/>
              </a:rPr>
              <a:t>H</a:t>
            </a:r>
            <a:r>
              <a:rPr lang="tr-TR" sz="2800" i="1" dirty="0" smtClean="0">
                <a:solidFill>
                  <a:schemeClr val="tx1"/>
                </a:solidFill>
                <a:sym typeface="Wingdings"/>
              </a:rPr>
              <a:t>.</a:t>
            </a:r>
            <a:r>
              <a:rPr lang="en-US" sz="2800" i="1" dirty="0" smtClean="0">
                <a:solidFill>
                  <a:schemeClr val="tx1"/>
                </a:solidFill>
                <a:sym typeface="Wingdings"/>
              </a:rPr>
              <a:t> </a:t>
            </a:r>
            <a:r>
              <a:rPr lang="en-US" sz="2800" i="1" dirty="0" err="1">
                <a:solidFill>
                  <a:schemeClr val="tx1"/>
                </a:solidFill>
                <a:sym typeface="Wingdings"/>
              </a:rPr>
              <a:t>influenzae</a:t>
            </a:r>
            <a:r>
              <a:rPr lang="en-US" sz="2800" dirty="0">
                <a:solidFill>
                  <a:schemeClr val="tx1"/>
                </a:solidFill>
                <a:sym typeface="Wingdings"/>
              </a:rPr>
              <a:t> (</a:t>
            </a:r>
            <a:r>
              <a:rPr lang="en-US" sz="2800" dirty="0">
                <a:solidFill>
                  <a:schemeClr val="tx1"/>
                </a:solidFill>
              </a:rPr>
              <a:t>β-</a:t>
            </a:r>
            <a:r>
              <a:rPr lang="en-US" sz="2800" dirty="0" err="1">
                <a:solidFill>
                  <a:schemeClr val="tx1"/>
                </a:solidFill>
              </a:rPr>
              <a:t>laktamaz</a:t>
            </a:r>
            <a:r>
              <a:rPr lang="en-US" sz="2800" dirty="0">
                <a:solidFill>
                  <a:schemeClr val="tx1"/>
                </a:solidFill>
              </a:rPr>
              <a:t>) </a:t>
            </a:r>
            <a:r>
              <a:rPr lang="en-US" sz="2800" dirty="0">
                <a:solidFill>
                  <a:schemeClr val="tx1"/>
                </a:solidFill>
                <a:latin typeface="Wingdings"/>
                <a:ea typeface="Wingdings"/>
                <a:cs typeface="Wingdings"/>
                <a:sym typeface="Wingdings"/>
              </a:rPr>
              <a:t></a:t>
            </a:r>
            <a:r>
              <a:rPr lang="en-US" sz="2800" dirty="0">
                <a:solidFill>
                  <a:schemeClr val="tx1"/>
                </a:solidFill>
                <a:sym typeface="Wingdings"/>
              </a:rPr>
              <a:t> </a:t>
            </a:r>
            <a:endParaRPr lang="tr-TR" sz="2800" dirty="0" smtClean="0">
              <a:solidFill>
                <a:schemeClr val="tx1"/>
              </a:solidFill>
              <a:sym typeface="Wingdings"/>
            </a:endParaRPr>
          </a:p>
          <a:p>
            <a:pPr marL="0" lvl="0" indent="0">
              <a:buNone/>
            </a:pPr>
            <a:r>
              <a:rPr lang="en-US" sz="2800" dirty="0" smtClean="0">
                <a:solidFill>
                  <a:schemeClr val="tx1"/>
                </a:solidFill>
              </a:rPr>
              <a:t>	</a:t>
            </a:r>
            <a:endParaRPr lang="tr-TR" sz="2800" dirty="0" smtClean="0">
              <a:solidFill>
                <a:schemeClr val="tx1"/>
              </a:solidFill>
            </a:endParaRPr>
          </a:p>
          <a:p>
            <a:r>
              <a:rPr lang="tr-TR" dirty="0" err="1" smtClean="0">
                <a:solidFill>
                  <a:schemeClr val="tx1"/>
                </a:solidFill>
              </a:rPr>
              <a:t>Antimikrobiyal</a:t>
            </a:r>
            <a:r>
              <a:rPr lang="tr-TR" dirty="0" smtClean="0">
                <a:solidFill>
                  <a:schemeClr val="tx1"/>
                </a:solidFill>
              </a:rPr>
              <a:t> direnç?</a:t>
            </a:r>
          </a:p>
          <a:p>
            <a:endParaRPr lang="tr-TR" dirty="0" smtClean="0">
              <a:solidFill>
                <a:schemeClr val="tx1"/>
              </a:solidFill>
            </a:endParaRPr>
          </a:p>
          <a:p>
            <a:r>
              <a:rPr lang="tr-TR" dirty="0" smtClean="0">
                <a:solidFill>
                  <a:schemeClr val="tx1"/>
                </a:solidFill>
              </a:rPr>
              <a:t>Hastaya </a:t>
            </a:r>
            <a:r>
              <a:rPr lang="tr-TR" dirty="0">
                <a:solidFill>
                  <a:schemeClr val="tx1"/>
                </a:solidFill>
              </a:rPr>
              <a:t>ait risk faktörleri </a:t>
            </a:r>
            <a:r>
              <a:rPr lang="tr-TR" dirty="0" smtClean="0">
                <a:solidFill>
                  <a:schemeClr val="tx1"/>
                </a:solidFill>
              </a:rPr>
              <a:t>önemli?</a:t>
            </a:r>
          </a:p>
          <a:p>
            <a:pPr lvl="1"/>
            <a:endParaRPr lang="tr-TR" dirty="0" smtClean="0">
              <a:solidFill>
                <a:srgbClr val="000090"/>
              </a:solidFill>
            </a:endParaRPr>
          </a:p>
          <a:p>
            <a:pPr lvl="1"/>
            <a:endParaRPr lang="tr-TR" dirty="0" smtClean="0">
              <a:solidFill>
                <a:srgbClr val="000090"/>
              </a:solidFill>
            </a:endParaRPr>
          </a:p>
          <a:p>
            <a:pPr marL="457200" lvl="1" indent="0">
              <a:buNone/>
            </a:pPr>
            <a:r>
              <a:rPr lang="tr-TR" dirty="0" smtClean="0">
                <a:solidFill>
                  <a:srgbClr val="000090"/>
                </a:solidFill>
              </a:rPr>
              <a:t>-    </a:t>
            </a:r>
            <a:r>
              <a:rPr lang="tr-TR" dirty="0" smtClean="0"/>
              <a:t>Kreş</a:t>
            </a:r>
            <a:endParaRPr lang="tr-TR" dirty="0"/>
          </a:p>
          <a:p>
            <a:pPr lvl="1">
              <a:buFontTx/>
              <a:buChar char="-"/>
            </a:pPr>
            <a:r>
              <a:rPr lang="tr-TR" dirty="0" smtClean="0"/>
              <a:t>Son </a:t>
            </a:r>
            <a:r>
              <a:rPr lang="tr-TR" dirty="0"/>
              <a:t>30 gün içinde antibiyotik </a:t>
            </a:r>
            <a:r>
              <a:rPr lang="tr-TR" dirty="0" smtClean="0"/>
              <a:t>alımı</a:t>
            </a:r>
          </a:p>
          <a:p>
            <a:pPr lvl="1">
              <a:buFontTx/>
              <a:buChar char="-"/>
            </a:pPr>
            <a:r>
              <a:rPr lang="tr-TR" dirty="0" smtClean="0"/>
              <a:t>&lt; </a:t>
            </a:r>
            <a:r>
              <a:rPr lang="tr-TR" dirty="0"/>
              <a:t>2 yaş</a:t>
            </a:r>
          </a:p>
          <a:p>
            <a:endParaRPr lang="en-US" dirty="0">
              <a:solidFill>
                <a:srgbClr val="000090"/>
              </a:solidFill>
            </a:endParaRPr>
          </a:p>
        </p:txBody>
      </p:sp>
      <p:sp>
        <p:nvSpPr>
          <p:cNvPr id="5" name="TextBox 4"/>
          <p:cNvSpPr txBox="1"/>
          <p:nvPr/>
        </p:nvSpPr>
        <p:spPr>
          <a:xfrm>
            <a:off x="653505" y="4869160"/>
            <a:ext cx="6728099" cy="523220"/>
          </a:xfrm>
          <a:prstGeom prst="rect">
            <a:avLst/>
          </a:prstGeom>
          <a:noFill/>
        </p:spPr>
        <p:txBody>
          <a:bodyPr wrap="none" rtlCol="0">
            <a:spAutoFit/>
          </a:bodyPr>
          <a:lstStyle/>
          <a:p>
            <a:r>
              <a:rPr lang="en-US" sz="2800" dirty="0" err="1" smtClean="0">
                <a:solidFill>
                  <a:srgbClr val="FF0000"/>
                </a:solidFill>
              </a:rPr>
              <a:t>Hastaya</a:t>
            </a:r>
            <a:r>
              <a:rPr lang="en-US" sz="2800" dirty="0" smtClean="0">
                <a:solidFill>
                  <a:srgbClr val="FF0000"/>
                </a:solidFill>
              </a:rPr>
              <a:t> </a:t>
            </a:r>
            <a:r>
              <a:rPr lang="en-US" sz="2800" dirty="0" err="1" smtClean="0">
                <a:solidFill>
                  <a:srgbClr val="FF0000"/>
                </a:solidFill>
              </a:rPr>
              <a:t>ait</a:t>
            </a:r>
            <a:r>
              <a:rPr lang="en-US" sz="2800" dirty="0" smtClean="0">
                <a:solidFill>
                  <a:srgbClr val="FF0000"/>
                </a:solidFill>
              </a:rPr>
              <a:t> </a:t>
            </a:r>
            <a:r>
              <a:rPr lang="en-US" sz="2800" dirty="0" err="1" smtClean="0">
                <a:solidFill>
                  <a:srgbClr val="FF0000"/>
                </a:solidFill>
              </a:rPr>
              <a:t>Amoksisiline</a:t>
            </a:r>
            <a:r>
              <a:rPr lang="en-US" sz="2800" dirty="0" smtClean="0">
                <a:solidFill>
                  <a:srgbClr val="FF0000"/>
                </a:solidFill>
              </a:rPr>
              <a:t> </a:t>
            </a:r>
            <a:r>
              <a:rPr lang="en-US" sz="2800" dirty="0" err="1" smtClean="0">
                <a:solidFill>
                  <a:srgbClr val="FF0000"/>
                </a:solidFill>
              </a:rPr>
              <a:t>direnç</a:t>
            </a:r>
            <a:r>
              <a:rPr lang="en-US" sz="2800" dirty="0" smtClean="0">
                <a:solidFill>
                  <a:srgbClr val="FF0000"/>
                </a:solidFill>
              </a:rPr>
              <a:t> risk </a:t>
            </a:r>
            <a:r>
              <a:rPr lang="en-US" sz="2800" dirty="0" err="1" smtClean="0">
                <a:solidFill>
                  <a:srgbClr val="FF0000"/>
                </a:solidFill>
              </a:rPr>
              <a:t>faktörleri</a:t>
            </a:r>
            <a:endParaRPr lang="en-US" sz="2800" dirty="0">
              <a:solidFill>
                <a:srgbClr val="FF0000"/>
              </a:solidFill>
            </a:endParaRPr>
          </a:p>
        </p:txBody>
      </p:sp>
    </p:spTree>
    <p:extLst>
      <p:ext uri="{BB962C8B-B14F-4D97-AF65-F5344CB8AC3E}">
        <p14:creationId xmlns="" xmlns:p14="http://schemas.microsoft.com/office/powerpoint/2010/main" val="2849553193"/>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yagram 1"/>
          <p:cNvGraphicFramePr/>
          <p:nvPr>
            <p:extLst>
              <p:ext uri="{D42A27DB-BD31-4B8C-83A1-F6EECF244321}">
                <p14:modId xmlns="" xmlns:p14="http://schemas.microsoft.com/office/powerpoint/2010/main" val="3065645891"/>
              </p:ext>
            </p:extLst>
          </p:nvPr>
        </p:nvGraphicFramePr>
        <p:xfrm>
          <a:off x="539552" y="1196752"/>
          <a:ext cx="8064896"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68256564"/>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yagram 1"/>
          <p:cNvGraphicFramePr/>
          <p:nvPr>
            <p:extLst>
              <p:ext uri="{D42A27DB-BD31-4B8C-83A1-F6EECF244321}">
                <p14:modId xmlns="" xmlns:p14="http://schemas.microsoft.com/office/powerpoint/2010/main" val="3491535143"/>
              </p:ext>
            </p:extLst>
          </p:nvPr>
        </p:nvGraphicFramePr>
        <p:xfrm>
          <a:off x="467544" y="1340768"/>
          <a:ext cx="8379321" cy="45095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698216978"/>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3600" dirty="0" err="1" smtClean="0">
                <a:solidFill>
                  <a:srgbClr val="FF0000"/>
                </a:solidFill>
              </a:rPr>
              <a:t>Hangi</a:t>
            </a:r>
            <a:r>
              <a:rPr lang="en-US" sz="3600" dirty="0" smtClean="0">
                <a:solidFill>
                  <a:srgbClr val="FF0000"/>
                </a:solidFill>
              </a:rPr>
              <a:t> </a:t>
            </a:r>
            <a:r>
              <a:rPr lang="tr-TR" dirty="0" err="1" smtClean="0">
                <a:solidFill>
                  <a:srgbClr val="FF0000"/>
                </a:solidFill>
              </a:rPr>
              <a:t>A</a:t>
            </a:r>
            <a:r>
              <a:rPr lang="en-US" sz="3600" dirty="0" err="1" smtClean="0">
                <a:solidFill>
                  <a:srgbClr val="FF0000"/>
                </a:solidFill>
              </a:rPr>
              <a:t>ntibiyotik</a:t>
            </a:r>
            <a:r>
              <a:rPr lang="tr-TR" dirty="0" smtClean="0">
                <a:solidFill>
                  <a:srgbClr val="FF0000"/>
                </a:solidFill>
              </a:rPr>
              <a:t>-1</a:t>
            </a:r>
            <a:endParaRPr lang="en-US" sz="3600" dirty="0">
              <a:solidFill>
                <a:srgbClr val="FF0000"/>
              </a:solidFill>
            </a:endParaRPr>
          </a:p>
        </p:txBody>
      </p:sp>
      <p:sp>
        <p:nvSpPr>
          <p:cNvPr id="3" name="Content Placeholder 2"/>
          <p:cNvSpPr>
            <a:spLocks noGrp="1"/>
          </p:cNvSpPr>
          <p:nvPr>
            <p:ph idx="1"/>
          </p:nvPr>
        </p:nvSpPr>
        <p:spPr>
          <a:xfrm>
            <a:off x="467544" y="1196752"/>
            <a:ext cx="8208912" cy="5328592"/>
          </a:xfrm>
        </p:spPr>
        <p:txBody>
          <a:bodyPr>
            <a:normAutofit/>
          </a:bodyPr>
          <a:lstStyle/>
          <a:p>
            <a:pPr marL="0" indent="0" algn="ctr">
              <a:buNone/>
            </a:pPr>
            <a:r>
              <a:rPr lang="tr-TR" sz="2800" dirty="0" err="1" smtClean="0">
                <a:solidFill>
                  <a:srgbClr val="FF0000"/>
                </a:solidFill>
              </a:rPr>
              <a:t>Sefdinir</a:t>
            </a:r>
            <a:r>
              <a:rPr lang="tr-TR" sz="2800" dirty="0">
                <a:solidFill>
                  <a:srgbClr val="FF0000"/>
                </a:solidFill>
              </a:rPr>
              <a:t>, </a:t>
            </a:r>
            <a:r>
              <a:rPr lang="tr-TR" sz="2800" dirty="0" err="1" smtClean="0">
                <a:solidFill>
                  <a:srgbClr val="FF0000"/>
                </a:solidFill>
              </a:rPr>
              <a:t>Sefuroksim</a:t>
            </a:r>
            <a:r>
              <a:rPr lang="tr-TR" sz="2800" dirty="0">
                <a:solidFill>
                  <a:srgbClr val="FF0000"/>
                </a:solidFill>
              </a:rPr>
              <a:t>, </a:t>
            </a:r>
            <a:r>
              <a:rPr lang="tr-TR" sz="2800" dirty="0" err="1" smtClean="0">
                <a:solidFill>
                  <a:srgbClr val="FF0000"/>
                </a:solidFill>
              </a:rPr>
              <a:t>Sefpodoksim</a:t>
            </a:r>
            <a:r>
              <a:rPr lang="tr-TR" sz="2800" dirty="0" smtClean="0">
                <a:solidFill>
                  <a:srgbClr val="FF0000"/>
                </a:solidFill>
              </a:rPr>
              <a:t> </a:t>
            </a:r>
          </a:p>
          <a:p>
            <a:r>
              <a:rPr lang="tr-TR" sz="2800" dirty="0" smtClean="0">
                <a:solidFill>
                  <a:schemeClr val="tx1"/>
                </a:solidFill>
              </a:rPr>
              <a:t>Penisilin </a:t>
            </a:r>
            <a:r>
              <a:rPr lang="tr-TR" sz="2800" dirty="0" err="1">
                <a:solidFill>
                  <a:schemeClr val="tx1"/>
                </a:solidFill>
              </a:rPr>
              <a:t>allerjisi</a:t>
            </a:r>
            <a:r>
              <a:rPr lang="tr-TR" sz="2800" dirty="0">
                <a:solidFill>
                  <a:schemeClr val="tx1"/>
                </a:solidFill>
              </a:rPr>
              <a:t> olanlarda (tip 1 ve tip 1 dışı</a:t>
            </a:r>
            <a:r>
              <a:rPr lang="tr-TR" sz="2800" dirty="0" smtClean="0">
                <a:solidFill>
                  <a:schemeClr val="tx1"/>
                </a:solidFill>
              </a:rPr>
              <a:t>)</a:t>
            </a:r>
            <a:r>
              <a:rPr lang="tr-TR" sz="2800" i="1" dirty="0">
                <a:solidFill>
                  <a:schemeClr val="tx1"/>
                </a:solidFill>
              </a:rPr>
              <a:t> </a:t>
            </a:r>
            <a:r>
              <a:rPr lang="tr-TR" sz="2800" i="1" dirty="0" smtClean="0">
                <a:solidFill>
                  <a:schemeClr val="tx1"/>
                </a:solidFill>
              </a:rPr>
              <a:t>varsa</a:t>
            </a:r>
          </a:p>
          <a:p>
            <a:r>
              <a:rPr lang="tr-TR" sz="2800" i="1" dirty="0" smtClean="0">
                <a:solidFill>
                  <a:schemeClr val="tx1"/>
                </a:solidFill>
              </a:rPr>
              <a:t>S. </a:t>
            </a:r>
            <a:r>
              <a:rPr lang="tr-TR" sz="2800" i="1" dirty="0" err="1">
                <a:solidFill>
                  <a:schemeClr val="tx1"/>
                </a:solidFill>
              </a:rPr>
              <a:t>pneumoniae</a:t>
            </a:r>
            <a:r>
              <a:rPr lang="tr-TR" sz="2800" i="1" dirty="0">
                <a:solidFill>
                  <a:schemeClr val="tx1"/>
                </a:solidFill>
              </a:rPr>
              <a:t> </a:t>
            </a:r>
            <a:r>
              <a:rPr lang="tr-TR" sz="2800" dirty="0">
                <a:solidFill>
                  <a:schemeClr val="tx1"/>
                </a:solidFill>
              </a:rPr>
              <a:t>duyarlılığı % 60-</a:t>
            </a:r>
            <a:r>
              <a:rPr lang="tr-TR" sz="2800" dirty="0" smtClean="0">
                <a:solidFill>
                  <a:schemeClr val="tx1"/>
                </a:solidFill>
              </a:rPr>
              <a:t>75</a:t>
            </a:r>
            <a:r>
              <a:rPr lang="tr-TR" sz="2800" dirty="0">
                <a:solidFill>
                  <a:schemeClr val="tx1"/>
                </a:solidFill>
              </a:rPr>
              <a:t> </a:t>
            </a:r>
            <a:r>
              <a:rPr lang="tr-TR" sz="2800" dirty="0" smtClean="0">
                <a:solidFill>
                  <a:schemeClr val="tx1"/>
                </a:solidFill>
              </a:rPr>
              <a:t>ise</a:t>
            </a:r>
          </a:p>
          <a:p>
            <a:r>
              <a:rPr lang="tr-TR" sz="2800" dirty="0" smtClean="0">
                <a:solidFill>
                  <a:schemeClr val="tx1"/>
                </a:solidFill>
              </a:rPr>
              <a:t> </a:t>
            </a:r>
            <a:r>
              <a:rPr lang="tr-TR" sz="2800" i="1" dirty="0" smtClean="0">
                <a:solidFill>
                  <a:schemeClr val="tx1"/>
                </a:solidFill>
              </a:rPr>
              <a:t>H. </a:t>
            </a:r>
            <a:r>
              <a:rPr lang="tr-TR" sz="2800" i="1" dirty="0" err="1">
                <a:solidFill>
                  <a:schemeClr val="tx1"/>
                </a:solidFill>
              </a:rPr>
              <a:t>influenzae</a:t>
            </a:r>
            <a:r>
              <a:rPr lang="tr-TR" sz="2800" i="1" dirty="0">
                <a:solidFill>
                  <a:schemeClr val="tx1"/>
                </a:solidFill>
              </a:rPr>
              <a:t> </a:t>
            </a:r>
            <a:r>
              <a:rPr lang="tr-TR" sz="2800" dirty="0">
                <a:solidFill>
                  <a:schemeClr val="tx1"/>
                </a:solidFill>
              </a:rPr>
              <a:t>duyarlılığı % 85-</a:t>
            </a:r>
            <a:r>
              <a:rPr lang="tr-TR" sz="2800" dirty="0" smtClean="0">
                <a:solidFill>
                  <a:schemeClr val="tx1"/>
                </a:solidFill>
              </a:rPr>
              <a:t>100 ise</a:t>
            </a:r>
          </a:p>
          <a:p>
            <a:endParaRPr lang="tr-TR" dirty="0">
              <a:solidFill>
                <a:schemeClr val="tx1"/>
              </a:solidFill>
            </a:endParaRPr>
          </a:p>
          <a:p>
            <a:pPr marL="0" indent="0" algn="ctr">
              <a:buNone/>
            </a:pPr>
            <a:r>
              <a:rPr lang="en-US" dirty="0" err="1">
                <a:solidFill>
                  <a:srgbClr val="FF0000"/>
                </a:solidFill>
              </a:rPr>
              <a:t>Klindamisin</a:t>
            </a:r>
            <a:r>
              <a:rPr lang="en-US" dirty="0">
                <a:solidFill>
                  <a:srgbClr val="FF0000"/>
                </a:solidFill>
              </a:rPr>
              <a:t> + </a:t>
            </a:r>
            <a:r>
              <a:rPr lang="en-US" dirty="0" err="1">
                <a:solidFill>
                  <a:srgbClr val="FF0000"/>
                </a:solidFill>
              </a:rPr>
              <a:t>Sefiksim</a:t>
            </a:r>
            <a:r>
              <a:rPr lang="en-US" dirty="0">
                <a:solidFill>
                  <a:srgbClr val="FF0000"/>
                </a:solidFill>
              </a:rPr>
              <a:t> </a:t>
            </a:r>
            <a:r>
              <a:rPr lang="en-US" dirty="0" err="1" smtClean="0">
                <a:solidFill>
                  <a:srgbClr val="FF0000"/>
                </a:solidFill>
              </a:rPr>
              <a:t>kombinasyonu</a:t>
            </a:r>
            <a:endParaRPr lang="tr-TR" sz="2800" dirty="0" smtClean="0">
              <a:solidFill>
                <a:schemeClr val="tx1"/>
              </a:solidFill>
            </a:endParaRPr>
          </a:p>
          <a:p>
            <a:r>
              <a:rPr lang="tr-TR" dirty="0">
                <a:solidFill>
                  <a:schemeClr val="tx1"/>
                </a:solidFill>
              </a:rPr>
              <a:t>Tip 1 </a:t>
            </a:r>
            <a:r>
              <a:rPr lang="tr-TR" dirty="0" err="1">
                <a:solidFill>
                  <a:schemeClr val="tx1"/>
                </a:solidFill>
              </a:rPr>
              <a:t>hipersensitive</a:t>
            </a:r>
            <a:r>
              <a:rPr lang="tr-TR" dirty="0">
                <a:solidFill>
                  <a:schemeClr val="tx1"/>
                </a:solidFill>
              </a:rPr>
              <a:t> reaksiyonlu orta veya şiddetli sinüzitli küçük çocuklarda </a:t>
            </a:r>
            <a:r>
              <a:rPr lang="tr-TR" dirty="0" smtClean="0">
                <a:solidFill>
                  <a:schemeClr val="tx1"/>
                </a:solidFill>
              </a:rPr>
              <a:t>(&lt; 2 </a:t>
            </a:r>
            <a:r>
              <a:rPr lang="tr-TR" dirty="0">
                <a:solidFill>
                  <a:schemeClr val="tx1"/>
                </a:solidFill>
              </a:rPr>
              <a:t>yaş) (dirençli </a:t>
            </a:r>
            <a:r>
              <a:rPr lang="tr-TR" i="1" dirty="0" smtClean="0">
                <a:solidFill>
                  <a:schemeClr val="tx1"/>
                </a:solidFill>
              </a:rPr>
              <a:t>S. </a:t>
            </a:r>
            <a:r>
              <a:rPr lang="tr-TR" i="1" dirty="0" err="1">
                <a:solidFill>
                  <a:schemeClr val="tx1"/>
                </a:solidFill>
              </a:rPr>
              <a:t>pneumoniae</a:t>
            </a:r>
            <a:r>
              <a:rPr lang="tr-TR" i="1" dirty="0">
                <a:solidFill>
                  <a:schemeClr val="tx1"/>
                </a:solidFill>
              </a:rPr>
              <a:t>  </a:t>
            </a:r>
            <a:r>
              <a:rPr lang="tr-TR" dirty="0">
                <a:solidFill>
                  <a:schemeClr val="tx1"/>
                </a:solidFill>
              </a:rPr>
              <a:t>ve</a:t>
            </a:r>
            <a:r>
              <a:rPr lang="tr-TR" i="1" dirty="0">
                <a:solidFill>
                  <a:schemeClr val="tx1"/>
                </a:solidFill>
              </a:rPr>
              <a:t> </a:t>
            </a:r>
            <a:r>
              <a:rPr lang="tr-TR" i="1" dirty="0" smtClean="0">
                <a:solidFill>
                  <a:schemeClr val="tx1"/>
                </a:solidFill>
              </a:rPr>
              <a:t>H. </a:t>
            </a:r>
            <a:r>
              <a:rPr lang="tr-TR" i="1" dirty="0" err="1">
                <a:solidFill>
                  <a:schemeClr val="tx1"/>
                </a:solidFill>
              </a:rPr>
              <a:t>influenzae</a:t>
            </a:r>
            <a:r>
              <a:rPr lang="tr-TR" i="1" dirty="0">
                <a:solidFill>
                  <a:schemeClr val="tx1"/>
                </a:solidFill>
              </a:rPr>
              <a:t>) </a:t>
            </a:r>
            <a:endParaRPr lang="tr-TR" i="1" dirty="0" smtClean="0">
              <a:solidFill>
                <a:schemeClr val="tx1"/>
              </a:solidFill>
            </a:endParaRPr>
          </a:p>
          <a:p>
            <a:endParaRPr lang="tr-TR" i="1" dirty="0">
              <a:solidFill>
                <a:schemeClr val="tx1"/>
              </a:solidFill>
            </a:endParaRPr>
          </a:p>
          <a:p>
            <a:endParaRPr lang="tr-TR" i="1" dirty="0">
              <a:solidFill>
                <a:schemeClr val="tx1"/>
              </a:solidFill>
            </a:endParaRPr>
          </a:p>
          <a:p>
            <a:endParaRPr lang="tr-TR" sz="2800" dirty="0" smtClean="0">
              <a:solidFill>
                <a:schemeClr val="tx1"/>
              </a:solidFill>
            </a:endParaRPr>
          </a:p>
          <a:p>
            <a:endParaRPr lang="tr-TR" sz="2800" dirty="0">
              <a:solidFill>
                <a:srgbClr val="000090"/>
              </a:solidFill>
            </a:endParaRPr>
          </a:p>
          <a:p>
            <a:pPr marL="0" indent="0" algn="ctr">
              <a:buNone/>
            </a:pPr>
            <a:endParaRPr lang="en-US" sz="2800" dirty="0">
              <a:solidFill>
                <a:srgbClr val="000090"/>
              </a:solidFill>
            </a:endParaRPr>
          </a:p>
        </p:txBody>
      </p:sp>
    </p:spTree>
    <p:extLst>
      <p:ext uri="{BB962C8B-B14F-4D97-AF65-F5344CB8AC3E}">
        <p14:creationId xmlns="" xmlns:p14="http://schemas.microsoft.com/office/powerpoint/2010/main" val="392839514"/>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3600" b="1" dirty="0" err="1" smtClean="0">
                <a:solidFill>
                  <a:srgbClr val="FF0000"/>
                </a:solidFill>
              </a:rPr>
              <a:t>Hangi</a:t>
            </a:r>
            <a:r>
              <a:rPr lang="en-US" sz="3600" b="1" dirty="0" smtClean="0">
                <a:solidFill>
                  <a:srgbClr val="FF0000"/>
                </a:solidFill>
              </a:rPr>
              <a:t> </a:t>
            </a:r>
            <a:r>
              <a:rPr lang="tr-TR" dirty="0" err="1" smtClean="0">
                <a:solidFill>
                  <a:srgbClr val="FF0000"/>
                </a:solidFill>
              </a:rPr>
              <a:t>A</a:t>
            </a:r>
            <a:r>
              <a:rPr lang="en-US" sz="3600" b="1" dirty="0" err="1" smtClean="0">
                <a:solidFill>
                  <a:srgbClr val="FF0000"/>
                </a:solidFill>
              </a:rPr>
              <a:t>ntibiyotik</a:t>
            </a:r>
            <a:r>
              <a:rPr lang="tr-TR" sz="3600" b="1" dirty="0" smtClean="0">
                <a:solidFill>
                  <a:srgbClr val="FF0000"/>
                </a:solidFill>
              </a:rPr>
              <a:t>-2</a:t>
            </a:r>
            <a:endParaRPr lang="en-US" sz="3600" b="1" dirty="0">
              <a:solidFill>
                <a:srgbClr val="FF0000"/>
              </a:solidFill>
            </a:endParaRPr>
          </a:p>
        </p:txBody>
      </p:sp>
      <p:sp>
        <p:nvSpPr>
          <p:cNvPr id="3" name="Content Placeholder 2"/>
          <p:cNvSpPr>
            <a:spLocks noGrp="1"/>
          </p:cNvSpPr>
          <p:nvPr>
            <p:ph idx="1"/>
          </p:nvPr>
        </p:nvSpPr>
        <p:spPr/>
        <p:txBody>
          <a:bodyPr/>
          <a:lstStyle/>
          <a:p>
            <a:r>
              <a:rPr lang="tr-TR" dirty="0" smtClean="0">
                <a:solidFill>
                  <a:schemeClr val="tx1"/>
                </a:solidFill>
              </a:rPr>
              <a:t>Penisilin </a:t>
            </a:r>
            <a:r>
              <a:rPr lang="tr-TR" dirty="0" err="1" smtClean="0">
                <a:solidFill>
                  <a:schemeClr val="tx1"/>
                </a:solidFill>
              </a:rPr>
              <a:t>allerjisi</a:t>
            </a:r>
            <a:r>
              <a:rPr lang="tr-TR" dirty="0" smtClean="0">
                <a:solidFill>
                  <a:schemeClr val="tx1"/>
                </a:solidFill>
              </a:rPr>
              <a:t> olan akut bakteriyel </a:t>
            </a:r>
            <a:r>
              <a:rPr lang="tr-TR" dirty="0" smtClean="0">
                <a:solidFill>
                  <a:schemeClr val="tx1"/>
                </a:solidFill>
              </a:rPr>
              <a:t>sinüzitli </a:t>
            </a:r>
            <a:r>
              <a:rPr lang="tr-TR" dirty="0" smtClean="0">
                <a:solidFill>
                  <a:schemeClr val="tx1"/>
                </a:solidFill>
              </a:rPr>
              <a:t>çocuklarda </a:t>
            </a:r>
            <a:r>
              <a:rPr lang="tr-TR" dirty="0">
                <a:solidFill>
                  <a:schemeClr val="tx1"/>
                </a:solidFill>
              </a:rPr>
              <a:t>TMP-SMX ve </a:t>
            </a:r>
            <a:r>
              <a:rPr lang="tr-TR" dirty="0" err="1" smtClean="0">
                <a:solidFill>
                  <a:schemeClr val="tx1"/>
                </a:solidFill>
              </a:rPr>
              <a:t>azitromisin</a:t>
            </a:r>
            <a:r>
              <a:rPr lang="tr-TR" dirty="0" smtClean="0">
                <a:solidFill>
                  <a:schemeClr val="tx1"/>
                </a:solidFill>
              </a:rPr>
              <a:t> kullanımı </a:t>
            </a:r>
            <a:r>
              <a:rPr lang="tr-TR" b="1" u="sng" dirty="0" smtClean="0">
                <a:solidFill>
                  <a:schemeClr val="tx1"/>
                </a:solidFill>
              </a:rPr>
              <a:t>önerilmez.</a:t>
            </a:r>
            <a:r>
              <a:rPr lang="tr-TR" dirty="0" smtClean="0">
                <a:solidFill>
                  <a:schemeClr val="tx1"/>
                </a:solidFill>
              </a:rPr>
              <a:t> </a:t>
            </a:r>
            <a:endParaRPr lang="tr-TR" dirty="0" smtClean="0">
              <a:solidFill>
                <a:schemeClr val="tx1"/>
              </a:solidFill>
            </a:endParaRPr>
          </a:p>
          <a:p>
            <a:pPr marL="0" indent="0">
              <a:buNone/>
            </a:pPr>
            <a:r>
              <a:rPr lang="tr-TR" dirty="0" smtClean="0">
                <a:solidFill>
                  <a:schemeClr val="tx1"/>
                </a:solidFill>
              </a:rPr>
              <a:t>	(</a:t>
            </a:r>
            <a:r>
              <a:rPr lang="tr-TR" dirty="0" err="1" smtClean="0">
                <a:solidFill>
                  <a:schemeClr val="tx1"/>
                </a:solidFill>
              </a:rPr>
              <a:t>Pnömokok</a:t>
            </a:r>
            <a:r>
              <a:rPr lang="tr-TR" dirty="0" smtClean="0">
                <a:solidFill>
                  <a:schemeClr val="tx1"/>
                </a:solidFill>
              </a:rPr>
              <a:t> </a:t>
            </a:r>
            <a:r>
              <a:rPr lang="tr-TR" dirty="0">
                <a:solidFill>
                  <a:schemeClr val="tx1"/>
                </a:solidFill>
              </a:rPr>
              <a:t>ve </a:t>
            </a:r>
            <a:r>
              <a:rPr lang="tr-TR" i="1" dirty="0" smtClean="0">
                <a:solidFill>
                  <a:schemeClr val="tx1"/>
                </a:solidFill>
              </a:rPr>
              <a:t>H. </a:t>
            </a:r>
            <a:r>
              <a:rPr lang="tr-TR" i="1" dirty="0" err="1" smtClean="0">
                <a:solidFill>
                  <a:schemeClr val="tx1"/>
                </a:solidFill>
              </a:rPr>
              <a:t>influenzae</a:t>
            </a:r>
            <a:r>
              <a:rPr lang="tr-TR" dirty="0">
                <a:solidFill>
                  <a:schemeClr val="tx1"/>
                </a:solidFill>
              </a:rPr>
              <a:t> </a:t>
            </a:r>
            <a:r>
              <a:rPr lang="tr-TR" dirty="0" smtClean="0">
                <a:solidFill>
                  <a:schemeClr val="tx1"/>
                </a:solidFill>
              </a:rPr>
              <a:t>dirençlidir)</a:t>
            </a:r>
            <a:r>
              <a:rPr lang="tr-TR" i="1" dirty="0" smtClean="0">
                <a:solidFill>
                  <a:schemeClr val="tx1"/>
                </a:solidFill>
              </a:rPr>
              <a:t> </a:t>
            </a:r>
            <a:endParaRPr lang="en-US" dirty="0">
              <a:solidFill>
                <a:schemeClr val="tx1"/>
              </a:solidFill>
            </a:endParaRPr>
          </a:p>
        </p:txBody>
      </p:sp>
    </p:spTree>
    <p:extLst>
      <p:ext uri="{BB962C8B-B14F-4D97-AF65-F5344CB8AC3E}">
        <p14:creationId xmlns="" xmlns:p14="http://schemas.microsoft.com/office/powerpoint/2010/main" val="2251919944"/>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srcRect b="37508"/>
          <a:stretch>
            <a:fillRect/>
          </a:stretch>
        </p:blipFill>
        <p:spPr bwMode="auto">
          <a:xfrm>
            <a:off x="395536" y="0"/>
            <a:ext cx="8496944" cy="2561712"/>
          </a:xfrm>
          <a:prstGeom prst="rect">
            <a:avLst/>
          </a:prstGeom>
          <a:noFill/>
          <a:ln w="9525">
            <a:noFill/>
            <a:miter lim="800000"/>
            <a:headEnd/>
            <a:tailEnd/>
          </a:ln>
          <a:effectLst/>
        </p:spPr>
      </p:pic>
      <p:pic>
        <p:nvPicPr>
          <p:cNvPr id="7" name="Picture 4"/>
          <p:cNvPicPr>
            <a:picLocks noChangeAspect="1" noChangeArrowheads="1"/>
          </p:cNvPicPr>
          <p:nvPr/>
        </p:nvPicPr>
        <p:blipFill>
          <a:blip r:embed="rId3" cstate="print"/>
          <a:srcRect/>
          <a:stretch>
            <a:fillRect/>
          </a:stretch>
        </p:blipFill>
        <p:spPr bwMode="auto">
          <a:xfrm>
            <a:off x="3929058" y="2262181"/>
            <a:ext cx="3038475" cy="238125"/>
          </a:xfrm>
          <a:prstGeom prst="rect">
            <a:avLst/>
          </a:prstGeom>
          <a:noFill/>
          <a:ln w="9525">
            <a:noFill/>
            <a:miter lim="800000"/>
            <a:headEnd/>
            <a:tailEnd/>
          </a:ln>
          <a:effectLst/>
        </p:spPr>
      </p:pic>
      <p:graphicFrame>
        <p:nvGraphicFramePr>
          <p:cNvPr id="8" name="7 Tablo"/>
          <p:cNvGraphicFramePr>
            <a:graphicFrameLocks noGrp="1"/>
          </p:cNvGraphicFramePr>
          <p:nvPr>
            <p:extLst>
              <p:ext uri="{D42A27DB-BD31-4B8C-83A1-F6EECF244321}">
                <p14:modId xmlns="" xmlns:p14="http://schemas.microsoft.com/office/powerpoint/2010/main" val="4155515473"/>
              </p:ext>
            </p:extLst>
          </p:nvPr>
        </p:nvGraphicFramePr>
        <p:xfrm>
          <a:off x="357158" y="2996952"/>
          <a:ext cx="8611511" cy="3114040"/>
        </p:xfrm>
        <a:graphic>
          <a:graphicData uri="http://schemas.openxmlformats.org/drawingml/2006/table">
            <a:tbl>
              <a:tblPr firstRow="1" bandRow="1">
                <a:tableStyleId>{5C22544A-7EE6-4342-B048-85BDC9FD1C3A}</a:tableStyleId>
              </a:tblPr>
              <a:tblGrid>
                <a:gridCol w="2428892"/>
                <a:gridCol w="2953302"/>
                <a:gridCol w="3229317"/>
              </a:tblGrid>
              <a:tr h="370840">
                <a:tc>
                  <a:txBody>
                    <a:bodyPr/>
                    <a:lstStyle/>
                    <a:p>
                      <a:r>
                        <a:rPr lang="tr-TR" b="1" dirty="0" smtClean="0">
                          <a:solidFill>
                            <a:srgbClr val="FF0000"/>
                          </a:solidFill>
                        </a:rPr>
                        <a:t>İlk Yaklaşım</a:t>
                      </a:r>
                      <a:endParaRPr lang="tr-TR"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tr-TR" b="1" dirty="0" smtClean="0">
                          <a:solidFill>
                            <a:srgbClr val="FF0000"/>
                          </a:solidFill>
                        </a:rPr>
                        <a:t>72 Saatte Daha Kötü</a:t>
                      </a:r>
                      <a:endParaRPr lang="tr-TR"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r>
                        <a:rPr lang="tr-TR" b="1" dirty="0" smtClean="0">
                          <a:solidFill>
                            <a:srgbClr val="FF0000"/>
                          </a:solidFill>
                        </a:rPr>
                        <a:t>72 Saatte İyileşme</a:t>
                      </a:r>
                      <a:r>
                        <a:rPr lang="tr-TR" b="1" baseline="0" dirty="0" smtClean="0">
                          <a:solidFill>
                            <a:srgbClr val="FF0000"/>
                          </a:solidFill>
                        </a:rPr>
                        <a:t> Göstermeme</a:t>
                      </a:r>
                      <a:endParaRPr lang="tr-TR"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r>
              <a:tr h="370840">
                <a:tc>
                  <a:txBody>
                    <a:bodyPr/>
                    <a:lstStyle/>
                    <a:p>
                      <a:pPr marL="95250" indent="-95250"/>
                      <a:r>
                        <a:rPr lang="tr-TR" b="1" dirty="0" smtClean="0">
                          <a:solidFill>
                            <a:srgbClr val="002060"/>
                          </a:solidFill>
                        </a:rPr>
                        <a:t>   GÖZLEM </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tr-TR" b="1" dirty="0" smtClean="0">
                          <a:solidFill>
                            <a:srgbClr val="002060"/>
                          </a:solidFill>
                        </a:rPr>
                        <a:t>Amoksisilin / </a:t>
                      </a:r>
                    </a:p>
                    <a:p>
                      <a:r>
                        <a:rPr lang="tr-TR" b="1" dirty="0" smtClean="0">
                          <a:solidFill>
                            <a:srgbClr val="002060"/>
                          </a:solidFill>
                        </a:rPr>
                        <a:t>Amoksisilin-</a:t>
                      </a:r>
                      <a:r>
                        <a:rPr lang="tr-TR" b="1" dirty="0" err="1" smtClean="0">
                          <a:solidFill>
                            <a:srgbClr val="002060"/>
                          </a:solidFill>
                        </a:rPr>
                        <a:t>klavulanat</a:t>
                      </a:r>
                      <a:r>
                        <a:rPr lang="tr-TR" b="1" dirty="0" smtClean="0">
                          <a:solidFill>
                            <a:srgbClr val="002060"/>
                          </a:solidFill>
                        </a:rPr>
                        <a:t> başla </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tr-TR" b="1" dirty="0" smtClean="0">
                          <a:solidFill>
                            <a:srgbClr val="002060"/>
                          </a:solidFill>
                        </a:rPr>
                        <a:t>Ek GÖZLEM yap veya antibiyotik başla; kararı aileyle ortak</a:t>
                      </a:r>
                      <a:r>
                        <a:rPr lang="tr-TR" b="1" baseline="0" dirty="0" smtClean="0">
                          <a:solidFill>
                            <a:srgbClr val="002060"/>
                          </a:solidFill>
                        </a:rPr>
                        <a:t> </a:t>
                      </a:r>
                      <a:r>
                        <a:rPr lang="tr-TR" b="1" baseline="0" dirty="0" smtClean="0">
                          <a:solidFill>
                            <a:srgbClr val="002060"/>
                          </a:solidFill>
                        </a:rPr>
                        <a:t>oluştur.</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marL="95250" indent="-95250"/>
                      <a:r>
                        <a:rPr lang="tr-TR" b="1" dirty="0" smtClean="0">
                          <a:solidFill>
                            <a:srgbClr val="002060"/>
                          </a:solidFill>
                        </a:rPr>
                        <a:t>   </a:t>
                      </a:r>
                      <a:r>
                        <a:rPr lang="tr-TR" b="1" dirty="0" err="1" smtClean="0">
                          <a:solidFill>
                            <a:srgbClr val="002060"/>
                          </a:solidFill>
                        </a:rPr>
                        <a:t>Amoksisilin</a:t>
                      </a:r>
                      <a:r>
                        <a:rPr lang="tr-TR" b="1" dirty="0" smtClean="0">
                          <a:solidFill>
                            <a:srgbClr val="002060"/>
                          </a:solidFill>
                        </a:rPr>
                        <a:t> </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rgbClr val="002060"/>
                          </a:solidFill>
                        </a:rPr>
                        <a:t>Yüksek doz amoksisilin-</a:t>
                      </a:r>
                      <a:r>
                        <a:rPr lang="tr-TR" b="1" dirty="0" err="1" smtClean="0">
                          <a:solidFill>
                            <a:srgbClr val="002060"/>
                          </a:solidFill>
                        </a:rPr>
                        <a:t>klavulanat</a:t>
                      </a:r>
                      <a:endParaRPr lang="tr-TR" b="1" dirty="0" smtClean="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rgbClr val="002060"/>
                          </a:solidFill>
                        </a:rPr>
                        <a:t>Ek GÖZLEM yap veya yüksek doz  amoksisilin-</a:t>
                      </a:r>
                      <a:r>
                        <a:rPr lang="tr-TR" b="1" dirty="0" err="1" smtClean="0">
                          <a:solidFill>
                            <a:srgbClr val="002060"/>
                          </a:solidFill>
                        </a:rPr>
                        <a:t>klavulanat</a:t>
                      </a:r>
                      <a:r>
                        <a:rPr lang="tr-TR" b="1" dirty="0" smtClean="0">
                          <a:solidFill>
                            <a:srgbClr val="002060"/>
                          </a:solidFill>
                        </a:rPr>
                        <a:t> ; kararı aileyle ortak</a:t>
                      </a:r>
                      <a:r>
                        <a:rPr lang="tr-TR" b="1" baseline="0" dirty="0" smtClean="0">
                          <a:solidFill>
                            <a:srgbClr val="002060"/>
                          </a:solidFill>
                        </a:rPr>
                        <a:t> </a:t>
                      </a:r>
                      <a:r>
                        <a:rPr lang="tr-TR" b="1" baseline="0" dirty="0" smtClean="0">
                          <a:solidFill>
                            <a:srgbClr val="002060"/>
                          </a:solidFill>
                        </a:rPr>
                        <a:t>oluştur.</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marL="95250" indent="-95250"/>
                      <a:r>
                        <a:rPr lang="tr-TR" b="1" dirty="0" smtClean="0">
                          <a:solidFill>
                            <a:srgbClr val="002060"/>
                          </a:solidFill>
                        </a:rPr>
                        <a:t>  Yüksek doz</a:t>
                      </a:r>
                      <a:r>
                        <a:rPr lang="tr-TR" b="1" baseline="0" dirty="0" smtClean="0">
                          <a:solidFill>
                            <a:srgbClr val="002060"/>
                          </a:solidFill>
                        </a:rPr>
                        <a:t> </a:t>
                      </a:r>
                      <a:r>
                        <a:rPr lang="tr-TR" b="1" dirty="0" err="1" smtClean="0">
                          <a:solidFill>
                            <a:srgbClr val="002060"/>
                          </a:solidFill>
                        </a:rPr>
                        <a:t>amoksisilin</a:t>
                      </a:r>
                      <a:r>
                        <a:rPr lang="tr-TR" b="1" dirty="0" smtClean="0">
                          <a:solidFill>
                            <a:srgbClr val="002060"/>
                          </a:solidFill>
                        </a:rPr>
                        <a:t>-</a:t>
                      </a:r>
                      <a:r>
                        <a:rPr lang="tr-TR" b="1" dirty="0" err="1" smtClean="0">
                          <a:solidFill>
                            <a:srgbClr val="002060"/>
                          </a:solidFill>
                        </a:rPr>
                        <a:t>klavulanat</a:t>
                      </a:r>
                      <a:r>
                        <a:rPr lang="tr-TR" b="1" baseline="0" dirty="0" smtClean="0">
                          <a:solidFill>
                            <a:srgbClr val="002060"/>
                          </a:solidFill>
                        </a:rPr>
                        <a:t> </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rgbClr val="002060"/>
                          </a:solidFill>
                        </a:rPr>
                        <a:t>Klindamisin ve </a:t>
                      </a:r>
                      <a:r>
                        <a:rPr lang="tr-TR" b="1" dirty="0" err="1" smtClean="0">
                          <a:solidFill>
                            <a:srgbClr val="002060"/>
                          </a:solidFill>
                        </a:rPr>
                        <a:t>sefiksim</a:t>
                      </a:r>
                      <a:r>
                        <a:rPr lang="tr-TR" b="1" baseline="0" dirty="0" smtClean="0">
                          <a:solidFill>
                            <a:srgbClr val="00206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rgbClr val="002060"/>
                          </a:solidFill>
                        </a:rPr>
                        <a:t>Yüksek doz amoksisilin-klavulanat devam VEYA</a:t>
                      </a:r>
                    </a:p>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rgbClr val="002060"/>
                          </a:solidFill>
                        </a:rPr>
                        <a:t>Klindamisin</a:t>
                      </a:r>
                      <a:r>
                        <a:rPr lang="tr-TR" b="1" baseline="0" dirty="0" smtClean="0">
                          <a:solidFill>
                            <a:srgbClr val="002060"/>
                          </a:solidFill>
                        </a:rPr>
                        <a:t> ve </a:t>
                      </a:r>
                      <a:r>
                        <a:rPr lang="tr-TR" b="1" baseline="0" dirty="0" err="1" smtClean="0">
                          <a:solidFill>
                            <a:srgbClr val="002060"/>
                          </a:solidFill>
                        </a:rPr>
                        <a:t>sefiksim</a:t>
                      </a:r>
                      <a:endParaRPr lang="tr-TR" b="1"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 xmlns:p14="http://schemas.microsoft.com/office/powerpoint/2010/main" val="1135199532"/>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cstate="print"/>
          <a:srcRect l="2566" t="3797" b="61117"/>
          <a:stretch>
            <a:fillRect/>
          </a:stretch>
        </p:blipFill>
        <p:spPr bwMode="auto">
          <a:xfrm>
            <a:off x="280126" y="60902"/>
            <a:ext cx="8863874" cy="2214554"/>
          </a:xfrm>
          <a:prstGeom prst="rect">
            <a:avLst/>
          </a:prstGeom>
          <a:noFill/>
          <a:ln w="9525">
            <a:noFill/>
            <a:miter lim="800000"/>
            <a:headEnd/>
            <a:tailEnd/>
          </a:ln>
          <a:effectLst/>
        </p:spPr>
      </p:pic>
      <p:pic>
        <p:nvPicPr>
          <p:cNvPr id="3074" name="Picture 2"/>
          <p:cNvPicPr>
            <a:picLocks noChangeAspect="1" noChangeArrowheads="1"/>
          </p:cNvPicPr>
          <p:nvPr/>
        </p:nvPicPr>
        <p:blipFill rotWithShape="1">
          <a:blip r:embed="rId4" cstate="print"/>
          <a:srcRect l="19217" t="21847" r="9956" b="30664"/>
          <a:stretch/>
        </p:blipFill>
        <p:spPr bwMode="auto">
          <a:xfrm>
            <a:off x="247852" y="2780928"/>
            <a:ext cx="8888248" cy="3393108"/>
          </a:xfrm>
          <a:prstGeom prst="rect">
            <a:avLst/>
          </a:prstGeom>
          <a:noFill/>
          <a:ln w="9525">
            <a:noFill/>
            <a:miter lim="800000"/>
            <a:headEnd/>
            <a:tailEnd/>
          </a:ln>
          <a:effectLst/>
        </p:spPr>
      </p:pic>
      <p:sp>
        <p:nvSpPr>
          <p:cNvPr id="2" name="Metin kutusu 1"/>
          <p:cNvSpPr txBox="1"/>
          <p:nvPr/>
        </p:nvSpPr>
        <p:spPr>
          <a:xfrm>
            <a:off x="280126" y="2329135"/>
            <a:ext cx="7344816" cy="307777"/>
          </a:xfrm>
          <a:prstGeom prst="rect">
            <a:avLst/>
          </a:prstGeom>
          <a:noFill/>
        </p:spPr>
        <p:txBody>
          <a:bodyPr wrap="square" rtlCol="0">
            <a:spAutoFit/>
          </a:bodyPr>
          <a:lstStyle/>
          <a:p>
            <a:r>
              <a:rPr lang="tr-TR" sz="1400" b="1" dirty="0" err="1" smtClean="0"/>
              <a:t>Table</a:t>
            </a:r>
            <a:r>
              <a:rPr lang="tr-TR" sz="1400" b="1" dirty="0" smtClean="0"/>
              <a:t>: </a:t>
            </a:r>
            <a:r>
              <a:rPr lang="tr-TR" sz="1400" b="1" dirty="0" err="1" smtClean="0"/>
              <a:t>Antimicrobial</a:t>
            </a:r>
            <a:r>
              <a:rPr lang="tr-TR" sz="1400" b="1" dirty="0" smtClean="0"/>
              <a:t> </a:t>
            </a:r>
            <a:r>
              <a:rPr lang="tr-TR" sz="1400" b="1" dirty="0" err="1" smtClean="0"/>
              <a:t>Regimens</a:t>
            </a:r>
            <a:r>
              <a:rPr lang="tr-TR" sz="1400" b="1" dirty="0" smtClean="0"/>
              <a:t> </a:t>
            </a:r>
            <a:r>
              <a:rPr lang="tr-TR" sz="1400" b="1" dirty="0" err="1" smtClean="0"/>
              <a:t>for</a:t>
            </a:r>
            <a:r>
              <a:rPr lang="tr-TR" sz="1400" b="1" dirty="0" smtClean="0"/>
              <a:t> </a:t>
            </a:r>
            <a:r>
              <a:rPr lang="tr-TR" sz="1400" b="1" dirty="0" err="1" smtClean="0"/>
              <a:t>Acute</a:t>
            </a:r>
            <a:r>
              <a:rPr lang="tr-TR" sz="1400" b="1" dirty="0" smtClean="0"/>
              <a:t> </a:t>
            </a:r>
            <a:r>
              <a:rPr lang="tr-TR" sz="1400" b="1" dirty="0" err="1" smtClean="0"/>
              <a:t>Bacterial</a:t>
            </a:r>
            <a:r>
              <a:rPr lang="tr-TR" sz="1400" b="1" dirty="0" smtClean="0"/>
              <a:t> </a:t>
            </a:r>
            <a:r>
              <a:rPr lang="tr-TR" sz="1400" b="1" dirty="0" err="1" smtClean="0"/>
              <a:t>Rhinosinusitis</a:t>
            </a:r>
            <a:r>
              <a:rPr lang="tr-TR" sz="1400" b="1" dirty="0" smtClean="0"/>
              <a:t> in </a:t>
            </a:r>
            <a:r>
              <a:rPr lang="tr-TR" sz="1400" b="1" dirty="0" err="1" smtClean="0"/>
              <a:t>Children</a:t>
            </a:r>
            <a:endParaRPr lang="tr-TR" sz="1400" b="1" dirty="0"/>
          </a:p>
        </p:txBody>
      </p:sp>
      <p:sp>
        <p:nvSpPr>
          <p:cNvPr id="3" name="Metin kutusu 2"/>
          <p:cNvSpPr txBox="1"/>
          <p:nvPr/>
        </p:nvSpPr>
        <p:spPr>
          <a:xfrm>
            <a:off x="280126" y="6581001"/>
            <a:ext cx="5976664" cy="276999"/>
          </a:xfrm>
          <a:prstGeom prst="rect">
            <a:avLst/>
          </a:prstGeom>
          <a:noFill/>
        </p:spPr>
        <p:txBody>
          <a:bodyPr wrap="square" rtlCol="0">
            <a:spAutoFit/>
          </a:bodyPr>
          <a:lstStyle/>
          <a:p>
            <a:r>
              <a:rPr lang="tr-TR" sz="1200" b="1" dirty="0" smtClean="0"/>
              <a:t>IDSA </a:t>
            </a:r>
            <a:r>
              <a:rPr lang="tr-TR" sz="1200" b="1" dirty="0" err="1" smtClean="0"/>
              <a:t>Guideline</a:t>
            </a:r>
            <a:r>
              <a:rPr lang="tr-TR" sz="1200" b="1" dirty="0" smtClean="0"/>
              <a:t> </a:t>
            </a:r>
            <a:r>
              <a:rPr lang="tr-TR" sz="1200" b="1" dirty="0" err="1" smtClean="0"/>
              <a:t>for</a:t>
            </a:r>
            <a:r>
              <a:rPr lang="tr-TR" sz="1200" b="1" dirty="0" smtClean="0"/>
              <a:t> ABRS, CID 2012:54 (15 April) 1041</a:t>
            </a:r>
            <a:endParaRPr lang="tr-TR" sz="1200" b="1" dirty="0"/>
          </a:p>
        </p:txBody>
      </p:sp>
    </p:spTree>
    <p:extLst>
      <p:ext uri="{BB962C8B-B14F-4D97-AF65-F5344CB8AC3E}">
        <p14:creationId xmlns="" xmlns:p14="http://schemas.microsoft.com/office/powerpoint/2010/main" val="993641121"/>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smtClean="0">
                <a:solidFill>
                  <a:srgbClr val="FF0000"/>
                </a:solidFill>
              </a:rPr>
              <a:t>Tedavi </a:t>
            </a:r>
            <a:r>
              <a:rPr lang="tr-TR" sz="3600" b="1" dirty="0" smtClean="0">
                <a:solidFill>
                  <a:srgbClr val="FF0000"/>
                </a:solidFill>
              </a:rPr>
              <a:t>Süresi </a:t>
            </a:r>
            <a:endParaRPr lang="tr-TR" sz="3600" b="1" dirty="0">
              <a:solidFill>
                <a:srgbClr val="FF0000"/>
              </a:solidFill>
            </a:endParaRPr>
          </a:p>
        </p:txBody>
      </p:sp>
      <p:sp>
        <p:nvSpPr>
          <p:cNvPr id="3" name="İçerik Yer Tutucusu 2"/>
          <p:cNvSpPr>
            <a:spLocks noGrp="1"/>
          </p:cNvSpPr>
          <p:nvPr>
            <p:ph idx="1"/>
          </p:nvPr>
        </p:nvSpPr>
        <p:spPr>
          <a:xfrm>
            <a:off x="457200" y="1600200"/>
            <a:ext cx="7859216" cy="4525963"/>
          </a:xfrm>
        </p:spPr>
        <p:txBody>
          <a:bodyPr/>
          <a:lstStyle/>
          <a:p>
            <a:r>
              <a:rPr lang="tr-TR" dirty="0" smtClean="0">
                <a:solidFill>
                  <a:schemeClr val="tx1"/>
                </a:solidFill>
              </a:rPr>
              <a:t>Optimal süre</a:t>
            </a:r>
            <a:r>
              <a:rPr lang="tr-TR" dirty="0">
                <a:solidFill>
                  <a:schemeClr val="tx1"/>
                </a:solidFill>
              </a:rPr>
              <a:t>? </a:t>
            </a:r>
            <a:r>
              <a:rPr lang="tr-TR" dirty="0" smtClean="0">
                <a:solidFill>
                  <a:schemeClr val="tx1"/>
                </a:solidFill>
              </a:rPr>
              <a:t> </a:t>
            </a:r>
            <a:r>
              <a:rPr lang="tr-TR" dirty="0">
                <a:solidFill>
                  <a:schemeClr val="tx1"/>
                </a:solidFill>
              </a:rPr>
              <a:t>(</a:t>
            </a:r>
            <a:r>
              <a:rPr lang="tr-TR" dirty="0" smtClean="0">
                <a:solidFill>
                  <a:schemeClr val="tx1"/>
                </a:solidFill>
              </a:rPr>
              <a:t>10</a:t>
            </a:r>
            <a:r>
              <a:rPr lang="tr-TR" dirty="0">
                <a:solidFill>
                  <a:schemeClr val="tx1"/>
                </a:solidFill>
              </a:rPr>
              <a:t>-28 gün </a:t>
            </a:r>
            <a:r>
              <a:rPr lang="tr-TR" dirty="0" smtClean="0">
                <a:solidFill>
                  <a:schemeClr val="tx1"/>
                </a:solidFill>
              </a:rPr>
              <a:t>arası)</a:t>
            </a:r>
          </a:p>
          <a:p>
            <a:endParaRPr lang="tr-TR" dirty="0" smtClean="0">
              <a:solidFill>
                <a:schemeClr val="tx1"/>
              </a:solidFill>
            </a:endParaRPr>
          </a:p>
          <a:p>
            <a:r>
              <a:rPr lang="tr-TR" dirty="0">
                <a:solidFill>
                  <a:schemeClr val="tx1"/>
                </a:solidFill>
              </a:rPr>
              <a:t>Antibiyotik tedavisi </a:t>
            </a:r>
            <a:r>
              <a:rPr lang="tr-TR" b="1" dirty="0">
                <a:solidFill>
                  <a:srgbClr val="FF0000"/>
                </a:solidFill>
              </a:rPr>
              <a:t>bulgu ve semptomlar kaybolduktan sonra 7 gün </a:t>
            </a:r>
            <a:r>
              <a:rPr lang="tr-TR" dirty="0">
                <a:solidFill>
                  <a:schemeClr val="tx1"/>
                </a:solidFill>
              </a:rPr>
              <a:t>devam </a:t>
            </a:r>
            <a:r>
              <a:rPr lang="tr-TR" dirty="0" smtClean="0">
                <a:solidFill>
                  <a:schemeClr val="tx1"/>
                </a:solidFill>
              </a:rPr>
              <a:t>etmelidir. </a:t>
            </a:r>
            <a:endParaRPr lang="tr-TR" dirty="0" smtClean="0">
              <a:solidFill>
                <a:schemeClr val="tx1"/>
              </a:solidFill>
            </a:endParaRPr>
          </a:p>
          <a:p>
            <a:endParaRPr lang="tr-TR" dirty="0" smtClean="0">
              <a:solidFill>
                <a:schemeClr val="tx1"/>
              </a:solidFill>
            </a:endParaRPr>
          </a:p>
          <a:p>
            <a:pPr marL="0" indent="0">
              <a:buNone/>
            </a:pPr>
            <a:r>
              <a:rPr lang="tr-TR" sz="2400" dirty="0">
                <a:solidFill>
                  <a:schemeClr val="tx1"/>
                </a:solidFill>
              </a:rPr>
              <a:t>	</a:t>
            </a:r>
            <a:r>
              <a:rPr lang="tr-TR" sz="2400" dirty="0" smtClean="0">
                <a:solidFill>
                  <a:schemeClr val="tx1"/>
                </a:solidFill>
              </a:rPr>
              <a:t>(</a:t>
            </a:r>
            <a:r>
              <a:rPr lang="tr-TR" sz="2400" dirty="0">
                <a:solidFill>
                  <a:schemeClr val="tx1"/>
                </a:solidFill>
              </a:rPr>
              <a:t>B</a:t>
            </a:r>
            <a:r>
              <a:rPr lang="tr-TR" sz="2400" dirty="0" smtClean="0">
                <a:solidFill>
                  <a:schemeClr val="tx1"/>
                </a:solidFill>
              </a:rPr>
              <a:t>u </a:t>
            </a:r>
            <a:r>
              <a:rPr lang="tr-TR" sz="2400" dirty="0">
                <a:solidFill>
                  <a:schemeClr val="tx1"/>
                </a:solidFill>
              </a:rPr>
              <a:t>öneri her hastaya göre karar vermeyi sağlar ve </a:t>
            </a:r>
            <a:r>
              <a:rPr lang="tr-TR" sz="2400" dirty="0" smtClean="0">
                <a:solidFill>
                  <a:schemeClr val="tx1"/>
                </a:solidFill>
              </a:rPr>
              <a:t>	minimum tedavi </a:t>
            </a:r>
            <a:r>
              <a:rPr lang="tr-TR" sz="2400" dirty="0">
                <a:solidFill>
                  <a:schemeClr val="tx1"/>
                </a:solidFill>
              </a:rPr>
              <a:t>süresi 10 gün) </a:t>
            </a:r>
          </a:p>
        </p:txBody>
      </p:sp>
    </p:spTree>
    <p:extLst>
      <p:ext uri="{BB962C8B-B14F-4D97-AF65-F5344CB8AC3E}">
        <p14:creationId xmlns="" xmlns:p14="http://schemas.microsoft.com/office/powerpoint/2010/main" val="4062998668"/>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smtClean="0">
                <a:solidFill>
                  <a:srgbClr val="FF0000"/>
                </a:solidFill>
              </a:rPr>
              <a:t>Tedavi </a:t>
            </a:r>
            <a:r>
              <a:rPr lang="tr-TR" sz="3600" b="1" dirty="0" smtClean="0">
                <a:solidFill>
                  <a:srgbClr val="FF0000"/>
                </a:solidFill>
              </a:rPr>
              <a:t>İzlem</a:t>
            </a:r>
            <a:endParaRPr lang="tr-TR" sz="3600" b="1" dirty="0">
              <a:solidFill>
                <a:srgbClr val="FF0000"/>
              </a:solidFill>
            </a:endParaRPr>
          </a:p>
        </p:txBody>
      </p:sp>
      <p:sp>
        <p:nvSpPr>
          <p:cNvPr id="3" name="İçerik Yer Tutucusu 2"/>
          <p:cNvSpPr>
            <a:spLocks noGrp="1"/>
          </p:cNvSpPr>
          <p:nvPr>
            <p:ph idx="1"/>
          </p:nvPr>
        </p:nvSpPr>
        <p:spPr>
          <a:xfrm>
            <a:off x="457200" y="1484784"/>
            <a:ext cx="8686800" cy="4641379"/>
          </a:xfrm>
        </p:spPr>
        <p:txBody>
          <a:bodyPr/>
          <a:lstStyle/>
          <a:p>
            <a:pPr marL="0" indent="0">
              <a:buNone/>
            </a:pPr>
            <a:r>
              <a:rPr lang="tr-TR" dirty="0" smtClean="0">
                <a:solidFill>
                  <a:srgbClr val="FF0000"/>
                </a:solidFill>
              </a:rPr>
              <a:t>Akut hasta ve </a:t>
            </a:r>
            <a:r>
              <a:rPr lang="tr-TR" dirty="0" err="1" smtClean="0">
                <a:solidFill>
                  <a:srgbClr val="FF0000"/>
                </a:solidFill>
              </a:rPr>
              <a:t>toksik</a:t>
            </a:r>
            <a:r>
              <a:rPr lang="tr-TR" dirty="0" smtClean="0">
                <a:solidFill>
                  <a:srgbClr val="FF0000"/>
                </a:solidFill>
              </a:rPr>
              <a:t> görünümlü hastada; 	</a:t>
            </a:r>
          </a:p>
          <a:p>
            <a:pPr marL="0" indent="0">
              <a:buNone/>
            </a:pPr>
            <a:endParaRPr lang="tr-TR" dirty="0" smtClean="0">
              <a:solidFill>
                <a:srgbClr val="000090"/>
              </a:solidFill>
            </a:endParaRPr>
          </a:p>
          <a:p>
            <a:r>
              <a:rPr lang="tr-TR" dirty="0" err="1" smtClean="0">
                <a:solidFill>
                  <a:schemeClr val="tx1"/>
                </a:solidFill>
              </a:rPr>
              <a:t>Hospitalizasyon</a:t>
            </a:r>
            <a:r>
              <a:rPr lang="tr-TR" dirty="0" smtClean="0">
                <a:solidFill>
                  <a:schemeClr val="tx1"/>
                </a:solidFill>
              </a:rPr>
              <a:t> (iv </a:t>
            </a:r>
            <a:r>
              <a:rPr lang="tr-TR" dirty="0" err="1" smtClean="0">
                <a:solidFill>
                  <a:schemeClr val="tx1"/>
                </a:solidFill>
              </a:rPr>
              <a:t>sefotaksim</a:t>
            </a:r>
            <a:r>
              <a:rPr lang="tr-TR" dirty="0" smtClean="0">
                <a:solidFill>
                  <a:schemeClr val="tx1"/>
                </a:solidFill>
              </a:rPr>
              <a:t> veya </a:t>
            </a:r>
            <a:r>
              <a:rPr lang="tr-TR" dirty="0" err="1" smtClean="0">
                <a:solidFill>
                  <a:schemeClr val="tx1"/>
                </a:solidFill>
              </a:rPr>
              <a:t>seftriakson</a:t>
            </a:r>
            <a:r>
              <a:rPr lang="tr-TR" dirty="0" smtClean="0">
                <a:solidFill>
                  <a:schemeClr val="tx1"/>
                </a:solidFill>
              </a:rPr>
              <a:t>), 48 saat içinde düzelme olmazsa KBB </a:t>
            </a:r>
            <a:r>
              <a:rPr lang="tr-TR" dirty="0" smtClean="0">
                <a:solidFill>
                  <a:schemeClr val="tx1"/>
                </a:solidFill>
              </a:rPr>
              <a:t>konsültasyonu</a:t>
            </a:r>
            <a:endParaRPr lang="tr-TR" dirty="0" smtClean="0">
              <a:solidFill>
                <a:schemeClr val="tx1"/>
              </a:solidFill>
            </a:endParaRPr>
          </a:p>
          <a:p>
            <a:endParaRPr lang="tr-TR" dirty="0" smtClean="0">
              <a:solidFill>
                <a:schemeClr val="tx1"/>
              </a:solidFill>
            </a:endParaRPr>
          </a:p>
          <a:p>
            <a:r>
              <a:rPr lang="tr-TR" dirty="0" smtClean="0">
                <a:solidFill>
                  <a:schemeClr val="tx1"/>
                </a:solidFill>
              </a:rPr>
              <a:t>KBB </a:t>
            </a:r>
            <a:r>
              <a:rPr lang="tr-TR" dirty="0">
                <a:solidFill>
                  <a:schemeClr val="tx1"/>
                </a:solidFill>
              </a:rPr>
              <a:t>konsültasyonu (</a:t>
            </a:r>
            <a:r>
              <a:rPr lang="tr-TR" dirty="0" err="1">
                <a:solidFill>
                  <a:schemeClr val="tx1"/>
                </a:solidFill>
              </a:rPr>
              <a:t>Maksiller</a:t>
            </a:r>
            <a:r>
              <a:rPr lang="tr-TR" dirty="0">
                <a:solidFill>
                  <a:schemeClr val="tx1"/>
                </a:solidFill>
              </a:rPr>
              <a:t> sinüs </a:t>
            </a:r>
            <a:r>
              <a:rPr lang="tr-TR" dirty="0" err="1">
                <a:solidFill>
                  <a:schemeClr val="tx1"/>
                </a:solidFill>
              </a:rPr>
              <a:t>aspirasyonu</a:t>
            </a:r>
            <a:r>
              <a:rPr lang="tr-TR" dirty="0">
                <a:solidFill>
                  <a:schemeClr val="tx1"/>
                </a:solidFill>
              </a:rPr>
              <a:t>) </a:t>
            </a:r>
          </a:p>
          <a:p>
            <a:endParaRPr lang="tr-TR" dirty="0"/>
          </a:p>
        </p:txBody>
      </p:sp>
    </p:spTree>
    <p:extLst>
      <p:ext uri="{BB962C8B-B14F-4D97-AF65-F5344CB8AC3E}">
        <p14:creationId xmlns="" xmlns:p14="http://schemas.microsoft.com/office/powerpoint/2010/main" val="2859841694"/>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l"/>
            <a:r>
              <a:rPr lang="tr-TR" sz="3600" b="1" dirty="0" err="1" smtClean="0">
                <a:solidFill>
                  <a:srgbClr val="FF0000"/>
                </a:solidFill>
              </a:rPr>
              <a:t>Adjuvan</a:t>
            </a:r>
            <a:r>
              <a:rPr lang="tr-TR" sz="3600" b="1" dirty="0" smtClean="0">
                <a:solidFill>
                  <a:srgbClr val="FF0000"/>
                </a:solidFill>
              </a:rPr>
              <a:t> </a:t>
            </a:r>
            <a:r>
              <a:rPr lang="tr-TR" sz="3600" b="1" dirty="0" smtClean="0">
                <a:solidFill>
                  <a:srgbClr val="FF0000"/>
                </a:solidFill>
              </a:rPr>
              <a:t>Tedavi </a:t>
            </a:r>
            <a:endParaRPr lang="tr-TR" sz="3600" b="1" dirty="0">
              <a:solidFill>
                <a:srgbClr val="FF0000"/>
              </a:solidFill>
            </a:endParaRPr>
          </a:p>
        </p:txBody>
      </p:sp>
      <p:sp>
        <p:nvSpPr>
          <p:cNvPr id="3" name="İçerik Yer Tutucusu 2"/>
          <p:cNvSpPr>
            <a:spLocks noGrp="1"/>
          </p:cNvSpPr>
          <p:nvPr>
            <p:ph idx="1"/>
          </p:nvPr>
        </p:nvSpPr>
        <p:spPr>
          <a:xfrm>
            <a:off x="457200" y="1556792"/>
            <a:ext cx="8686800" cy="4569371"/>
          </a:xfrm>
        </p:spPr>
        <p:txBody>
          <a:bodyPr/>
          <a:lstStyle/>
          <a:p>
            <a:r>
              <a:rPr lang="tr-TR" sz="2800" dirty="0" err="1" smtClean="0">
                <a:solidFill>
                  <a:schemeClr val="tx1"/>
                </a:solidFill>
              </a:rPr>
              <a:t>İntranazal</a:t>
            </a:r>
            <a:r>
              <a:rPr lang="tr-TR" sz="2800" dirty="0" smtClean="0">
                <a:solidFill>
                  <a:schemeClr val="tx1"/>
                </a:solidFill>
              </a:rPr>
              <a:t> </a:t>
            </a:r>
            <a:r>
              <a:rPr lang="tr-TR" sz="2800" dirty="0" err="1" smtClean="0">
                <a:solidFill>
                  <a:schemeClr val="tx1"/>
                </a:solidFill>
              </a:rPr>
              <a:t>steroidler</a:t>
            </a:r>
            <a:r>
              <a:rPr lang="tr-TR" sz="2800" dirty="0" smtClean="0">
                <a:solidFill>
                  <a:schemeClr val="tx1"/>
                </a:solidFill>
              </a:rPr>
              <a:t>:</a:t>
            </a:r>
          </a:p>
          <a:p>
            <a:pPr marL="0" indent="0">
              <a:buNone/>
            </a:pPr>
            <a:r>
              <a:rPr lang="tr-TR" sz="2800" dirty="0">
                <a:solidFill>
                  <a:schemeClr val="tx1"/>
                </a:solidFill>
              </a:rPr>
              <a:t>	</a:t>
            </a:r>
            <a:r>
              <a:rPr lang="tr-TR" sz="2800" dirty="0" smtClean="0">
                <a:solidFill>
                  <a:schemeClr val="tx1"/>
                </a:solidFill>
              </a:rPr>
              <a:t> </a:t>
            </a:r>
            <a:r>
              <a:rPr lang="tr-TR" sz="2800" dirty="0">
                <a:solidFill>
                  <a:schemeClr val="tx1"/>
                </a:solidFill>
              </a:rPr>
              <a:t>Ö</a:t>
            </a:r>
            <a:r>
              <a:rPr lang="tr-TR" sz="2800" dirty="0" smtClean="0">
                <a:solidFill>
                  <a:schemeClr val="tx1"/>
                </a:solidFill>
              </a:rPr>
              <a:t>neri için yeterli veri yok</a:t>
            </a:r>
          </a:p>
          <a:p>
            <a:pPr marL="0" indent="0">
              <a:buNone/>
            </a:pPr>
            <a:endParaRPr lang="tr-TR" sz="2800" dirty="0" smtClean="0">
              <a:solidFill>
                <a:schemeClr val="tx1"/>
              </a:solidFill>
            </a:endParaRPr>
          </a:p>
          <a:p>
            <a:r>
              <a:rPr lang="tr-TR" sz="2800" dirty="0" err="1" smtClean="0">
                <a:solidFill>
                  <a:schemeClr val="tx1"/>
                </a:solidFill>
              </a:rPr>
              <a:t>Salinle</a:t>
            </a:r>
            <a:r>
              <a:rPr lang="tr-TR" sz="2800" dirty="0" smtClean="0">
                <a:solidFill>
                  <a:schemeClr val="tx1"/>
                </a:solidFill>
              </a:rPr>
              <a:t> nazal </a:t>
            </a:r>
            <a:r>
              <a:rPr lang="tr-TR" sz="2800" dirty="0" err="1" smtClean="0">
                <a:solidFill>
                  <a:schemeClr val="tx1"/>
                </a:solidFill>
              </a:rPr>
              <a:t>irrigasyon</a:t>
            </a:r>
            <a:r>
              <a:rPr lang="tr-TR" sz="2800" dirty="0" smtClean="0">
                <a:solidFill>
                  <a:schemeClr val="tx1"/>
                </a:solidFill>
              </a:rPr>
              <a:t>:</a:t>
            </a:r>
          </a:p>
          <a:p>
            <a:pPr marL="0" indent="0">
              <a:buNone/>
            </a:pPr>
            <a:r>
              <a:rPr lang="tr-TR" sz="2800" dirty="0">
                <a:solidFill>
                  <a:schemeClr val="tx1"/>
                </a:solidFill>
              </a:rPr>
              <a:t>	</a:t>
            </a:r>
            <a:r>
              <a:rPr lang="tr-TR" sz="2800" dirty="0" smtClean="0">
                <a:solidFill>
                  <a:schemeClr val="tx1"/>
                </a:solidFill>
              </a:rPr>
              <a:t> </a:t>
            </a:r>
            <a:r>
              <a:rPr lang="tr-TR" sz="2800" dirty="0">
                <a:solidFill>
                  <a:schemeClr val="tx1"/>
                </a:solidFill>
              </a:rPr>
              <a:t>T</a:t>
            </a:r>
            <a:r>
              <a:rPr lang="tr-TR" sz="2800" dirty="0" smtClean="0">
                <a:solidFill>
                  <a:schemeClr val="tx1"/>
                </a:solidFill>
              </a:rPr>
              <a:t>artışmalı (sprey değil)</a:t>
            </a:r>
          </a:p>
          <a:p>
            <a:pPr marL="0" indent="0">
              <a:buNone/>
            </a:pPr>
            <a:endParaRPr lang="tr-TR" sz="2800" dirty="0" smtClean="0">
              <a:solidFill>
                <a:schemeClr val="tx1"/>
              </a:solidFill>
            </a:endParaRPr>
          </a:p>
          <a:p>
            <a:r>
              <a:rPr lang="tr-TR" sz="2800" dirty="0" smtClean="0">
                <a:solidFill>
                  <a:schemeClr val="tx1"/>
                </a:solidFill>
              </a:rPr>
              <a:t>Nazal </a:t>
            </a:r>
            <a:r>
              <a:rPr lang="tr-TR" sz="2800" dirty="0" err="1" smtClean="0">
                <a:solidFill>
                  <a:schemeClr val="tx1"/>
                </a:solidFill>
              </a:rPr>
              <a:t>dekonjestanlar</a:t>
            </a:r>
            <a:r>
              <a:rPr lang="tr-TR" sz="2800" dirty="0" smtClean="0">
                <a:solidFill>
                  <a:schemeClr val="tx1"/>
                </a:solidFill>
              </a:rPr>
              <a:t>, </a:t>
            </a:r>
            <a:r>
              <a:rPr lang="tr-TR" sz="2800" dirty="0" err="1" smtClean="0">
                <a:solidFill>
                  <a:schemeClr val="tx1"/>
                </a:solidFill>
              </a:rPr>
              <a:t>mukolitikler</a:t>
            </a:r>
            <a:r>
              <a:rPr lang="tr-TR" sz="2800" dirty="0" smtClean="0">
                <a:solidFill>
                  <a:schemeClr val="tx1"/>
                </a:solidFill>
              </a:rPr>
              <a:t> ve </a:t>
            </a:r>
            <a:r>
              <a:rPr lang="tr-TR" sz="2800" dirty="0" err="1" smtClean="0">
                <a:solidFill>
                  <a:schemeClr val="tx1"/>
                </a:solidFill>
              </a:rPr>
              <a:t>antihistaminikler</a:t>
            </a:r>
            <a:r>
              <a:rPr lang="tr-TR" sz="2800" dirty="0" smtClean="0">
                <a:solidFill>
                  <a:schemeClr val="tx1"/>
                </a:solidFill>
              </a:rPr>
              <a:t>: 	 Yeterli veri yok</a:t>
            </a:r>
          </a:p>
          <a:p>
            <a:endParaRPr lang="tr-TR" dirty="0"/>
          </a:p>
        </p:txBody>
      </p:sp>
    </p:spTree>
    <p:extLst>
      <p:ext uri="{BB962C8B-B14F-4D97-AF65-F5344CB8AC3E}">
        <p14:creationId xmlns="" xmlns:p14="http://schemas.microsoft.com/office/powerpoint/2010/main" val="375655233"/>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03648" y="188640"/>
            <a:ext cx="5256584" cy="577405"/>
          </a:xfrm>
        </p:spPr>
        <p:txBody>
          <a:bodyPr>
            <a:noAutofit/>
          </a:bodyPr>
          <a:lstStyle/>
          <a:p>
            <a:pPr algn="l"/>
            <a:r>
              <a:rPr lang="tr-TR" sz="3200" b="1" dirty="0" smtClean="0">
                <a:solidFill>
                  <a:srgbClr val="FF0000"/>
                </a:solidFill>
              </a:rPr>
              <a:t>Kronik veya </a:t>
            </a:r>
            <a:r>
              <a:rPr lang="tr-TR" sz="3200" b="1" dirty="0" err="1" smtClean="0">
                <a:solidFill>
                  <a:srgbClr val="FF0000"/>
                </a:solidFill>
              </a:rPr>
              <a:t>Reküren</a:t>
            </a:r>
            <a:r>
              <a:rPr lang="tr-TR" sz="3200" b="1" dirty="0" smtClean="0">
                <a:solidFill>
                  <a:srgbClr val="FF0000"/>
                </a:solidFill>
              </a:rPr>
              <a:t> </a:t>
            </a:r>
            <a:r>
              <a:rPr lang="tr-TR" sz="3200" b="1" dirty="0" smtClean="0">
                <a:solidFill>
                  <a:srgbClr val="FF0000"/>
                </a:solidFill>
              </a:rPr>
              <a:t>Sinüzit</a:t>
            </a:r>
            <a:endParaRPr lang="tr-TR" sz="3200" b="1" dirty="0">
              <a:solidFill>
                <a:srgbClr val="FF0000"/>
              </a:solidFill>
            </a:endParaRPr>
          </a:p>
        </p:txBody>
      </p:sp>
      <p:sp>
        <p:nvSpPr>
          <p:cNvPr id="3" name="İçerik Yer Tutucusu 2"/>
          <p:cNvSpPr>
            <a:spLocks noGrp="1"/>
          </p:cNvSpPr>
          <p:nvPr>
            <p:ph idx="1"/>
          </p:nvPr>
        </p:nvSpPr>
        <p:spPr>
          <a:xfrm>
            <a:off x="457200" y="1196752"/>
            <a:ext cx="8507288" cy="5661248"/>
          </a:xfrm>
        </p:spPr>
        <p:txBody>
          <a:bodyPr>
            <a:normAutofit/>
          </a:bodyPr>
          <a:lstStyle/>
          <a:p>
            <a:r>
              <a:rPr lang="tr-TR" sz="3000" dirty="0">
                <a:solidFill>
                  <a:schemeClr val="tx1"/>
                </a:solidFill>
              </a:rPr>
              <a:t>Sağlıklı çocuklarda </a:t>
            </a:r>
            <a:r>
              <a:rPr lang="tr-TR" sz="3000" dirty="0" smtClean="0">
                <a:solidFill>
                  <a:schemeClr val="tx1"/>
                </a:solidFill>
              </a:rPr>
              <a:t>nadir</a:t>
            </a:r>
          </a:p>
          <a:p>
            <a:r>
              <a:rPr lang="tr-TR" dirty="0" smtClean="0">
                <a:solidFill>
                  <a:schemeClr val="tx1"/>
                </a:solidFill>
              </a:rPr>
              <a:t>Altta </a:t>
            </a:r>
            <a:r>
              <a:rPr lang="tr-TR" dirty="0">
                <a:solidFill>
                  <a:schemeClr val="tx1"/>
                </a:solidFill>
              </a:rPr>
              <a:t>yatan hastalığı olanlar</a:t>
            </a:r>
          </a:p>
          <a:p>
            <a:pPr lvl="1"/>
            <a:r>
              <a:rPr lang="tr-TR" sz="1600" dirty="0" err="1" smtClean="0"/>
              <a:t>İmmün</a:t>
            </a:r>
            <a:r>
              <a:rPr lang="tr-TR" sz="1600" dirty="0" smtClean="0"/>
              <a:t> </a:t>
            </a:r>
            <a:r>
              <a:rPr lang="tr-TR" sz="1600" dirty="0"/>
              <a:t>yetmezlik (özellikle antikor üretimi ile ilgili)</a:t>
            </a:r>
          </a:p>
          <a:p>
            <a:pPr lvl="1"/>
            <a:r>
              <a:rPr lang="tr-TR" sz="1600" dirty="0" err="1"/>
              <a:t>Kistik</a:t>
            </a:r>
            <a:r>
              <a:rPr lang="tr-TR" sz="1600" dirty="0"/>
              <a:t> </a:t>
            </a:r>
            <a:r>
              <a:rPr lang="tr-TR" sz="1600" dirty="0" err="1"/>
              <a:t>fibrozis</a:t>
            </a:r>
            <a:endParaRPr lang="tr-TR" sz="1600" dirty="0"/>
          </a:p>
          <a:p>
            <a:pPr lvl="1"/>
            <a:r>
              <a:rPr lang="tr-TR" sz="1600" dirty="0" err="1"/>
              <a:t>Siliyer</a:t>
            </a:r>
            <a:r>
              <a:rPr lang="tr-TR" sz="1600" dirty="0"/>
              <a:t> </a:t>
            </a:r>
            <a:r>
              <a:rPr lang="tr-TR" sz="1600" dirty="0" err="1"/>
              <a:t>disfonksiyon</a:t>
            </a:r>
            <a:endParaRPr lang="tr-TR" sz="1600" dirty="0"/>
          </a:p>
          <a:p>
            <a:pPr lvl="1"/>
            <a:r>
              <a:rPr lang="tr-TR" sz="1600" dirty="0"/>
              <a:t>Fagosit fonksiyon bozukluğu</a:t>
            </a:r>
          </a:p>
          <a:p>
            <a:pPr lvl="1"/>
            <a:r>
              <a:rPr lang="tr-TR" sz="1600" dirty="0" err="1"/>
              <a:t>Gastroözefagial</a:t>
            </a:r>
            <a:r>
              <a:rPr lang="tr-TR" sz="1600" dirty="0"/>
              <a:t> </a:t>
            </a:r>
            <a:r>
              <a:rPr lang="tr-TR" sz="1600" dirty="0" err="1" smtClean="0"/>
              <a:t>reflü</a:t>
            </a:r>
            <a:endParaRPr lang="tr-TR" sz="1600" dirty="0"/>
          </a:p>
          <a:p>
            <a:pPr lvl="1"/>
            <a:r>
              <a:rPr lang="tr-TR" sz="1600" dirty="0"/>
              <a:t>Anatomik </a:t>
            </a:r>
            <a:r>
              <a:rPr lang="tr-TR" sz="1600" dirty="0" err="1"/>
              <a:t>defektler</a:t>
            </a:r>
            <a:r>
              <a:rPr lang="tr-TR" sz="1600" dirty="0"/>
              <a:t> (yarık damak)</a:t>
            </a:r>
          </a:p>
          <a:p>
            <a:pPr lvl="1"/>
            <a:r>
              <a:rPr lang="tr-TR" sz="1600" dirty="0"/>
              <a:t>Nazal polipler</a:t>
            </a:r>
          </a:p>
          <a:p>
            <a:pPr lvl="1"/>
            <a:r>
              <a:rPr lang="tr-TR" sz="1600" dirty="0"/>
              <a:t>Burunda yabancı cisimler (</a:t>
            </a:r>
            <a:r>
              <a:rPr lang="tr-TR" sz="1600" dirty="0" err="1"/>
              <a:t>nazogastrik</a:t>
            </a:r>
            <a:r>
              <a:rPr lang="tr-TR" sz="1600" dirty="0"/>
              <a:t> tüp..)</a:t>
            </a:r>
          </a:p>
          <a:p>
            <a:pPr lvl="0"/>
            <a:r>
              <a:rPr lang="tr-TR" sz="2800" dirty="0" err="1" smtClean="0">
                <a:solidFill>
                  <a:schemeClr val="tx1"/>
                </a:solidFill>
              </a:rPr>
              <a:t>Reküren</a:t>
            </a:r>
            <a:r>
              <a:rPr lang="tr-TR" sz="2800" dirty="0" smtClean="0">
                <a:solidFill>
                  <a:schemeClr val="tx1"/>
                </a:solidFill>
              </a:rPr>
              <a:t> </a:t>
            </a:r>
            <a:r>
              <a:rPr lang="tr-TR" sz="2800" dirty="0">
                <a:solidFill>
                  <a:schemeClr val="tx1"/>
                </a:solidFill>
              </a:rPr>
              <a:t>ÜSYE, alerjik </a:t>
            </a:r>
            <a:r>
              <a:rPr lang="tr-TR" sz="2800" dirty="0" err="1">
                <a:solidFill>
                  <a:schemeClr val="tx1"/>
                </a:solidFill>
              </a:rPr>
              <a:t>rinit</a:t>
            </a:r>
            <a:r>
              <a:rPr lang="tr-TR" sz="2800" dirty="0">
                <a:solidFill>
                  <a:schemeClr val="tx1"/>
                </a:solidFill>
              </a:rPr>
              <a:t> alevlenmelerinden ayrılmalı</a:t>
            </a:r>
          </a:p>
          <a:p>
            <a:pPr lvl="0"/>
            <a:r>
              <a:rPr lang="tr-TR" sz="2800" dirty="0">
                <a:solidFill>
                  <a:schemeClr val="tx1"/>
                </a:solidFill>
              </a:rPr>
              <a:t>Mikrobiyolojisi ABS’ye benzer, aynı tedavi </a:t>
            </a:r>
            <a:r>
              <a:rPr lang="tr-TR" sz="2800" dirty="0" smtClean="0">
                <a:solidFill>
                  <a:schemeClr val="tx1"/>
                </a:solidFill>
              </a:rPr>
              <a:t>uygulanır. </a:t>
            </a:r>
            <a:endParaRPr lang="tr-TR" sz="2800" dirty="0">
              <a:solidFill>
                <a:schemeClr val="tx1"/>
              </a:solidFill>
            </a:endParaRPr>
          </a:p>
          <a:p>
            <a:endParaRPr lang="tr-TR" dirty="0" smtClean="0">
              <a:solidFill>
                <a:schemeClr val="tx1"/>
              </a:solidFill>
            </a:endParaRPr>
          </a:p>
          <a:p>
            <a:pPr marL="457200" lvl="1" indent="0">
              <a:buNone/>
            </a:pPr>
            <a:endParaRPr lang="tr-TR" sz="1600" dirty="0" smtClean="0"/>
          </a:p>
        </p:txBody>
      </p:sp>
    </p:spTree>
    <p:extLst>
      <p:ext uri="{BB962C8B-B14F-4D97-AF65-F5344CB8AC3E}">
        <p14:creationId xmlns="" xmlns:p14="http://schemas.microsoft.com/office/powerpoint/2010/main" val="1633266424"/>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ChangeArrowheads="1"/>
          </p:cNvSpPr>
          <p:nvPr>
            <p:ph type="title"/>
          </p:nvPr>
        </p:nvSpPr>
        <p:spPr>
          <a:xfrm>
            <a:off x="1331640" y="0"/>
            <a:ext cx="5472608" cy="760413"/>
          </a:xfrm>
        </p:spPr>
        <p:txBody>
          <a:bodyPr/>
          <a:lstStyle/>
          <a:p>
            <a:pPr eaLnBrk="1" hangingPunct="1"/>
            <a:r>
              <a:rPr lang="tr-TR" altLang="tr-TR" sz="3200" b="1" dirty="0" smtClean="0">
                <a:solidFill>
                  <a:srgbClr val="FF0000"/>
                </a:solidFill>
                <a:latin typeface="Calibri" panose="020F0502020204030204" pitchFamily="34" charset="0"/>
                <a:ea typeface="ＭＳ Ｐゴシック" panose="020B0600070205080204" pitchFamily="34" charset="-128"/>
              </a:rPr>
              <a:t>Erişkinde Akut </a:t>
            </a:r>
            <a:r>
              <a:rPr lang="tr-TR" altLang="tr-TR" sz="3200" b="1" dirty="0" err="1" smtClean="0">
                <a:solidFill>
                  <a:srgbClr val="FF0000"/>
                </a:solidFill>
                <a:latin typeface="Calibri" panose="020F0502020204030204" pitchFamily="34" charset="0"/>
                <a:ea typeface="ＭＳ Ｐゴシック" panose="020B0600070205080204" pitchFamily="34" charset="-128"/>
              </a:rPr>
              <a:t>Rinosinüzit</a:t>
            </a:r>
            <a:endParaRPr lang="tr-TR" altLang="tr-TR" sz="3200" b="1" dirty="0" smtClean="0">
              <a:solidFill>
                <a:srgbClr val="FF0000"/>
              </a:solidFill>
              <a:latin typeface="Calibri" panose="020F0502020204030204" pitchFamily="34" charset="0"/>
              <a:ea typeface="ＭＳ Ｐゴシック" panose="020B0600070205080204" pitchFamily="34" charset="-128"/>
            </a:endParaRPr>
          </a:p>
        </p:txBody>
      </p:sp>
      <p:sp>
        <p:nvSpPr>
          <p:cNvPr id="30723" name="Rectangle 3"/>
          <p:cNvSpPr>
            <a:spLocks noGrp="1" noChangeArrowheads="1"/>
          </p:cNvSpPr>
          <p:nvPr>
            <p:ph type="body" idx="1"/>
          </p:nvPr>
        </p:nvSpPr>
        <p:spPr>
          <a:xfrm>
            <a:off x="611560" y="1556792"/>
            <a:ext cx="8893175" cy="4530725"/>
          </a:xfrm>
        </p:spPr>
        <p:txBody>
          <a:bodyPr/>
          <a:lstStyle/>
          <a:p>
            <a:pPr eaLnBrk="1" hangingPunct="1"/>
            <a:r>
              <a:rPr lang="tr-TR" altLang="tr-TR" sz="2800" dirty="0" smtClean="0">
                <a:solidFill>
                  <a:schemeClr val="tx1"/>
                </a:solidFill>
                <a:latin typeface="Calibri" panose="020F0502020204030204" pitchFamily="34" charset="0"/>
                <a:ea typeface="ＭＳ Ｐゴシック" panose="020B0600070205080204" pitchFamily="34" charset="-128"/>
              </a:rPr>
              <a:t>Etiyoloji								Virüsler (</a:t>
            </a:r>
            <a:r>
              <a:rPr lang="tr-TR" altLang="tr-TR" sz="2800" dirty="0" err="1" smtClean="0">
                <a:solidFill>
                  <a:schemeClr val="tx1"/>
                </a:solidFill>
                <a:latin typeface="Calibri" panose="020F0502020204030204" pitchFamily="34" charset="0"/>
                <a:ea typeface="ＭＳ Ｐゴシック" panose="020B0600070205080204" pitchFamily="34" charset="-128"/>
              </a:rPr>
              <a:t>Rhinovirus</a:t>
            </a:r>
            <a:r>
              <a:rPr lang="tr-TR" altLang="tr-TR" sz="2800" dirty="0" smtClean="0">
                <a:solidFill>
                  <a:schemeClr val="tx1"/>
                </a:solidFill>
                <a:latin typeface="Calibri" panose="020F0502020204030204" pitchFamily="34" charset="0"/>
                <a:ea typeface="ＭＳ Ｐゴシック" panose="020B0600070205080204" pitchFamily="34" charset="-128"/>
              </a:rPr>
              <a:t>, RSV, </a:t>
            </a:r>
            <a:r>
              <a:rPr lang="tr-TR" altLang="tr-TR" sz="2800" dirty="0" err="1" smtClean="0">
                <a:solidFill>
                  <a:schemeClr val="tx1"/>
                </a:solidFill>
                <a:latin typeface="Calibri" panose="020F0502020204030204" pitchFamily="34" charset="0"/>
                <a:ea typeface="ＭＳ Ｐゴシック" panose="020B0600070205080204" pitchFamily="34" charset="-128"/>
              </a:rPr>
              <a:t>İnfluenzae</a:t>
            </a:r>
            <a:r>
              <a:rPr lang="tr-TR" altLang="tr-TR" sz="2800" dirty="0" smtClean="0">
                <a:solidFill>
                  <a:schemeClr val="tx1"/>
                </a:solidFill>
                <a:latin typeface="Calibri" panose="020F0502020204030204" pitchFamily="34" charset="0"/>
                <a:ea typeface="ＭＳ Ｐゴシック" panose="020B0600070205080204" pitchFamily="34" charset="-128"/>
              </a:rPr>
              <a:t>, </a:t>
            </a:r>
            <a:r>
              <a:rPr lang="tr-TR" altLang="tr-TR" sz="2800" dirty="0" err="1" smtClean="0">
                <a:solidFill>
                  <a:schemeClr val="tx1"/>
                </a:solidFill>
                <a:latin typeface="Calibri" panose="020F0502020204030204" pitchFamily="34" charset="0"/>
                <a:ea typeface="ＭＳ Ｐゴシック" panose="020B0600070205080204" pitchFamily="34" charset="-128"/>
              </a:rPr>
              <a:t>Coronavirus</a:t>
            </a:r>
            <a:r>
              <a:rPr lang="tr-TR" altLang="tr-TR" sz="2800" dirty="0" smtClean="0">
                <a:solidFill>
                  <a:schemeClr val="tx1"/>
                </a:solidFill>
                <a:latin typeface="Calibri" panose="020F0502020204030204" pitchFamily="34" charset="0"/>
                <a:ea typeface="ＭＳ Ｐゴシック" panose="020B0600070205080204" pitchFamily="34" charset="-128"/>
              </a:rPr>
              <a:t>)	</a:t>
            </a:r>
            <a:r>
              <a:rPr lang="tr-TR" altLang="tr-TR" sz="2800" dirty="0" err="1" smtClean="0">
                <a:solidFill>
                  <a:schemeClr val="tx1"/>
                </a:solidFill>
                <a:latin typeface="Calibri" panose="020F0502020204030204" pitchFamily="34" charset="0"/>
                <a:ea typeface="ＭＳ Ｐゴシック" panose="020B0600070205080204" pitchFamily="34" charset="-128"/>
              </a:rPr>
              <a:t>Atopi</a:t>
            </a:r>
            <a:r>
              <a:rPr lang="tr-TR" altLang="tr-TR" sz="2800" dirty="0" smtClean="0">
                <a:solidFill>
                  <a:schemeClr val="tx1"/>
                </a:solidFill>
                <a:latin typeface="Calibri" panose="020F0502020204030204" pitchFamily="34" charset="0"/>
                <a:ea typeface="ＭＳ Ｐゴシック" panose="020B0600070205080204" pitchFamily="34" charset="-128"/>
              </a:rPr>
              <a:t>								Sinüs drenajında anatomik bozukluk</a:t>
            </a:r>
          </a:p>
          <a:p>
            <a:pPr eaLnBrk="1" hangingPunct="1">
              <a:buFont typeface="Wingdings" panose="05000000000000000000" pitchFamily="2" charset="2"/>
              <a:buNone/>
            </a:pPr>
            <a:r>
              <a:rPr lang="tr-TR" altLang="tr-TR" sz="2800" dirty="0" smtClean="0">
                <a:solidFill>
                  <a:schemeClr val="tx1"/>
                </a:solidFill>
                <a:latin typeface="Calibri" panose="020F0502020204030204" pitchFamily="34" charset="0"/>
                <a:ea typeface="ＭＳ Ｐゴシック" panose="020B0600070205080204" pitchFamily="34" charset="-128"/>
              </a:rPr>
              <a:t>		</a:t>
            </a:r>
          </a:p>
          <a:p>
            <a:pPr eaLnBrk="1" hangingPunct="1"/>
            <a:r>
              <a:rPr lang="tr-TR" altLang="tr-TR" sz="2800" dirty="0" err="1" smtClean="0">
                <a:solidFill>
                  <a:schemeClr val="tx1"/>
                </a:solidFill>
                <a:latin typeface="Calibri" panose="020F0502020204030204" pitchFamily="34" charset="0"/>
                <a:ea typeface="ＭＳ Ｐゴシック" panose="020B0600070205080204" pitchFamily="34" charset="-128"/>
              </a:rPr>
              <a:t>Viral</a:t>
            </a:r>
            <a:r>
              <a:rPr lang="tr-TR" altLang="tr-TR" sz="2800" dirty="0" smtClean="0">
                <a:solidFill>
                  <a:schemeClr val="tx1"/>
                </a:solidFill>
                <a:latin typeface="Calibri" panose="020F0502020204030204" pitchFamily="34" charset="0"/>
                <a:ea typeface="ＭＳ Ｐゴシック" panose="020B0600070205080204" pitchFamily="34" charset="-128"/>
              </a:rPr>
              <a:t> </a:t>
            </a:r>
            <a:r>
              <a:rPr lang="tr-TR" altLang="tr-TR" sz="2800" dirty="0" err="1" smtClean="0">
                <a:solidFill>
                  <a:schemeClr val="tx1"/>
                </a:solidFill>
                <a:latin typeface="Calibri" panose="020F0502020204030204" pitchFamily="34" charset="0"/>
                <a:ea typeface="ＭＳ Ｐゴシック" panose="020B0600070205080204" pitchFamily="34" charset="-128"/>
              </a:rPr>
              <a:t>rinosinüzitler</a:t>
            </a:r>
            <a:r>
              <a:rPr lang="tr-TR" altLang="tr-TR" sz="2800" dirty="0" smtClean="0">
                <a:solidFill>
                  <a:schemeClr val="tx1"/>
                </a:solidFill>
                <a:latin typeface="Calibri" panose="020F0502020204030204" pitchFamily="34" charset="0"/>
                <a:ea typeface="ＭＳ Ｐゴシック" panose="020B0600070205080204" pitchFamily="34" charset="-128"/>
              </a:rPr>
              <a:t>							7-10 günde iyileşir	</a:t>
            </a:r>
          </a:p>
          <a:p>
            <a:pPr marL="0" indent="0" eaLnBrk="1" hangingPunct="1">
              <a:buNone/>
            </a:pPr>
            <a:r>
              <a:rPr lang="tr-TR" altLang="tr-TR" sz="2800" dirty="0" smtClean="0">
                <a:solidFill>
                  <a:schemeClr val="tx1"/>
                </a:solidFill>
                <a:latin typeface="Calibri" panose="020F0502020204030204" pitchFamily="34" charset="0"/>
                <a:ea typeface="ＭＳ Ｐゴシック" panose="020B0600070205080204" pitchFamily="34" charset="-128"/>
              </a:rPr>
              <a:t>	</a:t>
            </a:r>
            <a:r>
              <a:rPr lang="tr-TR" altLang="tr-TR" sz="2800" b="1" dirty="0" smtClean="0">
                <a:solidFill>
                  <a:srgbClr val="FF0000"/>
                </a:solidFill>
                <a:latin typeface="Calibri" panose="020F0502020204030204" pitchFamily="34" charset="0"/>
                <a:ea typeface="ＭＳ Ｐゴシック" panose="020B0600070205080204" pitchFamily="34" charset="-128"/>
              </a:rPr>
              <a:t>% 0.5-2 </a:t>
            </a:r>
            <a:r>
              <a:rPr lang="tr-TR" altLang="tr-TR" sz="2800" dirty="0" smtClean="0">
                <a:solidFill>
                  <a:schemeClr val="tx1"/>
                </a:solidFill>
                <a:latin typeface="Calibri" panose="020F0502020204030204" pitchFamily="34" charset="0"/>
                <a:ea typeface="ＭＳ Ｐゴシック" panose="020B0600070205080204" pitchFamily="34" charset="-128"/>
              </a:rPr>
              <a:t>oranında </a:t>
            </a:r>
            <a:r>
              <a:rPr lang="tr-TR" altLang="tr-TR" sz="2800" b="1" u="sng" dirty="0" smtClean="0">
                <a:solidFill>
                  <a:srgbClr val="FF0000"/>
                </a:solidFill>
                <a:latin typeface="Calibri" panose="020F0502020204030204" pitchFamily="34" charset="0"/>
                <a:ea typeface="ＭＳ Ｐゴシック" panose="020B0600070205080204" pitchFamily="34" charset="-128"/>
              </a:rPr>
              <a:t>bakteriyel sinüzit</a:t>
            </a:r>
            <a:r>
              <a:rPr lang="tr-TR" altLang="tr-TR" sz="2800" b="1" dirty="0" smtClean="0">
                <a:solidFill>
                  <a:srgbClr val="FF0000"/>
                </a:solidFill>
                <a:latin typeface="Calibri" panose="020F0502020204030204" pitchFamily="34" charset="0"/>
                <a:ea typeface="ＭＳ Ｐゴシック" panose="020B0600070205080204" pitchFamily="34" charset="-128"/>
              </a:rPr>
              <a:t> </a:t>
            </a:r>
            <a:r>
              <a:rPr lang="tr-TR" altLang="tr-TR" sz="2800" dirty="0" smtClean="0">
                <a:solidFill>
                  <a:schemeClr val="tx1"/>
                </a:solidFill>
                <a:latin typeface="Calibri" panose="020F0502020204030204" pitchFamily="34" charset="0"/>
                <a:ea typeface="ＭＳ Ｐゴシック" panose="020B0600070205080204" pitchFamily="34" charset="-128"/>
              </a:rPr>
              <a:t>ile komplike</a:t>
            </a:r>
          </a:p>
        </p:txBody>
      </p:sp>
    </p:spTree>
    <p:extLst>
      <p:ext uri="{BB962C8B-B14F-4D97-AF65-F5344CB8AC3E}">
        <p14:creationId xmlns="" xmlns:p14="http://schemas.microsoft.com/office/powerpoint/2010/main" val="3399128535"/>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1 Başlık"/>
          <p:cNvSpPr>
            <a:spLocks noGrp="1"/>
          </p:cNvSpPr>
          <p:nvPr>
            <p:ph type="title"/>
          </p:nvPr>
        </p:nvSpPr>
        <p:spPr>
          <a:xfrm>
            <a:off x="1331640" y="188640"/>
            <a:ext cx="6450483" cy="580926"/>
          </a:xfrm>
        </p:spPr>
        <p:txBody>
          <a:bodyPr/>
          <a:lstStyle/>
          <a:p>
            <a:r>
              <a:rPr lang="tr-TR" altLang="tr-TR" sz="3200" b="1" dirty="0" smtClean="0">
                <a:solidFill>
                  <a:srgbClr val="FF0000"/>
                </a:solidFill>
                <a:latin typeface="Calibri" panose="020F0502020204030204" pitchFamily="34" charset="0"/>
                <a:ea typeface="ＭＳ Ｐゴシック" panose="020B0600070205080204" pitchFamily="34" charset="-128"/>
              </a:rPr>
              <a:t>Erişkinde Akut Bakteriyel </a:t>
            </a:r>
            <a:r>
              <a:rPr lang="tr-TR" altLang="tr-TR" sz="3200" b="1" dirty="0" err="1" smtClean="0">
                <a:solidFill>
                  <a:srgbClr val="FF0000"/>
                </a:solidFill>
                <a:latin typeface="Calibri" panose="020F0502020204030204" pitchFamily="34" charset="0"/>
                <a:ea typeface="ＭＳ Ｐゴシック" panose="020B0600070205080204" pitchFamily="34" charset="-128"/>
              </a:rPr>
              <a:t>Rinosinüzit</a:t>
            </a:r>
            <a:endParaRPr lang="tr-TR" altLang="tr-TR" sz="3200" b="1" dirty="0" smtClean="0">
              <a:solidFill>
                <a:srgbClr val="FF0000"/>
              </a:solidFill>
              <a:latin typeface="Calibri" panose="020F0502020204030204" pitchFamily="34" charset="0"/>
              <a:ea typeface="ＭＳ Ｐゴシック" panose="020B0600070205080204" pitchFamily="34" charset="-128"/>
            </a:endParaRPr>
          </a:p>
        </p:txBody>
      </p:sp>
      <p:sp>
        <p:nvSpPr>
          <p:cNvPr id="83970" name="2 İçerik Yer Tutucusu"/>
          <p:cNvSpPr>
            <a:spLocks noGrp="1"/>
          </p:cNvSpPr>
          <p:nvPr>
            <p:ph idx="1"/>
          </p:nvPr>
        </p:nvSpPr>
        <p:spPr>
          <a:xfrm>
            <a:off x="683568" y="1628800"/>
            <a:ext cx="8115300" cy="4344987"/>
          </a:xfrm>
        </p:spPr>
        <p:txBody>
          <a:bodyPr/>
          <a:lstStyle/>
          <a:p>
            <a:pPr>
              <a:buClr>
                <a:srgbClr val="FF0000"/>
              </a:buClr>
            </a:pPr>
            <a:r>
              <a:rPr lang="tr-TR" altLang="tr-TR" sz="2800" dirty="0" err="1" smtClean="0">
                <a:solidFill>
                  <a:schemeClr val="tx1"/>
                </a:solidFill>
                <a:latin typeface="Calibri" panose="020F0502020204030204" pitchFamily="34" charset="0"/>
                <a:ea typeface="ＭＳ Ｐゴシック" panose="020B0600070205080204" pitchFamily="34" charset="-128"/>
              </a:rPr>
              <a:t>Rinosinüzit</a:t>
            </a:r>
            <a:r>
              <a:rPr lang="tr-TR" altLang="tr-TR" sz="2800" dirty="0" smtClean="0">
                <a:solidFill>
                  <a:schemeClr val="tx1"/>
                </a:solidFill>
                <a:latin typeface="Calibri" panose="020F0502020204030204" pitchFamily="34" charset="0"/>
                <a:ea typeface="ＭＳ Ｐゴシック" panose="020B0600070205080204" pitchFamily="34" charset="-128"/>
              </a:rPr>
              <a:t> semptomlarının iyileşme olmaksızın 10 günden fazla sürmesi</a:t>
            </a:r>
          </a:p>
          <a:p>
            <a:pPr>
              <a:buClr>
                <a:srgbClr val="FF0000"/>
              </a:buClr>
            </a:pPr>
            <a:endParaRPr lang="tr-TR" altLang="tr-TR" sz="2800" dirty="0" smtClean="0">
              <a:solidFill>
                <a:schemeClr val="tx1"/>
              </a:solidFill>
              <a:latin typeface="Calibri" panose="020F0502020204030204" pitchFamily="34" charset="0"/>
              <a:ea typeface="ＭＳ Ｐゴシック" panose="020B0600070205080204" pitchFamily="34" charset="-128"/>
            </a:endParaRP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Hastalığın başlangıcının ilk 3-4 gününde yüksek ateş (39 </a:t>
            </a:r>
            <a:r>
              <a:rPr lang="tr-TR" altLang="tr-TR" sz="2800" baseline="30000" dirty="0" smtClean="0">
                <a:solidFill>
                  <a:schemeClr val="tx1"/>
                </a:solidFill>
                <a:latin typeface="Calibri" panose="020F0502020204030204" pitchFamily="34" charset="0"/>
                <a:ea typeface="ＭＳ Ｐゴシック" panose="020B0600070205080204" pitchFamily="34" charset="-128"/>
              </a:rPr>
              <a:t>0</a:t>
            </a:r>
            <a:r>
              <a:rPr lang="tr-TR" altLang="tr-TR" sz="2800" dirty="0" smtClean="0">
                <a:solidFill>
                  <a:schemeClr val="tx1"/>
                </a:solidFill>
                <a:latin typeface="Calibri" panose="020F0502020204030204" pitchFamily="34" charset="0"/>
                <a:ea typeface="ＭＳ Ｐゴシック" panose="020B0600070205080204" pitchFamily="34" charset="-128"/>
              </a:rPr>
              <a:t>C), yüz ağrısı veya </a:t>
            </a:r>
            <a:r>
              <a:rPr lang="tr-TR" altLang="tr-TR" sz="2800" dirty="0" err="1" smtClean="0">
                <a:solidFill>
                  <a:schemeClr val="tx1"/>
                </a:solidFill>
                <a:latin typeface="Calibri" panose="020F0502020204030204" pitchFamily="34" charset="0"/>
                <a:ea typeface="ＭＳ Ｐゴシック" panose="020B0600070205080204" pitchFamily="34" charset="-128"/>
              </a:rPr>
              <a:t>pürülan</a:t>
            </a:r>
            <a:r>
              <a:rPr lang="tr-TR" altLang="tr-TR" sz="2800" dirty="0" smtClean="0">
                <a:solidFill>
                  <a:schemeClr val="tx1"/>
                </a:solidFill>
                <a:latin typeface="Calibri" panose="020F0502020204030204" pitchFamily="34" charset="0"/>
                <a:ea typeface="ＭＳ Ｐゴシック" panose="020B0600070205080204" pitchFamily="34" charset="-128"/>
              </a:rPr>
              <a:t> akıntı gibi ciddi  semptomların olması</a:t>
            </a:r>
          </a:p>
          <a:p>
            <a:pPr>
              <a:buClr>
                <a:srgbClr val="FF0000"/>
              </a:buClr>
            </a:pPr>
            <a:endParaRPr lang="tr-TR" altLang="tr-TR" sz="2800" dirty="0" smtClean="0">
              <a:solidFill>
                <a:schemeClr val="tx1"/>
              </a:solidFill>
              <a:latin typeface="Calibri" panose="020F0502020204030204" pitchFamily="34" charset="0"/>
              <a:ea typeface="ＭＳ Ｐゴシック" panose="020B0600070205080204" pitchFamily="34" charset="-128"/>
            </a:endParaRP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Başlangıç semptomlarının iyileşmesi ve sonrasında kötüleşme olması</a:t>
            </a:r>
          </a:p>
        </p:txBody>
      </p:sp>
    </p:spTree>
    <p:extLst>
      <p:ext uri="{BB962C8B-B14F-4D97-AF65-F5344CB8AC3E}">
        <p14:creationId xmlns="" xmlns:p14="http://schemas.microsoft.com/office/powerpoint/2010/main" val="3679111818"/>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9" name="Picture 6" descr="F1_large"/>
          <p:cNvPicPr>
            <a:picLocks noGrp="1" noChangeAspect="1" noChangeArrowheads="1"/>
          </p:cNvPicPr>
          <p:nvPr>
            <p:ph type="body" sz="half" idx="4294967295"/>
          </p:nvPr>
        </p:nvPicPr>
        <p:blipFill>
          <a:blip r:embed="rId3" cstate="print">
            <a:extLst>
              <a:ext uri="{28A0092B-C50C-407E-A947-70E740481C1C}">
                <a14:useLocalDpi xmlns="" xmlns:a14="http://schemas.microsoft.com/office/drawing/2010/main" val="0"/>
              </a:ext>
            </a:extLst>
          </a:blip>
          <a:srcRect/>
          <a:stretch>
            <a:fillRect/>
          </a:stretch>
        </p:blipFill>
        <p:spPr>
          <a:xfrm>
            <a:off x="5652121" y="1340768"/>
            <a:ext cx="3479394" cy="4896544"/>
          </a:xfrm>
        </p:spPr>
      </p:pic>
      <p:sp>
        <p:nvSpPr>
          <p:cNvPr id="96257" name="1 Başlık"/>
          <p:cNvSpPr>
            <a:spLocks noGrp="1"/>
          </p:cNvSpPr>
          <p:nvPr>
            <p:ph type="title"/>
          </p:nvPr>
        </p:nvSpPr>
        <p:spPr/>
        <p:txBody>
          <a:bodyPr/>
          <a:lstStyle/>
          <a:p>
            <a:r>
              <a:rPr lang="tr-TR" altLang="tr-TR" sz="3200" b="1" dirty="0" smtClean="0">
                <a:solidFill>
                  <a:srgbClr val="FF0000"/>
                </a:solidFill>
                <a:latin typeface="Calibri" panose="020F0502020204030204" pitchFamily="34" charset="0"/>
                <a:ea typeface="ＭＳ Ｐゴシック" panose="020B0600070205080204" pitchFamily="34" charset="-128"/>
              </a:rPr>
              <a:t>Erişkinde Yeni IDSA Kılavuzu-2012</a:t>
            </a:r>
          </a:p>
        </p:txBody>
      </p:sp>
      <p:sp>
        <p:nvSpPr>
          <p:cNvPr id="96258" name="2 İçerik Yer Tutucusu"/>
          <p:cNvSpPr>
            <a:spLocks noGrp="1"/>
          </p:cNvSpPr>
          <p:nvPr>
            <p:ph type="body" sz="half" idx="1"/>
          </p:nvPr>
        </p:nvSpPr>
        <p:spPr>
          <a:xfrm>
            <a:off x="251520" y="1556792"/>
            <a:ext cx="5904656" cy="4530725"/>
          </a:xfrm>
        </p:spPr>
        <p:txBody>
          <a:bodyPr/>
          <a:lstStyle/>
          <a:p>
            <a:pPr>
              <a:lnSpc>
                <a:spcPct val="90000"/>
              </a:lnSpc>
              <a:buClr>
                <a:srgbClr val="FF0000"/>
              </a:buClr>
            </a:pPr>
            <a:r>
              <a:rPr lang="tr-TR" altLang="tr-TR" sz="2400" dirty="0" smtClean="0">
                <a:solidFill>
                  <a:schemeClr val="tx1"/>
                </a:solidFill>
                <a:ea typeface="ＭＳ Ｐゴシック" panose="020B0600070205080204" pitchFamily="34" charset="-128"/>
              </a:rPr>
              <a:t>İlk seçenek </a:t>
            </a:r>
            <a:r>
              <a:rPr lang="tr-TR" altLang="tr-TR" sz="2400" dirty="0" err="1" smtClean="0">
                <a:solidFill>
                  <a:schemeClr val="tx1"/>
                </a:solidFill>
                <a:ea typeface="ＭＳ Ｐゴシック" panose="020B0600070205080204" pitchFamily="34" charset="-128"/>
              </a:rPr>
              <a:t>Amoksisilin</a:t>
            </a:r>
            <a:r>
              <a:rPr lang="tr-TR" altLang="tr-TR" sz="2400" dirty="0" smtClean="0">
                <a:solidFill>
                  <a:schemeClr val="tx1"/>
                </a:solidFill>
                <a:ea typeface="ＭＳ Ｐゴシック" panose="020B0600070205080204" pitchFamily="34" charset="-128"/>
              </a:rPr>
              <a:t>/</a:t>
            </a:r>
            <a:r>
              <a:rPr lang="tr-TR" altLang="tr-TR" sz="2400" dirty="0" err="1" smtClean="0">
                <a:solidFill>
                  <a:schemeClr val="tx1"/>
                </a:solidFill>
                <a:ea typeface="ＭＳ Ｐゴシック" panose="020B0600070205080204" pitchFamily="34" charset="-128"/>
              </a:rPr>
              <a:t>klavulanat</a:t>
            </a:r>
            <a:r>
              <a:rPr lang="tr-TR" altLang="tr-TR" sz="2400" dirty="0" smtClean="0">
                <a:solidFill>
                  <a:schemeClr val="tx1"/>
                </a:solidFill>
                <a:ea typeface="ＭＳ Ｐゴシック" panose="020B0600070205080204" pitchFamily="34" charset="-128"/>
              </a:rPr>
              <a:t> </a:t>
            </a:r>
          </a:p>
          <a:p>
            <a:pPr marL="0" indent="0">
              <a:lnSpc>
                <a:spcPct val="90000"/>
              </a:lnSpc>
              <a:buClr>
                <a:srgbClr val="FF0000"/>
              </a:buClr>
              <a:buNone/>
            </a:pPr>
            <a:r>
              <a:rPr lang="tr-TR" altLang="tr-TR" sz="2400" dirty="0" smtClean="0">
                <a:solidFill>
                  <a:schemeClr val="tx1"/>
                </a:solidFill>
                <a:ea typeface="ＭＳ Ｐゴシック" panose="020B0600070205080204" pitchFamily="34" charset="-128"/>
              </a:rPr>
              <a:t>	(Doza dikkat edilmeli)</a:t>
            </a:r>
            <a:endParaRPr lang="tr-TR" altLang="tr-TR" sz="2400" dirty="0">
              <a:solidFill>
                <a:schemeClr val="tx1"/>
              </a:solidFill>
              <a:ea typeface="ＭＳ Ｐゴシック" panose="020B0600070205080204" pitchFamily="34" charset="-128"/>
            </a:endParaRPr>
          </a:p>
          <a:p>
            <a:pPr>
              <a:lnSpc>
                <a:spcPct val="90000"/>
              </a:lnSpc>
              <a:buClr>
                <a:srgbClr val="FF0000"/>
              </a:buClr>
            </a:pPr>
            <a:endParaRPr lang="tr-TR" altLang="tr-TR" sz="2400" dirty="0" smtClean="0">
              <a:solidFill>
                <a:schemeClr val="tx1"/>
              </a:solidFill>
              <a:ea typeface="ＭＳ Ｐゴシック" panose="020B0600070205080204" pitchFamily="34" charset="-128"/>
            </a:endParaRPr>
          </a:p>
          <a:p>
            <a:pPr>
              <a:lnSpc>
                <a:spcPct val="90000"/>
              </a:lnSpc>
              <a:buClr>
                <a:srgbClr val="FF0000"/>
              </a:buClr>
            </a:pPr>
            <a:r>
              <a:rPr lang="tr-TR" altLang="tr-TR" sz="2400" dirty="0" err="1" smtClean="0">
                <a:solidFill>
                  <a:schemeClr val="tx1"/>
                </a:solidFill>
                <a:ea typeface="ＭＳ Ｐゴシック" panose="020B0600070205080204" pitchFamily="34" charset="-128"/>
              </a:rPr>
              <a:t>Makrolid</a:t>
            </a:r>
            <a:r>
              <a:rPr lang="tr-TR" altLang="tr-TR" sz="2400" dirty="0" smtClean="0">
                <a:solidFill>
                  <a:schemeClr val="tx1"/>
                </a:solidFill>
                <a:ea typeface="ＭＳ Ｐゴシック" panose="020B0600070205080204" pitchFamily="34" charset="-128"/>
              </a:rPr>
              <a:t>, TMP/SMX ve  2.-3. kuşak oral </a:t>
            </a:r>
            <a:r>
              <a:rPr lang="tr-TR" altLang="tr-TR" sz="2400" dirty="0" err="1" smtClean="0">
                <a:solidFill>
                  <a:schemeClr val="tx1"/>
                </a:solidFill>
                <a:ea typeface="ＭＳ Ｐゴシック" panose="020B0600070205080204" pitchFamily="34" charset="-128"/>
              </a:rPr>
              <a:t>sefalosporinleri</a:t>
            </a:r>
            <a:r>
              <a:rPr lang="tr-TR" altLang="tr-TR" sz="2400" dirty="0" smtClean="0">
                <a:solidFill>
                  <a:schemeClr val="tx1"/>
                </a:solidFill>
                <a:ea typeface="ＭＳ Ｐゴシック" panose="020B0600070205080204" pitchFamily="34" charset="-128"/>
              </a:rPr>
              <a:t> ampirik tedavide </a:t>
            </a:r>
            <a:r>
              <a:rPr lang="tr-TR" altLang="tr-TR" sz="2400" dirty="0" smtClean="0">
                <a:solidFill>
                  <a:schemeClr val="tx1"/>
                </a:solidFill>
                <a:ea typeface="ＭＳ Ｐゴシック" panose="020B0600070205080204" pitchFamily="34" charset="-128"/>
              </a:rPr>
              <a:t>önermiyor.</a:t>
            </a:r>
            <a:endParaRPr lang="tr-TR" altLang="tr-TR" sz="2400" dirty="0" smtClean="0">
              <a:solidFill>
                <a:schemeClr val="tx1"/>
              </a:solidFill>
              <a:ea typeface="ＭＳ Ｐゴシック" panose="020B0600070205080204" pitchFamily="34" charset="-128"/>
            </a:endParaRPr>
          </a:p>
          <a:p>
            <a:pPr>
              <a:lnSpc>
                <a:spcPct val="90000"/>
              </a:lnSpc>
              <a:buClr>
                <a:srgbClr val="FF0000"/>
              </a:buClr>
            </a:pPr>
            <a:endParaRPr lang="tr-TR" altLang="tr-TR" sz="2400" dirty="0" smtClean="0">
              <a:solidFill>
                <a:schemeClr val="tx1"/>
              </a:solidFill>
              <a:ea typeface="ＭＳ Ｐゴシック" panose="020B0600070205080204" pitchFamily="34" charset="-128"/>
            </a:endParaRPr>
          </a:p>
          <a:p>
            <a:pPr>
              <a:lnSpc>
                <a:spcPct val="90000"/>
              </a:lnSpc>
              <a:buClr>
                <a:srgbClr val="FF0000"/>
              </a:buClr>
            </a:pPr>
            <a:r>
              <a:rPr lang="tr-TR" altLang="tr-TR" sz="2400" dirty="0" smtClean="0">
                <a:solidFill>
                  <a:schemeClr val="tx1"/>
                </a:solidFill>
                <a:ea typeface="ＭＳ Ｐゴシック" panose="020B0600070205080204" pitchFamily="34" charset="-128"/>
              </a:rPr>
              <a:t>Oral ve nazal </a:t>
            </a:r>
            <a:r>
              <a:rPr lang="tr-TR" altLang="tr-TR" sz="2400" dirty="0" err="1" smtClean="0">
                <a:solidFill>
                  <a:schemeClr val="tx1"/>
                </a:solidFill>
                <a:ea typeface="ＭＳ Ｐゴシック" panose="020B0600070205080204" pitchFamily="34" charset="-128"/>
              </a:rPr>
              <a:t>dekonjestan</a:t>
            </a:r>
            <a:r>
              <a:rPr lang="tr-TR" altLang="tr-TR" sz="2400" dirty="0" smtClean="0">
                <a:solidFill>
                  <a:schemeClr val="tx1"/>
                </a:solidFill>
                <a:ea typeface="ＭＳ Ｐゴシック" panose="020B0600070205080204" pitchFamily="34" charset="-128"/>
              </a:rPr>
              <a:t> </a:t>
            </a:r>
            <a:r>
              <a:rPr lang="tr-TR" altLang="tr-TR" sz="2400" dirty="0" smtClean="0">
                <a:solidFill>
                  <a:schemeClr val="tx1"/>
                </a:solidFill>
                <a:ea typeface="ＭＳ Ｐゴシック" panose="020B0600070205080204" pitchFamily="34" charset="-128"/>
              </a:rPr>
              <a:t>önerilmiyor.</a:t>
            </a:r>
            <a:endParaRPr lang="tr-TR" altLang="tr-TR" sz="2400" dirty="0" smtClean="0">
              <a:solidFill>
                <a:schemeClr val="tx1"/>
              </a:solidFill>
              <a:ea typeface="ＭＳ Ｐゴシック" panose="020B0600070205080204" pitchFamily="34" charset="-128"/>
            </a:endParaRPr>
          </a:p>
          <a:p>
            <a:pPr>
              <a:lnSpc>
                <a:spcPct val="90000"/>
              </a:lnSpc>
              <a:buClr>
                <a:srgbClr val="FF0000"/>
              </a:buClr>
            </a:pPr>
            <a:endParaRPr lang="tr-TR" altLang="tr-TR" sz="2400" dirty="0" smtClean="0">
              <a:solidFill>
                <a:schemeClr val="tx1"/>
              </a:solidFill>
              <a:ea typeface="ＭＳ Ｐゴシック" panose="020B0600070205080204" pitchFamily="34" charset="-128"/>
            </a:endParaRPr>
          </a:p>
          <a:p>
            <a:pPr>
              <a:lnSpc>
                <a:spcPct val="90000"/>
              </a:lnSpc>
              <a:buClr>
                <a:srgbClr val="FF0000"/>
              </a:buClr>
            </a:pPr>
            <a:r>
              <a:rPr lang="tr-TR" altLang="tr-TR" sz="2400" dirty="0" smtClean="0">
                <a:solidFill>
                  <a:schemeClr val="tx1"/>
                </a:solidFill>
                <a:ea typeface="ＭＳ Ｐゴシック" panose="020B0600070205080204" pitchFamily="34" charset="-128"/>
              </a:rPr>
              <a:t>Tuzlu su ile burun </a:t>
            </a:r>
            <a:r>
              <a:rPr lang="tr-TR" altLang="tr-TR" sz="2400" dirty="0" err="1" smtClean="0">
                <a:solidFill>
                  <a:schemeClr val="tx1"/>
                </a:solidFill>
                <a:ea typeface="ＭＳ Ｐゴシック" panose="020B0600070205080204" pitchFamily="34" charset="-128"/>
              </a:rPr>
              <a:t>irrigasyonu</a:t>
            </a:r>
            <a:r>
              <a:rPr lang="tr-TR" altLang="tr-TR" sz="2400" dirty="0" smtClean="0">
                <a:solidFill>
                  <a:schemeClr val="tx1"/>
                </a:solidFill>
                <a:ea typeface="ＭＳ Ｐゴシック" panose="020B0600070205080204" pitchFamily="34" charset="-128"/>
              </a:rPr>
              <a:t> </a:t>
            </a:r>
            <a:r>
              <a:rPr lang="tr-TR" altLang="tr-TR" sz="2400" dirty="0" smtClean="0">
                <a:solidFill>
                  <a:schemeClr val="tx1"/>
                </a:solidFill>
                <a:ea typeface="ＭＳ Ｐゴシック" panose="020B0600070205080204" pitchFamily="34" charset="-128"/>
              </a:rPr>
              <a:t>öneriliyor.  </a:t>
            </a:r>
            <a:endParaRPr lang="tr-TR" altLang="tr-TR" sz="2400" dirty="0" smtClean="0">
              <a:solidFill>
                <a:schemeClr val="tx1"/>
              </a:solidFill>
              <a:ea typeface="ＭＳ Ｐゴシック" panose="020B0600070205080204" pitchFamily="34" charset="-128"/>
            </a:endParaRPr>
          </a:p>
        </p:txBody>
      </p:sp>
    </p:spTree>
    <p:extLst>
      <p:ext uri="{BB962C8B-B14F-4D97-AF65-F5344CB8AC3E}">
        <p14:creationId xmlns="" xmlns:p14="http://schemas.microsoft.com/office/powerpoint/2010/main" val="4009770515"/>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srcRect t="9229" b="9372"/>
          <a:stretch/>
        </p:blipFill>
        <p:spPr>
          <a:xfrm>
            <a:off x="367274" y="1484784"/>
            <a:ext cx="8448675" cy="4476178"/>
          </a:xfrm>
          <a:prstGeom prst="rect">
            <a:avLst/>
          </a:prstGeom>
        </p:spPr>
      </p:pic>
      <p:sp>
        <p:nvSpPr>
          <p:cNvPr id="3" name="Metin kutusu 2"/>
          <p:cNvSpPr txBox="1"/>
          <p:nvPr/>
        </p:nvSpPr>
        <p:spPr>
          <a:xfrm>
            <a:off x="342900" y="1162014"/>
            <a:ext cx="6984776" cy="307777"/>
          </a:xfrm>
          <a:prstGeom prst="rect">
            <a:avLst/>
          </a:prstGeom>
          <a:noFill/>
        </p:spPr>
        <p:txBody>
          <a:bodyPr wrap="square" rtlCol="0">
            <a:spAutoFit/>
          </a:bodyPr>
          <a:lstStyle/>
          <a:p>
            <a:r>
              <a:rPr lang="tr-TR" sz="1400" b="1" dirty="0" err="1" smtClean="0"/>
              <a:t>Table</a:t>
            </a:r>
            <a:r>
              <a:rPr lang="tr-TR" sz="1400" b="1" dirty="0" smtClean="0"/>
              <a:t>: </a:t>
            </a:r>
            <a:r>
              <a:rPr lang="tr-TR" sz="1400" b="1" dirty="0" err="1" smtClean="0"/>
              <a:t>Antimicrobial</a:t>
            </a:r>
            <a:r>
              <a:rPr lang="tr-TR" sz="1400" b="1" dirty="0" smtClean="0"/>
              <a:t> </a:t>
            </a:r>
            <a:r>
              <a:rPr lang="tr-TR" sz="1400" b="1" dirty="0" err="1" smtClean="0"/>
              <a:t>Regimens</a:t>
            </a:r>
            <a:r>
              <a:rPr lang="tr-TR" sz="1400" b="1" dirty="0" smtClean="0"/>
              <a:t> </a:t>
            </a:r>
            <a:r>
              <a:rPr lang="tr-TR" sz="1400" b="1" dirty="0" err="1" smtClean="0"/>
              <a:t>for</a:t>
            </a:r>
            <a:r>
              <a:rPr lang="tr-TR" sz="1400" b="1" dirty="0" smtClean="0"/>
              <a:t> </a:t>
            </a:r>
            <a:r>
              <a:rPr lang="tr-TR" sz="1400" b="1" dirty="0" err="1" smtClean="0"/>
              <a:t>Acute</a:t>
            </a:r>
            <a:r>
              <a:rPr lang="tr-TR" sz="1400" b="1" dirty="0" smtClean="0"/>
              <a:t> </a:t>
            </a:r>
            <a:r>
              <a:rPr lang="tr-TR" sz="1400" b="1" dirty="0" err="1" smtClean="0"/>
              <a:t>Bacterial</a:t>
            </a:r>
            <a:r>
              <a:rPr lang="tr-TR" sz="1400" b="1" dirty="0" smtClean="0"/>
              <a:t> </a:t>
            </a:r>
            <a:r>
              <a:rPr lang="tr-TR" sz="1400" b="1" dirty="0" err="1" smtClean="0"/>
              <a:t>Rhinosinusitis</a:t>
            </a:r>
            <a:r>
              <a:rPr lang="tr-TR" sz="1400" b="1" dirty="0" smtClean="0"/>
              <a:t> in </a:t>
            </a:r>
            <a:r>
              <a:rPr lang="tr-TR" sz="1400" b="1" dirty="0" err="1" smtClean="0"/>
              <a:t>Adults</a:t>
            </a:r>
            <a:endParaRPr lang="tr-TR" sz="1400" b="1" dirty="0"/>
          </a:p>
        </p:txBody>
      </p:sp>
      <p:sp>
        <p:nvSpPr>
          <p:cNvPr id="4" name="Metin kutusu 3"/>
          <p:cNvSpPr txBox="1"/>
          <p:nvPr/>
        </p:nvSpPr>
        <p:spPr>
          <a:xfrm>
            <a:off x="336445" y="6093296"/>
            <a:ext cx="8381190" cy="338554"/>
          </a:xfrm>
          <a:prstGeom prst="rect">
            <a:avLst/>
          </a:prstGeom>
          <a:noFill/>
        </p:spPr>
        <p:txBody>
          <a:bodyPr wrap="square" rtlCol="0">
            <a:spAutoFit/>
          </a:bodyPr>
          <a:lstStyle/>
          <a:p>
            <a:r>
              <a:rPr lang="tr-TR" sz="1600" dirty="0" smtClean="0"/>
              <a:t>Kısaltmalar: </a:t>
            </a:r>
            <a:r>
              <a:rPr lang="tr-TR" sz="1600" dirty="0" err="1" smtClean="0"/>
              <a:t>bid</a:t>
            </a:r>
            <a:r>
              <a:rPr lang="tr-TR" sz="1600" dirty="0" smtClean="0"/>
              <a:t>, </a:t>
            </a:r>
            <a:r>
              <a:rPr lang="tr-TR" sz="1600" dirty="0" smtClean="0"/>
              <a:t>günde iki kez;  </a:t>
            </a:r>
            <a:r>
              <a:rPr lang="tr-TR" sz="1600" dirty="0" err="1" smtClean="0"/>
              <a:t>qd</a:t>
            </a:r>
            <a:r>
              <a:rPr lang="tr-TR" sz="1600" dirty="0" smtClean="0"/>
              <a:t>, </a:t>
            </a:r>
            <a:r>
              <a:rPr lang="tr-TR" sz="1600" dirty="0" smtClean="0"/>
              <a:t>günlük; </a:t>
            </a:r>
            <a:r>
              <a:rPr lang="tr-TR" sz="1600" dirty="0" err="1" smtClean="0"/>
              <a:t>tid</a:t>
            </a:r>
            <a:r>
              <a:rPr lang="tr-TR" sz="1600" dirty="0" smtClean="0"/>
              <a:t>, </a:t>
            </a:r>
            <a:r>
              <a:rPr lang="tr-TR" sz="1600" dirty="0" smtClean="0"/>
              <a:t>günde 3 kez</a:t>
            </a:r>
            <a:endParaRPr lang="tr-TR" sz="1600" dirty="0"/>
          </a:p>
        </p:txBody>
      </p:sp>
    </p:spTree>
    <p:extLst>
      <p:ext uri="{BB962C8B-B14F-4D97-AF65-F5344CB8AC3E}">
        <p14:creationId xmlns="" xmlns:p14="http://schemas.microsoft.com/office/powerpoint/2010/main" val="2910847310"/>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p:cNvSpPr>
            <a:spLocks noGrp="1" noChangeArrowheads="1"/>
          </p:cNvSpPr>
          <p:nvPr>
            <p:ph type="title"/>
          </p:nvPr>
        </p:nvSpPr>
        <p:spPr>
          <a:xfrm>
            <a:off x="1403648" y="188640"/>
            <a:ext cx="6120730" cy="627856"/>
          </a:xfrm>
        </p:spPr>
        <p:txBody>
          <a:bodyPr/>
          <a:lstStyle/>
          <a:p>
            <a:pPr eaLnBrk="1" hangingPunct="1"/>
            <a:r>
              <a:rPr lang="tr-TR" altLang="tr-TR" sz="3200" dirty="0" smtClean="0">
                <a:solidFill>
                  <a:srgbClr val="FF0000"/>
                </a:solidFill>
                <a:latin typeface="Calibri" panose="020F0502020204030204" pitchFamily="34" charset="0"/>
                <a:ea typeface="ＭＳ Ｐゴシック" panose="020B0600070205080204" pitchFamily="34" charset="-128"/>
              </a:rPr>
              <a:t>Akut Bakteriyel </a:t>
            </a:r>
            <a:r>
              <a:rPr lang="tr-TR" altLang="tr-TR" sz="3200" dirty="0" err="1" smtClean="0">
                <a:solidFill>
                  <a:srgbClr val="FF0000"/>
                </a:solidFill>
                <a:latin typeface="Calibri" panose="020F0502020204030204" pitchFamily="34" charset="0"/>
                <a:ea typeface="ＭＳ Ｐゴシック" panose="020B0600070205080204" pitchFamily="34" charset="-128"/>
              </a:rPr>
              <a:t>Rinosinüzit</a:t>
            </a:r>
            <a:r>
              <a:rPr lang="tr-TR" altLang="tr-TR" sz="3200" dirty="0" smtClean="0">
                <a:solidFill>
                  <a:srgbClr val="FF0000"/>
                </a:solidFill>
                <a:latin typeface="Calibri" panose="020F0502020204030204" pitchFamily="34" charset="0"/>
                <a:ea typeface="ＭＳ Ｐゴシック" panose="020B0600070205080204" pitchFamily="34" charset="-128"/>
              </a:rPr>
              <a:t>-Tedavi</a:t>
            </a:r>
          </a:p>
        </p:txBody>
      </p:sp>
      <p:sp>
        <p:nvSpPr>
          <p:cNvPr id="88066" name="Rectangle 3"/>
          <p:cNvSpPr>
            <a:spLocks noGrp="1" noChangeArrowheads="1"/>
          </p:cNvSpPr>
          <p:nvPr>
            <p:ph type="body" idx="1"/>
          </p:nvPr>
        </p:nvSpPr>
        <p:spPr>
          <a:xfrm>
            <a:off x="564704" y="1412776"/>
            <a:ext cx="8579296" cy="4214092"/>
          </a:xfrm>
        </p:spPr>
        <p:txBody>
          <a:bodyPr>
            <a:normAutofit lnSpcReduction="10000"/>
          </a:bodyPr>
          <a:lstStyle/>
          <a:p>
            <a:pPr eaLnBrk="1" hangingPunct="1">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Komplike olmayan - tedavi süresi 5-7 gün (10 gün)</a:t>
            </a:r>
          </a:p>
          <a:p>
            <a:pPr eaLnBrk="1" hangingPunct="1">
              <a:buClr>
                <a:srgbClr val="FF0000"/>
              </a:buClr>
            </a:pPr>
            <a:endParaRPr lang="tr-TR" altLang="tr-TR" sz="2800" dirty="0" smtClean="0">
              <a:solidFill>
                <a:schemeClr val="tx1"/>
              </a:solidFill>
              <a:latin typeface="Calibri" panose="020F0502020204030204" pitchFamily="34" charset="0"/>
              <a:ea typeface="ＭＳ Ｐゴシック" panose="020B0600070205080204" pitchFamily="34" charset="-128"/>
            </a:endParaRPr>
          </a:p>
          <a:p>
            <a:pPr eaLnBrk="1" hangingPunct="1">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Genellikle semptomlar tedavinin 48-72. saatinde gerilemeye </a:t>
            </a:r>
            <a:r>
              <a:rPr lang="tr-TR" altLang="tr-TR" sz="2800" dirty="0" smtClean="0">
                <a:solidFill>
                  <a:schemeClr val="tx1"/>
                </a:solidFill>
                <a:latin typeface="Calibri" panose="020F0502020204030204" pitchFamily="34" charset="0"/>
                <a:ea typeface="ＭＳ Ｐゴシック" panose="020B0600070205080204" pitchFamily="34" charset="-128"/>
              </a:rPr>
              <a:t>başlar.</a:t>
            </a:r>
            <a:endParaRPr lang="tr-TR" altLang="tr-TR" sz="2800" dirty="0" smtClean="0">
              <a:solidFill>
                <a:schemeClr val="tx1"/>
              </a:solidFill>
              <a:latin typeface="Calibri" panose="020F0502020204030204" pitchFamily="34" charset="0"/>
              <a:ea typeface="ＭＳ Ｐゴシック" panose="020B0600070205080204" pitchFamily="34" charset="-128"/>
            </a:endParaRPr>
          </a:p>
          <a:p>
            <a:pPr eaLnBrk="1" hangingPunct="1">
              <a:buClr>
                <a:srgbClr val="FF0000"/>
              </a:buClr>
            </a:pPr>
            <a:endParaRPr lang="tr-TR" altLang="tr-TR" sz="2800" dirty="0" smtClean="0">
              <a:solidFill>
                <a:schemeClr val="tx1"/>
              </a:solidFill>
              <a:latin typeface="Calibri" panose="020F0502020204030204" pitchFamily="34" charset="0"/>
              <a:ea typeface="ＭＳ Ｐゴシック" panose="020B0600070205080204" pitchFamily="34" charset="-128"/>
            </a:endParaRPr>
          </a:p>
          <a:p>
            <a:pPr eaLnBrk="1" hangingPunct="1">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Tedavi başarısızlığı;						Direnç							Tedaviye uyum						Komplikasyon</a:t>
            </a:r>
          </a:p>
        </p:txBody>
      </p:sp>
    </p:spTree>
    <p:extLst>
      <p:ext uri="{BB962C8B-B14F-4D97-AF65-F5344CB8AC3E}">
        <p14:creationId xmlns="" xmlns:p14="http://schemas.microsoft.com/office/powerpoint/2010/main" val="3635111275"/>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2"/>
          <p:cNvSpPr>
            <a:spLocks noGrp="1" noChangeArrowheads="1"/>
          </p:cNvSpPr>
          <p:nvPr>
            <p:ph type="title"/>
          </p:nvPr>
        </p:nvSpPr>
        <p:spPr>
          <a:xfrm>
            <a:off x="1403648" y="188640"/>
            <a:ext cx="4320406" cy="652934"/>
          </a:xfrm>
        </p:spPr>
        <p:txBody>
          <a:bodyPr/>
          <a:lstStyle/>
          <a:p>
            <a:r>
              <a:rPr lang="tr-TR" altLang="tr-TR" sz="3200" b="1" dirty="0" smtClean="0">
                <a:solidFill>
                  <a:srgbClr val="FF0000"/>
                </a:solidFill>
                <a:latin typeface="Calibri" panose="020F0502020204030204" pitchFamily="34" charset="0"/>
                <a:ea typeface="ＭＳ Ｐゴシック" panose="020B0600070205080204" pitchFamily="34" charset="-128"/>
              </a:rPr>
              <a:t>Komplikasyonlar</a:t>
            </a:r>
          </a:p>
        </p:txBody>
      </p:sp>
      <p:sp>
        <p:nvSpPr>
          <p:cNvPr id="98306" name="Rectangle 3"/>
          <p:cNvSpPr>
            <a:spLocks noGrp="1" noChangeArrowheads="1"/>
          </p:cNvSpPr>
          <p:nvPr>
            <p:ph type="body" idx="1"/>
          </p:nvPr>
        </p:nvSpPr>
        <p:spPr>
          <a:xfrm>
            <a:off x="539552" y="1413540"/>
            <a:ext cx="8229600" cy="5445125"/>
          </a:xfrm>
        </p:spPr>
        <p:txBody>
          <a:bodyPr/>
          <a:lstStyle/>
          <a:p>
            <a:pPr>
              <a:lnSpc>
                <a:spcPct val="90000"/>
              </a:lnSpc>
              <a:buClr>
                <a:srgbClr val="FF0000"/>
              </a:buClr>
            </a:pPr>
            <a:r>
              <a:rPr lang="tr-TR" altLang="tr-TR" sz="2400" dirty="0" smtClean="0">
                <a:solidFill>
                  <a:schemeClr val="tx1"/>
                </a:solidFill>
                <a:latin typeface="Calibri" panose="020F0502020204030204" pitchFamily="34" charset="0"/>
                <a:ea typeface="ＭＳ Ｐゴシック" panose="020B0600070205080204" pitchFamily="34" charset="-128"/>
              </a:rPr>
              <a:t>Kemik								</a:t>
            </a:r>
            <a:r>
              <a:rPr lang="tr-TR" altLang="tr-TR" sz="2400" dirty="0" err="1" smtClean="0">
                <a:solidFill>
                  <a:schemeClr val="tx1"/>
                </a:solidFill>
                <a:latin typeface="Calibri" panose="020F0502020204030204" pitchFamily="34" charset="0"/>
                <a:ea typeface="ＭＳ Ｐゴシック" panose="020B0600070205080204" pitchFamily="34" charset="-128"/>
              </a:rPr>
              <a:t>Osteomiyelit</a:t>
            </a:r>
            <a:endParaRPr lang="tr-TR" altLang="tr-TR" sz="2400" dirty="0" smtClean="0">
              <a:solidFill>
                <a:schemeClr val="tx1"/>
              </a:solidFill>
              <a:latin typeface="Calibri" panose="020F0502020204030204" pitchFamily="34" charset="0"/>
              <a:ea typeface="ＭＳ Ｐゴシック" panose="020B0600070205080204" pitchFamily="34" charset="-128"/>
            </a:endParaRPr>
          </a:p>
          <a:p>
            <a:pPr>
              <a:lnSpc>
                <a:spcPct val="90000"/>
              </a:lnSpc>
              <a:buClr>
                <a:srgbClr val="FF0000"/>
              </a:buClr>
            </a:pPr>
            <a:r>
              <a:rPr lang="tr-TR" altLang="tr-TR" sz="2400" dirty="0" err="1" smtClean="0">
                <a:solidFill>
                  <a:schemeClr val="tx1"/>
                </a:solidFill>
                <a:latin typeface="Calibri" panose="020F0502020204030204" pitchFamily="34" charset="0"/>
                <a:ea typeface="ＭＳ Ｐゴシック" panose="020B0600070205080204" pitchFamily="34" charset="-128"/>
              </a:rPr>
              <a:t>İntrakraniyal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Kavernöz</a:t>
            </a:r>
            <a:r>
              <a:rPr lang="tr-TR" altLang="tr-TR" sz="2400" dirty="0" smtClean="0">
                <a:solidFill>
                  <a:schemeClr val="tx1"/>
                </a:solidFill>
                <a:latin typeface="Calibri" panose="020F0502020204030204" pitchFamily="34" charset="0"/>
                <a:ea typeface="ＭＳ Ｐゴシック" panose="020B0600070205080204" pitchFamily="34" charset="-128"/>
              </a:rPr>
              <a:t> sinüs </a:t>
            </a:r>
            <a:r>
              <a:rPr lang="tr-TR" altLang="tr-TR" sz="2400" dirty="0" err="1" smtClean="0">
                <a:solidFill>
                  <a:schemeClr val="tx1"/>
                </a:solidFill>
                <a:latin typeface="Calibri" panose="020F0502020204030204" pitchFamily="34" charset="0"/>
                <a:ea typeface="ＭＳ Ｐゴシック" panose="020B0600070205080204" pitchFamily="34" charset="-128"/>
              </a:rPr>
              <a:t>trombozu</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Epidural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abse</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İntrakraniyal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abse</a:t>
            </a:r>
            <a:r>
              <a:rPr lang="tr-TR" altLang="tr-TR" sz="2400" dirty="0" smtClean="0">
                <a:solidFill>
                  <a:schemeClr val="tx1"/>
                </a:solidFill>
                <a:latin typeface="Calibri" panose="020F0502020204030204" pitchFamily="34" charset="0"/>
                <a:ea typeface="ＭＳ Ｐゴシック" panose="020B0600070205080204" pitchFamily="34" charset="-128"/>
              </a:rPr>
              <a:t>						Menenjit 						</a:t>
            </a:r>
            <a:r>
              <a:rPr lang="tr-TR" altLang="tr-TR" sz="2400" dirty="0" err="1" smtClean="0">
                <a:solidFill>
                  <a:schemeClr val="tx1"/>
                </a:solidFill>
                <a:latin typeface="Calibri" panose="020F0502020204030204" pitchFamily="34" charset="0"/>
                <a:ea typeface="ＭＳ Ｐゴシック" panose="020B0600070205080204" pitchFamily="34" charset="-128"/>
              </a:rPr>
              <a:t>Subdural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abse</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Süperior</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sagittal</a:t>
            </a:r>
            <a:r>
              <a:rPr lang="tr-TR" altLang="tr-TR" sz="2400" dirty="0" smtClean="0">
                <a:solidFill>
                  <a:schemeClr val="tx1"/>
                </a:solidFill>
                <a:latin typeface="Calibri" panose="020F0502020204030204" pitchFamily="34" charset="0"/>
                <a:ea typeface="ＭＳ Ｐゴシック" panose="020B0600070205080204" pitchFamily="34" charset="-128"/>
              </a:rPr>
              <a:t> sinüs </a:t>
            </a:r>
            <a:r>
              <a:rPr lang="tr-TR" altLang="tr-TR" sz="2400" dirty="0" err="1" smtClean="0">
                <a:solidFill>
                  <a:schemeClr val="tx1"/>
                </a:solidFill>
                <a:latin typeface="Calibri" panose="020F0502020204030204" pitchFamily="34" charset="0"/>
                <a:ea typeface="ＭＳ Ｐゴシック" panose="020B0600070205080204" pitchFamily="34" charset="-128"/>
              </a:rPr>
              <a:t>trombozu</a:t>
            </a:r>
            <a:endParaRPr lang="tr-TR" altLang="tr-TR" sz="2400" dirty="0" smtClean="0">
              <a:solidFill>
                <a:schemeClr val="tx1"/>
              </a:solidFill>
              <a:latin typeface="Calibri" panose="020F0502020204030204" pitchFamily="34" charset="0"/>
              <a:ea typeface="ＭＳ Ｐゴシック" panose="020B0600070205080204" pitchFamily="34" charset="-128"/>
            </a:endParaRPr>
          </a:p>
          <a:p>
            <a:pPr>
              <a:lnSpc>
                <a:spcPct val="90000"/>
              </a:lnSpc>
              <a:buClr>
                <a:srgbClr val="FF0000"/>
              </a:buClr>
            </a:pPr>
            <a:r>
              <a:rPr lang="tr-TR" altLang="tr-TR" sz="2400" dirty="0" err="1" smtClean="0">
                <a:solidFill>
                  <a:schemeClr val="tx1"/>
                </a:solidFill>
                <a:latin typeface="Calibri" panose="020F0502020204030204" pitchFamily="34" charset="0"/>
                <a:ea typeface="ＭＳ Ｐゴシック" panose="020B0600070205080204" pitchFamily="34" charset="-128"/>
              </a:rPr>
              <a:t>Orbital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Kavernöz</a:t>
            </a:r>
            <a:r>
              <a:rPr lang="tr-TR" altLang="tr-TR" sz="2400" dirty="0" smtClean="0">
                <a:solidFill>
                  <a:schemeClr val="tx1"/>
                </a:solidFill>
                <a:latin typeface="Calibri" panose="020F0502020204030204" pitchFamily="34" charset="0"/>
                <a:ea typeface="ＭＳ Ｐゴシック" panose="020B0600070205080204" pitchFamily="34" charset="-128"/>
              </a:rPr>
              <a:t> sinüs </a:t>
            </a:r>
            <a:r>
              <a:rPr lang="tr-TR" altLang="tr-TR" sz="2400" dirty="0" err="1" smtClean="0">
                <a:solidFill>
                  <a:schemeClr val="tx1"/>
                </a:solidFill>
                <a:latin typeface="Calibri" panose="020F0502020204030204" pitchFamily="34" charset="0"/>
                <a:ea typeface="ＭＳ Ｐゴシック" panose="020B0600070205080204" pitchFamily="34" charset="-128"/>
              </a:rPr>
              <a:t>trombozu</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Preseptal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selülit</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Orbital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abse</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Orbital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selülit</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b="1" dirty="0" smtClean="0">
                <a:solidFill>
                  <a:srgbClr val="FF0000"/>
                </a:solidFill>
                <a:latin typeface="Calibri" panose="020F0502020204030204" pitchFamily="34" charset="0"/>
                <a:ea typeface="ＭＳ Ｐゴシック" panose="020B0600070205080204" pitchFamily="34" charset="-128"/>
              </a:rPr>
              <a:t>(En sık)</a:t>
            </a:r>
            <a:r>
              <a:rPr lang="tr-TR" altLang="tr-TR" sz="2400" b="1" dirty="0" smtClean="0">
                <a:solidFill>
                  <a:schemeClr val="tx1"/>
                </a:solidFill>
                <a:latin typeface="Calibri" panose="020F0502020204030204" pitchFamily="34" charset="0"/>
                <a:ea typeface="ＭＳ Ｐゴシック" panose="020B0600070205080204" pitchFamily="34" charset="-128"/>
              </a:rPr>
              <a:t>	</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Subperiostal</a:t>
            </a:r>
            <a:r>
              <a:rPr lang="tr-TR" altLang="tr-TR" sz="2400" dirty="0" smtClean="0">
                <a:solidFill>
                  <a:schemeClr val="tx1"/>
                </a:solidFill>
                <a:latin typeface="Calibri" panose="020F0502020204030204" pitchFamily="34" charset="0"/>
                <a:ea typeface="ＭＳ Ｐゴシック" panose="020B0600070205080204" pitchFamily="34" charset="-128"/>
              </a:rPr>
              <a:t> </a:t>
            </a:r>
            <a:r>
              <a:rPr lang="tr-TR" altLang="tr-TR" sz="2400" dirty="0" err="1" smtClean="0">
                <a:solidFill>
                  <a:schemeClr val="tx1"/>
                </a:solidFill>
                <a:latin typeface="Calibri" panose="020F0502020204030204" pitchFamily="34" charset="0"/>
                <a:ea typeface="ＭＳ Ｐゴシック" panose="020B0600070205080204" pitchFamily="34" charset="-128"/>
              </a:rPr>
              <a:t>abse</a:t>
            </a:r>
            <a:endParaRPr lang="tr-TR" altLang="tr-TR" sz="2400" dirty="0" smtClean="0">
              <a:solidFill>
                <a:schemeClr val="tx1"/>
              </a:solidFill>
              <a:latin typeface="Calibri" panose="020F0502020204030204" pitchFamily="34" charset="0"/>
              <a:ea typeface="ＭＳ Ｐゴシック" panose="020B0600070205080204" pitchFamily="34" charset="-128"/>
            </a:endParaRPr>
          </a:p>
        </p:txBody>
      </p:sp>
    </p:spTree>
    <p:extLst>
      <p:ext uri="{BB962C8B-B14F-4D97-AF65-F5344CB8AC3E}">
        <p14:creationId xmlns="" xmlns:p14="http://schemas.microsoft.com/office/powerpoint/2010/main" val="2434217718"/>
      </p:ext>
    </p:extLst>
  </p:cSld>
  <p:clrMapOvr>
    <a:masterClrMapping/>
  </p:clrMapOvr>
  <p:transition spd="slow"/>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1 Başlık"/>
          <p:cNvSpPr>
            <a:spLocks noGrp="1"/>
          </p:cNvSpPr>
          <p:nvPr>
            <p:ph type="title"/>
          </p:nvPr>
        </p:nvSpPr>
        <p:spPr>
          <a:xfrm>
            <a:off x="1403648" y="116632"/>
            <a:ext cx="6552728" cy="652934"/>
          </a:xfrm>
        </p:spPr>
        <p:txBody>
          <a:bodyPr/>
          <a:lstStyle/>
          <a:p>
            <a:r>
              <a:rPr lang="tr-TR" altLang="tr-TR" sz="3600" b="1" dirty="0" smtClean="0">
                <a:solidFill>
                  <a:srgbClr val="FF0000"/>
                </a:solidFill>
                <a:latin typeface="Calibri" panose="020F0502020204030204" pitchFamily="34" charset="0"/>
                <a:ea typeface="ＭＳ Ｐゴシック" panose="020B0600070205080204" pitchFamily="34" charset="-128"/>
              </a:rPr>
              <a:t>Komplikasyon </a:t>
            </a:r>
            <a:r>
              <a:rPr lang="tr-TR" altLang="tr-TR" dirty="0" smtClean="0">
                <a:solidFill>
                  <a:srgbClr val="FF0000"/>
                </a:solidFill>
                <a:latin typeface="Calibri" panose="020F0502020204030204" pitchFamily="34" charset="0"/>
                <a:ea typeface="ＭＳ Ｐゴシック" panose="020B0600070205080204" pitchFamily="34" charset="-128"/>
              </a:rPr>
              <a:t>- </a:t>
            </a:r>
            <a:r>
              <a:rPr lang="tr-TR" altLang="tr-TR" sz="3600" b="1" dirty="0" smtClean="0">
                <a:solidFill>
                  <a:srgbClr val="FF0000"/>
                </a:solidFill>
                <a:latin typeface="Calibri" panose="020F0502020204030204" pitchFamily="34" charset="0"/>
                <a:ea typeface="ＭＳ Ｐゴシック" panose="020B0600070205080204" pitchFamily="34" charset="-128"/>
              </a:rPr>
              <a:t>Hastaneye sevk</a:t>
            </a:r>
          </a:p>
        </p:txBody>
      </p:sp>
      <p:sp>
        <p:nvSpPr>
          <p:cNvPr id="100354" name="2 İçerik Yer Tutucusu"/>
          <p:cNvSpPr>
            <a:spLocks noGrp="1"/>
          </p:cNvSpPr>
          <p:nvPr>
            <p:ph idx="1"/>
          </p:nvPr>
        </p:nvSpPr>
        <p:spPr>
          <a:xfrm>
            <a:off x="457200" y="1500188"/>
            <a:ext cx="8229600" cy="4630737"/>
          </a:xfrm>
        </p:spPr>
        <p:txBody>
          <a:bodyPr/>
          <a:lstStyle/>
          <a:p>
            <a:pPr>
              <a:buClr>
                <a:srgbClr val="FF0000"/>
              </a:buClr>
            </a:pPr>
            <a:r>
              <a:rPr lang="tr-TR" altLang="tr-TR" sz="2800" dirty="0" err="1" smtClean="0">
                <a:solidFill>
                  <a:schemeClr val="tx1"/>
                </a:solidFill>
                <a:latin typeface="Calibri" panose="020F0502020204030204" pitchFamily="34" charset="0"/>
                <a:ea typeface="ＭＳ Ｐゴシック" panose="020B0600070205080204" pitchFamily="34" charset="-128"/>
              </a:rPr>
              <a:t>Periorbital</a:t>
            </a:r>
            <a:r>
              <a:rPr lang="tr-TR" altLang="tr-TR" sz="2800" dirty="0" smtClean="0">
                <a:solidFill>
                  <a:schemeClr val="tx1"/>
                </a:solidFill>
                <a:latin typeface="Calibri" panose="020F0502020204030204" pitchFamily="34" charset="0"/>
                <a:ea typeface="ＭＳ Ｐゴシック" panose="020B0600070205080204" pitchFamily="34" charset="-128"/>
              </a:rPr>
              <a:t> ödem</a:t>
            </a: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Göz küresinde yer değiştirme</a:t>
            </a: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Çift görme</a:t>
            </a:r>
          </a:p>
          <a:p>
            <a:pPr>
              <a:buClr>
                <a:srgbClr val="FF0000"/>
              </a:buClr>
            </a:pPr>
            <a:r>
              <a:rPr lang="tr-TR" altLang="tr-TR" sz="2800" dirty="0" err="1" smtClean="0">
                <a:solidFill>
                  <a:schemeClr val="tx1"/>
                </a:solidFill>
                <a:latin typeface="Calibri" panose="020F0502020204030204" pitchFamily="34" charset="0"/>
                <a:ea typeface="ＭＳ Ｐゴシック" panose="020B0600070205080204" pitchFamily="34" charset="-128"/>
              </a:rPr>
              <a:t>Oftalmopleji</a:t>
            </a:r>
            <a:endParaRPr lang="tr-TR" altLang="tr-TR" sz="2800" dirty="0" smtClean="0">
              <a:solidFill>
                <a:schemeClr val="tx1"/>
              </a:solidFill>
              <a:latin typeface="Calibri" panose="020F0502020204030204" pitchFamily="34" charset="0"/>
              <a:ea typeface="ＭＳ Ｐゴシック" panose="020B0600070205080204" pitchFamily="34" charset="-128"/>
            </a:endParaRP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Görmede azalma</a:t>
            </a: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Tek veya çift taraflı ciddi </a:t>
            </a:r>
            <a:r>
              <a:rPr lang="tr-TR" altLang="tr-TR" sz="2800" dirty="0" err="1" smtClean="0">
                <a:solidFill>
                  <a:schemeClr val="tx1"/>
                </a:solidFill>
                <a:latin typeface="Calibri" panose="020F0502020204030204" pitchFamily="34" charset="0"/>
                <a:ea typeface="ＭＳ Ｐゴシック" panose="020B0600070205080204" pitchFamily="34" charset="-128"/>
              </a:rPr>
              <a:t>frontal</a:t>
            </a:r>
            <a:r>
              <a:rPr lang="tr-TR" altLang="tr-TR" sz="2800" dirty="0" smtClean="0">
                <a:solidFill>
                  <a:schemeClr val="tx1"/>
                </a:solidFill>
                <a:latin typeface="Calibri" panose="020F0502020204030204" pitchFamily="34" charset="0"/>
                <a:ea typeface="ＭＳ Ｐゴシック" panose="020B0600070205080204" pitchFamily="34" charset="-128"/>
              </a:rPr>
              <a:t> baş ağrısı</a:t>
            </a:r>
          </a:p>
          <a:p>
            <a:pPr>
              <a:buClr>
                <a:srgbClr val="FF0000"/>
              </a:buClr>
            </a:pPr>
            <a:r>
              <a:rPr lang="tr-TR" altLang="tr-TR" sz="2800" dirty="0" err="1" smtClean="0">
                <a:solidFill>
                  <a:schemeClr val="tx1"/>
                </a:solidFill>
                <a:latin typeface="Calibri" panose="020F0502020204030204" pitchFamily="34" charset="0"/>
                <a:ea typeface="ＭＳ Ｐゴシック" panose="020B0600070205080204" pitchFamily="34" charset="-128"/>
              </a:rPr>
              <a:t>Frontal</a:t>
            </a:r>
            <a:r>
              <a:rPr lang="tr-TR" altLang="tr-TR" sz="2800" dirty="0" smtClean="0">
                <a:solidFill>
                  <a:schemeClr val="tx1"/>
                </a:solidFill>
                <a:latin typeface="Calibri" panose="020F0502020204030204" pitchFamily="34" charset="0"/>
                <a:ea typeface="ＭＳ Ｐゴシック" panose="020B0600070205080204" pitchFamily="34" charset="-128"/>
              </a:rPr>
              <a:t> bölgede şişme</a:t>
            </a:r>
          </a:p>
          <a:p>
            <a:pPr>
              <a:buClr>
                <a:srgbClr val="FF0000"/>
              </a:buClr>
            </a:pPr>
            <a:r>
              <a:rPr lang="tr-TR" altLang="tr-TR" sz="2800" dirty="0" smtClean="0">
                <a:solidFill>
                  <a:schemeClr val="tx1"/>
                </a:solidFill>
                <a:latin typeface="Calibri" panose="020F0502020204030204" pitchFamily="34" charset="0"/>
                <a:ea typeface="ＭＳ Ｐゴシック" panose="020B0600070205080204" pitchFamily="34" charset="-128"/>
              </a:rPr>
              <a:t>Menenjit semptomları veya </a:t>
            </a:r>
            <a:r>
              <a:rPr lang="tr-TR" altLang="tr-TR" sz="2800" dirty="0" err="1" smtClean="0">
                <a:solidFill>
                  <a:schemeClr val="tx1"/>
                </a:solidFill>
                <a:latin typeface="Calibri" panose="020F0502020204030204" pitchFamily="34" charset="0"/>
                <a:ea typeface="ＭＳ Ｐゴシック" panose="020B0600070205080204" pitchFamily="34" charset="-128"/>
              </a:rPr>
              <a:t>fokal</a:t>
            </a:r>
            <a:r>
              <a:rPr lang="tr-TR" altLang="tr-TR" sz="2800" dirty="0" smtClean="0">
                <a:solidFill>
                  <a:schemeClr val="tx1"/>
                </a:solidFill>
                <a:latin typeface="Calibri" panose="020F0502020204030204" pitchFamily="34" charset="0"/>
                <a:ea typeface="ＭＳ Ｐゴシック" panose="020B0600070205080204" pitchFamily="34" charset="-128"/>
              </a:rPr>
              <a:t> nörolojik bulgular</a:t>
            </a:r>
          </a:p>
          <a:p>
            <a:endParaRPr lang="tr-TR" altLang="tr-TR" dirty="0" smtClean="0">
              <a:solidFill>
                <a:schemeClr val="tx1"/>
              </a:solidFill>
              <a:ea typeface="ＭＳ Ｐゴシック" panose="020B0600070205080204" pitchFamily="34" charset="-128"/>
            </a:endParaRPr>
          </a:p>
          <a:p>
            <a:endParaRPr lang="tr-TR" altLang="tr-TR" dirty="0" smtClean="0">
              <a:solidFill>
                <a:schemeClr val="tx1"/>
              </a:solidFill>
              <a:ea typeface="ＭＳ Ｐゴシック" panose="020B0600070205080204" pitchFamily="34" charset="-128"/>
            </a:endParaRPr>
          </a:p>
          <a:p>
            <a:endParaRPr lang="tr-TR" altLang="tr-TR" dirty="0" smtClean="0">
              <a:solidFill>
                <a:schemeClr val="tx1"/>
              </a:solidFill>
              <a:ea typeface="ＭＳ Ｐゴシック" panose="020B0600070205080204" pitchFamily="34" charset="-128"/>
            </a:endParaRPr>
          </a:p>
          <a:p>
            <a:endParaRPr lang="tr-TR" altLang="tr-TR" dirty="0" smtClean="0">
              <a:solidFill>
                <a:schemeClr val="tx1"/>
              </a:solidFill>
              <a:ea typeface="ＭＳ Ｐゴシック" panose="020B0600070205080204" pitchFamily="34" charset="-128"/>
            </a:endParaRPr>
          </a:p>
          <a:p>
            <a:endParaRPr lang="tr-TR" altLang="tr-TR" dirty="0" smtClean="0">
              <a:solidFill>
                <a:schemeClr val="tx1"/>
              </a:solidFill>
              <a:ea typeface="ＭＳ Ｐゴシック" panose="020B0600070205080204" pitchFamily="34" charset="-128"/>
            </a:endParaRPr>
          </a:p>
        </p:txBody>
      </p:sp>
    </p:spTree>
    <p:extLst>
      <p:ext uri="{BB962C8B-B14F-4D97-AF65-F5344CB8AC3E}">
        <p14:creationId xmlns="" xmlns:p14="http://schemas.microsoft.com/office/powerpoint/2010/main" val="2147731333"/>
      </p:ext>
    </p:ext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4" name="İçerik Yer Tutucusu 3"/>
          <p:cNvSpPr>
            <a:spLocks noGrp="1"/>
          </p:cNvSpPr>
          <p:nvPr>
            <p:ph idx="1"/>
          </p:nvPr>
        </p:nvSpPr>
        <p:spPr>
          <a:xfrm>
            <a:off x="827584" y="1830303"/>
            <a:ext cx="7467600" cy="2677656"/>
          </a:xfrm>
          <a:prstGeom prst="rect">
            <a:avLst/>
          </a:prstGeom>
        </p:spPr>
        <p:txBody>
          <a:bodyPr wrap="square">
            <a:spAutoFit/>
          </a:bodyPr>
          <a:lstStyle/>
          <a:p>
            <a:pPr marL="342900" indent="-342900" algn="ctr">
              <a:buFont typeface="Arial" panose="020B0604020202020204" pitchFamily="34" charset="0"/>
              <a:buChar char="•"/>
            </a:pPr>
            <a:r>
              <a:rPr lang="en-US" sz="2400" b="1" dirty="0">
                <a:solidFill>
                  <a:schemeClr val="accent1">
                    <a:lumMod val="75000"/>
                  </a:schemeClr>
                </a:solidFill>
              </a:rPr>
              <a:t>Prof. Dr. Vildan </a:t>
            </a:r>
            <a:r>
              <a:rPr lang="en-US" sz="2400" b="1" dirty="0" err="1" smtClean="0">
                <a:solidFill>
                  <a:schemeClr val="accent1">
                    <a:lumMod val="75000"/>
                  </a:schemeClr>
                </a:solidFill>
              </a:rPr>
              <a:t>Avkan</a:t>
            </a:r>
            <a:r>
              <a:rPr lang="tr-TR" sz="2400" b="1" dirty="0" smtClean="0">
                <a:solidFill>
                  <a:schemeClr val="accent1">
                    <a:lumMod val="75000"/>
                  </a:schemeClr>
                </a:solidFill>
              </a:rPr>
              <a:t> </a:t>
            </a:r>
            <a:r>
              <a:rPr lang="en-US" sz="2400" b="1" dirty="0" err="1" smtClean="0">
                <a:solidFill>
                  <a:schemeClr val="accent1">
                    <a:lumMod val="75000"/>
                  </a:schemeClr>
                </a:solidFill>
              </a:rPr>
              <a:t>Oğuz</a:t>
            </a:r>
            <a:endParaRPr lang="en-US" sz="2400" b="1" dirty="0">
              <a:solidFill>
                <a:schemeClr val="accent1">
                  <a:lumMod val="75000"/>
                </a:schemeClr>
              </a:solidFill>
            </a:endParaRPr>
          </a:p>
          <a:p>
            <a:pPr marL="342900" indent="-342900" algn="ctr">
              <a:buFont typeface="Arial" panose="020B0604020202020204" pitchFamily="34" charset="0"/>
              <a:buChar char="•"/>
            </a:pPr>
            <a:r>
              <a:rPr lang="en-US" sz="2400" b="1" dirty="0">
                <a:solidFill>
                  <a:schemeClr val="accent1">
                    <a:lumMod val="75000"/>
                  </a:schemeClr>
                </a:solidFill>
              </a:rPr>
              <a:t>Prof. Dr. Nurşen </a:t>
            </a:r>
            <a:r>
              <a:rPr lang="en-US" sz="2400" b="1" dirty="0" smtClean="0">
                <a:solidFill>
                  <a:schemeClr val="accent1">
                    <a:lumMod val="75000"/>
                  </a:schemeClr>
                </a:solidFill>
              </a:rPr>
              <a:t>Belet</a:t>
            </a:r>
            <a:endParaRPr lang="tr-TR" sz="2400" b="1" dirty="0">
              <a:solidFill>
                <a:schemeClr val="accent1">
                  <a:lumMod val="75000"/>
                </a:schemeClr>
              </a:solidFill>
            </a:endParaRPr>
          </a:p>
          <a:p>
            <a:pPr marL="0" indent="0" algn="ctr">
              <a:buNone/>
            </a:pPr>
            <a:endParaRPr lang="en-US" sz="2400" b="1" dirty="0">
              <a:solidFill>
                <a:schemeClr val="accent1">
                  <a:lumMod val="75000"/>
                </a:schemeClr>
              </a:solidFill>
            </a:endParaRPr>
          </a:p>
          <a:p>
            <a:pPr marL="0" indent="0" algn="ctr">
              <a:buNone/>
            </a:pPr>
            <a:r>
              <a:rPr lang="en-US" sz="2400" b="1" dirty="0" err="1">
                <a:solidFill>
                  <a:schemeClr val="accent3">
                    <a:lumMod val="50000"/>
                  </a:schemeClr>
                </a:solidFill>
              </a:rPr>
              <a:t>Dokuz</a:t>
            </a:r>
            <a:r>
              <a:rPr lang="en-US" sz="2400" b="1" dirty="0">
                <a:solidFill>
                  <a:schemeClr val="accent3">
                    <a:lumMod val="50000"/>
                  </a:schemeClr>
                </a:solidFill>
              </a:rPr>
              <a:t> </a:t>
            </a:r>
            <a:r>
              <a:rPr lang="en-US" sz="2400" b="1" dirty="0" err="1">
                <a:solidFill>
                  <a:schemeClr val="accent3">
                    <a:lumMod val="50000"/>
                  </a:schemeClr>
                </a:solidFill>
              </a:rPr>
              <a:t>Eylül</a:t>
            </a:r>
            <a:r>
              <a:rPr lang="en-US" sz="2400" b="1" dirty="0">
                <a:solidFill>
                  <a:schemeClr val="accent3">
                    <a:lumMod val="50000"/>
                  </a:schemeClr>
                </a:solidFill>
              </a:rPr>
              <a:t> </a:t>
            </a:r>
            <a:r>
              <a:rPr lang="en-US" sz="2400" b="1" dirty="0" err="1">
                <a:solidFill>
                  <a:schemeClr val="accent3">
                    <a:lumMod val="50000"/>
                  </a:schemeClr>
                </a:solidFill>
              </a:rPr>
              <a:t>Üniversitesi</a:t>
            </a:r>
            <a:r>
              <a:rPr lang="en-US" sz="2400" b="1" dirty="0">
                <a:solidFill>
                  <a:schemeClr val="accent3">
                    <a:lumMod val="50000"/>
                  </a:schemeClr>
                </a:solidFill>
              </a:rPr>
              <a:t> Tıp </a:t>
            </a:r>
            <a:r>
              <a:rPr lang="en-US" sz="2400" b="1" dirty="0" err="1">
                <a:solidFill>
                  <a:schemeClr val="accent3">
                    <a:lumMod val="50000"/>
                  </a:schemeClr>
                </a:solidFill>
              </a:rPr>
              <a:t>Fakültesi</a:t>
            </a:r>
            <a:endParaRPr lang="en-US" sz="2400" b="1" dirty="0">
              <a:solidFill>
                <a:schemeClr val="accent3">
                  <a:lumMod val="50000"/>
                </a:schemeClr>
              </a:solidFill>
            </a:endParaRPr>
          </a:p>
          <a:p>
            <a:pPr marL="0" indent="0" algn="ctr">
              <a:buNone/>
            </a:pPr>
            <a:r>
              <a:rPr lang="en-US" sz="2400" b="1" dirty="0" err="1">
                <a:solidFill>
                  <a:schemeClr val="accent3">
                    <a:lumMod val="50000"/>
                  </a:schemeClr>
                </a:solidFill>
              </a:rPr>
              <a:t>Enfeksiyon</a:t>
            </a:r>
            <a:r>
              <a:rPr lang="en-US" sz="2400" b="1" dirty="0">
                <a:solidFill>
                  <a:schemeClr val="accent3">
                    <a:lumMod val="50000"/>
                  </a:schemeClr>
                </a:solidFill>
              </a:rPr>
              <a:t> </a:t>
            </a:r>
            <a:r>
              <a:rPr lang="en-US" sz="2400" b="1" dirty="0" err="1">
                <a:solidFill>
                  <a:schemeClr val="accent3">
                    <a:lumMod val="50000"/>
                  </a:schemeClr>
                </a:solidFill>
              </a:rPr>
              <a:t>Hastalıkları</a:t>
            </a:r>
            <a:r>
              <a:rPr lang="en-US" sz="2400" b="1" dirty="0">
                <a:solidFill>
                  <a:schemeClr val="accent3">
                    <a:lumMod val="50000"/>
                  </a:schemeClr>
                </a:solidFill>
              </a:rPr>
              <a:t> ve </a:t>
            </a:r>
            <a:r>
              <a:rPr lang="en-US" sz="2400" b="1" dirty="0" err="1">
                <a:solidFill>
                  <a:schemeClr val="accent3">
                    <a:lumMod val="50000"/>
                  </a:schemeClr>
                </a:solidFill>
              </a:rPr>
              <a:t>Klinik</a:t>
            </a:r>
            <a:r>
              <a:rPr lang="en-US" sz="2400" b="1" dirty="0">
                <a:solidFill>
                  <a:schemeClr val="accent3">
                    <a:lumMod val="50000"/>
                  </a:schemeClr>
                </a:solidFill>
              </a:rPr>
              <a:t> </a:t>
            </a:r>
            <a:r>
              <a:rPr lang="en-US" sz="2400" b="1" dirty="0" err="1">
                <a:solidFill>
                  <a:schemeClr val="accent3">
                    <a:lumMod val="50000"/>
                  </a:schemeClr>
                </a:solidFill>
              </a:rPr>
              <a:t>Mikrobiyoloji</a:t>
            </a:r>
            <a:r>
              <a:rPr lang="en-US" sz="2400" b="1" dirty="0">
                <a:solidFill>
                  <a:schemeClr val="accent3">
                    <a:lumMod val="50000"/>
                  </a:schemeClr>
                </a:solidFill>
              </a:rPr>
              <a:t> AD</a:t>
            </a:r>
          </a:p>
          <a:p>
            <a:pPr marL="0" indent="0" algn="ctr">
              <a:buNone/>
            </a:pPr>
            <a:r>
              <a:rPr lang="en-US" sz="2400" b="1" dirty="0" err="1">
                <a:solidFill>
                  <a:schemeClr val="accent3">
                    <a:lumMod val="50000"/>
                  </a:schemeClr>
                </a:solidFill>
              </a:rPr>
              <a:t>Çocuk</a:t>
            </a:r>
            <a:r>
              <a:rPr lang="en-US" sz="2400" b="1" dirty="0">
                <a:solidFill>
                  <a:schemeClr val="accent3">
                    <a:lumMod val="50000"/>
                  </a:schemeClr>
                </a:solidFill>
              </a:rPr>
              <a:t> </a:t>
            </a:r>
            <a:r>
              <a:rPr lang="en-US" sz="2400" b="1" dirty="0" err="1">
                <a:solidFill>
                  <a:schemeClr val="accent3">
                    <a:lumMod val="50000"/>
                  </a:schemeClr>
                </a:solidFill>
              </a:rPr>
              <a:t>Enfeksiyon</a:t>
            </a:r>
            <a:r>
              <a:rPr lang="en-US" sz="2400" b="1" dirty="0">
                <a:solidFill>
                  <a:schemeClr val="accent3">
                    <a:lumMod val="50000"/>
                  </a:schemeClr>
                </a:solidFill>
              </a:rPr>
              <a:t> </a:t>
            </a:r>
            <a:r>
              <a:rPr lang="en-US" sz="2400" b="1" dirty="0" err="1">
                <a:solidFill>
                  <a:schemeClr val="accent3">
                    <a:lumMod val="50000"/>
                  </a:schemeClr>
                </a:solidFill>
              </a:rPr>
              <a:t>Hastalıkları</a:t>
            </a:r>
            <a:r>
              <a:rPr lang="en-US" sz="2400" b="1" dirty="0">
                <a:solidFill>
                  <a:schemeClr val="accent3">
                    <a:lumMod val="50000"/>
                  </a:schemeClr>
                </a:solidFill>
              </a:rPr>
              <a:t> BD  </a:t>
            </a:r>
          </a:p>
        </p:txBody>
      </p:sp>
    </p:spTree>
    <p:extLst>
      <p:ext uri="{BB962C8B-B14F-4D97-AF65-F5344CB8AC3E}">
        <p14:creationId xmlns="" xmlns:p14="http://schemas.microsoft.com/office/powerpoint/2010/main" val="194706676"/>
      </p:ext>
    </p:extLst>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cstate="print">
            <a:extLst>
              <a:ext uri="{BEBA8EAE-BF5A-486C-A8C5-ECC9F3942E4B}">
                <a14:imgProps xmlns="" xmlns:a14="http://schemas.microsoft.com/office/drawing/2010/main">
                  <a14:imgLayer r:embed="rId3">
                    <a14:imgEffect>
                      <a14:artisticTexturizer/>
                    </a14:imgEffect>
                  </a14:imgLayer>
                </a14:imgProps>
              </a:ext>
              <a:ext uri="{28A0092B-C50C-407E-A947-70E740481C1C}">
                <a14:useLocalDpi xmlns="" xmlns:a14="http://schemas.microsoft.com/office/drawing/2010/main" val="0"/>
              </a:ext>
            </a:extLst>
          </a:blip>
          <a:stretch>
            <a:fillRect/>
          </a:stretch>
        </p:blipFill>
        <p:spPr>
          <a:xfrm>
            <a:off x="171136" y="2232"/>
            <a:ext cx="9144000" cy="6883152"/>
          </a:xfrm>
          <a:prstGeom prst="rect">
            <a:avLst/>
          </a:prstGeom>
        </p:spPr>
      </p:pic>
      <p:sp>
        <p:nvSpPr>
          <p:cNvPr id="12" name="Metin kutusu 11"/>
          <p:cNvSpPr txBox="1"/>
          <p:nvPr/>
        </p:nvSpPr>
        <p:spPr>
          <a:xfrm>
            <a:off x="3811856" y="4952202"/>
            <a:ext cx="1862561" cy="276999"/>
          </a:xfrm>
          <a:prstGeom prst="rect">
            <a:avLst/>
          </a:prstGeom>
          <a:noFill/>
        </p:spPr>
        <p:txBody>
          <a:bodyPr wrap="none" rtlCol="0">
            <a:spAutoFit/>
          </a:bodyPr>
          <a:lstStyle/>
          <a:p>
            <a:r>
              <a:rPr lang="tr-TR" sz="1200" b="1" spc="300" dirty="0" smtClean="0">
                <a:solidFill>
                  <a:srgbClr val="82C2BE"/>
                </a:solidFill>
              </a:rPr>
              <a:t>www.titck.gov.tr</a:t>
            </a:r>
            <a:endParaRPr lang="tr-TR" sz="1200" b="1" spc="300" dirty="0">
              <a:solidFill>
                <a:srgbClr val="82C2BE"/>
              </a:solidFill>
            </a:endParaRPr>
          </a:p>
        </p:txBody>
      </p:sp>
      <p:sp>
        <p:nvSpPr>
          <p:cNvPr id="3" name="Metin kutusu 2"/>
          <p:cNvSpPr txBox="1"/>
          <p:nvPr/>
        </p:nvSpPr>
        <p:spPr>
          <a:xfrm>
            <a:off x="1187624" y="5445224"/>
            <a:ext cx="6768752" cy="646331"/>
          </a:xfrm>
          <a:prstGeom prst="rect">
            <a:avLst/>
          </a:prstGeom>
          <a:noFill/>
        </p:spPr>
        <p:txBody>
          <a:bodyPr wrap="square" rtlCol="0">
            <a:spAutoFit/>
          </a:bodyPr>
          <a:lstStyle/>
          <a:p>
            <a:pPr algn="ctr"/>
            <a:r>
              <a:rPr lang="tr-TR" sz="3600" b="1" dirty="0" smtClean="0">
                <a:solidFill>
                  <a:schemeClr val="accent1">
                    <a:lumMod val="75000"/>
                  </a:schemeClr>
                </a:solidFill>
                <a:latin typeface="+mj-lt"/>
              </a:rPr>
              <a:t>TEŞEKKÜRLER</a:t>
            </a:r>
            <a:endParaRPr lang="tr-TR" sz="3600" b="1" dirty="0">
              <a:solidFill>
                <a:schemeClr val="accent1">
                  <a:lumMod val="75000"/>
                </a:schemeClr>
              </a:solidFill>
              <a:latin typeface="+mj-lt"/>
            </a:endParaRPr>
          </a:p>
        </p:txBody>
      </p:sp>
    </p:spTree>
    <p:extLst>
      <p:ext uri="{BB962C8B-B14F-4D97-AF65-F5344CB8AC3E}">
        <p14:creationId xmlns="" xmlns:p14="http://schemas.microsoft.com/office/powerpoint/2010/main" val="3899262174"/>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al">
  <a:themeElements>
    <a:clrScheme name="Kent">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TM01859868[[fn=Sıcaklık]]</Template>
  <TotalTime>1901</TotalTime>
  <Words>2437</Words>
  <Application>Microsoft Office PowerPoint</Application>
  <PresentationFormat>Ekran Gösterisi (4:3)</PresentationFormat>
  <Paragraphs>469</Paragraphs>
  <Slides>64</Slides>
  <Notes>17</Notes>
  <HiddenSlides>0</HiddenSlides>
  <MMClips>0</MMClips>
  <ScaleCrop>false</ScaleCrop>
  <HeadingPairs>
    <vt:vector size="4" baseType="variant">
      <vt:variant>
        <vt:lpstr>Tema</vt:lpstr>
      </vt:variant>
      <vt:variant>
        <vt:i4>1</vt:i4>
      </vt:variant>
      <vt:variant>
        <vt:lpstr>Slayt Başlıkları</vt:lpstr>
      </vt:variant>
      <vt:variant>
        <vt:i4>64</vt:i4>
      </vt:variant>
    </vt:vector>
  </HeadingPairs>
  <TitlesOfParts>
    <vt:vector size="65" baseType="lpstr">
      <vt:lpstr>Thermal</vt:lpstr>
      <vt:lpstr>Slayt 1</vt:lpstr>
      <vt:lpstr>Slayt 2</vt:lpstr>
      <vt:lpstr>Slayt 3</vt:lpstr>
      <vt:lpstr>Slayt 4</vt:lpstr>
      <vt:lpstr>AOM-1</vt:lpstr>
      <vt:lpstr>Slayt 6</vt:lpstr>
      <vt:lpstr>Slayt 7</vt:lpstr>
      <vt:lpstr>AOM-Etkenler</vt:lpstr>
      <vt:lpstr>Slayt 9</vt:lpstr>
      <vt:lpstr>Slayt 10</vt:lpstr>
      <vt:lpstr>Slayt 11</vt:lpstr>
      <vt:lpstr>Slayt 12</vt:lpstr>
      <vt:lpstr>Klinik Belirtiler </vt:lpstr>
      <vt:lpstr>Slayt 14</vt:lpstr>
      <vt:lpstr>Tanımlar-1</vt:lpstr>
      <vt:lpstr>Slayt 16</vt:lpstr>
      <vt:lpstr>AOM – Tanı-1</vt:lpstr>
      <vt:lpstr>Slayt 18</vt:lpstr>
      <vt:lpstr>AOM- Antibiyotik Tedavisi-1</vt:lpstr>
      <vt:lpstr>AOM - Antibiyotik Tedavisi-2</vt:lpstr>
      <vt:lpstr>AOM - Antibiyotik Tedavisi-3</vt:lpstr>
      <vt:lpstr>Hangi Antibiyotik?-1</vt:lpstr>
      <vt:lpstr>Hangi Antibiyotik?-2</vt:lpstr>
      <vt:lpstr>Slayt 24</vt:lpstr>
      <vt:lpstr>AOM - Takip</vt:lpstr>
      <vt:lpstr>AOM - Tedavi Süresi </vt:lpstr>
      <vt:lpstr>Slayt 27</vt:lpstr>
      <vt:lpstr>Reküren AOM</vt:lpstr>
      <vt:lpstr>Erişkinde Otit</vt:lpstr>
      <vt:lpstr>Sinüzit</vt:lpstr>
      <vt:lpstr>Slayt 31</vt:lpstr>
      <vt:lpstr>Epidemiyoloji </vt:lpstr>
      <vt:lpstr>Etiyoloji </vt:lpstr>
      <vt:lpstr>Slayt 34</vt:lpstr>
      <vt:lpstr>Slayt 35</vt:lpstr>
      <vt:lpstr>Slayt 36</vt:lpstr>
      <vt:lpstr>Slayt 37</vt:lpstr>
      <vt:lpstr>Fizik Muayene</vt:lpstr>
      <vt:lpstr>Tanı</vt:lpstr>
      <vt:lpstr>Slayt 40</vt:lpstr>
      <vt:lpstr>Tanı – Görüntüleme-1</vt:lpstr>
      <vt:lpstr> Tanı – Görüntüleme-2 </vt:lpstr>
      <vt:lpstr>Slayt 43</vt:lpstr>
      <vt:lpstr> ÇOCUK Tedavi?</vt:lpstr>
      <vt:lpstr>Hangi Antibiyotik ???</vt:lpstr>
      <vt:lpstr>Slayt 46</vt:lpstr>
      <vt:lpstr>Slayt 47</vt:lpstr>
      <vt:lpstr>Hangi Antibiyotik-1</vt:lpstr>
      <vt:lpstr>Hangi Antibiyotik-2</vt:lpstr>
      <vt:lpstr>Slayt 50</vt:lpstr>
      <vt:lpstr>Slayt 51</vt:lpstr>
      <vt:lpstr>Tedavi Süresi </vt:lpstr>
      <vt:lpstr>Tedavi İzlem</vt:lpstr>
      <vt:lpstr>Adjuvan Tedavi </vt:lpstr>
      <vt:lpstr>Kronik veya Reküren Sinüzit</vt:lpstr>
      <vt:lpstr>Erişkinde Akut Rinosinüzit</vt:lpstr>
      <vt:lpstr>Erişkinde Akut Bakteriyel Rinosinüzit</vt:lpstr>
      <vt:lpstr>Erişkinde Yeni IDSA Kılavuzu-2012</vt:lpstr>
      <vt:lpstr>Slayt 59</vt:lpstr>
      <vt:lpstr>Akut Bakteriyel Rinosinüzit-Tedavi</vt:lpstr>
      <vt:lpstr>Komplikasyonlar</vt:lpstr>
      <vt:lpstr>Komplikasyon - Hastaneye sevk</vt:lpstr>
      <vt:lpstr>Slayt 63</vt:lpstr>
      <vt:lpstr>Slayt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Züleyha YAVUZ</dc:creator>
  <cp:lastModifiedBy>kubilay.oransay</cp:lastModifiedBy>
  <cp:revision>181</cp:revision>
  <dcterms:created xsi:type="dcterms:W3CDTF">2015-12-28T09:36:13Z</dcterms:created>
  <dcterms:modified xsi:type="dcterms:W3CDTF">2016-04-08T10:01:22Z</dcterms:modified>
</cp:coreProperties>
</file>