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81" r:id="rId4"/>
    <p:sldId id="258" r:id="rId5"/>
    <p:sldId id="279" r:id="rId6"/>
    <p:sldId id="272" r:id="rId7"/>
    <p:sldId id="278" r:id="rId8"/>
    <p:sldId id="271" r:id="rId9"/>
    <p:sldId id="277" r:id="rId10"/>
    <p:sldId id="264" r:id="rId11"/>
    <p:sldId id="268" r:id="rId12"/>
    <p:sldId id="267" r:id="rId13"/>
    <p:sldId id="270" r:id="rId14"/>
    <p:sldId id="273" r:id="rId15"/>
    <p:sldId id="274" r:id="rId16"/>
    <p:sldId id="275" r:id="rId17"/>
    <p:sldId id="276" r:id="rId18"/>
    <p:sldId id="280" r:id="rId19"/>
    <p:sldId id="282" r:id="rId20"/>
    <p:sldId id="283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7" d="100"/>
          <a:sy n="77" d="100"/>
        </p:scale>
        <p:origin x="-1164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C2C24-D60A-B94C-BA23-EDF0D602DBD5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F62A1-DFDA-C24D-9BA0-D060C68488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27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C2C24-D60A-B94C-BA23-EDF0D602DBD5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F62A1-DFDA-C24D-9BA0-D060C68488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43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C2C24-D60A-B94C-BA23-EDF0D602DBD5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F62A1-DFDA-C24D-9BA0-D060C68488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832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C2C24-D60A-B94C-BA23-EDF0D602DBD5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F62A1-DFDA-C24D-9BA0-D060C68488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46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C2C24-D60A-B94C-BA23-EDF0D602DBD5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F62A1-DFDA-C24D-9BA0-D060C68488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253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C2C24-D60A-B94C-BA23-EDF0D602DBD5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F62A1-DFDA-C24D-9BA0-D060C68488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827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C2C24-D60A-B94C-BA23-EDF0D602DBD5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F62A1-DFDA-C24D-9BA0-D060C68488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090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C2C24-D60A-B94C-BA23-EDF0D602DBD5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F62A1-DFDA-C24D-9BA0-D060C68488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591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C2C24-D60A-B94C-BA23-EDF0D602DBD5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F62A1-DFDA-C24D-9BA0-D060C68488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281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C2C24-D60A-B94C-BA23-EDF0D602DBD5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F62A1-DFDA-C24D-9BA0-D060C68488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899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C2C24-D60A-B94C-BA23-EDF0D602DBD5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F62A1-DFDA-C24D-9BA0-D060C68488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222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C2C24-D60A-B94C-BA23-EDF0D602DBD5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DF62A1-DFDA-C24D-9BA0-D060C68488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021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b="1" dirty="0" smtClean="0"/>
              <a:t>ÖFKELİ </a:t>
            </a:r>
            <a:br>
              <a:rPr lang="tr-TR" b="1" dirty="0" smtClean="0"/>
            </a:br>
            <a:r>
              <a:rPr lang="tr-TR" b="1" dirty="0" smtClean="0"/>
              <a:t>HASTAYA YAKLAŞIM</a:t>
            </a:r>
            <a:endParaRPr lang="tr-TR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İçerik Yer Tutucusu 4"/>
          <p:cNvPicPr>
            <a:picLocks noGrp="1" noChangeAspect="1"/>
          </p:cNvPicPr>
          <p:nvPr/>
        </p:nvPicPr>
        <p:blipFill>
          <a:blip r:embed="rId2">
            <a:alphaModFix amt="4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0639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pic>
    </p:spTree>
    <p:extLst>
      <p:ext uri="{BB962C8B-B14F-4D97-AF65-F5344CB8AC3E}">
        <p14:creationId xmlns:p14="http://schemas.microsoft.com/office/powerpoint/2010/main" val="2772240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Arial"/>
                <a:cs typeface="Arial"/>
              </a:rPr>
              <a:t>ÖFKE</a:t>
            </a:r>
            <a:endParaRPr lang="en-US" b="1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b="1" i="1" dirty="0" smtClean="0">
                <a:latin typeface="Arial"/>
                <a:cs typeface="Arial"/>
              </a:rPr>
              <a:t>Öfke, doyurulmamış isteklere, istenmeyen sonuçlara ve karşılanmayan beklentilere verilen duygusal tepkidir.</a:t>
            </a:r>
          </a:p>
          <a:p>
            <a:r>
              <a:rPr lang="tr-TR" b="1" i="1" dirty="0" smtClean="0">
                <a:latin typeface="Arial"/>
                <a:cs typeface="Arial"/>
              </a:rPr>
              <a:t>Yani, </a:t>
            </a:r>
            <a:r>
              <a:rPr lang="tr-TR" b="1" i="1" dirty="0">
                <a:latin typeface="Arial"/>
                <a:cs typeface="Arial"/>
              </a:rPr>
              <a:t>genellikle dışa vurulamayan gerçek duyguların birikimi sonucu ortaya çıkan bir </a:t>
            </a:r>
            <a:r>
              <a:rPr lang="tr-TR" b="1" i="1" dirty="0" smtClean="0">
                <a:latin typeface="Arial"/>
                <a:cs typeface="Arial"/>
              </a:rPr>
              <a:t>patlamadır. </a:t>
            </a:r>
          </a:p>
          <a:p>
            <a:r>
              <a:rPr lang="tr-TR" b="1" i="1" dirty="0" smtClean="0">
                <a:latin typeface="Arial"/>
                <a:cs typeface="Arial"/>
              </a:rPr>
              <a:t>Öfke, diğer duygular gibi son derece doğal, evrensel ve uygun biçimde ifade edildiğinde, yapıcı ve kişiler arası iletişimi düzeltici olabilen bir duygudur.</a:t>
            </a:r>
          </a:p>
          <a:p>
            <a:endParaRPr lang="en-US" dirty="0"/>
          </a:p>
        </p:txBody>
      </p:sp>
      <p:pic>
        <p:nvPicPr>
          <p:cNvPr id="4" name="Picture 3" descr="images.jpeg"/>
          <p:cNvPicPr>
            <a:picLocks noChangeAspect="1"/>
          </p:cNvPicPr>
          <p:nvPr/>
        </p:nvPicPr>
        <p:blipFill>
          <a:blip r:embed="rId2">
            <a:alphaModFix amt="4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37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Arial"/>
                <a:cs typeface="Arial"/>
              </a:rPr>
              <a:t>ÖFKE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 smtClean="0">
                <a:latin typeface="Arial"/>
                <a:cs typeface="Arial"/>
              </a:rPr>
              <a:t>Öfke haklı veya haksız, anlamlı ya da yararsız değildir.</a:t>
            </a:r>
          </a:p>
          <a:p>
            <a:pPr marL="0" indent="0">
              <a:buNone/>
            </a:pPr>
            <a:r>
              <a:rPr lang="tr-TR" dirty="0" smtClean="0">
                <a:latin typeface="Arial"/>
                <a:cs typeface="Arial"/>
              </a:rPr>
              <a:t>Öfke sadece vardır. Hissettiğimiz şeydir.</a:t>
            </a:r>
          </a:p>
          <a:p>
            <a:pPr marL="0" indent="0">
              <a:buNone/>
            </a:pPr>
            <a:r>
              <a:rPr lang="tr-TR" dirty="0" smtClean="0">
                <a:latin typeface="Arial"/>
                <a:cs typeface="Arial"/>
              </a:rPr>
              <a:t>Her zaman bir nedeni vardır. İlgi görmeyi hak eder.</a:t>
            </a:r>
          </a:p>
          <a:p>
            <a:pPr marL="0" indent="0">
              <a:buNone/>
            </a:pPr>
            <a:r>
              <a:rPr lang="tr-TR" dirty="0" smtClean="0">
                <a:latin typeface="Arial"/>
                <a:cs typeface="Arial"/>
              </a:rPr>
              <a:t>Öfke duymaya ve onu yaşamaya ait tabuları yıkmalıyız.</a:t>
            </a:r>
            <a:endParaRPr lang="tr-TR" dirty="0">
              <a:latin typeface="Arial"/>
              <a:cs typeface="Arial"/>
            </a:endParaRPr>
          </a:p>
        </p:txBody>
      </p:sp>
      <p:pic>
        <p:nvPicPr>
          <p:cNvPr id="4" name="Picture 3" descr="esler-arasi-ofke-300x155.jpg"/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09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/>
            </a:r>
            <a:br>
              <a:rPr lang="tr-TR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</a:br>
            <a:r>
              <a:rPr lang="tr-TR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ÖFKENİN NEDENLERİ </a:t>
            </a:r>
            <a:r>
              <a:rPr lang="tr-T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/>
            </a:r>
            <a:br>
              <a:rPr lang="tr-T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Calibri" charset="0"/>
              <a:buNone/>
              <a:defRPr/>
            </a:pPr>
            <a:r>
              <a:rPr lang="tr-TR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.</a:t>
            </a:r>
            <a:r>
              <a:rPr lang="tr-TR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Bireysel tehdit hissetme,</a:t>
            </a:r>
          </a:p>
          <a:p>
            <a:pPr marL="0" indent="0">
              <a:buFont typeface="Calibri" charset="0"/>
              <a:buNone/>
              <a:defRPr/>
            </a:pPr>
            <a:r>
              <a:rPr lang="tr-TR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.Kırgınlık</a:t>
            </a:r>
            <a:r>
              <a:rPr lang="tr-TR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,</a:t>
            </a:r>
          </a:p>
          <a:p>
            <a:pPr marL="0" indent="0">
              <a:buFont typeface="Calibri" charset="0"/>
              <a:buNone/>
              <a:defRPr/>
            </a:pPr>
            <a:r>
              <a:rPr lang="tr-TR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.</a:t>
            </a:r>
            <a:r>
              <a:rPr lang="tr-TR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Engellenmişlik</a:t>
            </a:r>
            <a:r>
              <a:rPr lang="tr-TR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,</a:t>
            </a:r>
          </a:p>
          <a:p>
            <a:pPr marL="0" indent="0">
              <a:buFont typeface="Calibri" charset="0"/>
              <a:buNone/>
              <a:defRPr/>
            </a:pPr>
            <a:r>
              <a:rPr lang="tr-TR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.</a:t>
            </a:r>
            <a:r>
              <a:rPr lang="tr-TR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Anksiyete</a:t>
            </a:r>
            <a:r>
              <a:rPr lang="tr-TR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tr-TR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( kaygı-endişe ),</a:t>
            </a:r>
          </a:p>
          <a:p>
            <a:pPr marL="0" indent="0">
              <a:buFont typeface="Calibri" charset="0"/>
              <a:buNone/>
              <a:defRPr/>
            </a:pPr>
            <a:r>
              <a:rPr lang="tr-TR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.Kızgınlık</a:t>
            </a:r>
            <a:r>
              <a:rPr lang="tr-TR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,</a:t>
            </a:r>
          </a:p>
          <a:p>
            <a:pPr marL="0" indent="0">
              <a:buFont typeface="Calibri" charset="0"/>
              <a:buNone/>
              <a:defRPr/>
            </a:pPr>
            <a:r>
              <a:rPr lang="tr-TR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.Kendine </a:t>
            </a:r>
            <a:r>
              <a:rPr lang="tr-TR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saygısında azalma,</a:t>
            </a:r>
          </a:p>
          <a:p>
            <a:endParaRPr lang="en-US" dirty="0"/>
          </a:p>
        </p:txBody>
      </p:sp>
      <p:pic>
        <p:nvPicPr>
          <p:cNvPr id="4" name="Picture 3" descr="öfke.jpg"/>
          <p:cNvPicPr>
            <a:picLocks noChangeAspect="1"/>
          </p:cNvPicPr>
          <p:nvPr/>
        </p:nvPicPr>
        <p:blipFill>
          <a:blip r:embed="rId2">
            <a:alphaModFix am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50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/>
            </a:r>
            <a:br>
              <a:rPr lang="tr-TR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</a:br>
            <a:r>
              <a:rPr lang="tr-TR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Öfke karşısında iletişimi bozan tepki ;</a:t>
            </a:r>
            <a:r>
              <a:rPr lang="tr-TR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/>
            </a:r>
            <a:br>
              <a:rPr lang="tr-TR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</a:b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Font typeface="Calibri" charset="0"/>
              <a:buNone/>
              <a:defRPr/>
            </a:pPr>
            <a:r>
              <a:rPr lang="tr-TR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.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Öfkelendiren kişiye hesap sorma,</a:t>
            </a:r>
          </a:p>
          <a:p>
            <a:pPr marL="0" indent="0">
              <a:buFont typeface="Calibri" charset="0"/>
              <a:buNone/>
              <a:defRPr/>
            </a:pP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. Haddini bildirme,</a:t>
            </a:r>
          </a:p>
          <a:p>
            <a:pPr marL="0" indent="0">
              <a:buFont typeface="Calibri" charset="0"/>
              <a:buNone/>
              <a:defRPr/>
            </a:pP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. Ders verme,</a:t>
            </a:r>
          </a:p>
          <a:p>
            <a:pPr marL="0" indent="0">
              <a:buFont typeface="Calibri" charset="0"/>
              <a:buNone/>
              <a:defRPr/>
            </a:pP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. Savunma.</a:t>
            </a:r>
            <a:endParaRPr lang="tr-TR" dirty="0">
              <a:solidFill>
                <a:srgbClr val="00000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Arial" charset="0"/>
              <a:cs typeface="Arial" charset="0"/>
            </a:endParaRPr>
          </a:p>
          <a:p>
            <a:pPr marL="0" indent="0">
              <a:buFont typeface="Calibri" charset="0"/>
              <a:buNone/>
              <a:defRPr/>
            </a:pPr>
            <a:endParaRPr lang="tr-TR" dirty="0">
              <a:solidFill>
                <a:srgbClr val="00000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Arial" charset="0"/>
              <a:cs typeface="Arial" charset="0"/>
            </a:endParaRPr>
          </a:p>
          <a:p>
            <a:pPr marL="0" indent="0">
              <a:buFont typeface="Calibri" charset="0"/>
              <a:buNone/>
              <a:defRPr/>
            </a:pP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Öfke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, insanlar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arasındaki sürtüşme ve çatışmaları alevlendirir.</a:t>
            </a:r>
          </a:p>
          <a:p>
            <a:endParaRPr lang="en-US" dirty="0"/>
          </a:p>
        </p:txBody>
      </p:sp>
      <p:pic>
        <p:nvPicPr>
          <p:cNvPr id="4" name="Picture 3" descr="images-1.jpeg"/>
          <p:cNvPicPr>
            <a:picLocks noChangeAspect="1"/>
          </p:cNvPicPr>
          <p:nvPr/>
        </p:nvPicPr>
        <p:blipFill>
          <a:blip r:embed="rId2">
            <a:alphaModFix am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548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5619" y="944864"/>
            <a:ext cx="8229600" cy="5181300"/>
          </a:xfrm>
        </p:spPr>
        <p:txBody>
          <a:bodyPr/>
          <a:lstStyle/>
          <a:p>
            <a:pPr marL="0" indent="0">
              <a:buFont typeface="Calibri" charset="0"/>
              <a:buNone/>
              <a:defRPr/>
            </a:pPr>
            <a:r>
              <a:rPr lang="tr-TR" b="1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Hastalar genellikle öfkeli olduklarını söylemezler</a:t>
            </a:r>
            <a:r>
              <a:rPr lang="tr-TR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.</a:t>
            </a:r>
          </a:p>
          <a:p>
            <a:pPr>
              <a:defRPr/>
            </a:pPr>
            <a:endParaRPr lang="tr-TR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tr-TR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Ses tonu</a:t>
            </a:r>
            <a:endParaRPr lang="tr-TR" b="1" i="1" dirty="0">
              <a:solidFill>
                <a:srgbClr val="00000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tr-TR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Ajite </a:t>
            </a:r>
            <a:r>
              <a:rPr lang="tr-TR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davranışları</a:t>
            </a:r>
          </a:p>
          <a:p>
            <a:pPr marL="0" indent="0">
              <a:buFont typeface="Calibri" charset="0"/>
              <a:buNone/>
              <a:defRPr/>
            </a:pPr>
            <a:endParaRPr lang="tr-TR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Arial" charset="0"/>
              <a:cs typeface="Arial" charset="0"/>
            </a:endParaRPr>
          </a:p>
          <a:p>
            <a:pPr marL="0" indent="0">
              <a:buFont typeface="Calibri" charset="0"/>
              <a:buNone/>
              <a:defRPr/>
            </a:pPr>
            <a:r>
              <a:rPr lang="tr-TR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Hastanın </a:t>
            </a:r>
            <a:r>
              <a:rPr lang="tr-TR" b="1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öfkeli olduğunu gösterebilir.</a:t>
            </a: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2" name="Picture 1" descr="338964-3-4-7b2c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257" y="1579935"/>
            <a:ext cx="4791743" cy="288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1212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>
                <a:latin typeface="Arial"/>
                <a:cs typeface="Arial"/>
              </a:rPr>
              <a:t>Öfkeli Bireye Yaklaşım</a:t>
            </a:r>
            <a:br>
              <a:rPr lang="tr-TR" b="1" dirty="0">
                <a:latin typeface="Arial"/>
                <a:cs typeface="Arial"/>
              </a:rPr>
            </a:br>
            <a:endParaRPr lang="en-US" b="1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tr-TR" dirty="0">
                <a:latin typeface="Arial"/>
                <a:cs typeface="Arial"/>
              </a:rPr>
              <a:t>Öfkeli olan bireyin üzerine gitmek öfkeyi arttırır. </a:t>
            </a:r>
          </a:p>
          <a:p>
            <a:pPr lvl="0"/>
            <a:r>
              <a:rPr lang="tr-TR" dirty="0">
                <a:latin typeface="Arial"/>
                <a:cs typeface="Arial"/>
              </a:rPr>
              <a:t>Öfkeli birey karşısında sakin olunmalı. </a:t>
            </a:r>
          </a:p>
          <a:p>
            <a:pPr lvl="0"/>
            <a:r>
              <a:rPr lang="tr-TR" dirty="0">
                <a:latin typeface="Arial"/>
                <a:cs typeface="Arial"/>
              </a:rPr>
              <a:t>Kişinin öfkelendiği duygularını ifade etmesi sağlanmalı.</a:t>
            </a:r>
          </a:p>
          <a:p>
            <a:pPr marL="0" indent="0">
              <a:buNone/>
            </a:pPr>
            <a:r>
              <a:rPr lang="tr-TR" dirty="0">
                <a:latin typeface="Arial"/>
                <a:cs typeface="Arial"/>
              </a:rPr>
              <a:t>Öfke, kontrolü sağlanamadığında bireyi </a:t>
            </a:r>
            <a:r>
              <a:rPr lang="tr-TR" u="sng" dirty="0">
                <a:latin typeface="Arial"/>
                <a:cs typeface="Arial"/>
              </a:rPr>
              <a:t>sözel</a:t>
            </a:r>
            <a:r>
              <a:rPr lang="tr-TR" dirty="0">
                <a:latin typeface="Arial"/>
                <a:cs typeface="Arial"/>
              </a:rPr>
              <a:t> ve </a:t>
            </a:r>
            <a:r>
              <a:rPr lang="tr-TR" u="sng" dirty="0">
                <a:latin typeface="Arial"/>
                <a:cs typeface="Arial"/>
              </a:rPr>
              <a:t>fiziksel </a:t>
            </a:r>
            <a:r>
              <a:rPr lang="tr-TR" dirty="0">
                <a:latin typeface="Arial"/>
                <a:cs typeface="Arial"/>
              </a:rPr>
              <a:t>saldırılara açık hale getirebilir ve kişinin benlik seviyesinin önemli ölçüde düşmesi ile sonuçlanabilir.</a:t>
            </a:r>
          </a:p>
          <a:p>
            <a:endParaRPr lang="en-US" dirty="0"/>
          </a:p>
        </p:txBody>
      </p:sp>
      <p:pic>
        <p:nvPicPr>
          <p:cNvPr id="4" name="Picture 3" descr="angry-mom-and-boy.png"/>
          <p:cNvPicPr>
            <a:picLocks noChangeAspect="1"/>
          </p:cNvPicPr>
          <p:nvPr/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6026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>
                <a:latin typeface="Arial"/>
                <a:cs typeface="Arial"/>
              </a:rPr>
              <a:t>Saldırganlık</a:t>
            </a:r>
            <a:r>
              <a:rPr lang="tr-TR" dirty="0">
                <a:latin typeface="Arial"/>
                <a:cs typeface="Arial"/>
              </a:rPr>
              <a:t> 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dirty="0">
                <a:solidFill>
                  <a:srgbClr val="000000"/>
                </a:solidFill>
                <a:latin typeface="Arial"/>
                <a:cs typeface="Arial"/>
              </a:rPr>
              <a:t>Öfke kişinin kendisini ifade etmesini sağlayan normal bir duygudur.</a:t>
            </a:r>
          </a:p>
          <a:p>
            <a:r>
              <a:rPr lang="tr-TR" dirty="0">
                <a:solidFill>
                  <a:srgbClr val="000000"/>
                </a:solidFill>
                <a:latin typeface="Arial"/>
                <a:cs typeface="Arial"/>
              </a:rPr>
              <a:t>Anormal durum öfkenin ifade </a:t>
            </a:r>
            <a:r>
              <a:rPr lang="tr-TR" dirty="0" smtClean="0">
                <a:solidFill>
                  <a:srgbClr val="000000"/>
                </a:solidFill>
                <a:latin typeface="Arial"/>
                <a:cs typeface="Arial"/>
              </a:rPr>
              <a:t>edilme şekli </a:t>
            </a:r>
            <a:r>
              <a:rPr lang="tr-TR" dirty="0">
                <a:solidFill>
                  <a:srgbClr val="000000"/>
                </a:solidFill>
                <a:latin typeface="Arial"/>
                <a:cs typeface="Arial"/>
              </a:rPr>
              <a:t>ile ilgilidir</a:t>
            </a:r>
            <a:r>
              <a:rPr lang="tr-TR" dirty="0" smtClean="0">
                <a:solidFill>
                  <a:srgbClr val="000000"/>
                </a:solidFill>
                <a:latin typeface="Arial"/>
                <a:cs typeface="Arial"/>
              </a:rPr>
              <a:t>.</a:t>
            </a:r>
            <a:endParaRPr lang="tr-TR" dirty="0" smtClean="0"/>
          </a:p>
          <a:p>
            <a:r>
              <a:rPr lang="tr-TR" dirty="0" smtClean="0"/>
              <a:t>Öfkenin </a:t>
            </a:r>
            <a:r>
              <a:rPr lang="tr-TR" dirty="0"/>
              <a:t>davranışa dönüşmüş </a:t>
            </a:r>
            <a:r>
              <a:rPr lang="tr-TR" dirty="0" smtClean="0"/>
              <a:t>halidir.</a:t>
            </a:r>
          </a:p>
          <a:p>
            <a:r>
              <a:rPr lang="tr-TR" dirty="0" smtClean="0"/>
              <a:t>Öfke </a:t>
            </a:r>
            <a:r>
              <a:rPr lang="tr-TR" dirty="0"/>
              <a:t>ve düşmanlık </a:t>
            </a:r>
            <a:r>
              <a:rPr lang="tr-TR" dirty="0" smtClean="0"/>
              <a:t>duygusal bir durumdur.,</a:t>
            </a:r>
            <a:endParaRPr lang="tr-TR" dirty="0"/>
          </a:p>
          <a:p>
            <a:r>
              <a:rPr lang="tr-TR" dirty="0" smtClean="0"/>
              <a:t>Saldırganlık </a:t>
            </a:r>
            <a:r>
              <a:rPr lang="tr-TR" dirty="0"/>
              <a:t>başka kişilere ya da objelere yönelik yıkıcı, cezalandırıcı </a:t>
            </a:r>
            <a:r>
              <a:rPr lang="tr-TR" dirty="0" smtClean="0"/>
              <a:t>davranış biçimidir.</a:t>
            </a:r>
            <a:endParaRPr lang="tr-TR" dirty="0"/>
          </a:p>
          <a:p>
            <a:endParaRPr lang="en-US" dirty="0"/>
          </a:p>
        </p:txBody>
      </p:sp>
      <p:pic>
        <p:nvPicPr>
          <p:cNvPr id="4" name="Picture 3" descr="how_to_deal_with_your_anger.jpg"/>
          <p:cNvPicPr>
            <a:picLocks noChangeAspect="1"/>
          </p:cNvPicPr>
          <p:nvPr/>
        </p:nvPicPr>
        <p:blipFill>
          <a:blip r:embed="rId2">
            <a:alphaModFix am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21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latin typeface="Arial"/>
                <a:cs typeface="Arial"/>
              </a:rPr>
              <a:t>Özdenetim</a:t>
            </a:r>
            <a:endParaRPr lang="tr-TR" b="1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/>
                <a:cs typeface="Arial"/>
              </a:rPr>
              <a:t>S</a:t>
            </a:r>
            <a:r>
              <a:rPr lang="en-US" dirty="0" smtClean="0">
                <a:latin typeface="Arial"/>
                <a:cs typeface="Arial"/>
              </a:rPr>
              <a:t>aldırganlığa </a:t>
            </a:r>
            <a:r>
              <a:rPr lang="tr-TR" dirty="0">
                <a:latin typeface="Arial"/>
                <a:cs typeface="Arial"/>
              </a:rPr>
              <a:t>engel olan </a:t>
            </a:r>
            <a:r>
              <a:rPr lang="tr-TR" dirty="0" smtClean="0">
                <a:latin typeface="Arial"/>
                <a:cs typeface="Arial"/>
              </a:rPr>
              <a:t>özdenetimdir.</a:t>
            </a:r>
          </a:p>
          <a:p>
            <a:r>
              <a:rPr lang="tr-TR" dirty="0">
                <a:latin typeface="Arial"/>
                <a:cs typeface="Arial"/>
              </a:rPr>
              <a:t>P</a:t>
            </a:r>
            <a:r>
              <a:rPr lang="tr-TR" dirty="0" smtClean="0">
                <a:latin typeface="Arial"/>
                <a:cs typeface="Arial"/>
              </a:rPr>
              <a:t>iyano </a:t>
            </a:r>
            <a:r>
              <a:rPr lang="tr-TR" dirty="0">
                <a:latin typeface="Arial"/>
                <a:cs typeface="Arial"/>
              </a:rPr>
              <a:t>egzersizleri gibi özdenetimin de egzersiz yoluyla güçlendirilebileceği fikri kabul görmeye başlandı </a:t>
            </a:r>
            <a:r>
              <a:rPr lang="tr-TR" dirty="0" smtClean="0">
                <a:latin typeface="Arial"/>
                <a:cs typeface="Arial"/>
              </a:rPr>
              <a:t>.</a:t>
            </a:r>
          </a:p>
        </p:txBody>
      </p:sp>
      <p:pic>
        <p:nvPicPr>
          <p:cNvPr id="4" name="Picture 3" descr="images-1.jpeg"/>
          <p:cNvPicPr>
            <a:picLocks noChangeAspect="1"/>
          </p:cNvPicPr>
          <p:nvPr/>
        </p:nvPicPr>
        <p:blipFill>
          <a:blip r:embed="rId2">
            <a:alphaModFix am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9659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latin typeface="Arial"/>
                <a:cs typeface="Arial"/>
              </a:rPr>
              <a:t>Sağlık Çalışanları ve Öfke</a:t>
            </a:r>
            <a:endParaRPr lang="tr-TR" b="1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tr-TR" dirty="0">
                <a:latin typeface="Arial"/>
                <a:cs typeface="Arial"/>
              </a:rPr>
              <a:t>Toplumun </a:t>
            </a:r>
            <a:r>
              <a:rPr lang="tr-TR" dirty="0" smtClean="0">
                <a:latin typeface="Arial"/>
                <a:cs typeface="Arial"/>
              </a:rPr>
              <a:t>sağlık çalışanlarına </a:t>
            </a:r>
            <a:r>
              <a:rPr lang="tr-TR" dirty="0">
                <a:latin typeface="Arial"/>
                <a:cs typeface="Arial"/>
              </a:rPr>
              <a:t>karşı farklı davranmasının en önemli nedeni, belki de </a:t>
            </a:r>
            <a:r>
              <a:rPr lang="tr-TR" dirty="0" smtClean="0">
                <a:latin typeface="Arial"/>
                <a:cs typeface="Arial"/>
              </a:rPr>
              <a:t>sağlık çalışanlarının</a:t>
            </a:r>
            <a:r>
              <a:rPr lang="tr-TR" dirty="0">
                <a:latin typeface="Arial"/>
                <a:cs typeface="Arial"/>
              </a:rPr>
              <a:t> </a:t>
            </a:r>
            <a:r>
              <a:rPr lang="tr-TR" dirty="0" smtClean="0">
                <a:latin typeface="Arial"/>
                <a:cs typeface="Arial"/>
              </a:rPr>
              <a:t>bedene </a:t>
            </a:r>
            <a:r>
              <a:rPr lang="tr-TR" dirty="0">
                <a:latin typeface="Arial"/>
                <a:cs typeface="Arial"/>
              </a:rPr>
              <a:t>müdahale güç ve </a:t>
            </a:r>
            <a:r>
              <a:rPr lang="tr-TR" dirty="0" smtClean="0">
                <a:latin typeface="Arial"/>
                <a:cs typeface="Arial"/>
              </a:rPr>
              <a:t>yetkileridir</a:t>
            </a:r>
            <a:r>
              <a:rPr lang="tr-TR" dirty="0">
                <a:latin typeface="Arial"/>
                <a:cs typeface="Arial"/>
              </a:rPr>
              <a:t>. </a:t>
            </a:r>
            <a:endParaRPr lang="tr-TR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tr-TR" dirty="0" smtClean="0">
                <a:latin typeface="Arial"/>
                <a:cs typeface="Arial"/>
              </a:rPr>
              <a:t>İnsanlar</a:t>
            </a:r>
            <a:r>
              <a:rPr lang="tr-TR" dirty="0">
                <a:latin typeface="Arial"/>
                <a:cs typeface="Arial"/>
              </a:rPr>
              <a:t>, </a:t>
            </a:r>
            <a:r>
              <a:rPr lang="tr-TR" dirty="0" smtClean="0">
                <a:latin typeface="Arial"/>
                <a:cs typeface="Arial"/>
              </a:rPr>
              <a:t>sağlık çalışanlarının </a:t>
            </a:r>
            <a:r>
              <a:rPr lang="tr-TR" dirty="0">
                <a:latin typeface="Arial"/>
                <a:cs typeface="Arial"/>
              </a:rPr>
              <a:t>yanına gittiğinde </a:t>
            </a:r>
            <a:r>
              <a:rPr lang="tr-TR" dirty="0" smtClean="0">
                <a:latin typeface="Arial"/>
                <a:cs typeface="Arial"/>
              </a:rPr>
              <a:t>onların </a:t>
            </a:r>
            <a:r>
              <a:rPr lang="tr-TR" dirty="0">
                <a:latin typeface="Arial"/>
                <a:cs typeface="Arial"/>
              </a:rPr>
              <a:t>adeta “teslim ol” çağrısıyla karşılaşırlar</a:t>
            </a:r>
            <a:r>
              <a:rPr lang="tr-TR" dirty="0" smtClean="0">
                <a:latin typeface="Arial"/>
                <a:cs typeface="Arial"/>
              </a:rPr>
              <a:t>.</a:t>
            </a:r>
          </a:p>
          <a:p>
            <a:pPr marL="0" indent="0">
              <a:buNone/>
            </a:pPr>
            <a:r>
              <a:rPr lang="tr-TR" dirty="0" smtClean="0">
                <a:solidFill>
                  <a:srgbClr val="000000"/>
                </a:solidFill>
                <a:latin typeface="Arial"/>
                <a:cs typeface="Arial"/>
              </a:rPr>
              <a:t>Bu nedenle; hasta </a:t>
            </a:r>
            <a:r>
              <a:rPr lang="tr-TR" dirty="0">
                <a:solidFill>
                  <a:srgbClr val="000000"/>
                </a:solidFill>
                <a:latin typeface="Arial"/>
                <a:cs typeface="Arial"/>
              </a:rPr>
              <a:t>olmak bireylerde korku, suçluluk, utanç, keder, üzüntü, kızgınlık ve öfke gibi duygulara yol açabilir.</a:t>
            </a:r>
          </a:p>
          <a:p>
            <a:pPr marL="0" indent="0">
              <a:buNone/>
            </a:pPr>
            <a:r>
              <a:rPr lang="tr-TR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08568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tr-TR" sz="3200" b="1" dirty="0" smtClean="0"/>
              <a:t/>
            </a:r>
            <a:br>
              <a:rPr lang="tr-TR" sz="3200" b="1" dirty="0" smtClean="0"/>
            </a:br>
            <a:r>
              <a:rPr lang="tr-TR" sz="3200" b="1" dirty="0" smtClean="0">
                <a:latin typeface="Arial"/>
                <a:cs typeface="Arial"/>
              </a:rPr>
              <a:t>Hasta ile İletişimde Yaşanan Zorluğun Çalışanlardan Kaynaklı </a:t>
            </a:r>
            <a:br>
              <a:rPr lang="tr-TR" sz="3200" b="1" dirty="0" smtClean="0">
                <a:latin typeface="Arial"/>
                <a:cs typeface="Arial"/>
              </a:rPr>
            </a:br>
            <a:r>
              <a:rPr lang="tr-TR" sz="3200" b="1" dirty="0" smtClean="0">
                <a:latin typeface="Arial"/>
                <a:cs typeface="Arial"/>
              </a:rPr>
              <a:t>Nedenleri </a:t>
            </a:r>
            <a:br>
              <a:rPr lang="tr-TR" sz="3200" b="1" dirty="0" smtClean="0">
                <a:latin typeface="Arial"/>
                <a:cs typeface="Arial"/>
              </a:rPr>
            </a:br>
            <a:endParaRPr lang="tr-TR" sz="3200" b="1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>
                <a:latin typeface="Arial"/>
                <a:cs typeface="Arial"/>
              </a:rPr>
              <a:t>U</a:t>
            </a:r>
            <a:r>
              <a:rPr lang="tr-TR" dirty="0" smtClean="0">
                <a:latin typeface="Arial"/>
                <a:cs typeface="Arial"/>
              </a:rPr>
              <a:t>yumlu hasta beklentisi,</a:t>
            </a:r>
          </a:p>
          <a:p>
            <a:r>
              <a:rPr lang="tr-TR" dirty="0">
                <a:latin typeface="Arial"/>
                <a:cs typeface="Arial"/>
              </a:rPr>
              <a:t>A</a:t>
            </a:r>
            <a:r>
              <a:rPr lang="tr-TR" dirty="0" smtClean="0">
                <a:latin typeface="Arial"/>
                <a:cs typeface="Arial"/>
              </a:rPr>
              <a:t>şırı iş yükü,</a:t>
            </a:r>
          </a:p>
          <a:p>
            <a:r>
              <a:rPr lang="tr-TR" dirty="0">
                <a:latin typeface="Arial"/>
                <a:cs typeface="Arial"/>
              </a:rPr>
              <a:t>İ</a:t>
            </a:r>
            <a:r>
              <a:rPr lang="tr-TR" dirty="0" smtClean="0">
                <a:latin typeface="Arial"/>
                <a:cs typeface="Arial"/>
              </a:rPr>
              <a:t>letişim becerilerinin yetersiz oluşu, </a:t>
            </a:r>
          </a:p>
          <a:p>
            <a:r>
              <a:rPr lang="tr-TR" dirty="0">
                <a:latin typeface="Arial"/>
                <a:cs typeface="Arial"/>
              </a:rPr>
              <a:t>D</a:t>
            </a:r>
            <a:r>
              <a:rPr lang="tr-TR" dirty="0" smtClean="0">
                <a:latin typeface="Arial"/>
                <a:cs typeface="Arial"/>
              </a:rPr>
              <a:t>anışmanlık konusunda bilgi ve beceri eksikliği, </a:t>
            </a:r>
          </a:p>
          <a:p>
            <a:r>
              <a:rPr lang="tr-TR" dirty="0">
                <a:latin typeface="Arial"/>
                <a:cs typeface="Arial"/>
              </a:rPr>
              <a:t>M</a:t>
            </a:r>
            <a:r>
              <a:rPr lang="tr-TR" dirty="0" smtClean="0">
                <a:latin typeface="Arial"/>
                <a:cs typeface="Arial"/>
              </a:rPr>
              <a:t>esleki doyumun olmayışı, </a:t>
            </a:r>
          </a:p>
          <a:p>
            <a:r>
              <a:rPr lang="tr-TR" dirty="0">
                <a:latin typeface="Arial"/>
                <a:cs typeface="Arial"/>
              </a:rPr>
              <a:t>D</a:t>
            </a:r>
            <a:r>
              <a:rPr lang="tr-TR" dirty="0" smtClean="0">
                <a:latin typeface="Arial"/>
                <a:cs typeface="Arial"/>
              </a:rPr>
              <a:t>eneyimsizlik,</a:t>
            </a:r>
          </a:p>
          <a:p>
            <a:r>
              <a:rPr lang="tr-TR" dirty="0">
                <a:latin typeface="Arial"/>
                <a:cs typeface="Arial"/>
              </a:rPr>
              <a:t>S</a:t>
            </a:r>
            <a:r>
              <a:rPr lang="tr-TR" dirty="0" smtClean="0">
                <a:latin typeface="Arial"/>
                <a:cs typeface="Arial"/>
              </a:rPr>
              <a:t>tres yaşamaya yatkın kişilik yapısı, </a:t>
            </a:r>
          </a:p>
          <a:p>
            <a:r>
              <a:rPr lang="tr-TR" dirty="0">
                <a:latin typeface="Arial"/>
                <a:cs typeface="Arial"/>
              </a:rPr>
              <a:t>H</a:t>
            </a:r>
            <a:r>
              <a:rPr lang="tr-TR" dirty="0" smtClean="0">
                <a:latin typeface="Arial"/>
                <a:cs typeface="Arial"/>
              </a:rPr>
              <a:t>astanın yakınmalarındaki belirsizlik.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40349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>
                <a:latin typeface="Arial"/>
                <a:cs typeface="Arial"/>
              </a:rPr>
              <a:t>Öfke duygusunun hastadan kaynaklanan nedenleri</a:t>
            </a:r>
            <a:r>
              <a:rPr lang="tr-TR" dirty="0" smtClean="0">
                <a:latin typeface="Arial"/>
                <a:cs typeface="Arial"/>
              </a:rPr>
              <a:t> </a:t>
            </a:r>
            <a:endParaRPr lang="tr-TR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r-TR" dirty="0">
                <a:latin typeface="Arial"/>
                <a:cs typeface="Arial"/>
              </a:rPr>
              <a:t>Planlanmış ya da yapılmakta olan bir eylemin kesintiye uğraması olarak tanımlanan engellenme durumlarında,</a:t>
            </a:r>
          </a:p>
          <a:p>
            <a:r>
              <a:rPr lang="tr-TR" dirty="0">
                <a:latin typeface="Arial"/>
                <a:cs typeface="Arial"/>
              </a:rPr>
              <a:t>Rahatsız edici ve hoş olmayan bir uyaranın olması</a:t>
            </a:r>
          </a:p>
          <a:p>
            <a:r>
              <a:rPr lang="tr-TR" dirty="0">
                <a:latin typeface="Arial"/>
                <a:cs typeface="Arial"/>
              </a:rPr>
              <a:t>Öfkeyi ve memnuniyetsizliği model alma, öğrenme</a:t>
            </a:r>
          </a:p>
          <a:p>
            <a:r>
              <a:rPr lang="tr-TR" dirty="0">
                <a:latin typeface="Arial"/>
                <a:cs typeface="Arial"/>
              </a:rPr>
              <a:t>Kişisel haklara ve benliğe saygı gösterilmemesi,</a:t>
            </a:r>
          </a:p>
          <a:p>
            <a:r>
              <a:rPr lang="tr-TR" dirty="0">
                <a:latin typeface="Arial"/>
                <a:cs typeface="Arial"/>
              </a:rPr>
              <a:t>Kabul edilen sosyal normların ihlal edilmesi durumlarında ortaya çıkabilir.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63880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>
              <a:lnSpc>
                <a:spcPct val="80000"/>
              </a:lnSpc>
              <a:defRPr/>
            </a:pPr>
            <a:r>
              <a:rPr lang="tr-TR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/>
            </a:r>
            <a:br>
              <a:rPr lang="tr-TR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</a:br>
            <a:r>
              <a:rPr lang="tr-TR" sz="31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Öfke  </a:t>
            </a:r>
            <a:r>
              <a:rPr lang="tr-TR" sz="3100" b="1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Yaşayan  Hastalarla  </a:t>
            </a:r>
            <a:r>
              <a:rPr lang="tr-TR" sz="31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İletişim Kurarken, Sağlık  </a:t>
            </a:r>
            <a:r>
              <a:rPr lang="tr-TR" sz="3100" b="1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Personelinin  Dikkat  Etmesi  Gereken  Konular </a:t>
            </a:r>
            <a:br>
              <a:rPr lang="tr-TR" sz="3100" b="1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</a:br>
            <a:endParaRPr lang="en-US" sz="3100" dirty="0">
              <a:solidFill>
                <a:srgbClr val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304828"/>
          </a:xfrm>
        </p:spPr>
        <p:txBody>
          <a:bodyPr>
            <a:normAutofit fontScale="55000" lnSpcReduction="20000"/>
          </a:bodyPr>
          <a:lstStyle/>
          <a:p>
            <a:pPr marL="0" indent="0">
              <a:buFont typeface="Calibri" charset="0"/>
              <a:buNone/>
              <a:defRPr/>
            </a:pPr>
            <a:r>
              <a:rPr lang="tr-TR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Sağlık  </a:t>
            </a:r>
            <a:r>
              <a:rPr lang="tr-TR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Personeli ; </a:t>
            </a:r>
            <a:endParaRPr lang="tr-TR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Arial" charset="0"/>
              <a:cs typeface="Arial" charset="0"/>
            </a:endParaRPr>
          </a:p>
          <a:p>
            <a:pPr marL="0" indent="0">
              <a:buFont typeface="Calibri" charset="0"/>
              <a:buNone/>
              <a:defRPr/>
            </a:pPr>
            <a:r>
              <a:rPr lang="tr-TR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 </a:t>
            </a:r>
            <a:endParaRPr lang="tr-TR" b="1" i="1" dirty="0">
              <a:solidFill>
                <a:srgbClr val="00000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tr-TR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Kendi duygularını kontrol altına almalı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,</a:t>
            </a:r>
          </a:p>
          <a:p>
            <a:pPr>
              <a:defRPr/>
            </a:pP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Sakin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konuşmalı, gerekirse odadan çıkıp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, daha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sonra tekrar 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gelmeli</a:t>
            </a:r>
            <a:endParaRPr lang="tr-TR" dirty="0">
              <a:solidFill>
                <a:srgbClr val="00000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Hastanın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davranışlarını ve beden dilini gözlemlemeli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,</a:t>
            </a:r>
          </a:p>
          <a:p>
            <a:pPr>
              <a:defRPr/>
            </a:pP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Hastanın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duygularını göstermesine 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fırsat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vermeli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,</a:t>
            </a:r>
          </a:p>
          <a:p>
            <a:pPr>
              <a:defRPr/>
            </a:pP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Hastanın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öfke kaynağı araştırılmalı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,</a:t>
            </a:r>
          </a:p>
          <a:p>
            <a:pPr>
              <a:defRPr/>
            </a:pP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Hastaya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bağırılmamalı, onunla kavga edilmemeli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,</a:t>
            </a:r>
          </a:p>
          <a:p>
            <a:pPr>
              <a:defRPr/>
            </a:pP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Hasata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çok öfkeli ise, uzak 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durulmalıdır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( fiziksel bir saldırı olabilir )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,</a:t>
            </a:r>
          </a:p>
          <a:p>
            <a:pPr>
              <a:defRPr/>
            </a:pP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Hastanın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söyledikleri, sabırla dinlenmelidir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,</a:t>
            </a:r>
          </a:p>
          <a:p>
            <a:pPr>
              <a:defRPr/>
            </a:pP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Hasta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zarar verici davranışlarda 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bulunuyorsa, güvenli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bir alana geçilmelidir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,</a:t>
            </a:r>
          </a:p>
          <a:p>
            <a:pPr>
              <a:defRPr/>
            </a:pP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Hasta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için zaman ayrılmalı, sabırla dinlemelidir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,</a:t>
            </a:r>
          </a:p>
          <a:p>
            <a:pPr>
              <a:defRPr/>
            </a:pP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Öfkeli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davranışlarından dolayı, 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yargılamamalı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, öfkesini arttıracak küçümseyen tavır ve ifadelerden kaçınılmalıdır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,</a:t>
            </a:r>
          </a:p>
          <a:p>
            <a:pPr>
              <a:defRPr/>
            </a:pP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Yapılması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gereken tıbbi uygulamalarda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, eğer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beklemesi gerekiyorsa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, bunun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nedeni 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açıklanmalıdır,</a:t>
            </a:r>
          </a:p>
          <a:p>
            <a:pPr>
              <a:defRPr/>
            </a:pP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Hasta yakınları, hastanın öfkesinin artmasına 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neden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oluyorsa</a:t>
            </a:r>
            <a:r>
              <a:rPr lang="tr-T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, bulunduğu </a:t>
            </a:r>
            <a:r>
              <a:rPr lang="tr-TR" dirty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cs typeface="Arial" charset="0"/>
              </a:rPr>
              <a:t>ortamdan uzaklaştırmalıdır.</a:t>
            </a:r>
          </a:p>
          <a:p>
            <a:pPr>
              <a:defRPr/>
            </a:pPr>
            <a:endParaRPr lang="tr-TR" b="1" i="1" dirty="0">
              <a:solidFill>
                <a:schemeClr val="tx2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Arial" charset="0"/>
              <a:cs typeface="Arial" charset="0"/>
            </a:endParaRPr>
          </a:p>
          <a:p>
            <a:pPr>
              <a:defRPr/>
            </a:pPr>
            <a:endParaRPr lang="tr-TR" b="1" i="1" dirty="0">
              <a:solidFill>
                <a:schemeClr val="tx2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Arial" charset="0"/>
              <a:cs typeface="Arial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12021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>
                <a:latin typeface="Arial"/>
                <a:cs typeface="Arial"/>
              </a:rPr>
              <a:t>Öfke kontrol yöntemleri</a:t>
            </a:r>
            <a:br>
              <a:rPr lang="tr-TR" b="1" dirty="0">
                <a:latin typeface="Arial"/>
                <a:cs typeface="Arial"/>
              </a:rPr>
            </a:br>
            <a:endParaRPr lang="en-US" b="1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89923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rabicParenR"/>
            </a:pPr>
            <a:r>
              <a:rPr lang="tr-TR" b="1" dirty="0" smtClean="0">
                <a:latin typeface="Arial"/>
                <a:cs typeface="Arial"/>
              </a:rPr>
              <a:t>Rahatlama ve farkındalık oluşturma </a:t>
            </a:r>
          </a:p>
          <a:p>
            <a:pPr marL="0" indent="0">
              <a:buNone/>
            </a:pPr>
            <a:r>
              <a:rPr lang="tr-TR" dirty="0" smtClean="0">
                <a:latin typeface="Arial"/>
                <a:cs typeface="Arial"/>
              </a:rPr>
              <a:t>Diyagram solunumu, hayal etme, telkin sözcükleri ve egzersiz</a:t>
            </a:r>
          </a:p>
          <a:p>
            <a:pPr marL="0" indent="0">
              <a:buNone/>
            </a:pPr>
            <a:r>
              <a:rPr lang="tr-TR" b="1" dirty="0" smtClean="0">
                <a:latin typeface="Arial"/>
                <a:cs typeface="Arial"/>
              </a:rPr>
              <a:t>2) Bilişsel yapılandırma</a:t>
            </a:r>
          </a:p>
          <a:p>
            <a:pPr marL="0" indent="0">
              <a:buNone/>
            </a:pPr>
            <a:r>
              <a:rPr lang="tr-TR" dirty="0" smtClean="0">
                <a:latin typeface="Arial"/>
                <a:cs typeface="Arial"/>
              </a:rPr>
              <a:t>İnsanlar öfkeli olduğu zaman düşünceler abartılır ve dramatik bir hal alır. Bu duyguların yerini daha rasyonel duyguların alması için gayret edin.</a:t>
            </a:r>
          </a:p>
          <a:p>
            <a:pPr marL="0" indent="0">
              <a:buNone/>
            </a:pPr>
            <a:r>
              <a:rPr lang="tr-TR" dirty="0" smtClean="0">
                <a:latin typeface="Arial"/>
                <a:cs typeface="Arial"/>
              </a:rPr>
              <a:t>Öfkenin çözüm üretmeyeceği ve kendinizi rahatlatmayacağı  unutulmamalıdır.</a:t>
            </a:r>
          </a:p>
          <a:p>
            <a:pPr marL="0" indent="0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004247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>
                <a:latin typeface="Arial"/>
                <a:cs typeface="Arial"/>
              </a:rPr>
              <a:t>Öfke kontrol yöntemleri</a:t>
            </a:r>
            <a:br>
              <a:rPr lang="tr-TR" b="1" dirty="0">
                <a:latin typeface="Arial"/>
                <a:cs typeface="Arial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tr-TR" b="1" dirty="0">
                <a:latin typeface="Arial"/>
                <a:cs typeface="Arial"/>
              </a:rPr>
              <a:t>3) Sorun yaratmayın; </a:t>
            </a:r>
            <a:r>
              <a:rPr lang="tr-TR" b="1" dirty="0" smtClean="0">
                <a:latin typeface="Arial"/>
                <a:cs typeface="Arial"/>
              </a:rPr>
              <a:t>sorunla </a:t>
            </a:r>
            <a:r>
              <a:rPr lang="tr-TR" b="1" dirty="0" err="1" smtClean="0">
                <a:latin typeface="Arial"/>
                <a:cs typeface="Arial"/>
              </a:rPr>
              <a:t>başedin</a:t>
            </a:r>
            <a:endParaRPr lang="tr-TR" b="1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tr-TR" dirty="0">
                <a:latin typeface="Arial"/>
                <a:cs typeface="Arial"/>
              </a:rPr>
              <a:t>Ç</a:t>
            </a:r>
            <a:r>
              <a:rPr lang="tr-TR" dirty="0" smtClean="0">
                <a:latin typeface="Arial"/>
                <a:cs typeface="Arial"/>
              </a:rPr>
              <a:t>özüme </a:t>
            </a:r>
            <a:r>
              <a:rPr lang="tr-TR" dirty="0">
                <a:latin typeface="Arial"/>
                <a:cs typeface="Arial"/>
              </a:rPr>
              <a:t>odaklanmak yerine, sorun ile nasıl baş edeceğimiz ve en az zararı görecek şekilde nasıl bir strateji belirlememiz </a:t>
            </a:r>
            <a:r>
              <a:rPr lang="tr-TR" dirty="0" smtClean="0">
                <a:latin typeface="Arial"/>
                <a:cs typeface="Arial"/>
              </a:rPr>
              <a:t>gerekebilir. </a:t>
            </a:r>
            <a:r>
              <a:rPr lang="tr-TR" dirty="0">
                <a:latin typeface="Arial"/>
                <a:cs typeface="Arial"/>
              </a:rPr>
              <a:t>Böylece sorun çözülmemiş olsa bile daha sabırlı olmayı öğrenebilirsiniz. </a:t>
            </a:r>
            <a:endParaRPr lang="tr-TR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tr-TR" b="1" dirty="0">
                <a:latin typeface="Arial"/>
                <a:cs typeface="Arial"/>
              </a:rPr>
              <a:t>4) Soğukkanlı ve sakin bir iletişim kurun</a:t>
            </a:r>
          </a:p>
          <a:p>
            <a:pPr marL="0" indent="0">
              <a:buNone/>
            </a:pPr>
            <a:r>
              <a:rPr lang="tr-TR" dirty="0">
                <a:latin typeface="Arial"/>
                <a:cs typeface="Arial"/>
              </a:rPr>
              <a:t>Öfkeli insanlar </a:t>
            </a:r>
            <a:r>
              <a:rPr lang="tr-TR" dirty="0" smtClean="0">
                <a:latin typeface="Arial"/>
                <a:cs typeface="Arial"/>
              </a:rPr>
              <a:t>acelecidir,</a:t>
            </a:r>
            <a:r>
              <a:rPr lang="tr-TR" dirty="0">
                <a:latin typeface="Arial"/>
                <a:cs typeface="Arial"/>
              </a:rPr>
              <a:t> eyleme geçme eğilimindedir. Aklınıza gelen ilk şeyi dile getirmeyin. Diğerlerinin söylediklerini dikkatlice dinleyip öyle cevap verin.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99774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>
                <a:latin typeface="Arial"/>
                <a:cs typeface="Arial"/>
              </a:rPr>
              <a:t>Öfke kontrol yöntemleri</a:t>
            </a:r>
            <a:br>
              <a:rPr lang="tr-TR" b="1" dirty="0">
                <a:latin typeface="Arial"/>
                <a:cs typeface="Arial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b="1" dirty="0">
                <a:latin typeface="Arial"/>
                <a:cs typeface="Arial"/>
              </a:rPr>
              <a:t>5) Mizaha yer verin</a:t>
            </a:r>
          </a:p>
          <a:p>
            <a:pPr marL="0" indent="0">
              <a:buNone/>
            </a:pPr>
            <a:r>
              <a:rPr lang="tr-TR" dirty="0">
                <a:latin typeface="Arial"/>
                <a:cs typeface="Arial"/>
              </a:rPr>
              <a:t>Öfke ciddi bir duygudur, ancak öfkeye eşlik eden duygular, sonradan düşünüldüğünde sizi güldürecek kadar gayri ciddi olabilir.</a:t>
            </a:r>
          </a:p>
          <a:p>
            <a:pPr marL="0" indent="0">
              <a:buNone/>
            </a:pPr>
            <a:r>
              <a:rPr lang="tr-TR" b="1" dirty="0">
                <a:latin typeface="Arial"/>
                <a:cs typeface="Arial"/>
              </a:rPr>
              <a:t>6) Çevrenizi değiştirin</a:t>
            </a:r>
          </a:p>
          <a:p>
            <a:pPr marL="0" indent="0">
              <a:buNone/>
            </a:pPr>
            <a:r>
              <a:rPr lang="tr-TR" dirty="0">
                <a:latin typeface="Arial"/>
                <a:cs typeface="Arial"/>
              </a:rPr>
              <a:t>Bu gibi durumlarda kendinize mola verin. </a:t>
            </a:r>
            <a:r>
              <a:rPr lang="tr-TR" dirty="0" smtClean="0">
                <a:latin typeface="Arial"/>
                <a:cs typeface="Arial"/>
              </a:rPr>
              <a:t>bulunduğunuz ortamdan çıkın.</a:t>
            </a:r>
          </a:p>
          <a:p>
            <a:pPr marL="0" indent="0">
              <a:buNone/>
            </a:pPr>
            <a:r>
              <a:rPr lang="tr-TR" b="1" dirty="0" smtClean="0">
                <a:latin typeface="Arial"/>
                <a:cs typeface="Arial"/>
              </a:rPr>
              <a:t>7) Kişiyi konudan ayırın</a:t>
            </a:r>
            <a:endParaRPr lang="en-US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61668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>
                <a:latin typeface="Arial"/>
                <a:cs typeface="Arial"/>
              </a:rPr>
              <a:t>Öfke kontrol yöntemleri</a:t>
            </a:r>
            <a:br>
              <a:rPr lang="tr-TR" b="1" dirty="0">
                <a:latin typeface="Arial"/>
                <a:cs typeface="Arial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79642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tr-TR" b="1" dirty="0" smtClean="0">
                <a:latin typeface="Arial"/>
                <a:cs typeface="Arial"/>
              </a:rPr>
              <a:t>8)Zamanlamayı iyi ayarlayın</a:t>
            </a:r>
          </a:p>
          <a:p>
            <a:pPr marL="0" indent="0">
              <a:buNone/>
            </a:pPr>
            <a:r>
              <a:rPr lang="tr-TR" dirty="0" smtClean="0">
                <a:latin typeface="Arial"/>
                <a:cs typeface="Arial"/>
              </a:rPr>
              <a:t>Tartışmaların kavgaya dönüşmeyeceği zamanlarda tartışmaya girin. yorgun olduğunuzda tartışmaya girmeyin.</a:t>
            </a:r>
          </a:p>
          <a:p>
            <a:pPr marL="0" indent="0">
              <a:buNone/>
            </a:pPr>
            <a:r>
              <a:rPr lang="tr-TR" b="1" dirty="0" smtClean="0">
                <a:latin typeface="Arial"/>
                <a:cs typeface="Arial"/>
              </a:rPr>
              <a:t>9)Bazı şeyleri göz ardı edin</a:t>
            </a:r>
          </a:p>
          <a:p>
            <a:pPr marL="0" indent="0">
              <a:buNone/>
            </a:pPr>
            <a:r>
              <a:rPr lang="tr-TR" dirty="0" smtClean="0">
                <a:latin typeface="Arial"/>
                <a:cs typeface="Arial"/>
              </a:rPr>
              <a:t>Sizi kızdıran olaylardan ve nesnelerden uzak durun. </a:t>
            </a:r>
          </a:p>
          <a:p>
            <a:pPr marL="0" indent="0">
              <a:buNone/>
            </a:pPr>
            <a:r>
              <a:rPr lang="tr-TR" b="1" dirty="0" smtClean="0">
                <a:latin typeface="Arial"/>
                <a:cs typeface="Arial"/>
              </a:rPr>
              <a:t>10)</a:t>
            </a:r>
            <a:r>
              <a:rPr lang="tr-TR" dirty="0" smtClean="0">
                <a:latin typeface="Arial"/>
                <a:cs typeface="Arial"/>
              </a:rPr>
              <a:t> </a:t>
            </a:r>
            <a:r>
              <a:rPr lang="tr-TR" b="1" dirty="0" smtClean="0">
                <a:latin typeface="Arial"/>
                <a:cs typeface="Arial"/>
              </a:rPr>
              <a:t>Alternatifler oluşturun </a:t>
            </a:r>
          </a:p>
          <a:p>
            <a:pPr marL="0" indent="0">
              <a:buNone/>
            </a:pPr>
            <a:r>
              <a:rPr lang="tr-TR" dirty="0" smtClean="0">
                <a:latin typeface="Arial"/>
                <a:cs typeface="Arial"/>
              </a:rPr>
              <a:t>Sizi öfkelendirmeyecek yeni seçenekler yaratın.</a:t>
            </a:r>
          </a:p>
          <a:p>
            <a:pPr marL="0" indent="0">
              <a:buNone/>
            </a:pPr>
            <a:endParaRPr lang="tr-TR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583459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Arial"/>
                <a:cs typeface="Arial"/>
              </a:rPr>
              <a:t>SONUÇ</a:t>
            </a:r>
            <a:r>
              <a:rPr lang="tr-TR" b="1" dirty="0">
                <a:latin typeface="Arial"/>
                <a:cs typeface="Arial"/>
              </a:rPr>
              <a:t/>
            </a:r>
            <a:br>
              <a:rPr lang="tr-TR" b="1" dirty="0">
                <a:latin typeface="Arial"/>
                <a:cs typeface="Arial"/>
              </a:rPr>
            </a:br>
            <a:endParaRPr lang="en-US" b="1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23675"/>
            <a:ext cx="8229600" cy="5328405"/>
          </a:xfrm>
        </p:spPr>
        <p:txBody>
          <a:bodyPr>
            <a:normAutofit fontScale="92500"/>
          </a:bodyPr>
          <a:lstStyle/>
          <a:p>
            <a:r>
              <a:rPr lang="tr-TR" dirty="0" smtClean="0">
                <a:latin typeface="Arial"/>
                <a:cs typeface="Arial"/>
              </a:rPr>
              <a:t>Öfke de her duygu gibi gerekli bir duygudur. </a:t>
            </a:r>
          </a:p>
          <a:p>
            <a:r>
              <a:rPr lang="tr-TR" dirty="0" smtClean="0">
                <a:latin typeface="Arial"/>
                <a:cs typeface="Arial"/>
              </a:rPr>
              <a:t>Öfke duygusunu kontrollü yaşamak önemlidir.</a:t>
            </a:r>
          </a:p>
          <a:p>
            <a:r>
              <a:rPr lang="tr-TR" dirty="0" smtClean="0">
                <a:latin typeface="Arial"/>
                <a:cs typeface="Arial"/>
              </a:rPr>
              <a:t>Öfke duygusunun yaşanma biçimi onu iyi veya kötü kılar.</a:t>
            </a:r>
          </a:p>
          <a:p>
            <a:r>
              <a:rPr lang="tr-TR" dirty="0" smtClean="0">
                <a:latin typeface="Arial"/>
                <a:cs typeface="Arial"/>
              </a:rPr>
              <a:t>Öfke insanı davranışa iter, motive eder (güdüler). Size birisi hakaret ettiğinde öfkelenmezseniz kendinizi savunamazsınız.</a:t>
            </a:r>
          </a:p>
          <a:p>
            <a:r>
              <a:rPr lang="tr-TR" dirty="0" smtClean="0">
                <a:latin typeface="Arial"/>
                <a:cs typeface="Arial"/>
              </a:rPr>
              <a:t>Öfke doğal bir duygudur.</a:t>
            </a:r>
          </a:p>
          <a:p>
            <a:r>
              <a:rPr lang="tr-TR" dirty="0" smtClean="0">
                <a:latin typeface="Arial"/>
                <a:cs typeface="Arial"/>
              </a:rPr>
              <a:t>Öfke duygusunun ortaya konulma biçimi önemlidir.</a:t>
            </a:r>
          </a:p>
          <a:p>
            <a:endParaRPr lang="en-US" dirty="0"/>
          </a:p>
        </p:txBody>
      </p:sp>
      <p:pic>
        <p:nvPicPr>
          <p:cNvPr id="4" name="Picture 3" descr="images.jpeg"/>
          <p:cNvPicPr>
            <a:picLocks noChangeAspect="1"/>
          </p:cNvPicPr>
          <p:nvPr/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916"/>
            <a:ext cx="9144000" cy="673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6717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Arial"/>
                <a:cs typeface="Arial"/>
              </a:rPr>
              <a:t>KAYNAKÇA</a:t>
            </a:r>
            <a:endParaRPr lang="en-US" b="1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60688"/>
          </a:xfrm>
        </p:spPr>
        <p:txBody>
          <a:bodyPr>
            <a:normAutofit fontScale="85000" lnSpcReduction="20000"/>
          </a:bodyPr>
          <a:lstStyle/>
          <a:p>
            <a:r>
              <a:rPr lang="tr-TR" b="1" dirty="0" smtClean="0">
                <a:latin typeface="Arial"/>
                <a:cs typeface="Arial"/>
              </a:rPr>
              <a:t>Öfke Dansı</a:t>
            </a:r>
            <a:r>
              <a:rPr lang="tr-TR" dirty="0" smtClean="0">
                <a:latin typeface="Arial"/>
                <a:cs typeface="Arial"/>
              </a:rPr>
              <a:t>. Dr. </a:t>
            </a:r>
            <a:r>
              <a:rPr lang="tr-TR" dirty="0" err="1" smtClean="0">
                <a:latin typeface="Arial"/>
                <a:cs typeface="Arial"/>
              </a:rPr>
              <a:t>Harriet</a:t>
            </a:r>
            <a:r>
              <a:rPr lang="tr-TR" dirty="0" smtClean="0">
                <a:latin typeface="Arial"/>
                <a:cs typeface="Arial"/>
              </a:rPr>
              <a:t> LERNER. Varlık Yayınları.</a:t>
            </a:r>
          </a:p>
          <a:p>
            <a:r>
              <a:rPr lang="tr-TR" b="1" dirty="0" smtClean="0">
                <a:latin typeface="Arial"/>
                <a:cs typeface="Arial"/>
              </a:rPr>
              <a:t>Duyguların Dili</a:t>
            </a:r>
            <a:r>
              <a:rPr lang="tr-TR" dirty="0" smtClean="0">
                <a:latin typeface="Arial"/>
                <a:cs typeface="Arial"/>
              </a:rPr>
              <a:t>. Prof. Dr. Nevzat TARHAN. TİMAŞ</a:t>
            </a:r>
          </a:p>
          <a:p>
            <a:r>
              <a:rPr lang="tr-TR" b="1" dirty="0" smtClean="0">
                <a:latin typeface="Arial"/>
                <a:cs typeface="Arial"/>
              </a:rPr>
              <a:t>Bedene Müdahalenin Sosyolojisi</a:t>
            </a:r>
            <a:r>
              <a:rPr lang="tr-TR" dirty="0" smtClean="0">
                <a:latin typeface="Arial"/>
                <a:cs typeface="Arial"/>
              </a:rPr>
              <a:t>. Prof. Dr. Ejder OKUMUŞ. Eskişehir Osmangazi Üniversitesi İlahiyat Fakültesi.</a:t>
            </a:r>
            <a:r>
              <a:rPr lang="tr-TR" i="1" dirty="0" smtClean="0">
                <a:latin typeface="Arial"/>
                <a:cs typeface="Arial"/>
              </a:rPr>
              <a:t> Şarkiyat İlmi Araştırmalar Dergisi -</a:t>
            </a:r>
            <a:r>
              <a:rPr lang="tr-TR" i="1" dirty="0" err="1" smtClean="0">
                <a:latin typeface="Arial"/>
                <a:cs typeface="Arial"/>
              </a:rPr>
              <a:t>www.e-sarkiyat.com</a:t>
            </a:r>
            <a:r>
              <a:rPr lang="tr-TR" i="1" dirty="0" smtClean="0">
                <a:latin typeface="Arial"/>
                <a:cs typeface="Arial"/>
              </a:rPr>
              <a:t>- ISSN: 1308-9633 Sayı: II Kasım 2009</a:t>
            </a:r>
            <a:endParaRPr lang="tr-TR" dirty="0" smtClean="0">
              <a:latin typeface="Arial"/>
              <a:cs typeface="Arial"/>
            </a:endParaRPr>
          </a:p>
          <a:p>
            <a:r>
              <a:rPr lang="tr-TR" b="1" dirty="0" smtClean="0">
                <a:latin typeface="Arial"/>
                <a:cs typeface="Arial"/>
              </a:rPr>
              <a:t>Öfkeli Hasta İle İletişim</a:t>
            </a:r>
            <a:r>
              <a:rPr lang="tr-TR" dirty="0" smtClean="0">
                <a:latin typeface="Arial"/>
                <a:cs typeface="Arial"/>
              </a:rPr>
              <a:t>. Yrd. Doç. Dr. Gülay TAŞDEMİR. Psikiyatri Hemşireliği Anabilim Dalı</a:t>
            </a:r>
          </a:p>
          <a:p>
            <a:r>
              <a:rPr lang="tr-TR" dirty="0" smtClean="0">
                <a:latin typeface="Arial"/>
                <a:cs typeface="Arial"/>
              </a:rPr>
              <a:t>http://</a:t>
            </a:r>
            <a:r>
              <a:rPr lang="tr-TR" dirty="0" err="1" smtClean="0">
                <a:latin typeface="Arial"/>
                <a:cs typeface="Arial"/>
              </a:rPr>
              <a:t>www.apa.org</a:t>
            </a:r>
            <a:r>
              <a:rPr lang="tr-TR" dirty="0" smtClean="0">
                <a:latin typeface="Arial"/>
                <a:cs typeface="Arial"/>
              </a:rPr>
              <a:t>/</a:t>
            </a:r>
            <a:r>
              <a:rPr lang="tr-TR" dirty="0" err="1" smtClean="0">
                <a:latin typeface="Arial"/>
                <a:cs typeface="Arial"/>
              </a:rPr>
              <a:t>topics</a:t>
            </a:r>
            <a:r>
              <a:rPr lang="tr-TR" dirty="0" smtClean="0">
                <a:latin typeface="Arial"/>
                <a:cs typeface="Arial"/>
              </a:rPr>
              <a:t>/</a:t>
            </a:r>
            <a:r>
              <a:rPr lang="tr-TR" dirty="0" err="1" smtClean="0">
                <a:latin typeface="Arial"/>
                <a:cs typeface="Arial"/>
              </a:rPr>
              <a:t>anger</a:t>
            </a:r>
            <a:r>
              <a:rPr lang="tr-TR" dirty="0" smtClean="0">
                <a:latin typeface="Arial"/>
                <a:cs typeface="Arial"/>
              </a:rPr>
              <a:t>/</a:t>
            </a:r>
            <a:r>
              <a:rPr lang="tr-TR" dirty="0" err="1" smtClean="0">
                <a:latin typeface="Arial"/>
                <a:cs typeface="Arial"/>
              </a:rPr>
              <a:t>control.aspx</a:t>
            </a:r>
            <a:endParaRPr lang="tr-TR" dirty="0" smtClean="0">
              <a:latin typeface="Arial"/>
              <a:cs typeface="Arial"/>
            </a:endParaRPr>
          </a:p>
          <a:p>
            <a:r>
              <a:rPr lang="tr-TR" dirty="0" err="1" smtClean="0">
                <a:latin typeface="Arial"/>
                <a:cs typeface="Arial"/>
              </a:rPr>
              <a:t>Ni</a:t>
            </a:r>
            <a:r>
              <a:rPr lang="tr-TR" dirty="0" smtClean="0">
                <a:latin typeface="Arial"/>
                <a:cs typeface="Arial"/>
              </a:rPr>
              <a:t>, P. C. (1999). </a:t>
            </a:r>
            <a:r>
              <a:rPr lang="tr-TR" i="1" dirty="0" smtClean="0">
                <a:latin typeface="Arial"/>
                <a:cs typeface="Arial"/>
              </a:rPr>
              <a:t>How </a:t>
            </a:r>
            <a:r>
              <a:rPr lang="tr-TR" i="1" dirty="0" err="1" smtClean="0">
                <a:latin typeface="Arial"/>
                <a:cs typeface="Arial"/>
              </a:rPr>
              <a:t>to</a:t>
            </a:r>
            <a:r>
              <a:rPr lang="tr-TR" i="1" dirty="0" smtClean="0">
                <a:latin typeface="Arial"/>
                <a:cs typeface="Arial"/>
              </a:rPr>
              <a:t> </a:t>
            </a:r>
            <a:r>
              <a:rPr lang="tr-TR" i="1" dirty="0" err="1" smtClean="0">
                <a:latin typeface="Arial"/>
                <a:cs typeface="Arial"/>
              </a:rPr>
              <a:t>Communicate</a:t>
            </a:r>
            <a:r>
              <a:rPr lang="tr-TR" i="1" dirty="0" smtClean="0">
                <a:latin typeface="Arial"/>
                <a:cs typeface="Arial"/>
              </a:rPr>
              <a:t> </a:t>
            </a:r>
            <a:r>
              <a:rPr lang="tr-TR" i="1" dirty="0" err="1" smtClean="0">
                <a:latin typeface="Arial"/>
                <a:cs typeface="Arial"/>
              </a:rPr>
              <a:t>Effectively</a:t>
            </a:r>
            <a:r>
              <a:rPr lang="tr-TR" i="1" dirty="0" smtClean="0">
                <a:latin typeface="Arial"/>
                <a:cs typeface="Arial"/>
              </a:rPr>
              <a:t> </a:t>
            </a:r>
            <a:r>
              <a:rPr lang="tr-TR" i="1" dirty="0" err="1" smtClean="0">
                <a:latin typeface="Arial"/>
                <a:cs typeface="Arial"/>
              </a:rPr>
              <a:t>and</a:t>
            </a:r>
            <a:r>
              <a:rPr lang="tr-TR" i="1" dirty="0" smtClean="0">
                <a:latin typeface="Arial"/>
                <a:cs typeface="Arial"/>
              </a:rPr>
              <a:t> </a:t>
            </a:r>
            <a:r>
              <a:rPr lang="tr-TR" i="1" dirty="0" err="1" smtClean="0">
                <a:latin typeface="Arial"/>
                <a:cs typeface="Arial"/>
              </a:rPr>
              <a:t>Handle</a:t>
            </a:r>
            <a:r>
              <a:rPr lang="tr-TR" i="1" dirty="0" smtClean="0">
                <a:latin typeface="Arial"/>
                <a:cs typeface="Arial"/>
              </a:rPr>
              <a:t> </a:t>
            </a:r>
            <a:r>
              <a:rPr lang="tr-TR" i="1" dirty="0" err="1" smtClean="0">
                <a:latin typeface="Arial"/>
                <a:cs typeface="Arial"/>
              </a:rPr>
              <a:t>Difficult</a:t>
            </a:r>
            <a:r>
              <a:rPr lang="tr-TR" i="1" dirty="0" smtClean="0">
                <a:latin typeface="Arial"/>
                <a:cs typeface="Arial"/>
              </a:rPr>
              <a:t> People.</a:t>
            </a:r>
            <a:r>
              <a:rPr lang="tr-TR" dirty="0" smtClean="0">
                <a:latin typeface="Arial"/>
                <a:cs typeface="Arial"/>
              </a:rPr>
              <a:t> N.Y.: </a:t>
            </a:r>
            <a:r>
              <a:rPr lang="tr-TR" dirty="0" err="1" smtClean="0">
                <a:latin typeface="Arial"/>
                <a:cs typeface="Arial"/>
              </a:rPr>
              <a:t>Allyn</a:t>
            </a:r>
            <a:r>
              <a:rPr lang="tr-TR" dirty="0" smtClean="0">
                <a:latin typeface="Arial"/>
                <a:cs typeface="Arial"/>
              </a:rPr>
              <a:t> &amp; Bacon</a:t>
            </a:r>
          </a:p>
          <a:p>
            <a:endParaRPr lang="tr-TR" dirty="0"/>
          </a:p>
          <a:p>
            <a:endParaRPr lang="en-US" dirty="0"/>
          </a:p>
        </p:txBody>
      </p:sp>
      <p:pic>
        <p:nvPicPr>
          <p:cNvPr id="4" name="Picture 3" descr="images.jpeg"/>
          <p:cNvPicPr>
            <a:picLocks noChangeAspect="1"/>
          </p:cNvPicPr>
          <p:nvPr/>
        </p:nvPicPr>
        <p:blipFill>
          <a:blip r:embed="rId2">
            <a:alphaModFix amt="6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4804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tr-TR" sz="2000" dirty="0" smtClean="0"/>
          </a:p>
          <a:p>
            <a:pPr marL="0" indent="0" algn="ctr">
              <a:buNone/>
            </a:pPr>
            <a:endParaRPr lang="tr-TR" sz="2000" dirty="0"/>
          </a:p>
          <a:p>
            <a:pPr marL="0" indent="0" algn="ctr">
              <a:buNone/>
            </a:pPr>
            <a:endParaRPr lang="tr-TR" sz="2000" dirty="0" smtClean="0"/>
          </a:p>
          <a:p>
            <a:pPr marL="0" indent="0" algn="ctr">
              <a:buNone/>
            </a:pPr>
            <a:endParaRPr lang="tr-TR" sz="2000" dirty="0"/>
          </a:p>
          <a:p>
            <a:pPr marL="0" indent="0" algn="ctr">
              <a:buNone/>
            </a:pPr>
            <a:endParaRPr lang="tr-TR" sz="2000" dirty="0" smtClean="0"/>
          </a:p>
          <a:p>
            <a:pPr marL="0" indent="0" algn="ctr">
              <a:buNone/>
            </a:pPr>
            <a:endParaRPr lang="tr-TR" sz="2000" dirty="0"/>
          </a:p>
          <a:p>
            <a:pPr marL="0" indent="0" algn="ctr">
              <a:buNone/>
            </a:pPr>
            <a:endParaRPr lang="tr-TR" sz="2000" dirty="0" smtClean="0"/>
          </a:p>
          <a:p>
            <a:pPr marL="0" indent="0" algn="ctr">
              <a:buNone/>
            </a:pPr>
            <a:r>
              <a:rPr lang="tr-TR" sz="2000" dirty="0" smtClean="0"/>
              <a:t>6698 </a:t>
            </a:r>
            <a:r>
              <a:rPr lang="tr-TR" sz="2000" dirty="0"/>
              <a:t>sayılı KVKK gereği; hazırlayan kişilerin bilgileri sunumlardan kaldırılmıştır. </a:t>
            </a:r>
          </a:p>
          <a:p>
            <a:pPr marL="0" indent="0" algn="ctr">
              <a:buNone/>
            </a:pPr>
            <a:r>
              <a:rPr lang="tr-TR" sz="2000" dirty="0"/>
              <a:t>Bilgi İçin: 232 248 33 21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743180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917</Words>
  <Application>Microsoft Office PowerPoint</Application>
  <PresentationFormat>Ekran Gösterisi (4:3)</PresentationFormat>
  <Paragraphs>128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20</vt:i4>
      </vt:variant>
    </vt:vector>
  </HeadingPairs>
  <TitlesOfParts>
    <vt:vector size="21" baseType="lpstr">
      <vt:lpstr>Office Theme</vt:lpstr>
      <vt:lpstr>ÖFKELİ  HASTAYA YAKLAŞIM</vt:lpstr>
      <vt:lpstr>ÖFKE</vt:lpstr>
      <vt:lpstr>ÖFKE</vt:lpstr>
      <vt:lpstr> ÖFKENİN NEDENLERİ  </vt:lpstr>
      <vt:lpstr> Öfke karşısında iletişimi bozan tepki ; </vt:lpstr>
      <vt:lpstr>PowerPoint Sunusu</vt:lpstr>
      <vt:lpstr>Öfkeli Bireye Yaklaşım </vt:lpstr>
      <vt:lpstr>Saldırganlık </vt:lpstr>
      <vt:lpstr>Özdenetim</vt:lpstr>
      <vt:lpstr>Sağlık Çalışanları ve Öfke</vt:lpstr>
      <vt:lpstr> Hasta ile İletişimde Yaşanan Zorluğun Çalışanlardan Kaynaklı  Nedenleri  </vt:lpstr>
      <vt:lpstr>Öfke duygusunun hastadan kaynaklanan nedenleri </vt:lpstr>
      <vt:lpstr> Öfke  Yaşayan  Hastalarla  İletişim Kurarken, Sağlık  Personelinin  Dikkat  Etmesi  Gereken  Konular  </vt:lpstr>
      <vt:lpstr>Öfke kontrol yöntemleri </vt:lpstr>
      <vt:lpstr>Öfke kontrol yöntemleri </vt:lpstr>
      <vt:lpstr>Öfke kontrol yöntemleri </vt:lpstr>
      <vt:lpstr>Öfke kontrol yöntemleri </vt:lpstr>
      <vt:lpstr>SONUÇ </vt:lpstr>
      <vt:lpstr>KAYNAKÇA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ÖFKELİ  HASTAYA YAKLAŞıM</dc:title>
  <dc:creator>Apple</dc:creator>
  <cp:lastModifiedBy>Ruhiye TARGAY</cp:lastModifiedBy>
  <cp:revision>20</cp:revision>
  <dcterms:created xsi:type="dcterms:W3CDTF">2017-09-23T20:41:15Z</dcterms:created>
  <dcterms:modified xsi:type="dcterms:W3CDTF">2022-01-04T13:29:34Z</dcterms:modified>
</cp:coreProperties>
</file>