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0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8" r:id="rId32"/>
    <p:sldId id="290" r:id="rId33"/>
    <p:sldId id="291" r:id="rId34"/>
    <p:sldId id="292" r:id="rId35"/>
    <p:sldId id="324" r:id="rId36"/>
    <p:sldId id="586" r:id="rId37"/>
    <p:sldId id="461" r:id="rId38"/>
    <p:sldId id="436" r:id="rId39"/>
    <p:sldId id="437" r:id="rId40"/>
    <p:sldId id="730" r:id="rId41"/>
    <p:sldId id="307" r:id="rId42"/>
    <p:sldId id="875" r:id="rId43"/>
    <p:sldId id="881" r:id="rId44"/>
    <p:sldId id="882" r:id="rId45"/>
    <p:sldId id="883" r:id="rId46"/>
    <p:sldId id="373" r:id="rId47"/>
    <p:sldId id="295" r:id="rId48"/>
    <p:sldId id="296" r:id="rId49"/>
    <p:sldId id="297" r:id="rId50"/>
    <p:sldId id="298" r:id="rId51"/>
    <p:sldId id="309" r:id="rId52"/>
    <p:sldId id="311" r:id="rId53"/>
    <p:sldId id="868" r:id="rId54"/>
    <p:sldId id="869" r:id="rId55"/>
    <p:sldId id="468" r:id="rId56"/>
    <p:sldId id="469" r:id="rId57"/>
    <p:sldId id="714" r:id="rId58"/>
    <p:sldId id="451" r:id="rId59"/>
    <p:sldId id="452" r:id="rId60"/>
    <p:sldId id="453" r:id="rId61"/>
    <p:sldId id="454" r:id="rId62"/>
    <p:sldId id="455" r:id="rId63"/>
    <p:sldId id="300" r:id="rId64"/>
    <p:sldId id="301" r:id="rId65"/>
    <p:sldId id="302" r:id="rId66"/>
    <p:sldId id="303" r:id="rId67"/>
    <p:sldId id="304" r:id="rId68"/>
    <p:sldId id="305" r:id="rId69"/>
    <p:sldId id="306" r:id="rId70"/>
    <p:sldId id="312" r:id="rId71"/>
    <p:sldId id="313" r:id="rId72"/>
    <p:sldId id="336" r:id="rId73"/>
    <p:sldId id="384" r:id="rId74"/>
    <p:sldId id="388" r:id="rId75"/>
    <p:sldId id="441" r:id="rId76"/>
    <p:sldId id="447" r:id="rId77"/>
    <p:sldId id="448" r:id="rId78"/>
    <p:sldId id="442" r:id="rId79"/>
    <p:sldId id="870" r:id="rId80"/>
    <p:sldId id="444" r:id="rId81"/>
    <p:sldId id="871" r:id="rId82"/>
    <p:sldId id="294" r:id="rId83"/>
    <p:sldId id="320" r:id="rId84"/>
    <p:sldId id="323" r:id="rId85"/>
    <p:sldId id="411" r:id="rId86"/>
    <p:sldId id="375" r:id="rId87"/>
    <p:sldId id="872" r:id="rId88"/>
    <p:sldId id="874" r:id="rId89"/>
    <p:sldId id="440" r:id="rId90"/>
    <p:sldId id="327" r:id="rId91"/>
    <p:sldId id="328" r:id="rId92"/>
    <p:sldId id="329" r:id="rId93"/>
    <p:sldId id="330" r:id="rId94"/>
    <p:sldId id="333" r:id="rId95"/>
    <p:sldId id="334" r:id="rId96"/>
    <p:sldId id="335" r:id="rId97"/>
    <p:sldId id="331" r:id="rId98"/>
    <p:sldId id="332" r:id="rId99"/>
  </p:sldIdLst>
  <p:sldSz cx="12192000" cy="6858000"/>
  <p:notesSz cx="12192000" cy="6858000"/>
  <p:defaultText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pos="3840">
          <p15:clr>
            <a:srgbClr val="A4A3A4"/>
          </p15:clr>
        </p15:guide>
        <p15:guide id="2"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4" autoAdjust="0"/>
    <p:restoredTop sz="94660"/>
  </p:normalViewPr>
  <p:slideViewPr>
    <p:cSldViewPr snapToGrid="0">
      <p:cViewPr varScale="1">
        <p:scale>
          <a:sx n="71" d="100"/>
          <a:sy n="71" d="100"/>
        </p:scale>
        <p:origin x="618" y="66"/>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viewProps" Target="viewProp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5283200" cy="3444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6905625" y="0"/>
            <a:ext cx="5283200" cy="344488"/>
          </a:xfrm>
          <a:prstGeom prst="rect">
            <a:avLst/>
          </a:prstGeom>
        </p:spPr>
        <p:txBody>
          <a:bodyPr vert="horz" lIns="91440" tIns="45720" rIns="91440" bIns="45720" rtlCol="0"/>
          <a:lstStyle>
            <a:lvl1pPr algn="r">
              <a:defRPr sz="1200"/>
            </a:lvl1pPr>
          </a:lstStyle>
          <a:p>
            <a:fld id="{E4C47039-1FE4-4EA9-A939-F0F29AF3F233}" type="datetimeFigureOut">
              <a:rPr lang="tr-TR" smtClean="0"/>
              <a:t>29.10.2025</a:t>
            </a:fld>
            <a:endParaRPr lang="tr-TR"/>
          </a:p>
        </p:txBody>
      </p:sp>
      <p:sp>
        <p:nvSpPr>
          <p:cNvPr id="4" name="Slayt Resmi Yer Tutucusu 3"/>
          <p:cNvSpPr>
            <a:spLocks noGrp="1" noRot="1" noChangeAspect="1"/>
          </p:cNvSpPr>
          <p:nvPr>
            <p:ph type="sldImg" idx="2"/>
          </p:nvPr>
        </p:nvSpPr>
        <p:spPr>
          <a:xfrm>
            <a:off x="4038600" y="857250"/>
            <a:ext cx="4114800" cy="2314575"/>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1219200" y="3300413"/>
            <a:ext cx="9753600" cy="2700337"/>
          </a:xfrm>
          <a:prstGeom prst="rect">
            <a:avLst/>
          </a:prstGeom>
        </p:spPr>
        <p:txBody>
          <a:bodyPr vert="horz" lIns="91440" tIns="45720" rIns="91440" bIns="45720" rtlCol="0"/>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6513513"/>
            <a:ext cx="5283200" cy="3444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6905625" y="6513513"/>
            <a:ext cx="5283200" cy="344487"/>
          </a:xfrm>
          <a:prstGeom prst="rect">
            <a:avLst/>
          </a:prstGeom>
        </p:spPr>
        <p:txBody>
          <a:bodyPr vert="horz" lIns="91440" tIns="45720" rIns="91440" bIns="45720" rtlCol="0" anchor="b"/>
          <a:lstStyle>
            <a:lvl1pPr algn="r">
              <a:defRPr sz="1200"/>
            </a:lvl1pPr>
          </a:lstStyle>
          <a:p>
            <a:fld id="{9DF21EE1-E6EA-434B-A289-DBDA3324F1CF}" type="slidenum">
              <a:rPr lang="tr-TR" smtClean="0"/>
              <a:t>‹#›</a:t>
            </a:fld>
            <a:endParaRPr lang="tr-TR"/>
          </a:p>
        </p:txBody>
      </p:sp>
    </p:spTree>
    <p:extLst>
      <p:ext uri="{BB962C8B-B14F-4D97-AF65-F5344CB8AC3E}">
        <p14:creationId xmlns:p14="http://schemas.microsoft.com/office/powerpoint/2010/main" val="33242072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Slayt Görüntüsü Yer Tutucusu"/>
          <p:cNvSpPr>
            <a:spLocks noGrp="1" noRot="1" noChangeAspect="1" noTextEdit="1"/>
          </p:cNvSpPr>
          <p:nvPr>
            <p:ph type="sldImg"/>
          </p:nvPr>
        </p:nvSpPr>
        <p:spPr bwMode="auto">
          <a:noFill/>
          <a:ln>
            <a:solidFill>
              <a:srgbClr val="000000"/>
            </a:solidFill>
            <a:miter lim="800000"/>
            <a:headEnd/>
            <a:tailEnd/>
          </a:ln>
        </p:spPr>
      </p:sp>
      <p:sp>
        <p:nvSpPr>
          <p:cNvPr id="73731" name="2 Not Yer Tutucusu"/>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tr-TR">
              <a:latin typeface="Arial" pitchFamily="34" charset="0"/>
            </a:endParaRPr>
          </a:p>
        </p:txBody>
      </p:sp>
      <p:sp>
        <p:nvSpPr>
          <p:cNvPr id="67587" name="3 Slayt Numarası Yer Tutucusu"/>
          <p:cNvSpPr txBox="1">
            <a:spLocks noGrp="1"/>
          </p:cNvSpPr>
          <p:nvPr/>
        </p:nvSpPr>
        <p:spPr bwMode="auto">
          <a:xfrm>
            <a:off x="3884613" y="8685213"/>
            <a:ext cx="2971800" cy="457200"/>
          </a:xfrm>
          <a:prstGeom prst="rect">
            <a:avLst/>
          </a:prstGeom>
          <a:noFill/>
          <a:ln>
            <a:miter lim="800000"/>
            <a:headEnd/>
            <a:tailEnd/>
          </a:ln>
        </p:spPr>
        <p:txBody>
          <a:bodyPr anchor="b"/>
          <a:lstStyle/>
          <a:p>
            <a:pPr algn="r">
              <a:defRPr/>
            </a:pPr>
            <a:fld id="{66D66AAF-4360-4991-9C32-A631F1260A63}" type="slidenum">
              <a:rPr lang="tr-TR" sz="1200">
                <a:latin typeface="+mn-lt"/>
              </a:rPr>
              <a:pPr algn="r">
                <a:defRPr/>
              </a:pPr>
              <a:t>54</a:t>
            </a:fld>
            <a:endParaRPr lang="tr-TR" sz="1200">
              <a:latin typeface="+mn-lt"/>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6.emf"/></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Kapak-Turkuaz">
    <p:spTree>
      <p:nvGrpSpPr>
        <p:cNvPr id="1" name=""/>
        <p:cNvGrpSpPr/>
        <p:nvPr/>
      </p:nvGrpSpPr>
      <p:grpSpPr bwMode="auto">
        <a:xfrm>
          <a:off x="0" y="0"/>
          <a:ext cx="0" cy="0"/>
          <a:chOff x="0" y="0"/>
          <a:chExt cx="0" cy="0"/>
        </a:xfrm>
      </p:grpSpPr>
      <p:pic>
        <p:nvPicPr>
          <p:cNvPr id="13" name="Resim 1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preserve="1" userDrawn="1">
  <p:cSld name="Kapak-Kırmızı">
    <p:spTree>
      <p:nvGrpSpPr>
        <p:cNvPr id="1" name=""/>
        <p:cNvGrpSpPr/>
        <p:nvPr/>
      </p:nvGrpSpPr>
      <p:grpSpPr bwMode="auto">
        <a:xfrm>
          <a:off x="0" y="0"/>
          <a:ext cx="0" cy="0"/>
          <a:chOff x="0" y="0"/>
          <a:chExt cx="0" cy="0"/>
        </a:xfrm>
      </p:grpSpPr>
      <p:pic>
        <p:nvPicPr>
          <p:cNvPr id="3" name="Resim 2"/>
          <p:cNvPicPr>
            <a:picLocks noChangeAspect="1"/>
          </p:cNvPicPr>
          <p:nvPr userDrawn="1"/>
        </p:nvPicPr>
        <p:blipFill>
          <a:blip r:embed="rId2"/>
          <a:stretch/>
        </p:blipFill>
        <p:spPr bwMode="auto">
          <a:xfrm>
            <a:off x="0" y="0"/>
            <a:ext cx="12192000" cy="6858000"/>
          </a:xfrm>
          <a:prstGeom prst="rect">
            <a:avLst/>
          </a:prstGeom>
        </p:spPr>
      </p:pic>
      <p:pic>
        <p:nvPicPr>
          <p:cNvPr id="8" name="Resim 7"/>
          <p:cNvPicPr>
            <a:picLocks noChangeAspect="1"/>
          </p:cNvPicPr>
          <p:nvPr userDrawn="1"/>
        </p:nvPicPr>
        <p:blipFill>
          <a:blip r:embed="rId3"/>
          <a:stretch/>
        </p:blipFill>
        <p:spPr bwMode="auto">
          <a:xfrm>
            <a:off x="3897261" y="865072"/>
            <a:ext cx="4397477" cy="1217504"/>
          </a:xfrm>
          <a:prstGeom prst="rect">
            <a:avLst/>
          </a:prstGeom>
        </p:spPr>
      </p:pic>
      <p:sp>
        <p:nvSpPr>
          <p:cNvPr id="10" name="Başlık 1"/>
          <p:cNvSpPr>
            <a:spLocks noGrp="1"/>
          </p:cNvSpPr>
          <p:nvPr>
            <p:ph type="title" hasCustomPrompt="1"/>
          </p:nvPr>
        </p:nvSpPr>
        <p:spPr bwMode="auto">
          <a:xfrm>
            <a:off x="838198" y="3144724"/>
            <a:ext cx="10515600" cy="1325563"/>
          </a:xfrm>
        </p:spPr>
        <p:txBody>
          <a:bodyPr/>
          <a:lstStyle>
            <a:lvl1pPr algn="ctr">
              <a:defRPr b="1">
                <a:solidFill>
                  <a:schemeClr val="bg1"/>
                </a:solidFill>
                <a:latin typeface="+mn-lt"/>
              </a:defRPr>
            </a:lvl1pPr>
          </a:lstStyle>
          <a:p>
            <a:pPr>
              <a:defRPr/>
            </a:pPr>
            <a:r>
              <a:rPr lang="tr-TR"/>
              <a:t>BAŞLIK GİRİNİZ</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preserve="1" userDrawn="1">
  <p:cSld name="İçerik-Kırmızı">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DC2225"/>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solidFill>
                <a:srgbClr val="DC2225"/>
              </a:solidFill>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DC2225"/>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6304"/>
            <a:ext cx="12192000" cy="6858000"/>
          </a:xfrm>
          <a:prstGeom prst="rect">
            <a:avLst/>
          </a:prstGeom>
        </p:spPr>
      </p:pic>
      <p:cxnSp>
        <p:nvCxnSpPr>
          <p:cNvPr id="3" name="Straight Connector 5"/>
          <p:cNvCxnSpPr>
            <a:cxnSpLocks/>
          </p:cNvCxnSpPr>
          <p:nvPr userDrawn="1"/>
        </p:nvCxnSpPr>
        <p:spPr bwMode="auto">
          <a:xfrm>
            <a:off x="609598" y="1093107"/>
            <a:ext cx="0" cy="4784165"/>
          </a:xfrm>
          <a:prstGeom prst="line">
            <a:avLst/>
          </a:prstGeom>
          <a:ln w="12700">
            <a:solidFill>
              <a:srgbClr val="0094AB"/>
            </a:solidFill>
          </a:ln>
        </p:spPr>
        <p:style>
          <a:lnRef idx="1">
            <a:schemeClr val="accent1"/>
          </a:lnRef>
          <a:fillRef idx="0">
            <a:schemeClr val="accent1"/>
          </a:fillRef>
          <a:effectRef idx="0">
            <a:schemeClr val="accent1"/>
          </a:effectRef>
          <a:fontRef idx="minor">
            <a:schemeClr val="tx1"/>
          </a:fontRef>
        </p:style>
      </p:cxnSp>
      <p:sp>
        <p:nvSpPr>
          <p:cNvPr id="5" name="Rectangle 4"/>
          <p:cNvSpPr/>
          <p:nvPr userDrawn="1"/>
        </p:nvSpPr>
        <p:spPr bwMode="auto">
          <a:xfrm>
            <a:off x="551384" y="6304"/>
            <a:ext cx="914402" cy="495300"/>
          </a:xfrm>
          <a:prstGeom prst="rect">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a:p>
        </p:txBody>
      </p:sp>
      <p:sp>
        <p:nvSpPr>
          <p:cNvPr id="6" name="Başlık 1"/>
          <p:cNvSpPr>
            <a:spLocks noGrp="1"/>
          </p:cNvSpPr>
          <p:nvPr>
            <p:ph type="title" hasCustomPrompt="1"/>
          </p:nvPr>
        </p:nvSpPr>
        <p:spPr bwMode="auto">
          <a:xfrm>
            <a:off x="551383" y="588610"/>
            <a:ext cx="11089225" cy="504497"/>
          </a:xfrm>
        </p:spPr>
        <p:txBody>
          <a:bodyPr>
            <a:normAutofit/>
          </a:bodyPr>
          <a:lstStyle>
            <a:lvl1pPr>
              <a:defRPr sz="2800" b="1">
                <a:solidFill>
                  <a:srgbClr val="0094AB"/>
                </a:solidFill>
                <a:latin typeface="+mn-lt"/>
              </a:defRPr>
            </a:lvl1pPr>
          </a:lstStyle>
          <a:p>
            <a:pPr>
              <a:defRPr/>
            </a:pPr>
            <a:r>
              <a:rPr lang="tr-TR"/>
              <a:t>BAŞLIK GİRİNİZ</a:t>
            </a:r>
            <a:endParaRPr/>
          </a:p>
        </p:txBody>
      </p:sp>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640608"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7" name="Metin Yer Tutucusu 3"/>
          <p:cNvSpPr>
            <a:spLocks noGrp="1"/>
          </p:cNvSpPr>
          <p:nvPr>
            <p:ph type="body" sz="half" idx="2" hasCustomPrompt="1"/>
          </p:nvPr>
        </p:nvSpPr>
        <p:spPr bwMode="auto">
          <a:xfrm>
            <a:off x="849025" y="1355344"/>
            <a:ext cx="10791583" cy="45219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defRPr/>
            </a:pPr>
            <a:r>
              <a:rPr lang="tr-TR"/>
              <a:t>Metin Giriniz</a:t>
            </a: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2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0094AB"/>
                </a:solidFill>
              </a:defRPr>
            </a:lvl1pPr>
          </a:lstStyle>
          <a:p>
            <a:pPr>
              <a:defRPr/>
            </a:pPr>
            <a:fld id="{501A4338-EBAE-ED40-8475-2E6AE1B9F2FD}" type="slidenum">
              <a:rPr lang="tr-TR"/>
              <a:t>‹#›</a:t>
            </a:fld>
            <a:endParaRPr lang="tr-TR"/>
          </a:p>
        </p:txBody>
      </p:sp>
      <p:sp>
        <p:nvSpPr>
          <p:cNvPr id="14" name="Oval 13"/>
          <p:cNvSpPr/>
          <p:nvPr userDrawn="1"/>
        </p:nvSpPr>
        <p:spPr bwMode="auto">
          <a:xfrm>
            <a:off x="551383" y="240127"/>
            <a:ext cx="922264" cy="922264"/>
          </a:xfrm>
          <a:prstGeom prst="ellipse">
            <a:avLst/>
          </a:prstGeom>
          <a:solidFill>
            <a:srgbClr val="0094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619474" y="308219"/>
            <a:ext cx="786079" cy="786079"/>
          </a:xfrm>
          <a:prstGeom prst="rect">
            <a:avLst/>
          </a:prstGeom>
        </p:spPr>
      </p:pic>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userDrawn="1">
            <p:ph type="title" hasCustomPrompt="1"/>
          </p:nvPr>
        </p:nvSpPr>
        <p:spPr bwMode="auto">
          <a:xfrm>
            <a:off x="1837258" y="449008"/>
            <a:ext cx="9735267" cy="504497"/>
          </a:xfrm>
        </p:spPr>
        <p:txBody>
          <a:bodyPr>
            <a:normAutofit/>
          </a:bodyPr>
          <a:lstStyle>
            <a:lvl1pPr>
              <a:defRPr sz="2800" b="1">
                <a:solidFill>
                  <a:srgbClr val="0094AB"/>
                </a:solidFill>
                <a:latin typeface="+mn-lt"/>
              </a:defRPr>
            </a:lvl1pPr>
          </a:lstStyle>
          <a:p>
            <a:pPr>
              <a:defRPr/>
            </a:pPr>
            <a:r>
              <a:rPr lang="tr-TR"/>
              <a:t>BAŞLIK GİRİNİZ</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preserve="1" userDrawn="1">
  <p:cSld name="3_İçerik - Turkuaz">
    <p:spTree>
      <p:nvGrpSpPr>
        <p:cNvPr id="1" name=""/>
        <p:cNvGrpSpPr/>
        <p:nvPr/>
      </p:nvGrpSpPr>
      <p:grpSpPr bwMode="auto">
        <a:xfrm>
          <a:off x="0" y="0"/>
          <a:ext cx="0" cy="0"/>
          <a:chOff x="0" y="0"/>
          <a:chExt cx="0" cy="0"/>
        </a:xfrm>
      </p:grpSpPr>
      <p:pic>
        <p:nvPicPr>
          <p:cNvPr id="2" name="Picture 22"/>
          <p:cNvPicPr>
            <a:picLocks noChangeAspect="1"/>
          </p:cNvPicPr>
          <p:nvPr userDrawn="1"/>
        </p:nvPicPr>
        <p:blipFill>
          <a:blip r:embed="rId2"/>
          <a:stretch/>
        </p:blipFill>
        <p:spPr bwMode="auto">
          <a:xfrm>
            <a:off x="0" y="0"/>
            <a:ext cx="12192000" cy="6858000"/>
          </a:xfrm>
          <a:prstGeom prst="rect">
            <a:avLst/>
          </a:prstGeom>
          <a:ln>
            <a:solidFill>
              <a:schemeClr val="bg1">
                <a:lumMod val="75000"/>
              </a:schemeClr>
            </a:solidFill>
          </a:ln>
        </p:spPr>
      </p:pic>
      <p:pic>
        <p:nvPicPr>
          <p:cNvPr id="10" name="Resim 9"/>
          <p:cNvPicPr>
            <a:picLocks noChangeAspect="1"/>
          </p:cNvPicPr>
          <p:nvPr userDrawn="1"/>
        </p:nvPicPr>
        <p:blipFill>
          <a:blip r:embed="rId3"/>
          <a:stretch/>
        </p:blipFill>
        <p:spPr bwMode="auto">
          <a:xfrm>
            <a:off x="551383" y="6123376"/>
            <a:ext cx="1822304" cy="504531"/>
          </a:xfrm>
          <a:prstGeom prst="rect">
            <a:avLst/>
          </a:prstGeom>
        </p:spPr>
      </p:pic>
      <p:sp>
        <p:nvSpPr>
          <p:cNvPr id="15" name="Slayt Numarası Yer Tutucusu 5"/>
          <p:cNvSpPr>
            <a:spLocks noGrp="1"/>
          </p:cNvSpPr>
          <p:nvPr>
            <p:ph type="sldNum" sz="quarter" idx="12"/>
          </p:nvPr>
        </p:nvSpPr>
        <p:spPr bwMode="auto">
          <a:xfrm>
            <a:off x="11274424" y="6123376"/>
            <a:ext cx="366192" cy="728320"/>
          </a:xfrm>
          <a:prstGeom prst="rect">
            <a:avLst/>
          </a:prstGeom>
          <a:noFill/>
          <a:ln>
            <a:noFill/>
          </a:ln>
        </p:spPr>
        <p:txBody>
          <a:bodyPr/>
          <a:lstStyle>
            <a:lvl1pPr algn="ctr">
              <a:defRPr b="1">
                <a:solidFill>
                  <a:srgbClr val="DC2225"/>
                </a:solidFill>
              </a:defRPr>
            </a:lvl1pPr>
          </a:lstStyle>
          <a:p>
            <a:pPr>
              <a:defRPr/>
            </a:pPr>
            <a:fld id="{501A4338-EBAE-ED40-8475-2E6AE1B9F2FD}" type="slidenum">
              <a:rPr lang="tr-TR"/>
              <a:t>‹#›</a:t>
            </a:fld>
            <a:endParaRPr lang="tr-TR"/>
          </a:p>
        </p:txBody>
      </p:sp>
      <p:grpSp>
        <p:nvGrpSpPr>
          <p:cNvPr id="13" name="Grup 12"/>
          <p:cNvGrpSpPr/>
          <p:nvPr userDrawn="1"/>
        </p:nvGrpSpPr>
        <p:grpSpPr bwMode="auto">
          <a:xfrm>
            <a:off x="551383" y="240127"/>
            <a:ext cx="922264" cy="922264"/>
            <a:chOff x="2909455" y="2272146"/>
            <a:chExt cx="1865745" cy="1865745"/>
          </a:xfrm>
        </p:grpSpPr>
        <p:sp>
          <p:nvSpPr>
            <p:cNvPr id="14" name="Oval 13"/>
            <p:cNvSpPr/>
            <p:nvPr userDrawn="1"/>
          </p:nvSpPr>
          <p:spPr bwMode="auto">
            <a:xfrm>
              <a:off x="2909455" y="2272146"/>
              <a:ext cx="1865745" cy="1865745"/>
            </a:xfrm>
            <a:prstGeom prst="ellipse">
              <a:avLst/>
            </a:prstGeom>
            <a:solidFill>
              <a:srgbClr val="DC222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p>
          </p:txBody>
        </p:sp>
        <p:pic>
          <p:nvPicPr>
            <p:cNvPr id="16" name="Resim 15"/>
            <p:cNvPicPr>
              <a:picLocks noChangeAspect="1"/>
            </p:cNvPicPr>
            <p:nvPr userDrawn="1"/>
          </p:nvPicPr>
          <p:blipFill>
            <a:blip r:embed="rId4"/>
            <a:stretch/>
          </p:blipFill>
          <p:spPr bwMode="auto">
            <a:xfrm>
              <a:off x="3047206" y="2409896"/>
              <a:ext cx="1590243" cy="1590243"/>
            </a:xfrm>
            <a:prstGeom prst="rect">
              <a:avLst/>
            </a:prstGeom>
          </p:spPr>
        </p:pic>
      </p:grpSp>
      <p:sp>
        <p:nvSpPr>
          <p:cNvPr id="19" name="Yuvarlatılmış Dikdörtgen 18"/>
          <p:cNvSpPr/>
          <p:nvPr userDrawn="1"/>
        </p:nvSpPr>
        <p:spPr bwMode="auto">
          <a:xfrm>
            <a:off x="1635115" y="372645"/>
            <a:ext cx="10005501" cy="657225"/>
          </a:xfrm>
          <a:prstGeom prst="roundRect">
            <a:avLst>
              <a:gd name="adj" fmla="val 50000"/>
            </a:avLst>
          </a:prstGeom>
          <a:noFill/>
          <a:ln w="22225">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defRPr/>
            </a:pPr>
            <a:endParaRPr lang="tr-TR">
              <a:solidFill>
                <a:srgbClr val="DC2225"/>
              </a:solidFill>
            </a:endParaRPr>
          </a:p>
        </p:txBody>
      </p:sp>
      <p:sp>
        <p:nvSpPr>
          <p:cNvPr id="20" name="Başlık 1"/>
          <p:cNvSpPr>
            <a:spLocks noGrp="1"/>
          </p:cNvSpPr>
          <p:nvPr>
            <p:ph type="title" hasCustomPrompt="1"/>
          </p:nvPr>
        </p:nvSpPr>
        <p:spPr bwMode="auto">
          <a:xfrm>
            <a:off x="1837258" y="449008"/>
            <a:ext cx="9735267" cy="504497"/>
          </a:xfrm>
        </p:spPr>
        <p:txBody>
          <a:bodyPr>
            <a:normAutofit/>
          </a:bodyPr>
          <a:lstStyle>
            <a:lvl1pPr>
              <a:defRPr sz="2800" b="1">
                <a:solidFill>
                  <a:srgbClr val="DC2225"/>
                </a:solidFill>
                <a:latin typeface="+mn-lt"/>
              </a:defRPr>
            </a:lvl1pPr>
          </a:lstStyle>
          <a:p>
            <a:pPr>
              <a:defRPr/>
            </a:pPr>
            <a:r>
              <a:rPr lang="tr-TR"/>
              <a:t>BAŞLIK GİRİNİZ</a:t>
            </a: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E4C3FEC-03C1-4E8B-A11A-368728B35ECD}"/>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91378B1F-2C2D-4C34-A350-0CA5EDA816E9}"/>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91587210-2BB6-404A-9EF4-F71181893058}"/>
              </a:ext>
            </a:extLst>
          </p:cNvPr>
          <p:cNvSpPr>
            <a:spLocks noGrp="1"/>
          </p:cNvSpPr>
          <p:nvPr>
            <p:ph type="dt" sz="half" idx="10"/>
          </p:nvPr>
        </p:nvSpPr>
        <p:spPr/>
        <p:txBody>
          <a:bodyPr/>
          <a:lstStyle/>
          <a:p>
            <a:fld id="{49E68A98-800C-4D5C-A84F-FF25911A9444}" type="datetime1">
              <a:rPr lang="tr-TR" smtClean="0"/>
              <a:t>29.10.2025</a:t>
            </a:fld>
            <a:endParaRPr lang="tr-TR"/>
          </a:p>
        </p:txBody>
      </p:sp>
      <p:sp>
        <p:nvSpPr>
          <p:cNvPr id="5" name="Alt Bilgi Yer Tutucusu 4">
            <a:extLst>
              <a:ext uri="{FF2B5EF4-FFF2-40B4-BE49-F238E27FC236}">
                <a16:creationId xmlns:a16="http://schemas.microsoft.com/office/drawing/2014/main" id="{5E85D422-CF74-4942-9863-B27F6D83CA7B}"/>
              </a:ext>
            </a:extLst>
          </p:cNvPr>
          <p:cNvSpPr>
            <a:spLocks noGrp="1"/>
          </p:cNvSpPr>
          <p:nvPr>
            <p:ph type="ftr" sz="quarter" idx="11"/>
          </p:nvPr>
        </p:nvSpPr>
        <p:spPr/>
        <p:txBody>
          <a:bodyPr/>
          <a:lstStyle/>
          <a:p>
            <a:r>
              <a:rPr lang="fi-FI"/>
              <a:t>ERİŞKİN AŞILAMASI PROF DR SELMA TOSUN </a:t>
            </a:r>
            <a:endParaRPr lang="tr-TR"/>
          </a:p>
        </p:txBody>
      </p:sp>
      <p:sp>
        <p:nvSpPr>
          <p:cNvPr id="6" name="Slayt Numarası Yer Tutucusu 5">
            <a:extLst>
              <a:ext uri="{FF2B5EF4-FFF2-40B4-BE49-F238E27FC236}">
                <a16:creationId xmlns:a16="http://schemas.microsoft.com/office/drawing/2014/main" id="{E3FFCEFE-3952-4EBC-BFD6-8D5D86E25A5F}"/>
              </a:ext>
            </a:extLst>
          </p:cNvPr>
          <p:cNvSpPr>
            <a:spLocks noGrp="1"/>
          </p:cNvSpPr>
          <p:nvPr>
            <p:ph type="sldNum" sz="quarter" idx="12"/>
          </p:nvPr>
        </p:nvSpPr>
        <p:spPr/>
        <p:txBody>
          <a:bodyPr/>
          <a:lstStyle/>
          <a:p>
            <a:fld id="{CF78BDE2-B98C-4320-A0E3-5E3E596CE5CC}" type="slidenum">
              <a:rPr lang="tr-TR" smtClean="0"/>
              <a:t>‹#›</a:t>
            </a:fld>
            <a:endParaRPr lang="tr-TR"/>
          </a:p>
        </p:txBody>
      </p:sp>
    </p:spTree>
    <p:extLst>
      <p:ext uri="{BB962C8B-B14F-4D97-AF65-F5344CB8AC3E}">
        <p14:creationId xmlns:p14="http://schemas.microsoft.com/office/powerpoint/2010/main" val="17055900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914400" y="2130426"/>
            <a:ext cx="10363200" cy="1470025"/>
          </a:xfrm>
        </p:spPr>
        <p:txBody>
          <a:bodyPr/>
          <a:lstStyle/>
          <a:p>
            <a:r>
              <a:rPr lang="tr-TR"/>
              <a:t>Asıl başlık stili için tıklatın</a:t>
            </a:r>
          </a:p>
        </p:txBody>
      </p:sp>
      <p:sp>
        <p:nvSpPr>
          <p:cNvPr id="3" name="2 Alt Başlık"/>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3 Veri Yer Tutucusu"/>
          <p:cNvSpPr>
            <a:spLocks noGrp="1"/>
          </p:cNvSpPr>
          <p:nvPr>
            <p:ph type="dt" sz="half" idx="10"/>
          </p:nvPr>
        </p:nvSpPr>
        <p:spPr/>
        <p:txBody>
          <a:bodyPr/>
          <a:lstStyle/>
          <a:p>
            <a:fld id="{A6C8F22A-1DDC-4E84-869A-852B6A6297D4}" type="datetime1">
              <a:rPr lang="tr-TR" smtClean="0"/>
              <a:t>29.10.2025</a:t>
            </a:fld>
            <a:endParaRPr lang="tr-TR"/>
          </a:p>
        </p:txBody>
      </p:sp>
      <p:sp>
        <p:nvSpPr>
          <p:cNvPr id="5" name="4 Altbilgi Yer Tutucusu"/>
          <p:cNvSpPr>
            <a:spLocks noGrp="1"/>
          </p:cNvSpPr>
          <p:nvPr>
            <p:ph type="ftr" sz="quarter" idx="11"/>
          </p:nvPr>
        </p:nvSpPr>
        <p:spPr/>
        <p:txBody>
          <a:bodyPr/>
          <a:lstStyle/>
          <a:p>
            <a:r>
              <a:rPr lang="fi-FI"/>
              <a:t>ERİŞKİN AŞILAMASI PROF DR SELMA TOSUN </a:t>
            </a:r>
            <a:endParaRPr lang="tr-TR"/>
          </a:p>
        </p:txBody>
      </p:sp>
      <p:sp>
        <p:nvSpPr>
          <p:cNvPr id="6" name="5 Slayt Numarası Yer Tutucusu"/>
          <p:cNvSpPr>
            <a:spLocks noGrp="1"/>
          </p:cNvSpPr>
          <p:nvPr>
            <p:ph type="sldNum" sz="quarter" idx="12"/>
          </p:nvPr>
        </p:nvSpPr>
        <p:spPr/>
        <p:txBody>
          <a:bodyPr/>
          <a:lstStyle/>
          <a:p>
            <a:fld id="{F0AD93D1-467D-475C-AE70-F95222BE897A}" type="slidenum">
              <a:rPr lang="tr-TR" smtClean="0"/>
              <a:pPr/>
              <a:t>‹#›</a:t>
            </a:fld>
            <a:endParaRPr lang="tr-TR"/>
          </a:p>
        </p:txBody>
      </p:sp>
    </p:spTree>
    <p:extLst>
      <p:ext uri="{BB962C8B-B14F-4D97-AF65-F5344CB8AC3E}">
        <p14:creationId xmlns:p14="http://schemas.microsoft.com/office/powerpoint/2010/main" val="38957869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Veri Yer Tutucusu"/>
          <p:cNvSpPr>
            <a:spLocks noGrp="1"/>
          </p:cNvSpPr>
          <p:nvPr>
            <p:ph type="dt" sz="half" idx="10"/>
          </p:nvPr>
        </p:nvSpPr>
        <p:spPr/>
        <p:txBody>
          <a:bodyPr/>
          <a:lstStyle/>
          <a:p>
            <a:fld id="{B3649159-B95A-40E4-8C28-3942090E0EE4}" type="datetime1">
              <a:rPr lang="tr-TR" smtClean="0"/>
              <a:t>29.10.2025</a:t>
            </a:fld>
            <a:endParaRPr lang="tr-TR"/>
          </a:p>
        </p:txBody>
      </p:sp>
      <p:sp>
        <p:nvSpPr>
          <p:cNvPr id="4" name="3 Altbilgi Yer Tutucusu"/>
          <p:cNvSpPr>
            <a:spLocks noGrp="1"/>
          </p:cNvSpPr>
          <p:nvPr>
            <p:ph type="ftr" sz="quarter" idx="11"/>
          </p:nvPr>
        </p:nvSpPr>
        <p:spPr/>
        <p:txBody>
          <a:bodyPr/>
          <a:lstStyle/>
          <a:p>
            <a:r>
              <a:rPr lang="fi-FI"/>
              <a:t>ERİŞKİN AŞILAMASI PROF DR SELMA TOSUN </a:t>
            </a:r>
            <a:endParaRPr lang="tr-TR"/>
          </a:p>
        </p:txBody>
      </p:sp>
      <p:sp>
        <p:nvSpPr>
          <p:cNvPr id="5" name="4 Slayt Numarası Yer Tutucusu"/>
          <p:cNvSpPr>
            <a:spLocks noGrp="1"/>
          </p:cNvSpPr>
          <p:nvPr>
            <p:ph type="sldNum" sz="quarter" idx="12"/>
          </p:nvPr>
        </p:nvSpPr>
        <p:spPr/>
        <p:txBody>
          <a:bodyPr/>
          <a:lstStyle/>
          <a:p>
            <a:fld id="{F55D45E0-3CAE-4F9C-A2DF-42FB8094D0A8}" type="slidenum">
              <a:rPr lang="tr-TR" smtClean="0"/>
              <a:pPr/>
              <a:t>‹#›</a:t>
            </a:fld>
            <a:endParaRPr lang="tr-TR"/>
          </a:p>
        </p:txBody>
      </p:sp>
    </p:spTree>
    <p:extLst>
      <p:ext uri="{BB962C8B-B14F-4D97-AF65-F5344CB8AC3E}">
        <p14:creationId xmlns:p14="http://schemas.microsoft.com/office/powerpoint/2010/main" val="40043558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a:t>Asıl başlık stili için tıklatın</a:t>
            </a:r>
          </a:p>
        </p:txBody>
      </p:sp>
      <p:sp>
        <p:nvSpPr>
          <p:cNvPr id="3" name="2 İçerik Yer Tutucusu"/>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3 İçerik Yer Tutucusu"/>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4 Veri Yer Tutucusu"/>
          <p:cNvSpPr>
            <a:spLocks noGrp="1"/>
          </p:cNvSpPr>
          <p:nvPr>
            <p:ph type="dt" sz="half" idx="10"/>
          </p:nvPr>
        </p:nvSpPr>
        <p:spPr/>
        <p:txBody>
          <a:bodyPr/>
          <a:lstStyle/>
          <a:p>
            <a:fld id="{FB312D95-A63B-4D80-9C97-08A24A1A16A9}" type="datetime1">
              <a:rPr lang="tr-TR" smtClean="0"/>
              <a:t>29.10.2025</a:t>
            </a:fld>
            <a:endParaRPr lang="tr-TR"/>
          </a:p>
        </p:txBody>
      </p:sp>
      <p:sp>
        <p:nvSpPr>
          <p:cNvPr id="6" name="5 Altbilgi Yer Tutucusu"/>
          <p:cNvSpPr>
            <a:spLocks noGrp="1"/>
          </p:cNvSpPr>
          <p:nvPr>
            <p:ph type="ftr" sz="quarter" idx="11"/>
          </p:nvPr>
        </p:nvSpPr>
        <p:spPr/>
        <p:txBody>
          <a:bodyPr/>
          <a:lstStyle/>
          <a:p>
            <a:r>
              <a:rPr lang="fi-FI"/>
              <a:t>ERİŞKİN AŞILAMASI PROF DR SELMA TOSUN </a:t>
            </a:r>
            <a:endParaRPr lang="tr-TR"/>
          </a:p>
        </p:txBody>
      </p:sp>
      <p:sp>
        <p:nvSpPr>
          <p:cNvPr id="7" name="6 Slayt Numarası Yer Tutucusu"/>
          <p:cNvSpPr>
            <a:spLocks noGrp="1"/>
          </p:cNvSpPr>
          <p:nvPr>
            <p:ph type="sldNum" sz="quarter" idx="12"/>
          </p:nvPr>
        </p:nvSpPr>
        <p:spPr/>
        <p:txBody>
          <a:bodyPr/>
          <a:lstStyle/>
          <a:p>
            <a:fld id="{F55D45E0-3CAE-4F9C-A2DF-42FB8094D0A8}" type="slidenum">
              <a:rPr lang="tr-TR" smtClean="0"/>
              <a:pPr/>
              <a:t>‹#›</a:t>
            </a:fld>
            <a:endParaRPr lang="tr-TR"/>
          </a:p>
        </p:txBody>
      </p:sp>
    </p:spTree>
    <p:extLst>
      <p:ext uri="{BB962C8B-B14F-4D97-AF65-F5344CB8AC3E}">
        <p14:creationId xmlns:p14="http://schemas.microsoft.com/office/powerpoint/2010/main" val="1908251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F9E86288-F461-48F9-B656-0A5741B998B5}" type="datetime1">
              <a:rPr lang="tr-TR" smtClean="0"/>
              <a:t>29.10.2025</a:t>
            </a:fld>
            <a:endParaRPr lang="tr-TR"/>
          </a:p>
        </p:txBody>
      </p:sp>
      <p:sp>
        <p:nvSpPr>
          <p:cNvPr id="3" name="2 Altbilgi Yer Tutucusu"/>
          <p:cNvSpPr>
            <a:spLocks noGrp="1"/>
          </p:cNvSpPr>
          <p:nvPr>
            <p:ph type="ftr" sz="quarter" idx="11"/>
          </p:nvPr>
        </p:nvSpPr>
        <p:spPr/>
        <p:txBody>
          <a:bodyPr/>
          <a:lstStyle/>
          <a:p>
            <a:r>
              <a:rPr lang="fi-FI"/>
              <a:t>ERİŞKİN AŞILAMASI PROF DR SELMA TOSUN </a:t>
            </a:r>
            <a:endParaRPr lang="tr-TR"/>
          </a:p>
        </p:txBody>
      </p:sp>
      <p:sp>
        <p:nvSpPr>
          <p:cNvPr id="4" name="3 Slayt Numarası Yer Tutucusu"/>
          <p:cNvSpPr>
            <a:spLocks noGrp="1"/>
          </p:cNvSpPr>
          <p:nvPr>
            <p:ph type="sldNum" sz="quarter" idx="12"/>
          </p:nvPr>
        </p:nvSpPr>
        <p:spPr/>
        <p:txBody>
          <a:bodyPr/>
          <a:lstStyle/>
          <a:p>
            <a:fld id="{F55D45E0-3CAE-4F9C-A2DF-42FB8094D0A8}" type="slidenum">
              <a:rPr lang="tr-TR" smtClean="0"/>
              <a:pPr/>
              <a:t>‹#›</a:t>
            </a:fld>
            <a:endParaRPr lang="tr-TR"/>
          </a:p>
        </p:txBody>
      </p:sp>
    </p:spTree>
    <p:extLst>
      <p:ext uri="{BB962C8B-B14F-4D97-AF65-F5344CB8AC3E}">
        <p14:creationId xmlns:p14="http://schemas.microsoft.com/office/powerpoint/2010/main" val="13874261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rtlCol="0"/>
          <a:lstStyle/>
          <a:p>
            <a:pPr rtl="0"/>
            <a:r>
              <a:rPr lang="tr"/>
              <a:t>Asıl başlık stilini düzenlemek için tıklayın</a:t>
            </a:r>
            <a:endParaRPr lang="en-US" dirty="0"/>
          </a:p>
        </p:txBody>
      </p:sp>
      <p:sp>
        <p:nvSpPr>
          <p:cNvPr id="12" name="İçerik Yer Tutucusu 2"/>
          <p:cNvSpPr>
            <a:spLocks noGrp="1"/>
          </p:cNvSpPr>
          <p:nvPr>
            <p:ph sz="quarter" idx="13"/>
          </p:nvPr>
        </p:nvSpPr>
        <p:spPr>
          <a:xfrm>
            <a:off x="913774" y="2367092"/>
            <a:ext cx="10363826" cy="3424107"/>
          </a:xfrm>
        </p:spPr>
        <p:txBody>
          <a:bodyPr rtlCol="0"/>
          <a:lstStyle/>
          <a:p>
            <a:pPr lvl="0" rtl="0"/>
            <a:r>
              <a:rPr lang="tr"/>
              <a:t>Asıl metin stillerini düzenlemek için tıklayın</a:t>
            </a:r>
          </a:p>
          <a:p>
            <a:pPr lvl="1" rtl="0"/>
            <a:r>
              <a:rPr lang="tr"/>
              <a:t>İkinci düzey</a:t>
            </a:r>
          </a:p>
          <a:p>
            <a:pPr lvl="2" rtl="0"/>
            <a:r>
              <a:rPr lang="tr"/>
              <a:t>Üçüncü düzey</a:t>
            </a:r>
          </a:p>
          <a:p>
            <a:pPr lvl="3" rtl="0"/>
            <a:r>
              <a:rPr lang="tr"/>
              <a:t>Dördüncü düzey</a:t>
            </a:r>
          </a:p>
          <a:p>
            <a:pPr lvl="4" rtl="0"/>
            <a:r>
              <a:rPr lang="tr"/>
              <a:t>Beşinci düzey</a:t>
            </a:r>
            <a:endParaRPr lang="en-US" dirty="0"/>
          </a:p>
        </p:txBody>
      </p:sp>
      <p:sp>
        <p:nvSpPr>
          <p:cNvPr id="4" name="Tarih Yer Tutucusu 3"/>
          <p:cNvSpPr>
            <a:spLocks noGrp="1"/>
          </p:cNvSpPr>
          <p:nvPr>
            <p:ph type="dt" sz="half" idx="10"/>
          </p:nvPr>
        </p:nvSpPr>
        <p:spPr/>
        <p:txBody>
          <a:bodyPr rtlCol="0"/>
          <a:lstStyle/>
          <a:p>
            <a:pPr rtl="0"/>
            <a:fld id="{0ACF1C72-496C-4B8C-84B4-0043A11B93BE}" type="datetime1">
              <a:rPr lang="tr-TR" smtClean="0"/>
              <a:t>29.10.2025</a:t>
            </a:fld>
            <a:endParaRPr lang="en-US" dirty="0"/>
          </a:p>
        </p:txBody>
      </p:sp>
      <p:sp>
        <p:nvSpPr>
          <p:cNvPr id="5" name="Alt Bilgi Yer Tutucusu 4"/>
          <p:cNvSpPr>
            <a:spLocks noGrp="1"/>
          </p:cNvSpPr>
          <p:nvPr>
            <p:ph type="ftr" sz="quarter" idx="11"/>
          </p:nvPr>
        </p:nvSpPr>
        <p:spPr/>
        <p:txBody>
          <a:bodyPr rtlCol="0"/>
          <a:lstStyle/>
          <a:p>
            <a:pPr rtl="0"/>
            <a:r>
              <a:rPr lang="fi-FI"/>
              <a:t>ERİŞKİN AŞILAMASI PROF DR SELMA TOSUN </a:t>
            </a:r>
            <a:endParaRPr lang="en-US" dirty="0"/>
          </a:p>
        </p:txBody>
      </p:sp>
      <p:sp>
        <p:nvSpPr>
          <p:cNvPr id="6" name="Slayt Numarası Yer Tutucusu 5"/>
          <p:cNvSpPr>
            <a:spLocks noGrp="1"/>
          </p:cNvSpPr>
          <p:nvPr>
            <p:ph type="sldNum" sz="quarter" idx="12"/>
          </p:nvPr>
        </p:nvSpPr>
        <p:spPr/>
        <p:txBody>
          <a:bodyPr rtlCol="0"/>
          <a:lstStyle/>
          <a:p>
            <a:pPr rtl="0"/>
            <a:fld id="{6D22F896-40B5-4ADD-8801-0D06FADFA095}" type="slidenum">
              <a:rPr lang="en-US" dirty="0"/>
              <a:pPr rtl="0"/>
              <a:t>‹#›</a:t>
            </a:fld>
            <a:endParaRPr lang="en-US" dirty="0"/>
          </a:p>
        </p:txBody>
      </p:sp>
    </p:spTree>
    <p:extLst>
      <p:ext uri="{BB962C8B-B14F-4D97-AF65-F5344CB8AC3E}">
        <p14:creationId xmlns:p14="http://schemas.microsoft.com/office/powerpoint/2010/main" val="3591009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2" name="Başlık Yer Tutucusu 1"/>
          <p:cNvSpPr>
            <a:spLocks noGrp="1"/>
          </p:cNvSpPr>
          <p:nvPr>
            <p:ph type="title"/>
          </p:nvPr>
        </p:nvSpPr>
        <p:spPr bwMode="auto">
          <a:xfrm>
            <a:off x="838200" y="365125"/>
            <a:ext cx="10515600" cy="1325563"/>
          </a:xfrm>
          <a:prstGeom prst="rect">
            <a:avLst/>
          </a:prstGeom>
        </p:spPr>
        <p:txBody>
          <a:bodyPr vert="horz" lIns="91440" tIns="45720" rIns="91440" bIns="45720" rtlCol="0" anchor="ctr">
            <a:normAutofit/>
          </a:bodyPr>
          <a:lstStyle/>
          <a:p>
            <a:pPr>
              <a:defRPr/>
            </a:pPr>
            <a:r>
              <a:rPr lang="tr-TR"/>
              <a:t>Asıl başlık stilini düzenlemek için tıklayın</a:t>
            </a:r>
            <a:endParaRPr/>
          </a:p>
        </p:txBody>
      </p:sp>
      <p:sp>
        <p:nvSpPr>
          <p:cNvPr id="3" name="Metin Yer Tutucusu 2"/>
          <p:cNvSpPr>
            <a:spLocks noGrp="1"/>
          </p:cNvSpPr>
          <p:nvPr>
            <p:ph type="body" idx="1"/>
          </p:nvPr>
        </p:nvSpPr>
        <p:spPr bwMode="auto">
          <a:xfrm>
            <a:off x="838200" y="1825625"/>
            <a:ext cx="10515600" cy="4351338"/>
          </a:xfrm>
          <a:prstGeom prst="rect">
            <a:avLst/>
          </a:prstGeom>
        </p:spPr>
        <p:txBody>
          <a:bodyPr vert="horz" lIns="91440" tIns="45720" rIns="91440" bIns="45720" rtlCol="0">
            <a:normAutofit/>
          </a:bodyPr>
          <a:lstStyle/>
          <a:p>
            <a:pPr lvl="0">
              <a:defRPr/>
            </a:pPr>
            <a:r>
              <a:rPr lang="tr-TR"/>
              <a:t>Asıl metin stillerini düzenlemek için tıklayın</a:t>
            </a:r>
            <a:endParaRPr/>
          </a:p>
          <a:p>
            <a:pPr lvl="1">
              <a:defRPr/>
            </a:pPr>
            <a:r>
              <a:rPr lang="tr-TR"/>
              <a:t>İkinci düzey</a:t>
            </a:r>
            <a:endParaRPr/>
          </a:p>
          <a:p>
            <a:pPr lvl="2">
              <a:defRPr/>
            </a:pPr>
            <a:r>
              <a:rPr lang="tr-TR"/>
              <a:t>Üçüncü düzey</a:t>
            </a:r>
            <a:endParaRPr/>
          </a:p>
          <a:p>
            <a:pPr lvl="3">
              <a:defRPr/>
            </a:pPr>
            <a:r>
              <a:rPr lang="tr-TR"/>
              <a:t>Dördüncü düzey</a:t>
            </a:r>
            <a:endParaRPr/>
          </a:p>
          <a:p>
            <a:pPr lvl="4">
              <a:defRPr/>
            </a:pPr>
            <a:r>
              <a:rPr lang="tr-TR"/>
              <a:t>Beşinci düzey</a:t>
            </a:r>
            <a:endParaRPr/>
          </a:p>
        </p:txBody>
      </p:sp>
      <p:sp>
        <p:nvSpPr>
          <p:cNvPr id="4" name="Veri Yer Tutucusu 3"/>
          <p:cNvSpPr>
            <a:spLocks noGrp="1"/>
          </p:cNvSpPr>
          <p:nvPr>
            <p:ph type="dt" sz="half" idx="2"/>
          </p:nvPr>
        </p:nvSpPr>
        <p:spPr bwMode="auto">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8EED367D-A1FC-480B-B390-34B0AD2CA992}" type="datetime1">
              <a:rPr lang="tr-TR" smtClean="0"/>
              <a:t>29.10.2025</a:t>
            </a:fld>
            <a:endParaRPr lang="tr-TR"/>
          </a:p>
        </p:txBody>
      </p:sp>
      <p:sp>
        <p:nvSpPr>
          <p:cNvPr id="5" name="Alt Bilgi Yer Tutucusu 4"/>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fi-FI"/>
              <a:t>ERİŞKİN AŞILAMASI PROF DR SELMA TOSUN </a:t>
            </a:r>
            <a:endParaRPr/>
          </a:p>
        </p:txBody>
      </p:sp>
      <p:sp>
        <p:nvSpPr>
          <p:cNvPr id="6" name="Slayt Numarası Yer Tutucusu 5"/>
          <p:cNvSpPr>
            <a:spLocks noGrp="1"/>
          </p:cNvSpPr>
          <p:nvPr>
            <p:ph type="sldNum" sz="quarter" idx="4"/>
          </p:nvPr>
        </p:nvSpPr>
        <p:spPr bwMode="auto">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501A4338-EBAE-ED40-8475-2E6AE1B9F2FD}" type="slidenum">
              <a:rPr lang="tr-T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 id="2147483659" r:id="rId9"/>
    <p:sldLayoutId id="2147483660" r:id="rId10"/>
    <p:sldLayoutId id="2147483661" r:id="rId11"/>
    <p:sldLayoutId id="2147483662" r:id="rId12"/>
  </p:sldLayoutIdLst>
  <p:hf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tr-TR"/>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0.xml"/><Relationship Id="rId4" Type="http://schemas.openxmlformats.org/officeDocument/2006/relationships/image" Target="../media/image19.png"/></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1.xml"/></Relationships>
</file>

<file path=ppt/slides/_rels/slide5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3.xml"/></Relationships>
</file>

<file path=ppt/slides/_rels/slide8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png"/><Relationship Id="rId1" Type="http://schemas.openxmlformats.org/officeDocument/2006/relationships/slideLayout" Target="../slideLayouts/slideLayout7.xml"/><Relationship Id="rId4" Type="http://schemas.openxmlformats.org/officeDocument/2006/relationships/image" Target="../media/image57.png"/></Relationships>
</file>

<file path=ppt/slides/_rels/slide88.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3.xml"/></Relationships>
</file>

<file path=ppt/slides/_rels/slide9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3.xml"/></Relationships>
</file>

<file path=ppt/slides/_rels/slide9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3.xml"/></Relationships>
</file>

<file path=ppt/slides/_rels/slide93.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3.xml"/></Relationships>
</file>

<file path=ppt/slides/_rels/slide95.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3.xml"/></Relationships>
</file>

<file path=ppt/slides/_rels/slide97.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Erişkin Bağışıklama ve Risk Grubu Aşılanması</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1731254" y="116662"/>
            <a:ext cx="11089225" cy="504497"/>
          </a:xfrm>
        </p:spPr>
        <p:txBody>
          <a:bodyPr/>
          <a:lstStyle/>
          <a:p>
            <a:pPr>
              <a:defRPr/>
            </a:pPr>
            <a:r>
              <a:rPr lang="tr-TR"/>
              <a:t>Öğrenim Hedefleri</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a:t>
            </a:fld>
            <a:endParaRPr lang="tr-TR"/>
          </a:p>
        </p:txBody>
      </p:sp>
      <p:sp>
        <p:nvSpPr>
          <p:cNvPr id="4" name="Metin Yer Tutucusu 3"/>
          <p:cNvSpPr>
            <a:spLocks noGrp="1"/>
          </p:cNvSpPr>
          <p:nvPr>
            <p:ph type="body" sz="half" idx="2"/>
          </p:nvPr>
        </p:nvSpPr>
        <p:spPr bwMode="auto">
          <a:xfrm>
            <a:off x="849033" y="621159"/>
            <a:ext cx="10791583" cy="5292944"/>
          </a:xfrm>
        </p:spPr>
        <p:txBody>
          <a:bodyPr>
            <a:noAutofit/>
          </a:bodyPr>
          <a:lstStyle/>
          <a:p>
            <a:pPr marL="457200" indent="-457200">
              <a:lnSpc>
                <a:spcPct val="100000"/>
              </a:lnSpc>
              <a:buFont typeface="+mj-lt"/>
              <a:buAutoNum type="arabicPeriod"/>
              <a:defRPr/>
            </a:pPr>
            <a:r>
              <a:rPr lang="tr-TR" sz="1800"/>
              <a:t>Erişkin bağışıklama hizmetlerini sayabilmeli</a:t>
            </a:r>
            <a:endParaRPr/>
          </a:p>
          <a:p>
            <a:pPr marL="457200" indent="-457200">
              <a:lnSpc>
                <a:spcPct val="100000"/>
              </a:lnSpc>
              <a:buFont typeface="+mj-lt"/>
              <a:buAutoNum type="arabicPeriod"/>
              <a:defRPr/>
            </a:pPr>
            <a:r>
              <a:rPr lang="tr-TR" sz="1800"/>
              <a:t>Gebelerde uygulanması gereken aşıları sıralayabilmeli ve uygulama şemalarını düzenleyebilmeli  </a:t>
            </a:r>
            <a:endParaRPr/>
          </a:p>
          <a:p>
            <a:pPr marL="457200" indent="-457200">
              <a:lnSpc>
                <a:spcPct val="100000"/>
              </a:lnSpc>
              <a:buFont typeface="+mj-lt"/>
              <a:buAutoNum type="arabicPeriod"/>
              <a:defRPr/>
            </a:pPr>
            <a:r>
              <a:rPr lang="tr-TR" sz="1800"/>
              <a:t>Gebelik/emzirme döneminde güvenli kullanım ilkelerini ayırt edebilmeli</a:t>
            </a:r>
            <a:endParaRPr/>
          </a:p>
          <a:p>
            <a:pPr marL="457200" indent="-457200">
              <a:lnSpc>
                <a:spcPct val="100000"/>
              </a:lnSpc>
              <a:buFont typeface="+mj-lt"/>
              <a:buAutoNum type="arabicPeriod"/>
              <a:defRPr/>
            </a:pPr>
            <a:r>
              <a:rPr lang="tr-TR" sz="1800"/>
              <a:t>Yetişkin risk gruplarını ve uygulanması gereken aşıları sıralayabilmeli;</a:t>
            </a:r>
            <a:endParaRPr/>
          </a:p>
          <a:p>
            <a:pPr marL="914400" lvl="1" indent="-457200">
              <a:lnSpc>
                <a:spcPct val="100000"/>
              </a:lnSpc>
              <a:buFont typeface="+mj-lt"/>
              <a:buAutoNum type="alphaLcPeriod"/>
              <a:defRPr/>
            </a:pPr>
            <a:r>
              <a:rPr lang="tr-TR" sz="1800"/>
              <a:t>65 yaş ve üzeri kişiler, </a:t>
            </a:r>
            <a:endParaRPr/>
          </a:p>
          <a:p>
            <a:pPr marL="914400" lvl="1" indent="-457200">
              <a:lnSpc>
                <a:spcPct val="100000"/>
              </a:lnSpc>
              <a:buFont typeface="+mj-lt"/>
              <a:buAutoNum type="alphaLcPeriod"/>
              <a:defRPr/>
            </a:pPr>
            <a:r>
              <a:rPr lang="tr-TR" sz="1800"/>
              <a:t>Kronik hastalıkları olan kişiler,</a:t>
            </a:r>
            <a:endParaRPr/>
          </a:p>
          <a:p>
            <a:pPr marL="457200" indent="-457200">
              <a:lnSpc>
                <a:spcPct val="150000"/>
              </a:lnSpc>
              <a:buFont typeface="+mj-lt"/>
              <a:buAutoNum type="arabicPeriod"/>
              <a:defRPr/>
            </a:pPr>
            <a:endParaRPr lang="tr-TR" sz="1800"/>
          </a:p>
          <a:p>
            <a:pPr lvl="1">
              <a:defRPr/>
            </a:pPr>
            <a:endParaRPr lang="tr-TR" sz="1800"/>
          </a:p>
          <a:p>
            <a:pPr lvl="1">
              <a:defRPr/>
            </a:pPr>
            <a:endParaRPr lang="tr-TR" sz="18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700203" y="604742"/>
            <a:ext cx="11089225" cy="504497"/>
          </a:xfrm>
        </p:spPr>
        <p:txBody>
          <a:bodyPr/>
          <a:lstStyle/>
          <a:p>
            <a:pPr>
              <a:defRPr/>
            </a:pPr>
            <a:r>
              <a:rPr lang="tr-TR"/>
              <a:t>Erişkin Bağışıklama Hizmetleri</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3</a:t>
            </a:fld>
            <a:endParaRPr lang="tr-TR"/>
          </a:p>
        </p:txBody>
      </p:sp>
      <p:sp>
        <p:nvSpPr>
          <p:cNvPr id="4" name="Metin Yer Tutucusu 3"/>
          <p:cNvSpPr>
            <a:spLocks noGrp="1"/>
          </p:cNvSpPr>
          <p:nvPr>
            <p:ph type="body" sz="half" idx="2"/>
          </p:nvPr>
        </p:nvSpPr>
        <p:spPr bwMode="auto"/>
        <p:txBody>
          <a:bodyPr>
            <a:normAutofit fontScale="92500" lnSpcReduction="20000"/>
          </a:bodyPr>
          <a:lstStyle/>
          <a:p>
            <a:pPr marL="342900" lvl="1" indent="-342900">
              <a:spcAft>
                <a:spcPts val="0"/>
              </a:spcAft>
              <a:buSzPct val="100000"/>
              <a:buFont typeface="Wingdings"/>
              <a:buChar char="Ø"/>
              <a:tabLst>
                <a:tab pos="339618" algn="l"/>
              </a:tabLst>
              <a:defRPr/>
            </a:pPr>
            <a:r>
              <a:rPr lang="tr-TR" sz="2000">
                <a:latin typeface="Arial"/>
                <a:ea typeface="MS PGothic"/>
                <a:cs typeface="Arial"/>
              </a:rPr>
              <a:t>Sağlıklı yetişkinler için aşılama  </a:t>
            </a:r>
            <a:endParaRPr/>
          </a:p>
          <a:p>
            <a:pPr marL="742950" lvl="2" indent="-285750">
              <a:spcAft>
                <a:spcPts val="0"/>
              </a:spcAft>
              <a:buSzPct val="100000"/>
              <a:buFont typeface="Wingdings"/>
              <a:buChar char="Ø"/>
              <a:tabLst>
                <a:tab pos="339618" algn="l"/>
              </a:tabLst>
              <a:defRPr/>
            </a:pPr>
            <a:endParaRPr lang="tr-TR" sz="1800">
              <a:latin typeface="Arial"/>
              <a:ea typeface="MS PGothic"/>
              <a:cs typeface="Arial"/>
            </a:endParaRPr>
          </a:p>
          <a:p>
            <a:pPr marL="285750" lvl="1" indent="-285750">
              <a:spcAft>
                <a:spcPts val="0"/>
              </a:spcAft>
              <a:buSzPct val="100000"/>
              <a:buFont typeface="Wingdings"/>
              <a:buChar char="Ø"/>
              <a:tabLst>
                <a:tab pos="339618" algn="l"/>
              </a:tabLst>
              <a:defRPr/>
            </a:pPr>
            <a:r>
              <a:rPr lang="tr-TR" sz="2000">
                <a:latin typeface="Arial"/>
                <a:ea typeface="MS PGothic"/>
                <a:cs typeface="Arial"/>
              </a:rPr>
              <a:t>Gebelik dönemi aşılaması</a:t>
            </a:r>
            <a:endParaRPr/>
          </a:p>
          <a:p>
            <a:pPr marL="342900" lvl="1" indent="-342900">
              <a:spcAft>
                <a:spcPts val="0"/>
              </a:spcAft>
              <a:buSzPct val="100000"/>
              <a:buFont typeface="Wingdings"/>
              <a:buChar char="Ø"/>
              <a:tabLst>
                <a:tab pos="339618" algn="l"/>
              </a:tabLst>
              <a:defRPr/>
            </a:pPr>
            <a:endParaRPr lang="tr-TR" sz="2000">
              <a:latin typeface="Arial"/>
              <a:ea typeface="MS PGothic"/>
              <a:cs typeface="Arial"/>
            </a:endParaRPr>
          </a:p>
          <a:p>
            <a:pPr marL="342900" lvl="1" indent="-342900">
              <a:spcAft>
                <a:spcPts val="0"/>
              </a:spcAft>
              <a:buSzPct val="100000"/>
              <a:buFont typeface="Wingdings"/>
              <a:buChar char="Ø"/>
              <a:tabLst>
                <a:tab pos="339618" algn="l"/>
              </a:tabLst>
              <a:defRPr/>
            </a:pPr>
            <a:r>
              <a:rPr lang="tr-TR" sz="2000">
                <a:latin typeface="Arial"/>
                <a:ea typeface="MS PGothic"/>
                <a:cs typeface="Arial"/>
              </a:rPr>
              <a:t>Mesleğe bağlı riskler nedeniyle aşılama</a:t>
            </a:r>
            <a:endParaRPr/>
          </a:p>
          <a:p>
            <a:pPr marL="557213" lvl="0" indent="-285750">
              <a:buFont typeface="Wingdings"/>
              <a:buChar char="Ø"/>
              <a:defRPr/>
            </a:pPr>
            <a:r>
              <a:rPr lang="tr-TR">
                <a:latin typeface="Arial"/>
                <a:cs typeface="Arial"/>
              </a:rPr>
              <a:t>Sağlık çalışanı aşılaması</a:t>
            </a:r>
            <a:endParaRPr/>
          </a:p>
          <a:p>
            <a:pPr marL="557213" lvl="0" indent="-285750">
              <a:buFont typeface="Wingdings"/>
              <a:buChar char="Ø"/>
              <a:defRPr/>
            </a:pPr>
            <a:r>
              <a:rPr lang="tr-TR">
                <a:latin typeface="Arial"/>
                <a:cs typeface="Arial"/>
              </a:rPr>
              <a:t>Düzensiz göçmenlere hizmet veren (DG), Geri Gönderme Merkezlerinde (GGM) çalışan ve/veya düzensiz göçmenlerle doğrudan temas halinde risk altında bulunan personele yönelik aşılamalar,</a:t>
            </a:r>
            <a:endParaRPr/>
          </a:p>
          <a:p>
            <a:pPr marL="557213" lvl="0" indent="-285750">
              <a:buFont typeface="Wingdings"/>
              <a:buChar char="Ø"/>
              <a:defRPr/>
            </a:pPr>
            <a:r>
              <a:rPr lang="tr-TR">
                <a:latin typeface="Arial"/>
                <a:cs typeface="Arial"/>
              </a:rPr>
              <a:t>Kanalizasyon işçileri,</a:t>
            </a:r>
            <a:endParaRPr/>
          </a:p>
          <a:p>
            <a:pPr marL="557213" lvl="0" indent="-285750">
              <a:buFont typeface="Wingdings"/>
              <a:buChar char="Ø"/>
              <a:defRPr/>
            </a:pPr>
            <a:r>
              <a:rPr lang="tr-TR">
                <a:latin typeface="Arial"/>
                <a:cs typeface="Arial"/>
              </a:rPr>
              <a:t>Hepatit B enfeksiyonu açısından risk altında bulunan meslek gruplarındaki kişilere yönelik aşılamalar</a:t>
            </a:r>
            <a:endParaRPr/>
          </a:p>
          <a:p>
            <a:pPr marL="557213" lvl="0" indent="-285750">
              <a:buFont typeface="Wingdings"/>
              <a:buChar char="Ø"/>
              <a:defRPr/>
            </a:pPr>
            <a:r>
              <a:rPr lang="tr-TR">
                <a:latin typeface="Arial"/>
                <a:cs typeface="Arial"/>
              </a:rPr>
              <a:t>Tıbbi atık yönetiminde çalışan kişilere yönelik aşılamalar,</a:t>
            </a:r>
            <a:endParaRPr/>
          </a:p>
          <a:p>
            <a:pPr marL="342900" indent="-342900">
              <a:buFont typeface="Wingdings"/>
              <a:buChar char="Ø"/>
              <a:defRPr/>
            </a:pPr>
            <a:r>
              <a:rPr lang="tr-TR" sz="2000">
                <a:latin typeface="Arial"/>
                <a:ea typeface="MS PGothic"/>
                <a:cs typeface="Arial"/>
              </a:rPr>
              <a:t>Altta yatan hastalık ve diğer riskler nedeniyle aşılama</a:t>
            </a:r>
            <a:endParaRPr/>
          </a:p>
          <a:p>
            <a:pPr marL="342900" indent="-342900">
              <a:buFont typeface="Wingdings"/>
              <a:buChar char="Ø"/>
              <a:defRPr/>
            </a:pPr>
            <a:r>
              <a:rPr lang="tr-TR" sz="2000">
                <a:latin typeface="Arial"/>
                <a:ea typeface="MS PGothic"/>
                <a:cs typeface="Arial"/>
              </a:rPr>
              <a:t>Askerlik dönemi aşılaması</a:t>
            </a:r>
            <a:endParaRPr/>
          </a:p>
          <a:p>
            <a:pPr marL="342900" indent="-342900">
              <a:buFont typeface="Wingdings"/>
              <a:buChar char="Ø"/>
              <a:defRPr/>
            </a:pPr>
            <a:r>
              <a:rPr lang="tr-TR" sz="2000">
                <a:latin typeface="Arial"/>
                <a:ea typeface="MS PGothic"/>
                <a:cs typeface="Arial"/>
              </a:rPr>
              <a:t>Seyahat sağlığı / Hac ve Umre ziyaretçilerine yönelik aşılama</a:t>
            </a:r>
            <a:endParaRPr/>
          </a:p>
          <a:p>
            <a:pPr marL="342900" indent="-342900">
              <a:buFont typeface="Wingdings"/>
              <a:buChar char="Ø"/>
              <a:defRPr/>
            </a:pPr>
            <a:r>
              <a:rPr lang="tr-TR" sz="2000">
                <a:latin typeface="Arial"/>
                <a:ea typeface="MS PGothic"/>
                <a:cs typeface="Arial"/>
              </a:rPr>
              <a:t>Temaslı aşılaması</a:t>
            </a:r>
            <a:endParaRPr/>
          </a:p>
          <a:p>
            <a:pPr>
              <a:defRPr/>
            </a:pPr>
            <a:endParaRPr lang="tr-T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97941"/>
            <a:ext cx="11089225" cy="504497"/>
          </a:xfrm>
        </p:spPr>
        <p:txBody>
          <a:bodyPr/>
          <a:lstStyle/>
          <a:p>
            <a:pPr>
              <a:defRPr/>
            </a:pPr>
            <a:r>
              <a:rPr lang="tr-TR"/>
              <a:t>Sağlıklı Yetişkinler için Aşılama</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4</a:t>
            </a:fld>
            <a:endParaRPr lang="tr-TR"/>
          </a:p>
        </p:txBody>
      </p:sp>
      <p:sp>
        <p:nvSpPr>
          <p:cNvPr id="4" name="Metin Yer Tutucusu 3"/>
          <p:cNvSpPr>
            <a:spLocks noGrp="1"/>
          </p:cNvSpPr>
          <p:nvPr>
            <p:ph type="body" sz="half" idx="2"/>
          </p:nvPr>
        </p:nvSpPr>
        <p:spPr bwMode="auto">
          <a:xfrm>
            <a:off x="849025" y="1355344"/>
            <a:ext cx="10791583" cy="3083920"/>
          </a:xfrm>
        </p:spPr>
        <p:txBody>
          <a:bodyPr>
            <a:noAutofit/>
          </a:bodyPr>
          <a:lstStyle/>
          <a:p>
            <a:pPr marL="285750" indent="-285750">
              <a:buFont typeface="Wingdings"/>
              <a:buChar char="Ø"/>
              <a:defRPr/>
            </a:pPr>
            <a:r>
              <a:rPr lang="tr-TR" sz="2400" dirty="0"/>
              <a:t>Sağlık kuruluşuna herhangi bir nedenle başvuran tüm yetişkinlerin aşılanma durumları sağlık kuruluşu kayıtları veya aşı kartından sorgulanarak değerlendirilmeli, aşılanma ihtiyaçları belirlenerek aşılanmaları sağlanmalıdır. </a:t>
            </a:r>
            <a:endParaRPr dirty="0"/>
          </a:p>
          <a:p>
            <a:pPr marL="285750" indent="-285750">
              <a:buFont typeface="Wingdings"/>
              <a:buChar char="Ø"/>
              <a:defRPr/>
            </a:pPr>
            <a:r>
              <a:rPr lang="tr-TR" sz="2400" b="1" dirty="0" err="1"/>
              <a:t>Td</a:t>
            </a:r>
            <a:r>
              <a:rPr lang="tr-TR" sz="2400" b="1" dirty="0"/>
              <a:t> aşısı: </a:t>
            </a:r>
            <a:r>
              <a:rPr lang="tr-TR" sz="2400" dirty="0"/>
              <a:t>Tüm yaş gruplarında aşılanma durumu değerlendirilerek </a:t>
            </a:r>
            <a:r>
              <a:rPr lang="tr-TR" sz="2400" dirty="0" err="1"/>
              <a:t>primer</a:t>
            </a:r>
            <a:r>
              <a:rPr lang="tr-TR" sz="2400" dirty="0"/>
              <a:t> şema ve </a:t>
            </a:r>
            <a:r>
              <a:rPr lang="tr-TR" sz="2400" dirty="0" err="1"/>
              <a:t>rapel</a:t>
            </a:r>
            <a:r>
              <a:rPr lang="tr-TR" sz="2400" dirty="0"/>
              <a:t> dozlar tamamlanmalıdır. </a:t>
            </a:r>
          </a:p>
          <a:p>
            <a:pPr marL="285750" indent="-285750">
              <a:buFont typeface="Wingdings"/>
              <a:buChar char="Ø"/>
              <a:defRPr/>
            </a:pPr>
            <a:r>
              <a:rPr lang="tr-TR" sz="2400" b="1" dirty="0"/>
              <a:t>HBV aşısı- HAV aşısı , </a:t>
            </a:r>
            <a:r>
              <a:rPr lang="tr-TR" sz="2400" b="1" dirty="0" err="1"/>
              <a:t>pnömokok</a:t>
            </a:r>
            <a:r>
              <a:rPr lang="tr-TR" sz="2400" b="1" dirty="0"/>
              <a:t> aşısı </a:t>
            </a:r>
            <a:r>
              <a:rPr lang="tr-TR" sz="2400" dirty="0"/>
              <a:t>: risk durumları sorgulanarak </a:t>
            </a:r>
            <a:endParaRPr dirty="0"/>
          </a:p>
          <a:p>
            <a:pPr marL="285750" indent="-285750">
              <a:buFont typeface="Wingdings"/>
              <a:buChar char="Ø"/>
              <a:defRPr/>
            </a:pPr>
            <a:endParaRPr lang="tr-TR"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79279"/>
            <a:ext cx="11089225" cy="504497"/>
          </a:xfrm>
        </p:spPr>
        <p:txBody>
          <a:bodyPr/>
          <a:lstStyle/>
          <a:p>
            <a:pPr>
              <a:defRPr/>
            </a:pPr>
            <a:r>
              <a:rPr lang="tr-TR">
                <a:solidFill>
                  <a:srgbClr val="C00000"/>
                </a:solidFill>
                <a:ea typeface="Calibri"/>
                <a:cs typeface="Calibri"/>
              </a:rPr>
              <a:t>65 Yaş ve Üzeri Bireylerin Aşılaması</a:t>
            </a:r>
            <a:endParaRPr lang="tr-TR"/>
          </a:p>
        </p:txBody>
      </p:sp>
      <p:sp>
        <p:nvSpPr>
          <p:cNvPr id="4" name="Metin Yer Tutucusu 3"/>
          <p:cNvSpPr>
            <a:spLocks noGrp="1"/>
          </p:cNvSpPr>
          <p:nvPr>
            <p:ph type="body" sz="half" idx="2"/>
          </p:nvPr>
        </p:nvSpPr>
        <p:spPr bwMode="auto">
          <a:xfrm>
            <a:off x="849025" y="1355345"/>
            <a:ext cx="10791583" cy="2611972"/>
          </a:xfrm>
        </p:spPr>
        <p:txBody>
          <a:bodyPr>
            <a:normAutofit/>
          </a:bodyPr>
          <a:lstStyle/>
          <a:p>
            <a:pPr marL="311150" lvl="0" indent="-285750">
              <a:spcBef>
                <a:spcPts val="0"/>
              </a:spcBef>
              <a:buClr>
                <a:schemeClr val="dk1"/>
              </a:buClr>
              <a:buSzPts val="2400"/>
              <a:buFont typeface="Wingdings"/>
              <a:buChar char="Ø"/>
              <a:defRPr/>
            </a:pPr>
            <a:endParaRPr lang="tr-TR" sz="2400">
              <a:solidFill>
                <a:schemeClr val="dk1"/>
              </a:solidFill>
              <a:ea typeface="Calibri"/>
              <a:cs typeface="Calibri"/>
            </a:endParaRPr>
          </a:p>
          <a:p>
            <a:pPr marL="311150" lvl="0" indent="-285750">
              <a:spcBef>
                <a:spcPts val="0"/>
              </a:spcBef>
              <a:buClr>
                <a:schemeClr val="dk1"/>
              </a:buClr>
              <a:buSzPts val="2400"/>
              <a:buFont typeface="Wingdings"/>
              <a:buChar char="Ø"/>
              <a:defRPr/>
            </a:pPr>
            <a:r>
              <a:rPr lang="tr-TR" sz="2400">
                <a:solidFill>
                  <a:schemeClr val="dk1"/>
                </a:solidFill>
                <a:ea typeface="Calibri"/>
                <a:cs typeface="Calibri"/>
              </a:rPr>
              <a:t>Yaşlanmayla birlikte kronik hastalık görülme sıklığı artarken, bağışıklık sistemi esnekliği azalır ve enfeksiyonlara duyarlılık artar. </a:t>
            </a:r>
            <a:endParaRPr sz="2400"/>
          </a:p>
          <a:p>
            <a:pPr marL="311150" lvl="0" indent="-285750">
              <a:spcBef>
                <a:spcPts val="0"/>
              </a:spcBef>
              <a:buClr>
                <a:schemeClr val="dk1"/>
              </a:buClr>
              <a:buSzPts val="2400"/>
              <a:buFont typeface="Wingdings"/>
              <a:buChar char="Ø"/>
              <a:defRPr/>
            </a:pPr>
            <a:endParaRPr lang="tr-TR" sz="2400"/>
          </a:p>
          <a:p>
            <a:pPr marL="463550" lvl="0" indent="-285750">
              <a:spcBef>
                <a:spcPts val="0"/>
              </a:spcBef>
              <a:buClr>
                <a:schemeClr val="dk1"/>
              </a:buClr>
              <a:buSzPts val="2800"/>
              <a:buFont typeface="Wingdings"/>
              <a:buChar char="Ø"/>
              <a:defRPr/>
            </a:pPr>
            <a:endParaRPr lang="tr-TR" sz="2400">
              <a:solidFill>
                <a:schemeClr val="dk1"/>
              </a:solidFill>
              <a:ea typeface="Calibri"/>
              <a:cs typeface="Calibri"/>
            </a:endParaRPr>
          </a:p>
          <a:p>
            <a:pPr marL="311150" lvl="0" indent="-285750">
              <a:spcBef>
                <a:spcPts val="0"/>
              </a:spcBef>
              <a:buClr>
                <a:schemeClr val="dk1"/>
              </a:buClr>
              <a:buSzPts val="2400"/>
              <a:buFont typeface="Wingdings"/>
              <a:buChar char="Ø"/>
              <a:defRPr/>
            </a:pPr>
            <a:r>
              <a:rPr lang="tr-TR" sz="2400">
                <a:solidFill>
                  <a:schemeClr val="dk1"/>
                </a:solidFill>
                <a:ea typeface="Calibri"/>
                <a:cs typeface="Calibri"/>
              </a:rPr>
              <a:t>Yaşlı bireylerin aşılama takvimi, kronik hastalıkları ve genel sağlık durumu göz önünde bulundurularak bireyselleştirilmelidir. </a:t>
            </a:r>
            <a:endParaRPr lang="tr-TR" sz="2400"/>
          </a:p>
          <a:p>
            <a:pPr>
              <a:defRPr/>
            </a:pPr>
            <a:endParaRPr lang="tr-TR" sz="24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5</a:t>
            </a:fld>
            <a:endParaRPr lang="tr-T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700203" y="590532"/>
            <a:ext cx="11089225" cy="504497"/>
          </a:xfrm>
        </p:spPr>
        <p:txBody>
          <a:bodyPr/>
          <a:lstStyle/>
          <a:p>
            <a:pPr>
              <a:defRPr/>
            </a:pPr>
            <a:r>
              <a:rPr lang="tr-TR">
                <a:solidFill>
                  <a:srgbClr val="C00000"/>
                </a:solidFill>
                <a:ea typeface="Calibri"/>
                <a:cs typeface="Calibri"/>
              </a:rPr>
              <a:t>65 Yaş ve Üzeri Kişilerin Aşılaması</a:t>
            </a:r>
            <a:endParaRPr lang="tr-T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6</a:t>
            </a:fld>
            <a:endParaRPr lang="tr-TR"/>
          </a:p>
        </p:txBody>
      </p:sp>
      <p:sp>
        <p:nvSpPr>
          <p:cNvPr id="4" name="Metin Yer Tutucusu 3"/>
          <p:cNvSpPr>
            <a:spLocks noGrp="1"/>
          </p:cNvSpPr>
          <p:nvPr>
            <p:ph type="body" sz="half" idx="2"/>
          </p:nvPr>
        </p:nvSpPr>
        <p:spPr bwMode="auto">
          <a:xfrm>
            <a:off x="700203" y="1347278"/>
            <a:ext cx="10791583" cy="4776097"/>
          </a:xfrm>
        </p:spPr>
        <p:txBody>
          <a:bodyPr>
            <a:noAutofit/>
          </a:bodyPr>
          <a:lstStyle/>
          <a:p>
            <a:pPr marL="342900" indent="-342900" algn="just">
              <a:lnSpc>
                <a:spcPct val="120000"/>
              </a:lnSpc>
              <a:buFont typeface="Wingdings"/>
              <a:buChar char="Ø"/>
              <a:defRPr/>
            </a:pPr>
            <a:r>
              <a:rPr lang="tr-TR" sz="2000" b="1" dirty="0" err="1">
                <a:solidFill>
                  <a:schemeClr val="dk1"/>
                </a:solidFill>
                <a:ea typeface="Calibri"/>
                <a:cs typeface="Calibri"/>
              </a:rPr>
              <a:t>Td</a:t>
            </a:r>
            <a:r>
              <a:rPr lang="tr-TR" sz="2000" b="1" dirty="0">
                <a:solidFill>
                  <a:schemeClr val="dk1"/>
                </a:solidFill>
                <a:ea typeface="Calibri"/>
                <a:cs typeface="Calibri"/>
              </a:rPr>
              <a:t> (tetanos-difteri)</a:t>
            </a:r>
            <a:r>
              <a:rPr lang="tr-TR" sz="2000" b="1" dirty="0"/>
              <a:t> Aşısı: </a:t>
            </a:r>
            <a:r>
              <a:rPr lang="tr-TR" sz="2000" dirty="0"/>
              <a:t>Aşılanma durumu değerlendirilerek </a:t>
            </a:r>
            <a:r>
              <a:rPr lang="tr-TR" sz="2000" dirty="0" err="1"/>
              <a:t>primer</a:t>
            </a:r>
            <a:r>
              <a:rPr lang="tr-TR" sz="2000" dirty="0"/>
              <a:t> şema ve </a:t>
            </a:r>
            <a:r>
              <a:rPr lang="tr-TR" sz="2000" dirty="0" err="1"/>
              <a:t>rapel</a:t>
            </a:r>
            <a:r>
              <a:rPr lang="tr-TR" sz="2000" dirty="0"/>
              <a:t> dozlar tamamlanmalıdır. </a:t>
            </a:r>
            <a:r>
              <a:rPr lang="tr-TR" sz="2000" dirty="0" err="1"/>
              <a:t>Primer</a:t>
            </a:r>
            <a:r>
              <a:rPr lang="tr-TR" sz="2000" dirty="0"/>
              <a:t> </a:t>
            </a:r>
            <a:r>
              <a:rPr lang="tr-TR" sz="2000" dirty="0" err="1"/>
              <a:t>Td</a:t>
            </a:r>
            <a:r>
              <a:rPr lang="tr-TR" sz="2000" dirty="0"/>
              <a:t> aşılaması, bir yaş ve üzerinde başlanan aşılamalarda en az 4 hafta arayla 2 doz, 2. dozdan en az 6 ay sonra 3. doz uygulanmış olmasını (3 doz) ifade eder. </a:t>
            </a:r>
            <a:r>
              <a:rPr lang="tr-TR" sz="2000" dirty="0" err="1"/>
              <a:t>Primer</a:t>
            </a:r>
            <a:r>
              <a:rPr lang="tr-TR" sz="2000" dirty="0"/>
              <a:t> aşılama şeması tamamlanmış olan yetişkinlerde koruyucu antikor </a:t>
            </a:r>
            <a:r>
              <a:rPr lang="tr-TR" sz="2000" dirty="0" err="1"/>
              <a:t>titresinin</a:t>
            </a:r>
            <a:r>
              <a:rPr lang="tr-TR" sz="2000" dirty="0"/>
              <a:t> devamı için 10 yılda bir </a:t>
            </a:r>
            <a:r>
              <a:rPr lang="tr-TR" sz="2000" dirty="0" err="1"/>
              <a:t>rapel</a:t>
            </a:r>
            <a:r>
              <a:rPr lang="tr-TR" sz="2000" dirty="0"/>
              <a:t> doz </a:t>
            </a:r>
            <a:r>
              <a:rPr lang="tr-TR" sz="2000" dirty="0" err="1"/>
              <a:t>Td</a:t>
            </a:r>
            <a:r>
              <a:rPr lang="tr-TR" sz="2000" dirty="0"/>
              <a:t> uygulamasına devam edilmelidir. </a:t>
            </a:r>
            <a:r>
              <a:rPr lang="tr-TR" sz="2000" b="1" dirty="0"/>
              <a:t>Bir dozun </a:t>
            </a:r>
            <a:r>
              <a:rPr lang="tr-TR" sz="2000" b="1" dirty="0" err="1"/>
              <a:t>Tdab</a:t>
            </a:r>
            <a:r>
              <a:rPr lang="tr-TR" sz="2000" b="1" dirty="0"/>
              <a:t> olması önerilir.</a:t>
            </a:r>
            <a:endParaRPr b="1" dirty="0"/>
          </a:p>
          <a:p>
            <a:pPr marL="342900" indent="-342900" algn="just">
              <a:lnSpc>
                <a:spcPct val="120000"/>
              </a:lnSpc>
              <a:buFont typeface="Wingdings"/>
              <a:buChar char="Ø"/>
              <a:defRPr/>
            </a:pPr>
            <a:r>
              <a:rPr lang="tr-TR" sz="2000" b="1" dirty="0" err="1">
                <a:solidFill>
                  <a:schemeClr val="dk1"/>
                </a:solidFill>
                <a:ea typeface="Times New Roman"/>
                <a:cs typeface="Times New Roman"/>
              </a:rPr>
              <a:t>İnaktif</a:t>
            </a:r>
            <a:r>
              <a:rPr lang="tr-TR" sz="2000" b="1" dirty="0">
                <a:solidFill>
                  <a:schemeClr val="dk1"/>
                </a:solidFill>
                <a:ea typeface="Times New Roman"/>
                <a:cs typeface="Times New Roman"/>
              </a:rPr>
              <a:t> </a:t>
            </a:r>
            <a:r>
              <a:rPr lang="tr-TR" sz="2000" b="1" dirty="0" err="1">
                <a:solidFill>
                  <a:schemeClr val="dk1"/>
                </a:solidFill>
                <a:ea typeface="Times New Roman"/>
                <a:cs typeface="Times New Roman"/>
              </a:rPr>
              <a:t>İnfluenza</a:t>
            </a:r>
            <a:r>
              <a:rPr lang="tr-TR" sz="2000" b="1" dirty="0">
                <a:solidFill>
                  <a:schemeClr val="dk1"/>
                </a:solidFill>
                <a:ea typeface="Times New Roman"/>
                <a:cs typeface="Times New Roman"/>
              </a:rPr>
              <a:t> Aşısı</a:t>
            </a:r>
            <a:r>
              <a:rPr lang="tr-TR" sz="2000" dirty="0">
                <a:solidFill>
                  <a:schemeClr val="dk1"/>
                </a:solidFill>
                <a:ea typeface="Times New Roman"/>
                <a:cs typeface="Times New Roman"/>
              </a:rPr>
              <a:t>: Yaşlılarda ve risk grubundaki kişilerde her yıl tek doz </a:t>
            </a:r>
            <a:r>
              <a:rPr lang="tr-TR" sz="2000" dirty="0" err="1">
                <a:solidFill>
                  <a:schemeClr val="dk1"/>
                </a:solidFill>
                <a:ea typeface="Times New Roman"/>
                <a:cs typeface="Times New Roman"/>
              </a:rPr>
              <a:t>influenza</a:t>
            </a:r>
            <a:r>
              <a:rPr lang="tr-TR" sz="2000" dirty="0">
                <a:solidFill>
                  <a:schemeClr val="dk1"/>
                </a:solidFill>
                <a:ea typeface="Times New Roman"/>
                <a:cs typeface="Times New Roman"/>
              </a:rPr>
              <a:t> aşısı uygulanması önerilmektedir.</a:t>
            </a:r>
            <a:endParaRPr sz="2000" dirty="0"/>
          </a:p>
          <a:p>
            <a:pPr marL="342900" indent="-342900">
              <a:lnSpc>
                <a:spcPct val="120000"/>
              </a:lnSpc>
              <a:buFont typeface="Wingdings"/>
              <a:buChar char="Ø"/>
              <a:defRPr/>
            </a:pPr>
            <a:endParaRPr lang="tr-TR" sz="2000" dirty="0">
              <a:solidFill>
                <a:schemeClr val="dk1"/>
              </a:solidFill>
              <a:ea typeface="Times New Roman"/>
              <a:cs typeface="Times New Roman"/>
            </a:endParaRPr>
          </a:p>
          <a:p>
            <a:pPr marL="342900" lvl="0" indent="-342900">
              <a:lnSpc>
                <a:spcPct val="120000"/>
              </a:lnSpc>
              <a:spcBef>
                <a:spcPts val="0"/>
              </a:spcBef>
              <a:buClr>
                <a:schemeClr val="dk1"/>
              </a:buClr>
              <a:buSzPts val="2200"/>
              <a:buFont typeface="Wingdings"/>
              <a:buChar char="Ø"/>
              <a:defRPr/>
            </a:pPr>
            <a:r>
              <a:rPr lang="tr-TR" sz="2000" b="1" dirty="0" err="1">
                <a:solidFill>
                  <a:schemeClr val="dk1"/>
                </a:solidFill>
                <a:ea typeface="Times New Roman"/>
                <a:cs typeface="Times New Roman"/>
              </a:rPr>
              <a:t>Pnömokok</a:t>
            </a:r>
            <a:r>
              <a:rPr lang="tr-TR" sz="2000" b="1" dirty="0">
                <a:solidFill>
                  <a:schemeClr val="dk1"/>
                </a:solidFill>
                <a:ea typeface="Times New Roman"/>
                <a:cs typeface="Times New Roman"/>
              </a:rPr>
              <a:t> Aşısı</a:t>
            </a:r>
            <a:r>
              <a:rPr lang="tr-TR" sz="2000" dirty="0">
                <a:solidFill>
                  <a:schemeClr val="dk1"/>
                </a:solidFill>
                <a:ea typeface="Times New Roman"/>
                <a:cs typeface="Times New Roman"/>
              </a:rPr>
              <a:t>: Kişinin </a:t>
            </a:r>
            <a:r>
              <a:rPr lang="tr-TR" sz="2000" dirty="0"/>
              <a:t>sağlık kuruluşu kayıtları veya aşı kartından sorgulanarak </a:t>
            </a:r>
            <a:r>
              <a:rPr lang="tr-TR" sz="2000" dirty="0" err="1">
                <a:solidFill>
                  <a:schemeClr val="dk1"/>
                </a:solidFill>
                <a:ea typeface="Times New Roman"/>
                <a:cs typeface="Times New Roman"/>
              </a:rPr>
              <a:t>pnömokok</a:t>
            </a:r>
            <a:r>
              <a:rPr lang="tr-TR" sz="2000" dirty="0">
                <a:solidFill>
                  <a:schemeClr val="dk1"/>
                </a:solidFill>
                <a:ea typeface="Times New Roman"/>
                <a:cs typeface="Times New Roman"/>
              </a:rPr>
              <a:t> aşıları ile aşılanma durumu ve kronik hastalığı bulunup bulunmadığı değerlendirilmelidir. Risk grubu aşılama şemalarına uygun olarak KPA13 ve/veya PPA23 aşıları ile aşılanmaları önerilmelidir.</a:t>
            </a:r>
            <a:endParaRPr dirty="0"/>
          </a:p>
          <a:p>
            <a:pPr lvl="0">
              <a:spcBef>
                <a:spcPts val="0"/>
              </a:spcBef>
              <a:buClr>
                <a:schemeClr val="dk1"/>
              </a:buClr>
              <a:buSzPts val="2200"/>
              <a:defRPr/>
            </a:pPr>
            <a:endParaRPr lang="tr-TR" sz="2000" dirty="0">
              <a:solidFill>
                <a:schemeClr val="dk1"/>
              </a:solidFill>
              <a:ea typeface="Times New Roman"/>
              <a:cs typeface="Times New Roman"/>
            </a:endParaRPr>
          </a:p>
          <a:p>
            <a:pPr lvl="0">
              <a:spcBef>
                <a:spcPts val="0"/>
              </a:spcBef>
              <a:buClr>
                <a:schemeClr val="dk1"/>
              </a:buClr>
              <a:buSzPts val="2200"/>
              <a:defRPr/>
            </a:pPr>
            <a:endParaRPr lang="tr-TR" sz="2000" strike="sngStrike" dirty="0">
              <a:solidFill>
                <a:schemeClr val="dk1"/>
              </a:solidFill>
              <a:ea typeface="Times New Roman"/>
              <a:cs typeface="Times New Roman"/>
            </a:endParaRPr>
          </a:p>
          <a:p>
            <a:pPr lvl="0">
              <a:spcBef>
                <a:spcPts val="0"/>
              </a:spcBef>
              <a:buClr>
                <a:schemeClr val="dk1"/>
              </a:buClr>
              <a:buSzPts val="2200"/>
              <a:defRPr/>
            </a:pPr>
            <a:endParaRPr lang="tr-TR" sz="2000" dirty="0">
              <a:solidFill>
                <a:schemeClr val="dk1"/>
              </a:solidFill>
              <a:ea typeface="Times New Roman"/>
              <a:cs typeface="Times New Roman"/>
            </a:endParaRPr>
          </a:p>
          <a:p>
            <a:pPr lvl="0">
              <a:spcBef>
                <a:spcPts val="0"/>
              </a:spcBef>
              <a:buClr>
                <a:schemeClr val="dk1"/>
              </a:buClr>
              <a:buSzPts val="2200"/>
              <a:defRPr/>
            </a:pPr>
            <a:endParaRPr lang="tr-TR" sz="2000" dirty="0"/>
          </a:p>
          <a:p>
            <a:pPr lvl="0">
              <a:spcBef>
                <a:spcPts val="0"/>
              </a:spcBef>
              <a:buClr>
                <a:schemeClr val="dk1"/>
              </a:buClr>
              <a:buSzPts val="2200"/>
              <a:defRPr/>
            </a:pPr>
            <a:endParaRPr lang="tr-TR" sz="2000" dirty="0">
              <a:solidFill>
                <a:schemeClr val="dk1"/>
              </a:solidFill>
              <a:ea typeface="Calibri"/>
              <a:cs typeface="Calibri"/>
            </a:endParaRPr>
          </a:p>
          <a:p>
            <a:pPr>
              <a:defRPr/>
            </a:pPr>
            <a:endParaRPr lang="tr-TR"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1480532" y="84113"/>
            <a:ext cx="10366912" cy="504497"/>
          </a:xfrm>
        </p:spPr>
        <p:txBody>
          <a:bodyPr>
            <a:normAutofit/>
          </a:bodyPr>
          <a:lstStyle/>
          <a:p>
            <a:pPr>
              <a:defRPr/>
            </a:pPr>
            <a:r>
              <a:rPr lang="tr-TR"/>
              <a:t>Gebelik Dönemi Aşılaması</a:t>
            </a:r>
            <a:endParaRPr/>
          </a:p>
        </p:txBody>
      </p:sp>
      <p:sp>
        <p:nvSpPr>
          <p:cNvPr id="4" name="Metin Yer Tutucusu 3"/>
          <p:cNvSpPr>
            <a:spLocks noGrp="1"/>
          </p:cNvSpPr>
          <p:nvPr>
            <p:ph type="body" sz="half" idx="2"/>
          </p:nvPr>
        </p:nvSpPr>
        <p:spPr bwMode="auto">
          <a:xfrm>
            <a:off x="849033" y="767851"/>
            <a:ext cx="10791583" cy="5176283"/>
          </a:xfrm>
        </p:spPr>
        <p:txBody>
          <a:bodyPr vertOverflow="overflow" horzOverflow="overflow" vert="horz" wrap="square" lIns="91440" tIns="45720" rIns="91440" bIns="45720" numCol="1" spcCol="0" rtlCol="0" fromWordArt="0" anchor="t" anchorCtr="0" forceAA="0" compatLnSpc="0">
            <a:normAutofit fontScale="47500" lnSpcReduction="20000"/>
          </a:bodyPr>
          <a:lstStyle/>
          <a:p>
            <a:pPr marL="285750" indent="-285750" algn="just">
              <a:lnSpc>
                <a:spcPct val="120000"/>
              </a:lnSpc>
              <a:spcBef>
                <a:spcPts val="0"/>
              </a:spcBef>
              <a:buClr>
                <a:srgbClr val="000000"/>
              </a:buClr>
              <a:buSzPts val="2400"/>
              <a:buFont typeface="Wingdings"/>
              <a:buChar char="Ø"/>
              <a:defRPr/>
            </a:pPr>
            <a:r>
              <a:rPr lang="tr-TR" sz="4500" dirty="0"/>
              <a:t>Gebelik döneminde aşılanma gebe kadınları , fetüsü ya da bebeği aşı ile önlenebilir hastalıklardan korur. </a:t>
            </a:r>
            <a:endParaRPr sz="4500" dirty="0"/>
          </a:p>
          <a:p>
            <a:pPr marL="285750" indent="-285750" algn="just">
              <a:lnSpc>
                <a:spcPct val="120000"/>
              </a:lnSpc>
              <a:spcBef>
                <a:spcPts val="0"/>
              </a:spcBef>
              <a:buClr>
                <a:srgbClr val="000000"/>
              </a:buClr>
              <a:buSzPts val="2400"/>
              <a:buFont typeface="Wingdings"/>
              <a:buChar char="Ø"/>
              <a:defRPr/>
            </a:pPr>
            <a:r>
              <a:rPr lang="tr-TR" sz="4500" dirty="0"/>
              <a:t>Gebelik döneminde rutin olarak önerilen aşılar; gebenin aşılanma durumuna göre </a:t>
            </a:r>
            <a:r>
              <a:rPr lang="tr-TR" sz="4500" dirty="0" err="1"/>
              <a:t>Td</a:t>
            </a:r>
            <a:r>
              <a:rPr lang="tr-TR" sz="4500" dirty="0"/>
              <a:t> (Erişkin tip difteri tetanos), her gebelikte </a:t>
            </a:r>
            <a:r>
              <a:rPr lang="tr-TR" sz="4500" dirty="0" err="1"/>
              <a:t>Tdab</a:t>
            </a:r>
            <a:r>
              <a:rPr lang="tr-TR" sz="4500" dirty="0"/>
              <a:t> (Tetanos-difteri-</a:t>
            </a:r>
            <a:r>
              <a:rPr lang="tr-TR" sz="4500" dirty="0" err="1"/>
              <a:t>aselüler</a:t>
            </a:r>
            <a:r>
              <a:rPr lang="tr-TR" sz="4500" dirty="0"/>
              <a:t> boğmaca) ve mevsimsel </a:t>
            </a:r>
            <a:r>
              <a:rPr lang="tr-TR" sz="4500" dirty="0" err="1"/>
              <a:t>influenza</a:t>
            </a:r>
            <a:r>
              <a:rPr lang="tr-TR" sz="4500" dirty="0"/>
              <a:t> aşılarıdır. </a:t>
            </a:r>
            <a:endParaRPr sz="4500" dirty="0"/>
          </a:p>
          <a:p>
            <a:pPr marL="285750" indent="-285750" algn="just">
              <a:lnSpc>
                <a:spcPct val="120000"/>
              </a:lnSpc>
              <a:spcBef>
                <a:spcPts val="0"/>
              </a:spcBef>
              <a:buClr>
                <a:srgbClr val="000000"/>
              </a:buClr>
              <a:buSzPts val="2400"/>
              <a:buFont typeface="Wingdings"/>
              <a:buChar char="Ø"/>
              <a:defRPr/>
            </a:pPr>
            <a:r>
              <a:rPr lang="tr-TR" sz="4500" dirty="0" err="1"/>
              <a:t>Maternal</a:t>
            </a:r>
            <a:r>
              <a:rPr lang="tr-TR" sz="4500" dirty="0"/>
              <a:t> ve </a:t>
            </a:r>
            <a:r>
              <a:rPr lang="tr-TR" sz="4500" dirty="0" err="1"/>
              <a:t>neonatal</a:t>
            </a:r>
            <a:r>
              <a:rPr lang="tr-TR" sz="4500" dirty="0"/>
              <a:t> tetanos eliminasyonunun sürdürülmesi için yürütülen temel stratejiler arasında tüm çocuklarda ve </a:t>
            </a:r>
            <a:r>
              <a:rPr lang="tr-TR" sz="4500" dirty="0" err="1"/>
              <a:t>adolesanlarda</a:t>
            </a:r>
            <a:r>
              <a:rPr lang="tr-TR" sz="4500" dirty="0"/>
              <a:t> tetanos içeren aşı ile yüksek kapsayıcılığın sürdürülmesi yanı sıra gebe kadınların aşılanma durumlarının sorgulanması ve gerekirse aşılanmaları bulunmaktadır. </a:t>
            </a:r>
            <a:endParaRPr sz="4500" dirty="0"/>
          </a:p>
          <a:p>
            <a:pPr marL="285750" indent="-285750" algn="just">
              <a:lnSpc>
                <a:spcPct val="120000"/>
              </a:lnSpc>
              <a:spcBef>
                <a:spcPts val="0"/>
              </a:spcBef>
              <a:buClr>
                <a:srgbClr val="000000"/>
              </a:buClr>
              <a:buSzPts val="2400"/>
              <a:buFont typeface="Wingdings"/>
              <a:buChar char="Ø"/>
              <a:defRPr/>
            </a:pPr>
            <a:r>
              <a:rPr lang="tr-TR" sz="4500" dirty="0"/>
              <a:t>Boğmaca kontrol programı kapsamında bebeklerin erken dönemde (yaşamın ilk 5-6 aylarında) boğmacadan korunması amacıyla her gebelikte bir doz </a:t>
            </a:r>
            <a:r>
              <a:rPr lang="tr-TR" sz="4500" dirty="0" err="1"/>
              <a:t>Tdab</a:t>
            </a:r>
            <a:r>
              <a:rPr lang="tr-TR" sz="4500" dirty="0"/>
              <a:t> aşısı uygulamasına yapılmaktadır. </a:t>
            </a:r>
            <a:endParaRPr sz="4500" dirty="0"/>
          </a:p>
          <a:p>
            <a:pPr marL="285750" indent="-285750" algn="just">
              <a:lnSpc>
                <a:spcPct val="120000"/>
              </a:lnSpc>
              <a:spcBef>
                <a:spcPts val="0"/>
              </a:spcBef>
              <a:buClr>
                <a:srgbClr val="000000"/>
              </a:buClr>
              <a:buSzPts val="2400"/>
              <a:buFont typeface="Wingdings"/>
              <a:buChar char="Ø"/>
              <a:defRPr/>
            </a:pPr>
            <a:r>
              <a:rPr lang="tr-TR" sz="4500" dirty="0"/>
              <a:t>Her gebelik döneminde tekrar uygulanan </a:t>
            </a:r>
            <a:r>
              <a:rPr lang="tr-TR" sz="4500" dirty="0" err="1"/>
              <a:t>Tdab</a:t>
            </a:r>
            <a:r>
              <a:rPr lang="tr-TR" sz="4500" dirty="0"/>
              <a:t> aşısı, annenin antikor seviyesini yükseltir ve bu antikorlar, plasenta aracılığıyla bebeğe geçerek yeni doğanı ilk aylarda korur. </a:t>
            </a:r>
            <a:endParaRPr sz="4500" dirty="0"/>
          </a:p>
          <a:p>
            <a:pPr marL="285750" indent="-285750" algn="just">
              <a:lnSpc>
                <a:spcPct val="150000"/>
              </a:lnSpc>
              <a:spcBef>
                <a:spcPts val="0"/>
              </a:spcBef>
              <a:buClr>
                <a:srgbClr val="000000"/>
              </a:buClr>
              <a:buSzPts val="2400"/>
              <a:buFont typeface="Wingdings"/>
              <a:buChar char="Ø"/>
              <a:defRPr/>
            </a:pPr>
            <a:endParaRPr lang="tr-TR" sz="3300" dirty="0"/>
          </a:p>
          <a:p>
            <a:pPr>
              <a:defRPr/>
            </a:pPr>
            <a:endParaRPr lang="tr-T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7</a:t>
            </a:fld>
            <a:endParaRPr lang="tr-T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1731254" y="72217"/>
            <a:ext cx="11089225" cy="504497"/>
          </a:xfrm>
        </p:spPr>
        <p:txBody>
          <a:bodyPr>
            <a:normAutofit/>
          </a:bodyPr>
          <a:lstStyle/>
          <a:p>
            <a:pPr>
              <a:defRPr/>
            </a:pPr>
            <a:r>
              <a:rPr lang="tr-TR"/>
              <a:t>Gebelik Dönemi Td/Tdab Aşılaması</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8</a:t>
            </a:fld>
            <a:endParaRPr lang="tr-TR"/>
          </a:p>
        </p:txBody>
      </p:sp>
      <p:sp>
        <p:nvSpPr>
          <p:cNvPr id="4" name="Metin Yer Tutucusu 3"/>
          <p:cNvSpPr>
            <a:spLocks noGrp="1"/>
          </p:cNvSpPr>
          <p:nvPr>
            <p:ph type="body" sz="half" idx="2"/>
          </p:nvPr>
        </p:nvSpPr>
        <p:spPr bwMode="auto">
          <a:xfrm>
            <a:off x="825911" y="825911"/>
            <a:ext cx="10814698" cy="5707624"/>
          </a:xfrm>
        </p:spPr>
        <p:txBody>
          <a:bodyPr>
            <a:noAutofit/>
          </a:bodyPr>
          <a:lstStyle/>
          <a:p>
            <a:pPr marL="342900" indent="-342900">
              <a:lnSpc>
                <a:spcPct val="110000"/>
              </a:lnSpc>
              <a:buFont typeface="Wingdings"/>
              <a:buChar char="Ø"/>
              <a:defRPr/>
            </a:pPr>
            <a:r>
              <a:rPr lang="tr-TR" sz="2000" dirty="0"/>
              <a:t>Gebe kadının ilk izleminde tetanos </a:t>
            </a:r>
            <a:r>
              <a:rPr lang="tr-TR" sz="2000" dirty="0" err="1"/>
              <a:t>toksoidi</a:t>
            </a:r>
            <a:r>
              <a:rPr lang="tr-TR" sz="2000" dirty="0"/>
              <a:t> içeren aşı ile aşılanma durumu sağlık kuruluşu kayıtlarından veya aşı kartından sorgulanmalıdır. </a:t>
            </a:r>
            <a:endParaRPr dirty="0"/>
          </a:p>
          <a:p>
            <a:pPr marL="342900" indent="-342900">
              <a:lnSpc>
                <a:spcPct val="110000"/>
              </a:lnSpc>
              <a:buFont typeface="Wingdings"/>
              <a:buChar char="Ø"/>
              <a:defRPr/>
            </a:pPr>
            <a:r>
              <a:rPr lang="tr-TR" sz="2000" dirty="0"/>
              <a:t>Aşılanma durumu belirlenen gebe kadının Gebelik Dönemi </a:t>
            </a:r>
            <a:r>
              <a:rPr lang="tr-TR" sz="2000" dirty="0" err="1"/>
              <a:t>Td</a:t>
            </a:r>
            <a:r>
              <a:rPr lang="tr-TR" sz="2000" dirty="0"/>
              <a:t>/</a:t>
            </a:r>
            <a:r>
              <a:rPr lang="tr-TR" sz="2000" dirty="0" err="1"/>
              <a:t>Tdab</a:t>
            </a:r>
            <a:r>
              <a:rPr lang="tr-TR" sz="2000" dirty="0"/>
              <a:t> Aşılama </a:t>
            </a:r>
            <a:r>
              <a:rPr lang="tr-TR" sz="2000" dirty="0" err="1"/>
              <a:t>Şeması’na</a:t>
            </a:r>
            <a:r>
              <a:rPr lang="tr-TR" sz="2000" dirty="0"/>
              <a:t> uygun olarak aşılanma ihtiyacı belirlenmelidir. </a:t>
            </a:r>
            <a:endParaRPr dirty="0"/>
          </a:p>
          <a:p>
            <a:pPr marL="342900" indent="-342900">
              <a:lnSpc>
                <a:spcPct val="110000"/>
              </a:lnSpc>
              <a:buFont typeface="Wingdings"/>
              <a:buChar char="Ø"/>
              <a:defRPr/>
            </a:pPr>
            <a:r>
              <a:rPr lang="tr-TR" sz="2000" dirty="0"/>
              <a:t>Kayıtlı aşılanma bilgisi olmayan (sağlık kuruluşu kaydı veya aşı kartı) gebeler aşısız kabul edilir. </a:t>
            </a:r>
            <a:endParaRPr dirty="0"/>
          </a:p>
          <a:p>
            <a:pPr marL="342900" indent="-342900">
              <a:lnSpc>
                <a:spcPct val="110000"/>
              </a:lnSpc>
              <a:buFont typeface="Wingdings"/>
              <a:buChar char="Ø"/>
              <a:defRPr/>
            </a:pPr>
            <a:r>
              <a:rPr lang="tr-TR" sz="2000" dirty="0" err="1"/>
              <a:t>Primer</a:t>
            </a:r>
            <a:r>
              <a:rPr lang="tr-TR" sz="2000" dirty="0"/>
              <a:t> </a:t>
            </a:r>
            <a:r>
              <a:rPr lang="tr-TR" sz="2000" dirty="0" err="1"/>
              <a:t>Td</a:t>
            </a:r>
            <a:r>
              <a:rPr lang="tr-TR" sz="2000" dirty="0"/>
              <a:t> aşılaması, bir yaş ve üzerinde başlanan aşılamalarda en az 4 hafta arayla 2 doz, 2. dozdan en az 6 ay sonra 3. doz uygulanmış olmasını (3 doz) ifade eder.</a:t>
            </a:r>
            <a:endParaRPr dirty="0"/>
          </a:p>
          <a:p>
            <a:pPr marL="342900" indent="-342900">
              <a:lnSpc>
                <a:spcPct val="110000"/>
              </a:lnSpc>
              <a:buFont typeface="Wingdings"/>
              <a:buChar char="Ø"/>
              <a:defRPr/>
            </a:pPr>
            <a:r>
              <a:rPr lang="tr-TR" sz="2000" dirty="0"/>
              <a:t>Gebelikte uygulanan tetanos </a:t>
            </a:r>
            <a:r>
              <a:rPr lang="tr-TR" sz="2000" dirty="0" err="1"/>
              <a:t>toksoidi</a:t>
            </a:r>
            <a:r>
              <a:rPr lang="tr-TR" sz="2000" dirty="0"/>
              <a:t> içeren aşıların bir dozunun </a:t>
            </a:r>
            <a:r>
              <a:rPr lang="tr-TR" sz="2000" dirty="0" err="1"/>
              <a:t>Tdab</a:t>
            </a:r>
            <a:r>
              <a:rPr lang="tr-TR" sz="2000" dirty="0"/>
              <a:t> olması gereklidir. </a:t>
            </a:r>
            <a:endParaRPr dirty="0"/>
          </a:p>
          <a:p>
            <a:pPr marL="342900" indent="-342900">
              <a:lnSpc>
                <a:spcPct val="110000"/>
              </a:lnSpc>
              <a:buFont typeface="Wingdings"/>
              <a:buChar char="Ø"/>
              <a:defRPr/>
            </a:pPr>
            <a:r>
              <a:rPr lang="tr-TR" sz="2000" dirty="0"/>
              <a:t>Gebelere </a:t>
            </a:r>
            <a:r>
              <a:rPr lang="tr-TR" sz="2000" b="1" dirty="0"/>
              <a:t>18-24 hafta arasında </a:t>
            </a:r>
            <a:r>
              <a:rPr lang="tr-TR" sz="2000" b="1" dirty="0" err="1"/>
              <a:t>Tdab</a:t>
            </a:r>
            <a:r>
              <a:rPr lang="tr-TR" sz="2000" b="1" dirty="0"/>
              <a:t> aşısı </a:t>
            </a:r>
            <a:r>
              <a:rPr lang="tr-TR" sz="2000" dirty="0"/>
              <a:t>uygulanabilir. </a:t>
            </a:r>
            <a:endParaRPr dirty="0"/>
          </a:p>
          <a:p>
            <a:pPr marL="342900" indent="-342900">
              <a:lnSpc>
                <a:spcPct val="110000"/>
              </a:lnSpc>
              <a:buFont typeface="Wingdings"/>
              <a:buChar char="Ø"/>
              <a:defRPr/>
            </a:pPr>
            <a:r>
              <a:rPr lang="tr-TR" sz="2000" dirty="0"/>
              <a:t>Herhangi bir nedenle gebeliğin 18-24 hafta aralığından sonra </a:t>
            </a:r>
            <a:r>
              <a:rPr lang="tr-TR" sz="2000" dirty="0" err="1"/>
              <a:t>Tdab</a:t>
            </a:r>
            <a:r>
              <a:rPr lang="tr-TR" sz="2000" dirty="0"/>
              <a:t> aşısı için başvuran gebelere; daha önce </a:t>
            </a:r>
            <a:r>
              <a:rPr lang="tr-TR" sz="2000" dirty="0" err="1"/>
              <a:t>Td</a:t>
            </a:r>
            <a:r>
              <a:rPr lang="tr-TR" sz="2000" dirty="0"/>
              <a:t> aşısı uygulanmış olsa bile; gebelik döneminin 32.haftasının sonuna kadar olan sürede bir doz </a:t>
            </a:r>
            <a:r>
              <a:rPr lang="tr-TR" sz="2000" dirty="0" err="1"/>
              <a:t>Tdab</a:t>
            </a:r>
            <a:r>
              <a:rPr lang="tr-TR" sz="2000" dirty="0"/>
              <a:t> aşısı uygulanabilir. </a:t>
            </a:r>
            <a:endParaRPr dirty="0"/>
          </a:p>
          <a:p>
            <a:pPr marL="342900" indent="-342900">
              <a:lnSpc>
                <a:spcPct val="110000"/>
              </a:lnSpc>
              <a:buFont typeface="Wingdings"/>
              <a:buChar char="Ø"/>
              <a:defRPr/>
            </a:pPr>
            <a:r>
              <a:rPr lang="tr-TR" sz="2000" b="1" dirty="0" err="1"/>
              <a:t>Td</a:t>
            </a:r>
            <a:r>
              <a:rPr lang="tr-TR" sz="2000" b="1" dirty="0"/>
              <a:t> ve </a:t>
            </a:r>
            <a:r>
              <a:rPr lang="tr-TR" sz="2000" b="1" dirty="0" err="1"/>
              <a:t>Tdab</a:t>
            </a:r>
            <a:r>
              <a:rPr lang="tr-TR" sz="2000" b="1" dirty="0"/>
              <a:t> aşı uygulamaları arasında en az 4 hafta süre bırakılmalıdır.</a:t>
            </a:r>
            <a:endParaRPr b="1" dirty="0"/>
          </a:p>
          <a:p>
            <a:pPr marL="285750" indent="-285750">
              <a:buFont typeface="Arial"/>
              <a:buChar char="•"/>
              <a:defRPr/>
            </a:pPr>
            <a:endParaRPr lang="tr-TR" sz="2000" dirty="0"/>
          </a:p>
          <a:p>
            <a:pPr marL="285750" indent="-285750">
              <a:buFont typeface="Arial"/>
              <a:buChar char="•"/>
              <a:defRPr/>
            </a:pPr>
            <a:endParaRPr lang="tr-TR"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Gebelik Dönemi Td/Tdab Aşılama Şeması</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9</a:t>
            </a:fld>
            <a:endParaRPr lang="tr-TR"/>
          </a:p>
        </p:txBody>
      </p:sp>
      <p:sp>
        <p:nvSpPr>
          <p:cNvPr id="5" name="Rectangle 41"/>
          <p:cNvSpPr>
            <a:spLocks noChangeArrowheads="1"/>
          </p:cNvSpPr>
          <p:nvPr/>
        </p:nvSpPr>
        <p:spPr bwMode="auto">
          <a:xfrm>
            <a:off x="1970690" y="-725214"/>
            <a:ext cx="12192000" cy="45720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46" name="Rectangle 63"/>
          <p:cNvSpPr>
            <a:spLocks noChangeArrowheads="1"/>
          </p:cNvSpPr>
          <p:nvPr/>
        </p:nvSpPr>
        <p:spPr bwMode="auto">
          <a:xfrm>
            <a:off x="1970690" y="-268014"/>
            <a:ext cx="12192000" cy="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pic>
        <p:nvPicPr>
          <p:cNvPr id="4" name="Resim 3"/>
          <p:cNvPicPr>
            <a:picLocks noChangeAspect="1"/>
          </p:cNvPicPr>
          <p:nvPr/>
        </p:nvPicPr>
        <p:blipFill>
          <a:blip r:embed="rId2"/>
          <a:stretch/>
        </p:blipFill>
        <p:spPr bwMode="auto">
          <a:xfrm>
            <a:off x="2587447" y="1093107"/>
            <a:ext cx="7323359" cy="5176283"/>
          </a:xfrm>
          <a:prstGeom prst="rect">
            <a:avLst/>
          </a:prstGeom>
        </p:spPr>
      </p:pic>
      <p:pic>
        <p:nvPicPr>
          <p:cNvPr id="7" name="Picture 3" descr="C:\Users\st\Desktop\yazılacaklar önemli 11 kasım 2011\çalışma makale ağ 2011 mix\makale çalışma all tem 2011\MAKALE ÇALIŞMA YAZIM VB 2011 MİX\kişisel önemli mayıs 2011\SUNU RESİM VB\gebe resim 2.jpg">
            <a:extLst>
              <a:ext uri="{FF2B5EF4-FFF2-40B4-BE49-F238E27FC236}">
                <a16:creationId xmlns:a16="http://schemas.microsoft.com/office/drawing/2014/main" id="{15171F96-3664-4EEC-BEB0-7A44FCF7F9D8}"/>
              </a:ext>
            </a:extLst>
          </p:cNvPr>
          <p:cNvPicPr>
            <a:picLocks noChangeAspect="1" noChangeArrowheads="1"/>
          </p:cNvPicPr>
          <p:nvPr/>
        </p:nvPicPr>
        <p:blipFill>
          <a:blip r:embed="rId3"/>
          <a:srcRect/>
          <a:stretch>
            <a:fillRect/>
          </a:stretch>
        </p:blipFill>
        <p:spPr bwMode="auto">
          <a:xfrm>
            <a:off x="171450" y="2486025"/>
            <a:ext cx="2271713" cy="238442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Slayt Numarası Yer Tutucusu 2"/>
          <p:cNvSpPr>
            <a:spLocks noGrp="1"/>
          </p:cNvSpPr>
          <p:nvPr>
            <p:ph type="sldNum" sz="quarter" idx="12"/>
          </p:nvPr>
        </p:nvSpPr>
        <p:spPr bwMode="auto"/>
        <p:txBody>
          <a:bodyPr/>
          <a:lstStyle/>
          <a:p>
            <a:pPr>
              <a:defRPr/>
            </a:pPr>
            <a:fld id="{501A4338-EBAE-ED40-8475-2E6AE1B9F2FD}" type="slidenum">
              <a:rPr lang="tr-TR"/>
              <a:t>10</a:t>
            </a:fld>
            <a:endParaRPr lang="tr-TR"/>
          </a:p>
        </p:txBody>
      </p:sp>
      <p:sp>
        <p:nvSpPr>
          <p:cNvPr id="5" name="Rectangle 41"/>
          <p:cNvSpPr>
            <a:spLocks noChangeArrowheads="1"/>
          </p:cNvSpPr>
          <p:nvPr/>
        </p:nvSpPr>
        <p:spPr bwMode="auto">
          <a:xfrm>
            <a:off x="1970690" y="-725214"/>
            <a:ext cx="12192000" cy="45720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46" name="Rectangle 63"/>
          <p:cNvSpPr>
            <a:spLocks noChangeArrowheads="1"/>
          </p:cNvSpPr>
          <p:nvPr/>
        </p:nvSpPr>
        <p:spPr bwMode="auto">
          <a:xfrm>
            <a:off x="1970690" y="-268014"/>
            <a:ext cx="12192000" cy="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7" name="Dikdörtgen 6"/>
          <p:cNvSpPr/>
          <p:nvPr/>
        </p:nvSpPr>
        <p:spPr bwMode="auto">
          <a:xfrm>
            <a:off x="911942" y="1791652"/>
            <a:ext cx="10368116" cy="3737946"/>
          </a:xfrm>
          <a:prstGeom prst="rect">
            <a:avLst/>
          </a:prstGeom>
        </p:spPr>
        <p:txBody>
          <a:bodyPr wrap="square">
            <a:spAutoFit/>
          </a:bodyPr>
          <a:lstStyle/>
          <a:p>
            <a:pPr marL="285750" indent="-285750" algn="just">
              <a:lnSpc>
                <a:spcPct val="150000"/>
              </a:lnSpc>
              <a:spcBef>
                <a:spcPts val="0"/>
              </a:spcBef>
              <a:buClr>
                <a:srgbClr val="000000"/>
              </a:buClr>
              <a:buSzPts val="2400"/>
              <a:buFont typeface="Wingdings"/>
              <a:buChar char="Ø"/>
              <a:defRPr/>
            </a:pPr>
            <a:r>
              <a:rPr lang="tr-TR" sz="2000" dirty="0"/>
              <a:t>Gebelik döneminde </a:t>
            </a:r>
            <a:r>
              <a:rPr lang="tr-TR" sz="2000" dirty="0" err="1"/>
              <a:t>influenza</a:t>
            </a:r>
            <a:r>
              <a:rPr lang="tr-TR" sz="2000" dirty="0"/>
              <a:t> aşısının uygulanması, hem gebe kadınlarda enfeksiyon gelişimini ve komplikasyonlarını hem de </a:t>
            </a:r>
            <a:r>
              <a:rPr lang="tr-TR" sz="2000" dirty="0" err="1"/>
              <a:t>maternal</a:t>
            </a:r>
            <a:r>
              <a:rPr lang="tr-TR" sz="2000" dirty="0"/>
              <a:t> antikorların aktarımı yoluyla bebeğin yaşamının ilk birkaç ayında </a:t>
            </a:r>
            <a:r>
              <a:rPr lang="tr-TR" sz="2000" dirty="0" err="1"/>
              <a:t>influenza</a:t>
            </a:r>
            <a:r>
              <a:rPr lang="tr-TR" sz="2000" dirty="0"/>
              <a:t> enfeksiyonunu önler. </a:t>
            </a:r>
            <a:endParaRPr dirty="0"/>
          </a:p>
          <a:p>
            <a:pPr marL="285750" indent="-285750" algn="just">
              <a:lnSpc>
                <a:spcPct val="150000"/>
              </a:lnSpc>
              <a:buClr>
                <a:srgbClr val="000000"/>
              </a:buClr>
              <a:buSzPts val="2400"/>
              <a:buFont typeface="Wingdings"/>
              <a:buChar char="Ø"/>
              <a:defRPr/>
            </a:pPr>
            <a:r>
              <a:rPr lang="tr-TR" sz="2000" dirty="0" err="1"/>
              <a:t>İnfluenza</a:t>
            </a:r>
            <a:r>
              <a:rPr lang="tr-TR" sz="2000" dirty="0"/>
              <a:t> sezonu için gebelik öncesinde aşılanmamış tüm gebelere </a:t>
            </a:r>
            <a:r>
              <a:rPr lang="tr-TR" sz="2000" dirty="0" err="1"/>
              <a:t>influenza</a:t>
            </a:r>
            <a:r>
              <a:rPr lang="tr-TR" sz="2000" dirty="0"/>
              <a:t> aşısı uygulanmalıdır. </a:t>
            </a:r>
            <a:r>
              <a:rPr lang="tr-TR" sz="2000" b="1" dirty="0"/>
              <a:t>Mevsimsel </a:t>
            </a:r>
            <a:r>
              <a:rPr lang="tr-TR" sz="2000" b="1" dirty="0" err="1"/>
              <a:t>influenza</a:t>
            </a:r>
            <a:r>
              <a:rPr lang="tr-TR" sz="2000" b="1" dirty="0"/>
              <a:t> aşısı (</a:t>
            </a:r>
            <a:r>
              <a:rPr lang="tr-TR" sz="2000" b="1" dirty="0" err="1"/>
              <a:t>inaktif</a:t>
            </a:r>
            <a:r>
              <a:rPr lang="tr-TR" sz="2000" b="1" dirty="0"/>
              <a:t>) gebeliğin herhangi bir </a:t>
            </a:r>
            <a:r>
              <a:rPr lang="tr-TR" sz="2000" b="1" dirty="0" err="1"/>
              <a:t>trimesterinde</a:t>
            </a:r>
            <a:r>
              <a:rPr lang="tr-TR" sz="2000" b="1" dirty="0"/>
              <a:t> uygulanabilir</a:t>
            </a:r>
            <a:r>
              <a:rPr lang="tr-TR" sz="2000" dirty="0"/>
              <a:t>. </a:t>
            </a:r>
            <a:r>
              <a:rPr lang="tr-TR" sz="2000" dirty="0" err="1"/>
              <a:t>İnfluenza</a:t>
            </a:r>
            <a:r>
              <a:rPr lang="tr-TR" sz="2000" dirty="0"/>
              <a:t> aşısı her gebelikte tekrarlanmalıdır. Gebelik oluşan yılın </a:t>
            </a:r>
            <a:r>
              <a:rPr lang="tr-TR" sz="2000" dirty="0" err="1"/>
              <a:t>influenza</a:t>
            </a:r>
            <a:r>
              <a:rPr lang="tr-TR" sz="2000" dirty="0"/>
              <a:t> sezonunda gebelik öncesinde uygulandı ise tekrar uygulanmasına gerek yoktur.</a:t>
            </a:r>
            <a:endParaRPr dirty="0"/>
          </a:p>
          <a:p>
            <a:pPr marL="285750" indent="-285750" algn="just">
              <a:lnSpc>
                <a:spcPct val="150000"/>
              </a:lnSpc>
              <a:spcBef>
                <a:spcPts val="0"/>
              </a:spcBef>
              <a:buClr>
                <a:srgbClr val="000000"/>
              </a:buClr>
              <a:buSzPts val="2400"/>
              <a:buFont typeface="Wingdings"/>
              <a:buChar char="Ø"/>
              <a:defRPr/>
            </a:pPr>
            <a:endParaRPr lang="tr-TR" sz="2000" dirty="0"/>
          </a:p>
        </p:txBody>
      </p:sp>
      <p:sp>
        <p:nvSpPr>
          <p:cNvPr id="10" name="Unvan 2"/>
          <p:cNvSpPr>
            <a:spLocks noGrp="1"/>
          </p:cNvSpPr>
          <p:nvPr>
            <p:ph type="title"/>
          </p:nvPr>
        </p:nvSpPr>
        <p:spPr bwMode="auto">
          <a:xfrm>
            <a:off x="980070" y="626286"/>
            <a:ext cx="11090275" cy="504825"/>
          </a:xfrm>
        </p:spPr>
        <p:txBody>
          <a:bodyPr/>
          <a:lstStyle/>
          <a:p>
            <a:pPr>
              <a:defRPr/>
            </a:pPr>
            <a:r>
              <a:rPr lang="tr-TR"/>
              <a:t>Gebelik Dönemi İnfluenza Aşılaması</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3" name="Slayt Numarası Yer Tutucusu 2"/>
          <p:cNvSpPr>
            <a:spLocks noGrp="1"/>
          </p:cNvSpPr>
          <p:nvPr>
            <p:ph type="sldNum" sz="quarter" idx="12"/>
          </p:nvPr>
        </p:nvSpPr>
        <p:spPr bwMode="auto"/>
        <p:txBody>
          <a:bodyPr/>
          <a:lstStyle/>
          <a:p>
            <a:pPr>
              <a:defRPr/>
            </a:pPr>
            <a:fld id="{501A4338-EBAE-ED40-8475-2E6AE1B9F2FD}" type="slidenum">
              <a:rPr lang="tr-TR"/>
              <a:t>11</a:t>
            </a:fld>
            <a:endParaRPr lang="tr-TR"/>
          </a:p>
        </p:txBody>
      </p:sp>
      <p:sp>
        <p:nvSpPr>
          <p:cNvPr id="5" name="Rectangle 41"/>
          <p:cNvSpPr>
            <a:spLocks noChangeArrowheads="1"/>
          </p:cNvSpPr>
          <p:nvPr/>
        </p:nvSpPr>
        <p:spPr bwMode="auto">
          <a:xfrm>
            <a:off x="1970690" y="-725214"/>
            <a:ext cx="12192000" cy="45720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46" name="Rectangle 63"/>
          <p:cNvSpPr>
            <a:spLocks noChangeArrowheads="1"/>
          </p:cNvSpPr>
          <p:nvPr/>
        </p:nvSpPr>
        <p:spPr bwMode="auto">
          <a:xfrm>
            <a:off x="1970690" y="-268014"/>
            <a:ext cx="12192000" cy="0"/>
          </a:xfrm>
          <a:prstGeom prst="rect">
            <a:avLst/>
          </a:prstGeom>
          <a:noFill/>
          <a:ln>
            <a:noFill/>
          </a:ln>
          <a:effectLst/>
        </p:spPr>
        <p:txBody>
          <a:bodyPr vert="horz" wrap="none" lIns="91440" tIns="45720" rIns="91440" bIns="45720" numCol="1" anchor="ctr" anchorCtr="0" compatLnSpc="1">
            <a:prstTxWarp prst="textNoShape">
              <a:avLst/>
            </a:prstTxWarp>
            <a:spAutoFit/>
          </a:bodyPr>
          <a:lstStyle/>
          <a:p>
            <a:pPr>
              <a:defRPr/>
            </a:pPr>
            <a:endParaRPr lang="tr-TR"/>
          </a:p>
        </p:txBody>
      </p:sp>
      <p:sp>
        <p:nvSpPr>
          <p:cNvPr id="9" name="Unvan 2"/>
          <p:cNvSpPr>
            <a:spLocks noGrp="1"/>
          </p:cNvSpPr>
          <p:nvPr>
            <p:ph type="title"/>
          </p:nvPr>
        </p:nvSpPr>
        <p:spPr bwMode="auto">
          <a:xfrm>
            <a:off x="1026724" y="693049"/>
            <a:ext cx="11090275" cy="504825"/>
          </a:xfrm>
        </p:spPr>
        <p:txBody>
          <a:bodyPr/>
          <a:lstStyle/>
          <a:p>
            <a:pPr>
              <a:defRPr/>
            </a:pPr>
            <a:r>
              <a:rPr lang="tr-TR" dirty="0"/>
              <a:t>Gebe Kadınların Aşılanması </a:t>
            </a:r>
            <a:endParaRPr dirty="0"/>
          </a:p>
        </p:txBody>
      </p:sp>
      <p:sp>
        <p:nvSpPr>
          <p:cNvPr id="11" name="Dikdörtgen 10"/>
          <p:cNvSpPr/>
          <p:nvPr/>
        </p:nvSpPr>
        <p:spPr bwMode="auto">
          <a:xfrm>
            <a:off x="775878" y="1770313"/>
            <a:ext cx="10640243" cy="3737946"/>
          </a:xfrm>
          <a:prstGeom prst="rect">
            <a:avLst/>
          </a:prstGeom>
        </p:spPr>
        <p:txBody>
          <a:bodyPr wrap="square">
            <a:spAutoFit/>
          </a:bodyPr>
          <a:lstStyle/>
          <a:p>
            <a:pPr marL="285750" indent="-285750" algn="just">
              <a:lnSpc>
                <a:spcPct val="150000"/>
              </a:lnSpc>
              <a:spcBef>
                <a:spcPts val="0"/>
              </a:spcBef>
              <a:buClr>
                <a:srgbClr val="000000"/>
              </a:buClr>
              <a:buSzPts val="2400"/>
              <a:buFont typeface="Wingdings"/>
              <a:buChar char="Ø"/>
              <a:defRPr/>
            </a:pPr>
            <a:r>
              <a:rPr lang="tr-TR" sz="2000" dirty="0">
                <a:solidFill>
                  <a:srgbClr val="000000"/>
                </a:solidFill>
                <a:ea typeface="Calibri"/>
                <a:cs typeface="Calibri"/>
              </a:rPr>
              <a:t>Gebeliğin ilk </a:t>
            </a:r>
            <a:r>
              <a:rPr lang="tr-TR" sz="2000" dirty="0" err="1">
                <a:solidFill>
                  <a:srgbClr val="000000"/>
                </a:solidFill>
                <a:ea typeface="Calibri"/>
                <a:cs typeface="Calibri"/>
              </a:rPr>
              <a:t>trimesterinde</a:t>
            </a:r>
            <a:r>
              <a:rPr lang="tr-TR" sz="2000" dirty="0">
                <a:solidFill>
                  <a:srgbClr val="000000"/>
                </a:solidFill>
                <a:ea typeface="Calibri"/>
                <a:cs typeface="Calibri"/>
              </a:rPr>
              <a:t>/ilk izlemde (gebeliğin 14 haftası içerisinde), </a:t>
            </a:r>
            <a:r>
              <a:rPr lang="tr-TR" sz="2000" b="1" u="sng" dirty="0">
                <a:solidFill>
                  <a:srgbClr val="FF0000"/>
                </a:solidFill>
                <a:ea typeface="Calibri"/>
                <a:cs typeface="Calibri"/>
              </a:rPr>
              <a:t>gebe önceden aşılanmış olsa bile </a:t>
            </a:r>
            <a:r>
              <a:rPr lang="tr-TR" sz="2000" b="1" u="sng" dirty="0" err="1">
                <a:solidFill>
                  <a:srgbClr val="FF0000"/>
                </a:solidFill>
                <a:ea typeface="Calibri"/>
                <a:cs typeface="Calibri"/>
              </a:rPr>
              <a:t>HBsAg</a:t>
            </a:r>
            <a:r>
              <a:rPr lang="tr-TR" sz="2000" b="1" u="sng" dirty="0">
                <a:solidFill>
                  <a:srgbClr val="FF0000"/>
                </a:solidFill>
                <a:ea typeface="Calibri"/>
                <a:cs typeface="Calibri"/>
              </a:rPr>
              <a:t> ve anti-</a:t>
            </a:r>
            <a:r>
              <a:rPr lang="tr-TR" sz="2000" b="1" u="sng" dirty="0" err="1">
                <a:solidFill>
                  <a:srgbClr val="FF0000"/>
                </a:solidFill>
                <a:ea typeface="Calibri"/>
                <a:cs typeface="Calibri"/>
              </a:rPr>
              <a:t>HBs</a:t>
            </a:r>
            <a:r>
              <a:rPr lang="tr-TR" sz="2000" b="1" u="sng" dirty="0">
                <a:solidFill>
                  <a:srgbClr val="FF0000"/>
                </a:solidFill>
                <a:ea typeface="Calibri"/>
                <a:cs typeface="Calibri"/>
              </a:rPr>
              <a:t> </a:t>
            </a:r>
            <a:r>
              <a:rPr lang="tr-TR" sz="2000" b="1" u="sng" dirty="0">
                <a:solidFill>
                  <a:srgbClr val="0070C0"/>
                </a:solidFill>
                <a:ea typeface="Calibri"/>
                <a:cs typeface="Calibri"/>
              </a:rPr>
              <a:t>(mümkünse </a:t>
            </a:r>
            <a:r>
              <a:rPr lang="tr-TR" sz="2000" b="1" dirty="0" err="1">
                <a:solidFill>
                  <a:srgbClr val="0070C0"/>
                </a:solidFill>
                <a:ea typeface="Calibri"/>
                <a:cs typeface="Calibri"/>
              </a:rPr>
              <a:t>antiHBcIgG</a:t>
            </a:r>
            <a:r>
              <a:rPr lang="tr-TR" sz="2000" b="1" dirty="0">
                <a:solidFill>
                  <a:srgbClr val="0070C0"/>
                </a:solidFill>
                <a:ea typeface="Calibri"/>
                <a:cs typeface="Calibri"/>
              </a:rPr>
              <a:t> ) </a:t>
            </a:r>
            <a:r>
              <a:rPr lang="tr-TR" sz="2000" b="1" u="sng" dirty="0">
                <a:solidFill>
                  <a:srgbClr val="FF0000"/>
                </a:solidFill>
                <a:ea typeface="Calibri"/>
                <a:cs typeface="Calibri"/>
              </a:rPr>
              <a:t>bakılmalıdır.</a:t>
            </a:r>
            <a:r>
              <a:rPr lang="tr-TR" sz="2000" dirty="0">
                <a:solidFill>
                  <a:srgbClr val="000000"/>
                </a:solidFill>
                <a:ea typeface="Calibri"/>
                <a:cs typeface="Calibri"/>
              </a:rPr>
              <a:t> </a:t>
            </a:r>
          </a:p>
          <a:p>
            <a:pPr marL="285750" indent="-285750" algn="just">
              <a:lnSpc>
                <a:spcPct val="150000"/>
              </a:lnSpc>
              <a:spcBef>
                <a:spcPts val="0"/>
              </a:spcBef>
              <a:buClr>
                <a:srgbClr val="000000"/>
              </a:buClr>
              <a:buSzPts val="2400"/>
              <a:buFont typeface="Wingdings"/>
              <a:buChar char="Ø"/>
              <a:defRPr/>
            </a:pPr>
            <a:r>
              <a:rPr lang="tr-TR" sz="2000" dirty="0">
                <a:solidFill>
                  <a:srgbClr val="000000"/>
                </a:solidFill>
                <a:ea typeface="Calibri"/>
                <a:cs typeface="Calibri"/>
              </a:rPr>
              <a:t>Gebelikte </a:t>
            </a:r>
            <a:r>
              <a:rPr lang="tr-TR" sz="2000" dirty="0" err="1">
                <a:solidFill>
                  <a:srgbClr val="000000"/>
                </a:solidFill>
                <a:ea typeface="Calibri"/>
                <a:cs typeface="Calibri"/>
              </a:rPr>
              <a:t>HBsAg</a:t>
            </a:r>
            <a:r>
              <a:rPr lang="tr-TR" sz="2000" dirty="0">
                <a:solidFill>
                  <a:srgbClr val="000000"/>
                </a:solidFill>
                <a:ea typeface="Calibri"/>
                <a:cs typeface="Calibri"/>
              </a:rPr>
              <a:t> Negatif, </a:t>
            </a:r>
            <a:r>
              <a:rPr lang="tr-TR" sz="2000" dirty="0" err="1">
                <a:solidFill>
                  <a:srgbClr val="000000"/>
                </a:solidFill>
                <a:ea typeface="Calibri"/>
                <a:cs typeface="Calibri"/>
              </a:rPr>
              <a:t>antiHBcIgG</a:t>
            </a:r>
            <a:r>
              <a:rPr lang="tr-TR" sz="2000" dirty="0">
                <a:solidFill>
                  <a:srgbClr val="000000"/>
                </a:solidFill>
                <a:ea typeface="Calibri"/>
                <a:cs typeface="Calibri"/>
              </a:rPr>
              <a:t> Negatif, anti </a:t>
            </a:r>
            <a:r>
              <a:rPr lang="tr-TR" sz="2000" dirty="0" err="1">
                <a:solidFill>
                  <a:srgbClr val="000000"/>
                </a:solidFill>
                <a:ea typeface="Calibri"/>
                <a:cs typeface="Calibri"/>
              </a:rPr>
              <a:t>HBs</a:t>
            </a:r>
            <a:r>
              <a:rPr lang="tr-TR" sz="2000" dirty="0">
                <a:solidFill>
                  <a:srgbClr val="000000"/>
                </a:solidFill>
                <a:ea typeface="Calibri"/>
                <a:cs typeface="Calibri"/>
              </a:rPr>
              <a:t> Negatif çıkan ve gebelik sırasında HBV ile </a:t>
            </a:r>
            <a:r>
              <a:rPr lang="tr-TR" sz="2000" dirty="0" err="1">
                <a:solidFill>
                  <a:srgbClr val="000000"/>
                </a:solidFill>
                <a:ea typeface="Calibri"/>
                <a:cs typeface="Calibri"/>
              </a:rPr>
              <a:t>enfekte</a:t>
            </a:r>
            <a:r>
              <a:rPr lang="tr-TR" sz="2000" dirty="0">
                <a:solidFill>
                  <a:srgbClr val="000000"/>
                </a:solidFill>
                <a:ea typeface="Calibri"/>
                <a:cs typeface="Calibri"/>
              </a:rPr>
              <a:t> olma riski bulunan gebelere; gebelik sırasında (ikinci veya üçüncü </a:t>
            </a:r>
            <a:r>
              <a:rPr lang="tr-TR" sz="2000" dirty="0" err="1">
                <a:solidFill>
                  <a:srgbClr val="000000"/>
                </a:solidFill>
                <a:ea typeface="Calibri"/>
                <a:cs typeface="Calibri"/>
              </a:rPr>
              <a:t>trimesterde</a:t>
            </a:r>
            <a:r>
              <a:rPr lang="tr-TR" sz="2000" dirty="0">
                <a:solidFill>
                  <a:srgbClr val="000000"/>
                </a:solidFill>
                <a:ea typeface="Calibri"/>
                <a:cs typeface="Calibri"/>
              </a:rPr>
              <a:t>) hepatit B aşısı 0., 1. ve 6. ay şeması ile uygulanabilir. Riski yoksa doğumdan sonra bebeği ile birlikte aşı programına alınabilir.</a:t>
            </a:r>
            <a:endParaRPr dirty="0"/>
          </a:p>
          <a:p>
            <a:pPr marL="285750" indent="-285750" algn="just">
              <a:lnSpc>
                <a:spcPct val="150000"/>
              </a:lnSpc>
              <a:spcBef>
                <a:spcPts val="0"/>
              </a:spcBef>
              <a:buClr>
                <a:srgbClr val="000000"/>
              </a:buClr>
              <a:buSzPts val="2400"/>
              <a:buFont typeface="Wingdings"/>
              <a:buChar char="Ø"/>
              <a:defRPr/>
            </a:pPr>
            <a:r>
              <a:rPr lang="tr-TR" sz="2000" dirty="0">
                <a:solidFill>
                  <a:srgbClr val="000000"/>
                </a:solidFill>
                <a:cs typeface="Calibri"/>
              </a:rPr>
              <a:t>Hepatit A aşısı yapılmamış ve anti HAV </a:t>
            </a:r>
            <a:r>
              <a:rPr lang="tr-TR" sz="2000" dirty="0" err="1">
                <a:solidFill>
                  <a:srgbClr val="000000"/>
                </a:solidFill>
                <a:cs typeface="Calibri"/>
              </a:rPr>
              <a:t>IgG</a:t>
            </a:r>
            <a:r>
              <a:rPr lang="tr-TR" sz="2000" dirty="0">
                <a:solidFill>
                  <a:srgbClr val="000000"/>
                </a:solidFill>
                <a:cs typeface="Calibri"/>
              </a:rPr>
              <a:t> negatif olan yani hastalığa </a:t>
            </a:r>
            <a:r>
              <a:rPr lang="tr-TR" sz="2000" dirty="0"/>
              <a:t> duyarlı gebelere eğer riskli bir durum varsa  potansiyel risk ve yararlar değerlendirildikten sonra uygulanabilir.</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1628016" y="42719"/>
            <a:ext cx="11089225" cy="504497"/>
          </a:xfrm>
        </p:spPr>
        <p:txBody>
          <a:bodyPr>
            <a:normAutofit/>
          </a:bodyPr>
          <a:lstStyle/>
          <a:p>
            <a:pPr>
              <a:defRPr/>
            </a:pPr>
            <a:r>
              <a:rPr lang="tr-TR" dirty="0"/>
              <a:t>Gebe Kadınların Aşılanması</a:t>
            </a:r>
            <a:endParaRPr dirty="0"/>
          </a:p>
        </p:txBody>
      </p:sp>
      <p:sp>
        <p:nvSpPr>
          <p:cNvPr id="4" name="Metin Yer Tutucusu 3"/>
          <p:cNvSpPr>
            <a:spLocks noGrp="1"/>
          </p:cNvSpPr>
          <p:nvPr>
            <p:ph type="body" sz="half" idx="2"/>
          </p:nvPr>
        </p:nvSpPr>
        <p:spPr bwMode="auto">
          <a:xfrm>
            <a:off x="849033" y="681172"/>
            <a:ext cx="10791583" cy="5495655"/>
          </a:xfrm>
        </p:spPr>
        <p:txBody>
          <a:bodyPr>
            <a:noAutofit/>
          </a:bodyPr>
          <a:lstStyle/>
          <a:p>
            <a:pPr marL="285750" lvl="0" indent="-285750" algn="just">
              <a:lnSpc>
                <a:spcPct val="150000"/>
              </a:lnSpc>
              <a:spcBef>
                <a:spcPts val="0"/>
              </a:spcBef>
              <a:buClr>
                <a:schemeClr val="dk1"/>
              </a:buClr>
              <a:buSzPts val="2400"/>
              <a:buFont typeface="Wingdings"/>
              <a:buChar char="Ø"/>
              <a:defRPr/>
            </a:pPr>
            <a:r>
              <a:rPr lang="tr-TR" sz="2000" dirty="0"/>
              <a:t>Canlı aşılar fetüs için teorik bir risk oluşturmaktadır, bu nedenle </a:t>
            </a:r>
            <a:r>
              <a:rPr lang="tr-TR" sz="2000" b="1" u="sng" dirty="0">
                <a:solidFill>
                  <a:srgbClr val="FF0000"/>
                </a:solidFill>
              </a:rPr>
              <a:t>KKK ve suçiçeği aşılarının gebelik sırasında uygulanması </a:t>
            </a:r>
            <a:r>
              <a:rPr lang="tr-TR" sz="2000" b="1" u="sng" dirty="0" err="1">
                <a:solidFill>
                  <a:srgbClr val="FF0000"/>
                </a:solidFill>
              </a:rPr>
              <a:t>kontrendikedir</a:t>
            </a:r>
            <a:r>
              <a:rPr lang="tr-TR" sz="2000" b="1" u="sng" dirty="0">
                <a:solidFill>
                  <a:srgbClr val="FF0000"/>
                </a:solidFill>
              </a:rPr>
              <a:t>. </a:t>
            </a:r>
            <a:endParaRPr b="1" u="sng" dirty="0">
              <a:solidFill>
                <a:srgbClr val="FF0000"/>
              </a:solidFill>
            </a:endParaRPr>
          </a:p>
          <a:p>
            <a:pPr marL="285750" lvl="0" indent="-285750" algn="just">
              <a:lnSpc>
                <a:spcPct val="150000"/>
              </a:lnSpc>
              <a:spcBef>
                <a:spcPts val="0"/>
              </a:spcBef>
              <a:buClr>
                <a:schemeClr val="dk1"/>
              </a:buClr>
              <a:buSzPts val="2400"/>
              <a:buFont typeface="Wingdings"/>
              <a:buChar char="Ø"/>
              <a:defRPr/>
            </a:pPr>
            <a:r>
              <a:rPr lang="tr-TR" sz="2000" dirty="0"/>
              <a:t>Doğurganlık çağında KKK veya suçiçeği aşısı uygulanacak ise kadınların </a:t>
            </a:r>
            <a:r>
              <a:rPr lang="tr-TR" sz="2000" b="1" u="sng" dirty="0"/>
              <a:t>gebe olup olmadıkları ya da 4 hafta içerisinde gebelik planlayıp planlamadıkları sorulmalıdır</a:t>
            </a:r>
            <a:r>
              <a:rPr lang="tr-TR" sz="2000" dirty="0"/>
              <a:t>. Gebe olduğunu veya gebe kalmayı planladığını belirten kadınlar aşılanmamalıdır. Kadınlara canlı aşılarla aşılandıktan sonra 4 hafta boyunca gebe kalmaktan kaçınmaları konusunda tavsiyede bulunulmalıdır. </a:t>
            </a:r>
            <a:endParaRPr dirty="0"/>
          </a:p>
          <a:p>
            <a:pPr marL="285750" lvl="0" indent="-285750" algn="just">
              <a:lnSpc>
                <a:spcPct val="150000"/>
              </a:lnSpc>
              <a:spcBef>
                <a:spcPts val="0"/>
              </a:spcBef>
              <a:buClr>
                <a:schemeClr val="dk1"/>
              </a:buClr>
              <a:buSzPts val="2400"/>
              <a:buFont typeface="Wingdings"/>
              <a:buChar char="Ø"/>
              <a:defRPr/>
            </a:pPr>
            <a:r>
              <a:rPr lang="tr-TR" sz="2000" dirty="0"/>
              <a:t>Gebe bir kadın yanlışlıkla aşılanırsa veya KKK veya suçiçeği aşısından sonraki 4 hafta içerisinde gebe kalırsa fetüs için teorik risk konusunda danışmanlık verilmelidir. </a:t>
            </a:r>
            <a:endParaRPr dirty="0"/>
          </a:p>
          <a:p>
            <a:pPr marL="285750" lvl="0" indent="-285750" algn="just">
              <a:lnSpc>
                <a:spcPct val="150000"/>
              </a:lnSpc>
              <a:spcBef>
                <a:spcPts val="0"/>
              </a:spcBef>
              <a:buClr>
                <a:schemeClr val="dk1"/>
              </a:buClr>
              <a:buSzPts val="2400"/>
              <a:buFont typeface="Wingdings"/>
              <a:buChar char="Ø"/>
              <a:defRPr/>
            </a:pPr>
            <a:r>
              <a:rPr lang="tr-TR" sz="2000" dirty="0">
                <a:solidFill>
                  <a:schemeClr val="dk1"/>
                </a:solidFill>
                <a:ea typeface="Calibri"/>
                <a:cs typeface="Calibri"/>
              </a:rPr>
              <a:t>Gebelik durumu bilinmeden canlı aşı uygulanan gebelerin takip edilmesi önerilir; </a:t>
            </a:r>
            <a:r>
              <a:rPr lang="tr-TR" sz="2000" b="1" dirty="0">
                <a:solidFill>
                  <a:schemeClr val="dk1"/>
                </a:solidFill>
                <a:ea typeface="Calibri"/>
                <a:cs typeface="Calibri"/>
              </a:rPr>
              <a:t>tıbbi </a:t>
            </a:r>
            <a:r>
              <a:rPr lang="tr-TR" sz="2000" b="1" dirty="0" err="1">
                <a:solidFill>
                  <a:schemeClr val="dk1"/>
                </a:solidFill>
                <a:ea typeface="Calibri"/>
                <a:cs typeface="Calibri"/>
              </a:rPr>
              <a:t>küretaj</a:t>
            </a:r>
            <a:r>
              <a:rPr lang="tr-TR" sz="2000" b="1" dirty="0">
                <a:solidFill>
                  <a:schemeClr val="dk1"/>
                </a:solidFill>
                <a:ea typeface="Calibri"/>
                <a:cs typeface="Calibri"/>
              </a:rPr>
              <a:t> </a:t>
            </a:r>
            <a:r>
              <a:rPr lang="tr-TR" sz="2000" b="1" dirty="0" err="1">
                <a:solidFill>
                  <a:schemeClr val="dk1"/>
                </a:solidFill>
                <a:ea typeface="Calibri"/>
                <a:cs typeface="Calibri"/>
              </a:rPr>
              <a:t>endikasyonu</a:t>
            </a:r>
            <a:r>
              <a:rPr lang="tr-TR" sz="2000" b="1" dirty="0">
                <a:solidFill>
                  <a:schemeClr val="dk1"/>
                </a:solidFill>
                <a:ea typeface="Calibri"/>
                <a:cs typeface="Calibri"/>
              </a:rPr>
              <a:t> yoktur</a:t>
            </a:r>
            <a:r>
              <a:rPr lang="tr-TR" sz="2000" dirty="0">
                <a:solidFill>
                  <a:schemeClr val="dk1"/>
                </a:solidFill>
                <a:ea typeface="Calibri"/>
                <a:cs typeface="Calibri"/>
              </a:rPr>
              <a:t>. </a:t>
            </a:r>
            <a:endParaRPr dirty="0"/>
          </a:p>
          <a:p>
            <a:pPr marL="285750" lvl="0" indent="-285750" algn="just">
              <a:lnSpc>
                <a:spcPct val="150000"/>
              </a:lnSpc>
              <a:spcBef>
                <a:spcPts val="0"/>
              </a:spcBef>
              <a:buClr>
                <a:schemeClr val="dk1"/>
              </a:buClr>
              <a:buSzPts val="2400"/>
              <a:buFont typeface="Wingdings"/>
              <a:buChar char="Ø"/>
              <a:defRPr/>
            </a:pPr>
            <a:r>
              <a:rPr lang="tr-TR" sz="2000" dirty="0"/>
              <a:t>Oral </a:t>
            </a:r>
            <a:r>
              <a:rPr lang="tr-TR" sz="2000" dirty="0" err="1"/>
              <a:t>polio</a:t>
            </a:r>
            <a:r>
              <a:rPr lang="tr-TR" sz="2000" dirty="0"/>
              <a:t> ve </a:t>
            </a:r>
            <a:r>
              <a:rPr lang="tr-TR" sz="2000" dirty="0" err="1"/>
              <a:t>inaktif</a:t>
            </a:r>
            <a:r>
              <a:rPr lang="tr-TR" sz="2000" dirty="0"/>
              <a:t> </a:t>
            </a:r>
            <a:r>
              <a:rPr lang="tr-TR" sz="2000" dirty="0" err="1"/>
              <a:t>polio</a:t>
            </a:r>
            <a:r>
              <a:rPr lang="tr-TR" sz="2000" dirty="0"/>
              <a:t> aşıları gebelik döneminde önlem alınarak aşı yapılacak durumlar arasındadır.</a:t>
            </a:r>
            <a:endParaRPr dirty="0"/>
          </a:p>
          <a:p>
            <a:pPr lvl="0" algn="just">
              <a:lnSpc>
                <a:spcPct val="150000"/>
              </a:lnSpc>
              <a:spcBef>
                <a:spcPts val="0"/>
              </a:spcBef>
              <a:defRPr/>
            </a:pPr>
            <a:r>
              <a:rPr lang="tr-TR" sz="2000" dirty="0">
                <a:solidFill>
                  <a:schemeClr val="dk1"/>
                </a:solidFill>
                <a:ea typeface="Calibri"/>
                <a:cs typeface="Calibri"/>
              </a:rPr>
              <a:t>  </a:t>
            </a:r>
            <a:endParaRPr lang="tr-TR" sz="2000" dirty="0"/>
          </a:p>
          <a:p>
            <a:pPr>
              <a:defRPr/>
            </a:pPr>
            <a:endParaRPr lang="tr-TR" sz="2000" dirty="0"/>
          </a:p>
          <a:p>
            <a:pPr>
              <a:defRPr/>
            </a:pPr>
            <a:endParaRPr lang="tr-TR" sz="20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665937" y="588610"/>
            <a:ext cx="11089225" cy="504497"/>
          </a:xfrm>
        </p:spPr>
        <p:txBody>
          <a:bodyPr>
            <a:normAutofit/>
          </a:bodyPr>
          <a:lstStyle/>
          <a:p>
            <a:pPr>
              <a:defRPr/>
            </a:pPr>
            <a:r>
              <a:rPr lang="tr-TR"/>
              <a:t>Emzirme ve Aşılama</a:t>
            </a:r>
            <a:endParaRPr/>
          </a:p>
        </p:txBody>
      </p:sp>
      <p:sp>
        <p:nvSpPr>
          <p:cNvPr id="4" name="Metin Yer Tutucusu 3"/>
          <p:cNvSpPr>
            <a:spLocks noGrp="1"/>
          </p:cNvSpPr>
          <p:nvPr>
            <p:ph type="body" sz="half" idx="2"/>
          </p:nvPr>
        </p:nvSpPr>
        <p:spPr bwMode="auto">
          <a:xfrm>
            <a:off x="665937" y="1347278"/>
            <a:ext cx="10791583" cy="3254219"/>
          </a:xfrm>
        </p:spPr>
        <p:txBody>
          <a:bodyPr>
            <a:normAutofit/>
          </a:bodyPr>
          <a:lstStyle/>
          <a:p>
            <a:pPr marL="285750" lvl="0" indent="-311150" algn="just">
              <a:lnSpc>
                <a:spcPct val="150000"/>
              </a:lnSpc>
              <a:spcBef>
                <a:spcPts val="0"/>
              </a:spcBef>
              <a:buClr>
                <a:schemeClr val="dk1"/>
              </a:buClr>
              <a:buSzPts val="2400"/>
              <a:buFont typeface="Wingdings"/>
              <a:buChar char="Ø"/>
              <a:defRPr/>
            </a:pPr>
            <a:endParaRPr lang="tr-TR">
              <a:solidFill>
                <a:schemeClr val="dk1"/>
              </a:solidFill>
              <a:ea typeface="Times New Roman"/>
              <a:cs typeface="Times New Roman"/>
            </a:endParaRPr>
          </a:p>
          <a:p>
            <a:pPr marL="285750" lvl="0" indent="-311150" algn="just">
              <a:lnSpc>
                <a:spcPct val="150000"/>
              </a:lnSpc>
              <a:spcBef>
                <a:spcPts val="0"/>
              </a:spcBef>
              <a:buClr>
                <a:schemeClr val="dk1"/>
              </a:buClr>
              <a:buSzPts val="2400"/>
              <a:buFont typeface="Wingdings"/>
              <a:buChar char="Ø"/>
              <a:defRPr/>
            </a:pPr>
            <a:r>
              <a:rPr lang="tr-TR" sz="2000">
                <a:solidFill>
                  <a:schemeClr val="dk1"/>
                </a:solidFill>
                <a:ea typeface="Times New Roman"/>
                <a:cs typeface="Times New Roman"/>
              </a:rPr>
              <a:t>Emzirme döneminde aşılar genellikle güvenlidir ve aksi belirtilmedikçe emziren annelere aşılar uygulanır.</a:t>
            </a:r>
            <a:endParaRPr lang="tr-TR" sz="2000"/>
          </a:p>
          <a:p>
            <a:pPr lvl="0" algn="just">
              <a:lnSpc>
                <a:spcPct val="150000"/>
              </a:lnSpc>
              <a:spcBef>
                <a:spcPts val="0"/>
              </a:spcBef>
              <a:buClr>
                <a:schemeClr val="dk1"/>
              </a:buClr>
              <a:buSzPts val="2400"/>
              <a:defRPr/>
            </a:pPr>
            <a:endParaRPr lang="tr-TR" sz="2000"/>
          </a:p>
          <a:p>
            <a:pPr marL="285750" indent="-285750">
              <a:buFont typeface="Wingdings"/>
              <a:buChar char="Ø"/>
              <a:defRPr/>
            </a:pPr>
            <a:r>
              <a:rPr lang="tr-TR" sz="2000"/>
              <a:t> Emzirme dönemi için s</a:t>
            </a:r>
            <a:r>
              <a:rPr lang="en-US" sz="2000"/>
              <a:t>arı humma </a:t>
            </a:r>
            <a:r>
              <a:rPr lang="tr-TR" sz="2000"/>
              <a:t> aşısı önlem alınarak uygulanması gereken durumlar arasında kabul edilmektedir. Emziren bir kadının sarı humma salgını olan bir bölgeye seyahat etmesi gerekiyorsa, aşılama önerilmelidir. </a:t>
            </a:r>
            <a:r>
              <a:rPr lang="en-US" sz="2000"/>
              <a:t> </a:t>
            </a:r>
            <a:endParaRPr lang="tr-TR" sz="200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13</a:t>
            </a:fld>
            <a:endParaRPr lang="tr-T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Vaka 1</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14</a:t>
            </a:fld>
            <a:endParaRPr lang="tr-TR"/>
          </a:p>
        </p:txBody>
      </p:sp>
      <p:sp>
        <p:nvSpPr>
          <p:cNvPr id="5" name="Rectangle 1"/>
          <p:cNvSpPr>
            <a:spLocks noGrp="1" noChangeArrowheads="1"/>
          </p:cNvSpPr>
          <p:nvPr>
            <p:ph type="body" sz="half" idx="2"/>
          </p:nvPr>
        </p:nvSpPr>
        <p:spPr bwMode="auto">
          <a:xfrm>
            <a:off x="675623" y="1302569"/>
            <a:ext cx="10840744" cy="2554545"/>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R="0" lvl="0" algn="l" defTabSz="914400">
              <a:lnSpc>
                <a:spcPct val="100000"/>
              </a:lnSpc>
              <a:spcBef>
                <a:spcPts val="0"/>
              </a:spcBef>
              <a:spcAft>
                <a:spcPts val="0"/>
              </a:spcAft>
              <a:buClrTx/>
              <a:buSzTx/>
              <a:defRPr/>
            </a:pPr>
            <a:r>
              <a:rPr lang="tr-TR" sz="2000" b="0" i="0" u="none" strike="noStrike" cap="none">
                <a:ln>
                  <a:noFill/>
                </a:ln>
                <a:solidFill>
                  <a:schemeClr val="tx1"/>
                </a:solidFill>
              </a:rPr>
              <a:t>28 yaşında, 20. gebelik haftasında olan hastamızın kronik hastalığı yok. 3 yıl önceki gebeliğinde Tdab aşısı yaptırdığı için şimdiki gebeliğinde yapılıp yapılmayacağını sormak için başvurdu.</a:t>
            </a:r>
            <a:endParaRPr/>
          </a:p>
          <a:p>
            <a:pPr marL="342900" marR="0" lvl="0" indent="-342900" algn="l" defTabSz="914400">
              <a:lnSpc>
                <a:spcPct val="100000"/>
              </a:lnSpc>
              <a:spcBef>
                <a:spcPts val="0"/>
              </a:spcBef>
              <a:spcAft>
                <a:spcPts val="0"/>
              </a:spcAft>
              <a:buClrTx/>
              <a:buSzTx/>
              <a:buFont typeface="Wingdings"/>
              <a:buChar char="Ø"/>
              <a:defRPr/>
            </a:pPr>
            <a:endParaRPr lang="tr-TR" sz="2000"/>
          </a:p>
          <a:p>
            <a:pPr lvl="0">
              <a:lnSpc>
                <a:spcPct val="100000"/>
              </a:lnSpc>
              <a:spcBef>
                <a:spcPts val="0"/>
              </a:spcBef>
              <a:spcAft>
                <a:spcPts val="0"/>
              </a:spcAft>
              <a:defRPr/>
            </a:pPr>
            <a:r>
              <a:rPr lang="tr-TR" sz="2000"/>
              <a:t>Öneri; </a:t>
            </a:r>
            <a:endParaRPr/>
          </a:p>
          <a:p>
            <a:pPr lvl="0">
              <a:lnSpc>
                <a:spcPct val="100000"/>
              </a:lnSpc>
              <a:spcBef>
                <a:spcPts val="0"/>
              </a:spcBef>
              <a:spcAft>
                <a:spcPts val="0"/>
              </a:spcAft>
              <a:defRPr/>
            </a:pPr>
            <a:endParaRPr lang="tr-TR" sz="2000"/>
          </a:p>
          <a:p>
            <a:pPr marL="342900" lvl="0" indent="-342900">
              <a:lnSpc>
                <a:spcPct val="100000"/>
              </a:lnSpc>
              <a:spcBef>
                <a:spcPts val="0"/>
              </a:spcBef>
              <a:spcAft>
                <a:spcPts val="0"/>
              </a:spcAft>
              <a:buFont typeface="Wingdings"/>
              <a:buChar char="Ø"/>
              <a:defRPr/>
            </a:pPr>
            <a:r>
              <a:rPr lang="tr-TR" sz="2000"/>
              <a:t>Her gebelikte, önceki aşılanma durumundan bağımsız olarak 18-24. gebelik haftasında Tdab aşısı uygulanmalıdır. Amaç annede oluşan antikorların plasenta yoluyla fetüse geçmesini sağlamak ve doğum sonrası bebekte boğmaca enfeksiyonuna karşı pasif bağışıklık oluşturmaktır. </a:t>
            </a:r>
            <a:endParaRPr lang="tr-TR" sz="2000" b="0" i="0" u="none" strike="noStrike" cap="none">
              <a:ln>
                <a:noFill/>
              </a:ln>
              <a:solidFill>
                <a:schemeClr val="tx1"/>
              </a:solidFill>
              <a:highlight>
                <a:srgbClr val="FFFF00"/>
              </a:highligh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a:xfrm>
            <a:off x="1554273" y="0"/>
            <a:ext cx="11089225" cy="504497"/>
          </a:xfrm>
        </p:spPr>
        <p:txBody>
          <a:bodyPr/>
          <a:lstStyle/>
          <a:p>
            <a:pPr>
              <a:defRPr/>
            </a:pPr>
            <a:r>
              <a:rPr lang="tr-TR"/>
              <a:t>Vaka 2</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15</a:t>
            </a:fld>
            <a:endParaRPr lang="tr-TR"/>
          </a:p>
        </p:txBody>
      </p:sp>
      <p:sp>
        <p:nvSpPr>
          <p:cNvPr id="4" name="Metin Yer Tutucusu 3"/>
          <p:cNvSpPr>
            <a:spLocks noGrp="1"/>
          </p:cNvSpPr>
          <p:nvPr>
            <p:ph type="body" sz="half" idx="2"/>
          </p:nvPr>
        </p:nvSpPr>
        <p:spPr bwMode="auto">
          <a:xfrm>
            <a:off x="693175" y="796414"/>
            <a:ext cx="10798612" cy="5326962"/>
          </a:xfrm>
        </p:spPr>
        <p:txBody>
          <a:bodyPr>
            <a:normAutofit/>
          </a:bodyPr>
          <a:lstStyle/>
          <a:p>
            <a:pPr>
              <a:defRPr/>
            </a:pPr>
            <a:r>
              <a:rPr lang="tr-TR" sz="2200" dirty="0"/>
              <a:t>Kişi gebeliğinin 28. haftasında polikliniğe başvurdu. Aşılar konusunda bilgi almak istediğini belirtiyor. Daha önce aşıların bebeğe zarar verebileceğini duyduğu için kararsız kalmış. </a:t>
            </a:r>
            <a:endParaRPr dirty="0"/>
          </a:p>
          <a:p>
            <a:pPr>
              <a:defRPr/>
            </a:pPr>
            <a:r>
              <a:rPr lang="tr-TR" sz="2200" dirty="0"/>
              <a:t>Öneriler:</a:t>
            </a:r>
            <a:endParaRPr sz="2200" dirty="0"/>
          </a:p>
          <a:p>
            <a:pPr marL="285750" indent="-285750">
              <a:buFont typeface="Wingdings"/>
              <a:buChar char="Ø"/>
              <a:defRPr/>
            </a:pPr>
            <a:r>
              <a:rPr lang="tr-TR" sz="2200" dirty="0"/>
              <a:t>Gebelikte bazı aşıların hem anne hem de fetüs için koruyucu rol oynadığı anlatılır.</a:t>
            </a:r>
            <a:endParaRPr dirty="0"/>
          </a:p>
          <a:p>
            <a:pPr marL="285750" indent="-285750">
              <a:buFont typeface="Wingdings"/>
              <a:buChar char="Ø"/>
              <a:defRPr/>
            </a:pPr>
            <a:r>
              <a:rPr lang="tr-TR" sz="2200" dirty="0"/>
              <a:t>Gebenin aşılanma durumu sağlık kuruluşu kayıtlarından veya aşı kartından değerlendirilir.</a:t>
            </a:r>
            <a:endParaRPr sz="2200" dirty="0"/>
          </a:p>
          <a:p>
            <a:pPr marL="285750" indent="-285750">
              <a:buFont typeface="Wingdings"/>
              <a:buChar char="Ø"/>
              <a:defRPr/>
            </a:pPr>
            <a:r>
              <a:rPr lang="tr-TR" sz="2200" dirty="0" err="1"/>
              <a:t>Tdab</a:t>
            </a:r>
            <a:r>
              <a:rPr lang="tr-TR" sz="2200" dirty="0"/>
              <a:t> (Tetanos, difteri, boğmaca): , </a:t>
            </a:r>
            <a:r>
              <a:rPr lang="tr-TR" sz="2200" dirty="0" err="1"/>
              <a:t>Tdab</a:t>
            </a:r>
            <a:r>
              <a:rPr lang="tr-TR" sz="2200" dirty="0"/>
              <a:t> aşısının hem bebeği, hem anneyi koruduğu için uygulanması gerekliliği konusunda bilgi verilir. Gebelik döneminde 18-24. haftalar arasında uygulanmasının önerildiği  bilgisi verilir. 32. haftaya kadar uygulanmasının bu yararı sağlayacağı için bu başvurusunda aşılanması önerilir. Aşılanma durumuna uygun olarak değerlendirildiğinde </a:t>
            </a:r>
            <a:r>
              <a:rPr lang="tr-TR" sz="2200" dirty="0" err="1"/>
              <a:t>Td</a:t>
            </a:r>
            <a:r>
              <a:rPr lang="tr-TR" sz="2200" dirty="0"/>
              <a:t> aşısı uygulanması gerekiyor ise bilgi verilir ve önerilir.</a:t>
            </a:r>
            <a:endParaRPr sz="2200" dirty="0"/>
          </a:p>
          <a:p>
            <a:pPr marL="285750" indent="-285750">
              <a:buFont typeface="Wingdings"/>
              <a:buChar char="Ø"/>
              <a:defRPr/>
            </a:pPr>
            <a:r>
              <a:rPr lang="tr-TR" sz="2200" dirty="0" err="1"/>
              <a:t>İnfluenza</a:t>
            </a:r>
            <a:r>
              <a:rPr lang="tr-TR" sz="2200" dirty="0"/>
              <a:t> aşısı: Tüm gebelik boyunca güvenle yapılabileceği, grip mevsimi içinde uygulanan </a:t>
            </a:r>
            <a:r>
              <a:rPr lang="tr-TR" sz="2200" dirty="0" err="1"/>
              <a:t>influenza</a:t>
            </a:r>
            <a:r>
              <a:rPr lang="tr-TR" sz="2200" dirty="0"/>
              <a:t> aşısının anne ve bebekte grip komplikasyonlarını önleyeceği konusunda bilgi verilir. </a:t>
            </a:r>
            <a:r>
              <a:rPr lang="tr-TR" sz="2200" dirty="0" err="1"/>
              <a:t>İnfluenza</a:t>
            </a:r>
            <a:r>
              <a:rPr lang="tr-TR" sz="2200" dirty="0"/>
              <a:t> sezonu için gebelik öncesinde aşılanmamış ise </a:t>
            </a:r>
            <a:r>
              <a:rPr lang="tr-TR" sz="2200" dirty="0" err="1"/>
              <a:t>influenza</a:t>
            </a:r>
            <a:r>
              <a:rPr lang="tr-TR" sz="2200" dirty="0"/>
              <a:t> aşısı uygulanması önerilir.  </a:t>
            </a:r>
            <a:endParaRPr sz="22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normAutofit/>
          </a:bodyPr>
          <a:lstStyle/>
          <a:p>
            <a:pPr>
              <a:defRPr/>
            </a:pPr>
            <a:r>
              <a:rPr lang="tr-TR">
                <a:solidFill>
                  <a:srgbClr val="C00000"/>
                </a:solidFill>
                <a:ea typeface="Calibri"/>
                <a:cs typeface="Calibri"/>
              </a:rPr>
              <a:t>Risk Gruplarında Bağışıklama</a:t>
            </a:r>
            <a:endParaRPr lang="tr-TR"/>
          </a:p>
        </p:txBody>
      </p:sp>
      <p:sp>
        <p:nvSpPr>
          <p:cNvPr id="4" name="Metin Yer Tutucusu 3"/>
          <p:cNvSpPr>
            <a:spLocks noGrp="1"/>
          </p:cNvSpPr>
          <p:nvPr>
            <p:ph type="body" sz="half" idx="2"/>
          </p:nvPr>
        </p:nvSpPr>
        <p:spPr bwMode="auto"/>
        <p:txBody>
          <a:bodyPr>
            <a:normAutofit/>
          </a:bodyPr>
          <a:lstStyle/>
          <a:p>
            <a:pPr marL="342900" indent="-342900" algn="just">
              <a:lnSpc>
                <a:spcPct val="114999"/>
              </a:lnSpc>
              <a:spcBef>
                <a:spcPts val="0"/>
              </a:spcBef>
              <a:buClr>
                <a:schemeClr val="dk1"/>
              </a:buClr>
              <a:buSzPts val="2400"/>
              <a:buFont typeface="Wingdings"/>
              <a:buChar char="Ø"/>
              <a:defRPr/>
            </a:pPr>
            <a:r>
              <a:rPr lang="tr-TR" sz="2000"/>
              <a:t>Sağlık kuruluşuna herhangi bir nedenle başvuran tüm kişilerin risk grubunda bulunup bulunmadıkları ve aşılanma durumları sağlık kuruluşu kayıtları veya aşı kartından sorgulanarak değerlendirilmeli, aşılanma ihtiyaçları belirlenerek aşılanmaları sağlanmalıdır. </a:t>
            </a:r>
            <a:r>
              <a:rPr lang="tr-TR" sz="2000">
                <a:solidFill>
                  <a:schemeClr val="dk1"/>
                </a:solidFill>
                <a:ea typeface="Calibri"/>
                <a:cs typeface="Calibri"/>
              </a:rPr>
              <a:t> </a:t>
            </a:r>
            <a:endParaRPr/>
          </a:p>
          <a:p>
            <a:pPr marL="342900" lvl="0" indent="-342900" algn="just">
              <a:lnSpc>
                <a:spcPct val="114999"/>
              </a:lnSpc>
              <a:spcBef>
                <a:spcPts val="0"/>
              </a:spcBef>
              <a:buClr>
                <a:schemeClr val="dk1"/>
              </a:buClr>
              <a:buSzPts val="2400"/>
              <a:buFont typeface="Wingdings"/>
              <a:buChar char="Ø"/>
              <a:defRPr/>
            </a:pPr>
            <a:r>
              <a:rPr lang="tr-TR" sz="2000">
                <a:solidFill>
                  <a:schemeClr val="dk1"/>
                </a:solidFill>
                <a:ea typeface="Calibri"/>
                <a:cs typeface="Calibri"/>
              </a:rPr>
              <a:t>Belirli kronik hastalıkların varlığında, özellikle kronik obstrüktif akciğer hastalığı (KOAH), diyabetes mellitus (DM), kalp hastalıkları başta olmak üzere kronik karaciğer hastalığı ve kronik böbrek hastalığında (KBH) enfeksiyon riski artar. </a:t>
            </a:r>
            <a:endParaRPr sz="2000"/>
          </a:p>
          <a:p>
            <a:pPr marL="342900" lvl="0" indent="-342900" algn="just">
              <a:lnSpc>
                <a:spcPct val="114999"/>
              </a:lnSpc>
              <a:spcBef>
                <a:spcPts val="800"/>
              </a:spcBef>
              <a:buClr>
                <a:schemeClr val="dk1"/>
              </a:buClr>
              <a:buSzPts val="2400"/>
              <a:buFont typeface="Wingdings"/>
              <a:buChar char="Ø"/>
              <a:defRPr/>
            </a:pPr>
            <a:r>
              <a:rPr lang="tr-TR" sz="2000">
                <a:solidFill>
                  <a:schemeClr val="dk1"/>
                </a:solidFill>
                <a:ea typeface="Calibri"/>
                <a:cs typeface="Calibri"/>
              </a:rPr>
              <a:t>Bunların önemli bir bölümünü aşıyla önlenebilir influenza ve pnömokok enfeksiyonları oluşturur. </a:t>
            </a:r>
            <a:endParaRPr/>
          </a:p>
          <a:p>
            <a:pPr marL="342900" lvl="0" indent="-342900" algn="just">
              <a:lnSpc>
                <a:spcPct val="114999"/>
              </a:lnSpc>
              <a:spcBef>
                <a:spcPts val="800"/>
              </a:spcBef>
              <a:buClr>
                <a:schemeClr val="dk1"/>
              </a:buClr>
              <a:buSzPts val="2400"/>
              <a:buFont typeface="Wingdings"/>
              <a:buChar char="Ø"/>
              <a:defRPr/>
            </a:pPr>
            <a:r>
              <a:rPr lang="tr-TR" sz="2000">
                <a:solidFill>
                  <a:schemeClr val="dk1"/>
                </a:solidFill>
                <a:ea typeface="Calibri"/>
                <a:cs typeface="Calibri"/>
              </a:rPr>
              <a:t>Bazı meslek gruplarında aşı ile önlenebilir hastalıkların görülme sıklığı artar. </a:t>
            </a:r>
            <a:endParaRPr sz="2000"/>
          </a:p>
          <a:p>
            <a:pPr marL="342900" indent="-342900" algn="just">
              <a:lnSpc>
                <a:spcPct val="114999"/>
              </a:lnSpc>
              <a:spcBef>
                <a:spcPts val="800"/>
              </a:spcBef>
              <a:buClr>
                <a:schemeClr val="dk1"/>
              </a:buClr>
              <a:buSzPts val="2400"/>
              <a:buFont typeface="Wingdings"/>
              <a:buChar char="Ø"/>
              <a:defRPr/>
            </a:pPr>
            <a:endParaRPr lang="tr-TR" sz="2000">
              <a:solidFill>
                <a:schemeClr val="dk1"/>
              </a:solidFill>
              <a:ea typeface="Calibri"/>
              <a:cs typeface="Calibri"/>
            </a:endParaRPr>
          </a:p>
          <a:p>
            <a:pPr marL="342900" indent="-342900" algn="just">
              <a:lnSpc>
                <a:spcPct val="114999"/>
              </a:lnSpc>
              <a:spcBef>
                <a:spcPts val="800"/>
              </a:spcBef>
              <a:buClr>
                <a:schemeClr val="dk1"/>
              </a:buClr>
              <a:buSzPts val="2400"/>
              <a:buFont typeface="Wingdings"/>
              <a:buChar char="Ø"/>
              <a:defRPr/>
            </a:pPr>
            <a:r>
              <a:rPr lang="tr-TR" sz="2000">
                <a:solidFill>
                  <a:schemeClr val="dk1"/>
                </a:solidFill>
                <a:ea typeface="Calibri"/>
                <a:cs typeface="Calibri"/>
              </a:rPr>
              <a:t>Risk gruplarına yönelik aşılama şemaları </a:t>
            </a:r>
            <a:r>
              <a:rPr lang="tr-TR" sz="2000">
                <a:solidFill>
                  <a:prstClr val="black"/>
                </a:solidFill>
              </a:rPr>
              <a:t>için Bakanlığımızın «Risk Grubu Aşılamaları» genel yazısına bakılabilir. </a:t>
            </a:r>
            <a:endParaRPr/>
          </a:p>
          <a:p>
            <a:pPr marL="342900" indent="-342900" algn="just">
              <a:lnSpc>
                <a:spcPct val="114999"/>
              </a:lnSpc>
              <a:spcBef>
                <a:spcPts val="800"/>
              </a:spcBef>
              <a:buClr>
                <a:schemeClr val="dk1"/>
              </a:buClr>
              <a:buSzPts val="2400"/>
              <a:buFont typeface="Wingdings"/>
              <a:buChar char="Ø"/>
              <a:defRPr/>
            </a:pPr>
            <a:endParaRPr lang="tr-TR" sz="2000">
              <a:solidFill>
                <a:prstClr val="black"/>
              </a:solidFill>
            </a:endParaRPr>
          </a:p>
          <a:p>
            <a:pPr lvl="0" algn="just">
              <a:lnSpc>
                <a:spcPct val="150000"/>
              </a:lnSpc>
              <a:spcBef>
                <a:spcPts val="600"/>
              </a:spcBef>
              <a:defRPr/>
            </a:pPr>
            <a:endParaRPr lang="tr-TR" sz="2000"/>
          </a:p>
          <a:p>
            <a:pPr algn="just">
              <a:lnSpc>
                <a:spcPct val="200000"/>
              </a:lnSpc>
              <a:defRPr/>
            </a:pPr>
            <a:endParaRPr lang="tr-TR"/>
          </a:p>
          <a:p>
            <a:pPr>
              <a:defRPr/>
            </a:pPr>
            <a:endParaRPr lang="tr-TR"/>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16</a:t>
            </a:fld>
            <a:endParaRPr lang="tr-T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5" name="Slayt Numarası Yer Tutucusu 4"/>
          <p:cNvSpPr>
            <a:spLocks noGrp="1"/>
          </p:cNvSpPr>
          <p:nvPr>
            <p:ph type="sldNum" sz="quarter" idx="12"/>
          </p:nvPr>
        </p:nvSpPr>
        <p:spPr bwMode="auto"/>
        <p:txBody>
          <a:bodyPr/>
          <a:lstStyle/>
          <a:p>
            <a:pPr>
              <a:defRPr/>
            </a:pPr>
            <a:fld id="{501A4338-EBAE-ED40-8475-2E6AE1B9F2FD}" type="slidenum">
              <a:rPr lang="tr-TR"/>
              <a:t>17</a:t>
            </a:fld>
            <a:endParaRPr lang="tr-TR"/>
          </a:p>
        </p:txBody>
      </p:sp>
      <p:sp>
        <p:nvSpPr>
          <p:cNvPr id="6" name="Unvan 5"/>
          <p:cNvSpPr>
            <a:spLocks noGrp="1"/>
          </p:cNvSpPr>
          <p:nvPr>
            <p:ph type="title"/>
          </p:nvPr>
        </p:nvSpPr>
        <p:spPr bwMode="auto"/>
        <p:txBody>
          <a:bodyPr>
            <a:normAutofit fontScale="90000"/>
          </a:bodyPr>
          <a:lstStyle/>
          <a:p>
            <a:pPr>
              <a:defRPr/>
            </a:pPr>
            <a:br>
              <a:rPr lang="tr-TR" dirty="0"/>
            </a:br>
            <a:r>
              <a:rPr lang="tr-TR" dirty="0"/>
              <a:t>13 Bileşenli </a:t>
            </a:r>
            <a:r>
              <a:rPr lang="tr-TR" dirty="0" err="1"/>
              <a:t>Konjuge</a:t>
            </a:r>
            <a:r>
              <a:rPr lang="tr-TR" dirty="0"/>
              <a:t> </a:t>
            </a:r>
            <a:r>
              <a:rPr lang="tr-TR" dirty="0" err="1"/>
              <a:t>Pnömokok</a:t>
            </a:r>
            <a:r>
              <a:rPr lang="tr-TR" dirty="0"/>
              <a:t> Aşısı (KPA13) ve </a:t>
            </a:r>
            <a:r>
              <a:rPr lang="tr-TR" dirty="0" err="1"/>
              <a:t>Polisakkarit</a:t>
            </a:r>
            <a:r>
              <a:rPr lang="tr-TR" dirty="0"/>
              <a:t> </a:t>
            </a:r>
            <a:r>
              <a:rPr lang="tr-TR" dirty="0" err="1"/>
              <a:t>Pnömokok</a:t>
            </a:r>
            <a:r>
              <a:rPr lang="tr-TR" dirty="0"/>
              <a:t> (PPA23) Aşısı Uygulanması Önerilen Risk Grupları</a:t>
            </a:r>
            <a:endParaRPr dirty="0"/>
          </a:p>
        </p:txBody>
      </p:sp>
      <p:sp>
        <p:nvSpPr>
          <p:cNvPr id="10" name="Metin Yer Tutucusu 9"/>
          <p:cNvSpPr txBox="1">
            <a:spLocks noGrp="1"/>
          </p:cNvSpPr>
          <p:nvPr>
            <p:ph type="body" sz="half" idx="2"/>
          </p:nvPr>
        </p:nvSpPr>
        <p:spPr bwMode="auto">
          <a:xfrm>
            <a:off x="849313" y="1355725"/>
            <a:ext cx="10791825" cy="4465838"/>
          </a:xfrm>
          <a:prstGeom prst="rect">
            <a:avLst/>
          </a:prstGeom>
          <a:noFill/>
        </p:spPr>
        <p:txBody>
          <a:bodyPr wrap="square" rtlCol="0">
            <a:spAutoFit/>
          </a:bodyPr>
          <a:lstStyle/>
          <a:p>
            <a:pPr algn="just">
              <a:defRPr/>
            </a:pPr>
            <a:endParaRPr lang="tr-TR" sz="2400" b="1" dirty="0"/>
          </a:p>
          <a:p>
            <a:pPr algn="just">
              <a:defRPr/>
            </a:pPr>
            <a:r>
              <a:rPr lang="tr-TR" sz="2400" b="1" dirty="0"/>
              <a:t>Kronik kalp hastalığı (özellikle </a:t>
            </a:r>
            <a:r>
              <a:rPr lang="tr-TR" sz="2400" b="1" dirty="0" err="1"/>
              <a:t>siyanotik</a:t>
            </a:r>
            <a:r>
              <a:rPr lang="tr-TR" sz="2400" b="1" dirty="0"/>
              <a:t> </a:t>
            </a:r>
            <a:r>
              <a:rPr lang="tr-TR" sz="2400" b="1" dirty="0" err="1"/>
              <a:t>konjenital</a:t>
            </a:r>
            <a:r>
              <a:rPr lang="tr-TR" sz="2400" b="1" dirty="0"/>
              <a:t> kalp hastalığı ve kardiyak yetmezlik),  </a:t>
            </a:r>
            <a:r>
              <a:rPr lang="tr-TR" sz="2400" b="1" dirty="0">
                <a:solidFill>
                  <a:srgbClr val="FF0000"/>
                </a:solidFill>
              </a:rPr>
              <a:t>kronik akciğer hastalığı (astım hastaları dâhil), </a:t>
            </a:r>
            <a:r>
              <a:rPr lang="tr-TR" sz="2400" b="1" dirty="0" err="1">
                <a:solidFill>
                  <a:srgbClr val="0070C0"/>
                </a:solidFill>
              </a:rPr>
              <a:t>diabetes</a:t>
            </a:r>
            <a:r>
              <a:rPr lang="tr-TR" sz="2400" b="1" dirty="0">
                <a:solidFill>
                  <a:srgbClr val="0070C0"/>
                </a:solidFill>
              </a:rPr>
              <a:t> </a:t>
            </a:r>
            <a:r>
              <a:rPr lang="tr-TR" sz="2400" b="1" dirty="0" err="1">
                <a:solidFill>
                  <a:srgbClr val="0070C0"/>
                </a:solidFill>
              </a:rPr>
              <a:t>mellitus</a:t>
            </a:r>
            <a:r>
              <a:rPr lang="tr-TR" sz="2400" b="1" dirty="0"/>
              <a:t>,  </a:t>
            </a:r>
            <a:r>
              <a:rPr lang="tr-TR" sz="2400" b="1" dirty="0">
                <a:solidFill>
                  <a:srgbClr val="00B050"/>
                </a:solidFill>
              </a:rPr>
              <a:t>BOS kaçağı,</a:t>
            </a:r>
            <a:r>
              <a:rPr lang="tr-TR" sz="2400" b="1" dirty="0"/>
              <a:t> </a:t>
            </a:r>
            <a:r>
              <a:rPr lang="tr-TR" sz="2400" b="1" dirty="0" err="1">
                <a:solidFill>
                  <a:srgbClr val="7030A0"/>
                </a:solidFill>
              </a:rPr>
              <a:t>kohlear</a:t>
            </a:r>
            <a:r>
              <a:rPr lang="tr-TR" sz="2400" b="1" dirty="0">
                <a:solidFill>
                  <a:srgbClr val="7030A0"/>
                </a:solidFill>
              </a:rPr>
              <a:t> </a:t>
            </a:r>
            <a:r>
              <a:rPr lang="tr-TR" sz="2400" b="1" dirty="0" err="1">
                <a:solidFill>
                  <a:srgbClr val="7030A0"/>
                </a:solidFill>
              </a:rPr>
              <a:t>implant</a:t>
            </a:r>
            <a:r>
              <a:rPr lang="tr-TR" sz="2400" b="1" dirty="0"/>
              <a:t>, </a:t>
            </a:r>
            <a:r>
              <a:rPr lang="tr-TR" sz="2400" b="1" dirty="0">
                <a:solidFill>
                  <a:srgbClr val="FF0000"/>
                </a:solidFill>
              </a:rPr>
              <a:t>fonksiyonel ya da anatomik </a:t>
            </a:r>
            <a:r>
              <a:rPr lang="tr-TR" sz="2400" b="1" dirty="0" err="1">
                <a:solidFill>
                  <a:srgbClr val="FF0000"/>
                </a:solidFill>
              </a:rPr>
              <a:t>aspleni</a:t>
            </a:r>
            <a:r>
              <a:rPr lang="tr-TR" sz="2400" b="1" dirty="0">
                <a:solidFill>
                  <a:srgbClr val="FF0000"/>
                </a:solidFill>
              </a:rPr>
              <a:t>, </a:t>
            </a:r>
            <a:r>
              <a:rPr lang="tr-TR" sz="2400" b="1" dirty="0">
                <a:solidFill>
                  <a:srgbClr val="00B050"/>
                </a:solidFill>
              </a:rPr>
              <a:t>orak hücreli anemi ve diğer </a:t>
            </a:r>
            <a:r>
              <a:rPr lang="tr-TR" sz="2400" b="1" dirty="0" err="1">
                <a:solidFill>
                  <a:srgbClr val="00B050"/>
                </a:solidFill>
              </a:rPr>
              <a:t>hemoglobinopatiler</a:t>
            </a:r>
            <a:r>
              <a:rPr lang="tr-TR" sz="2400" b="1" dirty="0"/>
              <a:t>, </a:t>
            </a:r>
            <a:r>
              <a:rPr lang="tr-TR" sz="2400" b="1" dirty="0">
                <a:solidFill>
                  <a:srgbClr val="0070C0"/>
                </a:solidFill>
              </a:rPr>
              <a:t>HIV-AIDS ile yaşayan bireyler, </a:t>
            </a:r>
            <a:r>
              <a:rPr lang="tr-TR" sz="2400" b="1" dirty="0">
                <a:solidFill>
                  <a:srgbClr val="7030A0"/>
                </a:solidFill>
              </a:rPr>
              <a:t>kronik </a:t>
            </a:r>
            <a:r>
              <a:rPr lang="tr-TR" sz="2400" b="1" dirty="0" err="1">
                <a:solidFill>
                  <a:srgbClr val="7030A0"/>
                </a:solidFill>
              </a:rPr>
              <a:t>renal</a:t>
            </a:r>
            <a:r>
              <a:rPr lang="tr-TR" sz="2400" b="1" dirty="0">
                <a:solidFill>
                  <a:srgbClr val="7030A0"/>
                </a:solidFill>
              </a:rPr>
              <a:t> yetmezlik</a:t>
            </a:r>
            <a:r>
              <a:rPr lang="tr-TR" sz="2400" b="1" dirty="0"/>
              <a:t>, </a:t>
            </a:r>
            <a:r>
              <a:rPr lang="tr-TR" sz="2400" b="1" dirty="0" err="1"/>
              <a:t>nefrotik</a:t>
            </a:r>
            <a:r>
              <a:rPr lang="tr-TR" sz="2400" b="1" dirty="0"/>
              <a:t> sendrom, </a:t>
            </a:r>
            <a:r>
              <a:rPr lang="tr-TR" sz="2400" b="1" dirty="0" err="1">
                <a:solidFill>
                  <a:srgbClr val="00B0F0"/>
                </a:solidFill>
              </a:rPr>
              <a:t>immün</a:t>
            </a:r>
            <a:r>
              <a:rPr lang="tr-TR" sz="2400" b="1" dirty="0">
                <a:solidFill>
                  <a:srgbClr val="00B0F0"/>
                </a:solidFill>
              </a:rPr>
              <a:t> sistemi baskılanmış kişiler</a:t>
            </a:r>
            <a:r>
              <a:rPr lang="tr-TR" sz="2400" b="1" dirty="0"/>
              <a:t>, </a:t>
            </a:r>
            <a:r>
              <a:rPr lang="tr-TR" sz="2400" b="1" dirty="0">
                <a:solidFill>
                  <a:srgbClr val="FF0000"/>
                </a:solidFill>
              </a:rPr>
              <a:t>radyasyon terapisi ya da </a:t>
            </a:r>
            <a:r>
              <a:rPr lang="tr-TR" sz="2400" b="1" dirty="0" err="1">
                <a:solidFill>
                  <a:srgbClr val="FF0000"/>
                </a:solidFill>
              </a:rPr>
              <a:t>immunsupresif</a:t>
            </a:r>
            <a:r>
              <a:rPr lang="tr-TR" sz="2400" b="1" dirty="0">
                <a:solidFill>
                  <a:srgbClr val="FF0000"/>
                </a:solidFill>
              </a:rPr>
              <a:t> tedavi verilen hastalıklar,</a:t>
            </a:r>
            <a:r>
              <a:rPr lang="tr-TR" sz="2400" b="1" dirty="0"/>
              <a:t> </a:t>
            </a:r>
            <a:r>
              <a:rPr lang="tr-TR" sz="2400" b="1" dirty="0" err="1">
                <a:solidFill>
                  <a:srgbClr val="0070C0"/>
                </a:solidFill>
              </a:rPr>
              <a:t>hodgkin</a:t>
            </a:r>
            <a:r>
              <a:rPr lang="tr-TR" sz="2400" b="1" dirty="0">
                <a:solidFill>
                  <a:srgbClr val="0070C0"/>
                </a:solidFill>
              </a:rPr>
              <a:t> hastalığı-</a:t>
            </a:r>
            <a:r>
              <a:rPr lang="tr-TR" sz="2400" b="1" dirty="0" err="1">
                <a:solidFill>
                  <a:srgbClr val="0070C0"/>
                </a:solidFill>
              </a:rPr>
              <a:t>lenfoma</a:t>
            </a:r>
            <a:r>
              <a:rPr lang="tr-TR" sz="2400" b="1" dirty="0">
                <a:solidFill>
                  <a:srgbClr val="0070C0"/>
                </a:solidFill>
              </a:rPr>
              <a:t>-lösemi- </a:t>
            </a:r>
            <a:r>
              <a:rPr lang="tr-TR" sz="2400" b="1" dirty="0" err="1">
                <a:solidFill>
                  <a:srgbClr val="0070C0"/>
                </a:solidFill>
              </a:rPr>
              <a:t>multiple</a:t>
            </a:r>
            <a:r>
              <a:rPr lang="tr-TR" sz="2400" b="1" dirty="0">
                <a:solidFill>
                  <a:srgbClr val="0070C0"/>
                </a:solidFill>
              </a:rPr>
              <a:t> </a:t>
            </a:r>
            <a:r>
              <a:rPr lang="tr-TR" sz="2400" b="1" dirty="0" err="1">
                <a:solidFill>
                  <a:srgbClr val="0070C0"/>
                </a:solidFill>
              </a:rPr>
              <a:t>miyelom</a:t>
            </a:r>
            <a:r>
              <a:rPr lang="tr-TR" sz="2400" b="1" dirty="0">
                <a:solidFill>
                  <a:srgbClr val="0070C0"/>
                </a:solidFill>
              </a:rPr>
              <a:t>,</a:t>
            </a:r>
            <a:r>
              <a:rPr lang="tr-TR" sz="2400" b="1" dirty="0"/>
              <a:t>  </a:t>
            </a:r>
            <a:r>
              <a:rPr lang="tr-TR" sz="2400" b="1" dirty="0" err="1">
                <a:solidFill>
                  <a:srgbClr val="00B050"/>
                </a:solidFill>
              </a:rPr>
              <a:t>maligniteler</a:t>
            </a:r>
            <a:r>
              <a:rPr lang="tr-TR" sz="2400" b="1" dirty="0">
                <a:solidFill>
                  <a:srgbClr val="00B050"/>
                </a:solidFill>
              </a:rPr>
              <a:t>, </a:t>
            </a:r>
            <a:r>
              <a:rPr lang="tr-TR" sz="2400" b="1" dirty="0" err="1">
                <a:solidFill>
                  <a:srgbClr val="FF0000"/>
                </a:solidFill>
              </a:rPr>
              <a:t>solid</a:t>
            </a:r>
            <a:r>
              <a:rPr lang="tr-TR" sz="2400" b="1" dirty="0">
                <a:solidFill>
                  <a:srgbClr val="FF0000"/>
                </a:solidFill>
              </a:rPr>
              <a:t> organ transplantasyonu</a:t>
            </a:r>
            <a:r>
              <a:rPr lang="tr-TR" sz="2400" b="1" dirty="0"/>
              <a:t>, </a:t>
            </a:r>
            <a:r>
              <a:rPr lang="tr-TR" sz="2400" b="1" dirty="0" err="1">
                <a:solidFill>
                  <a:srgbClr val="7030A0"/>
                </a:solidFill>
              </a:rPr>
              <a:t>hematopoetik</a:t>
            </a:r>
            <a:r>
              <a:rPr lang="tr-TR" sz="2400" b="1" dirty="0">
                <a:solidFill>
                  <a:srgbClr val="7030A0"/>
                </a:solidFill>
              </a:rPr>
              <a:t> kök hücre alıcıları, </a:t>
            </a:r>
            <a:r>
              <a:rPr lang="tr-TR" sz="2400" b="1" dirty="0" err="1">
                <a:solidFill>
                  <a:srgbClr val="00B050"/>
                </a:solidFill>
              </a:rPr>
              <a:t>konjenital</a:t>
            </a:r>
            <a:r>
              <a:rPr lang="tr-TR" sz="2400" b="1" dirty="0">
                <a:solidFill>
                  <a:srgbClr val="00B050"/>
                </a:solidFill>
              </a:rPr>
              <a:t> ya da </a:t>
            </a:r>
            <a:r>
              <a:rPr lang="tr-TR" sz="2400" b="1" dirty="0" err="1">
                <a:solidFill>
                  <a:srgbClr val="00B050"/>
                </a:solidFill>
              </a:rPr>
              <a:t>edinsel</a:t>
            </a:r>
            <a:r>
              <a:rPr lang="tr-TR" sz="2400" b="1" dirty="0">
                <a:solidFill>
                  <a:srgbClr val="00B050"/>
                </a:solidFill>
              </a:rPr>
              <a:t> </a:t>
            </a:r>
            <a:r>
              <a:rPr lang="tr-TR" sz="2400" b="1" dirty="0" err="1">
                <a:solidFill>
                  <a:srgbClr val="00B050"/>
                </a:solidFill>
              </a:rPr>
              <a:t>immun</a:t>
            </a:r>
            <a:r>
              <a:rPr lang="tr-TR" sz="2400" b="1" dirty="0">
                <a:solidFill>
                  <a:srgbClr val="00B050"/>
                </a:solidFill>
              </a:rPr>
              <a:t> yetmezlikler,</a:t>
            </a:r>
            <a:r>
              <a:rPr lang="tr-TR" sz="2400" b="1" dirty="0"/>
              <a:t> alkolizm, </a:t>
            </a:r>
            <a:r>
              <a:rPr lang="tr-TR" sz="2400" b="1" dirty="0">
                <a:solidFill>
                  <a:srgbClr val="0070C0"/>
                </a:solidFill>
              </a:rPr>
              <a:t>kronik karaciğer hastalığı olan kişilerdir.</a:t>
            </a:r>
            <a:endParaRPr b="1" dirty="0">
              <a:solidFill>
                <a:srgbClr val="0070C0"/>
              </a:solidFill>
            </a:endParaRPr>
          </a:p>
          <a:p>
            <a:pPr>
              <a:defRPr/>
            </a:pPr>
            <a:endParaRPr lang="tr-TR" sz="2400" dirty="0"/>
          </a:p>
          <a:p>
            <a:pPr>
              <a:defRPr/>
            </a:pPr>
            <a:endParaRPr lang="tr-TR" sz="24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Vaka 3</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18</a:t>
            </a:fld>
            <a:endParaRPr lang="tr-TR"/>
          </a:p>
        </p:txBody>
      </p:sp>
      <p:sp>
        <p:nvSpPr>
          <p:cNvPr id="5" name="Rectangle 1"/>
          <p:cNvSpPr>
            <a:spLocks noGrp="1" noChangeArrowheads="1"/>
          </p:cNvSpPr>
          <p:nvPr>
            <p:ph type="body" sz="half" idx="2"/>
          </p:nvPr>
        </p:nvSpPr>
        <p:spPr bwMode="auto">
          <a:xfrm>
            <a:off x="942247" y="1461839"/>
            <a:ext cx="8187005" cy="4154984"/>
          </a:xfrm>
          <a:prstGeom prst="rect">
            <a:avLst/>
          </a:prstGeom>
          <a:no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a:lnSpc>
                <a:spcPct val="100000"/>
              </a:lnSpc>
              <a:spcBef>
                <a:spcPts val="0"/>
              </a:spcBef>
              <a:spcAft>
                <a:spcPts val="0"/>
              </a:spcAft>
              <a:buClrTx/>
              <a:buSzTx/>
              <a:defRPr/>
            </a:pPr>
            <a:r>
              <a:rPr lang="tr-TR" sz="2400" b="1" i="0" u="none" strike="noStrike" cap="none">
                <a:ln>
                  <a:noFill/>
                </a:ln>
                <a:solidFill>
                  <a:schemeClr val="tx1"/>
                </a:solidFill>
              </a:rPr>
              <a:t>Hasta:</a:t>
            </a:r>
            <a:r>
              <a:rPr lang="tr-TR" sz="2400" b="0" i="0" u="none" strike="noStrike" cap="none">
                <a:ln>
                  <a:noFill/>
                </a:ln>
                <a:solidFill>
                  <a:schemeClr val="tx1"/>
                </a:solidFill>
              </a:rPr>
              <a:t> 68 yaşında, erkek hasta</a:t>
            </a:r>
            <a:endParaRPr sz="2400"/>
          </a:p>
          <a:p>
            <a:pPr marL="0" marR="0" lvl="0" indent="0" algn="l" defTabSz="914400">
              <a:lnSpc>
                <a:spcPct val="100000"/>
              </a:lnSpc>
              <a:spcBef>
                <a:spcPts val="0"/>
              </a:spcBef>
              <a:spcAft>
                <a:spcPts val="0"/>
              </a:spcAft>
              <a:buClrTx/>
              <a:buSzTx/>
              <a:defRPr/>
            </a:pPr>
            <a:r>
              <a:rPr lang="tr-TR" sz="2400" b="1" i="0" u="none" strike="noStrike" cap="none">
                <a:ln>
                  <a:noFill/>
                </a:ln>
                <a:solidFill>
                  <a:schemeClr val="tx1"/>
                </a:solidFill>
              </a:rPr>
              <a:t>Başvuru nedeni:</a:t>
            </a:r>
            <a:r>
              <a:rPr lang="tr-TR" sz="2400" b="0" i="0" u="none" strike="noStrike" cap="none">
                <a:ln>
                  <a:noFill/>
                </a:ln>
                <a:solidFill>
                  <a:schemeClr val="tx1"/>
                </a:solidFill>
              </a:rPr>
              <a:t> Kronik hastalıklarının takibi ve rutin kontrol</a:t>
            </a:r>
            <a:endParaRPr sz="2400"/>
          </a:p>
          <a:p>
            <a:pPr marL="0" marR="0" lvl="0" indent="0" algn="l" defTabSz="914400">
              <a:lnSpc>
                <a:spcPct val="100000"/>
              </a:lnSpc>
              <a:spcBef>
                <a:spcPts val="0"/>
              </a:spcBef>
              <a:spcAft>
                <a:spcPts val="0"/>
              </a:spcAft>
              <a:buClrTx/>
              <a:buSzTx/>
              <a:defRPr/>
            </a:pPr>
            <a:r>
              <a:rPr lang="tr-TR" sz="2400" b="1" i="0" u="none" strike="noStrike" cap="none">
                <a:ln>
                  <a:noFill/>
                </a:ln>
                <a:solidFill>
                  <a:schemeClr val="tx1"/>
                </a:solidFill>
              </a:rPr>
              <a:t>Özgeçmiş:</a:t>
            </a:r>
            <a:endParaRPr lang="tr-TR" sz="2400" b="0" i="0" u="none" strike="noStrike" cap="none">
              <a:ln>
                <a:noFill/>
              </a:ln>
              <a:solidFill>
                <a:schemeClr val="tx1"/>
              </a:solidFill>
            </a:endParaRPr>
          </a:p>
          <a:p>
            <a:pPr marL="0" marR="0" lvl="0" indent="0" algn="l" defTabSz="914400">
              <a:lnSpc>
                <a:spcPct val="100000"/>
              </a:lnSpc>
              <a:spcBef>
                <a:spcPts val="0"/>
              </a:spcBef>
              <a:spcAft>
                <a:spcPts val="0"/>
              </a:spcAft>
              <a:buClrTx/>
              <a:buSzTx/>
              <a:buFontTx/>
              <a:buChar char="•"/>
              <a:defRPr/>
            </a:pPr>
            <a:r>
              <a:rPr lang="tr-TR" sz="2400" b="0" i="0" u="none" strike="noStrike" cap="none">
                <a:ln>
                  <a:noFill/>
                </a:ln>
                <a:solidFill>
                  <a:schemeClr val="tx1"/>
                </a:solidFill>
              </a:rPr>
              <a:t>Hipertansiyon (10 yıldır, ilaç kullanıyor)</a:t>
            </a:r>
            <a:endParaRPr sz="2400"/>
          </a:p>
          <a:p>
            <a:pPr marL="0" marR="0" lvl="0" indent="0" algn="l" defTabSz="914400">
              <a:lnSpc>
                <a:spcPct val="100000"/>
              </a:lnSpc>
              <a:spcBef>
                <a:spcPts val="0"/>
              </a:spcBef>
              <a:spcAft>
                <a:spcPts val="0"/>
              </a:spcAft>
              <a:buClrTx/>
              <a:buSzTx/>
              <a:buFontTx/>
              <a:buChar char="•"/>
              <a:defRPr/>
            </a:pPr>
            <a:r>
              <a:rPr lang="tr-TR" sz="2400" b="0" i="0" u="none" strike="noStrike" cap="none">
                <a:ln>
                  <a:noFill/>
                </a:ln>
                <a:solidFill>
                  <a:schemeClr val="tx1"/>
                </a:solidFill>
              </a:rPr>
              <a:t>KOAH (2 yıl önce tanı almış, inhaler tedavi kullanıyor)</a:t>
            </a:r>
            <a:endParaRPr sz="2400"/>
          </a:p>
          <a:p>
            <a:pPr marL="0" marR="0" lvl="0" indent="0" algn="l" defTabSz="914400">
              <a:lnSpc>
                <a:spcPct val="100000"/>
              </a:lnSpc>
              <a:spcBef>
                <a:spcPts val="0"/>
              </a:spcBef>
              <a:spcAft>
                <a:spcPts val="0"/>
              </a:spcAft>
              <a:buClrTx/>
              <a:buSzTx/>
              <a:buFontTx/>
              <a:buChar char="•"/>
              <a:defRPr/>
            </a:pPr>
            <a:r>
              <a:rPr lang="tr-TR" sz="2400" i="0" u="none" strike="noStrike" cap="none">
                <a:ln>
                  <a:noFill/>
                </a:ln>
                <a:solidFill>
                  <a:schemeClr val="tx1"/>
                </a:solidFill>
              </a:rPr>
              <a:t>Alerji: Bilinen </a:t>
            </a:r>
            <a:r>
              <a:rPr lang="tr-TR" sz="2400" b="0" i="0" u="none" strike="noStrike" cap="none">
                <a:ln>
                  <a:noFill/>
                </a:ln>
                <a:solidFill>
                  <a:schemeClr val="tx1"/>
                </a:solidFill>
              </a:rPr>
              <a:t>ilaç/alergen yok</a:t>
            </a:r>
            <a:endParaRPr sz="2400"/>
          </a:p>
          <a:p>
            <a:pPr marL="0" marR="0" lvl="0" indent="0" algn="l" defTabSz="914400">
              <a:lnSpc>
                <a:spcPct val="100000"/>
              </a:lnSpc>
              <a:spcBef>
                <a:spcPts val="0"/>
              </a:spcBef>
              <a:spcAft>
                <a:spcPts val="0"/>
              </a:spcAft>
              <a:buClrTx/>
              <a:buSzTx/>
              <a:defRPr/>
            </a:pPr>
            <a:r>
              <a:rPr lang="tr-TR" sz="2400" b="1" i="0" u="none" strike="noStrike" cap="none">
                <a:ln>
                  <a:noFill/>
                </a:ln>
                <a:solidFill>
                  <a:schemeClr val="tx1"/>
                </a:solidFill>
              </a:rPr>
              <a:t>Aşı öyküsü:</a:t>
            </a:r>
            <a:endParaRPr lang="tr-TR" sz="2400" b="0" i="0" u="none" strike="noStrike" cap="none">
              <a:ln>
                <a:noFill/>
              </a:ln>
              <a:solidFill>
                <a:schemeClr val="tx1"/>
              </a:solidFill>
            </a:endParaRPr>
          </a:p>
          <a:p>
            <a:pPr marL="0" marR="0" lvl="0" indent="0" algn="l" defTabSz="914400">
              <a:lnSpc>
                <a:spcPct val="100000"/>
              </a:lnSpc>
              <a:spcBef>
                <a:spcPts val="0"/>
              </a:spcBef>
              <a:spcAft>
                <a:spcPts val="0"/>
              </a:spcAft>
              <a:buClrTx/>
              <a:buSzTx/>
              <a:buFontTx/>
              <a:buChar char="•"/>
              <a:defRPr/>
            </a:pPr>
            <a:r>
              <a:rPr lang="tr-TR" sz="2400" b="0" i="0" u="none" strike="noStrike" cap="none">
                <a:ln>
                  <a:noFill/>
                </a:ln>
                <a:solidFill>
                  <a:schemeClr val="tx1"/>
                </a:solidFill>
              </a:rPr>
              <a:t>Grip aşısı hiç olmamış</a:t>
            </a:r>
            <a:endParaRPr sz="2400"/>
          </a:p>
          <a:p>
            <a:pPr marL="0" marR="0" lvl="0" indent="0" algn="l" defTabSz="914400">
              <a:lnSpc>
                <a:spcPct val="100000"/>
              </a:lnSpc>
              <a:spcBef>
                <a:spcPts val="0"/>
              </a:spcBef>
              <a:spcAft>
                <a:spcPts val="0"/>
              </a:spcAft>
              <a:buClrTx/>
              <a:buSzTx/>
              <a:buFontTx/>
              <a:buChar char="•"/>
              <a:defRPr/>
            </a:pPr>
            <a:r>
              <a:rPr lang="tr-TR" sz="2400" b="0" i="0" u="none" strike="noStrike" cap="none">
                <a:ln>
                  <a:noFill/>
                </a:ln>
                <a:solidFill>
                  <a:schemeClr val="tx1"/>
                </a:solidFill>
              </a:rPr>
              <a:t>Son tetanoz aşısı 20 yıl önce</a:t>
            </a:r>
            <a:endParaRPr sz="2400"/>
          </a:p>
          <a:p>
            <a:pPr marL="0" marR="0" lvl="0" indent="0" algn="l" defTabSz="914400">
              <a:lnSpc>
                <a:spcPct val="100000"/>
              </a:lnSpc>
              <a:spcBef>
                <a:spcPts val="0"/>
              </a:spcBef>
              <a:spcAft>
                <a:spcPts val="0"/>
              </a:spcAft>
              <a:buClrTx/>
              <a:buSzTx/>
              <a:buFontTx/>
              <a:buChar char="•"/>
              <a:defRPr/>
            </a:pPr>
            <a:r>
              <a:rPr lang="tr-TR" sz="2400" b="0" i="0" u="none" strike="noStrike" cap="none">
                <a:ln>
                  <a:noFill/>
                </a:ln>
                <a:solidFill>
                  <a:schemeClr val="tx1"/>
                </a:solidFill>
              </a:rPr>
              <a:t>Pnömokok veya son yıllarda başka bir aşı yapılmamış.</a:t>
            </a:r>
            <a:endParaRPr sz="2400"/>
          </a:p>
          <a:p>
            <a:pPr marL="0" marR="0" lvl="0" indent="0" algn="l" defTabSz="914400">
              <a:lnSpc>
                <a:spcPct val="100000"/>
              </a:lnSpc>
              <a:spcBef>
                <a:spcPts val="0"/>
              </a:spcBef>
              <a:spcAft>
                <a:spcPts val="0"/>
              </a:spcAft>
              <a:buClrTx/>
              <a:buSzTx/>
              <a:buFontTx/>
              <a:buNone/>
              <a:defRPr/>
            </a:pPr>
            <a:endParaRPr lang="tr-TR" sz="2400" b="0" i="0" u="none" strike="noStrike" cap="none">
              <a:ln>
                <a:noFill/>
              </a:ln>
              <a:solidFill>
                <a:schemeClr val="tx1"/>
              </a:solidFill>
              <a:latin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Vaka 3</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19</a:t>
            </a:fld>
            <a:endParaRPr lang="tr-TR"/>
          </a:p>
        </p:txBody>
      </p:sp>
      <p:sp>
        <p:nvSpPr>
          <p:cNvPr id="7" name="Metin Yer Tutucusu 3"/>
          <p:cNvSpPr txBox="1"/>
          <p:nvPr/>
        </p:nvSpPr>
        <p:spPr bwMode="auto">
          <a:xfrm>
            <a:off x="809513" y="1202617"/>
            <a:ext cx="10831096" cy="4521927"/>
          </a:xfrm>
          <a:prstGeom prst="rect">
            <a:avLst/>
          </a:prstGeom>
        </p:spPr>
        <p:txBody>
          <a:bodyPr vert="horz" lIns="91440" tIns="45720" rIns="91440" bIns="45720" rtlCol="0">
            <a:normAutofit/>
          </a:bodyPr>
          <a:lstStyle>
            <a:lvl1pPr marL="0" indent="0" algn="l" defTabSz="914400">
              <a:lnSpc>
                <a:spcPct val="90000"/>
              </a:lnSpc>
              <a:spcBef>
                <a:spcPts val="1000"/>
              </a:spcBef>
              <a:buFont typeface="Arial"/>
              <a:buNone/>
              <a:defRPr sz="1600">
                <a:solidFill>
                  <a:schemeClr val="tx1"/>
                </a:solidFill>
                <a:latin typeface="+mn-lt"/>
                <a:ea typeface="+mn-ea"/>
                <a:cs typeface="+mn-cs"/>
              </a:defRPr>
            </a:lvl1pPr>
            <a:lvl2pPr marL="457200" indent="0" algn="l" defTabSz="914400">
              <a:lnSpc>
                <a:spcPct val="90000"/>
              </a:lnSpc>
              <a:spcBef>
                <a:spcPts val="500"/>
              </a:spcBef>
              <a:buFont typeface="Arial"/>
              <a:buNone/>
              <a:defRPr sz="1400">
                <a:solidFill>
                  <a:schemeClr val="tx1"/>
                </a:solidFill>
                <a:latin typeface="+mn-lt"/>
                <a:ea typeface="+mn-ea"/>
                <a:cs typeface="+mn-cs"/>
              </a:defRPr>
            </a:lvl2pPr>
            <a:lvl3pPr marL="914400" indent="0" algn="l" defTabSz="914400">
              <a:lnSpc>
                <a:spcPct val="90000"/>
              </a:lnSpc>
              <a:spcBef>
                <a:spcPts val="500"/>
              </a:spcBef>
              <a:buFont typeface="Arial"/>
              <a:buNone/>
              <a:defRPr sz="1200">
                <a:solidFill>
                  <a:schemeClr val="tx1"/>
                </a:solidFill>
                <a:latin typeface="+mn-lt"/>
                <a:ea typeface="+mn-ea"/>
                <a:cs typeface="+mn-cs"/>
              </a:defRPr>
            </a:lvl3pPr>
            <a:lvl4pPr marL="1371600" indent="0" algn="l" defTabSz="914400">
              <a:lnSpc>
                <a:spcPct val="90000"/>
              </a:lnSpc>
              <a:spcBef>
                <a:spcPts val="500"/>
              </a:spcBef>
              <a:buFont typeface="Arial"/>
              <a:buNone/>
              <a:defRPr sz="1000">
                <a:solidFill>
                  <a:schemeClr val="tx1"/>
                </a:solidFill>
                <a:latin typeface="+mn-lt"/>
                <a:ea typeface="+mn-ea"/>
                <a:cs typeface="+mn-cs"/>
              </a:defRPr>
            </a:lvl4pPr>
            <a:lvl5pPr marL="1828800" indent="0" algn="l" defTabSz="914400">
              <a:lnSpc>
                <a:spcPct val="90000"/>
              </a:lnSpc>
              <a:spcBef>
                <a:spcPts val="500"/>
              </a:spcBef>
              <a:buFont typeface="Arial"/>
              <a:buNone/>
              <a:defRPr sz="1000">
                <a:solidFill>
                  <a:schemeClr val="tx1"/>
                </a:solidFill>
                <a:latin typeface="+mn-lt"/>
                <a:ea typeface="+mn-ea"/>
                <a:cs typeface="+mn-cs"/>
              </a:defRPr>
            </a:lvl5pPr>
            <a:lvl6pPr marL="2286000" indent="0" algn="l" defTabSz="914400">
              <a:lnSpc>
                <a:spcPct val="90000"/>
              </a:lnSpc>
              <a:spcBef>
                <a:spcPts val="500"/>
              </a:spcBef>
              <a:buFont typeface="Arial"/>
              <a:buNone/>
              <a:defRPr sz="1000">
                <a:solidFill>
                  <a:schemeClr val="tx1"/>
                </a:solidFill>
                <a:latin typeface="+mn-lt"/>
                <a:ea typeface="+mn-ea"/>
                <a:cs typeface="+mn-cs"/>
              </a:defRPr>
            </a:lvl6pPr>
            <a:lvl7pPr marL="2743200" indent="0" algn="l" defTabSz="914400">
              <a:lnSpc>
                <a:spcPct val="90000"/>
              </a:lnSpc>
              <a:spcBef>
                <a:spcPts val="500"/>
              </a:spcBef>
              <a:buFont typeface="Arial"/>
              <a:buNone/>
              <a:defRPr sz="1000">
                <a:solidFill>
                  <a:schemeClr val="tx1"/>
                </a:solidFill>
                <a:latin typeface="+mn-lt"/>
                <a:ea typeface="+mn-ea"/>
                <a:cs typeface="+mn-cs"/>
              </a:defRPr>
            </a:lvl7pPr>
            <a:lvl8pPr marL="3200400" indent="0" algn="l" defTabSz="914400">
              <a:lnSpc>
                <a:spcPct val="90000"/>
              </a:lnSpc>
              <a:spcBef>
                <a:spcPts val="500"/>
              </a:spcBef>
              <a:buFont typeface="Arial"/>
              <a:buNone/>
              <a:defRPr sz="1000">
                <a:solidFill>
                  <a:schemeClr val="tx1"/>
                </a:solidFill>
                <a:latin typeface="+mn-lt"/>
                <a:ea typeface="+mn-ea"/>
                <a:cs typeface="+mn-cs"/>
              </a:defRPr>
            </a:lvl8pPr>
            <a:lvl9pPr marL="3657600" indent="0" algn="l" defTabSz="914400">
              <a:lnSpc>
                <a:spcPct val="90000"/>
              </a:lnSpc>
              <a:spcBef>
                <a:spcPts val="500"/>
              </a:spcBef>
              <a:buFont typeface="Arial"/>
              <a:buNone/>
              <a:defRPr sz="1000">
                <a:solidFill>
                  <a:schemeClr val="tx1"/>
                </a:solidFill>
                <a:latin typeface="+mn-lt"/>
                <a:ea typeface="+mn-ea"/>
                <a:cs typeface="+mn-cs"/>
              </a:defRPr>
            </a:lvl9pPr>
          </a:lstStyle>
          <a:p>
            <a:pPr>
              <a:defRPr/>
            </a:pPr>
            <a:endParaRPr lang="tr-TR" sz="2000" b="1" dirty="0"/>
          </a:p>
          <a:p>
            <a:pPr>
              <a:defRPr/>
            </a:pPr>
            <a:r>
              <a:rPr lang="tr-TR" sz="2000" b="1" dirty="0"/>
              <a:t>Önerilen aşılar:</a:t>
            </a:r>
            <a:endParaRPr lang="tr-TR" dirty="0"/>
          </a:p>
          <a:p>
            <a:pPr>
              <a:defRPr/>
            </a:pPr>
            <a:endParaRPr lang="tr-TR" sz="2000" dirty="0"/>
          </a:p>
          <a:p>
            <a:pPr marL="742950" lvl="1" indent="-285750">
              <a:buFont typeface="Wingdings"/>
              <a:buChar char="Ø"/>
              <a:defRPr/>
            </a:pPr>
            <a:r>
              <a:rPr lang="tr-TR" sz="2000" b="1" dirty="0" err="1"/>
              <a:t>İnfluenza</a:t>
            </a:r>
            <a:r>
              <a:rPr lang="tr-TR" sz="2000" b="1" dirty="0"/>
              <a:t> aşısı: </a:t>
            </a:r>
            <a:r>
              <a:rPr lang="tr-TR" sz="2000" dirty="0"/>
              <a:t> Her yıl (65 yaş ve üzeri sağlıklı bireylere ve kronik hastalığı olan yetişkinlere)</a:t>
            </a:r>
            <a:endParaRPr lang="tr-TR" dirty="0"/>
          </a:p>
          <a:p>
            <a:pPr marL="742950" lvl="1" indent="-285750">
              <a:buFont typeface="Wingdings"/>
              <a:buChar char="Ø"/>
              <a:defRPr/>
            </a:pPr>
            <a:r>
              <a:rPr lang="tr-TR" sz="2000" b="1" dirty="0" err="1"/>
              <a:t>Pnömokok</a:t>
            </a:r>
            <a:r>
              <a:rPr lang="tr-TR" sz="2000" b="1" dirty="0"/>
              <a:t> aşısı:</a:t>
            </a:r>
            <a:r>
              <a:rPr lang="tr-TR" sz="2000" dirty="0"/>
              <a:t> 65 yaş ve üstü kişilerde ve risk gruplarında (KPA13  ve PPA23 şeması ile)</a:t>
            </a:r>
            <a:endParaRPr lang="tr-TR" dirty="0"/>
          </a:p>
          <a:p>
            <a:pPr marL="742950" lvl="1" indent="-285750">
              <a:buFont typeface="Wingdings"/>
              <a:buChar char="Ø"/>
              <a:defRPr/>
            </a:pPr>
            <a:r>
              <a:rPr lang="tr-TR" sz="2000" b="1" dirty="0" err="1"/>
              <a:t>Td</a:t>
            </a:r>
            <a:r>
              <a:rPr lang="tr-TR" sz="2000" dirty="0"/>
              <a:t> Son dozun üzerinden 10 yıl geçtiği için </a:t>
            </a:r>
            <a:r>
              <a:rPr lang="tr-TR" sz="2000" dirty="0" err="1"/>
              <a:t>rapel</a:t>
            </a:r>
            <a:r>
              <a:rPr lang="tr-TR" sz="2000" dirty="0"/>
              <a:t> doz uygulanmalı, </a:t>
            </a:r>
            <a:endParaRPr dirty="0"/>
          </a:p>
          <a:p>
            <a:pPr lvl="1">
              <a:defRPr/>
            </a:pPr>
            <a:endParaRPr lang="tr-TR" strike="sngStrike" dirty="0"/>
          </a:p>
          <a:p>
            <a:pPr>
              <a:defRPr/>
            </a:pPr>
            <a:r>
              <a:rPr lang="tr-TR" sz="2000" dirty="0"/>
              <a:t>KOAH ve hipertansiyon varlığı nedeniyle bu hastada </a:t>
            </a:r>
            <a:r>
              <a:rPr lang="tr-TR" sz="2000" dirty="0" err="1"/>
              <a:t>influenza</a:t>
            </a:r>
            <a:r>
              <a:rPr lang="tr-TR" sz="2000" dirty="0"/>
              <a:t> ve </a:t>
            </a:r>
            <a:r>
              <a:rPr lang="tr-TR" sz="2000" dirty="0" err="1"/>
              <a:t>pnömokok</a:t>
            </a:r>
            <a:r>
              <a:rPr lang="tr-TR" sz="2000" dirty="0"/>
              <a:t> aşısı daha da önemlidir.</a:t>
            </a:r>
            <a:endParaRPr lang="tr-TR" dirty="0"/>
          </a:p>
          <a:p>
            <a:pPr>
              <a:defRPr/>
            </a:pPr>
            <a:endParaRPr lang="tr-T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normAutofit fontScale="90000"/>
          </a:bodyPr>
          <a:lstStyle/>
          <a:p>
            <a:pPr>
              <a:defRPr/>
            </a:pPr>
            <a:br>
              <a:rPr lang="tr-TR" b="0">
                <a:solidFill>
                  <a:srgbClr val="C00000"/>
                </a:solidFill>
                <a:latin typeface="Arial"/>
                <a:ea typeface="Arial"/>
                <a:cs typeface="Arial"/>
              </a:rPr>
            </a:br>
            <a:br>
              <a:rPr lang="tr-TR" b="0">
                <a:solidFill>
                  <a:srgbClr val="C00000"/>
                </a:solidFill>
                <a:latin typeface="Arial"/>
                <a:ea typeface="Arial"/>
                <a:cs typeface="Arial"/>
              </a:rPr>
            </a:br>
            <a:r>
              <a:rPr lang="tr-TR">
                <a:solidFill>
                  <a:srgbClr val="FF0000"/>
                </a:solidFill>
                <a:latin typeface="Calibri"/>
                <a:ea typeface="Arial"/>
                <a:cs typeface="Calibri"/>
              </a:rPr>
              <a:t>İnaktif İnfluenza Aşısı</a:t>
            </a:r>
            <a:r>
              <a:rPr lang="tr-TR">
                <a:solidFill>
                  <a:srgbClr val="FF0000"/>
                </a:solidFill>
              </a:rPr>
              <a:t> Uygulanması Önerilen Risk Grupları</a:t>
            </a:r>
            <a:br>
              <a:rPr lang="tr-TR" b="0">
                <a:solidFill>
                  <a:srgbClr val="C00000"/>
                </a:solidFill>
                <a:latin typeface="Arial"/>
                <a:ea typeface="Arial"/>
                <a:cs typeface="Arial"/>
              </a:rPr>
            </a:br>
            <a:br>
              <a:rPr lang="tr-TR" b="0">
                <a:solidFill>
                  <a:srgbClr val="C00000"/>
                </a:solidFill>
                <a:latin typeface="Arial"/>
                <a:ea typeface="Arial"/>
                <a:cs typeface="Arial"/>
              </a:rPr>
            </a:br>
            <a:endParaRPr lang="tr-TR"/>
          </a:p>
        </p:txBody>
      </p:sp>
      <p:sp>
        <p:nvSpPr>
          <p:cNvPr id="4" name="Metin Yer Tutucusu 3"/>
          <p:cNvSpPr>
            <a:spLocks noGrp="1"/>
          </p:cNvSpPr>
          <p:nvPr>
            <p:ph type="body" sz="half" idx="2"/>
          </p:nvPr>
        </p:nvSpPr>
        <p:spPr bwMode="auto">
          <a:xfrm>
            <a:off x="700203" y="1347279"/>
            <a:ext cx="10791583" cy="2081722"/>
          </a:xfrm>
        </p:spPr>
        <p:txBody>
          <a:bodyPr/>
          <a:lstStyle/>
          <a:p>
            <a:pPr marL="342900" lvl="0" indent="-342900" algn="just">
              <a:spcBef>
                <a:spcPts val="0"/>
              </a:spcBef>
              <a:buClr>
                <a:schemeClr val="dk1"/>
              </a:buClr>
              <a:buSzPts val="2400"/>
              <a:buFont typeface="Arial"/>
              <a:buChar char="•"/>
              <a:defRPr/>
            </a:pPr>
            <a:endParaRPr lang="tr-TR" sz="2400" dirty="0">
              <a:solidFill>
                <a:schemeClr val="dk1"/>
              </a:solidFill>
              <a:ea typeface="Calibri"/>
              <a:cs typeface="Calibri"/>
            </a:endParaRPr>
          </a:p>
          <a:p>
            <a:pPr marL="342900" lvl="0" indent="-342900" algn="just">
              <a:spcBef>
                <a:spcPts val="0"/>
              </a:spcBef>
              <a:buClr>
                <a:schemeClr val="dk1"/>
              </a:buClr>
              <a:buSzPts val="2400"/>
              <a:buFont typeface="Arial"/>
              <a:buChar char="•"/>
              <a:defRPr/>
            </a:pPr>
            <a:endParaRPr lang="tr-TR" sz="2000" dirty="0">
              <a:solidFill>
                <a:schemeClr val="dk1"/>
              </a:solidFill>
              <a:ea typeface="Calibri"/>
              <a:cs typeface="Calibri"/>
            </a:endParaRPr>
          </a:p>
          <a:p>
            <a:pPr marL="342900" lvl="0" indent="-342900" algn="just">
              <a:spcBef>
                <a:spcPts val="0"/>
              </a:spcBef>
              <a:buClr>
                <a:schemeClr val="dk1"/>
              </a:buClr>
              <a:buSzPts val="2400"/>
              <a:buFont typeface="Arial"/>
              <a:buChar char="•"/>
              <a:defRPr/>
            </a:pPr>
            <a:r>
              <a:rPr lang="tr-TR" sz="2000" dirty="0">
                <a:solidFill>
                  <a:schemeClr val="dk1"/>
                </a:solidFill>
                <a:ea typeface="Calibri"/>
                <a:cs typeface="Calibri"/>
              </a:rPr>
              <a:t>Kronik kalp hastalıkları, KOAH, DM, kronik böbrek hastalığı ve kronik karaciğer hastalıkları gibi risk altında bulunan erişkinlere, her yıl sonbaharda </a:t>
            </a:r>
            <a:r>
              <a:rPr lang="tr-TR" sz="2000" dirty="0" err="1">
                <a:solidFill>
                  <a:schemeClr val="dk1"/>
                </a:solidFill>
                <a:ea typeface="Calibri"/>
                <a:cs typeface="Calibri"/>
              </a:rPr>
              <a:t>inaktif</a:t>
            </a:r>
            <a:r>
              <a:rPr lang="tr-TR" sz="2000" dirty="0">
                <a:solidFill>
                  <a:schemeClr val="dk1"/>
                </a:solidFill>
                <a:ea typeface="Calibri"/>
                <a:cs typeface="Calibri"/>
              </a:rPr>
              <a:t> </a:t>
            </a:r>
            <a:r>
              <a:rPr lang="tr-TR" sz="2000" dirty="0" err="1">
                <a:solidFill>
                  <a:schemeClr val="dk1"/>
                </a:solidFill>
                <a:ea typeface="Calibri"/>
                <a:cs typeface="Calibri"/>
              </a:rPr>
              <a:t>influenza</a:t>
            </a:r>
            <a:r>
              <a:rPr lang="tr-TR" sz="2000" dirty="0">
                <a:solidFill>
                  <a:schemeClr val="dk1"/>
                </a:solidFill>
                <a:ea typeface="Calibri"/>
                <a:cs typeface="Calibri"/>
              </a:rPr>
              <a:t> aşısı uygulanması önerilir.</a:t>
            </a:r>
            <a:endParaRPr dirty="0"/>
          </a:p>
          <a:p>
            <a:pPr marL="342900" lvl="0" indent="-342900" algn="just">
              <a:spcBef>
                <a:spcPts val="0"/>
              </a:spcBef>
              <a:buClr>
                <a:schemeClr val="dk1"/>
              </a:buClr>
              <a:buSzPts val="2400"/>
              <a:buFont typeface="Arial"/>
              <a:buChar char="•"/>
              <a:defRPr/>
            </a:pPr>
            <a:endParaRPr lang="tr-TR" sz="2000" dirty="0"/>
          </a:p>
          <a:p>
            <a:pPr marL="342900" lvl="0" indent="-342900" algn="just">
              <a:spcBef>
                <a:spcPts val="0"/>
              </a:spcBef>
              <a:buClr>
                <a:schemeClr val="dk1"/>
              </a:buClr>
              <a:buSzPts val="2400"/>
              <a:buFont typeface="Arial"/>
              <a:buChar char="•"/>
              <a:defRPr/>
            </a:pPr>
            <a:r>
              <a:rPr lang="tr-TR" sz="2000" dirty="0">
                <a:solidFill>
                  <a:schemeClr val="dk1"/>
                </a:solidFill>
                <a:ea typeface="Calibri"/>
                <a:cs typeface="Calibri"/>
              </a:rPr>
              <a:t>KOAH hastalarında </a:t>
            </a:r>
            <a:r>
              <a:rPr lang="tr-TR" sz="2000" dirty="0" err="1">
                <a:solidFill>
                  <a:schemeClr val="dk1"/>
                </a:solidFill>
                <a:ea typeface="Calibri"/>
                <a:cs typeface="Calibri"/>
              </a:rPr>
              <a:t>influenza</a:t>
            </a:r>
            <a:r>
              <a:rPr lang="tr-TR" sz="2000" dirty="0">
                <a:solidFill>
                  <a:schemeClr val="dk1"/>
                </a:solidFill>
                <a:ea typeface="Calibri"/>
                <a:cs typeface="Calibri"/>
              </a:rPr>
              <a:t> aşılaması alevlenme sayısını ve solunum yetmezliği riskini azaltmaktadır.</a:t>
            </a:r>
            <a:endParaRPr lang="tr-TR" sz="2000" dirty="0"/>
          </a:p>
          <a:p>
            <a:pPr marL="285750" lvl="0" indent="-133350" algn="just">
              <a:lnSpc>
                <a:spcPct val="150000"/>
              </a:lnSpc>
              <a:buClr>
                <a:schemeClr val="dk1"/>
              </a:buClr>
              <a:buSzPts val="2400"/>
              <a:defRPr/>
            </a:pPr>
            <a:endParaRPr lang="tr-TR" dirty="0">
              <a:solidFill>
                <a:schemeClr val="dk1"/>
              </a:solidFill>
              <a:latin typeface="Times New Roman"/>
              <a:ea typeface="Times New Roman"/>
              <a:cs typeface="Times New Roman"/>
            </a:endParaRPr>
          </a:p>
          <a:p>
            <a:pPr>
              <a:defRPr/>
            </a:pPr>
            <a:endParaRPr lang="tr-TR"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20</a:t>
            </a:fld>
            <a:endParaRPr lang="tr-T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p:txBody>
          <a:bodyPr/>
          <a:lstStyle/>
          <a:p>
            <a:pPr>
              <a:defRPr/>
            </a:pPr>
            <a:r>
              <a:rPr lang="tr-TR"/>
              <a:t>Hepatit B Aşısı Uygulanması Önerilen Risk Grupları Risk Grupları I</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21</a:t>
            </a:fld>
            <a:endParaRPr lang="tr-TR"/>
          </a:p>
        </p:txBody>
      </p:sp>
      <p:sp>
        <p:nvSpPr>
          <p:cNvPr id="4" name="Metin Yer Tutucusu 3"/>
          <p:cNvSpPr>
            <a:spLocks noGrp="1"/>
          </p:cNvSpPr>
          <p:nvPr>
            <p:ph type="body" sz="half" idx="2"/>
          </p:nvPr>
        </p:nvSpPr>
        <p:spPr bwMode="auto"/>
        <p:txBody>
          <a:bodyPr>
            <a:normAutofit/>
          </a:bodyPr>
          <a:lstStyle/>
          <a:p>
            <a:pPr marL="285750" lvl="0" indent="-285750">
              <a:buFont typeface="Wingdings"/>
              <a:buChar char="Ø"/>
              <a:defRPr/>
            </a:pPr>
            <a:r>
              <a:rPr lang="tr-TR"/>
              <a:t>Hemodiyaliz hastaları </a:t>
            </a:r>
            <a:endParaRPr/>
          </a:p>
          <a:p>
            <a:pPr marL="285750" lvl="0" indent="-285750">
              <a:buFont typeface="Wingdings"/>
              <a:buChar char="Ø"/>
              <a:defRPr/>
            </a:pPr>
            <a:r>
              <a:rPr lang="tr-TR"/>
              <a:t>Solid organ ve kemik iliği nakli adayları ve alıcıları</a:t>
            </a:r>
            <a:endParaRPr/>
          </a:p>
          <a:p>
            <a:pPr marL="285750" lvl="0" indent="-285750">
              <a:buFont typeface="Wingdings"/>
              <a:buChar char="Ø"/>
              <a:defRPr/>
            </a:pPr>
            <a:r>
              <a:rPr lang="tr-TR"/>
              <a:t>Sık kan ve kan ürünü kullanmak zorunda kalan kişiler</a:t>
            </a:r>
            <a:endParaRPr/>
          </a:p>
          <a:p>
            <a:pPr marL="285750" lvl="0" indent="-285750">
              <a:buFont typeface="Wingdings"/>
              <a:buChar char="Ø"/>
              <a:defRPr/>
            </a:pPr>
            <a:r>
              <a:rPr lang="tr-TR"/>
              <a:t>Madde bağımlıları </a:t>
            </a:r>
            <a:endParaRPr/>
          </a:p>
          <a:p>
            <a:pPr marL="285750" lvl="0" indent="-285750">
              <a:buFont typeface="Wingdings"/>
              <a:buChar char="Ø"/>
              <a:defRPr/>
            </a:pPr>
            <a:r>
              <a:rPr lang="tr-TR"/>
              <a:t>Hep-B taşıyıcılarının aile içi temaslılardan aşısız olanlar </a:t>
            </a:r>
            <a:endParaRPr/>
          </a:p>
          <a:p>
            <a:pPr marL="285750" lvl="0" indent="-285750">
              <a:buFont typeface="Wingdings"/>
              <a:buChar char="Ø"/>
              <a:defRPr/>
            </a:pPr>
            <a:r>
              <a:rPr lang="tr-TR"/>
              <a:t>Çok sayıda cinsel eşi olan ve para karşılığı cinsel ilişkide bulunan kişiler </a:t>
            </a:r>
            <a:endParaRPr/>
          </a:p>
          <a:p>
            <a:pPr marL="285750" lvl="0" indent="-285750">
              <a:buFont typeface="Wingdings"/>
              <a:buChar char="Ø"/>
              <a:defRPr/>
            </a:pPr>
            <a:r>
              <a:rPr lang="tr-TR"/>
              <a:t>Eşcinsel/biseksüel erkekler</a:t>
            </a:r>
            <a:endParaRPr/>
          </a:p>
          <a:p>
            <a:pPr marL="285750" lvl="0" indent="-285750">
              <a:buFont typeface="Wingdings"/>
              <a:buChar char="Ø"/>
              <a:defRPr/>
            </a:pPr>
            <a:r>
              <a:rPr lang="tr-TR"/>
              <a:t>Hep-B dışında kronik karaciğer hastalığı olan kişiler</a:t>
            </a:r>
            <a:endParaRPr/>
          </a:p>
          <a:p>
            <a:pPr marL="285750" lvl="0" indent="-285750">
              <a:buFont typeface="Wingdings"/>
              <a:buChar char="Ø"/>
              <a:defRPr/>
            </a:pPr>
            <a:r>
              <a:rPr lang="tr-TR"/>
              <a:t>Cezaevlerinde ve ıslahevlerinde bulunan hükümlüler ve çalışanlar </a:t>
            </a:r>
            <a:endParaRPr/>
          </a:p>
          <a:p>
            <a:pPr marL="285750" lvl="0" indent="-285750">
              <a:buFont typeface="Wingdings"/>
              <a:buChar char="Ø"/>
              <a:defRPr/>
            </a:pPr>
            <a:r>
              <a:rPr lang="tr-TR"/>
              <a:t>Berberler-kuaförler, manikür-pedikürcüler</a:t>
            </a:r>
            <a:endParaRPr/>
          </a:p>
          <a:p>
            <a:pPr marL="285750" lvl="0" indent="-285750">
              <a:buFont typeface="Wingdings"/>
              <a:buChar char="Ø"/>
              <a:defRPr/>
            </a:pPr>
            <a:r>
              <a:rPr lang="tr-TR"/>
              <a:t>Piercing, kalıcı dövme yaptırmayı planlayan kişiler</a:t>
            </a:r>
            <a:endParaRPr/>
          </a:p>
          <a:p>
            <a:pPr marL="285750" lvl="0" indent="-285750">
              <a:buFont typeface="Wingdings"/>
              <a:buChar char="Ø"/>
              <a:defRPr/>
            </a:pPr>
            <a:r>
              <a:rPr lang="tr-TR"/>
              <a:t>Zihinsel engelli bakımevlerinde bulunan kişiler</a:t>
            </a:r>
            <a:endParaRPr/>
          </a:p>
          <a:p>
            <a:pPr marL="285750" lvl="0" indent="-285750">
              <a:buFont typeface="Wingdings"/>
              <a:buChar char="Ø"/>
              <a:defRPr/>
            </a:pPr>
            <a:r>
              <a:rPr lang="tr-TR"/>
              <a:t>Yetiştirme yurtlarında bulunan kişiler</a:t>
            </a:r>
            <a:endParaRPr/>
          </a:p>
          <a:p>
            <a:pPr>
              <a:defRPr/>
            </a:pPr>
            <a:endParaRPr lang="tr-T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1102775" y="509475"/>
            <a:ext cx="11089225" cy="504497"/>
          </a:xfrm>
        </p:spPr>
        <p:txBody>
          <a:bodyPr/>
          <a:lstStyle/>
          <a:p>
            <a:pPr>
              <a:defRPr/>
            </a:pPr>
            <a:r>
              <a:rPr lang="tr-TR"/>
              <a:t>Hepatit B Aşısı Uygulanması Önerilen Risk Grupları II</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22</a:t>
            </a:fld>
            <a:endParaRPr lang="tr-TR"/>
          </a:p>
        </p:txBody>
      </p:sp>
      <p:sp>
        <p:nvSpPr>
          <p:cNvPr id="4" name="Metin Yer Tutucusu 3"/>
          <p:cNvSpPr>
            <a:spLocks noGrp="1"/>
          </p:cNvSpPr>
          <p:nvPr>
            <p:ph type="body" sz="half" idx="2"/>
          </p:nvPr>
        </p:nvSpPr>
        <p:spPr bwMode="auto">
          <a:xfrm>
            <a:off x="849025" y="1093107"/>
            <a:ext cx="10791583" cy="5174957"/>
          </a:xfrm>
        </p:spPr>
        <p:txBody>
          <a:bodyPr>
            <a:noAutofit/>
          </a:bodyPr>
          <a:lstStyle/>
          <a:p>
            <a:pPr marL="285750" lvl="0" indent="-285750">
              <a:buFont typeface="Wingdings"/>
              <a:buChar char="Ø"/>
              <a:defRPr/>
            </a:pPr>
            <a:r>
              <a:rPr lang="tr-TR" sz="2200"/>
              <a:t>Güvenlik personeli (asker, polis vb. arasında kan ve hasta çıkartıları ile temas riski yüksek olanlar)</a:t>
            </a:r>
            <a:endParaRPr/>
          </a:p>
          <a:p>
            <a:pPr marL="285750" lvl="0" indent="-285750">
              <a:buFont typeface="Wingdings"/>
              <a:buChar char="Ø"/>
              <a:defRPr/>
            </a:pPr>
            <a:r>
              <a:rPr lang="tr-TR" sz="2200"/>
              <a:t>Kazalarda ve afetlerde ilk yardım uygulayan kişiler</a:t>
            </a:r>
            <a:endParaRPr/>
          </a:p>
          <a:p>
            <a:pPr marL="285750" lvl="0" indent="-285750">
              <a:buFont typeface="Wingdings"/>
              <a:buChar char="Ø"/>
              <a:defRPr/>
            </a:pPr>
            <a:r>
              <a:rPr lang="tr-TR" sz="2200"/>
              <a:t>Düzensiz göçmenlere hizmet veren (DG) Geri Gönderme Merkezlerinde (GGM) çalışan ve/veya düzensiz göçmenlerle doğrudan temas halinde bulunan personel</a:t>
            </a:r>
            <a:endParaRPr/>
          </a:p>
          <a:p>
            <a:pPr marL="285750" lvl="0" indent="-285750">
              <a:buFont typeface="Wingdings"/>
              <a:buChar char="Ø"/>
              <a:defRPr/>
            </a:pPr>
            <a:r>
              <a:rPr lang="tr-TR" sz="2200"/>
              <a:t>Sağlık çalışanları (tıp fakülteleri, diş hekimliği fakülteleri, hemşire/ebelik eğitimi veren okullar, sağlık meslek yüksekokulları vb. öğrencileri, hasta ve hasta çıkartıları ile teması bulunan tüm sağlık çalışanları (askeri sağlık personeli dâhil),  sağlık kurumlarında çalışan temizlik elemanları, 112 acil sağlık hizmetleri personeli ile acil durum, afet ve olağandışı durumlarda görev alan Ulusal Medikal Kurtarma Ekibi (UMKE) personeli ve acil sağlık araçlarında görev yapan personel dâhil diğer çalışanlar için gereklidir.)</a:t>
            </a:r>
            <a:endParaRPr/>
          </a:p>
          <a:p>
            <a:pPr marL="285750" lvl="0" indent="-285750">
              <a:buFont typeface="Wingdings"/>
              <a:buChar char="Ø"/>
              <a:defRPr/>
            </a:pPr>
            <a:r>
              <a:rPr lang="tr-TR" sz="2200"/>
              <a:t>Tıbbi atık yönetiminde çalışan kişiler</a:t>
            </a:r>
            <a:endParaRPr/>
          </a:p>
          <a:p>
            <a:pPr marL="285750" lvl="0" indent="-285750">
              <a:buFont typeface="Wingdings"/>
              <a:buChar char="Ø"/>
              <a:defRPr/>
            </a:pPr>
            <a:r>
              <a:rPr lang="tr-TR" sz="2200"/>
              <a:t>Bu risk gruplarının dışında, hekimin yüksek risk nedeniyle aşı uygulanmasını uygun bulduğu kişilere sağlık kuruluşlarında aşı uygulaması yapılmalıdır.</a:t>
            </a:r>
            <a:endParaRPr/>
          </a:p>
          <a:p>
            <a:pPr>
              <a:defRPr/>
            </a:pPr>
            <a:r>
              <a:rPr lang="tr-TR" sz="2200"/>
              <a:t> </a:t>
            </a:r>
            <a:endParaRPr/>
          </a:p>
          <a:p>
            <a:pPr>
              <a:defRPr/>
            </a:pPr>
            <a:endParaRPr lang="tr-TR" sz="22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952599" y="567420"/>
            <a:ext cx="11089225" cy="504497"/>
          </a:xfrm>
        </p:spPr>
        <p:txBody>
          <a:bodyPr>
            <a:normAutofit/>
          </a:bodyPr>
          <a:lstStyle/>
          <a:p>
            <a:pPr>
              <a:defRPr/>
            </a:pPr>
            <a:r>
              <a:rPr lang="tr-TR">
                <a:solidFill>
                  <a:srgbClr val="C00000"/>
                </a:solidFill>
                <a:latin typeface="Calibri"/>
                <a:ea typeface="Arial"/>
                <a:cs typeface="Calibri"/>
              </a:rPr>
              <a:t>Hepatit B Aşısı</a:t>
            </a:r>
            <a:endParaRPr lang="tr-TR"/>
          </a:p>
        </p:txBody>
      </p:sp>
      <p:sp>
        <p:nvSpPr>
          <p:cNvPr id="4" name="Metin Yer Tutucusu 3"/>
          <p:cNvSpPr>
            <a:spLocks noGrp="1"/>
          </p:cNvSpPr>
          <p:nvPr>
            <p:ph type="body" sz="half" idx="2"/>
          </p:nvPr>
        </p:nvSpPr>
        <p:spPr bwMode="auto">
          <a:xfrm>
            <a:off x="700203" y="1168036"/>
            <a:ext cx="10791583" cy="4955340"/>
          </a:xfrm>
        </p:spPr>
        <p:txBody>
          <a:bodyPr>
            <a:noAutofit/>
          </a:bodyPr>
          <a:lstStyle/>
          <a:p>
            <a:pPr marL="342900" lvl="0" indent="-342900" algn="just">
              <a:lnSpc>
                <a:spcPct val="114999"/>
              </a:lnSpc>
              <a:spcBef>
                <a:spcPts val="0"/>
              </a:spcBef>
              <a:buClr>
                <a:schemeClr val="dk1"/>
              </a:buClr>
              <a:buSzPts val="2400"/>
              <a:buFont typeface="Arial"/>
              <a:buChar char="•"/>
              <a:defRPr/>
            </a:pPr>
            <a:r>
              <a:rPr lang="tr-TR" sz="2400" dirty="0"/>
              <a:t>Risk grubunda bulunan kişileri belirleme ve kronik HBV hastalarına erken tanı ve tedavi sağlanabilmesi için aşılama öncesi </a:t>
            </a:r>
            <a:r>
              <a:rPr lang="tr-TR" sz="2400" dirty="0" err="1"/>
              <a:t>seroloji</a:t>
            </a:r>
            <a:r>
              <a:rPr lang="tr-TR" sz="2400" dirty="0"/>
              <a:t> bakılması (</a:t>
            </a:r>
            <a:r>
              <a:rPr lang="tr-TR" sz="2400" dirty="0" err="1"/>
              <a:t>HBsAg</a:t>
            </a:r>
            <a:r>
              <a:rPr lang="tr-TR" sz="2400" dirty="0"/>
              <a:t>, anti-</a:t>
            </a:r>
            <a:r>
              <a:rPr lang="tr-TR" sz="2400" dirty="0" err="1"/>
              <a:t>HBs</a:t>
            </a:r>
            <a:r>
              <a:rPr lang="tr-TR" sz="2400" dirty="0"/>
              <a:t> ve anti-</a:t>
            </a:r>
            <a:r>
              <a:rPr lang="tr-TR" sz="2400" dirty="0" err="1"/>
              <a:t>HBc</a:t>
            </a:r>
            <a:r>
              <a:rPr lang="tr-TR" sz="2400" dirty="0"/>
              <a:t> total) önerilir. </a:t>
            </a:r>
            <a:endParaRPr dirty="0"/>
          </a:p>
          <a:p>
            <a:pPr marL="342900" lvl="0" indent="-342900" algn="just">
              <a:lnSpc>
                <a:spcPct val="114999"/>
              </a:lnSpc>
              <a:spcBef>
                <a:spcPts val="0"/>
              </a:spcBef>
              <a:buClr>
                <a:schemeClr val="dk1"/>
              </a:buClr>
              <a:buSzPts val="2400"/>
              <a:buFont typeface="Arial"/>
              <a:buChar char="•"/>
              <a:defRPr/>
            </a:pPr>
            <a:r>
              <a:rPr lang="tr-TR" sz="2400" dirty="0" err="1"/>
              <a:t>HBsAg</a:t>
            </a:r>
            <a:r>
              <a:rPr lang="tr-TR" sz="2400" dirty="0"/>
              <a:t> (+) ve/veya izole anti-</a:t>
            </a:r>
            <a:r>
              <a:rPr lang="tr-TR" sz="2400" dirty="0" err="1"/>
              <a:t>HBc</a:t>
            </a:r>
            <a:r>
              <a:rPr lang="tr-TR" sz="2400" dirty="0"/>
              <a:t> (+) ise enfeksiyon/gastroenteroloji hastalıkları uzmanına yönlendirilmeli,  </a:t>
            </a:r>
            <a:r>
              <a:rPr lang="tr-TR" sz="2400" dirty="0" err="1"/>
              <a:t>HBsAg</a:t>
            </a:r>
            <a:r>
              <a:rPr lang="tr-TR" sz="2400" dirty="0"/>
              <a:t> ve anti-</a:t>
            </a:r>
            <a:r>
              <a:rPr lang="tr-TR" sz="2400" dirty="0" err="1"/>
              <a:t>HBs</a:t>
            </a:r>
            <a:r>
              <a:rPr lang="tr-TR" sz="2400" dirty="0"/>
              <a:t>  (-) saptanan kişilere ise 0,1,6 şeması ile aşı uygulanmalıdır. </a:t>
            </a:r>
            <a:endParaRPr dirty="0"/>
          </a:p>
          <a:p>
            <a:pPr marL="342900" lvl="0" indent="-342900" algn="just">
              <a:lnSpc>
                <a:spcPct val="114999"/>
              </a:lnSpc>
              <a:spcBef>
                <a:spcPts val="0"/>
              </a:spcBef>
              <a:buClr>
                <a:schemeClr val="dk1"/>
              </a:buClr>
              <a:buSzPts val="2400"/>
              <a:buFont typeface="Arial"/>
              <a:buChar char="•"/>
              <a:defRPr/>
            </a:pPr>
            <a:r>
              <a:rPr lang="tr-TR" sz="2400" dirty="0"/>
              <a:t>Son aşıdan en erken 4 hafta tercihen 8 hafta sonra anti-</a:t>
            </a:r>
            <a:r>
              <a:rPr lang="tr-TR" sz="2400" dirty="0" err="1"/>
              <a:t>HBs</a:t>
            </a:r>
            <a:r>
              <a:rPr lang="tr-TR" sz="2400" dirty="0"/>
              <a:t> değerlendirilerek anti-</a:t>
            </a:r>
            <a:r>
              <a:rPr lang="tr-TR" sz="2400" dirty="0" err="1"/>
              <a:t>HBs</a:t>
            </a:r>
            <a:r>
              <a:rPr lang="tr-TR" sz="2400" dirty="0"/>
              <a:t> (-) saptanan kişilere ikinci kez 0,1,6 şeması ile tekrar aşı uygulanmalıdır.</a:t>
            </a:r>
            <a:endParaRPr dirty="0"/>
          </a:p>
          <a:p>
            <a:pPr marL="342900" indent="-342900" algn="just">
              <a:lnSpc>
                <a:spcPct val="114999"/>
              </a:lnSpc>
              <a:spcBef>
                <a:spcPts val="0"/>
              </a:spcBef>
              <a:buClr>
                <a:schemeClr val="dk1"/>
              </a:buClr>
              <a:buSzPts val="2400"/>
              <a:buFont typeface="Arial"/>
              <a:buChar char="•"/>
              <a:defRPr/>
            </a:pPr>
            <a:r>
              <a:rPr lang="tr-TR" sz="2400" dirty="0"/>
              <a:t>İkinci serinin son aşısından 4-8 hafta sonrasında yapılan tetkikte anti-</a:t>
            </a:r>
            <a:r>
              <a:rPr lang="tr-TR" sz="2400" dirty="0" err="1"/>
              <a:t>HBs</a:t>
            </a:r>
            <a:r>
              <a:rPr lang="tr-TR" sz="2400" dirty="0"/>
              <a:t> (-) saptanan kişiler Hep-B aşısına yanıtsız kabul edilmelidir. Bu kişiler HBV enfeksiyonu açısından değerlendirilmeli, riskli temas sonrasında </a:t>
            </a:r>
            <a:r>
              <a:rPr lang="tr-TR" sz="2400" dirty="0" err="1"/>
              <a:t>profilakside</a:t>
            </a:r>
            <a:r>
              <a:rPr lang="tr-TR" sz="2400" dirty="0"/>
              <a:t> HBIG uygulanmalı ve sağlık eğitimi verilmelidir.</a:t>
            </a:r>
            <a:endParaRPr dirty="0"/>
          </a:p>
          <a:p>
            <a:pPr marL="342900" lvl="0" indent="-342900" algn="just">
              <a:lnSpc>
                <a:spcPct val="114999"/>
              </a:lnSpc>
              <a:spcBef>
                <a:spcPts val="0"/>
              </a:spcBef>
              <a:buClr>
                <a:schemeClr val="dk1"/>
              </a:buClr>
              <a:buSzPts val="2400"/>
              <a:buFont typeface="Arial"/>
              <a:buChar char="•"/>
              <a:defRPr/>
            </a:pPr>
            <a:endParaRPr sz="2400" dirty="0"/>
          </a:p>
          <a:p>
            <a:pPr marL="342900" lvl="0" indent="-342900" algn="just">
              <a:lnSpc>
                <a:spcPct val="114999"/>
              </a:lnSpc>
              <a:spcBef>
                <a:spcPts val="800"/>
              </a:spcBef>
              <a:buClr>
                <a:schemeClr val="dk1"/>
              </a:buClr>
              <a:buSzPts val="2400"/>
              <a:buFont typeface="Arial"/>
              <a:buChar char="•"/>
              <a:defRPr/>
            </a:pPr>
            <a:endParaRPr lang="tr-TR" sz="2400" dirty="0"/>
          </a:p>
        </p:txBody>
      </p:sp>
      <p:sp>
        <p:nvSpPr>
          <p:cNvPr id="5" name="Slayt Numarası Yer Tutucusu 4"/>
          <p:cNvSpPr>
            <a:spLocks noGrp="1"/>
          </p:cNvSpPr>
          <p:nvPr>
            <p:ph type="sldNum" sz="quarter" idx="12"/>
          </p:nvPr>
        </p:nvSpPr>
        <p:spPr bwMode="auto"/>
        <p:txBody>
          <a:bodyPr/>
          <a:lstStyle/>
          <a:p>
            <a:pPr>
              <a:defRPr/>
            </a:pPr>
            <a:fld id="{501A4338-EBAE-ED40-8475-2E6AE1B9F2FD}" type="slidenum">
              <a:rPr lang="tr-TR"/>
              <a:t>23</a:t>
            </a:fld>
            <a:endParaRPr lang="tr-T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55406" y="536047"/>
            <a:ext cx="11089225" cy="504497"/>
          </a:xfrm>
        </p:spPr>
        <p:txBody>
          <a:bodyPr/>
          <a:lstStyle/>
          <a:p>
            <a:pPr>
              <a:defRPr/>
            </a:pPr>
            <a:r>
              <a:rPr lang="tr-TR"/>
              <a:t>Hepatit A Aşısı Uygulanması Önerilen Risk Grupları</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24</a:t>
            </a:fld>
            <a:endParaRPr lang="tr-TR"/>
          </a:p>
        </p:txBody>
      </p:sp>
      <p:sp>
        <p:nvSpPr>
          <p:cNvPr id="4" name="Metin Yer Tutucusu 3"/>
          <p:cNvSpPr>
            <a:spLocks noGrp="1"/>
          </p:cNvSpPr>
          <p:nvPr>
            <p:ph type="body" sz="half" idx="2"/>
          </p:nvPr>
        </p:nvSpPr>
        <p:spPr bwMode="auto">
          <a:xfrm>
            <a:off x="855406" y="1415845"/>
            <a:ext cx="10785202" cy="4461426"/>
          </a:xfrm>
        </p:spPr>
        <p:txBody>
          <a:bodyPr>
            <a:normAutofit/>
          </a:bodyPr>
          <a:lstStyle/>
          <a:p>
            <a:pPr marL="285750" indent="-285750">
              <a:buFont typeface="Wingdings"/>
              <a:buChar char="Ø"/>
              <a:defRPr/>
            </a:pPr>
            <a:r>
              <a:rPr lang="tr-TR" sz="2400"/>
              <a:t>Kronik karaciğer hastalığı (Metabolik hastalığı olanlar dâhil) olan kişiler</a:t>
            </a:r>
            <a:endParaRPr/>
          </a:p>
          <a:p>
            <a:pPr marL="285750" indent="-285750">
              <a:buFont typeface="Wingdings"/>
              <a:buChar char="Ø"/>
              <a:defRPr/>
            </a:pPr>
            <a:r>
              <a:rPr lang="tr-TR" sz="2400"/>
              <a:t>Kronik HBV/HCV enfeksiyonu (Hepatit A aşı uygulaması, mümkün olduğunca erken, tanı anında başlanır) olan kişiler</a:t>
            </a:r>
            <a:endParaRPr/>
          </a:p>
          <a:p>
            <a:pPr marL="285750" indent="-285750">
              <a:buFont typeface="Wingdings"/>
              <a:buChar char="Ø"/>
              <a:defRPr/>
            </a:pPr>
            <a:r>
              <a:rPr lang="tr-TR" sz="2400"/>
              <a:t>HIV/AIDS </a:t>
            </a:r>
            <a:endParaRPr/>
          </a:p>
          <a:p>
            <a:pPr marL="285750" indent="-285750">
              <a:buFont typeface="Wingdings"/>
              <a:buChar char="Ø"/>
              <a:defRPr/>
            </a:pPr>
            <a:r>
              <a:rPr lang="tr-TR" sz="2400"/>
              <a:t>Pıhtılaşma bozukluğu olan kişiler</a:t>
            </a:r>
            <a:endParaRPr/>
          </a:p>
          <a:p>
            <a:pPr marL="285750" indent="-285750">
              <a:buFont typeface="Wingdings"/>
              <a:buChar char="Ø"/>
              <a:defRPr/>
            </a:pPr>
            <a:r>
              <a:rPr lang="tr-TR" sz="2400"/>
              <a:t>Solid organ ve kemik iliği nakli adayları ve alıcıları</a:t>
            </a:r>
            <a:endParaRPr/>
          </a:p>
          <a:p>
            <a:pPr marL="285750" indent="-285750">
              <a:buFont typeface="Wingdings"/>
              <a:buChar char="Ø"/>
              <a:defRPr/>
            </a:pPr>
            <a:r>
              <a:rPr lang="tr-TR" sz="2400"/>
              <a:t>Eşcinsel/biseksüel erkekler</a:t>
            </a:r>
            <a:endParaRPr/>
          </a:p>
          <a:p>
            <a:pPr marL="285750" indent="-285750">
              <a:buFont typeface="Wingdings"/>
              <a:buChar char="Ø"/>
              <a:defRPr/>
            </a:pPr>
            <a:r>
              <a:rPr lang="tr-TR" sz="2400"/>
              <a:t>Kanalizasyon işçileri</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64037"/>
            <a:ext cx="11089225" cy="504497"/>
          </a:xfrm>
        </p:spPr>
        <p:txBody>
          <a:bodyPr/>
          <a:lstStyle/>
          <a:p>
            <a:pPr>
              <a:defRPr/>
            </a:pPr>
            <a:r>
              <a:rPr lang="tr-TR"/>
              <a:t>Hib Aşısı Uygulanması Önerilen Risk Grupları</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25</a:t>
            </a:fld>
            <a:endParaRPr lang="tr-TR"/>
          </a:p>
        </p:txBody>
      </p:sp>
      <p:sp>
        <p:nvSpPr>
          <p:cNvPr id="4" name="Metin Yer Tutucusu 3"/>
          <p:cNvSpPr>
            <a:spLocks noGrp="1"/>
          </p:cNvSpPr>
          <p:nvPr>
            <p:ph type="body" sz="half" idx="2"/>
          </p:nvPr>
        </p:nvSpPr>
        <p:spPr bwMode="auto">
          <a:xfrm>
            <a:off x="849025" y="1414338"/>
            <a:ext cx="10791583" cy="4521927"/>
          </a:xfrm>
        </p:spPr>
        <p:txBody>
          <a:bodyPr>
            <a:normAutofit/>
          </a:bodyPr>
          <a:lstStyle/>
          <a:p>
            <a:pPr marL="285750" indent="-285750">
              <a:buFont typeface="Wingdings"/>
              <a:buChar char="Ø"/>
              <a:defRPr/>
            </a:pPr>
            <a:endParaRPr lang="tr-TR" sz="2400" dirty="0"/>
          </a:p>
          <a:p>
            <a:pPr marL="285750" indent="-285750">
              <a:buFont typeface="Wingdings"/>
              <a:buChar char="Ø"/>
              <a:defRPr/>
            </a:pPr>
            <a:r>
              <a:rPr lang="tr-TR" sz="2400" dirty="0" err="1"/>
              <a:t>Splenektomi</a:t>
            </a:r>
            <a:r>
              <a:rPr lang="tr-TR" sz="2400" dirty="0"/>
              <a:t>/ </a:t>
            </a:r>
            <a:r>
              <a:rPr lang="tr-TR" sz="2400" dirty="0" err="1"/>
              <a:t>Asplenisi</a:t>
            </a:r>
            <a:r>
              <a:rPr lang="tr-TR" sz="2400" dirty="0"/>
              <a:t> olan kişiler</a:t>
            </a:r>
            <a:endParaRPr dirty="0"/>
          </a:p>
          <a:p>
            <a:pPr marL="285750" indent="-285750">
              <a:buFont typeface="Wingdings"/>
              <a:buChar char="Ø"/>
              <a:defRPr/>
            </a:pPr>
            <a:r>
              <a:rPr lang="tr-TR" sz="2400" dirty="0"/>
              <a:t>Orak hücreli anemisi olan kişiler</a:t>
            </a:r>
            <a:endParaRPr dirty="0"/>
          </a:p>
          <a:p>
            <a:pPr marL="285750" indent="-285750">
              <a:buFont typeface="Wingdings"/>
              <a:buChar char="Ø"/>
              <a:defRPr/>
            </a:pPr>
            <a:r>
              <a:rPr lang="tr-TR" sz="2400" dirty="0"/>
              <a:t>BOS kaçağı olan kişiler</a:t>
            </a:r>
            <a:endParaRPr dirty="0"/>
          </a:p>
          <a:p>
            <a:pPr marL="285750" indent="-285750">
              <a:buFont typeface="Wingdings"/>
              <a:buChar char="Ø"/>
              <a:defRPr/>
            </a:pPr>
            <a:r>
              <a:rPr lang="tr-TR" sz="2400" dirty="0"/>
              <a:t>Kök hücre nakli olan kişiler</a:t>
            </a: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625932"/>
            <a:ext cx="11089225" cy="1092888"/>
          </a:xfrm>
        </p:spPr>
        <p:txBody>
          <a:bodyPr>
            <a:normAutofit/>
          </a:bodyPr>
          <a:lstStyle/>
          <a:p>
            <a:pPr>
              <a:defRPr/>
            </a:pPr>
            <a:r>
              <a:rPr lang="tr-TR" dirty="0"/>
              <a:t>Kızamık-Kızamıkçık-Kabakulak Aşısı Uygulanması Önerilen Risk Grupları</a:t>
            </a:r>
            <a:br>
              <a:rPr lang="tr-TR" dirty="0"/>
            </a:br>
            <a:r>
              <a:rPr lang="tr-TR" dirty="0">
                <a:solidFill>
                  <a:srgbClr val="0070C0"/>
                </a:solidFill>
              </a:rPr>
              <a:t>                  (</a:t>
            </a:r>
            <a:r>
              <a:rPr lang="tr-TR" dirty="0" err="1">
                <a:solidFill>
                  <a:srgbClr val="0070C0"/>
                </a:solidFill>
              </a:rPr>
              <a:t>immünsüpresyon</a:t>
            </a:r>
            <a:r>
              <a:rPr lang="tr-TR" dirty="0">
                <a:solidFill>
                  <a:srgbClr val="0070C0"/>
                </a:solidFill>
              </a:rPr>
              <a:t> durumlarına bakılarak !!)</a:t>
            </a:r>
            <a:endParaRPr dirty="0">
              <a:solidFill>
                <a:srgbClr val="0070C0"/>
              </a:solidFill>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26</a:t>
            </a:fld>
            <a:endParaRPr lang="tr-TR"/>
          </a:p>
        </p:txBody>
      </p:sp>
      <p:sp>
        <p:nvSpPr>
          <p:cNvPr id="4" name="Metin Yer Tutucusu 3"/>
          <p:cNvSpPr>
            <a:spLocks noGrp="1"/>
          </p:cNvSpPr>
          <p:nvPr>
            <p:ph type="body" sz="half" idx="2"/>
          </p:nvPr>
        </p:nvSpPr>
        <p:spPr bwMode="auto">
          <a:xfrm>
            <a:off x="849025" y="1355345"/>
            <a:ext cx="10791583" cy="2745168"/>
          </a:xfrm>
        </p:spPr>
        <p:txBody>
          <a:bodyPr>
            <a:normAutofit/>
          </a:bodyPr>
          <a:lstStyle/>
          <a:p>
            <a:pPr marL="285750" indent="-285750">
              <a:buFont typeface="Wingdings"/>
              <a:buChar char="Ø"/>
              <a:defRPr/>
            </a:pPr>
            <a:endParaRPr lang="tr-TR" sz="2400" dirty="0">
              <a:ea typeface="Calibri"/>
              <a:cs typeface="Times New Roman"/>
            </a:endParaRPr>
          </a:p>
          <a:p>
            <a:pPr marL="285750" indent="-285750">
              <a:buFont typeface="Wingdings"/>
              <a:buChar char="Ø"/>
              <a:defRPr/>
            </a:pPr>
            <a:endParaRPr lang="tr-TR" sz="2400" dirty="0">
              <a:ea typeface="Calibri"/>
              <a:cs typeface="Times New Roman"/>
            </a:endParaRPr>
          </a:p>
          <a:p>
            <a:pPr marL="285750" indent="-285750">
              <a:buFont typeface="Wingdings"/>
              <a:buChar char="Ø"/>
              <a:defRPr/>
            </a:pPr>
            <a:endParaRPr lang="tr-TR" sz="2400" dirty="0">
              <a:ea typeface="Calibri"/>
              <a:cs typeface="Times New Roman"/>
            </a:endParaRPr>
          </a:p>
          <a:p>
            <a:pPr marL="285750" indent="-285750">
              <a:buFont typeface="Wingdings"/>
              <a:buChar char="Ø"/>
              <a:defRPr/>
            </a:pPr>
            <a:r>
              <a:rPr lang="tr-TR" sz="2400" dirty="0" err="1">
                <a:ea typeface="Calibri"/>
                <a:cs typeface="Times New Roman"/>
              </a:rPr>
              <a:t>Hematopoetik</a:t>
            </a:r>
            <a:r>
              <a:rPr lang="tr-TR" sz="2400" dirty="0">
                <a:ea typeface="Calibri"/>
                <a:cs typeface="Times New Roman"/>
              </a:rPr>
              <a:t> kök hücre alıcısı olan kişiler</a:t>
            </a:r>
            <a:endParaRPr dirty="0"/>
          </a:p>
          <a:p>
            <a:pPr marL="285750" indent="-285750">
              <a:buFont typeface="Wingdings"/>
              <a:buChar char="Ø"/>
              <a:defRPr/>
            </a:pPr>
            <a:r>
              <a:rPr lang="tr-TR" sz="2400" dirty="0"/>
              <a:t>HIV/AIDS hastaları</a:t>
            </a: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1036575" y="644625"/>
            <a:ext cx="11089225" cy="414680"/>
          </a:xfrm>
        </p:spPr>
        <p:txBody>
          <a:bodyPr>
            <a:normAutofit fontScale="90000"/>
          </a:bodyPr>
          <a:lstStyle/>
          <a:p>
            <a:pPr>
              <a:defRPr/>
            </a:pPr>
            <a:br>
              <a:rPr lang="tr-TR"/>
            </a:br>
            <a:r>
              <a:rPr lang="tr-TR"/>
              <a:t>Suçiçeği Aşısı Uygulanması Önerilen Risk Grupları </a:t>
            </a:r>
            <a:br>
              <a:rPr lang="tr-TR"/>
            </a:br>
            <a:r>
              <a:rPr lang="tr-TR"/>
              <a:t> </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27</a:t>
            </a:fld>
            <a:endParaRPr lang="tr-TR"/>
          </a:p>
        </p:txBody>
      </p:sp>
      <p:sp>
        <p:nvSpPr>
          <p:cNvPr id="4" name="Metin Yer Tutucusu 3"/>
          <p:cNvSpPr>
            <a:spLocks noGrp="1"/>
          </p:cNvSpPr>
          <p:nvPr>
            <p:ph type="body" sz="half" idx="2"/>
          </p:nvPr>
        </p:nvSpPr>
        <p:spPr bwMode="auto">
          <a:xfrm>
            <a:off x="849025" y="1355344"/>
            <a:ext cx="10791583" cy="4057313"/>
          </a:xfrm>
        </p:spPr>
        <p:txBody>
          <a:bodyPr>
            <a:noAutofit/>
          </a:bodyPr>
          <a:lstStyle/>
          <a:p>
            <a:pPr marL="285750" indent="-285750">
              <a:buFont typeface="Wingdings"/>
              <a:buChar char="Ø"/>
              <a:defRPr/>
            </a:pPr>
            <a:r>
              <a:rPr lang="tr-TR" sz="2400"/>
              <a:t>Daha önce aşılanmamış ve hastalığı geçirmemiş akut lenfoblastik lösemi hastalarına 1 yıllık remisyon sağlandıktan ve kemoterapi kesildikten en az 3 ay sonra önerilir.</a:t>
            </a:r>
            <a:endParaRPr/>
          </a:p>
          <a:p>
            <a:pPr marL="285750" indent="-285750">
              <a:buFont typeface="Wingdings"/>
              <a:buChar char="Ø"/>
              <a:defRPr/>
            </a:pPr>
            <a:r>
              <a:rPr lang="tr-TR" sz="2400"/>
              <a:t>Aşılanma durumuna bakılmaksızın hematopoetik kök hücre alıcısı olan bireylere (Kök hücre naklinden en az 24 ay sonra, graft versus host hastalığı olmayan ve bağışıklığı baskılayıcı ilaç kullanmayanlara) önerilir.</a:t>
            </a:r>
            <a:endParaRPr/>
          </a:p>
          <a:p>
            <a:pPr marL="285750" indent="-285750">
              <a:buFont typeface="Wingdings"/>
              <a:buChar char="Ø"/>
              <a:defRPr/>
            </a:pPr>
            <a:r>
              <a:rPr lang="tr-TR" sz="2400"/>
              <a:t>Altta yatan hastalığı nedeni ile immünmodülatör (anti-TNF’ler gibi) tedavi kullanacak olan, daha önce suçiçeği geçirmemiş ya da suçiçeği aşısı uygulanmamış olan kişilere tedaviye başlanmadan önce önerilir.</a:t>
            </a:r>
            <a:endParaRPr/>
          </a:p>
          <a:p>
            <a:pPr marL="285750" indent="-285750">
              <a:buFont typeface="Wingdings"/>
              <a:buChar char="Ø"/>
              <a:defRPr/>
            </a:pPr>
            <a:r>
              <a:rPr lang="tr-TR" sz="2400"/>
              <a:t>Solid organ transplantasyonu adayı olan, daha önce suçiçeği geçirmemiş ya da aşılanmamış kişilere (tercihen transplantasyondan 4 ay önce) önerilir.</a:t>
            </a:r>
            <a:endParaRPr/>
          </a:p>
          <a:p>
            <a:pPr marL="285750" indent="-285750">
              <a:buFont typeface="Wingdings"/>
              <a:buChar char="Ø"/>
              <a:defRPr/>
            </a:pPr>
            <a:endParaRPr lang="tr-TR" sz="240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669096"/>
            <a:ext cx="11089225" cy="414680"/>
          </a:xfrm>
        </p:spPr>
        <p:txBody>
          <a:bodyPr>
            <a:normAutofit fontScale="90000"/>
          </a:bodyPr>
          <a:lstStyle/>
          <a:p>
            <a:pPr>
              <a:defRPr/>
            </a:pPr>
            <a:br>
              <a:rPr lang="tr-TR"/>
            </a:br>
            <a:r>
              <a:rPr lang="tr-TR"/>
              <a:t>İnaktif Polio Aşısı Uygulanması Önerilen Risk Grupları </a:t>
            </a:r>
            <a:br>
              <a:rPr lang="tr-TR"/>
            </a:br>
            <a:r>
              <a:rPr lang="tr-TR"/>
              <a:t> </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28</a:t>
            </a:fld>
            <a:endParaRPr lang="tr-TR"/>
          </a:p>
        </p:txBody>
      </p:sp>
      <p:sp>
        <p:nvSpPr>
          <p:cNvPr id="4" name="Metin Yer Tutucusu 3"/>
          <p:cNvSpPr>
            <a:spLocks noGrp="1"/>
          </p:cNvSpPr>
          <p:nvPr>
            <p:ph type="body" sz="half" idx="2"/>
          </p:nvPr>
        </p:nvSpPr>
        <p:spPr bwMode="auto">
          <a:xfrm>
            <a:off x="849025" y="1355345"/>
            <a:ext cx="10791583" cy="2582474"/>
          </a:xfrm>
        </p:spPr>
        <p:txBody>
          <a:bodyPr>
            <a:normAutofit/>
          </a:bodyPr>
          <a:lstStyle/>
          <a:p>
            <a:pPr marL="285750" indent="-285750">
              <a:buFont typeface="Wingdings"/>
              <a:buChar char="Ø"/>
              <a:defRPr/>
            </a:pPr>
            <a:endParaRPr lang="tr-TR" sz="2400" dirty="0"/>
          </a:p>
          <a:p>
            <a:pPr marL="285750" indent="-285750">
              <a:buFont typeface="Wingdings"/>
              <a:buChar char="Ø"/>
              <a:defRPr/>
            </a:pPr>
            <a:r>
              <a:rPr lang="tr-TR" sz="2400" dirty="0"/>
              <a:t>Bağışıklık yetmezliği olan bireylere (OPA yerine) önerilir. </a:t>
            </a:r>
            <a:endParaRPr dirty="0"/>
          </a:p>
          <a:p>
            <a:pPr marL="285750" indent="-285750">
              <a:buFont typeface="Wingdings"/>
              <a:buChar char="Ø"/>
              <a:defRPr/>
            </a:pPr>
            <a:r>
              <a:rPr lang="tr-TR" sz="2400" dirty="0"/>
              <a:t>Bağışıklık yetmezliği olan bireylerle aynı evde yaşayan ve rutin OPA aşısı uygulanması önerilen bireylere (OPA yerine) önerilir.</a:t>
            </a:r>
            <a:endParaRPr dirty="0"/>
          </a:p>
          <a:p>
            <a:pPr marL="285750" indent="-285750">
              <a:buFont typeface="Wingdings"/>
              <a:buChar char="Ø"/>
              <a:defRPr/>
            </a:pPr>
            <a:r>
              <a:rPr lang="tr-TR" sz="2400" dirty="0" err="1"/>
              <a:t>Hematopoetik</a:t>
            </a:r>
            <a:r>
              <a:rPr lang="tr-TR" sz="2400" dirty="0"/>
              <a:t> kök hücre nakli uygulaması sonrasında yaştan ve aşılanma durumundan bağımsız olarak önerilir.</a:t>
            </a:r>
            <a:endParaRPr dirty="0"/>
          </a:p>
          <a:p>
            <a:pPr>
              <a:defRPr/>
            </a:pPr>
            <a:endParaRPr lang="tr-TR"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Unvan 1"/>
          <p:cNvSpPr>
            <a:spLocks noGrp="1"/>
          </p:cNvSpPr>
          <p:nvPr>
            <p:ph type="title"/>
          </p:nvPr>
        </p:nvSpPr>
        <p:spPr bwMode="auto">
          <a:xfrm>
            <a:off x="849025" y="579280"/>
            <a:ext cx="11089225" cy="504497"/>
          </a:xfrm>
        </p:spPr>
        <p:txBody>
          <a:bodyPr/>
          <a:lstStyle/>
          <a:p>
            <a:pPr>
              <a:defRPr/>
            </a:pPr>
            <a:r>
              <a:rPr lang="tr-TR"/>
              <a:t>Meningokok Aşısı Uygulanması Önerilen Risk Grupları</a:t>
            </a:r>
            <a:endParaRPr/>
          </a:p>
        </p:txBody>
      </p:sp>
      <p:sp>
        <p:nvSpPr>
          <p:cNvPr id="3" name="Slayt Numarası Yer Tutucusu 2"/>
          <p:cNvSpPr>
            <a:spLocks noGrp="1"/>
          </p:cNvSpPr>
          <p:nvPr>
            <p:ph type="sldNum" sz="quarter" idx="12"/>
          </p:nvPr>
        </p:nvSpPr>
        <p:spPr bwMode="auto"/>
        <p:txBody>
          <a:bodyPr/>
          <a:lstStyle/>
          <a:p>
            <a:pPr>
              <a:defRPr/>
            </a:pPr>
            <a:fld id="{501A4338-EBAE-ED40-8475-2E6AE1B9F2FD}" type="slidenum">
              <a:rPr lang="tr-TR"/>
              <a:t>29</a:t>
            </a:fld>
            <a:endParaRPr lang="tr-TR"/>
          </a:p>
        </p:txBody>
      </p:sp>
      <p:sp>
        <p:nvSpPr>
          <p:cNvPr id="4" name="Metin Yer Tutucusu 3"/>
          <p:cNvSpPr>
            <a:spLocks noGrp="1"/>
          </p:cNvSpPr>
          <p:nvPr>
            <p:ph type="body" sz="half" idx="2"/>
          </p:nvPr>
        </p:nvSpPr>
        <p:spPr bwMode="auto">
          <a:xfrm>
            <a:off x="849025" y="1355344"/>
            <a:ext cx="10791583" cy="3467379"/>
          </a:xfrm>
        </p:spPr>
        <p:txBody>
          <a:bodyPr/>
          <a:lstStyle/>
          <a:p>
            <a:pPr marL="285750" lvl="0" indent="-285750">
              <a:buFont typeface="Wingdings"/>
              <a:buChar char="Ø"/>
              <a:defRPr/>
            </a:pPr>
            <a:endParaRPr lang="tr-TR" sz="2400" dirty="0"/>
          </a:p>
          <a:p>
            <a:pPr marL="285750" lvl="0" indent="-285750">
              <a:buFont typeface="Wingdings"/>
              <a:buChar char="Ø"/>
              <a:defRPr/>
            </a:pPr>
            <a:r>
              <a:rPr lang="tr-TR" sz="2400" dirty="0" err="1"/>
              <a:t>Kompleman</a:t>
            </a:r>
            <a:r>
              <a:rPr lang="tr-TR" sz="2400" dirty="0"/>
              <a:t> yetmezliği olan kişiler</a:t>
            </a:r>
            <a:endParaRPr dirty="0"/>
          </a:p>
          <a:p>
            <a:pPr marL="285750" lvl="0" indent="-285750">
              <a:buFont typeface="Wingdings"/>
              <a:buChar char="Ø"/>
              <a:defRPr/>
            </a:pPr>
            <a:r>
              <a:rPr lang="tr-TR" sz="2400" dirty="0" err="1"/>
              <a:t>Splenektomi</a:t>
            </a:r>
            <a:r>
              <a:rPr lang="tr-TR" sz="2400" dirty="0"/>
              <a:t> planlananlar ve uygulananlar </a:t>
            </a:r>
            <a:endParaRPr dirty="0"/>
          </a:p>
          <a:p>
            <a:pPr marL="285750" lvl="0" indent="-285750">
              <a:buFont typeface="Wingdings"/>
              <a:buChar char="Ø"/>
              <a:defRPr/>
            </a:pPr>
            <a:r>
              <a:rPr lang="tr-TR" sz="2400" dirty="0"/>
              <a:t>Orak hücreli anemisi olanlar</a:t>
            </a:r>
            <a:endParaRPr dirty="0"/>
          </a:p>
          <a:p>
            <a:pPr marL="285750" lvl="0" indent="-285750">
              <a:buFont typeface="Wingdings"/>
              <a:buChar char="Ø"/>
              <a:defRPr/>
            </a:pPr>
            <a:r>
              <a:rPr lang="tr-TR" sz="2400" dirty="0"/>
              <a:t>Kronik </a:t>
            </a:r>
            <a:r>
              <a:rPr lang="tr-TR" sz="2400" dirty="0" err="1"/>
              <a:t>inflamatuar</a:t>
            </a:r>
            <a:r>
              <a:rPr lang="tr-TR" sz="2400" dirty="0"/>
              <a:t> hastalığı nedeni ile </a:t>
            </a:r>
            <a:r>
              <a:rPr lang="tr-TR" sz="2400" dirty="0" err="1"/>
              <a:t>immünmodülatör</a:t>
            </a:r>
            <a:r>
              <a:rPr lang="tr-TR" sz="2400" dirty="0"/>
              <a:t> tedavi kullananlar </a:t>
            </a:r>
            <a:endParaRPr dirty="0"/>
          </a:p>
          <a:p>
            <a:pPr marL="285750" lvl="0" indent="-285750">
              <a:buFont typeface="Wingdings"/>
              <a:buChar char="Ø"/>
              <a:defRPr/>
            </a:pPr>
            <a:r>
              <a:rPr lang="tr-TR" sz="2400" dirty="0"/>
              <a:t>BOS kaçağı olanlar</a:t>
            </a:r>
            <a:endParaRPr dirty="0"/>
          </a:p>
          <a:p>
            <a:pPr marL="285750" lvl="0" indent="-285750">
              <a:buFont typeface="Wingdings"/>
              <a:buChar char="Ø"/>
              <a:defRPr/>
            </a:pPr>
            <a:r>
              <a:rPr lang="tr-TR" sz="2400" dirty="0" err="1"/>
              <a:t>Eculizumab</a:t>
            </a:r>
            <a:r>
              <a:rPr lang="tr-TR" sz="2400" dirty="0"/>
              <a:t> kullanımı olan kişiler</a:t>
            </a:r>
            <a:endParaRPr dirty="0"/>
          </a:p>
          <a:p>
            <a:pPr>
              <a:defRPr/>
            </a:pPr>
            <a:endParaRPr lang="tr-T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2" name="Başlık 1"/>
          <p:cNvSpPr>
            <a:spLocks noGrp="1"/>
          </p:cNvSpPr>
          <p:nvPr>
            <p:ph type="title"/>
          </p:nvPr>
        </p:nvSpPr>
        <p:spPr bwMode="auto"/>
        <p:txBody>
          <a:bodyPr/>
          <a:lstStyle/>
          <a:p>
            <a:pPr>
              <a:defRPr/>
            </a:pPr>
            <a:r>
              <a:rPr lang="tr-TR"/>
              <a:t>TEŞEKKÜRLER</a:t>
            </a:r>
            <a:endParaRPr/>
          </a:p>
        </p:txBody>
      </p:sp>
    </p:spTree>
    <p:extLst>
      <p:ext uri="{BB962C8B-B14F-4D97-AF65-F5344CB8AC3E}">
        <p14:creationId xmlns:p14="http://schemas.microsoft.com/office/powerpoint/2010/main" val="6928962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8F373D4-5B18-446D-B565-13310B7224DE}"/>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AC2F86BF-3E21-4BDA-8E63-BBF52F496841}"/>
              </a:ext>
            </a:extLst>
          </p:cNvPr>
          <p:cNvSpPr>
            <a:spLocks noGrp="1"/>
          </p:cNvSpPr>
          <p:nvPr>
            <p:ph type="sldNum" sz="quarter" idx="12"/>
          </p:nvPr>
        </p:nvSpPr>
        <p:spPr/>
        <p:txBody>
          <a:bodyPr/>
          <a:lstStyle/>
          <a:p>
            <a:pPr>
              <a:defRPr/>
            </a:pPr>
            <a:fld id="{501A4338-EBAE-ED40-8475-2E6AE1B9F2FD}" type="slidenum">
              <a:rPr lang="tr-TR" smtClean="0"/>
              <a:t>31</a:t>
            </a:fld>
            <a:endParaRPr lang="tr-TR"/>
          </a:p>
        </p:txBody>
      </p:sp>
      <p:sp>
        <p:nvSpPr>
          <p:cNvPr id="4" name="Metin Yer Tutucusu 3">
            <a:extLst>
              <a:ext uri="{FF2B5EF4-FFF2-40B4-BE49-F238E27FC236}">
                <a16:creationId xmlns:a16="http://schemas.microsoft.com/office/drawing/2014/main" id="{FDD9B11D-FAC7-4B7A-92A7-DDD4325FD52A}"/>
              </a:ext>
            </a:extLst>
          </p:cNvPr>
          <p:cNvSpPr>
            <a:spLocks noGrp="1"/>
          </p:cNvSpPr>
          <p:nvPr>
            <p:ph type="body" sz="half" idx="2"/>
          </p:nvPr>
        </p:nvSpPr>
        <p:spPr/>
        <p:txBody>
          <a:bodyPr/>
          <a:lstStyle/>
          <a:p>
            <a:endParaRPr lang="tr-TR" dirty="0"/>
          </a:p>
        </p:txBody>
      </p:sp>
      <p:pic>
        <p:nvPicPr>
          <p:cNvPr id="5" name="Picture 7" descr="asi1">
            <a:extLst>
              <a:ext uri="{FF2B5EF4-FFF2-40B4-BE49-F238E27FC236}">
                <a16:creationId xmlns:a16="http://schemas.microsoft.com/office/drawing/2014/main" id="{8782D874-7A6C-4982-B732-4FA5559A6906}"/>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5495516" y="1816894"/>
            <a:ext cx="1498600" cy="3224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648525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7011E9-B83A-4E25-9F87-ED9A9BE039FF}"/>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216CC55E-5AB9-4B31-B8E2-528AF0BCE783}"/>
              </a:ext>
            </a:extLst>
          </p:cNvPr>
          <p:cNvSpPr>
            <a:spLocks noGrp="1"/>
          </p:cNvSpPr>
          <p:nvPr>
            <p:ph type="sldNum" sz="quarter" idx="12"/>
          </p:nvPr>
        </p:nvSpPr>
        <p:spPr/>
        <p:txBody>
          <a:bodyPr/>
          <a:lstStyle/>
          <a:p>
            <a:pPr>
              <a:defRPr/>
            </a:pPr>
            <a:fld id="{501A4338-EBAE-ED40-8475-2E6AE1B9F2FD}" type="slidenum">
              <a:rPr lang="tr-TR" smtClean="0"/>
              <a:t>32</a:t>
            </a:fld>
            <a:endParaRPr lang="tr-TR"/>
          </a:p>
        </p:txBody>
      </p:sp>
      <p:sp>
        <p:nvSpPr>
          <p:cNvPr id="4" name="Metin Yer Tutucusu 3">
            <a:extLst>
              <a:ext uri="{FF2B5EF4-FFF2-40B4-BE49-F238E27FC236}">
                <a16:creationId xmlns:a16="http://schemas.microsoft.com/office/drawing/2014/main" id="{74565813-1F7F-439C-91AB-50FD30F2649B}"/>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87A2417F-4033-4156-91C5-0279240F86BC}"/>
              </a:ext>
            </a:extLst>
          </p:cNvPr>
          <p:cNvPicPr>
            <a:picLocks noChangeAspect="1"/>
          </p:cNvPicPr>
          <p:nvPr/>
        </p:nvPicPr>
        <p:blipFill>
          <a:blip r:embed="rId2"/>
          <a:stretch>
            <a:fillRect/>
          </a:stretch>
        </p:blipFill>
        <p:spPr>
          <a:xfrm>
            <a:off x="1147072" y="975970"/>
            <a:ext cx="9897856" cy="5147406"/>
          </a:xfrm>
          <a:prstGeom prst="rect">
            <a:avLst/>
          </a:prstGeom>
        </p:spPr>
      </p:pic>
    </p:spTree>
    <p:extLst>
      <p:ext uri="{BB962C8B-B14F-4D97-AF65-F5344CB8AC3E}">
        <p14:creationId xmlns:p14="http://schemas.microsoft.com/office/powerpoint/2010/main" val="988094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EC8FDE4-B0B2-46BA-BAB2-F67CA425D28C}"/>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E23EAD59-31D5-4366-B7A8-B9A3029BAEA1}"/>
              </a:ext>
            </a:extLst>
          </p:cNvPr>
          <p:cNvSpPr>
            <a:spLocks noGrp="1"/>
          </p:cNvSpPr>
          <p:nvPr>
            <p:ph type="sldNum" sz="quarter" idx="12"/>
          </p:nvPr>
        </p:nvSpPr>
        <p:spPr/>
        <p:txBody>
          <a:bodyPr/>
          <a:lstStyle/>
          <a:p>
            <a:pPr>
              <a:defRPr/>
            </a:pPr>
            <a:fld id="{501A4338-EBAE-ED40-8475-2E6AE1B9F2FD}" type="slidenum">
              <a:rPr lang="tr-TR" smtClean="0"/>
              <a:t>33</a:t>
            </a:fld>
            <a:endParaRPr lang="tr-TR"/>
          </a:p>
        </p:txBody>
      </p:sp>
      <p:sp>
        <p:nvSpPr>
          <p:cNvPr id="4" name="Metin Yer Tutucusu 3">
            <a:extLst>
              <a:ext uri="{FF2B5EF4-FFF2-40B4-BE49-F238E27FC236}">
                <a16:creationId xmlns:a16="http://schemas.microsoft.com/office/drawing/2014/main" id="{BC9173FB-9AA5-4E82-B9F2-BE8A427A2FF0}"/>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3B1FF03F-9D77-46AA-8923-836DAE30FCE5}"/>
              </a:ext>
            </a:extLst>
          </p:cNvPr>
          <p:cNvPicPr>
            <a:picLocks noChangeAspect="1"/>
          </p:cNvPicPr>
          <p:nvPr/>
        </p:nvPicPr>
        <p:blipFill>
          <a:blip r:embed="rId2"/>
          <a:stretch>
            <a:fillRect/>
          </a:stretch>
        </p:blipFill>
        <p:spPr>
          <a:xfrm>
            <a:off x="1271588" y="480732"/>
            <a:ext cx="9744075" cy="5839452"/>
          </a:xfrm>
          <a:prstGeom prst="rect">
            <a:avLst/>
          </a:prstGeom>
        </p:spPr>
      </p:pic>
    </p:spTree>
    <p:extLst>
      <p:ext uri="{BB962C8B-B14F-4D97-AF65-F5344CB8AC3E}">
        <p14:creationId xmlns:p14="http://schemas.microsoft.com/office/powerpoint/2010/main" val="27211986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30C56A6-3CDE-4E1A-A5EC-9BA14B2A2111}"/>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B4BD6E75-2558-424E-B745-C8EC53C4A1A5}"/>
              </a:ext>
            </a:extLst>
          </p:cNvPr>
          <p:cNvSpPr>
            <a:spLocks noGrp="1"/>
          </p:cNvSpPr>
          <p:nvPr>
            <p:ph type="sldNum" sz="quarter" idx="12"/>
          </p:nvPr>
        </p:nvSpPr>
        <p:spPr/>
        <p:txBody>
          <a:bodyPr/>
          <a:lstStyle/>
          <a:p>
            <a:pPr>
              <a:defRPr/>
            </a:pPr>
            <a:fld id="{501A4338-EBAE-ED40-8475-2E6AE1B9F2FD}" type="slidenum">
              <a:rPr lang="tr-TR" smtClean="0"/>
              <a:t>34</a:t>
            </a:fld>
            <a:endParaRPr lang="tr-TR"/>
          </a:p>
        </p:txBody>
      </p:sp>
      <p:sp>
        <p:nvSpPr>
          <p:cNvPr id="4" name="Metin Yer Tutucusu 3">
            <a:extLst>
              <a:ext uri="{FF2B5EF4-FFF2-40B4-BE49-F238E27FC236}">
                <a16:creationId xmlns:a16="http://schemas.microsoft.com/office/drawing/2014/main" id="{406A46F2-F248-4A90-AC0D-76F9BEDF4B55}"/>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8181FE4B-AC0C-467A-949B-80232EE2EC99}"/>
              </a:ext>
            </a:extLst>
          </p:cNvPr>
          <p:cNvPicPr>
            <a:picLocks noChangeAspect="1"/>
          </p:cNvPicPr>
          <p:nvPr/>
        </p:nvPicPr>
        <p:blipFill>
          <a:blip r:embed="rId2"/>
          <a:stretch>
            <a:fillRect/>
          </a:stretch>
        </p:blipFill>
        <p:spPr>
          <a:xfrm>
            <a:off x="1024585" y="792475"/>
            <a:ext cx="10033940" cy="5330901"/>
          </a:xfrm>
          <a:prstGeom prst="rect">
            <a:avLst/>
          </a:prstGeom>
        </p:spPr>
      </p:pic>
    </p:spTree>
    <p:extLst>
      <p:ext uri="{BB962C8B-B14F-4D97-AF65-F5344CB8AC3E}">
        <p14:creationId xmlns:p14="http://schemas.microsoft.com/office/powerpoint/2010/main" val="27191751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A83E9D0-1076-4BCD-B292-4B75CAAB2DD6}"/>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6376400B-192E-4803-AA4E-E1CC9A15CC04}"/>
              </a:ext>
            </a:extLst>
          </p:cNvPr>
          <p:cNvSpPr>
            <a:spLocks noGrp="1"/>
          </p:cNvSpPr>
          <p:nvPr>
            <p:ph type="sldNum" sz="quarter" idx="12"/>
          </p:nvPr>
        </p:nvSpPr>
        <p:spPr/>
        <p:txBody>
          <a:bodyPr/>
          <a:lstStyle/>
          <a:p>
            <a:pPr>
              <a:defRPr/>
            </a:pPr>
            <a:fld id="{501A4338-EBAE-ED40-8475-2E6AE1B9F2FD}" type="slidenum">
              <a:rPr lang="tr-TR" smtClean="0"/>
              <a:t>35</a:t>
            </a:fld>
            <a:endParaRPr lang="tr-TR"/>
          </a:p>
        </p:txBody>
      </p:sp>
      <p:sp>
        <p:nvSpPr>
          <p:cNvPr id="4" name="Metin Yer Tutucusu 3">
            <a:extLst>
              <a:ext uri="{FF2B5EF4-FFF2-40B4-BE49-F238E27FC236}">
                <a16:creationId xmlns:a16="http://schemas.microsoft.com/office/drawing/2014/main" id="{F130E539-84EA-4DA9-AD01-00602B21B5EF}"/>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1542BBEB-13EE-4709-8B83-9F0387D8DCFB}"/>
              </a:ext>
            </a:extLst>
          </p:cNvPr>
          <p:cNvPicPr>
            <a:picLocks noChangeAspect="1"/>
          </p:cNvPicPr>
          <p:nvPr/>
        </p:nvPicPr>
        <p:blipFill>
          <a:blip r:embed="rId2"/>
          <a:stretch>
            <a:fillRect/>
          </a:stretch>
        </p:blipFill>
        <p:spPr>
          <a:xfrm>
            <a:off x="6401708" y="562159"/>
            <a:ext cx="4163006" cy="5925377"/>
          </a:xfrm>
          <a:prstGeom prst="rect">
            <a:avLst/>
          </a:prstGeom>
        </p:spPr>
      </p:pic>
      <p:pic>
        <p:nvPicPr>
          <p:cNvPr id="7" name="Resim 6">
            <a:extLst>
              <a:ext uri="{FF2B5EF4-FFF2-40B4-BE49-F238E27FC236}">
                <a16:creationId xmlns:a16="http://schemas.microsoft.com/office/drawing/2014/main" id="{27C0242E-18F1-4ECE-BD74-8F9AAC466F77}"/>
              </a:ext>
            </a:extLst>
          </p:cNvPr>
          <p:cNvPicPr>
            <a:picLocks noChangeAspect="1"/>
          </p:cNvPicPr>
          <p:nvPr/>
        </p:nvPicPr>
        <p:blipFill>
          <a:blip r:embed="rId3"/>
          <a:stretch>
            <a:fillRect/>
          </a:stretch>
        </p:blipFill>
        <p:spPr>
          <a:xfrm>
            <a:off x="1936376" y="1256144"/>
            <a:ext cx="3389438" cy="4345711"/>
          </a:xfrm>
          <a:prstGeom prst="rect">
            <a:avLst/>
          </a:prstGeom>
        </p:spPr>
      </p:pic>
    </p:spTree>
    <p:extLst>
      <p:ext uri="{BB962C8B-B14F-4D97-AF65-F5344CB8AC3E}">
        <p14:creationId xmlns:p14="http://schemas.microsoft.com/office/powerpoint/2010/main" val="141459577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extBox 4">
            <a:extLst>
              <a:ext uri="{FF2B5EF4-FFF2-40B4-BE49-F238E27FC236}">
                <a16:creationId xmlns:a16="http://schemas.microsoft.com/office/drawing/2014/main" id="{72F6F063-AF75-4801-ACCC-80D7821E7A54}"/>
              </a:ext>
            </a:extLst>
          </p:cNvPr>
          <p:cNvSpPr txBox="1">
            <a:spLocks noChangeArrowheads="1"/>
          </p:cNvSpPr>
          <p:nvPr/>
        </p:nvSpPr>
        <p:spPr bwMode="auto">
          <a:xfrm>
            <a:off x="2602303" y="887759"/>
            <a:ext cx="787591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r>
              <a:rPr lang="tr-TR" altLang="en-US" sz="3200" b="1" dirty="0">
                <a:solidFill>
                  <a:srgbClr val="C00000"/>
                </a:solidFill>
                <a:latin typeface="Calibri" panose="020F0502020204030204" pitchFamily="34" charset="0"/>
              </a:rPr>
              <a:t>Dünya Sağlık Örgütü’nün 2030 Yılı</a:t>
            </a:r>
          </a:p>
          <a:p>
            <a:pPr eaLnBrk="1" hangingPunct="1"/>
            <a:r>
              <a:rPr lang="tr-TR" altLang="en-US" sz="3200" b="1" dirty="0" err="1">
                <a:solidFill>
                  <a:srgbClr val="C00000"/>
                </a:solidFill>
                <a:latin typeface="Calibri" panose="020F0502020204030204" pitchFamily="34" charset="0"/>
              </a:rPr>
              <a:t>Viral</a:t>
            </a:r>
            <a:r>
              <a:rPr lang="tr-TR" altLang="en-US" sz="3200" b="1" dirty="0">
                <a:solidFill>
                  <a:srgbClr val="C00000"/>
                </a:solidFill>
                <a:latin typeface="Calibri" panose="020F0502020204030204" pitchFamily="34" charset="0"/>
              </a:rPr>
              <a:t> Hepatit Eliminasyon Hedefi </a:t>
            </a:r>
          </a:p>
        </p:txBody>
      </p:sp>
      <p:sp>
        <p:nvSpPr>
          <p:cNvPr id="22" name="TextBox 21">
            <a:extLst>
              <a:ext uri="{FF2B5EF4-FFF2-40B4-BE49-F238E27FC236}">
                <a16:creationId xmlns:a16="http://schemas.microsoft.com/office/drawing/2014/main" id="{E045BF48-C570-4B96-A56C-6C06A951A520}"/>
              </a:ext>
            </a:extLst>
          </p:cNvPr>
          <p:cNvSpPr txBox="1"/>
          <p:nvPr/>
        </p:nvSpPr>
        <p:spPr>
          <a:xfrm>
            <a:off x="2925763" y="763589"/>
            <a:ext cx="184150" cy="631825"/>
          </a:xfrm>
          <a:prstGeom prst="rect">
            <a:avLst/>
          </a:prstGeom>
          <a:noFill/>
        </p:spPr>
        <p:txBody>
          <a:bodyPr wrap="none">
            <a:spAutoFit/>
          </a:bodyPr>
          <a:lstStyle/>
          <a:p>
            <a:pPr>
              <a:defRPr/>
            </a:pPr>
            <a:endParaRPr lang="tr-TR" sz="3500" spc="-150" dirty="0">
              <a:latin typeface="Calibri" pitchFamily="34" charset="0"/>
              <a:ea typeface="Comic Sans MS" charset="-94"/>
              <a:cs typeface="Comic Sans MS" charset="-94"/>
            </a:endParaRPr>
          </a:p>
        </p:txBody>
      </p:sp>
      <p:sp>
        <p:nvSpPr>
          <p:cNvPr id="18435" name="TextBox 51">
            <a:extLst>
              <a:ext uri="{FF2B5EF4-FFF2-40B4-BE49-F238E27FC236}">
                <a16:creationId xmlns:a16="http://schemas.microsoft.com/office/drawing/2014/main" id="{CACD5B0B-43A6-4C66-8876-247622B4D7E5}"/>
              </a:ext>
            </a:extLst>
          </p:cNvPr>
          <p:cNvSpPr txBox="1">
            <a:spLocks noChangeArrowheads="1"/>
          </p:cNvSpPr>
          <p:nvPr/>
        </p:nvSpPr>
        <p:spPr bwMode="auto">
          <a:xfrm>
            <a:off x="1808673" y="1812506"/>
            <a:ext cx="87558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spcBef>
                <a:spcPts val="1200"/>
              </a:spcBef>
            </a:pPr>
            <a:r>
              <a:rPr lang="tr-TR" altLang="en-US" sz="1600" dirty="0">
                <a:latin typeface="Calibri Light" panose="020F0302020204030204" pitchFamily="34" charset="0"/>
              </a:rPr>
              <a:t>Halk sağlığına tehdit olarak HBV ve </a:t>
            </a:r>
            <a:r>
              <a:rPr lang="tr-TR" altLang="en-US" sz="1600" dirty="0" err="1">
                <a:latin typeface="Calibri Light" panose="020F0302020204030204" pitchFamily="34" charset="0"/>
              </a:rPr>
              <a:t>HCV'yi</a:t>
            </a:r>
            <a:r>
              <a:rPr lang="tr-TR" altLang="en-US" sz="1600" dirty="0">
                <a:latin typeface="Calibri Light" panose="020F0302020204030204" pitchFamily="34" charset="0"/>
              </a:rPr>
              <a:t> ortadan kaldıracak hizmet kapsamı hedefleri, 2015-2030</a:t>
            </a:r>
          </a:p>
        </p:txBody>
      </p:sp>
      <p:graphicFrame>
        <p:nvGraphicFramePr>
          <p:cNvPr id="7" name="Tablo 2">
            <a:extLst>
              <a:ext uri="{FF2B5EF4-FFF2-40B4-BE49-F238E27FC236}">
                <a16:creationId xmlns:a16="http://schemas.microsoft.com/office/drawing/2014/main" id="{FE1CBDAF-CBB8-433D-83A4-D319C5B53654}"/>
              </a:ext>
            </a:extLst>
          </p:cNvPr>
          <p:cNvGraphicFramePr>
            <a:graphicFrameLocks noGrp="1"/>
          </p:cNvGraphicFramePr>
          <p:nvPr/>
        </p:nvGraphicFramePr>
        <p:xfrm>
          <a:off x="2014539" y="2151061"/>
          <a:ext cx="7705725" cy="4381503"/>
        </p:xfrm>
        <a:graphic>
          <a:graphicData uri="http://schemas.openxmlformats.org/drawingml/2006/table">
            <a:tbl>
              <a:tblPr/>
              <a:tblGrid>
                <a:gridCol w="1136650">
                  <a:extLst>
                    <a:ext uri="{9D8B030D-6E8A-4147-A177-3AD203B41FA5}">
                      <a16:colId xmlns:a16="http://schemas.microsoft.com/office/drawing/2014/main" val="1555221295"/>
                    </a:ext>
                  </a:extLst>
                </a:gridCol>
                <a:gridCol w="698500">
                  <a:extLst>
                    <a:ext uri="{9D8B030D-6E8A-4147-A177-3AD203B41FA5}">
                      <a16:colId xmlns:a16="http://schemas.microsoft.com/office/drawing/2014/main" val="1803265420"/>
                    </a:ext>
                  </a:extLst>
                </a:gridCol>
                <a:gridCol w="1082675">
                  <a:extLst>
                    <a:ext uri="{9D8B030D-6E8A-4147-A177-3AD203B41FA5}">
                      <a16:colId xmlns:a16="http://schemas.microsoft.com/office/drawing/2014/main" val="2123346282"/>
                    </a:ext>
                  </a:extLst>
                </a:gridCol>
                <a:gridCol w="1960562">
                  <a:extLst>
                    <a:ext uri="{9D8B030D-6E8A-4147-A177-3AD203B41FA5}">
                      <a16:colId xmlns:a16="http://schemas.microsoft.com/office/drawing/2014/main" val="1776268199"/>
                    </a:ext>
                  </a:extLst>
                </a:gridCol>
                <a:gridCol w="954088">
                  <a:extLst>
                    <a:ext uri="{9D8B030D-6E8A-4147-A177-3AD203B41FA5}">
                      <a16:colId xmlns:a16="http://schemas.microsoft.com/office/drawing/2014/main" val="769906550"/>
                    </a:ext>
                  </a:extLst>
                </a:gridCol>
                <a:gridCol w="952500">
                  <a:extLst>
                    <a:ext uri="{9D8B030D-6E8A-4147-A177-3AD203B41FA5}">
                      <a16:colId xmlns:a16="http://schemas.microsoft.com/office/drawing/2014/main" val="592507755"/>
                    </a:ext>
                  </a:extLst>
                </a:gridCol>
                <a:gridCol w="920750">
                  <a:extLst>
                    <a:ext uri="{9D8B030D-6E8A-4147-A177-3AD203B41FA5}">
                      <a16:colId xmlns:a16="http://schemas.microsoft.com/office/drawing/2014/main" val="2241514042"/>
                    </a:ext>
                  </a:extLst>
                </a:gridCol>
              </a:tblGrid>
              <a:tr h="420688">
                <a:tc gridSpan="4">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413"/>
                        </a:lnSpc>
                        <a:spcBef>
                          <a:spcPct val="0"/>
                        </a:spcBef>
                        <a:spcAft>
                          <a:spcPct val="0"/>
                        </a:spcAft>
                        <a:buClrTx/>
                        <a:buSzTx/>
                        <a:buFontTx/>
                        <a:buNone/>
                        <a:tabLst/>
                      </a:pPr>
                      <a:r>
                        <a:rPr kumimoji="0" lang="en-US" altLang="en-US" sz="1200" b="1" i="0" u="none" strike="noStrike" cap="none" normalizeH="0" baseline="0" dirty="0" err="1">
                          <a:ln>
                            <a:noFill/>
                          </a:ln>
                          <a:solidFill>
                            <a:schemeClr val="bg1"/>
                          </a:solidFill>
                          <a:effectLst/>
                          <a:latin typeface="Calibri" panose="020F0502020204030204" pitchFamily="34" charset="0"/>
                          <a:ea typeface="ヒラギノ角ゴ Pro W3" pitchFamily="2" charset="-128"/>
                        </a:rPr>
                        <a:t>Hedef</a:t>
                      </a:r>
                      <a:r>
                        <a:rPr kumimoji="0" lang="en-US" altLang="en-US" sz="1200" b="1" i="0" u="none" strike="noStrike" cap="none" normalizeH="0" baseline="0" dirty="0">
                          <a:ln>
                            <a:noFill/>
                          </a:ln>
                          <a:solidFill>
                            <a:schemeClr val="bg1"/>
                          </a:solidFill>
                          <a:effectLst/>
                          <a:latin typeface="Calibri" panose="020F0502020204030204" pitchFamily="34" charset="0"/>
                          <a:ea typeface="ヒラギノ角ゴ Pro W3" pitchFamily="2" charset="-128"/>
                        </a:rPr>
                        <a:t> </a:t>
                      </a:r>
                      <a:r>
                        <a:rPr kumimoji="0" lang="tr-TR" altLang="en-US" sz="1200" b="1" i="0" u="none" strike="noStrike" cap="none" normalizeH="0" baseline="0" dirty="0">
                          <a:ln>
                            <a:noFill/>
                          </a:ln>
                          <a:solidFill>
                            <a:schemeClr val="bg1"/>
                          </a:solidFill>
                          <a:effectLst/>
                          <a:latin typeface="Calibri" panose="020F0502020204030204" pitchFamily="34" charset="0"/>
                          <a:ea typeface="ヒラギノ角ゴ Pro W3" pitchFamily="2" charset="-128"/>
                        </a:rPr>
                        <a:t>A</a:t>
                      </a:r>
                      <a:r>
                        <a:rPr kumimoji="0" lang="en-US" altLang="en-US" sz="1200" b="1" i="0" u="none" strike="noStrike" cap="none" normalizeH="0" baseline="0" dirty="0" err="1">
                          <a:ln>
                            <a:noFill/>
                          </a:ln>
                          <a:solidFill>
                            <a:schemeClr val="bg1"/>
                          </a:solidFill>
                          <a:effectLst/>
                          <a:latin typeface="Calibri" panose="020F0502020204030204" pitchFamily="34" charset="0"/>
                          <a:ea typeface="ヒラギノ角ゴ Pro W3" pitchFamily="2" charset="-128"/>
                        </a:rPr>
                        <a:t>lanlar</a:t>
                      </a:r>
                      <a:endParaRPr kumimoji="0" lang="en-US" altLang="en-US" sz="1200" b="1" i="0" u="none" strike="noStrike" cap="none" normalizeH="0" baseline="0" dirty="0">
                        <a:ln>
                          <a:noFill/>
                        </a:ln>
                        <a:solidFill>
                          <a:schemeClr val="bg1"/>
                        </a:solidFill>
                        <a:effectLst/>
                        <a:latin typeface="Calibri" panose="020F0502020204030204" pitchFamily="34" charset="0"/>
                        <a:ea typeface="ヒラギノ角ゴ Pro W3" pitchFamily="2" charset="-128"/>
                      </a:endParaRPr>
                    </a:p>
                  </a:txBody>
                  <a:tcPr marL="135000" marR="13652" marT="0" marB="0" anchor="ctr" horzOverflow="overflow">
                    <a:lnL>
                      <a:noFill/>
                    </a:lnL>
                    <a:lnR w="12700" cap="flat" cmpd="sng" algn="ctr">
                      <a:solidFill>
                        <a:schemeClr val="bg1"/>
                      </a:solidFill>
                      <a:prstDash val="solid"/>
                      <a:round/>
                      <a:headEnd type="none" w="med" len="med"/>
                      <a:tailEnd type="none" w="med" len="med"/>
                    </a:lnR>
                    <a:lnT>
                      <a:noFill/>
                    </a:lnT>
                    <a:lnB w="3175" cap="flat" cmpd="sng" algn="ctr">
                      <a:solidFill>
                        <a:srgbClr val="404040"/>
                      </a:solidFill>
                      <a:prstDash val="solid"/>
                      <a:round/>
                      <a:headEnd type="none" w="med" len="med"/>
                      <a:tailEnd type="none" w="med" len="med"/>
                    </a:lnB>
                    <a:lnTlToBr>
                      <a:noFill/>
                    </a:lnTlToBr>
                    <a:lnBlToTr>
                      <a:noFill/>
                    </a:lnBlToTr>
                    <a:solidFill>
                      <a:srgbClr val="EC8537"/>
                    </a:solidFill>
                  </a:tcPr>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ts val="1413"/>
                        </a:lnSpc>
                        <a:spcBef>
                          <a:spcPct val="0"/>
                        </a:spcBef>
                        <a:spcAft>
                          <a:spcPct val="0"/>
                        </a:spcAft>
                        <a:buClrTx/>
                        <a:buSzTx/>
                        <a:buFontTx/>
                        <a:buNone/>
                        <a:tabLst/>
                      </a:pP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Başlangıç</a:t>
                      </a:r>
                    </a:p>
                    <a:p>
                      <a:pPr marL="0" marR="0" lvl="0" indent="0" algn="ctr" defTabSz="914400" rtl="0" eaLnBrk="1" fontAlgn="base" latinLnBrk="0" hangingPunct="1">
                        <a:lnSpc>
                          <a:spcPts val="1413"/>
                        </a:lnSpc>
                        <a:spcBef>
                          <a:spcPct val="0"/>
                        </a:spcBef>
                        <a:spcAft>
                          <a:spcPct val="0"/>
                        </a:spcAft>
                        <a:buClrTx/>
                        <a:buSzTx/>
                        <a:buFontTx/>
                        <a:buNone/>
                        <a:tabLst/>
                      </a:pP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2015</a:t>
                      </a:r>
                    </a:p>
                  </a:txBody>
                  <a:tcPr marL="13652" marR="1365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w="3175" cap="flat" cmpd="sng" algn="ctr">
                      <a:solidFill>
                        <a:srgbClr val="404040"/>
                      </a:solidFill>
                      <a:prstDash val="solid"/>
                      <a:round/>
                      <a:headEnd type="none" w="med" len="med"/>
                      <a:tailEnd type="none" w="med" len="med"/>
                    </a:lnB>
                    <a:lnTlToBr>
                      <a:noFill/>
                    </a:lnTlToBr>
                    <a:lnBlToTr>
                      <a:noFill/>
                    </a:lnBlToTr>
                    <a:solidFill>
                      <a:srgbClr val="EC8537"/>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ts val="1413"/>
                        </a:lnSpc>
                        <a:spcBef>
                          <a:spcPct val="0"/>
                        </a:spcBef>
                        <a:spcAft>
                          <a:spcPct val="0"/>
                        </a:spcAft>
                        <a:buClrTx/>
                        <a:buSzTx/>
                        <a:buFontTx/>
                        <a:buNone/>
                        <a:tabLst/>
                      </a:pP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2020 </a:t>
                      </a:r>
                      <a:b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b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hedefi</a:t>
                      </a:r>
                    </a:p>
                  </a:txBody>
                  <a:tcPr marL="13652" marR="13652"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a:noFill/>
                    </a:lnT>
                    <a:lnB w="3175" cap="flat" cmpd="sng" algn="ctr">
                      <a:solidFill>
                        <a:srgbClr val="404040"/>
                      </a:solidFill>
                      <a:prstDash val="solid"/>
                      <a:round/>
                      <a:headEnd type="none" w="med" len="med"/>
                      <a:tailEnd type="none" w="med" len="med"/>
                    </a:lnB>
                    <a:lnTlToBr>
                      <a:noFill/>
                    </a:lnTlToBr>
                    <a:lnBlToTr>
                      <a:noFill/>
                    </a:lnBlToTr>
                    <a:solidFill>
                      <a:srgbClr val="EC8537"/>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ts val="1413"/>
                        </a:lnSpc>
                        <a:spcBef>
                          <a:spcPct val="0"/>
                        </a:spcBef>
                        <a:spcAft>
                          <a:spcPct val="0"/>
                        </a:spcAft>
                        <a:buClrTx/>
                        <a:buSzTx/>
                        <a:buFontTx/>
                        <a:buNone/>
                        <a:tabLst/>
                      </a:pP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2030 </a:t>
                      </a:r>
                      <a:b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br>
                      <a:r>
                        <a:rPr kumimoji="0" lang="en-US" altLang="en-US" sz="1200" b="1" i="0" u="none" strike="noStrike" cap="none" normalizeH="0" baseline="0">
                          <a:ln>
                            <a:noFill/>
                          </a:ln>
                          <a:solidFill>
                            <a:schemeClr val="bg1"/>
                          </a:solidFill>
                          <a:effectLst/>
                          <a:latin typeface="Calibri" panose="020F0502020204030204" pitchFamily="34" charset="0"/>
                          <a:ea typeface="ヒラギノ角ゴ Pro W3" pitchFamily="2" charset="-128"/>
                        </a:rPr>
                        <a:t>hedefi</a:t>
                      </a:r>
                    </a:p>
                  </a:txBody>
                  <a:tcPr marL="13652" marR="13652" marT="0" marB="0" anchor="ctr" horzOverflow="overflow">
                    <a:lnL w="12700" cap="flat" cmpd="sng" algn="ctr">
                      <a:solidFill>
                        <a:schemeClr val="bg1"/>
                      </a:solidFill>
                      <a:prstDash val="solid"/>
                      <a:round/>
                      <a:headEnd type="none" w="med" len="med"/>
                      <a:tailEnd type="none" w="med" len="med"/>
                    </a:lnL>
                    <a:lnR>
                      <a:noFill/>
                    </a:lnR>
                    <a:lnT>
                      <a:noFill/>
                    </a:lnT>
                    <a:lnB w="3175" cap="flat" cmpd="sng" algn="ctr">
                      <a:solidFill>
                        <a:srgbClr val="404040"/>
                      </a:solidFill>
                      <a:prstDash val="solid"/>
                      <a:round/>
                      <a:headEnd type="none" w="med" len="med"/>
                      <a:tailEnd type="none" w="med" len="med"/>
                    </a:lnB>
                    <a:lnTlToBr>
                      <a:noFill/>
                    </a:lnTlToBr>
                    <a:lnBlToTr>
                      <a:noFill/>
                    </a:lnBlToTr>
                    <a:solidFill>
                      <a:srgbClr val="EC8537"/>
                    </a:solidFill>
                  </a:tcPr>
                </a:tc>
                <a:extLst>
                  <a:ext uri="{0D108BD9-81ED-4DB2-BD59-A6C34878D82A}">
                    <a16:rowId xmlns:a16="http://schemas.microsoft.com/office/drawing/2014/main" val="3113893288"/>
                  </a:ext>
                </a:extLst>
              </a:tr>
              <a:tr h="404813">
                <a:tc rowSpan="7">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Hizmet </a:t>
                      </a:r>
                      <a:b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br>
                      <a:r>
                        <a:rPr kumimoji="0" lang="tr-TR"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K</a:t>
                      </a:r>
                      <a: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apsamı</a:t>
                      </a:r>
                    </a:p>
                  </a:txBody>
                  <a:tcPr marL="135000"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rgbClr val="EC8537">
                        <a:alpha val="20000"/>
                      </a:srgbClr>
                    </a:solidFill>
                  </a:tcPr>
                </a:tc>
                <a:tc rowSpan="5">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Önleme</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gridSpan="2">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sym typeface="Wingdings 2" panose="05020102010507070707" pitchFamily="18" charset="2"/>
                        </a:rPr>
                        <a:t> </a:t>
                      </a: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Bebekler için üç doz hepatit B aşısı </a:t>
                      </a:r>
                      <a:b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b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(kapsama oranı)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%82</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3616838537"/>
                  </a:ext>
                </a:extLst>
              </a:tr>
              <a:tr h="539750">
                <a:tc vMerge="1">
                  <a:txBody>
                    <a:bodyPr/>
                    <a:lstStyle/>
                    <a:p>
                      <a:endParaRPr lang="en-US"/>
                    </a:p>
                  </a:txBody>
                  <a:tcPr/>
                </a:tc>
                <a:tc vMerge="1">
                  <a:txBody>
                    <a:bodyPr/>
                    <a:lstStyle/>
                    <a:p>
                      <a:endParaRPr lang="en-US"/>
                    </a:p>
                  </a:txBody>
                  <a:tcPr/>
                </a:tc>
                <a:tc gridSpan="2">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sym typeface="Wingdings 2" panose="05020102010507070707" pitchFamily="18" charset="2"/>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HBV'nin</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anneden</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çocuğa</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geçmesini</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önlemek</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için</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doğum</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sırasında</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uygulanan</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hepatit</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B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dozu</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veya</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diğer</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yaklaşımlar</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kapsama</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oranı</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%38</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%50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1760199202"/>
                  </a:ext>
                </a:extLst>
              </a:tr>
              <a:tr h="506413">
                <a:tc vMerge="1">
                  <a:txBody>
                    <a:bodyPr/>
                    <a:lstStyle/>
                    <a:p>
                      <a:endParaRPr lang="en-US"/>
                    </a:p>
                  </a:txBody>
                  <a:tcPr/>
                </a:tc>
                <a:tc vMerge="1">
                  <a:txBody>
                    <a:bodyPr/>
                    <a:lstStyle/>
                    <a:p>
                      <a:endParaRPr lang="en-US"/>
                    </a:p>
                  </a:txBody>
                  <a:tcPr/>
                </a:tc>
                <a:tc rowSpan="2">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sym typeface="Wingdings 2" panose="05020102010507070707" pitchFamily="18" charset="2"/>
                        </a:rPr>
                        <a:t></a:t>
                      </a: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 Kan</a:t>
                      </a:r>
                    </a:p>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ve enjeksiyon güvenliliği (kapsama oranı)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Kan güvenliliği: Kalite güvencesiyle taranan bağışlar</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%89</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%95</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%100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4128659287"/>
                  </a:ext>
                </a:extLst>
              </a:tr>
              <a:tr h="42386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Enjeksiyon güvenliliği: Özel cihazların kullanımı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%5</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%50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1881417507"/>
                  </a:ext>
                </a:extLst>
              </a:tr>
              <a:tr h="520700">
                <a:tc vMerge="1">
                  <a:txBody>
                    <a:bodyPr/>
                    <a:lstStyle/>
                    <a:p>
                      <a:endParaRPr lang="en-US"/>
                    </a:p>
                  </a:txBody>
                  <a:tcPr/>
                </a:tc>
                <a:tc vMerge="1">
                  <a:txBody>
                    <a:bodyPr/>
                    <a:lstStyle/>
                    <a:p>
                      <a:endParaRPr lang="en-US"/>
                    </a:p>
                  </a:txBody>
                  <a:tcPr/>
                </a:tc>
                <a:tc gridSpan="2">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sym typeface="Wingdings 2" panose="05020102010507070707" pitchFamily="18" charset="2"/>
                        </a:rPr>
                        <a:t></a:t>
                      </a: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 Zararın azaltılması [damar içi madde bağımlılarında (PWID) yılda kişi başına dağıtılan steril şırınga/iğne seti]</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20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200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300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731998595"/>
                  </a:ext>
                </a:extLst>
              </a:tr>
              <a:tr h="192088">
                <a:tc vMerge="1">
                  <a:txBody>
                    <a:bodyPr/>
                    <a:lstStyle/>
                    <a:p>
                      <a:endParaRPr lang="en-US"/>
                    </a:p>
                  </a:txBody>
                  <a:tcPr/>
                </a:tc>
                <a:tc gridSpan="3">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sym typeface="Wingdings 2" panose="05020102010507070707" pitchFamily="18" charset="2"/>
                        </a:rPr>
                        <a:t></a:t>
                      </a: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 Tedavi  HBV ve HCV tanısı (kapsama oranı)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&lt;%5</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%30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1681279095"/>
                  </a:ext>
                </a:extLst>
              </a:tr>
              <a:tr h="606425">
                <a:tc vMerge="1">
                  <a:txBody>
                    <a:bodyPr/>
                    <a:lstStyle/>
                    <a:p>
                      <a:endParaRPr lang="en-US"/>
                    </a:p>
                  </a:txBody>
                  <a:tcPr/>
                </a:tc>
                <a:tc gridSpan="3">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 </a:t>
                      </a:r>
                    </a:p>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5b. HBV ve HCV tedavisi (kapsama oranı)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&lt;%1</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ts val="1325"/>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5 milyon (HBV)</a:t>
                      </a:r>
                    </a:p>
                    <a:p>
                      <a:pPr marL="0" marR="0" lvl="0" indent="0" algn="ctr" defTabSz="914400" rtl="0" eaLnBrk="1" fontAlgn="base" latinLnBrk="0" hangingPunct="1">
                        <a:lnSpc>
                          <a:spcPts val="1325"/>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3 milyon (HCV)</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ts val="13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%80 </a:t>
                      </a:r>
                      <a:b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b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uygun tedavi edildi</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2051946632"/>
                  </a:ext>
                </a:extLst>
              </a:tr>
              <a:tr h="371475">
                <a:tc rowSpan="2">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ts val="1300"/>
                        </a:lnSpc>
                        <a:spcBef>
                          <a:spcPct val="0"/>
                        </a:spcBef>
                        <a:spcAft>
                          <a:spcPct val="0"/>
                        </a:spcAft>
                        <a:buClrTx/>
                        <a:buSzTx/>
                        <a:buFontTx/>
                        <a:buNone/>
                        <a:tabLst/>
                      </a:pPr>
                      <a: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Eliminasyona </a:t>
                      </a:r>
                      <a:b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br>
                      <a: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Yol Açan </a:t>
                      </a:r>
                      <a:b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br>
                      <a:r>
                        <a:rPr kumimoji="0" lang="en-US" altLang="en-US" sz="1200" b="1" i="0" u="none" strike="noStrike" cap="none" normalizeH="0" baseline="0">
                          <a:ln>
                            <a:noFill/>
                          </a:ln>
                          <a:solidFill>
                            <a:srgbClr val="404040"/>
                          </a:solidFill>
                          <a:effectLst/>
                          <a:latin typeface="Calibri" panose="020F0502020204030204" pitchFamily="34" charset="0"/>
                          <a:ea typeface="ヒラギノ角ゴ Pro W3" pitchFamily="2" charset="-128"/>
                        </a:rPr>
                        <a:t>Etki</a:t>
                      </a:r>
                    </a:p>
                  </a:txBody>
                  <a:tcPr marL="135000"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rgbClr val="EC8537">
                        <a:alpha val="20000"/>
                      </a:srgbClr>
                    </a:solidFill>
                  </a:tcPr>
                </a:tc>
                <a:tc gridSpan="3">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Kronik HBV ve HCV enfeksiyonu insidansı</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6-10 milyon</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%30</a:t>
                      </a:r>
                    </a:p>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azalma</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%90</a:t>
                      </a:r>
                    </a:p>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azalma</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684682029"/>
                  </a:ext>
                </a:extLst>
              </a:tr>
              <a:tr h="395288">
                <a:tc vMerge="1">
                  <a:txBody>
                    <a:bodyPr/>
                    <a:lstStyle/>
                    <a:p>
                      <a:endParaRPr lang="en-US"/>
                    </a:p>
                  </a:txBody>
                  <a:tcPr/>
                </a:tc>
                <a:tc gridSpan="3">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l"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Kronik</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HBV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ve</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HCV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enfeksiyonlarına</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bağlı</a:t>
                      </a: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 </a:t>
                      </a: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mortalite</a:t>
                      </a:r>
                      <a:endPar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endParaRP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hMerge="1">
                  <a:txBody>
                    <a:bodyPr/>
                    <a:lstStyle/>
                    <a:p>
                      <a:endParaRPr lang="en-US"/>
                    </a:p>
                  </a:txBody>
                  <a:tcPr/>
                </a:tc>
                <a:tc hMerge="1">
                  <a:txBody>
                    <a:bodyPr/>
                    <a:lstStyle/>
                    <a:p>
                      <a:endParaRPr lang="en-US"/>
                    </a:p>
                  </a:txBody>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1.46 milyon</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%10</a:t>
                      </a:r>
                    </a:p>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a:ln>
                            <a:noFill/>
                          </a:ln>
                          <a:solidFill>
                            <a:srgbClr val="404040"/>
                          </a:solidFill>
                          <a:effectLst/>
                          <a:latin typeface="Calibri" panose="020F0502020204030204" pitchFamily="34" charset="0"/>
                          <a:ea typeface="ヒラギノ角ゴ Pro W3" pitchFamily="2" charset="-128"/>
                        </a:rPr>
                        <a:t>azalma</a:t>
                      </a: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tc>
                  <a: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rPr>
                        <a:t>%65</a:t>
                      </a:r>
                    </a:p>
                    <a:p>
                      <a:pPr marL="0" marR="0" lvl="0" indent="0" algn="ctr" defTabSz="914400" rtl="0" eaLnBrk="1" fontAlgn="base" latinLnBrk="0" hangingPunct="1">
                        <a:lnSpc>
                          <a:spcPct val="107000"/>
                        </a:lnSpc>
                        <a:spcBef>
                          <a:spcPct val="0"/>
                        </a:spcBef>
                        <a:spcAft>
                          <a:spcPct val="0"/>
                        </a:spcAft>
                        <a:buClrTx/>
                        <a:buSzTx/>
                        <a:buFontTx/>
                        <a:buNone/>
                        <a:tabLst/>
                      </a:pPr>
                      <a:r>
                        <a:rPr kumimoji="0" lang="en-US" altLang="en-US" sz="1000" b="0" i="0" u="none" strike="noStrike" cap="none" normalizeH="0" baseline="0" dirty="0" err="1">
                          <a:ln>
                            <a:noFill/>
                          </a:ln>
                          <a:solidFill>
                            <a:srgbClr val="404040"/>
                          </a:solidFill>
                          <a:effectLst/>
                          <a:latin typeface="Calibri" panose="020F0502020204030204" pitchFamily="34" charset="0"/>
                          <a:ea typeface="ヒラギノ角ゴ Pro W3" pitchFamily="2" charset="-128"/>
                        </a:rPr>
                        <a:t>azalma</a:t>
                      </a:r>
                      <a:endParaRPr kumimoji="0" lang="en-US" altLang="en-US" sz="1000" b="0" i="0" u="none" strike="noStrike" cap="none" normalizeH="0" baseline="0" dirty="0">
                        <a:ln>
                          <a:noFill/>
                        </a:ln>
                        <a:solidFill>
                          <a:srgbClr val="404040"/>
                        </a:solidFill>
                        <a:effectLst/>
                        <a:latin typeface="Calibri" panose="020F0502020204030204" pitchFamily="34" charset="0"/>
                        <a:ea typeface="ヒラギノ角ゴ Pro W3" pitchFamily="2" charset="-128"/>
                      </a:endParaRPr>
                    </a:p>
                  </a:txBody>
                  <a:tcPr marL="13652" marR="13652" marT="0" marB="0" anchor="ctr" horzOverflow="overflow">
                    <a:lnL w="3175" cap="flat" cmpd="sng" algn="ctr">
                      <a:solidFill>
                        <a:srgbClr val="404040"/>
                      </a:solidFill>
                      <a:prstDash val="solid"/>
                      <a:round/>
                      <a:headEnd type="none" w="med" len="med"/>
                      <a:tailEnd type="none" w="med" len="med"/>
                    </a:lnL>
                    <a:lnR w="3175" cap="flat" cmpd="sng" algn="ctr">
                      <a:solidFill>
                        <a:srgbClr val="404040"/>
                      </a:solidFill>
                      <a:prstDash val="solid"/>
                      <a:round/>
                      <a:headEnd type="none" w="med" len="med"/>
                      <a:tailEnd type="none" w="med" len="med"/>
                    </a:lnR>
                    <a:lnT w="3175" cap="flat" cmpd="sng" algn="ctr">
                      <a:solidFill>
                        <a:srgbClr val="404040"/>
                      </a:solidFill>
                      <a:prstDash val="solid"/>
                      <a:round/>
                      <a:headEnd type="none" w="med" len="med"/>
                      <a:tailEnd type="none" w="med" len="med"/>
                    </a:lnT>
                    <a:lnB w="3175" cap="flat" cmpd="sng" algn="ctr">
                      <a:solidFill>
                        <a:srgbClr val="404040"/>
                      </a:solidFill>
                      <a:prstDash val="solid"/>
                      <a:round/>
                      <a:headEnd type="none" w="med" len="med"/>
                      <a:tailEnd type="none" w="med" len="med"/>
                    </a:lnB>
                    <a:lnTlToBr>
                      <a:noFill/>
                    </a:lnTlToBr>
                    <a:lnBlToTr>
                      <a:noFill/>
                    </a:lnBlToTr>
                    <a:solidFill>
                      <a:schemeClr val="bg1">
                        <a:alpha val="50195"/>
                      </a:schemeClr>
                    </a:solidFill>
                  </a:tcPr>
                </a:tc>
                <a:extLst>
                  <a:ext uri="{0D108BD9-81ED-4DB2-BD59-A6C34878D82A}">
                    <a16:rowId xmlns:a16="http://schemas.microsoft.com/office/drawing/2014/main" val="237510258"/>
                  </a:ext>
                </a:extLst>
              </a:tr>
            </a:tbl>
          </a:graphicData>
        </a:graphic>
      </p:graphicFrame>
      <p:sp>
        <p:nvSpPr>
          <p:cNvPr id="18502" name="Text Placeholder 8">
            <a:extLst>
              <a:ext uri="{FF2B5EF4-FFF2-40B4-BE49-F238E27FC236}">
                <a16:creationId xmlns:a16="http://schemas.microsoft.com/office/drawing/2014/main" id="{C53C1712-D599-42E1-8CCD-D8F7A53C05FE}"/>
              </a:ext>
            </a:extLst>
          </p:cNvPr>
          <p:cNvSpPr txBox="1">
            <a:spLocks/>
          </p:cNvSpPr>
          <p:nvPr/>
        </p:nvSpPr>
        <p:spPr bwMode="auto">
          <a:xfrm>
            <a:off x="2855914" y="6532564"/>
            <a:ext cx="5508625"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lnSpc>
                <a:spcPct val="90000"/>
              </a:lnSpc>
              <a:spcBef>
                <a:spcPts val="1200"/>
              </a:spcBef>
              <a:buClr>
                <a:srgbClr val="C4BD97"/>
              </a:buClr>
              <a:buSzPct val="90000"/>
            </a:pPr>
            <a:r>
              <a:rPr lang="en-GB" altLang="en-US" sz="900">
                <a:solidFill>
                  <a:srgbClr val="7F7F7F"/>
                </a:solidFill>
                <a:latin typeface="Calibri" panose="020F0502020204030204" pitchFamily="34" charset="0"/>
              </a:rPr>
              <a:t>WHO. Combating Hepatitis B and C to Reach Elimination by 2030. Available at:</a:t>
            </a:r>
            <a:r>
              <a:rPr lang="tr-TR" altLang="en-US" sz="900">
                <a:solidFill>
                  <a:srgbClr val="7F7F7F"/>
                </a:solidFill>
                <a:latin typeface="Calibri" panose="020F0502020204030204" pitchFamily="34" charset="0"/>
              </a:rPr>
              <a:t> </a:t>
            </a:r>
            <a:r>
              <a:rPr lang="en-GB" altLang="en-US" sz="900">
                <a:solidFill>
                  <a:srgbClr val="7F7F7F"/>
                </a:solidFill>
                <a:latin typeface="Calibri" panose="020F0502020204030204" pitchFamily="34" charset="0"/>
              </a:rPr>
              <a:t>http://apps.who.int/iris/bitstream/10665/206453/1/WHO_HIV_2016.04_eng.pdf?ua=1 (</a:t>
            </a:r>
            <a:r>
              <a:rPr lang="tr-TR" altLang="en-US" sz="900">
                <a:solidFill>
                  <a:srgbClr val="7F7F7F"/>
                </a:solidFill>
                <a:latin typeface="Calibri" panose="020F0502020204030204" pitchFamily="34" charset="0"/>
              </a:rPr>
              <a:t>erişim tarihi</a:t>
            </a:r>
            <a:r>
              <a:rPr lang="en-GB" altLang="en-US" sz="900">
                <a:solidFill>
                  <a:srgbClr val="7F7F7F"/>
                </a:solidFill>
                <a:latin typeface="Calibri" panose="020F0502020204030204" pitchFamily="34" charset="0"/>
              </a:rPr>
              <a:t> </a:t>
            </a:r>
            <a:r>
              <a:rPr lang="tr-TR" altLang="en-US" sz="900">
                <a:solidFill>
                  <a:srgbClr val="7F7F7F"/>
                </a:solidFill>
                <a:latin typeface="Calibri" panose="020F0502020204030204" pitchFamily="34" charset="0"/>
              </a:rPr>
              <a:t>Nisan</a:t>
            </a:r>
            <a:r>
              <a:rPr lang="en-GB" altLang="en-US" sz="900">
                <a:solidFill>
                  <a:srgbClr val="7F7F7F"/>
                </a:solidFill>
                <a:latin typeface="Calibri" panose="020F0502020204030204" pitchFamily="34" charset="0"/>
              </a:rPr>
              <a:t> 2018)</a:t>
            </a:r>
          </a:p>
        </p:txBody>
      </p:sp>
      <p:sp>
        <p:nvSpPr>
          <p:cNvPr id="2" name="Rounded Rectangle 1">
            <a:extLst>
              <a:ext uri="{FF2B5EF4-FFF2-40B4-BE49-F238E27FC236}">
                <a16:creationId xmlns:a16="http://schemas.microsoft.com/office/drawing/2014/main" id="{66A9EE7C-175E-44B6-B897-8FD2F9CA22E7}"/>
              </a:ext>
            </a:extLst>
          </p:cNvPr>
          <p:cNvSpPr>
            <a:spLocks noChangeArrowheads="1"/>
          </p:cNvSpPr>
          <p:nvPr/>
        </p:nvSpPr>
        <p:spPr bwMode="auto">
          <a:xfrm>
            <a:off x="8932863" y="2644777"/>
            <a:ext cx="635000" cy="3887787"/>
          </a:xfrm>
          <a:prstGeom prst="roundRect">
            <a:avLst>
              <a:gd name="adj" fmla="val 16667"/>
            </a:avLst>
          </a:prstGeom>
          <a:noFill/>
          <a:ln w="38100">
            <a:solidFill>
              <a:srgbClr val="FF0000"/>
            </a:solidFill>
            <a:round/>
            <a:headEnd/>
            <a:tailEnd/>
          </a:ln>
          <a:effectLst>
            <a:outerShdw blurRad="40000" dist="23000" dir="5400000" rotWithShape="0">
              <a:srgbClr val="808080">
                <a:alpha val="34999"/>
              </a:srgbClr>
            </a:outerShdw>
          </a:effectLst>
          <a:extLst>
            <a:ext uri="{909E8E84-426E-40DD-AFC4-6F175D3DCCD1}">
              <a14:hiddenFill xmlns:a14="http://schemas.microsoft.com/office/drawing/2010/main">
                <a:solidFill>
                  <a:srgbClr val="FFFFFF"/>
                </a:solidFill>
              </a14:hiddenFill>
            </a:ext>
          </a:extLst>
        </p:spPr>
        <p:txBody>
          <a:bodyPr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defTabSz="4572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ctr" eaLnBrk="1" hangingPunct="1"/>
            <a:endParaRPr lang="en-US" altLang="en-US" sz="1800">
              <a:solidFill>
                <a:srgbClr val="FFFFFF"/>
              </a:solidFill>
              <a:latin typeface="Calibri" panose="020F0502020204030204" pitchFamily="34" charset="0"/>
            </a:endParaRPr>
          </a:p>
        </p:txBody>
      </p:sp>
      <p:sp>
        <p:nvSpPr>
          <p:cNvPr id="8" name="7 Altbilgi Yer Tutucusu"/>
          <p:cNvSpPr>
            <a:spLocks noGrp="1"/>
          </p:cNvSpPr>
          <p:nvPr>
            <p:ph type="ftr" sz="quarter" idx="11"/>
          </p:nvPr>
        </p:nvSpPr>
        <p:spPr/>
        <p:txBody>
          <a:bodyPr/>
          <a:lstStyle/>
          <a:p>
            <a:r>
              <a:rPr lang="fi-FI"/>
              <a:t>ERİŞKİN AŞILAMASI PROF DR SELMA TOSUN </a:t>
            </a:r>
            <a:endParaRPr lang="tr-TR"/>
          </a:p>
        </p:txBody>
      </p:sp>
      <p:sp>
        <p:nvSpPr>
          <p:cNvPr id="3" name="Slayt Numarası Yer Tutucusu 2">
            <a:extLst>
              <a:ext uri="{FF2B5EF4-FFF2-40B4-BE49-F238E27FC236}">
                <a16:creationId xmlns:a16="http://schemas.microsoft.com/office/drawing/2014/main" id="{D4B80659-53F0-453C-B8C4-C2DD4D352D0E}"/>
              </a:ext>
            </a:extLst>
          </p:cNvPr>
          <p:cNvSpPr>
            <a:spLocks noGrp="1"/>
          </p:cNvSpPr>
          <p:nvPr>
            <p:ph type="sldNum" sz="quarter" idx="12"/>
          </p:nvPr>
        </p:nvSpPr>
        <p:spPr/>
        <p:txBody>
          <a:bodyPr/>
          <a:lstStyle/>
          <a:p>
            <a:fld id="{CF78BDE2-B98C-4320-A0E3-5E3E596CE5CC}" type="slidenum">
              <a:rPr lang="tr-TR" smtClean="0"/>
              <a:t>36</a:t>
            </a:fld>
            <a:endParaRPr lang="tr-T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br>
              <a:rPr lang="tr-TR" altLang="en-US" sz="3600" b="1" dirty="0">
                <a:solidFill>
                  <a:srgbClr val="C00000"/>
                </a:solidFill>
                <a:ea typeface="Microsoft YaHei" panose="020B0503020204020204" pitchFamily="34" charset="-122"/>
              </a:rPr>
            </a:br>
            <a:endParaRPr lang="tr-TR" dirty="0"/>
          </a:p>
        </p:txBody>
      </p:sp>
      <p:sp>
        <p:nvSpPr>
          <p:cNvPr id="3" name="2 İçerik Yer Tutucusu"/>
          <p:cNvSpPr>
            <a:spLocks noGrp="1"/>
          </p:cNvSpPr>
          <p:nvPr>
            <p:ph idx="1"/>
          </p:nvPr>
        </p:nvSpPr>
        <p:spPr>
          <a:xfrm>
            <a:off x="1981200" y="908721"/>
            <a:ext cx="8229600" cy="5217443"/>
          </a:xfrm>
        </p:spPr>
        <p:txBody>
          <a:bodyPr>
            <a:normAutofit/>
          </a:bodyPr>
          <a:lstStyle/>
          <a:p>
            <a:pPr>
              <a:buNone/>
            </a:pPr>
            <a:r>
              <a:rPr lang="tr-TR" b="1" dirty="0">
                <a:solidFill>
                  <a:srgbClr val="0070C0"/>
                </a:solidFill>
              </a:rPr>
              <a:t>HAV, HEV: </a:t>
            </a:r>
            <a:r>
              <a:rPr lang="tr-TR" dirty="0" err="1"/>
              <a:t>Fekal</a:t>
            </a:r>
            <a:r>
              <a:rPr lang="tr-TR" dirty="0"/>
              <a:t> oral yolla bulaşır</a:t>
            </a:r>
          </a:p>
          <a:p>
            <a:pPr>
              <a:buNone/>
            </a:pPr>
            <a:r>
              <a:rPr lang="tr-TR" dirty="0"/>
              <a:t>		       </a:t>
            </a:r>
            <a:r>
              <a:rPr lang="tr-TR" dirty="0" err="1"/>
              <a:t>İnkübasyon</a:t>
            </a:r>
            <a:r>
              <a:rPr lang="tr-TR" dirty="0"/>
              <a:t> 15-45 gün</a:t>
            </a:r>
          </a:p>
          <a:p>
            <a:pPr>
              <a:buNone/>
            </a:pPr>
            <a:r>
              <a:rPr lang="tr-TR" dirty="0"/>
              <a:t>		       Kronikleşmez</a:t>
            </a:r>
          </a:p>
          <a:p>
            <a:pPr>
              <a:buNone/>
            </a:pPr>
            <a:r>
              <a:rPr lang="tr-TR" b="1" dirty="0">
                <a:solidFill>
                  <a:srgbClr val="0070C0"/>
                </a:solidFill>
              </a:rPr>
              <a:t>HBV, HCV, HDV: </a:t>
            </a:r>
          </a:p>
          <a:p>
            <a:pPr>
              <a:buNone/>
            </a:pPr>
            <a:r>
              <a:rPr lang="tr-TR" dirty="0"/>
              <a:t>		</a:t>
            </a:r>
            <a:r>
              <a:rPr lang="tr-TR" b="1" dirty="0"/>
              <a:t>        Kan yolu</a:t>
            </a:r>
            <a:r>
              <a:rPr lang="tr-TR" dirty="0"/>
              <a:t>, </a:t>
            </a:r>
          </a:p>
          <a:p>
            <a:pPr>
              <a:buNone/>
            </a:pPr>
            <a:r>
              <a:rPr lang="tr-TR" b="1" dirty="0">
                <a:solidFill>
                  <a:srgbClr val="7030A0"/>
                </a:solidFill>
              </a:rPr>
              <a:t>                  gebeden bebeğe</a:t>
            </a:r>
            <a:r>
              <a:rPr lang="tr-TR" dirty="0"/>
              <a:t>, </a:t>
            </a:r>
          </a:p>
          <a:p>
            <a:pPr>
              <a:buNone/>
            </a:pPr>
            <a:r>
              <a:rPr lang="tr-TR" b="1" dirty="0">
                <a:solidFill>
                  <a:srgbClr val="0070C0"/>
                </a:solidFill>
              </a:rPr>
              <a:t>                  cinsel ilişki</a:t>
            </a:r>
            <a:r>
              <a:rPr lang="tr-TR" dirty="0"/>
              <a:t>,</a:t>
            </a:r>
          </a:p>
          <a:p>
            <a:pPr>
              <a:buNone/>
            </a:pPr>
            <a:r>
              <a:rPr lang="tr-TR" dirty="0"/>
              <a:t>                  </a:t>
            </a:r>
            <a:r>
              <a:rPr lang="tr-TR" b="1" dirty="0" err="1">
                <a:solidFill>
                  <a:srgbClr val="FF0000"/>
                </a:solidFill>
              </a:rPr>
              <a:t>horizontal</a:t>
            </a:r>
            <a:r>
              <a:rPr lang="tr-TR" b="1" dirty="0">
                <a:solidFill>
                  <a:srgbClr val="FF0000"/>
                </a:solidFill>
              </a:rPr>
              <a:t> yol</a:t>
            </a:r>
          </a:p>
          <a:p>
            <a:pPr>
              <a:buNone/>
            </a:pPr>
            <a:r>
              <a:rPr lang="tr-TR" dirty="0"/>
              <a:t>		        </a:t>
            </a:r>
            <a:r>
              <a:rPr lang="tr-TR" dirty="0" err="1"/>
              <a:t>İnkübasyon</a:t>
            </a:r>
            <a:r>
              <a:rPr lang="tr-TR" dirty="0"/>
              <a:t> 20/30 gün- 5-6 ay </a:t>
            </a:r>
          </a:p>
          <a:p>
            <a:pPr>
              <a:buNone/>
            </a:pPr>
            <a:r>
              <a:rPr lang="tr-TR" dirty="0"/>
              <a:t>                   Kronikleşebilir, siroz-HCC gelişebilir.</a:t>
            </a:r>
          </a:p>
        </p:txBody>
      </p:sp>
      <p:sp>
        <p:nvSpPr>
          <p:cNvPr id="4" name="3 Altbilgi Yer Tutucusu"/>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7FC69E4C-D92B-41A5-89F2-75FA59EDED1C}"/>
              </a:ext>
            </a:extLst>
          </p:cNvPr>
          <p:cNvSpPr>
            <a:spLocks noGrp="1"/>
          </p:cNvSpPr>
          <p:nvPr>
            <p:ph type="sldNum" sz="quarter" idx="12"/>
          </p:nvPr>
        </p:nvSpPr>
        <p:spPr/>
        <p:txBody>
          <a:bodyPr/>
          <a:lstStyle/>
          <a:p>
            <a:fld id="{CF78BDE2-B98C-4320-A0E3-5E3E596CE5CC}" type="slidenum">
              <a:rPr lang="tr-TR" smtClean="0"/>
              <a:t>37</a:t>
            </a:fld>
            <a:endParaRPr lang="tr-T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14339" name="Picture 3"/>
          <p:cNvPicPr>
            <a:picLocks noGrp="1" noChangeAspect="1" noChangeArrowheads="1"/>
          </p:cNvPicPr>
          <p:nvPr>
            <p:ph sz="half" idx="2"/>
          </p:nvPr>
        </p:nvPicPr>
        <p:blipFill>
          <a:blip r:embed="rId2"/>
          <a:srcRect/>
          <a:stretch>
            <a:fillRect/>
          </a:stretch>
        </p:blipFill>
        <p:spPr bwMode="auto">
          <a:xfrm>
            <a:off x="6153150" y="1772817"/>
            <a:ext cx="3886200" cy="3700091"/>
          </a:xfrm>
          <a:prstGeom prst="rect">
            <a:avLst/>
          </a:prstGeom>
          <a:noFill/>
          <a:ln w="9525">
            <a:noFill/>
            <a:miter lim="800000"/>
            <a:headEnd/>
            <a:tailEnd/>
          </a:ln>
          <a:effectLst/>
        </p:spPr>
      </p:pic>
      <p:pic>
        <p:nvPicPr>
          <p:cNvPr id="3074" name="Picture 2"/>
          <p:cNvPicPr>
            <a:picLocks noGrp="1" noChangeAspect="1" noChangeArrowheads="1"/>
          </p:cNvPicPr>
          <p:nvPr>
            <p:ph sz="half" idx="1"/>
          </p:nvPr>
        </p:nvPicPr>
        <p:blipFill>
          <a:blip r:embed="rId3"/>
          <a:srcRect/>
          <a:stretch>
            <a:fillRect/>
          </a:stretch>
        </p:blipFill>
        <p:spPr bwMode="auto">
          <a:xfrm>
            <a:off x="1847529" y="1772817"/>
            <a:ext cx="4124647" cy="3700091"/>
          </a:xfrm>
          <a:prstGeom prst="rect">
            <a:avLst/>
          </a:prstGeom>
          <a:noFill/>
          <a:ln w="9525">
            <a:noFill/>
            <a:miter lim="800000"/>
            <a:headEnd/>
            <a:tailEnd/>
          </a:ln>
        </p:spPr>
      </p:pic>
      <p:sp>
        <p:nvSpPr>
          <p:cNvPr id="5" name="4 Altbilgi Yer Tutucusu"/>
          <p:cNvSpPr>
            <a:spLocks noGrp="1"/>
          </p:cNvSpPr>
          <p:nvPr>
            <p:ph type="ftr" sz="quarter" idx="11"/>
          </p:nvPr>
        </p:nvSpPr>
        <p:spPr/>
        <p:txBody>
          <a:bodyPr/>
          <a:lstStyle/>
          <a:p>
            <a:r>
              <a:rPr lang="fi-FI"/>
              <a:t>ERİŞKİN AŞILAMASI PROF DR SELMA TOSUN </a:t>
            </a:r>
            <a:endParaRPr lang="tr-TR"/>
          </a:p>
        </p:txBody>
      </p:sp>
      <p:sp>
        <p:nvSpPr>
          <p:cNvPr id="3" name="Slayt Numarası Yer Tutucusu 2">
            <a:extLst>
              <a:ext uri="{FF2B5EF4-FFF2-40B4-BE49-F238E27FC236}">
                <a16:creationId xmlns:a16="http://schemas.microsoft.com/office/drawing/2014/main" id="{A9E96291-57F9-4719-96C2-FF1944E37800}"/>
              </a:ext>
            </a:extLst>
          </p:cNvPr>
          <p:cNvSpPr>
            <a:spLocks noGrp="1"/>
          </p:cNvSpPr>
          <p:nvPr>
            <p:ph type="sldNum" sz="quarter" idx="12"/>
          </p:nvPr>
        </p:nvSpPr>
        <p:spPr/>
        <p:txBody>
          <a:bodyPr/>
          <a:lstStyle/>
          <a:p>
            <a:fld id="{F55D45E0-3CAE-4F9C-A2DF-42FB8094D0A8}" type="slidenum">
              <a:rPr lang="tr-TR" smtClean="0"/>
              <a:pPr/>
              <a:t>38</a:t>
            </a:fld>
            <a:endParaRPr lang="tr-T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4" name="3 İçerik Yer Tutucusu"/>
          <p:cNvSpPr>
            <a:spLocks noGrp="1"/>
          </p:cNvSpPr>
          <p:nvPr>
            <p:ph sz="half" idx="2"/>
          </p:nvPr>
        </p:nvSpPr>
        <p:spPr/>
        <p:txBody>
          <a:bodyPr/>
          <a:lstStyle/>
          <a:p>
            <a:endParaRPr lang="tr-TR" dirty="0"/>
          </a:p>
        </p:txBody>
      </p:sp>
      <p:pic>
        <p:nvPicPr>
          <p:cNvPr id="15362" name="Picture 2"/>
          <p:cNvPicPr>
            <a:picLocks noGrp="1" noChangeAspect="1" noChangeArrowheads="1"/>
          </p:cNvPicPr>
          <p:nvPr>
            <p:ph sz="half" idx="1"/>
          </p:nvPr>
        </p:nvPicPr>
        <p:blipFill>
          <a:blip r:embed="rId2"/>
          <a:srcRect/>
          <a:stretch>
            <a:fillRect/>
          </a:stretch>
        </p:blipFill>
        <p:spPr bwMode="auto">
          <a:xfrm>
            <a:off x="1894704" y="1173122"/>
            <a:ext cx="4144147" cy="2657475"/>
          </a:xfrm>
          <a:prstGeom prst="rect">
            <a:avLst/>
          </a:prstGeom>
          <a:noFill/>
          <a:ln w="9525">
            <a:noFill/>
            <a:miter lim="800000"/>
            <a:headEnd/>
            <a:tailEnd/>
          </a:ln>
          <a:effectLst/>
        </p:spPr>
      </p:pic>
      <p:pic>
        <p:nvPicPr>
          <p:cNvPr id="15363" name="Picture 3"/>
          <p:cNvPicPr>
            <a:picLocks noChangeAspect="1" noChangeArrowheads="1"/>
          </p:cNvPicPr>
          <p:nvPr/>
        </p:nvPicPr>
        <p:blipFill>
          <a:blip r:embed="rId3"/>
          <a:srcRect/>
          <a:stretch>
            <a:fillRect/>
          </a:stretch>
        </p:blipFill>
        <p:spPr bwMode="auto">
          <a:xfrm>
            <a:off x="6469278" y="2132857"/>
            <a:ext cx="3741523" cy="2870218"/>
          </a:xfrm>
          <a:prstGeom prst="rect">
            <a:avLst/>
          </a:prstGeom>
          <a:noFill/>
          <a:ln w="9525">
            <a:noFill/>
            <a:miter lim="800000"/>
            <a:headEnd/>
            <a:tailEnd/>
          </a:ln>
          <a:effectLst/>
        </p:spPr>
      </p:pic>
      <p:pic>
        <p:nvPicPr>
          <p:cNvPr id="15364" name="Picture 4"/>
          <p:cNvPicPr>
            <a:picLocks noChangeAspect="1" noChangeArrowheads="1"/>
          </p:cNvPicPr>
          <p:nvPr/>
        </p:nvPicPr>
        <p:blipFill>
          <a:blip r:embed="rId4"/>
          <a:srcRect/>
          <a:stretch>
            <a:fillRect/>
          </a:stretch>
        </p:blipFill>
        <p:spPr bwMode="auto">
          <a:xfrm>
            <a:off x="1708708" y="3830597"/>
            <a:ext cx="4444442" cy="2657475"/>
          </a:xfrm>
          <a:prstGeom prst="rect">
            <a:avLst/>
          </a:prstGeom>
          <a:noFill/>
          <a:ln w="9525">
            <a:noFill/>
            <a:miter lim="800000"/>
            <a:headEnd/>
            <a:tailEnd/>
          </a:ln>
          <a:effectLst/>
        </p:spPr>
      </p:pic>
      <p:sp>
        <p:nvSpPr>
          <p:cNvPr id="7" name="6 Altbilgi Yer Tutucusu"/>
          <p:cNvSpPr>
            <a:spLocks noGrp="1"/>
          </p:cNvSpPr>
          <p:nvPr>
            <p:ph type="ftr" sz="quarter" idx="11"/>
          </p:nvPr>
        </p:nvSpPr>
        <p:spPr/>
        <p:txBody>
          <a:bodyPr/>
          <a:lstStyle/>
          <a:p>
            <a:r>
              <a:rPr lang="fi-FI"/>
              <a:t>ERİŞKİN AŞILAMASI PROF DR SELMA TOSUN </a:t>
            </a:r>
            <a:endParaRPr lang="tr-TR"/>
          </a:p>
        </p:txBody>
      </p:sp>
      <p:sp>
        <p:nvSpPr>
          <p:cNvPr id="3" name="Slayt Numarası Yer Tutucusu 2">
            <a:extLst>
              <a:ext uri="{FF2B5EF4-FFF2-40B4-BE49-F238E27FC236}">
                <a16:creationId xmlns:a16="http://schemas.microsoft.com/office/drawing/2014/main" id="{D1C9CA9E-50BB-4811-B304-F3A98A167903}"/>
              </a:ext>
            </a:extLst>
          </p:cNvPr>
          <p:cNvSpPr>
            <a:spLocks noGrp="1"/>
          </p:cNvSpPr>
          <p:nvPr>
            <p:ph type="sldNum" sz="quarter" idx="12"/>
          </p:nvPr>
        </p:nvSpPr>
        <p:spPr/>
        <p:txBody>
          <a:bodyPr/>
          <a:lstStyle/>
          <a:p>
            <a:fld id="{F55D45E0-3CAE-4F9C-A2DF-42FB8094D0A8}" type="slidenum">
              <a:rPr lang="tr-TR" smtClean="0"/>
              <a:pPr/>
              <a:t>39</a:t>
            </a:fld>
            <a:endParaRPr lang="tr-T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981200" y="274638"/>
            <a:ext cx="8229600" cy="2146250"/>
          </a:xfrm>
        </p:spPr>
        <p:txBody>
          <a:bodyPr>
            <a:normAutofit/>
          </a:bodyPr>
          <a:lstStyle/>
          <a:p>
            <a:pPr algn="ctr"/>
            <a:r>
              <a:rPr lang="tr-TR" sz="2800" b="1" dirty="0"/>
              <a:t>Dünyadaki ve ülkemizdeki </a:t>
            </a:r>
            <a:r>
              <a:rPr lang="tr-TR" sz="2800" b="1" dirty="0" err="1"/>
              <a:t>viral</a:t>
            </a:r>
            <a:r>
              <a:rPr lang="tr-TR" sz="2800" b="1" dirty="0"/>
              <a:t> hepatit hastalarının sadece %5-10’u hastalığının farkında </a:t>
            </a:r>
            <a:br>
              <a:rPr lang="tr-TR" dirty="0"/>
            </a:br>
            <a:endParaRPr lang="tr-TR" dirty="0"/>
          </a:p>
        </p:txBody>
      </p:sp>
      <p:sp>
        <p:nvSpPr>
          <p:cNvPr id="5" name="4 Altbilgi Yer Tutucusu"/>
          <p:cNvSpPr>
            <a:spLocks noGrp="1"/>
          </p:cNvSpPr>
          <p:nvPr>
            <p:ph type="ftr" sz="quarter" idx="11"/>
          </p:nvPr>
        </p:nvSpPr>
        <p:spPr/>
        <p:txBody>
          <a:bodyPr/>
          <a:lstStyle/>
          <a:p>
            <a:r>
              <a:rPr lang="fi-FI"/>
              <a:t>ERİŞKİN AŞILAMASI PROF DR SELMA TOSUN </a:t>
            </a:r>
            <a:endParaRPr lang="tr-TR"/>
          </a:p>
        </p:txBody>
      </p:sp>
      <p:pic>
        <p:nvPicPr>
          <p:cNvPr id="6" name="Picture 2">
            <a:extLst>
              <a:ext uri="{FF2B5EF4-FFF2-40B4-BE49-F238E27FC236}">
                <a16:creationId xmlns:a16="http://schemas.microsoft.com/office/drawing/2014/main" id="{06B16250-6BA7-496C-BC1C-ADCF6A100354}"/>
              </a:ext>
            </a:extLst>
          </p:cNvPr>
          <p:cNvPicPr>
            <a:picLocks noChangeAspect="1" noChangeArrowheads="1"/>
          </p:cNvPicPr>
          <p:nvPr/>
        </p:nvPicPr>
        <p:blipFill>
          <a:blip r:embed="rId2"/>
          <a:srcRect/>
          <a:stretch>
            <a:fillRect/>
          </a:stretch>
        </p:blipFill>
        <p:spPr bwMode="auto">
          <a:xfrm>
            <a:off x="2495600" y="1844825"/>
            <a:ext cx="7128792" cy="4489226"/>
          </a:xfrm>
          <a:prstGeom prst="rect">
            <a:avLst/>
          </a:prstGeom>
          <a:noFill/>
          <a:ln w="9525">
            <a:noFill/>
            <a:miter lim="800000"/>
            <a:headEnd/>
            <a:tailEnd/>
          </a:ln>
          <a:effectLst/>
        </p:spPr>
      </p:pic>
      <p:sp>
        <p:nvSpPr>
          <p:cNvPr id="3" name="Slayt Numarası Yer Tutucusu 2">
            <a:extLst>
              <a:ext uri="{FF2B5EF4-FFF2-40B4-BE49-F238E27FC236}">
                <a16:creationId xmlns:a16="http://schemas.microsoft.com/office/drawing/2014/main" id="{FDE64955-5711-43AE-8078-74E16248E45C}"/>
              </a:ext>
            </a:extLst>
          </p:cNvPr>
          <p:cNvSpPr>
            <a:spLocks noGrp="1"/>
          </p:cNvSpPr>
          <p:nvPr>
            <p:ph type="sldNum" sz="quarter" idx="12"/>
          </p:nvPr>
        </p:nvSpPr>
        <p:spPr/>
        <p:txBody>
          <a:bodyPr/>
          <a:lstStyle/>
          <a:p>
            <a:fld id="{F55D45E0-3CAE-4F9C-A2DF-42FB8094D0A8}" type="slidenum">
              <a:rPr lang="tr-TR" smtClean="0"/>
              <a:pPr/>
              <a:t>40</a:t>
            </a:fld>
            <a:endParaRPr lang="tr-T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718E7C7-B480-9B61-7054-FBF4097353D4}"/>
              </a:ext>
            </a:extLst>
          </p:cNvPr>
          <p:cNvSpPr>
            <a:spLocks noGrp="1"/>
          </p:cNvSpPr>
          <p:nvPr>
            <p:ph type="title"/>
          </p:nvPr>
        </p:nvSpPr>
        <p:spPr/>
        <p:txBody>
          <a:bodyPr>
            <a:normAutofit/>
          </a:bodyPr>
          <a:lstStyle/>
          <a:p>
            <a:pPr algn="ctr"/>
            <a:r>
              <a:rPr lang="tr-TR" sz="2400" b="1">
                <a:effectLst/>
                <a:latin typeface="Calibri" panose="020F0502020204030204" pitchFamily="34" charset="0"/>
                <a:ea typeface="Times New Roman" panose="02020603050405020304" pitchFamily="18" charset="0"/>
                <a:cs typeface="Helvetica" panose="020B0604020202020204" pitchFamily="34" charset="0"/>
              </a:rPr>
              <a:t>HBV aşılaması  </a:t>
            </a:r>
            <a:r>
              <a:rPr lang="tr-TR" sz="2400" b="1" dirty="0">
                <a:effectLst/>
                <a:latin typeface="Calibri" panose="020F0502020204030204" pitchFamily="34" charset="0"/>
                <a:ea typeface="Times New Roman" panose="02020603050405020304" pitchFamily="18" charset="0"/>
                <a:cs typeface="Helvetica" panose="020B0604020202020204" pitchFamily="34" charset="0"/>
              </a:rPr>
              <a:t>öncesi test yapalım mı ? Hangi testleri yapalım ? </a:t>
            </a:r>
            <a:endParaRPr lang="tr-TR" sz="5400" b="1" dirty="0"/>
          </a:p>
        </p:txBody>
      </p:sp>
      <p:pic>
        <p:nvPicPr>
          <p:cNvPr id="4" name="İçerik Yer Tutucusu 3">
            <a:extLst>
              <a:ext uri="{FF2B5EF4-FFF2-40B4-BE49-F238E27FC236}">
                <a16:creationId xmlns:a16="http://schemas.microsoft.com/office/drawing/2014/main" id="{537291D4-4D63-C2B7-8B66-96BA1574A51B}"/>
              </a:ext>
            </a:extLst>
          </p:cNvPr>
          <p:cNvPicPr>
            <a:picLocks noGrp="1" noChangeAspect="1"/>
          </p:cNvPicPr>
          <p:nvPr>
            <p:ph sz="quarter" idx="13"/>
          </p:nvPr>
        </p:nvPicPr>
        <p:blipFill>
          <a:blip r:embed="rId2">
            <a:extLst>
              <a:ext uri="{28A0092B-C50C-407E-A947-70E740481C1C}">
                <a14:useLocalDpi xmlns:a14="http://schemas.microsoft.com/office/drawing/2010/main" val="0"/>
              </a:ext>
            </a:extLst>
          </a:blip>
          <a:srcRect/>
          <a:stretch>
            <a:fillRect/>
          </a:stretch>
        </p:blipFill>
        <p:spPr bwMode="auto">
          <a:xfrm>
            <a:off x="634481" y="1563829"/>
            <a:ext cx="4599992" cy="1555926"/>
          </a:xfrm>
          <a:prstGeom prst="rect">
            <a:avLst/>
          </a:prstGeom>
          <a:noFill/>
          <a:ln>
            <a:noFill/>
          </a:ln>
        </p:spPr>
      </p:pic>
      <p:pic>
        <p:nvPicPr>
          <p:cNvPr id="5" name="Resim 4">
            <a:extLst>
              <a:ext uri="{FF2B5EF4-FFF2-40B4-BE49-F238E27FC236}">
                <a16:creationId xmlns:a16="http://schemas.microsoft.com/office/drawing/2014/main" id="{F3E2D6A3-3D00-0299-6808-F659A998B61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3854" y="1563829"/>
            <a:ext cx="6745428" cy="4929047"/>
          </a:xfrm>
          <a:prstGeom prst="rect">
            <a:avLst/>
          </a:prstGeom>
          <a:noFill/>
          <a:ln>
            <a:noFill/>
          </a:ln>
        </p:spPr>
      </p:pic>
      <p:sp>
        <p:nvSpPr>
          <p:cNvPr id="3" name="Alt Bilgi Yer Tutucusu 2">
            <a:extLst>
              <a:ext uri="{FF2B5EF4-FFF2-40B4-BE49-F238E27FC236}">
                <a16:creationId xmlns:a16="http://schemas.microsoft.com/office/drawing/2014/main" id="{4BA87738-1D00-4AC6-8798-675910AC6652}"/>
              </a:ext>
            </a:extLst>
          </p:cNvPr>
          <p:cNvSpPr>
            <a:spLocks noGrp="1"/>
          </p:cNvSpPr>
          <p:nvPr>
            <p:ph type="ftr" sz="quarter" idx="11"/>
          </p:nvPr>
        </p:nvSpPr>
        <p:spPr/>
        <p:txBody>
          <a:bodyPr/>
          <a:lstStyle/>
          <a:p>
            <a:pPr rtl="0"/>
            <a:r>
              <a:rPr lang="fi-FI"/>
              <a:t>ERİŞKİN AŞILAMASI PROF DR SELMA TOSUN </a:t>
            </a:r>
            <a:endParaRPr lang="en-US" dirty="0"/>
          </a:p>
        </p:txBody>
      </p:sp>
      <p:sp>
        <p:nvSpPr>
          <p:cNvPr id="6" name="Slayt Numarası Yer Tutucusu 5">
            <a:extLst>
              <a:ext uri="{FF2B5EF4-FFF2-40B4-BE49-F238E27FC236}">
                <a16:creationId xmlns:a16="http://schemas.microsoft.com/office/drawing/2014/main" id="{D42F8B02-402F-4D19-8449-2B16A0A59B53}"/>
              </a:ext>
            </a:extLst>
          </p:cNvPr>
          <p:cNvSpPr>
            <a:spLocks noGrp="1"/>
          </p:cNvSpPr>
          <p:nvPr>
            <p:ph type="sldNum" sz="quarter" idx="12"/>
          </p:nvPr>
        </p:nvSpPr>
        <p:spPr/>
        <p:txBody>
          <a:bodyPr/>
          <a:lstStyle/>
          <a:p>
            <a:pPr rtl="0"/>
            <a:fld id="{6D22F896-40B5-4ADD-8801-0D06FADFA095}" type="slidenum">
              <a:rPr lang="en-US" smtClean="0"/>
              <a:pPr rtl="0"/>
              <a:t>41</a:t>
            </a:fld>
            <a:endParaRPr lang="en-US" dirty="0"/>
          </a:p>
        </p:txBody>
      </p:sp>
    </p:spTree>
    <p:extLst>
      <p:ext uri="{BB962C8B-B14F-4D97-AF65-F5344CB8AC3E}">
        <p14:creationId xmlns:p14="http://schemas.microsoft.com/office/powerpoint/2010/main" val="365388035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6AAB29A-1E4F-4A93-8173-A75563B8F6E9}"/>
              </a:ext>
            </a:extLst>
          </p:cNvPr>
          <p:cNvSpPr>
            <a:spLocks noGrp="1"/>
          </p:cNvSpPr>
          <p:nvPr>
            <p:ph type="title"/>
          </p:nvPr>
        </p:nvSpPr>
        <p:spPr/>
        <p:txBody>
          <a:bodyPr>
            <a:noAutofit/>
          </a:bodyPr>
          <a:lstStyle/>
          <a:p>
            <a:pPr algn="l"/>
            <a:r>
              <a:rPr lang="tr-TR" sz="2000" b="1" dirty="0">
                <a:latin typeface="+mn-lt"/>
              </a:rPr>
              <a:t>«</a:t>
            </a:r>
            <a:r>
              <a:rPr lang="tr-TR" sz="2000" b="1" u="none" strike="noStrike" baseline="0" dirty="0">
                <a:latin typeface="+mn-lt"/>
              </a:rPr>
              <a:t>Çalışmaya 11 ilden (İzmir, Kütahya, İstanbul, Edirne, Konya, Rize, Ankara, Hatay, Trabzon, Mersin ve Gaziantep) katılım sağlanmış olup, 21-76 yaş arası (</a:t>
            </a:r>
            <a:r>
              <a:rPr lang="tr-TR" sz="2000" b="1" u="none" strike="noStrike" baseline="0" dirty="0" err="1">
                <a:latin typeface="+mn-lt"/>
              </a:rPr>
              <a:t>ort</a:t>
            </a:r>
            <a:r>
              <a:rPr lang="tr-TR" sz="2000" b="1" u="none" strike="noStrike" baseline="0" dirty="0">
                <a:latin typeface="+mn-lt"/>
              </a:rPr>
              <a:t> 38±10)937 annenin ve bu annelerden doğan yaşları 1-68 arası, 922’si (%48) kız, toplam 1924 çocuğun verileri dahil edilmiştir»</a:t>
            </a:r>
            <a:endParaRPr lang="tr-TR" sz="2000" b="1" dirty="0">
              <a:latin typeface="+mn-lt"/>
            </a:endParaRPr>
          </a:p>
        </p:txBody>
      </p:sp>
      <p:pic>
        <p:nvPicPr>
          <p:cNvPr id="7" name="İçerik Yer Tutucusu 6">
            <a:extLst>
              <a:ext uri="{FF2B5EF4-FFF2-40B4-BE49-F238E27FC236}">
                <a16:creationId xmlns:a16="http://schemas.microsoft.com/office/drawing/2014/main" id="{A63B5AFD-8712-410D-B6E3-14A0AB637CA4}"/>
              </a:ext>
            </a:extLst>
          </p:cNvPr>
          <p:cNvPicPr>
            <a:picLocks noGrp="1" noChangeAspect="1"/>
          </p:cNvPicPr>
          <p:nvPr>
            <p:ph sz="quarter" idx="13"/>
          </p:nvPr>
        </p:nvPicPr>
        <p:blipFill>
          <a:blip r:embed="rId2"/>
          <a:stretch>
            <a:fillRect/>
          </a:stretch>
        </p:blipFill>
        <p:spPr>
          <a:xfrm>
            <a:off x="2514600" y="1690688"/>
            <a:ext cx="7772400" cy="4397187"/>
          </a:xfrm>
        </p:spPr>
      </p:pic>
      <p:sp>
        <p:nvSpPr>
          <p:cNvPr id="4" name="Alt Bilgi Yer Tutucusu 3">
            <a:extLst>
              <a:ext uri="{FF2B5EF4-FFF2-40B4-BE49-F238E27FC236}">
                <a16:creationId xmlns:a16="http://schemas.microsoft.com/office/drawing/2014/main" id="{C276A471-7736-4C01-860E-CBFD98113A9D}"/>
              </a:ext>
            </a:extLst>
          </p:cNvPr>
          <p:cNvSpPr>
            <a:spLocks noGrp="1"/>
          </p:cNvSpPr>
          <p:nvPr>
            <p:ph type="ftr" sz="quarter" idx="11"/>
          </p:nvPr>
        </p:nvSpPr>
        <p:spPr/>
        <p:txBody>
          <a:bodyPr/>
          <a:lstStyle/>
          <a:p>
            <a:pPr rtl="0"/>
            <a:r>
              <a:rPr lang="fi-FI"/>
              <a:t>ERİŞKİN AŞILAMASI PROF DR SELMA TOSUN </a:t>
            </a:r>
            <a:endParaRPr lang="en-US" dirty="0"/>
          </a:p>
        </p:txBody>
      </p:sp>
      <p:sp>
        <p:nvSpPr>
          <p:cNvPr id="5" name="Slayt Numarası Yer Tutucusu 4">
            <a:extLst>
              <a:ext uri="{FF2B5EF4-FFF2-40B4-BE49-F238E27FC236}">
                <a16:creationId xmlns:a16="http://schemas.microsoft.com/office/drawing/2014/main" id="{3830E6AB-20F3-45EA-854E-ADCA882AE405}"/>
              </a:ext>
            </a:extLst>
          </p:cNvPr>
          <p:cNvSpPr>
            <a:spLocks noGrp="1"/>
          </p:cNvSpPr>
          <p:nvPr>
            <p:ph type="sldNum" sz="quarter" idx="12"/>
          </p:nvPr>
        </p:nvSpPr>
        <p:spPr/>
        <p:txBody>
          <a:bodyPr/>
          <a:lstStyle/>
          <a:p>
            <a:pPr rtl="0"/>
            <a:fld id="{6D22F896-40B5-4ADD-8801-0D06FADFA095}" type="slidenum">
              <a:rPr lang="en-US" smtClean="0"/>
              <a:pPr rtl="0"/>
              <a:t>42</a:t>
            </a:fld>
            <a:endParaRPr lang="en-US" dirty="0"/>
          </a:p>
        </p:txBody>
      </p:sp>
    </p:spTree>
    <p:extLst>
      <p:ext uri="{BB962C8B-B14F-4D97-AF65-F5344CB8AC3E}">
        <p14:creationId xmlns:p14="http://schemas.microsoft.com/office/powerpoint/2010/main" val="230975131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9FFD52B-281E-4F83-A030-4DF78809DEB8}"/>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12EC44FA-C798-40CC-96A5-EAB273A23D6D}"/>
              </a:ext>
            </a:extLst>
          </p:cNvPr>
          <p:cNvPicPr>
            <a:picLocks noGrp="1" noChangeAspect="1"/>
          </p:cNvPicPr>
          <p:nvPr>
            <p:ph sz="quarter" idx="13"/>
          </p:nvPr>
        </p:nvPicPr>
        <p:blipFill>
          <a:blip r:embed="rId2"/>
          <a:stretch>
            <a:fillRect/>
          </a:stretch>
        </p:blipFill>
        <p:spPr>
          <a:xfrm>
            <a:off x="2380130" y="685800"/>
            <a:ext cx="7705164" cy="5807075"/>
          </a:xfrm>
        </p:spPr>
      </p:pic>
      <p:sp>
        <p:nvSpPr>
          <p:cNvPr id="4" name="Alt Bilgi Yer Tutucusu 3">
            <a:extLst>
              <a:ext uri="{FF2B5EF4-FFF2-40B4-BE49-F238E27FC236}">
                <a16:creationId xmlns:a16="http://schemas.microsoft.com/office/drawing/2014/main" id="{9D5E8741-356B-4AE6-A59E-7E7883215452}"/>
              </a:ext>
            </a:extLst>
          </p:cNvPr>
          <p:cNvSpPr>
            <a:spLocks noGrp="1"/>
          </p:cNvSpPr>
          <p:nvPr>
            <p:ph type="ftr" sz="quarter" idx="11"/>
          </p:nvPr>
        </p:nvSpPr>
        <p:spPr/>
        <p:txBody>
          <a:bodyPr/>
          <a:lstStyle/>
          <a:p>
            <a:pPr rtl="0"/>
            <a:r>
              <a:rPr lang="fi-FI"/>
              <a:t>ERİŞKİN AŞILAMASI PROF DR SELMA TOSUN </a:t>
            </a:r>
            <a:endParaRPr lang="en-US" dirty="0"/>
          </a:p>
        </p:txBody>
      </p:sp>
      <p:sp>
        <p:nvSpPr>
          <p:cNvPr id="5" name="Slayt Numarası Yer Tutucusu 4">
            <a:extLst>
              <a:ext uri="{FF2B5EF4-FFF2-40B4-BE49-F238E27FC236}">
                <a16:creationId xmlns:a16="http://schemas.microsoft.com/office/drawing/2014/main" id="{3E6F2683-48C8-4367-A0CA-78893ECC9300}"/>
              </a:ext>
            </a:extLst>
          </p:cNvPr>
          <p:cNvSpPr>
            <a:spLocks noGrp="1"/>
          </p:cNvSpPr>
          <p:nvPr>
            <p:ph type="sldNum" sz="quarter" idx="12"/>
          </p:nvPr>
        </p:nvSpPr>
        <p:spPr/>
        <p:txBody>
          <a:bodyPr/>
          <a:lstStyle/>
          <a:p>
            <a:pPr rtl="0"/>
            <a:fld id="{6D22F896-40B5-4ADD-8801-0D06FADFA095}" type="slidenum">
              <a:rPr lang="en-US" smtClean="0"/>
              <a:pPr rtl="0"/>
              <a:t>43</a:t>
            </a:fld>
            <a:endParaRPr lang="en-US" dirty="0"/>
          </a:p>
        </p:txBody>
      </p:sp>
    </p:spTree>
    <p:extLst>
      <p:ext uri="{BB962C8B-B14F-4D97-AF65-F5344CB8AC3E}">
        <p14:creationId xmlns:p14="http://schemas.microsoft.com/office/powerpoint/2010/main" val="14665670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4AF078A-FC85-47F7-BAB0-6CF81B424199}"/>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C72FE87B-DB13-4E72-BF01-2BFD86712A05}"/>
              </a:ext>
            </a:extLst>
          </p:cNvPr>
          <p:cNvPicPr>
            <a:picLocks noGrp="1" noChangeAspect="1"/>
          </p:cNvPicPr>
          <p:nvPr>
            <p:ph sz="quarter" idx="13"/>
          </p:nvPr>
        </p:nvPicPr>
        <p:blipFill>
          <a:blip r:embed="rId2"/>
          <a:stretch>
            <a:fillRect/>
          </a:stretch>
        </p:blipFill>
        <p:spPr>
          <a:xfrm>
            <a:off x="1169895" y="484095"/>
            <a:ext cx="9816352" cy="5741894"/>
          </a:xfrm>
        </p:spPr>
      </p:pic>
      <p:sp>
        <p:nvSpPr>
          <p:cNvPr id="4" name="Alt Bilgi Yer Tutucusu 3">
            <a:extLst>
              <a:ext uri="{FF2B5EF4-FFF2-40B4-BE49-F238E27FC236}">
                <a16:creationId xmlns:a16="http://schemas.microsoft.com/office/drawing/2014/main" id="{3682FF9B-65EE-4897-B207-69734BF36231}"/>
              </a:ext>
            </a:extLst>
          </p:cNvPr>
          <p:cNvSpPr>
            <a:spLocks noGrp="1"/>
          </p:cNvSpPr>
          <p:nvPr>
            <p:ph type="ftr" sz="quarter" idx="11"/>
          </p:nvPr>
        </p:nvSpPr>
        <p:spPr/>
        <p:txBody>
          <a:bodyPr/>
          <a:lstStyle/>
          <a:p>
            <a:pPr rtl="0"/>
            <a:r>
              <a:rPr lang="fi-FI"/>
              <a:t>ERİŞKİN AŞILAMASI PROF DR SELMA TOSUN </a:t>
            </a:r>
            <a:endParaRPr lang="en-US" dirty="0"/>
          </a:p>
        </p:txBody>
      </p:sp>
      <p:sp>
        <p:nvSpPr>
          <p:cNvPr id="5" name="Slayt Numarası Yer Tutucusu 4">
            <a:extLst>
              <a:ext uri="{FF2B5EF4-FFF2-40B4-BE49-F238E27FC236}">
                <a16:creationId xmlns:a16="http://schemas.microsoft.com/office/drawing/2014/main" id="{94CFB846-3612-4C71-A681-AD074A685373}"/>
              </a:ext>
            </a:extLst>
          </p:cNvPr>
          <p:cNvSpPr>
            <a:spLocks noGrp="1"/>
          </p:cNvSpPr>
          <p:nvPr>
            <p:ph type="sldNum" sz="quarter" idx="12"/>
          </p:nvPr>
        </p:nvSpPr>
        <p:spPr/>
        <p:txBody>
          <a:bodyPr/>
          <a:lstStyle/>
          <a:p>
            <a:pPr rtl="0"/>
            <a:fld id="{6D22F896-40B5-4ADD-8801-0D06FADFA095}" type="slidenum">
              <a:rPr lang="en-US" smtClean="0"/>
              <a:pPr rtl="0"/>
              <a:t>44</a:t>
            </a:fld>
            <a:endParaRPr lang="en-US" dirty="0"/>
          </a:p>
        </p:txBody>
      </p:sp>
    </p:spTree>
    <p:extLst>
      <p:ext uri="{BB962C8B-B14F-4D97-AF65-F5344CB8AC3E}">
        <p14:creationId xmlns:p14="http://schemas.microsoft.com/office/powerpoint/2010/main" val="284790194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DAA2165-8957-4E92-8642-23A507B8383F}"/>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6C40C94E-2F41-42E2-8451-502450A6CE61}"/>
              </a:ext>
            </a:extLst>
          </p:cNvPr>
          <p:cNvPicPr>
            <a:picLocks noGrp="1" noChangeAspect="1"/>
          </p:cNvPicPr>
          <p:nvPr>
            <p:ph sz="quarter" idx="13"/>
          </p:nvPr>
        </p:nvPicPr>
        <p:blipFill>
          <a:blip r:embed="rId2"/>
          <a:stretch>
            <a:fillRect/>
          </a:stretch>
        </p:blipFill>
        <p:spPr>
          <a:xfrm>
            <a:off x="2770094" y="365125"/>
            <a:ext cx="7005918" cy="6356350"/>
          </a:xfrm>
        </p:spPr>
      </p:pic>
      <p:sp>
        <p:nvSpPr>
          <p:cNvPr id="4" name="Alt Bilgi Yer Tutucusu 3">
            <a:extLst>
              <a:ext uri="{FF2B5EF4-FFF2-40B4-BE49-F238E27FC236}">
                <a16:creationId xmlns:a16="http://schemas.microsoft.com/office/drawing/2014/main" id="{5BED7FE4-ADBF-4B98-8AE0-C1669AFB9AFD}"/>
              </a:ext>
            </a:extLst>
          </p:cNvPr>
          <p:cNvSpPr>
            <a:spLocks noGrp="1"/>
          </p:cNvSpPr>
          <p:nvPr>
            <p:ph type="ftr" sz="quarter" idx="11"/>
          </p:nvPr>
        </p:nvSpPr>
        <p:spPr/>
        <p:txBody>
          <a:bodyPr/>
          <a:lstStyle/>
          <a:p>
            <a:pPr rtl="0"/>
            <a:r>
              <a:rPr lang="fi-FI"/>
              <a:t>ERİŞKİN AŞILAMASI PROF DR SELMA TOSUN </a:t>
            </a:r>
            <a:endParaRPr lang="en-US" dirty="0"/>
          </a:p>
        </p:txBody>
      </p:sp>
      <p:sp>
        <p:nvSpPr>
          <p:cNvPr id="5" name="Slayt Numarası Yer Tutucusu 4">
            <a:extLst>
              <a:ext uri="{FF2B5EF4-FFF2-40B4-BE49-F238E27FC236}">
                <a16:creationId xmlns:a16="http://schemas.microsoft.com/office/drawing/2014/main" id="{F442DBA7-A215-49F3-8C67-6A5822956DA2}"/>
              </a:ext>
            </a:extLst>
          </p:cNvPr>
          <p:cNvSpPr>
            <a:spLocks noGrp="1"/>
          </p:cNvSpPr>
          <p:nvPr>
            <p:ph type="sldNum" sz="quarter" idx="12"/>
          </p:nvPr>
        </p:nvSpPr>
        <p:spPr/>
        <p:txBody>
          <a:bodyPr/>
          <a:lstStyle/>
          <a:p>
            <a:pPr rtl="0"/>
            <a:fld id="{6D22F896-40B5-4ADD-8801-0D06FADFA095}" type="slidenum">
              <a:rPr lang="en-US" smtClean="0"/>
              <a:pPr rtl="0"/>
              <a:t>45</a:t>
            </a:fld>
            <a:endParaRPr lang="en-US" dirty="0"/>
          </a:p>
        </p:txBody>
      </p:sp>
    </p:spTree>
    <p:extLst>
      <p:ext uri="{BB962C8B-B14F-4D97-AF65-F5344CB8AC3E}">
        <p14:creationId xmlns:p14="http://schemas.microsoft.com/office/powerpoint/2010/main" val="19641715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1 Başlık"/>
          <p:cNvSpPr>
            <a:spLocks noGrp="1"/>
          </p:cNvSpPr>
          <p:nvPr>
            <p:ph type="title"/>
          </p:nvPr>
        </p:nvSpPr>
        <p:spPr>
          <a:xfrm>
            <a:off x="1981200" y="404814"/>
            <a:ext cx="8229600" cy="936625"/>
          </a:xfrm>
        </p:spPr>
        <p:txBody>
          <a:bodyPr>
            <a:normAutofit fontScale="90000"/>
          </a:bodyPr>
          <a:lstStyle/>
          <a:p>
            <a:br>
              <a:rPr lang="tr-TR" sz="2800" dirty="0"/>
            </a:br>
            <a:r>
              <a:rPr lang="tr-TR" sz="3100" b="1" dirty="0"/>
              <a:t>Bir kişide hepatit B, hepatit C  pozitifliği </a:t>
            </a:r>
            <a:br>
              <a:rPr lang="tr-TR" sz="3100" b="1" dirty="0"/>
            </a:br>
            <a:r>
              <a:rPr lang="tr-TR" sz="3100" b="1" dirty="0"/>
              <a:t>olduğu çoğunlukla tesadüfen anlaşılır:</a:t>
            </a:r>
            <a:br>
              <a:rPr lang="tr-TR" sz="4900" b="1" dirty="0"/>
            </a:br>
            <a:endParaRPr lang="tr-TR" b="1" dirty="0"/>
          </a:p>
        </p:txBody>
      </p:sp>
      <p:sp>
        <p:nvSpPr>
          <p:cNvPr id="57347" name="2 İçerik Yer Tutucusu"/>
          <p:cNvSpPr>
            <a:spLocks noGrp="1"/>
          </p:cNvSpPr>
          <p:nvPr>
            <p:ph idx="1"/>
          </p:nvPr>
        </p:nvSpPr>
        <p:spPr/>
        <p:txBody>
          <a:bodyPr/>
          <a:lstStyle/>
          <a:p>
            <a:pPr>
              <a:buFont typeface="Arial" pitchFamily="34" charset="0"/>
              <a:buNone/>
            </a:pPr>
            <a:r>
              <a:rPr lang="tr-TR"/>
              <a:t>1)Kan bağışı sırasında</a:t>
            </a:r>
          </a:p>
          <a:p>
            <a:pPr>
              <a:buFont typeface="Arial" pitchFamily="34" charset="0"/>
              <a:buNone/>
            </a:pPr>
            <a:r>
              <a:rPr lang="tr-TR"/>
              <a:t>2)Ameliyat olmadan önce yapılan tetkiklerde</a:t>
            </a:r>
          </a:p>
          <a:p>
            <a:pPr>
              <a:buFont typeface="Arial" pitchFamily="34" charset="0"/>
              <a:buNone/>
            </a:pPr>
            <a:r>
              <a:rPr lang="tr-TR"/>
              <a:t>3)Evlenirken yapılan tetkiklerde</a:t>
            </a:r>
          </a:p>
          <a:p>
            <a:pPr>
              <a:buFont typeface="Arial" pitchFamily="34" charset="0"/>
              <a:buNone/>
            </a:pPr>
            <a:r>
              <a:rPr lang="tr-TR"/>
              <a:t>4)Gebelikte yapılan tetkiklerde</a:t>
            </a:r>
          </a:p>
          <a:p>
            <a:pPr>
              <a:buFont typeface="Arial" pitchFamily="34" charset="0"/>
              <a:buNone/>
            </a:pPr>
            <a:r>
              <a:rPr lang="tr-TR"/>
              <a:t>5)İşe/okula giriş sırasında yapılan tetkiklerde</a:t>
            </a:r>
          </a:p>
          <a:p>
            <a:pPr>
              <a:buFont typeface="Arial" pitchFamily="34" charset="0"/>
              <a:buNone/>
            </a:pPr>
            <a:r>
              <a:rPr lang="tr-TR"/>
              <a:t>6)Herhangi bir nedenle kan tetkiki yapılırken</a:t>
            </a:r>
          </a:p>
          <a:p>
            <a:pPr>
              <a:buFont typeface="Arial" pitchFamily="34" charset="0"/>
              <a:buNone/>
            </a:pPr>
            <a:r>
              <a:rPr lang="tr-TR"/>
              <a:t>                                             ortaya çıkar</a:t>
            </a:r>
          </a:p>
        </p:txBody>
      </p:sp>
      <p:sp>
        <p:nvSpPr>
          <p:cNvPr id="5" name="4 Altbilgi Yer Tutucusu"/>
          <p:cNvSpPr>
            <a:spLocks noGrp="1"/>
          </p:cNvSpPr>
          <p:nvPr>
            <p:ph type="ftr" sz="quarter" idx="11"/>
          </p:nvPr>
        </p:nvSpPr>
        <p:spPr/>
        <p:txBody>
          <a:bodyPr/>
          <a:lstStyle/>
          <a:p>
            <a:r>
              <a:rPr lang="fi-FI"/>
              <a:t>ERİŞKİN AŞILAMASI PROF DR SELMA TOSUN </a:t>
            </a:r>
            <a:endParaRPr lang="tr-TR"/>
          </a:p>
        </p:txBody>
      </p:sp>
      <p:sp>
        <p:nvSpPr>
          <p:cNvPr id="2" name="Slayt Numarası Yer Tutucusu 1">
            <a:extLst>
              <a:ext uri="{FF2B5EF4-FFF2-40B4-BE49-F238E27FC236}">
                <a16:creationId xmlns:a16="http://schemas.microsoft.com/office/drawing/2014/main" id="{397B8D90-18A3-4E93-994F-076DF9E95B74}"/>
              </a:ext>
            </a:extLst>
          </p:cNvPr>
          <p:cNvSpPr>
            <a:spLocks noGrp="1"/>
          </p:cNvSpPr>
          <p:nvPr>
            <p:ph type="sldNum" sz="quarter" idx="12"/>
          </p:nvPr>
        </p:nvSpPr>
        <p:spPr/>
        <p:txBody>
          <a:bodyPr/>
          <a:lstStyle/>
          <a:p>
            <a:fld id="{CF78BDE2-B98C-4320-A0E3-5E3E596CE5CC}" type="slidenum">
              <a:rPr lang="tr-TR" smtClean="0"/>
              <a:t>46</a:t>
            </a:fld>
            <a:endParaRPr lang="tr-TR"/>
          </a:p>
        </p:txBody>
      </p:sp>
    </p:spTree>
    <p:extLst>
      <p:ext uri="{BB962C8B-B14F-4D97-AF65-F5344CB8AC3E}">
        <p14:creationId xmlns:p14="http://schemas.microsoft.com/office/powerpoint/2010/main" val="1176686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2A0123-D2AE-45F0-BE7A-FBCF1D3513C9}"/>
              </a:ext>
            </a:extLst>
          </p:cNvPr>
          <p:cNvSpPr>
            <a:spLocks noGrp="1"/>
          </p:cNvSpPr>
          <p:nvPr>
            <p:ph type="title"/>
          </p:nvPr>
        </p:nvSpPr>
        <p:spPr/>
        <p:txBody>
          <a:bodyPr/>
          <a:lstStyle/>
          <a:p>
            <a:pPr algn="ctr"/>
            <a:r>
              <a:rPr lang="tr-TR" dirty="0"/>
              <a:t>HBV</a:t>
            </a:r>
          </a:p>
        </p:txBody>
      </p:sp>
      <p:sp>
        <p:nvSpPr>
          <p:cNvPr id="3" name="İçerik Yer Tutucusu 2">
            <a:extLst>
              <a:ext uri="{FF2B5EF4-FFF2-40B4-BE49-F238E27FC236}">
                <a16:creationId xmlns:a16="http://schemas.microsoft.com/office/drawing/2014/main" id="{0630A705-3742-4DF5-BF24-62DED5C015C0}"/>
              </a:ext>
            </a:extLst>
          </p:cNvPr>
          <p:cNvSpPr>
            <a:spLocks noGrp="1"/>
          </p:cNvSpPr>
          <p:nvPr>
            <p:ph idx="1"/>
          </p:nvPr>
        </p:nvSpPr>
        <p:spPr/>
        <p:txBody>
          <a:bodyPr>
            <a:normAutofit/>
          </a:bodyPr>
          <a:lstStyle/>
          <a:p>
            <a:pPr marL="0" indent="0">
              <a:buNone/>
            </a:pPr>
            <a:endParaRPr lang="tr-TR" sz="20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r>
              <a:rPr lang="tr-TR" sz="2000" dirty="0" err="1">
                <a:effectLst/>
                <a:latin typeface="Calibri" panose="020F0502020204030204" pitchFamily="34" charset="0"/>
                <a:ea typeface="Times New Roman" panose="02020603050405020304" pitchFamily="18" charset="0"/>
                <a:cs typeface="Times New Roman" panose="02020603050405020304" pitchFamily="18" charset="0"/>
              </a:rPr>
              <a:t>The</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tr-TR" sz="2000" dirty="0" err="1">
                <a:effectLst/>
                <a:latin typeface="Calibri" panose="020F0502020204030204" pitchFamily="34" charset="0"/>
                <a:ea typeface="Times New Roman" panose="02020603050405020304" pitchFamily="18" charset="0"/>
                <a:cs typeface="Times New Roman" panose="02020603050405020304" pitchFamily="18" charset="0"/>
              </a:rPr>
              <a:t>Occupational</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tr-TR" sz="2000" dirty="0" err="1">
                <a:effectLst/>
                <a:latin typeface="Calibri" panose="020F0502020204030204" pitchFamily="34" charset="0"/>
                <a:ea typeface="Times New Roman" panose="02020603050405020304" pitchFamily="18" charset="0"/>
                <a:cs typeface="Times New Roman" panose="02020603050405020304" pitchFamily="18" charset="0"/>
              </a:rPr>
              <a:t>Safety</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tr-TR" sz="2000" dirty="0" err="1">
                <a:effectLst/>
                <a:latin typeface="Calibri" panose="020F0502020204030204" pitchFamily="34" charset="0"/>
                <a:ea typeface="Times New Roman" panose="02020603050405020304" pitchFamily="18" charset="0"/>
                <a:cs typeface="Times New Roman" panose="02020603050405020304" pitchFamily="18" charset="0"/>
              </a:rPr>
              <a:t>and</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tr-TR" sz="2000" dirty="0" err="1">
                <a:effectLst/>
                <a:latin typeface="Calibri" panose="020F0502020204030204" pitchFamily="34" charset="0"/>
                <a:ea typeface="Times New Roman" panose="02020603050405020304" pitchFamily="18" charset="0"/>
                <a:cs typeface="Times New Roman" panose="02020603050405020304" pitchFamily="18" charset="0"/>
              </a:rPr>
              <a:t>Health</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a:t>
            </a:r>
            <a:r>
              <a:rPr lang="tr-TR"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Administration</a:t>
            </a:r>
            <a:r>
              <a:rPr lang="tr-TR" sz="2000" dirty="0">
                <a:effectLst/>
                <a:latin typeface="Calibri" panose="020F0502020204030204" pitchFamily="34" charset="0"/>
                <a:ea typeface="Times New Roman" panose="02020603050405020304" pitchFamily="18" charset="0"/>
                <a:cs typeface="Times New Roman" panose="02020603050405020304" pitchFamily="18" charset="0"/>
              </a:rPr>
              <a:t> (OSHA) tarafından 1991 yılında yayınlanan </a:t>
            </a:r>
            <a:r>
              <a:rPr lang="tr-TR"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standartlara göre </a:t>
            </a:r>
            <a:r>
              <a:rPr lang="tr-TR" sz="2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HBV için gerekli tetkikler, göreve başlayan tüm sağlık çalışanlarına ilk 10 gün içinde yapılmalı ve </a:t>
            </a:r>
            <a:r>
              <a:rPr lang="tr-TR" sz="2400" b="1" u="sng"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seronegatif</a:t>
            </a:r>
            <a:r>
              <a:rPr lang="tr-TR" sz="2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olanlar aşılanmalıdır. </a:t>
            </a:r>
            <a:endParaRPr lang="tr-TR" sz="20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tr-TR" sz="20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Bir kişinin HBV ile karşılaşıp karşılaşmadığını ya da aşılı olup olmadığını anlamak için yapılması gereken tetkikler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HBsAg</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a:t>
            </a:r>
            <a:r>
              <a:rPr lang="tr-TR" sz="2000" dirty="0">
                <a:effectLst/>
                <a:latin typeface="Calibri" panose="020F0502020204030204" pitchFamily="34" charset="0"/>
                <a:ea typeface="Calibri" panose="020F0502020204030204" pitchFamily="34" charset="0"/>
                <a:cs typeface="Times New Roman" panose="02020603050405020304" pitchFamily="18" charset="0"/>
              </a:rPr>
              <a:t>+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antiHBcIgG</a:t>
            </a:r>
            <a:r>
              <a:rPr lang="tr-TR" sz="2000" dirty="0">
                <a:effectLst/>
                <a:latin typeface="Calibri" panose="020F0502020204030204" pitchFamily="34" charset="0"/>
                <a:ea typeface="Calibri" panose="020F0502020204030204" pitchFamily="34" charset="0"/>
                <a:cs typeface="Times New Roman" panose="02020603050405020304" pitchFamily="18" charset="0"/>
              </a:rPr>
              <a:t> +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2000" dirty="0">
                <a:effectLst/>
                <a:latin typeface="Calibri" panose="020F0502020204030204" pitchFamily="34" charset="0"/>
                <a:ea typeface="Calibri" panose="020F0502020204030204" pitchFamily="34" charset="0"/>
                <a:cs typeface="Times New Roman" panose="02020603050405020304" pitchFamily="18" charset="0"/>
              </a:rPr>
              <a:t> tetkikleridir. Ancak;</a:t>
            </a:r>
            <a:endParaRPr lang="tr-TR" sz="3200" dirty="0"/>
          </a:p>
        </p:txBody>
      </p:sp>
      <p:sp>
        <p:nvSpPr>
          <p:cNvPr id="4" name="Alt Bilgi Yer Tutucusu 3">
            <a:extLst>
              <a:ext uri="{FF2B5EF4-FFF2-40B4-BE49-F238E27FC236}">
                <a16:creationId xmlns:a16="http://schemas.microsoft.com/office/drawing/2014/main" id="{3211363E-BE76-4123-B3B2-9756BE221321}"/>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6ADBC6F5-1CD8-47EF-AE94-C5BD335CEAEC}"/>
              </a:ext>
            </a:extLst>
          </p:cNvPr>
          <p:cNvSpPr>
            <a:spLocks noGrp="1"/>
          </p:cNvSpPr>
          <p:nvPr>
            <p:ph type="sldNum" sz="quarter" idx="12"/>
          </p:nvPr>
        </p:nvSpPr>
        <p:spPr/>
        <p:txBody>
          <a:bodyPr/>
          <a:lstStyle/>
          <a:p>
            <a:fld id="{CF78BDE2-B98C-4320-A0E3-5E3E596CE5CC}" type="slidenum">
              <a:rPr lang="tr-TR" smtClean="0"/>
              <a:t>47</a:t>
            </a:fld>
            <a:endParaRPr lang="tr-TR"/>
          </a:p>
        </p:txBody>
      </p:sp>
    </p:spTree>
    <p:extLst>
      <p:ext uri="{BB962C8B-B14F-4D97-AF65-F5344CB8AC3E}">
        <p14:creationId xmlns:p14="http://schemas.microsoft.com/office/powerpoint/2010/main" val="294127436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D3D94AD-0CBC-4173-8454-71F10D0DFFD0}"/>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6B04BFB8-9271-4FE5-BF40-F17F4D3D6604}"/>
              </a:ext>
            </a:extLst>
          </p:cNvPr>
          <p:cNvSpPr>
            <a:spLocks noGrp="1"/>
          </p:cNvSpPr>
          <p:nvPr>
            <p:ph idx="1"/>
          </p:nvPr>
        </p:nvSpPr>
        <p:spPr/>
        <p:txBody>
          <a:bodyPr>
            <a:normAutofit lnSpcReduction="10000"/>
          </a:bodyPr>
          <a:lstStyle/>
          <a:p>
            <a:pPr marL="0" indent="0">
              <a:buNone/>
            </a:pPr>
            <a:r>
              <a:rPr lang="tr-TR" sz="2400" dirty="0">
                <a:effectLst/>
                <a:latin typeface="Calibri" panose="020F0502020204030204" pitchFamily="34" charset="0"/>
                <a:ea typeface="Calibri" panose="020F0502020204030204" pitchFamily="34" charset="0"/>
                <a:cs typeface="Times New Roman" panose="02020603050405020304" pitchFamily="18" charset="0"/>
              </a:rPr>
              <a:t>Ülkemizde 1998 yılında başlanan ulusal HBV aşı programı kapsamında tüm </a:t>
            </a:r>
            <a:r>
              <a:rPr lang="tr-TR" sz="2400" dirty="0" err="1">
                <a:effectLst/>
                <a:latin typeface="Calibri" panose="020F0502020204030204" pitchFamily="34" charset="0"/>
                <a:ea typeface="Calibri" panose="020F0502020204030204" pitchFamily="34" charset="0"/>
                <a:cs typeface="Times New Roman" panose="02020603050405020304" pitchFamily="18" charset="0"/>
              </a:rPr>
              <a:t>yenidoğan</a:t>
            </a:r>
            <a:r>
              <a:rPr lang="tr-TR" sz="2400" dirty="0">
                <a:effectLst/>
                <a:latin typeface="Calibri" panose="020F0502020204030204" pitchFamily="34" charset="0"/>
                <a:ea typeface="Calibri" panose="020F0502020204030204" pitchFamily="34" charset="0"/>
                <a:cs typeface="Times New Roman" panose="02020603050405020304" pitchFamily="18" charset="0"/>
              </a:rPr>
              <a:t> bebekler aşılanmakta ve ilk yıl içinde 0-1-6 ay şemasıyla HBV aşıları tamamlanmaktadır (2025’te şema değişti).</a:t>
            </a:r>
          </a:p>
          <a:p>
            <a:pPr marL="0" indent="0" algn="just">
              <a:buNone/>
            </a:pPr>
            <a:r>
              <a:rPr lang="tr-TR" sz="2400" dirty="0">
                <a:effectLst/>
                <a:latin typeface="Calibri" panose="020F0502020204030204" pitchFamily="34" charset="0"/>
                <a:ea typeface="Calibri" panose="020F0502020204030204" pitchFamily="34" charset="0"/>
                <a:cs typeface="Times New Roman" panose="02020603050405020304" pitchFamily="18" charset="0"/>
              </a:rPr>
              <a:t>Bunun yanı sıra </a:t>
            </a:r>
            <a:r>
              <a:rPr lang="tr-TR" sz="2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2005-2009 yılları arasında uygulanan </a:t>
            </a:r>
            <a:r>
              <a:rPr lang="tr-TR" sz="2400" b="1" u="sng" dirty="0" err="1">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catch-up</a:t>
            </a:r>
            <a:r>
              <a:rPr lang="tr-TR" sz="24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 aşı programları </a:t>
            </a:r>
            <a:r>
              <a:rPr lang="tr-TR" sz="2400" dirty="0">
                <a:effectLst/>
                <a:latin typeface="Calibri" panose="020F0502020204030204" pitchFamily="34" charset="0"/>
                <a:ea typeface="Calibri" panose="020F0502020204030204" pitchFamily="34" charset="0"/>
                <a:cs typeface="Times New Roman" panose="02020603050405020304" pitchFamily="18" charset="0"/>
              </a:rPr>
              <a:t>ile ilköğretim okullarındaki öğrenciler ve </a:t>
            </a:r>
            <a:r>
              <a:rPr lang="tr-TR" sz="2400" dirty="0" err="1">
                <a:effectLst/>
                <a:latin typeface="Calibri" panose="020F0502020204030204" pitchFamily="34" charset="0"/>
                <a:ea typeface="Calibri" panose="020F0502020204030204" pitchFamily="34" charset="0"/>
                <a:cs typeface="Times New Roman" panose="02020603050405020304" pitchFamily="18" charset="0"/>
              </a:rPr>
              <a:t>adolesanların</a:t>
            </a:r>
            <a:r>
              <a:rPr lang="tr-TR" sz="2400" dirty="0">
                <a:effectLst/>
                <a:latin typeface="Calibri" panose="020F0502020204030204" pitchFamily="34" charset="0"/>
                <a:ea typeface="Calibri" panose="020F0502020204030204" pitchFamily="34" charset="0"/>
                <a:cs typeface="Times New Roman" panose="02020603050405020304" pitchFamily="18" charset="0"/>
              </a:rPr>
              <a:t> çoğu HBV için aşılanmıştır. </a:t>
            </a:r>
          </a:p>
          <a:p>
            <a:pPr marL="0" indent="0" algn="just">
              <a:buNone/>
            </a:pPr>
            <a:r>
              <a:rPr lang="tr-TR" sz="2400" dirty="0">
                <a:effectLst/>
                <a:latin typeface="Calibri" panose="020F0502020204030204" pitchFamily="34" charset="0"/>
                <a:ea typeface="Calibri" panose="020F0502020204030204" pitchFamily="34" charset="0"/>
                <a:cs typeface="Times New Roman" panose="02020603050405020304" pitchFamily="18" charset="0"/>
              </a:rPr>
              <a:t>Bu kampanya kapsamında aşılanmış oldukları düşünülen çocukların doğum yılları ağırlıklı olarak 1994-1999 arasında değişmekte olup az sayıda 1991-1993 doğumlu olanların da aşılanmış olduğu teorik olarak kabul edilmektedir. </a:t>
            </a:r>
          </a:p>
          <a:p>
            <a:pPr marL="0" indent="0" algn="just">
              <a:buNone/>
            </a:pPr>
            <a:r>
              <a:rPr lang="tr-TR" sz="2400" dirty="0">
                <a:effectLst/>
                <a:latin typeface="Calibri" panose="020F0502020204030204" pitchFamily="34" charset="0"/>
                <a:ea typeface="Calibri" panose="020F0502020204030204" pitchFamily="34" charset="0"/>
                <a:cs typeface="Times New Roman" panose="02020603050405020304" pitchFamily="18" charset="0"/>
              </a:rPr>
              <a:t>Ancak yine de ülkemizde yapılan yakın tarihli çalışmalarda bu yıllarda (1991-1998 arası) doğmuş olan kişiler arasında halen HBV ile </a:t>
            </a:r>
            <a:r>
              <a:rPr lang="tr-TR" sz="2400" dirty="0" err="1">
                <a:effectLst/>
                <a:latin typeface="Calibri" panose="020F0502020204030204" pitchFamily="34" charset="0"/>
                <a:ea typeface="Calibri" panose="020F0502020204030204" pitchFamily="34" charset="0"/>
                <a:cs typeface="Times New Roman" panose="02020603050405020304" pitchFamily="18" charset="0"/>
              </a:rPr>
              <a:t>enfekte</a:t>
            </a:r>
            <a:r>
              <a:rPr lang="tr-TR" sz="2400" dirty="0">
                <a:effectLst/>
                <a:latin typeface="Calibri" panose="020F0502020204030204" pitchFamily="34" charset="0"/>
                <a:ea typeface="Calibri" panose="020F0502020204030204" pitchFamily="34" charset="0"/>
                <a:cs typeface="Times New Roman" panose="02020603050405020304" pitchFamily="18" charset="0"/>
              </a:rPr>
              <a:t> bireyler saptanabildiği akılda tutulmalı, aşı yanıtsız veya riskli olduğu düşünülen sağlık çalışanlarına mutlaka </a:t>
            </a:r>
            <a:r>
              <a:rPr lang="tr-TR" sz="2400" dirty="0" err="1">
                <a:effectLst/>
                <a:latin typeface="Calibri" panose="020F0502020204030204" pitchFamily="34" charset="0"/>
                <a:ea typeface="Calibri" panose="020F0502020204030204" pitchFamily="34" charset="0"/>
                <a:cs typeface="Times New Roman" panose="02020603050405020304" pitchFamily="18" charset="0"/>
              </a:rPr>
              <a:t>HBsAg</a:t>
            </a:r>
            <a:r>
              <a:rPr lang="tr-TR" sz="2400" dirty="0">
                <a:effectLst/>
                <a:latin typeface="Calibri" panose="020F0502020204030204" pitchFamily="34" charset="0"/>
                <a:ea typeface="Calibri" panose="020F0502020204030204" pitchFamily="34" charset="0"/>
                <a:cs typeface="Times New Roman" panose="02020603050405020304" pitchFamily="18" charset="0"/>
              </a:rPr>
              <a:t> de bakılmalıdır</a:t>
            </a:r>
            <a:endParaRPr lang="tr-TR" sz="3600" dirty="0"/>
          </a:p>
        </p:txBody>
      </p:sp>
      <p:sp>
        <p:nvSpPr>
          <p:cNvPr id="4" name="Alt Bilgi Yer Tutucusu 3">
            <a:extLst>
              <a:ext uri="{FF2B5EF4-FFF2-40B4-BE49-F238E27FC236}">
                <a16:creationId xmlns:a16="http://schemas.microsoft.com/office/drawing/2014/main" id="{784AADEE-CC04-4985-BDBC-07D4F7D8CF9D}"/>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1FB4933A-ED50-4735-BDE1-8247516F69E2}"/>
              </a:ext>
            </a:extLst>
          </p:cNvPr>
          <p:cNvSpPr>
            <a:spLocks noGrp="1"/>
          </p:cNvSpPr>
          <p:nvPr>
            <p:ph type="sldNum" sz="quarter" idx="12"/>
          </p:nvPr>
        </p:nvSpPr>
        <p:spPr/>
        <p:txBody>
          <a:bodyPr/>
          <a:lstStyle/>
          <a:p>
            <a:fld id="{CF78BDE2-B98C-4320-A0E3-5E3E596CE5CC}" type="slidenum">
              <a:rPr lang="tr-TR" smtClean="0"/>
              <a:t>48</a:t>
            </a:fld>
            <a:endParaRPr lang="tr-TR"/>
          </a:p>
        </p:txBody>
      </p:sp>
    </p:spTree>
    <p:extLst>
      <p:ext uri="{BB962C8B-B14F-4D97-AF65-F5344CB8AC3E}">
        <p14:creationId xmlns:p14="http://schemas.microsoft.com/office/powerpoint/2010/main" val="18737209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2283765-1FD1-479B-AC8F-4C85B126F12C}"/>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5381ED5-5ECD-4DD8-A46D-60C407985795}"/>
              </a:ext>
            </a:extLst>
          </p:cNvPr>
          <p:cNvSpPr>
            <a:spLocks noGrp="1"/>
          </p:cNvSpPr>
          <p:nvPr>
            <p:ph idx="1"/>
          </p:nvPr>
        </p:nvSpPr>
        <p:spPr/>
        <p:txBody>
          <a:bodyPr/>
          <a:lstStyle/>
          <a:p>
            <a:pPr marL="0" indent="0">
              <a:buNone/>
            </a:pPr>
            <a:r>
              <a:rPr lang="tr-TR" sz="1800" dirty="0" err="1">
                <a:effectLst/>
                <a:latin typeface="Calibri" panose="020F0502020204030204" pitchFamily="34" charset="0"/>
                <a:ea typeface="Calibri" panose="020F0502020204030204" pitchFamily="34" charset="0"/>
                <a:cs typeface="Times New Roman" panose="02020603050405020304" pitchFamily="18" charset="0"/>
              </a:rPr>
              <a:t>Catch-up</a:t>
            </a:r>
            <a:r>
              <a:rPr lang="tr-TR" sz="1800" dirty="0">
                <a:effectLst/>
                <a:latin typeface="Calibri" panose="020F0502020204030204" pitchFamily="34" charset="0"/>
                <a:ea typeface="Calibri" panose="020F0502020204030204" pitchFamily="34" charset="0"/>
                <a:cs typeface="Times New Roman" panose="02020603050405020304" pitchFamily="18" charset="0"/>
              </a:rPr>
              <a:t> HBV aşılaması 2000 yılı ve sonrasında doğan çocuklara  uygulanmamaktadır (gerek de yoktur). </a:t>
            </a:r>
          </a:p>
          <a:p>
            <a:pPr marL="0" indent="0">
              <a:buNone/>
            </a:pPr>
            <a:r>
              <a:rPr lang="tr-TR" sz="2000" b="1" dirty="0">
                <a:effectLst/>
                <a:latin typeface="Calibri" panose="020F0502020204030204" pitchFamily="34" charset="0"/>
                <a:ea typeface="Calibri" panose="020F0502020204030204" pitchFamily="34" charset="0"/>
                <a:cs typeface="Times New Roman" panose="02020603050405020304" pitchFamily="18" charset="0"/>
              </a:rPr>
              <a:t>Bu nedenle ülkemiz koşullarında bir sağlık çalışanına (veya bir erişkine) HBV aşılaması öncesi tetkik isterken;</a:t>
            </a:r>
          </a:p>
          <a:p>
            <a:pPr marL="0" indent="0">
              <a:buNone/>
            </a:pPr>
            <a:r>
              <a:rPr lang="tr-TR" sz="2000" b="1" dirty="0">
                <a:latin typeface="Calibri" panose="020F0502020204030204" pitchFamily="34" charset="0"/>
                <a:ea typeface="Calibri" panose="020F0502020204030204" pitchFamily="34" charset="0"/>
                <a:cs typeface="Times New Roman" panose="02020603050405020304" pitchFamily="18" charset="0"/>
              </a:rPr>
              <a:t>	*</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doğum yılı 1998 ve daha sonraki yıllarda  ise sadece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2000" b="1" dirty="0">
                <a:latin typeface="Calibri" panose="020F0502020204030204" pitchFamily="34" charset="0"/>
                <a:ea typeface="Calibri" panose="020F0502020204030204" pitchFamily="34" charset="0"/>
                <a:cs typeface="Times New Roman" panose="02020603050405020304" pitchFamily="18" charset="0"/>
              </a:rPr>
              <a:t>;</a:t>
            </a:r>
          </a:p>
          <a:p>
            <a:pPr marL="0" indent="0">
              <a:buNone/>
            </a:pPr>
            <a:r>
              <a:rPr lang="tr-TR" sz="2000" b="1" dirty="0">
                <a:effectLst/>
                <a:latin typeface="Calibri" panose="020F0502020204030204" pitchFamily="34" charset="0"/>
                <a:ea typeface="Calibri" panose="020F0502020204030204" pitchFamily="34" charset="0"/>
                <a:cs typeface="Times New Roman" panose="02020603050405020304" pitchFamily="18" charset="0"/>
              </a:rPr>
              <a:t>	*doğum yılı 1997-1991 ise anti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HBcIgG</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2000" b="1" dirty="0">
                <a:effectLst/>
                <a:latin typeface="Calibri" panose="020F0502020204030204" pitchFamily="34" charset="0"/>
                <a:ea typeface="Calibri" panose="020F0502020204030204" pitchFamily="34" charset="0"/>
                <a:cs typeface="Times New Roman" panose="02020603050405020304" pitchFamily="18" charset="0"/>
              </a:rPr>
              <a:t>;</a:t>
            </a:r>
          </a:p>
          <a:p>
            <a:pPr marL="0" indent="0">
              <a:buNone/>
            </a:pPr>
            <a:r>
              <a:rPr lang="tr-TR" sz="2000" b="1" dirty="0">
                <a:latin typeface="Calibri" panose="020F0502020204030204" pitchFamily="34" charset="0"/>
                <a:ea typeface="Calibri" panose="020F0502020204030204" pitchFamily="34" charset="0"/>
                <a:cs typeface="Times New Roman" panose="02020603050405020304" pitchFamily="18" charset="0"/>
              </a:rPr>
              <a:t>	*</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doğum yılı 1990 ve öncesi  ise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HBsAg</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antiHBcIgG</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bakılması uygun bir yaklaşım olacaktır. </a:t>
            </a:r>
          </a:p>
          <a:p>
            <a:pPr marL="0" indent="0">
              <a:buNone/>
            </a:pPr>
            <a:r>
              <a:rPr lang="tr-TR"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Ancak annede veya ailede kronik HBV varsa mutlaka 3 gösterge de bakılmalıdır !</a:t>
            </a:r>
            <a:endParaRPr lang="tr-TR" sz="20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sz="18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Yapılan tetkik sonuçlarına göre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1800" dirty="0">
                <a:effectLst/>
                <a:latin typeface="Calibri" panose="020F0502020204030204" pitchFamily="34" charset="0"/>
                <a:ea typeface="Calibri" panose="020F0502020204030204" pitchFamily="34" charset="0"/>
                <a:cs typeface="Times New Roman" panose="02020603050405020304" pitchFamily="18" charset="0"/>
              </a:rPr>
              <a:t> ≤ 10 IU/</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mL</a:t>
            </a:r>
            <a:r>
              <a:rPr lang="tr-TR" sz="1800" dirty="0">
                <a:effectLst/>
                <a:latin typeface="Calibri" panose="020F0502020204030204" pitchFamily="34" charset="0"/>
                <a:ea typeface="Calibri" panose="020F0502020204030204" pitchFamily="34" charset="0"/>
                <a:cs typeface="Times New Roman" panose="02020603050405020304" pitchFamily="18" charset="0"/>
              </a:rPr>
              <a:t> ise; doğum yılı 1998 ve sonrası olan sağlık çalışanlarına 1 doz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rapel</a:t>
            </a:r>
            <a:r>
              <a:rPr lang="tr-TR" sz="1800" dirty="0">
                <a:effectLst/>
                <a:latin typeface="Calibri" panose="020F0502020204030204" pitchFamily="34" charset="0"/>
                <a:ea typeface="Calibri" panose="020F0502020204030204" pitchFamily="34" charset="0"/>
                <a:cs typeface="Times New Roman" panose="02020603050405020304" pitchFamily="18" charset="0"/>
              </a:rPr>
              <a:t> yapılıp 1 ay sonra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1800" dirty="0">
                <a:effectLst/>
                <a:latin typeface="Calibri" panose="020F0502020204030204" pitchFamily="34" charset="0"/>
                <a:ea typeface="Calibri" panose="020F0502020204030204" pitchFamily="34" charset="0"/>
                <a:cs typeface="Times New Roman" panose="02020603050405020304" pitchFamily="18" charset="0"/>
              </a:rPr>
              <a:t> bakılır,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anamnestik</a:t>
            </a:r>
            <a:r>
              <a:rPr lang="tr-TR" sz="1800" dirty="0">
                <a:effectLst/>
                <a:latin typeface="Calibri" panose="020F0502020204030204" pitchFamily="34" charset="0"/>
                <a:ea typeface="Calibri" panose="020F0502020204030204" pitchFamily="34" charset="0"/>
                <a:cs typeface="Times New Roman" panose="02020603050405020304" pitchFamily="18" charset="0"/>
              </a:rPr>
              <a:t> yanıt gelişmişse (yani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1800" dirty="0">
                <a:effectLst/>
                <a:latin typeface="Calibri" panose="020F0502020204030204" pitchFamily="34" charset="0"/>
                <a:ea typeface="Calibri" panose="020F0502020204030204" pitchFamily="34" charset="0"/>
                <a:cs typeface="Times New Roman" panose="02020603050405020304" pitchFamily="18" charset="0"/>
              </a:rPr>
              <a:t>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titresi</a:t>
            </a:r>
            <a:r>
              <a:rPr lang="tr-TR" sz="1800" dirty="0">
                <a:effectLst/>
                <a:latin typeface="Calibri" panose="020F0502020204030204" pitchFamily="34" charset="0"/>
                <a:ea typeface="Calibri" panose="020F0502020204030204" pitchFamily="34" charset="0"/>
                <a:cs typeface="Times New Roman" panose="02020603050405020304" pitchFamily="18" charset="0"/>
              </a:rPr>
              <a:t> 10 ünitenin üzerine çıkmışsa) başka aşı yapmaya gerek yoktur.</a:t>
            </a:r>
            <a:endParaRPr lang="tr-TR" dirty="0"/>
          </a:p>
        </p:txBody>
      </p:sp>
      <p:sp>
        <p:nvSpPr>
          <p:cNvPr id="4" name="Alt Bilgi Yer Tutucusu 3">
            <a:extLst>
              <a:ext uri="{FF2B5EF4-FFF2-40B4-BE49-F238E27FC236}">
                <a16:creationId xmlns:a16="http://schemas.microsoft.com/office/drawing/2014/main" id="{D51C0497-1AFC-47D7-9E28-9A6B15434BE6}"/>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44608EED-EF2F-4B28-8832-3FAB0EC24C28}"/>
              </a:ext>
            </a:extLst>
          </p:cNvPr>
          <p:cNvSpPr>
            <a:spLocks noGrp="1"/>
          </p:cNvSpPr>
          <p:nvPr>
            <p:ph type="sldNum" sz="quarter" idx="12"/>
          </p:nvPr>
        </p:nvSpPr>
        <p:spPr/>
        <p:txBody>
          <a:bodyPr/>
          <a:lstStyle/>
          <a:p>
            <a:fld id="{CF78BDE2-B98C-4320-A0E3-5E3E596CE5CC}" type="slidenum">
              <a:rPr lang="tr-TR" smtClean="0"/>
              <a:t>49</a:t>
            </a:fld>
            <a:endParaRPr lang="tr-TR"/>
          </a:p>
        </p:txBody>
      </p:sp>
    </p:spTree>
    <p:extLst>
      <p:ext uri="{BB962C8B-B14F-4D97-AF65-F5344CB8AC3E}">
        <p14:creationId xmlns:p14="http://schemas.microsoft.com/office/powerpoint/2010/main" val="276729595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4F160E0-60DD-4B21-A3A8-EE19229E737D}"/>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B3EF15D1-03F0-4299-B0C8-1315FC246516}"/>
              </a:ext>
            </a:extLst>
          </p:cNvPr>
          <p:cNvSpPr>
            <a:spLocks noGrp="1"/>
          </p:cNvSpPr>
          <p:nvPr>
            <p:ph idx="1"/>
          </p:nvPr>
        </p:nvSpPr>
        <p:spPr/>
        <p:txBody>
          <a:bodyPr/>
          <a:lstStyle/>
          <a:p>
            <a:pPr marL="0" indent="0">
              <a:buNone/>
            </a:pPr>
            <a:r>
              <a:rPr lang="tr-TR" sz="2400" dirty="0">
                <a:effectLst/>
                <a:latin typeface="Calibri" panose="020F0502020204030204" pitchFamily="34" charset="0"/>
                <a:ea typeface="Calibri" panose="020F0502020204030204" pitchFamily="34" charset="0"/>
                <a:cs typeface="Times New Roman" panose="02020603050405020304" pitchFamily="18" charset="0"/>
              </a:rPr>
              <a:t>Tetkikler yapıldıktan sonra tüm HBV göstergeleri  negatif saptanan kişiler </a:t>
            </a:r>
          </a:p>
          <a:p>
            <a:pPr marL="0" indent="0">
              <a:buNone/>
            </a:pPr>
            <a:r>
              <a:rPr lang="tr-TR" sz="2400" dirty="0">
                <a:latin typeface="Calibri" panose="020F0502020204030204" pitchFamily="34" charset="0"/>
                <a:ea typeface="Calibri" panose="020F0502020204030204" pitchFamily="34" charset="0"/>
                <a:cs typeface="Times New Roman" panose="02020603050405020304" pitchFamily="18" charset="0"/>
              </a:rPr>
              <a:t>               </a:t>
            </a:r>
            <a:r>
              <a:rPr lang="tr-TR" sz="2400" dirty="0">
                <a:effectLst/>
                <a:latin typeface="Calibri" panose="020F0502020204030204" pitchFamily="34" charset="0"/>
                <a:ea typeface="Calibri" panose="020F0502020204030204" pitchFamily="34" charset="0"/>
                <a:cs typeface="Times New Roman" panose="02020603050405020304" pitchFamily="18" charset="0"/>
              </a:rPr>
              <a:t> </a:t>
            </a:r>
            <a:r>
              <a:rPr lang="tr-TR" sz="2400" b="1" dirty="0">
                <a:effectLst/>
                <a:latin typeface="Calibri" panose="020F0502020204030204" pitchFamily="34" charset="0"/>
                <a:ea typeface="Calibri" panose="020F0502020204030204" pitchFamily="34" charset="0"/>
                <a:cs typeface="Times New Roman" panose="02020603050405020304" pitchFamily="18" charset="0"/>
              </a:rPr>
              <a:t>0-1-6 ay şemasıyla aşılanır ve son aşıdan 4-8 hafta sonra </a:t>
            </a:r>
            <a:r>
              <a:rPr lang="tr-TR" sz="2400" b="1" dirty="0" err="1">
                <a:effectLst/>
                <a:latin typeface="Calibri" panose="020F0502020204030204" pitchFamily="34" charset="0"/>
                <a:ea typeface="Calibri" panose="020F0502020204030204" pitchFamily="34" charset="0"/>
                <a:cs typeface="Times New Roman" panose="02020603050405020304" pitchFamily="18" charset="0"/>
              </a:rPr>
              <a:t>antiHBs</a:t>
            </a:r>
            <a:r>
              <a:rPr lang="tr-TR" sz="2400" b="1" dirty="0">
                <a:effectLst/>
                <a:latin typeface="Calibri" panose="020F0502020204030204" pitchFamily="34" charset="0"/>
                <a:ea typeface="Calibri" panose="020F0502020204030204" pitchFamily="34" charset="0"/>
                <a:cs typeface="Times New Roman" panose="02020603050405020304" pitchFamily="18" charset="0"/>
              </a:rPr>
              <a:t> bakılır</a:t>
            </a:r>
            <a:r>
              <a:rPr lang="tr-TR" sz="24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endParaRPr lang="tr-TR" sz="2400" u="sng"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r>
              <a:rPr lang="tr-TR" sz="2400" u="sng" dirty="0">
                <a:effectLst/>
                <a:latin typeface="Calibri" panose="020F0502020204030204" pitchFamily="34" charset="0"/>
                <a:ea typeface="Times New Roman" panose="02020603050405020304" pitchFamily="18" charset="0"/>
                <a:cs typeface="Times New Roman" panose="02020603050405020304" pitchFamily="18" charset="0"/>
              </a:rPr>
              <a:t>Üç doz aşıya yanıtsız </a:t>
            </a:r>
            <a:r>
              <a:rPr lang="tr-TR" sz="2400" u="sng" dirty="0">
                <a:latin typeface="Calibri" panose="020F0502020204030204" pitchFamily="34" charset="0"/>
                <a:ea typeface="Times New Roman" panose="02020603050405020304" pitchFamily="18" charset="0"/>
                <a:cs typeface="Times New Roman" panose="02020603050405020304" pitchFamily="18" charset="0"/>
              </a:rPr>
              <a:t>kişilere </a:t>
            </a:r>
            <a:r>
              <a:rPr lang="tr-TR" sz="2400" u="sng" dirty="0">
                <a:effectLst/>
                <a:latin typeface="Calibri" panose="020F0502020204030204" pitchFamily="34" charset="0"/>
                <a:ea typeface="Times New Roman" panose="02020603050405020304" pitchFamily="18" charset="0"/>
                <a:cs typeface="Times New Roman" panose="02020603050405020304" pitchFamily="18" charset="0"/>
              </a:rPr>
              <a:t> ikinci seri (yani 3 doz daha) aşılama yapıldıktan 4-8 hafta sonra hala </a:t>
            </a:r>
            <a:r>
              <a:rPr lang="tr-TR" sz="2400" u="sng" dirty="0" err="1">
                <a:effectLst/>
                <a:latin typeface="Calibri" panose="020F0502020204030204" pitchFamily="34" charset="0"/>
                <a:ea typeface="Times New Roman" panose="02020603050405020304" pitchFamily="18" charset="0"/>
                <a:cs typeface="Times New Roman" panose="02020603050405020304" pitchFamily="18" charset="0"/>
              </a:rPr>
              <a:t>antiHBs</a:t>
            </a:r>
            <a:r>
              <a:rPr lang="tr-TR" sz="2400" u="sng" dirty="0">
                <a:effectLst/>
                <a:latin typeface="Calibri" panose="020F0502020204030204" pitchFamily="34" charset="0"/>
                <a:ea typeface="Times New Roman" panose="02020603050405020304" pitchFamily="18" charset="0"/>
                <a:cs typeface="Times New Roman" panose="02020603050405020304" pitchFamily="18" charset="0"/>
              </a:rPr>
              <a:t> yanıtı yoksa kişi yanıtsızdır, ileri tetkikleri gerekir</a:t>
            </a:r>
            <a:r>
              <a:rPr lang="tr-TR" sz="2400" dirty="0">
                <a:effectLst/>
                <a:latin typeface="Calibri" panose="020F0502020204030204" pitchFamily="34" charset="0"/>
                <a:ea typeface="Times New Roman" panose="02020603050405020304" pitchFamily="18" charset="0"/>
                <a:cs typeface="Times New Roman" panose="02020603050405020304" pitchFamily="18" charset="0"/>
              </a:rPr>
              <a:t>.</a:t>
            </a:r>
          </a:p>
          <a:p>
            <a:pPr marL="0" indent="0">
              <a:buNone/>
            </a:pPr>
            <a:r>
              <a:rPr lang="tr-TR" sz="2400" dirty="0">
                <a:latin typeface="Calibri" panose="020F0502020204030204" pitchFamily="34" charset="0"/>
                <a:ea typeface="Calibri" panose="020F0502020204030204" pitchFamily="34" charset="0"/>
                <a:cs typeface="Times New Roman" panose="02020603050405020304" pitchFamily="18" charset="0"/>
              </a:rPr>
              <a:t>Bu kişiler HBV bulaş yolları hakkında bilgilendirilir; olası riskli bir yaralanmada 1 ay arayla iki kez HBIG yapılması gerekir.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dirty="0"/>
          </a:p>
        </p:txBody>
      </p:sp>
      <p:sp>
        <p:nvSpPr>
          <p:cNvPr id="4" name="Alt Bilgi Yer Tutucusu 3">
            <a:extLst>
              <a:ext uri="{FF2B5EF4-FFF2-40B4-BE49-F238E27FC236}">
                <a16:creationId xmlns:a16="http://schemas.microsoft.com/office/drawing/2014/main" id="{524D219C-F927-457A-9685-C6D2EFC8CC92}"/>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5EDF1122-1058-4E8D-8F4A-A955791F4F6B}"/>
              </a:ext>
            </a:extLst>
          </p:cNvPr>
          <p:cNvSpPr>
            <a:spLocks noGrp="1"/>
          </p:cNvSpPr>
          <p:nvPr>
            <p:ph type="sldNum" sz="quarter" idx="12"/>
          </p:nvPr>
        </p:nvSpPr>
        <p:spPr/>
        <p:txBody>
          <a:bodyPr/>
          <a:lstStyle/>
          <a:p>
            <a:fld id="{CF78BDE2-B98C-4320-A0E3-5E3E596CE5CC}" type="slidenum">
              <a:rPr lang="tr-TR" smtClean="0"/>
              <a:t>50</a:t>
            </a:fld>
            <a:endParaRPr lang="tr-TR"/>
          </a:p>
        </p:txBody>
      </p:sp>
    </p:spTree>
    <p:extLst>
      <p:ext uri="{BB962C8B-B14F-4D97-AF65-F5344CB8AC3E}">
        <p14:creationId xmlns:p14="http://schemas.microsoft.com/office/powerpoint/2010/main" val="21988060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599F0E9-8F30-8E07-6D26-6CC7D6111428}"/>
              </a:ext>
            </a:extLst>
          </p:cNvPr>
          <p:cNvSpPr>
            <a:spLocks noGrp="1"/>
          </p:cNvSpPr>
          <p:nvPr>
            <p:ph type="title"/>
          </p:nvPr>
        </p:nvSpPr>
        <p:spPr/>
        <p:txBody>
          <a:bodyPr>
            <a:normAutofit fontScale="90000"/>
          </a:bodyPr>
          <a:lstStyle/>
          <a:p>
            <a:pPr algn="ctr"/>
            <a:r>
              <a:rPr lang="tr-TR" sz="2800" b="1" dirty="0"/>
              <a:t>Önceden aşılanmış bir bireyde  yapılan tetkikte </a:t>
            </a:r>
            <a:r>
              <a:rPr lang="tr-TR" sz="2800" b="1" u="sng" dirty="0" err="1">
                <a:solidFill>
                  <a:srgbClr val="FF0000"/>
                </a:solidFill>
              </a:rPr>
              <a:t>antiHBs</a:t>
            </a:r>
            <a:r>
              <a:rPr lang="tr-TR" sz="2800" b="1" u="sng" dirty="0">
                <a:solidFill>
                  <a:srgbClr val="FF0000"/>
                </a:solidFill>
              </a:rPr>
              <a:t> ≤ 10 IU/</a:t>
            </a:r>
            <a:r>
              <a:rPr lang="tr-TR" sz="2800" b="1" u="sng" dirty="0" err="1">
                <a:solidFill>
                  <a:srgbClr val="FF0000"/>
                </a:solidFill>
              </a:rPr>
              <a:t>mL</a:t>
            </a:r>
            <a:r>
              <a:rPr lang="tr-TR" sz="2800" b="1" u="sng" dirty="0">
                <a:solidFill>
                  <a:srgbClr val="FF0000"/>
                </a:solidFill>
              </a:rPr>
              <a:t> </a:t>
            </a:r>
            <a:r>
              <a:rPr lang="tr-TR" sz="2800" b="1" dirty="0"/>
              <a:t>olarak saptanırsa;</a:t>
            </a:r>
            <a:br>
              <a:rPr lang="tr-TR" sz="4800" b="1" dirty="0"/>
            </a:br>
            <a:endParaRPr lang="tr-TR" sz="4800" b="1" dirty="0"/>
          </a:p>
        </p:txBody>
      </p:sp>
      <p:sp>
        <p:nvSpPr>
          <p:cNvPr id="3" name="İçerik Yer Tutucusu 2">
            <a:extLst>
              <a:ext uri="{FF2B5EF4-FFF2-40B4-BE49-F238E27FC236}">
                <a16:creationId xmlns:a16="http://schemas.microsoft.com/office/drawing/2014/main" id="{498DE981-468C-E190-CCB6-86C809F524E8}"/>
              </a:ext>
            </a:extLst>
          </p:cNvPr>
          <p:cNvSpPr>
            <a:spLocks noGrp="1"/>
          </p:cNvSpPr>
          <p:nvPr>
            <p:ph idx="1"/>
          </p:nvPr>
        </p:nvSpPr>
        <p:spPr>
          <a:xfrm>
            <a:off x="838200" y="1408922"/>
            <a:ext cx="10890380" cy="4768041"/>
          </a:xfrm>
        </p:spPr>
        <p:txBody>
          <a:bodyPr>
            <a:normAutofit/>
          </a:bodyPr>
          <a:lstStyle/>
          <a:p>
            <a:pPr marL="0" indent="0">
              <a:buNone/>
            </a:pPr>
            <a:r>
              <a:rPr lang="tr-TR" dirty="0"/>
              <a:t>1 doz HBV </a:t>
            </a:r>
            <a:r>
              <a:rPr lang="tr-TR" dirty="0" err="1"/>
              <a:t>rapel</a:t>
            </a:r>
            <a:r>
              <a:rPr lang="tr-TR" dirty="0"/>
              <a:t> yapılıp 1 ay sonra </a:t>
            </a:r>
            <a:r>
              <a:rPr lang="tr-TR" dirty="0" err="1"/>
              <a:t>antiHBs</a:t>
            </a:r>
            <a:r>
              <a:rPr lang="tr-TR" dirty="0"/>
              <a:t> bakılır.</a:t>
            </a:r>
          </a:p>
          <a:p>
            <a:pPr marL="0" indent="0">
              <a:buNone/>
            </a:pPr>
            <a:r>
              <a:rPr lang="tr-TR" dirty="0"/>
              <a:t>         </a:t>
            </a:r>
            <a:r>
              <a:rPr lang="tr-TR" dirty="0" err="1"/>
              <a:t>Anamnestik</a:t>
            </a:r>
            <a:r>
              <a:rPr lang="tr-TR" dirty="0"/>
              <a:t> yanıt gelişmişse başka aşı yapmaya gerek yoktur. </a:t>
            </a:r>
          </a:p>
          <a:p>
            <a:pPr marL="0" indent="0">
              <a:buNone/>
            </a:pPr>
            <a:r>
              <a:rPr lang="tr-TR" dirty="0"/>
              <a:t>         </a:t>
            </a:r>
            <a:r>
              <a:rPr lang="tr-TR" dirty="0" err="1"/>
              <a:t>AntiHBs</a:t>
            </a:r>
            <a:r>
              <a:rPr lang="tr-TR" dirty="0"/>
              <a:t> yanıtı gelişmezse </a:t>
            </a:r>
            <a:r>
              <a:rPr lang="tr-TR" dirty="0" err="1"/>
              <a:t>antiHBcIgG</a:t>
            </a:r>
            <a:r>
              <a:rPr lang="tr-TR" dirty="0"/>
              <a:t>  </a:t>
            </a:r>
            <a:r>
              <a:rPr lang="tr-TR" b="1" u="sng" dirty="0"/>
              <a:t>veya</a:t>
            </a:r>
            <a:r>
              <a:rPr lang="tr-TR" dirty="0"/>
              <a:t> </a:t>
            </a:r>
            <a:r>
              <a:rPr lang="tr-TR" dirty="0" err="1"/>
              <a:t>HBsAg</a:t>
            </a:r>
            <a:r>
              <a:rPr lang="tr-TR" dirty="0"/>
              <a:t> + </a:t>
            </a:r>
            <a:r>
              <a:rPr lang="tr-TR" dirty="0" err="1"/>
              <a:t>antiHBcIgG</a:t>
            </a:r>
            <a:endParaRPr lang="tr-TR" dirty="0"/>
          </a:p>
          <a:p>
            <a:pPr marL="0" indent="0">
              <a:buNone/>
            </a:pPr>
            <a:r>
              <a:rPr lang="tr-TR" dirty="0"/>
              <a:t>         </a:t>
            </a:r>
            <a:r>
              <a:rPr lang="tr-TR" dirty="0" err="1"/>
              <a:t>antiHBs</a:t>
            </a:r>
            <a:r>
              <a:rPr lang="tr-TR" dirty="0"/>
              <a:t> bakılır                 bu göstergeler de negatifse aşı şeması üç</a:t>
            </a:r>
          </a:p>
          <a:p>
            <a:pPr marL="0" indent="0">
              <a:buNone/>
            </a:pPr>
            <a:r>
              <a:rPr lang="tr-TR" dirty="0"/>
              <a:t>         doza tamamlanır.</a:t>
            </a:r>
          </a:p>
          <a:p>
            <a:pPr marL="0" indent="0">
              <a:buNone/>
            </a:pPr>
            <a:r>
              <a:rPr lang="tr-TR" dirty="0"/>
              <a:t>*Öyküsünde hiç HBV aşısı yapılmadığını ifade eden ve yapılan tetkiklerde üç HBV göstergesi de negatif saptanan kişilere 0-1-6 ay şemasıyla üç doz aşı uygulanır. </a:t>
            </a:r>
          </a:p>
          <a:p>
            <a:pPr marL="0" indent="0">
              <a:buNone/>
            </a:pPr>
            <a:r>
              <a:rPr lang="tr-TR" dirty="0"/>
              <a:t>                  Aşı şeması tamamlandıktan 1 veya 2 ay sonra </a:t>
            </a:r>
            <a:r>
              <a:rPr lang="tr-TR" dirty="0" err="1"/>
              <a:t>antiHBs</a:t>
            </a:r>
            <a:r>
              <a:rPr lang="tr-TR" dirty="0"/>
              <a:t> bakılır. </a:t>
            </a:r>
          </a:p>
          <a:p>
            <a:pPr marL="0" indent="0">
              <a:buNone/>
            </a:pPr>
            <a:endParaRPr lang="tr-TR" dirty="0"/>
          </a:p>
        </p:txBody>
      </p:sp>
      <p:sp>
        <p:nvSpPr>
          <p:cNvPr id="4" name="Ok: Sağ 3">
            <a:extLst>
              <a:ext uri="{FF2B5EF4-FFF2-40B4-BE49-F238E27FC236}">
                <a16:creationId xmlns:a16="http://schemas.microsoft.com/office/drawing/2014/main" id="{1FB052CE-6BF5-C4E8-8BF4-EF310EFD7204}"/>
              </a:ext>
            </a:extLst>
          </p:cNvPr>
          <p:cNvSpPr/>
          <p:nvPr/>
        </p:nvSpPr>
        <p:spPr>
          <a:xfrm>
            <a:off x="3927285" y="2944368"/>
            <a:ext cx="978408" cy="484632"/>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 name="Alt Bilgi Yer Tutucusu 4">
            <a:extLst>
              <a:ext uri="{FF2B5EF4-FFF2-40B4-BE49-F238E27FC236}">
                <a16:creationId xmlns:a16="http://schemas.microsoft.com/office/drawing/2014/main" id="{F34310F7-8FF6-439B-9440-9A7CC0CEF7AB}"/>
              </a:ext>
            </a:extLst>
          </p:cNvPr>
          <p:cNvSpPr>
            <a:spLocks noGrp="1"/>
          </p:cNvSpPr>
          <p:nvPr>
            <p:ph type="ftr" sz="quarter" idx="11"/>
          </p:nvPr>
        </p:nvSpPr>
        <p:spPr/>
        <p:txBody>
          <a:bodyPr/>
          <a:lstStyle/>
          <a:p>
            <a:r>
              <a:rPr lang="fi-FI"/>
              <a:t>ERİŞKİN AŞILAMASI PROF DR SELMA TOSUN </a:t>
            </a:r>
            <a:endParaRPr lang="tr-TR"/>
          </a:p>
        </p:txBody>
      </p:sp>
      <p:sp>
        <p:nvSpPr>
          <p:cNvPr id="6" name="Slayt Numarası Yer Tutucusu 5">
            <a:extLst>
              <a:ext uri="{FF2B5EF4-FFF2-40B4-BE49-F238E27FC236}">
                <a16:creationId xmlns:a16="http://schemas.microsoft.com/office/drawing/2014/main" id="{3C8C87E2-8664-416C-BA01-A147EDE45D5B}"/>
              </a:ext>
            </a:extLst>
          </p:cNvPr>
          <p:cNvSpPr>
            <a:spLocks noGrp="1"/>
          </p:cNvSpPr>
          <p:nvPr>
            <p:ph type="sldNum" sz="quarter" idx="12"/>
          </p:nvPr>
        </p:nvSpPr>
        <p:spPr/>
        <p:txBody>
          <a:bodyPr/>
          <a:lstStyle/>
          <a:p>
            <a:fld id="{CF78BDE2-B98C-4320-A0E3-5E3E596CE5CC}" type="slidenum">
              <a:rPr lang="tr-TR" smtClean="0"/>
              <a:t>51</a:t>
            </a:fld>
            <a:endParaRPr lang="tr-TR"/>
          </a:p>
        </p:txBody>
      </p:sp>
    </p:spTree>
    <p:extLst>
      <p:ext uri="{BB962C8B-B14F-4D97-AF65-F5344CB8AC3E}">
        <p14:creationId xmlns:p14="http://schemas.microsoft.com/office/powerpoint/2010/main" val="15353157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331DDB5-6039-B5FA-BDD6-41824A45CC98}"/>
              </a:ext>
            </a:extLst>
          </p:cNvPr>
          <p:cNvSpPr>
            <a:spLocks noGrp="1"/>
          </p:cNvSpPr>
          <p:nvPr>
            <p:ph type="title"/>
          </p:nvPr>
        </p:nvSpPr>
        <p:spPr/>
        <p:txBody>
          <a:bodyPr>
            <a:normAutofit/>
          </a:bodyPr>
          <a:lstStyle/>
          <a:p>
            <a:pPr algn="ctr"/>
            <a:r>
              <a:rPr lang="tr-TR" sz="3200" b="1" dirty="0"/>
              <a:t>Sağlık çalışanında </a:t>
            </a:r>
            <a:r>
              <a:rPr lang="tr-TR" sz="3200" b="1" dirty="0" err="1"/>
              <a:t>antiHBs</a:t>
            </a:r>
            <a:r>
              <a:rPr lang="tr-TR" sz="3200" b="1" dirty="0"/>
              <a:t> 10 ünite mi 100 ünite mi olmalı ? </a:t>
            </a:r>
          </a:p>
        </p:txBody>
      </p:sp>
      <p:sp>
        <p:nvSpPr>
          <p:cNvPr id="3" name="İçerik Yer Tutucusu 2">
            <a:extLst>
              <a:ext uri="{FF2B5EF4-FFF2-40B4-BE49-F238E27FC236}">
                <a16:creationId xmlns:a16="http://schemas.microsoft.com/office/drawing/2014/main" id="{D92C4154-FBCA-0C89-66D1-EDAD8D2C87C9}"/>
              </a:ext>
            </a:extLst>
          </p:cNvPr>
          <p:cNvSpPr>
            <a:spLocks noGrp="1"/>
          </p:cNvSpPr>
          <p:nvPr>
            <p:ph idx="1"/>
          </p:nvPr>
        </p:nvSpPr>
        <p:spPr/>
        <p:txBody>
          <a:bodyPr>
            <a:normAutofit fontScale="85000" lnSpcReduction="20000"/>
          </a:bodyPr>
          <a:lstStyle/>
          <a:p>
            <a:pPr marL="0" indent="0">
              <a:buNone/>
            </a:pPr>
            <a:r>
              <a:rPr lang="tr-TR" dirty="0"/>
              <a:t>Avrupa Birliği ülkelerinin dahil edildiği 2019 yılında tamamlanan bir çalışmaya Avrupa’da yer alan 18’i AB üyesi toplam 21 ülke dahil edilmiş ve sağlık çalışanlarının HBV açısından tetkik ve aşılanma durumları ayrıntılı olarak değerlendirilmiştir.</a:t>
            </a:r>
          </a:p>
          <a:p>
            <a:pPr marL="0" indent="0">
              <a:buNone/>
            </a:pPr>
            <a:r>
              <a:rPr lang="tr-TR" dirty="0"/>
              <a:t>Aşı sonrası koruyucu </a:t>
            </a:r>
            <a:r>
              <a:rPr lang="tr-TR" dirty="0" err="1"/>
              <a:t>antiHBs</a:t>
            </a:r>
            <a:r>
              <a:rPr lang="tr-TR" dirty="0"/>
              <a:t> </a:t>
            </a:r>
            <a:r>
              <a:rPr lang="tr-TR" dirty="0" err="1"/>
              <a:t>titresi</a:t>
            </a:r>
            <a:r>
              <a:rPr lang="tr-TR" dirty="0"/>
              <a:t> olarak 18 ülkenin 12’sinde 10 IU/</a:t>
            </a:r>
            <a:r>
              <a:rPr lang="tr-TR" dirty="0" err="1"/>
              <a:t>mL</a:t>
            </a:r>
            <a:r>
              <a:rPr lang="tr-TR" dirty="0"/>
              <a:t> kabul edilirken </a:t>
            </a:r>
            <a:r>
              <a:rPr lang="tr-TR" b="1" dirty="0">
                <a:solidFill>
                  <a:srgbClr val="FF0000"/>
                </a:solidFill>
              </a:rPr>
              <a:t>6 ülkede (Avusturya, Almanya, İrlanda, Lüksemburg, Norveç, İsviçre) koruyucu düzey 100 IU/</a:t>
            </a:r>
            <a:r>
              <a:rPr lang="tr-TR" b="1" dirty="0" err="1">
                <a:solidFill>
                  <a:srgbClr val="FF0000"/>
                </a:solidFill>
              </a:rPr>
              <a:t>mL</a:t>
            </a:r>
            <a:r>
              <a:rPr lang="tr-TR" b="1" dirty="0">
                <a:solidFill>
                  <a:srgbClr val="FF0000"/>
                </a:solidFill>
              </a:rPr>
              <a:t> olarak tercih edildiği bildirilmiştir. </a:t>
            </a:r>
            <a:r>
              <a:rPr lang="tr-TR" dirty="0"/>
              <a:t>Anti </a:t>
            </a:r>
            <a:r>
              <a:rPr lang="tr-TR" dirty="0" err="1"/>
              <a:t>HBs</a:t>
            </a:r>
            <a:r>
              <a:rPr lang="tr-TR" dirty="0"/>
              <a:t> koruyucu düzeyini 100 IU/</a:t>
            </a:r>
            <a:r>
              <a:rPr lang="tr-TR" dirty="0" err="1"/>
              <a:t>mL’yi</a:t>
            </a:r>
            <a:r>
              <a:rPr lang="tr-TR" dirty="0"/>
              <a:t> kabul edenler kronik HBV enfeksiyonu varlığında bu düzeyin daha tanımlayıcı olduğunu ve sağlık çalışanlarının maruziyetleri ve olası mutant suşla enfeksiyon açısından daha uygun olduğunu vurgulamaktadır. Ancak yakın zamanlı çalışmalarda HBV ile maruziyet durumunda bile </a:t>
            </a:r>
            <a:r>
              <a:rPr lang="tr-TR" dirty="0" err="1"/>
              <a:t>antiHBs</a:t>
            </a:r>
            <a:r>
              <a:rPr lang="tr-TR" dirty="0"/>
              <a:t> </a:t>
            </a:r>
            <a:r>
              <a:rPr lang="tr-TR" dirty="0" err="1"/>
              <a:t>titresinin</a:t>
            </a:r>
            <a:r>
              <a:rPr lang="tr-TR" dirty="0"/>
              <a:t> 10 IU/</a:t>
            </a:r>
            <a:r>
              <a:rPr lang="tr-TR" dirty="0" err="1"/>
              <a:t>mL</a:t>
            </a:r>
            <a:r>
              <a:rPr lang="tr-TR" dirty="0"/>
              <a:t> </a:t>
            </a:r>
            <a:r>
              <a:rPr lang="tr-TR" dirty="0" err="1"/>
              <a:t>nin</a:t>
            </a:r>
            <a:r>
              <a:rPr lang="tr-TR" dirty="0"/>
              <a:t> üzerinde kabul edilmesinin uzun dönemde sorun yaratmadığı gösterildiği için çoğu ülke bu değeri yeterli kabul etmektedir.</a:t>
            </a:r>
          </a:p>
          <a:p>
            <a:r>
              <a:rPr lang="tr-TR" sz="2100" b="1" dirty="0"/>
              <a:t>De </a:t>
            </a:r>
            <a:r>
              <a:rPr lang="tr-TR" sz="2100" b="1" dirty="0" err="1"/>
              <a:t>Schryver</a:t>
            </a:r>
            <a:r>
              <a:rPr lang="tr-TR" sz="2100" b="1" dirty="0"/>
              <a:t> A, </a:t>
            </a:r>
            <a:r>
              <a:rPr lang="tr-TR" sz="2100" b="1" dirty="0" err="1"/>
              <a:t>Lambaerts</a:t>
            </a:r>
            <a:r>
              <a:rPr lang="tr-TR" sz="2100" b="1" dirty="0"/>
              <a:t> T, </a:t>
            </a:r>
            <a:r>
              <a:rPr lang="tr-TR" sz="2100" b="1" dirty="0" err="1"/>
              <a:t>Lammertyn</a:t>
            </a:r>
            <a:r>
              <a:rPr lang="tr-TR" sz="2100" b="1" dirty="0"/>
              <a:t> N, François G, </a:t>
            </a:r>
            <a:r>
              <a:rPr lang="tr-TR" sz="2100" b="1" dirty="0" err="1"/>
              <a:t>Bulterys</a:t>
            </a:r>
            <a:r>
              <a:rPr lang="tr-TR" sz="2100" b="1" dirty="0"/>
              <a:t> S, </a:t>
            </a:r>
            <a:r>
              <a:rPr lang="tr-TR" sz="2100" b="1" dirty="0" err="1"/>
              <a:t>Godderis</a:t>
            </a:r>
            <a:r>
              <a:rPr lang="tr-TR" sz="2100" b="1" dirty="0"/>
              <a:t> L. </a:t>
            </a:r>
            <a:r>
              <a:rPr lang="tr-TR" sz="2100" b="1" dirty="0" err="1"/>
              <a:t>European</a:t>
            </a:r>
            <a:r>
              <a:rPr lang="tr-TR" sz="2100" b="1" dirty="0"/>
              <a:t> </a:t>
            </a:r>
            <a:r>
              <a:rPr lang="tr-TR" sz="2100" b="1" dirty="0" err="1"/>
              <a:t>survey</a:t>
            </a:r>
            <a:r>
              <a:rPr lang="tr-TR" sz="2100" b="1" dirty="0"/>
              <a:t> of </a:t>
            </a:r>
            <a:r>
              <a:rPr lang="tr-TR" sz="2100" b="1" dirty="0" err="1"/>
              <a:t>hepatitis</a:t>
            </a:r>
            <a:r>
              <a:rPr lang="tr-TR" sz="2100" b="1" dirty="0"/>
              <a:t> B </a:t>
            </a:r>
            <a:r>
              <a:rPr lang="tr-TR" sz="2100" b="1" dirty="0" err="1"/>
              <a:t>vaccination</a:t>
            </a:r>
            <a:r>
              <a:rPr lang="tr-TR" sz="2100" b="1" dirty="0"/>
              <a:t> </a:t>
            </a:r>
            <a:r>
              <a:rPr lang="tr-TR" sz="2100" b="1" dirty="0" err="1"/>
              <a:t>policies</a:t>
            </a:r>
            <a:r>
              <a:rPr lang="tr-TR" sz="2100" b="1" dirty="0"/>
              <a:t> </a:t>
            </a:r>
            <a:r>
              <a:rPr lang="tr-TR" sz="2100" b="1" dirty="0" err="1"/>
              <a:t>for</a:t>
            </a:r>
            <a:r>
              <a:rPr lang="tr-TR" sz="2100" b="1" dirty="0"/>
              <a:t> </a:t>
            </a:r>
            <a:r>
              <a:rPr lang="tr-TR" sz="2100" b="1" dirty="0" err="1"/>
              <a:t>healthcare</a:t>
            </a:r>
            <a:r>
              <a:rPr lang="tr-TR" sz="2100" b="1" dirty="0"/>
              <a:t> </a:t>
            </a:r>
            <a:r>
              <a:rPr lang="tr-TR" sz="2100" b="1" dirty="0" err="1"/>
              <a:t>workers</a:t>
            </a:r>
            <a:r>
              <a:rPr lang="tr-TR" sz="2100" b="1" dirty="0"/>
              <a:t>: An </a:t>
            </a:r>
            <a:r>
              <a:rPr lang="tr-TR" sz="2100" b="1" dirty="0" err="1"/>
              <a:t>updated</a:t>
            </a:r>
            <a:r>
              <a:rPr lang="tr-TR" sz="2100" b="1" dirty="0"/>
              <a:t> </a:t>
            </a:r>
            <a:r>
              <a:rPr lang="tr-TR" sz="2100" b="1" dirty="0" err="1"/>
              <a:t>overview</a:t>
            </a:r>
            <a:r>
              <a:rPr lang="tr-TR" sz="2100" b="1" dirty="0"/>
              <a:t>. </a:t>
            </a:r>
            <a:r>
              <a:rPr lang="tr-TR" sz="2100" b="1" dirty="0" err="1"/>
              <a:t>Vaccine</a:t>
            </a:r>
            <a:r>
              <a:rPr lang="tr-TR" sz="2100" b="1" dirty="0"/>
              <a:t>. 2020 Mar 4;38(11):2466-2472. </a:t>
            </a:r>
          </a:p>
        </p:txBody>
      </p:sp>
      <p:sp>
        <p:nvSpPr>
          <p:cNvPr id="4" name="Alt Bilgi Yer Tutucusu 3">
            <a:extLst>
              <a:ext uri="{FF2B5EF4-FFF2-40B4-BE49-F238E27FC236}">
                <a16:creationId xmlns:a16="http://schemas.microsoft.com/office/drawing/2014/main" id="{86E8E7C9-27F8-4D14-8DC7-1B909AF60A50}"/>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3261DCA8-8811-45D2-8993-C4B98E806651}"/>
              </a:ext>
            </a:extLst>
          </p:cNvPr>
          <p:cNvSpPr>
            <a:spLocks noGrp="1"/>
          </p:cNvSpPr>
          <p:nvPr>
            <p:ph type="sldNum" sz="quarter" idx="12"/>
          </p:nvPr>
        </p:nvSpPr>
        <p:spPr/>
        <p:txBody>
          <a:bodyPr/>
          <a:lstStyle/>
          <a:p>
            <a:fld id="{CF78BDE2-B98C-4320-A0E3-5E3E596CE5CC}" type="slidenum">
              <a:rPr lang="tr-TR" smtClean="0"/>
              <a:t>52</a:t>
            </a:fld>
            <a:endParaRPr lang="tr-TR"/>
          </a:p>
        </p:txBody>
      </p:sp>
    </p:spTree>
    <p:extLst>
      <p:ext uri="{BB962C8B-B14F-4D97-AF65-F5344CB8AC3E}">
        <p14:creationId xmlns:p14="http://schemas.microsoft.com/office/powerpoint/2010/main" val="2732013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273808" y="1187167"/>
            <a:ext cx="7886700" cy="506778"/>
          </a:xfrm>
        </p:spPr>
        <p:txBody>
          <a:bodyPr>
            <a:noAutofit/>
          </a:bodyPr>
          <a:lstStyle/>
          <a:p>
            <a:pPr algn="ctr"/>
            <a:r>
              <a:rPr lang="tr-TR" sz="3200" b="1" dirty="0">
                <a:solidFill>
                  <a:srgbClr val="C00000"/>
                </a:solidFill>
                <a:latin typeface="+mn-lt"/>
              </a:rPr>
              <a:t>HCV Bulaş Yolu</a:t>
            </a:r>
          </a:p>
        </p:txBody>
      </p:sp>
      <p:sp>
        <p:nvSpPr>
          <p:cNvPr id="3" name="İçerik Yer Tutucusu 2"/>
          <p:cNvSpPr>
            <a:spLocks noGrp="1"/>
          </p:cNvSpPr>
          <p:nvPr>
            <p:ph idx="1"/>
          </p:nvPr>
        </p:nvSpPr>
        <p:spPr>
          <a:xfrm>
            <a:off x="2145102" y="1890039"/>
            <a:ext cx="7894248" cy="3844555"/>
          </a:xfrm>
        </p:spPr>
        <p:txBody>
          <a:bodyPr>
            <a:normAutofit fontScale="92500" lnSpcReduction="10000"/>
          </a:bodyPr>
          <a:lstStyle/>
          <a:p>
            <a:pPr algn="just"/>
            <a:r>
              <a:rPr lang="tr-TR" sz="2400" dirty="0" err="1"/>
              <a:t>Kontamine</a:t>
            </a:r>
            <a:r>
              <a:rPr lang="tr-TR" sz="2400" dirty="0"/>
              <a:t> kan ve kan ürünlerinin transfüzyonu, </a:t>
            </a:r>
          </a:p>
          <a:p>
            <a:pPr algn="just"/>
            <a:r>
              <a:rPr lang="tr-TR" sz="2400" dirty="0"/>
              <a:t>Damar içi madde kullanımı, </a:t>
            </a:r>
          </a:p>
          <a:p>
            <a:pPr algn="just"/>
            <a:r>
              <a:rPr lang="tr-TR" sz="2400" dirty="0"/>
              <a:t>Cerrahi ve diğer girişimsel işlemler sık tanımlanan HCV bulaş yollarıdır. </a:t>
            </a:r>
          </a:p>
          <a:p>
            <a:pPr algn="just"/>
            <a:r>
              <a:rPr lang="tr-TR" sz="2400" dirty="0"/>
              <a:t>Cinsel yolla ve nadiren anneden bebeğe geçiş de diğer bulaşma yolları arasında yer almaktadır.</a:t>
            </a:r>
          </a:p>
          <a:p>
            <a:pPr algn="just"/>
            <a:r>
              <a:rPr lang="tr-TR" sz="2400" dirty="0" err="1"/>
              <a:t>Sex</a:t>
            </a:r>
            <a:r>
              <a:rPr lang="tr-TR" sz="2400" dirty="0"/>
              <a:t> işçileri ve HIV ile </a:t>
            </a:r>
            <a:r>
              <a:rPr lang="tr-TR" sz="2400" dirty="0" err="1"/>
              <a:t>enfekte</a:t>
            </a:r>
            <a:r>
              <a:rPr lang="tr-TR" sz="2400" dirty="0"/>
              <a:t> bireylerde oran yüksek</a:t>
            </a:r>
          </a:p>
          <a:p>
            <a:pPr algn="just"/>
            <a:r>
              <a:rPr lang="tr-TR" altLang="en-US" sz="2400" dirty="0">
                <a:solidFill>
                  <a:srgbClr val="0070C0"/>
                </a:solidFill>
                <a:ea typeface="ＭＳ Ｐゴシック" panose="020B0600070205080204" pitchFamily="34" charset="-128"/>
              </a:rPr>
              <a:t>Anti HCV tanısını kesinleştirmek için </a:t>
            </a:r>
            <a:r>
              <a:rPr lang="tr-TR" altLang="en-US" sz="2400" b="1" dirty="0">
                <a:solidFill>
                  <a:srgbClr val="0070C0"/>
                </a:solidFill>
                <a:ea typeface="ＭＳ Ｐゴシック" panose="020B0600070205080204" pitchFamily="34" charset="-128"/>
              </a:rPr>
              <a:t>HCV RNA </a:t>
            </a:r>
            <a:r>
              <a:rPr lang="tr-TR" altLang="en-US" sz="2400" dirty="0">
                <a:solidFill>
                  <a:srgbClr val="0070C0"/>
                </a:solidFill>
                <a:ea typeface="ＭＳ Ｐゴシック" panose="020B0600070205080204" pitchFamily="34" charset="-128"/>
              </a:rPr>
              <a:t>bakılmalı</a:t>
            </a:r>
          </a:p>
          <a:p>
            <a:pPr algn="just"/>
            <a:endParaRPr lang="tr-TR" altLang="en-US" sz="2400" dirty="0">
              <a:solidFill>
                <a:srgbClr val="0070C0"/>
              </a:solidFill>
              <a:ea typeface="ＭＳ Ｐゴシック" panose="020B0600070205080204" pitchFamily="34" charset="-128"/>
            </a:endParaRPr>
          </a:p>
          <a:p>
            <a:pPr algn="just"/>
            <a:r>
              <a:rPr lang="tr-TR" sz="2400" dirty="0"/>
              <a:t>Hepatit C’nin aşısı yok </a:t>
            </a:r>
          </a:p>
          <a:p>
            <a:pPr algn="just"/>
            <a:endParaRPr lang="tr-TR" altLang="en-US" sz="2400" dirty="0">
              <a:solidFill>
                <a:srgbClr val="0070C0"/>
              </a:solidFill>
              <a:ea typeface="ＭＳ Ｐゴシック" panose="020B0600070205080204" pitchFamily="34" charset="-128"/>
            </a:endParaRPr>
          </a:p>
          <a:p>
            <a:pPr algn="just"/>
            <a:endParaRPr lang="tr-TR" sz="2400" dirty="0"/>
          </a:p>
        </p:txBody>
      </p:sp>
      <p:sp>
        <p:nvSpPr>
          <p:cNvPr id="4" name="3 Altbilgi Yer Tutucusu"/>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B61C3DFA-5ADA-407A-9608-7C2DEA548D1D}"/>
              </a:ext>
            </a:extLst>
          </p:cNvPr>
          <p:cNvSpPr>
            <a:spLocks noGrp="1"/>
          </p:cNvSpPr>
          <p:nvPr>
            <p:ph type="sldNum" sz="quarter" idx="12"/>
          </p:nvPr>
        </p:nvSpPr>
        <p:spPr/>
        <p:txBody>
          <a:bodyPr/>
          <a:lstStyle/>
          <a:p>
            <a:fld id="{CF78BDE2-B98C-4320-A0E3-5E3E596CE5CC}" type="slidenum">
              <a:rPr lang="tr-TR" smtClean="0"/>
              <a:t>53</a:t>
            </a:fld>
            <a:endParaRPr lang="tr-TR"/>
          </a:p>
        </p:txBody>
      </p:sp>
    </p:spTree>
    <p:extLst>
      <p:ext uri="{BB962C8B-B14F-4D97-AF65-F5344CB8AC3E}">
        <p14:creationId xmlns:p14="http://schemas.microsoft.com/office/powerpoint/2010/main" val="21631083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Liver 2"/>
          <p:cNvPicPr>
            <a:picLocks noChangeAspect="1" noChangeArrowheads="1"/>
          </p:cNvPicPr>
          <p:nvPr/>
        </p:nvPicPr>
        <p:blipFill>
          <a:blip r:embed="rId3" cstate="print"/>
          <a:srcRect/>
          <a:stretch>
            <a:fillRect/>
          </a:stretch>
        </p:blipFill>
        <p:spPr bwMode="auto">
          <a:xfrm>
            <a:off x="2801542" y="1052512"/>
            <a:ext cx="1985963" cy="1290638"/>
          </a:xfrm>
          <a:prstGeom prst="rect">
            <a:avLst/>
          </a:prstGeom>
          <a:noFill/>
          <a:ln w="9525">
            <a:noFill/>
            <a:miter lim="800000"/>
            <a:headEnd/>
            <a:tailEnd/>
          </a:ln>
        </p:spPr>
      </p:pic>
      <p:pic>
        <p:nvPicPr>
          <p:cNvPr id="13315" name="Picture 3" descr="Liver 3"/>
          <p:cNvPicPr>
            <a:picLocks noChangeAspect="1" noChangeArrowheads="1"/>
          </p:cNvPicPr>
          <p:nvPr/>
        </p:nvPicPr>
        <p:blipFill>
          <a:blip r:embed="rId4" cstate="print"/>
          <a:srcRect/>
          <a:stretch>
            <a:fillRect/>
          </a:stretch>
        </p:blipFill>
        <p:spPr bwMode="auto">
          <a:xfrm>
            <a:off x="4210051" y="2170511"/>
            <a:ext cx="2024063" cy="1315640"/>
          </a:xfrm>
          <a:prstGeom prst="rect">
            <a:avLst/>
          </a:prstGeom>
          <a:noFill/>
          <a:ln w="9525">
            <a:noFill/>
            <a:miter lim="800000"/>
            <a:headEnd/>
            <a:tailEnd/>
          </a:ln>
        </p:spPr>
      </p:pic>
      <p:pic>
        <p:nvPicPr>
          <p:cNvPr id="13316" name="Picture 4" descr="Liver 4"/>
          <p:cNvPicPr>
            <a:picLocks noChangeAspect="1" noChangeArrowheads="1"/>
          </p:cNvPicPr>
          <p:nvPr/>
        </p:nvPicPr>
        <p:blipFill>
          <a:blip r:embed="rId5" cstate="print"/>
          <a:srcRect/>
          <a:stretch>
            <a:fillRect/>
          </a:stretch>
        </p:blipFill>
        <p:spPr bwMode="auto">
          <a:xfrm>
            <a:off x="5610226" y="3375423"/>
            <a:ext cx="1821656" cy="1196578"/>
          </a:xfrm>
          <a:prstGeom prst="rect">
            <a:avLst/>
          </a:prstGeom>
          <a:noFill/>
          <a:ln w="9525">
            <a:noFill/>
            <a:miter lim="800000"/>
            <a:headEnd/>
            <a:tailEnd/>
          </a:ln>
        </p:spPr>
      </p:pic>
      <p:pic>
        <p:nvPicPr>
          <p:cNvPr id="13317" name="Picture 5" descr="Liver 5"/>
          <p:cNvPicPr>
            <a:picLocks noChangeAspect="1" noChangeArrowheads="1"/>
          </p:cNvPicPr>
          <p:nvPr/>
        </p:nvPicPr>
        <p:blipFill>
          <a:blip r:embed="rId6" cstate="print"/>
          <a:srcRect/>
          <a:stretch>
            <a:fillRect/>
          </a:stretch>
        </p:blipFill>
        <p:spPr bwMode="auto">
          <a:xfrm>
            <a:off x="7353300" y="4572000"/>
            <a:ext cx="1809750" cy="1176338"/>
          </a:xfrm>
          <a:prstGeom prst="rect">
            <a:avLst/>
          </a:prstGeom>
          <a:noFill/>
          <a:ln w="9525">
            <a:noFill/>
            <a:miter lim="800000"/>
            <a:headEnd/>
            <a:tailEnd/>
          </a:ln>
        </p:spPr>
      </p:pic>
      <p:sp>
        <p:nvSpPr>
          <p:cNvPr id="13318" name="Text Box 6"/>
          <p:cNvSpPr txBox="1">
            <a:spLocks noChangeArrowheads="1"/>
          </p:cNvSpPr>
          <p:nvPr/>
        </p:nvSpPr>
        <p:spPr bwMode="auto">
          <a:xfrm>
            <a:off x="5313761" y="1298974"/>
            <a:ext cx="1551387" cy="323165"/>
          </a:xfrm>
          <a:prstGeom prst="rect">
            <a:avLst/>
          </a:prstGeom>
          <a:noFill/>
          <a:ln w="9525">
            <a:noFill/>
            <a:miter lim="800000"/>
            <a:headEnd/>
            <a:tailEnd/>
          </a:ln>
        </p:spPr>
        <p:txBody>
          <a:bodyPr wrap="none">
            <a:spAutoFit/>
          </a:bodyPr>
          <a:lstStyle/>
          <a:p>
            <a:r>
              <a:rPr lang="tr-TR" sz="1500" b="1"/>
              <a:t>Normal karaciğer</a:t>
            </a:r>
          </a:p>
        </p:txBody>
      </p:sp>
      <p:sp>
        <p:nvSpPr>
          <p:cNvPr id="13319" name="Text Box 7"/>
          <p:cNvSpPr txBox="1">
            <a:spLocks noChangeArrowheads="1"/>
          </p:cNvSpPr>
          <p:nvPr/>
        </p:nvSpPr>
        <p:spPr bwMode="auto">
          <a:xfrm>
            <a:off x="6582967" y="2290764"/>
            <a:ext cx="1319785" cy="323165"/>
          </a:xfrm>
          <a:prstGeom prst="rect">
            <a:avLst/>
          </a:prstGeom>
          <a:noFill/>
          <a:ln w="9525">
            <a:noFill/>
            <a:miter lim="800000"/>
            <a:headEnd/>
            <a:tailEnd/>
          </a:ln>
        </p:spPr>
        <p:txBody>
          <a:bodyPr wrap="none">
            <a:spAutoFit/>
          </a:bodyPr>
          <a:lstStyle/>
          <a:p>
            <a:r>
              <a:rPr lang="tr-TR" sz="1500" b="1"/>
              <a:t>Kronik hepatit</a:t>
            </a:r>
          </a:p>
        </p:txBody>
      </p:sp>
      <p:sp>
        <p:nvSpPr>
          <p:cNvPr id="13320" name="Text Box 8"/>
          <p:cNvSpPr txBox="1">
            <a:spLocks noChangeArrowheads="1"/>
          </p:cNvSpPr>
          <p:nvPr/>
        </p:nvSpPr>
        <p:spPr bwMode="auto">
          <a:xfrm>
            <a:off x="8040291" y="3424239"/>
            <a:ext cx="568232" cy="323165"/>
          </a:xfrm>
          <a:prstGeom prst="rect">
            <a:avLst/>
          </a:prstGeom>
          <a:noFill/>
          <a:ln w="9525">
            <a:noFill/>
            <a:miter lim="800000"/>
            <a:headEnd/>
            <a:tailEnd/>
          </a:ln>
        </p:spPr>
        <p:txBody>
          <a:bodyPr wrap="none">
            <a:spAutoFit/>
          </a:bodyPr>
          <a:lstStyle/>
          <a:p>
            <a:r>
              <a:rPr lang="tr-TR" sz="1500" b="1"/>
              <a:t>Siroz</a:t>
            </a:r>
          </a:p>
        </p:txBody>
      </p:sp>
      <p:sp>
        <p:nvSpPr>
          <p:cNvPr id="13321" name="Text Box 9"/>
          <p:cNvSpPr txBox="1">
            <a:spLocks noChangeArrowheads="1"/>
          </p:cNvSpPr>
          <p:nvPr/>
        </p:nvSpPr>
        <p:spPr bwMode="auto">
          <a:xfrm>
            <a:off x="5449491" y="5294711"/>
            <a:ext cx="1542538" cy="323165"/>
          </a:xfrm>
          <a:prstGeom prst="rect">
            <a:avLst/>
          </a:prstGeom>
          <a:noFill/>
          <a:ln w="9525">
            <a:noFill/>
            <a:miter lim="800000"/>
            <a:headEnd/>
            <a:tailEnd/>
          </a:ln>
        </p:spPr>
        <p:txBody>
          <a:bodyPr wrap="none">
            <a:spAutoFit/>
          </a:bodyPr>
          <a:lstStyle/>
          <a:p>
            <a:r>
              <a:rPr lang="tr-TR" sz="1500" b="1"/>
              <a:t>Karaciğer kanseri</a:t>
            </a:r>
          </a:p>
        </p:txBody>
      </p:sp>
      <p:sp>
        <p:nvSpPr>
          <p:cNvPr id="17418" name="Text Box 10"/>
          <p:cNvSpPr txBox="1">
            <a:spLocks noChangeArrowheads="1"/>
          </p:cNvSpPr>
          <p:nvPr/>
        </p:nvSpPr>
        <p:spPr bwMode="auto">
          <a:xfrm>
            <a:off x="2839641" y="3964783"/>
            <a:ext cx="1969514" cy="1384995"/>
          </a:xfrm>
          <a:prstGeom prst="rect">
            <a:avLst/>
          </a:prstGeom>
          <a:solidFill>
            <a:srgbClr val="CCECFF"/>
          </a:solidFill>
          <a:ln w="9525">
            <a:noFill/>
            <a:miter lim="800000"/>
            <a:headEnd/>
            <a:tailEnd/>
          </a:ln>
        </p:spPr>
        <p:txBody>
          <a:bodyPr wrap="none">
            <a:spAutoFit/>
          </a:bodyPr>
          <a:lstStyle/>
          <a:p>
            <a:pPr>
              <a:defRPr/>
            </a:pPr>
            <a:r>
              <a:rPr lang="tr-TR" sz="2100" dirty="0">
                <a:solidFill>
                  <a:schemeClr val="tx1">
                    <a:lumMod val="85000"/>
                    <a:lumOff val="15000"/>
                  </a:schemeClr>
                </a:solidFill>
              </a:rPr>
              <a:t>Hepatit B , </a:t>
            </a:r>
            <a:r>
              <a:rPr lang="tr-TR" dirty="0">
                <a:solidFill>
                  <a:schemeClr val="tx1">
                    <a:lumMod val="85000"/>
                    <a:lumOff val="15000"/>
                  </a:schemeClr>
                </a:solidFill>
              </a:rPr>
              <a:t>(B+D) </a:t>
            </a:r>
            <a:endParaRPr lang="tr-TR" sz="2100" dirty="0">
              <a:solidFill>
                <a:schemeClr val="tx1">
                  <a:lumMod val="85000"/>
                  <a:lumOff val="15000"/>
                </a:schemeClr>
              </a:solidFill>
            </a:endParaRPr>
          </a:p>
          <a:p>
            <a:pPr>
              <a:defRPr/>
            </a:pPr>
            <a:r>
              <a:rPr lang="tr-TR" sz="2100" dirty="0">
                <a:solidFill>
                  <a:schemeClr val="tx1">
                    <a:lumMod val="85000"/>
                    <a:lumOff val="15000"/>
                  </a:schemeClr>
                </a:solidFill>
              </a:rPr>
              <a:t>ve </a:t>
            </a:r>
            <a:r>
              <a:rPr lang="tr-TR" sz="2100" dirty="0" err="1">
                <a:solidFill>
                  <a:schemeClr val="tx1">
                    <a:lumMod val="85000"/>
                    <a:lumOff val="15000"/>
                  </a:schemeClr>
                </a:solidFill>
              </a:rPr>
              <a:t>C’nin</a:t>
            </a:r>
            <a:r>
              <a:rPr lang="tr-TR" sz="2100" dirty="0">
                <a:solidFill>
                  <a:schemeClr val="tx1">
                    <a:lumMod val="85000"/>
                    <a:lumOff val="15000"/>
                  </a:schemeClr>
                </a:solidFill>
              </a:rPr>
              <a:t> sebep</a:t>
            </a:r>
          </a:p>
          <a:p>
            <a:pPr>
              <a:defRPr/>
            </a:pPr>
            <a:r>
              <a:rPr lang="tr-TR" sz="2100" dirty="0">
                <a:solidFill>
                  <a:schemeClr val="tx1">
                    <a:lumMod val="85000"/>
                    <a:lumOff val="15000"/>
                  </a:schemeClr>
                </a:solidFill>
              </a:rPr>
              <a:t>olduğu esas</a:t>
            </a:r>
          </a:p>
          <a:p>
            <a:pPr>
              <a:defRPr/>
            </a:pPr>
            <a:r>
              <a:rPr lang="tr-TR" sz="2100" dirty="0">
                <a:solidFill>
                  <a:schemeClr val="tx1">
                    <a:lumMod val="85000"/>
                    <a:lumOff val="15000"/>
                  </a:schemeClr>
                </a:solidFill>
              </a:rPr>
              <a:t>hastalıklar.....</a:t>
            </a:r>
          </a:p>
        </p:txBody>
      </p:sp>
      <p:sp>
        <p:nvSpPr>
          <p:cNvPr id="12" name="11 Altbilgi Yer Tutucusu"/>
          <p:cNvSpPr>
            <a:spLocks noGrp="1"/>
          </p:cNvSpPr>
          <p:nvPr>
            <p:ph type="ftr" sz="quarter" idx="11"/>
          </p:nvPr>
        </p:nvSpPr>
        <p:spPr/>
        <p:txBody>
          <a:bodyPr/>
          <a:lstStyle/>
          <a:p>
            <a:r>
              <a:rPr lang="fi-FI"/>
              <a:t>ERİŞKİN AŞILAMASI PROF DR SELMA TOSUN </a:t>
            </a:r>
            <a:endParaRPr lang="tr-TR"/>
          </a:p>
        </p:txBody>
      </p:sp>
      <p:sp>
        <p:nvSpPr>
          <p:cNvPr id="2" name="Slayt Numarası Yer Tutucusu 1">
            <a:extLst>
              <a:ext uri="{FF2B5EF4-FFF2-40B4-BE49-F238E27FC236}">
                <a16:creationId xmlns:a16="http://schemas.microsoft.com/office/drawing/2014/main" id="{53FA84C1-F527-4E82-8A93-E8C78BB9864D}"/>
              </a:ext>
            </a:extLst>
          </p:cNvPr>
          <p:cNvSpPr>
            <a:spLocks noGrp="1"/>
          </p:cNvSpPr>
          <p:nvPr>
            <p:ph type="sldNum" sz="quarter" idx="12"/>
          </p:nvPr>
        </p:nvSpPr>
        <p:spPr/>
        <p:txBody>
          <a:bodyPr/>
          <a:lstStyle/>
          <a:p>
            <a:fld id="{F55D45E0-3CAE-4F9C-A2DF-42FB8094D0A8}" type="slidenum">
              <a:rPr lang="tr-TR" smtClean="0"/>
              <a:pPr/>
              <a:t>54</a:t>
            </a:fld>
            <a:endParaRPr lang="tr-T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111-1130_IMG">
            <a:extLst>
              <a:ext uri="{FF2B5EF4-FFF2-40B4-BE49-F238E27FC236}">
                <a16:creationId xmlns:a16="http://schemas.microsoft.com/office/drawing/2014/main" id="{43071228-278F-47C5-87A5-4B6A6E9671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857251"/>
            <a:ext cx="6858000"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lt Bilgi Yer Tutucusu 1">
            <a:extLst>
              <a:ext uri="{FF2B5EF4-FFF2-40B4-BE49-F238E27FC236}">
                <a16:creationId xmlns:a16="http://schemas.microsoft.com/office/drawing/2014/main" id="{666358E5-DDEA-4906-9907-EA0411F64EF7}"/>
              </a:ext>
            </a:extLst>
          </p:cNvPr>
          <p:cNvSpPr>
            <a:spLocks noGrp="1"/>
          </p:cNvSpPr>
          <p:nvPr>
            <p:ph type="ftr" sz="quarter" idx="11"/>
          </p:nvPr>
        </p:nvSpPr>
        <p:spPr/>
        <p:txBody>
          <a:bodyPr/>
          <a:lstStyle/>
          <a:p>
            <a:r>
              <a:rPr lang="fi-FI"/>
              <a:t>ERİŞKİN AŞILAMASI PROF DR SELMA TOSUN </a:t>
            </a:r>
            <a:endParaRPr lang="tr-TR"/>
          </a:p>
        </p:txBody>
      </p:sp>
      <p:sp>
        <p:nvSpPr>
          <p:cNvPr id="3" name="Slayt Numarası Yer Tutucusu 2">
            <a:extLst>
              <a:ext uri="{FF2B5EF4-FFF2-40B4-BE49-F238E27FC236}">
                <a16:creationId xmlns:a16="http://schemas.microsoft.com/office/drawing/2014/main" id="{CE087E45-F165-4F61-A595-CDB3AE5A9B04}"/>
              </a:ext>
            </a:extLst>
          </p:cNvPr>
          <p:cNvSpPr>
            <a:spLocks noGrp="1"/>
          </p:cNvSpPr>
          <p:nvPr>
            <p:ph type="sldNum" sz="quarter" idx="12"/>
          </p:nvPr>
        </p:nvSpPr>
        <p:spPr/>
        <p:txBody>
          <a:bodyPr/>
          <a:lstStyle/>
          <a:p>
            <a:fld id="{F55D45E0-3CAE-4F9C-A2DF-42FB8094D0A8}" type="slidenum">
              <a:rPr lang="tr-TR" smtClean="0"/>
              <a:pPr/>
              <a:t>55</a:t>
            </a:fld>
            <a:endParaRPr lang="tr-T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12-1269_IMG">
            <a:extLst>
              <a:ext uri="{FF2B5EF4-FFF2-40B4-BE49-F238E27FC236}">
                <a16:creationId xmlns:a16="http://schemas.microsoft.com/office/drawing/2014/main" id="{FCCB2B66-335F-4D3D-AF82-89557333FA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857251"/>
            <a:ext cx="6858000" cy="5144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lt Bilgi Yer Tutucusu 1">
            <a:extLst>
              <a:ext uri="{FF2B5EF4-FFF2-40B4-BE49-F238E27FC236}">
                <a16:creationId xmlns:a16="http://schemas.microsoft.com/office/drawing/2014/main" id="{7BC1EF47-BBDB-4AA0-AE89-F06EA001431E}"/>
              </a:ext>
            </a:extLst>
          </p:cNvPr>
          <p:cNvSpPr>
            <a:spLocks noGrp="1"/>
          </p:cNvSpPr>
          <p:nvPr>
            <p:ph type="ftr" sz="quarter" idx="11"/>
          </p:nvPr>
        </p:nvSpPr>
        <p:spPr/>
        <p:txBody>
          <a:bodyPr/>
          <a:lstStyle/>
          <a:p>
            <a:r>
              <a:rPr lang="fi-FI"/>
              <a:t>ERİŞKİN AŞILAMASI PROF DR SELMA TOSUN </a:t>
            </a:r>
            <a:endParaRPr lang="tr-TR"/>
          </a:p>
        </p:txBody>
      </p:sp>
      <p:sp>
        <p:nvSpPr>
          <p:cNvPr id="3" name="Slayt Numarası Yer Tutucusu 2">
            <a:extLst>
              <a:ext uri="{FF2B5EF4-FFF2-40B4-BE49-F238E27FC236}">
                <a16:creationId xmlns:a16="http://schemas.microsoft.com/office/drawing/2014/main" id="{D0CBD024-01E9-48A1-8754-C96EF6ED783C}"/>
              </a:ext>
            </a:extLst>
          </p:cNvPr>
          <p:cNvSpPr>
            <a:spLocks noGrp="1"/>
          </p:cNvSpPr>
          <p:nvPr>
            <p:ph type="sldNum" sz="quarter" idx="12"/>
          </p:nvPr>
        </p:nvSpPr>
        <p:spPr/>
        <p:txBody>
          <a:bodyPr/>
          <a:lstStyle/>
          <a:p>
            <a:fld id="{F55D45E0-3CAE-4F9C-A2DF-42FB8094D0A8}" type="slidenum">
              <a:rPr lang="tr-TR" smtClean="0"/>
              <a:pPr/>
              <a:t>56</a:t>
            </a:fld>
            <a:endParaRPr lang="tr-T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38200" y="365126"/>
            <a:ext cx="10515600" cy="764428"/>
          </a:xfrm>
        </p:spPr>
        <p:txBody>
          <a:bodyPr>
            <a:normAutofit fontScale="90000"/>
          </a:bodyPr>
          <a:lstStyle/>
          <a:p>
            <a:pPr algn="ctr"/>
            <a:br>
              <a:rPr lang="tr-TR" dirty="0"/>
            </a:br>
            <a:r>
              <a:rPr lang="tr-TR" sz="2400" b="1" dirty="0">
                <a:solidFill>
                  <a:srgbClr val="0070C0"/>
                </a:solidFill>
              </a:rPr>
              <a:t>Kimlerden HBV tetkiki istemeliyim </a:t>
            </a:r>
            <a:endParaRPr lang="tr-TR" b="1" dirty="0">
              <a:solidFill>
                <a:srgbClr val="0070C0"/>
              </a:solidFill>
            </a:endParaRPr>
          </a:p>
        </p:txBody>
      </p:sp>
      <p:sp>
        <p:nvSpPr>
          <p:cNvPr id="3" name="2 İçerik Yer Tutucusu"/>
          <p:cNvSpPr>
            <a:spLocks noGrp="1"/>
          </p:cNvSpPr>
          <p:nvPr>
            <p:ph idx="1"/>
          </p:nvPr>
        </p:nvSpPr>
        <p:spPr>
          <a:xfrm>
            <a:off x="389965" y="1129554"/>
            <a:ext cx="11066929" cy="5226795"/>
          </a:xfrm>
        </p:spPr>
        <p:txBody>
          <a:bodyPr>
            <a:normAutofit/>
          </a:bodyPr>
          <a:lstStyle/>
          <a:p>
            <a:pPr>
              <a:buNone/>
            </a:pPr>
            <a:r>
              <a:rPr lang="tr-TR" b="1" dirty="0">
                <a:solidFill>
                  <a:srgbClr val="FF0000"/>
                </a:solidFill>
              </a:rPr>
              <a:t>*Anne-baba-kardeş-eş-partner veya çocuklarında </a:t>
            </a:r>
            <a:r>
              <a:rPr lang="tr-TR" b="1" dirty="0" err="1">
                <a:solidFill>
                  <a:srgbClr val="FF0000"/>
                </a:solidFill>
              </a:rPr>
              <a:t>HBsAg</a:t>
            </a:r>
            <a:r>
              <a:rPr lang="tr-TR" b="1" dirty="0">
                <a:solidFill>
                  <a:srgbClr val="FF0000"/>
                </a:solidFill>
              </a:rPr>
              <a:t> pozitifliği varsa</a:t>
            </a:r>
          </a:p>
          <a:p>
            <a:pPr>
              <a:buNone/>
            </a:pPr>
            <a:r>
              <a:rPr lang="tr-TR" b="1" dirty="0">
                <a:solidFill>
                  <a:srgbClr val="00B0F0"/>
                </a:solidFill>
              </a:rPr>
              <a:t>*Doğu&amp;Güneydoğu Anadolu’dan göçle gelmişlerse (kendisi batı illerinde doğmuş olabilir)</a:t>
            </a:r>
          </a:p>
          <a:p>
            <a:pPr>
              <a:buNone/>
            </a:pPr>
            <a:r>
              <a:rPr lang="tr-TR" b="1" dirty="0">
                <a:solidFill>
                  <a:srgbClr val="92D050"/>
                </a:solidFill>
              </a:rPr>
              <a:t>*</a:t>
            </a:r>
            <a:r>
              <a:rPr lang="tr-TR" b="1" dirty="0">
                <a:solidFill>
                  <a:srgbClr val="7030A0"/>
                </a:solidFill>
              </a:rPr>
              <a:t>Aile Bulgaristan, Yugoslavya ,Yunanistan gibi Başkan ülkelerinden göçle gelmişse(anneanne-</a:t>
            </a:r>
            <a:r>
              <a:rPr lang="tr-TR" b="1" dirty="0" err="1">
                <a:solidFill>
                  <a:srgbClr val="7030A0"/>
                </a:solidFill>
              </a:rPr>
              <a:t>babanne</a:t>
            </a:r>
            <a:r>
              <a:rPr lang="tr-TR" b="1" dirty="0">
                <a:solidFill>
                  <a:srgbClr val="7030A0"/>
                </a:solidFill>
              </a:rPr>
              <a:t> -dede …)</a:t>
            </a:r>
          </a:p>
          <a:p>
            <a:pPr>
              <a:buNone/>
            </a:pPr>
            <a:r>
              <a:rPr lang="tr-TR" b="1" dirty="0"/>
              <a:t>*</a:t>
            </a:r>
            <a:r>
              <a:rPr lang="tr-TR" b="1" dirty="0">
                <a:solidFill>
                  <a:srgbClr val="00B050"/>
                </a:solidFill>
              </a:rPr>
              <a:t>Akrabalarında </a:t>
            </a:r>
            <a:r>
              <a:rPr lang="tr-TR" b="1" dirty="0" err="1">
                <a:solidFill>
                  <a:srgbClr val="00B050"/>
                </a:solidFill>
              </a:rPr>
              <a:t>HBsAg</a:t>
            </a:r>
            <a:r>
              <a:rPr lang="tr-TR" b="1" dirty="0">
                <a:solidFill>
                  <a:srgbClr val="00B050"/>
                </a:solidFill>
              </a:rPr>
              <a:t> pozitifliği varsa</a:t>
            </a:r>
          </a:p>
          <a:p>
            <a:pPr>
              <a:buNone/>
            </a:pPr>
            <a:r>
              <a:rPr lang="tr-TR" b="1" dirty="0"/>
              <a:t>*</a:t>
            </a:r>
            <a:r>
              <a:rPr lang="tr-TR" b="1" dirty="0">
                <a:solidFill>
                  <a:srgbClr val="0070C0"/>
                </a:solidFill>
              </a:rPr>
              <a:t>ALT yüksekliği varsa</a:t>
            </a:r>
          </a:p>
          <a:p>
            <a:pPr>
              <a:buNone/>
            </a:pPr>
            <a:r>
              <a:rPr lang="tr-TR" b="1" dirty="0"/>
              <a:t>*</a:t>
            </a:r>
            <a:r>
              <a:rPr lang="tr-TR" b="1" dirty="0" err="1">
                <a:solidFill>
                  <a:srgbClr val="00B050"/>
                </a:solidFill>
              </a:rPr>
              <a:t>Malignitesi</a:t>
            </a:r>
            <a:r>
              <a:rPr lang="tr-TR" b="1" dirty="0">
                <a:solidFill>
                  <a:srgbClr val="00B050"/>
                </a:solidFill>
              </a:rPr>
              <a:t> varsa</a:t>
            </a:r>
          </a:p>
          <a:p>
            <a:pPr>
              <a:buNone/>
            </a:pPr>
            <a:r>
              <a:rPr lang="tr-TR" b="1" dirty="0"/>
              <a:t>*</a:t>
            </a:r>
            <a:r>
              <a:rPr lang="tr-TR" b="1" dirty="0" err="1">
                <a:solidFill>
                  <a:srgbClr val="FF0000"/>
                </a:solidFill>
              </a:rPr>
              <a:t>İmmünsüpresif</a:t>
            </a:r>
            <a:r>
              <a:rPr lang="tr-TR" b="1" dirty="0">
                <a:solidFill>
                  <a:srgbClr val="FF0000"/>
                </a:solidFill>
              </a:rPr>
              <a:t> durumu varsa (ilaçlarla veya hastalık nedeniyle)</a:t>
            </a:r>
          </a:p>
          <a:p>
            <a:pPr>
              <a:buNone/>
            </a:pPr>
            <a:r>
              <a:rPr lang="tr-TR" b="1" dirty="0">
                <a:solidFill>
                  <a:srgbClr val="0070C0"/>
                </a:solidFill>
              </a:rPr>
              <a:t>*Şüpheli cinsel ilişki hikayesi varsa</a:t>
            </a:r>
          </a:p>
        </p:txBody>
      </p:sp>
      <p:sp>
        <p:nvSpPr>
          <p:cNvPr id="4" name="3 Altbilgi Yer Tutucusu"/>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86CF45BC-E89F-48C0-AA59-04D19E457BBF}"/>
              </a:ext>
            </a:extLst>
          </p:cNvPr>
          <p:cNvSpPr>
            <a:spLocks noGrp="1"/>
          </p:cNvSpPr>
          <p:nvPr>
            <p:ph type="sldNum" sz="quarter" idx="12"/>
          </p:nvPr>
        </p:nvSpPr>
        <p:spPr/>
        <p:txBody>
          <a:bodyPr/>
          <a:lstStyle/>
          <a:p>
            <a:fld id="{CF78BDE2-B98C-4320-A0E3-5E3E596CE5CC}" type="slidenum">
              <a:rPr lang="tr-TR" smtClean="0"/>
              <a:t>57</a:t>
            </a:fld>
            <a:endParaRPr lang="tr-T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B5D0031-88F7-4A3D-8680-ECC012A94222}"/>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32DD3F61-A525-4F93-A395-3B510300E393}"/>
              </a:ext>
            </a:extLst>
          </p:cNvPr>
          <p:cNvSpPr>
            <a:spLocks noGrp="1"/>
          </p:cNvSpPr>
          <p:nvPr>
            <p:ph idx="1"/>
          </p:nvPr>
        </p:nvSpPr>
        <p:spPr/>
        <p:txBody>
          <a:bodyPr/>
          <a:lstStyle/>
          <a:p>
            <a:pPr marL="0" indent="0" algn="ctr">
              <a:buNone/>
            </a:pPr>
            <a:endParaRPr lang="tr-TR" dirty="0">
              <a:solidFill>
                <a:srgbClr val="0070C0"/>
              </a:solidFill>
              <a:latin typeface="Comic Sans MS" panose="030F0702030302020204" pitchFamily="66" charset="0"/>
            </a:endParaRPr>
          </a:p>
          <a:p>
            <a:pPr marL="0" indent="0" algn="ctr">
              <a:buNone/>
            </a:pPr>
            <a:endParaRPr lang="tr-TR" dirty="0">
              <a:solidFill>
                <a:srgbClr val="0070C0"/>
              </a:solidFill>
              <a:latin typeface="Comic Sans MS" panose="030F0702030302020204" pitchFamily="66" charset="0"/>
            </a:endParaRPr>
          </a:p>
          <a:p>
            <a:pPr marL="0" indent="0" algn="ctr">
              <a:buNone/>
            </a:pPr>
            <a:r>
              <a:rPr lang="tr-TR" dirty="0">
                <a:solidFill>
                  <a:srgbClr val="0070C0"/>
                </a:solidFill>
                <a:latin typeface="Comic Sans MS" panose="030F0702030302020204" pitchFamily="66" charset="0"/>
              </a:rPr>
              <a:t>İZMİR İLİNDEKİ ASM’LERE GELEN BİREYLERİN HBV VE HCV İLE KARŞILAŞMA DURUMLARI ACABA NASIL ?</a:t>
            </a:r>
          </a:p>
          <a:p>
            <a:pPr marL="0" indent="0" algn="ctr">
              <a:buNone/>
            </a:pPr>
            <a:r>
              <a:rPr lang="tr-TR" dirty="0">
                <a:solidFill>
                  <a:srgbClr val="0070C0"/>
                </a:solidFill>
                <a:latin typeface="Comic Sans MS" panose="030F0702030302020204" pitchFamily="66" charset="0"/>
              </a:rPr>
              <a:t>(2012-2024 yılları arası 12 yıllık veri) </a:t>
            </a:r>
          </a:p>
        </p:txBody>
      </p:sp>
      <p:sp>
        <p:nvSpPr>
          <p:cNvPr id="4" name="Alt Bilgi Yer Tutucusu 3">
            <a:extLst>
              <a:ext uri="{FF2B5EF4-FFF2-40B4-BE49-F238E27FC236}">
                <a16:creationId xmlns:a16="http://schemas.microsoft.com/office/drawing/2014/main" id="{529F409C-BB3B-4CA7-8343-F00004AF0169}"/>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BCAF1E70-DF39-4423-A019-4769CCBB60CE}"/>
              </a:ext>
            </a:extLst>
          </p:cNvPr>
          <p:cNvSpPr>
            <a:spLocks noGrp="1"/>
          </p:cNvSpPr>
          <p:nvPr>
            <p:ph type="sldNum" sz="quarter" idx="12"/>
          </p:nvPr>
        </p:nvSpPr>
        <p:spPr/>
        <p:txBody>
          <a:bodyPr/>
          <a:lstStyle/>
          <a:p>
            <a:fld id="{CF78BDE2-B98C-4320-A0E3-5E3E596CE5CC}" type="slidenum">
              <a:rPr lang="tr-TR" smtClean="0"/>
              <a:t>58</a:t>
            </a:fld>
            <a:endParaRPr lang="tr-TR"/>
          </a:p>
        </p:txBody>
      </p:sp>
    </p:spTree>
    <p:extLst>
      <p:ext uri="{BB962C8B-B14F-4D97-AF65-F5344CB8AC3E}">
        <p14:creationId xmlns:p14="http://schemas.microsoft.com/office/powerpoint/2010/main" val="211790161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49E5B49-5A47-433A-A932-A7D01E76B00E}"/>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5BD04A1E-9159-434E-986A-01D2D3EDB87C}"/>
              </a:ext>
            </a:extLst>
          </p:cNvPr>
          <p:cNvPicPr>
            <a:picLocks noGrp="1" noChangeAspect="1"/>
          </p:cNvPicPr>
          <p:nvPr>
            <p:ph idx="1"/>
          </p:nvPr>
        </p:nvPicPr>
        <p:blipFill>
          <a:blip r:embed="rId2"/>
          <a:stretch>
            <a:fillRect/>
          </a:stretch>
        </p:blipFill>
        <p:spPr>
          <a:xfrm>
            <a:off x="2380128" y="578224"/>
            <a:ext cx="7530353" cy="6143251"/>
          </a:xfrm>
        </p:spPr>
      </p:pic>
      <p:sp>
        <p:nvSpPr>
          <p:cNvPr id="4" name="Alt Bilgi Yer Tutucusu 3">
            <a:extLst>
              <a:ext uri="{FF2B5EF4-FFF2-40B4-BE49-F238E27FC236}">
                <a16:creationId xmlns:a16="http://schemas.microsoft.com/office/drawing/2014/main" id="{DBEA9D62-F825-4326-A23B-5A6186A666CA}"/>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34D8B7B8-73E6-4725-A6E2-AD7051B62283}"/>
              </a:ext>
            </a:extLst>
          </p:cNvPr>
          <p:cNvSpPr>
            <a:spLocks noGrp="1"/>
          </p:cNvSpPr>
          <p:nvPr>
            <p:ph type="sldNum" sz="quarter" idx="12"/>
          </p:nvPr>
        </p:nvSpPr>
        <p:spPr/>
        <p:txBody>
          <a:bodyPr/>
          <a:lstStyle/>
          <a:p>
            <a:fld id="{CF78BDE2-B98C-4320-A0E3-5E3E596CE5CC}" type="slidenum">
              <a:rPr lang="tr-TR" smtClean="0"/>
              <a:t>59</a:t>
            </a:fld>
            <a:endParaRPr lang="tr-TR"/>
          </a:p>
        </p:txBody>
      </p:sp>
    </p:spTree>
    <p:extLst>
      <p:ext uri="{BB962C8B-B14F-4D97-AF65-F5344CB8AC3E}">
        <p14:creationId xmlns:p14="http://schemas.microsoft.com/office/powerpoint/2010/main" val="55737343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2D018A2-89EC-484F-ACC6-FAF2D6949C4D}"/>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0E4E683F-23EB-44AF-8430-AA69D598D2FE}"/>
              </a:ext>
            </a:extLst>
          </p:cNvPr>
          <p:cNvPicPr>
            <a:picLocks noGrp="1" noChangeAspect="1"/>
          </p:cNvPicPr>
          <p:nvPr>
            <p:ph idx="1"/>
          </p:nvPr>
        </p:nvPicPr>
        <p:blipFill>
          <a:blip r:embed="rId2"/>
          <a:stretch>
            <a:fillRect/>
          </a:stretch>
        </p:blipFill>
        <p:spPr>
          <a:xfrm>
            <a:off x="2649071" y="820271"/>
            <a:ext cx="6508375" cy="5672604"/>
          </a:xfrm>
        </p:spPr>
      </p:pic>
      <p:sp>
        <p:nvSpPr>
          <p:cNvPr id="4" name="Alt Bilgi Yer Tutucusu 3">
            <a:extLst>
              <a:ext uri="{FF2B5EF4-FFF2-40B4-BE49-F238E27FC236}">
                <a16:creationId xmlns:a16="http://schemas.microsoft.com/office/drawing/2014/main" id="{26927021-90BC-4029-B191-342EA7BE5274}"/>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02E230B0-F641-4CB7-8537-2CA74DD3A415}"/>
              </a:ext>
            </a:extLst>
          </p:cNvPr>
          <p:cNvSpPr>
            <a:spLocks noGrp="1"/>
          </p:cNvSpPr>
          <p:nvPr>
            <p:ph type="sldNum" sz="quarter" idx="12"/>
          </p:nvPr>
        </p:nvSpPr>
        <p:spPr/>
        <p:txBody>
          <a:bodyPr/>
          <a:lstStyle/>
          <a:p>
            <a:fld id="{CF78BDE2-B98C-4320-A0E3-5E3E596CE5CC}" type="slidenum">
              <a:rPr lang="tr-TR" smtClean="0"/>
              <a:t>60</a:t>
            </a:fld>
            <a:endParaRPr lang="tr-TR"/>
          </a:p>
        </p:txBody>
      </p:sp>
    </p:spTree>
    <p:extLst>
      <p:ext uri="{BB962C8B-B14F-4D97-AF65-F5344CB8AC3E}">
        <p14:creationId xmlns:p14="http://schemas.microsoft.com/office/powerpoint/2010/main" val="10837597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F3A71F8-E782-4E98-8B4F-5F227444C295}"/>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CF11A6C6-7ABC-45E3-8190-37A52EE27385}"/>
              </a:ext>
            </a:extLst>
          </p:cNvPr>
          <p:cNvPicPr>
            <a:picLocks noGrp="1" noChangeAspect="1"/>
          </p:cNvPicPr>
          <p:nvPr>
            <p:ph idx="1"/>
          </p:nvPr>
        </p:nvPicPr>
        <p:blipFill>
          <a:blip r:embed="rId2"/>
          <a:stretch>
            <a:fillRect/>
          </a:stretch>
        </p:blipFill>
        <p:spPr>
          <a:xfrm>
            <a:off x="2675965" y="524436"/>
            <a:ext cx="6669741" cy="5831914"/>
          </a:xfrm>
        </p:spPr>
      </p:pic>
      <p:sp>
        <p:nvSpPr>
          <p:cNvPr id="4" name="Alt Bilgi Yer Tutucusu 3">
            <a:extLst>
              <a:ext uri="{FF2B5EF4-FFF2-40B4-BE49-F238E27FC236}">
                <a16:creationId xmlns:a16="http://schemas.microsoft.com/office/drawing/2014/main" id="{24361AA3-7402-4A32-8973-9B98AEA28E44}"/>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7C66ED64-6545-4894-AF47-15ED9BC34883}"/>
              </a:ext>
            </a:extLst>
          </p:cNvPr>
          <p:cNvSpPr>
            <a:spLocks noGrp="1"/>
          </p:cNvSpPr>
          <p:nvPr>
            <p:ph type="sldNum" sz="quarter" idx="12"/>
          </p:nvPr>
        </p:nvSpPr>
        <p:spPr/>
        <p:txBody>
          <a:bodyPr/>
          <a:lstStyle/>
          <a:p>
            <a:fld id="{CF78BDE2-B98C-4320-A0E3-5E3E596CE5CC}" type="slidenum">
              <a:rPr lang="tr-TR" smtClean="0"/>
              <a:t>61</a:t>
            </a:fld>
            <a:endParaRPr lang="tr-TR"/>
          </a:p>
        </p:txBody>
      </p:sp>
    </p:spTree>
    <p:extLst>
      <p:ext uri="{BB962C8B-B14F-4D97-AF65-F5344CB8AC3E}">
        <p14:creationId xmlns:p14="http://schemas.microsoft.com/office/powerpoint/2010/main" val="233963768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AB83A79-13D8-4F15-BE41-4A1AAC8D08C8}"/>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A758AF7F-B9FC-4F00-AA9D-06E5D104E131}"/>
              </a:ext>
            </a:extLst>
          </p:cNvPr>
          <p:cNvPicPr>
            <a:picLocks noGrp="1" noChangeAspect="1"/>
          </p:cNvPicPr>
          <p:nvPr>
            <p:ph idx="1"/>
          </p:nvPr>
        </p:nvPicPr>
        <p:blipFill>
          <a:blip r:embed="rId2"/>
          <a:stretch>
            <a:fillRect/>
          </a:stretch>
        </p:blipFill>
        <p:spPr>
          <a:xfrm>
            <a:off x="2729753" y="591671"/>
            <a:ext cx="6575612" cy="5764679"/>
          </a:xfrm>
        </p:spPr>
      </p:pic>
      <p:sp>
        <p:nvSpPr>
          <p:cNvPr id="4" name="Alt Bilgi Yer Tutucusu 3">
            <a:extLst>
              <a:ext uri="{FF2B5EF4-FFF2-40B4-BE49-F238E27FC236}">
                <a16:creationId xmlns:a16="http://schemas.microsoft.com/office/drawing/2014/main" id="{27B47CA8-E552-41F6-AAF4-AA092DC3C5A0}"/>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47BF5577-7046-4EB4-A3D3-C62DC0529B74}"/>
              </a:ext>
            </a:extLst>
          </p:cNvPr>
          <p:cNvSpPr>
            <a:spLocks noGrp="1"/>
          </p:cNvSpPr>
          <p:nvPr>
            <p:ph type="sldNum" sz="quarter" idx="12"/>
          </p:nvPr>
        </p:nvSpPr>
        <p:spPr/>
        <p:txBody>
          <a:bodyPr/>
          <a:lstStyle/>
          <a:p>
            <a:fld id="{CF78BDE2-B98C-4320-A0E3-5E3E596CE5CC}" type="slidenum">
              <a:rPr lang="tr-TR" smtClean="0"/>
              <a:t>62</a:t>
            </a:fld>
            <a:endParaRPr lang="tr-TR"/>
          </a:p>
        </p:txBody>
      </p:sp>
    </p:spTree>
    <p:extLst>
      <p:ext uri="{BB962C8B-B14F-4D97-AF65-F5344CB8AC3E}">
        <p14:creationId xmlns:p14="http://schemas.microsoft.com/office/powerpoint/2010/main" val="177649798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22B1ECC-2895-4E04-A636-B35950BC9B24}"/>
              </a:ext>
            </a:extLst>
          </p:cNvPr>
          <p:cNvSpPr>
            <a:spLocks noGrp="1"/>
          </p:cNvSpPr>
          <p:nvPr>
            <p:ph type="title"/>
          </p:nvPr>
        </p:nvSpPr>
        <p:spPr/>
        <p:txBody>
          <a:bodyPr>
            <a:normAutofit/>
          </a:bodyPr>
          <a:lstStyle/>
          <a:p>
            <a:r>
              <a:rPr lang="tr-TR" sz="3200" dirty="0">
                <a:effectLst/>
                <a:latin typeface="Calibri" panose="020F0502020204030204" pitchFamily="34" charset="0"/>
                <a:ea typeface="Calibri" panose="020F0502020204030204" pitchFamily="34" charset="0"/>
                <a:cs typeface="Times New Roman" panose="02020603050405020304" pitchFamily="18" charset="0"/>
              </a:rPr>
              <a:t>Hepatit A aşılaması öncesi yapılması önerilen tetkik:</a:t>
            </a:r>
            <a:endParaRPr lang="tr-TR" sz="3200" dirty="0"/>
          </a:p>
        </p:txBody>
      </p:sp>
      <p:sp>
        <p:nvSpPr>
          <p:cNvPr id="3" name="İçerik Yer Tutucusu 2">
            <a:extLst>
              <a:ext uri="{FF2B5EF4-FFF2-40B4-BE49-F238E27FC236}">
                <a16:creationId xmlns:a16="http://schemas.microsoft.com/office/drawing/2014/main" id="{F0FDEA31-EBA1-44FF-BA20-8A49B775994B}"/>
              </a:ext>
            </a:extLst>
          </p:cNvPr>
          <p:cNvSpPr>
            <a:spLocks noGrp="1"/>
          </p:cNvSpPr>
          <p:nvPr>
            <p:ph idx="1"/>
          </p:nvPr>
        </p:nvSpPr>
        <p:spPr/>
        <p:txBody>
          <a:bodyPr>
            <a:normAutofit/>
          </a:bodyPr>
          <a:lstStyle/>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Hepatit A virüsü  aşısı ülkemizde 2011 yılının Mart ayından itibaren doğmuş olan bebeklere Aile sağlığı merkezlerinde ücretsiz olarak yapılmaktadır.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Yani </a:t>
            </a:r>
            <a:r>
              <a:rPr lang="tr-TR" sz="2000" b="1" u="sng" dirty="0">
                <a:effectLst/>
                <a:latin typeface="Calibri" panose="020F0502020204030204" pitchFamily="34" charset="0"/>
                <a:ea typeface="Calibri" panose="020F0502020204030204" pitchFamily="34" charset="0"/>
                <a:cs typeface="Times New Roman" panose="02020603050405020304" pitchFamily="18" charset="0"/>
              </a:rPr>
              <a:t>şu anda 14 yaştan küçük tüm çocuklar teorik olarak HAV için aşılıdır</a:t>
            </a:r>
            <a:r>
              <a:rPr lang="tr-TR" sz="2000" dirty="0">
                <a:effectLst/>
                <a:latin typeface="Calibri" panose="020F0502020204030204" pitchFamily="34" charset="0"/>
                <a:ea typeface="Calibri" panose="020F0502020204030204" pitchFamily="34" charset="0"/>
                <a:cs typeface="Times New Roman" panose="02020603050405020304" pitchFamily="18" charset="0"/>
              </a:rPr>
              <a:t>. HAV aşısı ayrıca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seronegatif</a:t>
            </a:r>
            <a:r>
              <a:rPr lang="tr-TR" sz="2000" dirty="0">
                <a:effectLst/>
                <a:latin typeface="Calibri" panose="020F0502020204030204" pitchFamily="34" charset="0"/>
                <a:ea typeface="Calibri" panose="020F0502020204030204" pitchFamily="34" charset="0"/>
                <a:cs typeface="Times New Roman" panose="02020603050405020304" pitchFamily="18" charset="0"/>
              </a:rPr>
              <a:t> sağlık çalışanlarına ve bazı risk grubundaki bireylere de (kronik karaciğer hastaları, organ nakil hastaları,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immünsüpresif</a:t>
            </a:r>
            <a:r>
              <a:rPr lang="tr-TR" sz="2000" dirty="0">
                <a:effectLst/>
                <a:latin typeface="Calibri" panose="020F0502020204030204" pitchFamily="34" charset="0"/>
                <a:ea typeface="Calibri" panose="020F0502020204030204" pitchFamily="34" charset="0"/>
                <a:cs typeface="Times New Roman" panose="02020603050405020304" pitchFamily="18" charset="0"/>
              </a:rPr>
              <a:t> bireyler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vb</a:t>
            </a:r>
            <a:r>
              <a:rPr lang="tr-TR" sz="2000" dirty="0">
                <a:effectLst/>
                <a:latin typeface="Calibri" panose="020F0502020204030204" pitchFamily="34" charset="0"/>
                <a:ea typeface="Calibri" panose="020F0502020204030204" pitchFamily="34" charset="0"/>
                <a:cs typeface="Times New Roman" panose="02020603050405020304" pitchFamily="18" charset="0"/>
              </a:rPr>
              <a:t>)  ücretsiz olarak uygulanmaktadır.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Ülkemiz HAV enfeksiyonu açısından halen orta endemik bir bölge olup genellikle 30 yaş ve üzeri sağlık çalışanlarının çoğunluğu hastalığı geçirip bağışıklık kazanmış durumdadır.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Buna göre 14-30 yaş civarı kişiler arasında HAV açısından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seronegatiflik</a:t>
            </a:r>
            <a:r>
              <a:rPr lang="tr-TR" sz="2000" dirty="0">
                <a:effectLst/>
                <a:latin typeface="Calibri" panose="020F0502020204030204" pitchFamily="34" charset="0"/>
                <a:ea typeface="Calibri" panose="020F0502020204030204" pitchFamily="34" charset="0"/>
                <a:cs typeface="Times New Roman" panose="02020603050405020304" pitchFamily="18" charset="0"/>
              </a:rPr>
              <a:t> olma olasılığı daha yüksektir, yani bu yaş grubunun akut HAV geçirme riski vardır.</a:t>
            </a:r>
            <a:endParaRPr lang="tr-TR" sz="3200" dirty="0"/>
          </a:p>
        </p:txBody>
      </p:sp>
      <p:sp>
        <p:nvSpPr>
          <p:cNvPr id="4" name="Alt Bilgi Yer Tutucusu 3">
            <a:extLst>
              <a:ext uri="{FF2B5EF4-FFF2-40B4-BE49-F238E27FC236}">
                <a16:creationId xmlns:a16="http://schemas.microsoft.com/office/drawing/2014/main" id="{AD5B7405-0DA0-4289-AFB5-BFB5154C53A8}"/>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7F76B73F-0DA9-4E97-81E7-FDB901BD32C5}"/>
              </a:ext>
            </a:extLst>
          </p:cNvPr>
          <p:cNvSpPr>
            <a:spLocks noGrp="1"/>
          </p:cNvSpPr>
          <p:nvPr>
            <p:ph type="sldNum" sz="quarter" idx="12"/>
          </p:nvPr>
        </p:nvSpPr>
        <p:spPr/>
        <p:txBody>
          <a:bodyPr/>
          <a:lstStyle/>
          <a:p>
            <a:fld id="{CF78BDE2-B98C-4320-A0E3-5E3E596CE5CC}" type="slidenum">
              <a:rPr lang="tr-TR" smtClean="0"/>
              <a:t>63</a:t>
            </a:fld>
            <a:endParaRPr lang="tr-TR"/>
          </a:p>
        </p:txBody>
      </p:sp>
    </p:spTree>
    <p:extLst>
      <p:ext uri="{BB962C8B-B14F-4D97-AF65-F5344CB8AC3E}">
        <p14:creationId xmlns:p14="http://schemas.microsoft.com/office/powerpoint/2010/main" val="341728801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68C9FB9-78D7-451E-B864-671970665903}"/>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B0518322-31EE-4418-92C8-97DAE6D8363A}"/>
              </a:ext>
            </a:extLst>
          </p:cNvPr>
          <p:cNvSpPr>
            <a:spLocks noGrp="1"/>
          </p:cNvSpPr>
          <p:nvPr>
            <p:ph idx="1"/>
          </p:nvPr>
        </p:nvSpPr>
        <p:spPr/>
        <p:txBody>
          <a:bodyPr/>
          <a:lstStyle/>
          <a:p>
            <a:endParaRPr lang="tr-TR" dirty="0"/>
          </a:p>
        </p:txBody>
      </p:sp>
      <p:sp>
        <p:nvSpPr>
          <p:cNvPr id="5" name="Metin kutusu 4">
            <a:extLst>
              <a:ext uri="{FF2B5EF4-FFF2-40B4-BE49-F238E27FC236}">
                <a16:creationId xmlns:a16="http://schemas.microsoft.com/office/drawing/2014/main" id="{F20CA546-09B8-43FF-A0A6-271CC8C68EA6}"/>
              </a:ext>
            </a:extLst>
          </p:cNvPr>
          <p:cNvSpPr txBox="1"/>
          <p:nvPr/>
        </p:nvSpPr>
        <p:spPr>
          <a:xfrm>
            <a:off x="1196788" y="1859340"/>
            <a:ext cx="9776012" cy="3477875"/>
          </a:xfrm>
          <a:prstGeom prst="rect">
            <a:avLst/>
          </a:prstGeom>
          <a:noFill/>
        </p:spPr>
        <p:txBody>
          <a:bodyPr wrap="square">
            <a:spAutoFit/>
          </a:bodyPr>
          <a:lstStyle/>
          <a:p>
            <a:r>
              <a:rPr lang="tr-TR" sz="2000" dirty="0">
                <a:effectLst/>
                <a:latin typeface="Calibri" panose="020F0502020204030204" pitchFamily="34" charset="0"/>
                <a:ea typeface="Calibri" panose="020F0502020204030204" pitchFamily="34" charset="0"/>
                <a:cs typeface="Times New Roman" panose="02020603050405020304" pitchFamily="18" charset="0"/>
              </a:rPr>
              <a:t>Bu nedenle HAV aşılaması öncesi 14-30 yaş arası kişilere aşı öncesi test yapılmaksızın aşı yapılması maliyet etkin olacağı için kabul edilebilir, ancak daha büyük yaşlarda tetkik yapılması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antiHAV</a:t>
            </a:r>
            <a:r>
              <a:rPr lang="tr-TR" sz="2000" dirty="0">
                <a:effectLst/>
                <a:latin typeface="Calibri" panose="020F0502020204030204" pitchFamily="34" charset="0"/>
                <a:ea typeface="Calibri" panose="020F0502020204030204" pitchFamily="34" charset="0"/>
                <a:cs typeface="Times New Roman" panose="02020603050405020304" pitchFamily="18" charset="0"/>
              </a:rPr>
              <a:t>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IgG</a:t>
            </a:r>
            <a:r>
              <a:rPr lang="tr-TR" sz="2000" dirty="0">
                <a:effectLst/>
                <a:latin typeface="Calibri" panose="020F0502020204030204" pitchFamily="34" charset="0"/>
                <a:ea typeface="Calibri" panose="020F0502020204030204" pitchFamily="34" charset="0"/>
                <a:cs typeface="Times New Roman" panose="02020603050405020304" pitchFamily="18" charset="0"/>
              </a:rPr>
              <a:t> bakılması) maliyet etkin görünmektedir. </a:t>
            </a:r>
          </a:p>
          <a:p>
            <a:r>
              <a:rPr lang="tr-TR" sz="2000" dirty="0">
                <a:effectLst/>
                <a:latin typeface="Calibri" panose="020F0502020204030204" pitchFamily="34" charset="0"/>
                <a:ea typeface="Calibri" panose="020F0502020204030204" pitchFamily="34" charset="0"/>
                <a:cs typeface="Times New Roman" panose="02020603050405020304" pitchFamily="18" charset="0"/>
              </a:rPr>
              <a:t>Ayrıca sağlık çalışanlarının HAV açısından tetkikleri ve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seronegatif</a:t>
            </a:r>
            <a:r>
              <a:rPr lang="tr-TR" sz="2000" dirty="0">
                <a:effectLst/>
                <a:latin typeface="Calibri" panose="020F0502020204030204" pitchFamily="34" charset="0"/>
                <a:ea typeface="Calibri" panose="020F0502020204030204" pitchFamily="34" charset="0"/>
                <a:cs typeface="Times New Roman" panose="02020603050405020304" pitchFamily="18" charset="0"/>
              </a:rPr>
              <a:t> olanların aşılanması ülkemiz koşullarında anlamlı ve önemlidir. </a:t>
            </a:r>
          </a:p>
          <a:p>
            <a:pPr algn="just"/>
            <a:r>
              <a:rPr lang="tr-TR" sz="2000" b="1" dirty="0">
                <a:effectLst/>
                <a:latin typeface="Calibri" panose="020F0502020204030204" pitchFamily="34" charset="0"/>
                <a:ea typeface="Calibri" panose="020F0502020204030204" pitchFamily="34" charset="0"/>
                <a:cs typeface="Times New Roman" panose="02020603050405020304" pitchFamily="18" charset="0"/>
              </a:rPr>
              <a:t>Bununla birlikte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immünsüpresif</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durumu, kronik böbrek yetmezliği (hemodiyaliz), HIV ile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enfekte</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olma ya da kronik karaciğer hastalığı olan sağlık çalışanlarında yaş kısıtlaması olmaksızın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tetkik ve bunu takiben aşılama yapılmalıdır.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İmmünsüpresyonu</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olmayan bireylerde Hepatit A aşılaması sonrası antikor kontrolüne gerek yoktur, ama HIV/AIDS, böbrek nakli, organ nakli, kemoterapi  varlığında aşı sonrası kontrol ve gerekirse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rapel</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yapılabilir.</a:t>
            </a:r>
            <a:endParaRPr lang="tr-TR" sz="2000" b="1" dirty="0"/>
          </a:p>
        </p:txBody>
      </p:sp>
      <p:sp>
        <p:nvSpPr>
          <p:cNvPr id="4" name="Alt Bilgi Yer Tutucusu 3">
            <a:extLst>
              <a:ext uri="{FF2B5EF4-FFF2-40B4-BE49-F238E27FC236}">
                <a16:creationId xmlns:a16="http://schemas.microsoft.com/office/drawing/2014/main" id="{D6AE8144-1012-4094-8CFA-DC1DA7606D05}"/>
              </a:ext>
            </a:extLst>
          </p:cNvPr>
          <p:cNvSpPr>
            <a:spLocks noGrp="1"/>
          </p:cNvSpPr>
          <p:nvPr>
            <p:ph type="ftr" sz="quarter" idx="11"/>
          </p:nvPr>
        </p:nvSpPr>
        <p:spPr/>
        <p:txBody>
          <a:bodyPr/>
          <a:lstStyle/>
          <a:p>
            <a:r>
              <a:rPr lang="fi-FI"/>
              <a:t>ERİŞKİN AŞILAMASI PROF DR SELMA TOSUN </a:t>
            </a:r>
            <a:endParaRPr lang="tr-TR"/>
          </a:p>
        </p:txBody>
      </p:sp>
      <p:sp>
        <p:nvSpPr>
          <p:cNvPr id="6" name="Slayt Numarası Yer Tutucusu 5">
            <a:extLst>
              <a:ext uri="{FF2B5EF4-FFF2-40B4-BE49-F238E27FC236}">
                <a16:creationId xmlns:a16="http://schemas.microsoft.com/office/drawing/2014/main" id="{8EAE2377-A4F0-4599-B479-B42CE9F617DC}"/>
              </a:ext>
            </a:extLst>
          </p:cNvPr>
          <p:cNvSpPr>
            <a:spLocks noGrp="1"/>
          </p:cNvSpPr>
          <p:nvPr>
            <p:ph type="sldNum" sz="quarter" idx="12"/>
          </p:nvPr>
        </p:nvSpPr>
        <p:spPr/>
        <p:txBody>
          <a:bodyPr/>
          <a:lstStyle/>
          <a:p>
            <a:fld id="{CF78BDE2-B98C-4320-A0E3-5E3E596CE5CC}" type="slidenum">
              <a:rPr lang="tr-TR" smtClean="0"/>
              <a:t>64</a:t>
            </a:fld>
            <a:endParaRPr lang="tr-TR"/>
          </a:p>
        </p:txBody>
      </p:sp>
    </p:spTree>
    <p:extLst>
      <p:ext uri="{BB962C8B-B14F-4D97-AF65-F5344CB8AC3E}">
        <p14:creationId xmlns:p14="http://schemas.microsoft.com/office/powerpoint/2010/main" val="19684712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C2C0E78-4D6D-4ECC-B068-F4EA897B9AA9}"/>
              </a:ext>
            </a:extLst>
          </p:cNvPr>
          <p:cNvSpPr>
            <a:spLocks noGrp="1"/>
          </p:cNvSpPr>
          <p:nvPr>
            <p:ph type="title"/>
          </p:nvPr>
        </p:nvSpPr>
        <p:spPr/>
        <p:txBody>
          <a:bodyPr>
            <a:normAutofit/>
          </a:bodyPr>
          <a:lstStyle/>
          <a:p>
            <a:pPr algn="ctr"/>
            <a:r>
              <a:rPr lang="tr-TR" sz="2400" b="1" dirty="0">
                <a:effectLst/>
                <a:latin typeface="Calibri" panose="020F0502020204030204" pitchFamily="34" charset="0"/>
                <a:ea typeface="Calibri" panose="020F0502020204030204" pitchFamily="34" charset="0"/>
                <a:cs typeface="Times New Roman" panose="02020603050405020304" pitchFamily="18" charset="0"/>
              </a:rPr>
              <a:t>Kızamık-Kızamıkçık-Kabakulak(KKK) aşılaması öncesi yapılabilecek tetkikler:</a:t>
            </a:r>
            <a:endParaRPr lang="tr-TR" sz="2400" dirty="0"/>
          </a:p>
        </p:txBody>
      </p:sp>
      <p:sp>
        <p:nvSpPr>
          <p:cNvPr id="3" name="İçerik Yer Tutucusu 2">
            <a:extLst>
              <a:ext uri="{FF2B5EF4-FFF2-40B4-BE49-F238E27FC236}">
                <a16:creationId xmlns:a16="http://schemas.microsoft.com/office/drawing/2014/main" id="{35478174-3DE4-4DBC-8F19-949E829BCD79}"/>
              </a:ext>
            </a:extLst>
          </p:cNvPr>
          <p:cNvSpPr>
            <a:spLocks noGrp="1"/>
          </p:cNvSpPr>
          <p:nvPr>
            <p:ph idx="1"/>
          </p:nvPr>
        </p:nvSpPr>
        <p:spPr/>
        <p:txBody>
          <a:bodyPr/>
          <a:lstStyle/>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ACIP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Advisory</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Committee</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on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Immunization</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Practices</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tr-TR" sz="1800" dirty="0">
                <a:effectLst/>
                <a:latin typeface="Calibri" panose="020F0502020204030204" pitchFamily="34" charset="0"/>
                <a:ea typeface="Calibri" panose="020F0502020204030204" pitchFamily="34" charset="0"/>
                <a:cs typeface="Times New Roman" panose="02020603050405020304" pitchFamily="18" charset="0"/>
              </a:rPr>
              <a:t> 2025 yılı önerilerine göre sağlık çalışanlarında KKK için bağışıklık kanıtı olarak kabul edilen durumlar;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	*</a:t>
            </a:r>
            <a:r>
              <a:rPr lang="tr-TR" sz="1800" dirty="0">
                <a:effectLst/>
                <a:latin typeface="Calibri" panose="020F0502020204030204" pitchFamily="34" charset="0"/>
                <a:ea typeface="Calibri" panose="020F0502020204030204" pitchFamily="34" charset="0"/>
                <a:cs typeface="Times New Roman" panose="02020603050405020304" pitchFamily="18" charset="0"/>
              </a:rPr>
              <a:t>KKK aşısı yapıldığının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dökümante</a:t>
            </a:r>
            <a:r>
              <a:rPr lang="tr-TR" sz="1800" dirty="0">
                <a:effectLst/>
                <a:latin typeface="Calibri" panose="020F0502020204030204" pitchFamily="34" charset="0"/>
                <a:ea typeface="Calibri" panose="020F0502020204030204" pitchFamily="34" charset="0"/>
                <a:cs typeface="Times New Roman" panose="02020603050405020304" pitchFamily="18" charset="0"/>
              </a:rPr>
              <a:t> edilmesi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                 * </a:t>
            </a:r>
            <a:r>
              <a:rPr lang="tr-TR" sz="1800" dirty="0">
                <a:effectLst/>
                <a:latin typeface="Calibri" panose="020F0502020204030204" pitchFamily="34" charset="0"/>
                <a:ea typeface="Calibri" panose="020F0502020204030204" pitchFamily="34" charset="0"/>
                <a:cs typeface="Times New Roman" panose="02020603050405020304" pitchFamily="18" charset="0"/>
              </a:rPr>
              <a:t>sağlık çalışanının bağışık olduğunu&amp; hastalığı geçirdiğini gösterir laboratuvar kanıtı olmasıdır. </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Sağlık çalışanlarının bu hastalıkları geçirdiğini beyan etmesi artık yeterli kanıt olarak kabul edilmemektedir. Ayrıca toplumdaki bireylerde doğum yılının 1957 yılından önce olması bağışıklık kanıtı iken sağlık çalışanlarında bu kriter de kabul edilmemektedir.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E</a:t>
            </a:r>
            <a:r>
              <a:rPr lang="tr-TR" sz="1800" dirty="0">
                <a:effectLst/>
                <a:latin typeface="Calibri" panose="020F0502020204030204" pitchFamily="34" charset="0"/>
                <a:ea typeface="Calibri" panose="020F0502020204030204" pitchFamily="34" charset="0"/>
                <a:cs typeface="Times New Roman" panose="02020603050405020304" pitchFamily="18" charset="0"/>
              </a:rPr>
              <a:t>ğer sağlık çalışanı 1957 yılından sonra doğmuşsa ve KKK için bağışık olduğuna ilişkin kanıtı yoksa en az 4 hafta arayla iki doz kızamık veya kabakulak veya 1 doz kızamıkçık aşısı yapılmalı; doğum yılı 1957 den önce ise ve bağışıklık kanıtı yoksa onlara da aşı  önerilmelidir.</a:t>
            </a:r>
            <a:r>
              <a:rPr lang="tr-TR" sz="1800" baseline="30000" dirty="0">
                <a:effectLst/>
                <a:latin typeface="Calibri" panose="020F0502020204030204" pitchFamily="34" charset="0"/>
                <a:ea typeface="Calibri" panose="020F0502020204030204" pitchFamily="34" charset="0"/>
                <a:cs typeface="Times New Roman" panose="02020603050405020304" pitchFamily="18" charset="0"/>
              </a:rPr>
              <a:t>.</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dirty="0"/>
          </a:p>
        </p:txBody>
      </p:sp>
      <p:sp>
        <p:nvSpPr>
          <p:cNvPr id="4" name="Alt Bilgi Yer Tutucusu 3">
            <a:extLst>
              <a:ext uri="{FF2B5EF4-FFF2-40B4-BE49-F238E27FC236}">
                <a16:creationId xmlns:a16="http://schemas.microsoft.com/office/drawing/2014/main" id="{56F49C71-ED36-4008-B77C-5294147A7DC3}"/>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96D7775A-ECB9-4A32-B179-73E475255ABB}"/>
              </a:ext>
            </a:extLst>
          </p:cNvPr>
          <p:cNvSpPr>
            <a:spLocks noGrp="1"/>
          </p:cNvSpPr>
          <p:nvPr>
            <p:ph type="sldNum" sz="quarter" idx="12"/>
          </p:nvPr>
        </p:nvSpPr>
        <p:spPr/>
        <p:txBody>
          <a:bodyPr/>
          <a:lstStyle/>
          <a:p>
            <a:fld id="{CF78BDE2-B98C-4320-A0E3-5E3E596CE5CC}" type="slidenum">
              <a:rPr lang="tr-TR" smtClean="0"/>
              <a:t>65</a:t>
            </a:fld>
            <a:endParaRPr lang="tr-TR"/>
          </a:p>
        </p:txBody>
      </p:sp>
    </p:spTree>
    <p:extLst>
      <p:ext uri="{BB962C8B-B14F-4D97-AF65-F5344CB8AC3E}">
        <p14:creationId xmlns:p14="http://schemas.microsoft.com/office/powerpoint/2010/main" val="191400391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C2C0E78-4D6D-4ECC-B068-F4EA897B9AA9}"/>
              </a:ext>
            </a:extLst>
          </p:cNvPr>
          <p:cNvSpPr>
            <a:spLocks noGrp="1"/>
          </p:cNvSpPr>
          <p:nvPr>
            <p:ph type="title"/>
          </p:nvPr>
        </p:nvSpPr>
        <p:spPr/>
        <p:txBody>
          <a:bodyPr>
            <a:normAutofit/>
          </a:bodyPr>
          <a:lstStyle/>
          <a:p>
            <a:pPr algn="ctr"/>
            <a:r>
              <a:rPr lang="tr-TR" sz="2400" b="1" dirty="0">
                <a:effectLst/>
                <a:latin typeface="Calibri" panose="020F0502020204030204" pitchFamily="34" charset="0"/>
                <a:ea typeface="Calibri" panose="020F0502020204030204" pitchFamily="34" charset="0"/>
                <a:cs typeface="Times New Roman" panose="02020603050405020304" pitchFamily="18" charset="0"/>
              </a:rPr>
              <a:t>Kızamık-Kızamıkçık-Kabakulak(KKK) aşılaması öncesi yapılabilecek tetkikler:</a:t>
            </a:r>
            <a:endParaRPr lang="tr-TR" sz="2400" dirty="0"/>
          </a:p>
        </p:txBody>
      </p:sp>
      <p:sp>
        <p:nvSpPr>
          <p:cNvPr id="3" name="İçerik Yer Tutucusu 2">
            <a:extLst>
              <a:ext uri="{FF2B5EF4-FFF2-40B4-BE49-F238E27FC236}">
                <a16:creationId xmlns:a16="http://schemas.microsoft.com/office/drawing/2014/main" id="{35478174-3DE4-4DBC-8F19-949E829BCD79}"/>
              </a:ext>
            </a:extLst>
          </p:cNvPr>
          <p:cNvSpPr>
            <a:spLocks noGrp="1"/>
          </p:cNvSpPr>
          <p:nvPr>
            <p:ph idx="1"/>
          </p:nvPr>
        </p:nvSpPr>
        <p:spPr/>
        <p:txBody>
          <a:bodyPr/>
          <a:lstStyle/>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ACIP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Advisory</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Committee</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on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Immunization</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a:t>
            </a:r>
            <a:r>
              <a:rPr lang="tr-TR" sz="1800" dirty="0" err="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Practices</a:t>
            </a:r>
            <a:r>
              <a:rPr lang="tr-TR" sz="18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r>
              <a:rPr lang="tr-TR" sz="1800" dirty="0">
                <a:effectLst/>
                <a:latin typeface="Calibri" panose="020F0502020204030204" pitchFamily="34" charset="0"/>
                <a:ea typeface="Calibri" panose="020F0502020204030204" pitchFamily="34" charset="0"/>
                <a:cs typeface="Times New Roman" panose="02020603050405020304" pitchFamily="18" charset="0"/>
              </a:rPr>
              <a:t> 2025 yılı önerilerine göre sağlık çalışanlarında KKK için bağışıklık kanıtı olarak kabul edilen durumlar;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	*</a:t>
            </a:r>
            <a:r>
              <a:rPr lang="tr-TR" sz="1800" dirty="0">
                <a:effectLst/>
                <a:latin typeface="Calibri" panose="020F0502020204030204" pitchFamily="34" charset="0"/>
                <a:ea typeface="Calibri" panose="020F0502020204030204" pitchFamily="34" charset="0"/>
                <a:cs typeface="Times New Roman" panose="02020603050405020304" pitchFamily="18" charset="0"/>
              </a:rPr>
              <a:t>KKK aşısı yapıldığının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dökümante</a:t>
            </a:r>
            <a:r>
              <a:rPr lang="tr-TR" sz="1800" dirty="0">
                <a:effectLst/>
                <a:latin typeface="Calibri" panose="020F0502020204030204" pitchFamily="34" charset="0"/>
                <a:ea typeface="Calibri" panose="020F0502020204030204" pitchFamily="34" charset="0"/>
                <a:cs typeface="Times New Roman" panose="02020603050405020304" pitchFamily="18" charset="0"/>
              </a:rPr>
              <a:t> edilmesi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                 * </a:t>
            </a:r>
            <a:r>
              <a:rPr lang="tr-TR" sz="1800" dirty="0">
                <a:effectLst/>
                <a:latin typeface="Calibri" panose="020F0502020204030204" pitchFamily="34" charset="0"/>
                <a:ea typeface="Calibri" panose="020F0502020204030204" pitchFamily="34" charset="0"/>
                <a:cs typeface="Times New Roman" panose="02020603050405020304" pitchFamily="18" charset="0"/>
              </a:rPr>
              <a:t>sağlık çalışanının bağışık olduğunu&amp; hastalığı geçirdiğini gösterir laboratuvar kanıtı olmasıdır. </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Sağlık çalışanlarının bu hastalıkları geçirdiğini beyan etmesi artık yeterli kanıt olarak kabul edilmemektedir. Ayrıca toplumdaki bireylerde doğum yılının 1957 yılından önce olması bağışıklık kanıtı iken sağlık çalışanlarında bu kriter de kabul edilmemektedir. </a:t>
            </a:r>
          </a:p>
          <a:p>
            <a:pPr marL="0" indent="0">
              <a:buNone/>
            </a:pPr>
            <a:r>
              <a:rPr lang="tr-TR" sz="1800" dirty="0">
                <a:latin typeface="Calibri" panose="020F0502020204030204" pitchFamily="34" charset="0"/>
                <a:ea typeface="Calibri" panose="020F0502020204030204" pitchFamily="34" charset="0"/>
                <a:cs typeface="Times New Roman" panose="02020603050405020304" pitchFamily="18" charset="0"/>
              </a:rPr>
              <a:t>E</a:t>
            </a:r>
            <a:r>
              <a:rPr lang="tr-TR" sz="1800" dirty="0">
                <a:effectLst/>
                <a:latin typeface="Calibri" panose="020F0502020204030204" pitchFamily="34" charset="0"/>
                <a:ea typeface="Calibri" panose="020F0502020204030204" pitchFamily="34" charset="0"/>
                <a:cs typeface="Times New Roman" panose="02020603050405020304" pitchFamily="18" charset="0"/>
              </a:rPr>
              <a:t>ğer sağlık çalışanı 1957 yılından sonra doğmuşsa ve KKK için bağışık olduğuna ilişkin kanıtı yoksa en az 4 hafta arayla iki doz kızamık veya kabakulak veya 1 doz kızamıkçık aşısı yapılmalı; doğum yılı 1957 den önce ise ve bağışıklık kanıtı yoksa onlara da aşı  önerilmelidir.</a:t>
            </a:r>
            <a:r>
              <a:rPr lang="tr-TR" sz="1800" baseline="30000" dirty="0">
                <a:effectLst/>
                <a:latin typeface="Calibri" panose="020F0502020204030204" pitchFamily="34" charset="0"/>
                <a:ea typeface="Calibri" panose="020F0502020204030204" pitchFamily="34" charset="0"/>
                <a:cs typeface="Times New Roman" panose="02020603050405020304" pitchFamily="18" charset="0"/>
              </a:rPr>
              <a:t>.</a:t>
            </a:r>
            <a:endParaRPr lang="tr-TR"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tr-TR" dirty="0"/>
          </a:p>
        </p:txBody>
      </p:sp>
      <p:sp>
        <p:nvSpPr>
          <p:cNvPr id="4" name="Alt Bilgi Yer Tutucusu 3">
            <a:extLst>
              <a:ext uri="{FF2B5EF4-FFF2-40B4-BE49-F238E27FC236}">
                <a16:creationId xmlns:a16="http://schemas.microsoft.com/office/drawing/2014/main" id="{56F49C71-ED36-4008-B77C-5294147A7DC3}"/>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96D7775A-ECB9-4A32-B179-73E475255ABB}"/>
              </a:ext>
            </a:extLst>
          </p:cNvPr>
          <p:cNvSpPr>
            <a:spLocks noGrp="1"/>
          </p:cNvSpPr>
          <p:nvPr>
            <p:ph type="sldNum" sz="quarter" idx="12"/>
          </p:nvPr>
        </p:nvSpPr>
        <p:spPr/>
        <p:txBody>
          <a:bodyPr/>
          <a:lstStyle/>
          <a:p>
            <a:fld id="{CF78BDE2-B98C-4320-A0E3-5E3E596CE5CC}" type="slidenum">
              <a:rPr lang="tr-TR" smtClean="0"/>
              <a:t>66</a:t>
            </a:fld>
            <a:endParaRPr lang="tr-TR"/>
          </a:p>
        </p:txBody>
      </p:sp>
    </p:spTree>
    <p:extLst>
      <p:ext uri="{BB962C8B-B14F-4D97-AF65-F5344CB8AC3E}">
        <p14:creationId xmlns:p14="http://schemas.microsoft.com/office/powerpoint/2010/main" val="147611072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E55D7F7-DA8F-45B2-A6E1-4A98E78092EF}"/>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DB6925B6-53A7-4965-B318-27D1678B9742}"/>
              </a:ext>
            </a:extLst>
          </p:cNvPr>
          <p:cNvSpPr>
            <a:spLocks noGrp="1"/>
          </p:cNvSpPr>
          <p:nvPr>
            <p:ph idx="1"/>
          </p:nvPr>
        </p:nvSpPr>
        <p:spPr>
          <a:xfrm>
            <a:off x="430306" y="1425388"/>
            <a:ext cx="11403106" cy="4751575"/>
          </a:xfrm>
        </p:spPr>
        <p:txBody>
          <a:bodyPr>
            <a:normAutofit/>
          </a:bodyPr>
          <a:lstStyle/>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Ülkemizde kızamık aşılaması 1970 yılında başladı</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1981 yılında “Genişletilmiş Bağışıklama Programı” ile birlikte daha düzenli uygulanmaya başlandı</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1998 yılında ilköğretim 1.sınıfa kızamık </a:t>
            </a:r>
            <a:r>
              <a:rPr lang="tr-TR" sz="1800" dirty="0" err="1">
                <a:effectLst/>
                <a:latin typeface="Calibri" panose="020F0502020204030204" pitchFamily="34" charset="0"/>
                <a:ea typeface="Calibri" panose="020F0502020204030204" pitchFamily="34" charset="0"/>
                <a:cs typeface="Times New Roman" panose="02020603050405020304" pitchFamily="18" charset="0"/>
              </a:rPr>
              <a:t>rapeli</a:t>
            </a:r>
            <a:r>
              <a:rPr lang="tr-TR" sz="1800" dirty="0">
                <a:effectLst/>
                <a:latin typeface="Calibri" panose="020F0502020204030204" pitchFamily="34" charset="0"/>
                <a:ea typeface="Calibri" panose="020F0502020204030204" pitchFamily="34" charset="0"/>
                <a:cs typeface="Times New Roman" panose="02020603050405020304" pitchFamily="18" charset="0"/>
              </a:rPr>
              <a:t> eklendi</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2003 yılında “Kızamık okul aşı günleri” </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2005 yılında “Kızamık aşı günleri” yapıldı (bu 2 yılda 9 ay-14 yaş arası 18.2 milyon çocuğa ek doz kızamık aşısı</a:t>
            </a:r>
            <a:r>
              <a:rPr lang="tr-TR" sz="1800" dirty="0">
                <a:latin typeface="Calibri" panose="020F0502020204030204" pitchFamily="34" charset="0"/>
                <a:ea typeface="Calibri" panose="020F0502020204030204" pitchFamily="34" charset="0"/>
                <a:cs typeface="Times New Roman" panose="02020603050405020304" pitchFamily="18" charset="0"/>
              </a:rPr>
              <a:t> uygulandı)                                                                                                      </a:t>
            </a:r>
            <a:r>
              <a:rPr lang="tr-TR" sz="1800" dirty="0">
                <a:effectLst/>
                <a:latin typeface="Calibri" panose="020F0502020204030204" pitchFamily="34" charset="0"/>
                <a:ea typeface="Calibri" panose="020F0502020204030204" pitchFamily="34" charset="0"/>
                <a:cs typeface="Times New Roman" panose="02020603050405020304" pitchFamily="18" charset="0"/>
              </a:rPr>
              <a:t>2006 yılında  KKK aşısı ulusal çocuk aşı programına entegre edildi</a:t>
            </a: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Bu nedenle </a:t>
            </a:r>
            <a:r>
              <a:rPr lang="tr-TR" sz="20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teorik olarak ülkemizde 1998 yılı ve sonrasında doğmuş olan kişilerin en az bir doz, 2006 yılı ve sonrasında  doğmuş olanların da KKK da şemaya eklendiği için iki doz kızamık aşısının yapılmış olduğu öngörülebilir. </a:t>
            </a:r>
            <a:endParaRPr lang="tr-TR" sz="18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tr-TR" sz="1800" dirty="0">
                <a:effectLst/>
                <a:latin typeface="Calibri" panose="020F0502020204030204" pitchFamily="34" charset="0"/>
                <a:ea typeface="Calibri" panose="020F0502020204030204" pitchFamily="34" charset="0"/>
                <a:cs typeface="Times New Roman" panose="02020603050405020304" pitchFamily="18" charset="0"/>
              </a:rPr>
              <a:t>Fakat 1998 ve öncesinde doğmuş olanların aşı durumlarını öngörmek zordur. Bu nedenle Kızamık Ulusal Doğrulama Komitesinin 2018 yılında yaptığı toplantıda (TC Sağlık Bakanlığı Halk Sağlığı Genel Müdürlüğü 27.03.2018 tarih, 21001706-131.10.02 sayılı karar) </a:t>
            </a:r>
            <a:r>
              <a:rPr lang="tr-TR" sz="18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1980-1991 yılları arasında doğan kişilerin KKK aşı durumlarının sorgulanarak aşısı eksik olanlara iki doz aşı uygulanması kararı alınmıştır</a:t>
            </a:r>
            <a:r>
              <a:rPr lang="tr-TR" sz="1800" dirty="0">
                <a:effectLst/>
                <a:latin typeface="Calibri" panose="020F0502020204030204" pitchFamily="34" charset="0"/>
                <a:ea typeface="Calibri" panose="020F0502020204030204" pitchFamily="34" charset="0"/>
                <a:cs typeface="Times New Roman" panose="02020603050405020304" pitchFamily="18" charset="0"/>
              </a:rPr>
              <a:t>. Tüm bu uygulamalarla genç yaştaki sağlık çalışanlarımızın büyük çoğunluğunun kızamık için iki doz aşılanmış olduğu düşünülebilir, ancak kanıt gerektiği unutulmamalıdır. </a:t>
            </a:r>
          </a:p>
        </p:txBody>
      </p:sp>
      <p:sp>
        <p:nvSpPr>
          <p:cNvPr id="4" name="Alt Bilgi Yer Tutucusu 3">
            <a:extLst>
              <a:ext uri="{FF2B5EF4-FFF2-40B4-BE49-F238E27FC236}">
                <a16:creationId xmlns:a16="http://schemas.microsoft.com/office/drawing/2014/main" id="{3C661C03-71E5-4740-B164-9E488D28F262}"/>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24D38E90-3CFD-43BF-A38E-7CB50531E14F}"/>
              </a:ext>
            </a:extLst>
          </p:cNvPr>
          <p:cNvSpPr>
            <a:spLocks noGrp="1"/>
          </p:cNvSpPr>
          <p:nvPr>
            <p:ph type="sldNum" sz="quarter" idx="12"/>
          </p:nvPr>
        </p:nvSpPr>
        <p:spPr/>
        <p:txBody>
          <a:bodyPr/>
          <a:lstStyle/>
          <a:p>
            <a:fld id="{CF78BDE2-B98C-4320-A0E3-5E3E596CE5CC}" type="slidenum">
              <a:rPr lang="tr-TR" smtClean="0"/>
              <a:t>67</a:t>
            </a:fld>
            <a:endParaRPr lang="tr-TR"/>
          </a:p>
        </p:txBody>
      </p:sp>
    </p:spTree>
    <p:extLst>
      <p:ext uri="{BB962C8B-B14F-4D97-AF65-F5344CB8AC3E}">
        <p14:creationId xmlns:p14="http://schemas.microsoft.com/office/powerpoint/2010/main" val="54782245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7CDA680-8E85-451D-B626-DED5A46A414D}"/>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72F9D64C-39A0-45BC-8495-22DF1B111389}"/>
              </a:ext>
            </a:extLst>
          </p:cNvPr>
          <p:cNvSpPr>
            <a:spLocks noGrp="1"/>
          </p:cNvSpPr>
          <p:nvPr>
            <p:ph idx="1"/>
          </p:nvPr>
        </p:nvSpPr>
        <p:spPr/>
        <p:txBody>
          <a:bodyPr/>
          <a:lstStyle/>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Maliyet etkinlik açısından (özel bir durum olmadıkça) </a:t>
            </a:r>
            <a:r>
              <a:rPr lang="tr-TR" sz="2000" b="1" dirty="0">
                <a:effectLst/>
                <a:latin typeface="Calibri" panose="020F0502020204030204" pitchFamily="34" charset="0"/>
                <a:ea typeface="Calibri" panose="020F0502020204030204" pitchFamily="34" charset="0"/>
                <a:cs typeface="Times New Roman" panose="02020603050405020304" pitchFamily="18" charset="0"/>
              </a:rPr>
              <a:t>KKK aşı uygulaması öncesi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tetkik önerilmez</a:t>
            </a:r>
            <a:r>
              <a:rPr lang="tr-TR" sz="2000" dirty="0">
                <a:effectLst/>
                <a:latin typeface="Calibri" panose="020F0502020204030204" pitchFamily="34" charset="0"/>
                <a:ea typeface="Calibri" panose="020F0502020204030204" pitchFamily="34" charset="0"/>
                <a:cs typeface="Times New Roman" panose="02020603050405020304" pitchFamily="18" charset="0"/>
              </a:rPr>
              <a:t>, </a:t>
            </a:r>
            <a:r>
              <a:rPr lang="tr-TR" sz="2000" b="1" u="sng" dirty="0">
                <a:effectLst/>
                <a:latin typeface="Calibri" panose="020F0502020204030204" pitchFamily="34" charset="0"/>
                <a:ea typeface="Calibri" panose="020F0502020204030204" pitchFamily="34" charset="0"/>
                <a:cs typeface="Times New Roman" panose="02020603050405020304" pitchFamily="18" charset="0"/>
              </a:rPr>
              <a:t>hiç aşısız sağlık çalışanlarına iki doz, önceden  tek doz aşılılara da tek doz KKK yapılması yeterlidir. </a:t>
            </a:r>
          </a:p>
          <a:p>
            <a:pPr marL="0" indent="0">
              <a:buNone/>
            </a:pPr>
            <a:r>
              <a:rPr lang="tr-TR" sz="2000" dirty="0" err="1">
                <a:effectLst/>
                <a:latin typeface="Calibri" panose="020F0502020204030204" pitchFamily="34" charset="0"/>
                <a:ea typeface="Calibri" panose="020F0502020204030204" pitchFamily="34" charset="0"/>
                <a:cs typeface="Times New Roman" panose="02020603050405020304" pitchFamily="18" charset="0"/>
              </a:rPr>
              <a:t>Rubella</a:t>
            </a:r>
            <a:r>
              <a:rPr lang="tr-TR" sz="2000" dirty="0">
                <a:effectLst/>
                <a:latin typeface="Calibri" panose="020F0502020204030204" pitchFamily="34" charset="0"/>
                <a:ea typeface="Calibri" panose="020F0502020204030204" pitchFamily="34" charset="0"/>
                <a:cs typeface="Times New Roman" panose="02020603050405020304" pitchFamily="18" charset="0"/>
              </a:rPr>
              <a:t> aşı etkinliği %85-99 arasında olduğu için </a:t>
            </a:r>
            <a:r>
              <a:rPr lang="tr-TR" sz="2000" b="1" u="sng"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kızamıkçık geçirmemiş olan sağlık çalışanlarına tek doz KKK aşısı yapılmış olması yeterlidir</a:t>
            </a:r>
            <a:r>
              <a:rPr lang="tr-TR" sz="2000" dirty="0">
                <a:effectLst/>
                <a:latin typeface="Calibri" panose="020F0502020204030204" pitchFamily="34" charset="0"/>
                <a:ea typeface="Calibri" panose="020F0502020204030204" pitchFamily="34" charset="0"/>
                <a:cs typeface="Times New Roman" panose="02020603050405020304" pitchFamily="18" charset="0"/>
              </a:rPr>
              <a:t>, bir sağlık çalışanı tek doz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rubella</a:t>
            </a:r>
            <a:r>
              <a:rPr lang="tr-TR" sz="2000" dirty="0">
                <a:effectLst/>
                <a:latin typeface="Calibri" panose="020F0502020204030204" pitchFamily="34" charset="0"/>
                <a:ea typeface="Calibri" panose="020F0502020204030204" pitchFamily="34" charset="0"/>
                <a:cs typeface="Times New Roman" panose="02020603050405020304" pitchFamily="18" charset="0"/>
              </a:rPr>
              <a:t> aşısı yapıldığını kanıtlıyorsa bu kişilere tetkik ve aşı yapılmasına gerek yoktur.</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Ancak yine de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dirty="0">
                <a:effectLst/>
                <a:latin typeface="Calibri" panose="020F0502020204030204" pitchFamily="34" charset="0"/>
                <a:ea typeface="Calibri" panose="020F0502020204030204" pitchFamily="34" charset="0"/>
                <a:cs typeface="Times New Roman" panose="02020603050405020304" pitchFamily="18" charset="0"/>
              </a:rPr>
              <a:t> olarak tetkik yapılması isteniyorsa (özellikle salgın durumunda) </a:t>
            </a:r>
          </a:p>
          <a:p>
            <a:pPr marL="0" indent="0">
              <a:buNone/>
            </a:pPr>
            <a:r>
              <a:rPr lang="tr-TR" sz="2000" dirty="0">
                <a:latin typeface="Calibri" panose="020F0502020204030204" pitchFamily="34" charset="0"/>
                <a:ea typeface="Calibri" panose="020F0502020204030204" pitchFamily="34" charset="0"/>
                <a:cs typeface="Times New Roman" panose="02020603050405020304" pitchFamily="18" charset="0"/>
              </a:rPr>
              <a:t>                             </a:t>
            </a:r>
            <a:r>
              <a:rPr lang="tr-TR" sz="2000" dirty="0">
                <a:effectLst/>
                <a:latin typeface="Calibri" panose="020F0502020204030204" pitchFamily="34" charset="0"/>
                <a:ea typeface="Calibri" panose="020F0502020204030204" pitchFamily="34" charset="0"/>
                <a:cs typeface="Times New Roman" panose="02020603050405020304" pitchFamily="18" charset="0"/>
              </a:rPr>
              <a:t>kızamık için </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kızamık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IgG</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tr-TR" sz="2000" dirty="0">
                <a:latin typeface="Calibri" panose="020F0502020204030204" pitchFamily="34" charset="0"/>
                <a:ea typeface="Calibri" panose="020F0502020204030204" pitchFamily="34" charset="0"/>
                <a:cs typeface="Times New Roman" panose="02020603050405020304" pitchFamily="18" charset="0"/>
              </a:rPr>
              <a:t>                             </a:t>
            </a:r>
            <a:r>
              <a:rPr lang="tr-TR" sz="2000" dirty="0">
                <a:effectLst/>
                <a:latin typeface="Calibri" panose="020F0502020204030204" pitchFamily="34" charset="0"/>
                <a:ea typeface="Calibri" panose="020F0502020204030204" pitchFamily="34" charset="0"/>
                <a:cs typeface="Times New Roman" panose="02020603050405020304" pitchFamily="18" charset="0"/>
              </a:rPr>
              <a:t>kızamıkçık için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Rubella</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IgG</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tr-TR" sz="2000" dirty="0">
                <a:latin typeface="Calibri" panose="020F0502020204030204" pitchFamily="34" charset="0"/>
                <a:ea typeface="Calibri" panose="020F0502020204030204" pitchFamily="34" charset="0"/>
                <a:cs typeface="Times New Roman" panose="02020603050405020304" pitchFamily="18" charset="0"/>
              </a:rPr>
              <a:t>                            </a:t>
            </a:r>
            <a:r>
              <a:rPr lang="tr-TR" sz="2000" dirty="0">
                <a:effectLst/>
                <a:latin typeface="Calibri" panose="020F0502020204030204" pitchFamily="34" charset="0"/>
                <a:ea typeface="Calibri" panose="020F0502020204030204" pitchFamily="34" charset="0"/>
                <a:cs typeface="Times New Roman" panose="02020603050405020304" pitchFamily="18" charset="0"/>
              </a:rPr>
              <a:t>kabakulak için de </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kabakulak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IgG</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tr-TR" sz="2000" dirty="0">
                <a:effectLst/>
                <a:latin typeface="Calibri" panose="020F0502020204030204" pitchFamily="34" charset="0"/>
                <a:ea typeface="Calibri" panose="020F0502020204030204" pitchFamily="34" charset="0"/>
                <a:cs typeface="Times New Roman" panose="02020603050405020304" pitchFamily="18" charset="0"/>
              </a:rPr>
              <a:t>tetkikleri yapılabilir. Gerek tekli kızamık aşısı, gerekse iki doz KKK aşısı sonrası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dirty="0">
                <a:effectLst/>
                <a:latin typeface="Calibri" panose="020F0502020204030204" pitchFamily="34" charset="0"/>
                <a:ea typeface="Calibri" panose="020F0502020204030204" pitchFamily="34" charset="0"/>
                <a:cs typeface="Times New Roman" panose="02020603050405020304" pitchFamily="18" charset="0"/>
              </a:rPr>
              <a:t> test önerilmemektedir. </a:t>
            </a:r>
          </a:p>
          <a:p>
            <a:pPr marL="0" indent="0">
              <a:buNone/>
            </a:pPr>
            <a:endParaRPr lang="tr-TR" dirty="0"/>
          </a:p>
        </p:txBody>
      </p:sp>
      <p:sp>
        <p:nvSpPr>
          <p:cNvPr id="4" name="Alt Bilgi Yer Tutucusu 3">
            <a:extLst>
              <a:ext uri="{FF2B5EF4-FFF2-40B4-BE49-F238E27FC236}">
                <a16:creationId xmlns:a16="http://schemas.microsoft.com/office/drawing/2014/main" id="{B4532569-5AF1-477C-83F2-7FC080D45518}"/>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92D40639-ABFE-45E1-AF92-624F9BF5A4E2}"/>
              </a:ext>
            </a:extLst>
          </p:cNvPr>
          <p:cNvSpPr>
            <a:spLocks noGrp="1"/>
          </p:cNvSpPr>
          <p:nvPr>
            <p:ph type="sldNum" sz="quarter" idx="12"/>
          </p:nvPr>
        </p:nvSpPr>
        <p:spPr/>
        <p:txBody>
          <a:bodyPr/>
          <a:lstStyle/>
          <a:p>
            <a:fld id="{CF78BDE2-B98C-4320-A0E3-5E3E596CE5CC}" type="slidenum">
              <a:rPr lang="tr-TR" smtClean="0"/>
              <a:t>68</a:t>
            </a:fld>
            <a:endParaRPr lang="tr-TR"/>
          </a:p>
        </p:txBody>
      </p:sp>
    </p:spTree>
    <p:extLst>
      <p:ext uri="{BB962C8B-B14F-4D97-AF65-F5344CB8AC3E}">
        <p14:creationId xmlns:p14="http://schemas.microsoft.com/office/powerpoint/2010/main" val="422431973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F03806-39B0-4B92-AEA2-56D4E78053DE}"/>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ECCAB64F-4AB1-4DF9-BF4B-9DB7EE3FFB81}"/>
              </a:ext>
            </a:extLst>
          </p:cNvPr>
          <p:cNvSpPr>
            <a:spLocks noGrp="1"/>
          </p:cNvSpPr>
          <p:nvPr>
            <p:ph idx="1"/>
          </p:nvPr>
        </p:nvSpPr>
        <p:spPr/>
        <p:txBody>
          <a:bodyPr/>
          <a:lstStyle/>
          <a:p>
            <a:pPr marL="0" indent="0">
              <a:buNone/>
            </a:pPr>
            <a:r>
              <a:rPr lang="tr-TR" sz="2000" b="1" dirty="0">
                <a:effectLst/>
                <a:latin typeface="Calibri" panose="020F0502020204030204" pitchFamily="34" charset="0"/>
                <a:ea typeface="Calibri" panose="020F0502020204030204" pitchFamily="34" charset="0"/>
                <a:cs typeface="Times New Roman" panose="02020603050405020304" pitchFamily="18" charset="0"/>
              </a:rPr>
              <a:t>Suçiçeği aşılaması öncesi yapılması önerilen tetkik:</a:t>
            </a:r>
            <a:r>
              <a:rPr lang="tr-TR" sz="2000" dirty="0">
                <a:effectLst/>
                <a:latin typeface="Calibri" panose="020F0502020204030204" pitchFamily="34" charset="0"/>
                <a:ea typeface="Calibri" panose="020F0502020204030204" pitchFamily="34" charset="0"/>
                <a:cs typeface="Times New Roman" panose="02020603050405020304" pitchFamily="18" charset="0"/>
              </a:rPr>
              <a:t> Sağlık çalışanlarının suçiçeği için bağışık olma durumları (geçirerek veya aşıyla) kanıta dayalı olarak bilinmelidir.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Ülkemizde rutin suçiçeği aşılamasına 2013 yılında geçildiği için henüz göreve yeni başlayan sağlık çalışanları göreve başlarken aşılı olarak gelmeyecektir. Bu aşı pahalı olduğu ve hastalığın çocukluk döneminde geçirilmiş olma olasılığı yüksek olduğu için aşı öncesi tetkik yapılmasının maliyet etkin olduğu hemen hemen yapılan tüm çalışmalarda gösterilmiştir.</a:t>
            </a:r>
            <a:r>
              <a:rPr lang="tr-TR" sz="2000" baseline="30000" dirty="0">
                <a:effectLst/>
                <a:latin typeface="Calibri" panose="020F0502020204030204" pitchFamily="34" charset="0"/>
                <a:ea typeface="Calibri" panose="020F0502020204030204" pitchFamily="34" charset="0"/>
                <a:cs typeface="Times New Roman" panose="02020603050405020304" pitchFamily="18" charset="0"/>
              </a:rPr>
              <a:t>.</a:t>
            </a:r>
            <a:r>
              <a:rPr lang="tr-TR" sz="20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Zaten ülkemizde de sağlık çalışanlarına suçiçeği aşısı yapılabilmesi için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dirty="0">
                <a:effectLst/>
                <a:latin typeface="Calibri" panose="020F0502020204030204" pitchFamily="34" charset="0"/>
                <a:ea typeface="Calibri" panose="020F0502020204030204" pitchFamily="34" charset="0"/>
                <a:cs typeface="Times New Roman" panose="02020603050405020304" pitchFamily="18" charset="0"/>
              </a:rPr>
              <a:t> tetkik yapılması ve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seronegatifliğin</a:t>
            </a:r>
            <a:r>
              <a:rPr lang="tr-TR" sz="2000" dirty="0">
                <a:effectLst/>
                <a:latin typeface="Calibri" panose="020F0502020204030204" pitchFamily="34" charset="0"/>
                <a:ea typeface="Calibri" panose="020F0502020204030204" pitchFamily="34" charset="0"/>
                <a:cs typeface="Times New Roman" panose="02020603050405020304" pitchFamily="18" charset="0"/>
              </a:rPr>
              <a:t> gösterilmesi şarttır. </a:t>
            </a:r>
          </a:p>
          <a:p>
            <a:pPr marL="0" indent="0">
              <a:buNone/>
            </a:pPr>
            <a:r>
              <a:rPr lang="tr-TR" sz="2000" dirty="0">
                <a:effectLst/>
                <a:latin typeface="Calibri" panose="020F0502020204030204" pitchFamily="34" charset="0"/>
                <a:ea typeface="Calibri" panose="020F0502020204030204" pitchFamily="34" charset="0"/>
                <a:cs typeface="Times New Roman" panose="02020603050405020304" pitchFamily="18" charset="0"/>
              </a:rPr>
              <a:t>Yapılacak </a:t>
            </a:r>
            <a:r>
              <a:rPr lang="tr-TR" sz="2000" b="1"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b="1" dirty="0">
                <a:effectLst/>
                <a:latin typeface="Calibri" panose="020F0502020204030204" pitchFamily="34" charset="0"/>
                <a:ea typeface="Calibri" panose="020F0502020204030204" pitchFamily="34" charset="0"/>
                <a:cs typeface="Times New Roman" panose="02020603050405020304" pitchFamily="18" charset="0"/>
              </a:rPr>
              <a:t> tetkikte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varicella</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zoster</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tr-TR" sz="2000" b="1" u="sng" dirty="0" err="1">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IgG</a:t>
            </a:r>
            <a:r>
              <a:rPr lang="tr-TR" sz="2000" b="1" u="sng"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 </a:t>
            </a:r>
            <a:r>
              <a:rPr lang="tr-TR" sz="2000" b="1" dirty="0">
                <a:effectLst/>
                <a:latin typeface="Calibri" panose="020F0502020204030204" pitchFamily="34" charset="0"/>
                <a:ea typeface="Calibri" panose="020F0502020204030204" pitchFamily="34" charset="0"/>
                <a:cs typeface="Times New Roman" panose="02020603050405020304" pitchFamily="18" charset="0"/>
              </a:rPr>
              <a:t>bakılması </a:t>
            </a:r>
            <a:r>
              <a:rPr lang="tr-TR" sz="2000" dirty="0">
                <a:effectLst/>
                <a:latin typeface="Calibri" panose="020F0502020204030204" pitchFamily="34" charset="0"/>
                <a:ea typeface="Calibri" panose="020F0502020204030204" pitchFamily="34" charset="0"/>
                <a:cs typeface="Times New Roman" panose="02020603050405020304" pitchFamily="18" charset="0"/>
              </a:rPr>
              <a:t>gereklidir. Aşı sonrası </a:t>
            </a:r>
            <a:r>
              <a:rPr lang="tr-TR" sz="2000" dirty="0" err="1">
                <a:effectLst/>
                <a:latin typeface="Calibri" panose="020F0502020204030204" pitchFamily="34" charset="0"/>
                <a:ea typeface="Calibri" panose="020F0502020204030204" pitchFamily="34" charset="0"/>
                <a:cs typeface="Times New Roman" panose="02020603050405020304" pitchFamily="18" charset="0"/>
              </a:rPr>
              <a:t>serolojik</a:t>
            </a:r>
            <a:r>
              <a:rPr lang="tr-TR" sz="2000" dirty="0">
                <a:effectLst/>
                <a:latin typeface="Calibri" panose="020F0502020204030204" pitchFamily="34" charset="0"/>
                <a:ea typeface="Calibri" panose="020F0502020204030204" pitchFamily="34" charset="0"/>
                <a:cs typeface="Times New Roman" panose="02020603050405020304" pitchFamily="18" charset="0"/>
              </a:rPr>
              <a:t> tetkike gerek yoktur.</a:t>
            </a:r>
          </a:p>
          <a:p>
            <a:pPr marL="0" indent="0">
              <a:buNone/>
            </a:pPr>
            <a:endParaRPr lang="tr-TR" dirty="0"/>
          </a:p>
        </p:txBody>
      </p:sp>
      <p:sp>
        <p:nvSpPr>
          <p:cNvPr id="4" name="Alt Bilgi Yer Tutucusu 3">
            <a:extLst>
              <a:ext uri="{FF2B5EF4-FFF2-40B4-BE49-F238E27FC236}">
                <a16:creationId xmlns:a16="http://schemas.microsoft.com/office/drawing/2014/main" id="{18CB490F-0B3D-407E-ABDF-CA723653912C}"/>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B69F15CD-D4F2-4D0D-B1C1-BDAF2C367888}"/>
              </a:ext>
            </a:extLst>
          </p:cNvPr>
          <p:cNvSpPr>
            <a:spLocks noGrp="1"/>
          </p:cNvSpPr>
          <p:nvPr>
            <p:ph type="sldNum" sz="quarter" idx="12"/>
          </p:nvPr>
        </p:nvSpPr>
        <p:spPr/>
        <p:txBody>
          <a:bodyPr/>
          <a:lstStyle/>
          <a:p>
            <a:fld id="{CF78BDE2-B98C-4320-A0E3-5E3E596CE5CC}" type="slidenum">
              <a:rPr lang="tr-TR" smtClean="0"/>
              <a:t>69</a:t>
            </a:fld>
            <a:endParaRPr lang="tr-TR"/>
          </a:p>
        </p:txBody>
      </p:sp>
    </p:spTree>
    <p:extLst>
      <p:ext uri="{BB962C8B-B14F-4D97-AF65-F5344CB8AC3E}">
        <p14:creationId xmlns:p14="http://schemas.microsoft.com/office/powerpoint/2010/main" val="4192542578"/>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ctrTitle"/>
          </p:nvPr>
        </p:nvSpPr>
        <p:spPr>
          <a:xfrm>
            <a:off x="2274771" y="2285992"/>
            <a:ext cx="7851648" cy="1714512"/>
          </a:xfrm>
        </p:spPr>
        <p:txBody>
          <a:bodyPr anchor="ctr">
            <a:normAutofit/>
          </a:bodyPr>
          <a:lstStyle/>
          <a:p>
            <a:pPr algn="ctr"/>
            <a:r>
              <a:rPr lang="tr-TR" sz="4000" b="1" dirty="0">
                <a:solidFill>
                  <a:srgbClr val="0070C0"/>
                </a:solidFill>
                <a:latin typeface="Arial" panose="020B0604020202020204" pitchFamily="34" charset="0"/>
                <a:cs typeface="Arial" panose="020B0604020202020204" pitchFamily="34" charset="0"/>
              </a:rPr>
              <a:t>KUDUZA KARŞI BAĞIŞIKLAMA</a:t>
            </a:r>
          </a:p>
        </p:txBody>
      </p:sp>
      <p:sp>
        <p:nvSpPr>
          <p:cNvPr id="5" name="Alt Başlık 4"/>
          <p:cNvSpPr>
            <a:spLocks noGrp="1"/>
          </p:cNvSpPr>
          <p:nvPr>
            <p:ph type="subTitle" idx="1"/>
          </p:nvPr>
        </p:nvSpPr>
        <p:spPr>
          <a:xfrm>
            <a:off x="2135560" y="4869160"/>
            <a:ext cx="7854696" cy="1752600"/>
          </a:xfrm>
        </p:spPr>
        <p:txBody>
          <a:bodyPr>
            <a:noAutofit/>
          </a:bodyPr>
          <a:lstStyle/>
          <a:p>
            <a:pPr algn="ctr"/>
            <a:endParaRPr lang="tr-TR" sz="1600" dirty="0">
              <a:solidFill>
                <a:schemeClr val="tx1"/>
              </a:solidFill>
            </a:endParaRPr>
          </a:p>
        </p:txBody>
      </p:sp>
      <p:sp>
        <p:nvSpPr>
          <p:cNvPr id="2" name="Slayt Numarası Yer Tutucusu 1"/>
          <p:cNvSpPr>
            <a:spLocks noGrp="1"/>
          </p:cNvSpPr>
          <p:nvPr>
            <p:ph type="sldNum" sz="quarter" idx="12"/>
          </p:nvPr>
        </p:nvSpPr>
        <p:spPr/>
        <p:txBody>
          <a:bodyPr/>
          <a:lstStyle/>
          <a:p>
            <a:fld id="{9B8A02A3-9D88-4D3C-B3EC-8D4CB1752619}" type="slidenum">
              <a:rPr lang="tr-TR" smtClean="0"/>
              <a:pPr/>
              <a:t>70</a:t>
            </a:fld>
            <a:endParaRPr lang="tr-TR"/>
          </a:p>
        </p:txBody>
      </p:sp>
      <p:pic>
        <p:nvPicPr>
          <p:cNvPr id="6" name="Picture 3" descr="C:\Users\toshıba\Desktop\Rabies\04-0707-F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67241" y="4572008"/>
            <a:ext cx="2143141" cy="17344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toshıba\Desktop\Rabies\kopek-yavrulari-89375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0050" y="214290"/>
            <a:ext cx="3357586" cy="2428892"/>
          </a:xfrm>
          <a:prstGeom prst="rect">
            <a:avLst/>
          </a:prstGeom>
          <a:noFill/>
          <a:extLst>
            <a:ext uri="{909E8E84-426E-40DD-AFC4-6F175D3DCCD1}">
              <a14:hiddenFill xmlns:a14="http://schemas.microsoft.com/office/drawing/2010/main">
                <a:solidFill>
                  <a:srgbClr val="FFFFFF"/>
                </a:solidFill>
              </a14:hiddenFill>
            </a:ext>
          </a:extLst>
        </p:spPr>
      </p:pic>
      <p:sp>
        <p:nvSpPr>
          <p:cNvPr id="3" name="Alt Bilgi Yer Tutucusu 2">
            <a:extLst>
              <a:ext uri="{FF2B5EF4-FFF2-40B4-BE49-F238E27FC236}">
                <a16:creationId xmlns:a16="http://schemas.microsoft.com/office/drawing/2014/main" id="{3D2568E9-F64C-4644-ADEE-5B579BEAA1A5}"/>
              </a:ext>
            </a:extLst>
          </p:cNvPr>
          <p:cNvSpPr>
            <a:spLocks noGrp="1"/>
          </p:cNvSpPr>
          <p:nvPr>
            <p:ph type="ftr" sz="quarter" idx="11"/>
          </p:nvPr>
        </p:nvSpPr>
        <p:spPr/>
        <p:txBody>
          <a:bodyPr/>
          <a:lstStyle/>
          <a:p>
            <a:r>
              <a:rPr lang="fi-FI"/>
              <a:t>ERİŞKİN AŞILAMASI PROF DR SELMA TOSUN </a:t>
            </a:r>
            <a:endParaRPr lang="tr-TR"/>
          </a:p>
        </p:txBody>
      </p:sp>
    </p:spTree>
    <p:extLst>
      <p:ext uri="{BB962C8B-B14F-4D97-AF65-F5344CB8AC3E}">
        <p14:creationId xmlns:p14="http://schemas.microsoft.com/office/powerpoint/2010/main" val="35775067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pPr algn="ctr"/>
            <a:r>
              <a:rPr lang="tr-TR" b="1" dirty="0">
                <a:solidFill>
                  <a:srgbClr val="FF0000"/>
                </a:solidFill>
              </a:rPr>
              <a:t>Bu yemlere temas edenler kuduz için aşılanmalı !</a:t>
            </a:r>
          </a:p>
        </p:txBody>
      </p:sp>
      <p:sp>
        <p:nvSpPr>
          <p:cNvPr id="4" name="3 Slayt Numarası Yer Tutucusu"/>
          <p:cNvSpPr>
            <a:spLocks noGrp="1"/>
          </p:cNvSpPr>
          <p:nvPr>
            <p:ph type="sldNum" sz="quarter" idx="12"/>
          </p:nvPr>
        </p:nvSpPr>
        <p:spPr/>
        <p:txBody>
          <a:bodyPr/>
          <a:lstStyle/>
          <a:p>
            <a:fld id="{9B8A02A3-9D88-4D3C-B3EC-8D4CB1752619}" type="slidenum">
              <a:rPr lang="tr-TR" smtClean="0"/>
              <a:pPr/>
              <a:t>71</a:t>
            </a:fld>
            <a:endParaRPr lang="tr-TR"/>
          </a:p>
        </p:txBody>
      </p:sp>
      <p:pic>
        <p:nvPicPr>
          <p:cNvPr id="6146" name="Picture 2"/>
          <p:cNvPicPr>
            <a:picLocks noGrp="1" noChangeAspect="1" noChangeArrowheads="1"/>
          </p:cNvPicPr>
          <p:nvPr>
            <p:ph idx="1"/>
          </p:nvPr>
        </p:nvPicPr>
        <p:blipFill>
          <a:blip r:embed="rId2"/>
          <a:srcRect/>
          <a:stretch>
            <a:fillRect/>
          </a:stretch>
        </p:blipFill>
        <p:spPr bwMode="auto">
          <a:xfrm>
            <a:off x="2923749" y="1600201"/>
            <a:ext cx="6344503" cy="4525963"/>
          </a:xfrm>
          <a:prstGeom prst="rect">
            <a:avLst/>
          </a:prstGeom>
          <a:noFill/>
          <a:ln w="9525">
            <a:noFill/>
            <a:miter lim="800000"/>
            <a:headEnd/>
            <a:tailEnd/>
          </a:ln>
          <a:effectLst/>
        </p:spPr>
      </p:pic>
      <p:sp>
        <p:nvSpPr>
          <p:cNvPr id="3" name="Alt Bilgi Yer Tutucusu 2">
            <a:extLst>
              <a:ext uri="{FF2B5EF4-FFF2-40B4-BE49-F238E27FC236}">
                <a16:creationId xmlns:a16="http://schemas.microsoft.com/office/drawing/2014/main" id="{4B4FEB51-2EE1-49AA-8870-234727AFF585}"/>
              </a:ext>
            </a:extLst>
          </p:cNvPr>
          <p:cNvSpPr>
            <a:spLocks noGrp="1"/>
          </p:cNvSpPr>
          <p:nvPr>
            <p:ph type="ftr" sz="quarter" idx="11"/>
          </p:nvPr>
        </p:nvSpPr>
        <p:spPr/>
        <p:txBody>
          <a:bodyPr/>
          <a:lstStyle/>
          <a:p>
            <a:r>
              <a:rPr lang="fi-FI"/>
              <a:t>ERİŞKİN AŞILAMASI PROF DR SELMA TOSUN </a:t>
            </a:r>
            <a:endParaRPr lang="tr-T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DB66633-ACB6-4A8C-8BD1-B61C62725BF5}"/>
              </a:ext>
            </a:extLst>
          </p:cNvPr>
          <p:cNvSpPr>
            <a:spLocks noGrp="1"/>
          </p:cNvSpPr>
          <p:nvPr>
            <p:ph type="title"/>
          </p:nvPr>
        </p:nvSpPr>
        <p:spPr/>
        <p:txBody>
          <a:bodyPr/>
          <a:lstStyle/>
          <a:p>
            <a:pPr algn="ctr"/>
            <a:r>
              <a:rPr lang="tr-TR" b="1" dirty="0">
                <a:solidFill>
                  <a:srgbClr val="0070C0"/>
                </a:solidFill>
              </a:rPr>
              <a:t>YAŞLILARDA BAĞIŞIKLAMA</a:t>
            </a:r>
          </a:p>
        </p:txBody>
      </p:sp>
      <p:sp>
        <p:nvSpPr>
          <p:cNvPr id="3" name="İçerik Yer Tutucusu 2">
            <a:extLst>
              <a:ext uri="{FF2B5EF4-FFF2-40B4-BE49-F238E27FC236}">
                <a16:creationId xmlns:a16="http://schemas.microsoft.com/office/drawing/2014/main" id="{49E7D083-0655-4B50-B0E5-75DEFEC737CF}"/>
              </a:ext>
            </a:extLst>
          </p:cNvPr>
          <p:cNvSpPr>
            <a:spLocks noGrp="1"/>
          </p:cNvSpPr>
          <p:nvPr>
            <p:ph idx="1"/>
          </p:nvPr>
        </p:nvSpPr>
        <p:spPr/>
        <p:txBody>
          <a:bodyPr/>
          <a:lstStyle/>
          <a:p>
            <a:endParaRPr lang="tr-TR" dirty="0"/>
          </a:p>
        </p:txBody>
      </p:sp>
      <p:sp>
        <p:nvSpPr>
          <p:cNvPr id="4" name="Alt Bilgi Yer Tutucusu 3">
            <a:extLst>
              <a:ext uri="{FF2B5EF4-FFF2-40B4-BE49-F238E27FC236}">
                <a16:creationId xmlns:a16="http://schemas.microsoft.com/office/drawing/2014/main" id="{2BBF545F-9DE9-4BF0-9388-989BAD1C6FAA}"/>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565965D1-4325-4906-A591-32E4254F7D67}"/>
              </a:ext>
            </a:extLst>
          </p:cNvPr>
          <p:cNvSpPr>
            <a:spLocks noGrp="1"/>
          </p:cNvSpPr>
          <p:nvPr>
            <p:ph type="sldNum" sz="quarter" idx="12"/>
          </p:nvPr>
        </p:nvSpPr>
        <p:spPr/>
        <p:txBody>
          <a:bodyPr/>
          <a:lstStyle/>
          <a:p>
            <a:fld id="{CF78BDE2-B98C-4320-A0E3-5E3E596CE5CC}" type="slidenum">
              <a:rPr lang="tr-TR" smtClean="0"/>
              <a:t>72</a:t>
            </a:fld>
            <a:endParaRPr lang="tr-TR"/>
          </a:p>
        </p:txBody>
      </p:sp>
      <p:pic>
        <p:nvPicPr>
          <p:cNvPr id="6" name="Picture 4">
            <a:extLst>
              <a:ext uri="{FF2B5EF4-FFF2-40B4-BE49-F238E27FC236}">
                <a16:creationId xmlns:a16="http://schemas.microsoft.com/office/drawing/2014/main" id="{F004ECF4-EBFE-4AF1-8E88-70E328DDAE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1" y="1870075"/>
            <a:ext cx="3228975" cy="3617912"/>
          </a:xfrm>
          <a:prstGeom prst="rect">
            <a:avLst/>
          </a:prstGeom>
          <a:noFill/>
        </p:spPr>
      </p:pic>
    </p:spTree>
    <p:extLst>
      <p:ext uri="{BB962C8B-B14F-4D97-AF65-F5344CB8AC3E}">
        <p14:creationId xmlns:p14="http://schemas.microsoft.com/office/powerpoint/2010/main" val="173750619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İçerik Yer Tutucusu 4">
            <a:extLst>
              <a:ext uri="{FF2B5EF4-FFF2-40B4-BE49-F238E27FC236}">
                <a16:creationId xmlns:a16="http://schemas.microsoft.com/office/drawing/2014/main" id="{3721C202-EE27-4E8A-9CFC-4C681CE36A1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135189" y="836613"/>
            <a:ext cx="7705725" cy="5472112"/>
          </a:xfrm>
        </p:spPr>
      </p:pic>
      <p:sp>
        <p:nvSpPr>
          <p:cNvPr id="3" name="Başlık 2">
            <a:extLst>
              <a:ext uri="{FF2B5EF4-FFF2-40B4-BE49-F238E27FC236}">
                <a16:creationId xmlns:a16="http://schemas.microsoft.com/office/drawing/2014/main" id="{BB6F421A-98AF-4114-A7EF-E3260AB77F06}"/>
              </a:ext>
            </a:extLst>
          </p:cNvPr>
          <p:cNvSpPr>
            <a:spLocks noGrp="1"/>
          </p:cNvSpPr>
          <p:nvPr>
            <p:ph type="title"/>
          </p:nvPr>
        </p:nvSpPr>
        <p:spPr/>
        <p:txBody>
          <a:bodyPr>
            <a:noAutofit/>
          </a:bodyPr>
          <a:lstStyle/>
          <a:p>
            <a:pPr algn="ctr">
              <a:defRPr/>
            </a:pPr>
            <a:r>
              <a:rPr lang="tr-TR" sz="2800" dirty="0"/>
              <a:t>Yaşlılıkta </a:t>
            </a:r>
            <a:r>
              <a:rPr lang="tr-TR" sz="2800" dirty="0" err="1"/>
              <a:t>immün</a:t>
            </a:r>
            <a:r>
              <a:rPr lang="tr-TR" sz="2800" dirty="0"/>
              <a:t> sistem değişiklikleri </a:t>
            </a:r>
          </a:p>
        </p:txBody>
      </p:sp>
      <p:sp>
        <p:nvSpPr>
          <p:cNvPr id="2" name="Alt Bilgi Yer Tutucusu 1">
            <a:extLst>
              <a:ext uri="{FF2B5EF4-FFF2-40B4-BE49-F238E27FC236}">
                <a16:creationId xmlns:a16="http://schemas.microsoft.com/office/drawing/2014/main" id="{37447042-79F0-4D7A-A20E-7A0A9359ED1A}"/>
              </a:ext>
            </a:extLst>
          </p:cNvPr>
          <p:cNvSpPr>
            <a:spLocks noGrp="1"/>
          </p:cNvSpPr>
          <p:nvPr>
            <p:ph type="ftr" sz="quarter" idx="11"/>
          </p:nvPr>
        </p:nvSpPr>
        <p:spPr/>
        <p:txBody>
          <a:bodyPr/>
          <a:lstStyle/>
          <a:p>
            <a:r>
              <a:rPr lang="fi-FI"/>
              <a:t>ERİŞKİN AŞILAMASI PROF DR SELMA TOSUN </a:t>
            </a:r>
            <a:endParaRPr lang="tr-TR"/>
          </a:p>
        </p:txBody>
      </p:sp>
      <p:sp>
        <p:nvSpPr>
          <p:cNvPr id="4" name="Slayt Numarası Yer Tutucusu 3">
            <a:extLst>
              <a:ext uri="{FF2B5EF4-FFF2-40B4-BE49-F238E27FC236}">
                <a16:creationId xmlns:a16="http://schemas.microsoft.com/office/drawing/2014/main" id="{70734D39-9106-43A3-A153-69766838DD25}"/>
              </a:ext>
            </a:extLst>
          </p:cNvPr>
          <p:cNvSpPr>
            <a:spLocks noGrp="1"/>
          </p:cNvSpPr>
          <p:nvPr>
            <p:ph type="sldNum" sz="quarter" idx="12"/>
          </p:nvPr>
        </p:nvSpPr>
        <p:spPr/>
        <p:txBody>
          <a:bodyPr/>
          <a:lstStyle/>
          <a:p>
            <a:fld id="{CF78BDE2-B98C-4320-A0E3-5E3E596CE5CC}" type="slidenum">
              <a:rPr lang="tr-TR" smtClean="0"/>
              <a:t>73</a:t>
            </a:fld>
            <a:endParaRPr lang="tr-T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İçerik Yer Tutucusu 1">
            <a:extLst>
              <a:ext uri="{FF2B5EF4-FFF2-40B4-BE49-F238E27FC236}">
                <a16:creationId xmlns:a16="http://schemas.microsoft.com/office/drawing/2014/main" id="{B5CBAD43-D1D4-482F-A8E4-0DC8AB816493}"/>
              </a:ext>
            </a:extLst>
          </p:cNvPr>
          <p:cNvSpPr>
            <a:spLocks noGrp="1"/>
          </p:cNvSpPr>
          <p:nvPr>
            <p:ph idx="1"/>
          </p:nvPr>
        </p:nvSpPr>
        <p:spPr/>
        <p:txBody>
          <a:bodyPr/>
          <a:lstStyle/>
          <a:p>
            <a:pPr marL="107950" indent="0">
              <a:buNone/>
            </a:pPr>
            <a:r>
              <a:rPr lang="tr-TR" altLang="tr-TR"/>
              <a:t>İnfluenza</a:t>
            </a:r>
          </a:p>
          <a:p>
            <a:pPr marL="107950" indent="0">
              <a:buNone/>
            </a:pPr>
            <a:r>
              <a:rPr lang="tr-TR" altLang="tr-TR"/>
              <a:t>Pnömokok</a:t>
            </a:r>
          </a:p>
          <a:p>
            <a:pPr marL="107950" indent="0">
              <a:buNone/>
            </a:pPr>
            <a:r>
              <a:rPr lang="tr-TR" altLang="tr-TR"/>
              <a:t>Herpes zoster</a:t>
            </a:r>
          </a:p>
          <a:p>
            <a:pPr marL="107950" indent="0">
              <a:buNone/>
            </a:pPr>
            <a:r>
              <a:rPr lang="tr-TR" altLang="tr-TR"/>
              <a:t>Tetanoz, difteri, boğmaca</a:t>
            </a:r>
          </a:p>
          <a:p>
            <a:pPr marL="107950" indent="0">
              <a:buNone/>
            </a:pPr>
            <a:r>
              <a:rPr lang="tr-TR" altLang="tr-TR"/>
              <a:t>COVID 19</a:t>
            </a:r>
          </a:p>
          <a:p>
            <a:pPr marL="107950" indent="0">
              <a:buNone/>
            </a:pPr>
            <a:r>
              <a:rPr lang="tr-TR" altLang="tr-TR"/>
              <a:t>RSV</a:t>
            </a:r>
          </a:p>
          <a:p>
            <a:pPr marL="107950" indent="0">
              <a:buNone/>
            </a:pPr>
            <a:r>
              <a:rPr lang="tr-TR" altLang="tr-TR"/>
              <a:t>Gerektiğinde diğer aşılar (Hepatit B-A,Hac-Umre, seyahat, kuduz,Hib)</a:t>
            </a:r>
          </a:p>
        </p:txBody>
      </p:sp>
      <p:sp>
        <p:nvSpPr>
          <p:cNvPr id="3" name="Başlık 2">
            <a:extLst>
              <a:ext uri="{FF2B5EF4-FFF2-40B4-BE49-F238E27FC236}">
                <a16:creationId xmlns:a16="http://schemas.microsoft.com/office/drawing/2014/main" id="{100EE1EB-0504-419A-B77A-C7E70E67FDEE}"/>
              </a:ext>
            </a:extLst>
          </p:cNvPr>
          <p:cNvSpPr>
            <a:spLocks noGrp="1"/>
          </p:cNvSpPr>
          <p:nvPr>
            <p:ph type="title"/>
          </p:nvPr>
        </p:nvSpPr>
        <p:spPr/>
        <p:txBody>
          <a:bodyPr>
            <a:normAutofit/>
          </a:bodyPr>
          <a:lstStyle/>
          <a:p>
            <a:pPr>
              <a:defRPr/>
            </a:pPr>
            <a:r>
              <a:rPr lang="tr-TR" dirty="0"/>
              <a:t>Yaşlılık döneminde önerilen aşılar</a:t>
            </a:r>
          </a:p>
        </p:txBody>
      </p:sp>
      <p:sp>
        <p:nvSpPr>
          <p:cNvPr id="2" name="Alt Bilgi Yer Tutucusu 1">
            <a:extLst>
              <a:ext uri="{FF2B5EF4-FFF2-40B4-BE49-F238E27FC236}">
                <a16:creationId xmlns:a16="http://schemas.microsoft.com/office/drawing/2014/main" id="{8AEDB656-3D9F-498B-BCF6-17685A9D73EA}"/>
              </a:ext>
            </a:extLst>
          </p:cNvPr>
          <p:cNvSpPr>
            <a:spLocks noGrp="1"/>
          </p:cNvSpPr>
          <p:nvPr>
            <p:ph type="ftr" sz="quarter" idx="11"/>
          </p:nvPr>
        </p:nvSpPr>
        <p:spPr/>
        <p:txBody>
          <a:bodyPr/>
          <a:lstStyle/>
          <a:p>
            <a:r>
              <a:rPr lang="fi-FI"/>
              <a:t>ERİŞKİN AŞILAMASI PROF DR SELMA TOSUN </a:t>
            </a:r>
            <a:endParaRPr lang="tr-TR"/>
          </a:p>
        </p:txBody>
      </p:sp>
      <p:sp>
        <p:nvSpPr>
          <p:cNvPr id="4" name="Slayt Numarası Yer Tutucusu 3">
            <a:extLst>
              <a:ext uri="{FF2B5EF4-FFF2-40B4-BE49-F238E27FC236}">
                <a16:creationId xmlns:a16="http://schemas.microsoft.com/office/drawing/2014/main" id="{D93E6747-0160-4772-BE31-2F7743B676EE}"/>
              </a:ext>
            </a:extLst>
          </p:cNvPr>
          <p:cNvSpPr>
            <a:spLocks noGrp="1"/>
          </p:cNvSpPr>
          <p:nvPr>
            <p:ph type="sldNum" sz="quarter" idx="12"/>
          </p:nvPr>
        </p:nvSpPr>
        <p:spPr/>
        <p:txBody>
          <a:bodyPr/>
          <a:lstStyle/>
          <a:p>
            <a:fld id="{CF78BDE2-B98C-4320-A0E3-5E3E596CE5CC}" type="slidenum">
              <a:rPr lang="tr-TR" smtClean="0"/>
              <a:t>74</a:t>
            </a:fld>
            <a:endParaRPr lang="tr-T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C8FA362-25C9-450F-AF43-0E7B9FB4E326}"/>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08D91853-D9BC-43F7-A94B-82D65A9BFDAD}"/>
              </a:ext>
            </a:extLst>
          </p:cNvPr>
          <p:cNvSpPr>
            <a:spLocks noGrp="1"/>
          </p:cNvSpPr>
          <p:nvPr>
            <p:ph idx="1"/>
          </p:nvPr>
        </p:nvSpPr>
        <p:spPr/>
        <p:txBody>
          <a:bodyPr>
            <a:normAutofit/>
          </a:bodyPr>
          <a:lstStyle/>
          <a:p>
            <a:pPr marL="0" indent="0" algn="ctr">
              <a:buNone/>
            </a:pPr>
            <a:endParaRPr lang="tr-TR" sz="3200" b="1" dirty="0">
              <a:solidFill>
                <a:srgbClr val="0070C0"/>
              </a:solidFill>
            </a:endParaRPr>
          </a:p>
          <a:p>
            <a:pPr marL="0" indent="0" algn="ctr">
              <a:buNone/>
            </a:pPr>
            <a:endParaRPr lang="tr-TR" sz="3200" b="1" dirty="0">
              <a:solidFill>
                <a:srgbClr val="0070C0"/>
              </a:solidFill>
            </a:endParaRPr>
          </a:p>
          <a:p>
            <a:pPr marL="0" indent="0" algn="ctr">
              <a:buNone/>
            </a:pPr>
            <a:endParaRPr lang="tr-TR" sz="3200" b="1" dirty="0">
              <a:solidFill>
                <a:srgbClr val="0070C0"/>
              </a:solidFill>
            </a:endParaRPr>
          </a:p>
          <a:p>
            <a:pPr marL="0" indent="0" algn="ctr">
              <a:buNone/>
            </a:pPr>
            <a:r>
              <a:rPr lang="tr-TR" sz="3200" b="1" dirty="0">
                <a:solidFill>
                  <a:srgbClr val="0070C0"/>
                </a:solidFill>
                <a:latin typeface="Comic Sans MS" panose="030F0702030302020204" pitchFamily="66" charset="0"/>
              </a:rPr>
              <a:t>İNFLUENZA AŞILAMASI </a:t>
            </a:r>
          </a:p>
        </p:txBody>
      </p:sp>
      <p:sp>
        <p:nvSpPr>
          <p:cNvPr id="4" name="Alt Bilgi Yer Tutucusu 3">
            <a:extLst>
              <a:ext uri="{FF2B5EF4-FFF2-40B4-BE49-F238E27FC236}">
                <a16:creationId xmlns:a16="http://schemas.microsoft.com/office/drawing/2014/main" id="{CB33896B-230F-4540-8FB0-9EC210798209}"/>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095DAAE0-BBEE-4530-8ED2-F241680C4B39}"/>
              </a:ext>
            </a:extLst>
          </p:cNvPr>
          <p:cNvSpPr>
            <a:spLocks noGrp="1"/>
          </p:cNvSpPr>
          <p:nvPr>
            <p:ph type="sldNum" sz="quarter" idx="12"/>
          </p:nvPr>
        </p:nvSpPr>
        <p:spPr/>
        <p:txBody>
          <a:bodyPr/>
          <a:lstStyle/>
          <a:p>
            <a:fld id="{CF78BDE2-B98C-4320-A0E3-5E3E596CE5CC}" type="slidenum">
              <a:rPr lang="tr-TR" smtClean="0"/>
              <a:t>75</a:t>
            </a:fld>
            <a:endParaRPr lang="tr-TR"/>
          </a:p>
        </p:txBody>
      </p:sp>
    </p:spTree>
    <p:extLst>
      <p:ext uri="{BB962C8B-B14F-4D97-AF65-F5344CB8AC3E}">
        <p14:creationId xmlns:p14="http://schemas.microsoft.com/office/powerpoint/2010/main" val="131784844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4C59C7C-8C20-45B1-98E8-CB7E5A69B38A}"/>
              </a:ext>
            </a:extLst>
          </p:cNvPr>
          <p:cNvSpPr>
            <a:spLocks noGrp="1"/>
          </p:cNvSpPr>
          <p:nvPr>
            <p:ph type="title"/>
          </p:nvPr>
        </p:nvSpPr>
        <p:spPr/>
        <p:txBody>
          <a:bodyPr/>
          <a:lstStyle/>
          <a:p>
            <a:endParaRPr lang="tr-TR"/>
          </a:p>
        </p:txBody>
      </p:sp>
      <p:sp>
        <p:nvSpPr>
          <p:cNvPr id="4" name="Alt Bilgi Yer Tutucusu 3">
            <a:extLst>
              <a:ext uri="{FF2B5EF4-FFF2-40B4-BE49-F238E27FC236}">
                <a16:creationId xmlns:a16="http://schemas.microsoft.com/office/drawing/2014/main" id="{521CD18E-1879-4048-9681-15FEA3EC39E9}"/>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802305AD-D34F-4249-92D1-6AF6DD5CA1C4}"/>
              </a:ext>
            </a:extLst>
          </p:cNvPr>
          <p:cNvSpPr>
            <a:spLocks noGrp="1"/>
          </p:cNvSpPr>
          <p:nvPr>
            <p:ph type="sldNum" sz="quarter" idx="12"/>
          </p:nvPr>
        </p:nvSpPr>
        <p:spPr/>
        <p:txBody>
          <a:bodyPr/>
          <a:lstStyle/>
          <a:p>
            <a:fld id="{CF78BDE2-B98C-4320-A0E3-5E3E596CE5CC}" type="slidenum">
              <a:rPr lang="tr-TR" smtClean="0"/>
              <a:t>76</a:t>
            </a:fld>
            <a:endParaRPr lang="tr-TR"/>
          </a:p>
        </p:txBody>
      </p:sp>
      <p:pic>
        <p:nvPicPr>
          <p:cNvPr id="6" name="İçerik Yer Tutucusu 5">
            <a:extLst>
              <a:ext uri="{FF2B5EF4-FFF2-40B4-BE49-F238E27FC236}">
                <a16:creationId xmlns:a16="http://schemas.microsoft.com/office/drawing/2014/main" id="{A93FF819-0C45-409D-99BB-45AE2C5774F9}"/>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33918" y="1102659"/>
            <a:ext cx="7664823" cy="5390216"/>
          </a:xfrm>
          <a:prstGeom prst="rect">
            <a:avLst/>
          </a:prstGeom>
          <a:noFill/>
          <a:ln>
            <a:noFill/>
          </a:ln>
        </p:spPr>
      </p:pic>
    </p:spTree>
    <p:extLst>
      <p:ext uri="{BB962C8B-B14F-4D97-AF65-F5344CB8AC3E}">
        <p14:creationId xmlns:p14="http://schemas.microsoft.com/office/powerpoint/2010/main" val="126566088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A9942AC-B5CE-4DC1-BBAC-9B6DEFAEF7C0}"/>
              </a:ext>
            </a:extLst>
          </p:cNvPr>
          <p:cNvSpPr>
            <a:spLocks noGrp="1"/>
          </p:cNvSpPr>
          <p:nvPr>
            <p:ph type="title"/>
          </p:nvPr>
        </p:nvSpPr>
        <p:spPr/>
        <p:txBody>
          <a:bodyPr/>
          <a:lstStyle/>
          <a:p>
            <a:endParaRPr lang="tr-TR"/>
          </a:p>
        </p:txBody>
      </p:sp>
      <p:sp>
        <p:nvSpPr>
          <p:cNvPr id="4" name="Alt Bilgi Yer Tutucusu 3">
            <a:extLst>
              <a:ext uri="{FF2B5EF4-FFF2-40B4-BE49-F238E27FC236}">
                <a16:creationId xmlns:a16="http://schemas.microsoft.com/office/drawing/2014/main" id="{347F32C0-8715-4816-9F18-B29E85ED070F}"/>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5A28C8E3-ADD9-4783-8222-B0D59D449A7B}"/>
              </a:ext>
            </a:extLst>
          </p:cNvPr>
          <p:cNvSpPr>
            <a:spLocks noGrp="1"/>
          </p:cNvSpPr>
          <p:nvPr>
            <p:ph type="sldNum" sz="quarter" idx="12"/>
          </p:nvPr>
        </p:nvSpPr>
        <p:spPr/>
        <p:txBody>
          <a:bodyPr/>
          <a:lstStyle/>
          <a:p>
            <a:fld id="{CF78BDE2-B98C-4320-A0E3-5E3E596CE5CC}" type="slidenum">
              <a:rPr lang="tr-TR" smtClean="0"/>
              <a:t>77</a:t>
            </a:fld>
            <a:endParaRPr lang="tr-TR"/>
          </a:p>
        </p:txBody>
      </p:sp>
      <p:pic>
        <p:nvPicPr>
          <p:cNvPr id="6" name="İçerik Yer Tutucusu 5">
            <a:extLst>
              <a:ext uri="{FF2B5EF4-FFF2-40B4-BE49-F238E27FC236}">
                <a16:creationId xmlns:a16="http://schemas.microsoft.com/office/drawing/2014/main" id="{D325E84A-1A4B-461C-9C55-9C2BEF304743}"/>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35624" y="1465729"/>
            <a:ext cx="6938681" cy="4719918"/>
          </a:xfrm>
          <a:prstGeom prst="rect">
            <a:avLst/>
          </a:prstGeom>
          <a:noFill/>
          <a:ln>
            <a:noFill/>
          </a:ln>
        </p:spPr>
      </p:pic>
    </p:spTree>
    <p:extLst>
      <p:ext uri="{BB962C8B-B14F-4D97-AF65-F5344CB8AC3E}">
        <p14:creationId xmlns:p14="http://schemas.microsoft.com/office/powerpoint/2010/main" val="150735294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DB3EC38-CE53-4777-8358-3E476A4006AF}"/>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F4CF29D8-81A0-41AC-9367-5EFFACEF1626}"/>
              </a:ext>
            </a:extLst>
          </p:cNvPr>
          <p:cNvPicPr>
            <a:picLocks noGrp="1" noChangeAspect="1"/>
          </p:cNvPicPr>
          <p:nvPr>
            <p:ph idx="1"/>
          </p:nvPr>
        </p:nvPicPr>
        <p:blipFill>
          <a:blip r:embed="rId2"/>
          <a:stretch>
            <a:fillRect/>
          </a:stretch>
        </p:blipFill>
        <p:spPr>
          <a:xfrm>
            <a:off x="1257300" y="1690688"/>
            <a:ext cx="9901238" cy="4149187"/>
          </a:xfrm>
        </p:spPr>
      </p:pic>
      <p:sp>
        <p:nvSpPr>
          <p:cNvPr id="4" name="Alt Bilgi Yer Tutucusu 3">
            <a:extLst>
              <a:ext uri="{FF2B5EF4-FFF2-40B4-BE49-F238E27FC236}">
                <a16:creationId xmlns:a16="http://schemas.microsoft.com/office/drawing/2014/main" id="{72C7887D-1905-46A4-BD01-813BA899E423}"/>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F3EF1553-218D-42D8-B512-80CE5394D150}"/>
              </a:ext>
            </a:extLst>
          </p:cNvPr>
          <p:cNvSpPr>
            <a:spLocks noGrp="1"/>
          </p:cNvSpPr>
          <p:nvPr>
            <p:ph type="sldNum" sz="quarter" idx="12"/>
          </p:nvPr>
        </p:nvSpPr>
        <p:spPr/>
        <p:txBody>
          <a:bodyPr/>
          <a:lstStyle/>
          <a:p>
            <a:fld id="{CF78BDE2-B98C-4320-A0E3-5E3E596CE5CC}" type="slidenum">
              <a:rPr lang="tr-TR" smtClean="0"/>
              <a:t>78</a:t>
            </a:fld>
            <a:endParaRPr lang="tr-TR"/>
          </a:p>
        </p:txBody>
      </p:sp>
    </p:spTree>
    <p:extLst>
      <p:ext uri="{BB962C8B-B14F-4D97-AF65-F5344CB8AC3E}">
        <p14:creationId xmlns:p14="http://schemas.microsoft.com/office/powerpoint/2010/main" val="2906798351"/>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A0C9C8A-6929-4112-9B59-192ECEDB4382}"/>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23F804A0-A15C-48E6-A950-9B5F2FB10609}"/>
              </a:ext>
            </a:extLst>
          </p:cNvPr>
          <p:cNvPicPr>
            <a:picLocks noGrp="1" noChangeAspect="1"/>
          </p:cNvPicPr>
          <p:nvPr>
            <p:ph idx="1"/>
          </p:nvPr>
        </p:nvPicPr>
        <p:blipFill>
          <a:blip r:embed="rId2"/>
          <a:stretch>
            <a:fillRect/>
          </a:stretch>
        </p:blipFill>
        <p:spPr>
          <a:xfrm>
            <a:off x="0" y="0"/>
            <a:ext cx="8402223" cy="4058216"/>
          </a:xfrm>
        </p:spPr>
      </p:pic>
      <p:sp>
        <p:nvSpPr>
          <p:cNvPr id="4" name="Alt Bilgi Yer Tutucusu 3">
            <a:extLst>
              <a:ext uri="{FF2B5EF4-FFF2-40B4-BE49-F238E27FC236}">
                <a16:creationId xmlns:a16="http://schemas.microsoft.com/office/drawing/2014/main" id="{CFA7906E-D64D-4B70-98F7-E46A6971A2C2}"/>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DECC40C2-C455-46EC-8390-F6DB131570EB}"/>
              </a:ext>
            </a:extLst>
          </p:cNvPr>
          <p:cNvSpPr>
            <a:spLocks noGrp="1"/>
          </p:cNvSpPr>
          <p:nvPr>
            <p:ph type="sldNum" sz="quarter" idx="12"/>
          </p:nvPr>
        </p:nvSpPr>
        <p:spPr/>
        <p:txBody>
          <a:bodyPr/>
          <a:lstStyle/>
          <a:p>
            <a:fld id="{CF78BDE2-B98C-4320-A0E3-5E3E596CE5CC}" type="slidenum">
              <a:rPr lang="tr-TR" smtClean="0"/>
              <a:t>79</a:t>
            </a:fld>
            <a:endParaRPr lang="tr-TR"/>
          </a:p>
        </p:txBody>
      </p:sp>
      <p:pic>
        <p:nvPicPr>
          <p:cNvPr id="9" name="Resim 8">
            <a:extLst>
              <a:ext uri="{FF2B5EF4-FFF2-40B4-BE49-F238E27FC236}">
                <a16:creationId xmlns:a16="http://schemas.microsoft.com/office/drawing/2014/main" id="{2BF3166A-707F-4B9B-8891-D3AF3AD32AAF}"/>
              </a:ext>
            </a:extLst>
          </p:cNvPr>
          <p:cNvPicPr>
            <a:picLocks noChangeAspect="1"/>
          </p:cNvPicPr>
          <p:nvPr/>
        </p:nvPicPr>
        <p:blipFill>
          <a:blip r:embed="rId3"/>
          <a:stretch>
            <a:fillRect/>
          </a:stretch>
        </p:blipFill>
        <p:spPr>
          <a:xfrm>
            <a:off x="4083424" y="2029108"/>
            <a:ext cx="9373908" cy="4305901"/>
          </a:xfrm>
          <a:prstGeom prst="rect">
            <a:avLst/>
          </a:prstGeom>
        </p:spPr>
      </p:pic>
    </p:spTree>
    <p:extLst>
      <p:ext uri="{BB962C8B-B14F-4D97-AF65-F5344CB8AC3E}">
        <p14:creationId xmlns:p14="http://schemas.microsoft.com/office/powerpoint/2010/main" val="411587717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FD0B71A-BD56-4270-BAA5-D0A15C409179}"/>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E0797855-543E-48AB-8F69-5AEDDD6A6CF2}"/>
              </a:ext>
            </a:extLst>
          </p:cNvPr>
          <p:cNvPicPr>
            <a:picLocks noGrp="1" noChangeAspect="1"/>
          </p:cNvPicPr>
          <p:nvPr>
            <p:ph idx="1"/>
          </p:nvPr>
        </p:nvPicPr>
        <p:blipFill>
          <a:blip r:embed="rId2"/>
          <a:stretch>
            <a:fillRect/>
          </a:stretch>
        </p:blipFill>
        <p:spPr>
          <a:xfrm>
            <a:off x="8390965" y="732538"/>
            <a:ext cx="3303173" cy="3987380"/>
          </a:xfrm>
        </p:spPr>
      </p:pic>
      <p:sp>
        <p:nvSpPr>
          <p:cNvPr id="4" name="Alt Bilgi Yer Tutucusu 3">
            <a:extLst>
              <a:ext uri="{FF2B5EF4-FFF2-40B4-BE49-F238E27FC236}">
                <a16:creationId xmlns:a16="http://schemas.microsoft.com/office/drawing/2014/main" id="{47D102F2-2627-4F05-A947-46758D99C0E5}"/>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EE23B460-6D4A-4D53-A459-A59E6B6A1830}"/>
              </a:ext>
            </a:extLst>
          </p:cNvPr>
          <p:cNvSpPr>
            <a:spLocks noGrp="1"/>
          </p:cNvSpPr>
          <p:nvPr>
            <p:ph type="sldNum" sz="quarter" idx="12"/>
          </p:nvPr>
        </p:nvSpPr>
        <p:spPr/>
        <p:txBody>
          <a:bodyPr/>
          <a:lstStyle/>
          <a:p>
            <a:fld id="{CF78BDE2-B98C-4320-A0E3-5E3E596CE5CC}" type="slidenum">
              <a:rPr lang="tr-TR" smtClean="0"/>
              <a:t>80</a:t>
            </a:fld>
            <a:endParaRPr lang="tr-TR"/>
          </a:p>
        </p:txBody>
      </p:sp>
      <p:pic>
        <p:nvPicPr>
          <p:cNvPr id="6" name="İçerik Yer Tutucusu 8">
            <a:extLst>
              <a:ext uri="{FF2B5EF4-FFF2-40B4-BE49-F238E27FC236}">
                <a16:creationId xmlns:a16="http://schemas.microsoft.com/office/drawing/2014/main" id="{09CF0ADC-31FD-478F-8567-6BC8C6D2DEC0}"/>
              </a:ext>
            </a:extLst>
          </p:cNvPr>
          <p:cNvPicPr>
            <a:picLocks noChangeAspect="1"/>
          </p:cNvPicPr>
          <p:nvPr/>
        </p:nvPicPr>
        <p:blipFill>
          <a:blip r:embed="rId3"/>
          <a:stretch>
            <a:fillRect/>
          </a:stretch>
        </p:blipFill>
        <p:spPr bwMode="auto">
          <a:xfrm>
            <a:off x="85165" y="1582644"/>
            <a:ext cx="8525435" cy="4773706"/>
          </a:xfrm>
          <a:prstGeom prst="rect">
            <a:avLst/>
          </a:prstGeom>
        </p:spPr>
      </p:pic>
    </p:spTree>
    <p:extLst>
      <p:ext uri="{BB962C8B-B14F-4D97-AF65-F5344CB8AC3E}">
        <p14:creationId xmlns:p14="http://schemas.microsoft.com/office/powerpoint/2010/main" val="229815252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D4CBE90-0048-4EDB-96F6-B08E9B8A4704}"/>
              </a:ext>
            </a:extLst>
          </p:cNvPr>
          <p:cNvSpPr>
            <a:spLocks noGrp="1"/>
          </p:cNvSpPr>
          <p:nvPr>
            <p:ph type="title"/>
          </p:nvPr>
        </p:nvSpPr>
        <p:spPr/>
        <p:txBody>
          <a:bodyPr/>
          <a:lstStyle/>
          <a:p>
            <a:endParaRPr lang="tr-TR"/>
          </a:p>
        </p:txBody>
      </p:sp>
      <p:pic>
        <p:nvPicPr>
          <p:cNvPr id="9" name="İçerik Yer Tutucusu 8">
            <a:extLst>
              <a:ext uri="{FF2B5EF4-FFF2-40B4-BE49-F238E27FC236}">
                <a16:creationId xmlns:a16="http://schemas.microsoft.com/office/drawing/2014/main" id="{9752ED25-E097-466F-A4AC-9303685A341E}"/>
              </a:ext>
            </a:extLst>
          </p:cNvPr>
          <p:cNvPicPr>
            <a:picLocks noGrp="1" noChangeAspect="1"/>
          </p:cNvPicPr>
          <p:nvPr>
            <p:ph idx="1"/>
          </p:nvPr>
        </p:nvPicPr>
        <p:blipFill>
          <a:blip r:embed="rId2"/>
          <a:stretch>
            <a:fillRect/>
          </a:stretch>
        </p:blipFill>
        <p:spPr>
          <a:xfrm>
            <a:off x="8153399" y="13447"/>
            <a:ext cx="3563471" cy="4351338"/>
          </a:xfrm>
        </p:spPr>
      </p:pic>
      <p:sp>
        <p:nvSpPr>
          <p:cNvPr id="4" name="Alt Bilgi Yer Tutucusu 3">
            <a:extLst>
              <a:ext uri="{FF2B5EF4-FFF2-40B4-BE49-F238E27FC236}">
                <a16:creationId xmlns:a16="http://schemas.microsoft.com/office/drawing/2014/main" id="{05EB0A44-1309-4369-9AF1-7CE391004908}"/>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DBCDA9DA-A2FA-4123-908F-1B643869F973}"/>
              </a:ext>
            </a:extLst>
          </p:cNvPr>
          <p:cNvSpPr>
            <a:spLocks noGrp="1"/>
          </p:cNvSpPr>
          <p:nvPr>
            <p:ph type="sldNum" sz="quarter" idx="12"/>
          </p:nvPr>
        </p:nvSpPr>
        <p:spPr/>
        <p:txBody>
          <a:bodyPr/>
          <a:lstStyle/>
          <a:p>
            <a:fld id="{CF78BDE2-B98C-4320-A0E3-5E3E596CE5CC}" type="slidenum">
              <a:rPr lang="tr-TR" smtClean="0"/>
              <a:t>81</a:t>
            </a:fld>
            <a:endParaRPr lang="tr-TR"/>
          </a:p>
        </p:txBody>
      </p:sp>
      <p:pic>
        <p:nvPicPr>
          <p:cNvPr id="11" name="Resim 10">
            <a:extLst>
              <a:ext uri="{FF2B5EF4-FFF2-40B4-BE49-F238E27FC236}">
                <a16:creationId xmlns:a16="http://schemas.microsoft.com/office/drawing/2014/main" id="{A794D1F7-1622-48D6-B37C-BBC5398896EC}"/>
              </a:ext>
            </a:extLst>
          </p:cNvPr>
          <p:cNvPicPr>
            <a:picLocks noChangeAspect="1"/>
          </p:cNvPicPr>
          <p:nvPr/>
        </p:nvPicPr>
        <p:blipFill>
          <a:blip r:embed="rId3"/>
          <a:stretch>
            <a:fillRect/>
          </a:stretch>
        </p:blipFill>
        <p:spPr>
          <a:xfrm>
            <a:off x="475130" y="900953"/>
            <a:ext cx="7450659" cy="5093673"/>
          </a:xfrm>
          <a:prstGeom prst="rect">
            <a:avLst/>
          </a:prstGeom>
        </p:spPr>
      </p:pic>
    </p:spTree>
    <p:extLst>
      <p:ext uri="{BB962C8B-B14F-4D97-AF65-F5344CB8AC3E}">
        <p14:creationId xmlns:p14="http://schemas.microsoft.com/office/powerpoint/2010/main" val="353175491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CE84978-B42F-4D4C-B048-00A6F6DB531C}"/>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03A5417D-2F34-4134-88A6-5A13BB2ECA22}"/>
              </a:ext>
            </a:extLst>
          </p:cNvPr>
          <p:cNvSpPr>
            <a:spLocks noGrp="1"/>
          </p:cNvSpPr>
          <p:nvPr>
            <p:ph type="sldNum" sz="quarter" idx="12"/>
          </p:nvPr>
        </p:nvSpPr>
        <p:spPr/>
        <p:txBody>
          <a:bodyPr/>
          <a:lstStyle/>
          <a:p>
            <a:pPr>
              <a:defRPr/>
            </a:pPr>
            <a:fld id="{501A4338-EBAE-ED40-8475-2E6AE1B9F2FD}" type="slidenum">
              <a:rPr lang="tr-TR" smtClean="0"/>
              <a:t>82</a:t>
            </a:fld>
            <a:endParaRPr lang="tr-TR"/>
          </a:p>
        </p:txBody>
      </p:sp>
      <p:sp>
        <p:nvSpPr>
          <p:cNvPr id="4" name="Metin Yer Tutucusu 3">
            <a:extLst>
              <a:ext uri="{FF2B5EF4-FFF2-40B4-BE49-F238E27FC236}">
                <a16:creationId xmlns:a16="http://schemas.microsoft.com/office/drawing/2014/main" id="{0E163B37-7513-49D8-818F-913A6BF61C13}"/>
              </a:ext>
            </a:extLst>
          </p:cNvPr>
          <p:cNvSpPr>
            <a:spLocks noGrp="1"/>
          </p:cNvSpPr>
          <p:nvPr>
            <p:ph type="body" sz="half" idx="2"/>
          </p:nvPr>
        </p:nvSpPr>
        <p:spPr/>
        <p:txBody>
          <a:bodyPr>
            <a:normAutofit/>
          </a:bodyPr>
          <a:lstStyle/>
          <a:p>
            <a:pPr algn="ctr"/>
            <a:endParaRPr lang="tr-TR" sz="2000" b="1" dirty="0">
              <a:latin typeface="Comic Sans MS" panose="030F0702030302020204" pitchFamily="66" charset="0"/>
            </a:endParaRPr>
          </a:p>
          <a:p>
            <a:pPr algn="ctr"/>
            <a:endParaRPr lang="tr-TR" sz="2000" b="1" dirty="0">
              <a:latin typeface="Comic Sans MS" panose="030F0702030302020204" pitchFamily="66" charset="0"/>
            </a:endParaRPr>
          </a:p>
          <a:p>
            <a:pPr algn="ctr"/>
            <a:endParaRPr lang="tr-TR" sz="2000" b="1" dirty="0">
              <a:latin typeface="Comic Sans MS" panose="030F0702030302020204" pitchFamily="66" charset="0"/>
            </a:endParaRPr>
          </a:p>
          <a:p>
            <a:pPr algn="ctr"/>
            <a:endParaRPr lang="tr-TR" sz="2000" b="1" dirty="0">
              <a:latin typeface="Comic Sans MS" panose="030F0702030302020204" pitchFamily="66" charset="0"/>
            </a:endParaRPr>
          </a:p>
          <a:p>
            <a:pPr algn="ctr"/>
            <a:r>
              <a:rPr lang="tr-TR" sz="2800" b="1" dirty="0">
                <a:solidFill>
                  <a:srgbClr val="0070C0"/>
                </a:solidFill>
                <a:latin typeface="Comic Sans MS" panose="030F0702030302020204" pitchFamily="66" charset="0"/>
              </a:rPr>
              <a:t>PNÖMOKOK AŞILAMASI </a:t>
            </a:r>
          </a:p>
        </p:txBody>
      </p:sp>
      <p:pic>
        <p:nvPicPr>
          <p:cNvPr id="5" name="Resim 4">
            <a:extLst>
              <a:ext uri="{FF2B5EF4-FFF2-40B4-BE49-F238E27FC236}">
                <a16:creationId xmlns:a16="http://schemas.microsoft.com/office/drawing/2014/main" id="{968A91A7-1892-442E-80DD-BE5793185281}"/>
              </a:ext>
            </a:extLst>
          </p:cNvPr>
          <p:cNvPicPr>
            <a:picLocks noChangeAspect="1"/>
          </p:cNvPicPr>
          <p:nvPr/>
        </p:nvPicPr>
        <p:blipFill>
          <a:blip r:embed="rId2"/>
          <a:stretch>
            <a:fillRect/>
          </a:stretch>
        </p:blipFill>
        <p:spPr>
          <a:xfrm>
            <a:off x="8834718" y="309283"/>
            <a:ext cx="3357282" cy="3429000"/>
          </a:xfrm>
          <a:prstGeom prst="rect">
            <a:avLst/>
          </a:prstGeom>
        </p:spPr>
      </p:pic>
    </p:spTree>
    <p:extLst>
      <p:ext uri="{BB962C8B-B14F-4D97-AF65-F5344CB8AC3E}">
        <p14:creationId xmlns:p14="http://schemas.microsoft.com/office/powerpoint/2010/main" val="250792977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B0F9667-AEDD-402E-84F1-61C21166307B}"/>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19C8A72F-63E3-41AE-A74A-B23D5EA8798B}"/>
              </a:ext>
            </a:extLst>
          </p:cNvPr>
          <p:cNvSpPr>
            <a:spLocks noGrp="1"/>
          </p:cNvSpPr>
          <p:nvPr>
            <p:ph type="sldNum" sz="quarter" idx="12"/>
          </p:nvPr>
        </p:nvSpPr>
        <p:spPr/>
        <p:txBody>
          <a:bodyPr/>
          <a:lstStyle/>
          <a:p>
            <a:pPr>
              <a:defRPr/>
            </a:pPr>
            <a:fld id="{501A4338-EBAE-ED40-8475-2E6AE1B9F2FD}" type="slidenum">
              <a:rPr lang="tr-TR" smtClean="0"/>
              <a:t>83</a:t>
            </a:fld>
            <a:endParaRPr lang="tr-TR"/>
          </a:p>
        </p:txBody>
      </p:sp>
      <p:sp>
        <p:nvSpPr>
          <p:cNvPr id="4" name="Metin Yer Tutucusu 3">
            <a:extLst>
              <a:ext uri="{FF2B5EF4-FFF2-40B4-BE49-F238E27FC236}">
                <a16:creationId xmlns:a16="http://schemas.microsoft.com/office/drawing/2014/main" id="{7085A6E1-DDB3-4DC3-B812-953FAAF6D407}"/>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22C6129A-A78A-4F0D-B76B-0EA6106A5F52}"/>
              </a:ext>
            </a:extLst>
          </p:cNvPr>
          <p:cNvPicPr>
            <a:picLocks noChangeAspect="1"/>
          </p:cNvPicPr>
          <p:nvPr/>
        </p:nvPicPr>
        <p:blipFill>
          <a:blip r:embed="rId2"/>
          <a:stretch>
            <a:fillRect/>
          </a:stretch>
        </p:blipFill>
        <p:spPr>
          <a:xfrm>
            <a:off x="2043113" y="774176"/>
            <a:ext cx="8372475" cy="5145732"/>
          </a:xfrm>
          <a:prstGeom prst="rect">
            <a:avLst/>
          </a:prstGeom>
        </p:spPr>
      </p:pic>
    </p:spTree>
    <p:extLst>
      <p:ext uri="{BB962C8B-B14F-4D97-AF65-F5344CB8AC3E}">
        <p14:creationId xmlns:p14="http://schemas.microsoft.com/office/powerpoint/2010/main" val="181059127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58421D5-75D7-47EB-B051-44C84F18E829}"/>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ADEB024D-8248-49B2-B57D-801E20692F91}"/>
              </a:ext>
            </a:extLst>
          </p:cNvPr>
          <p:cNvSpPr>
            <a:spLocks noGrp="1"/>
          </p:cNvSpPr>
          <p:nvPr>
            <p:ph type="sldNum" sz="quarter" idx="12"/>
          </p:nvPr>
        </p:nvSpPr>
        <p:spPr/>
        <p:txBody>
          <a:bodyPr/>
          <a:lstStyle/>
          <a:p>
            <a:pPr>
              <a:defRPr/>
            </a:pPr>
            <a:fld id="{501A4338-EBAE-ED40-8475-2E6AE1B9F2FD}" type="slidenum">
              <a:rPr lang="tr-TR" smtClean="0"/>
              <a:t>84</a:t>
            </a:fld>
            <a:endParaRPr lang="tr-TR"/>
          </a:p>
        </p:txBody>
      </p:sp>
      <p:sp>
        <p:nvSpPr>
          <p:cNvPr id="4" name="Metin Yer Tutucusu 3">
            <a:extLst>
              <a:ext uri="{FF2B5EF4-FFF2-40B4-BE49-F238E27FC236}">
                <a16:creationId xmlns:a16="http://schemas.microsoft.com/office/drawing/2014/main" id="{7A4ED41D-F3FB-4F43-B2A6-2C6D1F81D134}"/>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FBF505A6-4AE3-42CC-8492-4AA7E2EBBFF3}"/>
              </a:ext>
            </a:extLst>
          </p:cNvPr>
          <p:cNvPicPr>
            <a:picLocks noChangeAspect="1"/>
          </p:cNvPicPr>
          <p:nvPr/>
        </p:nvPicPr>
        <p:blipFill>
          <a:blip r:embed="rId2"/>
          <a:stretch>
            <a:fillRect/>
          </a:stretch>
        </p:blipFill>
        <p:spPr>
          <a:xfrm>
            <a:off x="1671638" y="592701"/>
            <a:ext cx="9301161" cy="5409463"/>
          </a:xfrm>
          <a:prstGeom prst="rect">
            <a:avLst/>
          </a:prstGeom>
        </p:spPr>
      </p:pic>
    </p:spTree>
    <p:extLst>
      <p:ext uri="{BB962C8B-B14F-4D97-AF65-F5344CB8AC3E}">
        <p14:creationId xmlns:p14="http://schemas.microsoft.com/office/powerpoint/2010/main" val="261809319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İçerik Yer Tutucusu 4">
            <a:extLst>
              <a:ext uri="{FF2B5EF4-FFF2-40B4-BE49-F238E27FC236}">
                <a16:creationId xmlns:a16="http://schemas.microsoft.com/office/drawing/2014/main" id="{BD64A64C-86DC-4F2E-8608-AC0B183EB93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63750" y="1125538"/>
            <a:ext cx="7848600" cy="5111750"/>
          </a:xfrm>
        </p:spPr>
      </p:pic>
      <p:sp>
        <p:nvSpPr>
          <p:cNvPr id="3" name="Başlık 2">
            <a:extLst>
              <a:ext uri="{FF2B5EF4-FFF2-40B4-BE49-F238E27FC236}">
                <a16:creationId xmlns:a16="http://schemas.microsoft.com/office/drawing/2014/main" id="{C1445E86-4013-41A4-BFA9-277FDB8AFCE0}"/>
              </a:ext>
            </a:extLst>
          </p:cNvPr>
          <p:cNvSpPr>
            <a:spLocks noGrp="1"/>
          </p:cNvSpPr>
          <p:nvPr>
            <p:ph type="title"/>
          </p:nvPr>
        </p:nvSpPr>
        <p:spPr/>
        <p:txBody>
          <a:bodyPr/>
          <a:lstStyle/>
          <a:p>
            <a:pPr>
              <a:defRPr/>
            </a:pPr>
            <a:endParaRPr lang="tr-TR"/>
          </a:p>
        </p:txBody>
      </p:sp>
      <p:sp>
        <p:nvSpPr>
          <p:cNvPr id="2" name="Alt Bilgi Yer Tutucusu 1">
            <a:extLst>
              <a:ext uri="{FF2B5EF4-FFF2-40B4-BE49-F238E27FC236}">
                <a16:creationId xmlns:a16="http://schemas.microsoft.com/office/drawing/2014/main" id="{56DA8D37-FDBE-41AA-AD9D-92D08B304F5E}"/>
              </a:ext>
            </a:extLst>
          </p:cNvPr>
          <p:cNvSpPr>
            <a:spLocks noGrp="1"/>
          </p:cNvSpPr>
          <p:nvPr>
            <p:ph type="ftr" sz="quarter" idx="11"/>
          </p:nvPr>
        </p:nvSpPr>
        <p:spPr/>
        <p:txBody>
          <a:bodyPr/>
          <a:lstStyle/>
          <a:p>
            <a:r>
              <a:rPr lang="fi-FI"/>
              <a:t>ERİŞKİN AŞILAMASI PROF DR SELMA TOSUN </a:t>
            </a:r>
            <a:endParaRPr lang="tr-TR"/>
          </a:p>
        </p:txBody>
      </p:sp>
      <p:sp>
        <p:nvSpPr>
          <p:cNvPr id="4" name="Slayt Numarası Yer Tutucusu 3">
            <a:extLst>
              <a:ext uri="{FF2B5EF4-FFF2-40B4-BE49-F238E27FC236}">
                <a16:creationId xmlns:a16="http://schemas.microsoft.com/office/drawing/2014/main" id="{5B078733-B65F-4756-81F6-C634E1C4760D}"/>
              </a:ext>
            </a:extLst>
          </p:cNvPr>
          <p:cNvSpPr>
            <a:spLocks noGrp="1"/>
          </p:cNvSpPr>
          <p:nvPr>
            <p:ph type="sldNum" sz="quarter" idx="12"/>
          </p:nvPr>
        </p:nvSpPr>
        <p:spPr/>
        <p:txBody>
          <a:bodyPr/>
          <a:lstStyle/>
          <a:p>
            <a:fld id="{CF78BDE2-B98C-4320-A0E3-5E3E596CE5CC}" type="slidenum">
              <a:rPr lang="tr-TR" smtClean="0"/>
              <a:t>85</a:t>
            </a:fld>
            <a:endParaRPr lang="tr-T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1">
            <a:extLst>
              <a:ext uri="{FF2B5EF4-FFF2-40B4-BE49-F238E27FC236}">
                <a16:creationId xmlns:a16="http://schemas.microsoft.com/office/drawing/2014/main" id="{46292D47-4A3C-48F6-AD9A-A759D5C2C6CB}"/>
              </a:ext>
            </a:extLst>
          </p:cNvPr>
          <p:cNvSpPr>
            <a:spLocks noGrp="1"/>
          </p:cNvSpPr>
          <p:nvPr>
            <p:ph idx="1"/>
          </p:nvPr>
        </p:nvSpPr>
        <p:spPr/>
        <p:txBody>
          <a:bodyPr>
            <a:normAutofit/>
          </a:bodyPr>
          <a:lstStyle/>
          <a:p>
            <a:pPr>
              <a:buFont typeface="Wingdings 3" panose="05040102010807070707" pitchFamily="18" charset="2"/>
              <a:buNone/>
            </a:pPr>
            <a:r>
              <a:rPr lang="tr-TR" altLang="tr-TR" dirty="0"/>
              <a:t>                                            </a:t>
            </a:r>
            <a:r>
              <a:rPr lang="tr-TR" altLang="tr-TR" b="1" dirty="0">
                <a:solidFill>
                  <a:srgbClr val="0070C0"/>
                </a:solidFill>
              </a:rPr>
              <a:t>ZONA AŞISI</a:t>
            </a:r>
          </a:p>
          <a:p>
            <a:pPr>
              <a:buFont typeface="Wingdings 3" panose="05040102010807070707" pitchFamily="18" charset="2"/>
              <a:buNone/>
            </a:pPr>
            <a:r>
              <a:rPr lang="tr-TR" altLang="tr-TR" dirty="0"/>
              <a:t>Özellikle kök hücre nakli, </a:t>
            </a:r>
            <a:r>
              <a:rPr lang="tr-TR" altLang="tr-TR" dirty="0" err="1"/>
              <a:t>malignite</a:t>
            </a:r>
            <a:r>
              <a:rPr lang="tr-TR" altLang="tr-TR" dirty="0"/>
              <a:t>, organ nakli, HIV/AIDS, yaşlı</a:t>
            </a:r>
          </a:p>
          <a:p>
            <a:pPr>
              <a:buFont typeface="Wingdings 3" panose="05040102010807070707" pitchFamily="18" charset="2"/>
              <a:buNone/>
            </a:pPr>
            <a:r>
              <a:rPr lang="tr-TR" altLang="tr-TR" dirty="0"/>
              <a:t>bireylerde önemli</a:t>
            </a:r>
          </a:p>
          <a:p>
            <a:pPr>
              <a:buFont typeface="Wingdings 3" panose="05040102010807070707" pitchFamily="18" charset="2"/>
              <a:buNone/>
            </a:pPr>
            <a:r>
              <a:rPr lang="tr-TR" altLang="tr-TR" dirty="0"/>
              <a:t>Canlı aşı artık kullanılmıyor</a:t>
            </a:r>
          </a:p>
          <a:p>
            <a:pPr>
              <a:buFont typeface="Wingdings 3" panose="05040102010807070707" pitchFamily="18" charset="2"/>
              <a:buNone/>
            </a:pPr>
            <a:r>
              <a:rPr lang="tr-TR" altLang="tr-TR" dirty="0" err="1"/>
              <a:t>Rekombinan</a:t>
            </a:r>
            <a:r>
              <a:rPr lang="tr-TR" altLang="tr-TR" dirty="0"/>
              <a:t> aşı artık ülkemizde var</a:t>
            </a:r>
          </a:p>
          <a:p>
            <a:pPr>
              <a:buFont typeface="Wingdings 3" panose="05040102010807070707" pitchFamily="18" charset="2"/>
              <a:buNone/>
            </a:pPr>
            <a:r>
              <a:rPr lang="tr-TR" altLang="tr-TR" dirty="0"/>
              <a:t>Ülkemizde ruhsatı 50 yaş üzerine 2 doz olarak alındı. Bazı ülkelerde</a:t>
            </a:r>
          </a:p>
          <a:p>
            <a:pPr>
              <a:buFont typeface="Wingdings 3" panose="05040102010807070707" pitchFamily="18" charset="2"/>
              <a:buNone/>
            </a:pPr>
            <a:r>
              <a:rPr lang="tr-TR" altLang="tr-TR" dirty="0"/>
              <a:t>farklı yaşlar olabiliyor (60-65 gibi)</a:t>
            </a:r>
          </a:p>
        </p:txBody>
      </p:sp>
      <p:sp>
        <p:nvSpPr>
          <p:cNvPr id="3" name="Title 2">
            <a:extLst>
              <a:ext uri="{FF2B5EF4-FFF2-40B4-BE49-F238E27FC236}">
                <a16:creationId xmlns:a16="http://schemas.microsoft.com/office/drawing/2014/main" id="{CF0DD5D9-80E4-467D-9847-247193793C25}"/>
              </a:ext>
            </a:extLst>
          </p:cNvPr>
          <p:cNvSpPr>
            <a:spLocks noGrp="1"/>
          </p:cNvSpPr>
          <p:nvPr>
            <p:ph type="title"/>
          </p:nvPr>
        </p:nvSpPr>
        <p:spPr/>
        <p:txBody>
          <a:bodyPr/>
          <a:lstStyle/>
          <a:p>
            <a:pPr>
              <a:defRPr/>
            </a:pPr>
            <a:endParaRPr lang="tr-TR"/>
          </a:p>
        </p:txBody>
      </p:sp>
      <p:sp>
        <p:nvSpPr>
          <p:cNvPr id="2" name="Alt Bilgi Yer Tutucusu 1">
            <a:extLst>
              <a:ext uri="{FF2B5EF4-FFF2-40B4-BE49-F238E27FC236}">
                <a16:creationId xmlns:a16="http://schemas.microsoft.com/office/drawing/2014/main" id="{8423DCA9-EB10-4DA6-B867-215C285ED47C}"/>
              </a:ext>
            </a:extLst>
          </p:cNvPr>
          <p:cNvSpPr>
            <a:spLocks noGrp="1"/>
          </p:cNvSpPr>
          <p:nvPr>
            <p:ph type="ftr" sz="quarter" idx="11"/>
          </p:nvPr>
        </p:nvSpPr>
        <p:spPr/>
        <p:txBody>
          <a:bodyPr/>
          <a:lstStyle/>
          <a:p>
            <a:r>
              <a:rPr lang="fi-FI"/>
              <a:t>ERİŞKİN AŞILAMASI PROF DR SELMA TOSUN </a:t>
            </a:r>
            <a:endParaRPr lang="tr-TR"/>
          </a:p>
        </p:txBody>
      </p:sp>
      <p:sp>
        <p:nvSpPr>
          <p:cNvPr id="4" name="Slayt Numarası Yer Tutucusu 3">
            <a:extLst>
              <a:ext uri="{FF2B5EF4-FFF2-40B4-BE49-F238E27FC236}">
                <a16:creationId xmlns:a16="http://schemas.microsoft.com/office/drawing/2014/main" id="{A6BC693D-E779-4B1E-BC53-4CB713C801D6}"/>
              </a:ext>
            </a:extLst>
          </p:cNvPr>
          <p:cNvSpPr>
            <a:spLocks noGrp="1"/>
          </p:cNvSpPr>
          <p:nvPr>
            <p:ph type="sldNum" sz="quarter" idx="12"/>
          </p:nvPr>
        </p:nvSpPr>
        <p:spPr/>
        <p:txBody>
          <a:bodyPr/>
          <a:lstStyle/>
          <a:p>
            <a:fld id="{CF78BDE2-B98C-4320-A0E3-5E3E596CE5CC}" type="slidenum">
              <a:rPr lang="tr-TR" smtClean="0"/>
              <a:t>86</a:t>
            </a:fld>
            <a:endParaRPr lang="tr-T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C8E5B5D-3212-455F-ADC2-E9654F746F59}"/>
              </a:ext>
            </a:extLst>
          </p:cNvPr>
          <p:cNvSpPr>
            <a:spLocks noGrp="1"/>
          </p:cNvSpPr>
          <p:nvPr>
            <p:ph type="title"/>
          </p:nvPr>
        </p:nvSpPr>
        <p:spPr/>
        <p:txBody>
          <a:bodyPr/>
          <a:lstStyle/>
          <a:p>
            <a:endParaRPr lang="tr-TR"/>
          </a:p>
        </p:txBody>
      </p:sp>
      <p:pic>
        <p:nvPicPr>
          <p:cNvPr id="7" name="İçerik Yer Tutucusu 6">
            <a:extLst>
              <a:ext uri="{FF2B5EF4-FFF2-40B4-BE49-F238E27FC236}">
                <a16:creationId xmlns:a16="http://schemas.microsoft.com/office/drawing/2014/main" id="{613DD2A3-1F94-4145-BCD0-5904CEBA6C93}"/>
              </a:ext>
            </a:extLst>
          </p:cNvPr>
          <p:cNvPicPr>
            <a:picLocks noGrp="1" noChangeAspect="1"/>
          </p:cNvPicPr>
          <p:nvPr>
            <p:ph idx="1"/>
          </p:nvPr>
        </p:nvPicPr>
        <p:blipFill>
          <a:blip r:embed="rId2"/>
          <a:stretch>
            <a:fillRect/>
          </a:stretch>
        </p:blipFill>
        <p:spPr>
          <a:xfrm>
            <a:off x="838200" y="365125"/>
            <a:ext cx="5963482" cy="1047896"/>
          </a:xfrm>
        </p:spPr>
      </p:pic>
      <p:sp>
        <p:nvSpPr>
          <p:cNvPr id="4" name="Alt Bilgi Yer Tutucusu 3">
            <a:extLst>
              <a:ext uri="{FF2B5EF4-FFF2-40B4-BE49-F238E27FC236}">
                <a16:creationId xmlns:a16="http://schemas.microsoft.com/office/drawing/2014/main" id="{485125C2-E3C9-43DA-9EB0-BED7B5AC4F0F}"/>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47CF73B9-5F66-4477-9424-615622246F18}"/>
              </a:ext>
            </a:extLst>
          </p:cNvPr>
          <p:cNvSpPr>
            <a:spLocks noGrp="1"/>
          </p:cNvSpPr>
          <p:nvPr>
            <p:ph type="sldNum" sz="quarter" idx="12"/>
          </p:nvPr>
        </p:nvSpPr>
        <p:spPr/>
        <p:txBody>
          <a:bodyPr/>
          <a:lstStyle/>
          <a:p>
            <a:fld id="{CF78BDE2-B98C-4320-A0E3-5E3E596CE5CC}" type="slidenum">
              <a:rPr lang="tr-TR" smtClean="0"/>
              <a:t>87</a:t>
            </a:fld>
            <a:endParaRPr lang="tr-TR"/>
          </a:p>
        </p:txBody>
      </p:sp>
      <p:pic>
        <p:nvPicPr>
          <p:cNvPr id="9" name="Resim 8">
            <a:extLst>
              <a:ext uri="{FF2B5EF4-FFF2-40B4-BE49-F238E27FC236}">
                <a16:creationId xmlns:a16="http://schemas.microsoft.com/office/drawing/2014/main" id="{BDA6DD3A-3142-4EB2-9CA5-8B4CADD4F2C6}"/>
              </a:ext>
            </a:extLst>
          </p:cNvPr>
          <p:cNvPicPr>
            <a:picLocks noChangeAspect="1"/>
          </p:cNvPicPr>
          <p:nvPr/>
        </p:nvPicPr>
        <p:blipFill>
          <a:blip r:embed="rId3"/>
          <a:stretch>
            <a:fillRect/>
          </a:stretch>
        </p:blipFill>
        <p:spPr>
          <a:xfrm>
            <a:off x="151665" y="1971620"/>
            <a:ext cx="5603675" cy="3635804"/>
          </a:xfrm>
          <a:prstGeom prst="rect">
            <a:avLst/>
          </a:prstGeom>
        </p:spPr>
      </p:pic>
      <p:pic>
        <p:nvPicPr>
          <p:cNvPr id="10" name="İçerik Yer Tutucusu 6">
            <a:extLst>
              <a:ext uri="{FF2B5EF4-FFF2-40B4-BE49-F238E27FC236}">
                <a16:creationId xmlns:a16="http://schemas.microsoft.com/office/drawing/2014/main" id="{2BF3FE85-1360-408C-ABCA-AC4E19D3FC23}"/>
              </a:ext>
            </a:extLst>
          </p:cNvPr>
          <p:cNvPicPr>
            <a:picLocks noChangeAspect="1"/>
          </p:cNvPicPr>
          <p:nvPr/>
        </p:nvPicPr>
        <p:blipFill>
          <a:blip r:embed="rId4"/>
          <a:stretch>
            <a:fillRect/>
          </a:stretch>
        </p:blipFill>
        <p:spPr bwMode="auto">
          <a:xfrm>
            <a:off x="6012788" y="1690688"/>
            <a:ext cx="5706271" cy="4091547"/>
          </a:xfrm>
          <a:prstGeom prst="rect">
            <a:avLst/>
          </a:prstGeom>
        </p:spPr>
      </p:pic>
    </p:spTree>
    <p:extLst>
      <p:ext uri="{BB962C8B-B14F-4D97-AF65-F5344CB8AC3E}">
        <p14:creationId xmlns:p14="http://schemas.microsoft.com/office/powerpoint/2010/main" val="24307194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425230E-D385-4C02-8658-E9F7A5C4B461}"/>
              </a:ext>
            </a:extLst>
          </p:cNvPr>
          <p:cNvSpPr>
            <a:spLocks noGrp="1"/>
          </p:cNvSpPr>
          <p:nvPr>
            <p:ph type="title"/>
          </p:nvPr>
        </p:nvSpPr>
        <p:spPr/>
        <p:txBody>
          <a:bodyPr/>
          <a:lstStyle/>
          <a:p>
            <a:endParaRPr lang="tr-TR"/>
          </a:p>
        </p:txBody>
      </p:sp>
      <p:sp>
        <p:nvSpPr>
          <p:cNvPr id="4" name="Alt Bilgi Yer Tutucusu 3">
            <a:extLst>
              <a:ext uri="{FF2B5EF4-FFF2-40B4-BE49-F238E27FC236}">
                <a16:creationId xmlns:a16="http://schemas.microsoft.com/office/drawing/2014/main" id="{728E953E-624F-4F74-A13D-114E624F4735}"/>
              </a:ext>
            </a:extLst>
          </p:cNvPr>
          <p:cNvSpPr>
            <a:spLocks noGrp="1"/>
          </p:cNvSpPr>
          <p:nvPr>
            <p:ph type="ftr" sz="quarter" idx="11"/>
          </p:nvPr>
        </p:nvSpPr>
        <p:spPr/>
        <p:txBody>
          <a:bodyPr/>
          <a:lstStyle/>
          <a:p>
            <a:r>
              <a:rPr lang="fi-FI"/>
              <a:t>ERİŞKİN AŞILAMASI PROF DR SELMA TOSUN </a:t>
            </a:r>
            <a:endParaRPr lang="tr-TR"/>
          </a:p>
        </p:txBody>
      </p:sp>
      <p:sp>
        <p:nvSpPr>
          <p:cNvPr id="5" name="Slayt Numarası Yer Tutucusu 4">
            <a:extLst>
              <a:ext uri="{FF2B5EF4-FFF2-40B4-BE49-F238E27FC236}">
                <a16:creationId xmlns:a16="http://schemas.microsoft.com/office/drawing/2014/main" id="{A78A3142-B53E-406A-A6C1-CCCF563F5DCD}"/>
              </a:ext>
            </a:extLst>
          </p:cNvPr>
          <p:cNvSpPr>
            <a:spLocks noGrp="1"/>
          </p:cNvSpPr>
          <p:nvPr>
            <p:ph type="sldNum" sz="quarter" idx="12"/>
          </p:nvPr>
        </p:nvSpPr>
        <p:spPr/>
        <p:txBody>
          <a:bodyPr/>
          <a:lstStyle/>
          <a:p>
            <a:fld id="{CF78BDE2-B98C-4320-A0E3-5E3E596CE5CC}" type="slidenum">
              <a:rPr lang="tr-TR" smtClean="0"/>
              <a:t>88</a:t>
            </a:fld>
            <a:endParaRPr lang="tr-TR"/>
          </a:p>
        </p:txBody>
      </p:sp>
      <p:pic>
        <p:nvPicPr>
          <p:cNvPr id="6" name="İçerik Yer Tutucusu 4">
            <a:extLst>
              <a:ext uri="{FF2B5EF4-FFF2-40B4-BE49-F238E27FC236}">
                <a16:creationId xmlns:a16="http://schemas.microsoft.com/office/drawing/2014/main" id="{FE450BBF-1FA9-428E-BCF1-7A7075DB1547}"/>
              </a:ext>
            </a:extLst>
          </p:cNvPr>
          <p:cNvPicPr>
            <a:picLocks noGrp="1" noChangeAspect="1"/>
          </p:cNvPicPr>
          <p:nvPr>
            <p:ph idx="1"/>
          </p:nvPr>
        </p:nvPicPr>
        <p:blipFill>
          <a:blip r:embed="rId2"/>
          <a:stretch>
            <a:fillRect/>
          </a:stretch>
        </p:blipFill>
        <p:spPr>
          <a:xfrm>
            <a:off x="5974976" y="621775"/>
            <a:ext cx="6315635" cy="5369450"/>
          </a:xfrm>
        </p:spPr>
      </p:pic>
      <p:sp>
        <p:nvSpPr>
          <p:cNvPr id="7" name="İçerik Yer Tutucusu 2">
            <a:extLst>
              <a:ext uri="{FF2B5EF4-FFF2-40B4-BE49-F238E27FC236}">
                <a16:creationId xmlns:a16="http://schemas.microsoft.com/office/drawing/2014/main" id="{BACE1AEE-43B9-40B9-A8E7-058AA9FCAEF7}"/>
              </a:ext>
            </a:extLst>
          </p:cNvPr>
          <p:cNvSpPr txBox="1">
            <a:spLocks/>
          </p:cNvSpPr>
          <p:nvPr/>
        </p:nvSpPr>
        <p:spPr bwMode="auto">
          <a:xfrm>
            <a:off x="366713" y="1808163"/>
            <a:ext cx="7786687" cy="4548187"/>
          </a:xfrm>
          <a:prstGeom prst="rect">
            <a:avLst/>
          </a:prstGeom>
        </p:spPr>
        <p:txBody>
          <a:bodyPr vert="horz" lIns="91440" tIns="45720" rIns="91440" bIns="45720" rtlCol="0">
            <a:normAutofit lnSpcReduction="10000"/>
          </a:bodyPr>
          <a:lst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a:lstStyle>
          <a:p>
            <a:pPr marL="0" indent="0">
              <a:buFont typeface="Arial"/>
              <a:buNone/>
            </a:pPr>
            <a:r>
              <a:rPr lang="tr-TR" b="1" dirty="0"/>
              <a:t>Tablo 2. Zona vakalarının  ek hastalıkları</a:t>
            </a:r>
          </a:p>
          <a:p>
            <a:pPr marL="0" indent="0">
              <a:lnSpc>
                <a:spcPct val="115000"/>
              </a:lnSpc>
              <a:spcAft>
                <a:spcPts val="1000"/>
              </a:spcAft>
              <a:buFont typeface="Arial"/>
              <a:buNone/>
            </a:pPr>
            <a:r>
              <a:rPr lang="tr-TR" sz="2000" dirty="0">
                <a:latin typeface="Calibri" panose="020F0502020204030204" pitchFamily="34" charset="0"/>
                <a:ea typeface="Calibri" panose="020F0502020204030204" pitchFamily="34" charset="0"/>
                <a:cs typeface="Times New Roman" panose="02020603050405020304" pitchFamily="18" charset="0"/>
              </a:rPr>
              <a:t>Ek hastalık yok		 </a:t>
            </a:r>
            <a:r>
              <a:rPr lang="tr-TR"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178 (%35.4)</a:t>
            </a:r>
            <a:endParaRPr lang="tr-TR"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1000"/>
              </a:spcAft>
              <a:buFont typeface="Arial"/>
              <a:buNone/>
            </a:pPr>
            <a:r>
              <a:rPr lang="tr-TR" sz="2000" dirty="0" err="1">
                <a:latin typeface="Calibri" panose="020F0502020204030204" pitchFamily="34" charset="0"/>
                <a:ea typeface="Calibri" panose="020F0502020204030204" pitchFamily="34" charset="0"/>
                <a:cs typeface="Times New Roman" panose="02020603050405020304" pitchFamily="18" charset="0"/>
              </a:rPr>
              <a:t>Malignite</a:t>
            </a:r>
            <a:r>
              <a:rPr lang="tr-TR" sz="2000" dirty="0">
                <a:latin typeface="Calibri" panose="020F0502020204030204" pitchFamily="34" charset="0"/>
                <a:ea typeface="Calibri" panose="020F0502020204030204" pitchFamily="34" charset="0"/>
                <a:cs typeface="Times New Roman" panose="02020603050405020304" pitchFamily="18" charset="0"/>
              </a:rPr>
              <a:t>		 </a:t>
            </a:r>
            <a:r>
              <a:rPr lang="tr-TR"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41 (%8)</a:t>
            </a:r>
            <a:endParaRPr lang="tr-TR"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1000"/>
              </a:spcAft>
              <a:buFont typeface="Arial"/>
              <a:buNone/>
            </a:pPr>
            <a:r>
              <a:rPr lang="tr-TR" sz="2000" dirty="0">
                <a:latin typeface="Calibri" panose="020F0502020204030204" pitchFamily="34" charset="0"/>
                <a:ea typeface="Calibri" panose="020F0502020204030204" pitchFamily="34" charset="0"/>
                <a:cs typeface="Times New Roman" panose="02020603050405020304" pitchFamily="18" charset="0"/>
              </a:rPr>
              <a:t>Lösemi-</a:t>
            </a:r>
            <a:r>
              <a:rPr lang="tr-TR" sz="2000" dirty="0" err="1">
                <a:latin typeface="Calibri" panose="020F0502020204030204" pitchFamily="34" charset="0"/>
                <a:ea typeface="Calibri" panose="020F0502020204030204" pitchFamily="34" charset="0"/>
                <a:cs typeface="Times New Roman" panose="02020603050405020304" pitchFamily="18" charset="0"/>
              </a:rPr>
              <a:t>lenfoma</a:t>
            </a:r>
            <a:r>
              <a:rPr lang="tr-TR" sz="2000" dirty="0">
                <a:latin typeface="Calibri" panose="020F0502020204030204" pitchFamily="34" charset="0"/>
                <a:ea typeface="Calibri" panose="020F0502020204030204" pitchFamily="34" charset="0"/>
                <a:cs typeface="Times New Roman" panose="02020603050405020304" pitchFamily="18" charset="0"/>
              </a:rPr>
              <a:t> Kİ </a:t>
            </a:r>
            <a:r>
              <a:rPr lang="tr-TR" sz="2000" dirty="0" err="1">
                <a:latin typeface="Calibri" panose="020F0502020204030204" pitchFamily="34" charset="0"/>
                <a:ea typeface="Calibri" panose="020F0502020204030204" pitchFamily="34" charset="0"/>
                <a:cs typeface="Times New Roman" panose="02020603050405020304" pitchFamily="18" charset="0"/>
              </a:rPr>
              <a:t>tx</a:t>
            </a:r>
            <a:r>
              <a:rPr lang="tr-TR" sz="2000" dirty="0">
                <a:latin typeface="Calibri" panose="020F0502020204030204" pitchFamily="34" charset="0"/>
                <a:ea typeface="Calibri" panose="020F0502020204030204" pitchFamily="34" charset="0"/>
                <a:cs typeface="Times New Roman" panose="02020603050405020304" pitchFamily="18" charset="0"/>
              </a:rPr>
              <a:t> 	</a:t>
            </a:r>
            <a:r>
              <a:rPr lang="tr-TR" sz="20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35 (%7)</a:t>
            </a:r>
            <a:endParaRPr lang="tr-TR"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1000"/>
              </a:spcAft>
              <a:buFont typeface="Arial"/>
              <a:buNone/>
            </a:pPr>
            <a:r>
              <a:rPr lang="tr-TR" sz="2000" dirty="0" err="1">
                <a:latin typeface="Calibri" panose="020F0502020204030204" pitchFamily="34" charset="0"/>
                <a:ea typeface="Calibri" panose="020F0502020204030204" pitchFamily="34" charset="0"/>
                <a:cs typeface="Times New Roman" panose="02020603050405020304" pitchFamily="18" charset="0"/>
              </a:rPr>
              <a:t>Otoimmün</a:t>
            </a:r>
            <a:r>
              <a:rPr lang="tr-TR" sz="2000" dirty="0">
                <a:latin typeface="Calibri" panose="020F0502020204030204" pitchFamily="34" charset="0"/>
                <a:ea typeface="Calibri" panose="020F0502020204030204" pitchFamily="34" charset="0"/>
                <a:cs typeface="Times New Roman" panose="02020603050405020304" pitchFamily="18" charset="0"/>
              </a:rPr>
              <a:t> hastalıklar	 </a:t>
            </a:r>
            <a:r>
              <a:rPr lang="tr-TR" sz="2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24 (%4.8)</a:t>
            </a:r>
            <a:endParaRPr lang="tr-TR"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1000"/>
              </a:spcAft>
              <a:buFont typeface="Arial"/>
              <a:buNone/>
            </a:pPr>
            <a:r>
              <a:rPr lang="tr-TR" sz="2000" dirty="0">
                <a:latin typeface="Calibri" panose="020F0502020204030204" pitchFamily="34" charset="0"/>
                <a:ea typeface="Calibri" panose="020F0502020204030204" pitchFamily="34" charset="0"/>
                <a:cs typeface="Times New Roman" panose="02020603050405020304" pitchFamily="18" charset="0"/>
              </a:rPr>
              <a:t>HIV/AIDS 		</a:t>
            </a:r>
            <a:r>
              <a:rPr lang="tr-TR" sz="20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19 (%3.8)</a:t>
            </a:r>
            <a:endParaRPr lang="tr-TR" sz="2000" dirty="0">
              <a:latin typeface="Calibri" panose="020F0502020204030204" pitchFamily="34" charset="0"/>
              <a:ea typeface="Calibri" panose="020F0502020204030204" pitchFamily="34" charset="0"/>
              <a:cs typeface="Times New Roman" panose="02020603050405020304" pitchFamily="18" charset="0"/>
            </a:endParaRPr>
          </a:p>
          <a:p>
            <a:pPr marL="0" indent="0">
              <a:lnSpc>
                <a:spcPct val="115000"/>
              </a:lnSpc>
              <a:spcAft>
                <a:spcPts val="1000"/>
              </a:spcAft>
              <a:buFont typeface="Arial"/>
              <a:buNone/>
            </a:pPr>
            <a:r>
              <a:rPr lang="tr-TR" sz="2000" dirty="0">
                <a:latin typeface="Calibri" panose="020F0502020204030204" pitchFamily="34" charset="0"/>
                <a:ea typeface="Calibri" panose="020F0502020204030204" pitchFamily="34" charset="0"/>
                <a:cs typeface="Times New Roman" panose="02020603050405020304" pitchFamily="18" charset="0"/>
              </a:rPr>
              <a:t>Solid organ </a:t>
            </a:r>
            <a:r>
              <a:rPr lang="tr-TR" sz="2000" dirty="0" err="1">
                <a:latin typeface="Calibri" panose="020F0502020204030204" pitchFamily="34" charset="0"/>
                <a:ea typeface="Calibri" panose="020F0502020204030204" pitchFamily="34" charset="0"/>
                <a:cs typeface="Times New Roman" panose="02020603050405020304" pitchFamily="18" charset="0"/>
              </a:rPr>
              <a:t>tx</a:t>
            </a:r>
            <a:r>
              <a:rPr lang="tr-TR" sz="2000" dirty="0">
                <a:latin typeface="Calibri" panose="020F0502020204030204" pitchFamily="34" charset="0"/>
                <a:ea typeface="Calibri" panose="020F0502020204030204" pitchFamily="34" charset="0"/>
                <a:cs typeface="Times New Roman" panose="02020603050405020304" pitchFamily="18" charset="0"/>
              </a:rPr>
              <a:t> 		4 (%0.8)</a:t>
            </a:r>
          </a:p>
          <a:p>
            <a:pPr marL="0" indent="0">
              <a:lnSpc>
                <a:spcPct val="115000"/>
              </a:lnSpc>
              <a:spcAft>
                <a:spcPts val="1000"/>
              </a:spcAft>
              <a:buFont typeface="Arial"/>
              <a:buNone/>
            </a:pPr>
            <a:r>
              <a:rPr lang="tr-TR" sz="2000" dirty="0">
                <a:latin typeface="Calibri" panose="020F0502020204030204" pitchFamily="34" charset="0"/>
                <a:ea typeface="Calibri" panose="020F0502020204030204" pitchFamily="34" charset="0"/>
                <a:cs typeface="Times New Roman" panose="02020603050405020304" pitchFamily="18" charset="0"/>
              </a:rPr>
              <a:t>Kronik KC </a:t>
            </a:r>
            <a:r>
              <a:rPr lang="tr-TR" sz="2000" dirty="0" err="1">
                <a:latin typeface="Calibri" panose="020F0502020204030204" pitchFamily="34" charset="0"/>
                <a:ea typeface="Calibri" panose="020F0502020204030204" pitchFamily="34" charset="0"/>
                <a:cs typeface="Times New Roman" panose="02020603050405020304" pitchFamily="18" charset="0"/>
              </a:rPr>
              <a:t>hst</a:t>
            </a:r>
            <a:r>
              <a:rPr lang="tr-TR" sz="2000" dirty="0">
                <a:latin typeface="Calibri" panose="020F0502020204030204" pitchFamily="34" charset="0"/>
                <a:ea typeface="Calibri" panose="020F0502020204030204" pitchFamily="34" charset="0"/>
                <a:cs typeface="Times New Roman" panose="02020603050405020304" pitchFamily="18" charset="0"/>
              </a:rPr>
              <a:t>, siroz 	5 (%1)</a:t>
            </a:r>
          </a:p>
          <a:p>
            <a:pPr marL="0" indent="0">
              <a:buFont typeface="Arial"/>
              <a:buNone/>
            </a:pPr>
            <a:endParaRPr lang="tr-TR" dirty="0"/>
          </a:p>
        </p:txBody>
      </p:sp>
    </p:spTree>
    <p:extLst>
      <p:ext uri="{BB962C8B-B14F-4D97-AF65-F5344CB8AC3E}">
        <p14:creationId xmlns:p14="http://schemas.microsoft.com/office/powerpoint/2010/main" val="223294437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İçerik Yer Tutucusu 4">
            <a:extLst>
              <a:ext uri="{FF2B5EF4-FFF2-40B4-BE49-F238E27FC236}">
                <a16:creationId xmlns:a16="http://schemas.microsoft.com/office/drawing/2014/main" id="{3B77FD4F-532D-4BA3-8013-5E6DB4E83A4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070847" y="1690688"/>
            <a:ext cx="7597028" cy="3876394"/>
          </a:xfrm>
        </p:spPr>
      </p:pic>
      <p:sp>
        <p:nvSpPr>
          <p:cNvPr id="3" name="Başlık 2">
            <a:extLst>
              <a:ext uri="{FF2B5EF4-FFF2-40B4-BE49-F238E27FC236}">
                <a16:creationId xmlns:a16="http://schemas.microsoft.com/office/drawing/2014/main" id="{9C60C185-1278-445B-B1EE-6F10EF835EB3}"/>
              </a:ext>
            </a:extLst>
          </p:cNvPr>
          <p:cNvSpPr>
            <a:spLocks noGrp="1"/>
          </p:cNvSpPr>
          <p:nvPr>
            <p:ph type="title"/>
          </p:nvPr>
        </p:nvSpPr>
        <p:spPr/>
        <p:txBody>
          <a:bodyPr/>
          <a:lstStyle/>
          <a:p>
            <a:pPr algn="ctr">
              <a:defRPr/>
            </a:pPr>
            <a:r>
              <a:rPr lang="tr-TR" dirty="0"/>
              <a:t>RSV aşısı</a:t>
            </a:r>
          </a:p>
        </p:txBody>
      </p:sp>
      <p:sp>
        <p:nvSpPr>
          <p:cNvPr id="2" name="Alt Bilgi Yer Tutucusu 1">
            <a:extLst>
              <a:ext uri="{FF2B5EF4-FFF2-40B4-BE49-F238E27FC236}">
                <a16:creationId xmlns:a16="http://schemas.microsoft.com/office/drawing/2014/main" id="{DB3FFD63-ABBD-4EED-9D15-E163F1097981}"/>
              </a:ext>
            </a:extLst>
          </p:cNvPr>
          <p:cNvSpPr>
            <a:spLocks noGrp="1"/>
          </p:cNvSpPr>
          <p:nvPr>
            <p:ph type="ftr" sz="quarter" idx="11"/>
          </p:nvPr>
        </p:nvSpPr>
        <p:spPr/>
        <p:txBody>
          <a:bodyPr/>
          <a:lstStyle/>
          <a:p>
            <a:r>
              <a:rPr lang="fi-FI"/>
              <a:t>ERİŞKİN AŞILAMASI PROF DR SELMA TOSUN </a:t>
            </a:r>
            <a:endParaRPr lang="tr-TR"/>
          </a:p>
        </p:txBody>
      </p:sp>
      <p:sp>
        <p:nvSpPr>
          <p:cNvPr id="4" name="Slayt Numarası Yer Tutucusu 3">
            <a:extLst>
              <a:ext uri="{FF2B5EF4-FFF2-40B4-BE49-F238E27FC236}">
                <a16:creationId xmlns:a16="http://schemas.microsoft.com/office/drawing/2014/main" id="{4B26491A-E0EE-4345-8927-EE20F718B9B0}"/>
              </a:ext>
            </a:extLst>
          </p:cNvPr>
          <p:cNvSpPr>
            <a:spLocks noGrp="1"/>
          </p:cNvSpPr>
          <p:nvPr>
            <p:ph type="sldNum" sz="quarter" idx="12"/>
          </p:nvPr>
        </p:nvSpPr>
        <p:spPr/>
        <p:txBody>
          <a:bodyPr/>
          <a:lstStyle/>
          <a:p>
            <a:fld id="{CF78BDE2-B98C-4320-A0E3-5E3E596CE5CC}" type="slidenum">
              <a:rPr lang="tr-TR" smtClean="0"/>
              <a:t>89</a:t>
            </a:fld>
            <a:endParaRPr lang="tr-T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B2BD311-1DBC-4EC6-A4DB-9EF8508D7ABA}"/>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3D0EC1EF-A03F-450D-9967-E90AF4AFF83F}"/>
              </a:ext>
            </a:extLst>
          </p:cNvPr>
          <p:cNvSpPr>
            <a:spLocks noGrp="1"/>
          </p:cNvSpPr>
          <p:nvPr>
            <p:ph type="sldNum" sz="quarter" idx="12"/>
          </p:nvPr>
        </p:nvSpPr>
        <p:spPr/>
        <p:txBody>
          <a:bodyPr/>
          <a:lstStyle/>
          <a:p>
            <a:pPr>
              <a:defRPr/>
            </a:pPr>
            <a:fld id="{501A4338-EBAE-ED40-8475-2E6AE1B9F2FD}" type="slidenum">
              <a:rPr lang="tr-TR" smtClean="0"/>
              <a:t>90</a:t>
            </a:fld>
            <a:endParaRPr lang="tr-TR"/>
          </a:p>
        </p:txBody>
      </p:sp>
      <p:sp>
        <p:nvSpPr>
          <p:cNvPr id="4" name="Metin Yer Tutucusu 3">
            <a:extLst>
              <a:ext uri="{FF2B5EF4-FFF2-40B4-BE49-F238E27FC236}">
                <a16:creationId xmlns:a16="http://schemas.microsoft.com/office/drawing/2014/main" id="{E7498DD0-DCF4-42F6-A8AD-348836533841}"/>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E83A35DD-4BFA-4900-936F-787893684DDE}"/>
              </a:ext>
            </a:extLst>
          </p:cNvPr>
          <p:cNvPicPr>
            <a:picLocks noChangeAspect="1"/>
          </p:cNvPicPr>
          <p:nvPr/>
        </p:nvPicPr>
        <p:blipFill>
          <a:blip r:embed="rId2"/>
          <a:stretch>
            <a:fillRect/>
          </a:stretch>
        </p:blipFill>
        <p:spPr>
          <a:xfrm>
            <a:off x="1657350" y="904452"/>
            <a:ext cx="8501063" cy="5282904"/>
          </a:xfrm>
          <a:prstGeom prst="rect">
            <a:avLst/>
          </a:prstGeom>
        </p:spPr>
      </p:pic>
    </p:spTree>
    <p:extLst>
      <p:ext uri="{BB962C8B-B14F-4D97-AF65-F5344CB8AC3E}">
        <p14:creationId xmlns:p14="http://schemas.microsoft.com/office/powerpoint/2010/main" val="420317171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416B0CC-D66C-4D53-8E46-72E54F919E7A}"/>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DEFF6173-8DAE-4955-852F-1D6A30430050}"/>
              </a:ext>
            </a:extLst>
          </p:cNvPr>
          <p:cNvSpPr>
            <a:spLocks noGrp="1"/>
          </p:cNvSpPr>
          <p:nvPr>
            <p:ph type="sldNum" sz="quarter" idx="12"/>
          </p:nvPr>
        </p:nvSpPr>
        <p:spPr/>
        <p:txBody>
          <a:bodyPr/>
          <a:lstStyle/>
          <a:p>
            <a:pPr>
              <a:defRPr/>
            </a:pPr>
            <a:fld id="{501A4338-EBAE-ED40-8475-2E6AE1B9F2FD}" type="slidenum">
              <a:rPr lang="tr-TR" smtClean="0"/>
              <a:t>91</a:t>
            </a:fld>
            <a:endParaRPr lang="tr-TR"/>
          </a:p>
        </p:txBody>
      </p:sp>
      <p:sp>
        <p:nvSpPr>
          <p:cNvPr id="4" name="Metin Yer Tutucusu 3">
            <a:extLst>
              <a:ext uri="{FF2B5EF4-FFF2-40B4-BE49-F238E27FC236}">
                <a16:creationId xmlns:a16="http://schemas.microsoft.com/office/drawing/2014/main" id="{D303FA30-D149-4E6D-83B8-9E7CFE4EC04A}"/>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564F626C-2DFB-4A7E-8476-4F5D74A64E04}"/>
              </a:ext>
            </a:extLst>
          </p:cNvPr>
          <p:cNvPicPr>
            <a:picLocks noChangeAspect="1"/>
          </p:cNvPicPr>
          <p:nvPr/>
        </p:nvPicPr>
        <p:blipFill>
          <a:blip r:embed="rId2"/>
          <a:stretch>
            <a:fillRect/>
          </a:stretch>
        </p:blipFill>
        <p:spPr>
          <a:xfrm>
            <a:off x="1714499" y="647128"/>
            <a:ext cx="9015413" cy="5412213"/>
          </a:xfrm>
          <a:prstGeom prst="rect">
            <a:avLst/>
          </a:prstGeom>
        </p:spPr>
      </p:pic>
    </p:spTree>
    <p:extLst>
      <p:ext uri="{BB962C8B-B14F-4D97-AF65-F5344CB8AC3E}">
        <p14:creationId xmlns:p14="http://schemas.microsoft.com/office/powerpoint/2010/main" val="60279902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C3689C1-8A27-466E-8E46-C26C594CB4E0}"/>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8188C0CA-27AB-4274-8115-14BA70408EB7}"/>
              </a:ext>
            </a:extLst>
          </p:cNvPr>
          <p:cNvSpPr>
            <a:spLocks noGrp="1"/>
          </p:cNvSpPr>
          <p:nvPr>
            <p:ph type="sldNum" sz="quarter" idx="12"/>
          </p:nvPr>
        </p:nvSpPr>
        <p:spPr/>
        <p:txBody>
          <a:bodyPr/>
          <a:lstStyle/>
          <a:p>
            <a:pPr>
              <a:defRPr/>
            </a:pPr>
            <a:fld id="{501A4338-EBAE-ED40-8475-2E6AE1B9F2FD}" type="slidenum">
              <a:rPr lang="tr-TR" smtClean="0"/>
              <a:t>92</a:t>
            </a:fld>
            <a:endParaRPr lang="tr-TR"/>
          </a:p>
        </p:txBody>
      </p:sp>
      <p:sp>
        <p:nvSpPr>
          <p:cNvPr id="4" name="Metin Yer Tutucusu 3">
            <a:extLst>
              <a:ext uri="{FF2B5EF4-FFF2-40B4-BE49-F238E27FC236}">
                <a16:creationId xmlns:a16="http://schemas.microsoft.com/office/drawing/2014/main" id="{26CD30E7-96D9-4B09-ACB1-329287E9797F}"/>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D0EC218A-62D5-4BA0-B151-F329FEFAA5E8}"/>
              </a:ext>
            </a:extLst>
          </p:cNvPr>
          <p:cNvPicPr>
            <a:picLocks noChangeAspect="1"/>
          </p:cNvPicPr>
          <p:nvPr/>
        </p:nvPicPr>
        <p:blipFill>
          <a:blip r:embed="rId2"/>
          <a:stretch>
            <a:fillRect/>
          </a:stretch>
        </p:blipFill>
        <p:spPr>
          <a:xfrm>
            <a:off x="1743075" y="715447"/>
            <a:ext cx="8986838" cy="5262562"/>
          </a:xfrm>
          <a:prstGeom prst="rect">
            <a:avLst/>
          </a:prstGeom>
        </p:spPr>
      </p:pic>
    </p:spTree>
    <p:extLst>
      <p:ext uri="{BB962C8B-B14F-4D97-AF65-F5344CB8AC3E}">
        <p14:creationId xmlns:p14="http://schemas.microsoft.com/office/powerpoint/2010/main" val="3759747813"/>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95AB4-4C36-47EF-9E28-A563F6E70081}"/>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B8914CD5-17C3-4D95-AAF2-BDC588C8484A}"/>
              </a:ext>
            </a:extLst>
          </p:cNvPr>
          <p:cNvSpPr>
            <a:spLocks noGrp="1"/>
          </p:cNvSpPr>
          <p:nvPr>
            <p:ph type="sldNum" sz="quarter" idx="12"/>
          </p:nvPr>
        </p:nvSpPr>
        <p:spPr/>
        <p:txBody>
          <a:bodyPr/>
          <a:lstStyle/>
          <a:p>
            <a:pPr>
              <a:defRPr/>
            </a:pPr>
            <a:fld id="{501A4338-EBAE-ED40-8475-2E6AE1B9F2FD}" type="slidenum">
              <a:rPr lang="tr-TR" smtClean="0"/>
              <a:t>93</a:t>
            </a:fld>
            <a:endParaRPr lang="tr-TR"/>
          </a:p>
        </p:txBody>
      </p:sp>
      <p:sp>
        <p:nvSpPr>
          <p:cNvPr id="4" name="Metin Yer Tutucusu 3">
            <a:extLst>
              <a:ext uri="{FF2B5EF4-FFF2-40B4-BE49-F238E27FC236}">
                <a16:creationId xmlns:a16="http://schemas.microsoft.com/office/drawing/2014/main" id="{0DE2FCE5-F0A5-4B22-BD14-5A293C52A24C}"/>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C3E80C8A-13F0-4ADC-84D2-AD7785FC3590}"/>
              </a:ext>
            </a:extLst>
          </p:cNvPr>
          <p:cNvPicPr>
            <a:picLocks noChangeAspect="1"/>
          </p:cNvPicPr>
          <p:nvPr/>
        </p:nvPicPr>
        <p:blipFill>
          <a:blip r:embed="rId2"/>
          <a:stretch>
            <a:fillRect/>
          </a:stretch>
        </p:blipFill>
        <p:spPr>
          <a:xfrm>
            <a:off x="1771650" y="1050088"/>
            <a:ext cx="8301038" cy="4965800"/>
          </a:xfrm>
          <a:prstGeom prst="rect">
            <a:avLst/>
          </a:prstGeom>
        </p:spPr>
      </p:pic>
    </p:spTree>
    <p:extLst>
      <p:ext uri="{BB962C8B-B14F-4D97-AF65-F5344CB8AC3E}">
        <p14:creationId xmlns:p14="http://schemas.microsoft.com/office/powerpoint/2010/main" val="72419430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43293F7-B785-423F-B8D0-0C879F851060}"/>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B988D67B-E152-4D93-AE1C-FADB79397448}"/>
              </a:ext>
            </a:extLst>
          </p:cNvPr>
          <p:cNvSpPr>
            <a:spLocks noGrp="1"/>
          </p:cNvSpPr>
          <p:nvPr>
            <p:ph type="sldNum" sz="quarter" idx="12"/>
          </p:nvPr>
        </p:nvSpPr>
        <p:spPr/>
        <p:txBody>
          <a:bodyPr/>
          <a:lstStyle/>
          <a:p>
            <a:pPr>
              <a:defRPr/>
            </a:pPr>
            <a:fld id="{501A4338-EBAE-ED40-8475-2E6AE1B9F2FD}" type="slidenum">
              <a:rPr lang="tr-TR" smtClean="0"/>
              <a:t>94</a:t>
            </a:fld>
            <a:endParaRPr lang="tr-TR"/>
          </a:p>
        </p:txBody>
      </p:sp>
      <p:sp>
        <p:nvSpPr>
          <p:cNvPr id="4" name="Metin Yer Tutucusu 3">
            <a:extLst>
              <a:ext uri="{FF2B5EF4-FFF2-40B4-BE49-F238E27FC236}">
                <a16:creationId xmlns:a16="http://schemas.microsoft.com/office/drawing/2014/main" id="{726C2BCD-6ABA-42CF-879D-933860CC4E03}"/>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CFDDEC54-BC4D-419A-BFD0-9CB02C8D3BE0}"/>
              </a:ext>
            </a:extLst>
          </p:cNvPr>
          <p:cNvPicPr>
            <a:picLocks noChangeAspect="1"/>
          </p:cNvPicPr>
          <p:nvPr/>
        </p:nvPicPr>
        <p:blipFill>
          <a:blip r:embed="rId2"/>
          <a:stretch>
            <a:fillRect/>
          </a:stretch>
        </p:blipFill>
        <p:spPr>
          <a:xfrm>
            <a:off x="1957388" y="1190346"/>
            <a:ext cx="7986711" cy="4646314"/>
          </a:xfrm>
          <a:prstGeom prst="rect">
            <a:avLst/>
          </a:prstGeom>
        </p:spPr>
      </p:pic>
    </p:spTree>
    <p:extLst>
      <p:ext uri="{BB962C8B-B14F-4D97-AF65-F5344CB8AC3E}">
        <p14:creationId xmlns:p14="http://schemas.microsoft.com/office/powerpoint/2010/main" val="47965820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C5AB175-8EFD-4219-8BE6-9537536EF2DA}"/>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3E526936-A6D6-4698-A799-4A119ED93A2B}"/>
              </a:ext>
            </a:extLst>
          </p:cNvPr>
          <p:cNvSpPr>
            <a:spLocks noGrp="1"/>
          </p:cNvSpPr>
          <p:nvPr>
            <p:ph type="sldNum" sz="quarter" idx="12"/>
          </p:nvPr>
        </p:nvSpPr>
        <p:spPr/>
        <p:txBody>
          <a:bodyPr/>
          <a:lstStyle/>
          <a:p>
            <a:pPr>
              <a:defRPr/>
            </a:pPr>
            <a:fld id="{501A4338-EBAE-ED40-8475-2E6AE1B9F2FD}" type="slidenum">
              <a:rPr lang="tr-TR" smtClean="0"/>
              <a:t>95</a:t>
            </a:fld>
            <a:endParaRPr lang="tr-TR"/>
          </a:p>
        </p:txBody>
      </p:sp>
      <p:sp>
        <p:nvSpPr>
          <p:cNvPr id="4" name="Metin Yer Tutucusu 3">
            <a:extLst>
              <a:ext uri="{FF2B5EF4-FFF2-40B4-BE49-F238E27FC236}">
                <a16:creationId xmlns:a16="http://schemas.microsoft.com/office/drawing/2014/main" id="{5A78B93B-0F15-4C51-930C-DB47166F480F}"/>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9E127822-EB9E-4BCC-82E6-311B33EFD23E}"/>
              </a:ext>
            </a:extLst>
          </p:cNvPr>
          <p:cNvPicPr>
            <a:picLocks noChangeAspect="1"/>
          </p:cNvPicPr>
          <p:nvPr/>
        </p:nvPicPr>
        <p:blipFill>
          <a:blip r:embed="rId2"/>
          <a:stretch>
            <a:fillRect/>
          </a:stretch>
        </p:blipFill>
        <p:spPr>
          <a:xfrm>
            <a:off x="1828800" y="955020"/>
            <a:ext cx="8258175" cy="5119189"/>
          </a:xfrm>
          <a:prstGeom prst="rect">
            <a:avLst/>
          </a:prstGeom>
        </p:spPr>
      </p:pic>
    </p:spTree>
    <p:extLst>
      <p:ext uri="{BB962C8B-B14F-4D97-AF65-F5344CB8AC3E}">
        <p14:creationId xmlns:p14="http://schemas.microsoft.com/office/powerpoint/2010/main" val="357504557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187991B-2CE9-4F71-A297-1893D705B1C3}"/>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90BE8D50-3633-4092-8F12-4E7D0D1658F7}"/>
              </a:ext>
            </a:extLst>
          </p:cNvPr>
          <p:cNvSpPr>
            <a:spLocks noGrp="1"/>
          </p:cNvSpPr>
          <p:nvPr>
            <p:ph type="sldNum" sz="quarter" idx="12"/>
          </p:nvPr>
        </p:nvSpPr>
        <p:spPr/>
        <p:txBody>
          <a:bodyPr/>
          <a:lstStyle/>
          <a:p>
            <a:pPr>
              <a:defRPr/>
            </a:pPr>
            <a:fld id="{501A4338-EBAE-ED40-8475-2E6AE1B9F2FD}" type="slidenum">
              <a:rPr lang="tr-TR" smtClean="0"/>
              <a:t>96</a:t>
            </a:fld>
            <a:endParaRPr lang="tr-TR"/>
          </a:p>
        </p:txBody>
      </p:sp>
      <p:sp>
        <p:nvSpPr>
          <p:cNvPr id="4" name="Metin Yer Tutucusu 3">
            <a:extLst>
              <a:ext uri="{FF2B5EF4-FFF2-40B4-BE49-F238E27FC236}">
                <a16:creationId xmlns:a16="http://schemas.microsoft.com/office/drawing/2014/main" id="{1C2B1024-6676-49D9-BAE4-E0D5C2FF7B9E}"/>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CD59888E-8B11-4BEC-9335-C18E53B35484}"/>
              </a:ext>
            </a:extLst>
          </p:cNvPr>
          <p:cNvPicPr>
            <a:picLocks noChangeAspect="1"/>
          </p:cNvPicPr>
          <p:nvPr/>
        </p:nvPicPr>
        <p:blipFill>
          <a:blip r:embed="rId2"/>
          <a:stretch>
            <a:fillRect/>
          </a:stretch>
        </p:blipFill>
        <p:spPr>
          <a:xfrm>
            <a:off x="1814513" y="1068959"/>
            <a:ext cx="8301037" cy="4873873"/>
          </a:xfrm>
          <a:prstGeom prst="rect">
            <a:avLst/>
          </a:prstGeom>
        </p:spPr>
      </p:pic>
    </p:spTree>
    <p:extLst>
      <p:ext uri="{BB962C8B-B14F-4D97-AF65-F5344CB8AC3E}">
        <p14:creationId xmlns:p14="http://schemas.microsoft.com/office/powerpoint/2010/main" val="277839079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C03CD86-4020-461E-91A2-D037200F8FC6}"/>
              </a:ext>
            </a:extLst>
          </p:cNvPr>
          <p:cNvSpPr>
            <a:spLocks noGrp="1"/>
          </p:cNvSpPr>
          <p:nvPr>
            <p:ph type="title"/>
          </p:nvPr>
        </p:nvSpPr>
        <p:spPr/>
        <p:txBody>
          <a:bodyPr/>
          <a:lstStyle/>
          <a:p>
            <a:endParaRPr lang="tr-TR"/>
          </a:p>
        </p:txBody>
      </p:sp>
      <p:sp>
        <p:nvSpPr>
          <p:cNvPr id="3" name="Slayt Numarası Yer Tutucusu 2">
            <a:extLst>
              <a:ext uri="{FF2B5EF4-FFF2-40B4-BE49-F238E27FC236}">
                <a16:creationId xmlns:a16="http://schemas.microsoft.com/office/drawing/2014/main" id="{97560392-2703-4858-B992-B89E429D1299}"/>
              </a:ext>
            </a:extLst>
          </p:cNvPr>
          <p:cNvSpPr>
            <a:spLocks noGrp="1"/>
          </p:cNvSpPr>
          <p:nvPr>
            <p:ph type="sldNum" sz="quarter" idx="12"/>
          </p:nvPr>
        </p:nvSpPr>
        <p:spPr/>
        <p:txBody>
          <a:bodyPr/>
          <a:lstStyle/>
          <a:p>
            <a:pPr>
              <a:defRPr/>
            </a:pPr>
            <a:fld id="{501A4338-EBAE-ED40-8475-2E6AE1B9F2FD}" type="slidenum">
              <a:rPr lang="tr-TR" smtClean="0"/>
              <a:t>97</a:t>
            </a:fld>
            <a:endParaRPr lang="tr-TR"/>
          </a:p>
        </p:txBody>
      </p:sp>
      <p:sp>
        <p:nvSpPr>
          <p:cNvPr id="4" name="Metin Yer Tutucusu 3">
            <a:extLst>
              <a:ext uri="{FF2B5EF4-FFF2-40B4-BE49-F238E27FC236}">
                <a16:creationId xmlns:a16="http://schemas.microsoft.com/office/drawing/2014/main" id="{86E01252-0ABF-444A-A0F9-A417D42237B4}"/>
              </a:ext>
            </a:extLst>
          </p:cNvPr>
          <p:cNvSpPr>
            <a:spLocks noGrp="1"/>
          </p:cNvSpPr>
          <p:nvPr>
            <p:ph type="body" sz="half" idx="2"/>
          </p:nvPr>
        </p:nvSpPr>
        <p:spPr/>
        <p:txBody>
          <a:bodyPr/>
          <a:lstStyle/>
          <a:p>
            <a:endParaRPr lang="tr-TR" dirty="0"/>
          </a:p>
        </p:txBody>
      </p:sp>
      <p:pic>
        <p:nvPicPr>
          <p:cNvPr id="6" name="Resim 5">
            <a:extLst>
              <a:ext uri="{FF2B5EF4-FFF2-40B4-BE49-F238E27FC236}">
                <a16:creationId xmlns:a16="http://schemas.microsoft.com/office/drawing/2014/main" id="{10D8C6E7-B879-4F2F-8CA1-F786780DADB2}"/>
              </a:ext>
            </a:extLst>
          </p:cNvPr>
          <p:cNvPicPr>
            <a:picLocks noChangeAspect="1"/>
          </p:cNvPicPr>
          <p:nvPr/>
        </p:nvPicPr>
        <p:blipFill>
          <a:blip r:embed="rId2"/>
          <a:stretch>
            <a:fillRect/>
          </a:stretch>
        </p:blipFill>
        <p:spPr>
          <a:xfrm>
            <a:off x="1714500" y="980302"/>
            <a:ext cx="8801100" cy="4876286"/>
          </a:xfrm>
          <a:prstGeom prst="rect">
            <a:avLst/>
          </a:prstGeom>
        </p:spPr>
      </p:pic>
    </p:spTree>
    <p:extLst>
      <p:ext uri="{BB962C8B-B14F-4D97-AF65-F5344CB8AC3E}">
        <p14:creationId xmlns:p14="http://schemas.microsoft.com/office/powerpoint/2010/main" val="193231815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CCF105C-0E37-47A6-B862-BC699492B742}"/>
              </a:ext>
            </a:extLst>
          </p:cNvPr>
          <p:cNvSpPr>
            <a:spLocks noGrp="1"/>
          </p:cNvSpPr>
          <p:nvPr>
            <p:ph type="title"/>
          </p:nvPr>
        </p:nvSpPr>
        <p:spPr/>
        <p:txBody>
          <a:bodyPr/>
          <a:lstStyle/>
          <a:p>
            <a:pPr algn="ctr"/>
            <a:r>
              <a:rPr lang="tr-TR" dirty="0">
                <a:solidFill>
                  <a:srgbClr val="0070C0"/>
                </a:solidFill>
                <a:latin typeface="Comic Sans MS" panose="030F0702030302020204" pitchFamily="66" charset="0"/>
              </a:rPr>
              <a:t>DİKKATİNİZ İÇİN TEŞEKKÜRLER</a:t>
            </a:r>
          </a:p>
        </p:txBody>
      </p:sp>
      <p:sp>
        <p:nvSpPr>
          <p:cNvPr id="3" name="Slayt Numarası Yer Tutucusu 2">
            <a:extLst>
              <a:ext uri="{FF2B5EF4-FFF2-40B4-BE49-F238E27FC236}">
                <a16:creationId xmlns:a16="http://schemas.microsoft.com/office/drawing/2014/main" id="{4AFB31C2-65EC-4730-9D3B-AEE8E051BEDE}"/>
              </a:ext>
            </a:extLst>
          </p:cNvPr>
          <p:cNvSpPr>
            <a:spLocks noGrp="1"/>
          </p:cNvSpPr>
          <p:nvPr>
            <p:ph type="sldNum" sz="quarter" idx="12"/>
          </p:nvPr>
        </p:nvSpPr>
        <p:spPr/>
        <p:txBody>
          <a:bodyPr/>
          <a:lstStyle/>
          <a:p>
            <a:pPr>
              <a:defRPr/>
            </a:pPr>
            <a:fld id="{501A4338-EBAE-ED40-8475-2E6AE1B9F2FD}" type="slidenum">
              <a:rPr lang="tr-TR" smtClean="0"/>
              <a:t>98</a:t>
            </a:fld>
            <a:endParaRPr lang="tr-TR"/>
          </a:p>
        </p:txBody>
      </p:sp>
      <p:sp>
        <p:nvSpPr>
          <p:cNvPr id="4" name="Metin Yer Tutucusu 3">
            <a:extLst>
              <a:ext uri="{FF2B5EF4-FFF2-40B4-BE49-F238E27FC236}">
                <a16:creationId xmlns:a16="http://schemas.microsoft.com/office/drawing/2014/main" id="{0E849EEE-0DA5-4F08-80EA-F8A37B0261E0}"/>
              </a:ext>
            </a:extLst>
          </p:cNvPr>
          <p:cNvSpPr>
            <a:spLocks noGrp="1"/>
          </p:cNvSpPr>
          <p:nvPr>
            <p:ph type="body" sz="half" idx="2"/>
          </p:nvPr>
        </p:nvSpPr>
        <p:spPr/>
        <p:txBody>
          <a:bodyPr>
            <a:normAutofit/>
          </a:bodyPr>
          <a:lstStyle/>
          <a:p>
            <a:pPr algn="ctr"/>
            <a:r>
              <a:rPr lang="tr-TR" sz="32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s</a:t>
            </a:r>
            <a:r>
              <a:rPr lang="tr-TR" sz="3200" b="1" u="none" strike="noStrike"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elma.tosun@yahoo.com</a:t>
            </a:r>
            <a:endParaRPr lang="tr-TR" sz="32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gn="ctr"/>
            <a:r>
              <a:rPr lang="tr-TR" sz="4400" b="1" dirty="0">
                <a:solidFill>
                  <a:srgbClr val="0070C0"/>
                </a:solidFill>
              </a:rPr>
              <a:t>0 532 5120140</a:t>
            </a:r>
          </a:p>
        </p:txBody>
      </p:sp>
      <p:pic>
        <p:nvPicPr>
          <p:cNvPr id="5" name="Resim 4">
            <a:extLst>
              <a:ext uri="{FF2B5EF4-FFF2-40B4-BE49-F238E27FC236}">
                <a16:creationId xmlns:a16="http://schemas.microsoft.com/office/drawing/2014/main" id="{65A5B12E-DED1-473A-906F-E355A673FDA5}"/>
              </a:ext>
            </a:extLst>
          </p:cNvPr>
          <p:cNvPicPr>
            <a:picLocks noChangeAspect="1"/>
          </p:cNvPicPr>
          <p:nvPr/>
        </p:nvPicPr>
        <p:blipFill>
          <a:blip r:embed="rId2"/>
          <a:stretch>
            <a:fillRect/>
          </a:stretch>
        </p:blipFill>
        <p:spPr>
          <a:xfrm>
            <a:off x="6591939" y="3267383"/>
            <a:ext cx="5510414" cy="3584313"/>
          </a:xfrm>
          <a:prstGeom prst="rect">
            <a:avLst/>
          </a:prstGeom>
        </p:spPr>
      </p:pic>
    </p:spTree>
    <p:extLst>
      <p:ext uri="{BB962C8B-B14F-4D97-AF65-F5344CB8AC3E}">
        <p14:creationId xmlns:p14="http://schemas.microsoft.com/office/powerpoint/2010/main" val="1994930347"/>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292</TotalTime>
  <Words>5229</Words>
  <Application>Microsoft Office PowerPoint</Application>
  <DocSecurity>0</DocSecurity>
  <PresentationFormat>Geniş ekran</PresentationFormat>
  <Paragraphs>561</Paragraphs>
  <Slides>98</Slides>
  <Notes>1</Notes>
  <HiddenSlides>0</HiddenSlides>
  <MMClips>0</MMClips>
  <ScaleCrop>false</ScaleCrop>
  <HeadingPairs>
    <vt:vector size="6" baseType="variant">
      <vt:variant>
        <vt:lpstr>Kullanılan Yazı Tipleri</vt:lpstr>
      </vt:variant>
      <vt:variant>
        <vt:i4>7</vt:i4>
      </vt:variant>
      <vt:variant>
        <vt:lpstr>Tema</vt:lpstr>
      </vt:variant>
      <vt:variant>
        <vt:i4>1</vt:i4>
      </vt:variant>
      <vt:variant>
        <vt:lpstr>Slayt Başlıkları</vt:lpstr>
      </vt:variant>
      <vt:variant>
        <vt:i4>98</vt:i4>
      </vt:variant>
    </vt:vector>
  </HeadingPairs>
  <TitlesOfParts>
    <vt:vector size="106" baseType="lpstr">
      <vt:lpstr>Arial</vt:lpstr>
      <vt:lpstr>Calibri</vt:lpstr>
      <vt:lpstr>Calibri Light</vt:lpstr>
      <vt:lpstr>Comic Sans MS</vt:lpstr>
      <vt:lpstr>Times New Roman</vt:lpstr>
      <vt:lpstr>Wingdings</vt:lpstr>
      <vt:lpstr>Wingdings 3</vt:lpstr>
      <vt:lpstr>Office Teması</vt:lpstr>
      <vt:lpstr>Erişkin Bağışıklama ve Risk Grubu Aşılanması</vt:lpstr>
      <vt:lpstr>Öğrenim Hedefleri</vt:lpstr>
      <vt:lpstr>Erişkin Bağışıklama Hizmetleri</vt:lpstr>
      <vt:lpstr>Sağlıklı Yetişkinler için Aşılama</vt:lpstr>
      <vt:lpstr>65 Yaş ve Üzeri Bireylerin Aşılaması</vt:lpstr>
      <vt:lpstr>65 Yaş ve Üzeri Kişilerin Aşılaması</vt:lpstr>
      <vt:lpstr>Gebelik Dönemi Aşılaması</vt:lpstr>
      <vt:lpstr>Gebelik Dönemi Td/Tdab Aşılaması</vt:lpstr>
      <vt:lpstr>Gebelik Dönemi Td/Tdab Aşılama Şeması</vt:lpstr>
      <vt:lpstr>Gebelik Dönemi İnfluenza Aşılaması</vt:lpstr>
      <vt:lpstr>Gebe Kadınların Aşılanması </vt:lpstr>
      <vt:lpstr>Gebe Kadınların Aşılanması</vt:lpstr>
      <vt:lpstr>Emzirme ve Aşılama</vt:lpstr>
      <vt:lpstr>Vaka 1</vt:lpstr>
      <vt:lpstr>Vaka 2</vt:lpstr>
      <vt:lpstr>Risk Gruplarında Bağışıklama</vt:lpstr>
      <vt:lpstr> 13 Bileşenli Konjuge Pnömokok Aşısı (KPA13) ve Polisakkarit Pnömokok (PPA23) Aşısı Uygulanması Önerilen Risk Grupları</vt:lpstr>
      <vt:lpstr>Vaka 3</vt:lpstr>
      <vt:lpstr>Vaka 3</vt:lpstr>
      <vt:lpstr>  İnaktif İnfluenza Aşısı Uygulanması Önerilen Risk Grupları  </vt:lpstr>
      <vt:lpstr>Hepatit B Aşısı Uygulanması Önerilen Risk Grupları Risk Grupları I</vt:lpstr>
      <vt:lpstr>Hepatit B Aşısı Uygulanması Önerilen Risk Grupları II</vt:lpstr>
      <vt:lpstr>Hepatit B Aşısı</vt:lpstr>
      <vt:lpstr>Hepatit A Aşısı Uygulanması Önerilen Risk Grupları</vt:lpstr>
      <vt:lpstr>Hib Aşısı Uygulanması Önerilen Risk Grupları</vt:lpstr>
      <vt:lpstr>Kızamık-Kızamıkçık-Kabakulak Aşısı Uygulanması Önerilen Risk Grupları                   (immünsüpresyon durumlarına bakılarak !!)</vt:lpstr>
      <vt:lpstr> Suçiçeği Aşısı Uygulanması Önerilen Risk Grupları   </vt:lpstr>
      <vt:lpstr> İnaktif Polio Aşısı Uygulanması Önerilen Risk Grupları   </vt:lpstr>
      <vt:lpstr>Meningokok Aşısı Uygulanması Önerilen Risk Grupları</vt:lpstr>
      <vt:lpstr>TEŞEKKÜRLER</vt:lpstr>
      <vt:lpstr>PowerPoint Sunusu</vt:lpstr>
      <vt:lpstr>PowerPoint Sunusu</vt:lpstr>
      <vt:lpstr>PowerPoint Sunusu</vt:lpstr>
      <vt:lpstr>PowerPoint Sunusu</vt:lpstr>
      <vt:lpstr>PowerPoint Sunusu</vt:lpstr>
      <vt:lpstr>PowerPoint Sunusu</vt:lpstr>
      <vt:lpstr> </vt:lpstr>
      <vt:lpstr>PowerPoint Sunusu</vt:lpstr>
      <vt:lpstr>PowerPoint Sunusu</vt:lpstr>
      <vt:lpstr>Dünyadaki ve ülkemizdeki viral hepatit hastalarının sadece %5-10’u hastalığının farkında  </vt:lpstr>
      <vt:lpstr>HBV aşılaması  öncesi test yapalım mı ? Hangi testleri yapalım ? </vt:lpstr>
      <vt:lpstr>«Çalışmaya 11 ilden (İzmir, Kütahya, İstanbul, Edirne, Konya, Rize, Ankara, Hatay, Trabzon, Mersin ve Gaziantep) katılım sağlanmış olup, 21-76 yaş arası (ort 38±10)937 annenin ve bu annelerden doğan yaşları 1-68 arası, 922’si (%48) kız, toplam 1924 çocuğun verileri dahil edilmiştir»</vt:lpstr>
      <vt:lpstr>PowerPoint Sunusu</vt:lpstr>
      <vt:lpstr>PowerPoint Sunusu</vt:lpstr>
      <vt:lpstr>PowerPoint Sunusu</vt:lpstr>
      <vt:lpstr> Bir kişide hepatit B, hepatit C  pozitifliği  olduğu çoğunlukla tesadüfen anlaşılır: </vt:lpstr>
      <vt:lpstr>HBV</vt:lpstr>
      <vt:lpstr>PowerPoint Sunusu</vt:lpstr>
      <vt:lpstr>PowerPoint Sunusu</vt:lpstr>
      <vt:lpstr>PowerPoint Sunusu</vt:lpstr>
      <vt:lpstr>Önceden aşılanmış bir bireyde  yapılan tetkikte antiHBs ≤ 10 IU/mL olarak saptanırsa; </vt:lpstr>
      <vt:lpstr>Sağlık çalışanında antiHBs 10 ünite mi 100 ünite mi olmalı ? </vt:lpstr>
      <vt:lpstr>HCV Bulaş Yolu</vt:lpstr>
      <vt:lpstr>PowerPoint Sunusu</vt:lpstr>
      <vt:lpstr>PowerPoint Sunusu</vt:lpstr>
      <vt:lpstr>PowerPoint Sunusu</vt:lpstr>
      <vt:lpstr> Kimlerden HBV tetkiki istemeliyim </vt:lpstr>
      <vt:lpstr>PowerPoint Sunusu</vt:lpstr>
      <vt:lpstr>PowerPoint Sunusu</vt:lpstr>
      <vt:lpstr>PowerPoint Sunusu</vt:lpstr>
      <vt:lpstr>PowerPoint Sunusu</vt:lpstr>
      <vt:lpstr>PowerPoint Sunusu</vt:lpstr>
      <vt:lpstr>Hepatit A aşılaması öncesi yapılması önerilen tetkik:</vt:lpstr>
      <vt:lpstr>PowerPoint Sunusu</vt:lpstr>
      <vt:lpstr>Kızamık-Kızamıkçık-Kabakulak(KKK) aşılaması öncesi yapılabilecek tetkikler:</vt:lpstr>
      <vt:lpstr>Kızamık-Kızamıkçık-Kabakulak(KKK) aşılaması öncesi yapılabilecek tetkikler:</vt:lpstr>
      <vt:lpstr>PowerPoint Sunusu</vt:lpstr>
      <vt:lpstr>PowerPoint Sunusu</vt:lpstr>
      <vt:lpstr>PowerPoint Sunusu</vt:lpstr>
      <vt:lpstr>KUDUZA KARŞI BAĞIŞIKLAMA</vt:lpstr>
      <vt:lpstr>Bu yemlere temas edenler kuduz için aşılanmalı !</vt:lpstr>
      <vt:lpstr>YAŞLILARDA BAĞIŞIKLAMA</vt:lpstr>
      <vt:lpstr>Yaşlılıkta immün sistem değişiklikleri </vt:lpstr>
      <vt:lpstr>Yaşlılık döneminde önerilen aşılar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RSV aşısı</vt:lpstr>
      <vt:lpstr>PowerPoint Sunusu</vt:lpstr>
      <vt:lpstr>PowerPoint Sunusu</vt:lpstr>
      <vt:lpstr>PowerPoint Sunusu</vt:lpstr>
      <vt:lpstr>PowerPoint Sunusu</vt:lpstr>
      <vt:lpstr>PowerPoint Sunusu</vt:lpstr>
      <vt:lpstr>PowerPoint Sunusu</vt:lpstr>
      <vt:lpstr>PowerPoint Sunusu</vt:lpstr>
      <vt:lpstr>PowerPoint Sunusu</vt:lpstr>
      <vt:lpstr>DİKKATİNİZ İÇİN TEŞEKKÜRLER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subject/>
  <dc:creator>Microsoft Office User</dc:creator>
  <cp:keywords/>
  <dc:description/>
  <cp:lastModifiedBy>Selma TOSUN</cp:lastModifiedBy>
  <cp:revision>170</cp:revision>
  <dcterms:created xsi:type="dcterms:W3CDTF">2024-10-03T07:27:44Z</dcterms:created>
  <dcterms:modified xsi:type="dcterms:W3CDTF">2025-10-29T21:29:55Z</dcterms:modified>
  <cp:category/>
  <dc:identifier/>
  <cp:contentStatus/>
  <dc:language/>
  <cp:version/>
</cp:coreProperties>
</file>