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1" r:id="rId2"/>
  </p:sldMasterIdLst>
  <p:notesMasterIdLst>
    <p:notesMasterId r:id="rId48"/>
  </p:notesMasterIdLst>
  <p:sldIdLst>
    <p:sldId id="271" r:id="rId3"/>
    <p:sldId id="304" r:id="rId4"/>
    <p:sldId id="272" r:id="rId5"/>
    <p:sldId id="305" r:id="rId6"/>
    <p:sldId id="323" r:id="rId7"/>
    <p:sldId id="280" r:id="rId8"/>
    <p:sldId id="279" r:id="rId9"/>
    <p:sldId id="307" r:id="rId10"/>
    <p:sldId id="274" r:id="rId11"/>
    <p:sldId id="275" r:id="rId12"/>
    <p:sldId id="287" r:id="rId13"/>
    <p:sldId id="283" r:id="rId14"/>
    <p:sldId id="308" r:id="rId15"/>
    <p:sldId id="277" r:id="rId16"/>
    <p:sldId id="278" r:id="rId17"/>
    <p:sldId id="284" r:id="rId18"/>
    <p:sldId id="290" r:id="rId19"/>
    <p:sldId id="292" r:id="rId20"/>
    <p:sldId id="289" r:id="rId21"/>
    <p:sldId id="312" r:id="rId22"/>
    <p:sldId id="291" r:id="rId23"/>
    <p:sldId id="293" r:id="rId24"/>
    <p:sldId id="294" r:id="rId25"/>
    <p:sldId id="295" r:id="rId26"/>
    <p:sldId id="297" r:id="rId27"/>
    <p:sldId id="298" r:id="rId28"/>
    <p:sldId id="296" r:id="rId29"/>
    <p:sldId id="299" r:id="rId30"/>
    <p:sldId id="300" r:id="rId31"/>
    <p:sldId id="266" r:id="rId32"/>
    <p:sldId id="313" r:id="rId33"/>
    <p:sldId id="324" r:id="rId34"/>
    <p:sldId id="325" r:id="rId35"/>
    <p:sldId id="326" r:id="rId36"/>
    <p:sldId id="327" r:id="rId37"/>
    <p:sldId id="328" r:id="rId38"/>
    <p:sldId id="329" r:id="rId39"/>
    <p:sldId id="321" r:id="rId40"/>
    <p:sldId id="315" r:id="rId41"/>
    <p:sldId id="316" r:id="rId42"/>
    <p:sldId id="318" r:id="rId43"/>
    <p:sldId id="310" r:id="rId44"/>
    <p:sldId id="317" r:id="rId45"/>
    <p:sldId id="320" r:id="rId46"/>
    <p:sldId id="330" r:id="rId47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DA1E01"/>
    <a:srgbClr val="CE9985"/>
    <a:srgbClr val="6EBA5F"/>
    <a:srgbClr val="DD9F96"/>
    <a:srgbClr val="3C7170"/>
    <a:srgbClr val="5CA8A7"/>
    <a:srgbClr val="9CC5B9"/>
    <a:srgbClr val="DAA0B1"/>
    <a:srgbClr val="FFA085"/>
    <a:srgbClr val="FF9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8715"/>
    <p:restoredTop sz="95833"/>
  </p:normalViewPr>
  <p:slideViewPr>
    <p:cSldViewPr snapToGrid="0" snapToObjects="1">
      <p:cViewPr>
        <p:scale>
          <a:sx n="100" d="100"/>
          <a:sy n="100" d="100"/>
        </p:scale>
        <p:origin x="702" y="8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648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1A923B-FD62-F443-BD5D-722AF4C98EE7}" type="datetimeFigureOut">
              <a:rPr lang="tr-TR" smtClean="0"/>
              <a:pPr/>
              <a:t>27.03.2018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Ana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DD0868-203D-D642-9C14-B7F4E4B61A9C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9979692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DFCA11-3CBC-4C26-B85B-9AC56D5627BF}" type="slidenum">
              <a:rPr lang="tr-TR" smtClean="0"/>
              <a:pPr/>
              <a:t>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953259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1 Slayt Görüntüsü Yer Tutucusu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54275" name="2 Not Yer Tutucusu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tr-TR">
              <a:ea typeface="Geneva" charset="-94"/>
            </a:endParaRPr>
          </a:p>
        </p:txBody>
      </p:sp>
      <p:sp>
        <p:nvSpPr>
          <p:cNvPr id="54276" name="3 Slayt Numarası Yer Tutucusu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-94"/>
                <a:ea typeface="Geneva" charset="-94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-94"/>
                <a:ea typeface="Geneva" charset="-94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-94"/>
                <a:ea typeface="Geneva" charset="-94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-94"/>
                <a:ea typeface="Geneva" charset="-94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-94"/>
                <a:ea typeface="Geneva" charset="-9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  <a:ea typeface="Geneva" charset="-9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  <a:ea typeface="Geneva" charset="-9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  <a:ea typeface="Geneva" charset="-9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  <a:ea typeface="Geneva" charset="-94"/>
              </a:defRPr>
            </a:lvl9pPr>
          </a:lstStyle>
          <a:p>
            <a:pPr eaLnBrk="1" hangingPunct="1"/>
            <a:fld id="{9C005C58-CABE-7345-AEA0-84E371128FE1}" type="slidenum">
              <a:rPr lang="tr-TR" altLang="tr-TR">
                <a:latin typeface="Calibri" charset="-94"/>
              </a:rPr>
              <a:pPr eaLnBrk="1" hangingPunct="1"/>
              <a:t>17</a:t>
            </a:fld>
            <a:endParaRPr lang="tr-TR" altLang="tr-TR">
              <a:latin typeface="Calibri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19969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Slayt Görüntüsü Yer Tutucusu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58371" name="2 Not Yer Tutucusu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tr-TR">
              <a:ea typeface="Geneva" charset="-94"/>
            </a:endParaRPr>
          </a:p>
        </p:txBody>
      </p:sp>
      <p:sp>
        <p:nvSpPr>
          <p:cNvPr id="58372" name="3 Slayt Numarası Yer Tutucusu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-94"/>
                <a:ea typeface="Geneva" charset="-94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-94"/>
                <a:ea typeface="Geneva" charset="-94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-94"/>
                <a:ea typeface="Geneva" charset="-94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-94"/>
                <a:ea typeface="Geneva" charset="-94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-94"/>
                <a:ea typeface="Geneva" charset="-9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  <a:ea typeface="Geneva" charset="-9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  <a:ea typeface="Geneva" charset="-9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  <a:ea typeface="Geneva" charset="-9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  <a:ea typeface="Geneva" charset="-94"/>
              </a:defRPr>
            </a:lvl9pPr>
          </a:lstStyle>
          <a:p>
            <a:pPr eaLnBrk="1" hangingPunct="1"/>
            <a:fld id="{DC8AA694-27EB-E147-87F3-4D9BE96C622A}" type="slidenum">
              <a:rPr lang="tr-TR" altLang="tr-TR">
                <a:latin typeface="Calibri" charset="-94"/>
              </a:rPr>
              <a:pPr eaLnBrk="1" hangingPunct="1"/>
              <a:t>25</a:t>
            </a:fld>
            <a:endParaRPr lang="tr-TR" altLang="tr-TR">
              <a:latin typeface="Calibri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7359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20486D-4BBB-4E29-80CF-57A3010BE32E}" type="slidenum">
              <a:rPr lang="tr-TR" smtClean="0"/>
              <a:pPr/>
              <a:t>32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18628968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20486D-4BBB-4E29-80CF-57A3010BE32E}" type="slidenum">
              <a:rPr lang="tr-TR" smtClean="0"/>
              <a:pPr/>
              <a:t>33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2960241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1 Slayt Görüntüsü Yer Tutucusu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sp>
      <p:sp>
        <p:nvSpPr>
          <p:cNvPr id="129027" name="2 Not Yer Tutucusu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tr-TR" altLang="tr-TR"/>
          </a:p>
        </p:txBody>
      </p:sp>
      <p:sp>
        <p:nvSpPr>
          <p:cNvPr id="73732" name="3 Slayt Numarası Yer Tutucusu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18DE67F0-F8B5-4E23-A5E1-16AC9F12D8AF}" type="slidenum">
              <a:rPr lang="tr-TR" sz="1200">
                <a:solidFill>
                  <a:prstClr val="black"/>
                </a:solidFill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45</a:t>
            </a:fld>
            <a:endParaRPr lang="tr-TR" sz="1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659416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Konu Başlığı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EE2D6-6C9E-F740-84B8-937E85A268FB}" type="datetime1">
              <a:rPr lang="tr-TR" smtClean="0"/>
              <a:pPr/>
              <a:t>27.03.2018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DCECC-29DD-AB45-B11D-7CEB4915B0D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1107849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Ana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AA8CC-2D47-6945-BE7D-BBFBC03DCA3B}" type="datetime1">
              <a:rPr lang="tr-TR" smtClean="0"/>
              <a:pPr/>
              <a:t>27.03.2018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DCECC-29DD-AB45-B11D-7CEB4915B0D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1049575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Ana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DE88-56D0-CC46-862F-30E7B73AADD0}" type="datetime1">
              <a:rPr lang="tr-TR" smtClean="0"/>
              <a:pPr/>
              <a:t>27.03.2018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DCECC-29DD-AB45-B11D-7CEB4915B0D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553530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Ana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Ana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F4452-087B-8449-B078-5E123E429817}" type="datetime1">
              <a:rPr lang="tr-TR" smtClean="0"/>
              <a:pPr/>
              <a:t>27.03.2018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DCECC-29DD-AB45-B11D-7CEB4915B0D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2884757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Ana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Ana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Ana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Ana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F878D-D20B-5D45-9845-458D4B465B31}" type="datetime1">
              <a:rPr lang="tr-TR" smtClean="0"/>
              <a:pPr/>
              <a:t>27.03.2018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DCECC-29DD-AB45-B11D-7CEB4915B0D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1540717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58A4A-D37F-834B-BA95-2D704F88217B}" type="datetime1">
              <a:rPr lang="tr-TR" smtClean="0"/>
              <a:pPr/>
              <a:t>27.03.2018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DCECC-29DD-AB45-B11D-7CEB4915B0D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474685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886F8-82B2-2C43-9C58-60A1FDC87506}" type="datetime1">
              <a:rPr lang="tr-TR" smtClean="0"/>
              <a:pPr/>
              <a:t>27.03.2018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DCECC-29DD-AB45-B11D-7CEB4915B0D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1434668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Açıklama Yazı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Ana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Ana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72315-8151-3E43-8627-9F5F6B8D28AF}" type="datetime1">
              <a:rPr lang="tr-TR" smtClean="0"/>
              <a:pPr/>
              <a:t>27.03.2018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DCECC-29DD-AB45-B11D-7CEB4915B0D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1769872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çıklama Yazı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Ana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AC3E3-EFA7-234D-801D-9ED59BE66E10}" type="datetime1">
              <a:rPr lang="tr-TR" smtClean="0"/>
              <a:pPr/>
              <a:t>27.03.2018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DCECC-29DD-AB45-B11D-7CEB4915B0D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1450659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Ana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EA7A4-FB6F-334E-91A8-8C1A7183F2E7}" type="datetime1">
              <a:rPr lang="tr-TR" smtClean="0"/>
              <a:pPr/>
              <a:t>27.03.2018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DCECC-29DD-AB45-B11D-7CEB4915B0D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845884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Ana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804A2-D5B5-1E48-9B54-F158492FCFB0}" type="datetime1">
              <a:rPr lang="tr-TR" smtClean="0"/>
              <a:pPr/>
              <a:t>27.03.2018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DCECC-29DD-AB45-B11D-7CEB4915B0D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4408467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Başlık, Metin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1F284E-35E6-D14F-A442-C37E0017AE0F}" type="slidenum">
              <a:rPr lang="en-US" altLang="tr-TR"/>
              <a:pPr/>
              <a:t>‹#›</a:t>
            </a:fld>
            <a:endParaRPr lang="en-US" altLang="tr-TR"/>
          </a:p>
        </p:txBody>
      </p:sp>
    </p:spTree>
    <p:extLst>
      <p:ext uri="{BB962C8B-B14F-4D97-AF65-F5344CB8AC3E}">
        <p14:creationId xmlns:p14="http://schemas.microsoft.com/office/powerpoint/2010/main" xmlns="" val="19155722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9 Dikdörtgen"/>
          <p:cNvSpPr/>
          <p:nvPr/>
        </p:nvSpPr>
        <p:spPr bwMode="white">
          <a:xfrm>
            <a:off x="0" y="5970588"/>
            <a:ext cx="12192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10 Dikdörtgen"/>
          <p:cNvSpPr/>
          <p:nvPr/>
        </p:nvSpPr>
        <p:spPr>
          <a:xfrm>
            <a:off x="-12700" y="6053139"/>
            <a:ext cx="2999317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11 Dikdörtgen"/>
          <p:cNvSpPr/>
          <p:nvPr/>
        </p:nvSpPr>
        <p:spPr>
          <a:xfrm>
            <a:off x="3145368" y="6043614"/>
            <a:ext cx="9046633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7 Başlık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9" name="8 Alt Başlık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tr-TR" smtClean="0"/>
              <a:t>Asıl alt başlık stilini düzenlemek için tıklatın</a:t>
            </a:r>
            <a:endParaRPr lang="en-US"/>
          </a:p>
        </p:txBody>
      </p:sp>
      <p:sp>
        <p:nvSpPr>
          <p:cNvPr id="7" name="27 Veri Yer Tutucusu"/>
          <p:cNvSpPr>
            <a:spLocks noGrp="1"/>
          </p:cNvSpPr>
          <p:nvPr>
            <p:ph type="dt" sz="half" idx="10"/>
          </p:nvPr>
        </p:nvSpPr>
        <p:spPr>
          <a:xfrm>
            <a:off x="101600" y="6069013"/>
            <a:ext cx="2743200" cy="685800"/>
          </a:xfrm>
        </p:spPr>
        <p:txBody>
          <a:bodyPr>
            <a:noAutofit/>
          </a:bodyPr>
          <a:lstStyle>
            <a:lvl1pPr algn="ctr">
              <a:defRPr sz="20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8F1D3BB-0746-469C-B730-89A5E6CAAFD5}" type="datetimeFigureOut">
              <a:rPr lang="tr-TR"/>
              <a:pPr>
                <a:defRPr/>
              </a:pPr>
              <a:t>27.03.2018</a:t>
            </a:fld>
            <a:endParaRPr lang="tr-TR"/>
          </a:p>
        </p:txBody>
      </p:sp>
      <p:sp>
        <p:nvSpPr>
          <p:cNvPr id="10" name="16 Altbilgi Yer Tutucusu"/>
          <p:cNvSpPr>
            <a:spLocks noGrp="1"/>
          </p:cNvSpPr>
          <p:nvPr>
            <p:ph type="ftr" sz="quarter" idx="11"/>
          </p:nvPr>
        </p:nvSpPr>
        <p:spPr>
          <a:xfrm>
            <a:off x="2781300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tr-TR">
              <a:solidFill>
                <a:srgbClr val="EEECE1"/>
              </a:solidFill>
            </a:endParaRPr>
          </a:p>
        </p:txBody>
      </p:sp>
      <p:sp>
        <p:nvSpPr>
          <p:cNvPr id="11" name="28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41517913-51C5-4316-8CAC-FC643B74EBFD}" type="slidenum">
              <a:rPr lang="tr-TR">
                <a:solidFill>
                  <a:srgbClr val="EEECE1"/>
                </a:solidFill>
              </a:rPr>
              <a:pPr>
                <a:defRPr/>
              </a:pPr>
              <a:t>‹#›</a:t>
            </a:fld>
            <a:endParaRPr lang="tr-TR">
              <a:solidFill>
                <a:srgbClr val="EEECE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97155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8" name="7 İçerik Yer Tutucusu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1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437939-4E26-40FB-A8DF-21B26FF9AB94}" type="datetimeFigureOut">
              <a:rPr lang="tr-TR">
                <a:solidFill>
                  <a:srgbClr val="FFFFFF"/>
                </a:solidFill>
              </a:rPr>
              <a:pPr>
                <a:defRPr/>
              </a:pPr>
              <a:t>27.03.2018</a:t>
            </a:fld>
            <a:endParaRPr lang="tr-TR">
              <a:solidFill>
                <a:srgbClr val="FFFFFF"/>
              </a:solidFill>
            </a:endParaRPr>
          </a:p>
        </p:txBody>
      </p:sp>
      <p:sp>
        <p:nvSpPr>
          <p:cNvPr id="5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  <p:sp>
        <p:nvSpPr>
          <p:cNvPr id="6" name="2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E26D03-B5BD-490A-8FD1-D13E49D43751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10918160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bilgisi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9 Dikdörtgen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10 Dikdörtgen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11 Dikdörtgen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7" name="1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893BF-18B3-4648-BF46-29D03AAD59FD}" type="datetimeFigureOut">
              <a:rPr lang="tr-TR">
                <a:solidFill>
                  <a:srgbClr val="FFFFFF"/>
                </a:solidFill>
              </a:rPr>
              <a:pPr>
                <a:defRPr/>
              </a:pPr>
              <a:t>27.03.2018</a:t>
            </a:fld>
            <a:endParaRPr lang="tr-TR">
              <a:solidFill>
                <a:srgbClr val="FFFFFF"/>
              </a:solidFill>
            </a:endParaRPr>
          </a:p>
        </p:txBody>
      </p:sp>
      <p:sp>
        <p:nvSpPr>
          <p:cNvPr id="8" name="12 Slayt Numarası Yer Tutucusu"/>
          <p:cNvSpPr>
            <a:spLocks noGrp="1"/>
          </p:cNvSpPr>
          <p:nvPr>
            <p:ph type="sldNum" sz="quarter" idx="11"/>
          </p:nvPr>
        </p:nvSpPr>
        <p:spPr>
          <a:xfrm>
            <a:off x="0" y="1752601"/>
            <a:ext cx="1727200" cy="701675"/>
          </a:xfrm>
        </p:spPr>
        <p:txBody>
          <a:bodyPr>
            <a:noAutofit/>
          </a:bodyPr>
          <a:lstStyle>
            <a:lvl1pPr>
              <a:defRPr sz="24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551B4E1-FCEE-443E-8D74-8464EA2BE473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9" name="13 Altbilgi Yer Tutucusu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655971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11" name="10 İçerik Yer Tutucusu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13" name="12 İçerik Yer Tutucusu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16" name="15 Metin Yer Tutucusu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15" name="14 Metin Yer Tutucusu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7" name="9 Veri Yer Tutucusu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9719F37-05B4-4455-86B4-7A718DA8F929}" type="datetimeFigureOut">
              <a:rPr lang="tr-TR">
                <a:solidFill>
                  <a:srgbClr val="FFFFFF"/>
                </a:solidFill>
              </a:rPr>
              <a:pPr>
                <a:defRPr/>
              </a:pPr>
              <a:t>27.03.2018</a:t>
            </a:fld>
            <a:endParaRPr lang="tr-TR">
              <a:solidFill>
                <a:srgbClr val="FFFFFF"/>
              </a:solidFill>
            </a:endParaRPr>
          </a:p>
        </p:txBody>
      </p:sp>
      <p:sp>
        <p:nvSpPr>
          <p:cNvPr id="8" name="11 Slayt Numarası Yer Tutucusu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F91B1C9-9ABD-47C4-8B3A-EC4C755F146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9" name="13 Altbilgi Yer Tutucusu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55760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1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D97F7-FC85-48CC-9B65-469D665F703D}" type="datetimeFigureOut">
              <a:rPr lang="tr-TR">
                <a:solidFill>
                  <a:srgbClr val="FFFFFF"/>
                </a:solidFill>
              </a:rPr>
              <a:pPr>
                <a:defRPr/>
              </a:pPr>
              <a:t>27.03.2018</a:t>
            </a:fld>
            <a:endParaRPr lang="tr-TR">
              <a:solidFill>
                <a:srgbClr val="FFFFFF"/>
              </a:solidFill>
            </a:endParaRPr>
          </a:p>
        </p:txBody>
      </p:sp>
      <p:sp>
        <p:nvSpPr>
          <p:cNvPr id="4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  <p:sp>
        <p:nvSpPr>
          <p:cNvPr id="5" name="2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CC8C47-8E6D-4C25-A616-437A75224CDB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25094638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470517-789E-42E2-BDB1-AC434A7EA4E5}" type="datetimeFigureOut">
              <a:rPr lang="tr-TR">
                <a:solidFill>
                  <a:srgbClr val="FFFFFF"/>
                </a:solidFill>
              </a:rPr>
              <a:pPr>
                <a:defRPr/>
              </a:pPr>
              <a:t>27.03.2018</a:t>
            </a:fld>
            <a:endParaRPr lang="tr-TR">
              <a:solidFill>
                <a:srgbClr val="FFFFFF"/>
              </a:solidFill>
            </a:endParaRPr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0AAD46B-E6B0-443B-AFAC-9BF0CC02B98E}" type="slidenum">
              <a:rPr lang="tr-TR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84929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9" name="8 İçerik Yer Tutucusu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1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60EFD4-BE24-4476-8225-93AB2381ABB9}" type="datetimeFigureOut">
              <a:rPr lang="tr-TR">
                <a:solidFill>
                  <a:srgbClr val="FFFFFF"/>
                </a:solidFill>
              </a:rPr>
              <a:pPr>
                <a:defRPr/>
              </a:pPr>
              <a:t>27.03.2018</a:t>
            </a:fld>
            <a:endParaRPr lang="tr-TR">
              <a:solidFill>
                <a:srgbClr val="FFFFFF"/>
              </a:solidFill>
            </a:endParaRPr>
          </a:p>
        </p:txBody>
      </p:sp>
      <p:sp>
        <p:nvSpPr>
          <p:cNvPr id="6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  <p:sp>
        <p:nvSpPr>
          <p:cNvPr id="7" name="2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E2F28F-18EE-4FAC-89EA-FB312A0E2E38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36177852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9 Dikdörtgen"/>
          <p:cNvSpPr/>
          <p:nvPr/>
        </p:nvSpPr>
        <p:spPr bwMode="white">
          <a:xfrm>
            <a:off x="-12700" y="4572001"/>
            <a:ext cx="12192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10 Dikdörtgen"/>
          <p:cNvSpPr/>
          <p:nvPr/>
        </p:nvSpPr>
        <p:spPr>
          <a:xfrm>
            <a:off x="-12699" y="4664075"/>
            <a:ext cx="1951567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11 Dikdörtgen"/>
          <p:cNvSpPr/>
          <p:nvPr/>
        </p:nvSpPr>
        <p:spPr>
          <a:xfrm>
            <a:off x="2059517" y="4654550"/>
            <a:ext cx="10132483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14 Dikdörtgen"/>
          <p:cNvSpPr/>
          <p:nvPr/>
        </p:nvSpPr>
        <p:spPr bwMode="white">
          <a:xfrm>
            <a:off x="1930401" y="1"/>
            <a:ext cx="133351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tr-TR" noProof="0" smtClean="0"/>
              <a:t>Resim eklemek için simgeyi tıklatın</a:t>
            </a:r>
            <a:endParaRPr lang="en-US" noProof="0" dirty="0"/>
          </a:p>
        </p:txBody>
      </p:sp>
      <p:sp>
        <p:nvSpPr>
          <p:cNvPr id="9" name="11 Veri Yer Tutucusu"/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179ABF3-43C8-4CA3-9E22-26F6789C7C9F}" type="datetimeFigureOut">
              <a:rPr lang="tr-TR">
                <a:solidFill>
                  <a:srgbClr val="FFFFFF"/>
                </a:solidFill>
              </a:rPr>
              <a:pPr>
                <a:defRPr/>
              </a:pPr>
              <a:t>27.03.2018</a:t>
            </a:fld>
            <a:endParaRPr lang="tr-TR">
              <a:solidFill>
                <a:srgbClr val="FFFFFF"/>
              </a:solidFill>
            </a:endParaRPr>
          </a:p>
        </p:txBody>
      </p:sp>
      <p:sp>
        <p:nvSpPr>
          <p:cNvPr id="10" name="12 Slayt Numarası Yer Tutucusu"/>
          <p:cNvSpPr>
            <a:spLocks noGrp="1"/>
          </p:cNvSpPr>
          <p:nvPr>
            <p:ph type="sldNum" sz="quarter" idx="11"/>
          </p:nvPr>
        </p:nvSpPr>
        <p:spPr>
          <a:xfrm>
            <a:off x="0" y="4667251"/>
            <a:ext cx="1930400" cy="663575"/>
          </a:xfrm>
        </p:spPr>
        <p:txBody>
          <a:bodyPr rtlCol="0"/>
          <a:lstStyle>
            <a:lvl1pPr>
              <a:defRPr sz="2800" smtClean="0"/>
            </a:lvl1pPr>
          </a:lstStyle>
          <a:p>
            <a:pPr>
              <a:defRPr/>
            </a:pPr>
            <a:fld id="{63BED070-6CF4-4C95-A94A-739D50259211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11" name="13 Altbilgi Yer Tutucusu"/>
          <p:cNvSpPr>
            <a:spLocks noGrp="1"/>
          </p:cNvSpPr>
          <p:nvPr>
            <p:ph type="ftr" sz="quarter" idx="12"/>
          </p:nvPr>
        </p:nvSpPr>
        <p:spPr>
          <a:xfrm>
            <a:off x="2133600" y="6248401"/>
            <a:ext cx="609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58229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1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79C2F2-F98E-4CC7-B326-6DA9A874C2C5}" type="datetimeFigureOut">
              <a:rPr lang="tr-TR">
                <a:solidFill>
                  <a:srgbClr val="FFFFFF"/>
                </a:solidFill>
              </a:rPr>
              <a:pPr>
                <a:defRPr/>
              </a:pPr>
              <a:t>27.03.2018</a:t>
            </a:fld>
            <a:endParaRPr lang="tr-TR">
              <a:solidFill>
                <a:srgbClr val="FFFFFF"/>
              </a:solidFill>
            </a:endParaRPr>
          </a:p>
        </p:txBody>
      </p:sp>
      <p:sp>
        <p:nvSpPr>
          <p:cNvPr id="5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  <p:sp>
        <p:nvSpPr>
          <p:cNvPr id="6" name="2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5BEC67-3FFC-411F-98AA-6C840FF6831B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390540847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9 Dikdörtgen"/>
          <p:cNvSpPr/>
          <p:nvPr/>
        </p:nvSpPr>
        <p:spPr bwMode="white">
          <a:xfrm>
            <a:off x="8128001" y="0"/>
            <a:ext cx="427567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10 Dikdörtgen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11 Dikdörtgen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8737600" y="609601"/>
            <a:ext cx="2743200" cy="5516563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7" name="3 Veri Yer Tutucusu"/>
          <p:cNvSpPr>
            <a:spLocks noGrp="1"/>
          </p:cNvSpPr>
          <p:nvPr>
            <p:ph type="dt" sz="half" idx="10"/>
          </p:nvPr>
        </p:nvSpPr>
        <p:spPr>
          <a:xfrm>
            <a:off x="8737600" y="6248401"/>
            <a:ext cx="2946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5E0F83-0C22-4834-8A4B-48E1F0D4FA95}" type="datetimeFigureOut">
              <a:rPr lang="tr-TR">
                <a:solidFill>
                  <a:srgbClr val="FFFFFF"/>
                </a:solidFill>
              </a:rPr>
              <a:pPr>
                <a:defRPr/>
              </a:pPr>
              <a:t>27.03.2018</a:t>
            </a:fld>
            <a:endParaRPr lang="tr-TR">
              <a:solidFill>
                <a:srgbClr val="FFFFFF"/>
              </a:solidFill>
            </a:endParaRPr>
          </a:p>
        </p:txBody>
      </p:sp>
      <p:sp>
        <p:nvSpPr>
          <p:cNvPr id="8" name="4 Altbilgi Yer Tutucusu"/>
          <p:cNvSpPr>
            <a:spLocks noGrp="1"/>
          </p:cNvSpPr>
          <p:nvPr>
            <p:ph type="ftr" sz="quarter" idx="11"/>
          </p:nvPr>
        </p:nvSpPr>
        <p:spPr>
          <a:xfrm>
            <a:off x="609601" y="6248401"/>
            <a:ext cx="74316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  <p:sp>
        <p:nvSpPr>
          <p:cNvPr id="9" name="5 Slayt Numarası Yer Tutucusu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7"/>
            <a:ext cx="533400" cy="32596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7CB82E-361F-453B-84F6-745570CF8DF5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1151716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>
          <a:xfrm>
            <a:off x="8128000" y="6248401"/>
            <a:ext cx="3556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2D35FA-9DED-4009-870B-718D79AC6E34}" type="datetimeFigureOut">
              <a:rPr lang="tr-TR">
                <a:solidFill>
                  <a:srgbClr val="FFFFFF"/>
                </a:solidFill>
              </a:rPr>
              <a:pPr>
                <a:defRPr/>
              </a:pPr>
              <a:t>27.03.2018</a:t>
            </a:fld>
            <a:endParaRPr lang="tr-TR">
              <a:solidFill>
                <a:srgbClr val="FFFFFF"/>
              </a:solidFill>
            </a:endParaRPr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>
          <a:xfrm>
            <a:off x="812801" y="6248401"/>
            <a:ext cx="72284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>
          <a:xfrm>
            <a:off x="0" y="1271589"/>
            <a:ext cx="7112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F8CC65-F6CC-4160-A710-082577F2459E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364357118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Başlık, Metin ve 2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sz="half" idx="1"/>
          </p:nvPr>
        </p:nvSpPr>
        <p:spPr>
          <a:xfrm>
            <a:off x="817033" y="1600201"/>
            <a:ext cx="5334000" cy="4525963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quarter" idx="2"/>
          </p:nvPr>
        </p:nvSpPr>
        <p:spPr>
          <a:xfrm>
            <a:off x="6354233" y="1600200"/>
            <a:ext cx="5334000" cy="21859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İçerik Yer Tutucusu 4"/>
          <p:cNvSpPr>
            <a:spLocks noGrp="1"/>
          </p:cNvSpPr>
          <p:nvPr>
            <p:ph sz="quarter" idx="3"/>
          </p:nvPr>
        </p:nvSpPr>
        <p:spPr>
          <a:xfrm>
            <a:off x="6354233" y="3938589"/>
            <a:ext cx="5334000" cy="2187575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Veri Yer Tutucusu 5"/>
          <p:cNvSpPr>
            <a:spLocks noGrp="1"/>
          </p:cNvSpPr>
          <p:nvPr>
            <p:ph type="dt" sz="half" idx="10"/>
          </p:nvPr>
        </p:nvSpPr>
        <p:spPr>
          <a:xfrm>
            <a:off x="8128000" y="6248401"/>
            <a:ext cx="3556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2529AC-C7C4-4867-9BB8-BCD87A3A51EA}" type="datetimeFigureOut">
              <a:rPr lang="tr-TR">
                <a:solidFill>
                  <a:srgbClr val="FFFFFF"/>
                </a:solidFill>
              </a:rPr>
              <a:pPr>
                <a:defRPr/>
              </a:pPr>
              <a:t>27.03.2018</a:t>
            </a:fld>
            <a:endParaRPr lang="tr-TR">
              <a:solidFill>
                <a:srgbClr val="FFFFFF"/>
              </a:solidFill>
            </a:endParaRPr>
          </a:p>
        </p:txBody>
      </p:sp>
      <p:sp>
        <p:nvSpPr>
          <p:cNvPr id="7" name="Altbilgi Yer Tutucusu 6"/>
          <p:cNvSpPr>
            <a:spLocks noGrp="1"/>
          </p:cNvSpPr>
          <p:nvPr>
            <p:ph type="ftr" sz="quarter" idx="11"/>
          </p:nvPr>
        </p:nvSpPr>
        <p:spPr>
          <a:xfrm>
            <a:off x="812801" y="6248401"/>
            <a:ext cx="72284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  <p:sp>
        <p:nvSpPr>
          <p:cNvPr id="8" name="Slayt Numarası Yer Tutucusu 7"/>
          <p:cNvSpPr>
            <a:spLocks noGrp="1"/>
          </p:cNvSpPr>
          <p:nvPr>
            <p:ph type="sldNum" sz="quarter" idx="12"/>
          </p:nvPr>
        </p:nvSpPr>
        <p:spPr>
          <a:xfrm>
            <a:off x="0" y="1271589"/>
            <a:ext cx="7112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D20948-B5BE-4DC4-AE98-E6F9EF410EA7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100469498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/>
          </p:nvPr>
        </p:nvSpPr>
        <p:spPr>
          <a:xfrm>
            <a:off x="812801" y="228601"/>
            <a:ext cx="10875433" cy="5897563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>
          <a:xfrm>
            <a:off x="8128000" y="6248401"/>
            <a:ext cx="3556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D41FBE-B3ED-4DC7-B3B2-0F8FC9C685D9}" type="datetimeFigureOut">
              <a:rPr lang="tr-TR">
                <a:solidFill>
                  <a:srgbClr val="FFFFFF"/>
                </a:solidFill>
              </a:rPr>
              <a:pPr>
                <a:defRPr/>
              </a:pPr>
              <a:t>27.03.2018</a:t>
            </a:fld>
            <a:endParaRPr lang="tr-TR">
              <a:solidFill>
                <a:srgbClr val="FFFFFF"/>
              </a:solidFill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>
          <a:xfrm>
            <a:off x="812801" y="6248401"/>
            <a:ext cx="72284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>
          <a:xfrm>
            <a:off x="0" y="1271589"/>
            <a:ext cx="7112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7AF1C-8C2F-4B70-B224-424B6734DB68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76433588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>
          <a:xfrm>
            <a:off x="8128000" y="6248401"/>
            <a:ext cx="3556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F22FFD-374D-4548-8163-40F123BE921C}" type="datetimeFigureOut">
              <a:rPr lang="tr-TR">
                <a:solidFill>
                  <a:srgbClr val="FFFFFF"/>
                </a:solidFill>
              </a:rPr>
              <a:pPr>
                <a:defRPr/>
              </a:pPr>
              <a:t>27.03.2018</a:t>
            </a:fld>
            <a:endParaRPr lang="tr-TR">
              <a:solidFill>
                <a:srgbClr val="FFFFFF"/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>
          <a:xfrm>
            <a:off x="812801" y="6248401"/>
            <a:ext cx="72284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>
          <a:xfrm>
            <a:off x="0" y="1271589"/>
            <a:ext cx="7112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B8BF08-7F53-4B9D-9167-2EA9D74C2203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174140582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Başlık, Metin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sz="half" idx="1"/>
          </p:nvPr>
        </p:nvSpPr>
        <p:spPr>
          <a:xfrm>
            <a:off x="817033" y="1600201"/>
            <a:ext cx="5334000" cy="4525963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354233" y="1600201"/>
            <a:ext cx="5334000" cy="4525963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>
          <a:xfrm>
            <a:off x="8128000" y="6248401"/>
            <a:ext cx="3556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420BDD-BEED-4AEB-B64B-51412C8E417F}" type="datetimeFigureOut">
              <a:rPr lang="tr-TR">
                <a:solidFill>
                  <a:srgbClr val="FFFFFF"/>
                </a:solidFill>
              </a:rPr>
              <a:pPr>
                <a:defRPr/>
              </a:pPr>
              <a:t>27.03.2018</a:t>
            </a:fld>
            <a:endParaRPr lang="tr-TR">
              <a:solidFill>
                <a:srgbClr val="FFFFFF"/>
              </a:solidFill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>
          <a:xfrm>
            <a:off x="812801" y="6248401"/>
            <a:ext cx="72284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>
          <a:xfrm>
            <a:off x="0" y="1271589"/>
            <a:ext cx="7112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FBC168-BF75-4176-A598-8D6EB118D36E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2571535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Ana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ECCAC3-219A-7246-8D81-2C453A97D67F}" type="datetime1">
              <a:rPr lang="tr-TR" smtClean="0"/>
              <a:pPr/>
              <a:t>27.03.2018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DDCECC-29DD-AB45-B11D-7CEB4915B0D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773987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21 Başlık Yer Tutucusu"/>
          <p:cNvSpPr>
            <a:spLocks noGrp="1"/>
          </p:cNvSpPr>
          <p:nvPr>
            <p:ph type="title"/>
          </p:nvPr>
        </p:nvSpPr>
        <p:spPr bwMode="auto">
          <a:xfrm>
            <a:off x="812800" y="228600"/>
            <a:ext cx="10871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altLang="tr-TR" smtClean="0"/>
              <a:t>Asıl başlık stili için tıklatın</a:t>
            </a:r>
            <a:endParaRPr lang="en-US" altLang="tr-TR" smtClean="0"/>
          </a:p>
        </p:txBody>
      </p:sp>
      <p:sp>
        <p:nvSpPr>
          <p:cNvPr id="1027" name="12 Metin Yer Tutucusu"/>
          <p:cNvSpPr>
            <a:spLocks noGrp="1"/>
          </p:cNvSpPr>
          <p:nvPr>
            <p:ph type="body" idx="1"/>
          </p:nvPr>
        </p:nvSpPr>
        <p:spPr bwMode="auto">
          <a:xfrm>
            <a:off x="817033" y="1600201"/>
            <a:ext cx="108712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altLang="tr-TR" smtClean="0"/>
              <a:t>Asıl metin stillerini düzenlemek için tıklatın</a:t>
            </a:r>
          </a:p>
          <a:p>
            <a:pPr lvl="1"/>
            <a:r>
              <a:rPr lang="tr-TR" altLang="tr-TR" smtClean="0"/>
              <a:t>İkinci düzey</a:t>
            </a:r>
          </a:p>
          <a:p>
            <a:pPr lvl="2"/>
            <a:r>
              <a:rPr lang="tr-TR" altLang="tr-TR" smtClean="0"/>
              <a:t>Üçüncü düzey</a:t>
            </a:r>
          </a:p>
          <a:p>
            <a:pPr lvl="3"/>
            <a:r>
              <a:rPr lang="tr-TR" altLang="tr-TR" smtClean="0"/>
              <a:t>Dördüncü düzey</a:t>
            </a:r>
          </a:p>
          <a:p>
            <a:pPr lvl="4"/>
            <a:r>
              <a:rPr lang="tr-TR" altLang="tr-TR" smtClean="0"/>
              <a:t>Beşinci düzey</a:t>
            </a:r>
            <a:endParaRPr lang="en-US" altLang="tr-TR" smtClean="0"/>
          </a:p>
        </p:txBody>
      </p:sp>
      <p:sp>
        <p:nvSpPr>
          <p:cNvPr id="14" name="13 Veri Yer Tutucusu"/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D16823F7-9551-4D33-B3FC-B9BB64E86486}" type="datetimeFigureOut">
              <a:rPr lang="tr-TR">
                <a:solidFill>
                  <a:srgbClr val="FFFFFF"/>
                </a:solidFill>
              </a:rPr>
              <a:pPr>
                <a:defRPr/>
              </a:pPr>
              <a:t>27.03.2018</a:t>
            </a:fld>
            <a:endParaRPr lang="tr-TR">
              <a:solidFill>
                <a:srgbClr val="FFFFFF"/>
              </a:solidFill>
            </a:endParaRPr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3"/>
          </p:nvPr>
        </p:nvSpPr>
        <p:spPr>
          <a:xfrm>
            <a:off x="812801" y="6248401"/>
            <a:ext cx="7228417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  <p:sp>
        <p:nvSpPr>
          <p:cNvPr id="7" name="6 Dikdörtgen"/>
          <p:cNvSpPr/>
          <p:nvPr/>
        </p:nvSpPr>
        <p:spPr bwMode="white">
          <a:xfrm>
            <a:off x="0" y="1235075"/>
            <a:ext cx="12192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7 Dikdörtgen"/>
          <p:cNvSpPr/>
          <p:nvPr/>
        </p:nvSpPr>
        <p:spPr>
          <a:xfrm>
            <a:off x="0" y="1279525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8 Dikdörtgen"/>
          <p:cNvSpPr/>
          <p:nvPr/>
        </p:nvSpPr>
        <p:spPr>
          <a:xfrm>
            <a:off x="787400" y="1279525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3" name="22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0" y="1271589"/>
            <a:ext cx="7112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84CB5EAC-24DC-4B92-942C-1980A26FE41C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1395682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</p:sldLayoutIdLst>
  <p:txStyles>
    <p:titleStyle>
      <a:lvl1pPr algn="l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19088" indent="-319088" algn="l" rtl="0" fontAlgn="base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fontAlgn="base">
        <a:spcBef>
          <a:spcPts val="400"/>
        </a:spcBef>
        <a:spcAft>
          <a:spcPct val="0"/>
        </a:spcAft>
        <a:buClr>
          <a:srgbClr val="9BBB59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fontAlgn="base">
        <a:spcBef>
          <a:spcPts val="400"/>
        </a:spcBef>
        <a:spcAft>
          <a:spcPct val="0"/>
        </a:spcAft>
        <a:buClr>
          <a:srgbClr val="8064A2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.1trk.net/uploads/145378795868266.jpg" TargetMode="External"/><Relationship Id="rId2" Type="http://schemas.openxmlformats.org/officeDocument/2006/relationships/hyperlink" Target="http://www.google.com.tr/url?sa=i&amp;rct=j&amp;q=&amp;esrc=s&amp;source=images&amp;cd=&amp;cad=rja&amp;uact=8&amp;ved=0ahUKEwiImoPnn4DTAhVLwBQKHbevDLEQjRwIBw&amp;url=http://efsane1turk.net/index.php?page=Thread&amp;threadID=58226&amp;bvm=bv.151325232,d.d24&amp;psig=AFQjCNFwzAlNmK5ii70AP7Uq0tRvZuZglQ&amp;ust=1491032697999614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i55.tinypic.com/2ltlcb4.jpg" TargetMode="External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1782880" y="4965538"/>
            <a:ext cx="9106793" cy="1074829"/>
          </a:xfrm>
        </p:spPr>
        <p:txBody>
          <a:bodyPr>
            <a:normAutofit fontScale="90000"/>
          </a:bodyPr>
          <a:lstStyle/>
          <a:p>
            <a:r>
              <a:rPr lang="tr-TR" dirty="0" smtClean="0">
                <a:latin typeface="Comic Sans MS" pitchFamily="66" charset="0"/>
              </a:rPr>
              <a:t/>
            </a:r>
            <a:br>
              <a:rPr lang="tr-TR" dirty="0" smtClean="0">
                <a:latin typeface="Comic Sans MS" pitchFamily="66" charset="0"/>
              </a:rPr>
            </a:br>
            <a:r>
              <a:rPr lang="tr-TR" sz="4000" dirty="0" smtClean="0">
                <a:latin typeface="Comic Sans MS" pitchFamily="66" charset="0"/>
              </a:rPr>
              <a:t>ÇOCUKLUK ÇAĞI DİYABETİ </a:t>
            </a:r>
            <a:br>
              <a:rPr lang="tr-TR" sz="4000" dirty="0" smtClean="0">
                <a:latin typeface="Comic Sans MS" pitchFamily="66" charset="0"/>
              </a:rPr>
            </a:br>
            <a:r>
              <a:rPr lang="tr-TR" sz="4000" dirty="0" smtClean="0">
                <a:latin typeface="Comic Sans MS" pitchFamily="66" charset="0"/>
              </a:rPr>
              <a:t/>
            </a:r>
            <a:br>
              <a:rPr lang="tr-TR" sz="4000" dirty="0" smtClean="0">
                <a:latin typeface="Comic Sans MS" pitchFamily="66" charset="0"/>
              </a:rPr>
            </a:br>
            <a:r>
              <a:rPr lang="tr-TR" sz="3600" dirty="0" smtClean="0">
                <a:latin typeface="Comic Sans MS" pitchFamily="66" charset="0"/>
              </a:rPr>
              <a:t>ÖĞRETMEN SUNUMU</a:t>
            </a:r>
            <a:endParaRPr lang="tr-TR" sz="3600" dirty="0">
              <a:latin typeface="Comic Sans MS" pitchFamily="66" charset="0"/>
            </a:endParaRPr>
          </a:p>
        </p:txBody>
      </p:sp>
      <p:pic>
        <p:nvPicPr>
          <p:cNvPr id="4" name="Picture 2" descr="C:\Documents and Settings\pc\Desktop\NURDAN-UPEK-2014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5848" y="1552024"/>
            <a:ext cx="3022455" cy="2428892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34660" y="1552024"/>
            <a:ext cx="3662576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Altbilgi Yer Tutucusu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98676" y="216866"/>
            <a:ext cx="3838575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28936" y="216866"/>
            <a:ext cx="1219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38435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dirty="0" smtClean="0">
                <a:effectLst/>
                <a:latin typeface="Comic Sans MS" pitchFamily="66" charset="0"/>
              </a:rPr>
              <a:t>Çocuklarda Diyabet </a:t>
            </a:r>
            <a:br>
              <a:rPr lang="tr-TR" dirty="0" smtClean="0">
                <a:effectLst/>
                <a:latin typeface="Comic Sans MS" pitchFamily="66" charset="0"/>
              </a:rPr>
            </a:br>
            <a:r>
              <a:rPr lang="tr-TR" dirty="0" smtClean="0">
                <a:effectLst/>
                <a:latin typeface="Comic Sans MS" pitchFamily="66" charset="0"/>
              </a:rPr>
              <a:t>Sorunlar-Çözümler</a:t>
            </a:r>
            <a:endParaRPr lang="tr-TR" dirty="0">
              <a:effectLst/>
              <a:latin typeface="Comic Sans MS" pitchFamily="66" charset="0"/>
            </a:endParaRPr>
          </a:p>
        </p:txBody>
      </p:sp>
      <p:graphicFrame>
        <p:nvGraphicFramePr>
          <p:cNvPr id="4" name="3 İçerik Yer Tutucusu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860689329"/>
              </p:ext>
            </p:extLst>
          </p:nvPr>
        </p:nvGraphicFramePr>
        <p:xfrm>
          <a:off x="1447800" y="1993898"/>
          <a:ext cx="9359900" cy="45521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79950"/>
                <a:gridCol w="4679950"/>
              </a:tblGrid>
              <a:tr h="910423">
                <a:tc>
                  <a:txBody>
                    <a:bodyPr/>
                    <a:lstStyle/>
                    <a:p>
                      <a:r>
                        <a:rPr lang="tr-TR" sz="200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Sorunlar</a:t>
                      </a:r>
                      <a:endParaRPr lang="tr-TR" sz="200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solidFill>
                      <a:srgbClr val="FFA08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200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Çözüm</a:t>
                      </a:r>
                      <a:r>
                        <a:rPr lang="tr-TR" sz="2000" baseline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 önerileri</a:t>
                      </a:r>
                      <a:endParaRPr lang="tr-TR" sz="200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solidFill>
                      <a:srgbClr val="FFA085"/>
                    </a:solidFill>
                  </a:tcPr>
                </a:tc>
              </a:tr>
              <a:tr h="910423">
                <a:tc>
                  <a:txBody>
                    <a:bodyPr/>
                    <a:lstStyle/>
                    <a:p>
                      <a:r>
                        <a:rPr lang="tr-TR" sz="2000" dirty="0" smtClean="0">
                          <a:latin typeface="Comic Sans MS" pitchFamily="66" charset="0"/>
                        </a:rPr>
                        <a:t>Diyabet tanısında gecikme </a:t>
                      </a:r>
                    </a:p>
                    <a:p>
                      <a:r>
                        <a:rPr lang="tr-TR" sz="2000" dirty="0" smtClean="0">
                          <a:latin typeface="Comic Sans MS" pitchFamily="66" charset="0"/>
                        </a:rPr>
                        <a:t>DKA başvuru (%50)</a:t>
                      </a:r>
                      <a:endParaRPr lang="tr-TR" sz="2000" dirty="0">
                        <a:latin typeface="Comic Sans MS" pitchFamily="66" charset="0"/>
                      </a:endParaRPr>
                    </a:p>
                  </a:txBody>
                  <a:tcPr>
                    <a:solidFill>
                      <a:srgbClr val="FFA08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2000" dirty="0" err="1" smtClean="0">
                          <a:latin typeface="Comic Sans MS" pitchFamily="66" charset="0"/>
                        </a:rPr>
                        <a:t>Farkındalığın</a:t>
                      </a:r>
                      <a:r>
                        <a:rPr lang="tr-TR" sz="2000" dirty="0" smtClean="0">
                          <a:latin typeface="Comic Sans MS" pitchFamily="66" charset="0"/>
                        </a:rPr>
                        <a:t> arttırılması</a:t>
                      </a:r>
                      <a:endParaRPr lang="tr-TR" sz="2000" dirty="0">
                        <a:latin typeface="Comic Sans MS" pitchFamily="66" charset="0"/>
                      </a:endParaRPr>
                    </a:p>
                  </a:txBody>
                  <a:tcPr>
                    <a:solidFill>
                      <a:srgbClr val="FFA085"/>
                    </a:solidFill>
                  </a:tcPr>
                </a:tc>
              </a:tr>
              <a:tr h="910423">
                <a:tc>
                  <a:txBody>
                    <a:bodyPr/>
                    <a:lstStyle/>
                    <a:p>
                      <a:r>
                        <a:rPr lang="tr-TR" sz="2000" dirty="0" smtClean="0">
                          <a:latin typeface="Comic Sans MS" pitchFamily="66" charset="0"/>
                        </a:rPr>
                        <a:t>Diyabetli çocukların okulda yaşadığı sorunlar</a:t>
                      </a:r>
                      <a:endParaRPr lang="tr-TR" sz="2000" dirty="0">
                        <a:latin typeface="Comic Sans MS" pitchFamily="66" charset="0"/>
                      </a:endParaRPr>
                    </a:p>
                  </a:txBody>
                  <a:tcPr>
                    <a:solidFill>
                      <a:srgbClr val="FFA08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2000" dirty="0" smtClean="0">
                          <a:latin typeface="Comic Sans MS" pitchFamily="66" charset="0"/>
                        </a:rPr>
                        <a:t>Okullara yönelik özel programlar</a:t>
                      </a:r>
                      <a:endParaRPr lang="tr-TR" sz="2000" dirty="0">
                        <a:latin typeface="Comic Sans MS" pitchFamily="66" charset="0"/>
                      </a:endParaRPr>
                    </a:p>
                  </a:txBody>
                  <a:tcPr>
                    <a:solidFill>
                      <a:srgbClr val="FFA085"/>
                    </a:solidFill>
                  </a:tcPr>
                </a:tc>
              </a:tr>
              <a:tr h="910423">
                <a:tc>
                  <a:txBody>
                    <a:bodyPr/>
                    <a:lstStyle/>
                    <a:p>
                      <a:r>
                        <a:rPr lang="tr-TR" dirty="0" smtClean="0"/>
                        <a:t>………………………………………..</a:t>
                      </a:r>
                      <a:endParaRPr lang="tr-TR" dirty="0"/>
                    </a:p>
                  </a:txBody>
                  <a:tcPr>
                    <a:solidFill>
                      <a:srgbClr val="FFA08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………………………………………..</a:t>
                      </a:r>
                      <a:endParaRPr lang="tr-TR" dirty="0"/>
                    </a:p>
                  </a:txBody>
                  <a:tcPr>
                    <a:solidFill>
                      <a:srgbClr val="FFA085"/>
                    </a:solidFill>
                  </a:tcPr>
                </a:tc>
              </a:tr>
              <a:tr h="910423">
                <a:tc>
                  <a:txBody>
                    <a:bodyPr/>
                    <a:lstStyle/>
                    <a:p>
                      <a:r>
                        <a:rPr lang="tr-TR" dirty="0" smtClean="0"/>
                        <a:t>………………………………………..</a:t>
                      </a:r>
                      <a:endParaRPr lang="tr-TR" dirty="0"/>
                    </a:p>
                  </a:txBody>
                  <a:tcPr>
                    <a:solidFill>
                      <a:srgbClr val="FFA08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………………………………………..</a:t>
                      </a:r>
                      <a:endParaRPr lang="tr-TR" dirty="0"/>
                    </a:p>
                  </a:txBody>
                  <a:tcPr>
                    <a:solidFill>
                      <a:srgbClr val="FFA085"/>
                    </a:solidFill>
                  </a:tcPr>
                </a:tc>
              </a:tr>
            </a:tbl>
          </a:graphicData>
        </a:graphic>
      </p:graphicFrame>
      <p:sp>
        <p:nvSpPr>
          <p:cNvPr id="6" name="5 Dikdörtgen"/>
          <p:cNvSpPr/>
          <p:nvPr/>
        </p:nvSpPr>
        <p:spPr>
          <a:xfrm>
            <a:off x="2011265" y="5715016"/>
            <a:ext cx="773767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4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Okulda Diyabet Programı</a:t>
            </a:r>
            <a:endParaRPr lang="tr-TR" sz="48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6062639"/>
      </p:ext>
    </p:extLst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1026"/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782861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 fontScale="90000"/>
          </a:bodyPr>
          <a:lstStyle/>
          <a:p>
            <a:r>
              <a:rPr lang="tr-TR" altLang="tr-TR" sz="3200">
                <a:latin typeface="Comic Sans MS" charset="-94"/>
                <a:ea typeface="Comic Sans MS" charset="-94"/>
                <a:cs typeface="Comic Sans MS" charset="-94"/>
              </a:rPr>
              <a:t>Programın </a:t>
            </a:r>
            <a:r>
              <a:rPr lang="tr-TR" altLang="tr-TR" sz="3200" smtClean="0">
                <a:latin typeface="Comic Sans MS" charset="-94"/>
                <a:ea typeface="Comic Sans MS" charset="-94"/>
                <a:cs typeface="Comic Sans MS" charset="-94"/>
              </a:rPr>
              <a:t>Amacı</a:t>
            </a:r>
            <a:r>
              <a:rPr lang="tr-TR" altLang="tr-TR" sz="3600" dirty="0" smtClean="0">
                <a:solidFill>
                  <a:sysClr val="windowText" lastClr="000000"/>
                </a:solidFill>
                <a:latin typeface="Comic Sans MS" charset="-94"/>
                <a:ea typeface="Comic Sans MS" charset="-94"/>
                <a:cs typeface="Comic Sans MS" charset="-94"/>
              </a:rPr>
              <a:t/>
            </a:r>
            <a:br>
              <a:rPr lang="tr-TR" altLang="tr-TR" sz="3600" dirty="0" smtClean="0">
                <a:solidFill>
                  <a:sysClr val="windowText" lastClr="000000"/>
                </a:solidFill>
                <a:latin typeface="Comic Sans MS" charset="-94"/>
                <a:ea typeface="Comic Sans MS" charset="-94"/>
                <a:cs typeface="Comic Sans MS" charset="-94"/>
              </a:rPr>
            </a:br>
            <a:endParaRPr lang="tr-TR" altLang="tr-TR" sz="3300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0" name="İçerik Yer Tutucusu 3"/>
          <p:cNvSpPr txBox="1">
            <a:spLocks/>
          </p:cNvSpPr>
          <p:nvPr/>
        </p:nvSpPr>
        <p:spPr>
          <a:xfrm>
            <a:off x="1203158" y="1504168"/>
            <a:ext cx="10150642" cy="3855232"/>
          </a:xfrm>
          <a:prstGeom prst="roundRect">
            <a:avLst/>
          </a:prstGeom>
          <a:solidFill>
            <a:srgbClr val="DAA0B1"/>
          </a:solidFill>
          <a:ln w="12700" cap="flat" cmpd="sng" algn="ctr">
            <a:solidFill>
              <a:srgbClr val="B38593"/>
            </a:solidFill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endParaRPr lang="tr-TR" altLang="tr-TR" sz="2000" dirty="0" smtClean="0">
              <a:solidFill>
                <a:sysClr val="windowText" lastClr="000000"/>
              </a:solidFill>
              <a:latin typeface="Comic Sans MS" charset="-94"/>
              <a:ea typeface="Comic Sans MS" charset="-94"/>
              <a:cs typeface="Comic Sans MS" charset="-94"/>
            </a:endParaRPr>
          </a:p>
          <a:p>
            <a:pPr marL="0" indent="0">
              <a:buFont typeface="Arial"/>
              <a:buNone/>
            </a:pPr>
            <a:endParaRPr lang="tr-TR" altLang="tr-TR" sz="2000" dirty="0" smtClean="0">
              <a:solidFill>
                <a:sysClr val="windowText" lastClr="000000"/>
              </a:solidFill>
              <a:latin typeface="Comic Sans MS" charset="-94"/>
              <a:ea typeface="Comic Sans MS" charset="-94"/>
              <a:cs typeface="Comic Sans MS" charset="-94"/>
            </a:endParaRPr>
          </a:p>
          <a:p>
            <a:pPr marL="0" indent="0">
              <a:buNone/>
            </a:pPr>
            <a:r>
              <a:rPr lang="tr-TR" alt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Değerli Öğretmenler,</a:t>
            </a:r>
          </a:p>
          <a:p>
            <a:pPr marL="0" indent="0">
              <a:buNone/>
            </a:pPr>
            <a:r>
              <a:rPr lang="tr-TR" alt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Okulda </a:t>
            </a:r>
            <a:r>
              <a:rPr lang="tr-TR" sz="2000" dirty="0">
                <a:solidFill>
                  <a:schemeClr val="tx1"/>
                </a:solidFill>
                <a:latin typeface="Comic Sans MS" pitchFamily="66" charset="0"/>
              </a:rPr>
              <a:t>Diyabet Projesi </a:t>
            </a:r>
            <a:r>
              <a:rPr lang="tr-TR" sz="2000" dirty="0">
                <a:solidFill>
                  <a:sysClr val="windowText" lastClr="000000"/>
                </a:solidFill>
                <a:latin typeface="Comic Sans MS" charset="-94"/>
                <a:ea typeface="Comic Sans MS" charset="-94"/>
                <a:cs typeface="Comic Sans MS" charset="-94"/>
              </a:rPr>
              <a:t>s</a:t>
            </a:r>
            <a:r>
              <a:rPr lang="tr-TR" altLang="tr-TR" sz="2000" dirty="0" smtClean="0">
                <a:solidFill>
                  <a:sysClr val="windowText" lastClr="000000"/>
                </a:solidFill>
                <a:latin typeface="Comic Sans MS" charset="-94"/>
                <a:ea typeface="Comic Sans MS" charset="-94"/>
                <a:cs typeface="Comic Sans MS" charset="-94"/>
              </a:rPr>
              <a:t>izler aracılığınızla “DİYABET” farkındalığı oluşturmak</a:t>
            </a:r>
          </a:p>
          <a:p>
            <a:r>
              <a:rPr lang="tr-TR" altLang="tr-TR" sz="2000" dirty="0">
                <a:solidFill>
                  <a:sysClr val="windowText" lastClr="000000"/>
                </a:solidFill>
                <a:latin typeface="Comic Sans MS" charset="-94"/>
                <a:ea typeface="Comic Sans MS" charset="-94"/>
                <a:cs typeface="Comic Sans MS" charset="-94"/>
              </a:rPr>
              <a:t>Ç</a:t>
            </a:r>
            <a:r>
              <a:rPr lang="tr-TR" altLang="tr-TR" sz="2000" dirty="0" smtClean="0">
                <a:solidFill>
                  <a:sysClr val="windowText" lastClr="000000"/>
                </a:solidFill>
                <a:latin typeface="Comic Sans MS" charset="-94"/>
                <a:ea typeface="Comic Sans MS" charset="-94"/>
                <a:cs typeface="Comic Sans MS" charset="-94"/>
              </a:rPr>
              <a:t>ocuğun  erken tanı almasını sağlamak</a:t>
            </a:r>
          </a:p>
          <a:p>
            <a:r>
              <a:rPr lang="tr-TR" altLang="tr-TR" sz="2000" dirty="0" smtClean="0">
                <a:solidFill>
                  <a:sysClr val="windowText" lastClr="000000"/>
                </a:solidFill>
                <a:latin typeface="Comic Sans MS" charset="-94"/>
                <a:ea typeface="Comic Sans MS" charset="-94"/>
                <a:cs typeface="Comic Sans MS" charset="-94"/>
              </a:rPr>
              <a:t>Şeker komasından korumak</a:t>
            </a:r>
          </a:p>
          <a:p>
            <a:r>
              <a:rPr lang="tr-TR" altLang="tr-TR" sz="2000" dirty="0" smtClean="0">
                <a:solidFill>
                  <a:sysClr val="windowText" lastClr="000000"/>
                </a:solidFill>
                <a:latin typeface="Comic Sans MS" charset="-94"/>
                <a:ea typeface="Comic Sans MS" charset="-94"/>
                <a:cs typeface="Comic Sans MS" charset="-94"/>
              </a:rPr>
              <a:t>Diyabetli çocuğa/gence diyabet bakımında desteğinizi arttırmak.</a:t>
            </a:r>
          </a:p>
          <a:p>
            <a:pPr>
              <a:lnSpc>
                <a:spcPct val="150000"/>
              </a:lnSpc>
            </a:pPr>
            <a:r>
              <a:rPr lang="tr-TR" sz="2000" dirty="0" smtClean="0">
                <a:solidFill>
                  <a:schemeClr val="tx1"/>
                </a:solidFill>
                <a:latin typeface="Comic Sans MS" pitchFamily="66" charset="0"/>
              </a:rPr>
              <a:t>Okul çağındaki çocuklarda sağlıklı beslenme tutumu oluşturmak ve şişmanlık konusunda öğrencilerde farkındalık oluşturmayı amaçlamaktadır.</a:t>
            </a:r>
            <a:endParaRPr lang="tr-TR" altLang="tr-TR" sz="2400" dirty="0" smtClean="0">
              <a:solidFill>
                <a:sysClr val="windowText" lastClr="000000"/>
              </a:solidFill>
              <a:latin typeface="Comic Sans MS" charset="-94"/>
              <a:ea typeface="Comic Sans MS" charset="-94"/>
              <a:cs typeface="Comic Sans MS" charset="-94"/>
            </a:endParaRPr>
          </a:p>
          <a:p>
            <a:endParaRPr lang="tr-TR" altLang="tr-TR" b="1" dirty="0">
              <a:solidFill>
                <a:sysClr val="windowText" lastClr="000000"/>
              </a:solidFill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199" y="5266481"/>
            <a:ext cx="11037425" cy="875758"/>
          </a:xfrm>
        </p:spPr>
        <p:txBody>
          <a:bodyPr/>
          <a:lstStyle/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xmlns="" val="492056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38175"/>
          </a:xfrm>
        </p:spPr>
        <p:txBody>
          <a:bodyPr>
            <a:normAutofit fontScale="90000"/>
          </a:bodyPr>
          <a:lstStyle/>
          <a:p>
            <a:r>
              <a:rPr lang="tr-TR" dirty="0" smtClean="0">
                <a:latin typeface="Comic Sans MS" charset="-94"/>
                <a:ea typeface="Comic Sans MS" charset="-94"/>
                <a:cs typeface="Comic Sans MS" charset="-94"/>
              </a:rPr>
              <a:t>Sunu Akışı</a:t>
            </a:r>
            <a:endParaRPr lang="tr-TR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460500"/>
            <a:ext cx="10515600" cy="4716463"/>
          </a:xfrm>
        </p:spPr>
        <p:txBody>
          <a:bodyPr>
            <a:normAutofit fontScale="92500" lnSpcReduction="20000"/>
          </a:bodyPr>
          <a:lstStyle/>
          <a:p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Diyabetin tanımı</a:t>
            </a:r>
          </a:p>
          <a:p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Çocuklarda diyabet tipleri</a:t>
            </a:r>
          </a:p>
          <a:p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Diyabet görülme sıklığı</a:t>
            </a:r>
          </a:p>
          <a:p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Tip 1 Diyabet nasıl oluşur?</a:t>
            </a:r>
          </a:p>
          <a:p>
            <a:r>
              <a:rPr lang="tr-TR" sz="2000" dirty="0" err="1" smtClean="0">
                <a:latin typeface="Comic Sans MS" charset="-94"/>
                <a:ea typeface="Comic Sans MS" charset="-94"/>
                <a:cs typeface="Comic Sans MS" charset="-94"/>
              </a:rPr>
              <a:t>Glukoz</a:t>
            </a: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 ve insülin tanımı</a:t>
            </a:r>
          </a:p>
          <a:p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Tip 1 diyabetin belirtileri</a:t>
            </a:r>
          </a:p>
          <a:p>
            <a:r>
              <a:rPr lang="tr-TR" sz="2000" dirty="0">
                <a:latin typeface="Comic Sans MS" charset="-94"/>
                <a:ea typeface="Comic Sans MS" charset="-94"/>
                <a:cs typeface="Comic Sans MS" charset="-94"/>
              </a:rPr>
              <a:t>Tip 1 </a:t>
            </a: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diyabetin nedenleri</a:t>
            </a:r>
          </a:p>
          <a:p>
            <a:r>
              <a:rPr lang="tr-TR" sz="2000" dirty="0">
                <a:latin typeface="Comic Sans MS" charset="-94"/>
                <a:ea typeface="Comic Sans MS" charset="-94"/>
                <a:cs typeface="Comic Sans MS" charset="-94"/>
              </a:rPr>
              <a:t>Tip 1 </a:t>
            </a: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diyabetin tedavisi(insülin, beslenme, egzersiz, kendi kendine bakım)</a:t>
            </a:r>
          </a:p>
          <a:p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Okulda yönetilmesi gereken acil durumlar(şeker düşüklüğü, bayılma vb.)</a:t>
            </a:r>
          </a:p>
          <a:p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Tip 2 diyabet nedir? Yönetimi</a:t>
            </a:r>
          </a:p>
          <a:p>
            <a:r>
              <a:rPr lang="tr-TR" sz="2000" dirty="0">
                <a:latin typeface="Comic Sans MS" charset="-94"/>
                <a:ea typeface="Comic Sans MS" charset="-94"/>
                <a:cs typeface="Comic Sans MS" charset="-94"/>
              </a:rPr>
              <a:t>Şişmanlık ve </a:t>
            </a: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şişmanlığın </a:t>
            </a:r>
            <a:r>
              <a:rPr lang="tr-TR" sz="2000" dirty="0">
                <a:latin typeface="Comic Sans MS" charset="-94"/>
                <a:ea typeface="Comic Sans MS" charset="-94"/>
                <a:cs typeface="Comic Sans MS" charset="-94"/>
              </a:rPr>
              <a:t>g</a:t>
            </a: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etirdiği </a:t>
            </a:r>
            <a:r>
              <a:rPr lang="tr-TR" sz="2000" dirty="0">
                <a:latin typeface="Comic Sans MS" charset="-94"/>
                <a:ea typeface="Comic Sans MS" charset="-94"/>
                <a:cs typeface="Comic Sans MS" charset="-94"/>
              </a:rPr>
              <a:t>s</a:t>
            </a: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orunlarla </a:t>
            </a:r>
            <a:r>
              <a:rPr lang="tr-TR" sz="2000" dirty="0">
                <a:latin typeface="Comic Sans MS" charset="-94"/>
                <a:ea typeface="Comic Sans MS" charset="-94"/>
                <a:cs typeface="Comic Sans MS" charset="-94"/>
              </a:rPr>
              <a:t>n</a:t>
            </a: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asıl </a:t>
            </a:r>
            <a:r>
              <a:rPr lang="tr-TR" sz="2000" dirty="0">
                <a:latin typeface="Comic Sans MS" charset="-94"/>
                <a:ea typeface="Comic Sans MS" charset="-94"/>
                <a:cs typeface="Comic Sans MS" charset="-94"/>
              </a:rPr>
              <a:t>b</a:t>
            </a: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aş </a:t>
            </a:r>
            <a:r>
              <a:rPr lang="tr-TR" sz="2000" dirty="0">
                <a:latin typeface="Comic Sans MS" charset="-94"/>
                <a:ea typeface="Comic Sans MS" charset="-94"/>
                <a:cs typeface="Comic Sans MS" charset="-94"/>
              </a:rPr>
              <a:t>e</a:t>
            </a: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debiliriz</a:t>
            </a:r>
            <a:r>
              <a:rPr lang="tr-TR" sz="2000" dirty="0">
                <a:latin typeface="Comic Sans MS" charset="-94"/>
                <a:ea typeface="Comic Sans MS" charset="-94"/>
                <a:cs typeface="Comic Sans MS" charset="-94"/>
              </a:rPr>
              <a:t>?</a:t>
            </a:r>
            <a:endParaRPr lang="tr-TR" sz="2000" dirty="0" smtClean="0">
              <a:latin typeface="Comic Sans MS" charset="-94"/>
              <a:ea typeface="Comic Sans MS" charset="-94"/>
              <a:cs typeface="Comic Sans MS" charset="-94"/>
            </a:endParaRPr>
          </a:p>
          <a:p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Diyabetli çocuk okula başlarken, sınav ve sosyal aktivitede</a:t>
            </a:r>
          </a:p>
          <a:p>
            <a:r>
              <a:rPr lang="tr-TR" sz="2000" dirty="0">
                <a:latin typeface="Comic Sans MS" pitchFamily="66" charset="0"/>
              </a:rPr>
              <a:t>Okulda </a:t>
            </a:r>
            <a:r>
              <a:rPr lang="tr-TR" sz="2000" dirty="0" smtClean="0">
                <a:latin typeface="Comic Sans MS" pitchFamily="66" charset="0"/>
              </a:rPr>
              <a:t>diyabet programı-temel mesajlar</a:t>
            </a:r>
            <a:r>
              <a:rPr lang="tr-TR" sz="2000" dirty="0">
                <a:latin typeface="Comic Sans MS" pitchFamily="66" charset="0"/>
              </a:rPr>
              <a:t/>
            </a:r>
            <a:br>
              <a:rPr lang="tr-TR" sz="2000" dirty="0">
                <a:latin typeface="Comic Sans MS" pitchFamily="66" charset="0"/>
              </a:rPr>
            </a:br>
            <a:endParaRPr lang="tr-TR" sz="2000" dirty="0" smtClean="0">
              <a:latin typeface="Comic Sans MS" charset="-94"/>
              <a:ea typeface="Comic Sans MS" charset="-94"/>
              <a:cs typeface="Comic Sans MS" charset="-94"/>
            </a:endParaRPr>
          </a:p>
          <a:p>
            <a:pPr marL="0" indent="0">
              <a:buNone/>
            </a:pPr>
            <a:endParaRPr lang="tr-TR" sz="2000" dirty="0" smtClean="0">
              <a:latin typeface="Comic Sans MS" charset="-94"/>
              <a:ea typeface="Comic Sans MS" charset="-94"/>
              <a:cs typeface="Comic Sans MS" charset="-94"/>
            </a:endParaRPr>
          </a:p>
          <a:p>
            <a:pPr marL="0" indent="0">
              <a:buNone/>
            </a:pPr>
            <a:endParaRPr lang="tr-TR" sz="2000" dirty="0" smtClean="0">
              <a:latin typeface="Comic Sans MS" charset="-94"/>
              <a:ea typeface="Comic Sans MS" charset="-94"/>
              <a:cs typeface="Comic Sans MS" charset="-94"/>
            </a:endParaRPr>
          </a:p>
          <a:p>
            <a:pPr marL="0" indent="0">
              <a:buNone/>
            </a:pPr>
            <a:endParaRPr lang="tr-TR" dirty="0" smtClean="0"/>
          </a:p>
          <a:p>
            <a:pPr marL="0" indent="0">
              <a:buNone/>
            </a:pPr>
            <a:endParaRPr lang="tr-TR" dirty="0" smtClean="0"/>
          </a:p>
          <a:p>
            <a:pPr marL="0" indent="0">
              <a:buNone/>
            </a:pPr>
            <a:endParaRPr lang="tr-TR" dirty="0" smtClean="0"/>
          </a:p>
          <a:p>
            <a:pPr marL="0" indent="0">
              <a:buNone/>
            </a:pPr>
            <a:endParaRPr lang="tr-TR" dirty="0" smtClean="0"/>
          </a:p>
          <a:p>
            <a:pPr marL="0" indent="0">
              <a:buNone/>
            </a:pPr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707769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7313"/>
            <a:ext cx="95250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tr-TR" altLang="tr-TR" sz="3600" dirty="0" smtClean="0">
                <a:latin typeface="Comic Sans MS" charset="-94"/>
                <a:ea typeface="Comic Sans MS" charset="-94"/>
                <a:cs typeface="Comic Sans MS" charset="-94"/>
              </a:rPr>
              <a:t>DİYABETİN TANIMI</a:t>
            </a:r>
            <a:endParaRPr lang="tr-TR" altLang="tr-TR" sz="3600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4099" name="Rectangle 21"/>
          <p:cNvSpPr>
            <a:spLocks noGrp="1" noChangeArrowheads="1"/>
          </p:cNvSpPr>
          <p:nvPr>
            <p:ph type="body" sz="half" idx="1"/>
          </p:nvPr>
        </p:nvSpPr>
        <p:spPr>
          <a:xfrm>
            <a:off x="2028825" y="3463276"/>
            <a:ext cx="7038975" cy="439738"/>
          </a:xfrm>
          <a:noFill/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tr-TR" altLang="tr-TR" sz="2400" dirty="0" smtClean="0">
                <a:latin typeface="Comic Sans MS" charset="-94"/>
                <a:ea typeface="Comic Sans MS" charset="-94"/>
                <a:cs typeface="Comic Sans MS" charset="-94"/>
              </a:rPr>
              <a:t>DİYABETİN TANIMLANMASI</a:t>
            </a:r>
            <a:endParaRPr lang="tr-TR" altLang="tr-TR" sz="2400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graphicFrame>
        <p:nvGraphicFramePr>
          <p:cNvPr id="53314" name="Group 6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4214285761"/>
              </p:ext>
            </p:extLst>
          </p:nvPr>
        </p:nvGraphicFramePr>
        <p:xfrm>
          <a:off x="1985961" y="4323702"/>
          <a:ext cx="7858125" cy="1391298"/>
        </p:xfrm>
        <a:graphic>
          <a:graphicData uri="http://schemas.openxmlformats.org/drawingml/2006/table">
            <a:tbl>
              <a:tblPr/>
              <a:tblGrid>
                <a:gridCol w="7858125"/>
              </a:tblGrid>
              <a:tr h="139129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SzPct val="65000"/>
                        <a:defRPr sz="2800" b="1">
                          <a:solidFill>
                            <a:srgbClr val="382D87"/>
                          </a:solidFill>
                          <a:latin typeface="Tahoma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 b="1">
                          <a:solidFill>
                            <a:srgbClr val="382D87"/>
                          </a:solidFill>
                          <a:latin typeface="Tahoma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 b="1">
                          <a:solidFill>
                            <a:srgbClr val="382D87"/>
                          </a:solidFill>
                          <a:latin typeface="Tahoma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b="1">
                          <a:solidFill>
                            <a:srgbClr val="382D87"/>
                          </a:solidFill>
                          <a:latin typeface="Tahoma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b="1">
                          <a:solidFill>
                            <a:srgbClr val="382D87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b="1">
                          <a:solidFill>
                            <a:srgbClr val="382D87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b="1">
                          <a:solidFill>
                            <a:srgbClr val="382D87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b="1">
                          <a:solidFill>
                            <a:srgbClr val="382D87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b="1">
                          <a:solidFill>
                            <a:srgbClr val="382D87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65000"/>
                        <a:buFontTx/>
                        <a:buNone/>
                        <a:tabLst/>
                      </a:pPr>
                      <a:r>
                        <a:rPr kumimoji="0" lang="tr-TR" alt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-94"/>
                          <a:ea typeface="Comic Sans MS" charset="-94"/>
                          <a:cs typeface="Comic Sans MS" charset="-94"/>
                        </a:rPr>
                        <a:t>Kan şekerinin açlıkta 100  mg/dl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65000"/>
                        <a:buFontTx/>
                        <a:buNone/>
                        <a:tabLst/>
                      </a:pPr>
                      <a:r>
                        <a:rPr kumimoji="0" lang="tr-TR" alt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charset="-94"/>
                          <a:ea typeface="Comic Sans MS" charset="-94"/>
                          <a:cs typeface="Comic Sans MS" charset="-94"/>
                        </a:rPr>
                        <a:t>Rastlantısal 200 mg/dl üzerinde olması</a:t>
                      </a:r>
                      <a:endParaRPr kumimoji="0" lang="tr-TR" alt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-94"/>
                        <a:ea typeface="Comic Sans MS" charset="-94"/>
                        <a:cs typeface="Comic Sans MS" charset="-94"/>
                      </a:endParaRPr>
                    </a:p>
                  </a:txBody>
                  <a:tcPr marT="45709" marB="45709" horzOverflow="overflow">
                    <a:lnL w="38100" cap="flat" cmpd="sng" algn="ctr">
                      <a:solidFill>
                        <a:srgbClr val="A500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A500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500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500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85A0"/>
                    </a:solidFill>
                  </a:tcPr>
                </a:tc>
              </a:tr>
            </a:tbl>
          </a:graphicData>
        </a:graphic>
      </p:graphicFrame>
      <p:sp>
        <p:nvSpPr>
          <p:cNvPr id="2" name="Yuvarlatılmış Dikdörtgen 1"/>
          <p:cNvSpPr/>
          <p:nvPr/>
        </p:nvSpPr>
        <p:spPr>
          <a:xfrm>
            <a:off x="1985961" y="1591866"/>
            <a:ext cx="7038975" cy="719138"/>
          </a:xfrm>
          <a:prstGeom prst="roundRect">
            <a:avLst/>
          </a:prstGeom>
          <a:solidFill>
            <a:srgbClr val="D77B9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İnsülinin eksikliği veya etkisizliği</a:t>
            </a:r>
            <a:endParaRPr lang="tr-TR" sz="2000" dirty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4" name="Aşağı Ok 3"/>
          <p:cNvSpPr/>
          <p:nvPr/>
        </p:nvSpPr>
        <p:spPr>
          <a:xfrm>
            <a:off x="5339555" y="2711053"/>
            <a:ext cx="331788" cy="558132"/>
          </a:xfrm>
          <a:prstGeom prst="downArrow">
            <a:avLst/>
          </a:prstGeom>
          <a:solidFill>
            <a:srgbClr val="AB6478"/>
          </a:solidFill>
          <a:ln>
            <a:solidFill>
              <a:srgbClr val="AB64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17415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35013"/>
          </a:xfrm>
        </p:spPr>
        <p:txBody>
          <a:bodyPr/>
          <a:lstStyle/>
          <a:p>
            <a:r>
              <a:rPr lang="tr-TR" dirty="0" smtClean="0">
                <a:latin typeface="Comic Sans MS" charset="-94"/>
                <a:ea typeface="Comic Sans MS" charset="-94"/>
                <a:cs typeface="Comic Sans MS" charset="-94"/>
              </a:rPr>
              <a:t>Çocuklardaki Diyabet Tipleri</a:t>
            </a:r>
            <a:endParaRPr lang="tr-TR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952500" y="1943100"/>
            <a:ext cx="10515600" cy="4205288"/>
          </a:xfrm>
        </p:spPr>
        <p:txBody>
          <a:bodyPr/>
          <a:lstStyle/>
          <a:p>
            <a:pPr>
              <a:buFont typeface="Wingdings" charset="2"/>
              <a:buChar char="ü"/>
            </a:pPr>
            <a:r>
              <a:rPr lang="tr-TR" sz="3200" b="1" dirty="0" smtClean="0">
                <a:solidFill>
                  <a:srgbClr val="FF0000"/>
                </a:solidFill>
                <a:latin typeface="Comic Sans MS" charset="-94"/>
                <a:ea typeface="Comic Sans MS" charset="-94"/>
                <a:cs typeface="Comic Sans MS" charset="-94"/>
              </a:rPr>
              <a:t>Tip 1 Diyabet(%90)</a:t>
            </a:r>
          </a:p>
          <a:p>
            <a:pPr>
              <a:buFont typeface="Wingdings" charset="2"/>
              <a:buChar char="ü"/>
            </a:pPr>
            <a:r>
              <a:rPr lang="tr-TR" dirty="0" smtClean="0">
                <a:latin typeface="Comic Sans MS" charset="-94"/>
                <a:ea typeface="Comic Sans MS" charset="-94"/>
                <a:cs typeface="Comic Sans MS" charset="-94"/>
              </a:rPr>
              <a:t>Tip 2 Diyabet(%5-10)</a:t>
            </a:r>
          </a:p>
          <a:p>
            <a:pPr>
              <a:buFont typeface="Wingdings" charset="2"/>
              <a:buChar char="ü"/>
            </a:pPr>
            <a:r>
              <a:rPr lang="tr-TR" dirty="0" smtClean="0">
                <a:latin typeface="Comic Sans MS" charset="-94"/>
                <a:ea typeface="Comic Sans MS" charset="-94"/>
                <a:cs typeface="Comic Sans MS" charset="-94"/>
              </a:rPr>
              <a:t>Nadir Görülen Diğer Tipleri</a:t>
            </a:r>
          </a:p>
          <a:p>
            <a:pPr>
              <a:buFont typeface="Wingdings" charset="2"/>
              <a:buChar char="ü"/>
            </a:pPr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/>
              <a:t>Kaynak: Rehber,</a:t>
            </a:r>
            <a:endParaRPr lang="tr-TR" dirty="0"/>
          </a:p>
        </p:txBody>
      </p:sp>
      <p:sp>
        <p:nvSpPr>
          <p:cNvPr id="8" name="AutoShape 2" descr="düşünen insan ile ilgili görsel sonucu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50800" y="-1576388"/>
            <a:ext cx="3305175" cy="3295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1028" name="Picture 4" descr="http://image.1trk.net/uploads/145378795868266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73160" y="4704886"/>
            <a:ext cx="2479675" cy="1651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ulut Belirtme Çizgisi 9"/>
          <p:cNvSpPr/>
          <p:nvPr/>
        </p:nvSpPr>
        <p:spPr>
          <a:xfrm>
            <a:off x="3562350" y="4264593"/>
            <a:ext cx="3209925" cy="1714500"/>
          </a:xfrm>
          <a:prstGeom prst="cloudCallout">
            <a:avLst>
              <a:gd name="adj1" fmla="val 84106"/>
              <a:gd name="adj2" fmla="val 352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Tip 1 diyabet  ?</a:t>
            </a:r>
          </a:p>
          <a:p>
            <a:pPr algn="ctr"/>
            <a:r>
              <a:rPr lang="tr-TR" dirty="0" smtClean="0"/>
              <a:t>Tip 2 Diyabet ? </a:t>
            </a:r>
          </a:p>
          <a:p>
            <a:pPr algn="ctr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xmlns="" val="176850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1977"/>
          </a:xfrm>
        </p:spPr>
        <p:txBody>
          <a:bodyPr>
            <a:normAutofit/>
          </a:bodyPr>
          <a:lstStyle/>
          <a:p>
            <a:pPr algn="l"/>
            <a:r>
              <a:rPr lang="tr-TR" sz="3200" dirty="0" smtClean="0">
                <a:latin typeface="Comic Sans MS" charset="-94"/>
                <a:ea typeface="Comic Sans MS" charset="-94"/>
                <a:cs typeface="Comic Sans MS" charset="-94"/>
              </a:rPr>
              <a:t>Diyabet Görülme Sıklığı/Epidemiyoloji</a:t>
            </a:r>
            <a:endParaRPr lang="tr-TR" sz="3200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923925" y="1300163"/>
            <a:ext cx="10515600" cy="4876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2000" dirty="0" smtClean="0">
                <a:latin typeface="Comic Sans MS" pitchFamily="66" charset="0"/>
              </a:rPr>
              <a:t>. </a:t>
            </a:r>
          </a:p>
          <a:p>
            <a:pPr marL="0" indent="0">
              <a:buNone/>
            </a:pPr>
            <a:r>
              <a:rPr lang="tr-TR" sz="2400" dirty="0" err="1" smtClean="0">
                <a:latin typeface="Comic Sans MS" charset="-94"/>
                <a:ea typeface="Comic Sans MS" charset="-94"/>
                <a:cs typeface="Comic Sans MS" charset="-94"/>
              </a:rPr>
              <a:t>Türkiyede</a:t>
            </a:r>
            <a:endParaRPr lang="tr-TR" sz="2400" dirty="0" smtClean="0">
              <a:latin typeface="Comic Sans MS" charset="-94"/>
              <a:ea typeface="Comic Sans MS" charset="-94"/>
              <a:cs typeface="Comic Sans MS" charset="-94"/>
            </a:endParaRPr>
          </a:p>
          <a:p>
            <a:pPr marL="0" indent="0">
              <a:buNone/>
            </a:pP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Her 1000 çocuktan 1’i tip DM </a:t>
            </a:r>
          </a:p>
          <a:p>
            <a:pPr marL="0" indent="0">
              <a:buNone/>
            </a:pP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Her yıl 10 000 çocuktan 2 sinde diyabet ortaya çıkıyor</a:t>
            </a:r>
          </a:p>
          <a:p>
            <a:pPr marL="0" indent="0">
              <a:buNone/>
            </a:pPr>
            <a:endParaRPr lang="tr-TR" sz="2000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>
          <a:xfrm>
            <a:off x="385763" y="6356350"/>
            <a:ext cx="10244137" cy="365125"/>
          </a:xfrm>
        </p:spPr>
        <p:txBody>
          <a:bodyPr/>
          <a:lstStyle/>
          <a:p>
            <a:pPr algn="l"/>
            <a:r>
              <a:rPr lang="tr-TR" dirty="0" smtClean="0">
                <a:solidFill>
                  <a:schemeClr val="tx1"/>
                </a:solidFill>
              </a:rPr>
              <a:t>Kaynak: 23,31,32,33,34, T.C. Sağlık Bakanlığı, Temel Sağlık Hizmetleri Genel Müdürlüğü, Ankara, Anıl Matbaa.816, syf.28-2011</a:t>
            </a:r>
          </a:p>
          <a:p>
            <a:pPr algn="l"/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6" name="Sağ Ok 5"/>
          <p:cNvSpPr/>
          <p:nvPr/>
        </p:nvSpPr>
        <p:spPr>
          <a:xfrm>
            <a:off x="4768616" y="2164738"/>
            <a:ext cx="978408" cy="2617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2" name="Aynı Yan Köşesi Yuvarlatılmış Dikdörtgen 11"/>
          <p:cNvSpPr/>
          <p:nvPr/>
        </p:nvSpPr>
        <p:spPr>
          <a:xfrm>
            <a:off x="923925" y="3828193"/>
            <a:ext cx="9753600" cy="1081945"/>
          </a:xfrm>
          <a:prstGeom prst="round2Same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tr-TR" sz="2000" dirty="0">
                <a:solidFill>
                  <a:sysClr val="windowText" lastClr="000000"/>
                </a:solidFill>
                <a:latin typeface="Comic Sans MS" pitchFamily="66" charset="0"/>
                <a:ea typeface="Times New Roman" charset="-94"/>
                <a:cs typeface="Times New Roman" charset="-94"/>
              </a:rPr>
              <a:t>Türkiye’de </a:t>
            </a:r>
            <a:r>
              <a:rPr lang="tr-TR" sz="2000" dirty="0" smtClean="0">
                <a:solidFill>
                  <a:sysClr val="windowText" lastClr="000000"/>
                </a:solidFill>
                <a:latin typeface="Comic Sans MS" pitchFamily="66" charset="0"/>
                <a:ea typeface="Times New Roman" charset="-94"/>
                <a:cs typeface="Times New Roman" charset="-94"/>
              </a:rPr>
              <a:t>yaklaşık 18.000 Tip </a:t>
            </a:r>
            <a:r>
              <a:rPr lang="tr-TR" sz="2000" dirty="0">
                <a:solidFill>
                  <a:sysClr val="windowText" lastClr="000000"/>
                </a:solidFill>
                <a:latin typeface="Comic Sans MS" pitchFamily="66" charset="0"/>
                <a:ea typeface="Times New Roman" charset="-94"/>
                <a:cs typeface="Times New Roman" charset="-94"/>
              </a:rPr>
              <a:t>1 </a:t>
            </a:r>
            <a:r>
              <a:rPr lang="tr-TR" sz="2000" dirty="0" smtClean="0">
                <a:solidFill>
                  <a:sysClr val="windowText" lastClr="000000"/>
                </a:solidFill>
                <a:latin typeface="Comic Sans MS" pitchFamily="66" charset="0"/>
                <a:ea typeface="Times New Roman" charset="-94"/>
                <a:cs typeface="Times New Roman" charset="-94"/>
              </a:rPr>
              <a:t>diyabet olduğu tahmin </a:t>
            </a:r>
            <a:r>
              <a:rPr lang="tr-TR" sz="2000" dirty="0">
                <a:solidFill>
                  <a:sysClr val="windowText" lastClr="000000"/>
                </a:solidFill>
                <a:latin typeface="Comic Sans MS" pitchFamily="66" charset="0"/>
                <a:ea typeface="Times New Roman" charset="-94"/>
                <a:cs typeface="Times New Roman" charset="-94"/>
              </a:rPr>
              <a:t>edilmektedir.</a:t>
            </a:r>
          </a:p>
        </p:txBody>
      </p:sp>
    </p:spTree>
    <p:extLst>
      <p:ext uri="{BB962C8B-B14F-4D97-AF65-F5344CB8AC3E}">
        <p14:creationId xmlns:p14="http://schemas.microsoft.com/office/powerpoint/2010/main" xmlns="" val="464333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latin typeface="Comic Sans MS" charset="-94"/>
                <a:ea typeface="Comic Sans MS" charset="-94"/>
                <a:cs typeface="Comic Sans MS" charset="-94"/>
              </a:rPr>
              <a:t>TİP 1 DİYABET NASIL OLUŞUR?</a:t>
            </a:r>
            <a:endParaRPr lang="tr-TR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İçerik Yer Tutucusu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tr-TR" dirty="0"/>
          </a:p>
        </p:txBody>
      </p:sp>
      <p:sp>
        <p:nvSpPr>
          <p:cNvPr id="6" name="Yuvarlatılmış Dikdörtgen 5"/>
          <p:cNvSpPr/>
          <p:nvPr/>
        </p:nvSpPr>
        <p:spPr>
          <a:xfrm>
            <a:off x="1320800" y="2679700"/>
            <a:ext cx="9118600" cy="2362200"/>
          </a:xfrm>
          <a:prstGeom prst="roundRect">
            <a:avLst/>
          </a:prstGeom>
          <a:solidFill>
            <a:srgbClr val="D093D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err="1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İinsülin</a:t>
            </a:r>
            <a:r>
              <a:rPr lang="tr-TR" sz="36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 eksikliği sonucu, kandaki şekerin yükselmesiyle sonucu görülür</a:t>
            </a:r>
            <a:endParaRPr lang="tr-TR" sz="3600" dirty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8806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46100"/>
          </a:xfrm>
        </p:spPr>
        <p:txBody>
          <a:bodyPr>
            <a:normAutofit fontScale="90000"/>
          </a:bodyPr>
          <a:lstStyle/>
          <a:p>
            <a:r>
              <a:rPr lang="tr-TR" sz="4000" dirty="0" err="1" smtClean="0">
                <a:latin typeface="Comic Sans MS" charset="-94"/>
                <a:ea typeface="Comic Sans MS" charset="-94"/>
                <a:cs typeface="Comic Sans MS" charset="-94"/>
              </a:rPr>
              <a:t>Glukoz</a:t>
            </a:r>
            <a:r>
              <a:rPr lang="tr-TR" sz="4000" dirty="0" smtClean="0">
                <a:latin typeface="Comic Sans MS" charset="-94"/>
                <a:ea typeface="Comic Sans MS" charset="-94"/>
                <a:cs typeface="Comic Sans MS" charset="-94"/>
              </a:rPr>
              <a:t>(Şeker) Nedir?</a:t>
            </a:r>
            <a:endParaRPr lang="tr-TR" sz="4000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tr-TR" dirty="0" smtClean="0"/>
          </a:p>
          <a:p>
            <a:endParaRPr lang="tr-TR" dirty="0" smtClean="0"/>
          </a:p>
          <a:p>
            <a:endParaRPr lang="tr-TR" dirty="0" smtClean="0"/>
          </a:p>
          <a:p>
            <a:endParaRPr lang="tr-TR" dirty="0" smtClean="0"/>
          </a:p>
          <a:p>
            <a:endParaRPr lang="tr-TR" dirty="0" smtClean="0"/>
          </a:p>
          <a:p>
            <a:endParaRPr lang="tr-TR" dirty="0" smtClean="0"/>
          </a:p>
          <a:p>
            <a:pPr marL="0" indent="0">
              <a:buNone/>
            </a:pPr>
            <a:endParaRPr lang="tr-TR" dirty="0" smtClean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  <a:p>
            <a:pPr marL="0" indent="0">
              <a:buNone/>
            </a:pPr>
            <a:endParaRPr lang="tr-TR" altLang="tr-TR" dirty="0" smtClean="0"/>
          </a:p>
          <a:p>
            <a:pPr marL="0" indent="0">
              <a:buNone/>
            </a:pPr>
            <a:endParaRPr lang="tr-TR" altLang="tr-TR" dirty="0" smtClean="0"/>
          </a:p>
        </p:txBody>
      </p:sp>
      <p:sp>
        <p:nvSpPr>
          <p:cNvPr id="5" name="Yuvarlatılmış Dikdörtgen 4"/>
          <p:cNvSpPr/>
          <p:nvPr/>
        </p:nvSpPr>
        <p:spPr>
          <a:xfrm>
            <a:off x="1359689" y="1134484"/>
            <a:ext cx="8905875" cy="65722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Vücudumuzun enerji için şekere ihtiyacı vardır. </a:t>
            </a:r>
          </a:p>
        </p:txBody>
      </p:sp>
      <p:sp>
        <p:nvSpPr>
          <p:cNvPr id="6" name="Aşağı Ok 5"/>
          <p:cNvSpPr/>
          <p:nvPr/>
        </p:nvSpPr>
        <p:spPr>
          <a:xfrm>
            <a:off x="5650696" y="1845396"/>
            <a:ext cx="271460" cy="4489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8" name="Yuvarlatılmış Dikdörtgen 7"/>
          <p:cNvSpPr/>
          <p:nvPr/>
        </p:nvSpPr>
        <p:spPr>
          <a:xfrm>
            <a:off x="1359689" y="3939362"/>
            <a:ext cx="8905875" cy="86022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000" dirty="0" smtClean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  <a:p>
            <a:pPr algn="ctr"/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Kandaki </a:t>
            </a:r>
            <a:r>
              <a:rPr lang="tr-TR" sz="2000" dirty="0" err="1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şekerin</a:t>
            </a:r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 enerjiye </a:t>
            </a:r>
            <a:r>
              <a:rPr lang="tr-TR" sz="2000" dirty="0" err="1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dönüşmesi</a:t>
            </a:r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 </a:t>
            </a:r>
            <a:r>
              <a:rPr lang="tr-TR" sz="2000" dirty="0" err="1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için</a:t>
            </a:r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 </a:t>
            </a:r>
            <a:r>
              <a:rPr lang="tr-TR" sz="2000" dirty="0" err="1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hücre</a:t>
            </a:r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 </a:t>
            </a:r>
            <a:r>
              <a:rPr lang="tr-TR" sz="2000" dirty="0" err="1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içine</a:t>
            </a:r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 girmesi gerekir. </a:t>
            </a:r>
          </a:p>
          <a:p>
            <a:endParaRPr lang="tr-TR" sz="2000" dirty="0" smtClean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11" name="Yuvarlatılmış Dikdörtgen 10"/>
          <p:cNvSpPr/>
          <p:nvPr/>
        </p:nvSpPr>
        <p:spPr>
          <a:xfrm>
            <a:off x="1340638" y="2314079"/>
            <a:ext cx="8905875" cy="99853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Enerjinin </a:t>
            </a:r>
            <a:r>
              <a:rPr lang="tr-TR" sz="2000" dirty="0" err="1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büyük</a:t>
            </a:r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 bir </a:t>
            </a:r>
            <a:r>
              <a:rPr lang="tr-TR" sz="2000" dirty="0" err="1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bölümu</a:t>
            </a:r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̈ </a:t>
            </a:r>
            <a:r>
              <a:rPr lang="tr-TR" sz="2000" dirty="0" err="1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yediğimiz</a:t>
            </a:r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 besinlerdeki </a:t>
            </a:r>
            <a:r>
              <a:rPr lang="tr-TR" sz="2000" dirty="0" err="1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şekerden</a:t>
            </a:r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 ve </a:t>
            </a:r>
            <a:r>
              <a:rPr lang="tr-TR" sz="2000" dirty="0" err="1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karaciğerde</a:t>
            </a:r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 depolanan </a:t>
            </a:r>
            <a:r>
              <a:rPr lang="tr-TR" sz="2000" dirty="0" err="1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şekerden</a:t>
            </a:r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 (</a:t>
            </a:r>
            <a:r>
              <a:rPr lang="tr-TR" sz="2000" dirty="0" err="1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Glukozdan</a:t>
            </a:r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) elde edilir. </a:t>
            </a:r>
          </a:p>
        </p:txBody>
      </p:sp>
      <p:sp>
        <p:nvSpPr>
          <p:cNvPr id="12" name="Yuvarlatılmış Dikdörtgen 11"/>
          <p:cNvSpPr/>
          <p:nvPr/>
        </p:nvSpPr>
        <p:spPr>
          <a:xfrm>
            <a:off x="1359689" y="5426354"/>
            <a:ext cx="8905875" cy="91994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Şekerin hücre içine girmesi için, pankreastan salgılanan “</a:t>
            </a:r>
            <a:r>
              <a:rPr lang="tr-TR" sz="2000" dirty="0" err="1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insülin</a:t>
            </a:r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” hormonuna gereksinim vardır. </a:t>
            </a:r>
          </a:p>
        </p:txBody>
      </p:sp>
      <p:sp>
        <p:nvSpPr>
          <p:cNvPr id="13" name="Aşağı Ok 12"/>
          <p:cNvSpPr/>
          <p:nvPr/>
        </p:nvSpPr>
        <p:spPr>
          <a:xfrm>
            <a:off x="5650696" y="3346533"/>
            <a:ext cx="271460" cy="5589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4" name="Aşağı Ok 13"/>
          <p:cNvSpPr/>
          <p:nvPr/>
        </p:nvSpPr>
        <p:spPr>
          <a:xfrm>
            <a:off x="5657845" y="4799582"/>
            <a:ext cx="271460" cy="57308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5" name="Altbilgi Yer Tutucusu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216489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4937"/>
          </a:xfrm>
        </p:spPr>
        <p:txBody>
          <a:bodyPr>
            <a:normAutofit fontScale="90000"/>
          </a:bodyPr>
          <a:lstStyle/>
          <a:p>
            <a:r>
              <a:rPr lang="tr-TR" dirty="0" smtClean="0">
                <a:latin typeface="Comic Sans MS" charset="-94"/>
                <a:ea typeface="Comic Sans MS" charset="-94"/>
                <a:cs typeface="Comic Sans MS" charset="-94"/>
              </a:rPr>
              <a:t>İnsülin Nedir?</a:t>
            </a:r>
            <a:endParaRPr lang="tr-TR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tr-TR" dirty="0" smtClean="0"/>
          </a:p>
          <a:p>
            <a:endParaRPr lang="tr-TR" dirty="0" smtClean="0"/>
          </a:p>
          <a:p>
            <a:endParaRPr lang="tr-TR" dirty="0" smtClean="0"/>
          </a:p>
          <a:p>
            <a:endParaRPr lang="tr-TR" dirty="0" smtClean="0"/>
          </a:p>
        </p:txBody>
      </p:sp>
      <p:pic>
        <p:nvPicPr>
          <p:cNvPr id="4" name="Content Placeholder 94" descr="İnsülin-Salgılanması_s0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8114111" y="3889747"/>
            <a:ext cx="3567112" cy="2790788"/>
          </a:xfrm>
          <a:prstGeom prst="rect">
            <a:avLst/>
          </a:prstGeom>
        </p:spPr>
      </p:pic>
      <p:sp>
        <p:nvSpPr>
          <p:cNvPr id="5" name="Yuvarlatılmış Dikdörtgen 4"/>
          <p:cNvSpPr/>
          <p:nvPr/>
        </p:nvSpPr>
        <p:spPr>
          <a:xfrm>
            <a:off x="611982" y="1295297"/>
            <a:ext cx="9901237" cy="1144607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dirty="0" err="1">
                <a:latin typeface="Comic Sans MS" charset="-94"/>
                <a:ea typeface="Comic Sans MS" charset="-94"/>
                <a:cs typeface="Comic Sans MS" charset="-94"/>
              </a:rPr>
              <a:t>İ</a:t>
            </a:r>
            <a:r>
              <a:rPr lang="tr-TR" sz="2000" dirty="0" err="1" smtClean="0">
                <a:latin typeface="Comic Sans MS" charset="-94"/>
                <a:ea typeface="Comic Sans MS" charset="-94"/>
                <a:cs typeface="Comic Sans MS" charset="-94"/>
              </a:rPr>
              <a:t>̇nsülin</a:t>
            </a: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, pankreasın beta </a:t>
            </a:r>
            <a:r>
              <a:rPr lang="tr-TR" sz="2000" dirty="0" err="1" smtClean="0">
                <a:latin typeface="Comic Sans MS" charset="-94"/>
                <a:ea typeface="Comic Sans MS" charset="-94"/>
                <a:cs typeface="Comic Sans MS" charset="-94"/>
              </a:rPr>
              <a:t>hücreleri</a:t>
            </a: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 tarafından salgılanır ve </a:t>
            </a:r>
            <a:r>
              <a:rPr lang="tr-TR" sz="2000" dirty="0" err="1" smtClean="0">
                <a:latin typeface="Comic Sans MS" charset="-94"/>
                <a:ea typeface="Comic Sans MS" charset="-94"/>
                <a:cs typeface="Comic Sans MS" charset="-94"/>
              </a:rPr>
              <a:t>vücutta</a:t>
            </a: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 enerji dengesini kontrol eden en </a:t>
            </a:r>
            <a:r>
              <a:rPr lang="tr-TR" sz="2000" dirty="0" err="1" smtClean="0">
                <a:latin typeface="Comic Sans MS" charset="-94"/>
                <a:ea typeface="Comic Sans MS" charset="-94"/>
                <a:cs typeface="Comic Sans MS" charset="-94"/>
              </a:rPr>
              <a:t>önemli</a:t>
            </a: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 hormondur. </a:t>
            </a:r>
          </a:p>
        </p:txBody>
      </p:sp>
      <p:sp>
        <p:nvSpPr>
          <p:cNvPr id="6" name="TextBox 49"/>
          <p:cNvSpPr txBox="1">
            <a:spLocks noChangeArrowheads="1"/>
          </p:cNvSpPr>
          <p:nvPr/>
        </p:nvSpPr>
        <p:spPr bwMode="auto">
          <a:xfrm>
            <a:off x="9582150" y="5703238"/>
            <a:ext cx="22860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-94"/>
                <a:ea typeface="Geneva" charset="-94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-94"/>
                <a:ea typeface="Geneva" charset="-94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-94"/>
                <a:ea typeface="Geneva" charset="-94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-94"/>
                <a:ea typeface="Geneva" charset="-94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-94"/>
                <a:ea typeface="Geneva" charset="-9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  <a:ea typeface="Geneva" charset="-9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  <a:ea typeface="Geneva" charset="-9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  <a:ea typeface="Geneva" charset="-9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  <a:ea typeface="Geneva" charset="-94"/>
              </a:defRPr>
            </a:lvl9pPr>
          </a:lstStyle>
          <a:p>
            <a:pPr algn="r" eaLnBrk="1" hangingPunct="1"/>
            <a:r>
              <a:rPr lang="en-US" altLang="tr-TR" sz="1600" b="1" dirty="0" err="1">
                <a:latin typeface="Comic Sans MS" charset="-94"/>
                <a:ea typeface="Comic Sans MS" charset="-94"/>
                <a:cs typeface="Comic Sans MS" charset="-94"/>
              </a:rPr>
              <a:t>Pankreas</a:t>
            </a:r>
            <a:r>
              <a:rPr lang="en-US" altLang="tr-TR" sz="1600" b="1" dirty="0">
                <a:latin typeface="Comic Sans MS" charset="-94"/>
                <a:ea typeface="Comic Sans MS" charset="-94"/>
                <a:cs typeface="Comic Sans MS" charset="-94"/>
              </a:rPr>
              <a:t>, </a:t>
            </a:r>
            <a:r>
              <a:rPr lang="en-US" altLang="tr-TR" sz="1600" b="1" dirty="0" err="1">
                <a:latin typeface="Comic Sans MS" charset="-94"/>
                <a:ea typeface="Comic Sans MS" charset="-94"/>
                <a:cs typeface="Comic Sans MS" charset="-94"/>
              </a:rPr>
              <a:t>kandaki</a:t>
            </a:r>
            <a:r>
              <a:rPr lang="en-US" altLang="tr-TR" sz="1600" b="1" dirty="0">
                <a:latin typeface="Comic Sans MS" charset="-94"/>
                <a:ea typeface="Comic Sans MS" charset="-94"/>
                <a:cs typeface="Comic Sans MS" charset="-94"/>
              </a:rPr>
              <a:t> </a:t>
            </a:r>
            <a:r>
              <a:rPr lang="en-US" altLang="tr-TR" sz="1600" b="1" dirty="0" err="1" smtClean="0">
                <a:latin typeface="Comic Sans MS" charset="-94"/>
                <a:ea typeface="Comic Sans MS" charset="-94"/>
                <a:cs typeface="Comic Sans MS" charset="-94"/>
              </a:rPr>
              <a:t>glukoz</a:t>
            </a:r>
            <a:r>
              <a:rPr lang="en-US" altLang="tr-TR" sz="1600" b="1" dirty="0" smtClean="0">
                <a:latin typeface="Comic Sans MS" charset="-94"/>
                <a:ea typeface="Comic Sans MS" charset="-94"/>
                <a:cs typeface="Comic Sans MS" charset="-94"/>
              </a:rPr>
              <a:t> </a:t>
            </a:r>
            <a:r>
              <a:rPr lang="en-US" altLang="tr-TR" sz="1600" b="1" dirty="0" err="1">
                <a:latin typeface="Comic Sans MS" charset="-94"/>
                <a:ea typeface="Comic Sans MS" charset="-94"/>
                <a:cs typeface="Comic Sans MS" charset="-94"/>
              </a:rPr>
              <a:t>düzeyine</a:t>
            </a:r>
            <a:r>
              <a:rPr lang="en-US" altLang="tr-TR" sz="1600" b="1" dirty="0">
                <a:latin typeface="Comic Sans MS" charset="-94"/>
                <a:ea typeface="Comic Sans MS" charset="-94"/>
                <a:cs typeface="Comic Sans MS" charset="-94"/>
              </a:rPr>
              <a:t> </a:t>
            </a:r>
            <a:r>
              <a:rPr lang="en-US" altLang="tr-TR" sz="1600" b="1" dirty="0" err="1">
                <a:latin typeface="Comic Sans MS" charset="-94"/>
                <a:ea typeface="Comic Sans MS" charset="-94"/>
                <a:cs typeface="Comic Sans MS" charset="-94"/>
              </a:rPr>
              <a:t>göre</a:t>
            </a:r>
            <a:r>
              <a:rPr lang="en-US" altLang="tr-TR" sz="1600" b="1" dirty="0">
                <a:latin typeface="Comic Sans MS" charset="-94"/>
                <a:ea typeface="Comic Sans MS" charset="-94"/>
                <a:cs typeface="Comic Sans MS" charset="-94"/>
              </a:rPr>
              <a:t> </a:t>
            </a:r>
            <a:r>
              <a:rPr lang="en-US" altLang="tr-TR" sz="1600" b="1" dirty="0" err="1">
                <a:latin typeface="Comic Sans MS" charset="-94"/>
                <a:ea typeface="Comic Sans MS" charset="-94"/>
                <a:cs typeface="Comic Sans MS" charset="-94"/>
              </a:rPr>
              <a:t>insülin</a:t>
            </a:r>
            <a:r>
              <a:rPr lang="en-US" altLang="tr-TR" sz="1600" b="1" dirty="0">
                <a:latin typeface="Comic Sans MS" charset="-94"/>
                <a:ea typeface="Comic Sans MS" charset="-94"/>
                <a:cs typeface="Comic Sans MS" charset="-94"/>
              </a:rPr>
              <a:t> </a:t>
            </a:r>
            <a:r>
              <a:rPr lang="en-US" altLang="tr-TR" sz="1600" b="1" dirty="0" err="1">
                <a:latin typeface="Comic Sans MS" charset="-94"/>
                <a:ea typeface="Comic Sans MS" charset="-94"/>
                <a:cs typeface="Comic Sans MS" charset="-94"/>
              </a:rPr>
              <a:t>salgılar</a:t>
            </a:r>
            <a:r>
              <a:rPr lang="en-US" altLang="tr-TR" sz="1600" b="1" dirty="0">
                <a:latin typeface="Comic Sans MS" charset="-94"/>
                <a:ea typeface="Comic Sans MS" charset="-94"/>
                <a:cs typeface="Comic Sans MS" charset="-94"/>
              </a:rPr>
              <a:t>.</a:t>
            </a:r>
          </a:p>
          <a:p>
            <a:pPr algn="r" eaLnBrk="1" hangingPunct="1"/>
            <a:endParaRPr lang="en-US" altLang="tr-TR" sz="1600" b="1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7" name="Yuvarlatılmış Dikdörtgen 6"/>
          <p:cNvSpPr/>
          <p:nvPr/>
        </p:nvSpPr>
        <p:spPr>
          <a:xfrm>
            <a:off x="1233489" y="2745139"/>
            <a:ext cx="9086850" cy="117153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Görevi kanın </a:t>
            </a:r>
            <a:r>
              <a:rPr lang="tr-TR" sz="2000" dirty="0" err="1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içindeki</a:t>
            </a:r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 </a:t>
            </a:r>
            <a:r>
              <a:rPr lang="tr-TR" sz="2000" dirty="0" err="1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şekerin</a:t>
            </a:r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 </a:t>
            </a:r>
            <a:r>
              <a:rPr lang="tr-TR" sz="2000" dirty="0" err="1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hücre</a:t>
            </a:r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 </a:t>
            </a:r>
            <a:r>
              <a:rPr lang="tr-TR" sz="2000" dirty="0" err="1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içine</a:t>
            </a:r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 girmesini </a:t>
            </a:r>
            <a:r>
              <a:rPr lang="tr-TR" sz="2000" dirty="0" err="1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sağlamaktır</a:t>
            </a:r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. Bu sayede </a:t>
            </a:r>
            <a:r>
              <a:rPr lang="tr-TR" sz="2000" dirty="0" err="1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şeker</a:t>
            </a:r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 yanarak enerjiye </a:t>
            </a:r>
            <a:r>
              <a:rPr lang="tr-TR" sz="2000" dirty="0" err="1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dönüşür</a:t>
            </a:r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. </a:t>
            </a:r>
            <a:endParaRPr lang="tr-TR" sz="2000" dirty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8" name="Yuvarlatılmış Dikdörtgen 7"/>
          <p:cNvSpPr/>
          <p:nvPr/>
        </p:nvSpPr>
        <p:spPr>
          <a:xfrm>
            <a:off x="2627710" y="4173552"/>
            <a:ext cx="5373292" cy="87642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smtClean="0">
                <a:latin typeface="Comic Sans MS" charset="-94"/>
                <a:ea typeface="Comic Sans MS" charset="-94"/>
                <a:cs typeface="Comic Sans MS" charset="-94"/>
              </a:rPr>
              <a:t>Temel </a:t>
            </a: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etkisi kan </a:t>
            </a:r>
            <a:r>
              <a:rPr lang="tr-TR" sz="2000" dirty="0" err="1" smtClean="0">
                <a:latin typeface="Comic Sans MS" charset="-94"/>
                <a:ea typeface="Comic Sans MS" charset="-94"/>
                <a:cs typeface="Comic Sans MS" charset="-94"/>
              </a:rPr>
              <a:t>şekerini</a:t>
            </a: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 </a:t>
            </a:r>
            <a:r>
              <a:rPr lang="tr-TR" sz="2000" dirty="0" err="1" smtClean="0">
                <a:latin typeface="Comic Sans MS" charset="-94"/>
                <a:ea typeface="Comic Sans MS" charset="-94"/>
                <a:cs typeface="Comic Sans MS" charset="-94"/>
              </a:rPr>
              <a:t>düşürmektir</a:t>
            </a: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. </a:t>
            </a:r>
            <a:endParaRPr lang="tr-TR" sz="2000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9" name="Altbilgi Yer Tutucusu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1386153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3598069" y="282456"/>
            <a:ext cx="6524626" cy="685800"/>
          </a:xfrm>
        </p:spPr>
        <p:txBody>
          <a:bodyPr>
            <a:normAutofit fontScale="90000"/>
          </a:bodyPr>
          <a:lstStyle/>
          <a:p>
            <a:r>
              <a:rPr lang="tr-TR" altLang="tr-TR" dirty="0" smtClean="0">
                <a:latin typeface="Comic Sans MS" charset="-94"/>
                <a:ea typeface="Comic Sans MS" charset="-94"/>
                <a:cs typeface="Comic Sans MS" charset="-94"/>
              </a:rPr>
              <a:t> </a:t>
            </a:r>
            <a:r>
              <a:rPr lang="tr-TR" altLang="tr-TR" dirty="0">
                <a:latin typeface="Comic Sans MS" charset="-94"/>
                <a:ea typeface="Comic Sans MS" charset="-94"/>
                <a:cs typeface="Comic Sans MS" charset="-94"/>
              </a:rPr>
              <a:t>DİYABET</a:t>
            </a:r>
          </a:p>
        </p:txBody>
      </p:sp>
      <p:sp>
        <p:nvSpPr>
          <p:cNvPr id="179203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316664" y="1823384"/>
            <a:ext cx="3390900" cy="338138"/>
          </a:xfrm>
        </p:spPr>
        <p:txBody>
          <a:bodyPr>
            <a:noAutofit/>
          </a:bodyPr>
          <a:lstStyle/>
          <a:p>
            <a:pPr eaLnBrk="1" hangingPunct="1">
              <a:lnSpc>
                <a:spcPct val="80000"/>
              </a:lnSpc>
              <a:buFont typeface="Lucida Grande" charset="-94"/>
              <a:buNone/>
            </a:pPr>
            <a:r>
              <a:rPr lang="tr-TR" alt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İnsülin eksikliğinde hücre</a:t>
            </a:r>
            <a:endParaRPr lang="tr-TR" altLang="tr-TR" sz="2000" dirty="0">
              <a:latin typeface="Comic Sans MS" charset="-94"/>
              <a:ea typeface="Comic Sans MS" charset="-94"/>
              <a:cs typeface="Comic Sans MS" charset="-94"/>
            </a:endParaRPr>
          </a:p>
          <a:p>
            <a:pPr marL="0" indent="0">
              <a:lnSpc>
                <a:spcPct val="80000"/>
              </a:lnSpc>
              <a:buNone/>
            </a:pPr>
            <a:endParaRPr lang="tr-TR" altLang="tr-TR" sz="2000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179204" name="Freeform 1028"/>
          <p:cNvSpPr>
            <a:spLocks/>
          </p:cNvSpPr>
          <p:nvPr/>
        </p:nvSpPr>
        <p:spPr bwMode="auto">
          <a:xfrm>
            <a:off x="1992314" y="2573338"/>
            <a:ext cx="1082675" cy="3598862"/>
          </a:xfrm>
          <a:custGeom>
            <a:avLst/>
            <a:gdLst>
              <a:gd name="T0" fmla="*/ 681 w 682"/>
              <a:gd name="T1" fmla="*/ 2181 h 2267"/>
              <a:gd name="T2" fmla="*/ 545 w 682"/>
              <a:gd name="T3" fmla="*/ 2181 h 2267"/>
              <a:gd name="T4" fmla="*/ 318 w 682"/>
              <a:gd name="T5" fmla="*/ 2181 h 2267"/>
              <a:gd name="T6" fmla="*/ 135 w 682"/>
              <a:gd name="T7" fmla="*/ 2163 h 2267"/>
              <a:gd name="T8" fmla="*/ 0 w 682"/>
              <a:gd name="T9" fmla="*/ 2181 h 2267"/>
              <a:gd name="T10" fmla="*/ 0 w 682"/>
              <a:gd name="T11" fmla="*/ 49 h 2267"/>
              <a:gd name="T12" fmla="*/ 135 w 682"/>
              <a:gd name="T13" fmla="*/ 38 h 2267"/>
              <a:gd name="T14" fmla="*/ 273 w 682"/>
              <a:gd name="T15" fmla="*/ 49 h 2267"/>
              <a:gd name="T16" fmla="*/ 454 w 682"/>
              <a:gd name="T17" fmla="*/ 49 h 2267"/>
              <a:gd name="T18" fmla="*/ 682 w 682"/>
              <a:gd name="T19" fmla="*/ 48 h 2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82" h="2267">
                <a:moveTo>
                  <a:pt x="681" y="2181"/>
                </a:moveTo>
                <a:cubicBezTo>
                  <a:pt x="681" y="2181"/>
                  <a:pt x="616" y="2135"/>
                  <a:pt x="545" y="2181"/>
                </a:cubicBezTo>
                <a:cubicBezTo>
                  <a:pt x="545" y="2181"/>
                  <a:pt x="409" y="2267"/>
                  <a:pt x="318" y="2181"/>
                </a:cubicBezTo>
                <a:cubicBezTo>
                  <a:pt x="250" y="2178"/>
                  <a:pt x="220" y="2125"/>
                  <a:pt x="135" y="2163"/>
                </a:cubicBezTo>
                <a:cubicBezTo>
                  <a:pt x="50" y="2229"/>
                  <a:pt x="0" y="2181"/>
                  <a:pt x="0" y="2181"/>
                </a:cubicBezTo>
                <a:lnTo>
                  <a:pt x="0" y="49"/>
                </a:lnTo>
                <a:cubicBezTo>
                  <a:pt x="0" y="49"/>
                  <a:pt x="69" y="0"/>
                  <a:pt x="135" y="38"/>
                </a:cubicBezTo>
                <a:cubicBezTo>
                  <a:pt x="210" y="114"/>
                  <a:pt x="273" y="49"/>
                  <a:pt x="273" y="49"/>
                </a:cubicBezTo>
                <a:cubicBezTo>
                  <a:pt x="326" y="51"/>
                  <a:pt x="352" y="10"/>
                  <a:pt x="454" y="49"/>
                </a:cubicBezTo>
                <a:cubicBezTo>
                  <a:pt x="560" y="95"/>
                  <a:pt x="682" y="48"/>
                  <a:pt x="682" y="48"/>
                </a:cubicBezTo>
              </a:path>
            </a:pathLst>
          </a:custGeom>
          <a:noFill/>
          <a:ln w="38100" cmpd="sng">
            <a:solidFill>
              <a:srgbClr val="A5002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179205" name="Rectangle 1029" descr="Geniş yukarı köşegen"/>
          <p:cNvSpPr>
            <a:spLocks noChangeArrowheads="1"/>
          </p:cNvSpPr>
          <p:nvPr/>
        </p:nvSpPr>
        <p:spPr bwMode="auto">
          <a:xfrm>
            <a:off x="2857501" y="4808538"/>
            <a:ext cx="188913" cy="1212850"/>
          </a:xfrm>
          <a:prstGeom prst="rect">
            <a:avLst/>
          </a:prstGeom>
          <a:pattFill prst="wdUpDiag">
            <a:fgClr>
              <a:srgbClr val="A50021"/>
            </a:fgClr>
            <a:bgClr>
              <a:srgbClr val="FFDDFF"/>
            </a:bgClr>
          </a:pattFill>
          <a:ln w="38100">
            <a:solidFill>
              <a:srgbClr val="A5002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06" name="Freeform 1030" descr="Geniş yukarı köşegen"/>
          <p:cNvSpPr>
            <a:spLocks/>
          </p:cNvSpPr>
          <p:nvPr/>
        </p:nvSpPr>
        <p:spPr bwMode="auto">
          <a:xfrm>
            <a:off x="2871788" y="2649538"/>
            <a:ext cx="863600" cy="1657350"/>
          </a:xfrm>
          <a:custGeom>
            <a:avLst/>
            <a:gdLst>
              <a:gd name="T0" fmla="*/ 0 w 544"/>
              <a:gd name="T1" fmla="*/ 1 h 1044"/>
              <a:gd name="T2" fmla="*/ 0 w 544"/>
              <a:gd name="T3" fmla="*/ 772 h 1044"/>
              <a:gd name="T4" fmla="*/ 454 w 544"/>
              <a:gd name="T5" fmla="*/ 1044 h 1044"/>
              <a:gd name="T6" fmla="*/ 544 w 544"/>
              <a:gd name="T7" fmla="*/ 953 h 1044"/>
              <a:gd name="T8" fmla="*/ 120 w 544"/>
              <a:gd name="T9" fmla="*/ 689 h 1044"/>
              <a:gd name="T10" fmla="*/ 120 w 544"/>
              <a:gd name="T11" fmla="*/ 0 h 1044"/>
              <a:gd name="T12" fmla="*/ 0 w 544"/>
              <a:gd name="T13" fmla="*/ 1 h 10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44" h="1044">
                <a:moveTo>
                  <a:pt x="0" y="1"/>
                </a:moveTo>
                <a:lnTo>
                  <a:pt x="0" y="772"/>
                </a:lnTo>
                <a:lnTo>
                  <a:pt x="454" y="1044"/>
                </a:lnTo>
                <a:lnTo>
                  <a:pt x="544" y="953"/>
                </a:lnTo>
                <a:lnTo>
                  <a:pt x="120" y="689"/>
                </a:lnTo>
                <a:lnTo>
                  <a:pt x="120" y="0"/>
                </a:lnTo>
                <a:lnTo>
                  <a:pt x="0" y="1"/>
                </a:lnTo>
                <a:close/>
              </a:path>
            </a:pathLst>
          </a:custGeom>
          <a:pattFill prst="wdUpDiag">
            <a:fgClr>
              <a:srgbClr val="A50021"/>
            </a:fgClr>
            <a:bgClr>
              <a:srgbClr val="FFDDFF"/>
            </a:bgClr>
          </a:pattFill>
          <a:ln w="38100" cap="flat" cmpd="sng">
            <a:solidFill>
              <a:srgbClr val="A50021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07" name="Freeform 1031"/>
          <p:cNvSpPr>
            <a:spLocks/>
          </p:cNvSpPr>
          <p:nvPr/>
        </p:nvSpPr>
        <p:spPr bwMode="auto">
          <a:xfrm>
            <a:off x="3052763" y="2603500"/>
            <a:ext cx="2760662" cy="3492500"/>
          </a:xfrm>
          <a:custGeom>
            <a:avLst/>
            <a:gdLst>
              <a:gd name="T0" fmla="*/ 13 w 1739"/>
              <a:gd name="T1" fmla="*/ 302 h 2200"/>
              <a:gd name="T2" fmla="*/ 651 w 1739"/>
              <a:gd name="T3" fmla="*/ 30 h 2200"/>
              <a:gd name="T4" fmla="*/ 1337 w 1739"/>
              <a:gd name="T5" fmla="*/ 30 h 2200"/>
              <a:gd name="T6" fmla="*/ 1680 w 1739"/>
              <a:gd name="T7" fmla="*/ 347 h 2200"/>
              <a:gd name="T8" fmla="*/ 1680 w 1739"/>
              <a:gd name="T9" fmla="*/ 1753 h 2200"/>
              <a:gd name="T10" fmla="*/ 1290 w 1739"/>
              <a:gd name="T11" fmla="*/ 2087 h 2200"/>
              <a:gd name="T12" fmla="*/ 259 w 1739"/>
              <a:gd name="T13" fmla="*/ 2116 h 2200"/>
              <a:gd name="T14" fmla="*/ 0 w 1739"/>
              <a:gd name="T15" fmla="*/ 1910 h 2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739" h="2200">
                <a:moveTo>
                  <a:pt x="13" y="302"/>
                </a:moveTo>
                <a:cubicBezTo>
                  <a:pt x="13" y="302"/>
                  <a:pt x="198" y="38"/>
                  <a:pt x="651" y="30"/>
                </a:cubicBezTo>
                <a:cubicBezTo>
                  <a:pt x="984" y="0"/>
                  <a:pt x="1337" y="30"/>
                  <a:pt x="1337" y="30"/>
                </a:cubicBezTo>
                <a:cubicBezTo>
                  <a:pt x="1337" y="30"/>
                  <a:pt x="1627" y="85"/>
                  <a:pt x="1680" y="347"/>
                </a:cubicBezTo>
                <a:cubicBezTo>
                  <a:pt x="1739" y="1030"/>
                  <a:pt x="1680" y="1753"/>
                  <a:pt x="1680" y="1753"/>
                </a:cubicBezTo>
                <a:cubicBezTo>
                  <a:pt x="1615" y="2043"/>
                  <a:pt x="1527" y="2026"/>
                  <a:pt x="1290" y="2087"/>
                </a:cubicBezTo>
                <a:cubicBezTo>
                  <a:pt x="763" y="2167"/>
                  <a:pt x="678" y="2200"/>
                  <a:pt x="259" y="2116"/>
                </a:cubicBezTo>
                <a:cubicBezTo>
                  <a:pt x="14" y="1955"/>
                  <a:pt x="54" y="1953"/>
                  <a:pt x="0" y="1910"/>
                </a:cubicBezTo>
              </a:path>
            </a:pathLst>
          </a:custGeom>
          <a:noFill/>
          <a:ln w="38100" cmpd="sng">
            <a:solidFill>
              <a:srgbClr val="A5002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179208" name="Rectangle 1032"/>
          <p:cNvSpPr>
            <a:spLocks noChangeArrowheads="1"/>
          </p:cNvSpPr>
          <p:nvPr/>
        </p:nvSpPr>
        <p:spPr bwMode="auto">
          <a:xfrm>
            <a:off x="2135188" y="2794000"/>
            <a:ext cx="214312" cy="215900"/>
          </a:xfrm>
          <a:prstGeom prst="rect">
            <a:avLst/>
          </a:prstGeom>
          <a:solidFill>
            <a:srgbClr val="A50021"/>
          </a:solidFill>
          <a:ln w="9525">
            <a:solidFill>
              <a:srgbClr val="A5002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09" name="Rectangle 1033"/>
          <p:cNvSpPr>
            <a:spLocks noChangeArrowheads="1"/>
          </p:cNvSpPr>
          <p:nvPr/>
        </p:nvSpPr>
        <p:spPr bwMode="auto">
          <a:xfrm>
            <a:off x="2424113" y="3082925"/>
            <a:ext cx="214312" cy="215900"/>
          </a:xfrm>
          <a:prstGeom prst="rect">
            <a:avLst/>
          </a:prstGeom>
          <a:solidFill>
            <a:srgbClr val="A50021"/>
          </a:solidFill>
          <a:ln w="9525">
            <a:solidFill>
              <a:srgbClr val="A5002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10" name="Rectangle 1034"/>
          <p:cNvSpPr>
            <a:spLocks noChangeArrowheads="1"/>
          </p:cNvSpPr>
          <p:nvPr/>
        </p:nvSpPr>
        <p:spPr bwMode="auto">
          <a:xfrm>
            <a:off x="2135188" y="3514725"/>
            <a:ext cx="214312" cy="215900"/>
          </a:xfrm>
          <a:prstGeom prst="rect">
            <a:avLst/>
          </a:prstGeom>
          <a:solidFill>
            <a:srgbClr val="A50021"/>
          </a:solidFill>
          <a:ln w="9525">
            <a:solidFill>
              <a:srgbClr val="A5002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11" name="Rectangle 1035"/>
          <p:cNvSpPr>
            <a:spLocks noChangeArrowheads="1"/>
          </p:cNvSpPr>
          <p:nvPr/>
        </p:nvSpPr>
        <p:spPr bwMode="auto">
          <a:xfrm>
            <a:off x="2208213" y="4162425"/>
            <a:ext cx="214312" cy="215900"/>
          </a:xfrm>
          <a:prstGeom prst="rect">
            <a:avLst/>
          </a:prstGeom>
          <a:solidFill>
            <a:srgbClr val="A50021"/>
          </a:solidFill>
          <a:ln w="9525">
            <a:solidFill>
              <a:srgbClr val="A5002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12" name="Rectangle 1036"/>
          <p:cNvSpPr>
            <a:spLocks noChangeArrowheads="1"/>
          </p:cNvSpPr>
          <p:nvPr/>
        </p:nvSpPr>
        <p:spPr bwMode="auto">
          <a:xfrm>
            <a:off x="2351088" y="4810125"/>
            <a:ext cx="214312" cy="215900"/>
          </a:xfrm>
          <a:prstGeom prst="rect">
            <a:avLst/>
          </a:prstGeom>
          <a:solidFill>
            <a:srgbClr val="A50021"/>
          </a:solidFill>
          <a:ln w="9525">
            <a:solidFill>
              <a:srgbClr val="A5002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13" name="Rectangle 1037"/>
          <p:cNvSpPr>
            <a:spLocks noChangeArrowheads="1"/>
          </p:cNvSpPr>
          <p:nvPr/>
        </p:nvSpPr>
        <p:spPr bwMode="auto">
          <a:xfrm>
            <a:off x="2135188" y="5243513"/>
            <a:ext cx="214312" cy="215900"/>
          </a:xfrm>
          <a:prstGeom prst="rect">
            <a:avLst/>
          </a:prstGeom>
          <a:solidFill>
            <a:srgbClr val="A50021"/>
          </a:solidFill>
          <a:ln w="9525">
            <a:solidFill>
              <a:srgbClr val="A5002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14" name="Rectangle 1038"/>
          <p:cNvSpPr>
            <a:spLocks noChangeArrowheads="1"/>
          </p:cNvSpPr>
          <p:nvPr/>
        </p:nvSpPr>
        <p:spPr bwMode="auto">
          <a:xfrm>
            <a:off x="2424113" y="5602288"/>
            <a:ext cx="214312" cy="215900"/>
          </a:xfrm>
          <a:prstGeom prst="rect">
            <a:avLst/>
          </a:prstGeom>
          <a:solidFill>
            <a:srgbClr val="A50021"/>
          </a:solidFill>
          <a:ln w="9525">
            <a:solidFill>
              <a:srgbClr val="A5002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15" name="Line 1039"/>
          <p:cNvSpPr>
            <a:spLocks noChangeShapeType="1"/>
          </p:cNvSpPr>
          <p:nvPr/>
        </p:nvSpPr>
        <p:spPr bwMode="auto">
          <a:xfrm>
            <a:off x="2640013" y="2435226"/>
            <a:ext cx="0" cy="1584325"/>
          </a:xfrm>
          <a:prstGeom prst="line">
            <a:avLst/>
          </a:prstGeom>
          <a:noFill/>
          <a:ln w="38100">
            <a:solidFill>
              <a:srgbClr val="660066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179216" name="Text Box 1040"/>
          <p:cNvSpPr txBox="1">
            <a:spLocks noChangeArrowheads="1"/>
          </p:cNvSpPr>
          <p:nvPr/>
        </p:nvSpPr>
        <p:spPr bwMode="auto">
          <a:xfrm>
            <a:off x="1379363" y="1794269"/>
            <a:ext cx="261802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tr-TR" alt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İnsülin varken hücre</a:t>
            </a:r>
            <a:endParaRPr lang="tr-TR" altLang="tr-TR" sz="2000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179217" name="Text Box 1041"/>
          <p:cNvSpPr txBox="1">
            <a:spLocks noChangeArrowheads="1"/>
          </p:cNvSpPr>
          <p:nvPr/>
        </p:nvSpPr>
        <p:spPr bwMode="auto">
          <a:xfrm>
            <a:off x="1730376" y="6165851"/>
            <a:ext cx="16430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tr-TR" altLang="tr-TR" sz="2000" b="1">
                <a:latin typeface="Tahoma" charset="0"/>
              </a:rPr>
              <a:t>Kan damarı</a:t>
            </a:r>
          </a:p>
        </p:txBody>
      </p:sp>
      <p:sp>
        <p:nvSpPr>
          <p:cNvPr id="179218" name="Text Box 1042"/>
          <p:cNvSpPr txBox="1">
            <a:spLocks noChangeArrowheads="1"/>
          </p:cNvSpPr>
          <p:nvPr/>
        </p:nvSpPr>
        <p:spPr bwMode="auto">
          <a:xfrm>
            <a:off x="3835400" y="6165851"/>
            <a:ext cx="9334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tr-TR" altLang="tr-TR" sz="2000" b="1">
                <a:latin typeface="Tahoma" charset="0"/>
              </a:rPr>
              <a:t>Hücre</a:t>
            </a:r>
          </a:p>
        </p:txBody>
      </p:sp>
      <p:sp>
        <p:nvSpPr>
          <p:cNvPr id="179219" name="Rectangle 1043"/>
          <p:cNvSpPr>
            <a:spLocks noChangeArrowheads="1"/>
          </p:cNvSpPr>
          <p:nvPr/>
        </p:nvSpPr>
        <p:spPr bwMode="auto">
          <a:xfrm>
            <a:off x="3130551" y="4437063"/>
            <a:ext cx="214313" cy="215900"/>
          </a:xfrm>
          <a:prstGeom prst="rect">
            <a:avLst/>
          </a:prstGeom>
          <a:solidFill>
            <a:srgbClr val="A50021"/>
          </a:solidFill>
          <a:ln w="9525">
            <a:solidFill>
              <a:srgbClr val="A5002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20" name="Rectangle 1044"/>
          <p:cNvSpPr>
            <a:spLocks noChangeArrowheads="1"/>
          </p:cNvSpPr>
          <p:nvPr/>
        </p:nvSpPr>
        <p:spPr bwMode="auto">
          <a:xfrm>
            <a:off x="3490913" y="4840288"/>
            <a:ext cx="214312" cy="215900"/>
          </a:xfrm>
          <a:prstGeom prst="rect">
            <a:avLst/>
          </a:prstGeom>
          <a:solidFill>
            <a:srgbClr val="A50021"/>
          </a:solidFill>
          <a:ln w="9525">
            <a:solidFill>
              <a:srgbClr val="A5002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21" name="Text Box 1045"/>
          <p:cNvSpPr txBox="1">
            <a:spLocks noChangeArrowheads="1"/>
          </p:cNvSpPr>
          <p:nvPr/>
        </p:nvSpPr>
        <p:spPr bwMode="auto">
          <a:xfrm>
            <a:off x="3260726" y="4546600"/>
            <a:ext cx="8810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tr-TR" altLang="tr-TR" sz="1600" b="1">
                <a:latin typeface="Tahoma" charset="0"/>
              </a:rPr>
              <a:t>Glukoz</a:t>
            </a:r>
          </a:p>
        </p:txBody>
      </p:sp>
      <p:sp>
        <p:nvSpPr>
          <p:cNvPr id="179222" name="Line 1046"/>
          <p:cNvSpPr>
            <a:spLocks noChangeShapeType="1"/>
          </p:cNvSpPr>
          <p:nvPr/>
        </p:nvSpPr>
        <p:spPr bwMode="auto">
          <a:xfrm>
            <a:off x="3792539" y="5086350"/>
            <a:ext cx="503237" cy="0"/>
          </a:xfrm>
          <a:prstGeom prst="line">
            <a:avLst/>
          </a:prstGeom>
          <a:noFill/>
          <a:ln w="38100">
            <a:solidFill>
              <a:srgbClr val="660066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179223" name="Line 1047"/>
          <p:cNvSpPr>
            <a:spLocks noChangeShapeType="1"/>
          </p:cNvSpPr>
          <p:nvPr/>
        </p:nvSpPr>
        <p:spPr bwMode="auto">
          <a:xfrm flipV="1">
            <a:off x="3792539" y="4797425"/>
            <a:ext cx="503237" cy="215900"/>
          </a:xfrm>
          <a:prstGeom prst="line">
            <a:avLst/>
          </a:prstGeom>
          <a:noFill/>
          <a:ln w="38100">
            <a:solidFill>
              <a:srgbClr val="660066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179224" name="Line 1048"/>
          <p:cNvSpPr>
            <a:spLocks noChangeShapeType="1"/>
          </p:cNvSpPr>
          <p:nvPr/>
        </p:nvSpPr>
        <p:spPr bwMode="auto">
          <a:xfrm>
            <a:off x="3792539" y="5186363"/>
            <a:ext cx="503237" cy="215900"/>
          </a:xfrm>
          <a:prstGeom prst="line">
            <a:avLst/>
          </a:prstGeom>
          <a:noFill/>
          <a:ln w="38100">
            <a:solidFill>
              <a:srgbClr val="660066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179225" name="Text Box 1049"/>
          <p:cNvSpPr txBox="1">
            <a:spLocks noChangeArrowheads="1"/>
          </p:cNvSpPr>
          <p:nvPr/>
        </p:nvSpPr>
        <p:spPr bwMode="auto">
          <a:xfrm>
            <a:off x="4252914" y="4552950"/>
            <a:ext cx="7842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tr-TR" altLang="tr-TR" sz="1600" b="1">
                <a:latin typeface="Tahoma" charset="0"/>
              </a:rPr>
              <a:t>Enerji</a:t>
            </a:r>
          </a:p>
        </p:txBody>
      </p:sp>
      <p:sp>
        <p:nvSpPr>
          <p:cNvPr id="179226" name="Text Box 1050"/>
          <p:cNvSpPr txBox="1">
            <a:spLocks noChangeArrowheads="1"/>
          </p:cNvSpPr>
          <p:nvPr/>
        </p:nvSpPr>
        <p:spPr bwMode="auto">
          <a:xfrm>
            <a:off x="4252913" y="4913313"/>
            <a:ext cx="15367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tr-TR" altLang="tr-TR" sz="1600" b="1">
                <a:latin typeface="Tahoma" charset="0"/>
              </a:rPr>
              <a:t>Karbonhidrat</a:t>
            </a:r>
          </a:p>
        </p:txBody>
      </p:sp>
      <p:sp>
        <p:nvSpPr>
          <p:cNvPr id="179227" name="Text Box 1051"/>
          <p:cNvSpPr txBox="1">
            <a:spLocks noChangeArrowheads="1"/>
          </p:cNvSpPr>
          <p:nvPr/>
        </p:nvSpPr>
        <p:spPr bwMode="auto">
          <a:xfrm>
            <a:off x="4252913" y="5272088"/>
            <a:ext cx="4429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tr-TR" altLang="tr-TR" sz="1600" b="1">
                <a:latin typeface="Tahoma" charset="0"/>
              </a:rPr>
              <a:t>Su</a:t>
            </a:r>
          </a:p>
        </p:txBody>
      </p:sp>
      <p:sp>
        <p:nvSpPr>
          <p:cNvPr id="179228" name="Oval 1052"/>
          <p:cNvSpPr>
            <a:spLocks noChangeArrowheads="1"/>
          </p:cNvSpPr>
          <p:nvPr/>
        </p:nvSpPr>
        <p:spPr bwMode="auto">
          <a:xfrm>
            <a:off x="3114675" y="5257800"/>
            <a:ext cx="179388" cy="179388"/>
          </a:xfrm>
          <a:prstGeom prst="ellipse">
            <a:avLst/>
          </a:prstGeom>
          <a:solidFill>
            <a:srgbClr val="660066"/>
          </a:solidFill>
          <a:ln w="9525">
            <a:solidFill>
              <a:srgbClr val="6600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29" name="Oval 1053"/>
          <p:cNvSpPr>
            <a:spLocks noChangeArrowheads="1"/>
          </p:cNvSpPr>
          <p:nvPr/>
        </p:nvSpPr>
        <p:spPr bwMode="auto">
          <a:xfrm>
            <a:off x="3216275" y="5516564"/>
            <a:ext cx="179388" cy="179387"/>
          </a:xfrm>
          <a:prstGeom prst="ellipse">
            <a:avLst/>
          </a:prstGeom>
          <a:solidFill>
            <a:srgbClr val="660066"/>
          </a:solidFill>
          <a:ln w="9525">
            <a:solidFill>
              <a:srgbClr val="6600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30" name="Oval 1054"/>
          <p:cNvSpPr>
            <a:spLocks noChangeArrowheads="1"/>
          </p:cNvSpPr>
          <p:nvPr/>
        </p:nvSpPr>
        <p:spPr bwMode="auto">
          <a:xfrm>
            <a:off x="3432175" y="5719764"/>
            <a:ext cx="179388" cy="179387"/>
          </a:xfrm>
          <a:prstGeom prst="ellipse">
            <a:avLst/>
          </a:prstGeom>
          <a:solidFill>
            <a:srgbClr val="660066"/>
          </a:solidFill>
          <a:ln w="9525">
            <a:solidFill>
              <a:srgbClr val="6600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31" name="Oval 1055"/>
          <p:cNvSpPr>
            <a:spLocks noChangeArrowheads="1"/>
          </p:cNvSpPr>
          <p:nvPr/>
        </p:nvSpPr>
        <p:spPr bwMode="auto">
          <a:xfrm>
            <a:off x="3735389" y="5776914"/>
            <a:ext cx="179387" cy="179387"/>
          </a:xfrm>
          <a:prstGeom prst="ellipse">
            <a:avLst/>
          </a:prstGeom>
          <a:solidFill>
            <a:srgbClr val="660066"/>
          </a:solidFill>
          <a:ln w="9525">
            <a:solidFill>
              <a:srgbClr val="6600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32" name="Oval 1056"/>
          <p:cNvSpPr>
            <a:spLocks noChangeArrowheads="1"/>
          </p:cNvSpPr>
          <p:nvPr/>
        </p:nvSpPr>
        <p:spPr bwMode="auto">
          <a:xfrm>
            <a:off x="4065589" y="5776914"/>
            <a:ext cx="179387" cy="179387"/>
          </a:xfrm>
          <a:prstGeom prst="ellipse">
            <a:avLst/>
          </a:prstGeom>
          <a:solidFill>
            <a:srgbClr val="660066"/>
          </a:solidFill>
          <a:ln w="9525">
            <a:solidFill>
              <a:srgbClr val="6600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33" name="Oval 1057"/>
          <p:cNvSpPr>
            <a:spLocks noChangeArrowheads="1"/>
          </p:cNvSpPr>
          <p:nvPr/>
        </p:nvSpPr>
        <p:spPr bwMode="auto">
          <a:xfrm>
            <a:off x="4397375" y="5748339"/>
            <a:ext cx="179388" cy="179387"/>
          </a:xfrm>
          <a:prstGeom prst="ellipse">
            <a:avLst/>
          </a:prstGeom>
          <a:solidFill>
            <a:srgbClr val="660066"/>
          </a:solidFill>
          <a:ln w="9525">
            <a:solidFill>
              <a:srgbClr val="6600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34" name="Oval 1058"/>
          <p:cNvSpPr>
            <a:spLocks noChangeArrowheads="1"/>
          </p:cNvSpPr>
          <p:nvPr/>
        </p:nvSpPr>
        <p:spPr bwMode="auto">
          <a:xfrm>
            <a:off x="4741864" y="5676900"/>
            <a:ext cx="179387" cy="179388"/>
          </a:xfrm>
          <a:prstGeom prst="ellipse">
            <a:avLst/>
          </a:prstGeom>
          <a:solidFill>
            <a:srgbClr val="660066"/>
          </a:solidFill>
          <a:ln w="9525">
            <a:solidFill>
              <a:srgbClr val="6600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pic>
        <p:nvPicPr>
          <p:cNvPr id="179235" name="Picture 1059" descr="anahtar-kelime-optimizasyonu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650" t="26477" r="5650" b="26477"/>
          <a:stretch>
            <a:fillRect/>
          </a:stretch>
        </p:blipFill>
        <p:spPr bwMode="auto">
          <a:xfrm>
            <a:off x="2524126" y="4090988"/>
            <a:ext cx="669925" cy="36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79236" name="Freeform 1060"/>
          <p:cNvSpPr>
            <a:spLocks/>
          </p:cNvSpPr>
          <p:nvPr/>
        </p:nvSpPr>
        <p:spPr bwMode="auto">
          <a:xfrm>
            <a:off x="6400801" y="2573338"/>
            <a:ext cx="1082675" cy="3598862"/>
          </a:xfrm>
          <a:custGeom>
            <a:avLst/>
            <a:gdLst>
              <a:gd name="T0" fmla="*/ 681 w 682"/>
              <a:gd name="T1" fmla="*/ 2181 h 2267"/>
              <a:gd name="T2" fmla="*/ 545 w 682"/>
              <a:gd name="T3" fmla="*/ 2181 h 2267"/>
              <a:gd name="T4" fmla="*/ 318 w 682"/>
              <a:gd name="T5" fmla="*/ 2181 h 2267"/>
              <a:gd name="T6" fmla="*/ 135 w 682"/>
              <a:gd name="T7" fmla="*/ 2163 h 2267"/>
              <a:gd name="T8" fmla="*/ 0 w 682"/>
              <a:gd name="T9" fmla="*/ 2181 h 2267"/>
              <a:gd name="T10" fmla="*/ 0 w 682"/>
              <a:gd name="T11" fmla="*/ 49 h 2267"/>
              <a:gd name="T12" fmla="*/ 135 w 682"/>
              <a:gd name="T13" fmla="*/ 38 h 2267"/>
              <a:gd name="T14" fmla="*/ 273 w 682"/>
              <a:gd name="T15" fmla="*/ 49 h 2267"/>
              <a:gd name="T16" fmla="*/ 454 w 682"/>
              <a:gd name="T17" fmla="*/ 49 h 2267"/>
              <a:gd name="T18" fmla="*/ 682 w 682"/>
              <a:gd name="T19" fmla="*/ 48 h 2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82" h="2267">
                <a:moveTo>
                  <a:pt x="681" y="2181"/>
                </a:moveTo>
                <a:cubicBezTo>
                  <a:pt x="681" y="2181"/>
                  <a:pt x="616" y="2135"/>
                  <a:pt x="545" y="2181"/>
                </a:cubicBezTo>
                <a:cubicBezTo>
                  <a:pt x="545" y="2181"/>
                  <a:pt x="409" y="2267"/>
                  <a:pt x="318" y="2181"/>
                </a:cubicBezTo>
                <a:cubicBezTo>
                  <a:pt x="250" y="2178"/>
                  <a:pt x="220" y="2125"/>
                  <a:pt x="135" y="2163"/>
                </a:cubicBezTo>
                <a:cubicBezTo>
                  <a:pt x="50" y="2229"/>
                  <a:pt x="0" y="2181"/>
                  <a:pt x="0" y="2181"/>
                </a:cubicBezTo>
                <a:lnTo>
                  <a:pt x="0" y="49"/>
                </a:lnTo>
                <a:cubicBezTo>
                  <a:pt x="0" y="49"/>
                  <a:pt x="69" y="0"/>
                  <a:pt x="135" y="38"/>
                </a:cubicBezTo>
                <a:cubicBezTo>
                  <a:pt x="210" y="114"/>
                  <a:pt x="273" y="49"/>
                  <a:pt x="273" y="49"/>
                </a:cubicBezTo>
                <a:cubicBezTo>
                  <a:pt x="326" y="51"/>
                  <a:pt x="352" y="10"/>
                  <a:pt x="454" y="49"/>
                </a:cubicBezTo>
                <a:cubicBezTo>
                  <a:pt x="560" y="95"/>
                  <a:pt x="682" y="48"/>
                  <a:pt x="682" y="48"/>
                </a:cubicBezTo>
              </a:path>
            </a:pathLst>
          </a:custGeom>
          <a:noFill/>
          <a:ln w="38100" cmpd="sng">
            <a:solidFill>
              <a:srgbClr val="A5002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179237" name="Rectangle 1061"/>
          <p:cNvSpPr>
            <a:spLocks noChangeArrowheads="1"/>
          </p:cNvSpPr>
          <p:nvPr/>
        </p:nvSpPr>
        <p:spPr bwMode="auto">
          <a:xfrm>
            <a:off x="7277101" y="2651125"/>
            <a:ext cx="187325" cy="3352800"/>
          </a:xfrm>
          <a:prstGeom prst="rect">
            <a:avLst/>
          </a:prstGeom>
          <a:solidFill>
            <a:srgbClr val="FFDDFF"/>
          </a:solidFill>
          <a:ln w="38100">
            <a:solidFill>
              <a:srgbClr val="A5002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38" name="Freeform 1062"/>
          <p:cNvSpPr>
            <a:spLocks/>
          </p:cNvSpPr>
          <p:nvPr/>
        </p:nvSpPr>
        <p:spPr bwMode="auto">
          <a:xfrm>
            <a:off x="7461251" y="2603500"/>
            <a:ext cx="2760663" cy="3492500"/>
          </a:xfrm>
          <a:custGeom>
            <a:avLst/>
            <a:gdLst>
              <a:gd name="T0" fmla="*/ 13 w 1739"/>
              <a:gd name="T1" fmla="*/ 302 h 2200"/>
              <a:gd name="T2" fmla="*/ 651 w 1739"/>
              <a:gd name="T3" fmla="*/ 30 h 2200"/>
              <a:gd name="T4" fmla="*/ 1337 w 1739"/>
              <a:gd name="T5" fmla="*/ 30 h 2200"/>
              <a:gd name="T6" fmla="*/ 1680 w 1739"/>
              <a:gd name="T7" fmla="*/ 347 h 2200"/>
              <a:gd name="T8" fmla="*/ 1680 w 1739"/>
              <a:gd name="T9" fmla="*/ 1753 h 2200"/>
              <a:gd name="T10" fmla="*/ 1290 w 1739"/>
              <a:gd name="T11" fmla="*/ 2087 h 2200"/>
              <a:gd name="T12" fmla="*/ 259 w 1739"/>
              <a:gd name="T13" fmla="*/ 2116 h 2200"/>
              <a:gd name="T14" fmla="*/ 0 w 1739"/>
              <a:gd name="T15" fmla="*/ 1910 h 2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739" h="2200">
                <a:moveTo>
                  <a:pt x="13" y="302"/>
                </a:moveTo>
                <a:cubicBezTo>
                  <a:pt x="13" y="302"/>
                  <a:pt x="198" y="38"/>
                  <a:pt x="651" y="30"/>
                </a:cubicBezTo>
                <a:cubicBezTo>
                  <a:pt x="984" y="0"/>
                  <a:pt x="1337" y="30"/>
                  <a:pt x="1337" y="30"/>
                </a:cubicBezTo>
                <a:cubicBezTo>
                  <a:pt x="1337" y="30"/>
                  <a:pt x="1627" y="85"/>
                  <a:pt x="1680" y="347"/>
                </a:cubicBezTo>
                <a:cubicBezTo>
                  <a:pt x="1739" y="1030"/>
                  <a:pt x="1680" y="1753"/>
                  <a:pt x="1680" y="1753"/>
                </a:cubicBezTo>
                <a:cubicBezTo>
                  <a:pt x="1615" y="2043"/>
                  <a:pt x="1527" y="2026"/>
                  <a:pt x="1290" y="2087"/>
                </a:cubicBezTo>
                <a:cubicBezTo>
                  <a:pt x="763" y="2167"/>
                  <a:pt x="678" y="2200"/>
                  <a:pt x="259" y="2116"/>
                </a:cubicBezTo>
                <a:cubicBezTo>
                  <a:pt x="14" y="1955"/>
                  <a:pt x="54" y="1953"/>
                  <a:pt x="0" y="1910"/>
                </a:cubicBezTo>
              </a:path>
            </a:pathLst>
          </a:custGeom>
          <a:noFill/>
          <a:ln w="38100" cmpd="sng">
            <a:solidFill>
              <a:srgbClr val="A5002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179239" name="Rectangle 1063"/>
          <p:cNvSpPr>
            <a:spLocks noChangeArrowheads="1"/>
          </p:cNvSpPr>
          <p:nvPr/>
        </p:nvSpPr>
        <p:spPr bwMode="auto">
          <a:xfrm>
            <a:off x="6543676" y="2794000"/>
            <a:ext cx="214313" cy="215900"/>
          </a:xfrm>
          <a:prstGeom prst="rect">
            <a:avLst/>
          </a:prstGeom>
          <a:solidFill>
            <a:srgbClr val="A50021"/>
          </a:solidFill>
          <a:ln w="9525">
            <a:solidFill>
              <a:srgbClr val="A5002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40" name="Rectangle 1064"/>
          <p:cNvSpPr>
            <a:spLocks noChangeArrowheads="1"/>
          </p:cNvSpPr>
          <p:nvPr/>
        </p:nvSpPr>
        <p:spPr bwMode="auto">
          <a:xfrm>
            <a:off x="6832601" y="3082925"/>
            <a:ext cx="214313" cy="215900"/>
          </a:xfrm>
          <a:prstGeom prst="rect">
            <a:avLst/>
          </a:prstGeom>
          <a:solidFill>
            <a:srgbClr val="A50021"/>
          </a:solidFill>
          <a:ln w="9525">
            <a:solidFill>
              <a:srgbClr val="A5002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41" name="Rectangle 1065"/>
          <p:cNvSpPr>
            <a:spLocks noChangeArrowheads="1"/>
          </p:cNvSpPr>
          <p:nvPr/>
        </p:nvSpPr>
        <p:spPr bwMode="auto">
          <a:xfrm>
            <a:off x="6543676" y="3514725"/>
            <a:ext cx="214313" cy="215900"/>
          </a:xfrm>
          <a:prstGeom prst="rect">
            <a:avLst/>
          </a:prstGeom>
          <a:solidFill>
            <a:srgbClr val="A50021"/>
          </a:solidFill>
          <a:ln w="9525">
            <a:solidFill>
              <a:srgbClr val="A5002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42" name="Rectangle 1066"/>
          <p:cNvSpPr>
            <a:spLocks noChangeArrowheads="1"/>
          </p:cNvSpPr>
          <p:nvPr/>
        </p:nvSpPr>
        <p:spPr bwMode="auto">
          <a:xfrm>
            <a:off x="6616701" y="4162425"/>
            <a:ext cx="214313" cy="215900"/>
          </a:xfrm>
          <a:prstGeom prst="rect">
            <a:avLst/>
          </a:prstGeom>
          <a:solidFill>
            <a:srgbClr val="A50021"/>
          </a:solidFill>
          <a:ln w="9525">
            <a:solidFill>
              <a:srgbClr val="A5002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43" name="Rectangle 1067"/>
          <p:cNvSpPr>
            <a:spLocks noChangeArrowheads="1"/>
          </p:cNvSpPr>
          <p:nvPr/>
        </p:nvSpPr>
        <p:spPr bwMode="auto">
          <a:xfrm>
            <a:off x="6959601" y="4581525"/>
            <a:ext cx="214313" cy="215900"/>
          </a:xfrm>
          <a:prstGeom prst="rect">
            <a:avLst/>
          </a:prstGeom>
          <a:solidFill>
            <a:srgbClr val="A50021"/>
          </a:solidFill>
          <a:ln w="9525">
            <a:solidFill>
              <a:srgbClr val="A5002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44" name="Rectangle 1068"/>
          <p:cNvSpPr>
            <a:spLocks noChangeArrowheads="1"/>
          </p:cNvSpPr>
          <p:nvPr/>
        </p:nvSpPr>
        <p:spPr bwMode="auto">
          <a:xfrm>
            <a:off x="6527801" y="4868863"/>
            <a:ext cx="214313" cy="215900"/>
          </a:xfrm>
          <a:prstGeom prst="rect">
            <a:avLst/>
          </a:prstGeom>
          <a:solidFill>
            <a:srgbClr val="A50021"/>
          </a:solidFill>
          <a:ln w="9525">
            <a:solidFill>
              <a:srgbClr val="A5002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45" name="Rectangle 1069"/>
          <p:cNvSpPr>
            <a:spLocks noChangeArrowheads="1"/>
          </p:cNvSpPr>
          <p:nvPr/>
        </p:nvSpPr>
        <p:spPr bwMode="auto">
          <a:xfrm>
            <a:off x="6888163" y="5157788"/>
            <a:ext cx="214312" cy="215900"/>
          </a:xfrm>
          <a:prstGeom prst="rect">
            <a:avLst/>
          </a:prstGeom>
          <a:solidFill>
            <a:srgbClr val="A50021"/>
          </a:solidFill>
          <a:ln w="9525">
            <a:solidFill>
              <a:srgbClr val="A5002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46" name="Text Box 1070"/>
          <p:cNvSpPr txBox="1">
            <a:spLocks noChangeArrowheads="1"/>
          </p:cNvSpPr>
          <p:nvPr/>
        </p:nvSpPr>
        <p:spPr bwMode="auto">
          <a:xfrm>
            <a:off x="6138863" y="6165851"/>
            <a:ext cx="16430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tr-TR" altLang="tr-TR" sz="2000" b="1">
                <a:latin typeface="Tahoma" charset="0"/>
              </a:rPr>
              <a:t>Kan damarı</a:t>
            </a:r>
          </a:p>
        </p:txBody>
      </p:sp>
      <p:sp>
        <p:nvSpPr>
          <p:cNvPr id="179247" name="Text Box 1071"/>
          <p:cNvSpPr txBox="1">
            <a:spLocks noChangeArrowheads="1"/>
          </p:cNvSpPr>
          <p:nvPr/>
        </p:nvSpPr>
        <p:spPr bwMode="auto">
          <a:xfrm>
            <a:off x="8243888" y="6165851"/>
            <a:ext cx="9334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tr-TR" altLang="tr-TR" sz="2000" b="1">
                <a:latin typeface="Tahoma" charset="0"/>
              </a:rPr>
              <a:t>Hücre</a:t>
            </a:r>
          </a:p>
        </p:txBody>
      </p:sp>
      <p:sp>
        <p:nvSpPr>
          <p:cNvPr id="179248" name="Line 1072"/>
          <p:cNvSpPr>
            <a:spLocks noChangeShapeType="1"/>
          </p:cNvSpPr>
          <p:nvPr/>
        </p:nvSpPr>
        <p:spPr bwMode="auto">
          <a:xfrm>
            <a:off x="8486776" y="4337050"/>
            <a:ext cx="271463" cy="0"/>
          </a:xfrm>
          <a:prstGeom prst="line">
            <a:avLst/>
          </a:prstGeom>
          <a:noFill/>
          <a:ln w="38100">
            <a:solidFill>
              <a:srgbClr val="660066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179249" name="Freeform 1073"/>
          <p:cNvSpPr>
            <a:spLocks/>
          </p:cNvSpPr>
          <p:nvPr/>
        </p:nvSpPr>
        <p:spPr bwMode="auto">
          <a:xfrm>
            <a:off x="7651751" y="4379913"/>
            <a:ext cx="360363" cy="215900"/>
          </a:xfrm>
          <a:custGeom>
            <a:avLst/>
            <a:gdLst>
              <a:gd name="T0" fmla="*/ 0 w 227"/>
              <a:gd name="T1" fmla="*/ 136 h 136"/>
              <a:gd name="T2" fmla="*/ 227 w 227"/>
              <a:gd name="T3" fmla="*/ 0 h 13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27" h="136">
                <a:moveTo>
                  <a:pt x="0" y="136"/>
                </a:moveTo>
                <a:cubicBezTo>
                  <a:pt x="0" y="136"/>
                  <a:pt x="52" y="38"/>
                  <a:pt x="227" y="0"/>
                </a:cubicBezTo>
              </a:path>
            </a:pathLst>
          </a:custGeom>
          <a:noFill/>
          <a:ln w="38100" cap="flat" cmpd="sng">
            <a:solidFill>
              <a:srgbClr val="660066"/>
            </a:solidFill>
            <a:prstDash val="solid"/>
            <a:round/>
            <a:headEnd type="none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179250" name="Text Box 1074"/>
          <p:cNvSpPr txBox="1">
            <a:spLocks noChangeArrowheads="1"/>
          </p:cNvSpPr>
          <p:nvPr/>
        </p:nvSpPr>
        <p:spPr bwMode="auto">
          <a:xfrm>
            <a:off x="7939088" y="4157663"/>
            <a:ext cx="5715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tr-TR" altLang="tr-TR" sz="1600" b="1">
                <a:latin typeface="Tahoma" charset="0"/>
              </a:rPr>
              <a:t>Yağ</a:t>
            </a:r>
          </a:p>
        </p:txBody>
      </p:sp>
      <p:sp>
        <p:nvSpPr>
          <p:cNvPr id="179251" name="Text Box 1075"/>
          <p:cNvSpPr txBox="1">
            <a:spLocks noChangeArrowheads="1"/>
          </p:cNvSpPr>
          <p:nvPr/>
        </p:nvSpPr>
        <p:spPr bwMode="auto">
          <a:xfrm>
            <a:off x="8753476" y="4149726"/>
            <a:ext cx="1058863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tr-TR" altLang="tr-TR" sz="1600" b="1">
                <a:latin typeface="Tahoma" charset="0"/>
              </a:rPr>
              <a:t>Yağ a.</a:t>
            </a:r>
          </a:p>
          <a:p>
            <a:r>
              <a:rPr lang="tr-TR" altLang="tr-TR" sz="1600" b="1">
                <a:latin typeface="Tahoma" charset="0"/>
              </a:rPr>
              <a:t>Ketonlar</a:t>
            </a:r>
          </a:p>
        </p:txBody>
      </p:sp>
      <p:sp>
        <p:nvSpPr>
          <p:cNvPr id="179252" name="Oval 1076"/>
          <p:cNvSpPr>
            <a:spLocks noChangeArrowheads="1"/>
          </p:cNvSpPr>
          <p:nvPr/>
        </p:nvSpPr>
        <p:spPr bwMode="auto">
          <a:xfrm>
            <a:off x="7523164" y="5257800"/>
            <a:ext cx="179387" cy="179388"/>
          </a:xfrm>
          <a:prstGeom prst="ellipse">
            <a:avLst/>
          </a:prstGeom>
          <a:solidFill>
            <a:srgbClr val="660066"/>
          </a:solidFill>
          <a:ln w="9525">
            <a:solidFill>
              <a:srgbClr val="6600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53" name="Oval 1077"/>
          <p:cNvSpPr>
            <a:spLocks noChangeArrowheads="1"/>
          </p:cNvSpPr>
          <p:nvPr/>
        </p:nvSpPr>
        <p:spPr bwMode="auto">
          <a:xfrm>
            <a:off x="7624764" y="5516564"/>
            <a:ext cx="179387" cy="179387"/>
          </a:xfrm>
          <a:prstGeom prst="ellipse">
            <a:avLst/>
          </a:prstGeom>
          <a:solidFill>
            <a:srgbClr val="660066"/>
          </a:solidFill>
          <a:ln w="9525">
            <a:solidFill>
              <a:srgbClr val="6600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54" name="Oval 1078"/>
          <p:cNvSpPr>
            <a:spLocks noChangeArrowheads="1"/>
          </p:cNvSpPr>
          <p:nvPr/>
        </p:nvSpPr>
        <p:spPr bwMode="auto">
          <a:xfrm>
            <a:off x="7840664" y="5719764"/>
            <a:ext cx="179387" cy="179387"/>
          </a:xfrm>
          <a:prstGeom prst="ellipse">
            <a:avLst/>
          </a:prstGeom>
          <a:solidFill>
            <a:srgbClr val="660066"/>
          </a:solidFill>
          <a:ln w="9525">
            <a:solidFill>
              <a:srgbClr val="6600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55" name="Oval 1079"/>
          <p:cNvSpPr>
            <a:spLocks noChangeArrowheads="1"/>
          </p:cNvSpPr>
          <p:nvPr/>
        </p:nvSpPr>
        <p:spPr bwMode="auto">
          <a:xfrm>
            <a:off x="8143875" y="5776914"/>
            <a:ext cx="179388" cy="179387"/>
          </a:xfrm>
          <a:prstGeom prst="ellipse">
            <a:avLst/>
          </a:prstGeom>
          <a:solidFill>
            <a:srgbClr val="660066"/>
          </a:solidFill>
          <a:ln w="9525">
            <a:solidFill>
              <a:srgbClr val="6600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56" name="Oval 1080"/>
          <p:cNvSpPr>
            <a:spLocks noChangeArrowheads="1"/>
          </p:cNvSpPr>
          <p:nvPr/>
        </p:nvSpPr>
        <p:spPr bwMode="auto">
          <a:xfrm>
            <a:off x="8474075" y="5776914"/>
            <a:ext cx="179388" cy="179387"/>
          </a:xfrm>
          <a:prstGeom prst="ellipse">
            <a:avLst/>
          </a:prstGeom>
          <a:solidFill>
            <a:srgbClr val="660066"/>
          </a:solidFill>
          <a:ln w="9525">
            <a:solidFill>
              <a:srgbClr val="6600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57" name="Oval 1081"/>
          <p:cNvSpPr>
            <a:spLocks noChangeArrowheads="1"/>
          </p:cNvSpPr>
          <p:nvPr/>
        </p:nvSpPr>
        <p:spPr bwMode="auto">
          <a:xfrm>
            <a:off x="8805864" y="5748339"/>
            <a:ext cx="179387" cy="179387"/>
          </a:xfrm>
          <a:prstGeom prst="ellipse">
            <a:avLst/>
          </a:prstGeom>
          <a:solidFill>
            <a:srgbClr val="660066"/>
          </a:solidFill>
          <a:ln w="9525">
            <a:solidFill>
              <a:srgbClr val="6600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58" name="Oval 1082"/>
          <p:cNvSpPr>
            <a:spLocks noChangeArrowheads="1"/>
          </p:cNvSpPr>
          <p:nvPr/>
        </p:nvSpPr>
        <p:spPr bwMode="auto">
          <a:xfrm>
            <a:off x="9150350" y="5676900"/>
            <a:ext cx="179388" cy="179388"/>
          </a:xfrm>
          <a:prstGeom prst="ellipse">
            <a:avLst/>
          </a:prstGeom>
          <a:solidFill>
            <a:srgbClr val="660066"/>
          </a:solidFill>
          <a:ln w="9525">
            <a:solidFill>
              <a:srgbClr val="6600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59" name="AutoShape 1083" descr="Geniş yukarı köşegen"/>
          <p:cNvSpPr>
            <a:spLocks noChangeArrowheads="1"/>
          </p:cNvSpPr>
          <p:nvPr/>
        </p:nvSpPr>
        <p:spPr bwMode="auto">
          <a:xfrm rot="5400000">
            <a:off x="7127082" y="4098132"/>
            <a:ext cx="487362" cy="187325"/>
          </a:xfrm>
          <a:prstGeom prst="parallelogram">
            <a:avLst>
              <a:gd name="adj" fmla="val 65042"/>
            </a:avLst>
          </a:prstGeom>
          <a:pattFill prst="wdUpDiag">
            <a:fgClr>
              <a:srgbClr val="A50021"/>
            </a:fgClr>
            <a:bgClr>
              <a:srgbClr val="FFDDFF"/>
            </a:bgClr>
          </a:pattFill>
          <a:ln w="38100">
            <a:solidFill>
              <a:srgbClr val="A5002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60" name="Rectangle 1084"/>
          <p:cNvSpPr>
            <a:spLocks noChangeArrowheads="1"/>
          </p:cNvSpPr>
          <p:nvPr/>
        </p:nvSpPr>
        <p:spPr bwMode="auto">
          <a:xfrm>
            <a:off x="6888163" y="3860800"/>
            <a:ext cx="214312" cy="215900"/>
          </a:xfrm>
          <a:prstGeom prst="rect">
            <a:avLst/>
          </a:prstGeom>
          <a:solidFill>
            <a:srgbClr val="A50021"/>
          </a:solidFill>
          <a:ln w="9525">
            <a:solidFill>
              <a:srgbClr val="A5002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61" name="Rectangle 1085"/>
          <p:cNvSpPr>
            <a:spLocks noChangeArrowheads="1"/>
          </p:cNvSpPr>
          <p:nvPr/>
        </p:nvSpPr>
        <p:spPr bwMode="auto">
          <a:xfrm>
            <a:off x="6672263" y="5589588"/>
            <a:ext cx="214312" cy="215900"/>
          </a:xfrm>
          <a:prstGeom prst="rect">
            <a:avLst/>
          </a:prstGeom>
          <a:solidFill>
            <a:srgbClr val="A50021"/>
          </a:solidFill>
          <a:ln w="9525">
            <a:solidFill>
              <a:srgbClr val="A5002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62" name="Oval 1086"/>
          <p:cNvSpPr>
            <a:spLocks noChangeArrowheads="1"/>
          </p:cNvSpPr>
          <p:nvPr/>
        </p:nvSpPr>
        <p:spPr bwMode="auto">
          <a:xfrm>
            <a:off x="7523164" y="4941889"/>
            <a:ext cx="179387" cy="179387"/>
          </a:xfrm>
          <a:prstGeom prst="ellipse">
            <a:avLst/>
          </a:prstGeom>
          <a:solidFill>
            <a:srgbClr val="660066"/>
          </a:solidFill>
          <a:ln w="9525">
            <a:solidFill>
              <a:srgbClr val="6600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179263" name="Oval 1087"/>
          <p:cNvSpPr>
            <a:spLocks noChangeArrowheads="1"/>
          </p:cNvSpPr>
          <p:nvPr/>
        </p:nvSpPr>
        <p:spPr bwMode="auto">
          <a:xfrm>
            <a:off x="7523164" y="4652964"/>
            <a:ext cx="179387" cy="179387"/>
          </a:xfrm>
          <a:prstGeom prst="ellipse">
            <a:avLst/>
          </a:prstGeom>
          <a:solidFill>
            <a:srgbClr val="660066"/>
          </a:solidFill>
          <a:ln w="9525">
            <a:solidFill>
              <a:srgbClr val="6600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r-TR"/>
          </a:p>
        </p:txBody>
      </p:sp>
      <p:pic>
        <p:nvPicPr>
          <p:cNvPr id="179264" name="Picture 1088" descr="iyi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00613" y="2751138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9265" name="Picture 1089" descr="kotu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07513" y="273685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2215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67317"/>
          </a:xfrm>
        </p:spPr>
        <p:txBody>
          <a:bodyPr>
            <a:normAutofit fontScale="90000"/>
          </a:bodyPr>
          <a:lstStyle/>
          <a:p>
            <a:r>
              <a:rPr lang="tr-TR" dirty="0" smtClean="0">
                <a:latin typeface="Comic Sans MS" charset="-94"/>
                <a:ea typeface="Comic Sans MS" charset="-94"/>
                <a:cs typeface="Comic Sans MS" charset="-94"/>
              </a:rPr>
              <a:t>Tip 1 Diyabet Belirti Ve Bulgular</a:t>
            </a:r>
            <a:endParaRPr lang="tr-TR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183462"/>
            <a:ext cx="10515600" cy="4993501"/>
          </a:xfrm>
        </p:spPr>
        <p:txBody>
          <a:bodyPr>
            <a:normAutofit/>
          </a:bodyPr>
          <a:lstStyle/>
          <a:p>
            <a:pPr lvl="0">
              <a:buFont typeface="Wingdings" charset="2"/>
              <a:buChar char="ü"/>
            </a:pPr>
            <a:r>
              <a:rPr lang="tr-TR" sz="2000" dirty="0" smtClean="0">
                <a:solidFill>
                  <a:srgbClr val="FF0000"/>
                </a:solidFill>
                <a:latin typeface="Comic Sans MS" charset="-94"/>
                <a:ea typeface="Comic Sans MS" charset="-94"/>
                <a:cs typeface="Comic Sans MS" charset="-94"/>
              </a:rPr>
              <a:t>Sürekli </a:t>
            </a:r>
            <a:r>
              <a:rPr lang="tr-TR" sz="2000" dirty="0">
                <a:solidFill>
                  <a:srgbClr val="FF0000"/>
                </a:solidFill>
                <a:latin typeface="Comic Sans MS" charset="-94"/>
                <a:ea typeface="Comic Sans MS" charset="-94"/>
                <a:cs typeface="Comic Sans MS" charset="-94"/>
              </a:rPr>
              <a:t>susama hissi/ağız kuruluğu</a:t>
            </a:r>
          </a:p>
          <a:p>
            <a:pPr lvl="0">
              <a:buFont typeface="Wingdings" charset="2"/>
              <a:buChar char="ü"/>
            </a:pPr>
            <a:r>
              <a:rPr lang="tr-TR" sz="2000" dirty="0" smtClean="0">
                <a:solidFill>
                  <a:srgbClr val="FF0000"/>
                </a:solidFill>
                <a:latin typeface="Comic Sans MS" charset="-94"/>
                <a:ea typeface="Comic Sans MS" charset="-94"/>
                <a:cs typeface="Comic Sans MS" charset="-94"/>
              </a:rPr>
              <a:t>Her </a:t>
            </a:r>
            <a:r>
              <a:rPr lang="tr-TR" sz="2000" dirty="0">
                <a:solidFill>
                  <a:srgbClr val="FF0000"/>
                </a:solidFill>
                <a:latin typeface="Comic Sans MS" charset="-94"/>
                <a:ea typeface="Comic Sans MS" charset="-94"/>
                <a:cs typeface="Comic Sans MS" charset="-94"/>
              </a:rPr>
              <a:t>zamankinden çok su </a:t>
            </a:r>
            <a:r>
              <a:rPr lang="tr-TR" sz="2000" dirty="0" smtClean="0">
                <a:solidFill>
                  <a:srgbClr val="FF0000"/>
                </a:solidFill>
                <a:latin typeface="Comic Sans MS" charset="-94"/>
                <a:ea typeface="Comic Sans MS" charset="-94"/>
                <a:cs typeface="Comic Sans MS" charset="-94"/>
              </a:rPr>
              <a:t>içme</a:t>
            </a:r>
            <a:endParaRPr lang="tr-TR" sz="2000" dirty="0">
              <a:solidFill>
                <a:srgbClr val="FF0000"/>
              </a:solidFill>
              <a:latin typeface="Comic Sans MS" charset="-94"/>
              <a:ea typeface="Comic Sans MS" charset="-94"/>
              <a:cs typeface="Comic Sans MS" charset="-94"/>
            </a:endParaRPr>
          </a:p>
          <a:p>
            <a:pPr lvl="0">
              <a:buFont typeface="Wingdings" charset="2"/>
              <a:buChar char="ü"/>
            </a:pPr>
            <a:r>
              <a:rPr lang="tr-TR" sz="2000" dirty="0" smtClean="0">
                <a:solidFill>
                  <a:srgbClr val="FF0000"/>
                </a:solidFill>
                <a:latin typeface="Comic Sans MS" charset="-94"/>
                <a:ea typeface="Comic Sans MS" charset="-94"/>
                <a:cs typeface="Comic Sans MS" charset="-94"/>
              </a:rPr>
              <a:t>Sık </a:t>
            </a:r>
            <a:r>
              <a:rPr lang="tr-TR" sz="2000" dirty="0">
                <a:solidFill>
                  <a:srgbClr val="FF0000"/>
                </a:solidFill>
                <a:latin typeface="Comic Sans MS" charset="-94"/>
                <a:ea typeface="Comic Sans MS" charset="-94"/>
                <a:cs typeface="Comic Sans MS" charset="-94"/>
              </a:rPr>
              <a:t>ve bol miktarda </a:t>
            </a:r>
            <a:r>
              <a:rPr lang="tr-TR" sz="2000" dirty="0" smtClean="0">
                <a:solidFill>
                  <a:srgbClr val="FF0000"/>
                </a:solidFill>
                <a:latin typeface="Comic Sans MS" charset="-94"/>
                <a:ea typeface="Comic Sans MS" charset="-94"/>
                <a:cs typeface="Comic Sans MS" charset="-94"/>
              </a:rPr>
              <a:t>idrar yapma</a:t>
            </a:r>
            <a:r>
              <a:rPr lang="tr-TR" sz="2000" dirty="0">
                <a:solidFill>
                  <a:srgbClr val="FF0000"/>
                </a:solidFill>
                <a:latin typeface="Comic Sans MS" charset="-94"/>
                <a:ea typeface="Comic Sans MS" charset="-94"/>
                <a:cs typeface="Comic Sans MS" charset="-94"/>
              </a:rPr>
              <a:t> </a:t>
            </a:r>
            <a:r>
              <a:rPr lang="tr-TR" sz="2000" dirty="0" smtClean="0">
                <a:solidFill>
                  <a:srgbClr val="FF0000"/>
                </a:solidFill>
                <a:latin typeface="Comic Sans MS" charset="-94"/>
                <a:ea typeface="Comic Sans MS" charset="-94"/>
                <a:cs typeface="Comic Sans MS" charset="-94"/>
              </a:rPr>
              <a:t>(gece </a:t>
            </a:r>
            <a:r>
              <a:rPr lang="tr-TR" sz="2000" dirty="0">
                <a:solidFill>
                  <a:srgbClr val="FF0000"/>
                </a:solidFill>
                <a:latin typeface="Comic Sans MS" charset="-94"/>
                <a:ea typeface="Comic Sans MS" charset="-94"/>
                <a:cs typeface="Comic Sans MS" charset="-94"/>
              </a:rPr>
              <a:t>altını </a:t>
            </a:r>
            <a:r>
              <a:rPr lang="tr-TR" sz="2000" dirty="0" smtClean="0">
                <a:solidFill>
                  <a:srgbClr val="FF0000"/>
                </a:solidFill>
                <a:latin typeface="Comic Sans MS" charset="-94"/>
                <a:ea typeface="Comic Sans MS" charset="-94"/>
                <a:cs typeface="Comic Sans MS" charset="-94"/>
              </a:rPr>
              <a:t>ıslatma)</a:t>
            </a:r>
            <a:endParaRPr lang="tr-TR" sz="2000" dirty="0">
              <a:solidFill>
                <a:srgbClr val="FF0000"/>
              </a:solidFill>
              <a:latin typeface="Comic Sans MS" charset="-94"/>
              <a:ea typeface="Comic Sans MS" charset="-94"/>
              <a:cs typeface="Comic Sans MS" charset="-94"/>
            </a:endParaRPr>
          </a:p>
          <a:p>
            <a:pPr>
              <a:buFont typeface="Wingdings" charset="2"/>
              <a:buChar char="ü"/>
            </a:pP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Çok </a:t>
            </a:r>
            <a:r>
              <a:rPr lang="tr-TR" sz="2000" dirty="0">
                <a:latin typeface="Comic Sans MS" charset="-94"/>
                <a:ea typeface="Comic Sans MS" charset="-94"/>
                <a:cs typeface="Comic Sans MS" charset="-94"/>
              </a:rPr>
              <a:t>yemek yemeğe rağmen kilo </a:t>
            </a: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kaybı</a:t>
            </a:r>
          </a:p>
          <a:p>
            <a:pPr lvl="0">
              <a:buFont typeface="Wingdings" charset="2"/>
              <a:buChar char="ü"/>
            </a:pPr>
            <a:r>
              <a:rPr lang="tr-TR" sz="2000" dirty="0">
                <a:latin typeface="Comic Sans MS" charset="-94"/>
                <a:ea typeface="Comic Sans MS" charset="-94"/>
                <a:cs typeface="Comic Sans MS" charset="-94"/>
              </a:rPr>
              <a:t>Hızlı ve derin solunum</a:t>
            </a:r>
          </a:p>
          <a:p>
            <a:pPr>
              <a:buFont typeface="Wingdings" charset="2"/>
              <a:buChar char="ü"/>
            </a:pP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Karın ağrısı, bulantı, kusma</a:t>
            </a:r>
          </a:p>
          <a:p>
            <a:pPr>
              <a:buFont typeface="Wingdings" charset="2"/>
              <a:buChar char="ü"/>
            </a:pPr>
            <a:r>
              <a:rPr lang="tr-TR" sz="2000" dirty="0">
                <a:latin typeface="Comic Sans MS" charset="-94"/>
                <a:ea typeface="Comic Sans MS" charset="-94"/>
                <a:cs typeface="Comic Sans MS" charset="-94"/>
              </a:rPr>
              <a:t>Ağızda çürümüş elma kokusu(Aseton/keton </a:t>
            </a: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kokusu)</a:t>
            </a:r>
          </a:p>
          <a:p>
            <a:pPr>
              <a:buFont typeface="Wingdings" charset="2"/>
              <a:buChar char="ü"/>
            </a:pP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Pişik </a:t>
            </a:r>
            <a:r>
              <a:rPr lang="tr-TR" sz="2000" dirty="0">
                <a:latin typeface="Comic Sans MS" charset="-94"/>
                <a:ea typeface="Comic Sans MS" charset="-94"/>
                <a:cs typeface="Comic Sans MS" charset="-94"/>
              </a:rPr>
              <a:t>yada </a:t>
            </a: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mantar</a:t>
            </a:r>
          </a:p>
          <a:p>
            <a:pPr>
              <a:buFont typeface="Wingdings" charset="2"/>
              <a:buChar char="ü"/>
            </a:pP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Kaşıntılı </a:t>
            </a:r>
            <a:r>
              <a:rPr lang="tr-TR" sz="2000" dirty="0">
                <a:latin typeface="Comic Sans MS" charset="-94"/>
                <a:ea typeface="Comic Sans MS" charset="-94"/>
                <a:cs typeface="Comic Sans MS" charset="-94"/>
              </a:rPr>
              <a:t>kuru </a:t>
            </a: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cilt</a:t>
            </a:r>
          </a:p>
          <a:p>
            <a:pPr>
              <a:buFont typeface="Wingdings" charset="2"/>
              <a:buChar char="ü"/>
            </a:pP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Halsizlik</a:t>
            </a:r>
            <a:r>
              <a:rPr lang="tr-TR" sz="2000" dirty="0">
                <a:latin typeface="Comic Sans MS" charset="-94"/>
                <a:ea typeface="Comic Sans MS" charset="-94"/>
                <a:cs typeface="Comic Sans MS" charset="-94"/>
              </a:rPr>
              <a:t>, </a:t>
            </a: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yorgunluk</a:t>
            </a:r>
          </a:p>
          <a:p>
            <a:pPr lvl="0">
              <a:buFont typeface="Wingdings" charset="2"/>
              <a:buChar char="ü"/>
            </a:pPr>
            <a:r>
              <a:rPr lang="tr-TR" sz="2000" dirty="0">
                <a:latin typeface="Comic Sans MS" charset="-94"/>
                <a:ea typeface="Comic Sans MS" charset="-94"/>
                <a:cs typeface="Comic Sans MS" charset="-94"/>
              </a:rPr>
              <a:t>Huzursuzluk ve davranış değişikliği görülmektedir.</a:t>
            </a:r>
          </a:p>
          <a:p>
            <a:pPr>
              <a:buFont typeface="Wingdings" charset="2"/>
              <a:buChar char="ü"/>
            </a:pPr>
            <a:endParaRPr lang="tr-TR" sz="2000" dirty="0">
              <a:latin typeface="Comic Sans MS" charset="-94"/>
              <a:ea typeface="Comic Sans MS" charset="-94"/>
              <a:cs typeface="Comic Sans MS" charset="-94"/>
            </a:endParaRPr>
          </a:p>
          <a:p>
            <a:pPr lvl="0">
              <a:buFont typeface="Wingdings" charset="2"/>
              <a:buChar char="ü"/>
            </a:pPr>
            <a:endParaRPr lang="tr-TR" sz="2000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/>
              <a:t>Kaynak:39</a:t>
            </a:r>
            <a:endParaRPr lang="tr-TR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75386" y="562749"/>
            <a:ext cx="2933700" cy="2768600"/>
          </a:xfrm>
          <a:prstGeom prst="rect">
            <a:avLst/>
          </a:prstGeom>
        </p:spPr>
      </p:pic>
      <p:sp>
        <p:nvSpPr>
          <p:cNvPr id="6" name="Yuvarlatılmış Dikdörtgen 5"/>
          <p:cNvSpPr/>
          <p:nvPr/>
        </p:nvSpPr>
        <p:spPr>
          <a:xfrm>
            <a:off x="1879921" y="5725942"/>
            <a:ext cx="8889999" cy="902041"/>
          </a:xfrm>
          <a:prstGeom prst="roundRect">
            <a:avLst/>
          </a:prstGeom>
          <a:solidFill>
            <a:srgbClr val="D093DD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tr-TR" sz="28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Bu </a:t>
            </a:r>
            <a:r>
              <a:rPr lang="tr-TR" sz="280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belirtiler genelde bir </a:t>
            </a:r>
            <a:r>
              <a:rPr lang="tr-TR" sz="28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aydan kısa sürede oluşur.</a:t>
            </a:r>
          </a:p>
        </p:txBody>
      </p:sp>
      <p:pic>
        <p:nvPicPr>
          <p:cNvPr id="7" name="Picture 4" descr="resim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76626" y="3141663"/>
            <a:ext cx="1899680" cy="184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40503" y="2983706"/>
            <a:ext cx="1269766" cy="191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11567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410369"/>
            <a:ext cx="10515600" cy="656432"/>
          </a:xfrm>
        </p:spPr>
        <p:txBody>
          <a:bodyPr>
            <a:normAutofit fontScale="90000"/>
          </a:bodyPr>
          <a:lstStyle/>
          <a:p>
            <a:r>
              <a:rPr lang="tr-TR" dirty="0" smtClean="0">
                <a:latin typeface="Comic Sans MS" charset="-94"/>
                <a:ea typeface="Comic Sans MS" charset="-94"/>
                <a:cs typeface="Comic Sans MS" charset="-94"/>
              </a:rPr>
              <a:t>Öğretmene Mesaj</a:t>
            </a:r>
            <a:endParaRPr lang="tr-TR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Yuvarlatılmış Dikdörtgen 4"/>
          <p:cNvSpPr/>
          <p:nvPr/>
        </p:nvSpPr>
        <p:spPr>
          <a:xfrm>
            <a:off x="3105150" y="5172074"/>
            <a:ext cx="5981700" cy="1193800"/>
          </a:xfrm>
          <a:prstGeom prst="roundRect">
            <a:avLst/>
          </a:prstGeom>
          <a:solidFill>
            <a:srgbClr val="D77B9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dirty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TANI GECİKİRSE NE </a:t>
            </a:r>
            <a:r>
              <a:rPr lang="tr-TR" sz="24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OLUR ?</a:t>
            </a:r>
            <a:endParaRPr lang="tr-TR" sz="2400" dirty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6" name="Aşağı Ok Belirtme Çizgisi 5"/>
          <p:cNvSpPr/>
          <p:nvPr/>
        </p:nvSpPr>
        <p:spPr>
          <a:xfrm>
            <a:off x="2032000" y="1258888"/>
            <a:ext cx="8128000" cy="2500312"/>
          </a:xfrm>
          <a:prstGeom prst="downArrowCallout">
            <a:avLst>
              <a:gd name="adj1" fmla="val 31758"/>
              <a:gd name="adj2" fmla="val 25000"/>
              <a:gd name="adj3" fmla="val 25361"/>
              <a:gd name="adj4" fmla="val 64977"/>
            </a:avLst>
          </a:prstGeom>
          <a:solidFill>
            <a:srgbClr val="AB647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400" dirty="0" smtClean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  <a:p>
            <a:pPr algn="ctr"/>
            <a:endParaRPr lang="tr-TR" sz="2400" dirty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  <a:p>
            <a:pPr algn="ctr"/>
            <a:r>
              <a:rPr lang="tr-TR" sz="24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Sınıfınızda </a:t>
            </a:r>
            <a:r>
              <a:rPr lang="tr-TR" sz="2400" dirty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çok su </a:t>
            </a:r>
            <a:r>
              <a:rPr lang="tr-TR" sz="24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içip sık </a:t>
            </a:r>
            <a:r>
              <a:rPr lang="tr-TR" sz="2400" dirty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idrara çıkan öğrencinizde </a:t>
            </a:r>
            <a:r>
              <a:rPr lang="tr-TR" sz="24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“DİYABET” </a:t>
            </a:r>
            <a:r>
              <a:rPr lang="tr-TR" sz="2400" dirty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olasılığını aklınıza getirip sağlık merkezine </a:t>
            </a:r>
            <a:r>
              <a:rPr lang="tr-TR" sz="24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yönlendiriniz...</a:t>
            </a:r>
            <a:endParaRPr lang="tr-TR" sz="2400" dirty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  <a:p>
            <a:endParaRPr lang="tr-TR" sz="2400" dirty="0" smtClean="0">
              <a:latin typeface="Comic Sans MS" charset="-94"/>
              <a:ea typeface="Comic Sans MS" charset="-94"/>
              <a:cs typeface="Comic Sans MS" charset="-94"/>
            </a:endParaRPr>
          </a:p>
          <a:p>
            <a:endParaRPr lang="tr-TR" sz="2000" dirty="0">
              <a:solidFill>
                <a:schemeClr val="tx1"/>
              </a:solidFill>
            </a:endParaRPr>
          </a:p>
        </p:txBody>
      </p:sp>
      <p:sp>
        <p:nvSpPr>
          <p:cNvPr id="7" name="Yuvarlatılmış Dikdörtgen 6"/>
          <p:cNvSpPr/>
          <p:nvPr/>
        </p:nvSpPr>
        <p:spPr>
          <a:xfrm>
            <a:off x="2032000" y="3825877"/>
            <a:ext cx="8128000" cy="822323"/>
          </a:xfrm>
          <a:prstGeom prst="roundRect">
            <a:avLst/>
          </a:prstGeom>
          <a:solidFill>
            <a:srgbClr val="E785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dirty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Bu farkındalığınız çocuğun erken tanı almasını </a:t>
            </a:r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sağlayacaktır...</a:t>
            </a:r>
            <a:endParaRPr lang="tr-TR" sz="2000" dirty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8" name="Aşağı Ok 7"/>
          <p:cNvSpPr/>
          <p:nvPr/>
        </p:nvSpPr>
        <p:spPr>
          <a:xfrm>
            <a:off x="5899150" y="4691062"/>
            <a:ext cx="393700" cy="479424"/>
          </a:xfrm>
          <a:prstGeom prst="downArrow">
            <a:avLst/>
          </a:prstGeom>
          <a:solidFill>
            <a:srgbClr val="B8697F"/>
          </a:solidFill>
          <a:ln>
            <a:solidFill>
              <a:srgbClr val="AB64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1146799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latin typeface="Comic Sans MS" charset="-94"/>
                <a:ea typeface="Comic Sans MS" charset="-94"/>
                <a:cs typeface="Comic Sans MS" charset="-94"/>
              </a:rPr>
              <a:t>Peki Sonra...</a:t>
            </a:r>
            <a:endParaRPr lang="tr-TR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tr-TR" sz="2400" dirty="0" smtClean="0">
                <a:latin typeface="Comic Sans MS" charset="-94"/>
                <a:ea typeface="Comic Sans MS" charset="-94"/>
                <a:cs typeface="Comic Sans MS" charset="-94"/>
              </a:rPr>
              <a:t>Hücre şekeri bulamayıp aç kaldığı zaman enerjisini yağlardan sağlar.</a:t>
            </a:r>
          </a:p>
          <a:p>
            <a:pPr marL="0" indent="0" algn="ctr">
              <a:buNone/>
            </a:pPr>
            <a:r>
              <a:rPr lang="tr-TR" sz="2400" dirty="0" smtClean="0">
                <a:latin typeface="Comic Sans MS" charset="-94"/>
                <a:ea typeface="Comic Sans MS" charset="-94"/>
                <a:cs typeface="Comic Sans MS" charset="-94"/>
              </a:rPr>
              <a:t>     </a:t>
            </a:r>
          </a:p>
          <a:p>
            <a:pPr marL="0" indent="0" algn="ctr">
              <a:buNone/>
            </a:pPr>
            <a:r>
              <a:rPr lang="tr-TR" sz="2400" dirty="0" smtClean="0">
                <a:latin typeface="Comic Sans MS" charset="-94"/>
                <a:ea typeface="Comic Sans MS" charset="-94"/>
                <a:cs typeface="Comic Sans MS" charset="-94"/>
              </a:rPr>
              <a:t>Hücrenin yağ yakmasına KETON denir. Nefesinde farklı bir koku olur(çürümüş elma, aseton kokusu).</a:t>
            </a:r>
          </a:p>
        </p:txBody>
      </p:sp>
      <p:sp>
        <p:nvSpPr>
          <p:cNvPr id="5" name="Bulut 4"/>
          <p:cNvSpPr/>
          <p:nvPr/>
        </p:nvSpPr>
        <p:spPr>
          <a:xfrm>
            <a:off x="2435225" y="4048127"/>
            <a:ext cx="6991350" cy="2128836"/>
          </a:xfrm>
          <a:prstGeom prst="cloud">
            <a:avLst/>
          </a:prstGeom>
          <a:solidFill>
            <a:srgbClr val="D77B9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8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ŞEKER KOMASI OLUR...</a:t>
            </a:r>
            <a:endParaRPr lang="tr-TR" sz="2800" dirty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7" name="Picture 2" descr="C:\Documents and Settings\şükran darcan\Belgelerim\Belgeler\DİYABET EĞİTİM KİTABI\diyabet eğitim kitabı resim\orjinal resimler yeni2\resim27a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1600" y="4256882"/>
            <a:ext cx="2536825" cy="171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04869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latin typeface="Comic Sans MS" charset="-94"/>
                <a:ea typeface="Comic Sans MS" charset="-94"/>
                <a:cs typeface="Comic Sans MS" charset="-94"/>
              </a:rPr>
              <a:t>Tip 1 Diyabetin Nedenleri</a:t>
            </a:r>
            <a:endParaRPr lang="tr-TR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752475" y="2943225"/>
            <a:ext cx="10515600" cy="1117600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  <a:buFont typeface="Wingdings" charset="2"/>
              <a:buChar char="ü"/>
            </a:pPr>
            <a:r>
              <a:rPr lang="tr-TR" alt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Genetik yatkınlık</a:t>
            </a:r>
          </a:p>
          <a:p>
            <a:pPr>
              <a:spcAft>
                <a:spcPts val="600"/>
              </a:spcAft>
              <a:buFont typeface="Wingdings" charset="2"/>
              <a:buChar char="ü"/>
            </a:pPr>
            <a:r>
              <a:rPr lang="tr-TR" alt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Vücudun kendi hücrelerine karşı savaş başlatması</a:t>
            </a:r>
            <a:endParaRPr lang="tr-TR" altLang="tr-TR" sz="2000" dirty="0">
              <a:latin typeface="Comic Sans MS" charset="-94"/>
              <a:ea typeface="Comic Sans MS" charset="-94"/>
              <a:cs typeface="Comic Sans MS" charset="-94"/>
            </a:endParaRPr>
          </a:p>
          <a:p>
            <a:pPr marL="0" indent="0">
              <a:spcAft>
                <a:spcPts val="600"/>
              </a:spcAft>
              <a:buNone/>
            </a:pPr>
            <a:endParaRPr lang="tr-TR" sz="2000" dirty="0"/>
          </a:p>
          <a:p>
            <a:pPr>
              <a:spcAft>
                <a:spcPts val="600"/>
              </a:spcAft>
              <a:buFont typeface="Wingdings" charset="2"/>
              <a:buChar char="ü"/>
            </a:pPr>
            <a:endParaRPr lang="tr-TR" altLang="tr-TR" sz="2000" dirty="0" smtClean="0">
              <a:latin typeface="Comic Sans MS" charset="-94"/>
              <a:ea typeface="Comic Sans MS" charset="-94"/>
              <a:cs typeface="Comic Sans MS" charset="-94"/>
            </a:endParaRPr>
          </a:p>
          <a:p>
            <a:pPr>
              <a:spcAft>
                <a:spcPts val="600"/>
              </a:spcAft>
              <a:buFont typeface="Wingdings" charset="2"/>
              <a:buChar char="ü"/>
            </a:pPr>
            <a:endParaRPr lang="tr-TR" altLang="tr-TR" sz="2000" dirty="0">
              <a:latin typeface="Comic Sans MS" charset="-94"/>
              <a:ea typeface="Comic Sans MS" charset="-94"/>
              <a:cs typeface="Comic Sans MS" charset="-94"/>
            </a:endParaRPr>
          </a:p>
          <a:p>
            <a:pPr>
              <a:spcAft>
                <a:spcPts val="600"/>
              </a:spcAft>
              <a:buFont typeface="Wingdings" charset="2"/>
              <a:buChar char="ü"/>
            </a:pPr>
            <a:endParaRPr lang="tr-TR" altLang="tr-TR" sz="2000" dirty="0" smtClean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/>
              <a:t>Kaynak:22,24,25,39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xmlns="" val="1853002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4000" dirty="0" smtClean="0">
                <a:latin typeface="Comic Sans MS" charset="-94"/>
                <a:ea typeface="Comic Sans MS" charset="-94"/>
                <a:cs typeface="Comic Sans MS" charset="-94"/>
              </a:rPr>
              <a:t>Temel Mesaj...</a:t>
            </a:r>
            <a:endParaRPr lang="tr-TR" sz="4000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pic>
        <p:nvPicPr>
          <p:cNvPr id="7" name="İçerik Yer Tutucusu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96088" y="711996"/>
            <a:ext cx="4154412" cy="2151062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Yuvarlatılmış Dikdörtgen 4"/>
          <p:cNvSpPr/>
          <p:nvPr/>
        </p:nvSpPr>
        <p:spPr>
          <a:xfrm>
            <a:off x="985837" y="3667130"/>
            <a:ext cx="8910639" cy="1619246"/>
          </a:xfrm>
          <a:prstGeom prst="roundRect">
            <a:avLst/>
          </a:prstGeom>
          <a:solidFill>
            <a:srgbClr val="D093DD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4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DİYABET </a:t>
            </a:r>
            <a:r>
              <a:rPr lang="tr-TR" sz="400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BULAŞICI DEĞİLDİR...</a:t>
            </a:r>
            <a:endParaRPr lang="tr-TR" sz="4000" dirty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6358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altLang="tr-TR" dirty="0">
                <a:latin typeface="Comic Sans MS" charset="-94"/>
                <a:ea typeface="Comic Sans MS" charset="-94"/>
                <a:cs typeface="Comic Sans MS" charset="-94"/>
              </a:rPr>
              <a:t>Diyabet Tedavisi</a:t>
            </a:r>
          </a:p>
        </p:txBody>
      </p:sp>
      <p:pic>
        <p:nvPicPr>
          <p:cNvPr id="17411" name="Content Placeholder 18" descr="DiyabetTedavisi.pn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2914650" y="1690688"/>
            <a:ext cx="4883150" cy="4550449"/>
          </a:xfrm>
          <a:ln>
            <a:solidFill>
              <a:srgbClr val="DAA0B1"/>
            </a:solidFill>
          </a:ln>
          <a:effectLst/>
        </p:spPr>
      </p:pic>
    </p:spTree>
    <p:extLst>
      <p:ext uri="{BB962C8B-B14F-4D97-AF65-F5344CB8AC3E}">
        <p14:creationId xmlns:p14="http://schemas.microsoft.com/office/powerpoint/2010/main" xmlns="" val="143016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20700"/>
          </a:xfrm>
        </p:spPr>
        <p:txBody>
          <a:bodyPr>
            <a:normAutofit fontScale="90000"/>
          </a:bodyPr>
          <a:lstStyle/>
          <a:p>
            <a:r>
              <a:rPr lang="tr-TR" dirty="0" smtClean="0">
                <a:latin typeface="Comic Sans MS" charset="-94"/>
                <a:ea typeface="Comic Sans MS" charset="-94"/>
                <a:cs typeface="Comic Sans MS" charset="-94"/>
              </a:rPr>
              <a:t>Tip 1 Diyabet Tedavisinde Amaç</a:t>
            </a:r>
            <a:endParaRPr lang="tr-TR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039368" y="1048941"/>
            <a:ext cx="10515600" cy="5119688"/>
          </a:xfrm>
        </p:spPr>
        <p:txBody>
          <a:bodyPr>
            <a:normAutofit/>
          </a:bodyPr>
          <a:lstStyle/>
          <a:p>
            <a:endParaRPr lang="tr-TR" sz="2000" dirty="0" smtClean="0">
              <a:latin typeface="Comic Sans MS" charset="-94"/>
              <a:ea typeface="Comic Sans MS" charset="-94"/>
              <a:cs typeface="Comic Sans MS" charset="-94"/>
            </a:endParaRPr>
          </a:p>
          <a:p>
            <a:endParaRPr lang="tr-TR" sz="2000" dirty="0">
              <a:latin typeface="Comic Sans MS" charset="-94"/>
              <a:ea typeface="Comic Sans MS" charset="-94"/>
              <a:cs typeface="Comic Sans MS" charset="-94"/>
            </a:endParaRPr>
          </a:p>
          <a:p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Eksik </a:t>
            </a:r>
            <a:r>
              <a:rPr lang="tr-TR" sz="2000" dirty="0">
                <a:latin typeface="Comic Sans MS" charset="-94"/>
                <a:ea typeface="Comic Sans MS" charset="-94"/>
                <a:cs typeface="Comic Sans MS" charset="-94"/>
              </a:rPr>
              <a:t>olan insülini yerine </a:t>
            </a: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koyarak kan şekerini normalde tutmaya çalışmak</a:t>
            </a:r>
            <a:endParaRPr lang="tr-TR" sz="2000" dirty="0">
              <a:latin typeface="Comic Sans MS" charset="-94"/>
              <a:ea typeface="Comic Sans MS" charset="-94"/>
              <a:cs typeface="Comic Sans MS" charset="-94"/>
            </a:endParaRPr>
          </a:p>
          <a:p>
            <a:pPr>
              <a:lnSpc>
                <a:spcPct val="150000"/>
              </a:lnSpc>
            </a:pP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Büyüme </a:t>
            </a:r>
            <a:r>
              <a:rPr lang="tr-TR" sz="2000" dirty="0">
                <a:latin typeface="Comic Sans MS" charset="-94"/>
                <a:ea typeface="Comic Sans MS" charset="-94"/>
                <a:cs typeface="Comic Sans MS" charset="-94"/>
              </a:rPr>
              <a:t>ve gelişmenin normal süreçte devamını </a:t>
            </a: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sağlamak</a:t>
            </a:r>
            <a:endParaRPr lang="tr-TR" sz="2000" dirty="0">
              <a:latin typeface="Comic Sans MS" charset="-94"/>
              <a:ea typeface="Comic Sans MS" charset="-94"/>
              <a:cs typeface="Comic Sans MS" charset="-94"/>
            </a:endParaRPr>
          </a:p>
          <a:p>
            <a:pPr lvl="0">
              <a:lnSpc>
                <a:spcPct val="150000"/>
              </a:lnSpc>
            </a:pPr>
            <a:r>
              <a:rPr lang="tr-TR" sz="2000" dirty="0">
                <a:latin typeface="Comic Sans MS" charset="-94"/>
                <a:ea typeface="Comic Sans MS" charset="-94"/>
                <a:cs typeface="Comic Sans MS" charset="-94"/>
              </a:rPr>
              <a:t>Bedensel ve ruhsal iyilik halini sağlamak, devam </a:t>
            </a: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ettirmek</a:t>
            </a:r>
          </a:p>
          <a:p>
            <a:pPr lvl="0">
              <a:lnSpc>
                <a:spcPct val="150000"/>
              </a:lnSpc>
            </a:pP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Uzun süreliği korumak</a:t>
            </a:r>
          </a:p>
          <a:p>
            <a:pPr lvl="0">
              <a:lnSpc>
                <a:spcPct val="150000"/>
              </a:lnSpc>
            </a:pP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Yaşam kalitesini arttırmaktır.</a:t>
            </a: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/>
              <a:t>Kaynak: 39,41,42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xmlns="" val="459932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63575"/>
          </a:xfrm>
        </p:spPr>
        <p:txBody>
          <a:bodyPr>
            <a:normAutofit/>
          </a:bodyPr>
          <a:lstStyle/>
          <a:p>
            <a:r>
              <a:rPr lang="tr-TR" sz="4000" dirty="0" smtClean="0">
                <a:latin typeface="Comic Sans MS" charset="-94"/>
                <a:ea typeface="Comic Sans MS" charset="-94"/>
                <a:cs typeface="Comic Sans MS" charset="-94"/>
              </a:rPr>
              <a:t>İnsülin Tedavisi</a:t>
            </a:r>
            <a:endParaRPr lang="tr-TR" sz="4000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23888" y="1830388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tr-TR" dirty="0" smtClean="0"/>
          </a:p>
          <a:p>
            <a:pPr marL="0" indent="0">
              <a:buNone/>
            </a:pPr>
            <a:endParaRPr lang="tr-TR" dirty="0"/>
          </a:p>
          <a:p>
            <a:pPr marL="0" indent="0">
              <a:buNone/>
            </a:pPr>
            <a:r>
              <a:rPr lang="tr-TR" sz="2400" u="sng" dirty="0" smtClean="0">
                <a:latin typeface="Comic Sans MS" charset="-94"/>
                <a:ea typeface="Comic Sans MS" charset="-94"/>
                <a:cs typeface="Comic Sans MS" charset="-94"/>
              </a:rPr>
              <a:t>Uygulama Araçları</a:t>
            </a:r>
          </a:p>
          <a:p>
            <a:pPr marL="0" indent="0">
              <a:buNone/>
            </a:pPr>
            <a:endParaRPr lang="tr-TR" sz="2400" u="sng" dirty="0" smtClean="0">
              <a:latin typeface="Comic Sans MS" charset="-94"/>
              <a:ea typeface="Comic Sans MS" charset="-94"/>
              <a:cs typeface="Comic Sans MS" charset="-94"/>
            </a:endParaRPr>
          </a:p>
          <a:p>
            <a:pPr marL="0" indent="0">
              <a:buNone/>
            </a:pPr>
            <a:r>
              <a:rPr lang="tr-TR" sz="2400" dirty="0" smtClean="0">
                <a:latin typeface="Comic Sans MS" charset="-94"/>
                <a:ea typeface="Comic Sans MS" charset="-94"/>
                <a:cs typeface="Comic Sans MS" charset="-94"/>
              </a:rPr>
              <a:t>İnsülin Enjektörü                                     İnsülin Kalemi</a:t>
            </a:r>
          </a:p>
          <a:p>
            <a:pPr marL="0" indent="0">
              <a:buNone/>
            </a:pPr>
            <a:endParaRPr lang="tr-TR" sz="2400" dirty="0" smtClean="0">
              <a:latin typeface="Comic Sans MS" charset="-94"/>
              <a:ea typeface="Comic Sans MS" charset="-94"/>
              <a:cs typeface="Comic Sans MS" charset="-94"/>
            </a:endParaRPr>
          </a:p>
          <a:p>
            <a:pPr marL="0" indent="0">
              <a:buNone/>
            </a:pPr>
            <a:endParaRPr lang="tr-TR" sz="2400" dirty="0" smtClean="0">
              <a:latin typeface="Comic Sans MS" charset="-94"/>
              <a:ea typeface="Comic Sans MS" charset="-94"/>
              <a:cs typeface="Comic Sans MS" charset="-94"/>
            </a:endParaRPr>
          </a:p>
          <a:p>
            <a:pPr marL="0" indent="0">
              <a:buNone/>
            </a:pPr>
            <a:r>
              <a:rPr lang="tr-TR" sz="2400" dirty="0" smtClean="0">
                <a:latin typeface="Comic Sans MS" charset="-94"/>
                <a:ea typeface="Comic Sans MS" charset="-94"/>
                <a:cs typeface="Comic Sans MS" charset="-94"/>
              </a:rPr>
              <a:t>İnsülin Pompası                            Buzdolabında Saklanır</a:t>
            </a:r>
            <a:endParaRPr lang="tr-TR" sz="2400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/>
              <a:t>Kaynak: 43,44</a:t>
            </a:r>
            <a:endParaRPr lang="tr-TR" dirty="0"/>
          </a:p>
        </p:txBody>
      </p:sp>
      <p:sp>
        <p:nvSpPr>
          <p:cNvPr id="5" name="Yuvarlatılmış Dikdörtgen 4"/>
          <p:cNvSpPr/>
          <p:nvPr/>
        </p:nvSpPr>
        <p:spPr>
          <a:xfrm rot="10800000" flipV="1">
            <a:off x="623888" y="1208087"/>
            <a:ext cx="9477372" cy="1338262"/>
          </a:xfrm>
          <a:prstGeom prst="roundRect">
            <a:avLst/>
          </a:prstGeom>
          <a:solidFill>
            <a:srgbClr val="DAA0B1"/>
          </a:solidFill>
          <a:ln>
            <a:solidFill>
              <a:srgbClr val="DAA0B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800" dirty="0" err="1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İnsülinTedavisin</a:t>
            </a:r>
            <a:r>
              <a:rPr lang="tr-TR" sz="28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 de </a:t>
            </a:r>
            <a:r>
              <a:rPr lang="tr-TR" sz="2800" dirty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A</a:t>
            </a:r>
            <a:r>
              <a:rPr lang="tr-TR" sz="28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maç; eksik olan insülin hormonunu gereği kadar yerine koymaktır.</a:t>
            </a:r>
            <a:endParaRPr lang="tr-TR" sz="2800" dirty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</p:txBody>
      </p:sp>
      <p:pic>
        <p:nvPicPr>
          <p:cNvPr id="7" name="Picture 5" descr="imagesCAQCSZQ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3230570" y="3362325"/>
            <a:ext cx="1616059" cy="1277938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29687" y="2725735"/>
            <a:ext cx="1506221" cy="1807465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0570" y="4791880"/>
            <a:ext cx="1677037" cy="1385083"/>
          </a:xfrm>
          <a:prstGeom prst="rect">
            <a:avLst/>
          </a:prstGeom>
        </p:spPr>
      </p:pic>
      <p:pic>
        <p:nvPicPr>
          <p:cNvPr id="10" name="Picture 8" descr="ANd9GcRKqtxobPyWeAX0GT08seT1WaUd7v9zVncAOQNBfX7rufsrsiR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58212" y="4833937"/>
            <a:ext cx="1704975" cy="170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91760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600" dirty="0" smtClean="0">
                <a:latin typeface="Comic Sans MS" charset="-94"/>
                <a:ea typeface="Comic Sans MS" charset="-94"/>
                <a:cs typeface="Comic Sans MS" charset="-94"/>
              </a:rPr>
              <a:t>Okul Yönetimi Ve Öğretmene Mesaj</a:t>
            </a:r>
            <a:endParaRPr lang="tr-TR" sz="3600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Yuvarlatılmış Dikdörtgen 4"/>
          <p:cNvSpPr/>
          <p:nvPr/>
        </p:nvSpPr>
        <p:spPr>
          <a:xfrm>
            <a:off x="1765300" y="1728788"/>
            <a:ext cx="7340600" cy="1778000"/>
          </a:xfrm>
          <a:prstGeom prst="roundRect">
            <a:avLst/>
          </a:prstGeom>
          <a:solidFill>
            <a:srgbClr val="DAA0B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İnsülini saklamak için buzdolabı...</a:t>
            </a:r>
          </a:p>
          <a:p>
            <a:pPr algn="ctr"/>
            <a:r>
              <a:rPr lang="tr-TR" sz="32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Uygulamak için mekan...</a:t>
            </a:r>
            <a:endParaRPr lang="tr-TR" sz="3200" dirty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</p:txBody>
      </p:sp>
      <p:pic>
        <p:nvPicPr>
          <p:cNvPr id="7" name="İçerik Yer Tutucusu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06850" y="3863975"/>
            <a:ext cx="2857500" cy="2857500"/>
          </a:xfrm>
        </p:spPr>
      </p:pic>
    </p:spTree>
    <p:extLst>
      <p:ext uri="{BB962C8B-B14F-4D97-AF65-F5344CB8AC3E}">
        <p14:creationId xmlns:p14="http://schemas.microsoft.com/office/powerpoint/2010/main" xmlns="" val="1094144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4000" dirty="0" smtClean="0">
                <a:latin typeface="Comic Sans MS" charset="-94"/>
                <a:ea typeface="Comic Sans MS" charset="-94"/>
                <a:cs typeface="Comic Sans MS" charset="-94"/>
              </a:rPr>
              <a:t>Beslenme Tedavisi</a:t>
            </a:r>
            <a:r>
              <a:rPr lang="tr-TR" dirty="0" smtClean="0"/>
              <a:t/>
            </a:r>
            <a:br>
              <a:rPr lang="tr-TR" dirty="0" smtClean="0"/>
            </a:b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343025"/>
            <a:ext cx="10515600" cy="4833938"/>
          </a:xfrm>
        </p:spPr>
        <p:txBody>
          <a:bodyPr/>
          <a:lstStyle/>
          <a:p>
            <a:pPr marL="0" indent="0">
              <a:buNone/>
            </a:pPr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Dikdörtgen 4"/>
          <p:cNvSpPr/>
          <p:nvPr/>
        </p:nvSpPr>
        <p:spPr>
          <a:xfrm>
            <a:off x="3048000" y="2828836"/>
            <a:ext cx="6096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Lucida Grande" charset="-94"/>
              <a:buNone/>
            </a:pPr>
            <a:r>
              <a:rPr lang="tr-TR" altLang="tr-TR" dirty="0" smtClean="0"/>
              <a:t>    </a:t>
            </a:r>
          </a:p>
          <a:p>
            <a:pPr>
              <a:buFont typeface="Lucida Grande" charset="-94"/>
              <a:buNone/>
            </a:pPr>
            <a:r>
              <a:rPr lang="tr-TR" altLang="tr-TR" dirty="0" smtClean="0"/>
              <a:t>   </a:t>
            </a:r>
          </a:p>
          <a:p>
            <a:pPr>
              <a:buFont typeface="Lucida Grande" charset="-94"/>
              <a:buNone/>
            </a:pPr>
            <a:endParaRPr lang="tr-TR" altLang="tr-TR" b="1" dirty="0">
              <a:solidFill>
                <a:srgbClr val="D93962"/>
              </a:solidFill>
            </a:endParaRPr>
          </a:p>
          <a:p>
            <a:pPr>
              <a:buFont typeface="Lucida Grande" charset="-94"/>
              <a:buNone/>
            </a:pPr>
            <a:endParaRPr lang="tr-TR" altLang="tr-TR" b="1" dirty="0" smtClean="0">
              <a:solidFill>
                <a:srgbClr val="D93962"/>
              </a:solidFill>
            </a:endParaRPr>
          </a:p>
          <a:p>
            <a:pPr>
              <a:buFont typeface="Lucida Grande" charset="-94"/>
              <a:buNone/>
            </a:pPr>
            <a:endParaRPr lang="tr-TR" altLang="tr-TR" b="1" dirty="0">
              <a:solidFill>
                <a:srgbClr val="D93962"/>
              </a:solidFill>
            </a:endParaRPr>
          </a:p>
          <a:p>
            <a:pPr>
              <a:buFont typeface="Lucida Grande" charset="-94"/>
              <a:buNone/>
            </a:pPr>
            <a:endParaRPr lang="tr-TR" altLang="tr-TR" b="1" dirty="0" smtClean="0">
              <a:solidFill>
                <a:srgbClr val="D93962"/>
              </a:solidFill>
            </a:endParaRPr>
          </a:p>
          <a:p>
            <a:pPr>
              <a:buFont typeface="Lucida Grande" charset="-94"/>
              <a:buNone/>
            </a:pPr>
            <a:endParaRPr lang="tr-TR" altLang="tr-TR" b="1" dirty="0">
              <a:solidFill>
                <a:srgbClr val="D93962"/>
              </a:solidFill>
            </a:endParaRPr>
          </a:p>
          <a:p>
            <a:pPr>
              <a:buFont typeface="Lucida Grande" charset="-94"/>
              <a:buNone/>
            </a:pPr>
            <a:endParaRPr lang="tr-TR" altLang="tr-TR" b="1" dirty="0" smtClean="0">
              <a:solidFill>
                <a:srgbClr val="D93962"/>
              </a:solidFill>
            </a:endParaRPr>
          </a:p>
          <a:p>
            <a:pPr>
              <a:buFont typeface="Lucida Grande" charset="-94"/>
              <a:buNone/>
            </a:pPr>
            <a:endParaRPr lang="tr-TR" altLang="tr-TR" b="1" dirty="0">
              <a:solidFill>
                <a:srgbClr val="D93962"/>
              </a:solidFill>
            </a:endParaRPr>
          </a:p>
        </p:txBody>
      </p:sp>
      <p:sp>
        <p:nvSpPr>
          <p:cNvPr id="7" name="Aşağı Ok Belirtme Çizgisi 6"/>
          <p:cNvSpPr/>
          <p:nvPr/>
        </p:nvSpPr>
        <p:spPr>
          <a:xfrm>
            <a:off x="1663303" y="1460037"/>
            <a:ext cx="8865393" cy="2378824"/>
          </a:xfrm>
          <a:prstGeom prst="downArrowCallout">
            <a:avLst/>
          </a:prstGeom>
          <a:solidFill>
            <a:srgbClr val="DAA0B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Lucida Grande" charset="-94"/>
              <a:buNone/>
            </a:pPr>
            <a:r>
              <a:rPr lang="tr-TR" altLang="tr-TR" sz="28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Çocuğun Sağlıklı Ve Dengeli Beslenmesini Sağlamak,</a:t>
            </a:r>
          </a:p>
          <a:p>
            <a:pPr algn="ctr">
              <a:buFont typeface="Lucida Grande" charset="-94"/>
              <a:buNone/>
            </a:pPr>
            <a:r>
              <a:rPr lang="tr-TR" altLang="tr-TR" sz="28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          Normal Gelişimini Devam Ettirmek. </a:t>
            </a:r>
          </a:p>
        </p:txBody>
      </p:sp>
      <p:sp>
        <p:nvSpPr>
          <p:cNvPr id="8" name="Yuvarlatılmış Dikdörtgen 7"/>
          <p:cNvSpPr/>
          <p:nvPr/>
        </p:nvSpPr>
        <p:spPr>
          <a:xfrm>
            <a:off x="1663303" y="4288907"/>
            <a:ext cx="8865393" cy="1304639"/>
          </a:xfrm>
          <a:prstGeom prst="roundRect">
            <a:avLst/>
          </a:prstGeom>
          <a:solidFill>
            <a:srgbClr val="B38593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800" dirty="0" smtClean="0">
                <a:solidFill>
                  <a:srgbClr val="FF0000"/>
                </a:solidFill>
                <a:latin typeface="Comic Sans MS" charset="-94"/>
                <a:ea typeface="Comic Sans MS" charset="-94"/>
                <a:cs typeface="Comic Sans MS" charset="-94"/>
              </a:rPr>
              <a:t>SAĞLIKLI BESLENME PLANI REJİM DEĞİLDİR...</a:t>
            </a:r>
            <a:endParaRPr lang="tr-TR" sz="2800" dirty="0">
              <a:solidFill>
                <a:srgbClr val="FF0000"/>
              </a:solidFill>
              <a:latin typeface="Comic Sans MS" charset="-94"/>
              <a:ea typeface="Comic Sans MS" charset="-94"/>
              <a:cs typeface="Comic Sans MS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8311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4000" dirty="0" smtClean="0">
                <a:latin typeface="Comic Sans MS" charset="-94"/>
                <a:ea typeface="Comic Sans MS" charset="-94"/>
                <a:cs typeface="Comic Sans MS" charset="-94"/>
              </a:rPr>
              <a:t>Beslenme</a:t>
            </a:r>
            <a:br>
              <a:rPr lang="tr-TR" sz="4000" dirty="0" smtClean="0">
                <a:latin typeface="Comic Sans MS" charset="-94"/>
                <a:ea typeface="Comic Sans MS" charset="-94"/>
                <a:cs typeface="Comic Sans MS" charset="-94"/>
              </a:rPr>
            </a:br>
            <a:endParaRPr lang="tr-TR" sz="4000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/>
              <a:t>Kaynak: 48</a:t>
            </a:r>
            <a:endParaRPr lang="tr-TR" dirty="0"/>
          </a:p>
        </p:txBody>
      </p:sp>
      <p:pic>
        <p:nvPicPr>
          <p:cNvPr id="5" name="Content Placeholder 22" descr="ada-pyramid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7158038" y="98860"/>
            <a:ext cx="3942556" cy="3352833"/>
          </a:xfrm>
        </p:spPr>
      </p:pic>
      <p:sp>
        <p:nvSpPr>
          <p:cNvPr id="6" name="Metin kutusu 5"/>
          <p:cNvSpPr txBox="1"/>
          <p:nvPr/>
        </p:nvSpPr>
        <p:spPr>
          <a:xfrm>
            <a:off x="700088" y="1334304"/>
            <a:ext cx="592931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Çocuğun yaşına</a:t>
            </a:r>
          </a:p>
          <a:p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Yaşam şekline</a:t>
            </a:r>
          </a:p>
          <a:p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Cinsiyetine göre</a:t>
            </a:r>
          </a:p>
          <a:p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Gerekirse 3 ana 3 ara belirlenir</a:t>
            </a:r>
          </a:p>
          <a:p>
            <a:endParaRPr lang="tr-TR" sz="2000" dirty="0">
              <a:latin typeface="Comic Sans MS" charset="-94"/>
              <a:ea typeface="Comic Sans MS" charset="-94"/>
              <a:cs typeface="Comic Sans MS" charset="-94"/>
            </a:endParaRPr>
          </a:p>
          <a:p>
            <a:endParaRPr lang="tr-TR" sz="2000" dirty="0" smtClean="0">
              <a:latin typeface="Comic Sans MS" charset="-94"/>
              <a:ea typeface="Comic Sans MS" charset="-94"/>
              <a:cs typeface="Comic Sans MS" charset="-94"/>
            </a:endParaRPr>
          </a:p>
          <a:p>
            <a:endParaRPr lang="tr-TR" sz="2000" dirty="0">
              <a:latin typeface="Comic Sans MS" charset="-94"/>
              <a:ea typeface="Comic Sans MS" charset="-94"/>
              <a:cs typeface="Comic Sans MS" charset="-94"/>
            </a:endParaRPr>
          </a:p>
          <a:p>
            <a:endParaRPr lang="tr-TR" sz="2000" dirty="0" smtClean="0">
              <a:latin typeface="Comic Sans MS" charset="-94"/>
              <a:ea typeface="Comic Sans MS" charset="-94"/>
              <a:cs typeface="Comic Sans MS" charset="-94"/>
            </a:endParaRPr>
          </a:p>
          <a:p>
            <a:endParaRPr lang="tr-TR" sz="2000" dirty="0">
              <a:latin typeface="Comic Sans MS" charset="-94"/>
              <a:ea typeface="Comic Sans MS" charset="-94"/>
              <a:cs typeface="Comic Sans MS" charset="-94"/>
            </a:endParaRPr>
          </a:p>
          <a:p>
            <a:endParaRPr lang="tr-TR" sz="2000" dirty="0" smtClean="0">
              <a:latin typeface="Comic Sans MS" charset="-94"/>
              <a:ea typeface="Comic Sans MS" charset="-94"/>
              <a:cs typeface="Comic Sans MS" charset="-94"/>
            </a:endParaRPr>
          </a:p>
          <a:p>
            <a:endParaRPr lang="tr-TR" sz="2000" dirty="0">
              <a:latin typeface="Comic Sans MS" charset="-94"/>
              <a:ea typeface="Comic Sans MS" charset="-94"/>
              <a:cs typeface="Comic Sans MS" charset="-94"/>
            </a:endParaRPr>
          </a:p>
          <a:p>
            <a:endParaRPr lang="tr-TR" sz="2000" dirty="0" smtClean="0">
              <a:latin typeface="Comic Sans MS" charset="-94"/>
              <a:ea typeface="Comic Sans MS" charset="-94"/>
              <a:cs typeface="Comic Sans MS" charset="-94"/>
            </a:endParaRPr>
          </a:p>
          <a:p>
            <a:endParaRPr lang="tr-TR" sz="2000" dirty="0">
              <a:latin typeface="Comic Sans MS" charset="-94"/>
              <a:ea typeface="Comic Sans MS" charset="-94"/>
              <a:cs typeface="Comic Sans MS" charset="-94"/>
            </a:endParaRPr>
          </a:p>
          <a:p>
            <a:endParaRPr lang="tr-TR" sz="2000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7" name="Yuvarlatılmış Dikdörtgen 6"/>
          <p:cNvSpPr/>
          <p:nvPr/>
        </p:nvSpPr>
        <p:spPr>
          <a:xfrm>
            <a:off x="471488" y="4043701"/>
            <a:ext cx="10400506" cy="1691808"/>
          </a:xfrm>
          <a:prstGeom prst="roundRect">
            <a:avLst/>
          </a:prstGeom>
          <a:solidFill>
            <a:srgbClr val="D79075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dirty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Tip1 diyabetli çocukların beslenmesi; aynı yaş ve cinsteki normal çocukların aldıkları kalori ile aynıdır. Tip 1 diyabetli çocuklara verilen beslenme tedavisinde kalori kısıtlaması söz konusu değildir.</a:t>
            </a:r>
          </a:p>
        </p:txBody>
      </p:sp>
    </p:spTree>
    <p:extLst>
      <p:ext uri="{BB962C8B-B14F-4D97-AF65-F5344CB8AC3E}">
        <p14:creationId xmlns:p14="http://schemas.microsoft.com/office/powerpoint/2010/main" xmlns="" val="1881149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32607"/>
          </a:xfrm>
        </p:spPr>
        <p:txBody>
          <a:bodyPr>
            <a:normAutofit fontScale="90000"/>
          </a:bodyPr>
          <a:lstStyle/>
          <a:p>
            <a:r>
              <a:rPr lang="tr-TR" dirty="0" smtClean="0">
                <a:latin typeface="Comic Sans MS" charset="-94"/>
                <a:ea typeface="Comic Sans MS" charset="-94"/>
                <a:cs typeface="Comic Sans MS" charset="-94"/>
              </a:rPr>
              <a:t>Egzersiz Tedavisi</a:t>
            </a:r>
            <a:endParaRPr lang="tr-TR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414463"/>
            <a:ext cx="10515600" cy="47625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Diyabetli çocuk bazı tedbirler alarak </a:t>
            </a:r>
            <a:r>
              <a:rPr lang="tr-TR" sz="2000" b="1" dirty="0" smtClean="0">
                <a:solidFill>
                  <a:srgbClr val="FF0000"/>
                </a:solidFill>
                <a:latin typeface="Comic Sans MS" charset="-94"/>
                <a:ea typeface="Comic Sans MS" charset="-94"/>
                <a:cs typeface="Comic Sans MS" charset="-94"/>
              </a:rPr>
              <a:t>her türlü egzersiz/spor </a:t>
            </a: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yapabilir</a:t>
            </a:r>
            <a:endParaRPr lang="tr-TR" sz="2000" dirty="0">
              <a:latin typeface="Comic Sans MS" charset="-94"/>
              <a:ea typeface="Comic Sans MS" charset="-94"/>
              <a:cs typeface="Comic Sans MS" charset="-94"/>
            </a:endParaRPr>
          </a:p>
          <a:p>
            <a:pPr marL="0" indent="0">
              <a:buNone/>
            </a:pP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Beden eğitimi dersine aktif katılımını sağlayın</a:t>
            </a:r>
          </a:p>
          <a:p>
            <a:pPr marL="0" indent="0">
              <a:buNone/>
            </a:pP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Okul aktivitelerinde aktif rol verin</a:t>
            </a:r>
          </a:p>
          <a:p>
            <a:pPr marL="0" indent="0">
              <a:buNone/>
            </a:pP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Gerekli tedbirleri bilin</a:t>
            </a:r>
            <a:endParaRPr lang="tr-TR" sz="2000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Yuvarlatılmış Dikdörtgen 4"/>
          <p:cNvSpPr/>
          <p:nvPr/>
        </p:nvSpPr>
        <p:spPr>
          <a:xfrm>
            <a:off x="714375" y="3238498"/>
            <a:ext cx="10067925" cy="3219451"/>
          </a:xfrm>
          <a:prstGeom prst="roundRect">
            <a:avLst/>
          </a:prstGeom>
          <a:solidFill>
            <a:srgbClr val="D79075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tr-TR" sz="24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Egzersiz öncesi, arasında ve sonrasında şeker ölçülür</a:t>
            </a:r>
          </a:p>
          <a:p>
            <a:pPr>
              <a:lnSpc>
                <a:spcPct val="150000"/>
              </a:lnSpc>
            </a:pPr>
            <a:r>
              <a:rPr lang="tr-TR" sz="24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Kan şekeri 100-250 arası olmalıdır(</a:t>
            </a:r>
            <a:r>
              <a:rPr lang="tr-TR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İdeal şeker 130-250</a:t>
            </a:r>
            <a:r>
              <a:rPr lang="tr-TR" sz="24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).</a:t>
            </a:r>
          </a:p>
          <a:p>
            <a:pPr>
              <a:lnSpc>
                <a:spcPct val="150000"/>
              </a:lnSpc>
            </a:pPr>
            <a:r>
              <a:rPr lang="tr-TR" sz="24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Egzersiz öncesi gerekirse </a:t>
            </a:r>
            <a:r>
              <a:rPr lang="tr-TR" sz="2400" u="sng" dirty="0" smtClean="0">
                <a:solidFill>
                  <a:srgbClr val="FF0000"/>
                </a:solidFill>
                <a:latin typeface="Comic Sans MS" charset="-94"/>
                <a:ea typeface="Comic Sans MS" charset="-94"/>
                <a:cs typeface="Comic Sans MS" charset="-94"/>
              </a:rPr>
              <a:t>insülini azaltması </a:t>
            </a:r>
            <a:r>
              <a:rPr lang="tr-TR" sz="24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konusunda destek olun</a:t>
            </a:r>
          </a:p>
          <a:p>
            <a:pPr>
              <a:lnSpc>
                <a:spcPct val="150000"/>
              </a:lnSpc>
            </a:pPr>
            <a:r>
              <a:rPr lang="tr-TR" sz="24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En büyük risk şeker düşmesidir</a:t>
            </a:r>
          </a:p>
          <a:p>
            <a:pPr>
              <a:lnSpc>
                <a:spcPct val="150000"/>
              </a:lnSpc>
            </a:pPr>
            <a:r>
              <a:rPr lang="tr-TR" sz="24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Ancak şeker yüksekliği de olabilir.</a:t>
            </a:r>
          </a:p>
        </p:txBody>
      </p:sp>
    </p:spTree>
    <p:extLst>
      <p:ext uri="{BB962C8B-B14F-4D97-AF65-F5344CB8AC3E}">
        <p14:creationId xmlns:p14="http://schemas.microsoft.com/office/powerpoint/2010/main" xmlns="" val="1132668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77875"/>
          </a:xfrm>
        </p:spPr>
        <p:txBody>
          <a:bodyPr>
            <a:normAutofit/>
          </a:bodyPr>
          <a:lstStyle/>
          <a:p>
            <a:r>
              <a:rPr lang="tr-TR" sz="4000" dirty="0" smtClean="0">
                <a:latin typeface="Comic Sans MS" charset="-94"/>
                <a:ea typeface="Comic Sans MS" charset="-94"/>
                <a:cs typeface="Comic Sans MS" charset="-94"/>
              </a:rPr>
              <a:t>Egzersizde Tedbirler</a:t>
            </a:r>
            <a:endParaRPr lang="tr-TR" sz="4000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İçerik Yer Tutucusu 4"/>
          <p:cNvSpPr>
            <a:spLocks noGrp="1"/>
          </p:cNvSpPr>
          <p:nvPr>
            <p:ph idx="1"/>
          </p:nvPr>
        </p:nvSpPr>
        <p:spPr>
          <a:xfrm>
            <a:off x="328613" y="1662112"/>
            <a:ext cx="4895850" cy="2767013"/>
          </a:xfrm>
          <a:prstGeom prst="roundRect">
            <a:avLst/>
          </a:prstGeom>
          <a:solidFill>
            <a:srgbClr val="D79075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buNone/>
            </a:pPr>
            <a:r>
              <a:rPr lang="tr-TR" sz="2000" u="sng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Şeker Düşükse  (70 altı)</a:t>
            </a:r>
          </a:p>
          <a:p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Şeker/ meyve suyu verin</a:t>
            </a:r>
          </a:p>
          <a:p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15 </a:t>
            </a:r>
            <a:r>
              <a:rPr lang="tr-TR" sz="2000" dirty="0" err="1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dak</a:t>
            </a:r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. sonra kontrol edin</a:t>
            </a:r>
          </a:p>
          <a:p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Güvenli aralıktaysa</a:t>
            </a:r>
          </a:p>
          <a:p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Ara öğünü verin</a:t>
            </a:r>
          </a:p>
        </p:txBody>
      </p:sp>
      <p:sp>
        <p:nvSpPr>
          <p:cNvPr id="6" name="İçerik Yer Tutucusu 4"/>
          <p:cNvSpPr txBox="1">
            <a:spLocks/>
          </p:cNvSpPr>
          <p:nvPr/>
        </p:nvSpPr>
        <p:spPr>
          <a:xfrm>
            <a:off x="5514975" y="3636962"/>
            <a:ext cx="6134100" cy="2973388"/>
          </a:xfrm>
          <a:prstGeom prst="roundRect">
            <a:avLst/>
          </a:prstGeom>
          <a:solidFill>
            <a:srgbClr val="FFE2B0"/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endParaRPr lang="tr-TR" sz="2000" u="sng" dirty="0" smtClean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  <a:p>
            <a:pPr marL="0" indent="0">
              <a:buFont typeface="Arial"/>
              <a:buNone/>
            </a:pPr>
            <a:r>
              <a:rPr lang="tr-TR" sz="2000" u="sng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Şeker Yüksekse (250 ve üzeri)</a:t>
            </a:r>
          </a:p>
          <a:p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Kan şekeri 250 altına gelene kadar egzersize ara verin</a:t>
            </a:r>
          </a:p>
          <a:p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Bol su, sade soda içmesini konusunda uyarın</a:t>
            </a:r>
          </a:p>
          <a:p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Öğrencinizin idrarda keton bakmasını sağlayın</a:t>
            </a:r>
          </a:p>
          <a:p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Pozitifse hastaneye ve ailesine haber verin.</a:t>
            </a:r>
          </a:p>
          <a:p>
            <a:endParaRPr lang="tr-TR" sz="2000" dirty="0" smtClean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9529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Başlık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779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tr-TR" altLang="tr-TR" dirty="0" smtClean="0">
                <a:latin typeface="Comic Sans MS" charset="-94"/>
                <a:ea typeface="Comic Sans MS" charset="-94"/>
                <a:cs typeface="Comic Sans MS" charset="-94"/>
              </a:rPr>
              <a:t>Kendi Kendine Bakım </a:t>
            </a:r>
            <a:r>
              <a:rPr lang="tr-TR" altLang="tr-TR" dirty="0"/>
              <a:t/>
            </a:r>
            <a:br>
              <a:rPr lang="tr-TR" altLang="tr-TR" dirty="0"/>
            </a:br>
            <a:endParaRPr lang="tr-TR" altLang="tr-TR" dirty="0"/>
          </a:p>
        </p:txBody>
      </p:sp>
      <p:sp>
        <p:nvSpPr>
          <p:cNvPr id="21507" name="2 İçerik Yer Tutucusu"/>
          <p:cNvSpPr>
            <a:spLocks noGrp="1"/>
          </p:cNvSpPr>
          <p:nvPr>
            <p:ph idx="1"/>
          </p:nvPr>
        </p:nvSpPr>
        <p:spPr>
          <a:xfrm>
            <a:off x="838200" y="1343025"/>
            <a:ext cx="10515600" cy="4833938"/>
          </a:xfrm>
        </p:spPr>
        <p:txBody>
          <a:bodyPr>
            <a:normAutofit/>
          </a:bodyPr>
          <a:lstStyle/>
          <a:p>
            <a:pPr eaLnBrk="1" hangingPunct="1"/>
            <a:r>
              <a:rPr lang="tr-TR" altLang="tr-TR" sz="2000" b="1" dirty="0" smtClean="0">
                <a:latin typeface="Comic Sans MS" charset="-94"/>
                <a:ea typeface="Comic Sans MS" charset="-94"/>
                <a:cs typeface="Comic Sans MS" charset="-94"/>
              </a:rPr>
              <a:t>Çocuk ortalama 8-10 yaş altı ise aile desteğine ihtiyacı vardır</a:t>
            </a:r>
            <a:endParaRPr lang="tr-TR" altLang="tr-TR" sz="2000" b="1" dirty="0">
              <a:latin typeface="Comic Sans MS" charset="-94"/>
              <a:ea typeface="Comic Sans MS" charset="-94"/>
              <a:cs typeface="Comic Sans MS" charset="-94"/>
            </a:endParaRPr>
          </a:p>
          <a:p>
            <a:r>
              <a:rPr lang="tr-TR" altLang="tr-TR" sz="2000" b="1" dirty="0">
                <a:latin typeface="Comic Sans MS" charset="-94"/>
                <a:ea typeface="Comic Sans MS" charset="-94"/>
                <a:cs typeface="Comic Sans MS" charset="-94"/>
              </a:rPr>
              <a:t>8-12 </a:t>
            </a:r>
            <a:r>
              <a:rPr lang="tr-TR" altLang="tr-TR" sz="2000" b="1" dirty="0" smtClean="0">
                <a:latin typeface="Comic Sans MS" charset="-94"/>
                <a:ea typeface="Comic Sans MS" charset="-94"/>
                <a:cs typeface="Comic Sans MS" charset="-94"/>
              </a:rPr>
              <a:t>yaş arası , </a:t>
            </a:r>
            <a:r>
              <a:rPr lang="tr-TR" altLang="tr-TR" sz="2000" b="1" dirty="0">
                <a:latin typeface="Comic Sans MS" charset="-94"/>
                <a:ea typeface="Comic Sans MS" charset="-94"/>
                <a:cs typeface="Comic Sans MS" charset="-94"/>
              </a:rPr>
              <a:t>kontrol </a:t>
            </a:r>
            <a:r>
              <a:rPr lang="tr-TR" altLang="tr-TR" sz="2000" b="1" dirty="0" smtClean="0">
                <a:latin typeface="Comic Sans MS" charset="-94"/>
                <a:ea typeface="Comic Sans MS" charset="-94"/>
                <a:cs typeface="Comic Sans MS" charset="-94"/>
              </a:rPr>
              <a:t>şartıyla şekeri ölçümü </a:t>
            </a:r>
            <a:r>
              <a:rPr lang="tr-TR" altLang="tr-TR" sz="2000" b="1" dirty="0">
                <a:latin typeface="Comic Sans MS" charset="-94"/>
                <a:ea typeface="Comic Sans MS" charset="-94"/>
                <a:cs typeface="Comic Sans MS" charset="-94"/>
              </a:rPr>
              <a:t>ve insülin </a:t>
            </a:r>
            <a:r>
              <a:rPr lang="tr-TR" altLang="tr-TR" sz="2000" b="1" dirty="0" smtClean="0">
                <a:latin typeface="Comic Sans MS" charset="-94"/>
                <a:ea typeface="Comic Sans MS" charset="-94"/>
                <a:cs typeface="Comic Sans MS" charset="-94"/>
              </a:rPr>
              <a:t>yapabilir.</a:t>
            </a:r>
          </a:p>
          <a:p>
            <a:pPr eaLnBrk="1" hangingPunct="1"/>
            <a:r>
              <a:rPr lang="tr-TR" altLang="tr-TR" sz="2000" b="1" dirty="0" smtClean="0">
                <a:latin typeface="Comic Sans MS" charset="-94"/>
                <a:ea typeface="Comic Sans MS" charset="-94"/>
                <a:cs typeface="Comic Sans MS" charset="-94"/>
              </a:rPr>
              <a:t>12 </a:t>
            </a:r>
            <a:r>
              <a:rPr lang="tr-TR" altLang="tr-TR" sz="2000" b="1" dirty="0">
                <a:latin typeface="Comic Sans MS" charset="-94"/>
                <a:ea typeface="Comic Sans MS" charset="-94"/>
                <a:cs typeface="Comic Sans MS" charset="-94"/>
              </a:rPr>
              <a:t>yaş ve üzeri </a:t>
            </a:r>
            <a:r>
              <a:rPr lang="tr-TR" altLang="tr-TR" sz="2000" b="1" dirty="0" smtClean="0">
                <a:latin typeface="Comic Sans MS" charset="-94"/>
                <a:ea typeface="Comic Sans MS" charset="-94"/>
                <a:cs typeface="Comic Sans MS" charset="-94"/>
              </a:rPr>
              <a:t>şeker düşmesi ve yükselmesini ve korunmayı bilmeli </a:t>
            </a:r>
            <a:r>
              <a:rPr lang="tr-TR" altLang="tr-TR" sz="2000" b="1" dirty="0" err="1" smtClean="0">
                <a:latin typeface="Comic Sans MS" charset="-94"/>
                <a:ea typeface="Comic Sans MS" charset="-94"/>
                <a:cs typeface="Comic Sans MS" charset="-94"/>
              </a:rPr>
              <a:t>dir</a:t>
            </a:r>
            <a:r>
              <a:rPr lang="tr-TR" altLang="tr-TR" sz="2000" b="1" dirty="0" smtClean="0">
                <a:latin typeface="Comic Sans MS" charset="-94"/>
                <a:ea typeface="Comic Sans MS" charset="-94"/>
                <a:cs typeface="Comic Sans MS" charset="-94"/>
              </a:rPr>
              <a:t>.</a:t>
            </a:r>
            <a:endParaRPr lang="tr-TR" altLang="tr-TR" sz="2000" b="1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2" name="Yuvarlatılmış Dikdörtgen 1"/>
          <p:cNvSpPr/>
          <p:nvPr/>
        </p:nvSpPr>
        <p:spPr>
          <a:xfrm>
            <a:off x="180975" y="2743200"/>
            <a:ext cx="4705350" cy="1675953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ct val="0"/>
              </a:spcAft>
            </a:pPr>
            <a:r>
              <a:rPr lang="tr-TR" altLang="tr-TR" sz="2000" b="1" u="sng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Riskleri</a:t>
            </a:r>
          </a:p>
          <a:p>
            <a:pPr>
              <a:spcAft>
                <a:spcPct val="0"/>
              </a:spcAft>
            </a:pPr>
            <a:r>
              <a:rPr lang="tr-TR" altLang="tr-TR" sz="2000" dirty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K</a:t>
            </a:r>
            <a:r>
              <a:rPr lang="tr-TR" alt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an şekeri ölçme ve kaydetme, </a:t>
            </a:r>
          </a:p>
          <a:p>
            <a:pPr>
              <a:spcAft>
                <a:spcPct val="0"/>
              </a:spcAft>
            </a:pPr>
            <a:r>
              <a:rPr lang="tr-TR" altLang="tr-TR" sz="2000" dirty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İ</a:t>
            </a:r>
            <a:r>
              <a:rPr lang="tr-TR" alt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nsülin yapma </a:t>
            </a:r>
          </a:p>
          <a:p>
            <a:pPr>
              <a:spcAft>
                <a:spcPct val="0"/>
              </a:spcAft>
            </a:pPr>
            <a:r>
              <a:rPr lang="tr-TR" alt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Öğün almayı </a:t>
            </a:r>
            <a:endParaRPr lang="tr-TR" altLang="tr-TR" sz="2000" b="1" dirty="0" smtClean="0">
              <a:solidFill>
                <a:srgbClr val="FF0000"/>
              </a:solidFill>
              <a:latin typeface="Comic Sans MS" charset="-94"/>
              <a:ea typeface="Comic Sans MS" charset="-94"/>
              <a:cs typeface="Comic Sans MS" charset="-94"/>
            </a:endParaRPr>
          </a:p>
          <a:p>
            <a:pPr>
              <a:spcAft>
                <a:spcPts val="1200"/>
              </a:spcAft>
            </a:pPr>
            <a:endParaRPr lang="tr-TR" altLang="tr-TR" sz="2000" dirty="0" smtClean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6" name="Yuvarlatılmış Dikdörtgen 5"/>
          <p:cNvSpPr/>
          <p:nvPr/>
        </p:nvSpPr>
        <p:spPr>
          <a:xfrm>
            <a:off x="1469232" y="5238750"/>
            <a:ext cx="9786936" cy="129301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1200"/>
              </a:spcAft>
            </a:pPr>
            <a:r>
              <a:rPr lang="tr-TR" altLang="tr-TR" sz="2000" b="1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Ya da tam tersi fazla insülin yapılıp, şekerli gıdalar yemek istenebilir.</a:t>
            </a:r>
          </a:p>
          <a:p>
            <a:pPr algn="ctr">
              <a:spcAft>
                <a:spcPts val="1200"/>
              </a:spcAft>
            </a:pPr>
            <a:r>
              <a:rPr lang="tr-TR" altLang="tr-TR" sz="2000" b="1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Tüm bunlar diyabetli çocuğun hayatını tehdit eden sonuçlar doğurabilir.</a:t>
            </a:r>
            <a:endParaRPr lang="tr-TR" altLang="tr-TR" sz="2000" b="1" dirty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7" name="Yuvarlatılmış Dikdörtgen 6"/>
          <p:cNvSpPr/>
          <p:nvPr/>
        </p:nvSpPr>
        <p:spPr>
          <a:xfrm>
            <a:off x="5329237" y="3219003"/>
            <a:ext cx="2847975" cy="896244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ct val="0"/>
              </a:spcAft>
            </a:pPr>
            <a:endParaRPr lang="tr-TR" altLang="tr-TR" sz="2000" b="1" dirty="0" smtClean="0">
              <a:solidFill>
                <a:srgbClr val="FF0000"/>
              </a:solidFill>
              <a:latin typeface="Comic Sans MS" charset="-94"/>
              <a:ea typeface="Comic Sans MS" charset="-94"/>
              <a:cs typeface="Comic Sans MS" charset="-94"/>
            </a:endParaRPr>
          </a:p>
          <a:p>
            <a:pPr>
              <a:spcAft>
                <a:spcPct val="0"/>
              </a:spcAft>
            </a:pPr>
            <a:r>
              <a:rPr lang="tr-TR" altLang="tr-TR" sz="2000" b="1" dirty="0" smtClean="0">
                <a:solidFill>
                  <a:srgbClr val="FF0000"/>
                </a:solidFill>
                <a:latin typeface="Comic Sans MS" charset="-94"/>
                <a:ea typeface="Comic Sans MS" charset="-94"/>
                <a:cs typeface="Comic Sans MS" charset="-94"/>
              </a:rPr>
              <a:t>UNUTABİLİR</a:t>
            </a:r>
          </a:p>
          <a:p>
            <a:pPr>
              <a:spcAft>
                <a:spcPts val="1200"/>
              </a:spcAft>
            </a:pPr>
            <a:endParaRPr lang="tr-TR" altLang="tr-TR" sz="2000" dirty="0" smtClean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4" name="Sağ Ok 3"/>
          <p:cNvSpPr/>
          <p:nvPr/>
        </p:nvSpPr>
        <p:spPr>
          <a:xfrm>
            <a:off x="4886325" y="3505200"/>
            <a:ext cx="428625" cy="3238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1401939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4000" dirty="0" smtClean="0">
                <a:latin typeface="Comic Sans MS" charset="-94"/>
                <a:ea typeface="Comic Sans MS" charset="-94"/>
                <a:cs typeface="Comic Sans MS" charset="-94"/>
              </a:rPr>
              <a:t>Temel Mesajlar</a:t>
            </a:r>
            <a:r>
              <a:rPr lang="tr-TR" dirty="0" smtClean="0"/>
              <a:t/>
            </a:r>
            <a:br>
              <a:rPr lang="tr-TR" dirty="0" smtClean="0"/>
            </a:b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243013"/>
            <a:ext cx="10515600" cy="4933950"/>
          </a:xfrm>
        </p:spPr>
        <p:txBody>
          <a:bodyPr/>
          <a:lstStyle/>
          <a:p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İnsülin uygulaması</a:t>
            </a:r>
          </a:p>
          <a:p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Beslenme programı</a:t>
            </a:r>
          </a:p>
          <a:p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Egzersiz programı</a:t>
            </a:r>
          </a:p>
          <a:p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Kan şekeri ölçüm sıklığı</a:t>
            </a:r>
          </a:p>
          <a:p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Yaşı küçük çocuklarda aile desteğinin/katılımının önemsenmesi. </a:t>
            </a:r>
          </a:p>
          <a:p>
            <a:pPr marL="0" indent="0">
              <a:buNone/>
            </a:pPr>
            <a:endParaRPr lang="tr-TR" dirty="0" smtClean="0"/>
          </a:p>
          <a:p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Yuvarlatılmış Dikdörtgen 4"/>
          <p:cNvSpPr/>
          <p:nvPr/>
        </p:nvSpPr>
        <p:spPr>
          <a:xfrm>
            <a:off x="695326" y="3671888"/>
            <a:ext cx="10191750" cy="2297112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8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ÇOCUĞA ÖZGÜDÜR, DEĞİŞİKLİK GÖSTERE BİLİR.</a:t>
            </a:r>
          </a:p>
          <a:p>
            <a:pPr algn="ctr"/>
            <a:r>
              <a:rPr lang="tr-TR" sz="28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AİLEDEN ÖĞRETMENE MEKTUBU TALEP EDİNİZ...</a:t>
            </a:r>
            <a:endParaRPr lang="tr-TR" sz="2800" dirty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7782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971550"/>
          </a:xfrm>
        </p:spPr>
        <p:txBody>
          <a:bodyPr>
            <a:noAutofit/>
          </a:bodyPr>
          <a:lstStyle/>
          <a:p>
            <a:pPr algn="ctr"/>
            <a:r>
              <a:rPr lang="tr-TR" sz="3200" dirty="0" smtClean="0">
                <a:latin typeface="Comic Sans MS" charset="-94"/>
                <a:ea typeface="Comic Sans MS" charset="-94"/>
                <a:cs typeface="Comic Sans MS" charset="-94"/>
              </a:rPr>
              <a:t/>
            </a:r>
            <a:br>
              <a:rPr lang="tr-TR" sz="3200" dirty="0" smtClean="0">
                <a:latin typeface="Comic Sans MS" charset="-94"/>
                <a:ea typeface="Comic Sans MS" charset="-94"/>
                <a:cs typeface="Comic Sans MS" charset="-94"/>
              </a:rPr>
            </a:br>
            <a:r>
              <a:rPr lang="tr-TR" sz="3200" dirty="0" smtClean="0">
                <a:latin typeface="Comic Sans MS" charset="-94"/>
                <a:ea typeface="Comic Sans MS" charset="-94"/>
                <a:cs typeface="Comic Sans MS" charset="-94"/>
              </a:rPr>
              <a:t>OKULDA YÖNETİLMESİ GEREKEN ACİL DURUMLAR</a:t>
            </a:r>
            <a:br>
              <a:rPr lang="tr-TR" sz="3200" dirty="0" smtClean="0">
                <a:latin typeface="Comic Sans MS" charset="-94"/>
                <a:ea typeface="Comic Sans MS" charset="-94"/>
                <a:cs typeface="Comic Sans MS" charset="-94"/>
              </a:rPr>
            </a:br>
            <a:r>
              <a:rPr lang="tr-TR" sz="3200" dirty="0" smtClean="0">
                <a:latin typeface="Comic Sans MS" charset="-94"/>
                <a:ea typeface="Comic Sans MS" charset="-94"/>
                <a:cs typeface="Comic Sans MS" charset="-94"/>
              </a:rPr>
              <a:t/>
            </a:r>
            <a:br>
              <a:rPr lang="tr-TR" sz="3200" dirty="0" smtClean="0">
                <a:latin typeface="Comic Sans MS" charset="-94"/>
                <a:ea typeface="Comic Sans MS" charset="-94"/>
                <a:cs typeface="Comic Sans MS" charset="-94"/>
              </a:rPr>
            </a:br>
            <a:r>
              <a:rPr lang="tr-TR" sz="3200" dirty="0" smtClean="0">
                <a:latin typeface="Comic Sans MS" charset="-94"/>
                <a:ea typeface="Comic Sans MS" charset="-94"/>
                <a:cs typeface="Comic Sans MS" charset="-94"/>
              </a:rPr>
              <a:t>Şeker Düşüklüğü (Hipoglisemi)</a:t>
            </a:r>
            <a:endParaRPr lang="tr-TR" sz="3200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İçerik Yer Tutucusu 4"/>
          <p:cNvSpPr>
            <a:spLocks noGrp="1"/>
          </p:cNvSpPr>
          <p:nvPr>
            <p:ph idx="1"/>
          </p:nvPr>
        </p:nvSpPr>
        <p:spPr>
          <a:xfrm>
            <a:off x="6324600" y="3627437"/>
            <a:ext cx="5257800" cy="3094038"/>
          </a:xfrm>
          <a:prstGeom prst="roundRect">
            <a:avLst/>
          </a:prstGeom>
          <a:solidFill>
            <a:srgbClr val="FFD1A5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buNone/>
            </a:pPr>
            <a:r>
              <a:rPr lang="tr-TR" alt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AĞIR BELİRTİLER</a:t>
            </a:r>
          </a:p>
          <a:p>
            <a:pPr marL="0" indent="0">
              <a:buNone/>
            </a:pPr>
            <a:r>
              <a:rPr lang="tr-TR" alt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Baş ağrısı</a:t>
            </a:r>
          </a:p>
          <a:p>
            <a:pPr marL="0" indent="0">
              <a:buNone/>
            </a:pPr>
            <a:r>
              <a:rPr lang="tr-TR" alt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Algılama güçlüğü</a:t>
            </a:r>
          </a:p>
          <a:p>
            <a:pPr marL="0" indent="0">
              <a:buNone/>
            </a:pPr>
            <a:r>
              <a:rPr lang="tr-TR" alt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Uykuya meyil</a:t>
            </a:r>
          </a:p>
          <a:p>
            <a:pPr marL="0" indent="0">
              <a:buNone/>
            </a:pPr>
            <a:r>
              <a:rPr lang="tr-TR" alt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Sinirlilik</a:t>
            </a:r>
          </a:p>
          <a:p>
            <a:pPr marL="0" indent="0">
              <a:buNone/>
            </a:pPr>
            <a:r>
              <a:rPr lang="tr-TR" alt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Ağız ve ellerde uyuşma</a:t>
            </a:r>
          </a:p>
          <a:p>
            <a:pPr marL="0" indent="0">
              <a:buNone/>
            </a:pPr>
            <a:r>
              <a:rPr lang="tr-TR" alt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Bilinç kaybı ve Havale</a:t>
            </a:r>
          </a:p>
        </p:txBody>
      </p:sp>
      <p:sp>
        <p:nvSpPr>
          <p:cNvPr id="6" name="İçerik Yer Tutucusu 4"/>
          <p:cNvSpPr txBox="1">
            <a:spLocks/>
          </p:cNvSpPr>
          <p:nvPr/>
        </p:nvSpPr>
        <p:spPr>
          <a:xfrm>
            <a:off x="990599" y="1921668"/>
            <a:ext cx="5105401" cy="3252788"/>
          </a:xfrm>
          <a:prstGeom prst="roundRect">
            <a:avLst/>
          </a:prstGeom>
          <a:solidFill>
            <a:srgbClr val="D79075"/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endParaRPr lang="tr-TR" sz="1800" u="sng" dirty="0" smtClean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  <a:p>
            <a:pPr marL="0" indent="0">
              <a:buFont typeface="Arial"/>
              <a:buNone/>
            </a:pPr>
            <a:endParaRPr lang="tr-TR" sz="1800" u="sng" dirty="0" smtClean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  <a:p>
            <a:pPr marL="0" indent="0">
              <a:buFont typeface="Arial"/>
              <a:buNone/>
            </a:pPr>
            <a:r>
              <a:rPr lang="tr-TR" sz="1800" u="sng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HAFİF BELİRTİLERİ</a:t>
            </a:r>
          </a:p>
          <a:p>
            <a:r>
              <a:rPr lang="tr-TR" altLang="tr-TR" sz="18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Açlık hissi,</a:t>
            </a:r>
          </a:p>
          <a:p>
            <a:r>
              <a:rPr lang="tr-TR" altLang="tr-TR" sz="18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Ellerde ve ayaklarda titreme,</a:t>
            </a:r>
          </a:p>
          <a:p>
            <a:r>
              <a:rPr lang="tr-TR" altLang="tr-TR" sz="18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Renk solukluğu,</a:t>
            </a:r>
          </a:p>
          <a:p>
            <a:r>
              <a:rPr lang="tr-TR" altLang="tr-TR" sz="18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Soğuk terleme,</a:t>
            </a:r>
          </a:p>
          <a:p>
            <a:r>
              <a:rPr lang="tr-TR" altLang="tr-TR" sz="18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Göz bebeklerinde büyüme,</a:t>
            </a:r>
          </a:p>
          <a:p>
            <a:r>
              <a:rPr lang="tr-TR" altLang="tr-TR" sz="18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Kalpte çarpıntı hissi/taşikardi</a:t>
            </a:r>
          </a:p>
          <a:p>
            <a:pPr marL="0" indent="0">
              <a:buNone/>
            </a:pPr>
            <a:endParaRPr lang="tr-TR" altLang="tr-TR" sz="1800" dirty="0" smtClean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  <a:p>
            <a:pPr marL="0" indent="0">
              <a:buNone/>
            </a:pPr>
            <a:endParaRPr lang="tr-TR" altLang="tr-TR" sz="1800" dirty="0"/>
          </a:p>
        </p:txBody>
      </p:sp>
    </p:spTree>
    <p:extLst>
      <p:ext uri="{BB962C8B-B14F-4D97-AF65-F5344CB8AC3E}">
        <p14:creationId xmlns:p14="http://schemas.microsoft.com/office/powerpoint/2010/main" xmlns="" val="1766558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80769"/>
          </a:xfrm>
        </p:spPr>
        <p:txBody>
          <a:bodyPr/>
          <a:lstStyle/>
          <a:p>
            <a:r>
              <a:rPr lang="tr-TR" dirty="0" smtClean="0">
                <a:latin typeface="Comic Sans MS" charset="-94"/>
                <a:ea typeface="Comic Sans MS" charset="-94"/>
                <a:cs typeface="Comic Sans MS" charset="-94"/>
              </a:rPr>
              <a:t>Şeker Düşüklüğü Tedavisi</a:t>
            </a:r>
            <a:endParaRPr lang="tr-TR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İçerik Yer Tutucusu 4"/>
          <p:cNvSpPr>
            <a:spLocks noGrp="1"/>
          </p:cNvSpPr>
          <p:nvPr>
            <p:ph idx="1"/>
          </p:nvPr>
        </p:nvSpPr>
        <p:spPr>
          <a:xfrm>
            <a:off x="838200" y="2447925"/>
            <a:ext cx="5000625" cy="2727325"/>
          </a:xfrm>
          <a:prstGeom prst="roundRect">
            <a:avLst/>
          </a:prstGeom>
          <a:solidFill>
            <a:srgbClr val="D79075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lnSpcReduction="10000"/>
          </a:bodyPr>
          <a:lstStyle/>
          <a:p>
            <a:pPr marL="0" indent="0">
              <a:buNone/>
            </a:pPr>
            <a:r>
              <a:rPr lang="tr-TR" sz="2000" u="sng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Şeker 70 altı ise</a:t>
            </a:r>
          </a:p>
          <a:p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Acil olarak 3-4 küp Şeker veya 100 ml. meyve suyu verin</a:t>
            </a:r>
          </a:p>
          <a:p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15 </a:t>
            </a:r>
            <a:r>
              <a:rPr lang="tr-TR" sz="2000" dirty="0" err="1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dak</a:t>
            </a:r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. sonra kontrol edin ve gerekirse tekrar şeker/</a:t>
            </a:r>
            <a:r>
              <a:rPr lang="tr-TR" sz="2000" dirty="0" err="1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msuyu</a:t>
            </a:r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 verin</a:t>
            </a:r>
          </a:p>
          <a:p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Güvenli aralıktaysa</a:t>
            </a:r>
          </a:p>
          <a:p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Ara öğünü verin</a:t>
            </a:r>
          </a:p>
        </p:txBody>
      </p:sp>
      <p:sp>
        <p:nvSpPr>
          <p:cNvPr id="6" name="Yuvarlatılmış Dikdörtgen 5"/>
          <p:cNvSpPr/>
          <p:nvPr/>
        </p:nvSpPr>
        <p:spPr>
          <a:xfrm>
            <a:off x="838200" y="1652588"/>
            <a:ext cx="5000624" cy="566737"/>
          </a:xfrm>
          <a:prstGeom prst="roundRect">
            <a:avLst/>
          </a:prstGeom>
          <a:solidFill>
            <a:srgbClr val="D79075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b="1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Bilinç Açıksa</a:t>
            </a:r>
            <a:endParaRPr lang="tr-TR" sz="2000" b="1" dirty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7" name="Yuvarlatılmış Dikdörtgen 6"/>
          <p:cNvSpPr/>
          <p:nvPr/>
        </p:nvSpPr>
        <p:spPr>
          <a:xfrm>
            <a:off x="6867525" y="1690688"/>
            <a:ext cx="5000624" cy="566737"/>
          </a:xfrm>
          <a:prstGeom prst="roundRect">
            <a:avLst/>
          </a:prstGeom>
          <a:solidFill>
            <a:srgbClr val="D79075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b="1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Bilinç Kapalıysa</a:t>
            </a:r>
            <a:endParaRPr lang="tr-TR" sz="2000" b="1" dirty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9" name="İçerik Yer Tutucusu 4"/>
          <p:cNvSpPr txBox="1">
            <a:spLocks/>
          </p:cNvSpPr>
          <p:nvPr/>
        </p:nvSpPr>
        <p:spPr>
          <a:xfrm>
            <a:off x="6867524" y="2476500"/>
            <a:ext cx="5000625" cy="2727325"/>
          </a:xfrm>
          <a:prstGeom prst="roundRect">
            <a:avLst/>
          </a:prstGeom>
          <a:solidFill>
            <a:srgbClr val="D79075"/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Acil olarak rahat bir yere yatırın</a:t>
            </a:r>
          </a:p>
          <a:p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Nefes alması için yakasını açın</a:t>
            </a:r>
          </a:p>
          <a:p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Öğrenci velisinin size önceden verdiği ACİL İĞNESİNİ uygulayın</a:t>
            </a:r>
          </a:p>
          <a:p>
            <a:pPr algn="ctr"/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AMBULANSA VE AİLEYE HABER VERİN </a:t>
            </a:r>
          </a:p>
        </p:txBody>
      </p:sp>
    </p:spTree>
    <p:extLst>
      <p:ext uri="{BB962C8B-B14F-4D97-AF65-F5344CB8AC3E}">
        <p14:creationId xmlns:p14="http://schemas.microsoft.com/office/powerpoint/2010/main" xmlns="" val="709663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547398"/>
          </a:xfrm>
        </p:spPr>
        <p:txBody>
          <a:bodyPr>
            <a:normAutofit/>
          </a:bodyPr>
          <a:lstStyle/>
          <a:p>
            <a:pPr algn="ctr"/>
            <a:r>
              <a:rPr lang="tr-TR" sz="4000" dirty="0" smtClean="0">
                <a:solidFill>
                  <a:srgbClr val="FF0000"/>
                </a:solidFill>
                <a:latin typeface="Comic Sans MS" charset="-94"/>
                <a:ea typeface="Comic Sans MS" charset="-94"/>
                <a:cs typeface="Comic Sans MS" charset="-94"/>
              </a:rPr>
              <a:t>BAYILMA İĞNESİ HAYAT KURTARIR,</a:t>
            </a:r>
            <a:br>
              <a:rPr lang="tr-TR" sz="4000" dirty="0" smtClean="0">
                <a:solidFill>
                  <a:srgbClr val="FF0000"/>
                </a:solidFill>
                <a:latin typeface="Comic Sans MS" charset="-94"/>
                <a:ea typeface="Comic Sans MS" charset="-94"/>
                <a:cs typeface="Comic Sans MS" charset="-94"/>
              </a:rPr>
            </a:br>
            <a:r>
              <a:rPr lang="tr-TR" sz="4000" dirty="0" smtClean="0">
                <a:solidFill>
                  <a:srgbClr val="FF0000"/>
                </a:solidFill>
                <a:latin typeface="Comic Sans MS" charset="-94"/>
                <a:ea typeface="Comic Sans MS" charset="-94"/>
                <a:cs typeface="Comic Sans MS" charset="-94"/>
              </a:rPr>
              <a:t>YAPMAMAK RİSKLİDİR...</a:t>
            </a:r>
            <a:endParaRPr lang="tr-TR" sz="4000" dirty="0">
              <a:solidFill>
                <a:srgbClr val="FF0000"/>
              </a:solidFill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5" name="Picture 7" descr="GlucaGen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3041732" y="3277648"/>
            <a:ext cx="6108536" cy="3078702"/>
          </a:xfrm>
          <a:noFill/>
          <a:ln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80808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47859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3 Yuvarlatılmış Dikdörtgen"/>
          <p:cNvSpPr/>
          <p:nvPr/>
        </p:nvSpPr>
        <p:spPr>
          <a:xfrm>
            <a:off x="1066800" y="1825625"/>
            <a:ext cx="10058399" cy="3371869"/>
          </a:xfrm>
          <a:prstGeom prst="roundRect">
            <a:avLst/>
          </a:prstGeom>
          <a:solidFill>
            <a:srgbClr val="DA1E01">
              <a:alpha val="72157"/>
            </a:srgbClr>
          </a:solidFill>
          <a:ln>
            <a:solidFill>
              <a:srgbClr val="F82F26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4000" dirty="0">
                <a:solidFill>
                  <a:schemeClr val="tx1"/>
                </a:solidFill>
                <a:latin typeface="Comic Sans MS" pitchFamily="66" charset="0"/>
              </a:rPr>
              <a:t>ACİL </a:t>
            </a:r>
            <a:r>
              <a:rPr lang="tr-TR" sz="4000" dirty="0" smtClean="0">
                <a:solidFill>
                  <a:schemeClr val="tx1"/>
                </a:solidFill>
                <a:latin typeface="Comic Sans MS" pitchFamily="66" charset="0"/>
              </a:rPr>
              <a:t>HAREKET, </a:t>
            </a:r>
            <a:r>
              <a:rPr lang="tr-TR" sz="4000" dirty="0">
                <a:solidFill>
                  <a:schemeClr val="tx1"/>
                </a:solidFill>
                <a:latin typeface="Comic Sans MS" pitchFamily="66" charset="0"/>
              </a:rPr>
              <a:t>DAVRANIŞ GELİŞTİRME DURUMUDUR</a:t>
            </a:r>
          </a:p>
          <a:p>
            <a:pPr algn="ctr"/>
            <a:r>
              <a:rPr lang="tr-TR" sz="4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tr-TR" sz="4000" dirty="0" smtClean="0">
                <a:solidFill>
                  <a:schemeClr val="tx1"/>
                </a:solidFill>
                <a:latin typeface="Comic Sans MS" pitchFamily="66" charset="0"/>
              </a:rPr>
              <a:t>SADECE </a:t>
            </a:r>
            <a:r>
              <a:rPr lang="tr-TR" sz="4000" dirty="0">
                <a:solidFill>
                  <a:schemeClr val="tx1"/>
                </a:solidFill>
                <a:latin typeface="Comic Sans MS" pitchFamily="66" charset="0"/>
              </a:rPr>
              <a:t>AMBULANS ÇAĞIRMAK DEĞİLDİR...</a:t>
            </a: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1865457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latin typeface="Comic Sans MS" charset="-94"/>
                <a:ea typeface="Comic Sans MS" charset="-94"/>
                <a:cs typeface="Comic Sans MS" charset="-94"/>
              </a:rPr>
              <a:t>Öğretmene Mesaj</a:t>
            </a:r>
            <a:endParaRPr lang="tr-TR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Yuvarlatılmış Dikdörtgen 4"/>
          <p:cNvSpPr/>
          <p:nvPr/>
        </p:nvSpPr>
        <p:spPr>
          <a:xfrm>
            <a:off x="1562100" y="2781300"/>
            <a:ext cx="9029700" cy="2146300"/>
          </a:xfrm>
          <a:prstGeom prst="roundRect">
            <a:avLst/>
          </a:prstGeom>
          <a:solidFill>
            <a:srgbClr val="DAA0B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8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Şeker düşüklüğü çok hızlı gelişir bu nedenle sınıf dolabınızda kesme şeker ve vişne suyu bulundurulması... </a:t>
            </a:r>
            <a:endParaRPr lang="tr-TR" sz="2800" dirty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338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Başlık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77611"/>
          </a:xfrm>
        </p:spPr>
        <p:txBody>
          <a:bodyPr>
            <a:normAutofit fontScale="90000"/>
          </a:bodyPr>
          <a:lstStyle/>
          <a:p>
            <a:r>
              <a:rPr lang="tr-TR" dirty="0" smtClean="0">
                <a:latin typeface="Comic Sans MS" charset="-94"/>
                <a:ea typeface="Comic Sans MS" charset="-94"/>
                <a:cs typeface="Comic Sans MS" charset="-94"/>
              </a:rPr>
              <a:t>Kimler Diyabeti Bilmeli?</a:t>
            </a:r>
            <a:endParaRPr lang="tr-TR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>
          <a:xfrm>
            <a:off x="2881290" y="6429397"/>
            <a:ext cx="6929486" cy="292079"/>
          </a:xfrm>
        </p:spPr>
        <p:txBody>
          <a:bodyPr/>
          <a:lstStyle/>
          <a:p>
            <a:endParaRPr lang="tr-TR" dirty="0"/>
          </a:p>
        </p:txBody>
      </p:sp>
      <p:sp>
        <p:nvSpPr>
          <p:cNvPr id="12" name="11 Yuvarlatılmış Dikdörtgen"/>
          <p:cNvSpPr/>
          <p:nvPr/>
        </p:nvSpPr>
        <p:spPr>
          <a:xfrm>
            <a:off x="1454552" y="2266947"/>
            <a:ext cx="9282896" cy="2938239"/>
          </a:xfrm>
          <a:prstGeom prst="roundRect">
            <a:avLst/>
          </a:prstGeom>
          <a:solidFill>
            <a:srgbClr val="CE9985">
              <a:alpha val="87843"/>
            </a:srgb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800" b="1" dirty="0" smtClean="0">
                <a:solidFill>
                  <a:schemeClr val="tx1"/>
                </a:solidFill>
                <a:latin typeface="Comic Sans MS" pitchFamily="66" charset="0"/>
              </a:rPr>
              <a:t>OKUL YÖNETİMİ</a:t>
            </a:r>
          </a:p>
          <a:p>
            <a:pPr algn="ctr"/>
            <a:r>
              <a:rPr lang="tr-TR" sz="2800" b="1" dirty="0" smtClean="0">
                <a:solidFill>
                  <a:schemeClr val="tx1"/>
                </a:solidFill>
                <a:latin typeface="Comic Sans MS" pitchFamily="66" charset="0"/>
              </a:rPr>
              <a:t>ÖĞRETMENLER</a:t>
            </a:r>
          </a:p>
          <a:p>
            <a:pPr algn="ctr"/>
            <a:r>
              <a:rPr lang="tr-TR" sz="2800" b="1" dirty="0" smtClean="0">
                <a:solidFill>
                  <a:schemeClr val="tx1"/>
                </a:solidFill>
                <a:latin typeface="Comic Sans MS" pitchFamily="66" charset="0"/>
              </a:rPr>
              <a:t>SINIF ARKADAŞLARI</a:t>
            </a:r>
          </a:p>
          <a:p>
            <a:pPr algn="ctr"/>
            <a:r>
              <a:rPr lang="tr-TR" sz="2800" b="1" dirty="0" smtClean="0">
                <a:solidFill>
                  <a:schemeClr val="tx1"/>
                </a:solidFill>
                <a:latin typeface="Comic Sans MS" pitchFamily="66" charset="0"/>
              </a:rPr>
              <a:t>KANTİN/ YEMEKHANE GÖREVLİSİ</a:t>
            </a:r>
          </a:p>
          <a:p>
            <a:pPr algn="ctr"/>
            <a:r>
              <a:rPr lang="tr-TR" sz="2800" b="1" dirty="0" smtClean="0">
                <a:solidFill>
                  <a:schemeClr val="tx1"/>
                </a:solidFill>
                <a:latin typeface="Comic Sans MS" pitchFamily="66" charset="0"/>
              </a:rPr>
              <a:t>OKUL SERVİS ŞOFÖRÜ</a:t>
            </a:r>
            <a:endParaRPr lang="tr-TR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66200" y="241300"/>
            <a:ext cx="2895600" cy="1920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970089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 smtClean="0">
                <a:latin typeface="Comic Sans MS" pitchFamily="66" charset="0"/>
              </a:rPr>
              <a:t>Diyabetli Çocuk Okula Başlarken </a:t>
            </a:r>
            <a:r>
              <a:rPr lang="tr-TR" dirty="0" smtClean="0"/>
              <a:t/>
            </a:r>
            <a:br>
              <a:rPr lang="tr-TR" dirty="0" smtClean="0"/>
            </a:b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dirty="0" smtClean="0">
                <a:latin typeface="Comic Sans MS" pitchFamily="66" charset="0"/>
              </a:rPr>
              <a:t>Diyabetli öğrencinin öğretmeni olmaktan çekinmeyin</a:t>
            </a:r>
          </a:p>
          <a:p>
            <a:r>
              <a:rPr lang="tr-TR" dirty="0" smtClean="0">
                <a:latin typeface="Comic Sans MS" pitchFamily="66" charset="0"/>
              </a:rPr>
              <a:t>Diyabetli öğrencinizi tanıyın</a:t>
            </a:r>
          </a:p>
          <a:p>
            <a:r>
              <a:rPr lang="tr-TR" dirty="0" smtClean="0">
                <a:latin typeface="Comic Sans MS" pitchFamily="66" charset="0"/>
              </a:rPr>
              <a:t>Ona destek olun</a:t>
            </a:r>
          </a:p>
          <a:p>
            <a:r>
              <a:rPr lang="tr-TR" dirty="0" smtClean="0">
                <a:latin typeface="Comic Sans MS" pitchFamily="66" charset="0"/>
              </a:rPr>
              <a:t>Aile ve çocuğunda kaygı taşıdığını unutmayın</a:t>
            </a:r>
          </a:p>
          <a:p>
            <a:pPr marL="0" indent="0">
              <a:buNone/>
            </a:pPr>
            <a:endParaRPr lang="tr-TR" dirty="0" smtClean="0">
              <a:latin typeface="Comic Sans MS" pitchFamily="66" charset="0"/>
            </a:endParaRPr>
          </a:p>
          <a:p>
            <a:endParaRPr lang="tr-TR" dirty="0" smtClean="0">
              <a:latin typeface="Comic Sans MS" pitchFamily="66" charset="0"/>
            </a:endParaRPr>
          </a:p>
          <a:p>
            <a:endParaRPr lang="tr-TR" dirty="0" smtClean="0">
              <a:latin typeface="Comic Sans MS" pitchFamily="66" charset="0"/>
            </a:endParaRPr>
          </a:p>
          <a:p>
            <a:pPr marL="0" indent="0">
              <a:buNone/>
            </a:pPr>
            <a:endParaRPr lang="tr-TR" dirty="0" smtClean="0"/>
          </a:p>
          <a:p>
            <a:endParaRPr lang="tr-TR" dirty="0"/>
          </a:p>
        </p:txBody>
      </p:sp>
      <p:sp>
        <p:nvSpPr>
          <p:cNvPr id="6" name="5 Bükülü Ok"/>
          <p:cNvSpPr/>
          <p:nvPr/>
        </p:nvSpPr>
        <p:spPr>
          <a:xfrm rot="10800000">
            <a:off x="8936711" y="4387017"/>
            <a:ext cx="1928826" cy="1071570"/>
          </a:xfrm>
          <a:prstGeom prst="bentArrow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chemeClr val="tx1"/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Yuvarlatılmış Dikdörtgen 6"/>
          <p:cNvSpPr/>
          <p:nvPr/>
        </p:nvSpPr>
        <p:spPr>
          <a:xfrm>
            <a:off x="1524000" y="4247317"/>
            <a:ext cx="7331242" cy="1628772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GÜNÜN BÜYÜK VE AKTİF BÖLÜMÜ OKULDA GEÇMEKTEDİR.</a:t>
            </a:r>
            <a:endParaRPr lang="tr-TR" sz="2400" dirty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03932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itchFamily="66" charset="0"/>
              </a:rPr>
              <a:t>S</a:t>
            </a:r>
            <a:r>
              <a:rPr lang="tr-TR" dirty="0" smtClean="0">
                <a:latin typeface="Comic Sans MS" pitchFamily="66" charset="0"/>
              </a:rPr>
              <a:t>ınav Zamanı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545432" y="1737718"/>
            <a:ext cx="9708202" cy="4288420"/>
          </a:xfrm>
        </p:spPr>
        <p:txBody>
          <a:bodyPr/>
          <a:lstStyle/>
          <a:p>
            <a:r>
              <a:rPr lang="tr-TR" dirty="0" smtClean="0">
                <a:latin typeface="Comic Sans MS" pitchFamily="66" charset="0"/>
              </a:rPr>
              <a:t>Okul ve sınav kaygısı kan şekeri dengesini bozar</a:t>
            </a:r>
          </a:p>
          <a:p>
            <a:r>
              <a:rPr lang="tr-TR" dirty="0" smtClean="0">
                <a:latin typeface="Comic Sans MS" pitchFamily="66" charset="0"/>
              </a:rPr>
              <a:t>Ders ve sınav tekrarı </a:t>
            </a:r>
          </a:p>
          <a:p>
            <a:r>
              <a:rPr lang="tr-TR" dirty="0" smtClean="0">
                <a:latin typeface="Comic Sans MS" pitchFamily="66" charset="0"/>
              </a:rPr>
              <a:t>Sık hastane kontrolü  gerekebilir.</a:t>
            </a:r>
          </a:p>
        </p:txBody>
      </p:sp>
      <p:sp>
        <p:nvSpPr>
          <p:cNvPr id="4" name="3 Yuvarlatılmış Dikdörtgen"/>
          <p:cNvSpPr/>
          <p:nvPr/>
        </p:nvSpPr>
        <p:spPr>
          <a:xfrm>
            <a:off x="4038600" y="3382932"/>
            <a:ext cx="6878053" cy="2643206"/>
          </a:xfrm>
          <a:prstGeom prst="roundRect">
            <a:avLst/>
          </a:prstGeom>
          <a:solidFill>
            <a:srgbClr val="FBAA8D"/>
          </a:solidFill>
          <a:ln>
            <a:solidFill>
              <a:srgbClr val="FBAA8D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tr-TR" sz="2400" dirty="0"/>
          </a:p>
          <a:p>
            <a:endParaRPr lang="tr-TR" sz="2400" dirty="0"/>
          </a:p>
          <a:p>
            <a:endParaRPr lang="tr-TR" sz="2400" dirty="0"/>
          </a:p>
          <a:p>
            <a:r>
              <a:rPr lang="tr-TR" sz="24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Şeker ölçümü</a:t>
            </a:r>
          </a:p>
          <a:p>
            <a:r>
              <a:rPr lang="tr-TR" sz="24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Öğün</a:t>
            </a:r>
          </a:p>
          <a:p>
            <a:r>
              <a:rPr lang="tr-TR" sz="24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Ek insülin</a:t>
            </a:r>
          </a:p>
          <a:p>
            <a:r>
              <a:rPr lang="tr-TR" sz="24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Tuvalet ihtiyacı olabilir lütfen destek olunuz.</a:t>
            </a:r>
          </a:p>
          <a:p>
            <a:endParaRPr lang="tr-TR" sz="2400" dirty="0"/>
          </a:p>
          <a:p>
            <a:endParaRPr lang="tr-TR" sz="2400" dirty="0"/>
          </a:p>
          <a:p>
            <a:endParaRPr lang="tr-TR" sz="2400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4078833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45103"/>
          </a:xfrm>
        </p:spPr>
        <p:txBody>
          <a:bodyPr>
            <a:normAutofit fontScale="90000"/>
          </a:bodyPr>
          <a:lstStyle/>
          <a:p>
            <a:r>
              <a:rPr lang="tr-TR" sz="4000" dirty="0" smtClean="0">
                <a:latin typeface="Comic Sans MS" charset="-94"/>
                <a:ea typeface="Comic Sans MS" charset="-94"/>
                <a:cs typeface="Comic Sans MS" charset="-94"/>
              </a:rPr>
              <a:t> Egzersiz ve Sosyal Aktiviteler</a:t>
            </a:r>
            <a:endParaRPr lang="tr-TR" sz="4000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266234"/>
            <a:ext cx="10515600" cy="491073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Değerli öğretmenimiz,</a:t>
            </a:r>
          </a:p>
          <a:p>
            <a:pPr marL="0" indent="0" algn="ctr">
              <a:buNone/>
            </a:pP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Öğrencinizin diyabet olması asla egzersiz yapmasına veya sosyal aktivitelere katılmasına engel değildir. Ancak bazı tedbirleri alması </a:t>
            </a:r>
            <a:r>
              <a:rPr lang="tr-TR" sz="2000" dirty="0">
                <a:latin typeface="Comic Sans MS" charset="-94"/>
                <a:ea typeface="Comic Sans MS" charset="-94"/>
                <a:cs typeface="Comic Sans MS" charset="-94"/>
              </a:rPr>
              <a:t>g</a:t>
            </a: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erekir.</a:t>
            </a:r>
          </a:p>
          <a:p>
            <a:pPr marL="0" indent="0">
              <a:buNone/>
            </a:pPr>
            <a:endParaRPr lang="tr-TR" sz="2000" u="sng" dirty="0" smtClean="0">
              <a:latin typeface="Comic Sans MS" charset="-94"/>
              <a:ea typeface="Comic Sans MS" charset="-94"/>
              <a:cs typeface="Comic Sans MS" charset="-94"/>
            </a:endParaRPr>
          </a:p>
          <a:p>
            <a:pPr marL="0" indent="0">
              <a:buNone/>
            </a:pPr>
            <a:r>
              <a:rPr lang="tr-TR" sz="2000" u="sng" dirty="0" smtClean="0">
                <a:latin typeface="Comic Sans MS" charset="-94"/>
                <a:ea typeface="Comic Sans MS" charset="-94"/>
                <a:cs typeface="Comic Sans MS" charset="-94"/>
              </a:rPr>
              <a:t>Bu tedbirler</a:t>
            </a:r>
            <a:endParaRPr lang="tr-TR" sz="2000" u="sng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Yuvarlatılmış Dikdörtgen 4"/>
          <p:cNvSpPr/>
          <p:nvPr/>
        </p:nvSpPr>
        <p:spPr>
          <a:xfrm>
            <a:off x="2362199" y="2793631"/>
            <a:ext cx="8560444" cy="2708309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tr-TR" dirty="0" smtClean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  <a:p>
            <a:pPr>
              <a:lnSpc>
                <a:spcPct val="150000"/>
              </a:lnSpc>
            </a:pPr>
            <a:endParaRPr lang="tr-TR" dirty="0" smtClean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  <a:p>
            <a:pPr>
              <a:lnSpc>
                <a:spcPct val="150000"/>
              </a:lnSpc>
            </a:pPr>
            <a:endParaRPr lang="tr-TR" dirty="0" smtClean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  <a:p>
            <a:pPr>
              <a:lnSpc>
                <a:spcPct val="150000"/>
              </a:lnSpc>
            </a:pPr>
            <a:endParaRPr lang="tr-TR" dirty="0" smtClean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  <a:p>
            <a:pPr>
              <a:lnSpc>
                <a:spcPct val="150000"/>
              </a:lnSpc>
            </a:pPr>
            <a:r>
              <a:rPr lang="tr-TR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Egzersiz öncesi kan şekeri ölçmesi</a:t>
            </a:r>
          </a:p>
          <a:p>
            <a:pPr>
              <a:lnSpc>
                <a:spcPct val="150000"/>
              </a:lnSpc>
            </a:pPr>
            <a:r>
              <a:rPr lang="tr-TR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Kan şekeri 100-250 arası olmalıdır(İdeal şeker ortalama 130-250 arası).</a:t>
            </a:r>
          </a:p>
          <a:p>
            <a:pPr>
              <a:lnSpc>
                <a:spcPct val="150000"/>
              </a:lnSpc>
            </a:pPr>
            <a:r>
              <a:rPr lang="tr-TR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Gerekirse ara öğün alması</a:t>
            </a:r>
          </a:p>
          <a:p>
            <a:pPr>
              <a:lnSpc>
                <a:spcPct val="150000"/>
              </a:lnSpc>
            </a:pPr>
            <a:r>
              <a:rPr lang="tr-TR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Egzersiz </a:t>
            </a:r>
            <a:r>
              <a:rPr lang="tr-TR" dirty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öncesi gerekirse </a:t>
            </a:r>
            <a:r>
              <a:rPr lang="tr-TR" u="sng" dirty="0">
                <a:solidFill>
                  <a:srgbClr val="FF0000"/>
                </a:solidFill>
                <a:latin typeface="Comic Sans MS" charset="-94"/>
                <a:ea typeface="Comic Sans MS" charset="-94"/>
                <a:cs typeface="Comic Sans MS" charset="-94"/>
              </a:rPr>
              <a:t>insülini azaltması </a:t>
            </a:r>
            <a:r>
              <a:rPr lang="tr-TR" dirty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konusunda destek </a:t>
            </a:r>
            <a:r>
              <a:rPr lang="tr-TR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olun</a:t>
            </a:r>
          </a:p>
          <a:p>
            <a:pPr>
              <a:lnSpc>
                <a:spcPct val="150000"/>
              </a:lnSpc>
            </a:pPr>
            <a:r>
              <a:rPr lang="tr-TR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Egzersiz arası ve sonrası tekrar şeker ölçmesi</a:t>
            </a:r>
          </a:p>
          <a:p>
            <a:pPr>
              <a:lnSpc>
                <a:spcPct val="150000"/>
              </a:lnSpc>
            </a:pPr>
            <a:r>
              <a:rPr lang="tr-TR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Gerek olursa aralarda dinlenmesi yeterli olacaktır.</a:t>
            </a:r>
          </a:p>
          <a:p>
            <a:pPr>
              <a:lnSpc>
                <a:spcPct val="150000"/>
              </a:lnSpc>
            </a:pPr>
            <a:endParaRPr lang="tr-TR" dirty="0" smtClean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  <a:p>
            <a:pPr>
              <a:lnSpc>
                <a:spcPct val="150000"/>
              </a:lnSpc>
            </a:pPr>
            <a:endParaRPr lang="tr-TR" dirty="0" smtClean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  <a:p>
            <a:pPr>
              <a:lnSpc>
                <a:spcPct val="150000"/>
              </a:lnSpc>
            </a:pPr>
            <a:endParaRPr lang="tr-TR" dirty="0" smtClean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  <a:p>
            <a:r>
              <a:rPr lang="tr-TR" sz="24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 </a:t>
            </a:r>
            <a:endParaRPr lang="tr-TR" sz="2400" dirty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6" name="Yuvarlatılmış Dikdörtgen 5"/>
          <p:cNvSpPr/>
          <p:nvPr/>
        </p:nvSpPr>
        <p:spPr>
          <a:xfrm>
            <a:off x="592238" y="5740399"/>
            <a:ext cx="11007524" cy="981075"/>
          </a:xfrm>
          <a:prstGeom prst="roundRect">
            <a:avLst/>
          </a:prstGeom>
          <a:solidFill>
            <a:srgbClr val="DAA0B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AİLE VE ÇOCUK MUTLAKA EGZERSİZDE DİYABET HAKKINDA EĞİTİM ALMIŞ OLMASI GEREKMEKTEDİR.</a:t>
            </a:r>
            <a:endParaRPr lang="tr-TR" dirty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7" name="Sağa Bükülü Ok 6"/>
          <p:cNvSpPr/>
          <p:nvPr/>
        </p:nvSpPr>
        <p:spPr>
          <a:xfrm>
            <a:off x="1305046" y="3238131"/>
            <a:ext cx="811191" cy="1216152"/>
          </a:xfrm>
          <a:prstGeom prst="curved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3132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r>
              <a:rPr lang="tr-TR" sz="3600" dirty="0" smtClean="0">
                <a:latin typeface="Comic Sans MS" pitchFamily="66" charset="0"/>
              </a:rPr>
              <a:t>Okulda Diyabet Programı-Temel Mesajlar 1</a:t>
            </a:r>
            <a:br>
              <a:rPr lang="tr-TR" sz="3600" dirty="0" smtClean="0">
                <a:latin typeface="Comic Sans MS" pitchFamily="66" charset="0"/>
              </a:rPr>
            </a:br>
            <a:endParaRPr lang="tr-TR" sz="3600" dirty="0">
              <a:latin typeface="Comic Sans MS" pitchFamily="66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838200" y="977900"/>
            <a:ext cx="9372600" cy="5378449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tr-TR" sz="2000" dirty="0">
                <a:latin typeface="Comic Sans MS" pitchFamily="66" charset="0"/>
              </a:rPr>
              <a:t>Her çocuğun diyabeti </a:t>
            </a:r>
            <a:r>
              <a:rPr lang="tr-TR" sz="2000" dirty="0" smtClean="0">
                <a:latin typeface="Comic Sans MS" pitchFamily="66" charset="0"/>
              </a:rPr>
              <a:t>kendine özgün tedavi planı içerir, ÖĞRETMENE MEKTUP bu bilgileri kapsamaktadır. Aileden talep ediniz.</a:t>
            </a:r>
            <a:endParaRPr lang="tr-TR" sz="2000" dirty="0">
              <a:latin typeface="Comic Sans MS" pitchFamily="66" charset="0"/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tr-TR" sz="2000" dirty="0">
                <a:latin typeface="Comic Sans MS" pitchFamily="66" charset="0"/>
              </a:rPr>
              <a:t>Diyabetli öğrencinin üzerine gereksiz dikkat </a:t>
            </a:r>
            <a:r>
              <a:rPr lang="tr-TR" sz="2000" dirty="0" smtClean="0">
                <a:latin typeface="Comic Sans MS" pitchFamily="66" charset="0"/>
              </a:rPr>
              <a:t>çekmeyin, diğer öğrencilerden farklı davranmayın</a:t>
            </a:r>
            <a:endParaRPr lang="tr-TR" sz="2000" dirty="0">
              <a:latin typeface="Comic Sans MS" pitchFamily="66" charset="0"/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tr-TR" sz="2000" dirty="0" smtClean="0">
                <a:latin typeface="Comic Sans MS" pitchFamily="66" charset="0"/>
              </a:rPr>
              <a:t>Diyabetli </a:t>
            </a:r>
            <a:r>
              <a:rPr lang="tr-TR" sz="2000" dirty="0">
                <a:latin typeface="Comic Sans MS" pitchFamily="66" charset="0"/>
              </a:rPr>
              <a:t>öğrenciyi etiketlemeyin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tr-TR" sz="2000" dirty="0">
                <a:latin typeface="Comic Sans MS" pitchFamily="66" charset="0"/>
              </a:rPr>
              <a:t>Sempati değil empati </a:t>
            </a:r>
            <a:r>
              <a:rPr lang="tr-TR" sz="2000" dirty="0" smtClean="0">
                <a:latin typeface="Comic Sans MS" pitchFamily="66" charset="0"/>
              </a:rPr>
              <a:t>yapın</a:t>
            </a:r>
            <a:endParaRPr lang="tr-TR" sz="2000" dirty="0">
              <a:latin typeface="Comic Sans MS" pitchFamily="66" charset="0"/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tr-TR" sz="2000" dirty="0" smtClean="0">
                <a:latin typeface="Comic Sans MS" pitchFamily="66" charset="0"/>
              </a:rPr>
              <a:t>Diyabete destek </a:t>
            </a:r>
            <a:r>
              <a:rPr lang="tr-TR" sz="2000" dirty="0">
                <a:latin typeface="Comic Sans MS" pitchFamily="66" charset="0"/>
              </a:rPr>
              <a:t>hazırlıklarının tamamlanması: </a:t>
            </a:r>
            <a:r>
              <a:rPr lang="tr-TR" sz="2000" dirty="0" smtClean="0">
                <a:latin typeface="Comic Sans MS" pitchFamily="66" charset="0"/>
              </a:rPr>
              <a:t>şeker/meyve suyu bulundurma, insülinin saklanma koşullarının sağlanması vb.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endParaRPr lang="tr-TR" sz="2000" dirty="0"/>
          </a:p>
          <a:p>
            <a:endParaRPr lang="tr-TR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890125" y="5776912"/>
            <a:ext cx="19716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/>
              <a:t>ADA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xmlns="" val="1577839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>
                <a:latin typeface="Comic Sans MS" pitchFamily="66" charset="0"/>
              </a:rPr>
              <a:t>Okulda Diyabet Programı-Temel </a:t>
            </a:r>
            <a:r>
              <a:rPr lang="tr-TR" dirty="0" smtClean="0">
                <a:latin typeface="Comic Sans MS" pitchFamily="66" charset="0"/>
              </a:rPr>
              <a:t>Mesajlar 2</a:t>
            </a:r>
            <a:r>
              <a:rPr lang="tr-TR" dirty="0">
                <a:latin typeface="Comic Sans MS" pitchFamily="66" charset="0"/>
              </a:rPr>
              <a:t/>
            </a:r>
            <a:br>
              <a:rPr lang="tr-TR" dirty="0">
                <a:latin typeface="Comic Sans MS" pitchFamily="66" charset="0"/>
              </a:rPr>
            </a:b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409700"/>
            <a:ext cx="10515600" cy="4767263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tr-TR" dirty="0" smtClean="0">
                <a:latin typeface="Comic Sans MS" pitchFamily="66" charset="0"/>
              </a:rPr>
              <a:t>6. Öğrencinizin </a:t>
            </a:r>
            <a:r>
              <a:rPr lang="tr-TR" dirty="0">
                <a:latin typeface="Comic Sans MS" pitchFamily="66" charset="0"/>
              </a:rPr>
              <a:t>şeker ölçümü, beslenme ve insülin uygulamasını göze çarpmayan  nazik hatırlatmalar yapın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tr-TR" dirty="0" smtClean="0">
                <a:latin typeface="Comic Sans MS" pitchFamily="66" charset="0"/>
              </a:rPr>
              <a:t>7. Genel </a:t>
            </a:r>
            <a:r>
              <a:rPr lang="tr-TR" dirty="0">
                <a:latin typeface="Comic Sans MS" pitchFamily="66" charset="0"/>
              </a:rPr>
              <a:t>durumunu kontrol edin (renk solukluğu, terleme, konsantrasyon düşüklüğü  vb.)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tr-TR" dirty="0" smtClean="0">
                <a:latin typeface="Comic Sans MS" pitchFamily="66" charset="0"/>
              </a:rPr>
              <a:t>8. Gerektiği </a:t>
            </a:r>
            <a:r>
              <a:rPr lang="tr-TR" dirty="0">
                <a:latin typeface="Comic Sans MS" pitchFamily="66" charset="0"/>
              </a:rPr>
              <a:t>kadar lavaboya gitmesine izin verin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tr-TR" dirty="0" smtClean="0">
                <a:latin typeface="Comic Sans MS" pitchFamily="66" charset="0"/>
              </a:rPr>
              <a:t>9. Aile </a:t>
            </a:r>
            <a:r>
              <a:rPr lang="tr-TR" dirty="0">
                <a:latin typeface="Comic Sans MS" pitchFamily="66" charset="0"/>
              </a:rPr>
              <a:t>ve sağlık personelinin iletişim bilgilerini kaydedin...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tr-TR" dirty="0" smtClean="0">
                <a:latin typeface="Comic Sans MS" pitchFamily="66" charset="0"/>
              </a:rPr>
              <a:t>10. Sabırlı </a:t>
            </a:r>
            <a:r>
              <a:rPr lang="tr-TR" dirty="0">
                <a:latin typeface="Comic Sans MS" pitchFamily="66" charset="0"/>
              </a:rPr>
              <a:t>ve anlayışlı </a:t>
            </a:r>
            <a:r>
              <a:rPr lang="tr-TR" dirty="0" smtClean="0">
                <a:latin typeface="Comic Sans MS" pitchFamily="66" charset="0"/>
              </a:rPr>
              <a:t>olun.</a:t>
            </a:r>
            <a:endParaRPr lang="tr-TR" dirty="0">
              <a:latin typeface="Comic Sans MS" pitchFamily="66" charset="0"/>
            </a:endParaRPr>
          </a:p>
          <a:p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890125" y="5776912"/>
            <a:ext cx="19716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516519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15926" y="308768"/>
            <a:ext cx="8075612" cy="1012826"/>
          </a:xfrm>
        </p:spPr>
        <p:txBody>
          <a:bodyPr/>
          <a:lstStyle/>
          <a:p>
            <a:r>
              <a:rPr lang="tr-TR" altLang="tr-TR" dirty="0">
                <a:latin typeface="Comic Sans MS" charset="-94"/>
                <a:ea typeface="Comic Sans MS" charset="-94"/>
                <a:cs typeface="Comic Sans MS" charset="-94"/>
              </a:rPr>
              <a:t>Ti</a:t>
            </a:r>
            <a:r>
              <a:rPr lang="tr-TR" altLang="tr-TR" sz="3600" dirty="0">
                <a:latin typeface="Comic Sans MS" charset="-94"/>
                <a:ea typeface="Comic Sans MS" charset="-94"/>
                <a:cs typeface="Comic Sans MS" charset="-94"/>
              </a:rPr>
              <a:t>p 2 Diyabet Tanımı 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15927" y="1412875"/>
            <a:ext cx="10001250" cy="1517314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tr-TR" altLang="tr-TR" sz="2400" dirty="0" smtClean="0">
                <a:latin typeface="Comic Sans MS" charset="-94"/>
                <a:ea typeface="Comic Sans MS" charset="-94"/>
                <a:cs typeface="Comic Sans MS" charset="-94"/>
              </a:rPr>
              <a:t>Tip 2 Diyabet; </a:t>
            </a:r>
            <a:r>
              <a:rPr lang="tr-TR" altLang="tr-TR" sz="2400" dirty="0">
                <a:latin typeface="Comic Sans MS" charset="-94"/>
                <a:ea typeface="Comic Sans MS" charset="-94"/>
                <a:cs typeface="Comic Sans MS" charset="-94"/>
              </a:rPr>
              <a:t>insülin rezistansına bağlı artmış insülin ihtiyacını karşılamak için insülin </a:t>
            </a:r>
            <a:r>
              <a:rPr lang="tr-TR" altLang="tr-TR" sz="2400" dirty="0" smtClean="0">
                <a:latin typeface="Comic Sans MS" charset="-94"/>
                <a:ea typeface="Comic Sans MS" charset="-94"/>
                <a:cs typeface="Comic Sans MS" charset="-94"/>
              </a:rPr>
              <a:t>üretiminin </a:t>
            </a:r>
            <a:r>
              <a:rPr lang="tr-TR" altLang="tr-TR" sz="2400" dirty="0">
                <a:latin typeface="Comic Sans MS" charset="-94"/>
                <a:ea typeface="Comic Sans MS" charset="-94"/>
                <a:cs typeface="Comic Sans MS" charset="-94"/>
              </a:rPr>
              <a:t>yetersiz kalması sonucu ortaya çıkan </a:t>
            </a:r>
            <a:r>
              <a:rPr lang="tr-TR" altLang="tr-TR" sz="2400" dirty="0" err="1">
                <a:latin typeface="Comic Sans MS" charset="-94"/>
                <a:ea typeface="Comic Sans MS" charset="-94"/>
                <a:cs typeface="Comic Sans MS" charset="-94"/>
              </a:rPr>
              <a:t>metabolik</a:t>
            </a:r>
            <a:r>
              <a:rPr lang="tr-TR" altLang="tr-TR" sz="2400" dirty="0">
                <a:latin typeface="Comic Sans MS" charset="-94"/>
                <a:ea typeface="Comic Sans MS" charset="-94"/>
                <a:cs typeface="Comic Sans MS" charset="-94"/>
              </a:rPr>
              <a:t> bir olaydır. </a:t>
            </a:r>
          </a:p>
        </p:txBody>
      </p:sp>
      <p:pic>
        <p:nvPicPr>
          <p:cNvPr id="19460" name="Picture 4" descr="Tam boyutlu görseli göster">
            <a:hlinkClick r:id="rId2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4295775" y="3816350"/>
            <a:ext cx="3455988" cy="2522538"/>
          </a:xfrm>
        </p:spPr>
      </p:pic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7751764" y="4437064"/>
            <a:ext cx="280828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tr-TR" altLang="tr-TR" sz="2400" dirty="0">
                <a:solidFill>
                  <a:srgbClr val="FF0000"/>
                </a:solidFill>
                <a:latin typeface="Comic Sans MS" charset="-94"/>
                <a:ea typeface="Comic Sans MS" charset="-94"/>
                <a:cs typeface="Comic Sans MS" charset="-94"/>
              </a:rPr>
              <a:t>ARTAN </a:t>
            </a:r>
          </a:p>
          <a:p>
            <a:pPr algn="ctr" eaLnBrk="1" hangingPunct="1">
              <a:spcBef>
                <a:spcPct val="50000"/>
              </a:spcBef>
            </a:pPr>
            <a:r>
              <a:rPr lang="tr-TR" altLang="tr-TR" sz="2400" dirty="0">
                <a:solidFill>
                  <a:srgbClr val="FF0000"/>
                </a:solidFill>
                <a:latin typeface="Comic Sans MS" charset="-94"/>
                <a:ea typeface="Comic Sans MS" charset="-94"/>
                <a:cs typeface="Comic Sans MS" charset="-94"/>
              </a:rPr>
              <a:t>İnsülin İhtiyacı</a:t>
            </a: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1560514" y="4652964"/>
            <a:ext cx="352742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tr-TR" altLang="tr-TR" sz="2400" dirty="0">
                <a:solidFill>
                  <a:srgbClr val="000000"/>
                </a:solidFill>
                <a:latin typeface="Comic Sans MS" charset="-94"/>
                <a:ea typeface="Comic Sans MS" charset="-94"/>
                <a:cs typeface="Comic Sans MS" charset="-94"/>
              </a:rPr>
              <a:t>AZALAN </a:t>
            </a:r>
          </a:p>
          <a:p>
            <a:pPr algn="ctr" eaLnBrk="1" hangingPunct="1">
              <a:spcBef>
                <a:spcPct val="50000"/>
              </a:spcBef>
            </a:pPr>
            <a:r>
              <a:rPr lang="tr-TR" altLang="tr-TR" sz="2400" dirty="0">
                <a:solidFill>
                  <a:srgbClr val="000000"/>
                </a:solidFill>
                <a:latin typeface="Comic Sans MS" charset="-94"/>
                <a:ea typeface="Comic Sans MS" charset="-94"/>
                <a:cs typeface="Comic Sans MS" charset="-94"/>
              </a:rPr>
              <a:t>İnsülin </a:t>
            </a:r>
            <a:r>
              <a:rPr lang="tr-TR" altLang="tr-TR" sz="2400" dirty="0" err="1">
                <a:solidFill>
                  <a:srgbClr val="000000"/>
                </a:solidFill>
                <a:latin typeface="Comic Sans MS" charset="-94"/>
                <a:ea typeface="Comic Sans MS" charset="-94"/>
                <a:cs typeface="Comic Sans MS" charset="-94"/>
              </a:rPr>
              <a:t>Sekresyonu</a:t>
            </a:r>
            <a:r>
              <a:rPr lang="tr-TR" altLang="tr-TR" sz="2400" dirty="0">
                <a:latin typeface="Comic Sans MS" charset="-94"/>
                <a:ea typeface="Comic Sans MS" charset="-94"/>
                <a:cs typeface="Comic Sans MS" charset="-94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2095134240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>
                <a:latin typeface="Comic Sans MS" charset="-94"/>
                <a:ea typeface="Comic Sans MS" charset="-94"/>
                <a:cs typeface="Comic Sans MS" charset="-94"/>
              </a:rPr>
              <a:t>TİP 2 DİYABET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Yuvarlatılmış Dikdörtgen 4"/>
          <p:cNvSpPr/>
          <p:nvPr/>
        </p:nvSpPr>
        <p:spPr>
          <a:xfrm>
            <a:off x="1746250" y="1825625"/>
            <a:ext cx="8699500" cy="3667126"/>
          </a:xfrm>
          <a:prstGeom prst="roundRect">
            <a:avLst/>
          </a:prstGeom>
          <a:solidFill>
            <a:srgbClr val="DAA0B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charset="2"/>
              <a:buChar char="ü"/>
            </a:pPr>
            <a:endParaRPr lang="tr-TR" sz="2000" dirty="0" smtClean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  <a:p>
            <a:pPr marL="285750" indent="-285750">
              <a:lnSpc>
                <a:spcPct val="150000"/>
              </a:lnSpc>
              <a:buFont typeface="Wingdings" charset="2"/>
              <a:buChar char="ü"/>
            </a:pPr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Tip 2 diyabet oluşumunda en önemli risk </a:t>
            </a:r>
            <a:r>
              <a:rPr lang="tr-TR" sz="2000" dirty="0" err="1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obezitedir</a:t>
            </a:r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Wingdings" charset="2"/>
              <a:buChar char="ü"/>
            </a:pPr>
            <a:r>
              <a:rPr lang="tr-TR" sz="2000" dirty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A</a:t>
            </a:r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ilede diyabet olması riski arttırır</a:t>
            </a:r>
          </a:p>
          <a:p>
            <a:pPr marL="285750" indent="-285750">
              <a:lnSpc>
                <a:spcPct val="150000"/>
              </a:lnSpc>
              <a:buFont typeface="Wingdings" charset="2"/>
              <a:buChar char="ü"/>
            </a:pPr>
            <a:r>
              <a:rPr lang="tr-TR" sz="2000" dirty="0" err="1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Obeziteyle</a:t>
            </a:r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 mücadele Tip 2 diyabeti engelleyebilir</a:t>
            </a:r>
          </a:p>
          <a:p>
            <a:pPr marL="285750" indent="-285750">
              <a:lnSpc>
                <a:spcPct val="150000"/>
              </a:lnSpc>
              <a:buFont typeface="Wingdings" charset="2"/>
              <a:buChar char="ü"/>
            </a:pPr>
            <a:r>
              <a:rPr lang="tr-TR" sz="2000" dirty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B</a:t>
            </a:r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elirtiler sinsi ve yıllar içerisinde ortaya çıkar</a:t>
            </a:r>
          </a:p>
          <a:p>
            <a:pPr marL="285750" indent="-285750">
              <a:lnSpc>
                <a:spcPct val="150000"/>
              </a:lnSpc>
              <a:buFont typeface="Wingdings" charset="2"/>
              <a:buChar char="ü"/>
            </a:pPr>
            <a:r>
              <a:rPr lang="tr-TR" sz="2000" dirty="0" err="1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Rastlantsal</a:t>
            </a:r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 kan şekeri yüksekliği ile tanı alabilirler</a:t>
            </a:r>
          </a:p>
          <a:p>
            <a:pPr marL="285750" indent="-285750">
              <a:lnSpc>
                <a:spcPct val="150000"/>
              </a:lnSpc>
              <a:buFont typeface="Wingdings" charset="2"/>
              <a:buChar char="ü"/>
            </a:pPr>
            <a:r>
              <a:rPr lang="tr-TR" sz="2000" dirty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E</a:t>
            </a:r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n sık ergenlik döneminde görülür.</a:t>
            </a:r>
          </a:p>
          <a:p>
            <a:pPr marL="285750" indent="-285750">
              <a:lnSpc>
                <a:spcPct val="150000"/>
              </a:lnSpc>
              <a:buFont typeface="Wingdings" charset="2"/>
              <a:buChar char="ü"/>
            </a:pPr>
            <a:endParaRPr lang="tr-TR" sz="2400" dirty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09003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latin typeface="Comic Sans MS" charset="-94"/>
                <a:ea typeface="Comic Sans MS" charset="-94"/>
                <a:cs typeface="Comic Sans MS" charset="-94"/>
              </a:rPr>
              <a:t>Öğretmene Mesaj</a:t>
            </a:r>
            <a:endParaRPr lang="tr-TR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Yuvarlatılmış Dikdörtgen 4"/>
          <p:cNvSpPr/>
          <p:nvPr/>
        </p:nvSpPr>
        <p:spPr>
          <a:xfrm>
            <a:off x="838200" y="2129450"/>
            <a:ext cx="9080500" cy="386495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OBEZ ÖĞRENCİLERİNİZ ÖZELLİKLE  AİLEDE DİYABET HİKAYESİ VARSA SAĞLIK MERKEZİNE BAŞVURMALARI ÖNERİLE BİLİR</a:t>
            </a:r>
            <a:r>
              <a:rPr lang="tr-TR" sz="24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....</a:t>
            </a:r>
          </a:p>
          <a:p>
            <a:endParaRPr lang="tr-TR" sz="2400" dirty="0" smtClean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  <a:p>
            <a:pPr marL="342900" indent="-342900">
              <a:buFont typeface="Wingdings" charset="2"/>
              <a:buChar char="ü"/>
            </a:pPr>
            <a:endParaRPr lang="tr-TR" sz="2400" dirty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  <a:p>
            <a:pPr marL="342900" indent="-342900" algn="ctr">
              <a:buFont typeface="Wingdings" charset="2"/>
              <a:buChar char="ü"/>
            </a:pPr>
            <a:r>
              <a:rPr lang="tr-TR" sz="24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Şeker ve insülin metabolizması ileri tetkiklerle değerlendirilmelidir.</a:t>
            </a:r>
            <a:endParaRPr lang="tr-TR" sz="2400" dirty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61716" y="203308"/>
            <a:ext cx="2009634" cy="2717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39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63575"/>
          </a:xfrm>
        </p:spPr>
        <p:txBody>
          <a:bodyPr>
            <a:normAutofit/>
          </a:bodyPr>
          <a:lstStyle/>
          <a:p>
            <a:r>
              <a:rPr lang="tr-TR" sz="3600" dirty="0" smtClean="0">
                <a:latin typeface="Comic Sans MS" charset="-94"/>
                <a:ea typeface="Comic Sans MS" charset="-94"/>
                <a:cs typeface="Comic Sans MS" charset="-94"/>
              </a:rPr>
              <a:t>Tip 2 Diyabet Yönetimi</a:t>
            </a:r>
            <a:endParaRPr lang="tr-TR" sz="3600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480343"/>
            <a:ext cx="10515600" cy="4696620"/>
          </a:xfrm>
        </p:spPr>
        <p:txBody>
          <a:bodyPr/>
          <a:lstStyle/>
          <a:p>
            <a:pPr>
              <a:buFont typeface="Wingdings" charset="2"/>
              <a:buChar char="ü"/>
            </a:pP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Tip 2 diyabet önlenebilir bir hastalıktır. </a:t>
            </a:r>
          </a:p>
          <a:p>
            <a:pPr>
              <a:buFont typeface="Wingdings" charset="2"/>
              <a:buChar char="ü"/>
            </a:pPr>
            <a:r>
              <a:rPr lang="tr-TR" sz="2000" dirty="0" err="1" smtClean="0">
                <a:latin typeface="Comic Sans MS" charset="-94"/>
                <a:ea typeface="Comic Sans MS" charset="-94"/>
                <a:cs typeface="Comic Sans MS" charset="-94"/>
              </a:rPr>
              <a:t>Obezite</a:t>
            </a: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 ile mücadele en önemli koruyucu faktördür</a:t>
            </a:r>
          </a:p>
          <a:p>
            <a:pPr>
              <a:buFont typeface="Wingdings" charset="2"/>
              <a:buChar char="ü"/>
            </a:pPr>
            <a:endParaRPr lang="tr-TR" sz="2000" u="sng" dirty="0" smtClean="0">
              <a:latin typeface="Comic Sans MS" charset="-94"/>
              <a:ea typeface="Comic Sans MS" charset="-94"/>
              <a:cs typeface="Comic Sans MS" charset="-94"/>
            </a:endParaRPr>
          </a:p>
          <a:p>
            <a:pPr marL="0" indent="0">
              <a:buNone/>
            </a:pPr>
            <a:r>
              <a:rPr lang="tr-TR" sz="2000" u="sng" dirty="0" smtClean="0">
                <a:latin typeface="Comic Sans MS" charset="-94"/>
                <a:ea typeface="Comic Sans MS" charset="-94"/>
                <a:cs typeface="Comic Sans MS" charset="-94"/>
              </a:rPr>
              <a:t>Tedavi</a:t>
            </a:r>
            <a:endParaRPr lang="tr-TR" sz="2000" dirty="0" smtClean="0">
              <a:latin typeface="Comic Sans MS" charset="-94"/>
              <a:ea typeface="Comic Sans MS" charset="-94"/>
              <a:cs typeface="Comic Sans MS" charset="-94"/>
            </a:endParaRPr>
          </a:p>
          <a:p>
            <a:pPr>
              <a:buFont typeface="Wingdings" charset="2"/>
              <a:buChar char="ü"/>
            </a:pP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Sağlıklı beslenme ve yaşam şekli</a:t>
            </a:r>
          </a:p>
          <a:p>
            <a:pPr>
              <a:buFont typeface="Wingdings" charset="2"/>
              <a:buChar char="ü"/>
            </a:pP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Şeker düşürücü ilaçlar</a:t>
            </a:r>
          </a:p>
          <a:p>
            <a:pPr>
              <a:buFont typeface="Wingdings" charset="2"/>
              <a:buChar char="ü"/>
            </a:pP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Gerekirse insülin</a:t>
            </a:r>
          </a:p>
          <a:p>
            <a:pPr>
              <a:buFont typeface="Wingdings" charset="2"/>
              <a:buChar char="ü"/>
            </a:pPr>
            <a:endParaRPr lang="tr-TR" dirty="0" smtClean="0"/>
          </a:p>
          <a:p>
            <a:pPr marL="0" indent="0">
              <a:buNone/>
            </a:pPr>
            <a:endParaRPr lang="tr-TR" dirty="0" smtClean="0"/>
          </a:p>
          <a:p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Yuvarlatılmış Dikdörtgen 4"/>
          <p:cNvSpPr/>
          <p:nvPr/>
        </p:nvSpPr>
        <p:spPr>
          <a:xfrm>
            <a:off x="2108199" y="5180807"/>
            <a:ext cx="7975601" cy="7239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Hastalığın durumuna göre tedavi basamakları </a:t>
            </a:r>
            <a:r>
              <a:rPr lang="tr-TR" sz="200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değişebilir...</a:t>
            </a:r>
            <a:endParaRPr lang="tr-TR" sz="2000" dirty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</p:txBody>
      </p:sp>
      <p:pic>
        <p:nvPicPr>
          <p:cNvPr id="6" name="İçerik Yer Tutucusu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86240" y="574675"/>
            <a:ext cx="2535859" cy="265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4623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328613" y="365125"/>
            <a:ext cx="11025187" cy="1325563"/>
          </a:xfrm>
        </p:spPr>
        <p:txBody>
          <a:bodyPr>
            <a:normAutofit/>
          </a:bodyPr>
          <a:lstStyle/>
          <a:p>
            <a:pPr algn="ctr"/>
            <a:r>
              <a:rPr lang="tr-TR" sz="2800" dirty="0" smtClean="0">
                <a:latin typeface="Comic Sans MS" charset="-94"/>
                <a:ea typeface="Comic Sans MS" charset="-94"/>
                <a:cs typeface="Comic Sans MS" charset="-94"/>
              </a:rPr>
              <a:t>Şişmanlık ve Şişmanlığın Getirdiği Sorunlarla Nasıl Baş Edebiliriz?</a:t>
            </a:r>
            <a:endParaRPr lang="tr-TR" sz="2800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Dengeli ve sağlık beslenmek</a:t>
            </a:r>
          </a:p>
          <a:p>
            <a:pPr marL="0" indent="0">
              <a:buNone/>
            </a:pP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Abur cubur ve hazır gıdalardan uzak durmak</a:t>
            </a:r>
          </a:p>
          <a:p>
            <a:pPr marL="0" indent="0">
              <a:buNone/>
            </a:pP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Bilgisayar, tablet, telefonda geçen sürenin azaltılması( haftada maksimum 2 saat)</a:t>
            </a:r>
          </a:p>
          <a:p>
            <a:pPr marL="0" indent="0">
              <a:buNone/>
            </a:pPr>
            <a:r>
              <a:rPr lang="tr-TR" sz="2000" dirty="0" smtClean="0">
                <a:latin typeface="Comic Sans MS" charset="-94"/>
                <a:ea typeface="Comic Sans MS" charset="-94"/>
                <a:cs typeface="Comic Sans MS" charset="-94"/>
              </a:rPr>
              <a:t>Ders, etüt ve kurslardan sonra aktiviteye ayrılan sürenin arttırılması.</a:t>
            </a:r>
          </a:p>
          <a:p>
            <a:pPr marL="0" indent="0">
              <a:buNone/>
            </a:pPr>
            <a:endParaRPr lang="tr-TR" dirty="0" smtClean="0">
              <a:latin typeface="Comic Sans MS" charset="-94"/>
              <a:ea typeface="Comic Sans MS" charset="-94"/>
              <a:cs typeface="Comic Sans MS" charset="-94"/>
            </a:endParaRPr>
          </a:p>
          <a:p>
            <a:pPr marL="0" indent="0">
              <a:buNone/>
            </a:pPr>
            <a:endParaRPr lang="tr-TR" dirty="0" smtClean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Yuvarlatılmış Dikdörtgen 4"/>
          <p:cNvSpPr/>
          <p:nvPr/>
        </p:nvSpPr>
        <p:spPr>
          <a:xfrm>
            <a:off x="2506663" y="3995930"/>
            <a:ext cx="7658100" cy="1328738"/>
          </a:xfrm>
          <a:prstGeom prst="roundRect">
            <a:avLst/>
          </a:prstGeom>
          <a:solidFill>
            <a:srgbClr val="9CC5B9">
              <a:alpha val="5294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8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Gerekirse Profesyonel Destek</a:t>
            </a:r>
            <a:endParaRPr lang="tr-TR" sz="2800" dirty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6" name="Sol Yukarı Ok 5"/>
          <p:cNvSpPr/>
          <p:nvPr/>
        </p:nvSpPr>
        <p:spPr>
          <a:xfrm rot="5400000">
            <a:off x="1700405" y="4125699"/>
            <a:ext cx="809240" cy="549703"/>
          </a:xfrm>
          <a:prstGeom prst="leftUpArrow">
            <a:avLst/>
          </a:prstGeom>
          <a:solidFill>
            <a:srgbClr val="3C7170">
              <a:alpha val="67059"/>
            </a:srgbClr>
          </a:solidFill>
          <a:ln>
            <a:solidFill>
              <a:srgbClr val="3C717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375486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4000" dirty="0" smtClean="0">
                <a:latin typeface="Comic Sans MS" charset="-94"/>
                <a:ea typeface="Comic Sans MS" charset="-94"/>
                <a:cs typeface="Comic Sans MS" charset="-94"/>
              </a:rPr>
              <a:t>Okul Yönetimi Ve Öğretmene Mesaj</a:t>
            </a:r>
            <a:endParaRPr lang="tr-TR" sz="4000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Yuvarlatılmış Dikdörtgen 5"/>
          <p:cNvSpPr/>
          <p:nvPr/>
        </p:nvSpPr>
        <p:spPr>
          <a:xfrm>
            <a:off x="1270000" y="1433513"/>
            <a:ext cx="8623300" cy="2590006"/>
          </a:xfrm>
          <a:prstGeom prst="roundRect">
            <a:avLst/>
          </a:prstGeom>
          <a:solidFill>
            <a:srgbClr val="DD9F9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tr-TR" sz="2400" dirty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OKUL KANTİNLERİNDE SAĞLIKLI GIDALARIN BULUNDURUMASINI VE KANTİN GENELGESİNİN UYGULANMASI...</a:t>
            </a:r>
          </a:p>
        </p:txBody>
      </p:sp>
      <p:pic>
        <p:nvPicPr>
          <p:cNvPr id="10" name="Resi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8200" y="4619636"/>
            <a:ext cx="3492500" cy="1955800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53400" y="4203700"/>
            <a:ext cx="3097621" cy="2167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4381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latin typeface="Comic Sans MS" charset="-94"/>
                <a:ea typeface="Comic Sans MS" charset="-94"/>
                <a:cs typeface="Comic Sans MS" charset="-94"/>
              </a:rPr>
              <a:t>Öğretmene Mesaj</a:t>
            </a:r>
            <a:endParaRPr lang="tr-TR" dirty="0">
              <a:latin typeface="Comic Sans MS" charset="-94"/>
              <a:ea typeface="Comic Sans MS" charset="-94"/>
              <a:cs typeface="Comic Sans MS" charset="-94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Yuvarlatılmış Dikdörtgen 4"/>
          <p:cNvSpPr/>
          <p:nvPr/>
        </p:nvSpPr>
        <p:spPr>
          <a:xfrm>
            <a:off x="838200" y="1897538"/>
            <a:ext cx="8420100" cy="303816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400" i="1" u="sng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ÖĞRENCİ;</a:t>
            </a:r>
          </a:p>
          <a:p>
            <a:endParaRPr lang="tr-TR" sz="2400" i="1" u="sng" dirty="0" smtClean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  <a:p>
            <a:pPr marL="342900" indent="-342900">
              <a:buFont typeface="Wingdings" charset="2"/>
              <a:buChar char="ü"/>
            </a:pPr>
            <a:r>
              <a:rPr lang="tr-TR" sz="24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Sağlıklı Beslenme</a:t>
            </a:r>
          </a:p>
          <a:p>
            <a:pPr marL="342900" indent="-342900">
              <a:buFont typeface="Wingdings" charset="2"/>
              <a:buChar char="ü"/>
            </a:pPr>
            <a:r>
              <a:rPr lang="tr-TR" sz="24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Egzersiz</a:t>
            </a:r>
          </a:p>
          <a:p>
            <a:pPr marL="342900" indent="-342900">
              <a:buFont typeface="Wingdings" charset="2"/>
              <a:buChar char="ü"/>
            </a:pPr>
            <a:r>
              <a:rPr lang="tr-TR" sz="2400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Spor Aktivitelere Teşvik Edilmeli.</a:t>
            </a:r>
          </a:p>
          <a:p>
            <a:pPr algn="ctr"/>
            <a:endParaRPr lang="tr-TR" sz="2400" b="1" dirty="0" smtClean="0">
              <a:solidFill>
                <a:schemeClr val="tx1"/>
              </a:solidFill>
              <a:latin typeface="Comic Sans MS" charset="-94"/>
              <a:ea typeface="Comic Sans MS" charset="-94"/>
              <a:cs typeface="Comic Sans MS" charset="-94"/>
            </a:endParaRPr>
          </a:p>
          <a:p>
            <a:pPr algn="ctr"/>
            <a:r>
              <a:rPr lang="tr-TR" sz="2400" b="1" dirty="0" smtClean="0">
                <a:solidFill>
                  <a:schemeClr val="tx1"/>
                </a:solidFill>
                <a:latin typeface="Comic Sans MS" charset="-94"/>
                <a:ea typeface="Comic Sans MS" charset="-94"/>
                <a:cs typeface="Comic Sans MS" charset="-94"/>
              </a:rPr>
              <a:t>BEDEN EĞİTİMİ ÖĞRETMENLERİ İLE İŞ BİRLİĞİ....</a:t>
            </a: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27871" y="203308"/>
            <a:ext cx="2243479" cy="3033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0967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2" name="3 Resim" descr="junk-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" y="214313"/>
            <a:ext cx="3373967" cy="323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8003" name="4 Resim" descr="junk-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29000" y="642939"/>
            <a:ext cx="4572000" cy="230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8004" name="5 Resim" descr="junk-5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82002" y="714375"/>
            <a:ext cx="3333751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8005" name="6 Resim" descr="junk-3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1502" y="3500438"/>
            <a:ext cx="2952751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8006" name="7 Resim" descr="junk-4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05252" y="4286250"/>
            <a:ext cx="3333749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8007" name="8 Resim" descr="junk food.bmp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72502" y="2881316"/>
            <a:ext cx="3238500" cy="365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Dikdörtgen"/>
          <p:cNvSpPr/>
          <p:nvPr/>
        </p:nvSpPr>
        <p:spPr>
          <a:xfrm rot="19780109">
            <a:off x="2393952" y="2794003"/>
            <a:ext cx="8667749" cy="11160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2800" b="1" dirty="0">
                <a:solidFill>
                  <a:prstClr val="black"/>
                </a:solidFill>
              </a:rPr>
              <a:t>SAĞLIĞA ZARARLIDIR </a:t>
            </a:r>
            <a:r>
              <a:rPr lang="tr-TR" dirty="0">
                <a:solidFill>
                  <a:srgbClr val="FFFFFF"/>
                </a:solidFill>
              </a:rPr>
              <a:t>!!!</a:t>
            </a:r>
          </a:p>
        </p:txBody>
      </p:sp>
    </p:spTree>
    <p:extLst>
      <p:ext uri="{BB962C8B-B14F-4D97-AF65-F5344CB8AC3E}">
        <p14:creationId xmlns:p14="http://schemas.microsoft.com/office/powerpoint/2010/main" xmlns="" val="77542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eması">
  <a:themeElements>
    <a:clrScheme name="Ofi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is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rtalama">
  <a:themeElements>
    <a:clrScheme name="Özel 2">
      <a:dk1>
        <a:sysClr val="windowText" lastClr="000000"/>
      </a:dk1>
      <a:lt1>
        <a:srgbClr val="FFFFFF"/>
      </a:lt1>
      <a:dk2>
        <a:srgbClr val="FFFFFF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Özel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rtalam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sı">
  <a:themeElements>
    <a:clrScheme name="Ofi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is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Özel 2">
    <a:dk1>
      <a:sysClr val="windowText" lastClr="000000"/>
    </a:dk1>
    <a:lt1>
      <a:srgbClr val="FFFFFF"/>
    </a:lt1>
    <a:dk2>
      <a:srgbClr val="FFFFFF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879</TotalTime>
  <Words>1653</Words>
  <Application>Microsoft Office PowerPoint</Application>
  <PresentationFormat>Özel</PresentationFormat>
  <Paragraphs>368</Paragraphs>
  <Slides>45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Slayt Başlıkları</vt:lpstr>
      </vt:variant>
      <vt:variant>
        <vt:i4>45</vt:i4>
      </vt:variant>
    </vt:vector>
  </HeadingPairs>
  <TitlesOfParts>
    <vt:vector size="47" baseType="lpstr">
      <vt:lpstr>Office Teması</vt:lpstr>
      <vt:lpstr>Ortalama</vt:lpstr>
      <vt:lpstr> ÇOCUKLUK ÇAĞI DİYABETİ   ÖĞRETMEN SUNUMU</vt:lpstr>
      <vt:lpstr>Çocuklarda Diyabet  Sorunlar-Çözümler</vt:lpstr>
      <vt:lpstr>Programın Amacı </vt:lpstr>
      <vt:lpstr>Sunu Akışı</vt:lpstr>
      <vt:lpstr>DİYABETİN TANIMI</vt:lpstr>
      <vt:lpstr>Çocuklardaki Diyabet Tipleri</vt:lpstr>
      <vt:lpstr>Diyabet Görülme Sıklığı/Epidemiyoloji</vt:lpstr>
      <vt:lpstr>TİP 1 DİYABET NASIL OLUŞUR?</vt:lpstr>
      <vt:lpstr>Glukoz(Şeker) Nedir?</vt:lpstr>
      <vt:lpstr>İnsülin Nedir?</vt:lpstr>
      <vt:lpstr> DİYABET</vt:lpstr>
      <vt:lpstr>Tip 1 Diyabet Belirti Ve Bulgular</vt:lpstr>
      <vt:lpstr>Öğretmene Mesaj</vt:lpstr>
      <vt:lpstr>Peki Sonra...</vt:lpstr>
      <vt:lpstr>Tip 1 Diyabetin Nedenleri</vt:lpstr>
      <vt:lpstr>Temel Mesaj...</vt:lpstr>
      <vt:lpstr>Diyabet Tedavisi</vt:lpstr>
      <vt:lpstr>Tip 1 Diyabet Tedavisinde Amaç</vt:lpstr>
      <vt:lpstr>İnsülin Tedavisi</vt:lpstr>
      <vt:lpstr>Okul Yönetimi Ve Öğretmene Mesaj</vt:lpstr>
      <vt:lpstr>Beslenme Tedavisi </vt:lpstr>
      <vt:lpstr>Beslenme </vt:lpstr>
      <vt:lpstr>Egzersiz Tedavisi</vt:lpstr>
      <vt:lpstr>Egzersizde Tedbirler</vt:lpstr>
      <vt:lpstr>Kendi Kendine Bakım  </vt:lpstr>
      <vt:lpstr>Temel Mesajlar </vt:lpstr>
      <vt:lpstr> OKULDA YÖNETİLMESİ GEREKEN ACİL DURUMLAR  Şeker Düşüklüğü (Hipoglisemi)</vt:lpstr>
      <vt:lpstr>Şeker Düşüklüğü Tedavisi</vt:lpstr>
      <vt:lpstr>BAYILMA İĞNESİ HAYAT KURTARIR, YAPMAMAK RİSKLİDİR...</vt:lpstr>
      <vt:lpstr>Slayt 30</vt:lpstr>
      <vt:lpstr>Öğretmene Mesaj</vt:lpstr>
      <vt:lpstr>Kimler Diyabeti Bilmeli?</vt:lpstr>
      <vt:lpstr>Diyabetli Çocuk Okula Başlarken  </vt:lpstr>
      <vt:lpstr>Sınav Zamanı</vt:lpstr>
      <vt:lpstr> Egzersiz ve Sosyal Aktiviteler</vt:lpstr>
      <vt:lpstr>Okulda Diyabet Programı-Temel Mesajlar 1 </vt:lpstr>
      <vt:lpstr>Okulda Diyabet Programı-Temel Mesajlar 2 </vt:lpstr>
      <vt:lpstr>Tip 2 Diyabet Tanımı </vt:lpstr>
      <vt:lpstr>TİP 2 DİYABET</vt:lpstr>
      <vt:lpstr>Öğretmene Mesaj</vt:lpstr>
      <vt:lpstr>Tip 2 Diyabet Yönetimi</vt:lpstr>
      <vt:lpstr>Şişmanlık ve Şişmanlığın Getirdiği Sorunlarla Nasıl Baş Edebiliriz?</vt:lpstr>
      <vt:lpstr>Okul Yönetimi Ve Öğretmene Mesaj</vt:lpstr>
      <vt:lpstr>Öğretmene Mesaj</vt:lpstr>
      <vt:lpstr>Slayt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OKULDA DİYABET BAKIMI/PROGRAMI</dc:title>
  <dc:creator>Microsoft Office Kullanıcısı</dc:creator>
  <cp:lastModifiedBy>goksendamla</cp:lastModifiedBy>
  <cp:revision>99</cp:revision>
  <dcterms:created xsi:type="dcterms:W3CDTF">2017-03-19T08:42:58Z</dcterms:created>
  <dcterms:modified xsi:type="dcterms:W3CDTF">2018-03-27T14:30:49Z</dcterms:modified>
</cp:coreProperties>
</file>