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4" r:id="rId1"/>
  </p:sldMasterIdLst>
  <p:handoutMasterIdLst>
    <p:handoutMasterId r:id="rId66"/>
  </p:handoutMasterIdLst>
  <p:sldIdLst>
    <p:sldId id="256" r:id="rId2"/>
    <p:sldId id="367" r:id="rId3"/>
    <p:sldId id="314" r:id="rId4"/>
    <p:sldId id="315" r:id="rId5"/>
    <p:sldId id="316" r:id="rId6"/>
    <p:sldId id="257" r:id="rId7"/>
    <p:sldId id="260" r:id="rId8"/>
    <p:sldId id="310" r:id="rId9"/>
    <p:sldId id="363" r:id="rId10"/>
    <p:sldId id="262" r:id="rId11"/>
    <p:sldId id="313" r:id="rId12"/>
    <p:sldId id="312" r:id="rId13"/>
    <p:sldId id="311" r:id="rId14"/>
    <p:sldId id="261" r:id="rId15"/>
    <p:sldId id="263" r:id="rId16"/>
    <p:sldId id="265" r:id="rId17"/>
    <p:sldId id="259" r:id="rId18"/>
    <p:sldId id="275" r:id="rId19"/>
    <p:sldId id="274" r:id="rId20"/>
    <p:sldId id="276" r:id="rId21"/>
    <p:sldId id="277" r:id="rId22"/>
    <p:sldId id="278" r:id="rId23"/>
    <p:sldId id="279" r:id="rId24"/>
    <p:sldId id="280" r:id="rId25"/>
    <p:sldId id="281" r:id="rId26"/>
    <p:sldId id="282" r:id="rId27"/>
    <p:sldId id="283" r:id="rId28"/>
    <p:sldId id="284" r:id="rId29"/>
    <p:sldId id="285" r:id="rId30"/>
    <p:sldId id="325" r:id="rId31"/>
    <p:sldId id="286" r:id="rId32"/>
    <p:sldId id="287" r:id="rId33"/>
    <p:sldId id="288" r:id="rId34"/>
    <p:sldId id="289" r:id="rId35"/>
    <p:sldId id="317" r:id="rId36"/>
    <p:sldId id="318" r:id="rId37"/>
    <p:sldId id="290" r:id="rId38"/>
    <p:sldId id="291" r:id="rId39"/>
    <p:sldId id="292" r:id="rId40"/>
    <p:sldId id="293" r:id="rId41"/>
    <p:sldId id="323" r:id="rId42"/>
    <p:sldId id="294" r:id="rId43"/>
    <p:sldId id="295" r:id="rId44"/>
    <p:sldId id="296" r:id="rId45"/>
    <p:sldId id="297" r:id="rId46"/>
    <p:sldId id="326" r:id="rId47"/>
    <p:sldId id="298" r:id="rId48"/>
    <p:sldId id="299" r:id="rId49"/>
    <p:sldId id="355" r:id="rId50"/>
    <p:sldId id="356" r:id="rId51"/>
    <p:sldId id="300" r:id="rId52"/>
    <p:sldId id="301" r:id="rId53"/>
    <p:sldId id="322" r:id="rId54"/>
    <p:sldId id="302" r:id="rId55"/>
    <p:sldId id="303" r:id="rId56"/>
    <p:sldId id="307" r:id="rId57"/>
    <p:sldId id="304" r:id="rId58"/>
    <p:sldId id="324" r:id="rId59"/>
    <p:sldId id="308" r:id="rId60"/>
    <p:sldId id="319" r:id="rId61"/>
    <p:sldId id="364" r:id="rId62"/>
    <p:sldId id="365" r:id="rId63"/>
    <p:sldId id="366" r:id="rId64"/>
    <p:sldId id="309" r:id="rId65"/>
  </p:sldIdLst>
  <p:sldSz cx="12192000" cy="6858000"/>
  <p:notesSz cx="6669088" cy="97536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176" autoAdjust="0"/>
    <p:restoredTop sz="94660"/>
  </p:normalViewPr>
  <p:slideViewPr>
    <p:cSldViewPr snapToGrid="0">
      <p:cViewPr varScale="1">
        <p:scale>
          <a:sx n="72" d="100"/>
          <a:sy n="72" d="100"/>
        </p:scale>
        <p:origin x="40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E4CE2D68-0F7B-4144-B7F7-137040DC51C9}" type="datetimeFigureOut">
              <a:rPr lang="tr-TR" smtClean="0"/>
              <a:t>03.11.2017</a:t>
            </a:fld>
            <a:endParaRPr lang="tr-TR"/>
          </a:p>
        </p:txBody>
      </p:sp>
      <p:sp>
        <p:nvSpPr>
          <p:cNvPr id="4" name="Altbilgi Yer Tutucusu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8B49424B-BFDF-4B1F-A286-22618A137499}" type="slidenum">
              <a:rPr lang="tr-TR" smtClean="0"/>
              <a:t>‹#›</a:t>
            </a:fld>
            <a:endParaRPr lang="tr-TR"/>
          </a:p>
        </p:txBody>
      </p:sp>
    </p:spTree>
    <p:extLst>
      <p:ext uri="{BB962C8B-B14F-4D97-AF65-F5344CB8AC3E}">
        <p14:creationId xmlns:p14="http://schemas.microsoft.com/office/powerpoint/2010/main" val="203267459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a:xfrm>
            <a:off x="2692397" y="5037663"/>
            <a:ext cx="5214635" cy="279400"/>
          </a:xfrm>
        </p:spPr>
        <p:txBody>
          <a:bodyPr/>
          <a:lstStyle/>
          <a:p>
            <a:endParaRPr lang="tr-TR"/>
          </a:p>
        </p:txBody>
      </p:sp>
      <p:sp>
        <p:nvSpPr>
          <p:cNvPr id="6" name="Slide Number Placeholder 5"/>
          <p:cNvSpPr>
            <a:spLocks noGrp="1"/>
          </p:cNvSpPr>
          <p:nvPr>
            <p:ph type="sldNum" sz="quarter" idx="12"/>
          </p:nvPr>
        </p:nvSpPr>
        <p:spPr>
          <a:xfrm>
            <a:off x="8956900" y="5037663"/>
            <a:ext cx="551167" cy="279400"/>
          </a:xfrm>
        </p:spPr>
        <p:txBody>
          <a:bodyPr/>
          <a:lstStyle/>
          <a:p>
            <a:fld id="{FCBD4D45-0C3D-4E4C-99D2-7FB5199F60BD}" type="slidenum">
              <a:rPr lang="tr-TR" smtClean="0"/>
              <a:t>‹#›</a:t>
            </a:fld>
            <a:endParaRPr lang="tr-T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8697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spTree>
    <p:extLst>
      <p:ext uri="{BB962C8B-B14F-4D97-AF65-F5344CB8AC3E}">
        <p14:creationId xmlns:p14="http://schemas.microsoft.com/office/powerpoint/2010/main" val="4169199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4589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ED0D2609-67EC-4260-9DF8-F618039A0664}" type="datetimeFigureOut">
              <a:rPr lang="tr-TR" smtClean="0"/>
              <a:t>03.11.2017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CBD4D45-0C3D-4E4C-99D2-7FB5199F60BD}" type="slidenum">
              <a:rPr lang="tr-TR" smtClean="0"/>
              <a:t>‹#›</a:t>
            </a:fld>
            <a:endParaRPr lang="tr-TR"/>
          </a:p>
        </p:txBody>
      </p:sp>
    </p:spTree>
    <p:extLst>
      <p:ext uri="{BB962C8B-B14F-4D97-AF65-F5344CB8AC3E}">
        <p14:creationId xmlns:p14="http://schemas.microsoft.com/office/powerpoint/2010/main" val="2569909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ED0D2609-67EC-4260-9DF8-F618039A0664}" type="datetimeFigureOut">
              <a:rPr lang="tr-TR" smtClean="0"/>
              <a:t>03.11.2017</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CBD4D45-0C3D-4E4C-99D2-7FB5199F60BD}" type="slidenum">
              <a:rPr lang="tr-TR" smtClean="0"/>
              <a:t>‹#›</a:t>
            </a:fld>
            <a:endParaRPr lang="tr-T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17521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ED0D2609-67EC-4260-9DF8-F618039A0664}" type="datetimeFigureOut">
              <a:rPr lang="tr-TR" smtClean="0"/>
              <a:t>03.11.2017</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CBD4D45-0C3D-4E4C-99D2-7FB5199F60BD}" type="slidenum">
              <a:rPr lang="tr-TR" smtClean="0"/>
              <a:t>‹#›</a:t>
            </a:fld>
            <a:endParaRPr lang="tr-T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83257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0D2609-67EC-4260-9DF8-F618039A0664}" type="datetimeFigureOut">
              <a:rPr lang="tr-TR" smtClean="0"/>
              <a:t>03.11.2017</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CBD4D45-0C3D-4E4C-99D2-7FB5199F60BD}" type="slidenum">
              <a:rPr lang="tr-TR" smtClean="0"/>
              <a:t>‹#›</a:t>
            </a:fld>
            <a:endParaRPr lang="tr-TR"/>
          </a:p>
        </p:txBody>
      </p:sp>
    </p:spTree>
    <p:extLst>
      <p:ext uri="{BB962C8B-B14F-4D97-AF65-F5344CB8AC3E}">
        <p14:creationId xmlns:p14="http://schemas.microsoft.com/office/powerpoint/2010/main" val="2039480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ED0D2609-67EC-4260-9DF8-F618039A0664}" type="datetimeFigureOut">
              <a:rPr lang="tr-TR" smtClean="0"/>
              <a:t>03.11.2017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CBD4D45-0C3D-4E4C-99D2-7FB5199F60BD}" type="slidenum">
              <a:rPr lang="tr-TR" smtClean="0"/>
              <a:t>‹#›</a:t>
            </a:fld>
            <a:endParaRPr lang="tr-T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3495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tr-TR" smtClean="0"/>
              <a:t>Asıl başlık stili için tıklatın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ED0D2609-67EC-4260-9DF8-F618039A0664}" type="datetimeFigureOut">
              <a:rPr lang="tr-TR" smtClean="0"/>
              <a:t>03.11.2017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CBD4D45-0C3D-4E4C-99D2-7FB5199F60BD}" type="slidenum">
              <a:rPr lang="tr-TR" smtClean="0"/>
              <a:t>‹#›</a:t>
            </a:fld>
            <a:endParaRPr lang="tr-TR"/>
          </a:p>
        </p:txBody>
      </p:sp>
    </p:spTree>
    <p:extLst>
      <p:ext uri="{BB962C8B-B14F-4D97-AF65-F5344CB8AC3E}">
        <p14:creationId xmlns:p14="http://schemas.microsoft.com/office/powerpoint/2010/main" val="2870441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ED0D2609-67EC-4260-9DF8-F618039A0664}" type="datetimeFigureOut">
              <a:rPr lang="tr-TR" smtClean="0"/>
              <a:t>03.11.2017</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CBD4D45-0C3D-4E4C-99D2-7FB5199F60BD}" type="slidenum">
              <a:rPr lang="tr-TR" smtClean="0"/>
              <a:t>‹#›</a:t>
            </a:fld>
            <a:endParaRPr lang="tr-TR"/>
          </a:p>
        </p:txBody>
      </p:sp>
    </p:spTree>
    <p:extLst>
      <p:ext uri="{BB962C8B-B14F-4D97-AF65-F5344CB8AC3E}">
        <p14:creationId xmlns:p14="http://schemas.microsoft.com/office/powerpoint/2010/main" val="260712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91715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4882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spTree>
    <p:extLst>
      <p:ext uri="{BB962C8B-B14F-4D97-AF65-F5344CB8AC3E}">
        <p14:creationId xmlns:p14="http://schemas.microsoft.com/office/powerpoint/2010/main" val="26123520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30604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31541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461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ED0D2609-67EC-4260-9DF8-F618039A0664}" type="datetimeFigureOut">
              <a:rPr lang="tr-TR" smtClean="0"/>
              <a:t>03.11.2017</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CBD4D45-0C3D-4E4C-99D2-7FB5199F60BD}" type="slidenum">
              <a:rPr lang="tr-TR" smtClean="0"/>
              <a:t>‹#›</a:t>
            </a:fld>
            <a:endParaRPr lang="tr-TR"/>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89021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D0D2609-67EC-4260-9DF8-F618039A0664}" type="datetimeFigureOut">
              <a:rPr lang="tr-TR" smtClean="0"/>
              <a:t>03.11.2017</a:t>
            </a:fld>
            <a:endParaRPr lang="tr-T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r-T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CBD4D45-0C3D-4E4C-99D2-7FB5199F60BD}" type="slidenum">
              <a:rPr lang="tr-TR" smtClean="0"/>
              <a:t>‹#›</a:t>
            </a:fld>
            <a:endParaRPr lang="tr-TR"/>
          </a:p>
        </p:txBody>
      </p:sp>
    </p:spTree>
    <p:extLst>
      <p:ext uri="{BB962C8B-B14F-4D97-AF65-F5344CB8AC3E}">
        <p14:creationId xmlns:p14="http://schemas.microsoft.com/office/powerpoint/2010/main" val="1806904181"/>
      </p:ext>
    </p:extLst>
  </p:cSld>
  <p:clrMap bg1="lt1" tx1="dk1" bg2="lt2" tx2="dk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 id="2147483976" r:id="rId12"/>
    <p:sldLayoutId id="2147483977" r:id="rId13"/>
    <p:sldLayoutId id="2147483978" r:id="rId14"/>
    <p:sldLayoutId id="2147483979" r:id="rId15"/>
    <p:sldLayoutId id="2147483980" r:id="rId16"/>
    <p:sldLayoutId id="214748398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idx="4294967295"/>
          </p:nvPr>
        </p:nvSpPr>
        <p:spPr>
          <a:xfrm>
            <a:off x="2248933" y="1907762"/>
            <a:ext cx="8445571" cy="3114675"/>
          </a:xfrm>
          <a:noFill/>
        </p:spPr>
        <p:txBody>
          <a:bodyPr/>
          <a:lstStyle/>
          <a:p>
            <a:r>
              <a:rPr lang="tr-TR" sz="4000" b="1" dirty="0" smtClean="0"/>
              <a:t>BESLENME DOSTU OKUL PROGRAMI </a:t>
            </a:r>
            <a:r>
              <a:rPr lang="tr-TR" sz="4000" b="1" dirty="0" smtClean="0"/>
              <a:t>VE BEYAZ BAYRAK EĞİTİCİ EĞİTİMİNE </a:t>
            </a:r>
            <a:r>
              <a:rPr lang="tr-TR" sz="4800" b="1" dirty="0" smtClean="0">
                <a:solidFill>
                  <a:srgbClr val="FF0000"/>
                </a:solidFill>
              </a:rPr>
              <a:t>HOŞGELDİNİZ</a:t>
            </a:r>
            <a:endParaRPr lang="tr-TR" sz="4800" b="1" dirty="0">
              <a:solidFill>
                <a:srgbClr val="FF0000"/>
              </a:solidFill>
            </a:endParaRPr>
          </a:p>
        </p:txBody>
      </p:sp>
      <p:pic>
        <p:nvPicPr>
          <p:cNvPr id="4" name="Resim 3"/>
          <p:cNvPicPr>
            <a:picLocks noChangeAspect="1"/>
          </p:cNvPicPr>
          <p:nvPr/>
        </p:nvPicPr>
        <p:blipFill>
          <a:blip r:embed="rId2"/>
          <a:stretch>
            <a:fillRect/>
          </a:stretch>
        </p:blipFill>
        <p:spPr>
          <a:xfrm>
            <a:off x="809890" y="742122"/>
            <a:ext cx="1439043" cy="1629810"/>
          </a:xfrm>
          <a:prstGeom prst="rect">
            <a:avLst/>
          </a:prstGeom>
        </p:spPr>
      </p:pic>
    </p:spTree>
    <p:extLst>
      <p:ext uri="{BB962C8B-B14F-4D97-AF65-F5344CB8AC3E}">
        <p14:creationId xmlns:p14="http://schemas.microsoft.com/office/powerpoint/2010/main" val="4126060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307390" y="1550291"/>
            <a:ext cx="7654760" cy="1515533"/>
          </a:xfrm>
        </p:spPr>
        <p:txBody>
          <a:bodyPr/>
          <a:lstStyle/>
          <a:p>
            <a:r>
              <a:rPr lang="tr-TR" sz="4000" b="1" dirty="0" smtClean="0"/>
              <a:t>BESLENME DOSTU OKUL PROGRAMI EĞİTİCİ EĞİTİMİ</a:t>
            </a:r>
            <a:endParaRPr lang="tr-TR" sz="4000" b="1" dirty="0"/>
          </a:p>
        </p:txBody>
      </p:sp>
      <p:sp>
        <p:nvSpPr>
          <p:cNvPr id="3" name="Alt Başlık 2"/>
          <p:cNvSpPr>
            <a:spLocks noGrp="1"/>
          </p:cNvSpPr>
          <p:nvPr>
            <p:ph type="subTitle" idx="1"/>
          </p:nvPr>
        </p:nvSpPr>
        <p:spPr>
          <a:xfrm>
            <a:off x="5566611" y="3921994"/>
            <a:ext cx="4173370" cy="751114"/>
          </a:xfrm>
        </p:spPr>
        <p:txBody>
          <a:bodyPr/>
          <a:lstStyle/>
          <a:p>
            <a:pPr algn="r"/>
            <a:r>
              <a:rPr lang="tr-TR" b="1" dirty="0" smtClean="0">
                <a:solidFill>
                  <a:schemeClr val="tx1"/>
                </a:solidFill>
              </a:rPr>
              <a:t>Bulaşıcı Olmayan Hastalıklar ve Programlar Şubesi</a:t>
            </a:r>
            <a:endParaRPr lang="tr-TR" b="1" dirty="0">
              <a:solidFill>
                <a:schemeClr val="tx1"/>
              </a:solidFill>
            </a:endParaRPr>
          </a:p>
        </p:txBody>
      </p:sp>
      <p:pic>
        <p:nvPicPr>
          <p:cNvPr id="4" name="Resim 3"/>
          <p:cNvPicPr>
            <a:picLocks noChangeAspect="1"/>
          </p:cNvPicPr>
          <p:nvPr/>
        </p:nvPicPr>
        <p:blipFill>
          <a:blip r:embed="rId2"/>
          <a:stretch>
            <a:fillRect/>
          </a:stretch>
        </p:blipFill>
        <p:spPr>
          <a:xfrm>
            <a:off x="319560" y="119269"/>
            <a:ext cx="1439043" cy="1629810"/>
          </a:xfrm>
          <a:prstGeom prst="rect">
            <a:avLst/>
          </a:prstGeom>
        </p:spPr>
      </p:pic>
    </p:spTree>
    <p:extLst>
      <p:ext uri="{BB962C8B-B14F-4D97-AF65-F5344CB8AC3E}">
        <p14:creationId xmlns:p14="http://schemas.microsoft.com/office/powerpoint/2010/main" val="611204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4294967295"/>
          </p:nvPr>
        </p:nvPicPr>
        <p:blipFill>
          <a:blip r:embed="rId2" cstate="print"/>
          <a:srcRect/>
          <a:stretch>
            <a:fillRect/>
          </a:stretch>
        </p:blipFill>
        <p:spPr bwMode="auto">
          <a:xfrm>
            <a:off x="1925057" y="1643063"/>
            <a:ext cx="3032125" cy="4443412"/>
          </a:xfrm>
          <a:prstGeom prst="rect">
            <a:avLst/>
          </a:prstGeom>
          <a:ln>
            <a:noFill/>
          </a:ln>
          <a:effectLst>
            <a:outerShdw blurRad="292100" dist="139700" dir="2700000" algn="tl" rotWithShape="0">
              <a:srgbClr val="333333">
                <a:alpha val="65000"/>
              </a:srgbClr>
            </a:outerShdw>
          </a:effectLst>
        </p:spPr>
      </p:pic>
      <p:sp>
        <p:nvSpPr>
          <p:cNvPr id="2" name="Unvan 1"/>
          <p:cNvSpPr>
            <a:spLocks noGrp="1"/>
          </p:cNvSpPr>
          <p:nvPr>
            <p:ph type="title" idx="4294967295"/>
          </p:nvPr>
        </p:nvSpPr>
        <p:spPr>
          <a:xfrm>
            <a:off x="1507958" y="790159"/>
            <a:ext cx="9601200" cy="617537"/>
          </a:xfrm>
        </p:spPr>
        <p:txBody>
          <a:bodyPr>
            <a:normAutofit/>
          </a:bodyPr>
          <a:lstStyle/>
          <a:p>
            <a:r>
              <a:rPr lang="tr-TR" sz="3100" b="1" dirty="0">
                <a:solidFill>
                  <a:schemeClr val="accent3">
                    <a:lumMod val="75000"/>
                  </a:schemeClr>
                </a:solidFill>
              </a:rPr>
              <a:t>TÜRKİYE’DE OKUL SAĞLIĞI </a:t>
            </a:r>
            <a:r>
              <a:rPr lang="tr-TR" sz="3100" b="1" dirty="0" smtClean="0">
                <a:solidFill>
                  <a:schemeClr val="accent3">
                    <a:lumMod val="75000"/>
                  </a:schemeClr>
                </a:solidFill>
              </a:rPr>
              <a:t>ÇALIŞMALARI</a:t>
            </a:r>
            <a:endParaRPr lang="tr-TR" dirty="0"/>
          </a:p>
        </p:txBody>
      </p:sp>
      <p:sp>
        <p:nvSpPr>
          <p:cNvPr id="8" name="5 İçerik Yer Tutucusu"/>
          <p:cNvSpPr txBox="1">
            <a:spLocks/>
          </p:cNvSpPr>
          <p:nvPr/>
        </p:nvSpPr>
        <p:spPr>
          <a:xfrm>
            <a:off x="5667371" y="1600200"/>
            <a:ext cx="4888333" cy="4472006"/>
          </a:xfrm>
          <a:prstGeom prst="rect">
            <a:avLst/>
          </a:prstGeom>
          <a:ln>
            <a:solidFill>
              <a:schemeClr val="accent1"/>
            </a:solidFill>
          </a:ln>
          <a:effectLst>
            <a:glow rad="101600">
              <a:srgbClr val="3A7886">
                <a:alpha val="60000"/>
              </a:srgbClr>
            </a:glow>
          </a:effectLst>
        </p:spPr>
        <p:txBody>
          <a:bodyPr vert="horz" lIns="121899" tIns="60949" rIns="121899" bIns="60949" rtlCol="0">
            <a:normAutofit lnSpcReduction="10000"/>
          </a:bodyPr>
          <a:lstStyle/>
          <a:p>
            <a:pPr marL="304747" indent="-304747" defTabSz="1218987">
              <a:lnSpc>
                <a:spcPct val="90000"/>
              </a:lnSpc>
              <a:spcBef>
                <a:spcPts val="1800"/>
              </a:spcBef>
              <a:buClr>
                <a:schemeClr val="accent1"/>
              </a:buClr>
              <a:buFont typeface="Arial" pitchFamily="34" charset="0"/>
              <a:buChar char="•"/>
            </a:pPr>
            <a:r>
              <a:rPr lang="tr-TR" sz="2000" dirty="0" smtClean="0">
                <a:solidFill>
                  <a:schemeClr val="tx2">
                    <a:lumMod val="50000"/>
                  </a:schemeClr>
                </a:solidFill>
              </a:rPr>
              <a:t>29.09.2010 </a:t>
            </a:r>
            <a:r>
              <a:rPr lang="tr-TR" sz="2000" dirty="0">
                <a:solidFill>
                  <a:schemeClr val="tx2">
                    <a:lumMod val="50000"/>
                  </a:schemeClr>
                </a:solidFill>
              </a:rPr>
              <a:t>tarihli ve 27714 sayılı Resmi Gazete’de Başbakanlık Genelgesi olarak yayımlanan “Türkiye Sağlıklı Beslenme ve Hareketli Hayat Programı”nın </a:t>
            </a:r>
            <a:r>
              <a:rPr lang="tr-TR" sz="2000" b="1" dirty="0">
                <a:solidFill>
                  <a:schemeClr val="tx2">
                    <a:lumMod val="50000"/>
                  </a:schemeClr>
                </a:solidFill>
              </a:rPr>
              <a:t>“Okullarda </a:t>
            </a:r>
            <a:r>
              <a:rPr lang="tr-TR" sz="2000" b="1" dirty="0" err="1">
                <a:solidFill>
                  <a:schemeClr val="tx2">
                    <a:lumMod val="50000"/>
                  </a:schemeClr>
                </a:solidFill>
              </a:rPr>
              <a:t>Obezite</a:t>
            </a:r>
            <a:r>
              <a:rPr lang="tr-TR" sz="2000" b="1" dirty="0">
                <a:solidFill>
                  <a:schemeClr val="tx2">
                    <a:lumMod val="50000"/>
                  </a:schemeClr>
                </a:solidFill>
              </a:rPr>
              <a:t> ile Mücadelede Yeterli ve Dengeli Beslenme ve Düzenli Fiziksel Aktivite Alışkanlığının Kazandırılması”</a:t>
            </a:r>
            <a:r>
              <a:rPr lang="tr-TR" sz="2000" dirty="0">
                <a:solidFill>
                  <a:schemeClr val="tx2">
                    <a:lumMod val="50000"/>
                  </a:schemeClr>
                </a:solidFill>
              </a:rPr>
              <a:t> başlığı kapsamında “Çocukluk ve </a:t>
            </a:r>
            <a:r>
              <a:rPr lang="tr-TR" sz="2000" dirty="0" err="1">
                <a:solidFill>
                  <a:schemeClr val="tx2">
                    <a:lumMod val="50000"/>
                  </a:schemeClr>
                </a:solidFill>
              </a:rPr>
              <a:t>Adolesan</a:t>
            </a:r>
            <a:r>
              <a:rPr lang="tr-TR" sz="2000" dirty="0">
                <a:solidFill>
                  <a:schemeClr val="tx2">
                    <a:lumMod val="50000"/>
                  </a:schemeClr>
                </a:solidFill>
              </a:rPr>
              <a:t> Döneminde Yeterli ve Dengeli Beslenmenin Sağlanması İçin Temel Besin Gruplarında Yer Alan Besinlerin Tüketiminin Özendirilmesine Yönelik Beslenme Programlarının Yürütülmesi, Beslenme Hizmetlerinin Periyodik Olarak Denetlenmesinin Sağlanması“ stratejisi yer almaktadır.Bu stratejiye bağlı olarak;</a:t>
            </a:r>
          </a:p>
          <a:p>
            <a:pPr marL="304747" indent="-304747" defTabSz="1218987">
              <a:lnSpc>
                <a:spcPct val="90000"/>
              </a:lnSpc>
              <a:spcBef>
                <a:spcPts val="1800"/>
              </a:spcBef>
              <a:buClr>
                <a:schemeClr val="accent1"/>
              </a:buClr>
              <a:buFont typeface="Arial" pitchFamily="34" charset="0"/>
              <a:buChar char="•"/>
              <a:defRPr/>
            </a:pPr>
            <a:endParaRPr lang="tr-TR" sz="2000" dirty="0"/>
          </a:p>
        </p:txBody>
      </p:sp>
    </p:spTree>
    <p:extLst>
      <p:ext uri="{BB962C8B-B14F-4D97-AF65-F5344CB8AC3E}">
        <p14:creationId xmlns:p14="http://schemas.microsoft.com/office/powerpoint/2010/main" val="867473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Oval"/>
          <p:cNvSpPr/>
          <p:nvPr/>
        </p:nvSpPr>
        <p:spPr>
          <a:xfrm>
            <a:off x="1137458" y="1571612"/>
            <a:ext cx="2071702" cy="1643074"/>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b="1" dirty="0"/>
              <a:t>BEYAZ BAYRAK PROJESİ (2006)</a:t>
            </a:r>
          </a:p>
        </p:txBody>
      </p:sp>
      <p:sp>
        <p:nvSpPr>
          <p:cNvPr id="14" name="13 Oval"/>
          <p:cNvSpPr/>
          <p:nvPr/>
        </p:nvSpPr>
        <p:spPr>
          <a:xfrm>
            <a:off x="8732079" y="1602134"/>
            <a:ext cx="2143140" cy="178595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b="1" dirty="0"/>
              <a:t>BESLENME DOSTU OKUL PROGRAMI (2010)</a:t>
            </a:r>
          </a:p>
        </p:txBody>
      </p:sp>
      <p:sp>
        <p:nvSpPr>
          <p:cNvPr id="16" name="15 Oval"/>
          <p:cNvSpPr/>
          <p:nvPr/>
        </p:nvSpPr>
        <p:spPr>
          <a:xfrm>
            <a:off x="2647771" y="3896229"/>
            <a:ext cx="2143140" cy="178595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b="1" dirty="0"/>
              <a:t>OKUL SÜTÜ PROGRAMI (2010)</a:t>
            </a:r>
          </a:p>
        </p:txBody>
      </p:sp>
      <p:sp>
        <p:nvSpPr>
          <p:cNvPr id="17" name="16 Oval"/>
          <p:cNvSpPr/>
          <p:nvPr/>
        </p:nvSpPr>
        <p:spPr>
          <a:xfrm>
            <a:off x="4327561" y="1602134"/>
            <a:ext cx="3286116" cy="178595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600" b="1" dirty="0"/>
              <a:t>OKUL KANTİN VE YEMEKHANELERİNİN DENETİMİNİN SAĞLANMASI </a:t>
            </a:r>
          </a:p>
          <a:p>
            <a:pPr algn="ctr"/>
            <a:r>
              <a:rPr lang="tr-TR" b="1" dirty="0"/>
              <a:t>(2007)</a:t>
            </a:r>
          </a:p>
        </p:txBody>
      </p:sp>
      <p:sp>
        <p:nvSpPr>
          <p:cNvPr id="8" name="Unvan 1"/>
          <p:cNvSpPr txBox="1">
            <a:spLocks/>
          </p:cNvSpPr>
          <p:nvPr/>
        </p:nvSpPr>
        <p:spPr>
          <a:xfrm>
            <a:off x="721895" y="790159"/>
            <a:ext cx="10684042" cy="617537"/>
          </a:xfrm>
          <a:prstGeom prst="rect">
            <a:avLst/>
          </a:prstGeom>
          <a:effectLst/>
        </p:spPr>
        <p:txBody>
          <a:bodyPr vert="horz" lIns="91440" tIns="45720" rIns="91440" bIns="45720" rtlCol="0" anchor="ctr">
            <a:normAutofit fontScale="77500" lnSpcReduction="20000"/>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tr-TR" sz="3100" b="1" dirty="0" smtClean="0">
                <a:solidFill>
                  <a:schemeClr val="accent3">
                    <a:lumMod val="75000"/>
                  </a:schemeClr>
                </a:solidFill>
              </a:rPr>
              <a:t>TÜRKİYE SAĞLIKLI BESLENME VE HAREKETLİ HAYAT PROGRAMI</a:t>
            </a:r>
            <a:endParaRPr lang="tr-TR" dirty="0"/>
          </a:p>
        </p:txBody>
      </p:sp>
      <p:sp>
        <p:nvSpPr>
          <p:cNvPr id="7" name="15 Oval"/>
          <p:cNvSpPr/>
          <p:nvPr/>
        </p:nvSpPr>
        <p:spPr>
          <a:xfrm>
            <a:off x="6616797" y="3896229"/>
            <a:ext cx="2328420" cy="178595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b="1" dirty="0" smtClean="0"/>
              <a:t>OKULLLARA KURU ÜZÜM DAĞITIMI</a:t>
            </a:r>
          </a:p>
          <a:p>
            <a:pPr algn="ctr"/>
            <a:r>
              <a:rPr lang="tr-TR" b="1" dirty="0" smtClean="0"/>
              <a:t>(2015)</a:t>
            </a:r>
            <a:endParaRPr lang="tr-TR" b="1" dirty="0"/>
          </a:p>
        </p:txBody>
      </p:sp>
    </p:spTree>
    <p:extLst>
      <p:ext uri="{BB962C8B-B14F-4D97-AF65-F5344CB8AC3E}">
        <p14:creationId xmlns:p14="http://schemas.microsoft.com/office/powerpoint/2010/main" val="19593018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mebk12.meb.gov.tr/meb_iys_dosyalar/33/12/743705/resimler/2013_01/04154046_beslenme_dostu_okulea3.png"/>
          <p:cNvPicPr>
            <a:picLocks noChangeAspect="1" noChangeArrowheads="1"/>
          </p:cNvPicPr>
          <p:nvPr/>
        </p:nvPicPr>
        <p:blipFill>
          <a:blip r:embed="rId2" cstate="print"/>
          <a:srcRect/>
          <a:stretch>
            <a:fillRect/>
          </a:stretch>
        </p:blipFill>
        <p:spPr bwMode="auto">
          <a:xfrm>
            <a:off x="2656203" y="1315452"/>
            <a:ext cx="7239160" cy="421907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8741259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18106" y="726091"/>
            <a:ext cx="9310316" cy="1280890"/>
          </a:xfrm>
        </p:spPr>
        <p:txBody>
          <a:bodyPr>
            <a:normAutofit fontScale="90000"/>
          </a:bodyPr>
          <a:lstStyle/>
          <a:p>
            <a:r>
              <a:rPr lang="tr-TR" b="1" dirty="0" smtClean="0">
                <a:latin typeface="Arial Black" panose="020B0A04020102020204" pitchFamily="34" charset="0"/>
              </a:rPr>
              <a:t>Beslenme Dostu Okul Programı</a:t>
            </a:r>
            <a:endParaRPr lang="tr-TR" b="1" dirty="0">
              <a:latin typeface="Arial Black" panose="020B0A04020102020204" pitchFamily="34" charset="0"/>
            </a:endParaRPr>
          </a:p>
        </p:txBody>
      </p:sp>
      <p:sp>
        <p:nvSpPr>
          <p:cNvPr id="3" name="İçerik Yer Tutucusu 2"/>
          <p:cNvSpPr>
            <a:spLocks noGrp="1"/>
          </p:cNvSpPr>
          <p:nvPr>
            <p:ph idx="1"/>
          </p:nvPr>
        </p:nvSpPr>
        <p:spPr>
          <a:xfrm>
            <a:off x="1318892" y="2928259"/>
            <a:ext cx="9786257" cy="3233058"/>
          </a:xfrm>
        </p:spPr>
        <p:txBody>
          <a:bodyPr>
            <a:normAutofit lnSpcReduction="10000"/>
          </a:bodyPr>
          <a:lstStyle/>
          <a:p>
            <a:pPr algn="just"/>
            <a:r>
              <a:rPr lang="tr-TR" sz="2400" dirty="0" smtClean="0">
                <a:latin typeface="Arial" panose="020B0604020202020204" pitchFamily="34" charset="0"/>
                <a:cs typeface="Arial" panose="020B0604020202020204" pitchFamily="34" charset="0"/>
              </a:rPr>
              <a:t> </a:t>
            </a:r>
            <a:r>
              <a:rPr lang="tr-TR" sz="2400" dirty="0">
                <a:solidFill>
                  <a:schemeClr val="tx1"/>
                </a:solidFill>
                <a:latin typeface="Arial" panose="020B0604020202020204" pitchFamily="34" charset="0"/>
                <a:cs typeface="Arial" panose="020B0604020202020204" pitchFamily="34" charset="0"/>
              </a:rPr>
              <a:t>“Beslenme Dostu Okul Projesi” ile okullarda sağlıklı beslenme ve hareketli yaşam konularında duyarlılığın arttırılması ve bu konuda yapılan iyi uygulamaların desteklenmesi ile okul sağlığının daha iyi düzeylere çıkarılması hedeflenmektedir. </a:t>
            </a:r>
            <a:endParaRPr lang="tr-TR" sz="2400" dirty="0" smtClean="0">
              <a:solidFill>
                <a:schemeClr val="tx1"/>
              </a:solidFill>
              <a:latin typeface="Arial" panose="020B0604020202020204" pitchFamily="34" charset="0"/>
              <a:cs typeface="Arial" panose="020B0604020202020204" pitchFamily="34" charset="0"/>
            </a:endParaRPr>
          </a:p>
          <a:p>
            <a:pPr algn="just"/>
            <a:endParaRPr lang="tr-TR" sz="2400" dirty="0" smtClean="0">
              <a:solidFill>
                <a:schemeClr val="tx1"/>
              </a:solidFill>
              <a:latin typeface="Arial" panose="020B0604020202020204" pitchFamily="34" charset="0"/>
              <a:cs typeface="Arial" panose="020B0604020202020204" pitchFamily="34" charset="0"/>
            </a:endParaRPr>
          </a:p>
          <a:p>
            <a:pPr algn="just"/>
            <a:r>
              <a:rPr lang="tr-TR" sz="2400" dirty="0" smtClean="0">
                <a:solidFill>
                  <a:schemeClr val="tx1"/>
                </a:solidFill>
                <a:latin typeface="Arial" panose="020B0604020202020204" pitchFamily="34" charset="0"/>
                <a:cs typeface="Arial" panose="020B0604020202020204" pitchFamily="34" charset="0"/>
              </a:rPr>
              <a:t>Milli </a:t>
            </a:r>
            <a:r>
              <a:rPr lang="tr-TR" sz="2400" dirty="0">
                <a:solidFill>
                  <a:schemeClr val="tx1"/>
                </a:solidFill>
                <a:latin typeface="Arial" panose="020B0604020202020204" pitchFamily="34" charset="0"/>
                <a:cs typeface="Arial" panose="020B0604020202020204" pitchFamily="34" charset="0"/>
              </a:rPr>
              <a:t>Eğitim Bakanlığı ile Bakanlığımız arasında </a:t>
            </a:r>
            <a:r>
              <a:rPr lang="tr-TR" sz="2400" b="1" dirty="0">
                <a:solidFill>
                  <a:srgbClr val="FF0000"/>
                </a:solidFill>
                <a:latin typeface="Arial" panose="020B0604020202020204" pitchFamily="34" charset="0"/>
                <a:cs typeface="Arial" panose="020B0604020202020204" pitchFamily="34" charset="0"/>
              </a:rPr>
              <a:t>21.01.2010</a:t>
            </a:r>
            <a:r>
              <a:rPr lang="tr-TR" sz="2400" dirty="0">
                <a:solidFill>
                  <a:schemeClr val="tx1"/>
                </a:solidFill>
                <a:latin typeface="Arial" panose="020B0604020202020204" pitchFamily="34" charset="0"/>
                <a:cs typeface="Arial" panose="020B0604020202020204" pitchFamily="34" charset="0"/>
              </a:rPr>
              <a:t> tarihinde imzalan protokol ile Beslenme Dostu Okullar Programı ülkemizde başlatılmıştır. </a:t>
            </a:r>
          </a:p>
        </p:txBody>
      </p:sp>
    </p:spTree>
    <p:extLst>
      <p:ext uri="{BB962C8B-B14F-4D97-AF65-F5344CB8AC3E}">
        <p14:creationId xmlns:p14="http://schemas.microsoft.com/office/powerpoint/2010/main" val="30618047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smtClean="0">
                <a:latin typeface="Arial Black" panose="020B0A04020102020204" pitchFamily="34" charset="0"/>
              </a:rPr>
              <a:t>Beslenme Dostu Okul Programı</a:t>
            </a:r>
            <a:endParaRPr lang="tr-TR" b="1" dirty="0">
              <a:latin typeface="Arial Black" panose="020B0A04020102020204" pitchFamily="34" charset="0"/>
            </a:endParaRPr>
          </a:p>
        </p:txBody>
      </p:sp>
      <p:sp>
        <p:nvSpPr>
          <p:cNvPr id="3" name="İçerik Yer Tutucusu 2"/>
          <p:cNvSpPr>
            <a:spLocks noGrp="1"/>
          </p:cNvSpPr>
          <p:nvPr>
            <p:ph idx="1"/>
          </p:nvPr>
        </p:nvSpPr>
        <p:spPr>
          <a:xfrm>
            <a:off x="1638300" y="2794190"/>
            <a:ext cx="8915400" cy="2884715"/>
          </a:xfrm>
        </p:spPr>
        <p:txBody>
          <a:bodyPr>
            <a:normAutofit/>
          </a:bodyPr>
          <a:lstStyle/>
          <a:p>
            <a:pPr algn="just"/>
            <a:r>
              <a:rPr lang="tr-TR" sz="2400" dirty="0">
                <a:solidFill>
                  <a:schemeClr val="tx1"/>
                </a:solidFill>
                <a:latin typeface="Arial" panose="020B0604020202020204" pitchFamily="34" charset="0"/>
                <a:cs typeface="Arial" panose="020B0604020202020204" pitchFamily="34" charset="0"/>
              </a:rPr>
              <a:t>Okulun Beslenme Dostu Okullar Programı’na başvurabilmesi için “Beyaz Bayrak” sertifikası sahibi olması gerekmektedir. Okulun sertifikası güncel (süresi dolmamış) olmalı ya da Beyaz Bayrak denetimi geçirmiş, sertifikası henüz basılmamış ancak sertifika almaya hak kazanmış okul olmalıdır. </a:t>
            </a:r>
          </a:p>
        </p:txBody>
      </p:sp>
    </p:spTree>
    <p:extLst>
      <p:ext uri="{BB962C8B-B14F-4D97-AF65-F5344CB8AC3E}">
        <p14:creationId xmlns:p14="http://schemas.microsoft.com/office/powerpoint/2010/main" val="1525117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a:latin typeface="Arial Black" panose="020B0A04020102020204" pitchFamily="34" charset="0"/>
              </a:rPr>
              <a:t>Beslenme Dostu Okul </a:t>
            </a:r>
            <a:r>
              <a:rPr lang="tr-TR" b="1" dirty="0" smtClean="0">
                <a:latin typeface="Arial Black" panose="020B0A04020102020204" pitchFamily="34" charset="0"/>
              </a:rPr>
              <a:t>Programı</a:t>
            </a:r>
            <a:endParaRPr lang="tr-TR" dirty="0"/>
          </a:p>
        </p:txBody>
      </p:sp>
      <p:sp>
        <p:nvSpPr>
          <p:cNvPr id="3" name="İçerik Yer Tutucusu 2"/>
          <p:cNvSpPr>
            <a:spLocks noGrp="1"/>
          </p:cNvSpPr>
          <p:nvPr>
            <p:ph idx="1"/>
          </p:nvPr>
        </p:nvSpPr>
        <p:spPr>
          <a:xfrm>
            <a:off x="1295401" y="2556932"/>
            <a:ext cx="9601196" cy="3314479"/>
          </a:xfrm>
        </p:spPr>
        <p:txBody>
          <a:bodyPr/>
          <a:lstStyle/>
          <a:p>
            <a:r>
              <a:rPr lang="tr-TR" b="1" u="sng" dirty="0" smtClean="0">
                <a:solidFill>
                  <a:schemeClr val="tx1"/>
                </a:solidFill>
                <a:latin typeface="Arial" panose="020B0604020202020204" pitchFamily="34" charset="0"/>
                <a:cs typeface="Arial" panose="020B0604020202020204" pitchFamily="34" charset="0"/>
              </a:rPr>
              <a:t>Başvurmak için;</a:t>
            </a:r>
          </a:p>
          <a:p>
            <a:pPr lvl="1"/>
            <a:r>
              <a:rPr lang="tr-TR" dirty="0" smtClean="0">
                <a:solidFill>
                  <a:schemeClr val="tx1"/>
                </a:solidFill>
                <a:latin typeface="Arial" panose="020B0604020202020204" pitchFamily="34" charset="0"/>
                <a:cs typeface="Arial" panose="020B0604020202020204" pitchFamily="34" charset="0"/>
              </a:rPr>
              <a:t>EK 1 Beslenme Dostu Okul Başvuru Formu</a:t>
            </a:r>
          </a:p>
          <a:p>
            <a:pPr lvl="1"/>
            <a:r>
              <a:rPr lang="tr-TR" dirty="0" smtClean="0">
                <a:solidFill>
                  <a:schemeClr val="tx1"/>
                </a:solidFill>
                <a:latin typeface="Arial" panose="020B0604020202020204" pitchFamily="34" charset="0"/>
                <a:cs typeface="Arial" panose="020B0604020202020204" pitchFamily="34" charset="0"/>
              </a:rPr>
              <a:t>Başvuru Dosyası</a:t>
            </a:r>
          </a:p>
          <a:p>
            <a:pPr lvl="1"/>
            <a:r>
              <a:rPr lang="tr-TR" dirty="0" smtClean="0">
                <a:solidFill>
                  <a:schemeClr val="tx1"/>
                </a:solidFill>
                <a:latin typeface="Arial" panose="020B0604020202020204" pitchFamily="34" charset="0"/>
                <a:cs typeface="Arial" panose="020B0604020202020204" pitchFamily="34" charset="0"/>
              </a:rPr>
              <a:t>Beyaz Bayrak Sertifikası Örneği</a:t>
            </a:r>
          </a:p>
          <a:p>
            <a:pPr lvl="1"/>
            <a:r>
              <a:rPr lang="tr-TR" dirty="0" smtClean="0">
                <a:solidFill>
                  <a:schemeClr val="tx1"/>
                </a:solidFill>
                <a:latin typeface="Arial" panose="020B0604020202020204" pitchFamily="34" charset="0"/>
                <a:cs typeface="Arial" panose="020B0604020202020204" pitchFamily="34" charset="0"/>
              </a:rPr>
              <a:t>Sağlıklı Beslenme ve Hareketli Yaşam ekibi üye listesi</a:t>
            </a:r>
          </a:p>
          <a:p>
            <a:pPr lvl="1"/>
            <a:r>
              <a:rPr lang="tr-TR" dirty="0" smtClean="0">
                <a:solidFill>
                  <a:schemeClr val="tx1"/>
                </a:solidFill>
                <a:latin typeface="Arial" panose="020B0604020202020204" pitchFamily="34" charset="0"/>
                <a:cs typeface="Arial" panose="020B0604020202020204" pitchFamily="34" charset="0"/>
              </a:rPr>
              <a:t>3 yıllık BDO Planı ve gerçekleşen etkinlik belgeleri </a:t>
            </a:r>
          </a:p>
        </p:txBody>
      </p:sp>
    </p:spTree>
    <p:extLst>
      <p:ext uri="{BB962C8B-B14F-4D97-AF65-F5344CB8AC3E}">
        <p14:creationId xmlns:p14="http://schemas.microsoft.com/office/powerpoint/2010/main" val="22826530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b="1" dirty="0">
                <a:latin typeface="Arial Black" panose="020B0A04020102020204" pitchFamily="34" charset="0"/>
              </a:rPr>
              <a:t>Beslenme Dostu Okul </a:t>
            </a:r>
            <a:r>
              <a:rPr lang="tr-TR" b="1" dirty="0" smtClean="0">
                <a:latin typeface="Arial Black" panose="020B0A04020102020204" pitchFamily="34" charset="0"/>
              </a:rPr>
              <a:t>Programı</a:t>
            </a:r>
            <a:endParaRPr lang="tr-TR" dirty="0"/>
          </a:p>
        </p:txBody>
      </p:sp>
      <p:sp>
        <p:nvSpPr>
          <p:cNvPr id="3" name="İçerik Yer Tutucusu 2"/>
          <p:cNvSpPr>
            <a:spLocks noGrp="1"/>
          </p:cNvSpPr>
          <p:nvPr>
            <p:ph idx="1"/>
          </p:nvPr>
        </p:nvSpPr>
        <p:spPr>
          <a:xfrm>
            <a:off x="1295401" y="2556932"/>
            <a:ext cx="9601196" cy="557329"/>
          </a:xfrm>
        </p:spPr>
        <p:txBody>
          <a:bodyPr/>
          <a:lstStyle/>
          <a:p>
            <a:r>
              <a:rPr lang="tr-TR" b="1" u="sng" dirty="0" smtClean="0">
                <a:solidFill>
                  <a:schemeClr val="tx1"/>
                </a:solidFill>
                <a:latin typeface="Arial" panose="020B0604020202020204" pitchFamily="34" charset="0"/>
                <a:cs typeface="Arial" panose="020B0604020202020204" pitchFamily="34" charset="0"/>
              </a:rPr>
              <a:t>Başvurular</a:t>
            </a:r>
          </a:p>
        </p:txBody>
      </p:sp>
      <p:sp>
        <p:nvSpPr>
          <p:cNvPr id="6" name="Patlama 1 5"/>
          <p:cNvSpPr/>
          <p:nvPr/>
        </p:nvSpPr>
        <p:spPr>
          <a:xfrm>
            <a:off x="3816626" y="2663687"/>
            <a:ext cx="7079971" cy="3405809"/>
          </a:xfrm>
          <a:prstGeom prst="irregularSeal1">
            <a:avLst/>
          </a:prstGeom>
        </p:spPr>
        <p:style>
          <a:lnRef idx="2">
            <a:schemeClr val="accent1">
              <a:shade val="50000"/>
            </a:schemeClr>
          </a:lnRef>
          <a:fillRef idx="1003">
            <a:schemeClr val="lt2"/>
          </a:fillRef>
          <a:effectRef idx="0">
            <a:schemeClr val="accent1"/>
          </a:effectRef>
          <a:fontRef idx="minor">
            <a:schemeClr val="lt1"/>
          </a:fontRef>
        </p:style>
        <p:txBody>
          <a:bodyPr rtlCol="0" anchor="ctr"/>
          <a:lstStyle/>
          <a:p>
            <a:pPr algn="ctr"/>
            <a:r>
              <a:rPr lang="tr-TR" sz="2800" b="1" dirty="0" smtClean="0"/>
              <a:t>İLÇE SAĞLIK MÜDÜRLÜKLERİNE</a:t>
            </a:r>
            <a:endParaRPr lang="tr-TR" sz="2800" b="1" dirty="0"/>
          </a:p>
        </p:txBody>
      </p:sp>
    </p:spTree>
    <p:extLst>
      <p:ext uri="{BB962C8B-B14F-4D97-AF65-F5344CB8AC3E}">
        <p14:creationId xmlns:p14="http://schemas.microsoft.com/office/powerpoint/2010/main" val="27286185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idx="4294967295"/>
          </p:nvPr>
        </p:nvSpPr>
        <p:spPr>
          <a:xfrm>
            <a:off x="1654175" y="742950"/>
            <a:ext cx="10537825" cy="2401888"/>
          </a:xfrm>
        </p:spPr>
        <p:txBody>
          <a:bodyPr>
            <a:normAutofit/>
          </a:bodyPr>
          <a:lstStyle/>
          <a:p>
            <a:r>
              <a:rPr lang="tr-TR" sz="2800" b="1" dirty="0" smtClean="0">
                <a:latin typeface="Arial Black" panose="020B0A04020102020204" pitchFamily="34" charset="0"/>
              </a:rPr>
              <a:t>ÖRNEK BESLENME DOSTU OKUL PLANI </a:t>
            </a:r>
            <a:endParaRPr lang="tr-TR" sz="2800" b="1" dirty="0">
              <a:latin typeface="Arial Black" panose="020B0A04020102020204" pitchFamily="34" charset="0"/>
            </a:endParaRPr>
          </a:p>
        </p:txBody>
      </p:sp>
      <p:pic>
        <p:nvPicPr>
          <p:cNvPr id="6" name="İçerik Yer Tutucusu 5"/>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070811" y="947069"/>
            <a:ext cx="9982200" cy="5237162"/>
          </a:xfrm>
        </p:spPr>
      </p:pic>
    </p:spTree>
    <p:extLst>
      <p:ext uri="{BB962C8B-B14F-4D97-AF65-F5344CB8AC3E}">
        <p14:creationId xmlns:p14="http://schemas.microsoft.com/office/powerpoint/2010/main" val="1929406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stretch>
            <a:fillRect/>
          </a:stretch>
        </p:blipFill>
        <p:spPr>
          <a:xfrm>
            <a:off x="1537253" y="655314"/>
            <a:ext cx="9090991" cy="5563596"/>
          </a:xfrm>
          <a:prstGeom prst="rect">
            <a:avLst/>
          </a:prstGeom>
        </p:spPr>
      </p:pic>
      <p:sp>
        <p:nvSpPr>
          <p:cNvPr id="6" name="Oval 5"/>
          <p:cNvSpPr/>
          <p:nvPr/>
        </p:nvSpPr>
        <p:spPr>
          <a:xfrm>
            <a:off x="7156174" y="4823791"/>
            <a:ext cx="1311965" cy="80838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noFill/>
            </a:endParaRPr>
          </a:p>
        </p:txBody>
      </p:sp>
    </p:spTree>
    <p:extLst>
      <p:ext uri="{BB962C8B-B14F-4D97-AF65-F5344CB8AC3E}">
        <p14:creationId xmlns:p14="http://schemas.microsoft.com/office/powerpoint/2010/main" val="28177627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874643" y="834168"/>
            <a:ext cx="10454602" cy="5195572"/>
          </a:xfrm>
          <a:prstGeom prst="rect">
            <a:avLst/>
          </a:prstGeom>
        </p:spPr>
      </p:pic>
      <p:sp>
        <p:nvSpPr>
          <p:cNvPr id="3" name="Oval 2"/>
          <p:cNvSpPr/>
          <p:nvPr/>
        </p:nvSpPr>
        <p:spPr>
          <a:xfrm>
            <a:off x="1417983" y="4359965"/>
            <a:ext cx="2080591" cy="265044"/>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16971201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808383" y="705426"/>
            <a:ext cx="10588487" cy="5495291"/>
          </a:xfrm>
          <a:prstGeom prst="rect">
            <a:avLst/>
          </a:prstGeom>
        </p:spPr>
      </p:pic>
      <p:sp>
        <p:nvSpPr>
          <p:cNvPr id="5" name="Oval 4"/>
          <p:cNvSpPr/>
          <p:nvPr/>
        </p:nvSpPr>
        <p:spPr>
          <a:xfrm>
            <a:off x="808382" y="3657599"/>
            <a:ext cx="3763617" cy="516836"/>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1415136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latin typeface="Arial Black" panose="020B0A04020102020204" pitchFamily="34" charset="0"/>
              </a:rPr>
              <a:t>ÖRNEK AMAÇ</a:t>
            </a:r>
            <a:endParaRPr lang="tr-TR" b="1" dirty="0">
              <a:latin typeface="Arial Black" panose="020B0A04020102020204" pitchFamily="34" charset="0"/>
            </a:endParaRPr>
          </a:p>
        </p:txBody>
      </p:sp>
      <p:sp>
        <p:nvSpPr>
          <p:cNvPr id="3" name="İçerik Yer Tutucusu 2"/>
          <p:cNvSpPr>
            <a:spLocks noGrp="1"/>
          </p:cNvSpPr>
          <p:nvPr>
            <p:ph idx="1"/>
          </p:nvPr>
        </p:nvSpPr>
        <p:spPr>
          <a:xfrm>
            <a:off x="1329253" y="2775857"/>
            <a:ext cx="9852094" cy="2630332"/>
          </a:xfrm>
        </p:spPr>
        <p:txBody>
          <a:bodyPr/>
          <a:lstStyle/>
          <a:p>
            <a:pPr algn="just"/>
            <a:r>
              <a:rPr lang="tr-TR" sz="2400" u="sng" dirty="0" smtClean="0">
                <a:solidFill>
                  <a:schemeClr val="tx1"/>
                </a:solidFill>
                <a:latin typeface="Arial" panose="020B0604020202020204" pitchFamily="34" charset="0"/>
                <a:cs typeface="Arial" panose="020B0604020202020204" pitchFamily="34" charset="0"/>
              </a:rPr>
              <a:t>İzmir</a:t>
            </a:r>
            <a:r>
              <a:rPr lang="tr-TR" sz="2400" dirty="0" smtClean="0">
                <a:solidFill>
                  <a:schemeClr val="tx1"/>
                </a:solidFill>
                <a:latin typeface="Arial" panose="020B0604020202020204" pitchFamily="34" charset="0"/>
                <a:cs typeface="Arial" panose="020B0604020202020204" pitchFamily="34" charset="0"/>
              </a:rPr>
              <a:t> İli</a:t>
            </a:r>
            <a:r>
              <a:rPr lang="tr-TR" sz="2400" dirty="0">
                <a:solidFill>
                  <a:schemeClr val="tx1"/>
                </a:solidFill>
                <a:latin typeface="Arial" panose="020B0604020202020204" pitchFamily="34" charset="0"/>
                <a:cs typeface="Arial" panose="020B0604020202020204" pitchFamily="34" charset="0"/>
              </a:rPr>
              <a:t>, </a:t>
            </a:r>
            <a:r>
              <a:rPr lang="tr-TR" sz="2400" u="sng" dirty="0" smtClean="0">
                <a:solidFill>
                  <a:schemeClr val="tx1"/>
                </a:solidFill>
                <a:latin typeface="Arial" panose="020B0604020202020204" pitchFamily="34" charset="0"/>
                <a:cs typeface="Arial" panose="020B0604020202020204" pitchFamily="34" charset="0"/>
              </a:rPr>
              <a:t>Atatürk</a:t>
            </a:r>
            <a:r>
              <a:rPr lang="tr-TR" sz="2400" dirty="0" smtClean="0">
                <a:solidFill>
                  <a:schemeClr val="tx1"/>
                </a:solidFill>
                <a:latin typeface="Arial" panose="020B0604020202020204" pitchFamily="34" charset="0"/>
                <a:cs typeface="Arial" panose="020B0604020202020204" pitchFamily="34" charset="0"/>
              </a:rPr>
              <a:t> İlkokulu’nda </a:t>
            </a:r>
            <a:r>
              <a:rPr lang="tr-TR" sz="2400" dirty="0">
                <a:solidFill>
                  <a:schemeClr val="tx1"/>
                </a:solidFill>
                <a:latin typeface="Arial" panose="020B0604020202020204" pitchFamily="34" charset="0"/>
                <a:cs typeface="Arial" panose="020B0604020202020204" pitchFamily="34" charset="0"/>
              </a:rPr>
              <a:t>Beslenme Dostu Okul </a:t>
            </a:r>
            <a:r>
              <a:rPr lang="tr-TR" sz="2400" dirty="0" smtClean="0">
                <a:solidFill>
                  <a:schemeClr val="tx1"/>
                </a:solidFill>
                <a:latin typeface="Arial" panose="020B0604020202020204" pitchFamily="34" charset="0"/>
                <a:cs typeface="Arial" panose="020B0604020202020204" pitchFamily="34" charset="0"/>
              </a:rPr>
              <a:t>Programının, </a:t>
            </a:r>
            <a:r>
              <a:rPr lang="tr-TR" sz="2400" u="sng" dirty="0" smtClean="0">
                <a:solidFill>
                  <a:schemeClr val="tx1"/>
                </a:solidFill>
                <a:latin typeface="Arial" panose="020B0604020202020204" pitchFamily="34" charset="0"/>
                <a:cs typeface="Arial" panose="020B0604020202020204" pitchFamily="34" charset="0"/>
              </a:rPr>
              <a:t>etkinlik</a:t>
            </a:r>
            <a:r>
              <a:rPr lang="tr-TR" sz="2400" dirty="0" smtClean="0">
                <a:solidFill>
                  <a:schemeClr val="tx1"/>
                </a:solidFill>
                <a:latin typeface="Arial" panose="020B0604020202020204" pitchFamily="34" charset="0"/>
                <a:cs typeface="Arial" panose="020B0604020202020204" pitchFamily="34" charset="0"/>
              </a:rPr>
              <a:t> uygulamaları </a:t>
            </a:r>
            <a:r>
              <a:rPr lang="tr-TR" sz="2400" dirty="0">
                <a:solidFill>
                  <a:schemeClr val="tx1"/>
                </a:solidFill>
                <a:latin typeface="Arial" panose="020B0604020202020204" pitchFamily="34" charset="0"/>
                <a:cs typeface="Arial" panose="020B0604020202020204" pitchFamily="34" charset="0"/>
              </a:rPr>
              <a:t>ile öğrencilerin ve okul çalışanlarının </a:t>
            </a:r>
            <a:r>
              <a:rPr lang="tr-TR" sz="2400" u="sng" dirty="0" smtClean="0">
                <a:solidFill>
                  <a:schemeClr val="tx1"/>
                </a:solidFill>
                <a:latin typeface="Arial" panose="020B0604020202020204" pitchFamily="34" charset="0"/>
                <a:cs typeface="Arial" panose="020B0604020202020204" pitchFamily="34" charset="0"/>
              </a:rPr>
              <a:t>2016-2017 Eğitim-Öğretim yılı</a:t>
            </a:r>
            <a:r>
              <a:rPr lang="tr-TR" sz="2400" dirty="0" smtClean="0">
                <a:solidFill>
                  <a:schemeClr val="tx1"/>
                </a:solidFill>
                <a:latin typeface="Arial" panose="020B0604020202020204" pitchFamily="34" charset="0"/>
                <a:cs typeface="Arial" panose="020B0604020202020204" pitchFamily="34" charset="0"/>
              </a:rPr>
              <a:t> sonunda </a:t>
            </a:r>
            <a:r>
              <a:rPr lang="tr-TR" sz="2400" u="sng" dirty="0" smtClean="0">
                <a:solidFill>
                  <a:schemeClr val="tx1"/>
                </a:solidFill>
                <a:latin typeface="Arial" panose="020B0604020202020204" pitchFamily="34" charset="0"/>
                <a:cs typeface="Arial" panose="020B0604020202020204" pitchFamily="34" charset="0"/>
              </a:rPr>
              <a:t>hedeflenen</a:t>
            </a:r>
            <a:r>
              <a:rPr lang="tr-TR" sz="2400" dirty="0" smtClean="0">
                <a:solidFill>
                  <a:schemeClr val="tx1"/>
                </a:solidFill>
                <a:latin typeface="Arial" panose="020B0604020202020204" pitchFamily="34" charset="0"/>
                <a:cs typeface="Arial" panose="020B0604020202020204" pitchFamily="34" charset="0"/>
              </a:rPr>
              <a:t> davranışları </a:t>
            </a:r>
            <a:r>
              <a:rPr lang="tr-TR" sz="2400" dirty="0">
                <a:solidFill>
                  <a:schemeClr val="tx1"/>
                </a:solidFill>
                <a:latin typeface="Arial" panose="020B0604020202020204" pitchFamily="34" charset="0"/>
                <a:cs typeface="Arial" panose="020B0604020202020204" pitchFamily="34" charset="0"/>
              </a:rPr>
              <a:t>kazanmaları, </a:t>
            </a:r>
            <a:r>
              <a:rPr lang="tr-TR" sz="2400" u="sng" dirty="0" smtClean="0">
                <a:solidFill>
                  <a:schemeClr val="tx1"/>
                </a:solidFill>
                <a:latin typeface="Arial" panose="020B0604020202020204" pitchFamily="34" charset="0"/>
                <a:cs typeface="Arial" panose="020B0604020202020204" pitchFamily="34" charset="0"/>
              </a:rPr>
              <a:t>olumlu</a:t>
            </a:r>
            <a:r>
              <a:rPr lang="tr-TR" sz="2400" dirty="0" smtClean="0">
                <a:solidFill>
                  <a:schemeClr val="tx1"/>
                </a:solidFill>
                <a:latin typeface="Arial" panose="020B0604020202020204" pitchFamily="34" charset="0"/>
                <a:cs typeface="Arial" panose="020B0604020202020204" pitchFamily="34" charset="0"/>
              </a:rPr>
              <a:t> davranışını </a:t>
            </a:r>
            <a:r>
              <a:rPr lang="tr-TR" sz="2400" u="sng" dirty="0">
                <a:solidFill>
                  <a:schemeClr val="tx1"/>
                </a:solidFill>
                <a:latin typeface="Arial" panose="020B0604020202020204" pitchFamily="34" charset="0"/>
                <a:cs typeface="Arial" panose="020B0604020202020204" pitchFamily="34" charset="0"/>
              </a:rPr>
              <a:t>% </a:t>
            </a:r>
            <a:r>
              <a:rPr lang="tr-TR" sz="2400" u="sng" dirty="0" smtClean="0">
                <a:solidFill>
                  <a:schemeClr val="tx1"/>
                </a:solidFill>
                <a:latin typeface="Arial" panose="020B0604020202020204" pitchFamily="34" charset="0"/>
                <a:cs typeface="Arial" panose="020B0604020202020204" pitchFamily="34" charset="0"/>
              </a:rPr>
              <a:t>100</a:t>
            </a:r>
            <a:r>
              <a:rPr lang="tr-TR" sz="2400" dirty="0" smtClean="0">
                <a:solidFill>
                  <a:schemeClr val="tx1"/>
                </a:solidFill>
                <a:latin typeface="Arial" panose="020B0604020202020204" pitchFamily="34" charset="0"/>
                <a:cs typeface="Arial" panose="020B0604020202020204" pitchFamily="34" charset="0"/>
              </a:rPr>
              <a:t> arttırmak.</a:t>
            </a:r>
            <a:endParaRPr lang="tr-TR" sz="2400" dirty="0">
              <a:solidFill>
                <a:schemeClr val="tx1"/>
              </a:solidFill>
              <a:latin typeface="Arial" panose="020B0604020202020204" pitchFamily="34" charset="0"/>
              <a:cs typeface="Arial" panose="020B0604020202020204" pitchFamily="34" charset="0"/>
            </a:endParaRPr>
          </a:p>
          <a:p>
            <a:pPr marL="0" indent="0">
              <a:buNone/>
            </a:pPr>
            <a:endParaRPr lang="tr-TR" b="1" i="1" dirty="0"/>
          </a:p>
          <a:p>
            <a:pPr marL="0" indent="0">
              <a:buNone/>
            </a:pPr>
            <a:endParaRPr lang="tr-TR" dirty="0"/>
          </a:p>
        </p:txBody>
      </p:sp>
      <p:pic>
        <p:nvPicPr>
          <p:cNvPr id="9218" name="Picture 2" descr="objective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19747" y="4091023"/>
            <a:ext cx="2229516" cy="2067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5520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idx="4294967295"/>
          </p:nvPr>
        </p:nvSpPr>
        <p:spPr>
          <a:xfrm>
            <a:off x="1620253" y="677863"/>
            <a:ext cx="8912225" cy="1281112"/>
          </a:xfrm>
        </p:spPr>
        <p:txBody>
          <a:bodyPr/>
          <a:lstStyle/>
          <a:p>
            <a:r>
              <a:rPr lang="tr-TR" dirty="0" smtClean="0">
                <a:latin typeface="Arial Black" panose="020B0A04020102020204" pitchFamily="34" charset="0"/>
              </a:rPr>
              <a:t>ÖRNEK HEDEFLER</a:t>
            </a:r>
            <a:endParaRPr lang="tr-TR" dirty="0">
              <a:latin typeface="Arial Black" panose="020B0A04020102020204" pitchFamily="34" charset="0"/>
            </a:endParaRPr>
          </a:p>
        </p:txBody>
      </p:sp>
      <p:sp>
        <p:nvSpPr>
          <p:cNvPr id="3" name="İçerik Yer Tutucusu 2"/>
          <p:cNvSpPr>
            <a:spLocks noGrp="1"/>
          </p:cNvSpPr>
          <p:nvPr>
            <p:ph idx="4294967295"/>
          </p:nvPr>
        </p:nvSpPr>
        <p:spPr>
          <a:xfrm>
            <a:off x="1119354" y="1958975"/>
            <a:ext cx="6962274" cy="3996657"/>
          </a:xfrm>
        </p:spPr>
        <p:txBody>
          <a:bodyPr>
            <a:normAutofit fontScale="62500" lnSpcReduction="20000"/>
          </a:bodyPr>
          <a:lstStyle/>
          <a:p>
            <a:pPr algn="just"/>
            <a:r>
              <a:rPr lang="tr-TR" sz="2800" dirty="0" smtClean="0">
                <a:solidFill>
                  <a:schemeClr val="tx1"/>
                </a:solidFill>
                <a:latin typeface="Arial" panose="020B0604020202020204" pitchFamily="34" charset="0"/>
                <a:cs typeface="Arial" panose="020B0604020202020204" pitchFamily="34" charset="0"/>
              </a:rPr>
              <a:t>Sağlıklı yaşam konusunda farkındalık kazanmak</a:t>
            </a:r>
          </a:p>
          <a:p>
            <a:pPr algn="just"/>
            <a:r>
              <a:rPr lang="tr-TR" sz="2800" dirty="0" smtClean="0">
                <a:solidFill>
                  <a:schemeClr val="tx1"/>
                </a:solidFill>
                <a:latin typeface="Arial" panose="020B0604020202020204" pitchFamily="34" charset="0"/>
                <a:cs typeface="Arial" panose="020B0604020202020204" pitchFamily="34" charset="0"/>
              </a:rPr>
              <a:t>Sağlıklı ve sağlıksız beslenen öğrencilerin başarı durumunu saptamak</a:t>
            </a:r>
          </a:p>
          <a:p>
            <a:pPr algn="just"/>
            <a:r>
              <a:rPr lang="tr-TR" sz="2800" dirty="0" smtClean="0">
                <a:solidFill>
                  <a:schemeClr val="tx1"/>
                </a:solidFill>
                <a:latin typeface="Arial" panose="020B0604020202020204" pitchFamily="34" charset="0"/>
                <a:cs typeface="Arial" panose="020B0604020202020204" pitchFamily="34" charset="0"/>
              </a:rPr>
              <a:t>Beslenme dostu okul planı doğrultusunda çocukları etkinliklere katmak</a:t>
            </a:r>
          </a:p>
          <a:p>
            <a:pPr algn="just"/>
            <a:r>
              <a:rPr lang="tr-TR" sz="2800" dirty="0" smtClean="0">
                <a:solidFill>
                  <a:schemeClr val="tx1"/>
                </a:solidFill>
                <a:latin typeface="Arial" panose="020B0604020202020204" pitchFamily="34" charset="0"/>
                <a:cs typeface="Arial" panose="020B0604020202020204" pitchFamily="34" charset="0"/>
              </a:rPr>
              <a:t>Önemli gün ve haftalara katılmak</a:t>
            </a:r>
          </a:p>
          <a:p>
            <a:pPr algn="just"/>
            <a:r>
              <a:rPr lang="tr-TR" sz="2800" dirty="0" err="1" smtClean="0">
                <a:solidFill>
                  <a:schemeClr val="tx1"/>
                </a:solidFill>
                <a:latin typeface="Arial" panose="020B0604020202020204" pitchFamily="34" charset="0"/>
                <a:cs typeface="Arial" panose="020B0604020202020204" pitchFamily="34" charset="0"/>
              </a:rPr>
              <a:t>Obeziteyi</a:t>
            </a:r>
            <a:r>
              <a:rPr lang="tr-TR" sz="2800" dirty="0" smtClean="0">
                <a:solidFill>
                  <a:schemeClr val="tx1"/>
                </a:solidFill>
                <a:latin typeface="Arial" panose="020B0604020202020204" pitchFamily="34" charset="0"/>
                <a:cs typeface="Arial" panose="020B0604020202020204" pitchFamily="34" charset="0"/>
              </a:rPr>
              <a:t> %80 oranında azaltmak</a:t>
            </a:r>
          </a:p>
          <a:p>
            <a:pPr algn="just"/>
            <a:r>
              <a:rPr lang="tr-TR" sz="2800" dirty="0" smtClean="0">
                <a:solidFill>
                  <a:schemeClr val="tx1"/>
                </a:solidFill>
                <a:latin typeface="Arial" panose="020B0604020202020204" pitchFamily="34" charset="0"/>
                <a:cs typeface="Arial" panose="020B0604020202020204" pitchFamily="34" charset="0"/>
              </a:rPr>
              <a:t>Düzenli spor yapmak</a:t>
            </a:r>
          </a:p>
          <a:p>
            <a:pPr algn="just"/>
            <a:r>
              <a:rPr lang="tr-TR" sz="2800" dirty="0" smtClean="0">
                <a:solidFill>
                  <a:schemeClr val="tx1"/>
                </a:solidFill>
                <a:latin typeface="Arial" panose="020B0604020202020204" pitchFamily="34" charset="0"/>
                <a:cs typeface="Arial" panose="020B0604020202020204" pitchFamily="34" charset="0"/>
              </a:rPr>
              <a:t>Beslenme Dostu Okul olmayan okullara sağlıklı beslenme konusunda örnek olmak</a:t>
            </a:r>
          </a:p>
          <a:p>
            <a:pPr algn="just"/>
            <a:r>
              <a:rPr lang="tr-TR" sz="2800" dirty="0" smtClean="0">
                <a:solidFill>
                  <a:schemeClr val="tx1"/>
                </a:solidFill>
                <a:latin typeface="Arial" panose="020B0604020202020204" pitchFamily="34" charset="0"/>
                <a:cs typeface="Arial" panose="020B0604020202020204" pitchFamily="34" charset="0"/>
              </a:rPr>
              <a:t>Sağlıklı beslenmeyi desteklemek</a:t>
            </a:r>
          </a:p>
          <a:p>
            <a:pPr algn="just"/>
            <a:r>
              <a:rPr lang="tr-TR" sz="2800" dirty="0" smtClean="0">
                <a:solidFill>
                  <a:schemeClr val="tx1"/>
                </a:solidFill>
                <a:latin typeface="Arial" panose="020B0604020202020204" pitchFamily="34" charset="0"/>
                <a:cs typeface="Arial" panose="020B0604020202020204" pitchFamily="34" charset="0"/>
              </a:rPr>
              <a:t>Sağlıklı yaşam konulu resim yarışması düzenlemek</a:t>
            </a:r>
          </a:p>
          <a:p>
            <a:endParaRPr lang="tr-TR" dirty="0"/>
          </a:p>
        </p:txBody>
      </p:sp>
      <p:pic>
        <p:nvPicPr>
          <p:cNvPr id="8194" name="Picture 2" descr="objective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046178" y="2712830"/>
            <a:ext cx="2332281" cy="3447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24246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idx="4294967295"/>
          </p:nvPr>
        </p:nvSpPr>
        <p:spPr>
          <a:xfrm>
            <a:off x="1453651" y="623888"/>
            <a:ext cx="10080625" cy="1281112"/>
          </a:xfrm>
        </p:spPr>
        <p:txBody>
          <a:bodyPr>
            <a:normAutofit/>
          </a:bodyPr>
          <a:lstStyle/>
          <a:p>
            <a:r>
              <a:rPr lang="tr-TR" sz="3200" dirty="0" smtClean="0">
                <a:latin typeface="Arial Black" panose="020B0A04020102020204" pitchFamily="34" charset="0"/>
              </a:rPr>
              <a:t>ÖRNEK ETKİNLİKLER İZLEME VE DEĞERLENDİRME</a:t>
            </a:r>
            <a:endParaRPr lang="tr-TR" sz="3200" dirty="0">
              <a:latin typeface="Arial Black" panose="020B0A04020102020204" pitchFamily="34" charset="0"/>
            </a:endParaRPr>
          </a:p>
        </p:txBody>
      </p:sp>
      <p:graphicFrame>
        <p:nvGraphicFramePr>
          <p:cNvPr id="4" name="İçerik Yer Tutucusu 3"/>
          <p:cNvGraphicFramePr>
            <a:graphicFrameLocks noGrp="1"/>
          </p:cNvGraphicFramePr>
          <p:nvPr>
            <p:ph idx="4294967295"/>
            <p:extLst>
              <p:ext uri="{D42A27DB-BD31-4B8C-83A1-F6EECF244321}">
                <p14:modId xmlns:p14="http://schemas.microsoft.com/office/powerpoint/2010/main" val="339384432"/>
              </p:ext>
            </p:extLst>
          </p:nvPr>
        </p:nvGraphicFramePr>
        <p:xfrm>
          <a:off x="873960" y="1957860"/>
          <a:ext cx="10580103" cy="4122096"/>
        </p:xfrm>
        <a:graphic>
          <a:graphicData uri="http://schemas.openxmlformats.org/drawingml/2006/table">
            <a:tbl>
              <a:tblPr firstRow="1" bandRow="1">
                <a:tableStyleId>{5940675A-B579-460E-94D1-54222C63F5DA}</a:tableStyleId>
              </a:tblPr>
              <a:tblGrid>
                <a:gridCol w="3024272"/>
                <a:gridCol w="1540042"/>
                <a:gridCol w="1010652"/>
                <a:gridCol w="898358"/>
                <a:gridCol w="4106779"/>
              </a:tblGrid>
              <a:tr h="852882">
                <a:tc rowSpan="2">
                  <a:txBody>
                    <a:bodyPr/>
                    <a:lstStyle/>
                    <a:p>
                      <a:r>
                        <a:rPr lang="tr-TR" b="1" dirty="0" smtClean="0">
                          <a:solidFill>
                            <a:schemeClr val="tx1"/>
                          </a:solidFill>
                          <a:latin typeface="Arial" panose="020B0604020202020204" pitchFamily="34" charset="0"/>
                          <a:cs typeface="Arial" panose="020B0604020202020204" pitchFamily="34" charset="0"/>
                        </a:rPr>
                        <a:t>ETKİNLİKLER</a:t>
                      </a:r>
                      <a:endParaRPr lang="tr-TR" b="1" dirty="0">
                        <a:solidFill>
                          <a:schemeClr val="tx1"/>
                        </a:solidFill>
                        <a:latin typeface="Arial" panose="020B0604020202020204" pitchFamily="34" charset="0"/>
                        <a:cs typeface="Arial" panose="020B0604020202020204" pitchFamily="34" charset="0"/>
                      </a:endParaRPr>
                    </a:p>
                  </a:txBody>
                  <a:tcPr/>
                </a:tc>
                <a:tc rowSpan="2">
                  <a:txBody>
                    <a:bodyPr/>
                    <a:lstStyle/>
                    <a:p>
                      <a:r>
                        <a:rPr lang="tr-TR" b="1" dirty="0" smtClean="0">
                          <a:solidFill>
                            <a:schemeClr val="tx1"/>
                          </a:solidFill>
                          <a:latin typeface="Arial" panose="020B0604020202020204" pitchFamily="34" charset="0"/>
                          <a:cs typeface="Arial" panose="020B0604020202020204" pitchFamily="34" charset="0"/>
                        </a:rPr>
                        <a:t>UYGULAMA ZAMANI</a:t>
                      </a:r>
                      <a:endParaRPr lang="tr-TR" b="1" dirty="0">
                        <a:solidFill>
                          <a:schemeClr val="tx1"/>
                        </a:solidFill>
                        <a:latin typeface="Arial" panose="020B0604020202020204" pitchFamily="34" charset="0"/>
                        <a:cs typeface="Arial" panose="020B0604020202020204" pitchFamily="34" charset="0"/>
                      </a:endParaRPr>
                    </a:p>
                  </a:txBody>
                  <a:tcPr/>
                </a:tc>
                <a:tc gridSpan="2">
                  <a:txBody>
                    <a:bodyPr/>
                    <a:lstStyle/>
                    <a:p>
                      <a:r>
                        <a:rPr lang="tr-TR" b="1" dirty="0" smtClean="0">
                          <a:solidFill>
                            <a:schemeClr val="tx1"/>
                          </a:solidFill>
                          <a:latin typeface="Arial" panose="020B0604020202020204" pitchFamily="34" charset="0"/>
                          <a:cs typeface="Arial" panose="020B0604020202020204" pitchFamily="34" charset="0"/>
                        </a:rPr>
                        <a:t>AÇIK HEDEF UYGULANDIMI?</a:t>
                      </a:r>
                      <a:endParaRPr lang="tr-TR" b="1" dirty="0">
                        <a:solidFill>
                          <a:schemeClr val="tx1"/>
                        </a:solidFill>
                        <a:latin typeface="Arial" panose="020B0604020202020204" pitchFamily="34" charset="0"/>
                        <a:cs typeface="Arial" panose="020B0604020202020204" pitchFamily="34" charset="0"/>
                      </a:endParaRPr>
                    </a:p>
                  </a:txBody>
                  <a:tcPr/>
                </a:tc>
                <a:tc hMerge="1">
                  <a:txBody>
                    <a:bodyPr/>
                    <a:lstStyle/>
                    <a:p>
                      <a:endParaRPr lang="tr-TR"/>
                    </a:p>
                  </a:txBody>
                  <a:tcPr/>
                </a:tc>
                <a:tc rowSpan="2">
                  <a:txBody>
                    <a:bodyPr/>
                    <a:lstStyle/>
                    <a:p>
                      <a:r>
                        <a:rPr lang="tr-TR" b="1" dirty="0" smtClean="0">
                          <a:solidFill>
                            <a:schemeClr val="tx1"/>
                          </a:solidFill>
                          <a:latin typeface="Arial" panose="020B0604020202020204" pitchFamily="34" charset="0"/>
                          <a:cs typeface="Arial" panose="020B0604020202020204" pitchFamily="34" charset="0"/>
                        </a:rPr>
                        <a:t>İZLEME DEĞERLENDİRME</a:t>
                      </a:r>
                      <a:endParaRPr lang="tr-TR" b="1" dirty="0">
                        <a:solidFill>
                          <a:schemeClr val="tx1"/>
                        </a:solidFill>
                        <a:latin typeface="Arial" panose="020B0604020202020204" pitchFamily="34" charset="0"/>
                        <a:cs typeface="Arial" panose="020B0604020202020204" pitchFamily="34" charset="0"/>
                      </a:endParaRPr>
                    </a:p>
                  </a:txBody>
                  <a:tcPr/>
                </a:tc>
              </a:tr>
              <a:tr h="424041">
                <a:tc vMerge="1">
                  <a:txBody>
                    <a:bodyPr/>
                    <a:lstStyle/>
                    <a:p>
                      <a:endParaRPr lang="tr-TR"/>
                    </a:p>
                  </a:txBody>
                  <a:tcPr/>
                </a:tc>
                <a:tc vMerge="1">
                  <a:txBody>
                    <a:bodyPr/>
                    <a:lstStyle/>
                    <a:p>
                      <a:endParaRPr lang="tr-TR"/>
                    </a:p>
                  </a:txBody>
                  <a:tcPr/>
                </a:tc>
                <a:tc>
                  <a:txBody>
                    <a:bodyPr/>
                    <a:lstStyle/>
                    <a:p>
                      <a:r>
                        <a:rPr lang="tr-TR" b="1" dirty="0" smtClean="0">
                          <a:solidFill>
                            <a:schemeClr val="tx1"/>
                          </a:solidFill>
                          <a:latin typeface="Arial" panose="020B0604020202020204" pitchFamily="34" charset="0"/>
                          <a:cs typeface="Arial" panose="020B0604020202020204" pitchFamily="34" charset="0"/>
                        </a:rPr>
                        <a:t>EVET</a:t>
                      </a:r>
                      <a:endParaRPr lang="tr-TR" b="1" dirty="0">
                        <a:solidFill>
                          <a:schemeClr val="tx1"/>
                        </a:solidFill>
                        <a:latin typeface="Arial" panose="020B0604020202020204" pitchFamily="34" charset="0"/>
                        <a:cs typeface="Arial" panose="020B0604020202020204" pitchFamily="34" charset="0"/>
                      </a:endParaRPr>
                    </a:p>
                  </a:txBody>
                  <a:tcPr/>
                </a:tc>
                <a:tc>
                  <a:txBody>
                    <a:bodyPr/>
                    <a:lstStyle/>
                    <a:p>
                      <a:r>
                        <a:rPr lang="tr-TR" b="1" dirty="0" smtClean="0">
                          <a:solidFill>
                            <a:schemeClr val="tx1"/>
                          </a:solidFill>
                          <a:latin typeface="Arial" panose="020B0604020202020204" pitchFamily="34" charset="0"/>
                          <a:cs typeface="Arial" panose="020B0604020202020204" pitchFamily="34" charset="0"/>
                        </a:rPr>
                        <a:t>HAYIR</a:t>
                      </a:r>
                      <a:endParaRPr lang="tr-TR" b="1" dirty="0">
                        <a:solidFill>
                          <a:schemeClr val="tx1"/>
                        </a:solidFill>
                        <a:latin typeface="Arial" panose="020B0604020202020204" pitchFamily="34" charset="0"/>
                        <a:cs typeface="Arial" panose="020B0604020202020204" pitchFamily="34" charset="0"/>
                      </a:endParaRPr>
                    </a:p>
                  </a:txBody>
                  <a:tcPr/>
                </a:tc>
                <a:tc vMerge="1">
                  <a:txBody>
                    <a:bodyPr/>
                    <a:lstStyle/>
                    <a:p>
                      <a:endParaRPr lang="tr-TR"/>
                    </a:p>
                  </a:txBody>
                  <a:tcPr/>
                </a:tc>
              </a:tr>
              <a:tr h="1046295">
                <a:tc>
                  <a:txBody>
                    <a:bodyPr/>
                    <a:lstStyle/>
                    <a:p>
                      <a:r>
                        <a:rPr lang="tr-TR" sz="1600" dirty="0" smtClean="0">
                          <a:solidFill>
                            <a:schemeClr val="tx1"/>
                          </a:solidFill>
                          <a:latin typeface="Arial" panose="020B0604020202020204" pitchFamily="34" charset="0"/>
                          <a:cs typeface="Arial" panose="020B0604020202020204" pitchFamily="34" charset="0"/>
                        </a:rPr>
                        <a:t>Beslenme Dostu</a:t>
                      </a:r>
                      <a:r>
                        <a:rPr lang="tr-TR" sz="1600" baseline="0" dirty="0" smtClean="0">
                          <a:solidFill>
                            <a:schemeClr val="tx1"/>
                          </a:solidFill>
                          <a:latin typeface="Arial" panose="020B0604020202020204" pitchFamily="34" charset="0"/>
                          <a:cs typeface="Arial" panose="020B0604020202020204" pitchFamily="34" charset="0"/>
                        </a:rPr>
                        <a:t> Okul projesinin okul panosu ve sınıf panolarında duyurulması</a:t>
                      </a:r>
                      <a:endParaRPr lang="tr-TR" sz="1600" dirty="0">
                        <a:solidFill>
                          <a:schemeClr val="tx1"/>
                        </a:solidFill>
                        <a:latin typeface="Arial" panose="020B0604020202020204" pitchFamily="34" charset="0"/>
                        <a:cs typeface="Arial" panose="020B0604020202020204" pitchFamily="34" charset="0"/>
                      </a:endParaRPr>
                    </a:p>
                  </a:txBody>
                  <a:tcPr/>
                </a:tc>
                <a:tc>
                  <a:txBody>
                    <a:bodyPr/>
                    <a:lstStyle/>
                    <a:p>
                      <a:r>
                        <a:rPr lang="tr-TR" sz="1600" dirty="0" smtClean="0">
                          <a:solidFill>
                            <a:schemeClr val="tx1"/>
                          </a:solidFill>
                          <a:latin typeface="Arial" panose="020B0604020202020204" pitchFamily="34" charset="0"/>
                          <a:cs typeface="Arial" panose="020B0604020202020204" pitchFamily="34" charset="0"/>
                        </a:rPr>
                        <a:t>Eylül 2017</a:t>
                      </a:r>
                      <a:endParaRPr lang="tr-TR" sz="1600" dirty="0">
                        <a:solidFill>
                          <a:schemeClr val="tx1"/>
                        </a:solidFill>
                        <a:latin typeface="Arial" panose="020B0604020202020204" pitchFamily="34" charset="0"/>
                        <a:cs typeface="Arial" panose="020B0604020202020204" pitchFamily="34" charset="0"/>
                      </a:endParaRPr>
                    </a:p>
                  </a:txBody>
                  <a:tcPr/>
                </a:tc>
                <a:tc gridSpan="2">
                  <a:txBody>
                    <a:bodyPr/>
                    <a:lstStyle/>
                    <a:p>
                      <a:r>
                        <a:rPr lang="tr-TR" sz="1600" dirty="0" smtClean="0">
                          <a:solidFill>
                            <a:schemeClr val="tx1"/>
                          </a:solidFill>
                          <a:latin typeface="Arial" panose="020B0604020202020204" pitchFamily="34" charset="0"/>
                          <a:cs typeface="Arial" panose="020B0604020202020204" pitchFamily="34" charset="0"/>
                        </a:rPr>
                        <a:t>EVET</a:t>
                      </a:r>
                      <a:endParaRPr lang="tr-TR" sz="1600" dirty="0">
                        <a:solidFill>
                          <a:schemeClr val="tx1"/>
                        </a:solidFill>
                        <a:latin typeface="Arial" panose="020B0604020202020204" pitchFamily="34" charset="0"/>
                        <a:cs typeface="Arial" panose="020B0604020202020204" pitchFamily="34" charset="0"/>
                      </a:endParaRPr>
                    </a:p>
                  </a:txBody>
                  <a:tcPr/>
                </a:tc>
                <a:tc hMerge="1">
                  <a:txBody>
                    <a:bodyPr/>
                    <a:lstStyle/>
                    <a:p>
                      <a:endParaRPr lang="tr-TR"/>
                    </a:p>
                  </a:txBody>
                  <a:tcPr/>
                </a:tc>
                <a:tc>
                  <a:txBody>
                    <a:bodyPr/>
                    <a:lstStyle/>
                    <a:p>
                      <a:r>
                        <a:rPr lang="tr-TR" sz="1600" dirty="0" smtClean="0">
                          <a:solidFill>
                            <a:schemeClr val="tx1"/>
                          </a:solidFill>
                          <a:latin typeface="Arial" panose="020B0604020202020204" pitchFamily="34" charset="0"/>
                          <a:cs typeface="Arial" panose="020B0604020202020204" pitchFamily="34" charset="0"/>
                        </a:rPr>
                        <a:t>10 Sınıf Ve Panolarında</a:t>
                      </a:r>
                      <a:r>
                        <a:rPr lang="tr-TR" sz="1600" baseline="0" dirty="0" smtClean="0">
                          <a:solidFill>
                            <a:schemeClr val="tx1"/>
                          </a:solidFill>
                          <a:latin typeface="Arial" panose="020B0604020202020204" pitchFamily="34" charset="0"/>
                          <a:cs typeface="Arial" panose="020B0604020202020204" pitchFamily="34" charset="0"/>
                        </a:rPr>
                        <a:t> Hijyen Konusu İşlendi.</a:t>
                      </a:r>
                      <a:endParaRPr lang="tr-TR" sz="1600" dirty="0">
                        <a:solidFill>
                          <a:schemeClr val="tx1"/>
                        </a:solidFill>
                        <a:latin typeface="Arial" panose="020B0604020202020204" pitchFamily="34" charset="0"/>
                        <a:cs typeface="Arial" panose="020B0604020202020204" pitchFamily="34" charset="0"/>
                      </a:endParaRPr>
                    </a:p>
                  </a:txBody>
                  <a:tcPr/>
                </a:tc>
              </a:tr>
              <a:tr h="563390">
                <a:tc>
                  <a:txBody>
                    <a:bodyPr/>
                    <a:lstStyle/>
                    <a:p>
                      <a:r>
                        <a:rPr lang="tr-TR" sz="1600" dirty="0" smtClean="0">
                          <a:solidFill>
                            <a:schemeClr val="tx1"/>
                          </a:solidFill>
                          <a:latin typeface="Arial" panose="020B0604020202020204" pitchFamily="34" charset="0"/>
                          <a:cs typeface="Arial" panose="020B0604020202020204" pitchFamily="34" charset="0"/>
                        </a:rPr>
                        <a:t>Okulda yoğurt mayalarım etkinliği</a:t>
                      </a:r>
                      <a:endParaRPr lang="tr-TR" sz="1600" dirty="0">
                        <a:solidFill>
                          <a:schemeClr val="tx1"/>
                        </a:solidFill>
                        <a:latin typeface="Arial" panose="020B0604020202020204" pitchFamily="34" charset="0"/>
                        <a:cs typeface="Arial" panose="020B0604020202020204" pitchFamily="34" charset="0"/>
                      </a:endParaRPr>
                    </a:p>
                  </a:txBody>
                  <a:tcPr/>
                </a:tc>
                <a:tc>
                  <a:txBody>
                    <a:bodyPr/>
                    <a:lstStyle/>
                    <a:p>
                      <a:r>
                        <a:rPr lang="tr-TR" sz="1600" dirty="0" smtClean="0">
                          <a:solidFill>
                            <a:schemeClr val="tx1"/>
                          </a:solidFill>
                          <a:latin typeface="Arial" panose="020B0604020202020204" pitchFamily="34" charset="0"/>
                          <a:cs typeface="Arial" panose="020B0604020202020204" pitchFamily="34" charset="0"/>
                        </a:rPr>
                        <a:t>Ekim 2017</a:t>
                      </a:r>
                      <a:endParaRPr lang="tr-TR" sz="1600" dirty="0">
                        <a:solidFill>
                          <a:schemeClr val="tx1"/>
                        </a:solidFill>
                        <a:latin typeface="Arial" panose="020B0604020202020204" pitchFamily="34" charset="0"/>
                        <a:cs typeface="Arial" panose="020B0604020202020204" pitchFamily="34" charset="0"/>
                      </a:endParaRPr>
                    </a:p>
                  </a:txBody>
                  <a:tcPr/>
                </a:tc>
                <a:tc gridSpan="2">
                  <a:txBody>
                    <a:bodyPr/>
                    <a:lstStyle/>
                    <a:p>
                      <a:r>
                        <a:rPr lang="tr-TR" sz="1600" dirty="0" smtClean="0">
                          <a:solidFill>
                            <a:schemeClr val="tx1"/>
                          </a:solidFill>
                          <a:latin typeface="Arial" panose="020B0604020202020204" pitchFamily="34" charset="0"/>
                          <a:cs typeface="Arial" panose="020B0604020202020204" pitchFamily="34" charset="0"/>
                        </a:rPr>
                        <a:t>EVET</a:t>
                      </a:r>
                      <a:endParaRPr lang="tr-TR" sz="1600" dirty="0">
                        <a:solidFill>
                          <a:schemeClr val="tx1"/>
                        </a:solidFill>
                        <a:latin typeface="Arial" panose="020B0604020202020204" pitchFamily="34" charset="0"/>
                        <a:cs typeface="Arial" panose="020B0604020202020204" pitchFamily="34" charset="0"/>
                      </a:endParaRPr>
                    </a:p>
                  </a:txBody>
                  <a:tcPr/>
                </a:tc>
                <a:tc hMerge="1">
                  <a:txBody>
                    <a:bodyPr/>
                    <a:lstStyle/>
                    <a:p>
                      <a:endParaRPr lang="tr-TR"/>
                    </a:p>
                  </a:txBody>
                  <a:tcPr/>
                </a:tc>
                <a:tc>
                  <a:txBody>
                    <a:bodyPr/>
                    <a:lstStyle/>
                    <a:p>
                      <a:r>
                        <a:rPr lang="tr-TR" sz="1600" dirty="0" smtClean="0">
                          <a:solidFill>
                            <a:schemeClr val="tx1"/>
                          </a:solidFill>
                          <a:latin typeface="Arial" panose="020B0604020202020204" pitchFamily="34" charset="0"/>
                          <a:cs typeface="Arial" panose="020B0604020202020204" pitchFamily="34" charset="0"/>
                        </a:rPr>
                        <a:t>Anasınıfı Tüm</a:t>
                      </a:r>
                      <a:r>
                        <a:rPr lang="tr-TR" sz="1600" baseline="0" dirty="0" smtClean="0">
                          <a:solidFill>
                            <a:schemeClr val="tx1"/>
                          </a:solidFill>
                          <a:latin typeface="Arial" panose="020B0604020202020204" pitchFamily="34" charset="0"/>
                          <a:cs typeface="Arial" panose="020B0604020202020204" pitchFamily="34" charset="0"/>
                        </a:rPr>
                        <a:t> şubeleri 50 öğrenci ile etkinlik gerçekleştirildi</a:t>
                      </a:r>
                      <a:endParaRPr lang="tr-TR" sz="1600" dirty="0">
                        <a:solidFill>
                          <a:schemeClr val="tx1"/>
                        </a:solidFill>
                        <a:latin typeface="Arial" panose="020B0604020202020204" pitchFamily="34" charset="0"/>
                        <a:cs typeface="Arial" panose="020B0604020202020204" pitchFamily="34" charset="0"/>
                      </a:endParaRPr>
                    </a:p>
                  </a:txBody>
                  <a:tcPr/>
                </a:tc>
              </a:tr>
              <a:tr h="1130054">
                <a:tc>
                  <a:txBody>
                    <a:bodyPr/>
                    <a:lstStyle/>
                    <a:p>
                      <a:r>
                        <a:rPr lang="tr-TR" sz="1600" dirty="0" smtClean="0">
                          <a:solidFill>
                            <a:schemeClr val="tx1"/>
                          </a:solidFill>
                          <a:latin typeface="Arial" panose="020B0604020202020204" pitchFamily="34" charset="0"/>
                          <a:cs typeface="Arial" panose="020B0604020202020204" pitchFamily="34" charset="0"/>
                        </a:rPr>
                        <a:t>Tüm öğrencilerin boy ve kilolarının ölçülmesi ile BKI hesaplanarak</a:t>
                      </a:r>
                      <a:r>
                        <a:rPr lang="tr-TR" sz="1600" baseline="0" dirty="0" smtClean="0">
                          <a:solidFill>
                            <a:schemeClr val="tx1"/>
                          </a:solidFill>
                          <a:latin typeface="Arial" panose="020B0604020202020204" pitchFamily="34" charset="0"/>
                          <a:cs typeface="Arial" panose="020B0604020202020204" pitchFamily="34" charset="0"/>
                        </a:rPr>
                        <a:t> veliler ile paylaşılması</a:t>
                      </a:r>
                      <a:endParaRPr lang="tr-TR" sz="1600" dirty="0">
                        <a:solidFill>
                          <a:schemeClr val="tx1"/>
                        </a:solidFill>
                        <a:latin typeface="Arial" panose="020B0604020202020204" pitchFamily="34" charset="0"/>
                        <a:cs typeface="Arial" panose="020B0604020202020204" pitchFamily="34" charset="0"/>
                      </a:endParaRPr>
                    </a:p>
                  </a:txBody>
                  <a:tcPr/>
                </a:tc>
                <a:tc>
                  <a:txBody>
                    <a:bodyPr/>
                    <a:lstStyle/>
                    <a:p>
                      <a:r>
                        <a:rPr lang="tr-TR" sz="1600" dirty="0" smtClean="0">
                          <a:solidFill>
                            <a:schemeClr val="tx1"/>
                          </a:solidFill>
                          <a:latin typeface="Arial" panose="020B0604020202020204" pitchFamily="34" charset="0"/>
                          <a:cs typeface="Arial" panose="020B0604020202020204" pitchFamily="34" charset="0"/>
                        </a:rPr>
                        <a:t>Kasım 2017</a:t>
                      </a:r>
                      <a:endParaRPr lang="tr-TR" sz="1600" dirty="0">
                        <a:solidFill>
                          <a:schemeClr val="tx1"/>
                        </a:solidFill>
                        <a:latin typeface="Arial" panose="020B0604020202020204" pitchFamily="34" charset="0"/>
                        <a:cs typeface="Arial" panose="020B0604020202020204" pitchFamily="34" charset="0"/>
                      </a:endParaRPr>
                    </a:p>
                  </a:txBody>
                  <a:tcPr/>
                </a:tc>
                <a:tc gridSpan="2">
                  <a:txBody>
                    <a:bodyPr/>
                    <a:lstStyle/>
                    <a:p>
                      <a:r>
                        <a:rPr lang="tr-TR" sz="1600" dirty="0" smtClean="0">
                          <a:solidFill>
                            <a:schemeClr val="tx1"/>
                          </a:solidFill>
                          <a:latin typeface="Arial" panose="020B0604020202020204" pitchFamily="34" charset="0"/>
                          <a:cs typeface="Arial" panose="020B0604020202020204" pitchFamily="34" charset="0"/>
                        </a:rPr>
                        <a:t>HAYIR</a:t>
                      </a:r>
                      <a:endParaRPr lang="tr-TR" sz="1600" dirty="0">
                        <a:solidFill>
                          <a:schemeClr val="tx1"/>
                        </a:solidFill>
                        <a:latin typeface="Arial" panose="020B0604020202020204" pitchFamily="34" charset="0"/>
                        <a:cs typeface="Arial" panose="020B0604020202020204" pitchFamily="34" charset="0"/>
                      </a:endParaRPr>
                    </a:p>
                  </a:txBody>
                  <a:tcPr/>
                </a:tc>
                <a:tc hMerge="1">
                  <a:txBody>
                    <a:bodyPr/>
                    <a:lstStyle/>
                    <a:p>
                      <a:endParaRPr lang="tr-TR"/>
                    </a:p>
                  </a:txBody>
                  <a:tcPr/>
                </a:tc>
                <a:tc>
                  <a:txBody>
                    <a:bodyPr/>
                    <a:lstStyle/>
                    <a:p>
                      <a:r>
                        <a:rPr lang="tr-TR" sz="1400" dirty="0" smtClean="0">
                          <a:solidFill>
                            <a:schemeClr val="tx1"/>
                          </a:solidFill>
                          <a:latin typeface="Arial" panose="020B0604020202020204" pitchFamily="34" charset="0"/>
                          <a:cs typeface="Arial" panose="020B0604020202020204" pitchFamily="34" charset="0"/>
                        </a:rPr>
                        <a:t>Tüm</a:t>
                      </a:r>
                      <a:r>
                        <a:rPr lang="tr-TR" sz="1400" baseline="0" dirty="0" smtClean="0">
                          <a:solidFill>
                            <a:schemeClr val="tx1"/>
                          </a:solidFill>
                          <a:latin typeface="Arial" panose="020B0604020202020204" pitchFamily="34" charset="0"/>
                          <a:cs typeface="Arial" panose="020B0604020202020204" pitchFamily="34" charset="0"/>
                        </a:rPr>
                        <a:t> öğrencilerin ölçümleri alınarak BKI hesaplandı. Sonuçlar veliler ile paylaşıldı. Normal ağırlığından fazla olduğu belirlenen öğrenciler Aile Hekimine ve İlçe Toplum Sağlığı Merkezi </a:t>
                      </a:r>
                      <a:r>
                        <a:rPr lang="tr-TR" sz="1400" baseline="0" dirty="0" err="1" smtClean="0">
                          <a:solidFill>
                            <a:schemeClr val="tx1"/>
                          </a:solidFill>
                          <a:latin typeface="Arial" panose="020B0604020202020204" pitchFamily="34" charset="0"/>
                          <a:cs typeface="Arial" panose="020B0604020202020204" pitchFamily="34" charset="0"/>
                        </a:rPr>
                        <a:t>Obezite</a:t>
                      </a:r>
                      <a:r>
                        <a:rPr lang="tr-TR" sz="1400" baseline="0" dirty="0" smtClean="0">
                          <a:solidFill>
                            <a:schemeClr val="tx1"/>
                          </a:solidFill>
                          <a:latin typeface="Arial" panose="020B0604020202020204" pitchFamily="34" charset="0"/>
                          <a:cs typeface="Arial" panose="020B0604020202020204" pitchFamily="34" charset="0"/>
                        </a:rPr>
                        <a:t> Danışma Birimine yönlendirildi.</a:t>
                      </a:r>
                      <a:endParaRPr lang="tr-TR" sz="1400" dirty="0">
                        <a:solidFill>
                          <a:schemeClr val="tx1"/>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40814368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smtClean="0">
                <a:latin typeface="Arial Black" panose="020B0A04020102020204" pitchFamily="34" charset="0"/>
              </a:rPr>
              <a:t>Beslenme Dostu Okul Denetimi</a:t>
            </a:r>
            <a:endParaRPr lang="tr-TR" dirty="0">
              <a:latin typeface="Arial Black" panose="020B0A04020102020204" pitchFamily="34" charset="0"/>
            </a:endParaRPr>
          </a:p>
        </p:txBody>
      </p:sp>
      <p:sp>
        <p:nvSpPr>
          <p:cNvPr id="3" name="İçerik Yer Tutucusu 2"/>
          <p:cNvSpPr>
            <a:spLocks noGrp="1"/>
          </p:cNvSpPr>
          <p:nvPr>
            <p:ph idx="1"/>
          </p:nvPr>
        </p:nvSpPr>
        <p:spPr/>
        <p:txBody>
          <a:bodyPr>
            <a:normAutofit fontScale="92500" lnSpcReduction="20000"/>
          </a:bodyPr>
          <a:lstStyle/>
          <a:p>
            <a:pPr algn="just"/>
            <a:r>
              <a:rPr lang="tr-TR" sz="2400" dirty="0">
                <a:latin typeface="Arial" panose="020B0604020202020204" pitchFamily="34" charset="0"/>
                <a:cs typeface="Arial" panose="020B0604020202020204" pitchFamily="34" charset="0"/>
              </a:rPr>
              <a:t>Beslenme Dostu Okul Denetim Formunun; </a:t>
            </a:r>
            <a:endParaRPr lang="tr-TR" sz="2400" dirty="0" smtClean="0">
              <a:latin typeface="Arial" panose="020B0604020202020204" pitchFamily="34" charset="0"/>
              <a:cs typeface="Arial" panose="020B0604020202020204" pitchFamily="34" charset="0"/>
            </a:endParaRPr>
          </a:p>
          <a:p>
            <a:pPr lvl="1" algn="just"/>
            <a:r>
              <a:rPr lang="tr-TR" sz="2000" dirty="0" smtClean="0">
                <a:latin typeface="Arial" panose="020B0604020202020204" pitchFamily="34" charset="0"/>
                <a:cs typeface="Arial" panose="020B0604020202020204" pitchFamily="34" charset="0"/>
              </a:rPr>
              <a:t>A</a:t>
            </a:r>
            <a:r>
              <a:rPr lang="tr-TR" sz="2000" dirty="0">
                <a:latin typeface="Arial" panose="020B0604020202020204" pitchFamily="34" charset="0"/>
                <a:cs typeface="Arial" panose="020B0604020202020204" pitchFamily="34" charset="0"/>
              </a:rPr>
              <a:t>. Yönetim </a:t>
            </a:r>
            <a:r>
              <a:rPr lang="tr-TR" sz="2000" dirty="0" smtClean="0">
                <a:latin typeface="Arial" panose="020B0604020202020204" pitchFamily="34" charset="0"/>
                <a:cs typeface="Arial" panose="020B0604020202020204" pitchFamily="34" charset="0"/>
              </a:rPr>
              <a:t>Faaliyetleri</a:t>
            </a:r>
            <a:r>
              <a:rPr lang="tr-TR" dirty="0">
                <a:latin typeface="Arial" panose="020B0604020202020204" pitchFamily="34" charset="0"/>
                <a:cs typeface="Arial" panose="020B0604020202020204" pitchFamily="34" charset="0"/>
              </a:rPr>
              <a:t> </a:t>
            </a:r>
            <a:r>
              <a:rPr lang="tr-TR" dirty="0" smtClean="0">
                <a:latin typeface="Arial" panose="020B0604020202020204" pitchFamily="34" charset="0"/>
                <a:cs typeface="Arial" panose="020B0604020202020204" pitchFamily="34" charset="0"/>
              </a:rPr>
              <a:t>(30 PUAN)</a:t>
            </a:r>
            <a:endParaRPr lang="tr-TR" sz="2000" dirty="0" smtClean="0">
              <a:latin typeface="Arial" panose="020B0604020202020204" pitchFamily="34" charset="0"/>
              <a:cs typeface="Arial" panose="020B0604020202020204" pitchFamily="34" charset="0"/>
            </a:endParaRPr>
          </a:p>
          <a:p>
            <a:pPr lvl="1" algn="just"/>
            <a:r>
              <a:rPr lang="tr-TR" sz="2000" dirty="0" smtClean="0">
                <a:latin typeface="Arial" panose="020B0604020202020204" pitchFamily="34" charset="0"/>
                <a:cs typeface="Arial" panose="020B0604020202020204" pitchFamily="34" charset="0"/>
              </a:rPr>
              <a:t>B</a:t>
            </a:r>
            <a:r>
              <a:rPr lang="tr-TR" sz="2000" dirty="0">
                <a:latin typeface="Arial" panose="020B0604020202020204" pitchFamily="34" charset="0"/>
                <a:cs typeface="Arial" panose="020B0604020202020204" pitchFamily="34" charset="0"/>
              </a:rPr>
              <a:t>. Eğitim Faaliyetleri ve Farkındalığı </a:t>
            </a:r>
            <a:r>
              <a:rPr lang="tr-TR" sz="2000" dirty="0" smtClean="0">
                <a:latin typeface="Arial" panose="020B0604020202020204" pitchFamily="34" charset="0"/>
                <a:cs typeface="Arial" panose="020B0604020202020204" pitchFamily="34" charset="0"/>
              </a:rPr>
              <a:t>Arttırma</a:t>
            </a:r>
            <a:r>
              <a:rPr lang="tr-TR" dirty="0">
                <a:latin typeface="Arial" panose="020B0604020202020204" pitchFamily="34" charset="0"/>
                <a:cs typeface="Arial" panose="020B0604020202020204" pitchFamily="34" charset="0"/>
              </a:rPr>
              <a:t> </a:t>
            </a:r>
            <a:r>
              <a:rPr lang="tr-TR" dirty="0" smtClean="0">
                <a:latin typeface="Arial" panose="020B0604020202020204" pitchFamily="34" charset="0"/>
                <a:cs typeface="Arial" panose="020B0604020202020204" pitchFamily="34" charset="0"/>
              </a:rPr>
              <a:t>(20 PUAN)</a:t>
            </a:r>
            <a:endParaRPr lang="tr-TR" sz="2000" dirty="0" smtClean="0">
              <a:latin typeface="Arial" panose="020B0604020202020204" pitchFamily="34" charset="0"/>
              <a:cs typeface="Arial" panose="020B0604020202020204" pitchFamily="34" charset="0"/>
            </a:endParaRPr>
          </a:p>
          <a:p>
            <a:pPr lvl="1" algn="just"/>
            <a:r>
              <a:rPr lang="tr-TR" sz="2000" dirty="0" smtClean="0">
                <a:latin typeface="Arial" panose="020B0604020202020204" pitchFamily="34" charset="0"/>
                <a:cs typeface="Arial" panose="020B0604020202020204" pitchFamily="34" charset="0"/>
              </a:rPr>
              <a:t>C</a:t>
            </a:r>
            <a:r>
              <a:rPr lang="tr-TR" sz="2000" dirty="0">
                <a:latin typeface="Arial" panose="020B0604020202020204" pitchFamily="34" charset="0"/>
                <a:cs typeface="Arial" panose="020B0604020202020204" pitchFamily="34" charset="0"/>
              </a:rPr>
              <a:t>. Okul Sağlığı </a:t>
            </a:r>
            <a:r>
              <a:rPr lang="tr-TR" sz="2000" dirty="0" smtClean="0">
                <a:latin typeface="Arial" panose="020B0604020202020204" pitchFamily="34" charset="0"/>
                <a:cs typeface="Arial" panose="020B0604020202020204" pitchFamily="34" charset="0"/>
              </a:rPr>
              <a:t>Hizmetleri</a:t>
            </a:r>
            <a:r>
              <a:rPr lang="tr-TR" dirty="0">
                <a:latin typeface="Arial" panose="020B0604020202020204" pitchFamily="34" charset="0"/>
                <a:cs typeface="Arial" panose="020B0604020202020204" pitchFamily="34" charset="0"/>
              </a:rPr>
              <a:t> </a:t>
            </a:r>
            <a:r>
              <a:rPr lang="tr-TR" dirty="0" smtClean="0">
                <a:latin typeface="Arial" panose="020B0604020202020204" pitchFamily="34" charset="0"/>
                <a:cs typeface="Arial" panose="020B0604020202020204" pitchFamily="34" charset="0"/>
              </a:rPr>
              <a:t>(6 PUAN)</a:t>
            </a:r>
            <a:endParaRPr lang="tr-TR" sz="2000" dirty="0" smtClean="0">
              <a:latin typeface="Arial" panose="020B0604020202020204" pitchFamily="34" charset="0"/>
              <a:cs typeface="Arial" panose="020B0604020202020204" pitchFamily="34" charset="0"/>
            </a:endParaRPr>
          </a:p>
          <a:p>
            <a:pPr lvl="1" algn="just"/>
            <a:r>
              <a:rPr lang="tr-TR" sz="2000" dirty="0" err="1" smtClean="0">
                <a:latin typeface="Arial" panose="020B0604020202020204" pitchFamily="34" charset="0"/>
                <a:cs typeface="Arial" panose="020B0604020202020204" pitchFamily="34" charset="0"/>
              </a:rPr>
              <a:t>D.Destekleyici</a:t>
            </a:r>
            <a:r>
              <a:rPr lang="tr-TR" sz="2000" dirty="0" smtClean="0">
                <a:latin typeface="Arial" panose="020B0604020202020204" pitchFamily="34" charset="0"/>
                <a:cs typeface="Arial" panose="020B0604020202020204" pitchFamily="34" charset="0"/>
              </a:rPr>
              <a:t> </a:t>
            </a:r>
            <a:r>
              <a:rPr lang="tr-TR" sz="2000" dirty="0">
                <a:latin typeface="Arial" panose="020B0604020202020204" pitchFamily="34" charset="0"/>
                <a:cs typeface="Arial" panose="020B0604020202020204" pitchFamily="34" charset="0"/>
              </a:rPr>
              <a:t>Okul Çevresi Oluşturma ve Fiziki Koşullar</a:t>
            </a:r>
            <a:r>
              <a:rPr lang="tr-TR" sz="2000" i="1" dirty="0">
                <a:latin typeface="Arial" panose="020B0604020202020204" pitchFamily="34" charset="0"/>
                <a:cs typeface="Arial" panose="020B0604020202020204" pitchFamily="34" charset="0"/>
              </a:rPr>
              <a:t> </a:t>
            </a:r>
            <a:r>
              <a:rPr lang="tr-TR" sz="2000" dirty="0" smtClean="0">
                <a:latin typeface="Arial" panose="020B0604020202020204" pitchFamily="34" charset="0"/>
                <a:cs typeface="Arial" panose="020B0604020202020204" pitchFamily="34" charset="0"/>
              </a:rPr>
              <a:t>(44 PUAN)</a:t>
            </a:r>
          </a:p>
          <a:p>
            <a:pPr marL="457200" lvl="1" indent="0" algn="just">
              <a:buNone/>
            </a:pPr>
            <a:r>
              <a:rPr lang="tr-TR" sz="2000" dirty="0" smtClean="0">
                <a:latin typeface="Arial" panose="020B0604020202020204" pitchFamily="34" charset="0"/>
                <a:cs typeface="Arial" panose="020B0604020202020204" pitchFamily="34" charset="0"/>
              </a:rPr>
              <a:t>başlıkları </a:t>
            </a:r>
            <a:r>
              <a:rPr lang="tr-TR" sz="2000" dirty="0">
                <a:latin typeface="Arial" panose="020B0604020202020204" pitchFamily="34" charset="0"/>
                <a:cs typeface="Arial" panose="020B0604020202020204" pitchFamily="34" charset="0"/>
              </a:rPr>
              <a:t>doğrultusunda yapılır. </a:t>
            </a:r>
            <a:endParaRPr lang="tr-TR" sz="2000" dirty="0" smtClean="0">
              <a:latin typeface="Arial" panose="020B0604020202020204" pitchFamily="34" charset="0"/>
              <a:cs typeface="Arial" panose="020B0604020202020204" pitchFamily="34" charset="0"/>
            </a:endParaRPr>
          </a:p>
          <a:p>
            <a:pPr marL="0" indent="0" algn="just">
              <a:buNone/>
            </a:pPr>
            <a:endParaRPr lang="tr-TR" sz="2400" dirty="0" smtClean="0">
              <a:latin typeface="Arial" panose="020B0604020202020204" pitchFamily="34" charset="0"/>
              <a:cs typeface="Arial" panose="020B0604020202020204" pitchFamily="34" charset="0"/>
            </a:endParaRPr>
          </a:p>
          <a:p>
            <a:pPr algn="just"/>
            <a:r>
              <a:rPr lang="tr-TR" sz="2400" dirty="0" smtClean="0">
                <a:latin typeface="Arial" panose="020B0604020202020204" pitchFamily="34" charset="0"/>
                <a:cs typeface="Arial" panose="020B0604020202020204" pitchFamily="34" charset="0"/>
              </a:rPr>
              <a:t>Yapılan </a:t>
            </a:r>
            <a:r>
              <a:rPr lang="tr-TR" sz="2400" dirty="0">
                <a:latin typeface="Arial" panose="020B0604020202020204" pitchFamily="34" charset="0"/>
                <a:cs typeface="Arial" panose="020B0604020202020204" pitchFamily="34" charset="0"/>
              </a:rPr>
              <a:t>denetim sonucunda </a:t>
            </a:r>
            <a:r>
              <a:rPr lang="tr-TR" sz="2400" b="1" u="sng" dirty="0">
                <a:latin typeface="Arial" panose="020B0604020202020204" pitchFamily="34" charset="0"/>
                <a:cs typeface="Arial" panose="020B0604020202020204" pitchFamily="34" charset="0"/>
              </a:rPr>
              <a:t>en az 75 puan</a:t>
            </a:r>
            <a:r>
              <a:rPr lang="tr-TR" sz="2400" dirty="0">
                <a:latin typeface="Arial" panose="020B0604020202020204" pitchFamily="34" charset="0"/>
                <a:cs typeface="Arial" panose="020B0604020202020204" pitchFamily="34" charset="0"/>
              </a:rPr>
              <a:t> alan okul Beslenme Dostu Okul olmaya hak kazanır. </a:t>
            </a:r>
          </a:p>
        </p:txBody>
      </p:sp>
    </p:spTree>
    <p:extLst>
      <p:ext uri="{BB962C8B-B14F-4D97-AF65-F5344CB8AC3E}">
        <p14:creationId xmlns:p14="http://schemas.microsoft.com/office/powerpoint/2010/main" val="37474215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689811" y="1481472"/>
            <a:ext cx="10620875" cy="1343712"/>
          </a:xfrm>
        </p:spPr>
      </p:pic>
      <p:pic>
        <p:nvPicPr>
          <p:cNvPr id="14338" name="Picture 2" descr="SUCCESS animated gif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7269" y="3813152"/>
            <a:ext cx="2133600"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7098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770021" y="982132"/>
            <a:ext cx="10508259" cy="1303867"/>
          </a:xfrm>
        </p:spPr>
        <p:txBody>
          <a:bodyPr>
            <a:normAutofit/>
          </a:bodyPr>
          <a:lstStyle/>
          <a:p>
            <a:r>
              <a:rPr lang="tr-TR" sz="3200" b="1" dirty="0">
                <a:solidFill>
                  <a:schemeClr val="tx1"/>
                </a:solidFill>
                <a:latin typeface="Arial Black" panose="020B0A04020102020204" pitchFamily="34" charset="0"/>
              </a:rPr>
              <a:t>A) YÖNETİM FAALİYETLERİ ( 30 PUAN )</a:t>
            </a:r>
            <a:endParaRPr lang="tr-TR" sz="3200" dirty="0">
              <a:solidFill>
                <a:schemeClr val="tx1"/>
              </a:solidFill>
              <a:latin typeface="Arial Black" panose="020B0A04020102020204" pitchFamily="34" charset="0"/>
            </a:endParaRPr>
          </a:p>
        </p:txBody>
      </p:sp>
      <p:pic>
        <p:nvPicPr>
          <p:cNvPr id="4" name="Resim 3"/>
          <p:cNvPicPr>
            <a:picLocks noChangeAspect="1"/>
          </p:cNvPicPr>
          <p:nvPr/>
        </p:nvPicPr>
        <p:blipFill>
          <a:blip r:embed="rId2"/>
          <a:stretch>
            <a:fillRect/>
          </a:stretch>
        </p:blipFill>
        <p:spPr>
          <a:xfrm>
            <a:off x="913719" y="2913361"/>
            <a:ext cx="10364561" cy="2405742"/>
          </a:xfrm>
          <a:prstGeom prst="rect">
            <a:avLst/>
          </a:prstGeom>
        </p:spPr>
      </p:pic>
    </p:spTree>
    <p:extLst>
      <p:ext uri="{BB962C8B-B14F-4D97-AF65-F5344CB8AC3E}">
        <p14:creationId xmlns:p14="http://schemas.microsoft.com/office/powerpoint/2010/main" val="41154625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82485" y="997662"/>
            <a:ext cx="9479870" cy="1280890"/>
          </a:xfrm>
        </p:spPr>
        <p:txBody>
          <a:bodyPr>
            <a:normAutofit fontScale="90000"/>
          </a:bodyPr>
          <a:lstStyle/>
          <a:p>
            <a:r>
              <a:rPr lang="tr-TR" sz="2700" b="1" dirty="0">
                <a:solidFill>
                  <a:schemeClr val="tx1"/>
                </a:solidFill>
                <a:latin typeface="Arial Black" panose="020B0A04020102020204" pitchFamily="34" charset="0"/>
              </a:rPr>
              <a:t>1. </a:t>
            </a:r>
            <a:r>
              <a:rPr lang="tr-TR" sz="2700" b="1" dirty="0">
                <a:latin typeface="Arial Black" panose="020B0A04020102020204" pitchFamily="34" charset="0"/>
              </a:rPr>
              <a:t>Beslenme Dostu Okul Planı hazırlamak için “Sağlıklı Beslenme ve Hareketli Yaşam </a:t>
            </a:r>
            <a:r>
              <a:rPr lang="tr-TR" sz="2700" b="1" dirty="0" smtClean="0">
                <a:latin typeface="Arial Black" panose="020B0A04020102020204" pitchFamily="34" charset="0"/>
              </a:rPr>
              <a:t>Ekibi” bulunmaktadır </a:t>
            </a:r>
            <a:br>
              <a:rPr lang="tr-TR" sz="2700" b="1" dirty="0" smtClean="0">
                <a:latin typeface="Arial Black" panose="020B0A04020102020204" pitchFamily="34" charset="0"/>
              </a:rPr>
            </a:br>
            <a:r>
              <a:rPr lang="tr-TR" sz="2700" b="1" dirty="0" smtClean="0">
                <a:latin typeface="Arial Black" panose="020B0A04020102020204" pitchFamily="34" charset="0"/>
              </a:rPr>
              <a:t>( </a:t>
            </a:r>
            <a:r>
              <a:rPr lang="tr-TR" sz="2700" b="1" dirty="0">
                <a:latin typeface="Arial Black" panose="020B0A04020102020204" pitchFamily="34" charset="0"/>
              </a:rPr>
              <a:t>5 puan )</a:t>
            </a:r>
            <a:endParaRPr lang="tr-TR" sz="2700" dirty="0">
              <a:latin typeface="Arial Black" panose="020B0A04020102020204" pitchFamily="34" charset="0"/>
            </a:endParaRPr>
          </a:p>
        </p:txBody>
      </p:sp>
      <p:sp>
        <p:nvSpPr>
          <p:cNvPr id="3" name="İçerik Yer Tutucusu 2"/>
          <p:cNvSpPr>
            <a:spLocks noGrp="1"/>
          </p:cNvSpPr>
          <p:nvPr>
            <p:ph idx="1"/>
          </p:nvPr>
        </p:nvSpPr>
        <p:spPr>
          <a:xfrm>
            <a:off x="1382485" y="3302150"/>
            <a:ext cx="9479870" cy="2537178"/>
          </a:xfrm>
        </p:spPr>
        <p:txBody>
          <a:bodyPr>
            <a:normAutofit/>
          </a:bodyPr>
          <a:lstStyle/>
          <a:p>
            <a:pPr algn="just"/>
            <a:r>
              <a:rPr lang="tr-TR" sz="2000" dirty="0" smtClean="0">
                <a:solidFill>
                  <a:schemeClr val="tx1"/>
                </a:solidFill>
                <a:latin typeface="Arial" panose="020B0604020202020204" pitchFamily="34" charset="0"/>
                <a:cs typeface="Arial" panose="020B0604020202020204" pitchFamily="34" charset="0"/>
              </a:rPr>
              <a:t>Okula </a:t>
            </a:r>
            <a:r>
              <a:rPr lang="tr-TR" sz="2000" dirty="0">
                <a:solidFill>
                  <a:schemeClr val="tx1"/>
                </a:solidFill>
                <a:latin typeface="Arial" panose="020B0604020202020204" pitchFamily="34" charset="0"/>
                <a:cs typeface="Arial" panose="020B0604020202020204" pitchFamily="34" charset="0"/>
              </a:rPr>
              <a:t>özgü bir Beslenme Dostu Okul Planı hazırlamak için kurulacak Sağlıklı Beslenme </a:t>
            </a:r>
            <a:r>
              <a:rPr lang="tr-TR" sz="2000" dirty="0" smtClean="0">
                <a:solidFill>
                  <a:schemeClr val="tx1"/>
                </a:solidFill>
                <a:latin typeface="Arial" panose="020B0604020202020204" pitchFamily="34" charset="0"/>
                <a:cs typeface="Arial" panose="020B0604020202020204" pitchFamily="34" charset="0"/>
              </a:rPr>
              <a:t>ve Hareketli </a:t>
            </a:r>
            <a:r>
              <a:rPr lang="tr-TR" sz="2000" dirty="0">
                <a:solidFill>
                  <a:schemeClr val="tx1"/>
                </a:solidFill>
                <a:latin typeface="Arial" panose="020B0604020202020204" pitchFamily="34" charset="0"/>
                <a:cs typeface="Arial" panose="020B0604020202020204" pitchFamily="34" charset="0"/>
              </a:rPr>
              <a:t>Yaşam Ekibi;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Müdür</a:t>
            </a:r>
            <a:r>
              <a:rPr lang="tr-TR" sz="2000" dirty="0">
                <a:solidFill>
                  <a:schemeClr val="tx1"/>
                </a:solidFill>
                <a:latin typeface="Arial" panose="020B0604020202020204" pitchFamily="34" charset="0"/>
                <a:cs typeface="Arial" panose="020B0604020202020204" pitchFamily="34" charset="0"/>
              </a:rPr>
              <a:t> veya görevlendirilen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Müdür Yardımcısı</a:t>
            </a:r>
            <a:r>
              <a:rPr lang="tr-TR" sz="2000" b="1" i="1" dirty="0">
                <a:solidFill>
                  <a:schemeClr val="tx1"/>
                </a:solidFill>
                <a:latin typeface="Arial" panose="020B0604020202020204" pitchFamily="34" charset="0"/>
                <a:cs typeface="Arial" panose="020B0604020202020204" pitchFamily="34" charset="0"/>
              </a:rPr>
              <a:t>,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öğretmenler</a:t>
            </a:r>
            <a:r>
              <a:rPr lang="tr-TR" sz="2000" b="1" i="1" dirty="0">
                <a:solidFill>
                  <a:schemeClr val="tx1"/>
                </a:solidFill>
                <a:latin typeface="Arial" panose="020B0604020202020204" pitchFamily="34" charset="0"/>
                <a:cs typeface="Arial" panose="020B0604020202020204" pitchFamily="34" charset="0"/>
              </a:rPr>
              <a:t> </a:t>
            </a:r>
            <a:r>
              <a:rPr lang="tr-TR" sz="2000" dirty="0">
                <a:solidFill>
                  <a:schemeClr val="tx1"/>
                </a:solidFill>
                <a:latin typeface="Arial" panose="020B0604020202020204" pitchFamily="34" charset="0"/>
                <a:cs typeface="Arial" panose="020B0604020202020204" pitchFamily="34" charset="0"/>
              </a:rPr>
              <a:t>(varsa </a:t>
            </a:r>
            <a:r>
              <a:rPr lang="tr-TR" sz="2000" dirty="0" smtClean="0">
                <a:solidFill>
                  <a:schemeClr val="tx1"/>
                </a:solidFill>
                <a:latin typeface="Arial" panose="020B0604020202020204" pitchFamily="34" charset="0"/>
                <a:cs typeface="Arial" panose="020B0604020202020204" pitchFamily="34" charset="0"/>
              </a:rPr>
              <a:t>branş öğretmenleri</a:t>
            </a:r>
            <a:r>
              <a:rPr lang="tr-TR" sz="2000" dirty="0">
                <a:solidFill>
                  <a:schemeClr val="tx1"/>
                </a:solidFill>
                <a:latin typeface="Arial" panose="020B0604020202020204" pitchFamily="34" charset="0"/>
                <a:cs typeface="Arial" panose="020B0604020202020204" pitchFamily="34" charset="0"/>
              </a:rPr>
              <a:t>),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öğrenci temsilcileri</a:t>
            </a:r>
            <a:r>
              <a:rPr lang="tr-TR" sz="2000" dirty="0">
                <a:solidFill>
                  <a:schemeClr val="tx1"/>
                </a:solidFill>
                <a:latin typeface="Arial" panose="020B0604020202020204" pitchFamily="34" charset="0"/>
                <a:cs typeface="Arial" panose="020B0604020202020204" pitchFamily="34" charset="0"/>
              </a:rPr>
              <a:t>,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veliler,</a:t>
            </a:r>
            <a:r>
              <a:rPr lang="tr-TR" sz="2000" dirty="0">
                <a:solidFill>
                  <a:schemeClr val="tx1"/>
                </a:solidFill>
                <a:latin typeface="Arial" panose="020B0604020202020204" pitchFamily="34" charset="0"/>
                <a:cs typeface="Arial" panose="020B0604020202020204" pitchFamily="34" charset="0"/>
              </a:rPr>
              <a:t>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okul çalışanı</a:t>
            </a:r>
            <a:r>
              <a:rPr lang="tr-TR" sz="2000" dirty="0">
                <a:solidFill>
                  <a:schemeClr val="tx1"/>
                </a:solidFill>
                <a:latin typeface="Arial" panose="020B0604020202020204" pitchFamily="34" charset="0"/>
                <a:cs typeface="Arial" panose="020B0604020202020204" pitchFamily="34" charset="0"/>
              </a:rPr>
              <a:t> (memur, hizmetli gibi), </a:t>
            </a:r>
            <a:r>
              <a:rPr lang="tr-TR" sz="2000" b="1" i="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yemekhane çalışanı </a:t>
            </a:r>
            <a:r>
              <a:rPr lang="tr-TR" sz="2000" dirty="0">
                <a:solidFill>
                  <a:schemeClr val="tx1"/>
                </a:solidFill>
                <a:latin typeface="Arial" panose="020B0604020202020204" pitchFamily="34" charset="0"/>
                <a:cs typeface="Arial" panose="020B0604020202020204" pitchFamily="34" charset="0"/>
              </a:rPr>
              <a:t>(varsa) ve </a:t>
            </a:r>
            <a:r>
              <a:rPr lang="tr-TR" sz="2000" b="1" i="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kantin çalışanı</a:t>
            </a:r>
            <a:r>
              <a:rPr lang="tr-TR" sz="2000" dirty="0">
                <a:solidFill>
                  <a:schemeClr val="tx1"/>
                </a:solidFill>
                <a:latin typeface="Arial" panose="020B0604020202020204" pitchFamily="34" charset="0"/>
                <a:cs typeface="Arial" panose="020B0604020202020204" pitchFamily="34" charset="0"/>
              </a:rPr>
              <a:t>ndan (varsa) oluşmalıdır</a:t>
            </a:r>
            <a:r>
              <a:rPr lang="tr-TR" sz="2000" dirty="0" smtClean="0">
                <a:solidFill>
                  <a:schemeClr val="tx1"/>
                </a:solidFill>
                <a:latin typeface="Arial" panose="020B0604020202020204" pitchFamily="34" charset="0"/>
                <a:cs typeface="Arial" panose="020B0604020202020204" pitchFamily="34" charset="0"/>
              </a:rPr>
              <a:t>.</a:t>
            </a:r>
          </a:p>
          <a:p>
            <a:pPr algn="just"/>
            <a:endParaRPr lang="tr-TR" sz="2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458035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60715" y="848127"/>
            <a:ext cx="10123715" cy="1280890"/>
          </a:xfrm>
        </p:spPr>
        <p:txBody>
          <a:bodyPr>
            <a:normAutofit/>
          </a:bodyPr>
          <a:lstStyle/>
          <a:p>
            <a:r>
              <a:rPr lang="tr-TR" sz="2400" b="1" dirty="0">
                <a:solidFill>
                  <a:schemeClr val="tx1"/>
                </a:solidFill>
                <a:latin typeface="Arial Black" panose="020B0A04020102020204" pitchFamily="34" charset="0"/>
              </a:rPr>
              <a:t>2. Beslenme Dostu Okul Planı hazırlanmış ve planda amaç, hedefler ve </a:t>
            </a:r>
            <a:r>
              <a:rPr lang="tr-TR" sz="2400" b="1" dirty="0" smtClean="0">
                <a:solidFill>
                  <a:schemeClr val="tx1"/>
                </a:solidFill>
                <a:latin typeface="Arial Black" panose="020B0A04020102020204" pitchFamily="34" charset="0"/>
              </a:rPr>
              <a:t>etkinlikler belirlenmiştir </a:t>
            </a:r>
            <a:r>
              <a:rPr lang="tr-TR" sz="2400" b="1" dirty="0">
                <a:solidFill>
                  <a:schemeClr val="tx1"/>
                </a:solidFill>
                <a:latin typeface="Arial Black" panose="020B0A04020102020204" pitchFamily="34" charset="0"/>
              </a:rPr>
              <a:t>( 5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870859" y="2805076"/>
            <a:ext cx="10613571" cy="2135892"/>
          </a:xfrm>
        </p:spPr>
        <p:txBody>
          <a:bodyPr>
            <a:noAutofit/>
          </a:bodyPr>
          <a:lstStyle/>
          <a:p>
            <a:pPr algn="just"/>
            <a:r>
              <a:rPr lang="tr-TR" sz="2400" dirty="0">
                <a:solidFill>
                  <a:schemeClr val="tx1"/>
                </a:solidFill>
                <a:latin typeface="Arial" panose="020B0604020202020204" pitchFamily="34" charset="0"/>
                <a:cs typeface="Arial" panose="020B0604020202020204" pitchFamily="34" charset="0"/>
              </a:rPr>
              <a:t>Okulun, üç yıllık, okula özgü yazılı bir "Beslenme Dostu Okul Planı" bulunmalıdır. </a:t>
            </a:r>
            <a:r>
              <a:rPr lang="tr-TR" sz="2400" dirty="0" smtClean="0">
                <a:solidFill>
                  <a:schemeClr val="tx1"/>
                </a:solidFill>
                <a:latin typeface="Arial" panose="020B0604020202020204" pitchFamily="34" charset="0"/>
                <a:cs typeface="Arial" panose="020B0604020202020204" pitchFamily="34" charset="0"/>
              </a:rPr>
              <a:t>Plan oluşturulurken </a:t>
            </a:r>
            <a:r>
              <a:rPr lang="tr-TR" sz="2400" dirty="0">
                <a:solidFill>
                  <a:schemeClr val="tx1"/>
                </a:solidFill>
                <a:latin typeface="Arial" panose="020B0604020202020204" pitchFamily="34" charset="0"/>
                <a:cs typeface="Arial" panose="020B0604020202020204" pitchFamily="34" charset="0"/>
              </a:rPr>
              <a:t>Beslenme Dostu Okul Planı </a:t>
            </a:r>
            <a:r>
              <a:rPr lang="tr-TR" sz="2400" dirty="0" smtClean="0">
                <a:solidFill>
                  <a:schemeClr val="tx1"/>
                </a:solidFill>
                <a:latin typeface="Arial" panose="020B0604020202020204" pitchFamily="34" charset="0"/>
                <a:cs typeface="Arial" panose="020B0604020202020204" pitchFamily="34" charset="0"/>
              </a:rPr>
              <a:t>Formu ’</a:t>
            </a:r>
            <a:r>
              <a:rPr lang="tr-TR" sz="2400" dirty="0" err="1" smtClean="0">
                <a:solidFill>
                  <a:schemeClr val="tx1"/>
                </a:solidFill>
                <a:latin typeface="Arial" panose="020B0604020202020204" pitchFamily="34" charset="0"/>
                <a:cs typeface="Arial" panose="020B0604020202020204" pitchFamily="34" charset="0"/>
              </a:rPr>
              <a:t>ndan</a:t>
            </a:r>
            <a:r>
              <a:rPr lang="tr-TR" sz="2400" dirty="0" smtClean="0">
                <a:solidFill>
                  <a:schemeClr val="tx1"/>
                </a:solidFill>
                <a:latin typeface="Arial" panose="020B0604020202020204" pitchFamily="34" charset="0"/>
                <a:cs typeface="Arial" panose="020B0604020202020204" pitchFamily="34" charset="0"/>
              </a:rPr>
              <a:t> yararlanılabilir.</a:t>
            </a:r>
            <a:endParaRPr lang="tr-TR"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399144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400" b="1" dirty="0">
                <a:solidFill>
                  <a:schemeClr val="tx1"/>
                </a:solidFill>
                <a:latin typeface="Arial Black" panose="020B0A04020102020204" pitchFamily="34" charset="0"/>
              </a:rPr>
              <a:t>3. Etkinliklerin izleme/değerlendirmesi yapılmaktadır </a:t>
            </a:r>
            <a:r>
              <a:rPr lang="tr-TR" sz="2400" b="1" dirty="0" smtClean="0">
                <a:solidFill>
                  <a:schemeClr val="tx1"/>
                </a:solidFill>
                <a:latin typeface="Arial Black" panose="020B0A04020102020204" pitchFamily="34" charset="0"/>
              </a:rPr>
              <a:t/>
            </a:r>
            <a:br>
              <a:rPr lang="tr-TR" sz="2400" b="1" dirty="0" smtClean="0">
                <a:solidFill>
                  <a:schemeClr val="tx1"/>
                </a:solidFill>
                <a:latin typeface="Arial Black" panose="020B0A04020102020204" pitchFamily="34" charset="0"/>
              </a:rPr>
            </a:br>
            <a:r>
              <a:rPr lang="tr-TR" sz="2400" b="1" dirty="0" smtClean="0">
                <a:solidFill>
                  <a:schemeClr val="tx1"/>
                </a:solidFill>
                <a:latin typeface="Arial Black" panose="020B0A04020102020204" pitchFamily="34" charset="0"/>
              </a:rPr>
              <a:t>( </a:t>
            </a:r>
            <a:r>
              <a:rPr lang="tr-TR" sz="2400" b="1" dirty="0">
                <a:solidFill>
                  <a:schemeClr val="tx1"/>
                </a:solidFill>
                <a:latin typeface="Arial Black" panose="020B0A04020102020204" pitchFamily="34" charset="0"/>
              </a:rPr>
              <a:t>5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085706" y="2661843"/>
            <a:ext cx="9951261" cy="2439546"/>
          </a:xfrm>
        </p:spPr>
        <p:txBody>
          <a:bodyPr>
            <a:normAutofit/>
          </a:bodyPr>
          <a:lstStyle/>
          <a:p>
            <a:pPr algn="just"/>
            <a:r>
              <a:rPr lang="tr-TR" sz="2400" dirty="0">
                <a:solidFill>
                  <a:schemeClr val="tx1"/>
                </a:solidFill>
                <a:latin typeface="Arial" panose="020B0604020202020204" pitchFamily="34" charset="0"/>
                <a:cs typeface="Arial" panose="020B0604020202020204" pitchFamily="34" charset="0"/>
              </a:rPr>
              <a:t>Etkinliklerin uygulanıp uygulanmadığı ve sonuç değerlendirmesi yapılmalıdır. Hedef ile </a:t>
            </a:r>
            <a:r>
              <a:rPr lang="tr-TR" sz="2400" dirty="0" smtClean="0">
                <a:solidFill>
                  <a:schemeClr val="tx1"/>
                </a:solidFill>
                <a:latin typeface="Arial" panose="020B0604020202020204" pitchFamily="34" charset="0"/>
                <a:cs typeface="Arial" panose="020B0604020202020204" pitchFamily="34" charset="0"/>
              </a:rPr>
              <a:t>ilgili sürece </a:t>
            </a:r>
            <a:r>
              <a:rPr lang="tr-TR" sz="2400" dirty="0">
                <a:solidFill>
                  <a:schemeClr val="tx1"/>
                </a:solidFill>
                <a:latin typeface="Arial" panose="020B0604020202020204" pitchFamily="34" charset="0"/>
                <a:cs typeface="Arial" panose="020B0604020202020204" pitchFamily="34" charset="0"/>
              </a:rPr>
              <a:t>dair izleme ve değerlendirmeler belirtilmelidir. </a:t>
            </a:r>
            <a:r>
              <a:rPr lang="tr-TR" sz="2400" i="1" dirty="0">
                <a:solidFill>
                  <a:schemeClr val="tx1"/>
                </a:solidFill>
                <a:latin typeface="Arial" panose="020B0604020202020204" pitchFamily="34" charset="0"/>
                <a:cs typeface="Arial" panose="020B0604020202020204" pitchFamily="34" charset="0"/>
              </a:rPr>
              <a:t>Örneğin; piknik 80 öğrenci, 25 </a:t>
            </a:r>
            <a:r>
              <a:rPr lang="tr-TR" sz="2400" i="1" dirty="0" smtClean="0">
                <a:solidFill>
                  <a:schemeClr val="tx1"/>
                </a:solidFill>
                <a:latin typeface="Arial" panose="020B0604020202020204" pitchFamily="34" charset="0"/>
                <a:cs typeface="Arial" panose="020B0604020202020204" pitchFamily="34" charset="0"/>
              </a:rPr>
              <a:t>okul çalışanı </a:t>
            </a:r>
            <a:r>
              <a:rPr lang="tr-TR" sz="2400" i="1" dirty="0">
                <a:solidFill>
                  <a:schemeClr val="tx1"/>
                </a:solidFill>
                <a:latin typeface="Arial" panose="020B0604020202020204" pitchFamily="34" charset="0"/>
                <a:cs typeface="Arial" panose="020B0604020202020204" pitchFamily="34" charset="0"/>
              </a:rPr>
              <a:t>ve 140 velinin katılımı ile gerçekleştirildi, sağlıklı yiyecek ve içecekler getirme </a:t>
            </a:r>
            <a:r>
              <a:rPr lang="tr-TR" sz="2400" i="1" dirty="0" smtClean="0">
                <a:solidFill>
                  <a:schemeClr val="tx1"/>
                </a:solidFill>
                <a:latin typeface="Arial" panose="020B0604020202020204" pitchFamily="34" charset="0"/>
                <a:cs typeface="Arial" panose="020B0604020202020204" pitchFamily="34" charset="0"/>
              </a:rPr>
              <a:t>koşulu yerine </a:t>
            </a:r>
            <a:r>
              <a:rPr lang="tr-TR" sz="2400" i="1" dirty="0">
                <a:solidFill>
                  <a:schemeClr val="tx1"/>
                </a:solidFill>
                <a:latin typeface="Arial" panose="020B0604020202020204" pitchFamily="34" charset="0"/>
                <a:cs typeface="Arial" panose="020B0604020202020204" pitchFamily="34" charset="0"/>
              </a:rPr>
              <a:t>getirildi, görevlendirilen kişiler görevlerini yerine getirdi vb.</a:t>
            </a:r>
            <a:endParaRPr lang="tr-TR"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71333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85924" y="865868"/>
            <a:ext cx="10003971" cy="1692275"/>
          </a:xfrm>
        </p:spPr>
        <p:txBody>
          <a:bodyPr>
            <a:normAutofit/>
          </a:bodyPr>
          <a:lstStyle/>
          <a:p>
            <a:r>
              <a:rPr lang="tr-TR" sz="2400" b="1" dirty="0">
                <a:solidFill>
                  <a:schemeClr val="tx1"/>
                </a:solidFill>
                <a:latin typeface="Arial Black" panose="020B0A04020102020204" pitchFamily="34" charset="0"/>
              </a:rPr>
              <a:t>4. Beslenme Dostu Okul Planı'nın benimsenmesi ve yaygınlaştırılması konusunda </a:t>
            </a:r>
            <a:r>
              <a:rPr lang="tr-TR" sz="2400" b="1" dirty="0" smtClean="0">
                <a:solidFill>
                  <a:schemeClr val="tx1"/>
                </a:solidFill>
                <a:latin typeface="Arial Black" panose="020B0A04020102020204" pitchFamily="34" charset="0"/>
              </a:rPr>
              <a:t>çalışmalar yapılmaktadır </a:t>
            </a:r>
            <a:br>
              <a:rPr lang="tr-TR" sz="2400" b="1" dirty="0" smtClean="0">
                <a:solidFill>
                  <a:schemeClr val="tx1"/>
                </a:solidFill>
                <a:latin typeface="Arial Black" panose="020B0A04020102020204" pitchFamily="34" charset="0"/>
              </a:rPr>
            </a:br>
            <a:r>
              <a:rPr lang="tr-TR" sz="2400" b="1" dirty="0" smtClean="0">
                <a:solidFill>
                  <a:schemeClr val="tx1"/>
                </a:solidFill>
                <a:latin typeface="Arial Black" panose="020B0A04020102020204" pitchFamily="34" charset="0"/>
              </a:rPr>
              <a:t>( </a:t>
            </a:r>
            <a:r>
              <a:rPr lang="tr-TR" sz="2400" b="1" dirty="0">
                <a:solidFill>
                  <a:schemeClr val="tx1"/>
                </a:solidFill>
                <a:latin typeface="Arial Black" panose="020B0A04020102020204" pitchFamily="34" charset="0"/>
              </a:rPr>
              <a:t>5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897551" y="3039406"/>
            <a:ext cx="8980715" cy="1338944"/>
          </a:xfrm>
        </p:spPr>
        <p:txBody>
          <a:bodyPr>
            <a:normAutofit/>
          </a:bodyPr>
          <a:lstStyle/>
          <a:p>
            <a:pPr marL="0" indent="0" algn="just">
              <a:buNone/>
            </a:pPr>
            <a:r>
              <a:rPr lang="tr-TR" sz="2400" dirty="0">
                <a:solidFill>
                  <a:schemeClr val="tx1"/>
                </a:solidFill>
                <a:latin typeface="Arial" panose="020B0604020202020204" pitchFamily="34" charset="0"/>
                <a:cs typeface="Arial" panose="020B0604020202020204" pitchFamily="34" charset="0"/>
              </a:rPr>
              <a:t>Bunun için yılda en az bir kere ailelerin, okul çalışanlarının ve ilgili paydaşların </a:t>
            </a:r>
            <a:r>
              <a:rPr lang="tr-TR" sz="2400" dirty="0" smtClean="0">
                <a:solidFill>
                  <a:schemeClr val="tx1"/>
                </a:solidFill>
                <a:latin typeface="Arial" panose="020B0604020202020204" pitchFamily="34" charset="0"/>
                <a:cs typeface="Arial" panose="020B0604020202020204" pitchFamily="34" charset="0"/>
              </a:rPr>
              <a:t>katılımı sağlanarak </a:t>
            </a:r>
            <a:r>
              <a:rPr lang="tr-TR" sz="2400" dirty="0">
                <a:solidFill>
                  <a:schemeClr val="tx1"/>
                </a:solidFill>
                <a:latin typeface="Arial" panose="020B0604020202020204" pitchFamily="34" charset="0"/>
                <a:cs typeface="Arial" panose="020B0604020202020204" pitchFamily="34" charset="0"/>
              </a:rPr>
              <a:t>beslenme dostu okul kavramının işlendiği aktivite düzenlenmelidir.</a:t>
            </a:r>
          </a:p>
        </p:txBody>
      </p:sp>
    </p:spTree>
    <p:extLst>
      <p:ext uri="{BB962C8B-B14F-4D97-AF65-F5344CB8AC3E}">
        <p14:creationId xmlns:p14="http://schemas.microsoft.com/office/powerpoint/2010/main" val="32977251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11182" y="582840"/>
            <a:ext cx="10287000" cy="1844675"/>
          </a:xfrm>
        </p:spPr>
        <p:txBody>
          <a:bodyPr>
            <a:normAutofit/>
          </a:bodyPr>
          <a:lstStyle/>
          <a:p>
            <a:r>
              <a:rPr lang="tr-TR" sz="2400" b="1" dirty="0">
                <a:solidFill>
                  <a:schemeClr val="tx1"/>
                </a:solidFill>
                <a:latin typeface="Arial Black" panose="020B0A04020102020204" pitchFamily="34" charset="0"/>
              </a:rPr>
              <a:t>5. Okul çağı çocuklarının gereksinimlerine ve kültürel yapıya uygun bir beslenme eğitimi</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öğretim programları doğrultusunda etkin bir şekilde verilmektedir ( 5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082841" y="2669865"/>
            <a:ext cx="10210799" cy="1894114"/>
          </a:xfrm>
        </p:spPr>
        <p:txBody>
          <a:bodyPr>
            <a:noAutofit/>
          </a:bodyPr>
          <a:lstStyle/>
          <a:p>
            <a:pPr algn="just"/>
            <a:r>
              <a:rPr lang="tr-TR" sz="2000" dirty="0" smtClean="0">
                <a:solidFill>
                  <a:schemeClr val="tx1"/>
                </a:solidFill>
                <a:latin typeface="Arial" panose="020B0604020202020204" pitchFamily="34" charset="0"/>
                <a:cs typeface="Arial" panose="020B0604020202020204" pitchFamily="34" charset="0"/>
              </a:rPr>
              <a:t>Çocuklara beslenme eğitimi verilmelidir</a:t>
            </a:r>
            <a:r>
              <a:rPr lang="tr-TR" sz="2000" dirty="0">
                <a:solidFill>
                  <a:schemeClr val="tx1"/>
                </a:solidFill>
                <a:latin typeface="Arial" panose="020B0604020202020204" pitchFamily="34" charset="0"/>
                <a:cs typeface="Arial" panose="020B0604020202020204" pitchFamily="34" charset="0"/>
              </a:rPr>
              <a:t>. Beslenme eğitimi; öğrencilerin yaş </a:t>
            </a:r>
            <a:r>
              <a:rPr lang="tr-TR" sz="2000" dirty="0" smtClean="0">
                <a:solidFill>
                  <a:schemeClr val="tx1"/>
                </a:solidFill>
                <a:latin typeface="Arial" panose="020B0604020202020204" pitchFamily="34" charset="0"/>
                <a:cs typeface="Arial" panose="020B0604020202020204" pitchFamily="34" charset="0"/>
              </a:rPr>
              <a:t>ve algılama </a:t>
            </a:r>
            <a:r>
              <a:rPr lang="tr-TR" sz="2000" dirty="0">
                <a:solidFill>
                  <a:schemeClr val="tx1"/>
                </a:solidFill>
                <a:latin typeface="Arial" panose="020B0604020202020204" pitchFamily="34" charset="0"/>
                <a:cs typeface="Arial" panose="020B0604020202020204" pitchFamily="34" charset="0"/>
              </a:rPr>
              <a:t>düzeylerine, bölgenin kültürel beslenme alışkanlıklarına ve öncelikli sağlık </a:t>
            </a:r>
            <a:r>
              <a:rPr lang="tr-TR" sz="2000" dirty="0" smtClean="0">
                <a:solidFill>
                  <a:schemeClr val="tx1"/>
                </a:solidFill>
                <a:latin typeface="Arial" panose="020B0604020202020204" pitchFamily="34" charset="0"/>
                <a:cs typeface="Arial" panose="020B0604020202020204" pitchFamily="34" charset="0"/>
              </a:rPr>
              <a:t>sorunlarına (şişmanlık</a:t>
            </a:r>
            <a:r>
              <a:rPr lang="tr-TR" sz="2000" dirty="0">
                <a:solidFill>
                  <a:schemeClr val="tx1"/>
                </a:solidFill>
                <a:latin typeface="Arial" panose="020B0604020202020204" pitchFamily="34" charset="0"/>
                <a:cs typeface="Arial" panose="020B0604020202020204" pitchFamily="34" charset="0"/>
              </a:rPr>
              <a:t>, </a:t>
            </a:r>
            <a:r>
              <a:rPr lang="tr-TR" sz="2000" dirty="0" smtClean="0">
                <a:solidFill>
                  <a:schemeClr val="tx1"/>
                </a:solidFill>
                <a:latin typeface="Arial" panose="020B0604020202020204" pitchFamily="34" charset="0"/>
                <a:cs typeface="Arial" panose="020B0604020202020204" pitchFamily="34" charset="0"/>
              </a:rPr>
              <a:t>vitamin - </a:t>
            </a:r>
            <a:r>
              <a:rPr lang="tr-TR" sz="2000" dirty="0">
                <a:solidFill>
                  <a:schemeClr val="tx1"/>
                </a:solidFill>
                <a:latin typeface="Arial" panose="020B0604020202020204" pitchFamily="34" charset="0"/>
                <a:cs typeface="Arial" panose="020B0604020202020204" pitchFamily="34" charset="0"/>
              </a:rPr>
              <a:t>mineral yetersizlikleri, </a:t>
            </a:r>
            <a:r>
              <a:rPr lang="tr-TR" sz="2000" dirty="0" err="1">
                <a:solidFill>
                  <a:schemeClr val="tx1"/>
                </a:solidFill>
                <a:latin typeface="Arial" panose="020B0604020202020204" pitchFamily="34" charset="0"/>
                <a:cs typeface="Arial" panose="020B0604020202020204" pitchFamily="34" charset="0"/>
              </a:rPr>
              <a:t>malnütrisyon</a:t>
            </a:r>
            <a:r>
              <a:rPr lang="tr-TR" sz="2000" dirty="0">
                <a:solidFill>
                  <a:schemeClr val="tx1"/>
                </a:solidFill>
                <a:latin typeface="Arial" panose="020B0604020202020204" pitchFamily="34" charset="0"/>
                <a:cs typeface="Arial" panose="020B0604020202020204" pitchFamily="34" charset="0"/>
              </a:rPr>
              <a:t>, guatr, diş çürükleri, anemi vb.) </a:t>
            </a:r>
            <a:r>
              <a:rPr lang="tr-TR" sz="2000" dirty="0" smtClean="0">
                <a:solidFill>
                  <a:schemeClr val="tx1"/>
                </a:solidFill>
                <a:latin typeface="Arial" panose="020B0604020202020204" pitchFamily="34" charset="0"/>
                <a:cs typeface="Arial" panose="020B0604020202020204" pitchFamily="34" charset="0"/>
              </a:rPr>
              <a:t>göre etkin </a:t>
            </a:r>
            <a:r>
              <a:rPr lang="tr-TR" sz="2000" dirty="0">
                <a:solidFill>
                  <a:schemeClr val="tx1"/>
                </a:solidFill>
                <a:latin typeface="Arial" panose="020B0604020202020204" pitchFamily="34" charset="0"/>
                <a:cs typeface="Arial" panose="020B0604020202020204" pitchFamily="34" charset="0"/>
              </a:rPr>
              <a:t>şekilde </a:t>
            </a:r>
            <a:r>
              <a:rPr lang="tr-TR" sz="2000" dirty="0" smtClean="0">
                <a:solidFill>
                  <a:schemeClr val="tx1"/>
                </a:solidFill>
                <a:latin typeface="Arial" panose="020B0604020202020204" pitchFamily="34" charset="0"/>
                <a:cs typeface="Arial" panose="020B0604020202020204" pitchFamily="34" charset="0"/>
              </a:rPr>
              <a:t>işlenmelidir. </a:t>
            </a:r>
          </a:p>
        </p:txBody>
      </p:sp>
      <p:pic>
        <p:nvPicPr>
          <p:cNvPr id="13314" name="Picture 2" descr="school FOOD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59890" y="3791786"/>
            <a:ext cx="3333750"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56212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01486" y="944952"/>
            <a:ext cx="10297885" cy="1280890"/>
          </a:xfrm>
        </p:spPr>
        <p:txBody>
          <a:bodyPr>
            <a:noAutofit/>
          </a:bodyPr>
          <a:lstStyle/>
          <a:p>
            <a:r>
              <a:rPr lang="tr-TR" sz="2400" b="1" dirty="0" smtClean="0">
                <a:solidFill>
                  <a:schemeClr val="tx1"/>
                </a:solidFill>
                <a:latin typeface="Arial Black" panose="020B0A04020102020204" pitchFamily="34" charset="0"/>
              </a:rPr>
              <a:t>6. Beden </a:t>
            </a:r>
            <a:r>
              <a:rPr lang="tr-TR" sz="2400" b="1" dirty="0">
                <a:solidFill>
                  <a:schemeClr val="tx1"/>
                </a:solidFill>
                <a:latin typeface="Arial Black" panose="020B0A04020102020204" pitchFamily="34" charset="0"/>
              </a:rPr>
              <a:t>eğitimi öğretim programı doğrultusunda; yaş, cinsiyet ve kültürel açıdan uygun</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fiziksel aktivite eğitimi etkin şekilde verilmektedir </a:t>
            </a:r>
            <a:r>
              <a:rPr lang="tr-TR" sz="2400" b="1" dirty="0" smtClean="0">
                <a:solidFill>
                  <a:schemeClr val="tx1"/>
                </a:solidFill>
                <a:latin typeface="Arial Black" panose="020B0A04020102020204" pitchFamily="34" charset="0"/>
              </a:rPr>
              <a:t>   </a:t>
            </a:r>
            <a:br>
              <a:rPr lang="tr-TR" sz="2400" b="1" dirty="0" smtClean="0">
                <a:solidFill>
                  <a:schemeClr val="tx1"/>
                </a:solidFill>
                <a:latin typeface="Arial Black" panose="020B0A04020102020204" pitchFamily="34" charset="0"/>
              </a:rPr>
            </a:br>
            <a:r>
              <a:rPr lang="tr-TR" sz="2400" b="1" dirty="0" smtClean="0">
                <a:solidFill>
                  <a:schemeClr val="tx1"/>
                </a:solidFill>
                <a:latin typeface="Arial Black" panose="020B0A04020102020204" pitchFamily="34" charset="0"/>
              </a:rPr>
              <a:t>( </a:t>
            </a:r>
            <a:r>
              <a:rPr lang="tr-TR" sz="2400" b="1" dirty="0">
                <a:solidFill>
                  <a:schemeClr val="tx1"/>
                </a:solidFill>
                <a:latin typeface="Arial Black" panose="020B0A04020102020204" pitchFamily="34" charset="0"/>
              </a:rPr>
              <a:t>5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001486" y="2800735"/>
            <a:ext cx="8495440" cy="2653578"/>
          </a:xfrm>
        </p:spPr>
        <p:txBody>
          <a:bodyPr>
            <a:noAutofit/>
          </a:bodyPr>
          <a:lstStyle/>
          <a:p>
            <a:pPr algn="just"/>
            <a:r>
              <a:rPr lang="tr-TR" sz="2000" dirty="0" smtClean="0">
                <a:solidFill>
                  <a:schemeClr val="tx1"/>
                </a:solidFill>
                <a:latin typeface="Arial" panose="020B0604020202020204" pitchFamily="34" charset="0"/>
                <a:cs typeface="Arial" panose="020B0604020202020204" pitchFamily="34" charset="0"/>
              </a:rPr>
              <a:t>Okul kendi içinde </a:t>
            </a:r>
            <a:r>
              <a:rPr lang="tr-TR" sz="2000" dirty="0">
                <a:solidFill>
                  <a:schemeClr val="tx1"/>
                </a:solidFill>
                <a:latin typeface="Arial" panose="020B0604020202020204" pitchFamily="34" charset="0"/>
                <a:cs typeface="Arial" panose="020B0604020202020204" pitchFamily="34" charset="0"/>
              </a:rPr>
              <a:t>yaşlara göre farklı spor dallarında yarışmalar düzenleyebilir; okullar arası spor </a:t>
            </a:r>
            <a:r>
              <a:rPr lang="tr-TR" sz="2000" dirty="0" smtClean="0">
                <a:solidFill>
                  <a:schemeClr val="tx1"/>
                </a:solidFill>
                <a:latin typeface="Arial" panose="020B0604020202020204" pitchFamily="34" charset="0"/>
                <a:cs typeface="Arial" panose="020B0604020202020204" pitchFamily="34" charset="0"/>
              </a:rPr>
              <a:t>yarışmaları düzenlenebilir;, </a:t>
            </a:r>
            <a:r>
              <a:rPr lang="tr-TR" sz="2000" dirty="0">
                <a:solidFill>
                  <a:schemeClr val="tx1"/>
                </a:solidFill>
                <a:latin typeface="Arial" panose="020B0604020202020204" pitchFamily="34" charset="0"/>
                <a:cs typeface="Arial" panose="020B0604020202020204" pitchFamily="34" charset="0"/>
              </a:rPr>
              <a:t>birlikte fiziksel </a:t>
            </a:r>
            <a:r>
              <a:rPr lang="tr-TR" sz="2000" dirty="0" smtClean="0">
                <a:solidFill>
                  <a:schemeClr val="tx1"/>
                </a:solidFill>
                <a:latin typeface="Arial" panose="020B0604020202020204" pitchFamily="34" charset="0"/>
                <a:cs typeface="Arial" panose="020B0604020202020204" pitchFamily="34" charset="0"/>
              </a:rPr>
              <a:t>aktivite yapmak</a:t>
            </a:r>
            <a:r>
              <a:rPr lang="tr-TR" sz="2000" dirty="0">
                <a:solidFill>
                  <a:schemeClr val="tx1"/>
                </a:solidFill>
                <a:latin typeface="Arial" panose="020B0604020202020204" pitchFamily="34" charset="0"/>
                <a:cs typeface="Arial" panose="020B0604020202020204" pitchFamily="34" charset="0"/>
              </a:rPr>
              <a:t>, </a:t>
            </a:r>
            <a:r>
              <a:rPr lang="tr-TR" sz="2000" dirty="0" smtClean="0">
                <a:solidFill>
                  <a:schemeClr val="tx1"/>
                </a:solidFill>
                <a:latin typeface="Arial" panose="020B0604020202020204" pitchFamily="34" charset="0"/>
                <a:cs typeface="Arial" panose="020B0604020202020204" pitchFamily="34" charset="0"/>
              </a:rPr>
              <a:t>okulun </a:t>
            </a:r>
            <a:r>
              <a:rPr lang="tr-TR" sz="2000" dirty="0">
                <a:solidFill>
                  <a:schemeClr val="tx1"/>
                </a:solidFill>
                <a:latin typeface="Arial" panose="020B0604020202020204" pitchFamily="34" charset="0"/>
                <a:cs typeface="Arial" panose="020B0604020202020204" pitchFamily="34" charset="0"/>
              </a:rPr>
              <a:t>bahçesi varsa bahçe </a:t>
            </a:r>
            <a:r>
              <a:rPr lang="tr-TR" sz="2000" dirty="0" smtClean="0">
                <a:solidFill>
                  <a:schemeClr val="tx1"/>
                </a:solidFill>
                <a:latin typeface="Arial" panose="020B0604020202020204" pitchFamily="34" charset="0"/>
                <a:cs typeface="Arial" panose="020B0604020202020204" pitchFamily="34" charset="0"/>
              </a:rPr>
              <a:t>işleri uygulamaları </a:t>
            </a:r>
            <a:r>
              <a:rPr lang="tr-TR" sz="2000" dirty="0">
                <a:solidFill>
                  <a:schemeClr val="tx1"/>
                </a:solidFill>
                <a:latin typeface="Arial" panose="020B0604020202020204" pitchFamily="34" charset="0"/>
                <a:cs typeface="Arial" panose="020B0604020202020204" pitchFamily="34" charset="0"/>
              </a:rPr>
              <a:t>yapılabilir; doğa gezileri </a:t>
            </a:r>
            <a:r>
              <a:rPr lang="tr-TR" sz="2000" dirty="0" smtClean="0">
                <a:solidFill>
                  <a:schemeClr val="tx1"/>
                </a:solidFill>
                <a:latin typeface="Arial" panose="020B0604020202020204" pitchFamily="34" charset="0"/>
                <a:cs typeface="Arial" panose="020B0604020202020204" pitchFamily="34" charset="0"/>
              </a:rPr>
              <a:t>düzenlenebilir… </a:t>
            </a:r>
          </a:p>
          <a:p>
            <a:pPr algn="just"/>
            <a:r>
              <a:rPr lang="tr-TR" sz="2000" dirty="0" smtClean="0">
                <a:solidFill>
                  <a:schemeClr val="tx1"/>
                </a:solidFill>
                <a:latin typeface="Arial" panose="020B0604020202020204" pitchFamily="34" charset="0"/>
                <a:cs typeface="Arial" panose="020B0604020202020204" pitchFamily="34" charset="0"/>
              </a:rPr>
              <a:t>Daha </a:t>
            </a:r>
            <a:r>
              <a:rPr lang="tr-TR" sz="2000" dirty="0">
                <a:solidFill>
                  <a:schemeClr val="tx1"/>
                </a:solidFill>
                <a:latin typeface="Arial" panose="020B0604020202020204" pitchFamily="34" charset="0"/>
                <a:cs typeface="Arial" panose="020B0604020202020204" pitchFamily="34" charset="0"/>
              </a:rPr>
              <a:t>ayrıntılı fiziksel aktivite önerileri için T.C. Sağlık Bakanlığı tarafından hazırlanan </a:t>
            </a:r>
            <a:r>
              <a:rPr lang="tr-TR" sz="2000" dirty="0" smtClean="0">
                <a:solidFill>
                  <a:schemeClr val="tx1"/>
                </a:solidFill>
                <a:latin typeface="Arial" panose="020B0604020202020204" pitchFamily="34" charset="0"/>
                <a:cs typeface="Arial" panose="020B0604020202020204" pitchFamily="34" charset="0"/>
              </a:rPr>
              <a:t>ve www.fizikselaktivite.gov.tr</a:t>
            </a:r>
            <a:r>
              <a:rPr lang="tr-TR" sz="2000" dirty="0">
                <a:solidFill>
                  <a:schemeClr val="tx1"/>
                </a:solidFill>
                <a:latin typeface="Arial" panose="020B0604020202020204" pitchFamily="34" charset="0"/>
                <a:cs typeface="Arial" panose="020B0604020202020204" pitchFamily="34" charset="0"/>
              </a:rPr>
              <a:t>, www.beslenme.gov.tr internet </a:t>
            </a:r>
            <a:r>
              <a:rPr lang="tr-TR" sz="2000" dirty="0" smtClean="0">
                <a:solidFill>
                  <a:schemeClr val="tx1"/>
                </a:solidFill>
                <a:latin typeface="Arial" panose="020B0604020202020204" pitchFamily="34" charset="0"/>
                <a:cs typeface="Arial" panose="020B0604020202020204" pitchFamily="34" charset="0"/>
              </a:rPr>
              <a:t>sitelerinden yararlanılabilir.</a:t>
            </a:r>
            <a:endParaRPr lang="tr-TR" sz="2000" dirty="0">
              <a:solidFill>
                <a:schemeClr val="tx1"/>
              </a:solidFill>
              <a:latin typeface="Arial" panose="020B0604020202020204" pitchFamily="34" charset="0"/>
              <a:cs typeface="Arial" panose="020B0604020202020204" pitchFamily="34" charset="0"/>
            </a:endParaRPr>
          </a:p>
        </p:txBody>
      </p:sp>
      <p:pic>
        <p:nvPicPr>
          <p:cNvPr id="20482" name="Picture 2" descr="SPOR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448800" y="2569027"/>
            <a:ext cx="2068286" cy="3298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8609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42737" y="982132"/>
            <a:ext cx="10170695" cy="1303867"/>
          </a:xfrm>
        </p:spPr>
        <p:txBody>
          <a:bodyPr>
            <a:noAutofit/>
          </a:bodyPr>
          <a:lstStyle/>
          <a:p>
            <a:r>
              <a:rPr lang="tr-TR" sz="2800" b="1" dirty="0">
                <a:solidFill>
                  <a:schemeClr val="tx1"/>
                </a:solidFill>
                <a:latin typeface="Arial Black" panose="020B0A04020102020204" pitchFamily="34" charset="0"/>
              </a:rPr>
              <a:t>B) EĞİTİM FAALİYETLERİ VE FARKINDALIĞIN ARTIRILMASI </a:t>
            </a:r>
            <a:r>
              <a:rPr lang="tr-TR" sz="2800" b="1" dirty="0" smtClean="0">
                <a:solidFill>
                  <a:schemeClr val="tx1"/>
                </a:solidFill>
                <a:latin typeface="Arial Black" panose="020B0A04020102020204" pitchFamily="34" charset="0"/>
              </a:rPr>
              <a:t/>
            </a:r>
            <a:br>
              <a:rPr lang="tr-TR" sz="2800" b="1" dirty="0" smtClean="0">
                <a:solidFill>
                  <a:schemeClr val="tx1"/>
                </a:solidFill>
                <a:latin typeface="Arial Black" panose="020B0A04020102020204" pitchFamily="34" charset="0"/>
              </a:rPr>
            </a:br>
            <a:r>
              <a:rPr lang="tr-TR" sz="2800" b="1" dirty="0" smtClean="0">
                <a:solidFill>
                  <a:schemeClr val="tx1"/>
                </a:solidFill>
                <a:latin typeface="Arial Black" panose="020B0A04020102020204" pitchFamily="34" charset="0"/>
              </a:rPr>
              <a:t>( </a:t>
            </a:r>
            <a:r>
              <a:rPr lang="tr-TR" sz="2800" b="1" dirty="0">
                <a:solidFill>
                  <a:schemeClr val="tx1"/>
                </a:solidFill>
                <a:latin typeface="Arial Black" panose="020B0A04020102020204" pitchFamily="34" charset="0"/>
              </a:rPr>
              <a:t>20 PUAN )</a:t>
            </a:r>
            <a:endParaRPr lang="tr-TR" sz="2800" dirty="0">
              <a:solidFill>
                <a:schemeClr val="tx1"/>
              </a:solidFill>
              <a:latin typeface="Arial Black" panose="020B0A04020102020204" pitchFamily="34" charset="0"/>
            </a:endParaRP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5611" y="2715734"/>
            <a:ext cx="9120642" cy="2988380"/>
          </a:xfrm>
        </p:spPr>
      </p:pic>
    </p:spTree>
    <p:extLst>
      <p:ext uri="{BB962C8B-B14F-4D97-AF65-F5344CB8AC3E}">
        <p14:creationId xmlns:p14="http://schemas.microsoft.com/office/powerpoint/2010/main" val="7230896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idx="4294967295"/>
          </p:nvPr>
        </p:nvSpPr>
        <p:spPr>
          <a:xfrm>
            <a:off x="1340770" y="1517066"/>
            <a:ext cx="9872662" cy="1325562"/>
          </a:xfrm>
        </p:spPr>
        <p:txBody>
          <a:bodyPr>
            <a:noAutofit/>
          </a:bodyPr>
          <a:lstStyle/>
          <a:p>
            <a:r>
              <a:rPr lang="tr-TR" sz="2400" b="1" dirty="0">
                <a:solidFill>
                  <a:schemeClr val="tx1"/>
                </a:solidFill>
                <a:latin typeface="Arial Black" panose="020B0A04020102020204" pitchFamily="34" charset="0"/>
              </a:rPr>
              <a:t>1. Sağlıklı beslenme ve hareketli yaşam konularında sınıf içinde münazara ortamı</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yaratılmakta, akran eğitiminden yararlanılarak öğrencilerin birbirlerini eğitmelerine ve</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beslenme konularını birlikte tartışmalarına zemin hazırlanmaktadır ( 4 puan )</a:t>
            </a:r>
            <a:endParaRPr lang="tr-TR" sz="2400" dirty="0">
              <a:solidFill>
                <a:schemeClr val="tx1"/>
              </a:solidFill>
              <a:latin typeface="Arial Black" panose="020B0A04020102020204" pitchFamily="34" charset="0"/>
            </a:endParaRPr>
          </a:p>
        </p:txBody>
      </p:sp>
      <p:pic>
        <p:nvPicPr>
          <p:cNvPr id="21506" name="Picture 2" descr="İlgili res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5710" y="3586843"/>
            <a:ext cx="5483225" cy="2450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99977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34143" y="832657"/>
            <a:ext cx="10123714" cy="1280890"/>
          </a:xfrm>
        </p:spPr>
        <p:txBody>
          <a:bodyPr>
            <a:normAutofit/>
          </a:bodyPr>
          <a:lstStyle/>
          <a:p>
            <a:r>
              <a:rPr lang="tr-TR" sz="2400" b="1" dirty="0">
                <a:solidFill>
                  <a:schemeClr val="tx1"/>
                </a:solidFill>
                <a:latin typeface="Arial Black" panose="020B0A04020102020204" pitchFamily="34" charset="0"/>
              </a:rPr>
              <a:t>2. Sağlıklı beslenme ve hareketli yaşam konularında ulusal/uluslararası gün/haftalar etkin</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olarak kutlanmaktadır ( 4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838200" y="2415481"/>
            <a:ext cx="10515600" cy="4195763"/>
          </a:xfrm>
        </p:spPr>
        <p:txBody>
          <a:bodyPr numCol="2">
            <a:normAutofit/>
          </a:bodyPr>
          <a:lstStyle/>
          <a:p>
            <a:pPr algn="just"/>
            <a:r>
              <a:rPr lang="tr-TR" sz="2000" dirty="0">
                <a:solidFill>
                  <a:schemeClr val="tx1"/>
                </a:solidFill>
                <a:latin typeface="Arial" panose="020B0604020202020204" pitchFamily="34" charset="0"/>
                <a:cs typeface="Arial" panose="020B0604020202020204" pitchFamily="34" charset="0"/>
              </a:rPr>
              <a:t>11-17 Mart "Dünya Tuza Dikkat Haftası",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7 </a:t>
            </a:r>
            <a:r>
              <a:rPr lang="tr-TR" sz="2000" dirty="0">
                <a:solidFill>
                  <a:schemeClr val="tx1"/>
                </a:solidFill>
                <a:latin typeface="Arial" panose="020B0604020202020204" pitchFamily="34" charset="0"/>
                <a:cs typeface="Arial" panose="020B0604020202020204" pitchFamily="34" charset="0"/>
              </a:rPr>
              <a:t>Nisan “Dünya Sağlık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7-13 </a:t>
            </a:r>
            <a:r>
              <a:rPr lang="tr-TR" sz="2000" dirty="0">
                <a:solidFill>
                  <a:schemeClr val="tx1"/>
                </a:solidFill>
                <a:latin typeface="Arial" panose="020B0604020202020204" pitchFamily="34" charset="0"/>
                <a:cs typeface="Arial" panose="020B0604020202020204" pitchFamily="34" charset="0"/>
              </a:rPr>
              <a:t>Nisan "</a:t>
            </a:r>
            <a:r>
              <a:rPr lang="tr-TR" sz="2000" dirty="0" smtClean="0">
                <a:solidFill>
                  <a:schemeClr val="tx1"/>
                </a:solidFill>
                <a:latin typeface="Arial" panose="020B0604020202020204" pitchFamily="34" charset="0"/>
                <a:cs typeface="Arial" panose="020B0604020202020204" pitchFamily="34" charset="0"/>
              </a:rPr>
              <a:t>Dünya Sağlık </a:t>
            </a:r>
            <a:r>
              <a:rPr lang="tr-TR" sz="2000" dirty="0">
                <a:solidFill>
                  <a:schemeClr val="tx1"/>
                </a:solidFill>
                <a:latin typeface="Arial" panose="020B0604020202020204" pitchFamily="34" charset="0"/>
                <a:cs typeface="Arial" panose="020B0604020202020204" pitchFamily="34" charset="0"/>
              </a:rPr>
              <a:t>Haftası",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15 </a:t>
            </a:r>
            <a:r>
              <a:rPr lang="tr-TR" sz="2000" dirty="0">
                <a:solidFill>
                  <a:schemeClr val="tx1"/>
                </a:solidFill>
                <a:latin typeface="Arial" panose="020B0604020202020204" pitchFamily="34" charset="0"/>
                <a:cs typeface="Arial" panose="020B0604020202020204" pitchFamily="34" charset="0"/>
              </a:rPr>
              <a:t>Nisan "Büyümenin İzlenmesi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10 Mayıs “Dünya </a:t>
            </a:r>
            <a:r>
              <a:rPr lang="tr-TR" sz="2000" dirty="0">
                <a:solidFill>
                  <a:schemeClr val="tx1"/>
                </a:solidFill>
                <a:latin typeface="Arial" panose="020B0604020202020204" pitchFamily="34" charset="0"/>
                <a:cs typeface="Arial" panose="020B0604020202020204" pitchFamily="34" charset="0"/>
              </a:rPr>
              <a:t>Sağlık İçin Hareket Et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22 </a:t>
            </a:r>
            <a:r>
              <a:rPr lang="tr-TR" sz="2000" dirty="0">
                <a:solidFill>
                  <a:schemeClr val="tx1"/>
                </a:solidFill>
                <a:latin typeface="Arial" panose="020B0604020202020204" pitchFamily="34" charset="0"/>
                <a:cs typeface="Arial" panose="020B0604020202020204" pitchFamily="34" charset="0"/>
              </a:rPr>
              <a:t>Mayıs “Dünya </a:t>
            </a:r>
            <a:r>
              <a:rPr lang="tr-TR" sz="2000" dirty="0" err="1">
                <a:solidFill>
                  <a:schemeClr val="tx1"/>
                </a:solidFill>
                <a:latin typeface="Arial" panose="020B0604020202020204" pitchFamily="34" charset="0"/>
                <a:cs typeface="Arial" panose="020B0604020202020204" pitchFamily="34" charset="0"/>
              </a:rPr>
              <a:t>Obezite</a:t>
            </a:r>
            <a:r>
              <a:rPr lang="tr-TR" sz="2000" dirty="0">
                <a:solidFill>
                  <a:schemeClr val="tx1"/>
                </a:solidFill>
                <a:latin typeface="Arial" panose="020B0604020202020204" pitchFamily="34" charset="0"/>
                <a:cs typeface="Arial" panose="020B0604020202020204" pitchFamily="34" charset="0"/>
              </a:rPr>
              <a:t>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27 </a:t>
            </a:r>
            <a:r>
              <a:rPr lang="tr-TR" sz="2000" dirty="0">
                <a:solidFill>
                  <a:schemeClr val="tx1"/>
                </a:solidFill>
                <a:latin typeface="Arial" panose="020B0604020202020204" pitchFamily="34" charset="0"/>
                <a:cs typeface="Arial" panose="020B0604020202020204" pitchFamily="34" charset="0"/>
              </a:rPr>
              <a:t>Eylül "Dünya </a:t>
            </a:r>
            <a:r>
              <a:rPr lang="tr-TR" sz="2000" dirty="0" smtClean="0">
                <a:solidFill>
                  <a:schemeClr val="tx1"/>
                </a:solidFill>
                <a:latin typeface="Arial" panose="020B0604020202020204" pitchFamily="34" charset="0"/>
                <a:cs typeface="Arial" panose="020B0604020202020204" pitchFamily="34" charset="0"/>
              </a:rPr>
              <a:t>Okul Sütü </a:t>
            </a:r>
            <a:r>
              <a:rPr lang="tr-TR" sz="2000" dirty="0">
                <a:solidFill>
                  <a:schemeClr val="tx1"/>
                </a:solidFill>
                <a:latin typeface="Arial" panose="020B0604020202020204" pitchFamily="34" charset="0"/>
                <a:cs typeface="Arial" panose="020B0604020202020204" pitchFamily="34" charset="0"/>
              </a:rPr>
              <a:t>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3-4 </a:t>
            </a:r>
            <a:r>
              <a:rPr lang="tr-TR" sz="2000" dirty="0">
                <a:solidFill>
                  <a:schemeClr val="tx1"/>
                </a:solidFill>
                <a:latin typeface="Arial" panose="020B0604020202020204" pitchFamily="34" charset="0"/>
                <a:cs typeface="Arial" panose="020B0604020202020204" pitchFamily="34" charset="0"/>
              </a:rPr>
              <a:t>Ekim “Dünya Yürüyüş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15 </a:t>
            </a:r>
            <a:r>
              <a:rPr lang="tr-TR" sz="2000" dirty="0">
                <a:solidFill>
                  <a:schemeClr val="tx1"/>
                </a:solidFill>
                <a:latin typeface="Arial" panose="020B0604020202020204" pitchFamily="34" charset="0"/>
                <a:cs typeface="Arial" panose="020B0604020202020204" pitchFamily="34" charset="0"/>
              </a:rPr>
              <a:t>Ekim "Dünya El Yıkama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16 Ekim “Dünya </a:t>
            </a:r>
            <a:r>
              <a:rPr lang="tr-TR" sz="2000" dirty="0">
                <a:solidFill>
                  <a:schemeClr val="tx1"/>
                </a:solidFill>
                <a:latin typeface="Arial" panose="020B0604020202020204" pitchFamily="34" charset="0"/>
                <a:cs typeface="Arial" panose="020B0604020202020204" pitchFamily="34" charset="0"/>
              </a:rPr>
              <a:t>Gıda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14 </a:t>
            </a:r>
            <a:r>
              <a:rPr lang="tr-TR" sz="2000" dirty="0">
                <a:solidFill>
                  <a:schemeClr val="tx1"/>
                </a:solidFill>
                <a:latin typeface="Arial" panose="020B0604020202020204" pitchFamily="34" charset="0"/>
                <a:cs typeface="Arial" panose="020B0604020202020204" pitchFamily="34" charset="0"/>
              </a:rPr>
              <a:t>Kasım “Dünya Diyabet Günü”,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18-24 </a:t>
            </a:r>
            <a:r>
              <a:rPr lang="tr-TR" sz="2000" dirty="0">
                <a:solidFill>
                  <a:schemeClr val="tx1"/>
                </a:solidFill>
                <a:latin typeface="Arial" panose="020B0604020202020204" pitchFamily="34" charset="0"/>
                <a:cs typeface="Arial" panose="020B0604020202020204" pitchFamily="34" charset="0"/>
              </a:rPr>
              <a:t>Kasım "Ağız ve Diş </a:t>
            </a:r>
            <a:r>
              <a:rPr lang="tr-TR" sz="2000" dirty="0" smtClean="0">
                <a:solidFill>
                  <a:schemeClr val="tx1"/>
                </a:solidFill>
                <a:latin typeface="Arial" panose="020B0604020202020204" pitchFamily="34" charset="0"/>
                <a:cs typeface="Arial" panose="020B0604020202020204" pitchFamily="34" charset="0"/>
              </a:rPr>
              <a:t>sağlığı Haftası</a:t>
            </a:r>
            <a:r>
              <a:rPr lang="tr-TR" sz="2000" dirty="0">
                <a:solidFill>
                  <a:schemeClr val="tx1"/>
                </a:solidFill>
                <a:latin typeface="Arial" panose="020B0604020202020204" pitchFamily="34" charset="0"/>
                <a:cs typeface="Arial" panose="020B0604020202020204" pitchFamily="34" charset="0"/>
              </a:rPr>
              <a:t>", </a:t>
            </a:r>
            <a:endParaRPr lang="tr-TR" sz="2000" dirty="0" smtClean="0">
              <a:solidFill>
                <a:schemeClr val="tx1"/>
              </a:solidFill>
              <a:latin typeface="Arial" panose="020B0604020202020204" pitchFamily="34" charset="0"/>
              <a:cs typeface="Arial" panose="020B0604020202020204" pitchFamily="34" charset="0"/>
            </a:endParaRPr>
          </a:p>
          <a:p>
            <a:pPr algn="just"/>
            <a:r>
              <a:rPr lang="tr-TR" sz="2000" dirty="0" smtClean="0">
                <a:solidFill>
                  <a:schemeClr val="tx1"/>
                </a:solidFill>
                <a:latin typeface="Arial" panose="020B0604020202020204" pitchFamily="34" charset="0"/>
                <a:cs typeface="Arial" panose="020B0604020202020204" pitchFamily="34" charset="0"/>
              </a:rPr>
              <a:t>12-18 </a:t>
            </a:r>
            <a:r>
              <a:rPr lang="tr-TR" sz="2000" dirty="0">
                <a:solidFill>
                  <a:schemeClr val="tx1"/>
                </a:solidFill>
                <a:latin typeface="Arial" panose="020B0604020202020204" pitchFamily="34" charset="0"/>
                <a:cs typeface="Arial" panose="020B0604020202020204" pitchFamily="34" charset="0"/>
              </a:rPr>
              <a:t>Aralık “Yerli </a:t>
            </a:r>
            <a:r>
              <a:rPr lang="tr-TR" sz="2000" dirty="0" smtClean="0">
                <a:solidFill>
                  <a:schemeClr val="tx1"/>
                </a:solidFill>
                <a:latin typeface="Arial" panose="020B0604020202020204" pitchFamily="34" charset="0"/>
                <a:cs typeface="Arial" panose="020B0604020202020204" pitchFamily="34" charset="0"/>
              </a:rPr>
              <a:t>Malı Haftası</a:t>
            </a:r>
            <a:r>
              <a:rPr lang="tr-TR" sz="2000" dirty="0">
                <a:solidFill>
                  <a:schemeClr val="tx1"/>
                </a:solidFill>
                <a:latin typeface="Arial" panose="020B0604020202020204" pitchFamily="34" charset="0"/>
                <a:cs typeface="Arial" panose="020B0604020202020204" pitchFamily="34" charset="0"/>
              </a:rPr>
              <a:t>”. </a:t>
            </a:r>
            <a:endParaRPr lang="tr-TR" sz="2000" dirty="0" smtClean="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81514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400" b="1" dirty="0">
                <a:solidFill>
                  <a:schemeClr val="tx1"/>
                </a:solidFill>
                <a:latin typeface="Arial Black" panose="020B0A04020102020204" pitchFamily="34" charset="0"/>
              </a:rPr>
              <a:t>3. Sağlıklı beslenme ve hareketli yaşamı teşvik edici bilgi yarışması, resim yarışması, şenlik vb.</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okul içi etkinlikler düzenlenmektedir ( 4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524000" y="2651529"/>
            <a:ext cx="9144000" cy="3155714"/>
          </a:xfrm>
        </p:spPr>
        <p:txBody>
          <a:bodyPr/>
          <a:lstStyle/>
          <a:p>
            <a:pPr algn="just"/>
            <a:r>
              <a:rPr lang="tr-TR" dirty="0">
                <a:solidFill>
                  <a:schemeClr val="tx1"/>
                </a:solidFill>
                <a:latin typeface="Arial" panose="020B0604020202020204" pitchFamily="34" charset="0"/>
                <a:cs typeface="Arial" panose="020B0604020202020204" pitchFamily="34" charset="0"/>
              </a:rPr>
              <a:t>Bu etkinlikler; sınıf içinde bireysel veya grup çalışması olabileceği gibi sınıflar arası da olabilir.</a:t>
            </a:r>
          </a:p>
          <a:p>
            <a:pPr algn="just"/>
            <a:r>
              <a:rPr lang="tr-TR" dirty="0">
                <a:solidFill>
                  <a:schemeClr val="tx1"/>
                </a:solidFill>
                <a:latin typeface="Arial" panose="020B0604020202020204" pitchFamily="34" charset="0"/>
                <a:cs typeface="Arial" panose="020B0604020202020204" pitchFamily="34" charset="0"/>
              </a:rPr>
              <a:t>Resim/şiir/fotoğraf/öykü/</a:t>
            </a:r>
            <a:r>
              <a:rPr lang="tr-TR" dirty="0" err="1">
                <a:solidFill>
                  <a:schemeClr val="tx1"/>
                </a:solidFill>
                <a:latin typeface="Arial" panose="020B0604020202020204" pitchFamily="34" charset="0"/>
                <a:cs typeface="Arial" panose="020B0604020202020204" pitchFamily="34" charset="0"/>
              </a:rPr>
              <a:t>fotoöykü</a:t>
            </a:r>
            <a:r>
              <a:rPr lang="tr-TR" dirty="0">
                <a:solidFill>
                  <a:schemeClr val="tx1"/>
                </a:solidFill>
                <a:latin typeface="Arial" panose="020B0604020202020204" pitchFamily="34" charset="0"/>
                <a:cs typeface="Arial" panose="020B0604020202020204" pitchFamily="34" charset="0"/>
              </a:rPr>
              <a:t> yarışmaları, proje geliştirme yarışmaları, bilgi </a:t>
            </a:r>
            <a:r>
              <a:rPr lang="tr-TR" dirty="0" smtClean="0">
                <a:solidFill>
                  <a:schemeClr val="tx1"/>
                </a:solidFill>
                <a:latin typeface="Arial" panose="020B0604020202020204" pitchFamily="34" charset="0"/>
                <a:cs typeface="Arial" panose="020B0604020202020204" pitchFamily="34" charset="0"/>
              </a:rPr>
              <a:t>yarışmaları düzenlenebilir</a:t>
            </a:r>
            <a:r>
              <a:rPr lang="tr-TR" dirty="0">
                <a:solidFill>
                  <a:schemeClr val="tx1"/>
                </a:solidFill>
                <a:latin typeface="Arial" panose="020B0604020202020204" pitchFamily="34" charset="0"/>
                <a:cs typeface="Arial" panose="020B0604020202020204" pitchFamily="34" charset="0"/>
              </a:rPr>
              <a:t>. Okullarda şenlikler düzenlenebilir, bu şenlikleri geleneksel hale </a:t>
            </a:r>
            <a:r>
              <a:rPr lang="tr-TR" dirty="0" smtClean="0">
                <a:solidFill>
                  <a:schemeClr val="tx1"/>
                </a:solidFill>
                <a:latin typeface="Arial" panose="020B0604020202020204" pitchFamily="34" charset="0"/>
                <a:cs typeface="Arial" panose="020B0604020202020204" pitchFamily="34" charset="0"/>
              </a:rPr>
              <a:t>getirebilir, şenliklere </a:t>
            </a:r>
            <a:r>
              <a:rPr lang="tr-TR" dirty="0">
                <a:solidFill>
                  <a:schemeClr val="tx1"/>
                </a:solidFill>
                <a:latin typeface="Arial" panose="020B0604020202020204" pitchFamily="34" charset="0"/>
                <a:cs typeface="Arial" panose="020B0604020202020204" pitchFamily="34" charset="0"/>
              </a:rPr>
              <a:t>velilerin ve okul çalışanlarının da katılımı sağlanabilir (bisiklet şenliği, uçurtma </a:t>
            </a:r>
            <a:r>
              <a:rPr lang="tr-TR" dirty="0" smtClean="0">
                <a:solidFill>
                  <a:schemeClr val="tx1"/>
                </a:solidFill>
                <a:latin typeface="Arial" panose="020B0604020202020204" pitchFamily="34" charset="0"/>
                <a:cs typeface="Arial" panose="020B0604020202020204" pitchFamily="34" charset="0"/>
              </a:rPr>
              <a:t>şenliği, sağlıklı </a:t>
            </a:r>
            <a:r>
              <a:rPr lang="tr-TR" dirty="0">
                <a:solidFill>
                  <a:schemeClr val="tx1"/>
                </a:solidFill>
                <a:latin typeface="Arial" panose="020B0604020202020204" pitchFamily="34" charset="0"/>
                <a:cs typeface="Arial" panose="020B0604020202020204" pitchFamily="34" charset="0"/>
              </a:rPr>
              <a:t>yemek yapma şenliği vb.).</a:t>
            </a:r>
          </a:p>
        </p:txBody>
      </p:sp>
    </p:spTree>
    <p:extLst>
      <p:ext uri="{BB962C8B-B14F-4D97-AF65-F5344CB8AC3E}">
        <p14:creationId xmlns:p14="http://schemas.microsoft.com/office/powerpoint/2010/main" val="19346602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4421" y="685800"/>
            <a:ext cx="8823158" cy="5498432"/>
          </a:xfrm>
          <a:prstGeom prst="rect">
            <a:avLst/>
          </a:prstGeom>
        </p:spPr>
      </p:pic>
    </p:spTree>
    <p:extLst>
      <p:ext uri="{BB962C8B-B14F-4D97-AF65-F5344CB8AC3E}">
        <p14:creationId xmlns:p14="http://schemas.microsoft.com/office/powerpoint/2010/main" val="40216002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46392" y="877346"/>
            <a:ext cx="9697583" cy="1280890"/>
          </a:xfrm>
        </p:spPr>
        <p:txBody>
          <a:bodyPr>
            <a:normAutofit/>
          </a:bodyPr>
          <a:lstStyle/>
          <a:p>
            <a:r>
              <a:rPr lang="tr-TR" sz="2400" b="1" dirty="0">
                <a:solidFill>
                  <a:schemeClr val="tx1"/>
                </a:solidFill>
                <a:latin typeface="Arial Black" panose="020B0A04020102020204" pitchFamily="34" charset="0"/>
              </a:rPr>
              <a:t>4. Velilere yönelik sağlık, sağlıklı beslenme, hareketli yaşam vb. konularda bilgilendirme</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çalışmaları yapılmaktadır ( 4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346392" y="2873828"/>
            <a:ext cx="9626408" cy="1730256"/>
          </a:xfrm>
        </p:spPr>
        <p:txBody>
          <a:bodyPr>
            <a:noAutofit/>
          </a:bodyPr>
          <a:lstStyle/>
          <a:p>
            <a:pPr marL="0" indent="0" algn="just">
              <a:buNone/>
            </a:pPr>
            <a:r>
              <a:rPr lang="tr-TR" sz="2400" dirty="0">
                <a:solidFill>
                  <a:schemeClr val="tx1"/>
                </a:solidFill>
                <a:latin typeface="Arial" panose="020B0604020202020204" pitchFamily="34" charset="0"/>
                <a:cs typeface="Arial" panose="020B0604020202020204" pitchFamily="34" charset="0"/>
              </a:rPr>
              <a:t>Yılda en az bir kere velilere yönelik, ilgili branş öğretmeni veya diyetisyen, doktor, </a:t>
            </a:r>
            <a:r>
              <a:rPr lang="tr-TR" sz="2400" dirty="0" smtClean="0">
                <a:solidFill>
                  <a:schemeClr val="tx1"/>
                </a:solidFill>
                <a:latin typeface="Arial" panose="020B0604020202020204" pitchFamily="34" charset="0"/>
                <a:cs typeface="Arial" panose="020B0604020202020204" pitchFamily="34" charset="0"/>
              </a:rPr>
              <a:t>hemşire/ebe, fizyoterapist</a:t>
            </a:r>
            <a:r>
              <a:rPr lang="tr-TR" sz="2400" dirty="0">
                <a:solidFill>
                  <a:schemeClr val="tx1"/>
                </a:solidFill>
                <a:latin typeface="Arial" panose="020B0604020202020204" pitchFamily="34" charset="0"/>
                <a:cs typeface="Arial" panose="020B0604020202020204" pitchFamily="34" charset="0"/>
              </a:rPr>
              <a:t>, psikolog vb. bir uzman ile fiziksel aktivite etkinlikleri, ilgili konularda </a:t>
            </a:r>
            <a:r>
              <a:rPr lang="tr-TR" sz="2400" dirty="0" smtClean="0">
                <a:solidFill>
                  <a:schemeClr val="tx1"/>
                </a:solidFill>
                <a:latin typeface="Arial" panose="020B0604020202020204" pitchFamily="34" charset="0"/>
                <a:cs typeface="Arial" panose="020B0604020202020204" pitchFamily="34" charset="0"/>
              </a:rPr>
              <a:t>seminer, toplantı</a:t>
            </a:r>
            <a:r>
              <a:rPr lang="tr-TR" sz="2400" dirty="0">
                <a:solidFill>
                  <a:schemeClr val="tx1"/>
                </a:solidFill>
                <a:latin typeface="Arial" panose="020B0604020202020204" pitchFamily="34" charset="0"/>
                <a:cs typeface="Arial" panose="020B0604020202020204" pitchFamily="34" charset="0"/>
              </a:rPr>
              <a:t>, konferans gibi eğitim etkinlikleri düzenlenmelidir.</a:t>
            </a:r>
          </a:p>
        </p:txBody>
      </p:sp>
    </p:spTree>
    <p:extLst>
      <p:ext uri="{BB962C8B-B14F-4D97-AF65-F5344CB8AC3E}">
        <p14:creationId xmlns:p14="http://schemas.microsoft.com/office/powerpoint/2010/main" val="30290348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34360" y="947243"/>
            <a:ext cx="9773783" cy="1280890"/>
          </a:xfrm>
        </p:spPr>
        <p:txBody>
          <a:bodyPr>
            <a:normAutofit/>
          </a:bodyPr>
          <a:lstStyle/>
          <a:p>
            <a:r>
              <a:rPr lang="tr-TR" sz="2400" b="1" dirty="0">
                <a:solidFill>
                  <a:schemeClr val="tx1"/>
                </a:solidFill>
                <a:latin typeface="Arial Black" panose="020B0A04020102020204" pitchFamily="34" charset="0"/>
              </a:rPr>
              <a:t>5. Okul çalışanlarına sağlık, sağlıklı beslenme, hareketli yaşam vb. konularda eğitim</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verilmektedir ( 4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458686" y="2688771"/>
            <a:ext cx="9895114" cy="1524000"/>
          </a:xfrm>
        </p:spPr>
        <p:txBody>
          <a:bodyPr>
            <a:normAutofit fontScale="92500" lnSpcReduction="20000"/>
          </a:bodyPr>
          <a:lstStyle/>
          <a:p>
            <a:pPr algn="just"/>
            <a:r>
              <a:rPr lang="tr-TR" dirty="0">
                <a:solidFill>
                  <a:schemeClr val="tx1"/>
                </a:solidFill>
                <a:latin typeface="Arial" panose="020B0604020202020204" pitchFamily="34" charset="0"/>
                <a:cs typeface="Arial" panose="020B0604020202020204" pitchFamily="34" charset="0"/>
              </a:rPr>
              <a:t>Yılda en az bir kere okul çalışanlarına yönelik, ilgili kurum/kuruluşlardan (İl Halk </a:t>
            </a:r>
            <a:r>
              <a:rPr lang="tr-TR" dirty="0" smtClean="0">
                <a:solidFill>
                  <a:schemeClr val="tx1"/>
                </a:solidFill>
                <a:latin typeface="Arial" panose="020B0604020202020204" pitchFamily="34" charset="0"/>
                <a:cs typeface="Arial" panose="020B0604020202020204" pitchFamily="34" charset="0"/>
              </a:rPr>
              <a:t>Sağlığı Müdürlükleri</a:t>
            </a:r>
            <a:r>
              <a:rPr lang="tr-TR" dirty="0">
                <a:solidFill>
                  <a:schemeClr val="tx1"/>
                </a:solidFill>
                <a:latin typeface="Arial" panose="020B0604020202020204" pitchFamily="34" charset="0"/>
                <a:cs typeface="Arial" panose="020B0604020202020204" pitchFamily="34" charset="0"/>
              </a:rPr>
              <a:t>, Toplum Sağlığı Merkezleri) doktor, diyetisyen, hemşire/ebe, fizyoterapist, </a:t>
            </a:r>
            <a:r>
              <a:rPr lang="tr-TR" dirty="0" smtClean="0">
                <a:solidFill>
                  <a:schemeClr val="tx1"/>
                </a:solidFill>
                <a:latin typeface="Arial" panose="020B0604020202020204" pitchFamily="34" charset="0"/>
                <a:cs typeface="Arial" panose="020B0604020202020204" pitchFamily="34" charset="0"/>
              </a:rPr>
              <a:t>gıda mühendisi </a:t>
            </a:r>
            <a:r>
              <a:rPr lang="tr-TR" dirty="0">
                <a:solidFill>
                  <a:schemeClr val="tx1"/>
                </a:solidFill>
                <a:latin typeface="Arial" panose="020B0604020202020204" pitchFamily="34" charset="0"/>
                <a:cs typeface="Arial" panose="020B0604020202020204" pitchFamily="34" charset="0"/>
              </a:rPr>
              <a:t>gibi uzmanların katılımıyla ilgili konularda eğitim etkinlikleri düzenlenerek </a:t>
            </a:r>
            <a:r>
              <a:rPr lang="tr-TR" dirty="0" smtClean="0">
                <a:solidFill>
                  <a:schemeClr val="tx1"/>
                </a:solidFill>
                <a:latin typeface="Arial" panose="020B0604020202020204" pitchFamily="34" charset="0"/>
                <a:cs typeface="Arial" panose="020B0604020202020204" pitchFamily="34" charset="0"/>
              </a:rPr>
              <a:t>bilgilerin güncellenmesi </a:t>
            </a:r>
            <a:r>
              <a:rPr lang="tr-TR" dirty="0">
                <a:solidFill>
                  <a:schemeClr val="tx1"/>
                </a:solidFill>
                <a:latin typeface="Arial" panose="020B0604020202020204" pitchFamily="34" charset="0"/>
                <a:cs typeface="Arial" panose="020B0604020202020204" pitchFamily="34" charset="0"/>
              </a:rPr>
              <a:t>sağlanmalıdır.</a:t>
            </a:r>
          </a:p>
        </p:txBody>
      </p:sp>
      <p:pic>
        <p:nvPicPr>
          <p:cNvPr id="4" name="Picture 4" descr="İlgili res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2143" y="3740102"/>
            <a:ext cx="3556000" cy="25365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271905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200" b="1" dirty="0">
                <a:solidFill>
                  <a:schemeClr val="tx1"/>
                </a:solidFill>
                <a:latin typeface="Arial Black" panose="020B0A04020102020204" pitchFamily="34" charset="0"/>
              </a:rPr>
              <a:t>C) OKUL SAĞLIĞI HİZMETLERİ </a:t>
            </a:r>
            <a:r>
              <a:rPr lang="tr-TR" sz="3200" b="1" dirty="0" smtClean="0">
                <a:solidFill>
                  <a:schemeClr val="tx1"/>
                </a:solidFill>
                <a:latin typeface="Arial Black" panose="020B0A04020102020204" pitchFamily="34" charset="0"/>
              </a:rPr>
              <a:t/>
            </a:r>
            <a:br>
              <a:rPr lang="tr-TR" sz="3200" b="1" dirty="0" smtClean="0">
                <a:solidFill>
                  <a:schemeClr val="tx1"/>
                </a:solidFill>
                <a:latin typeface="Arial Black" panose="020B0A04020102020204" pitchFamily="34" charset="0"/>
              </a:rPr>
            </a:br>
            <a:r>
              <a:rPr lang="tr-TR" sz="3200" b="1" dirty="0" smtClean="0">
                <a:solidFill>
                  <a:schemeClr val="tx1"/>
                </a:solidFill>
                <a:latin typeface="Arial Black" panose="020B0A04020102020204" pitchFamily="34" charset="0"/>
              </a:rPr>
              <a:t>( </a:t>
            </a:r>
            <a:r>
              <a:rPr lang="tr-TR" sz="3200" b="1" dirty="0">
                <a:solidFill>
                  <a:schemeClr val="tx1"/>
                </a:solidFill>
                <a:latin typeface="Arial Black" panose="020B0A04020102020204" pitchFamily="34" charset="0"/>
              </a:rPr>
              <a:t>6 PUAN )</a:t>
            </a:r>
            <a:endParaRPr lang="tr-TR" sz="3200" dirty="0">
              <a:solidFill>
                <a:schemeClr val="tx1"/>
              </a:solidFill>
              <a:latin typeface="Arial Black" panose="020B0A04020102020204" pitchFamily="34" charset="0"/>
            </a:endParaRP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6635" y="3096125"/>
            <a:ext cx="10369144" cy="1636295"/>
          </a:xfrm>
        </p:spPr>
      </p:pic>
    </p:spTree>
    <p:extLst>
      <p:ext uri="{BB962C8B-B14F-4D97-AF65-F5344CB8AC3E}">
        <p14:creationId xmlns:p14="http://schemas.microsoft.com/office/powerpoint/2010/main" val="15653348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741714" y="711195"/>
            <a:ext cx="9632269" cy="1280890"/>
          </a:xfrm>
        </p:spPr>
        <p:txBody>
          <a:bodyPr>
            <a:normAutofit/>
          </a:bodyPr>
          <a:lstStyle/>
          <a:p>
            <a:r>
              <a:rPr lang="tr-TR" sz="2400" b="1" dirty="0">
                <a:solidFill>
                  <a:schemeClr val="tx1"/>
                </a:solidFill>
                <a:latin typeface="Arial Black" panose="020B0A04020102020204" pitchFamily="34" charset="0"/>
              </a:rPr>
              <a:t>1. Öğrencilerin boy/kilo ölçümleri yılda en az bir kere yapılmakta ve sonuçlar öğrenci ve</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velilerle paylaşılmaktadır ( 3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4332514" y="3025083"/>
            <a:ext cx="7041469" cy="2413191"/>
          </a:xfrm>
        </p:spPr>
        <p:txBody>
          <a:bodyPr>
            <a:normAutofit/>
          </a:bodyPr>
          <a:lstStyle/>
          <a:p>
            <a:pPr marL="0" indent="0" algn="just">
              <a:buNone/>
            </a:pPr>
            <a:r>
              <a:rPr lang="tr-TR" sz="2400" dirty="0">
                <a:solidFill>
                  <a:schemeClr val="tx1"/>
                </a:solidFill>
                <a:latin typeface="Arial" panose="020B0604020202020204" pitchFamily="34" charset="0"/>
                <a:cs typeface="Arial" panose="020B0604020202020204" pitchFamily="34" charset="0"/>
              </a:rPr>
              <a:t>Öğrencilerin boy uzunluğu ve vücut ağırlığı ölçümleri yılda en az bir kere okulun tartı </a:t>
            </a:r>
            <a:r>
              <a:rPr lang="tr-TR" sz="2400" dirty="0" smtClean="0">
                <a:solidFill>
                  <a:schemeClr val="tx1"/>
                </a:solidFill>
                <a:latin typeface="Arial" panose="020B0604020202020204" pitchFamily="34" charset="0"/>
                <a:cs typeface="Arial" panose="020B0604020202020204" pitchFamily="34" charset="0"/>
              </a:rPr>
              <a:t>aleti (tercihen </a:t>
            </a:r>
            <a:r>
              <a:rPr lang="tr-TR" sz="2400" dirty="0">
                <a:solidFill>
                  <a:schemeClr val="tx1"/>
                </a:solidFill>
                <a:latin typeface="Arial" panose="020B0604020202020204" pitchFamily="34" charset="0"/>
                <a:cs typeface="Arial" panose="020B0604020202020204" pitchFamily="34" charset="0"/>
              </a:rPr>
              <a:t>taşınabilir dijital/elektronik tartı) ve ayakta boy ölçeri (</a:t>
            </a:r>
            <a:r>
              <a:rPr lang="tr-TR" sz="2400" dirty="0" err="1">
                <a:solidFill>
                  <a:schemeClr val="tx1"/>
                </a:solidFill>
                <a:latin typeface="Arial" panose="020B0604020202020204" pitchFamily="34" charset="0"/>
                <a:cs typeface="Arial" panose="020B0604020202020204" pitchFamily="34" charset="0"/>
              </a:rPr>
              <a:t>stadiometre</a:t>
            </a:r>
            <a:r>
              <a:rPr lang="tr-TR" sz="2400" dirty="0">
                <a:solidFill>
                  <a:schemeClr val="tx1"/>
                </a:solidFill>
                <a:latin typeface="Arial" panose="020B0604020202020204" pitchFamily="34" charset="0"/>
                <a:cs typeface="Arial" panose="020B0604020202020204" pitchFamily="34" charset="0"/>
              </a:rPr>
              <a:t>) bulunması </a:t>
            </a:r>
            <a:r>
              <a:rPr lang="tr-TR" sz="2400" dirty="0" smtClean="0">
                <a:solidFill>
                  <a:schemeClr val="tx1"/>
                </a:solidFill>
                <a:latin typeface="Arial" panose="020B0604020202020204" pitchFamily="34" charset="0"/>
                <a:cs typeface="Arial" panose="020B0604020202020204" pitchFamily="34" charset="0"/>
              </a:rPr>
              <a:t>halinde öğretmenlerce </a:t>
            </a:r>
            <a:r>
              <a:rPr lang="tr-TR" sz="2400" dirty="0">
                <a:solidFill>
                  <a:schemeClr val="tx1"/>
                </a:solidFill>
                <a:latin typeface="Arial" panose="020B0604020202020204" pitchFamily="34" charset="0"/>
                <a:cs typeface="Arial" panose="020B0604020202020204" pitchFamily="34" charset="0"/>
              </a:rPr>
              <a:t>yapılarak kaydedilmelidir. </a:t>
            </a:r>
          </a:p>
        </p:txBody>
      </p:sp>
      <p:pic>
        <p:nvPicPr>
          <p:cNvPr id="25602" name="Picture 2" descr="SCALES WEIGHT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6061" y="2614863"/>
            <a:ext cx="3100479" cy="3502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3131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etin kutusu"/>
          <p:cNvSpPr txBox="1"/>
          <p:nvPr/>
        </p:nvSpPr>
        <p:spPr>
          <a:xfrm>
            <a:off x="1143104" y="4078985"/>
            <a:ext cx="7891817" cy="1200329"/>
          </a:xfrm>
          <a:prstGeom prst="rect">
            <a:avLst/>
          </a:prstGeom>
          <a:noFill/>
        </p:spPr>
        <p:txBody>
          <a:bodyPr wrap="square" rtlCol="0">
            <a:spAutoFit/>
          </a:bodyPr>
          <a:lstStyle/>
          <a:p>
            <a:r>
              <a:rPr lang="tr-TR" sz="2400"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ÖRNEK:</a:t>
            </a:r>
          </a:p>
          <a:p>
            <a:r>
              <a:rPr lang="tr-TR" sz="2400" dirty="0" smtClean="0">
                <a:latin typeface="Arial" panose="020B0604020202020204" pitchFamily="34" charset="0"/>
                <a:cs typeface="Arial" panose="020B0604020202020204" pitchFamily="34" charset="0"/>
              </a:rPr>
              <a:t>12 </a:t>
            </a:r>
            <a:r>
              <a:rPr lang="tr-TR" sz="2400" dirty="0">
                <a:latin typeface="Arial" panose="020B0604020202020204" pitchFamily="34" charset="0"/>
                <a:cs typeface="Arial" panose="020B0604020202020204" pitchFamily="34" charset="0"/>
              </a:rPr>
              <a:t>yaşında, 36 kg ağırlığında ve 145 cm boyundaki erkek bir öğrenci için BKİ </a:t>
            </a:r>
            <a:r>
              <a:rPr lang="tr-TR" sz="2400" dirty="0" smtClean="0">
                <a:latin typeface="Arial" panose="020B0604020202020204" pitchFamily="34" charset="0"/>
                <a:cs typeface="Arial" panose="020B0604020202020204" pitchFamily="34" charset="0"/>
              </a:rPr>
              <a:t>hesaplaması</a:t>
            </a:r>
            <a:endParaRPr lang="tr-TR" sz="2400" dirty="0">
              <a:latin typeface="Arial" panose="020B0604020202020204" pitchFamily="34" charset="0"/>
              <a:cs typeface="Arial" panose="020B0604020202020204" pitchFamily="34" charset="0"/>
            </a:endParaRPr>
          </a:p>
        </p:txBody>
      </p:sp>
      <p:sp>
        <p:nvSpPr>
          <p:cNvPr id="5" name="5 Başlık"/>
          <p:cNvSpPr txBox="1">
            <a:spLocks/>
          </p:cNvSpPr>
          <p:nvPr/>
        </p:nvSpPr>
        <p:spPr>
          <a:xfrm>
            <a:off x="1991544" y="332656"/>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tr-TR" dirty="0"/>
          </a:p>
        </p:txBody>
      </p:sp>
      <p:sp>
        <p:nvSpPr>
          <p:cNvPr id="7" name="Metin kutusu 6"/>
          <p:cNvSpPr txBox="1"/>
          <p:nvPr/>
        </p:nvSpPr>
        <p:spPr>
          <a:xfrm>
            <a:off x="2952546" y="2951111"/>
            <a:ext cx="1075573" cy="584775"/>
          </a:xfrm>
          <a:prstGeom prst="rect">
            <a:avLst/>
          </a:prstGeom>
          <a:noFill/>
        </p:spPr>
        <p:txBody>
          <a:bodyPr wrap="square" rtlCol="0">
            <a:spAutoFit/>
          </a:bodyPr>
          <a:lstStyle/>
          <a:p>
            <a:r>
              <a:rPr lang="tr-TR" sz="3200" b="1" dirty="0">
                <a:effectLst>
                  <a:outerShdw blurRad="38100" dist="38100" dir="2700000" algn="tl">
                    <a:srgbClr val="000000">
                      <a:alpha val="43137"/>
                    </a:srgbClr>
                  </a:outerShdw>
                </a:effectLst>
                <a:latin typeface="Arial Black" panose="020B0A04020102020204" pitchFamily="34" charset="0"/>
              </a:rPr>
              <a:t>BKI</a:t>
            </a:r>
          </a:p>
        </p:txBody>
      </p:sp>
      <p:sp>
        <p:nvSpPr>
          <p:cNvPr id="8" name="Eşittir 7"/>
          <p:cNvSpPr/>
          <p:nvPr/>
        </p:nvSpPr>
        <p:spPr>
          <a:xfrm>
            <a:off x="4018962" y="3027474"/>
            <a:ext cx="576064" cy="432048"/>
          </a:xfrm>
          <a:prstGeom prst="mathEqual">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tr-TR">
              <a:solidFill>
                <a:schemeClr val="tx1"/>
              </a:solidFill>
            </a:endParaRPr>
          </a:p>
        </p:txBody>
      </p:sp>
      <p:sp>
        <p:nvSpPr>
          <p:cNvPr id="9" name="Metin kutusu 8"/>
          <p:cNvSpPr txBox="1"/>
          <p:nvPr/>
        </p:nvSpPr>
        <p:spPr>
          <a:xfrm>
            <a:off x="4793737" y="2652340"/>
            <a:ext cx="2657557" cy="461665"/>
          </a:xfrm>
          <a:prstGeom prst="rect">
            <a:avLst/>
          </a:prstGeom>
          <a:noFill/>
        </p:spPr>
        <p:txBody>
          <a:bodyPr wrap="square" rtlCol="0">
            <a:spAutoFit/>
          </a:bodyPr>
          <a:lstStyle/>
          <a:p>
            <a:r>
              <a:rPr lang="tr-TR" sz="2400" b="1" dirty="0" smtClean="0">
                <a:effectLst>
                  <a:outerShdw blurRad="38100" dist="38100" dir="2700000" algn="tl">
                    <a:srgbClr val="000000">
                      <a:alpha val="43137"/>
                    </a:srgbClr>
                  </a:outerShdw>
                </a:effectLst>
                <a:latin typeface="Arial Black" panose="020B0A04020102020204" pitchFamily="34" charset="0"/>
              </a:rPr>
              <a:t>AĞIRLIK (Kg )</a:t>
            </a:r>
            <a:endParaRPr lang="tr-TR" sz="2400" b="1" dirty="0">
              <a:effectLst>
                <a:outerShdw blurRad="38100" dist="38100" dir="2700000" algn="tl">
                  <a:srgbClr val="000000">
                    <a:alpha val="43137"/>
                  </a:srgbClr>
                </a:outerShdw>
              </a:effectLst>
              <a:latin typeface="Arial Black" panose="020B0A04020102020204" pitchFamily="34" charset="0"/>
            </a:endParaRPr>
          </a:p>
        </p:txBody>
      </p:sp>
      <p:cxnSp>
        <p:nvCxnSpPr>
          <p:cNvPr id="11" name="Düz Bağlayıcı 10"/>
          <p:cNvCxnSpPr/>
          <p:nvPr/>
        </p:nvCxnSpPr>
        <p:spPr>
          <a:xfrm>
            <a:off x="4940134" y="3232905"/>
            <a:ext cx="2143419" cy="10593"/>
          </a:xfrm>
          <a:prstGeom prst="line">
            <a:avLst/>
          </a:prstGeom>
        </p:spPr>
        <p:style>
          <a:lnRef idx="3">
            <a:schemeClr val="accent2"/>
          </a:lnRef>
          <a:fillRef idx="0">
            <a:schemeClr val="accent2"/>
          </a:fillRef>
          <a:effectRef idx="2">
            <a:schemeClr val="accent2"/>
          </a:effectRef>
          <a:fontRef idx="minor">
            <a:schemeClr val="tx1"/>
          </a:fontRef>
        </p:style>
      </p:cxnSp>
      <p:sp>
        <p:nvSpPr>
          <p:cNvPr id="12" name="Metin kutusu 11"/>
          <p:cNvSpPr txBox="1"/>
          <p:nvPr/>
        </p:nvSpPr>
        <p:spPr>
          <a:xfrm>
            <a:off x="4854879" y="3336809"/>
            <a:ext cx="2228674" cy="461665"/>
          </a:xfrm>
          <a:prstGeom prst="rect">
            <a:avLst/>
          </a:prstGeom>
          <a:noFill/>
        </p:spPr>
        <p:txBody>
          <a:bodyPr wrap="square" rtlCol="0">
            <a:spAutoFit/>
          </a:bodyPr>
          <a:lstStyle/>
          <a:p>
            <a:r>
              <a:rPr lang="tr-TR" sz="2400" b="1" dirty="0" smtClean="0">
                <a:effectLst>
                  <a:outerShdw blurRad="38100" dist="38100" dir="2700000" algn="tl">
                    <a:srgbClr val="000000">
                      <a:alpha val="43137"/>
                    </a:srgbClr>
                  </a:outerShdw>
                </a:effectLst>
                <a:latin typeface="Arial Black" panose="020B0A04020102020204" pitchFamily="34" charset="0"/>
              </a:rPr>
              <a:t>BOY     (m  )</a:t>
            </a:r>
            <a:endParaRPr lang="tr-TR" sz="2400" b="1" dirty="0">
              <a:effectLst>
                <a:outerShdw blurRad="38100" dist="38100" dir="2700000" algn="tl">
                  <a:srgbClr val="000000">
                    <a:alpha val="43137"/>
                  </a:srgbClr>
                </a:outerShdw>
              </a:effectLst>
              <a:latin typeface="Arial Black" panose="020B0A04020102020204" pitchFamily="34" charset="0"/>
            </a:endParaRPr>
          </a:p>
        </p:txBody>
      </p:sp>
      <p:sp>
        <p:nvSpPr>
          <p:cNvPr id="13" name="Metin kutusu 12"/>
          <p:cNvSpPr txBox="1"/>
          <p:nvPr/>
        </p:nvSpPr>
        <p:spPr>
          <a:xfrm>
            <a:off x="6905235" y="2550659"/>
            <a:ext cx="360040" cy="307777"/>
          </a:xfrm>
          <a:prstGeom prst="rect">
            <a:avLst/>
          </a:prstGeom>
          <a:noFill/>
        </p:spPr>
        <p:txBody>
          <a:bodyPr wrap="square" rtlCol="0">
            <a:spAutoFit/>
          </a:bodyPr>
          <a:lstStyle/>
          <a:p>
            <a:r>
              <a:rPr lang="tr-TR" sz="1400" b="1" dirty="0"/>
              <a:t>2</a:t>
            </a:r>
          </a:p>
        </p:txBody>
      </p:sp>
      <p:sp>
        <p:nvSpPr>
          <p:cNvPr id="2" name="Dikdörtgen 1"/>
          <p:cNvSpPr/>
          <p:nvPr/>
        </p:nvSpPr>
        <p:spPr>
          <a:xfrm>
            <a:off x="4028119" y="1011864"/>
            <a:ext cx="4467890" cy="646331"/>
          </a:xfrm>
          <a:prstGeom prst="rect">
            <a:avLst/>
          </a:prstGeom>
        </p:spPr>
        <p:txBody>
          <a:bodyPr wrap="none">
            <a:spAutoFit/>
          </a:bodyPr>
          <a:lstStyle/>
          <a:p>
            <a:r>
              <a:rPr lang="tr-TR" sz="3600" b="1" dirty="0" smtClean="0">
                <a:latin typeface="Arial Black" panose="020B0A04020102020204" pitchFamily="34" charset="0"/>
              </a:rPr>
              <a:t>BKI HESAPLAMA</a:t>
            </a:r>
            <a:endParaRPr lang="tr-TR" sz="3600" b="1" dirty="0">
              <a:latin typeface="Arial Black" panose="020B0A04020102020204" pitchFamily="34" charset="0"/>
            </a:endParaRPr>
          </a:p>
        </p:txBody>
      </p:sp>
      <p:sp>
        <p:nvSpPr>
          <p:cNvPr id="14" name="Metin kutusu 13"/>
          <p:cNvSpPr txBox="1"/>
          <p:nvPr/>
        </p:nvSpPr>
        <p:spPr>
          <a:xfrm>
            <a:off x="6497069" y="3305633"/>
            <a:ext cx="360040" cy="307777"/>
          </a:xfrm>
          <a:prstGeom prst="rect">
            <a:avLst/>
          </a:prstGeom>
          <a:noFill/>
        </p:spPr>
        <p:txBody>
          <a:bodyPr wrap="square" rtlCol="0">
            <a:spAutoFit/>
          </a:bodyPr>
          <a:lstStyle/>
          <a:p>
            <a:r>
              <a:rPr lang="tr-TR" sz="1400" b="1" dirty="0"/>
              <a:t>2</a:t>
            </a:r>
          </a:p>
        </p:txBody>
      </p:sp>
      <p:sp>
        <p:nvSpPr>
          <p:cNvPr id="15" name="Metin kutusu 14"/>
          <p:cNvSpPr txBox="1"/>
          <p:nvPr/>
        </p:nvSpPr>
        <p:spPr>
          <a:xfrm>
            <a:off x="1639344" y="5628350"/>
            <a:ext cx="4467890" cy="461665"/>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tr-TR" sz="2400" dirty="0">
                <a:effectLst>
                  <a:outerShdw blurRad="38100" dist="38100" dir="2700000" algn="tl">
                    <a:srgbClr val="000000">
                      <a:alpha val="43137"/>
                    </a:srgbClr>
                  </a:outerShdw>
                </a:effectLst>
              </a:rPr>
              <a:t>36 / (1,45×1,45)= 17,1 </a:t>
            </a:r>
            <a:r>
              <a:rPr lang="tr-TR" sz="2400" dirty="0" smtClean="0">
                <a:effectLst>
                  <a:outerShdw blurRad="38100" dist="38100" dir="2700000" algn="tl">
                    <a:srgbClr val="000000">
                      <a:alpha val="43137"/>
                    </a:srgbClr>
                  </a:outerShdw>
                </a:effectLst>
              </a:rPr>
              <a:t>kg/m2</a:t>
            </a:r>
            <a:endParaRPr lang="tr-TR" sz="2400" dirty="0">
              <a:effectLst>
                <a:outerShdw blurRad="38100" dist="38100" dir="2700000" algn="tl">
                  <a:srgbClr val="000000">
                    <a:alpha val="43137"/>
                  </a:srgbClr>
                </a:outerShdw>
              </a:effectLst>
            </a:endParaRPr>
          </a:p>
        </p:txBody>
      </p:sp>
      <p:pic>
        <p:nvPicPr>
          <p:cNvPr id="10242" name="Picture 2" descr="weight  animated gif ile ilgili gö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6791" y="3242342"/>
            <a:ext cx="3166953" cy="2639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791718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571" y="0"/>
            <a:ext cx="11680371" cy="6857999"/>
          </a:xfrm>
          <a:prstGeom prst="rect">
            <a:avLst/>
          </a:prstGeom>
        </p:spPr>
      </p:pic>
    </p:spTree>
    <p:extLst>
      <p:ext uri="{BB962C8B-B14F-4D97-AF65-F5344CB8AC3E}">
        <p14:creationId xmlns:p14="http://schemas.microsoft.com/office/powerpoint/2010/main" val="32074236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50403" y="834189"/>
            <a:ext cx="9817326" cy="1388308"/>
          </a:xfrm>
        </p:spPr>
        <p:txBody>
          <a:bodyPr>
            <a:noAutofit/>
          </a:bodyPr>
          <a:lstStyle/>
          <a:p>
            <a:r>
              <a:rPr lang="tr-TR" sz="2400" b="1" dirty="0">
                <a:solidFill>
                  <a:schemeClr val="tx1"/>
                </a:solidFill>
                <a:latin typeface="Arial Black" panose="020B0A04020102020204" pitchFamily="34" charset="0"/>
              </a:rPr>
              <a:t>2. Risk grubundaki (zayıf, şişman) öğrenciler velileri ile görüşmeler/bilgilendirme faaliyetleri</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yapılarak sağlık kuruluşlarına yönlendirilmektedir </a:t>
            </a:r>
            <a:r>
              <a:rPr lang="tr-TR" sz="2400" b="1" dirty="0" smtClean="0">
                <a:solidFill>
                  <a:schemeClr val="tx1"/>
                </a:solidFill>
                <a:latin typeface="Arial Black" panose="020B0A04020102020204" pitchFamily="34" charset="0"/>
              </a:rPr>
              <a:t/>
            </a:r>
            <a:br>
              <a:rPr lang="tr-TR" sz="2400" b="1" dirty="0" smtClean="0">
                <a:solidFill>
                  <a:schemeClr val="tx1"/>
                </a:solidFill>
                <a:latin typeface="Arial Black" panose="020B0A04020102020204" pitchFamily="34" charset="0"/>
              </a:rPr>
            </a:br>
            <a:r>
              <a:rPr lang="tr-TR" sz="2400" b="1" dirty="0" smtClean="0">
                <a:solidFill>
                  <a:schemeClr val="tx1"/>
                </a:solidFill>
                <a:latin typeface="Arial Black" panose="020B0A04020102020204" pitchFamily="34" charset="0"/>
              </a:rPr>
              <a:t>( </a:t>
            </a:r>
            <a:r>
              <a:rPr lang="tr-TR" sz="2400" b="1" dirty="0">
                <a:solidFill>
                  <a:schemeClr val="tx1"/>
                </a:solidFill>
                <a:latin typeface="Arial Black" panose="020B0A04020102020204" pitchFamily="34" charset="0"/>
              </a:rPr>
              <a:t>2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578429" y="2383971"/>
            <a:ext cx="9133115" cy="2530249"/>
          </a:xfrm>
        </p:spPr>
        <p:txBody>
          <a:bodyPr>
            <a:normAutofit/>
          </a:bodyPr>
          <a:lstStyle/>
          <a:p>
            <a:pPr algn="just"/>
            <a:r>
              <a:rPr lang="tr-TR" sz="2400" dirty="0">
                <a:solidFill>
                  <a:schemeClr val="tx1"/>
                </a:solidFill>
                <a:latin typeface="Arial" panose="020B0604020202020204" pitchFamily="34" charset="0"/>
                <a:cs typeface="Arial" panose="020B0604020202020204" pitchFamily="34" charset="0"/>
              </a:rPr>
              <a:t>Risk gurubundaki (zayıf, şişman) öğrencilerin velileri ile görüşülerek öğrencilerin aile </a:t>
            </a:r>
            <a:r>
              <a:rPr lang="tr-TR" sz="2400" dirty="0" smtClean="0">
                <a:solidFill>
                  <a:schemeClr val="tx1"/>
                </a:solidFill>
                <a:latin typeface="Arial" panose="020B0604020202020204" pitchFamily="34" charset="0"/>
                <a:cs typeface="Arial" panose="020B0604020202020204" pitchFamily="34" charset="0"/>
              </a:rPr>
              <a:t>hekimine yönlendirilmeleri </a:t>
            </a:r>
            <a:r>
              <a:rPr lang="tr-TR" sz="2400" dirty="0">
                <a:solidFill>
                  <a:schemeClr val="tx1"/>
                </a:solidFill>
                <a:latin typeface="Arial" panose="020B0604020202020204" pitchFamily="34" charset="0"/>
                <a:cs typeface="Arial" panose="020B0604020202020204" pitchFamily="34" charset="0"/>
              </a:rPr>
              <a:t>gereklidir.</a:t>
            </a:r>
          </a:p>
        </p:txBody>
      </p:sp>
      <p:pic>
        <p:nvPicPr>
          <p:cNvPr id="26626" name="Picture 2" descr="DOCTOR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693199" y="3374290"/>
            <a:ext cx="2478768" cy="3402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1155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896240" y="689425"/>
            <a:ext cx="8911687" cy="1280890"/>
          </a:xfrm>
        </p:spPr>
        <p:txBody>
          <a:bodyPr>
            <a:normAutofit/>
          </a:bodyPr>
          <a:lstStyle/>
          <a:p>
            <a:r>
              <a:rPr lang="tr-TR" sz="2400" b="1" dirty="0">
                <a:solidFill>
                  <a:schemeClr val="tx1"/>
                </a:solidFill>
                <a:latin typeface="Arial Black" panose="020B0A04020102020204" pitchFamily="34" charset="0"/>
              </a:rPr>
              <a:t>3. Okulda okul sağlığı hizmeti verilmekte ve/veya okul hemşiresi bulunmaktadır ( 1 puan )</a:t>
            </a:r>
            <a:endParaRPr lang="tr-TR" sz="2400" dirty="0">
              <a:solidFill>
                <a:schemeClr val="tx1"/>
              </a:solidFill>
              <a:latin typeface="Arial Black" panose="020B0A04020102020204" pitchFamily="34" charset="0"/>
            </a:endParaRPr>
          </a:p>
        </p:txBody>
      </p:sp>
      <p:pic>
        <p:nvPicPr>
          <p:cNvPr id="27650" name="Picture 2" descr="İlgili resi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6709" y="2575078"/>
            <a:ext cx="5360617" cy="3567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376578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50974" y="875701"/>
            <a:ext cx="10199914" cy="1280890"/>
          </a:xfrm>
        </p:spPr>
        <p:txBody>
          <a:bodyPr>
            <a:noAutofit/>
          </a:bodyPr>
          <a:lstStyle/>
          <a:p>
            <a:r>
              <a:rPr lang="tr-TR" sz="2800" b="1" dirty="0">
                <a:solidFill>
                  <a:schemeClr val="tx1"/>
                </a:solidFill>
                <a:latin typeface="Arial Black" panose="020B0A04020102020204" pitchFamily="34" charset="0"/>
              </a:rPr>
              <a:t>D) DESTEKLEYİCİ OKUL ÇEVRESİ OLUŞTURMA VE FİZİKİ KOŞULLAR </a:t>
            </a:r>
            <a:r>
              <a:rPr lang="tr-TR" sz="2800" b="1" dirty="0" smtClean="0">
                <a:solidFill>
                  <a:schemeClr val="tx1"/>
                </a:solidFill>
                <a:latin typeface="Arial Black" panose="020B0A04020102020204" pitchFamily="34" charset="0"/>
              </a:rPr>
              <a:t/>
            </a:r>
            <a:br>
              <a:rPr lang="tr-TR" sz="2800" b="1" dirty="0" smtClean="0">
                <a:solidFill>
                  <a:schemeClr val="tx1"/>
                </a:solidFill>
                <a:latin typeface="Arial Black" panose="020B0A04020102020204" pitchFamily="34" charset="0"/>
              </a:rPr>
            </a:br>
            <a:r>
              <a:rPr lang="tr-TR" sz="2800" b="1" dirty="0" smtClean="0">
                <a:solidFill>
                  <a:schemeClr val="tx1"/>
                </a:solidFill>
                <a:latin typeface="Arial Black" panose="020B0A04020102020204" pitchFamily="34" charset="0"/>
              </a:rPr>
              <a:t>( </a:t>
            </a:r>
            <a:r>
              <a:rPr lang="tr-TR" sz="2800" b="1" dirty="0">
                <a:solidFill>
                  <a:schemeClr val="tx1"/>
                </a:solidFill>
                <a:latin typeface="Arial Black" panose="020B0A04020102020204" pitchFamily="34" charset="0"/>
              </a:rPr>
              <a:t>44 PUAN )</a:t>
            </a:r>
            <a:endParaRPr lang="tr-TR" sz="2800" dirty="0">
              <a:solidFill>
                <a:schemeClr val="tx1"/>
              </a:solidFill>
              <a:latin typeface="Arial Black" panose="020B0A04020102020204" pitchFamily="34" charset="0"/>
            </a:endParaRP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90581" y="2621631"/>
            <a:ext cx="5375440" cy="3494285"/>
          </a:xfrm>
        </p:spPr>
      </p:pic>
      <p:pic>
        <p:nvPicPr>
          <p:cNvPr id="28674" name="Picture 2" descr="İlgili resi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8567" y="3118575"/>
            <a:ext cx="3153682" cy="2759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2556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63889" y="770021"/>
            <a:ext cx="9871755" cy="1407695"/>
          </a:xfrm>
        </p:spPr>
        <p:txBody>
          <a:bodyPr>
            <a:noAutofit/>
          </a:bodyPr>
          <a:lstStyle/>
          <a:p>
            <a:r>
              <a:rPr lang="tr-TR" sz="2400" b="1" dirty="0">
                <a:solidFill>
                  <a:schemeClr val="tx1"/>
                </a:solidFill>
                <a:latin typeface="Arial Black" panose="020B0A04020102020204" pitchFamily="34" charset="0"/>
              </a:rPr>
              <a:t>1. Sağlıklı beslenme ve hareketli yaşam konularında doğru mesajlar var ve bu mesajlar okul</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içi uygun yerlerde (sınıf panoları, koridor panoları vb.) sergilenmektedir ( 4 puan )</a:t>
            </a:r>
            <a:endParaRPr lang="tr-TR" sz="2400" dirty="0">
              <a:solidFill>
                <a:schemeClr val="tx1"/>
              </a:solidFill>
              <a:latin typeface="Arial Black" panose="020B0A04020102020204" pitchFamily="34" charset="0"/>
            </a:endParaRPr>
          </a:p>
        </p:txBody>
      </p:sp>
      <p:pic>
        <p:nvPicPr>
          <p:cNvPr id="5" name="Resi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8147" y="2414337"/>
            <a:ext cx="6737685" cy="3789948"/>
          </a:xfrm>
          <a:prstGeom prst="rect">
            <a:avLst/>
          </a:prstGeom>
        </p:spPr>
      </p:pic>
      <p:pic>
        <p:nvPicPr>
          <p:cNvPr id="6" name="Resim 5"/>
          <p:cNvPicPr>
            <a:picLocks noChangeAspect="1"/>
          </p:cNvPicPr>
          <p:nvPr/>
        </p:nvPicPr>
        <p:blipFill>
          <a:blip r:embed="rId3"/>
          <a:stretch>
            <a:fillRect/>
          </a:stretch>
        </p:blipFill>
        <p:spPr>
          <a:xfrm>
            <a:off x="6713088" y="2414337"/>
            <a:ext cx="4695355" cy="3789948"/>
          </a:xfrm>
          <a:prstGeom prst="rect">
            <a:avLst/>
          </a:prstGeom>
        </p:spPr>
      </p:pic>
    </p:spTree>
    <p:extLst>
      <p:ext uri="{BB962C8B-B14F-4D97-AF65-F5344CB8AC3E}">
        <p14:creationId xmlns:p14="http://schemas.microsoft.com/office/powerpoint/2010/main" val="40910688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4190" y="481263"/>
            <a:ext cx="10539663" cy="5911515"/>
          </a:xfrm>
          <a:prstGeom prst="rect">
            <a:avLst/>
          </a:prstGeom>
        </p:spPr>
      </p:pic>
    </p:spTree>
    <p:extLst>
      <p:ext uri="{BB962C8B-B14F-4D97-AF65-F5344CB8AC3E}">
        <p14:creationId xmlns:p14="http://schemas.microsoft.com/office/powerpoint/2010/main" val="7998522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42645" y="852710"/>
            <a:ext cx="9741126" cy="1280890"/>
          </a:xfrm>
        </p:spPr>
        <p:txBody>
          <a:bodyPr>
            <a:normAutofit/>
          </a:bodyPr>
          <a:lstStyle/>
          <a:p>
            <a:r>
              <a:rPr lang="tr-TR" sz="2400" b="1" dirty="0">
                <a:solidFill>
                  <a:schemeClr val="tx1"/>
                </a:solidFill>
                <a:latin typeface="Arial Black" panose="020B0A04020102020204" pitchFamily="34" charset="0"/>
                <a:cs typeface="Arial" panose="020B0604020202020204" pitchFamily="34" charset="0"/>
              </a:rPr>
              <a:t>2. Okul bahçesi; oyun oynama, koşma vb. etkinliklere uygun olarak düzenlenmiştir </a:t>
            </a:r>
            <a:r>
              <a:rPr lang="tr-TR" sz="2400" b="1" dirty="0" smtClean="0">
                <a:solidFill>
                  <a:schemeClr val="tx1"/>
                </a:solidFill>
                <a:latin typeface="Arial Black" panose="020B0A04020102020204" pitchFamily="34" charset="0"/>
                <a:cs typeface="Arial" panose="020B0604020202020204" pitchFamily="34" charset="0"/>
              </a:rPr>
              <a:t/>
            </a:r>
            <a:br>
              <a:rPr lang="tr-TR" sz="2400" b="1" dirty="0" smtClean="0">
                <a:solidFill>
                  <a:schemeClr val="tx1"/>
                </a:solidFill>
                <a:latin typeface="Arial Black" panose="020B0A04020102020204" pitchFamily="34" charset="0"/>
                <a:cs typeface="Arial" panose="020B0604020202020204" pitchFamily="34" charset="0"/>
              </a:rPr>
            </a:br>
            <a:r>
              <a:rPr lang="tr-TR" sz="2400" b="1" dirty="0" smtClean="0">
                <a:solidFill>
                  <a:schemeClr val="tx1"/>
                </a:solidFill>
                <a:latin typeface="Arial Black" panose="020B0A04020102020204" pitchFamily="34" charset="0"/>
                <a:cs typeface="Arial" panose="020B0604020202020204" pitchFamily="34" charset="0"/>
              </a:rPr>
              <a:t>( </a:t>
            </a:r>
            <a:r>
              <a:rPr lang="tr-TR" sz="2400" b="1" dirty="0">
                <a:solidFill>
                  <a:schemeClr val="tx1"/>
                </a:solidFill>
                <a:latin typeface="Arial Black" panose="020B0A04020102020204" pitchFamily="34" charset="0"/>
                <a:cs typeface="Arial" panose="020B0604020202020204" pitchFamily="34" charset="0"/>
              </a:rPr>
              <a:t>2 puan )</a:t>
            </a:r>
            <a:endParaRPr lang="tr-TR" sz="2400" dirty="0">
              <a:solidFill>
                <a:schemeClr val="tx1"/>
              </a:solidFill>
              <a:latin typeface="Arial Black" panose="020B0A04020102020204" pitchFamily="34" charset="0"/>
              <a:cs typeface="Arial" panose="020B0604020202020204" pitchFamily="34" charset="0"/>
            </a:endParaRPr>
          </a:p>
        </p:txBody>
      </p:sp>
      <p:pic>
        <p:nvPicPr>
          <p:cNvPr id="5" name="Resim 4"/>
          <p:cNvPicPr>
            <a:picLocks noChangeAspect="1"/>
          </p:cNvPicPr>
          <p:nvPr/>
        </p:nvPicPr>
        <p:blipFill>
          <a:blip r:embed="rId2"/>
          <a:stretch>
            <a:fillRect/>
          </a:stretch>
        </p:blipFill>
        <p:spPr>
          <a:xfrm>
            <a:off x="3689684" y="2518503"/>
            <a:ext cx="5288379" cy="3651190"/>
          </a:xfrm>
          <a:prstGeom prst="rect">
            <a:avLst/>
          </a:prstGeom>
        </p:spPr>
      </p:pic>
    </p:spTree>
    <p:extLst>
      <p:ext uri="{BB962C8B-B14F-4D97-AF65-F5344CB8AC3E}">
        <p14:creationId xmlns:p14="http://schemas.microsoft.com/office/powerpoint/2010/main" val="30498651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45245" y="768489"/>
            <a:ext cx="9806441" cy="1573658"/>
          </a:xfrm>
        </p:spPr>
        <p:txBody>
          <a:bodyPr>
            <a:noAutofit/>
          </a:bodyPr>
          <a:lstStyle/>
          <a:p>
            <a:r>
              <a:rPr lang="tr-TR" sz="2800" b="1" dirty="0">
                <a:solidFill>
                  <a:schemeClr val="tx1"/>
                </a:solidFill>
                <a:latin typeface="Arial Black" panose="020B0A04020102020204" pitchFamily="34" charset="0"/>
              </a:rPr>
              <a:t>3. Okulun uygun donanım/ekipmana sahip spor salonu/çok amaçlı salon veya spor alanı</a:t>
            </a:r>
            <a:br>
              <a:rPr lang="tr-TR" sz="2800" b="1" dirty="0">
                <a:solidFill>
                  <a:schemeClr val="tx1"/>
                </a:solidFill>
                <a:latin typeface="Arial Black" panose="020B0A04020102020204" pitchFamily="34" charset="0"/>
              </a:rPr>
            </a:br>
            <a:r>
              <a:rPr lang="tr-TR" sz="2800" b="1" dirty="0">
                <a:solidFill>
                  <a:schemeClr val="tx1"/>
                </a:solidFill>
                <a:latin typeface="Arial Black" panose="020B0A04020102020204" pitchFamily="34" charset="0"/>
              </a:rPr>
              <a:t>bulunmaktadır ( 2 puan )</a:t>
            </a:r>
            <a:endParaRPr lang="tr-TR" sz="28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345245" y="2799346"/>
            <a:ext cx="9927771" cy="2562906"/>
          </a:xfrm>
        </p:spPr>
        <p:txBody>
          <a:bodyPr>
            <a:normAutofit/>
          </a:bodyPr>
          <a:lstStyle/>
          <a:p>
            <a:pPr marL="0" indent="0" algn="just">
              <a:buNone/>
            </a:pPr>
            <a:r>
              <a:rPr lang="tr-TR" sz="2400" dirty="0">
                <a:solidFill>
                  <a:schemeClr val="tx1"/>
                </a:solidFill>
                <a:latin typeface="Arial" panose="020B0604020202020204" pitchFamily="34" charset="0"/>
                <a:cs typeface="Arial" panose="020B0604020202020204" pitchFamily="34" charset="0"/>
              </a:rPr>
              <a:t>Uygun donanım/ekipmana sahip spor salonu/çok amaçlı salonu veya yeterli büyüklükte </a:t>
            </a:r>
            <a:r>
              <a:rPr lang="tr-TR" sz="2400" dirty="0" smtClean="0">
                <a:solidFill>
                  <a:schemeClr val="tx1"/>
                </a:solidFill>
                <a:latin typeface="Arial" panose="020B0604020202020204" pitchFamily="34" charset="0"/>
                <a:cs typeface="Arial" panose="020B0604020202020204" pitchFamily="34" charset="0"/>
              </a:rPr>
              <a:t>açık/kapalı </a:t>
            </a:r>
            <a:r>
              <a:rPr lang="tr-TR" sz="2400" dirty="0">
                <a:solidFill>
                  <a:schemeClr val="tx1"/>
                </a:solidFill>
                <a:latin typeface="Arial" panose="020B0604020202020204" pitchFamily="34" charset="0"/>
                <a:cs typeface="Arial" panose="020B0604020202020204" pitchFamily="34" charset="0"/>
              </a:rPr>
              <a:t>spor alanı bulunmalıdır.</a:t>
            </a:r>
          </a:p>
        </p:txBody>
      </p:sp>
      <p:pic>
        <p:nvPicPr>
          <p:cNvPr id="30722" name="Picture 2" descr="physical education animated gif ile ilgili gö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2228" y="3937884"/>
            <a:ext cx="5105400" cy="196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53867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400" b="1" dirty="0">
                <a:solidFill>
                  <a:schemeClr val="tx1"/>
                </a:solidFill>
                <a:latin typeface="Arial Black" panose="020B0A04020102020204" pitchFamily="34" charset="0"/>
              </a:rPr>
              <a:t>4. Beden eğitimi ve spor etkinlikleri dersine aktif katılım sağlanmaktadır ( 2 puan )</a:t>
            </a:r>
            <a:endParaRPr lang="tr-TR" sz="2400" dirty="0">
              <a:solidFill>
                <a:schemeClr val="tx1"/>
              </a:solidFill>
              <a:latin typeface="Arial Black" panose="020B0A04020102020204" pitchFamily="34" charset="0"/>
            </a:endParaRPr>
          </a:p>
        </p:txBody>
      </p:sp>
      <p:pic>
        <p:nvPicPr>
          <p:cNvPr id="3"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9663" y="2483517"/>
            <a:ext cx="6657474" cy="3744829"/>
          </a:xfrm>
          <a:prstGeom prst="rect">
            <a:avLst/>
          </a:prstGeom>
        </p:spPr>
      </p:pic>
    </p:spTree>
    <p:extLst>
      <p:ext uri="{BB962C8B-B14F-4D97-AF65-F5344CB8AC3E}">
        <p14:creationId xmlns:p14="http://schemas.microsoft.com/office/powerpoint/2010/main" val="84180201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34495" y="859573"/>
            <a:ext cx="9871755" cy="1280890"/>
          </a:xfrm>
        </p:spPr>
        <p:txBody>
          <a:bodyPr>
            <a:normAutofit/>
          </a:bodyPr>
          <a:lstStyle/>
          <a:p>
            <a:r>
              <a:rPr lang="tr-TR" sz="2400" b="1" dirty="0">
                <a:solidFill>
                  <a:schemeClr val="tx1"/>
                </a:solidFill>
                <a:latin typeface="Arial Black" panose="020B0A04020102020204" pitchFamily="34" charset="0"/>
              </a:rPr>
              <a:t>5. Çeşitli spor dallarında takımlar bulunmaktadır ve öğretmen/ilgili uzmanlar eşliğinde</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antrenman yapılmaktadır ( 3 puan )</a:t>
            </a:r>
            <a:endParaRPr lang="tr-TR" sz="2400" dirty="0">
              <a:solidFill>
                <a:schemeClr val="tx1"/>
              </a:solidFill>
              <a:latin typeface="Arial Black" panose="020B0A04020102020204" pitchFamily="34" charset="0"/>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22898" y="2451890"/>
            <a:ext cx="5694947" cy="3771978"/>
          </a:xfrm>
          <a:prstGeom prst="rect">
            <a:avLst/>
          </a:prstGeom>
        </p:spPr>
      </p:pic>
    </p:spTree>
    <p:extLst>
      <p:ext uri="{BB962C8B-B14F-4D97-AF65-F5344CB8AC3E}">
        <p14:creationId xmlns:p14="http://schemas.microsoft.com/office/powerpoint/2010/main" val="296523804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2358" y="673768"/>
            <a:ext cx="7395410" cy="5546558"/>
          </a:xfrm>
          <a:prstGeom prst="rect">
            <a:avLst/>
          </a:prstGeom>
        </p:spPr>
      </p:pic>
    </p:spTree>
    <p:extLst>
      <p:ext uri="{BB962C8B-B14F-4D97-AF65-F5344CB8AC3E}">
        <p14:creationId xmlns:p14="http://schemas.microsoft.com/office/powerpoint/2010/main" val="29952216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408840" y="910003"/>
            <a:ext cx="9697583" cy="1280890"/>
          </a:xfrm>
        </p:spPr>
        <p:txBody>
          <a:bodyPr>
            <a:normAutofit/>
          </a:bodyPr>
          <a:lstStyle/>
          <a:p>
            <a:r>
              <a:rPr lang="tr-TR" sz="2400" b="1" dirty="0">
                <a:solidFill>
                  <a:schemeClr val="tx1"/>
                </a:solidFill>
                <a:latin typeface="Arial Black" panose="020B0A04020102020204" pitchFamily="34" charset="0"/>
              </a:rPr>
              <a:t>6. Okul çalışanları sağlıklı yaşam tarzını, sağlıklı beslenme ve düzenli fiziksel aktivite yapmayı</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teşvik edecek şekilde model olmaktadır ( 3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408840" y="2486347"/>
            <a:ext cx="9949543" cy="3499077"/>
          </a:xfrm>
        </p:spPr>
        <p:txBody>
          <a:bodyPr/>
          <a:lstStyle/>
          <a:p>
            <a:pPr marL="0" indent="0" algn="just">
              <a:buNone/>
            </a:pPr>
            <a:r>
              <a:rPr lang="tr-TR" dirty="0">
                <a:solidFill>
                  <a:schemeClr val="tx1"/>
                </a:solidFill>
                <a:latin typeface="Arial" panose="020B0604020202020204" pitchFamily="34" charset="0"/>
                <a:cs typeface="Arial" panose="020B0604020202020204" pitchFamily="34" charset="0"/>
              </a:rPr>
              <a:t>Okul çağı, çocuğun toplum yaşamına ilk kez girdiği dönemdir. Bu nedenle çocuğun; sağlıklı </a:t>
            </a:r>
            <a:r>
              <a:rPr lang="tr-TR" dirty="0" smtClean="0">
                <a:solidFill>
                  <a:schemeClr val="tx1"/>
                </a:solidFill>
                <a:latin typeface="Arial" panose="020B0604020202020204" pitchFamily="34" charset="0"/>
                <a:cs typeface="Arial" panose="020B0604020202020204" pitchFamily="34" charset="0"/>
              </a:rPr>
              <a:t>bir yaşam </a:t>
            </a:r>
            <a:r>
              <a:rPr lang="tr-TR" dirty="0">
                <a:solidFill>
                  <a:schemeClr val="tx1"/>
                </a:solidFill>
                <a:latin typeface="Arial" panose="020B0604020202020204" pitchFamily="34" charset="0"/>
                <a:cs typeface="Arial" panose="020B0604020202020204" pitchFamily="34" charset="0"/>
              </a:rPr>
              <a:t>biçimi geliştirmesinde, sağlıklı beslenme alışkanlıkları kazanmasında, düzenli </a:t>
            </a:r>
            <a:r>
              <a:rPr lang="tr-TR" dirty="0" smtClean="0">
                <a:solidFill>
                  <a:schemeClr val="tx1"/>
                </a:solidFill>
                <a:latin typeface="Arial" panose="020B0604020202020204" pitchFamily="34" charset="0"/>
                <a:cs typeface="Arial" panose="020B0604020202020204" pitchFamily="34" charset="0"/>
              </a:rPr>
              <a:t>fiziksel aktivite </a:t>
            </a:r>
            <a:r>
              <a:rPr lang="tr-TR" dirty="0">
                <a:solidFill>
                  <a:schemeClr val="tx1"/>
                </a:solidFill>
                <a:latin typeface="Arial" panose="020B0604020202020204" pitchFamily="34" charset="0"/>
                <a:cs typeface="Arial" panose="020B0604020202020204" pitchFamily="34" charset="0"/>
              </a:rPr>
              <a:t>yapmayı yaşamının bir parçası haline getirmesinde tüm okul çalışanlarının ayrı ayrı ve </a:t>
            </a:r>
            <a:r>
              <a:rPr lang="tr-TR" dirty="0" smtClean="0">
                <a:solidFill>
                  <a:schemeClr val="tx1"/>
                </a:solidFill>
                <a:latin typeface="Arial" panose="020B0604020202020204" pitchFamily="34" charset="0"/>
                <a:cs typeface="Arial" panose="020B0604020202020204" pitchFamily="34" charset="0"/>
              </a:rPr>
              <a:t>bir bütün </a:t>
            </a:r>
            <a:r>
              <a:rPr lang="tr-TR" dirty="0">
                <a:solidFill>
                  <a:schemeClr val="tx1"/>
                </a:solidFill>
                <a:latin typeface="Arial" panose="020B0604020202020204" pitchFamily="34" charset="0"/>
                <a:cs typeface="Arial" panose="020B0604020202020204" pitchFamily="34" charset="0"/>
              </a:rPr>
              <a:t>olarak önemli payları vardır. Bu doğrultuda; toplu katılımlı sportif etkinlikler, </a:t>
            </a:r>
            <a:r>
              <a:rPr lang="tr-TR" dirty="0" smtClean="0">
                <a:solidFill>
                  <a:schemeClr val="tx1"/>
                </a:solidFill>
                <a:latin typeface="Arial" panose="020B0604020202020204" pitchFamily="34" charset="0"/>
                <a:cs typeface="Arial" panose="020B0604020202020204" pitchFamily="34" charset="0"/>
              </a:rPr>
              <a:t>öğretmen öğrenci takım </a:t>
            </a:r>
            <a:r>
              <a:rPr lang="tr-TR" dirty="0">
                <a:solidFill>
                  <a:schemeClr val="tx1"/>
                </a:solidFill>
                <a:latin typeface="Arial" panose="020B0604020202020204" pitchFamily="34" charset="0"/>
                <a:cs typeface="Arial" panose="020B0604020202020204" pitchFamily="34" charset="0"/>
              </a:rPr>
              <a:t>yarışmaları gibi etkinlikler düzenlenebilir.</a:t>
            </a:r>
          </a:p>
        </p:txBody>
      </p:sp>
    </p:spTree>
    <p:extLst>
      <p:ext uri="{BB962C8B-B14F-4D97-AF65-F5344CB8AC3E}">
        <p14:creationId xmlns:p14="http://schemas.microsoft.com/office/powerpoint/2010/main" val="225893847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00294" y="944952"/>
            <a:ext cx="9839098" cy="1280890"/>
          </a:xfrm>
        </p:spPr>
        <p:txBody>
          <a:bodyPr>
            <a:normAutofit/>
          </a:bodyPr>
          <a:lstStyle/>
          <a:p>
            <a:r>
              <a:rPr lang="tr-TR" sz="2400" b="1" dirty="0">
                <a:solidFill>
                  <a:schemeClr val="tx1"/>
                </a:solidFill>
                <a:latin typeface="Arial Black" panose="020B0A04020102020204" pitchFamily="34" charset="0"/>
              </a:rPr>
              <a:t>7. Öğrencilerin ara öğün yapmaları teşvik edilmekte ve ara öğün içerikleri öğretmenlerce/ilgili</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uzmanlarca kontrol edilmektedir ( 3 puan )</a:t>
            </a:r>
            <a:endParaRPr lang="tr-TR" sz="2400" dirty="0">
              <a:solidFill>
                <a:schemeClr val="tx1"/>
              </a:solidFill>
              <a:latin typeface="Arial Black" panose="020B0A04020102020204" pitchFamily="34" charset="0"/>
            </a:endParaRPr>
          </a:p>
        </p:txBody>
      </p:sp>
      <p:pic>
        <p:nvPicPr>
          <p:cNvPr id="6" name="Resim 5"/>
          <p:cNvPicPr>
            <a:picLocks noChangeAspect="1"/>
          </p:cNvPicPr>
          <p:nvPr/>
        </p:nvPicPr>
        <p:blipFill>
          <a:blip r:embed="rId2"/>
          <a:stretch>
            <a:fillRect/>
          </a:stretch>
        </p:blipFill>
        <p:spPr>
          <a:xfrm>
            <a:off x="3449053" y="2476252"/>
            <a:ext cx="5804515" cy="3732043"/>
          </a:xfrm>
          <a:prstGeom prst="rect">
            <a:avLst/>
          </a:prstGeom>
        </p:spPr>
      </p:pic>
    </p:spTree>
    <p:extLst>
      <p:ext uri="{BB962C8B-B14F-4D97-AF65-F5344CB8AC3E}">
        <p14:creationId xmlns:p14="http://schemas.microsoft.com/office/powerpoint/2010/main" val="160758848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263" y="481262"/>
            <a:ext cx="11245516" cy="5871412"/>
          </a:xfrm>
          <a:prstGeom prst="rect">
            <a:avLst/>
          </a:prstGeom>
        </p:spPr>
      </p:pic>
    </p:spTree>
    <p:extLst>
      <p:ext uri="{BB962C8B-B14F-4D97-AF65-F5344CB8AC3E}">
        <p14:creationId xmlns:p14="http://schemas.microsoft.com/office/powerpoint/2010/main" val="217468118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706275" y="481263"/>
            <a:ext cx="8767505" cy="5887453"/>
          </a:xfrm>
          <a:prstGeom prst="rect">
            <a:avLst/>
          </a:prstGeom>
        </p:spPr>
      </p:pic>
    </p:spTree>
    <p:extLst>
      <p:ext uri="{BB962C8B-B14F-4D97-AF65-F5344CB8AC3E}">
        <p14:creationId xmlns:p14="http://schemas.microsoft.com/office/powerpoint/2010/main" val="17471993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338943" y="786063"/>
            <a:ext cx="10014857" cy="1485311"/>
          </a:xfrm>
        </p:spPr>
        <p:txBody>
          <a:bodyPr>
            <a:noAutofit/>
          </a:bodyPr>
          <a:lstStyle/>
          <a:p>
            <a:r>
              <a:rPr lang="tr-TR" sz="2400" b="1" dirty="0" smtClean="0">
                <a:solidFill>
                  <a:schemeClr val="tx1"/>
                </a:solidFill>
                <a:latin typeface="Arial Black" panose="020B0A04020102020204" pitchFamily="34" charset="0"/>
              </a:rPr>
              <a:t>8.Okul </a:t>
            </a:r>
            <a:r>
              <a:rPr lang="tr-TR" sz="2400" b="1" dirty="0">
                <a:solidFill>
                  <a:schemeClr val="tx1"/>
                </a:solidFill>
                <a:latin typeface="Arial Black" panose="020B0A04020102020204" pitchFamily="34" charset="0"/>
              </a:rPr>
              <a:t>çevresinde hizmet veren yiyecek/içecek satışı yapan yerlerin denetlenmesi ve kontrolü</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için rutin aralıklarla ilgili kurumlardan destek alınmaktadır ( 2 puan )</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338943" y="2630906"/>
            <a:ext cx="9622972" cy="2318658"/>
          </a:xfrm>
        </p:spPr>
        <p:txBody>
          <a:bodyPr>
            <a:normAutofit fontScale="85000" lnSpcReduction="20000"/>
          </a:bodyPr>
          <a:lstStyle/>
          <a:p>
            <a:pPr algn="just"/>
            <a:r>
              <a:rPr lang="tr-TR" dirty="0">
                <a:solidFill>
                  <a:schemeClr val="tx1"/>
                </a:solidFill>
                <a:latin typeface="Arial" panose="020B0604020202020204" pitchFamily="34" charset="0"/>
                <a:cs typeface="Arial" panose="020B0604020202020204" pitchFamily="34" charset="0"/>
              </a:rPr>
              <a:t>Okul idaresi, okul çevresinde hizmet veren yiyecek/içecek satışı yapan yerlerin denetlenmesi </a:t>
            </a:r>
            <a:r>
              <a:rPr lang="tr-TR" dirty="0" smtClean="0">
                <a:solidFill>
                  <a:schemeClr val="tx1"/>
                </a:solidFill>
                <a:latin typeface="Arial" panose="020B0604020202020204" pitchFamily="34" charset="0"/>
                <a:cs typeface="Arial" panose="020B0604020202020204" pitchFamily="34" charset="0"/>
              </a:rPr>
              <a:t>ve kontrolü </a:t>
            </a:r>
            <a:r>
              <a:rPr lang="tr-TR" dirty="0">
                <a:solidFill>
                  <a:schemeClr val="tx1"/>
                </a:solidFill>
                <a:latin typeface="Arial" panose="020B0604020202020204" pitchFamily="34" charset="0"/>
                <a:cs typeface="Arial" panose="020B0604020202020204" pitchFamily="34" charset="0"/>
              </a:rPr>
              <a:t>için rutin aralıklarla ilgili kurumlardan destek almalıdır</a:t>
            </a:r>
            <a:r>
              <a:rPr lang="tr-TR" dirty="0" smtClean="0">
                <a:solidFill>
                  <a:schemeClr val="tx1"/>
                </a:solidFill>
                <a:latin typeface="Arial" panose="020B0604020202020204" pitchFamily="34" charset="0"/>
                <a:cs typeface="Arial" panose="020B0604020202020204" pitchFamily="34" charset="0"/>
              </a:rPr>
              <a:t>.</a:t>
            </a:r>
          </a:p>
          <a:p>
            <a:pPr algn="just"/>
            <a:endParaRPr lang="tr-TR" dirty="0">
              <a:solidFill>
                <a:schemeClr val="tx1"/>
              </a:solidFill>
              <a:latin typeface="Arial" panose="020B0604020202020204" pitchFamily="34" charset="0"/>
              <a:cs typeface="Arial" panose="020B0604020202020204" pitchFamily="34" charset="0"/>
            </a:endParaRPr>
          </a:p>
          <a:p>
            <a:pPr algn="just"/>
            <a:r>
              <a:rPr lang="tr-TR" dirty="0">
                <a:solidFill>
                  <a:schemeClr val="tx1"/>
                </a:solidFill>
                <a:latin typeface="Arial" panose="020B0604020202020204" pitchFamily="34" charset="0"/>
                <a:cs typeface="Arial" panose="020B0604020202020204" pitchFamily="34" charset="0"/>
              </a:rPr>
              <a:t>Ayrıca okulda satışı/sunumu yapılmayan yiyecek ve içeceklerin öğrencilere okul </a:t>
            </a:r>
            <a:r>
              <a:rPr lang="tr-TR" dirty="0" smtClean="0">
                <a:solidFill>
                  <a:schemeClr val="tx1"/>
                </a:solidFill>
                <a:latin typeface="Arial" panose="020B0604020202020204" pitchFamily="34" charset="0"/>
                <a:cs typeface="Arial" panose="020B0604020202020204" pitchFamily="34" charset="0"/>
              </a:rPr>
              <a:t>çevresindeki yerler </a:t>
            </a:r>
            <a:r>
              <a:rPr lang="tr-TR" dirty="0">
                <a:solidFill>
                  <a:schemeClr val="tx1"/>
                </a:solidFill>
                <a:latin typeface="Arial" panose="020B0604020202020204" pitchFamily="34" charset="0"/>
                <a:cs typeface="Arial" panose="020B0604020202020204" pitchFamily="34" charset="0"/>
              </a:rPr>
              <a:t>tarafından da satılmamasını sağlamak amacıyla bu işyerleri ile sağlıklı beslenme ile </a:t>
            </a:r>
            <a:r>
              <a:rPr lang="tr-TR" dirty="0" smtClean="0">
                <a:solidFill>
                  <a:schemeClr val="tx1"/>
                </a:solidFill>
                <a:latin typeface="Arial" panose="020B0604020202020204" pitchFamily="34" charset="0"/>
                <a:cs typeface="Arial" panose="020B0604020202020204" pitchFamily="34" charset="0"/>
              </a:rPr>
              <a:t>ilgili afiş </a:t>
            </a:r>
            <a:r>
              <a:rPr lang="tr-TR" dirty="0">
                <a:solidFill>
                  <a:schemeClr val="tx1"/>
                </a:solidFill>
                <a:latin typeface="Arial" panose="020B0604020202020204" pitchFamily="34" charset="0"/>
                <a:cs typeface="Arial" panose="020B0604020202020204" pitchFamily="34" charset="0"/>
              </a:rPr>
              <a:t>asılması gibi uygulamalar için görüşülebilir (afişlerin temini için İlçe Toplum </a:t>
            </a:r>
            <a:r>
              <a:rPr lang="tr-TR" dirty="0" smtClean="0">
                <a:solidFill>
                  <a:schemeClr val="tx1"/>
                </a:solidFill>
                <a:latin typeface="Arial" panose="020B0604020202020204" pitchFamily="34" charset="0"/>
                <a:cs typeface="Arial" panose="020B0604020202020204" pitchFamily="34" charset="0"/>
              </a:rPr>
              <a:t>Sağlığı Merkezleri</a:t>
            </a:r>
            <a:r>
              <a:rPr lang="tr-TR" dirty="0">
                <a:solidFill>
                  <a:schemeClr val="tx1"/>
                </a:solidFill>
                <a:latin typeface="Arial" panose="020B0604020202020204" pitchFamily="34" charset="0"/>
                <a:cs typeface="Arial" panose="020B0604020202020204" pitchFamily="34" charset="0"/>
              </a:rPr>
              <a:t>, Halk Sağlığı Müdürlükleri’ne başvurulabilir).</a:t>
            </a:r>
          </a:p>
        </p:txBody>
      </p:sp>
      <p:pic>
        <p:nvPicPr>
          <p:cNvPr id="34820" name="Picture 4" descr="RESTOURANT  animated gif ile ilgili gö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6314" y="4641932"/>
            <a:ext cx="2149929" cy="14999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36269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83105" y="952401"/>
            <a:ext cx="9784669" cy="1280890"/>
          </a:xfrm>
        </p:spPr>
        <p:txBody>
          <a:bodyPr>
            <a:normAutofit/>
          </a:bodyPr>
          <a:lstStyle/>
          <a:p>
            <a:r>
              <a:rPr lang="tr-TR" sz="2400" b="1" dirty="0">
                <a:solidFill>
                  <a:schemeClr val="tx1"/>
                </a:solidFill>
                <a:latin typeface="Arial Black" panose="020B0A04020102020204" pitchFamily="34" charset="0"/>
              </a:rPr>
              <a:t>9. Güvenli hijyen ve sanitasyon davranışı desteklenmektedir ( 2 puan )</a:t>
            </a:r>
            <a:endParaRPr lang="tr-TR" sz="2400" dirty="0">
              <a:solidFill>
                <a:schemeClr val="tx1"/>
              </a:solidFill>
              <a:latin typeface="Arial Black" panose="020B0A04020102020204" pitchFamily="34" charset="0"/>
            </a:endParaRPr>
          </a:p>
        </p:txBody>
      </p:sp>
      <p:pic>
        <p:nvPicPr>
          <p:cNvPr id="6" name="Resim 5"/>
          <p:cNvPicPr>
            <a:picLocks noChangeAspect="1"/>
          </p:cNvPicPr>
          <p:nvPr/>
        </p:nvPicPr>
        <p:blipFill>
          <a:blip r:embed="rId2"/>
          <a:stretch>
            <a:fillRect/>
          </a:stretch>
        </p:blipFill>
        <p:spPr>
          <a:xfrm>
            <a:off x="1183105" y="2536656"/>
            <a:ext cx="4247399" cy="3650657"/>
          </a:xfrm>
          <a:prstGeom prst="rect">
            <a:avLst/>
          </a:prstGeom>
        </p:spPr>
      </p:pic>
      <p:pic>
        <p:nvPicPr>
          <p:cNvPr id="7" name="Resim 6"/>
          <p:cNvPicPr>
            <a:picLocks noChangeAspect="1"/>
          </p:cNvPicPr>
          <p:nvPr/>
        </p:nvPicPr>
        <p:blipFill>
          <a:blip r:embed="rId3"/>
          <a:stretch>
            <a:fillRect/>
          </a:stretch>
        </p:blipFill>
        <p:spPr>
          <a:xfrm>
            <a:off x="6970294" y="2536656"/>
            <a:ext cx="3168317" cy="3650657"/>
          </a:xfrm>
          <a:prstGeom prst="rect">
            <a:avLst/>
          </a:prstGeom>
        </p:spPr>
      </p:pic>
    </p:spTree>
    <p:extLst>
      <p:ext uri="{BB962C8B-B14F-4D97-AF65-F5344CB8AC3E}">
        <p14:creationId xmlns:p14="http://schemas.microsoft.com/office/powerpoint/2010/main" val="23157713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1962150" y="657225"/>
            <a:ext cx="8267700" cy="5543550"/>
          </a:xfrm>
          <a:prstGeom prst="rect">
            <a:avLst/>
          </a:prstGeom>
        </p:spPr>
      </p:pic>
      <p:sp>
        <p:nvSpPr>
          <p:cNvPr id="3" name="Sağ Ok 2"/>
          <p:cNvSpPr/>
          <p:nvPr/>
        </p:nvSpPr>
        <p:spPr>
          <a:xfrm rot="17694291">
            <a:off x="2506741" y="2635745"/>
            <a:ext cx="1226816" cy="58737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Sağ Ok 3"/>
          <p:cNvSpPr/>
          <p:nvPr/>
        </p:nvSpPr>
        <p:spPr>
          <a:xfrm rot="17694291">
            <a:off x="8418258" y="2635746"/>
            <a:ext cx="1226816" cy="58737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99560363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70191" y="983912"/>
            <a:ext cx="9664926" cy="1280890"/>
          </a:xfrm>
        </p:spPr>
        <p:txBody>
          <a:bodyPr>
            <a:normAutofit/>
          </a:bodyPr>
          <a:lstStyle/>
          <a:p>
            <a:r>
              <a:rPr lang="tr-TR" sz="2400" b="1" dirty="0">
                <a:solidFill>
                  <a:schemeClr val="tx1"/>
                </a:solidFill>
                <a:latin typeface="Arial Black" panose="020B0A04020102020204" pitchFamily="34" charset="0"/>
              </a:rPr>
              <a:t>10. Okulda olumlu sosyal çevre geliştirilmektedir </a:t>
            </a:r>
            <a:r>
              <a:rPr lang="tr-TR" sz="2400" b="1" dirty="0" smtClean="0">
                <a:solidFill>
                  <a:schemeClr val="tx1"/>
                </a:solidFill>
                <a:latin typeface="Arial Black" panose="020B0A04020102020204" pitchFamily="34" charset="0"/>
              </a:rPr>
              <a:t/>
            </a:r>
            <a:br>
              <a:rPr lang="tr-TR" sz="2400" b="1" dirty="0" smtClean="0">
                <a:solidFill>
                  <a:schemeClr val="tx1"/>
                </a:solidFill>
                <a:latin typeface="Arial Black" panose="020B0A04020102020204" pitchFamily="34" charset="0"/>
              </a:rPr>
            </a:br>
            <a:r>
              <a:rPr lang="tr-TR" sz="2400" b="1" dirty="0" smtClean="0">
                <a:solidFill>
                  <a:schemeClr val="tx1"/>
                </a:solidFill>
                <a:latin typeface="Arial Black" panose="020B0A04020102020204" pitchFamily="34" charset="0"/>
              </a:rPr>
              <a:t>( </a:t>
            </a:r>
            <a:r>
              <a:rPr lang="tr-TR" sz="2400" b="1" dirty="0">
                <a:solidFill>
                  <a:schemeClr val="tx1"/>
                </a:solidFill>
                <a:latin typeface="Arial Black" panose="020B0A04020102020204" pitchFamily="34" charset="0"/>
              </a:rPr>
              <a:t>1 puan )</a:t>
            </a:r>
            <a:endParaRPr lang="tr-TR" sz="2400" dirty="0">
              <a:solidFill>
                <a:schemeClr val="tx1"/>
              </a:solidFill>
              <a:latin typeface="Arial Black" panose="020B0A04020102020204" pitchFamily="34" charset="0"/>
            </a:endParaRPr>
          </a:p>
        </p:txBody>
      </p:sp>
      <p:pic>
        <p:nvPicPr>
          <p:cNvPr id="5" name="Resim 4"/>
          <p:cNvPicPr>
            <a:picLocks noChangeAspect="1"/>
          </p:cNvPicPr>
          <p:nvPr/>
        </p:nvPicPr>
        <p:blipFill>
          <a:blip r:embed="rId2"/>
          <a:stretch>
            <a:fillRect/>
          </a:stretch>
        </p:blipFill>
        <p:spPr>
          <a:xfrm>
            <a:off x="3048000" y="2464236"/>
            <a:ext cx="6336632" cy="3695931"/>
          </a:xfrm>
          <a:prstGeom prst="rect">
            <a:avLst/>
          </a:prstGeom>
        </p:spPr>
      </p:pic>
    </p:spTree>
    <p:extLst>
      <p:ext uri="{BB962C8B-B14F-4D97-AF65-F5344CB8AC3E}">
        <p14:creationId xmlns:p14="http://schemas.microsoft.com/office/powerpoint/2010/main" val="225264963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83654" y="983911"/>
            <a:ext cx="9947955" cy="1280890"/>
          </a:xfrm>
        </p:spPr>
        <p:txBody>
          <a:bodyPr>
            <a:normAutofit/>
          </a:bodyPr>
          <a:lstStyle/>
          <a:p>
            <a:r>
              <a:rPr lang="tr-TR" sz="2400" b="1" dirty="0" smtClean="0">
                <a:solidFill>
                  <a:schemeClr val="tx1"/>
                </a:solidFill>
                <a:latin typeface="Arial Black" panose="020B0A04020102020204" pitchFamily="34" charset="0"/>
              </a:rPr>
              <a:t>11.Okulun </a:t>
            </a:r>
            <a:r>
              <a:rPr lang="tr-TR" sz="2400" b="1" dirty="0">
                <a:solidFill>
                  <a:schemeClr val="tx1"/>
                </a:solidFill>
                <a:latin typeface="Arial Black" panose="020B0A04020102020204" pitchFamily="34" charset="0"/>
              </a:rPr>
              <a:t>yemekhane/taşımalı yemek hizmeti yoksa 12. maddeye geçilir, varsa </a:t>
            </a:r>
            <a:r>
              <a:rPr lang="tr-TR" sz="2400" b="1" dirty="0" err="1">
                <a:solidFill>
                  <a:schemeClr val="tx1"/>
                </a:solidFill>
                <a:latin typeface="Arial Black" panose="020B0A04020102020204" pitchFamily="34" charset="0"/>
              </a:rPr>
              <a:t>a,b,c,d</a:t>
            </a:r>
            <a:r>
              <a:rPr lang="tr-TR" sz="2400" b="1" dirty="0">
                <a:solidFill>
                  <a:schemeClr val="tx1"/>
                </a:solidFill>
                <a:latin typeface="Arial Black" panose="020B0A04020102020204" pitchFamily="34" charset="0"/>
              </a:rPr>
              <a:t/>
            </a:r>
            <a:br>
              <a:rPr lang="tr-TR" sz="2400" b="1" dirty="0">
                <a:solidFill>
                  <a:schemeClr val="tx1"/>
                </a:solidFill>
                <a:latin typeface="Arial Black" panose="020B0A04020102020204" pitchFamily="34" charset="0"/>
              </a:rPr>
            </a:br>
            <a:r>
              <a:rPr lang="tr-TR" sz="2400" b="1" dirty="0">
                <a:solidFill>
                  <a:schemeClr val="tx1"/>
                </a:solidFill>
                <a:latin typeface="Arial Black" panose="020B0A04020102020204" pitchFamily="34" charset="0"/>
              </a:rPr>
              <a:t>maddeleri puanlanır</a:t>
            </a:r>
            <a:endParaRPr lang="tr-TR" sz="24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1010653" y="2534653"/>
            <a:ext cx="10493959" cy="3681089"/>
          </a:xfrm>
        </p:spPr>
        <p:txBody>
          <a:bodyPr>
            <a:noAutofit/>
          </a:bodyPr>
          <a:lstStyle/>
          <a:p>
            <a:pPr marL="0" indent="0">
              <a:buNone/>
            </a:pPr>
            <a:r>
              <a:rPr lang="tr-TR" sz="2000" b="1" dirty="0">
                <a:solidFill>
                  <a:schemeClr val="tx1"/>
                </a:solidFill>
                <a:latin typeface="Arial" panose="020B0604020202020204" pitchFamily="34" charset="0"/>
                <a:cs typeface="Arial" panose="020B0604020202020204" pitchFamily="34" charset="0"/>
              </a:rPr>
              <a:t>a. Yemek yiyebilmek için uygun süre (en az 40 dakika) ayrılmaktadır ( 3 puan )</a:t>
            </a:r>
          </a:p>
          <a:p>
            <a:pPr marL="0" indent="0">
              <a:buNone/>
            </a:pPr>
            <a:r>
              <a:rPr lang="tr-TR" sz="2000" dirty="0">
                <a:solidFill>
                  <a:schemeClr val="tx1"/>
                </a:solidFill>
                <a:latin typeface="Arial" panose="020B0604020202020204" pitchFamily="34" charset="0"/>
                <a:cs typeface="Arial" panose="020B0604020202020204" pitchFamily="34" charset="0"/>
              </a:rPr>
              <a:t>T.C. Millî Eğitim Bakanlığı’nın İlköğretim Kurumları Yönetmeliği’nde yemek ve </a:t>
            </a:r>
            <a:r>
              <a:rPr lang="tr-TR" sz="2000" dirty="0" smtClean="0">
                <a:solidFill>
                  <a:schemeClr val="tx1"/>
                </a:solidFill>
                <a:latin typeface="Arial" panose="020B0604020202020204" pitchFamily="34" charset="0"/>
                <a:cs typeface="Arial" panose="020B0604020202020204" pitchFamily="34" charset="0"/>
              </a:rPr>
              <a:t>dinlenme için </a:t>
            </a:r>
            <a:r>
              <a:rPr lang="tr-TR" sz="2000" dirty="0">
                <a:solidFill>
                  <a:schemeClr val="tx1"/>
                </a:solidFill>
                <a:latin typeface="Arial" panose="020B0604020202020204" pitchFamily="34" charset="0"/>
                <a:cs typeface="Arial" panose="020B0604020202020204" pitchFamily="34" charset="0"/>
              </a:rPr>
              <a:t>belirli bir süre (en az 40 dakika) verilmesi belirtilmektedir. Ortaöğretim </a:t>
            </a:r>
            <a:r>
              <a:rPr lang="tr-TR" sz="2000" dirty="0" smtClean="0">
                <a:solidFill>
                  <a:schemeClr val="tx1"/>
                </a:solidFill>
                <a:latin typeface="Arial" panose="020B0604020202020204" pitchFamily="34" charset="0"/>
                <a:cs typeface="Arial" panose="020B0604020202020204" pitchFamily="34" charset="0"/>
              </a:rPr>
              <a:t>Kurumları Yönetmeliği’nde </a:t>
            </a:r>
            <a:r>
              <a:rPr lang="tr-TR" sz="2000" dirty="0">
                <a:solidFill>
                  <a:schemeClr val="tx1"/>
                </a:solidFill>
                <a:latin typeface="Arial" panose="020B0604020202020204" pitchFamily="34" charset="0"/>
                <a:cs typeface="Arial" panose="020B0604020202020204" pitchFamily="34" charset="0"/>
              </a:rPr>
              <a:t>ise ‘öğle arası dinlenme süresi 45 dakikadan az olamaz’ ifadesi </a:t>
            </a:r>
            <a:r>
              <a:rPr lang="tr-TR" sz="2000" dirty="0" smtClean="0">
                <a:solidFill>
                  <a:schemeClr val="tx1"/>
                </a:solidFill>
                <a:latin typeface="Arial" panose="020B0604020202020204" pitchFamily="34" charset="0"/>
                <a:cs typeface="Arial" panose="020B0604020202020204" pitchFamily="34" charset="0"/>
              </a:rPr>
              <a:t>yer almaktadır</a:t>
            </a:r>
            <a:r>
              <a:rPr lang="tr-TR" sz="2000" dirty="0">
                <a:solidFill>
                  <a:schemeClr val="tx1"/>
                </a:solidFill>
                <a:latin typeface="Arial" panose="020B0604020202020204" pitchFamily="34" charset="0"/>
                <a:cs typeface="Arial" panose="020B0604020202020204" pitchFamily="34" charset="0"/>
              </a:rPr>
              <a:t>. Bu kapsamda yemek yiyebilmek ve dinlenebilmek için okul en az 40 </a:t>
            </a:r>
            <a:r>
              <a:rPr lang="tr-TR" sz="2000" dirty="0" smtClean="0">
                <a:solidFill>
                  <a:schemeClr val="tx1"/>
                </a:solidFill>
                <a:latin typeface="Arial" panose="020B0604020202020204" pitchFamily="34" charset="0"/>
                <a:cs typeface="Arial" panose="020B0604020202020204" pitchFamily="34" charset="0"/>
              </a:rPr>
              <a:t>dakika süre </a:t>
            </a:r>
            <a:r>
              <a:rPr lang="tr-TR" sz="2000" dirty="0">
                <a:solidFill>
                  <a:schemeClr val="tx1"/>
                </a:solidFill>
                <a:latin typeface="Arial" panose="020B0604020202020204" pitchFamily="34" charset="0"/>
                <a:cs typeface="Arial" panose="020B0604020202020204" pitchFamily="34" charset="0"/>
              </a:rPr>
              <a:t>ayırmalıdır.</a:t>
            </a:r>
          </a:p>
          <a:p>
            <a:pPr marL="0" indent="0">
              <a:buNone/>
            </a:pPr>
            <a:r>
              <a:rPr lang="tr-TR" sz="2000" b="1" dirty="0">
                <a:solidFill>
                  <a:schemeClr val="tx1"/>
                </a:solidFill>
                <a:latin typeface="Arial" panose="020B0604020202020204" pitchFamily="34" charset="0"/>
                <a:cs typeface="Arial" panose="020B0604020202020204" pitchFamily="34" charset="0"/>
              </a:rPr>
              <a:t>b. Menüler T.C. Sağlık Bakanlığı’nın yayımladığı menü modelleri örnek </a:t>
            </a:r>
            <a:r>
              <a:rPr lang="tr-TR" sz="2000" b="1" dirty="0" smtClean="0">
                <a:solidFill>
                  <a:schemeClr val="tx1"/>
                </a:solidFill>
                <a:latin typeface="Arial" panose="020B0604020202020204" pitchFamily="34" charset="0"/>
                <a:cs typeface="Arial" panose="020B0604020202020204" pitchFamily="34" charset="0"/>
              </a:rPr>
              <a:t>alınarak hazırlanmaktadır </a:t>
            </a:r>
            <a:r>
              <a:rPr lang="tr-TR" sz="2000" b="1" dirty="0">
                <a:solidFill>
                  <a:schemeClr val="tx1"/>
                </a:solidFill>
                <a:latin typeface="Arial" panose="020B0604020202020204" pitchFamily="34" charset="0"/>
                <a:cs typeface="Arial" panose="020B0604020202020204" pitchFamily="34" charset="0"/>
              </a:rPr>
              <a:t>( 3 puan </a:t>
            </a:r>
            <a:r>
              <a:rPr lang="tr-TR" sz="2000" b="1" dirty="0" smtClean="0">
                <a:solidFill>
                  <a:schemeClr val="tx1"/>
                </a:solidFill>
                <a:latin typeface="Arial" panose="020B0604020202020204" pitchFamily="34" charset="0"/>
                <a:cs typeface="Arial" panose="020B0604020202020204" pitchFamily="34" charset="0"/>
              </a:rPr>
              <a:t>)</a:t>
            </a:r>
          </a:p>
          <a:p>
            <a:pPr marL="0" indent="0">
              <a:buNone/>
            </a:pPr>
            <a:endParaRPr lang="tr-TR" sz="20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49477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2"/>
          <p:cNvSpPr txBox="1">
            <a:spLocks/>
          </p:cNvSpPr>
          <p:nvPr/>
        </p:nvSpPr>
        <p:spPr>
          <a:xfrm>
            <a:off x="1067594" y="745960"/>
            <a:ext cx="10056812" cy="1532020"/>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just">
              <a:buFont typeface="Wingdings 3" charset="2"/>
              <a:buNone/>
            </a:pPr>
            <a:r>
              <a:rPr lang="tr-TR" sz="2000" b="1" dirty="0" smtClean="0">
                <a:solidFill>
                  <a:schemeClr val="tx1"/>
                </a:solidFill>
                <a:latin typeface="Arial" panose="020B0604020202020204" pitchFamily="34" charset="0"/>
                <a:cs typeface="Arial" panose="020B0604020202020204" pitchFamily="34" charset="0"/>
              </a:rPr>
              <a:t>c. Yemekhane hizmetleri yönetim tarafından rutin aralıklarla denetlenmekte ve gerekli durumlarda İl/İlçe Tarım Müdürlüğü’nden destek alınmaktadır ( 2 puan )</a:t>
            </a:r>
          </a:p>
          <a:p>
            <a:pPr marL="0" indent="0" algn="just">
              <a:buFont typeface="Wingdings 3" charset="2"/>
              <a:buNone/>
            </a:pPr>
            <a:r>
              <a:rPr lang="tr-TR" sz="2000" b="1" dirty="0" smtClean="0">
                <a:solidFill>
                  <a:schemeClr val="tx1"/>
                </a:solidFill>
                <a:latin typeface="Arial" panose="020B0604020202020204" pitchFamily="34" charset="0"/>
                <a:cs typeface="Arial" panose="020B0604020202020204" pitchFamily="34" charset="0"/>
              </a:rPr>
              <a:t>d. Okuldaki yemekhane ortamları, yiyecek-içecekler ve yiyecek-içecek hizmeti sunanların faaliyetleri ilgili mevzuatlara uygundur ( 2 puan )</a:t>
            </a:r>
          </a:p>
          <a:p>
            <a:pPr marL="0" indent="0" algn="just">
              <a:buFont typeface="Wingdings 3" charset="2"/>
              <a:buNone/>
            </a:pPr>
            <a:endParaRPr lang="tr-TR" sz="2000" b="1" dirty="0" smtClean="0">
              <a:solidFill>
                <a:schemeClr val="tx1"/>
              </a:solidFill>
              <a:latin typeface="Arial" panose="020B0604020202020204" pitchFamily="34" charset="0"/>
              <a:cs typeface="Arial" panose="020B0604020202020204" pitchFamily="34" charset="0"/>
            </a:endParaRPr>
          </a:p>
        </p:txBody>
      </p:sp>
      <p:pic>
        <p:nvPicPr>
          <p:cNvPr id="2" name="Resim 1"/>
          <p:cNvPicPr>
            <a:picLocks noChangeAspect="1"/>
          </p:cNvPicPr>
          <p:nvPr/>
        </p:nvPicPr>
        <p:blipFill>
          <a:blip r:embed="rId2"/>
          <a:stretch>
            <a:fillRect/>
          </a:stretch>
        </p:blipFill>
        <p:spPr>
          <a:xfrm>
            <a:off x="1359067" y="2277980"/>
            <a:ext cx="3678154" cy="3920682"/>
          </a:xfrm>
          <a:prstGeom prst="rect">
            <a:avLst/>
          </a:prstGeom>
        </p:spPr>
      </p:pic>
      <p:pic>
        <p:nvPicPr>
          <p:cNvPr id="3" name="Resim 2"/>
          <p:cNvPicPr>
            <a:picLocks noChangeAspect="1"/>
          </p:cNvPicPr>
          <p:nvPr/>
        </p:nvPicPr>
        <p:blipFill>
          <a:blip r:embed="rId3"/>
          <a:stretch>
            <a:fillRect/>
          </a:stretch>
        </p:blipFill>
        <p:spPr>
          <a:xfrm>
            <a:off x="5198991" y="2277980"/>
            <a:ext cx="5763644" cy="3920682"/>
          </a:xfrm>
          <a:prstGeom prst="rect">
            <a:avLst/>
          </a:prstGeom>
        </p:spPr>
      </p:pic>
    </p:spTree>
    <p:extLst>
      <p:ext uri="{BB962C8B-B14F-4D97-AF65-F5344CB8AC3E}">
        <p14:creationId xmlns:p14="http://schemas.microsoft.com/office/powerpoint/2010/main" val="36425492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210606" y="960994"/>
            <a:ext cx="9860869" cy="1280890"/>
          </a:xfrm>
        </p:spPr>
        <p:txBody>
          <a:bodyPr>
            <a:normAutofit/>
          </a:bodyPr>
          <a:lstStyle/>
          <a:p>
            <a:r>
              <a:rPr lang="tr-TR" sz="3200" b="1" dirty="0" smtClean="0">
                <a:solidFill>
                  <a:schemeClr val="tx1"/>
                </a:solidFill>
                <a:latin typeface="Arial Black" panose="020B0A04020102020204" pitchFamily="34" charset="0"/>
              </a:rPr>
              <a:t>12. </a:t>
            </a:r>
            <a:r>
              <a:rPr lang="tr-TR" sz="3200" b="1" dirty="0">
                <a:solidFill>
                  <a:schemeClr val="tx1"/>
                </a:solidFill>
                <a:latin typeface="Arial Black" panose="020B0A04020102020204" pitchFamily="34" charset="0"/>
              </a:rPr>
              <a:t>Okulun kantini/kooperatifi varsa </a:t>
            </a:r>
            <a:r>
              <a:rPr lang="tr-TR" sz="3200" b="1" dirty="0" err="1">
                <a:solidFill>
                  <a:schemeClr val="tx1"/>
                </a:solidFill>
                <a:latin typeface="Arial Black" panose="020B0A04020102020204" pitchFamily="34" charset="0"/>
              </a:rPr>
              <a:t>a,b,c,d,e</a:t>
            </a:r>
            <a:r>
              <a:rPr lang="tr-TR" sz="3200" b="1" dirty="0">
                <a:solidFill>
                  <a:schemeClr val="tx1"/>
                </a:solidFill>
                <a:latin typeface="Arial Black" panose="020B0A04020102020204" pitchFamily="34" charset="0"/>
              </a:rPr>
              <a:t> maddeleri puanlanır</a:t>
            </a:r>
            <a:endParaRPr lang="tr-TR" sz="3200" dirty="0">
              <a:solidFill>
                <a:schemeClr val="tx1"/>
              </a:solidFill>
              <a:latin typeface="Arial Black" panose="020B0A04020102020204" pitchFamily="34" charset="0"/>
            </a:endParaRPr>
          </a:p>
        </p:txBody>
      </p:sp>
      <p:sp>
        <p:nvSpPr>
          <p:cNvPr id="3" name="İçerik Yer Tutucusu 2"/>
          <p:cNvSpPr>
            <a:spLocks noGrp="1"/>
          </p:cNvSpPr>
          <p:nvPr>
            <p:ph idx="1"/>
          </p:nvPr>
        </p:nvSpPr>
        <p:spPr>
          <a:xfrm>
            <a:off x="943906" y="2594811"/>
            <a:ext cx="10394270" cy="3485147"/>
          </a:xfrm>
        </p:spPr>
        <p:txBody>
          <a:bodyPr>
            <a:noAutofit/>
          </a:bodyPr>
          <a:lstStyle/>
          <a:p>
            <a:pPr marL="0" indent="0" algn="just">
              <a:buNone/>
            </a:pPr>
            <a:r>
              <a:rPr lang="tr-TR" b="1" dirty="0">
                <a:solidFill>
                  <a:schemeClr val="tx1"/>
                </a:solidFill>
                <a:latin typeface="Arial" panose="020B0604020202020204" pitchFamily="34" charset="0"/>
                <a:cs typeface="Arial" panose="020B0604020202020204" pitchFamily="34" charset="0"/>
              </a:rPr>
              <a:t>a. Okul kantin/kooperatifinde; süt ve/veya ayran ve/veya yoğurt satışı yapılmaktadır ( </a:t>
            </a:r>
            <a:r>
              <a:rPr lang="tr-TR" b="1" dirty="0" smtClean="0">
                <a:solidFill>
                  <a:srgbClr val="FF0000"/>
                </a:solidFill>
                <a:latin typeface="Arial" panose="020B0604020202020204" pitchFamily="34" charset="0"/>
                <a:cs typeface="Arial" panose="020B0604020202020204" pitchFamily="34" charset="0"/>
              </a:rPr>
              <a:t>2 puan </a:t>
            </a:r>
            <a:r>
              <a:rPr lang="tr-TR" b="1" dirty="0">
                <a:solidFill>
                  <a:schemeClr val="tx1"/>
                </a:solidFill>
                <a:latin typeface="Arial" panose="020B0604020202020204" pitchFamily="34" charset="0"/>
                <a:cs typeface="Arial" panose="020B0604020202020204" pitchFamily="34" charset="0"/>
              </a:rPr>
              <a:t>)</a:t>
            </a:r>
          </a:p>
          <a:p>
            <a:pPr marL="0" indent="0" algn="just">
              <a:buNone/>
            </a:pPr>
            <a:r>
              <a:rPr lang="tr-TR" b="1" dirty="0">
                <a:solidFill>
                  <a:schemeClr val="tx1"/>
                </a:solidFill>
                <a:latin typeface="Arial" panose="020B0604020202020204" pitchFamily="34" charset="0"/>
                <a:cs typeface="Arial" panose="020B0604020202020204" pitchFamily="34" charset="0"/>
              </a:rPr>
              <a:t>b. Okul kantin/kooperatifinde; tane ile meyve/sebze ve/veya taze sıkılmış </a:t>
            </a:r>
            <a:r>
              <a:rPr lang="tr-TR" b="1" dirty="0" smtClean="0">
                <a:solidFill>
                  <a:schemeClr val="tx1"/>
                </a:solidFill>
                <a:latin typeface="Arial" panose="020B0604020202020204" pitchFamily="34" charset="0"/>
                <a:cs typeface="Arial" panose="020B0604020202020204" pitchFamily="34" charset="0"/>
              </a:rPr>
              <a:t>meyve/sebze suyu </a:t>
            </a:r>
            <a:r>
              <a:rPr lang="tr-TR" b="1" dirty="0">
                <a:solidFill>
                  <a:schemeClr val="tx1"/>
                </a:solidFill>
                <a:latin typeface="Arial" panose="020B0604020202020204" pitchFamily="34" charset="0"/>
                <a:cs typeface="Arial" panose="020B0604020202020204" pitchFamily="34" charset="0"/>
              </a:rPr>
              <a:t>satışı yapılmaktadır ( </a:t>
            </a:r>
            <a:r>
              <a:rPr lang="tr-TR" b="1" dirty="0">
                <a:solidFill>
                  <a:srgbClr val="FF0000"/>
                </a:solidFill>
                <a:latin typeface="Arial" panose="020B0604020202020204" pitchFamily="34" charset="0"/>
                <a:cs typeface="Arial" panose="020B0604020202020204" pitchFamily="34" charset="0"/>
              </a:rPr>
              <a:t>2 puan </a:t>
            </a:r>
            <a:r>
              <a:rPr lang="tr-TR" b="1" dirty="0" smtClean="0">
                <a:solidFill>
                  <a:schemeClr val="tx1"/>
                </a:solidFill>
                <a:latin typeface="Arial" panose="020B0604020202020204" pitchFamily="34" charset="0"/>
                <a:cs typeface="Arial" panose="020B0604020202020204" pitchFamily="34" charset="0"/>
              </a:rPr>
              <a:t>)</a:t>
            </a:r>
          </a:p>
          <a:p>
            <a:pPr marL="0" indent="0" algn="just">
              <a:buNone/>
            </a:pPr>
            <a:r>
              <a:rPr lang="tr-TR" b="1" dirty="0" smtClean="0">
                <a:solidFill>
                  <a:schemeClr val="tx1"/>
                </a:solidFill>
                <a:latin typeface="Arial" panose="020B0604020202020204" pitchFamily="34" charset="0"/>
                <a:cs typeface="Arial" panose="020B0604020202020204" pitchFamily="34" charset="0"/>
              </a:rPr>
              <a:t>c</a:t>
            </a:r>
            <a:r>
              <a:rPr lang="tr-TR" b="1" dirty="0">
                <a:solidFill>
                  <a:schemeClr val="tx1"/>
                </a:solidFill>
                <a:latin typeface="Arial" panose="020B0604020202020204" pitchFamily="34" charset="0"/>
                <a:cs typeface="Arial" panose="020B0604020202020204" pitchFamily="34" charset="0"/>
              </a:rPr>
              <a:t>. Yetersiz ve dengesiz beslenmeye neden olabilecek yiyecek ve içeceklerin </a:t>
            </a:r>
            <a:r>
              <a:rPr lang="tr-TR" b="1" dirty="0" smtClean="0">
                <a:solidFill>
                  <a:schemeClr val="tx1"/>
                </a:solidFill>
                <a:latin typeface="Arial" panose="020B0604020202020204" pitchFamily="34" charset="0"/>
                <a:cs typeface="Arial" panose="020B0604020202020204" pitchFamily="34" charset="0"/>
              </a:rPr>
              <a:t>tüketimini özendirici </a:t>
            </a:r>
            <a:r>
              <a:rPr lang="tr-TR" b="1" dirty="0">
                <a:solidFill>
                  <a:schemeClr val="tx1"/>
                </a:solidFill>
                <a:latin typeface="Arial" panose="020B0604020202020204" pitchFamily="34" charset="0"/>
                <a:cs typeface="Arial" panose="020B0604020202020204" pitchFamily="34" charset="0"/>
              </a:rPr>
              <a:t>reklam, promosyon, tanıtım amaçlı afiş, poster, broşür bulunmamaktadır </a:t>
            </a:r>
            <a:r>
              <a:rPr lang="tr-TR" b="1" dirty="0" smtClean="0">
                <a:solidFill>
                  <a:schemeClr val="tx1"/>
                </a:solidFill>
                <a:latin typeface="Arial" panose="020B0604020202020204" pitchFamily="34" charset="0"/>
                <a:cs typeface="Arial" panose="020B0604020202020204" pitchFamily="34" charset="0"/>
              </a:rPr>
              <a:t>ve bu </a:t>
            </a:r>
            <a:r>
              <a:rPr lang="tr-TR" b="1" dirty="0">
                <a:solidFill>
                  <a:schemeClr val="tx1"/>
                </a:solidFill>
                <a:latin typeface="Arial" panose="020B0604020202020204" pitchFamily="34" charset="0"/>
                <a:cs typeface="Arial" panose="020B0604020202020204" pitchFamily="34" charset="0"/>
              </a:rPr>
              <a:t>ürünlerin satışı yapılmamaktadır ( </a:t>
            </a:r>
            <a:r>
              <a:rPr lang="tr-TR" b="1" dirty="0">
                <a:solidFill>
                  <a:srgbClr val="FF0000"/>
                </a:solidFill>
                <a:latin typeface="Arial" panose="020B0604020202020204" pitchFamily="34" charset="0"/>
                <a:cs typeface="Arial" panose="020B0604020202020204" pitchFamily="34" charset="0"/>
              </a:rPr>
              <a:t>2 puan </a:t>
            </a:r>
            <a:r>
              <a:rPr lang="tr-TR" b="1" dirty="0" smtClean="0">
                <a:solidFill>
                  <a:schemeClr val="tx1"/>
                </a:solidFill>
                <a:latin typeface="Arial" panose="020B0604020202020204" pitchFamily="34" charset="0"/>
                <a:cs typeface="Arial" panose="020B0604020202020204" pitchFamily="34" charset="0"/>
              </a:rPr>
              <a:t>)</a:t>
            </a:r>
            <a:endParaRPr lang="tr-TR"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616640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stretch>
            <a:fillRect/>
          </a:stretch>
        </p:blipFill>
        <p:spPr>
          <a:xfrm>
            <a:off x="868028" y="956760"/>
            <a:ext cx="10489689" cy="4786313"/>
          </a:xfrm>
          <a:prstGeom prst="rect">
            <a:avLst/>
          </a:prstGeom>
        </p:spPr>
      </p:pic>
    </p:spTree>
    <p:extLst>
      <p:ext uri="{BB962C8B-B14F-4D97-AF65-F5344CB8AC3E}">
        <p14:creationId xmlns:p14="http://schemas.microsoft.com/office/powerpoint/2010/main" val="68874035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4294967295"/>
          </p:nvPr>
        </p:nvSpPr>
        <p:spPr>
          <a:xfrm>
            <a:off x="1297572" y="997368"/>
            <a:ext cx="9578975" cy="4899025"/>
          </a:xfrm>
        </p:spPr>
        <p:txBody>
          <a:bodyPr>
            <a:normAutofit fontScale="85000" lnSpcReduction="10000"/>
          </a:bodyPr>
          <a:lstStyle/>
          <a:p>
            <a:pPr marL="0" indent="0" algn="just">
              <a:buNone/>
            </a:pPr>
            <a:r>
              <a:rPr lang="tr-TR" b="1" dirty="0">
                <a:solidFill>
                  <a:schemeClr val="tx1"/>
                </a:solidFill>
                <a:latin typeface="Arial Black" panose="020B0A04020102020204" pitchFamily="34" charset="0"/>
                <a:cs typeface="Arial" panose="020B0604020202020204" pitchFamily="34" charset="0"/>
              </a:rPr>
              <a:t>d. Okuldaki kantin/kooperatif ortamları, yiyecek-içecekler ve kantin/kooperatif hizmeti sunanların faaliyetleri ilgili mevzuatlara uygundur ( </a:t>
            </a:r>
            <a:r>
              <a:rPr lang="tr-TR" b="1" dirty="0">
                <a:solidFill>
                  <a:srgbClr val="FF0000"/>
                </a:solidFill>
                <a:latin typeface="Arial Black" panose="020B0A04020102020204" pitchFamily="34" charset="0"/>
                <a:cs typeface="Arial" panose="020B0604020202020204" pitchFamily="34" charset="0"/>
              </a:rPr>
              <a:t>2 puan </a:t>
            </a:r>
            <a:r>
              <a:rPr lang="tr-TR" b="1" dirty="0">
                <a:solidFill>
                  <a:schemeClr val="tx1"/>
                </a:solidFill>
                <a:latin typeface="Arial Black" panose="020B0A04020102020204" pitchFamily="34" charset="0"/>
                <a:cs typeface="Arial" panose="020B0604020202020204" pitchFamily="34" charset="0"/>
              </a:rPr>
              <a:t>)</a:t>
            </a:r>
          </a:p>
          <a:p>
            <a:pPr marL="0" indent="0" algn="just">
              <a:buNone/>
            </a:pPr>
            <a:endParaRPr lang="tr-TR" dirty="0">
              <a:solidFill>
                <a:schemeClr val="tx1"/>
              </a:solidFill>
              <a:latin typeface="Arial" panose="020B0604020202020204" pitchFamily="34" charset="0"/>
              <a:cs typeface="Arial" panose="020B0604020202020204" pitchFamily="34" charset="0"/>
            </a:endParaRPr>
          </a:p>
          <a:p>
            <a:pPr marL="0" indent="0" algn="just">
              <a:buNone/>
            </a:pPr>
            <a:r>
              <a:rPr lang="tr-TR" b="1" dirty="0">
                <a:solidFill>
                  <a:schemeClr val="tx1"/>
                </a:solidFill>
                <a:latin typeface="Arial Black" panose="020B0A04020102020204" pitchFamily="34" charset="0"/>
                <a:cs typeface="Arial" panose="020B0604020202020204" pitchFamily="34" charset="0"/>
              </a:rPr>
              <a:t>e. Okul kantini; ilgili genelgede belirtilen esaslara uygun olarak, ayda en az bir kez aynı genelge ekinde bulunan “Okul Kantini Denetim Formu” kullanılarak denetlenmektedir </a:t>
            </a:r>
            <a:endParaRPr lang="tr-TR" b="1" dirty="0" smtClean="0">
              <a:solidFill>
                <a:schemeClr val="tx1"/>
              </a:solidFill>
              <a:latin typeface="Arial Black" panose="020B0A04020102020204" pitchFamily="34" charset="0"/>
              <a:cs typeface="Arial" panose="020B0604020202020204" pitchFamily="34" charset="0"/>
            </a:endParaRPr>
          </a:p>
          <a:p>
            <a:pPr marL="0" indent="0" algn="just">
              <a:buNone/>
            </a:pPr>
            <a:r>
              <a:rPr lang="tr-TR" b="1" dirty="0" smtClean="0">
                <a:solidFill>
                  <a:schemeClr val="tx1"/>
                </a:solidFill>
                <a:latin typeface="Arial Black" panose="020B0A04020102020204" pitchFamily="34" charset="0"/>
                <a:cs typeface="Arial" panose="020B0604020202020204" pitchFamily="34" charset="0"/>
              </a:rPr>
              <a:t>( </a:t>
            </a:r>
            <a:r>
              <a:rPr lang="tr-TR" b="1" dirty="0">
                <a:solidFill>
                  <a:srgbClr val="FF0000"/>
                </a:solidFill>
                <a:latin typeface="Arial Black" panose="020B0A04020102020204" pitchFamily="34" charset="0"/>
                <a:cs typeface="Arial" panose="020B0604020202020204" pitchFamily="34" charset="0"/>
              </a:rPr>
              <a:t>2 puan </a:t>
            </a:r>
            <a:r>
              <a:rPr lang="tr-TR" b="1" dirty="0">
                <a:solidFill>
                  <a:schemeClr val="tx1"/>
                </a:solidFill>
                <a:latin typeface="Arial Black" panose="020B0A04020102020204" pitchFamily="34" charset="0"/>
                <a:cs typeface="Arial" panose="020B0604020202020204" pitchFamily="34" charset="0"/>
              </a:rPr>
              <a:t>)</a:t>
            </a:r>
          </a:p>
          <a:p>
            <a:pPr marL="0" indent="0" algn="just">
              <a:buNone/>
            </a:pPr>
            <a:r>
              <a:rPr lang="tr-TR" dirty="0">
                <a:solidFill>
                  <a:schemeClr val="tx1"/>
                </a:solidFill>
                <a:latin typeface="Arial" panose="020B0604020202020204" pitchFamily="34" charset="0"/>
                <a:cs typeface="Arial" panose="020B0604020202020204" pitchFamily="34" charset="0"/>
              </a:rPr>
              <a:t>T.C. Millî Eğitim Bakanlığı’nın 21.07.2011 tarih ve 2011/41 sayılı Okul Kantinlerinde Satılacak Gıdalar ve 17.04.2007 tarih ve 2007/33 sayılı Okul Kantinlerinin Denetimi ve Uygulanacak Hijyen Kuralları Genelgeleri gereği aylık denetimler yapılmalıdır. Aynı genelgeler gereği, denetim sonucunda sağlığı olumsuz etkileyecek bir durumla karşılaşılırsa İl/İlçe Tarım Müdürlükleri ile işbirliği yapılarak uygunsuzlukların giderilmesi sağlanmalıdır. Okul kantinlerinde satılacak gıdalara yönelik Genelge güncellemeleri takip edilerek güncellemeler uygulanmaya yansıtılacaktır.</a:t>
            </a:r>
          </a:p>
          <a:p>
            <a:endParaRPr lang="tr-TR" dirty="0"/>
          </a:p>
        </p:txBody>
      </p:sp>
    </p:spTree>
    <p:extLst>
      <p:ext uri="{BB962C8B-B14F-4D97-AF65-F5344CB8AC3E}">
        <p14:creationId xmlns:p14="http://schemas.microsoft.com/office/powerpoint/2010/main" val="213941376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1102365" y="480749"/>
            <a:ext cx="4123232" cy="5871925"/>
          </a:xfrm>
          <a:prstGeom prst="rect">
            <a:avLst/>
          </a:prstGeom>
          <a:ln>
            <a:noFill/>
          </a:ln>
          <a:effectLst>
            <a:outerShdw blurRad="292100" dist="139700" dir="2700000" algn="tl" rotWithShape="0">
              <a:srgbClr val="333333">
                <a:alpha val="65000"/>
              </a:srgbClr>
            </a:outerShdw>
          </a:effectLst>
        </p:spPr>
      </p:pic>
      <p:pic>
        <p:nvPicPr>
          <p:cNvPr id="3" name="Picture 3"/>
          <p:cNvPicPr>
            <a:picLocks noChangeAspect="1" noChangeArrowheads="1"/>
          </p:cNvPicPr>
          <p:nvPr/>
        </p:nvPicPr>
        <p:blipFill>
          <a:blip r:embed="rId3" cstate="print"/>
          <a:srcRect/>
          <a:stretch>
            <a:fillRect/>
          </a:stretch>
        </p:blipFill>
        <p:spPr bwMode="auto">
          <a:xfrm>
            <a:off x="6343309" y="480749"/>
            <a:ext cx="4172685" cy="5894601"/>
          </a:xfrm>
          <a:prstGeom prst="rect">
            <a:avLst/>
          </a:prstGeom>
          <a:ln>
            <a:noFill/>
          </a:ln>
          <a:effectLst>
            <a:outerShdw blurRad="292100" dist="139700" dir="2700000" algn="tl" rotWithShape="0">
              <a:srgbClr val="333333">
                <a:alpha val="65000"/>
              </a:srgbClr>
            </a:outerShdw>
          </a:effectLst>
        </p:spPr>
      </p:pic>
      <p:sp>
        <p:nvSpPr>
          <p:cNvPr id="4" name="4 Dikdörtgen"/>
          <p:cNvSpPr/>
          <p:nvPr/>
        </p:nvSpPr>
        <p:spPr>
          <a:xfrm>
            <a:off x="6343309" y="750458"/>
            <a:ext cx="3500462" cy="500066"/>
          </a:xfrm>
          <a:prstGeom prst="rect">
            <a:avLst/>
          </a:prstGeom>
          <a:noFill/>
          <a:ln w="444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Metin kutusu 4"/>
          <p:cNvSpPr txBox="1"/>
          <p:nvPr/>
        </p:nvSpPr>
        <p:spPr>
          <a:xfrm>
            <a:off x="5743074" y="1636295"/>
            <a:ext cx="5887452" cy="1477328"/>
          </a:xfrm>
          <a:prstGeom prst="rect">
            <a:avLst/>
          </a:prstGeom>
          <a:solidFill>
            <a:schemeClr val="accent6">
              <a:lumMod val="40000"/>
              <a:lumOff val="60000"/>
            </a:schemeClr>
          </a:solidFill>
          <a:ln w="38100">
            <a:solidFill>
              <a:srgbClr val="FF0000"/>
            </a:solidFill>
          </a:ln>
        </p:spPr>
        <p:txBody>
          <a:bodyPr wrap="square" rtlCol="0">
            <a:spAutoFit/>
          </a:bodyPr>
          <a:lstStyle/>
          <a:p>
            <a:r>
              <a:rPr lang="tr-TR" b="1" dirty="0" smtClean="0"/>
              <a:t>Enerji içecekleri, kızartmalar (patates kızartması vb.), cipsler, gazlı içecekler, aromalı içecekler ve kolalı içeceklerin satışının yapılması, süt, ayran, yoğurt, meyve suyu, sebze suyu, taze sıkılmış meyve ve sebze suyu, tane ile meyve ve sebze satışının yapılması</a:t>
            </a:r>
          </a:p>
        </p:txBody>
      </p:sp>
    </p:spTree>
    <p:extLst>
      <p:ext uri="{BB962C8B-B14F-4D97-AF65-F5344CB8AC3E}">
        <p14:creationId xmlns:p14="http://schemas.microsoft.com/office/powerpoint/2010/main" val="399553002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o 5"/>
          <p:cNvGraphicFramePr>
            <a:graphicFrameLocks noGrp="1"/>
          </p:cNvGraphicFramePr>
          <p:nvPr>
            <p:extLst>
              <p:ext uri="{D42A27DB-BD31-4B8C-83A1-F6EECF244321}">
                <p14:modId xmlns:p14="http://schemas.microsoft.com/office/powerpoint/2010/main" val="2147417967"/>
              </p:ext>
            </p:extLst>
          </p:nvPr>
        </p:nvGraphicFramePr>
        <p:xfrm>
          <a:off x="795131" y="649358"/>
          <a:ext cx="10561984" cy="5499982"/>
        </p:xfrm>
        <a:graphic>
          <a:graphicData uri="http://schemas.openxmlformats.org/drawingml/2006/table">
            <a:tbl>
              <a:tblPr>
                <a:tableStyleId>{5C22544A-7EE6-4342-B048-85BDC9FD1C3A}</a:tableStyleId>
              </a:tblPr>
              <a:tblGrid>
                <a:gridCol w="1497495"/>
                <a:gridCol w="1257805"/>
                <a:gridCol w="2188032"/>
                <a:gridCol w="1917904"/>
                <a:gridCol w="1944918"/>
                <a:gridCol w="1755830"/>
              </a:tblGrid>
              <a:tr h="551038">
                <a:tc>
                  <a:txBody>
                    <a:bodyPr/>
                    <a:lstStyle/>
                    <a:p>
                      <a:pPr algn="l" fontAlgn="ctr"/>
                      <a:r>
                        <a:rPr lang="tr-TR" sz="1600" b="1" u="none" strike="noStrike" dirty="0" smtClean="0">
                          <a:effectLst/>
                          <a:latin typeface="+mn-lt"/>
                        </a:rPr>
                        <a:t>İLÇE</a:t>
                      </a:r>
                      <a:endParaRPr lang="tr-TR" sz="1600" b="1" i="0" u="none" strike="noStrike" dirty="0">
                        <a:solidFill>
                          <a:srgbClr val="FFFFFF"/>
                        </a:solidFill>
                        <a:effectLst/>
                        <a:latin typeface="+mn-lt"/>
                      </a:endParaRPr>
                    </a:p>
                  </a:txBody>
                  <a:tcPr marL="5382" marR="5382" marT="5382" marB="0" anchor="ctr"/>
                </a:tc>
                <a:tc>
                  <a:txBody>
                    <a:bodyPr/>
                    <a:lstStyle/>
                    <a:p>
                      <a:pPr algn="ctr" fontAlgn="ctr"/>
                      <a:r>
                        <a:rPr lang="tr-TR" sz="1600" b="1" u="none" strike="noStrike" dirty="0">
                          <a:effectLst/>
                          <a:latin typeface="+mn-lt"/>
                        </a:rPr>
                        <a:t>TOPLAM OKUL SAYISI</a:t>
                      </a:r>
                      <a:endParaRPr lang="tr-TR" sz="1600" b="1" i="0" u="none" strike="noStrike" dirty="0">
                        <a:solidFill>
                          <a:srgbClr val="FFFFFF"/>
                        </a:solidFill>
                        <a:effectLst/>
                        <a:latin typeface="+mn-lt"/>
                      </a:endParaRPr>
                    </a:p>
                  </a:txBody>
                  <a:tcPr marL="5382" marR="5382" marT="5382" marB="0" anchor="ctr"/>
                </a:tc>
                <a:tc>
                  <a:txBody>
                    <a:bodyPr/>
                    <a:lstStyle/>
                    <a:p>
                      <a:pPr algn="ctr" fontAlgn="ctr"/>
                      <a:r>
                        <a:rPr lang="tr-TR" sz="1600" b="1" u="none" strike="noStrike" dirty="0">
                          <a:effectLst/>
                          <a:latin typeface="+mn-lt"/>
                          <a:cs typeface="Times New Roman" panose="02020603050405020304" pitchFamily="18" charset="0"/>
                        </a:rPr>
                        <a:t>TOPLAM BESLENME DOSTU OKUL SAYISI</a:t>
                      </a:r>
                      <a:endParaRPr lang="tr-TR" sz="1600" b="1" i="0" u="none" strike="noStrike" dirty="0">
                        <a:solidFill>
                          <a:srgbClr val="FFFFFF"/>
                        </a:solidFill>
                        <a:effectLst/>
                        <a:latin typeface="+mn-lt"/>
                        <a:cs typeface="Times New Roman" panose="02020603050405020304" pitchFamily="18" charset="0"/>
                      </a:endParaRPr>
                    </a:p>
                  </a:txBody>
                  <a:tcPr marL="5382" marR="5382" marT="5382" marB="0" anchor="ct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tr-TR" sz="1600" b="1" i="0" u="none" strike="noStrike" dirty="0" smtClean="0">
                          <a:solidFill>
                            <a:schemeClr val="tx1"/>
                          </a:solidFill>
                          <a:effectLst/>
                          <a:latin typeface="+mn-lt"/>
                          <a:cs typeface="Times New Roman" panose="02020603050405020304" pitchFamily="18" charset="0"/>
                        </a:rPr>
                        <a:t>TOPLAM</a:t>
                      </a:r>
                      <a:r>
                        <a:rPr lang="tr-TR" sz="1600" b="1" i="0" u="none" strike="noStrike" baseline="0" dirty="0" smtClean="0">
                          <a:solidFill>
                            <a:schemeClr val="tx1"/>
                          </a:solidFill>
                          <a:effectLst/>
                          <a:latin typeface="+mn-lt"/>
                          <a:cs typeface="Times New Roman" panose="02020603050405020304" pitchFamily="18" charset="0"/>
                        </a:rPr>
                        <a:t> </a:t>
                      </a:r>
                      <a:r>
                        <a:rPr lang="tr-TR" sz="1600" b="1" u="none" strike="noStrike" kern="1200" dirty="0" smtClean="0">
                          <a:solidFill>
                            <a:schemeClr val="dk1"/>
                          </a:solidFill>
                          <a:effectLst/>
                          <a:latin typeface="+mn-lt"/>
                          <a:ea typeface="+mn-ea"/>
                          <a:cs typeface="+mn-cs"/>
                        </a:rPr>
                        <a:t>BEYAZ</a:t>
                      </a:r>
                      <a:r>
                        <a:rPr lang="tr-TR" sz="1600" b="1" i="0" u="none" strike="noStrike" baseline="0" dirty="0" smtClean="0">
                          <a:solidFill>
                            <a:schemeClr val="tx1"/>
                          </a:solidFill>
                          <a:effectLst/>
                          <a:latin typeface="+mn-lt"/>
                          <a:cs typeface="Times New Roman" panose="02020603050405020304" pitchFamily="18" charset="0"/>
                        </a:rPr>
                        <a:t> BAYRAK SAYISI</a:t>
                      </a:r>
                      <a:endParaRPr lang="tr-TR" sz="1600" b="1" i="0" u="none" strike="noStrike" dirty="0" smtClean="0">
                        <a:solidFill>
                          <a:schemeClr val="tx1"/>
                        </a:solidFill>
                        <a:effectLst/>
                        <a:latin typeface="+mn-lt"/>
                        <a:cs typeface="Times New Roman" panose="02020603050405020304" pitchFamily="18" charset="0"/>
                      </a:endParaRPr>
                    </a:p>
                  </a:txBody>
                  <a:tcPr marL="5382" marR="5382" marT="5382" marB="0" anchor="ctr"/>
                </a:tc>
                <a:tc>
                  <a:txBody>
                    <a:bodyPr/>
                    <a:lstStyle/>
                    <a:p>
                      <a:pPr algn="ctr" fontAlgn="ctr"/>
                      <a:r>
                        <a:rPr lang="tr-TR" sz="1600" b="1" i="0" u="none" strike="noStrike" kern="1200" baseline="0" dirty="0" smtClean="0">
                          <a:solidFill>
                            <a:schemeClr val="tx1"/>
                          </a:solidFill>
                          <a:effectLst/>
                          <a:latin typeface="+mn-lt"/>
                          <a:ea typeface="+mn-ea"/>
                          <a:cs typeface="+mn-cs"/>
                        </a:rPr>
                        <a:t>TOPLAM OKUL SAYISI/BDO SAYISI</a:t>
                      </a:r>
                      <a:endParaRPr lang="tr-TR" sz="1600" b="1" i="0" u="none" strike="noStrike" kern="1200" baseline="0" dirty="0">
                        <a:solidFill>
                          <a:schemeClr val="tx1"/>
                        </a:solidFill>
                        <a:effectLst/>
                        <a:latin typeface="+mn-lt"/>
                        <a:ea typeface="+mn-ea"/>
                        <a:cs typeface="+mn-cs"/>
                      </a:endParaRPr>
                    </a:p>
                  </a:txBody>
                  <a:tcPr marL="5382" marR="5382" marT="5382" marB="0" anchor="ctr"/>
                </a:tc>
                <a:tc>
                  <a:txBody>
                    <a:bodyPr/>
                    <a:lstStyle/>
                    <a:p>
                      <a:pPr algn="ctr" fontAlgn="ctr"/>
                      <a:r>
                        <a:rPr lang="tr-TR" sz="1600" b="1" i="0" u="none" strike="noStrike" kern="1200" baseline="0" dirty="0" smtClean="0">
                          <a:solidFill>
                            <a:schemeClr val="tx1"/>
                          </a:solidFill>
                          <a:effectLst/>
                          <a:latin typeface="+mn-lt"/>
                          <a:ea typeface="+mn-ea"/>
                          <a:cs typeface="+mn-cs"/>
                        </a:rPr>
                        <a:t>BDO/BEYAZ BAYRAK ORANI</a:t>
                      </a:r>
                    </a:p>
                  </a:txBody>
                  <a:tcPr marL="5382" marR="5382" marT="5382" marB="0" anchor="ctr"/>
                </a:tc>
              </a:tr>
              <a:tr h="340220">
                <a:tc>
                  <a:txBody>
                    <a:bodyPr/>
                    <a:lstStyle/>
                    <a:p>
                      <a:pPr algn="l" fontAlgn="ctr"/>
                      <a:r>
                        <a:rPr lang="tr-TR" sz="1600" b="1" u="none" strike="noStrike" dirty="0">
                          <a:effectLst/>
                          <a:latin typeface="+mn-lt"/>
                        </a:rPr>
                        <a:t>ALİAĞA</a:t>
                      </a:r>
                      <a:endParaRPr lang="tr-TR" sz="1600" b="1" i="0" u="none" strike="noStrike" dirty="0">
                        <a:effectLst/>
                        <a:latin typeface="+mn-lt"/>
                      </a:endParaRPr>
                    </a:p>
                  </a:txBody>
                  <a:tcPr marL="5382" marR="5382" marT="5382" marB="0" anchor="ctr"/>
                </a:tc>
                <a:tc>
                  <a:txBody>
                    <a:bodyPr/>
                    <a:lstStyle/>
                    <a:p>
                      <a:pPr algn="ctr" fontAlgn="ctr"/>
                      <a:r>
                        <a:rPr lang="tr-TR" sz="1600" b="1" u="none" strike="noStrike" dirty="0">
                          <a:effectLst/>
                          <a:latin typeface="+mn-lt"/>
                        </a:rPr>
                        <a:t>52</a:t>
                      </a:r>
                      <a:endParaRPr lang="tr-TR" sz="1600" b="1" i="0" u="none" strike="noStrike" dirty="0">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11</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39</a:t>
                      </a:r>
                    </a:p>
                  </a:txBody>
                  <a:tcPr marL="9525" marR="9525" marT="9525" marB="0" anchor="ctr"/>
                </a:tc>
                <a:tc>
                  <a:txBody>
                    <a:bodyPr/>
                    <a:lstStyle/>
                    <a:p>
                      <a:pPr algn="ctr" fontAlgn="ctr"/>
                      <a:r>
                        <a:rPr lang="tr-TR" sz="1600" b="1" i="0" u="none" strike="noStrike" dirty="0">
                          <a:effectLst/>
                          <a:latin typeface="+mn-lt"/>
                        </a:rPr>
                        <a:t>% 21</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28,2</a:t>
                      </a:r>
                    </a:p>
                  </a:txBody>
                  <a:tcPr marL="9525" marR="9525" marT="9525" marB="0" anchor="b"/>
                </a:tc>
              </a:tr>
              <a:tr h="340220">
                <a:tc>
                  <a:txBody>
                    <a:bodyPr/>
                    <a:lstStyle/>
                    <a:p>
                      <a:pPr algn="l" fontAlgn="ctr"/>
                      <a:r>
                        <a:rPr lang="tr-TR" sz="1600" b="1" u="none" strike="noStrike">
                          <a:effectLst/>
                          <a:latin typeface="+mn-lt"/>
                        </a:rPr>
                        <a:t>BALÇOVA</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effectLst/>
                          <a:latin typeface="+mn-lt"/>
                        </a:rPr>
                        <a:t>28</a:t>
                      </a:r>
                      <a:endParaRPr lang="tr-TR" sz="1600" b="1" i="0" u="none" strike="noStrike" dirty="0">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5</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17</a:t>
                      </a:r>
                    </a:p>
                  </a:txBody>
                  <a:tcPr marL="9525" marR="9525" marT="9525" marB="0" anchor="ctr"/>
                </a:tc>
                <a:tc>
                  <a:txBody>
                    <a:bodyPr/>
                    <a:lstStyle/>
                    <a:p>
                      <a:pPr algn="ctr" fontAlgn="ctr"/>
                      <a:r>
                        <a:rPr lang="tr-TR" sz="1600" b="1" i="0" u="none" strike="noStrike">
                          <a:effectLst/>
                          <a:latin typeface="+mn-lt"/>
                        </a:rPr>
                        <a:t>% 17</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29,4</a:t>
                      </a:r>
                    </a:p>
                  </a:txBody>
                  <a:tcPr marL="9525" marR="9525" marT="9525" marB="0" anchor="b"/>
                </a:tc>
              </a:tr>
              <a:tr h="340220">
                <a:tc>
                  <a:txBody>
                    <a:bodyPr/>
                    <a:lstStyle/>
                    <a:p>
                      <a:pPr algn="l" fontAlgn="ctr"/>
                      <a:r>
                        <a:rPr lang="tr-TR" sz="1600" b="1" u="none" strike="noStrike">
                          <a:effectLst/>
                          <a:latin typeface="+mn-lt"/>
                        </a:rPr>
                        <a:t>BAYINDIR</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42</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4</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15</a:t>
                      </a:r>
                    </a:p>
                  </a:txBody>
                  <a:tcPr marL="9525" marR="9525" marT="9525" marB="0" anchor="ctr"/>
                </a:tc>
                <a:tc>
                  <a:txBody>
                    <a:bodyPr/>
                    <a:lstStyle/>
                    <a:p>
                      <a:pPr algn="ctr" fontAlgn="ctr"/>
                      <a:r>
                        <a:rPr lang="tr-TR" sz="1600" b="1" i="0" u="none" strike="noStrike">
                          <a:effectLst/>
                          <a:latin typeface="+mn-lt"/>
                        </a:rPr>
                        <a:t>% 9</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26,7</a:t>
                      </a:r>
                    </a:p>
                  </a:txBody>
                  <a:tcPr marL="9525" marR="9525" marT="9525" marB="0" anchor="b"/>
                </a:tc>
              </a:tr>
              <a:tr h="340220">
                <a:tc>
                  <a:txBody>
                    <a:bodyPr/>
                    <a:lstStyle/>
                    <a:p>
                      <a:pPr algn="l" fontAlgn="ctr"/>
                      <a:r>
                        <a:rPr lang="tr-TR" sz="1600" b="1" u="none" strike="noStrike">
                          <a:effectLst/>
                          <a:latin typeface="+mn-lt"/>
                        </a:rPr>
                        <a:t>BAYRAKLI</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96</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6</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29</a:t>
                      </a:r>
                    </a:p>
                  </a:txBody>
                  <a:tcPr marL="9525" marR="9525" marT="9525" marB="0" anchor="ctr"/>
                </a:tc>
                <a:tc>
                  <a:txBody>
                    <a:bodyPr/>
                    <a:lstStyle/>
                    <a:p>
                      <a:pPr algn="ctr" fontAlgn="ctr"/>
                      <a:r>
                        <a:rPr lang="tr-TR" sz="1600" b="1" i="0" u="none" strike="noStrike">
                          <a:effectLst/>
                          <a:latin typeface="+mn-lt"/>
                        </a:rPr>
                        <a:t>% 6</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20,7</a:t>
                      </a:r>
                    </a:p>
                  </a:txBody>
                  <a:tcPr marL="9525" marR="9525" marT="9525" marB="0" anchor="b"/>
                </a:tc>
              </a:tr>
              <a:tr h="340220">
                <a:tc>
                  <a:txBody>
                    <a:bodyPr/>
                    <a:lstStyle/>
                    <a:p>
                      <a:pPr algn="l" fontAlgn="ctr"/>
                      <a:r>
                        <a:rPr lang="tr-TR" sz="1600" b="1" u="none" strike="noStrike" dirty="0">
                          <a:effectLst/>
                          <a:latin typeface="+mn-lt"/>
                        </a:rPr>
                        <a:t>BERGAMA</a:t>
                      </a:r>
                      <a:endParaRPr lang="tr-TR" sz="1600" b="1" i="0" u="none" strike="noStrike" dirty="0">
                        <a:effectLst/>
                        <a:latin typeface="+mn-lt"/>
                      </a:endParaRPr>
                    </a:p>
                  </a:txBody>
                  <a:tcPr marL="5382" marR="5382" marT="5382" marB="0" anchor="ctr"/>
                </a:tc>
                <a:tc>
                  <a:txBody>
                    <a:bodyPr/>
                    <a:lstStyle/>
                    <a:p>
                      <a:pPr algn="ctr" fontAlgn="ctr"/>
                      <a:r>
                        <a:rPr lang="tr-TR" sz="1600" b="1" u="none" strike="noStrike">
                          <a:effectLst/>
                          <a:latin typeface="+mn-lt"/>
                        </a:rPr>
                        <a:t>88</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8</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45</a:t>
                      </a:r>
                    </a:p>
                  </a:txBody>
                  <a:tcPr marL="9525" marR="9525" marT="9525" marB="0" anchor="ctr"/>
                </a:tc>
                <a:tc>
                  <a:txBody>
                    <a:bodyPr/>
                    <a:lstStyle/>
                    <a:p>
                      <a:pPr algn="ctr" fontAlgn="ctr"/>
                      <a:r>
                        <a:rPr lang="tr-TR" sz="1600" b="1" i="0" u="none" strike="noStrike">
                          <a:effectLst/>
                          <a:latin typeface="+mn-lt"/>
                        </a:rPr>
                        <a:t>% 9</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17,8</a:t>
                      </a:r>
                    </a:p>
                  </a:txBody>
                  <a:tcPr marL="9525" marR="9525" marT="9525" marB="0" anchor="b"/>
                </a:tc>
              </a:tr>
              <a:tr h="340220">
                <a:tc>
                  <a:txBody>
                    <a:bodyPr/>
                    <a:lstStyle/>
                    <a:p>
                      <a:pPr algn="l" fontAlgn="ctr"/>
                      <a:r>
                        <a:rPr lang="tr-TR" sz="1600" b="1" u="none" strike="noStrike">
                          <a:effectLst/>
                          <a:latin typeface="+mn-lt"/>
                        </a:rPr>
                        <a:t>BEYDAĞ</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17</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1</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2</a:t>
                      </a:r>
                    </a:p>
                  </a:txBody>
                  <a:tcPr marL="9525" marR="9525" marT="9525" marB="0" anchor="ctr"/>
                </a:tc>
                <a:tc>
                  <a:txBody>
                    <a:bodyPr/>
                    <a:lstStyle/>
                    <a:p>
                      <a:pPr algn="ctr" fontAlgn="ctr"/>
                      <a:r>
                        <a:rPr lang="tr-TR" sz="1600" b="1" i="0" u="none" strike="noStrike">
                          <a:effectLst/>
                          <a:latin typeface="+mn-lt"/>
                        </a:rPr>
                        <a:t>% 5</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50,0</a:t>
                      </a:r>
                    </a:p>
                  </a:txBody>
                  <a:tcPr marL="9525" marR="9525" marT="9525" marB="0" anchor="b"/>
                </a:tc>
              </a:tr>
              <a:tr h="340220">
                <a:tc>
                  <a:txBody>
                    <a:bodyPr/>
                    <a:lstStyle/>
                    <a:p>
                      <a:pPr algn="l" fontAlgn="ctr"/>
                      <a:r>
                        <a:rPr lang="tr-TR" sz="1600" b="1" u="none" strike="noStrike">
                          <a:effectLst/>
                          <a:latin typeface="+mn-lt"/>
                        </a:rPr>
                        <a:t>BORNOVA</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178</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7</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64</a:t>
                      </a:r>
                    </a:p>
                  </a:txBody>
                  <a:tcPr marL="9525" marR="9525" marT="9525" marB="0" anchor="ctr"/>
                </a:tc>
                <a:tc>
                  <a:txBody>
                    <a:bodyPr/>
                    <a:lstStyle/>
                    <a:p>
                      <a:pPr algn="ctr" fontAlgn="ctr"/>
                      <a:r>
                        <a:rPr lang="tr-TR" sz="1600" b="1" i="0" u="none" strike="noStrike">
                          <a:effectLst/>
                          <a:latin typeface="+mn-lt"/>
                        </a:rPr>
                        <a:t>% 3</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10,9</a:t>
                      </a:r>
                    </a:p>
                  </a:txBody>
                  <a:tcPr marL="9525" marR="9525" marT="9525" marB="0" anchor="b"/>
                </a:tc>
              </a:tr>
              <a:tr h="340220">
                <a:tc>
                  <a:txBody>
                    <a:bodyPr/>
                    <a:lstStyle/>
                    <a:p>
                      <a:pPr algn="l" fontAlgn="ctr"/>
                      <a:r>
                        <a:rPr lang="tr-TR" sz="1600" b="1" u="none" strike="noStrike">
                          <a:effectLst/>
                          <a:latin typeface="+mn-lt"/>
                        </a:rPr>
                        <a:t>BUCA</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120</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6</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55</a:t>
                      </a:r>
                    </a:p>
                  </a:txBody>
                  <a:tcPr marL="9525" marR="9525" marT="9525" marB="0" anchor="ctr"/>
                </a:tc>
                <a:tc>
                  <a:txBody>
                    <a:bodyPr/>
                    <a:lstStyle/>
                    <a:p>
                      <a:pPr algn="ctr" fontAlgn="ctr"/>
                      <a:r>
                        <a:rPr lang="tr-TR" sz="1600" b="1" i="0" u="none" strike="noStrike">
                          <a:effectLst/>
                          <a:latin typeface="+mn-lt"/>
                        </a:rPr>
                        <a:t>% 5</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10,9</a:t>
                      </a:r>
                    </a:p>
                  </a:txBody>
                  <a:tcPr marL="9525" marR="9525" marT="9525" marB="0" anchor="b"/>
                </a:tc>
              </a:tr>
              <a:tr h="340220">
                <a:tc>
                  <a:txBody>
                    <a:bodyPr/>
                    <a:lstStyle/>
                    <a:p>
                      <a:pPr algn="l" fontAlgn="ctr"/>
                      <a:r>
                        <a:rPr lang="tr-TR" sz="1600" b="1" u="none" strike="noStrike">
                          <a:effectLst/>
                          <a:latin typeface="+mn-lt"/>
                        </a:rPr>
                        <a:t>ÇEŞME</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38</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2</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30</a:t>
                      </a:r>
                    </a:p>
                  </a:txBody>
                  <a:tcPr marL="9525" marR="9525" marT="9525" marB="0" anchor="ctr"/>
                </a:tc>
                <a:tc>
                  <a:txBody>
                    <a:bodyPr/>
                    <a:lstStyle/>
                    <a:p>
                      <a:pPr algn="ctr" fontAlgn="ctr"/>
                      <a:r>
                        <a:rPr lang="tr-TR" sz="1600" b="1" i="0" u="none" strike="noStrike">
                          <a:effectLst/>
                          <a:latin typeface="+mn-lt"/>
                        </a:rPr>
                        <a:t>% 5</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6,7</a:t>
                      </a:r>
                    </a:p>
                  </a:txBody>
                  <a:tcPr marL="9525" marR="9525" marT="9525" marB="0" anchor="b"/>
                </a:tc>
              </a:tr>
              <a:tr h="340220">
                <a:tc>
                  <a:txBody>
                    <a:bodyPr/>
                    <a:lstStyle/>
                    <a:p>
                      <a:pPr algn="l" fontAlgn="ctr"/>
                      <a:r>
                        <a:rPr lang="tr-TR" sz="1600" b="1" u="none" strike="noStrike">
                          <a:effectLst/>
                          <a:latin typeface="+mn-lt"/>
                        </a:rPr>
                        <a:t>ÇİĞLİ</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83</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15</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61</a:t>
                      </a:r>
                    </a:p>
                  </a:txBody>
                  <a:tcPr marL="9525" marR="9525" marT="9525" marB="0" anchor="ctr"/>
                </a:tc>
                <a:tc>
                  <a:txBody>
                    <a:bodyPr/>
                    <a:lstStyle/>
                    <a:p>
                      <a:pPr algn="ctr" fontAlgn="ctr"/>
                      <a:r>
                        <a:rPr lang="tr-TR" sz="1600" b="1" i="0" u="none" strike="noStrike">
                          <a:effectLst/>
                          <a:latin typeface="+mn-lt"/>
                        </a:rPr>
                        <a:t>% 18</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24,6</a:t>
                      </a:r>
                    </a:p>
                  </a:txBody>
                  <a:tcPr marL="9525" marR="9525" marT="9525" marB="0" anchor="b"/>
                </a:tc>
              </a:tr>
              <a:tr h="340220">
                <a:tc>
                  <a:txBody>
                    <a:bodyPr/>
                    <a:lstStyle/>
                    <a:p>
                      <a:pPr algn="l" fontAlgn="ctr"/>
                      <a:r>
                        <a:rPr lang="tr-TR" sz="1600" b="1" u="none" strike="noStrike">
                          <a:effectLst/>
                          <a:latin typeface="+mn-lt"/>
                        </a:rPr>
                        <a:t>DİKİLİ</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23</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2</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8</a:t>
                      </a:r>
                    </a:p>
                  </a:txBody>
                  <a:tcPr marL="9525" marR="9525" marT="9525" marB="0" anchor="ctr"/>
                </a:tc>
                <a:tc>
                  <a:txBody>
                    <a:bodyPr/>
                    <a:lstStyle/>
                    <a:p>
                      <a:pPr algn="ctr" fontAlgn="ctr"/>
                      <a:r>
                        <a:rPr lang="tr-TR" sz="1600" b="1" i="0" u="none" strike="noStrike">
                          <a:effectLst/>
                          <a:latin typeface="+mn-lt"/>
                        </a:rPr>
                        <a:t>% 8</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25,0</a:t>
                      </a:r>
                    </a:p>
                  </a:txBody>
                  <a:tcPr marL="9525" marR="9525" marT="9525" marB="0" anchor="b"/>
                </a:tc>
              </a:tr>
              <a:tr h="340220">
                <a:tc>
                  <a:txBody>
                    <a:bodyPr/>
                    <a:lstStyle/>
                    <a:p>
                      <a:pPr algn="l" fontAlgn="ctr"/>
                      <a:r>
                        <a:rPr lang="tr-TR" sz="1600" b="1" u="none" strike="noStrike">
                          <a:effectLst/>
                          <a:latin typeface="+mn-lt"/>
                        </a:rPr>
                        <a:t>FOÇA</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22</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6</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12</a:t>
                      </a:r>
                    </a:p>
                  </a:txBody>
                  <a:tcPr marL="9525" marR="9525" marT="9525" marB="0" anchor="ctr"/>
                </a:tc>
                <a:tc>
                  <a:txBody>
                    <a:bodyPr/>
                    <a:lstStyle/>
                    <a:p>
                      <a:pPr algn="ctr" fontAlgn="ctr"/>
                      <a:r>
                        <a:rPr lang="tr-TR" sz="1600" b="1" i="0" u="none" strike="noStrike">
                          <a:effectLst/>
                          <a:latin typeface="+mn-lt"/>
                        </a:rPr>
                        <a:t>% 27</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50,0</a:t>
                      </a:r>
                    </a:p>
                  </a:txBody>
                  <a:tcPr marL="9525" marR="9525" marT="9525" marB="0" anchor="b"/>
                </a:tc>
              </a:tr>
              <a:tr h="340220">
                <a:tc>
                  <a:txBody>
                    <a:bodyPr/>
                    <a:lstStyle/>
                    <a:p>
                      <a:pPr algn="l" fontAlgn="ctr"/>
                      <a:r>
                        <a:rPr lang="tr-TR" sz="1600" b="1" u="none" strike="noStrike">
                          <a:effectLst/>
                          <a:latin typeface="+mn-lt"/>
                        </a:rPr>
                        <a:t>GAZİEMİR</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62</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7</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32</a:t>
                      </a:r>
                    </a:p>
                  </a:txBody>
                  <a:tcPr marL="9525" marR="9525" marT="9525" marB="0" anchor="ctr"/>
                </a:tc>
                <a:tc>
                  <a:txBody>
                    <a:bodyPr/>
                    <a:lstStyle/>
                    <a:p>
                      <a:pPr algn="ctr" fontAlgn="ctr"/>
                      <a:r>
                        <a:rPr lang="tr-TR" sz="1600" b="1" i="0" u="none" strike="noStrike">
                          <a:effectLst/>
                          <a:latin typeface="+mn-lt"/>
                        </a:rPr>
                        <a:t>% 11</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21,9</a:t>
                      </a:r>
                    </a:p>
                  </a:txBody>
                  <a:tcPr marL="9525" marR="9525" marT="9525" marB="0" anchor="b"/>
                </a:tc>
              </a:tr>
              <a:tr h="340220">
                <a:tc>
                  <a:txBody>
                    <a:bodyPr/>
                    <a:lstStyle/>
                    <a:p>
                      <a:pPr algn="l" fontAlgn="ctr"/>
                      <a:r>
                        <a:rPr lang="tr-TR" sz="1600" b="1" u="none" strike="noStrike">
                          <a:effectLst/>
                          <a:latin typeface="+mn-lt"/>
                        </a:rPr>
                        <a:t>GÜZELBAHÇE</a:t>
                      </a:r>
                      <a:endParaRPr lang="tr-TR" sz="1600" b="1" i="0" u="none" strike="noStrike">
                        <a:effectLst/>
                        <a:latin typeface="+mn-lt"/>
                      </a:endParaRPr>
                    </a:p>
                  </a:txBody>
                  <a:tcPr marL="5382" marR="5382" marT="5382" marB="0" anchor="ctr"/>
                </a:tc>
                <a:tc>
                  <a:txBody>
                    <a:bodyPr/>
                    <a:lstStyle/>
                    <a:p>
                      <a:pPr algn="ctr" fontAlgn="ctr"/>
                      <a:r>
                        <a:rPr lang="tr-TR" sz="1600" b="1" u="none" strike="noStrike">
                          <a:effectLst/>
                          <a:latin typeface="+mn-lt"/>
                        </a:rPr>
                        <a:t>43</a:t>
                      </a:r>
                      <a:endParaRPr lang="tr-TR" sz="1600" b="1" i="0" u="none" strike="noStrike">
                        <a:effectLst/>
                        <a:latin typeface="+mn-lt"/>
                      </a:endParaRPr>
                    </a:p>
                  </a:txBody>
                  <a:tcPr marL="5382" marR="5382" marT="5382" marB="0" anchor="ctr"/>
                </a:tc>
                <a:tc>
                  <a:txBody>
                    <a:bodyPr/>
                    <a:lstStyle/>
                    <a:p>
                      <a:pPr algn="ctr" fontAlgn="ctr"/>
                      <a:r>
                        <a:rPr lang="tr-TR" sz="1600" b="1" u="none" strike="noStrike" dirty="0">
                          <a:solidFill>
                            <a:srgbClr val="FF0000"/>
                          </a:solidFill>
                          <a:effectLst/>
                          <a:latin typeface="+mn-lt"/>
                        </a:rPr>
                        <a:t>16</a:t>
                      </a:r>
                      <a:endParaRPr lang="tr-TR" sz="1600" b="1" i="0" u="none" strike="noStrike" dirty="0">
                        <a:solidFill>
                          <a:srgbClr val="FF0000"/>
                        </a:solidFill>
                        <a:effectLst/>
                        <a:latin typeface="+mn-lt"/>
                      </a:endParaRPr>
                    </a:p>
                  </a:txBody>
                  <a:tcPr marL="5382" marR="5382" marT="5382" marB="0" anchor="ctr"/>
                </a:tc>
                <a:tc>
                  <a:txBody>
                    <a:bodyPr/>
                    <a:lstStyle/>
                    <a:p>
                      <a:pPr algn="ctr" fontAlgn="ctr"/>
                      <a:r>
                        <a:rPr lang="tr-TR" sz="1600" b="1" u="none" strike="noStrike" kern="1200" dirty="0">
                          <a:solidFill>
                            <a:schemeClr val="dk1"/>
                          </a:solidFill>
                          <a:effectLst/>
                          <a:latin typeface="+mn-lt"/>
                          <a:ea typeface="+mn-ea"/>
                          <a:cs typeface="+mn-cs"/>
                        </a:rPr>
                        <a:t>41</a:t>
                      </a:r>
                    </a:p>
                  </a:txBody>
                  <a:tcPr marL="9525" marR="9525" marT="9525" marB="0" anchor="ctr"/>
                </a:tc>
                <a:tc>
                  <a:txBody>
                    <a:bodyPr/>
                    <a:lstStyle/>
                    <a:p>
                      <a:pPr algn="ctr" fontAlgn="ctr"/>
                      <a:r>
                        <a:rPr lang="tr-TR" sz="1600" b="1" i="0" u="none" strike="noStrike" dirty="0">
                          <a:effectLst/>
                          <a:latin typeface="+mn-lt"/>
                        </a:rPr>
                        <a:t>% 37</a:t>
                      </a:r>
                    </a:p>
                  </a:txBody>
                  <a:tcPr marL="9525" marR="9525" marT="9525" marB="0" anchor="ctr"/>
                </a:tc>
                <a:tc>
                  <a:txBody>
                    <a:bodyPr/>
                    <a:lstStyle/>
                    <a:p>
                      <a:pPr algn="ctr" fontAlgn="b"/>
                      <a:r>
                        <a:rPr lang="tr-TR" sz="1600" b="1" u="none" strike="noStrike" kern="1200" dirty="0">
                          <a:solidFill>
                            <a:srgbClr val="FF0000"/>
                          </a:solidFill>
                          <a:effectLst/>
                          <a:latin typeface="+mn-lt"/>
                          <a:ea typeface="+mn-ea"/>
                          <a:cs typeface="+mn-cs"/>
                        </a:rPr>
                        <a:t>39,0</a:t>
                      </a:r>
                    </a:p>
                  </a:txBody>
                  <a:tcPr marL="9525" marR="9525" marT="9525" marB="0" anchor="b"/>
                </a:tc>
              </a:tr>
            </a:tbl>
          </a:graphicData>
        </a:graphic>
      </p:graphicFrame>
    </p:spTree>
    <p:extLst>
      <p:ext uri="{BB962C8B-B14F-4D97-AF65-F5344CB8AC3E}">
        <p14:creationId xmlns:p14="http://schemas.microsoft.com/office/powerpoint/2010/main" val="122327330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o 5"/>
          <p:cNvGraphicFramePr>
            <a:graphicFrameLocks noGrp="1"/>
          </p:cNvGraphicFramePr>
          <p:nvPr>
            <p:extLst>
              <p:ext uri="{D42A27DB-BD31-4B8C-83A1-F6EECF244321}">
                <p14:modId xmlns:p14="http://schemas.microsoft.com/office/powerpoint/2010/main" val="3992302139"/>
              </p:ext>
            </p:extLst>
          </p:nvPr>
        </p:nvGraphicFramePr>
        <p:xfrm>
          <a:off x="861386" y="649357"/>
          <a:ext cx="10469221" cy="5503709"/>
        </p:xfrm>
        <a:graphic>
          <a:graphicData uri="http://schemas.openxmlformats.org/drawingml/2006/table">
            <a:tbl>
              <a:tblPr>
                <a:tableStyleId>{5C22544A-7EE6-4342-B048-85BDC9FD1C3A}</a:tableStyleId>
              </a:tblPr>
              <a:tblGrid>
                <a:gridCol w="1356841"/>
                <a:gridCol w="1334952"/>
                <a:gridCol w="2177504"/>
                <a:gridCol w="1950212"/>
                <a:gridCol w="2019696"/>
                <a:gridCol w="1630016"/>
              </a:tblGrid>
              <a:tr h="478393">
                <a:tc>
                  <a:txBody>
                    <a:bodyPr/>
                    <a:lstStyle/>
                    <a:p>
                      <a:pPr algn="l" fontAlgn="ctr"/>
                      <a:r>
                        <a:rPr lang="tr-TR" sz="1400" b="1" u="none" strike="noStrike" dirty="0" smtClean="0">
                          <a:effectLst/>
                        </a:rPr>
                        <a:t>İLÇE</a:t>
                      </a:r>
                      <a:endParaRPr lang="tr-TR" sz="1400" b="1" i="0" u="none" strike="noStrike" dirty="0">
                        <a:solidFill>
                          <a:srgbClr val="FFFFFF"/>
                        </a:solidFill>
                        <a:effectLst/>
                        <a:latin typeface="Times New Roman" panose="02020603050405020304" pitchFamily="18" charset="0"/>
                      </a:endParaRPr>
                    </a:p>
                  </a:txBody>
                  <a:tcPr marL="5382" marR="5382" marT="5382" marB="0" anchor="ctr"/>
                </a:tc>
                <a:tc>
                  <a:txBody>
                    <a:bodyPr/>
                    <a:lstStyle/>
                    <a:p>
                      <a:pPr algn="ctr" fontAlgn="ctr"/>
                      <a:r>
                        <a:rPr lang="tr-TR" sz="1400" b="1" u="none" strike="noStrike" dirty="0">
                          <a:effectLst/>
                        </a:rPr>
                        <a:t>TOPLAM OKUL SAYISI</a:t>
                      </a:r>
                      <a:endParaRPr lang="tr-TR" sz="1400" b="1" i="0" u="none" strike="noStrike" dirty="0">
                        <a:solidFill>
                          <a:srgbClr val="FFFFFF"/>
                        </a:solidFill>
                        <a:effectLst/>
                        <a:latin typeface="Times New Roman" panose="02020603050405020304" pitchFamily="18" charset="0"/>
                      </a:endParaRPr>
                    </a:p>
                  </a:txBody>
                  <a:tcPr marL="5382" marR="5382" marT="5382" marB="0" anchor="ctr"/>
                </a:tc>
                <a:tc>
                  <a:txBody>
                    <a:bodyPr/>
                    <a:lstStyle/>
                    <a:p>
                      <a:pPr algn="ctr" fontAlgn="ctr"/>
                      <a:r>
                        <a:rPr lang="tr-TR" sz="1400" b="1" u="none" strike="noStrike" dirty="0">
                          <a:effectLst/>
                        </a:rPr>
                        <a:t>TOPLAM BESLENME DOSTU OKUL SAYISI</a:t>
                      </a:r>
                      <a:endParaRPr lang="tr-TR" sz="1400" b="1" i="0" u="none" strike="noStrike" dirty="0">
                        <a:solidFill>
                          <a:srgbClr val="FFFFFF"/>
                        </a:solidFill>
                        <a:effectLst/>
                        <a:latin typeface="Times New Roman" panose="02020603050405020304" pitchFamily="18" charset="0"/>
                      </a:endParaRPr>
                    </a:p>
                  </a:txBody>
                  <a:tcPr marL="5382" marR="5382" marT="5382" marB="0" anchor="ctr"/>
                </a:tc>
                <a:tc>
                  <a:txBody>
                    <a:bodyPr/>
                    <a:lstStyle/>
                    <a:p>
                      <a:pPr algn="ctr" fontAlgn="ctr"/>
                      <a:r>
                        <a:rPr lang="tr-TR" sz="1400" b="1" i="0" u="none" strike="noStrike" dirty="0" smtClean="0">
                          <a:solidFill>
                            <a:schemeClr val="tx1"/>
                          </a:solidFill>
                          <a:effectLst/>
                          <a:latin typeface="+mn-lt"/>
                        </a:rPr>
                        <a:t>TOPLAM</a:t>
                      </a:r>
                      <a:r>
                        <a:rPr lang="tr-TR" sz="1400" b="1" i="0" u="none" strike="noStrike" baseline="0" dirty="0" smtClean="0">
                          <a:solidFill>
                            <a:schemeClr val="tx1"/>
                          </a:solidFill>
                          <a:effectLst/>
                          <a:latin typeface="+mn-lt"/>
                        </a:rPr>
                        <a:t> BEYAZ BAYRAK SAYISI</a:t>
                      </a:r>
                      <a:endParaRPr lang="tr-TR" sz="1400" b="1" i="0" u="none" strike="noStrike" dirty="0">
                        <a:solidFill>
                          <a:schemeClr val="tx1"/>
                        </a:solidFill>
                        <a:effectLst/>
                        <a:latin typeface="+mn-lt"/>
                      </a:endParaRPr>
                    </a:p>
                  </a:txBody>
                  <a:tcPr marL="5382" marR="5382" marT="5382" marB="0" anchor="ctr"/>
                </a:tc>
                <a:tc>
                  <a:txBody>
                    <a:bodyPr/>
                    <a:lstStyle/>
                    <a:p>
                      <a:pPr algn="ctr" fontAlgn="ctr"/>
                      <a:r>
                        <a:rPr lang="tr-TR" sz="1400" b="1" i="0" u="none" strike="noStrike" kern="1200" baseline="0" dirty="0" smtClean="0">
                          <a:solidFill>
                            <a:schemeClr val="tx1"/>
                          </a:solidFill>
                          <a:effectLst/>
                          <a:latin typeface="+mn-lt"/>
                          <a:ea typeface="+mn-ea"/>
                          <a:cs typeface="+mn-cs"/>
                        </a:rPr>
                        <a:t>BDO SAYISI/TOPLAM OKUL SAYISI</a:t>
                      </a:r>
                      <a:endParaRPr lang="tr-TR" sz="1400" b="1" i="0" u="none" strike="noStrike" kern="1200" baseline="0" dirty="0">
                        <a:solidFill>
                          <a:schemeClr val="tx1"/>
                        </a:solidFill>
                        <a:effectLst/>
                        <a:latin typeface="+mn-lt"/>
                        <a:ea typeface="+mn-ea"/>
                        <a:cs typeface="+mn-cs"/>
                      </a:endParaRPr>
                    </a:p>
                  </a:txBody>
                  <a:tcPr marL="5382" marR="5382" marT="5382" marB="0" anchor="ctr"/>
                </a:tc>
                <a:tc>
                  <a:txBody>
                    <a:bodyPr/>
                    <a:lstStyle/>
                    <a:p>
                      <a:pPr algn="ctr" fontAlgn="ctr"/>
                      <a:r>
                        <a:rPr lang="tr-TR" sz="1400" b="1" i="0" u="none" strike="noStrike" kern="1200" baseline="0" dirty="0" smtClean="0">
                          <a:solidFill>
                            <a:schemeClr val="tx1"/>
                          </a:solidFill>
                          <a:effectLst/>
                          <a:latin typeface="+mn-lt"/>
                          <a:ea typeface="+mn-ea"/>
                          <a:cs typeface="+mn-cs"/>
                        </a:rPr>
                        <a:t>BDO/BEYAZ BAYRAK ORANI</a:t>
                      </a:r>
                    </a:p>
                  </a:txBody>
                  <a:tcPr marL="5382" marR="5382" marT="5382" marB="0" anchor="ctr"/>
                </a:tc>
              </a:tr>
              <a:tr h="295368">
                <a:tc>
                  <a:txBody>
                    <a:bodyPr/>
                    <a:lstStyle/>
                    <a:p>
                      <a:pPr algn="l" fontAlgn="ctr"/>
                      <a:r>
                        <a:rPr lang="tr-TR" sz="1400" b="1" u="none" strike="noStrike" dirty="0">
                          <a:effectLst/>
                        </a:rPr>
                        <a:t>KARABAĞLAR</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dirty="0">
                          <a:effectLst/>
                          <a:latin typeface="+mn-lt"/>
                        </a:rPr>
                        <a:t>115</a:t>
                      </a:r>
                      <a:endParaRPr lang="tr-TR" sz="1800" b="1" i="0" u="none" strike="noStrike" dirty="0">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5</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30</a:t>
                      </a:r>
                    </a:p>
                  </a:txBody>
                  <a:tcPr marL="9525" marR="9525" marT="9525" marB="0" anchor="ctr"/>
                </a:tc>
                <a:tc>
                  <a:txBody>
                    <a:bodyPr/>
                    <a:lstStyle/>
                    <a:p>
                      <a:pPr algn="ctr" fontAlgn="ctr"/>
                      <a:r>
                        <a:rPr lang="tr-TR" sz="1800" b="1" i="0" u="none" strike="noStrike" dirty="0">
                          <a:effectLst/>
                          <a:latin typeface="+mn-lt"/>
                        </a:rPr>
                        <a:t>% 4</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16,7</a:t>
                      </a:r>
                    </a:p>
                  </a:txBody>
                  <a:tcPr marL="9525" marR="9525" marT="9525" marB="0" anchor="b"/>
                </a:tc>
              </a:tr>
              <a:tr h="295368">
                <a:tc>
                  <a:txBody>
                    <a:bodyPr/>
                    <a:lstStyle/>
                    <a:p>
                      <a:pPr algn="l" fontAlgn="ctr"/>
                      <a:r>
                        <a:rPr lang="tr-TR" sz="1400" b="1" u="none" strike="noStrike" dirty="0">
                          <a:effectLst/>
                        </a:rPr>
                        <a:t>KARABURUN</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dirty="0">
                          <a:effectLst/>
                          <a:latin typeface="+mn-lt"/>
                        </a:rPr>
                        <a:t>11</a:t>
                      </a:r>
                      <a:endParaRPr lang="tr-TR" sz="1800" b="1" i="0" u="none" strike="noStrike" dirty="0">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4</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6</a:t>
                      </a:r>
                    </a:p>
                  </a:txBody>
                  <a:tcPr marL="9525" marR="9525" marT="9525" marB="0" anchor="ctr"/>
                </a:tc>
                <a:tc>
                  <a:txBody>
                    <a:bodyPr/>
                    <a:lstStyle/>
                    <a:p>
                      <a:pPr algn="ctr" fontAlgn="ctr"/>
                      <a:r>
                        <a:rPr lang="tr-TR" sz="1800" b="1" i="0" u="none" strike="noStrike" dirty="0">
                          <a:effectLst/>
                          <a:latin typeface="+mn-lt"/>
                        </a:rPr>
                        <a:t>% 36</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66,7</a:t>
                      </a:r>
                    </a:p>
                  </a:txBody>
                  <a:tcPr marL="9525" marR="9525" marT="9525" marB="0" anchor="b"/>
                </a:tc>
              </a:tr>
              <a:tr h="295368">
                <a:tc>
                  <a:txBody>
                    <a:bodyPr/>
                    <a:lstStyle/>
                    <a:p>
                      <a:pPr algn="l" fontAlgn="ctr"/>
                      <a:r>
                        <a:rPr lang="tr-TR" sz="1400" b="1" u="none" strike="noStrike">
                          <a:effectLst/>
                        </a:rPr>
                        <a:t>KARŞIYAKA</a:t>
                      </a:r>
                      <a:endParaRPr lang="tr-TR" sz="1400" b="1" i="0" u="none" strike="noStrike">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98</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32</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58</a:t>
                      </a:r>
                    </a:p>
                  </a:txBody>
                  <a:tcPr marL="9525" marR="9525" marT="9525" marB="0" anchor="ctr"/>
                </a:tc>
                <a:tc>
                  <a:txBody>
                    <a:bodyPr/>
                    <a:lstStyle/>
                    <a:p>
                      <a:pPr algn="ctr" fontAlgn="ctr"/>
                      <a:r>
                        <a:rPr lang="tr-TR" sz="1800" b="1" i="0" u="none" strike="noStrike" dirty="0">
                          <a:effectLst/>
                          <a:latin typeface="+mn-lt"/>
                        </a:rPr>
                        <a:t>% 32</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55,2</a:t>
                      </a:r>
                    </a:p>
                  </a:txBody>
                  <a:tcPr marL="9525" marR="9525" marT="9525" marB="0" anchor="b"/>
                </a:tc>
              </a:tr>
              <a:tr h="295368">
                <a:tc>
                  <a:txBody>
                    <a:bodyPr/>
                    <a:lstStyle/>
                    <a:p>
                      <a:pPr algn="l" fontAlgn="ctr"/>
                      <a:r>
                        <a:rPr lang="tr-TR" sz="1400" b="1" u="none" strike="noStrike" dirty="0">
                          <a:effectLst/>
                        </a:rPr>
                        <a:t>KEMALPAŞA</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80</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0</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35</a:t>
                      </a:r>
                    </a:p>
                  </a:txBody>
                  <a:tcPr marL="9525" marR="9525" marT="9525" marB="0" anchor="ctr"/>
                </a:tc>
                <a:tc>
                  <a:txBody>
                    <a:bodyPr/>
                    <a:lstStyle/>
                    <a:p>
                      <a:pPr algn="ctr" fontAlgn="ctr"/>
                      <a:r>
                        <a:rPr lang="tr-TR" sz="1800" b="1" i="0" u="none" strike="noStrike" dirty="0">
                          <a:effectLst/>
                          <a:latin typeface="+mn-lt"/>
                        </a:rPr>
                        <a:t>% 0</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0,0</a:t>
                      </a:r>
                    </a:p>
                  </a:txBody>
                  <a:tcPr marL="9525" marR="9525" marT="9525" marB="0" anchor="b"/>
                </a:tc>
              </a:tr>
              <a:tr h="295368">
                <a:tc>
                  <a:txBody>
                    <a:bodyPr/>
                    <a:lstStyle/>
                    <a:p>
                      <a:pPr algn="l" fontAlgn="ctr"/>
                      <a:r>
                        <a:rPr lang="tr-TR" sz="1400" b="1" u="none" strike="noStrike" dirty="0">
                          <a:effectLst/>
                        </a:rPr>
                        <a:t>KINIK</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36</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0</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3</a:t>
                      </a:r>
                    </a:p>
                  </a:txBody>
                  <a:tcPr marL="9525" marR="9525" marT="9525" marB="0" anchor="ctr"/>
                </a:tc>
                <a:tc>
                  <a:txBody>
                    <a:bodyPr/>
                    <a:lstStyle/>
                    <a:p>
                      <a:pPr algn="ctr" fontAlgn="ctr"/>
                      <a:r>
                        <a:rPr lang="tr-TR" sz="1800" b="1" i="0" u="none" strike="noStrike" dirty="0">
                          <a:effectLst/>
                          <a:latin typeface="+mn-lt"/>
                        </a:rPr>
                        <a:t>% 0</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0,0</a:t>
                      </a:r>
                    </a:p>
                  </a:txBody>
                  <a:tcPr marL="9525" marR="9525" marT="9525" marB="0" anchor="b"/>
                </a:tc>
              </a:tr>
              <a:tr h="295368">
                <a:tc>
                  <a:txBody>
                    <a:bodyPr/>
                    <a:lstStyle/>
                    <a:p>
                      <a:pPr algn="l" fontAlgn="ctr"/>
                      <a:r>
                        <a:rPr lang="tr-TR" sz="1400" b="1" u="none" strike="noStrike" dirty="0">
                          <a:effectLst/>
                        </a:rPr>
                        <a:t>KİRAZ</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43</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1</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13</a:t>
                      </a:r>
                    </a:p>
                  </a:txBody>
                  <a:tcPr marL="9525" marR="9525" marT="9525" marB="0" anchor="ctr"/>
                </a:tc>
                <a:tc>
                  <a:txBody>
                    <a:bodyPr/>
                    <a:lstStyle/>
                    <a:p>
                      <a:pPr algn="ctr" fontAlgn="ctr"/>
                      <a:r>
                        <a:rPr lang="tr-TR" sz="1800" b="1" i="0" u="none" strike="noStrike" dirty="0">
                          <a:effectLst/>
                          <a:latin typeface="+mn-lt"/>
                        </a:rPr>
                        <a:t>% 2</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7,7</a:t>
                      </a:r>
                    </a:p>
                  </a:txBody>
                  <a:tcPr marL="9525" marR="9525" marT="9525" marB="0" anchor="b"/>
                </a:tc>
              </a:tr>
              <a:tr h="295368">
                <a:tc>
                  <a:txBody>
                    <a:bodyPr/>
                    <a:lstStyle/>
                    <a:p>
                      <a:pPr algn="l" fontAlgn="ctr"/>
                      <a:r>
                        <a:rPr lang="tr-TR" sz="1400" b="1" u="none" strike="noStrike" dirty="0">
                          <a:effectLst/>
                        </a:rPr>
                        <a:t>KONAK</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164</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5</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32</a:t>
                      </a:r>
                    </a:p>
                  </a:txBody>
                  <a:tcPr marL="9525" marR="9525" marT="9525" marB="0" anchor="ctr"/>
                </a:tc>
                <a:tc>
                  <a:txBody>
                    <a:bodyPr/>
                    <a:lstStyle/>
                    <a:p>
                      <a:pPr algn="ctr" fontAlgn="ctr"/>
                      <a:r>
                        <a:rPr lang="tr-TR" sz="1800" b="1" i="0" u="none" strike="noStrike" dirty="0">
                          <a:effectLst/>
                          <a:latin typeface="+mn-lt"/>
                        </a:rPr>
                        <a:t>% 3</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15,6</a:t>
                      </a:r>
                    </a:p>
                  </a:txBody>
                  <a:tcPr marL="9525" marR="9525" marT="9525" marB="0" anchor="b"/>
                </a:tc>
              </a:tr>
              <a:tr h="295368">
                <a:tc>
                  <a:txBody>
                    <a:bodyPr/>
                    <a:lstStyle/>
                    <a:p>
                      <a:pPr algn="l" fontAlgn="ctr"/>
                      <a:r>
                        <a:rPr lang="tr-TR" sz="1400" b="1" u="none" strike="noStrike" dirty="0">
                          <a:effectLst/>
                        </a:rPr>
                        <a:t>MENDERES</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62</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7</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27</a:t>
                      </a:r>
                    </a:p>
                  </a:txBody>
                  <a:tcPr marL="9525" marR="9525" marT="9525" marB="0" anchor="ctr"/>
                </a:tc>
                <a:tc>
                  <a:txBody>
                    <a:bodyPr/>
                    <a:lstStyle/>
                    <a:p>
                      <a:pPr algn="ctr" fontAlgn="ctr"/>
                      <a:r>
                        <a:rPr lang="tr-TR" sz="1800" b="1" i="0" u="none" strike="noStrike" dirty="0">
                          <a:effectLst/>
                          <a:latin typeface="+mn-lt"/>
                        </a:rPr>
                        <a:t>% 11</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25,9</a:t>
                      </a:r>
                    </a:p>
                  </a:txBody>
                  <a:tcPr marL="9525" marR="9525" marT="9525" marB="0" anchor="b"/>
                </a:tc>
              </a:tr>
              <a:tr h="299428">
                <a:tc>
                  <a:txBody>
                    <a:bodyPr/>
                    <a:lstStyle/>
                    <a:p>
                      <a:pPr algn="l" fontAlgn="ctr"/>
                      <a:r>
                        <a:rPr lang="tr-TR" sz="1400" b="1" u="none" strike="noStrike" dirty="0">
                          <a:effectLst/>
                        </a:rPr>
                        <a:t>MENEMEN</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87</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1</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15</a:t>
                      </a:r>
                    </a:p>
                  </a:txBody>
                  <a:tcPr marL="9525" marR="9525" marT="9525" marB="0" anchor="ctr"/>
                </a:tc>
                <a:tc>
                  <a:txBody>
                    <a:bodyPr/>
                    <a:lstStyle/>
                    <a:p>
                      <a:pPr algn="ctr" fontAlgn="ctr"/>
                      <a:r>
                        <a:rPr lang="tr-TR" sz="1800" b="1" i="0" u="none" strike="noStrike" dirty="0">
                          <a:effectLst/>
                          <a:latin typeface="+mn-lt"/>
                        </a:rPr>
                        <a:t>% 1</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6,7</a:t>
                      </a:r>
                    </a:p>
                  </a:txBody>
                  <a:tcPr marL="9525" marR="9525" marT="9525" marB="0" anchor="b"/>
                </a:tc>
              </a:tr>
              <a:tr h="295368">
                <a:tc>
                  <a:txBody>
                    <a:bodyPr/>
                    <a:lstStyle/>
                    <a:p>
                      <a:pPr algn="l" fontAlgn="ctr"/>
                      <a:r>
                        <a:rPr lang="tr-TR" sz="1400" b="1" u="none" strike="noStrike" dirty="0">
                          <a:effectLst/>
                        </a:rPr>
                        <a:t>NARLIDERE</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32</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14</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25</a:t>
                      </a:r>
                    </a:p>
                  </a:txBody>
                  <a:tcPr marL="9525" marR="9525" marT="9525" marB="0" anchor="ctr"/>
                </a:tc>
                <a:tc>
                  <a:txBody>
                    <a:bodyPr/>
                    <a:lstStyle/>
                    <a:p>
                      <a:pPr algn="ctr" fontAlgn="ctr"/>
                      <a:r>
                        <a:rPr lang="tr-TR" sz="1800" b="1" i="0" u="none" strike="noStrike" dirty="0">
                          <a:effectLst/>
                          <a:latin typeface="+mn-lt"/>
                        </a:rPr>
                        <a:t>% 43</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56,0</a:t>
                      </a:r>
                    </a:p>
                  </a:txBody>
                  <a:tcPr marL="9525" marR="9525" marT="9525" marB="0" anchor="b"/>
                </a:tc>
              </a:tr>
              <a:tr h="295368">
                <a:tc>
                  <a:txBody>
                    <a:bodyPr/>
                    <a:lstStyle/>
                    <a:p>
                      <a:pPr algn="l" fontAlgn="ctr"/>
                      <a:r>
                        <a:rPr lang="tr-TR" sz="1400" b="1" u="none" strike="noStrike" dirty="0">
                          <a:effectLst/>
                        </a:rPr>
                        <a:t>ÖDEMİŞ</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99</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10</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26</a:t>
                      </a:r>
                    </a:p>
                  </a:txBody>
                  <a:tcPr marL="9525" marR="9525" marT="9525" marB="0" anchor="ctr"/>
                </a:tc>
                <a:tc>
                  <a:txBody>
                    <a:bodyPr/>
                    <a:lstStyle/>
                    <a:p>
                      <a:pPr algn="ctr" fontAlgn="ctr"/>
                      <a:r>
                        <a:rPr lang="tr-TR" sz="1800" b="1" i="0" u="none" strike="noStrike" dirty="0">
                          <a:effectLst/>
                          <a:latin typeface="+mn-lt"/>
                        </a:rPr>
                        <a:t>% 10</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38,5</a:t>
                      </a:r>
                    </a:p>
                  </a:txBody>
                  <a:tcPr marL="9525" marR="9525" marT="9525" marB="0" anchor="b"/>
                </a:tc>
              </a:tr>
              <a:tr h="295368">
                <a:tc>
                  <a:txBody>
                    <a:bodyPr/>
                    <a:lstStyle/>
                    <a:p>
                      <a:pPr algn="l" fontAlgn="ctr"/>
                      <a:r>
                        <a:rPr lang="tr-TR" sz="1400" b="1" u="none" strike="noStrike" dirty="0">
                          <a:effectLst/>
                        </a:rPr>
                        <a:t>SEFERİHİSAR</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30</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0</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14</a:t>
                      </a:r>
                    </a:p>
                  </a:txBody>
                  <a:tcPr marL="9525" marR="9525" marT="9525" marB="0" anchor="ctr"/>
                </a:tc>
                <a:tc>
                  <a:txBody>
                    <a:bodyPr/>
                    <a:lstStyle/>
                    <a:p>
                      <a:pPr algn="ctr" fontAlgn="ctr"/>
                      <a:r>
                        <a:rPr lang="tr-TR" sz="1800" b="1" i="0" u="none" strike="noStrike" dirty="0">
                          <a:effectLst/>
                          <a:latin typeface="+mn-lt"/>
                        </a:rPr>
                        <a:t>% 0</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0,0</a:t>
                      </a:r>
                    </a:p>
                  </a:txBody>
                  <a:tcPr marL="9525" marR="9525" marT="9525" marB="0" anchor="b"/>
                </a:tc>
              </a:tr>
              <a:tr h="295368">
                <a:tc>
                  <a:txBody>
                    <a:bodyPr/>
                    <a:lstStyle/>
                    <a:p>
                      <a:pPr algn="l" fontAlgn="ctr"/>
                      <a:r>
                        <a:rPr lang="tr-TR" sz="1400" b="1" u="none" strike="noStrike" dirty="0">
                          <a:effectLst/>
                        </a:rPr>
                        <a:t>SELÇUK</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24</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1</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14</a:t>
                      </a:r>
                    </a:p>
                  </a:txBody>
                  <a:tcPr marL="9525" marR="9525" marT="9525" marB="0" anchor="ctr"/>
                </a:tc>
                <a:tc>
                  <a:txBody>
                    <a:bodyPr/>
                    <a:lstStyle/>
                    <a:p>
                      <a:pPr algn="ctr" fontAlgn="ctr"/>
                      <a:r>
                        <a:rPr lang="tr-TR" sz="1800" b="1" i="0" u="none" strike="noStrike" dirty="0">
                          <a:effectLst/>
                          <a:latin typeface="+mn-lt"/>
                        </a:rPr>
                        <a:t>% 4</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7,1</a:t>
                      </a:r>
                    </a:p>
                  </a:txBody>
                  <a:tcPr marL="9525" marR="9525" marT="9525" marB="0" anchor="b"/>
                </a:tc>
              </a:tr>
              <a:tr h="295368">
                <a:tc>
                  <a:txBody>
                    <a:bodyPr/>
                    <a:lstStyle/>
                    <a:p>
                      <a:pPr algn="l" fontAlgn="ctr"/>
                      <a:r>
                        <a:rPr lang="tr-TR" sz="1400" b="1" u="none" strike="noStrike" dirty="0">
                          <a:effectLst/>
                        </a:rPr>
                        <a:t>TİRE</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74</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3</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6</a:t>
                      </a:r>
                    </a:p>
                  </a:txBody>
                  <a:tcPr marL="9525" marR="9525" marT="9525" marB="0" anchor="ctr"/>
                </a:tc>
                <a:tc>
                  <a:txBody>
                    <a:bodyPr/>
                    <a:lstStyle/>
                    <a:p>
                      <a:pPr algn="ctr" fontAlgn="ctr"/>
                      <a:r>
                        <a:rPr lang="tr-TR" sz="1800" b="1" i="0" u="none" strike="noStrike" dirty="0">
                          <a:effectLst/>
                          <a:latin typeface="+mn-lt"/>
                        </a:rPr>
                        <a:t>% 4</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50,0</a:t>
                      </a:r>
                    </a:p>
                  </a:txBody>
                  <a:tcPr marL="9525" marR="9525" marT="9525" marB="0" anchor="b"/>
                </a:tc>
              </a:tr>
              <a:tr h="295368">
                <a:tc>
                  <a:txBody>
                    <a:bodyPr/>
                    <a:lstStyle/>
                    <a:p>
                      <a:pPr algn="l" fontAlgn="ctr"/>
                      <a:r>
                        <a:rPr lang="tr-TR" sz="1400" b="1" u="none" strike="noStrike" dirty="0">
                          <a:effectLst/>
                        </a:rPr>
                        <a:t>TORBALI</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94</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3</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19</a:t>
                      </a:r>
                    </a:p>
                  </a:txBody>
                  <a:tcPr marL="9525" marR="9525" marT="9525" marB="0" anchor="ctr"/>
                </a:tc>
                <a:tc>
                  <a:txBody>
                    <a:bodyPr/>
                    <a:lstStyle/>
                    <a:p>
                      <a:pPr algn="ctr" fontAlgn="ctr"/>
                      <a:r>
                        <a:rPr lang="tr-TR" sz="1800" b="1" i="0" u="none" strike="noStrike" dirty="0">
                          <a:effectLst/>
                          <a:latin typeface="+mn-lt"/>
                        </a:rPr>
                        <a:t>% 3</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15,8</a:t>
                      </a:r>
                    </a:p>
                  </a:txBody>
                  <a:tcPr marL="9525" marR="9525" marT="9525" marB="0" anchor="b"/>
                </a:tc>
              </a:tr>
              <a:tr h="295368">
                <a:tc>
                  <a:txBody>
                    <a:bodyPr/>
                    <a:lstStyle/>
                    <a:p>
                      <a:pPr algn="l" fontAlgn="ctr"/>
                      <a:r>
                        <a:rPr lang="tr-TR" sz="1400" b="1" u="none" strike="noStrike" dirty="0">
                          <a:effectLst/>
                        </a:rPr>
                        <a:t>URLA</a:t>
                      </a:r>
                      <a:endParaRPr lang="tr-TR" sz="1400" b="1" i="0" u="none" strike="noStrike" dirty="0">
                        <a:effectLst/>
                        <a:latin typeface="Times New Roman" panose="02020603050405020304" pitchFamily="18" charset="0"/>
                      </a:endParaRPr>
                    </a:p>
                  </a:txBody>
                  <a:tcPr marL="5382" marR="5382" marT="5382" marB="0" anchor="ctr"/>
                </a:tc>
                <a:tc>
                  <a:txBody>
                    <a:bodyPr/>
                    <a:lstStyle/>
                    <a:p>
                      <a:pPr algn="ctr" fontAlgn="ctr"/>
                      <a:r>
                        <a:rPr lang="tr-TR" sz="1800" b="1" u="none" strike="noStrike">
                          <a:effectLst/>
                          <a:latin typeface="+mn-lt"/>
                        </a:rPr>
                        <a:t>44</a:t>
                      </a:r>
                      <a:endParaRPr lang="tr-TR" sz="1800" b="1" i="0" u="none" strike="noStrike">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2</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a:solidFill>
                            <a:schemeClr val="dk1"/>
                          </a:solidFill>
                          <a:effectLst/>
                          <a:latin typeface="+mn-lt"/>
                          <a:ea typeface="+mn-ea"/>
                          <a:cs typeface="+mn-cs"/>
                        </a:rPr>
                        <a:t>18</a:t>
                      </a:r>
                    </a:p>
                  </a:txBody>
                  <a:tcPr marL="9525" marR="9525" marT="9525" marB="0" anchor="ctr"/>
                </a:tc>
                <a:tc>
                  <a:txBody>
                    <a:bodyPr/>
                    <a:lstStyle/>
                    <a:p>
                      <a:pPr algn="ctr" fontAlgn="ctr"/>
                      <a:r>
                        <a:rPr lang="tr-TR" sz="1800" b="1" i="0" u="none" strike="noStrike" dirty="0">
                          <a:effectLst/>
                          <a:latin typeface="+mn-lt"/>
                        </a:rPr>
                        <a:t>% 4</a:t>
                      </a:r>
                    </a:p>
                  </a:txBody>
                  <a:tcPr marL="9525" marR="9525" marT="9525" marB="0" anchor="ctr"/>
                </a:tc>
                <a:tc>
                  <a:txBody>
                    <a:bodyPr/>
                    <a:lstStyle/>
                    <a:p>
                      <a:pPr algn="ctr" fontAlgn="b"/>
                      <a:r>
                        <a:rPr lang="tr-TR" sz="1800" b="1" u="none" strike="noStrike" kern="1200" dirty="0">
                          <a:solidFill>
                            <a:srgbClr val="FF0000"/>
                          </a:solidFill>
                          <a:effectLst/>
                          <a:latin typeface="+mn-lt"/>
                          <a:ea typeface="+mn-ea"/>
                          <a:cs typeface="+mn-cs"/>
                        </a:rPr>
                        <a:t>11,1</a:t>
                      </a:r>
                    </a:p>
                  </a:txBody>
                  <a:tcPr marL="9525" marR="9525" marT="9525" marB="0" anchor="b"/>
                </a:tc>
              </a:tr>
              <a:tr h="295368">
                <a:tc>
                  <a:txBody>
                    <a:bodyPr/>
                    <a:lstStyle/>
                    <a:p>
                      <a:pPr algn="l" fontAlgn="ctr"/>
                      <a:r>
                        <a:rPr lang="tr-TR" sz="1400" b="1" u="none" strike="noStrike" dirty="0" smtClean="0">
                          <a:solidFill>
                            <a:srgbClr val="FF0000"/>
                          </a:solidFill>
                          <a:effectLst/>
                        </a:rPr>
                        <a:t>TOPLAM</a:t>
                      </a:r>
                      <a:endParaRPr lang="tr-TR" sz="1400" b="1" i="0" u="none" strike="noStrike" dirty="0">
                        <a:solidFill>
                          <a:srgbClr val="FF0000"/>
                        </a:solidFill>
                        <a:effectLst/>
                        <a:latin typeface="Times New Roman" panose="02020603050405020304" pitchFamily="18" charset="0"/>
                      </a:endParaRPr>
                    </a:p>
                  </a:txBody>
                  <a:tcPr marL="5382" marR="5382" marT="5382" marB="0" anchor="ctr"/>
                </a:tc>
                <a:tc>
                  <a:txBody>
                    <a:bodyPr/>
                    <a:lstStyle/>
                    <a:p>
                      <a:pPr algn="ctr" fontAlgn="ctr"/>
                      <a:r>
                        <a:rPr lang="tr-TR" sz="1800" b="1" u="none" strike="noStrike" dirty="0">
                          <a:solidFill>
                            <a:srgbClr val="FF0000"/>
                          </a:solidFill>
                          <a:effectLst/>
                          <a:latin typeface="+mn-lt"/>
                        </a:rPr>
                        <a:t>1985</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dirty="0">
                          <a:solidFill>
                            <a:srgbClr val="FF0000"/>
                          </a:solidFill>
                          <a:effectLst/>
                          <a:latin typeface="+mn-lt"/>
                        </a:rPr>
                        <a:t>184</a:t>
                      </a:r>
                      <a:endParaRPr lang="tr-TR" sz="1800" b="1" i="0" u="none" strike="noStrike" dirty="0">
                        <a:solidFill>
                          <a:srgbClr val="FF0000"/>
                        </a:solidFill>
                        <a:effectLst/>
                        <a:latin typeface="+mn-lt"/>
                      </a:endParaRPr>
                    </a:p>
                  </a:txBody>
                  <a:tcPr marL="5382" marR="5382" marT="5382" marB="0" anchor="ctr"/>
                </a:tc>
                <a:tc>
                  <a:txBody>
                    <a:bodyPr/>
                    <a:lstStyle/>
                    <a:p>
                      <a:pPr algn="ctr" fontAlgn="ctr"/>
                      <a:r>
                        <a:rPr lang="tr-TR" sz="1800" b="1" u="none" strike="noStrike" kern="1200" dirty="0" smtClean="0">
                          <a:solidFill>
                            <a:srgbClr val="FF0000"/>
                          </a:solidFill>
                          <a:effectLst/>
                          <a:latin typeface="+mn-lt"/>
                          <a:ea typeface="+mn-ea"/>
                          <a:cs typeface="+mn-cs"/>
                        </a:rPr>
                        <a:t>791</a:t>
                      </a:r>
                      <a:endParaRPr lang="tr-TR" sz="1800" b="1" u="none" strike="noStrike" kern="1200" dirty="0">
                        <a:solidFill>
                          <a:srgbClr val="FF0000"/>
                        </a:solidFill>
                        <a:effectLst/>
                        <a:latin typeface="+mn-lt"/>
                        <a:ea typeface="+mn-ea"/>
                        <a:cs typeface="+mn-cs"/>
                      </a:endParaRPr>
                    </a:p>
                  </a:txBody>
                  <a:tcPr marL="5382" marR="5382" marT="5382" marB="0" anchor="ctr"/>
                </a:tc>
                <a:tc>
                  <a:txBody>
                    <a:bodyPr/>
                    <a:lstStyle/>
                    <a:p>
                      <a:pPr algn="ctr" fontAlgn="b"/>
                      <a:r>
                        <a:rPr lang="tr-TR" sz="1800" b="1" u="none" strike="noStrike" kern="1200" dirty="0" smtClean="0">
                          <a:solidFill>
                            <a:srgbClr val="FF0000"/>
                          </a:solidFill>
                          <a:effectLst/>
                          <a:latin typeface="+mn-lt"/>
                          <a:ea typeface="+mn-ea"/>
                          <a:cs typeface="+mn-cs"/>
                        </a:rPr>
                        <a:t>%9,2</a:t>
                      </a:r>
                      <a:endParaRPr lang="tr-TR" sz="1800" b="1" u="none" strike="noStrike" kern="1200" dirty="0">
                        <a:solidFill>
                          <a:srgbClr val="FF0000"/>
                        </a:solidFill>
                        <a:effectLst/>
                        <a:latin typeface="+mn-lt"/>
                        <a:ea typeface="+mn-ea"/>
                        <a:cs typeface="+mn-cs"/>
                      </a:endParaRPr>
                    </a:p>
                  </a:txBody>
                  <a:tcPr marL="9525" marR="9525" marT="9525" marB="0" anchor="b"/>
                </a:tc>
                <a:tc>
                  <a:txBody>
                    <a:bodyPr/>
                    <a:lstStyle/>
                    <a:p>
                      <a:pPr algn="ctr" fontAlgn="b"/>
                      <a:r>
                        <a:rPr lang="tr-TR" sz="1800" b="1" u="none" strike="noStrike" kern="1200" dirty="0">
                          <a:solidFill>
                            <a:srgbClr val="FF0000"/>
                          </a:solidFill>
                          <a:effectLst/>
                          <a:latin typeface="+mn-lt"/>
                          <a:ea typeface="+mn-ea"/>
                          <a:cs typeface="+mn-cs"/>
                        </a:rPr>
                        <a:t>23,3</a:t>
                      </a:r>
                    </a:p>
                  </a:txBody>
                  <a:tcPr marL="9525" marR="9525" marT="9525" marB="0" anchor="b"/>
                </a:tc>
              </a:tr>
            </a:tbl>
          </a:graphicData>
        </a:graphic>
      </p:graphicFrame>
    </p:spTree>
    <p:extLst>
      <p:ext uri="{BB962C8B-B14F-4D97-AF65-F5344CB8AC3E}">
        <p14:creationId xmlns:p14="http://schemas.microsoft.com/office/powerpoint/2010/main" val="63433119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İçerik Yer Tutucusu 4"/>
          <p:cNvGraphicFramePr>
            <a:graphicFrameLocks/>
          </p:cNvGraphicFramePr>
          <p:nvPr>
            <p:extLst>
              <p:ext uri="{D42A27DB-BD31-4B8C-83A1-F6EECF244321}">
                <p14:modId xmlns:p14="http://schemas.microsoft.com/office/powerpoint/2010/main" val="1975024602"/>
              </p:ext>
            </p:extLst>
          </p:nvPr>
        </p:nvGraphicFramePr>
        <p:xfrm>
          <a:off x="1484243" y="691447"/>
          <a:ext cx="9223512" cy="5512912"/>
        </p:xfrm>
        <a:graphic>
          <a:graphicData uri="http://schemas.openxmlformats.org/drawingml/2006/table">
            <a:tbl>
              <a:tblPr firstRow="1" bandRow="1">
                <a:tableStyleId>{93296810-A885-4BE3-A3E7-6D5BEEA58F35}</a:tableStyleId>
              </a:tblPr>
              <a:tblGrid>
                <a:gridCol w="1117488"/>
                <a:gridCol w="985364"/>
                <a:gridCol w="1325356"/>
                <a:gridCol w="979488"/>
                <a:gridCol w="1387609"/>
                <a:gridCol w="979488"/>
                <a:gridCol w="1305983"/>
                <a:gridCol w="1142736"/>
              </a:tblGrid>
              <a:tr h="644659">
                <a:tc rowSpan="2">
                  <a:txBody>
                    <a:bodyPr/>
                    <a:lstStyle/>
                    <a:p>
                      <a:endParaRPr lang="tr-TR" sz="2000" dirty="0" smtClean="0">
                        <a:ln>
                          <a:noFill/>
                        </a:ln>
                      </a:endParaRPr>
                    </a:p>
                    <a:p>
                      <a:endParaRPr lang="tr-TR" sz="2000" dirty="0" smtClean="0">
                        <a:ln>
                          <a:noFill/>
                        </a:ln>
                      </a:endParaRPr>
                    </a:p>
                    <a:p>
                      <a:endParaRPr lang="tr-TR" sz="2000" dirty="0" smtClean="0">
                        <a:ln>
                          <a:noFill/>
                        </a:ln>
                      </a:endParaRPr>
                    </a:p>
                    <a:p>
                      <a:endParaRPr lang="tr-TR" sz="2000" dirty="0" smtClean="0">
                        <a:ln>
                          <a:noFill/>
                        </a:ln>
                      </a:endParaRPr>
                    </a:p>
                    <a:p>
                      <a:r>
                        <a:rPr lang="tr-TR" sz="2000" dirty="0" smtClean="0">
                          <a:ln>
                            <a:noFill/>
                          </a:ln>
                        </a:rPr>
                        <a:t>Yıllar</a:t>
                      </a:r>
                      <a:endParaRPr lang="tr-TR" sz="2000" b="1" dirty="0">
                        <a:ln>
                          <a:noFill/>
                        </a:ln>
                        <a:solidFill>
                          <a:schemeClr val="bg1"/>
                        </a:solidFill>
                      </a:endParaRPr>
                    </a:p>
                  </a:txBody>
                  <a:tcPr marL="91433" marR="91433" marT="45704" marB="45704"/>
                </a:tc>
                <a:tc gridSpan="2">
                  <a:txBody>
                    <a:bodyPr/>
                    <a:lstStyle/>
                    <a:p>
                      <a:pPr algn="ctr"/>
                      <a:r>
                        <a:rPr lang="tr-TR" sz="2000" dirty="0" smtClean="0">
                          <a:ln>
                            <a:noFill/>
                          </a:ln>
                        </a:rPr>
                        <a:t>Özel Okul</a:t>
                      </a:r>
                      <a:endParaRPr lang="tr-TR" sz="2000" b="1" dirty="0">
                        <a:ln>
                          <a:noFill/>
                        </a:ln>
                        <a:solidFill>
                          <a:schemeClr val="bg1"/>
                        </a:solidFill>
                      </a:endParaRPr>
                    </a:p>
                  </a:txBody>
                  <a:tcPr marL="91433" marR="91433" marT="45704" marB="45704"/>
                </a:tc>
                <a:tc hMerge="1">
                  <a:txBody>
                    <a:bodyPr/>
                    <a:lstStyle/>
                    <a:p>
                      <a:endParaRPr lang="tr-TR" dirty="0"/>
                    </a:p>
                  </a:txBody>
                  <a:tcPr/>
                </a:tc>
                <a:tc gridSpan="2">
                  <a:txBody>
                    <a:bodyPr/>
                    <a:lstStyle/>
                    <a:p>
                      <a:pPr algn="ctr"/>
                      <a:r>
                        <a:rPr lang="tr-TR" sz="2000" dirty="0" smtClean="0">
                          <a:ln>
                            <a:noFill/>
                          </a:ln>
                        </a:rPr>
                        <a:t>Devlet Okulu</a:t>
                      </a:r>
                      <a:endParaRPr lang="tr-TR" sz="2000" b="1" dirty="0">
                        <a:ln>
                          <a:noFill/>
                        </a:ln>
                        <a:solidFill>
                          <a:schemeClr val="bg1"/>
                        </a:solidFill>
                      </a:endParaRPr>
                    </a:p>
                  </a:txBody>
                  <a:tcPr marL="91433" marR="91433" marT="45704" marB="45704"/>
                </a:tc>
                <a:tc hMerge="1">
                  <a:txBody>
                    <a:bodyPr/>
                    <a:lstStyle/>
                    <a:p>
                      <a:endParaRPr lang="tr-TR" dirty="0"/>
                    </a:p>
                  </a:txBody>
                  <a:tcPr/>
                </a:tc>
                <a:tc gridSpan="3">
                  <a:txBody>
                    <a:bodyPr/>
                    <a:lstStyle/>
                    <a:p>
                      <a:pPr algn="ctr"/>
                      <a:r>
                        <a:rPr lang="tr-TR" sz="2000" dirty="0" smtClean="0">
                          <a:ln>
                            <a:noFill/>
                          </a:ln>
                        </a:rPr>
                        <a:t>Toplam Okul</a:t>
                      </a:r>
                    </a:p>
                    <a:p>
                      <a:pPr algn="ctr"/>
                      <a:endParaRPr lang="tr-TR" sz="2000" b="1" dirty="0">
                        <a:ln>
                          <a:noFill/>
                        </a:ln>
                        <a:solidFill>
                          <a:schemeClr val="bg1"/>
                        </a:solidFill>
                      </a:endParaRPr>
                    </a:p>
                  </a:txBody>
                  <a:tcPr marL="91433" marR="91433" marT="45704" marB="45704"/>
                </a:tc>
                <a:tc hMerge="1">
                  <a:txBody>
                    <a:bodyPr/>
                    <a:lstStyle/>
                    <a:p>
                      <a:endParaRPr lang="tr-TR" dirty="0"/>
                    </a:p>
                  </a:txBody>
                  <a:tcPr/>
                </a:tc>
                <a:tc hMerge="1">
                  <a:txBody>
                    <a:bodyPr/>
                    <a:lstStyle/>
                    <a:p>
                      <a:endParaRPr lang="tr-TR" dirty="0"/>
                    </a:p>
                  </a:txBody>
                  <a:tcPr/>
                </a:tc>
              </a:tr>
              <a:tr h="1197252">
                <a:tc vMerge="1">
                  <a:txBody>
                    <a:bodyPr/>
                    <a:lstStyle/>
                    <a:p>
                      <a:endParaRPr lang="tr-TR" dirty="0"/>
                    </a:p>
                  </a:txBody>
                  <a:tcPr/>
                </a:tc>
                <a:tc>
                  <a:txBody>
                    <a:bodyPr/>
                    <a:lstStyle/>
                    <a:p>
                      <a:pPr marL="0" algn="ctr" defTabSz="914400" rtl="0" eaLnBrk="1" latinLnBrk="0" hangingPunct="1"/>
                      <a:r>
                        <a:rPr lang="tr-TR" sz="2000" b="1" kern="1200" dirty="0" smtClean="0">
                          <a:ln>
                            <a:noFill/>
                          </a:ln>
                        </a:rPr>
                        <a:t>Okul Sayısı*</a:t>
                      </a:r>
                      <a:endParaRPr lang="tr-TR" sz="2000" b="1" kern="1200" dirty="0">
                        <a:ln>
                          <a:noFill/>
                        </a:ln>
                        <a:solidFill>
                          <a:schemeClr val="bg1"/>
                        </a:solidFill>
                        <a:latin typeface="+mn-lt"/>
                        <a:ea typeface="+mn-ea"/>
                        <a:cs typeface="+mn-cs"/>
                      </a:endParaRPr>
                    </a:p>
                  </a:txBody>
                  <a:tcPr marL="91433" marR="91433" marT="45704" marB="45704"/>
                </a:tc>
                <a:tc>
                  <a:txBody>
                    <a:bodyPr/>
                    <a:lstStyle/>
                    <a:p>
                      <a:pPr marL="0" algn="ctr" defTabSz="914400" rtl="0" eaLnBrk="1" latinLnBrk="0" hangingPunct="1"/>
                      <a:r>
                        <a:rPr lang="tr-TR" sz="2000" b="1" kern="1200" dirty="0" smtClean="0">
                          <a:ln>
                            <a:noFill/>
                          </a:ln>
                        </a:rPr>
                        <a:t>Beslenme Dostu Okul Sayısı</a:t>
                      </a:r>
                      <a:endParaRPr lang="tr-TR" sz="2000" b="1" kern="1200" dirty="0">
                        <a:ln>
                          <a:noFill/>
                        </a:ln>
                        <a:solidFill>
                          <a:schemeClr val="bg1"/>
                        </a:solidFill>
                        <a:latin typeface="+mn-lt"/>
                        <a:ea typeface="+mn-ea"/>
                        <a:cs typeface="+mn-cs"/>
                      </a:endParaRPr>
                    </a:p>
                  </a:txBody>
                  <a:tcPr marL="91433" marR="91433" marT="45704" marB="45704"/>
                </a:tc>
                <a:tc>
                  <a:txBody>
                    <a:bodyPr/>
                    <a:lstStyle/>
                    <a:p>
                      <a:pPr marL="0" algn="ctr" defTabSz="914400" rtl="0" eaLnBrk="1" latinLnBrk="0" hangingPunct="1"/>
                      <a:r>
                        <a:rPr lang="tr-TR" sz="2000" b="1" kern="1200" dirty="0" smtClean="0">
                          <a:ln>
                            <a:noFill/>
                          </a:ln>
                        </a:rPr>
                        <a:t>Okul Sayısı*</a:t>
                      </a:r>
                      <a:endParaRPr lang="tr-TR" sz="2000" b="1" kern="1200" dirty="0">
                        <a:ln>
                          <a:noFill/>
                        </a:ln>
                        <a:solidFill>
                          <a:schemeClr val="bg1"/>
                        </a:solidFill>
                        <a:latin typeface="+mn-lt"/>
                        <a:ea typeface="+mn-ea"/>
                        <a:cs typeface="+mn-cs"/>
                      </a:endParaRPr>
                    </a:p>
                  </a:txBody>
                  <a:tcPr marL="91433" marR="91433" marT="45704" marB="45704"/>
                </a:tc>
                <a:tc>
                  <a:txBody>
                    <a:bodyPr/>
                    <a:lstStyle/>
                    <a:p>
                      <a:pPr marL="0" algn="ctr" defTabSz="914400" rtl="0" eaLnBrk="1" latinLnBrk="0" hangingPunct="1"/>
                      <a:r>
                        <a:rPr lang="tr-TR" sz="2000" b="1" kern="1200" dirty="0" smtClean="0">
                          <a:ln>
                            <a:noFill/>
                          </a:ln>
                        </a:rPr>
                        <a:t>Beslenme Dostu Okul Sayısı</a:t>
                      </a:r>
                      <a:endParaRPr lang="tr-TR" sz="2000" b="1" kern="1200" dirty="0">
                        <a:ln>
                          <a:noFill/>
                        </a:ln>
                        <a:solidFill>
                          <a:schemeClr val="bg1"/>
                        </a:solidFill>
                        <a:latin typeface="+mn-lt"/>
                        <a:ea typeface="+mn-ea"/>
                        <a:cs typeface="+mn-cs"/>
                      </a:endParaRPr>
                    </a:p>
                  </a:txBody>
                  <a:tcPr marL="91433" marR="91433" marT="45704" marB="45704"/>
                </a:tc>
                <a:tc>
                  <a:txBody>
                    <a:bodyPr/>
                    <a:lstStyle/>
                    <a:p>
                      <a:pPr marL="0" algn="ctr" defTabSz="914400" rtl="0" eaLnBrk="1" latinLnBrk="0" hangingPunct="1"/>
                      <a:r>
                        <a:rPr lang="tr-TR" sz="2000" b="1" kern="1200" dirty="0" smtClean="0">
                          <a:ln>
                            <a:noFill/>
                          </a:ln>
                        </a:rPr>
                        <a:t>Okul Sayısı*</a:t>
                      </a:r>
                      <a:endParaRPr lang="tr-TR" sz="2000" b="1" kern="1200" dirty="0">
                        <a:ln>
                          <a:noFill/>
                        </a:ln>
                        <a:solidFill>
                          <a:schemeClr val="bg1"/>
                        </a:solidFill>
                        <a:latin typeface="+mn-lt"/>
                        <a:ea typeface="+mn-ea"/>
                        <a:cs typeface="+mn-cs"/>
                      </a:endParaRPr>
                    </a:p>
                  </a:txBody>
                  <a:tcPr marL="91433" marR="91433" marT="45704" marB="45704"/>
                </a:tc>
                <a:tc>
                  <a:txBody>
                    <a:bodyPr/>
                    <a:lstStyle/>
                    <a:p>
                      <a:pPr marL="0" algn="ctr" defTabSz="914400" rtl="0" eaLnBrk="1" latinLnBrk="0" hangingPunct="1"/>
                      <a:r>
                        <a:rPr lang="tr-TR" sz="2000" b="1" kern="1200" dirty="0" smtClean="0">
                          <a:ln>
                            <a:noFill/>
                          </a:ln>
                        </a:rPr>
                        <a:t>Beslenme Dostu Okul Sayısı</a:t>
                      </a:r>
                      <a:endParaRPr lang="tr-TR" sz="2000" b="1" kern="1200" dirty="0">
                        <a:ln>
                          <a:noFill/>
                        </a:ln>
                        <a:solidFill>
                          <a:schemeClr val="bg1"/>
                        </a:solidFill>
                        <a:latin typeface="+mn-lt"/>
                        <a:ea typeface="+mn-ea"/>
                        <a:cs typeface="+mn-cs"/>
                      </a:endParaRPr>
                    </a:p>
                  </a:txBody>
                  <a:tcPr marL="91433" marR="91433" marT="45704" marB="45704"/>
                </a:tc>
                <a:tc>
                  <a:txBody>
                    <a:bodyPr/>
                    <a:lstStyle/>
                    <a:p>
                      <a:pPr marL="0" algn="ctr" defTabSz="914400" rtl="0" eaLnBrk="1" latinLnBrk="0" hangingPunct="1"/>
                      <a:r>
                        <a:rPr lang="tr-TR" sz="2000" b="1" kern="1200" dirty="0" smtClean="0">
                          <a:ln>
                            <a:noFill/>
                          </a:ln>
                        </a:rPr>
                        <a:t>BDO Yüzdesi</a:t>
                      </a:r>
                      <a:endParaRPr lang="tr-TR" sz="2000" b="1" kern="1200" dirty="0">
                        <a:ln>
                          <a:noFill/>
                        </a:ln>
                        <a:solidFill>
                          <a:schemeClr val="bg1"/>
                        </a:solidFill>
                        <a:latin typeface="+mn-lt"/>
                        <a:ea typeface="+mn-ea"/>
                        <a:cs typeface="+mn-cs"/>
                      </a:endParaRPr>
                    </a:p>
                  </a:txBody>
                  <a:tcPr marL="91433" marR="91433" marT="45704" marB="45704"/>
                </a:tc>
              </a:tr>
              <a:tr h="388236">
                <a:tc>
                  <a:txBody>
                    <a:bodyPr/>
                    <a:lstStyle/>
                    <a:p>
                      <a:r>
                        <a:rPr lang="tr-TR" sz="2000" b="1" kern="1200" dirty="0" smtClean="0">
                          <a:ln>
                            <a:noFill/>
                          </a:ln>
                        </a:rPr>
                        <a:t>2010</a:t>
                      </a:r>
                      <a:endParaRPr lang="tr-TR" sz="2000" b="1" kern="1200" dirty="0">
                        <a:ln>
                          <a:noFill/>
                        </a:ln>
                        <a:solidFill>
                          <a:schemeClr val="bg1"/>
                        </a:solidFill>
                        <a:latin typeface="+mn-lt"/>
                        <a:ea typeface="+mn-ea"/>
                        <a:cs typeface="+mn-cs"/>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c>
                  <a:txBody>
                    <a:bodyPr/>
                    <a:lstStyle/>
                    <a:p>
                      <a:endParaRPr lang="tr-TR" sz="2000" b="1" dirty="0">
                        <a:ln>
                          <a:noFill/>
                        </a:ln>
                        <a:solidFill>
                          <a:schemeClr val="accent1">
                            <a:tint val="20000"/>
                          </a:schemeClr>
                        </a:solidFill>
                      </a:endParaRPr>
                    </a:p>
                  </a:txBody>
                  <a:tcPr marL="91433" marR="91433" marT="45704" marB="45704"/>
                </a:tc>
              </a:tr>
              <a:tr h="388236">
                <a:tc>
                  <a:txBody>
                    <a:bodyPr/>
                    <a:lstStyle/>
                    <a:p>
                      <a:r>
                        <a:rPr lang="tr-TR" sz="2000" b="1" kern="1200" dirty="0" smtClean="0">
                          <a:ln>
                            <a:noFill/>
                          </a:ln>
                        </a:rPr>
                        <a:t>2011</a:t>
                      </a:r>
                      <a:endParaRPr lang="tr-TR" sz="2000" b="1" kern="1200" dirty="0">
                        <a:ln>
                          <a:noFill/>
                        </a:ln>
                        <a:solidFill>
                          <a:schemeClr val="bg1"/>
                        </a:solidFill>
                        <a:latin typeface="+mn-lt"/>
                        <a:ea typeface="+mn-ea"/>
                        <a:cs typeface="+mn-cs"/>
                      </a:endParaRPr>
                    </a:p>
                  </a:txBody>
                  <a:tcPr marL="91433" marR="91433" marT="45704" marB="45704"/>
                </a:tc>
                <a:tc>
                  <a:txBody>
                    <a:bodyPr/>
                    <a:lstStyle/>
                    <a:p>
                      <a:pPr algn="ctr"/>
                      <a:endParaRPr lang="tr-TR" sz="2000" b="1" dirty="0">
                        <a:ln>
                          <a:noFill/>
                        </a:ln>
                        <a:solidFill>
                          <a:schemeClr val="tx1"/>
                        </a:solidFill>
                      </a:endParaRPr>
                    </a:p>
                  </a:txBody>
                  <a:tcPr/>
                </a:tc>
                <a:tc>
                  <a:txBody>
                    <a:bodyPr/>
                    <a:lstStyle/>
                    <a:p>
                      <a:pPr algn="ctr"/>
                      <a:r>
                        <a:rPr lang="tr-TR" sz="2000" dirty="0" smtClean="0">
                          <a:ln>
                            <a:noFill/>
                          </a:ln>
                        </a:rPr>
                        <a:t>9</a:t>
                      </a:r>
                      <a:endParaRPr lang="tr-TR" sz="2000" b="1" dirty="0">
                        <a:ln>
                          <a:noFill/>
                        </a:ln>
                        <a:solidFill>
                          <a:schemeClr val="tx1"/>
                        </a:solidFill>
                      </a:endParaRPr>
                    </a:p>
                  </a:txBody>
                  <a:tcPr/>
                </a:tc>
                <a:tc>
                  <a:txBody>
                    <a:bodyPr/>
                    <a:lstStyle/>
                    <a:p>
                      <a:pPr algn="ctr"/>
                      <a:endParaRPr lang="tr-TR" sz="2000" b="1" dirty="0">
                        <a:ln>
                          <a:noFill/>
                        </a:ln>
                        <a:solidFill>
                          <a:schemeClr val="tx1"/>
                        </a:solidFill>
                      </a:endParaRPr>
                    </a:p>
                  </a:txBody>
                  <a:tcPr/>
                </a:tc>
                <a:tc>
                  <a:txBody>
                    <a:bodyPr/>
                    <a:lstStyle/>
                    <a:p>
                      <a:pPr algn="ctr"/>
                      <a:r>
                        <a:rPr lang="tr-TR" sz="2000" dirty="0" smtClean="0">
                          <a:ln>
                            <a:noFill/>
                          </a:ln>
                        </a:rPr>
                        <a:t>4</a:t>
                      </a:r>
                      <a:endParaRPr lang="tr-TR" sz="2000" b="1" dirty="0">
                        <a:ln>
                          <a:noFill/>
                        </a:ln>
                        <a:solidFill>
                          <a:schemeClr val="tx1"/>
                        </a:solidFill>
                      </a:endParaRPr>
                    </a:p>
                  </a:txBody>
                  <a:tcPr/>
                </a:tc>
                <a:tc>
                  <a:txBody>
                    <a:bodyPr/>
                    <a:lstStyle/>
                    <a:p>
                      <a:pPr algn="ctr"/>
                      <a:endParaRPr lang="tr-TR" sz="2000" b="1" dirty="0">
                        <a:ln>
                          <a:noFill/>
                        </a:ln>
                        <a:solidFill>
                          <a:schemeClr val="tx1"/>
                        </a:solidFill>
                      </a:endParaRPr>
                    </a:p>
                  </a:txBody>
                  <a:tcPr/>
                </a:tc>
                <a:tc>
                  <a:txBody>
                    <a:bodyPr/>
                    <a:lstStyle/>
                    <a:p>
                      <a:pPr algn="ctr"/>
                      <a:r>
                        <a:rPr lang="tr-TR" sz="2000" dirty="0" smtClean="0">
                          <a:ln>
                            <a:noFill/>
                          </a:ln>
                        </a:rPr>
                        <a:t>13</a:t>
                      </a:r>
                      <a:endParaRPr lang="tr-TR" sz="2000" b="1" dirty="0">
                        <a:ln>
                          <a:noFill/>
                        </a:ln>
                        <a:solidFill>
                          <a:schemeClr val="tx1"/>
                        </a:solidFill>
                      </a:endParaRPr>
                    </a:p>
                  </a:txBody>
                  <a:tcPr/>
                </a:tc>
                <a:tc>
                  <a:txBody>
                    <a:bodyPr/>
                    <a:lstStyle/>
                    <a:p>
                      <a:pPr algn="ctr"/>
                      <a:endParaRPr lang="tr-TR" sz="2000" b="1" dirty="0">
                        <a:ln>
                          <a:noFill/>
                        </a:ln>
                        <a:solidFill>
                          <a:schemeClr val="tx1"/>
                        </a:solidFill>
                      </a:endParaRPr>
                    </a:p>
                  </a:txBody>
                  <a:tcPr/>
                </a:tc>
              </a:tr>
              <a:tr h="388236">
                <a:tc>
                  <a:txBody>
                    <a:bodyPr/>
                    <a:lstStyle/>
                    <a:p>
                      <a:r>
                        <a:rPr lang="tr-TR" sz="2000" b="1" kern="1200" dirty="0" smtClean="0">
                          <a:ln>
                            <a:noFill/>
                          </a:ln>
                        </a:rPr>
                        <a:t>2012</a:t>
                      </a:r>
                      <a:endParaRPr lang="tr-TR" sz="2000" b="1" kern="1200" dirty="0">
                        <a:ln>
                          <a:noFill/>
                        </a:ln>
                        <a:solidFill>
                          <a:schemeClr val="bg1"/>
                        </a:solidFill>
                        <a:latin typeface="+mn-lt"/>
                        <a:ea typeface="+mn-ea"/>
                        <a:cs typeface="+mn-cs"/>
                      </a:endParaRPr>
                    </a:p>
                  </a:txBody>
                  <a:tcPr marL="91433" marR="91433" marT="45704" marB="45704"/>
                </a:tc>
                <a:tc>
                  <a:txBody>
                    <a:bodyPr/>
                    <a:lstStyle/>
                    <a:p>
                      <a:pPr algn="ctr"/>
                      <a:r>
                        <a:rPr lang="tr-TR" sz="2000" dirty="0" smtClean="0">
                          <a:ln>
                            <a:noFill/>
                          </a:ln>
                        </a:rPr>
                        <a:t>*370</a:t>
                      </a:r>
                      <a:endParaRPr lang="tr-TR" sz="2000" b="1" dirty="0">
                        <a:ln>
                          <a:noFill/>
                        </a:ln>
                        <a:solidFill>
                          <a:schemeClr val="tx1"/>
                        </a:solidFill>
                      </a:endParaRPr>
                    </a:p>
                  </a:txBody>
                  <a:tcPr/>
                </a:tc>
                <a:tc>
                  <a:txBody>
                    <a:bodyPr/>
                    <a:lstStyle/>
                    <a:p>
                      <a:pPr algn="ctr"/>
                      <a:r>
                        <a:rPr lang="tr-TR" sz="2000" dirty="0" smtClean="0">
                          <a:ln>
                            <a:noFill/>
                          </a:ln>
                        </a:rPr>
                        <a:t>9</a:t>
                      </a:r>
                      <a:endParaRPr lang="tr-TR" sz="2000" b="1" dirty="0">
                        <a:ln>
                          <a:noFill/>
                        </a:ln>
                        <a:solidFill>
                          <a:schemeClr val="tx1"/>
                        </a:solidFill>
                      </a:endParaRPr>
                    </a:p>
                  </a:txBody>
                  <a:tcPr/>
                </a:tc>
                <a:tc>
                  <a:txBody>
                    <a:bodyPr/>
                    <a:lstStyle/>
                    <a:p>
                      <a:pPr algn="ctr"/>
                      <a:r>
                        <a:rPr lang="tr-TR" sz="2000" dirty="0" smtClean="0">
                          <a:ln>
                            <a:noFill/>
                          </a:ln>
                        </a:rPr>
                        <a:t>*1601</a:t>
                      </a:r>
                      <a:endParaRPr lang="tr-TR" sz="2000" b="1" dirty="0">
                        <a:ln>
                          <a:noFill/>
                        </a:ln>
                        <a:solidFill>
                          <a:schemeClr val="tx1"/>
                        </a:solidFill>
                      </a:endParaRPr>
                    </a:p>
                  </a:txBody>
                  <a:tcPr/>
                </a:tc>
                <a:tc>
                  <a:txBody>
                    <a:bodyPr/>
                    <a:lstStyle/>
                    <a:p>
                      <a:pPr algn="ctr"/>
                      <a:r>
                        <a:rPr lang="tr-TR" sz="2000" dirty="0" smtClean="0">
                          <a:ln>
                            <a:noFill/>
                          </a:ln>
                        </a:rPr>
                        <a:t>15</a:t>
                      </a:r>
                      <a:endParaRPr lang="tr-TR" sz="2000" b="1" dirty="0">
                        <a:ln>
                          <a:noFill/>
                        </a:ln>
                        <a:solidFill>
                          <a:schemeClr val="tx1"/>
                        </a:solidFill>
                      </a:endParaRPr>
                    </a:p>
                  </a:txBody>
                  <a:tcPr/>
                </a:tc>
                <a:tc>
                  <a:txBody>
                    <a:bodyPr/>
                    <a:lstStyle/>
                    <a:p>
                      <a:pPr algn="ctr"/>
                      <a:r>
                        <a:rPr lang="tr-TR" sz="2000" dirty="0" smtClean="0">
                          <a:ln>
                            <a:noFill/>
                          </a:ln>
                        </a:rPr>
                        <a:t>*1971</a:t>
                      </a:r>
                      <a:endParaRPr lang="tr-TR" sz="2000" b="1" dirty="0">
                        <a:ln>
                          <a:noFill/>
                        </a:ln>
                        <a:solidFill>
                          <a:schemeClr val="tx1"/>
                        </a:solidFill>
                      </a:endParaRPr>
                    </a:p>
                  </a:txBody>
                  <a:tcPr/>
                </a:tc>
                <a:tc>
                  <a:txBody>
                    <a:bodyPr/>
                    <a:lstStyle/>
                    <a:p>
                      <a:pPr algn="ctr"/>
                      <a:r>
                        <a:rPr lang="tr-TR" sz="2000" dirty="0" smtClean="0">
                          <a:ln>
                            <a:noFill/>
                          </a:ln>
                        </a:rPr>
                        <a:t>24</a:t>
                      </a:r>
                      <a:endParaRPr lang="tr-TR" sz="2000" b="1" dirty="0">
                        <a:ln>
                          <a:noFill/>
                        </a:ln>
                        <a:solidFill>
                          <a:schemeClr val="tx1"/>
                        </a:solidFill>
                      </a:endParaRPr>
                    </a:p>
                  </a:txBody>
                  <a:tcPr/>
                </a:tc>
                <a:tc>
                  <a:txBody>
                    <a:bodyPr/>
                    <a:lstStyle/>
                    <a:p>
                      <a:pPr algn="ctr"/>
                      <a:r>
                        <a:rPr lang="tr-TR" sz="2000" dirty="0" smtClean="0">
                          <a:ln>
                            <a:noFill/>
                          </a:ln>
                        </a:rPr>
                        <a:t>%1,21</a:t>
                      </a:r>
                      <a:endParaRPr lang="tr-TR" sz="2000" b="1" dirty="0">
                        <a:ln>
                          <a:noFill/>
                        </a:ln>
                        <a:solidFill>
                          <a:schemeClr val="tx1"/>
                        </a:solidFill>
                      </a:endParaRPr>
                    </a:p>
                  </a:txBody>
                  <a:tcPr/>
                </a:tc>
              </a:tr>
              <a:tr h="388236">
                <a:tc>
                  <a:txBody>
                    <a:bodyPr/>
                    <a:lstStyle/>
                    <a:p>
                      <a:r>
                        <a:rPr lang="tr-TR" sz="2000" b="1" kern="1200" dirty="0" smtClean="0">
                          <a:ln>
                            <a:noFill/>
                          </a:ln>
                        </a:rPr>
                        <a:t>2013</a:t>
                      </a:r>
                      <a:endParaRPr lang="tr-TR" sz="2000" b="1" kern="1200" dirty="0">
                        <a:ln>
                          <a:noFill/>
                        </a:ln>
                        <a:solidFill>
                          <a:schemeClr val="bg1"/>
                        </a:solidFill>
                        <a:latin typeface="+mn-lt"/>
                        <a:ea typeface="+mn-ea"/>
                        <a:cs typeface="+mn-cs"/>
                      </a:endParaRPr>
                    </a:p>
                  </a:txBody>
                  <a:tcPr marL="91433" marR="91433" marT="45704" marB="45704"/>
                </a:tc>
                <a:tc>
                  <a:txBody>
                    <a:bodyPr/>
                    <a:lstStyle/>
                    <a:p>
                      <a:pPr algn="ctr"/>
                      <a:r>
                        <a:rPr lang="tr-TR" sz="2000" dirty="0" smtClean="0">
                          <a:ln>
                            <a:noFill/>
                          </a:ln>
                        </a:rPr>
                        <a:t>*392</a:t>
                      </a:r>
                      <a:endParaRPr lang="tr-TR" sz="2000" b="1" dirty="0">
                        <a:ln>
                          <a:noFill/>
                        </a:ln>
                        <a:solidFill>
                          <a:schemeClr val="tx1"/>
                        </a:solidFill>
                      </a:endParaRPr>
                    </a:p>
                  </a:txBody>
                  <a:tcPr/>
                </a:tc>
                <a:tc>
                  <a:txBody>
                    <a:bodyPr/>
                    <a:lstStyle/>
                    <a:p>
                      <a:pPr algn="ctr"/>
                      <a:r>
                        <a:rPr lang="tr-TR" sz="2000" dirty="0" smtClean="0">
                          <a:ln>
                            <a:noFill/>
                          </a:ln>
                        </a:rPr>
                        <a:t>16</a:t>
                      </a:r>
                      <a:endParaRPr lang="tr-TR" sz="2000" b="1" dirty="0">
                        <a:ln>
                          <a:noFill/>
                        </a:ln>
                        <a:solidFill>
                          <a:schemeClr val="tx1"/>
                        </a:solidFill>
                      </a:endParaRPr>
                    </a:p>
                  </a:txBody>
                  <a:tcPr/>
                </a:tc>
                <a:tc>
                  <a:txBody>
                    <a:bodyPr/>
                    <a:lstStyle/>
                    <a:p>
                      <a:pPr algn="ctr"/>
                      <a:r>
                        <a:rPr lang="tr-TR" sz="2000" dirty="0" smtClean="0">
                          <a:ln>
                            <a:noFill/>
                          </a:ln>
                        </a:rPr>
                        <a:t>*1575</a:t>
                      </a:r>
                      <a:endParaRPr lang="tr-TR" sz="2000" b="1" dirty="0">
                        <a:ln>
                          <a:noFill/>
                        </a:ln>
                        <a:solidFill>
                          <a:schemeClr val="tx1"/>
                        </a:solidFill>
                      </a:endParaRPr>
                    </a:p>
                  </a:txBody>
                  <a:tcPr/>
                </a:tc>
                <a:tc>
                  <a:txBody>
                    <a:bodyPr/>
                    <a:lstStyle/>
                    <a:p>
                      <a:pPr algn="ctr"/>
                      <a:r>
                        <a:rPr lang="tr-TR" sz="2000" dirty="0" smtClean="0">
                          <a:ln>
                            <a:noFill/>
                          </a:ln>
                        </a:rPr>
                        <a:t>13</a:t>
                      </a:r>
                      <a:endParaRPr lang="tr-TR" sz="2000" b="1" dirty="0">
                        <a:ln>
                          <a:noFill/>
                        </a:ln>
                        <a:solidFill>
                          <a:schemeClr val="tx1"/>
                        </a:solidFill>
                      </a:endParaRPr>
                    </a:p>
                  </a:txBody>
                  <a:tcPr/>
                </a:tc>
                <a:tc>
                  <a:txBody>
                    <a:bodyPr/>
                    <a:lstStyle/>
                    <a:p>
                      <a:pPr algn="ctr"/>
                      <a:r>
                        <a:rPr lang="tr-TR" sz="2000" dirty="0" smtClean="0">
                          <a:ln>
                            <a:noFill/>
                          </a:ln>
                        </a:rPr>
                        <a:t>*1967</a:t>
                      </a:r>
                      <a:endParaRPr lang="tr-TR" sz="2000" b="1" dirty="0">
                        <a:ln>
                          <a:noFill/>
                        </a:ln>
                        <a:solidFill>
                          <a:schemeClr val="tx1"/>
                        </a:solidFill>
                      </a:endParaRPr>
                    </a:p>
                  </a:txBody>
                  <a:tcPr/>
                </a:tc>
                <a:tc>
                  <a:txBody>
                    <a:bodyPr/>
                    <a:lstStyle/>
                    <a:p>
                      <a:pPr algn="ctr"/>
                      <a:r>
                        <a:rPr lang="tr-TR" sz="2000" dirty="0" smtClean="0">
                          <a:ln>
                            <a:noFill/>
                          </a:ln>
                        </a:rPr>
                        <a:t>29</a:t>
                      </a:r>
                      <a:endParaRPr lang="tr-TR" sz="2000" b="1" dirty="0">
                        <a:ln>
                          <a:noFill/>
                        </a:ln>
                        <a:solidFill>
                          <a:schemeClr val="tx1"/>
                        </a:solidFill>
                      </a:endParaRPr>
                    </a:p>
                  </a:txBody>
                  <a:tcPr/>
                </a:tc>
                <a:tc>
                  <a:txBody>
                    <a:bodyPr/>
                    <a:lstStyle/>
                    <a:p>
                      <a:pPr algn="ctr"/>
                      <a:r>
                        <a:rPr lang="tr-TR" sz="2000" dirty="0" smtClean="0">
                          <a:ln>
                            <a:noFill/>
                          </a:ln>
                        </a:rPr>
                        <a:t>%1,4</a:t>
                      </a:r>
                      <a:endParaRPr lang="tr-TR" sz="2000" b="1" dirty="0">
                        <a:ln>
                          <a:noFill/>
                        </a:ln>
                        <a:solidFill>
                          <a:schemeClr val="tx1"/>
                        </a:solidFill>
                      </a:endParaRPr>
                    </a:p>
                  </a:txBody>
                  <a:tcPr/>
                </a:tc>
              </a:tr>
              <a:tr h="388236">
                <a:tc>
                  <a:txBody>
                    <a:bodyPr/>
                    <a:lstStyle/>
                    <a:p>
                      <a:r>
                        <a:rPr lang="tr-TR" sz="2000" b="1" kern="1200" dirty="0" smtClean="0">
                          <a:ln>
                            <a:noFill/>
                          </a:ln>
                        </a:rPr>
                        <a:t>2014</a:t>
                      </a:r>
                      <a:endParaRPr lang="tr-TR" sz="2000" b="1" kern="1200" dirty="0">
                        <a:ln>
                          <a:noFill/>
                        </a:ln>
                        <a:solidFill>
                          <a:schemeClr val="bg1"/>
                        </a:solidFill>
                        <a:latin typeface="+mn-lt"/>
                        <a:ea typeface="+mn-ea"/>
                        <a:cs typeface="+mn-cs"/>
                      </a:endParaRPr>
                    </a:p>
                  </a:txBody>
                  <a:tcPr marL="91433" marR="91433" marT="45704" marB="45704"/>
                </a:tc>
                <a:tc>
                  <a:txBody>
                    <a:bodyPr/>
                    <a:lstStyle/>
                    <a:p>
                      <a:pPr algn="ctr"/>
                      <a:r>
                        <a:rPr lang="tr-TR" sz="2000" dirty="0" smtClean="0">
                          <a:ln>
                            <a:noFill/>
                          </a:ln>
                        </a:rPr>
                        <a:t>*428</a:t>
                      </a:r>
                      <a:endParaRPr lang="tr-TR" sz="2000" b="1" dirty="0">
                        <a:ln>
                          <a:noFill/>
                        </a:ln>
                        <a:solidFill>
                          <a:schemeClr val="tx1"/>
                        </a:solidFill>
                      </a:endParaRPr>
                    </a:p>
                  </a:txBody>
                  <a:tcPr/>
                </a:tc>
                <a:tc>
                  <a:txBody>
                    <a:bodyPr/>
                    <a:lstStyle/>
                    <a:p>
                      <a:pPr algn="ctr"/>
                      <a:r>
                        <a:rPr lang="tr-TR" sz="2000" dirty="0" smtClean="0">
                          <a:ln>
                            <a:noFill/>
                          </a:ln>
                        </a:rPr>
                        <a:t>32</a:t>
                      </a:r>
                      <a:endParaRPr lang="tr-TR" sz="2000" b="1" dirty="0">
                        <a:ln>
                          <a:noFill/>
                        </a:ln>
                        <a:solidFill>
                          <a:schemeClr val="tx1"/>
                        </a:solidFill>
                      </a:endParaRPr>
                    </a:p>
                  </a:txBody>
                  <a:tcPr/>
                </a:tc>
                <a:tc>
                  <a:txBody>
                    <a:bodyPr/>
                    <a:lstStyle/>
                    <a:p>
                      <a:pPr algn="ctr"/>
                      <a:r>
                        <a:rPr lang="tr-TR" sz="2000" dirty="0" smtClean="0">
                          <a:ln>
                            <a:noFill/>
                          </a:ln>
                        </a:rPr>
                        <a:t>*1550</a:t>
                      </a:r>
                      <a:endParaRPr lang="tr-TR" sz="2000" b="1" dirty="0">
                        <a:ln>
                          <a:noFill/>
                        </a:ln>
                        <a:solidFill>
                          <a:schemeClr val="tx1"/>
                        </a:solidFill>
                      </a:endParaRPr>
                    </a:p>
                  </a:txBody>
                  <a:tcPr/>
                </a:tc>
                <a:tc>
                  <a:txBody>
                    <a:bodyPr/>
                    <a:lstStyle/>
                    <a:p>
                      <a:pPr algn="ctr"/>
                      <a:r>
                        <a:rPr lang="tr-TR" sz="2000" dirty="0" smtClean="0">
                          <a:ln>
                            <a:noFill/>
                          </a:ln>
                        </a:rPr>
                        <a:t>37</a:t>
                      </a:r>
                      <a:endParaRPr lang="tr-TR" sz="2000" b="1" dirty="0">
                        <a:ln>
                          <a:noFill/>
                        </a:ln>
                        <a:solidFill>
                          <a:schemeClr val="tx1"/>
                        </a:solidFill>
                      </a:endParaRPr>
                    </a:p>
                  </a:txBody>
                  <a:tcPr/>
                </a:tc>
                <a:tc>
                  <a:txBody>
                    <a:bodyPr/>
                    <a:lstStyle/>
                    <a:p>
                      <a:pPr algn="ctr"/>
                      <a:r>
                        <a:rPr lang="tr-TR" sz="2000" dirty="0" smtClean="0">
                          <a:ln>
                            <a:noFill/>
                          </a:ln>
                        </a:rPr>
                        <a:t>*1978</a:t>
                      </a:r>
                      <a:endParaRPr lang="tr-TR" sz="2000" b="1" dirty="0">
                        <a:ln>
                          <a:noFill/>
                        </a:ln>
                        <a:solidFill>
                          <a:schemeClr val="tx1"/>
                        </a:solidFill>
                      </a:endParaRPr>
                    </a:p>
                  </a:txBody>
                  <a:tcPr/>
                </a:tc>
                <a:tc>
                  <a:txBody>
                    <a:bodyPr/>
                    <a:lstStyle/>
                    <a:p>
                      <a:pPr algn="ctr"/>
                      <a:r>
                        <a:rPr lang="tr-TR" sz="2000" dirty="0" smtClean="0">
                          <a:ln>
                            <a:noFill/>
                          </a:ln>
                        </a:rPr>
                        <a:t>69</a:t>
                      </a:r>
                      <a:endParaRPr lang="tr-TR" sz="2000" b="1" dirty="0">
                        <a:ln>
                          <a:noFill/>
                        </a:ln>
                        <a:solidFill>
                          <a:schemeClr val="tx1"/>
                        </a:solidFill>
                      </a:endParaRPr>
                    </a:p>
                  </a:txBody>
                  <a:tcPr/>
                </a:tc>
                <a:tc>
                  <a:txBody>
                    <a:bodyPr/>
                    <a:lstStyle/>
                    <a:p>
                      <a:pPr algn="ctr"/>
                      <a:r>
                        <a:rPr lang="tr-TR" sz="2000" dirty="0" smtClean="0">
                          <a:ln>
                            <a:noFill/>
                          </a:ln>
                        </a:rPr>
                        <a:t>%3,5</a:t>
                      </a:r>
                      <a:endParaRPr lang="tr-TR" sz="2000" b="1" dirty="0">
                        <a:ln>
                          <a:noFill/>
                        </a:ln>
                        <a:solidFill>
                          <a:schemeClr val="tx1"/>
                        </a:solidFill>
                      </a:endParaRPr>
                    </a:p>
                  </a:txBody>
                  <a:tcPr/>
                </a:tc>
              </a:tr>
              <a:tr h="422912">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tr-TR" sz="2000" b="1" kern="1200" dirty="0" smtClean="0">
                          <a:ln>
                            <a:noFill/>
                          </a:ln>
                        </a:rPr>
                        <a:t>2015</a:t>
                      </a:r>
                      <a:endParaRPr lang="tr-TR" sz="2000" b="1" kern="1200" dirty="0">
                        <a:ln>
                          <a:noFill/>
                        </a:ln>
                        <a:solidFill>
                          <a:schemeClr val="bg1"/>
                        </a:solidFill>
                        <a:latin typeface="+mn-lt"/>
                        <a:ea typeface="+mn-ea"/>
                        <a:cs typeface="+mn-cs"/>
                      </a:endParaRPr>
                    </a:p>
                  </a:txBody>
                  <a:tcPr marL="91433" marR="91433" marT="45704" marB="45704" anchor="ctr"/>
                </a:tc>
                <a:tc>
                  <a:txBody>
                    <a:bodyPr/>
                    <a:lstStyle/>
                    <a:p>
                      <a:pPr algn="ctr"/>
                      <a:r>
                        <a:rPr lang="tr-TR" sz="2000" dirty="0" smtClean="0">
                          <a:ln>
                            <a:noFill/>
                          </a:ln>
                        </a:rPr>
                        <a:t>*435</a:t>
                      </a:r>
                      <a:endParaRPr lang="tr-TR" sz="2000" b="1" dirty="0">
                        <a:ln>
                          <a:noFill/>
                        </a:ln>
                        <a:solidFill>
                          <a:schemeClr val="tx1"/>
                        </a:solidFill>
                      </a:endParaRPr>
                    </a:p>
                  </a:txBody>
                  <a:tcPr marL="91429" marR="91429" marT="45710" marB="45710"/>
                </a:tc>
                <a:tc>
                  <a:txBody>
                    <a:bodyPr/>
                    <a:lstStyle/>
                    <a:p>
                      <a:pPr algn="ctr"/>
                      <a:r>
                        <a:rPr lang="tr-TR" sz="2000" dirty="0" smtClean="0">
                          <a:ln>
                            <a:noFill/>
                          </a:ln>
                        </a:rPr>
                        <a:t>33</a:t>
                      </a:r>
                      <a:endParaRPr lang="tr-TR" sz="2000" b="1" dirty="0">
                        <a:ln>
                          <a:noFill/>
                        </a:ln>
                        <a:solidFill>
                          <a:schemeClr val="tx1"/>
                        </a:solidFill>
                      </a:endParaRPr>
                    </a:p>
                  </a:txBody>
                  <a:tcPr marL="91429" marR="91429" marT="45710" marB="45710"/>
                </a:tc>
                <a:tc>
                  <a:txBody>
                    <a:bodyPr/>
                    <a:lstStyle/>
                    <a:p>
                      <a:pPr algn="ctr"/>
                      <a:r>
                        <a:rPr lang="tr-TR" sz="2000" dirty="0" smtClean="0">
                          <a:ln>
                            <a:noFill/>
                          </a:ln>
                        </a:rPr>
                        <a:t>*1553</a:t>
                      </a:r>
                      <a:endParaRPr lang="tr-TR" sz="2000" b="1" dirty="0">
                        <a:ln>
                          <a:noFill/>
                        </a:ln>
                        <a:solidFill>
                          <a:schemeClr val="tx1"/>
                        </a:solidFill>
                      </a:endParaRPr>
                    </a:p>
                  </a:txBody>
                  <a:tcPr marL="91429" marR="91429" marT="45710" marB="45710"/>
                </a:tc>
                <a:tc>
                  <a:txBody>
                    <a:bodyPr/>
                    <a:lstStyle/>
                    <a:p>
                      <a:pPr algn="ctr"/>
                      <a:r>
                        <a:rPr lang="tr-TR" sz="2000" dirty="0" smtClean="0">
                          <a:ln>
                            <a:noFill/>
                          </a:ln>
                        </a:rPr>
                        <a:t>32</a:t>
                      </a:r>
                      <a:endParaRPr lang="tr-TR" sz="2000" b="1" dirty="0">
                        <a:ln>
                          <a:noFill/>
                        </a:ln>
                        <a:solidFill>
                          <a:schemeClr val="tx1"/>
                        </a:solidFill>
                      </a:endParaRPr>
                    </a:p>
                  </a:txBody>
                  <a:tcPr marL="91429" marR="91429" marT="45710" marB="45710"/>
                </a:tc>
                <a:tc>
                  <a:txBody>
                    <a:bodyPr/>
                    <a:lstStyle/>
                    <a:p>
                      <a:pPr algn="ctr"/>
                      <a:r>
                        <a:rPr lang="tr-TR" sz="2000" dirty="0" smtClean="0">
                          <a:ln>
                            <a:noFill/>
                          </a:ln>
                        </a:rPr>
                        <a:t>*1988</a:t>
                      </a:r>
                      <a:endParaRPr lang="tr-TR" sz="2000" b="1" dirty="0">
                        <a:ln>
                          <a:noFill/>
                        </a:ln>
                        <a:solidFill>
                          <a:schemeClr val="tx1"/>
                        </a:solidFill>
                      </a:endParaRPr>
                    </a:p>
                  </a:txBody>
                  <a:tcPr marL="91429" marR="91429" marT="45710" marB="45710"/>
                </a:tc>
                <a:tc>
                  <a:txBody>
                    <a:bodyPr/>
                    <a:lstStyle/>
                    <a:p>
                      <a:pPr algn="ctr"/>
                      <a:r>
                        <a:rPr lang="tr-TR" sz="2000" dirty="0" smtClean="0">
                          <a:ln>
                            <a:noFill/>
                          </a:ln>
                        </a:rPr>
                        <a:t>65</a:t>
                      </a:r>
                      <a:endParaRPr lang="tr-TR" sz="2000" b="1" dirty="0">
                        <a:ln>
                          <a:noFill/>
                        </a:ln>
                        <a:solidFill>
                          <a:schemeClr val="tx1"/>
                        </a:solidFill>
                      </a:endParaRPr>
                    </a:p>
                  </a:txBody>
                  <a:tcPr marL="91429" marR="91429" marT="45710" marB="45710"/>
                </a:tc>
                <a:tc>
                  <a:txBody>
                    <a:bodyPr/>
                    <a:lstStyle/>
                    <a:p>
                      <a:pPr algn="ctr"/>
                      <a:r>
                        <a:rPr lang="tr-TR" sz="2000" dirty="0" smtClean="0">
                          <a:ln>
                            <a:noFill/>
                          </a:ln>
                        </a:rPr>
                        <a:t>%3,26</a:t>
                      </a:r>
                      <a:endParaRPr lang="tr-TR" sz="2000" b="1" dirty="0">
                        <a:ln>
                          <a:noFill/>
                        </a:ln>
                        <a:solidFill>
                          <a:schemeClr val="tx1"/>
                        </a:solidFill>
                      </a:endParaRPr>
                    </a:p>
                  </a:txBody>
                  <a:tcPr marL="91429" marR="91429" marT="45710" marB="45710"/>
                </a:tc>
              </a:tr>
              <a:tr h="368363">
                <a:tc>
                  <a:txBody>
                    <a:bodyPr/>
                    <a:lstStyle/>
                    <a:p>
                      <a:pPr marL="0" algn="l" defTabSz="914400" rtl="0" eaLnBrk="1" fontAlgn="b" latinLnBrk="0" hangingPunct="1"/>
                      <a:r>
                        <a:rPr lang="tr-TR" sz="2000" b="1" kern="1200" dirty="0" smtClean="0">
                          <a:ln>
                            <a:noFill/>
                          </a:ln>
                        </a:rPr>
                        <a:t>2016</a:t>
                      </a:r>
                      <a:endParaRPr lang="tr-TR" sz="2000" b="1" kern="1200" dirty="0">
                        <a:ln>
                          <a:noFill/>
                        </a:ln>
                        <a:solidFill>
                          <a:schemeClr val="bg1"/>
                        </a:solidFill>
                        <a:latin typeface="+mn-lt"/>
                        <a:ea typeface="+mn-ea"/>
                        <a:cs typeface="+mn-cs"/>
                      </a:endParaRPr>
                    </a:p>
                  </a:txBody>
                  <a:tcPr marL="91433" marR="91433" marT="45704" marB="45704" anchor="ctr"/>
                </a:tc>
                <a:tc>
                  <a:txBody>
                    <a:bodyPr/>
                    <a:lstStyle/>
                    <a:p>
                      <a:pPr marL="0" algn="ctr" defTabSz="914400" rtl="0" eaLnBrk="1" latinLnBrk="0" hangingPunct="1"/>
                      <a:r>
                        <a:rPr lang="tr-TR" sz="2000" kern="1200" dirty="0" smtClean="0">
                          <a:ln>
                            <a:noFill/>
                          </a:ln>
                        </a:rPr>
                        <a:t>607</a:t>
                      </a:r>
                      <a:endParaRPr lang="tr-TR" sz="2000" b="1" kern="1200" dirty="0">
                        <a:ln>
                          <a:noFill/>
                        </a:ln>
                        <a:solidFill>
                          <a:schemeClr val="tx1"/>
                        </a:solidFill>
                        <a:latin typeface="+mn-lt"/>
                        <a:ea typeface="+mn-ea"/>
                        <a:cs typeface="+mn-cs"/>
                      </a:endParaRPr>
                    </a:p>
                  </a:txBody>
                  <a:tcPr marL="91433" marR="91433" marT="45704" marB="45704"/>
                </a:tc>
                <a:tc>
                  <a:txBody>
                    <a:bodyPr/>
                    <a:lstStyle/>
                    <a:p>
                      <a:pPr marL="0" algn="ctr" defTabSz="914400" rtl="0" eaLnBrk="1" latinLnBrk="0" hangingPunct="1"/>
                      <a:r>
                        <a:rPr lang="tr-TR" sz="2000" kern="1200" dirty="0" smtClean="0">
                          <a:ln>
                            <a:noFill/>
                          </a:ln>
                        </a:rPr>
                        <a:t>10</a:t>
                      </a:r>
                      <a:endParaRPr lang="tr-TR" sz="2000" b="1" kern="1200" dirty="0">
                        <a:ln>
                          <a:noFill/>
                        </a:ln>
                        <a:solidFill>
                          <a:schemeClr val="tx1"/>
                        </a:solidFill>
                        <a:latin typeface="+mn-lt"/>
                        <a:ea typeface="+mn-ea"/>
                        <a:cs typeface="+mn-cs"/>
                      </a:endParaRPr>
                    </a:p>
                  </a:txBody>
                  <a:tcPr marL="91433" marR="91433" marT="45704" marB="45704"/>
                </a:tc>
                <a:tc>
                  <a:txBody>
                    <a:bodyPr/>
                    <a:lstStyle/>
                    <a:p>
                      <a:pPr marL="0" algn="ctr" defTabSz="914400" rtl="0" eaLnBrk="1" latinLnBrk="0" hangingPunct="1"/>
                      <a:r>
                        <a:rPr lang="tr-TR" sz="2000" kern="1200" dirty="0" smtClean="0">
                          <a:ln>
                            <a:noFill/>
                          </a:ln>
                        </a:rPr>
                        <a:t>1590</a:t>
                      </a:r>
                      <a:endParaRPr lang="tr-TR" sz="2000" b="1" kern="1200" dirty="0">
                        <a:ln>
                          <a:noFill/>
                        </a:ln>
                        <a:solidFill>
                          <a:schemeClr val="tx1"/>
                        </a:solidFill>
                        <a:latin typeface="+mn-lt"/>
                        <a:ea typeface="+mn-ea"/>
                        <a:cs typeface="+mn-cs"/>
                      </a:endParaRPr>
                    </a:p>
                  </a:txBody>
                  <a:tcPr marL="91433" marR="91433" marT="45704" marB="45704"/>
                </a:tc>
                <a:tc>
                  <a:txBody>
                    <a:bodyPr/>
                    <a:lstStyle/>
                    <a:p>
                      <a:pPr marL="0" algn="ctr" defTabSz="914400" rtl="0" eaLnBrk="1" latinLnBrk="0" hangingPunct="1"/>
                      <a:r>
                        <a:rPr lang="tr-TR" sz="2000" kern="1200" dirty="0" smtClean="0">
                          <a:ln>
                            <a:noFill/>
                          </a:ln>
                        </a:rPr>
                        <a:t>24</a:t>
                      </a:r>
                      <a:endParaRPr lang="tr-TR" sz="2000" b="1" kern="1200" dirty="0">
                        <a:ln>
                          <a:noFill/>
                        </a:ln>
                        <a:solidFill>
                          <a:schemeClr val="tx1"/>
                        </a:solidFill>
                        <a:latin typeface="+mn-lt"/>
                        <a:ea typeface="+mn-ea"/>
                        <a:cs typeface="+mn-cs"/>
                      </a:endParaRPr>
                    </a:p>
                  </a:txBody>
                  <a:tcPr marL="91433" marR="91433" marT="45704" marB="45704"/>
                </a:tc>
                <a:tc>
                  <a:txBody>
                    <a:bodyPr/>
                    <a:lstStyle/>
                    <a:p>
                      <a:pPr marL="0" algn="ctr" defTabSz="914400" rtl="0" eaLnBrk="1" latinLnBrk="0" hangingPunct="1"/>
                      <a:r>
                        <a:rPr lang="tr-TR" sz="2000" kern="1200" dirty="0" smtClean="0">
                          <a:ln>
                            <a:noFill/>
                          </a:ln>
                        </a:rPr>
                        <a:t>2197</a:t>
                      </a:r>
                      <a:endParaRPr lang="tr-TR" sz="2000" b="1" kern="1200" dirty="0">
                        <a:ln>
                          <a:noFill/>
                        </a:ln>
                        <a:solidFill>
                          <a:schemeClr val="tx1"/>
                        </a:solidFill>
                        <a:latin typeface="+mn-lt"/>
                        <a:ea typeface="+mn-ea"/>
                        <a:cs typeface="+mn-cs"/>
                      </a:endParaRPr>
                    </a:p>
                  </a:txBody>
                  <a:tcPr marL="91433" marR="91433" marT="45704" marB="45704"/>
                </a:tc>
                <a:tc>
                  <a:txBody>
                    <a:bodyPr/>
                    <a:lstStyle/>
                    <a:p>
                      <a:pPr marL="0" algn="ctr" defTabSz="914400" rtl="0" eaLnBrk="1" latinLnBrk="0" hangingPunct="1"/>
                      <a:r>
                        <a:rPr lang="tr-TR" sz="2000" kern="1200" dirty="0" smtClean="0">
                          <a:ln>
                            <a:noFill/>
                          </a:ln>
                        </a:rPr>
                        <a:t>34</a:t>
                      </a:r>
                      <a:endParaRPr lang="tr-TR" sz="2000" b="1" kern="1200" dirty="0">
                        <a:ln>
                          <a:noFill/>
                        </a:ln>
                        <a:solidFill>
                          <a:schemeClr val="tx1"/>
                        </a:solidFill>
                        <a:latin typeface="+mn-lt"/>
                        <a:ea typeface="+mn-ea"/>
                        <a:cs typeface="+mn-cs"/>
                      </a:endParaRPr>
                    </a:p>
                  </a:txBody>
                  <a:tcPr marL="91433" marR="91433" marT="45704" marB="45704"/>
                </a:tc>
                <a:tc>
                  <a:txBody>
                    <a:bodyPr/>
                    <a:lstStyle/>
                    <a:p>
                      <a:pPr marL="0" algn="ctr" defTabSz="914400" rtl="0" eaLnBrk="1" latinLnBrk="0" hangingPunct="1"/>
                      <a:r>
                        <a:rPr lang="tr-TR" sz="2000" kern="1200" dirty="0" smtClean="0">
                          <a:ln>
                            <a:noFill/>
                          </a:ln>
                        </a:rPr>
                        <a:t>%1,5</a:t>
                      </a:r>
                      <a:endParaRPr lang="tr-TR" sz="2000" b="1" kern="1200" dirty="0">
                        <a:ln>
                          <a:noFill/>
                        </a:ln>
                        <a:solidFill>
                          <a:schemeClr val="tx1"/>
                        </a:solidFill>
                        <a:latin typeface="+mn-lt"/>
                        <a:ea typeface="+mn-ea"/>
                        <a:cs typeface="+mn-cs"/>
                      </a:endParaRPr>
                    </a:p>
                  </a:txBody>
                  <a:tcPr marL="91433" marR="91433" marT="45704" marB="45704"/>
                </a:tc>
              </a:tr>
              <a:tr h="644659">
                <a:tc>
                  <a:txBody>
                    <a:bodyPr/>
                    <a:lstStyle/>
                    <a:p>
                      <a:pPr marL="0" algn="l" defTabSz="914400" rtl="0" eaLnBrk="1" fontAlgn="b" latinLnBrk="0" hangingPunct="1"/>
                      <a:r>
                        <a:rPr lang="tr-TR" sz="2000" b="1" kern="1200" dirty="0" smtClean="0">
                          <a:ln>
                            <a:noFill/>
                          </a:ln>
                          <a:solidFill>
                            <a:srgbClr val="FF0000"/>
                          </a:solidFill>
                        </a:rPr>
                        <a:t>2017 ilk 6 ay</a:t>
                      </a:r>
                      <a:endParaRPr lang="tr-TR" sz="2000" b="1" kern="1200" dirty="0">
                        <a:ln>
                          <a:noFill/>
                        </a:ln>
                        <a:solidFill>
                          <a:srgbClr val="FF0000"/>
                        </a:solidFill>
                        <a:latin typeface="+mn-lt"/>
                        <a:ea typeface="+mn-ea"/>
                        <a:cs typeface="+mn-cs"/>
                      </a:endParaRPr>
                    </a:p>
                  </a:txBody>
                  <a:tcPr marL="91433" marR="91433" marT="45704" marB="45704" anchor="ctr"/>
                </a:tc>
                <a:tc>
                  <a:txBody>
                    <a:bodyPr/>
                    <a:lstStyle/>
                    <a:p>
                      <a:pPr algn="ctr"/>
                      <a:r>
                        <a:rPr lang="tr-TR" sz="2800" b="1" dirty="0" smtClean="0">
                          <a:ln>
                            <a:noFill/>
                          </a:ln>
                          <a:solidFill>
                            <a:srgbClr val="FF0000"/>
                          </a:solidFill>
                        </a:rPr>
                        <a:t>607</a:t>
                      </a:r>
                      <a:endParaRPr lang="tr-TR" sz="2800" b="1" dirty="0">
                        <a:ln>
                          <a:noFill/>
                        </a:ln>
                        <a:solidFill>
                          <a:srgbClr val="FF0000"/>
                        </a:solidFill>
                      </a:endParaRPr>
                    </a:p>
                  </a:txBody>
                  <a:tcPr marL="91433" marR="91433" marT="45704" marB="45704" anchor="ctr"/>
                </a:tc>
                <a:tc>
                  <a:txBody>
                    <a:bodyPr/>
                    <a:lstStyle/>
                    <a:p>
                      <a:pPr algn="ctr"/>
                      <a:r>
                        <a:rPr lang="tr-TR" sz="2800" b="1" dirty="0" smtClean="0">
                          <a:ln>
                            <a:noFill/>
                          </a:ln>
                          <a:solidFill>
                            <a:srgbClr val="FF0000"/>
                          </a:solidFill>
                        </a:rPr>
                        <a:t>37</a:t>
                      </a:r>
                      <a:endParaRPr lang="tr-TR" sz="2800" b="1" dirty="0">
                        <a:ln>
                          <a:noFill/>
                        </a:ln>
                        <a:solidFill>
                          <a:srgbClr val="FF0000"/>
                        </a:solidFill>
                      </a:endParaRPr>
                    </a:p>
                  </a:txBody>
                  <a:tcPr marL="91433" marR="91433" marT="45704" marB="45704" anchor="ctr"/>
                </a:tc>
                <a:tc>
                  <a:txBody>
                    <a:bodyPr/>
                    <a:lstStyle/>
                    <a:p>
                      <a:pPr algn="ctr"/>
                      <a:r>
                        <a:rPr lang="tr-TR" sz="2800" b="1" dirty="0" smtClean="0">
                          <a:ln>
                            <a:noFill/>
                          </a:ln>
                          <a:solidFill>
                            <a:srgbClr val="FF0000"/>
                          </a:solidFill>
                        </a:rPr>
                        <a:t>1590</a:t>
                      </a:r>
                      <a:endParaRPr lang="tr-TR" sz="2800" b="1" dirty="0">
                        <a:ln>
                          <a:noFill/>
                        </a:ln>
                        <a:solidFill>
                          <a:srgbClr val="FF0000"/>
                        </a:solidFill>
                      </a:endParaRPr>
                    </a:p>
                  </a:txBody>
                  <a:tcPr marL="91433" marR="91433" marT="45704" marB="45704" anchor="ctr"/>
                </a:tc>
                <a:tc>
                  <a:txBody>
                    <a:bodyPr/>
                    <a:lstStyle/>
                    <a:p>
                      <a:pPr algn="ctr"/>
                      <a:r>
                        <a:rPr lang="tr-TR" sz="2800" b="1" dirty="0" smtClean="0">
                          <a:ln>
                            <a:noFill/>
                          </a:ln>
                          <a:solidFill>
                            <a:srgbClr val="FF0000"/>
                          </a:solidFill>
                        </a:rPr>
                        <a:t>147</a:t>
                      </a:r>
                      <a:endParaRPr lang="tr-TR" sz="2800" b="1" dirty="0">
                        <a:ln>
                          <a:noFill/>
                        </a:ln>
                        <a:solidFill>
                          <a:srgbClr val="FF0000"/>
                        </a:solidFill>
                      </a:endParaRPr>
                    </a:p>
                  </a:txBody>
                  <a:tcPr marL="91433" marR="91433" marT="45704" marB="45704" anchor="ctr"/>
                </a:tc>
                <a:tc>
                  <a:txBody>
                    <a:bodyPr/>
                    <a:lstStyle/>
                    <a:p>
                      <a:pPr algn="ctr"/>
                      <a:r>
                        <a:rPr lang="tr-TR" sz="2800" b="1" dirty="0" smtClean="0">
                          <a:ln>
                            <a:noFill/>
                          </a:ln>
                          <a:solidFill>
                            <a:srgbClr val="FF0000"/>
                          </a:solidFill>
                        </a:rPr>
                        <a:t>2197</a:t>
                      </a:r>
                      <a:endParaRPr lang="tr-TR" sz="2800" b="1" dirty="0">
                        <a:ln>
                          <a:noFill/>
                        </a:ln>
                        <a:solidFill>
                          <a:srgbClr val="FF0000"/>
                        </a:solidFill>
                      </a:endParaRPr>
                    </a:p>
                  </a:txBody>
                  <a:tcPr marL="91433" marR="91433" marT="45704" marB="45704" anchor="ctr"/>
                </a:tc>
                <a:tc>
                  <a:txBody>
                    <a:bodyPr/>
                    <a:lstStyle/>
                    <a:p>
                      <a:pPr algn="ctr"/>
                      <a:r>
                        <a:rPr lang="tr-TR" sz="2800" b="1" dirty="0" smtClean="0">
                          <a:ln>
                            <a:noFill/>
                          </a:ln>
                          <a:solidFill>
                            <a:srgbClr val="FF0000"/>
                          </a:solidFill>
                        </a:rPr>
                        <a:t>184</a:t>
                      </a:r>
                      <a:endParaRPr lang="tr-TR" sz="2800" b="1" dirty="0">
                        <a:ln>
                          <a:noFill/>
                        </a:ln>
                        <a:solidFill>
                          <a:srgbClr val="FF0000"/>
                        </a:solidFill>
                      </a:endParaRPr>
                    </a:p>
                  </a:txBody>
                  <a:tcPr marL="91433" marR="91433" marT="45704" marB="45704" anchor="ctr"/>
                </a:tc>
                <a:tc>
                  <a:txBody>
                    <a:bodyPr/>
                    <a:lstStyle/>
                    <a:p>
                      <a:pPr algn="ctr"/>
                      <a:r>
                        <a:rPr lang="tr-TR" sz="2800" b="1" dirty="0" smtClean="0">
                          <a:ln>
                            <a:noFill/>
                          </a:ln>
                          <a:solidFill>
                            <a:srgbClr val="FF0000"/>
                          </a:solidFill>
                        </a:rPr>
                        <a:t>%8,3</a:t>
                      </a:r>
                      <a:endParaRPr lang="tr-TR" sz="2800" b="1" dirty="0">
                        <a:ln>
                          <a:noFill/>
                        </a:ln>
                        <a:solidFill>
                          <a:srgbClr val="FF0000"/>
                        </a:solidFill>
                      </a:endParaRPr>
                    </a:p>
                  </a:txBody>
                  <a:tcPr marL="91433" marR="91433" marT="45704" marB="45704" anchor="ctr"/>
                </a:tc>
              </a:tr>
            </a:tbl>
          </a:graphicData>
        </a:graphic>
      </p:graphicFrame>
    </p:spTree>
    <p:extLst>
      <p:ext uri="{BB962C8B-B14F-4D97-AF65-F5344CB8AC3E}">
        <p14:creationId xmlns:p14="http://schemas.microsoft.com/office/powerpoint/2010/main" val="554842607"/>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idx="4294967295"/>
          </p:nvPr>
        </p:nvSpPr>
        <p:spPr>
          <a:xfrm>
            <a:off x="3618540" y="2780846"/>
            <a:ext cx="8912225" cy="1279525"/>
          </a:xfrm>
        </p:spPr>
        <p:txBody>
          <a:bodyPr>
            <a:normAutofit/>
          </a:bodyPr>
          <a:lstStyle/>
          <a:p>
            <a:pPr algn="ctr"/>
            <a:r>
              <a:rPr lang="tr-TR" sz="5400" b="1" dirty="0" smtClean="0">
                <a:latin typeface="Arial Black" panose="020B0A04020102020204" pitchFamily="34" charset="0"/>
              </a:rPr>
              <a:t>Teşekkürler…</a:t>
            </a:r>
            <a:endParaRPr lang="tr-TR" sz="5400" b="1" dirty="0">
              <a:latin typeface="Arial Black" panose="020B0A04020102020204" pitchFamily="34" charset="0"/>
            </a:endParaRPr>
          </a:p>
        </p:txBody>
      </p:sp>
      <p:pic>
        <p:nvPicPr>
          <p:cNvPr id="1026" name="Picture 2" descr="https://www.sunregionega.org/wp-content/uploads/2015/11/RegionMeetingIc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957" y="1329962"/>
            <a:ext cx="4164633" cy="4181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69435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k">
  <a:themeElements>
    <a:clrScheme name="Organik">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k">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k">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1587</TotalTime>
  <Words>2301</Words>
  <Application>Microsoft Office PowerPoint</Application>
  <PresentationFormat>Geniş ekran</PresentationFormat>
  <Paragraphs>421</Paragraphs>
  <Slides>64</Slides>
  <Notes>0</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64</vt:i4>
      </vt:variant>
    </vt:vector>
  </HeadingPairs>
  <TitlesOfParts>
    <vt:vector size="71" baseType="lpstr">
      <vt:lpstr>Arial</vt:lpstr>
      <vt:lpstr>Arial Black</vt:lpstr>
      <vt:lpstr>Calibri</vt:lpstr>
      <vt:lpstr>Garamond</vt:lpstr>
      <vt:lpstr>Times New Roman</vt:lpstr>
      <vt:lpstr>Wingdings 3</vt:lpstr>
      <vt:lpstr>Organik</vt:lpstr>
      <vt:lpstr>BESLENME DOSTU OKUL PROGRAMI VE BEYAZ BAYRAK EĞİTİCİ EĞİTİMİNE HOŞGELDİNİZ</vt:lpstr>
      <vt:lpstr>BESLENME DOSTU OKUL PROGRAMI EĞİTİCİ EĞİTİMİ</vt:lpstr>
      <vt:lpstr>TÜRKİYE’DE OKUL SAĞLIĞI ÇALIŞMALARI</vt:lpstr>
      <vt:lpstr>PowerPoint Sunusu</vt:lpstr>
      <vt:lpstr>PowerPoint Sunusu</vt:lpstr>
      <vt:lpstr>Beslenme Dostu Okul Programı</vt:lpstr>
      <vt:lpstr>Beslenme Dostu Okul Programı</vt:lpstr>
      <vt:lpstr>Beslenme Dostu Okul Programı</vt:lpstr>
      <vt:lpstr>Beslenme Dostu Okul Programı</vt:lpstr>
      <vt:lpstr>ÖRNEK BESLENME DOSTU OKUL PLANI </vt:lpstr>
      <vt:lpstr>PowerPoint Sunusu</vt:lpstr>
      <vt:lpstr>PowerPoint Sunusu</vt:lpstr>
      <vt:lpstr>PowerPoint Sunusu</vt:lpstr>
      <vt:lpstr>ÖRNEK AMAÇ</vt:lpstr>
      <vt:lpstr>ÖRNEK HEDEFLER</vt:lpstr>
      <vt:lpstr>ÖRNEK ETKİNLİKLER İZLEME VE DEĞERLENDİRME</vt:lpstr>
      <vt:lpstr>Beslenme Dostu Okul Denetimi</vt:lpstr>
      <vt:lpstr>PowerPoint Sunusu</vt:lpstr>
      <vt:lpstr>A) YÖNETİM FAALİYETLERİ ( 30 PUAN )</vt:lpstr>
      <vt:lpstr>1. Beslenme Dostu Okul Planı hazırlamak için “Sağlıklı Beslenme ve Hareketli Yaşam Ekibi” bulunmaktadır  ( 5 puan )</vt:lpstr>
      <vt:lpstr>2. Beslenme Dostu Okul Planı hazırlanmış ve planda amaç, hedefler ve etkinlikler belirlenmiştir ( 5 puan )</vt:lpstr>
      <vt:lpstr>3. Etkinliklerin izleme/değerlendirmesi yapılmaktadır  ( 5 puan )</vt:lpstr>
      <vt:lpstr>4. Beslenme Dostu Okul Planı'nın benimsenmesi ve yaygınlaştırılması konusunda çalışmalar yapılmaktadır  ( 5 puan )</vt:lpstr>
      <vt:lpstr>5. Okul çağı çocuklarının gereksinimlerine ve kültürel yapıya uygun bir beslenme eğitimi öğretim programları doğrultusunda etkin bir şekilde verilmektedir ( 5 puan )</vt:lpstr>
      <vt:lpstr>6. Beden eğitimi öğretim programı doğrultusunda; yaş, cinsiyet ve kültürel açıdan uygun fiziksel aktivite eğitimi etkin şekilde verilmektedir     ( 5 puan )</vt:lpstr>
      <vt:lpstr>B) EĞİTİM FAALİYETLERİ VE FARKINDALIĞIN ARTIRILMASI  ( 20 PUAN )</vt:lpstr>
      <vt:lpstr>1. Sağlıklı beslenme ve hareketli yaşam konularında sınıf içinde münazara ortamı yaratılmakta, akran eğitiminden yararlanılarak öğrencilerin birbirlerini eğitmelerine ve beslenme konularını birlikte tartışmalarına zemin hazırlanmaktadır ( 4 puan )</vt:lpstr>
      <vt:lpstr>2. Sağlıklı beslenme ve hareketli yaşam konularında ulusal/uluslararası gün/haftalar etkin olarak kutlanmaktadır ( 4 puan )</vt:lpstr>
      <vt:lpstr>3. Sağlıklı beslenme ve hareketli yaşamı teşvik edici bilgi yarışması, resim yarışması, şenlik vb. okul içi etkinlikler düzenlenmektedir ( 4 puan )</vt:lpstr>
      <vt:lpstr>PowerPoint Sunusu</vt:lpstr>
      <vt:lpstr>4. Velilere yönelik sağlık, sağlıklı beslenme, hareketli yaşam vb. konularda bilgilendirme çalışmaları yapılmaktadır ( 4 puan )</vt:lpstr>
      <vt:lpstr>5. Okul çalışanlarına sağlık, sağlıklı beslenme, hareketli yaşam vb. konularda eğitim verilmektedir ( 4 puan )</vt:lpstr>
      <vt:lpstr>C) OKUL SAĞLIĞI HİZMETLERİ  ( 6 PUAN )</vt:lpstr>
      <vt:lpstr>1. Öğrencilerin boy/kilo ölçümleri yılda en az bir kere yapılmakta ve sonuçlar öğrenci ve velilerle paylaşılmaktadır ( 3 puan )</vt:lpstr>
      <vt:lpstr>PowerPoint Sunusu</vt:lpstr>
      <vt:lpstr>PowerPoint Sunusu</vt:lpstr>
      <vt:lpstr>2. Risk grubundaki (zayıf, şişman) öğrenciler velileri ile görüşmeler/bilgilendirme faaliyetleri yapılarak sağlık kuruluşlarına yönlendirilmektedir  ( 2 puan )</vt:lpstr>
      <vt:lpstr>3. Okulda okul sağlığı hizmeti verilmekte ve/veya okul hemşiresi bulunmaktadır ( 1 puan )</vt:lpstr>
      <vt:lpstr>D) DESTEKLEYİCİ OKUL ÇEVRESİ OLUŞTURMA VE FİZİKİ KOŞULLAR  ( 44 PUAN )</vt:lpstr>
      <vt:lpstr>1. Sağlıklı beslenme ve hareketli yaşam konularında doğru mesajlar var ve bu mesajlar okul içi uygun yerlerde (sınıf panoları, koridor panoları vb.) sergilenmektedir ( 4 puan )</vt:lpstr>
      <vt:lpstr>PowerPoint Sunusu</vt:lpstr>
      <vt:lpstr>2. Okul bahçesi; oyun oynama, koşma vb. etkinliklere uygun olarak düzenlenmiştir  ( 2 puan )</vt:lpstr>
      <vt:lpstr>3. Okulun uygun donanım/ekipmana sahip spor salonu/çok amaçlı salon veya spor alanı bulunmaktadır ( 2 puan )</vt:lpstr>
      <vt:lpstr>4. Beden eğitimi ve spor etkinlikleri dersine aktif katılım sağlanmaktadır ( 2 puan )</vt:lpstr>
      <vt:lpstr>5. Çeşitli spor dallarında takımlar bulunmaktadır ve öğretmen/ilgili uzmanlar eşliğinde antrenman yapılmaktadır ( 3 puan )</vt:lpstr>
      <vt:lpstr>PowerPoint Sunusu</vt:lpstr>
      <vt:lpstr>6. Okul çalışanları sağlıklı yaşam tarzını, sağlıklı beslenme ve düzenli fiziksel aktivite yapmayı teşvik edecek şekilde model olmaktadır ( 3 puan )</vt:lpstr>
      <vt:lpstr>7. Öğrencilerin ara öğün yapmaları teşvik edilmekte ve ara öğün içerikleri öğretmenlerce/ilgili uzmanlarca kontrol edilmektedir ( 3 puan )</vt:lpstr>
      <vt:lpstr>PowerPoint Sunusu</vt:lpstr>
      <vt:lpstr>PowerPoint Sunusu</vt:lpstr>
      <vt:lpstr>8.Okul çevresinde hizmet veren yiyecek/içecek satışı yapan yerlerin denetlenmesi ve kontrolü için rutin aralıklarla ilgili kurumlardan destek alınmaktadır ( 2 puan )</vt:lpstr>
      <vt:lpstr>9. Güvenli hijyen ve sanitasyon davranışı desteklenmektedir ( 2 puan )</vt:lpstr>
      <vt:lpstr>PowerPoint Sunusu</vt:lpstr>
      <vt:lpstr>10. Okulda olumlu sosyal çevre geliştirilmektedir  ( 1 puan )</vt:lpstr>
      <vt:lpstr>11.Okulun yemekhane/taşımalı yemek hizmeti yoksa 12. maddeye geçilir, varsa a,b,c,d maddeleri puanlanır</vt:lpstr>
      <vt:lpstr>PowerPoint Sunusu</vt:lpstr>
      <vt:lpstr>12. Okulun kantini/kooperatifi varsa a,b,c,d,e maddeleri puanlanır</vt:lpstr>
      <vt:lpstr>PowerPoint Sunusu</vt:lpstr>
      <vt:lpstr>PowerPoint Sunusu</vt:lpstr>
      <vt:lpstr>PowerPoint Sunusu</vt:lpstr>
      <vt:lpstr>PowerPoint Sunusu</vt:lpstr>
      <vt:lpstr>PowerPoint Sunusu</vt:lpstr>
      <vt:lpstr>PowerPoint Sunusu</vt:lpstr>
      <vt:lpstr>Teşekkürler…</vt:lpstr>
    </vt:vector>
  </TitlesOfParts>
  <Company>İzmir İl Sağlık Müdürlüğü</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BESLENME DOSTU OKUL PROJESİ</dc:title>
  <dc:creator>Gülçin BATURAY</dc:creator>
  <cp:lastModifiedBy>Şeyma Aksoy</cp:lastModifiedBy>
  <cp:revision>114</cp:revision>
  <cp:lastPrinted>2017-01-27T06:50:46Z</cp:lastPrinted>
  <dcterms:created xsi:type="dcterms:W3CDTF">2017-01-05T09:02:57Z</dcterms:created>
  <dcterms:modified xsi:type="dcterms:W3CDTF">2017-11-03T09:04:37Z</dcterms:modified>
</cp:coreProperties>
</file>